
<file path=[Content_Types].xml><?xml version="1.0" encoding="utf-8"?>
<Types xmlns="http://schemas.openxmlformats.org/package/2006/content-types">
  <Default Extension="bin" ContentType="application/vnd.openxmlformats-officedocument.oleObject"/>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29"/>
  </p:notesMasterIdLst>
  <p:handoutMasterIdLst>
    <p:handoutMasterId r:id="rId30"/>
  </p:handoutMasterIdLst>
  <p:sldIdLst>
    <p:sldId id="298" r:id="rId2"/>
    <p:sldId id="373" r:id="rId3"/>
    <p:sldId id="299" r:id="rId4"/>
    <p:sldId id="300" r:id="rId5"/>
    <p:sldId id="367" r:id="rId6"/>
    <p:sldId id="368" r:id="rId7"/>
    <p:sldId id="303" r:id="rId8"/>
    <p:sldId id="374" r:id="rId9"/>
    <p:sldId id="326" r:id="rId10"/>
    <p:sldId id="327" r:id="rId11"/>
    <p:sldId id="328" r:id="rId12"/>
    <p:sldId id="329" r:id="rId13"/>
    <p:sldId id="369" r:id="rId14"/>
    <p:sldId id="370" r:id="rId15"/>
    <p:sldId id="331" r:id="rId16"/>
    <p:sldId id="332" r:id="rId17"/>
    <p:sldId id="333" r:id="rId18"/>
    <p:sldId id="334" r:id="rId19"/>
    <p:sldId id="337" r:id="rId20"/>
    <p:sldId id="338" r:id="rId21"/>
    <p:sldId id="339" r:id="rId22"/>
    <p:sldId id="340" r:id="rId23"/>
    <p:sldId id="371" r:id="rId24"/>
    <p:sldId id="312" r:id="rId25"/>
    <p:sldId id="342" r:id="rId26"/>
    <p:sldId id="343" r:id="rId27"/>
    <p:sldId id="313" r:id="rId28"/>
  </p:sldIdLst>
  <p:sldSz cx="9144000" cy="6858000" type="screen4x3"/>
  <p:notesSz cx="6858000" cy="9144000"/>
  <p:defaultTextStyle>
    <a:defPPr>
      <a:defRPr lang="en-US"/>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5pPr>
    <a:lvl6pPr marL="2286000" algn="l" defTabSz="914400" rtl="0" eaLnBrk="1" latinLnBrk="0" hangingPunct="1">
      <a:defRPr sz="2800" kern="1200">
        <a:solidFill>
          <a:schemeClr val="tx1"/>
        </a:solidFill>
        <a:latin typeface="Times New Roman" panose="02020603050405020304" pitchFamily="18" charset="0"/>
        <a:ea typeface="+mn-ea"/>
        <a:cs typeface="+mn-cs"/>
      </a:defRPr>
    </a:lvl6pPr>
    <a:lvl7pPr marL="2743200" algn="l" defTabSz="914400" rtl="0" eaLnBrk="1" latinLnBrk="0" hangingPunct="1">
      <a:defRPr sz="2800" kern="1200">
        <a:solidFill>
          <a:schemeClr val="tx1"/>
        </a:solidFill>
        <a:latin typeface="Times New Roman" panose="02020603050405020304" pitchFamily="18" charset="0"/>
        <a:ea typeface="+mn-ea"/>
        <a:cs typeface="+mn-cs"/>
      </a:defRPr>
    </a:lvl7pPr>
    <a:lvl8pPr marL="3200400" algn="l" defTabSz="914400" rtl="0" eaLnBrk="1" latinLnBrk="0" hangingPunct="1">
      <a:defRPr sz="2800" kern="1200">
        <a:solidFill>
          <a:schemeClr val="tx1"/>
        </a:solidFill>
        <a:latin typeface="Times New Roman" panose="02020603050405020304" pitchFamily="18" charset="0"/>
        <a:ea typeface="+mn-ea"/>
        <a:cs typeface="+mn-cs"/>
      </a:defRPr>
    </a:lvl8pPr>
    <a:lvl9pPr marL="3657600" algn="l" defTabSz="914400" rtl="0" eaLnBrk="1" latinLnBrk="0" hangingPunct="1">
      <a:defRPr sz="28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33"/>
    <a:srgbClr val="FFCC00"/>
    <a:srgbClr val="FFCCFF"/>
    <a:srgbClr val="CCFFCC"/>
    <a:srgbClr val="FFFF99"/>
    <a:srgbClr val="FF0000"/>
    <a:srgbClr val="FFFF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79" autoAdjust="0"/>
    <p:restoredTop sz="90929"/>
  </p:normalViewPr>
  <p:slideViewPr>
    <p:cSldViewPr>
      <p:cViewPr varScale="1">
        <p:scale>
          <a:sx n="72" d="100"/>
          <a:sy n="72" d="100"/>
        </p:scale>
        <p:origin x="156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31" d="100"/>
          <a:sy n="31" d="100"/>
        </p:scale>
        <p:origin x="-1206"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6">
            <a:extLst>
              <a:ext uri="{FF2B5EF4-FFF2-40B4-BE49-F238E27FC236}">
                <a16:creationId xmlns:a16="http://schemas.microsoft.com/office/drawing/2014/main" id="{DA7D9321-8F25-A8F0-8C00-CE7802E38C35}"/>
              </a:ext>
            </a:extLst>
          </p:cNvPr>
          <p:cNvSpPr>
            <a:spLocks noChangeArrowheads="1"/>
          </p:cNvSpPr>
          <p:nvPr/>
        </p:nvSpPr>
        <p:spPr bwMode="auto">
          <a:xfrm>
            <a:off x="6097588" y="47625"/>
            <a:ext cx="6985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r"/>
            <a:r>
              <a:rPr lang="en-US" altLang="en-US" sz="1000">
                <a:latin typeface="Arial" panose="020B0604020202020204" pitchFamily="34" charset="0"/>
              </a:rPr>
              <a:t>1-</a:t>
            </a:r>
            <a:fld id="{194ED327-752E-433E-B398-B79B4F6026AE}" type="slidenum">
              <a:rPr lang="en-US" altLang="en-US" sz="1000">
                <a:latin typeface="Arial" panose="020B0604020202020204" pitchFamily="34" charset="0"/>
              </a:rPr>
              <a:pPr algn="r"/>
              <a:t>‹#›</a:t>
            </a:fld>
            <a:endParaRPr lang="en-US" altLang="en-US" sz="1000">
              <a:latin typeface="Arial" panose="020B0604020202020204"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32CB8E32-87E1-10AB-3508-C00B3E4FCC8B}"/>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9219" name="Rectangle 3">
            <a:extLst>
              <a:ext uri="{FF2B5EF4-FFF2-40B4-BE49-F238E27FC236}">
                <a16:creationId xmlns:a16="http://schemas.microsoft.com/office/drawing/2014/main" id="{38C7310D-6C7F-065B-21B5-22977E54B0D5}"/>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3076" name="Rectangle 4">
            <a:extLst>
              <a:ext uri="{FF2B5EF4-FFF2-40B4-BE49-F238E27FC236}">
                <a16:creationId xmlns:a16="http://schemas.microsoft.com/office/drawing/2014/main" id="{480057D8-48F1-449B-A1EF-A628EC5C36A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a:extLst>
              <a:ext uri="{FF2B5EF4-FFF2-40B4-BE49-F238E27FC236}">
                <a16:creationId xmlns:a16="http://schemas.microsoft.com/office/drawing/2014/main" id="{BB0C39B5-4A61-5031-2114-56CCF4E22CAD}"/>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9222" name="Rectangle 6">
            <a:extLst>
              <a:ext uri="{FF2B5EF4-FFF2-40B4-BE49-F238E27FC236}">
                <a16:creationId xmlns:a16="http://schemas.microsoft.com/office/drawing/2014/main" id="{5A841A62-FE20-9A0A-8BC6-246058FDD621}"/>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9223" name="Rectangle 7">
            <a:extLst>
              <a:ext uri="{FF2B5EF4-FFF2-40B4-BE49-F238E27FC236}">
                <a16:creationId xmlns:a16="http://schemas.microsoft.com/office/drawing/2014/main" id="{4D7E61B2-841B-40C9-D524-9D4B9A9864E1}"/>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9BBB643F-5DE5-472B-A627-FB6475646E8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F992C222-4FA2-B0AB-56D7-D55ADD2C0C7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390526AA-6FF2-49C5-A813-BF032D999DF0}" type="slidenum">
              <a:rPr lang="en-US" altLang="en-US" sz="1200"/>
              <a:pPr/>
              <a:t>5</a:t>
            </a:fld>
            <a:endParaRPr lang="en-US" altLang="en-US" sz="1200"/>
          </a:p>
        </p:txBody>
      </p:sp>
      <p:sp>
        <p:nvSpPr>
          <p:cNvPr id="62467" name="Rectangle 2">
            <a:extLst>
              <a:ext uri="{FF2B5EF4-FFF2-40B4-BE49-F238E27FC236}">
                <a16:creationId xmlns:a16="http://schemas.microsoft.com/office/drawing/2014/main" id="{B427D022-334D-CA0F-C2C9-6DB97D5D72C9}"/>
              </a:ext>
            </a:extLst>
          </p:cNvPr>
          <p:cNvSpPr>
            <a:spLocks noGrp="1" noRot="1" noChangeAspect="1" noChangeArrowheads="1" noTextEdit="1"/>
          </p:cNvSpPr>
          <p:nvPr>
            <p:ph type="sldImg"/>
          </p:nvPr>
        </p:nvSpPr>
        <p:spPr>
          <a:solidFill>
            <a:srgbClr val="FFFFFF"/>
          </a:solidFill>
          <a:ln/>
        </p:spPr>
      </p:sp>
      <p:sp>
        <p:nvSpPr>
          <p:cNvPr id="62468" name="Rectangle 3">
            <a:extLst>
              <a:ext uri="{FF2B5EF4-FFF2-40B4-BE49-F238E27FC236}">
                <a16:creationId xmlns:a16="http://schemas.microsoft.com/office/drawing/2014/main" id="{13182649-CE84-A48D-E117-F6701FBF5D89}"/>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6FC7461C-4BB1-CEA1-1A59-09A01157FF2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26E7A2CE-ADED-49F1-A658-647CCD09DEF9}" type="slidenum">
              <a:rPr lang="en-US" altLang="en-US" sz="1200"/>
              <a:pPr/>
              <a:t>6</a:t>
            </a:fld>
            <a:endParaRPr lang="en-US" altLang="en-US" sz="1200"/>
          </a:p>
        </p:txBody>
      </p:sp>
      <p:sp>
        <p:nvSpPr>
          <p:cNvPr id="64515" name="Rectangle 2">
            <a:extLst>
              <a:ext uri="{FF2B5EF4-FFF2-40B4-BE49-F238E27FC236}">
                <a16:creationId xmlns:a16="http://schemas.microsoft.com/office/drawing/2014/main" id="{43255143-A3F9-9B93-A7CD-9CB4AA78565C}"/>
              </a:ext>
            </a:extLst>
          </p:cNvPr>
          <p:cNvSpPr>
            <a:spLocks noGrp="1" noRot="1" noChangeAspect="1" noChangeArrowheads="1" noTextEdit="1"/>
          </p:cNvSpPr>
          <p:nvPr>
            <p:ph type="sldImg"/>
          </p:nvPr>
        </p:nvSpPr>
        <p:spPr>
          <a:solidFill>
            <a:srgbClr val="FFFFFF"/>
          </a:solidFill>
          <a:ln/>
        </p:spPr>
      </p:sp>
      <p:sp>
        <p:nvSpPr>
          <p:cNvPr id="64516" name="Rectangle 3">
            <a:extLst>
              <a:ext uri="{FF2B5EF4-FFF2-40B4-BE49-F238E27FC236}">
                <a16:creationId xmlns:a16="http://schemas.microsoft.com/office/drawing/2014/main" id="{659A79AF-5B59-195F-C5FE-B64D73DC85BB}"/>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E8C754DD-B9B2-5B14-F452-39D0F33D18F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2584B5FD-9EB9-476B-8B6B-98016109E95F}" type="slidenum">
              <a:rPr lang="en-US" altLang="en-US" sz="1200"/>
              <a:pPr/>
              <a:t>13</a:t>
            </a:fld>
            <a:endParaRPr lang="en-US" altLang="en-US" sz="1200"/>
          </a:p>
        </p:txBody>
      </p:sp>
      <p:sp>
        <p:nvSpPr>
          <p:cNvPr id="71683" name="Rectangle 2">
            <a:extLst>
              <a:ext uri="{FF2B5EF4-FFF2-40B4-BE49-F238E27FC236}">
                <a16:creationId xmlns:a16="http://schemas.microsoft.com/office/drawing/2014/main" id="{831F9542-73B7-6A6D-8DF7-A33AB6198A1D}"/>
              </a:ext>
            </a:extLst>
          </p:cNvPr>
          <p:cNvSpPr>
            <a:spLocks noGrp="1" noRot="1" noChangeAspect="1" noChangeArrowheads="1" noTextEdit="1"/>
          </p:cNvSpPr>
          <p:nvPr>
            <p:ph type="sldImg"/>
          </p:nvPr>
        </p:nvSpPr>
        <p:spPr>
          <a:solidFill>
            <a:srgbClr val="FFFFFF"/>
          </a:solidFill>
          <a:ln/>
        </p:spPr>
      </p:sp>
      <p:sp>
        <p:nvSpPr>
          <p:cNvPr id="71684" name="Rectangle 3">
            <a:extLst>
              <a:ext uri="{FF2B5EF4-FFF2-40B4-BE49-F238E27FC236}">
                <a16:creationId xmlns:a16="http://schemas.microsoft.com/office/drawing/2014/main" id="{CA0018E2-68C4-5003-369C-3D8D65537FFC}"/>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2A337371-E708-9263-E4A9-281412E2F08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DEE01280-6CD2-4353-8596-D8BB8E5F57C9}" type="slidenum">
              <a:rPr lang="en-US" altLang="en-US" sz="1200"/>
              <a:pPr/>
              <a:t>14</a:t>
            </a:fld>
            <a:endParaRPr lang="en-US" altLang="en-US" sz="1200"/>
          </a:p>
        </p:txBody>
      </p:sp>
      <p:sp>
        <p:nvSpPr>
          <p:cNvPr id="73731" name="Rectangle 2">
            <a:extLst>
              <a:ext uri="{FF2B5EF4-FFF2-40B4-BE49-F238E27FC236}">
                <a16:creationId xmlns:a16="http://schemas.microsoft.com/office/drawing/2014/main" id="{3DC2E027-6782-F8CE-503C-E6C65D70C014}"/>
              </a:ext>
            </a:extLst>
          </p:cNvPr>
          <p:cNvSpPr>
            <a:spLocks noGrp="1" noRot="1" noChangeAspect="1" noChangeArrowheads="1" noTextEdit="1"/>
          </p:cNvSpPr>
          <p:nvPr>
            <p:ph type="sldImg"/>
          </p:nvPr>
        </p:nvSpPr>
        <p:spPr>
          <a:solidFill>
            <a:srgbClr val="FFFFFF"/>
          </a:solidFill>
          <a:ln/>
        </p:spPr>
      </p:sp>
      <p:sp>
        <p:nvSpPr>
          <p:cNvPr id="73732" name="Rectangle 3">
            <a:extLst>
              <a:ext uri="{FF2B5EF4-FFF2-40B4-BE49-F238E27FC236}">
                <a16:creationId xmlns:a16="http://schemas.microsoft.com/office/drawing/2014/main" id="{D0EAFFCD-5F93-1C36-4E03-AA6FD9C48724}"/>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2C9A0377-39AB-FA44-9EBA-C7E98DE995B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F12D9B1C-F9F5-47B0-BC33-FDF0927A38FC}" type="slidenum">
              <a:rPr lang="en-US" altLang="en-US" sz="1200"/>
              <a:pPr/>
              <a:t>23</a:t>
            </a:fld>
            <a:endParaRPr lang="en-US" altLang="en-US" sz="1200"/>
          </a:p>
        </p:txBody>
      </p:sp>
      <p:sp>
        <p:nvSpPr>
          <p:cNvPr id="84995" name="Rectangle 2">
            <a:extLst>
              <a:ext uri="{FF2B5EF4-FFF2-40B4-BE49-F238E27FC236}">
                <a16:creationId xmlns:a16="http://schemas.microsoft.com/office/drawing/2014/main" id="{2030E15B-50CA-8F2E-AE02-2DADAF187C40}"/>
              </a:ext>
            </a:extLst>
          </p:cNvPr>
          <p:cNvSpPr>
            <a:spLocks noGrp="1" noRot="1" noChangeAspect="1" noChangeArrowheads="1" noTextEdit="1"/>
          </p:cNvSpPr>
          <p:nvPr>
            <p:ph type="sldImg"/>
          </p:nvPr>
        </p:nvSpPr>
        <p:spPr>
          <a:solidFill>
            <a:srgbClr val="FFFFFF"/>
          </a:solidFill>
          <a:ln/>
        </p:spPr>
      </p:sp>
      <p:sp>
        <p:nvSpPr>
          <p:cNvPr id="84996" name="Rectangle 3">
            <a:extLst>
              <a:ext uri="{FF2B5EF4-FFF2-40B4-BE49-F238E27FC236}">
                <a16:creationId xmlns:a16="http://schemas.microsoft.com/office/drawing/2014/main" id="{8F194237-E50D-03E2-74A3-DE30D1B8154F}"/>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A148A64C-6DC4-F1A6-4117-513CEB6FC330}"/>
              </a:ext>
            </a:extLst>
          </p:cNvPr>
          <p:cNvGrpSpPr>
            <a:grpSpLocks/>
          </p:cNvGrpSpPr>
          <p:nvPr/>
        </p:nvGrpSpPr>
        <p:grpSpPr bwMode="auto">
          <a:xfrm>
            <a:off x="0" y="2746375"/>
            <a:ext cx="9147175" cy="1063625"/>
            <a:chOff x="-2" y="1536"/>
            <a:chExt cx="5762" cy="670"/>
          </a:xfrm>
        </p:grpSpPr>
        <p:grpSp>
          <p:nvGrpSpPr>
            <p:cNvPr id="3" name="Group 3">
              <a:extLst>
                <a:ext uri="{FF2B5EF4-FFF2-40B4-BE49-F238E27FC236}">
                  <a16:creationId xmlns:a16="http://schemas.microsoft.com/office/drawing/2014/main" id="{4E37678F-07CC-CBAE-D984-BB582322F520}"/>
                </a:ext>
              </a:extLst>
            </p:cNvPr>
            <p:cNvGrpSpPr>
              <a:grpSpLocks/>
            </p:cNvGrpSpPr>
            <p:nvPr/>
          </p:nvGrpSpPr>
          <p:grpSpPr bwMode="auto">
            <a:xfrm flipH="1">
              <a:off x="-2" y="1562"/>
              <a:ext cx="5762" cy="638"/>
              <a:chOff x="-2" y="1562"/>
              <a:chExt cx="5762" cy="638"/>
            </a:xfrm>
          </p:grpSpPr>
          <p:sp>
            <p:nvSpPr>
              <p:cNvPr id="6" name="Freeform 4">
                <a:extLst>
                  <a:ext uri="{FF2B5EF4-FFF2-40B4-BE49-F238E27FC236}">
                    <a16:creationId xmlns:a16="http://schemas.microsoft.com/office/drawing/2014/main" id="{D2EE4960-695B-8060-5079-2EA26997F82F}"/>
                  </a:ext>
                </a:extLst>
              </p:cNvPr>
              <p:cNvSpPr>
                <a:spLocks/>
              </p:cNvSpPr>
              <p:nvPr/>
            </p:nvSpPr>
            <p:spPr bwMode="ltGray">
              <a:xfrm rot="-5400000">
                <a:off x="2559" y="-993"/>
                <a:ext cx="624" cy="5745"/>
              </a:xfrm>
              <a:custGeom>
                <a:avLst/>
                <a:gdLst>
                  <a:gd name="T0" fmla="*/ 0 w 1000"/>
                  <a:gd name="T1" fmla="*/ 0 h 720"/>
                  <a:gd name="T2" fmla="*/ 0 w 1000"/>
                  <a:gd name="T3" fmla="*/ 5745 h 720"/>
                  <a:gd name="T4" fmla="*/ 624 w 1000"/>
                  <a:gd name="T5" fmla="*/ 5745 h 720"/>
                  <a:gd name="T6" fmla="*/ 624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7" name="Freeform 5">
                <a:extLst>
                  <a:ext uri="{FF2B5EF4-FFF2-40B4-BE49-F238E27FC236}">
                    <a16:creationId xmlns:a16="http://schemas.microsoft.com/office/drawing/2014/main" id="{0CF8406C-04BC-74D0-2417-68925248511C}"/>
                  </a:ext>
                </a:extLst>
              </p:cNvPr>
              <p:cNvSpPr>
                <a:spLocks/>
              </p:cNvSpPr>
              <p:nvPr/>
            </p:nvSpPr>
            <p:spPr bwMode="ltGray">
              <a:xfrm rot="-5400000">
                <a:off x="1323" y="1669"/>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8" name="Freeform 6">
                <a:extLst>
                  <a:ext uri="{FF2B5EF4-FFF2-40B4-BE49-F238E27FC236}">
                    <a16:creationId xmlns:a16="http://schemas.microsoft.com/office/drawing/2014/main" id="{77FDC72D-8629-96CF-0EE3-1C9738755F6C}"/>
                  </a:ext>
                </a:extLst>
              </p:cNvPr>
              <p:cNvSpPr>
                <a:spLocks/>
              </p:cNvSpPr>
              <p:nvPr/>
            </p:nvSpPr>
            <p:spPr bwMode="ltGray">
              <a:xfrm rot="-5400000">
                <a:off x="982" y="1669"/>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9" name="Freeform 7">
                <a:extLst>
                  <a:ext uri="{FF2B5EF4-FFF2-40B4-BE49-F238E27FC236}">
                    <a16:creationId xmlns:a16="http://schemas.microsoft.com/office/drawing/2014/main" id="{F6AD4576-BABA-2B76-8C0C-7954AA057CD2}"/>
                  </a:ext>
                </a:extLst>
              </p:cNvPr>
              <p:cNvSpPr>
                <a:spLocks/>
              </p:cNvSpPr>
              <p:nvPr/>
            </p:nvSpPr>
            <p:spPr bwMode="ltGray">
              <a:xfrm rot="-5400000">
                <a:off x="-57" y="175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n-US"/>
              </a:p>
            </p:txBody>
          </p:sp>
          <p:sp>
            <p:nvSpPr>
              <p:cNvPr id="10" name="Freeform 8">
                <a:extLst>
                  <a:ext uri="{FF2B5EF4-FFF2-40B4-BE49-F238E27FC236}">
                    <a16:creationId xmlns:a16="http://schemas.microsoft.com/office/drawing/2014/main" id="{A809D190-0AC3-BA32-5F25-0B89E6E573B6}"/>
                  </a:ext>
                </a:extLst>
              </p:cNvPr>
              <p:cNvSpPr>
                <a:spLocks/>
              </p:cNvSpPr>
              <p:nvPr/>
            </p:nvSpPr>
            <p:spPr bwMode="ltGray">
              <a:xfrm rot="-5400000">
                <a:off x="664" y="1733"/>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1" name="Freeform 9">
                <a:extLst>
                  <a:ext uri="{FF2B5EF4-FFF2-40B4-BE49-F238E27FC236}">
                    <a16:creationId xmlns:a16="http://schemas.microsoft.com/office/drawing/2014/main" id="{F7E35CEB-0A16-12F2-202B-F656389C7683}"/>
                  </a:ext>
                </a:extLst>
              </p:cNvPr>
              <p:cNvSpPr>
                <a:spLocks/>
              </p:cNvSpPr>
              <p:nvPr/>
            </p:nvSpPr>
            <p:spPr bwMode="ltGray">
              <a:xfrm rot="-5400000">
                <a:off x="442" y="1699"/>
                <a:ext cx="624" cy="362"/>
              </a:xfrm>
              <a:custGeom>
                <a:avLst/>
                <a:gdLst>
                  <a:gd name="T0" fmla="*/ 0 w 624"/>
                  <a:gd name="T1" fmla="*/ 0 h 272"/>
                  <a:gd name="T2" fmla="*/ 0 w 624"/>
                  <a:gd name="T3" fmla="*/ 362 h 272"/>
                  <a:gd name="T4" fmla="*/ 240 w 624"/>
                  <a:gd name="T5" fmla="*/ 319 h 272"/>
                  <a:gd name="T6" fmla="*/ 624 w 624"/>
                  <a:gd name="T7" fmla="*/ 36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2" name="Freeform 10">
                <a:extLst>
                  <a:ext uri="{FF2B5EF4-FFF2-40B4-BE49-F238E27FC236}">
                    <a16:creationId xmlns:a16="http://schemas.microsoft.com/office/drawing/2014/main" id="{3B218107-89D6-F120-C9A1-35F5CDC86713}"/>
                  </a:ext>
                </a:extLst>
              </p:cNvPr>
              <p:cNvSpPr>
                <a:spLocks/>
              </p:cNvSpPr>
              <p:nvPr/>
            </p:nvSpPr>
            <p:spPr bwMode="ltGray">
              <a:xfrm rot="-5400000">
                <a:off x="156" y="1726"/>
                <a:ext cx="632" cy="315"/>
              </a:xfrm>
              <a:custGeom>
                <a:avLst/>
                <a:gdLst>
                  <a:gd name="T0" fmla="*/ 8 w 632"/>
                  <a:gd name="T1" fmla="*/ 39 h 362"/>
                  <a:gd name="T2" fmla="*/ 8 w 632"/>
                  <a:gd name="T3" fmla="*/ 276 h 362"/>
                  <a:gd name="T4" fmla="*/ 248 w 632"/>
                  <a:gd name="T5" fmla="*/ 276 h 362"/>
                  <a:gd name="T6" fmla="*/ 632 w 632"/>
                  <a:gd name="T7" fmla="*/ 276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3" name="Freeform 11">
                <a:extLst>
                  <a:ext uri="{FF2B5EF4-FFF2-40B4-BE49-F238E27FC236}">
                    <a16:creationId xmlns:a16="http://schemas.microsoft.com/office/drawing/2014/main" id="{296EC240-7D12-C805-F0C6-61D60B4310A6}"/>
                  </a:ext>
                </a:extLst>
              </p:cNvPr>
              <p:cNvSpPr>
                <a:spLocks/>
              </p:cNvSpPr>
              <p:nvPr/>
            </p:nvSpPr>
            <p:spPr bwMode="ltGray">
              <a:xfrm rot="-5400000">
                <a:off x="3211" y="166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4" name="Freeform 12">
                <a:extLst>
                  <a:ext uri="{FF2B5EF4-FFF2-40B4-BE49-F238E27FC236}">
                    <a16:creationId xmlns:a16="http://schemas.microsoft.com/office/drawing/2014/main" id="{70DC3C8F-0C50-12EA-09A8-0B689AAAD534}"/>
                  </a:ext>
                </a:extLst>
              </p:cNvPr>
              <p:cNvSpPr>
                <a:spLocks/>
              </p:cNvSpPr>
              <p:nvPr/>
            </p:nvSpPr>
            <p:spPr bwMode="ltGray">
              <a:xfrm rot="-5400000">
                <a:off x="2870" y="1664"/>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5" name="Freeform 13">
                <a:extLst>
                  <a:ext uri="{FF2B5EF4-FFF2-40B4-BE49-F238E27FC236}">
                    <a16:creationId xmlns:a16="http://schemas.microsoft.com/office/drawing/2014/main" id="{D9A5F28F-D1B9-648B-F782-C44A842F507A}"/>
                  </a:ext>
                </a:extLst>
              </p:cNvPr>
              <p:cNvSpPr>
                <a:spLocks/>
              </p:cNvSpPr>
              <p:nvPr/>
            </p:nvSpPr>
            <p:spPr bwMode="ltGray">
              <a:xfrm rot="-5400000">
                <a:off x="1830" y="1747"/>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n-US"/>
              </a:p>
            </p:txBody>
          </p:sp>
          <p:sp>
            <p:nvSpPr>
              <p:cNvPr id="16" name="Freeform 14">
                <a:extLst>
                  <a:ext uri="{FF2B5EF4-FFF2-40B4-BE49-F238E27FC236}">
                    <a16:creationId xmlns:a16="http://schemas.microsoft.com/office/drawing/2014/main" id="{58A9578F-6D73-F16F-4626-D4F64A0D1745}"/>
                  </a:ext>
                </a:extLst>
              </p:cNvPr>
              <p:cNvSpPr>
                <a:spLocks/>
              </p:cNvSpPr>
              <p:nvPr/>
            </p:nvSpPr>
            <p:spPr bwMode="ltGray">
              <a:xfrm rot="-5400000">
                <a:off x="2551" y="1728"/>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7" name="Freeform 15">
                <a:extLst>
                  <a:ext uri="{FF2B5EF4-FFF2-40B4-BE49-F238E27FC236}">
                    <a16:creationId xmlns:a16="http://schemas.microsoft.com/office/drawing/2014/main" id="{11829E45-47ED-F7CC-F7D7-4A4798FC5324}"/>
                  </a:ext>
                </a:extLst>
              </p:cNvPr>
              <p:cNvSpPr>
                <a:spLocks/>
              </p:cNvSpPr>
              <p:nvPr/>
            </p:nvSpPr>
            <p:spPr bwMode="ltGray">
              <a:xfrm rot="-5400000">
                <a:off x="2330" y="1694"/>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8" name="Freeform 16">
                <a:extLst>
                  <a:ext uri="{FF2B5EF4-FFF2-40B4-BE49-F238E27FC236}">
                    <a16:creationId xmlns:a16="http://schemas.microsoft.com/office/drawing/2014/main" id="{55AB757B-A541-DA87-3FC3-6823CF9E5635}"/>
                  </a:ext>
                </a:extLst>
              </p:cNvPr>
              <p:cNvSpPr>
                <a:spLocks/>
              </p:cNvSpPr>
              <p:nvPr/>
            </p:nvSpPr>
            <p:spPr bwMode="ltGray">
              <a:xfrm rot="-5400000">
                <a:off x="2043" y="1721"/>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9" name="Freeform 17">
                <a:extLst>
                  <a:ext uri="{FF2B5EF4-FFF2-40B4-BE49-F238E27FC236}">
                    <a16:creationId xmlns:a16="http://schemas.microsoft.com/office/drawing/2014/main" id="{26A3CE88-5A54-5683-0149-0C0BDEB205CD}"/>
                  </a:ext>
                </a:extLst>
              </p:cNvPr>
              <p:cNvSpPr>
                <a:spLocks/>
              </p:cNvSpPr>
              <p:nvPr/>
            </p:nvSpPr>
            <p:spPr bwMode="ltGray">
              <a:xfrm rot="-5400000">
                <a:off x="4077" y="1669"/>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20" name="Freeform 18">
                <a:extLst>
                  <a:ext uri="{FF2B5EF4-FFF2-40B4-BE49-F238E27FC236}">
                    <a16:creationId xmlns:a16="http://schemas.microsoft.com/office/drawing/2014/main" id="{8B722F0D-DF11-2026-1817-5D232B66799C}"/>
                  </a:ext>
                </a:extLst>
              </p:cNvPr>
              <p:cNvSpPr>
                <a:spLocks/>
              </p:cNvSpPr>
              <p:nvPr/>
            </p:nvSpPr>
            <p:spPr bwMode="ltGray">
              <a:xfrm rot="-5400000">
                <a:off x="3736" y="1669"/>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21" name="Freeform 19">
                <a:extLst>
                  <a:ext uri="{FF2B5EF4-FFF2-40B4-BE49-F238E27FC236}">
                    <a16:creationId xmlns:a16="http://schemas.microsoft.com/office/drawing/2014/main" id="{2EFBC668-D7D7-846E-A43A-C15422E1CEB9}"/>
                  </a:ext>
                </a:extLst>
              </p:cNvPr>
              <p:cNvSpPr>
                <a:spLocks/>
              </p:cNvSpPr>
              <p:nvPr/>
            </p:nvSpPr>
            <p:spPr bwMode="ltGray">
              <a:xfrm rot="-5400000">
                <a:off x="4584" y="1747"/>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n-US"/>
              </a:p>
            </p:txBody>
          </p:sp>
          <p:sp>
            <p:nvSpPr>
              <p:cNvPr id="22" name="Freeform 20">
                <a:extLst>
                  <a:ext uri="{FF2B5EF4-FFF2-40B4-BE49-F238E27FC236}">
                    <a16:creationId xmlns:a16="http://schemas.microsoft.com/office/drawing/2014/main" id="{AB348EBD-0F2A-A8EC-F14F-32AF1EF3A5EA}"/>
                  </a:ext>
                </a:extLst>
              </p:cNvPr>
              <p:cNvSpPr>
                <a:spLocks/>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23" name="Freeform 21">
                <a:extLst>
                  <a:ext uri="{FF2B5EF4-FFF2-40B4-BE49-F238E27FC236}">
                    <a16:creationId xmlns:a16="http://schemas.microsoft.com/office/drawing/2014/main" id="{A74F5B70-B8B4-8AFC-9619-F74D11C4A2D6}"/>
                  </a:ext>
                </a:extLst>
              </p:cNvPr>
              <p:cNvSpPr>
                <a:spLocks/>
              </p:cNvSpPr>
              <p:nvPr/>
            </p:nvSpPr>
            <p:spPr bwMode="ltGray">
              <a:xfrm rot="-5400000">
                <a:off x="5084" y="1694"/>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24" name="Freeform 22">
                <a:extLst>
                  <a:ext uri="{FF2B5EF4-FFF2-40B4-BE49-F238E27FC236}">
                    <a16:creationId xmlns:a16="http://schemas.microsoft.com/office/drawing/2014/main" id="{1353E21D-25A0-E5E4-624E-42E8F641FBAC}"/>
                  </a:ext>
                </a:extLst>
              </p:cNvPr>
              <p:cNvSpPr>
                <a:spLocks/>
              </p:cNvSpPr>
              <p:nvPr/>
            </p:nvSpPr>
            <p:spPr bwMode="ltGray">
              <a:xfrm rot="-5400000">
                <a:off x="4797" y="1721"/>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grpSp>
        <p:sp>
          <p:nvSpPr>
            <p:cNvPr id="4" name="Freeform 23">
              <a:extLst>
                <a:ext uri="{FF2B5EF4-FFF2-40B4-BE49-F238E27FC236}">
                  <a16:creationId xmlns:a16="http://schemas.microsoft.com/office/drawing/2014/main" id="{2C4D36E0-EB5B-3B91-E8F6-C89FFBC2302F}"/>
                </a:ext>
              </a:extLst>
            </p:cNvPr>
            <p:cNvSpPr>
              <a:spLocks/>
            </p:cNvSpPr>
            <p:nvPr/>
          </p:nvSpPr>
          <p:spPr bwMode="ltGray">
            <a:xfrm flipH="1">
              <a:off x="-2" y="1536"/>
              <a:ext cx="5762" cy="412"/>
            </a:xfrm>
            <a:custGeom>
              <a:avLst/>
              <a:gdLst>
                <a:gd name="T0" fmla="*/ 0 w 5762"/>
                <a:gd name="T1" fmla="*/ 210 h 385"/>
                <a:gd name="T2" fmla="*/ 5762 w 5762"/>
                <a:gd name="T3" fmla="*/ 201 h 385"/>
                <a:gd name="T4" fmla="*/ 5762 w 5762"/>
                <a:gd name="T5" fmla="*/ 4 h 385"/>
                <a:gd name="T6" fmla="*/ 0 w 5762"/>
                <a:gd name="T7" fmla="*/ 0 h 385"/>
                <a:gd name="T8" fmla="*/ 0 w 5762"/>
                <a:gd name="T9" fmla="*/ 210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 name="Freeform 24">
              <a:extLst>
                <a:ext uri="{FF2B5EF4-FFF2-40B4-BE49-F238E27FC236}">
                  <a16:creationId xmlns:a16="http://schemas.microsoft.com/office/drawing/2014/main" id="{B6F73DBA-9B09-F8E2-E86E-AF9061ED48AF}"/>
                </a:ext>
              </a:extLst>
            </p:cNvPr>
            <p:cNvSpPr>
              <a:spLocks/>
            </p:cNvSpPr>
            <p:nvPr/>
          </p:nvSpPr>
          <p:spPr bwMode="ltGray">
            <a:xfrm flipH="1">
              <a:off x="-2" y="2017"/>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w="9525" cap="flat">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6169" name="Rectangle 25"/>
          <p:cNvSpPr>
            <a:spLocks noGrp="1" noChangeArrowheads="1"/>
          </p:cNvSpPr>
          <p:nvPr>
            <p:ph type="ctrTitle"/>
          </p:nvPr>
        </p:nvSpPr>
        <p:spPr>
          <a:xfrm>
            <a:off x="1173163" y="1341438"/>
            <a:ext cx="7772400" cy="1143000"/>
          </a:xfrm>
        </p:spPr>
        <p:txBody>
          <a:bodyPr/>
          <a:lstStyle>
            <a:lvl1pPr>
              <a:defRPr/>
            </a:lvl1pPr>
          </a:lstStyle>
          <a:p>
            <a:pPr lvl="0"/>
            <a:r>
              <a:rPr lang="en-US" altLang="en-US" noProof="0"/>
              <a:t>Click to edit Master title style</a:t>
            </a:r>
          </a:p>
        </p:txBody>
      </p:sp>
      <p:sp>
        <p:nvSpPr>
          <p:cNvPr id="6170" name="Rectangle 26"/>
          <p:cNvSpPr>
            <a:spLocks noGrp="1" noChangeArrowheads="1"/>
          </p:cNvSpPr>
          <p:nvPr>
            <p:ph type="subTitle" idx="1"/>
          </p:nvPr>
        </p:nvSpPr>
        <p:spPr>
          <a:xfrm>
            <a:off x="1166813" y="3886200"/>
            <a:ext cx="6400800" cy="1752600"/>
          </a:xfrm>
        </p:spPr>
        <p:txBody>
          <a:bodyPr/>
          <a:lstStyle>
            <a:lvl1pPr marL="0" indent="0">
              <a:buFont typeface="Wingdings" panose="05000000000000000000" pitchFamily="2" charset="2"/>
              <a:buNone/>
              <a:defRPr/>
            </a:lvl1pPr>
          </a:lstStyle>
          <a:p>
            <a:pPr lvl="0"/>
            <a:r>
              <a:rPr lang="en-US" altLang="en-US" noProof="0"/>
              <a:t>Click to edit Master subtitle style</a:t>
            </a:r>
          </a:p>
        </p:txBody>
      </p:sp>
      <p:sp>
        <p:nvSpPr>
          <p:cNvPr id="25" name="Rectangle 27">
            <a:extLst>
              <a:ext uri="{FF2B5EF4-FFF2-40B4-BE49-F238E27FC236}">
                <a16:creationId xmlns:a16="http://schemas.microsoft.com/office/drawing/2014/main" id="{D2E19754-55F6-B03E-1007-B17E4CC568E5}"/>
              </a:ext>
            </a:extLst>
          </p:cNvPr>
          <p:cNvSpPr>
            <a:spLocks noGrp="1" noChangeArrowheads="1"/>
          </p:cNvSpPr>
          <p:nvPr>
            <p:ph type="dt" sz="half" idx="10"/>
          </p:nvPr>
        </p:nvSpPr>
        <p:spPr bwMode="auto">
          <a:xfrm>
            <a:off x="1166813" y="6248400"/>
            <a:ext cx="1905000" cy="457200"/>
          </a:xfrm>
          <a:prstGeom prst="rect">
            <a:avLst/>
          </a:prstGeom>
        </p:spPr>
        <p:txBody>
          <a:bodyPr vert="horz" wrap="square" lIns="91440" tIns="45720" rIns="91440" bIns="45720" numCol="1" anchor="t" anchorCtr="0" compatLnSpc="1">
            <a:prstTxWarp prst="textNoShape">
              <a:avLst/>
            </a:prstTxWarp>
          </a:bodyPr>
          <a:lstStyle>
            <a:lvl1pPr>
              <a:spcBef>
                <a:spcPct val="50000"/>
              </a:spcBef>
              <a:defRPr sz="1400">
                <a:solidFill>
                  <a:srgbClr val="000000"/>
                </a:solidFill>
                <a:latin typeface="+mn-lt"/>
              </a:defRPr>
            </a:lvl1pPr>
          </a:lstStyle>
          <a:p>
            <a:pPr>
              <a:defRPr/>
            </a:pPr>
            <a:endParaRPr lang="en-US" altLang="en-US"/>
          </a:p>
        </p:txBody>
      </p:sp>
      <p:sp>
        <p:nvSpPr>
          <p:cNvPr id="26" name="Rectangle 28">
            <a:extLst>
              <a:ext uri="{FF2B5EF4-FFF2-40B4-BE49-F238E27FC236}">
                <a16:creationId xmlns:a16="http://schemas.microsoft.com/office/drawing/2014/main" id="{D9FC1418-DFB4-E624-953D-DB830694E7FC}"/>
              </a:ext>
            </a:extLst>
          </p:cNvPr>
          <p:cNvSpPr>
            <a:spLocks noGrp="1" noChangeArrowheads="1"/>
          </p:cNvSpPr>
          <p:nvPr>
            <p:ph type="ftr" sz="quarter" idx="11"/>
          </p:nvPr>
        </p:nvSpPr>
        <p:spPr bwMode="auto">
          <a:xfrm>
            <a:off x="3581400" y="6248400"/>
            <a:ext cx="2895600" cy="457200"/>
          </a:xfrm>
          <a:prstGeom prst="rect">
            <a:avLst/>
          </a:prstGeom>
        </p:spPr>
        <p:txBody>
          <a:bodyPr vert="horz" wrap="square" lIns="91440" tIns="45720" rIns="91440" bIns="45720" numCol="1" anchor="t" anchorCtr="0" compatLnSpc="1">
            <a:prstTxWarp prst="textNoShape">
              <a:avLst/>
            </a:prstTxWarp>
          </a:bodyPr>
          <a:lstStyle>
            <a:lvl1pPr algn="ctr">
              <a:spcBef>
                <a:spcPct val="50000"/>
              </a:spcBef>
              <a:defRPr sz="1400">
                <a:solidFill>
                  <a:srgbClr val="000000"/>
                </a:solidFill>
                <a:latin typeface="+mn-lt"/>
              </a:defRPr>
            </a:lvl1pPr>
          </a:lstStyle>
          <a:p>
            <a:pPr>
              <a:defRPr/>
            </a:pPr>
            <a:endParaRPr lang="en-US" altLang="en-US"/>
          </a:p>
        </p:txBody>
      </p:sp>
      <p:sp>
        <p:nvSpPr>
          <p:cNvPr id="27" name="Rectangle 29">
            <a:extLst>
              <a:ext uri="{FF2B5EF4-FFF2-40B4-BE49-F238E27FC236}">
                <a16:creationId xmlns:a16="http://schemas.microsoft.com/office/drawing/2014/main" id="{2E6364BE-9A9F-4C22-8392-D2AD786F4160}"/>
              </a:ext>
            </a:extLst>
          </p:cNvPr>
          <p:cNvSpPr>
            <a:spLocks noGrp="1" noChangeArrowheads="1"/>
          </p:cNvSpPr>
          <p:nvPr>
            <p:ph type="sldNum" sz="quarter" idx="12"/>
          </p:nvPr>
        </p:nvSpPr>
        <p:spPr bwMode="auto">
          <a:xfrm>
            <a:off x="7010400" y="6248400"/>
            <a:ext cx="1905000" cy="457200"/>
          </a:xfrm>
          <a:prstGeom prst="rect">
            <a:avLst/>
          </a:prstGeom>
        </p:spPr>
        <p:txBody>
          <a:bodyPr vert="horz" wrap="square" lIns="91440" tIns="45720" rIns="91440" bIns="45720" numCol="1" anchor="t" anchorCtr="0" compatLnSpc="1">
            <a:prstTxWarp prst="textNoShape">
              <a:avLst/>
            </a:prstTxWarp>
          </a:bodyPr>
          <a:lstStyle>
            <a:lvl1pPr algn="r">
              <a:spcBef>
                <a:spcPct val="50000"/>
              </a:spcBef>
              <a:defRPr sz="1400" smtClean="0">
                <a:solidFill>
                  <a:srgbClr val="000000"/>
                </a:solidFill>
                <a:latin typeface="+mn-lt"/>
              </a:defRPr>
            </a:lvl1pPr>
          </a:lstStyle>
          <a:p>
            <a:pPr>
              <a:defRPr/>
            </a:pPr>
            <a:fld id="{D41BD703-B5C8-4092-B164-122BD57159E7}" type="slidenum">
              <a:rPr lang="en-US" altLang="en-US"/>
              <a:pPr>
                <a:defRPr/>
              </a:pPr>
              <a:t>‹#›</a:t>
            </a:fld>
            <a:endParaRPr lang="en-US" altLang="en-US"/>
          </a:p>
        </p:txBody>
      </p:sp>
    </p:spTree>
    <p:extLst>
      <p:ext uri="{BB962C8B-B14F-4D97-AF65-F5344CB8AC3E}">
        <p14:creationId xmlns:p14="http://schemas.microsoft.com/office/powerpoint/2010/main" val="293458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6189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152400"/>
            <a:ext cx="200025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152400"/>
            <a:ext cx="584835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890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8001000" cy="1143000"/>
          </a:xfrm>
        </p:spPr>
        <p:txBody>
          <a:bodyPr/>
          <a:lstStyle/>
          <a:p>
            <a:r>
              <a:rPr lang="en-US"/>
              <a:t>Click to edit Master title style</a:t>
            </a:r>
          </a:p>
        </p:txBody>
      </p:sp>
      <p:sp>
        <p:nvSpPr>
          <p:cNvPr id="3" name="Online Image Placeholder 2"/>
          <p:cNvSpPr>
            <a:spLocks noGrp="1"/>
          </p:cNvSpPr>
          <p:nvPr>
            <p:ph type="clipArt" sz="half" idx="1"/>
          </p:nvPr>
        </p:nvSpPr>
        <p:spPr>
          <a:xfrm>
            <a:off x="762000" y="1600200"/>
            <a:ext cx="3924300" cy="4800600"/>
          </a:xfrm>
        </p:spPr>
        <p:txBody>
          <a:bodyPr/>
          <a:lstStyle/>
          <a:p>
            <a:pPr lvl="0"/>
            <a:endParaRPr lang="en-US" noProof="0"/>
          </a:p>
        </p:txBody>
      </p:sp>
      <p:sp>
        <p:nvSpPr>
          <p:cNvPr id="4" name="Text Placeholder 3"/>
          <p:cNvSpPr>
            <a:spLocks noGrp="1"/>
          </p:cNvSpPr>
          <p:nvPr>
            <p:ph type="body" sz="half" idx="2"/>
          </p:nvPr>
        </p:nvSpPr>
        <p:spPr>
          <a:xfrm>
            <a:off x="4838700" y="1600200"/>
            <a:ext cx="39243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8738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8001000" cy="1143000"/>
          </a:xfrm>
        </p:spPr>
        <p:txBody>
          <a:bodyPr/>
          <a:lstStyle/>
          <a:p>
            <a:r>
              <a:rPr lang="en-US"/>
              <a:t>Click to edit Master title style</a:t>
            </a:r>
          </a:p>
        </p:txBody>
      </p:sp>
      <p:sp>
        <p:nvSpPr>
          <p:cNvPr id="3" name="Text Placeholder 2"/>
          <p:cNvSpPr>
            <a:spLocks noGrp="1"/>
          </p:cNvSpPr>
          <p:nvPr>
            <p:ph type="body" sz="half" idx="1"/>
          </p:nvPr>
        </p:nvSpPr>
        <p:spPr>
          <a:xfrm>
            <a:off x="762000" y="1600200"/>
            <a:ext cx="39243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Online Image Placeholder 3"/>
          <p:cNvSpPr>
            <a:spLocks noGrp="1"/>
          </p:cNvSpPr>
          <p:nvPr>
            <p:ph type="clipArt" sz="half" idx="2"/>
          </p:nvPr>
        </p:nvSpPr>
        <p:spPr>
          <a:xfrm>
            <a:off x="4838700" y="1600200"/>
            <a:ext cx="3924300" cy="4800600"/>
          </a:xfrm>
        </p:spPr>
        <p:txBody>
          <a:bodyPr/>
          <a:lstStyle/>
          <a:p>
            <a:pPr lvl="0"/>
            <a:endParaRPr lang="en-US" noProof="0"/>
          </a:p>
        </p:txBody>
      </p:sp>
    </p:spTree>
    <p:extLst>
      <p:ext uri="{BB962C8B-B14F-4D97-AF65-F5344CB8AC3E}">
        <p14:creationId xmlns:p14="http://schemas.microsoft.com/office/powerpoint/2010/main" val="3412165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3997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329093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1600200"/>
            <a:ext cx="39243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600200"/>
            <a:ext cx="39243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3774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394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42866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1168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990014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342953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9E47BC08-6B6E-C8A0-7B33-7DEE480ADA91}"/>
              </a:ext>
            </a:extLst>
          </p:cNvPr>
          <p:cNvGrpSpPr>
            <a:grpSpLocks/>
          </p:cNvGrpSpPr>
          <p:nvPr/>
        </p:nvGrpSpPr>
        <p:grpSpPr bwMode="auto">
          <a:xfrm>
            <a:off x="0" y="-4763"/>
            <a:ext cx="457200" cy="6858001"/>
            <a:chOff x="0" y="-3"/>
            <a:chExt cx="670" cy="4320"/>
          </a:xfrm>
        </p:grpSpPr>
        <p:grpSp>
          <p:nvGrpSpPr>
            <p:cNvPr id="1032" name="Group 3">
              <a:extLst>
                <a:ext uri="{FF2B5EF4-FFF2-40B4-BE49-F238E27FC236}">
                  <a16:creationId xmlns:a16="http://schemas.microsoft.com/office/drawing/2014/main" id="{6B3D3391-1171-23FA-A6D6-FBCF9293276C}"/>
                </a:ext>
              </a:extLst>
            </p:cNvPr>
            <p:cNvGrpSpPr>
              <a:grpSpLocks/>
            </p:cNvGrpSpPr>
            <p:nvPr/>
          </p:nvGrpSpPr>
          <p:grpSpPr bwMode="auto">
            <a:xfrm rot="16200000" flipH="1">
              <a:off x="-1815" y="1838"/>
              <a:ext cx="4320" cy="638"/>
              <a:chOff x="-2" y="1562"/>
              <a:chExt cx="5762" cy="638"/>
            </a:xfrm>
          </p:grpSpPr>
          <p:sp>
            <p:nvSpPr>
              <p:cNvPr id="1035" name="Freeform 4">
                <a:extLst>
                  <a:ext uri="{FF2B5EF4-FFF2-40B4-BE49-F238E27FC236}">
                    <a16:creationId xmlns:a16="http://schemas.microsoft.com/office/drawing/2014/main" id="{136D929F-0677-50C0-5009-60B8A01AC6A5}"/>
                  </a:ext>
                </a:extLst>
              </p:cNvPr>
              <p:cNvSpPr>
                <a:spLocks/>
              </p:cNvSpPr>
              <p:nvPr/>
            </p:nvSpPr>
            <p:spPr bwMode="ltGray">
              <a:xfrm rot="-5400000">
                <a:off x="2559" y="-993"/>
                <a:ext cx="624" cy="5745"/>
              </a:xfrm>
              <a:custGeom>
                <a:avLst/>
                <a:gdLst>
                  <a:gd name="T0" fmla="*/ 0 w 1000"/>
                  <a:gd name="T1" fmla="*/ 0 h 720"/>
                  <a:gd name="T2" fmla="*/ 0 w 1000"/>
                  <a:gd name="T3" fmla="*/ 5745 h 720"/>
                  <a:gd name="T4" fmla="*/ 624 w 1000"/>
                  <a:gd name="T5" fmla="*/ 5745 h 720"/>
                  <a:gd name="T6" fmla="*/ 624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6" name="Freeform 5">
                <a:extLst>
                  <a:ext uri="{FF2B5EF4-FFF2-40B4-BE49-F238E27FC236}">
                    <a16:creationId xmlns:a16="http://schemas.microsoft.com/office/drawing/2014/main" id="{31E68613-BA00-A6AB-6BCF-CD1CB7159F0A}"/>
                  </a:ext>
                </a:extLst>
              </p:cNvPr>
              <p:cNvSpPr>
                <a:spLocks/>
              </p:cNvSpPr>
              <p:nvPr/>
            </p:nvSpPr>
            <p:spPr bwMode="ltGray">
              <a:xfrm rot="-5400000">
                <a:off x="1323" y="1669"/>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7" name="Freeform 6">
                <a:extLst>
                  <a:ext uri="{FF2B5EF4-FFF2-40B4-BE49-F238E27FC236}">
                    <a16:creationId xmlns:a16="http://schemas.microsoft.com/office/drawing/2014/main" id="{8B2E1363-76B3-C6C8-EEB5-D7244B9C573E}"/>
                  </a:ext>
                </a:extLst>
              </p:cNvPr>
              <p:cNvSpPr>
                <a:spLocks/>
              </p:cNvSpPr>
              <p:nvPr/>
            </p:nvSpPr>
            <p:spPr bwMode="ltGray">
              <a:xfrm rot="-5400000">
                <a:off x="982" y="1669"/>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8" name="Freeform 7">
                <a:extLst>
                  <a:ext uri="{FF2B5EF4-FFF2-40B4-BE49-F238E27FC236}">
                    <a16:creationId xmlns:a16="http://schemas.microsoft.com/office/drawing/2014/main" id="{AC968BD9-B925-BB75-0217-20FAC7384E77}"/>
                  </a:ext>
                </a:extLst>
              </p:cNvPr>
              <p:cNvSpPr>
                <a:spLocks/>
              </p:cNvSpPr>
              <p:nvPr/>
            </p:nvSpPr>
            <p:spPr bwMode="ltGray">
              <a:xfrm rot="-5400000">
                <a:off x="-57" y="175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n-US"/>
              </a:p>
            </p:txBody>
          </p:sp>
          <p:sp>
            <p:nvSpPr>
              <p:cNvPr id="1039" name="Freeform 8">
                <a:extLst>
                  <a:ext uri="{FF2B5EF4-FFF2-40B4-BE49-F238E27FC236}">
                    <a16:creationId xmlns:a16="http://schemas.microsoft.com/office/drawing/2014/main" id="{1F4BE378-8180-6DBC-41CE-80DF9CCD8FA3}"/>
                  </a:ext>
                </a:extLst>
              </p:cNvPr>
              <p:cNvSpPr>
                <a:spLocks/>
              </p:cNvSpPr>
              <p:nvPr/>
            </p:nvSpPr>
            <p:spPr bwMode="ltGray">
              <a:xfrm rot="-5400000">
                <a:off x="664" y="1733"/>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40" name="Freeform 9">
                <a:extLst>
                  <a:ext uri="{FF2B5EF4-FFF2-40B4-BE49-F238E27FC236}">
                    <a16:creationId xmlns:a16="http://schemas.microsoft.com/office/drawing/2014/main" id="{CDFE85F5-C825-8C6D-E312-9B0F7D17D9D3}"/>
                  </a:ext>
                </a:extLst>
              </p:cNvPr>
              <p:cNvSpPr>
                <a:spLocks/>
              </p:cNvSpPr>
              <p:nvPr/>
            </p:nvSpPr>
            <p:spPr bwMode="ltGray">
              <a:xfrm rot="-5400000">
                <a:off x="442" y="1699"/>
                <a:ext cx="624" cy="362"/>
              </a:xfrm>
              <a:custGeom>
                <a:avLst/>
                <a:gdLst>
                  <a:gd name="T0" fmla="*/ 0 w 624"/>
                  <a:gd name="T1" fmla="*/ 0 h 272"/>
                  <a:gd name="T2" fmla="*/ 0 w 624"/>
                  <a:gd name="T3" fmla="*/ 362 h 272"/>
                  <a:gd name="T4" fmla="*/ 240 w 624"/>
                  <a:gd name="T5" fmla="*/ 319 h 272"/>
                  <a:gd name="T6" fmla="*/ 624 w 624"/>
                  <a:gd name="T7" fmla="*/ 36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41" name="Freeform 10">
                <a:extLst>
                  <a:ext uri="{FF2B5EF4-FFF2-40B4-BE49-F238E27FC236}">
                    <a16:creationId xmlns:a16="http://schemas.microsoft.com/office/drawing/2014/main" id="{CCD67D29-DC68-24A7-BA77-18B5441AC57E}"/>
                  </a:ext>
                </a:extLst>
              </p:cNvPr>
              <p:cNvSpPr>
                <a:spLocks/>
              </p:cNvSpPr>
              <p:nvPr/>
            </p:nvSpPr>
            <p:spPr bwMode="ltGray">
              <a:xfrm rot="-5400000">
                <a:off x="156" y="1726"/>
                <a:ext cx="632" cy="315"/>
              </a:xfrm>
              <a:custGeom>
                <a:avLst/>
                <a:gdLst>
                  <a:gd name="T0" fmla="*/ 8 w 632"/>
                  <a:gd name="T1" fmla="*/ 39 h 362"/>
                  <a:gd name="T2" fmla="*/ 8 w 632"/>
                  <a:gd name="T3" fmla="*/ 276 h 362"/>
                  <a:gd name="T4" fmla="*/ 248 w 632"/>
                  <a:gd name="T5" fmla="*/ 276 h 362"/>
                  <a:gd name="T6" fmla="*/ 632 w 632"/>
                  <a:gd name="T7" fmla="*/ 276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42" name="Freeform 11">
                <a:extLst>
                  <a:ext uri="{FF2B5EF4-FFF2-40B4-BE49-F238E27FC236}">
                    <a16:creationId xmlns:a16="http://schemas.microsoft.com/office/drawing/2014/main" id="{81F5CAB2-C5C7-02B4-2C32-29BCA0321EC3}"/>
                  </a:ext>
                </a:extLst>
              </p:cNvPr>
              <p:cNvSpPr>
                <a:spLocks/>
              </p:cNvSpPr>
              <p:nvPr/>
            </p:nvSpPr>
            <p:spPr bwMode="ltGray">
              <a:xfrm rot="-5400000">
                <a:off x="3211" y="166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43" name="Freeform 12">
                <a:extLst>
                  <a:ext uri="{FF2B5EF4-FFF2-40B4-BE49-F238E27FC236}">
                    <a16:creationId xmlns:a16="http://schemas.microsoft.com/office/drawing/2014/main" id="{643E832E-FAA6-7403-487B-1CD2650C8559}"/>
                  </a:ext>
                </a:extLst>
              </p:cNvPr>
              <p:cNvSpPr>
                <a:spLocks/>
              </p:cNvSpPr>
              <p:nvPr/>
            </p:nvSpPr>
            <p:spPr bwMode="ltGray">
              <a:xfrm rot="-5400000">
                <a:off x="2870" y="1664"/>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44" name="Freeform 13">
                <a:extLst>
                  <a:ext uri="{FF2B5EF4-FFF2-40B4-BE49-F238E27FC236}">
                    <a16:creationId xmlns:a16="http://schemas.microsoft.com/office/drawing/2014/main" id="{27980F21-3787-21E5-061F-8B07700F32A9}"/>
                  </a:ext>
                </a:extLst>
              </p:cNvPr>
              <p:cNvSpPr>
                <a:spLocks/>
              </p:cNvSpPr>
              <p:nvPr/>
            </p:nvSpPr>
            <p:spPr bwMode="ltGray">
              <a:xfrm rot="-5400000">
                <a:off x="1830" y="1747"/>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n-US"/>
              </a:p>
            </p:txBody>
          </p:sp>
          <p:sp>
            <p:nvSpPr>
              <p:cNvPr id="1045" name="Freeform 14">
                <a:extLst>
                  <a:ext uri="{FF2B5EF4-FFF2-40B4-BE49-F238E27FC236}">
                    <a16:creationId xmlns:a16="http://schemas.microsoft.com/office/drawing/2014/main" id="{627603D3-2875-EC89-F4F7-F6FEC2B2866E}"/>
                  </a:ext>
                </a:extLst>
              </p:cNvPr>
              <p:cNvSpPr>
                <a:spLocks/>
              </p:cNvSpPr>
              <p:nvPr/>
            </p:nvSpPr>
            <p:spPr bwMode="ltGray">
              <a:xfrm rot="-5400000">
                <a:off x="2551" y="1728"/>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46" name="Freeform 15">
                <a:extLst>
                  <a:ext uri="{FF2B5EF4-FFF2-40B4-BE49-F238E27FC236}">
                    <a16:creationId xmlns:a16="http://schemas.microsoft.com/office/drawing/2014/main" id="{29F1316C-F267-92AF-C269-E1ADED3FB199}"/>
                  </a:ext>
                </a:extLst>
              </p:cNvPr>
              <p:cNvSpPr>
                <a:spLocks/>
              </p:cNvSpPr>
              <p:nvPr/>
            </p:nvSpPr>
            <p:spPr bwMode="ltGray">
              <a:xfrm rot="-5400000">
                <a:off x="2330" y="1694"/>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47" name="Freeform 16">
                <a:extLst>
                  <a:ext uri="{FF2B5EF4-FFF2-40B4-BE49-F238E27FC236}">
                    <a16:creationId xmlns:a16="http://schemas.microsoft.com/office/drawing/2014/main" id="{736092CC-81B8-A63C-0019-67A5D0C4CC5B}"/>
                  </a:ext>
                </a:extLst>
              </p:cNvPr>
              <p:cNvSpPr>
                <a:spLocks/>
              </p:cNvSpPr>
              <p:nvPr/>
            </p:nvSpPr>
            <p:spPr bwMode="ltGray">
              <a:xfrm rot="-5400000">
                <a:off x="2043" y="1721"/>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48" name="Freeform 17">
                <a:extLst>
                  <a:ext uri="{FF2B5EF4-FFF2-40B4-BE49-F238E27FC236}">
                    <a16:creationId xmlns:a16="http://schemas.microsoft.com/office/drawing/2014/main" id="{29A63507-F090-28B7-D73F-8763C613F20E}"/>
                  </a:ext>
                </a:extLst>
              </p:cNvPr>
              <p:cNvSpPr>
                <a:spLocks/>
              </p:cNvSpPr>
              <p:nvPr/>
            </p:nvSpPr>
            <p:spPr bwMode="ltGray">
              <a:xfrm rot="-5400000">
                <a:off x="4077" y="1669"/>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49" name="Freeform 18">
                <a:extLst>
                  <a:ext uri="{FF2B5EF4-FFF2-40B4-BE49-F238E27FC236}">
                    <a16:creationId xmlns:a16="http://schemas.microsoft.com/office/drawing/2014/main" id="{E246F7AE-B205-2AC9-B7AF-C4C072009C40}"/>
                  </a:ext>
                </a:extLst>
              </p:cNvPr>
              <p:cNvSpPr>
                <a:spLocks/>
              </p:cNvSpPr>
              <p:nvPr/>
            </p:nvSpPr>
            <p:spPr bwMode="ltGray">
              <a:xfrm rot="-5400000">
                <a:off x="3736" y="1669"/>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50" name="Freeform 19">
                <a:extLst>
                  <a:ext uri="{FF2B5EF4-FFF2-40B4-BE49-F238E27FC236}">
                    <a16:creationId xmlns:a16="http://schemas.microsoft.com/office/drawing/2014/main" id="{8BF2FD2B-64F9-9218-CBE5-B5FD947073DE}"/>
                  </a:ext>
                </a:extLst>
              </p:cNvPr>
              <p:cNvSpPr>
                <a:spLocks/>
              </p:cNvSpPr>
              <p:nvPr/>
            </p:nvSpPr>
            <p:spPr bwMode="ltGray">
              <a:xfrm rot="-5400000">
                <a:off x="4584" y="1747"/>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n-US"/>
              </a:p>
            </p:txBody>
          </p:sp>
          <p:sp>
            <p:nvSpPr>
              <p:cNvPr id="1051" name="Freeform 20">
                <a:extLst>
                  <a:ext uri="{FF2B5EF4-FFF2-40B4-BE49-F238E27FC236}">
                    <a16:creationId xmlns:a16="http://schemas.microsoft.com/office/drawing/2014/main" id="{C346CBB3-817B-0287-74E9-93AF757CBAA6}"/>
                  </a:ext>
                </a:extLst>
              </p:cNvPr>
              <p:cNvSpPr>
                <a:spLocks/>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52" name="Freeform 21">
                <a:extLst>
                  <a:ext uri="{FF2B5EF4-FFF2-40B4-BE49-F238E27FC236}">
                    <a16:creationId xmlns:a16="http://schemas.microsoft.com/office/drawing/2014/main" id="{A029833F-3089-E265-BF8A-E4A0E2253452}"/>
                  </a:ext>
                </a:extLst>
              </p:cNvPr>
              <p:cNvSpPr>
                <a:spLocks/>
              </p:cNvSpPr>
              <p:nvPr/>
            </p:nvSpPr>
            <p:spPr bwMode="ltGray">
              <a:xfrm rot="-5400000">
                <a:off x="5084" y="1694"/>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53" name="Freeform 22">
                <a:extLst>
                  <a:ext uri="{FF2B5EF4-FFF2-40B4-BE49-F238E27FC236}">
                    <a16:creationId xmlns:a16="http://schemas.microsoft.com/office/drawing/2014/main" id="{90B65155-2886-953C-E602-74D468A3DE9D}"/>
                  </a:ext>
                </a:extLst>
              </p:cNvPr>
              <p:cNvSpPr>
                <a:spLocks/>
              </p:cNvSpPr>
              <p:nvPr/>
            </p:nvSpPr>
            <p:spPr bwMode="ltGray">
              <a:xfrm rot="-5400000">
                <a:off x="4797" y="1721"/>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grpSp>
        <p:sp>
          <p:nvSpPr>
            <p:cNvPr id="1033" name="Freeform 23">
              <a:extLst>
                <a:ext uri="{FF2B5EF4-FFF2-40B4-BE49-F238E27FC236}">
                  <a16:creationId xmlns:a16="http://schemas.microsoft.com/office/drawing/2014/main" id="{08D026BB-D91F-4CA5-5C87-D3FA7A50EE34}"/>
                </a:ext>
              </a:extLst>
            </p:cNvPr>
            <p:cNvSpPr>
              <a:spLocks/>
            </p:cNvSpPr>
            <p:nvPr/>
          </p:nvSpPr>
          <p:spPr bwMode="ltGray">
            <a:xfrm rot="16200000" flipH="1">
              <a:off x="-1954" y="1951"/>
              <a:ext cx="4320" cy="412"/>
            </a:xfrm>
            <a:custGeom>
              <a:avLst/>
              <a:gdLst>
                <a:gd name="T0" fmla="*/ 0 w 5762"/>
                <a:gd name="T1" fmla="*/ 210 h 385"/>
                <a:gd name="T2" fmla="*/ 4320 w 5762"/>
                <a:gd name="T3" fmla="*/ 201 h 385"/>
                <a:gd name="T4" fmla="*/ 4320 w 5762"/>
                <a:gd name="T5" fmla="*/ 4 h 385"/>
                <a:gd name="T6" fmla="*/ 0 w 5762"/>
                <a:gd name="T7" fmla="*/ 0 h 385"/>
                <a:gd name="T8" fmla="*/ 0 w 5762"/>
                <a:gd name="T9" fmla="*/ 210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a:noFill/>
            </a:ln>
            <a:effectLst/>
            <a:extLst>
              <a:ext uri="{91240B29-F687-4F45-9708-019B960494DF}">
                <a14:hiddenLine xmlns:a14="http://schemas.microsoft.com/office/drawing/2010/main"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4" name="Freeform 24">
              <a:extLst>
                <a:ext uri="{FF2B5EF4-FFF2-40B4-BE49-F238E27FC236}">
                  <a16:creationId xmlns:a16="http://schemas.microsoft.com/office/drawing/2014/main" id="{2E8A4C6F-60DF-364C-459C-5A6DFF559F20}"/>
                </a:ext>
              </a:extLst>
            </p:cNvPr>
            <p:cNvSpPr>
              <a:spLocks/>
            </p:cNvSpPr>
            <p:nvPr/>
          </p:nvSpPr>
          <p:spPr bwMode="ltGray">
            <a:xfrm rot="16200000" flipH="1">
              <a:off x="-1584" y="2062"/>
              <a:ext cx="4319" cy="189"/>
            </a:xfrm>
            <a:custGeom>
              <a:avLst/>
              <a:gdLst>
                <a:gd name="T0" fmla="*/ 0 w 5761"/>
                <a:gd name="T1" fmla="*/ 28 h 189"/>
                <a:gd name="T2" fmla="*/ 4319 w 5761"/>
                <a:gd name="T3" fmla="*/ 0 h 189"/>
                <a:gd name="T4" fmla="*/ 4319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a:noFill/>
            </a:ln>
            <a:effectLst/>
            <a:extLst>
              <a:ext uri="{91240B29-F687-4F45-9708-019B960494DF}">
                <a14:hiddenLine xmlns:a14="http://schemas.microsoft.com/office/drawing/2010/main"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027" name="Rectangle 25">
            <a:extLst>
              <a:ext uri="{FF2B5EF4-FFF2-40B4-BE49-F238E27FC236}">
                <a16:creationId xmlns:a16="http://schemas.microsoft.com/office/drawing/2014/main" id="{D8935507-FC7C-F990-6DB8-5B6E724DD33C}"/>
              </a:ext>
            </a:extLst>
          </p:cNvPr>
          <p:cNvSpPr>
            <a:spLocks noGrp="1" noChangeArrowheads="1"/>
          </p:cNvSpPr>
          <p:nvPr>
            <p:ph type="title"/>
          </p:nvPr>
        </p:nvSpPr>
        <p:spPr bwMode="auto">
          <a:xfrm>
            <a:off x="762000" y="152400"/>
            <a:ext cx="80010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26">
            <a:extLst>
              <a:ext uri="{FF2B5EF4-FFF2-40B4-BE49-F238E27FC236}">
                <a16:creationId xmlns:a16="http://schemas.microsoft.com/office/drawing/2014/main" id="{048F6AF4-496F-17EC-E9FB-DCB81DFC4F9F}"/>
              </a:ext>
            </a:extLst>
          </p:cNvPr>
          <p:cNvSpPr>
            <a:spLocks noGrp="1" noChangeArrowheads="1"/>
          </p:cNvSpPr>
          <p:nvPr>
            <p:ph type="body" idx="1"/>
          </p:nvPr>
        </p:nvSpPr>
        <p:spPr bwMode="auto">
          <a:xfrm>
            <a:off x="762000" y="1600200"/>
            <a:ext cx="80010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sym typeface="Wingdings" panose="05000000000000000000" pitchFamily="2" charset="2"/>
              </a:rPr>
              <a:t>Second level</a:t>
            </a:r>
          </a:p>
          <a:p>
            <a:pPr lvl="2"/>
            <a:r>
              <a:rPr lang="en-US" altLang="en-US">
                <a:sym typeface="Wingdings" panose="05000000000000000000" pitchFamily="2" charset="2"/>
              </a:rPr>
              <a:t>Third level</a:t>
            </a:r>
          </a:p>
          <a:p>
            <a:pPr lvl="3"/>
            <a:r>
              <a:rPr lang="en-US" altLang="en-US">
                <a:sym typeface="Wingdings" panose="05000000000000000000" pitchFamily="2" charset="2"/>
              </a:rPr>
              <a:t>Fourth level</a:t>
            </a:r>
          </a:p>
          <a:p>
            <a:pPr lvl="4"/>
            <a:r>
              <a:rPr lang="en-US" altLang="en-US">
                <a:sym typeface="Wingdings" panose="05000000000000000000" pitchFamily="2" charset="2"/>
              </a:rPr>
              <a:t>Fifth level</a:t>
            </a:r>
          </a:p>
        </p:txBody>
      </p:sp>
      <p:sp>
        <p:nvSpPr>
          <p:cNvPr id="1029" name="Rectangle 33">
            <a:extLst>
              <a:ext uri="{FF2B5EF4-FFF2-40B4-BE49-F238E27FC236}">
                <a16:creationId xmlns:a16="http://schemas.microsoft.com/office/drawing/2014/main" id="{92D945AC-BEFA-479D-3367-CAD756EA8D42}"/>
              </a:ext>
            </a:extLst>
          </p:cNvPr>
          <p:cNvSpPr>
            <a:spLocks noChangeArrowheads="1"/>
          </p:cNvSpPr>
          <p:nvPr/>
        </p:nvSpPr>
        <p:spPr bwMode="auto">
          <a:xfrm>
            <a:off x="6134100" y="6524625"/>
            <a:ext cx="2857500"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200">
                <a:solidFill>
                  <a:schemeClr val="tx2"/>
                </a:solidFill>
              </a:rPr>
              <a:t>© The McGraw-Hill Companies, Inc., 2002</a:t>
            </a:r>
          </a:p>
        </p:txBody>
      </p:sp>
      <p:sp>
        <p:nvSpPr>
          <p:cNvPr id="1030" name="Rectangle 35">
            <a:extLst>
              <a:ext uri="{FF2B5EF4-FFF2-40B4-BE49-F238E27FC236}">
                <a16:creationId xmlns:a16="http://schemas.microsoft.com/office/drawing/2014/main" id="{8FCEF0FD-91AD-948D-E03F-9AB2F6DD4BCE}"/>
              </a:ext>
            </a:extLst>
          </p:cNvPr>
          <p:cNvSpPr>
            <a:spLocks noChangeArrowheads="1"/>
          </p:cNvSpPr>
          <p:nvPr/>
        </p:nvSpPr>
        <p:spPr bwMode="auto">
          <a:xfrm>
            <a:off x="411163" y="6553200"/>
            <a:ext cx="1493837"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200" b="1" i="1">
                <a:solidFill>
                  <a:schemeClr val="tx2"/>
                </a:solidFill>
              </a:rPr>
              <a:t>Irwin/McGraw-Hill  </a:t>
            </a:r>
          </a:p>
        </p:txBody>
      </p:sp>
      <p:sp>
        <p:nvSpPr>
          <p:cNvPr id="1031" name="Rectangle 36">
            <a:extLst>
              <a:ext uri="{FF2B5EF4-FFF2-40B4-BE49-F238E27FC236}">
                <a16:creationId xmlns:a16="http://schemas.microsoft.com/office/drawing/2014/main" id="{BCB73C36-AA29-C4A0-B8C8-25B705EFAF2F}"/>
              </a:ext>
            </a:extLst>
          </p:cNvPr>
          <p:cNvSpPr>
            <a:spLocks noChangeArrowheads="1"/>
          </p:cNvSpPr>
          <p:nvPr userDrawn="1"/>
        </p:nvSpPr>
        <p:spPr bwMode="auto">
          <a:xfrm>
            <a:off x="3886200" y="6491288"/>
            <a:ext cx="450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11139121-6E48-4864-A216-E6B035B80725}" type="slidenum">
              <a:rPr lang="en-US" altLang="en-US" sz="1800" b="1" i="1">
                <a:solidFill>
                  <a:schemeClr val="tx2"/>
                </a:solidFill>
              </a:rPr>
              <a:pPr/>
              <a:t>‹#›</a:t>
            </a:fld>
            <a:endParaRPr lang="en-US" altLang="en-US" sz="1800" b="1" i="1">
              <a:solidFill>
                <a:schemeClr val="tx2"/>
              </a:solidFill>
            </a:endParaRPr>
          </a:p>
        </p:txBody>
      </p:sp>
    </p:spTree>
  </p:cSld>
  <p:clrMap bg1="lt1" tx1="dk1" bg2="lt2" tx2="dk2" accent1="accent1" accent2="accent2" accent3="accent3" accent4="accent4" accent5="accent5" accent6="accent6" hlink="hlink" folHlink="folHlink"/>
  <p:sldLayoutIdLst>
    <p:sldLayoutId id="2147483678"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txStyles>
    <p:titleStyle>
      <a:lvl1pPr algn="l" rtl="0" eaLnBrk="0" fontAlgn="base" hangingPunct="0">
        <a:spcBef>
          <a:spcPct val="0"/>
        </a:spcBef>
        <a:spcAft>
          <a:spcPct val="0"/>
        </a:spcAft>
        <a:defRPr kumimoji="1" sz="4000" b="1" kern="1200">
          <a:solidFill>
            <a:schemeClr val="tx2"/>
          </a:solidFill>
          <a:latin typeface="+mj-lt"/>
          <a:ea typeface="+mj-ea"/>
          <a:cs typeface="+mj-cs"/>
        </a:defRPr>
      </a:lvl1pPr>
      <a:lvl2pPr algn="l" rtl="0" eaLnBrk="0" fontAlgn="base" hangingPunct="0">
        <a:spcBef>
          <a:spcPct val="0"/>
        </a:spcBef>
        <a:spcAft>
          <a:spcPct val="0"/>
        </a:spcAft>
        <a:defRPr kumimoji="1" sz="4000" b="1">
          <a:solidFill>
            <a:schemeClr val="tx2"/>
          </a:solidFill>
          <a:latin typeface="Times New Roman" panose="02020603050405020304" pitchFamily="18" charset="0"/>
        </a:defRPr>
      </a:lvl2pPr>
      <a:lvl3pPr algn="l" rtl="0" eaLnBrk="0" fontAlgn="base" hangingPunct="0">
        <a:spcBef>
          <a:spcPct val="0"/>
        </a:spcBef>
        <a:spcAft>
          <a:spcPct val="0"/>
        </a:spcAft>
        <a:defRPr kumimoji="1" sz="4000" b="1">
          <a:solidFill>
            <a:schemeClr val="tx2"/>
          </a:solidFill>
          <a:latin typeface="Times New Roman" panose="02020603050405020304" pitchFamily="18" charset="0"/>
        </a:defRPr>
      </a:lvl3pPr>
      <a:lvl4pPr algn="l" rtl="0" eaLnBrk="0" fontAlgn="base" hangingPunct="0">
        <a:spcBef>
          <a:spcPct val="0"/>
        </a:spcBef>
        <a:spcAft>
          <a:spcPct val="0"/>
        </a:spcAft>
        <a:defRPr kumimoji="1" sz="4000" b="1">
          <a:solidFill>
            <a:schemeClr val="tx2"/>
          </a:solidFill>
          <a:latin typeface="Times New Roman" panose="02020603050405020304" pitchFamily="18" charset="0"/>
        </a:defRPr>
      </a:lvl4pPr>
      <a:lvl5pPr algn="l" rtl="0" eaLnBrk="0" fontAlgn="base" hangingPunct="0">
        <a:spcBef>
          <a:spcPct val="0"/>
        </a:spcBef>
        <a:spcAft>
          <a:spcPct val="0"/>
        </a:spcAft>
        <a:defRPr kumimoji="1" sz="4000" b="1">
          <a:solidFill>
            <a:schemeClr val="tx2"/>
          </a:solidFill>
          <a:latin typeface="Times New Roman" panose="02020603050405020304" pitchFamily="18" charset="0"/>
        </a:defRPr>
      </a:lvl5pPr>
      <a:lvl6pPr marL="457200" algn="l" rtl="0" eaLnBrk="0" fontAlgn="base" hangingPunct="0">
        <a:spcBef>
          <a:spcPct val="0"/>
        </a:spcBef>
        <a:spcAft>
          <a:spcPct val="0"/>
        </a:spcAft>
        <a:defRPr kumimoji="1" sz="4000" b="1">
          <a:solidFill>
            <a:schemeClr val="tx2"/>
          </a:solidFill>
          <a:latin typeface="Times New Roman" panose="02020603050405020304" pitchFamily="18" charset="0"/>
        </a:defRPr>
      </a:lvl6pPr>
      <a:lvl7pPr marL="914400" algn="l" rtl="0" eaLnBrk="0" fontAlgn="base" hangingPunct="0">
        <a:spcBef>
          <a:spcPct val="0"/>
        </a:spcBef>
        <a:spcAft>
          <a:spcPct val="0"/>
        </a:spcAft>
        <a:defRPr kumimoji="1" sz="4000" b="1">
          <a:solidFill>
            <a:schemeClr val="tx2"/>
          </a:solidFill>
          <a:latin typeface="Times New Roman" panose="02020603050405020304" pitchFamily="18" charset="0"/>
        </a:defRPr>
      </a:lvl7pPr>
      <a:lvl8pPr marL="1371600" algn="l" rtl="0" eaLnBrk="0" fontAlgn="base" hangingPunct="0">
        <a:spcBef>
          <a:spcPct val="0"/>
        </a:spcBef>
        <a:spcAft>
          <a:spcPct val="0"/>
        </a:spcAft>
        <a:defRPr kumimoji="1" sz="4000" b="1">
          <a:solidFill>
            <a:schemeClr val="tx2"/>
          </a:solidFill>
          <a:latin typeface="Times New Roman" panose="02020603050405020304" pitchFamily="18" charset="0"/>
        </a:defRPr>
      </a:lvl8pPr>
      <a:lvl9pPr marL="1828800" algn="l" rtl="0" eaLnBrk="0" fontAlgn="base" hangingPunct="0">
        <a:spcBef>
          <a:spcPct val="0"/>
        </a:spcBef>
        <a:spcAft>
          <a:spcPct val="0"/>
        </a:spcAft>
        <a:defRPr kumimoji="1" sz="4000" b="1">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accent1"/>
        </a:buClr>
        <a:buSzPct val="90000"/>
        <a:buFont typeface="Wingdings" panose="05000000000000000000" pitchFamily="2" charset="2"/>
        <a:buChar char="l"/>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90000"/>
        <a:buFont typeface="Wingdings" panose="05000000000000000000" pitchFamily="2" charset="2"/>
        <a:buChar char="v"/>
        <a:defRPr kumimoji="1" sz="2800" kern="1200">
          <a:solidFill>
            <a:schemeClr val="tx1"/>
          </a:solidFill>
          <a:latin typeface="+mn-lt"/>
          <a:ea typeface="+mn-ea"/>
          <a:cs typeface="+mn-cs"/>
          <a:sym typeface="Wingdings" panose="05000000000000000000" pitchFamily="2" charset="2"/>
        </a:defRPr>
      </a:lvl2pPr>
      <a:lvl3pPr marL="1143000" indent="-228600" algn="l" rtl="0" eaLnBrk="0" fontAlgn="base" hangingPunct="0">
        <a:spcBef>
          <a:spcPct val="20000"/>
        </a:spcBef>
        <a:spcAft>
          <a:spcPct val="0"/>
        </a:spcAft>
        <a:defRPr kumimoji="1" sz="2400" kern="1200">
          <a:solidFill>
            <a:schemeClr val="tx1"/>
          </a:solidFill>
          <a:latin typeface="+mn-lt"/>
          <a:ea typeface="+mn-ea"/>
          <a:cs typeface="+mn-cs"/>
          <a:sym typeface="Wingdings" panose="05000000000000000000" pitchFamily="2" charset="2"/>
        </a:defRPr>
      </a:lvl3pPr>
      <a:lvl4pPr marL="1600200" indent="-228600" algn="l" rtl="0" eaLnBrk="0" fontAlgn="base" hangingPunct="0">
        <a:spcBef>
          <a:spcPct val="20000"/>
        </a:spcBef>
        <a:spcAft>
          <a:spcPct val="0"/>
        </a:spcAft>
        <a:defRPr kumimoji="1" sz="2000" kern="1200">
          <a:solidFill>
            <a:schemeClr val="tx1"/>
          </a:solidFill>
          <a:latin typeface="+mn-lt"/>
          <a:ea typeface="+mn-ea"/>
          <a:cs typeface="+mn-cs"/>
          <a:sym typeface="Wingdings" panose="05000000000000000000" pitchFamily="2" charset="2"/>
        </a:defRPr>
      </a:lvl4pPr>
      <a:lvl5pPr marL="2057400" indent="-228600" algn="l" rtl="0" eaLnBrk="0" fontAlgn="base" hangingPunct="0">
        <a:spcBef>
          <a:spcPct val="20000"/>
        </a:spcBef>
        <a:spcAft>
          <a:spcPct val="0"/>
        </a:spcAft>
        <a:defRPr kumimoji="1" sz="2000" kern="1200">
          <a:solidFill>
            <a:schemeClr val="tx1"/>
          </a:solidFill>
          <a:latin typeface="+mn-lt"/>
          <a:ea typeface="+mn-ea"/>
          <a:cs typeface="+mn-cs"/>
          <a:sym typeface="Wingdings" panose="05000000000000000000" pitchFamily="2" charset="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B04DEA36-184A-7052-8D67-0EA21F2CF7B9}"/>
              </a:ext>
            </a:extLst>
          </p:cNvPr>
          <p:cNvSpPr>
            <a:spLocks noGrp="1" noChangeArrowheads="1"/>
          </p:cNvSpPr>
          <p:nvPr>
            <p:ph type="title"/>
          </p:nvPr>
        </p:nvSpPr>
        <p:spPr>
          <a:xfrm>
            <a:off x="571500" y="2667000"/>
            <a:ext cx="8001000" cy="1143000"/>
          </a:xfrm>
          <a:noFill/>
          <a:extLs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ctr"/>
            <a:r>
              <a:rPr lang="en-US" altLang="en-US" dirty="0"/>
              <a:t>Cost Behavior</a:t>
            </a:r>
          </a:p>
        </p:txBody>
      </p:sp>
    </p:spTree>
  </p:cSld>
  <p:clrMapOvr>
    <a:masterClrMapping/>
  </p:clrMapOvr>
  <p:transition>
    <p:split orient="vert"/>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29439704-DB04-4C49-DD36-4D21CEAB37CF}"/>
              </a:ext>
            </a:extLst>
          </p:cNvPr>
          <p:cNvSpPr>
            <a:spLocks noGrp="1" noChangeArrowheads="1"/>
          </p:cNvSpPr>
          <p:nvPr>
            <p:ph type="title"/>
          </p:nvPr>
        </p:nvSpPr>
        <p:spPr>
          <a:noFill/>
          <a:extLs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ltLang="en-US"/>
              <a:t>Quick Check </a:t>
            </a:r>
            <a:r>
              <a:rPr lang="en-US" altLang="en-US" sz="3600">
                <a:sym typeface="Wingdings" panose="05000000000000000000" pitchFamily="2" charset="2"/>
              </a:rPr>
              <a:t></a:t>
            </a:r>
          </a:p>
        </p:txBody>
      </p:sp>
      <p:sp>
        <p:nvSpPr>
          <p:cNvPr id="67587" name="Rectangle 3">
            <a:extLst>
              <a:ext uri="{FF2B5EF4-FFF2-40B4-BE49-F238E27FC236}">
                <a16:creationId xmlns:a16="http://schemas.microsoft.com/office/drawing/2014/main" id="{6BA52906-7A60-2883-680E-8314638CB74F}"/>
              </a:ext>
            </a:extLst>
          </p:cNvPr>
          <p:cNvSpPr>
            <a:spLocks noGrp="1" noChangeArrowheads="1"/>
          </p:cNvSpPr>
          <p:nvPr>
            <p:ph type="body" idx="1"/>
          </p:nvPr>
        </p:nvSpPr>
        <p:spPr>
          <a:xfrm>
            <a:off x="685800" y="1600200"/>
            <a:ext cx="8153400" cy="4686300"/>
          </a:xfrm>
          <a:solidFill>
            <a:srgbClr val="EDECD2"/>
          </a:solidFill>
          <a:ln w="12699">
            <a:solidFill>
              <a:srgbClr val="0000CC"/>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buFont typeface="Wingdings" panose="05000000000000000000" pitchFamily="2" charset="2"/>
              <a:buNone/>
            </a:pPr>
            <a:r>
              <a:rPr lang="en-US" altLang="en-US" sz="2800"/>
              <a:t> 	Which of the following costs would be variable with respect to the number of cones sold at a Baskins &amp; Robbins shop? (There may be more than one correct answer.)</a:t>
            </a:r>
          </a:p>
          <a:p>
            <a:pPr lvl="1">
              <a:buFont typeface="Wingdings" panose="05000000000000000000" pitchFamily="2" charset="2"/>
              <a:buNone/>
            </a:pPr>
            <a:r>
              <a:rPr lang="en-US" altLang="en-US"/>
              <a:t>A. The cost of lighting the store.</a:t>
            </a:r>
          </a:p>
          <a:p>
            <a:pPr lvl="1">
              <a:buFont typeface="Wingdings" panose="05000000000000000000" pitchFamily="2" charset="2"/>
              <a:buNone/>
            </a:pPr>
            <a:r>
              <a:rPr lang="en-US" altLang="en-US"/>
              <a:t>B. The wages of the store manager.</a:t>
            </a:r>
          </a:p>
          <a:p>
            <a:pPr lvl="1">
              <a:buFont typeface="Wingdings" panose="05000000000000000000" pitchFamily="2" charset="2"/>
              <a:buNone/>
            </a:pPr>
            <a:r>
              <a:rPr lang="en-US" altLang="en-US"/>
              <a:t>C. The cost of ice cream.</a:t>
            </a:r>
          </a:p>
          <a:p>
            <a:pPr lvl="1">
              <a:buFont typeface="Wingdings" panose="05000000000000000000" pitchFamily="2" charset="2"/>
              <a:buNone/>
            </a:pPr>
            <a:r>
              <a:rPr lang="en-US" altLang="en-US"/>
              <a:t>D. The cost of napkins for customers.</a:t>
            </a:r>
          </a:p>
        </p:txBody>
      </p:sp>
      <p:sp>
        <p:nvSpPr>
          <p:cNvPr id="67588" name="Oval 4">
            <a:extLst>
              <a:ext uri="{FF2B5EF4-FFF2-40B4-BE49-F238E27FC236}">
                <a16:creationId xmlns:a16="http://schemas.microsoft.com/office/drawing/2014/main" id="{B9DD9D83-6A34-7018-3C4F-8956415EEAD4}"/>
              </a:ext>
            </a:extLst>
          </p:cNvPr>
          <p:cNvSpPr>
            <a:spLocks noChangeArrowheads="1"/>
          </p:cNvSpPr>
          <p:nvPr/>
        </p:nvSpPr>
        <p:spPr bwMode="auto">
          <a:xfrm>
            <a:off x="990600" y="4343400"/>
            <a:ext cx="635000" cy="635000"/>
          </a:xfrm>
          <a:prstGeom prst="ellipse">
            <a:avLst/>
          </a:prstGeom>
          <a:noFill/>
          <a:ln w="50799">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67589" name="Oval 5">
            <a:extLst>
              <a:ext uri="{FF2B5EF4-FFF2-40B4-BE49-F238E27FC236}">
                <a16:creationId xmlns:a16="http://schemas.microsoft.com/office/drawing/2014/main" id="{CA64C0C2-1807-0D11-4C36-07E9D277FD06}"/>
              </a:ext>
            </a:extLst>
          </p:cNvPr>
          <p:cNvSpPr>
            <a:spLocks noChangeArrowheads="1"/>
          </p:cNvSpPr>
          <p:nvPr/>
        </p:nvSpPr>
        <p:spPr bwMode="auto">
          <a:xfrm>
            <a:off x="990600" y="4876800"/>
            <a:ext cx="635000" cy="635000"/>
          </a:xfrm>
          <a:prstGeom prst="ellipse">
            <a:avLst/>
          </a:prstGeom>
          <a:noFill/>
          <a:ln w="50799">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Tree>
  </p:cSld>
  <p:clrMapOvr>
    <a:masterClrMapping/>
  </p:clrMapOvr>
  <p:transition spd="med">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FB654D94-F7BF-98AF-791A-07BACD0C2E55}"/>
              </a:ext>
            </a:extLst>
          </p:cNvPr>
          <p:cNvSpPr>
            <a:spLocks noGrp="1" noChangeArrowheads="1"/>
          </p:cNvSpPr>
          <p:nvPr>
            <p:ph type="title"/>
          </p:nvPr>
        </p:nvSpPr>
        <p:spPr>
          <a:noFill/>
          <a:extLs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ltLang="en-US"/>
              <a:t>Quick Check </a:t>
            </a:r>
            <a:r>
              <a:rPr lang="en-US" altLang="en-US" sz="3600">
                <a:sym typeface="Wingdings" panose="05000000000000000000" pitchFamily="2" charset="2"/>
              </a:rPr>
              <a:t></a:t>
            </a:r>
          </a:p>
        </p:txBody>
      </p:sp>
      <p:sp>
        <p:nvSpPr>
          <p:cNvPr id="68611" name="Rectangle 3">
            <a:extLst>
              <a:ext uri="{FF2B5EF4-FFF2-40B4-BE49-F238E27FC236}">
                <a16:creationId xmlns:a16="http://schemas.microsoft.com/office/drawing/2014/main" id="{1ECB9431-1FD1-6EE7-209D-7AC43711E8E4}"/>
              </a:ext>
            </a:extLst>
          </p:cNvPr>
          <p:cNvSpPr>
            <a:spLocks noGrp="1" noChangeArrowheads="1"/>
          </p:cNvSpPr>
          <p:nvPr>
            <p:ph type="body" idx="1"/>
          </p:nvPr>
        </p:nvSpPr>
        <p:spPr>
          <a:xfrm>
            <a:off x="685800" y="1600200"/>
            <a:ext cx="8153400" cy="4686300"/>
          </a:xfrm>
          <a:solidFill>
            <a:srgbClr val="EDECD2"/>
          </a:solidFill>
          <a:ln w="12699">
            <a:solidFill>
              <a:srgbClr val="0000CC"/>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buFont typeface="Wingdings" panose="05000000000000000000" pitchFamily="2" charset="2"/>
              <a:buNone/>
            </a:pPr>
            <a:r>
              <a:rPr lang="en-US" altLang="en-US" sz="2800"/>
              <a:t> 	Which of the following costs would be variable with respect to the number of people who buy a ticket for a show at a movie theater? (There may be more than one correct answer.)</a:t>
            </a:r>
          </a:p>
          <a:p>
            <a:pPr lvl="1">
              <a:buFont typeface="Wingdings" panose="05000000000000000000" pitchFamily="2" charset="2"/>
              <a:buNone/>
            </a:pPr>
            <a:r>
              <a:rPr lang="en-US" altLang="en-US"/>
              <a:t>A. The cost of renting the film.</a:t>
            </a:r>
          </a:p>
          <a:p>
            <a:pPr lvl="1">
              <a:buFont typeface="Wingdings" panose="05000000000000000000" pitchFamily="2" charset="2"/>
              <a:buNone/>
            </a:pPr>
            <a:r>
              <a:rPr lang="en-US" altLang="en-US"/>
              <a:t>B. Royalties on ticket sales.</a:t>
            </a:r>
          </a:p>
          <a:p>
            <a:pPr lvl="1">
              <a:buFont typeface="Wingdings" panose="05000000000000000000" pitchFamily="2" charset="2"/>
              <a:buNone/>
            </a:pPr>
            <a:r>
              <a:rPr lang="en-US" altLang="en-US"/>
              <a:t>C. Wage and salary costs of theater employees.</a:t>
            </a:r>
          </a:p>
          <a:p>
            <a:pPr lvl="1">
              <a:buFont typeface="Wingdings" panose="05000000000000000000" pitchFamily="2" charset="2"/>
              <a:buNone/>
            </a:pPr>
            <a:r>
              <a:rPr lang="en-US" altLang="en-US"/>
              <a:t>D. The cost of cleaning up after the show.</a:t>
            </a:r>
          </a:p>
        </p:txBody>
      </p:sp>
    </p:spTree>
  </p:cSld>
  <p:clrMapOvr>
    <a:masterClrMapping/>
  </p:clrMapOvr>
  <p:transition spd="med">
    <p:blinds dir="vert"/>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B1593300-072A-F436-406E-9262CB22BA73}"/>
              </a:ext>
            </a:extLst>
          </p:cNvPr>
          <p:cNvSpPr>
            <a:spLocks noGrp="1" noChangeArrowheads="1"/>
          </p:cNvSpPr>
          <p:nvPr>
            <p:ph type="title"/>
          </p:nvPr>
        </p:nvSpPr>
        <p:spPr>
          <a:noFill/>
          <a:extLs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ltLang="en-US"/>
              <a:t>Quick Check </a:t>
            </a:r>
            <a:r>
              <a:rPr lang="en-US" altLang="en-US" sz="3600">
                <a:sym typeface="Wingdings" panose="05000000000000000000" pitchFamily="2" charset="2"/>
              </a:rPr>
              <a:t></a:t>
            </a:r>
          </a:p>
        </p:txBody>
      </p:sp>
      <p:sp>
        <p:nvSpPr>
          <p:cNvPr id="69635" name="Rectangle 3">
            <a:extLst>
              <a:ext uri="{FF2B5EF4-FFF2-40B4-BE49-F238E27FC236}">
                <a16:creationId xmlns:a16="http://schemas.microsoft.com/office/drawing/2014/main" id="{81D46272-9D17-9F78-1FA5-6DCB559D364C}"/>
              </a:ext>
            </a:extLst>
          </p:cNvPr>
          <p:cNvSpPr>
            <a:spLocks noGrp="1" noChangeArrowheads="1"/>
          </p:cNvSpPr>
          <p:nvPr>
            <p:ph type="body" idx="1"/>
          </p:nvPr>
        </p:nvSpPr>
        <p:spPr>
          <a:xfrm>
            <a:off x="685800" y="1600200"/>
            <a:ext cx="8153400" cy="4686300"/>
          </a:xfrm>
          <a:solidFill>
            <a:srgbClr val="EDECD2"/>
          </a:solidFill>
          <a:ln w="12699">
            <a:solidFill>
              <a:srgbClr val="0000CC"/>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buFont typeface="Wingdings" panose="05000000000000000000" pitchFamily="2" charset="2"/>
              <a:buNone/>
            </a:pPr>
            <a:r>
              <a:rPr lang="en-US" altLang="en-US" sz="2800"/>
              <a:t> 	Which of the following costs would be variable with respect to the number of people who buy a ticket for a show at a movie theater? (There may be more than one correct answer.)</a:t>
            </a:r>
          </a:p>
          <a:p>
            <a:pPr lvl="1">
              <a:buFont typeface="Wingdings" panose="05000000000000000000" pitchFamily="2" charset="2"/>
              <a:buNone/>
            </a:pPr>
            <a:r>
              <a:rPr lang="en-US" altLang="en-US"/>
              <a:t>A. The cost of renting the film.</a:t>
            </a:r>
          </a:p>
          <a:p>
            <a:pPr lvl="1">
              <a:buFont typeface="Wingdings" panose="05000000000000000000" pitchFamily="2" charset="2"/>
              <a:buNone/>
            </a:pPr>
            <a:r>
              <a:rPr lang="en-US" altLang="en-US"/>
              <a:t>B. Royalties on ticket sales.</a:t>
            </a:r>
          </a:p>
          <a:p>
            <a:pPr lvl="1">
              <a:buFont typeface="Wingdings" panose="05000000000000000000" pitchFamily="2" charset="2"/>
              <a:buNone/>
            </a:pPr>
            <a:r>
              <a:rPr lang="en-US" altLang="en-US"/>
              <a:t>C. Wage and salary costs of theater employees.</a:t>
            </a:r>
          </a:p>
          <a:p>
            <a:pPr lvl="1">
              <a:buFont typeface="Wingdings" panose="05000000000000000000" pitchFamily="2" charset="2"/>
              <a:buNone/>
            </a:pPr>
            <a:r>
              <a:rPr lang="en-US" altLang="en-US"/>
              <a:t>D. The cost of cleaning up after the show.</a:t>
            </a:r>
          </a:p>
        </p:txBody>
      </p:sp>
      <p:sp>
        <p:nvSpPr>
          <p:cNvPr id="69636" name="Oval 4">
            <a:extLst>
              <a:ext uri="{FF2B5EF4-FFF2-40B4-BE49-F238E27FC236}">
                <a16:creationId xmlns:a16="http://schemas.microsoft.com/office/drawing/2014/main" id="{84FC666E-A444-5C10-2EE5-AC601C8B0481}"/>
              </a:ext>
            </a:extLst>
          </p:cNvPr>
          <p:cNvSpPr>
            <a:spLocks noChangeArrowheads="1"/>
          </p:cNvSpPr>
          <p:nvPr/>
        </p:nvSpPr>
        <p:spPr bwMode="auto">
          <a:xfrm>
            <a:off x="990600" y="5334000"/>
            <a:ext cx="635000" cy="635000"/>
          </a:xfrm>
          <a:prstGeom prst="ellipse">
            <a:avLst/>
          </a:prstGeom>
          <a:noFill/>
          <a:ln w="50800" cap="rnd">
            <a:solidFill>
              <a:srgbClr val="FF0000"/>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69637" name="Oval 5">
            <a:extLst>
              <a:ext uri="{FF2B5EF4-FFF2-40B4-BE49-F238E27FC236}">
                <a16:creationId xmlns:a16="http://schemas.microsoft.com/office/drawing/2014/main" id="{E0E84F7F-61DD-05C5-A2C3-2070F1D44F51}"/>
              </a:ext>
            </a:extLst>
          </p:cNvPr>
          <p:cNvSpPr>
            <a:spLocks noChangeArrowheads="1"/>
          </p:cNvSpPr>
          <p:nvPr/>
        </p:nvSpPr>
        <p:spPr bwMode="auto">
          <a:xfrm>
            <a:off x="990600" y="3810000"/>
            <a:ext cx="635000" cy="635000"/>
          </a:xfrm>
          <a:prstGeom prst="ellipse">
            <a:avLst/>
          </a:prstGeom>
          <a:noFill/>
          <a:ln w="50799">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Tree>
  </p:cSld>
  <p:clrMapOvr>
    <a:masterClrMapping/>
  </p:clrMapOvr>
  <p:transition spd="med">
    <p:blinds dir="vert"/>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F1D53D87-8865-D3B5-A8FB-4148892B37A7}"/>
              </a:ext>
            </a:extLst>
          </p:cNvPr>
          <p:cNvSpPr>
            <a:spLocks noGrp="1" noChangeArrowheads="1"/>
          </p:cNvSpPr>
          <p:nvPr>
            <p:ph type="title"/>
          </p:nvPr>
        </p:nvSpPr>
        <p:spPr>
          <a:noFill/>
          <a:extLs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ltLang="en-US"/>
              <a:t>Direct Costs and Indirect Costs</a:t>
            </a:r>
          </a:p>
        </p:txBody>
      </p:sp>
      <p:sp>
        <p:nvSpPr>
          <p:cNvPr id="200707" name="Rectangle 3">
            <a:extLst>
              <a:ext uri="{FF2B5EF4-FFF2-40B4-BE49-F238E27FC236}">
                <a16:creationId xmlns:a16="http://schemas.microsoft.com/office/drawing/2014/main" id="{CA01CF6E-0B33-A417-8D58-4BE5605E5542}"/>
              </a:ext>
            </a:extLst>
          </p:cNvPr>
          <p:cNvSpPr>
            <a:spLocks noGrp="1" noChangeArrowheads="1"/>
          </p:cNvSpPr>
          <p:nvPr>
            <p:ph type="body" sz="half" idx="1"/>
          </p:nvPr>
        </p:nvSpPr>
        <p:spPr>
          <a:xfrm>
            <a:off x="558800" y="1612900"/>
            <a:ext cx="4089400" cy="4775200"/>
          </a:xfrm>
          <a:noFill/>
          <a:ln w="25399" cap="flat">
            <a:solidFill>
              <a:schemeClr val="accent2"/>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nSpc>
                <a:spcPct val="90000"/>
              </a:lnSpc>
              <a:spcBef>
                <a:spcPct val="40000"/>
              </a:spcBef>
              <a:buFont typeface="Wingdings" panose="05000000000000000000" pitchFamily="2" charset="2"/>
              <a:buNone/>
            </a:pPr>
            <a:r>
              <a:rPr lang="en-US" altLang="en-US" sz="2800">
                <a:solidFill>
                  <a:schemeClr val="accent2"/>
                </a:solidFill>
              </a:rPr>
              <a:t>Direct costs</a:t>
            </a:r>
            <a:endParaRPr lang="en-US" altLang="en-US" sz="2800"/>
          </a:p>
          <a:p>
            <a:pPr>
              <a:lnSpc>
                <a:spcPct val="90000"/>
              </a:lnSpc>
              <a:spcBef>
                <a:spcPct val="40000"/>
              </a:spcBef>
            </a:pPr>
            <a:r>
              <a:rPr lang="en-US" altLang="en-US" sz="2600"/>
              <a:t>Costs that can be</a:t>
            </a:r>
            <a:br>
              <a:rPr lang="en-US" altLang="en-US" sz="2600"/>
            </a:br>
            <a:r>
              <a:rPr lang="en-US" altLang="en-US" sz="2600"/>
              <a:t>easily and conveniently traced to a unit of product or other cost objective.</a:t>
            </a:r>
          </a:p>
          <a:p>
            <a:pPr>
              <a:lnSpc>
                <a:spcPct val="90000"/>
              </a:lnSpc>
              <a:spcBef>
                <a:spcPct val="40000"/>
              </a:spcBef>
            </a:pPr>
            <a:r>
              <a:rPr lang="en-US" altLang="en-US" sz="2600"/>
              <a:t>Examples:  direct material and direct labor</a:t>
            </a:r>
          </a:p>
        </p:txBody>
      </p:sp>
      <p:sp>
        <p:nvSpPr>
          <p:cNvPr id="200708" name="Rectangle 4">
            <a:extLst>
              <a:ext uri="{FF2B5EF4-FFF2-40B4-BE49-F238E27FC236}">
                <a16:creationId xmlns:a16="http://schemas.microsoft.com/office/drawing/2014/main" id="{19FD9132-4B88-8599-623F-277BF31472AE}"/>
              </a:ext>
            </a:extLst>
          </p:cNvPr>
          <p:cNvSpPr>
            <a:spLocks noGrp="1" noChangeArrowheads="1"/>
          </p:cNvSpPr>
          <p:nvPr>
            <p:ph type="body" sz="half" idx="2"/>
          </p:nvPr>
        </p:nvSpPr>
        <p:spPr>
          <a:xfrm>
            <a:off x="4813300" y="1612900"/>
            <a:ext cx="4089400" cy="4775200"/>
          </a:xfrm>
          <a:noFill/>
          <a:ln w="25399" cap="flat">
            <a:solidFill>
              <a:schemeClr val="accent2"/>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nSpc>
                <a:spcPct val="90000"/>
              </a:lnSpc>
              <a:spcBef>
                <a:spcPct val="40000"/>
              </a:spcBef>
              <a:buFont typeface="Wingdings" panose="05000000000000000000" pitchFamily="2" charset="2"/>
              <a:buNone/>
            </a:pPr>
            <a:r>
              <a:rPr lang="en-US" altLang="en-US" sz="2800">
                <a:solidFill>
                  <a:schemeClr val="accent2"/>
                </a:solidFill>
              </a:rPr>
              <a:t>Indirect costs</a:t>
            </a:r>
          </a:p>
          <a:p>
            <a:pPr>
              <a:lnSpc>
                <a:spcPct val="90000"/>
              </a:lnSpc>
              <a:spcBef>
                <a:spcPct val="40000"/>
              </a:spcBef>
            </a:pPr>
            <a:r>
              <a:rPr lang="en-US" altLang="en-US" sz="2600"/>
              <a:t>Costs cannot be easily and conveniently traced to a unit of product or other cost object. </a:t>
            </a:r>
          </a:p>
          <a:p>
            <a:pPr>
              <a:lnSpc>
                <a:spcPct val="90000"/>
              </a:lnSpc>
              <a:spcBef>
                <a:spcPct val="40000"/>
              </a:spcBef>
            </a:pPr>
            <a:r>
              <a:rPr lang="en-US" altLang="en-US" sz="2600"/>
              <a:t>Example:  manufacturing overhead</a:t>
            </a:r>
          </a:p>
        </p:txBody>
      </p:sp>
      <p:grpSp>
        <p:nvGrpSpPr>
          <p:cNvPr id="200709" name="Group 5">
            <a:extLst>
              <a:ext uri="{FF2B5EF4-FFF2-40B4-BE49-F238E27FC236}">
                <a16:creationId xmlns:a16="http://schemas.microsoft.com/office/drawing/2014/main" id="{6E6D901D-6C16-CA89-055D-12A20DAD1C77}"/>
              </a:ext>
            </a:extLst>
          </p:cNvPr>
          <p:cNvGrpSpPr>
            <a:grpSpLocks/>
          </p:cNvGrpSpPr>
          <p:nvPr/>
        </p:nvGrpSpPr>
        <p:grpSpPr bwMode="auto">
          <a:xfrm>
            <a:off x="3033713" y="4959350"/>
            <a:ext cx="1185862" cy="1189038"/>
            <a:chOff x="1911" y="3124"/>
            <a:chExt cx="747" cy="749"/>
          </a:xfrm>
        </p:grpSpPr>
        <p:grpSp>
          <p:nvGrpSpPr>
            <p:cNvPr id="70671" name="Group 6">
              <a:extLst>
                <a:ext uri="{FF2B5EF4-FFF2-40B4-BE49-F238E27FC236}">
                  <a16:creationId xmlns:a16="http://schemas.microsoft.com/office/drawing/2014/main" id="{2ED61270-846F-8BEC-D07A-7B1A570FA208}"/>
                </a:ext>
              </a:extLst>
            </p:cNvPr>
            <p:cNvGrpSpPr>
              <a:grpSpLocks/>
            </p:cNvGrpSpPr>
            <p:nvPr/>
          </p:nvGrpSpPr>
          <p:grpSpPr bwMode="auto">
            <a:xfrm>
              <a:off x="2158" y="3526"/>
              <a:ext cx="252" cy="347"/>
              <a:chOff x="2158" y="3526"/>
              <a:chExt cx="252" cy="347"/>
            </a:xfrm>
          </p:grpSpPr>
          <p:sp>
            <p:nvSpPr>
              <p:cNvPr id="70689" name="Freeform 7">
                <a:extLst>
                  <a:ext uri="{FF2B5EF4-FFF2-40B4-BE49-F238E27FC236}">
                    <a16:creationId xmlns:a16="http://schemas.microsoft.com/office/drawing/2014/main" id="{BDC33728-A3F1-5C19-8DED-3F3DE0245E3D}"/>
                  </a:ext>
                </a:extLst>
              </p:cNvPr>
              <p:cNvSpPr>
                <a:spLocks/>
              </p:cNvSpPr>
              <p:nvPr/>
            </p:nvSpPr>
            <p:spPr bwMode="auto">
              <a:xfrm>
                <a:off x="2158" y="3526"/>
                <a:ext cx="251" cy="336"/>
              </a:xfrm>
              <a:custGeom>
                <a:avLst/>
                <a:gdLst>
                  <a:gd name="T0" fmla="*/ 195 w 1257"/>
                  <a:gd name="T1" fmla="*/ 336 h 1678"/>
                  <a:gd name="T2" fmla="*/ 55 w 1257"/>
                  <a:gd name="T3" fmla="*/ 336 h 1678"/>
                  <a:gd name="T4" fmla="*/ 55 w 1257"/>
                  <a:gd name="T5" fmla="*/ 126 h 1678"/>
                  <a:gd name="T6" fmla="*/ 0 w 1257"/>
                  <a:gd name="T7" fmla="*/ 126 h 1678"/>
                  <a:gd name="T8" fmla="*/ 126 w 1257"/>
                  <a:gd name="T9" fmla="*/ 0 h 1678"/>
                  <a:gd name="T10" fmla="*/ 251 w 1257"/>
                  <a:gd name="T11" fmla="*/ 126 h 1678"/>
                  <a:gd name="T12" fmla="*/ 195 w 1257"/>
                  <a:gd name="T13" fmla="*/ 126 h 1678"/>
                  <a:gd name="T14" fmla="*/ 195 w 1257"/>
                  <a:gd name="T15" fmla="*/ 336 h 167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57" h="1678">
                    <a:moveTo>
                      <a:pt x="978" y="1678"/>
                    </a:moveTo>
                    <a:lnTo>
                      <a:pt x="275" y="1678"/>
                    </a:lnTo>
                    <a:lnTo>
                      <a:pt x="275" y="630"/>
                    </a:lnTo>
                    <a:lnTo>
                      <a:pt x="0" y="630"/>
                    </a:lnTo>
                    <a:lnTo>
                      <a:pt x="629" y="0"/>
                    </a:lnTo>
                    <a:lnTo>
                      <a:pt x="1257" y="630"/>
                    </a:lnTo>
                    <a:lnTo>
                      <a:pt x="978" y="630"/>
                    </a:lnTo>
                    <a:lnTo>
                      <a:pt x="978" y="1678"/>
                    </a:lnTo>
                    <a:close/>
                  </a:path>
                </a:pathLst>
              </a:custGeom>
              <a:solidFill>
                <a:srgbClr val="FF00FF"/>
              </a:solidFill>
              <a:ln w="3175">
                <a:solidFill>
                  <a:srgbClr val="000000"/>
                </a:solidFill>
                <a:prstDash val="solid"/>
                <a:round/>
                <a:headEnd/>
                <a:tailEnd/>
              </a:ln>
            </p:spPr>
            <p:txBody>
              <a:bodyPr/>
              <a:lstStyle/>
              <a:p>
                <a:endParaRPr lang="en-US"/>
              </a:p>
            </p:txBody>
          </p:sp>
          <p:sp>
            <p:nvSpPr>
              <p:cNvPr id="70690" name="Rectangle 8">
                <a:extLst>
                  <a:ext uri="{FF2B5EF4-FFF2-40B4-BE49-F238E27FC236}">
                    <a16:creationId xmlns:a16="http://schemas.microsoft.com/office/drawing/2014/main" id="{2AE1BAC8-5A83-D6B6-972D-9D8ACD24634B}"/>
                  </a:ext>
                </a:extLst>
              </p:cNvPr>
              <p:cNvSpPr>
                <a:spLocks noChangeArrowheads="1"/>
              </p:cNvSpPr>
              <p:nvPr/>
            </p:nvSpPr>
            <p:spPr bwMode="auto">
              <a:xfrm>
                <a:off x="2214" y="3862"/>
                <a:ext cx="139" cy="11"/>
              </a:xfrm>
              <a:prstGeom prst="rect">
                <a:avLst/>
              </a:prstGeom>
              <a:solidFill>
                <a:srgbClr val="C000C0"/>
              </a:solidFill>
              <a:ln w="3175">
                <a:solidFill>
                  <a:srgbClr val="000000"/>
                </a:solidFill>
                <a:miter lim="800000"/>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70691" name="Freeform 9">
                <a:extLst>
                  <a:ext uri="{FF2B5EF4-FFF2-40B4-BE49-F238E27FC236}">
                    <a16:creationId xmlns:a16="http://schemas.microsoft.com/office/drawing/2014/main" id="{B45EB759-887C-13EC-F897-307E9681B239}"/>
                  </a:ext>
                </a:extLst>
              </p:cNvPr>
              <p:cNvSpPr>
                <a:spLocks/>
              </p:cNvSpPr>
              <p:nvPr/>
            </p:nvSpPr>
            <p:spPr bwMode="auto">
              <a:xfrm>
                <a:off x="2158" y="3652"/>
                <a:ext cx="55" cy="19"/>
              </a:xfrm>
              <a:custGeom>
                <a:avLst/>
                <a:gdLst>
                  <a:gd name="T0" fmla="*/ 55 w 276"/>
                  <a:gd name="T1" fmla="*/ 19 h 95"/>
                  <a:gd name="T2" fmla="*/ 55 w 276"/>
                  <a:gd name="T3" fmla="*/ 0 h 95"/>
                  <a:gd name="T4" fmla="*/ 0 w 276"/>
                  <a:gd name="T5" fmla="*/ 0 h 95"/>
                  <a:gd name="T6" fmla="*/ 0 w 276"/>
                  <a:gd name="T7" fmla="*/ 19 h 95"/>
                  <a:gd name="T8" fmla="*/ 55 w 276"/>
                  <a:gd name="T9" fmla="*/ 19 h 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95">
                    <a:moveTo>
                      <a:pt x="276" y="95"/>
                    </a:moveTo>
                    <a:lnTo>
                      <a:pt x="276" y="0"/>
                    </a:lnTo>
                    <a:lnTo>
                      <a:pt x="0" y="0"/>
                    </a:lnTo>
                    <a:lnTo>
                      <a:pt x="1" y="95"/>
                    </a:lnTo>
                    <a:lnTo>
                      <a:pt x="276" y="95"/>
                    </a:lnTo>
                    <a:close/>
                  </a:path>
                </a:pathLst>
              </a:custGeom>
              <a:solidFill>
                <a:srgbClr val="C000C0"/>
              </a:solidFill>
              <a:ln w="3175">
                <a:solidFill>
                  <a:srgbClr val="000000"/>
                </a:solidFill>
                <a:prstDash val="solid"/>
                <a:round/>
                <a:headEnd/>
                <a:tailEnd/>
              </a:ln>
            </p:spPr>
            <p:txBody>
              <a:bodyPr/>
              <a:lstStyle/>
              <a:p>
                <a:endParaRPr lang="en-US"/>
              </a:p>
            </p:txBody>
          </p:sp>
          <p:sp>
            <p:nvSpPr>
              <p:cNvPr id="70692" name="Freeform 10">
                <a:extLst>
                  <a:ext uri="{FF2B5EF4-FFF2-40B4-BE49-F238E27FC236}">
                    <a16:creationId xmlns:a16="http://schemas.microsoft.com/office/drawing/2014/main" id="{09E36B06-B3F1-DB61-0BE7-A564E90D9F23}"/>
                  </a:ext>
                </a:extLst>
              </p:cNvPr>
              <p:cNvSpPr>
                <a:spLocks/>
              </p:cNvSpPr>
              <p:nvPr/>
            </p:nvSpPr>
            <p:spPr bwMode="auto">
              <a:xfrm>
                <a:off x="2354" y="3652"/>
                <a:ext cx="56" cy="19"/>
              </a:xfrm>
              <a:custGeom>
                <a:avLst/>
                <a:gdLst>
                  <a:gd name="T0" fmla="*/ 56 w 282"/>
                  <a:gd name="T1" fmla="*/ 19 h 95"/>
                  <a:gd name="T2" fmla="*/ 56 w 282"/>
                  <a:gd name="T3" fmla="*/ 0 h 95"/>
                  <a:gd name="T4" fmla="*/ 0 w 282"/>
                  <a:gd name="T5" fmla="*/ 0 h 95"/>
                  <a:gd name="T6" fmla="*/ 0 w 282"/>
                  <a:gd name="T7" fmla="*/ 19 h 95"/>
                  <a:gd name="T8" fmla="*/ 56 w 282"/>
                  <a:gd name="T9" fmla="*/ 19 h 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2" h="95">
                    <a:moveTo>
                      <a:pt x="282" y="95"/>
                    </a:moveTo>
                    <a:lnTo>
                      <a:pt x="281" y="0"/>
                    </a:lnTo>
                    <a:lnTo>
                      <a:pt x="0" y="0"/>
                    </a:lnTo>
                    <a:lnTo>
                      <a:pt x="0" y="95"/>
                    </a:lnTo>
                    <a:lnTo>
                      <a:pt x="282" y="95"/>
                    </a:lnTo>
                    <a:close/>
                  </a:path>
                </a:pathLst>
              </a:custGeom>
              <a:solidFill>
                <a:srgbClr val="C000C0"/>
              </a:solidFill>
              <a:ln w="3175">
                <a:solidFill>
                  <a:srgbClr val="000000"/>
                </a:solidFill>
                <a:prstDash val="solid"/>
                <a:round/>
                <a:headEnd/>
                <a:tailEnd/>
              </a:ln>
            </p:spPr>
            <p:txBody>
              <a:bodyPr/>
              <a:lstStyle/>
              <a:p>
                <a:endParaRPr lang="en-US"/>
              </a:p>
            </p:txBody>
          </p:sp>
        </p:grpSp>
        <p:grpSp>
          <p:nvGrpSpPr>
            <p:cNvPr id="70672" name="Group 11">
              <a:extLst>
                <a:ext uri="{FF2B5EF4-FFF2-40B4-BE49-F238E27FC236}">
                  <a16:creationId xmlns:a16="http://schemas.microsoft.com/office/drawing/2014/main" id="{B15D32E0-E20A-B97C-436F-F45A40D838EC}"/>
                </a:ext>
              </a:extLst>
            </p:cNvPr>
            <p:cNvGrpSpPr>
              <a:grpSpLocks/>
            </p:cNvGrpSpPr>
            <p:nvPr/>
          </p:nvGrpSpPr>
          <p:grpSpPr bwMode="auto">
            <a:xfrm>
              <a:off x="1911" y="3371"/>
              <a:ext cx="350" cy="266"/>
              <a:chOff x="1911" y="3371"/>
              <a:chExt cx="350" cy="266"/>
            </a:xfrm>
          </p:grpSpPr>
          <p:sp>
            <p:nvSpPr>
              <p:cNvPr id="70684" name="Freeform 12">
                <a:extLst>
                  <a:ext uri="{FF2B5EF4-FFF2-40B4-BE49-F238E27FC236}">
                    <a16:creationId xmlns:a16="http://schemas.microsoft.com/office/drawing/2014/main" id="{C3394BF2-5950-4300-E201-223DAEAA1E2D}"/>
                  </a:ext>
                </a:extLst>
              </p:cNvPr>
              <p:cNvSpPr>
                <a:spLocks/>
              </p:cNvSpPr>
              <p:nvPr/>
            </p:nvSpPr>
            <p:spPr bwMode="auto">
              <a:xfrm>
                <a:off x="1927" y="3371"/>
                <a:ext cx="334" cy="251"/>
              </a:xfrm>
              <a:custGeom>
                <a:avLst/>
                <a:gdLst>
                  <a:gd name="T0" fmla="*/ 0 w 1671"/>
                  <a:gd name="T1" fmla="*/ 56 h 1258"/>
                  <a:gd name="T2" fmla="*/ 0 w 1671"/>
                  <a:gd name="T3" fmla="*/ 197 h 1258"/>
                  <a:gd name="T4" fmla="*/ 208 w 1671"/>
                  <a:gd name="T5" fmla="*/ 197 h 1258"/>
                  <a:gd name="T6" fmla="*/ 208 w 1671"/>
                  <a:gd name="T7" fmla="*/ 251 h 1258"/>
                  <a:gd name="T8" fmla="*/ 334 w 1671"/>
                  <a:gd name="T9" fmla="*/ 126 h 1258"/>
                  <a:gd name="T10" fmla="*/ 208 w 1671"/>
                  <a:gd name="T11" fmla="*/ 0 h 1258"/>
                  <a:gd name="T12" fmla="*/ 208 w 1671"/>
                  <a:gd name="T13" fmla="*/ 56 h 1258"/>
                  <a:gd name="T14" fmla="*/ 0 w 1671"/>
                  <a:gd name="T15" fmla="*/ 56 h 125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71" h="1258">
                    <a:moveTo>
                      <a:pt x="0" y="279"/>
                    </a:moveTo>
                    <a:lnTo>
                      <a:pt x="0" y="986"/>
                    </a:lnTo>
                    <a:lnTo>
                      <a:pt x="1041" y="986"/>
                    </a:lnTo>
                    <a:lnTo>
                      <a:pt x="1041" y="1258"/>
                    </a:lnTo>
                    <a:lnTo>
                      <a:pt x="1671" y="630"/>
                    </a:lnTo>
                    <a:lnTo>
                      <a:pt x="1041" y="0"/>
                    </a:lnTo>
                    <a:lnTo>
                      <a:pt x="1041" y="279"/>
                    </a:lnTo>
                    <a:lnTo>
                      <a:pt x="0" y="279"/>
                    </a:lnTo>
                    <a:close/>
                  </a:path>
                </a:pathLst>
              </a:custGeom>
              <a:solidFill>
                <a:srgbClr val="FF8000"/>
              </a:solidFill>
              <a:ln w="3175">
                <a:solidFill>
                  <a:srgbClr val="000000"/>
                </a:solidFill>
                <a:prstDash val="solid"/>
                <a:round/>
                <a:headEnd/>
                <a:tailEnd/>
              </a:ln>
            </p:spPr>
            <p:txBody>
              <a:bodyPr/>
              <a:lstStyle/>
              <a:p>
                <a:endParaRPr lang="en-US"/>
              </a:p>
            </p:txBody>
          </p:sp>
          <p:sp>
            <p:nvSpPr>
              <p:cNvPr id="70685" name="Freeform 13">
                <a:extLst>
                  <a:ext uri="{FF2B5EF4-FFF2-40B4-BE49-F238E27FC236}">
                    <a16:creationId xmlns:a16="http://schemas.microsoft.com/office/drawing/2014/main" id="{6D1661B6-7104-5517-BF92-5ADA81579584}"/>
                  </a:ext>
                </a:extLst>
              </p:cNvPr>
              <p:cNvSpPr>
                <a:spLocks/>
              </p:cNvSpPr>
              <p:nvPr/>
            </p:nvSpPr>
            <p:spPr bwMode="auto">
              <a:xfrm>
                <a:off x="1911" y="3568"/>
                <a:ext cx="224" cy="15"/>
              </a:xfrm>
              <a:custGeom>
                <a:avLst/>
                <a:gdLst>
                  <a:gd name="T0" fmla="*/ 209 w 1119"/>
                  <a:gd name="T1" fmla="*/ 15 h 77"/>
                  <a:gd name="T2" fmla="*/ 224 w 1119"/>
                  <a:gd name="T3" fmla="*/ 0 h 77"/>
                  <a:gd name="T4" fmla="*/ 15 w 1119"/>
                  <a:gd name="T5" fmla="*/ 0 h 77"/>
                  <a:gd name="T6" fmla="*/ 0 w 1119"/>
                  <a:gd name="T7" fmla="*/ 15 h 77"/>
                  <a:gd name="T8" fmla="*/ 209 w 1119"/>
                  <a:gd name="T9" fmla="*/ 15 h 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9" h="77">
                    <a:moveTo>
                      <a:pt x="1043" y="76"/>
                    </a:moveTo>
                    <a:lnTo>
                      <a:pt x="1119" y="0"/>
                    </a:lnTo>
                    <a:lnTo>
                      <a:pt x="74" y="0"/>
                    </a:lnTo>
                    <a:lnTo>
                      <a:pt x="0" y="77"/>
                    </a:lnTo>
                    <a:lnTo>
                      <a:pt x="1043" y="76"/>
                    </a:lnTo>
                    <a:close/>
                  </a:path>
                </a:pathLst>
              </a:custGeom>
              <a:solidFill>
                <a:srgbClr val="804000"/>
              </a:solidFill>
              <a:ln w="3175">
                <a:solidFill>
                  <a:srgbClr val="000000"/>
                </a:solidFill>
                <a:prstDash val="solid"/>
                <a:round/>
                <a:headEnd/>
                <a:tailEnd/>
              </a:ln>
            </p:spPr>
            <p:txBody>
              <a:bodyPr/>
              <a:lstStyle/>
              <a:p>
                <a:endParaRPr lang="en-US"/>
              </a:p>
            </p:txBody>
          </p:sp>
          <p:sp>
            <p:nvSpPr>
              <p:cNvPr id="70686" name="Freeform 14">
                <a:extLst>
                  <a:ext uri="{FF2B5EF4-FFF2-40B4-BE49-F238E27FC236}">
                    <a16:creationId xmlns:a16="http://schemas.microsoft.com/office/drawing/2014/main" id="{B8B7F766-4B2D-592A-6F5C-51F97ECB9589}"/>
                  </a:ext>
                </a:extLst>
              </p:cNvPr>
              <p:cNvSpPr>
                <a:spLocks/>
              </p:cNvSpPr>
              <p:nvPr/>
            </p:nvSpPr>
            <p:spPr bwMode="auto">
              <a:xfrm>
                <a:off x="2120" y="3568"/>
                <a:ext cx="15" cy="69"/>
              </a:xfrm>
              <a:custGeom>
                <a:avLst/>
                <a:gdLst>
                  <a:gd name="T0" fmla="*/ 0 w 75"/>
                  <a:gd name="T1" fmla="*/ 15 h 349"/>
                  <a:gd name="T2" fmla="*/ 15 w 75"/>
                  <a:gd name="T3" fmla="*/ 0 h 349"/>
                  <a:gd name="T4" fmla="*/ 15 w 75"/>
                  <a:gd name="T5" fmla="*/ 54 h 349"/>
                  <a:gd name="T6" fmla="*/ 0 w 75"/>
                  <a:gd name="T7" fmla="*/ 69 h 349"/>
                  <a:gd name="T8" fmla="*/ 0 w 75"/>
                  <a:gd name="T9" fmla="*/ 15 h 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349">
                    <a:moveTo>
                      <a:pt x="0" y="78"/>
                    </a:moveTo>
                    <a:lnTo>
                      <a:pt x="75" y="0"/>
                    </a:lnTo>
                    <a:lnTo>
                      <a:pt x="75" y="274"/>
                    </a:lnTo>
                    <a:lnTo>
                      <a:pt x="0" y="349"/>
                    </a:lnTo>
                    <a:lnTo>
                      <a:pt x="0" y="78"/>
                    </a:lnTo>
                    <a:close/>
                  </a:path>
                </a:pathLst>
              </a:custGeom>
              <a:solidFill>
                <a:srgbClr val="C06000"/>
              </a:solidFill>
              <a:ln w="3175">
                <a:solidFill>
                  <a:srgbClr val="000000"/>
                </a:solidFill>
                <a:prstDash val="solid"/>
                <a:round/>
                <a:headEnd/>
                <a:tailEnd/>
              </a:ln>
            </p:spPr>
            <p:txBody>
              <a:bodyPr/>
              <a:lstStyle/>
              <a:p>
                <a:endParaRPr lang="en-US"/>
              </a:p>
            </p:txBody>
          </p:sp>
          <p:sp>
            <p:nvSpPr>
              <p:cNvPr id="70687" name="Freeform 15">
                <a:extLst>
                  <a:ext uri="{FF2B5EF4-FFF2-40B4-BE49-F238E27FC236}">
                    <a16:creationId xmlns:a16="http://schemas.microsoft.com/office/drawing/2014/main" id="{E0212C12-1AEB-0DB9-3D8E-6842DE86A094}"/>
                  </a:ext>
                </a:extLst>
              </p:cNvPr>
              <p:cNvSpPr>
                <a:spLocks/>
              </p:cNvSpPr>
              <p:nvPr/>
            </p:nvSpPr>
            <p:spPr bwMode="auto">
              <a:xfrm>
                <a:off x="1911" y="3427"/>
                <a:ext cx="16" cy="156"/>
              </a:xfrm>
              <a:custGeom>
                <a:avLst/>
                <a:gdLst>
                  <a:gd name="T0" fmla="*/ 0 w 78"/>
                  <a:gd name="T1" fmla="*/ 16 h 783"/>
                  <a:gd name="T2" fmla="*/ 16 w 78"/>
                  <a:gd name="T3" fmla="*/ 0 h 783"/>
                  <a:gd name="T4" fmla="*/ 16 w 78"/>
                  <a:gd name="T5" fmla="*/ 140 h 783"/>
                  <a:gd name="T6" fmla="*/ 0 w 78"/>
                  <a:gd name="T7" fmla="*/ 156 h 783"/>
                  <a:gd name="T8" fmla="*/ 0 w 78"/>
                  <a:gd name="T9" fmla="*/ 16 h 7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 h="783">
                    <a:moveTo>
                      <a:pt x="0" y="82"/>
                    </a:moveTo>
                    <a:lnTo>
                      <a:pt x="78" y="0"/>
                    </a:lnTo>
                    <a:lnTo>
                      <a:pt x="78" y="705"/>
                    </a:lnTo>
                    <a:lnTo>
                      <a:pt x="0" y="783"/>
                    </a:lnTo>
                    <a:lnTo>
                      <a:pt x="0" y="82"/>
                    </a:lnTo>
                    <a:close/>
                  </a:path>
                </a:pathLst>
              </a:custGeom>
              <a:solidFill>
                <a:srgbClr val="C06000"/>
              </a:solidFill>
              <a:ln w="3175">
                <a:solidFill>
                  <a:srgbClr val="000000"/>
                </a:solidFill>
                <a:prstDash val="solid"/>
                <a:round/>
                <a:headEnd/>
                <a:tailEnd/>
              </a:ln>
            </p:spPr>
            <p:txBody>
              <a:bodyPr/>
              <a:lstStyle/>
              <a:p>
                <a:endParaRPr lang="en-US"/>
              </a:p>
            </p:txBody>
          </p:sp>
          <p:sp>
            <p:nvSpPr>
              <p:cNvPr id="70688" name="Freeform 16">
                <a:extLst>
                  <a:ext uri="{FF2B5EF4-FFF2-40B4-BE49-F238E27FC236}">
                    <a16:creationId xmlns:a16="http://schemas.microsoft.com/office/drawing/2014/main" id="{16AAA4F5-9842-DFEB-331B-A995C962826F}"/>
                  </a:ext>
                </a:extLst>
              </p:cNvPr>
              <p:cNvSpPr>
                <a:spLocks/>
              </p:cNvSpPr>
              <p:nvPr/>
            </p:nvSpPr>
            <p:spPr bwMode="auto">
              <a:xfrm>
                <a:off x="2120" y="3371"/>
                <a:ext cx="15" cy="56"/>
              </a:xfrm>
              <a:custGeom>
                <a:avLst/>
                <a:gdLst>
                  <a:gd name="T0" fmla="*/ 0 w 75"/>
                  <a:gd name="T1" fmla="*/ 56 h 279"/>
                  <a:gd name="T2" fmla="*/ 15 w 75"/>
                  <a:gd name="T3" fmla="*/ 56 h 279"/>
                  <a:gd name="T4" fmla="*/ 15 w 75"/>
                  <a:gd name="T5" fmla="*/ 0 h 279"/>
                  <a:gd name="T6" fmla="*/ 0 w 75"/>
                  <a:gd name="T7" fmla="*/ 15 h 279"/>
                  <a:gd name="T8" fmla="*/ 0 w 75"/>
                  <a:gd name="T9" fmla="*/ 56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279">
                    <a:moveTo>
                      <a:pt x="0" y="279"/>
                    </a:moveTo>
                    <a:lnTo>
                      <a:pt x="75" y="279"/>
                    </a:lnTo>
                    <a:lnTo>
                      <a:pt x="75" y="0"/>
                    </a:lnTo>
                    <a:lnTo>
                      <a:pt x="0" y="75"/>
                    </a:lnTo>
                    <a:lnTo>
                      <a:pt x="0" y="279"/>
                    </a:lnTo>
                    <a:close/>
                  </a:path>
                </a:pathLst>
              </a:custGeom>
              <a:solidFill>
                <a:srgbClr val="C06000"/>
              </a:solidFill>
              <a:ln w="3175">
                <a:solidFill>
                  <a:srgbClr val="000000"/>
                </a:solidFill>
                <a:prstDash val="solid"/>
                <a:round/>
                <a:headEnd/>
                <a:tailEnd/>
              </a:ln>
            </p:spPr>
            <p:txBody>
              <a:bodyPr/>
              <a:lstStyle/>
              <a:p>
                <a:endParaRPr lang="en-US"/>
              </a:p>
            </p:txBody>
          </p:sp>
        </p:grpSp>
        <p:grpSp>
          <p:nvGrpSpPr>
            <p:cNvPr id="70673" name="Group 17">
              <a:extLst>
                <a:ext uri="{FF2B5EF4-FFF2-40B4-BE49-F238E27FC236}">
                  <a16:creationId xmlns:a16="http://schemas.microsoft.com/office/drawing/2014/main" id="{A8F59819-716E-6297-412C-DA574B404092}"/>
                </a:ext>
              </a:extLst>
            </p:cNvPr>
            <p:cNvGrpSpPr>
              <a:grpSpLocks/>
            </p:cNvGrpSpPr>
            <p:nvPr/>
          </p:nvGrpSpPr>
          <p:grpSpPr bwMode="auto">
            <a:xfrm>
              <a:off x="2309" y="3371"/>
              <a:ext cx="349" cy="266"/>
              <a:chOff x="2309" y="3371"/>
              <a:chExt cx="349" cy="266"/>
            </a:xfrm>
          </p:grpSpPr>
          <p:sp>
            <p:nvSpPr>
              <p:cNvPr id="70679" name="Freeform 18">
                <a:extLst>
                  <a:ext uri="{FF2B5EF4-FFF2-40B4-BE49-F238E27FC236}">
                    <a16:creationId xmlns:a16="http://schemas.microsoft.com/office/drawing/2014/main" id="{61825139-62AB-C449-6A34-614610DC411C}"/>
                  </a:ext>
                </a:extLst>
              </p:cNvPr>
              <p:cNvSpPr>
                <a:spLocks/>
              </p:cNvSpPr>
              <p:nvPr/>
            </p:nvSpPr>
            <p:spPr bwMode="auto">
              <a:xfrm>
                <a:off x="2309" y="3371"/>
                <a:ext cx="334" cy="251"/>
              </a:xfrm>
              <a:custGeom>
                <a:avLst/>
                <a:gdLst>
                  <a:gd name="T0" fmla="*/ 334 w 1671"/>
                  <a:gd name="T1" fmla="*/ 56 h 1258"/>
                  <a:gd name="T2" fmla="*/ 334 w 1671"/>
                  <a:gd name="T3" fmla="*/ 197 h 1258"/>
                  <a:gd name="T4" fmla="*/ 126 w 1671"/>
                  <a:gd name="T5" fmla="*/ 197 h 1258"/>
                  <a:gd name="T6" fmla="*/ 126 w 1671"/>
                  <a:gd name="T7" fmla="*/ 251 h 1258"/>
                  <a:gd name="T8" fmla="*/ 0 w 1671"/>
                  <a:gd name="T9" fmla="*/ 126 h 1258"/>
                  <a:gd name="T10" fmla="*/ 126 w 1671"/>
                  <a:gd name="T11" fmla="*/ 0 h 1258"/>
                  <a:gd name="T12" fmla="*/ 126 w 1671"/>
                  <a:gd name="T13" fmla="*/ 56 h 1258"/>
                  <a:gd name="T14" fmla="*/ 334 w 1671"/>
                  <a:gd name="T15" fmla="*/ 56 h 125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71" h="1258">
                    <a:moveTo>
                      <a:pt x="1671" y="279"/>
                    </a:moveTo>
                    <a:lnTo>
                      <a:pt x="1671" y="986"/>
                    </a:lnTo>
                    <a:lnTo>
                      <a:pt x="630" y="986"/>
                    </a:lnTo>
                    <a:lnTo>
                      <a:pt x="630" y="1258"/>
                    </a:lnTo>
                    <a:lnTo>
                      <a:pt x="0" y="630"/>
                    </a:lnTo>
                    <a:lnTo>
                      <a:pt x="630" y="0"/>
                    </a:lnTo>
                    <a:lnTo>
                      <a:pt x="630" y="279"/>
                    </a:lnTo>
                    <a:lnTo>
                      <a:pt x="1671" y="279"/>
                    </a:lnTo>
                    <a:close/>
                  </a:path>
                </a:pathLst>
              </a:custGeom>
              <a:solidFill>
                <a:srgbClr val="00FF00"/>
              </a:solidFill>
              <a:ln w="3175">
                <a:solidFill>
                  <a:srgbClr val="000000"/>
                </a:solidFill>
                <a:prstDash val="solid"/>
                <a:round/>
                <a:headEnd/>
                <a:tailEnd/>
              </a:ln>
            </p:spPr>
            <p:txBody>
              <a:bodyPr/>
              <a:lstStyle/>
              <a:p>
                <a:endParaRPr lang="en-US"/>
              </a:p>
            </p:txBody>
          </p:sp>
          <p:sp>
            <p:nvSpPr>
              <p:cNvPr id="70680" name="Freeform 19">
                <a:extLst>
                  <a:ext uri="{FF2B5EF4-FFF2-40B4-BE49-F238E27FC236}">
                    <a16:creationId xmlns:a16="http://schemas.microsoft.com/office/drawing/2014/main" id="{6B3F9946-8033-AE7E-11E8-B9D227D6A2AD}"/>
                  </a:ext>
                </a:extLst>
              </p:cNvPr>
              <p:cNvSpPr>
                <a:spLocks/>
              </p:cNvSpPr>
              <p:nvPr/>
            </p:nvSpPr>
            <p:spPr bwMode="auto">
              <a:xfrm>
                <a:off x="2434" y="3568"/>
                <a:ext cx="224" cy="15"/>
              </a:xfrm>
              <a:custGeom>
                <a:avLst/>
                <a:gdLst>
                  <a:gd name="T0" fmla="*/ 15 w 1119"/>
                  <a:gd name="T1" fmla="*/ 15 h 77"/>
                  <a:gd name="T2" fmla="*/ 0 w 1119"/>
                  <a:gd name="T3" fmla="*/ 0 h 77"/>
                  <a:gd name="T4" fmla="*/ 209 w 1119"/>
                  <a:gd name="T5" fmla="*/ 0 h 77"/>
                  <a:gd name="T6" fmla="*/ 224 w 1119"/>
                  <a:gd name="T7" fmla="*/ 15 h 77"/>
                  <a:gd name="T8" fmla="*/ 15 w 1119"/>
                  <a:gd name="T9" fmla="*/ 15 h 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9" h="77">
                    <a:moveTo>
                      <a:pt x="76" y="76"/>
                    </a:moveTo>
                    <a:lnTo>
                      <a:pt x="0" y="0"/>
                    </a:lnTo>
                    <a:lnTo>
                      <a:pt x="1045" y="0"/>
                    </a:lnTo>
                    <a:lnTo>
                      <a:pt x="1119" y="77"/>
                    </a:lnTo>
                    <a:lnTo>
                      <a:pt x="76" y="76"/>
                    </a:lnTo>
                    <a:close/>
                  </a:path>
                </a:pathLst>
              </a:custGeom>
              <a:solidFill>
                <a:srgbClr val="004000"/>
              </a:solidFill>
              <a:ln w="3175">
                <a:solidFill>
                  <a:srgbClr val="000000"/>
                </a:solidFill>
                <a:prstDash val="solid"/>
                <a:round/>
                <a:headEnd/>
                <a:tailEnd/>
              </a:ln>
            </p:spPr>
            <p:txBody>
              <a:bodyPr/>
              <a:lstStyle/>
              <a:p>
                <a:endParaRPr lang="en-US"/>
              </a:p>
            </p:txBody>
          </p:sp>
          <p:sp>
            <p:nvSpPr>
              <p:cNvPr id="70681" name="Freeform 20">
                <a:extLst>
                  <a:ext uri="{FF2B5EF4-FFF2-40B4-BE49-F238E27FC236}">
                    <a16:creationId xmlns:a16="http://schemas.microsoft.com/office/drawing/2014/main" id="{60E0C0D2-3EE3-2676-AF7A-F1190D628BCE}"/>
                  </a:ext>
                </a:extLst>
              </p:cNvPr>
              <p:cNvSpPr>
                <a:spLocks/>
              </p:cNvSpPr>
              <p:nvPr/>
            </p:nvSpPr>
            <p:spPr bwMode="auto">
              <a:xfrm>
                <a:off x="2435" y="3568"/>
                <a:ext cx="15" cy="69"/>
              </a:xfrm>
              <a:custGeom>
                <a:avLst/>
                <a:gdLst>
                  <a:gd name="T0" fmla="*/ 15 w 75"/>
                  <a:gd name="T1" fmla="*/ 15 h 349"/>
                  <a:gd name="T2" fmla="*/ 0 w 75"/>
                  <a:gd name="T3" fmla="*/ 0 h 349"/>
                  <a:gd name="T4" fmla="*/ 0 w 75"/>
                  <a:gd name="T5" fmla="*/ 54 h 349"/>
                  <a:gd name="T6" fmla="*/ 15 w 75"/>
                  <a:gd name="T7" fmla="*/ 69 h 349"/>
                  <a:gd name="T8" fmla="*/ 15 w 75"/>
                  <a:gd name="T9" fmla="*/ 15 h 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349">
                    <a:moveTo>
                      <a:pt x="75" y="78"/>
                    </a:moveTo>
                    <a:lnTo>
                      <a:pt x="0" y="0"/>
                    </a:lnTo>
                    <a:lnTo>
                      <a:pt x="0" y="274"/>
                    </a:lnTo>
                    <a:lnTo>
                      <a:pt x="75" y="349"/>
                    </a:lnTo>
                    <a:lnTo>
                      <a:pt x="75" y="78"/>
                    </a:lnTo>
                    <a:close/>
                  </a:path>
                </a:pathLst>
              </a:custGeom>
              <a:solidFill>
                <a:srgbClr val="008000"/>
              </a:solidFill>
              <a:ln w="3175">
                <a:solidFill>
                  <a:srgbClr val="000000"/>
                </a:solidFill>
                <a:prstDash val="solid"/>
                <a:round/>
                <a:headEnd/>
                <a:tailEnd/>
              </a:ln>
            </p:spPr>
            <p:txBody>
              <a:bodyPr/>
              <a:lstStyle/>
              <a:p>
                <a:endParaRPr lang="en-US"/>
              </a:p>
            </p:txBody>
          </p:sp>
          <p:sp>
            <p:nvSpPr>
              <p:cNvPr id="70682" name="Freeform 21">
                <a:extLst>
                  <a:ext uri="{FF2B5EF4-FFF2-40B4-BE49-F238E27FC236}">
                    <a16:creationId xmlns:a16="http://schemas.microsoft.com/office/drawing/2014/main" id="{2007C244-0233-2298-2D8B-5457BDB7154C}"/>
                  </a:ext>
                </a:extLst>
              </p:cNvPr>
              <p:cNvSpPr>
                <a:spLocks/>
              </p:cNvSpPr>
              <p:nvPr/>
            </p:nvSpPr>
            <p:spPr bwMode="auto">
              <a:xfrm>
                <a:off x="2643" y="3427"/>
                <a:ext cx="15" cy="156"/>
              </a:xfrm>
              <a:custGeom>
                <a:avLst/>
                <a:gdLst>
                  <a:gd name="T0" fmla="*/ 15 w 78"/>
                  <a:gd name="T1" fmla="*/ 16 h 783"/>
                  <a:gd name="T2" fmla="*/ 0 w 78"/>
                  <a:gd name="T3" fmla="*/ 0 h 783"/>
                  <a:gd name="T4" fmla="*/ 0 w 78"/>
                  <a:gd name="T5" fmla="*/ 140 h 783"/>
                  <a:gd name="T6" fmla="*/ 15 w 78"/>
                  <a:gd name="T7" fmla="*/ 156 h 783"/>
                  <a:gd name="T8" fmla="*/ 15 w 78"/>
                  <a:gd name="T9" fmla="*/ 16 h 7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 h="783">
                    <a:moveTo>
                      <a:pt x="78" y="82"/>
                    </a:moveTo>
                    <a:lnTo>
                      <a:pt x="0" y="0"/>
                    </a:lnTo>
                    <a:lnTo>
                      <a:pt x="0" y="705"/>
                    </a:lnTo>
                    <a:lnTo>
                      <a:pt x="78" y="783"/>
                    </a:lnTo>
                    <a:lnTo>
                      <a:pt x="78" y="82"/>
                    </a:lnTo>
                    <a:close/>
                  </a:path>
                </a:pathLst>
              </a:custGeom>
              <a:solidFill>
                <a:srgbClr val="008000"/>
              </a:solidFill>
              <a:ln w="3175">
                <a:solidFill>
                  <a:srgbClr val="000000"/>
                </a:solidFill>
                <a:prstDash val="solid"/>
                <a:round/>
                <a:headEnd/>
                <a:tailEnd/>
              </a:ln>
            </p:spPr>
            <p:txBody>
              <a:bodyPr/>
              <a:lstStyle/>
              <a:p>
                <a:endParaRPr lang="en-US"/>
              </a:p>
            </p:txBody>
          </p:sp>
          <p:sp>
            <p:nvSpPr>
              <p:cNvPr id="70683" name="Freeform 22">
                <a:extLst>
                  <a:ext uri="{FF2B5EF4-FFF2-40B4-BE49-F238E27FC236}">
                    <a16:creationId xmlns:a16="http://schemas.microsoft.com/office/drawing/2014/main" id="{2E301FA4-A735-585F-657B-25CF01EA248C}"/>
                  </a:ext>
                </a:extLst>
              </p:cNvPr>
              <p:cNvSpPr>
                <a:spLocks/>
              </p:cNvSpPr>
              <p:nvPr/>
            </p:nvSpPr>
            <p:spPr bwMode="auto">
              <a:xfrm>
                <a:off x="2435" y="3371"/>
                <a:ext cx="15" cy="56"/>
              </a:xfrm>
              <a:custGeom>
                <a:avLst/>
                <a:gdLst>
                  <a:gd name="T0" fmla="*/ 15 w 75"/>
                  <a:gd name="T1" fmla="*/ 56 h 279"/>
                  <a:gd name="T2" fmla="*/ 0 w 75"/>
                  <a:gd name="T3" fmla="*/ 56 h 279"/>
                  <a:gd name="T4" fmla="*/ 0 w 75"/>
                  <a:gd name="T5" fmla="*/ 0 h 279"/>
                  <a:gd name="T6" fmla="*/ 15 w 75"/>
                  <a:gd name="T7" fmla="*/ 15 h 279"/>
                  <a:gd name="T8" fmla="*/ 15 w 75"/>
                  <a:gd name="T9" fmla="*/ 56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279">
                    <a:moveTo>
                      <a:pt x="75" y="279"/>
                    </a:moveTo>
                    <a:lnTo>
                      <a:pt x="0" y="279"/>
                    </a:lnTo>
                    <a:lnTo>
                      <a:pt x="0" y="0"/>
                    </a:lnTo>
                    <a:lnTo>
                      <a:pt x="75" y="75"/>
                    </a:lnTo>
                    <a:lnTo>
                      <a:pt x="75" y="279"/>
                    </a:lnTo>
                    <a:close/>
                  </a:path>
                </a:pathLst>
              </a:custGeom>
              <a:solidFill>
                <a:srgbClr val="008000"/>
              </a:solidFill>
              <a:ln w="3175">
                <a:solidFill>
                  <a:srgbClr val="000000"/>
                </a:solidFill>
                <a:prstDash val="solid"/>
                <a:round/>
                <a:headEnd/>
                <a:tailEnd/>
              </a:ln>
            </p:spPr>
            <p:txBody>
              <a:bodyPr/>
              <a:lstStyle/>
              <a:p>
                <a:endParaRPr lang="en-US"/>
              </a:p>
            </p:txBody>
          </p:sp>
        </p:grpSp>
        <p:grpSp>
          <p:nvGrpSpPr>
            <p:cNvPr id="70674" name="Group 23">
              <a:extLst>
                <a:ext uri="{FF2B5EF4-FFF2-40B4-BE49-F238E27FC236}">
                  <a16:creationId xmlns:a16="http://schemas.microsoft.com/office/drawing/2014/main" id="{E60D7CB6-69FC-8341-1D80-1A9F0B66F247}"/>
                </a:ext>
              </a:extLst>
            </p:cNvPr>
            <p:cNvGrpSpPr>
              <a:grpSpLocks/>
            </p:cNvGrpSpPr>
            <p:nvPr/>
          </p:nvGrpSpPr>
          <p:grpSpPr bwMode="auto">
            <a:xfrm>
              <a:off x="2158" y="3124"/>
              <a:ext cx="252" cy="347"/>
              <a:chOff x="2158" y="3124"/>
              <a:chExt cx="252" cy="347"/>
            </a:xfrm>
          </p:grpSpPr>
          <p:sp>
            <p:nvSpPr>
              <p:cNvPr id="70675" name="Freeform 24">
                <a:extLst>
                  <a:ext uri="{FF2B5EF4-FFF2-40B4-BE49-F238E27FC236}">
                    <a16:creationId xmlns:a16="http://schemas.microsoft.com/office/drawing/2014/main" id="{6D4BDD0D-DE37-5B6B-DD4F-2A928396A11F}"/>
                  </a:ext>
                </a:extLst>
              </p:cNvPr>
              <p:cNvSpPr>
                <a:spLocks/>
              </p:cNvSpPr>
              <p:nvPr/>
            </p:nvSpPr>
            <p:spPr bwMode="auto">
              <a:xfrm>
                <a:off x="2158" y="3135"/>
                <a:ext cx="251" cy="336"/>
              </a:xfrm>
              <a:custGeom>
                <a:avLst/>
                <a:gdLst>
                  <a:gd name="T0" fmla="*/ 195 w 1257"/>
                  <a:gd name="T1" fmla="*/ 0 h 1678"/>
                  <a:gd name="T2" fmla="*/ 55 w 1257"/>
                  <a:gd name="T3" fmla="*/ 0 h 1678"/>
                  <a:gd name="T4" fmla="*/ 55 w 1257"/>
                  <a:gd name="T5" fmla="*/ 210 h 1678"/>
                  <a:gd name="T6" fmla="*/ 0 w 1257"/>
                  <a:gd name="T7" fmla="*/ 210 h 1678"/>
                  <a:gd name="T8" fmla="*/ 126 w 1257"/>
                  <a:gd name="T9" fmla="*/ 336 h 1678"/>
                  <a:gd name="T10" fmla="*/ 251 w 1257"/>
                  <a:gd name="T11" fmla="*/ 210 h 1678"/>
                  <a:gd name="T12" fmla="*/ 195 w 1257"/>
                  <a:gd name="T13" fmla="*/ 210 h 1678"/>
                  <a:gd name="T14" fmla="*/ 195 w 1257"/>
                  <a:gd name="T15" fmla="*/ 0 h 167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57" h="1678">
                    <a:moveTo>
                      <a:pt x="978" y="0"/>
                    </a:moveTo>
                    <a:lnTo>
                      <a:pt x="275" y="0"/>
                    </a:lnTo>
                    <a:lnTo>
                      <a:pt x="275" y="1049"/>
                    </a:lnTo>
                    <a:lnTo>
                      <a:pt x="0" y="1049"/>
                    </a:lnTo>
                    <a:lnTo>
                      <a:pt x="629" y="1678"/>
                    </a:lnTo>
                    <a:lnTo>
                      <a:pt x="1257" y="1049"/>
                    </a:lnTo>
                    <a:lnTo>
                      <a:pt x="978" y="1049"/>
                    </a:lnTo>
                    <a:lnTo>
                      <a:pt x="978" y="0"/>
                    </a:lnTo>
                    <a:close/>
                  </a:path>
                </a:pathLst>
              </a:custGeom>
              <a:solidFill>
                <a:srgbClr val="FF0000"/>
              </a:solidFill>
              <a:ln w="3175">
                <a:solidFill>
                  <a:srgbClr val="000000"/>
                </a:solidFill>
                <a:prstDash val="solid"/>
                <a:round/>
                <a:headEnd/>
                <a:tailEnd/>
              </a:ln>
            </p:spPr>
            <p:txBody>
              <a:bodyPr/>
              <a:lstStyle/>
              <a:p>
                <a:endParaRPr lang="en-US"/>
              </a:p>
            </p:txBody>
          </p:sp>
          <p:sp>
            <p:nvSpPr>
              <p:cNvPr id="70676" name="Rectangle 25">
                <a:extLst>
                  <a:ext uri="{FF2B5EF4-FFF2-40B4-BE49-F238E27FC236}">
                    <a16:creationId xmlns:a16="http://schemas.microsoft.com/office/drawing/2014/main" id="{0214E332-3F5B-0F20-3F1D-616FFDAFD0A4}"/>
                  </a:ext>
                </a:extLst>
              </p:cNvPr>
              <p:cNvSpPr>
                <a:spLocks noChangeArrowheads="1"/>
              </p:cNvSpPr>
              <p:nvPr/>
            </p:nvSpPr>
            <p:spPr bwMode="auto">
              <a:xfrm>
                <a:off x="2214" y="3124"/>
                <a:ext cx="139" cy="11"/>
              </a:xfrm>
              <a:prstGeom prst="rect">
                <a:avLst/>
              </a:prstGeom>
              <a:solidFill>
                <a:srgbClr val="C00000"/>
              </a:solidFill>
              <a:ln w="3175">
                <a:solidFill>
                  <a:srgbClr val="000000"/>
                </a:solidFill>
                <a:miter lim="800000"/>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70677" name="Freeform 26">
                <a:extLst>
                  <a:ext uri="{FF2B5EF4-FFF2-40B4-BE49-F238E27FC236}">
                    <a16:creationId xmlns:a16="http://schemas.microsoft.com/office/drawing/2014/main" id="{1C3DE3DE-5796-08D4-9B4F-B5E768E6A701}"/>
                  </a:ext>
                </a:extLst>
              </p:cNvPr>
              <p:cNvSpPr>
                <a:spLocks/>
              </p:cNvSpPr>
              <p:nvPr/>
            </p:nvSpPr>
            <p:spPr bwMode="auto">
              <a:xfrm>
                <a:off x="2158" y="3326"/>
                <a:ext cx="55" cy="19"/>
              </a:xfrm>
              <a:custGeom>
                <a:avLst/>
                <a:gdLst>
                  <a:gd name="T0" fmla="*/ 55 w 276"/>
                  <a:gd name="T1" fmla="*/ 0 h 96"/>
                  <a:gd name="T2" fmla="*/ 55 w 276"/>
                  <a:gd name="T3" fmla="*/ 19 h 96"/>
                  <a:gd name="T4" fmla="*/ 0 w 276"/>
                  <a:gd name="T5" fmla="*/ 19 h 96"/>
                  <a:gd name="T6" fmla="*/ 0 w 276"/>
                  <a:gd name="T7" fmla="*/ 0 h 96"/>
                  <a:gd name="T8" fmla="*/ 55 w 276"/>
                  <a:gd name="T9" fmla="*/ 0 h 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96">
                    <a:moveTo>
                      <a:pt x="276" y="0"/>
                    </a:moveTo>
                    <a:lnTo>
                      <a:pt x="276" y="96"/>
                    </a:lnTo>
                    <a:lnTo>
                      <a:pt x="0" y="96"/>
                    </a:lnTo>
                    <a:lnTo>
                      <a:pt x="1" y="0"/>
                    </a:lnTo>
                    <a:lnTo>
                      <a:pt x="276" y="0"/>
                    </a:lnTo>
                    <a:close/>
                  </a:path>
                </a:pathLst>
              </a:custGeom>
              <a:solidFill>
                <a:srgbClr val="C00000"/>
              </a:solidFill>
              <a:ln w="3175">
                <a:solidFill>
                  <a:srgbClr val="000000"/>
                </a:solidFill>
                <a:prstDash val="solid"/>
                <a:round/>
                <a:headEnd/>
                <a:tailEnd/>
              </a:ln>
            </p:spPr>
            <p:txBody>
              <a:bodyPr/>
              <a:lstStyle/>
              <a:p>
                <a:endParaRPr lang="en-US"/>
              </a:p>
            </p:txBody>
          </p:sp>
          <p:sp>
            <p:nvSpPr>
              <p:cNvPr id="70678" name="Freeform 27">
                <a:extLst>
                  <a:ext uri="{FF2B5EF4-FFF2-40B4-BE49-F238E27FC236}">
                    <a16:creationId xmlns:a16="http://schemas.microsoft.com/office/drawing/2014/main" id="{37AAC4F3-110E-F33B-6E5D-98A4B10A7300}"/>
                  </a:ext>
                </a:extLst>
              </p:cNvPr>
              <p:cNvSpPr>
                <a:spLocks/>
              </p:cNvSpPr>
              <p:nvPr/>
            </p:nvSpPr>
            <p:spPr bwMode="auto">
              <a:xfrm>
                <a:off x="2354" y="3326"/>
                <a:ext cx="56" cy="19"/>
              </a:xfrm>
              <a:custGeom>
                <a:avLst/>
                <a:gdLst>
                  <a:gd name="T0" fmla="*/ 56 w 282"/>
                  <a:gd name="T1" fmla="*/ 0 h 96"/>
                  <a:gd name="T2" fmla="*/ 56 w 282"/>
                  <a:gd name="T3" fmla="*/ 19 h 96"/>
                  <a:gd name="T4" fmla="*/ 0 w 282"/>
                  <a:gd name="T5" fmla="*/ 19 h 96"/>
                  <a:gd name="T6" fmla="*/ 0 w 282"/>
                  <a:gd name="T7" fmla="*/ 0 h 96"/>
                  <a:gd name="T8" fmla="*/ 56 w 282"/>
                  <a:gd name="T9" fmla="*/ 0 h 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2" h="96">
                    <a:moveTo>
                      <a:pt x="282" y="0"/>
                    </a:moveTo>
                    <a:lnTo>
                      <a:pt x="281" y="96"/>
                    </a:lnTo>
                    <a:lnTo>
                      <a:pt x="0" y="96"/>
                    </a:lnTo>
                    <a:lnTo>
                      <a:pt x="0" y="0"/>
                    </a:lnTo>
                    <a:lnTo>
                      <a:pt x="282" y="0"/>
                    </a:lnTo>
                    <a:close/>
                  </a:path>
                </a:pathLst>
              </a:custGeom>
              <a:solidFill>
                <a:srgbClr val="C00000"/>
              </a:solidFill>
              <a:ln w="3175">
                <a:solidFill>
                  <a:srgbClr val="000000"/>
                </a:solidFill>
                <a:prstDash val="solid"/>
                <a:round/>
                <a:headEnd/>
                <a:tailEnd/>
              </a:ln>
            </p:spPr>
            <p:txBody>
              <a:bodyPr/>
              <a:lstStyle/>
              <a:p>
                <a:endParaRPr lang="en-US"/>
              </a:p>
            </p:txBody>
          </p:sp>
        </p:grpSp>
      </p:grpSp>
      <p:grpSp>
        <p:nvGrpSpPr>
          <p:cNvPr id="200732" name="Group 28">
            <a:extLst>
              <a:ext uri="{FF2B5EF4-FFF2-40B4-BE49-F238E27FC236}">
                <a16:creationId xmlns:a16="http://schemas.microsoft.com/office/drawing/2014/main" id="{87F4BAB4-286C-3B02-9701-CCC309658643}"/>
              </a:ext>
            </a:extLst>
          </p:cNvPr>
          <p:cNvGrpSpPr>
            <a:grpSpLocks/>
          </p:cNvGrpSpPr>
          <p:nvPr/>
        </p:nvGrpSpPr>
        <p:grpSpPr bwMode="auto">
          <a:xfrm>
            <a:off x="7245350" y="4930775"/>
            <a:ext cx="1450975" cy="1219200"/>
            <a:chOff x="4564" y="3106"/>
            <a:chExt cx="914" cy="768"/>
          </a:xfrm>
        </p:grpSpPr>
        <p:sp>
          <p:nvSpPr>
            <p:cNvPr id="70663" name="Freeform 29">
              <a:extLst>
                <a:ext uri="{FF2B5EF4-FFF2-40B4-BE49-F238E27FC236}">
                  <a16:creationId xmlns:a16="http://schemas.microsoft.com/office/drawing/2014/main" id="{B60E539E-2914-3325-05D1-7BFDDCE4B1B0}"/>
                </a:ext>
              </a:extLst>
            </p:cNvPr>
            <p:cNvSpPr>
              <a:spLocks/>
            </p:cNvSpPr>
            <p:nvPr/>
          </p:nvSpPr>
          <p:spPr bwMode="auto">
            <a:xfrm>
              <a:off x="4814" y="3332"/>
              <a:ext cx="206" cy="335"/>
            </a:xfrm>
            <a:custGeom>
              <a:avLst/>
              <a:gdLst>
                <a:gd name="T0" fmla="*/ 206 w 618"/>
                <a:gd name="T1" fmla="*/ 223 h 1006"/>
                <a:gd name="T2" fmla="*/ 125 w 618"/>
                <a:gd name="T3" fmla="*/ 335 h 1006"/>
                <a:gd name="T4" fmla="*/ 34 w 618"/>
                <a:gd name="T5" fmla="*/ 223 h 1006"/>
                <a:gd name="T6" fmla="*/ 81 w 618"/>
                <a:gd name="T7" fmla="*/ 223 h 1006"/>
                <a:gd name="T8" fmla="*/ 80 w 618"/>
                <a:gd name="T9" fmla="*/ 120 h 1006"/>
                <a:gd name="T10" fmla="*/ 75 w 618"/>
                <a:gd name="T11" fmla="*/ 102 h 1006"/>
                <a:gd name="T12" fmla="*/ 64 w 618"/>
                <a:gd name="T13" fmla="*/ 90 h 1006"/>
                <a:gd name="T14" fmla="*/ 48 w 618"/>
                <a:gd name="T15" fmla="*/ 83 h 1006"/>
                <a:gd name="T16" fmla="*/ 25 w 618"/>
                <a:gd name="T17" fmla="*/ 80 h 1006"/>
                <a:gd name="T18" fmla="*/ 0 w 618"/>
                <a:gd name="T19" fmla="*/ 80 h 1006"/>
                <a:gd name="T20" fmla="*/ 0 w 618"/>
                <a:gd name="T21" fmla="*/ 0 h 1006"/>
                <a:gd name="T22" fmla="*/ 39 w 618"/>
                <a:gd name="T23" fmla="*/ 0 h 1006"/>
                <a:gd name="T24" fmla="*/ 56 w 618"/>
                <a:gd name="T25" fmla="*/ 3 h 1006"/>
                <a:gd name="T26" fmla="*/ 75 w 618"/>
                <a:gd name="T27" fmla="*/ 6 h 1006"/>
                <a:gd name="T28" fmla="*/ 88 w 618"/>
                <a:gd name="T29" fmla="*/ 11 h 1006"/>
                <a:gd name="T30" fmla="*/ 102 w 618"/>
                <a:gd name="T31" fmla="*/ 18 h 1006"/>
                <a:gd name="T32" fmla="*/ 114 w 618"/>
                <a:gd name="T33" fmla="*/ 25 h 1006"/>
                <a:gd name="T34" fmla="*/ 127 w 618"/>
                <a:gd name="T35" fmla="*/ 38 h 1006"/>
                <a:gd name="T36" fmla="*/ 139 w 618"/>
                <a:gd name="T37" fmla="*/ 51 h 1006"/>
                <a:gd name="T38" fmla="*/ 147 w 618"/>
                <a:gd name="T39" fmla="*/ 65 h 1006"/>
                <a:gd name="T40" fmla="*/ 155 w 618"/>
                <a:gd name="T41" fmla="*/ 81 h 1006"/>
                <a:gd name="T42" fmla="*/ 159 w 618"/>
                <a:gd name="T43" fmla="*/ 101 h 1006"/>
                <a:gd name="T44" fmla="*/ 160 w 618"/>
                <a:gd name="T45" fmla="*/ 120 h 1006"/>
                <a:gd name="T46" fmla="*/ 161 w 618"/>
                <a:gd name="T47" fmla="*/ 223 h 1006"/>
                <a:gd name="T48" fmla="*/ 206 w 618"/>
                <a:gd name="T49" fmla="*/ 223 h 100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18" h="1006">
                  <a:moveTo>
                    <a:pt x="618" y="669"/>
                  </a:moveTo>
                  <a:lnTo>
                    <a:pt x="375" y="1006"/>
                  </a:lnTo>
                  <a:lnTo>
                    <a:pt x="103" y="669"/>
                  </a:lnTo>
                  <a:lnTo>
                    <a:pt x="242" y="669"/>
                  </a:lnTo>
                  <a:lnTo>
                    <a:pt x="241" y="359"/>
                  </a:lnTo>
                  <a:lnTo>
                    <a:pt x="225" y="307"/>
                  </a:lnTo>
                  <a:lnTo>
                    <a:pt x="191" y="270"/>
                  </a:lnTo>
                  <a:lnTo>
                    <a:pt x="145" y="248"/>
                  </a:lnTo>
                  <a:lnTo>
                    <a:pt x="76" y="240"/>
                  </a:lnTo>
                  <a:lnTo>
                    <a:pt x="0" y="240"/>
                  </a:lnTo>
                  <a:lnTo>
                    <a:pt x="0" y="0"/>
                  </a:lnTo>
                  <a:lnTo>
                    <a:pt x="116" y="1"/>
                  </a:lnTo>
                  <a:lnTo>
                    <a:pt x="168" y="10"/>
                  </a:lnTo>
                  <a:lnTo>
                    <a:pt x="225" y="19"/>
                  </a:lnTo>
                  <a:lnTo>
                    <a:pt x="265" y="33"/>
                  </a:lnTo>
                  <a:lnTo>
                    <a:pt x="307" y="54"/>
                  </a:lnTo>
                  <a:lnTo>
                    <a:pt x="341" y="76"/>
                  </a:lnTo>
                  <a:lnTo>
                    <a:pt x="382" y="113"/>
                  </a:lnTo>
                  <a:lnTo>
                    <a:pt x="417" y="154"/>
                  </a:lnTo>
                  <a:lnTo>
                    <a:pt x="440" y="196"/>
                  </a:lnTo>
                  <a:lnTo>
                    <a:pt x="465" y="244"/>
                  </a:lnTo>
                  <a:lnTo>
                    <a:pt x="478" y="303"/>
                  </a:lnTo>
                  <a:lnTo>
                    <a:pt x="481" y="359"/>
                  </a:lnTo>
                  <a:lnTo>
                    <a:pt x="483" y="669"/>
                  </a:lnTo>
                  <a:lnTo>
                    <a:pt x="618" y="669"/>
                  </a:lnTo>
                  <a:close/>
                </a:path>
              </a:pathLst>
            </a:custGeom>
            <a:solidFill>
              <a:srgbClr val="800080"/>
            </a:solidFill>
            <a:ln w="4763">
              <a:solidFill>
                <a:srgbClr val="000000"/>
              </a:solidFill>
              <a:prstDash val="solid"/>
              <a:round/>
              <a:headEnd/>
              <a:tailEnd/>
            </a:ln>
          </p:spPr>
          <p:txBody>
            <a:bodyPr/>
            <a:lstStyle/>
            <a:p>
              <a:endParaRPr lang="en-US"/>
            </a:p>
          </p:txBody>
        </p:sp>
        <p:sp>
          <p:nvSpPr>
            <p:cNvPr id="70664" name="Freeform 30">
              <a:extLst>
                <a:ext uri="{FF2B5EF4-FFF2-40B4-BE49-F238E27FC236}">
                  <a16:creationId xmlns:a16="http://schemas.microsoft.com/office/drawing/2014/main" id="{46BD87B7-6DEF-B67F-2448-08586F76893A}"/>
                </a:ext>
              </a:extLst>
            </p:cNvPr>
            <p:cNvSpPr>
              <a:spLocks/>
            </p:cNvSpPr>
            <p:nvPr/>
          </p:nvSpPr>
          <p:spPr bwMode="auto">
            <a:xfrm>
              <a:off x="5030" y="3332"/>
              <a:ext cx="206" cy="335"/>
            </a:xfrm>
            <a:custGeom>
              <a:avLst/>
              <a:gdLst>
                <a:gd name="T0" fmla="*/ 0 w 618"/>
                <a:gd name="T1" fmla="*/ 223 h 1006"/>
                <a:gd name="T2" fmla="*/ 82 w 618"/>
                <a:gd name="T3" fmla="*/ 335 h 1006"/>
                <a:gd name="T4" fmla="*/ 172 w 618"/>
                <a:gd name="T5" fmla="*/ 223 h 1006"/>
                <a:gd name="T6" fmla="*/ 125 w 618"/>
                <a:gd name="T7" fmla="*/ 223 h 1006"/>
                <a:gd name="T8" fmla="*/ 126 w 618"/>
                <a:gd name="T9" fmla="*/ 120 h 1006"/>
                <a:gd name="T10" fmla="*/ 131 w 618"/>
                <a:gd name="T11" fmla="*/ 102 h 1006"/>
                <a:gd name="T12" fmla="*/ 142 w 618"/>
                <a:gd name="T13" fmla="*/ 90 h 1006"/>
                <a:gd name="T14" fmla="*/ 158 w 618"/>
                <a:gd name="T15" fmla="*/ 83 h 1006"/>
                <a:gd name="T16" fmla="*/ 181 w 618"/>
                <a:gd name="T17" fmla="*/ 80 h 1006"/>
                <a:gd name="T18" fmla="*/ 206 w 618"/>
                <a:gd name="T19" fmla="*/ 80 h 1006"/>
                <a:gd name="T20" fmla="*/ 206 w 618"/>
                <a:gd name="T21" fmla="*/ 0 h 1006"/>
                <a:gd name="T22" fmla="*/ 168 w 618"/>
                <a:gd name="T23" fmla="*/ 0 h 1006"/>
                <a:gd name="T24" fmla="*/ 150 w 618"/>
                <a:gd name="T25" fmla="*/ 3 h 1006"/>
                <a:gd name="T26" fmla="*/ 131 w 618"/>
                <a:gd name="T27" fmla="*/ 6 h 1006"/>
                <a:gd name="T28" fmla="*/ 118 w 618"/>
                <a:gd name="T29" fmla="*/ 11 h 1006"/>
                <a:gd name="T30" fmla="*/ 104 w 618"/>
                <a:gd name="T31" fmla="*/ 18 h 1006"/>
                <a:gd name="T32" fmla="*/ 92 w 618"/>
                <a:gd name="T33" fmla="*/ 25 h 1006"/>
                <a:gd name="T34" fmla="*/ 79 w 618"/>
                <a:gd name="T35" fmla="*/ 38 h 1006"/>
                <a:gd name="T36" fmla="*/ 67 w 618"/>
                <a:gd name="T37" fmla="*/ 51 h 1006"/>
                <a:gd name="T38" fmla="*/ 59 w 618"/>
                <a:gd name="T39" fmla="*/ 65 h 1006"/>
                <a:gd name="T40" fmla="*/ 51 w 618"/>
                <a:gd name="T41" fmla="*/ 81 h 1006"/>
                <a:gd name="T42" fmla="*/ 46 w 618"/>
                <a:gd name="T43" fmla="*/ 101 h 1006"/>
                <a:gd name="T44" fmla="*/ 46 w 618"/>
                <a:gd name="T45" fmla="*/ 120 h 1006"/>
                <a:gd name="T46" fmla="*/ 45 w 618"/>
                <a:gd name="T47" fmla="*/ 223 h 1006"/>
                <a:gd name="T48" fmla="*/ 0 w 618"/>
                <a:gd name="T49" fmla="*/ 223 h 100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18" h="1006">
                  <a:moveTo>
                    <a:pt x="0" y="669"/>
                  </a:moveTo>
                  <a:lnTo>
                    <a:pt x="245" y="1006"/>
                  </a:lnTo>
                  <a:lnTo>
                    <a:pt x="515" y="669"/>
                  </a:lnTo>
                  <a:lnTo>
                    <a:pt x="375" y="669"/>
                  </a:lnTo>
                  <a:lnTo>
                    <a:pt x="377" y="359"/>
                  </a:lnTo>
                  <a:lnTo>
                    <a:pt x="394" y="307"/>
                  </a:lnTo>
                  <a:lnTo>
                    <a:pt x="427" y="270"/>
                  </a:lnTo>
                  <a:lnTo>
                    <a:pt x="474" y="248"/>
                  </a:lnTo>
                  <a:lnTo>
                    <a:pt x="543" y="240"/>
                  </a:lnTo>
                  <a:lnTo>
                    <a:pt x="618" y="240"/>
                  </a:lnTo>
                  <a:lnTo>
                    <a:pt x="618" y="0"/>
                  </a:lnTo>
                  <a:lnTo>
                    <a:pt x="503" y="1"/>
                  </a:lnTo>
                  <a:lnTo>
                    <a:pt x="451" y="10"/>
                  </a:lnTo>
                  <a:lnTo>
                    <a:pt x="394" y="19"/>
                  </a:lnTo>
                  <a:lnTo>
                    <a:pt x="354" y="33"/>
                  </a:lnTo>
                  <a:lnTo>
                    <a:pt x="312" y="54"/>
                  </a:lnTo>
                  <a:lnTo>
                    <a:pt x="277" y="76"/>
                  </a:lnTo>
                  <a:lnTo>
                    <a:pt x="236" y="113"/>
                  </a:lnTo>
                  <a:lnTo>
                    <a:pt x="202" y="154"/>
                  </a:lnTo>
                  <a:lnTo>
                    <a:pt x="178" y="196"/>
                  </a:lnTo>
                  <a:lnTo>
                    <a:pt x="154" y="244"/>
                  </a:lnTo>
                  <a:lnTo>
                    <a:pt x="139" y="303"/>
                  </a:lnTo>
                  <a:lnTo>
                    <a:pt x="137" y="359"/>
                  </a:lnTo>
                  <a:lnTo>
                    <a:pt x="136" y="669"/>
                  </a:lnTo>
                  <a:lnTo>
                    <a:pt x="0" y="669"/>
                  </a:lnTo>
                  <a:close/>
                </a:path>
              </a:pathLst>
            </a:custGeom>
            <a:solidFill>
              <a:srgbClr val="800080"/>
            </a:solidFill>
            <a:ln w="4763">
              <a:solidFill>
                <a:srgbClr val="000000"/>
              </a:solidFill>
              <a:prstDash val="solid"/>
              <a:round/>
              <a:headEnd/>
              <a:tailEnd/>
            </a:ln>
          </p:spPr>
          <p:txBody>
            <a:bodyPr/>
            <a:lstStyle/>
            <a:p>
              <a:endParaRPr lang="en-US"/>
            </a:p>
          </p:txBody>
        </p:sp>
        <p:sp>
          <p:nvSpPr>
            <p:cNvPr id="70665" name="Freeform 31">
              <a:extLst>
                <a:ext uri="{FF2B5EF4-FFF2-40B4-BE49-F238E27FC236}">
                  <a16:creationId xmlns:a16="http://schemas.microsoft.com/office/drawing/2014/main" id="{E6364C32-31DB-8A75-BA15-81C77923D4AF}"/>
                </a:ext>
              </a:extLst>
            </p:cNvPr>
            <p:cNvSpPr>
              <a:spLocks/>
            </p:cNvSpPr>
            <p:nvPr/>
          </p:nvSpPr>
          <p:spPr bwMode="auto">
            <a:xfrm>
              <a:off x="4645" y="3107"/>
              <a:ext cx="335" cy="206"/>
            </a:xfrm>
            <a:custGeom>
              <a:avLst/>
              <a:gdLst>
                <a:gd name="T0" fmla="*/ 113 w 1006"/>
                <a:gd name="T1" fmla="*/ 206 h 616"/>
                <a:gd name="T2" fmla="*/ 0 w 1006"/>
                <a:gd name="T3" fmla="*/ 124 h 616"/>
                <a:gd name="T4" fmla="*/ 113 w 1006"/>
                <a:gd name="T5" fmla="*/ 34 h 616"/>
                <a:gd name="T6" fmla="*/ 113 w 1006"/>
                <a:gd name="T7" fmla="*/ 81 h 616"/>
                <a:gd name="T8" fmla="*/ 215 w 1006"/>
                <a:gd name="T9" fmla="*/ 80 h 616"/>
                <a:gd name="T10" fmla="*/ 233 w 1006"/>
                <a:gd name="T11" fmla="*/ 74 h 616"/>
                <a:gd name="T12" fmla="*/ 245 w 1006"/>
                <a:gd name="T13" fmla="*/ 63 h 616"/>
                <a:gd name="T14" fmla="*/ 253 w 1006"/>
                <a:gd name="T15" fmla="*/ 48 h 616"/>
                <a:gd name="T16" fmla="*/ 255 w 1006"/>
                <a:gd name="T17" fmla="*/ 25 h 616"/>
                <a:gd name="T18" fmla="*/ 255 w 1006"/>
                <a:gd name="T19" fmla="*/ 0 h 616"/>
                <a:gd name="T20" fmla="*/ 335 w 1006"/>
                <a:gd name="T21" fmla="*/ 0 h 616"/>
                <a:gd name="T22" fmla="*/ 335 w 1006"/>
                <a:gd name="T23" fmla="*/ 39 h 616"/>
                <a:gd name="T24" fmla="*/ 332 w 1006"/>
                <a:gd name="T25" fmla="*/ 56 h 616"/>
                <a:gd name="T26" fmla="*/ 329 w 1006"/>
                <a:gd name="T27" fmla="*/ 74 h 616"/>
                <a:gd name="T28" fmla="*/ 324 w 1006"/>
                <a:gd name="T29" fmla="*/ 88 h 616"/>
                <a:gd name="T30" fmla="*/ 317 w 1006"/>
                <a:gd name="T31" fmla="*/ 102 h 616"/>
                <a:gd name="T32" fmla="*/ 310 w 1006"/>
                <a:gd name="T33" fmla="*/ 113 h 616"/>
                <a:gd name="T34" fmla="*/ 298 w 1006"/>
                <a:gd name="T35" fmla="*/ 127 h 616"/>
                <a:gd name="T36" fmla="*/ 284 w 1006"/>
                <a:gd name="T37" fmla="*/ 139 h 616"/>
                <a:gd name="T38" fmla="*/ 270 w 1006"/>
                <a:gd name="T39" fmla="*/ 147 h 616"/>
                <a:gd name="T40" fmla="*/ 254 w 1006"/>
                <a:gd name="T41" fmla="*/ 155 h 616"/>
                <a:gd name="T42" fmla="*/ 234 w 1006"/>
                <a:gd name="T43" fmla="*/ 160 h 616"/>
                <a:gd name="T44" fmla="*/ 215 w 1006"/>
                <a:gd name="T45" fmla="*/ 161 h 616"/>
                <a:gd name="T46" fmla="*/ 113 w 1006"/>
                <a:gd name="T47" fmla="*/ 161 h 616"/>
                <a:gd name="T48" fmla="*/ 113 w 1006"/>
                <a:gd name="T49" fmla="*/ 206 h 6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06" h="616">
                  <a:moveTo>
                    <a:pt x="338" y="616"/>
                  </a:moveTo>
                  <a:lnTo>
                    <a:pt x="0" y="372"/>
                  </a:lnTo>
                  <a:lnTo>
                    <a:pt x="338" y="102"/>
                  </a:lnTo>
                  <a:lnTo>
                    <a:pt x="338" y="241"/>
                  </a:lnTo>
                  <a:lnTo>
                    <a:pt x="647" y="239"/>
                  </a:lnTo>
                  <a:lnTo>
                    <a:pt x="699" y="222"/>
                  </a:lnTo>
                  <a:lnTo>
                    <a:pt x="737" y="189"/>
                  </a:lnTo>
                  <a:lnTo>
                    <a:pt x="759" y="143"/>
                  </a:lnTo>
                  <a:lnTo>
                    <a:pt x="767" y="74"/>
                  </a:lnTo>
                  <a:lnTo>
                    <a:pt x="767" y="0"/>
                  </a:lnTo>
                  <a:lnTo>
                    <a:pt x="1006" y="0"/>
                  </a:lnTo>
                  <a:lnTo>
                    <a:pt x="1005" y="116"/>
                  </a:lnTo>
                  <a:lnTo>
                    <a:pt x="997" y="168"/>
                  </a:lnTo>
                  <a:lnTo>
                    <a:pt x="987" y="222"/>
                  </a:lnTo>
                  <a:lnTo>
                    <a:pt x="973" y="262"/>
                  </a:lnTo>
                  <a:lnTo>
                    <a:pt x="952" y="305"/>
                  </a:lnTo>
                  <a:lnTo>
                    <a:pt x="930" y="339"/>
                  </a:lnTo>
                  <a:lnTo>
                    <a:pt x="894" y="380"/>
                  </a:lnTo>
                  <a:lnTo>
                    <a:pt x="853" y="416"/>
                  </a:lnTo>
                  <a:lnTo>
                    <a:pt x="811" y="439"/>
                  </a:lnTo>
                  <a:lnTo>
                    <a:pt x="763" y="464"/>
                  </a:lnTo>
                  <a:lnTo>
                    <a:pt x="702" y="478"/>
                  </a:lnTo>
                  <a:lnTo>
                    <a:pt x="647" y="480"/>
                  </a:lnTo>
                  <a:lnTo>
                    <a:pt x="338" y="481"/>
                  </a:lnTo>
                  <a:lnTo>
                    <a:pt x="338" y="616"/>
                  </a:lnTo>
                  <a:close/>
                </a:path>
              </a:pathLst>
            </a:custGeom>
            <a:solidFill>
              <a:srgbClr val="800080"/>
            </a:solidFill>
            <a:ln w="4763">
              <a:solidFill>
                <a:srgbClr val="000000"/>
              </a:solidFill>
              <a:prstDash val="solid"/>
              <a:round/>
              <a:headEnd/>
              <a:tailEnd/>
            </a:ln>
          </p:spPr>
          <p:txBody>
            <a:bodyPr/>
            <a:lstStyle/>
            <a:p>
              <a:endParaRPr lang="en-US"/>
            </a:p>
          </p:txBody>
        </p:sp>
        <p:sp>
          <p:nvSpPr>
            <p:cNvPr id="70666" name="Freeform 32">
              <a:extLst>
                <a:ext uri="{FF2B5EF4-FFF2-40B4-BE49-F238E27FC236}">
                  <a16:creationId xmlns:a16="http://schemas.microsoft.com/office/drawing/2014/main" id="{3D33AAED-FAEA-2D48-F839-483886A2B0E6}"/>
                </a:ext>
              </a:extLst>
            </p:cNvPr>
            <p:cNvSpPr>
              <a:spLocks/>
            </p:cNvSpPr>
            <p:nvPr/>
          </p:nvSpPr>
          <p:spPr bwMode="auto">
            <a:xfrm>
              <a:off x="5081" y="3106"/>
              <a:ext cx="335" cy="205"/>
            </a:xfrm>
            <a:custGeom>
              <a:avLst/>
              <a:gdLst>
                <a:gd name="T0" fmla="*/ 223 w 1007"/>
                <a:gd name="T1" fmla="*/ 205 h 616"/>
                <a:gd name="T2" fmla="*/ 335 w 1007"/>
                <a:gd name="T3" fmla="*/ 124 h 616"/>
                <a:gd name="T4" fmla="*/ 223 w 1007"/>
                <a:gd name="T5" fmla="*/ 34 h 616"/>
                <a:gd name="T6" fmla="*/ 223 w 1007"/>
                <a:gd name="T7" fmla="*/ 80 h 616"/>
                <a:gd name="T8" fmla="*/ 120 w 1007"/>
                <a:gd name="T9" fmla="*/ 80 h 616"/>
                <a:gd name="T10" fmla="*/ 102 w 1007"/>
                <a:gd name="T11" fmla="*/ 74 h 616"/>
                <a:gd name="T12" fmla="*/ 90 w 1007"/>
                <a:gd name="T13" fmla="*/ 63 h 616"/>
                <a:gd name="T14" fmla="*/ 82 w 1007"/>
                <a:gd name="T15" fmla="*/ 48 h 616"/>
                <a:gd name="T16" fmla="*/ 80 w 1007"/>
                <a:gd name="T17" fmla="*/ 25 h 616"/>
                <a:gd name="T18" fmla="*/ 80 w 1007"/>
                <a:gd name="T19" fmla="*/ 0 h 616"/>
                <a:gd name="T20" fmla="*/ 0 w 1007"/>
                <a:gd name="T21" fmla="*/ 0 h 616"/>
                <a:gd name="T22" fmla="*/ 1 w 1007"/>
                <a:gd name="T23" fmla="*/ 38 h 616"/>
                <a:gd name="T24" fmla="*/ 3 w 1007"/>
                <a:gd name="T25" fmla="*/ 56 h 616"/>
                <a:gd name="T26" fmla="*/ 6 w 1007"/>
                <a:gd name="T27" fmla="*/ 74 h 616"/>
                <a:gd name="T28" fmla="*/ 11 w 1007"/>
                <a:gd name="T29" fmla="*/ 87 h 616"/>
                <a:gd name="T30" fmla="*/ 18 w 1007"/>
                <a:gd name="T31" fmla="*/ 101 h 616"/>
                <a:gd name="T32" fmla="*/ 25 w 1007"/>
                <a:gd name="T33" fmla="*/ 113 h 616"/>
                <a:gd name="T34" fmla="*/ 38 w 1007"/>
                <a:gd name="T35" fmla="*/ 126 h 616"/>
                <a:gd name="T36" fmla="*/ 51 w 1007"/>
                <a:gd name="T37" fmla="*/ 138 h 616"/>
                <a:gd name="T38" fmla="*/ 65 w 1007"/>
                <a:gd name="T39" fmla="*/ 146 h 616"/>
                <a:gd name="T40" fmla="*/ 81 w 1007"/>
                <a:gd name="T41" fmla="*/ 154 h 616"/>
                <a:gd name="T42" fmla="*/ 101 w 1007"/>
                <a:gd name="T43" fmla="*/ 159 h 616"/>
                <a:gd name="T44" fmla="*/ 120 w 1007"/>
                <a:gd name="T45" fmla="*/ 160 h 616"/>
                <a:gd name="T46" fmla="*/ 223 w 1007"/>
                <a:gd name="T47" fmla="*/ 160 h 616"/>
                <a:gd name="T48" fmla="*/ 223 w 1007"/>
                <a:gd name="T49" fmla="*/ 205 h 6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07" h="616">
                  <a:moveTo>
                    <a:pt x="669" y="616"/>
                  </a:moveTo>
                  <a:lnTo>
                    <a:pt x="1007" y="372"/>
                  </a:lnTo>
                  <a:lnTo>
                    <a:pt x="669" y="103"/>
                  </a:lnTo>
                  <a:lnTo>
                    <a:pt x="669" y="241"/>
                  </a:lnTo>
                  <a:lnTo>
                    <a:pt x="360" y="240"/>
                  </a:lnTo>
                  <a:lnTo>
                    <a:pt x="307" y="222"/>
                  </a:lnTo>
                  <a:lnTo>
                    <a:pt x="270" y="189"/>
                  </a:lnTo>
                  <a:lnTo>
                    <a:pt x="247" y="144"/>
                  </a:lnTo>
                  <a:lnTo>
                    <a:pt x="241" y="74"/>
                  </a:lnTo>
                  <a:lnTo>
                    <a:pt x="241" y="0"/>
                  </a:lnTo>
                  <a:lnTo>
                    <a:pt x="0" y="0"/>
                  </a:lnTo>
                  <a:lnTo>
                    <a:pt x="2" y="115"/>
                  </a:lnTo>
                  <a:lnTo>
                    <a:pt x="9" y="167"/>
                  </a:lnTo>
                  <a:lnTo>
                    <a:pt x="19" y="222"/>
                  </a:lnTo>
                  <a:lnTo>
                    <a:pt x="34" y="262"/>
                  </a:lnTo>
                  <a:lnTo>
                    <a:pt x="54" y="304"/>
                  </a:lnTo>
                  <a:lnTo>
                    <a:pt x="76" y="340"/>
                  </a:lnTo>
                  <a:lnTo>
                    <a:pt x="113" y="380"/>
                  </a:lnTo>
                  <a:lnTo>
                    <a:pt x="154" y="415"/>
                  </a:lnTo>
                  <a:lnTo>
                    <a:pt x="196" y="440"/>
                  </a:lnTo>
                  <a:lnTo>
                    <a:pt x="244" y="463"/>
                  </a:lnTo>
                  <a:lnTo>
                    <a:pt x="305" y="478"/>
                  </a:lnTo>
                  <a:lnTo>
                    <a:pt x="360" y="480"/>
                  </a:lnTo>
                  <a:lnTo>
                    <a:pt x="669" y="482"/>
                  </a:lnTo>
                  <a:lnTo>
                    <a:pt x="669" y="616"/>
                  </a:lnTo>
                  <a:close/>
                </a:path>
              </a:pathLst>
            </a:custGeom>
            <a:solidFill>
              <a:srgbClr val="800080"/>
            </a:solidFill>
            <a:ln w="4763">
              <a:solidFill>
                <a:srgbClr val="000000"/>
              </a:solidFill>
              <a:prstDash val="solid"/>
              <a:round/>
              <a:headEnd/>
              <a:tailEnd/>
            </a:ln>
          </p:spPr>
          <p:txBody>
            <a:bodyPr/>
            <a:lstStyle/>
            <a:p>
              <a:endParaRPr lang="en-US"/>
            </a:p>
          </p:txBody>
        </p:sp>
        <p:sp>
          <p:nvSpPr>
            <p:cNvPr id="70667" name="Freeform 33">
              <a:extLst>
                <a:ext uri="{FF2B5EF4-FFF2-40B4-BE49-F238E27FC236}">
                  <a16:creationId xmlns:a16="http://schemas.microsoft.com/office/drawing/2014/main" id="{8E1BC622-710E-8AA3-3285-22193A8E4B79}"/>
                </a:ext>
              </a:extLst>
            </p:cNvPr>
            <p:cNvSpPr>
              <a:spLocks/>
            </p:cNvSpPr>
            <p:nvPr/>
          </p:nvSpPr>
          <p:spPr bwMode="auto">
            <a:xfrm>
              <a:off x="5272" y="3320"/>
              <a:ext cx="206" cy="335"/>
            </a:xfrm>
            <a:custGeom>
              <a:avLst/>
              <a:gdLst>
                <a:gd name="T0" fmla="*/ 206 w 618"/>
                <a:gd name="T1" fmla="*/ 112 h 1006"/>
                <a:gd name="T2" fmla="*/ 125 w 618"/>
                <a:gd name="T3" fmla="*/ 0 h 1006"/>
                <a:gd name="T4" fmla="*/ 35 w 618"/>
                <a:gd name="T5" fmla="*/ 112 h 1006"/>
                <a:gd name="T6" fmla="*/ 81 w 618"/>
                <a:gd name="T7" fmla="*/ 112 h 1006"/>
                <a:gd name="T8" fmla="*/ 81 w 618"/>
                <a:gd name="T9" fmla="*/ 215 h 1006"/>
                <a:gd name="T10" fmla="*/ 75 w 618"/>
                <a:gd name="T11" fmla="*/ 233 h 1006"/>
                <a:gd name="T12" fmla="*/ 64 w 618"/>
                <a:gd name="T13" fmla="*/ 245 h 1006"/>
                <a:gd name="T14" fmla="*/ 48 w 618"/>
                <a:gd name="T15" fmla="*/ 253 h 1006"/>
                <a:gd name="T16" fmla="*/ 25 w 618"/>
                <a:gd name="T17" fmla="*/ 255 h 1006"/>
                <a:gd name="T18" fmla="*/ 0 w 618"/>
                <a:gd name="T19" fmla="*/ 255 h 1006"/>
                <a:gd name="T20" fmla="*/ 0 w 618"/>
                <a:gd name="T21" fmla="*/ 335 h 1006"/>
                <a:gd name="T22" fmla="*/ 39 w 618"/>
                <a:gd name="T23" fmla="*/ 335 h 1006"/>
                <a:gd name="T24" fmla="*/ 56 w 618"/>
                <a:gd name="T25" fmla="*/ 332 h 1006"/>
                <a:gd name="T26" fmla="*/ 75 w 618"/>
                <a:gd name="T27" fmla="*/ 328 h 1006"/>
                <a:gd name="T28" fmla="*/ 88 w 618"/>
                <a:gd name="T29" fmla="*/ 324 h 1006"/>
                <a:gd name="T30" fmla="*/ 102 w 618"/>
                <a:gd name="T31" fmla="*/ 317 h 1006"/>
                <a:gd name="T32" fmla="*/ 114 w 618"/>
                <a:gd name="T33" fmla="*/ 309 h 1006"/>
                <a:gd name="T34" fmla="*/ 128 w 618"/>
                <a:gd name="T35" fmla="*/ 297 h 1006"/>
                <a:gd name="T36" fmla="*/ 139 w 618"/>
                <a:gd name="T37" fmla="*/ 284 h 1006"/>
                <a:gd name="T38" fmla="*/ 147 w 618"/>
                <a:gd name="T39" fmla="*/ 270 h 1006"/>
                <a:gd name="T40" fmla="*/ 155 w 618"/>
                <a:gd name="T41" fmla="*/ 254 h 1006"/>
                <a:gd name="T42" fmla="*/ 159 w 618"/>
                <a:gd name="T43" fmla="*/ 234 h 1006"/>
                <a:gd name="T44" fmla="*/ 161 w 618"/>
                <a:gd name="T45" fmla="*/ 215 h 1006"/>
                <a:gd name="T46" fmla="*/ 161 w 618"/>
                <a:gd name="T47" fmla="*/ 112 h 1006"/>
                <a:gd name="T48" fmla="*/ 206 w 618"/>
                <a:gd name="T49" fmla="*/ 112 h 100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18" h="1006">
                  <a:moveTo>
                    <a:pt x="618" y="337"/>
                  </a:moveTo>
                  <a:lnTo>
                    <a:pt x="375" y="0"/>
                  </a:lnTo>
                  <a:lnTo>
                    <a:pt x="104" y="337"/>
                  </a:lnTo>
                  <a:lnTo>
                    <a:pt x="244" y="337"/>
                  </a:lnTo>
                  <a:lnTo>
                    <a:pt x="242" y="647"/>
                  </a:lnTo>
                  <a:lnTo>
                    <a:pt x="225" y="700"/>
                  </a:lnTo>
                  <a:lnTo>
                    <a:pt x="192" y="736"/>
                  </a:lnTo>
                  <a:lnTo>
                    <a:pt x="145" y="759"/>
                  </a:lnTo>
                  <a:lnTo>
                    <a:pt x="76" y="765"/>
                  </a:lnTo>
                  <a:lnTo>
                    <a:pt x="0" y="765"/>
                  </a:lnTo>
                  <a:lnTo>
                    <a:pt x="0" y="1006"/>
                  </a:lnTo>
                  <a:lnTo>
                    <a:pt x="116" y="1005"/>
                  </a:lnTo>
                  <a:lnTo>
                    <a:pt x="168" y="996"/>
                  </a:lnTo>
                  <a:lnTo>
                    <a:pt x="225" y="986"/>
                  </a:lnTo>
                  <a:lnTo>
                    <a:pt x="265" y="973"/>
                  </a:lnTo>
                  <a:lnTo>
                    <a:pt x="307" y="952"/>
                  </a:lnTo>
                  <a:lnTo>
                    <a:pt x="343" y="929"/>
                  </a:lnTo>
                  <a:lnTo>
                    <a:pt x="383" y="892"/>
                  </a:lnTo>
                  <a:lnTo>
                    <a:pt x="417" y="852"/>
                  </a:lnTo>
                  <a:lnTo>
                    <a:pt x="441" y="810"/>
                  </a:lnTo>
                  <a:lnTo>
                    <a:pt x="465" y="762"/>
                  </a:lnTo>
                  <a:lnTo>
                    <a:pt x="478" y="702"/>
                  </a:lnTo>
                  <a:lnTo>
                    <a:pt x="482" y="647"/>
                  </a:lnTo>
                  <a:lnTo>
                    <a:pt x="483" y="337"/>
                  </a:lnTo>
                  <a:lnTo>
                    <a:pt x="618" y="337"/>
                  </a:lnTo>
                  <a:close/>
                </a:path>
              </a:pathLst>
            </a:custGeom>
            <a:solidFill>
              <a:srgbClr val="800080"/>
            </a:solidFill>
            <a:ln w="4763">
              <a:solidFill>
                <a:srgbClr val="000000"/>
              </a:solidFill>
              <a:prstDash val="solid"/>
              <a:round/>
              <a:headEnd/>
              <a:tailEnd/>
            </a:ln>
          </p:spPr>
          <p:txBody>
            <a:bodyPr/>
            <a:lstStyle/>
            <a:p>
              <a:endParaRPr lang="en-US"/>
            </a:p>
          </p:txBody>
        </p:sp>
        <p:sp>
          <p:nvSpPr>
            <p:cNvPr id="70668" name="Freeform 34">
              <a:extLst>
                <a:ext uri="{FF2B5EF4-FFF2-40B4-BE49-F238E27FC236}">
                  <a16:creationId xmlns:a16="http://schemas.microsoft.com/office/drawing/2014/main" id="{72211B06-5F2D-0098-3133-9F9F8EEBA71D}"/>
                </a:ext>
              </a:extLst>
            </p:cNvPr>
            <p:cNvSpPr>
              <a:spLocks/>
            </p:cNvSpPr>
            <p:nvPr/>
          </p:nvSpPr>
          <p:spPr bwMode="auto">
            <a:xfrm>
              <a:off x="4564" y="3309"/>
              <a:ext cx="206" cy="335"/>
            </a:xfrm>
            <a:custGeom>
              <a:avLst/>
              <a:gdLst>
                <a:gd name="T0" fmla="*/ 0 w 618"/>
                <a:gd name="T1" fmla="*/ 113 h 1006"/>
                <a:gd name="T2" fmla="*/ 81 w 618"/>
                <a:gd name="T3" fmla="*/ 0 h 1006"/>
                <a:gd name="T4" fmla="*/ 171 w 618"/>
                <a:gd name="T5" fmla="*/ 113 h 1006"/>
                <a:gd name="T6" fmla="*/ 125 w 618"/>
                <a:gd name="T7" fmla="*/ 113 h 1006"/>
                <a:gd name="T8" fmla="*/ 125 w 618"/>
                <a:gd name="T9" fmla="*/ 215 h 1006"/>
                <a:gd name="T10" fmla="*/ 131 w 618"/>
                <a:gd name="T11" fmla="*/ 232 h 1006"/>
                <a:gd name="T12" fmla="*/ 142 w 618"/>
                <a:gd name="T13" fmla="*/ 245 h 1006"/>
                <a:gd name="T14" fmla="*/ 158 w 618"/>
                <a:gd name="T15" fmla="*/ 252 h 1006"/>
                <a:gd name="T16" fmla="*/ 181 w 618"/>
                <a:gd name="T17" fmla="*/ 255 h 1006"/>
                <a:gd name="T18" fmla="*/ 206 w 618"/>
                <a:gd name="T19" fmla="*/ 255 h 1006"/>
                <a:gd name="T20" fmla="*/ 206 w 618"/>
                <a:gd name="T21" fmla="*/ 335 h 1006"/>
                <a:gd name="T22" fmla="*/ 167 w 618"/>
                <a:gd name="T23" fmla="*/ 334 h 1006"/>
                <a:gd name="T24" fmla="*/ 150 w 618"/>
                <a:gd name="T25" fmla="*/ 332 h 1006"/>
                <a:gd name="T26" fmla="*/ 131 w 618"/>
                <a:gd name="T27" fmla="*/ 328 h 1006"/>
                <a:gd name="T28" fmla="*/ 118 w 618"/>
                <a:gd name="T29" fmla="*/ 324 h 1006"/>
                <a:gd name="T30" fmla="*/ 104 w 618"/>
                <a:gd name="T31" fmla="*/ 317 h 1006"/>
                <a:gd name="T32" fmla="*/ 92 w 618"/>
                <a:gd name="T33" fmla="*/ 309 h 1006"/>
                <a:gd name="T34" fmla="*/ 78 w 618"/>
                <a:gd name="T35" fmla="*/ 297 h 1006"/>
                <a:gd name="T36" fmla="*/ 67 w 618"/>
                <a:gd name="T37" fmla="*/ 283 h 1006"/>
                <a:gd name="T38" fmla="*/ 59 w 618"/>
                <a:gd name="T39" fmla="*/ 269 h 1006"/>
                <a:gd name="T40" fmla="*/ 51 w 618"/>
                <a:gd name="T41" fmla="*/ 253 h 1006"/>
                <a:gd name="T42" fmla="*/ 46 w 618"/>
                <a:gd name="T43" fmla="*/ 233 h 1006"/>
                <a:gd name="T44" fmla="*/ 45 w 618"/>
                <a:gd name="T45" fmla="*/ 215 h 1006"/>
                <a:gd name="T46" fmla="*/ 45 w 618"/>
                <a:gd name="T47" fmla="*/ 113 h 1006"/>
                <a:gd name="T48" fmla="*/ 0 w 618"/>
                <a:gd name="T49" fmla="*/ 113 h 100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18" h="1006">
                  <a:moveTo>
                    <a:pt x="0" y="338"/>
                  </a:moveTo>
                  <a:lnTo>
                    <a:pt x="244" y="0"/>
                  </a:lnTo>
                  <a:lnTo>
                    <a:pt x="514" y="338"/>
                  </a:lnTo>
                  <a:lnTo>
                    <a:pt x="374" y="338"/>
                  </a:lnTo>
                  <a:lnTo>
                    <a:pt x="376" y="647"/>
                  </a:lnTo>
                  <a:lnTo>
                    <a:pt x="393" y="698"/>
                  </a:lnTo>
                  <a:lnTo>
                    <a:pt x="426" y="737"/>
                  </a:lnTo>
                  <a:lnTo>
                    <a:pt x="473" y="758"/>
                  </a:lnTo>
                  <a:lnTo>
                    <a:pt x="542" y="765"/>
                  </a:lnTo>
                  <a:lnTo>
                    <a:pt x="618" y="765"/>
                  </a:lnTo>
                  <a:lnTo>
                    <a:pt x="618" y="1006"/>
                  </a:lnTo>
                  <a:lnTo>
                    <a:pt x="502" y="1004"/>
                  </a:lnTo>
                  <a:lnTo>
                    <a:pt x="450" y="996"/>
                  </a:lnTo>
                  <a:lnTo>
                    <a:pt x="393" y="986"/>
                  </a:lnTo>
                  <a:lnTo>
                    <a:pt x="353" y="972"/>
                  </a:lnTo>
                  <a:lnTo>
                    <a:pt x="311" y="951"/>
                  </a:lnTo>
                  <a:lnTo>
                    <a:pt x="276" y="928"/>
                  </a:lnTo>
                  <a:lnTo>
                    <a:pt x="235" y="892"/>
                  </a:lnTo>
                  <a:lnTo>
                    <a:pt x="201" y="851"/>
                  </a:lnTo>
                  <a:lnTo>
                    <a:pt x="177" y="808"/>
                  </a:lnTo>
                  <a:lnTo>
                    <a:pt x="153" y="760"/>
                  </a:lnTo>
                  <a:lnTo>
                    <a:pt x="138" y="701"/>
                  </a:lnTo>
                  <a:lnTo>
                    <a:pt x="136" y="647"/>
                  </a:lnTo>
                  <a:lnTo>
                    <a:pt x="135" y="338"/>
                  </a:lnTo>
                  <a:lnTo>
                    <a:pt x="0" y="338"/>
                  </a:lnTo>
                  <a:close/>
                </a:path>
              </a:pathLst>
            </a:custGeom>
            <a:solidFill>
              <a:srgbClr val="800080"/>
            </a:solidFill>
            <a:ln w="4763">
              <a:solidFill>
                <a:srgbClr val="000000"/>
              </a:solidFill>
              <a:prstDash val="solid"/>
              <a:round/>
              <a:headEnd/>
              <a:tailEnd/>
            </a:ln>
          </p:spPr>
          <p:txBody>
            <a:bodyPr/>
            <a:lstStyle/>
            <a:p>
              <a:endParaRPr lang="en-US"/>
            </a:p>
          </p:txBody>
        </p:sp>
        <p:sp>
          <p:nvSpPr>
            <p:cNvPr id="70669" name="Freeform 35">
              <a:extLst>
                <a:ext uri="{FF2B5EF4-FFF2-40B4-BE49-F238E27FC236}">
                  <a16:creationId xmlns:a16="http://schemas.microsoft.com/office/drawing/2014/main" id="{D614FE7B-B154-36FF-5BA0-8CD624027561}"/>
                </a:ext>
              </a:extLst>
            </p:cNvPr>
            <p:cNvSpPr>
              <a:spLocks/>
            </p:cNvSpPr>
            <p:nvPr/>
          </p:nvSpPr>
          <p:spPr bwMode="auto">
            <a:xfrm>
              <a:off x="4642" y="3668"/>
              <a:ext cx="336" cy="206"/>
            </a:xfrm>
            <a:custGeom>
              <a:avLst/>
              <a:gdLst>
                <a:gd name="T0" fmla="*/ 113 w 1007"/>
                <a:gd name="T1" fmla="*/ 0 h 616"/>
                <a:gd name="T2" fmla="*/ 0 w 1007"/>
                <a:gd name="T3" fmla="*/ 82 h 616"/>
                <a:gd name="T4" fmla="*/ 113 w 1007"/>
                <a:gd name="T5" fmla="*/ 172 h 616"/>
                <a:gd name="T6" fmla="*/ 113 w 1007"/>
                <a:gd name="T7" fmla="*/ 126 h 616"/>
                <a:gd name="T8" fmla="*/ 216 w 1007"/>
                <a:gd name="T9" fmla="*/ 126 h 616"/>
                <a:gd name="T10" fmla="*/ 234 w 1007"/>
                <a:gd name="T11" fmla="*/ 132 h 616"/>
                <a:gd name="T12" fmla="*/ 246 w 1007"/>
                <a:gd name="T13" fmla="*/ 143 h 616"/>
                <a:gd name="T14" fmla="*/ 254 w 1007"/>
                <a:gd name="T15" fmla="*/ 158 h 616"/>
                <a:gd name="T16" fmla="*/ 256 w 1007"/>
                <a:gd name="T17" fmla="*/ 181 h 616"/>
                <a:gd name="T18" fmla="*/ 256 w 1007"/>
                <a:gd name="T19" fmla="*/ 206 h 616"/>
                <a:gd name="T20" fmla="*/ 336 w 1007"/>
                <a:gd name="T21" fmla="*/ 206 h 616"/>
                <a:gd name="T22" fmla="*/ 336 w 1007"/>
                <a:gd name="T23" fmla="*/ 168 h 616"/>
                <a:gd name="T24" fmla="*/ 333 w 1007"/>
                <a:gd name="T25" fmla="*/ 150 h 616"/>
                <a:gd name="T26" fmla="*/ 330 w 1007"/>
                <a:gd name="T27" fmla="*/ 132 h 616"/>
                <a:gd name="T28" fmla="*/ 325 w 1007"/>
                <a:gd name="T29" fmla="*/ 119 h 616"/>
                <a:gd name="T30" fmla="*/ 318 w 1007"/>
                <a:gd name="T31" fmla="*/ 105 h 616"/>
                <a:gd name="T32" fmla="*/ 310 w 1007"/>
                <a:gd name="T33" fmla="*/ 93 h 616"/>
                <a:gd name="T34" fmla="*/ 298 w 1007"/>
                <a:gd name="T35" fmla="*/ 79 h 616"/>
                <a:gd name="T36" fmla="*/ 285 w 1007"/>
                <a:gd name="T37" fmla="*/ 68 h 616"/>
                <a:gd name="T38" fmla="*/ 271 w 1007"/>
                <a:gd name="T39" fmla="*/ 59 h 616"/>
                <a:gd name="T40" fmla="*/ 255 w 1007"/>
                <a:gd name="T41" fmla="*/ 51 h 616"/>
                <a:gd name="T42" fmla="*/ 235 w 1007"/>
                <a:gd name="T43" fmla="*/ 46 h 616"/>
                <a:gd name="T44" fmla="*/ 216 w 1007"/>
                <a:gd name="T45" fmla="*/ 45 h 616"/>
                <a:gd name="T46" fmla="*/ 113 w 1007"/>
                <a:gd name="T47" fmla="*/ 45 h 616"/>
                <a:gd name="T48" fmla="*/ 113 w 1007"/>
                <a:gd name="T49" fmla="*/ 0 h 6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07" h="616">
                  <a:moveTo>
                    <a:pt x="338" y="0"/>
                  </a:moveTo>
                  <a:lnTo>
                    <a:pt x="0" y="245"/>
                  </a:lnTo>
                  <a:lnTo>
                    <a:pt x="338" y="514"/>
                  </a:lnTo>
                  <a:lnTo>
                    <a:pt x="338" y="376"/>
                  </a:lnTo>
                  <a:lnTo>
                    <a:pt x="647" y="377"/>
                  </a:lnTo>
                  <a:lnTo>
                    <a:pt x="700" y="394"/>
                  </a:lnTo>
                  <a:lnTo>
                    <a:pt x="737" y="427"/>
                  </a:lnTo>
                  <a:lnTo>
                    <a:pt x="761" y="473"/>
                  </a:lnTo>
                  <a:lnTo>
                    <a:pt x="767" y="542"/>
                  </a:lnTo>
                  <a:lnTo>
                    <a:pt x="767" y="616"/>
                  </a:lnTo>
                  <a:lnTo>
                    <a:pt x="1007" y="616"/>
                  </a:lnTo>
                  <a:lnTo>
                    <a:pt x="1006" y="502"/>
                  </a:lnTo>
                  <a:lnTo>
                    <a:pt x="997" y="450"/>
                  </a:lnTo>
                  <a:lnTo>
                    <a:pt x="988" y="394"/>
                  </a:lnTo>
                  <a:lnTo>
                    <a:pt x="973" y="355"/>
                  </a:lnTo>
                  <a:lnTo>
                    <a:pt x="952" y="313"/>
                  </a:lnTo>
                  <a:lnTo>
                    <a:pt x="930" y="277"/>
                  </a:lnTo>
                  <a:lnTo>
                    <a:pt x="894" y="236"/>
                  </a:lnTo>
                  <a:lnTo>
                    <a:pt x="854" y="202"/>
                  </a:lnTo>
                  <a:lnTo>
                    <a:pt x="812" y="177"/>
                  </a:lnTo>
                  <a:lnTo>
                    <a:pt x="763" y="154"/>
                  </a:lnTo>
                  <a:lnTo>
                    <a:pt x="703" y="139"/>
                  </a:lnTo>
                  <a:lnTo>
                    <a:pt x="647" y="136"/>
                  </a:lnTo>
                  <a:lnTo>
                    <a:pt x="338" y="135"/>
                  </a:lnTo>
                  <a:lnTo>
                    <a:pt x="338" y="0"/>
                  </a:lnTo>
                  <a:close/>
                </a:path>
              </a:pathLst>
            </a:custGeom>
            <a:solidFill>
              <a:srgbClr val="800080"/>
            </a:solidFill>
            <a:ln w="4763">
              <a:solidFill>
                <a:srgbClr val="000000"/>
              </a:solidFill>
              <a:prstDash val="solid"/>
              <a:round/>
              <a:headEnd/>
              <a:tailEnd/>
            </a:ln>
          </p:spPr>
          <p:txBody>
            <a:bodyPr/>
            <a:lstStyle/>
            <a:p>
              <a:endParaRPr lang="en-US"/>
            </a:p>
          </p:txBody>
        </p:sp>
        <p:sp>
          <p:nvSpPr>
            <p:cNvPr id="70670" name="Freeform 36">
              <a:extLst>
                <a:ext uri="{FF2B5EF4-FFF2-40B4-BE49-F238E27FC236}">
                  <a16:creationId xmlns:a16="http://schemas.microsoft.com/office/drawing/2014/main" id="{9ABE1AB1-E105-32A2-FD69-A9F88BF8546B}"/>
                </a:ext>
              </a:extLst>
            </p:cNvPr>
            <p:cNvSpPr>
              <a:spLocks/>
            </p:cNvSpPr>
            <p:nvPr/>
          </p:nvSpPr>
          <p:spPr bwMode="auto">
            <a:xfrm>
              <a:off x="5078" y="3667"/>
              <a:ext cx="335" cy="206"/>
            </a:xfrm>
            <a:custGeom>
              <a:avLst/>
              <a:gdLst>
                <a:gd name="T0" fmla="*/ 223 w 1006"/>
                <a:gd name="T1" fmla="*/ 0 h 616"/>
                <a:gd name="T2" fmla="*/ 335 w 1006"/>
                <a:gd name="T3" fmla="*/ 82 h 616"/>
                <a:gd name="T4" fmla="*/ 223 w 1006"/>
                <a:gd name="T5" fmla="*/ 172 h 616"/>
                <a:gd name="T6" fmla="*/ 223 w 1006"/>
                <a:gd name="T7" fmla="*/ 125 h 616"/>
                <a:gd name="T8" fmla="*/ 120 w 1006"/>
                <a:gd name="T9" fmla="*/ 126 h 616"/>
                <a:gd name="T10" fmla="*/ 103 w 1006"/>
                <a:gd name="T11" fmla="*/ 131 h 616"/>
                <a:gd name="T12" fmla="*/ 90 w 1006"/>
                <a:gd name="T13" fmla="*/ 143 h 616"/>
                <a:gd name="T14" fmla="*/ 82 w 1006"/>
                <a:gd name="T15" fmla="*/ 158 h 616"/>
                <a:gd name="T16" fmla="*/ 80 w 1006"/>
                <a:gd name="T17" fmla="*/ 181 h 616"/>
                <a:gd name="T18" fmla="*/ 80 w 1006"/>
                <a:gd name="T19" fmla="*/ 206 h 616"/>
                <a:gd name="T20" fmla="*/ 0 w 1006"/>
                <a:gd name="T21" fmla="*/ 206 h 616"/>
                <a:gd name="T22" fmla="*/ 0 w 1006"/>
                <a:gd name="T23" fmla="*/ 167 h 616"/>
                <a:gd name="T24" fmla="*/ 3 w 1006"/>
                <a:gd name="T25" fmla="*/ 150 h 616"/>
                <a:gd name="T26" fmla="*/ 7 w 1006"/>
                <a:gd name="T27" fmla="*/ 131 h 616"/>
                <a:gd name="T28" fmla="*/ 11 w 1006"/>
                <a:gd name="T29" fmla="*/ 118 h 616"/>
                <a:gd name="T30" fmla="*/ 18 w 1006"/>
                <a:gd name="T31" fmla="*/ 104 h 616"/>
                <a:gd name="T32" fmla="*/ 25 w 1006"/>
                <a:gd name="T33" fmla="*/ 92 h 616"/>
                <a:gd name="T34" fmla="*/ 38 w 1006"/>
                <a:gd name="T35" fmla="*/ 79 h 616"/>
                <a:gd name="T36" fmla="*/ 51 w 1006"/>
                <a:gd name="T37" fmla="*/ 67 h 616"/>
                <a:gd name="T38" fmla="*/ 65 w 1006"/>
                <a:gd name="T39" fmla="*/ 59 h 616"/>
                <a:gd name="T40" fmla="*/ 81 w 1006"/>
                <a:gd name="T41" fmla="*/ 51 h 616"/>
                <a:gd name="T42" fmla="*/ 101 w 1006"/>
                <a:gd name="T43" fmla="*/ 46 h 616"/>
                <a:gd name="T44" fmla="*/ 120 w 1006"/>
                <a:gd name="T45" fmla="*/ 45 h 616"/>
                <a:gd name="T46" fmla="*/ 223 w 1006"/>
                <a:gd name="T47" fmla="*/ 45 h 616"/>
                <a:gd name="T48" fmla="*/ 223 w 1006"/>
                <a:gd name="T49" fmla="*/ 0 h 6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06" h="616">
                  <a:moveTo>
                    <a:pt x="669" y="0"/>
                  </a:moveTo>
                  <a:lnTo>
                    <a:pt x="1006" y="244"/>
                  </a:lnTo>
                  <a:lnTo>
                    <a:pt x="669" y="513"/>
                  </a:lnTo>
                  <a:lnTo>
                    <a:pt x="669" y="375"/>
                  </a:lnTo>
                  <a:lnTo>
                    <a:pt x="360" y="376"/>
                  </a:lnTo>
                  <a:lnTo>
                    <a:pt x="308" y="393"/>
                  </a:lnTo>
                  <a:lnTo>
                    <a:pt x="270" y="427"/>
                  </a:lnTo>
                  <a:lnTo>
                    <a:pt x="246" y="472"/>
                  </a:lnTo>
                  <a:lnTo>
                    <a:pt x="240" y="542"/>
                  </a:lnTo>
                  <a:lnTo>
                    <a:pt x="240" y="616"/>
                  </a:lnTo>
                  <a:lnTo>
                    <a:pt x="0" y="616"/>
                  </a:lnTo>
                  <a:lnTo>
                    <a:pt x="1" y="500"/>
                  </a:lnTo>
                  <a:lnTo>
                    <a:pt x="10" y="448"/>
                  </a:lnTo>
                  <a:lnTo>
                    <a:pt x="20" y="393"/>
                  </a:lnTo>
                  <a:lnTo>
                    <a:pt x="34" y="354"/>
                  </a:lnTo>
                  <a:lnTo>
                    <a:pt x="55" y="311"/>
                  </a:lnTo>
                  <a:lnTo>
                    <a:pt x="76" y="276"/>
                  </a:lnTo>
                  <a:lnTo>
                    <a:pt x="113" y="235"/>
                  </a:lnTo>
                  <a:lnTo>
                    <a:pt x="153" y="200"/>
                  </a:lnTo>
                  <a:lnTo>
                    <a:pt x="195" y="176"/>
                  </a:lnTo>
                  <a:lnTo>
                    <a:pt x="244" y="152"/>
                  </a:lnTo>
                  <a:lnTo>
                    <a:pt x="304" y="138"/>
                  </a:lnTo>
                  <a:lnTo>
                    <a:pt x="360" y="136"/>
                  </a:lnTo>
                  <a:lnTo>
                    <a:pt x="669" y="134"/>
                  </a:lnTo>
                  <a:lnTo>
                    <a:pt x="669" y="0"/>
                  </a:lnTo>
                  <a:close/>
                </a:path>
              </a:pathLst>
            </a:custGeom>
            <a:solidFill>
              <a:srgbClr val="800080"/>
            </a:solidFill>
            <a:ln w="4763">
              <a:solidFill>
                <a:srgbClr val="000000"/>
              </a:solidFill>
              <a:prstDash val="solid"/>
              <a:round/>
              <a:headEnd/>
              <a:tailEnd/>
            </a:ln>
          </p:spPr>
          <p:txBody>
            <a:bodyPr/>
            <a:lstStyle/>
            <a:p>
              <a:endParaRPr lang="en-US"/>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00707"/>
                                        </p:tgtEl>
                                        <p:attrNameLst>
                                          <p:attrName>style.visibility</p:attrName>
                                        </p:attrNameLst>
                                      </p:cBhvr>
                                      <p:to>
                                        <p:strVal val="visible"/>
                                      </p:to>
                                    </p:set>
                                    <p:animEffect transition="in" filter="wipe(up)">
                                      <p:cBhvr>
                                        <p:cTn id="7" dur="500"/>
                                        <p:tgtEl>
                                          <p:spTgt spid="200707"/>
                                        </p:tgtEl>
                                      </p:cBhvr>
                                    </p:animEffect>
                                  </p:childTnLst>
                                </p:cTn>
                              </p:par>
                            </p:childTnLst>
                          </p:cTn>
                        </p:par>
                        <p:par>
                          <p:cTn id="8" fill="hold" nodeType="afterGroup">
                            <p:stCondLst>
                              <p:cond delay="500"/>
                            </p:stCondLst>
                            <p:childTnLst>
                              <p:par>
                                <p:cTn id="9" presetID="2" presetClass="entr" presetSubtype="8" fill="hold" nodeType="afterEffect">
                                  <p:stCondLst>
                                    <p:cond delay="0"/>
                                  </p:stCondLst>
                                  <p:childTnLst>
                                    <p:set>
                                      <p:cBhvr>
                                        <p:cTn id="10" dur="1" fill="hold">
                                          <p:stCondLst>
                                            <p:cond delay="0"/>
                                          </p:stCondLst>
                                        </p:cTn>
                                        <p:tgtEl>
                                          <p:spTgt spid="200709"/>
                                        </p:tgtEl>
                                        <p:attrNameLst>
                                          <p:attrName>style.visibility</p:attrName>
                                        </p:attrNameLst>
                                      </p:cBhvr>
                                      <p:to>
                                        <p:strVal val="visible"/>
                                      </p:to>
                                    </p:set>
                                    <p:anim calcmode="lin" valueType="num">
                                      <p:cBhvr additive="base">
                                        <p:cTn id="11" dur="500" fill="hold"/>
                                        <p:tgtEl>
                                          <p:spTgt spid="200709"/>
                                        </p:tgtEl>
                                        <p:attrNameLst>
                                          <p:attrName>ppt_x</p:attrName>
                                        </p:attrNameLst>
                                      </p:cBhvr>
                                      <p:tavLst>
                                        <p:tav tm="0">
                                          <p:val>
                                            <p:strVal val="0-#ppt_w/2"/>
                                          </p:val>
                                        </p:tav>
                                        <p:tav tm="100000">
                                          <p:val>
                                            <p:strVal val="#ppt_x"/>
                                          </p:val>
                                        </p:tav>
                                      </p:tavLst>
                                    </p:anim>
                                    <p:anim calcmode="lin" valueType="num">
                                      <p:cBhvr additive="base">
                                        <p:cTn id="12" dur="500" fill="hold"/>
                                        <p:tgtEl>
                                          <p:spTgt spid="200709"/>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00708"/>
                                        </p:tgtEl>
                                        <p:attrNameLst>
                                          <p:attrName>style.visibility</p:attrName>
                                        </p:attrNameLst>
                                      </p:cBhvr>
                                      <p:to>
                                        <p:strVal val="visible"/>
                                      </p:to>
                                    </p:set>
                                    <p:animEffect transition="in" filter="wipe(up)">
                                      <p:cBhvr>
                                        <p:cTn id="17" dur="500"/>
                                        <p:tgtEl>
                                          <p:spTgt spid="200708"/>
                                        </p:tgtEl>
                                      </p:cBhvr>
                                    </p:animEffect>
                                  </p:childTnLst>
                                </p:cTn>
                              </p:par>
                            </p:childTnLst>
                          </p:cTn>
                        </p:par>
                        <p:par>
                          <p:cTn id="18" fill="hold" nodeType="afterGroup">
                            <p:stCondLst>
                              <p:cond delay="500"/>
                            </p:stCondLst>
                            <p:childTnLst>
                              <p:par>
                                <p:cTn id="19" presetID="9" presetClass="entr" presetSubtype="0" fill="hold" nodeType="afterEffect">
                                  <p:stCondLst>
                                    <p:cond delay="0"/>
                                  </p:stCondLst>
                                  <p:childTnLst>
                                    <p:set>
                                      <p:cBhvr>
                                        <p:cTn id="20" dur="1" fill="hold">
                                          <p:stCondLst>
                                            <p:cond delay="0"/>
                                          </p:stCondLst>
                                        </p:cTn>
                                        <p:tgtEl>
                                          <p:spTgt spid="200732"/>
                                        </p:tgtEl>
                                        <p:attrNameLst>
                                          <p:attrName>style.visibility</p:attrName>
                                        </p:attrNameLst>
                                      </p:cBhvr>
                                      <p:to>
                                        <p:strVal val="visible"/>
                                      </p:to>
                                    </p:set>
                                    <p:animEffect transition="in" filter="dissolve">
                                      <p:cBhvr>
                                        <p:cTn id="21" dur="500"/>
                                        <p:tgtEl>
                                          <p:spTgt spid="200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54DEBDEA-A2FF-5407-DCDA-CD6D58FF0F68}"/>
              </a:ext>
            </a:extLst>
          </p:cNvPr>
          <p:cNvSpPr>
            <a:spLocks noGrp="1" noChangeArrowheads="1"/>
          </p:cNvSpPr>
          <p:nvPr>
            <p:ph type="title"/>
          </p:nvPr>
        </p:nvSpPr>
        <p:spPr>
          <a:noFill/>
          <a:extLs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ltLang="en-US"/>
              <a:t>Differential Costs and Revenues</a:t>
            </a:r>
          </a:p>
        </p:txBody>
      </p:sp>
      <p:sp>
        <p:nvSpPr>
          <p:cNvPr id="72707" name="Rectangle 3">
            <a:extLst>
              <a:ext uri="{FF2B5EF4-FFF2-40B4-BE49-F238E27FC236}">
                <a16:creationId xmlns:a16="http://schemas.microsoft.com/office/drawing/2014/main" id="{95B35779-AF1F-9E8A-F5DC-F9CBB2270104}"/>
              </a:ext>
            </a:extLst>
          </p:cNvPr>
          <p:cNvSpPr>
            <a:spLocks noGrp="1" noChangeArrowheads="1"/>
          </p:cNvSpPr>
          <p:nvPr>
            <p:ph type="body" idx="1"/>
          </p:nvPr>
        </p:nvSpPr>
        <p:spPr>
          <a:xfrm>
            <a:off x="762000" y="1600200"/>
            <a:ext cx="8001000" cy="1244600"/>
          </a:xfrm>
          <a:noFill/>
          <a:extLs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gn="ctr">
              <a:buFont typeface="Wingdings" panose="05000000000000000000" pitchFamily="2" charset="2"/>
              <a:buNone/>
            </a:pPr>
            <a:r>
              <a:rPr lang="en-US" altLang="en-US">
                <a:solidFill>
                  <a:schemeClr val="accent2"/>
                </a:solidFill>
              </a:rPr>
              <a:t>Costs and revenues that differ among alternatives. </a:t>
            </a:r>
          </a:p>
        </p:txBody>
      </p:sp>
      <p:sp>
        <p:nvSpPr>
          <p:cNvPr id="202756" name="Rectangle 4">
            <a:extLst>
              <a:ext uri="{FF2B5EF4-FFF2-40B4-BE49-F238E27FC236}">
                <a16:creationId xmlns:a16="http://schemas.microsoft.com/office/drawing/2014/main" id="{EBF5D5EC-F6DE-3E3E-B2D7-DADB7664C20C}"/>
              </a:ext>
            </a:extLst>
          </p:cNvPr>
          <p:cNvSpPr>
            <a:spLocks noChangeArrowheads="1"/>
          </p:cNvSpPr>
          <p:nvPr/>
        </p:nvSpPr>
        <p:spPr bwMode="auto">
          <a:xfrm>
            <a:off x="1143000" y="2667000"/>
            <a:ext cx="7467600" cy="1454150"/>
          </a:xfrm>
          <a:prstGeom prst="rect">
            <a:avLst/>
          </a:prstGeom>
          <a:solidFill>
            <a:schemeClr val="folHlink"/>
          </a:solidFill>
          <a:ln w="25399">
            <a:solidFill>
              <a:schemeClr val="accent2"/>
            </a:solidFill>
            <a:miter lim="800000"/>
            <a:headEnd/>
            <a:tailEnd/>
          </a:ln>
          <a:effectLst>
            <a:outerShdw dist="35921" dir="2700000" algn="ctr" rotWithShape="0">
              <a:schemeClr val="tx1"/>
            </a:outerShdw>
          </a:effec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200" b="1">
                <a:solidFill>
                  <a:srgbClr val="FF0000"/>
                </a:solidFill>
                <a:latin typeface="Arial" panose="020B0604020202020204" pitchFamily="34" charset="0"/>
              </a:rPr>
              <a:t>Example:</a:t>
            </a:r>
            <a:r>
              <a:rPr lang="en-US" altLang="en-US" sz="2200" b="1">
                <a:solidFill>
                  <a:schemeClr val="accent2"/>
                </a:solidFill>
                <a:latin typeface="Arial" panose="020B0604020202020204" pitchFamily="34" charset="0"/>
              </a:rPr>
              <a:t>  You have a job paying $1,500 per month in your hometown.  You have a job offer in a neighboring city that pays $2,000 per month.  The commuting cost to the city is $300 per month. </a:t>
            </a:r>
          </a:p>
        </p:txBody>
      </p:sp>
      <p:sp>
        <p:nvSpPr>
          <p:cNvPr id="202757" name="Rectangle 5">
            <a:extLst>
              <a:ext uri="{FF2B5EF4-FFF2-40B4-BE49-F238E27FC236}">
                <a16:creationId xmlns:a16="http://schemas.microsoft.com/office/drawing/2014/main" id="{4C2A10E6-D4A0-259A-1D96-42757F4C5EC3}"/>
              </a:ext>
            </a:extLst>
          </p:cNvPr>
          <p:cNvSpPr>
            <a:spLocks noChangeArrowheads="1"/>
          </p:cNvSpPr>
          <p:nvPr/>
        </p:nvSpPr>
        <p:spPr bwMode="auto">
          <a:xfrm>
            <a:off x="2819400" y="4343400"/>
            <a:ext cx="3576638" cy="844550"/>
          </a:xfrm>
          <a:prstGeom prst="rect">
            <a:avLst/>
          </a:prstGeom>
          <a:solidFill>
            <a:srgbClr val="CCECFF"/>
          </a:solidFill>
          <a:ln w="25399">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en-US" sz="2400" b="1">
                <a:solidFill>
                  <a:srgbClr val="0000CC"/>
                </a:solidFill>
                <a:latin typeface="Arial" panose="020B0604020202020204" pitchFamily="34" charset="0"/>
              </a:rPr>
              <a:t>Differential revenue is:</a:t>
            </a:r>
            <a:r>
              <a:rPr lang="en-US" altLang="en-US" sz="2400" b="1">
                <a:solidFill>
                  <a:schemeClr val="bg2"/>
                </a:solidFill>
                <a:latin typeface="Arial" panose="020B0604020202020204" pitchFamily="34" charset="0"/>
              </a:rPr>
              <a:t> </a:t>
            </a:r>
          </a:p>
          <a:p>
            <a:pPr algn="ctr"/>
            <a:r>
              <a:rPr lang="en-US" altLang="en-US" sz="2400" b="1">
                <a:latin typeface="Arial" panose="020B0604020202020204" pitchFamily="34" charset="0"/>
              </a:rPr>
              <a:t>$2,000 – $1,500 = $500</a:t>
            </a:r>
          </a:p>
        </p:txBody>
      </p:sp>
      <p:sp>
        <p:nvSpPr>
          <p:cNvPr id="202758" name="Rectangle 6">
            <a:extLst>
              <a:ext uri="{FF2B5EF4-FFF2-40B4-BE49-F238E27FC236}">
                <a16:creationId xmlns:a16="http://schemas.microsoft.com/office/drawing/2014/main" id="{AF2425EE-DF78-FA37-6204-2B0538A034F7}"/>
              </a:ext>
            </a:extLst>
          </p:cNvPr>
          <p:cNvSpPr>
            <a:spLocks noChangeArrowheads="1"/>
          </p:cNvSpPr>
          <p:nvPr/>
        </p:nvSpPr>
        <p:spPr bwMode="auto">
          <a:xfrm>
            <a:off x="3090863" y="5410200"/>
            <a:ext cx="3033712" cy="844550"/>
          </a:xfrm>
          <a:prstGeom prst="rect">
            <a:avLst/>
          </a:prstGeom>
          <a:solidFill>
            <a:srgbClr val="CCECFF"/>
          </a:solidFill>
          <a:ln w="25399">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en-US" sz="2400" b="1">
                <a:solidFill>
                  <a:srgbClr val="0000CC"/>
                </a:solidFill>
                <a:latin typeface="Arial" panose="020B0604020202020204" pitchFamily="34" charset="0"/>
              </a:rPr>
              <a:t>Differential cost is:</a:t>
            </a:r>
            <a:r>
              <a:rPr lang="en-US" altLang="en-US" sz="2400" b="1">
                <a:solidFill>
                  <a:schemeClr val="bg2"/>
                </a:solidFill>
                <a:latin typeface="Arial" panose="020B0604020202020204" pitchFamily="34" charset="0"/>
              </a:rPr>
              <a:t> </a:t>
            </a:r>
          </a:p>
          <a:p>
            <a:pPr algn="ctr"/>
            <a:r>
              <a:rPr lang="en-US" altLang="en-US" sz="2400" b="1">
                <a:latin typeface="Arial" panose="020B0604020202020204" pitchFamily="34" charset="0"/>
              </a:rPr>
              <a:t>$300</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02756"/>
                                        </p:tgtEl>
                                        <p:attrNameLst>
                                          <p:attrName>style.visibility</p:attrName>
                                        </p:attrNameLst>
                                      </p:cBhvr>
                                      <p:to>
                                        <p:strVal val="visible"/>
                                      </p:to>
                                    </p:set>
                                    <p:animEffect transition="in" filter="dissolve">
                                      <p:cBhvr>
                                        <p:cTn id="7" dur="500"/>
                                        <p:tgtEl>
                                          <p:spTgt spid="2027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02757"/>
                                        </p:tgtEl>
                                        <p:attrNameLst>
                                          <p:attrName>style.visibility</p:attrName>
                                        </p:attrNameLst>
                                      </p:cBhvr>
                                      <p:to>
                                        <p:strVal val="visible"/>
                                      </p:to>
                                    </p:set>
                                    <p:animEffect transition="in" filter="dissolve">
                                      <p:cBhvr>
                                        <p:cTn id="12" dur="500"/>
                                        <p:tgtEl>
                                          <p:spTgt spid="2027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02758"/>
                                        </p:tgtEl>
                                        <p:attrNameLst>
                                          <p:attrName>style.visibility</p:attrName>
                                        </p:attrNameLst>
                                      </p:cBhvr>
                                      <p:to>
                                        <p:strVal val="visible"/>
                                      </p:to>
                                    </p:set>
                                    <p:animEffect transition="in" filter="dissolve">
                                      <p:cBhvr>
                                        <p:cTn id="17" dur="500"/>
                                        <p:tgtEl>
                                          <p:spTgt spid="202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EABD9B47-2C83-B595-1B38-4398BC6C727D}"/>
              </a:ext>
            </a:extLst>
          </p:cNvPr>
          <p:cNvSpPr>
            <a:spLocks noGrp="1" noChangeArrowheads="1"/>
          </p:cNvSpPr>
          <p:nvPr>
            <p:ph type="title"/>
          </p:nvPr>
        </p:nvSpPr>
        <p:spPr>
          <a:noFill/>
          <a:extLs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ltLang="en-US" dirty="0"/>
              <a:t>Quick Check </a:t>
            </a:r>
            <a:r>
              <a:rPr lang="en-US" altLang="en-US" sz="3600" dirty="0">
                <a:sym typeface="Wingdings" panose="05000000000000000000" pitchFamily="2" charset="2"/>
              </a:rPr>
              <a:t></a:t>
            </a:r>
          </a:p>
        </p:txBody>
      </p:sp>
      <p:sp>
        <p:nvSpPr>
          <p:cNvPr id="74755" name="Rectangle 3">
            <a:extLst>
              <a:ext uri="{FF2B5EF4-FFF2-40B4-BE49-F238E27FC236}">
                <a16:creationId xmlns:a16="http://schemas.microsoft.com/office/drawing/2014/main" id="{83F86D19-A8C1-2C5B-90F8-891E5EF667DE}"/>
              </a:ext>
            </a:extLst>
          </p:cNvPr>
          <p:cNvSpPr>
            <a:spLocks noGrp="1" noChangeArrowheads="1"/>
          </p:cNvSpPr>
          <p:nvPr>
            <p:ph type="body" idx="1"/>
          </p:nvPr>
        </p:nvSpPr>
        <p:spPr>
          <a:xfrm>
            <a:off x="685800" y="1600200"/>
            <a:ext cx="8153400" cy="4686300"/>
          </a:xfrm>
          <a:solidFill>
            <a:srgbClr val="EDECD2"/>
          </a:solidFill>
          <a:ln w="12699">
            <a:solidFill>
              <a:srgbClr val="0000CC"/>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buFont typeface="Wingdings" panose="05000000000000000000" pitchFamily="2" charset="2"/>
              <a:buNone/>
            </a:pPr>
            <a:r>
              <a:rPr lang="en-US" altLang="en-US" sz="2800" dirty="0"/>
              <a:t> 	Suppose you are trying to decide whether to drive or take the train to Portland to attend a concert. You have ample cash to do either, but you don’t want to waste money needlessly. Is the cost of the pizza you ate last night relevant in this decision? In other words, should the cost of the pizza affect the decision of whether you drive or take the train to Portland?</a:t>
            </a:r>
          </a:p>
          <a:p>
            <a:pPr lvl="1">
              <a:buFont typeface="Wingdings" panose="05000000000000000000" pitchFamily="2" charset="2"/>
              <a:buNone/>
            </a:pPr>
            <a:r>
              <a:rPr lang="en-US" altLang="en-US" dirty="0"/>
              <a:t>A. Yes, the cost of the pizza is relevant.</a:t>
            </a:r>
          </a:p>
          <a:p>
            <a:pPr lvl="1">
              <a:buFont typeface="Wingdings" panose="05000000000000000000" pitchFamily="2" charset="2"/>
              <a:buNone/>
            </a:pPr>
            <a:r>
              <a:rPr lang="en-US" altLang="en-US" dirty="0"/>
              <a:t>B. No, the cost of the pizza is not relevant.</a:t>
            </a:r>
          </a:p>
        </p:txBody>
      </p:sp>
    </p:spTree>
  </p:cSld>
  <p:clrMapOvr>
    <a:masterClrMapping/>
  </p:clrMapOvr>
  <p:transition spd="med">
    <p:blinds dir="vert"/>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6EC32465-0B9D-8735-69DC-E48EF948A32E}"/>
              </a:ext>
            </a:extLst>
          </p:cNvPr>
          <p:cNvSpPr>
            <a:spLocks noGrp="1" noChangeArrowheads="1"/>
          </p:cNvSpPr>
          <p:nvPr>
            <p:ph type="title"/>
          </p:nvPr>
        </p:nvSpPr>
        <p:spPr>
          <a:noFill/>
          <a:extLs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ltLang="en-US"/>
              <a:t>Quick Check </a:t>
            </a:r>
            <a:r>
              <a:rPr lang="en-US" altLang="en-US" sz="3600">
                <a:sym typeface="Wingdings" panose="05000000000000000000" pitchFamily="2" charset="2"/>
              </a:rPr>
              <a:t></a:t>
            </a:r>
          </a:p>
        </p:txBody>
      </p:sp>
      <p:sp>
        <p:nvSpPr>
          <p:cNvPr id="75779" name="Rectangle 3">
            <a:extLst>
              <a:ext uri="{FF2B5EF4-FFF2-40B4-BE49-F238E27FC236}">
                <a16:creationId xmlns:a16="http://schemas.microsoft.com/office/drawing/2014/main" id="{04B6B1CD-3D53-3195-77CA-CD3A77D0A7F9}"/>
              </a:ext>
            </a:extLst>
          </p:cNvPr>
          <p:cNvSpPr>
            <a:spLocks noGrp="1" noChangeArrowheads="1"/>
          </p:cNvSpPr>
          <p:nvPr>
            <p:ph type="body" idx="1"/>
          </p:nvPr>
        </p:nvSpPr>
        <p:spPr>
          <a:xfrm>
            <a:off x="685800" y="1600200"/>
            <a:ext cx="8153400" cy="4686300"/>
          </a:xfrm>
          <a:solidFill>
            <a:srgbClr val="EDECD2"/>
          </a:solidFill>
          <a:ln w="12699">
            <a:solidFill>
              <a:srgbClr val="0000CC"/>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buFont typeface="Wingdings" panose="05000000000000000000" pitchFamily="2" charset="2"/>
              <a:buNone/>
            </a:pPr>
            <a:r>
              <a:rPr lang="en-US" altLang="en-US" sz="2800"/>
              <a:t> 	Suppose you are trying to decide whether to drive or take the train to Portland to attend a concert. You have ample cash to do either, but you don’t want to waste money needlessly. Is the cost of the pizza you ate last night relevant in this decision? In other words, should the cost of the pizza affect the decision of whether you drive or take the train to Portland?</a:t>
            </a:r>
          </a:p>
          <a:p>
            <a:pPr lvl="1">
              <a:buFont typeface="Wingdings" panose="05000000000000000000" pitchFamily="2" charset="2"/>
              <a:buNone/>
            </a:pPr>
            <a:r>
              <a:rPr lang="en-US" altLang="en-US"/>
              <a:t>A. Yes, the cost of the pizza is relevant.</a:t>
            </a:r>
          </a:p>
          <a:p>
            <a:pPr lvl="1">
              <a:buFont typeface="Wingdings" panose="05000000000000000000" pitchFamily="2" charset="2"/>
              <a:buNone/>
            </a:pPr>
            <a:r>
              <a:rPr lang="en-US" altLang="en-US"/>
              <a:t>B. No, the cost of the pizza is not relevant.</a:t>
            </a:r>
          </a:p>
        </p:txBody>
      </p:sp>
      <p:sp>
        <p:nvSpPr>
          <p:cNvPr id="75780" name="Oval 4">
            <a:extLst>
              <a:ext uri="{FF2B5EF4-FFF2-40B4-BE49-F238E27FC236}">
                <a16:creationId xmlns:a16="http://schemas.microsoft.com/office/drawing/2014/main" id="{F4B268CC-A4D7-171A-1100-85AEBF478ED0}"/>
              </a:ext>
            </a:extLst>
          </p:cNvPr>
          <p:cNvSpPr>
            <a:spLocks noChangeArrowheads="1"/>
          </p:cNvSpPr>
          <p:nvPr/>
        </p:nvSpPr>
        <p:spPr bwMode="auto">
          <a:xfrm>
            <a:off x="990600" y="5562600"/>
            <a:ext cx="635000" cy="635000"/>
          </a:xfrm>
          <a:prstGeom prst="ellipse">
            <a:avLst/>
          </a:prstGeom>
          <a:noFill/>
          <a:ln w="50799">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Tree>
  </p:cSld>
  <p:clrMapOvr>
    <a:masterClrMapping/>
  </p:clrMapOvr>
  <p:transition spd="med">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C5A431BF-BF69-9CB9-01E6-DBEA42B9D09F}"/>
              </a:ext>
            </a:extLst>
          </p:cNvPr>
          <p:cNvSpPr>
            <a:spLocks noGrp="1" noChangeArrowheads="1"/>
          </p:cNvSpPr>
          <p:nvPr>
            <p:ph type="title"/>
          </p:nvPr>
        </p:nvSpPr>
        <p:spPr>
          <a:noFill/>
          <a:extLs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ltLang="en-US"/>
              <a:t>Quick Check </a:t>
            </a:r>
            <a:r>
              <a:rPr lang="en-US" altLang="en-US" sz="3600">
                <a:sym typeface="Wingdings" panose="05000000000000000000" pitchFamily="2" charset="2"/>
              </a:rPr>
              <a:t></a:t>
            </a:r>
          </a:p>
        </p:txBody>
      </p:sp>
      <p:sp>
        <p:nvSpPr>
          <p:cNvPr id="76803" name="Rectangle 3">
            <a:extLst>
              <a:ext uri="{FF2B5EF4-FFF2-40B4-BE49-F238E27FC236}">
                <a16:creationId xmlns:a16="http://schemas.microsoft.com/office/drawing/2014/main" id="{67663C05-238C-5528-FE57-219D065A45AB}"/>
              </a:ext>
            </a:extLst>
          </p:cNvPr>
          <p:cNvSpPr>
            <a:spLocks noGrp="1" noChangeArrowheads="1"/>
          </p:cNvSpPr>
          <p:nvPr>
            <p:ph type="body" idx="1"/>
          </p:nvPr>
        </p:nvSpPr>
        <p:spPr>
          <a:xfrm>
            <a:off x="685800" y="1600200"/>
            <a:ext cx="8153400" cy="4686300"/>
          </a:xfrm>
          <a:solidFill>
            <a:srgbClr val="EDECD2"/>
          </a:solidFill>
          <a:ln w="12699">
            <a:solidFill>
              <a:srgbClr val="0000CC"/>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buFont typeface="Wingdings" panose="05000000000000000000" pitchFamily="2" charset="2"/>
              <a:buNone/>
            </a:pPr>
            <a:r>
              <a:rPr lang="en-US" altLang="en-US" sz="2800"/>
              <a:t> 	Suppose you are trying to decide whether to drive or take the train to Portland to attend a concert. You have ample cash to do either, but you don’t want to waste money needlessly. Is the cost of the train ticket relevant in this decision? In other words, should the cost of the train ticket affect the decision of whether you drive or take the train to Portland?</a:t>
            </a:r>
          </a:p>
          <a:p>
            <a:pPr lvl="1">
              <a:buFont typeface="Wingdings" panose="05000000000000000000" pitchFamily="2" charset="2"/>
              <a:buNone/>
            </a:pPr>
            <a:r>
              <a:rPr lang="en-US" altLang="en-US"/>
              <a:t>A. Yes, the cost of the train ticket is relevant.</a:t>
            </a:r>
          </a:p>
          <a:p>
            <a:pPr lvl="1">
              <a:buFont typeface="Wingdings" panose="05000000000000000000" pitchFamily="2" charset="2"/>
              <a:buNone/>
            </a:pPr>
            <a:r>
              <a:rPr lang="en-US" altLang="en-US"/>
              <a:t>B. No, the cost of the train ticket is not relevant.</a:t>
            </a:r>
          </a:p>
        </p:txBody>
      </p:sp>
    </p:spTree>
  </p:cSld>
  <p:clrMapOvr>
    <a:masterClrMapping/>
  </p:clrMapOvr>
  <p:transition spd="med">
    <p:blinds dir="vert"/>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FE2CE2DB-347C-75CE-A458-E5242F26B21C}"/>
              </a:ext>
            </a:extLst>
          </p:cNvPr>
          <p:cNvSpPr>
            <a:spLocks noGrp="1" noChangeArrowheads="1"/>
          </p:cNvSpPr>
          <p:nvPr>
            <p:ph type="title"/>
          </p:nvPr>
        </p:nvSpPr>
        <p:spPr>
          <a:noFill/>
          <a:extLs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ltLang="en-US"/>
              <a:t>Quick Check </a:t>
            </a:r>
            <a:r>
              <a:rPr lang="en-US" altLang="en-US" sz="3600">
                <a:sym typeface="Wingdings" panose="05000000000000000000" pitchFamily="2" charset="2"/>
              </a:rPr>
              <a:t></a:t>
            </a:r>
          </a:p>
        </p:txBody>
      </p:sp>
      <p:sp>
        <p:nvSpPr>
          <p:cNvPr id="77827" name="Rectangle 3">
            <a:extLst>
              <a:ext uri="{FF2B5EF4-FFF2-40B4-BE49-F238E27FC236}">
                <a16:creationId xmlns:a16="http://schemas.microsoft.com/office/drawing/2014/main" id="{11685C7C-9973-C615-4F90-9E1B0F36178E}"/>
              </a:ext>
            </a:extLst>
          </p:cNvPr>
          <p:cNvSpPr>
            <a:spLocks noGrp="1" noChangeArrowheads="1"/>
          </p:cNvSpPr>
          <p:nvPr>
            <p:ph type="body" idx="1"/>
          </p:nvPr>
        </p:nvSpPr>
        <p:spPr>
          <a:xfrm>
            <a:off x="685800" y="1600200"/>
            <a:ext cx="8153400" cy="4686300"/>
          </a:xfrm>
          <a:solidFill>
            <a:srgbClr val="EDECD2"/>
          </a:solidFill>
          <a:ln w="12699">
            <a:solidFill>
              <a:srgbClr val="0000CC"/>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buFont typeface="Wingdings" panose="05000000000000000000" pitchFamily="2" charset="2"/>
              <a:buNone/>
            </a:pPr>
            <a:r>
              <a:rPr lang="en-US" altLang="en-US" sz="2800"/>
              <a:t> 	Suppose you are trying to decide whether to drive or take the train to Portland to attend a concert. You have ample cash to do either, but you don’t want to waste money needlessly. Is the cost of the train ticket relevant in this decision? In other words, should the cost of the train ticket affect the decision of whether you drive or take the train to Portland?</a:t>
            </a:r>
          </a:p>
          <a:p>
            <a:pPr lvl="1">
              <a:buFont typeface="Wingdings" panose="05000000000000000000" pitchFamily="2" charset="2"/>
              <a:buNone/>
            </a:pPr>
            <a:r>
              <a:rPr lang="en-US" altLang="en-US"/>
              <a:t>A. Yes, the cost of the train ticket is relevant.</a:t>
            </a:r>
          </a:p>
          <a:p>
            <a:pPr lvl="1">
              <a:buFont typeface="Wingdings" panose="05000000000000000000" pitchFamily="2" charset="2"/>
              <a:buNone/>
            </a:pPr>
            <a:r>
              <a:rPr lang="en-US" altLang="en-US"/>
              <a:t>B. No, the cost of the train ticket is not relevant.</a:t>
            </a:r>
          </a:p>
        </p:txBody>
      </p:sp>
      <p:sp>
        <p:nvSpPr>
          <p:cNvPr id="77828" name="Oval 4">
            <a:extLst>
              <a:ext uri="{FF2B5EF4-FFF2-40B4-BE49-F238E27FC236}">
                <a16:creationId xmlns:a16="http://schemas.microsoft.com/office/drawing/2014/main" id="{22DA569B-E0E9-519A-AA37-A4D680725EC1}"/>
              </a:ext>
            </a:extLst>
          </p:cNvPr>
          <p:cNvSpPr>
            <a:spLocks noChangeArrowheads="1"/>
          </p:cNvSpPr>
          <p:nvPr/>
        </p:nvSpPr>
        <p:spPr bwMode="auto">
          <a:xfrm>
            <a:off x="990600" y="5029200"/>
            <a:ext cx="635000" cy="635000"/>
          </a:xfrm>
          <a:prstGeom prst="ellipse">
            <a:avLst/>
          </a:prstGeom>
          <a:noFill/>
          <a:ln w="50799">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Tree>
  </p:cSld>
  <p:clrMapOvr>
    <a:masterClrMapping/>
  </p:clrMapOvr>
  <p:transition spd="med">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2CD0B2A-22AA-DE72-1EEF-3EFD5898F331}"/>
              </a:ext>
            </a:extLst>
          </p:cNvPr>
          <p:cNvSpPr>
            <a:spLocks noGrp="1" noChangeArrowheads="1"/>
          </p:cNvSpPr>
          <p:nvPr>
            <p:ph type="title"/>
          </p:nvPr>
        </p:nvSpPr>
        <p:spPr>
          <a:noFill/>
          <a:extLs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ltLang="en-US"/>
              <a:t>Quick Check </a:t>
            </a:r>
            <a:r>
              <a:rPr lang="en-US" altLang="en-US" sz="3600">
                <a:sym typeface="Wingdings" panose="05000000000000000000" pitchFamily="2" charset="2"/>
              </a:rPr>
              <a:t></a:t>
            </a:r>
          </a:p>
        </p:txBody>
      </p:sp>
      <p:sp>
        <p:nvSpPr>
          <p:cNvPr id="79875" name="Rectangle 3">
            <a:extLst>
              <a:ext uri="{FF2B5EF4-FFF2-40B4-BE49-F238E27FC236}">
                <a16:creationId xmlns:a16="http://schemas.microsoft.com/office/drawing/2014/main" id="{22BA49B8-119A-34D7-FDCB-AEC0A950C0EB}"/>
              </a:ext>
            </a:extLst>
          </p:cNvPr>
          <p:cNvSpPr>
            <a:spLocks noGrp="1" noChangeArrowheads="1"/>
          </p:cNvSpPr>
          <p:nvPr>
            <p:ph type="body" idx="1"/>
          </p:nvPr>
        </p:nvSpPr>
        <p:spPr>
          <a:xfrm>
            <a:off x="685800" y="1600200"/>
            <a:ext cx="8153400" cy="4686300"/>
          </a:xfrm>
          <a:solidFill>
            <a:srgbClr val="EDECD2"/>
          </a:solidFill>
          <a:ln w="12699">
            <a:solidFill>
              <a:srgbClr val="0000CC"/>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buFont typeface="Wingdings" panose="05000000000000000000" pitchFamily="2" charset="2"/>
              <a:buNone/>
            </a:pPr>
            <a:r>
              <a:rPr lang="en-US" altLang="en-US" sz="2800"/>
              <a:t> 	Suppose you are trying to decide whether to drive or take the train to Portland to attend a concert. You have ample cash to do either, but you don’t want to waste money needlessly. Is the annual cost of licensing your car relevant in this decision?</a:t>
            </a:r>
          </a:p>
          <a:p>
            <a:pPr lvl="1">
              <a:buFont typeface="Wingdings" panose="05000000000000000000" pitchFamily="2" charset="2"/>
              <a:buNone/>
            </a:pPr>
            <a:r>
              <a:rPr lang="en-US" altLang="en-US"/>
              <a:t>A. Yes, the licensing cost is relevant.</a:t>
            </a:r>
          </a:p>
          <a:p>
            <a:pPr lvl="1">
              <a:buFont typeface="Wingdings" panose="05000000000000000000" pitchFamily="2" charset="2"/>
              <a:buNone/>
            </a:pPr>
            <a:r>
              <a:rPr lang="en-US" altLang="en-US"/>
              <a:t>B. No, the licensing cost is not relevant.</a:t>
            </a:r>
          </a:p>
        </p:txBody>
      </p:sp>
    </p:spTree>
  </p:cSld>
  <p:clrMapOvr>
    <a:masterClrMapping/>
  </p:clrMapOvr>
  <p:transition spd="med">
    <p:blinds dir="vert"/>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B04DEA36-184A-7052-8D67-0EA21F2CF7B9}"/>
              </a:ext>
            </a:extLst>
          </p:cNvPr>
          <p:cNvSpPr>
            <a:spLocks noGrp="1" noChangeArrowheads="1"/>
          </p:cNvSpPr>
          <p:nvPr>
            <p:ph type="title"/>
          </p:nvPr>
        </p:nvSpPr>
        <p:spPr>
          <a:noFill/>
          <a:extLs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ltLang="en-US"/>
              <a:t>Cost Classifications for Predicting Cost Behavior</a:t>
            </a:r>
          </a:p>
        </p:txBody>
      </p:sp>
      <p:sp>
        <p:nvSpPr>
          <p:cNvPr id="109571" name="Rectangle 3">
            <a:extLst>
              <a:ext uri="{FF2B5EF4-FFF2-40B4-BE49-F238E27FC236}">
                <a16:creationId xmlns:a16="http://schemas.microsoft.com/office/drawing/2014/main" id="{DB4F5D58-F56E-971D-DE3F-0283FE6ABA96}"/>
              </a:ext>
            </a:extLst>
          </p:cNvPr>
          <p:cNvSpPr>
            <a:spLocks noGrp="1" noChangeArrowheads="1"/>
          </p:cNvSpPr>
          <p:nvPr>
            <p:ph type="body" sz="half" idx="2"/>
          </p:nvPr>
        </p:nvSpPr>
        <p:spPr>
          <a:xfrm>
            <a:off x="4724400" y="1905000"/>
            <a:ext cx="4191000" cy="4114800"/>
          </a:xfrm>
          <a:solidFill>
            <a:srgbClr val="EDECD2"/>
          </a:solidFill>
          <a:ln w="12700">
            <a:solidFill>
              <a:schemeClr val="accent2"/>
            </a:solidFill>
            <a:miter lim="800000"/>
            <a:headEnd/>
            <a:tailEnd/>
          </a:ln>
          <a:effectLst>
            <a:outerShdw dist="107763" dir="2700000" algn="ctr" rotWithShape="0">
              <a:schemeClr val="tx1"/>
            </a:outerShdw>
          </a:effectLst>
        </p:spPr>
        <p:txBody>
          <a:bodyPr lIns="90488" tIns="44450" rIns="90488" bIns="44450"/>
          <a:lstStyle/>
          <a:p>
            <a:pPr algn="ctr">
              <a:lnSpc>
                <a:spcPct val="90000"/>
              </a:lnSpc>
              <a:spcBef>
                <a:spcPct val="35000"/>
              </a:spcBef>
              <a:buFont typeface="Wingdings" panose="05000000000000000000" pitchFamily="2" charset="2"/>
              <a:buNone/>
            </a:pPr>
            <a:r>
              <a:rPr lang="en-US" altLang="en-US" sz="2800"/>
              <a:t>   How a cost will react to changes in the level of business activity.</a:t>
            </a:r>
          </a:p>
          <a:p>
            <a:pPr lvl="1">
              <a:lnSpc>
                <a:spcPct val="95000"/>
              </a:lnSpc>
              <a:spcBef>
                <a:spcPct val="45000"/>
              </a:spcBef>
            </a:pPr>
            <a:r>
              <a:rPr lang="en-US" altLang="en-US" sz="2400"/>
              <a:t>Total </a:t>
            </a:r>
            <a:r>
              <a:rPr lang="en-US" altLang="en-US" sz="2400" b="1">
                <a:solidFill>
                  <a:schemeClr val="accent2"/>
                </a:solidFill>
              </a:rPr>
              <a:t>variable costs</a:t>
            </a:r>
            <a:r>
              <a:rPr lang="en-US" altLang="en-US" sz="2400">
                <a:solidFill>
                  <a:schemeClr val="accent2"/>
                </a:solidFill>
              </a:rPr>
              <a:t> </a:t>
            </a:r>
            <a:r>
              <a:rPr lang="en-US" altLang="en-US" sz="2400"/>
              <a:t>change when activity changes.</a:t>
            </a:r>
          </a:p>
          <a:p>
            <a:pPr lvl="1">
              <a:lnSpc>
                <a:spcPct val="95000"/>
              </a:lnSpc>
              <a:spcBef>
                <a:spcPct val="45000"/>
              </a:spcBef>
            </a:pPr>
            <a:r>
              <a:rPr lang="en-US" altLang="en-US" sz="2400"/>
              <a:t>Total </a:t>
            </a:r>
            <a:r>
              <a:rPr lang="en-US" altLang="en-US" sz="2400" b="1">
                <a:solidFill>
                  <a:schemeClr val="accent2"/>
                </a:solidFill>
              </a:rPr>
              <a:t>fixed costs</a:t>
            </a:r>
            <a:r>
              <a:rPr lang="en-US" altLang="en-US" sz="2400">
                <a:solidFill>
                  <a:schemeClr val="accent2"/>
                </a:solidFill>
              </a:rPr>
              <a:t> </a:t>
            </a:r>
            <a:r>
              <a:rPr lang="en-US" altLang="en-US" sz="2400"/>
              <a:t>remain unchanged when activity changes.</a:t>
            </a:r>
          </a:p>
        </p:txBody>
      </p:sp>
      <p:grpSp>
        <p:nvGrpSpPr>
          <p:cNvPr id="58372" name="Group 4">
            <a:extLst>
              <a:ext uri="{FF2B5EF4-FFF2-40B4-BE49-F238E27FC236}">
                <a16:creationId xmlns:a16="http://schemas.microsoft.com/office/drawing/2014/main" id="{1FECDCAC-62BE-9CA8-4B69-9EFEFA14060A}"/>
              </a:ext>
            </a:extLst>
          </p:cNvPr>
          <p:cNvGrpSpPr>
            <a:grpSpLocks/>
          </p:cNvGrpSpPr>
          <p:nvPr/>
        </p:nvGrpSpPr>
        <p:grpSpPr bwMode="auto">
          <a:xfrm>
            <a:off x="790575" y="1954213"/>
            <a:ext cx="3360738" cy="4005262"/>
            <a:chOff x="498" y="1231"/>
            <a:chExt cx="2117" cy="2523"/>
          </a:xfrm>
        </p:grpSpPr>
        <p:sp>
          <p:nvSpPr>
            <p:cNvPr id="58373" name="Freeform 5">
              <a:extLst>
                <a:ext uri="{FF2B5EF4-FFF2-40B4-BE49-F238E27FC236}">
                  <a16:creationId xmlns:a16="http://schemas.microsoft.com/office/drawing/2014/main" id="{81B9A015-7AD0-DFDF-6876-97D494001772}"/>
                </a:ext>
              </a:extLst>
            </p:cNvPr>
            <p:cNvSpPr>
              <a:spLocks/>
            </p:cNvSpPr>
            <p:nvPr/>
          </p:nvSpPr>
          <p:spPr bwMode="auto">
            <a:xfrm>
              <a:off x="1259" y="2601"/>
              <a:ext cx="1308" cy="1152"/>
            </a:xfrm>
            <a:custGeom>
              <a:avLst/>
              <a:gdLst>
                <a:gd name="T0" fmla="*/ 1088 w 5230"/>
                <a:gd name="T1" fmla="*/ 591 h 4610"/>
                <a:gd name="T2" fmla="*/ 1242 w 5230"/>
                <a:gd name="T3" fmla="*/ 591 h 4610"/>
                <a:gd name="T4" fmla="*/ 1269 w 5230"/>
                <a:gd name="T5" fmla="*/ 563 h 4610"/>
                <a:gd name="T6" fmla="*/ 1288 w 5230"/>
                <a:gd name="T7" fmla="*/ 530 h 4610"/>
                <a:gd name="T8" fmla="*/ 1306 w 5230"/>
                <a:gd name="T9" fmla="*/ 459 h 4610"/>
                <a:gd name="T10" fmla="*/ 1308 w 5230"/>
                <a:gd name="T11" fmla="*/ 398 h 4610"/>
                <a:gd name="T12" fmla="*/ 1308 w 5230"/>
                <a:gd name="T13" fmla="*/ 305 h 4610"/>
                <a:gd name="T14" fmla="*/ 1297 w 5230"/>
                <a:gd name="T15" fmla="*/ 256 h 4610"/>
                <a:gd name="T16" fmla="*/ 1288 w 5230"/>
                <a:gd name="T17" fmla="*/ 205 h 4610"/>
                <a:gd name="T18" fmla="*/ 1257 w 5230"/>
                <a:gd name="T19" fmla="*/ 123 h 4610"/>
                <a:gd name="T20" fmla="*/ 1225 w 5230"/>
                <a:gd name="T21" fmla="*/ 70 h 4610"/>
                <a:gd name="T22" fmla="*/ 1163 w 5230"/>
                <a:gd name="T23" fmla="*/ 0 h 4610"/>
                <a:gd name="T24" fmla="*/ 1068 w 5230"/>
                <a:gd name="T25" fmla="*/ 0 h 4610"/>
                <a:gd name="T26" fmla="*/ 892 w 5230"/>
                <a:gd name="T27" fmla="*/ 119 h 4610"/>
                <a:gd name="T28" fmla="*/ 797 w 5230"/>
                <a:gd name="T29" fmla="*/ 234 h 4610"/>
                <a:gd name="T30" fmla="*/ 773 w 5230"/>
                <a:gd name="T31" fmla="*/ 293 h 4610"/>
                <a:gd name="T32" fmla="*/ 769 w 5230"/>
                <a:gd name="T33" fmla="*/ 333 h 4610"/>
                <a:gd name="T34" fmla="*/ 779 w 5230"/>
                <a:gd name="T35" fmla="*/ 381 h 4610"/>
                <a:gd name="T36" fmla="*/ 806 w 5230"/>
                <a:gd name="T37" fmla="*/ 474 h 4610"/>
                <a:gd name="T38" fmla="*/ 823 w 5230"/>
                <a:gd name="T39" fmla="*/ 598 h 4610"/>
                <a:gd name="T40" fmla="*/ 821 w 5230"/>
                <a:gd name="T41" fmla="*/ 610 h 4610"/>
                <a:gd name="T42" fmla="*/ 757 w 5230"/>
                <a:gd name="T43" fmla="*/ 621 h 4610"/>
                <a:gd name="T44" fmla="*/ 696 w 5230"/>
                <a:gd name="T45" fmla="*/ 606 h 4610"/>
                <a:gd name="T46" fmla="*/ 0 w 5230"/>
                <a:gd name="T47" fmla="*/ 702 h 4610"/>
                <a:gd name="T48" fmla="*/ 0 w 5230"/>
                <a:gd name="T49" fmla="*/ 726 h 4610"/>
                <a:gd name="T50" fmla="*/ 521 w 5230"/>
                <a:gd name="T51" fmla="*/ 1152 h 4610"/>
                <a:gd name="T52" fmla="*/ 969 w 5230"/>
                <a:gd name="T53" fmla="*/ 1032 h 4610"/>
                <a:gd name="T54" fmla="*/ 986 w 5230"/>
                <a:gd name="T55" fmla="*/ 1066 h 4610"/>
                <a:gd name="T56" fmla="*/ 1011 w 5230"/>
                <a:gd name="T57" fmla="*/ 1085 h 4610"/>
                <a:gd name="T58" fmla="*/ 1028 w 5230"/>
                <a:gd name="T59" fmla="*/ 1090 h 4610"/>
                <a:gd name="T60" fmla="*/ 1047 w 5230"/>
                <a:gd name="T61" fmla="*/ 1090 h 4610"/>
                <a:gd name="T62" fmla="*/ 1216 w 5230"/>
                <a:gd name="T63" fmla="*/ 1039 h 4610"/>
                <a:gd name="T64" fmla="*/ 1237 w 5230"/>
                <a:gd name="T65" fmla="*/ 1013 h 4610"/>
                <a:gd name="T66" fmla="*/ 1251 w 5230"/>
                <a:gd name="T67" fmla="*/ 977 h 4610"/>
                <a:gd name="T68" fmla="*/ 1257 w 5230"/>
                <a:gd name="T69" fmla="*/ 935 h 4610"/>
                <a:gd name="T70" fmla="*/ 1257 w 5230"/>
                <a:gd name="T71" fmla="*/ 904 h 4610"/>
                <a:gd name="T72" fmla="*/ 1249 w 5230"/>
                <a:gd name="T73" fmla="*/ 861 h 4610"/>
                <a:gd name="T74" fmla="*/ 1237 w 5230"/>
                <a:gd name="T75" fmla="*/ 831 h 4610"/>
                <a:gd name="T76" fmla="*/ 1218 w 5230"/>
                <a:gd name="T77" fmla="*/ 808 h 4610"/>
                <a:gd name="T78" fmla="*/ 1200 w 5230"/>
                <a:gd name="T79" fmla="*/ 792 h 4610"/>
                <a:gd name="T80" fmla="*/ 1183 w 5230"/>
                <a:gd name="T81" fmla="*/ 789 h 4610"/>
                <a:gd name="T82" fmla="*/ 1183 w 5230"/>
                <a:gd name="T83" fmla="*/ 744 h 4610"/>
                <a:gd name="T84" fmla="*/ 979 w 5230"/>
                <a:gd name="T85" fmla="*/ 656 h 4610"/>
                <a:gd name="T86" fmla="*/ 979 w 5230"/>
                <a:gd name="T87" fmla="*/ 606 h 4610"/>
                <a:gd name="T88" fmla="*/ 974 w 5230"/>
                <a:gd name="T89" fmla="*/ 591 h 4610"/>
                <a:gd name="T90" fmla="*/ 1088 w 5230"/>
                <a:gd name="T91" fmla="*/ 591 h 461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230" h="4610">
                  <a:moveTo>
                    <a:pt x="4352" y="2365"/>
                  </a:moveTo>
                  <a:lnTo>
                    <a:pt x="4968" y="2365"/>
                  </a:lnTo>
                  <a:lnTo>
                    <a:pt x="5076" y="2254"/>
                  </a:lnTo>
                  <a:lnTo>
                    <a:pt x="5149" y="2119"/>
                  </a:lnTo>
                  <a:lnTo>
                    <a:pt x="5221" y="1838"/>
                  </a:lnTo>
                  <a:lnTo>
                    <a:pt x="5230" y="1592"/>
                  </a:lnTo>
                  <a:lnTo>
                    <a:pt x="5230" y="1219"/>
                  </a:lnTo>
                  <a:lnTo>
                    <a:pt x="5185" y="1025"/>
                  </a:lnTo>
                  <a:lnTo>
                    <a:pt x="5149" y="821"/>
                  </a:lnTo>
                  <a:lnTo>
                    <a:pt x="5028" y="491"/>
                  </a:lnTo>
                  <a:lnTo>
                    <a:pt x="4897" y="279"/>
                  </a:lnTo>
                  <a:lnTo>
                    <a:pt x="4649" y="0"/>
                  </a:lnTo>
                  <a:lnTo>
                    <a:pt x="4270" y="0"/>
                  </a:lnTo>
                  <a:lnTo>
                    <a:pt x="3565" y="477"/>
                  </a:lnTo>
                  <a:lnTo>
                    <a:pt x="3185" y="935"/>
                  </a:lnTo>
                  <a:lnTo>
                    <a:pt x="3090" y="1172"/>
                  </a:lnTo>
                  <a:lnTo>
                    <a:pt x="3075" y="1331"/>
                  </a:lnTo>
                  <a:lnTo>
                    <a:pt x="3116" y="1526"/>
                  </a:lnTo>
                  <a:lnTo>
                    <a:pt x="3222" y="1897"/>
                  </a:lnTo>
                  <a:lnTo>
                    <a:pt x="3292" y="2393"/>
                  </a:lnTo>
                  <a:lnTo>
                    <a:pt x="3282" y="2440"/>
                  </a:lnTo>
                  <a:lnTo>
                    <a:pt x="3028" y="2487"/>
                  </a:lnTo>
                  <a:lnTo>
                    <a:pt x="2782" y="2424"/>
                  </a:lnTo>
                  <a:lnTo>
                    <a:pt x="0" y="2811"/>
                  </a:lnTo>
                  <a:lnTo>
                    <a:pt x="0" y="2905"/>
                  </a:lnTo>
                  <a:lnTo>
                    <a:pt x="2082" y="4610"/>
                  </a:lnTo>
                  <a:lnTo>
                    <a:pt x="3873" y="4128"/>
                  </a:lnTo>
                  <a:lnTo>
                    <a:pt x="3943" y="4265"/>
                  </a:lnTo>
                  <a:lnTo>
                    <a:pt x="4042" y="4343"/>
                  </a:lnTo>
                  <a:lnTo>
                    <a:pt x="4109" y="4361"/>
                  </a:lnTo>
                  <a:lnTo>
                    <a:pt x="4185" y="4361"/>
                  </a:lnTo>
                  <a:lnTo>
                    <a:pt x="4862" y="4158"/>
                  </a:lnTo>
                  <a:lnTo>
                    <a:pt x="4945" y="4055"/>
                  </a:lnTo>
                  <a:lnTo>
                    <a:pt x="5004" y="3911"/>
                  </a:lnTo>
                  <a:lnTo>
                    <a:pt x="5028" y="3740"/>
                  </a:lnTo>
                  <a:lnTo>
                    <a:pt x="5028" y="3618"/>
                  </a:lnTo>
                  <a:lnTo>
                    <a:pt x="4994" y="3444"/>
                  </a:lnTo>
                  <a:lnTo>
                    <a:pt x="4945" y="3325"/>
                  </a:lnTo>
                  <a:lnTo>
                    <a:pt x="4871" y="3232"/>
                  </a:lnTo>
                  <a:lnTo>
                    <a:pt x="4800" y="3168"/>
                  </a:lnTo>
                  <a:lnTo>
                    <a:pt x="4731" y="3156"/>
                  </a:lnTo>
                  <a:lnTo>
                    <a:pt x="4731" y="2978"/>
                  </a:lnTo>
                  <a:lnTo>
                    <a:pt x="3913" y="2624"/>
                  </a:lnTo>
                  <a:lnTo>
                    <a:pt x="3913" y="2424"/>
                  </a:lnTo>
                  <a:lnTo>
                    <a:pt x="3896" y="2365"/>
                  </a:lnTo>
                  <a:lnTo>
                    <a:pt x="4352" y="2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74" name="Freeform 6">
              <a:extLst>
                <a:ext uri="{FF2B5EF4-FFF2-40B4-BE49-F238E27FC236}">
                  <a16:creationId xmlns:a16="http://schemas.microsoft.com/office/drawing/2014/main" id="{A12B0211-1FE8-3D55-D597-7A4CD65065DC}"/>
                </a:ext>
              </a:extLst>
            </p:cNvPr>
            <p:cNvSpPr>
              <a:spLocks/>
            </p:cNvSpPr>
            <p:nvPr/>
          </p:nvSpPr>
          <p:spPr bwMode="auto">
            <a:xfrm>
              <a:off x="524" y="1673"/>
              <a:ext cx="1767" cy="1519"/>
            </a:xfrm>
            <a:custGeom>
              <a:avLst/>
              <a:gdLst>
                <a:gd name="T0" fmla="*/ 552 w 7068"/>
                <a:gd name="T1" fmla="*/ 126 h 6078"/>
                <a:gd name="T2" fmla="*/ 443 w 7068"/>
                <a:gd name="T3" fmla="*/ 365 h 6078"/>
                <a:gd name="T4" fmla="*/ 564 w 7068"/>
                <a:gd name="T5" fmla="*/ 305 h 6078"/>
                <a:gd name="T6" fmla="*/ 583 w 7068"/>
                <a:gd name="T7" fmla="*/ 310 h 6078"/>
                <a:gd name="T8" fmla="*/ 602 w 7068"/>
                <a:gd name="T9" fmla="*/ 330 h 6078"/>
                <a:gd name="T10" fmla="*/ 666 w 7068"/>
                <a:gd name="T11" fmla="*/ 300 h 6078"/>
                <a:gd name="T12" fmla="*/ 758 w 7068"/>
                <a:gd name="T13" fmla="*/ 300 h 6078"/>
                <a:gd name="T14" fmla="*/ 822 w 7068"/>
                <a:gd name="T15" fmla="*/ 248 h 6078"/>
                <a:gd name="T16" fmla="*/ 1229 w 7068"/>
                <a:gd name="T17" fmla="*/ 326 h 6078"/>
                <a:gd name="T18" fmla="*/ 1337 w 7068"/>
                <a:gd name="T19" fmla="*/ 391 h 6078"/>
                <a:gd name="T20" fmla="*/ 1436 w 7068"/>
                <a:gd name="T21" fmla="*/ 417 h 6078"/>
                <a:gd name="T22" fmla="*/ 1525 w 7068"/>
                <a:gd name="T23" fmla="*/ 478 h 6078"/>
                <a:gd name="T24" fmla="*/ 1572 w 7068"/>
                <a:gd name="T25" fmla="*/ 488 h 6078"/>
                <a:gd name="T26" fmla="*/ 1627 w 7068"/>
                <a:gd name="T27" fmla="*/ 534 h 6078"/>
                <a:gd name="T28" fmla="*/ 1627 w 7068"/>
                <a:gd name="T29" fmla="*/ 549 h 6078"/>
                <a:gd name="T30" fmla="*/ 1646 w 7068"/>
                <a:gd name="T31" fmla="*/ 564 h 6078"/>
                <a:gd name="T32" fmla="*/ 1673 w 7068"/>
                <a:gd name="T33" fmla="*/ 624 h 6078"/>
                <a:gd name="T34" fmla="*/ 1729 w 7068"/>
                <a:gd name="T35" fmla="*/ 691 h 6078"/>
                <a:gd name="T36" fmla="*/ 1745 w 7068"/>
                <a:gd name="T37" fmla="*/ 772 h 6078"/>
                <a:gd name="T38" fmla="*/ 1745 w 7068"/>
                <a:gd name="T39" fmla="*/ 833 h 6078"/>
                <a:gd name="T40" fmla="*/ 1767 w 7068"/>
                <a:gd name="T41" fmla="*/ 869 h 6078"/>
                <a:gd name="T42" fmla="*/ 1767 w 7068"/>
                <a:gd name="T43" fmla="*/ 905 h 6078"/>
                <a:gd name="T44" fmla="*/ 1697 w 7068"/>
                <a:gd name="T45" fmla="*/ 1020 h 6078"/>
                <a:gd name="T46" fmla="*/ 1545 w 7068"/>
                <a:gd name="T47" fmla="*/ 1147 h 6078"/>
                <a:gd name="T48" fmla="*/ 1506 w 7068"/>
                <a:gd name="T49" fmla="*/ 1133 h 6078"/>
                <a:gd name="T50" fmla="*/ 1490 w 7068"/>
                <a:gd name="T51" fmla="*/ 1056 h 6078"/>
                <a:gd name="T52" fmla="*/ 1467 w 7068"/>
                <a:gd name="T53" fmla="*/ 1025 h 6078"/>
                <a:gd name="T54" fmla="*/ 1436 w 7068"/>
                <a:gd name="T55" fmla="*/ 1128 h 6078"/>
                <a:gd name="T56" fmla="*/ 1412 w 7068"/>
                <a:gd name="T57" fmla="*/ 1407 h 6078"/>
                <a:gd name="T58" fmla="*/ 1361 w 7068"/>
                <a:gd name="T59" fmla="*/ 1519 h 6078"/>
                <a:gd name="T60" fmla="*/ 438 w 7068"/>
                <a:gd name="T61" fmla="*/ 1519 h 6078"/>
                <a:gd name="T62" fmla="*/ 403 w 7068"/>
                <a:gd name="T63" fmla="*/ 1418 h 6078"/>
                <a:gd name="T64" fmla="*/ 455 w 7068"/>
                <a:gd name="T65" fmla="*/ 1189 h 6078"/>
                <a:gd name="T66" fmla="*/ 403 w 7068"/>
                <a:gd name="T67" fmla="*/ 747 h 6078"/>
                <a:gd name="T68" fmla="*/ 274 w 7068"/>
                <a:gd name="T69" fmla="*/ 751 h 6078"/>
                <a:gd name="T70" fmla="*/ 200 w 7068"/>
                <a:gd name="T71" fmla="*/ 802 h 6078"/>
                <a:gd name="T72" fmla="*/ 110 w 7068"/>
                <a:gd name="T73" fmla="*/ 787 h 6078"/>
                <a:gd name="T74" fmla="*/ 27 w 7068"/>
                <a:gd name="T75" fmla="*/ 751 h 6078"/>
                <a:gd name="T76" fmla="*/ 0 w 7068"/>
                <a:gd name="T77" fmla="*/ 660 h 6078"/>
                <a:gd name="T78" fmla="*/ 25 w 7068"/>
                <a:gd name="T79" fmla="*/ 509 h 6078"/>
                <a:gd name="T80" fmla="*/ 103 w 7068"/>
                <a:gd name="T81" fmla="*/ 346 h 6078"/>
                <a:gd name="T82" fmla="*/ 262 w 7068"/>
                <a:gd name="T83" fmla="*/ 157 h 6078"/>
                <a:gd name="T84" fmla="*/ 393 w 7068"/>
                <a:gd name="T85" fmla="*/ 0 h 6078"/>
                <a:gd name="T86" fmla="*/ 532 w 7068"/>
                <a:gd name="T87" fmla="*/ 111 h 6078"/>
                <a:gd name="T88" fmla="*/ 552 w 7068"/>
                <a:gd name="T89" fmla="*/ 126 h 607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068" h="6078">
                  <a:moveTo>
                    <a:pt x="2208" y="506"/>
                  </a:moveTo>
                  <a:lnTo>
                    <a:pt x="1771" y="1461"/>
                  </a:lnTo>
                  <a:lnTo>
                    <a:pt x="2255" y="1220"/>
                  </a:lnTo>
                  <a:lnTo>
                    <a:pt x="2330" y="1240"/>
                  </a:lnTo>
                  <a:lnTo>
                    <a:pt x="2408" y="1322"/>
                  </a:lnTo>
                  <a:lnTo>
                    <a:pt x="2665" y="1200"/>
                  </a:lnTo>
                  <a:lnTo>
                    <a:pt x="3033" y="1200"/>
                  </a:lnTo>
                  <a:lnTo>
                    <a:pt x="3287" y="994"/>
                  </a:lnTo>
                  <a:lnTo>
                    <a:pt x="4914" y="1303"/>
                  </a:lnTo>
                  <a:lnTo>
                    <a:pt x="5349" y="1566"/>
                  </a:lnTo>
                  <a:lnTo>
                    <a:pt x="5743" y="1668"/>
                  </a:lnTo>
                  <a:lnTo>
                    <a:pt x="6100" y="1912"/>
                  </a:lnTo>
                  <a:lnTo>
                    <a:pt x="6289" y="1954"/>
                  </a:lnTo>
                  <a:lnTo>
                    <a:pt x="6506" y="2138"/>
                  </a:lnTo>
                  <a:lnTo>
                    <a:pt x="6506" y="2197"/>
                  </a:lnTo>
                  <a:lnTo>
                    <a:pt x="6583" y="2256"/>
                  </a:lnTo>
                  <a:lnTo>
                    <a:pt x="6693" y="2497"/>
                  </a:lnTo>
                  <a:lnTo>
                    <a:pt x="6916" y="2763"/>
                  </a:lnTo>
                  <a:lnTo>
                    <a:pt x="6978" y="3089"/>
                  </a:lnTo>
                  <a:lnTo>
                    <a:pt x="6978" y="3334"/>
                  </a:lnTo>
                  <a:lnTo>
                    <a:pt x="7068" y="3476"/>
                  </a:lnTo>
                  <a:lnTo>
                    <a:pt x="7068" y="3621"/>
                  </a:lnTo>
                  <a:lnTo>
                    <a:pt x="6789" y="4082"/>
                  </a:lnTo>
                  <a:lnTo>
                    <a:pt x="6179" y="4589"/>
                  </a:lnTo>
                  <a:lnTo>
                    <a:pt x="6022" y="4534"/>
                  </a:lnTo>
                  <a:lnTo>
                    <a:pt x="5959" y="4226"/>
                  </a:lnTo>
                  <a:lnTo>
                    <a:pt x="5868" y="4103"/>
                  </a:lnTo>
                  <a:lnTo>
                    <a:pt x="5743" y="4513"/>
                  </a:lnTo>
                  <a:lnTo>
                    <a:pt x="5648" y="5631"/>
                  </a:lnTo>
                  <a:lnTo>
                    <a:pt x="5444" y="6078"/>
                  </a:lnTo>
                  <a:lnTo>
                    <a:pt x="1752" y="6078"/>
                  </a:lnTo>
                  <a:lnTo>
                    <a:pt x="1611" y="5673"/>
                  </a:lnTo>
                  <a:lnTo>
                    <a:pt x="1818" y="4757"/>
                  </a:lnTo>
                  <a:lnTo>
                    <a:pt x="1611" y="2990"/>
                  </a:lnTo>
                  <a:lnTo>
                    <a:pt x="1094" y="3003"/>
                  </a:lnTo>
                  <a:lnTo>
                    <a:pt x="798" y="3211"/>
                  </a:lnTo>
                  <a:lnTo>
                    <a:pt x="438" y="3148"/>
                  </a:lnTo>
                  <a:lnTo>
                    <a:pt x="109" y="3003"/>
                  </a:lnTo>
                  <a:lnTo>
                    <a:pt x="0" y="2640"/>
                  </a:lnTo>
                  <a:lnTo>
                    <a:pt x="100" y="2038"/>
                  </a:lnTo>
                  <a:lnTo>
                    <a:pt x="411" y="1383"/>
                  </a:lnTo>
                  <a:lnTo>
                    <a:pt x="1049" y="630"/>
                  </a:lnTo>
                  <a:lnTo>
                    <a:pt x="1570" y="0"/>
                  </a:lnTo>
                  <a:lnTo>
                    <a:pt x="2129" y="445"/>
                  </a:lnTo>
                  <a:lnTo>
                    <a:pt x="2208"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75" name="Freeform 7">
              <a:extLst>
                <a:ext uri="{FF2B5EF4-FFF2-40B4-BE49-F238E27FC236}">
                  <a16:creationId xmlns:a16="http://schemas.microsoft.com/office/drawing/2014/main" id="{6D9C8451-0435-ED89-5DDA-762B7F575EDE}"/>
                </a:ext>
              </a:extLst>
            </p:cNvPr>
            <p:cNvSpPr>
              <a:spLocks/>
            </p:cNvSpPr>
            <p:nvPr/>
          </p:nvSpPr>
          <p:spPr bwMode="auto">
            <a:xfrm>
              <a:off x="1254" y="2400"/>
              <a:ext cx="316" cy="795"/>
            </a:xfrm>
            <a:custGeom>
              <a:avLst/>
              <a:gdLst>
                <a:gd name="T0" fmla="*/ 316 w 1266"/>
                <a:gd name="T1" fmla="*/ 24 h 3181"/>
                <a:gd name="T2" fmla="*/ 297 w 1266"/>
                <a:gd name="T3" fmla="*/ 54 h 3181"/>
                <a:gd name="T4" fmla="*/ 278 w 1266"/>
                <a:gd name="T5" fmla="*/ 75 h 3181"/>
                <a:gd name="T6" fmla="*/ 283 w 1266"/>
                <a:gd name="T7" fmla="*/ 121 h 3181"/>
                <a:gd name="T8" fmla="*/ 240 w 1266"/>
                <a:gd name="T9" fmla="*/ 379 h 3181"/>
                <a:gd name="T10" fmla="*/ 175 w 1266"/>
                <a:gd name="T11" fmla="*/ 535 h 3181"/>
                <a:gd name="T12" fmla="*/ 142 w 1266"/>
                <a:gd name="T13" fmla="*/ 665 h 3181"/>
                <a:gd name="T14" fmla="*/ 121 w 1266"/>
                <a:gd name="T15" fmla="*/ 752 h 3181"/>
                <a:gd name="T16" fmla="*/ 111 w 1266"/>
                <a:gd name="T17" fmla="*/ 795 h 3181"/>
                <a:gd name="T18" fmla="*/ 0 w 1266"/>
                <a:gd name="T19" fmla="*/ 795 h 3181"/>
                <a:gd name="T20" fmla="*/ 57 w 1266"/>
                <a:gd name="T21" fmla="*/ 586 h 3181"/>
                <a:gd name="T22" fmla="*/ 144 w 1266"/>
                <a:gd name="T23" fmla="*/ 358 h 3181"/>
                <a:gd name="T24" fmla="*/ 220 w 1266"/>
                <a:gd name="T25" fmla="*/ 111 h 3181"/>
                <a:gd name="T26" fmla="*/ 253 w 1266"/>
                <a:gd name="T27" fmla="*/ 84 h 3181"/>
                <a:gd name="T28" fmla="*/ 242 w 1266"/>
                <a:gd name="T29" fmla="*/ 46 h 3181"/>
                <a:gd name="T30" fmla="*/ 240 w 1266"/>
                <a:gd name="T31" fmla="*/ 0 h 3181"/>
                <a:gd name="T32" fmla="*/ 293 w 1266"/>
                <a:gd name="T33" fmla="*/ 0 h 3181"/>
                <a:gd name="T34" fmla="*/ 311 w 1266"/>
                <a:gd name="T35" fmla="*/ 6 h 3181"/>
                <a:gd name="T36" fmla="*/ 316 w 1266"/>
                <a:gd name="T37" fmla="*/ 24 h 318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66" h="3181">
                  <a:moveTo>
                    <a:pt x="1266" y="96"/>
                  </a:moveTo>
                  <a:lnTo>
                    <a:pt x="1189" y="218"/>
                  </a:lnTo>
                  <a:lnTo>
                    <a:pt x="1115" y="300"/>
                  </a:lnTo>
                  <a:lnTo>
                    <a:pt x="1133" y="486"/>
                  </a:lnTo>
                  <a:lnTo>
                    <a:pt x="963" y="1516"/>
                  </a:lnTo>
                  <a:lnTo>
                    <a:pt x="700" y="2141"/>
                  </a:lnTo>
                  <a:lnTo>
                    <a:pt x="569" y="2660"/>
                  </a:lnTo>
                  <a:lnTo>
                    <a:pt x="484" y="3010"/>
                  </a:lnTo>
                  <a:lnTo>
                    <a:pt x="443" y="3181"/>
                  </a:lnTo>
                  <a:lnTo>
                    <a:pt x="0" y="3181"/>
                  </a:lnTo>
                  <a:lnTo>
                    <a:pt x="230" y="2345"/>
                  </a:lnTo>
                  <a:lnTo>
                    <a:pt x="577" y="1433"/>
                  </a:lnTo>
                  <a:lnTo>
                    <a:pt x="880" y="443"/>
                  </a:lnTo>
                  <a:lnTo>
                    <a:pt x="1012" y="337"/>
                  </a:lnTo>
                  <a:lnTo>
                    <a:pt x="970" y="185"/>
                  </a:lnTo>
                  <a:lnTo>
                    <a:pt x="963" y="0"/>
                  </a:lnTo>
                  <a:lnTo>
                    <a:pt x="1174" y="0"/>
                  </a:lnTo>
                  <a:lnTo>
                    <a:pt x="1246" y="23"/>
                  </a:lnTo>
                  <a:lnTo>
                    <a:pt x="1266" y="96"/>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76" name="Freeform 8">
              <a:extLst>
                <a:ext uri="{FF2B5EF4-FFF2-40B4-BE49-F238E27FC236}">
                  <a16:creationId xmlns:a16="http://schemas.microsoft.com/office/drawing/2014/main" id="{56D18FFA-B067-42A0-3653-93DE49FB6C2B}"/>
                </a:ext>
              </a:extLst>
            </p:cNvPr>
            <p:cNvSpPr>
              <a:spLocks/>
            </p:cNvSpPr>
            <p:nvPr/>
          </p:nvSpPr>
          <p:spPr bwMode="auto">
            <a:xfrm>
              <a:off x="1251" y="2398"/>
              <a:ext cx="291" cy="797"/>
            </a:xfrm>
            <a:custGeom>
              <a:avLst/>
              <a:gdLst>
                <a:gd name="T0" fmla="*/ 288 w 1167"/>
                <a:gd name="T1" fmla="*/ 5 h 3188"/>
                <a:gd name="T2" fmla="*/ 276 w 1167"/>
                <a:gd name="T3" fmla="*/ 17 h 3188"/>
                <a:gd name="T4" fmla="*/ 272 w 1167"/>
                <a:gd name="T5" fmla="*/ 38 h 3188"/>
                <a:gd name="T6" fmla="*/ 274 w 1167"/>
                <a:gd name="T7" fmla="*/ 60 h 3188"/>
                <a:gd name="T8" fmla="*/ 291 w 1167"/>
                <a:gd name="T9" fmla="*/ 61 h 3188"/>
                <a:gd name="T10" fmla="*/ 281 w 1167"/>
                <a:gd name="T11" fmla="*/ 77 h 3188"/>
                <a:gd name="T12" fmla="*/ 288 w 1167"/>
                <a:gd name="T13" fmla="*/ 119 h 3188"/>
                <a:gd name="T14" fmla="*/ 281 w 1167"/>
                <a:gd name="T15" fmla="*/ 204 h 3188"/>
                <a:gd name="T16" fmla="*/ 230 w 1167"/>
                <a:gd name="T17" fmla="*/ 416 h 3188"/>
                <a:gd name="T18" fmla="*/ 267 w 1167"/>
                <a:gd name="T19" fmla="*/ 201 h 3188"/>
                <a:gd name="T20" fmla="*/ 267 w 1167"/>
                <a:gd name="T21" fmla="*/ 160 h 3188"/>
                <a:gd name="T22" fmla="*/ 251 w 1167"/>
                <a:gd name="T23" fmla="*/ 141 h 3188"/>
                <a:gd name="T24" fmla="*/ 239 w 1167"/>
                <a:gd name="T25" fmla="*/ 145 h 3188"/>
                <a:gd name="T26" fmla="*/ 212 w 1167"/>
                <a:gd name="T27" fmla="*/ 225 h 3188"/>
                <a:gd name="T28" fmla="*/ 166 w 1167"/>
                <a:gd name="T29" fmla="*/ 401 h 3188"/>
                <a:gd name="T30" fmla="*/ 113 w 1167"/>
                <a:gd name="T31" fmla="*/ 547 h 3188"/>
                <a:gd name="T32" fmla="*/ 62 w 1167"/>
                <a:gd name="T33" fmla="*/ 718 h 3188"/>
                <a:gd name="T34" fmla="*/ 44 w 1167"/>
                <a:gd name="T35" fmla="*/ 797 h 3188"/>
                <a:gd name="T36" fmla="*/ 0 w 1167"/>
                <a:gd name="T37" fmla="*/ 797 h 3188"/>
                <a:gd name="T38" fmla="*/ 41 w 1167"/>
                <a:gd name="T39" fmla="*/ 658 h 3188"/>
                <a:gd name="T40" fmla="*/ 141 w 1167"/>
                <a:gd name="T41" fmla="*/ 332 h 3188"/>
                <a:gd name="T42" fmla="*/ 222 w 1167"/>
                <a:gd name="T43" fmla="*/ 113 h 3188"/>
                <a:gd name="T44" fmla="*/ 251 w 1167"/>
                <a:gd name="T45" fmla="*/ 88 h 3188"/>
                <a:gd name="T46" fmla="*/ 248 w 1167"/>
                <a:gd name="T47" fmla="*/ 67 h 3188"/>
                <a:gd name="T48" fmla="*/ 230 w 1167"/>
                <a:gd name="T49" fmla="*/ 5 h 3188"/>
                <a:gd name="T50" fmla="*/ 265 w 1167"/>
                <a:gd name="T51" fmla="*/ 0 h 3188"/>
                <a:gd name="T52" fmla="*/ 288 w 1167"/>
                <a:gd name="T53" fmla="*/ 5 h 318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67" h="3188">
                  <a:moveTo>
                    <a:pt x="1153" y="20"/>
                  </a:moveTo>
                  <a:lnTo>
                    <a:pt x="1108" y="67"/>
                  </a:lnTo>
                  <a:lnTo>
                    <a:pt x="1090" y="152"/>
                  </a:lnTo>
                  <a:lnTo>
                    <a:pt x="1100" y="238"/>
                  </a:lnTo>
                  <a:lnTo>
                    <a:pt x="1167" y="242"/>
                  </a:lnTo>
                  <a:lnTo>
                    <a:pt x="1127" y="307"/>
                  </a:lnTo>
                  <a:lnTo>
                    <a:pt x="1153" y="474"/>
                  </a:lnTo>
                  <a:lnTo>
                    <a:pt x="1127" y="816"/>
                  </a:lnTo>
                  <a:lnTo>
                    <a:pt x="923" y="1665"/>
                  </a:lnTo>
                  <a:lnTo>
                    <a:pt x="1071" y="805"/>
                  </a:lnTo>
                  <a:lnTo>
                    <a:pt x="1070" y="640"/>
                  </a:lnTo>
                  <a:lnTo>
                    <a:pt x="1007" y="563"/>
                  </a:lnTo>
                  <a:lnTo>
                    <a:pt x="958" y="579"/>
                  </a:lnTo>
                  <a:lnTo>
                    <a:pt x="851" y="901"/>
                  </a:lnTo>
                  <a:lnTo>
                    <a:pt x="666" y="1602"/>
                  </a:lnTo>
                  <a:lnTo>
                    <a:pt x="452" y="2188"/>
                  </a:lnTo>
                  <a:lnTo>
                    <a:pt x="248" y="2871"/>
                  </a:lnTo>
                  <a:lnTo>
                    <a:pt x="176" y="3188"/>
                  </a:lnTo>
                  <a:lnTo>
                    <a:pt x="0" y="3188"/>
                  </a:lnTo>
                  <a:lnTo>
                    <a:pt x="165" y="2631"/>
                  </a:lnTo>
                  <a:lnTo>
                    <a:pt x="564" y="1326"/>
                  </a:lnTo>
                  <a:lnTo>
                    <a:pt x="890" y="450"/>
                  </a:lnTo>
                  <a:lnTo>
                    <a:pt x="1007" y="352"/>
                  </a:lnTo>
                  <a:lnTo>
                    <a:pt x="995" y="267"/>
                  </a:lnTo>
                  <a:lnTo>
                    <a:pt x="923" y="20"/>
                  </a:lnTo>
                  <a:lnTo>
                    <a:pt x="1063" y="0"/>
                  </a:lnTo>
                  <a:lnTo>
                    <a:pt x="1153" y="20"/>
                  </a:lnTo>
                  <a:close/>
                </a:path>
              </a:pathLst>
            </a:custGeom>
            <a:solidFill>
              <a:srgbClr val="70230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77" name="Freeform 9">
              <a:extLst>
                <a:ext uri="{FF2B5EF4-FFF2-40B4-BE49-F238E27FC236}">
                  <a16:creationId xmlns:a16="http://schemas.microsoft.com/office/drawing/2014/main" id="{16DD3EA4-B3C7-8814-3CE0-AE9A045D209A}"/>
                </a:ext>
              </a:extLst>
            </p:cNvPr>
            <p:cNvSpPr>
              <a:spLocks/>
            </p:cNvSpPr>
            <p:nvPr/>
          </p:nvSpPr>
          <p:spPr bwMode="auto">
            <a:xfrm>
              <a:off x="1343" y="1247"/>
              <a:ext cx="526" cy="360"/>
            </a:xfrm>
            <a:custGeom>
              <a:avLst/>
              <a:gdLst>
                <a:gd name="T0" fmla="*/ 243 w 2101"/>
                <a:gd name="T1" fmla="*/ 0 h 1441"/>
                <a:gd name="T2" fmla="*/ 75 w 2101"/>
                <a:gd name="T3" fmla="*/ 69 h 1441"/>
                <a:gd name="T4" fmla="*/ 0 w 2101"/>
                <a:gd name="T5" fmla="*/ 360 h 1441"/>
                <a:gd name="T6" fmla="*/ 492 w 2101"/>
                <a:gd name="T7" fmla="*/ 267 h 1441"/>
                <a:gd name="T8" fmla="*/ 524 w 2101"/>
                <a:gd name="T9" fmla="*/ 227 h 1441"/>
                <a:gd name="T10" fmla="*/ 526 w 2101"/>
                <a:gd name="T11" fmla="*/ 199 h 1441"/>
                <a:gd name="T12" fmla="*/ 501 w 2101"/>
                <a:gd name="T13" fmla="*/ 171 h 1441"/>
                <a:gd name="T14" fmla="*/ 484 w 2101"/>
                <a:gd name="T15" fmla="*/ 128 h 1441"/>
                <a:gd name="T16" fmla="*/ 460 w 2101"/>
                <a:gd name="T17" fmla="*/ 100 h 1441"/>
                <a:gd name="T18" fmla="*/ 423 w 2101"/>
                <a:gd name="T19" fmla="*/ 55 h 1441"/>
                <a:gd name="T20" fmla="*/ 377 w 2101"/>
                <a:gd name="T21" fmla="*/ 41 h 1441"/>
                <a:gd name="T22" fmla="*/ 361 w 2101"/>
                <a:gd name="T23" fmla="*/ 45 h 1441"/>
                <a:gd name="T24" fmla="*/ 292 w 2101"/>
                <a:gd name="T25" fmla="*/ 10 h 1441"/>
                <a:gd name="T26" fmla="*/ 243 w 2101"/>
                <a:gd name="T27" fmla="*/ 0 h 14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01" h="1441">
                  <a:moveTo>
                    <a:pt x="972" y="0"/>
                  </a:moveTo>
                  <a:lnTo>
                    <a:pt x="298" y="276"/>
                  </a:lnTo>
                  <a:lnTo>
                    <a:pt x="0" y="1441"/>
                  </a:lnTo>
                  <a:lnTo>
                    <a:pt x="1964" y="1068"/>
                  </a:lnTo>
                  <a:lnTo>
                    <a:pt x="2092" y="907"/>
                  </a:lnTo>
                  <a:lnTo>
                    <a:pt x="2101" y="798"/>
                  </a:lnTo>
                  <a:lnTo>
                    <a:pt x="2003" y="685"/>
                  </a:lnTo>
                  <a:lnTo>
                    <a:pt x="1933" y="513"/>
                  </a:lnTo>
                  <a:lnTo>
                    <a:pt x="1838" y="400"/>
                  </a:lnTo>
                  <a:lnTo>
                    <a:pt x="1690" y="220"/>
                  </a:lnTo>
                  <a:lnTo>
                    <a:pt x="1506" y="165"/>
                  </a:lnTo>
                  <a:lnTo>
                    <a:pt x="1441" y="181"/>
                  </a:lnTo>
                  <a:lnTo>
                    <a:pt x="1167" y="40"/>
                  </a:lnTo>
                  <a:lnTo>
                    <a:pt x="972" y="0"/>
                  </a:lnTo>
                  <a:close/>
                </a:path>
              </a:pathLst>
            </a:custGeom>
            <a:solidFill>
              <a:srgbClr val="70230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78" name="Freeform 10">
              <a:extLst>
                <a:ext uri="{FF2B5EF4-FFF2-40B4-BE49-F238E27FC236}">
                  <a16:creationId xmlns:a16="http://schemas.microsoft.com/office/drawing/2014/main" id="{14CDC4F9-0EC4-EE77-6D30-EC78200BD295}"/>
                </a:ext>
              </a:extLst>
            </p:cNvPr>
            <p:cNvSpPr>
              <a:spLocks/>
            </p:cNvSpPr>
            <p:nvPr/>
          </p:nvSpPr>
          <p:spPr bwMode="auto">
            <a:xfrm>
              <a:off x="2219" y="2535"/>
              <a:ext cx="296" cy="181"/>
            </a:xfrm>
            <a:custGeom>
              <a:avLst/>
              <a:gdLst>
                <a:gd name="T0" fmla="*/ 0 w 1187"/>
                <a:gd name="T1" fmla="*/ 136 h 723"/>
                <a:gd name="T2" fmla="*/ 55 w 1187"/>
                <a:gd name="T3" fmla="*/ 108 h 723"/>
                <a:gd name="T4" fmla="*/ 106 w 1187"/>
                <a:gd name="T5" fmla="*/ 78 h 723"/>
                <a:gd name="T6" fmla="*/ 145 w 1187"/>
                <a:gd name="T7" fmla="*/ 68 h 723"/>
                <a:gd name="T8" fmla="*/ 179 w 1187"/>
                <a:gd name="T9" fmla="*/ 73 h 723"/>
                <a:gd name="T10" fmla="*/ 218 w 1187"/>
                <a:gd name="T11" fmla="*/ 93 h 723"/>
                <a:gd name="T12" fmla="*/ 262 w 1187"/>
                <a:gd name="T13" fmla="*/ 137 h 723"/>
                <a:gd name="T14" fmla="*/ 289 w 1187"/>
                <a:gd name="T15" fmla="*/ 181 h 723"/>
                <a:gd name="T16" fmla="*/ 296 w 1187"/>
                <a:gd name="T17" fmla="*/ 140 h 723"/>
                <a:gd name="T18" fmla="*/ 291 w 1187"/>
                <a:gd name="T19" fmla="*/ 93 h 723"/>
                <a:gd name="T20" fmla="*/ 273 w 1187"/>
                <a:gd name="T21" fmla="*/ 74 h 723"/>
                <a:gd name="T22" fmla="*/ 249 w 1187"/>
                <a:gd name="T23" fmla="*/ 62 h 723"/>
                <a:gd name="T24" fmla="*/ 242 w 1187"/>
                <a:gd name="T25" fmla="*/ 46 h 723"/>
                <a:gd name="T26" fmla="*/ 238 w 1187"/>
                <a:gd name="T27" fmla="*/ 24 h 723"/>
                <a:gd name="T28" fmla="*/ 222 w 1187"/>
                <a:gd name="T29" fmla="*/ 10 h 723"/>
                <a:gd name="T30" fmla="*/ 197 w 1187"/>
                <a:gd name="T31" fmla="*/ 0 h 723"/>
                <a:gd name="T32" fmla="*/ 71 w 1187"/>
                <a:gd name="T33" fmla="*/ 41 h 723"/>
                <a:gd name="T34" fmla="*/ 50 w 1187"/>
                <a:gd name="T35" fmla="*/ 66 h 723"/>
                <a:gd name="T36" fmla="*/ 11 w 1187"/>
                <a:gd name="T37" fmla="*/ 90 h 723"/>
                <a:gd name="T38" fmla="*/ 0 w 1187"/>
                <a:gd name="T39" fmla="*/ 136 h 72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187" h="723">
                  <a:moveTo>
                    <a:pt x="0" y="542"/>
                  </a:moveTo>
                  <a:lnTo>
                    <a:pt x="219" y="431"/>
                  </a:lnTo>
                  <a:lnTo>
                    <a:pt x="425" y="312"/>
                  </a:lnTo>
                  <a:lnTo>
                    <a:pt x="581" y="272"/>
                  </a:lnTo>
                  <a:lnTo>
                    <a:pt x="716" y="290"/>
                  </a:lnTo>
                  <a:lnTo>
                    <a:pt x="873" y="371"/>
                  </a:lnTo>
                  <a:lnTo>
                    <a:pt x="1052" y="549"/>
                  </a:lnTo>
                  <a:lnTo>
                    <a:pt x="1158" y="723"/>
                  </a:lnTo>
                  <a:lnTo>
                    <a:pt x="1187" y="559"/>
                  </a:lnTo>
                  <a:lnTo>
                    <a:pt x="1167" y="371"/>
                  </a:lnTo>
                  <a:lnTo>
                    <a:pt x="1095" y="296"/>
                  </a:lnTo>
                  <a:lnTo>
                    <a:pt x="997" y="246"/>
                  </a:lnTo>
                  <a:lnTo>
                    <a:pt x="970" y="184"/>
                  </a:lnTo>
                  <a:lnTo>
                    <a:pt x="954" y="96"/>
                  </a:lnTo>
                  <a:lnTo>
                    <a:pt x="892" y="39"/>
                  </a:lnTo>
                  <a:lnTo>
                    <a:pt x="790" y="0"/>
                  </a:lnTo>
                  <a:lnTo>
                    <a:pt x="286" y="164"/>
                  </a:lnTo>
                  <a:lnTo>
                    <a:pt x="200" y="263"/>
                  </a:lnTo>
                  <a:lnTo>
                    <a:pt x="44" y="360"/>
                  </a:lnTo>
                  <a:lnTo>
                    <a:pt x="0" y="542"/>
                  </a:lnTo>
                  <a:close/>
                </a:path>
              </a:pathLst>
            </a:custGeom>
            <a:solidFill>
              <a:srgbClr val="FFC9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79" name="Freeform 11">
              <a:extLst>
                <a:ext uri="{FF2B5EF4-FFF2-40B4-BE49-F238E27FC236}">
                  <a16:creationId xmlns:a16="http://schemas.microsoft.com/office/drawing/2014/main" id="{3F3CC866-189F-289F-8E63-5F3F21D8E363}"/>
                </a:ext>
              </a:extLst>
            </p:cNvPr>
            <p:cNvSpPr>
              <a:spLocks/>
            </p:cNvSpPr>
            <p:nvPr/>
          </p:nvSpPr>
          <p:spPr bwMode="auto">
            <a:xfrm>
              <a:off x="2197" y="2742"/>
              <a:ext cx="227" cy="253"/>
            </a:xfrm>
            <a:custGeom>
              <a:avLst/>
              <a:gdLst>
                <a:gd name="T0" fmla="*/ 140 w 908"/>
                <a:gd name="T1" fmla="*/ 236 h 1013"/>
                <a:gd name="T2" fmla="*/ 98 w 908"/>
                <a:gd name="T3" fmla="*/ 183 h 1013"/>
                <a:gd name="T4" fmla="*/ 82 w 908"/>
                <a:gd name="T5" fmla="*/ 111 h 1013"/>
                <a:gd name="T6" fmla="*/ 60 w 908"/>
                <a:gd name="T7" fmla="*/ 99 h 1013"/>
                <a:gd name="T8" fmla="*/ 50 w 908"/>
                <a:gd name="T9" fmla="*/ 81 h 1013"/>
                <a:gd name="T10" fmla="*/ 0 w 908"/>
                <a:gd name="T11" fmla="*/ 69 h 1013"/>
                <a:gd name="T12" fmla="*/ 3 w 908"/>
                <a:gd name="T13" fmla="*/ 41 h 1013"/>
                <a:gd name="T14" fmla="*/ 19 w 908"/>
                <a:gd name="T15" fmla="*/ 28 h 1013"/>
                <a:gd name="T16" fmla="*/ 114 w 908"/>
                <a:gd name="T17" fmla="*/ 0 h 1013"/>
                <a:gd name="T18" fmla="*/ 167 w 908"/>
                <a:gd name="T19" fmla="*/ 0 h 1013"/>
                <a:gd name="T20" fmla="*/ 187 w 908"/>
                <a:gd name="T21" fmla="*/ 31 h 1013"/>
                <a:gd name="T22" fmla="*/ 211 w 908"/>
                <a:gd name="T23" fmla="*/ 95 h 1013"/>
                <a:gd name="T24" fmla="*/ 221 w 908"/>
                <a:gd name="T25" fmla="*/ 152 h 1013"/>
                <a:gd name="T26" fmla="*/ 227 w 908"/>
                <a:gd name="T27" fmla="*/ 185 h 1013"/>
                <a:gd name="T28" fmla="*/ 227 w 908"/>
                <a:gd name="T29" fmla="*/ 217 h 1013"/>
                <a:gd name="T30" fmla="*/ 219 w 908"/>
                <a:gd name="T31" fmla="*/ 238 h 1013"/>
                <a:gd name="T32" fmla="*/ 175 w 908"/>
                <a:gd name="T33" fmla="*/ 253 h 1013"/>
                <a:gd name="T34" fmla="*/ 140 w 908"/>
                <a:gd name="T35" fmla="*/ 236 h 10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08" h="1013">
                  <a:moveTo>
                    <a:pt x="559" y="944"/>
                  </a:moveTo>
                  <a:lnTo>
                    <a:pt x="392" y="731"/>
                  </a:lnTo>
                  <a:lnTo>
                    <a:pt x="329" y="444"/>
                  </a:lnTo>
                  <a:lnTo>
                    <a:pt x="240" y="398"/>
                  </a:lnTo>
                  <a:lnTo>
                    <a:pt x="198" y="324"/>
                  </a:lnTo>
                  <a:lnTo>
                    <a:pt x="0" y="276"/>
                  </a:lnTo>
                  <a:lnTo>
                    <a:pt x="13" y="165"/>
                  </a:lnTo>
                  <a:lnTo>
                    <a:pt x="76" y="113"/>
                  </a:lnTo>
                  <a:lnTo>
                    <a:pt x="456" y="0"/>
                  </a:lnTo>
                  <a:lnTo>
                    <a:pt x="666" y="0"/>
                  </a:lnTo>
                  <a:lnTo>
                    <a:pt x="746" y="126"/>
                  </a:lnTo>
                  <a:lnTo>
                    <a:pt x="845" y="382"/>
                  </a:lnTo>
                  <a:lnTo>
                    <a:pt x="882" y="607"/>
                  </a:lnTo>
                  <a:lnTo>
                    <a:pt x="907" y="740"/>
                  </a:lnTo>
                  <a:lnTo>
                    <a:pt x="908" y="869"/>
                  </a:lnTo>
                  <a:lnTo>
                    <a:pt x="875" y="954"/>
                  </a:lnTo>
                  <a:lnTo>
                    <a:pt x="701" y="1013"/>
                  </a:lnTo>
                  <a:lnTo>
                    <a:pt x="559" y="944"/>
                  </a:lnTo>
                  <a:close/>
                </a:path>
              </a:pathLst>
            </a:custGeom>
            <a:solidFill>
              <a:srgbClr val="FFC9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80" name="Freeform 12">
              <a:extLst>
                <a:ext uri="{FF2B5EF4-FFF2-40B4-BE49-F238E27FC236}">
                  <a16:creationId xmlns:a16="http://schemas.microsoft.com/office/drawing/2014/main" id="{1E3682EB-2FC0-46C1-87E5-CE94ADC130C4}"/>
                </a:ext>
              </a:extLst>
            </p:cNvPr>
            <p:cNvSpPr>
              <a:spLocks/>
            </p:cNvSpPr>
            <p:nvPr/>
          </p:nvSpPr>
          <p:spPr bwMode="auto">
            <a:xfrm>
              <a:off x="1251" y="1485"/>
              <a:ext cx="578" cy="876"/>
            </a:xfrm>
            <a:custGeom>
              <a:avLst/>
              <a:gdLst>
                <a:gd name="T0" fmla="*/ 292 w 2312"/>
                <a:gd name="T1" fmla="*/ 36 h 3504"/>
                <a:gd name="T2" fmla="*/ 234 w 2312"/>
                <a:gd name="T3" fmla="*/ 51 h 3504"/>
                <a:gd name="T4" fmla="*/ 204 w 2312"/>
                <a:gd name="T5" fmla="*/ 74 h 3504"/>
                <a:gd name="T6" fmla="*/ 152 w 2312"/>
                <a:gd name="T7" fmla="*/ 92 h 3504"/>
                <a:gd name="T8" fmla="*/ 87 w 2312"/>
                <a:gd name="T9" fmla="*/ 177 h 3504"/>
                <a:gd name="T10" fmla="*/ 50 w 2312"/>
                <a:gd name="T11" fmla="*/ 171 h 3504"/>
                <a:gd name="T12" fmla="*/ 27 w 2312"/>
                <a:gd name="T13" fmla="*/ 174 h 3504"/>
                <a:gd name="T14" fmla="*/ 3 w 2312"/>
                <a:gd name="T15" fmla="*/ 187 h 3504"/>
                <a:gd name="T16" fmla="*/ 0 w 2312"/>
                <a:gd name="T17" fmla="*/ 211 h 3504"/>
                <a:gd name="T18" fmla="*/ 10 w 2312"/>
                <a:gd name="T19" fmla="*/ 274 h 3504"/>
                <a:gd name="T20" fmla="*/ 42 w 2312"/>
                <a:gd name="T21" fmla="*/ 348 h 3504"/>
                <a:gd name="T22" fmla="*/ 66 w 2312"/>
                <a:gd name="T23" fmla="*/ 374 h 3504"/>
                <a:gd name="T24" fmla="*/ 91 w 2312"/>
                <a:gd name="T25" fmla="*/ 374 h 3504"/>
                <a:gd name="T26" fmla="*/ 98 w 2312"/>
                <a:gd name="T27" fmla="*/ 428 h 3504"/>
                <a:gd name="T28" fmla="*/ 98 w 2312"/>
                <a:gd name="T29" fmla="*/ 576 h 3504"/>
                <a:gd name="T30" fmla="*/ 123 w 2312"/>
                <a:gd name="T31" fmla="*/ 663 h 3504"/>
                <a:gd name="T32" fmla="*/ 207 w 2312"/>
                <a:gd name="T33" fmla="*/ 775 h 3504"/>
                <a:gd name="T34" fmla="*/ 272 w 2312"/>
                <a:gd name="T35" fmla="*/ 853 h 3504"/>
                <a:gd name="T36" fmla="*/ 277 w 2312"/>
                <a:gd name="T37" fmla="*/ 876 h 3504"/>
                <a:gd name="T38" fmla="*/ 304 w 2312"/>
                <a:gd name="T39" fmla="*/ 794 h 3504"/>
                <a:gd name="T40" fmla="*/ 378 w 2312"/>
                <a:gd name="T41" fmla="*/ 747 h 3504"/>
                <a:gd name="T42" fmla="*/ 408 w 2312"/>
                <a:gd name="T43" fmla="*/ 738 h 3504"/>
                <a:gd name="T44" fmla="*/ 429 w 2312"/>
                <a:gd name="T45" fmla="*/ 694 h 3504"/>
                <a:gd name="T46" fmla="*/ 427 w 2312"/>
                <a:gd name="T47" fmla="*/ 673 h 3504"/>
                <a:gd name="T48" fmla="*/ 427 w 2312"/>
                <a:gd name="T49" fmla="*/ 652 h 3504"/>
                <a:gd name="T50" fmla="*/ 455 w 2312"/>
                <a:gd name="T51" fmla="*/ 617 h 3504"/>
                <a:gd name="T52" fmla="*/ 489 w 2312"/>
                <a:gd name="T53" fmla="*/ 559 h 3504"/>
                <a:gd name="T54" fmla="*/ 510 w 2312"/>
                <a:gd name="T55" fmla="*/ 509 h 3504"/>
                <a:gd name="T56" fmla="*/ 536 w 2312"/>
                <a:gd name="T57" fmla="*/ 440 h 3504"/>
                <a:gd name="T58" fmla="*/ 556 w 2312"/>
                <a:gd name="T59" fmla="*/ 363 h 3504"/>
                <a:gd name="T60" fmla="*/ 568 w 2312"/>
                <a:gd name="T61" fmla="*/ 304 h 3504"/>
                <a:gd name="T62" fmla="*/ 568 w 2312"/>
                <a:gd name="T63" fmla="*/ 257 h 3504"/>
                <a:gd name="T64" fmla="*/ 568 w 2312"/>
                <a:gd name="T65" fmla="*/ 171 h 3504"/>
                <a:gd name="T66" fmla="*/ 578 w 2312"/>
                <a:gd name="T67" fmla="*/ 21 h 3504"/>
                <a:gd name="T68" fmla="*/ 558 w 2312"/>
                <a:gd name="T69" fmla="*/ 0 h 3504"/>
                <a:gd name="T70" fmla="*/ 315 w 2312"/>
                <a:gd name="T71" fmla="*/ 62 h 3504"/>
                <a:gd name="T72" fmla="*/ 288 w 2312"/>
                <a:gd name="T73" fmla="*/ 62 h 3504"/>
                <a:gd name="T74" fmla="*/ 292 w 2312"/>
                <a:gd name="T75" fmla="*/ 36 h 35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312" h="3504">
                  <a:moveTo>
                    <a:pt x="1167" y="143"/>
                  </a:moveTo>
                  <a:lnTo>
                    <a:pt x="935" y="202"/>
                  </a:lnTo>
                  <a:lnTo>
                    <a:pt x="816" y="295"/>
                  </a:lnTo>
                  <a:lnTo>
                    <a:pt x="609" y="368"/>
                  </a:lnTo>
                  <a:lnTo>
                    <a:pt x="347" y="706"/>
                  </a:lnTo>
                  <a:lnTo>
                    <a:pt x="200" y="685"/>
                  </a:lnTo>
                  <a:lnTo>
                    <a:pt x="107" y="696"/>
                  </a:lnTo>
                  <a:lnTo>
                    <a:pt x="12" y="746"/>
                  </a:lnTo>
                  <a:lnTo>
                    <a:pt x="0" y="845"/>
                  </a:lnTo>
                  <a:lnTo>
                    <a:pt x="40" y="1095"/>
                  </a:lnTo>
                  <a:lnTo>
                    <a:pt x="169" y="1391"/>
                  </a:lnTo>
                  <a:lnTo>
                    <a:pt x="265" y="1496"/>
                  </a:lnTo>
                  <a:lnTo>
                    <a:pt x="364" y="1496"/>
                  </a:lnTo>
                  <a:lnTo>
                    <a:pt x="390" y="1712"/>
                  </a:lnTo>
                  <a:lnTo>
                    <a:pt x="390" y="2302"/>
                  </a:lnTo>
                  <a:lnTo>
                    <a:pt x="492" y="2653"/>
                  </a:lnTo>
                  <a:lnTo>
                    <a:pt x="827" y="3098"/>
                  </a:lnTo>
                  <a:lnTo>
                    <a:pt x="1087" y="3412"/>
                  </a:lnTo>
                  <a:lnTo>
                    <a:pt x="1106" y="3504"/>
                  </a:lnTo>
                  <a:lnTo>
                    <a:pt x="1214" y="3175"/>
                  </a:lnTo>
                  <a:lnTo>
                    <a:pt x="1511" y="2986"/>
                  </a:lnTo>
                  <a:lnTo>
                    <a:pt x="1633" y="2951"/>
                  </a:lnTo>
                  <a:lnTo>
                    <a:pt x="1715" y="2774"/>
                  </a:lnTo>
                  <a:lnTo>
                    <a:pt x="1708" y="2692"/>
                  </a:lnTo>
                  <a:lnTo>
                    <a:pt x="1708" y="2607"/>
                  </a:lnTo>
                  <a:lnTo>
                    <a:pt x="1820" y="2466"/>
                  </a:lnTo>
                  <a:lnTo>
                    <a:pt x="1955" y="2235"/>
                  </a:lnTo>
                  <a:lnTo>
                    <a:pt x="2040" y="2037"/>
                  </a:lnTo>
                  <a:lnTo>
                    <a:pt x="2142" y="1759"/>
                  </a:lnTo>
                  <a:lnTo>
                    <a:pt x="2225" y="1453"/>
                  </a:lnTo>
                  <a:lnTo>
                    <a:pt x="2270" y="1216"/>
                  </a:lnTo>
                  <a:lnTo>
                    <a:pt x="2270" y="1029"/>
                  </a:lnTo>
                  <a:lnTo>
                    <a:pt x="2270" y="685"/>
                  </a:lnTo>
                  <a:lnTo>
                    <a:pt x="2312" y="82"/>
                  </a:lnTo>
                  <a:lnTo>
                    <a:pt x="2230" y="0"/>
                  </a:lnTo>
                  <a:lnTo>
                    <a:pt x="1258" y="246"/>
                  </a:lnTo>
                  <a:lnTo>
                    <a:pt x="1153" y="246"/>
                  </a:lnTo>
                  <a:lnTo>
                    <a:pt x="1167" y="143"/>
                  </a:lnTo>
                  <a:close/>
                </a:path>
              </a:pathLst>
            </a:custGeom>
            <a:solidFill>
              <a:srgbClr val="FFC9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81" name="Freeform 13">
              <a:extLst>
                <a:ext uri="{FF2B5EF4-FFF2-40B4-BE49-F238E27FC236}">
                  <a16:creationId xmlns:a16="http://schemas.microsoft.com/office/drawing/2014/main" id="{FC8357CE-143E-C9BC-4D8C-923146B8EBFF}"/>
                </a:ext>
              </a:extLst>
            </p:cNvPr>
            <p:cNvSpPr>
              <a:spLocks/>
            </p:cNvSpPr>
            <p:nvPr/>
          </p:nvSpPr>
          <p:spPr bwMode="auto">
            <a:xfrm>
              <a:off x="685" y="1975"/>
              <a:ext cx="153" cy="218"/>
            </a:xfrm>
            <a:custGeom>
              <a:avLst/>
              <a:gdLst>
                <a:gd name="T0" fmla="*/ 153 w 610"/>
                <a:gd name="T1" fmla="*/ 0 h 870"/>
                <a:gd name="T2" fmla="*/ 132 w 610"/>
                <a:gd name="T3" fmla="*/ 15 h 870"/>
                <a:gd name="T4" fmla="*/ 83 w 610"/>
                <a:gd name="T5" fmla="*/ 87 h 870"/>
                <a:gd name="T6" fmla="*/ 57 w 610"/>
                <a:gd name="T7" fmla="*/ 111 h 870"/>
                <a:gd name="T8" fmla="*/ 17 w 610"/>
                <a:gd name="T9" fmla="*/ 166 h 870"/>
                <a:gd name="T10" fmla="*/ 0 w 610"/>
                <a:gd name="T11" fmla="*/ 218 h 870"/>
                <a:gd name="T12" fmla="*/ 40 w 610"/>
                <a:gd name="T13" fmla="*/ 198 h 870"/>
                <a:gd name="T14" fmla="*/ 76 w 610"/>
                <a:gd name="T15" fmla="*/ 161 h 870"/>
                <a:gd name="T16" fmla="*/ 146 w 610"/>
                <a:gd name="T17" fmla="*/ 43 h 870"/>
                <a:gd name="T18" fmla="*/ 153 w 610"/>
                <a:gd name="T19" fmla="*/ 0 h 8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10" h="870">
                  <a:moveTo>
                    <a:pt x="610" y="0"/>
                  </a:moveTo>
                  <a:lnTo>
                    <a:pt x="526" y="59"/>
                  </a:lnTo>
                  <a:lnTo>
                    <a:pt x="332" y="348"/>
                  </a:lnTo>
                  <a:lnTo>
                    <a:pt x="227" y="444"/>
                  </a:lnTo>
                  <a:lnTo>
                    <a:pt x="68" y="662"/>
                  </a:lnTo>
                  <a:lnTo>
                    <a:pt x="0" y="870"/>
                  </a:lnTo>
                  <a:lnTo>
                    <a:pt x="158" y="792"/>
                  </a:lnTo>
                  <a:lnTo>
                    <a:pt x="303" y="644"/>
                  </a:lnTo>
                  <a:lnTo>
                    <a:pt x="582" y="172"/>
                  </a:lnTo>
                  <a:lnTo>
                    <a:pt x="610" y="0"/>
                  </a:lnTo>
                  <a:close/>
                </a:path>
              </a:pathLst>
            </a:custGeom>
            <a:solidFill>
              <a:srgbClr val="FFC9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82" name="Freeform 14">
              <a:extLst>
                <a:ext uri="{FF2B5EF4-FFF2-40B4-BE49-F238E27FC236}">
                  <a16:creationId xmlns:a16="http://schemas.microsoft.com/office/drawing/2014/main" id="{B2DD12F7-844C-5A83-F4AB-C2D808C03C1F}"/>
                </a:ext>
              </a:extLst>
            </p:cNvPr>
            <p:cNvSpPr>
              <a:spLocks/>
            </p:cNvSpPr>
            <p:nvPr/>
          </p:nvSpPr>
          <p:spPr bwMode="auto">
            <a:xfrm>
              <a:off x="927" y="1236"/>
              <a:ext cx="682" cy="592"/>
            </a:xfrm>
            <a:custGeom>
              <a:avLst/>
              <a:gdLst>
                <a:gd name="T0" fmla="*/ 153 w 2728"/>
                <a:gd name="T1" fmla="*/ 558 h 2366"/>
                <a:gd name="T2" fmla="*/ 189 w 2728"/>
                <a:gd name="T3" fmla="*/ 466 h 2366"/>
                <a:gd name="T4" fmla="*/ 245 w 2728"/>
                <a:gd name="T5" fmla="*/ 403 h 2366"/>
                <a:gd name="T6" fmla="*/ 309 w 2728"/>
                <a:gd name="T7" fmla="*/ 382 h 2366"/>
                <a:gd name="T8" fmla="*/ 344 w 2728"/>
                <a:gd name="T9" fmla="*/ 363 h 2366"/>
                <a:gd name="T10" fmla="*/ 380 w 2728"/>
                <a:gd name="T11" fmla="*/ 319 h 2366"/>
                <a:gd name="T12" fmla="*/ 438 w 2728"/>
                <a:gd name="T13" fmla="*/ 341 h 2366"/>
                <a:gd name="T14" fmla="*/ 474 w 2728"/>
                <a:gd name="T15" fmla="*/ 301 h 2366"/>
                <a:gd name="T16" fmla="*/ 555 w 2728"/>
                <a:gd name="T17" fmla="*/ 259 h 2366"/>
                <a:gd name="T18" fmla="*/ 605 w 2728"/>
                <a:gd name="T19" fmla="*/ 181 h 2366"/>
                <a:gd name="T20" fmla="*/ 682 w 2728"/>
                <a:gd name="T21" fmla="*/ 142 h 2366"/>
                <a:gd name="T22" fmla="*/ 660 w 2728"/>
                <a:gd name="T23" fmla="*/ 77 h 2366"/>
                <a:gd name="T24" fmla="*/ 560 w 2728"/>
                <a:gd name="T25" fmla="*/ 0 h 2366"/>
                <a:gd name="T26" fmla="*/ 528 w 2728"/>
                <a:gd name="T27" fmla="*/ 0 h 2366"/>
                <a:gd name="T28" fmla="*/ 481 w 2728"/>
                <a:gd name="T29" fmla="*/ 9 h 2366"/>
                <a:gd name="T30" fmla="*/ 402 w 2728"/>
                <a:gd name="T31" fmla="*/ 39 h 2366"/>
                <a:gd name="T32" fmla="*/ 387 w 2728"/>
                <a:gd name="T33" fmla="*/ 50 h 2366"/>
                <a:gd name="T34" fmla="*/ 374 w 2728"/>
                <a:gd name="T35" fmla="*/ 71 h 2366"/>
                <a:gd name="T36" fmla="*/ 281 w 2728"/>
                <a:gd name="T37" fmla="*/ 183 h 2366"/>
                <a:gd name="T38" fmla="*/ 222 w 2728"/>
                <a:gd name="T39" fmla="*/ 232 h 2366"/>
                <a:gd name="T40" fmla="*/ 131 w 2728"/>
                <a:gd name="T41" fmla="*/ 290 h 2366"/>
                <a:gd name="T42" fmla="*/ 92 w 2728"/>
                <a:gd name="T43" fmla="*/ 328 h 2366"/>
                <a:gd name="T44" fmla="*/ 0 w 2728"/>
                <a:gd name="T45" fmla="*/ 455 h 2366"/>
                <a:gd name="T46" fmla="*/ 47 w 2728"/>
                <a:gd name="T47" fmla="*/ 592 h 2366"/>
                <a:gd name="T48" fmla="*/ 89 w 2728"/>
                <a:gd name="T49" fmla="*/ 592 h 2366"/>
                <a:gd name="T50" fmla="*/ 153 w 2728"/>
                <a:gd name="T51" fmla="*/ 558 h 236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728" h="2366">
                  <a:moveTo>
                    <a:pt x="610" y="2229"/>
                  </a:moveTo>
                  <a:lnTo>
                    <a:pt x="756" y="1864"/>
                  </a:lnTo>
                  <a:lnTo>
                    <a:pt x="980" y="1611"/>
                  </a:lnTo>
                  <a:lnTo>
                    <a:pt x="1235" y="1525"/>
                  </a:lnTo>
                  <a:lnTo>
                    <a:pt x="1377" y="1449"/>
                  </a:lnTo>
                  <a:lnTo>
                    <a:pt x="1518" y="1275"/>
                  </a:lnTo>
                  <a:lnTo>
                    <a:pt x="1750" y="1361"/>
                  </a:lnTo>
                  <a:lnTo>
                    <a:pt x="1897" y="1202"/>
                  </a:lnTo>
                  <a:lnTo>
                    <a:pt x="2218" y="1036"/>
                  </a:lnTo>
                  <a:lnTo>
                    <a:pt x="2421" y="725"/>
                  </a:lnTo>
                  <a:lnTo>
                    <a:pt x="2728" y="566"/>
                  </a:lnTo>
                  <a:lnTo>
                    <a:pt x="2638" y="309"/>
                  </a:lnTo>
                  <a:lnTo>
                    <a:pt x="2238" y="0"/>
                  </a:lnTo>
                  <a:lnTo>
                    <a:pt x="2110" y="0"/>
                  </a:lnTo>
                  <a:lnTo>
                    <a:pt x="1925" y="35"/>
                  </a:lnTo>
                  <a:lnTo>
                    <a:pt x="1606" y="157"/>
                  </a:lnTo>
                  <a:lnTo>
                    <a:pt x="1547" y="201"/>
                  </a:lnTo>
                  <a:lnTo>
                    <a:pt x="1496" y="285"/>
                  </a:lnTo>
                  <a:lnTo>
                    <a:pt x="1124" y="732"/>
                  </a:lnTo>
                  <a:lnTo>
                    <a:pt x="887" y="927"/>
                  </a:lnTo>
                  <a:lnTo>
                    <a:pt x="524" y="1160"/>
                  </a:lnTo>
                  <a:lnTo>
                    <a:pt x="368" y="1309"/>
                  </a:lnTo>
                  <a:lnTo>
                    <a:pt x="0" y="1818"/>
                  </a:lnTo>
                  <a:lnTo>
                    <a:pt x="187" y="2366"/>
                  </a:lnTo>
                  <a:lnTo>
                    <a:pt x="354" y="2366"/>
                  </a:lnTo>
                  <a:lnTo>
                    <a:pt x="610" y="2229"/>
                  </a:lnTo>
                  <a:close/>
                </a:path>
              </a:pathLst>
            </a:custGeom>
            <a:solidFill>
              <a:srgbClr val="FFC9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83" name="Freeform 15">
              <a:extLst>
                <a:ext uri="{FF2B5EF4-FFF2-40B4-BE49-F238E27FC236}">
                  <a16:creationId xmlns:a16="http://schemas.microsoft.com/office/drawing/2014/main" id="{5C302AF3-35B9-30DF-3F05-6CF96239701D}"/>
                </a:ext>
              </a:extLst>
            </p:cNvPr>
            <p:cNvSpPr>
              <a:spLocks/>
            </p:cNvSpPr>
            <p:nvPr/>
          </p:nvSpPr>
          <p:spPr bwMode="auto">
            <a:xfrm>
              <a:off x="1500" y="1746"/>
              <a:ext cx="162" cy="100"/>
            </a:xfrm>
            <a:custGeom>
              <a:avLst/>
              <a:gdLst>
                <a:gd name="T0" fmla="*/ 11 w 647"/>
                <a:gd name="T1" fmla="*/ 0 h 398"/>
                <a:gd name="T2" fmla="*/ 57 w 647"/>
                <a:gd name="T3" fmla="*/ 0 h 398"/>
                <a:gd name="T4" fmla="*/ 83 w 647"/>
                <a:gd name="T5" fmla="*/ 15 h 398"/>
                <a:gd name="T6" fmla="*/ 145 w 647"/>
                <a:gd name="T7" fmla="*/ 15 h 398"/>
                <a:gd name="T8" fmla="*/ 162 w 647"/>
                <a:gd name="T9" fmla="*/ 56 h 398"/>
                <a:gd name="T10" fmla="*/ 136 w 647"/>
                <a:gd name="T11" fmla="*/ 100 h 398"/>
                <a:gd name="T12" fmla="*/ 147 w 647"/>
                <a:gd name="T13" fmla="*/ 63 h 398"/>
                <a:gd name="T14" fmla="*/ 136 w 647"/>
                <a:gd name="T15" fmla="*/ 49 h 398"/>
                <a:gd name="T16" fmla="*/ 91 w 647"/>
                <a:gd name="T17" fmla="*/ 83 h 398"/>
                <a:gd name="T18" fmla="*/ 79 w 647"/>
                <a:gd name="T19" fmla="*/ 83 h 398"/>
                <a:gd name="T20" fmla="*/ 43 w 647"/>
                <a:gd name="T21" fmla="*/ 68 h 398"/>
                <a:gd name="T22" fmla="*/ 21 w 647"/>
                <a:gd name="T23" fmla="*/ 63 h 398"/>
                <a:gd name="T24" fmla="*/ 0 w 647"/>
                <a:gd name="T25" fmla="*/ 45 h 398"/>
                <a:gd name="T26" fmla="*/ 32 w 647"/>
                <a:gd name="T27" fmla="*/ 61 h 398"/>
                <a:gd name="T28" fmla="*/ 65 w 647"/>
                <a:gd name="T29" fmla="*/ 61 h 398"/>
                <a:gd name="T30" fmla="*/ 101 w 647"/>
                <a:gd name="T31" fmla="*/ 49 h 398"/>
                <a:gd name="T32" fmla="*/ 70 w 647"/>
                <a:gd name="T33" fmla="*/ 37 h 398"/>
                <a:gd name="T34" fmla="*/ 21 w 647"/>
                <a:gd name="T35" fmla="*/ 8 h 398"/>
                <a:gd name="T36" fmla="*/ 11 w 647"/>
                <a:gd name="T37" fmla="*/ 0 h 3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47" h="398">
                  <a:moveTo>
                    <a:pt x="45" y="0"/>
                  </a:moveTo>
                  <a:lnTo>
                    <a:pt x="227" y="0"/>
                  </a:lnTo>
                  <a:lnTo>
                    <a:pt x="331" y="60"/>
                  </a:lnTo>
                  <a:lnTo>
                    <a:pt x="581" y="60"/>
                  </a:lnTo>
                  <a:lnTo>
                    <a:pt x="647" y="223"/>
                  </a:lnTo>
                  <a:lnTo>
                    <a:pt x="542" y="398"/>
                  </a:lnTo>
                  <a:lnTo>
                    <a:pt x="588" y="250"/>
                  </a:lnTo>
                  <a:lnTo>
                    <a:pt x="542" y="195"/>
                  </a:lnTo>
                  <a:lnTo>
                    <a:pt x="363" y="329"/>
                  </a:lnTo>
                  <a:lnTo>
                    <a:pt x="317" y="329"/>
                  </a:lnTo>
                  <a:lnTo>
                    <a:pt x="173" y="269"/>
                  </a:lnTo>
                  <a:lnTo>
                    <a:pt x="84" y="250"/>
                  </a:lnTo>
                  <a:lnTo>
                    <a:pt x="0" y="181"/>
                  </a:lnTo>
                  <a:lnTo>
                    <a:pt x="126" y="241"/>
                  </a:lnTo>
                  <a:lnTo>
                    <a:pt x="258" y="241"/>
                  </a:lnTo>
                  <a:lnTo>
                    <a:pt x="403" y="195"/>
                  </a:lnTo>
                  <a:lnTo>
                    <a:pt x="279" y="148"/>
                  </a:lnTo>
                  <a:lnTo>
                    <a:pt x="84" y="32"/>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84" name="Freeform 16">
              <a:extLst>
                <a:ext uri="{FF2B5EF4-FFF2-40B4-BE49-F238E27FC236}">
                  <a16:creationId xmlns:a16="http://schemas.microsoft.com/office/drawing/2014/main" id="{F66FD509-4554-2322-E8A2-4AF5AE27581E}"/>
                </a:ext>
              </a:extLst>
            </p:cNvPr>
            <p:cNvSpPr>
              <a:spLocks/>
            </p:cNvSpPr>
            <p:nvPr/>
          </p:nvSpPr>
          <p:spPr bwMode="auto">
            <a:xfrm>
              <a:off x="1473" y="1761"/>
              <a:ext cx="39" cy="11"/>
            </a:xfrm>
            <a:custGeom>
              <a:avLst/>
              <a:gdLst>
                <a:gd name="T0" fmla="*/ 39 w 154"/>
                <a:gd name="T1" fmla="*/ 0 h 42"/>
                <a:gd name="T2" fmla="*/ 22 w 154"/>
                <a:gd name="T3" fmla="*/ 11 h 42"/>
                <a:gd name="T4" fmla="*/ 0 w 154"/>
                <a:gd name="T5" fmla="*/ 11 h 42"/>
                <a:gd name="T6" fmla="*/ 16 w 154"/>
                <a:gd name="T7" fmla="*/ 0 h 42"/>
                <a:gd name="T8" fmla="*/ 39 w 154"/>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 h="42">
                  <a:moveTo>
                    <a:pt x="154" y="0"/>
                  </a:moveTo>
                  <a:lnTo>
                    <a:pt x="85" y="42"/>
                  </a:lnTo>
                  <a:lnTo>
                    <a:pt x="0" y="42"/>
                  </a:lnTo>
                  <a:lnTo>
                    <a:pt x="65" y="0"/>
                  </a:lnTo>
                  <a:lnTo>
                    <a:pt x="1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85" name="Freeform 17">
              <a:extLst>
                <a:ext uri="{FF2B5EF4-FFF2-40B4-BE49-F238E27FC236}">
                  <a16:creationId xmlns:a16="http://schemas.microsoft.com/office/drawing/2014/main" id="{19813378-E35B-BEF7-34D3-210B7B6E7E2E}"/>
                </a:ext>
              </a:extLst>
            </p:cNvPr>
            <p:cNvSpPr>
              <a:spLocks/>
            </p:cNvSpPr>
            <p:nvPr/>
          </p:nvSpPr>
          <p:spPr bwMode="auto">
            <a:xfrm>
              <a:off x="1705" y="1721"/>
              <a:ext cx="108" cy="92"/>
            </a:xfrm>
            <a:custGeom>
              <a:avLst/>
              <a:gdLst>
                <a:gd name="T0" fmla="*/ 0 w 436"/>
                <a:gd name="T1" fmla="*/ 81 h 370"/>
                <a:gd name="T2" fmla="*/ 2 w 436"/>
                <a:gd name="T3" fmla="*/ 50 h 370"/>
                <a:gd name="T4" fmla="*/ 36 w 436"/>
                <a:gd name="T5" fmla="*/ 25 h 370"/>
                <a:gd name="T6" fmla="*/ 81 w 436"/>
                <a:gd name="T7" fmla="*/ 15 h 370"/>
                <a:gd name="T8" fmla="*/ 108 w 436"/>
                <a:gd name="T9" fmla="*/ 0 h 370"/>
                <a:gd name="T10" fmla="*/ 96 w 436"/>
                <a:gd name="T11" fmla="*/ 30 h 370"/>
                <a:gd name="T12" fmla="*/ 57 w 436"/>
                <a:gd name="T13" fmla="*/ 40 h 370"/>
                <a:gd name="T14" fmla="*/ 30 w 436"/>
                <a:gd name="T15" fmla="*/ 50 h 370"/>
                <a:gd name="T16" fmla="*/ 36 w 436"/>
                <a:gd name="T17" fmla="*/ 62 h 370"/>
                <a:gd name="T18" fmla="*/ 62 w 436"/>
                <a:gd name="T19" fmla="*/ 62 h 370"/>
                <a:gd name="T20" fmla="*/ 89 w 436"/>
                <a:gd name="T21" fmla="*/ 55 h 370"/>
                <a:gd name="T22" fmla="*/ 49 w 436"/>
                <a:gd name="T23" fmla="*/ 85 h 370"/>
                <a:gd name="T24" fmla="*/ 17 w 436"/>
                <a:gd name="T25" fmla="*/ 74 h 370"/>
                <a:gd name="T26" fmla="*/ 0 w 436"/>
                <a:gd name="T27" fmla="*/ 92 h 370"/>
                <a:gd name="T28" fmla="*/ 0 w 436"/>
                <a:gd name="T29" fmla="*/ 81 h 3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36" h="370">
                  <a:moveTo>
                    <a:pt x="0" y="324"/>
                  </a:moveTo>
                  <a:lnTo>
                    <a:pt x="7" y="203"/>
                  </a:lnTo>
                  <a:lnTo>
                    <a:pt x="146" y="101"/>
                  </a:lnTo>
                  <a:lnTo>
                    <a:pt x="325" y="62"/>
                  </a:lnTo>
                  <a:lnTo>
                    <a:pt x="436" y="0"/>
                  </a:lnTo>
                  <a:lnTo>
                    <a:pt x="386" y="120"/>
                  </a:lnTo>
                  <a:lnTo>
                    <a:pt x="229" y="161"/>
                  </a:lnTo>
                  <a:lnTo>
                    <a:pt x="123" y="203"/>
                  </a:lnTo>
                  <a:lnTo>
                    <a:pt x="146" y="249"/>
                  </a:lnTo>
                  <a:lnTo>
                    <a:pt x="249" y="249"/>
                  </a:lnTo>
                  <a:lnTo>
                    <a:pt x="360" y="222"/>
                  </a:lnTo>
                  <a:lnTo>
                    <a:pt x="199" y="342"/>
                  </a:lnTo>
                  <a:lnTo>
                    <a:pt x="68" y="296"/>
                  </a:lnTo>
                  <a:lnTo>
                    <a:pt x="0" y="370"/>
                  </a:lnTo>
                  <a:lnTo>
                    <a:pt x="0" y="3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86" name="Freeform 18">
              <a:extLst>
                <a:ext uri="{FF2B5EF4-FFF2-40B4-BE49-F238E27FC236}">
                  <a16:creationId xmlns:a16="http://schemas.microsoft.com/office/drawing/2014/main" id="{4ABA0976-9E4E-71DA-3C96-0D2529693D4E}"/>
                </a:ext>
              </a:extLst>
            </p:cNvPr>
            <p:cNvSpPr>
              <a:spLocks/>
            </p:cNvSpPr>
            <p:nvPr/>
          </p:nvSpPr>
          <p:spPr bwMode="auto">
            <a:xfrm>
              <a:off x="1532" y="1901"/>
              <a:ext cx="198" cy="140"/>
            </a:xfrm>
            <a:custGeom>
              <a:avLst/>
              <a:gdLst>
                <a:gd name="T0" fmla="*/ 27 w 793"/>
                <a:gd name="T1" fmla="*/ 108 h 562"/>
                <a:gd name="T2" fmla="*/ 54 w 793"/>
                <a:gd name="T3" fmla="*/ 100 h 562"/>
                <a:gd name="T4" fmla="*/ 83 w 793"/>
                <a:gd name="T5" fmla="*/ 100 h 562"/>
                <a:gd name="T6" fmla="*/ 130 w 793"/>
                <a:gd name="T7" fmla="*/ 115 h 562"/>
                <a:gd name="T8" fmla="*/ 156 w 793"/>
                <a:gd name="T9" fmla="*/ 115 h 562"/>
                <a:gd name="T10" fmla="*/ 186 w 793"/>
                <a:gd name="T11" fmla="*/ 110 h 562"/>
                <a:gd name="T12" fmla="*/ 198 w 793"/>
                <a:gd name="T13" fmla="*/ 108 h 562"/>
                <a:gd name="T14" fmla="*/ 198 w 793"/>
                <a:gd name="T15" fmla="*/ 120 h 562"/>
                <a:gd name="T16" fmla="*/ 186 w 793"/>
                <a:gd name="T17" fmla="*/ 119 h 562"/>
                <a:gd name="T18" fmla="*/ 158 w 793"/>
                <a:gd name="T19" fmla="*/ 126 h 562"/>
                <a:gd name="T20" fmla="*/ 125 w 793"/>
                <a:gd name="T21" fmla="*/ 126 h 562"/>
                <a:gd name="T22" fmla="*/ 84 w 793"/>
                <a:gd name="T23" fmla="*/ 110 h 562"/>
                <a:gd name="T24" fmla="*/ 59 w 793"/>
                <a:gd name="T25" fmla="*/ 110 h 562"/>
                <a:gd name="T26" fmla="*/ 31 w 793"/>
                <a:gd name="T27" fmla="*/ 126 h 562"/>
                <a:gd name="T28" fmla="*/ 27 w 793"/>
                <a:gd name="T29" fmla="*/ 140 h 562"/>
                <a:gd name="T30" fmla="*/ 6 w 793"/>
                <a:gd name="T31" fmla="*/ 133 h 562"/>
                <a:gd name="T32" fmla="*/ 0 w 793"/>
                <a:gd name="T33" fmla="*/ 93 h 562"/>
                <a:gd name="T34" fmla="*/ 22 w 793"/>
                <a:gd name="T35" fmla="*/ 34 h 562"/>
                <a:gd name="T36" fmla="*/ 68 w 793"/>
                <a:gd name="T37" fmla="*/ 0 h 562"/>
                <a:gd name="T38" fmla="*/ 37 w 793"/>
                <a:gd name="T39" fmla="*/ 37 h 562"/>
                <a:gd name="T40" fmla="*/ 25 w 793"/>
                <a:gd name="T41" fmla="*/ 70 h 562"/>
                <a:gd name="T42" fmla="*/ 6 w 793"/>
                <a:gd name="T43" fmla="*/ 95 h 562"/>
                <a:gd name="T44" fmla="*/ 27 w 793"/>
                <a:gd name="T45" fmla="*/ 108 h 5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93" h="562">
                  <a:moveTo>
                    <a:pt x="107" y="434"/>
                  </a:moveTo>
                  <a:lnTo>
                    <a:pt x="217" y="402"/>
                  </a:lnTo>
                  <a:lnTo>
                    <a:pt x="331" y="402"/>
                  </a:lnTo>
                  <a:lnTo>
                    <a:pt x="521" y="460"/>
                  </a:lnTo>
                  <a:lnTo>
                    <a:pt x="623" y="460"/>
                  </a:lnTo>
                  <a:lnTo>
                    <a:pt x="745" y="443"/>
                  </a:lnTo>
                  <a:lnTo>
                    <a:pt x="793" y="434"/>
                  </a:lnTo>
                  <a:lnTo>
                    <a:pt x="793" y="483"/>
                  </a:lnTo>
                  <a:lnTo>
                    <a:pt x="745" y="476"/>
                  </a:lnTo>
                  <a:lnTo>
                    <a:pt x="631" y="504"/>
                  </a:lnTo>
                  <a:lnTo>
                    <a:pt x="501" y="504"/>
                  </a:lnTo>
                  <a:lnTo>
                    <a:pt x="338" y="443"/>
                  </a:lnTo>
                  <a:lnTo>
                    <a:pt x="237" y="443"/>
                  </a:lnTo>
                  <a:lnTo>
                    <a:pt x="123" y="504"/>
                  </a:lnTo>
                  <a:lnTo>
                    <a:pt x="107" y="562"/>
                  </a:lnTo>
                  <a:lnTo>
                    <a:pt x="24" y="535"/>
                  </a:lnTo>
                  <a:lnTo>
                    <a:pt x="0" y="374"/>
                  </a:lnTo>
                  <a:lnTo>
                    <a:pt x="89" y="138"/>
                  </a:lnTo>
                  <a:lnTo>
                    <a:pt x="271" y="0"/>
                  </a:lnTo>
                  <a:lnTo>
                    <a:pt x="149" y="147"/>
                  </a:lnTo>
                  <a:lnTo>
                    <a:pt x="101" y="283"/>
                  </a:lnTo>
                  <a:lnTo>
                    <a:pt x="24" y="382"/>
                  </a:lnTo>
                  <a:lnTo>
                    <a:pt x="107" y="4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87" name="Freeform 19">
              <a:extLst>
                <a:ext uri="{FF2B5EF4-FFF2-40B4-BE49-F238E27FC236}">
                  <a16:creationId xmlns:a16="http://schemas.microsoft.com/office/drawing/2014/main" id="{8906B3E0-2C97-8E49-542B-B0D0C121C00B}"/>
                </a:ext>
              </a:extLst>
            </p:cNvPr>
            <p:cNvSpPr>
              <a:spLocks/>
            </p:cNvSpPr>
            <p:nvPr/>
          </p:nvSpPr>
          <p:spPr bwMode="auto">
            <a:xfrm>
              <a:off x="1580" y="2056"/>
              <a:ext cx="126" cy="41"/>
            </a:xfrm>
            <a:custGeom>
              <a:avLst/>
              <a:gdLst>
                <a:gd name="T0" fmla="*/ 119 w 506"/>
                <a:gd name="T1" fmla="*/ 5 h 163"/>
                <a:gd name="T2" fmla="*/ 95 w 506"/>
                <a:gd name="T3" fmla="*/ 11 h 163"/>
                <a:gd name="T4" fmla="*/ 67 w 506"/>
                <a:gd name="T5" fmla="*/ 16 h 163"/>
                <a:gd name="T6" fmla="*/ 45 w 506"/>
                <a:gd name="T7" fmla="*/ 7 h 163"/>
                <a:gd name="T8" fmla="*/ 20 w 506"/>
                <a:gd name="T9" fmla="*/ 0 h 163"/>
                <a:gd name="T10" fmla="*/ 0 w 506"/>
                <a:gd name="T11" fmla="*/ 0 h 163"/>
                <a:gd name="T12" fmla="*/ 29 w 506"/>
                <a:gd name="T13" fmla="*/ 11 h 163"/>
                <a:gd name="T14" fmla="*/ 37 w 506"/>
                <a:gd name="T15" fmla="*/ 22 h 163"/>
                <a:gd name="T16" fmla="*/ 29 w 506"/>
                <a:gd name="T17" fmla="*/ 26 h 163"/>
                <a:gd name="T18" fmla="*/ 49 w 506"/>
                <a:gd name="T19" fmla="*/ 41 h 163"/>
                <a:gd name="T20" fmla="*/ 77 w 506"/>
                <a:gd name="T21" fmla="*/ 41 h 163"/>
                <a:gd name="T22" fmla="*/ 104 w 506"/>
                <a:gd name="T23" fmla="*/ 30 h 163"/>
                <a:gd name="T24" fmla="*/ 126 w 506"/>
                <a:gd name="T25" fmla="*/ 11 h 163"/>
                <a:gd name="T26" fmla="*/ 119 w 506"/>
                <a:gd name="T27" fmla="*/ 5 h 16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06" h="163">
                  <a:moveTo>
                    <a:pt x="478" y="18"/>
                  </a:moveTo>
                  <a:lnTo>
                    <a:pt x="381" y="44"/>
                  </a:lnTo>
                  <a:lnTo>
                    <a:pt x="271" y="62"/>
                  </a:lnTo>
                  <a:lnTo>
                    <a:pt x="181" y="27"/>
                  </a:lnTo>
                  <a:lnTo>
                    <a:pt x="80" y="0"/>
                  </a:lnTo>
                  <a:lnTo>
                    <a:pt x="0" y="0"/>
                  </a:lnTo>
                  <a:lnTo>
                    <a:pt x="116" y="44"/>
                  </a:lnTo>
                  <a:lnTo>
                    <a:pt x="147" y="86"/>
                  </a:lnTo>
                  <a:lnTo>
                    <a:pt x="116" y="103"/>
                  </a:lnTo>
                  <a:lnTo>
                    <a:pt x="195" y="163"/>
                  </a:lnTo>
                  <a:lnTo>
                    <a:pt x="310" y="163"/>
                  </a:lnTo>
                  <a:lnTo>
                    <a:pt x="419" y="119"/>
                  </a:lnTo>
                  <a:lnTo>
                    <a:pt x="506" y="44"/>
                  </a:lnTo>
                  <a:lnTo>
                    <a:pt x="47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88" name="Freeform 20">
              <a:extLst>
                <a:ext uri="{FF2B5EF4-FFF2-40B4-BE49-F238E27FC236}">
                  <a16:creationId xmlns:a16="http://schemas.microsoft.com/office/drawing/2014/main" id="{2B8D505F-8D93-DE1F-CD0E-2186E4AD6D4F}"/>
                </a:ext>
              </a:extLst>
            </p:cNvPr>
            <p:cNvSpPr>
              <a:spLocks/>
            </p:cNvSpPr>
            <p:nvPr/>
          </p:nvSpPr>
          <p:spPr bwMode="auto">
            <a:xfrm>
              <a:off x="1601" y="1817"/>
              <a:ext cx="131" cy="170"/>
            </a:xfrm>
            <a:custGeom>
              <a:avLst/>
              <a:gdLst>
                <a:gd name="T0" fmla="*/ 15 w 522"/>
                <a:gd name="T1" fmla="*/ 80 h 680"/>
                <a:gd name="T2" fmla="*/ 8 w 522"/>
                <a:gd name="T3" fmla="*/ 96 h 680"/>
                <a:gd name="T4" fmla="*/ 9 w 522"/>
                <a:gd name="T5" fmla="*/ 107 h 680"/>
                <a:gd name="T6" fmla="*/ 24 w 522"/>
                <a:gd name="T7" fmla="*/ 114 h 680"/>
                <a:gd name="T8" fmla="*/ 37 w 522"/>
                <a:gd name="T9" fmla="*/ 121 h 680"/>
                <a:gd name="T10" fmla="*/ 61 w 522"/>
                <a:gd name="T11" fmla="*/ 143 h 680"/>
                <a:gd name="T12" fmla="*/ 94 w 522"/>
                <a:gd name="T13" fmla="*/ 147 h 680"/>
                <a:gd name="T14" fmla="*/ 117 w 522"/>
                <a:gd name="T15" fmla="*/ 143 h 680"/>
                <a:gd name="T16" fmla="*/ 125 w 522"/>
                <a:gd name="T17" fmla="*/ 128 h 680"/>
                <a:gd name="T18" fmla="*/ 125 w 522"/>
                <a:gd name="T19" fmla="*/ 110 h 680"/>
                <a:gd name="T20" fmla="*/ 109 w 522"/>
                <a:gd name="T21" fmla="*/ 41 h 680"/>
                <a:gd name="T22" fmla="*/ 104 w 522"/>
                <a:gd name="T23" fmla="*/ 0 h 680"/>
                <a:gd name="T24" fmla="*/ 117 w 522"/>
                <a:gd name="T25" fmla="*/ 59 h 680"/>
                <a:gd name="T26" fmla="*/ 131 w 522"/>
                <a:gd name="T27" fmla="*/ 110 h 680"/>
                <a:gd name="T28" fmla="*/ 131 w 522"/>
                <a:gd name="T29" fmla="*/ 124 h 680"/>
                <a:gd name="T30" fmla="*/ 123 w 522"/>
                <a:gd name="T31" fmla="*/ 147 h 680"/>
                <a:gd name="T32" fmla="*/ 105 w 522"/>
                <a:gd name="T33" fmla="*/ 158 h 680"/>
                <a:gd name="T34" fmla="*/ 77 w 522"/>
                <a:gd name="T35" fmla="*/ 170 h 680"/>
                <a:gd name="T36" fmla="*/ 45 w 522"/>
                <a:gd name="T37" fmla="*/ 165 h 680"/>
                <a:gd name="T38" fmla="*/ 27 w 522"/>
                <a:gd name="T39" fmla="*/ 143 h 680"/>
                <a:gd name="T40" fmla="*/ 19 w 522"/>
                <a:gd name="T41" fmla="*/ 128 h 680"/>
                <a:gd name="T42" fmla="*/ 4 w 522"/>
                <a:gd name="T43" fmla="*/ 114 h 680"/>
                <a:gd name="T44" fmla="*/ 0 w 522"/>
                <a:gd name="T45" fmla="*/ 96 h 680"/>
                <a:gd name="T46" fmla="*/ 15 w 522"/>
                <a:gd name="T47" fmla="*/ 80 h 6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22" h="680">
                  <a:moveTo>
                    <a:pt x="61" y="319"/>
                  </a:moveTo>
                  <a:lnTo>
                    <a:pt x="30" y="382"/>
                  </a:lnTo>
                  <a:lnTo>
                    <a:pt x="36" y="428"/>
                  </a:lnTo>
                  <a:lnTo>
                    <a:pt x="95" y="454"/>
                  </a:lnTo>
                  <a:lnTo>
                    <a:pt x="148" y="482"/>
                  </a:lnTo>
                  <a:lnTo>
                    <a:pt x="244" y="572"/>
                  </a:lnTo>
                  <a:lnTo>
                    <a:pt x="374" y="586"/>
                  </a:lnTo>
                  <a:lnTo>
                    <a:pt x="468" y="572"/>
                  </a:lnTo>
                  <a:lnTo>
                    <a:pt x="500" y="513"/>
                  </a:lnTo>
                  <a:lnTo>
                    <a:pt x="500" y="441"/>
                  </a:lnTo>
                  <a:lnTo>
                    <a:pt x="434" y="165"/>
                  </a:lnTo>
                  <a:lnTo>
                    <a:pt x="413" y="0"/>
                  </a:lnTo>
                  <a:lnTo>
                    <a:pt x="468" y="236"/>
                  </a:lnTo>
                  <a:lnTo>
                    <a:pt x="522" y="441"/>
                  </a:lnTo>
                  <a:lnTo>
                    <a:pt x="522" y="496"/>
                  </a:lnTo>
                  <a:lnTo>
                    <a:pt x="489" y="586"/>
                  </a:lnTo>
                  <a:lnTo>
                    <a:pt x="420" y="631"/>
                  </a:lnTo>
                  <a:lnTo>
                    <a:pt x="307" y="680"/>
                  </a:lnTo>
                  <a:lnTo>
                    <a:pt x="178" y="660"/>
                  </a:lnTo>
                  <a:lnTo>
                    <a:pt x="109" y="572"/>
                  </a:lnTo>
                  <a:lnTo>
                    <a:pt x="76" y="513"/>
                  </a:lnTo>
                  <a:lnTo>
                    <a:pt x="16" y="454"/>
                  </a:lnTo>
                  <a:lnTo>
                    <a:pt x="0" y="382"/>
                  </a:lnTo>
                  <a:lnTo>
                    <a:pt x="61" y="3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89" name="Freeform 21">
              <a:extLst>
                <a:ext uri="{FF2B5EF4-FFF2-40B4-BE49-F238E27FC236}">
                  <a16:creationId xmlns:a16="http://schemas.microsoft.com/office/drawing/2014/main" id="{9BC47338-D8F1-6C6F-0E55-F1D1502B75CF}"/>
                </a:ext>
              </a:extLst>
            </p:cNvPr>
            <p:cNvSpPr>
              <a:spLocks/>
            </p:cNvSpPr>
            <p:nvPr/>
          </p:nvSpPr>
          <p:spPr bwMode="auto">
            <a:xfrm>
              <a:off x="1432" y="1231"/>
              <a:ext cx="397" cy="374"/>
            </a:xfrm>
            <a:custGeom>
              <a:avLst/>
              <a:gdLst>
                <a:gd name="T0" fmla="*/ 386 w 1587"/>
                <a:gd name="T1" fmla="*/ 270 h 1497"/>
                <a:gd name="T2" fmla="*/ 350 w 1587"/>
                <a:gd name="T3" fmla="*/ 317 h 1497"/>
                <a:gd name="T4" fmla="*/ 241 w 1587"/>
                <a:gd name="T5" fmla="*/ 374 h 1497"/>
                <a:gd name="T6" fmla="*/ 204 w 1587"/>
                <a:gd name="T7" fmla="*/ 374 h 1497"/>
                <a:gd name="T8" fmla="*/ 252 w 1587"/>
                <a:gd name="T9" fmla="*/ 338 h 1497"/>
                <a:gd name="T10" fmla="*/ 194 w 1587"/>
                <a:gd name="T11" fmla="*/ 338 h 1497"/>
                <a:gd name="T12" fmla="*/ 277 w 1587"/>
                <a:gd name="T13" fmla="*/ 295 h 1497"/>
                <a:gd name="T14" fmla="*/ 146 w 1587"/>
                <a:gd name="T15" fmla="*/ 319 h 1497"/>
                <a:gd name="T16" fmla="*/ 109 w 1587"/>
                <a:gd name="T17" fmla="*/ 319 h 1497"/>
                <a:gd name="T18" fmla="*/ 122 w 1587"/>
                <a:gd name="T19" fmla="*/ 292 h 1497"/>
                <a:gd name="T20" fmla="*/ 117 w 1587"/>
                <a:gd name="T21" fmla="*/ 313 h 1497"/>
                <a:gd name="T22" fmla="*/ 148 w 1587"/>
                <a:gd name="T23" fmla="*/ 313 h 1497"/>
                <a:gd name="T24" fmla="*/ 290 w 1587"/>
                <a:gd name="T25" fmla="*/ 274 h 1497"/>
                <a:gd name="T26" fmla="*/ 201 w 1587"/>
                <a:gd name="T27" fmla="*/ 264 h 1497"/>
                <a:gd name="T28" fmla="*/ 272 w 1587"/>
                <a:gd name="T29" fmla="*/ 244 h 1497"/>
                <a:gd name="T30" fmla="*/ 350 w 1587"/>
                <a:gd name="T31" fmla="*/ 244 h 1497"/>
                <a:gd name="T32" fmla="*/ 246 w 1587"/>
                <a:gd name="T33" fmla="*/ 215 h 1497"/>
                <a:gd name="T34" fmla="*/ 344 w 1587"/>
                <a:gd name="T35" fmla="*/ 219 h 1497"/>
                <a:gd name="T36" fmla="*/ 325 w 1587"/>
                <a:gd name="T37" fmla="*/ 194 h 1497"/>
                <a:gd name="T38" fmla="*/ 266 w 1587"/>
                <a:gd name="T39" fmla="*/ 167 h 1497"/>
                <a:gd name="T40" fmla="*/ 248 w 1587"/>
                <a:gd name="T41" fmla="*/ 131 h 1497"/>
                <a:gd name="T42" fmla="*/ 309 w 1587"/>
                <a:gd name="T43" fmla="*/ 152 h 1497"/>
                <a:gd name="T44" fmla="*/ 268 w 1587"/>
                <a:gd name="T45" fmla="*/ 102 h 1497"/>
                <a:gd name="T46" fmla="*/ 204 w 1587"/>
                <a:gd name="T47" fmla="*/ 81 h 1497"/>
                <a:gd name="T48" fmla="*/ 253 w 1587"/>
                <a:gd name="T49" fmla="*/ 69 h 1497"/>
                <a:gd name="T50" fmla="*/ 208 w 1587"/>
                <a:gd name="T51" fmla="*/ 35 h 1497"/>
                <a:gd name="T52" fmla="*/ 164 w 1587"/>
                <a:gd name="T53" fmla="*/ 31 h 1497"/>
                <a:gd name="T54" fmla="*/ 133 w 1587"/>
                <a:gd name="T55" fmla="*/ 45 h 1497"/>
                <a:gd name="T56" fmla="*/ 226 w 1587"/>
                <a:gd name="T57" fmla="*/ 149 h 1497"/>
                <a:gd name="T58" fmla="*/ 185 w 1587"/>
                <a:gd name="T59" fmla="*/ 131 h 1497"/>
                <a:gd name="T60" fmla="*/ 208 w 1587"/>
                <a:gd name="T61" fmla="*/ 183 h 1497"/>
                <a:gd name="T62" fmla="*/ 180 w 1587"/>
                <a:gd name="T63" fmla="*/ 177 h 1497"/>
                <a:gd name="T64" fmla="*/ 214 w 1587"/>
                <a:gd name="T65" fmla="*/ 219 h 1497"/>
                <a:gd name="T66" fmla="*/ 142 w 1587"/>
                <a:gd name="T67" fmla="*/ 223 h 1497"/>
                <a:gd name="T68" fmla="*/ 77 w 1587"/>
                <a:gd name="T69" fmla="*/ 248 h 1497"/>
                <a:gd name="T70" fmla="*/ 90 w 1587"/>
                <a:gd name="T71" fmla="*/ 152 h 1497"/>
                <a:gd name="T72" fmla="*/ 77 w 1587"/>
                <a:gd name="T73" fmla="*/ 127 h 1497"/>
                <a:gd name="T74" fmla="*/ 0 w 1587"/>
                <a:gd name="T75" fmla="*/ 96 h 1497"/>
                <a:gd name="T76" fmla="*/ 57 w 1587"/>
                <a:gd name="T77" fmla="*/ 91 h 1497"/>
                <a:gd name="T78" fmla="*/ 151 w 1587"/>
                <a:gd name="T79" fmla="*/ 146 h 1497"/>
                <a:gd name="T80" fmla="*/ 174 w 1587"/>
                <a:gd name="T81" fmla="*/ 146 h 1497"/>
                <a:gd name="T82" fmla="*/ 156 w 1587"/>
                <a:gd name="T83" fmla="*/ 87 h 1497"/>
                <a:gd name="T84" fmla="*/ 60 w 1587"/>
                <a:gd name="T85" fmla="*/ 10 h 1497"/>
                <a:gd name="T86" fmla="*/ 21 w 1587"/>
                <a:gd name="T87" fmla="*/ 10 h 1497"/>
                <a:gd name="T88" fmla="*/ 66 w 1587"/>
                <a:gd name="T89" fmla="*/ 0 h 1497"/>
                <a:gd name="T90" fmla="*/ 221 w 1587"/>
                <a:gd name="T91" fmla="*/ 17 h 1497"/>
                <a:gd name="T92" fmla="*/ 284 w 1587"/>
                <a:gd name="T93" fmla="*/ 62 h 1497"/>
                <a:gd name="T94" fmla="*/ 279 w 1587"/>
                <a:gd name="T95" fmla="*/ 87 h 1497"/>
                <a:gd name="T96" fmla="*/ 344 w 1587"/>
                <a:gd name="T97" fmla="*/ 121 h 1497"/>
                <a:gd name="T98" fmla="*/ 325 w 1587"/>
                <a:gd name="T99" fmla="*/ 133 h 1497"/>
                <a:gd name="T100" fmla="*/ 354 w 1587"/>
                <a:gd name="T101" fmla="*/ 137 h 1497"/>
                <a:gd name="T102" fmla="*/ 338 w 1587"/>
                <a:gd name="T103" fmla="*/ 146 h 1497"/>
                <a:gd name="T104" fmla="*/ 369 w 1587"/>
                <a:gd name="T105" fmla="*/ 167 h 1497"/>
                <a:gd name="T106" fmla="*/ 350 w 1587"/>
                <a:gd name="T107" fmla="*/ 171 h 1497"/>
                <a:gd name="T108" fmla="*/ 377 w 1587"/>
                <a:gd name="T109" fmla="*/ 198 h 1497"/>
                <a:gd name="T110" fmla="*/ 375 w 1587"/>
                <a:gd name="T111" fmla="*/ 219 h 1497"/>
                <a:gd name="T112" fmla="*/ 354 w 1587"/>
                <a:gd name="T113" fmla="*/ 223 h 1497"/>
                <a:gd name="T114" fmla="*/ 364 w 1587"/>
                <a:gd name="T115" fmla="*/ 242 h 1497"/>
                <a:gd name="T116" fmla="*/ 397 w 1587"/>
                <a:gd name="T117" fmla="*/ 252 h 1497"/>
                <a:gd name="T118" fmla="*/ 386 w 1587"/>
                <a:gd name="T119" fmla="*/ 270 h 149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587" h="1497">
                  <a:moveTo>
                    <a:pt x="1545" y="1079"/>
                  </a:moveTo>
                  <a:lnTo>
                    <a:pt x="1398" y="1270"/>
                  </a:lnTo>
                  <a:lnTo>
                    <a:pt x="963" y="1497"/>
                  </a:lnTo>
                  <a:lnTo>
                    <a:pt x="816" y="1497"/>
                  </a:lnTo>
                  <a:lnTo>
                    <a:pt x="1006" y="1351"/>
                  </a:lnTo>
                  <a:lnTo>
                    <a:pt x="776" y="1351"/>
                  </a:lnTo>
                  <a:lnTo>
                    <a:pt x="1107" y="1179"/>
                  </a:lnTo>
                  <a:lnTo>
                    <a:pt x="583" y="1276"/>
                  </a:lnTo>
                  <a:lnTo>
                    <a:pt x="435" y="1276"/>
                  </a:lnTo>
                  <a:lnTo>
                    <a:pt x="489" y="1168"/>
                  </a:lnTo>
                  <a:lnTo>
                    <a:pt x="467" y="1251"/>
                  </a:lnTo>
                  <a:lnTo>
                    <a:pt x="591" y="1251"/>
                  </a:lnTo>
                  <a:lnTo>
                    <a:pt x="1158" y="1096"/>
                  </a:lnTo>
                  <a:lnTo>
                    <a:pt x="805" y="1055"/>
                  </a:lnTo>
                  <a:lnTo>
                    <a:pt x="1086" y="977"/>
                  </a:lnTo>
                  <a:lnTo>
                    <a:pt x="1398" y="977"/>
                  </a:lnTo>
                  <a:lnTo>
                    <a:pt x="984" y="861"/>
                  </a:lnTo>
                  <a:lnTo>
                    <a:pt x="1377" y="875"/>
                  </a:lnTo>
                  <a:lnTo>
                    <a:pt x="1301" y="777"/>
                  </a:lnTo>
                  <a:lnTo>
                    <a:pt x="1062" y="667"/>
                  </a:lnTo>
                  <a:lnTo>
                    <a:pt x="992" y="524"/>
                  </a:lnTo>
                  <a:lnTo>
                    <a:pt x="1236" y="608"/>
                  </a:lnTo>
                  <a:lnTo>
                    <a:pt x="1071" y="409"/>
                  </a:lnTo>
                  <a:lnTo>
                    <a:pt x="816" y="326"/>
                  </a:lnTo>
                  <a:lnTo>
                    <a:pt x="1012" y="278"/>
                  </a:lnTo>
                  <a:lnTo>
                    <a:pt x="832" y="141"/>
                  </a:lnTo>
                  <a:lnTo>
                    <a:pt x="654" y="126"/>
                  </a:lnTo>
                  <a:lnTo>
                    <a:pt x="532" y="182"/>
                  </a:lnTo>
                  <a:lnTo>
                    <a:pt x="903" y="596"/>
                  </a:lnTo>
                  <a:lnTo>
                    <a:pt x="738" y="524"/>
                  </a:lnTo>
                  <a:lnTo>
                    <a:pt x="832" y="733"/>
                  </a:lnTo>
                  <a:lnTo>
                    <a:pt x="718" y="710"/>
                  </a:lnTo>
                  <a:lnTo>
                    <a:pt x="855" y="875"/>
                  </a:lnTo>
                  <a:lnTo>
                    <a:pt x="568" y="894"/>
                  </a:lnTo>
                  <a:lnTo>
                    <a:pt x="309" y="994"/>
                  </a:lnTo>
                  <a:lnTo>
                    <a:pt x="359" y="608"/>
                  </a:lnTo>
                  <a:lnTo>
                    <a:pt x="309" y="510"/>
                  </a:lnTo>
                  <a:lnTo>
                    <a:pt x="0" y="383"/>
                  </a:lnTo>
                  <a:lnTo>
                    <a:pt x="228" y="365"/>
                  </a:lnTo>
                  <a:lnTo>
                    <a:pt x="602" y="583"/>
                  </a:lnTo>
                  <a:lnTo>
                    <a:pt x="697" y="583"/>
                  </a:lnTo>
                  <a:lnTo>
                    <a:pt x="625" y="350"/>
                  </a:lnTo>
                  <a:lnTo>
                    <a:pt x="241" y="41"/>
                  </a:lnTo>
                  <a:lnTo>
                    <a:pt x="82" y="41"/>
                  </a:lnTo>
                  <a:lnTo>
                    <a:pt x="262" y="0"/>
                  </a:lnTo>
                  <a:lnTo>
                    <a:pt x="882" y="67"/>
                  </a:lnTo>
                  <a:lnTo>
                    <a:pt x="1134" y="250"/>
                  </a:lnTo>
                  <a:lnTo>
                    <a:pt x="1114" y="350"/>
                  </a:lnTo>
                  <a:lnTo>
                    <a:pt x="1377" y="484"/>
                  </a:lnTo>
                  <a:lnTo>
                    <a:pt x="1301" y="534"/>
                  </a:lnTo>
                  <a:lnTo>
                    <a:pt x="1417" y="549"/>
                  </a:lnTo>
                  <a:lnTo>
                    <a:pt x="1352" y="583"/>
                  </a:lnTo>
                  <a:lnTo>
                    <a:pt x="1476" y="667"/>
                  </a:lnTo>
                  <a:lnTo>
                    <a:pt x="1398" y="684"/>
                  </a:lnTo>
                  <a:lnTo>
                    <a:pt x="1508" y="793"/>
                  </a:lnTo>
                  <a:lnTo>
                    <a:pt x="1500" y="875"/>
                  </a:lnTo>
                  <a:lnTo>
                    <a:pt x="1417" y="894"/>
                  </a:lnTo>
                  <a:lnTo>
                    <a:pt x="1454" y="970"/>
                  </a:lnTo>
                  <a:lnTo>
                    <a:pt x="1587" y="1010"/>
                  </a:lnTo>
                  <a:lnTo>
                    <a:pt x="1545" y="10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90" name="Freeform 22">
              <a:extLst>
                <a:ext uri="{FF2B5EF4-FFF2-40B4-BE49-F238E27FC236}">
                  <a16:creationId xmlns:a16="http://schemas.microsoft.com/office/drawing/2014/main" id="{EF2A3E0B-A786-C00E-0D0C-EBFDDA11F0AB}"/>
                </a:ext>
              </a:extLst>
            </p:cNvPr>
            <p:cNvSpPr>
              <a:spLocks/>
            </p:cNvSpPr>
            <p:nvPr/>
          </p:nvSpPr>
          <p:spPr bwMode="auto">
            <a:xfrm>
              <a:off x="1741" y="1294"/>
              <a:ext cx="144" cy="379"/>
            </a:xfrm>
            <a:custGeom>
              <a:avLst/>
              <a:gdLst>
                <a:gd name="T0" fmla="*/ 0 w 576"/>
                <a:gd name="T1" fmla="*/ 0 h 1517"/>
                <a:gd name="T2" fmla="*/ 41 w 576"/>
                <a:gd name="T3" fmla="*/ 10 h 1517"/>
                <a:gd name="T4" fmla="*/ 95 w 576"/>
                <a:gd name="T5" fmla="*/ 79 h 1517"/>
                <a:gd name="T6" fmla="*/ 121 w 576"/>
                <a:gd name="T7" fmla="*/ 130 h 1517"/>
                <a:gd name="T8" fmla="*/ 144 w 576"/>
                <a:gd name="T9" fmla="*/ 164 h 1517"/>
                <a:gd name="T10" fmla="*/ 142 w 576"/>
                <a:gd name="T11" fmla="*/ 197 h 1517"/>
                <a:gd name="T12" fmla="*/ 116 w 576"/>
                <a:gd name="T13" fmla="*/ 224 h 1517"/>
                <a:gd name="T14" fmla="*/ 115 w 576"/>
                <a:gd name="T15" fmla="*/ 271 h 1517"/>
                <a:gd name="T16" fmla="*/ 90 w 576"/>
                <a:gd name="T17" fmla="*/ 353 h 1517"/>
                <a:gd name="T18" fmla="*/ 85 w 576"/>
                <a:gd name="T19" fmla="*/ 379 h 1517"/>
                <a:gd name="T20" fmla="*/ 85 w 576"/>
                <a:gd name="T21" fmla="*/ 283 h 1517"/>
                <a:gd name="T22" fmla="*/ 85 w 576"/>
                <a:gd name="T23" fmla="*/ 224 h 1517"/>
                <a:gd name="T24" fmla="*/ 79 w 576"/>
                <a:gd name="T25" fmla="*/ 197 h 1517"/>
                <a:gd name="T26" fmla="*/ 115 w 576"/>
                <a:gd name="T27" fmla="*/ 197 h 1517"/>
                <a:gd name="T28" fmla="*/ 131 w 576"/>
                <a:gd name="T29" fmla="*/ 171 h 1517"/>
                <a:gd name="T30" fmla="*/ 103 w 576"/>
                <a:gd name="T31" fmla="*/ 161 h 1517"/>
                <a:gd name="T32" fmla="*/ 122 w 576"/>
                <a:gd name="T33" fmla="*/ 153 h 1517"/>
                <a:gd name="T34" fmla="*/ 82 w 576"/>
                <a:gd name="T35" fmla="*/ 121 h 1517"/>
                <a:gd name="T36" fmla="*/ 106 w 576"/>
                <a:gd name="T37" fmla="*/ 115 h 1517"/>
                <a:gd name="T38" fmla="*/ 68 w 576"/>
                <a:gd name="T39" fmla="*/ 75 h 1517"/>
                <a:gd name="T40" fmla="*/ 71 w 576"/>
                <a:gd name="T41" fmla="*/ 58 h 1517"/>
                <a:gd name="T42" fmla="*/ 35 w 576"/>
                <a:gd name="T43" fmla="*/ 33 h 1517"/>
                <a:gd name="T44" fmla="*/ 29 w 576"/>
                <a:gd name="T45" fmla="*/ 15 h 1517"/>
                <a:gd name="T46" fmla="*/ 0 w 576"/>
                <a:gd name="T47" fmla="*/ 0 h 151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76" h="1517">
                  <a:moveTo>
                    <a:pt x="0" y="0"/>
                  </a:moveTo>
                  <a:lnTo>
                    <a:pt x="162" y="41"/>
                  </a:lnTo>
                  <a:lnTo>
                    <a:pt x="381" y="315"/>
                  </a:lnTo>
                  <a:lnTo>
                    <a:pt x="483" y="519"/>
                  </a:lnTo>
                  <a:lnTo>
                    <a:pt x="576" y="657"/>
                  </a:lnTo>
                  <a:lnTo>
                    <a:pt x="568" y="790"/>
                  </a:lnTo>
                  <a:lnTo>
                    <a:pt x="464" y="898"/>
                  </a:lnTo>
                  <a:lnTo>
                    <a:pt x="460" y="1085"/>
                  </a:lnTo>
                  <a:lnTo>
                    <a:pt x="359" y="1414"/>
                  </a:lnTo>
                  <a:lnTo>
                    <a:pt x="338" y="1517"/>
                  </a:lnTo>
                  <a:lnTo>
                    <a:pt x="338" y="1132"/>
                  </a:lnTo>
                  <a:lnTo>
                    <a:pt x="338" y="898"/>
                  </a:lnTo>
                  <a:lnTo>
                    <a:pt x="316" y="790"/>
                  </a:lnTo>
                  <a:lnTo>
                    <a:pt x="460" y="790"/>
                  </a:lnTo>
                  <a:lnTo>
                    <a:pt x="525" y="685"/>
                  </a:lnTo>
                  <a:lnTo>
                    <a:pt x="412" y="644"/>
                  </a:lnTo>
                  <a:lnTo>
                    <a:pt x="489" y="611"/>
                  </a:lnTo>
                  <a:lnTo>
                    <a:pt x="328" y="483"/>
                  </a:lnTo>
                  <a:lnTo>
                    <a:pt x="424" y="460"/>
                  </a:lnTo>
                  <a:lnTo>
                    <a:pt x="272" y="299"/>
                  </a:lnTo>
                  <a:lnTo>
                    <a:pt x="283" y="234"/>
                  </a:lnTo>
                  <a:lnTo>
                    <a:pt x="141" y="133"/>
                  </a:lnTo>
                  <a:lnTo>
                    <a:pt x="116" y="6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91" name="Freeform 23">
              <a:extLst>
                <a:ext uri="{FF2B5EF4-FFF2-40B4-BE49-F238E27FC236}">
                  <a16:creationId xmlns:a16="http://schemas.microsoft.com/office/drawing/2014/main" id="{D3A02EC0-E8B3-0C1A-4196-86AA41570859}"/>
                </a:ext>
              </a:extLst>
            </p:cNvPr>
            <p:cNvSpPr>
              <a:spLocks/>
            </p:cNvSpPr>
            <p:nvPr/>
          </p:nvSpPr>
          <p:spPr bwMode="auto">
            <a:xfrm>
              <a:off x="1365" y="1409"/>
              <a:ext cx="155" cy="160"/>
            </a:xfrm>
            <a:custGeom>
              <a:avLst/>
              <a:gdLst>
                <a:gd name="T0" fmla="*/ 155 w 622"/>
                <a:gd name="T1" fmla="*/ 0 h 641"/>
                <a:gd name="T2" fmla="*/ 113 w 622"/>
                <a:gd name="T3" fmla="*/ 86 h 641"/>
                <a:gd name="T4" fmla="*/ 83 w 622"/>
                <a:gd name="T5" fmla="*/ 106 h 641"/>
                <a:gd name="T6" fmla="*/ 28 w 622"/>
                <a:gd name="T7" fmla="*/ 132 h 641"/>
                <a:gd name="T8" fmla="*/ 0 w 622"/>
                <a:gd name="T9" fmla="*/ 160 h 641"/>
                <a:gd name="T10" fmla="*/ 37 w 622"/>
                <a:gd name="T11" fmla="*/ 140 h 641"/>
                <a:gd name="T12" fmla="*/ 94 w 622"/>
                <a:gd name="T13" fmla="*/ 124 h 641"/>
                <a:gd name="T14" fmla="*/ 127 w 622"/>
                <a:gd name="T15" fmla="*/ 96 h 641"/>
                <a:gd name="T16" fmla="*/ 145 w 622"/>
                <a:gd name="T17" fmla="*/ 71 h 641"/>
                <a:gd name="T18" fmla="*/ 155 w 622"/>
                <a:gd name="T19" fmla="*/ 0 h 6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22" h="641">
                  <a:moveTo>
                    <a:pt x="622" y="0"/>
                  </a:moveTo>
                  <a:lnTo>
                    <a:pt x="454" y="345"/>
                  </a:lnTo>
                  <a:lnTo>
                    <a:pt x="333" y="426"/>
                  </a:lnTo>
                  <a:lnTo>
                    <a:pt x="113" y="528"/>
                  </a:lnTo>
                  <a:lnTo>
                    <a:pt x="0" y="641"/>
                  </a:lnTo>
                  <a:lnTo>
                    <a:pt x="148" y="560"/>
                  </a:lnTo>
                  <a:lnTo>
                    <a:pt x="378" y="498"/>
                  </a:lnTo>
                  <a:lnTo>
                    <a:pt x="511" y="386"/>
                  </a:lnTo>
                  <a:lnTo>
                    <a:pt x="583" y="284"/>
                  </a:lnTo>
                  <a:lnTo>
                    <a:pt x="6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92" name="Freeform 24">
              <a:extLst>
                <a:ext uri="{FF2B5EF4-FFF2-40B4-BE49-F238E27FC236}">
                  <a16:creationId xmlns:a16="http://schemas.microsoft.com/office/drawing/2014/main" id="{2F805F41-35A3-1576-F4D2-26372BDE72AF}"/>
                </a:ext>
              </a:extLst>
            </p:cNvPr>
            <p:cNvSpPr>
              <a:spLocks/>
            </p:cNvSpPr>
            <p:nvPr/>
          </p:nvSpPr>
          <p:spPr bwMode="auto">
            <a:xfrm>
              <a:off x="1188" y="1434"/>
              <a:ext cx="242" cy="281"/>
            </a:xfrm>
            <a:custGeom>
              <a:avLst/>
              <a:gdLst>
                <a:gd name="T0" fmla="*/ 214 w 967"/>
                <a:gd name="T1" fmla="*/ 0 h 1125"/>
                <a:gd name="T2" fmla="*/ 214 w 967"/>
                <a:gd name="T3" fmla="*/ 21 h 1125"/>
                <a:gd name="T4" fmla="*/ 219 w 967"/>
                <a:gd name="T5" fmla="*/ 31 h 1125"/>
                <a:gd name="T6" fmla="*/ 242 w 967"/>
                <a:gd name="T7" fmla="*/ 46 h 1125"/>
                <a:gd name="T8" fmla="*/ 222 w 967"/>
                <a:gd name="T9" fmla="*/ 46 h 1125"/>
                <a:gd name="T10" fmla="*/ 197 w 967"/>
                <a:gd name="T11" fmla="*/ 61 h 1125"/>
                <a:gd name="T12" fmla="*/ 172 w 967"/>
                <a:gd name="T13" fmla="*/ 90 h 1125"/>
                <a:gd name="T14" fmla="*/ 165 w 967"/>
                <a:gd name="T15" fmla="*/ 110 h 1125"/>
                <a:gd name="T16" fmla="*/ 165 w 967"/>
                <a:gd name="T17" fmla="*/ 128 h 1125"/>
                <a:gd name="T18" fmla="*/ 177 w 967"/>
                <a:gd name="T19" fmla="*/ 135 h 1125"/>
                <a:gd name="T20" fmla="*/ 222 w 967"/>
                <a:gd name="T21" fmla="*/ 110 h 1125"/>
                <a:gd name="T22" fmla="*/ 202 w 967"/>
                <a:gd name="T23" fmla="*/ 150 h 1125"/>
                <a:gd name="T24" fmla="*/ 229 w 967"/>
                <a:gd name="T25" fmla="*/ 143 h 1125"/>
                <a:gd name="T26" fmla="*/ 222 w 967"/>
                <a:gd name="T27" fmla="*/ 176 h 1125"/>
                <a:gd name="T28" fmla="*/ 222 w 967"/>
                <a:gd name="T29" fmla="*/ 209 h 1125"/>
                <a:gd name="T30" fmla="*/ 189 w 967"/>
                <a:gd name="T31" fmla="*/ 239 h 1125"/>
                <a:gd name="T32" fmla="*/ 187 w 967"/>
                <a:gd name="T33" fmla="*/ 281 h 1125"/>
                <a:gd name="T34" fmla="*/ 172 w 967"/>
                <a:gd name="T35" fmla="*/ 278 h 1125"/>
                <a:gd name="T36" fmla="*/ 135 w 967"/>
                <a:gd name="T37" fmla="*/ 235 h 1125"/>
                <a:gd name="T38" fmla="*/ 118 w 967"/>
                <a:gd name="T39" fmla="*/ 225 h 1125"/>
                <a:gd name="T40" fmla="*/ 100 w 967"/>
                <a:gd name="T41" fmla="*/ 225 h 1125"/>
                <a:gd name="T42" fmla="*/ 120 w 967"/>
                <a:gd name="T43" fmla="*/ 217 h 1125"/>
                <a:gd name="T44" fmla="*/ 131 w 967"/>
                <a:gd name="T45" fmla="*/ 214 h 1125"/>
                <a:gd name="T46" fmla="*/ 120 w 967"/>
                <a:gd name="T47" fmla="*/ 135 h 1125"/>
                <a:gd name="T48" fmla="*/ 89 w 967"/>
                <a:gd name="T49" fmla="*/ 177 h 1125"/>
                <a:gd name="T50" fmla="*/ 43 w 967"/>
                <a:gd name="T51" fmla="*/ 197 h 1125"/>
                <a:gd name="T52" fmla="*/ 0 w 967"/>
                <a:gd name="T53" fmla="*/ 203 h 1125"/>
                <a:gd name="T54" fmla="*/ 51 w 967"/>
                <a:gd name="T55" fmla="*/ 186 h 1125"/>
                <a:gd name="T56" fmla="*/ 85 w 967"/>
                <a:gd name="T57" fmla="*/ 168 h 1125"/>
                <a:gd name="T58" fmla="*/ 107 w 967"/>
                <a:gd name="T59" fmla="*/ 135 h 1125"/>
                <a:gd name="T60" fmla="*/ 142 w 967"/>
                <a:gd name="T61" fmla="*/ 90 h 1125"/>
                <a:gd name="T62" fmla="*/ 181 w 967"/>
                <a:gd name="T63" fmla="*/ 50 h 1125"/>
                <a:gd name="T64" fmla="*/ 205 w 967"/>
                <a:gd name="T65" fmla="*/ 36 h 1125"/>
                <a:gd name="T66" fmla="*/ 207 w 967"/>
                <a:gd name="T67" fmla="*/ 24 h 1125"/>
                <a:gd name="T68" fmla="*/ 214 w 967"/>
                <a:gd name="T69" fmla="*/ 0 h 1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67" h="1125">
                  <a:moveTo>
                    <a:pt x="854" y="0"/>
                  </a:moveTo>
                  <a:lnTo>
                    <a:pt x="854" y="85"/>
                  </a:lnTo>
                  <a:lnTo>
                    <a:pt x="877" y="126"/>
                  </a:lnTo>
                  <a:lnTo>
                    <a:pt x="967" y="185"/>
                  </a:lnTo>
                  <a:lnTo>
                    <a:pt x="888" y="185"/>
                  </a:lnTo>
                  <a:lnTo>
                    <a:pt x="789" y="246"/>
                  </a:lnTo>
                  <a:lnTo>
                    <a:pt x="686" y="359"/>
                  </a:lnTo>
                  <a:lnTo>
                    <a:pt x="660" y="442"/>
                  </a:lnTo>
                  <a:lnTo>
                    <a:pt x="660" y="514"/>
                  </a:lnTo>
                  <a:lnTo>
                    <a:pt x="706" y="542"/>
                  </a:lnTo>
                  <a:lnTo>
                    <a:pt x="888" y="442"/>
                  </a:lnTo>
                  <a:lnTo>
                    <a:pt x="809" y="602"/>
                  </a:lnTo>
                  <a:lnTo>
                    <a:pt x="917" y="573"/>
                  </a:lnTo>
                  <a:lnTo>
                    <a:pt x="888" y="705"/>
                  </a:lnTo>
                  <a:lnTo>
                    <a:pt x="888" y="838"/>
                  </a:lnTo>
                  <a:lnTo>
                    <a:pt x="755" y="958"/>
                  </a:lnTo>
                  <a:lnTo>
                    <a:pt x="746" y="1125"/>
                  </a:lnTo>
                  <a:lnTo>
                    <a:pt x="686" y="1113"/>
                  </a:lnTo>
                  <a:lnTo>
                    <a:pt x="538" y="941"/>
                  </a:lnTo>
                  <a:lnTo>
                    <a:pt x="470" y="899"/>
                  </a:lnTo>
                  <a:lnTo>
                    <a:pt x="400" y="899"/>
                  </a:lnTo>
                  <a:lnTo>
                    <a:pt x="480" y="869"/>
                  </a:lnTo>
                  <a:lnTo>
                    <a:pt x="522" y="855"/>
                  </a:lnTo>
                  <a:lnTo>
                    <a:pt x="480" y="542"/>
                  </a:lnTo>
                  <a:lnTo>
                    <a:pt x="355" y="710"/>
                  </a:lnTo>
                  <a:lnTo>
                    <a:pt x="173" y="789"/>
                  </a:lnTo>
                  <a:lnTo>
                    <a:pt x="0" y="813"/>
                  </a:lnTo>
                  <a:lnTo>
                    <a:pt x="203" y="744"/>
                  </a:lnTo>
                  <a:lnTo>
                    <a:pt x="341" y="671"/>
                  </a:lnTo>
                  <a:lnTo>
                    <a:pt x="427" y="542"/>
                  </a:lnTo>
                  <a:lnTo>
                    <a:pt x="569" y="359"/>
                  </a:lnTo>
                  <a:lnTo>
                    <a:pt x="723" y="201"/>
                  </a:lnTo>
                  <a:lnTo>
                    <a:pt x="819" y="145"/>
                  </a:lnTo>
                  <a:lnTo>
                    <a:pt x="828" y="98"/>
                  </a:lnTo>
                  <a:lnTo>
                    <a:pt x="8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93" name="Freeform 25">
              <a:extLst>
                <a:ext uri="{FF2B5EF4-FFF2-40B4-BE49-F238E27FC236}">
                  <a16:creationId xmlns:a16="http://schemas.microsoft.com/office/drawing/2014/main" id="{01707C53-49CE-8630-3603-890C1AC554C5}"/>
                </a:ext>
              </a:extLst>
            </p:cNvPr>
            <p:cNvSpPr>
              <a:spLocks/>
            </p:cNvSpPr>
            <p:nvPr/>
          </p:nvSpPr>
          <p:spPr bwMode="auto">
            <a:xfrm>
              <a:off x="1412" y="1368"/>
              <a:ext cx="75" cy="45"/>
            </a:xfrm>
            <a:custGeom>
              <a:avLst/>
              <a:gdLst>
                <a:gd name="T0" fmla="*/ 56 w 298"/>
                <a:gd name="T1" fmla="*/ 45 h 177"/>
                <a:gd name="T2" fmla="*/ 75 w 298"/>
                <a:gd name="T3" fmla="*/ 26 h 177"/>
                <a:gd name="T4" fmla="*/ 52 w 298"/>
                <a:gd name="T5" fmla="*/ 26 h 177"/>
                <a:gd name="T6" fmla="*/ 0 w 298"/>
                <a:gd name="T7" fmla="*/ 0 h 177"/>
                <a:gd name="T8" fmla="*/ 0 w 298"/>
                <a:gd name="T9" fmla="*/ 12 h 177"/>
                <a:gd name="T10" fmla="*/ 56 w 298"/>
                <a:gd name="T11" fmla="*/ 45 h 1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8" h="177">
                  <a:moveTo>
                    <a:pt x="223" y="177"/>
                  </a:moveTo>
                  <a:lnTo>
                    <a:pt x="298" y="101"/>
                  </a:lnTo>
                  <a:lnTo>
                    <a:pt x="205" y="101"/>
                  </a:lnTo>
                  <a:lnTo>
                    <a:pt x="0" y="0"/>
                  </a:lnTo>
                  <a:lnTo>
                    <a:pt x="0" y="47"/>
                  </a:lnTo>
                  <a:lnTo>
                    <a:pt x="223"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94" name="Freeform 26">
              <a:extLst>
                <a:ext uri="{FF2B5EF4-FFF2-40B4-BE49-F238E27FC236}">
                  <a16:creationId xmlns:a16="http://schemas.microsoft.com/office/drawing/2014/main" id="{301174A1-B036-2ACB-A3A1-900AA864ABBF}"/>
                </a:ext>
              </a:extLst>
            </p:cNvPr>
            <p:cNvSpPr>
              <a:spLocks/>
            </p:cNvSpPr>
            <p:nvPr/>
          </p:nvSpPr>
          <p:spPr bwMode="auto">
            <a:xfrm>
              <a:off x="1342" y="1244"/>
              <a:ext cx="88" cy="33"/>
            </a:xfrm>
            <a:custGeom>
              <a:avLst/>
              <a:gdLst>
                <a:gd name="T0" fmla="*/ 88 w 352"/>
                <a:gd name="T1" fmla="*/ 0 h 133"/>
                <a:gd name="T2" fmla="*/ 0 w 352"/>
                <a:gd name="T3" fmla="*/ 33 h 133"/>
                <a:gd name="T4" fmla="*/ 71 w 352"/>
                <a:gd name="T5" fmla="*/ 0 h 133"/>
                <a:gd name="T6" fmla="*/ 88 w 352"/>
                <a:gd name="T7" fmla="*/ 0 h 1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2" h="133">
                  <a:moveTo>
                    <a:pt x="352" y="0"/>
                  </a:moveTo>
                  <a:lnTo>
                    <a:pt x="0" y="133"/>
                  </a:lnTo>
                  <a:lnTo>
                    <a:pt x="282" y="0"/>
                  </a:lnTo>
                  <a:lnTo>
                    <a:pt x="3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95" name="Freeform 27">
              <a:extLst>
                <a:ext uri="{FF2B5EF4-FFF2-40B4-BE49-F238E27FC236}">
                  <a16:creationId xmlns:a16="http://schemas.microsoft.com/office/drawing/2014/main" id="{93964516-C2D2-7C88-AE30-B3051B479851}"/>
                </a:ext>
              </a:extLst>
            </p:cNvPr>
            <p:cNvSpPr>
              <a:spLocks/>
            </p:cNvSpPr>
            <p:nvPr/>
          </p:nvSpPr>
          <p:spPr bwMode="auto">
            <a:xfrm>
              <a:off x="937" y="1301"/>
              <a:ext cx="376" cy="388"/>
            </a:xfrm>
            <a:custGeom>
              <a:avLst/>
              <a:gdLst>
                <a:gd name="T0" fmla="*/ 376 w 1506"/>
                <a:gd name="T1" fmla="*/ 0 h 1554"/>
                <a:gd name="T2" fmla="*/ 281 w 1506"/>
                <a:gd name="T3" fmla="*/ 118 h 1554"/>
                <a:gd name="T4" fmla="*/ 224 w 1506"/>
                <a:gd name="T5" fmla="*/ 175 h 1554"/>
                <a:gd name="T6" fmla="*/ 136 w 1506"/>
                <a:gd name="T7" fmla="*/ 232 h 1554"/>
                <a:gd name="T8" fmla="*/ 103 w 1506"/>
                <a:gd name="T9" fmla="*/ 264 h 1554"/>
                <a:gd name="T10" fmla="*/ 0 w 1506"/>
                <a:gd name="T11" fmla="*/ 388 h 1554"/>
                <a:gd name="T12" fmla="*/ 87 w 1506"/>
                <a:gd name="T13" fmla="*/ 261 h 1554"/>
                <a:gd name="T14" fmla="*/ 128 w 1506"/>
                <a:gd name="T15" fmla="*/ 217 h 1554"/>
                <a:gd name="T16" fmla="*/ 182 w 1506"/>
                <a:gd name="T17" fmla="*/ 187 h 1554"/>
                <a:gd name="T18" fmla="*/ 240 w 1506"/>
                <a:gd name="T19" fmla="*/ 146 h 1554"/>
                <a:gd name="T20" fmla="*/ 281 w 1506"/>
                <a:gd name="T21" fmla="*/ 112 h 1554"/>
                <a:gd name="T22" fmla="*/ 376 w 1506"/>
                <a:gd name="T23" fmla="*/ 0 h 15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06" h="1554">
                  <a:moveTo>
                    <a:pt x="1506" y="0"/>
                  </a:moveTo>
                  <a:lnTo>
                    <a:pt x="1125" y="472"/>
                  </a:lnTo>
                  <a:lnTo>
                    <a:pt x="897" y="699"/>
                  </a:lnTo>
                  <a:lnTo>
                    <a:pt x="545" y="930"/>
                  </a:lnTo>
                  <a:lnTo>
                    <a:pt x="414" y="1057"/>
                  </a:lnTo>
                  <a:lnTo>
                    <a:pt x="0" y="1554"/>
                  </a:lnTo>
                  <a:lnTo>
                    <a:pt x="347" y="1045"/>
                  </a:lnTo>
                  <a:lnTo>
                    <a:pt x="511" y="870"/>
                  </a:lnTo>
                  <a:lnTo>
                    <a:pt x="730" y="748"/>
                  </a:lnTo>
                  <a:lnTo>
                    <a:pt x="961" y="583"/>
                  </a:lnTo>
                  <a:lnTo>
                    <a:pt x="1125" y="448"/>
                  </a:lnTo>
                  <a:lnTo>
                    <a:pt x="15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96" name="Freeform 28">
              <a:extLst>
                <a:ext uri="{FF2B5EF4-FFF2-40B4-BE49-F238E27FC236}">
                  <a16:creationId xmlns:a16="http://schemas.microsoft.com/office/drawing/2014/main" id="{A9447EDF-77E0-131A-FFE2-35CE6BA68A2D}"/>
                </a:ext>
              </a:extLst>
            </p:cNvPr>
            <p:cNvSpPr>
              <a:spLocks/>
            </p:cNvSpPr>
            <p:nvPr/>
          </p:nvSpPr>
          <p:spPr bwMode="auto">
            <a:xfrm>
              <a:off x="1390" y="1733"/>
              <a:ext cx="441" cy="442"/>
            </a:xfrm>
            <a:custGeom>
              <a:avLst/>
              <a:gdLst>
                <a:gd name="T0" fmla="*/ 441 w 1762"/>
                <a:gd name="T1" fmla="*/ 0 h 1769"/>
                <a:gd name="T2" fmla="*/ 439 w 1762"/>
                <a:gd name="T3" fmla="*/ 60 h 1769"/>
                <a:gd name="T4" fmla="*/ 424 w 1762"/>
                <a:gd name="T5" fmla="*/ 140 h 1769"/>
                <a:gd name="T6" fmla="*/ 367 w 1762"/>
                <a:gd name="T7" fmla="*/ 307 h 1769"/>
                <a:gd name="T8" fmla="*/ 336 w 1762"/>
                <a:gd name="T9" fmla="*/ 353 h 1769"/>
                <a:gd name="T10" fmla="*/ 336 w 1762"/>
                <a:gd name="T11" fmla="*/ 439 h 1769"/>
                <a:gd name="T12" fmla="*/ 319 w 1762"/>
                <a:gd name="T13" fmla="*/ 442 h 1769"/>
                <a:gd name="T14" fmla="*/ 290 w 1762"/>
                <a:gd name="T15" fmla="*/ 411 h 1769"/>
                <a:gd name="T16" fmla="*/ 258 w 1762"/>
                <a:gd name="T17" fmla="*/ 427 h 1769"/>
                <a:gd name="T18" fmla="*/ 241 w 1762"/>
                <a:gd name="T19" fmla="*/ 427 h 1769"/>
                <a:gd name="T20" fmla="*/ 192 w 1762"/>
                <a:gd name="T21" fmla="*/ 426 h 1769"/>
                <a:gd name="T22" fmla="*/ 135 w 1762"/>
                <a:gd name="T23" fmla="*/ 403 h 1769"/>
                <a:gd name="T24" fmla="*/ 69 w 1762"/>
                <a:gd name="T25" fmla="*/ 357 h 1769"/>
                <a:gd name="T26" fmla="*/ 25 w 1762"/>
                <a:gd name="T27" fmla="*/ 321 h 1769"/>
                <a:gd name="T28" fmla="*/ 0 w 1762"/>
                <a:gd name="T29" fmla="*/ 221 h 1769"/>
                <a:gd name="T30" fmla="*/ 34 w 1762"/>
                <a:gd name="T31" fmla="*/ 321 h 1769"/>
                <a:gd name="T32" fmla="*/ 125 w 1762"/>
                <a:gd name="T33" fmla="*/ 389 h 1769"/>
                <a:gd name="T34" fmla="*/ 198 w 1762"/>
                <a:gd name="T35" fmla="*/ 418 h 1769"/>
                <a:gd name="T36" fmla="*/ 246 w 1762"/>
                <a:gd name="T37" fmla="*/ 420 h 1769"/>
                <a:gd name="T38" fmla="*/ 290 w 1762"/>
                <a:gd name="T39" fmla="*/ 403 h 1769"/>
                <a:gd name="T40" fmla="*/ 319 w 1762"/>
                <a:gd name="T41" fmla="*/ 371 h 1769"/>
                <a:gd name="T42" fmla="*/ 345 w 1762"/>
                <a:gd name="T43" fmla="*/ 332 h 1769"/>
                <a:gd name="T44" fmla="*/ 367 w 1762"/>
                <a:gd name="T45" fmla="*/ 288 h 1769"/>
                <a:gd name="T46" fmla="*/ 396 w 1762"/>
                <a:gd name="T47" fmla="*/ 208 h 1769"/>
                <a:gd name="T48" fmla="*/ 411 w 1762"/>
                <a:gd name="T49" fmla="*/ 158 h 1769"/>
                <a:gd name="T50" fmla="*/ 422 w 1762"/>
                <a:gd name="T51" fmla="*/ 104 h 1769"/>
                <a:gd name="T52" fmla="*/ 433 w 1762"/>
                <a:gd name="T53" fmla="*/ 65 h 1769"/>
                <a:gd name="T54" fmla="*/ 441 w 1762"/>
                <a:gd name="T55" fmla="*/ 0 h 176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62" h="1769">
                  <a:moveTo>
                    <a:pt x="1762" y="0"/>
                  </a:moveTo>
                  <a:lnTo>
                    <a:pt x="1754" y="239"/>
                  </a:lnTo>
                  <a:lnTo>
                    <a:pt x="1693" y="561"/>
                  </a:lnTo>
                  <a:lnTo>
                    <a:pt x="1468" y="1227"/>
                  </a:lnTo>
                  <a:lnTo>
                    <a:pt x="1344" y="1414"/>
                  </a:lnTo>
                  <a:lnTo>
                    <a:pt x="1344" y="1758"/>
                  </a:lnTo>
                  <a:lnTo>
                    <a:pt x="1274" y="1769"/>
                  </a:lnTo>
                  <a:lnTo>
                    <a:pt x="1159" y="1646"/>
                  </a:lnTo>
                  <a:lnTo>
                    <a:pt x="1029" y="1710"/>
                  </a:lnTo>
                  <a:lnTo>
                    <a:pt x="964" y="1710"/>
                  </a:lnTo>
                  <a:lnTo>
                    <a:pt x="769" y="1703"/>
                  </a:lnTo>
                  <a:lnTo>
                    <a:pt x="539" y="1612"/>
                  </a:lnTo>
                  <a:lnTo>
                    <a:pt x="275" y="1430"/>
                  </a:lnTo>
                  <a:lnTo>
                    <a:pt x="99" y="1286"/>
                  </a:lnTo>
                  <a:lnTo>
                    <a:pt x="0" y="883"/>
                  </a:lnTo>
                  <a:lnTo>
                    <a:pt x="134" y="1286"/>
                  </a:lnTo>
                  <a:lnTo>
                    <a:pt x="500" y="1558"/>
                  </a:lnTo>
                  <a:lnTo>
                    <a:pt x="792" y="1671"/>
                  </a:lnTo>
                  <a:lnTo>
                    <a:pt x="983" y="1680"/>
                  </a:lnTo>
                  <a:lnTo>
                    <a:pt x="1159" y="1612"/>
                  </a:lnTo>
                  <a:lnTo>
                    <a:pt x="1274" y="1486"/>
                  </a:lnTo>
                  <a:lnTo>
                    <a:pt x="1380" y="1327"/>
                  </a:lnTo>
                  <a:lnTo>
                    <a:pt x="1468" y="1153"/>
                  </a:lnTo>
                  <a:lnTo>
                    <a:pt x="1584" y="831"/>
                  </a:lnTo>
                  <a:lnTo>
                    <a:pt x="1643" y="634"/>
                  </a:lnTo>
                  <a:lnTo>
                    <a:pt x="1686" y="417"/>
                  </a:lnTo>
                  <a:lnTo>
                    <a:pt x="1731" y="260"/>
                  </a:lnTo>
                  <a:lnTo>
                    <a:pt x="17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97" name="Freeform 29">
              <a:extLst>
                <a:ext uri="{FF2B5EF4-FFF2-40B4-BE49-F238E27FC236}">
                  <a16:creationId xmlns:a16="http://schemas.microsoft.com/office/drawing/2014/main" id="{69226C93-8FC4-8BCE-353A-490963436515}"/>
                </a:ext>
              </a:extLst>
            </p:cNvPr>
            <p:cNvSpPr>
              <a:spLocks/>
            </p:cNvSpPr>
            <p:nvPr/>
          </p:nvSpPr>
          <p:spPr bwMode="auto">
            <a:xfrm>
              <a:off x="1259" y="1693"/>
              <a:ext cx="271" cy="646"/>
            </a:xfrm>
            <a:custGeom>
              <a:avLst/>
              <a:gdLst>
                <a:gd name="T0" fmla="*/ 99 w 1083"/>
                <a:gd name="T1" fmla="*/ 144 h 2585"/>
                <a:gd name="T2" fmla="*/ 115 w 1083"/>
                <a:gd name="T3" fmla="*/ 228 h 2585"/>
                <a:gd name="T4" fmla="*/ 100 w 1083"/>
                <a:gd name="T5" fmla="*/ 225 h 2585"/>
                <a:gd name="T6" fmla="*/ 100 w 1083"/>
                <a:gd name="T7" fmla="*/ 354 h 2585"/>
                <a:gd name="T8" fmla="*/ 120 w 1083"/>
                <a:gd name="T9" fmla="*/ 433 h 2585"/>
                <a:gd name="T10" fmla="*/ 194 w 1083"/>
                <a:gd name="T11" fmla="*/ 540 h 2585"/>
                <a:gd name="T12" fmla="*/ 255 w 1083"/>
                <a:gd name="T13" fmla="*/ 561 h 2585"/>
                <a:gd name="T14" fmla="*/ 271 w 1083"/>
                <a:gd name="T15" fmla="*/ 646 h 2585"/>
                <a:gd name="T16" fmla="*/ 204 w 1083"/>
                <a:gd name="T17" fmla="*/ 586 h 2585"/>
                <a:gd name="T18" fmla="*/ 115 w 1083"/>
                <a:gd name="T19" fmla="*/ 460 h 2585"/>
                <a:gd name="T20" fmla="*/ 94 w 1083"/>
                <a:gd name="T21" fmla="*/ 379 h 2585"/>
                <a:gd name="T22" fmla="*/ 94 w 1083"/>
                <a:gd name="T23" fmla="*/ 215 h 2585"/>
                <a:gd name="T24" fmla="*/ 84 w 1083"/>
                <a:gd name="T25" fmla="*/ 172 h 2585"/>
                <a:gd name="T26" fmla="*/ 63 w 1083"/>
                <a:gd name="T27" fmla="*/ 172 h 2585"/>
                <a:gd name="T28" fmla="*/ 38 w 1083"/>
                <a:gd name="T29" fmla="*/ 141 h 2585"/>
                <a:gd name="T30" fmla="*/ 8 w 1083"/>
                <a:gd name="T31" fmla="*/ 73 h 2585"/>
                <a:gd name="T32" fmla="*/ 0 w 1083"/>
                <a:gd name="T33" fmla="*/ 0 h 2585"/>
                <a:gd name="T34" fmla="*/ 8 w 1083"/>
                <a:gd name="T35" fmla="*/ 62 h 2585"/>
                <a:gd name="T36" fmla="*/ 45 w 1083"/>
                <a:gd name="T37" fmla="*/ 141 h 2585"/>
                <a:gd name="T38" fmla="*/ 68 w 1083"/>
                <a:gd name="T39" fmla="*/ 166 h 2585"/>
                <a:gd name="T40" fmla="*/ 84 w 1083"/>
                <a:gd name="T41" fmla="*/ 166 h 2585"/>
                <a:gd name="T42" fmla="*/ 99 w 1083"/>
                <a:gd name="T43" fmla="*/ 144 h 258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083" h="2585">
                  <a:moveTo>
                    <a:pt x="395" y="578"/>
                  </a:moveTo>
                  <a:lnTo>
                    <a:pt x="461" y="914"/>
                  </a:lnTo>
                  <a:lnTo>
                    <a:pt x="401" y="900"/>
                  </a:lnTo>
                  <a:lnTo>
                    <a:pt x="401" y="1416"/>
                  </a:lnTo>
                  <a:lnTo>
                    <a:pt x="481" y="1734"/>
                  </a:lnTo>
                  <a:lnTo>
                    <a:pt x="777" y="2162"/>
                  </a:lnTo>
                  <a:lnTo>
                    <a:pt x="1020" y="2245"/>
                  </a:lnTo>
                  <a:lnTo>
                    <a:pt x="1083" y="2585"/>
                  </a:lnTo>
                  <a:lnTo>
                    <a:pt x="817" y="2344"/>
                  </a:lnTo>
                  <a:lnTo>
                    <a:pt x="461" y="1841"/>
                  </a:lnTo>
                  <a:lnTo>
                    <a:pt x="375" y="1518"/>
                  </a:lnTo>
                  <a:lnTo>
                    <a:pt x="375" y="861"/>
                  </a:lnTo>
                  <a:lnTo>
                    <a:pt x="335" y="690"/>
                  </a:lnTo>
                  <a:lnTo>
                    <a:pt x="253" y="690"/>
                  </a:lnTo>
                  <a:lnTo>
                    <a:pt x="152" y="564"/>
                  </a:lnTo>
                  <a:lnTo>
                    <a:pt x="30" y="293"/>
                  </a:lnTo>
                  <a:lnTo>
                    <a:pt x="0" y="0"/>
                  </a:lnTo>
                  <a:lnTo>
                    <a:pt x="30" y="250"/>
                  </a:lnTo>
                  <a:lnTo>
                    <a:pt x="178" y="564"/>
                  </a:lnTo>
                  <a:lnTo>
                    <a:pt x="271" y="663"/>
                  </a:lnTo>
                  <a:lnTo>
                    <a:pt x="335" y="663"/>
                  </a:lnTo>
                  <a:lnTo>
                    <a:pt x="395" y="5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98" name="Freeform 30">
              <a:extLst>
                <a:ext uri="{FF2B5EF4-FFF2-40B4-BE49-F238E27FC236}">
                  <a16:creationId xmlns:a16="http://schemas.microsoft.com/office/drawing/2014/main" id="{5FE4AEAE-2B87-EFCF-9C36-1AB754D0035E}"/>
                </a:ext>
              </a:extLst>
            </p:cNvPr>
            <p:cNvSpPr>
              <a:spLocks/>
            </p:cNvSpPr>
            <p:nvPr/>
          </p:nvSpPr>
          <p:spPr bwMode="auto">
            <a:xfrm>
              <a:off x="1261" y="1651"/>
              <a:ext cx="55" cy="22"/>
            </a:xfrm>
            <a:custGeom>
              <a:avLst/>
              <a:gdLst>
                <a:gd name="T0" fmla="*/ 0 w 219"/>
                <a:gd name="T1" fmla="*/ 22 h 89"/>
                <a:gd name="T2" fmla="*/ 27 w 219"/>
                <a:gd name="T3" fmla="*/ 5 h 89"/>
                <a:gd name="T4" fmla="*/ 55 w 219"/>
                <a:gd name="T5" fmla="*/ 0 h 89"/>
                <a:gd name="T6" fmla="*/ 55 w 219"/>
                <a:gd name="T7" fmla="*/ 7 h 89"/>
                <a:gd name="T8" fmla="*/ 31 w 219"/>
                <a:gd name="T9" fmla="*/ 11 h 89"/>
                <a:gd name="T10" fmla="*/ 0 w 219"/>
                <a:gd name="T11" fmla="*/ 22 h 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9" h="89">
                  <a:moveTo>
                    <a:pt x="0" y="89"/>
                  </a:moveTo>
                  <a:lnTo>
                    <a:pt x="107" y="21"/>
                  </a:lnTo>
                  <a:lnTo>
                    <a:pt x="219" y="0"/>
                  </a:lnTo>
                  <a:lnTo>
                    <a:pt x="219" y="30"/>
                  </a:lnTo>
                  <a:lnTo>
                    <a:pt x="123" y="43"/>
                  </a:lnTo>
                  <a:lnTo>
                    <a:pt x="0"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99" name="Freeform 31">
              <a:extLst>
                <a:ext uri="{FF2B5EF4-FFF2-40B4-BE49-F238E27FC236}">
                  <a16:creationId xmlns:a16="http://schemas.microsoft.com/office/drawing/2014/main" id="{61047FDA-6E7E-F0F2-5208-78B221F86F06}"/>
                </a:ext>
              </a:extLst>
            </p:cNvPr>
            <p:cNvSpPr>
              <a:spLocks/>
            </p:cNvSpPr>
            <p:nvPr/>
          </p:nvSpPr>
          <p:spPr bwMode="auto">
            <a:xfrm>
              <a:off x="1281" y="1687"/>
              <a:ext cx="68" cy="125"/>
            </a:xfrm>
            <a:custGeom>
              <a:avLst/>
              <a:gdLst>
                <a:gd name="T0" fmla="*/ 68 w 274"/>
                <a:gd name="T1" fmla="*/ 125 h 500"/>
                <a:gd name="T2" fmla="*/ 33 w 274"/>
                <a:gd name="T3" fmla="*/ 96 h 500"/>
                <a:gd name="T4" fmla="*/ 33 w 274"/>
                <a:gd name="T5" fmla="*/ 74 h 500"/>
                <a:gd name="T6" fmla="*/ 49 w 274"/>
                <a:gd name="T7" fmla="*/ 43 h 500"/>
                <a:gd name="T8" fmla="*/ 49 w 274"/>
                <a:gd name="T9" fmla="*/ 31 h 500"/>
                <a:gd name="T10" fmla="*/ 25 w 274"/>
                <a:gd name="T11" fmla="*/ 10 h 500"/>
                <a:gd name="T12" fmla="*/ 11 w 274"/>
                <a:gd name="T13" fmla="*/ 10 h 500"/>
                <a:gd name="T14" fmla="*/ 3 w 274"/>
                <a:gd name="T15" fmla="*/ 49 h 500"/>
                <a:gd name="T16" fmla="*/ 17 w 274"/>
                <a:gd name="T17" fmla="*/ 99 h 500"/>
                <a:gd name="T18" fmla="*/ 0 w 274"/>
                <a:gd name="T19" fmla="*/ 56 h 500"/>
                <a:gd name="T20" fmla="*/ 0 w 274"/>
                <a:gd name="T21" fmla="*/ 39 h 500"/>
                <a:gd name="T22" fmla="*/ 6 w 274"/>
                <a:gd name="T23" fmla="*/ 2 h 500"/>
                <a:gd name="T24" fmla="*/ 19 w 274"/>
                <a:gd name="T25" fmla="*/ 0 h 500"/>
                <a:gd name="T26" fmla="*/ 54 w 274"/>
                <a:gd name="T27" fmla="*/ 27 h 500"/>
                <a:gd name="T28" fmla="*/ 62 w 274"/>
                <a:gd name="T29" fmla="*/ 53 h 500"/>
                <a:gd name="T30" fmla="*/ 57 w 274"/>
                <a:gd name="T31" fmla="*/ 84 h 500"/>
                <a:gd name="T32" fmla="*/ 57 w 274"/>
                <a:gd name="T33" fmla="*/ 102 h 500"/>
                <a:gd name="T34" fmla="*/ 68 w 274"/>
                <a:gd name="T35" fmla="*/ 125 h 5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74" h="500">
                  <a:moveTo>
                    <a:pt x="274" y="500"/>
                  </a:moveTo>
                  <a:lnTo>
                    <a:pt x="132" y="382"/>
                  </a:lnTo>
                  <a:lnTo>
                    <a:pt x="132" y="297"/>
                  </a:lnTo>
                  <a:lnTo>
                    <a:pt x="199" y="172"/>
                  </a:lnTo>
                  <a:lnTo>
                    <a:pt x="199" y="125"/>
                  </a:lnTo>
                  <a:lnTo>
                    <a:pt x="100" y="38"/>
                  </a:lnTo>
                  <a:lnTo>
                    <a:pt x="46" y="38"/>
                  </a:lnTo>
                  <a:lnTo>
                    <a:pt x="11" y="195"/>
                  </a:lnTo>
                  <a:lnTo>
                    <a:pt x="67" y="395"/>
                  </a:lnTo>
                  <a:lnTo>
                    <a:pt x="0" y="224"/>
                  </a:lnTo>
                  <a:lnTo>
                    <a:pt x="0" y="155"/>
                  </a:lnTo>
                  <a:lnTo>
                    <a:pt x="24" y="7"/>
                  </a:lnTo>
                  <a:lnTo>
                    <a:pt x="77" y="0"/>
                  </a:lnTo>
                  <a:lnTo>
                    <a:pt x="218" y="109"/>
                  </a:lnTo>
                  <a:lnTo>
                    <a:pt x="250" y="211"/>
                  </a:lnTo>
                  <a:lnTo>
                    <a:pt x="228" y="336"/>
                  </a:lnTo>
                  <a:lnTo>
                    <a:pt x="228" y="408"/>
                  </a:lnTo>
                  <a:lnTo>
                    <a:pt x="274" y="5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400" name="Freeform 32">
              <a:extLst>
                <a:ext uri="{FF2B5EF4-FFF2-40B4-BE49-F238E27FC236}">
                  <a16:creationId xmlns:a16="http://schemas.microsoft.com/office/drawing/2014/main" id="{1C2FE1EC-329C-1691-5A89-7C3A9DD2075A}"/>
                </a:ext>
              </a:extLst>
            </p:cNvPr>
            <p:cNvSpPr>
              <a:spLocks/>
            </p:cNvSpPr>
            <p:nvPr/>
          </p:nvSpPr>
          <p:spPr bwMode="auto">
            <a:xfrm>
              <a:off x="1147" y="1935"/>
              <a:ext cx="196" cy="368"/>
            </a:xfrm>
            <a:custGeom>
              <a:avLst/>
              <a:gdLst>
                <a:gd name="T0" fmla="*/ 196 w 783"/>
                <a:gd name="T1" fmla="*/ 0 h 1473"/>
                <a:gd name="T2" fmla="*/ 159 w 783"/>
                <a:gd name="T3" fmla="*/ 43 h 1473"/>
                <a:gd name="T4" fmla="*/ 130 w 783"/>
                <a:gd name="T5" fmla="*/ 172 h 1473"/>
                <a:gd name="T6" fmla="*/ 122 w 783"/>
                <a:gd name="T7" fmla="*/ 368 h 1473"/>
                <a:gd name="T8" fmla="*/ 122 w 783"/>
                <a:gd name="T9" fmla="*/ 177 h 1473"/>
                <a:gd name="T10" fmla="*/ 101 w 783"/>
                <a:gd name="T11" fmla="*/ 156 h 1473"/>
                <a:gd name="T12" fmla="*/ 89 w 783"/>
                <a:gd name="T13" fmla="*/ 80 h 1473"/>
                <a:gd name="T14" fmla="*/ 101 w 783"/>
                <a:gd name="T15" fmla="*/ 48 h 1473"/>
                <a:gd name="T16" fmla="*/ 72 w 783"/>
                <a:gd name="T17" fmla="*/ 48 h 1473"/>
                <a:gd name="T18" fmla="*/ 51 w 783"/>
                <a:gd name="T19" fmla="*/ 43 h 1473"/>
                <a:gd name="T20" fmla="*/ 0 w 783"/>
                <a:gd name="T21" fmla="*/ 64 h 1473"/>
                <a:gd name="T22" fmla="*/ 51 w 783"/>
                <a:gd name="T23" fmla="*/ 32 h 1473"/>
                <a:gd name="T24" fmla="*/ 114 w 783"/>
                <a:gd name="T25" fmla="*/ 32 h 1473"/>
                <a:gd name="T26" fmla="*/ 168 w 783"/>
                <a:gd name="T27" fmla="*/ 21 h 1473"/>
                <a:gd name="T28" fmla="*/ 196 w 783"/>
                <a:gd name="T29" fmla="*/ 0 h 147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83" h="1473">
                  <a:moveTo>
                    <a:pt x="783" y="0"/>
                  </a:moveTo>
                  <a:lnTo>
                    <a:pt x="636" y="171"/>
                  </a:lnTo>
                  <a:lnTo>
                    <a:pt x="518" y="689"/>
                  </a:lnTo>
                  <a:lnTo>
                    <a:pt x="487" y="1473"/>
                  </a:lnTo>
                  <a:lnTo>
                    <a:pt x="487" y="710"/>
                  </a:lnTo>
                  <a:lnTo>
                    <a:pt x="405" y="626"/>
                  </a:lnTo>
                  <a:lnTo>
                    <a:pt x="355" y="322"/>
                  </a:lnTo>
                  <a:lnTo>
                    <a:pt x="405" y="194"/>
                  </a:lnTo>
                  <a:lnTo>
                    <a:pt x="287" y="194"/>
                  </a:lnTo>
                  <a:lnTo>
                    <a:pt x="203" y="171"/>
                  </a:lnTo>
                  <a:lnTo>
                    <a:pt x="0" y="257"/>
                  </a:lnTo>
                  <a:lnTo>
                    <a:pt x="203" y="128"/>
                  </a:lnTo>
                  <a:lnTo>
                    <a:pt x="456" y="128"/>
                  </a:lnTo>
                  <a:lnTo>
                    <a:pt x="672" y="83"/>
                  </a:lnTo>
                  <a:lnTo>
                    <a:pt x="78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401" name="Freeform 33">
              <a:extLst>
                <a:ext uri="{FF2B5EF4-FFF2-40B4-BE49-F238E27FC236}">
                  <a16:creationId xmlns:a16="http://schemas.microsoft.com/office/drawing/2014/main" id="{8AAEA8E7-D7E1-3C18-6EAD-D24589E34ECD}"/>
                </a:ext>
              </a:extLst>
            </p:cNvPr>
            <p:cNvSpPr>
              <a:spLocks/>
            </p:cNvSpPr>
            <p:nvPr/>
          </p:nvSpPr>
          <p:spPr bwMode="auto">
            <a:xfrm>
              <a:off x="970" y="1978"/>
              <a:ext cx="282" cy="244"/>
            </a:xfrm>
            <a:custGeom>
              <a:avLst/>
              <a:gdLst>
                <a:gd name="T0" fmla="*/ 232 w 1131"/>
                <a:gd name="T1" fmla="*/ 0 h 977"/>
                <a:gd name="T2" fmla="*/ 282 w 1131"/>
                <a:gd name="T3" fmla="*/ 244 h 977"/>
                <a:gd name="T4" fmla="*/ 242 w 1131"/>
                <a:gd name="T5" fmla="*/ 119 h 977"/>
                <a:gd name="T6" fmla="*/ 138 w 1131"/>
                <a:gd name="T7" fmla="*/ 6 h 977"/>
                <a:gd name="T8" fmla="*/ 0 w 1131"/>
                <a:gd name="T9" fmla="*/ 59 h 977"/>
                <a:gd name="T10" fmla="*/ 113 w 1131"/>
                <a:gd name="T11" fmla="*/ 0 h 977"/>
                <a:gd name="T12" fmla="*/ 150 w 1131"/>
                <a:gd name="T13" fmla="*/ 0 h 977"/>
                <a:gd name="T14" fmla="*/ 228 w 1131"/>
                <a:gd name="T15" fmla="*/ 87 h 977"/>
                <a:gd name="T16" fmla="*/ 217 w 1131"/>
                <a:gd name="T17" fmla="*/ 0 h 977"/>
                <a:gd name="T18" fmla="*/ 232 w 1131"/>
                <a:gd name="T19" fmla="*/ 0 h 9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31" h="977">
                  <a:moveTo>
                    <a:pt x="931" y="0"/>
                  </a:moveTo>
                  <a:lnTo>
                    <a:pt x="1131" y="977"/>
                  </a:lnTo>
                  <a:lnTo>
                    <a:pt x="969" y="475"/>
                  </a:lnTo>
                  <a:lnTo>
                    <a:pt x="552" y="23"/>
                  </a:lnTo>
                  <a:lnTo>
                    <a:pt x="0" y="236"/>
                  </a:lnTo>
                  <a:lnTo>
                    <a:pt x="452" y="0"/>
                  </a:lnTo>
                  <a:lnTo>
                    <a:pt x="600" y="0"/>
                  </a:lnTo>
                  <a:lnTo>
                    <a:pt x="914" y="348"/>
                  </a:lnTo>
                  <a:lnTo>
                    <a:pt x="871" y="0"/>
                  </a:lnTo>
                  <a:lnTo>
                    <a:pt x="9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402" name="Freeform 34">
              <a:extLst>
                <a:ext uri="{FF2B5EF4-FFF2-40B4-BE49-F238E27FC236}">
                  <a16:creationId xmlns:a16="http://schemas.microsoft.com/office/drawing/2014/main" id="{F73D99B5-AD17-1AC8-DF48-0BE417FC6EEA}"/>
                </a:ext>
              </a:extLst>
            </p:cNvPr>
            <p:cNvSpPr>
              <a:spLocks/>
            </p:cNvSpPr>
            <p:nvPr/>
          </p:nvSpPr>
          <p:spPr bwMode="auto">
            <a:xfrm>
              <a:off x="1286" y="2210"/>
              <a:ext cx="294" cy="368"/>
            </a:xfrm>
            <a:custGeom>
              <a:avLst/>
              <a:gdLst>
                <a:gd name="T0" fmla="*/ 193 w 1175"/>
                <a:gd name="T1" fmla="*/ 183 h 1470"/>
                <a:gd name="T2" fmla="*/ 150 w 1175"/>
                <a:gd name="T3" fmla="*/ 64 h 1470"/>
                <a:gd name="T4" fmla="*/ 240 w 1175"/>
                <a:gd name="T5" fmla="*/ 129 h 1470"/>
                <a:gd name="T6" fmla="*/ 153 w 1175"/>
                <a:gd name="T7" fmla="*/ 43 h 1470"/>
                <a:gd name="T8" fmla="*/ 99 w 1175"/>
                <a:gd name="T9" fmla="*/ 0 h 1470"/>
                <a:gd name="T10" fmla="*/ 41 w 1175"/>
                <a:gd name="T11" fmla="*/ 27 h 1470"/>
                <a:gd name="T12" fmla="*/ 0 w 1175"/>
                <a:gd name="T13" fmla="*/ 93 h 1470"/>
                <a:gd name="T14" fmla="*/ 87 w 1175"/>
                <a:gd name="T15" fmla="*/ 368 h 1470"/>
                <a:gd name="T16" fmla="*/ 33 w 1175"/>
                <a:gd name="T17" fmla="*/ 167 h 1470"/>
                <a:gd name="T18" fmla="*/ 41 w 1175"/>
                <a:gd name="T19" fmla="*/ 157 h 1470"/>
                <a:gd name="T20" fmla="*/ 25 w 1175"/>
                <a:gd name="T21" fmla="*/ 86 h 1470"/>
                <a:gd name="T22" fmla="*/ 37 w 1175"/>
                <a:gd name="T23" fmla="*/ 76 h 1470"/>
                <a:gd name="T24" fmla="*/ 177 w 1175"/>
                <a:gd name="T25" fmla="*/ 335 h 1470"/>
                <a:gd name="T26" fmla="*/ 182 w 1175"/>
                <a:gd name="T27" fmla="*/ 314 h 1470"/>
                <a:gd name="T28" fmla="*/ 65 w 1175"/>
                <a:gd name="T29" fmla="*/ 86 h 1470"/>
                <a:gd name="T30" fmla="*/ 65 w 1175"/>
                <a:gd name="T31" fmla="*/ 59 h 1470"/>
                <a:gd name="T32" fmla="*/ 83 w 1175"/>
                <a:gd name="T33" fmla="*/ 37 h 1470"/>
                <a:gd name="T34" fmla="*/ 168 w 1175"/>
                <a:gd name="T35" fmla="*/ 178 h 1470"/>
                <a:gd name="T36" fmla="*/ 203 w 1175"/>
                <a:gd name="T37" fmla="*/ 210 h 1470"/>
                <a:gd name="T38" fmla="*/ 224 w 1175"/>
                <a:gd name="T39" fmla="*/ 271 h 1470"/>
                <a:gd name="T40" fmla="*/ 226 w 1175"/>
                <a:gd name="T41" fmla="*/ 239 h 1470"/>
                <a:gd name="T42" fmla="*/ 215 w 1175"/>
                <a:gd name="T43" fmla="*/ 200 h 1470"/>
                <a:gd name="T44" fmla="*/ 240 w 1175"/>
                <a:gd name="T45" fmla="*/ 195 h 1470"/>
                <a:gd name="T46" fmla="*/ 273 w 1175"/>
                <a:gd name="T47" fmla="*/ 195 h 1470"/>
                <a:gd name="T48" fmla="*/ 294 w 1175"/>
                <a:gd name="T49" fmla="*/ 200 h 1470"/>
                <a:gd name="T50" fmla="*/ 277 w 1175"/>
                <a:gd name="T51" fmla="*/ 183 h 1470"/>
                <a:gd name="T52" fmla="*/ 224 w 1175"/>
                <a:gd name="T53" fmla="*/ 178 h 1470"/>
                <a:gd name="T54" fmla="*/ 193 w 1175"/>
                <a:gd name="T55" fmla="*/ 183 h 147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175" h="1470">
                  <a:moveTo>
                    <a:pt x="772" y="733"/>
                  </a:moveTo>
                  <a:lnTo>
                    <a:pt x="600" y="257"/>
                  </a:lnTo>
                  <a:lnTo>
                    <a:pt x="959" y="514"/>
                  </a:lnTo>
                  <a:lnTo>
                    <a:pt x="610" y="170"/>
                  </a:lnTo>
                  <a:lnTo>
                    <a:pt x="394" y="0"/>
                  </a:lnTo>
                  <a:lnTo>
                    <a:pt x="163" y="109"/>
                  </a:lnTo>
                  <a:lnTo>
                    <a:pt x="0" y="371"/>
                  </a:lnTo>
                  <a:lnTo>
                    <a:pt x="346" y="1470"/>
                  </a:lnTo>
                  <a:lnTo>
                    <a:pt x="130" y="668"/>
                  </a:lnTo>
                  <a:lnTo>
                    <a:pt x="163" y="627"/>
                  </a:lnTo>
                  <a:lnTo>
                    <a:pt x="100" y="344"/>
                  </a:lnTo>
                  <a:lnTo>
                    <a:pt x="146" y="303"/>
                  </a:lnTo>
                  <a:lnTo>
                    <a:pt x="709" y="1338"/>
                  </a:lnTo>
                  <a:lnTo>
                    <a:pt x="729" y="1254"/>
                  </a:lnTo>
                  <a:lnTo>
                    <a:pt x="259" y="344"/>
                  </a:lnTo>
                  <a:lnTo>
                    <a:pt x="259" y="234"/>
                  </a:lnTo>
                  <a:lnTo>
                    <a:pt x="331" y="146"/>
                  </a:lnTo>
                  <a:lnTo>
                    <a:pt x="673" y="711"/>
                  </a:lnTo>
                  <a:lnTo>
                    <a:pt x="812" y="838"/>
                  </a:lnTo>
                  <a:lnTo>
                    <a:pt x="896" y="1081"/>
                  </a:lnTo>
                  <a:lnTo>
                    <a:pt x="905" y="953"/>
                  </a:lnTo>
                  <a:lnTo>
                    <a:pt x="858" y="797"/>
                  </a:lnTo>
                  <a:lnTo>
                    <a:pt x="959" y="777"/>
                  </a:lnTo>
                  <a:lnTo>
                    <a:pt x="1091" y="777"/>
                  </a:lnTo>
                  <a:lnTo>
                    <a:pt x="1175" y="797"/>
                  </a:lnTo>
                  <a:lnTo>
                    <a:pt x="1107" y="733"/>
                  </a:lnTo>
                  <a:lnTo>
                    <a:pt x="896" y="711"/>
                  </a:lnTo>
                  <a:lnTo>
                    <a:pt x="772" y="7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403" name="Freeform 35">
              <a:extLst>
                <a:ext uri="{FF2B5EF4-FFF2-40B4-BE49-F238E27FC236}">
                  <a16:creationId xmlns:a16="http://schemas.microsoft.com/office/drawing/2014/main" id="{E166CBF4-A208-4E4E-03E8-075A918908BD}"/>
                </a:ext>
              </a:extLst>
            </p:cNvPr>
            <p:cNvSpPr>
              <a:spLocks/>
            </p:cNvSpPr>
            <p:nvPr/>
          </p:nvSpPr>
          <p:spPr bwMode="auto">
            <a:xfrm>
              <a:off x="1534" y="2140"/>
              <a:ext cx="161" cy="222"/>
            </a:xfrm>
            <a:custGeom>
              <a:avLst/>
              <a:gdLst>
                <a:gd name="T0" fmla="*/ 0 w 644"/>
                <a:gd name="T1" fmla="*/ 222 h 886"/>
                <a:gd name="T2" fmla="*/ 34 w 644"/>
                <a:gd name="T3" fmla="*/ 146 h 886"/>
                <a:gd name="T4" fmla="*/ 105 w 644"/>
                <a:gd name="T5" fmla="*/ 98 h 886"/>
                <a:gd name="T6" fmla="*/ 140 w 644"/>
                <a:gd name="T7" fmla="*/ 87 h 886"/>
                <a:gd name="T8" fmla="*/ 161 w 644"/>
                <a:gd name="T9" fmla="*/ 38 h 886"/>
                <a:gd name="T10" fmla="*/ 144 w 644"/>
                <a:gd name="T11" fmla="*/ 0 h 886"/>
                <a:gd name="T12" fmla="*/ 140 w 644"/>
                <a:gd name="T13" fmla="*/ 48 h 886"/>
                <a:gd name="T14" fmla="*/ 120 w 644"/>
                <a:gd name="T15" fmla="*/ 87 h 886"/>
                <a:gd name="T16" fmla="*/ 72 w 644"/>
                <a:gd name="T17" fmla="*/ 102 h 886"/>
                <a:gd name="T18" fmla="*/ 17 w 644"/>
                <a:gd name="T19" fmla="*/ 146 h 886"/>
                <a:gd name="T20" fmla="*/ 0 w 644"/>
                <a:gd name="T21" fmla="*/ 222 h 8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44" h="886">
                  <a:moveTo>
                    <a:pt x="0" y="886"/>
                  </a:moveTo>
                  <a:lnTo>
                    <a:pt x="137" y="584"/>
                  </a:lnTo>
                  <a:lnTo>
                    <a:pt x="418" y="390"/>
                  </a:lnTo>
                  <a:lnTo>
                    <a:pt x="560" y="346"/>
                  </a:lnTo>
                  <a:lnTo>
                    <a:pt x="644" y="152"/>
                  </a:lnTo>
                  <a:lnTo>
                    <a:pt x="577" y="0"/>
                  </a:lnTo>
                  <a:lnTo>
                    <a:pt x="560" y="190"/>
                  </a:lnTo>
                  <a:lnTo>
                    <a:pt x="481" y="346"/>
                  </a:lnTo>
                  <a:lnTo>
                    <a:pt x="286" y="409"/>
                  </a:lnTo>
                  <a:lnTo>
                    <a:pt x="69" y="584"/>
                  </a:lnTo>
                  <a:lnTo>
                    <a:pt x="0" y="8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404" name="Freeform 36">
              <a:extLst>
                <a:ext uri="{FF2B5EF4-FFF2-40B4-BE49-F238E27FC236}">
                  <a16:creationId xmlns:a16="http://schemas.microsoft.com/office/drawing/2014/main" id="{41078756-4D47-008F-6FA9-26873D94F94C}"/>
                </a:ext>
              </a:extLst>
            </p:cNvPr>
            <p:cNvSpPr>
              <a:spLocks/>
            </p:cNvSpPr>
            <p:nvPr/>
          </p:nvSpPr>
          <p:spPr bwMode="auto">
            <a:xfrm>
              <a:off x="1534" y="2269"/>
              <a:ext cx="264" cy="217"/>
            </a:xfrm>
            <a:custGeom>
              <a:avLst/>
              <a:gdLst>
                <a:gd name="T0" fmla="*/ 17 w 1059"/>
                <a:gd name="T1" fmla="*/ 98 h 867"/>
                <a:gd name="T2" fmla="*/ 96 w 1059"/>
                <a:gd name="T3" fmla="*/ 43 h 867"/>
                <a:gd name="T4" fmla="*/ 166 w 1059"/>
                <a:gd name="T5" fmla="*/ 0 h 867"/>
                <a:gd name="T6" fmla="*/ 224 w 1059"/>
                <a:gd name="T7" fmla="*/ 38 h 867"/>
                <a:gd name="T8" fmla="*/ 264 w 1059"/>
                <a:gd name="T9" fmla="*/ 141 h 867"/>
                <a:gd name="T10" fmla="*/ 202 w 1059"/>
                <a:gd name="T11" fmla="*/ 77 h 867"/>
                <a:gd name="T12" fmla="*/ 129 w 1059"/>
                <a:gd name="T13" fmla="*/ 77 h 867"/>
                <a:gd name="T14" fmla="*/ 49 w 1059"/>
                <a:gd name="T15" fmla="*/ 157 h 867"/>
                <a:gd name="T16" fmla="*/ 46 w 1059"/>
                <a:gd name="T17" fmla="*/ 174 h 867"/>
                <a:gd name="T18" fmla="*/ 0 w 1059"/>
                <a:gd name="T19" fmla="*/ 217 h 867"/>
                <a:gd name="T20" fmla="*/ 41 w 1059"/>
                <a:gd name="T21" fmla="*/ 157 h 867"/>
                <a:gd name="T22" fmla="*/ 34 w 1059"/>
                <a:gd name="T23" fmla="*/ 136 h 867"/>
                <a:gd name="T24" fmla="*/ 54 w 1059"/>
                <a:gd name="T25" fmla="*/ 130 h 867"/>
                <a:gd name="T26" fmla="*/ 96 w 1059"/>
                <a:gd name="T27" fmla="*/ 65 h 867"/>
                <a:gd name="T28" fmla="*/ 17 w 1059"/>
                <a:gd name="T29" fmla="*/ 98 h 86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59" h="867">
                  <a:moveTo>
                    <a:pt x="69" y="393"/>
                  </a:moveTo>
                  <a:lnTo>
                    <a:pt x="387" y="173"/>
                  </a:lnTo>
                  <a:lnTo>
                    <a:pt x="664" y="0"/>
                  </a:lnTo>
                  <a:lnTo>
                    <a:pt x="899" y="153"/>
                  </a:lnTo>
                  <a:lnTo>
                    <a:pt x="1059" y="563"/>
                  </a:lnTo>
                  <a:lnTo>
                    <a:pt x="812" y="308"/>
                  </a:lnTo>
                  <a:lnTo>
                    <a:pt x="516" y="308"/>
                  </a:lnTo>
                  <a:lnTo>
                    <a:pt x="198" y="627"/>
                  </a:lnTo>
                  <a:lnTo>
                    <a:pt x="184" y="697"/>
                  </a:lnTo>
                  <a:lnTo>
                    <a:pt x="0" y="867"/>
                  </a:lnTo>
                  <a:lnTo>
                    <a:pt x="163" y="627"/>
                  </a:lnTo>
                  <a:lnTo>
                    <a:pt x="137" y="543"/>
                  </a:lnTo>
                  <a:lnTo>
                    <a:pt x="218" y="519"/>
                  </a:lnTo>
                  <a:lnTo>
                    <a:pt x="387" y="260"/>
                  </a:lnTo>
                  <a:lnTo>
                    <a:pt x="69" y="3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405" name="Freeform 37">
              <a:extLst>
                <a:ext uri="{FF2B5EF4-FFF2-40B4-BE49-F238E27FC236}">
                  <a16:creationId xmlns:a16="http://schemas.microsoft.com/office/drawing/2014/main" id="{575A9688-8067-476A-D96A-14B5D2E0EB8D}"/>
                </a:ext>
              </a:extLst>
            </p:cNvPr>
            <p:cNvSpPr>
              <a:spLocks/>
            </p:cNvSpPr>
            <p:nvPr/>
          </p:nvSpPr>
          <p:spPr bwMode="auto">
            <a:xfrm>
              <a:off x="1568" y="2498"/>
              <a:ext cx="106" cy="155"/>
            </a:xfrm>
            <a:custGeom>
              <a:avLst/>
              <a:gdLst>
                <a:gd name="T0" fmla="*/ 0 w 423"/>
                <a:gd name="T1" fmla="*/ 0 h 618"/>
                <a:gd name="T2" fmla="*/ 65 w 423"/>
                <a:gd name="T3" fmla="*/ 85 h 618"/>
                <a:gd name="T4" fmla="*/ 106 w 423"/>
                <a:gd name="T5" fmla="*/ 155 h 618"/>
                <a:gd name="T6" fmla="*/ 63 w 423"/>
                <a:gd name="T7" fmla="*/ 97 h 618"/>
                <a:gd name="T8" fmla="*/ 0 w 423"/>
                <a:gd name="T9" fmla="*/ 0 h 6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3" h="618">
                  <a:moveTo>
                    <a:pt x="0" y="0"/>
                  </a:moveTo>
                  <a:lnTo>
                    <a:pt x="261" y="338"/>
                  </a:lnTo>
                  <a:lnTo>
                    <a:pt x="423" y="618"/>
                  </a:lnTo>
                  <a:lnTo>
                    <a:pt x="250" y="38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406" name="Freeform 38">
              <a:extLst>
                <a:ext uri="{FF2B5EF4-FFF2-40B4-BE49-F238E27FC236}">
                  <a16:creationId xmlns:a16="http://schemas.microsoft.com/office/drawing/2014/main" id="{49071AC9-1DE9-5907-BB8C-5AB28FB46573}"/>
                </a:ext>
              </a:extLst>
            </p:cNvPr>
            <p:cNvSpPr>
              <a:spLocks/>
            </p:cNvSpPr>
            <p:nvPr/>
          </p:nvSpPr>
          <p:spPr bwMode="auto">
            <a:xfrm>
              <a:off x="1471" y="2498"/>
              <a:ext cx="97" cy="366"/>
            </a:xfrm>
            <a:custGeom>
              <a:avLst/>
              <a:gdLst>
                <a:gd name="T0" fmla="*/ 76 w 389"/>
                <a:gd name="T1" fmla="*/ 0 h 1463"/>
                <a:gd name="T2" fmla="*/ 88 w 389"/>
                <a:gd name="T3" fmla="*/ 69 h 1463"/>
                <a:gd name="T4" fmla="*/ 97 w 389"/>
                <a:gd name="T5" fmla="*/ 165 h 1463"/>
                <a:gd name="T6" fmla="*/ 83 w 389"/>
                <a:gd name="T7" fmla="*/ 236 h 1463"/>
                <a:gd name="T8" fmla="*/ 55 w 389"/>
                <a:gd name="T9" fmla="*/ 285 h 1463"/>
                <a:gd name="T10" fmla="*/ 0 w 389"/>
                <a:gd name="T11" fmla="*/ 366 h 1463"/>
                <a:gd name="T12" fmla="*/ 71 w 389"/>
                <a:gd name="T13" fmla="*/ 231 h 1463"/>
                <a:gd name="T14" fmla="*/ 83 w 389"/>
                <a:gd name="T15" fmla="*/ 165 h 1463"/>
                <a:gd name="T16" fmla="*/ 71 w 389"/>
                <a:gd name="T17" fmla="*/ 91 h 1463"/>
                <a:gd name="T18" fmla="*/ 71 w 389"/>
                <a:gd name="T19" fmla="*/ 31 h 1463"/>
                <a:gd name="T20" fmla="*/ 76 w 389"/>
                <a:gd name="T21" fmla="*/ 0 h 14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89" h="1463">
                  <a:moveTo>
                    <a:pt x="305" y="0"/>
                  </a:moveTo>
                  <a:lnTo>
                    <a:pt x="352" y="277"/>
                  </a:lnTo>
                  <a:lnTo>
                    <a:pt x="389" y="660"/>
                  </a:lnTo>
                  <a:lnTo>
                    <a:pt x="334" y="943"/>
                  </a:lnTo>
                  <a:lnTo>
                    <a:pt x="220" y="1139"/>
                  </a:lnTo>
                  <a:lnTo>
                    <a:pt x="0" y="1463"/>
                  </a:lnTo>
                  <a:lnTo>
                    <a:pt x="286" y="924"/>
                  </a:lnTo>
                  <a:lnTo>
                    <a:pt x="334" y="660"/>
                  </a:lnTo>
                  <a:lnTo>
                    <a:pt x="286" y="362"/>
                  </a:lnTo>
                  <a:lnTo>
                    <a:pt x="286" y="124"/>
                  </a:lnTo>
                  <a:lnTo>
                    <a:pt x="30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407" name="Freeform 39">
              <a:extLst>
                <a:ext uri="{FF2B5EF4-FFF2-40B4-BE49-F238E27FC236}">
                  <a16:creationId xmlns:a16="http://schemas.microsoft.com/office/drawing/2014/main" id="{E593E8D0-833A-34D9-F0F8-77D312B0B982}"/>
                </a:ext>
              </a:extLst>
            </p:cNvPr>
            <p:cNvSpPr>
              <a:spLocks/>
            </p:cNvSpPr>
            <p:nvPr/>
          </p:nvSpPr>
          <p:spPr bwMode="auto">
            <a:xfrm>
              <a:off x="1373" y="2481"/>
              <a:ext cx="616" cy="718"/>
            </a:xfrm>
            <a:custGeom>
              <a:avLst/>
              <a:gdLst>
                <a:gd name="T0" fmla="*/ 174 w 2467"/>
                <a:gd name="T1" fmla="*/ 38 h 2874"/>
                <a:gd name="T2" fmla="*/ 144 w 2467"/>
                <a:gd name="T3" fmla="*/ 243 h 2874"/>
                <a:gd name="T4" fmla="*/ 198 w 2467"/>
                <a:gd name="T5" fmla="*/ 312 h 2874"/>
                <a:gd name="T6" fmla="*/ 327 w 2467"/>
                <a:gd name="T7" fmla="*/ 475 h 2874"/>
                <a:gd name="T8" fmla="*/ 406 w 2467"/>
                <a:gd name="T9" fmla="*/ 481 h 2874"/>
                <a:gd name="T10" fmla="*/ 364 w 2467"/>
                <a:gd name="T11" fmla="*/ 339 h 2874"/>
                <a:gd name="T12" fmla="*/ 377 w 2467"/>
                <a:gd name="T13" fmla="*/ 328 h 2874"/>
                <a:gd name="T14" fmla="*/ 447 w 2467"/>
                <a:gd name="T15" fmla="*/ 357 h 2874"/>
                <a:gd name="T16" fmla="*/ 500 w 2467"/>
                <a:gd name="T17" fmla="*/ 292 h 2874"/>
                <a:gd name="T18" fmla="*/ 456 w 2467"/>
                <a:gd name="T19" fmla="*/ 383 h 2874"/>
                <a:gd name="T20" fmla="*/ 421 w 2467"/>
                <a:gd name="T21" fmla="*/ 448 h 2874"/>
                <a:gd name="T22" fmla="*/ 459 w 2467"/>
                <a:gd name="T23" fmla="*/ 475 h 2874"/>
                <a:gd name="T24" fmla="*/ 555 w 2467"/>
                <a:gd name="T25" fmla="*/ 383 h 2874"/>
                <a:gd name="T26" fmla="*/ 612 w 2467"/>
                <a:gd name="T27" fmla="*/ 199 h 2874"/>
                <a:gd name="T28" fmla="*/ 604 w 2467"/>
                <a:gd name="T29" fmla="*/ 448 h 2874"/>
                <a:gd name="T30" fmla="*/ 612 w 2467"/>
                <a:gd name="T31" fmla="*/ 632 h 2874"/>
                <a:gd name="T32" fmla="*/ 559 w 2467"/>
                <a:gd name="T33" fmla="*/ 712 h 2874"/>
                <a:gd name="T34" fmla="*/ 480 w 2467"/>
                <a:gd name="T35" fmla="*/ 718 h 2874"/>
                <a:gd name="T36" fmla="*/ 343 w 2467"/>
                <a:gd name="T37" fmla="*/ 670 h 2874"/>
                <a:gd name="T38" fmla="*/ 368 w 2467"/>
                <a:gd name="T39" fmla="*/ 665 h 2874"/>
                <a:gd name="T40" fmla="*/ 489 w 2467"/>
                <a:gd name="T41" fmla="*/ 659 h 2874"/>
                <a:gd name="T42" fmla="*/ 533 w 2467"/>
                <a:gd name="T43" fmla="*/ 595 h 2874"/>
                <a:gd name="T44" fmla="*/ 517 w 2467"/>
                <a:gd name="T45" fmla="*/ 502 h 2874"/>
                <a:gd name="T46" fmla="*/ 439 w 2467"/>
                <a:gd name="T47" fmla="*/ 518 h 2874"/>
                <a:gd name="T48" fmla="*/ 496 w 2467"/>
                <a:gd name="T49" fmla="*/ 616 h 2874"/>
                <a:gd name="T50" fmla="*/ 354 w 2467"/>
                <a:gd name="T51" fmla="*/ 571 h 2874"/>
                <a:gd name="T52" fmla="*/ 241 w 2467"/>
                <a:gd name="T53" fmla="*/ 486 h 2874"/>
                <a:gd name="T54" fmla="*/ 170 w 2467"/>
                <a:gd name="T55" fmla="*/ 425 h 2874"/>
                <a:gd name="T56" fmla="*/ 103 w 2467"/>
                <a:gd name="T57" fmla="*/ 431 h 2874"/>
                <a:gd name="T58" fmla="*/ 82 w 2467"/>
                <a:gd name="T59" fmla="*/ 611 h 2874"/>
                <a:gd name="T60" fmla="*/ 70 w 2467"/>
                <a:gd name="T61" fmla="*/ 603 h 2874"/>
                <a:gd name="T62" fmla="*/ 0 w 2467"/>
                <a:gd name="T63" fmla="*/ 718 h 2874"/>
                <a:gd name="T64" fmla="*/ 63 w 2467"/>
                <a:gd name="T65" fmla="*/ 448 h 2874"/>
                <a:gd name="T66" fmla="*/ 144 w 2467"/>
                <a:gd name="T67" fmla="*/ 215 h 2874"/>
                <a:gd name="T68" fmla="*/ 170 w 2467"/>
                <a:gd name="T69" fmla="*/ 38 h 28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467" h="2874">
                  <a:moveTo>
                    <a:pt x="679" y="0"/>
                  </a:moveTo>
                  <a:lnTo>
                    <a:pt x="698" y="153"/>
                  </a:lnTo>
                  <a:lnTo>
                    <a:pt x="679" y="518"/>
                  </a:lnTo>
                  <a:lnTo>
                    <a:pt x="577" y="972"/>
                  </a:lnTo>
                  <a:lnTo>
                    <a:pt x="559" y="1102"/>
                  </a:lnTo>
                  <a:lnTo>
                    <a:pt x="791" y="1250"/>
                  </a:lnTo>
                  <a:lnTo>
                    <a:pt x="1126" y="1771"/>
                  </a:lnTo>
                  <a:lnTo>
                    <a:pt x="1309" y="1902"/>
                  </a:lnTo>
                  <a:lnTo>
                    <a:pt x="1557" y="2010"/>
                  </a:lnTo>
                  <a:lnTo>
                    <a:pt x="1624" y="1925"/>
                  </a:lnTo>
                  <a:lnTo>
                    <a:pt x="1590" y="1619"/>
                  </a:lnTo>
                  <a:lnTo>
                    <a:pt x="1457" y="1355"/>
                  </a:lnTo>
                  <a:lnTo>
                    <a:pt x="1328" y="840"/>
                  </a:lnTo>
                  <a:lnTo>
                    <a:pt x="1509" y="1313"/>
                  </a:lnTo>
                  <a:lnTo>
                    <a:pt x="1655" y="1428"/>
                  </a:lnTo>
                  <a:lnTo>
                    <a:pt x="1790" y="1428"/>
                  </a:lnTo>
                  <a:lnTo>
                    <a:pt x="1957" y="1342"/>
                  </a:lnTo>
                  <a:lnTo>
                    <a:pt x="2004" y="1167"/>
                  </a:lnTo>
                  <a:lnTo>
                    <a:pt x="1970" y="1378"/>
                  </a:lnTo>
                  <a:lnTo>
                    <a:pt x="1825" y="1533"/>
                  </a:lnTo>
                  <a:lnTo>
                    <a:pt x="1721" y="1619"/>
                  </a:lnTo>
                  <a:lnTo>
                    <a:pt x="1688" y="1792"/>
                  </a:lnTo>
                  <a:lnTo>
                    <a:pt x="1738" y="1902"/>
                  </a:lnTo>
                  <a:lnTo>
                    <a:pt x="1839" y="1902"/>
                  </a:lnTo>
                  <a:lnTo>
                    <a:pt x="2022" y="1812"/>
                  </a:lnTo>
                  <a:lnTo>
                    <a:pt x="2223" y="1533"/>
                  </a:lnTo>
                  <a:lnTo>
                    <a:pt x="2356" y="1167"/>
                  </a:lnTo>
                  <a:lnTo>
                    <a:pt x="2450" y="798"/>
                  </a:lnTo>
                  <a:lnTo>
                    <a:pt x="2450" y="1250"/>
                  </a:lnTo>
                  <a:lnTo>
                    <a:pt x="2418" y="1792"/>
                  </a:lnTo>
                  <a:lnTo>
                    <a:pt x="2467" y="2204"/>
                  </a:lnTo>
                  <a:lnTo>
                    <a:pt x="2450" y="2529"/>
                  </a:lnTo>
                  <a:lnTo>
                    <a:pt x="2369" y="2743"/>
                  </a:lnTo>
                  <a:lnTo>
                    <a:pt x="2240" y="2850"/>
                  </a:lnTo>
                  <a:lnTo>
                    <a:pt x="2171" y="2874"/>
                  </a:lnTo>
                  <a:lnTo>
                    <a:pt x="1921" y="2874"/>
                  </a:lnTo>
                  <a:lnTo>
                    <a:pt x="1721" y="2743"/>
                  </a:lnTo>
                  <a:lnTo>
                    <a:pt x="1373" y="2680"/>
                  </a:lnTo>
                  <a:lnTo>
                    <a:pt x="1141" y="2680"/>
                  </a:lnTo>
                  <a:lnTo>
                    <a:pt x="1474" y="2661"/>
                  </a:lnTo>
                  <a:lnTo>
                    <a:pt x="1757" y="2680"/>
                  </a:lnTo>
                  <a:lnTo>
                    <a:pt x="1957" y="2639"/>
                  </a:lnTo>
                  <a:lnTo>
                    <a:pt x="2053" y="2550"/>
                  </a:lnTo>
                  <a:lnTo>
                    <a:pt x="2136" y="2382"/>
                  </a:lnTo>
                  <a:lnTo>
                    <a:pt x="2136" y="2159"/>
                  </a:lnTo>
                  <a:lnTo>
                    <a:pt x="2072" y="2010"/>
                  </a:lnTo>
                  <a:lnTo>
                    <a:pt x="1988" y="1944"/>
                  </a:lnTo>
                  <a:lnTo>
                    <a:pt x="1757" y="2075"/>
                  </a:lnTo>
                  <a:lnTo>
                    <a:pt x="1988" y="2286"/>
                  </a:lnTo>
                  <a:lnTo>
                    <a:pt x="1988" y="2465"/>
                  </a:lnTo>
                  <a:lnTo>
                    <a:pt x="1790" y="2332"/>
                  </a:lnTo>
                  <a:lnTo>
                    <a:pt x="1418" y="2286"/>
                  </a:lnTo>
                  <a:lnTo>
                    <a:pt x="1126" y="2138"/>
                  </a:lnTo>
                  <a:lnTo>
                    <a:pt x="965" y="1944"/>
                  </a:lnTo>
                  <a:lnTo>
                    <a:pt x="843" y="1771"/>
                  </a:lnTo>
                  <a:lnTo>
                    <a:pt x="679" y="1701"/>
                  </a:lnTo>
                  <a:lnTo>
                    <a:pt x="528" y="1688"/>
                  </a:lnTo>
                  <a:lnTo>
                    <a:pt x="412" y="1727"/>
                  </a:lnTo>
                  <a:lnTo>
                    <a:pt x="281" y="1875"/>
                  </a:lnTo>
                  <a:lnTo>
                    <a:pt x="327" y="2445"/>
                  </a:lnTo>
                  <a:lnTo>
                    <a:pt x="466" y="2743"/>
                  </a:lnTo>
                  <a:lnTo>
                    <a:pt x="281" y="2415"/>
                  </a:lnTo>
                  <a:lnTo>
                    <a:pt x="199" y="2099"/>
                  </a:lnTo>
                  <a:lnTo>
                    <a:pt x="0" y="2874"/>
                  </a:lnTo>
                  <a:lnTo>
                    <a:pt x="63" y="2465"/>
                  </a:lnTo>
                  <a:lnTo>
                    <a:pt x="254" y="1792"/>
                  </a:lnTo>
                  <a:lnTo>
                    <a:pt x="479" y="1250"/>
                  </a:lnTo>
                  <a:lnTo>
                    <a:pt x="577" y="862"/>
                  </a:lnTo>
                  <a:lnTo>
                    <a:pt x="662" y="457"/>
                  </a:lnTo>
                  <a:lnTo>
                    <a:pt x="679" y="153"/>
                  </a:lnTo>
                  <a:lnTo>
                    <a:pt x="67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408" name="Freeform 40">
              <a:extLst>
                <a:ext uri="{FF2B5EF4-FFF2-40B4-BE49-F238E27FC236}">
                  <a16:creationId xmlns:a16="http://schemas.microsoft.com/office/drawing/2014/main" id="{383F4F79-FFAF-E573-71C6-FEC81AC7C97B}"/>
                </a:ext>
              </a:extLst>
            </p:cNvPr>
            <p:cNvSpPr>
              <a:spLocks/>
            </p:cNvSpPr>
            <p:nvPr/>
          </p:nvSpPr>
          <p:spPr bwMode="auto">
            <a:xfrm>
              <a:off x="1162" y="2312"/>
              <a:ext cx="380" cy="887"/>
            </a:xfrm>
            <a:custGeom>
              <a:avLst/>
              <a:gdLst>
                <a:gd name="T0" fmla="*/ 380 w 1522"/>
                <a:gd name="T1" fmla="*/ 196 h 3548"/>
                <a:gd name="T2" fmla="*/ 368 w 1522"/>
                <a:gd name="T3" fmla="*/ 179 h 3548"/>
                <a:gd name="T4" fmla="*/ 355 w 1522"/>
                <a:gd name="T5" fmla="*/ 179 h 3548"/>
                <a:gd name="T6" fmla="*/ 317 w 1522"/>
                <a:gd name="T7" fmla="*/ 207 h 3548"/>
                <a:gd name="T8" fmla="*/ 290 w 1522"/>
                <a:gd name="T9" fmla="*/ 309 h 3548"/>
                <a:gd name="T10" fmla="*/ 202 w 1522"/>
                <a:gd name="T11" fmla="*/ 548 h 3548"/>
                <a:gd name="T12" fmla="*/ 119 w 1522"/>
                <a:gd name="T13" fmla="*/ 811 h 3548"/>
                <a:gd name="T14" fmla="*/ 99 w 1522"/>
                <a:gd name="T15" fmla="*/ 887 h 3548"/>
                <a:gd name="T16" fmla="*/ 82 w 1522"/>
                <a:gd name="T17" fmla="*/ 887 h 3548"/>
                <a:gd name="T18" fmla="*/ 99 w 1522"/>
                <a:gd name="T19" fmla="*/ 811 h 3548"/>
                <a:gd name="T20" fmla="*/ 87 w 1522"/>
                <a:gd name="T21" fmla="*/ 617 h 3548"/>
                <a:gd name="T22" fmla="*/ 90 w 1522"/>
                <a:gd name="T23" fmla="*/ 466 h 3548"/>
                <a:gd name="T24" fmla="*/ 82 w 1522"/>
                <a:gd name="T25" fmla="*/ 351 h 3548"/>
                <a:gd name="T26" fmla="*/ 50 w 1522"/>
                <a:gd name="T27" fmla="*/ 162 h 3548"/>
                <a:gd name="T28" fmla="*/ 0 w 1522"/>
                <a:gd name="T29" fmla="*/ 0 h 3548"/>
                <a:gd name="T30" fmla="*/ 53 w 1522"/>
                <a:gd name="T31" fmla="*/ 114 h 3548"/>
                <a:gd name="T32" fmla="*/ 69 w 1522"/>
                <a:gd name="T33" fmla="*/ 196 h 3548"/>
                <a:gd name="T34" fmla="*/ 102 w 1522"/>
                <a:gd name="T35" fmla="*/ 406 h 3548"/>
                <a:gd name="T36" fmla="*/ 144 w 1522"/>
                <a:gd name="T37" fmla="*/ 541 h 3548"/>
                <a:gd name="T38" fmla="*/ 165 w 1522"/>
                <a:gd name="T39" fmla="*/ 644 h 3548"/>
                <a:gd name="T40" fmla="*/ 202 w 1522"/>
                <a:gd name="T41" fmla="*/ 513 h 3548"/>
                <a:gd name="T42" fmla="*/ 215 w 1522"/>
                <a:gd name="T43" fmla="*/ 471 h 3548"/>
                <a:gd name="T44" fmla="*/ 165 w 1522"/>
                <a:gd name="T45" fmla="*/ 336 h 3548"/>
                <a:gd name="T46" fmla="*/ 149 w 1522"/>
                <a:gd name="T47" fmla="*/ 238 h 3548"/>
                <a:gd name="T48" fmla="*/ 107 w 1522"/>
                <a:gd name="T49" fmla="*/ 119 h 3548"/>
                <a:gd name="T50" fmla="*/ 157 w 1522"/>
                <a:gd name="T51" fmla="*/ 243 h 3548"/>
                <a:gd name="T52" fmla="*/ 181 w 1522"/>
                <a:gd name="T53" fmla="*/ 351 h 3548"/>
                <a:gd name="T54" fmla="*/ 222 w 1522"/>
                <a:gd name="T55" fmla="*/ 449 h 3548"/>
                <a:gd name="T56" fmla="*/ 276 w 1522"/>
                <a:gd name="T57" fmla="*/ 292 h 3548"/>
                <a:gd name="T58" fmla="*/ 313 w 1522"/>
                <a:gd name="T59" fmla="*/ 196 h 3548"/>
                <a:gd name="T60" fmla="*/ 355 w 1522"/>
                <a:gd name="T61" fmla="*/ 169 h 3548"/>
                <a:gd name="T62" fmla="*/ 380 w 1522"/>
                <a:gd name="T63" fmla="*/ 169 h 3548"/>
                <a:gd name="T64" fmla="*/ 380 w 1522"/>
                <a:gd name="T65" fmla="*/ 196 h 35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522" h="3548">
                  <a:moveTo>
                    <a:pt x="1522" y="783"/>
                  </a:moveTo>
                  <a:lnTo>
                    <a:pt x="1473" y="716"/>
                  </a:lnTo>
                  <a:lnTo>
                    <a:pt x="1420" y="716"/>
                  </a:lnTo>
                  <a:lnTo>
                    <a:pt x="1269" y="827"/>
                  </a:lnTo>
                  <a:lnTo>
                    <a:pt x="1163" y="1237"/>
                  </a:lnTo>
                  <a:lnTo>
                    <a:pt x="810" y="2190"/>
                  </a:lnTo>
                  <a:lnTo>
                    <a:pt x="475" y="3243"/>
                  </a:lnTo>
                  <a:lnTo>
                    <a:pt x="398" y="3548"/>
                  </a:lnTo>
                  <a:lnTo>
                    <a:pt x="329" y="3548"/>
                  </a:lnTo>
                  <a:lnTo>
                    <a:pt x="398" y="3243"/>
                  </a:lnTo>
                  <a:lnTo>
                    <a:pt x="347" y="2466"/>
                  </a:lnTo>
                  <a:lnTo>
                    <a:pt x="362" y="1863"/>
                  </a:lnTo>
                  <a:lnTo>
                    <a:pt x="329" y="1404"/>
                  </a:lnTo>
                  <a:lnTo>
                    <a:pt x="200" y="649"/>
                  </a:lnTo>
                  <a:lnTo>
                    <a:pt x="0" y="0"/>
                  </a:lnTo>
                  <a:lnTo>
                    <a:pt x="213" y="454"/>
                  </a:lnTo>
                  <a:lnTo>
                    <a:pt x="278" y="783"/>
                  </a:lnTo>
                  <a:lnTo>
                    <a:pt x="410" y="1625"/>
                  </a:lnTo>
                  <a:lnTo>
                    <a:pt x="578" y="2164"/>
                  </a:lnTo>
                  <a:lnTo>
                    <a:pt x="660" y="2576"/>
                  </a:lnTo>
                  <a:lnTo>
                    <a:pt x="810" y="2052"/>
                  </a:lnTo>
                  <a:lnTo>
                    <a:pt x="860" y="1883"/>
                  </a:lnTo>
                  <a:lnTo>
                    <a:pt x="660" y="1342"/>
                  </a:lnTo>
                  <a:lnTo>
                    <a:pt x="597" y="953"/>
                  </a:lnTo>
                  <a:lnTo>
                    <a:pt x="429" y="475"/>
                  </a:lnTo>
                  <a:lnTo>
                    <a:pt x="627" y="973"/>
                  </a:lnTo>
                  <a:lnTo>
                    <a:pt x="725" y="1404"/>
                  </a:lnTo>
                  <a:lnTo>
                    <a:pt x="891" y="1796"/>
                  </a:lnTo>
                  <a:lnTo>
                    <a:pt x="1107" y="1169"/>
                  </a:lnTo>
                  <a:lnTo>
                    <a:pt x="1255" y="783"/>
                  </a:lnTo>
                  <a:lnTo>
                    <a:pt x="1420" y="674"/>
                  </a:lnTo>
                  <a:lnTo>
                    <a:pt x="1522" y="674"/>
                  </a:lnTo>
                  <a:lnTo>
                    <a:pt x="1522" y="7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409" name="Freeform 41">
              <a:extLst>
                <a:ext uri="{FF2B5EF4-FFF2-40B4-BE49-F238E27FC236}">
                  <a16:creationId xmlns:a16="http://schemas.microsoft.com/office/drawing/2014/main" id="{D7E35233-DD53-FF18-6907-24EAF30442A2}"/>
                </a:ext>
              </a:extLst>
            </p:cNvPr>
            <p:cNvSpPr>
              <a:spLocks/>
            </p:cNvSpPr>
            <p:nvPr/>
          </p:nvSpPr>
          <p:spPr bwMode="auto">
            <a:xfrm>
              <a:off x="510" y="1696"/>
              <a:ext cx="688" cy="1503"/>
            </a:xfrm>
            <a:custGeom>
              <a:avLst/>
              <a:gdLst>
                <a:gd name="T0" fmla="*/ 473 w 2752"/>
                <a:gd name="T1" fmla="*/ 546 h 6013"/>
                <a:gd name="T2" fmla="*/ 482 w 2752"/>
                <a:gd name="T3" fmla="*/ 659 h 6013"/>
                <a:gd name="T4" fmla="*/ 478 w 2752"/>
                <a:gd name="T5" fmla="*/ 730 h 6013"/>
                <a:gd name="T6" fmla="*/ 515 w 2752"/>
                <a:gd name="T7" fmla="*/ 763 h 6013"/>
                <a:gd name="T8" fmla="*/ 486 w 2752"/>
                <a:gd name="T9" fmla="*/ 919 h 6013"/>
                <a:gd name="T10" fmla="*/ 564 w 2752"/>
                <a:gd name="T11" fmla="*/ 778 h 6013"/>
                <a:gd name="T12" fmla="*/ 548 w 2752"/>
                <a:gd name="T13" fmla="*/ 633 h 6013"/>
                <a:gd name="T14" fmla="*/ 618 w 2752"/>
                <a:gd name="T15" fmla="*/ 844 h 6013"/>
                <a:gd name="T16" fmla="*/ 615 w 2752"/>
                <a:gd name="T17" fmla="*/ 1033 h 6013"/>
                <a:gd name="T18" fmla="*/ 646 w 2752"/>
                <a:gd name="T19" fmla="*/ 1297 h 6013"/>
                <a:gd name="T20" fmla="*/ 634 w 2752"/>
                <a:gd name="T21" fmla="*/ 1324 h 6013"/>
                <a:gd name="T22" fmla="*/ 573 w 2752"/>
                <a:gd name="T23" fmla="*/ 1129 h 6013"/>
                <a:gd name="T24" fmla="*/ 531 w 2752"/>
                <a:gd name="T25" fmla="*/ 1142 h 6013"/>
                <a:gd name="T26" fmla="*/ 569 w 2752"/>
                <a:gd name="T27" fmla="*/ 1406 h 6013"/>
                <a:gd name="T28" fmla="*/ 538 w 2752"/>
                <a:gd name="T29" fmla="*/ 1503 h 6013"/>
                <a:gd name="T30" fmla="*/ 444 w 2752"/>
                <a:gd name="T31" fmla="*/ 1406 h 6013"/>
                <a:gd name="T32" fmla="*/ 397 w 2752"/>
                <a:gd name="T33" fmla="*/ 1503 h 6013"/>
                <a:gd name="T34" fmla="*/ 381 w 2752"/>
                <a:gd name="T35" fmla="*/ 1396 h 6013"/>
                <a:gd name="T36" fmla="*/ 440 w 2752"/>
                <a:gd name="T37" fmla="*/ 1233 h 6013"/>
                <a:gd name="T38" fmla="*/ 422 w 2752"/>
                <a:gd name="T39" fmla="*/ 1071 h 6013"/>
                <a:gd name="T40" fmla="*/ 427 w 2752"/>
                <a:gd name="T41" fmla="*/ 925 h 6013"/>
                <a:gd name="T42" fmla="*/ 407 w 2752"/>
                <a:gd name="T43" fmla="*/ 773 h 6013"/>
                <a:gd name="T44" fmla="*/ 336 w 2752"/>
                <a:gd name="T45" fmla="*/ 758 h 6013"/>
                <a:gd name="T46" fmla="*/ 212 w 2752"/>
                <a:gd name="T47" fmla="*/ 806 h 6013"/>
                <a:gd name="T48" fmla="*/ 67 w 2752"/>
                <a:gd name="T49" fmla="*/ 773 h 6013"/>
                <a:gd name="T50" fmla="*/ 0 w 2752"/>
                <a:gd name="T51" fmla="*/ 633 h 6013"/>
                <a:gd name="T52" fmla="*/ 34 w 2752"/>
                <a:gd name="T53" fmla="*/ 470 h 6013"/>
                <a:gd name="T54" fmla="*/ 138 w 2752"/>
                <a:gd name="T55" fmla="*/ 298 h 6013"/>
                <a:gd name="T56" fmla="*/ 348 w 2752"/>
                <a:gd name="T57" fmla="*/ 55 h 6013"/>
                <a:gd name="T58" fmla="*/ 344 w 2752"/>
                <a:gd name="T59" fmla="*/ 71 h 6013"/>
                <a:gd name="T60" fmla="*/ 286 w 2752"/>
                <a:gd name="T61" fmla="*/ 205 h 6013"/>
                <a:gd name="T62" fmla="*/ 278 w 2752"/>
                <a:gd name="T63" fmla="*/ 147 h 6013"/>
                <a:gd name="T64" fmla="*/ 128 w 2752"/>
                <a:gd name="T65" fmla="*/ 330 h 6013"/>
                <a:gd name="T66" fmla="*/ 92 w 2752"/>
                <a:gd name="T67" fmla="*/ 444 h 6013"/>
                <a:gd name="T68" fmla="*/ 104 w 2752"/>
                <a:gd name="T69" fmla="*/ 600 h 6013"/>
                <a:gd name="T70" fmla="*/ 72 w 2752"/>
                <a:gd name="T71" fmla="*/ 476 h 6013"/>
                <a:gd name="T72" fmla="*/ 41 w 2752"/>
                <a:gd name="T73" fmla="*/ 650 h 6013"/>
                <a:gd name="T74" fmla="*/ 109 w 2752"/>
                <a:gd name="T75" fmla="*/ 747 h 6013"/>
                <a:gd name="T76" fmla="*/ 237 w 2752"/>
                <a:gd name="T77" fmla="*/ 753 h 6013"/>
                <a:gd name="T78" fmla="*/ 200 w 2752"/>
                <a:gd name="T79" fmla="*/ 730 h 6013"/>
                <a:gd name="T80" fmla="*/ 328 w 2752"/>
                <a:gd name="T81" fmla="*/ 628 h 6013"/>
                <a:gd name="T82" fmla="*/ 348 w 2752"/>
                <a:gd name="T83" fmla="*/ 628 h 6013"/>
                <a:gd name="T84" fmla="*/ 361 w 2752"/>
                <a:gd name="T85" fmla="*/ 671 h 6013"/>
                <a:gd name="T86" fmla="*/ 453 w 2752"/>
                <a:gd name="T87" fmla="*/ 659 h 6013"/>
                <a:gd name="T88" fmla="*/ 464 w 2752"/>
                <a:gd name="T89" fmla="*/ 546 h 60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752" h="6013">
                  <a:moveTo>
                    <a:pt x="1789" y="1906"/>
                  </a:moveTo>
                  <a:lnTo>
                    <a:pt x="1893" y="2186"/>
                  </a:lnTo>
                  <a:lnTo>
                    <a:pt x="1926" y="2445"/>
                  </a:lnTo>
                  <a:lnTo>
                    <a:pt x="1926" y="2635"/>
                  </a:lnTo>
                  <a:lnTo>
                    <a:pt x="1789" y="2989"/>
                  </a:lnTo>
                  <a:lnTo>
                    <a:pt x="1913" y="2919"/>
                  </a:lnTo>
                  <a:lnTo>
                    <a:pt x="2059" y="2748"/>
                  </a:lnTo>
                  <a:lnTo>
                    <a:pt x="2059" y="3051"/>
                  </a:lnTo>
                  <a:lnTo>
                    <a:pt x="2004" y="3292"/>
                  </a:lnTo>
                  <a:lnTo>
                    <a:pt x="1943" y="3675"/>
                  </a:lnTo>
                  <a:lnTo>
                    <a:pt x="2153" y="3396"/>
                  </a:lnTo>
                  <a:lnTo>
                    <a:pt x="2257" y="3114"/>
                  </a:lnTo>
                  <a:lnTo>
                    <a:pt x="2257" y="2811"/>
                  </a:lnTo>
                  <a:lnTo>
                    <a:pt x="2191" y="2533"/>
                  </a:lnTo>
                  <a:lnTo>
                    <a:pt x="2376" y="2919"/>
                  </a:lnTo>
                  <a:lnTo>
                    <a:pt x="2473" y="3377"/>
                  </a:lnTo>
                  <a:lnTo>
                    <a:pt x="2423" y="3785"/>
                  </a:lnTo>
                  <a:lnTo>
                    <a:pt x="2461" y="4133"/>
                  </a:lnTo>
                  <a:lnTo>
                    <a:pt x="2549" y="4695"/>
                  </a:lnTo>
                  <a:lnTo>
                    <a:pt x="2584" y="5188"/>
                  </a:lnTo>
                  <a:lnTo>
                    <a:pt x="2752" y="5989"/>
                  </a:lnTo>
                  <a:lnTo>
                    <a:pt x="2537" y="5298"/>
                  </a:lnTo>
                  <a:lnTo>
                    <a:pt x="2473" y="4840"/>
                  </a:lnTo>
                  <a:lnTo>
                    <a:pt x="2290" y="4517"/>
                  </a:lnTo>
                  <a:lnTo>
                    <a:pt x="2170" y="4174"/>
                  </a:lnTo>
                  <a:lnTo>
                    <a:pt x="2124" y="4567"/>
                  </a:lnTo>
                  <a:lnTo>
                    <a:pt x="2236" y="5172"/>
                  </a:lnTo>
                  <a:lnTo>
                    <a:pt x="2274" y="5623"/>
                  </a:lnTo>
                  <a:lnTo>
                    <a:pt x="2376" y="6013"/>
                  </a:lnTo>
                  <a:lnTo>
                    <a:pt x="2153" y="6013"/>
                  </a:lnTo>
                  <a:lnTo>
                    <a:pt x="1774" y="5521"/>
                  </a:lnTo>
                  <a:lnTo>
                    <a:pt x="1774" y="5623"/>
                  </a:lnTo>
                  <a:lnTo>
                    <a:pt x="1943" y="6013"/>
                  </a:lnTo>
                  <a:lnTo>
                    <a:pt x="1587" y="6013"/>
                  </a:lnTo>
                  <a:lnTo>
                    <a:pt x="1525" y="5800"/>
                  </a:lnTo>
                  <a:lnTo>
                    <a:pt x="1525" y="5584"/>
                  </a:lnTo>
                  <a:lnTo>
                    <a:pt x="1643" y="5257"/>
                  </a:lnTo>
                  <a:lnTo>
                    <a:pt x="1761" y="4931"/>
                  </a:lnTo>
                  <a:lnTo>
                    <a:pt x="1789" y="4587"/>
                  </a:lnTo>
                  <a:lnTo>
                    <a:pt x="1687" y="4284"/>
                  </a:lnTo>
                  <a:lnTo>
                    <a:pt x="1673" y="4024"/>
                  </a:lnTo>
                  <a:lnTo>
                    <a:pt x="1708" y="3702"/>
                  </a:lnTo>
                  <a:lnTo>
                    <a:pt x="1661" y="3396"/>
                  </a:lnTo>
                  <a:lnTo>
                    <a:pt x="1626" y="3094"/>
                  </a:lnTo>
                  <a:lnTo>
                    <a:pt x="1626" y="2989"/>
                  </a:lnTo>
                  <a:lnTo>
                    <a:pt x="1344" y="3031"/>
                  </a:lnTo>
                  <a:lnTo>
                    <a:pt x="1078" y="3181"/>
                  </a:lnTo>
                  <a:lnTo>
                    <a:pt x="849" y="3223"/>
                  </a:lnTo>
                  <a:lnTo>
                    <a:pt x="578" y="3223"/>
                  </a:lnTo>
                  <a:lnTo>
                    <a:pt x="269" y="3094"/>
                  </a:lnTo>
                  <a:lnTo>
                    <a:pt x="69" y="2896"/>
                  </a:lnTo>
                  <a:lnTo>
                    <a:pt x="0" y="2533"/>
                  </a:lnTo>
                  <a:lnTo>
                    <a:pt x="35" y="2204"/>
                  </a:lnTo>
                  <a:lnTo>
                    <a:pt x="136" y="1882"/>
                  </a:lnTo>
                  <a:lnTo>
                    <a:pt x="269" y="1602"/>
                  </a:lnTo>
                  <a:lnTo>
                    <a:pt x="551" y="1192"/>
                  </a:lnTo>
                  <a:lnTo>
                    <a:pt x="1112" y="545"/>
                  </a:lnTo>
                  <a:lnTo>
                    <a:pt x="1393" y="219"/>
                  </a:lnTo>
                  <a:lnTo>
                    <a:pt x="1578" y="0"/>
                  </a:lnTo>
                  <a:lnTo>
                    <a:pt x="1377" y="283"/>
                  </a:lnTo>
                  <a:lnTo>
                    <a:pt x="1197" y="502"/>
                  </a:lnTo>
                  <a:lnTo>
                    <a:pt x="1145" y="822"/>
                  </a:lnTo>
                  <a:lnTo>
                    <a:pt x="1145" y="587"/>
                  </a:lnTo>
                  <a:lnTo>
                    <a:pt x="1112" y="587"/>
                  </a:lnTo>
                  <a:lnTo>
                    <a:pt x="748" y="1020"/>
                  </a:lnTo>
                  <a:lnTo>
                    <a:pt x="513" y="1322"/>
                  </a:lnTo>
                  <a:lnTo>
                    <a:pt x="400" y="1562"/>
                  </a:lnTo>
                  <a:lnTo>
                    <a:pt x="368" y="1777"/>
                  </a:lnTo>
                  <a:lnTo>
                    <a:pt x="368" y="2058"/>
                  </a:lnTo>
                  <a:lnTo>
                    <a:pt x="417" y="2402"/>
                  </a:lnTo>
                  <a:lnTo>
                    <a:pt x="334" y="2186"/>
                  </a:lnTo>
                  <a:lnTo>
                    <a:pt x="288" y="1906"/>
                  </a:lnTo>
                  <a:lnTo>
                    <a:pt x="165" y="2252"/>
                  </a:lnTo>
                  <a:lnTo>
                    <a:pt x="165" y="2600"/>
                  </a:lnTo>
                  <a:lnTo>
                    <a:pt x="249" y="2855"/>
                  </a:lnTo>
                  <a:lnTo>
                    <a:pt x="437" y="2989"/>
                  </a:lnTo>
                  <a:lnTo>
                    <a:pt x="700" y="3051"/>
                  </a:lnTo>
                  <a:lnTo>
                    <a:pt x="946" y="3011"/>
                  </a:lnTo>
                  <a:lnTo>
                    <a:pt x="1062" y="2855"/>
                  </a:lnTo>
                  <a:lnTo>
                    <a:pt x="798" y="2919"/>
                  </a:lnTo>
                  <a:lnTo>
                    <a:pt x="1128" y="2726"/>
                  </a:lnTo>
                  <a:lnTo>
                    <a:pt x="1310" y="2511"/>
                  </a:lnTo>
                  <a:lnTo>
                    <a:pt x="1578" y="2058"/>
                  </a:lnTo>
                  <a:lnTo>
                    <a:pt x="1393" y="2511"/>
                  </a:lnTo>
                  <a:lnTo>
                    <a:pt x="1197" y="2769"/>
                  </a:lnTo>
                  <a:lnTo>
                    <a:pt x="1442" y="2685"/>
                  </a:lnTo>
                  <a:lnTo>
                    <a:pt x="1587" y="2748"/>
                  </a:lnTo>
                  <a:lnTo>
                    <a:pt x="1810" y="2635"/>
                  </a:lnTo>
                  <a:lnTo>
                    <a:pt x="1857" y="2429"/>
                  </a:lnTo>
                  <a:lnTo>
                    <a:pt x="1857" y="2186"/>
                  </a:lnTo>
                  <a:lnTo>
                    <a:pt x="1789" y="19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410" name="Freeform 42">
              <a:extLst>
                <a:ext uri="{FF2B5EF4-FFF2-40B4-BE49-F238E27FC236}">
                  <a16:creationId xmlns:a16="http://schemas.microsoft.com/office/drawing/2014/main" id="{5C50E40D-5C7C-4507-C690-6AEE5E2B4350}"/>
                </a:ext>
              </a:extLst>
            </p:cNvPr>
            <p:cNvSpPr>
              <a:spLocks/>
            </p:cNvSpPr>
            <p:nvPr/>
          </p:nvSpPr>
          <p:spPr bwMode="auto">
            <a:xfrm>
              <a:off x="775" y="1643"/>
              <a:ext cx="403" cy="676"/>
            </a:xfrm>
            <a:custGeom>
              <a:avLst/>
              <a:gdLst>
                <a:gd name="T0" fmla="*/ 153 w 1611"/>
                <a:gd name="T1" fmla="*/ 27 h 2702"/>
                <a:gd name="T2" fmla="*/ 203 w 1611"/>
                <a:gd name="T3" fmla="*/ 162 h 2702"/>
                <a:gd name="T4" fmla="*/ 213 w 1611"/>
                <a:gd name="T5" fmla="*/ 184 h 2702"/>
                <a:gd name="T6" fmla="*/ 252 w 1611"/>
                <a:gd name="T7" fmla="*/ 184 h 2702"/>
                <a:gd name="T8" fmla="*/ 307 w 1611"/>
                <a:gd name="T9" fmla="*/ 150 h 2702"/>
                <a:gd name="T10" fmla="*/ 350 w 1611"/>
                <a:gd name="T11" fmla="*/ 59 h 2702"/>
                <a:gd name="T12" fmla="*/ 403 w 1611"/>
                <a:gd name="T13" fmla="*/ 0 h 2702"/>
                <a:gd name="T14" fmla="*/ 344 w 1611"/>
                <a:gd name="T15" fmla="*/ 75 h 2702"/>
                <a:gd name="T16" fmla="*/ 311 w 1611"/>
                <a:gd name="T17" fmla="*/ 167 h 2702"/>
                <a:gd name="T18" fmla="*/ 220 w 1611"/>
                <a:gd name="T19" fmla="*/ 357 h 2702"/>
                <a:gd name="T20" fmla="*/ 190 w 1611"/>
                <a:gd name="T21" fmla="*/ 422 h 2702"/>
                <a:gd name="T22" fmla="*/ 216 w 1611"/>
                <a:gd name="T23" fmla="*/ 465 h 2702"/>
                <a:gd name="T24" fmla="*/ 249 w 1611"/>
                <a:gd name="T25" fmla="*/ 551 h 2702"/>
                <a:gd name="T26" fmla="*/ 208 w 1611"/>
                <a:gd name="T27" fmla="*/ 465 h 2702"/>
                <a:gd name="T28" fmla="*/ 187 w 1611"/>
                <a:gd name="T29" fmla="*/ 444 h 2702"/>
                <a:gd name="T30" fmla="*/ 145 w 1611"/>
                <a:gd name="T31" fmla="*/ 540 h 2702"/>
                <a:gd name="T32" fmla="*/ 105 w 1611"/>
                <a:gd name="T33" fmla="*/ 616 h 2702"/>
                <a:gd name="T34" fmla="*/ 4 w 1611"/>
                <a:gd name="T35" fmla="*/ 676 h 2702"/>
                <a:gd name="T36" fmla="*/ 113 w 1611"/>
                <a:gd name="T37" fmla="*/ 568 h 2702"/>
                <a:gd name="T38" fmla="*/ 170 w 1611"/>
                <a:gd name="T39" fmla="*/ 454 h 2702"/>
                <a:gd name="T40" fmla="*/ 194 w 1611"/>
                <a:gd name="T41" fmla="*/ 373 h 2702"/>
                <a:gd name="T42" fmla="*/ 261 w 1611"/>
                <a:gd name="T43" fmla="*/ 233 h 2702"/>
                <a:gd name="T44" fmla="*/ 273 w 1611"/>
                <a:gd name="T45" fmla="*/ 179 h 2702"/>
                <a:gd name="T46" fmla="*/ 249 w 1611"/>
                <a:gd name="T47" fmla="*/ 195 h 2702"/>
                <a:gd name="T48" fmla="*/ 213 w 1611"/>
                <a:gd name="T49" fmla="*/ 195 h 2702"/>
                <a:gd name="T50" fmla="*/ 187 w 1611"/>
                <a:gd name="T51" fmla="*/ 265 h 2702"/>
                <a:gd name="T52" fmla="*/ 141 w 1611"/>
                <a:gd name="T53" fmla="*/ 302 h 2702"/>
                <a:gd name="T54" fmla="*/ 50 w 1611"/>
                <a:gd name="T55" fmla="*/ 351 h 2702"/>
                <a:gd name="T56" fmla="*/ 0 w 1611"/>
                <a:gd name="T57" fmla="*/ 422 h 2702"/>
                <a:gd name="T58" fmla="*/ 54 w 1611"/>
                <a:gd name="T59" fmla="*/ 335 h 2702"/>
                <a:gd name="T60" fmla="*/ 153 w 1611"/>
                <a:gd name="T61" fmla="*/ 281 h 2702"/>
                <a:gd name="T62" fmla="*/ 190 w 1611"/>
                <a:gd name="T63" fmla="*/ 227 h 2702"/>
                <a:gd name="T64" fmla="*/ 190 w 1611"/>
                <a:gd name="T65" fmla="*/ 184 h 2702"/>
                <a:gd name="T66" fmla="*/ 153 w 1611"/>
                <a:gd name="T67" fmla="*/ 59 h 2702"/>
                <a:gd name="T68" fmla="*/ 153 w 1611"/>
                <a:gd name="T69" fmla="*/ 27 h 27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11" h="2702">
                  <a:moveTo>
                    <a:pt x="611" y="107"/>
                  </a:moveTo>
                  <a:lnTo>
                    <a:pt x="812" y="646"/>
                  </a:lnTo>
                  <a:lnTo>
                    <a:pt x="851" y="737"/>
                  </a:lnTo>
                  <a:lnTo>
                    <a:pt x="1006" y="737"/>
                  </a:lnTo>
                  <a:lnTo>
                    <a:pt x="1228" y="599"/>
                  </a:lnTo>
                  <a:lnTo>
                    <a:pt x="1399" y="237"/>
                  </a:lnTo>
                  <a:lnTo>
                    <a:pt x="1611" y="0"/>
                  </a:lnTo>
                  <a:lnTo>
                    <a:pt x="1376" y="301"/>
                  </a:lnTo>
                  <a:lnTo>
                    <a:pt x="1242" y="666"/>
                  </a:lnTo>
                  <a:lnTo>
                    <a:pt x="881" y="1425"/>
                  </a:lnTo>
                  <a:lnTo>
                    <a:pt x="759" y="1687"/>
                  </a:lnTo>
                  <a:lnTo>
                    <a:pt x="864" y="1857"/>
                  </a:lnTo>
                  <a:lnTo>
                    <a:pt x="997" y="2204"/>
                  </a:lnTo>
                  <a:lnTo>
                    <a:pt x="831" y="1857"/>
                  </a:lnTo>
                  <a:lnTo>
                    <a:pt x="748" y="1774"/>
                  </a:lnTo>
                  <a:lnTo>
                    <a:pt x="581" y="2159"/>
                  </a:lnTo>
                  <a:lnTo>
                    <a:pt x="419" y="2464"/>
                  </a:lnTo>
                  <a:lnTo>
                    <a:pt x="16" y="2702"/>
                  </a:lnTo>
                  <a:lnTo>
                    <a:pt x="452" y="2270"/>
                  </a:lnTo>
                  <a:lnTo>
                    <a:pt x="680" y="1814"/>
                  </a:lnTo>
                  <a:lnTo>
                    <a:pt x="776" y="1490"/>
                  </a:lnTo>
                  <a:lnTo>
                    <a:pt x="1045" y="931"/>
                  </a:lnTo>
                  <a:lnTo>
                    <a:pt x="1091" y="714"/>
                  </a:lnTo>
                  <a:lnTo>
                    <a:pt x="997" y="779"/>
                  </a:lnTo>
                  <a:lnTo>
                    <a:pt x="851" y="779"/>
                  </a:lnTo>
                  <a:lnTo>
                    <a:pt x="748" y="1059"/>
                  </a:lnTo>
                  <a:lnTo>
                    <a:pt x="564" y="1208"/>
                  </a:lnTo>
                  <a:lnTo>
                    <a:pt x="201" y="1404"/>
                  </a:lnTo>
                  <a:lnTo>
                    <a:pt x="0" y="1687"/>
                  </a:lnTo>
                  <a:lnTo>
                    <a:pt x="217" y="1339"/>
                  </a:lnTo>
                  <a:lnTo>
                    <a:pt x="611" y="1123"/>
                  </a:lnTo>
                  <a:lnTo>
                    <a:pt x="759" y="906"/>
                  </a:lnTo>
                  <a:lnTo>
                    <a:pt x="759" y="737"/>
                  </a:lnTo>
                  <a:lnTo>
                    <a:pt x="611" y="237"/>
                  </a:lnTo>
                  <a:lnTo>
                    <a:pt x="611" y="1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411" name="Freeform 43">
              <a:extLst>
                <a:ext uri="{FF2B5EF4-FFF2-40B4-BE49-F238E27FC236}">
                  <a16:creationId xmlns:a16="http://schemas.microsoft.com/office/drawing/2014/main" id="{D9296E11-8CB1-5FFA-F9DA-BD97037EF4C8}"/>
                </a:ext>
              </a:extLst>
            </p:cNvPr>
            <p:cNvSpPr>
              <a:spLocks/>
            </p:cNvSpPr>
            <p:nvPr/>
          </p:nvSpPr>
          <p:spPr bwMode="auto">
            <a:xfrm>
              <a:off x="659" y="1961"/>
              <a:ext cx="209" cy="303"/>
            </a:xfrm>
            <a:custGeom>
              <a:avLst/>
              <a:gdLst>
                <a:gd name="T0" fmla="*/ 184 w 838"/>
                <a:gd name="T1" fmla="*/ 23 h 1213"/>
                <a:gd name="T2" fmla="*/ 175 w 838"/>
                <a:gd name="T3" fmla="*/ 55 h 1213"/>
                <a:gd name="T4" fmla="*/ 142 w 838"/>
                <a:gd name="T5" fmla="*/ 114 h 1213"/>
                <a:gd name="T6" fmla="*/ 104 w 838"/>
                <a:gd name="T7" fmla="*/ 174 h 1213"/>
                <a:gd name="T8" fmla="*/ 59 w 838"/>
                <a:gd name="T9" fmla="*/ 217 h 1213"/>
                <a:gd name="T10" fmla="*/ 38 w 838"/>
                <a:gd name="T11" fmla="*/ 227 h 1213"/>
                <a:gd name="T12" fmla="*/ 55 w 838"/>
                <a:gd name="T13" fmla="*/ 184 h 1213"/>
                <a:gd name="T14" fmla="*/ 92 w 838"/>
                <a:gd name="T15" fmla="*/ 126 h 1213"/>
                <a:gd name="T16" fmla="*/ 47 w 838"/>
                <a:gd name="T17" fmla="*/ 184 h 1213"/>
                <a:gd name="T18" fmla="*/ 17 w 838"/>
                <a:gd name="T19" fmla="*/ 242 h 1213"/>
                <a:gd name="T20" fmla="*/ 0 w 838"/>
                <a:gd name="T21" fmla="*/ 303 h 1213"/>
                <a:gd name="T22" fmla="*/ 83 w 838"/>
                <a:gd name="T23" fmla="*/ 217 h 1213"/>
                <a:gd name="T24" fmla="*/ 153 w 838"/>
                <a:gd name="T25" fmla="*/ 126 h 1213"/>
                <a:gd name="T26" fmla="*/ 191 w 838"/>
                <a:gd name="T27" fmla="*/ 60 h 1213"/>
                <a:gd name="T28" fmla="*/ 209 w 838"/>
                <a:gd name="T29" fmla="*/ 0 h 1213"/>
                <a:gd name="T30" fmla="*/ 184 w 838"/>
                <a:gd name="T31" fmla="*/ 23 h 12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38" h="1213">
                  <a:moveTo>
                    <a:pt x="737" y="91"/>
                  </a:moveTo>
                  <a:lnTo>
                    <a:pt x="701" y="219"/>
                  </a:lnTo>
                  <a:lnTo>
                    <a:pt x="569" y="457"/>
                  </a:lnTo>
                  <a:lnTo>
                    <a:pt x="418" y="697"/>
                  </a:lnTo>
                  <a:lnTo>
                    <a:pt x="235" y="870"/>
                  </a:lnTo>
                  <a:lnTo>
                    <a:pt x="154" y="908"/>
                  </a:lnTo>
                  <a:lnTo>
                    <a:pt x="222" y="736"/>
                  </a:lnTo>
                  <a:lnTo>
                    <a:pt x="369" y="503"/>
                  </a:lnTo>
                  <a:lnTo>
                    <a:pt x="187" y="736"/>
                  </a:lnTo>
                  <a:lnTo>
                    <a:pt x="70" y="969"/>
                  </a:lnTo>
                  <a:lnTo>
                    <a:pt x="0" y="1213"/>
                  </a:lnTo>
                  <a:lnTo>
                    <a:pt x="333" y="870"/>
                  </a:lnTo>
                  <a:lnTo>
                    <a:pt x="615" y="503"/>
                  </a:lnTo>
                  <a:lnTo>
                    <a:pt x="766" y="240"/>
                  </a:lnTo>
                  <a:lnTo>
                    <a:pt x="838" y="0"/>
                  </a:lnTo>
                  <a:lnTo>
                    <a:pt x="737"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412" name="Freeform 44">
              <a:extLst>
                <a:ext uri="{FF2B5EF4-FFF2-40B4-BE49-F238E27FC236}">
                  <a16:creationId xmlns:a16="http://schemas.microsoft.com/office/drawing/2014/main" id="{1423504B-54B5-EA09-C302-25E733FF8764}"/>
                </a:ext>
              </a:extLst>
            </p:cNvPr>
            <p:cNvSpPr>
              <a:spLocks/>
            </p:cNvSpPr>
            <p:nvPr/>
          </p:nvSpPr>
          <p:spPr bwMode="auto">
            <a:xfrm>
              <a:off x="1790" y="2021"/>
              <a:ext cx="374" cy="443"/>
            </a:xfrm>
            <a:custGeom>
              <a:avLst/>
              <a:gdLst>
                <a:gd name="T0" fmla="*/ 0 w 1492"/>
                <a:gd name="T1" fmla="*/ 0 h 1775"/>
                <a:gd name="T2" fmla="*/ 79 w 1492"/>
                <a:gd name="T3" fmla="*/ 44 h 1775"/>
                <a:gd name="T4" fmla="*/ 179 w 1492"/>
                <a:gd name="T5" fmla="*/ 60 h 1775"/>
                <a:gd name="T6" fmla="*/ 258 w 1492"/>
                <a:gd name="T7" fmla="*/ 119 h 1775"/>
                <a:gd name="T8" fmla="*/ 307 w 1492"/>
                <a:gd name="T9" fmla="*/ 130 h 1775"/>
                <a:gd name="T10" fmla="*/ 374 w 1492"/>
                <a:gd name="T11" fmla="*/ 189 h 1775"/>
                <a:gd name="T12" fmla="*/ 370 w 1492"/>
                <a:gd name="T13" fmla="*/ 268 h 1775"/>
                <a:gd name="T14" fmla="*/ 316 w 1492"/>
                <a:gd name="T15" fmla="*/ 443 h 1775"/>
                <a:gd name="T16" fmla="*/ 349 w 1492"/>
                <a:gd name="T17" fmla="*/ 318 h 1775"/>
                <a:gd name="T18" fmla="*/ 349 w 1492"/>
                <a:gd name="T19" fmla="*/ 248 h 1775"/>
                <a:gd name="T20" fmla="*/ 366 w 1492"/>
                <a:gd name="T21" fmla="*/ 195 h 1775"/>
                <a:gd name="T22" fmla="*/ 312 w 1492"/>
                <a:gd name="T23" fmla="*/ 146 h 1775"/>
                <a:gd name="T24" fmla="*/ 261 w 1492"/>
                <a:gd name="T25" fmla="*/ 130 h 1775"/>
                <a:gd name="T26" fmla="*/ 187 w 1492"/>
                <a:gd name="T27" fmla="*/ 92 h 1775"/>
                <a:gd name="T28" fmla="*/ 146 w 1492"/>
                <a:gd name="T29" fmla="*/ 71 h 1775"/>
                <a:gd name="T30" fmla="*/ 66 w 1492"/>
                <a:gd name="T31" fmla="*/ 44 h 1775"/>
                <a:gd name="T32" fmla="*/ 0 w 1492"/>
                <a:gd name="T33" fmla="*/ 0 h 17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492" h="1775">
                  <a:moveTo>
                    <a:pt x="0" y="0"/>
                  </a:moveTo>
                  <a:lnTo>
                    <a:pt x="316" y="176"/>
                  </a:lnTo>
                  <a:lnTo>
                    <a:pt x="713" y="239"/>
                  </a:lnTo>
                  <a:lnTo>
                    <a:pt x="1029" y="478"/>
                  </a:lnTo>
                  <a:lnTo>
                    <a:pt x="1226" y="520"/>
                  </a:lnTo>
                  <a:lnTo>
                    <a:pt x="1492" y="759"/>
                  </a:lnTo>
                  <a:lnTo>
                    <a:pt x="1478" y="1075"/>
                  </a:lnTo>
                  <a:lnTo>
                    <a:pt x="1259" y="1775"/>
                  </a:lnTo>
                  <a:lnTo>
                    <a:pt x="1393" y="1273"/>
                  </a:lnTo>
                  <a:lnTo>
                    <a:pt x="1393" y="993"/>
                  </a:lnTo>
                  <a:lnTo>
                    <a:pt x="1460" y="781"/>
                  </a:lnTo>
                  <a:lnTo>
                    <a:pt x="1245" y="583"/>
                  </a:lnTo>
                  <a:lnTo>
                    <a:pt x="1041" y="520"/>
                  </a:lnTo>
                  <a:lnTo>
                    <a:pt x="746" y="367"/>
                  </a:lnTo>
                  <a:lnTo>
                    <a:pt x="584" y="283"/>
                  </a:lnTo>
                  <a:lnTo>
                    <a:pt x="265" y="17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413" name="Freeform 45">
              <a:extLst>
                <a:ext uri="{FF2B5EF4-FFF2-40B4-BE49-F238E27FC236}">
                  <a16:creationId xmlns:a16="http://schemas.microsoft.com/office/drawing/2014/main" id="{41C598A7-EA3D-A819-3F44-C53B87F1DB45}"/>
                </a:ext>
              </a:extLst>
            </p:cNvPr>
            <p:cNvSpPr>
              <a:spLocks/>
            </p:cNvSpPr>
            <p:nvPr/>
          </p:nvSpPr>
          <p:spPr bwMode="auto">
            <a:xfrm>
              <a:off x="1489" y="3108"/>
              <a:ext cx="201" cy="91"/>
            </a:xfrm>
            <a:custGeom>
              <a:avLst/>
              <a:gdLst>
                <a:gd name="T0" fmla="*/ 94 w 806"/>
                <a:gd name="T1" fmla="*/ 91 h 367"/>
                <a:gd name="T2" fmla="*/ 70 w 806"/>
                <a:gd name="T3" fmla="*/ 63 h 367"/>
                <a:gd name="T4" fmla="*/ 37 w 806"/>
                <a:gd name="T5" fmla="*/ 38 h 367"/>
                <a:gd name="T6" fmla="*/ 0 w 806"/>
                <a:gd name="T7" fmla="*/ 0 h 367"/>
                <a:gd name="T8" fmla="*/ 45 w 806"/>
                <a:gd name="T9" fmla="*/ 5 h 367"/>
                <a:gd name="T10" fmla="*/ 99 w 806"/>
                <a:gd name="T11" fmla="*/ 28 h 367"/>
                <a:gd name="T12" fmla="*/ 149 w 806"/>
                <a:gd name="T13" fmla="*/ 54 h 367"/>
                <a:gd name="T14" fmla="*/ 201 w 806"/>
                <a:gd name="T15" fmla="*/ 91 h 367"/>
                <a:gd name="T16" fmla="*/ 94 w 806"/>
                <a:gd name="T17" fmla="*/ 91 h 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06" h="367">
                  <a:moveTo>
                    <a:pt x="377" y="367"/>
                  </a:moveTo>
                  <a:lnTo>
                    <a:pt x="279" y="256"/>
                  </a:lnTo>
                  <a:lnTo>
                    <a:pt x="147" y="154"/>
                  </a:lnTo>
                  <a:lnTo>
                    <a:pt x="0" y="0"/>
                  </a:lnTo>
                  <a:lnTo>
                    <a:pt x="179" y="22"/>
                  </a:lnTo>
                  <a:lnTo>
                    <a:pt x="397" y="112"/>
                  </a:lnTo>
                  <a:lnTo>
                    <a:pt x="597" y="216"/>
                  </a:lnTo>
                  <a:lnTo>
                    <a:pt x="806" y="367"/>
                  </a:lnTo>
                  <a:lnTo>
                    <a:pt x="377" y="3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414" name="Freeform 46">
              <a:extLst>
                <a:ext uri="{FF2B5EF4-FFF2-40B4-BE49-F238E27FC236}">
                  <a16:creationId xmlns:a16="http://schemas.microsoft.com/office/drawing/2014/main" id="{FAF1FA9E-AD8A-40CC-26F1-3BB49C98B45F}"/>
                </a:ext>
              </a:extLst>
            </p:cNvPr>
            <p:cNvSpPr>
              <a:spLocks/>
            </p:cNvSpPr>
            <p:nvPr/>
          </p:nvSpPr>
          <p:spPr bwMode="auto">
            <a:xfrm>
              <a:off x="1700" y="2642"/>
              <a:ext cx="237" cy="82"/>
            </a:xfrm>
            <a:custGeom>
              <a:avLst/>
              <a:gdLst>
                <a:gd name="T0" fmla="*/ 0 w 947"/>
                <a:gd name="T1" fmla="*/ 0 h 326"/>
                <a:gd name="T2" fmla="*/ 22 w 947"/>
                <a:gd name="T3" fmla="*/ 6 h 326"/>
                <a:gd name="T4" fmla="*/ 33 w 947"/>
                <a:gd name="T5" fmla="*/ 16 h 326"/>
                <a:gd name="T6" fmla="*/ 59 w 947"/>
                <a:gd name="T7" fmla="*/ 54 h 326"/>
                <a:gd name="T8" fmla="*/ 84 w 947"/>
                <a:gd name="T9" fmla="*/ 77 h 326"/>
                <a:gd name="T10" fmla="*/ 125 w 947"/>
                <a:gd name="T11" fmla="*/ 82 h 326"/>
                <a:gd name="T12" fmla="*/ 162 w 947"/>
                <a:gd name="T13" fmla="*/ 77 h 326"/>
                <a:gd name="T14" fmla="*/ 200 w 947"/>
                <a:gd name="T15" fmla="*/ 60 h 326"/>
                <a:gd name="T16" fmla="*/ 237 w 947"/>
                <a:gd name="T17" fmla="*/ 21 h 3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47" h="326">
                  <a:moveTo>
                    <a:pt x="0" y="0"/>
                  </a:moveTo>
                  <a:lnTo>
                    <a:pt x="87" y="22"/>
                  </a:lnTo>
                  <a:lnTo>
                    <a:pt x="133" y="62"/>
                  </a:lnTo>
                  <a:lnTo>
                    <a:pt x="235" y="216"/>
                  </a:lnTo>
                  <a:lnTo>
                    <a:pt x="335" y="305"/>
                  </a:lnTo>
                  <a:lnTo>
                    <a:pt x="500" y="326"/>
                  </a:lnTo>
                  <a:lnTo>
                    <a:pt x="648" y="305"/>
                  </a:lnTo>
                  <a:lnTo>
                    <a:pt x="799" y="239"/>
                  </a:lnTo>
                  <a:lnTo>
                    <a:pt x="947" y="84"/>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415" name="Freeform 47">
              <a:extLst>
                <a:ext uri="{FF2B5EF4-FFF2-40B4-BE49-F238E27FC236}">
                  <a16:creationId xmlns:a16="http://schemas.microsoft.com/office/drawing/2014/main" id="{50287BB7-DB91-576A-D775-2A2175D098CD}"/>
                </a:ext>
              </a:extLst>
            </p:cNvPr>
            <p:cNvSpPr>
              <a:spLocks/>
            </p:cNvSpPr>
            <p:nvPr/>
          </p:nvSpPr>
          <p:spPr bwMode="auto">
            <a:xfrm>
              <a:off x="1770" y="2622"/>
              <a:ext cx="37" cy="145"/>
            </a:xfrm>
            <a:custGeom>
              <a:avLst/>
              <a:gdLst>
                <a:gd name="T0" fmla="*/ 33 w 148"/>
                <a:gd name="T1" fmla="*/ 102 h 582"/>
                <a:gd name="T2" fmla="*/ 37 w 148"/>
                <a:gd name="T3" fmla="*/ 0 h 582"/>
                <a:gd name="T4" fmla="*/ 25 w 148"/>
                <a:gd name="T5" fmla="*/ 0 h 582"/>
                <a:gd name="T6" fmla="*/ 0 w 148"/>
                <a:gd name="T7" fmla="*/ 145 h 582"/>
                <a:gd name="T8" fmla="*/ 16 w 148"/>
                <a:gd name="T9" fmla="*/ 97 h 582"/>
                <a:gd name="T10" fmla="*/ 33 w 148"/>
                <a:gd name="T11" fmla="*/ 102 h 5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8" h="582">
                  <a:moveTo>
                    <a:pt x="131" y="409"/>
                  </a:moveTo>
                  <a:lnTo>
                    <a:pt x="148" y="0"/>
                  </a:lnTo>
                  <a:lnTo>
                    <a:pt x="98" y="0"/>
                  </a:lnTo>
                  <a:lnTo>
                    <a:pt x="0" y="582"/>
                  </a:lnTo>
                  <a:lnTo>
                    <a:pt x="65" y="388"/>
                  </a:lnTo>
                  <a:lnTo>
                    <a:pt x="131" y="4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416" name="Freeform 48">
              <a:extLst>
                <a:ext uri="{FF2B5EF4-FFF2-40B4-BE49-F238E27FC236}">
                  <a16:creationId xmlns:a16="http://schemas.microsoft.com/office/drawing/2014/main" id="{C75C4BB7-F6C1-2BD2-344A-B49E38F6B55F}"/>
                </a:ext>
              </a:extLst>
            </p:cNvPr>
            <p:cNvSpPr>
              <a:spLocks/>
            </p:cNvSpPr>
            <p:nvPr/>
          </p:nvSpPr>
          <p:spPr bwMode="auto">
            <a:xfrm>
              <a:off x="1961" y="2281"/>
              <a:ext cx="170" cy="562"/>
            </a:xfrm>
            <a:custGeom>
              <a:avLst/>
              <a:gdLst>
                <a:gd name="T0" fmla="*/ 141 w 677"/>
                <a:gd name="T1" fmla="*/ 0 h 2248"/>
                <a:gd name="T2" fmla="*/ 124 w 677"/>
                <a:gd name="T3" fmla="*/ 118 h 2248"/>
                <a:gd name="T4" fmla="*/ 96 w 677"/>
                <a:gd name="T5" fmla="*/ 200 h 2248"/>
                <a:gd name="T6" fmla="*/ 62 w 677"/>
                <a:gd name="T7" fmla="*/ 260 h 2248"/>
                <a:gd name="T8" fmla="*/ 33 w 677"/>
                <a:gd name="T9" fmla="*/ 308 h 2248"/>
                <a:gd name="T10" fmla="*/ 49 w 677"/>
                <a:gd name="T11" fmla="*/ 205 h 2248"/>
                <a:gd name="T12" fmla="*/ 67 w 677"/>
                <a:gd name="T13" fmla="*/ 129 h 2248"/>
                <a:gd name="T14" fmla="*/ 33 w 677"/>
                <a:gd name="T15" fmla="*/ 218 h 2248"/>
                <a:gd name="T16" fmla="*/ 16 w 677"/>
                <a:gd name="T17" fmla="*/ 308 h 2248"/>
                <a:gd name="T18" fmla="*/ 13 w 677"/>
                <a:gd name="T19" fmla="*/ 400 h 2248"/>
                <a:gd name="T20" fmla="*/ 3 w 677"/>
                <a:gd name="T21" fmla="*/ 481 h 2248"/>
                <a:gd name="T22" fmla="*/ 0 w 677"/>
                <a:gd name="T23" fmla="*/ 551 h 2248"/>
                <a:gd name="T24" fmla="*/ 41 w 677"/>
                <a:gd name="T25" fmla="*/ 438 h 2248"/>
                <a:gd name="T26" fmla="*/ 59 w 677"/>
                <a:gd name="T27" fmla="*/ 476 h 2248"/>
                <a:gd name="T28" fmla="*/ 59 w 677"/>
                <a:gd name="T29" fmla="*/ 524 h 2248"/>
                <a:gd name="T30" fmla="*/ 96 w 677"/>
                <a:gd name="T31" fmla="*/ 562 h 2248"/>
                <a:gd name="T32" fmla="*/ 128 w 677"/>
                <a:gd name="T33" fmla="*/ 536 h 2248"/>
                <a:gd name="T34" fmla="*/ 90 w 677"/>
                <a:gd name="T35" fmla="*/ 536 h 2248"/>
                <a:gd name="T36" fmla="*/ 74 w 677"/>
                <a:gd name="T37" fmla="*/ 497 h 2248"/>
                <a:gd name="T38" fmla="*/ 74 w 677"/>
                <a:gd name="T39" fmla="*/ 476 h 2248"/>
                <a:gd name="T40" fmla="*/ 110 w 677"/>
                <a:gd name="T41" fmla="*/ 470 h 2248"/>
                <a:gd name="T42" fmla="*/ 74 w 677"/>
                <a:gd name="T43" fmla="*/ 438 h 2248"/>
                <a:gd name="T44" fmla="*/ 79 w 677"/>
                <a:gd name="T45" fmla="*/ 410 h 2248"/>
                <a:gd name="T46" fmla="*/ 136 w 677"/>
                <a:gd name="T47" fmla="*/ 400 h 2248"/>
                <a:gd name="T48" fmla="*/ 170 w 677"/>
                <a:gd name="T49" fmla="*/ 377 h 2248"/>
                <a:gd name="T50" fmla="*/ 108 w 677"/>
                <a:gd name="T51" fmla="*/ 394 h 2248"/>
                <a:gd name="T52" fmla="*/ 67 w 677"/>
                <a:gd name="T53" fmla="*/ 389 h 2248"/>
                <a:gd name="T54" fmla="*/ 46 w 677"/>
                <a:gd name="T55" fmla="*/ 362 h 2248"/>
                <a:gd name="T56" fmla="*/ 49 w 677"/>
                <a:gd name="T57" fmla="*/ 324 h 2248"/>
                <a:gd name="T58" fmla="*/ 71 w 677"/>
                <a:gd name="T59" fmla="*/ 264 h 2248"/>
                <a:gd name="T60" fmla="*/ 116 w 677"/>
                <a:gd name="T61" fmla="*/ 205 h 2248"/>
                <a:gd name="T62" fmla="*/ 133 w 677"/>
                <a:gd name="T63" fmla="*/ 150 h 2248"/>
                <a:gd name="T64" fmla="*/ 144 w 677"/>
                <a:gd name="T65" fmla="*/ 65 h 2248"/>
                <a:gd name="T66" fmla="*/ 141 w 677"/>
                <a:gd name="T67" fmla="*/ 0 h 224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77" h="2248">
                  <a:moveTo>
                    <a:pt x="561" y="0"/>
                  </a:moveTo>
                  <a:lnTo>
                    <a:pt x="492" y="472"/>
                  </a:lnTo>
                  <a:lnTo>
                    <a:pt x="381" y="800"/>
                  </a:lnTo>
                  <a:lnTo>
                    <a:pt x="248" y="1038"/>
                  </a:lnTo>
                  <a:lnTo>
                    <a:pt x="131" y="1232"/>
                  </a:lnTo>
                  <a:lnTo>
                    <a:pt x="196" y="820"/>
                  </a:lnTo>
                  <a:lnTo>
                    <a:pt x="265" y="516"/>
                  </a:lnTo>
                  <a:lnTo>
                    <a:pt x="131" y="870"/>
                  </a:lnTo>
                  <a:lnTo>
                    <a:pt x="62" y="1232"/>
                  </a:lnTo>
                  <a:lnTo>
                    <a:pt x="52" y="1598"/>
                  </a:lnTo>
                  <a:lnTo>
                    <a:pt x="13" y="1922"/>
                  </a:lnTo>
                  <a:lnTo>
                    <a:pt x="0" y="2204"/>
                  </a:lnTo>
                  <a:lnTo>
                    <a:pt x="164" y="1751"/>
                  </a:lnTo>
                  <a:lnTo>
                    <a:pt x="233" y="1902"/>
                  </a:lnTo>
                  <a:lnTo>
                    <a:pt x="233" y="2094"/>
                  </a:lnTo>
                  <a:lnTo>
                    <a:pt x="381" y="2248"/>
                  </a:lnTo>
                  <a:lnTo>
                    <a:pt x="511" y="2142"/>
                  </a:lnTo>
                  <a:lnTo>
                    <a:pt x="357" y="2142"/>
                  </a:lnTo>
                  <a:lnTo>
                    <a:pt x="294" y="1989"/>
                  </a:lnTo>
                  <a:lnTo>
                    <a:pt x="294" y="1902"/>
                  </a:lnTo>
                  <a:lnTo>
                    <a:pt x="440" y="1880"/>
                  </a:lnTo>
                  <a:lnTo>
                    <a:pt x="294" y="1751"/>
                  </a:lnTo>
                  <a:lnTo>
                    <a:pt x="315" y="1640"/>
                  </a:lnTo>
                  <a:lnTo>
                    <a:pt x="542" y="1598"/>
                  </a:lnTo>
                  <a:lnTo>
                    <a:pt x="677" y="1508"/>
                  </a:lnTo>
                  <a:lnTo>
                    <a:pt x="429" y="1577"/>
                  </a:lnTo>
                  <a:lnTo>
                    <a:pt x="265" y="1555"/>
                  </a:lnTo>
                  <a:lnTo>
                    <a:pt x="183" y="1446"/>
                  </a:lnTo>
                  <a:lnTo>
                    <a:pt x="196" y="1295"/>
                  </a:lnTo>
                  <a:lnTo>
                    <a:pt x="281" y="1057"/>
                  </a:lnTo>
                  <a:lnTo>
                    <a:pt x="460" y="820"/>
                  </a:lnTo>
                  <a:lnTo>
                    <a:pt x="531" y="601"/>
                  </a:lnTo>
                  <a:lnTo>
                    <a:pt x="575" y="261"/>
                  </a:lnTo>
                  <a:lnTo>
                    <a:pt x="56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417" name="Freeform 49">
              <a:extLst>
                <a:ext uri="{FF2B5EF4-FFF2-40B4-BE49-F238E27FC236}">
                  <a16:creationId xmlns:a16="http://schemas.microsoft.com/office/drawing/2014/main" id="{0FAD0BC7-6B10-B152-9C4D-928F2D707B42}"/>
                </a:ext>
              </a:extLst>
            </p:cNvPr>
            <p:cNvSpPr>
              <a:spLocks/>
            </p:cNvSpPr>
            <p:nvPr/>
          </p:nvSpPr>
          <p:spPr bwMode="auto">
            <a:xfrm>
              <a:off x="2139" y="2238"/>
              <a:ext cx="167" cy="470"/>
            </a:xfrm>
            <a:custGeom>
              <a:avLst/>
              <a:gdLst>
                <a:gd name="T0" fmla="*/ 37 w 667"/>
                <a:gd name="T1" fmla="*/ 0 h 1880"/>
                <a:gd name="T2" fmla="*/ 62 w 667"/>
                <a:gd name="T3" fmla="*/ 52 h 1880"/>
                <a:gd name="T4" fmla="*/ 120 w 667"/>
                <a:gd name="T5" fmla="*/ 113 h 1880"/>
                <a:gd name="T6" fmla="*/ 145 w 667"/>
                <a:gd name="T7" fmla="*/ 182 h 1880"/>
                <a:gd name="T8" fmla="*/ 145 w 667"/>
                <a:gd name="T9" fmla="*/ 248 h 1880"/>
                <a:gd name="T10" fmla="*/ 167 w 667"/>
                <a:gd name="T11" fmla="*/ 286 h 1880"/>
                <a:gd name="T12" fmla="*/ 162 w 667"/>
                <a:gd name="T13" fmla="*/ 335 h 1880"/>
                <a:gd name="T14" fmla="*/ 145 w 667"/>
                <a:gd name="T15" fmla="*/ 298 h 1880"/>
                <a:gd name="T16" fmla="*/ 129 w 667"/>
                <a:gd name="T17" fmla="*/ 286 h 1880"/>
                <a:gd name="T18" fmla="*/ 96 w 667"/>
                <a:gd name="T19" fmla="*/ 330 h 1880"/>
                <a:gd name="T20" fmla="*/ 66 w 667"/>
                <a:gd name="T21" fmla="*/ 361 h 1880"/>
                <a:gd name="T22" fmla="*/ 25 w 667"/>
                <a:gd name="T23" fmla="*/ 426 h 1880"/>
                <a:gd name="T24" fmla="*/ 0 w 667"/>
                <a:gd name="T25" fmla="*/ 470 h 1880"/>
                <a:gd name="T26" fmla="*/ 55 w 667"/>
                <a:gd name="T27" fmla="*/ 361 h 1880"/>
                <a:gd name="T28" fmla="*/ 96 w 667"/>
                <a:gd name="T29" fmla="*/ 298 h 1880"/>
                <a:gd name="T30" fmla="*/ 118 w 667"/>
                <a:gd name="T31" fmla="*/ 248 h 1880"/>
                <a:gd name="T32" fmla="*/ 125 w 667"/>
                <a:gd name="T33" fmla="*/ 200 h 1880"/>
                <a:gd name="T34" fmla="*/ 120 w 667"/>
                <a:gd name="T35" fmla="*/ 145 h 1880"/>
                <a:gd name="T36" fmla="*/ 109 w 667"/>
                <a:gd name="T37" fmla="*/ 113 h 1880"/>
                <a:gd name="T38" fmla="*/ 79 w 667"/>
                <a:gd name="T39" fmla="*/ 81 h 1880"/>
                <a:gd name="T40" fmla="*/ 55 w 667"/>
                <a:gd name="T41" fmla="*/ 52 h 1880"/>
                <a:gd name="T42" fmla="*/ 37 w 667"/>
                <a:gd name="T43" fmla="*/ 0 h 18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67" h="1880">
                  <a:moveTo>
                    <a:pt x="148" y="0"/>
                  </a:moveTo>
                  <a:lnTo>
                    <a:pt x="247" y="207"/>
                  </a:lnTo>
                  <a:lnTo>
                    <a:pt x="480" y="451"/>
                  </a:lnTo>
                  <a:lnTo>
                    <a:pt x="580" y="729"/>
                  </a:lnTo>
                  <a:lnTo>
                    <a:pt x="580" y="992"/>
                  </a:lnTo>
                  <a:lnTo>
                    <a:pt x="667" y="1145"/>
                  </a:lnTo>
                  <a:lnTo>
                    <a:pt x="647" y="1338"/>
                  </a:lnTo>
                  <a:lnTo>
                    <a:pt x="580" y="1190"/>
                  </a:lnTo>
                  <a:lnTo>
                    <a:pt x="517" y="1145"/>
                  </a:lnTo>
                  <a:lnTo>
                    <a:pt x="382" y="1319"/>
                  </a:lnTo>
                  <a:lnTo>
                    <a:pt x="264" y="1445"/>
                  </a:lnTo>
                  <a:lnTo>
                    <a:pt x="99" y="1702"/>
                  </a:lnTo>
                  <a:lnTo>
                    <a:pt x="0" y="1880"/>
                  </a:lnTo>
                  <a:lnTo>
                    <a:pt x="221" y="1445"/>
                  </a:lnTo>
                  <a:lnTo>
                    <a:pt x="382" y="1190"/>
                  </a:lnTo>
                  <a:lnTo>
                    <a:pt x="470" y="992"/>
                  </a:lnTo>
                  <a:lnTo>
                    <a:pt x="499" y="801"/>
                  </a:lnTo>
                  <a:lnTo>
                    <a:pt x="480" y="581"/>
                  </a:lnTo>
                  <a:lnTo>
                    <a:pt x="434" y="451"/>
                  </a:lnTo>
                  <a:lnTo>
                    <a:pt x="316" y="323"/>
                  </a:lnTo>
                  <a:lnTo>
                    <a:pt x="221" y="207"/>
                  </a:lnTo>
                  <a:lnTo>
                    <a:pt x="1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418" name="Freeform 50">
              <a:extLst>
                <a:ext uri="{FF2B5EF4-FFF2-40B4-BE49-F238E27FC236}">
                  <a16:creationId xmlns:a16="http://schemas.microsoft.com/office/drawing/2014/main" id="{FBFA8B16-AF45-B5B4-7070-098FB55AC83D}"/>
                </a:ext>
              </a:extLst>
            </p:cNvPr>
            <p:cNvSpPr>
              <a:spLocks/>
            </p:cNvSpPr>
            <p:nvPr/>
          </p:nvSpPr>
          <p:spPr bwMode="auto">
            <a:xfrm>
              <a:off x="2036" y="2607"/>
              <a:ext cx="542" cy="731"/>
            </a:xfrm>
            <a:custGeom>
              <a:avLst/>
              <a:gdLst>
                <a:gd name="T0" fmla="*/ 474 w 2166"/>
                <a:gd name="T1" fmla="*/ 589 h 2923"/>
                <a:gd name="T2" fmla="*/ 500 w 2166"/>
                <a:gd name="T3" fmla="*/ 559 h 2923"/>
                <a:gd name="T4" fmla="*/ 521 w 2166"/>
                <a:gd name="T5" fmla="*/ 521 h 2923"/>
                <a:gd name="T6" fmla="*/ 536 w 2166"/>
                <a:gd name="T7" fmla="*/ 457 h 2923"/>
                <a:gd name="T8" fmla="*/ 542 w 2166"/>
                <a:gd name="T9" fmla="*/ 393 h 2923"/>
                <a:gd name="T10" fmla="*/ 542 w 2166"/>
                <a:gd name="T11" fmla="*/ 309 h 2923"/>
                <a:gd name="T12" fmla="*/ 526 w 2166"/>
                <a:gd name="T13" fmla="*/ 217 h 2923"/>
                <a:gd name="T14" fmla="*/ 495 w 2166"/>
                <a:gd name="T15" fmla="*/ 137 h 2923"/>
                <a:gd name="T16" fmla="*/ 453 w 2166"/>
                <a:gd name="T17" fmla="*/ 66 h 2923"/>
                <a:gd name="T18" fmla="*/ 405 w 2166"/>
                <a:gd name="T19" fmla="*/ 21 h 2923"/>
                <a:gd name="T20" fmla="*/ 365 w 2166"/>
                <a:gd name="T21" fmla="*/ 3 h 2923"/>
                <a:gd name="T22" fmla="*/ 337 w 2166"/>
                <a:gd name="T23" fmla="*/ 0 h 2923"/>
                <a:gd name="T24" fmla="*/ 297 w 2166"/>
                <a:gd name="T25" fmla="*/ 8 h 2923"/>
                <a:gd name="T26" fmla="*/ 170 w 2166"/>
                <a:gd name="T27" fmla="*/ 77 h 2923"/>
                <a:gd name="T28" fmla="*/ 102 w 2166"/>
                <a:gd name="T29" fmla="*/ 143 h 2923"/>
                <a:gd name="T30" fmla="*/ 28 w 2166"/>
                <a:gd name="T31" fmla="*/ 231 h 2923"/>
                <a:gd name="T32" fmla="*/ 7 w 2166"/>
                <a:gd name="T33" fmla="*/ 271 h 2923"/>
                <a:gd name="T34" fmla="*/ 0 w 2166"/>
                <a:gd name="T35" fmla="*/ 309 h 2923"/>
                <a:gd name="T36" fmla="*/ 4 w 2166"/>
                <a:gd name="T37" fmla="*/ 363 h 2923"/>
                <a:gd name="T38" fmla="*/ 14 w 2166"/>
                <a:gd name="T39" fmla="*/ 414 h 2923"/>
                <a:gd name="T40" fmla="*/ 33 w 2166"/>
                <a:gd name="T41" fmla="*/ 470 h 2923"/>
                <a:gd name="T42" fmla="*/ 41 w 2166"/>
                <a:gd name="T43" fmla="*/ 512 h 2923"/>
                <a:gd name="T44" fmla="*/ 48 w 2166"/>
                <a:gd name="T45" fmla="*/ 559 h 2923"/>
                <a:gd name="T46" fmla="*/ 51 w 2166"/>
                <a:gd name="T47" fmla="*/ 600 h 2923"/>
                <a:gd name="T48" fmla="*/ 48 w 2166"/>
                <a:gd name="T49" fmla="*/ 642 h 2923"/>
                <a:gd name="T50" fmla="*/ 44 w 2166"/>
                <a:gd name="T51" fmla="*/ 678 h 2923"/>
                <a:gd name="T52" fmla="*/ 33 w 2166"/>
                <a:gd name="T53" fmla="*/ 701 h 2923"/>
                <a:gd name="T54" fmla="*/ 17 w 2166"/>
                <a:gd name="T55" fmla="*/ 731 h 292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166" h="2923">
                  <a:moveTo>
                    <a:pt x="1893" y="2354"/>
                  </a:moveTo>
                  <a:lnTo>
                    <a:pt x="1999" y="2235"/>
                  </a:lnTo>
                  <a:lnTo>
                    <a:pt x="2081" y="2084"/>
                  </a:lnTo>
                  <a:lnTo>
                    <a:pt x="2144" y="1828"/>
                  </a:lnTo>
                  <a:lnTo>
                    <a:pt x="2166" y="1571"/>
                  </a:lnTo>
                  <a:lnTo>
                    <a:pt x="2166" y="1236"/>
                  </a:lnTo>
                  <a:lnTo>
                    <a:pt x="2101" y="866"/>
                  </a:lnTo>
                  <a:lnTo>
                    <a:pt x="1979" y="547"/>
                  </a:lnTo>
                  <a:lnTo>
                    <a:pt x="1810" y="265"/>
                  </a:lnTo>
                  <a:lnTo>
                    <a:pt x="1617" y="82"/>
                  </a:lnTo>
                  <a:lnTo>
                    <a:pt x="1458" y="12"/>
                  </a:lnTo>
                  <a:lnTo>
                    <a:pt x="1348" y="0"/>
                  </a:lnTo>
                  <a:lnTo>
                    <a:pt x="1186" y="32"/>
                  </a:lnTo>
                  <a:lnTo>
                    <a:pt x="680" y="308"/>
                  </a:lnTo>
                  <a:lnTo>
                    <a:pt x="406" y="572"/>
                  </a:lnTo>
                  <a:lnTo>
                    <a:pt x="110" y="925"/>
                  </a:lnTo>
                  <a:lnTo>
                    <a:pt x="29" y="1085"/>
                  </a:lnTo>
                  <a:lnTo>
                    <a:pt x="0" y="1236"/>
                  </a:lnTo>
                  <a:lnTo>
                    <a:pt x="16" y="1453"/>
                  </a:lnTo>
                  <a:lnTo>
                    <a:pt x="56" y="1655"/>
                  </a:lnTo>
                  <a:lnTo>
                    <a:pt x="130" y="1881"/>
                  </a:lnTo>
                  <a:lnTo>
                    <a:pt x="165" y="2046"/>
                  </a:lnTo>
                  <a:lnTo>
                    <a:pt x="193" y="2235"/>
                  </a:lnTo>
                  <a:lnTo>
                    <a:pt x="204" y="2401"/>
                  </a:lnTo>
                  <a:lnTo>
                    <a:pt x="193" y="2566"/>
                  </a:lnTo>
                  <a:lnTo>
                    <a:pt x="177" y="2713"/>
                  </a:lnTo>
                  <a:lnTo>
                    <a:pt x="130" y="2803"/>
                  </a:lnTo>
                  <a:lnTo>
                    <a:pt x="68" y="2923"/>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419" name="Freeform 51">
              <a:extLst>
                <a:ext uri="{FF2B5EF4-FFF2-40B4-BE49-F238E27FC236}">
                  <a16:creationId xmlns:a16="http://schemas.microsoft.com/office/drawing/2014/main" id="{0FC93E12-309B-A366-9699-8768887CCA27}"/>
                </a:ext>
              </a:extLst>
            </p:cNvPr>
            <p:cNvSpPr>
              <a:spLocks/>
            </p:cNvSpPr>
            <p:nvPr/>
          </p:nvSpPr>
          <p:spPr bwMode="auto">
            <a:xfrm>
              <a:off x="2228" y="2673"/>
              <a:ext cx="208" cy="525"/>
            </a:xfrm>
            <a:custGeom>
              <a:avLst/>
              <a:gdLst>
                <a:gd name="T0" fmla="*/ 121 w 834"/>
                <a:gd name="T1" fmla="*/ 525 h 2100"/>
                <a:gd name="T2" fmla="*/ 160 w 834"/>
                <a:gd name="T3" fmla="*/ 499 h 2100"/>
                <a:gd name="T4" fmla="*/ 188 w 834"/>
                <a:gd name="T5" fmla="*/ 455 h 2100"/>
                <a:gd name="T6" fmla="*/ 201 w 834"/>
                <a:gd name="T7" fmla="*/ 400 h 2100"/>
                <a:gd name="T8" fmla="*/ 208 w 834"/>
                <a:gd name="T9" fmla="*/ 328 h 2100"/>
                <a:gd name="T10" fmla="*/ 203 w 834"/>
                <a:gd name="T11" fmla="*/ 252 h 2100"/>
                <a:gd name="T12" fmla="*/ 188 w 834"/>
                <a:gd name="T13" fmla="*/ 167 h 2100"/>
                <a:gd name="T14" fmla="*/ 165 w 834"/>
                <a:gd name="T15" fmla="*/ 106 h 2100"/>
                <a:gd name="T16" fmla="*/ 134 w 834"/>
                <a:gd name="T17" fmla="*/ 59 h 2100"/>
                <a:gd name="T18" fmla="*/ 98 w 834"/>
                <a:gd name="T19" fmla="*/ 23 h 2100"/>
                <a:gd name="T20" fmla="*/ 50 w 834"/>
                <a:gd name="T21" fmla="*/ 6 h 2100"/>
                <a:gd name="T22" fmla="*/ 24 w 834"/>
                <a:gd name="T23" fmla="*/ 0 h 2100"/>
                <a:gd name="T24" fmla="*/ 0 w 834"/>
                <a:gd name="T25" fmla="*/ 0 h 2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4" h="2100">
                  <a:moveTo>
                    <a:pt x="485" y="2100"/>
                  </a:moveTo>
                  <a:lnTo>
                    <a:pt x="641" y="1994"/>
                  </a:lnTo>
                  <a:lnTo>
                    <a:pt x="753" y="1819"/>
                  </a:lnTo>
                  <a:lnTo>
                    <a:pt x="807" y="1600"/>
                  </a:lnTo>
                  <a:lnTo>
                    <a:pt x="834" y="1310"/>
                  </a:lnTo>
                  <a:lnTo>
                    <a:pt x="815" y="1008"/>
                  </a:lnTo>
                  <a:lnTo>
                    <a:pt x="753" y="668"/>
                  </a:lnTo>
                  <a:lnTo>
                    <a:pt x="660" y="425"/>
                  </a:lnTo>
                  <a:lnTo>
                    <a:pt x="538" y="237"/>
                  </a:lnTo>
                  <a:lnTo>
                    <a:pt x="391" y="93"/>
                  </a:lnTo>
                  <a:lnTo>
                    <a:pt x="200" y="22"/>
                  </a:lnTo>
                  <a:lnTo>
                    <a:pt x="97" y="0"/>
                  </a:lnTo>
                  <a:lnTo>
                    <a:pt x="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420" name="Freeform 52">
              <a:extLst>
                <a:ext uri="{FF2B5EF4-FFF2-40B4-BE49-F238E27FC236}">
                  <a16:creationId xmlns:a16="http://schemas.microsoft.com/office/drawing/2014/main" id="{3E2C6846-61F3-7028-B21B-D6D320D88995}"/>
                </a:ext>
              </a:extLst>
            </p:cNvPr>
            <p:cNvSpPr>
              <a:spLocks/>
            </p:cNvSpPr>
            <p:nvPr/>
          </p:nvSpPr>
          <p:spPr bwMode="auto">
            <a:xfrm>
              <a:off x="2193" y="2833"/>
              <a:ext cx="54" cy="487"/>
            </a:xfrm>
            <a:custGeom>
              <a:avLst/>
              <a:gdLst>
                <a:gd name="T0" fmla="*/ 52 w 217"/>
                <a:gd name="T1" fmla="*/ 0 h 1948"/>
                <a:gd name="T2" fmla="*/ 24 w 217"/>
                <a:gd name="T3" fmla="*/ 20 h 1948"/>
                <a:gd name="T4" fmla="*/ 6 w 217"/>
                <a:gd name="T5" fmla="*/ 50 h 1948"/>
                <a:gd name="T6" fmla="*/ 1 w 217"/>
                <a:gd name="T7" fmla="*/ 86 h 1948"/>
                <a:gd name="T8" fmla="*/ 0 w 217"/>
                <a:gd name="T9" fmla="*/ 120 h 1948"/>
                <a:gd name="T10" fmla="*/ 6 w 217"/>
                <a:gd name="T11" fmla="*/ 155 h 1948"/>
                <a:gd name="T12" fmla="*/ 26 w 217"/>
                <a:gd name="T13" fmla="*/ 218 h 1948"/>
                <a:gd name="T14" fmla="*/ 42 w 217"/>
                <a:gd name="T15" fmla="*/ 280 h 1948"/>
                <a:gd name="T16" fmla="*/ 50 w 217"/>
                <a:gd name="T17" fmla="*/ 343 h 1948"/>
                <a:gd name="T18" fmla="*/ 54 w 217"/>
                <a:gd name="T19" fmla="*/ 401 h 1948"/>
                <a:gd name="T20" fmla="*/ 47 w 217"/>
                <a:gd name="T21" fmla="*/ 436 h 1948"/>
                <a:gd name="T22" fmla="*/ 38 w 217"/>
                <a:gd name="T23" fmla="*/ 487 h 19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7" h="1948">
                  <a:moveTo>
                    <a:pt x="208" y="0"/>
                  </a:moveTo>
                  <a:lnTo>
                    <a:pt x="96" y="81"/>
                  </a:lnTo>
                  <a:lnTo>
                    <a:pt x="25" y="200"/>
                  </a:lnTo>
                  <a:lnTo>
                    <a:pt x="4" y="342"/>
                  </a:lnTo>
                  <a:lnTo>
                    <a:pt x="0" y="480"/>
                  </a:lnTo>
                  <a:lnTo>
                    <a:pt x="25" y="618"/>
                  </a:lnTo>
                  <a:lnTo>
                    <a:pt x="106" y="871"/>
                  </a:lnTo>
                  <a:lnTo>
                    <a:pt x="169" y="1120"/>
                  </a:lnTo>
                  <a:lnTo>
                    <a:pt x="201" y="1371"/>
                  </a:lnTo>
                  <a:lnTo>
                    <a:pt x="217" y="1602"/>
                  </a:lnTo>
                  <a:lnTo>
                    <a:pt x="189" y="1745"/>
                  </a:lnTo>
                  <a:lnTo>
                    <a:pt x="152" y="1948"/>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421" name="Freeform 53">
              <a:extLst>
                <a:ext uri="{FF2B5EF4-FFF2-40B4-BE49-F238E27FC236}">
                  <a16:creationId xmlns:a16="http://schemas.microsoft.com/office/drawing/2014/main" id="{F338B9C5-2705-65F2-0EE8-87D906EEDEBA}"/>
                </a:ext>
              </a:extLst>
            </p:cNvPr>
            <p:cNvSpPr>
              <a:spLocks/>
            </p:cNvSpPr>
            <p:nvPr/>
          </p:nvSpPr>
          <p:spPr bwMode="auto">
            <a:xfrm>
              <a:off x="2221" y="2532"/>
              <a:ext cx="305" cy="155"/>
            </a:xfrm>
            <a:custGeom>
              <a:avLst/>
              <a:gdLst>
                <a:gd name="T0" fmla="*/ 19 w 1219"/>
                <a:gd name="T1" fmla="*/ 133 h 620"/>
                <a:gd name="T2" fmla="*/ 24 w 1219"/>
                <a:gd name="T3" fmla="*/ 95 h 620"/>
                <a:gd name="T4" fmla="*/ 55 w 1219"/>
                <a:gd name="T5" fmla="*/ 75 h 620"/>
                <a:gd name="T6" fmla="*/ 55 w 1219"/>
                <a:gd name="T7" fmla="*/ 113 h 620"/>
                <a:gd name="T8" fmla="*/ 72 w 1219"/>
                <a:gd name="T9" fmla="*/ 65 h 620"/>
                <a:gd name="T10" fmla="*/ 104 w 1219"/>
                <a:gd name="T11" fmla="*/ 42 h 620"/>
                <a:gd name="T12" fmla="*/ 208 w 1219"/>
                <a:gd name="T13" fmla="*/ 12 h 620"/>
                <a:gd name="T14" fmla="*/ 231 w 1219"/>
                <a:gd name="T15" fmla="*/ 21 h 620"/>
                <a:gd name="T16" fmla="*/ 242 w 1219"/>
                <a:gd name="T17" fmla="*/ 39 h 620"/>
                <a:gd name="T18" fmla="*/ 243 w 1219"/>
                <a:gd name="T19" fmla="*/ 63 h 620"/>
                <a:gd name="T20" fmla="*/ 253 w 1219"/>
                <a:gd name="T21" fmla="*/ 75 h 620"/>
                <a:gd name="T22" fmla="*/ 281 w 1219"/>
                <a:gd name="T23" fmla="*/ 92 h 620"/>
                <a:gd name="T24" fmla="*/ 294 w 1219"/>
                <a:gd name="T25" fmla="*/ 110 h 620"/>
                <a:gd name="T26" fmla="*/ 298 w 1219"/>
                <a:gd name="T27" fmla="*/ 133 h 620"/>
                <a:gd name="T28" fmla="*/ 300 w 1219"/>
                <a:gd name="T29" fmla="*/ 155 h 620"/>
                <a:gd name="T30" fmla="*/ 305 w 1219"/>
                <a:gd name="T31" fmla="*/ 123 h 620"/>
                <a:gd name="T32" fmla="*/ 302 w 1219"/>
                <a:gd name="T33" fmla="*/ 89 h 620"/>
                <a:gd name="T34" fmla="*/ 291 w 1219"/>
                <a:gd name="T35" fmla="*/ 78 h 620"/>
                <a:gd name="T36" fmla="*/ 263 w 1219"/>
                <a:gd name="T37" fmla="*/ 69 h 620"/>
                <a:gd name="T38" fmla="*/ 251 w 1219"/>
                <a:gd name="T39" fmla="*/ 54 h 620"/>
                <a:gd name="T40" fmla="*/ 251 w 1219"/>
                <a:gd name="T41" fmla="*/ 37 h 620"/>
                <a:gd name="T42" fmla="*/ 242 w 1219"/>
                <a:gd name="T43" fmla="*/ 15 h 620"/>
                <a:gd name="T44" fmla="*/ 224 w 1219"/>
                <a:gd name="T45" fmla="*/ 3 h 620"/>
                <a:gd name="T46" fmla="*/ 195 w 1219"/>
                <a:gd name="T47" fmla="*/ 0 h 620"/>
                <a:gd name="T48" fmla="*/ 164 w 1219"/>
                <a:gd name="T49" fmla="*/ 6 h 620"/>
                <a:gd name="T50" fmla="*/ 80 w 1219"/>
                <a:gd name="T51" fmla="*/ 39 h 620"/>
                <a:gd name="T52" fmla="*/ 55 w 1219"/>
                <a:gd name="T53" fmla="*/ 59 h 620"/>
                <a:gd name="T54" fmla="*/ 53 w 1219"/>
                <a:gd name="T55" fmla="*/ 69 h 620"/>
                <a:gd name="T56" fmla="*/ 16 w 1219"/>
                <a:gd name="T57" fmla="*/ 89 h 620"/>
                <a:gd name="T58" fmla="*/ 6 w 1219"/>
                <a:gd name="T59" fmla="*/ 101 h 620"/>
                <a:gd name="T60" fmla="*/ 0 w 1219"/>
                <a:gd name="T61" fmla="*/ 125 h 620"/>
                <a:gd name="T62" fmla="*/ 2 w 1219"/>
                <a:gd name="T63" fmla="*/ 143 h 620"/>
                <a:gd name="T64" fmla="*/ 19 w 1219"/>
                <a:gd name="T65" fmla="*/ 133 h 6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19" h="620">
                  <a:moveTo>
                    <a:pt x="76" y="533"/>
                  </a:moveTo>
                  <a:lnTo>
                    <a:pt x="95" y="380"/>
                  </a:lnTo>
                  <a:lnTo>
                    <a:pt x="219" y="298"/>
                  </a:lnTo>
                  <a:lnTo>
                    <a:pt x="219" y="453"/>
                  </a:lnTo>
                  <a:lnTo>
                    <a:pt x="288" y="258"/>
                  </a:lnTo>
                  <a:lnTo>
                    <a:pt x="417" y="169"/>
                  </a:lnTo>
                  <a:lnTo>
                    <a:pt x="833" y="47"/>
                  </a:lnTo>
                  <a:lnTo>
                    <a:pt x="923" y="84"/>
                  </a:lnTo>
                  <a:lnTo>
                    <a:pt x="966" y="156"/>
                  </a:lnTo>
                  <a:lnTo>
                    <a:pt x="972" y="251"/>
                  </a:lnTo>
                  <a:lnTo>
                    <a:pt x="1011" y="298"/>
                  </a:lnTo>
                  <a:lnTo>
                    <a:pt x="1124" y="369"/>
                  </a:lnTo>
                  <a:lnTo>
                    <a:pt x="1176" y="440"/>
                  </a:lnTo>
                  <a:lnTo>
                    <a:pt x="1192" y="533"/>
                  </a:lnTo>
                  <a:lnTo>
                    <a:pt x="1198" y="620"/>
                  </a:lnTo>
                  <a:lnTo>
                    <a:pt x="1219" y="490"/>
                  </a:lnTo>
                  <a:lnTo>
                    <a:pt x="1208" y="357"/>
                  </a:lnTo>
                  <a:lnTo>
                    <a:pt x="1163" y="310"/>
                  </a:lnTo>
                  <a:lnTo>
                    <a:pt x="1051" y="276"/>
                  </a:lnTo>
                  <a:lnTo>
                    <a:pt x="1005" y="215"/>
                  </a:lnTo>
                  <a:lnTo>
                    <a:pt x="1005" y="147"/>
                  </a:lnTo>
                  <a:lnTo>
                    <a:pt x="966" y="58"/>
                  </a:lnTo>
                  <a:lnTo>
                    <a:pt x="896" y="12"/>
                  </a:lnTo>
                  <a:lnTo>
                    <a:pt x="781" y="0"/>
                  </a:lnTo>
                  <a:lnTo>
                    <a:pt x="657" y="25"/>
                  </a:lnTo>
                  <a:lnTo>
                    <a:pt x="321" y="156"/>
                  </a:lnTo>
                  <a:lnTo>
                    <a:pt x="219" y="237"/>
                  </a:lnTo>
                  <a:lnTo>
                    <a:pt x="211" y="276"/>
                  </a:lnTo>
                  <a:lnTo>
                    <a:pt x="65" y="357"/>
                  </a:lnTo>
                  <a:lnTo>
                    <a:pt x="22" y="402"/>
                  </a:lnTo>
                  <a:lnTo>
                    <a:pt x="0" y="498"/>
                  </a:lnTo>
                  <a:lnTo>
                    <a:pt x="9" y="571"/>
                  </a:lnTo>
                  <a:lnTo>
                    <a:pt x="76" y="5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422" name="Freeform 54">
              <a:extLst>
                <a:ext uri="{FF2B5EF4-FFF2-40B4-BE49-F238E27FC236}">
                  <a16:creationId xmlns:a16="http://schemas.microsoft.com/office/drawing/2014/main" id="{CE192CED-E0B6-8CB1-70D2-4827F26FA735}"/>
                </a:ext>
              </a:extLst>
            </p:cNvPr>
            <p:cNvSpPr>
              <a:spLocks/>
            </p:cNvSpPr>
            <p:nvPr/>
          </p:nvSpPr>
          <p:spPr bwMode="auto">
            <a:xfrm>
              <a:off x="2204" y="2678"/>
              <a:ext cx="173" cy="140"/>
            </a:xfrm>
            <a:custGeom>
              <a:avLst/>
              <a:gdLst>
                <a:gd name="T0" fmla="*/ 65 w 692"/>
                <a:gd name="T1" fmla="*/ 0 h 559"/>
                <a:gd name="T2" fmla="*/ 68 w 692"/>
                <a:gd name="T3" fmla="*/ 14 h 559"/>
                <a:gd name="T4" fmla="*/ 84 w 692"/>
                <a:gd name="T5" fmla="*/ 29 h 559"/>
                <a:gd name="T6" fmla="*/ 105 w 692"/>
                <a:gd name="T7" fmla="*/ 38 h 559"/>
                <a:gd name="T8" fmla="*/ 102 w 692"/>
                <a:gd name="T9" fmla="*/ 65 h 559"/>
                <a:gd name="T10" fmla="*/ 72 w 692"/>
                <a:gd name="T11" fmla="*/ 77 h 559"/>
                <a:gd name="T12" fmla="*/ 9 w 692"/>
                <a:gd name="T13" fmla="*/ 94 h 559"/>
                <a:gd name="T14" fmla="*/ 0 w 692"/>
                <a:gd name="T15" fmla="*/ 115 h 559"/>
                <a:gd name="T16" fmla="*/ 2 w 692"/>
                <a:gd name="T17" fmla="*/ 140 h 559"/>
                <a:gd name="T18" fmla="*/ 9 w 692"/>
                <a:gd name="T19" fmla="*/ 113 h 559"/>
                <a:gd name="T20" fmla="*/ 23 w 692"/>
                <a:gd name="T21" fmla="*/ 97 h 559"/>
                <a:gd name="T22" fmla="*/ 132 w 692"/>
                <a:gd name="T23" fmla="*/ 69 h 559"/>
                <a:gd name="T24" fmla="*/ 162 w 692"/>
                <a:gd name="T25" fmla="*/ 69 h 559"/>
                <a:gd name="T26" fmla="*/ 173 w 692"/>
                <a:gd name="T27" fmla="*/ 71 h 559"/>
                <a:gd name="T28" fmla="*/ 149 w 692"/>
                <a:gd name="T29" fmla="*/ 45 h 559"/>
                <a:gd name="T30" fmla="*/ 123 w 692"/>
                <a:gd name="T31" fmla="*/ 18 h 559"/>
                <a:gd name="T32" fmla="*/ 86 w 692"/>
                <a:gd name="T33" fmla="*/ 5 h 559"/>
                <a:gd name="T34" fmla="*/ 65 w 692"/>
                <a:gd name="T35" fmla="*/ 0 h 55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92" h="559">
                  <a:moveTo>
                    <a:pt x="258" y="0"/>
                  </a:moveTo>
                  <a:lnTo>
                    <a:pt x="272" y="54"/>
                  </a:lnTo>
                  <a:lnTo>
                    <a:pt x="337" y="117"/>
                  </a:lnTo>
                  <a:lnTo>
                    <a:pt x="419" y="151"/>
                  </a:lnTo>
                  <a:lnTo>
                    <a:pt x="409" y="260"/>
                  </a:lnTo>
                  <a:lnTo>
                    <a:pt x="287" y="308"/>
                  </a:lnTo>
                  <a:lnTo>
                    <a:pt x="34" y="376"/>
                  </a:lnTo>
                  <a:lnTo>
                    <a:pt x="0" y="459"/>
                  </a:lnTo>
                  <a:lnTo>
                    <a:pt x="8" y="559"/>
                  </a:lnTo>
                  <a:lnTo>
                    <a:pt x="34" y="452"/>
                  </a:lnTo>
                  <a:lnTo>
                    <a:pt x="90" y="388"/>
                  </a:lnTo>
                  <a:lnTo>
                    <a:pt x="527" y="276"/>
                  </a:lnTo>
                  <a:lnTo>
                    <a:pt x="648" y="276"/>
                  </a:lnTo>
                  <a:lnTo>
                    <a:pt x="692" y="285"/>
                  </a:lnTo>
                  <a:lnTo>
                    <a:pt x="597" y="180"/>
                  </a:lnTo>
                  <a:lnTo>
                    <a:pt x="490" y="71"/>
                  </a:lnTo>
                  <a:lnTo>
                    <a:pt x="343" y="21"/>
                  </a:lnTo>
                  <a:lnTo>
                    <a:pt x="2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423" name="Freeform 55">
              <a:extLst>
                <a:ext uri="{FF2B5EF4-FFF2-40B4-BE49-F238E27FC236}">
                  <a16:creationId xmlns:a16="http://schemas.microsoft.com/office/drawing/2014/main" id="{FE49ECC2-D9E5-38F9-A744-AF5502A5BF4F}"/>
                </a:ext>
              </a:extLst>
            </p:cNvPr>
            <p:cNvSpPr>
              <a:spLocks/>
            </p:cNvSpPr>
            <p:nvPr/>
          </p:nvSpPr>
          <p:spPr bwMode="auto">
            <a:xfrm>
              <a:off x="2206" y="2802"/>
              <a:ext cx="219" cy="81"/>
            </a:xfrm>
            <a:custGeom>
              <a:avLst/>
              <a:gdLst>
                <a:gd name="T0" fmla="*/ 8 w 877"/>
                <a:gd name="T1" fmla="*/ 12 h 322"/>
                <a:gd name="T2" fmla="*/ 34 w 877"/>
                <a:gd name="T3" fmla="*/ 17 h 322"/>
                <a:gd name="T4" fmla="*/ 78 w 877"/>
                <a:gd name="T5" fmla="*/ 16 h 322"/>
                <a:gd name="T6" fmla="*/ 155 w 877"/>
                <a:gd name="T7" fmla="*/ 0 h 322"/>
                <a:gd name="T8" fmla="*/ 187 w 877"/>
                <a:gd name="T9" fmla="*/ 0 h 322"/>
                <a:gd name="T10" fmla="*/ 143 w 877"/>
                <a:gd name="T11" fmla="*/ 16 h 322"/>
                <a:gd name="T12" fmla="*/ 68 w 877"/>
                <a:gd name="T13" fmla="*/ 31 h 322"/>
                <a:gd name="T14" fmla="*/ 71 w 877"/>
                <a:gd name="T15" fmla="*/ 47 h 322"/>
                <a:gd name="T16" fmla="*/ 109 w 877"/>
                <a:gd name="T17" fmla="*/ 51 h 322"/>
                <a:gd name="T18" fmla="*/ 167 w 877"/>
                <a:gd name="T19" fmla="*/ 58 h 322"/>
                <a:gd name="T20" fmla="*/ 210 w 877"/>
                <a:gd name="T21" fmla="*/ 73 h 322"/>
                <a:gd name="T22" fmla="*/ 215 w 877"/>
                <a:gd name="T23" fmla="*/ 73 h 322"/>
                <a:gd name="T24" fmla="*/ 219 w 877"/>
                <a:gd name="T25" fmla="*/ 81 h 322"/>
                <a:gd name="T26" fmla="*/ 186 w 877"/>
                <a:gd name="T27" fmla="*/ 76 h 322"/>
                <a:gd name="T28" fmla="*/ 151 w 877"/>
                <a:gd name="T29" fmla="*/ 66 h 322"/>
                <a:gd name="T30" fmla="*/ 71 w 877"/>
                <a:gd name="T31" fmla="*/ 54 h 322"/>
                <a:gd name="T32" fmla="*/ 57 w 877"/>
                <a:gd name="T33" fmla="*/ 46 h 322"/>
                <a:gd name="T34" fmla="*/ 42 w 877"/>
                <a:gd name="T35" fmla="*/ 31 h 322"/>
                <a:gd name="T36" fmla="*/ 0 w 877"/>
                <a:gd name="T37" fmla="*/ 12 h 322"/>
                <a:gd name="T38" fmla="*/ 8 w 877"/>
                <a:gd name="T39" fmla="*/ 12 h 32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77" h="322">
                  <a:moveTo>
                    <a:pt x="33" y="46"/>
                  </a:moveTo>
                  <a:lnTo>
                    <a:pt x="136" y="68"/>
                  </a:lnTo>
                  <a:lnTo>
                    <a:pt x="313" y="63"/>
                  </a:lnTo>
                  <a:lnTo>
                    <a:pt x="621" y="0"/>
                  </a:lnTo>
                  <a:lnTo>
                    <a:pt x="750" y="0"/>
                  </a:lnTo>
                  <a:lnTo>
                    <a:pt x="571" y="63"/>
                  </a:lnTo>
                  <a:lnTo>
                    <a:pt x="271" y="122"/>
                  </a:lnTo>
                  <a:lnTo>
                    <a:pt x="286" y="188"/>
                  </a:lnTo>
                  <a:lnTo>
                    <a:pt x="436" y="203"/>
                  </a:lnTo>
                  <a:lnTo>
                    <a:pt x="668" y="229"/>
                  </a:lnTo>
                  <a:lnTo>
                    <a:pt x="839" y="289"/>
                  </a:lnTo>
                  <a:lnTo>
                    <a:pt x="861" y="289"/>
                  </a:lnTo>
                  <a:lnTo>
                    <a:pt x="877" y="322"/>
                  </a:lnTo>
                  <a:lnTo>
                    <a:pt x="746" y="302"/>
                  </a:lnTo>
                  <a:lnTo>
                    <a:pt x="604" y="264"/>
                  </a:lnTo>
                  <a:lnTo>
                    <a:pt x="286" y="213"/>
                  </a:lnTo>
                  <a:lnTo>
                    <a:pt x="227" y="181"/>
                  </a:lnTo>
                  <a:lnTo>
                    <a:pt x="168" y="122"/>
                  </a:lnTo>
                  <a:lnTo>
                    <a:pt x="0" y="46"/>
                  </a:lnTo>
                  <a:lnTo>
                    <a:pt x="33"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424" name="Freeform 56">
              <a:extLst>
                <a:ext uri="{FF2B5EF4-FFF2-40B4-BE49-F238E27FC236}">
                  <a16:creationId xmlns:a16="http://schemas.microsoft.com/office/drawing/2014/main" id="{A26FE53B-949F-9FDF-BD24-CC2147F3CA2B}"/>
                </a:ext>
              </a:extLst>
            </p:cNvPr>
            <p:cNvSpPr>
              <a:spLocks/>
            </p:cNvSpPr>
            <p:nvPr/>
          </p:nvSpPr>
          <p:spPr bwMode="auto">
            <a:xfrm>
              <a:off x="2190" y="2856"/>
              <a:ext cx="227" cy="262"/>
            </a:xfrm>
            <a:custGeom>
              <a:avLst/>
              <a:gdLst>
                <a:gd name="T0" fmla="*/ 90 w 904"/>
                <a:gd name="T1" fmla="*/ 0 h 1050"/>
                <a:gd name="T2" fmla="*/ 79 w 904"/>
                <a:gd name="T3" fmla="*/ 19 h 1050"/>
                <a:gd name="T4" fmla="*/ 62 w 904"/>
                <a:gd name="T5" fmla="*/ 78 h 1050"/>
                <a:gd name="T6" fmla="*/ 41 w 904"/>
                <a:gd name="T7" fmla="*/ 69 h 1050"/>
                <a:gd name="T8" fmla="*/ 0 w 904"/>
                <a:gd name="T9" fmla="*/ 87 h 1050"/>
                <a:gd name="T10" fmla="*/ 11 w 904"/>
                <a:gd name="T11" fmla="*/ 134 h 1050"/>
                <a:gd name="T12" fmla="*/ 31 w 904"/>
                <a:gd name="T13" fmla="*/ 203 h 1050"/>
                <a:gd name="T14" fmla="*/ 47 w 904"/>
                <a:gd name="T15" fmla="*/ 262 h 1050"/>
                <a:gd name="T16" fmla="*/ 227 w 904"/>
                <a:gd name="T17" fmla="*/ 262 h 1050"/>
                <a:gd name="T18" fmla="*/ 67 w 904"/>
                <a:gd name="T19" fmla="*/ 211 h 1050"/>
                <a:gd name="T20" fmla="*/ 31 w 904"/>
                <a:gd name="T21" fmla="*/ 164 h 1050"/>
                <a:gd name="T22" fmla="*/ 22 w 904"/>
                <a:gd name="T23" fmla="*/ 118 h 1050"/>
                <a:gd name="T24" fmla="*/ 58 w 904"/>
                <a:gd name="T25" fmla="*/ 97 h 1050"/>
                <a:gd name="T26" fmla="*/ 84 w 904"/>
                <a:gd name="T27" fmla="*/ 24 h 1050"/>
                <a:gd name="T28" fmla="*/ 90 w 904"/>
                <a:gd name="T29" fmla="*/ 0 h 105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04" h="1050">
                  <a:moveTo>
                    <a:pt x="360" y="0"/>
                  </a:moveTo>
                  <a:lnTo>
                    <a:pt x="313" y="76"/>
                  </a:lnTo>
                  <a:lnTo>
                    <a:pt x="246" y="312"/>
                  </a:lnTo>
                  <a:lnTo>
                    <a:pt x="162" y="277"/>
                  </a:lnTo>
                  <a:lnTo>
                    <a:pt x="0" y="349"/>
                  </a:lnTo>
                  <a:lnTo>
                    <a:pt x="44" y="539"/>
                  </a:lnTo>
                  <a:lnTo>
                    <a:pt x="123" y="812"/>
                  </a:lnTo>
                  <a:lnTo>
                    <a:pt x="188" y="1050"/>
                  </a:lnTo>
                  <a:lnTo>
                    <a:pt x="904" y="1050"/>
                  </a:lnTo>
                  <a:lnTo>
                    <a:pt x="266" y="846"/>
                  </a:lnTo>
                  <a:lnTo>
                    <a:pt x="123" y="659"/>
                  </a:lnTo>
                  <a:lnTo>
                    <a:pt x="89" y="473"/>
                  </a:lnTo>
                  <a:lnTo>
                    <a:pt x="231" y="389"/>
                  </a:lnTo>
                  <a:lnTo>
                    <a:pt x="334" y="98"/>
                  </a:lnTo>
                  <a:lnTo>
                    <a:pt x="3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425" name="Freeform 57">
              <a:extLst>
                <a:ext uri="{FF2B5EF4-FFF2-40B4-BE49-F238E27FC236}">
                  <a16:creationId xmlns:a16="http://schemas.microsoft.com/office/drawing/2014/main" id="{52605902-BF2B-B73D-A34B-9DB69CAD1DBC}"/>
                </a:ext>
              </a:extLst>
            </p:cNvPr>
            <p:cNvSpPr>
              <a:spLocks/>
            </p:cNvSpPr>
            <p:nvPr/>
          </p:nvSpPr>
          <p:spPr bwMode="auto">
            <a:xfrm>
              <a:off x="2235" y="3118"/>
              <a:ext cx="93" cy="80"/>
            </a:xfrm>
            <a:custGeom>
              <a:avLst/>
              <a:gdLst>
                <a:gd name="T0" fmla="*/ 17 w 370"/>
                <a:gd name="T1" fmla="*/ 0 h 319"/>
                <a:gd name="T2" fmla="*/ 25 w 370"/>
                <a:gd name="T3" fmla="*/ 33 h 319"/>
                <a:gd name="T4" fmla="*/ 41 w 370"/>
                <a:gd name="T5" fmla="*/ 63 h 319"/>
                <a:gd name="T6" fmla="*/ 59 w 370"/>
                <a:gd name="T7" fmla="*/ 72 h 319"/>
                <a:gd name="T8" fmla="*/ 79 w 370"/>
                <a:gd name="T9" fmla="*/ 77 h 319"/>
                <a:gd name="T10" fmla="*/ 93 w 370"/>
                <a:gd name="T11" fmla="*/ 80 h 319"/>
                <a:gd name="T12" fmla="*/ 10 w 370"/>
                <a:gd name="T13" fmla="*/ 80 h 319"/>
                <a:gd name="T14" fmla="*/ 0 w 370"/>
                <a:gd name="T15" fmla="*/ 0 h 319"/>
                <a:gd name="T16" fmla="*/ 17 w 370"/>
                <a:gd name="T17" fmla="*/ 0 h 3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0" h="319">
                  <a:moveTo>
                    <a:pt x="67" y="0"/>
                  </a:moveTo>
                  <a:lnTo>
                    <a:pt x="100" y="131"/>
                  </a:lnTo>
                  <a:lnTo>
                    <a:pt x="163" y="252"/>
                  </a:lnTo>
                  <a:lnTo>
                    <a:pt x="236" y="287"/>
                  </a:lnTo>
                  <a:lnTo>
                    <a:pt x="314" y="308"/>
                  </a:lnTo>
                  <a:lnTo>
                    <a:pt x="370" y="319"/>
                  </a:lnTo>
                  <a:lnTo>
                    <a:pt x="39" y="319"/>
                  </a:lnTo>
                  <a:lnTo>
                    <a:pt x="0" y="0"/>
                  </a:lnTo>
                  <a:lnTo>
                    <a:pt x="6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426" name="Freeform 58">
              <a:extLst>
                <a:ext uri="{FF2B5EF4-FFF2-40B4-BE49-F238E27FC236}">
                  <a16:creationId xmlns:a16="http://schemas.microsoft.com/office/drawing/2014/main" id="{02F95069-44C2-A308-EC4C-5485DAF1735D}"/>
                </a:ext>
              </a:extLst>
            </p:cNvPr>
            <p:cNvSpPr>
              <a:spLocks/>
            </p:cNvSpPr>
            <p:nvPr/>
          </p:nvSpPr>
          <p:spPr bwMode="auto">
            <a:xfrm>
              <a:off x="2252" y="2853"/>
              <a:ext cx="184" cy="265"/>
            </a:xfrm>
            <a:custGeom>
              <a:avLst/>
              <a:gdLst>
                <a:gd name="T0" fmla="*/ 22 w 737"/>
                <a:gd name="T1" fmla="*/ 0 h 1060"/>
                <a:gd name="T2" fmla="*/ 38 w 737"/>
                <a:gd name="T3" fmla="*/ 30 h 1060"/>
                <a:gd name="T4" fmla="*/ 47 w 737"/>
                <a:gd name="T5" fmla="*/ 86 h 1060"/>
                <a:gd name="T6" fmla="*/ 58 w 737"/>
                <a:gd name="T7" fmla="*/ 100 h 1060"/>
                <a:gd name="T8" fmla="*/ 47 w 737"/>
                <a:gd name="T9" fmla="*/ 137 h 1060"/>
                <a:gd name="T10" fmla="*/ 24 w 737"/>
                <a:gd name="T11" fmla="*/ 157 h 1060"/>
                <a:gd name="T12" fmla="*/ 24 w 737"/>
                <a:gd name="T13" fmla="*/ 203 h 1060"/>
                <a:gd name="T14" fmla="*/ 0 w 737"/>
                <a:gd name="T15" fmla="*/ 217 h 1060"/>
                <a:gd name="T16" fmla="*/ 164 w 737"/>
                <a:gd name="T17" fmla="*/ 265 h 1060"/>
                <a:gd name="T18" fmla="*/ 177 w 737"/>
                <a:gd name="T19" fmla="*/ 220 h 1060"/>
                <a:gd name="T20" fmla="*/ 184 w 737"/>
                <a:gd name="T21" fmla="*/ 170 h 1060"/>
                <a:gd name="T22" fmla="*/ 182 w 737"/>
                <a:gd name="T23" fmla="*/ 121 h 1060"/>
                <a:gd name="T24" fmla="*/ 174 w 737"/>
                <a:gd name="T25" fmla="*/ 63 h 1060"/>
                <a:gd name="T26" fmla="*/ 173 w 737"/>
                <a:gd name="T27" fmla="*/ 36 h 1060"/>
                <a:gd name="T28" fmla="*/ 173 w 737"/>
                <a:gd name="T29" fmla="*/ 96 h 1060"/>
                <a:gd name="T30" fmla="*/ 164 w 737"/>
                <a:gd name="T31" fmla="*/ 122 h 1060"/>
                <a:gd name="T32" fmla="*/ 149 w 737"/>
                <a:gd name="T33" fmla="*/ 128 h 1060"/>
                <a:gd name="T34" fmla="*/ 121 w 737"/>
                <a:gd name="T35" fmla="*/ 131 h 1060"/>
                <a:gd name="T36" fmla="*/ 90 w 737"/>
                <a:gd name="T37" fmla="*/ 122 h 1060"/>
                <a:gd name="T38" fmla="*/ 68 w 737"/>
                <a:gd name="T39" fmla="*/ 93 h 1060"/>
                <a:gd name="T40" fmla="*/ 53 w 737"/>
                <a:gd name="T41" fmla="*/ 58 h 1060"/>
                <a:gd name="T42" fmla="*/ 47 w 737"/>
                <a:gd name="T43" fmla="*/ 22 h 1060"/>
                <a:gd name="T44" fmla="*/ 47 w 737"/>
                <a:gd name="T45" fmla="*/ 7 h 1060"/>
                <a:gd name="T46" fmla="*/ 22 w 737"/>
                <a:gd name="T47" fmla="*/ 0 h 10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37" h="1060">
                  <a:moveTo>
                    <a:pt x="88" y="0"/>
                  </a:moveTo>
                  <a:lnTo>
                    <a:pt x="152" y="119"/>
                  </a:lnTo>
                  <a:lnTo>
                    <a:pt x="188" y="345"/>
                  </a:lnTo>
                  <a:lnTo>
                    <a:pt x="232" y="399"/>
                  </a:lnTo>
                  <a:lnTo>
                    <a:pt x="188" y="549"/>
                  </a:lnTo>
                  <a:lnTo>
                    <a:pt x="96" y="629"/>
                  </a:lnTo>
                  <a:lnTo>
                    <a:pt x="96" y="813"/>
                  </a:lnTo>
                  <a:lnTo>
                    <a:pt x="0" y="868"/>
                  </a:lnTo>
                  <a:lnTo>
                    <a:pt x="658" y="1060"/>
                  </a:lnTo>
                  <a:lnTo>
                    <a:pt x="710" y="879"/>
                  </a:lnTo>
                  <a:lnTo>
                    <a:pt x="737" y="681"/>
                  </a:lnTo>
                  <a:lnTo>
                    <a:pt x="730" y="483"/>
                  </a:lnTo>
                  <a:lnTo>
                    <a:pt x="698" y="250"/>
                  </a:lnTo>
                  <a:lnTo>
                    <a:pt x="694" y="145"/>
                  </a:lnTo>
                  <a:lnTo>
                    <a:pt x="694" y="382"/>
                  </a:lnTo>
                  <a:lnTo>
                    <a:pt x="658" y="489"/>
                  </a:lnTo>
                  <a:lnTo>
                    <a:pt x="595" y="510"/>
                  </a:lnTo>
                  <a:lnTo>
                    <a:pt x="485" y="523"/>
                  </a:lnTo>
                  <a:lnTo>
                    <a:pt x="360" y="489"/>
                  </a:lnTo>
                  <a:lnTo>
                    <a:pt x="271" y="372"/>
                  </a:lnTo>
                  <a:lnTo>
                    <a:pt x="211" y="230"/>
                  </a:lnTo>
                  <a:lnTo>
                    <a:pt x="188" y="86"/>
                  </a:lnTo>
                  <a:lnTo>
                    <a:pt x="188" y="26"/>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427" name="Freeform 59">
              <a:extLst>
                <a:ext uri="{FF2B5EF4-FFF2-40B4-BE49-F238E27FC236}">
                  <a16:creationId xmlns:a16="http://schemas.microsoft.com/office/drawing/2014/main" id="{48B83456-0B55-C37A-7745-7B4CDF059F70}"/>
                </a:ext>
              </a:extLst>
            </p:cNvPr>
            <p:cNvSpPr>
              <a:spLocks/>
            </p:cNvSpPr>
            <p:nvPr/>
          </p:nvSpPr>
          <p:spPr bwMode="auto">
            <a:xfrm>
              <a:off x="2224" y="3435"/>
              <a:ext cx="151" cy="258"/>
            </a:xfrm>
            <a:custGeom>
              <a:avLst/>
              <a:gdLst>
                <a:gd name="T0" fmla="*/ 151 w 608"/>
                <a:gd name="T1" fmla="*/ 129 h 1033"/>
                <a:gd name="T2" fmla="*/ 151 w 608"/>
                <a:gd name="T3" fmla="*/ 112 h 1033"/>
                <a:gd name="T4" fmla="*/ 149 w 608"/>
                <a:gd name="T5" fmla="*/ 95 h 1033"/>
                <a:gd name="T6" fmla="*/ 145 w 608"/>
                <a:gd name="T7" fmla="*/ 79 h 1033"/>
                <a:gd name="T8" fmla="*/ 142 w 608"/>
                <a:gd name="T9" fmla="*/ 64 h 1033"/>
                <a:gd name="T10" fmla="*/ 135 w 608"/>
                <a:gd name="T11" fmla="*/ 49 h 1033"/>
                <a:gd name="T12" fmla="*/ 128 w 608"/>
                <a:gd name="T13" fmla="*/ 36 h 1033"/>
                <a:gd name="T14" fmla="*/ 121 w 608"/>
                <a:gd name="T15" fmla="*/ 25 h 1033"/>
                <a:gd name="T16" fmla="*/ 113 w 608"/>
                <a:gd name="T17" fmla="*/ 15 h 1033"/>
                <a:gd name="T18" fmla="*/ 103 w 608"/>
                <a:gd name="T19" fmla="*/ 10 h 1033"/>
                <a:gd name="T20" fmla="*/ 96 w 608"/>
                <a:gd name="T21" fmla="*/ 4 h 1033"/>
                <a:gd name="T22" fmla="*/ 85 w 608"/>
                <a:gd name="T23" fmla="*/ 0 h 1033"/>
                <a:gd name="T24" fmla="*/ 75 w 608"/>
                <a:gd name="T25" fmla="*/ 0 h 1033"/>
                <a:gd name="T26" fmla="*/ 66 w 608"/>
                <a:gd name="T27" fmla="*/ 0 h 1033"/>
                <a:gd name="T28" fmla="*/ 56 w 608"/>
                <a:gd name="T29" fmla="*/ 5 h 1033"/>
                <a:gd name="T30" fmla="*/ 45 w 608"/>
                <a:gd name="T31" fmla="*/ 10 h 1033"/>
                <a:gd name="T32" fmla="*/ 37 w 608"/>
                <a:gd name="T33" fmla="*/ 17 h 1033"/>
                <a:gd name="T34" fmla="*/ 29 w 608"/>
                <a:gd name="T35" fmla="*/ 27 h 1033"/>
                <a:gd name="T36" fmla="*/ 22 w 608"/>
                <a:gd name="T37" fmla="*/ 38 h 1033"/>
                <a:gd name="T38" fmla="*/ 14 w 608"/>
                <a:gd name="T39" fmla="*/ 52 h 1033"/>
                <a:gd name="T40" fmla="*/ 9 w 608"/>
                <a:gd name="T41" fmla="*/ 66 h 1033"/>
                <a:gd name="T42" fmla="*/ 6 w 608"/>
                <a:gd name="T43" fmla="*/ 82 h 1033"/>
                <a:gd name="T44" fmla="*/ 3 w 608"/>
                <a:gd name="T45" fmla="*/ 97 h 1033"/>
                <a:gd name="T46" fmla="*/ 1 w 608"/>
                <a:gd name="T47" fmla="*/ 114 h 1033"/>
                <a:gd name="T48" fmla="*/ 0 w 608"/>
                <a:gd name="T49" fmla="*/ 132 h 1033"/>
                <a:gd name="T50" fmla="*/ 1 w 608"/>
                <a:gd name="T51" fmla="*/ 148 h 1033"/>
                <a:gd name="T52" fmla="*/ 3 w 608"/>
                <a:gd name="T53" fmla="*/ 165 h 1033"/>
                <a:gd name="T54" fmla="*/ 7 w 608"/>
                <a:gd name="T55" fmla="*/ 182 h 1033"/>
                <a:gd name="T56" fmla="*/ 11 w 608"/>
                <a:gd name="T57" fmla="*/ 197 h 1033"/>
                <a:gd name="T58" fmla="*/ 18 w 608"/>
                <a:gd name="T59" fmla="*/ 211 h 1033"/>
                <a:gd name="T60" fmla="*/ 24 w 608"/>
                <a:gd name="T61" fmla="*/ 222 h 1033"/>
                <a:gd name="T62" fmla="*/ 33 w 608"/>
                <a:gd name="T63" fmla="*/ 234 h 1033"/>
                <a:gd name="T64" fmla="*/ 40 w 608"/>
                <a:gd name="T65" fmla="*/ 242 h 1033"/>
                <a:gd name="T66" fmla="*/ 50 w 608"/>
                <a:gd name="T67" fmla="*/ 249 h 1033"/>
                <a:gd name="T68" fmla="*/ 59 w 608"/>
                <a:gd name="T69" fmla="*/ 254 h 1033"/>
                <a:gd name="T70" fmla="*/ 69 w 608"/>
                <a:gd name="T71" fmla="*/ 256 h 1033"/>
                <a:gd name="T72" fmla="*/ 78 w 608"/>
                <a:gd name="T73" fmla="*/ 258 h 1033"/>
                <a:gd name="T74" fmla="*/ 87 w 608"/>
                <a:gd name="T75" fmla="*/ 256 h 1033"/>
                <a:gd name="T76" fmla="*/ 98 w 608"/>
                <a:gd name="T77" fmla="*/ 253 h 1033"/>
                <a:gd name="T78" fmla="*/ 108 w 608"/>
                <a:gd name="T79" fmla="*/ 247 h 1033"/>
                <a:gd name="T80" fmla="*/ 117 w 608"/>
                <a:gd name="T81" fmla="*/ 239 h 1033"/>
                <a:gd name="T82" fmla="*/ 124 w 608"/>
                <a:gd name="T83" fmla="*/ 228 h 1033"/>
                <a:gd name="T84" fmla="*/ 130 w 608"/>
                <a:gd name="T85" fmla="*/ 217 h 1033"/>
                <a:gd name="T86" fmla="*/ 138 w 608"/>
                <a:gd name="T87" fmla="*/ 204 h 1033"/>
                <a:gd name="T88" fmla="*/ 143 w 608"/>
                <a:gd name="T89" fmla="*/ 188 h 1033"/>
                <a:gd name="T90" fmla="*/ 147 w 608"/>
                <a:gd name="T91" fmla="*/ 173 h 1033"/>
                <a:gd name="T92" fmla="*/ 150 w 608"/>
                <a:gd name="T93" fmla="*/ 156 h 1033"/>
                <a:gd name="T94" fmla="*/ 151 w 608"/>
                <a:gd name="T95" fmla="*/ 139 h 1033"/>
                <a:gd name="T96" fmla="*/ 151 w 608"/>
                <a:gd name="T97" fmla="*/ 129 h 103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608" h="1033">
                  <a:moveTo>
                    <a:pt x="608" y="517"/>
                  </a:moveTo>
                  <a:lnTo>
                    <a:pt x="608" y="450"/>
                  </a:lnTo>
                  <a:lnTo>
                    <a:pt x="599" y="381"/>
                  </a:lnTo>
                  <a:lnTo>
                    <a:pt x="585" y="316"/>
                  </a:lnTo>
                  <a:lnTo>
                    <a:pt x="571" y="255"/>
                  </a:lnTo>
                  <a:lnTo>
                    <a:pt x="545" y="196"/>
                  </a:lnTo>
                  <a:lnTo>
                    <a:pt x="516" y="145"/>
                  </a:lnTo>
                  <a:lnTo>
                    <a:pt x="486" y="101"/>
                  </a:lnTo>
                  <a:lnTo>
                    <a:pt x="454" y="61"/>
                  </a:lnTo>
                  <a:lnTo>
                    <a:pt x="413" y="39"/>
                  </a:lnTo>
                  <a:lnTo>
                    <a:pt x="385" y="15"/>
                  </a:lnTo>
                  <a:lnTo>
                    <a:pt x="342" y="2"/>
                  </a:lnTo>
                  <a:lnTo>
                    <a:pt x="302" y="0"/>
                  </a:lnTo>
                  <a:lnTo>
                    <a:pt x="266" y="2"/>
                  </a:lnTo>
                  <a:lnTo>
                    <a:pt x="224" y="19"/>
                  </a:lnTo>
                  <a:lnTo>
                    <a:pt x="181" y="39"/>
                  </a:lnTo>
                  <a:lnTo>
                    <a:pt x="147" y="70"/>
                  </a:lnTo>
                  <a:lnTo>
                    <a:pt x="115" y="109"/>
                  </a:lnTo>
                  <a:lnTo>
                    <a:pt x="89" y="154"/>
                  </a:lnTo>
                  <a:lnTo>
                    <a:pt x="58" y="209"/>
                  </a:lnTo>
                  <a:lnTo>
                    <a:pt x="38" y="266"/>
                  </a:lnTo>
                  <a:lnTo>
                    <a:pt x="24" y="328"/>
                  </a:lnTo>
                  <a:lnTo>
                    <a:pt x="13" y="388"/>
                  </a:lnTo>
                  <a:lnTo>
                    <a:pt x="4" y="457"/>
                  </a:lnTo>
                  <a:lnTo>
                    <a:pt x="0" y="527"/>
                  </a:lnTo>
                  <a:lnTo>
                    <a:pt x="4" y="594"/>
                  </a:lnTo>
                  <a:lnTo>
                    <a:pt x="13" y="661"/>
                  </a:lnTo>
                  <a:lnTo>
                    <a:pt x="30" y="727"/>
                  </a:lnTo>
                  <a:lnTo>
                    <a:pt x="43" y="789"/>
                  </a:lnTo>
                  <a:lnTo>
                    <a:pt x="71" y="844"/>
                  </a:lnTo>
                  <a:lnTo>
                    <a:pt x="97" y="890"/>
                  </a:lnTo>
                  <a:lnTo>
                    <a:pt x="134" y="936"/>
                  </a:lnTo>
                  <a:lnTo>
                    <a:pt x="161" y="970"/>
                  </a:lnTo>
                  <a:lnTo>
                    <a:pt x="200" y="997"/>
                  </a:lnTo>
                  <a:lnTo>
                    <a:pt x="237" y="1015"/>
                  </a:lnTo>
                  <a:lnTo>
                    <a:pt x="279" y="1026"/>
                  </a:lnTo>
                  <a:lnTo>
                    <a:pt x="315" y="1033"/>
                  </a:lnTo>
                  <a:lnTo>
                    <a:pt x="352" y="1026"/>
                  </a:lnTo>
                  <a:lnTo>
                    <a:pt x="395" y="1012"/>
                  </a:lnTo>
                  <a:lnTo>
                    <a:pt x="434" y="989"/>
                  </a:lnTo>
                  <a:lnTo>
                    <a:pt x="470" y="956"/>
                  </a:lnTo>
                  <a:lnTo>
                    <a:pt x="500" y="914"/>
                  </a:lnTo>
                  <a:lnTo>
                    <a:pt x="522" y="870"/>
                  </a:lnTo>
                  <a:lnTo>
                    <a:pt x="555" y="815"/>
                  </a:lnTo>
                  <a:lnTo>
                    <a:pt x="576" y="754"/>
                  </a:lnTo>
                  <a:lnTo>
                    <a:pt x="592" y="692"/>
                  </a:lnTo>
                  <a:lnTo>
                    <a:pt x="604" y="625"/>
                  </a:lnTo>
                  <a:lnTo>
                    <a:pt x="608" y="558"/>
                  </a:lnTo>
                  <a:lnTo>
                    <a:pt x="608" y="51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428" name="Freeform 60">
              <a:extLst>
                <a:ext uri="{FF2B5EF4-FFF2-40B4-BE49-F238E27FC236}">
                  <a16:creationId xmlns:a16="http://schemas.microsoft.com/office/drawing/2014/main" id="{F8599591-A35C-85D1-3D2B-9A36FA5B6933}"/>
                </a:ext>
              </a:extLst>
            </p:cNvPr>
            <p:cNvSpPr>
              <a:spLocks/>
            </p:cNvSpPr>
            <p:nvPr/>
          </p:nvSpPr>
          <p:spPr bwMode="auto">
            <a:xfrm>
              <a:off x="2285" y="3395"/>
              <a:ext cx="239" cy="298"/>
            </a:xfrm>
            <a:custGeom>
              <a:avLst/>
              <a:gdLst>
                <a:gd name="T0" fmla="*/ 0 w 957"/>
                <a:gd name="T1" fmla="*/ 40 h 1192"/>
                <a:gd name="T2" fmla="*/ 156 w 957"/>
                <a:gd name="T3" fmla="*/ 0 h 1192"/>
                <a:gd name="T4" fmla="*/ 164 w 957"/>
                <a:gd name="T5" fmla="*/ 0 h 1192"/>
                <a:gd name="T6" fmla="*/ 174 w 957"/>
                <a:gd name="T7" fmla="*/ 0 h 1192"/>
                <a:gd name="T8" fmla="*/ 184 w 957"/>
                <a:gd name="T9" fmla="*/ 4 h 1192"/>
                <a:gd name="T10" fmla="*/ 194 w 957"/>
                <a:gd name="T11" fmla="*/ 10 h 1192"/>
                <a:gd name="T12" fmla="*/ 203 w 957"/>
                <a:gd name="T13" fmla="*/ 18 h 1192"/>
                <a:gd name="T14" fmla="*/ 211 w 957"/>
                <a:gd name="T15" fmla="*/ 28 h 1192"/>
                <a:gd name="T16" fmla="*/ 219 w 957"/>
                <a:gd name="T17" fmla="*/ 40 h 1192"/>
                <a:gd name="T18" fmla="*/ 225 w 957"/>
                <a:gd name="T19" fmla="*/ 51 h 1192"/>
                <a:gd name="T20" fmla="*/ 230 w 957"/>
                <a:gd name="T21" fmla="*/ 67 h 1192"/>
                <a:gd name="T22" fmla="*/ 235 w 957"/>
                <a:gd name="T23" fmla="*/ 82 h 1192"/>
                <a:gd name="T24" fmla="*/ 237 w 957"/>
                <a:gd name="T25" fmla="*/ 99 h 1192"/>
                <a:gd name="T26" fmla="*/ 239 w 957"/>
                <a:gd name="T27" fmla="*/ 114 h 1192"/>
                <a:gd name="T28" fmla="*/ 239 w 957"/>
                <a:gd name="T29" fmla="*/ 132 h 1192"/>
                <a:gd name="T30" fmla="*/ 239 w 957"/>
                <a:gd name="T31" fmla="*/ 148 h 1192"/>
                <a:gd name="T32" fmla="*/ 236 w 957"/>
                <a:gd name="T33" fmla="*/ 165 h 1192"/>
                <a:gd name="T34" fmla="*/ 232 w 957"/>
                <a:gd name="T35" fmla="*/ 181 h 1192"/>
                <a:gd name="T36" fmla="*/ 230 w 957"/>
                <a:gd name="T37" fmla="*/ 196 h 1192"/>
                <a:gd name="T38" fmla="*/ 222 w 957"/>
                <a:gd name="T39" fmla="*/ 211 h 1192"/>
                <a:gd name="T40" fmla="*/ 217 w 957"/>
                <a:gd name="T41" fmla="*/ 222 h 1192"/>
                <a:gd name="T42" fmla="*/ 209 w 957"/>
                <a:gd name="T43" fmla="*/ 234 h 1192"/>
                <a:gd name="T44" fmla="*/ 199 w 957"/>
                <a:gd name="T45" fmla="*/ 244 h 1192"/>
                <a:gd name="T46" fmla="*/ 190 w 957"/>
                <a:gd name="T47" fmla="*/ 251 h 1192"/>
                <a:gd name="T48" fmla="*/ 180 w 957"/>
                <a:gd name="T49" fmla="*/ 255 h 1192"/>
                <a:gd name="T50" fmla="*/ 172 w 957"/>
                <a:gd name="T51" fmla="*/ 258 h 1192"/>
                <a:gd name="T52" fmla="*/ 25 w 957"/>
                <a:gd name="T53" fmla="*/ 298 h 119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57" h="1192">
                  <a:moveTo>
                    <a:pt x="0" y="159"/>
                  </a:moveTo>
                  <a:lnTo>
                    <a:pt x="624" y="0"/>
                  </a:lnTo>
                  <a:lnTo>
                    <a:pt x="656" y="0"/>
                  </a:lnTo>
                  <a:lnTo>
                    <a:pt x="696" y="1"/>
                  </a:lnTo>
                  <a:lnTo>
                    <a:pt x="736" y="17"/>
                  </a:lnTo>
                  <a:lnTo>
                    <a:pt x="775" y="39"/>
                  </a:lnTo>
                  <a:lnTo>
                    <a:pt x="812" y="73"/>
                  </a:lnTo>
                  <a:lnTo>
                    <a:pt x="844" y="110"/>
                  </a:lnTo>
                  <a:lnTo>
                    <a:pt x="876" y="159"/>
                  </a:lnTo>
                  <a:lnTo>
                    <a:pt x="900" y="205"/>
                  </a:lnTo>
                  <a:lnTo>
                    <a:pt x="919" y="268"/>
                  </a:lnTo>
                  <a:lnTo>
                    <a:pt x="940" y="327"/>
                  </a:lnTo>
                  <a:lnTo>
                    <a:pt x="947" y="394"/>
                  </a:lnTo>
                  <a:lnTo>
                    <a:pt x="957" y="455"/>
                  </a:lnTo>
                  <a:lnTo>
                    <a:pt x="957" y="527"/>
                  </a:lnTo>
                  <a:lnTo>
                    <a:pt x="957" y="590"/>
                  </a:lnTo>
                  <a:lnTo>
                    <a:pt x="946" y="659"/>
                  </a:lnTo>
                  <a:lnTo>
                    <a:pt x="927" y="723"/>
                  </a:lnTo>
                  <a:lnTo>
                    <a:pt x="919" y="784"/>
                  </a:lnTo>
                  <a:lnTo>
                    <a:pt x="890" y="843"/>
                  </a:lnTo>
                  <a:lnTo>
                    <a:pt x="867" y="889"/>
                  </a:lnTo>
                  <a:lnTo>
                    <a:pt x="835" y="934"/>
                  </a:lnTo>
                  <a:lnTo>
                    <a:pt x="798" y="974"/>
                  </a:lnTo>
                  <a:lnTo>
                    <a:pt x="759" y="1003"/>
                  </a:lnTo>
                  <a:lnTo>
                    <a:pt x="719" y="1019"/>
                  </a:lnTo>
                  <a:lnTo>
                    <a:pt x="687" y="1031"/>
                  </a:lnTo>
                  <a:lnTo>
                    <a:pt x="101" y="119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429" name="Freeform 61">
              <a:extLst>
                <a:ext uri="{FF2B5EF4-FFF2-40B4-BE49-F238E27FC236}">
                  <a16:creationId xmlns:a16="http://schemas.microsoft.com/office/drawing/2014/main" id="{024FDB2E-7B05-8793-DAD7-6E0C6A7AEBEE}"/>
                </a:ext>
              </a:extLst>
            </p:cNvPr>
            <p:cNvSpPr>
              <a:spLocks/>
            </p:cNvSpPr>
            <p:nvPr/>
          </p:nvSpPr>
          <p:spPr bwMode="auto">
            <a:xfrm>
              <a:off x="2243" y="3258"/>
              <a:ext cx="205" cy="134"/>
            </a:xfrm>
            <a:custGeom>
              <a:avLst/>
              <a:gdLst>
                <a:gd name="T0" fmla="*/ 205 w 821"/>
                <a:gd name="T1" fmla="*/ 134 h 536"/>
                <a:gd name="T2" fmla="*/ 205 w 821"/>
                <a:gd name="T3" fmla="*/ 90 h 536"/>
                <a:gd name="T4" fmla="*/ 0 w 821"/>
                <a:gd name="T5" fmla="*/ 0 h 536"/>
                <a:gd name="T6" fmla="*/ 0 60000 65536"/>
                <a:gd name="T7" fmla="*/ 0 60000 65536"/>
                <a:gd name="T8" fmla="*/ 0 60000 65536"/>
              </a:gdLst>
              <a:ahLst/>
              <a:cxnLst>
                <a:cxn ang="T6">
                  <a:pos x="T0" y="T1"/>
                </a:cxn>
                <a:cxn ang="T7">
                  <a:pos x="T2" y="T3"/>
                </a:cxn>
                <a:cxn ang="T8">
                  <a:pos x="T4" y="T5"/>
                </a:cxn>
              </a:cxnLst>
              <a:rect l="0" t="0" r="r" b="b"/>
              <a:pathLst>
                <a:path w="821" h="536">
                  <a:moveTo>
                    <a:pt x="821" y="536"/>
                  </a:moveTo>
                  <a:lnTo>
                    <a:pt x="821" y="361"/>
                  </a:lnTo>
                  <a:lnTo>
                    <a:pt x="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430" name="Freeform 62">
              <a:extLst>
                <a:ext uri="{FF2B5EF4-FFF2-40B4-BE49-F238E27FC236}">
                  <a16:creationId xmlns:a16="http://schemas.microsoft.com/office/drawing/2014/main" id="{DE4AC70E-0236-3423-55A3-AFFA54C0900E}"/>
                </a:ext>
              </a:extLst>
            </p:cNvPr>
            <p:cNvSpPr>
              <a:spLocks/>
            </p:cNvSpPr>
            <p:nvPr/>
          </p:nvSpPr>
          <p:spPr bwMode="auto">
            <a:xfrm>
              <a:off x="2125" y="3344"/>
              <a:ext cx="260" cy="194"/>
            </a:xfrm>
            <a:custGeom>
              <a:avLst/>
              <a:gdLst>
                <a:gd name="T0" fmla="*/ 98 w 1041"/>
                <a:gd name="T1" fmla="*/ 194 h 778"/>
                <a:gd name="T2" fmla="*/ 96 w 1041"/>
                <a:gd name="T3" fmla="*/ 144 h 778"/>
                <a:gd name="T4" fmla="*/ 81 w 1041"/>
                <a:gd name="T5" fmla="*/ 97 h 778"/>
                <a:gd name="T6" fmla="*/ 60 w 1041"/>
                <a:gd name="T7" fmla="*/ 70 h 778"/>
                <a:gd name="T8" fmla="*/ 0 w 1041"/>
                <a:gd name="T9" fmla="*/ 44 h 778"/>
                <a:gd name="T10" fmla="*/ 209 w 1041"/>
                <a:gd name="T11" fmla="*/ 0 h 778"/>
                <a:gd name="T12" fmla="*/ 239 w 1041"/>
                <a:gd name="T13" fmla="*/ 19 h 778"/>
                <a:gd name="T14" fmla="*/ 255 w 1041"/>
                <a:gd name="T15" fmla="*/ 40 h 778"/>
                <a:gd name="T16" fmla="*/ 260 w 1041"/>
                <a:gd name="T17" fmla="*/ 58 h 7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41" h="778">
                  <a:moveTo>
                    <a:pt x="393" y="778"/>
                  </a:moveTo>
                  <a:lnTo>
                    <a:pt x="384" y="579"/>
                  </a:lnTo>
                  <a:lnTo>
                    <a:pt x="325" y="387"/>
                  </a:lnTo>
                  <a:lnTo>
                    <a:pt x="242" y="279"/>
                  </a:lnTo>
                  <a:lnTo>
                    <a:pt x="0" y="178"/>
                  </a:lnTo>
                  <a:lnTo>
                    <a:pt x="837" y="0"/>
                  </a:lnTo>
                  <a:lnTo>
                    <a:pt x="956" y="76"/>
                  </a:lnTo>
                  <a:lnTo>
                    <a:pt x="1021" y="160"/>
                  </a:lnTo>
                  <a:lnTo>
                    <a:pt x="1041" y="233"/>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431" name="Line 63">
              <a:extLst>
                <a:ext uri="{FF2B5EF4-FFF2-40B4-BE49-F238E27FC236}">
                  <a16:creationId xmlns:a16="http://schemas.microsoft.com/office/drawing/2014/main" id="{523E8FBF-0C7E-E521-5838-2C9DCCB88D20}"/>
                </a:ext>
              </a:extLst>
            </p:cNvPr>
            <p:cNvSpPr>
              <a:spLocks noChangeShapeType="1"/>
            </p:cNvSpPr>
            <p:nvPr/>
          </p:nvSpPr>
          <p:spPr bwMode="auto">
            <a:xfrm flipH="1">
              <a:off x="2370" y="3348"/>
              <a:ext cx="77"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32" name="Freeform 64">
              <a:extLst>
                <a:ext uri="{FF2B5EF4-FFF2-40B4-BE49-F238E27FC236}">
                  <a16:creationId xmlns:a16="http://schemas.microsoft.com/office/drawing/2014/main" id="{2B4A892A-2D8A-F806-6214-F44D3BFE923A}"/>
                </a:ext>
              </a:extLst>
            </p:cNvPr>
            <p:cNvSpPr>
              <a:spLocks/>
            </p:cNvSpPr>
            <p:nvPr/>
          </p:nvSpPr>
          <p:spPr bwMode="auto">
            <a:xfrm>
              <a:off x="1265" y="3305"/>
              <a:ext cx="967" cy="449"/>
            </a:xfrm>
            <a:custGeom>
              <a:avLst/>
              <a:gdLst>
                <a:gd name="T0" fmla="*/ 910 w 3869"/>
                <a:gd name="T1" fmla="*/ 104 h 1796"/>
                <a:gd name="T2" fmla="*/ 518 w 3869"/>
                <a:gd name="T3" fmla="*/ 193 h 1796"/>
                <a:gd name="T4" fmla="*/ 239 w 3869"/>
                <a:gd name="T5" fmla="*/ 2 h 1796"/>
                <a:gd name="T6" fmla="*/ 193 w 3869"/>
                <a:gd name="T7" fmla="*/ 64 h 1796"/>
                <a:gd name="T8" fmla="*/ 0 w 3869"/>
                <a:gd name="T9" fmla="*/ 0 h 1796"/>
                <a:gd name="T10" fmla="*/ 0 w 3869"/>
                <a:gd name="T11" fmla="*/ 26 h 1796"/>
                <a:gd name="T12" fmla="*/ 520 w 3869"/>
                <a:gd name="T13" fmla="*/ 449 h 1796"/>
                <a:gd name="T14" fmla="*/ 967 w 3869"/>
                <a:gd name="T15" fmla="*/ 331 h 17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9" h="1796">
                  <a:moveTo>
                    <a:pt x="3642" y="416"/>
                  </a:moveTo>
                  <a:lnTo>
                    <a:pt x="2073" y="773"/>
                  </a:lnTo>
                  <a:lnTo>
                    <a:pt x="957" y="9"/>
                  </a:lnTo>
                  <a:lnTo>
                    <a:pt x="771" y="255"/>
                  </a:lnTo>
                  <a:lnTo>
                    <a:pt x="0" y="0"/>
                  </a:lnTo>
                  <a:lnTo>
                    <a:pt x="0" y="102"/>
                  </a:lnTo>
                  <a:lnTo>
                    <a:pt x="2082" y="1796"/>
                  </a:lnTo>
                  <a:lnTo>
                    <a:pt x="3869" y="1324"/>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433" name="Line 65">
              <a:extLst>
                <a:ext uri="{FF2B5EF4-FFF2-40B4-BE49-F238E27FC236}">
                  <a16:creationId xmlns:a16="http://schemas.microsoft.com/office/drawing/2014/main" id="{37A03F26-26A0-A5ED-F04C-FAB5CBD61519}"/>
                </a:ext>
              </a:extLst>
            </p:cNvPr>
            <p:cNvSpPr>
              <a:spLocks noChangeShapeType="1"/>
            </p:cNvSpPr>
            <p:nvPr/>
          </p:nvSpPr>
          <p:spPr bwMode="auto">
            <a:xfrm flipV="1">
              <a:off x="1505" y="3215"/>
              <a:ext cx="581" cy="9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34" name="Freeform 66">
              <a:extLst>
                <a:ext uri="{FF2B5EF4-FFF2-40B4-BE49-F238E27FC236}">
                  <a16:creationId xmlns:a16="http://schemas.microsoft.com/office/drawing/2014/main" id="{F0986A8F-8123-D6EE-FE80-E6537696AD75}"/>
                </a:ext>
              </a:extLst>
            </p:cNvPr>
            <p:cNvSpPr>
              <a:spLocks/>
            </p:cNvSpPr>
            <p:nvPr/>
          </p:nvSpPr>
          <p:spPr bwMode="auto">
            <a:xfrm>
              <a:off x="1265" y="3207"/>
              <a:ext cx="763" cy="98"/>
            </a:xfrm>
            <a:custGeom>
              <a:avLst/>
              <a:gdLst>
                <a:gd name="T0" fmla="*/ 0 w 3051"/>
                <a:gd name="T1" fmla="*/ 98 h 393"/>
                <a:gd name="T2" fmla="*/ 702 w 3051"/>
                <a:gd name="T3" fmla="*/ 0 h 393"/>
                <a:gd name="T4" fmla="*/ 763 w 3051"/>
                <a:gd name="T5" fmla="*/ 19 h 393"/>
                <a:gd name="T6" fmla="*/ 0 60000 65536"/>
                <a:gd name="T7" fmla="*/ 0 60000 65536"/>
                <a:gd name="T8" fmla="*/ 0 60000 65536"/>
              </a:gdLst>
              <a:ahLst/>
              <a:cxnLst>
                <a:cxn ang="T6">
                  <a:pos x="T0" y="T1"/>
                </a:cxn>
                <a:cxn ang="T7">
                  <a:pos x="T2" y="T3"/>
                </a:cxn>
                <a:cxn ang="T8">
                  <a:pos x="T4" y="T5"/>
                </a:cxn>
              </a:cxnLst>
              <a:rect l="0" t="0" r="r" b="b"/>
              <a:pathLst>
                <a:path w="3051" h="393">
                  <a:moveTo>
                    <a:pt x="0" y="393"/>
                  </a:moveTo>
                  <a:lnTo>
                    <a:pt x="2807" y="0"/>
                  </a:lnTo>
                  <a:lnTo>
                    <a:pt x="3051" y="78"/>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435" name="Line 67">
              <a:extLst>
                <a:ext uri="{FF2B5EF4-FFF2-40B4-BE49-F238E27FC236}">
                  <a16:creationId xmlns:a16="http://schemas.microsoft.com/office/drawing/2014/main" id="{26BAC6E0-E531-98CE-CF65-6273DCDBB284}"/>
                </a:ext>
              </a:extLst>
            </p:cNvPr>
            <p:cNvSpPr>
              <a:spLocks noChangeShapeType="1"/>
            </p:cNvSpPr>
            <p:nvPr/>
          </p:nvSpPr>
          <p:spPr bwMode="auto">
            <a:xfrm flipV="1">
              <a:off x="1786" y="3499"/>
              <a:ext cx="1"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36" name="Freeform 68">
              <a:extLst>
                <a:ext uri="{FF2B5EF4-FFF2-40B4-BE49-F238E27FC236}">
                  <a16:creationId xmlns:a16="http://schemas.microsoft.com/office/drawing/2014/main" id="{559CEE12-0610-F567-1DBB-B201045BC600}"/>
                </a:ext>
              </a:extLst>
            </p:cNvPr>
            <p:cNvSpPr>
              <a:spLocks/>
            </p:cNvSpPr>
            <p:nvPr/>
          </p:nvSpPr>
          <p:spPr bwMode="auto">
            <a:xfrm>
              <a:off x="1974" y="3280"/>
              <a:ext cx="361" cy="108"/>
            </a:xfrm>
            <a:custGeom>
              <a:avLst/>
              <a:gdLst>
                <a:gd name="T0" fmla="*/ 106 w 1440"/>
                <a:gd name="T1" fmla="*/ 0 h 433"/>
                <a:gd name="T2" fmla="*/ 0 w 1440"/>
                <a:gd name="T3" fmla="*/ 25 h 433"/>
                <a:gd name="T4" fmla="*/ 151 w 1440"/>
                <a:gd name="T5" fmla="*/ 108 h 433"/>
                <a:gd name="T6" fmla="*/ 162 w 1440"/>
                <a:gd name="T7" fmla="*/ 104 h 433"/>
                <a:gd name="T8" fmla="*/ 128 w 1440"/>
                <a:gd name="T9" fmla="*/ 89 h 433"/>
                <a:gd name="T10" fmla="*/ 322 w 1440"/>
                <a:gd name="T11" fmla="*/ 51 h 433"/>
                <a:gd name="T12" fmla="*/ 349 w 1440"/>
                <a:gd name="T13" fmla="*/ 64 h 433"/>
                <a:gd name="T14" fmla="*/ 361 w 1440"/>
                <a:gd name="T15" fmla="*/ 64 h 433"/>
                <a:gd name="T16" fmla="*/ 260 w 1440"/>
                <a:gd name="T17" fmla="*/ 15 h 433"/>
                <a:gd name="T18" fmla="*/ 247 w 1440"/>
                <a:gd name="T19" fmla="*/ 54 h 433"/>
                <a:gd name="T20" fmla="*/ 115 w 1440"/>
                <a:gd name="T21" fmla="*/ 83 h 433"/>
                <a:gd name="T22" fmla="*/ 76 w 1440"/>
                <a:gd name="T23" fmla="*/ 60 h 433"/>
                <a:gd name="T24" fmla="*/ 97 w 1440"/>
                <a:gd name="T25" fmla="*/ 32 h 433"/>
                <a:gd name="T26" fmla="*/ 110 w 1440"/>
                <a:gd name="T27" fmla="*/ 4 h 433"/>
                <a:gd name="T28" fmla="*/ 106 w 1440"/>
                <a:gd name="T29" fmla="*/ 0 h 4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440" h="433">
                  <a:moveTo>
                    <a:pt x="424" y="0"/>
                  </a:moveTo>
                  <a:lnTo>
                    <a:pt x="0" y="102"/>
                  </a:lnTo>
                  <a:lnTo>
                    <a:pt x="603" y="433"/>
                  </a:lnTo>
                  <a:lnTo>
                    <a:pt x="648" y="415"/>
                  </a:lnTo>
                  <a:lnTo>
                    <a:pt x="512" y="357"/>
                  </a:lnTo>
                  <a:lnTo>
                    <a:pt x="1285" y="204"/>
                  </a:lnTo>
                  <a:lnTo>
                    <a:pt x="1394" y="255"/>
                  </a:lnTo>
                  <a:lnTo>
                    <a:pt x="1440" y="255"/>
                  </a:lnTo>
                  <a:lnTo>
                    <a:pt x="1039" y="60"/>
                  </a:lnTo>
                  <a:lnTo>
                    <a:pt x="987" y="215"/>
                  </a:lnTo>
                  <a:lnTo>
                    <a:pt x="459" y="331"/>
                  </a:lnTo>
                  <a:lnTo>
                    <a:pt x="303" y="242"/>
                  </a:lnTo>
                  <a:lnTo>
                    <a:pt x="388" y="130"/>
                  </a:lnTo>
                  <a:lnTo>
                    <a:pt x="438" y="15"/>
                  </a:lnTo>
                  <a:lnTo>
                    <a:pt x="4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437" name="Freeform 69">
              <a:extLst>
                <a:ext uri="{FF2B5EF4-FFF2-40B4-BE49-F238E27FC236}">
                  <a16:creationId xmlns:a16="http://schemas.microsoft.com/office/drawing/2014/main" id="{8053CC7E-19BB-4328-78AF-90BE6BD2EC50}"/>
                </a:ext>
              </a:extLst>
            </p:cNvPr>
            <p:cNvSpPr>
              <a:spLocks/>
            </p:cNvSpPr>
            <p:nvPr/>
          </p:nvSpPr>
          <p:spPr bwMode="auto">
            <a:xfrm>
              <a:off x="2163" y="3517"/>
              <a:ext cx="142" cy="75"/>
            </a:xfrm>
            <a:custGeom>
              <a:avLst/>
              <a:gdLst>
                <a:gd name="T0" fmla="*/ 127 w 566"/>
                <a:gd name="T1" fmla="*/ 73 h 300"/>
                <a:gd name="T2" fmla="*/ 139 w 566"/>
                <a:gd name="T3" fmla="*/ 65 h 300"/>
                <a:gd name="T4" fmla="*/ 142 w 566"/>
                <a:gd name="T5" fmla="*/ 50 h 300"/>
                <a:gd name="T6" fmla="*/ 142 w 566"/>
                <a:gd name="T7" fmla="*/ 29 h 300"/>
                <a:gd name="T8" fmla="*/ 131 w 566"/>
                <a:gd name="T9" fmla="*/ 21 h 300"/>
                <a:gd name="T10" fmla="*/ 8 w 566"/>
                <a:gd name="T11" fmla="*/ 0 h 300"/>
                <a:gd name="T12" fmla="*/ 0 w 566"/>
                <a:gd name="T13" fmla="*/ 12 h 300"/>
                <a:gd name="T14" fmla="*/ 0 w 566"/>
                <a:gd name="T15" fmla="*/ 65 h 300"/>
                <a:gd name="T16" fmla="*/ 113 w 566"/>
                <a:gd name="T17" fmla="*/ 75 h 300"/>
                <a:gd name="T18" fmla="*/ 127 w 566"/>
                <a:gd name="T19" fmla="*/ 73 h 3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66" h="300">
                  <a:moveTo>
                    <a:pt x="507" y="291"/>
                  </a:moveTo>
                  <a:lnTo>
                    <a:pt x="553" y="258"/>
                  </a:lnTo>
                  <a:lnTo>
                    <a:pt x="566" y="199"/>
                  </a:lnTo>
                  <a:lnTo>
                    <a:pt x="566" y="116"/>
                  </a:lnTo>
                  <a:lnTo>
                    <a:pt x="521" y="85"/>
                  </a:lnTo>
                  <a:lnTo>
                    <a:pt x="33" y="0"/>
                  </a:lnTo>
                  <a:lnTo>
                    <a:pt x="0" y="47"/>
                  </a:lnTo>
                  <a:lnTo>
                    <a:pt x="0" y="258"/>
                  </a:lnTo>
                  <a:lnTo>
                    <a:pt x="451" y="300"/>
                  </a:lnTo>
                  <a:lnTo>
                    <a:pt x="507" y="2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438" name="Line 70">
              <a:extLst>
                <a:ext uri="{FF2B5EF4-FFF2-40B4-BE49-F238E27FC236}">
                  <a16:creationId xmlns:a16="http://schemas.microsoft.com/office/drawing/2014/main" id="{97FF5D41-DE1E-397F-3C68-4C3FE1406732}"/>
                </a:ext>
              </a:extLst>
            </p:cNvPr>
            <p:cNvSpPr>
              <a:spLocks noChangeShapeType="1"/>
            </p:cNvSpPr>
            <p:nvPr/>
          </p:nvSpPr>
          <p:spPr bwMode="auto">
            <a:xfrm flipH="1" flipV="1">
              <a:off x="498" y="3199"/>
              <a:ext cx="1582"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39" name="Line 71">
              <a:extLst>
                <a:ext uri="{FF2B5EF4-FFF2-40B4-BE49-F238E27FC236}">
                  <a16:creationId xmlns:a16="http://schemas.microsoft.com/office/drawing/2014/main" id="{70758BC3-343D-76E2-1606-7D70BEA3E284}"/>
                </a:ext>
              </a:extLst>
            </p:cNvPr>
            <p:cNvSpPr>
              <a:spLocks noChangeShapeType="1"/>
            </p:cNvSpPr>
            <p:nvPr/>
          </p:nvSpPr>
          <p:spPr bwMode="auto">
            <a:xfrm flipH="1" flipV="1">
              <a:off x="2283" y="3197"/>
              <a:ext cx="332"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57641641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109571"/>
                                        </p:tgtEl>
                                        <p:attrNameLst>
                                          <p:attrName>style.visibility</p:attrName>
                                        </p:attrNameLst>
                                      </p:cBhvr>
                                      <p:to>
                                        <p:strVal val="visible"/>
                                      </p:to>
                                    </p:set>
                                    <p:anim calcmode="lin" valueType="num">
                                      <p:cBhvr additive="base">
                                        <p:cTn id="7" dur="500" fill="hold"/>
                                        <p:tgtEl>
                                          <p:spTgt spid="109571"/>
                                        </p:tgtEl>
                                        <p:attrNameLst>
                                          <p:attrName>ppt_x</p:attrName>
                                        </p:attrNameLst>
                                      </p:cBhvr>
                                      <p:tavLst>
                                        <p:tav tm="0">
                                          <p:val>
                                            <p:strVal val="1+#ppt_w/2"/>
                                          </p:val>
                                        </p:tav>
                                        <p:tav tm="100000">
                                          <p:val>
                                            <p:strVal val="#ppt_x"/>
                                          </p:val>
                                        </p:tav>
                                      </p:tavLst>
                                    </p:anim>
                                    <p:anim calcmode="lin" valueType="num">
                                      <p:cBhvr additive="base">
                                        <p:cTn id="8" dur="500" fill="hold"/>
                                        <p:tgtEl>
                                          <p:spTgt spid="1095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CEB38BB8-3734-E93F-201C-67956B1C462B}"/>
              </a:ext>
            </a:extLst>
          </p:cNvPr>
          <p:cNvSpPr>
            <a:spLocks noGrp="1" noChangeArrowheads="1"/>
          </p:cNvSpPr>
          <p:nvPr>
            <p:ph type="title"/>
          </p:nvPr>
        </p:nvSpPr>
        <p:spPr>
          <a:noFill/>
          <a:extLs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ltLang="en-US"/>
              <a:t>Quick Check </a:t>
            </a:r>
            <a:r>
              <a:rPr lang="en-US" altLang="en-US" sz="3600">
                <a:sym typeface="Wingdings" panose="05000000000000000000" pitchFamily="2" charset="2"/>
              </a:rPr>
              <a:t></a:t>
            </a:r>
          </a:p>
        </p:txBody>
      </p:sp>
      <p:sp>
        <p:nvSpPr>
          <p:cNvPr id="80899" name="Rectangle 3">
            <a:extLst>
              <a:ext uri="{FF2B5EF4-FFF2-40B4-BE49-F238E27FC236}">
                <a16:creationId xmlns:a16="http://schemas.microsoft.com/office/drawing/2014/main" id="{5DC52C8C-D2F0-AC6A-3026-290485E3E42E}"/>
              </a:ext>
            </a:extLst>
          </p:cNvPr>
          <p:cNvSpPr>
            <a:spLocks noGrp="1" noChangeArrowheads="1"/>
          </p:cNvSpPr>
          <p:nvPr>
            <p:ph type="body" idx="1"/>
          </p:nvPr>
        </p:nvSpPr>
        <p:spPr>
          <a:xfrm>
            <a:off x="685800" y="1600200"/>
            <a:ext cx="8153400" cy="4686300"/>
          </a:xfrm>
          <a:solidFill>
            <a:srgbClr val="EDECD2"/>
          </a:solidFill>
          <a:ln w="12699">
            <a:solidFill>
              <a:srgbClr val="0000CC"/>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buFont typeface="Wingdings" panose="05000000000000000000" pitchFamily="2" charset="2"/>
              <a:buNone/>
            </a:pPr>
            <a:r>
              <a:rPr lang="en-US" altLang="en-US" sz="2800"/>
              <a:t> 	Suppose you are trying to decide whether to drive or take the train to Portland to attend a concert. You have ample cash to do either, but you don’t want to waste money needlessly. Is the annual cost of licensing your car relevant in this decision?</a:t>
            </a:r>
          </a:p>
          <a:p>
            <a:pPr lvl="1">
              <a:buFont typeface="Wingdings" panose="05000000000000000000" pitchFamily="2" charset="2"/>
              <a:buNone/>
            </a:pPr>
            <a:r>
              <a:rPr lang="en-US" altLang="en-US"/>
              <a:t>A. Yes, the licensing cost is relevant.</a:t>
            </a:r>
          </a:p>
          <a:p>
            <a:pPr lvl="1">
              <a:buFont typeface="Wingdings" panose="05000000000000000000" pitchFamily="2" charset="2"/>
              <a:buNone/>
            </a:pPr>
            <a:r>
              <a:rPr lang="en-US" altLang="en-US"/>
              <a:t>B. No, the licensing cost is not relevant.</a:t>
            </a:r>
          </a:p>
        </p:txBody>
      </p:sp>
      <p:sp>
        <p:nvSpPr>
          <p:cNvPr id="80900" name="Oval 4">
            <a:extLst>
              <a:ext uri="{FF2B5EF4-FFF2-40B4-BE49-F238E27FC236}">
                <a16:creationId xmlns:a16="http://schemas.microsoft.com/office/drawing/2014/main" id="{707EB243-FA7A-B791-E0C7-16EF0589432B}"/>
              </a:ext>
            </a:extLst>
          </p:cNvPr>
          <p:cNvSpPr>
            <a:spLocks noChangeArrowheads="1"/>
          </p:cNvSpPr>
          <p:nvPr/>
        </p:nvSpPr>
        <p:spPr bwMode="auto">
          <a:xfrm>
            <a:off x="990600" y="4724400"/>
            <a:ext cx="635000" cy="635000"/>
          </a:xfrm>
          <a:prstGeom prst="ellipse">
            <a:avLst/>
          </a:prstGeom>
          <a:noFill/>
          <a:ln w="50799">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Tree>
  </p:cSld>
  <p:clrMapOvr>
    <a:masterClrMapping/>
  </p:clrMapOvr>
  <p:transition spd="med">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1138D3D6-4C3D-8621-D002-A38162122987}"/>
              </a:ext>
            </a:extLst>
          </p:cNvPr>
          <p:cNvSpPr>
            <a:spLocks noGrp="1" noChangeArrowheads="1"/>
          </p:cNvSpPr>
          <p:nvPr>
            <p:ph type="title"/>
          </p:nvPr>
        </p:nvSpPr>
        <p:spPr>
          <a:noFill/>
          <a:extLs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ltLang="en-US"/>
              <a:t>Quick Check </a:t>
            </a:r>
            <a:r>
              <a:rPr lang="en-US" altLang="en-US" sz="3600">
                <a:sym typeface="Wingdings" panose="05000000000000000000" pitchFamily="2" charset="2"/>
              </a:rPr>
              <a:t></a:t>
            </a:r>
          </a:p>
        </p:txBody>
      </p:sp>
      <p:sp>
        <p:nvSpPr>
          <p:cNvPr id="81923" name="Rectangle 3">
            <a:extLst>
              <a:ext uri="{FF2B5EF4-FFF2-40B4-BE49-F238E27FC236}">
                <a16:creationId xmlns:a16="http://schemas.microsoft.com/office/drawing/2014/main" id="{05F6EF60-AF95-8D1D-B0BC-83EF225EF0B0}"/>
              </a:ext>
            </a:extLst>
          </p:cNvPr>
          <p:cNvSpPr>
            <a:spLocks noGrp="1" noChangeArrowheads="1"/>
          </p:cNvSpPr>
          <p:nvPr>
            <p:ph type="body" idx="1"/>
          </p:nvPr>
        </p:nvSpPr>
        <p:spPr>
          <a:xfrm>
            <a:off x="685800" y="1600200"/>
            <a:ext cx="8153400" cy="4686300"/>
          </a:xfrm>
          <a:solidFill>
            <a:srgbClr val="EDECD2"/>
          </a:solidFill>
          <a:ln w="12699">
            <a:solidFill>
              <a:srgbClr val="0000CC"/>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buFont typeface="Wingdings" panose="05000000000000000000" pitchFamily="2" charset="2"/>
              <a:buNone/>
            </a:pPr>
            <a:r>
              <a:rPr lang="en-US" altLang="en-US" sz="2800"/>
              <a:t> 	Suppose you are trying to decide whether to drive or take the train to Portland to attend a concert. You have ample cash to do either, but you don’t want to waste money needlessly. Is the depreciation on your car relevant in this decision?</a:t>
            </a:r>
          </a:p>
          <a:p>
            <a:pPr lvl="1">
              <a:buFont typeface="Wingdings" panose="05000000000000000000" pitchFamily="2" charset="2"/>
              <a:buNone/>
            </a:pPr>
            <a:r>
              <a:rPr lang="en-US" altLang="en-US"/>
              <a:t>A. Yes, the depreciation is relevant.</a:t>
            </a:r>
          </a:p>
          <a:p>
            <a:pPr lvl="1">
              <a:buFont typeface="Wingdings" panose="05000000000000000000" pitchFamily="2" charset="2"/>
              <a:buNone/>
            </a:pPr>
            <a:r>
              <a:rPr lang="en-US" altLang="en-US"/>
              <a:t>B. No, the depreciation is not relevant.</a:t>
            </a:r>
          </a:p>
        </p:txBody>
      </p:sp>
    </p:spTree>
  </p:cSld>
  <p:clrMapOvr>
    <a:masterClrMapping/>
  </p:clrMapOvr>
  <p:transition spd="med">
    <p:blinds dir="vert"/>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2A9B630E-D4F0-EA9A-6DEF-37C16C2D7673}"/>
              </a:ext>
            </a:extLst>
          </p:cNvPr>
          <p:cNvSpPr>
            <a:spLocks noGrp="1" noChangeArrowheads="1"/>
          </p:cNvSpPr>
          <p:nvPr>
            <p:ph type="title"/>
          </p:nvPr>
        </p:nvSpPr>
        <p:spPr>
          <a:noFill/>
          <a:extLs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ltLang="en-US"/>
              <a:t>Quick Check </a:t>
            </a:r>
            <a:r>
              <a:rPr lang="en-US" altLang="en-US" sz="3600">
                <a:sym typeface="Wingdings" panose="05000000000000000000" pitchFamily="2" charset="2"/>
              </a:rPr>
              <a:t></a:t>
            </a:r>
          </a:p>
        </p:txBody>
      </p:sp>
      <p:sp>
        <p:nvSpPr>
          <p:cNvPr id="82947" name="Rectangle 3">
            <a:extLst>
              <a:ext uri="{FF2B5EF4-FFF2-40B4-BE49-F238E27FC236}">
                <a16:creationId xmlns:a16="http://schemas.microsoft.com/office/drawing/2014/main" id="{CAB96876-91B3-27EC-CEF5-168E9B6C75C6}"/>
              </a:ext>
            </a:extLst>
          </p:cNvPr>
          <p:cNvSpPr>
            <a:spLocks noGrp="1" noChangeArrowheads="1"/>
          </p:cNvSpPr>
          <p:nvPr>
            <p:ph type="body" idx="1"/>
          </p:nvPr>
        </p:nvSpPr>
        <p:spPr>
          <a:xfrm>
            <a:off x="685800" y="1600200"/>
            <a:ext cx="8153400" cy="4686300"/>
          </a:xfrm>
          <a:solidFill>
            <a:srgbClr val="EDECD2"/>
          </a:solidFill>
          <a:ln w="12699">
            <a:solidFill>
              <a:srgbClr val="0000CC"/>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buFont typeface="Wingdings" panose="05000000000000000000" pitchFamily="2" charset="2"/>
              <a:buNone/>
            </a:pPr>
            <a:r>
              <a:rPr lang="en-US" altLang="en-US" sz="2800"/>
              <a:t> 	Suppose you are trying to decide whether to drive or take the train to Portland to attend a concert. You have ample cash to do either, but you don’t want to waste money needlessly. Is the depreciation on your car relevant in this decision?</a:t>
            </a:r>
          </a:p>
          <a:p>
            <a:pPr lvl="1">
              <a:buFont typeface="Wingdings" panose="05000000000000000000" pitchFamily="2" charset="2"/>
              <a:buNone/>
            </a:pPr>
            <a:r>
              <a:rPr lang="en-US" altLang="en-US"/>
              <a:t>A. Yes, the depreciation is relevant.</a:t>
            </a:r>
          </a:p>
          <a:p>
            <a:pPr lvl="1">
              <a:buFont typeface="Wingdings" panose="05000000000000000000" pitchFamily="2" charset="2"/>
              <a:buNone/>
            </a:pPr>
            <a:r>
              <a:rPr lang="en-US" altLang="en-US"/>
              <a:t>B. No, the depreciation is not relevant.</a:t>
            </a:r>
          </a:p>
        </p:txBody>
      </p:sp>
      <p:sp>
        <p:nvSpPr>
          <p:cNvPr id="156676" name="Oval 4">
            <a:extLst>
              <a:ext uri="{FF2B5EF4-FFF2-40B4-BE49-F238E27FC236}">
                <a16:creationId xmlns:a16="http://schemas.microsoft.com/office/drawing/2014/main" id="{7396A018-AEC3-3AD7-E25C-290B8CC89E27}"/>
              </a:ext>
            </a:extLst>
          </p:cNvPr>
          <p:cNvSpPr>
            <a:spLocks noChangeArrowheads="1"/>
          </p:cNvSpPr>
          <p:nvPr/>
        </p:nvSpPr>
        <p:spPr bwMode="auto">
          <a:xfrm>
            <a:off x="990600" y="4724400"/>
            <a:ext cx="635000" cy="635000"/>
          </a:xfrm>
          <a:prstGeom prst="ellipse">
            <a:avLst/>
          </a:prstGeom>
          <a:noFill/>
          <a:ln w="50800" cap="rnd">
            <a:solidFill>
              <a:srgbClr val="FF0000"/>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56677" name="Oval 5">
            <a:extLst>
              <a:ext uri="{FF2B5EF4-FFF2-40B4-BE49-F238E27FC236}">
                <a16:creationId xmlns:a16="http://schemas.microsoft.com/office/drawing/2014/main" id="{9551E5D2-F739-E259-4CD6-8C223E372714}"/>
              </a:ext>
            </a:extLst>
          </p:cNvPr>
          <p:cNvSpPr>
            <a:spLocks noChangeArrowheads="1"/>
          </p:cNvSpPr>
          <p:nvPr/>
        </p:nvSpPr>
        <p:spPr bwMode="auto">
          <a:xfrm>
            <a:off x="990600" y="4191000"/>
            <a:ext cx="635000" cy="635000"/>
          </a:xfrm>
          <a:prstGeom prst="ellipse">
            <a:avLst/>
          </a:prstGeom>
          <a:noFill/>
          <a:ln w="50800" cap="rnd">
            <a:solidFill>
              <a:srgbClr val="FF0000"/>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56679" name="AutoShape 7">
            <a:extLst>
              <a:ext uri="{FF2B5EF4-FFF2-40B4-BE49-F238E27FC236}">
                <a16:creationId xmlns:a16="http://schemas.microsoft.com/office/drawing/2014/main" id="{1A2741D7-61FD-1DB7-94ED-AD5589FC69E3}"/>
              </a:ext>
            </a:extLst>
          </p:cNvPr>
          <p:cNvSpPr>
            <a:spLocks noChangeArrowheads="1"/>
          </p:cNvSpPr>
          <p:nvPr/>
        </p:nvSpPr>
        <p:spPr bwMode="auto">
          <a:xfrm>
            <a:off x="3657600" y="2209800"/>
            <a:ext cx="4495800" cy="1600200"/>
          </a:xfrm>
          <a:prstGeom prst="wedgeRectCallout">
            <a:avLst>
              <a:gd name="adj1" fmla="val -94810"/>
              <a:gd name="adj2" fmla="val 81347"/>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en-US"/>
              <a:t>Depreciation that</a:t>
            </a:r>
          </a:p>
          <a:p>
            <a:pPr algn="ctr"/>
            <a:r>
              <a:rPr lang="en-US" altLang="en-US"/>
              <a:t>is a function of miles driven</a:t>
            </a:r>
          </a:p>
          <a:p>
            <a:pPr algn="ctr"/>
            <a:r>
              <a:rPr lang="en-US" altLang="en-US"/>
              <a:t> would be relevant.</a:t>
            </a:r>
          </a:p>
          <a:p>
            <a:pPr algn="ctr"/>
            <a:endParaRPr lang="en-US" altLang="en-US"/>
          </a:p>
        </p:txBody>
      </p:sp>
      <p:sp>
        <p:nvSpPr>
          <p:cNvPr id="156680" name="AutoShape 8">
            <a:extLst>
              <a:ext uri="{FF2B5EF4-FFF2-40B4-BE49-F238E27FC236}">
                <a16:creationId xmlns:a16="http://schemas.microsoft.com/office/drawing/2014/main" id="{3BEFFF6E-E12D-52EA-0AAB-6C44D3BE6789}"/>
              </a:ext>
            </a:extLst>
          </p:cNvPr>
          <p:cNvSpPr>
            <a:spLocks noChangeArrowheads="1"/>
          </p:cNvSpPr>
          <p:nvPr/>
        </p:nvSpPr>
        <p:spPr bwMode="auto">
          <a:xfrm>
            <a:off x="3733800" y="4267200"/>
            <a:ext cx="4495800" cy="1600200"/>
          </a:xfrm>
          <a:prstGeom prst="wedgeRectCallout">
            <a:avLst>
              <a:gd name="adj1" fmla="val -96505"/>
              <a:gd name="adj2" fmla="val -4366"/>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en-US"/>
              <a:t>Depreciation that is a </a:t>
            </a:r>
          </a:p>
          <a:p>
            <a:pPr algn="ctr"/>
            <a:r>
              <a:rPr lang="en-US" altLang="en-US"/>
              <a:t>function of the passage of</a:t>
            </a:r>
          </a:p>
          <a:p>
            <a:pPr algn="ctr"/>
            <a:r>
              <a:rPr lang="en-US" altLang="en-US"/>
              <a:t> time would not be relevant.</a:t>
            </a:r>
          </a:p>
          <a:p>
            <a:pPr algn="ctr"/>
            <a:endParaRPr lang="en-US" altLang="en-US"/>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56677"/>
                                        </p:tgtEl>
                                        <p:attrNameLst>
                                          <p:attrName>style.visibility</p:attrName>
                                        </p:attrNameLst>
                                      </p:cBhvr>
                                      <p:to>
                                        <p:strVal val="visible"/>
                                      </p:to>
                                    </p:set>
                                    <p:anim calcmode="lin" valueType="num">
                                      <p:cBhvr additive="base">
                                        <p:cTn id="7" dur="500" fill="hold"/>
                                        <p:tgtEl>
                                          <p:spTgt spid="156677"/>
                                        </p:tgtEl>
                                        <p:attrNameLst>
                                          <p:attrName>ppt_x</p:attrName>
                                        </p:attrNameLst>
                                      </p:cBhvr>
                                      <p:tavLst>
                                        <p:tav tm="0">
                                          <p:val>
                                            <p:strVal val="0-#ppt_w/2"/>
                                          </p:val>
                                        </p:tav>
                                        <p:tav tm="100000">
                                          <p:val>
                                            <p:strVal val="#ppt_x"/>
                                          </p:val>
                                        </p:tav>
                                      </p:tavLst>
                                    </p:anim>
                                    <p:anim calcmode="lin" valueType="num">
                                      <p:cBhvr additive="base">
                                        <p:cTn id="8" dur="500" fill="hold"/>
                                        <p:tgtEl>
                                          <p:spTgt spid="15667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nodeType="afterEffect">
                                  <p:stCondLst>
                                    <p:cond delay="2000"/>
                                  </p:stCondLst>
                                  <p:childTnLst>
                                    <p:set>
                                      <p:cBhvr>
                                        <p:cTn id="11" dur="1" fill="hold">
                                          <p:stCondLst>
                                            <p:cond delay="0"/>
                                          </p:stCondLst>
                                        </p:cTn>
                                        <p:tgtEl>
                                          <p:spTgt spid="156679"/>
                                        </p:tgtEl>
                                        <p:attrNameLst>
                                          <p:attrName>style.visibility</p:attrName>
                                        </p:attrNameLst>
                                      </p:cBhvr>
                                      <p:to>
                                        <p:strVal val="visible"/>
                                      </p:to>
                                    </p:set>
                                    <p:anim calcmode="lin" valueType="num">
                                      <p:cBhvr additive="base">
                                        <p:cTn id="12" dur="500" fill="hold"/>
                                        <p:tgtEl>
                                          <p:spTgt spid="156679"/>
                                        </p:tgtEl>
                                        <p:attrNameLst>
                                          <p:attrName>ppt_x</p:attrName>
                                        </p:attrNameLst>
                                      </p:cBhvr>
                                      <p:tavLst>
                                        <p:tav tm="0">
                                          <p:val>
                                            <p:strVal val="1+#ppt_w/2"/>
                                          </p:val>
                                        </p:tav>
                                        <p:tav tm="100000">
                                          <p:val>
                                            <p:strVal val="#ppt_x"/>
                                          </p:val>
                                        </p:tav>
                                      </p:tavLst>
                                    </p:anim>
                                    <p:anim calcmode="lin" valueType="num">
                                      <p:cBhvr additive="base">
                                        <p:cTn id="13" dur="500" fill="hold"/>
                                        <p:tgtEl>
                                          <p:spTgt spid="15667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156676"/>
                                        </p:tgtEl>
                                        <p:attrNameLst>
                                          <p:attrName>style.visibility</p:attrName>
                                        </p:attrNameLst>
                                      </p:cBhvr>
                                      <p:to>
                                        <p:strVal val="visible"/>
                                      </p:to>
                                    </p:set>
                                    <p:anim calcmode="lin" valueType="num">
                                      <p:cBhvr additive="base">
                                        <p:cTn id="18" dur="500" fill="hold"/>
                                        <p:tgtEl>
                                          <p:spTgt spid="156676"/>
                                        </p:tgtEl>
                                        <p:attrNameLst>
                                          <p:attrName>ppt_x</p:attrName>
                                        </p:attrNameLst>
                                      </p:cBhvr>
                                      <p:tavLst>
                                        <p:tav tm="0">
                                          <p:val>
                                            <p:strVal val="0-#ppt_w/2"/>
                                          </p:val>
                                        </p:tav>
                                        <p:tav tm="100000">
                                          <p:val>
                                            <p:strVal val="#ppt_x"/>
                                          </p:val>
                                        </p:tav>
                                      </p:tavLst>
                                    </p:anim>
                                    <p:anim calcmode="lin" valueType="num">
                                      <p:cBhvr additive="base">
                                        <p:cTn id="19" dur="500" fill="hold"/>
                                        <p:tgtEl>
                                          <p:spTgt spid="156676"/>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2" presetClass="entr" presetSubtype="6" fill="hold" nodeType="afterEffect">
                                  <p:stCondLst>
                                    <p:cond delay="2000"/>
                                  </p:stCondLst>
                                  <p:childTnLst>
                                    <p:set>
                                      <p:cBhvr>
                                        <p:cTn id="22" dur="1" fill="hold">
                                          <p:stCondLst>
                                            <p:cond delay="0"/>
                                          </p:stCondLst>
                                        </p:cTn>
                                        <p:tgtEl>
                                          <p:spTgt spid="156680"/>
                                        </p:tgtEl>
                                        <p:attrNameLst>
                                          <p:attrName>style.visibility</p:attrName>
                                        </p:attrNameLst>
                                      </p:cBhvr>
                                      <p:to>
                                        <p:strVal val="visible"/>
                                      </p:to>
                                    </p:set>
                                    <p:anim calcmode="lin" valueType="num">
                                      <p:cBhvr additive="base">
                                        <p:cTn id="23" dur="500" fill="hold"/>
                                        <p:tgtEl>
                                          <p:spTgt spid="156680"/>
                                        </p:tgtEl>
                                        <p:attrNameLst>
                                          <p:attrName>ppt_x</p:attrName>
                                        </p:attrNameLst>
                                      </p:cBhvr>
                                      <p:tavLst>
                                        <p:tav tm="0">
                                          <p:val>
                                            <p:strVal val="1+#ppt_w/2"/>
                                          </p:val>
                                        </p:tav>
                                        <p:tav tm="100000">
                                          <p:val>
                                            <p:strVal val="#ppt_x"/>
                                          </p:val>
                                        </p:tav>
                                      </p:tavLst>
                                    </p:anim>
                                    <p:anim calcmode="lin" valueType="num">
                                      <p:cBhvr additive="base">
                                        <p:cTn id="24" dur="500" fill="hold"/>
                                        <p:tgtEl>
                                          <p:spTgt spid="1566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49321ABB-F261-DDD4-BA62-3FFAC8B05E44}"/>
              </a:ext>
            </a:extLst>
          </p:cNvPr>
          <p:cNvSpPr>
            <a:spLocks noGrp="1" noChangeArrowheads="1"/>
          </p:cNvSpPr>
          <p:nvPr>
            <p:ph type="title"/>
          </p:nvPr>
        </p:nvSpPr>
        <p:spPr>
          <a:noFill/>
          <a:extLs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ltLang="en-US"/>
              <a:t>Opportunity Costs</a:t>
            </a:r>
          </a:p>
        </p:txBody>
      </p:sp>
      <p:sp>
        <p:nvSpPr>
          <p:cNvPr id="83971" name="Rectangle 3">
            <a:extLst>
              <a:ext uri="{FF2B5EF4-FFF2-40B4-BE49-F238E27FC236}">
                <a16:creationId xmlns:a16="http://schemas.microsoft.com/office/drawing/2014/main" id="{B8756AE6-6B1C-B4E4-FE1F-33D5C9F91ED8}"/>
              </a:ext>
            </a:extLst>
          </p:cNvPr>
          <p:cNvSpPr>
            <a:spLocks noGrp="1" noChangeArrowheads="1"/>
          </p:cNvSpPr>
          <p:nvPr>
            <p:ph type="body" sz="half" idx="1"/>
          </p:nvPr>
        </p:nvSpPr>
        <p:spPr>
          <a:xfrm>
            <a:off x="304800" y="1447800"/>
            <a:ext cx="4648200" cy="1828800"/>
          </a:xfrm>
          <a:noFill/>
          <a:extLst>
            <a:ext uri="{91240B29-F687-4F45-9708-019B960494DF}">
              <a14:hiddenLine xmlns:a14="http://schemas.microsoft.com/office/drawing/2010/main" w="12699">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488" tIns="44450" rIns="90488" bIns="44450"/>
          <a:lstStyle/>
          <a:p>
            <a:pPr>
              <a:buFont typeface="Wingdings" panose="05000000000000000000" pitchFamily="2" charset="2"/>
              <a:buNone/>
            </a:pPr>
            <a:r>
              <a:rPr lang="en-US" altLang="en-US" sz="2400"/>
              <a:t>   The potential benefit that is given up when one alternative is selected over another.</a:t>
            </a:r>
            <a:br>
              <a:rPr lang="en-US" altLang="en-US" sz="2400"/>
            </a:br>
            <a:endParaRPr lang="en-US" altLang="en-US" sz="2400"/>
          </a:p>
        </p:txBody>
      </p:sp>
      <p:grpSp>
        <p:nvGrpSpPr>
          <p:cNvPr id="204804" name="Group 4">
            <a:extLst>
              <a:ext uri="{FF2B5EF4-FFF2-40B4-BE49-F238E27FC236}">
                <a16:creationId xmlns:a16="http://schemas.microsoft.com/office/drawing/2014/main" id="{FD46EC55-7833-06B1-8AE1-F88E87349E39}"/>
              </a:ext>
            </a:extLst>
          </p:cNvPr>
          <p:cNvGrpSpPr>
            <a:grpSpLocks/>
          </p:cNvGrpSpPr>
          <p:nvPr/>
        </p:nvGrpSpPr>
        <p:grpSpPr bwMode="auto">
          <a:xfrm>
            <a:off x="5467350" y="2257425"/>
            <a:ext cx="3238500" cy="3257550"/>
            <a:chOff x="3444" y="1422"/>
            <a:chExt cx="2040" cy="2052"/>
          </a:xfrm>
        </p:grpSpPr>
        <p:sp>
          <p:nvSpPr>
            <p:cNvPr id="83974" name="Freeform 5">
              <a:extLst>
                <a:ext uri="{FF2B5EF4-FFF2-40B4-BE49-F238E27FC236}">
                  <a16:creationId xmlns:a16="http://schemas.microsoft.com/office/drawing/2014/main" id="{8898E04E-DF96-9B87-9709-C6E4A63D84EB}"/>
                </a:ext>
              </a:extLst>
            </p:cNvPr>
            <p:cNvSpPr>
              <a:spLocks/>
            </p:cNvSpPr>
            <p:nvPr/>
          </p:nvSpPr>
          <p:spPr bwMode="auto">
            <a:xfrm>
              <a:off x="3444" y="1832"/>
              <a:ext cx="763" cy="1642"/>
            </a:xfrm>
            <a:custGeom>
              <a:avLst/>
              <a:gdLst>
                <a:gd name="T0" fmla="*/ 249 w 4582"/>
                <a:gd name="T1" fmla="*/ 0 h 8208"/>
                <a:gd name="T2" fmla="*/ 305 w 4582"/>
                <a:gd name="T3" fmla="*/ 19 h 8208"/>
                <a:gd name="T4" fmla="*/ 341 w 4582"/>
                <a:gd name="T5" fmla="*/ 49 h 8208"/>
                <a:gd name="T6" fmla="*/ 474 w 4582"/>
                <a:gd name="T7" fmla="*/ 215 h 8208"/>
                <a:gd name="T8" fmla="*/ 575 w 4582"/>
                <a:gd name="T9" fmla="*/ 523 h 8208"/>
                <a:gd name="T10" fmla="*/ 693 w 4582"/>
                <a:gd name="T11" fmla="*/ 862 h 8208"/>
                <a:gd name="T12" fmla="*/ 763 w 4582"/>
                <a:gd name="T13" fmla="*/ 915 h 8208"/>
                <a:gd name="T14" fmla="*/ 458 w 4582"/>
                <a:gd name="T15" fmla="*/ 1642 h 8208"/>
                <a:gd name="T16" fmla="*/ 0 w 4582"/>
                <a:gd name="T17" fmla="*/ 1642 h 8208"/>
                <a:gd name="T18" fmla="*/ 0 w 4582"/>
                <a:gd name="T19" fmla="*/ 674 h 8208"/>
                <a:gd name="T20" fmla="*/ 92 w 4582"/>
                <a:gd name="T21" fmla="*/ 271 h 8208"/>
                <a:gd name="T22" fmla="*/ 163 w 4582"/>
                <a:gd name="T23" fmla="*/ 124 h 8208"/>
                <a:gd name="T24" fmla="*/ 234 w 4582"/>
                <a:gd name="T25" fmla="*/ 57 h 8208"/>
                <a:gd name="T26" fmla="*/ 249 w 4582"/>
                <a:gd name="T27" fmla="*/ 0 h 820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582" h="8208">
                  <a:moveTo>
                    <a:pt x="1497" y="0"/>
                  </a:moveTo>
                  <a:lnTo>
                    <a:pt x="1832" y="94"/>
                  </a:lnTo>
                  <a:lnTo>
                    <a:pt x="2050" y="244"/>
                  </a:lnTo>
                  <a:lnTo>
                    <a:pt x="2848" y="1073"/>
                  </a:lnTo>
                  <a:lnTo>
                    <a:pt x="3456" y="2615"/>
                  </a:lnTo>
                  <a:lnTo>
                    <a:pt x="4159" y="4310"/>
                  </a:lnTo>
                  <a:lnTo>
                    <a:pt x="4582" y="4576"/>
                  </a:lnTo>
                  <a:lnTo>
                    <a:pt x="2752" y="8208"/>
                  </a:lnTo>
                  <a:lnTo>
                    <a:pt x="0" y="8208"/>
                  </a:lnTo>
                  <a:lnTo>
                    <a:pt x="0" y="3367"/>
                  </a:lnTo>
                  <a:lnTo>
                    <a:pt x="554" y="1355"/>
                  </a:lnTo>
                  <a:lnTo>
                    <a:pt x="978" y="621"/>
                  </a:lnTo>
                  <a:lnTo>
                    <a:pt x="1403" y="285"/>
                  </a:lnTo>
                  <a:lnTo>
                    <a:pt x="1497" y="0"/>
                  </a:lnTo>
                  <a:close/>
                </a:path>
              </a:pathLst>
            </a:custGeom>
            <a:solidFill>
              <a:srgbClr val="515151"/>
            </a:solidFill>
            <a:ln w="0">
              <a:solidFill>
                <a:srgbClr val="515151"/>
              </a:solidFill>
              <a:prstDash val="solid"/>
              <a:round/>
              <a:headEnd/>
              <a:tailEnd/>
            </a:ln>
          </p:spPr>
          <p:txBody>
            <a:bodyPr/>
            <a:lstStyle/>
            <a:p>
              <a:endParaRPr lang="en-US"/>
            </a:p>
          </p:txBody>
        </p:sp>
        <p:sp>
          <p:nvSpPr>
            <p:cNvPr id="83975" name="Freeform 6">
              <a:extLst>
                <a:ext uri="{FF2B5EF4-FFF2-40B4-BE49-F238E27FC236}">
                  <a16:creationId xmlns:a16="http://schemas.microsoft.com/office/drawing/2014/main" id="{1D343BF2-C3DB-2B5F-FAAA-0F9619336965}"/>
                </a:ext>
              </a:extLst>
            </p:cNvPr>
            <p:cNvSpPr>
              <a:spLocks/>
            </p:cNvSpPr>
            <p:nvPr/>
          </p:nvSpPr>
          <p:spPr bwMode="auto">
            <a:xfrm>
              <a:off x="3703" y="1805"/>
              <a:ext cx="215" cy="273"/>
            </a:xfrm>
            <a:custGeom>
              <a:avLst/>
              <a:gdLst>
                <a:gd name="T0" fmla="*/ 7 w 1292"/>
                <a:gd name="T1" fmla="*/ 0 h 1362"/>
                <a:gd name="T2" fmla="*/ 0 w 1292"/>
                <a:gd name="T3" fmla="*/ 28 h 1362"/>
                <a:gd name="T4" fmla="*/ 41 w 1292"/>
                <a:gd name="T5" fmla="*/ 47 h 1362"/>
                <a:gd name="T6" fmla="*/ 67 w 1292"/>
                <a:gd name="T7" fmla="*/ 69 h 1362"/>
                <a:gd name="T8" fmla="*/ 91 w 1292"/>
                <a:gd name="T9" fmla="*/ 99 h 1362"/>
                <a:gd name="T10" fmla="*/ 129 w 1292"/>
                <a:gd name="T11" fmla="*/ 145 h 1362"/>
                <a:gd name="T12" fmla="*/ 161 w 1292"/>
                <a:gd name="T13" fmla="*/ 193 h 1362"/>
                <a:gd name="T14" fmla="*/ 179 w 1292"/>
                <a:gd name="T15" fmla="*/ 223 h 1362"/>
                <a:gd name="T16" fmla="*/ 198 w 1292"/>
                <a:gd name="T17" fmla="*/ 252 h 1362"/>
                <a:gd name="T18" fmla="*/ 208 w 1292"/>
                <a:gd name="T19" fmla="*/ 273 h 1362"/>
                <a:gd name="T20" fmla="*/ 214 w 1292"/>
                <a:gd name="T21" fmla="*/ 233 h 1362"/>
                <a:gd name="T22" fmla="*/ 215 w 1292"/>
                <a:gd name="T23" fmla="*/ 200 h 1362"/>
                <a:gd name="T24" fmla="*/ 115 w 1292"/>
                <a:gd name="T25" fmla="*/ 56 h 1362"/>
                <a:gd name="T26" fmla="*/ 56 w 1292"/>
                <a:gd name="T27" fmla="*/ 10 h 1362"/>
                <a:gd name="T28" fmla="*/ 32 w 1292"/>
                <a:gd name="T29" fmla="*/ 0 h 1362"/>
                <a:gd name="T30" fmla="*/ 7 w 1292"/>
                <a:gd name="T31" fmla="*/ 0 h 136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292" h="1362">
                  <a:moveTo>
                    <a:pt x="41" y="0"/>
                  </a:moveTo>
                  <a:lnTo>
                    <a:pt x="0" y="141"/>
                  </a:lnTo>
                  <a:lnTo>
                    <a:pt x="244" y="236"/>
                  </a:lnTo>
                  <a:lnTo>
                    <a:pt x="400" y="343"/>
                  </a:lnTo>
                  <a:lnTo>
                    <a:pt x="546" y="493"/>
                  </a:lnTo>
                  <a:lnTo>
                    <a:pt x="773" y="725"/>
                  </a:lnTo>
                  <a:lnTo>
                    <a:pt x="966" y="962"/>
                  </a:lnTo>
                  <a:lnTo>
                    <a:pt x="1074" y="1112"/>
                  </a:lnTo>
                  <a:lnTo>
                    <a:pt x="1190" y="1255"/>
                  </a:lnTo>
                  <a:lnTo>
                    <a:pt x="1248" y="1362"/>
                  </a:lnTo>
                  <a:lnTo>
                    <a:pt x="1287" y="1164"/>
                  </a:lnTo>
                  <a:lnTo>
                    <a:pt x="1292" y="999"/>
                  </a:lnTo>
                  <a:lnTo>
                    <a:pt x="694" y="281"/>
                  </a:lnTo>
                  <a:lnTo>
                    <a:pt x="339" y="49"/>
                  </a:lnTo>
                  <a:lnTo>
                    <a:pt x="192" y="0"/>
                  </a:lnTo>
                  <a:lnTo>
                    <a:pt x="41" y="0"/>
                  </a:lnTo>
                  <a:close/>
                </a:path>
              </a:pathLst>
            </a:custGeom>
            <a:solidFill>
              <a:srgbClr val="FFFFFF"/>
            </a:solidFill>
            <a:ln w="0">
              <a:solidFill>
                <a:srgbClr val="FFFFFF"/>
              </a:solidFill>
              <a:prstDash val="solid"/>
              <a:round/>
              <a:headEnd/>
              <a:tailEnd/>
            </a:ln>
          </p:spPr>
          <p:txBody>
            <a:bodyPr/>
            <a:lstStyle/>
            <a:p>
              <a:endParaRPr lang="en-US"/>
            </a:p>
          </p:txBody>
        </p:sp>
        <p:sp>
          <p:nvSpPr>
            <p:cNvPr id="83976" name="Freeform 7">
              <a:extLst>
                <a:ext uri="{FF2B5EF4-FFF2-40B4-BE49-F238E27FC236}">
                  <a16:creationId xmlns:a16="http://schemas.microsoft.com/office/drawing/2014/main" id="{B44B52DD-053C-87A1-317D-24710920D777}"/>
                </a:ext>
              </a:extLst>
            </p:cNvPr>
            <p:cNvSpPr>
              <a:spLocks/>
            </p:cNvSpPr>
            <p:nvPr/>
          </p:nvSpPr>
          <p:spPr bwMode="auto">
            <a:xfrm>
              <a:off x="3911" y="2031"/>
              <a:ext cx="143" cy="483"/>
            </a:xfrm>
            <a:custGeom>
              <a:avLst/>
              <a:gdLst>
                <a:gd name="T0" fmla="*/ 8 w 859"/>
                <a:gd name="T1" fmla="*/ 0 h 2414"/>
                <a:gd name="T2" fmla="*/ 8 w 859"/>
                <a:gd name="T3" fmla="*/ 11 h 2414"/>
                <a:gd name="T4" fmla="*/ 0 w 859"/>
                <a:gd name="T5" fmla="*/ 44 h 2414"/>
                <a:gd name="T6" fmla="*/ 12 w 859"/>
                <a:gd name="T7" fmla="*/ 88 h 2414"/>
                <a:gd name="T8" fmla="*/ 22 w 859"/>
                <a:gd name="T9" fmla="*/ 115 h 2414"/>
                <a:gd name="T10" fmla="*/ 62 w 859"/>
                <a:gd name="T11" fmla="*/ 235 h 2414"/>
                <a:gd name="T12" fmla="*/ 143 w 859"/>
                <a:gd name="T13" fmla="*/ 483 h 2414"/>
                <a:gd name="T14" fmla="*/ 143 w 859"/>
                <a:gd name="T15" fmla="*/ 403 h 2414"/>
                <a:gd name="T16" fmla="*/ 120 w 859"/>
                <a:gd name="T17" fmla="*/ 309 h 2414"/>
                <a:gd name="T18" fmla="*/ 36 w 859"/>
                <a:gd name="T19" fmla="*/ 65 h 2414"/>
                <a:gd name="T20" fmla="*/ 26 w 859"/>
                <a:gd name="T21" fmla="*/ 52 h 2414"/>
                <a:gd name="T22" fmla="*/ 26 w 859"/>
                <a:gd name="T23" fmla="*/ 28 h 2414"/>
                <a:gd name="T24" fmla="*/ 19 w 859"/>
                <a:gd name="T25" fmla="*/ 11 h 2414"/>
                <a:gd name="T26" fmla="*/ 8 w 859"/>
                <a:gd name="T27" fmla="*/ 0 h 24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59" h="2414">
                  <a:moveTo>
                    <a:pt x="51" y="0"/>
                  </a:moveTo>
                  <a:lnTo>
                    <a:pt x="51" y="53"/>
                  </a:lnTo>
                  <a:lnTo>
                    <a:pt x="0" y="221"/>
                  </a:lnTo>
                  <a:lnTo>
                    <a:pt x="70" y="442"/>
                  </a:lnTo>
                  <a:lnTo>
                    <a:pt x="132" y="574"/>
                  </a:lnTo>
                  <a:lnTo>
                    <a:pt x="373" y="1175"/>
                  </a:lnTo>
                  <a:lnTo>
                    <a:pt x="859" y="2414"/>
                  </a:lnTo>
                  <a:lnTo>
                    <a:pt x="859" y="2016"/>
                  </a:lnTo>
                  <a:lnTo>
                    <a:pt x="723" y="1545"/>
                  </a:lnTo>
                  <a:lnTo>
                    <a:pt x="218" y="325"/>
                  </a:lnTo>
                  <a:lnTo>
                    <a:pt x="158" y="262"/>
                  </a:lnTo>
                  <a:lnTo>
                    <a:pt x="158" y="141"/>
                  </a:lnTo>
                  <a:lnTo>
                    <a:pt x="113" y="53"/>
                  </a:lnTo>
                  <a:lnTo>
                    <a:pt x="51" y="0"/>
                  </a:lnTo>
                  <a:close/>
                </a:path>
              </a:pathLst>
            </a:custGeom>
            <a:solidFill>
              <a:srgbClr val="FF0000"/>
            </a:solidFill>
            <a:ln w="0">
              <a:solidFill>
                <a:srgbClr val="FF0000"/>
              </a:solidFill>
              <a:prstDash val="solid"/>
              <a:round/>
              <a:headEnd/>
              <a:tailEnd/>
            </a:ln>
          </p:spPr>
          <p:txBody>
            <a:bodyPr/>
            <a:lstStyle/>
            <a:p>
              <a:endParaRPr lang="en-US"/>
            </a:p>
          </p:txBody>
        </p:sp>
        <p:sp>
          <p:nvSpPr>
            <p:cNvPr id="83977" name="Freeform 8">
              <a:extLst>
                <a:ext uri="{FF2B5EF4-FFF2-40B4-BE49-F238E27FC236}">
                  <a16:creationId xmlns:a16="http://schemas.microsoft.com/office/drawing/2014/main" id="{0507B477-90CC-7D72-4672-AE7C71DB08D4}"/>
                </a:ext>
              </a:extLst>
            </p:cNvPr>
            <p:cNvSpPr>
              <a:spLocks/>
            </p:cNvSpPr>
            <p:nvPr/>
          </p:nvSpPr>
          <p:spPr bwMode="auto">
            <a:xfrm>
              <a:off x="4539" y="2545"/>
              <a:ext cx="566" cy="524"/>
            </a:xfrm>
            <a:custGeom>
              <a:avLst/>
              <a:gdLst>
                <a:gd name="T0" fmla="*/ 0 w 3397"/>
                <a:gd name="T1" fmla="*/ 62 h 2622"/>
                <a:gd name="T2" fmla="*/ 0 w 3397"/>
                <a:gd name="T3" fmla="*/ 53 h 2622"/>
                <a:gd name="T4" fmla="*/ 3 w 3397"/>
                <a:gd name="T5" fmla="*/ 36 h 2622"/>
                <a:gd name="T6" fmla="*/ 9 w 3397"/>
                <a:gd name="T7" fmla="*/ 26 h 2622"/>
                <a:gd name="T8" fmla="*/ 42 w 3397"/>
                <a:gd name="T9" fmla="*/ 0 h 2622"/>
                <a:gd name="T10" fmla="*/ 60 w 3397"/>
                <a:gd name="T11" fmla="*/ 7 h 2622"/>
                <a:gd name="T12" fmla="*/ 566 w 3397"/>
                <a:gd name="T13" fmla="*/ 436 h 2622"/>
                <a:gd name="T14" fmla="*/ 558 w 3397"/>
                <a:gd name="T15" fmla="*/ 475 h 2622"/>
                <a:gd name="T16" fmla="*/ 529 w 3397"/>
                <a:gd name="T17" fmla="*/ 517 h 2622"/>
                <a:gd name="T18" fmla="*/ 514 w 3397"/>
                <a:gd name="T19" fmla="*/ 524 h 2622"/>
                <a:gd name="T20" fmla="*/ 0 w 3397"/>
                <a:gd name="T21" fmla="*/ 62 h 26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397" h="2622">
                  <a:moveTo>
                    <a:pt x="0" y="308"/>
                  </a:moveTo>
                  <a:lnTo>
                    <a:pt x="0" y="263"/>
                  </a:lnTo>
                  <a:lnTo>
                    <a:pt x="20" y="180"/>
                  </a:lnTo>
                  <a:lnTo>
                    <a:pt x="52" y="130"/>
                  </a:lnTo>
                  <a:lnTo>
                    <a:pt x="252" y="0"/>
                  </a:lnTo>
                  <a:lnTo>
                    <a:pt x="361" y="33"/>
                  </a:lnTo>
                  <a:lnTo>
                    <a:pt x="3397" y="2182"/>
                  </a:lnTo>
                  <a:lnTo>
                    <a:pt x="3347" y="2376"/>
                  </a:lnTo>
                  <a:lnTo>
                    <a:pt x="3177" y="2586"/>
                  </a:lnTo>
                  <a:lnTo>
                    <a:pt x="3084" y="2622"/>
                  </a:lnTo>
                  <a:lnTo>
                    <a:pt x="0" y="308"/>
                  </a:lnTo>
                  <a:close/>
                </a:path>
              </a:pathLst>
            </a:custGeom>
            <a:solidFill>
              <a:srgbClr val="FFFFFF"/>
            </a:solidFill>
            <a:ln w="0">
              <a:solidFill>
                <a:srgbClr val="FFFFFF"/>
              </a:solidFill>
              <a:prstDash val="solid"/>
              <a:round/>
              <a:headEnd/>
              <a:tailEnd/>
            </a:ln>
          </p:spPr>
          <p:txBody>
            <a:bodyPr/>
            <a:lstStyle/>
            <a:p>
              <a:endParaRPr lang="en-US"/>
            </a:p>
          </p:txBody>
        </p:sp>
        <p:sp>
          <p:nvSpPr>
            <p:cNvPr id="83978" name="Freeform 9">
              <a:extLst>
                <a:ext uri="{FF2B5EF4-FFF2-40B4-BE49-F238E27FC236}">
                  <a16:creationId xmlns:a16="http://schemas.microsoft.com/office/drawing/2014/main" id="{01BA8F31-FC72-3AAA-B63C-8276B666CAC5}"/>
                </a:ext>
              </a:extLst>
            </p:cNvPr>
            <p:cNvSpPr>
              <a:spLocks/>
            </p:cNvSpPr>
            <p:nvPr/>
          </p:nvSpPr>
          <p:spPr bwMode="auto">
            <a:xfrm>
              <a:off x="4533" y="2576"/>
              <a:ext cx="563" cy="505"/>
            </a:xfrm>
            <a:custGeom>
              <a:avLst/>
              <a:gdLst>
                <a:gd name="T0" fmla="*/ 12 w 3379"/>
                <a:gd name="T1" fmla="*/ 0 h 2525"/>
                <a:gd name="T2" fmla="*/ 4 w 3379"/>
                <a:gd name="T3" fmla="*/ 11 h 2525"/>
                <a:gd name="T4" fmla="*/ 0 w 3379"/>
                <a:gd name="T5" fmla="*/ 31 h 2525"/>
                <a:gd name="T6" fmla="*/ 521 w 3379"/>
                <a:gd name="T7" fmla="*/ 505 h 2525"/>
                <a:gd name="T8" fmla="*/ 543 w 3379"/>
                <a:gd name="T9" fmla="*/ 485 h 2525"/>
                <a:gd name="T10" fmla="*/ 563 w 3379"/>
                <a:gd name="T11" fmla="*/ 408 h 2525"/>
                <a:gd name="T12" fmla="*/ 559 w 3379"/>
                <a:gd name="T13" fmla="*/ 408 h 2525"/>
                <a:gd name="T14" fmla="*/ 534 w 3379"/>
                <a:gd name="T15" fmla="*/ 434 h 2525"/>
                <a:gd name="T16" fmla="*/ 525 w 3379"/>
                <a:gd name="T17" fmla="*/ 455 h 2525"/>
                <a:gd name="T18" fmla="*/ 12 w 3379"/>
                <a:gd name="T19" fmla="*/ 0 h 25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379" h="2525">
                  <a:moveTo>
                    <a:pt x="74" y="0"/>
                  </a:moveTo>
                  <a:lnTo>
                    <a:pt x="26" y="54"/>
                  </a:lnTo>
                  <a:lnTo>
                    <a:pt x="0" y="155"/>
                  </a:lnTo>
                  <a:lnTo>
                    <a:pt x="3129" y="2525"/>
                  </a:lnTo>
                  <a:lnTo>
                    <a:pt x="3256" y="2425"/>
                  </a:lnTo>
                  <a:lnTo>
                    <a:pt x="3379" y="2042"/>
                  </a:lnTo>
                  <a:lnTo>
                    <a:pt x="3355" y="2042"/>
                  </a:lnTo>
                  <a:lnTo>
                    <a:pt x="3204" y="2170"/>
                  </a:lnTo>
                  <a:lnTo>
                    <a:pt x="3152" y="2273"/>
                  </a:lnTo>
                  <a:lnTo>
                    <a:pt x="74" y="0"/>
                  </a:lnTo>
                  <a:close/>
                </a:path>
              </a:pathLst>
            </a:custGeom>
            <a:solidFill>
              <a:srgbClr val="B5B5B5"/>
            </a:solidFill>
            <a:ln w="0">
              <a:solidFill>
                <a:srgbClr val="B5B5B5"/>
              </a:solidFill>
              <a:prstDash val="solid"/>
              <a:round/>
              <a:headEnd/>
              <a:tailEnd/>
            </a:ln>
          </p:spPr>
          <p:txBody>
            <a:bodyPr/>
            <a:lstStyle/>
            <a:p>
              <a:endParaRPr lang="en-US"/>
            </a:p>
          </p:txBody>
        </p:sp>
        <p:sp>
          <p:nvSpPr>
            <p:cNvPr id="83979" name="Freeform 10">
              <a:extLst>
                <a:ext uri="{FF2B5EF4-FFF2-40B4-BE49-F238E27FC236}">
                  <a16:creationId xmlns:a16="http://schemas.microsoft.com/office/drawing/2014/main" id="{56C55532-3DAC-AAF2-D04E-95AA236EB6CA}"/>
                </a:ext>
              </a:extLst>
            </p:cNvPr>
            <p:cNvSpPr>
              <a:spLocks/>
            </p:cNvSpPr>
            <p:nvPr/>
          </p:nvSpPr>
          <p:spPr bwMode="auto">
            <a:xfrm>
              <a:off x="4728" y="2725"/>
              <a:ext cx="159" cy="85"/>
            </a:xfrm>
            <a:custGeom>
              <a:avLst/>
              <a:gdLst>
                <a:gd name="T0" fmla="*/ 0 w 954"/>
                <a:gd name="T1" fmla="*/ 35 h 428"/>
                <a:gd name="T2" fmla="*/ 15 w 954"/>
                <a:gd name="T3" fmla="*/ 41 h 428"/>
                <a:gd name="T4" fmla="*/ 32 w 954"/>
                <a:gd name="T5" fmla="*/ 41 h 428"/>
                <a:gd name="T6" fmla="*/ 44 w 954"/>
                <a:gd name="T7" fmla="*/ 33 h 428"/>
                <a:gd name="T8" fmla="*/ 53 w 954"/>
                <a:gd name="T9" fmla="*/ 31 h 428"/>
                <a:gd name="T10" fmla="*/ 53 w 954"/>
                <a:gd name="T11" fmla="*/ 16 h 428"/>
                <a:gd name="T12" fmla="*/ 55 w 954"/>
                <a:gd name="T13" fmla="*/ 10 h 428"/>
                <a:gd name="T14" fmla="*/ 71 w 954"/>
                <a:gd name="T15" fmla="*/ 0 h 428"/>
                <a:gd name="T16" fmla="*/ 81 w 954"/>
                <a:gd name="T17" fmla="*/ 19 h 428"/>
                <a:gd name="T18" fmla="*/ 65 w 954"/>
                <a:gd name="T19" fmla="*/ 31 h 428"/>
                <a:gd name="T20" fmla="*/ 66 w 954"/>
                <a:gd name="T21" fmla="*/ 43 h 428"/>
                <a:gd name="T22" fmla="*/ 81 w 954"/>
                <a:gd name="T23" fmla="*/ 54 h 428"/>
                <a:gd name="T24" fmla="*/ 93 w 954"/>
                <a:gd name="T25" fmla="*/ 60 h 428"/>
                <a:gd name="T26" fmla="*/ 123 w 954"/>
                <a:gd name="T27" fmla="*/ 61 h 428"/>
                <a:gd name="T28" fmla="*/ 159 w 954"/>
                <a:gd name="T29" fmla="*/ 58 h 428"/>
                <a:gd name="T30" fmla="*/ 154 w 954"/>
                <a:gd name="T31" fmla="*/ 77 h 428"/>
                <a:gd name="T32" fmla="*/ 136 w 954"/>
                <a:gd name="T33" fmla="*/ 84 h 428"/>
                <a:gd name="T34" fmla="*/ 115 w 954"/>
                <a:gd name="T35" fmla="*/ 85 h 428"/>
                <a:gd name="T36" fmla="*/ 84 w 954"/>
                <a:gd name="T37" fmla="*/ 80 h 428"/>
                <a:gd name="T38" fmla="*/ 42 w 954"/>
                <a:gd name="T39" fmla="*/ 50 h 428"/>
                <a:gd name="T40" fmla="*/ 29 w 954"/>
                <a:gd name="T41" fmla="*/ 64 h 428"/>
                <a:gd name="T42" fmla="*/ 14 w 954"/>
                <a:gd name="T43" fmla="*/ 67 h 428"/>
                <a:gd name="T44" fmla="*/ 2 w 954"/>
                <a:gd name="T45" fmla="*/ 52 h 428"/>
                <a:gd name="T46" fmla="*/ 0 w 954"/>
                <a:gd name="T47" fmla="*/ 35 h 42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954" h="428">
                  <a:moveTo>
                    <a:pt x="0" y="177"/>
                  </a:moveTo>
                  <a:lnTo>
                    <a:pt x="92" y="206"/>
                  </a:lnTo>
                  <a:lnTo>
                    <a:pt x="191" y="206"/>
                  </a:lnTo>
                  <a:lnTo>
                    <a:pt x="264" y="166"/>
                  </a:lnTo>
                  <a:lnTo>
                    <a:pt x="318" y="156"/>
                  </a:lnTo>
                  <a:lnTo>
                    <a:pt x="318" y="82"/>
                  </a:lnTo>
                  <a:lnTo>
                    <a:pt x="331" y="51"/>
                  </a:lnTo>
                  <a:lnTo>
                    <a:pt x="425" y="0"/>
                  </a:lnTo>
                  <a:lnTo>
                    <a:pt x="483" y="95"/>
                  </a:lnTo>
                  <a:lnTo>
                    <a:pt x="388" y="156"/>
                  </a:lnTo>
                  <a:lnTo>
                    <a:pt x="397" y="219"/>
                  </a:lnTo>
                  <a:lnTo>
                    <a:pt x="483" y="271"/>
                  </a:lnTo>
                  <a:lnTo>
                    <a:pt x="557" y="302"/>
                  </a:lnTo>
                  <a:lnTo>
                    <a:pt x="736" y="306"/>
                  </a:lnTo>
                  <a:lnTo>
                    <a:pt x="954" y="290"/>
                  </a:lnTo>
                  <a:lnTo>
                    <a:pt x="923" y="387"/>
                  </a:lnTo>
                  <a:lnTo>
                    <a:pt x="814" y="425"/>
                  </a:lnTo>
                  <a:lnTo>
                    <a:pt x="692" y="428"/>
                  </a:lnTo>
                  <a:lnTo>
                    <a:pt x="501" y="402"/>
                  </a:lnTo>
                  <a:lnTo>
                    <a:pt x="252" y="254"/>
                  </a:lnTo>
                  <a:lnTo>
                    <a:pt x="174" y="321"/>
                  </a:lnTo>
                  <a:lnTo>
                    <a:pt x="82" y="336"/>
                  </a:lnTo>
                  <a:lnTo>
                    <a:pt x="11" y="264"/>
                  </a:lnTo>
                  <a:lnTo>
                    <a:pt x="0" y="177"/>
                  </a:lnTo>
                  <a:close/>
                </a:path>
              </a:pathLst>
            </a:custGeom>
            <a:solidFill>
              <a:srgbClr val="FF0000"/>
            </a:solidFill>
            <a:ln w="0">
              <a:solidFill>
                <a:srgbClr val="FF0000"/>
              </a:solidFill>
              <a:prstDash val="solid"/>
              <a:round/>
              <a:headEnd/>
              <a:tailEnd/>
            </a:ln>
          </p:spPr>
          <p:txBody>
            <a:bodyPr/>
            <a:lstStyle/>
            <a:p>
              <a:endParaRPr lang="en-US"/>
            </a:p>
          </p:txBody>
        </p:sp>
        <p:sp>
          <p:nvSpPr>
            <p:cNvPr id="83980" name="Freeform 11">
              <a:extLst>
                <a:ext uri="{FF2B5EF4-FFF2-40B4-BE49-F238E27FC236}">
                  <a16:creationId xmlns:a16="http://schemas.microsoft.com/office/drawing/2014/main" id="{DBD5EEFC-F6F1-1F42-1386-F8B5FCC5933F}"/>
                </a:ext>
              </a:extLst>
            </p:cNvPr>
            <p:cNvSpPr>
              <a:spLocks/>
            </p:cNvSpPr>
            <p:nvPr/>
          </p:nvSpPr>
          <p:spPr bwMode="auto">
            <a:xfrm>
              <a:off x="4731" y="1597"/>
              <a:ext cx="116" cy="128"/>
            </a:xfrm>
            <a:custGeom>
              <a:avLst/>
              <a:gdLst>
                <a:gd name="T0" fmla="*/ 102 w 698"/>
                <a:gd name="T1" fmla="*/ 0 h 636"/>
                <a:gd name="T2" fmla="*/ 71 w 698"/>
                <a:gd name="T3" fmla="*/ 21 h 636"/>
                <a:gd name="T4" fmla="*/ 36 w 698"/>
                <a:gd name="T5" fmla="*/ 54 h 636"/>
                <a:gd name="T6" fmla="*/ 9 w 698"/>
                <a:gd name="T7" fmla="*/ 95 h 636"/>
                <a:gd name="T8" fmla="*/ 0 w 698"/>
                <a:gd name="T9" fmla="*/ 121 h 636"/>
                <a:gd name="T10" fmla="*/ 45 w 698"/>
                <a:gd name="T11" fmla="*/ 128 h 636"/>
                <a:gd name="T12" fmla="*/ 79 w 698"/>
                <a:gd name="T13" fmla="*/ 55 h 636"/>
                <a:gd name="T14" fmla="*/ 116 w 698"/>
                <a:gd name="T15" fmla="*/ 6 h 636"/>
                <a:gd name="T16" fmla="*/ 102 w 698"/>
                <a:gd name="T17" fmla="*/ 0 h 6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8" h="636">
                  <a:moveTo>
                    <a:pt x="615" y="0"/>
                  </a:moveTo>
                  <a:lnTo>
                    <a:pt x="425" y="106"/>
                  </a:lnTo>
                  <a:lnTo>
                    <a:pt x="217" y="269"/>
                  </a:lnTo>
                  <a:lnTo>
                    <a:pt x="56" y="471"/>
                  </a:lnTo>
                  <a:lnTo>
                    <a:pt x="0" y="599"/>
                  </a:lnTo>
                  <a:lnTo>
                    <a:pt x="271" y="636"/>
                  </a:lnTo>
                  <a:lnTo>
                    <a:pt x="473" y="274"/>
                  </a:lnTo>
                  <a:lnTo>
                    <a:pt x="698" y="28"/>
                  </a:lnTo>
                  <a:lnTo>
                    <a:pt x="615" y="0"/>
                  </a:lnTo>
                  <a:close/>
                </a:path>
              </a:pathLst>
            </a:custGeom>
            <a:solidFill>
              <a:srgbClr val="00235B"/>
            </a:solidFill>
            <a:ln w="0">
              <a:solidFill>
                <a:srgbClr val="00235B"/>
              </a:solidFill>
              <a:prstDash val="solid"/>
              <a:round/>
              <a:headEnd/>
              <a:tailEnd/>
            </a:ln>
          </p:spPr>
          <p:txBody>
            <a:bodyPr/>
            <a:lstStyle/>
            <a:p>
              <a:endParaRPr lang="en-US"/>
            </a:p>
          </p:txBody>
        </p:sp>
        <p:sp>
          <p:nvSpPr>
            <p:cNvPr id="83981" name="Freeform 12">
              <a:extLst>
                <a:ext uri="{FF2B5EF4-FFF2-40B4-BE49-F238E27FC236}">
                  <a16:creationId xmlns:a16="http://schemas.microsoft.com/office/drawing/2014/main" id="{3EB28F89-EB89-C132-3B3F-69017C7D1DCD}"/>
                </a:ext>
              </a:extLst>
            </p:cNvPr>
            <p:cNvSpPr>
              <a:spLocks/>
            </p:cNvSpPr>
            <p:nvPr/>
          </p:nvSpPr>
          <p:spPr bwMode="auto">
            <a:xfrm>
              <a:off x="4818" y="2036"/>
              <a:ext cx="272" cy="713"/>
            </a:xfrm>
            <a:custGeom>
              <a:avLst/>
              <a:gdLst>
                <a:gd name="T0" fmla="*/ 40 w 1634"/>
                <a:gd name="T1" fmla="*/ 106 h 3565"/>
                <a:gd name="T2" fmla="*/ 23 w 1634"/>
                <a:gd name="T3" fmla="*/ 133 h 3565"/>
                <a:gd name="T4" fmla="*/ 4 w 1634"/>
                <a:gd name="T5" fmla="*/ 197 h 3565"/>
                <a:gd name="T6" fmla="*/ 0 w 1634"/>
                <a:gd name="T7" fmla="*/ 445 h 3565"/>
                <a:gd name="T8" fmla="*/ 93 w 1634"/>
                <a:gd name="T9" fmla="*/ 713 h 3565"/>
                <a:gd name="T10" fmla="*/ 218 w 1634"/>
                <a:gd name="T11" fmla="*/ 383 h 3565"/>
                <a:gd name="T12" fmla="*/ 228 w 1634"/>
                <a:gd name="T13" fmla="*/ 150 h 3565"/>
                <a:gd name="T14" fmla="*/ 272 w 1634"/>
                <a:gd name="T15" fmla="*/ 58 h 3565"/>
                <a:gd name="T16" fmla="*/ 224 w 1634"/>
                <a:gd name="T17" fmla="*/ 0 h 3565"/>
                <a:gd name="T18" fmla="*/ 40 w 1634"/>
                <a:gd name="T19" fmla="*/ 106 h 35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4" h="3565">
                  <a:moveTo>
                    <a:pt x="240" y="528"/>
                  </a:moveTo>
                  <a:lnTo>
                    <a:pt x="141" y="666"/>
                  </a:lnTo>
                  <a:lnTo>
                    <a:pt x="24" y="987"/>
                  </a:lnTo>
                  <a:lnTo>
                    <a:pt x="0" y="2223"/>
                  </a:lnTo>
                  <a:lnTo>
                    <a:pt x="558" y="3565"/>
                  </a:lnTo>
                  <a:lnTo>
                    <a:pt x="1308" y="1913"/>
                  </a:lnTo>
                  <a:lnTo>
                    <a:pt x="1370" y="749"/>
                  </a:lnTo>
                  <a:lnTo>
                    <a:pt x="1634" y="291"/>
                  </a:lnTo>
                  <a:lnTo>
                    <a:pt x="1344" y="0"/>
                  </a:lnTo>
                  <a:lnTo>
                    <a:pt x="240" y="528"/>
                  </a:lnTo>
                  <a:close/>
                </a:path>
              </a:pathLst>
            </a:custGeom>
            <a:solidFill>
              <a:srgbClr val="FFFFFF"/>
            </a:solidFill>
            <a:ln w="0">
              <a:solidFill>
                <a:srgbClr val="FFFFFF"/>
              </a:solidFill>
              <a:prstDash val="solid"/>
              <a:round/>
              <a:headEnd/>
              <a:tailEnd/>
            </a:ln>
          </p:spPr>
          <p:txBody>
            <a:bodyPr/>
            <a:lstStyle/>
            <a:p>
              <a:endParaRPr lang="en-US"/>
            </a:p>
          </p:txBody>
        </p:sp>
        <p:sp>
          <p:nvSpPr>
            <p:cNvPr id="83982" name="Freeform 13">
              <a:extLst>
                <a:ext uri="{FF2B5EF4-FFF2-40B4-BE49-F238E27FC236}">
                  <a16:creationId xmlns:a16="http://schemas.microsoft.com/office/drawing/2014/main" id="{A02E4210-D769-5ADF-D154-50EB71AC2852}"/>
                </a:ext>
              </a:extLst>
            </p:cNvPr>
            <p:cNvSpPr>
              <a:spLocks/>
            </p:cNvSpPr>
            <p:nvPr/>
          </p:nvSpPr>
          <p:spPr bwMode="auto">
            <a:xfrm>
              <a:off x="4877" y="2186"/>
              <a:ext cx="100" cy="590"/>
            </a:xfrm>
            <a:custGeom>
              <a:avLst/>
              <a:gdLst>
                <a:gd name="T0" fmla="*/ 55 w 597"/>
                <a:gd name="T1" fmla="*/ 0 h 2950"/>
                <a:gd name="T2" fmla="*/ 30 w 597"/>
                <a:gd name="T3" fmla="*/ 22 h 2950"/>
                <a:gd name="T4" fmla="*/ 29 w 597"/>
                <a:gd name="T5" fmla="*/ 54 h 2950"/>
                <a:gd name="T6" fmla="*/ 39 w 597"/>
                <a:gd name="T7" fmla="*/ 77 h 2950"/>
                <a:gd name="T8" fmla="*/ 40 w 597"/>
                <a:gd name="T9" fmla="*/ 98 h 2950"/>
                <a:gd name="T10" fmla="*/ 25 w 597"/>
                <a:gd name="T11" fmla="*/ 137 h 2950"/>
                <a:gd name="T12" fmla="*/ 14 w 597"/>
                <a:gd name="T13" fmla="*/ 159 h 2950"/>
                <a:gd name="T14" fmla="*/ 6 w 597"/>
                <a:gd name="T15" fmla="*/ 202 h 2950"/>
                <a:gd name="T16" fmla="*/ 5 w 597"/>
                <a:gd name="T17" fmla="*/ 236 h 2950"/>
                <a:gd name="T18" fmla="*/ 5 w 597"/>
                <a:gd name="T19" fmla="*/ 316 h 2950"/>
                <a:gd name="T20" fmla="*/ 7 w 597"/>
                <a:gd name="T21" fmla="*/ 387 h 2950"/>
                <a:gd name="T22" fmla="*/ 4 w 597"/>
                <a:gd name="T23" fmla="*/ 409 h 2950"/>
                <a:gd name="T24" fmla="*/ 0 w 597"/>
                <a:gd name="T25" fmla="*/ 435 h 2950"/>
                <a:gd name="T26" fmla="*/ 11 w 597"/>
                <a:gd name="T27" fmla="*/ 590 h 2950"/>
                <a:gd name="T28" fmla="*/ 66 w 597"/>
                <a:gd name="T29" fmla="*/ 404 h 2950"/>
                <a:gd name="T30" fmla="*/ 100 w 597"/>
                <a:gd name="T31" fmla="*/ 300 h 2950"/>
                <a:gd name="T32" fmla="*/ 84 w 597"/>
                <a:gd name="T33" fmla="*/ 230 h 2950"/>
                <a:gd name="T34" fmla="*/ 83 w 597"/>
                <a:gd name="T35" fmla="*/ 195 h 2950"/>
                <a:gd name="T36" fmla="*/ 86 w 597"/>
                <a:gd name="T37" fmla="*/ 144 h 2950"/>
                <a:gd name="T38" fmla="*/ 85 w 597"/>
                <a:gd name="T39" fmla="*/ 110 h 2950"/>
                <a:gd name="T40" fmla="*/ 80 w 597"/>
                <a:gd name="T41" fmla="*/ 85 h 2950"/>
                <a:gd name="T42" fmla="*/ 71 w 597"/>
                <a:gd name="T43" fmla="*/ 66 h 2950"/>
                <a:gd name="T44" fmla="*/ 64 w 597"/>
                <a:gd name="T45" fmla="*/ 60 h 2950"/>
                <a:gd name="T46" fmla="*/ 72 w 597"/>
                <a:gd name="T47" fmla="*/ 46 h 2950"/>
                <a:gd name="T48" fmla="*/ 72 w 597"/>
                <a:gd name="T49" fmla="*/ 34 h 2950"/>
                <a:gd name="T50" fmla="*/ 55 w 597"/>
                <a:gd name="T51" fmla="*/ 0 h 295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597" h="2950">
                  <a:moveTo>
                    <a:pt x="329" y="0"/>
                  </a:moveTo>
                  <a:lnTo>
                    <a:pt x="179" y="111"/>
                  </a:lnTo>
                  <a:lnTo>
                    <a:pt x="174" y="269"/>
                  </a:lnTo>
                  <a:lnTo>
                    <a:pt x="231" y="385"/>
                  </a:lnTo>
                  <a:lnTo>
                    <a:pt x="240" y="490"/>
                  </a:lnTo>
                  <a:lnTo>
                    <a:pt x="148" y="687"/>
                  </a:lnTo>
                  <a:lnTo>
                    <a:pt x="82" y="796"/>
                  </a:lnTo>
                  <a:lnTo>
                    <a:pt x="35" y="1010"/>
                  </a:lnTo>
                  <a:lnTo>
                    <a:pt x="29" y="1178"/>
                  </a:lnTo>
                  <a:lnTo>
                    <a:pt x="29" y="1581"/>
                  </a:lnTo>
                  <a:lnTo>
                    <a:pt x="44" y="1935"/>
                  </a:lnTo>
                  <a:lnTo>
                    <a:pt x="24" y="2045"/>
                  </a:lnTo>
                  <a:lnTo>
                    <a:pt x="0" y="2173"/>
                  </a:lnTo>
                  <a:lnTo>
                    <a:pt x="66" y="2950"/>
                  </a:lnTo>
                  <a:lnTo>
                    <a:pt x="395" y="2021"/>
                  </a:lnTo>
                  <a:lnTo>
                    <a:pt x="597" y="1501"/>
                  </a:lnTo>
                  <a:lnTo>
                    <a:pt x="500" y="1151"/>
                  </a:lnTo>
                  <a:lnTo>
                    <a:pt x="493" y="977"/>
                  </a:lnTo>
                  <a:lnTo>
                    <a:pt x="513" y="719"/>
                  </a:lnTo>
                  <a:lnTo>
                    <a:pt x="510" y="551"/>
                  </a:lnTo>
                  <a:lnTo>
                    <a:pt x="479" y="423"/>
                  </a:lnTo>
                  <a:lnTo>
                    <a:pt x="421" y="332"/>
                  </a:lnTo>
                  <a:lnTo>
                    <a:pt x="381" y="302"/>
                  </a:lnTo>
                  <a:lnTo>
                    <a:pt x="427" y="232"/>
                  </a:lnTo>
                  <a:lnTo>
                    <a:pt x="427" y="170"/>
                  </a:lnTo>
                  <a:lnTo>
                    <a:pt x="329" y="0"/>
                  </a:lnTo>
                  <a:close/>
                </a:path>
              </a:pathLst>
            </a:custGeom>
            <a:solidFill>
              <a:srgbClr val="FFEA00"/>
            </a:solidFill>
            <a:ln w="0">
              <a:solidFill>
                <a:srgbClr val="FFEA00"/>
              </a:solidFill>
              <a:prstDash val="solid"/>
              <a:round/>
              <a:headEnd/>
              <a:tailEnd/>
            </a:ln>
          </p:spPr>
          <p:txBody>
            <a:bodyPr/>
            <a:lstStyle/>
            <a:p>
              <a:endParaRPr lang="en-US"/>
            </a:p>
          </p:txBody>
        </p:sp>
        <p:sp>
          <p:nvSpPr>
            <p:cNvPr id="83983" name="Freeform 14">
              <a:extLst>
                <a:ext uri="{FF2B5EF4-FFF2-40B4-BE49-F238E27FC236}">
                  <a16:creationId xmlns:a16="http://schemas.microsoft.com/office/drawing/2014/main" id="{60C0FCCF-5D70-B381-5F8D-E38514E4C5F6}"/>
                </a:ext>
              </a:extLst>
            </p:cNvPr>
            <p:cNvSpPr>
              <a:spLocks/>
            </p:cNvSpPr>
            <p:nvPr/>
          </p:nvSpPr>
          <p:spPr bwMode="auto">
            <a:xfrm>
              <a:off x="4714" y="1696"/>
              <a:ext cx="314" cy="484"/>
            </a:xfrm>
            <a:custGeom>
              <a:avLst/>
              <a:gdLst>
                <a:gd name="T0" fmla="*/ 4 w 1878"/>
                <a:gd name="T1" fmla="*/ 67 h 2420"/>
                <a:gd name="T2" fmla="*/ 0 w 1878"/>
                <a:gd name="T3" fmla="*/ 140 h 2420"/>
                <a:gd name="T4" fmla="*/ 22 w 1878"/>
                <a:gd name="T5" fmla="*/ 182 h 2420"/>
                <a:gd name="T6" fmla="*/ 6 w 1878"/>
                <a:gd name="T7" fmla="*/ 230 h 2420"/>
                <a:gd name="T8" fmla="*/ 6 w 1878"/>
                <a:gd name="T9" fmla="*/ 238 h 2420"/>
                <a:gd name="T10" fmla="*/ 10 w 1878"/>
                <a:gd name="T11" fmla="*/ 245 h 2420"/>
                <a:gd name="T12" fmla="*/ 13 w 1878"/>
                <a:gd name="T13" fmla="*/ 251 h 2420"/>
                <a:gd name="T14" fmla="*/ 33 w 1878"/>
                <a:gd name="T15" fmla="*/ 334 h 2420"/>
                <a:gd name="T16" fmla="*/ 33 w 1878"/>
                <a:gd name="T17" fmla="*/ 345 h 2420"/>
                <a:gd name="T18" fmla="*/ 34 w 1878"/>
                <a:gd name="T19" fmla="*/ 365 h 2420"/>
                <a:gd name="T20" fmla="*/ 41 w 1878"/>
                <a:gd name="T21" fmla="*/ 385 h 2420"/>
                <a:gd name="T22" fmla="*/ 54 w 1878"/>
                <a:gd name="T23" fmla="*/ 393 h 2420"/>
                <a:gd name="T24" fmla="*/ 135 w 1878"/>
                <a:gd name="T25" fmla="*/ 385 h 2420"/>
                <a:gd name="T26" fmla="*/ 200 w 1878"/>
                <a:gd name="T27" fmla="*/ 480 h 2420"/>
                <a:gd name="T28" fmla="*/ 213 w 1878"/>
                <a:gd name="T29" fmla="*/ 484 h 2420"/>
                <a:gd name="T30" fmla="*/ 238 w 1878"/>
                <a:gd name="T31" fmla="*/ 439 h 2420"/>
                <a:gd name="T32" fmla="*/ 296 w 1878"/>
                <a:gd name="T33" fmla="*/ 385 h 2420"/>
                <a:gd name="T34" fmla="*/ 314 w 1878"/>
                <a:gd name="T35" fmla="*/ 359 h 2420"/>
                <a:gd name="T36" fmla="*/ 314 w 1878"/>
                <a:gd name="T37" fmla="*/ 283 h 2420"/>
                <a:gd name="T38" fmla="*/ 146 w 1878"/>
                <a:gd name="T39" fmla="*/ 0 h 2420"/>
                <a:gd name="T40" fmla="*/ 4 w 1878"/>
                <a:gd name="T41" fmla="*/ 67 h 24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878" h="2420">
                  <a:moveTo>
                    <a:pt x="26" y="335"/>
                  </a:moveTo>
                  <a:lnTo>
                    <a:pt x="0" y="698"/>
                  </a:lnTo>
                  <a:lnTo>
                    <a:pt x="129" y="909"/>
                  </a:lnTo>
                  <a:lnTo>
                    <a:pt x="37" y="1150"/>
                  </a:lnTo>
                  <a:lnTo>
                    <a:pt x="37" y="1190"/>
                  </a:lnTo>
                  <a:lnTo>
                    <a:pt x="59" y="1225"/>
                  </a:lnTo>
                  <a:lnTo>
                    <a:pt x="78" y="1255"/>
                  </a:lnTo>
                  <a:lnTo>
                    <a:pt x="200" y="1671"/>
                  </a:lnTo>
                  <a:lnTo>
                    <a:pt x="200" y="1724"/>
                  </a:lnTo>
                  <a:lnTo>
                    <a:pt x="205" y="1825"/>
                  </a:lnTo>
                  <a:lnTo>
                    <a:pt x="244" y="1927"/>
                  </a:lnTo>
                  <a:lnTo>
                    <a:pt x="322" y="1963"/>
                  </a:lnTo>
                  <a:lnTo>
                    <a:pt x="809" y="1927"/>
                  </a:lnTo>
                  <a:lnTo>
                    <a:pt x="1194" y="2399"/>
                  </a:lnTo>
                  <a:lnTo>
                    <a:pt x="1275" y="2420"/>
                  </a:lnTo>
                  <a:lnTo>
                    <a:pt x="1425" y="2194"/>
                  </a:lnTo>
                  <a:lnTo>
                    <a:pt x="1768" y="1927"/>
                  </a:lnTo>
                  <a:lnTo>
                    <a:pt x="1878" y="1795"/>
                  </a:lnTo>
                  <a:lnTo>
                    <a:pt x="1878" y="1416"/>
                  </a:lnTo>
                  <a:lnTo>
                    <a:pt x="874" y="0"/>
                  </a:lnTo>
                  <a:lnTo>
                    <a:pt x="26" y="335"/>
                  </a:lnTo>
                  <a:close/>
                </a:path>
              </a:pathLst>
            </a:custGeom>
            <a:solidFill>
              <a:srgbClr val="FFC98E"/>
            </a:solidFill>
            <a:ln w="0">
              <a:solidFill>
                <a:srgbClr val="FFC98E"/>
              </a:solidFill>
              <a:prstDash val="solid"/>
              <a:round/>
              <a:headEnd/>
              <a:tailEnd/>
            </a:ln>
          </p:spPr>
          <p:txBody>
            <a:bodyPr/>
            <a:lstStyle/>
            <a:p>
              <a:endParaRPr lang="en-US"/>
            </a:p>
          </p:txBody>
        </p:sp>
        <p:sp>
          <p:nvSpPr>
            <p:cNvPr id="83984" name="Freeform 15">
              <a:extLst>
                <a:ext uri="{FF2B5EF4-FFF2-40B4-BE49-F238E27FC236}">
                  <a16:creationId xmlns:a16="http://schemas.microsoft.com/office/drawing/2014/main" id="{7A4F726B-0728-E158-BBF5-EE6F0DC227CD}"/>
                </a:ext>
              </a:extLst>
            </p:cNvPr>
            <p:cNvSpPr>
              <a:spLocks/>
            </p:cNvSpPr>
            <p:nvPr/>
          </p:nvSpPr>
          <p:spPr bwMode="auto">
            <a:xfrm>
              <a:off x="4786" y="1848"/>
              <a:ext cx="29" cy="16"/>
            </a:xfrm>
            <a:custGeom>
              <a:avLst/>
              <a:gdLst>
                <a:gd name="T0" fmla="*/ 29 w 171"/>
                <a:gd name="T1" fmla="*/ 7 h 79"/>
                <a:gd name="T2" fmla="*/ 23 w 171"/>
                <a:gd name="T3" fmla="*/ 12 h 79"/>
                <a:gd name="T4" fmla="*/ 3 w 171"/>
                <a:gd name="T5" fmla="*/ 16 h 79"/>
                <a:gd name="T6" fmla="*/ 0 w 171"/>
                <a:gd name="T7" fmla="*/ 0 h 79"/>
                <a:gd name="T8" fmla="*/ 29 w 171"/>
                <a:gd name="T9" fmla="*/ 7 h 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1" h="79">
                  <a:moveTo>
                    <a:pt x="171" y="34"/>
                  </a:moveTo>
                  <a:lnTo>
                    <a:pt x="134" y="60"/>
                  </a:lnTo>
                  <a:lnTo>
                    <a:pt x="18" y="79"/>
                  </a:lnTo>
                  <a:lnTo>
                    <a:pt x="0" y="0"/>
                  </a:lnTo>
                  <a:lnTo>
                    <a:pt x="171" y="34"/>
                  </a:lnTo>
                  <a:close/>
                </a:path>
              </a:pathLst>
            </a:custGeom>
            <a:solidFill>
              <a:srgbClr val="FFFFFF"/>
            </a:solidFill>
            <a:ln w="0">
              <a:solidFill>
                <a:srgbClr val="FFFFFF"/>
              </a:solidFill>
              <a:prstDash val="solid"/>
              <a:round/>
              <a:headEnd/>
              <a:tailEnd/>
            </a:ln>
          </p:spPr>
          <p:txBody>
            <a:bodyPr/>
            <a:lstStyle/>
            <a:p>
              <a:endParaRPr lang="en-US"/>
            </a:p>
          </p:txBody>
        </p:sp>
        <p:sp>
          <p:nvSpPr>
            <p:cNvPr id="83985" name="Freeform 16">
              <a:extLst>
                <a:ext uri="{FF2B5EF4-FFF2-40B4-BE49-F238E27FC236}">
                  <a16:creationId xmlns:a16="http://schemas.microsoft.com/office/drawing/2014/main" id="{04FF9636-6F95-F2BE-0E10-E5631EEE319B}"/>
                </a:ext>
              </a:extLst>
            </p:cNvPr>
            <p:cNvSpPr>
              <a:spLocks/>
            </p:cNvSpPr>
            <p:nvPr/>
          </p:nvSpPr>
          <p:spPr bwMode="auto">
            <a:xfrm>
              <a:off x="4745" y="1976"/>
              <a:ext cx="65" cy="26"/>
            </a:xfrm>
            <a:custGeom>
              <a:avLst/>
              <a:gdLst>
                <a:gd name="T0" fmla="*/ 0 w 390"/>
                <a:gd name="T1" fmla="*/ 10 h 134"/>
                <a:gd name="T2" fmla="*/ 7 w 390"/>
                <a:gd name="T3" fmla="*/ 26 h 134"/>
                <a:gd name="T4" fmla="*/ 26 w 390"/>
                <a:gd name="T5" fmla="*/ 26 h 134"/>
                <a:gd name="T6" fmla="*/ 39 w 390"/>
                <a:gd name="T7" fmla="*/ 24 h 134"/>
                <a:gd name="T8" fmla="*/ 55 w 390"/>
                <a:gd name="T9" fmla="*/ 17 h 134"/>
                <a:gd name="T10" fmla="*/ 65 w 390"/>
                <a:gd name="T11" fmla="*/ 14 h 134"/>
                <a:gd name="T12" fmla="*/ 45 w 390"/>
                <a:gd name="T13" fmla="*/ 0 h 134"/>
                <a:gd name="T14" fmla="*/ 1 w 390"/>
                <a:gd name="T15" fmla="*/ 5 h 134"/>
                <a:gd name="T16" fmla="*/ 0 w 390"/>
                <a:gd name="T17" fmla="*/ 10 h 1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90" h="134">
                  <a:moveTo>
                    <a:pt x="0" y="53"/>
                  </a:moveTo>
                  <a:lnTo>
                    <a:pt x="40" y="134"/>
                  </a:lnTo>
                  <a:lnTo>
                    <a:pt x="158" y="134"/>
                  </a:lnTo>
                  <a:lnTo>
                    <a:pt x="235" y="124"/>
                  </a:lnTo>
                  <a:lnTo>
                    <a:pt x="332" y="88"/>
                  </a:lnTo>
                  <a:lnTo>
                    <a:pt x="390" y="71"/>
                  </a:lnTo>
                  <a:lnTo>
                    <a:pt x="268" y="0"/>
                  </a:lnTo>
                  <a:lnTo>
                    <a:pt x="6" y="27"/>
                  </a:lnTo>
                  <a:lnTo>
                    <a:pt x="0" y="53"/>
                  </a:lnTo>
                  <a:close/>
                </a:path>
              </a:pathLst>
            </a:custGeom>
            <a:solidFill>
              <a:srgbClr val="FFFFFF"/>
            </a:solidFill>
            <a:ln w="0">
              <a:solidFill>
                <a:srgbClr val="FFFFFF"/>
              </a:solidFill>
              <a:prstDash val="solid"/>
              <a:round/>
              <a:headEnd/>
              <a:tailEnd/>
            </a:ln>
          </p:spPr>
          <p:txBody>
            <a:bodyPr/>
            <a:lstStyle/>
            <a:p>
              <a:endParaRPr lang="en-US"/>
            </a:p>
          </p:txBody>
        </p:sp>
        <p:sp>
          <p:nvSpPr>
            <p:cNvPr id="83986" name="Freeform 17">
              <a:extLst>
                <a:ext uri="{FF2B5EF4-FFF2-40B4-BE49-F238E27FC236}">
                  <a16:creationId xmlns:a16="http://schemas.microsoft.com/office/drawing/2014/main" id="{F319DEA0-34AB-ECCB-A343-9138630126B6}"/>
                </a:ext>
              </a:extLst>
            </p:cNvPr>
            <p:cNvSpPr>
              <a:spLocks/>
            </p:cNvSpPr>
            <p:nvPr/>
          </p:nvSpPr>
          <p:spPr bwMode="auto">
            <a:xfrm>
              <a:off x="4826" y="2793"/>
              <a:ext cx="248" cy="211"/>
            </a:xfrm>
            <a:custGeom>
              <a:avLst/>
              <a:gdLst>
                <a:gd name="T0" fmla="*/ 221 w 1489"/>
                <a:gd name="T1" fmla="*/ 0 h 1059"/>
                <a:gd name="T2" fmla="*/ 85 w 1489"/>
                <a:gd name="T3" fmla="*/ 24 h 1059"/>
                <a:gd name="T4" fmla="*/ 4 w 1489"/>
                <a:gd name="T5" fmla="*/ 76 h 1059"/>
                <a:gd name="T6" fmla="*/ 0 w 1489"/>
                <a:gd name="T7" fmla="*/ 83 h 1059"/>
                <a:gd name="T8" fmla="*/ 0 w 1489"/>
                <a:gd name="T9" fmla="*/ 97 h 1059"/>
                <a:gd name="T10" fmla="*/ 8 w 1489"/>
                <a:gd name="T11" fmla="*/ 111 h 1059"/>
                <a:gd name="T12" fmla="*/ 20 w 1489"/>
                <a:gd name="T13" fmla="*/ 112 h 1059"/>
                <a:gd name="T14" fmla="*/ 71 w 1489"/>
                <a:gd name="T15" fmla="*/ 79 h 1059"/>
                <a:gd name="T16" fmla="*/ 71 w 1489"/>
                <a:gd name="T17" fmla="*/ 82 h 1059"/>
                <a:gd name="T18" fmla="*/ 47 w 1489"/>
                <a:gd name="T19" fmla="*/ 122 h 1059"/>
                <a:gd name="T20" fmla="*/ 34 w 1489"/>
                <a:gd name="T21" fmla="*/ 145 h 1059"/>
                <a:gd name="T22" fmla="*/ 34 w 1489"/>
                <a:gd name="T23" fmla="*/ 156 h 1059"/>
                <a:gd name="T24" fmla="*/ 75 w 1489"/>
                <a:gd name="T25" fmla="*/ 199 h 1059"/>
                <a:gd name="T26" fmla="*/ 117 w 1489"/>
                <a:gd name="T27" fmla="*/ 211 h 1059"/>
                <a:gd name="T28" fmla="*/ 135 w 1489"/>
                <a:gd name="T29" fmla="*/ 201 h 1059"/>
                <a:gd name="T30" fmla="*/ 155 w 1489"/>
                <a:gd name="T31" fmla="*/ 173 h 1059"/>
                <a:gd name="T32" fmla="*/ 175 w 1489"/>
                <a:gd name="T33" fmla="*/ 169 h 1059"/>
                <a:gd name="T34" fmla="*/ 227 w 1489"/>
                <a:gd name="T35" fmla="*/ 143 h 1059"/>
                <a:gd name="T36" fmla="*/ 243 w 1489"/>
                <a:gd name="T37" fmla="*/ 122 h 1059"/>
                <a:gd name="T38" fmla="*/ 248 w 1489"/>
                <a:gd name="T39" fmla="*/ 97 h 1059"/>
                <a:gd name="T40" fmla="*/ 248 w 1489"/>
                <a:gd name="T41" fmla="*/ 59 h 1059"/>
                <a:gd name="T42" fmla="*/ 239 w 1489"/>
                <a:gd name="T43" fmla="*/ 17 h 1059"/>
                <a:gd name="T44" fmla="*/ 221 w 1489"/>
                <a:gd name="T45" fmla="*/ 0 h 105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489" h="1059">
                  <a:moveTo>
                    <a:pt x="1324" y="0"/>
                  </a:moveTo>
                  <a:lnTo>
                    <a:pt x="509" y="118"/>
                  </a:lnTo>
                  <a:lnTo>
                    <a:pt x="24" y="379"/>
                  </a:lnTo>
                  <a:lnTo>
                    <a:pt x="0" y="419"/>
                  </a:lnTo>
                  <a:lnTo>
                    <a:pt x="0" y="485"/>
                  </a:lnTo>
                  <a:lnTo>
                    <a:pt x="46" y="555"/>
                  </a:lnTo>
                  <a:lnTo>
                    <a:pt x="118" y="564"/>
                  </a:lnTo>
                  <a:lnTo>
                    <a:pt x="424" y="396"/>
                  </a:lnTo>
                  <a:lnTo>
                    <a:pt x="427" y="410"/>
                  </a:lnTo>
                  <a:lnTo>
                    <a:pt x="282" y="612"/>
                  </a:lnTo>
                  <a:lnTo>
                    <a:pt x="204" y="726"/>
                  </a:lnTo>
                  <a:lnTo>
                    <a:pt x="204" y="783"/>
                  </a:lnTo>
                  <a:lnTo>
                    <a:pt x="451" y="998"/>
                  </a:lnTo>
                  <a:lnTo>
                    <a:pt x="704" y="1059"/>
                  </a:lnTo>
                  <a:lnTo>
                    <a:pt x="812" y="1007"/>
                  </a:lnTo>
                  <a:lnTo>
                    <a:pt x="928" y="869"/>
                  </a:lnTo>
                  <a:lnTo>
                    <a:pt x="1048" y="846"/>
                  </a:lnTo>
                  <a:lnTo>
                    <a:pt x="1363" y="717"/>
                  </a:lnTo>
                  <a:lnTo>
                    <a:pt x="1456" y="613"/>
                  </a:lnTo>
                  <a:lnTo>
                    <a:pt x="1489" y="485"/>
                  </a:lnTo>
                  <a:lnTo>
                    <a:pt x="1489" y="294"/>
                  </a:lnTo>
                  <a:lnTo>
                    <a:pt x="1434" y="85"/>
                  </a:lnTo>
                  <a:lnTo>
                    <a:pt x="1324" y="0"/>
                  </a:lnTo>
                  <a:close/>
                </a:path>
              </a:pathLst>
            </a:custGeom>
            <a:solidFill>
              <a:srgbClr val="FFC98E"/>
            </a:solidFill>
            <a:ln w="0">
              <a:solidFill>
                <a:srgbClr val="FFC98E"/>
              </a:solidFill>
              <a:prstDash val="solid"/>
              <a:round/>
              <a:headEnd/>
              <a:tailEnd/>
            </a:ln>
          </p:spPr>
          <p:txBody>
            <a:bodyPr/>
            <a:lstStyle/>
            <a:p>
              <a:endParaRPr lang="en-US"/>
            </a:p>
          </p:txBody>
        </p:sp>
        <p:sp>
          <p:nvSpPr>
            <p:cNvPr id="83987" name="Freeform 18">
              <a:extLst>
                <a:ext uri="{FF2B5EF4-FFF2-40B4-BE49-F238E27FC236}">
                  <a16:creationId xmlns:a16="http://schemas.microsoft.com/office/drawing/2014/main" id="{0DF5C5D0-8D4E-9C5E-4573-96444B69BFFB}"/>
                </a:ext>
              </a:extLst>
            </p:cNvPr>
            <p:cNvSpPr>
              <a:spLocks/>
            </p:cNvSpPr>
            <p:nvPr/>
          </p:nvSpPr>
          <p:spPr bwMode="auto">
            <a:xfrm>
              <a:off x="4401" y="2897"/>
              <a:ext cx="169" cy="215"/>
            </a:xfrm>
            <a:custGeom>
              <a:avLst/>
              <a:gdLst>
                <a:gd name="T0" fmla="*/ 169 w 1014"/>
                <a:gd name="T1" fmla="*/ 198 h 1077"/>
                <a:gd name="T2" fmla="*/ 162 w 1014"/>
                <a:gd name="T3" fmla="*/ 145 h 1077"/>
                <a:gd name="T4" fmla="*/ 139 w 1014"/>
                <a:gd name="T5" fmla="*/ 86 h 1077"/>
                <a:gd name="T6" fmla="*/ 77 w 1014"/>
                <a:gd name="T7" fmla="*/ 18 h 1077"/>
                <a:gd name="T8" fmla="*/ 30 w 1014"/>
                <a:gd name="T9" fmla="*/ 0 h 1077"/>
                <a:gd name="T10" fmla="*/ 24 w 1014"/>
                <a:gd name="T11" fmla="*/ 0 h 1077"/>
                <a:gd name="T12" fmla="*/ 0 w 1014"/>
                <a:gd name="T13" fmla="*/ 170 h 1077"/>
                <a:gd name="T14" fmla="*/ 19 w 1014"/>
                <a:gd name="T15" fmla="*/ 191 h 1077"/>
                <a:gd name="T16" fmla="*/ 52 w 1014"/>
                <a:gd name="T17" fmla="*/ 207 h 1077"/>
                <a:gd name="T18" fmla="*/ 81 w 1014"/>
                <a:gd name="T19" fmla="*/ 215 h 1077"/>
                <a:gd name="T20" fmla="*/ 132 w 1014"/>
                <a:gd name="T21" fmla="*/ 213 h 1077"/>
                <a:gd name="T22" fmla="*/ 169 w 1014"/>
                <a:gd name="T23" fmla="*/ 198 h 107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14" h="1077">
                  <a:moveTo>
                    <a:pt x="1014" y="990"/>
                  </a:moveTo>
                  <a:lnTo>
                    <a:pt x="971" y="725"/>
                  </a:lnTo>
                  <a:lnTo>
                    <a:pt x="831" y="430"/>
                  </a:lnTo>
                  <a:lnTo>
                    <a:pt x="460" y="92"/>
                  </a:lnTo>
                  <a:lnTo>
                    <a:pt x="181" y="0"/>
                  </a:lnTo>
                  <a:lnTo>
                    <a:pt x="144" y="0"/>
                  </a:lnTo>
                  <a:lnTo>
                    <a:pt x="0" y="852"/>
                  </a:lnTo>
                  <a:lnTo>
                    <a:pt x="111" y="957"/>
                  </a:lnTo>
                  <a:lnTo>
                    <a:pt x="309" y="1037"/>
                  </a:lnTo>
                  <a:lnTo>
                    <a:pt x="486" y="1077"/>
                  </a:lnTo>
                  <a:lnTo>
                    <a:pt x="791" y="1068"/>
                  </a:lnTo>
                  <a:lnTo>
                    <a:pt x="1014" y="990"/>
                  </a:lnTo>
                  <a:close/>
                </a:path>
              </a:pathLst>
            </a:custGeom>
            <a:solidFill>
              <a:srgbClr val="FFFFFF"/>
            </a:solidFill>
            <a:ln w="0">
              <a:solidFill>
                <a:srgbClr val="FFFFFF"/>
              </a:solidFill>
              <a:prstDash val="solid"/>
              <a:round/>
              <a:headEnd/>
              <a:tailEnd/>
            </a:ln>
          </p:spPr>
          <p:txBody>
            <a:bodyPr/>
            <a:lstStyle/>
            <a:p>
              <a:endParaRPr lang="en-US"/>
            </a:p>
          </p:txBody>
        </p:sp>
        <p:sp>
          <p:nvSpPr>
            <p:cNvPr id="83988" name="Freeform 19">
              <a:extLst>
                <a:ext uri="{FF2B5EF4-FFF2-40B4-BE49-F238E27FC236}">
                  <a16:creationId xmlns:a16="http://schemas.microsoft.com/office/drawing/2014/main" id="{4185D8EE-5B5C-3675-6C1B-974C10C1A7B0}"/>
                </a:ext>
              </a:extLst>
            </p:cNvPr>
            <p:cNvSpPr>
              <a:spLocks/>
            </p:cNvSpPr>
            <p:nvPr/>
          </p:nvSpPr>
          <p:spPr bwMode="auto">
            <a:xfrm>
              <a:off x="4263" y="2809"/>
              <a:ext cx="181" cy="284"/>
            </a:xfrm>
            <a:custGeom>
              <a:avLst/>
              <a:gdLst>
                <a:gd name="T0" fmla="*/ 48 w 1086"/>
                <a:gd name="T1" fmla="*/ 0 h 1420"/>
                <a:gd name="T2" fmla="*/ 82 w 1086"/>
                <a:gd name="T3" fmla="*/ 5 h 1420"/>
                <a:gd name="T4" fmla="*/ 98 w 1086"/>
                <a:gd name="T5" fmla="*/ 11 h 1420"/>
                <a:gd name="T6" fmla="*/ 106 w 1086"/>
                <a:gd name="T7" fmla="*/ 22 h 1420"/>
                <a:gd name="T8" fmla="*/ 109 w 1086"/>
                <a:gd name="T9" fmla="*/ 28 h 1420"/>
                <a:gd name="T10" fmla="*/ 127 w 1086"/>
                <a:gd name="T11" fmla="*/ 9 h 1420"/>
                <a:gd name="T12" fmla="*/ 133 w 1086"/>
                <a:gd name="T13" fmla="*/ 6 h 1420"/>
                <a:gd name="T14" fmla="*/ 138 w 1086"/>
                <a:gd name="T15" fmla="*/ 5 h 1420"/>
                <a:gd name="T16" fmla="*/ 147 w 1086"/>
                <a:gd name="T17" fmla="*/ 9 h 1420"/>
                <a:gd name="T18" fmla="*/ 152 w 1086"/>
                <a:gd name="T19" fmla="*/ 14 h 1420"/>
                <a:gd name="T20" fmla="*/ 152 w 1086"/>
                <a:gd name="T21" fmla="*/ 19 h 1420"/>
                <a:gd name="T22" fmla="*/ 152 w 1086"/>
                <a:gd name="T23" fmla="*/ 66 h 1420"/>
                <a:gd name="T24" fmla="*/ 160 w 1086"/>
                <a:gd name="T25" fmla="*/ 86 h 1420"/>
                <a:gd name="T26" fmla="*/ 168 w 1086"/>
                <a:gd name="T27" fmla="*/ 110 h 1420"/>
                <a:gd name="T28" fmla="*/ 174 w 1086"/>
                <a:gd name="T29" fmla="*/ 124 h 1420"/>
                <a:gd name="T30" fmla="*/ 180 w 1086"/>
                <a:gd name="T31" fmla="*/ 142 h 1420"/>
                <a:gd name="T32" fmla="*/ 181 w 1086"/>
                <a:gd name="T33" fmla="*/ 157 h 1420"/>
                <a:gd name="T34" fmla="*/ 181 w 1086"/>
                <a:gd name="T35" fmla="*/ 187 h 1420"/>
                <a:gd name="T36" fmla="*/ 177 w 1086"/>
                <a:gd name="T37" fmla="*/ 230 h 1420"/>
                <a:gd name="T38" fmla="*/ 165 w 1086"/>
                <a:gd name="T39" fmla="*/ 247 h 1420"/>
                <a:gd name="T40" fmla="*/ 162 w 1086"/>
                <a:gd name="T41" fmla="*/ 260 h 1420"/>
                <a:gd name="T42" fmla="*/ 156 w 1086"/>
                <a:gd name="T43" fmla="*/ 265 h 1420"/>
                <a:gd name="T44" fmla="*/ 141 w 1086"/>
                <a:gd name="T45" fmla="*/ 264 h 1420"/>
                <a:gd name="T46" fmla="*/ 124 w 1086"/>
                <a:gd name="T47" fmla="*/ 277 h 1420"/>
                <a:gd name="T48" fmla="*/ 113 w 1086"/>
                <a:gd name="T49" fmla="*/ 281 h 1420"/>
                <a:gd name="T50" fmla="*/ 82 w 1086"/>
                <a:gd name="T51" fmla="*/ 284 h 1420"/>
                <a:gd name="T52" fmla="*/ 73 w 1086"/>
                <a:gd name="T53" fmla="*/ 275 h 1420"/>
                <a:gd name="T54" fmla="*/ 66 w 1086"/>
                <a:gd name="T55" fmla="*/ 266 h 1420"/>
                <a:gd name="T56" fmla="*/ 57 w 1086"/>
                <a:gd name="T57" fmla="*/ 261 h 1420"/>
                <a:gd name="T58" fmla="*/ 48 w 1086"/>
                <a:gd name="T59" fmla="*/ 238 h 1420"/>
                <a:gd name="T60" fmla="*/ 31 w 1086"/>
                <a:gd name="T61" fmla="*/ 225 h 1420"/>
                <a:gd name="T62" fmla="*/ 24 w 1086"/>
                <a:gd name="T63" fmla="*/ 199 h 1420"/>
                <a:gd name="T64" fmla="*/ 13 w 1086"/>
                <a:gd name="T65" fmla="*/ 199 h 1420"/>
                <a:gd name="T66" fmla="*/ 5 w 1086"/>
                <a:gd name="T67" fmla="*/ 187 h 1420"/>
                <a:gd name="T68" fmla="*/ 0 w 1086"/>
                <a:gd name="T69" fmla="*/ 165 h 1420"/>
                <a:gd name="T70" fmla="*/ 4 w 1086"/>
                <a:gd name="T71" fmla="*/ 136 h 1420"/>
                <a:gd name="T72" fmla="*/ 48 w 1086"/>
                <a:gd name="T73" fmla="*/ 0 h 142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086" h="1420">
                  <a:moveTo>
                    <a:pt x="287" y="0"/>
                  </a:moveTo>
                  <a:lnTo>
                    <a:pt x="489" y="24"/>
                  </a:lnTo>
                  <a:lnTo>
                    <a:pt x="585" y="57"/>
                  </a:lnTo>
                  <a:lnTo>
                    <a:pt x="637" y="109"/>
                  </a:lnTo>
                  <a:lnTo>
                    <a:pt x="653" y="141"/>
                  </a:lnTo>
                  <a:lnTo>
                    <a:pt x="762" y="43"/>
                  </a:lnTo>
                  <a:lnTo>
                    <a:pt x="795" y="28"/>
                  </a:lnTo>
                  <a:lnTo>
                    <a:pt x="825" y="24"/>
                  </a:lnTo>
                  <a:lnTo>
                    <a:pt x="884" y="43"/>
                  </a:lnTo>
                  <a:lnTo>
                    <a:pt x="914" y="70"/>
                  </a:lnTo>
                  <a:lnTo>
                    <a:pt x="914" y="97"/>
                  </a:lnTo>
                  <a:lnTo>
                    <a:pt x="914" y="330"/>
                  </a:lnTo>
                  <a:lnTo>
                    <a:pt x="959" y="430"/>
                  </a:lnTo>
                  <a:lnTo>
                    <a:pt x="1006" y="550"/>
                  </a:lnTo>
                  <a:lnTo>
                    <a:pt x="1045" y="621"/>
                  </a:lnTo>
                  <a:lnTo>
                    <a:pt x="1080" y="708"/>
                  </a:lnTo>
                  <a:lnTo>
                    <a:pt x="1086" y="783"/>
                  </a:lnTo>
                  <a:lnTo>
                    <a:pt x="1086" y="934"/>
                  </a:lnTo>
                  <a:lnTo>
                    <a:pt x="1061" y="1152"/>
                  </a:lnTo>
                  <a:lnTo>
                    <a:pt x="989" y="1236"/>
                  </a:lnTo>
                  <a:lnTo>
                    <a:pt x="972" y="1299"/>
                  </a:lnTo>
                  <a:lnTo>
                    <a:pt x="936" y="1326"/>
                  </a:lnTo>
                  <a:lnTo>
                    <a:pt x="844" y="1320"/>
                  </a:lnTo>
                  <a:lnTo>
                    <a:pt x="746" y="1384"/>
                  </a:lnTo>
                  <a:lnTo>
                    <a:pt x="676" y="1407"/>
                  </a:lnTo>
                  <a:lnTo>
                    <a:pt x="492" y="1420"/>
                  </a:lnTo>
                  <a:lnTo>
                    <a:pt x="436" y="1373"/>
                  </a:lnTo>
                  <a:lnTo>
                    <a:pt x="398" y="1329"/>
                  </a:lnTo>
                  <a:lnTo>
                    <a:pt x="339" y="1303"/>
                  </a:lnTo>
                  <a:lnTo>
                    <a:pt x="287" y="1188"/>
                  </a:lnTo>
                  <a:lnTo>
                    <a:pt x="187" y="1124"/>
                  </a:lnTo>
                  <a:lnTo>
                    <a:pt x="145" y="995"/>
                  </a:lnTo>
                  <a:lnTo>
                    <a:pt x="78" y="995"/>
                  </a:lnTo>
                  <a:lnTo>
                    <a:pt x="30" y="934"/>
                  </a:lnTo>
                  <a:lnTo>
                    <a:pt x="0" y="827"/>
                  </a:lnTo>
                  <a:lnTo>
                    <a:pt x="22" y="679"/>
                  </a:lnTo>
                  <a:lnTo>
                    <a:pt x="287" y="0"/>
                  </a:lnTo>
                  <a:close/>
                </a:path>
              </a:pathLst>
            </a:custGeom>
            <a:solidFill>
              <a:srgbClr val="FFC98E"/>
            </a:solidFill>
            <a:ln w="0">
              <a:solidFill>
                <a:srgbClr val="FFC98E"/>
              </a:solidFill>
              <a:prstDash val="solid"/>
              <a:round/>
              <a:headEnd/>
              <a:tailEnd/>
            </a:ln>
          </p:spPr>
          <p:txBody>
            <a:bodyPr/>
            <a:lstStyle/>
            <a:p>
              <a:endParaRPr lang="en-US"/>
            </a:p>
          </p:txBody>
        </p:sp>
        <p:sp>
          <p:nvSpPr>
            <p:cNvPr id="83989" name="Freeform 20">
              <a:extLst>
                <a:ext uri="{FF2B5EF4-FFF2-40B4-BE49-F238E27FC236}">
                  <a16:creationId xmlns:a16="http://schemas.microsoft.com/office/drawing/2014/main" id="{A20A1A80-030C-5445-394C-3FE972A76AE9}"/>
                </a:ext>
              </a:extLst>
            </p:cNvPr>
            <p:cNvSpPr>
              <a:spLocks/>
            </p:cNvSpPr>
            <p:nvPr/>
          </p:nvSpPr>
          <p:spPr bwMode="auto">
            <a:xfrm>
              <a:off x="3720" y="1427"/>
              <a:ext cx="387" cy="524"/>
            </a:xfrm>
            <a:custGeom>
              <a:avLst/>
              <a:gdLst>
                <a:gd name="T0" fmla="*/ 107 w 2322"/>
                <a:gd name="T1" fmla="*/ 16 h 2622"/>
                <a:gd name="T2" fmla="*/ 12 w 2322"/>
                <a:gd name="T3" fmla="*/ 310 h 2622"/>
                <a:gd name="T4" fmla="*/ 0 w 2322"/>
                <a:gd name="T5" fmla="*/ 372 h 2622"/>
                <a:gd name="T6" fmla="*/ 36 w 2322"/>
                <a:gd name="T7" fmla="*/ 386 h 2622"/>
                <a:gd name="T8" fmla="*/ 86 w 2322"/>
                <a:gd name="T9" fmla="*/ 428 h 2622"/>
                <a:gd name="T10" fmla="*/ 152 w 2322"/>
                <a:gd name="T11" fmla="*/ 499 h 2622"/>
                <a:gd name="T12" fmla="*/ 273 w 2322"/>
                <a:gd name="T13" fmla="*/ 524 h 2622"/>
                <a:gd name="T14" fmla="*/ 306 w 2322"/>
                <a:gd name="T15" fmla="*/ 507 h 2622"/>
                <a:gd name="T16" fmla="*/ 306 w 2322"/>
                <a:gd name="T17" fmla="*/ 468 h 2622"/>
                <a:gd name="T18" fmla="*/ 316 w 2322"/>
                <a:gd name="T19" fmla="*/ 425 h 2622"/>
                <a:gd name="T20" fmla="*/ 337 w 2322"/>
                <a:gd name="T21" fmla="*/ 404 h 2622"/>
                <a:gd name="T22" fmla="*/ 347 w 2322"/>
                <a:gd name="T23" fmla="*/ 362 h 2622"/>
                <a:gd name="T24" fmla="*/ 372 w 2322"/>
                <a:gd name="T25" fmla="*/ 366 h 2622"/>
                <a:gd name="T26" fmla="*/ 385 w 2322"/>
                <a:gd name="T27" fmla="*/ 361 h 2622"/>
                <a:gd name="T28" fmla="*/ 387 w 2322"/>
                <a:gd name="T29" fmla="*/ 351 h 2622"/>
                <a:gd name="T30" fmla="*/ 362 w 2322"/>
                <a:gd name="T31" fmla="*/ 281 h 2622"/>
                <a:gd name="T32" fmla="*/ 376 w 2322"/>
                <a:gd name="T33" fmla="*/ 236 h 2622"/>
                <a:gd name="T34" fmla="*/ 378 w 2322"/>
                <a:gd name="T35" fmla="*/ 207 h 2622"/>
                <a:gd name="T36" fmla="*/ 360 w 2322"/>
                <a:gd name="T37" fmla="*/ 113 h 2622"/>
                <a:gd name="T38" fmla="*/ 335 w 2322"/>
                <a:gd name="T39" fmla="*/ 64 h 2622"/>
                <a:gd name="T40" fmla="*/ 307 w 2322"/>
                <a:gd name="T41" fmla="*/ 34 h 2622"/>
                <a:gd name="T42" fmla="*/ 288 w 2322"/>
                <a:gd name="T43" fmla="*/ 20 h 2622"/>
                <a:gd name="T44" fmla="*/ 263 w 2322"/>
                <a:gd name="T45" fmla="*/ 11 h 2622"/>
                <a:gd name="T46" fmla="*/ 187 w 2322"/>
                <a:gd name="T47" fmla="*/ 0 h 2622"/>
                <a:gd name="T48" fmla="*/ 138 w 2322"/>
                <a:gd name="T49" fmla="*/ 5 h 2622"/>
                <a:gd name="T50" fmla="*/ 107 w 2322"/>
                <a:gd name="T51" fmla="*/ 16 h 262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322" h="2622">
                  <a:moveTo>
                    <a:pt x="639" y="80"/>
                  </a:moveTo>
                  <a:lnTo>
                    <a:pt x="71" y="1552"/>
                  </a:lnTo>
                  <a:lnTo>
                    <a:pt x="0" y="1860"/>
                  </a:lnTo>
                  <a:lnTo>
                    <a:pt x="215" y="1932"/>
                  </a:lnTo>
                  <a:lnTo>
                    <a:pt x="515" y="2140"/>
                  </a:lnTo>
                  <a:lnTo>
                    <a:pt x="912" y="2497"/>
                  </a:lnTo>
                  <a:lnTo>
                    <a:pt x="1636" y="2622"/>
                  </a:lnTo>
                  <a:lnTo>
                    <a:pt x="1836" y="2536"/>
                  </a:lnTo>
                  <a:lnTo>
                    <a:pt x="1836" y="2344"/>
                  </a:lnTo>
                  <a:lnTo>
                    <a:pt x="1897" y="2125"/>
                  </a:lnTo>
                  <a:lnTo>
                    <a:pt x="2023" y="2021"/>
                  </a:lnTo>
                  <a:lnTo>
                    <a:pt x="2083" y="1813"/>
                  </a:lnTo>
                  <a:lnTo>
                    <a:pt x="2233" y="1833"/>
                  </a:lnTo>
                  <a:lnTo>
                    <a:pt x="2311" y="1808"/>
                  </a:lnTo>
                  <a:lnTo>
                    <a:pt x="2322" y="1756"/>
                  </a:lnTo>
                  <a:lnTo>
                    <a:pt x="2172" y="1407"/>
                  </a:lnTo>
                  <a:lnTo>
                    <a:pt x="2256" y="1182"/>
                  </a:lnTo>
                  <a:lnTo>
                    <a:pt x="2269" y="1037"/>
                  </a:lnTo>
                  <a:lnTo>
                    <a:pt x="2157" y="565"/>
                  </a:lnTo>
                  <a:lnTo>
                    <a:pt x="2007" y="319"/>
                  </a:lnTo>
                  <a:lnTo>
                    <a:pt x="1842" y="172"/>
                  </a:lnTo>
                  <a:lnTo>
                    <a:pt x="1727" y="102"/>
                  </a:lnTo>
                  <a:lnTo>
                    <a:pt x="1575" y="53"/>
                  </a:lnTo>
                  <a:lnTo>
                    <a:pt x="1119" y="0"/>
                  </a:lnTo>
                  <a:lnTo>
                    <a:pt x="828" y="24"/>
                  </a:lnTo>
                  <a:lnTo>
                    <a:pt x="639" y="80"/>
                  </a:lnTo>
                  <a:close/>
                </a:path>
              </a:pathLst>
            </a:custGeom>
            <a:solidFill>
              <a:srgbClr val="FFC98E"/>
            </a:solidFill>
            <a:ln w="0">
              <a:solidFill>
                <a:srgbClr val="FFC98E"/>
              </a:solidFill>
              <a:prstDash val="solid"/>
              <a:round/>
              <a:headEnd/>
              <a:tailEnd/>
            </a:ln>
          </p:spPr>
          <p:txBody>
            <a:bodyPr/>
            <a:lstStyle/>
            <a:p>
              <a:endParaRPr lang="en-US"/>
            </a:p>
          </p:txBody>
        </p:sp>
        <p:sp>
          <p:nvSpPr>
            <p:cNvPr id="83990" name="Freeform 21">
              <a:extLst>
                <a:ext uri="{FF2B5EF4-FFF2-40B4-BE49-F238E27FC236}">
                  <a16:creationId xmlns:a16="http://schemas.microsoft.com/office/drawing/2014/main" id="{741804DB-3009-097F-9552-7D2376233004}"/>
                </a:ext>
              </a:extLst>
            </p:cNvPr>
            <p:cNvSpPr>
              <a:spLocks/>
            </p:cNvSpPr>
            <p:nvPr/>
          </p:nvSpPr>
          <p:spPr bwMode="auto">
            <a:xfrm>
              <a:off x="4015" y="1827"/>
              <a:ext cx="24" cy="25"/>
            </a:xfrm>
            <a:custGeom>
              <a:avLst/>
              <a:gdLst>
                <a:gd name="T0" fmla="*/ 0 w 145"/>
                <a:gd name="T1" fmla="*/ 0 h 124"/>
                <a:gd name="T2" fmla="*/ 15 w 145"/>
                <a:gd name="T3" fmla="*/ 4 h 124"/>
                <a:gd name="T4" fmla="*/ 24 w 145"/>
                <a:gd name="T5" fmla="*/ 14 h 124"/>
                <a:gd name="T6" fmla="*/ 22 w 145"/>
                <a:gd name="T7" fmla="*/ 25 h 124"/>
                <a:gd name="T8" fmla="*/ 6 w 145"/>
                <a:gd name="T9" fmla="*/ 14 h 124"/>
                <a:gd name="T10" fmla="*/ 0 w 145"/>
                <a:gd name="T11" fmla="*/ 0 h 1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5" h="124">
                  <a:moveTo>
                    <a:pt x="0" y="0"/>
                  </a:moveTo>
                  <a:lnTo>
                    <a:pt x="89" y="20"/>
                  </a:lnTo>
                  <a:lnTo>
                    <a:pt x="145" y="67"/>
                  </a:lnTo>
                  <a:lnTo>
                    <a:pt x="133" y="124"/>
                  </a:lnTo>
                  <a:lnTo>
                    <a:pt x="34" y="67"/>
                  </a:lnTo>
                  <a:lnTo>
                    <a:pt x="0" y="0"/>
                  </a:lnTo>
                  <a:close/>
                </a:path>
              </a:pathLst>
            </a:custGeom>
            <a:solidFill>
              <a:srgbClr val="FFFFFF"/>
            </a:solidFill>
            <a:ln w="0">
              <a:solidFill>
                <a:srgbClr val="FFFFFF"/>
              </a:solidFill>
              <a:prstDash val="solid"/>
              <a:round/>
              <a:headEnd/>
              <a:tailEnd/>
            </a:ln>
          </p:spPr>
          <p:txBody>
            <a:bodyPr/>
            <a:lstStyle/>
            <a:p>
              <a:endParaRPr lang="en-US"/>
            </a:p>
          </p:txBody>
        </p:sp>
        <p:sp>
          <p:nvSpPr>
            <p:cNvPr id="83991" name="Freeform 22">
              <a:extLst>
                <a:ext uri="{FF2B5EF4-FFF2-40B4-BE49-F238E27FC236}">
                  <a16:creationId xmlns:a16="http://schemas.microsoft.com/office/drawing/2014/main" id="{7361D963-F6CD-BA8E-C5E2-437762A028BB}"/>
                </a:ext>
              </a:extLst>
            </p:cNvPr>
            <p:cNvSpPr>
              <a:spLocks/>
            </p:cNvSpPr>
            <p:nvPr/>
          </p:nvSpPr>
          <p:spPr bwMode="auto">
            <a:xfrm>
              <a:off x="3704" y="1443"/>
              <a:ext cx="224" cy="196"/>
            </a:xfrm>
            <a:custGeom>
              <a:avLst/>
              <a:gdLst>
                <a:gd name="T0" fmla="*/ 212 w 1342"/>
                <a:gd name="T1" fmla="*/ 45 h 978"/>
                <a:gd name="T2" fmla="*/ 197 w 1342"/>
                <a:gd name="T3" fmla="*/ 26 h 978"/>
                <a:gd name="T4" fmla="*/ 135 w 1342"/>
                <a:gd name="T5" fmla="*/ 0 h 978"/>
                <a:gd name="T6" fmla="*/ 102 w 1342"/>
                <a:gd name="T7" fmla="*/ 4 h 978"/>
                <a:gd name="T8" fmla="*/ 65 w 1342"/>
                <a:gd name="T9" fmla="*/ 23 h 978"/>
                <a:gd name="T10" fmla="*/ 44 w 1342"/>
                <a:gd name="T11" fmla="*/ 42 h 978"/>
                <a:gd name="T12" fmla="*/ 17 w 1342"/>
                <a:gd name="T13" fmla="*/ 88 h 978"/>
                <a:gd name="T14" fmla="*/ 0 w 1342"/>
                <a:gd name="T15" fmla="*/ 147 h 978"/>
                <a:gd name="T16" fmla="*/ 3 w 1342"/>
                <a:gd name="T17" fmla="*/ 196 h 978"/>
                <a:gd name="T18" fmla="*/ 91 w 1342"/>
                <a:gd name="T19" fmla="*/ 162 h 978"/>
                <a:gd name="T20" fmla="*/ 176 w 1342"/>
                <a:gd name="T21" fmla="*/ 150 h 978"/>
                <a:gd name="T22" fmla="*/ 224 w 1342"/>
                <a:gd name="T23" fmla="*/ 105 h 978"/>
                <a:gd name="T24" fmla="*/ 222 w 1342"/>
                <a:gd name="T25" fmla="*/ 65 h 978"/>
                <a:gd name="T26" fmla="*/ 212 w 1342"/>
                <a:gd name="T27" fmla="*/ 45 h 97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342" h="978">
                  <a:moveTo>
                    <a:pt x="1273" y="226"/>
                  </a:moveTo>
                  <a:lnTo>
                    <a:pt x="1180" y="128"/>
                  </a:lnTo>
                  <a:lnTo>
                    <a:pt x="806" y="0"/>
                  </a:lnTo>
                  <a:lnTo>
                    <a:pt x="609" y="22"/>
                  </a:lnTo>
                  <a:lnTo>
                    <a:pt x="392" y="115"/>
                  </a:lnTo>
                  <a:lnTo>
                    <a:pt x="266" y="209"/>
                  </a:lnTo>
                  <a:lnTo>
                    <a:pt x="103" y="441"/>
                  </a:lnTo>
                  <a:lnTo>
                    <a:pt x="0" y="735"/>
                  </a:lnTo>
                  <a:lnTo>
                    <a:pt x="20" y="978"/>
                  </a:lnTo>
                  <a:lnTo>
                    <a:pt x="546" y="806"/>
                  </a:lnTo>
                  <a:lnTo>
                    <a:pt x="1053" y="747"/>
                  </a:lnTo>
                  <a:lnTo>
                    <a:pt x="1342" y="525"/>
                  </a:lnTo>
                  <a:lnTo>
                    <a:pt x="1329" y="323"/>
                  </a:lnTo>
                  <a:lnTo>
                    <a:pt x="1273" y="226"/>
                  </a:lnTo>
                  <a:close/>
                </a:path>
              </a:pathLst>
            </a:custGeom>
            <a:solidFill>
              <a:srgbClr val="B5B5B5"/>
            </a:solidFill>
            <a:ln w="0">
              <a:solidFill>
                <a:srgbClr val="B5B5B5"/>
              </a:solidFill>
              <a:prstDash val="solid"/>
              <a:round/>
              <a:headEnd/>
              <a:tailEnd/>
            </a:ln>
          </p:spPr>
          <p:txBody>
            <a:bodyPr/>
            <a:lstStyle/>
            <a:p>
              <a:endParaRPr lang="en-US"/>
            </a:p>
          </p:txBody>
        </p:sp>
        <p:sp>
          <p:nvSpPr>
            <p:cNvPr id="83992" name="Freeform 23">
              <a:extLst>
                <a:ext uri="{FF2B5EF4-FFF2-40B4-BE49-F238E27FC236}">
                  <a16:creationId xmlns:a16="http://schemas.microsoft.com/office/drawing/2014/main" id="{17DA9354-29D8-133C-3780-C8F22853F7E0}"/>
                </a:ext>
              </a:extLst>
            </p:cNvPr>
            <p:cNvSpPr>
              <a:spLocks/>
            </p:cNvSpPr>
            <p:nvPr/>
          </p:nvSpPr>
          <p:spPr bwMode="auto">
            <a:xfrm>
              <a:off x="3692" y="1486"/>
              <a:ext cx="255" cy="229"/>
            </a:xfrm>
            <a:custGeom>
              <a:avLst/>
              <a:gdLst>
                <a:gd name="T0" fmla="*/ 222 w 1527"/>
                <a:gd name="T1" fmla="*/ 0 h 1145"/>
                <a:gd name="T2" fmla="*/ 226 w 1527"/>
                <a:gd name="T3" fmla="*/ 16 h 1145"/>
                <a:gd name="T4" fmla="*/ 227 w 1527"/>
                <a:gd name="T5" fmla="*/ 28 h 1145"/>
                <a:gd name="T6" fmla="*/ 224 w 1527"/>
                <a:gd name="T7" fmla="*/ 45 h 1145"/>
                <a:gd name="T8" fmla="*/ 219 w 1527"/>
                <a:gd name="T9" fmla="*/ 62 h 1145"/>
                <a:gd name="T10" fmla="*/ 209 w 1527"/>
                <a:gd name="T11" fmla="*/ 70 h 1145"/>
                <a:gd name="T12" fmla="*/ 192 w 1527"/>
                <a:gd name="T13" fmla="*/ 80 h 1145"/>
                <a:gd name="T14" fmla="*/ 187 w 1527"/>
                <a:gd name="T15" fmla="*/ 93 h 1145"/>
                <a:gd name="T16" fmla="*/ 166 w 1527"/>
                <a:gd name="T17" fmla="*/ 103 h 1145"/>
                <a:gd name="T18" fmla="*/ 132 w 1527"/>
                <a:gd name="T19" fmla="*/ 98 h 1145"/>
                <a:gd name="T20" fmla="*/ 94 w 1527"/>
                <a:gd name="T21" fmla="*/ 105 h 1145"/>
                <a:gd name="T22" fmla="*/ 98 w 1527"/>
                <a:gd name="T23" fmla="*/ 81 h 1145"/>
                <a:gd name="T24" fmla="*/ 72 w 1527"/>
                <a:gd name="T25" fmla="*/ 81 h 1145"/>
                <a:gd name="T26" fmla="*/ 49 w 1527"/>
                <a:gd name="T27" fmla="*/ 97 h 1145"/>
                <a:gd name="T28" fmla="*/ 18 w 1527"/>
                <a:gd name="T29" fmla="*/ 126 h 1145"/>
                <a:gd name="T30" fmla="*/ 18 w 1527"/>
                <a:gd name="T31" fmla="*/ 98 h 1145"/>
                <a:gd name="T32" fmla="*/ 36 w 1527"/>
                <a:gd name="T33" fmla="*/ 34 h 1145"/>
                <a:gd name="T34" fmla="*/ 20 w 1527"/>
                <a:gd name="T35" fmla="*/ 55 h 1145"/>
                <a:gd name="T36" fmla="*/ 2 w 1527"/>
                <a:gd name="T37" fmla="*/ 119 h 1145"/>
                <a:gd name="T38" fmla="*/ 0 w 1527"/>
                <a:gd name="T39" fmla="*/ 157 h 1145"/>
                <a:gd name="T40" fmla="*/ 26 w 1527"/>
                <a:gd name="T41" fmla="*/ 222 h 1145"/>
                <a:gd name="T42" fmla="*/ 63 w 1527"/>
                <a:gd name="T43" fmla="*/ 229 h 1145"/>
                <a:gd name="T44" fmla="*/ 89 w 1527"/>
                <a:gd name="T45" fmla="*/ 125 h 1145"/>
                <a:gd name="T46" fmla="*/ 109 w 1527"/>
                <a:gd name="T47" fmla="*/ 115 h 1145"/>
                <a:gd name="T48" fmla="*/ 134 w 1527"/>
                <a:gd name="T49" fmla="*/ 116 h 1145"/>
                <a:gd name="T50" fmla="*/ 146 w 1527"/>
                <a:gd name="T51" fmla="*/ 123 h 1145"/>
                <a:gd name="T52" fmla="*/ 156 w 1527"/>
                <a:gd name="T53" fmla="*/ 141 h 1145"/>
                <a:gd name="T54" fmla="*/ 169 w 1527"/>
                <a:gd name="T55" fmla="*/ 156 h 1145"/>
                <a:gd name="T56" fmla="*/ 189 w 1527"/>
                <a:gd name="T57" fmla="*/ 190 h 1145"/>
                <a:gd name="T58" fmla="*/ 217 w 1527"/>
                <a:gd name="T59" fmla="*/ 197 h 1145"/>
                <a:gd name="T60" fmla="*/ 236 w 1527"/>
                <a:gd name="T61" fmla="*/ 151 h 1145"/>
                <a:gd name="T62" fmla="*/ 255 w 1527"/>
                <a:gd name="T63" fmla="*/ 104 h 1145"/>
                <a:gd name="T64" fmla="*/ 248 w 1527"/>
                <a:gd name="T65" fmla="*/ 55 h 1145"/>
                <a:gd name="T66" fmla="*/ 222 w 1527"/>
                <a:gd name="T67" fmla="*/ 0 h 114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527" h="1145">
                  <a:moveTo>
                    <a:pt x="1330" y="0"/>
                  </a:moveTo>
                  <a:lnTo>
                    <a:pt x="1352" y="79"/>
                  </a:lnTo>
                  <a:lnTo>
                    <a:pt x="1357" y="141"/>
                  </a:lnTo>
                  <a:lnTo>
                    <a:pt x="1344" y="225"/>
                  </a:lnTo>
                  <a:lnTo>
                    <a:pt x="1311" y="309"/>
                  </a:lnTo>
                  <a:lnTo>
                    <a:pt x="1251" y="350"/>
                  </a:lnTo>
                  <a:lnTo>
                    <a:pt x="1152" y="399"/>
                  </a:lnTo>
                  <a:lnTo>
                    <a:pt x="1117" y="463"/>
                  </a:lnTo>
                  <a:lnTo>
                    <a:pt x="993" y="513"/>
                  </a:lnTo>
                  <a:lnTo>
                    <a:pt x="788" y="490"/>
                  </a:lnTo>
                  <a:lnTo>
                    <a:pt x="562" y="526"/>
                  </a:lnTo>
                  <a:lnTo>
                    <a:pt x="585" y="406"/>
                  </a:lnTo>
                  <a:lnTo>
                    <a:pt x="433" y="406"/>
                  </a:lnTo>
                  <a:lnTo>
                    <a:pt x="291" y="484"/>
                  </a:lnTo>
                  <a:lnTo>
                    <a:pt x="110" y="630"/>
                  </a:lnTo>
                  <a:lnTo>
                    <a:pt x="110" y="490"/>
                  </a:lnTo>
                  <a:lnTo>
                    <a:pt x="214" y="168"/>
                  </a:lnTo>
                  <a:lnTo>
                    <a:pt x="117" y="275"/>
                  </a:lnTo>
                  <a:lnTo>
                    <a:pt x="10" y="594"/>
                  </a:lnTo>
                  <a:lnTo>
                    <a:pt x="0" y="785"/>
                  </a:lnTo>
                  <a:lnTo>
                    <a:pt x="154" y="1111"/>
                  </a:lnTo>
                  <a:lnTo>
                    <a:pt x="380" y="1145"/>
                  </a:lnTo>
                  <a:lnTo>
                    <a:pt x="535" y="624"/>
                  </a:lnTo>
                  <a:lnTo>
                    <a:pt x="651" y="574"/>
                  </a:lnTo>
                  <a:lnTo>
                    <a:pt x="804" y="581"/>
                  </a:lnTo>
                  <a:lnTo>
                    <a:pt x="877" y="617"/>
                  </a:lnTo>
                  <a:lnTo>
                    <a:pt x="932" y="705"/>
                  </a:lnTo>
                  <a:lnTo>
                    <a:pt x="1015" y="778"/>
                  </a:lnTo>
                  <a:lnTo>
                    <a:pt x="1134" y="949"/>
                  </a:lnTo>
                  <a:lnTo>
                    <a:pt x="1302" y="987"/>
                  </a:lnTo>
                  <a:lnTo>
                    <a:pt x="1413" y="755"/>
                  </a:lnTo>
                  <a:lnTo>
                    <a:pt x="1527" y="519"/>
                  </a:lnTo>
                  <a:lnTo>
                    <a:pt x="1483" y="275"/>
                  </a:lnTo>
                  <a:lnTo>
                    <a:pt x="1330" y="0"/>
                  </a:lnTo>
                  <a:close/>
                </a:path>
              </a:pathLst>
            </a:custGeom>
            <a:solidFill>
              <a:srgbClr val="515151"/>
            </a:solidFill>
            <a:ln w="0">
              <a:solidFill>
                <a:srgbClr val="515151"/>
              </a:solidFill>
              <a:prstDash val="solid"/>
              <a:round/>
              <a:headEnd/>
              <a:tailEnd/>
            </a:ln>
          </p:spPr>
          <p:txBody>
            <a:bodyPr/>
            <a:lstStyle/>
            <a:p>
              <a:endParaRPr lang="en-US"/>
            </a:p>
          </p:txBody>
        </p:sp>
        <p:sp>
          <p:nvSpPr>
            <p:cNvPr id="83993" name="Freeform 24">
              <a:extLst>
                <a:ext uri="{FF2B5EF4-FFF2-40B4-BE49-F238E27FC236}">
                  <a16:creationId xmlns:a16="http://schemas.microsoft.com/office/drawing/2014/main" id="{04919002-E394-B62B-9704-34B304C7FCD0}"/>
                </a:ext>
              </a:extLst>
            </p:cNvPr>
            <p:cNvSpPr>
              <a:spLocks/>
            </p:cNvSpPr>
            <p:nvPr/>
          </p:nvSpPr>
          <p:spPr bwMode="auto">
            <a:xfrm>
              <a:off x="4015" y="1670"/>
              <a:ext cx="46" cy="33"/>
            </a:xfrm>
            <a:custGeom>
              <a:avLst/>
              <a:gdLst>
                <a:gd name="T0" fmla="*/ 46 w 272"/>
                <a:gd name="T1" fmla="*/ 3 h 164"/>
                <a:gd name="T2" fmla="*/ 39 w 272"/>
                <a:gd name="T3" fmla="*/ 15 h 164"/>
                <a:gd name="T4" fmla="*/ 36 w 272"/>
                <a:gd name="T5" fmla="*/ 33 h 164"/>
                <a:gd name="T6" fmla="*/ 33 w 272"/>
                <a:gd name="T7" fmla="*/ 29 h 164"/>
                <a:gd name="T8" fmla="*/ 24 w 272"/>
                <a:gd name="T9" fmla="*/ 15 h 164"/>
                <a:gd name="T10" fmla="*/ 15 w 272"/>
                <a:gd name="T11" fmla="*/ 8 h 164"/>
                <a:gd name="T12" fmla="*/ 0 w 272"/>
                <a:gd name="T13" fmla="*/ 7 h 164"/>
                <a:gd name="T14" fmla="*/ 0 w 272"/>
                <a:gd name="T15" fmla="*/ 0 h 164"/>
                <a:gd name="T16" fmla="*/ 9 w 272"/>
                <a:gd name="T17" fmla="*/ 0 h 164"/>
                <a:gd name="T18" fmla="*/ 24 w 272"/>
                <a:gd name="T19" fmla="*/ 1 h 164"/>
                <a:gd name="T20" fmla="*/ 44 w 272"/>
                <a:gd name="T21" fmla="*/ 0 h 164"/>
                <a:gd name="T22" fmla="*/ 46 w 272"/>
                <a:gd name="T23" fmla="*/ 3 h 1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2" h="164">
                  <a:moveTo>
                    <a:pt x="272" y="17"/>
                  </a:moveTo>
                  <a:lnTo>
                    <a:pt x="228" y="75"/>
                  </a:lnTo>
                  <a:lnTo>
                    <a:pt x="211" y="164"/>
                  </a:lnTo>
                  <a:lnTo>
                    <a:pt x="193" y="144"/>
                  </a:lnTo>
                  <a:lnTo>
                    <a:pt x="144" y="75"/>
                  </a:lnTo>
                  <a:lnTo>
                    <a:pt x="90" y="40"/>
                  </a:lnTo>
                  <a:lnTo>
                    <a:pt x="0" y="34"/>
                  </a:lnTo>
                  <a:lnTo>
                    <a:pt x="0" y="0"/>
                  </a:lnTo>
                  <a:lnTo>
                    <a:pt x="56" y="0"/>
                  </a:lnTo>
                  <a:lnTo>
                    <a:pt x="144" y="6"/>
                  </a:lnTo>
                  <a:lnTo>
                    <a:pt x="262" y="0"/>
                  </a:lnTo>
                  <a:lnTo>
                    <a:pt x="272" y="17"/>
                  </a:lnTo>
                  <a:close/>
                </a:path>
              </a:pathLst>
            </a:custGeom>
            <a:solidFill>
              <a:srgbClr val="000000"/>
            </a:solidFill>
            <a:ln w="0">
              <a:solidFill>
                <a:srgbClr val="000000"/>
              </a:solidFill>
              <a:prstDash val="solid"/>
              <a:round/>
              <a:headEnd/>
              <a:tailEnd/>
            </a:ln>
          </p:spPr>
          <p:txBody>
            <a:bodyPr/>
            <a:lstStyle/>
            <a:p>
              <a:endParaRPr lang="en-US"/>
            </a:p>
          </p:txBody>
        </p:sp>
        <p:sp>
          <p:nvSpPr>
            <p:cNvPr id="83994" name="Freeform 25">
              <a:extLst>
                <a:ext uri="{FF2B5EF4-FFF2-40B4-BE49-F238E27FC236}">
                  <a16:creationId xmlns:a16="http://schemas.microsoft.com/office/drawing/2014/main" id="{5D74F516-2EDF-05F6-0DAD-D9A6747253CF}"/>
                </a:ext>
              </a:extLst>
            </p:cNvPr>
            <p:cNvSpPr>
              <a:spLocks/>
            </p:cNvSpPr>
            <p:nvPr/>
          </p:nvSpPr>
          <p:spPr bwMode="auto">
            <a:xfrm>
              <a:off x="4029" y="1460"/>
              <a:ext cx="72" cy="210"/>
            </a:xfrm>
            <a:custGeom>
              <a:avLst/>
              <a:gdLst>
                <a:gd name="T0" fmla="*/ 0 w 431"/>
                <a:gd name="T1" fmla="*/ 0 h 1050"/>
                <a:gd name="T2" fmla="*/ 25 w 431"/>
                <a:gd name="T3" fmla="*/ 22 h 1050"/>
                <a:gd name="T4" fmla="*/ 45 w 431"/>
                <a:gd name="T5" fmla="*/ 56 h 1050"/>
                <a:gd name="T6" fmla="*/ 57 w 431"/>
                <a:gd name="T7" fmla="*/ 89 h 1050"/>
                <a:gd name="T8" fmla="*/ 65 w 431"/>
                <a:gd name="T9" fmla="*/ 140 h 1050"/>
                <a:gd name="T10" fmla="*/ 69 w 431"/>
                <a:gd name="T11" fmla="*/ 165 h 1050"/>
                <a:gd name="T12" fmla="*/ 72 w 431"/>
                <a:gd name="T13" fmla="*/ 186 h 1050"/>
                <a:gd name="T14" fmla="*/ 65 w 431"/>
                <a:gd name="T15" fmla="*/ 210 h 1050"/>
                <a:gd name="T16" fmla="*/ 65 w 431"/>
                <a:gd name="T17" fmla="*/ 192 h 1050"/>
                <a:gd name="T18" fmla="*/ 63 w 431"/>
                <a:gd name="T19" fmla="*/ 177 h 1050"/>
                <a:gd name="T20" fmla="*/ 55 w 431"/>
                <a:gd name="T21" fmla="*/ 156 h 1050"/>
                <a:gd name="T22" fmla="*/ 44 w 431"/>
                <a:gd name="T23" fmla="*/ 139 h 1050"/>
                <a:gd name="T24" fmla="*/ 35 w 431"/>
                <a:gd name="T25" fmla="*/ 131 h 1050"/>
                <a:gd name="T26" fmla="*/ 33 w 431"/>
                <a:gd name="T27" fmla="*/ 111 h 1050"/>
                <a:gd name="T28" fmla="*/ 47 w 431"/>
                <a:gd name="T29" fmla="*/ 98 h 1050"/>
                <a:gd name="T30" fmla="*/ 50 w 431"/>
                <a:gd name="T31" fmla="*/ 92 h 1050"/>
                <a:gd name="T32" fmla="*/ 49 w 431"/>
                <a:gd name="T33" fmla="*/ 82 h 1050"/>
                <a:gd name="T34" fmla="*/ 44 w 431"/>
                <a:gd name="T35" fmla="*/ 66 h 1050"/>
                <a:gd name="T36" fmla="*/ 33 w 431"/>
                <a:gd name="T37" fmla="*/ 43 h 1050"/>
                <a:gd name="T38" fmla="*/ 19 w 431"/>
                <a:gd name="T39" fmla="*/ 25 h 1050"/>
                <a:gd name="T40" fmla="*/ 0 w 431"/>
                <a:gd name="T41" fmla="*/ 0 h 10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31" h="1050">
                  <a:moveTo>
                    <a:pt x="0" y="0"/>
                  </a:moveTo>
                  <a:lnTo>
                    <a:pt x="149" y="110"/>
                  </a:lnTo>
                  <a:lnTo>
                    <a:pt x="271" y="279"/>
                  </a:lnTo>
                  <a:lnTo>
                    <a:pt x="342" y="443"/>
                  </a:lnTo>
                  <a:lnTo>
                    <a:pt x="392" y="698"/>
                  </a:lnTo>
                  <a:lnTo>
                    <a:pt x="414" y="823"/>
                  </a:lnTo>
                  <a:lnTo>
                    <a:pt x="431" y="930"/>
                  </a:lnTo>
                  <a:lnTo>
                    <a:pt x="392" y="1050"/>
                  </a:lnTo>
                  <a:lnTo>
                    <a:pt x="392" y="959"/>
                  </a:lnTo>
                  <a:lnTo>
                    <a:pt x="375" y="886"/>
                  </a:lnTo>
                  <a:lnTo>
                    <a:pt x="327" y="778"/>
                  </a:lnTo>
                  <a:lnTo>
                    <a:pt x="266" y="693"/>
                  </a:lnTo>
                  <a:lnTo>
                    <a:pt x="211" y="654"/>
                  </a:lnTo>
                  <a:lnTo>
                    <a:pt x="198" y="553"/>
                  </a:lnTo>
                  <a:lnTo>
                    <a:pt x="281" y="489"/>
                  </a:lnTo>
                  <a:lnTo>
                    <a:pt x="299" y="459"/>
                  </a:lnTo>
                  <a:lnTo>
                    <a:pt x="292" y="409"/>
                  </a:lnTo>
                  <a:lnTo>
                    <a:pt x="266" y="332"/>
                  </a:lnTo>
                  <a:lnTo>
                    <a:pt x="198" y="217"/>
                  </a:lnTo>
                  <a:lnTo>
                    <a:pt x="116" y="124"/>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83995" name="Freeform 26">
              <a:extLst>
                <a:ext uri="{FF2B5EF4-FFF2-40B4-BE49-F238E27FC236}">
                  <a16:creationId xmlns:a16="http://schemas.microsoft.com/office/drawing/2014/main" id="{C3814D3A-E1F7-4663-A066-C8D68A4AAE40}"/>
                </a:ext>
              </a:extLst>
            </p:cNvPr>
            <p:cNvSpPr>
              <a:spLocks/>
            </p:cNvSpPr>
            <p:nvPr/>
          </p:nvSpPr>
          <p:spPr bwMode="auto">
            <a:xfrm>
              <a:off x="3836" y="1603"/>
              <a:ext cx="259" cy="272"/>
            </a:xfrm>
            <a:custGeom>
              <a:avLst/>
              <a:gdLst>
                <a:gd name="T0" fmla="*/ 248 w 1551"/>
                <a:gd name="T1" fmla="*/ 62 h 1360"/>
                <a:gd name="T2" fmla="*/ 241 w 1551"/>
                <a:gd name="T3" fmla="*/ 45 h 1360"/>
                <a:gd name="T4" fmla="*/ 232 w 1551"/>
                <a:gd name="T5" fmla="*/ 36 h 1360"/>
                <a:gd name="T6" fmla="*/ 225 w 1551"/>
                <a:gd name="T7" fmla="*/ 36 h 1360"/>
                <a:gd name="T8" fmla="*/ 209 w 1551"/>
                <a:gd name="T9" fmla="*/ 37 h 1360"/>
                <a:gd name="T10" fmla="*/ 205 w 1551"/>
                <a:gd name="T11" fmla="*/ 56 h 1360"/>
                <a:gd name="T12" fmla="*/ 201 w 1551"/>
                <a:gd name="T13" fmla="*/ 82 h 1360"/>
                <a:gd name="T14" fmla="*/ 197 w 1551"/>
                <a:gd name="T15" fmla="*/ 112 h 1360"/>
                <a:gd name="T16" fmla="*/ 201 w 1551"/>
                <a:gd name="T17" fmla="*/ 122 h 1360"/>
                <a:gd name="T18" fmla="*/ 211 w 1551"/>
                <a:gd name="T19" fmla="*/ 130 h 1360"/>
                <a:gd name="T20" fmla="*/ 218 w 1551"/>
                <a:gd name="T21" fmla="*/ 134 h 1360"/>
                <a:gd name="T22" fmla="*/ 225 w 1551"/>
                <a:gd name="T23" fmla="*/ 132 h 1360"/>
                <a:gd name="T24" fmla="*/ 229 w 1551"/>
                <a:gd name="T25" fmla="*/ 127 h 1360"/>
                <a:gd name="T26" fmla="*/ 225 w 1551"/>
                <a:gd name="T27" fmla="*/ 136 h 1360"/>
                <a:gd name="T28" fmla="*/ 216 w 1551"/>
                <a:gd name="T29" fmla="*/ 139 h 1360"/>
                <a:gd name="T30" fmla="*/ 204 w 1551"/>
                <a:gd name="T31" fmla="*/ 134 h 1360"/>
                <a:gd name="T32" fmla="*/ 192 w 1551"/>
                <a:gd name="T33" fmla="*/ 125 h 1360"/>
                <a:gd name="T34" fmla="*/ 189 w 1551"/>
                <a:gd name="T35" fmla="*/ 150 h 1360"/>
                <a:gd name="T36" fmla="*/ 178 w 1551"/>
                <a:gd name="T37" fmla="*/ 171 h 1360"/>
                <a:gd name="T38" fmla="*/ 164 w 1551"/>
                <a:gd name="T39" fmla="*/ 189 h 1360"/>
                <a:gd name="T40" fmla="*/ 156 w 1551"/>
                <a:gd name="T41" fmla="*/ 214 h 1360"/>
                <a:gd name="T42" fmla="*/ 155 w 1551"/>
                <a:gd name="T43" fmla="*/ 237 h 1360"/>
                <a:gd name="T44" fmla="*/ 148 w 1551"/>
                <a:gd name="T45" fmla="*/ 258 h 1360"/>
                <a:gd name="T46" fmla="*/ 140 w 1551"/>
                <a:gd name="T47" fmla="*/ 272 h 1360"/>
                <a:gd name="T48" fmla="*/ 146 w 1551"/>
                <a:gd name="T49" fmla="*/ 247 h 1360"/>
                <a:gd name="T50" fmla="*/ 146 w 1551"/>
                <a:gd name="T51" fmla="*/ 228 h 1360"/>
                <a:gd name="T52" fmla="*/ 144 w 1551"/>
                <a:gd name="T53" fmla="*/ 198 h 1360"/>
                <a:gd name="T54" fmla="*/ 144 w 1551"/>
                <a:gd name="T55" fmla="*/ 180 h 1360"/>
                <a:gd name="T56" fmla="*/ 150 w 1551"/>
                <a:gd name="T57" fmla="*/ 169 h 1360"/>
                <a:gd name="T58" fmla="*/ 165 w 1551"/>
                <a:gd name="T59" fmla="*/ 160 h 1360"/>
                <a:gd name="T60" fmla="*/ 177 w 1551"/>
                <a:gd name="T61" fmla="*/ 150 h 1360"/>
                <a:gd name="T62" fmla="*/ 183 w 1551"/>
                <a:gd name="T63" fmla="*/ 137 h 1360"/>
                <a:gd name="T64" fmla="*/ 187 w 1551"/>
                <a:gd name="T65" fmla="*/ 124 h 1360"/>
                <a:gd name="T66" fmla="*/ 190 w 1551"/>
                <a:gd name="T67" fmla="*/ 110 h 1360"/>
                <a:gd name="T68" fmla="*/ 194 w 1551"/>
                <a:gd name="T69" fmla="*/ 96 h 1360"/>
                <a:gd name="T70" fmla="*/ 198 w 1551"/>
                <a:gd name="T71" fmla="*/ 45 h 1360"/>
                <a:gd name="T72" fmla="*/ 8 w 1551"/>
                <a:gd name="T73" fmla="*/ 6 h 1360"/>
                <a:gd name="T74" fmla="*/ 0 w 1551"/>
                <a:gd name="T75" fmla="*/ 0 h 1360"/>
                <a:gd name="T76" fmla="*/ 203 w 1551"/>
                <a:gd name="T77" fmla="*/ 34 h 1360"/>
                <a:gd name="T78" fmla="*/ 209 w 1551"/>
                <a:gd name="T79" fmla="*/ 31 h 1360"/>
                <a:gd name="T80" fmla="*/ 230 w 1551"/>
                <a:gd name="T81" fmla="*/ 32 h 1360"/>
                <a:gd name="T82" fmla="*/ 242 w 1551"/>
                <a:gd name="T83" fmla="*/ 37 h 1360"/>
                <a:gd name="T84" fmla="*/ 252 w 1551"/>
                <a:gd name="T85" fmla="*/ 51 h 1360"/>
                <a:gd name="T86" fmla="*/ 252 w 1551"/>
                <a:gd name="T87" fmla="*/ 65 h 1360"/>
                <a:gd name="T88" fmla="*/ 259 w 1551"/>
                <a:gd name="T89" fmla="*/ 70 h 1360"/>
                <a:gd name="T90" fmla="*/ 249 w 1551"/>
                <a:gd name="T91" fmla="*/ 109 h 1360"/>
                <a:gd name="T92" fmla="*/ 241 w 1551"/>
                <a:gd name="T93" fmla="*/ 102 h 1360"/>
                <a:gd name="T94" fmla="*/ 233 w 1551"/>
                <a:gd name="T95" fmla="*/ 124 h 1360"/>
                <a:gd name="T96" fmla="*/ 247 w 1551"/>
                <a:gd name="T97" fmla="*/ 70 h 1360"/>
                <a:gd name="T98" fmla="*/ 248 w 1551"/>
                <a:gd name="T99" fmla="*/ 62 h 136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551" h="1360">
                  <a:moveTo>
                    <a:pt x="1486" y="312"/>
                  </a:moveTo>
                  <a:lnTo>
                    <a:pt x="1445" y="227"/>
                  </a:lnTo>
                  <a:lnTo>
                    <a:pt x="1390" y="181"/>
                  </a:lnTo>
                  <a:lnTo>
                    <a:pt x="1347" y="181"/>
                  </a:lnTo>
                  <a:lnTo>
                    <a:pt x="1253" y="187"/>
                  </a:lnTo>
                  <a:lnTo>
                    <a:pt x="1225" y="278"/>
                  </a:lnTo>
                  <a:lnTo>
                    <a:pt x="1202" y="410"/>
                  </a:lnTo>
                  <a:lnTo>
                    <a:pt x="1182" y="561"/>
                  </a:lnTo>
                  <a:lnTo>
                    <a:pt x="1206" y="611"/>
                  </a:lnTo>
                  <a:lnTo>
                    <a:pt x="1262" y="652"/>
                  </a:lnTo>
                  <a:lnTo>
                    <a:pt x="1308" y="669"/>
                  </a:lnTo>
                  <a:lnTo>
                    <a:pt x="1345" y="660"/>
                  </a:lnTo>
                  <a:lnTo>
                    <a:pt x="1370" y="637"/>
                  </a:lnTo>
                  <a:lnTo>
                    <a:pt x="1345" y="681"/>
                  </a:lnTo>
                  <a:lnTo>
                    <a:pt x="1295" y="695"/>
                  </a:lnTo>
                  <a:lnTo>
                    <a:pt x="1219" y="669"/>
                  </a:lnTo>
                  <a:lnTo>
                    <a:pt x="1151" y="624"/>
                  </a:lnTo>
                  <a:lnTo>
                    <a:pt x="1131" y="748"/>
                  </a:lnTo>
                  <a:lnTo>
                    <a:pt x="1063" y="856"/>
                  </a:lnTo>
                  <a:lnTo>
                    <a:pt x="982" y="945"/>
                  </a:lnTo>
                  <a:lnTo>
                    <a:pt x="937" y="1070"/>
                  </a:lnTo>
                  <a:lnTo>
                    <a:pt x="928" y="1185"/>
                  </a:lnTo>
                  <a:lnTo>
                    <a:pt x="887" y="1292"/>
                  </a:lnTo>
                  <a:lnTo>
                    <a:pt x="837" y="1360"/>
                  </a:lnTo>
                  <a:lnTo>
                    <a:pt x="876" y="1235"/>
                  </a:lnTo>
                  <a:lnTo>
                    <a:pt x="872" y="1139"/>
                  </a:lnTo>
                  <a:lnTo>
                    <a:pt x="860" y="991"/>
                  </a:lnTo>
                  <a:lnTo>
                    <a:pt x="860" y="902"/>
                  </a:lnTo>
                  <a:lnTo>
                    <a:pt x="898" y="846"/>
                  </a:lnTo>
                  <a:lnTo>
                    <a:pt x="989" y="799"/>
                  </a:lnTo>
                  <a:lnTo>
                    <a:pt x="1059" y="748"/>
                  </a:lnTo>
                  <a:lnTo>
                    <a:pt x="1098" y="687"/>
                  </a:lnTo>
                  <a:lnTo>
                    <a:pt x="1120" y="618"/>
                  </a:lnTo>
                  <a:lnTo>
                    <a:pt x="1140" y="548"/>
                  </a:lnTo>
                  <a:lnTo>
                    <a:pt x="1159" y="479"/>
                  </a:lnTo>
                  <a:lnTo>
                    <a:pt x="1186" y="227"/>
                  </a:lnTo>
                  <a:lnTo>
                    <a:pt x="48" y="29"/>
                  </a:lnTo>
                  <a:lnTo>
                    <a:pt x="0" y="0"/>
                  </a:lnTo>
                  <a:lnTo>
                    <a:pt x="1215" y="171"/>
                  </a:lnTo>
                  <a:lnTo>
                    <a:pt x="1253" y="154"/>
                  </a:lnTo>
                  <a:lnTo>
                    <a:pt x="1379" y="161"/>
                  </a:lnTo>
                  <a:lnTo>
                    <a:pt x="1451" y="187"/>
                  </a:lnTo>
                  <a:lnTo>
                    <a:pt x="1512" y="255"/>
                  </a:lnTo>
                  <a:lnTo>
                    <a:pt x="1512" y="325"/>
                  </a:lnTo>
                  <a:lnTo>
                    <a:pt x="1551" y="352"/>
                  </a:lnTo>
                  <a:lnTo>
                    <a:pt x="1492" y="544"/>
                  </a:lnTo>
                  <a:lnTo>
                    <a:pt x="1445" y="508"/>
                  </a:lnTo>
                  <a:lnTo>
                    <a:pt x="1397" y="618"/>
                  </a:lnTo>
                  <a:lnTo>
                    <a:pt x="1479" y="352"/>
                  </a:lnTo>
                  <a:lnTo>
                    <a:pt x="1486" y="312"/>
                  </a:lnTo>
                  <a:close/>
                </a:path>
              </a:pathLst>
            </a:custGeom>
            <a:solidFill>
              <a:srgbClr val="000000"/>
            </a:solidFill>
            <a:ln w="0">
              <a:solidFill>
                <a:srgbClr val="000000"/>
              </a:solidFill>
              <a:prstDash val="solid"/>
              <a:round/>
              <a:headEnd/>
              <a:tailEnd/>
            </a:ln>
          </p:spPr>
          <p:txBody>
            <a:bodyPr/>
            <a:lstStyle/>
            <a:p>
              <a:endParaRPr lang="en-US"/>
            </a:p>
          </p:txBody>
        </p:sp>
        <p:sp>
          <p:nvSpPr>
            <p:cNvPr id="83996" name="Freeform 27">
              <a:extLst>
                <a:ext uri="{FF2B5EF4-FFF2-40B4-BE49-F238E27FC236}">
                  <a16:creationId xmlns:a16="http://schemas.microsoft.com/office/drawing/2014/main" id="{94962A5C-3D3B-42C0-0046-F4184B247963}"/>
                </a:ext>
              </a:extLst>
            </p:cNvPr>
            <p:cNvSpPr>
              <a:spLocks/>
            </p:cNvSpPr>
            <p:nvPr/>
          </p:nvSpPr>
          <p:spPr bwMode="auto">
            <a:xfrm>
              <a:off x="3848" y="1486"/>
              <a:ext cx="181" cy="236"/>
            </a:xfrm>
            <a:custGeom>
              <a:avLst/>
              <a:gdLst>
                <a:gd name="T0" fmla="*/ 176 w 1091"/>
                <a:gd name="T1" fmla="*/ 236 h 1181"/>
                <a:gd name="T2" fmla="*/ 173 w 1091"/>
                <a:gd name="T3" fmla="*/ 225 h 1181"/>
                <a:gd name="T4" fmla="*/ 164 w 1091"/>
                <a:gd name="T5" fmla="*/ 209 h 1181"/>
                <a:gd name="T6" fmla="*/ 81 w 1091"/>
                <a:gd name="T7" fmla="*/ 161 h 1181"/>
                <a:gd name="T8" fmla="*/ 69 w 1091"/>
                <a:gd name="T9" fmla="*/ 203 h 1181"/>
                <a:gd name="T10" fmla="*/ 33 w 1091"/>
                <a:gd name="T11" fmla="*/ 197 h 1181"/>
                <a:gd name="T12" fmla="*/ 20 w 1091"/>
                <a:gd name="T13" fmla="*/ 171 h 1181"/>
                <a:gd name="T14" fmla="*/ 13 w 1091"/>
                <a:gd name="T15" fmla="*/ 151 h 1181"/>
                <a:gd name="T16" fmla="*/ 0 w 1091"/>
                <a:gd name="T17" fmla="*/ 137 h 1181"/>
                <a:gd name="T18" fmla="*/ 25 w 1091"/>
                <a:gd name="T19" fmla="*/ 161 h 1181"/>
                <a:gd name="T20" fmla="*/ 39 w 1091"/>
                <a:gd name="T21" fmla="*/ 184 h 1181"/>
                <a:gd name="T22" fmla="*/ 62 w 1091"/>
                <a:gd name="T23" fmla="*/ 187 h 1181"/>
                <a:gd name="T24" fmla="*/ 73 w 1091"/>
                <a:gd name="T25" fmla="*/ 155 h 1181"/>
                <a:gd name="T26" fmla="*/ 67 w 1091"/>
                <a:gd name="T27" fmla="*/ 136 h 1181"/>
                <a:gd name="T28" fmla="*/ 77 w 1091"/>
                <a:gd name="T29" fmla="*/ 109 h 1181"/>
                <a:gd name="T30" fmla="*/ 76 w 1091"/>
                <a:gd name="T31" fmla="*/ 84 h 1181"/>
                <a:gd name="T32" fmla="*/ 88 w 1091"/>
                <a:gd name="T33" fmla="*/ 59 h 1181"/>
                <a:gd name="T34" fmla="*/ 83 w 1091"/>
                <a:gd name="T35" fmla="*/ 36 h 1181"/>
                <a:gd name="T36" fmla="*/ 71 w 1091"/>
                <a:gd name="T37" fmla="*/ 0 h 1181"/>
                <a:gd name="T38" fmla="*/ 95 w 1091"/>
                <a:gd name="T39" fmla="*/ 53 h 1181"/>
                <a:gd name="T40" fmla="*/ 111 w 1091"/>
                <a:gd name="T41" fmla="*/ 78 h 1181"/>
                <a:gd name="T42" fmla="*/ 108 w 1091"/>
                <a:gd name="T43" fmla="*/ 90 h 1181"/>
                <a:gd name="T44" fmla="*/ 116 w 1091"/>
                <a:gd name="T45" fmla="*/ 95 h 1181"/>
                <a:gd name="T46" fmla="*/ 113 w 1091"/>
                <a:gd name="T47" fmla="*/ 105 h 1181"/>
                <a:gd name="T48" fmla="*/ 120 w 1091"/>
                <a:gd name="T49" fmla="*/ 107 h 1181"/>
                <a:gd name="T50" fmla="*/ 116 w 1091"/>
                <a:gd name="T51" fmla="*/ 117 h 1181"/>
                <a:gd name="T52" fmla="*/ 121 w 1091"/>
                <a:gd name="T53" fmla="*/ 119 h 1181"/>
                <a:gd name="T54" fmla="*/ 107 w 1091"/>
                <a:gd name="T55" fmla="*/ 136 h 1181"/>
                <a:gd name="T56" fmla="*/ 91 w 1091"/>
                <a:gd name="T57" fmla="*/ 150 h 1181"/>
                <a:gd name="T58" fmla="*/ 92 w 1091"/>
                <a:gd name="T59" fmla="*/ 154 h 1181"/>
                <a:gd name="T60" fmla="*/ 168 w 1091"/>
                <a:gd name="T61" fmla="*/ 200 h 1181"/>
                <a:gd name="T62" fmla="*/ 176 w 1091"/>
                <a:gd name="T63" fmla="*/ 207 h 1181"/>
                <a:gd name="T64" fmla="*/ 181 w 1091"/>
                <a:gd name="T65" fmla="*/ 219 h 1181"/>
                <a:gd name="T66" fmla="*/ 176 w 1091"/>
                <a:gd name="T67" fmla="*/ 236 h 118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091" h="1181">
                  <a:moveTo>
                    <a:pt x="1058" y="1181"/>
                  </a:moveTo>
                  <a:lnTo>
                    <a:pt x="1043" y="1128"/>
                  </a:lnTo>
                  <a:lnTo>
                    <a:pt x="991" y="1048"/>
                  </a:lnTo>
                  <a:lnTo>
                    <a:pt x="487" y="807"/>
                  </a:lnTo>
                  <a:lnTo>
                    <a:pt x="416" y="1014"/>
                  </a:lnTo>
                  <a:lnTo>
                    <a:pt x="198" y="987"/>
                  </a:lnTo>
                  <a:lnTo>
                    <a:pt x="122" y="856"/>
                  </a:lnTo>
                  <a:lnTo>
                    <a:pt x="76" y="755"/>
                  </a:lnTo>
                  <a:lnTo>
                    <a:pt x="0" y="686"/>
                  </a:lnTo>
                  <a:lnTo>
                    <a:pt x="150" y="807"/>
                  </a:lnTo>
                  <a:lnTo>
                    <a:pt x="237" y="919"/>
                  </a:lnTo>
                  <a:lnTo>
                    <a:pt x="375" y="936"/>
                  </a:lnTo>
                  <a:lnTo>
                    <a:pt x="442" y="778"/>
                  </a:lnTo>
                  <a:lnTo>
                    <a:pt x="404" y="681"/>
                  </a:lnTo>
                  <a:lnTo>
                    <a:pt x="464" y="544"/>
                  </a:lnTo>
                  <a:lnTo>
                    <a:pt x="458" y="420"/>
                  </a:lnTo>
                  <a:lnTo>
                    <a:pt x="533" y="295"/>
                  </a:lnTo>
                  <a:lnTo>
                    <a:pt x="503" y="180"/>
                  </a:lnTo>
                  <a:lnTo>
                    <a:pt x="425" y="0"/>
                  </a:lnTo>
                  <a:lnTo>
                    <a:pt x="572" y="263"/>
                  </a:lnTo>
                  <a:lnTo>
                    <a:pt x="669" y="390"/>
                  </a:lnTo>
                  <a:lnTo>
                    <a:pt x="648" y="452"/>
                  </a:lnTo>
                  <a:lnTo>
                    <a:pt x="702" y="473"/>
                  </a:lnTo>
                  <a:lnTo>
                    <a:pt x="681" y="523"/>
                  </a:lnTo>
                  <a:lnTo>
                    <a:pt x="724" y="536"/>
                  </a:lnTo>
                  <a:lnTo>
                    <a:pt x="702" y="584"/>
                  </a:lnTo>
                  <a:lnTo>
                    <a:pt x="730" y="597"/>
                  </a:lnTo>
                  <a:lnTo>
                    <a:pt x="642" y="681"/>
                  </a:lnTo>
                  <a:lnTo>
                    <a:pt x="547" y="749"/>
                  </a:lnTo>
                  <a:lnTo>
                    <a:pt x="553" y="771"/>
                  </a:lnTo>
                  <a:lnTo>
                    <a:pt x="1013" y="1000"/>
                  </a:lnTo>
                  <a:lnTo>
                    <a:pt x="1063" y="1034"/>
                  </a:lnTo>
                  <a:lnTo>
                    <a:pt x="1091" y="1097"/>
                  </a:lnTo>
                  <a:lnTo>
                    <a:pt x="1058" y="1181"/>
                  </a:lnTo>
                  <a:close/>
                </a:path>
              </a:pathLst>
            </a:custGeom>
            <a:solidFill>
              <a:srgbClr val="000000"/>
            </a:solidFill>
            <a:ln w="0">
              <a:solidFill>
                <a:srgbClr val="000000"/>
              </a:solidFill>
              <a:prstDash val="solid"/>
              <a:round/>
              <a:headEnd/>
              <a:tailEnd/>
            </a:ln>
          </p:spPr>
          <p:txBody>
            <a:bodyPr/>
            <a:lstStyle/>
            <a:p>
              <a:endParaRPr lang="en-US"/>
            </a:p>
          </p:txBody>
        </p:sp>
        <p:sp>
          <p:nvSpPr>
            <p:cNvPr id="83997" name="Freeform 28">
              <a:extLst>
                <a:ext uri="{FF2B5EF4-FFF2-40B4-BE49-F238E27FC236}">
                  <a16:creationId xmlns:a16="http://schemas.microsoft.com/office/drawing/2014/main" id="{5235B659-AD8B-B79E-07E4-547DAB26FD45}"/>
                </a:ext>
              </a:extLst>
            </p:cNvPr>
            <p:cNvSpPr>
              <a:spLocks/>
            </p:cNvSpPr>
            <p:nvPr/>
          </p:nvSpPr>
          <p:spPr bwMode="auto">
            <a:xfrm>
              <a:off x="4039" y="1705"/>
              <a:ext cx="71" cy="140"/>
            </a:xfrm>
            <a:custGeom>
              <a:avLst/>
              <a:gdLst>
                <a:gd name="T0" fmla="*/ 45 w 428"/>
                <a:gd name="T1" fmla="*/ 1 h 700"/>
                <a:gd name="T2" fmla="*/ 68 w 428"/>
                <a:gd name="T3" fmla="*/ 60 h 700"/>
                <a:gd name="T4" fmla="*/ 71 w 428"/>
                <a:gd name="T5" fmla="*/ 71 h 700"/>
                <a:gd name="T6" fmla="*/ 70 w 428"/>
                <a:gd name="T7" fmla="*/ 78 h 700"/>
                <a:gd name="T8" fmla="*/ 67 w 428"/>
                <a:gd name="T9" fmla="*/ 84 h 700"/>
                <a:gd name="T10" fmla="*/ 62 w 428"/>
                <a:gd name="T11" fmla="*/ 90 h 700"/>
                <a:gd name="T12" fmla="*/ 54 w 428"/>
                <a:gd name="T13" fmla="*/ 91 h 700"/>
                <a:gd name="T14" fmla="*/ 34 w 428"/>
                <a:gd name="T15" fmla="*/ 89 h 700"/>
                <a:gd name="T16" fmla="*/ 30 w 428"/>
                <a:gd name="T17" fmla="*/ 97 h 700"/>
                <a:gd name="T18" fmla="*/ 24 w 428"/>
                <a:gd name="T19" fmla="*/ 132 h 700"/>
                <a:gd name="T20" fmla="*/ 4 w 428"/>
                <a:gd name="T21" fmla="*/ 140 h 700"/>
                <a:gd name="T22" fmla="*/ 4 w 428"/>
                <a:gd name="T23" fmla="*/ 135 h 700"/>
                <a:gd name="T24" fmla="*/ 15 w 428"/>
                <a:gd name="T25" fmla="*/ 123 h 700"/>
                <a:gd name="T26" fmla="*/ 20 w 428"/>
                <a:gd name="T27" fmla="*/ 97 h 700"/>
                <a:gd name="T28" fmla="*/ 19 w 428"/>
                <a:gd name="T29" fmla="*/ 86 h 700"/>
                <a:gd name="T30" fmla="*/ 8 w 428"/>
                <a:gd name="T31" fmla="*/ 76 h 700"/>
                <a:gd name="T32" fmla="*/ 1 w 428"/>
                <a:gd name="T33" fmla="*/ 73 h 700"/>
                <a:gd name="T34" fmla="*/ 0 w 428"/>
                <a:gd name="T35" fmla="*/ 66 h 700"/>
                <a:gd name="T36" fmla="*/ 4 w 428"/>
                <a:gd name="T37" fmla="*/ 58 h 700"/>
                <a:gd name="T38" fmla="*/ 3 w 428"/>
                <a:gd name="T39" fmla="*/ 65 h 700"/>
                <a:gd name="T40" fmla="*/ 8 w 428"/>
                <a:gd name="T41" fmla="*/ 70 h 700"/>
                <a:gd name="T42" fmla="*/ 18 w 428"/>
                <a:gd name="T43" fmla="*/ 72 h 700"/>
                <a:gd name="T44" fmla="*/ 33 w 428"/>
                <a:gd name="T45" fmla="*/ 73 h 700"/>
                <a:gd name="T46" fmla="*/ 44 w 428"/>
                <a:gd name="T47" fmla="*/ 82 h 700"/>
                <a:gd name="T48" fmla="*/ 51 w 428"/>
                <a:gd name="T49" fmla="*/ 83 h 700"/>
                <a:gd name="T50" fmla="*/ 61 w 428"/>
                <a:gd name="T51" fmla="*/ 82 h 700"/>
                <a:gd name="T52" fmla="*/ 67 w 428"/>
                <a:gd name="T53" fmla="*/ 75 h 700"/>
                <a:gd name="T54" fmla="*/ 66 w 428"/>
                <a:gd name="T55" fmla="*/ 62 h 700"/>
                <a:gd name="T56" fmla="*/ 39 w 428"/>
                <a:gd name="T57" fmla="*/ 0 h 700"/>
                <a:gd name="T58" fmla="*/ 45 w 428"/>
                <a:gd name="T59" fmla="*/ 1 h 7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700">
                  <a:moveTo>
                    <a:pt x="271" y="5"/>
                  </a:moveTo>
                  <a:lnTo>
                    <a:pt x="408" y="302"/>
                  </a:lnTo>
                  <a:lnTo>
                    <a:pt x="428" y="354"/>
                  </a:lnTo>
                  <a:lnTo>
                    <a:pt x="419" y="388"/>
                  </a:lnTo>
                  <a:lnTo>
                    <a:pt x="402" y="422"/>
                  </a:lnTo>
                  <a:lnTo>
                    <a:pt x="375" y="449"/>
                  </a:lnTo>
                  <a:lnTo>
                    <a:pt x="325" y="455"/>
                  </a:lnTo>
                  <a:lnTo>
                    <a:pt x="203" y="445"/>
                  </a:lnTo>
                  <a:lnTo>
                    <a:pt x="182" y="483"/>
                  </a:lnTo>
                  <a:lnTo>
                    <a:pt x="142" y="660"/>
                  </a:lnTo>
                  <a:lnTo>
                    <a:pt x="27" y="700"/>
                  </a:lnTo>
                  <a:lnTo>
                    <a:pt x="27" y="677"/>
                  </a:lnTo>
                  <a:lnTo>
                    <a:pt x="93" y="614"/>
                  </a:lnTo>
                  <a:lnTo>
                    <a:pt x="122" y="483"/>
                  </a:lnTo>
                  <a:lnTo>
                    <a:pt x="113" y="428"/>
                  </a:lnTo>
                  <a:lnTo>
                    <a:pt x="47" y="382"/>
                  </a:lnTo>
                  <a:lnTo>
                    <a:pt x="4" y="365"/>
                  </a:lnTo>
                  <a:lnTo>
                    <a:pt x="0" y="331"/>
                  </a:lnTo>
                  <a:lnTo>
                    <a:pt x="27" y="291"/>
                  </a:lnTo>
                  <a:lnTo>
                    <a:pt x="20" y="325"/>
                  </a:lnTo>
                  <a:lnTo>
                    <a:pt x="47" y="348"/>
                  </a:lnTo>
                  <a:lnTo>
                    <a:pt x="109" y="360"/>
                  </a:lnTo>
                  <a:lnTo>
                    <a:pt x="197" y="365"/>
                  </a:lnTo>
                  <a:lnTo>
                    <a:pt x="264" y="411"/>
                  </a:lnTo>
                  <a:lnTo>
                    <a:pt x="305" y="416"/>
                  </a:lnTo>
                  <a:lnTo>
                    <a:pt x="366" y="411"/>
                  </a:lnTo>
                  <a:lnTo>
                    <a:pt x="402" y="374"/>
                  </a:lnTo>
                  <a:lnTo>
                    <a:pt x="397" y="312"/>
                  </a:lnTo>
                  <a:lnTo>
                    <a:pt x="236" y="0"/>
                  </a:lnTo>
                  <a:lnTo>
                    <a:pt x="271" y="5"/>
                  </a:lnTo>
                  <a:close/>
                </a:path>
              </a:pathLst>
            </a:custGeom>
            <a:solidFill>
              <a:srgbClr val="000000"/>
            </a:solidFill>
            <a:ln w="0">
              <a:solidFill>
                <a:srgbClr val="000000"/>
              </a:solidFill>
              <a:prstDash val="solid"/>
              <a:round/>
              <a:headEnd/>
              <a:tailEnd/>
            </a:ln>
          </p:spPr>
          <p:txBody>
            <a:bodyPr/>
            <a:lstStyle/>
            <a:p>
              <a:endParaRPr lang="en-US"/>
            </a:p>
          </p:txBody>
        </p:sp>
        <p:sp>
          <p:nvSpPr>
            <p:cNvPr id="83998" name="Freeform 29">
              <a:extLst>
                <a:ext uri="{FF2B5EF4-FFF2-40B4-BE49-F238E27FC236}">
                  <a16:creationId xmlns:a16="http://schemas.microsoft.com/office/drawing/2014/main" id="{600B0405-2B79-A328-98D1-E61BF05ED751}"/>
                </a:ext>
              </a:extLst>
            </p:cNvPr>
            <p:cNvSpPr>
              <a:spLocks/>
            </p:cNvSpPr>
            <p:nvPr/>
          </p:nvSpPr>
          <p:spPr bwMode="auto">
            <a:xfrm>
              <a:off x="4029" y="1827"/>
              <a:ext cx="15" cy="25"/>
            </a:xfrm>
            <a:custGeom>
              <a:avLst/>
              <a:gdLst>
                <a:gd name="T0" fmla="*/ 15 w 89"/>
                <a:gd name="T1" fmla="*/ 16 h 125"/>
                <a:gd name="T2" fmla="*/ 14 w 89"/>
                <a:gd name="T3" fmla="*/ 10 h 125"/>
                <a:gd name="T4" fmla="*/ 8 w 89"/>
                <a:gd name="T5" fmla="*/ 5 h 125"/>
                <a:gd name="T6" fmla="*/ 0 w 89"/>
                <a:gd name="T7" fmla="*/ 0 h 125"/>
                <a:gd name="T8" fmla="*/ 8 w 89"/>
                <a:gd name="T9" fmla="*/ 10 h 125"/>
                <a:gd name="T10" fmla="*/ 9 w 89"/>
                <a:gd name="T11" fmla="*/ 25 h 125"/>
                <a:gd name="T12" fmla="*/ 15 w 89"/>
                <a:gd name="T13" fmla="*/ 19 h 125"/>
                <a:gd name="T14" fmla="*/ 15 w 89"/>
                <a:gd name="T15" fmla="*/ 16 h 12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9" h="125">
                  <a:moveTo>
                    <a:pt x="89" y="80"/>
                  </a:moveTo>
                  <a:lnTo>
                    <a:pt x="83" y="51"/>
                  </a:lnTo>
                  <a:lnTo>
                    <a:pt x="47" y="23"/>
                  </a:lnTo>
                  <a:lnTo>
                    <a:pt x="0" y="0"/>
                  </a:lnTo>
                  <a:lnTo>
                    <a:pt x="47" y="51"/>
                  </a:lnTo>
                  <a:lnTo>
                    <a:pt x="56" y="125"/>
                  </a:lnTo>
                  <a:lnTo>
                    <a:pt x="89" y="93"/>
                  </a:lnTo>
                  <a:lnTo>
                    <a:pt x="89" y="80"/>
                  </a:lnTo>
                  <a:close/>
                </a:path>
              </a:pathLst>
            </a:custGeom>
            <a:solidFill>
              <a:srgbClr val="000000"/>
            </a:solidFill>
            <a:ln w="0">
              <a:solidFill>
                <a:srgbClr val="000000"/>
              </a:solidFill>
              <a:prstDash val="solid"/>
              <a:round/>
              <a:headEnd/>
              <a:tailEnd/>
            </a:ln>
          </p:spPr>
          <p:txBody>
            <a:bodyPr/>
            <a:lstStyle/>
            <a:p>
              <a:endParaRPr lang="en-US"/>
            </a:p>
          </p:txBody>
        </p:sp>
        <p:sp>
          <p:nvSpPr>
            <p:cNvPr id="83999" name="Freeform 30">
              <a:extLst>
                <a:ext uri="{FF2B5EF4-FFF2-40B4-BE49-F238E27FC236}">
                  <a16:creationId xmlns:a16="http://schemas.microsoft.com/office/drawing/2014/main" id="{E51E7868-5016-F742-8981-02CBC7E3B79F}"/>
                </a:ext>
              </a:extLst>
            </p:cNvPr>
            <p:cNvSpPr>
              <a:spLocks/>
            </p:cNvSpPr>
            <p:nvPr/>
          </p:nvSpPr>
          <p:spPr bwMode="auto">
            <a:xfrm>
              <a:off x="4003" y="1821"/>
              <a:ext cx="40" cy="108"/>
            </a:xfrm>
            <a:custGeom>
              <a:avLst/>
              <a:gdLst>
                <a:gd name="T0" fmla="*/ 21 w 244"/>
                <a:gd name="T1" fmla="*/ 6 h 542"/>
                <a:gd name="T2" fmla="*/ 2 w 244"/>
                <a:gd name="T3" fmla="*/ 0 h 542"/>
                <a:gd name="T4" fmla="*/ 0 w 244"/>
                <a:gd name="T5" fmla="*/ 1 h 542"/>
                <a:gd name="T6" fmla="*/ 3 w 244"/>
                <a:gd name="T7" fmla="*/ 8 h 542"/>
                <a:gd name="T8" fmla="*/ 15 w 244"/>
                <a:gd name="T9" fmla="*/ 17 h 542"/>
                <a:gd name="T10" fmla="*/ 23 w 244"/>
                <a:gd name="T11" fmla="*/ 29 h 542"/>
                <a:gd name="T12" fmla="*/ 24 w 244"/>
                <a:gd name="T13" fmla="*/ 48 h 542"/>
                <a:gd name="T14" fmla="*/ 19 w 244"/>
                <a:gd name="T15" fmla="*/ 58 h 542"/>
                <a:gd name="T16" fmla="*/ 8 w 244"/>
                <a:gd name="T17" fmla="*/ 62 h 542"/>
                <a:gd name="T18" fmla="*/ 5 w 244"/>
                <a:gd name="T19" fmla="*/ 73 h 542"/>
                <a:gd name="T20" fmla="*/ 23 w 244"/>
                <a:gd name="T21" fmla="*/ 87 h 542"/>
                <a:gd name="T22" fmla="*/ 24 w 244"/>
                <a:gd name="T23" fmla="*/ 108 h 542"/>
                <a:gd name="T24" fmla="*/ 26 w 244"/>
                <a:gd name="T25" fmla="*/ 96 h 542"/>
                <a:gd name="T26" fmla="*/ 25 w 244"/>
                <a:gd name="T27" fmla="*/ 81 h 542"/>
                <a:gd name="T28" fmla="*/ 29 w 244"/>
                <a:gd name="T29" fmla="*/ 68 h 542"/>
                <a:gd name="T30" fmla="*/ 36 w 244"/>
                <a:gd name="T31" fmla="*/ 52 h 542"/>
                <a:gd name="T32" fmla="*/ 40 w 244"/>
                <a:gd name="T33" fmla="*/ 47 h 542"/>
                <a:gd name="T34" fmla="*/ 40 w 244"/>
                <a:gd name="T35" fmla="*/ 36 h 542"/>
                <a:gd name="T36" fmla="*/ 33 w 244"/>
                <a:gd name="T37" fmla="*/ 28 h 542"/>
                <a:gd name="T38" fmla="*/ 19 w 244"/>
                <a:gd name="T39" fmla="*/ 17 h 542"/>
                <a:gd name="T40" fmla="*/ 16 w 244"/>
                <a:gd name="T41" fmla="*/ 6 h 542"/>
                <a:gd name="T42" fmla="*/ 21 w 244"/>
                <a:gd name="T43" fmla="*/ 6 h 54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44" h="542">
                  <a:moveTo>
                    <a:pt x="128" y="28"/>
                  </a:moveTo>
                  <a:lnTo>
                    <a:pt x="11" y="0"/>
                  </a:lnTo>
                  <a:lnTo>
                    <a:pt x="0" y="5"/>
                  </a:lnTo>
                  <a:lnTo>
                    <a:pt x="17" y="41"/>
                  </a:lnTo>
                  <a:lnTo>
                    <a:pt x="93" y="83"/>
                  </a:lnTo>
                  <a:lnTo>
                    <a:pt x="142" y="145"/>
                  </a:lnTo>
                  <a:lnTo>
                    <a:pt x="145" y="242"/>
                  </a:lnTo>
                  <a:lnTo>
                    <a:pt x="113" y="290"/>
                  </a:lnTo>
                  <a:lnTo>
                    <a:pt x="51" y="313"/>
                  </a:lnTo>
                  <a:lnTo>
                    <a:pt x="31" y="367"/>
                  </a:lnTo>
                  <a:lnTo>
                    <a:pt x="142" y="438"/>
                  </a:lnTo>
                  <a:lnTo>
                    <a:pt x="145" y="542"/>
                  </a:lnTo>
                  <a:lnTo>
                    <a:pt x="161" y="480"/>
                  </a:lnTo>
                  <a:lnTo>
                    <a:pt x="153" y="408"/>
                  </a:lnTo>
                  <a:lnTo>
                    <a:pt x="175" y="340"/>
                  </a:lnTo>
                  <a:lnTo>
                    <a:pt x="221" y="259"/>
                  </a:lnTo>
                  <a:lnTo>
                    <a:pt x="244" y="236"/>
                  </a:lnTo>
                  <a:lnTo>
                    <a:pt x="244" y="179"/>
                  </a:lnTo>
                  <a:lnTo>
                    <a:pt x="204" y="141"/>
                  </a:lnTo>
                  <a:lnTo>
                    <a:pt x="113" y="83"/>
                  </a:lnTo>
                  <a:lnTo>
                    <a:pt x="100" y="32"/>
                  </a:lnTo>
                  <a:lnTo>
                    <a:pt x="128" y="28"/>
                  </a:lnTo>
                  <a:close/>
                </a:path>
              </a:pathLst>
            </a:custGeom>
            <a:solidFill>
              <a:srgbClr val="000000"/>
            </a:solidFill>
            <a:ln w="0">
              <a:solidFill>
                <a:srgbClr val="000000"/>
              </a:solidFill>
              <a:prstDash val="solid"/>
              <a:round/>
              <a:headEnd/>
              <a:tailEnd/>
            </a:ln>
          </p:spPr>
          <p:txBody>
            <a:bodyPr/>
            <a:lstStyle/>
            <a:p>
              <a:endParaRPr lang="en-US"/>
            </a:p>
          </p:txBody>
        </p:sp>
        <p:sp>
          <p:nvSpPr>
            <p:cNvPr id="84000" name="Freeform 31">
              <a:extLst>
                <a:ext uri="{FF2B5EF4-FFF2-40B4-BE49-F238E27FC236}">
                  <a16:creationId xmlns:a16="http://schemas.microsoft.com/office/drawing/2014/main" id="{3FC08071-1236-7DC4-8DBC-205418E45CDD}"/>
                </a:ext>
              </a:extLst>
            </p:cNvPr>
            <p:cNvSpPr>
              <a:spLocks/>
            </p:cNvSpPr>
            <p:nvPr/>
          </p:nvSpPr>
          <p:spPr bwMode="auto">
            <a:xfrm>
              <a:off x="3710" y="1794"/>
              <a:ext cx="317" cy="217"/>
            </a:xfrm>
            <a:custGeom>
              <a:avLst/>
              <a:gdLst>
                <a:gd name="T0" fmla="*/ 239 w 1901"/>
                <a:gd name="T1" fmla="*/ 46 h 1087"/>
                <a:gd name="T2" fmla="*/ 251 w 1901"/>
                <a:gd name="T3" fmla="*/ 112 h 1087"/>
                <a:gd name="T4" fmla="*/ 262 w 1901"/>
                <a:gd name="T5" fmla="*/ 135 h 1087"/>
                <a:gd name="T6" fmla="*/ 283 w 1901"/>
                <a:gd name="T7" fmla="*/ 140 h 1087"/>
                <a:gd name="T8" fmla="*/ 296 w 1901"/>
                <a:gd name="T9" fmla="*/ 137 h 1087"/>
                <a:gd name="T10" fmla="*/ 305 w 1901"/>
                <a:gd name="T11" fmla="*/ 140 h 1087"/>
                <a:gd name="T12" fmla="*/ 317 w 1901"/>
                <a:gd name="T13" fmla="*/ 138 h 1087"/>
                <a:gd name="T14" fmla="*/ 315 w 1901"/>
                <a:gd name="T15" fmla="*/ 149 h 1087"/>
                <a:gd name="T16" fmla="*/ 307 w 1901"/>
                <a:gd name="T17" fmla="*/ 160 h 1087"/>
                <a:gd name="T18" fmla="*/ 298 w 1901"/>
                <a:gd name="T19" fmla="*/ 164 h 1087"/>
                <a:gd name="T20" fmla="*/ 285 w 1901"/>
                <a:gd name="T21" fmla="*/ 169 h 1087"/>
                <a:gd name="T22" fmla="*/ 269 w 1901"/>
                <a:gd name="T23" fmla="*/ 177 h 1087"/>
                <a:gd name="T24" fmla="*/ 249 w 1901"/>
                <a:gd name="T25" fmla="*/ 181 h 1087"/>
                <a:gd name="T26" fmla="*/ 235 w 1901"/>
                <a:gd name="T27" fmla="*/ 181 h 1087"/>
                <a:gd name="T28" fmla="*/ 225 w 1901"/>
                <a:gd name="T29" fmla="*/ 187 h 1087"/>
                <a:gd name="T30" fmla="*/ 220 w 1901"/>
                <a:gd name="T31" fmla="*/ 198 h 1087"/>
                <a:gd name="T32" fmla="*/ 211 w 1901"/>
                <a:gd name="T33" fmla="*/ 217 h 1087"/>
                <a:gd name="T34" fmla="*/ 193 w 1901"/>
                <a:gd name="T35" fmla="*/ 209 h 1087"/>
                <a:gd name="T36" fmla="*/ 180 w 1901"/>
                <a:gd name="T37" fmla="*/ 188 h 1087"/>
                <a:gd name="T38" fmla="*/ 159 w 1901"/>
                <a:gd name="T39" fmla="*/ 155 h 1087"/>
                <a:gd name="T40" fmla="*/ 138 w 1901"/>
                <a:gd name="T41" fmla="*/ 115 h 1087"/>
                <a:gd name="T42" fmla="*/ 118 w 1901"/>
                <a:gd name="T43" fmla="*/ 88 h 1087"/>
                <a:gd name="T44" fmla="*/ 89 w 1901"/>
                <a:gd name="T45" fmla="*/ 58 h 1087"/>
                <a:gd name="T46" fmla="*/ 61 w 1901"/>
                <a:gd name="T47" fmla="*/ 33 h 1087"/>
                <a:gd name="T48" fmla="*/ 29 w 1901"/>
                <a:gd name="T49" fmla="*/ 13 h 1087"/>
                <a:gd name="T50" fmla="*/ 10 w 1901"/>
                <a:gd name="T51" fmla="*/ 9 h 1087"/>
                <a:gd name="T52" fmla="*/ 0 w 1901"/>
                <a:gd name="T53" fmla="*/ 9 h 1087"/>
                <a:gd name="T54" fmla="*/ 9 w 1901"/>
                <a:gd name="T55" fmla="*/ 0 h 1087"/>
                <a:gd name="T56" fmla="*/ 32 w 1901"/>
                <a:gd name="T57" fmla="*/ 4 h 1087"/>
                <a:gd name="T58" fmla="*/ 65 w 1901"/>
                <a:gd name="T59" fmla="*/ 26 h 1087"/>
                <a:gd name="T60" fmla="*/ 97 w 1901"/>
                <a:gd name="T61" fmla="*/ 52 h 1087"/>
                <a:gd name="T62" fmla="*/ 123 w 1901"/>
                <a:gd name="T63" fmla="*/ 80 h 1087"/>
                <a:gd name="T64" fmla="*/ 113 w 1901"/>
                <a:gd name="T65" fmla="*/ 40 h 1087"/>
                <a:gd name="T66" fmla="*/ 146 w 1901"/>
                <a:gd name="T67" fmla="*/ 84 h 1087"/>
                <a:gd name="T68" fmla="*/ 162 w 1901"/>
                <a:gd name="T69" fmla="*/ 112 h 1087"/>
                <a:gd name="T70" fmla="*/ 166 w 1901"/>
                <a:gd name="T71" fmla="*/ 94 h 1087"/>
                <a:gd name="T72" fmla="*/ 161 w 1901"/>
                <a:gd name="T73" fmla="*/ 56 h 1087"/>
                <a:gd name="T74" fmla="*/ 163 w 1901"/>
                <a:gd name="T75" fmla="*/ 21 h 1087"/>
                <a:gd name="T76" fmla="*/ 181 w 1901"/>
                <a:gd name="T77" fmla="*/ 15 h 1087"/>
                <a:gd name="T78" fmla="*/ 198 w 1901"/>
                <a:gd name="T79" fmla="*/ 66 h 1087"/>
                <a:gd name="T80" fmla="*/ 209 w 1901"/>
                <a:gd name="T81" fmla="*/ 102 h 1087"/>
                <a:gd name="T82" fmla="*/ 237 w 1901"/>
                <a:gd name="T83" fmla="*/ 116 h 1087"/>
                <a:gd name="T84" fmla="*/ 233 w 1901"/>
                <a:gd name="T85" fmla="*/ 51 h 1087"/>
                <a:gd name="T86" fmla="*/ 239 w 1901"/>
                <a:gd name="T87" fmla="*/ 46 h 10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901" h="1087">
                  <a:moveTo>
                    <a:pt x="1435" y="232"/>
                  </a:moveTo>
                  <a:lnTo>
                    <a:pt x="1507" y="560"/>
                  </a:lnTo>
                  <a:lnTo>
                    <a:pt x="1573" y="674"/>
                  </a:lnTo>
                  <a:lnTo>
                    <a:pt x="1695" y="701"/>
                  </a:lnTo>
                  <a:lnTo>
                    <a:pt x="1773" y="685"/>
                  </a:lnTo>
                  <a:lnTo>
                    <a:pt x="1828" y="701"/>
                  </a:lnTo>
                  <a:lnTo>
                    <a:pt x="1901" y="691"/>
                  </a:lnTo>
                  <a:lnTo>
                    <a:pt x="1889" y="747"/>
                  </a:lnTo>
                  <a:lnTo>
                    <a:pt x="1839" y="803"/>
                  </a:lnTo>
                  <a:lnTo>
                    <a:pt x="1787" y="824"/>
                  </a:lnTo>
                  <a:lnTo>
                    <a:pt x="1707" y="846"/>
                  </a:lnTo>
                  <a:lnTo>
                    <a:pt x="1612" y="887"/>
                  </a:lnTo>
                  <a:lnTo>
                    <a:pt x="1495" y="907"/>
                  </a:lnTo>
                  <a:lnTo>
                    <a:pt x="1407" y="907"/>
                  </a:lnTo>
                  <a:lnTo>
                    <a:pt x="1351" y="936"/>
                  </a:lnTo>
                  <a:lnTo>
                    <a:pt x="1317" y="993"/>
                  </a:lnTo>
                  <a:lnTo>
                    <a:pt x="1263" y="1087"/>
                  </a:lnTo>
                  <a:lnTo>
                    <a:pt x="1159" y="1047"/>
                  </a:lnTo>
                  <a:lnTo>
                    <a:pt x="1080" y="940"/>
                  </a:lnTo>
                  <a:lnTo>
                    <a:pt x="954" y="776"/>
                  </a:lnTo>
                  <a:lnTo>
                    <a:pt x="826" y="575"/>
                  </a:lnTo>
                  <a:lnTo>
                    <a:pt x="709" y="441"/>
                  </a:lnTo>
                  <a:lnTo>
                    <a:pt x="532" y="290"/>
                  </a:lnTo>
                  <a:lnTo>
                    <a:pt x="363" y="165"/>
                  </a:lnTo>
                  <a:lnTo>
                    <a:pt x="173" y="67"/>
                  </a:lnTo>
                  <a:lnTo>
                    <a:pt x="61" y="44"/>
                  </a:lnTo>
                  <a:lnTo>
                    <a:pt x="0" y="44"/>
                  </a:lnTo>
                  <a:lnTo>
                    <a:pt x="55" y="0"/>
                  </a:lnTo>
                  <a:lnTo>
                    <a:pt x="194" y="18"/>
                  </a:lnTo>
                  <a:lnTo>
                    <a:pt x="388" y="130"/>
                  </a:lnTo>
                  <a:lnTo>
                    <a:pt x="579" y="262"/>
                  </a:lnTo>
                  <a:lnTo>
                    <a:pt x="738" y="401"/>
                  </a:lnTo>
                  <a:lnTo>
                    <a:pt x="676" y="199"/>
                  </a:lnTo>
                  <a:lnTo>
                    <a:pt x="875" y="420"/>
                  </a:lnTo>
                  <a:lnTo>
                    <a:pt x="971" y="560"/>
                  </a:lnTo>
                  <a:lnTo>
                    <a:pt x="998" y="470"/>
                  </a:lnTo>
                  <a:lnTo>
                    <a:pt x="963" y="282"/>
                  </a:lnTo>
                  <a:lnTo>
                    <a:pt x="976" y="107"/>
                  </a:lnTo>
                  <a:lnTo>
                    <a:pt x="1086" y="73"/>
                  </a:lnTo>
                  <a:lnTo>
                    <a:pt x="1187" y="330"/>
                  </a:lnTo>
                  <a:lnTo>
                    <a:pt x="1254" y="513"/>
                  </a:lnTo>
                  <a:lnTo>
                    <a:pt x="1419" y="582"/>
                  </a:lnTo>
                  <a:lnTo>
                    <a:pt x="1398" y="255"/>
                  </a:lnTo>
                  <a:lnTo>
                    <a:pt x="1435" y="232"/>
                  </a:lnTo>
                  <a:close/>
                </a:path>
              </a:pathLst>
            </a:custGeom>
            <a:solidFill>
              <a:srgbClr val="000000"/>
            </a:solidFill>
            <a:ln w="0">
              <a:solidFill>
                <a:srgbClr val="000000"/>
              </a:solidFill>
              <a:prstDash val="solid"/>
              <a:round/>
              <a:headEnd/>
              <a:tailEnd/>
            </a:ln>
          </p:spPr>
          <p:txBody>
            <a:bodyPr/>
            <a:lstStyle/>
            <a:p>
              <a:endParaRPr lang="en-US"/>
            </a:p>
          </p:txBody>
        </p:sp>
        <p:sp>
          <p:nvSpPr>
            <p:cNvPr id="84001" name="Freeform 32">
              <a:extLst>
                <a:ext uri="{FF2B5EF4-FFF2-40B4-BE49-F238E27FC236}">
                  <a16:creationId xmlns:a16="http://schemas.microsoft.com/office/drawing/2014/main" id="{914A96A7-6FF2-9E49-A066-29AA5EC1D2FE}"/>
                </a:ext>
              </a:extLst>
            </p:cNvPr>
            <p:cNvSpPr>
              <a:spLocks/>
            </p:cNvSpPr>
            <p:nvPr/>
          </p:nvSpPr>
          <p:spPr bwMode="auto">
            <a:xfrm>
              <a:off x="3691" y="1422"/>
              <a:ext cx="310" cy="377"/>
            </a:xfrm>
            <a:custGeom>
              <a:avLst/>
              <a:gdLst>
                <a:gd name="T0" fmla="*/ 117 w 1861"/>
                <a:gd name="T1" fmla="*/ 174 h 1883"/>
                <a:gd name="T2" fmla="*/ 92 w 1861"/>
                <a:gd name="T3" fmla="*/ 181 h 1883"/>
                <a:gd name="T4" fmla="*/ 79 w 1861"/>
                <a:gd name="T5" fmla="*/ 206 h 1883"/>
                <a:gd name="T6" fmla="*/ 75 w 1861"/>
                <a:gd name="T7" fmla="*/ 194 h 1883"/>
                <a:gd name="T8" fmla="*/ 59 w 1861"/>
                <a:gd name="T9" fmla="*/ 202 h 1883"/>
                <a:gd name="T10" fmla="*/ 50 w 1861"/>
                <a:gd name="T11" fmla="*/ 246 h 1883"/>
                <a:gd name="T12" fmla="*/ 35 w 1861"/>
                <a:gd name="T13" fmla="*/ 264 h 1883"/>
                <a:gd name="T14" fmla="*/ 19 w 1861"/>
                <a:gd name="T15" fmla="*/ 246 h 1883"/>
                <a:gd name="T16" fmla="*/ 13 w 1861"/>
                <a:gd name="T17" fmla="*/ 212 h 1883"/>
                <a:gd name="T18" fmla="*/ 4 w 1861"/>
                <a:gd name="T19" fmla="*/ 214 h 1883"/>
                <a:gd name="T20" fmla="*/ 5 w 1861"/>
                <a:gd name="T21" fmla="*/ 181 h 1883"/>
                <a:gd name="T22" fmla="*/ 27 w 1861"/>
                <a:gd name="T23" fmla="*/ 117 h 1883"/>
                <a:gd name="T24" fmla="*/ 62 w 1861"/>
                <a:gd name="T25" fmla="*/ 62 h 1883"/>
                <a:gd name="T26" fmla="*/ 91 w 1861"/>
                <a:gd name="T27" fmla="*/ 36 h 1883"/>
                <a:gd name="T28" fmla="*/ 121 w 1861"/>
                <a:gd name="T29" fmla="*/ 23 h 1883"/>
                <a:gd name="T30" fmla="*/ 150 w 1861"/>
                <a:gd name="T31" fmla="*/ 20 h 1883"/>
                <a:gd name="T32" fmla="*/ 151 w 1861"/>
                <a:gd name="T33" fmla="*/ 14 h 1883"/>
                <a:gd name="T34" fmla="*/ 182 w 1861"/>
                <a:gd name="T35" fmla="*/ 7 h 1883"/>
                <a:gd name="T36" fmla="*/ 222 w 1861"/>
                <a:gd name="T37" fmla="*/ 4 h 1883"/>
                <a:gd name="T38" fmla="*/ 267 w 1861"/>
                <a:gd name="T39" fmla="*/ 8 h 1883"/>
                <a:gd name="T40" fmla="*/ 310 w 1861"/>
                <a:gd name="T41" fmla="*/ 19 h 1883"/>
                <a:gd name="T42" fmla="*/ 270 w 1861"/>
                <a:gd name="T43" fmla="*/ 5 h 1883"/>
                <a:gd name="T44" fmla="*/ 225 w 1861"/>
                <a:gd name="T45" fmla="*/ 0 h 1883"/>
                <a:gd name="T46" fmla="*/ 182 w 1861"/>
                <a:gd name="T47" fmla="*/ 3 h 1883"/>
                <a:gd name="T48" fmla="*/ 139 w 1861"/>
                <a:gd name="T49" fmla="*/ 13 h 1883"/>
                <a:gd name="T50" fmla="*/ 118 w 1861"/>
                <a:gd name="T51" fmla="*/ 20 h 1883"/>
                <a:gd name="T52" fmla="*/ 89 w 1861"/>
                <a:gd name="T53" fmla="*/ 31 h 1883"/>
                <a:gd name="T54" fmla="*/ 68 w 1861"/>
                <a:gd name="T55" fmla="*/ 46 h 1883"/>
                <a:gd name="T56" fmla="*/ 44 w 1861"/>
                <a:gd name="T57" fmla="*/ 79 h 1883"/>
                <a:gd name="T58" fmla="*/ 24 w 1861"/>
                <a:gd name="T59" fmla="*/ 111 h 1883"/>
                <a:gd name="T60" fmla="*/ 9 w 1861"/>
                <a:gd name="T61" fmla="*/ 157 h 1883"/>
                <a:gd name="T62" fmla="*/ 1 w 1861"/>
                <a:gd name="T63" fmla="*/ 185 h 1883"/>
                <a:gd name="T64" fmla="*/ 0 w 1861"/>
                <a:gd name="T65" fmla="*/ 221 h 1883"/>
                <a:gd name="T66" fmla="*/ 7 w 1861"/>
                <a:gd name="T67" fmla="*/ 251 h 1883"/>
                <a:gd name="T68" fmla="*/ 26 w 1861"/>
                <a:gd name="T69" fmla="*/ 293 h 1883"/>
                <a:gd name="T70" fmla="*/ 33 w 1861"/>
                <a:gd name="T71" fmla="*/ 321 h 1883"/>
                <a:gd name="T72" fmla="*/ 38 w 1861"/>
                <a:gd name="T73" fmla="*/ 331 h 1883"/>
                <a:gd name="T74" fmla="*/ 29 w 1861"/>
                <a:gd name="T75" fmla="*/ 377 h 1883"/>
                <a:gd name="T76" fmla="*/ 33 w 1861"/>
                <a:gd name="T77" fmla="*/ 375 h 1883"/>
                <a:gd name="T78" fmla="*/ 44 w 1861"/>
                <a:gd name="T79" fmla="*/ 315 h 1883"/>
                <a:gd name="T80" fmla="*/ 60 w 1861"/>
                <a:gd name="T81" fmla="*/ 318 h 1883"/>
                <a:gd name="T82" fmla="*/ 89 w 1861"/>
                <a:gd name="T83" fmla="*/ 318 h 1883"/>
                <a:gd name="T84" fmla="*/ 95 w 1861"/>
                <a:gd name="T85" fmla="*/ 293 h 1883"/>
                <a:gd name="T86" fmla="*/ 99 w 1861"/>
                <a:gd name="T87" fmla="*/ 273 h 1883"/>
                <a:gd name="T88" fmla="*/ 94 w 1861"/>
                <a:gd name="T89" fmla="*/ 241 h 1883"/>
                <a:gd name="T90" fmla="*/ 92 w 1861"/>
                <a:gd name="T91" fmla="*/ 213 h 1883"/>
                <a:gd name="T92" fmla="*/ 99 w 1861"/>
                <a:gd name="T93" fmla="*/ 192 h 1883"/>
                <a:gd name="T94" fmla="*/ 111 w 1861"/>
                <a:gd name="T95" fmla="*/ 182 h 1883"/>
                <a:gd name="T96" fmla="*/ 126 w 1861"/>
                <a:gd name="T97" fmla="*/ 179 h 1883"/>
                <a:gd name="T98" fmla="*/ 142 w 1861"/>
                <a:gd name="T99" fmla="*/ 182 h 1883"/>
                <a:gd name="T100" fmla="*/ 152 w 1861"/>
                <a:gd name="T101" fmla="*/ 192 h 1883"/>
                <a:gd name="T102" fmla="*/ 144 w 1861"/>
                <a:gd name="T103" fmla="*/ 177 h 1883"/>
                <a:gd name="T104" fmla="*/ 129 w 1861"/>
                <a:gd name="T105" fmla="*/ 174 h 1883"/>
                <a:gd name="T106" fmla="*/ 117 w 1861"/>
                <a:gd name="T107" fmla="*/ 174 h 188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861" h="1883">
                  <a:moveTo>
                    <a:pt x="702" y="869"/>
                  </a:moveTo>
                  <a:lnTo>
                    <a:pt x="552" y="903"/>
                  </a:lnTo>
                  <a:lnTo>
                    <a:pt x="477" y="1028"/>
                  </a:lnTo>
                  <a:lnTo>
                    <a:pt x="448" y="971"/>
                  </a:lnTo>
                  <a:lnTo>
                    <a:pt x="353" y="1011"/>
                  </a:lnTo>
                  <a:lnTo>
                    <a:pt x="299" y="1228"/>
                  </a:lnTo>
                  <a:lnTo>
                    <a:pt x="211" y="1319"/>
                  </a:lnTo>
                  <a:lnTo>
                    <a:pt x="114" y="1228"/>
                  </a:lnTo>
                  <a:lnTo>
                    <a:pt x="76" y="1057"/>
                  </a:lnTo>
                  <a:lnTo>
                    <a:pt x="27" y="1068"/>
                  </a:lnTo>
                  <a:lnTo>
                    <a:pt x="33" y="903"/>
                  </a:lnTo>
                  <a:lnTo>
                    <a:pt x="163" y="582"/>
                  </a:lnTo>
                  <a:lnTo>
                    <a:pt x="375" y="312"/>
                  </a:lnTo>
                  <a:lnTo>
                    <a:pt x="544" y="178"/>
                  </a:lnTo>
                  <a:lnTo>
                    <a:pt x="724" y="116"/>
                  </a:lnTo>
                  <a:lnTo>
                    <a:pt x="898" y="98"/>
                  </a:lnTo>
                  <a:lnTo>
                    <a:pt x="907" y="70"/>
                  </a:lnTo>
                  <a:lnTo>
                    <a:pt x="1095" y="37"/>
                  </a:lnTo>
                  <a:lnTo>
                    <a:pt x="1334" y="20"/>
                  </a:lnTo>
                  <a:lnTo>
                    <a:pt x="1604" y="40"/>
                  </a:lnTo>
                  <a:lnTo>
                    <a:pt x="1861" y="93"/>
                  </a:lnTo>
                  <a:lnTo>
                    <a:pt x="1621" y="27"/>
                  </a:lnTo>
                  <a:lnTo>
                    <a:pt x="1351" y="0"/>
                  </a:lnTo>
                  <a:lnTo>
                    <a:pt x="1090" y="14"/>
                  </a:lnTo>
                  <a:lnTo>
                    <a:pt x="836" y="63"/>
                  </a:lnTo>
                  <a:lnTo>
                    <a:pt x="707" y="98"/>
                  </a:lnTo>
                  <a:lnTo>
                    <a:pt x="537" y="156"/>
                  </a:lnTo>
                  <a:lnTo>
                    <a:pt x="409" y="229"/>
                  </a:lnTo>
                  <a:lnTo>
                    <a:pt x="265" y="396"/>
                  </a:lnTo>
                  <a:lnTo>
                    <a:pt x="143" y="553"/>
                  </a:lnTo>
                  <a:lnTo>
                    <a:pt x="53" y="785"/>
                  </a:lnTo>
                  <a:lnTo>
                    <a:pt x="5" y="926"/>
                  </a:lnTo>
                  <a:lnTo>
                    <a:pt x="0" y="1104"/>
                  </a:lnTo>
                  <a:lnTo>
                    <a:pt x="43" y="1255"/>
                  </a:lnTo>
                  <a:lnTo>
                    <a:pt x="155" y="1464"/>
                  </a:lnTo>
                  <a:lnTo>
                    <a:pt x="198" y="1602"/>
                  </a:lnTo>
                  <a:lnTo>
                    <a:pt x="227" y="1651"/>
                  </a:lnTo>
                  <a:lnTo>
                    <a:pt x="175" y="1883"/>
                  </a:lnTo>
                  <a:lnTo>
                    <a:pt x="198" y="1874"/>
                  </a:lnTo>
                  <a:lnTo>
                    <a:pt x="265" y="1575"/>
                  </a:lnTo>
                  <a:lnTo>
                    <a:pt x="360" y="1590"/>
                  </a:lnTo>
                  <a:lnTo>
                    <a:pt x="532" y="1590"/>
                  </a:lnTo>
                  <a:lnTo>
                    <a:pt x="570" y="1464"/>
                  </a:lnTo>
                  <a:lnTo>
                    <a:pt x="593" y="1362"/>
                  </a:lnTo>
                  <a:lnTo>
                    <a:pt x="563" y="1202"/>
                  </a:lnTo>
                  <a:lnTo>
                    <a:pt x="552" y="1064"/>
                  </a:lnTo>
                  <a:lnTo>
                    <a:pt x="593" y="959"/>
                  </a:lnTo>
                  <a:lnTo>
                    <a:pt x="668" y="909"/>
                  </a:lnTo>
                  <a:lnTo>
                    <a:pt x="757" y="896"/>
                  </a:lnTo>
                  <a:lnTo>
                    <a:pt x="852" y="909"/>
                  </a:lnTo>
                  <a:lnTo>
                    <a:pt x="912" y="959"/>
                  </a:lnTo>
                  <a:lnTo>
                    <a:pt x="862" y="886"/>
                  </a:lnTo>
                  <a:lnTo>
                    <a:pt x="776" y="869"/>
                  </a:lnTo>
                  <a:lnTo>
                    <a:pt x="702" y="869"/>
                  </a:lnTo>
                  <a:close/>
                </a:path>
              </a:pathLst>
            </a:custGeom>
            <a:solidFill>
              <a:srgbClr val="000000"/>
            </a:solidFill>
            <a:ln w="0">
              <a:solidFill>
                <a:srgbClr val="000000"/>
              </a:solidFill>
              <a:prstDash val="solid"/>
              <a:round/>
              <a:headEnd/>
              <a:tailEnd/>
            </a:ln>
          </p:spPr>
          <p:txBody>
            <a:bodyPr/>
            <a:lstStyle/>
            <a:p>
              <a:endParaRPr lang="en-US"/>
            </a:p>
          </p:txBody>
        </p:sp>
        <p:sp>
          <p:nvSpPr>
            <p:cNvPr id="84002" name="Freeform 33">
              <a:extLst>
                <a:ext uri="{FF2B5EF4-FFF2-40B4-BE49-F238E27FC236}">
                  <a16:creationId xmlns:a16="http://schemas.microsoft.com/office/drawing/2014/main" id="{2A715E3C-A67D-2052-E9E7-E467CF603FFA}"/>
                </a:ext>
              </a:extLst>
            </p:cNvPr>
            <p:cNvSpPr>
              <a:spLocks/>
            </p:cNvSpPr>
            <p:nvPr/>
          </p:nvSpPr>
          <p:spPr bwMode="auto">
            <a:xfrm>
              <a:off x="4093" y="1663"/>
              <a:ext cx="26" cy="88"/>
            </a:xfrm>
            <a:custGeom>
              <a:avLst/>
              <a:gdLst>
                <a:gd name="T0" fmla="*/ 4 w 155"/>
                <a:gd name="T1" fmla="*/ 0 h 443"/>
                <a:gd name="T2" fmla="*/ 25 w 155"/>
                <a:gd name="T3" fmla="*/ 11 h 443"/>
                <a:gd name="T4" fmla="*/ 26 w 155"/>
                <a:gd name="T5" fmla="*/ 22 h 443"/>
                <a:gd name="T6" fmla="*/ 23 w 155"/>
                <a:gd name="T7" fmla="*/ 49 h 443"/>
                <a:gd name="T8" fmla="*/ 7 w 155"/>
                <a:gd name="T9" fmla="*/ 88 h 443"/>
                <a:gd name="T10" fmla="*/ 6 w 155"/>
                <a:gd name="T11" fmla="*/ 84 h 443"/>
                <a:gd name="T12" fmla="*/ 21 w 155"/>
                <a:gd name="T13" fmla="*/ 35 h 443"/>
                <a:gd name="T14" fmla="*/ 21 w 155"/>
                <a:gd name="T15" fmla="*/ 17 h 443"/>
                <a:gd name="T16" fmla="*/ 16 w 155"/>
                <a:gd name="T17" fmla="*/ 14 h 443"/>
                <a:gd name="T18" fmla="*/ 8 w 155"/>
                <a:gd name="T19" fmla="*/ 7 h 443"/>
                <a:gd name="T20" fmla="*/ 0 w 155"/>
                <a:gd name="T21" fmla="*/ 8 h 443"/>
                <a:gd name="T22" fmla="*/ 4 w 155"/>
                <a:gd name="T23" fmla="*/ 0 h 4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5" h="443">
                  <a:moveTo>
                    <a:pt x="21" y="0"/>
                  </a:moveTo>
                  <a:lnTo>
                    <a:pt x="151" y="53"/>
                  </a:lnTo>
                  <a:lnTo>
                    <a:pt x="155" y="111"/>
                  </a:lnTo>
                  <a:lnTo>
                    <a:pt x="138" y="245"/>
                  </a:lnTo>
                  <a:lnTo>
                    <a:pt x="41" y="443"/>
                  </a:lnTo>
                  <a:lnTo>
                    <a:pt x="33" y="423"/>
                  </a:lnTo>
                  <a:lnTo>
                    <a:pt x="123" y="174"/>
                  </a:lnTo>
                  <a:lnTo>
                    <a:pt x="123" y="88"/>
                  </a:lnTo>
                  <a:lnTo>
                    <a:pt x="94" y="70"/>
                  </a:lnTo>
                  <a:lnTo>
                    <a:pt x="50" y="36"/>
                  </a:lnTo>
                  <a:lnTo>
                    <a:pt x="0" y="42"/>
                  </a:lnTo>
                  <a:lnTo>
                    <a:pt x="21" y="0"/>
                  </a:lnTo>
                  <a:close/>
                </a:path>
              </a:pathLst>
            </a:custGeom>
            <a:solidFill>
              <a:srgbClr val="000000"/>
            </a:solidFill>
            <a:ln w="0">
              <a:solidFill>
                <a:srgbClr val="000000"/>
              </a:solidFill>
              <a:prstDash val="solid"/>
              <a:round/>
              <a:headEnd/>
              <a:tailEnd/>
            </a:ln>
          </p:spPr>
          <p:txBody>
            <a:bodyPr/>
            <a:lstStyle/>
            <a:p>
              <a:endParaRPr lang="en-US"/>
            </a:p>
          </p:txBody>
        </p:sp>
        <p:sp>
          <p:nvSpPr>
            <p:cNvPr id="84003" name="Freeform 34">
              <a:extLst>
                <a:ext uri="{FF2B5EF4-FFF2-40B4-BE49-F238E27FC236}">
                  <a16:creationId xmlns:a16="http://schemas.microsoft.com/office/drawing/2014/main" id="{8B566888-3FC4-B202-0CED-6666F37DC924}"/>
                </a:ext>
              </a:extLst>
            </p:cNvPr>
            <p:cNvSpPr>
              <a:spLocks/>
            </p:cNvSpPr>
            <p:nvPr/>
          </p:nvSpPr>
          <p:spPr bwMode="auto">
            <a:xfrm>
              <a:off x="3809" y="1648"/>
              <a:ext cx="31" cy="58"/>
            </a:xfrm>
            <a:custGeom>
              <a:avLst/>
              <a:gdLst>
                <a:gd name="T0" fmla="*/ 31 w 187"/>
                <a:gd name="T1" fmla="*/ 58 h 290"/>
                <a:gd name="T2" fmla="*/ 24 w 187"/>
                <a:gd name="T3" fmla="*/ 41 h 290"/>
                <a:gd name="T4" fmla="*/ 24 w 187"/>
                <a:gd name="T5" fmla="*/ 33 h 290"/>
                <a:gd name="T6" fmla="*/ 29 w 187"/>
                <a:gd name="T7" fmla="*/ 24 h 290"/>
                <a:gd name="T8" fmla="*/ 30 w 187"/>
                <a:gd name="T9" fmla="*/ 12 h 290"/>
                <a:gd name="T10" fmla="*/ 24 w 187"/>
                <a:gd name="T11" fmla="*/ 10 h 290"/>
                <a:gd name="T12" fmla="*/ 17 w 187"/>
                <a:gd name="T13" fmla="*/ 15 h 290"/>
                <a:gd name="T14" fmla="*/ 11 w 187"/>
                <a:gd name="T15" fmla="*/ 8 h 290"/>
                <a:gd name="T16" fmla="*/ 10 w 187"/>
                <a:gd name="T17" fmla="*/ 0 h 290"/>
                <a:gd name="T18" fmla="*/ 4 w 187"/>
                <a:gd name="T19" fmla="*/ 15 h 290"/>
                <a:gd name="T20" fmla="*/ 3 w 187"/>
                <a:gd name="T21" fmla="*/ 30 h 290"/>
                <a:gd name="T22" fmla="*/ 0 w 187"/>
                <a:gd name="T23" fmla="*/ 41 h 290"/>
                <a:gd name="T24" fmla="*/ 5 w 187"/>
                <a:gd name="T25" fmla="*/ 50 h 290"/>
                <a:gd name="T26" fmla="*/ 17 w 187"/>
                <a:gd name="T27" fmla="*/ 48 h 290"/>
                <a:gd name="T28" fmla="*/ 24 w 187"/>
                <a:gd name="T29" fmla="*/ 53 h 290"/>
                <a:gd name="T30" fmla="*/ 31 w 187"/>
                <a:gd name="T31" fmla="*/ 58 h 29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7" h="290">
                  <a:moveTo>
                    <a:pt x="187" y="290"/>
                  </a:moveTo>
                  <a:lnTo>
                    <a:pt x="145" y="207"/>
                  </a:lnTo>
                  <a:lnTo>
                    <a:pt x="145" y="164"/>
                  </a:lnTo>
                  <a:lnTo>
                    <a:pt x="172" y="118"/>
                  </a:lnTo>
                  <a:lnTo>
                    <a:pt x="178" y="62"/>
                  </a:lnTo>
                  <a:lnTo>
                    <a:pt x="145" y="49"/>
                  </a:lnTo>
                  <a:lnTo>
                    <a:pt x="105" y="76"/>
                  </a:lnTo>
                  <a:lnTo>
                    <a:pt x="69" y="41"/>
                  </a:lnTo>
                  <a:lnTo>
                    <a:pt x="62" y="0"/>
                  </a:lnTo>
                  <a:lnTo>
                    <a:pt x="23" y="76"/>
                  </a:lnTo>
                  <a:lnTo>
                    <a:pt x="17" y="152"/>
                  </a:lnTo>
                  <a:lnTo>
                    <a:pt x="0" y="207"/>
                  </a:lnTo>
                  <a:lnTo>
                    <a:pt x="28" y="250"/>
                  </a:lnTo>
                  <a:lnTo>
                    <a:pt x="105" y="241"/>
                  </a:lnTo>
                  <a:lnTo>
                    <a:pt x="145" y="263"/>
                  </a:lnTo>
                  <a:lnTo>
                    <a:pt x="187" y="290"/>
                  </a:lnTo>
                  <a:close/>
                </a:path>
              </a:pathLst>
            </a:custGeom>
            <a:solidFill>
              <a:srgbClr val="000000"/>
            </a:solidFill>
            <a:ln w="0">
              <a:solidFill>
                <a:srgbClr val="000000"/>
              </a:solidFill>
              <a:prstDash val="solid"/>
              <a:round/>
              <a:headEnd/>
              <a:tailEnd/>
            </a:ln>
          </p:spPr>
          <p:txBody>
            <a:bodyPr/>
            <a:lstStyle/>
            <a:p>
              <a:endParaRPr lang="en-US"/>
            </a:p>
          </p:txBody>
        </p:sp>
        <p:sp>
          <p:nvSpPr>
            <p:cNvPr id="84004" name="Freeform 35">
              <a:extLst>
                <a:ext uri="{FF2B5EF4-FFF2-40B4-BE49-F238E27FC236}">
                  <a16:creationId xmlns:a16="http://schemas.microsoft.com/office/drawing/2014/main" id="{242D23A3-5274-1B6F-EEAE-D792C52DBA44}"/>
                </a:ext>
              </a:extLst>
            </p:cNvPr>
            <p:cNvSpPr>
              <a:spLocks/>
            </p:cNvSpPr>
            <p:nvPr/>
          </p:nvSpPr>
          <p:spPr bwMode="auto">
            <a:xfrm>
              <a:off x="3794" y="1612"/>
              <a:ext cx="44" cy="84"/>
            </a:xfrm>
            <a:custGeom>
              <a:avLst/>
              <a:gdLst>
                <a:gd name="T0" fmla="*/ 44 w 266"/>
                <a:gd name="T1" fmla="*/ 24 h 418"/>
                <a:gd name="T2" fmla="*/ 36 w 266"/>
                <a:gd name="T3" fmla="*/ 8 h 418"/>
                <a:gd name="T4" fmla="*/ 27 w 266"/>
                <a:gd name="T5" fmla="*/ 0 h 418"/>
                <a:gd name="T6" fmla="*/ 12 w 266"/>
                <a:gd name="T7" fmla="*/ 0 h 418"/>
                <a:gd name="T8" fmla="*/ 1 w 266"/>
                <a:gd name="T9" fmla="*/ 18 h 418"/>
                <a:gd name="T10" fmla="*/ 0 w 266"/>
                <a:gd name="T11" fmla="*/ 36 h 418"/>
                <a:gd name="T12" fmla="*/ 2 w 266"/>
                <a:gd name="T13" fmla="*/ 61 h 418"/>
                <a:gd name="T14" fmla="*/ 8 w 266"/>
                <a:gd name="T15" fmla="*/ 84 h 418"/>
                <a:gd name="T16" fmla="*/ 4 w 266"/>
                <a:gd name="T17" fmla="*/ 56 h 418"/>
                <a:gd name="T18" fmla="*/ 6 w 266"/>
                <a:gd name="T19" fmla="*/ 36 h 418"/>
                <a:gd name="T20" fmla="*/ 11 w 266"/>
                <a:gd name="T21" fmla="*/ 27 h 418"/>
                <a:gd name="T22" fmla="*/ 23 w 266"/>
                <a:gd name="T23" fmla="*/ 22 h 418"/>
                <a:gd name="T24" fmla="*/ 32 w 266"/>
                <a:gd name="T25" fmla="*/ 23 h 418"/>
                <a:gd name="T26" fmla="*/ 35 w 266"/>
                <a:gd name="T27" fmla="*/ 30 h 418"/>
                <a:gd name="T28" fmla="*/ 40 w 266"/>
                <a:gd name="T29" fmla="*/ 36 h 418"/>
                <a:gd name="T30" fmla="*/ 44 w 266"/>
                <a:gd name="T31" fmla="*/ 37 h 418"/>
                <a:gd name="T32" fmla="*/ 44 w 266"/>
                <a:gd name="T33" fmla="*/ 24 h 4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66" h="418">
                  <a:moveTo>
                    <a:pt x="266" y="119"/>
                  </a:moveTo>
                  <a:lnTo>
                    <a:pt x="217" y="39"/>
                  </a:lnTo>
                  <a:lnTo>
                    <a:pt x="166" y="0"/>
                  </a:lnTo>
                  <a:lnTo>
                    <a:pt x="74" y="0"/>
                  </a:lnTo>
                  <a:lnTo>
                    <a:pt x="6" y="92"/>
                  </a:lnTo>
                  <a:lnTo>
                    <a:pt x="0" y="181"/>
                  </a:lnTo>
                  <a:lnTo>
                    <a:pt x="13" y="306"/>
                  </a:lnTo>
                  <a:lnTo>
                    <a:pt x="49" y="418"/>
                  </a:lnTo>
                  <a:lnTo>
                    <a:pt x="27" y="279"/>
                  </a:lnTo>
                  <a:lnTo>
                    <a:pt x="35" y="181"/>
                  </a:lnTo>
                  <a:lnTo>
                    <a:pt x="69" y="135"/>
                  </a:lnTo>
                  <a:lnTo>
                    <a:pt x="138" y="108"/>
                  </a:lnTo>
                  <a:lnTo>
                    <a:pt x="193" y="115"/>
                  </a:lnTo>
                  <a:lnTo>
                    <a:pt x="210" y="148"/>
                  </a:lnTo>
                  <a:lnTo>
                    <a:pt x="240" y="177"/>
                  </a:lnTo>
                  <a:lnTo>
                    <a:pt x="266" y="186"/>
                  </a:lnTo>
                  <a:lnTo>
                    <a:pt x="266" y="119"/>
                  </a:lnTo>
                  <a:close/>
                </a:path>
              </a:pathLst>
            </a:custGeom>
            <a:solidFill>
              <a:srgbClr val="000000"/>
            </a:solidFill>
            <a:ln w="0">
              <a:solidFill>
                <a:srgbClr val="000000"/>
              </a:solidFill>
              <a:prstDash val="solid"/>
              <a:round/>
              <a:headEnd/>
              <a:tailEnd/>
            </a:ln>
          </p:spPr>
          <p:txBody>
            <a:bodyPr/>
            <a:lstStyle/>
            <a:p>
              <a:endParaRPr lang="en-US"/>
            </a:p>
          </p:txBody>
        </p:sp>
        <p:sp>
          <p:nvSpPr>
            <p:cNvPr id="84005" name="Freeform 36">
              <a:extLst>
                <a:ext uri="{FF2B5EF4-FFF2-40B4-BE49-F238E27FC236}">
                  <a16:creationId xmlns:a16="http://schemas.microsoft.com/office/drawing/2014/main" id="{B73B0FDF-AE3A-D0B9-CD95-9F17A1847623}"/>
                </a:ext>
              </a:extLst>
            </p:cNvPr>
            <p:cNvSpPr>
              <a:spLocks/>
            </p:cNvSpPr>
            <p:nvPr/>
          </p:nvSpPr>
          <p:spPr bwMode="auto">
            <a:xfrm>
              <a:off x="3830" y="1714"/>
              <a:ext cx="24" cy="16"/>
            </a:xfrm>
            <a:custGeom>
              <a:avLst/>
              <a:gdLst>
                <a:gd name="T0" fmla="*/ 0 w 145"/>
                <a:gd name="T1" fmla="*/ 0 h 81"/>
                <a:gd name="T2" fmla="*/ 8 w 145"/>
                <a:gd name="T3" fmla="*/ 10 h 81"/>
                <a:gd name="T4" fmla="*/ 18 w 145"/>
                <a:gd name="T5" fmla="*/ 13 h 81"/>
                <a:gd name="T6" fmla="*/ 24 w 145"/>
                <a:gd name="T7" fmla="*/ 15 h 81"/>
                <a:gd name="T8" fmla="*/ 16 w 145"/>
                <a:gd name="T9" fmla="*/ 16 h 81"/>
                <a:gd name="T10" fmla="*/ 8 w 145"/>
                <a:gd name="T11" fmla="*/ 15 h 81"/>
                <a:gd name="T12" fmla="*/ 2 w 145"/>
                <a:gd name="T13" fmla="*/ 11 h 81"/>
                <a:gd name="T14" fmla="*/ 0 w 145"/>
                <a:gd name="T15" fmla="*/ 0 h 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5" h="81">
                  <a:moveTo>
                    <a:pt x="0" y="0"/>
                  </a:moveTo>
                  <a:lnTo>
                    <a:pt x="49" y="51"/>
                  </a:lnTo>
                  <a:lnTo>
                    <a:pt x="110" y="68"/>
                  </a:lnTo>
                  <a:lnTo>
                    <a:pt x="145" y="77"/>
                  </a:lnTo>
                  <a:lnTo>
                    <a:pt x="96" y="81"/>
                  </a:lnTo>
                  <a:lnTo>
                    <a:pt x="49" y="77"/>
                  </a:lnTo>
                  <a:lnTo>
                    <a:pt x="10" y="55"/>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84006" name="Freeform 37">
              <a:extLst>
                <a:ext uri="{FF2B5EF4-FFF2-40B4-BE49-F238E27FC236}">
                  <a16:creationId xmlns:a16="http://schemas.microsoft.com/office/drawing/2014/main" id="{AEDBC32B-DEC1-ED26-019F-312885FDDFD7}"/>
                </a:ext>
              </a:extLst>
            </p:cNvPr>
            <p:cNvSpPr>
              <a:spLocks/>
            </p:cNvSpPr>
            <p:nvPr/>
          </p:nvSpPr>
          <p:spPr bwMode="auto">
            <a:xfrm>
              <a:off x="3787" y="1685"/>
              <a:ext cx="65" cy="80"/>
            </a:xfrm>
            <a:custGeom>
              <a:avLst/>
              <a:gdLst>
                <a:gd name="T0" fmla="*/ 9 w 388"/>
                <a:gd name="T1" fmla="*/ 21 h 400"/>
                <a:gd name="T2" fmla="*/ 27 w 388"/>
                <a:gd name="T3" fmla="*/ 60 h 400"/>
                <a:gd name="T4" fmla="*/ 37 w 388"/>
                <a:gd name="T5" fmla="*/ 65 h 400"/>
                <a:gd name="T6" fmla="*/ 53 w 388"/>
                <a:gd name="T7" fmla="*/ 70 h 400"/>
                <a:gd name="T8" fmla="*/ 60 w 388"/>
                <a:gd name="T9" fmla="*/ 71 h 400"/>
                <a:gd name="T10" fmla="*/ 65 w 388"/>
                <a:gd name="T11" fmla="*/ 79 h 400"/>
                <a:gd name="T12" fmla="*/ 50 w 388"/>
                <a:gd name="T13" fmla="*/ 80 h 400"/>
                <a:gd name="T14" fmla="*/ 28 w 388"/>
                <a:gd name="T15" fmla="*/ 72 h 400"/>
                <a:gd name="T16" fmla="*/ 19 w 388"/>
                <a:gd name="T17" fmla="*/ 62 h 400"/>
                <a:gd name="T18" fmla="*/ 6 w 388"/>
                <a:gd name="T19" fmla="*/ 27 h 400"/>
                <a:gd name="T20" fmla="*/ 0 w 388"/>
                <a:gd name="T21" fmla="*/ 0 h 400"/>
                <a:gd name="T22" fmla="*/ 9 w 388"/>
                <a:gd name="T23" fmla="*/ 21 h 4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88" h="400">
                  <a:moveTo>
                    <a:pt x="52" y="103"/>
                  </a:moveTo>
                  <a:lnTo>
                    <a:pt x="161" y="298"/>
                  </a:lnTo>
                  <a:lnTo>
                    <a:pt x="222" y="325"/>
                  </a:lnTo>
                  <a:lnTo>
                    <a:pt x="314" y="348"/>
                  </a:lnTo>
                  <a:lnTo>
                    <a:pt x="360" y="355"/>
                  </a:lnTo>
                  <a:lnTo>
                    <a:pt x="388" y="395"/>
                  </a:lnTo>
                  <a:lnTo>
                    <a:pt x="299" y="400"/>
                  </a:lnTo>
                  <a:lnTo>
                    <a:pt x="170" y="361"/>
                  </a:lnTo>
                  <a:lnTo>
                    <a:pt x="113" y="312"/>
                  </a:lnTo>
                  <a:lnTo>
                    <a:pt x="33" y="134"/>
                  </a:lnTo>
                  <a:lnTo>
                    <a:pt x="0" y="0"/>
                  </a:lnTo>
                  <a:lnTo>
                    <a:pt x="52" y="103"/>
                  </a:lnTo>
                  <a:close/>
                </a:path>
              </a:pathLst>
            </a:custGeom>
            <a:solidFill>
              <a:srgbClr val="000000"/>
            </a:solidFill>
            <a:ln w="0">
              <a:solidFill>
                <a:srgbClr val="000000"/>
              </a:solidFill>
              <a:prstDash val="solid"/>
              <a:round/>
              <a:headEnd/>
              <a:tailEnd/>
            </a:ln>
          </p:spPr>
          <p:txBody>
            <a:bodyPr/>
            <a:lstStyle/>
            <a:p>
              <a:endParaRPr lang="en-US"/>
            </a:p>
          </p:txBody>
        </p:sp>
        <p:sp>
          <p:nvSpPr>
            <p:cNvPr id="84007" name="Freeform 38">
              <a:extLst>
                <a:ext uri="{FF2B5EF4-FFF2-40B4-BE49-F238E27FC236}">
                  <a16:creationId xmlns:a16="http://schemas.microsoft.com/office/drawing/2014/main" id="{DDB8E3A3-E09C-8E1F-BC57-FC8BC7A5D4A2}"/>
                </a:ext>
              </a:extLst>
            </p:cNvPr>
            <p:cNvSpPr>
              <a:spLocks/>
            </p:cNvSpPr>
            <p:nvPr/>
          </p:nvSpPr>
          <p:spPr bwMode="auto">
            <a:xfrm>
              <a:off x="3447" y="1827"/>
              <a:ext cx="742" cy="1134"/>
            </a:xfrm>
            <a:custGeom>
              <a:avLst/>
              <a:gdLst>
                <a:gd name="T0" fmla="*/ 183 w 4455"/>
                <a:gd name="T1" fmla="*/ 88 h 5669"/>
                <a:gd name="T2" fmla="*/ 72 w 4455"/>
                <a:gd name="T3" fmla="*/ 262 h 5669"/>
                <a:gd name="T4" fmla="*/ 0 w 4455"/>
                <a:gd name="T5" fmla="*/ 1134 h 5669"/>
                <a:gd name="T6" fmla="*/ 96 w 4455"/>
                <a:gd name="T7" fmla="*/ 897 h 5669"/>
                <a:gd name="T8" fmla="*/ 96 w 4455"/>
                <a:gd name="T9" fmla="*/ 855 h 5669"/>
                <a:gd name="T10" fmla="*/ 155 w 4455"/>
                <a:gd name="T11" fmla="*/ 756 h 5669"/>
                <a:gd name="T12" fmla="*/ 103 w 4455"/>
                <a:gd name="T13" fmla="*/ 767 h 5669"/>
                <a:gd name="T14" fmla="*/ 123 w 4455"/>
                <a:gd name="T15" fmla="*/ 720 h 5669"/>
                <a:gd name="T16" fmla="*/ 187 w 4455"/>
                <a:gd name="T17" fmla="*/ 670 h 5669"/>
                <a:gd name="T18" fmla="*/ 146 w 4455"/>
                <a:gd name="T19" fmla="*/ 687 h 5669"/>
                <a:gd name="T20" fmla="*/ 88 w 4455"/>
                <a:gd name="T21" fmla="*/ 715 h 5669"/>
                <a:gd name="T22" fmla="*/ 137 w 4455"/>
                <a:gd name="T23" fmla="*/ 649 h 5669"/>
                <a:gd name="T24" fmla="*/ 76 w 4455"/>
                <a:gd name="T25" fmla="*/ 574 h 5669"/>
                <a:gd name="T26" fmla="*/ 103 w 4455"/>
                <a:gd name="T27" fmla="*/ 416 h 5669"/>
                <a:gd name="T28" fmla="*/ 128 w 4455"/>
                <a:gd name="T29" fmla="*/ 287 h 5669"/>
                <a:gd name="T30" fmla="*/ 166 w 4455"/>
                <a:gd name="T31" fmla="*/ 229 h 5669"/>
                <a:gd name="T32" fmla="*/ 363 w 4455"/>
                <a:gd name="T33" fmla="*/ 290 h 5669"/>
                <a:gd name="T34" fmla="*/ 386 w 4455"/>
                <a:gd name="T35" fmla="*/ 322 h 5669"/>
                <a:gd name="T36" fmla="*/ 433 w 4455"/>
                <a:gd name="T37" fmla="*/ 386 h 5669"/>
                <a:gd name="T38" fmla="*/ 383 w 4455"/>
                <a:gd name="T39" fmla="*/ 372 h 5669"/>
                <a:gd name="T40" fmla="*/ 387 w 4455"/>
                <a:gd name="T41" fmla="*/ 410 h 5669"/>
                <a:gd name="T42" fmla="*/ 435 w 4455"/>
                <a:gd name="T43" fmla="*/ 458 h 5669"/>
                <a:gd name="T44" fmla="*/ 435 w 4455"/>
                <a:gd name="T45" fmla="*/ 488 h 5669"/>
                <a:gd name="T46" fmla="*/ 469 w 4455"/>
                <a:gd name="T47" fmla="*/ 540 h 5669"/>
                <a:gd name="T48" fmla="*/ 467 w 4455"/>
                <a:gd name="T49" fmla="*/ 557 h 5669"/>
                <a:gd name="T50" fmla="*/ 387 w 4455"/>
                <a:gd name="T51" fmla="*/ 538 h 5669"/>
                <a:gd name="T52" fmla="*/ 449 w 4455"/>
                <a:gd name="T53" fmla="*/ 590 h 5669"/>
                <a:gd name="T54" fmla="*/ 428 w 4455"/>
                <a:gd name="T55" fmla="*/ 615 h 5669"/>
                <a:gd name="T56" fmla="*/ 482 w 4455"/>
                <a:gd name="T57" fmla="*/ 643 h 5669"/>
                <a:gd name="T58" fmla="*/ 437 w 4455"/>
                <a:gd name="T59" fmla="*/ 729 h 5669"/>
                <a:gd name="T60" fmla="*/ 435 w 4455"/>
                <a:gd name="T61" fmla="*/ 762 h 5669"/>
                <a:gd name="T62" fmla="*/ 516 w 4455"/>
                <a:gd name="T63" fmla="*/ 750 h 5669"/>
                <a:gd name="T64" fmla="*/ 532 w 4455"/>
                <a:gd name="T65" fmla="*/ 767 h 5669"/>
                <a:gd name="T66" fmla="*/ 586 w 4455"/>
                <a:gd name="T67" fmla="*/ 786 h 5669"/>
                <a:gd name="T68" fmla="*/ 654 w 4455"/>
                <a:gd name="T69" fmla="*/ 659 h 5669"/>
                <a:gd name="T70" fmla="*/ 611 w 4455"/>
                <a:gd name="T71" fmla="*/ 538 h 5669"/>
                <a:gd name="T72" fmla="*/ 593 w 4455"/>
                <a:gd name="T73" fmla="*/ 563 h 5669"/>
                <a:gd name="T74" fmla="*/ 606 w 4455"/>
                <a:gd name="T75" fmla="*/ 656 h 5669"/>
                <a:gd name="T76" fmla="*/ 548 w 4455"/>
                <a:gd name="T77" fmla="*/ 463 h 5669"/>
                <a:gd name="T78" fmla="*/ 504 w 4455"/>
                <a:gd name="T79" fmla="*/ 381 h 5669"/>
                <a:gd name="T80" fmla="*/ 512 w 4455"/>
                <a:gd name="T81" fmla="*/ 513 h 5669"/>
                <a:gd name="T82" fmla="*/ 489 w 4455"/>
                <a:gd name="T83" fmla="*/ 535 h 5669"/>
                <a:gd name="T84" fmla="*/ 440 w 4455"/>
                <a:gd name="T85" fmla="*/ 356 h 5669"/>
                <a:gd name="T86" fmla="*/ 386 w 4455"/>
                <a:gd name="T87" fmla="*/ 256 h 5669"/>
                <a:gd name="T88" fmla="*/ 210 w 4455"/>
                <a:gd name="T89" fmla="*/ 212 h 5669"/>
                <a:gd name="T90" fmla="*/ 160 w 4455"/>
                <a:gd name="T91" fmla="*/ 177 h 5669"/>
                <a:gd name="T92" fmla="*/ 230 w 4455"/>
                <a:gd name="T93" fmla="*/ 107 h 5669"/>
                <a:gd name="T94" fmla="*/ 282 w 4455"/>
                <a:gd name="T95" fmla="*/ 77 h 5669"/>
                <a:gd name="T96" fmla="*/ 250 w 4455"/>
                <a:gd name="T97" fmla="*/ 11 h 5669"/>
                <a:gd name="T98" fmla="*/ 376 w 4455"/>
                <a:gd name="T99" fmla="*/ 111 h 5669"/>
                <a:gd name="T100" fmla="*/ 390 w 4455"/>
                <a:gd name="T101" fmla="*/ 121 h 5669"/>
                <a:gd name="T102" fmla="*/ 284 w 4455"/>
                <a:gd name="T103" fmla="*/ 11 h 566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455" h="5669">
                  <a:moveTo>
                    <a:pt x="1459" y="27"/>
                  </a:moveTo>
                  <a:lnTo>
                    <a:pt x="1353" y="302"/>
                  </a:lnTo>
                  <a:lnTo>
                    <a:pt x="1097" y="440"/>
                  </a:lnTo>
                  <a:lnTo>
                    <a:pt x="875" y="621"/>
                  </a:lnTo>
                  <a:lnTo>
                    <a:pt x="663" y="896"/>
                  </a:lnTo>
                  <a:lnTo>
                    <a:pt x="430" y="1310"/>
                  </a:lnTo>
                  <a:lnTo>
                    <a:pt x="240" y="1836"/>
                  </a:lnTo>
                  <a:lnTo>
                    <a:pt x="0" y="2770"/>
                  </a:lnTo>
                  <a:lnTo>
                    <a:pt x="0" y="5669"/>
                  </a:lnTo>
                  <a:lnTo>
                    <a:pt x="470" y="5063"/>
                  </a:lnTo>
                  <a:lnTo>
                    <a:pt x="335" y="4814"/>
                  </a:lnTo>
                  <a:lnTo>
                    <a:pt x="579" y="4482"/>
                  </a:lnTo>
                  <a:lnTo>
                    <a:pt x="1190" y="3875"/>
                  </a:lnTo>
                  <a:lnTo>
                    <a:pt x="740" y="4163"/>
                  </a:lnTo>
                  <a:lnTo>
                    <a:pt x="579" y="4275"/>
                  </a:lnTo>
                  <a:lnTo>
                    <a:pt x="567" y="4262"/>
                  </a:lnTo>
                  <a:lnTo>
                    <a:pt x="663" y="4125"/>
                  </a:lnTo>
                  <a:lnTo>
                    <a:pt x="932" y="3777"/>
                  </a:lnTo>
                  <a:lnTo>
                    <a:pt x="903" y="3750"/>
                  </a:lnTo>
                  <a:lnTo>
                    <a:pt x="676" y="3835"/>
                  </a:lnTo>
                  <a:lnTo>
                    <a:pt x="618" y="3835"/>
                  </a:lnTo>
                  <a:lnTo>
                    <a:pt x="593" y="3790"/>
                  </a:lnTo>
                  <a:lnTo>
                    <a:pt x="618" y="3737"/>
                  </a:lnTo>
                  <a:lnTo>
                    <a:pt x="740" y="3599"/>
                  </a:lnTo>
                  <a:lnTo>
                    <a:pt x="875" y="3505"/>
                  </a:lnTo>
                  <a:lnTo>
                    <a:pt x="1042" y="3420"/>
                  </a:lnTo>
                  <a:lnTo>
                    <a:pt x="1120" y="3350"/>
                  </a:lnTo>
                  <a:lnTo>
                    <a:pt x="1203" y="3213"/>
                  </a:lnTo>
                  <a:lnTo>
                    <a:pt x="1055" y="3339"/>
                  </a:lnTo>
                  <a:lnTo>
                    <a:pt x="875" y="3435"/>
                  </a:lnTo>
                  <a:lnTo>
                    <a:pt x="729" y="3488"/>
                  </a:lnTo>
                  <a:lnTo>
                    <a:pt x="567" y="3599"/>
                  </a:lnTo>
                  <a:lnTo>
                    <a:pt x="526" y="3572"/>
                  </a:lnTo>
                  <a:lnTo>
                    <a:pt x="526" y="3531"/>
                  </a:lnTo>
                  <a:lnTo>
                    <a:pt x="648" y="3380"/>
                  </a:lnTo>
                  <a:lnTo>
                    <a:pt x="824" y="3242"/>
                  </a:lnTo>
                  <a:lnTo>
                    <a:pt x="1120" y="3061"/>
                  </a:lnTo>
                  <a:lnTo>
                    <a:pt x="567" y="3061"/>
                  </a:lnTo>
                  <a:lnTo>
                    <a:pt x="458" y="2868"/>
                  </a:lnTo>
                  <a:lnTo>
                    <a:pt x="1027" y="2868"/>
                  </a:lnTo>
                  <a:lnTo>
                    <a:pt x="676" y="2219"/>
                  </a:lnTo>
                  <a:lnTo>
                    <a:pt x="618" y="2081"/>
                  </a:lnTo>
                  <a:lnTo>
                    <a:pt x="618" y="1971"/>
                  </a:lnTo>
                  <a:lnTo>
                    <a:pt x="663" y="1805"/>
                  </a:lnTo>
                  <a:lnTo>
                    <a:pt x="771" y="1434"/>
                  </a:lnTo>
                  <a:lnTo>
                    <a:pt x="837" y="1253"/>
                  </a:lnTo>
                  <a:lnTo>
                    <a:pt x="903" y="1185"/>
                  </a:lnTo>
                  <a:lnTo>
                    <a:pt x="998" y="1145"/>
                  </a:lnTo>
                  <a:lnTo>
                    <a:pt x="1097" y="1128"/>
                  </a:lnTo>
                  <a:lnTo>
                    <a:pt x="1568" y="1199"/>
                  </a:lnTo>
                  <a:lnTo>
                    <a:pt x="2179" y="1448"/>
                  </a:lnTo>
                  <a:lnTo>
                    <a:pt x="2273" y="1516"/>
                  </a:lnTo>
                  <a:lnTo>
                    <a:pt x="2300" y="1555"/>
                  </a:lnTo>
                  <a:lnTo>
                    <a:pt x="2316" y="1612"/>
                  </a:lnTo>
                  <a:lnTo>
                    <a:pt x="2287" y="1654"/>
                  </a:lnTo>
                  <a:lnTo>
                    <a:pt x="2233" y="1681"/>
                  </a:lnTo>
                  <a:lnTo>
                    <a:pt x="2600" y="1930"/>
                  </a:lnTo>
                  <a:lnTo>
                    <a:pt x="2651" y="2000"/>
                  </a:lnTo>
                  <a:lnTo>
                    <a:pt x="2355" y="1862"/>
                  </a:lnTo>
                  <a:lnTo>
                    <a:pt x="2300" y="1862"/>
                  </a:lnTo>
                  <a:lnTo>
                    <a:pt x="2260" y="1887"/>
                  </a:lnTo>
                  <a:lnTo>
                    <a:pt x="2260" y="1943"/>
                  </a:lnTo>
                  <a:lnTo>
                    <a:pt x="2326" y="2052"/>
                  </a:lnTo>
                  <a:lnTo>
                    <a:pt x="2438" y="2165"/>
                  </a:lnTo>
                  <a:lnTo>
                    <a:pt x="2572" y="2245"/>
                  </a:lnTo>
                  <a:lnTo>
                    <a:pt x="2611" y="2290"/>
                  </a:lnTo>
                  <a:lnTo>
                    <a:pt x="2639" y="2343"/>
                  </a:lnTo>
                  <a:lnTo>
                    <a:pt x="2639" y="2400"/>
                  </a:lnTo>
                  <a:lnTo>
                    <a:pt x="2611" y="2440"/>
                  </a:lnTo>
                  <a:lnTo>
                    <a:pt x="2559" y="2468"/>
                  </a:lnTo>
                  <a:lnTo>
                    <a:pt x="2448" y="2495"/>
                  </a:lnTo>
                  <a:lnTo>
                    <a:pt x="2816" y="2702"/>
                  </a:lnTo>
                  <a:lnTo>
                    <a:pt x="2845" y="2743"/>
                  </a:lnTo>
                  <a:lnTo>
                    <a:pt x="2845" y="2770"/>
                  </a:lnTo>
                  <a:lnTo>
                    <a:pt x="2802" y="2786"/>
                  </a:lnTo>
                  <a:lnTo>
                    <a:pt x="1366" y="2205"/>
                  </a:lnTo>
                  <a:lnTo>
                    <a:pt x="2218" y="2605"/>
                  </a:lnTo>
                  <a:lnTo>
                    <a:pt x="2326" y="2689"/>
                  </a:lnTo>
                  <a:lnTo>
                    <a:pt x="2517" y="2841"/>
                  </a:lnTo>
                  <a:lnTo>
                    <a:pt x="2639" y="2911"/>
                  </a:lnTo>
                  <a:lnTo>
                    <a:pt x="2694" y="2951"/>
                  </a:lnTo>
                  <a:lnTo>
                    <a:pt x="2694" y="2993"/>
                  </a:lnTo>
                  <a:lnTo>
                    <a:pt x="2667" y="3048"/>
                  </a:lnTo>
                  <a:lnTo>
                    <a:pt x="2572" y="3076"/>
                  </a:lnTo>
                  <a:lnTo>
                    <a:pt x="2368" y="3131"/>
                  </a:lnTo>
                  <a:lnTo>
                    <a:pt x="2300" y="3213"/>
                  </a:lnTo>
                  <a:lnTo>
                    <a:pt x="2895" y="3213"/>
                  </a:lnTo>
                  <a:lnTo>
                    <a:pt x="3073" y="3281"/>
                  </a:lnTo>
                  <a:lnTo>
                    <a:pt x="3046" y="3407"/>
                  </a:lnTo>
                  <a:lnTo>
                    <a:pt x="2624" y="3642"/>
                  </a:lnTo>
                  <a:lnTo>
                    <a:pt x="2583" y="3726"/>
                  </a:lnTo>
                  <a:lnTo>
                    <a:pt x="2583" y="3777"/>
                  </a:lnTo>
                  <a:lnTo>
                    <a:pt x="2611" y="3807"/>
                  </a:lnTo>
                  <a:lnTo>
                    <a:pt x="2694" y="3820"/>
                  </a:lnTo>
                  <a:lnTo>
                    <a:pt x="3073" y="3737"/>
                  </a:lnTo>
                  <a:lnTo>
                    <a:pt x="3099" y="3750"/>
                  </a:lnTo>
                  <a:lnTo>
                    <a:pt x="3112" y="3807"/>
                  </a:lnTo>
                  <a:lnTo>
                    <a:pt x="3099" y="3914"/>
                  </a:lnTo>
                  <a:lnTo>
                    <a:pt x="3196" y="3835"/>
                  </a:lnTo>
                  <a:lnTo>
                    <a:pt x="3273" y="3835"/>
                  </a:lnTo>
                  <a:lnTo>
                    <a:pt x="3357" y="3861"/>
                  </a:lnTo>
                  <a:lnTo>
                    <a:pt x="3519" y="3931"/>
                  </a:lnTo>
                  <a:lnTo>
                    <a:pt x="4455" y="4525"/>
                  </a:lnTo>
                  <a:lnTo>
                    <a:pt x="4048" y="3697"/>
                  </a:lnTo>
                  <a:lnTo>
                    <a:pt x="3926" y="3296"/>
                  </a:lnTo>
                  <a:lnTo>
                    <a:pt x="3831" y="3019"/>
                  </a:lnTo>
                  <a:lnTo>
                    <a:pt x="3778" y="2881"/>
                  </a:lnTo>
                  <a:lnTo>
                    <a:pt x="3669" y="2689"/>
                  </a:lnTo>
                  <a:lnTo>
                    <a:pt x="3385" y="2303"/>
                  </a:lnTo>
                  <a:lnTo>
                    <a:pt x="3534" y="2649"/>
                  </a:lnTo>
                  <a:lnTo>
                    <a:pt x="3560" y="2815"/>
                  </a:lnTo>
                  <a:lnTo>
                    <a:pt x="3600" y="3019"/>
                  </a:lnTo>
                  <a:lnTo>
                    <a:pt x="3630" y="3186"/>
                  </a:lnTo>
                  <a:lnTo>
                    <a:pt x="3641" y="3281"/>
                  </a:lnTo>
                  <a:lnTo>
                    <a:pt x="3534" y="3019"/>
                  </a:lnTo>
                  <a:lnTo>
                    <a:pt x="3424" y="2717"/>
                  </a:lnTo>
                  <a:lnTo>
                    <a:pt x="3289" y="2317"/>
                  </a:lnTo>
                  <a:lnTo>
                    <a:pt x="3180" y="2052"/>
                  </a:lnTo>
                  <a:lnTo>
                    <a:pt x="2885" y="1503"/>
                  </a:lnTo>
                  <a:lnTo>
                    <a:pt x="3029" y="1903"/>
                  </a:lnTo>
                  <a:lnTo>
                    <a:pt x="3099" y="2219"/>
                  </a:lnTo>
                  <a:lnTo>
                    <a:pt x="3099" y="2483"/>
                  </a:lnTo>
                  <a:lnTo>
                    <a:pt x="3073" y="2564"/>
                  </a:lnTo>
                  <a:lnTo>
                    <a:pt x="3046" y="2621"/>
                  </a:lnTo>
                  <a:lnTo>
                    <a:pt x="2977" y="2677"/>
                  </a:lnTo>
                  <a:lnTo>
                    <a:pt x="2938" y="2677"/>
                  </a:lnTo>
                  <a:lnTo>
                    <a:pt x="2763" y="2192"/>
                  </a:lnTo>
                  <a:lnTo>
                    <a:pt x="2789" y="2109"/>
                  </a:lnTo>
                  <a:lnTo>
                    <a:pt x="2639" y="1779"/>
                  </a:lnTo>
                  <a:lnTo>
                    <a:pt x="2639" y="1641"/>
                  </a:lnTo>
                  <a:lnTo>
                    <a:pt x="2532" y="1463"/>
                  </a:lnTo>
                  <a:lnTo>
                    <a:pt x="2316" y="1282"/>
                  </a:lnTo>
                  <a:lnTo>
                    <a:pt x="1961" y="1128"/>
                  </a:lnTo>
                  <a:lnTo>
                    <a:pt x="1582" y="1061"/>
                  </a:lnTo>
                  <a:lnTo>
                    <a:pt x="1258" y="1061"/>
                  </a:lnTo>
                  <a:lnTo>
                    <a:pt x="1042" y="1076"/>
                  </a:lnTo>
                  <a:lnTo>
                    <a:pt x="864" y="1128"/>
                  </a:lnTo>
                  <a:lnTo>
                    <a:pt x="959" y="883"/>
                  </a:lnTo>
                  <a:lnTo>
                    <a:pt x="1081" y="716"/>
                  </a:lnTo>
                  <a:lnTo>
                    <a:pt x="1230" y="579"/>
                  </a:lnTo>
                  <a:lnTo>
                    <a:pt x="1380" y="535"/>
                  </a:lnTo>
                  <a:lnTo>
                    <a:pt x="1610" y="523"/>
                  </a:lnTo>
                  <a:lnTo>
                    <a:pt x="1826" y="535"/>
                  </a:lnTo>
                  <a:lnTo>
                    <a:pt x="1691" y="386"/>
                  </a:lnTo>
                  <a:lnTo>
                    <a:pt x="1556" y="302"/>
                  </a:lnTo>
                  <a:lnTo>
                    <a:pt x="1433" y="259"/>
                  </a:lnTo>
                  <a:lnTo>
                    <a:pt x="1502" y="56"/>
                  </a:lnTo>
                  <a:lnTo>
                    <a:pt x="1760" y="122"/>
                  </a:lnTo>
                  <a:lnTo>
                    <a:pt x="2005" y="291"/>
                  </a:lnTo>
                  <a:lnTo>
                    <a:pt x="2260" y="553"/>
                  </a:lnTo>
                  <a:lnTo>
                    <a:pt x="2532" y="866"/>
                  </a:lnTo>
                  <a:lnTo>
                    <a:pt x="2694" y="1076"/>
                  </a:lnTo>
                  <a:lnTo>
                    <a:pt x="2339" y="605"/>
                  </a:lnTo>
                  <a:lnTo>
                    <a:pt x="2070" y="315"/>
                  </a:lnTo>
                  <a:lnTo>
                    <a:pt x="1922" y="177"/>
                  </a:lnTo>
                  <a:lnTo>
                    <a:pt x="1704" y="56"/>
                  </a:lnTo>
                  <a:lnTo>
                    <a:pt x="1488" y="0"/>
                  </a:lnTo>
                  <a:lnTo>
                    <a:pt x="1459" y="27"/>
                  </a:lnTo>
                  <a:close/>
                </a:path>
              </a:pathLst>
            </a:custGeom>
            <a:solidFill>
              <a:srgbClr val="000000"/>
            </a:solidFill>
            <a:ln w="0">
              <a:solidFill>
                <a:srgbClr val="000000"/>
              </a:solidFill>
              <a:prstDash val="solid"/>
              <a:round/>
              <a:headEnd/>
              <a:tailEnd/>
            </a:ln>
          </p:spPr>
          <p:txBody>
            <a:bodyPr/>
            <a:lstStyle/>
            <a:p>
              <a:endParaRPr lang="en-US"/>
            </a:p>
          </p:txBody>
        </p:sp>
        <p:sp>
          <p:nvSpPr>
            <p:cNvPr id="84008" name="Freeform 39">
              <a:extLst>
                <a:ext uri="{FF2B5EF4-FFF2-40B4-BE49-F238E27FC236}">
                  <a16:creationId xmlns:a16="http://schemas.microsoft.com/office/drawing/2014/main" id="{D40EE874-A8C1-28C8-BFCA-828A1E3FEF32}"/>
                </a:ext>
              </a:extLst>
            </p:cNvPr>
            <p:cNvSpPr>
              <a:spLocks/>
            </p:cNvSpPr>
            <p:nvPr/>
          </p:nvSpPr>
          <p:spPr bwMode="auto">
            <a:xfrm>
              <a:off x="3681" y="2533"/>
              <a:ext cx="635" cy="941"/>
            </a:xfrm>
            <a:custGeom>
              <a:avLst/>
              <a:gdLst>
                <a:gd name="T0" fmla="*/ 96 w 3809"/>
                <a:gd name="T1" fmla="*/ 202 h 4701"/>
                <a:gd name="T2" fmla="*/ 170 w 3809"/>
                <a:gd name="T3" fmla="*/ 341 h 4701"/>
                <a:gd name="T4" fmla="*/ 233 w 3809"/>
                <a:gd name="T5" fmla="*/ 414 h 4701"/>
                <a:gd name="T6" fmla="*/ 240 w 3809"/>
                <a:gd name="T7" fmla="*/ 438 h 4701"/>
                <a:gd name="T8" fmla="*/ 185 w 3809"/>
                <a:gd name="T9" fmla="*/ 430 h 4701"/>
                <a:gd name="T10" fmla="*/ 112 w 3809"/>
                <a:gd name="T11" fmla="*/ 430 h 4701"/>
                <a:gd name="T12" fmla="*/ 83 w 3809"/>
                <a:gd name="T13" fmla="*/ 438 h 4701"/>
                <a:gd name="T14" fmla="*/ 152 w 3809"/>
                <a:gd name="T15" fmla="*/ 487 h 4701"/>
                <a:gd name="T16" fmla="*/ 168 w 3809"/>
                <a:gd name="T17" fmla="*/ 527 h 4701"/>
                <a:gd name="T18" fmla="*/ 163 w 3809"/>
                <a:gd name="T19" fmla="*/ 662 h 4701"/>
                <a:gd name="T20" fmla="*/ 128 w 3809"/>
                <a:gd name="T21" fmla="*/ 823 h 4701"/>
                <a:gd name="T22" fmla="*/ 116 w 3809"/>
                <a:gd name="T23" fmla="*/ 941 h 4701"/>
                <a:gd name="T24" fmla="*/ 403 w 3809"/>
                <a:gd name="T25" fmla="*/ 916 h 4701"/>
                <a:gd name="T26" fmla="*/ 463 w 3809"/>
                <a:gd name="T27" fmla="*/ 832 h 4701"/>
                <a:gd name="T28" fmla="*/ 497 w 3809"/>
                <a:gd name="T29" fmla="*/ 757 h 4701"/>
                <a:gd name="T30" fmla="*/ 479 w 3809"/>
                <a:gd name="T31" fmla="*/ 449 h 4701"/>
                <a:gd name="T32" fmla="*/ 588 w 3809"/>
                <a:gd name="T33" fmla="*/ 428 h 4701"/>
                <a:gd name="T34" fmla="*/ 624 w 3809"/>
                <a:gd name="T35" fmla="*/ 334 h 4701"/>
                <a:gd name="T36" fmla="*/ 635 w 3809"/>
                <a:gd name="T37" fmla="*/ 281 h 4701"/>
                <a:gd name="T38" fmla="*/ 517 w 3809"/>
                <a:gd name="T39" fmla="*/ 207 h 4701"/>
                <a:gd name="T40" fmla="*/ 454 w 3809"/>
                <a:gd name="T41" fmla="*/ 265 h 4701"/>
                <a:gd name="T42" fmla="*/ 366 w 3809"/>
                <a:gd name="T43" fmla="*/ 301 h 4701"/>
                <a:gd name="T44" fmla="*/ 287 w 3809"/>
                <a:gd name="T45" fmla="*/ 301 h 4701"/>
                <a:gd name="T46" fmla="*/ 269 w 3809"/>
                <a:gd name="T47" fmla="*/ 287 h 4701"/>
                <a:gd name="T48" fmla="*/ 291 w 3809"/>
                <a:gd name="T49" fmla="*/ 265 h 4701"/>
                <a:gd name="T50" fmla="*/ 351 w 3809"/>
                <a:gd name="T51" fmla="*/ 229 h 4701"/>
                <a:gd name="T52" fmla="*/ 393 w 3809"/>
                <a:gd name="T53" fmla="*/ 185 h 4701"/>
                <a:gd name="T54" fmla="*/ 404 w 3809"/>
                <a:gd name="T55" fmla="*/ 188 h 4701"/>
                <a:gd name="T56" fmla="*/ 400 w 3809"/>
                <a:gd name="T57" fmla="*/ 229 h 4701"/>
                <a:gd name="T58" fmla="*/ 402 w 3809"/>
                <a:gd name="T59" fmla="*/ 235 h 4701"/>
                <a:gd name="T60" fmla="*/ 416 w 3809"/>
                <a:gd name="T61" fmla="*/ 182 h 4701"/>
                <a:gd name="T62" fmla="*/ 409 w 3809"/>
                <a:gd name="T63" fmla="*/ 139 h 4701"/>
                <a:gd name="T64" fmla="*/ 377 w 3809"/>
                <a:gd name="T65" fmla="*/ 185 h 4701"/>
                <a:gd name="T66" fmla="*/ 323 w 3809"/>
                <a:gd name="T67" fmla="*/ 232 h 4701"/>
                <a:gd name="T68" fmla="*/ 248 w 3809"/>
                <a:gd name="T69" fmla="*/ 254 h 4701"/>
                <a:gd name="T70" fmla="*/ 192 w 3809"/>
                <a:gd name="T71" fmla="*/ 249 h 4701"/>
                <a:gd name="T72" fmla="*/ 127 w 3809"/>
                <a:gd name="T73" fmla="*/ 199 h 4701"/>
                <a:gd name="T74" fmla="*/ 61 w 3809"/>
                <a:gd name="T75" fmla="*/ 113 h 4701"/>
                <a:gd name="T76" fmla="*/ 72 w 3809"/>
                <a:gd name="T77" fmla="*/ 152 h 47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809" h="4701">
                  <a:moveTo>
                    <a:pt x="430" y="761"/>
                  </a:moveTo>
                  <a:lnTo>
                    <a:pt x="575" y="1007"/>
                  </a:lnTo>
                  <a:lnTo>
                    <a:pt x="800" y="1371"/>
                  </a:lnTo>
                  <a:lnTo>
                    <a:pt x="1017" y="1706"/>
                  </a:lnTo>
                  <a:lnTo>
                    <a:pt x="1216" y="1914"/>
                  </a:lnTo>
                  <a:lnTo>
                    <a:pt x="1398" y="2066"/>
                  </a:lnTo>
                  <a:lnTo>
                    <a:pt x="1441" y="2136"/>
                  </a:lnTo>
                  <a:lnTo>
                    <a:pt x="1441" y="2187"/>
                  </a:lnTo>
                  <a:lnTo>
                    <a:pt x="1387" y="2223"/>
                  </a:lnTo>
                  <a:lnTo>
                    <a:pt x="1107" y="2146"/>
                  </a:lnTo>
                  <a:lnTo>
                    <a:pt x="878" y="2166"/>
                  </a:lnTo>
                  <a:lnTo>
                    <a:pt x="672" y="2146"/>
                  </a:lnTo>
                  <a:lnTo>
                    <a:pt x="388" y="2066"/>
                  </a:lnTo>
                  <a:lnTo>
                    <a:pt x="498" y="2187"/>
                  </a:lnTo>
                  <a:lnTo>
                    <a:pt x="672" y="2300"/>
                  </a:lnTo>
                  <a:lnTo>
                    <a:pt x="911" y="2431"/>
                  </a:lnTo>
                  <a:lnTo>
                    <a:pt x="986" y="2511"/>
                  </a:lnTo>
                  <a:lnTo>
                    <a:pt x="1009" y="2631"/>
                  </a:lnTo>
                  <a:lnTo>
                    <a:pt x="1009" y="2908"/>
                  </a:lnTo>
                  <a:lnTo>
                    <a:pt x="975" y="3305"/>
                  </a:lnTo>
                  <a:lnTo>
                    <a:pt x="855" y="3740"/>
                  </a:lnTo>
                  <a:lnTo>
                    <a:pt x="770" y="4113"/>
                  </a:lnTo>
                  <a:lnTo>
                    <a:pt x="714" y="4422"/>
                  </a:lnTo>
                  <a:lnTo>
                    <a:pt x="694" y="4701"/>
                  </a:lnTo>
                  <a:lnTo>
                    <a:pt x="2410" y="4701"/>
                  </a:lnTo>
                  <a:lnTo>
                    <a:pt x="2420" y="4577"/>
                  </a:lnTo>
                  <a:lnTo>
                    <a:pt x="2475" y="4470"/>
                  </a:lnTo>
                  <a:lnTo>
                    <a:pt x="2777" y="4157"/>
                  </a:lnTo>
                  <a:lnTo>
                    <a:pt x="2951" y="3926"/>
                  </a:lnTo>
                  <a:lnTo>
                    <a:pt x="2984" y="3783"/>
                  </a:lnTo>
                  <a:lnTo>
                    <a:pt x="2931" y="2874"/>
                  </a:lnTo>
                  <a:lnTo>
                    <a:pt x="2876" y="2244"/>
                  </a:lnTo>
                  <a:lnTo>
                    <a:pt x="3481" y="2357"/>
                  </a:lnTo>
                  <a:lnTo>
                    <a:pt x="3527" y="2136"/>
                  </a:lnTo>
                  <a:lnTo>
                    <a:pt x="3655" y="1847"/>
                  </a:lnTo>
                  <a:lnTo>
                    <a:pt x="3746" y="1669"/>
                  </a:lnTo>
                  <a:lnTo>
                    <a:pt x="3800" y="1501"/>
                  </a:lnTo>
                  <a:lnTo>
                    <a:pt x="3809" y="1405"/>
                  </a:lnTo>
                  <a:lnTo>
                    <a:pt x="3795" y="1353"/>
                  </a:lnTo>
                  <a:lnTo>
                    <a:pt x="3104" y="1034"/>
                  </a:lnTo>
                  <a:lnTo>
                    <a:pt x="2942" y="1186"/>
                  </a:lnTo>
                  <a:lnTo>
                    <a:pt x="2725" y="1324"/>
                  </a:lnTo>
                  <a:lnTo>
                    <a:pt x="2482" y="1434"/>
                  </a:lnTo>
                  <a:lnTo>
                    <a:pt x="2195" y="1505"/>
                  </a:lnTo>
                  <a:lnTo>
                    <a:pt x="1940" y="1518"/>
                  </a:lnTo>
                  <a:lnTo>
                    <a:pt x="1723" y="1505"/>
                  </a:lnTo>
                  <a:lnTo>
                    <a:pt x="1624" y="1477"/>
                  </a:lnTo>
                  <a:lnTo>
                    <a:pt x="1613" y="1434"/>
                  </a:lnTo>
                  <a:lnTo>
                    <a:pt x="1624" y="1381"/>
                  </a:lnTo>
                  <a:lnTo>
                    <a:pt x="1746" y="1324"/>
                  </a:lnTo>
                  <a:lnTo>
                    <a:pt x="1926" y="1256"/>
                  </a:lnTo>
                  <a:lnTo>
                    <a:pt x="2103" y="1145"/>
                  </a:lnTo>
                  <a:lnTo>
                    <a:pt x="2251" y="1034"/>
                  </a:lnTo>
                  <a:lnTo>
                    <a:pt x="2360" y="925"/>
                  </a:lnTo>
                  <a:lnTo>
                    <a:pt x="2399" y="908"/>
                  </a:lnTo>
                  <a:lnTo>
                    <a:pt x="2426" y="937"/>
                  </a:lnTo>
                  <a:lnTo>
                    <a:pt x="2426" y="1051"/>
                  </a:lnTo>
                  <a:lnTo>
                    <a:pt x="2399" y="1145"/>
                  </a:lnTo>
                  <a:lnTo>
                    <a:pt x="2317" y="1269"/>
                  </a:lnTo>
                  <a:lnTo>
                    <a:pt x="2413" y="1175"/>
                  </a:lnTo>
                  <a:lnTo>
                    <a:pt x="2469" y="1051"/>
                  </a:lnTo>
                  <a:lnTo>
                    <a:pt x="2496" y="908"/>
                  </a:lnTo>
                  <a:lnTo>
                    <a:pt x="2496" y="783"/>
                  </a:lnTo>
                  <a:lnTo>
                    <a:pt x="2452" y="692"/>
                  </a:lnTo>
                  <a:lnTo>
                    <a:pt x="2373" y="799"/>
                  </a:lnTo>
                  <a:lnTo>
                    <a:pt x="2264" y="925"/>
                  </a:lnTo>
                  <a:lnTo>
                    <a:pt x="2103" y="1051"/>
                  </a:lnTo>
                  <a:lnTo>
                    <a:pt x="1940" y="1158"/>
                  </a:lnTo>
                  <a:lnTo>
                    <a:pt x="1762" y="1227"/>
                  </a:lnTo>
                  <a:lnTo>
                    <a:pt x="1490" y="1269"/>
                  </a:lnTo>
                  <a:lnTo>
                    <a:pt x="1328" y="1269"/>
                  </a:lnTo>
                  <a:lnTo>
                    <a:pt x="1154" y="1243"/>
                  </a:lnTo>
                  <a:lnTo>
                    <a:pt x="979" y="1175"/>
                  </a:lnTo>
                  <a:lnTo>
                    <a:pt x="761" y="994"/>
                  </a:lnTo>
                  <a:lnTo>
                    <a:pt x="543" y="770"/>
                  </a:lnTo>
                  <a:lnTo>
                    <a:pt x="367" y="567"/>
                  </a:lnTo>
                  <a:lnTo>
                    <a:pt x="0" y="0"/>
                  </a:lnTo>
                  <a:lnTo>
                    <a:pt x="430" y="761"/>
                  </a:lnTo>
                  <a:close/>
                </a:path>
              </a:pathLst>
            </a:custGeom>
            <a:solidFill>
              <a:srgbClr val="000000"/>
            </a:solidFill>
            <a:ln w="0">
              <a:solidFill>
                <a:srgbClr val="000000"/>
              </a:solidFill>
              <a:prstDash val="solid"/>
              <a:round/>
              <a:headEnd/>
              <a:tailEnd/>
            </a:ln>
          </p:spPr>
          <p:txBody>
            <a:bodyPr/>
            <a:lstStyle/>
            <a:p>
              <a:endParaRPr lang="en-US"/>
            </a:p>
          </p:txBody>
        </p:sp>
        <p:sp>
          <p:nvSpPr>
            <p:cNvPr id="84009" name="Freeform 40">
              <a:extLst>
                <a:ext uri="{FF2B5EF4-FFF2-40B4-BE49-F238E27FC236}">
                  <a16:creationId xmlns:a16="http://schemas.microsoft.com/office/drawing/2014/main" id="{BA88C8D3-A04D-75F4-BC51-C2F95AFE1E1E}"/>
                </a:ext>
              </a:extLst>
            </p:cNvPr>
            <p:cNvSpPr>
              <a:spLocks/>
            </p:cNvSpPr>
            <p:nvPr/>
          </p:nvSpPr>
          <p:spPr bwMode="auto">
            <a:xfrm>
              <a:off x="3901" y="2008"/>
              <a:ext cx="37" cy="109"/>
            </a:xfrm>
            <a:custGeom>
              <a:avLst/>
              <a:gdLst>
                <a:gd name="T0" fmla="*/ 0 w 220"/>
                <a:gd name="T1" fmla="*/ 43 h 544"/>
                <a:gd name="T2" fmla="*/ 23 w 220"/>
                <a:gd name="T3" fmla="*/ 109 h 544"/>
                <a:gd name="T4" fmla="*/ 18 w 220"/>
                <a:gd name="T5" fmla="*/ 81 h 544"/>
                <a:gd name="T6" fmla="*/ 37 w 220"/>
                <a:gd name="T7" fmla="*/ 73 h 544"/>
                <a:gd name="T8" fmla="*/ 18 w 220"/>
                <a:gd name="T9" fmla="*/ 68 h 544"/>
                <a:gd name="T10" fmla="*/ 15 w 220"/>
                <a:gd name="T11" fmla="*/ 60 h 544"/>
                <a:gd name="T12" fmla="*/ 21 w 220"/>
                <a:gd name="T13" fmla="*/ 31 h 544"/>
                <a:gd name="T14" fmla="*/ 21 w 220"/>
                <a:gd name="T15" fmla="*/ 15 h 544"/>
                <a:gd name="T16" fmla="*/ 21 w 220"/>
                <a:gd name="T17" fmla="*/ 0 h 544"/>
                <a:gd name="T18" fmla="*/ 18 w 220"/>
                <a:gd name="T19" fmla="*/ 2 h 544"/>
                <a:gd name="T20" fmla="*/ 18 w 220"/>
                <a:gd name="T21" fmla="*/ 25 h 544"/>
                <a:gd name="T22" fmla="*/ 15 w 220"/>
                <a:gd name="T23" fmla="*/ 40 h 544"/>
                <a:gd name="T24" fmla="*/ 8 w 220"/>
                <a:gd name="T25" fmla="*/ 55 h 544"/>
                <a:gd name="T26" fmla="*/ 0 w 220"/>
                <a:gd name="T27" fmla="*/ 43 h 5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20" h="544">
                  <a:moveTo>
                    <a:pt x="0" y="216"/>
                  </a:moveTo>
                  <a:lnTo>
                    <a:pt x="138" y="544"/>
                  </a:lnTo>
                  <a:lnTo>
                    <a:pt x="105" y="406"/>
                  </a:lnTo>
                  <a:lnTo>
                    <a:pt x="220" y="362"/>
                  </a:lnTo>
                  <a:lnTo>
                    <a:pt x="105" y="338"/>
                  </a:lnTo>
                  <a:lnTo>
                    <a:pt x="89" y="297"/>
                  </a:lnTo>
                  <a:lnTo>
                    <a:pt x="123" y="157"/>
                  </a:lnTo>
                  <a:lnTo>
                    <a:pt x="123" y="76"/>
                  </a:lnTo>
                  <a:lnTo>
                    <a:pt x="123" y="0"/>
                  </a:lnTo>
                  <a:lnTo>
                    <a:pt x="105" y="9"/>
                  </a:lnTo>
                  <a:lnTo>
                    <a:pt x="105" y="124"/>
                  </a:lnTo>
                  <a:lnTo>
                    <a:pt x="89" y="200"/>
                  </a:lnTo>
                  <a:lnTo>
                    <a:pt x="49" y="272"/>
                  </a:lnTo>
                  <a:lnTo>
                    <a:pt x="0" y="216"/>
                  </a:lnTo>
                  <a:close/>
                </a:path>
              </a:pathLst>
            </a:custGeom>
            <a:solidFill>
              <a:srgbClr val="000000"/>
            </a:solidFill>
            <a:ln w="0">
              <a:solidFill>
                <a:srgbClr val="000000"/>
              </a:solidFill>
              <a:prstDash val="solid"/>
              <a:round/>
              <a:headEnd/>
              <a:tailEnd/>
            </a:ln>
          </p:spPr>
          <p:txBody>
            <a:bodyPr/>
            <a:lstStyle/>
            <a:p>
              <a:endParaRPr lang="en-US"/>
            </a:p>
          </p:txBody>
        </p:sp>
        <p:sp>
          <p:nvSpPr>
            <p:cNvPr id="84010" name="Freeform 41">
              <a:extLst>
                <a:ext uri="{FF2B5EF4-FFF2-40B4-BE49-F238E27FC236}">
                  <a16:creationId xmlns:a16="http://schemas.microsoft.com/office/drawing/2014/main" id="{3BC2ADA6-7EF8-4CAC-A9C8-4B767B8C2F21}"/>
                </a:ext>
              </a:extLst>
            </p:cNvPr>
            <p:cNvSpPr>
              <a:spLocks/>
            </p:cNvSpPr>
            <p:nvPr/>
          </p:nvSpPr>
          <p:spPr bwMode="auto">
            <a:xfrm>
              <a:off x="3922" y="2026"/>
              <a:ext cx="122" cy="335"/>
            </a:xfrm>
            <a:custGeom>
              <a:avLst/>
              <a:gdLst>
                <a:gd name="T0" fmla="*/ 0 w 730"/>
                <a:gd name="T1" fmla="*/ 7 h 1674"/>
                <a:gd name="T2" fmla="*/ 8 w 730"/>
                <a:gd name="T3" fmla="*/ 20 h 1674"/>
                <a:gd name="T4" fmla="*/ 13 w 730"/>
                <a:gd name="T5" fmla="*/ 33 h 1674"/>
                <a:gd name="T6" fmla="*/ 15 w 730"/>
                <a:gd name="T7" fmla="*/ 43 h 1674"/>
                <a:gd name="T8" fmla="*/ 15 w 730"/>
                <a:gd name="T9" fmla="*/ 54 h 1674"/>
                <a:gd name="T10" fmla="*/ 23 w 730"/>
                <a:gd name="T11" fmla="*/ 70 h 1674"/>
                <a:gd name="T12" fmla="*/ 33 w 730"/>
                <a:gd name="T13" fmla="*/ 98 h 1674"/>
                <a:gd name="T14" fmla="*/ 113 w 730"/>
                <a:gd name="T15" fmla="*/ 335 h 1674"/>
                <a:gd name="T16" fmla="*/ 122 w 730"/>
                <a:gd name="T17" fmla="*/ 332 h 1674"/>
                <a:gd name="T18" fmla="*/ 28 w 730"/>
                <a:gd name="T19" fmla="*/ 68 h 1674"/>
                <a:gd name="T20" fmla="*/ 23 w 730"/>
                <a:gd name="T21" fmla="*/ 60 h 1674"/>
                <a:gd name="T22" fmla="*/ 19 w 730"/>
                <a:gd name="T23" fmla="*/ 54 h 1674"/>
                <a:gd name="T24" fmla="*/ 19 w 730"/>
                <a:gd name="T25" fmla="*/ 36 h 1674"/>
                <a:gd name="T26" fmla="*/ 15 w 730"/>
                <a:gd name="T27" fmla="*/ 20 h 1674"/>
                <a:gd name="T28" fmla="*/ 7 w 730"/>
                <a:gd name="T29" fmla="*/ 7 h 1674"/>
                <a:gd name="T30" fmla="*/ 0 w 730"/>
                <a:gd name="T31" fmla="*/ 0 h 1674"/>
                <a:gd name="T32" fmla="*/ 0 w 730"/>
                <a:gd name="T33" fmla="*/ 7 h 167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30" h="1674">
                  <a:moveTo>
                    <a:pt x="0" y="34"/>
                  </a:moveTo>
                  <a:lnTo>
                    <a:pt x="48" y="101"/>
                  </a:lnTo>
                  <a:lnTo>
                    <a:pt x="79" y="165"/>
                  </a:lnTo>
                  <a:lnTo>
                    <a:pt x="88" y="215"/>
                  </a:lnTo>
                  <a:lnTo>
                    <a:pt x="88" y="272"/>
                  </a:lnTo>
                  <a:lnTo>
                    <a:pt x="138" y="348"/>
                  </a:lnTo>
                  <a:lnTo>
                    <a:pt x="196" y="489"/>
                  </a:lnTo>
                  <a:lnTo>
                    <a:pt x="678" y="1674"/>
                  </a:lnTo>
                  <a:lnTo>
                    <a:pt x="730" y="1657"/>
                  </a:lnTo>
                  <a:lnTo>
                    <a:pt x="170" y="341"/>
                  </a:lnTo>
                  <a:lnTo>
                    <a:pt x="138" y="298"/>
                  </a:lnTo>
                  <a:lnTo>
                    <a:pt x="113" y="272"/>
                  </a:lnTo>
                  <a:lnTo>
                    <a:pt x="113" y="182"/>
                  </a:lnTo>
                  <a:lnTo>
                    <a:pt x="88" y="101"/>
                  </a:lnTo>
                  <a:lnTo>
                    <a:pt x="41" y="34"/>
                  </a:lnTo>
                  <a:lnTo>
                    <a:pt x="0" y="0"/>
                  </a:lnTo>
                  <a:lnTo>
                    <a:pt x="0" y="34"/>
                  </a:lnTo>
                  <a:close/>
                </a:path>
              </a:pathLst>
            </a:custGeom>
            <a:solidFill>
              <a:srgbClr val="000000"/>
            </a:solidFill>
            <a:ln w="0">
              <a:solidFill>
                <a:srgbClr val="000000"/>
              </a:solidFill>
              <a:prstDash val="solid"/>
              <a:round/>
              <a:headEnd/>
              <a:tailEnd/>
            </a:ln>
          </p:spPr>
          <p:txBody>
            <a:bodyPr/>
            <a:lstStyle/>
            <a:p>
              <a:endParaRPr lang="en-US"/>
            </a:p>
          </p:txBody>
        </p:sp>
        <p:sp>
          <p:nvSpPr>
            <p:cNvPr id="84011" name="Freeform 42">
              <a:extLst>
                <a:ext uri="{FF2B5EF4-FFF2-40B4-BE49-F238E27FC236}">
                  <a16:creationId xmlns:a16="http://schemas.microsoft.com/office/drawing/2014/main" id="{E0B03F4B-90AB-974F-A21B-15C93E9ADC99}"/>
                </a:ext>
              </a:extLst>
            </p:cNvPr>
            <p:cNvSpPr>
              <a:spLocks/>
            </p:cNvSpPr>
            <p:nvPr/>
          </p:nvSpPr>
          <p:spPr bwMode="auto">
            <a:xfrm>
              <a:off x="3790" y="1961"/>
              <a:ext cx="176" cy="307"/>
            </a:xfrm>
            <a:custGeom>
              <a:avLst/>
              <a:gdLst>
                <a:gd name="T0" fmla="*/ 165 w 1058"/>
                <a:gd name="T1" fmla="*/ 245 h 1537"/>
                <a:gd name="T2" fmla="*/ 134 w 1058"/>
                <a:gd name="T3" fmla="*/ 183 h 1537"/>
                <a:gd name="T4" fmla="*/ 117 w 1058"/>
                <a:gd name="T5" fmla="*/ 151 h 1537"/>
                <a:gd name="T6" fmla="*/ 98 w 1058"/>
                <a:gd name="T7" fmla="*/ 131 h 1537"/>
                <a:gd name="T8" fmla="*/ 78 w 1058"/>
                <a:gd name="T9" fmla="*/ 118 h 1537"/>
                <a:gd name="T10" fmla="*/ 76 w 1058"/>
                <a:gd name="T11" fmla="*/ 113 h 1537"/>
                <a:gd name="T12" fmla="*/ 74 w 1058"/>
                <a:gd name="T13" fmla="*/ 94 h 1537"/>
                <a:gd name="T14" fmla="*/ 70 w 1058"/>
                <a:gd name="T15" fmla="*/ 77 h 1537"/>
                <a:gd name="T16" fmla="*/ 62 w 1058"/>
                <a:gd name="T17" fmla="*/ 58 h 1537"/>
                <a:gd name="T18" fmla="*/ 49 w 1058"/>
                <a:gd name="T19" fmla="*/ 41 h 1537"/>
                <a:gd name="T20" fmla="*/ 0 w 1058"/>
                <a:gd name="T21" fmla="*/ 0 h 1537"/>
                <a:gd name="T22" fmla="*/ 51 w 1058"/>
                <a:gd name="T23" fmla="*/ 47 h 1537"/>
                <a:gd name="T24" fmla="*/ 62 w 1058"/>
                <a:gd name="T25" fmla="*/ 65 h 1537"/>
                <a:gd name="T26" fmla="*/ 68 w 1058"/>
                <a:gd name="T27" fmla="*/ 87 h 1537"/>
                <a:gd name="T28" fmla="*/ 70 w 1058"/>
                <a:gd name="T29" fmla="*/ 106 h 1537"/>
                <a:gd name="T30" fmla="*/ 70 w 1058"/>
                <a:gd name="T31" fmla="*/ 118 h 1537"/>
                <a:gd name="T32" fmla="*/ 73 w 1058"/>
                <a:gd name="T33" fmla="*/ 125 h 1537"/>
                <a:gd name="T34" fmla="*/ 98 w 1058"/>
                <a:gd name="T35" fmla="*/ 141 h 1537"/>
                <a:gd name="T36" fmla="*/ 117 w 1058"/>
                <a:gd name="T37" fmla="*/ 163 h 1537"/>
                <a:gd name="T38" fmla="*/ 133 w 1058"/>
                <a:gd name="T39" fmla="*/ 189 h 1537"/>
                <a:gd name="T40" fmla="*/ 147 w 1058"/>
                <a:gd name="T41" fmla="*/ 215 h 1537"/>
                <a:gd name="T42" fmla="*/ 159 w 1058"/>
                <a:gd name="T43" fmla="*/ 247 h 1537"/>
                <a:gd name="T44" fmla="*/ 176 w 1058"/>
                <a:gd name="T45" fmla="*/ 307 h 1537"/>
                <a:gd name="T46" fmla="*/ 165 w 1058"/>
                <a:gd name="T47" fmla="*/ 245 h 153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58" h="1537">
                  <a:moveTo>
                    <a:pt x="989" y="1226"/>
                  </a:moveTo>
                  <a:lnTo>
                    <a:pt x="808" y="914"/>
                  </a:lnTo>
                  <a:lnTo>
                    <a:pt x="706" y="754"/>
                  </a:lnTo>
                  <a:lnTo>
                    <a:pt x="588" y="657"/>
                  </a:lnTo>
                  <a:lnTo>
                    <a:pt x="469" y="593"/>
                  </a:lnTo>
                  <a:lnTo>
                    <a:pt x="455" y="567"/>
                  </a:lnTo>
                  <a:lnTo>
                    <a:pt x="446" y="469"/>
                  </a:lnTo>
                  <a:lnTo>
                    <a:pt x="420" y="386"/>
                  </a:lnTo>
                  <a:lnTo>
                    <a:pt x="371" y="288"/>
                  </a:lnTo>
                  <a:lnTo>
                    <a:pt x="292" y="205"/>
                  </a:lnTo>
                  <a:lnTo>
                    <a:pt x="0" y="0"/>
                  </a:lnTo>
                  <a:lnTo>
                    <a:pt x="308" y="236"/>
                  </a:lnTo>
                  <a:lnTo>
                    <a:pt x="371" y="326"/>
                  </a:lnTo>
                  <a:lnTo>
                    <a:pt x="410" y="436"/>
                  </a:lnTo>
                  <a:lnTo>
                    <a:pt x="420" y="533"/>
                  </a:lnTo>
                  <a:lnTo>
                    <a:pt x="420" y="593"/>
                  </a:lnTo>
                  <a:lnTo>
                    <a:pt x="436" y="624"/>
                  </a:lnTo>
                  <a:lnTo>
                    <a:pt x="588" y="708"/>
                  </a:lnTo>
                  <a:lnTo>
                    <a:pt x="706" y="815"/>
                  </a:lnTo>
                  <a:lnTo>
                    <a:pt x="802" y="944"/>
                  </a:lnTo>
                  <a:lnTo>
                    <a:pt x="881" y="1074"/>
                  </a:lnTo>
                  <a:lnTo>
                    <a:pt x="956" y="1235"/>
                  </a:lnTo>
                  <a:lnTo>
                    <a:pt x="1058" y="1537"/>
                  </a:lnTo>
                  <a:lnTo>
                    <a:pt x="989" y="1226"/>
                  </a:lnTo>
                  <a:close/>
                </a:path>
              </a:pathLst>
            </a:custGeom>
            <a:solidFill>
              <a:srgbClr val="000000"/>
            </a:solidFill>
            <a:ln w="0">
              <a:solidFill>
                <a:srgbClr val="000000"/>
              </a:solidFill>
              <a:prstDash val="solid"/>
              <a:round/>
              <a:headEnd/>
              <a:tailEnd/>
            </a:ln>
          </p:spPr>
          <p:txBody>
            <a:bodyPr/>
            <a:lstStyle/>
            <a:p>
              <a:endParaRPr lang="en-US"/>
            </a:p>
          </p:txBody>
        </p:sp>
        <p:sp>
          <p:nvSpPr>
            <p:cNvPr id="84012" name="Line 43">
              <a:extLst>
                <a:ext uri="{FF2B5EF4-FFF2-40B4-BE49-F238E27FC236}">
                  <a16:creationId xmlns:a16="http://schemas.microsoft.com/office/drawing/2014/main" id="{55FC8483-6AB0-BBD6-892D-8AA6286F2874}"/>
                </a:ext>
              </a:extLst>
            </p:cNvPr>
            <p:cNvSpPr>
              <a:spLocks noChangeShapeType="1"/>
            </p:cNvSpPr>
            <p:nvPr/>
          </p:nvSpPr>
          <p:spPr bwMode="auto">
            <a:xfrm>
              <a:off x="3877" y="1679"/>
              <a:ext cx="27" cy="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013" name="Line 44">
              <a:extLst>
                <a:ext uri="{FF2B5EF4-FFF2-40B4-BE49-F238E27FC236}">
                  <a16:creationId xmlns:a16="http://schemas.microsoft.com/office/drawing/2014/main" id="{C4317711-3F4E-18A9-A3E3-E7A7936A7775}"/>
                </a:ext>
              </a:extLst>
            </p:cNvPr>
            <p:cNvSpPr>
              <a:spLocks noChangeShapeType="1"/>
            </p:cNvSpPr>
            <p:nvPr/>
          </p:nvSpPr>
          <p:spPr bwMode="auto">
            <a:xfrm>
              <a:off x="3889" y="1684"/>
              <a:ext cx="30"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014" name="Line 45">
              <a:extLst>
                <a:ext uri="{FF2B5EF4-FFF2-40B4-BE49-F238E27FC236}">
                  <a16:creationId xmlns:a16="http://schemas.microsoft.com/office/drawing/2014/main" id="{3AB0E216-4A89-83F0-0225-FF5706942997}"/>
                </a:ext>
              </a:extLst>
            </p:cNvPr>
            <p:cNvSpPr>
              <a:spLocks noChangeShapeType="1"/>
            </p:cNvSpPr>
            <p:nvPr/>
          </p:nvSpPr>
          <p:spPr bwMode="auto">
            <a:xfrm>
              <a:off x="3901" y="1687"/>
              <a:ext cx="27" cy="4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015" name="Line 46">
              <a:extLst>
                <a:ext uri="{FF2B5EF4-FFF2-40B4-BE49-F238E27FC236}">
                  <a16:creationId xmlns:a16="http://schemas.microsoft.com/office/drawing/2014/main" id="{E1369783-B21A-E863-8989-F3E128521D1A}"/>
                </a:ext>
              </a:extLst>
            </p:cNvPr>
            <p:cNvSpPr>
              <a:spLocks noChangeShapeType="1"/>
            </p:cNvSpPr>
            <p:nvPr/>
          </p:nvSpPr>
          <p:spPr bwMode="auto">
            <a:xfrm>
              <a:off x="3912" y="1690"/>
              <a:ext cx="24" cy="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016" name="Line 47">
              <a:extLst>
                <a:ext uri="{FF2B5EF4-FFF2-40B4-BE49-F238E27FC236}">
                  <a16:creationId xmlns:a16="http://schemas.microsoft.com/office/drawing/2014/main" id="{C5EABFCA-688D-17C2-C50B-10DE90BA0D73}"/>
                </a:ext>
              </a:extLst>
            </p:cNvPr>
            <p:cNvSpPr>
              <a:spLocks noChangeShapeType="1"/>
            </p:cNvSpPr>
            <p:nvPr/>
          </p:nvSpPr>
          <p:spPr bwMode="auto">
            <a:xfrm>
              <a:off x="3926" y="1696"/>
              <a:ext cx="16" cy="2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017" name="Line 48">
              <a:extLst>
                <a:ext uri="{FF2B5EF4-FFF2-40B4-BE49-F238E27FC236}">
                  <a16:creationId xmlns:a16="http://schemas.microsoft.com/office/drawing/2014/main" id="{F0BD53BD-1A73-12C0-D842-D5920CA029A6}"/>
                </a:ext>
              </a:extLst>
            </p:cNvPr>
            <p:cNvSpPr>
              <a:spLocks noChangeShapeType="1"/>
            </p:cNvSpPr>
            <p:nvPr/>
          </p:nvSpPr>
          <p:spPr bwMode="auto">
            <a:xfrm>
              <a:off x="3940" y="1698"/>
              <a:ext cx="7"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018" name="Freeform 49">
              <a:extLst>
                <a:ext uri="{FF2B5EF4-FFF2-40B4-BE49-F238E27FC236}">
                  <a16:creationId xmlns:a16="http://schemas.microsoft.com/office/drawing/2014/main" id="{16BBB213-A731-DB55-FA4B-F53E43498D3B}"/>
                </a:ext>
              </a:extLst>
            </p:cNvPr>
            <p:cNvSpPr>
              <a:spLocks/>
            </p:cNvSpPr>
            <p:nvPr/>
          </p:nvSpPr>
          <p:spPr bwMode="auto">
            <a:xfrm>
              <a:off x="4711" y="1780"/>
              <a:ext cx="120" cy="229"/>
            </a:xfrm>
            <a:custGeom>
              <a:avLst/>
              <a:gdLst>
                <a:gd name="T0" fmla="*/ 10 w 719"/>
                <a:gd name="T1" fmla="*/ 4 h 1142"/>
                <a:gd name="T2" fmla="*/ 8 w 719"/>
                <a:gd name="T3" fmla="*/ 54 h 1142"/>
                <a:gd name="T4" fmla="*/ 13 w 719"/>
                <a:gd name="T5" fmla="*/ 58 h 1142"/>
                <a:gd name="T6" fmla="*/ 22 w 719"/>
                <a:gd name="T7" fmla="*/ 62 h 1142"/>
                <a:gd name="T8" fmla="*/ 28 w 719"/>
                <a:gd name="T9" fmla="*/ 61 h 1142"/>
                <a:gd name="T10" fmla="*/ 27 w 719"/>
                <a:gd name="T11" fmla="*/ 66 h 1142"/>
                <a:gd name="T12" fmla="*/ 26 w 719"/>
                <a:gd name="T13" fmla="*/ 71 h 1142"/>
                <a:gd name="T14" fmla="*/ 31 w 719"/>
                <a:gd name="T15" fmla="*/ 72 h 1142"/>
                <a:gd name="T16" fmla="*/ 30 w 719"/>
                <a:gd name="T17" fmla="*/ 86 h 1142"/>
                <a:gd name="T18" fmla="*/ 17 w 719"/>
                <a:gd name="T19" fmla="*/ 132 h 1142"/>
                <a:gd name="T20" fmla="*/ 12 w 719"/>
                <a:gd name="T21" fmla="*/ 143 h 1142"/>
                <a:gd name="T22" fmla="*/ 12 w 719"/>
                <a:gd name="T23" fmla="*/ 152 h 1142"/>
                <a:gd name="T24" fmla="*/ 15 w 719"/>
                <a:gd name="T25" fmla="*/ 158 h 1142"/>
                <a:gd name="T26" fmla="*/ 20 w 719"/>
                <a:gd name="T27" fmla="*/ 160 h 1142"/>
                <a:gd name="T28" fmla="*/ 26 w 719"/>
                <a:gd name="T29" fmla="*/ 160 h 1142"/>
                <a:gd name="T30" fmla="*/ 34 w 719"/>
                <a:gd name="T31" fmla="*/ 158 h 1142"/>
                <a:gd name="T32" fmla="*/ 43 w 719"/>
                <a:gd name="T33" fmla="*/ 159 h 1142"/>
                <a:gd name="T34" fmla="*/ 58 w 719"/>
                <a:gd name="T35" fmla="*/ 162 h 1142"/>
                <a:gd name="T36" fmla="*/ 63 w 719"/>
                <a:gd name="T37" fmla="*/ 162 h 1142"/>
                <a:gd name="T38" fmla="*/ 66 w 719"/>
                <a:gd name="T39" fmla="*/ 156 h 1142"/>
                <a:gd name="T40" fmla="*/ 72 w 719"/>
                <a:gd name="T41" fmla="*/ 145 h 1142"/>
                <a:gd name="T42" fmla="*/ 71 w 719"/>
                <a:gd name="T43" fmla="*/ 158 h 1142"/>
                <a:gd name="T44" fmla="*/ 66 w 719"/>
                <a:gd name="T45" fmla="*/ 168 h 1142"/>
                <a:gd name="T46" fmla="*/ 94 w 719"/>
                <a:gd name="T47" fmla="*/ 173 h 1142"/>
                <a:gd name="T48" fmla="*/ 81 w 719"/>
                <a:gd name="T49" fmla="*/ 143 h 1142"/>
                <a:gd name="T50" fmla="*/ 110 w 719"/>
                <a:gd name="T51" fmla="*/ 188 h 1142"/>
                <a:gd name="T52" fmla="*/ 119 w 719"/>
                <a:gd name="T53" fmla="*/ 203 h 1142"/>
                <a:gd name="T54" fmla="*/ 120 w 719"/>
                <a:gd name="T55" fmla="*/ 211 h 1142"/>
                <a:gd name="T56" fmla="*/ 116 w 719"/>
                <a:gd name="T57" fmla="*/ 215 h 1142"/>
                <a:gd name="T58" fmla="*/ 101 w 719"/>
                <a:gd name="T59" fmla="*/ 211 h 1142"/>
                <a:gd name="T60" fmla="*/ 79 w 719"/>
                <a:gd name="T61" fmla="*/ 201 h 1142"/>
                <a:gd name="T62" fmla="*/ 62 w 719"/>
                <a:gd name="T63" fmla="*/ 201 h 1142"/>
                <a:gd name="T64" fmla="*/ 45 w 719"/>
                <a:gd name="T65" fmla="*/ 205 h 1142"/>
                <a:gd name="T66" fmla="*/ 37 w 719"/>
                <a:gd name="T67" fmla="*/ 201 h 1142"/>
                <a:gd name="T68" fmla="*/ 32 w 719"/>
                <a:gd name="T69" fmla="*/ 208 h 1142"/>
                <a:gd name="T70" fmla="*/ 33 w 719"/>
                <a:gd name="T71" fmla="*/ 229 h 1142"/>
                <a:gd name="T72" fmla="*/ 16 w 719"/>
                <a:gd name="T73" fmla="*/ 164 h 1142"/>
                <a:gd name="T74" fmla="*/ 9 w 719"/>
                <a:gd name="T75" fmla="*/ 154 h 1142"/>
                <a:gd name="T76" fmla="*/ 8 w 719"/>
                <a:gd name="T77" fmla="*/ 148 h 1142"/>
                <a:gd name="T78" fmla="*/ 8 w 719"/>
                <a:gd name="T79" fmla="*/ 143 h 1142"/>
                <a:gd name="T80" fmla="*/ 12 w 719"/>
                <a:gd name="T81" fmla="*/ 136 h 1142"/>
                <a:gd name="T82" fmla="*/ 14 w 719"/>
                <a:gd name="T83" fmla="*/ 126 h 1142"/>
                <a:gd name="T84" fmla="*/ 23 w 719"/>
                <a:gd name="T85" fmla="*/ 102 h 1142"/>
                <a:gd name="T86" fmla="*/ 16 w 719"/>
                <a:gd name="T87" fmla="*/ 87 h 1142"/>
                <a:gd name="T88" fmla="*/ 12 w 719"/>
                <a:gd name="T89" fmla="*/ 86 h 1142"/>
                <a:gd name="T90" fmla="*/ 10 w 719"/>
                <a:gd name="T91" fmla="*/ 72 h 1142"/>
                <a:gd name="T92" fmla="*/ 0 w 719"/>
                <a:gd name="T93" fmla="*/ 57 h 1142"/>
                <a:gd name="T94" fmla="*/ 2 w 719"/>
                <a:gd name="T95" fmla="*/ 43 h 1142"/>
                <a:gd name="T96" fmla="*/ 8 w 719"/>
                <a:gd name="T97" fmla="*/ 0 h 1142"/>
                <a:gd name="T98" fmla="*/ 10 w 719"/>
                <a:gd name="T99" fmla="*/ 4 h 1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19" h="1142">
                  <a:moveTo>
                    <a:pt x="58" y="19"/>
                  </a:moveTo>
                  <a:lnTo>
                    <a:pt x="45" y="268"/>
                  </a:lnTo>
                  <a:lnTo>
                    <a:pt x="78" y="291"/>
                  </a:lnTo>
                  <a:lnTo>
                    <a:pt x="131" y="308"/>
                  </a:lnTo>
                  <a:lnTo>
                    <a:pt x="170" y="302"/>
                  </a:lnTo>
                  <a:lnTo>
                    <a:pt x="161" y="329"/>
                  </a:lnTo>
                  <a:lnTo>
                    <a:pt x="157" y="353"/>
                  </a:lnTo>
                  <a:lnTo>
                    <a:pt x="183" y="361"/>
                  </a:lnTo>
                  <a:lnTo>
                    <a:pt x="180" y="430"/>
                  </a:lnTo>
                  <a:lnTo>
                    <a:pt x="102" y="659"/>
                  </a:lnTo>
                  <a:lnTo>
                    <a:pt x="69" y="712"/>
                  </a:lnTo>
                  <a:lnTo>
                    <a:pt x="69" y="756"/>
                  </a:lnTo>
                  <a:lnTo>
                    <a:pt x="89" y="788"/>
                  </a:lnTo>
                  <a:lnTo>
                    <a:pt x="118" y="799"/>
                  </a:lnTo>
                  <a:lnTo>
                    <a:pt x="157" y="799"/>
                  </a:lnTo>
                  <a:lnTo>
                    <a:pt x="201" y="788"/>
                  </a:lnTo>
                  <a:lnTo>
                    <a:pt x="258" y="793"/>
                  </a:lnTo>
                  <a:lnTo>
                    <a:pt x="345" y="810"/>
                  </a:lnTo>
                  <a:lnTo>
                    <a:pt x="376" y="810"/>
                  </a:lnTo>
                  <a:lnTo>
                    <a:pt x="398" y="780"/>
                  </a:lnTo>
                  <a:lnTo>
                    <a:pt x="429" y="722"/>
                  </a:lnTo>
                  <a:lnTo>
                    <a:pt x="424" y="788"/>
                  </a:lnTo>
                  <a:lnTo>
                    <a:pt x="398" y="836"/>
                  </a:lnTo>
                  <a:lnTo>
                    <a:pt x="565" y="865"/>
                  </a:lnTo>
                  <a:lnTo>
                    <a:pt x="485" y="712"/>
                  </a:lnTo>
                  <a:lnTo>
                    <a:pt x="660" y="937"/>
                  </a:lnTo>
                  <a:lnTo>
                    <a:pt x="712" y="1014"/>
                  </a:lnTo>
                  <a:lnTo>
                    <a:pt x="719" y="1052"/>
                  </a:lnTo>
                  <a:lnTo>
                    <a:pt x="693" y="1070"/>
                  </a:lnTo>
                  <a:lnTo>
                    <a:pt x="607" y="1052"/>
                  </a:lnTo>
                  <a:lnTo>
                    <a:pt x="472" y="1000"/>
                  </a:lnTo>
                  <a:lnTo>
                    <a:pt x="370" y="1000"/>
                  </a:lnTo>
                  <a:lnTo>
                    <a:pt x="270" y="1024"/>
                  </a:lnTo>
                  <a:lnTo>
                    <a:pt x="222" y="1004"/>
                  </a:lnTo>
                  <a:lnTo>
                    <a:pt x="190" y="1038"/>
                  </a:lnTo>
                  <a:lnTo>
                    <a:pt x="196" y="1142"/>
                  </a:lnTo>
                  <a:lnTo>
                    <a:pt x="97" y="818"/>
                  </a:lnTo>
                  <a:lnTo>
                    <a:pt x="56" y="768"/>
                  </a:lnTo>
                  <a:lnTo>
                    <a:pt x="50" y="736"/>
                  </a:lnTo>
                  <a:lnTo>
                    <a:pt x="50" y="712"/>
                  </a:lnTo>
                  <a:lnTo>
                    <a:pt x="69" y="678"/>
                  </a:lnTo>
                  <a:lnTo>
                    <a:pt x="83" y="627"/>
                  </a:lnTo>
                  <a:lnTo>
                    <a:pt x="140" y="508"/>
                  </a:lnTo>
                  <a:lnTo>
                    <a:pt x="97" y="436"/>
                  </a:lnTo>
                  <a:lnTo>
                    <a:pt x="69" y="430"/>
                  </a:lnTo>
                  <a:lnTo>
                    <a:pt x="58" y="361"/>
                  </a:lnTo>
                  <a:lnTo>
                    <a:pt x="0" y="285"/>
                  </a:lnTo>
                  <a:lnTo>
                    <a:pt x="13" y="214"/>
                  </a:lnTo>
                  <a:lnTo>
                    <a:pt x="45" y="0"/>
                  </a:lnTo>
                  <a:lnTo>
                    <a:pt x="58" y="19"/>
                  </a:lnTo>
                  <a:close/>
                </a:path>
              </a:pathLst>
            </a:custGeom>
            <a:solidFill>
              <a:srgbClr val="000000"/>
            </a:solidFill>
            <a:ln w="0">
              <a:solidFill>
                <a:srgbClr val="000000"/>
              </a:solidFill>
              <a:prstDash val="solid"/>
              <a:round/>
              <a:headEnd/>
              <a:tailEnd/>
            </a:ln>
          </p:spPr>
          <p:txBody>
            <a:bodyPr/>
            <a:lstStyle/>
            <a:p>
              <a:endParaRPr lang="en-US"/>
            </a:p>
          </p:txBody>
        </p:sp>
        <p:sp>
          <p:nvSpPr>
            <p:cNvPr id="84019" name="Freeform 50">
              <a:extLst>
                <a:ext uri="{FF2B5EF4-FFF2-40B4-BE49-F238E27FC236}">
                  <a16:creationId xmlns:a16="http://schemas.microsoft.com/office/drawing/2014/main" id="{BE2902B6-F9B3-F018-7734-FF75EE11E379}"/>
                </a:ext>
              </a:extLst>
            </p:cNvPr>
            <p:cNvSpPr>
              <a:spLocks/>
            </p:cNvSpPr>
            <p:nvPr/>
          </p:nvSpPr>
          <p:spPr bwMode="auto">
            <a:xfrm>
              <a:off x="4753" y="1824"/>
              <a:ext cx="73" cy="17"/>
            </a:xfrm>
            <a:custGeom>
              <a:avLst/>
              <a:gdLst>
                <a:gd name="T0" fmla="*/ 3 w 437"/>
                <a:gd name="T1" fmla="*/ 17 h 83"/>
                <a:gd name="T2" fmla="*/ 0 w 437"/>
                <a:gd name="T3" fmla="*/ 11 h 83"/>
                <a:gd name="T4" fmla="*/ 7 w 437"/>
                <a:gd name="T5" fmla="*/ 1 h 83"/>
                <a:gd name="T6" fmla="*/ 15 w 437"/>
                <a:gd name="T7" fmla="*/ 7 h 83"/>
                <a:gd name="T8" fmla="*/ 32 w 437"/>
                <a:gd name="T9" fmla="*/ 1 h 83"/>
                <a:gd name="T10" fmla="*/ 48 w 437"/>
                <a:gd name="T11" fmla="*/ 0 h 83"/>
                <a:gd name="T12" fmla="*/ 60 w 437"/>
                <a:gd name="T13" fmla="*/ 8 h 83"/>
                <a:gd name="T14" fmla="*/ 73 w 437"/>
                <a:gd name="T15" fmla="*/ 12 h 83"/>
                <a:gd name="T16" fmla="*/ 60 w 437"/>
                <a:gd name="T17" fmla="*/ 12 h 83"/>
                <a:gd name="T18" fmla="*/ 48 w 437"/>
                <a:gd name="T19" fmla="*/ 11 h 83"/>
                <a:gd name="T20" fmla="*/ 22 w 437"/>
                <a:gd name="T21" fmla="*/ 15 h 83"/>
                <a:gd name="T22" fmla="*/ 18 w 437"/>
                <a:gd name="T23" fmla="*/ 17 h 83"/>
                <a:gd name="T24" fmla="*/ 7 w 437"/>
                <a:gd name="T25" fmla="*/ 17 h 83"/>
                <a:gd name="T26" fmla="*/ 3 w 437"/>
                <a:gd name="T27" fmla="*/ 17 h 8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37" h="83">
                  <a:moveTo>
                    <a:pt x="18" y="83"/>
                  </a:moveTo>
                  <a:lnTo>
                    <a:pt x="0" y="53"/>
                  </a:lnTo>
                  <a:lnTo>
                    <a:pt x="40" y="6"/>
                  </a:lnTo>
                  <a:lnTo>
                    <a:pt x="89" y="34"/>
                  </a:lnTo>
                  <a:lnTo>
                    <a:pt x="194" y="6"/>
                  </a:lnTo>
                  <a:lnTo>
                    <a:pt x="285" y="0"/>
                  </a:lnTo>
                  <a:lnTo>
                    <a:pt x="361" y="40"/>
                  </a:lnTo>
                  <a:lnTo>
                    <a:pt x="437" y="59"/>
                  </a:lnTo>
                  <a:lnTo>
                    <a:pt x="361" y="59"/>
                  </a:lnTo>
                  <a:lnTo>
                    <a:pt x="285" y="53"/>
                  </a:lnTo>
                  <a:lnTo>
                    <a:pt x="132" y="72"/>
                  </a:lnTo>
                  <a:lnTo>
                    <a:pt x="106" y="83"/>
                  </a:lnTo>
                  <a:lnTo>
                    <a:pt x="40" y="83"/>
                  </a:lnTo>
                  <a:lnTo>
                    <a:pt x="18" y="83"/>
                  </a:lnTo>
                  <a:close/>
                </a:path>
              </a:pathLst>
            </a:custGeom>
            <a:solidFill>
              <a:srgbClr val="000000"/>
            </a:solidFill>
            <a:ln w="0">
              <a:solidFill>
                <a:srgbClr val="000000"/>
              </a:solidFill>
              <a:prstDash val="solid"/>
              <a:round/>
              <a:headEnd/>
              <a:tailEnd/>
            </a:ln>
          </p:spPr>
          <p:txBody>
            <a:bodyPr/>
            <a:lstStyle/>
            <a:p>
              <a:endParaRPr lang="en-US"/>
            </a:p>
          </p:txBody>
        </p:sp>
        <p:sp>
          <p:nvSpPr>
            <p:cNvPr id="84020" name="Freeform 51">
              <a:extLst>
                <a:ext uri="{FF2B5EF4-FFF2-40B4-BE49-F238E27FC236}">
                  <a16:creationId xmlns:a16="http://schemas.microsoft.com/office/drawing/2014/main" id="{9B522EE9-EE1D-4D1D-D560-3B11362C8828}"/>
                </a:ext>
              </a:extLst>
            </p:cNvPr>
            <p:cNvSpPr>
              <a:spLocks/>
            </p:cNvSpPr>
            <p:nvPr/>
          </p:nvSpPr>
          <p:spPr bwMode="auto">
            <a:xfrm>
              <a:off x="4763" y="1841"/>
              <a:ext cx="86" cy="46"/>
            </a:xfrm>
            <a:custGeom>
              <a:avLst/>
              <a:gdLst>
                <a:gd name="T0" fmla="*/ 11 w 516"/>
                <a:gd name="T1" fmla="*/ 0 h 232"/>
                <a:gd name="T2" fmla="*/ 25 w 516"/>
                <a:gd name="T3" fmla="*/ 1 h 232"/>
                <a:gd name="T4" fmla="*/ 50 w 516"/>
                <a:gd name="T5" fmla="*/ 4 h 232"/>
                <a:gd name="T6" fmla="*/ 63 w 516"/>
                <a:gd name="T7" fmla="*/ 13 h 232"/>
                <a:gd name="T8" fmla="*/ 83 w 516"/>
                <a:gd name="T9" fmla="*/ 5 h 232"/>
                <a:gd name="T10" fmla="*/ 86 w 516"/>
                <a:gd name="T11" fmla="*/ 7 h 232"/>
                <a:gd name="T12" fmla="*/ 62 w 516"/>
                <a:gd name="T13" fmla="*/ 21 h 232"/>
                <a:gd name="T14" fmla="*/ 60 w 516"/>
                <a:gd name="T15" fmla="*/ 18 h 232"/>
                <a:gd name="T16" fmla="*/ 61 w 516"/>
                <a:gd name="T17" fmla="*/ 14 h 232"/>
                <a:gd name="T18" fmla="*/ 51 w 516"/>
                <a:gd name="T19" fmla="*/ 12 h 232"/>
                <a:gd name="T20" fmla="*/ 35 w 516"/>
                <a:gd name="T21" fmla="*/ 9 h 232"/>
                <a:gd name="T22" fmla="*/ 37 w 516"/>
                <a:gd name="T23" fmla="*/ 17 h 232"/>
                <a:gd name="T24" fmla="*/ 48 w 516"/>
                <a:gd name="T25" fmla="*/ 17 h 232"/>
                <a:gd name="T26" fmla="*/ 40 w 516"/>
                <a:gd name="T27" fmla="*/ 22 h 232"/>
                <a:gd name="T28" fmla="*/ 26 w 516"/>
                <a:gd name="T29" fmla="*/ 25 h 232"/>
                <a:gd name="T30" fmla="*/ 23 w 516"/>
                <a:gd name="T31" fmla="*/ 29 h 232"/>
                <a:gd name="T32" fmla="*/ 50 w 516"/>
                <a:gd name="T33" fmla="*/ 46 h 232"/>
                <a:gd name="T34" fmla="*/ 29 w 516"/>
                <a:gd name="T35" fmla="*/ 40 h 232"/>
                <a:gd name="T36" fmla="*/ 16 w 516"/>
                <a:gd name="T37" fmla="*/ 40 h 232"/>
                <a:gd name="T38" fmla="*/ 9 w 516"/>
                <a:gd name="T39" fmla="*/ 21 h 232"/>
                <a:gd name="T40" fmla="*/ 18 w 516"/>
                <a:gd name="T41" fmla="*/ 25 h 232"/>
                <a:gd name="T42" fmla="*/ 20 w 516"/>
                <a:gd name="T43" fmla="*/ 18 h 232"/>
                <a:gd name="T44" fmla="*/ 14 w 516"/>
                <a:gd name="T45" fmla="*/ 4 h 232"/>
                <a:gd name="T46" fmla="*/ 0 w 516"/>
                <a:gd name="T47" fmla="*/ 0 h 232"/>
                <a:gd name="T48" fmla="*/ 11 w 516"/>
                <a:gd name="T49" fmla="*/ 0 h 2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16" h="232">
                  <a:moveTo>
                    <a:pt x="67" y="0"/>
                  </a:moveTo>
                  <a:lnTo>
                    <a:pt x="150" y="6"/>
                  </a:lnTo>
                  <a:lnTo>
                    <a:pt x="298" y="20"/>
                  </a:lnTo>
                  <a:lnTo>
                    <a:pt x="380" y="67"/>
                  </a:lnTo>
                  <a:lnTo>
                    <a:pt x="499" y="27"/>
                  </a:lnTo>
                  <a:lnTo>
                    <a:pt x="516" y="37"/>
                  </a:lnTo>
                  <a:lnTo>
                    <a:pt x="371" y="104"/>
                  </a:lnTo>
                  <a:lnTo>
                    <a:pt x="358" y="91"/>
                  </a:lnTo>
                  <a:lnTo>
                    <a:pt x="364" y="72"/>
                  </a:lnTo>
                  <a:lnTo>
                    <a:pt x="304" y="59"/>
                  </a:lnTo>
                  <a:lnTo>
                    <a:pt x="209" y="45"/>
                  </a:lnTo>
                  <a:lnTo>
                    <a:pt x="220" y="85"/>
                  </a:lnTo>
                  <a:lnTo>
                    <a:pt x="285" y="85"/>
                  </a:lnTo>
                  <a:lnTo>
                    <a:pt x="240" y="110"/>
                  </a:lnTo>
                  <a:lnTo>
                    <a:pt x="154" y="124"/>
                  </a:lnTo>
                  <a:lnTo>
                    <a:pt x="137" y="144"/>
                  </a:lnTo>
                  <a:lnTo>
                    <a:pt x="298" y="232"/>
                  </a:lnTo>
                  <a:lnTo>
                    <a:pt x="176" y="201"/>
                  </a:lnTo>
                  <a:lnTo>
                    <a:pt x="96" y="201"/>
                  </a:lnTo>
                  <a:lnTo>
                    <a:pt x="53" y="104"/>
                  </a:lnTo>
                  <a:lnTo>
                    <a:pt x="107" y="124"/>
                  </a:lnTo>
                  <a:lnTo>
                    <a:pt x="120" y="91"/>
                  </a:lnTo>
                  <a:lnTo>
                    <a:pt x="84" y="20"/>
                  </a:lnTo>
                  <a:lnTo>
                    <a:pt x="0" y="0"/>
                  </a:lnTo>
                  <a:lnTo>
                    <a:pt x="67" y="0"/>
                  </a:lnTo>
                  <a:close/>
                </a:path>
              </a:pathLst>
            </a:custGeom>
            <a:solidFill>
              <a:srgbClr val="000000"/>
            </a:solidFill>
            <a:ln w="0">
              <a:solidFill>
                <a:srgbClr val="000000"/>
              </a:solidFill>
              <a:prstDash val="solid"/>
              <a:round/>
              <a:headEnd/>
              <a:tailEnd/>
            </a:ln>
          </p:spPr>
          <p:txBody>
            <a:bodyPr/>
            <a:lstStyle/>
            <a:p>
              <a:endParaRPr lang="en-US"/>
            </a:p>
          </p:txBody>
        </p:sp>
        <p:sp>
          <p:nvSpPr>
            <p:cNvPr id="84021" name="Line 52">
              <a:extLst>
                <a:ext uri="{FF2B5EF4-FFF2-40B4-BE49-F238E27FC236}">
                  <a16:creationId xmlns:a16="http://schemas.microsoft.com/office/drawing/2014/main" id="{07C5A3B3-F333-9AA5-D97F-41F15466AFE7}"/>
                </a:ext>
              </a:extLst>
            </p:cNvPr>
            <p:cNvSpPr>
              <a:spLocks noChangeShapeType="1"/>
            </p:cNvSpPr>
            <p:nvPr/>
          </p:nvSpPr>
          <p:spPr bwMode="auto">
            <a:xfrm flipV="1">
              <a:off x="4846" y="1917"/>
              <a:ext cx="10"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022" name="Line 53">
              <a:extLst>
                <a:ext uri="{FF2B5EF4-FFF2-40B4-BE49-F238E27FC236}">
                  <a16:creationId xmlns:a16="http://schemas.microsoft.com/office/drawing/2014/main" id="{AF22CCA9-0AC0-3F43-C2D8-F2F65A9D5D82}"/>
                </a:ext>
              </a:extLst>
            </p:cNvPr>
            <p:cNvSpPr>
              <a:spLocks noChangeShapeType="1"/>
            </p:cNvSpPr>
            <p:nvPr/>
          </p:nvSpPr>
          <p:spPr bwMode="auto">
            <a:xfrm flipV="1">
              <a:off x="4852" y="1910"/>
              <a:ext cx="14" cy="2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023" name="Line 54">
              <a:extLst>
                <a:ext uri="{FF2B5EF4-FFF2-40B4-BE49-F238E27FC236}">
                  <a16:creationId xmlns:a16="http://schemas.microsoft.com/office/drawing/2014/main" id="{1A9F3871-548F-A087-17E4-2CD8FCE62D5E}"/>
                </a:ext>
              </a:extLst>
            </p:cNvPr>
            <p:cNvSpPr>
              <a:spLocks noChangeShapeType="1"/>
            </p:cNvSpPr>
            <p:nvPr/>
          </p:nvSpPr>
          <p:spPr bwMode="auto">
            <a:xfrm flipV="1">
              <a:off x="4860" y="1904"/>
              <a:ext cx="15" cy="3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024" name="Line 55">
              <a:extLst>
                <a:ext uri="{FF2B5EF4-FFF2-40B4-BE49-F238E27FC236}">
                  <a16:creationId xmlns:a16="http://schemas.microsoft.com/office/drawing/2014/main" id="{13E5A3D6-5DE9-36A7-A1CE-4F5EC844E9FA}"/>
                </a:ext>
              </a:extLst>
            </p:cNvPr>
            <p:cNvSpPr>
              <a:spLocks noChangeShapeType="1"/>
            </p:cNvSpPr>
            <p:nvPr/>
          </p:nvSpPr>
          <p:spPr bwMode="auto">
            <a:xfrm flipV="1">
              <a:off x="4873" y="1892"/>
              <a:ext cx="11" cy="4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025" name="Line 56">
              <a:extLst>
                <a:ext uri="{FF2B5EF4-FFF2-40B4-BE49-F238E27FC236}">
                  <a16:creationId xmlns:a16="http://schemas.microsoft.com/office/drawing/2014/main" id="{E1183EBF-AA5C-A183-88B2-2D2BA5E60569}"/>
                </a:ext>
              </a:extLst>
            </p:cNvPr>
            <p:cNvSpPr>
              <a:spLocks noChangeShapeType="1"/>
            </p:cNvSpPr>
            <p:nvPr/>
          </p:nvSpPr>
          <p:spPr bwMode="auto">
            <a:xfrm flipV="1">
              <a:off x="4884" y="1876"/>
              <a:ext cx="9" cy="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026" name="Line 57">
              <a:extLst>
                <a:ext uri="{FF2B5EF4-FFF2-40B4-BE49-F238E27FC236}">
                  <a16:creationId xmlns:a16="http://schemas.microsoft.com/office/drawing/2014/main" id="{C9765865-261A-3DEB-E157-CC623A970EA2}"/>
                </a:ext>
              </a:extLst>
            </p:cNvPr>
            <p:cNvSpPr>
              <a:spLocks noChangeShapeType="1"/>
            </p:cNvSpPr>
            <p:nvPr/>
          </p:nvSpPr>
          <p:spPr bwMode="auto">
            <a:xfrm flipV="1">
              <a:off x="4894" y="1865"/>
              <a:ext cx="4" cy="4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027" name="Line 58">
              <a:extLst>
                <a:ext uri="{FF2B5EF4-FFF2-40B4-BE49-F238E27FC236}">
                  <a16:creationId xmlns:a16="http://schemas.microsoft.com/office/drawing/2014/main" id="{81554096-F4D3-AA0A-787A-491A0C87C860}"/>
                </a:ext>
              </a:extLst>
            </p:cNvPr>
            <p:cNvSpPr>
              <a:spLocks noChangeShapeType="1"/>
            </p:cNvSpPr>
            <p:nvPr/>
          </p:nvSpPr>
          <p:spPr bwMode="auto">
            <a:xfrm flipV="1">
              <a:off x="4905" y="1854"/>
              <a:ext cx="1" cy="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028" name="Freeform 59">
              <a:extLst>
                <a:ext uri="{FF2B5EF4-FFF2-40B4-BE49-F238E27FC236}">
                  <a16:creationId xmlns:a16="http://schemas.microsoft.com/office/drawing/2014/main" id="{0EB4F871-D5D5-5629-91D1-BB95F4F963D4}"/>
                </a:ext>
              </a:extLst>
            </p:cNvPr>
            <p:cNvSpPr>
              <a:spLocks/>
            </p:cNvSpPr>
            <p:nvPr/>
          </p:nvSpPr>
          <p:spPr bwMode="auto">
            <a:xfrm>
              <a:off x="4754" y="1993"/>
              <a:ext cx="47" cy="14"/>
            </a:xfrm>
            <a:custGeom>
              <a:avLst/>
              <a:gdLst>
                <a:gd name="T0" fmla="*/ 0 w 279"/>
                <a:gd name="T1" fmla="*/ 9 h 70"/>
                <a:gd name="T2" fmla="*/ 21 w 279"/>
                <a:gd name="T3" fmla="*/ 9 h 70"/>
                <a:gd name="T4" fmla="*/ 47 w 279"/>
                <a:gd name="T5" fmla="*/ 0 h 70"/>
                <a:gd name="T6" fmla="*/ 17 w 279"/>
                <a:gd name="T7" fmla="*/ 14 h 70"/>
                <a:gd name="T8" fmla="*/ 8 w 279"/>
                <a:gd name="T9" fmla="*/ 11 h 70"/>
                <a:gd name="T10" fmla="*/ 0 w 279"/>
                <a:gd name="T11" fmla="*/ 9 h 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9" h="70">
                  <a:moveTo>
                    <a:pt x="0" y="46"/>
                  </a:moveTo>
                  <a:lnTo>
                    <a:pt x="125" y="46"/>
                  </a:lnTo>
                  <a:lnTo>
                    <a:pt x="279" y="0"/>
                  </a:lnTo>
                  <a:lnTo>
                    <a:pt x="100" y="70"/>
                  </a:lnTo>
                  <a:lnTo>
                    <a:pt x="45" y="53"/>
                  </a:lnTo>
                  <a:lnTo>
                    <a:pt x="0" y="46"/>
                  </a:lnTo>
                  <a:close/>
                </a:path>
              </a:pathLst>
            </a:custGeom>
            <a:solidFill>
              <a:srgbClr val="000000"/>
            </a:solidFill>
            <a:ln w="0">
              <a:solidFill>
                <a:srgbClr val="000000"/>
              </a:solidFill>
              <a:prstDash val="solid"/>
              <a:round/>
              <a:headEnd/>
              <a:tailEnd/>
            </a:ln>
          </p:spPr>
          <p:txBody>
            <a:bodyPr/>
            <a:lstStyle/>
            <a:p>
              <a:endParaRPr lang="en-US"/>
            </a:p>
          </p:txBody>
        </p:sp>
        <p:sp>
          <p:nvSpPr>
            <p:cNvPr id="84029" name="Freeform 60">
              <a:extLst>
                <a:ext uri="{FF2B5EF4-FFF2-40B4-BE49-F238E27FC236}">
                  <a16:creationId xmlns:a16="http://schemas.microsoft.com/office/drawing/2014/main" id="{E6CB8AF0-8D2B-A52F-4F3D-D4BBA08C0A48}"/>
                </a:ext>
              </a:extLst>
            </p:cNvPr>
            <p:cNvSpPr>
              <a:spLocks/>
            </p:cNvSpPr>
            <p:nvPr/>
          </p:nvSpPr>
          <p:spPr bwMode="auto">
            <a:xfrm>
              <a:off x="4761" y="2023"/>
              <a:ext cx="27" cy="16"/>
            </a:xfrm>
            <a:custGeom>
              <a:avLst/>
              <a:gdLst>
                <a:gd name="T0" fmla="*/ 0 w 165"/>
                <a:gd name="T1" fmla="*/ 1 h 81"/>
                <a:gd name="T2" fmla="*/ 2 w 165"/>
                <a:gd name="T3" fmla="*/ 15 h 81"/>
                <a:gd name="T4" fmla="*/ 9 w 165"/>
                <a:gd name="T5" fmla="*/ 12 h 81"/>
                <a:gd name="T6" fmla="*/ 14 w 165"/>
                <a:gd name="T7" fmla="*/ 12 h 81"/>
                <a:gd name="T8" fmla="*/ 27 w 165"/>
                <a:gd name="T9" fmla="*/ 16 h 81"/>
                <a:gd name="T10" fmla="*/ 25 w 165"/>
                <a:gd name="T11" fmla="*/ 11 h 81"/>
                <a:gd name="T12" fmla="*/ 27 w 165"/>
                <a:gd name="T13" fmla="*/ 0 h 81"/>
                <a:gd name="T14" fmla="*/ 18 w 165"/>
                <a:gd name="T15" fmla="*/ 2 h 81"/>
                <a:gd name="T16" fmla="*/ 6 w 165"/>
                <a:gd name="T17" fmla="*/ 2 h 81"/>
                <a:gd name="T18" fmla="*/ 0 w 165"/>
                <a:gd name="T19" fmla="*/ 1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81">
                  <a:moveTo>
                    <a:pt x="0" y="5"/>
                  </a:moveTo>
                  <a:lnTo>
                    <a:pt x="11" y="74"/>
                  </a:lnTo>
                  <a:lnTo>
                    <a:pt x="56" y="61"/>
                  </a:lnTo>
                  <a:lnTo>
                    <a:pt x="86" y="61"/>
                  </a:lnTo>
                  <a:lnTo>
                    <a:pt x="165" y="81"/>
                  </a:lnTo>
                  <a:lnTo>
                    <a:pt x="155" y="54"/>
                  </a:lnTo>
                  <a:lnTo>
                    <a:pt x="165" y="0"/>
                  </a:lnTo>
                  <a:lnTo>
                    <a:pt x="113" y="11"/>
                  </a:lnTo>
                  <a:lnTo>
                    <a:pt x="36" y="11"/>
                  </a:lnTo>
                  <a:lnTo>
                    <a:pt x="0" y="5"/>
                  </a:lnTo>
                  <a:close/>
                </a:path>
              </a:pathLst>
            </a:custGeom>
            <a:solidFill>
              <a:srgbClr val="000000"/>
            </a:solidFill>
            <a:ln w="0">
              <a:solidFill>
                <a:srgbClr val="000000"/>
              </a:solidFill>
              <a:prstDash val="solid"/>
              <a:round/>
              <a:headEnd/>
              <a:tailEnd/>
            </a:ln>
          </p:spPr>
          <p:txBody>
            <a:bodyPr/>
            <a:lstStyle/>
            <a:p>
              <a:endParaRPr lang="en-US"/>
            </a:p>
          </p:txBody>
        </p:sp>
        <p:sp>
          <p:nvSpPr>
            <p:cNvPr id="84030" name="Freeform 61">
              <a:extLst>
                <a:ext uri="{FF2B5EF4-FFF2-40B4-BE49-F238E27FC236}">
                  <a16:creationId xmlns:a16="http://schemas.microsoft.com/office/drawing/2014/main" id="{B3D2C2AE-CDE1-E7D5-1432-D1D8AF0190CA}"/>
                </a:ext>
              </a:extLst>
            </p:cNvPr>
            <p:cNvSpPr>
              <a:spLocks/>
            </p:cNvSpPr>
            <p:nvPr/>
          </p:nvSpPr>
          <p:spPr bwMode="auto">
            <a:xfrm>
              <a:off x="4750" y="1906"/>
              <a:ext cx="201" cy="269"/>
            </a:xfrm>
            <a:custGeom>
              <a:avLst/>
              <a:gdLst>
                <a:gd name="T0" fmla="*/ 3 w 1203"/>
                <a:gd name="T1" fmla="*/ 157 h 1349"/>
                <a:gd name="T2" fmla="*/ 7 w 1203"/>
                <a:gd name="T3" fmla="*/ 166 h 1349"/>
                <a:gd name="T4" fmla="*/ 13 w 1203"/>
                <a:gd name="T5" fmla="*/ 172 h 1349"/>
                <a:gd name="T6" fmla="*/ 22 w 1203"/>
                <a:gd name="T7" fmla="*/ 173 h 1349"/>
                <a:gd name="T8" fmla="*/ 33 w 1203"/>
                <a:gd name="T9" fmla="*/ 172 h 1349"/>
                <a:gd name="T10" fmla="*/ 48 w 1203"/>
                <a:gd name="T11" fmla="*/ 166 h 1349"/>
                <a:gd name="T12" fmla="*/ 62 w 1203"/>
                <a:gd name="T13" fmla="*/ 158 h 1349"/>
                <a:gd name="T14" fmla="*/ 148 w 1203"/>
                <a:gd name="T15" fmla="*/ 117 h 1349"/>
                <a:gd name="T16" fmla="*/ 154 w 1203"/>
                <a:gd name="T17" fmla="*/ 113 h 1349"/>
                <a:gd name="T18" fmla="*/ 156 w 1203"/>
                <a:gd name="T19" fmla="*/ 105 h 1349"/>
                <a:gd name="T20" fmla="*/ 179 w 1203"/>
                <a:gd name="T21" fmla="*/ 0 h 1349"/>
                <a:gd name="T22" fmla="*/ 182 w 1203"/>
                <a:gd name="T23" fmla="*/ 8 h 1349"/>
                <a:gd name="T24" fmla="*/ 192 w 1203"/>
                <a:gd name="T25" fmla="*/ 6 h 1349"/>
                <a:gd name="T26" fmla="*/ 200 w 1203"/>
                <a:gd name="T27" fmla="*/ 0 h 1349"/>
                <a:gd name="T28" fmla="*/ 201 w 1203"/>
                <a:gd name="T29" fmla="*/ 101 h 1349"/>
                <a:gd name="T30" fmla="*/ 183 w 1203"/>
                <a:gd name="T31" fmla="*/ 177 h 1349"/>
                <a:gd name="T32" fmla="*/ 156 w 1203"/>
                <a:gd name="T33" fmla="*/ 214 h 1349"/>
                <a:gd name="T34" fmla="*/ 154 w 1203"/>
                <a:gd name="T35" fmla="*/ 222 h 1349"/>
                <a:gd name="T36" fmla="*/ 154 w 1203"/>
                <a:gd name="T37" fmla="*/ 228 h 1349"/>
                <a:gd name="T38" fmla="*/ 166 w 1203"/>
                <a:gd name="T39" fmla="*/ 269 h 1349"/>
                <a:gd name="T40" fmla="*/ 116 w 1203"/>
                <a:gd name="T41" fmla="*/ 251 h 1349"/>
                <a:gd name="T42" fmla="*/ 93 w 1203"/>
                <a:gd name="T43" fmla="*/ 189 h 1349"/>
                <a:gd name="T44" fmla="*/ 87 w 1203"/>
                <a:gd name="T45" fmla="*/ 189 h 1349"/>
                <a:gd name="T46" fmla="*/ 30 w 1203"/>
                <a:gd name="T47" fmla="*/ 194 h 1349"/>
                <a:gd name="T48" fmla="*/ 16 w 1203"/>
                <a:gd name="T49" fmla="*/ 191 h 1349"/>
                <a:gd name="T50" fmla="*/ 6 w 1203"/>
                <a:gd name="T51" fmla="*/ 178 h 1349"/>
                <a:gd name="T52" fmla="*/ 2 w 1203"/>
                <a:gd name="T53" fmla="*/ 172 h 1349"/>
                <a:gd name="T54" fmla="*/ 0 w 1203"/>
                <a:gd name="T55" fmla="*/ 159 h 1349"/>
                <a:gd name="T56" fmla="*/ 1 w 1203"/>
                <a:gd name="T57" fmla="*/ 151 h 1349"/>
                <a:gd name="T58" fmla="*/ 3 w 1203"/>
                <a:gd name="T59" fmla="*/ 157 h 134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03" h="1349">
                  <a:moveTo>
                    <a:pt x="19" y="788"/>
                  </a:moveTo>
                  <a:lnTo>
                    <a:pt x="43" y="830"/>
                  </a:lnTo>
                  <a:lnTo>
                    <a:pt x="76" y="861"/>
                  </a:lnTo>
                  <a:lnTo>
                    <a:pt x="129" y="866"/>
                  </a:lnTo>
                  <a:lnTo>
                    <a:pt x="196" y="861"/>
                  </a:lnTo>
                  <a:lnTo>
                    <a:pt x="290" y="830"/>
                  </a:lnTo>
                  <a:lnTo>
                    <a:pt x="374" y="793"/>
                  </a:lnTo>
                  <a:lnTo>
                    <a:pt x="884" y="588"/>
                  </a:lnTo>
                  <a:lnTo>
                    <a:pt x="919" y="566"/>
                  </a:lnTo>
                  <a:lnTo>
                    <a:pt x="932" y="527"/>
                  </a:lnTo>
                  <a:lnTo>
                    <a:pt x="1073" y="0"/>
                  </a:lnTo>
                  <a:lnTo>
                    <a:pt x="1091" y="38"/>
                  </a:lnTo>
                  <a:lnTo>
                    <a:pt x="1152" y="32"/>
                  </a:lnTo>
                  <a:lnTo>
                    <a:pt x="1198" y="0"/>
                  </a:lnTo>
                  <a:lnTo>
                    <a:pt x="1203" y="508"/>
                  </a:lnTo>
                  <a:lnTo>
                    <a:pt x="1097" y="890"/>
                  </a:lnTo>
                  <a:lnTo>
                    <a:pt x="932" y="1071"/>
                  </a:lnTo>
                  <a:lnTo>
                    <a:pt x="919" y="1115"/>
                  </a:lnTo>
                  <a:lnTo>
                    <a:pt x="919" y="1145"/>
                  </a:lnTo>
                  <a:lnTo>
                    <a:pt x="996" y="1349"/>
                  </a:lnTo>
                  <a:lnTo>
                    <a:pt x="693" y="1257"/>
                  </a:lnTo>
                  <a:lnTo>
                    <a:pt x="557" y="950"/>
                  </a:lnTo>
                  <a:lnTo>
                    <a:pt x="522" y="947"/>
                  </a:lnTo>
                  <a:lnTo>
                    <a:pt x="178" y="975"/>
                  </a:lnTo>
                  <a:lnTo>
                    <a:pt x="95" y="958"/>
                  </a:lnTo>
                  <a:lnTo>
                    <a:pt x="37" y="895"/>
                  </a:lnTo>
                  <a:lnTo>
                    <a:pt x="11" y="861"/>
                  </a:lnTo>
                  <a:lnTo>
                    <a:pt x="0" y="799"/>
                  </a:lnTo>
                  <a:lnTo>
                    <a:pt x="7" y="756"/>
                  </a:lnTo>
                  <a:lnTo>
                    <a:pt x="19" y="788"/>
                  </a:lnTo>
                  <a:close/>
                </a:path>
              </a:pathLst>
            </a:custGeom>
            <a:solidFill>
              <a:srgbClr val="000000"/>
            </a:solidFill>
            <a:ln w="0">
              <a:solidFill>
                <a:srgbClr val="000000"/>
              </a:solidFill>
              <a:prstDash val="solid"/>
              <a:round/>
              <a:headEnd/>
              <a:tailEnd/>
            </a:ln>
          </p:spPr>
          <p:txBody>
            <a:bodyPr/>
            <a:lstStyle/>
            <a:p>
              <a:endParaRPr lang="en-US"/>
            </a:p>
          </p:txBody>
        </p:sp>
        <p:sp>
          <p:nvSpPr>
            <p:cNvPr id="84031" name="Freeform 62">
              <a:extLst>
                <a:ext uri="{FF2B5EF4-FFF2-40B4-BE49-F238E27FC236}">
                  <a16:creationId xmlns:a16="http://schemas.microsoft.com/office/drawing/2014/main" id="{A9449965-084E-F066-1D69-4E46F0E644B7}"/>
                </a:ext>
              </a:extLst>
            </p:cNvPr>
            <p:cNvSpPr>
              <a:spLocks/>
            </p:cNvSpPr>
            <p:nvPr/>
          </p:nvSpPr>
          <p:spPr bwMode="auto">
            <a:xfrm>
              <a:off x="4681" y="1706"/>
              <a:ext cx="163" cy="82"/>
            </a:xfrm>
            <a:custGeom>
              <a:avLst/>
              <a:gdLst>
                <a:gd name="T0" fmla="*/ 6 w 977"/>
                <a:gd name="T1" fmla="*/ 4 h 407"/>
                <a:gd name="T2" fmla="*/ 2 w 977"/>
                <a:gd name="T3" fmla="*/ 11 h 407"/>
                <a:gd name="T4" fmla="*/ 0 w 977"/>
                <a:gd name="T5" fmla="*/ 25 h 407"/>
                <a:gd name="T6" fmla="*/ 0 w 977"/>
                <a:gd name="T7" fmla="*/ 38 h 407"/>
                <a:gd name="T8" fmla="*/ 2 w 977"/>
                <a:gd name="T9" fmla="*/ 51 h 407"/>
                <a:gd name="T10" fmla="*/ 8 w 977"/>
                <a:gd name="T11" fmla="*/ 63 h 407"/>
                <a:gd name="T12" fmla="*/ 18 w 977"/>
                <a:gd name="T13" fmla="*/ 73 h 407"/>
                <a:gd name="T14" fmla="*/ 30 w 977"/>
                <a:gd name="T15" fmla="*/ 80 h 407"/>
                <a:gd name="T16" fmla="*/ 42 w 977"/>
                <a:gd name="T17" fmla="*/ 82 h 407"/>
                <a:gd name="T18" fmla="*/ 60 w 977"/>
                <a:gd name="T19" fmla="*/ 81 h 407"/>
                <a:gd name="T20" fmla="*/ 49 w 977"/>
                <a:gd name="T21" fmla="*/ 76 h 407"/>
                <a:gd name="T22" fmla="*/ 38 w 977"/>
                <a:gd name="T23" fmla="*/ 66 h 407"/>
                <a:gd name="T24" fmla="*/ 50 w 977"/>
                <a:gd name="T25" fmla="*/ 70 h 407"/>
                <a:gd name="T26" fmla="*/ 60 w 977"/>
                <a:gd name="T27" fmla="*/ 70 h 407"/>
                <a:gd name="T28" fmla="*/ 75 w 977"/>
                <a:gd name="T29" fmla="*/ 66 h 407"/>
                <a:gd name="T30" fmla="*/ 83 w 977"/>
                <a:gd name="T31" fmla="*/ 60 h 407"/>
                <a:gd name="T32" fmla="*/ 71 w 977"/>
                <a:gd name="T33" fmla="*/ 63 h 407"/>
                <a:gd name="T34" fmla="*/ 63 w 977"/>
                <a:gd name="T35" fmla="*/ 63 h 407"/>
                <a:gd name="T36" fmla="*/ 50 w 977"/>
                <a:gd name="T37" fmla="*/ 57 h 407"/>
                <a:gd name="T38" fmla="*/ 70 w 977"/>
                <a:gd name="T39" fmla="*/ 55 h 407"/>
                <a:gd name="T40" fmla="*/ 84 w 977"/>
                <a:gd name="T41" fmla="*/ 50 h 407"/>
                <a:gd name="T42" fmla="*/ 97 w 977"/>
                <a:gd name="T43" fmla="*/ 55 h 407"/>
                <a:gd name="T44" fmla="*/ 109 w 977"/>
                <a:gd name="T45" fmla="*/ 54 h 407"/>
                <a:gd name="T46" fmla="*/ 126 w 977"/>
                <a:gd name="T47" fmla="*/ 48 h 407"/>
                <a:gd name="T48" fmla="*/ 142 w 977"/>
                <a:gd name="T49" fmla="*/ 37 h 407"/>
                <a:gd name="T50" fmla="*/ 163 w 977"/>
                <a:gd name="T51" fmla="*/ 12 h 407"/>
                <a:gd name="T52" fmla="*/ 52 w 977"/>
                <a:gd name="T53" fmla="*/ 0 h 407"/>
                <a:gd name="T54" fmla="*/ 44 w 977"/>
                <a:gd name="T55" fmla="*/ 12 h 407"/>
                <a:gd name="T56" fmla="*/ 40 w 977"/>
                <a:gd name="T57" fmla="*/ 13 h 407"/>
                <a:gd name="T58" fmla="*/ 37 w 977"/>
                <a:gd name="T59" fmla="*/ 16 h 407"/>
                <a:gd name="T60" fmla="*/ 26 w 977"/>
                <a:gd name="T61" fmla="*/ 9 h 407"/>
                <a:gd name="T62" fmla="*/ 19 w 977"/>
                <a:gd name="T63" fmla="*/ 3 h 407"/>
                <a:gd name="T64" fmla="*/ 15 w 977"/>
                <a:gd name="T65" fmla="*/ 2 h 407"/>
                <a:gd name="T66" fmla="*/ 10 w 977"/>
                <a:gd name="T67" fmla="*/ 2 h 407"/>
                <a:gd name="T68" fmla="*/ 6 w 977"/>
                <a:gd name="T69" fmla="*/ 4 h 4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77" h="407">
                  <a:moveTo>
                    <a:pt x="37" y="20"/>
                  </a:moveTo>
                  <a:lnTo>
                    <a:pt x="12" y="54"/>
                  </a:lnTo>
                  <a:lnTo>
                    <a:pt x="0" y="124"/>
                  </a:lnTo>
                  <a:lnTo>
                    <a:pt x="0" y="188"/>
                  </a:lnTo>
                  <a:lnTo>
                    <a:pt x="12" y="254"/>
                  </a:lnTo>
                  <a:lnTo>
                    <a:pt x="47" y="311"/>
                  </a:lnTo>
                  <a:lnTo>
                    <a:pt x="106" y="363"/>
                  </a:lnTo>
                  <a:lnTo>
                    <a:pt x="182" y="396"/>
                  </a:lnTo>
                  <a:lnTo>
                    <a:pt x="251" y="407"/>
                  </a:lnTo>
                  <a:lnTo>
                    <a:pt x="358" y="402"/>
                  </a:lnTo>
                  <a:lnTo>
                    <a:pt x="291" y="375"/>
                  </a:lnTo>
                  <a:lnTo>
                    <a:pt x="227" y="326"/>
                  </a:lnTo>
                  <a:lnTo>
                    <a:pt x="297" y="346"/>
                  </a:lnTo>
                  <a:lnTo>
                    <a:pt x="358" y="346"/>
                  </a:lnTo>
                  <a:lnTo>
                    <a:pt x="452" y="326"/>
                  </a:lnTo>
                  <a:lnTo>
                    <a:pt x="497" y="298"/>
                  </a:lnTo>
                  <a:lnTo>
                    <a:pt x="426" y="311"/>
                  </a:lnTo>
                  <a:lnTo>
                    <a:pt x="378" y="311"/>
                  </a:lnTo>
                  <a:lnTo>
                    <a:pt x="297" y="281"/>
                  </a:lnTo>
                  <a:lnTo>
                    <a:pt x="422" y="272"/>
                  </a:lnTo>
                  <a:lnTo>
                    <a:pt x="504" y="248"/>
                  </a:lnTo>
                  <a:lnTo>
                    <a:pt x="580" y="272"/>
                  </a:lnTo>
                  <a:lnTo>
                    <a:pt x="654" y="268"/>
                  </a:lnTo>
                  <a:lnTo>
                    <a:pt x="753" y="239"/>
                  </a:lnTo>
                  <a:lnTo>
                    <a:pt x="849" y="182"/>
                  </a:lnTo>
                  <a:lnTo>
                    <a:pt x="977" y="61"/>
                  </a:lnTo>
                  <a:lnTo>
                    <a:pt x="313" y="0"/>
                  </a:lnTo>
                  <a:lnTo>
                    <a:pt x="265" y="61"/>
                  </a:lnTo>
                  <a:lnTo>
                    <a:pt x="240" y="67"/>
                  </a:lnTo>
                  <a:lnTo>
                    <a:pt x="220" y="77"/>
                  </a:lnTo>
                  <a:lnTo>
                    <a:pt x="156" y="44"/>
                  </a:lnTo>
                  <a:lnTo>
                    <a:pt x="112" y="14"/>
                  </a:lnTo>
                  <a:lnTo>
                    <a:pt x="87" y="9"/>
                  </a:lnTo>
                  <a:lnTo>
                    <a:pt x="57" y="9"/>
                  </a:lnTo>
                  <a:lnTo>
                    <a:pt x="37" y="20"/>
                  </a:lnTo>
                  <a:close/>
                </a:path>
              </a:pathLst>
            </a:custGeom>
            <a:solidFill>
              <a:srgbClr val="000000"/>
            </a:solidFill>
            <a:ln w="0">
              <a:solidFill>
                <a:srgbClr val="000000"/>
              </a:solidFill>
              <a:prstDash val="solid"/>
              <a:round/>
              <a:headEnd/>
              <a:tailEnd/>
            </a:ln>
          </p:spPr>
          <p:txBody>
            <a:bodyPr/>
            <a:lstStyle/>
            <a:p>
              <a:endParaRPr lang="en-US"/>
            </a:p>
          </p:txBody>
        </p:sp>
        <p:sp>
          <p:nvSpPr>
            <p:cNvPr id="84032" name="Freeform 63">
              <a:extLst>
                <a:ext uri="{FF2B5EF4-FFF2-40B4-BE49-F238E27FC236}">
                  <a16:creationId xmlns:a16="http://schemas.microsoft.com/office/drawing/2014/main" id="{041FADEB-A3F5-AA53-C5E1-05AFECD5AEBC}"/>
                </a:ext>
              </a:extLst>
            </p:cNvPr>
            <p:cNvSpPr>
              <a:spLocks/>
            </p:cNvSpPr>
            <p:nvPr/>
          </p:nvSpPr>
          <p:spPr bwMode="auto">
            <a:xfrm>
              <a:off x="4700" y="1499"/>
              <a:ext cx="428" cy="554"/>
            </a:xfrm>
            <a:custGeom>
              <a:avLst/>
              <a:gdLst>
                <a:gd name="T0" fmla="*/ 140 w 2570"/>
                <a:gd name="T1" fmla="*/ 226 h 2770"/>
                <a:gd name="T2" fmla="*/ 145 w 2570"/>
                <a:gd name="T3" fmla="*/ 243 h 2770"/>
                <a:gd name="T4" fmla="*/ 156 w 2570"/>
                <a:gd name="T5" fmla="*/ 261 h 2770"/>
                <a:gd name="T6" fmla="*/ 168 w 2570"/>
                <a:gd name="T7" fmla="*/ 272 h 2770"/>
                <a:gd name="T8" fmla="*/ 178 w 2570"/>
                <a:gd name="T9" fmla="*/ 277 h 2770"/>
                <a:gd name="T10" fmla="*/ 163 w 2570"/>
                <a:gd name="T11" fmla="*/ 283 h 2770"/>
                <a:gd name="T12" fmla="*/ 168 w 2570"/>
                <a:gd name="T13" fmla="*/ 298 h 2770"/>
                <a:gd name="T14" fmla="*/ 181 w 2570"/>
                <a:gd name="T15" fmla="*/ 310 h 2770"/>
                <a:gd name="T16" fmla="*/ 197 w 2570"/>
                <a:gd name="T17" fmla="*/ 320 h 2770"/>
                <a:gd name="T18" fmla="*/ 213 w 2570"/>
                <a:gd name="T19" fmla="*/ 359 h 2770"/>
                <a:gd name="T20" fmla="*/ 230 w 2570"/>
                <a:gd name="T21" fmla="*/ 361 h 2770"/>
                <a:gd name="T22" fmla="*/ 250 w 2570"/>
                <a:gd name="T23" fmla="*/ 354 h 2770"/>
                <a:gd name="T24" fmla="*/ 248 w 2570"/>
                <a:gd name="T25" fmla="*/ 412 h 2770"/>
                <a:gd name="T26" fmla="*/ 250 w 2570"/>
                <a:gd name="T27" fmla="*/ 462 h 2770"/>
                <a:gd name="T28" fmla="*/ 270 w 2570"/>
                <a:gd name="T29" fmla="*/ 508 h 2770"/>
                <a:gd name="T30" fmla="*/ 280 w 2570"/>
                <a:gd name="T31" fmla="*/ 499 h 2770"/>
                <a:gd name="T32" fmla="*/ 306 w 2570"/>
                <a:gd name="T33" fmla="*/ 519 h 2770"/>
                <a:gd name="T34" fmla="*/ 312 w 2570"/>
                <a:gd name="T35" fmla="*/ 491 h 2770"/>
                <a:gd name="T36" fmla="*/ 326 w 2570"/>
                <a:gd name="T37" fmla="*/ 489 h 2770"/>
                <a:gd name="T38" fmla="*/ 326 w 2570"/>
                <a:gd name="T39" fmla="*/ 554 h 2770"/>
                <a:gd name="T40" fmla="*/ 344 w 2570"/>
                <a:gd name="T41" fmla="*/ 535 h 2770"/>
                <a:gd name="T42" fmla="*/ 331 w 2570"/>
                <a:gd name="T43" fmla="*/ 498 h 2770"/>
                <a:gd name="T44" fmla="*/ 331 w 2570"/>
                <a:gd name="T45" fmla="*/ 479 h 2770"/>
                <a:gd name="T46" fmla="*/ 334 w 2570"/>
                <a:gd name="T47" fmla="*/ 419 h 2770"/>
                <a:gd name="T48" fmla="*/ 342 w 2570"/>
                <a:gd name="T49" fmla="*/ 363 h 2770"/>
                <a:gd name="T50" fmla="*/ 355 w 2570"/>
                <a:gd name="T51" fmla="*/ 286 h 2770"/>
                <a:gd name="T52" fmla="*/ 366 w 2570"/>
                <a:gd name="T53" fmla="*/ 224 h 2770"/>
                <a:gd name="T54" fmla="*/ 428 w 2570"/>
                <a:gd name="T55" fmla="*/ 237 h 2770"/>
                <a:gd name="T56" fmla="*/ 391 w 2570"/>
                <a:gd name="T57" fmla="*/ 100 h 2770"/>
                <a:gd name="T58" fmla="*/ 0 w 2570"/>
                <a:gd name="T59" fmla="*/ 0 h 2770"/>
                <a:gd name="T60" fmla="*/ 55 w 2570"/>
                <a:gd name="T61" fmla="*/ 148 h 2770"/>
                <a:gd name="T62" fmla="*/ 43 w 2570"/>
                <a:gd name="T63" fmla="*/ 175 h 2770"/>
                <a:gd name="T64" fmla="*/ 35 w 2570"/>
                <a:gd name="T65" fmla="*/ 197 h 2770"/>
                <a:gd name="T66" fmla="*/ 26 w 2570"/>
                <a:gd name="T67" fmla="*/ 219 h 2770"/>
                <a:gd name="T68" fmla="*/ 33 w 2570"/>
                <a:gd name="T69" fmla="*/ 223 h 2770"/>
                <a:gd name="T70" fmla="*/ 47 w 2570"/>
                <a:gd name="T71" fmla="*/ 193 h 2770"/>
                <a:gd name="T72" fmla="*/ 69 w 2570"/>
                <a:gd name="T73" fmla="*/ 162 h 2770"/>
                <a:gd name="T74" fmla="*/ 92 w 2570"/>
                <a:gd name="T75" fmla="*/ 136 h 2770"/>
                <a:gd name="T76" fmla="*/ 117 w 2570"/>
                <a:gd name="T77" fmla="*/ 115 h 2770"/>
                <a:gd name="T78" fmla="*/ 129 w 2570"/>
                <a:gd name="T79" fmla="*/ 109 h 2770"/>
                <a:gd name="T80" fmla="*/ 137 w 2570"/>
                <a:gd name="T81" fmla="*/ 107 h 2770"/>
                <a:gd name="T82" fmla="*/ 118 w 2570"/>
                <a:gd name="T83" fmla="*/ 126 h 2770"/>
                <a:gd name="T84" fmla="*/ 101 w 2570"/>
                <a:gd name="T85" fmla="*/ 148 h 2770"/>
                <a:gd name="T86" fmla="*/ 88 w 2570"/>
                <a:gd name="T87" fmla="*/ 170 h 2770"/>
                <a:gd name="T88" fmla="*/ 78 w 2570"/>
                <a:gd name="T89" fmla="*/ 189 h 2770"/>
                <a:gd name="T90" fmla="*/ 67 w 2570"/>
                <a:gd name="T91" fmla="*/ 213 h 2770"/>
                <a:gd name="T92" fmla="*/ 140 w 2570"/>
                <a:gd name="T93" fmla="*/ 226 h 277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570" h="2770">
                  <a:moveTo>
                    <a:pt x="838" y="1129"/>
                  </a:moveTo>
                  <a:lnTo>
                    <a:pt x="872" y="1216"/>
                  </a:lnTo>
                  <a:lnTo>
                    <a:pt x="936" y="1307"/>
                  </a:lnTo>
                  <a:lnTo>
                    <a:pt x="1007" y="1358"/>
                  </a:lnTo>
                  <a:lnTo>
                    <a:pt x="1071" y="1383"/>
                  </a:lnTo>
                  <a:lnTo>
                    <a:pt x="976" y="1413"/>
                  </a:lnTo>
                  <a:lnTo>
                    <a:pt x="1007" y="1488"/>
                  </a:lnTo>
                  <a:lnTo>
                    <a:pt x="1085" y="1551"/>
                  </a:lnTo>
                  <a:lnTo>
                    <a:pt x="1183" y="1599"/>
                  </a:lnTo>
                  <a:lnTo>
                    <a:pt x="1278" y="1794"/>
                  </a:lnTo>
                  <a:lnTo>
                    <a:pt x="1383" y="1804"/>
                  </a:lnTo>
                  <a:lnTo>
                    <a:pt x="1501" y="1772"/>
                  </a:lnTo>
                  <a:lnTo>
                    <a:pt x="1492" y="2062"/>
                  </a:lnTo>
                  <a:lnTo>
                    <a:pt x="1501" y="2310"/>
                  </a:lnTo>
                  <a:lnTo>
                    <a:pt x="1620" y="2538"/>
                  </a:lnTo>
                  <a:lnTo>
                    <a:pt x="1684" y="2497"/>
                  </a:lnTo>
                  <a:lnTo>
                    <a:pt x="1835" y="2593"/>
                  </a:lnTo>
                  <a:lnTo>
                    <a:pt x="1876" y="2455"/>
                  </a:lnTo>
                  <a:lnTo>
                    <a:pt x="1956" y="2445"/>
                  </a:lnTo>
                  <a:lnTo>
                    <a:pt x="1956" y="2770"/>
                  </a:lnTo>
                  <a:lnTo>
                    <a:pt x="2068" y="2675"/>
                  </a:lnTo>
                  <a:lnTo>
                    <a:pt x="1989" y="2488"/>
                  </a:lnTo>
                  <a:lnTo>
                    <a:pt x="1989" y="2397"/>
                  </a:lnTo>
                  <a:lnTo>
                    <a:pt x="2005" y="2096"/>
                  </a:lnTo>
                  <a:lnTo>
                    <a:pt x="2054" y="1813"/>
                  </a:lnTo>
                  <a:lnTo>
                    <a:pt x="2133" y="1430"/>
                  </a:lnTo>
                  <a:lnTo>
                    <a:pt x="2198" y="1121"/>
                  </a:lnTo>
                  <a:lnTo>
                    <a:pt x="2570" y="1186"/>
                  </a:lnTo>
                  <a:lnTo>
                    <a:pt x="2346" y="502"/>
                  </a:lnTo>
                  <a:lnTo>
                    <a:pt x="0" y="0"/>
                  </a:lnTo>
                  <a:lnTo>
                    <a:pt x="328" y="741"/>
                  </a:lnTo>
                  <a:lnTo>
                    <a:pt x="257" y="876"/>
                  </a:lnTo>
                  <a:lnTo>
                    <a:pt x="210" y="984"/>
                  </a:lnTo>
                  <a:lnTo>
                    <a:pt x="159" y="1095"/>
                  </a:lnTo>
                  <a:lnTo>
                    <a:pt x="200" y="1115"/>
                  </a:lnTo>
                  <a:lnTo>
                    <a:pt x="281" y="967"/>
                  </a:lnTo>
                  <a:lnTo>
                    <a:pt x="415" y="810"/>
                  </a:lnTo>
                  <a:lnTo>
                    <a:pt x="555" y="682"/>
                  </a:lnTo>
                  <a:lnTo>
                    <a:pt x="703" y="577"/>
                  </a:lnTo>
                  <a:lnTo>
                    <a:pt x="776" y="544"/>
                  </a:lnTo>
                  <a:lnTo>
                    <a:pt x="822" y="537"/>
                  </a:lnTo>
                  <a:lnTo>
                    <a:pt x="711" y="632"/>
                  </a:lnTo>
                  <a:lnTo>
                    <a:pt x="608" y="741"/>
                  </a:lnTo>
                  <a:lnTo>
                    <a:pt x="529" y="852"/>
                  </a:lnTo>
                  <a:lnTo>
                    <a:pt x="466" y="943"/>
                  </a:lnTo>
                  <a:lnTo>
                    <a:pt x="401" y="1065"/>
                  </a:lnTo>
                  <a:lnTo>
                    <a:pt x="838" y="1129"/>
                  </a:lnTo>
                  <a:close/>
                </a:path>
              </a:pathLst>
            </a:custGeom>
            <a:solidFill>
              <a:srgbClr val="000000"/>
            </a:solidFill>
            <a:ln w="0">
              <a:solidFill>
                <a:srgbClr val="000000"/>
              </a:solidFill>
              <a:prstDash val="solid"/>
              <a:round/>
              <a:headEnd/>
              <a:tailEnd/>
            </a:ln>
          </p:spPr>
          <p:txBody>
            <a:bodyPr/>
            <a:lstStyle/>
            <a:p>
              <a:endParaRPr lang="en-US"/>
            </a:p>
          </p:txBody>
        </p:sp>
        <p:sp>
          <p:nvSpPr>
            <p:cNvPr id="84033" name="Freeform 64">
              <a:extLst>
                <a:ext uri="{FF2B5EF4-FFF2-40B4-BE49-F238E27FC236}">
                  <a16:creationId xmlns:a16="http://schemas.microsoft.com/office/drawing/2014/main" id="{9610B0A3-7E47-94B6-9F48-60B87058E6BF}"/>
                </a:ext>
              </a:extLst>
            </p:cNvPr>
            <p:cNvSpPr>
              <a:spLocks/>
            </p:cNvSpPr>
            <p:nvPr/>
          </p:nvSpPr>
          <p:spPr bwMode="auto">
            <a:xfrm>
              <a:off x="4265" y="2940"/>
              <a:ext cx="101" cy="68"/>
            </a:xfrm>
            <a:custGeom>
              <a:avLst/>
              <a:gdLst>
                <a:gd name="T0" fmla="*/ 3 w 608"/>
                <a:gd name="T1" fmla="*/ 32 h 340"/>
                <a:gd name="T2" fmla="*/ 10 w 608"/>
                <a:gd name="T3" fmla="*/ 21 h 340"/>
                <a:gd name="T4" fmla="*/ 19 w 608"/>
                <a:gd name="T5" fmla="*/ 15 h 340"/>
                <a:gd name="T6" fmla="*/ 82 w 608"/>
                <a:gd name="T7" fmla="*/ 0 h 340"/>
                <a:gd name="T8" fmla="*/ 89 w 608"/>
                <a:gd name="T9" fmla="*/ 2 h 340"/>
                <a:gd name="T10" fmla="*/ 98 w 608"/>
                <a:gd name="T11" fmla="*/ 12 h 340"/>
                <a:gd name="T12" fmla="*/ 101 w 608"/>
                <a:gd name="T13" fmla="*/ 21 h 340"/>
                <a:gd name="T14" fmla="*/ 97 w 608"/>
                <a:gd name="T15" fmla="*/ 11 h 340"/>
                <a:gd name="T16" fmla="*/ 90 w 608"/>
                <a:gd name="T17" fmla="*/ 6 h 340"/>
                <a:gd name="T18" fmla="*/ 83 w 608"/>
                <a:gd name="T19" fmla="*/ 2 h 340"/>
                <a:gd name="T20" fmla="*/ 66 w 608"/>
                <a:gd name="T21" fmla="*/ 7 h 340"/>
                <a:gd name="T22" fmla="*/ 12 w 608"/>
                <a:gd name="T23" fmla="*/ 27 h 340"/>
                <a:gd name="T24" fmla="*/ 7 w 608"/>
                <a:gd name="T25" fmla="*/ 32 h 340"/>
                <a:gd name="T26" fmla="*/ 5 w 608"/>
                <a:gd name="T27" fmla="*/ 39 h 340"/>
                <a:gd name="T28" fmla="*/ 5 w 608"/>
                <a:gd name="T29" fmla="*/ 49 h 340"/>
                <a:gd name="T30" fmla="*/ 10 w 608"/>
                <a:gd name="T31" fmla="*/ 59 h 340"/>
                <a:gd name="T32" fmla="*/ 15 w 608"/>
                <a:gd name="T33" fmla="*/ 65 h 340"/>
                <a:gd name="T34" fmla="*/ 25 w 608"/>
                <a:gd name="T35" fmla="*/ 66 h 340"/>
                <a:gd name="T36" fmla="*/ 13 w 608"/>
                <a:gd name="T37" fmla="*/ 68 h 340"/>
                <a:gd name="T38" fmla="*/ 5 w 608"/>
                <a:gd name="T39" fmla="*/ 60 h 340"/>
                <a:gd name="T40" fmla="*/ 1 w 608"/>
                <a:gd name="T41" fmla="*/ 52 h 340"/>
                <a:gd name="T42" fmla="*/ 0 w 608"/>
                <a:gd name="T43" fmla="*/ 46 h 340"/>
                <a:gd name="T44" fmla="*/ 3 w 608"/>
                <a:gd name="T45" fmla="*/ 32 h 34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08" h="340">
                  <a:moveTo>
                    <a:pt x="19" y="158"/>
                  </a:moveTo>
                  <a:lnTo>
                    <a:pt x="61" y="106"/>
                  </a:lnTo>
                  <a:lnTo>
                    <a:pt x="116" y="77"/>
                  </a:lnTo>
                  <a:lnTo>
                    <a:pt x="495" y="0"/>
                  </a:lnTo>
                  <a:lnTo>
                    <a:pt x="538" y="12"/>
                  </a:lnTo>
                  <a:lnTo>
                    <a:pt x="589" y="60"/>
                  </a:lnTo>
                  <a:lnTo>
                    <a:pt x="608" y="106"/>
                  </a:lnTo>
                  <a:lnTo>
                    <a:pt x="581" y="57"/>
                  </a:lnTo>
                  <a:lnTo>
                    <a:pt x="539" y="29"/>
                  </a:lnTo>
                  <a:lnTo>
                    <a:pt x="501" y="12"/>
                  </a:lnTo>
                  <a:lnTo>
                    <a:pt x="397" y="37"/>
                  </a:lnTo>
                  <a:lnTo>
                    <a:pt x="72" y="133"/>
                  </a:lnTo>
                  <a:lnTo>
                    <a:pt x="42" y="162"/>
                  </a:lnTo>
                  <a:lnTo>
                    <a:pt x="33" y="197"/>
                  </a:lnTo>
                  <a:lnTo>
                    <a:pt x="33" y="244"/>
                  </a:lnTo>
                  <a:lnTo>
                    <a:pt x="61" y="297"/>
                  </a:lnTo>
                  <a:lnTo>
                    <a:pt x="91" y="326"/>
                  </a:lnTo>
                  <a:lnTo>
                    <a:pt x="150" y="332"/>
                  </a:lnTo>
                  <a:lnTo>
                    <a:pt x="81" y="340"/>
                  </a:lnTo>
                  <a:lnTo>
                    <a:pt x="33" y="302"/>
                  </a:lnTo>
                  <a:lnTo>
                    <a:pt x="7" y="262"/>
                  </a:lnTo>
                  <a:lnTo>
                    <a:pt x="0" y="231"/>
                  </a:lnTo>
                  <a:lnTo>
                    <a:pt x="19" y="158"/>
                  </a:lnTo>
                  <a:close/>
                </a:path>
              </a:pathLst>
            </a:custGeom>
            <a:solidFill>
              <a:srgbClr val="000000"/>
            </a:solidFill>
            <a:ln w="0">
              <a:solidFill>
                <a:srgbClr val="000000"/>
              </a:solidFill>
              <a:prstDash val="solid"/>
              <a:round/>
              <a:headEnd/>
              <a:tailEnd/>
            </a:ln>
          </p:spPr>
          <p:txBody>
            <a:bodyPr/>
            <a:lstStyle/>
            <a:p>
              <a:endParaRPr lang="en-US"/>
            </a:p>
          </p:txBody>
        </p:sp>
        <p:sp>
          <p:nvSpPr>
            <p:cNvPr id="84034" name="Freeform 65">
              <a:extLst>
                <a:ext uri="{FF2B5EF4-FFF2-40B4-BE49-F238E27FC236}">
                  <a16:creationId xmlns:a16="http://schemas.microsoft.com/office/drawing/2014/main" id="{6A21FBF5-D95D-ADB0-D9F9-7437031B852B}"/>
                </a:ext>
              </a:extLst>
            </p:cNvPr>
            <p:cNvSpPr>
              <a:spLocks/>
            </p:cNvSpPr>
            <p:nvPr/>
          </p:nvSpPr>
          <p:spPr bwMode="auto">
            <a:xfrm>
              <a:off x="4310" y="2807"/>
              <a:ext cx="122" cy="108"/>
            </a:xfrm>
            <a:custGeom>
              <a:avLst/>
              <a:gdLst>
                <a:gd name="T0" fmla="*/ 6 w 734"/>
                <a:gd name="T1" fmla="*/ 0 h 541"/>
                <a:gd name="T2" fmla="*/ 38 w 734"/>
                <a:gd name="T3" fmla="*/ 4 h 541"/>
                <a:gd name="T4" fmla="*/ 49 w 734"/>
                <a:gd name="T5" fmla="*/ 8 h 541"/>
                <a:gd name="T6" fmla="*/ 60 w 734"/>
                <a:gd name="T7" fmla="*/ 16 h 541"/>
                <a:gd name="T8" fmla="*/ 66 w 734"/>
                <a:gd name="T9" fmla="*/ 24 h 541"/>
                <a:gd name="T10" fmla="*/ 80 w 734"/>
                <a:gd name="T11" fmla="*/ 10 h 541"/>
                <a:gd name="T12" fmla="*/ 72 w 734"/>
                <a:gd name="T13" fmla="*/ 22 h 541"/>
                <a:gd name="T14" fmla="*/ 69 w 734"/>
                <a:gd name="T15" fmla="*/ 34 h 541"/>
                <a:gd name="T16" fmla="*/ 69 w 734"/>
                <a:gd name="T17" fmla="*/ 41 h 541"/>
                <a:gd name="T18" fmla="*/ 72 w 734"/>
                <a:gd name="T19" fmla="*/ 49 h 541"/>
                <a:gd name="T20" fmla="*/ 79 w 734"/>
                <a:gd name="T21" fmla="*/ 56 h 541"/>
                <a:gd name="T22" fmla="*/ 87 w 734"/>
                <a:gd name="T23" fmla="*/ 60 h 541"/>
                <a:gd name="T24" fmla="*/ 96 w 734"/>
                <a:gd name="T25" fmla="*/ 59 h 541"/>
                <a:gd name="T26" fmla="*/ 103 w 734"/>
                <a:gd name="T27" fmla="*/ 53 h 541"/>
                <a:gd name="T28" fmla="*/ 105 w 734"/>
                <a:gd name="T29" fmla="*/ 44 h 541"/>
                <a:gd name="T30" fmla="*/ 107 w 734"/>
                <a:gd name="T31" fmla="*/ 24 h 541"/>
                <a:gd name="T32" fmla="*/ 107 w 734"/>
                <a:gd name="T33" fmla="*/ 14 h 541"/>
                <a:gd name="T34" fmla="*/ 103 w 734"/>
                <a:gd name="T35" fmla="*/ 9 h 541"/>
                <a:gd name="T36" fmla="*/ 92 w 734"/>
                <a:gd name="T37" fmla="*/ 5 h 541"/>
                <a:gd name="T38" fmla="*/ 103 w 734"/>
                <a:gd name="T39" fmla="*/ 8 h 541"/>
                <a:gd name="T40" fmla="*/ 109 w 734"/>
                <a:gd name="T41" fmla="*/ 14 h 541"/>
                <a:gd name="T42" fmla="*/ 110 w 734"/>
                <a:gd name="T43" fmla="*/ 21 h 541"/>
                <a:gd name="T44" fmla="*/ 109 w 734"/>
                <a:gd name="T45" fmla="*/ 51 h 541"/>
                <a:gd name="T46" fmla="*/ 111 w 734"/>
                <a:gd name="T47" fmla="*/ 68 h 541"/>
                <a:gd name="T48" fmla="*/ 118 w 734"/>
                <a:gd name="T49" fmla="*/ 86 h 541"/>
                <a:gd name="T50" fmla="*/ 122 w 734"/>
                <a:gd name="T51" fmla="*/ 100 h 541"/>
                <a:gd name="T52" fmla="*/ 122 w 734"/>
                <a:gd name="T53" fmla="*/ 108 h 541"/>
                <a:gd name="T54" fmla="*/ 114 w 734"/>
                <a:gd name="T55" fmla="*/ 92 h 541"/>
                <a:gd name="T56" fmla="*/ 103 w 734"/>
                <a:gd name="T57" fmla="*/ 75 h 541"/>
                <a:gd name="T58" fmla="*/ 91 w 734"/>
                <a:gd name="T59" fmla="*/ 63 h 541"/>
                <a:gd name="T60" fmla="*/ 79 w 734"/>
                <a:gd name="T61" fmla="*/ 61 h 541"/>
                <a:gd name="T62" fmla="*/ 69 w 734"/>
                <a:gd name="T63" fmla="*/ 52 h 541"/>
                <a:gd name="T64" fmla="*/ 65 w 734"/>
                <a:gd name="T65" fmla="*/ 41 h 541"/>
                <a:gd name="T66" fmla="*/ 61 w 734"/>
                <a:gd name="T67" fmla="*/ 25 h 541"/>
                <a:gd name="T68" fmla="*/ 55 w 734"/>
                <a:gd name="T69" fmla="*/ 18 h 541"/>
                <a:gd name="T70" fmla="*/ 45 w 734"/>
                <a:gd name="T71" fmla="*/ 10 h 541"/>
                <a:gd name="T72" fmla="*/ 33 w 734"/>
                <a:gd name="T73" fmla="*/ 5 h 541"/>
                <a:gd name="T74" fmla="*/ 18 w 734"/>
                <a:gd name="T75" fmla="*/ 4 h 541"/>
                <a:gd name="T76" fmla="*/ 0 w 734"/>
                <a:gd name="T77" fmla="*/ 1 h 541"/>
                <a:gd name="T78" fmla="*/ 6 w 734"/>
                <a:gd name="T79" fmla="*/ 0 h 5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734" h="541">
                  <a:moveTo>
                    <a:pt x="37" y="0"/>
                  </a:moveTo>
                  <a:lnTo>
                    <a:pt x="227" y="20"/>
                  </a:lnTo>
                  <a:lnTo>
                    <a:pt x="297" y="40"/>
                  </a:lnTo>
                  <a:lnTo>
                    <a:pt x="359" y="80"/>
                  </a:lnTo>
                  <a:lnTo>
                    <a:pt x="395" y="121"/>
                  </a:lnTo>
                  <a:lnTo>
                    <a:pt x="484" y="50"/>
                  </a:lnTo>
                  <a:lnTo>
                    <a:pt x="432" y="111"/>
                  </a:lnTo>
                  <a:lnTo>
                    <a:pt x="414" y="168"/>
                  </a:lnTo>
                  <a:lnTo>
                    <a:pt x="416" y="206"/>
                  </a:lnTo>
                  <a:lnTo>
                    <a:pt x="432" y="244"/>
                  </a:lnTo>
                  <a:lnTo>
                    <a:pt x="475" y="282"/>
                  </a:lnTo>
                  <a:lnTo>
                    <a:pt x="523" y="299"/>
                  </a:lnTo>
                  <a:lnTo>
                    <a:pt x="575" y="298"/>
                  </a:lnTo>
                  <a:lnTo>
                    <a:pt x="619" y="263"/>
                  </a:lnTo>
                  <a:lnTo>
                    <a:pt x="631" y="219"/>
                  </a:lnTo>
                  <a:lnTo>
                    <a:pt x="645" y="121"/>
                  </a:lnTo>
                  <a:lnTo>
                    <a:pt x="645" y="68"/>
                  </a:lnTo>
                  <a:lnTo>
                    <a:pt x="619" y="44"/>
                  </a:lnTo>
                  <a:lnTo>
                    <a:pt x="555" y="23"/>
                  </a:lnTo>
                  <a:lnTo>
                    <a:pt x="621" y="40"/>
                  </a:lnTo>
                  <a:lnTo>
                    <a:pt x="658" y="68"/>
                  </a:lnTo>
                  <a:lnTo>
                    <a:pt x="664" y="107"/>
                  </a:lnTo>
                  <a:lnTo>
                    <a:pt x="658" y="254"/>
                  </a:lnTo>
                  <a:lnTo>
                    <a:pt x="668" y="339"/>
                  </a:lnTo>
                  <a:lnTo>
                    <a:pt x="710" y="431"/>
                  </a:lnTo>
                  <a:lnTo>
                    <a:pt x="734" y="503"/>
                  </a:lnTo>
                  <a:lnTo>
                    <a:pt x="734" y="541"/>
                  </a:lnTo>
                  <a:lnTo>
                    <a:pt x="685" y="463"/>
                  </a:lnTo>
                  <a:lnTo>
                    <a:pt x="619" y="375"/>
                  </a:lnTo>
                  <a:lnTo>
                    <a:pt x="547" y="316"/>
                  </a:lnTo>
                  <a:lnTo>
                    <a:pt x="475" y="306"/>
                  </a:lnTo>
                  <a:lnTo>
                    <a:pt x="416" y="258"/>
                  </a:lnTo>
                  <a:lnTo>
                    <a:pt x="392" y="206"/>
                  </a:lnTo>
                  <a:lnTo>
                    <a:pt x="368" y="125"/>
                  </a:lnTo>
                  <a:lnTo>
                    <a:pt x="330" y="90"/>
                  </a:lnTo>
                  <a:lnTo>
                    <a:pt x="271" y="50"/>
                  </a:lnTo>
                  <a:lnTo>
                    <a:pt x="200" y="27"/>
                  </a:lnTo>
                  <a:lnTo>
                    <a:pt x="109" y="20"/>
                  </a:lnTo>
                  <a:lnTo>
                    <a:pt x="0" y="4"/>
                  </a:lnTo>
                  <a:lnTo>
                    <a:pt x="37" y="0"/>
                  </a:lnTo>
                  <a:close/>
                </a:path>
              </a:pathLst>
            </a:custGeom>
            <a:solidFill>
              <a:srgbClr val="000000"/>
            </a:solidFill>
            <a:ln w="0">
              <a:solidFill>
                <a:srgbClr val="000000"/>
              </a:solidFill>
              <a:prstDash val="solid"/>
              <a:round/>
              <a:headEnd/>
              <a:tailEnd/>
            </a:ln>
          </p:spPr>
          <p:txBody>
            <a:bodyPr/>
            <a:lstStyle/>
            <a:p>
              <a:endParaRPr lang="en-US"/>
            </a:p>
          </p:txBody>
        </p:sp>
        <p:sp>
          <p:nvSpPr>
            <p:cNvPr id="84035" name="Freeform 66">
              <a:extLst>
                <a:ext uri="{FF2B5EF4-FFF2-40B4-BE49-F238E27FC236}">
                  <a16:creationId xmlns:a16="http://schemas.microsoft.com/office/drawing/2014/main" id="{FD6795E1-670C-26CC-66E8-2EAB2D7E0866}"/>
                </a:ext>
              </a:extLst>
            </p:cNvPr>
            <p:cNvSpPr>
              <a:spLocks/>
            </p:cNvSpPr>
            <p:nvPr/>
          </p:nvSpPr>
          <p:spPr bwMode="auto">
            <a:xfrm>
              <a:off x="4404" y="2927"/>
              <a:ext cx="45" cy="144"/>
            </a:xfrm>
            <a:custGeom>
              <a:avLst/>
              <a:gdLst>
                <a:gd name="T0" fmla="*/ 34 w 267"/>
                <a:gd name="T1" fmla="*/ 0 h 718"/>
                <a:gd name="T2" fmla="*/ 40 w 267"/>
                <a:gd name="T3" fmla="*/ 10 h 718"/>
                <a:gd name="T4" fmla="*/ 44 w 267"/>
                <a:gd name="T5" fmla="*/ 25 h 718"/>
                <a:gd name="T6" fmla="*/ 44 w 267"/>
                <a:gd name="T7" fmla="*/ 38 h 718"/>
                <a:gd name="T8" fmla="*/ 45 w 267"/>
                <a:gd name="T9" fmla="*/ 67 h 718"/>
                <a:gd name="T10" fmla="*/ 45 w 267"/>
                <a:gd name="T11" fmla="*/ 93 h 718"/>
                <a:gd name="T12" fmla="*/ 42 w 267"/>
                <a:gd name="T13" fmla="*/ 107 h 718"/>
                <a:gd name="T14" fmla="*/ 34 w 267"/>
                <a:gd name="T15" fmla="*/ 128 h 718"/>
                <a:gd name="T16" fmla="*/ 32 w 267"/>
                <a:gd name="T17" fmla="*/ 132 h 718"/>
                <a:gd name="T18" fmla="*/ 29 w 267"/>
                <a:gd name="T19" fmla="*/ 131 h 718"/>
                <a:gd name="T20" fmla="*/ 26 w 267"/>
                <a:gd name="T21" fmla="*/ 130 h 718"/>
                <a:gd name="T22" fmla="*/ 24 w 267"/>
                <a:gd name="T23" fmla="*/ 139 h 718"/>
                <a:gd name="T24" fmla="*/ 19 w 267"/>
                <a:gd name="T25" fmla="*/ 144 h 718"/>
                <a:gd name="T26" fmla="*/ 23 w 267"/>
                <a:gd name="T27" fmla="*/ 137 h 718"/>
                <a:gd name="T28" fmla="*/ 26 w 267"/>
                <a:gd name="T29" fmla="*/ 128 h 718"/>
                <a:gd name="T30" fmla="*/ 32 w 267"/>
                <a:gd name="T31" fmla="*/ 89 h 718"/>
                <a:gd name="T32" fmla="*/ 32 w 267"/>
                <a:gd name="T33" fmla="*/ 73 h 718"/>
                <a:gd name="T34" fmla="*/ 29 w 267"/>
                <a:gd name="T35" fmla="*/ 69 h 718"/>
                <a:gd name="T36" fmla="*/ 26 w 267"/>
                <a:gd name="T37" fmla="*/ 73 h 718"/>
                <a:gd name="T38" fmla="*/ 21 w 267"/>
                <a:gd name="T39" fmla="*/ 75 h 718"/>
                <a:gd name="T40" fmla="*/ 11 w 267"/>
                <a:gd name="T41" fmla="*/ 128 h 718"/>
                <a:gd name="T42" fmla="*/ 17 w 267"/>
                <a:gd name="T43" fmla="*/ 74 h 718"/>
                <a:gd name="T44" fmla="*/ 10 w 267"/>
                <a:gd name="T45" fmla="*/ 71 h 718"/>
                <a:gd name="T46" fmla="*/ 0 w 267"/>
                <a:gd name="T47" fmla="*/ 64 h 718"/>
                <a:gd name="T48" fmla="*/ 9 w 267"/>
                <a:gd name="T49" fmla="*/ 64 h 718"/>
                <a:gd name="T50" fmla="*/ 14 w 267"/>
                <a:gd name="T51" fmla="*/ 61 h 718"/>
                <a:gd name="T52" fmla="*/ 20 w 267"/>
                <a:gd name="T53" fmla="*/ 55 h 718"/>
                <a:gd name="T54" fmla="*/ 23 w 267"/>
                <a:gd name="T55" fmla="*/ 52 h 718"/>
                <a:gd name="T56" fmla="*/ 31 w 267"/>
                <a:gd name="T57" fmla="*/ 52 h 718"/>
                <a:gd name="T58" fmla="*/ 38 w 267"/>
                <a:gd name="T59" fmla="*/ 48 h 718"/>
                <a:gd name="T60" fmla="*/ 41 w 267"/>
                <a:gd name="T61" fmla="*/ 44 h 718"/>
                <a:gd name="T62" fmla="*/ 41 w 267"/>
                <a:gd name="T63" fmla="*/ 38 h 718"/>
                <a:gd name="T64" fmla="*/ 41 w 267"/>
                <a:gd name="T65" fmla="*/ 27 h 718"/>
                <a:gd name="T66" fmla="*/ 40 w 267"/>
                <a:gd name="T67" fmla="*/ 15 h 718"/>
                <a:gd name="T68" fmla="*/ 34 w 267"/>
                <a:gd name="T69" fmla="*/ 0 h 71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67" h="718">
                  <a:moveTo>
                    <a:pt x="204" y="0"/>
                  </a:moveTo>
                  <a:lnTo>
                    <a:pt x="236" y="52"/>
                  </a:lnTo>
                  <a:lnTo>
                    <a:pt x="259" y="123"/>
                  </a:lnTo>
                  <a:lnTo>
                    <a:pt x="262" y="187"/>
                  </a:lnTo>
                  <a:lnTo>
                    <a:pt x="267" y="334"/>
                  </a:lnTo>
                  <a:lnTo>
                    <a:pt x="267" y="462"/>
                  </a:lnTo>
                  <a:lnTo>
                    <a:pt x="251" y="533"/>
                  </a:lnTo>
                  <a:lnTo>
                    <a:pt x="204" y="636"/>
                  </a:lnTo>
                  <a:lnTo>
                    <a:pt x="187" y="656"/>
                  </a:lnTo>
                  <a:lnTo>
                    <a:pt x="171" y="653"/>
                  </a:lnTo>
                  <a:lnTo>
                    <a:pt x="155" y="647"/>
                  </a:lnTo>
                  <a:lnTo>
                    <a:pt x="144" y="694"/>
                  </a:lnTo>
                  <a:lnTo>
                    <a:pt x="115" y="718"/>
                  </a:lnTo>
                  <a:lnTo>
                    <a:pt x="136" y="684"/>
                  </a:lnTo>
                  <a:lnTo>
                    <a:pt x="152" y="637"/>
                  </a:lnTo>
                  <a:lnTo>
                    <a:pt x="188" y="445"/>
                  </a:lnTo>
                  <a:lnTo>
                    <a:pt x="187" y="365"/>
                  </a:lnTo>
                  <a:lnTo>
                    <a:pt x="171" y="342"/>
                  </a:lnTo>
                  <a:lnTo>
                    <a:pt x="155" y="365"/>
                  </a:lnTo>
                  <a:lnTo>
                    <a:pt x="125" y="372"/>
                  </a:lnTo>
                  <a:lnTo>
                    <a:pt x="65" y="636"/>
                  </a:lnTo>
                  <a:lnTo>
                    <a:pt x="102" y="369"/>
                  </a:lnTo>
                  <a:lnTo>
                    <a:pt x="62" y="354"/>
                  </a:lnTo>
                  <a:lnTo>
                    <a:pt x="0" y="317"/>
                  </a:lnTo>
                  <a:lnTo>
                    <a:pt x="55" y="317"/>
                  </a:lnTo>
                  <a:lnTo>
                    <a:pt x="83" y="302"/>
                  </a:lnTo>
                  <a:lnTo>
                    <a:pt x="119" y="275"/>
                  </a:lnTo>
                  <a:lnTo>
                    <a:pt x="136" y="261"/>
                  </a:lnTo>
                  <a:lnTo>
                    <a:pt x="181" y="258"/>
                  </a:lnTo>
                  <a:lnTo>
                    <a:pt x="223" y="241"/>
                  </a:lnTo>
                  <a:lnTo>
                    <a:pt x="242" y="221"/>
                  </a:lnTo>
                  <a:lnTo>
                    <a:pt x="246" y="187"/>
                  </a:lnTo>
                  <a:lnTo>
                    <a:pt x="246" y="133"/>
                  </a:lnTo>
                  <a:lnTo>
                    <a:pt x="236" y="75"/>
                  </a:lnTo>
                  <a:lnTo>
                    <a:pt x="204" y="0"/>
                  </a:lnTo>
                  <a:close/>
                </a:path>
              </a:pathLst>
            </a:custGeom>
            <a:solidFill>
              <a:srgbClr val="000000"/>
            </a:solidFill>
            <a:ln w="0">
              <a:solidFill>
                <a:srgbClr val="000000"/>
              </a:solidFill>
              <a:prstDash val="solid"/>
              <a:round/>
              <a:headEnd/>
              <a:tailEnd/>
            </a:ln>
          </p:spPr>
          <p:txBody>
            <a:bodyPr/>
            <a:lstStyle/>
            <a:p>
              <a:endParaRPr lang="en-US"/>
            </a:p>
          </p:txBody>
        </p:sp>
        <p:sp>
          <p:nvSpPr>
            <p:cNvPr id="84036" name="Freeform 67">
              <a:extLst>
                <a:ext uri="{FF2B5EF4-FFF2-40B4-BE49-F238E27FC236}">
                  <a16:creationId xmlns:a16="http://schemas.microsoft.com/office/drawing/2014/main" id="{FA7E5BDF-6E61-89B3-080B-81109E7957B5}"/>
                </a:ext>
              </a:extLst>
            </p:cNvPr>
            <p:cNvSpPr>
              <a:spLocks/>
            </p:cNvSpPr>
            <p:nvPr/>
          </p:nvSpPr>
          <p:spPr bwMode="auto">
            <a:xfrm>
              <a:off x="4301" y="2967"/>
              <a:ext cx="110" cy="125"/>
            </a:xfrm>
            <a:custGeom>
              <a:avLst/>
              <a:gdLst>
                <a:gd name="T0" fmla="*/ 65 w 662"/>
                <a:gd name="T1" fmla="*/ 0 h 625"/>
                <a:gd name="T2" fmla="*/ 65 w 662"/>
                <a:gd name="T3" fmla="*/ 4 h 625"/>
                <a:gd name="T4" fmla="*/ 64 w 662"/>
                <a:gd name="T5" fmla="*/ 12 h 625"/>
                <a:gd name="T6" fmla="*/ 88 w 662"/>
                <a:gd name="T7" fmla="*/ 7 h 625"/>
                <a:gd name="T8" fmla="*/ 95 w 662"/>
                <a:gd name="T9" fmla="*/ 12 h 625"/>
                <a:gd name="T10" fmla="*/ 101 w 662"/>
                <a:gd name="T11" fmla="*/ 20 h 625"/>
                <a:gd name="T12" fmla="*/ 99 w 662"/>
                <a:gd name="T13" fmla="*/ 27 h 625"/>
                <a:gd name="T14" fmla="*/ 97 w 662"/>
                <a:gd name="T15" fmla="*/ 31 h 625"/>
                <a:gd name="T16" fmla="*/ 99 w 662"/>
                <a:gd name="T17" fmla="*/ 42 h 625"/>
                <a:gd name="T18" fmla="*/ 100 w 662"/>
                <a:gd name="T19" fmla="*/ 57 h 625"/>
                <a:gd name="T20" fmla="*/ 107 w 662"/>
                <a:gd name="T21" fmla="*/ 75 h 625"/>
                <a:gd name="T22" fmla="*/ 110 w 662"/>
                <a:gd name="T23" fmla="*/ 85 h 625"/>
                <a:gd name="T24" fmla="*/ 110 w 662"/>
                <a:gd name="T25" fmla="*/ 97 h 625"/>
                <a:gd name="T26" fmla="*/ 101 w 662"/>
                <a:gd name="T27" fmla="*/ 106 h 625"/>
                <a:gd name="T28" fmla="*/ 88 w 662"/>
                <a:gd name="T29" fmla="*/ 121 h 625"/>
                <a:gd name="T30" fmla="*/ 73 w 662"/>
                <a:gd name="T31" fmla="*/ 123 h 625"/>
                <a:gd name="T32" fmla="*/ 43 w 662"/>
                <a:gd name="T33" fmla="*/ 125 h 625"/>
                <a:gd name="T34" fmla="*/ 85 w 662"/>
                <a:gd name="T35" fmla="*/ 119 h 625"/>
                <a:gd name="T36" fmla="*/ 91 w 662"/>
                <a:gd name="T37" fmla="*/ 114 h 625"/>
                <a:gd name="T38" fmla="*/ 102 w 662"/>
                <a:gd name="T39" fmla="*/ 97 h 625"/>
                <a:gd name="T40" fmla="*/ 102 w 662"/>
                <a:gd name="T41" fmla="*/ 86 h 625"/>
                <a:gd name="T42" fmla="*/ 99 w 662"/>
                <a:gd name="T43" fmla="*/ 77 h 625"/>
                <a:gd name="T44" fmla="*/ 95 w 662"/>
                <a:gd name="T45" fmla="*/ 77 h 625"/>
                <a:gd name="T46" fmla="*/ 52 w 662"/>
                <a:gd name="T47" fmla="*/ 102 h 625"/>
                <a:gd name="T48" fmla="*/ 89 w 662"/>
                <a:gd name="T49" fmla="*/ 77 h 625"/>
                <a:gd name="T50" fmla="*/ 95 w 662"/>
                <a:gd name="T51" fmla="*/ 67 h 625"/>
                <a:gd name="T52" fmla="*/ 95 w 662"/>
                <a:gd name="T53" fmla="*/ 58 h 625"/>
                <a:gd name="T54" fmla="*/ 93 w 662"/>
                <a:gd name="T55" fmla="*/ 49 h 625"/>
                <a:gd name="T56" fmla="*/ 89 w 662"/>
                <a:gd name="T57" fmla="*/ 38 h 625"/>
                <a:gd name="T58" fmla="*/ 83 w 662"/>
                <a:gd name="T59" fmla="*/ 38 h 625"/>
                <a:gd name="T60" fmla="*/ 69 w 662"/>
                <a:gd name="T61" fmla="*/ 50 h 625"/>
                <a:gd name="T62" fmla="*/ 25 w 662"/>
                <a:gd name="T63" fmla="*/ 75 h 625"/>
                <a:gd name="T64" fmla="*/ 24 w 662"/>
                <a:gd name="T65" fmla="*/ 73 h 625"/>
                <a:gd name="T66" fmla="*/ 41 w 662"/>
                <a:gd name="T67" fmla="*/ 64 h 625"/>
                <a:gd name="T68" fmla="*/ 70 w 662"/>
                <a:gd name="T69" fmla="*/ 42 h 625"/>
                <a:gd name="T70" fmla="*/ 76 w 662"/>
                <a:gd name="T71" fmla="*/ 36 h 625"/>
                <a:gd name="T72" fmla="*/ 77 w 662"/>
                <a:gd name="T73" fmla="*/ 31 h 625"/>
                <a:gd name="T74" fmla="*/ 73 w 662"/>
                <a:gd name="T75" fmla="*/ 25 h 625"/>
                <a:gd name="T76" fmla="*/ 68 w 662"/>
                <a:gd name="T77" fmla="*/ 18 h 625"/>
                <a:gd name="T78" fmla="*/ 62 w 662"/>
                <a:gd name="T79" fmla="*/ 18 h 625"/>
                <a:gd name="T80" fmla="*/ 52 w 662"/>
                <a:gd name="T81" fmla="*/ 24 h 625"/>
                <a:gd name="T82" fmla="*/ 0 w 662"/>
                <a:gd name="T83" fmla="*/ 38 h 625"/>
                <a:gd name="T84" fmla="*/ 49 w 662"/>
                <a:gd name="T85" fmla="*/ 21 h 625"/>
                <a:gd name="T86" fmla="*/ 57 w 662"/>
                <a:gd name="T87" fmla="*/ 17 h 625"/>
                <a:gd name="T88" fmla="*/ 61 w 662"/>
                <a:gd name="T89" fmla="*/ 14 h 625"/>
                <a:gd name="T90" fmla="*/ 63 w 662"/>
                <a:gd name="T91" fmla="*/ 9 h 625"/>
                <a:gd name="T92" fmla="*/ 65 w 662"/>
                <a:gd name="T93" fmla="*/ 0 h 62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62" h="625">
                  <a:moveTo>
                    <a:pt x="392" y="0"/>
                  </a:moveTo>
                  <a:lnTo>
                    <a:pt x="392" y="21"/>
                  </a:lnTo>
                  <a:lnTo>
                    <a:pt x="385" y="61"/>
                  </a:lnTo>
                  <a:lnTo>
                    <a:pt x="527" y="34"/>
                  </a:lnTo>
                  <a:lnTo>
                    <a:pt x="569" y="61"/>
                  </a:lnTo>
                  <a:lnTo>
                    <a:pt x="607" y="100"/>
                  </a:lnTo>
                  <a:lnTo>
                    <a:pt x="593" y="134"/>
                  </a:lnTo>
                  <a:lnTo>
                    <a:pt x="581" y="157"/>
                  </a:lnTo>
                  <a:lnTo>
                    <a:pt x="593" y="209"/>
                  </a:lnTo>
                  <a:lnTo>
                    <a:pt x="599" y="284"/>
                  </a:lnTo>
                  <a:lnTo>
                    <a:pt x="645" y="376"/>
                  </a:lnTo>
                  <a:lnTo>
                    <a:pt x="662" y="426"/>
                  </a:lnTo>
                  <a:lnTo>
                    <a:pt x="662" y="484"/>
                  </a:lnTo>
                  <a:lnTo>
                    <a:pt x="610" y="531"/>
                  </a:lnTo>
                  <a:lnTo>
                    <a:pt x="529" y="603"/>
                  </a:lnTo>
                  <a:lnTo>
                    <a:pt x="437" y="615"/>
                  </a:lnTo>
                  <a:lnTo>
                    <a:pt x="257" y="625"/>
                  </a:lnTo>
                  <a:lnTo>
                    <a:pt x="509" y="595"/>
                  </a:lnTo>
                  <a:lnTo>
                    <a:pt x="549" y="569"/>
                  </a:lnTo>
                  <a:lnTo>
                    <a:pt x="612" y="487"/>
                  </a:lnTo>
                  <a:lnTo>
                    <a:pt x="612" y="430"/>
                  </a:lnTo>
                  <a:lnTo>
                    <a:pt x="593" y="387"/>
                  </a:lnTo>
                  <a:lnTo>
                    <a:pt x="569" y="387"/>
                  </a:lnTo>
                  <a:lnTo>
                    <a:pt x="314" y="511"/>
                  </a:lnTo>
                  <a:lnTo>
                    <a:pt x="536" y="386"/>
                  </a:lnTo>
                  <a:lnTo>
                    <a:pt x="569" y="336"/>
                  </a:lnTo>
                  <a:lnTo>
                    <a:pt x="572" y="291"/>
                  </a:lnTo>
                  <a:lnTo>
                    <a:pt x="562" y="244"/>
                  </a:lnTo>
                  <a:lnTo>
                    <a:pt x="536" y="191"/>
                  </a:lnTo>
                  <a:lnTo>
                    <a:pt x="501" y="189"/>
                  </a:lnTo>
                  <a:lnTo>
                    <a:pt x="414" y="248"/>
                  </a:lnTo>
                  <a:lnTo>
                    <a:pt x="151" y="376"/>
                  </a:lnTo>
                  <a:lnTo>
                    <a:pt x="145" y="366"/>
                  </a:lnTo>
                  <a:lnTo>
                    <a:pt x="248" y="319"/>
                  </a:lnTo>
                  <a:lnTo>
                    <a:pt x="424" y="209"/>
                  </a:lnTo>
                  <a:lnTo>
                    <a:pt x="457" y="181"/>
                  </a:lnTo>
                  <a:lnTo>
                    <a:pt x="463" y="157"/>
                  </a:lnTo>
                  <a:lnTo>
                    <a:pt x="437" y="125"/>
                  </a:lnTo>
                  <a:lnTo>
                    <a:pt x="411" y="91"/>
                  </a:lnTo>
                  <a:lnTo>
                    <a:pt x="375" y="91"/>
                  </a:lnTo>
                  <a:lnTo>
                    <a:pt x="314" y="120"/>
                  </a:lnTo>
                  <a:lnTo>
                    <a:pt x="0" y="191"/>
                  </a:lnTo>
                  <a:lnTo>
                    <a:pt x="297" y="105"/>
                  </a:lnTo>
                  <a:lnTo>
                    <a:pt x="345" y="84"/>
                  </a:lnTo>
                  <a:lnTo>
                    <a:pt x="365" y="71"/>
                  </a:lnTo>
                  <a:lnTo>
                    <a:pt x="382" y="44"/>
                  </a:lnTo>
                  <a:lnTo>
                    <a:pt x="392" y="0"/>
                  </a:lnTo>
                  <a:close/>
                </a:path>
              </a:pathLst>
            </a:custGeom>
            <a:solidFill>
              <a:srgbClr val="000000"/>
            </a:solidFill>
            <a:ln w="0">
              <a:solidFill>
                <a:srgbClr val="000000"/>
              </a:solidFill>
              <a:prstDash val="solid"/>
              <a:round/>
              <a:headEnd/>
              <a:tailEnd/>
            </a:ln>
          </p:spPr>
          <p:txBody>
            <a:bodyPr/>
            <a:lstStyle/>
            <a:p>
              <a:endParaRPr lang="en-US"/>
            </a:p>
          </p:txBody>
        </p:sp>
        <p:sp>
          <p:nvSpPr>
            <p:cNvPr id="84037" name="Freeform 68">
              <a:extLst>
                <a:ext uri="{FF2B5EF4-FFF2-40B4-BE49-F238E27FC236}">
                  <a16:creationId xmlns:a16="http://schemas.microsoft.com/office/drawing/2014/main" id="{D2FF7111-6D49-608C-8DA5-3581CCB92406}"/>
                </a:ext>
              </a:extLst>
            </p:cNvPr>
            <p:cNvSpPr>
              <a:spLocks/>
            </p:cNvSpPr>
            <p:nvPr/>
          </p:nvSpPr>
          <p:spPr bwMode="auto">
            <a:xfrm>
              <a:off x="4288" y="3006"/>
              <a:ext cx="61" cy="86"/>
            </a:xfrm>
            <a:custGeom>
              <a:avLst/>
              <a:gdLst>
                <a:gd name="T0" fmla="*/ 10 w 364"/>
                <a:gd name="T1" fmla="*/ 2 h 427"/>
                <a:gd name="T2" fmla="*/ 9 w 364"/>
                <a:gd name="T3" fmla="*/ 9 h 427"/>
                <a:gd name="T4" fmla="*/ 10 w 364"/>
                <a:gd name="T5" fmla="*/ 17 h 427"/>
                <a:gd name="T6" fmla="*/ 13 w 364"/>
                <a:gd name="T7" fmla="*/ 28 h 427"/>
                <a:gd name="T8" fmla="*/ 20 w 364"/>
                <a:gd name="T9" fmla="*/ 32 h 427"/>
                <a:gd name="T10" fmla="*/ 27 w 364"/>
                <a:gd name="T11" fmla="*/ 38 h 427"/>
                <a:gd name="T12" fmla="*/ 32 w 364"/>
                <a:gd name="T13" fmla="*/ 41 h 427"/>
                <a:gd name="T14" fmla="*/ 32 w 364"/>
                <a:gd name="T15" fmla="*/ 49 h 427"/>
                <a:gd name="T16" fmla="*/ 33 w 364"/>
                <a:gd name="T17" fmla="*/ 58 h 427"/>
                <a:gd name="T18" fmla="*/ 36 w 364"/>
                <a:gd name="T19" fmla="*/ 61 h 427"/>
                <a:gd name="T20" fmla="*/ 40 w 364"/>
                <a:gd name="T21" fmla="*/ 64 h 427"/>
                <a:gd name="T22" fmla="*/ 47 w 364"/>
                <a:gd name="T23" fmla="*/ 66 h 427"/>
                <a:gd name="T24" fmla="*/ 53 w 364"/>
                <a:gd name="T25" fmla="*/ 67 h 427"/>
                <a:gd name="T26" fmla="*/ 52 w 364"/>
                <a:gd name="T27" fmla="*/ 75 h 427"/>
                <a:gd name="T28" fmla="*/ 54 w 364"/>
                <a:gd name="T29" fmla="*/ 79 h 427"/>
                <a:gd name="T30" fmla="*/ 61 w 364"/>
                <a:gd name="T31" fmla="*/ 86 h 427"/>
                <a:gd name="T32" fmla="*/ 51 w 364"/>
                <a:gd name="T33" fmla="*/ 82 h 427"/>
                <a:gd name="T34" fmla="*/ 44 w 364"/>
                <a:gd name="T35" fmla="*/ 76 h 427"/>
                <a:gd name="T36" fmla="*/ 42 w 364"/>
                <a:gd name="T37" fmla="*/ 71 h 427"/>
                <a:gd name="T38" fmla="*/ 32 w 364"/>
                <a:gd name="T39" fmla="*/ 66 h 427"/>
                <a:gd name="T40" fmla="*/ 28 w 364"/>
                <a:gd name="T41" fmla="*/ 59 h 427"/>
                <a:gd name="T42" fmla="*/ 27 w 364"/>
                <a:gd name="T43" fmla="*/ 52 h 427"/>
                <a:gd name="T44" fmla="*/ 26 w 364"/>
                <a:gd name="T45" fmla="*/ 43 h 427"/>
                <a:gd name="T46" fmla="*/ 20 w 364"/>
                <a:gd name="T47" fmla="*/ 38 h 427"/>
                <a:gd name="T48" fmla="*/ 7 w 364"/>
                <a:gd name="T49" fmla="*/ 29 h 427"/>
                <a:gd name="T50" fmla="*/ 2 w 364"/>
                <a:gd name="T51" fmla="*/ 19 h 427"/>
                <a:gd name="T52" fmla="*/ 1 w 364"/>
                <a:gd name="T53" fmla="*/ 12 h 427"/>
                <a:gd name="T54" fmla="*/ 0 w 364"/>
                <a:gd name="T55" fmla="*/ 0 h 427"/>
                <a:gd name="T56" fmla="*/ 10 w 364"/>
                <a:gd name="T57" fmla="*/ 2 h 4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64" h="427">
                  <a:moveTo>
                    <a:pt x="59" y="8"/>
                  </a:moveTo>
                  <a:lnTo>
                    <a:pt x="53" y="46"/>
                  </a:lnTo>
                  <a:lnTo>
                    <a:pt x="59" y="86"/>
                  </a:lnTo>
                  <a:lnTo>
                    <a:pt x="79" y="138"/>
                  </a:lnTo>
                  <a:lnTo>
                    <a:pt x="120" y="161"/>
                  </a:lnTo>
                  <a:lnTo>
                    <a:pt x="162" y="188"/>
                  </a:lnTo>
                  <a:lnTo>
                    <a:pt x="188" y="205"/>
                  </a:lnTo>
                  <a:lnTo>
                    <a:pt x="192" y="241"/>
                  </a:lnTo>
                  <a:lnTo>
                    <a:pt x="199" y="286"/>
                  </a:lnTo>
                  <a:lnTo>
                    <a:pt x="214" y="305"/>
                  </a:lnTo>
                  <a:lnTo>
                    <a:pt x="241" y="316"/>
                  </a:lnTo>
                  <a:lnTo>
                    <a:pt x="280" y="326"/>
                  </a:lnTo>
                  <a:lnTo>
                    <a:pt x="317" y="333"/>
                  </a:lnTo>
                  <a:lnTo>
                    <a:pt x="310" y="371"/>
                  </a:lnTo>
                  <a:lnTo>
                    <a:pt x="322" y="391"/>
                  </a:lnTo>
                  <a:lnTo>
                    <a:pt x="364" y="427"/>
                  </a:lnTo>
                  <a:lnTo>
                    <a:pt x="303" y="409"/>
                  </a:lnTo>
                  <a:lnTo>
                    <a:pt x="260" y="379"/>
                  </a:lnTo>
                  <a:lnTo>
                    <a:pt x="250" y="352"/>
                  </a:lnTo>
                  <a:lnTo>
                    <a:pt x="188" y="326"/>
                  </a:lnTo>
                  <a:lnTo>
                    <a:pt x="168" y="295"/>
                  </a:lnTo>
                  <a:lnTo>
                    <a:pt x="162" y="258"/>
                  </a:lnTo>
                  <a:lnTo>
                    <a:pt x="156" y="214"/>
                  </a:lnTo>
                  <a:lnTo>
                    <a:pt x="120" y="189"/>
                  </a:lnTo>
                  <a:lnTo>
                    <a:pt x="44" y="142"/>
                  </a:lnTo>
                  <a:lnTo>
                    <a:pt x="14" y="95"/>
                  </a:lnTo>
                  <a:lnTo>
                    <a:pt x="5" y="60"/>
                  </a:lnTo>
                  <a:lnTo>
                    <a:pt x="0" y="0"/>
                  </a:lnTo>
                  <a:lnTo>
                    <a:pt x="59" y="8"/>
                  </a:lnTo>
                  <a:close/>
                </a:path>
              </a:pathLst>
            </a:custGeom>
            <a:solidFill>
              <a:srgbClr val="000000"/>
            </a:solidFill>
            <a:ln w="0">
              <a:solidFill>
                <a:srgbClr val="000000"/>
              </a:solidFill>
              <a:prstDash val="solid"/>
              <a:round/>
              <a:headEnd/>
              <a:tailEnd/>
            </a:ln>
          </p:spPr>
          <p:txBody>
            <a:bodyPr/>
            <a:lstStyle/>
            <a:p>
              <a:endParaRPr lang="en-US"/>
            </a:p>
          </p:txBody>
        </p:sp>
        <p:sp>
          <p:nvSpPr>
            <p:cNvPr id="84038" name="Freeform 69">
              <a:extLst>
                <a:ext uri="{FF2B5EF4-FFF2-40B4-BE49-F238E27FC236}">
                  <a16:creationId xmlns:a16="http://schemas.microsoft.com/office/drawing/2014/main" id="{8DB01F50-6BFD-9436-382E-A47B316E9DBE}"/>
                </a:ext>
              </a:extLst>
            </p:cNvPr>
            <p:cNvSpPr>
              <a:spLocks/>
            </p:cNvSpPr>
            <p:nvPr/>
          </p:nvSpPr>
          <p:spPr bwMode="auto">
            <a:xfrm>
              <a:off x="4402" y="3069"/>
              <a:ext cx="173" cy="45"/>
            </a:xfrm>
            <a:custGeom>
              <a:avLst/>
              <a:gdLst>
                <a:gd name="T0" fmla="*/ 3 w 1036"/>
                <a:gd name="T1" fmla="*/ 0 h 222"/>
                <a:gd name="T2" fmla="*/ 19 w 1036"/>
                <a:gd name="T3" fmla="*/ 13 h 222"/>
                <a:gd name="T4" fmla="*/ 41 w 1036"/>
                <a:gd name="T5" fmla="*/ 26 h 222"/>
                <a:gd name="T6" fmla="*/ 63 w 1036"/>
                <a:gd name="T7" fmla="*/ 35 h 222"/>
                <a:gd name="T8" fmla="*/ 83 w 1036"/>
                <a:gd name="T9" fmla="*/ 38 h 222"/>
                <a:gd name="T10" fmla="*/ 102 w 1036"/>
                <a:gd name="T11" fmla="*/ 38 h 222"/>
                <a:gd name="T12" fmla="*/ 120 w 1036"/>
                <a:gd name="T13" fmla="*/ 38 h 222"/>
                <a:gd name="T14" fmla="*/ 141 w 1036"/>
                <a:gd name="T15" fmla="*/ 35 h 222"/>
                <a:gd name="T16" fmla="*/ 161 w 1036"/>
                <a:gd name="T17" fmla="*/ 29 h 222"/>
                <a:gd name="T18" fmla="*/ 172 w 1036"/>
                <a:gd name="T19" fmla="*/ 23 h 222"/>
                <a:gd name="T20" fmla="*/ 173 w 1036"/>
                <a:gd name="T21" fmla="*/ 30 h 222"/>
                <a:gd name="T22" fmla="*/ 159 w 1036"/>
                <a:gd name="T23" fmla="*/ 37 h 222"/>
                <a:gd name="T24" fmla="*/ 136 w 1036"/>
                <a:gd name="T25" fmla="*/ 43 h 222"/>
                <a:gd name="T26" fmla="*/ 114 w 1036"/>
                <a:gd name="T27" fmla="*/ 45 h 222"/>
                <a:gd name="T28" fmla="*/ 86 w 1036"/>
                <a:gd name="T29" fmla="*/ 45 h 222"/>
                <a:gd name="T30" fmla="*/ 62 w 1036"/>
                <a:gd name="T31" fmla="*/ 41 h 222"/>
                <a:gd name="T32" fmla="*/ 41 w 1036"/>
                <a:gd name="T33" fmla="*/ 33 h 222"/>
                <a:gd name="T34" fmla="*/ 21 w 1036"/>
                <a:gd name="T35" fmla="*/ 19 h 222"/>
                <a:gd name="T36" fmla="*/ 6 w 1036"/>
                <a:gd name="T37" fmla="*/ 8 h 222"/>
                <a:gd name="T38" fmla="*/ 0 w 1036"/>
                <a:gd name="T39" fmla="*/ 2 h 222"/>
                <a:gd name="T40" fmla="*/ 3 w 1036"/>
                <a:gd name="T41" fmla="*/ 0 h 22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36" h="222">
                  <a:moveTo>
                    <a:pt x="20" y="0"/>
                  </a:moveTo>
                  <a:lnTo>
                    <a:pt x="113" y="63"/>
                  </a:lnTo>
                  <a:lnTo>
                    <a:pt x="244" y="127"/>
                  </a:lnTo>
                  <a:lnTo>
                    <a:pt x="380" y="174"/>
                  </a:lnTo>
                  <a:lnTo>
                    <a:pt x="497" y="185"/>
                  </a:lnTo>
                  <a:lnTo>
                    <a:pt x="609" y="185"/>
                  </a:lnTo>
                  <a:lnTo>
                    <a:pt x="718" y="185"/>
                  </a:lnTo>
                  <a:lnTo>
                    <a:pt x="845" y="174"/>
                  </a:lnTo>
                  <a:lnTo>
                    <a:pt x="963" y="144"/>
                  </a:lnTo>
                  <a:lnTo>
                    <a:pt x="1031" y="111"/>
                  </a:lnTo>
                  <a:lnTo>
                    <a:pt x="1036" y="147"/>
                  </a:lnTo>
                  <a:lnTo>
                    <a:pt x="954" y="184"/>
                  </a:lnTo>
                  <a:lnTo>
                    <a:pt x="814" y="210"/>
                  </a:lnTo>
                  <a:lnTo>
                    <a:pt x="684" y="222"/>
                  </a:lnTo>
                  <a:lnTo>
                    <a:pt x="515" y="222"/>
                  </a:lnTo>
                  <a:lnTo>
                    <a:pt x="372" y="200"/>
                  </a:lnTo>
                  <a:lnTo>
                    <a:pt x="247" y="164"/>
                  </a:lnTo>
                  <a:lnTo>
                    <a:pt x="126" y="94"/>
                  </a:lnTo>
                  <a:lnTo>
                    <a:pt x="34" y="40"/>
                  </a:lnTo>
                  <a:lnTo>
                    <a:pt x="0" y="10"/>
                  </a:lnTo>
                  <a:lnTo>
                    <a:pt x="20" y="0"/>
                  </a:lnTo>
                  <a:close/>
                </a:path>
              </a:pathLst>
            </a:custGeom>
            <a:solidFill>
              <a:srgbClr val="000000"/>
            </a:solidFill>
            <a:ln w="0">
              <a:solidFill>
                <a:srgbClr val="000000"/>
              </a:solidFill>
              <a:prstDash val="solid"/>
              <a:round/>
              <a:headEnd/>
              <a:tailEnd/>
            </a:ln>
          </p:spPr>
          <p:txBody>
            <a:bodyPr/>
            <a:lstStyle/>
            <a:p>
              <a:endParaRPr lang="en-US"/>
            </a:p>
          </p:txBody>
        </p:sp>
        <p:sp>
          <p:nvSpPr>
            <p:cNvPr id="84039" name="Freeform 70">
              <a:extLst>
                <a:ext uri="{FF2B5EF4-FFF2-40B4-BE49-F238E27FC236}">
                  <a16:creationId xmlns:a16="http://schemas.microsoft.com/office/drawing/2014/main" id="{75E93B57-0EDF-34B7-B135-D2B3CB546D4F}"/>
                </a:ext>
              </a:extLst>
            </p:cNvPr>
            <p:cNvSpPr>
              <a:spLocks/>
            </p:cNvSpPr>
            <p:nvPr/>
          </p:nvSpPr>
          <p:spPr bwMode="auto">
            <a:xfrm>
              <a:off x="4922" y="2023"/>
              <a:ext cx="177" cy="482"/>
            </a:xfrm>
            <a:custGeom>
              <a:avLst/>
              <a:gdLst>
                <a:gd name="T0" fmla="*/ 165 w 1060"/>
                <a:gd name="T1" fmla="*/ 73 h 2410"/>
                <a:gd name="T2" fmla="*/ 136 w 1060"/>
                <a:gd name="T3" fmla="*/ 41 h 2410"/>
                <a:gd name="T4" fmla="*/ 121 w 1060"/>
                <a:gd name="T5" fmla="*/ 23 h 2410"/>
                <a:gd name="T6" fmla="*/ 102 w 1060"/>
                <a:gd name="T7" fmla="*/ 47 h 2410"/>
                <a:gd name="T8" fmla="*/ 61 w 1060"/>
                <a:gd name="T9" fmla="*/ 88 h 2410"/>
                <a:gd name="T10" fmla="*/ 29 w 1060"/>
                <a:gd name="T11" fmla="*/ 123 h 2410"/>
                <a:gd name="T12" fmla="*/ 11 w 1060"/>
                <a:gd name="T13" fmla="*/ 152 h 2410"/>
                <a:gd name="T14" fmla="*/ 60 w 1060"/>
                <a:gd name="T15" fmla="*/ 239 h 2410"/>
                <a:gd name="T16" fmla="*/ 65 w 1060"/>
                <a:gd name="T17" fmla="*/ 258 h 2410"/>
                <a:gd name="T18" fmla="*/ 58 w 1060"/>
                <a:gd name="T19" fmla="*/ 245 h 2410"/>
                <a:gd name="T20" fmla="*/ 50 w 1060"/>
                <a:gd name="T21" fmla="*/ 240 h 2410"/>
                <a:gd name="T22" fmla="*/ 30 w 1060"/>
                <a:gd name="T23" fmla="*/ 212 h 2410"/>
                <a:gd name="T24" fmla="*/ 24 w 1060"/>
                <a:gd name="T25" fmla="*/ 222 h 2410"/>
                <a:gd name="T26" fmla="*/ 36 w 1060"/>
                <a:gd name="T27" fmla="*/ 238 h 2410"/>
                <a:gd name="T28" fmla="*/ 42 w 1060"/>
                <a:gd name="T29" fmla="*/ 253 h 2410"/>
                <a:gd name="T30" fmla="*/ 44 w 1060"/>
                <a:gd name="T31" fmla="*/ 271 h 2410"/>
                <a:gd name="T32" fmla="*/ 47 w 1060"/>
                <a:gd name="T33" fmla="*/ 305 h 2410"/>
                <a:gd name="T34" fmla="*/ 44 w 1060"/>
                <a:gd name="T35" fmla="*/ 344 h 2410"/>
                <a:gd name="T36" fmla="*/ 43 w 1060"/>
                <a:gd name="T37" fmla="*/ 367 h 2410"/>
                <a:gd name="T38" fmla="*/ 46 w 1060"/>
                <a:gd name="T39" fmla="*/ 403 h 2410"/>
                <a:gd name="T40" fmla="*/ 53 w 1060"/>
                <a:gd name="T41" fmla="*/ 443 h 2410"/>
                <a:gd name="T42" fmla="*/ 61 w 1060"/>
                <a:gd name="T43" fmla="*/ 466 h 2410"/>
                <a:gd name="T44" fmla="*/ 52 w 1060"/>
                <a:gd name="T45" fmla="*/ 482 h 2410"/>
                <a:gd name="T46" fmla="*/ 47 w 1060"/>
                <a:gd name="T47" fmla="*/ 463 h 2410"/>
                <a:gd name="T48" fmla="*/ 40 w 1060"/>
                <a:gd name="T49" fmla="*/ 428 h 2410"/>
                <a:gd name="T50" fmla="*/ 36 w 1060"/>
                <a:gd name="T51" fmla="*/ 387 h 2410"/>
                <a:gd name="T52" fmla="*/ 36 w 1060"/>
                <a:gd name="T53" fmla="*/ 355 h 2410"/>
                <a:gd name="T54" fmla="*/ 38 w 1060"/>
                <a:gd name="T55" fmla="*/ 322 h 2410"/>
                <a:gd name="T56" fmla="*/ 39 w 1060"/>
                <a:gd name="T57" fmla="*/ 296 h 2410"/>
                <a:gd name="T58" fmla="*/ 38 w 1060"/>
                <a:gd name="T59" fmla="*/ 265 h 2410"/>
                <a:gd name="T60" fmla="*/ 34 w 1060"/>
                <a:gd name="T61" fmla="*/ 247 h 2410"/>
                <a:gd name="T62" fmla="*/ 25 w 1060"/>
                <a:gd name="T63" fmla="*/ 230 h 2410"/>
                <a:gd name="T64" fmla="*/ 18 w 1060"/>
                <a:gd name="T65" fmla="*/ 225 h 2410"/>
                <a:gd name="T66" fmla="*/ 0 w 1060"/>
                <a:gd name="T67" fmla="*/ 225 h 2410"/>
                <a:gd name="T68" fmla="*/ 9 w 1060"/>
                <a:gd name="T69" fmla="*/ 216 h 2410"/>
                <a:gd name="T70" fmla="*/ 22 w 1060"/>
                <a:gd name="T71" fmla="*/ 213 h 2410"/>
                <a:gd name="T72" fmla="*/ 26 w 1060"/>
                <a:gd name="T73" fmla="*/ 205 h 2410"/>
                <a:gd name="T74" fmla="*/ 6 w 1060"/>
                <a:gd name="T75" fmla="*/ 151 h 2410"/>
                <a:gd name="T76" fmla="*/ 32 w 1060"/>
                <a:gd name="T77" fmla="*/ 107 h 2410"/>
                <a:gd name="T78" fmla="*/ 46 w 1060"/>
                <a:gd name="T79" fmla="*/ 92 h 2410"/>
                <a:gd name="T80" fmla="*/ 85 w 1060"/>
                <a:gd name="T81" fmla="*/ 57 h 2410"/>
                <a:gd name="T82" fmla="*/ 100 w 1060"/>
                <a:gd name="T83" fmla="*/ 36 h 2410"/>
                <a:gd name="T84" fmla="*/ 123 w 1060"/>
                <a:gd name="T85" fmla="*/ 0 h 2410"/>
                <a:gd name="T86" fmla="*/ 128 w 1060"/>
                <a:gd name="T87" fmla="*/ 3 h 2410"/>
                <a:gd name="T88" fmla="*/ 144 w 1060"/>
                <a:gd name="T89" fmla="*/ 29 h 2410"/>
                <a:gd name="T90" fmla="*/ 157 w 1060"/>
                <a:gd name="T91" fmla="*/ 44 h 2410"/>
                <a:gd name="T92" fmla="*/ 170 w 1060"/>
                <a:gd name="T93" fmla="*/ 56 h 2410"/>
                <a:gd name="T94" fmla="*/ 177 w 1060"/>
                <a:gd name="T95" fmla="*/ 63 h 2410"/>
                <a:gd name="T96" fmla="*/ 177 w 1060"/>
                <a:gd name="T97" fmla="*/ 69 h 2410"/>
                <a:gd name="T98" fmla="*/ 172 w 1060"/>
                <a:gd name="T99" fmla="*/ 73 h 2410"/>
                <a:gd name="T100" fmla="*/ 165 w 1060"/>
                <a:gd name="T101" fmla="*/ 73 h 241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60" h="2410">
                  <a:moveTo>
                    <a:pt x="991" y="364"/>
                  </a:moveTo>
                  <a:lnTo>
                    <a:pt x="813" y="205"/>
                  </a:lnTo>
                  <a:lnTo>
                    <a:pt x="727" y="117"/>
                  </a:lnTo>
                  <a:lnTo>
                    <a:pt x="613" y="234"/>
                  </a:lnTo>
                  <a:lnTo>
                    <a:pt x="364" y="442"/>
                  </a:lnTo>
                  <a:lnTo>
                    <a:pt x="172" y="617"/>
                  </a:lnTo>
                  <a:lnTo>
                    <a:pt x="63" y="761"/>
                  </a:lnTo>
                  <a:lnTo>
                    <a:pt x="359" y="1196"/>
                  </a:lnTo>
                  <a:lnTo>
                    <a:pt x="390" y="1291"/>
                  </a:lnTo>
                  <a:lnTo>
                    <a:pt x="347" y="1225"/>
                  </a:lnTo>
                  <a:lnTo>
                    <a:pt x="300" y="1202"/>
                  </a:lnTo>
                  <a:lnTo>
                    <a:pt x="178" y="1061"/>
                  </a:lnTo>
                  <a:lnTo>
                    <a:pt x="144" y="1109"/>
                  </a:lnTo>
                  <a:lnTo>
                    <a:pt x="215" y="1192"/>
                  </a:lnTo>
                  <a:lnTo>
                    <a:pt x="249" y="1263"/>
                  </a:lnTo>
                  <a:lnTo>
                    <a:pt x="262" y="1357"/>
                  </a:lnTo>
                  <a:lnTo>
                    <a:pt x="284" y="1524"/>
                  </a:lnTo>
                  <a:lnTo>
                    <a:pt x="262" y="1718"/>
                  </a:lnTo>
                  <a:lnTo>
                    <a:pt x="255" y="1837"/>
                  </a:lnTo>
                  <a:lnTo>
                    <a:pt x="277" y="2015"/>
                  </a:lnTo>
                  <a:lnTo>
                    <a:pt x="320" y="2213"/>
                  </a:lnTo>
                  <a:lnTo>
                    <a:pt x="364" y="2328"/>
                  </a:lnTo>
                  <a:lnTo>
                    <a:pt x="314" y="2410"/>
                  </a:lnTo>
                  <a:lnTo>
                    <a:pt x="284" y="2316"/>
                  </a:lnTo>
                  <a:lnTo>
                    <a:pt x="242" y="2139"/>
                  </a:lnTo>
                  <a:lnTo>
                    <a:pt x="215" y="1937"/>
                  </a:lnTo>
                  <a:lnTo>
                    <a:pt x="215" y="1773"/>
                  </a:lnTo>
                  <a:lnTo>
                    <a:pt x="229" y="1612"/>
                  </a:lnTo>
                  <a:lnTo>
                    <a:pt x="235" y="1482"/>
                  </a:lnTo>
                  <a:lnTo>
                    <a:pt x="229" y="1323"/>
                  </a:lnTo>
                  <a:lnTo>
                    <a:pt x="206" y="1235"/>
                  </a:lnTo>
                  <a:lnTo>
                    <a:pt x="149" y="1148"/>
                  </a:lnTo>
                  <a:lnTo>
                    <a:pt x="107" y="1127"/>
                  </a:lnTo>
                  <a:lnTo>
                    <a:pt x="0" y="1127"/>
                  </a:lnTo>
                  <a:lnTo>
                    <a:pt x="51" y="1082"/>
                  </a:lnTo>
                  <a:lnTo>
                    <a:pt x="133" y="1067"/>
                  </a:lnTo>
                  <a:lnTo>
                    <a:pt x="155" y="1024"/>
                  </a:lnTo>
                  <a:lnTo>
                    <a:pt x="37" y="753"/>
                  </a:lnTo>
                  <a:lnTo>
                    <a:pt x="192" y="536"/>
                  </a:lnTo>
                  <a:lnTo>
                    <a:pt x="277" y="459"/>
                  </a:lnTo>
                  <a:lnTo>
                    <a:pt x="511" y="283"/>
                  </a:lnTo>
                  <a:lnTo>
                    <a:pt x="599" y="182"/>
                  </a:lnTo>
                  <a:lnTo>
                    <a:pt x="734" y="0"/>
                  </a:lnTo>
                  <a:lnTo>
                    <a:pt x="769" y="14"/>
                  </a:lnTo>
                  <a:lnTo>
                    <a:pt x="862" y="147"/>
                  </a:lnTo>
                  <a:lnTo>
                    <a:pt x="941" y="219"/>
                  </a:lnTo>
                  <a:lnTo>
                    <a:pt x="1017" y="278"/>
                  </a:lnTo>
                  <a:lnTo>
                    <a:pt x="1060" y="313"/>
                  </a:lnTo>
                  <a:lnTo>
                    <a:pt x="1060" y="343"/>
                  </a:lnTo>
                  <a:lnTo>
                    <a:pt x="1032" y="364"/>
                  </a:lnTo>
                  <a:lnTo>
                    <a:pt x="991" y="364"/>
                  </a:lnTo>
                  <a:close/>
                </a:path>
              </a:pathLst>
            </a:custGeom>
            <a:solidFill>
              <a:srgbClr val="000000"/>
            </a:solidFill>
            <a:ln w="0">
              <a:solidFill>
                <a:srgbClr val="000000"/>
              </a:solidFill>
              <a:prstDash val="solid"/>
              <a:round/>
              <a:headEnd/>
              <a:tailEnd/>
            </a:ln>
          </p:spPr>
          <p:txBody>
            <a:bodyPr/>
            <a:lstStyle/>
            <a:p>
              <a:endParaRPr lang="en-US"/>
            </a:p>
          </p:txBody>
        </p:sp>
        <p:sp>
          <p:nvSpPr>
            <p:cNvPr id="84040" name="Freeform 71">
              <a:extLst>
                <a:ext uri="{FF2B5EF4-FFF2-40B4-BE49-F238E27FC236}">
                  <a16:creationId xmlns:a16="http://schemas.microsoft.com/office/drawing/2014/main" id="{771AA67E-DBC2-E8C0-73D3-6109781D80F6}"/>
                </a:ext>
              </a:extLst>
            </p:cNvPr>
            <p:cNvSpPr>
              <a:spLocks/>
            </p:cNvSpPr>
            <p:nvPr/>
          </p:nvSpPr>
          <p:spPr bwMode="auto">
            <a:xfrm>
              <a:off x="4880" y="2184"/>
              <a:ext cx="55" cy="440"/>
            </a:xfrm>
            <a:custGeom>
              <a:avLst/>
              <a:gdLst>
                <a:gd name="T0" fmla="*/ 51 w 332"/>
                <a:gd name="T1" fmla="*/ 0 h 2200"/>
                <a:gd name="T2" fmla="*/ 16 w 332"/>
                <a:gd name="T3" fmla="*/ 25 h 2200"/>
                <a:gd name="T4" fmla="*/ 24 w 332"/>
                <a:gd name="T5" fmla="*/ 28 h 2200"/>
                <a:gd name="T6" fmla="*/ 11 w 332"/>
                <a:gd name="T7" fmla="*/ 107 h 2200"/>
                <a:gd name="T8" fmla="*/ 18 w 332"/>
                <a:gd name="T9" fmla="*/ 83 h 2200"/>
                <a:gd name="T10" fmla="*/ 31 w 332"/>
                <a:gd name="T11" fmla="*/ 74 h 2200"/>
                <a:gd name="T12" fmla="*/ 35 w 332"/>
                <a:gd name="T13" fmla="*/ 89 h 2200"/>
                <a:gd name="T14" fmla="*/ 28 w 332"/>
                <a:gd name="T15" fmla="*/ 118 h 2200"/>
                <a:gd name="T16" fmla="*/ 16 w 332"/>
                <a:gd name="T17" fmla="*/ 146 h 2200"/>
                <a:gd name="T18" fmla="*/ 7 w 332"/>
                <a:gd name="T19" fmla="*/ 179 h 2200"/>
                <a:gd name="T20" fmla="*/ 3 w 332"/>
                <a:gd name="T21" fmla="*/ 219 h 2200"/>
                <a:gd name="T22" fmla="*/ 3 w 332"/>
                <a:gd name="T23" fmla="*/ 302 h 2200"/>
                <a:gd name="T24" fmla="*/ 4 w 332"/>
                <a:gd name="T25" fmla="*/ 365 h 2200"/>
                <a:gd name="T26" fmla="*/ 4 w 332"/>
                <a:gd name="T27" fmla="*/ 398 h 2200"/>
                <a:gd name="T28" fmla="*/ 0 w 332"/>
                <a:gd name="T29" fmla="*/ 440 h 2200"/>
                <a:gd name="T30" fmla="*/ 4 w 332"/>
                <a:gd name="T31" fmla="*/ 406 h 2200"/>
                <a:gd name="T32" fmla="*/ 5 w 332"/>
                <a:gd name="T33" fmla="*/ 380 h 2200"/>
                <a:gd name="T34" fmla="*/ 6 w 332"/>
                <a:gd name="T35" fmla="*/ 300 h 2200"/>
                <a:gd name="T36" fmla="*/ 5 w 332"/>
                <a:gd name="T37" fmla="*/ 218 h 2200"/>
                <a:gd name="T38" fmla="*/ 11 w 332"/>
                <a:gd name="T39" fmla="*/ 181 h 2200"/>
                <a:gd name="T40" fmla="*/ 20 w 332"/>
                <a:gd name="T41" fmla="*/ 146 h 2200"/>
                <a:gd name="T42" fmla="*/ 33 w 332"/>
                <a:gd name="T43" fmla="*/ 127 h 2200"/>
                <a:gd name="T44" fmla="*/ 40 w 332"/>
                <a:gd name="T45" fmla="*/ 109 h 2200"/>
                <a:gd name="T46" fmla="*/ 43 w 332"/>
                <a:gd name="T47" fmla="*/ 95 h 2200"/>
                <a:gd name="T48" fmla="*/ 40 w 332"/>
                <a:gd name="T49" fmla="*/ 84 h 2200"/>
                <a:gd name="T50" fmla="*/ 44 w 332"/>
                <a:gd name="T51" fmla="*/ 64 h 2200"/>
                <a:gd name="T52" fmla="*/ 35 w 332"/>
                <a:gd name="T53" fmla="*/ 53 h 2200"/>
                <a:gd name="T54" fmla="*/ 31 w 332"/>
                <a:gd name="T55" fmla="*/ 40 h 2200"/>
                <a:gd name="T56" fmla="*/ 32 w 332"/>
                <a:gd name="T57" fmla="*/ 26 h 2200"/>
                <a:gd name="T58" fmla="*/ 55 w 332"/>
                <a:gd name="T59" fmla="*/ 2 h 2200"/>
                <a:gd name="T60" fmla="*/ 51 w 332"/>
                <a:gd name="T61" fmla="*/ 0 h 22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32" h="2200">
                  <a:moveTo>
                    <a:pt x="309" y="0"/>
                  </a:moveTo>
                  <a:lnTo>
                    <a:pt x="96" y="123"/>
                  </a:lnTo>
                  <a:lnTo>
                    <a:pt x="145" y="139"/>
                  </a:lnTo>
                  <a:lnTo>
                    <a:pt x="66" y="535"/>
                  </a:lnTo>
                  <a:lnTo>
                    <a:pt x="109" y="414"/>
                  </a:lnTo>
                  <a:lnTo>
                    <a:pt x="187" y="371"/>
                  </a:lnTo>
                  <a:lnTo>
                    <a:pt x="210" y="443"/>
                  </a:lnTo>
                  <a:lnTo>
                    <a:pt x="172" y="588"/>
                  </a:lnTo>
                  <a:lnTo>
                    <a:pt x="96" y="732"/>
                  </a:lnTo>
                  <a:lnTo>
                    <a:pt x="44" y="897"/>
                  </a:lnTo>
                  <a:lnTo>
                    <a:pt x="17" y="1096"/>
                  </a:lnTo>
                  <a:lnTo>
                    <a:pt x="17" y="1511"/>
                  </a:lnTo>
                  <a:lnTo>
                    <a:pt x="23" y="1827"/>
                  </a:lnTo>
                  <a:lnTo>
                    <a:pt x="23" y="1988"/>
                  </a:lnTo>
                  <a:lnTo>
                    <a:pt x="0" y="2200"/>
                  </a:lnTo>
                  <a:lnTo>
                    <a:pt x="23" y="2032"/>
                  </a:lnTo>
                  <a:lnTo>
                    <a:pt x="32" y="1899"/>
                  </a:lnTo>
                  <a:lnTo>
                    <a:pt x="37" y="1502"/>
                  </a:lnTo>
                  <a:lnTo>
                    <a:pt x="32" y="1089"/>
                  </a:lnTo>
                  <a:lnTo>
                    <a:pt x="66" y="907"/>
                  </a:lnTo>
                  <a:lnTo>
                    <a:pt x="122" y="732"/>
                  </a:lnTo>
                  <a:lnTo>
                    <a:pt x="202" y="633"/>
                  </a:lnTo>
                  <a:lnTo>
                    <a:pt x="244" y="545"/>
                  </a:lnTo>
                  <a:lnTo>
                    <a:pt x="261" y="474"/>
                  </a:lnTo>
                  <a:lnTo>
                    <a:pt x="241" y="420"/>
                  </a:lnTo>
                  <a:lnTo>
                    <a:pt x="267" y="322"/>
                  </a:lnTo>
                  <a:lnTo>
                    <a:pt x="210" y="267"/>
                  </a:lnTo>
                  <a:lnTo>
                    <a:pt x="187" y="202"/>
                  </a:lnTo>
                  <a:lnTo>
                    <a:pt x="193" y="131"/>
                  </a:lnTo>
                  <a:lnTo>
                    <a:pt x="332" y="8"/>
                  </a:lnTo>
                  <a:lnTo>
                    <a:pt x="309" y="0"/>
                  </a:lnTo>
                  <a:close/>
                </a:path>
              </a:pathLst>
            </a:custGeom>
            <a:solidFill>
              <a:srgbClr val="000000"/>
            </a:solidFill>
            <a:ln w="0">
              <a:solidFill>
                <a:srgbClr val="000000"/>
              </a:solidFill>
              <a:prstDash val="solid"/>
              <a:round/>
              <a:headEnd/>
              <a:tailEnd/>
            </a:ln>
          </p:spPr>
          <p:txBody>
            <a:bodyPr/>
            <a:lstStyle/>
            <a:p>
              <a:endParaRPr lang="en-US"/>
            </a:p>
          </p:txBody>
        </p:sp>
        <p:sp>
          <p:nvSpPr>
            <p:cNvPr id="84041" name="Freeform 72">
              <a:extLst>
                <a:ext uri="{FF2B5EF4-FFF2-40B4-BE49-F238E27FC236}">
                  <a16:creationId xmlns:a16="http://schemas.microsoft.com/office/drawing/2014/main" id="{12B0521D-C3BC-CBDF-38B5-C257BB44DC1B}"/>
                </a:ext>
              </a:extLst>
            </p:cNvPr>
            <p:cNvSpPr>
              <a:spLocks/>
            </p:cNvSpPr>
            <p:nvPr/>
          </p:nvSpPr>
          <p:spPr bwMode="auto">
            <a:xfrm>
              <a:off x="4430" y="2605"/>
              <a:ext cx="1042" cy="867"/>
            </a:xfrm>
            <a:custGeom>
              <a:avLst/>
              <a:gdLst>
                <a:gd name="T0" fmla="*/ 110 w 6249"/>
                <a:gd name="T1" fmla="*/ 0 h 4334"/>
                <a:gd name="T2" fmla="*/ 402 w 6249"/>
                <a:gd name="T3" fmla="*/ 260 h 4334"/>
                <a:gd name="T4" fmla="*/ 398 w 6249"/>
                <a:gd name="T5" fmla="*/ 272 h 4334"/>
                <a:gd name="T6" fmla="*/ 398 w 6249"/>
                <a:gd name="T7" fmla="*/ 278 h 4334"/>
                <a:gd name="T8" fmla="*/ 406 w 6249"/>
                <a:gd name="T9" fmla="*/ 297 h 4334"/>
                <a:gd name="T10" fmla="*/ 412 w 6249"/>
                <a:gd name="T11" fmla="*/ 299 h 4334"/>
                <a:gd name="T12" fmla="*/ 415 w 6249"/>
                <a:gd name="T13" fmla="*/ 299 h 4334"/>
                <a:gd name="T14" fmla="*/ 463 w 6249"/>
                <a:gd name="T15" fmla="*/ 266 h 4334"/>
                <a:gd name="T16" fmla="*/ 436 w 6249"/>
                <a:gd name="T17" fmla="*/ 292 h 4334"/>
                <a:gd name="T18" fmla="*/ 446 w 6249"/>
                <a:gd name="T19" fmla="*/ 301 h 4334"/>
                <a:gd name="T20" fmla="*/ 459 w 6249"/>
                <a:gd name="T21" fmla="*/ 283 h 4334"/>
                <a:gd name="T22" fmla="*/ 434 w 6249"/>
                <a:gd name="T23" fmla="*/ 329 h 4334"/>
                <a:gd name="T24" fmla="*/ 434 w 6249"/>
                <a:gd name="T25" fmla="*/ 336 h 4334"/>
                <a:gd name="T26" fmla="*/ 438 w 6249"/>
                <a:gd name="T27" fmla="*/ 345 h 4334"/>
                <a:gd name="T28" fmla="*/ 446 w 6249"/>
                <a:gd name="T29" fmla="*/ 354 h 4334"/>
                <a:gd name="T30" fmla="*/ 451 w 6249"/>
                <a:gd name="T31" fmla="*/ 354 h 4334"/>
                <a:gd name="T32" fmla="*/ 459 w 6249"/>
                <a:gd name="T33" fmla="*/ 348 h 4334"/>
                <a:gd name="T34" fmla="*/ 486 w 6249"/>
                <a:gd name="T35" fmla="*/ 310 h 4334"/>
                <a:gd name="T36" fmla="*/ 465 w 6249"/>
                <a:gd name="T37" fmla="*/ 364 h 4334"/>
                <a:gd name="T38" fmla="*/ 467 w 6249"/>
                <a:gd name="T39" fmla="*/ 373 h 4334"/>
                <a:gd name="T40" fmla="*/ 477 w 6249"/>
                <a:gd name="T41" fmla="*/ 380 h 4334"/>
                <a:gd name="T42" fmla="*/ 483 w 6249"/>
                <a:gd name="T43" fmla="*/ 380 h 4334"/>
                <a:gd name="T44" fmla="*/ 491 w 6249"/>
                <a:gd name="T45" fmla="*/ 371 h 4334"/>
                <a:gd name="T46" fmla="*/ 516 w 6249"/>
                <a:gd name="T47" fmla="*/ 338 h 4334"/>
                <a:gd name="T48" fmla="*/ 497 w 6249"/>
                <a:gd name="T49" fmla="*/ 383 h 4334"/>
                <a:gd name="T50" fmla="*/ 499 w 6249"/>
                <a:gd name="T51" fmla="*/ 389 h 4334"/>
                <a:gd name="T52" fmla="*/ 506 w 6249"/>
                <a:gd name="T53" fmla="*/ 394 h 4334"/>
                <a:gd name="T54" fmla="*/ 518 w 6249"/>
                <a:gd name="T55" fmla="*/ 394 h 4334"/>
                <a:gd name="T56" fmla="*/ 528 w 6249"/>
                <a:gd name="T57" fmla="*/ 387 h 4334"/>
                <a:gd name="T58" fmla="*/ 550 w 6249"/>
                <a:gd name="T59" fmla="*/ 360 h 4334"/>
                <a:gd name="T60" fmla="*/ 541 w 6249"/>
                <a:gd name="T61" fmla="*/ 383 h 4334"/>
                <a:gd name="T62" fmla="*/ 626 w 6249"/>
                <a:gd name="T63" fmla="*/ 454 h 4334"/>
                <a:gd name="T64" fmla="*/ 637 w 6249"/>
                <a:gd name="T65" fmla="*/ 450 h 4334"/>
                <a:gd name="T66" fmla="*/ 653 w 6249"/>
                <a:gd name="T67" fmla="*/ 426 h 4334"/>
                <a:gd name="T68" fmla="*/ 664 w 6249"/>
                <a:gd name="T69" fmla="*/ 399 h 4334"/>
                <a:gd name="T70" fmla="*/ 666 w 6249"/>
                <a:gd name="T71" fmla="*/ 383 h 4334"/>
                <a:gd name="T72" fmla="*/ 664 w 6249"/>
                <a:gd name="T73" fmla="*/ 373 h 4334"/>
                <a:gd name="T74" fmla="*/ 664 w 6249"/>
                <a:gd name="T75" fmla="*/ 352 h 4334"/>
                <a:gd name="T76" fmla="*/ 955 w 6249"/>
                <a:gd name="T77" fmla="*/ 434 h 4334"/>
                <a:gd name="T78" fmla="*/ 972 w 6249"/>
                <a:gd name="T79" fmla="*/ 616 h 4334"/>
                <a:gd name="T80" fmla="*/ 1042 w 6249"/>
                <a:gd name="T81" fmla="*/ 866 h 4334"/>
                <a:gd name="T82" fmla="*/ 250 w 6249"/>
                <a:gd name="T83" fmla="*/ 867 h 4334"/>
                <a:gd name="T84" fmla="*/ 250 w 6249"/>
                <a:gd name="T85" fmla="*/ 445 h 4334"/>
                <a:gd name="T86" fmla="*/ 207 w 6249"/>
                <a:gd name="T87" fmla="*/ 476 h 4334"/>
                <a:gd name="T88" fmla="*/ 180 w 6249"/>
                <a:gd name="T89" fmla="*/ 484 h 4334"/>
                <a:gd name="T90" fmla="*/ 142 w 6249"/>
                <a:gd name="T91" fmla="*/ 489 h 4334"/>
                <a:gd name="T92" fmla="*/ 138 w 6249"/>
                <a:gd name="T93" fmla="*/ 466 h 4334"/>
                <a:gd name="T94" fmla="*/ 118 w 6249"/>
                <a:gd name="T95" fmla="*/ 406 h 4334"/>
                <a:gd name="T96" fmla="*/ 91 w 6249"/>
                <a:gd name="T97" fmla="*/ 362 h 4334"/>
                <a:gd name="T98" fmla="*/ 63 w 6249"/>
                <a:gd name="T99" fmla="*/ 329 h 4334"/>
                <a:gd name="T100" fmla="*/ 29 w 6249"/>
                <a:gd name="T101" fmla="*/ 303 h 4334"/>
                <a:gd name="T102" fmla="*/ 0 w 6249"/>
                <a:gd name="T103" fmla="*/ 290 h 4334"/>
                <a:gd name="T104" fmla="*/ 30 w 6249"/>
                <a:gd name="T105" fmla="*/ 222 h 4334"/>
                <a:gd name="T106" fmla="*/ 64 w 6249"/>
                <a:gd name="T107" fmla="*/ 208 h 4334"/>
                <a:gd name="T108" fmla="*/ 64 w 6249"/>
                <a:gd name="T109" fmla="*/ 192 h 4334"/>
                <a:gd name="T110" fmla="*/ 76 w 6249"/>
                <a:gd name="T111" fmla="*/ 182 h 4334"/>
                <a:gd name="T112" fmla="*/ 97 w 6249"/>
                <a:gd name="T113" fmla="*/ 182 h 4334"/>
                <a:gd name="T114" fmla="*/ 80 w 6249"/>
                <a:gd name="T115" fmla="*/ 104 h 4334"/>
                <a:gd name="T116" fmla="*/ 102 w 6249"/>
                <a:gd name="T117" fmla="*/ 16 h 4334"/>
                <a:gd name="T118" fmla="*/ 110 w 6249"/>
                <a:gd name="T119" fmla="*/ 0 h 433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49" h="4334">
                  <a:moveTo>
                    <a:pt x="662" y="0"/>
                  </a:moveTo>
                  <a:lnTo>
                    <a:pt x="2411" y="1298"/>
                  </a:lnTo>
                  <a:lnTo>
                    <a:pt x="2389" y="1358"/>
                  </a:lnTo>
                  <a:lnTo>
                    <a:pt x="2389" y="1392"/>
                  </a:lnTo>
                  <a:lnTo>
                    <a:pt x="2434" y="1483"/>
                  </a:lnTo>
                  <a:lnTo>
                    <a:pt x="2470" y="1494"/>
                  </a:lnTo>
                  <a:lnTo>
                    <a:pt x="2490" y="1494"/>
                  </a:lnTo>
                  <a:lnTo>
                    <a:pt x="2777" y="1332"/>
                  </a:lnTo>
                  <a:lnTo>
                    <a:pt x="2616" y="1460"/>
                  </a:lnTo>
                  <a:lnTo>
                    <a:pt x="2674" y="1507"/>
                  </a:lnTo>
                  <a:lnTo>
                    <a:pt x="2753" y="1413"/>
                  </a:lnTo>
                  <a:lnTo>
                    <a:pt x="2603" y="1644"/>
                  </a:lnTo>
                  <a:lnTo>
                    <a:pt x="2603" y="1681"/>
                  </a:lnTo>
                  <a:lnTo>
                    <a:pt x="2628" y="1726"/>
                  </a:lnTo>
                  <a:lnTo>
                    <a:pt x="2674" y="1772"/>
                  </a:lnTo>
                  <a:lnTo>
                    <a:pt x="2707" y="1772"/>
                  </a:lnTo>
                  <a:lnTo>
                    <a:pt x="2753" y="1738"/>
                  </a:lnTo>
                  <a:lnTo>
                    <a:pt x="2912" y="1552"/>
                  </a:lnTo>
                  <a:lnTo>
                    <a:pt x="2786" y="1819"/>
                  </a:lnTo>
                  <a:lnTo>
                    <a:pt x="2799" y="1866"/>
                  </a:lnTo>
                  <a:lnTo>
                    <a:pt x="2858" y="1900"/>
                  </a:lnTo>
                  <a:lnTo>
                    <a:pt x="2899" y="1900"/>
                  </a:lnTo>
                  <a:lnTo>
                    <a:pt x="2945" y="1853"/>
                  </a:lnTo>
                  <a:lnTo>
                    <a:pt x="3095" y="1691"/>
                  </a:lnTo>
                  <a:lnTo>
                    <a:pt x="2983" y="1913"/>
                  </a:lnTo>
                  <a:lnTo>
                    <a:pt x="2992" y="1946"/>
                  </a:lnTo>
                  <a:lnTo>
                    <a:pt x="3037" y="1972"/>
                  </a:lnTo>
                  <a:lnTo>
                    <a:pt x="3104" y="1972"/>
                  </a:lnTo>
                  <a:lnTo>
                    <a:pt x="3164" y="1937"/>
                  </a:lnTo>
                  <a:lnTo>
                    <a:pt x="3300" y="1798"/>
                  </a:lnTo>
                  <a:lnTo>
                    <a:pt x="3243" y="1913"/>
                  </a:lnTo>
                  <a:lnTo>
                    <a:pt x="3756" y="2270"/>
                  </a:lnTo>
                  <a:lnTo>
                    <a:pt x="3822" y="2249"/>
                  </a:lnTo>
                  <a:lnTo>
                    <a:pt x="3914" y="2131"/>
                  </a:lnTo>
                  <a:lnTo>
                    <a:pt x="3981" y="1994"/>
                  </a:lnTo>
                  <a:lnTo>
                    <a:pt x="3993" y="1913"/>
                  </a:lnTo>
                  <a:lnTo>
                    <a:pt x="3981" y="1866"/>
                  </a:lnTo>
                  <a:lnTo>
                    <a:pt x="3981" y="1762"/>
                  </a:lnTo>
                  <a:lnTo>
                    <a:pt x="5727" y="2168"/>
                  </a:lnTo>
                  <a:lnTo>
                    <a:pt x="5831" y="3077"/>
                  </a:lnTo>
                  <a:lnTo>
                    <a:pt x="6249" y="4330"/>
                  </a:lnTo>
                  <a:lnTo>
                    <a:pt x="1499" y="4334"/>
                  </a:lnTo>
                  <a:lnTo>
                    <a:pt x="1499" y="2225"/>
                  </a:lnTo>
                  <a:lnTo>
                    <a:pt x="1241" y="2378"/>
                  </a:lnTo>
                  <a:lnTo>
                    <a:pt x="1080" y="2421"/>
                  </a:lnTo>
                  <a:lnTo>
                    <a:pt x="854" y="2446"/>
                  </a:lnTo>
                  <a:lnTo>
                    <a:pt x="828" y="2330"/>
                  </a:lnTo>
                  <a:lnTo>
                    <a:pt x="707" y="2028"/>
                  </a:lnTo>
                  <a:lnTo>
                    <a:pt x="543" y="1809"/>
                  </a:lnTo>
                  <a:lnTo>
                    <a:pt x="375" y="1644"/>
                  </a:lnTo>
                  <a:lnTo>
                    <a:pt x="171" y="1517"/>
                  </a:lnTo>
                  <a:lnTo>
                    <a:pt x="0" y="1450"/>
                  </a:lnTo>
                  <a:lnTo>
                    <a:pt x="181" y="1112"/>
                  </a:lnTo>
                  <a:lnTo>
                    <a:pt x="385" y="1040"/>
                  </a:lnTo>
                  <a:lnTo>
                    <a:pt x="385" y="962"/>
                  </a:lnTo>
                  <a:lnTo>
                    <a:pt x="457" y="912"/>
                  </a:lnTo>
                  <a:lnTo>
                    <a:pt x="581" y="912"/>
                  </a:lnTo>
                  <a:lnTo>
                    <a:pt x="477" y="521"/>
                  </a:lnTo>
                  <a:lnTo>
                    <a:pt x="614" y="81"/>
                  </a:lnTo>
                  <a:lnTo>
                    <a:pt x="662" y="0"/>
                  </a:lnTo>
                  <a:close/>
                </a:path>
              </a:pathLst>
            </a:custGeom>
            <a:solidFill>
              <a:srgbClr val="000000"/>
            </a:solidFill>
            <a:ln w="0">
              <a:solidFill>
                <a:srgbClr val="000000"/>
              </a:solidFill>
              <a:prstDash val="solid"/>
              <a:round/>
              <a:headEnd/>
              <a:tailEnd/>
            </a:ln>
          </p:spPr>
          <p:txBody>
            <a:bodyPr/>
            <a:lstStyle/>
            <a:p>
              <a:endParaRPr lang="en-US"/>
            </a:p>
          </p:txBody>
        </p:sp>
        <p:sp>
          <p:nvSpPr>
            <p:cNvPr id="84042" name="Freeform 73">
              <a:extLst>
                <a:ext uri="{FF2B5EF4-FFF2-40B4-BE49-F238E27FC236}">
                  <a16:creationId xmlns:a16="http://schemas.microsoft.com/office/drawing/2014/main" id="{56DC9CDA-2D60-71B6-2C5E-E70D0270AFA7}"/>
                </a:ext>
              </a:extLst>
            </p:cNvPr>
            <p:cNvSpPr>
              <a:spLocks/>
            </p:cNvSpPr>
            <p:nvPr/>
          </p:nvSpPr>
          <p:spPr bwMode="auto">
            <a:xfrm>
              <a:off x="4546" y="2083"/>
              <a:ext cx="938" cy="970"/>
            </a:xfrm>
            <a:custGeom>
              <a:avLst/>
              <a:gdLst>
                <a:gd name="T0" fmla="*/ 512 w 5632"/>
                <a:gd name="T1" fmla="*/ 950 h 4851"/>
                <a:gd name="T2" fmla="*/ 540 w 5632"/>
                <a:gd name="T3" fmla="*/ 911 h 4851"/>
                <a:gd name="T4" fmla="*/ 550 w 5632"/>
                <a:gd name="T5" fmla="*/ 911 h 4851"/>
                <a:gd name="T6" fmla="*/ 865 w 5632"/>
                <a:gd name="T7" fmla="*/ 934 h 4851"/>
                <a:gd name="T8" fmla="*/ 937 w 5632"/>
                <a:gd name="T9" fmla="*/ 729 h 4851"/>
                <a:gd name="T10" fmla="*/ 909 w 5632"/>
                <a:gd name="T11" fmla="*/ 544 h 4851"/>
                <a:gd name="T12" fmla="*/ 890 w 5632"/>
                <a:gd name="T13" fmla="*/ 362 h 4851"/>
                <a:gd name="T14" fmla="*/ 818 w 5632"/>
                <a:gd name="T15" fmla="*/ 94 h 4851"/>
                <a:gd name="T16" fmla="*/ 766 w 5632"/>
                <a:gd name="T17" fmla="*/ 63 h 4851"/>
                <a:gd name="T18" fmla="*/ 621 w 5632"/>
                <a:gd name="T19" fmla="*/ 33 h 4851"/>
                <a:gd name="T20" fmla="*/ 518 w 5632"/>
                <a:gd name="T21" fmla="*/ 33 h 4851"/>
                <a:gd name="T22" fmla="*/ 476 w 5632"/>
                <a:gd name="T23" fmla="*/ 161 h 4851"/>
                <a:gd name="T24" fmla="*/ 456 w 5632"/>
                <a:gd name="T25" fmla="*/ 319 h 4851"/>
                <a:gd name="T26" fmla="*/ 414 w 5632"/>
                <a:gd name="T27" fmla="*/ 437 h 4851"/>
                <a:gd name="T28" fmla="*/ 354 w 5632"/>
                <a:gd name="T29" fmla="*/ 653 h 4851"/>
                <a:gd name="T30" fmla="*/ 340 w 5632"/>
                <a:gd name="T31" fmla="*/ 556 h 4851"/>
                <a:gd name="T32" fmla="*/ 313 w 5632"/>
                <a:gd name="T33" fmla="*/ 437 h 4851"/>
                <a:gd name="T34" fmla="*/ 286 w 5632"/>
                <a:gd name="T35" fmla="*/ 260 h 4851"/>
                <a:gd name="T36" fmla="*/ 290 w 5632"/>
                <a:gd name="T37" fmla="*/ 120 h 4851"/>
                <a:gd name="T38" fmla="*/ 261 w 5632"/>
                <a:gd name="T39" fmla="*/ 125 h 4851"/>
                <a:gd name="T40" fmla="*/ 151 w 5632"/>
                <a:gd name="T41" fmla="*/ 224 h 4851"/>
                <a:gd name="T42" fmla="*/ 75 w 5632"/>
                <a:gd name="T43" fmla="*/ 286 h 4851"/>
                <a:gd name="T44" fmla="*/ 37 w 5632"/>
                <a:gd name="T45" fmla="*/ 369 h 4851"/>
                <a:gd name="T46" fmla="*/ 0 w 5632"/>
                <a:gd name="T47" fmla="*/ 494 h 4851"/>
                <a:gd name="T48" fmla="*/ 31 w 5632"/>
                <a:gd name="T49" fmla="*/ 471 h 4851"/>
                <a:gd name="T50" fmla="*/ 306 w 5632"/>
                <a:gd name="T51" fmla="*/ 700 h 4851"/>
                <a:gd name="T52" fmla="*/ 337 w 5632"/>
                <a:gd name="T53" fmla="*/ 717 h 4851"/>
                <a:gd name="T54" fmla="*/ 348 w 5632"/>
                <a:gd name="T55" fmla="*/ 740 h 4851"/>
                <a:gd name="T56" fmla="*/ 369 w 5632"/>
                <a:gd name="T57" fmla="*/ 733 h 4851"/>
                <a:gd name="T58" fmla="*/ 512 w 5632"/>
                <a:gd name="T59" fmla="*/ 719 h 4851"/>
                <a:gd name="T60" fmla="*/ 528 w 5632"/>
                <a:gd name="T61" fmla="*/ 771 h 4851"/>
                <a:gd name="T62" fmla="*/ 522 w 5632"/>
                <a:gd name="T63" fmla="*/ 825 h 4851"/>
                <a:gd name="T64" fmla="*/ 489 w 5632"/>
                <a:gd name="T65" fmla="*/ 858 h 4851"/>
                <a:gd name="T66" fmla="*/ 503 w 5632"/>
                <a:gd name="T67" fmla="*/ 861 h 4851"/>
                <a:gd name="T68" fmla="*/ 540 w 5632"/>
                <a:gd name="T69" fmla="*/ 901 h 4851"/>
                <a:gd name="T70" fmla="*/ 512 w 5632"/>
                <a:gd name="T71" fmla="*/ 939 h 4851"/>
                <a:gd name="T72" fmla="*/ 511 w 5632"/>
                <a:gd name="T73" fmla="*/ 963 h 485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632" h="4851">
                  <a:moveTo>
                    <a:pt x="3067" y="4814"/>
                  </a:moveTo>
                  <a:lnTo>
                    <a:pt x="3077" y="4753"/>
                  </a:lnTo>
                  <a:lnTo>
                    <a:pt x="3146" y="4661"/>
                  </a:lnTo>
                  <a:lnTo>
                    <a:pt x="3240" y="4554"/>
                  </a:lnTo>
                  <a:lnTo>
                    <a:pt x="3274" y="4542"/>
                  </a:lnTo>
                  <a:lnTo>
                    <a:pt x="3300" y="4554"/>
                  </a:lnTo>
                  <a:lnTo>
                    <a:pt x="5015" y="4851"/>
                  </a:lnTo>
                  <a:lnTo>
                    <a:pt x="5192" y="4670"/>
                  </a:lnTo>
                  <a:lnTo>
                    <a:pt x="5238" y="4139"/>
                  </a:lnTo>
                  <a:lnTo>
                    <a:pt x="5623" y="3645"/>
                  </a:lnTo>
                  <a:lnTo>
                    <a:pt x="5632" y="3333"/>
                  </a:lnTo>
                  <a:lnTo>
                    <a:pt x="5459" y="2719"/>
                  </a:lnTo>
                  <a:lnTo>
                    <a:pt x="5308" y="2080"/>
                  </a:lnTo>
                  <a:lnTo>
                    <a:pt x="5343" y="1809"/>
                  </a:lnTo>
                  <a:lnTo>
                    <a:pt x="5144" y="885"/>
                  </a:lnTo>
                  <a:lnTo>
                    <a:pt x="4911" y="472"/>
                  </a:lnTo>
                  <a:lnTo>
                    <a:pt x="4762" y="423"/>
                  </a:lnTo>
                  <a:lnTo>
                    <a:pt x="4599" y="317"/>
                  </a:lnTo>
                  <a:lnTo>
                    <a:pt x="4124" y="245"/>
                  </a:lnTo>
                  <a:lnTo>
                    <a:pt x="3728" y="164"/>
                  </a:lnTo>
                  <a:lnTo>
                    <a:pt x="3287" y="0"/>
                  </a:lnTo>
                  <a:lnTo>
                    <a:pt x="3113" y="164"/>
                  </a:lnTo>
                  <a:lnTo>
                    <a:pt x="2959" y="461"/>
                  </a:lnTo>
                  <a:lnTo>
                    <a:pt x="2860" y="805"/>
                  </a:lnTo>
                  <a:lnTo>
                    <a:pt x="2798" y="1265"/>
                  </a:lnTo>
                  <a:lnTo>
                    <a:pt x="2739" y="1597"/>
                  </a:lnTo>
                  <a:lnTo>
                    <a:pt x="2636" y="1902"/>
                  </a:lnTo>
                  <a:lnTo>
                    <a:pt x="2486" y="2185"/>
                  </a:lnTo>
                  <a:lnTo>
                    <a:pt x="2312" y="2648"/>
                  </a:lnTo>
                  <a:lnTo>
                    <a:pt x="2125" y="3265"/>
                  </a:lnTo>
                  <a:lnTo>
                    <a:pt x="2080" y="3441"/>
                  </a:lnTo>
                  <a:lnTo>
                    <a:pt x="2042" y="2779"/>
                  </a:lnTo>
                  <a:lnTo>
                    <a:pt x="1972" y="2497"/>
                  </a:lnTo>
                  <a:lnTo>
                    <a:pt x="1880" y="2185"/>
                  </a:lnTo>
                  <a:lnTo>
                    <a:pt x="1765" y="1690"/>
                  </a:lnTo>
                  <a:lnTo>
                    <a:pt x="1719" y="1299"/>
                  </a:lnTo>
                  <a:lnTo>
                    <a:pt x="1706" y="896"/>
                  </a:lnTo>
                  <a:lnTo>
                    <a:pt x="1742" y="600"/>
                  </a:lnTo>
                  <a:lnTo>
                    <a:pt x="1787" y="413"/>
                  </a:lnTo>
                  <a:lnTo>
                    <a:pt x="1565" y="627"/>
                  </a:lnTo>
                  <a:lnTo>
                    <a:pt x="1218" y="922"/>
                  </a:lnTo>
                  <a:lnTo>
                    <a:pt x="908" y="1121"/>
                  </a:lnTo>
                  <a:lnTo>
                    <a:pt x="638" y="1265"/>
                  </a:lnTo>
                  <a:lnTo>
                    <a:pt x="451" y="1432"/>
                  </a:lnTo>
                  <a:lnTo>
                    <a:pt x="359" y="1537"/>
                  </a:lnTo>
                  <a:lnTo>
                    <a:pt x="220" y="1843"/>
                  </a:lnTo>
                  <a:lnTo>
                    <a:pt x="102" y="2153"/>
                  </a:lnTo>
                  <a:lnTo>
                    <a:pt x="0" y="2470"/>
                  </a:lnTo>
                  <a:lnTo>
                    <a:pt x="80" y="2389"/>
                  </a:lnTo>
                  <a:lnTo>
                    <a:pt x="185" y="2355"/>
                  </a:lnTo>
                  <a:lnTo>
                    <a:pt x="277" y="2342"/>
                  </a:lnTo>
                  <a:lnTo>
                    <a:pt x="1835" y="3500"/>
                  </a:lnTo>
                  <a:lnTo>
                    <a:pt x="2031" y="3500"/>
                  </a:lnTo>
                  <a:lnTo>
                    <a:pt x="2022" y="3584"/>
                  </a:lnTo>
                  <a:lnTo>
                    <a:pt x="1952" y="3605"/>
                  </a:lnTo>
                  <a:lnTo>
                    <a:pt x="2088" y="3703"/>
                  </a:lnTo>
                  <a:lnTo>
                    <a:pt x="1765" y="3894"/>
                  </a:lnTo>
                  <a:lnTo>
                    <a:pt x="2216" y="3665"/>
                  </a:lnTo>
                  <a:lnTo>
                    <a:pt x="3010" y="3547"/>
                  </a:lnTo>
                  <a:lnTo>
                    <a:pt x="3077" y="3595"/>
                  </a:lnTo>
                  <a:lnTo>
                    <a:pt x="3136" y="3703"/>
                  </a:lnTo>
                  <a:lnTo>
                    <a:pt x="3169" y="3855"/>
                  </a:lnTo>
                  <a:lnTo>
                    <a:pt x="3169" y="3987"/>
                  </a:lnTo>
                  <a:lnTo>
                    <a:pt x="3136" y="4126"/>
                  </a:lnTo>
                  <a:lnTo>
                    <a:pt x="3054" y="4225"/>
                  </a:lnTo>
                  <a:lnTo>
                    <a:pt x="2939" y="4293"/>
                  </a:lnTo>
                  <a:lnTo>
                    <a:pt x="2716" y="4389"/>
                  </a:lnTo>
                  <a:lnTo>
                    <a:pt x="3020" y="4304"/>
                  </a:lnTo>
                  <a:lnTo>
                    <a:pt x="3240" y="4461"/>
                  </a:lnTo>
                  <a:lnTo>
                    <a:pt x="3240" y="4504"/>
                  </a:lnTo>
                  <a:lnTo>
                    <a:pt x="3169" y="4562"/>
                  </a:lnTo>
                  <a:lnTo>
                    <a:pt x="3077" y="4695"/>
                  </a:lnTo>
                  <a:lnTo>
                    <a:pt x="3054" y="4766"/>
                  </a:lnTo>
                  <a:lnTo>
                    <a:pt x="3067" y="4814"/>
                  </a:lnTo>
                  <a:close/>
                </a:path>
              </a:pathLst>
            </a:custGeom>
            <a:solidFill>
              <a:srgbClr val="000000"/>
            </a:solidFill>
            <a:ln w="0">
              <a:solidFill>
                <a:srgbClr val="000000"/>
              </a:solidFill>
              <a:prstDash val="solid"/>
              <a:round/>
              <a:headEnd/>
              <a:tailEnd/>
            </a:ln>
          </p:spPr>
          <p:txBody>
            <a:bodyPr/>
            <a:lstStyle/>
            <a:p>
              <a:endParaRPr lang="en-US"/>
            </a:p>
          </p:txBody>
        </p:sp>
        <p:sp>
          <p:nvSpPr>
            <p:cNvPr id="84043" name="Freeform 74">
              <a:extLst>
                <a:ext uri="{FF2B5EF4-FFF2-40B4-BE49-F238E27FC236}">
                  <a16:creationId xmlns:a16="http://schemas.microsoft.com/office/drawing/2014/main" id="{3B1E4D3B-7941-8333-C3CD-49913110FB9C}"/>
                </a:ext>
              </a:extLst>
            </p:cNvPr>
            <p:cNvSpPr>
              <a:spLocks/>
            </p:cNvSpPr>
            <p:nvPr/>
          </p:nvSpPr>
          <p:spPr bwMode="auto">
            <a:xfrm>
              <a:off x="4768" y="2744"/>
              <a:ext cx="103" cy="68"/>
            </a:xfrm>
            <a:custGeom>
              <a:avLst/>
              <a:gdLst>
                <a:gd name="T0" fmla="*/ 103 w 617"/>
                <a:gd name="T1" fmla="*/ 63 h 343"/>
                <a:gd name="T2" fmla="*/ 79 w 617"/>
                <a:gd name="T3" fmla="*/ 63 h 343"/>
                <a:gd name="T4" fmla="*/ 48 w 617"/>
                <a:gd name="T5" fmla="*/ 58 h 343"/>
                <a:gd name="T6" fmla="*/ 21 w 617"/>
                <a:gd name="T7" fmla="*/ 39 h 343"/>
                <a:gd name="T8" fmla="*/ 19 w 617"/>
                <a:gd name="T9" fmla="*/ 33 h 343"/>
                <a:gd name="T10" fmla="*/ 29 w 617"/>
                <a:gd name="T11" fmla="*/ 28 h 343"/>
                <a:gd name="T12" fmla="*/ 54 w 617"/>
                <a:gd name="T13" fmla="*/ 39 h 343"/>
                <a:gd name="T14" fmla="*/ 29 w 617"/>
                <a:gd name="T15" fmla="*/ 23 h 343"/>
                <a:gd name="T16" fmla="*/ 27 w 617"/>
                <a:gd name="T17" fmla="*/ 11 h 343"/>
                <a:gd name="T18" fmla="*/ 38 w 617"/>
                <a:gd name="T19" fmla="*/ 0 h 343"/>
                <a:gd name="T20" fmla="*/ 27 w 617"/>
                <a:gd name="T21" fmla="*/ 5 h 343"/>
                <a:gd name="T22" fmla="*/ 21 w 617"/>
                <a:gd name="T23" fmla="*/ 2 h 343"/>
                <a:gd name="T24" fmla="*/ 14 w 617"/>
                <a:gd name="T25" fmla="*/ 23 h 343"/>
                <a:gd name="T26" fmla="*/ 4 w 617"/>
                <a:gd name="T27" fmla="*/ 23 h 343"/>
                <a:gd name="T28" fmla="*/ 0 w 617"/>
                <a:gd name="T29" fmla="*/ 42 h 343"/>
                <a:gd name="T30" fmla="*/ 14 w 617"/>
                <a:gd name="T31" fmla="*/ 60 h 343"/>
                <a:gd name="T32" fmla="*/ 19 w 617"/>
                <a:gd name="T33" fmla="*/ 44 h 343"/>
                <a:gd name="T34" fmla="*/ 41 w 617"/>
                <a:gd name="T35" fmla="*/ 60 h 343"/>
                <a:gd name="T36" fmla="*/ 74 w 617"/>
                <a:gd name="T37" fmla="*/ 68 h 343"/>
                <a:gd name="T38" fmla="*/ 103 w 617"/>
                <a:gd name="T39" fmla="*/ 63 h 3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17" h="343">
                  <a:moveTo>
                    <a:pt x="617" y="316"/>
                  </a:moveTo>
                  <a:lnTo>
                    <a:pt x="474" y="316"/>
                  </a:lnTo>
                  <a:lnTo>
                    <a:pt x="290" y="293"/>
                  </a:lnTo>
                  <a:lnTo>
                    <a:pt x="127" y="198"/>
                  </a:lnTo>
                  <a:lnTo>
                    <a:pt x="116" y="164"/>
                  </a:lnTo>
                  <a:lnTo>
                    <a:pt x="174" y="139"/>
                  </a:lnTo>
                  <a:lnTo>
                    <a:pt x="326" y="198"/>
                  </a:lnTo>
                  <a:lnTo>
                    <a:pt x="174" y="116"/>
                  </a:lnTo>
                  <a:lnTo>
                    <a:pt x="164" y="58"/>
                  </a:lnTo>
                  <a:lnTo>
                    <a:pt x="230" y="0"/>
                  </a:lnTo>
                  <a:lnTo>
                    <a:pt x="164" y="24"/>
                  </a:lnTo>
                  <a:lnTo>
                    <a:pt x="127" y="9"/>
                  </a:lnTo>
                  <a:lnTo>
                    <a:pt x="83" y="116"/>
                  </a:lnTo>
                  <a:lnTo>
                    <a:pt x="23" y="116"/>
                  </a:lnTo>
                  <a:lnTo>
                    <a:pt x="0" y="211"/>
                  </a:lnTo>
                  <a:lnTo>
                    <a:pt x="83" y="303"/>
                  </a:lnTo>
                  <a:lnTo>
                    <a:pt x="116" y="222"/>
                  </a:lnTo>
                  <a:lnTo>
                    <a:pt x="243" y="303"/>
                  </a:lnTo>
                  <a:lnTo>
                    <a:pt x="443" y="343"/>
                  </a:lnTo>
                  <a:lnTo>
                    <a:pt x="617" y="316"/>
                  </a:lnTo>
                  <a:close/>
                </a:path>
              </a:pathLst>
            </a:custGeom>
            <a:solidFill>
              <a:srgbClr val="000000"/>
            </a:solidFill>
            <a:ln w="0">
              <a:solidFill>
                <a:srgbClr val="000000"/>
              </a:solidFill>
              <a:prstDash val="solid"/>
              <a:round/>
              <a:headEnd/>
              <a:tailEnd/>
            </a:ln>
          </p:spPr>
          <p:txBody>
            <a:bodyPr/>
            <a:lstStyle/>
            <a:p>
              <a:endParaRPr lang="en-US"/>
            </a:p>
          </p:txBody>
        </p:sp>
        <p:sp>
          <p:nvSpPr>
            <p:cNvPr id="84044" name="Freeform 75">
              <a:extLst>
                <a:ext uri="{FF2B5EF4-FFF2-40B4-BE49-F238E27FC236}">
                  <a16:creationId xmlns:a16="http://schemas.microsoft.com/office/drawing/2014/main" id="{A71C7837-451F-1B3E-11F7-6CA44D637249}"/>
                </a:ext>
              </a:extLst>
            </p:cNvPr>
            <p:cNvSpPr>
              <a:spLocks/>
            </p:cNvSpPr>
            <p:nvPr/>
          </p:nvSpPr>
          <p:spPr bwMode="auto">
            <a:xfrm>
              <a:off x="4722" y="2724"/>
              <a:ext cx="75" cy="55"/>
            </a:xfrm>
            <a:custGeom>
              <a:avLst/>
              <a:gdLst>
                <a:gd name="T0" fmla="*/ 13 w 453"/>
                <a:gd name="T1" fmla="*/ 55 h 276"/>
                <a:gd name="T2" fmla="*/ 9 w 453"/>
                <a:gd name="T3" fmla="*/ 38 h 276"/>
                <a:gd name="T4" fmla="*/ 23 w 453"/>
                <a:gd name="T5" fmla="*/ 48 h 276"/>
                <a:gd name="T6" fmla="*/ 39 w 453"/>
                <a:gd name="T7" fmla="*/ 46 h 276"/>
                <a:gd name="T8" fmla="*/ 50 w 453"/>
                <a:gd name="T9" fmla="*/ 36 h 276"/>
                <a:gd name="T10" fmla="*/ 65 w 453"/>
                <a:gd name="T11" fmla="*/ 33 h 276"/>
                <a:gd name="T12" fmla="*/ 62 w 453"/>
                <a:gd name="T13" fmla="*/ 25 h 276"/>
                <a:gd name="T14" fmla="*/ 63 w 453"/>
                <a:gd name="T15" fmla="*/ 13 h 276"/>
                <a:gd name="T16" fmla="*/ 75 w 453"/>
                <a:gd name="T17" fmla="*/ 3 h 276"/>
                <a:gd name="T18" fmla="*/ 67 w 453"/>
                <a:gd name="T19" fmla="*/ 0 h 276"/>
                <a:gd name="T20" fmla="*/ 58 w 453"/>
                <a:gd name="T21" fmla="*/ 8 h 276"/>
                <a:gd name="T22" fmla="*/ 56 w 453"/>
                <a:gd name="T23" fmla="*/ 29 h 276"/>
                <a:gd name="T24" fmla="*/ 44 w 453"/>
                <a:gd name="T25" fmla="*/ 31 h 276"/>
                <a:gd name="T26" fmla="*/ 34 w 453"/>
                <a:gd name="T27" fmla="*/ 38 h 276"/>
                <a:gd name="T28" fmla="*/ 25 w 453"/>
                <a:gd name="T29" fmla="*/ 38 h 276"/>
                <a:gd name="T30" fmla="*/ 4 w 453"/>
                <a:gd name="T31" fmla="*/ 29 h 276"/>
                <a:gd name="T32" fmla="*/ 0 w 453"/>
                <a:gd name="T33" fmla="*/ 50 h 276"/>
                <a:gd name="T34" fmla="*/ 13 w 453"/>
                <a:gd name="T35" fmla="*/ 55 h 27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53" h="276">
                  <a:moveTo>
                    <a:pt x="79" y="276"/>
                  </a:moveTo>
                  <a:lnTo>
                    <a:pt x="56" y="191"/>
                  </a:lnTo>
                  <a:lnTo>
                    <a:pt x="138" y="239"/>
                  </a:lnTo>
                  <a:lnTo>
                    <a:pt x="233" y="230"/>
                  </a:lnTo>
                  <a:lnTo>
                    <a:pt x="302" y="181"/>
                  </a:lnTo>
                  <a:lnTo>
                    <a:pt x="395" y="167"/>
                  </a:lnTo>
                  <a:lnTo>
                    <a:pt x="373" y="124"/>
                  </a:lnTo>
                  <a:lnTo>
                    <a:pt x="382" y="63"/>
                  </a:lnTo>
                  <a:lnTo>
                    <a:pt x="453" y="14"/>
                  </a:lnTo>
                  <a:lnTo>
                    <a:pt x="406" y="0"/>
                  </a:lnTo>
                  <a:lnTo>
                    <a:pt x="349" y="39"/>
                  </a:lnTo>
                  <a:lnTo>
                    <a:pt x="336" y="144"/>
                  </a:lnTo>
                  <a:lnTo>
                    <a:pt x="266" y="158"/>
                  </a:lnTo>
                  <a:lnTo>
                    <a:pt x="208" y="191"/>
                  </a:lnTo>
                  <a:lnTo>
                    <a:pt x="149" y="191"/>
                  </a:lnTo>
                  <a:lnTo>
                    <a:pt x="26" y="144"/>
                  </a:lnTo>
                  <a:lnTo>
                    <a:pt x="0" y="252"/>
                  </a:lnTo>
                  <a:lnTo>
                    <a:pt x="79" y="276"/>
                  </a:lnTo>
                  <a:close/>
                </a:path>
              </a:pathLst>
            </a:custGeom>
            <a:solidFill>
              <a:srgbClr val="000000"/>
            </a:solidFill>
            <a:ln w="0">
              <a:solidFill>
                <a:srgbClr val="000000"/>
              </a:solidFill>
              <a:prstDash val="solid"/>
              <a:round/>
              <a:headEnd/>
              <a:tailEnd/>
            </a:ln>
          </p:spPr>
          <p:txBody>
            <a:bodyPr/>
            <a:lstStyle/>
            <a:p>
              <a:endParaRPr lang="en-US"/>
            </a:p>
          </p:txBody>
        </p:sp>
        <p:sp>
          <p:nvSpPr>
            <p:cNvPr id="84045" name="Freeform 76">
              <a:extLst>
                <a:ext uri="{FF2B5EF4-FFF2-40B4-BE49-F238E27FC236}">
                  <a16:creationId xmlns:a16="http://schemas.microsoft.com/office/drawing/2014/main" id="{09E713C8-090B-3B27-7387-C3C7C9964B12}"/>
                </a:ext>
              </a:extLst>
            </p:cNvPr>
            <p:cNvSpPr>
              <a:spLocks/>
            </p:cNvSpPr>
            <p:nvPr/>
          </p:nvSpPr>
          <p:spPr bwMode="auto">
            <a:xfrm>
              <a:off x="4741" y="2770"/>
              <a:ext cx="31" cy="25"/>
            </a:xfrm>
            <a:custGeom>
              <a:avLst/>
              <a:gdLst>
                <a:gd name="T0" fmla="*/ 0 w 184"/>
                <a:gd name="T1" fmla="*/ 16 h 128"/>
                <a:gd name="T2" fmla="*/ 11 w 184"/>
                <a:gd name="T3" fmla="*/ 16 h 128"/>
                <a:gd name="T4" fmla="*/ 19 w 184"/>
                <a:gd name="T5" fmla="*/ 11 h 128"/>
                <a:gd name="T6" fmla="*/ 31 w 184"/>
                <a:gd name="T7" fmla="*/ 0 h 128"/>
                <a:gd name="T8" fmla="*/ 29 w 184"/>
                <a:gd name="T9" fmla="*/ 9 h 128"/>
                <a:gd name="T10" fmla="*/ 19 w 184"/>
                <a:gd name="T11" fmla="*/ 18 h 128"/>
                <a:gd name="T12" fmla="*/ 5 w 184"/>
                <a:gd name="T13" fmla="*/ 25 h 128"/>
                <a:gd name="T14" fmla="*/ 0 w 184"/>
                <a:gd name="T15" fmla="*/ 16 h 1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4" h="128">
                  <a:moveTo>
                    <a:pt x="0" y="81"/>
                  </a:moveTo>
                  <a:lnTo>
                    <a:pt x="68" y="81"/>
                  </a:lnTo>
                  <a:lnTo>
                    <a:pt x="115" y="58"/>
                  </a:lnTo>
                  <a:lnTo>
                    <a:pt x="184" y="0"/>
                  </a:lnTo>
                  <a:lnTo>
                    <a:pt x="174" y="46"/>
                  </a:lnTo>
                  <a:lnTo>
                    <a:pt x="115" y="92"/>
                  </a:lnTo>
                  <a:lnTo>
                    <a:pt x="31" y="128"/>
                  </a:lnTo>
                  <a:lnTo>
                    <a:pt x="0" y="81"/>
                  </a:lnTo>
                  <a:close/>
                </a:path>
              </a:pathLst>
            </a:custGeom>
            <a:solidFill>
              <a:srgbClr val="000000"/>
            </a:solidFill>
            <a:ln w="0">
              <a:solidFill>
                <a:srgbClr val="000000"/>
              </a:solidFill>
              <a:prstDash val="solid"/>
              <a:round/>
              <a:headEnd/>
              <a:tailEnd/>
            </a:ln>
          </p:spPr>
          <p:txBody>
            <a:bodyPr/>
            <a:lstStyle/>
            <a:p>
              <a:endParaRPr lang="en-US"/>
            </a:p>
          </p:txBody>
        </p:sp>
      </p:grpSp>
      <p:sp>
        <p:nvSpPr>
          <p:cNvPr id="204877" name="Text Box 77">
            <a:extLst>
              <a:ext uri="{FF2B5EF4-FFF2-40B4-BE49-F238E27FC236}">
                <a16:creationId xmlns:a16="http://schemas.microsoft.com/office/drawing/2014/main" id="{1D1CB5D4-E6D8-B072-27D7-1513FBB6CB0E}"/>
              </a:ext>
            </a:extLst>
          </p:cNvPr>
          <p:cNvSpPr txBox="1">
            <a:spLocks noChangeArrowheads="1"/>
          </p:cNvSpPr>
          <p:nvPr/>
        </p:nvSpPr>
        <p:spPr bwMode="auto">
          <a:xfrm>
            <a:off x="685800" y="3351213"/>
            <a:ext cx="3962400"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solidFill>
                  <a:srgbClr val="FF0000"/>
                </a:solidFill>
                <a:latin typeface="Arial" panose="020B0604020202020204" pitchFamily="34" charset="0"/>
              </a:rPr>
              <a:t>Example:</a:t>
            </a:r>
            <a:r>
              <a:rPr lang="en-US" altLang="en-US">
                <a:latin typeface="Arial" panose="020B0604020202020204" pitchFamily="34" charset="0"/>
              </a:rPr>
              <a:t>  If you were</a:t>
            </a:r>
            <a:br>
              <a:rPr lang="en-US" altLang="en-US">
                <a:latin typeface="Arial" panose="020B0604020202020204" pitchFamily="34" charset="0"/>
              </a:rPr>
            </a:br>
            <a:r>
              <a:rPr lang="en-US" altLang="en-US">
                <a:latin typeface="Arial" panose="020B0604020202020204" pitchFamily="34" charset="0"/>
              </a:rPr>
              <a:t>not attending college,</a:t>
            </a:r>
            <a:br>
              <a:rPr lang="en-US" altLang="en-US">
                <a:latin typeface="Arial" panose="020B0604020202020204" pitchFamily="34" charset="0"/>
              </a:rPr>
            </a:br>
            <a:r>
              <a:rPr lang="en-US" altLang="en-US">
                <a:latin typeface="Arial" panose="020B0604020202020204" pitchFamily="34" charset="0"/>
              </a:rPr>
              <a:t>you could be earning</a:t>
            </a:r>
            <a:br>
              <a:rPr lang="en-US" altLang="en-US">
                <a:latin typeface="Arial" panose="020B0604020202020204" pitchFamily="34" charset="0"/>
              </a:rPr>
            </a:br>
            <a:r>
              <a:rPr lang="en-US" altLang="en-US">
                <a:latin typeface="Arial" panose="020B0604020202020204" pitchFamily="34" charset="0"/>
              </a:rPr>
              <a:t>$15,000 per year.  </a:t>
            </a:r>
            <a:br>
              <a:rPr lang="en-US" altLang="en-US">
                <a:latin typeface="Arial" panose="020B0604020202020204" pitchFamily="34" charset="0"/>
              </a:rPr>
            </a:br>
            <a:r>
              <a:rPr lang="en-US" altLang="en-US">
                <a:latin typeface="Arial" panose="020B0604020202020204" pitchFamily="34" charset="0"/>
              </a:rPr>
              <a:t>Your opportunity cost</a:t>
            </a:r>
            <a:br>
              <a:rPr lang="en-US" altLang="en-US">
                <a:latin typeface="Arial" panose="020B0604020202020204" pitchFamily="34" charset="0"/>
              </a:rPr>
            </a:br>
            <a:r>
              <a:rPr lang="en-US" altLang="en-US">
                <a:latin typeface="Arial" panose="020B0604020202020204" pitchFamily="34" charset="0"/>
              </a:rPr>
              <a:t>of attending college for one year is $15,000.</a:t>
            </a:r>
            <a:endParaRPr lang="en-US"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04877"/>
                                        </p:tgtEl>
                                        <p:attrNameLst>
                                          <p:attrName>style.visibility</p:attrName>
                                        </p:attrNameLst>
                                      </p:cBhvr>
                                      <p:to>
                                        <p:strVal val="visible"/>
                                      </p:to>
                                    </p:set>
                                    <p:anim calcmode="lin" valueType="num">
                                      <p:cBhvr additive="base">
                                        <p:cTn id="7" dur="500" fill="hold"/>
                                        <p:tgtEl>
                                          <p:spTgt spid="204877"/>
                                        </p:tgtEl>
                                        <p:attrNameLst>
                                          <p:attrName>ppt_x</p:attrName>
                                        </p:attrNameLst>
                                      </p:cBhvr>
                                      <p:tavLst>
                                        <p:tav tm="0">
                                          <p:val>
                                            <p:strVal val="0-#ppt_w/2"/>
                                          </p:val>
                                        </p:tav>
                                        <p:tav tm="100000">
                                          <p:val>
                                            <p:strVal val="#ppt_x"/>
                                          </p:val>
                                        </p:tav>
                                      </p:tavLst>
                                    </p:anim>
                                    <p:anim calcmode="lin" valueType="num">
                                      <p:cBhvr additive="base">
                                        <p:cTn id="8" dur="500" fill="hold"/>
                                        <p:tgtEl>
                                          <p:spTgt spid="20487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nodeType="afterEffect">
                                  <p:stCondLst>
                                    <p:cond delay="0"/>
                                  </p:stCondLst>
                                  <p:childTnLst>
                                    <p:set>
                                      <p:cBhvr>
                                        <p:cTn id="11" dur="1" fill="hold">
                                          <p:stCondLst>
                                            <p:cond delay="0"/>
                                          </p:stCondLst>
                                        </p:cTn>
                                        <p:tgtEl>
                                          <p:spTgt spid="204804"/>
                                        </p:tgtEl>
                                        <p:attrNameLst>
                                          <p:attrName>style.visibility</p:attrName>
                                        </p:attrNameLst>
                                      </p:cBhvr>
                                      <p:to>
                                        <p:strVal val="visible"/>
                                      </p:to>
                                    </p:set>
                                    <p:animEffect transition="in" filter="dissolve">
                                      <p:cBhvr>
                                        <p:cTn id="12" dur="500"/>
                                        <p:tgtEl>
                                          <p:spTgt spid="204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4D7FB0A4-991E-D190-0218-82E86BE86F85}"/>
              </a:ext>
            </a:extLst>
          </p:cNvPr>
          <p:cNvSpPr>
            <a:spLocks noGrp="1" noChangeArrowheads="1"/>
          </p:cNvSpPr>
          <p:nvPr>
            <p:ph type="title"/>
          </p:nvPr>
        </p:nvSpPr>
        <p:spPr>
          <a:noFill/>
          <a:extLs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ltLang="en-US"/>
              <a:t>Sunk Costs</a:t>
            </a:r>
          </a:p>
        </p:txBody>
      </p:sp>
      <p:sp>
        <p:nvSpPr>
          <p:cNvPr id="86019" name="Rectangle 3">
            <a:extLst>
              <a:ext uri="{FF2B5EF4-FFF2-40B4-BE49-F238E27FC236}">
                <a16:creationId xmlns:a16="http://schemas.microsoft.com/office/drawing/2014/main" id="{491B96BB-0C6D-8864-36AE-228960C817E7}"/>
              </a:ext>
            </a:extLst>
          </p:cNvPr>
          <p:cNvSpPr>
            <a:spLocks noGrp="1" noChangeArrowheads="1"/>
          </p:cNvSpPr>
          <p:nvPr>
            <p:ph type="body" idx="1"/>
          </p:nvPr>
        </p:nvSpPr>
        <p:spPr>
          <a:xfrm>
            <a:off x="533400" y="1219200"/>
            <a:ext cx="8305800" cy="1524000"/>
          </a:xfrm>
          <a:noFill/>
          <a:extLs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gn="ctr">
              <a:buFont typeface="Wingdings" panose="05000000000000000000" pitchFamily="2" charset="2"/>
              <a:buNone/>
            </a:pPr>
            <a:r>
              <a:rPr lang="en-US" altLang="en-US"/>
              <a:t> </a:t>
            </a:r>
            <a:r>
              <a:rPr lang="en-US" altLang="en-US" sz="2800">
                <a:solidFill>
                  <a:schemeClr val="accent2"/>
                </a:solidFill>
              </a:rPr>
              <a:t>Sunk costs cannot be changed by any decision. They are not differential costs and should be ignored when making decisions.</a:t>
            </a:r>
            <a:endParaRPr lang="en-US" altLang="en-US" sz="2800"/>
          </a:p>
          <a:p>
            <a:pPr lvl="1">
              <a:buFont typeface="Wingdings" panose="05000000000000000000" pitchFamily="2" charset="2"/>
              <a:buNone/>
            </a:pPr>
            <a:r>
              <a:rPr lang="en-US" altLang="en-US">
                <a:solidFill>
                  <a:srgbClr val="FF0000"/>
                </a:solidFill>
              </a:rPr>
              <a:t>   </a:t>
            </a:r>
            <a:endParaRPr lang="en-US" altLang="en-US"/>
          </a:p>
        </p:txBody>
      </p:sp>
      <p:grpSp>
        <p:nvGrpSpPr>
          <p:cNvPr id="123942" name="Group 38">
            <a:extLst>
              <a:ext uri="{FF2B5EF4-FFF2-40B4-BE49-F238E27FC236}">
                <a16:creationId xmlns:a16="http://schemas.microsoft.com/office/drawing/2014/main" id="{CE47FB38-EBB4-8B6B-1069-B224721BF25C}"/>
              </a:ext>
            </a:extLst>
          </p:cNvPr>
          <p:cNvGrpSpPr>
            <a:grpSpLocks/>
          </p:cNvGrpSpPr>
          <p:nvPr/>
        </p:nvGrpSpPr>
        <p:grpSpPr bwMode="auto">
          <a:xfrm>
            <a:off x="3076575" y="5105400"/>
            <a:ext cx="3525838" cy="1379538"/>
            <a:chOff x="1938" y="3216"/>
            <a:chExt cx="2221" cy="869"/>
          </a:xfrm>
        </p:grpSpPr>
        <p:sp>
          <p:nvSpPr>
            <p:cNvPr id="86022" name="Freeform 18">
              <a:extLst>
                <a:ext uri="{FF2B5EF4-FFF2-40B4-BE49-F238E27FC236}">
                  <a16:creationId xmlns:a16="http://schemas.microsoft.com/office/drawing/2014/main" id="{7618D7D1-1D7F-AF9B-AA68-1EA1ADD9CCDF}"/>
                </a:ext>
              </a:extLst>
            </p:cNvPr>
            <p:cNvSpPr>
              <a:spLocks/>
            </p:cNvSpPr>
            <p:nvPr/>
          </p:nvSpPr>
          <p:spPr bwMode="auto">
            <a:xfrm>
              <a:off x="2450" y="3238"/>
              <a:ext cx="998" cy="263"/>
            </a:xfrm>
            <a:custGeom>
              <a:avLst/>
              <a:gdLst>
                <a:gd name="T0" fmla="*/ 88 w 5990"/>
                <a:gd name="T1" fmla="*/ 263 h 1312"/>
                <a:gd name="T2" fmla="*/ 218 w 5990"/>
                <a:gd name="T3" fmla="*/ 27 h 1312"/>
                <a:gd name="T4" fmla="*/ 263 w 5990"/>
                <a:gd name="T5" fmla="*/ 21 h 1312"/>
                <a:gd name="T6" fmla="*/ 668 w 5990"/>
                <a:gd name="T7" fmla="*/ 21 h 1312"/>
                <a:gd name="T8" fmla="*/ 685 w 5990"/>
                <a:gd name="T9" fmla="*/ 27 h 1312"/>
                <a:gd name="T10" fmla="*/ 846 w 5990"/>
                <a:gd name="T11" fmla="*/ 198 h 1312"/>
                <a:gd name="T12" fmla="*/ 797 w 5990"/>
                <a:gd name="T13" fmla="*/ 263 h 1312"/>
                <a:gd name="T14" fmla="*/ 998 w 5990"/>
                <a:gd name="T15" fmla="*/ 263 h 1312"/>
                <a:gd name="T16" fmla="*/ 699 w 5990"/>
                <a:gd name="T17" fmla="*/ 6 h 1312"/>
                <a:gd name="T18" fmla="*/ 676 w 5990"/>
                <a:gd name="T19" fmla="*/ 0 h 1312"/>
                <a:gd name="T20" fmla="*/ 263 w 5990"/>
                <a:gd name="T21" fmla="*/ 0 h 1312"/>
                <a:gd name="T22" fmla="*/ 182 w 5990"/>
                <a:gd name="T23" fmla="*/ 13 h 1312"/>
                <a:gd name="T24" fmla="*/ 0 w 5990"/>
                <a:gd name="T25" fmla="*/ 235 h 1312"/>
                <a:gd name="T26" fmla="*/ 18 w 5990"/>
                <a:gd name="T27" fmla="*/ 263 h 1312"/>
                <a:gd name="T28" fmla="*/ 88 w 5990"/>
                <a:gd name="T29" fmla="*/ 263 h 13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990" h="1312">
                  <a:moveTo>
                    <a:pt x="529" y="1312"/>
                  </a:moveTo>
                  <a:lnTo>
                    <a:pt x="1310" y="135"/>
                  </a:lnTo>
                  <a:lnTo>
                    <a:pt x="1577" y="103"/>
                  </a:lnTo>
                  <a:lnTo>
                    <a:pt x="4010" y="103"/>
                  </a:lnTo>
                  <a:lnTo>
                    <a:pt x="4109" y="135"/>
                  </a:lnTo>
                  <a:lnTo>
                    <a:pt x="5076" y="989"/>
                  </a:lnTo>
                  <a:lnTo>
                    <a:pt x="4784" y="1312"/>
                  </a:lnTo>
                  <a:lnTo>
                    <a:pt x="5990" y="1312"/>
                  </a:lnTo>
                  <a:lnTo>
                    <a:pt x="4195" y="30"/>
                  </a:lnTo>
                  <a:lnTo>
                    <a:pt x="4060" y="0"/>
                  </a:lnTo>
                  <a:lnTo>
                    <a:pt x="1577" y="0"/>
                  </a:lnTo>
                  <a:lnTo>
                    <a:pt x="1091" y="65"/>
                  </a:lnTo>
                  <a:lnTo>
                    <a:pt x="0" y="1171"/>
                  </a:lnTo>
                  <a:lnTo>
                    <a:pt x="107" y="1312"/>
                  </a:lnTo>
                  <a:lnTo>
                    <a:pt x="529" y="1312"/>
                  </a:lnTo>
                  <a:close/>
                </a:path>
              </a:pathLst>
            </a:custGeom>
            <a:solidFill>
              <a:srgbClr val="000000"/>
            </a:solidFill>
            <a:ln w="0">
              <a:solidFill>
                <a:srgbClr val="000000"/>
              </a:solidFill>
              <a:prstDash val="solid"/>
              <a:round/>
              <a:headEnd/>
              <a:tailEnd/>
            </a:ln>
          </p:spPr>
          <p:txBody>
            <a:bodyPr/>
            <a:lstStyle/>
            <a:p>
              <a:endParaRPr lang="en-US"/>
            </a:p>
          </p:txBody>
        </p:sp>
        <p:sp>
          <p:nvSpPr>
            <p:cNvPr id="86023" name="Freeform 20">
              <a:extLst>
                <a:ext uri="{FF2B5EF4-FFF2-40B4-BE49-F238E27FC236}">
                  <a16:creationId xmlns:a16="http://schemas.microsoft.com/office/drawing/2014/main" id="{2F807AB4-F364-BFA5-0008-137E42E2FB4E}"/>
                </a:ext>
              </a:extLst>
            </p:cNvPr>
            <p:cNvSpPr>
              <a:spLocks/>
            </p:cNvSpPr>
            <p:nvPr/>
          </p:nvSpPr>
          <p:spPr bwMode="auto">
            <a:xfrm>
              <a:off x="2900" y="3259"/>
              <a:ext cx="129" cy="234"/>
            </a:xfrm>
            <a:custGeom>
              <a:avLst/>
              <a:gdLst>
                <a:gd name="T0" fmla="*/ 0 w 777"/>
                <a:gd name="T1" fmla="*/ 0 h 1170"/>
                <a:gd name="T2" fmla="*/ 31 w 777"/>
                <a:gd name="T3" fmla="*/ 234 h 1170"/>
                <a:gd name="T4" fmla="*/ 129 w 777"/>
                <a:gd name="T5" fmla="*/ 234 h 1170"/>
                <a:gd name="T6" fmla="*/ 97 w 777"/>
                <a:gd name="T7" fmla="*/ 191 h 1170"/>
                <a:gd name="T8" fmla="*/ 111 w 777"/>
                <a:gd name="T9" fmla="*/ 121 h 1170"/>
                <a:gd name="T10" fmla="*/ 80 w 777"/>
                <a:gd name="T11" fmla="*/ 107 h 1170"/>
                <a:gd name="T12" fmla="*/ 58 w 777"/>
                <a:gd name="T13" fmla="*/ 177 h 1170"/>
                <a:gd name="T14" fmla="*/ 14 w 777"/>
                <a:gd name="T15" fmla="*/ 0 h 1170"/>
                <a:gd name="T16" fmla="*/ 0 w 777"/>
                <a:gd name="T17" fmla="*/ 0 h 11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7" h="1170">
                  <a:moveTo>
                    <a:pt x="0" y="0"/>
                  </a:moveTo>
                  <a:lnTo>
                    <a:pt x="188" y="1170"/>
                  </a:lnTo>
                  <a:lnTo>
                    <a:pt x="777" y="1170"/>
                  </a:lnTo>
                  <a:lnTo>
                    <a:pt x="586" y="956"/>
                  </a:lnTo>
                  <a:lnTo>
                    <a:pt x="667" y="603"/>
                  </a:lnTo>
                  <a:lnTo>
                    <a:pt x="480" y="534"/>
                  </a:lnTo>
                  <a:lnTo>
                    <a:pt x="348" y="886"/>
                  </a:lnTo>
                  <a:lnTo>
                    <a:pt x="82"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86024" name="Freeform 23">
              <a:extLst>
                <a:ext uri="{FF2B5EF4-FFF2-40B4-BE49-F238E27FC236}">
                  <a16:creationId xmlns:a16="http://schemas.microsoft.com/office/drawing/2014/main" id="{4C2D7758-0357-D165-66A6-7FA5F4377294}"/>
                </a:ext>
              </a:extLst>
            </p:cNvPr>
            <p:cNvSpPr>
              <a:spLocks/>
            </p:cNvSpPr>
            <p:nvPr/>
          </p:nvSpPr>
          <p:spPr bwMode="auto">
            <a:xfrm>
              <a:off x="2905" y="3259"/>
              <a:ext cx="66" cy="604"/>
            </a:xfrm>
            <a:custGeom>
              <a:avLst/>
              <a:gdLst>
                <a:gd name="T0" fmla="*/ 0 w 401"/>
                <a:gd name="T1" fmla="*/ 0 h 3023"/>
                <a:gd name="T2" fmla="*/ 66 w 401"/>
                <a:gd name="T3" fmla="*/ 319 h 3023"/>
                <a:gd name="T4" fmla="*/ 66 w 401"/>
                <a:gd name="T5" fmla="*/ 604 h 3023"/>
                <a:gd name="T6" fmla="*/ 0 60000 65536"/>
                <a:gd name="T7" fmla="*/ 0 60000 65536"/>
                <a:gd name="T8" fmla="*/ 0 60000 65536"/>
              </a:gdLst>
              <a:ahLst/>
              <a:cxnLst>
                <a:cxn ang="T6">
                  <a:pos x="T0" y="T1"/>
                </a:cxn>
                <a:cxn ang="T7">
                  <a:pos x="T2" y="T3"/>
                </a:cxn>
                <a:cxn ang="T8">
                  <a:pos x="T4" y="T5"/>
                </a:cxn>
              </a:cxnLst>
              <a:rect l="0" t="0" r="r" b="b"/>
              <a:pathLst>
                <a:path w="401" h="3023">
                  <a:moveTo>
                    <a:pt x="0" y="0"/>
                  </a:moveTo>
                  <a:lnTo>
                    <a:pt x="401" y="1599"/>
                  </a:lnTo>
                  <a:lnTo>
                    <a:pt x="401" y="3023"/>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025" name="Freeform 25">
              <a:extLst>
                <a:ext uri="{FF2B5EF4-FFF2-40B4-BE49-F238E27FC236}">
                  <a16:creationId xmlns:a16="http://schemas.microsoft.com/office/drawing/2014/main" id="{1DBF9503-E137-B8FA-6AE6-41A0ACA6501A}"/>
                </a:ext>
              </a:extLst>
            </p:cNvPr>
            <p:cNvSpPr>
              <a:spLocks/>
            </p:cNvSpPr>
            <p:nvPr/>
          </p:nvSpPr>
          <p:spPr bwMode="auto">
            <a:xfrm>
              <a:off x="2347" y="3251"/>
              <a:ext cx="231" cy="214"/>
            </a:xfrm>
            <a:custGeom>
              <a:avLst/>
              <a:gdLst>
                <a:gd name="T0" fmla="*/ 0 w 1390"/>
                <a:gd name="T1" fmla="*/ 214 h 1070"/>
                <a:gd name="T2" fmla="*/ 63 w 1390"/>
                <a:gd name="T3" fmla="*/ 214 h 1070"/>
                <a:gd name="T4" fmla="*/ 231 w 1390"/>
                <a:gd name="T5" fmla="*/ 14 h 1070"/>
                <a:gd name="T6" fmla="*/ 204 w 1390"/>
                <a:gd name="T7" fmla="*/ 0 h 1070"/>
                <a:gd name="T8" fmla="*/ 0 w 1390"/>
                <a:gd name="T9" fmla="*/ 214 h 10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0" h="1070">
                  <a:moveTo>
                    <a:pt x="0" y="1070"/>
                  </a:moveTo>
                  <a:lnTo>
                    <a:pt x="378" y="1070"/>
                  </a:lnTo>
                  <a:lnTo>
                    <a:pt x="1390" y="70"/>
                  </a:lnTo>
                  <a:lnTo>
                    <a:pt x="1230" y="0"/>
                  </a:lnTo>
                  <a:lnTo>
                    <a:pt x="0" y="1070"/>
                  </a:lnTo>
                  <a:close/>
                </a:path>
              </a:pathLst>
            </a:custGeom>
            <a:solidFill>
              <a:srgbClr val="00EAFF"/>
            </a:solidFill>
            <a:ln w="0">
              <a:solidFill>
                <a:srgbClr val="000000"/>
              </a:solidFill>
              <a:prstDash val="solid"/>
              <a:round/>
              <a:headEnd/>
              <a:tailEnd/>
            </a:ln>
          </p:spPr>
          <p:txBody>
            <a:bodyPr/>
            <a:lstStyle/>
            <a:p>
              <a:endParaRPr lang="en-US"/>
            </a:p>
          </p:txBody>
        </p:sp>
        <p:grpSp>
          <p:nvGrpSpPr>
            <p:cNvPr id="86026" name="Group 36">
              <a:extLst>
                <a:ext uri="{FF2B5EF4-FFF2-40B4-BE49-F238E27FC236}">
                  <a16:creationId xmlns:a16="http://schemas.microsoft.com/office/drawing/2014/main" id="{54EB703F-9214-C460-A0EE-36F3B292A166}"/>
                </a:ext>
              </a:extLst>
            </p:cNvPr>
            <p:cNvGrpSpPr>
              <a:grpSpLocks/>
            </p:cNvGrpSpPr>
            <p:nvPr/>
          </p:nvGrpSpPr>
          <p:grpSpPr bwMode="auto">
            <a:xfrm>
              <a:off x="1938" y="3216"/>
              <a:ext cx="2221" cy="869"/>
              <a:chOff x="1938" y="3216"/>
              <a:chExt cx="2221" cy="869"/>
            </a:xfrm>
          </p:grpSpPr>
          <p:sp>
            <p:nvSpPr>
              <p:cNvPr id="86027" name="Freeform 4">
                <a:extLst>
                  <a:ext uri="{FF2B5EF4-FFF2-40B4-BE49-F238E27FC236}">
                    <a16:creationId xmlns:a16="http://schemas.microsoft.com/office/drawing/2014/main" id="{F1E1D5D2-726F-3D57-A85C-34618662D86F}"/>
                  </a:ext>
                </a:extLst>
              </p:cNvPr>
              <p:cNvSpPr>
                <a:spLocks/>
              </p:cNvSpPr>
              <p:nvPr/>
            </p:nvSpPr>
            <p:spPr bwMode="auto">
              <a:xfrm>
                <a:off x="2054" y="3693"/>
                <a:ext cx="1924" cy="221"/>
              </a:xfrm>
              <a:custGeom>
                <a:avLst/>
                <a:gdLst>
                  <a:gd name="T0" fmla="*/ 75 w 11543"/>
                  <a:gd name="T1" fmla="*/ 221 h 1108"/>
                  <a:gd name="T2" fmla="*/ 0 w 11543"/>
                  <a:gd name="T3" fmla="*/ 0 h 1108"/>
                  <a:gd name="T4" fmla="*/ 1924 w 11543"/>
                  <a:gd name="T5" fmla="*/ 0 h 1108"/>
                  <a:gd name="T6" fmla="*/ 1853 w 11543"/>
                  <a:gd name="T7" fmla="*/ 221 h 1108"/>
                  <a:gd name="T8" fmla="*/ 75 w 11543"/>
                  <a:gd name="T9" fmla="*/ 221 h 1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543" h="1108">
                    <a:moveTo>
                      <a:pt x="451" y="1108"/>
                    </a:moveTo>
                    <a:lnTo>
                      <a:pt x="0" y="0"/>
                    </a:lnTo>
                    <a:lnTo>
                      <a:pt x="11543" y="0"/>
                    </a:lnTo>
                    <a:lnTo>
                      <a:pt x="11115" y="1108"/>
                    </a:lnTo>
                    <a:lnTo>
                      <a:pt x="451" y="1108"/>
                    </a:lnTo>
                    <a:close/>
                  </a:path>
                </a:pathLst>
              </a:custGeom>
              <a:solidFill>
                <a:srgbClr val="000000"/>
              </a:solidFill>
              <a:ln w="0">
                <a:solidFill>
                  <a:srgbClr val="000000"/>
                </a:solidFill>
                <a:prstDash val="solid"/>
                <a:round/>
                <a:headEnd/>
                <a:tailEnd/>
              </a:ln>
            </p:spPr>
            <p:txBody>
              <a:bodyPr/>
              <a:lstStyle/>
              <a:p>
                <a:endParaRPr lang="en-US"/>
              </a:p>
            </p:txBody>
          </p:sp>
          <p:sp>
            <p:nvSpPr>
              <p:cNvPr id="86028" name="Freeform 5">
                <a:extLst>
                  <a:ext uri="{FF2B5EF4-FFF2-40B4-BE49-F238E27FC236}">
                    <a16:creationId xmlns:a16="http://schemas.microsoft.com/office/drawing/2014/main" id="{0B974777-EFAB-7762-29BB-710E19DD54D6}"/>
                  </a:ext>
                </a:extLst>
              </p:cNvPr>
              <p:cNvSpPr>
                <a:spLocks/>
              </p:cNvSpPr>
              <p:nvPr/>
            </p:nvSpPr>
            <p:spPr bwMode="auto">
              <a:xfrm>
                <a:off x="1938" y="3216"/>
                <a:ext cx="2221" cy="662"/>
              </a:xfrm>
              <a:custGeom>
                <a:avLst/>
                <a:gdLst>
                  <a:gd name="T0" fmla="*/ 683 w 13327"/>
                  <a:gd name="T1" fmla="*/ 631 h 3308"/>
                  <a:gd name="T2" fmla="*/ 668 w 13327"/>
                  <a:gd name="T3" fmla="*/ 590 h 3308"/>
                  <a:gd name="T4" fmla="*/ 648 w 13327"/>
                  <a:gd name="T5" fmla="*/ 554 h 3308"/>
                  <a:gd name="T6" fmla="*/ 618 w 13327"/>
                  <a:gd name="T7" fmla="*/ 524 h 3308"/>
                  <a:gd name="T8" fmla="*/ 586 w 13327"/>
                  <a:gd name="T9" fmla="*/ 504 h 3308"/>
                  <a:gd name="T10" fmla="*/ 552 w 13327"/>
                  <a:gd name="T11" fmla="*/ 493 h 3308"/>
                  <a:gd name="T12" fmla="*/ 515 w 13327"/>
                  <a:gd name="T13" fmla="*/ 493 h 3308"/>
                  <a:gd name="T14" fmla="*/ 480 w 13327"/>
                  <a:gd name="T15" fmla="*/ 502 h 3308"/>
                  <a:gd name="T16" fmla="*/ 447 w 13327"/>
                  <a:gd name="T17" fmla="*/ 520 h 3308"/>
                  <a:gd name="T18" fmla="*/ 418 w 13327"/>
                  <a:gd name="T19" fmla="*/ 548 h 3308"/>
                  <a:gd name="T20" fmla="*/ 395 w 13327"/>
                  <a:gd name="T21" fmla="*/ 583 h 3308"/>
                  <a:gd name="T22" fmla="*/ 380 w 13327"/>
                  <a:gd name="T23" fmla="*/ 623 h 3308"/>
                  <a:gd name="T24" fmla="*/ 31 w 13327"/>
                  <a:gd name="T25" fmla="*/ 656 h 3308"/>
                  <a:gd name="T26" fmla="*/ 0 w 13327"/>
                  <a:gd name="T27" fmla="*/ 513 h 3308"/>
                  <a:gd name="T28" fmla="*/ 53 w 13327"/>
                  <a:gd name="T29" fmla="*/ 426 h 3308"/>
                  <a:gd name="T30" fmla="*/ 62 w 13327"/>
                  <a:gd name="T31" fmla="*/ 284 h 3308"/>
                  <a:gd name="T32" fmla="*/ 627 w 13327"/>
                  <a:gd name="T33" fmla="*/ 22 h 3308"/>
                  <a:gd name="T34" fmla="*/ 1167 w 13327"/>
                  <a:gd name="T35" fmla="*/ 0 h 3308"/>
                  <a:gd name="T36" fmla="*/ 1247 w 13327"/>
                  <a:gd name="T37" fmla="*/ 35 h 3308"/>
                  <a:gd name="T38" fmla="*/ 2115 w 13327"/>
                  <a:gd name="T39" fmla="*/ 362 h 3308"/>
                  <a:gd name="T40" fmla="*/ 2221 w 13327"/>
                  <a:gd name="T41" fmla="*/ 513 h 3308"/>
                  <a:gd name="T42" fmla="*/ 2102 w 13327"/>
                  <a:gd name="T43" fmla="*/ 598 h 3308"/>
                  <a:gd name="T44" fmla="*/ 1955 w 13327"/>
                  <a:gd name="T45" fmla="*/ 662 h 3308"/>
                  <a:gd name="T46" fmla="*/ 1946 w 13327"/>
                  <a:gd name="T47" fmla="*/ 619 h 3308"/>
                  <a:gd name="T48" fmla="*/ 1929 w 13327"/>
                  <a:gd name="T49" fmla="*/ 579 h 3308"/>
                  <a:gd name="T50" fmla="*/ 1905 w 13327"/>
                  <a:gd name="T51" fmla="*/ 544 h 3308"/>
                  <a:gd name="T52" fmla="*/ 1875 w 13327"/>
                  <a:gd name="T53" fmla="*/ 518 h 3308"/>
                  <a:gd name="T54" fmla="*/ 1843 w 13327"/>
                  <a:gd name="T55" fmla="*/ 500 h 3308"/>
                  <a:gd name="T56" fmla="*/ 1806 w 13327"/>
                  <a:gd name="T57" fmla="*/ 493 h 3308"/>
                  <a:gd name="T58" fmla="*/ 1771 w 13327"/>
                  <a:gd name="T59" fmla="*/ 493 h 3308"/>
                  <a:gd name="T60" fmla="*/ 1735 w 13327"/>
                  <a:gd name="T61" fmla="*/ 506 h 3308"/>
                  <a:gd name="T62" fmla="*/ 1704 w 13327"/>
                  <a:gd name="T63" fmla="*/ 528 h 3308"/>
                  <a:gd name="T64" fmla="*/ 1676 w 13327"/>
                  <a:gd name="T65" fmla="*/ 557 h 3308"/>
                  <a:gd name="T66" fmla="*/ 1654 w 13327"/>
                  <a:gd name="T67" fmla="*/ 594 h 3308"/>
                  <a:gd name="T68" fmla="*/ 1641 w 13327"/>
                  <a:gd name="T69" fmla="*/ 635 h 3308"/>
                  <a:gd name="T70" fmla="*/ 687 w 13327"/>
                  <a:gd name="T71" fmla="*/ 653 h 33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3327" h="3308">
                    <a:moveTo>
                      <a:pt x="4124" y="3261"/>
                    </a:moveTo>
                    <a:lnTo>
                      <a:pt x="4096" y="3155"/>
                    </a:lnTo>
                    <a:lnTo>
                      <a:pt x="4063" y="3050"/>
                    </a:lnTo>
                    <a:lnTo>
                      <a:pt x="4010" y="2949"/>
                    </a:lnTo>
                    <a:lnTo>
                      <a:pt x="3951" y="2847"/>
                    </a:lnTo>
                    <a:lnTo>
                      <a:pt x="3886" y="2767"/>
                    </a:lnTo>
                    <a:lnTo>
                      <a:pt x="3797" y="2694"/>
                    </a:lnTo>
                    <a:lnTo>
                      <a:pt x="3708" y="2618"/>
                    </a:lnTo>
                    <a:lnTo>
                      <a:pt x="3616" y="2564"/>
                    </a:lnTo>
                    <a:lnTo>
                      <a:pt x="3517" y="2519"/>
                    </a:lnTo>
                    <a:lnTo>
                      <a:pt x="3410" y="2483"/>
                    </a:lnTo>
                    <a:lnTo>
                      <a:pt x="3314" y="2462"/>
                    </a:lnTo>
                    <a:lnTo>
                      <a:pt x="3201" y="2462"/>
                    </a:lnTo>
                    <a:lnTo>
                      <a:pt x="3091" y="2462"/>
                    </a:lnTo>
                    <a:lnTo>
                      <a:pt x="2984" y="2476"/>
                    </a:lnTo>
                    <a:lnTo>
                      <a:pt x="2878" y="2509"/>
                    </a:lnTo>
                    <a:lnTo>
                      <a:pt x="2778" y="2540"/>
                    </a:lnTo>
                    <a:lnTo>
                      <a:pt x="2682" y="2600"/>
                    </a:lnTo>
                    <a:lnTo>
                      <a:pt x="2590" y="2662"/>
                    </a:lnTo>
                    <a:lnTo>
                      <a:pt x="2508" y="2738"/>
                    </a:lnTo>
                    <a:lnTo>
                      <a:pt x="2433" y="2822"/>
                    </a:lnTo>
                    <a:lnTo>
                      <a:pt x="2373" y="2913"/>
                    </a:lnTo>
                    <a:lnTo>
                      <a:pt x="2313" y="3004"/>
                    </a:lnTo>
                    <a:lnTo>
                      <a:pt x="2282" y="3113"/>
                    </a:lnTo>
                    <a:lnTo>
                      <a:pt x="2221" y="3279"/>
                    </a:lnTo>
                    <a:lnTo>
                      <a:pt x="189" y="3279"/>
                    </a:lnTo>
                    <a:lnTo>
                      <a:pt x="0" y="2774"/>
                    </a:lnTo>
                    <a:lnTo>
                      <a:pt x="0" y="2564"/>
                    </a:lnTo>
                    <a:lnTo>
                      <a:pt x="558" y="2462"/>
                    </a:lnTo>
                    <a:lnTo>
                      <a:pt x="316" y="2131"/>
                    </a:lnTo>
                    <a:lnTo>
                      <a:pt x="316" y="1494"/>
                    </a:lnTo>
                    <a:lnTo>
                      <a:pt x="373" y="1421"/>
                    </a:lnTo>
                    <a:lnTo>
                      <a:pt x="2454" y="1244"/>
                    </a:lnTo>
                    <a:lnTo>
                      <a:pt x="3762" y="109"/>
                    </a:lnTo>
                    <a:lnTo>
                      <a:pt x="4568" y="0"/>
                    </a:lnTo>
                    <a:lnTo>
                      <a:pt x="7004" y="0"/>
                    </a:lnTo>
                    <a:lnTo>
                      <a:pt x="7297" y="66"/>
                    </a:lnTo>
                    <a:lnTo>
                      <a:pt x="7481" y="174"/>
                    </a:lnTo>
                    <a:lnTo>
                      <a:pt x="8977" y="1244"/>
                    </a:lnTo>
                    <a:lnTo>
                      <a:pt x="12692" y="1811"/>
                    </a:lnTo>
                    <a:lnTo>
                      <a:pt x="12933" y="2462"/>
                    </a:lnTo>
                    <a:lnTo>
                      <a:pt x="13327" y="2564"/>
                    </a:lnTo>
                    <a:lnTo>
                      <a:pt x="13327" y="2883"/>
                    </a:lnTo>
                    <a:lnTo>
                      <a:pt x="12613" y="2988"/>
                    </a:lnTo>
                    <a:lnTo>
                      <a:pt x="12372" y="3308"/>
                    </a:lnTo>
                    <a:lnTo>
                      <a:pt x="11730" y="3308"/>
                    </a:lnTo>
                    <a:lnTo>
                      <a:pt x="11713" y="3198"/>
                    </a:lnTo>
                    <a:lnTo>
                      <a:pt x="11676" y="3095"/>
                    </a:lnTo>
                    <a:lnTo>
                      <a:pt x="11629" y="2988"/>
                    </a:lnTo>
                    <a:lnTo>
                      <a:pt x="11573" y="2894"/>
                    </a:lnTo>
                    <a:lnTo>
                      <a:pt x="11509" y="2800"/>
                    </a:lnTo>
                    <a:lnTo>
                      <a:pt x="11428" y="2720"/>
                    </a:lnTo>
                    <a:lnTo>
                      <a:pt x="11352" y="2647"/>
                    </a:lnTo>
                    <a:lnTo>
                      <a:pt x="11253" y="2589"/>
                    </a:lnTo>
                    <a:lnTo>
                      <a:pt x="11154" y="2538"/>
                    </a:lnTo>
                    <a:lnTo>
                      <a:pt x="11058" y="2498"/>
                    </a:lnTo>
                    <a:lnTo>
                      <a:pt x="10951" y="2469"/>
                    </a:lnTo>
                    <a:lnTo>
                      <a:pt x="10835" y="2462"/>
                    </a:lnTo>
                    <a:lnTo>
                      <a:pt x="10727" y="2462"/>
                    </a:lnTo>
                    <a:lnTo>
                      <a:pt x="10624" y="2462"/>
                    </a:lnTo>
                    <a:lnTo>
                      <a:pt x="10522" y="2491"/>
                    </a:lnTo>
                    <a:lnTo>
                      <a:pt x="10411" y="2530"/>
                    </a:lnTo>
                    <a:lnTo>
                      <a:pt x="10309" y="2577"/>
                    </a:lnTo>
                    <a:lnTo>
                      <a:pt x="10223" y="2640"/>
                    </a:lnTo>
                    <a:lnTo>
                      <a:pt x="10131" y="2709"/>
                    </a:lnTo>
                    <a:lnTo>
                      <a:pt x="10056" y="2785"/>
                    </a:lnTo>
                    <a:lnTo>
                      <a:pt x="9982" y="2868"/>
                    </a:lnTo>
                    <a:lnTo>
                      <a:pt x="9925" y="2970"/>
                    </a:lnTo>
                    <a:lnTo>
                      <a:pt x="9875" y="3071"/>
                    </a:lnTo>
                    <a:lnTo>
                      <a:pt x="9847" y="3173"/>
                    </a:lnTo>
                    <a:lnTo>
                      <a:pt x="9822" y="3282"/>
                    </a:lnTo>
                    <a:lnTo>
                      <a:pt x="4124" y="3261"/>
                    </a:lnTo>
                    <a:close/>
                  </a:path>
                </a:pathLst>
              </a:custGeom>
              <a:solidFill>
                <a:srgbClr val="FF0000"/>
              </a:solidFill>
              <a:ln w="0">
                <a:solidFill>
                  <a:srgbClr val="000000"/>
                </a:solidFill>
                <a:prstDash val="solid"/>
                <a:round/>
                <a:headEnd/>
                <a:tailEnd/>
              </a:ln>
            </p:spPr>
            <p:txBody>
              <a:bodyPr/>
              <a:lstStyle/>
              <a:p>
                <a:endParaRPr lang="en-US"/>
              </a:p>
            </p:txBody>
          </p:sp>
          <p:sp>
            <p:nvSpPr>
              <p:cNvPr id="86029" name="Line 6">
                <a:extLst>
                  <a:ext uri="{FF2B5EF4-FFF2-40B4-BE49-F238E27FC236}">
                    <a16:creationId xmlns:a16="http://schemas.microsoft.com/office/drawing/2014/main" id="{0AAE0B32-BA9C-725E-6E0E-8078FC271B0D}"/>
                  </a:ext>
                </a:extLst>
              </p:cNvPr>
              <p:cNvSpPr>
                <a:spLocks noChangeShapeType="1"/>
              </p:cNvSpPr>
              <p:nvPr/>
            </p:nvSpPr>
            <p:spPr bwMode="auto">
              <a:xfrm flipH="1">
                <a:off x="1995" y="3579"/>
                <a:ext cx="205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30" name="Freeform 7">
                <a:extLst>
                  <a:ext uri="{FF2B5EF4-FFF2-40B4-BE49-F238E27FC236}">
                    <a16:creationId xmlns:a16="http://schemas.microsoft.com/office/drawing/2014/main" id="{58FFB3A2-1EC5-ACCC-F090-576F11169BDD}"/>
                  </a:ext>
                </a:extLst>
              </p:cNvPr>
              <p:cNvSpPr>
                <a:spLocks/>
              </p:cNvSpPr>
              <p:nvPr/>
            </p:nvSpPr>
            <p:spPr bwMode="auto">
              <a:xfrm>
                <a:off x="2275" y="3665"/>
                <a:ext cx="384" cy="204"/>
              </a:xfrm>
              <a:custGeom>
                <a:avLst/>
                <a:gdLst>
                  <a:gd name="T0" fmla="*/ 384 w 2300"/>
                  <a:gd name="T1" fmla="*/ 199 h 1018"/>
                  <a:gd name="T2" fmla="*/ 379 w 2300"/>
                  <a:gd name="T3" fmla="*/ 168 h 1018"/>
                  <a:gd name="T4" fmla="*/ 372 w 2300"/>
                  <a:gd name="T5" fmla="*/ 146 h 1018"/>
                  <a:gd name="T6" fmla="*/ 364 w 2300"/>
                  <a:gd name="T7" fmla="*/ 123 h 1018"/>
                  <a:gd name="T8" fmla="*/ 353 w 2300"/>
                  <a:gd name="T9" fmla="*/ 101 h 1018"/>
                  <a:gd name="T10" fmla="*/ 340 w 2300"/>
                  <a:gd name="T11" fmla="*/ 82 h 1018"/>
                  <a:gd name="T12" fmla="*/ 325 w 2300"/>
                  <a:gd name="T13" fmla="*/ 64 h 1018"/>
                  <a:gd name="T14" fmla="*/ 311 w 2300"/>
                  <a:gd name="T15" fmla="*/ 48 h 1018"/>
                  <a:gd name="T16" fmla="*/ 295 w 2300"/>
                  <a:gd name="T17" fmla="*/ 34 h 1018"/>
                  <a:gd name="T18" fmla="*/ 276 w 2300"/>
                  <a:gd name="T19" fmla="*/ 22 h 1018"/>
                  <a:gd name="T20" fmla="*/ 257 w 2300"/>
                  <a:gd name="T21" fmla="*/ 12 h 1018"/>
                  <a:gd name="T22" fmla="*/ 239 w 2300"/>
                  <a:gd name="T23" fmla="*/ 7 h 1018"/>
                  <a:gd name="T24" fmla="*/ 218 w 2300"/>
                  <a:gd name="T25" fmla="*/ 1 h 1018"/>
                  <a:gd name="T26" fmla="*/ 198 w 2300"/>
                  <a:gd name="T27" fmla="*/ 0 h 1018"/>
                  <a:gd name="T28" fmla="*/ 178 w 2300"/>
                  <a:gd name="T29" fmla="*/ 0 h 1018"/>
                  <a:gd name="T30" fmla="*/ 158 w 2300"/>
                  <a:gd name="T31" fmla="*/ 3 h 1018"/>
                  <a:gd name="T32" fmla="*/ 139 w 2300"/>
                  <a:gd name="T33" fmla="*/ 9 h 1018"/>
                  <a:gd name="T34" fmla="*/ 119 w 2300"/>
                  <a:gd name="T35" fmla="*/ 17 h 1018"/>
                  <a:gd name="T36" fmla="*/ 101 w 2300"/>
                  <a:gd name="T37" fmla="*/ 28 h 1018"/>
                  <a:gd name="T38" fmla="*/ 85 w 2300"/>
                  <a:gd name="T39" fmla="*/ 42 h 1018"/>
                  <a:gd name="T40" fmla="*/ 67 w 2300"/>
                  <a:gd name="T41" fmla="*/ 55 h 1018"/>
                  <a:gd name="T42" fmla="*/ 53 w 2300"/>
                  <a:gd name="T43" fmla="*/ 72 h 1018"/>
                  <a:gd name="T44" fmla="*/ 41 w 2300"/>
                  <a:gd name="T45" fmla="*/ 90 h 1018"/>
                  <a:gd name="T46" fmla="*/ 28 w 2300"/>
                  <a:gd name="T47" fmla="*/ 111 h 1018"/>
                  <a:gd name="T48" fmla="*/ 18 w 2300"/>
                  <a:gd name="T49" fmla="*/ 132 h 1018"/>
                  <a:gd name="T50" fmla="*/ 9 w 2300"/>
                  <a:gd name="T51" fmla="*/ 155 h 1018"/>
                  <a:gd name="T52" fmla="*/ 3 w 2300"/>
                  <a:gd name="T53" fmla="*/ 179 h 1018"/>
                  <a:gd name="T54" fmla="*/ 0 w 2300"/>
                  <a:gd name="T55" fmla="*/ 204 h 101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300" h="1018">
                    <a:moveTo>
                      <a:pt x="2300" y="992"/>
                    </a:moveTo>
                    <a:lnTo>
                      <a:pt x="2268" y="836"/>
                    </a:lnTo>
                    <a:lnTo>
                      <a:pt x="2230" y="727"/>
                    </a:lnTo>
                    <a:lnTo>
                      <a:pt x="2180" y="615"/>
                    </a:lnTo>
                    <a:lnTo>
                      <a:pt x="2113" y="503"/>
                    </a:lnTo>
                    <a:lnTo>
                      <a:pt x="2037" y="407"/>
                    </a:lnTo>
                    <a:lnTo>
                      <a:pt x="1948" y="321"/>
                    </a:lnTo>
                    <a:lnTo>
                      <a:pt x="1860" y="240"/>
                    </a:lnTo>
                    <a:lnTo>
                      <a:pt x="1766" y="171"/>
                    </a:lnTo>
                    <a:lnTo>
                      <a:pt x="1654" y="109"/>
                    </a:lnTo>
                    <a:lnTo>
                      <a:pt x="1537" y="62"/>
                    </a:lnTo>
                    <a:lnTo>
                      <a:pt x="1431" y="37"/>
                    </a:lnTo>
                    <a:lnTo>
                      <a:pt x="1306" y="7"/>
                    </a:lnTo>
                    <a:lnTo>
                      <a:pt x="1186" y="0"/>
                    </a:lnTo>
                    <a:lnTo>
                      <a:pt x="1065" y="0"/>
                    </a:lnTo>
                    <a:lnTo>
                      <a:pt x="948" y="16"/>
                    </a:lnTo>
                    <a:lnTo>
                      <a:pt x="834" y="44"/>
                    </a:lnTo>
                    <a:lnTo>
                      <a:pt x="712" y="84"/>
                    </a:lnTo>
                    <a:lnTo>
                      <a:pt x="606" y="139"/>
                    </a:lnTo>
                    <a:lnTo>
                      <a:pt x="507" y="208"/>
                    </a:lnTo>
                    <a:lnTo>
                      <a:pt x="400" y="276"/>
                    </a:lnTo>
                    <a:lnTo>
                      <a:pt x="316" y="360"/>
                    </a:lnTo>
                    <a:lnTo>
                      <a:pt x="245" y="451"/>
                    </a:lnTo>
                    <a:lnTo>
                      <a:pt x="167" y="552"/>
                    </a:lnTo>
                    <a:lnTo>
                      <a:pt x="106" y="659"/>
                    </a:lnTo>
                    <a:lnTo>
                      <a:pt x="55" y="773"/>
                    </a:lnTo>
                    <a:lnTo>
                      <a:pt x="20" y="891"/>
                    </a:lnTo>
                    <a:lnTo>
                      <a:pt x="0" y="1018"/>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031" name="Freeform 8">
                <a:extLst>
                  <a:ext uri="{FF2B5EF4-FFF2-40B4-BE49-F238E27FC236}">
                    <a16:creationId xmlns:a16="http://schemas.microsoft.com/office/drawing/2014/main" id="{7D960C97-E93E-03F8-F21B-001EC4003033}"/>
                  </a:ext>
                </a:extLst>
              </p:cNvPr>
              <p:cNvSpPr>
                <a:spLocks/>
              </p:cNvSpPr>
              <p:nvPr/>
            </p:nvSpPr>
            <p:spPr bwMode="auto">
              <a:xfrm>
                <a:off x="3542" y="3665"/>
                <a:ext cx="382" cy="207"/>
              </a:xfrm>
              <a:custGeom>
                <a:avLst/>
                <a:gdLst>
                  <a:gd name="T0" fmla="*/ 382 w 2295"/>
                  <a:gd name="T1" fmla="*/ 207 h 1036"/>
                  <a:gd name="T2" fmla="*/ 378 w 2295"/>
                  <a:gd name="T3" fmla="*/ 182 h 1036"/>
                  <a:gd name="T4" fmla="*/ 372 w 2295"/>
                  <a:gd name="T5" fmla="*/ 158 h 1036"/>
                  <a:gd name="T6" fmla="*/ 364 w 2295"/>
                  <a:gd name="T7" fmla="*/ 136 h 1036"/>
                  <a:gd name="T8" fmla="*/ 355 w 2295"/>
                  <a:gd name="T9" fmla="*/ 112 h 1036"/>
                  <a:gd name="T10" fmla="*/ 342 w 2295"/>
                  <a:gd name="T11" fmla="*/ 94 h 1036"/>
                  <a:gd name="T12" fmla="*/ 330 w 2295"/>
                  <a:gd name="T13" fmla="*/ 74 h 1036"/>
                  <a:gd name="T14" fmla="*/ 316 w 2295"/>
                  <a:gd name="T15" fmla="*/ 57 h 1036"/>
                  <a:gd name="T16" fmla="*/ 299 w 2295"/>
                  <a:gd name="T17" fmla="*/ 43 h 1036"/>
                  <a:gd name="T18" fmla="*/ 283 w 2295"/>
                  <a:gd name="T19" fmla="*/ 28 h 1036"/>
                  <a:gd name="T20" fmla="*/ 264 w 2295"/>
                  <a:gd name="T21" fmla="*/ 18 h 1036"/>
                  <a:gd name="T22" fmla="*/ 246 w 2295"/>
                  <a:gd name="T23" fmla="*/ 10 h 1036"/>
                  <a:gd name="T24" fmla="*/ 226 w 2295"/>
                  <a:gd name="T25" fmla="*/ 4 h 1036"/>
                  <a:gd name="T26" fmla="*/ 206 w 2295"/>
                  <a:gd name="T27" fmla="*/ 0 h 1036"/>
                  <a:gd name="T28" fmla="*/ 187 w 2295"/>
                  <a:gd name="T29" fmla="*/ 0 h 1036"/>
                  <a:gd name="T30" fmla="*/ 167 w 2295"/>
                  <a:gd name="T31" fmla="*/ 1 h 1036"/>
                  <a:gd name="T32" fmla="*/ 147 w 2295"/>
                  <a:gd name="T33" fmla="*/ 7 h 1036"/>
                  <a:gd name="T34" fmla="*/ 128 w 2295"/>
                  <a:gd name="T35" fmla="*/ 12 h 1036"/>
                  <a:gd name="T36" fmla="*/ 110 w 2295"/>
                  <a:gd name="T37" fmla="*/ 21 h 1036"/>
                  <a:gd name="T38" fmla="*/ 92 w 2295"/>
                  <a:gd name="T39" fmla="*/ 33 h 1036"/>
                  <a:gd name="T40" fmla="*/ 75 w 2295"/>
                  <a:gd name="T41" fmla="*/ 47 h 1036"/>
                  <a:gd name="T42" fmla="*/ 59 w 2295"/>
                  <a:gd name="T43" fmla="*/ 62 h 1036"/>
                  <a:gd name="T44" fmla="*/ 45 w 2295"/>
                  <a:gd name="T45" fmla="*/ 79 h 1036"/>
                  <a:gd name="T46" fmla="*/ 33 w 2295"/>
                  <a:gd name="T47" fmla="*/ 99 h 1036"/>
                  <a:gd name="T48" fmla="*/ 22 w 2295"/>
                  <a:gd name="T49" fmla="*/ 119 h 1036"/>
                  <a:gd name="T50" fmla="*/ 12 w 2295"/>
                  <a:gd name="T51" fmla="*/ 141 h 1036"/>
                  <a:gd name="T52" fmla="*/ 5 w 2295"/>
                  <a:gd name="T53" fmla="*/ 165 h 1036"/>
                  <a:gd name="T54" fmla="*/ 0 w 2295"/>
                  <a:gd name="T55" fmla="*/ 198 h 10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295" h="1036">
                    <a:moveTo>
                      <a:pt x="2295" y="1036"/>
                    </a:moveTo>
                    <a:lnTo>
                      <a:pt x="2272" y="912"/>
                    </a:lnTo>
                    <a:lnTo>
                      <a:pt x="2237" y="792"/>
                    </a:lnTo>
                    <a:lnTo>
                      <a:pt x="2189" y="680"/>
                    </a:lnTo>
                    <a:lnTo>
                      <a:pt x="2131" y="563"/>
                    </a:lnTo>
                    <a:lnTo>
                      <a:pt x="2057" y="469"/>
                    </a:lnTo>
                    <a:lnTo>
                      <a:pt x="1985" y="370"/>
                    </a:lnTo>
                    <a:lnTo>
                      <a:pt x="1896" y="287"/>
                    </a:lnTo>
                    <a:lnTo>
                      <a:pt x="1797" y="215"/>
                    </a:lnTo>
                    <a:lnTo>
                      <a:pt x="1698" y="142"/>
                    </a:lnTo>
                    <a:lnTo>
                      <a:pt x="1588" y="91"/>
                    </a:lnTo>
                    <a:lnTo>
                      <a:pt x="1480" y="48"/>
                    </a:lnTo>
                    <a:lnTo>
                      <a:pt x="1360" y="22"/>
                    </a:lnTo>
                    <a:lnTo>
                      <a:pt x="1240" y="0"/>
                    </a:lnTo>
                    <a:lnTo>
                      <a:pt x="1123" y="0"/>
                    </a:lnTo>
                    <a:lnTo>
                      <a:pt x="1005" y="7"/>
                    </a:lnTo>
                    <a:lnTo>
                      <a:pt x="881" y="34"/>
                    </a:lnTo>
                    <a:lnTo>
                      <a:pt x="768" y="62"/>
                    </a:lnTo>
                    <a:lnTo>
                      <a:pt x="658" y="105"/>
                    </a:lnTo>
                    <a:lnTo>
                      <a:pt x="554" y="167"/>
                    </a:lnTo>
                    <a:lnTo>
                      <a:pt x="448" y="233"/>
                    </a:lnTo>
                    <a:lnTo>
                      <a:pt x="356" y="310"/>
                    </a:lnTo>
                    <a:lnTo>
                      <a:pt x="273" y="397"/>
                    </a:lnTo>
                    <a:lnTo>
                      <a:pt x="196" y="495"/>
                    </a:lnTo>
                    <a:lnTo>
                      <a:pt x="130" y="597"/>
                    </a:lnTo>
                    <a:lnTo>
                      <a:pt x="75" y="706"/>
                    </a:lnTo>
                    <a:lnTo>
                      <a:pt x="28" y="825"/>
                    </a:lnTo>
                    <a:lnTo>
                      <a:pt x="0" y="99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032" name="Line 9">
                <a:extLst>
                  <a:ext uri="{FF2B5EF4-FFF2-40B4-BE49-F238E27FC236}">
                    <a16:creationId xmlns:a16="http://schemas.microsoft.com/office/drawing/2014/main" id="{917664F3-387D-DDAC-E22B-2276424EB1C8}"/>
                  </a:ext>
                </a:extLst>
              </p:cNvPr>
              <p:cNvSpPr>
                <a:spLocks noChangeShapeType="1"/>
              </p:cNvSpPr>
              <p:nvPr/>
            </p:nvSpPr>
            <p:spPr bwMode="auto">
              <a:xfrm flipH="1">
                <a:off x="3884" y="3814"/>
                <a:ext cx="15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33" name="Line 10">
                <a:extLst>
                  <a:ext uri="{FF2B5EF4-FFF2-40B4-BE49-F238E27FC236}">
                    <a16:creationId xmlns:a16="http://schemas.microsoft.com/office/drawing/2014/main" id="{F6CC0CF0-3DA6-72E9-D3F5-DE3F92A6C61C}"/>
                  </a:ext>
                </a:extLst>
              </p:cNvPr>
              <p:cNvSpPr>
                <a:spLocks noChangeShapeType="1"/>
              </p:cNvSpPr>
              <p:nvPr/>
            </p:nvSpPr>
            <p:spPr bwMode="auto">
              <a:xfrm flipH="1">
                <a:off x="2615" y="3814"/>
                <a:ext cx="97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34" name="Line 11">
                <a:extLst>
                  <a:ext uri="{FF2B5EF4-FFF2-40B4-BE49-F238E27FC236}">
                    <a16:creationId xmlns:a16="http://schemas.microsoft.com/office/drawing/2014/main" id="{10ADD90C-7DA2-E463-9CC4-B717C14F602A}"/>
                  </a:ext>
                </a:extLst>
              </p:cNvPr>
              <p:cNvSpPr>
                <a:spLocks noChangeShapeType="1"/>
              </p:cNvSpPr>
              <p:nvPr/>
            </p:nvSpPr>
            <p:spPr bwMode="auto">
              <a:xfrm flipH="1">
                <a:off x="1960" y="3814"/>
                <a:ext cx="36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35" name="Freeform 12">
                <a:extLst>
                  <a:ext uri="{FF2B5EF4-FFF2-40B4-BE49-F238E27FC236}">
                    <a16:creationId xmlns:a16="http://schemas.microsoft.com/office/drawing/2014/main" id="{413D6AC2-2062-46CB-480F-52A584739A5E}"/>
                  </a:ext>
                </a:extLst>
              </p:cNvPr>
              <p:cNvSpPr>
                <a:spLocks/>
              </p:cNvSpPr>
              <p:nvPr/>
            </p:nvSpPr>
            <p:spPr bwMode="auto">
              <a:xfrm>
                <a:off x="2018" y="3686"/>
                <a:ext cx="361" cy="23"/>
              </a:xfrm>
              <a:custGeom>
                <a:avLst/>
                <a:gdLst>
                  <a:gd name="T0" fmla="*/ 12 w 2163"/>
                  <a:gd name="T1" fmla="*/ 23 h 114"/>
                  <a:gd name="T2" fmla="*/ 339 w 2163"/>
                  <a:gd name="T3" fmla="*/ 23 h 114"/>
                  <a:gd name="T4" fmla="*/ 361 w 2163"/>
                  <a:gd name="T5" fmla="*/ 0 h 114"/>
                  <a:gd name="T6" fmla="*/ 0 w 2163"/>
                  <a:gd name="T7" fmla="*/ 0 h 114"/>
                  <a:gd name="T8" fmla="*/ 12 w 2163"/>
                  <a:gd name="T9" fmla="*/ 23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3" h="114">
                    <a:moveTo>
                      <a:pt x="74" y="114"/>
                    </a:moveTo>
                    <a:lnTo>
                      <a:pt x="2031" y="114"/>
                    </a:lnTo>
                    <a:lnTo>
                      <a:pt x="2163" y="0"/>
                    </a:lnTo>
                    <a:lnTo>
                      <a:pt x="0" y="0"/>
                    </a:lnTo>
                    <a:lnTo>
                      <a:pt x="74" y="114"/>
                    </a:lnTo>
                    <a:close/>
                  </a:path>
                </a:pathLst>
              </a:custGeom>
              <a:solidFill>
                <a:srgbClr val="000000"/>
              </a:solidFill>
              <a:ln w="0">
                <a:solidFill>
                  <a:srgbClr val="000000"/>
                </a:solidFill>
                <a:prstDash val="solid"/>
                <a:round/>
                <a:headEnd/>
                <a:tailEnd/>
              </a:ln>
            </p:spPr>
            <p:txBody>
              <a:bodyPr/>
              <a:lstStyle/>
              <a:p>
                <a:endParaRPr lang="en-US"/>
              </a:p>
            </p:txBody>
          </p:sp>
          <p:sp>
            <p:nvSpPr>
              <p:cNvPr id="86036" name="Freeform 13">
                <a:extLst>
                  <a:ext uri="{FF2B5EF4-FFF2-40B4-BE49-F238E27FC236}">
                    <a16:creationId xmlns:a16="http://schemas.microsoft.com/office/drawing/2014/main" id="{2C2F7629-D81A-FF8E-EAAA-3CD7DD636A74}"/>
                  </a:ext>
                </a:extLst>
              </p:cNvPr>
              <p:cNvSpPr>
                <a:spLocks/>
              </p:cNvSpPr>
              <p:nvPr/>
            </p:nvSpPr>
            <p:spPr bwMode="auto">
              <a:xfrm>
                <a:off x="2552" y="3686"/>
                <a:ext cx="1095" cy="23"/>
              </a:xfrm>
              <a:custGeom>
                <a:avLst/>
                <a:gdLst>
                  <a:gd name="T0" fmla="*/ 0 w 6571"/>
                  <a:gd name="T1" fmla="*/ 0 h 114"/>
                  <a:gd name="T2" fmla="*/ 27 w 6571"/>
                  <a:gd name="T3" fmla="*/ 23 h 114"/>
                  <a:gd name="T4" fmla="*/ 1066 w 6571"/>
                  <a:gd name="T5" fmla="*/ 23 h 114"/>
                  <a:gd name="T6" fmla="*/ 1095 w 6571"/>
                  <a:gd name="T7" fmla="*/ 0 h 114"/>
                  <a:gd name="T8" fmla="*/ 0 w 6571"/>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71" h="114">
                    <a:moveTo>
                      <a:pt x="0" y="0"/>
                    </a:moveTo>
                    <a:lnTo>
                      <a:pt x="160" y="114"/>
                    </a:lnTo>
                    <a:lnTo>
                      <a:pt x="6394" y="114"/>
                    </a:lnTo>
                    <a:lnTo>
                      <a:pt x="6571"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86037" name="Freeform 14">
                <a:extLst>
                  <a:ext uri="{FF2B5EF4-FFF2-40B4-BE49-F238E27FC236}">
                    <a16:creationId xmlns:a16="http://schemas.microsoft.com/office/drawing/2014/main" id="{60385B41-B501-2C12-8F32-1DB411E8BC39}"/>
                  </a:ext>
                </a:extLst>
              </p:cNvPr>
              <p:cNvSpPr>
                <a:spLocks/>
              </p:cNvSpPr>
              <p:nvPr/>
            </p:nvSpPr>
            <p:spPr bwMode="auto">
              <a:xfrm>
                <a:off x="3812" y="3686"/>
                <a:ext cx="281" cy="23"/>
              </a:xfrm>
              <a:custGeom>
                <a:avLst/>
                <a:gdLst>
                  <a:gd name="T0" fmla="*/ 0 w 1687"/>
                  <a:gd name="T1" fmla="*/ 0 h 114"/>
                  <a:gd name="T2" fmla="*/ 27 w 1687"/>
                  <a:gd name="T3" fmla="*/ 23 h 114"/>
                  <a:gd name="T4" fmla="*/ 281 w 1687"/>
                  <a:gd name="T5" fmla="*/ 23 h 114"/>
                  <a:gd name="T6" fmla="*/ 272 w 1687"/>
                  <a:gd name="T7" fmla="*/ 0 h 114"/>
                  <a:gd name="T8" fmla="*/ 0 w 1687"/>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87" h="114">
                    <a:moveTo>
                      <a:pt x="0" y="0"/>
                    </a:moveTo>
                    <a:lnTo>
                      <a:pt x="164" y="114"/>
                    </a:lnTo>
                    <a:lnTo>
                      <a:pt x="1687" y="114"/>
                    </a:lnTo>
                    <a:lnTo>
                      <a:pt x="1634"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86038" name="Freeform 15">
                <a:extLst>
                  <a:ext uri="{FF2B5EF4-FFF2-40B4-BE49-F238E27FC236}">
                    <a16:creationId xmlns:a16="http://schemas.microsoft.com/office/drawing/2014/main" id="{7B8C235F-51C0-F15D-BC59-FA12D339B918}"/>
                  </a:ext>
                </a:extLst>
              </p:cNvPr>
              <p:cNvSpPr>
                <a:spLocks/>
              </p:cNvSpPr>
              <p:nvPr/>
            </p:nvSpPr>
            <p:spPr bwMode="auto">
              <a:xfrm>
                <a:off x="3974" y="3600"/>
                <a:ext cx="110" cy="86"/>
              </a:xfrm>
              <a:custGeom>
                <a:avLst/>
                <a:gdLst>
                  <a:gd name="T0" fmla="*/ 82 w 664"/>
                  <a:gd name="T1" fmla="*/ 0 h 428"/>
                  <a:gd name="T2" fmla="*/ 30 w 664"/>
                  <a:gd name="T3" fmla="*/ 0 h 428"/>
                  <a:gd name="T4" fmla="*/ 0 w 664"/>
                  <a:gd name="T5" fmla="*/ 86 h 428"/>
                  <a:gd name="T6" fmla="*/ 110 w 664"/>
                  <a:gd name="T7" fmla="*/ 86 h 428"/>
                  <a:gd name="T8" fmla="*/ 82 w 664"/>
                  <a:gd name="T9" fmla="*/ 0 h 4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4" h="428">
                    <a:moveTo>
                      <a:pt x="496" y="0"/>
                    </a:moveTo>
                    <a:lnTo>
                      <a:pt x="181" y="0"/>
                    </a:lnTo>
                    <a:lnTo>
                      <a:pt x="0" y="428"/>
                    </a:lnTo>
                    <a:lnTo>
                      <a:pt x="664" y="428"/>
                    </a:lnTo>
                    <a:lnTo>
                      <a:pt x="496" y="0"/>
                    </a:lnTo>
                    <a:close/>
                  </a:path>
                </a:pathLst>
              </a:custGeom>
              <a:solidFill>
                <a:srgbClr val="FFFFFF"/>
              </a:solidFill>
              <a:ln w="0">
                <a:solidFill>
                  <a:srgbClr val="000000"/>
                </a:solidFill>
                <a:prstDash val="solid"/>
                <a:round/>
                <a:headEnd/>
                <a:tailEnd/>
              </a:ln>
            </p:spPr>
            <p:txBody>
              <a:bodyPr/>
              <a:lstStyle/>
              <a:p>
                <a:endParaRPr lang="en-US"/>
              </a:p>
            </p:txBody>
          </p:sp>
          <p:sp>
            <p:nvSpPr>
              <p:cNvPr id="86039" name="Rectangle 16">
                <a:extLst>
                  <a:ext uri="{FF2B5EF4-FFF2-40B4-BE49-F238E27FC236}">
                    <a16:creationId xmlns:a16="http://schemas.microsoft.com/office/drawing/2014/main" id="{56EE4B0D-4F77-772A-B427-8ED2895B6364}"/>
                  </a:ext>
                </a:extLst>
              </p:cNvPr>
              <p:cNvSpPr>
                <a:spLocks noChangeArrowheads="1"/>
              </p:cNvSpPr>
              <p:nvPr/>
            </p:nvSpPr>
            <p:spPr bwMode="auto">
              <a:xfrm>
                <a:off x="1990" y="3579"/>
                <a:ext cx="64" cy="64"/>
              </a:xfrm>
              <a:prstGeom prst="rect">
                <a:avLst/>
              </a:prstGeom>
              <a:solidFill>
                <a:srgbClr val="FFEA00"/>
              </a:solidFill>
              <a:ln w="0">
                <a:solidFill>
                  <a:srgbClr val="000000"/>
                </a:solidFill>
                <a:miter lim="800000"/>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86040" name="Rectangle 17">
                <a:extLst>
                  <a:ext uri="{FF2B5EF4-FFF2-40B4-BE49-F238E27FC236}">
                    <a16:creationId xmlns:a16="http://schemas.microsoft.com/office/drawing/2014/main" id="{9FC2B1FB-1926-B191-301C-69AF1F2A5D82}"/>
                  </a:ext>
                </a:extLst>
              </p:cNvPr>
              <p:cNvSpPr>
                <a:spLocks noChangeArrowheads="1"/>
              </p:cNvSpPr>
              <p:nvPr/>
            </p:nvSpPr>
            <p:spPr bwMode="auto">
              <a:xfrm>
                <a:off x="2079" y="3621"/>
                <a:ext cx="55" cy="22"/>
              </a:xfrm>
              <a:prstGeom prst="rect">
                <a:avLst/>
              </a:prstGeom>
              <a:solidFill>
                <a:srgbClr val="FFEA00"/>
              </a:solidFill>
              <a:ln w="0">
                <a:solidFill>
                  <a:srgbClr val="000000"/>
                </a:solidFill>
                <a:miter lim="800000"/>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86041" name="Freeform 19">
                <a:extLst>
                  <a:ext uri="{FF2B5EF4-FFF2-40B4-BE49-F238E27FC236}">
                    <a16:creationId xmlns:a16="http://schemas.microsoft.com/office/drawing/2014/main" id="{107009F2-8383-9DBB-BAB1-C2D8298C02AE}"/>
                  </a:ext>
                </a:extLst>
              </p:cNvPr>
              <p:cNvSpPr>
                <a:spLocks/>
              </p:cNvSpPr>
              <p:nvPr/>
            </p:nvSpPr>
            <p:spPr bwMode="auto">
              <a:xfrm>
                <a:off x="2507" y="3251"/>
                <a:ext cx="908" cy="250"/>
              </a:xfrm>
              <a:custGeom>
                <a:avLst/>
                <a:gdLst>
                  <a:gd name="T0" fmla="*/ 0 w 5448"/>
                  <a:gd name="T1" fmla="*/ 250 h 1247"/>
                  <a:gd name="T2" fmla="*/ 908 w 5448"/>
                  <a:gd name="T3" fmla="*/ 250 h 1247"/>
                  <a:gd name="T4" fmla="*/ 623 w 5448"/>
                  <a:gd name="T5" fmla="*/ 0 h 1247"/>
                  <a:gd name="T6" fmla="*/ 161 w 5448"/>
                  <a:gd name="T7" fmla="*/ 0 h 1247"/>
                  <a:gd name="T8" fmla="*/ 0 w 5448"/>
                  <a:gd name="T9" fmla="*/ 250 h 12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48" h="1247">
                    <a:moveTo>
                      <a:pt x="0" y="1247"/>
                    </a:moveTo>
                    <a:lnTo>
                      <a:pt x="5448" y="1247"/>
                    </a:lnTo>
                    <a:lnTo>
                      <a:pt x="3739" y="0"/>
                    </a:lnTo>
                    <a:lnTo>
                      <a:pt x="965" y="0"/>
                    </a:lnTo>
                    <a:lnTo>
                      <a:pt x="0" y="1247"/>
                    </a:lnTo>
                    <a:close/>
                  </a:path>
                </a:pathLst>
              </a:custGeom>
              <a:solidFill>
                <a:schemeClr val="bg1"/>
              </a:solidFill>
              <a:ln w="0">
                <a:solidFill>
                  <a:srgbClr val="000000"/>
                </a:solidFill>
                <a:prstDash val="solid"/>
                <a:round/>
                <a:headEnd/>
                <a:tailEnd/>
              </a:ln>
            </p:spPr>
            <p:txBody>
              <a:bodyPr/>
              <a:lstStyle/>
              <a:p>
                <a:endParaRPr lang="en-US"/>
              </a:p>
            </p:txBody>
          </p:sp>
          <p:sp>
            <p:nvSpPr>
              <p:cNvPr id="86042" name="Freeform 21">
                <a:extLst>
                  <a:ext uri="{FF2B5EF4-FFF2-40B4-BE49-F238E27FC236}">
                    <a16:creationId xmlns:a16="http://schemas.microsoft.com/office/drawing/2014/main" id="{0C3D88F4-65CF-052D-64C1-26E27960EE05}"/>
                  </a:ext>
                </a:extLst>
              </p:cNvPr>
              <p:cNvSpPr>
                <a:spLocks/>
              </p:cNvSpPr>
              <p:nvPr/>
            </p:nvSpPr>
            <p:spPr bwMode="auto">
              <a:xfrm>
                <a:off x="3198" y="3436"/>
                <a:ext cx="49" cy="57"/>
              </a:xfrm>
              <a:custGeom>
                <a:avLst/>
                <a:gdLst>
                  <a:gd name="T0" fmla="*/ 0 w 294"/>
                  <a:gd name="T1" fmla="*/ 57 h 284"/>
                  <a:gd name="T2" fmla="*/ 40 w 294"/>
                  <a:gd name="T3" fmla="*/ 0 h 284"/>
                  <a:gd name="T4" fmla="*/ 49 w 294"/>
                  <a:gd name="T5" fmla="*/ 8 h 284"/>
                  <a:gd name="T6" fmla="*/ 12 w 294"/>
                  <a:gd name="T7" fmla="*/ 57 h 284"/>
                  <a:gd name="T8" fmla="*/ 0 w 294"/>
                  <a:gd name="T9" fmla="*/ 57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4" h="284">
                    <a:moveTo>
                      <a:pt x="0" y="284"/>
                    </a:moveTo>
                    <a:lnTo>
                      <a:pt x="241" y="0"/>
                    </a:lnTo>
                    <a:lnTo>
                      <a:pt x="294" y="39"/>
                    </a:lnTo>
                    <a:lnTo>
                      <a:pt x="73" y="284"/>
                    </a:lnTo>
                    <a:lnTo>
                      <a:pt x="0" y="284"/>
                    </a:lnTo>
                    <a:close/>
                  </a:path>
                </a:pathLst>
              </a:custGeom>
              <a:solidFill>
                <a:srgbClr val="000000"/>
              </a:solidFill>
              <a:ln w="0">
                <a:solidFill>
                  <a:srgbClr val="000000"/>
                </a:solidFill>
                <a:prstDash val="solid"/>
                <a:round/>
                <a:headEnd/>
                <a:tailEnd/>
              </a:ln>
            </p:spPr>
            <p:txBody>
              <a:bodyPr/>
              <a:lstStyle/>
              <a:p>
                <a:endParaRPr lang="en-US"/>
              </a:p>
            </p:txBody>
          </p:sp>
          <p:sp>
            <p:nvSpPr>
              <p:cNvPr id="86043" name="Freeform 22">
                <a:extLst>
                  <a:ext uri="{FF2B5EF4-FFF2-40B4-BE49-F238E27FC236}">
                    <a16:creationId xmlns:a16="http://schemas.microsoft.com/office/drawing/2014/main" id="{8BD0EB82-D5B9-4620-E77C-90664781D9FA}"/>
                  </a:ext>
                </a:extLst>
              </p:cNvPr>
              <p:cNvSpPr>
                <a:spLocks/>
              </p:cNvSpPr>
              <p:nvPr/>
            </p:nvSpPr>
            <p:spPr bwMode="auto">
              <a:xfrm>
                <a:off x="2494" y="3501"/>
                <a:ext cx="44" cy="156"/>
              </a:xfrm>
              <a:custGeom>
                <a:avLst/>
                <a:gdLst>
                  <a:gd name="T0" fmla="*/ 44 w 263"/>
                  <a:gd name="T1" fmla="*/ 0 h 783"/>
                  <a:gd name="T2" fmla="*/ 0 w 263"/>
                  <a:gd name="T3" fmla="*/ 78 h 783"/>
                  <a:gd name="T4" fmla="*/ 0 w 263"/>
                  <a:gd name="T5" fmla="*/ 156 h 783"/>
                  <a:gd name="T6" fmla="*/ 0 60000 65536"/>
                  <a:gd name="T7" fmla="*/ 0 60000 65536"/>
                  <a:gd name="T8" fmla="*/ 0 60000 65536"/>
                </a:gdLst>
                <a:ahLst/>
                <a:cxnLst>
                  <a:cxn ang="T6">
                    <a:pos x="T0" y="T1"/>
                  </a:cxn>
                  <a:cxn ang="T7">
                    <a:pos x="T2" y="T3"/>
                  </a:cxn>
                  <a:cxn ang="T8">
                    <a:pos x="T4" y="T5"/>
                  </a:cxn>
                </a:cxnLst>
                <a:rect l="0" t="0" r="r" b="b"/>
                <a:pathLst>
                  <a:path w="263" h="783">
                    <a:moveTo>
                      <a:pt x="263" y="0"/>
                    </a:moveTo>
                    <a:lnTo>
                      <a:pt x="0" y="390"/>
                    </a:lnTo>
                    <a:lnTo>
                      <a:pt x="0" y="783"/>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044" name="Freeform 24">
                <a:extLst>
                  <a:ext uri="{FF2B5EF4-FFF2-40B4-BE49-F238E27FC236}">
                    <a16:creationId xmlns:a16="http://schemas.microsoft.com/office/drawing/2014/main" id="{6975CBB8-538C-341D-A011-5AC415DD2B4B}"/>
                  </a:ext>
                </a:extLst>
              </p:cNvPr>
              <p:cNvSpPr>
                <a:spLocks/>
              </p:cNvSpPr>
              <p:nvPr/>
            </p:nvSpPr>
            <p:spPr bwMode="auto">
              <a:xfrm>
                <a:off x="3448" y="3501"/>
                <a:ext cx="31" cy="362"/>
              </a:xfrm>
              <a:custGeom>
                <a:avLst/>
                <a:gdLst>
                  <a:gd name="T0" fmla="*/ 4 w 183"/>
                  <a:gd name="T1" fmla="*/ 0 h 1814"/>
                  <a:gd name="T2" fmla="*/ 31 w 183"/>
                  <a:gd name="T3" fmla="*/ 78 h 1814"/>
                  <a:gd name="T4" fmla="*/ 31 w 183"/>
                  <a:gd name="T5" fmla="*/ 313 h 1814"/>
                  <a:gd name="T6" fmla="*/ 0 w 183"/>
                  <a:gd name="T7" fmla="*/ 362 h 1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3" h="1814">
                    <a:moveTo>
                      <a:pt x="23" y="0"/>
                    </a:moveTo>
                    <a:lnTo>
                      <a:pt x="183" y="390"/>
                    </a:lnTo>
                    <a:lnTo>
                      <a:pt x="183" y="1567"/>
                    </a:lnTo>
                    <a:lnTo>
                      <a:pt x="0" y="1814"/>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045" name="Rectangle 26">
                <a:extLst>
                  <a:ext uri="{FF2B5EF4-FFF2-40B4-BE49-F238E27FC236}">
                    <a16:creationId xmlns:a16="http://schemas.microsoft.com/office/drawing/2014/main" id="{C38CCA26-7B66-2135-EF10-A38533E80EA8}"/>
                  </a:ext>
                </a:extLst>
              </p:cNvPr>
              <p:cNvSpPr>
                <a:spLocks noChangeArrowheads="1"/>
              </p:cNvSpPr>
              <p:nvPr/>
            </p:nvSpPr>
            <p:spPr bwMode="auto">
              <a:xfrm>
                <a:off x="2526" y="3607"/>
                <a:ext cx="89" cy="22"/>
              </a:xfrm>
              <a:prstGeom prst="rect">
                <a:avLst/>
              </a:prstGeom>
              <a:solidFill>
                <a:srgbClr val="FFFFFF"/>
              </a:solidFill>
              <a:ln w="0">
                <a:solidFill>
                  <a:srgbClr val="000000"/>
                </a:solidFill>
                <a:miter lim="800000"/>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86046" name="Rectangle 27">
                <a:extLst>
                  <a:ext uri="{FF2B5EF4-FFF2-40B4-BE49-F238E27FC236}">
                    <a16:creationId xmlns:a16="http://schemas.microsoft.com/office/drawing/2014/main" id="{4B2526E0-DB00-EEA4-BC2D-ECD519F0CB86}"/>
                  </a:ext>
                </a:extLst>
              </p:cNvPr>
              <p:cNvSpPr>
                <a:spLocks noChangeArrowheads="1"/>
              </p:cNvSpPr>
              <p:nvPr/>
            </p:nvSpPr>
            <p:spPr bwMode="auto">
              <a:xfrm>
                <a:off x="3001" y="3607"/>
                <a:ext cx="90" cy="22"/>
              </a:xfrm>
              <a:prstGeom prst="rect">
                <a:avLst/>
              </a:prstGeom>
              <a:solidFill>
                <a:srgbClr val="FFFFFF"/>
              </a:solidFill>
              <a:ln w="0">
                <a:solidFill>
                  <a:srgbClr val="000000"/>
                </a:solidFill>
                <a:miter lim="800000"/>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86047" name="Freeform 28">
                <a:extLst>
                  <a:ext uri="{FF2B5EF4-FFF2-40B4-BE49-F238E27FC236}">
                    <a16:creationId xmlns:a16="http://schemas.microsoft.com/office/drawing/2014/main" id="{E5FADF80-55E4-37AC-CEBF-17173743D890}"/>
                  </a:ext>
                </a:extLst>
              </p:cNvPr>
              <p:cNvSpPr>
                <a:spLocks/>
              </p:cNvSpPr>
              <p:nvPr/>
            </p:nvSpPr>
            <p:spPr bwMode="auto">
              <a:xfrm>
                <a:off x="3434" y="3465"/>
                <a:ext cx="615" cy="114"/>
              </a:xfrm>
              <a:custGeom>
                <a:avLst/>
                <a:gdLst>
                  <a:gd name="T0" fmla="*/ 0 w 3690"/>
                  <a:gd name="T1" fmla="*/ 0 h 567"/>
                  <a:gd name="T2" fmla="*/ 76 w 3690"/>
                  <a:gd name="T3" fmla="*/ 56 h 567"/>
                  <a:gd name="T4" fmla="*/ 615 w 3690"/>
                  <a:gd name="T5" fmla="*/ 114 h 567"/>
                  <a:gd name="T6" fmla="*/ 0 60000 65536"/>
                  <a:gd name="T7" fmla="*/ 0 60000 65536"/>
                  <a:gd name="T8" fmla="*/ 0 60000 65536"/>
                </a:gdLst>
                <a:ahLst/>
                <a:cxnLst>
                  <a:cxn ang="T6">
                    <a:pos x="T0" y="T1"/>
                  </a:cxn>
                  <a:cxn ang="T7">
                    <a:pos x="T2" y="T3"/>
                  </a:cxn>
                  <a:cxn ang="T8">
                    <a:pos x="T4" y="T5"/>
                  </a:cxn>
                </a:cxnLst>
                <a:rect l="0" t="0" r="r" b="b"/>
                <a:pathLst>
                  <a:path w="3690" h="567">
                    <a:moveTo>
                      <a:pt x="0" y="0"/>
                    </a:moveTo>
                    <a:lnTo>
                      <a:pt x="458" y="278"/>
                    </a:lnTo>
                    <a:lnTo>
                      <a:pt x="3690" y="567"/>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048" name="Line 29">
                <a:extLst>
                  <a:ext uri="{FF2B5EF4-FFF2-40B4-BE49-F238E27FC236}">
                    <a16:creationId xmlns:a16="http://schemas.microsoft.com/office/drawing/2014/main" id="{77D0E768-3C9D-5989-DBE9-6B248237A4BC}"/>
                  </a:ext>
                </a:extLst>
              </p:cNvPr>
              <p:cNvSpPr>
                <a:spLocks noChangeShapeType="1"/>
              </p:cNvSpPr>
              <p:nvPr/>
            </p:nvSpPr>
            <p:spPr bwMode="auto">
              <a:xfrm>
                <a:off x="2036" y="3709"/>
                <a:ext cx="1" cy="1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49" name="Freeform 30">
                <a:extLst>
                  <a:ext uri="{FF2B5EF4-FFF2-40B4-BE49-F238E27FC236}">
                    <a16:creationId xmlns:a16="http://schemas.microsoft.com/office/drawing/2014/main" id="{AA0A6B6C-45BB-8AC5-0B83-94C3B2680D11}"/>
                  </a:ext>
                </a:extLst>
              </p:cNvPr>
              <p:cNvSpPr>
                <a:spLocks/>
              </p:cNvSpPr>
              <p:nvPr/>
            </p:nvSpPr>
            <p:spPr bwMode="auto">
              <a:xfrm>
                <a:off x="2324" y="3729"/>
                <a:ext cx="287" cy="356"/>
              </a:xfrm>
              <a:custGeom>
                <a:avLst/>
                <a:gdLst>
                  <a:gd name="T0" fmla="*/ 287 w 1719"/>
                  <a:gd name="T1" fmla="*/ 178 h 1777"/>
                  <a:gd name="T2" fmla="*/ 287 w 1719"/>
                  <a:gd name="T3" fmla="*/ 156 h 1777"/>
                  <a:gd name="T4" fmla="*/ 283 w 1719"/>
                  <a:gd name="T5" fmla="*/ 136 h 1777"/>
                  <a:gd name="T6" fmla="*/ 279 w 1719"/>
                  <a:gd name="T7" fmla="*/ 116 h 1777"/>
                  <a:gd name="T8" fmla="*/ 270 w 1719"/>
                  <a:gd name="T9" fmla="*/ 97 h 1777"/>
                  <a:gd name="T10" fmla="*/ 262 w 1719"/>
                  <a:gd name="T11" fmla="*/ 77 h 1777"/>
                  <a:gd name="T12" fmla="*/ 252 w 1719"/>
                  <a:gd name="T13" fmla="*/ 61 h 1777"/>
                  <a:gd name="T14" fmla="*/ 240 w 1719"/>
                  <a:gd name="T15" fmla="*/ 46 h 1777"/>
                  <a:gd name="T16" fmla="*/ 225 w 1719"/>
                  <a:gd name="T17" fmla="*/ 31 h 1777"/>
                  <a:gd name="T18" fmla="*/ 211 w 1719"/>
                  <a:gd name="T19" fmla="*/ 20 h 1777"/>
                  <a:gd name="T20" fmla="*/ 196 w 1719"/>
                  <a:gd name="T21" fmla="*/ 11 h 1777"/>
                  <a:gd name="T22" fmla="*/ 180 w 1719"/>
                  <a:gd name="T23" fmla="*/ 5 h 1777"/>
                  <a:gd name="T24" fmla="*/ 163 w 1719"/>
                  <a:gd name="T25" fmla="*/ 0 h 1777"/>
                  <a:gd name="T26" fmla="*/ 144 w 1719"/>
                  <a:gd name="T27" fmla="*/ 0 h 1777"/>
                  <a:gd name="T28" fmla="*/ 127 w 1719"/>
                  <a:gd name="T29" fmla="*/ 0 h 1777"/>
                  <a:gd name="T30" fmla="*/ 111 w 1719"/>
                  <a:gd name="T31" fmla="*/ 4 h 1777"/>
                  <a:gd name="T32" fmla="*/ 94 w 1719"/>
                  <a:gd name="T33" fmla="*/ 10 h 1777"/>
                  <a:gd name="T34" fmla="*/ 79 w 1719"/>
                  <a:gd name="T35" fmla="*/ 19 h 1777"/>
                  <a:gd name="T36" fmla="*/ 65 w 1719"/>
                  <a:gd name="T37" fmla="*/ 30 h 1777"/>
                  <a:gd name="T38" fmla="*/ 51 w 1719"/>
                  <a:gd name="T39" fmla="*/ 42 h 1777"/>
                  <a:gd name="T40" fmla="*/ 39 w 1719"/>
                  <a:gd name="T41" fmla="*/ 57 h 1777"/>
                  <a:gd name="T42" fmla="*/ 27 w 1719"/>
                  <a:gd name="T43" fmla="*/ 74 h 1777"/>
                  <a:gd name="T44" fmla="*/ 18 w 1719"/>
                  <a:gd name="T45" fmla="*/ 92 h 1777"/>
                  <a:gd name="T46" fmla="*/ 10 w 1719"/>
                  <a:gd name="T47" fmla="*/ 110 h 1777"/>
                  <a:gd name="T48" fmla="*/ 5 w 1719"/>
                  <a:gd name="T49" fmla="*/ 130 h 1777"/>
                  <a:gd name="T50" fmla="*/ 1 w 1719"/>
                  <a:gd name="T51" fmla="*/ 152 h 1777"/>
                  <a:gd name="T52" fmla="*/ 0 w 1719"/>
                  <a:gd name="T53" fmla="*/ 172 h 1777"/>
                  <a:gd name="T54" fmla="*/ 1 w 1719"/>
                  <a:gd name="T55" fmla="*/ 194 h 1777"/>
                  <a:gd name="T56" fmla="*/ 4 w 1719"/>
                  <a:gd name="T57" fmla="*/ 216 h 1777"/>
                  <a:gd name="T58" fmla="*/ 8 w 1719"/>
                  <a:gd name="T59" fmla="*/ 236 h 1777"/>
                  <a:gd name="T60" fmla="*/ 14 w 1719"/>
                  <a:gd name="T61" fmla="*/ 256 h 1777"/>
                  <a:gd name="T62" fmla="*/ 22 w 1719"/>
                  <a:gd name="T63" fmla="*/ 274 h 1777"/>
                  <a:gd name="T64" fmla="*/ 33 w 1719"/>
                  <a:gd name="T65" fmla="*/ 292 h 1777"/>
                  <a:gd name="T66" fmla="*/ 45 w 1719"/>
                  <a:gd name="T67" fmla="*/ 307 h 1777"/>
                  <a:gd name="T68" fmla="*/ 58 w 1719"/>
                  <a:gd name="T69" fmla="*/ 320 h 1777"/>
                  <a:gd name="T70" fmla="*/ 72 w 1719"/>
                  <a:gd name="T71" fmla="*/ 333 h 1777"/>
                  <a:gd name="T72" fmla="*/ 88 w 1719"/>
                  <a:gd name="T73" fmla="*/ 343 h 1777"/>
                  <a:gd name="T74" fmla="*/ 103 w 1719"/>
                  <a:gd name="T75" fmla="*/ 349 h 1777"/>
                  <a:gd name="T76" fmla="*/ 121 w 1719"/>
                  <a:gd name="T77" fmla="*/ 354 h 1777"/>
                  <a:gd name="T78" fmla="*/ 138 w 1719"/>
                  <a:gd name="T79" fmla="*/ 356 h 1777"/>
                  <a:gd name="T80" fmla="*/ 155 w 1719"/>
                  <a:gd name="T81" fmla="*/ 356 h 1777"/>
                  <a:gd name="T82" fmla="*/ 173 w 1719"/>
                  <a:gd name="T83" fmla="*/ 354 h 1777"/>
                  <a:gd name="T84" fmla="*/ 190 w 1719"/>
                  <a:gd name="T85" fmla="*/ 346 h 1777"/>
                  <a:gd name="T86" fmla="*/ 204 w 1719"/>
                  <a:gd name="T87" fmla="*/ 339 h 1777"/>
                  <a:gd name="T88" fmla="*/ 220 w 1719"/>
                  <a:gd name="T89" fmla="*/ 328 h 1777"/>
                  <a:gd name="T90" fmla="*/ 234 w 1719"/>
                  <a:gd name="T91" fmla="*/ 316 h 1777"/>
                  <a:gd name="T92" fmla="*/ 246 w 1719"/>
                  <a:gd name="T93" fmla="*/ 303 h 1777"/>
                  <a:gd name="T94" fmla="*/ 258 w 1719"/>
                  <a:gd name="T95" fmla="*/ 287 h 1777"/>
                  <a:gd name="T96" fmla="*/ 267 w 1719"/>
                  <a:gd name="T97" fmla="*/ 269 h 1777"/>
                  <a:gd name="T98" fmla="*/ 274 w 1719"/>
                  <a:gd name="T99" fmla="*/ 250 h 1777"/>
                  <a:gd name="T100" fmla="*/ 282 w 1719"/>
                  <a:gd name="T101" fmla="*/ 229 h 1777"/>
                  <a:gd name="T102" fmla="*/ 285 w 1719"/>
                  <a:gd name="T103" fmla="*/ 210 h 1777"/>
                  <a:gd name="T104" fmla="*/ 287 w 1719"/>
                  <a:gd name="T105" fmla="*/ 188 h 1777"/>
                  <a:gd name="T106" fmla="*/ 287 w 1719"/>
                  <a:gd name="T107" fmla="*/ 178 h 17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719" h="1777">
                    <a:moveTo>
                      <a:pt x="1719" y="889"/>
                    </a:moveTo>
                    <a:lnTo>
                      <a:pt x="1719" y="780"/>
                    </a:lnTo>
                    <a:lnTo>
                      <a:pt x="1698" y="679"/>
                    </a:lnTo>
                    <a:lnTo>
                      <a:pt x="1672" y="577"/>
                    </a:lnTo>
                    <a:lnTo>
                      <a:pt x="1616" y="483"/>
                    </a:lnTo>
                    <a:lnTo>
                      <a:pt x="1571" y="385"/>
                    </a:lnTo>
                    <a:lnTo>
                      <a:pt x="1507" y="304"/>
                    </a:lnTo>
                    <a:lnTo>
                      <a:pt x="1438" y="231"/>
                    </a:lnTo>
                    <a:lnTo>
                      <a:pt x="1350" y="156"/>
                    </a:lnTo>
                    <a:lnTo>
                      <a:pt x="1264" y="98"/>
                    </a:lnTo>
                    <a:lnTo>
                      <a:pt x="1172" y="54"/>
                    </a:lnTo>
                    <a:lnTo>
                      <a:pt x="1080" y="25"/>
                    </a:lnTo>
                    <a:lnTo>
                      <a:pt x="974" y="0"/>
                    </a:lnTo>
                    <a:lnTo>
                      <a:pt x="862" y="0"/>
                    </a:lnTo>
                    <a:lnTo>
                      <a:pt x="763" y="0"/>
                    </a:lnTo>
                    <a:lnTo>
                      <a:pt x="664" y="21"/>
                    </a:lnTo>
                    <a:lnTo>
                      <a:pt x="565" y="49"/>
                    </a:lnTo>
                    <a:lnTo>
                      <a:pt x="476" y="94"/>
                    </a:lnTo>
                    <a:lnTo>
                      <a:pt x="387" y="148"/>
                    </a:lnTo>
                    <a:lnTo>
                      <a:pt x="307" y="210"/>
                    </a:lnTo>
                    <a:lnTo>
                      <a:pt x="235" y="283"/>
                    </a:lnTo>
                    <a:lnTo>
                      <a:pt x="160" y="367"/>
                    </a:lnTo>
                    <a:lnTo>
                      <a:pt x="106" y="461"/>
                    </a:lnTo>
                    <a:lnTo>
                      <a:pt x="58" y="549"/>
                    </a:lnTo>
                    <a:lnTo>
                      <a:pt x="32" y="650"/>
                    </a:lnTo>
                    <a:lnTo>
                      <a:pt x="7" y="759"/>
                    </a:lnTo>
                    <a:lnTo>
                      <a:pt x="0" y="857"/>
                    </a:lnTo>
                    <a:lnTo>
                      <a:pt x="7" y="970"/>
                    </a:lnTo>
                    <a:lnTo>
                      <a:pt x="22" y="1079"/>
                    </a:lnTo>
                    <a:lnTo>
                      <a:pt x="45" y="1180"/>
                    </a:lnTo>
                    <a:lnTo>
                      <a:pt x="86" y="1278"/>
                    </a:lnTo>
                    <a:lnTo>
                      <a:pt x="134" y="1369"/>
                    </a:lnTo>
                    <a:lnTo>
                      <a:pt x="199" y="1457"/>
                    </a:lnTo>
                    <a:lnTo>
                      <a:pt x="270" y="1533"/>
                    </a:lnTo>
                    <a:lnTo>
                      <a:pt x="348" y="1597"/>
                    </a:lnTo>
                    <a:lnTo>
                      <a:pt x="434" y="1660"/>
                    </a:lnTo>
                    <a:lnTo>
                      <a:pt x="526" y="1711"/>
                    </a:lnTo>
                    <a:lnTo>
                      <a:pt x="618" y="1743"/>
                    </a:lnTo>
                    <a:lnTo>
                      <a:pt x="725" y="1767"/>
                    </a:lnTo>
                    <a:lnTo>
                      <a:pt x="827" y="1777"/>
                    </a:lnTo>
                    <a:lnTo>
                      <a:pt x="928" y="1777"/>
                    </a:lnTo>
                    <a:lnTo>
                      <a:pt x="1035" y="1767"/>
                    </a:lnTo>
                    <a:lnTo>
                      <a:pt x="1137" y="1729"/>
                    </a:lnTo>
                    <a:lnTo>
                      <a:pt x="1223" y="1694"/>
                    </a:lnTo>
                    <a:lnTo>
                      <a:pt x="1317" y="1638"/>
                    </a:lnTo>
                    <a:lnTo>
                      <a:pt x="1400" y="1576"/>
                    </a:lnTo>
                    <a:lnTo>
                      <a:pt x="1472" y="1512"/>
                    </a:lnTo>
                    <a:lnTo>
                      <a:pt x="1545" y="1435"/>
                    </a:lnTo>
                    <a:lnTo>
                      <a:pt x="1599" y="1344"/>
                    </a:lnTo>
                    <a:lnTo>
                      <a:pt x="1644" y="1249"/>
                    </a:lnTo>
                    <a:lnTo>
                      <a:pt x="1687" y="1144"/>
                    </a:lnTo>
                    <a:lnTo>
                      <a:pt x="1705" y="1046"/>
                    </a:lnTo>
                    <a:lnTo>
                      <a:pt x="1719" y="937"/>
                    </a:lnTo>
                    <a:lnTo>
                      <a:pt x="1719" y="889"/>
                    </a:lnTo>
                    <a:close/>
                  </a:path>
                </a:pathLst>
              </a:custGeom>
              <a:solidFill>
                <a:srgbClr val="000000"/>
              </a:solidFill>
              <a:ln w="0">
                <a:solidFill>
                  <a:srgbClr val="000000"/>
                </a:solidFill>
                <a:prstDash val="solid"/>
                <a:round/>
                <a:headEnd/>
                <a:tailEnd/>
              </a:ln>
            </p:spPr>
            <p:txBody>
              <a:bodyPr/>
              <a:lstStyle/>
              <a:p>
                <a:endParaRPr lang="en-US"/>
              </a:p>
            </p:txBody>
          </p:sp>
          <p:sp>
            <p:nvSpPr>
              <p:cNvPr id="86050" name="Freeform 31">
                <a:extLst>
                  <a:ext uri="{FF2B5EF4-FFF2-40B4-BE49-F238E27FC236}">
                    <a16:creationId xmlns:a16="http://schemas.microsoft.com/office/drawing/2014/main" id="{2813DB8D-22C7-553E-EDA4-4249B9ECF4FA}"/>
                  </a:ext>
                </a:extLst>
              </p:cNvPr>
              <p:cNvSpPr>
                <a:spLocks/>
              </p:cNvSpPr>
              <p:nvPr/>
            </p:nvSpPr>
            <p:spPr bwMode="auto">
              <a:xfrm>
                <a:off x="2388" y="3806"/>
                <a:ext cx="160" cy="201"/>
              </a:xfrm>
              <a:custGeom>
                <a:avLst/>
                <a:gdLst>
                  <a:gd name="T0" fmla="*/ 160 w 962"/>
                  <a:gd name="T1" fmla="*/ 101 h 1002"/>
                  <a:gd name="T2" fmla="*/ 158 w 962"/>
                  <a:gd name="T3" fmla="*/ 84 h 1002"/>
                  <a:gd name="T4" fmla="*/ 156 w 962"/>
                  <a:gd name="T5" fmla="*/ 70 h 1002"/>
                  <a:gd name="T6" fmla="*/ 150 w 962"/>
                  <a:gd name="T7" fmla="*/ 55 h 1002"/>
                  <a:gd name="T8" fmla="*/ 144 w 962"/>
                  <a:gd name="T9" fmla="*/ 41 h 1002"/>
                  <a:gd name="T10" fmla="*/ 135 w 962"/>
                  <a:gd name="T11" fmla="*/ 29 h 1002"/>
                  <a:gd name="T12" fmla="*/ 127 w 962"/>
                  <a:gd name="T13" fmla="*/ 20 h 1002"/>
                  <a:gd name="T14" fmla="*/ 114 w 962"/>
                  <a:gd name="T15" fmla="*/ 10 h 1002"/>
                  <a:gd name="T16" fmla="*/ 103 w 962"/>
                  <a:gd name="T17" fmla="*/ 6 h 1002"/>
                  <a:gd name="T18" fmla="*/ 89 w 962"/>
                  <a:gd name="T19" fmla="*/ 2 h 1002"/>
                  <a:gd name="T20" fmla="*/ 77 w 962"/>
                  <a:gd name="T21" fmla="*/ 0 h 1002"/>
                  <a:gd name="T22" fmla="*/ 64 w 962"/>
                  <a:gd name="T23" fmla="*/ 3 h 1002"/>
                  <a:gd name="T24" fmla="*/ 52 w 962"/>
                  <a:gd name="T25" fmla="*/ 6 h 1002"/>
                  <a:gd name="T26" fmla="*/ 41 w 962"/>
                  <a:gd name="T27" fmla="*/ 13 h 1002"/>
                  <a:gd name="T28" fmla="*/ 30 w 962"/>
                  <a:gd name="T29" fmla="*/ 22 h 1002"/>
                  <a:gd name="T30" fmla="*/ 21 w 962"/>
                  <a:gd name="T31" fmla="*/ 33 h 1002"/>
                  <a:gd name="T32" fmla="*/ 13 w 962"/>
                  <a:gd name="T33" fmla="*/ 46 h 1002"/>
                  <a:gd name="T34" fmla="*/ 6 w 962"/>
                  <a:gd name="T35" fmla="*/ 60 h 1002"/>
                  <a:gd name="T36" fmla="*/ 2 w 962"/>
                  <a:gd name="T37" fmla="*/ 75 h 1002"/>
                  <a:gd name="T38" fmla="*/ 1 w 962"/>
                  <a:gd name="T39" fmla="*/ 92 h 1002"/>
                  <a:gd name="T40" fmla="*/ 0 w 962"/>
                  <a:gd name="T41" fmla="*/ 107 h 1002"/>
                  <a:gd name="T42" fmla="*/ 1 w 962"/>
                  <a:gd name="T43" fmla="*/ 123 h 1002"/>
                  <a:gd name="T44" fmla="*/ 6 w 962"/>
                  <a:gd name="T45" fmla="*/ 139 h 1002"/>
                  <a:gd name="T46" fmla="*/ 11 w 962"/>
                  <a:gd name="T47" fmla="*/ 152 h 1002"/>
                  <a:gd name="T48" fmla="*/ 18 w 962"/>
                  <a:gd name="T49" fmla="*/ 165 h 1002"/>
                  <a:gd name="T50" fmla="*/ 28 w 962"/>
                  <a:gd name="T51" fmla="*/ 176 h 1002"/>
                  <a:gd name="T52" fmla="*/ 38 w 962"/>
                  <a:gd name="T53" fmla="*/ 186 h 1002"/>
                  <a:gd name="T54" fmla="*/ 50 w 962"/>
                  <a:gd name="T55" fmla="*/ 194 h 1002"/>
                  <a:gd name="T56" fmla="*/ 62 w 962"/>
                  <a:gd name="T57" fmla="*/ 197 h 1002"/>
                  <a:gd name="T58" fmla="*/ 74 w 962"/>
                  <a:gd name="T59" fmla="*/ 201 h 1002"/>
                  <a:gd name="T60" fmla="*/ 88 w 962"/>
                  <a:gd name="T61" fmla="*/ 200 h 1002"/>
                  <a:gd name="T62" fmla="*/ 100 w 962"/>
                  <a:gd name="T63" fmla="*/ 197 h 1002"/>
                  <a:gd name="T64" fmla="*/ 112 w 962"/>
                  <a:gd name="T65" fmla="*/ 192 h 1002"/>
                  <a:gd name="T66" fmla="*/ 123 w 962"/>
                  <a:gd name="T67" fmla="*/ 186 h 1002"/>
                  <a:gd name="T68" fmla="*/ 134 w 962"/>
                  <a:gd name="T69" fmla="*/ 176 h 1002"/>
                  <a:gd name="T70" fmla="*/ 143 w 962"/>
                  <a:gd name="T71" fmla="*/ 164 h 1002"/>
                  <a:gd name="T72" fmla="*/ 149 w 962"/>
                  <a:gd name="T73" fmla="*/ 150 h 1002"/>
                  <a:gd name="T74" fmla="*/ 155 w 962"/>
                  <a:gd name="T75" fmla="*/ 136 h 1002"/>
                  <a:gd name="T76" fmla="*/ 158 w 962"/>
                  <a:gd name="T77" fmla="*/ 119 h 1002"/>
                  <a:gd name="T78" fmla="*/ 160 w 962"/>
                  <a:gd name="T79" fmla="*/ 103 h 1002"/>
                  <a:gd name="T80" fmla="*/ 160 w 962"/>
                  <a:gd name="T81" fmla="*/ 101 h 100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962" h="1002">
                    <a:moveTo>
                      <a:pt x="962" y="504"/>
                    </a:moveTo>
                    <a:lnTo>
                      <a:pt x="949" y="421"/>
                    </a:lnTo>
                    <a:lnTo>
                      <a:pt x="937" y="349"/>
                    </a:lnTo>
                    <a:lnTo>
                      <a:pt x="902" y="273"/>
                    </a:lnTo>
                    <a:lnTo>
                      <a:pt x="863" y="206"/>
                    </a:lnTo>
                    <a:lnTo>
                      <a:pt x="810" y="146"/>
                    </a:lnTo>
                    <a:lnTo>
                      <a:pt x="761" y="98"/>
                    </a:lnTo>
                    <a:lnTo>
                      <a:pt x="686" y="49"/>
                    </a:lnTo>
                    <a:lnTo>
                      <a:pt x="619" y="28"/>
                    </a:lnTo>
                    <a:lnTo>
                      <a:pt x="536" y="10"/>
                    </a:lnTo>
                    <a:lnTo>
                      <a:pt x="465" y="0"/>
                    </a:lnTo>
                    <a:lnTo>
                      <a:pt x="383" y="13"/>
                    </a:lnTo>
                    <a:lnTo>
                      <a:pt x="313" y="28"/>
                    </a:lnTo>
                    <a:lnTo>
                      <a:pt x="246" y="67"/>
                    </a:lnTo>
                    <a:lnTo>
                      <a:pt x="178" y="112"/>
                    </a:lnTo>
                    <a:lnTo>
                      <a:pt x="125" y="164"/>
                    </a:lnTo>
                    <a:lnTo>
                      <a:pt x="78" y="231"/>
                    </a:lnTo>
                    <a:lnTo>
                      <a:pt x="38" y="301"/>
                    </a:lnTo>
                    <a:lnTo>
                      <a:pt x="10" y="374"/>
                    </a:lnTo>
                    <a:lnTo>
                      <a:pt x="7" y="458"/>
                    </a:lnTo>
                    <a:lnTo>
                      <a:pt x="0" y="531"/>
                    </a:lnTo>
                    <a:lnTo>
                      <a:pt x="7" y="611"/>
                    </a:lnTo>
                    <a:lnTo>
                      <a:pt x="36" y="694"/>
                    </a:lnTo>
                    <a:lnTo>
                      <a:pt x="64" y="759"/>
                    </a:lnTo>
                    <a:lnTo>
                      <a:pt x="106" y="822"/>
                    </a:lnTo>
                    <a:lnTo>
                      <a:pt x="167" y="879"/>
                    </a:lnTo>
                    <a:lnTo>
                      <a:pt x="231" y="929"/>
                    </a:lnTo>
                    <a:lnTo>
                      <a:pt x="299" y="966"/>
                    </a:lnTo>
                    <a:lnTo>
                      <a:pt x="373" y="984"/>
                    </a:lnTo>
                    <a:lnTo>
                      <a:pt x="447" y="1002"/>
                    </a:lnTo>
                    <a:lnTo>
                      <a:pt x="530" y="999"/>
                    </a:lnTo>
                    <a:lnTo>
                      <a:pt x="601" y="984"/>
                    </a:lnTo>
                    <a:lnTo>
                      <a:pt x="672" y="959"/>
                    </a:lnTo>
                    <a:lnTo>
                      <a:pt x="738" y="927"/>
                    </a:lnTo>
                    <a:lnTo>
                      <a:pt x="806" y="875"/>
                    </a:lnTo>
                    <a:lnTo>
                      <a:pt x="860" y="817"/>
                    </a:lnTo>
                    <a:lnTo>
                      <a:pt x="895" y="749"/>
                    </a:lnTo>
                    <a:lnTo>
                      <a:pt x="931" y="676"/>
                    </a:lnTo>
                    <a:lnTo>
                      <a:pt x="949" y="595"/>
                    </a:lnTo>
                    <a:lnTo>
                      <a:pt x="962" y="515"/>
                    </a:lnTo>
                    <a:lnTo>
                      <a:pt x="962" y="504"/>
                    </a:lnTo>
                    <a:close/>
                  </a:path>
                </a:pathLst>
              </a:custGeom>
              <a:solidFill>
                <a:srgbClr val="FFFFFF"/>
              </a:solidFill>
              <a:ln w="0">
                <a:solidFill>
                  <a:srgbClr val="FFFFFF"/>
                </a:solidFill>
                <a:prstDash val="solid"/>
                <a:round/>
                <a:headEnd/>
                <a:tailEnd/>
              </a:ln>
            </p:spPr>
            <p:txBody>
              <a:bodyPr/>
              <a:lstStyle/>
              <a:p>
                <a:endParaRPr lang="en-US"/>
              </a:p>
            </p:txBody>
          </p:sp>
          <p:sp>
            <p:nvSpPr>
              <p:cNvPr id="86051" name="Freeform 32">
                <a:extLst>
                  <a:ext uri="{FF2B5EF4-FFF2-40B4-BE49-F238E27FC236}">
                    <a16:creationId xmlns:a16="http://schemas.microsoft.com/office/drawing/2014/main" id="{78B2A95D-62A5-CAA6-AE0D-95ABE83008BA}"/>
                  </a:ext>
                </a:extLst>
              </p:cNvPr>
              <p:cNvSpPr>
                <a:spLocks/>
              </p:cNvSpPr>
              <p:nvPr/>
            </p:nvSpPr>
            <p:spPr bwMode="auto">
              <a:xfrm>
                <a:off x="2388" y="3907"/>
                <a:ext cx="160" cy="100"/>
              </a:xfrm>
              <a:custGeom>
                <a:avLst/>
                <a:gdLst>
                  <a:gd name="T0" fmla="*/ 0 w 962"/>
                  <a:gd name="T1" fmla="*/ 0 h 498"/>
                  <a:gd name="T2" fmla="*/ 1 w 962"/>
                  <a:gd name="T3" fmla="*/ 21 h 498"/>
                  <a:gd name="T4" fmla="*/ 6 w 962"/>
                  <a:gd name="T5" fmla="*/ 38 h 498"/>
                  <a:gd name="T6" fmla="*/ 11 w 962"/>
                  <a:gd name="T7" fmla="*/ 51 h 498"/>
                  <a:gd name="T8" fmla="*/ 18 w 962"/>
                  <a:gd name="T9" fmla="*/ 64 h 498"/>
                  <a:gd name="T10" fmla="*/ 28 w 962"/>
                  <a:gd name="T11" fmla="*/ 75 h 498"/>
                  <a:gd name="T12" fmla="*/ 38 w 962"/>
                  <a:gd name="T13" fmla="*/ 85 h 498"/>
                  <a:gd name="T14" fmla="*/ 50 w 962"/>
                  <a:gd name="T15" fmla="*/ 93 h 498"/>
                  <a:gd name="T16" fmla="*/ 62 w 962"/>
                  <a:gd name="T17" fmla="*/ 96 h 498"/>
                  <a:gd name="T18" fmla="*/ 74 w 962"/>
                  <a:gd name="T19" fmla="*/ 100 h 498"/>
                  <a:gd name="T20" fmla="*/ 88 w 962"/>
                  <a:gd name="T21" fmla="*/ 99 h 498"/>
                  <a:gd name="T22" fmla="*/ 100 w 962"/>
                  <a:gd name="T23" fmla="*/ 96 h 498"/>
                  <a:gd name="T24" fmla="*/ 112 w 962"/>
                  <a:gd name="T25" fmla="*/ 91 h 498"/>
                  <a:gd name="T26" fmla="*/ 123 w 962"/>
                  <a:gd name="T27" fmla="*/ 85 h 498"/>
                  <a:gd name="T28" fmla="*/ 134 w 962"/>
                  <a:gd name="T29" fmla="*/ 74 h 498"/>
                  <a:gd name="T30" fmla="*/ 143 w 962"/>
                  <a:gd name="T31" fmla="*/ 63 h 498"/>
                  <a:gd name="T32" fmla="*/ 149 w 962"/>
                  <a:gd name="T33" fmla="*/ 49 h 498"/>
                  <a:gd name="T34" fmla="*/ 155 w 962"/>
                  <a:gd name="T35" fmla="*/ 35 h 498"/>
                  <a:gd name="T36" fmla="*/ 160 w 962"/>
                  <a:gd name="T37" fmla="*/ 2 h 498"/>
                  <a:gd name="T38" fmla="*/ 160 w 962"/>
                  <a:gd name="T39" fmla="*/ 0 h 498"/>
                  <a:gd name="T40" fmla="*/ 0 w 962"/>
                  <a:gd name="T41" fmla="*/ 0 h 49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62" h="498">
                    <a:moveTo>
                      <a:pt x="0" y="0"/>
                    </a:moveTo>
                    <a:lnTo>
                      <a:pt x="7" y="107"/>
                    </a:lnTo>
                    <a:lnTo>
                      <a:pt x="36" y="190"/>
                    </a:lnTo>
                    <a:lnTo>
                      <a:pt x="64" y="255"/>
                    </a:lnTo>
                    <a:lnTo>
                      <a:pt x="106" y="318"/>
                    </a:lnTo>
                    <a:lnTo>
                      <a:pt x="167" y="375"/>
                    </a:lnTo>
                    <a:lnTo>
                      <a:pt x="231" y="425"/>
                    </a:lnTo>
                    <a:lnTo>
                      <a:pt x="299" y="462"/>
                    </a:lnTo>
                    <a:lnTo>
                      <a:pt x="373" y="480"/>
                    </a:lnTo>
                    <a:lnTo>
                      <a:pt x="447" y="498"/>
                    </a:lnTo>
                    <a:lnTo>
                      <a:pt x="530" y="495"/>
                    </a:lnTo>
                    <a:lnTo>
                      <a:pt x="601" y="480"/>
                    </a:lnTo>
                    <a:lnTo>
                      <a:pt x="672" y="455"/>
                    </a:lnTo>
                    <a:lnTo>
                      <a:pt x="738" y="423"/>
                    </a:lnTo>
                    <a:lnTo>
                      <a:pt x="806" y="371"/>
                    </a:lnTo>
                    <a:lnTo>
                      <a:pt x="860" y="313"/>
                    </a:lnTo>
                    <a:lnTo>
                      <a:pt x="895" y="245"/>
                    </a:lnTo>
                    <a:lnTo>
                      <a:pt x="931" y="172"/>
                    </a:lnTo>
                    <a:lnTo>
                      <a:pt x="962" y="11"/>
                    </a:lnTo>
                    <a:lnTo>
                      <a:pt x="962" y="0"/>
                    </a:lnTo>
                    <a:lnTo>
                      <a:pt x="0" y="0"/>
                    </a:lnTo>
                    <a:close/>
                  </a:path>
                </a:pathLst>
              </a:custGeom>
              <a:solidFill>
                <a:srgbClr val="B5B5B5"/>
              </a:solidFill>
              <a:ln w="0">
                <a:solidFill>
                  <a:srgbClr val="B5B5B5"/>
                </a:solidFill>
                <a:prstDash val="solid"/>
                <a:round/>
                <a:headEnd/>
                <a:tailEnd/>
              </a:ln>
            </p:spPr>
            <p:txBody>
              <a:bodyPr/>
              <a:lstStyle/>
              <a:p>
                <a:endParaRPr lang="en-US"/>
              </a:p>
            </p:txBody>
          </p:sp>
          <p:sp>
            <p:nvSpPr>
              <p:cNvPr id="86052" name="Freeform 33">
                <a:extLst>
                  <a:ext uri="{FF2B5EF4-FFF2-40B4-BE49-F238E27FC236}">
                    <a16:creationId xmlns:a16="http://schemas.microsoft.com/office/drawing/2014/main" id="{4C2D09F8-F665-06A0-70BA-47138167DE8C}"/>
                  </a:ext>
                </a:extLst>
              </p:cNvPr>
              <p:cNvSpPr>
                <a:spLocks/>
              </p:cNvSpPr>
              <p:nvPr/>
            </p:nvSpPr>
            <p:spPr bwMode="auto">
              <a:xfrm>
                <a:off x="3587" y="3729"/>
                <a:ext cx="287" cy="356"/>
              </a:xfrm>
              <a:custGeom>
                <a:avLst/>
                <a:gdLst>
                  <a:gd name="T0" fmla="*/ 287 w 1723"/>
                  <a:gd name="T1" fmla="*/ 178 h 1777"/>
                  <a:gd name="T2" fmla="*/ 286 w 1723"/>
                  <a:gd name="T3" fmla="*/ 156 h 1777"/>
                  <a:gd name="T4" fmla="*/ 283 w 1723"/>
                  <a:gd name="T5" fmla="*/ 136 h 1777"/>
                  <a:gd name="T6" fmla="*/ 279 w 1723"/>
                  <a:gd name="T7" fmla="*/ 116 h 1777"/>
                  <a:gd name="T8" fmla="*/ 270 w 1723"/>
                  <a:gd name="T9" fmla="*/ 97 h 1777"/>
                  <a:gd name="T10" fmla="*/ 263 w 1723"/>
                  <a:gd name="T11" fmla="*/ 77 h 1777"/>
                  <a:gd name="T12" fmla="*/ 252 w 1723"/>
                  <a:gd name="T13" fmla="*/ 61 h 1777"/>
                  <a:gd name="T14" fmla="*/ 240 w 1723"/>
                  <a:gd name="T15" fmla="*/ 46 h 1777"/>
                  <a:gd name="T16" fmla="*/ 226 w 1723"/>
                  <a:gd name="T17" fmla="*/ 31 h 1777"/>
                  <a:gd name="T18" fmla="*/ 212 w 1723"/>
                  <a:gd name="T19" fmla="*/ 20 h 1777"/>
                  <a:gd name="T20" fmla="*/ 197 w 1723"/>
                  <a:gd name="T21" fmla="*/ 11 h 1777"/>
                  <a:gd name="T22" fmla="*/ 181 w 1723"/>
                  <a:gd name="T23" fmla="*/ 5 h 1777"/>
                  <a:gd name="T24" fmla="*/ 163 w 1723"/>
                  <a:gd name="T25" fmla="*/ 0 h 1777"/>
                  <a:gd name="T26" fmla="*/ 146 w 1723"/>
                  <a:gd name="T27" fmla="*/ 0 h 1777"/>
                  <a:gd name="T28" fmla="*/ 129 w 1723"/>
                  <a:gd name="T29" fmla="*/ 0 h 1777"/>
                  <a:gd name="T30" fmla="*/ 112 w 1723"/>
                  <a:gd name="T31" fmla="*/ 4 h 1777"/>
                  <a:gd name="T32" fmla="*/ 96 w 1723"/>
                  <a:gd name="T33" fmla="*/ 10 h 1777"/>
                  <a:gd name="T34" fmla="*/ 81 w 1723"/>
                  <a:gd name="T35" fmla="*/ 19 h 1777"/>
                  <a:gd name="T36" fmla="*/ 64 w 1723"/>
                  <a:gd name="T37" fmla="*/ 30 h 1777"/>
                  <a:gd name="T38" fmla="*/ 51 w 1723"/>
                  <a:gd name="T39" fmla="*/ 42 h 1777"/>
                  <a:gd name="T40" fmla="*/ 39 w 1723"/>
                  <a:gd name="T41" fmla="*/ 57 h 1777"/>
                  <a:gd name="T42" fmla="*/ 28 w 1723"/>
                  <a:gd name="T43" fmla="*/ 74 h 1777"/>
                  <a:gd name="T44" fmla="*/ 20 w 1723"/>
                  <a:gd name="T45" fmla="*/ 92 h 1777"/>
                  <a:gd name="T46" fmla="*/ 11 w 1723"/>
                  <a:gd name="T47" fmla="*/ 110 h 1777"/>
                  <a:gd name="T48" fmla="*/ 6 w 1723"/>
                  <a:gd name="T49" fmla="*/ 130 h 1777"/>
                  <a:gd name="T50" fmla="*/ 2 w 1723"/>
                  <a:gd name="T51" fmla="*/ 152 h 1777"/>
                  <a:gd name="T52" fmla="*/ 0 w 1723"/>
                  <a:gd name="T53" fmla="*/ 172 h 1777"/>
                  <a:gd name="T54" fmla="*/ 2 w 1723"/>
                  <a:gd name="T55" fmla="*/ 194 h 1777"/>
                  <a:gd name="T56" fmla="*/ 5 w 1723"/>
                  <a:gd name="T57" fmla="*/ 216 h 1777"/>
                  <a:gd name="T58" fmla="*/ 10 w 1723"/>
                  <a:gd name="T59" fmla="*/ 236 h 1777"/>
                  <a:gd name="T60" fmla="*/ 16 w 1723"/>
                  <a:gd name="T61" fmla="*/ 256 h 1777"/>
                  <a:gd name="T62" fmla="*/ 24 w 1723"/>
                  <a:gd name="T63" fmla="*/ 274 h 1777"/>
                  <a:gd name="T64" fmla="*/ 34 w 1723"/>
                  <a:gd name="T65" fmla="*/ 292 h 1777"/>
                  <a:gd name="T66" fmla="*/ 46 w 1723"/>
                  <a:gd name="T67" fmla="*/ 307 h 1777"/>
                  <a:gd name="T68" fmla="*/ 59 w 1723"/>
                  <a:gd name="T69" fmla="*/ 320 h 1777"/>
                  <a:gd name="T70" fmla="*/ 72 w 1723"/>
                  <a:gd name="T71" fmla="*/ 333 h 1777"/>
                  <a:gd name="T72" fmla="*/ 88 w 1723"/>
                  <a:gd name="T73" fmla="*/ 343 h 1777"/>
                  <a:gd name="T74" fmla="*/ 104 w 1723"/>
                  <a:gd name="T75" fmla="*/ 349 h 1777"/>
                  <a:gd name="T76" fmla="*/ 122 w 1723"/>
                  <a:gd name="T77" fmla="*/ 354 h 1777"/>
                  <a:gd name="T78" fmla="*/ 138 w 1723"/>
                  <a:gd name="T79" fmla="*/ 356 h 1777"/>
                  <a:gd name="T80" fmla="*/ 156 w 1723"/>
                  <a:gd name="T81" fmla="*/ 356 h 1777"/>
                  <a:gd name="T82" fmla="*/ 172 w 1723"/>
                  <a:gd name="T83" fmla="*/ 354 h 1777"/>
                  <a:gd name="T84" fmla="*/ 189 w 1723"/>
                  <a:gd name="T85" fmla="*/ 346 h 1777"/>
                  <a:gd name="T86" fmla="*/ 205 w 1723"/>
                  <a:gd name="T87" fmla="*/ 339 h 1777"/>
                  <a:gd name="T88" fmla="*/ 220 w 1723"/>
                  <a:gd name="T89" fmla="*/ 328 h 1777"/>
                  <a:gd name="T90" fmla="*/ 235 w 1723"/>
                  <a:gd name="T91" fmla="*/ 316 h 1777"/>
                  <a:gd name="T92" fmla="*/ 247 w 1723"/>
                  <a:gd name="T93" fmla="*/ 303 h 1777"/>
                  <a:gd name="T94" fmla="*/ 257 w 1723"/>
                  <a:gd name="T95" fmla="*/ 287 h 1777"/>
                  <a:gd name="T96" fmla="*/ 268 w 1723"/>
                  <a:gd name="T97" fmla="*/ 269 h 1777"/>
                  <a:gd name="T98" fmla="*/ 275 w 1723"/>
                  <a:gd name="T99" fmla="*/ 250 h 1777"/>
                  <a:gd name="T100" fmla="*/ 281 w 1723"/>
                  <a:gd name="T101" fmla="*/ 229 h 1777"/>
                  <a:gd name="T102" fmla="*/ 285 w 1723"/>
                  <a:gd name="T103" fmla="*/ 210 h 1777"/>
                  <a:gd name="T104" fmla="*/ 287 w 1723"/>
                  <a:gd name="T105" fmla="*/ 188 h 1777"/>
                  <a:gd name="T106" fmla="*/ 287 w 1723"/>
                  <a:gd name="T107" fmla="*/ 178 h 17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723" h="1777">
                    <a:moveTo>
                      <a:pt x="1723" y="889"/>
                    </a:moveTo>
                    <a:lnTo>
                      <a:pt x="1719" y="780"/>
                    </a:lnTo>
                    <a:lnTo>
                      <a:pt x="1698" y="679"/>
                    </a:lnTo>
                    <a:lnTo>
                      <a:pt x="1674" y="577"/>
                    </a:lnTo>
                    <a:lnTo>
                      <a:pt x="1623" y="483"/>
                    </a:lnTo>
                    <a:lnTo>
                      <a:pt x="1581" y="385"/>
                    </a:lnTo>
                    <a:lnTo>
                      <a:pt x="1514" y="304"/>
                    </a:lnTo>
                    <a:lnTo>
                      <a:pt x="1439" y="231"/>
                    </a:lnTo>
                    <a:lnTo>
                      <a:pt x="1357" y="156"/>
                    </a:lnTo>
                    <a:lnTo>
                      <a:pt x="1271" y="98"/>
                    </a:lnTo>
                    <a:lnTo>
                      <a:pt x="1185" y="54"/>
                    </a:lnTo>
                    <a:lnTo>
                      <a:pt x="1087" y="25"/>
                    </a:lnTo>
                    <a:lnTo>
                      <a:pt x="981" y="0"/>
                    </a:lnTo>
                    <a:lnTo>
                      <a:pt x="875" y="0"/>
                    </a:lnTo>
                    <a:lnTo>
                      <a:pt x="776" y="0"/>
                    </a:lnTo>
                    <a:lnTo>
                      <a:pt x="672" y="21"/>
                    </a:lnTo>
                    <a:lnTo>
                      <a:pt x="575" y="49"/>
                    </a:lnTo>
                    <a:lnTo>
                      <a:pt x="484" y="94"/>
                    </a:lnTo>
                    <a:lnTo>
                      <a:pt x="387" y="148"/>
                    </a:lnTo>
                    <a:lnTo>
                      <a:pt x="309" y="210"/>
                    </a:lnTo>
                    <a:lnTo>
                      <a:pt x="235" y="283"/>
                    </a:lnTo>
                    <a:lnTo>
                      <a:pt x="167" y="367"/>
                    </a:lnTo>
                    <a:lnTo>
                      <a:pt x="118" y="461"/>
                    </a:lnTo>
                    <a:lnTo>
                      <a:pt x="68" y="549"/>
                    </a:lnTo>
                    <a:lnTo>
                      <a:pt x="35" y="650"/>
                    </a:lnTo>
                    <a:lnTo>
                      <a:pt x="14" y="759"/>
                    </a:lnTo>
                    <a:lnTo>
                      <a:pt x="0" y="857"/>
                    </a:lnTo>
                    <a:lnTo>
                      <a:pt x="11" y="970"/>
                    </a:lnTo>
                    <a:lnTo>
                      <a:pt x="29" y="1079"/>
                    </a:lnTo>
                    <a:lnTo>
                      <a:pt x="58" y="1180"/>
                    </a:lnTo>
                    <a:lnTo>
                      <a:pt x="96" y="1278"/>
                    </a:lnTo>
                    <a:lnTo>
                      <a:pt x="147" y="1369"/>
                    </a:lnTo>
                    <a:lnTo>
                      <a:pt x="202" y="1457"/>
                    </a:lnTo>
                    <a:lnTo>
                      <a:pt x="278" y="1533"/>
                    </a:lnTo>
                    <a:lnTo>
                      <a:pt x="355" y="1597"/>
                    </a:lnTo>
                    <a:lnTo>
                      <a:pt x="434" y="1660"/>
                    </a:lnTo>
                    <a:lnTo>
                      <a:pt x="530" y="1711"/>
                    </a:lnTo>
                    <a:lnTo>
                      <a:pt x="626" y="1743"/>
                    </a:lnTo>
                    <a:lnTo>
                      <a:pt x="732" y="1767"/>
                    </a:lnTo>
                    <a:lnTo>
                      <a:pt x="831" y="1777"/>
                    </a:lnTo>
                    <a:lnTo>
                      <a:pt x="936" y="1777"/>
                    </a:lnTo>
                    <a:lnTo>
                      <a:pt x="1035" y="1767"/>
                    </a:lnTo>
                    <a:lnTo>
                      <a:pt x="1134" y="1729"/>
                    </a:lnTo>
                    <a:lnTo>
                      <a:pt x="1233" y="1694"/>
                    </a:lnTo>
                    <a:lnTo>
                      <a:pt x="1319" y="1638"/>
                    </a:lnTo>
                    <a:lnTo>
                      <a:pt x="1408" y="1576"/>
                    </a:lnTo>
                    <a:lnTo>
                      <a:pt x="1484" y="1512"/>
                    </a:lnTo>
                    <a:lnTo>
                      <a:pt x="1542" y="1435"/>
                    </a:lnTo>
                    <a:lnTo>
                      <a:pt x="1606" y="1344"/>
                    </a:lnTo>
                    <a:lnTo>
                      <a:pt x="1651" y="1249"/>
                    </a:lnTo>
                    <a:lnTo>
                      <a:pt x="1687" y="1144"/>
                    </a:lnTo>
                    <a:lnTo>
                      <a:pt x="1712" y="1046"/>
                    </a:lnTo>
                    <a:lnTo>
                      <a:pt x="1723" y="937"/>
                    </a:lnTo>
                    <a:lnTo>
                      <a:pt x="1723" y="889"/>
                    </a:lnTo>
                    <a:close/>
                  </a:path>
                </a:pathLst>
              </a:custGeom>
              <a:solidFill>
                <a:srgbClr val="000000"/>
              </a:solidFill>
              <a:ln w="0">
                <a:solidFill>
                  <a:srgbClr val="000000"/>
                </a:solidFill>
                <a:prstDash val="solid"/>
                <a:round/>
                <a:headEnd/>
                <a:tailEnd/>
              </a:ln>
            </p:spPr>
            <p:txBody>
              <a:bodyPr/>
              <a:lstStyle/>
              <a:p>
                <a:endParaRPr lang="en-US"/>
              </a:p>
            </p:txBody>
          </p:sp>
          <p:sp>
            <p:nvSpPr>
              <p:cNvPr id="86053" name="Freeform 34">
                <a:extLst>
                  <a:ext uri="{FF2B5EF4-FFF2-40B4-BE49-F238E27FC236}">
                    <a16:creationId xmlns:a16="http://schemas.microsoft.com/office/drawing/2014/main" id="{005328D3-597B-FE0C-A811-52EF407858EF}"/>
                  </a:ext>
                </a:extLst>
              </p:cNvPr>
              <p:cNvSpPr>
                <a:spLocks/>
              </p:cNvSpPr>
              <p:nvPr/>
            </p:nvSpPr>
            <p:spPr bwMode="auto">
              <a:xfrm>
                <a:off x="3651" y="3806"/>
                <a:ext cx="161" cy="201"/>
              </a:xfrm>
              <a:custGeom>
                <a:avLst/>
                <a:gdLst>
                  <a:gd name="T0" fmla="*/ 161 w 965"/>
                  <a:gd name="T1" fmla="*/ 101 h 1002"/>
                  <a:gd name="T2" fmla="*/ 159 w 965"/>
                  <a:gd name="T3" fmla="*/ 84 h 1002"/>
                  <a:gd name="T4" fmla="*/ 156 w 965"/>
                  <a:gd name="T5" fmla="*/ 70 h 1002"/>
                  <a:gd name="T6" fmla="*/ 152 w 965"/>
                  <a:gd name="T7" fmla="*/ 55 h 1002"/>
                  <a:gd name="T8" fmla="*/ 145 w 965"/>
                  <a:gd name="T9" fmla="*/ 41 h 1002"/>
                  <a:gd name="T10" fmla="*/ 136 w 965"/>
                  <a:gd name="T11" fmla="*/ 29 h 1002"/>
                  <a:gd name="T12" fmla="*/ 126 w 965"/>
                  <a:gd name="T13" fmla="*/ 20 h 1002"/>
                  <a:gd name="T14" fmla="*/ 115 w 965"/>
                  <a:gd name="T15" fmla="*/ 10 h 1002"/>
                  <a:gd name="T16" fmla="*/ 104 w 965"/>
                  <a:gd name="T17" fmla="*/ 6 h 1002"/>
                  <a:gd name="T18" fmla="*/ 91 w 965"/>
                  <a:gd name="T19" fmla="*/ 2 h 1002"/>
                  <a:gd name="T20" fmla="*/ 78 w 965"/>
                  <a:gd name="T21" fmla="*/ 0 h 1002"/>
                  <a:gd name="T22" fmla="*/ 65 w 965"/>
                  <a:gd name="T23" fmla="*/ 3 h 1002"/>
                  <a:gd name="T24" fmla="*/ 53 w 965"/>
                  <a:gd name="T25" fmla="*/ 6 h 1002"/>
                  <a:gd name="T26" fmla="*/ 41 w 965"/>
                  <a:gd name="T27" fmla="*/ 13 h 1002"/>
                  <a:gd name="T28" fmla="*/ 31 w 965"/>
                  <a:gd name="T29" fmla="*/ 22 h 1002"/>
                  <a:gd name="T30" fmla="*/ 21 w 965"/>
                  <a:gd name="T31" fmla="*/ 33 h 1002"/>
                  <a:gd name="T32" fmla="*/ 13 w 965"/>
                  <a:gd name="T33" fmla="*/ 46 h 1002"/>
                  <a:gd name="T34" fmla="*/ 8 w 965"/>
                  <a:gd name="T35" fmla="*/ 60 h 1002"/>
                  <a:gd name="T36" fmla="*/ 3 w 965"/>
                  <a:gd name="T37" fmla="*/ 75 h 1002"/>
                  <a:gd name="T38" fmla="*/ 0 w 965"/>
                  <a:gd name="T39" fmla="*/ 92 h 1002"/>
                  <a:gd name="T40" fmla="*/ 0 w 965"/>
                  <a:gd name="T41" fmla="*/ 107 h 1002"/>
                  <a:gd name="T42" fmla="*/ 2 w 965"/>
                  <a:gd name="T43" fmla="*/ 123 h 1002"/>
                  <a:gd name="T44" fmla="*/ 6 w 965"/>
                  <a:gd name="T45" fmla="*/ 139 h 1002"/>
                  <a:gd name="T46" fmla="*/ 12 w 965"/>
                  <a:gd name="T47" fmla="*/ 152 h 1002"/>
                  <a:gd name="T48" fmla="*/ 18 w 965"/>
                  <a:gd name="T49" fmla="*/ 165 h 1002"/>
                  <a:gd name="T50" fmla="*/ 28 w 965"/>
                  <a:gd name="T51" fmla="*/ 176 h 1002"/>
                  <a:gd name="T52" fmla="*/ 39 w 965"/>
                  <a:gd name="T53" fmla="*/ 186 h 1002"/>
                  <a:gd name="T54" fmla="*/ 50 w 965"/>
                  <a:gd name="T55" fmla="*/ 194 h 1002"/>
                  <a:gd name="T56" fmla="*/ 61 w 965"/>
                  <a:gd name="T57" fmla="*/ 197 h 1002"/>
                  <a:gd name="T58" fmla="*/ 74 w 965"/>
                  <a:gd name="T59" fmla="*/ 201 h 1002"/>
                  <a:gd name="T60" fmla="*/ 88 w 965"/>
                  <a:gd name="T61" fmla="*/ 200 h 1002"/>
                  <a:gd name="T62" fmla="*/ 99 w 965"/>
                  <a:gd name="T63" fmla="*/ 197 h 1002"/>
                  <a:gd name="T64" fmla="*/ 113 w 965"/>
                  <a:gd name="T65" fmla="*/ 192 h 1002"/>
                  <a:gd name="T66" fmla="*/ 124 w 965"/>
                  <a:gd name="T67" fmla="*/ 186 h 1002"/>
                  <a:gd name="T68" fmla="*/ 134 w 965"/>
                  <a:gd name="T69" fmla="*/ 176 h 1002"/>
                  <a:gd name="T70" fmla="*/ 143 w 965"/>
                  <a:gd name="T71" fmla="*/ 164 h 1002"/>
                  <a:gd name="T72" fmla="*/ 151 w 965"/>
                  <a:gd name="T73" fmla="*/ 150 h 1002"/>
                  <a:gd name="T74" fmla="*/ 155 w 965"/>
                  <a:gd name="T75" fmla="*/ 136 h 1002"/>
                  <a:gd name="T76" fmla="*/ 158 w 965"/>
                  <a:gd name="T77" fmla="*/ 119 h 1002"/>
                  <a:gd name="T78" fmla="*/ 161 w 965"/>
                  <a:gd name="T79" fmla="*/ 103 h 1002"/>
                  <a:gd name="T80" fmla="*/ 161 w 965"/>
                  <a:gd name="T81" fmla="*/ 101 h 100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965" h="1002">
                    <a:moveTo>
                      <a:pt x="965" y="504"/>
                    </a:moveTo>
                    <a:lnTo>
                      <a:pt x="954" y="421"/>
                    </a:lnTo>
                    <a:lnTo>
                      <a:pt x="934" y="349"/>
                    </a:lnTo>
                    <a:lnTo>
                      <a:pt x="909" y="273"/>
                    </a:lnTo>
                    <a:lnTo>
                      <a:pt x="869" y="206"/>
                    </a:lnTo>
                    <a:lnTo>
                      <a:pt x="817" y="146"/>
                    </a:lnTo>
                    <a:lnTo>
                      <a:pt x="756" y="98"/>
                    </a:lnTo>
                    <a:lnTo>
                      <a:pt x="692" y="49"/>
                    </a:lnTo>
                    <a:lnTo>
                      <a:pt x="622" y="28"/>
                    </a:lnTo>
                    <a:lnTo>
                      <a:pt x="543" y="10"/>
                    </a:lnTo>
                    <a:lnTo>
                      <a:pt x="467" y="0"/>
                    </a:lnTo>
                    <a:lnTo>
                      <a:pt x="391" y="13"/>
                    </a:lnTo>
                    <a:lnTo>
                      <a:pt x="315" y="28"/>
                    </a:lnTo>
                    <a:lnTo>
                      <a:pt x="248" y="67"/>
                    </a:lnTo>
                    <a:lnTo>
                      <a:pt x="183" y="112"/>
                    </a:lnTo>
                    <a:lnTo>
                      <a:pt x="124" y="164"/>
                    </a:lnTo>
                    <a:lnTo>
                      <a:pt x="77" y="231"/>
                    </a:lnTo>
                    <a:lnTo>
                      <a:pt x="46" y="301"/>
                    </a:lnTo>
                    <a:lnTo>
                      <a:pt x="18" y="374"/>
                    </a:lnTo>
                    <a:lnTo>
                      <a:pt x="2" y="458"/>
                    </a:lnTo>
                    <a:lnTo>
                      <a:pt x="0" y="531"/>
                    </a:lnTo>
                    <a:lnTo>
                      <a:pt x="13" y="611"/>
                    </a:lnTo>
                    <a:lnTo>
                      <a:pt x="38" y="694"/>
                    </a:lnTo>
                    <a:lnTo>
                      <a:pt x="70" y="759"/>
                    </a:lnTo>
                    <a:lnTo>
                      <a:pt x="110" y="822"/>
                    </a:lnTo>
                    <a:lnTo>
                      <a:pt x="170" y="879"/>
                    </a:lnTo>
                    <a:lnTo>
                      <a:pt x="231" y="929"/>
                    </a:lnTo>
                    <a:lnTo>
                      <a:pt x="298" y="966"/>
                    </a:lnTo>
                    <a:lnTo>
                      <a:pt x="368" y="984"/>
                    </a:lnTo>
                    <a:lnTo>
                      <a:pt x="446" y="1002"/>
                    </a:lnTo>
                    <a:lnTo>
                      <a:pt x="525" y="999"/>
                    </a:lnTo>
                    <a:lnTo>
                      <a:pt x="596" y="984"/>
                    </a:lnTo>
                    <a:lnTo>
                      <a:pt x="675" y="959"/>
                    </a:lnTo>
                    <a:lnTo>
                      <a:pt x="742" y="927"/>
                    </a:lnTo>
                    <a:lnTo>
                      <a:pt x="802" y="875"/>
                    </a:lnTo>
                    <a:lnTo>
                      <a:pt x="858" y="817"/>
                    </a:lnTo>
                    <a:lnTo>
                      <a:pt x="904" y="749"/>
                    </a:lnTo>
                    <a:lnTo>
                      <a:pt x="930" y="676"/>
                    </a:lnTo>
                    <a:lnTo>
                      <a:pt x="947" y="595"/>
                    </a:lnTo>
                    <a:lnTo>
                      <a:pt x="965" y="515"/>
                    </a:lnTo>
                    <a:lnTo>
                      <a:pt x="965" y="504"/>
                    </a:lnTo>
                    <a:close/>
                  </a:path>
                </a:pathLst>
              </a:custGeom>
              <a:solidFill>
                <a:srgbClr val="FFFFFF"/>
              </a:solidFill>
              <a:ln w="0">
                <a:solidFill>
                  <a:srgbClr val="FFFFFF"/>
                </a:solidFill>
                <a:prstDash val="solid"/>
                <a:round/>
                <a:headEnd/>
                <a:tailEnd/>
              </a:ln>
            </p:spPr>
            <p:txBody>
              <a:bodyPr/>
              <a:lstStyle/>
              <a:p>
                <a:endParaRPr lang="en-US"/>
              </a:p>
            </p:txBody>
          </p:sp>
          <p:sp>
            <p:nvSpPr>
              <p:cNvPr id="86054" name="Freeform 35">
                <a:extLst>
                  <a:ext uri="{FF2B5EF4-FFF2-40B4-BE49-F238E27FC236}">
                    <a16:creationId xmlns:a16="http://schemas.microsoft.com/office/drawing/2014/main" id="{CECDE2FE-AB5F-359C-91D8-E20D4BA648F2}"/>
                  </a:ext>
                </a:extLst>
              </p:cNvPr>
              <p:cNvSpPr>
                <a:spLocks/>
              </p:cNvSpPr>
              <p:nvPr/>
            </p:nvSpPr>
            <p:spPr bwMode="auto">
              <a:xfrm>
                <a:off x="3651" y="3908"/>
                <a:ext cx="161" cy="99"/>
              </a:xfrm>
              <a:custGeom>
                <a:avLst/>
                <a:gdLst>
                  <a:gd name="T0" fmla="*/ 0 w 965"/>
                  <a:gd name="T1" fmla="*/ 0 h 494"/>
                  <a:gd name="T2" fmla="*/ 2 w 965"/>
                  <a:gd name="T3" fmla="*/ 21 h 494"/>
                  <a:gd name="T4" fmla="*/ 6 w 965"/>
                  <a:gd name="T5" fmla="*/ 37 h 494"/>
                  <a:gd name="T6" fmla="*/ 12 w 965"/>
                  <a:gd name="T7" fmla="*/ 50 h 494"/>
                  <a:gd name="T8" fmla="*/ 19 w 965"/>
                  <a:gd name="T9" fmla="*/ 63 h 494"/>
                  <a:gd name="T10" fmla="*/ 28 w 965"/>
                  <a:gd name="T11" fmla="*/ 74 h 494"/>
                  <a:gd name="T12" fmla="*/ 39 w 965"/>
                  <a:gd name="T13" fmla="*/ 84 h 494"/>
                  <a:gd name="T14" fmla="*/ 50 w 965"/>
                  <a:gd name="T15" fmla="*/ 92 h 494"/>
                  <a:gd name="T16" fmla="*/ 63 w 965"/>
                  <a:gd name="T17" fmla="*/ 95 h 494"/>
                  <a:gd name="T18" fmla="*/ 74 w 965"/>
                  <a:gd name="T19" fmla="*/ 99 h 494"/>
                  <a:gd name="T20" fmla="*/ 88 w 965"/>
                  <a:gd name="T21" fmla="*/ 98 h 494"/>
                  <a:gd name="T22" fmla="*/ 100 w 965"/>
                  <a:gd name="T23" fmla="*/ 95 h 494"/>
                  <a:gd name="T24" fmla="*/ 113 w 965"/>
                  <a:gd name="T25" fmla="*/ 90 h 494"/>
                  <a:gd name="T26" fmla="*/ 125 w 965"/>
                  <a:gd name="T27" fmla="*/ 84 h 494"/>
                  <a:gd name="T28" fmla="*/ 134 w 965"/>
                  <a:gd name="T29" fmla="*/ 74 h 494"/>
                  <a:gd name="T30" fmla="*/ 143 w 965"/>
                  <a:gd name="T31" fmla="*/ 62 h 494"/>
                  <a:gd name="T32" fmla="*/ 151 w 965"/>
                  <a:gd name="T33" fmla="*/ 48 h 494"/>
                  <a:gd name="T34" fmla="*/ 156 w 965"/>
                  <a:gd name="T35" fmla="*/ 34 h 494"/>
                  <a:gd name="T36" fmla="*/ 159 w 965"/>
                  <a:gd name="T37" fmla="*/ 17 h 494"/>
                  <a:gd name="T38" fmla="*/ 161 w 965"/>
                  <a:gd name="T39" fmla="*/ 0 h 494"/>
                  <a:gd name="T40" fmla="*/ 0 w 965"/>
                  <a:gd name="T41" fmla="*/ 0 h 4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65" h="494">
                    <a:moveTo>
                      <a:pt x="0" y="0"/>
                    </a:moveTo>
                    <a:lnTo>
                      <a:pt x="11" y="103"/>
                    </a:lnTo>
                    <a:lnTo>
                      <a:pt x="38" y="186"/>
                    </a:lnTo>
                    <a:lnTo>
                      <a:pt x="70" y="251"/>
                    </a:lnTo>
                    <a:lnTo>
                      <a:pt x="112" y="314"/>
                    </a:lnTo>
                    <a:lnTo>
                      <a:pt x="170" y="371"/>
                    </a:lnTo>
                    <a:lnTo>
                      <a:pt x="231" y="421"/>
                    </a:lnTo>
                    <a:lnTo>
                      <a:pt x="302" y="458"/>
                    </a:lnTo>
                    <a:lnTo>
                      <a:pt x="376" y="476"/>
                    </a:lnTo>
                    <a:lnTo>
                      <a:pt x="446" y="494"/>
                    </a:lnTo>
                    <a:lnTo>
                      <a:pt x="525" y="491"/>
                    </a:lnTo>
                    <a:lnTo>
                      <a:pt x="599" y="476"/>
                    </a:lnTo>
                    <a:lnTo>
                      <a:pt x="675" y="451"/>
                    </a:lnTo>
                    <a:lnTo>
                      <a:pt x="749" y="419"/>
                    </a:lnTo>
                    <a:lnTo>
                      <a:pt x="805" y="367"/>
                    </a:lnTo>
                    <a:lnTo>
                      <a:pt x="858" y="309"/>
                    </a:lnTo>
                    <a:lnTo>
                      <a:pt x="904" y="241"/>
                    </a:lnTo>
                    <a:lnTo>
                      <a:pt x="934" y="168"/>
                    </a:lnTo>
                    <a:lnTo>
                      <a:pt x="951" y="87"/>
                    </a:lnTo>
                    <a:lnTo>
                      <a:pt x="965" y="0"/>
                    </a:lnTo>
                    <a:lnTo>
                      <a:pt x="0" y="0"/>
                    </a:lnTo>
                    <a:close/>
                  </a:path>
                </a:pathLst>
              </a:custGeom>
              <a:solidFill>
                <a:srgbClr val="B5B5B5"/>
              </a:solidFill>
              <a:ln w="0">
                <a:solidFill>
                  <a:srgbClr val="B5B5B5"/>
                </a:solidFill>
                <a:prstDash val="solid"/>
                <a:round/>
                <a:headEnd/>
                <a:tailEnd/>
              </a:ln>
            </p:spPr>
            <p:txBody>
              <a:bodyPr/>
              <a:lstStyle/>
              <a:p>
                <a:endParaRPr lang="en-US"/>
              </a:p>
            </p:txBody>
          </p:sp>
        </p:grpSp>
      </p:grpSp>
      <p:sp>
        <p:nvSpPr>
          <p:cNvPr id="123941" name="Rectangle 37">
            <a:extLst>
              <a:ext uri="{FF2B5EF4-FFF2-40B4-BE49-F238E27FC236}">
                <a16:creationId xmlns:a16="http://schemas.microsoft.com/office/drawing/2014/main" id="{F3D45ED3-B0E1-AB8A-9F48-DFD060781C40}"/>
              </a:ext>
            </a:extLst>
          </p:cNvPr>
          <p:cNvSpPr>
            <a:spLocks noChangeArrowheads="1"/>
          </p:cNvSpPr>
          <p:nvPr/>
        </p:nvSpPr>
        <p:spPr bwMode="auto">
          <a:xfrm>
            <a:off x="457200" y="2743200"/>
            <a:ext cx="83058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lvl1pPr marL="342900" indent="-342900">
              <a:spcBef>
                <a:spcPct val="20000"/>
              </a:spcBef>
              <a:buClr>
                <a:schemeClr val="accent1"/>
              </a:buClr>
              <a:buSzPct val="90000"/>
              <a:buFont typeface="Wingdings" panose="05000000000000000000" pitchFamily="2" charset="2"/>
              <a:buChar char="l"/>
              <a:defRPr kumimoji="1" sz="3200">
                <a:solidFill>
                  <a:schemeClr val="tx1"/>
                </a:solidFill>
                <a:latin typeface="Arial" panose="020B0604020202020204" pitchFamily="34" charset="0"/>
              </a:defRPr>
            </a:lvl1pPr>
            <a:lvl2pPr marL="742950" indent="-285750">
              <a:spcBef>
                <a:spcPct val="20000"/>
              </a:spcBef>
              <a:buClr>
                <a:schemeClr val="accent2"/>
              </a:buClr>
              <a:buSzPct val="90000"/>
              <a:buFont typeface="Wingdings" panose="05000000000000000000" pitchFamily="2" charset="2"/>
              <a:buChar char="v"/>
              <a:defRPr kumimoji="1" sz="2800">
                <a:solidFill>
                  <a:schemeClr val="tx1"/>
                </a:solidFill>
                <a:latin typeface="Arial" panose="020B0604020202020204" pitchFamily="34" charset="0"/>
                <a:sym typeface="Wingdings" panose="05000000000000000000" pitchFamily="2" charset="2"/>
              </a:defRPr>
            </a:lvl2pPr>
            <a:lvl3pPr marL="1143000" indent="-228600">
              <a:spcBef>
                <a:spcPct val="20000"/>
              </a:spcBef>
              <a:defRPr kumimoji="1" sz="2400">
                <a:solidFill>
                  <a:schemeClr val="tx1"/>
                </a:solidFill>
                <a:latin typeface="Arial" panose="020B0604020202020204" pitchFamily="34" charset="0"/>
                <a:sym typeface="Wingdings" panose="05000000000000000000" pitchFamily="2" charset="2"/>
              </a:defRPr>
            </a:lvl3pPr>
            <a:lvl4pPr marL="1600200" indent="-228600">
              <a:spcBef>
                <a:spcPct val="20000"/>
              </a:spcBef>
              <a:defRPr kumimoji="1" sz="2000">
                <a:solidFill>
                  <a:schemeClr val="tx1"/>
                </a:solidFill>
                <a:latin typeface="Arial" panose="020B0604020202020204" pitchFamily="34" charset="0"/>
                <a:sym typeface="Wingdings" panose="05000000000000000000" pitchFamily="2" charset="2"/>
              </a:defRPr>
            </a:lvl4pPr>
            <a:lvl5pPr marL="2057400" indent="-228600">
              <a:spcBef>
                <a:spcPct val="20000"/>
              </a:spcBef>
              <a:defRPr kumimoji="1" sz="2000">
                <a:solidFill>
                  <a:schemeClr val="tx1"/>
                </a:solidFill>
                <a:latin typeface="Arial" panose="020B0604020202020204" pitchFamily="34" charset="0"/>
                <a:sym typeface="Wingdings" panose="05000000000000000000" pitchFamily="2" charset="2"/>
              </a:defRPr>
            </a:lvl5pPr>
            <a:lvl6pPr marL="2514600" indent="-228600" eaLnBrk="0" fontAlgn="base" hangingPunct="0">
              <a:spcBef>
                <a:spcPct val="20000"/>
              </a:spcBef>
              <a:spcAft>
                <a:spcPct val="0"/>
              </a:spcAft>
              <a:defRPr kumimoji="1" sz="2000">
                <a:solidFill>
                  <a:schemeClr val="tx1"/>
                </a:solidFill>
                <a:latin typeface="Arial" panose="020B0604020202020204" pitchFamily="34" charset="0"/>
                <a:sym typeface="Wingdings" panose="05000000000000000000" pitchFamily="2" charset="2"/>
              </a:defRPr>
            </a:lvl6pPr>
            <a:lvl7pPr marL="2971800" indent="-228600" eaLnBrk="0" fontAlgn="base" hangingPunct="0">
              <a:spcBef>
                <a:spcPct val="20000"/>
              </a:spcBef>
              <a:spcAft>
                <a:spcPct val="0"/>
              </a:spcAft>
              <a:defRPr kumimoji="1" sz="2000">
                <a:solidFill>
                  <a:schemeClr val="tx1"/>
                </a:solidFill>
                <a:latin typeface="Arial" panose="020B0604020202020204" pitchFamily="34" charset="0"/>
                <a:sym typeface="Wingdings" panose="05000000000000000000" pitchFamily="2" charset="2"/>
              </a:defRPr>
            </a:lvl7pPr>
            <a:lvl8pPr marL="3429000" indent="-228600" eaLnBrk="0" fontAlgn="base" hangingPunct="0">
              <a:spcBef>
                <a:spcPct val="20000"/>
              </a:spcBef>
              <a:spcAft>
                <a:spcPct val="0"/>
              </a:spcAft>
              <a:defRPr kumimoji="1" sz="2000">
                <a:solidFill>
                  <a:schemeClr val="tx1"/>
                </a:solidFill>
                <a:latin typeface="Arial" panose="020B0604020202020204" pitchFamily="34" charset="0"/>
                <a:sym typeface="Wingdings" panose="05000000000000000000" pitchFamily="2" charset="2"/>
              </a:defRPr>
            </a:lvl8pPr>
            <a:lvl9pPr marL="3886200" indent="-228600" eaLnBrk="0" fontAlgn="base" hangingPunct="0">
              <a:spcBef>
                <a:spcPct val="20000"/>
              </a:spcBef>
              <a:spcAft>
                <a:spcPct val="0"/>
              </a:spcAft>
              <a:defRPr kumimoji="1" sz="2000">
                <a:solidFill>
                  <a:schemeClr val="tx1"/>
                </a:solidFill>
                <a:latin typeface="Arial" panose="020B0604020202020204" pitchFamily="34" charset="0"/>
                <a:sym typeface="Wingdings" panose="05000000000000000000" pitchFamily="2" charset="2"/>
              </a:defRPr>
            </a:lvl9pPr>
          </a:lstStyle>
          <a:p>
            <a:pPr>
              <a:buFont typeface="Wingdings" panose="05000000000000000000" pitchFamily="2" charset="2"/>
              <a:buNone/>
            </a:pPr>
            <a:r>
              <a:rPr lang="en-US" altLang="en-US" sz="2800" dirty="0">
                <a:solidFill>
                  <a:srgbClr val="FF0000"/>
                </a:solidFill>
              </a:rPr>
              <a:t>	Example:</a:t>
            </a:r>
            <a:r>
              <a:rPr lang="en-US" altLang="en-US" sz="2800" dirty="0">
                <a:solidFill>
                  <a:schemeClr val="accent2"/>
                </a:solidFill>
              </a:rPr>
              <a:t>  </a:t>
            </a:r>
            <a:r>
              <a:rPr lang="en-US" altLang="en-US" sz="2800" dirty="0"/>
              <a:t>You bought an automobile that cost $10,000 two years ago.  The $10,000 cost is sunk because whether you drive it, park it, trade it, or sell it, you cannot change the $10,000 cost.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3941"/>
                                        </p:tgtEl>
                                        <p:attrNameLst>
                                          <p:attrName>style.visibility</p:attrName>
                                        </p:attrNameLst>
                                      </p:cBhvr>
                                      <p:to>
                                        <p:strVal val="visible"/>
                                      </p:to>
                                    </p:set>
                                    <p:anim calcmode="lin" valueType="num">
                                      <p:cBhvr additive="base">
                                        <p:cTn id="7" dur="500" fill="hold"/>
                                        <p:tgtEl>
                                          <p:spTgt spid="123941"/>
                                        </p:tgtEl>
                                        <p:attrNameLst>
                                          <p:attrName>ppt_x</p:attrName>
                                        </p:attrNameLst>
                                      </p:cBhvr>
                                      <p:tavLst>
                                        <p:tav tm="0">
                                          <p:val>
                                            <p:strVal val="0-#ppt_w/2"/>
                                          </p:val>
                                        </p:tav>
                                        <p:tav tm="100000">
                                          <p:val>
                                            <p:strVal val="#ppt_x"/>
                                          </p:val>
                                        </p:tav>
                                      </p:tavLst>
                                    </p:anim>
                                    <p:anim calcmode="lin" valueType="num">
                                      <p:cBhvr additive="base">
                                        <p:cTn id="8" dur="500" fill="hold"/>
                                        <p:tgtEl>
                                          <p:spTgt spid="12394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23942"/>
                                        </p:tgtEl>
                                        <p:attrNameLst>
                                          <p:attrName>style.visibility</p:attrName>
                                        </p:attrNameLst>
                                      </p:cBhvr>
                                      <p:to>
                                        <p:strVal val="visible"/>
                                      </p:to>
                                    </p:set>
                                    <p:anim calcmode="lin" valueType="num">
                                      <p:cBhvr additive="base">
                                        <p:cTn id="12" dur="500" fill="hold"/>
                                        <p:tgtEl>
                                          <p:spTgt spid="123942"/>
                                        </p:tgtEl>
                                        <p:attrNameLst>
                                          <p:attrName>ppt_x</p:attrName>
                                        </p:attrNameLst>
                                      </p:cBhvr>
                                      <p:tavLst>
                                        <p:tav tm="0">
                                          <p:val>
                                            <p:strVal val="0-#ppt_w/2"/>
                                          </p:val>
                                        </p:tav>
                                        <p:tav tm="100000">
                                          <p:val>
                                            <p:strVal val="#ppt_x"/>
                                          </p:val>
                                        </p:tav>
                                      </p:tavLst>
                                    </p:anim>
                                    <p:anim calcmode="lin" valueType="num">
                                      <p:cBhvr additive="base">
                                        <p:cTn id="13" dur="500" fill="hold"/>
                                        <p:tgtEl>
                                          <p:spTgt spid="1239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7549375D-8E5E-F228-EBD8-179B7F43DEF5}"/>
              </a:ext>
            </a:extLst>
          </p:cNvPr>
          <p:cNvSpPr>
            <a:spLocks noGrp="1" noChangeArrowheads="1"/>
          </p:cNvSpPr>
          <p:nvPr>
            <p:ph type="title"/>
          </p:nvPr>
        </p:nvSpPr>
        <p:spPr>
          <a:noFill/>
          <a:extLs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ltLang="en-US"/>
              <a:t>Quick Check </a:t>
            </a:r>
            <a:r>
              <a:rPr lang="en-US" altLang="en-US" sz="3600">
                <a:sym typeface="Wingdings" panose="05000000000000000000" pitchFamily="2" charset="2"/>
              </a:rPr>
              <a:t></a:t>
            </a:r>
          </a:p>
        </p:txBody>
      </p:sp>
      <p:sp>
        <p:nvSpPr>
          <p:cNvPr id="87043" name="Rectangle 3">
            <a:extLst>
              <a:ext uri="{FF2B5EF4-FFF2-40B4-BE49-F238E27FC236}">
                <a16:creationId xmlns:a16="http://schemas.microsoft.com/office/drawing/2014/main" id="{06B2A99B-3CFF-7D15-DF34-A84E3D6316C0}"/>
              </a:ext>
            </a:extLst>
          </p:cNvPr>
          <p:cNvSpPr>
            <a:spLocks noGrp="1" noChangeArrowheads="1"/>
          </p:cNvSpPr>
          <p:nvPr>
            <p:ph type="body" idx="1"/>
          </p:nvPr>
        </p:nvSpPr>
        <p:spPr>
          <a:xfrm>
            <a:off x="685800" y="1600200"/>
            <a:ext cx="8153400" cy="4686300"/>
          </a:xfrm>
          <a:solidFill>
            <a:srgbClr val="EDECD2"/>
          </a:solidFill>
          <a:ln w="12699">
            <a:solidFill>
              <a:srgbClr val="0000CC"/>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buFont typeface="Wingdings" panose="05000000000000000000" pitchFamily="2" charset="2"/>
              <a:buNone/>
            </a:pPr>
            <a:r>
              <a:rPr lang="en-US" altLang="en-US" sz="2800"/>
              <a:t> 	Suppose that your car could be sold now for $5,000. Is this a sunk cost?</a:t>
            </a:r>
          </a:p>
          <a:p>
            <a:pPr lvl="1">
              <a:buFont typeface="Wingdings" panose="05000000000000000000" pitchFamily="2" charset="2"/>
              <a:buNone/>
            </a:pPr>
            <a:r>
              <a:rPr lang="en-US" altLang="en-US"/>
              <a:t>A. Yes, it is a sunk cost.</a:t>
            </a:r>
          </a:p>
          <a:p>
            <a:pPr lvl="1">
              <a:buFont typeface="Wingdings" panose="05000000000000000000" pitchFamily="2" charset="2"/>
              <a:buNone/>
            </a:pPr>
            <a:r>
              <a:rPr lang="en-US" altLang="en-US"/>
              <a:t>B. No, it is not a sunk cost.</a:t>
            </a:r>
          </a:p>
        </p:txBody>
      </p:sp>
    </p:spTree>
  </p:cSld>
  <p:clrMapOvr>
    <a:masterClrMapping/>
  </p:clrMapOvr>
  <p:transition spd="med">
    <p:blinds dir="vert"/>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C9ABFABB-AB94-B936-EE65-77A5846718D8}"/>
              </a:ext>
            </a:extLst>
          </p:cNvPr>
          <p:cNvSpPr>
            <a:spLocks noGrp="1" noChangeArrowheads="1"/>
          </p:cNvSpPr>
          <p:nvPr>
            <p:ph type="title"/>
          </p:nvPr>
        </p:nvSpPr>
        <p:spPr>
          <a:noFill/>
          <a:extLs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ltLang="en-US"/>
              <a:t>Quick Check </a:t>
            </a:r>
            <a:r>
              <a:rPr lang="en-US" altLang="en-US" sz="3600">
                <a:sym typeface="Wingdings" panose="05000000000000000000" pitchFamily="2" charset="2"/>
              </a:rPr>
              <a:t></a:t>
            </a:r>
          </a:p>
        </p:txBody>
      </p:sp>
      <p:sp>
        <p:nvSpPr>
          <p:cNvPr id="88067" name="Rectangle 3">
            <a:extLst>
              <a:ext uri="{FF2B5EF4-FFF2-40B4-BE49-F238E27FC236}">
                <a16:creationId xmlns:a16="http://schemas.microsoft.com/office/drawing/2014/main" id="{354D60C2-0842-0FDB-24F3-E21B17ACF4C7}"/>
              </a:ext>
            </a:extLst>
          </p:cNvPr>
          <p:cNvSpPr>
            <a:spLocks noGrp="1" noChangeArrowheads="1"/>
          </p:cNvSpPr>
          <p:nvPr>
            <p:ph type="body" idx="1"/>
          </p:nvPr>
        </p:nvSpPr>
        <p:spPr>
          <a:xfrm>
            <a:off x="685800" y="1600200"/>
            <a:ext cx="8153400" cy="4686300"/>
          </a:xfrm>
          <a:solidFill>
            <a:srgbClr val="EDECD2"/>
          </a:solidFill>
          <a:ln w="12699">
            <a:solidFill>
              <a:srgbClr val="0000CC"/>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buFont typeface="Wingdings" panose="05000000000000000000" pitchFamily="2" charset="2"/>
              <a:buNone/>
            </a:pPr>
            <a:r>
              <a:rPr lang="en-US" altLang="en-US" sz="2800"/>
              <a:t> 	Suppose that your car could be sold now for $5,000. Is this a sunk cost?</a:t>
            </a:r>
          </a:p>
          <a:p>
            <a:pPr lvl="1">
              <a:buFont typeface="Wingdings" panose="05000000000000000000" pitchFamily="2" charset="2"/>
              <a:buNone/>
            </a:pPr>
            <a:r>
              <a:rPr lang="en-US" altLang="en-US"/>
              <a:t>A. Yes, it is a sunk cost.</a:t>
            </a:r>
          </a:p>
          <a:p>
            <a:pPr lvl="1">
              <a:buFont typeface="Wingdings" panose="05000000000000000000" pitchFamily="2" charset="2"/>
              <a:buNone/>
            </a:pPr>
            <a:r>
              <a:rPr lang="en-US" altLang="en-US"/>
              <a:t>B. No, it is not a sunk cost.</a:t>
            </a:r>
          </a:p>
        </p:txBody>
      </p:sp>
      <p:sp>
        <p:nvSpPr>
          <p:cNvPr id="88068" name="Oval 4">
            <a:extLst>
              <a:ext uri="{FF2B5EF4-FFF2-40B4-BE49-F238E27FC236}">
                <a16:creationId xmlns:a16="http://schemas.microsoft.com/office/drawing/2014/main" id="{87AF1375-8521-9705-0135-D81B403FEE9E}"/>
              </a:ext>
            </a:extLst>
          </p:cNvPr>
          <p:cNvSpPr>
            <a:spLocks noChangeArrowheads="1"/>
          </p:cNvSpPr>
          <p:nvPr/>
        </p:nvSpPr>
        <p:spPr bwMode="auto">
          <a:xfrm>
            <a:off x="990600" y="2971800"/>
            <a:ext cx="635000" cy="635000"/>
          </a:xfrm>
          <a:prstGeom prst="ellipse">
            <a:avLst/>
          </a:prstGeom>
          <a:noFill/>
          <a:ln w="50800">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Tree>
  </p:cSld>
  <p:clrMapOvr>
    <a:masterClrMapping/>
  </p:clrMapOvr>
  <p:transition spd="med">
    <p:blinds dir="vert"/>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71EDFACF-EAB5-2A40-DCB1-A52C0F5F5079}"/>
              </a:ext>
            </a:extLst>
          </p:cNvPr>
          <p:cNvSpPr>
            <a:spLocks noGrp="1" noChangeArrowheads="1"/>
          </p:cNvSpPr>
          <p:nvPr>
            <p:ph type="title"/>
          </p:nvPr>
        </p:nvSpPr>
        <p:spPr>
          <a:noFill/>
          <a:extLs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ltLang="en-US"/>
              <a:t>End of Chapter 1</a:t>
            </a:r>
          </a:p>
        </p:txBody>
      </p:sp>
      <p:grpSp>
        <p:nvGrpSpPr>
          <p:cNvPr id="124931" name="Group 3">
            <a:extLst>
              <a:ext uri="{FF2B5EF4-FFF2-40B4-BE49-F238E27FC236}">
                <a16:creationId xmlns:a16="http://schemas.microsoft.com/office/drawing/2014/main" id="{BB1B27E8-E933-B460-9282-E41052B10B2C}"/>
              </a:ext>
            </a:extLst>
          </p:cNvPr>
          <p:cNvGrpSpPr>
            <a:grpSpLocks/>
          </p:cNvGrpSpPr>
          <p:nvPr/>
        </p:nvGrpSpPr>
        <p:grpSpPr bwMode="auto">
          <a:xfrm>
            <a:off x="3305175" y="1735138"/>
            <a:ext cx="3621088" cy="5048250"/>
            <a:chOff x="2082" y="1093"/>
            <a:chExt cx="2281" cy="3180"/>
          </a:xfrm>
        </p:grpSpPr>
        <p:sp>
          <p:nvSpPr>
            <p:cNvPr id="89092" name="Freeform 4">
              <a:extLst>
                <a:ext uri="{FF2B5EF4-FFF2-40B4-BE49-F238E27FC236}">
                  <a16:creationId xmlns:a16="http://schemas.microsoft.com/office/drawing/2014/main" id="{B6ACE56C-6766-CD45-B9A8-37FAD4FBD7F1}"/>
                </a:ext>
              </a:extLst>
            </p:cNvPr>
            <p:cNvSpPr>
              <a:spLocks/>
            </p:cNvSpPr>
            <p:nvPr/>
          </p:nvSpPr>
          <p:spPr bwMode="auto">
            <a:xfrm>
              <a:off x="2311" y="2880"/>
              <a:ext cx="1051" cy="1393"/>
            </a:xfrm>
            <a:custGeom>
              <a:avLst/>
              <a:gdLst>
                <a:gd name="T0" fmla="*/ 93 w 3151"/>
                <a:gd name="T1" fmla="*/ 0 h 4178"/>
                <a:gd name="T2" fmla="*/ 149 w 3151"/>
                <a:gd name="T3" fmla="*/ 36 h 4178"/>
                <a:gd name="T4" fmla="*/ 243 w 3151"/>
                <a:gd name="T5" fmla="*/ 19 h 4178"/>
                <a:gd name="T6" fmla="*/ 817 w 3151"/>
                <a:gd name="T7" fmla="*/ 55 h 4178"/>
                <a:gd name="T8" fmla="*/ 976 w 3151"/>
                <a:gd name="T9" fmla="*/ 183 h 4178"/>
                <a:gd name="T10" fmla="*/ 920 w 3151"/>
                <a:gd name="T11" fmla="*/ 377 h 4178"/>
                <a:gd name="T12" fmla="*/ 1000 w 3151"/>
                <a:gd name="T13" fmla="*/ 323 h 4178"/>
                <a:gd name="T14" fmla="*/ 1051 w 3151"/>
                <a:gd name="T15" fmla="*/ 396 h 4178"/>
                <a:gd name="T16" fmla="*/ 934 w 3151"/>
                <a:gd name="T17" fmla="*/ 590 h 4178"/>
                <a:gd name="T18" fmla="*/ 902 w 3151"/>
                <a:gd name="T19" fmla="*/ 583 h 4178"/>
                <a:gd name="T20" fmla="*/ 846 w 3151"/>
                <a:gd name="T21" fmla="*/ 535 h 4178"/>
                <a:gd name="T22" fmla="*/ 850 w 3151"/>
                <a:gd name="T23" fmla="*/ 396 h 4178"/>
                <a:gd name="T24" fmla="*/ 827 w 3151"/>
                <a:gd name="T25" fmla="*/ 383 h 4178"/>
                <a:gd name="T26" fmla="*/ 785 w 3151"/>
                <a:gd name="T27" fmla="*/ 755 h 4178"/>
                <a:gd name="T28" fmla="*/ 752 w 3151"/>
                <a:gd name="T29" fmla="*/ 834 h 4178"/>
                <a:gd name="T30" fmla="*/ 710 w 3151"/>
                <a:gd name="T31" fmla="*/ 845 h 4178"/>
                <a:gd name="T32" fmla="*/ 491 w 3151"/>
                <a:gd name="T33" fmla="*/ 1168 h 4178"/>
                <a:gd name="T34" fmla="*/ 331 w 3151"/>
                <a:gd name="T35" fmla="*/ 1393 h 4178"/>
                <a:gd name="T36" fmla="*/ 205 w 3151"/>
                <a:gd name="T37" fmla="*/ 1393 h 4178"/>
                <a:gd name="T38" fmla="*/ 355 w 3151"/>
                <a:gd name="T39" fmla="*/ 876 h 4178"/>
                <a:gd name="T40" fmla="*/ 172 w 3151"/>
                <a:gd name="T41" fmla="*/ 1393 h 4178"/>
                <a:gd name="T42" fmla="*/ 93 w 3151"/>
                <a:gd name="T43" fmla="*/ 1393 h 4178"/>
                <a:gd name="T44" fmla="*/ 276 w 3151"/>
                <a:gd name="T45" fmla="*/ 755 h 4178"/>
                <a:gd name="T46" fmla="*/ 299 w 3151"/>
                <a:gd name="T47" fmla="*/ 651 h 4178"/>
                <a:gd name="T48" fmla="*/ 256 w 3151"/>
                <a:gd name="T49" fmla="*/ 578 h 4178"/>
                <a:gd name="T50" fmla="*/ 219 w 3151"/>
                <a:gd name="T51" fmla="*/ 487 h 4178"/>
                <a:gd name="T52" fmla="*/ 191 w 3151"/>
                <a:gd name="T53" fmla="*/ 341 h 4178"/>
                <a:gd name="T54" fmla="*/ 116 w 3151"/>
                <a:gd name="T55" fmla="*/ 444 h 4178"/>
                <a:gd name="T56" fmla="*/ 69 w 3151"/>
                <a:gd name="T57" fmla="*/ 450 h 4178"/>
                <a:gd name="T58" fmla="*/ 32 w 3151"/>
                <a:gd name="T59" fmla="*/ 414 h 4178"/>
                <a:gd name="T60" fmla="*/ 13 w 3151"/>
                <a:gd name="T61" fmla="*/ 364 h 4178"/>
                <a:gd name="T62" fmla="*/ 32 w 3151"/>
                <a:gd name="T63" fmla="*/ 189 h 4178"/>
                <a:gd name="T64" fmla="*/ 116 w 3151"/>
                <a:gd name="T65" fmla="*/ 207 h 4178"/>
                <a:gd name="T66" fmla="*/ 89 w 3151"/>
                <a:gd name="T67" fmla="*/ 323 h 4178"/>
                <a:gd name="T68" fmla="*/ 182 w 3151"/>
                <a:gd name="T69" fmla="*/ 243 h 4178"/>
                <a:gd name="T70" fmla="*/ 172 w 3151"/>
                <a:gd name="T71" fmla="*/ 116 h 4178"/>
                <a:gd name="T72" fmla="*/ 51 w 3151"/>
                <a:gd name="T73" fmla="*/ 189 h 4178"/>
                <a:gd name="T74" fmla="*/ 0 w 3151"/>
                <a:gd name="T75" fmla="*/ 128 h 4178"/>
                <a:gd name="T76" fmla="*/ 93 w 3151"/>
                <a:gd name="T77" fmla="*/ 0 h 417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151" h="4178">
                  <a:moveTo>
                    <a:pt x="279" y="0"/>
                  </a:moveTo>
                  <a:lnTo>
                    <a:pt x="447" y="109"/>
                  </a:lnTo>
                  <a:lnTo>
                    <a:pt x="728" y="57"/>
                  </a:lnTo>
                  <a:lnTo>
                    <a:pt x="2449" y="164"/>
                  </a:lnTo>
                  <a:lnTo>
                    <a:pt x="2927" y="549"/>
                  </a:lnTo>
                  <a:lnTo>
                    <a:pt x="2758" y="1130"/>
                  </a:lnTo>
                  <a:lnTo>
                    <a:pt x="2997" y="968"/>
                  </a:lnTo>
                  <a:lnTo>
                    <a:pt x="3151" y="1189"/>
                  </a:lnTo>
                  <a:lnTo>
                    <a:pt x="2801" y="1770"/>
                  </a:lnTo>
                  <a:lnTo>
                    <a:pt x="2703" y="1750"/>
                  </a:lnTo>
                  <a:lnTo>
                    <a:pt x="2535" y="1606"/>
                  </a:lnTo>
                  <a:lnTo>
                    <a:pt x="2547" y="1189"/>
                  </a:lnTo>
                  <a:lnTo>
                    <a:pt x="2479" y="1150"/>
                  </a:lnTo>
                  <a:lnTo>
                    <a:pt x="2353" y="2264"/>
                  </a:lnTo>
                  <a:lnTo>
                    <a:pt x="2255" y="2500"/>
                  </a:lnTo>
                  <a:lnTo>
                    <a:pt x="2129" y="2535"/>
                  </a:lnTo>
                  <a:lnTo>
                    <a:pt x="1471" y="3503"/>
                  </a:lnTo>
                  <a:lnTo>
                    <a:pt x="993" y="4178"/>
                  </a:lnTo>
                  <a:lnTo>
                    <a:pt x="616" y="4178"/>
                  </a:lnTo>
                  <a:lnTo>
                    <a:pt x="1065" y="2628"/>
                  </a:lnTo>
                  <a:lnTo>
                    <a:pt x="517" y="4178"/>
                  </a:lnTo>
                  <a:lnTo>
                    <a:pt x="279" y="4178"/>
                  </a:lnTo>
                  <a:lnTo>
                    <a:pt x="826" y="2264"/>
                  </a:lnTo>
                  <a:lnTo>
                    <a:pt x="895" y="1954"/>
                  </a:lnTo>
                  <a:lnTo>
                    <a:pt x="769" y="1733"/>
                  </a:lnTo>
                  <a:lnTo>
                    <a:pt x="658" y="1460"/>
                  </a:lnTo>
                  <a:lnTo>
                    <a:pt x="573" y="1024"/>
                  </a:lnTo>
                  <a:lnTo>
                    <a:pt x="348" y="1332"/>
                  </a:lnTo>
                  <a:lnTo>
                    <a:pt x="208" y="1351"/>
                  </a:lnTo>
                  <a:lnTo>
                    <a:pt x="97" y="1241"/>
                  </a:lnTo>
                  <a:lnTo>
                    <a:pt x="39" y="1093"/>
                  </a:lnTo>
                  <a:lnTo>
                    <a:pt x="97" y="567"/>
                  </a:lnTo>
                  <a:lnTo>
                    <a:pt x="348" y="621"/>
                  </a:lnTo>
                  <a:lnTo>
                    <a:pt x="266" y="968"/>
                  </a:lnTo>
                  <a:lnTo>
                    <a:pt x="547" y="729"/>
                  </a:lnTo>
                  <a:lnTo>
                    <a:pt x="517" y="348"/>
                  </a:lnTo>
                  <a:lnTo>
                    <a:pt x="152" y="567"/>
                  </a:lnTo>
                  <a:lnTo>
                    <a:pt x="0" y="385"/>
                  </a:lnTo>
                  <a:lnTo>
                    <a:pt x="279" y="0"/>
                  </a:lnTo>
                  <a:close/>
                </a:path>
              </a:pathLst>
            </a:custGeom>
            <a:solidFill>
              <a:srgbClr val="B5B5B5"/>
            </a:solidFill>
            <a:ln w="0">
              <a:solidFill>
                <a:srgbClr val="B5B5B5"/>
              </a:solidFill>
              <a:prstDash val="solid"/>
              <a:round/>
              <a:headEnd/>
              <a:tailEnd/>
            </a:ln>
          </p:spPr>
          <p:txBody>
            <a:bodyPr/>
            <a:lstStyle/>
            <a:p>
              <a:endParaRPr lang="en-US"/>
            </a:p>
          </p:txBody>
        </p:sp>
        <p:sp>
          <p:nvSpPr>
            <p:cNvPr id="89093" name="Freeform 5">
              <a:extLst>
                <a:ext uri="{FF2B5EF4-FFF2-40B4-BE49-F238E27FC236}">
                  <a16:creationId xmlns:a16="http://schemas.microsoft.com/office/drawing/2014/main" id="{E744BB6A-B855-04CE-A07D-72D0985890BC}"/>
                </a:ext>
              </a:extLst>
            </p:cNvPr>
            <p:cNvSpPr>
              <a:spLocks/>
            </p:cNvSpPr>
            <p:nvPr/>
          </p:nvSpPr>
          <p:spPr bwMode="auto">
            <a:xfrm>
              <a:off x="2494" y="2832"/>
              <a:ext cx="270" cy="103"/>
            </a:xfrm>
            <a:custGeom>
              <a:avLst/>
              <a:gdLst>
                <a:gd name="T0" fmla="*/ 0 w 812"/>
                <a:gd name="T1" fmla="*/ 79 h 310"/>
                <a:gd name="T2" fmla="*/ 66 w 812"/>
                <a:gd name="T3" fmla="*/ 6 h 310"/>
                <a:gd name="T4" fmla="*/ 158 w 812"/>
                <a:gd name="T5" fmla="*/ 0 h 310"/>
                <a:gd name="T6" fmla="*/ 260 w 812"/>
                <a:gd name="T7" fmla="*/ 61 h 310"/>
                <a:gd name="T8" fmla="*/ 270 w 812"/>
                <a:gd name="T9" fmla="*/ 103 h 310"/>
                <a:gd name="T10" fmla="*/ 139 w 812"/>
                <a:gd name="T11" fmla="*/ 79 h 310"/>
                <a:gd name="T12" fmla="*/ 0 w 812"/>
                <a:gd name="T13" fmla="*/ 79 h 3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2" h="310">
                  <a:moveTo>
                    <a:pt x="0" y="238"/>
                  </a:moveTo>
                  <a:lnTo>
                    <a:pt x="197" y="19"/>
                  </a:lnTo>
                  <a:lnTo>
                    <a:pt x="474" y="0"/>
                  </a:lnTo>
                  <a:lnTo>
                    <a:pt x="783" y="184"/>
                  </a:lnTo>
                  <a:lnTo>
                    <a:pt x="812" y="310"/>
                  </a:lnTo>
                  <a:lnTo>
                    <a:pt x="417" y="238"/>
                  </a:lnTo>
                  <a:lnTo>
                    <a:pt x="0" y="238"/>
                  </a:lnTo>
                  <a:close/>
                </a:path>
              </a:pathLst>
            </a:custGeom>
            <a:solidFill>
              <a:srgbClr val="FFC98E"/>
            </a:solidFill>
            <a:ln w="0">
              <a:solidFill>
                <a:srgbClr val="FFC98E"/>
              </a:solidFill>
              <a:prstDash val="solid"/>
              <a:round/>
              <a:headEnd/>
              <a:tailEnd/>
            </a:ln>
          </p:spPr>
          <p:txBody>
            <a:bodyPr/>
            <a:lstStyle/>
            <a:p>
              <a:endParaRPr lang="en-US"/>
            </a:p>
          </p:txBody>
        </p:sp>
        <p:sp>
          <p:nvSpPr>
            <p:cNvPr id="89094" name="Freeform 6">
              <a:extLst>
                <a:ext uri="{FF2B5EF4-FFF2-40B4-BE49-F238E27FC236}">
                  <a16:creationId xmlns:a16="http://schemas.microsoft.com/office/drawing/2014/main" id="{0496F9B9-3E09-C8DF-DAB7-A2B1D0D905A3}"/>
                </a:ext>
              </a:extLst>
            </p:cNvPr>
            <p:cNvSpPr>
              <a:spLocks/>
            </p:cNvSpPr>
            <p:nvPr/>
          </p:nvSpPr>
          <p:spPr bwMode="auto">
            <a:xfrm>
              <a:off x="2642" y="2705"/>
              <a:ext cx="295" cy="224"/>
            </a:xfrm>
            <a:custGeom>
              <a:avLst/>
              <a:gdLst>
                <a:gd name="T0" fmla="*/ 150 w 883"/>
                <a:gd name="T1" fmla="*/ 0 h 673"/>
                <a:gd name="T2" fmla="*/ 90 w 883"/>
                <a:gd name="T3" fmla="*/ 91 h 673"/>
                <a:gd name="T4" fmla="*/ 47 w 883"/>
                <a:gd name="T5" fmla="*/ 97 h 673"/>
                <a:gd name="T6" fmla="*/ 0 w 883"/>
                <a:gd name="T7" fmla="*/ 127 h 673"/>
                <a:gd name="T8" fmla="*/ 127 w 883"/>
                <a:gd name="T9" fmla="*/ 194 h 673"/>
                <a:gd name="T10" fmla="*/ 131 w 883"/>
                <a:gd name="T11" fmla="*/ 218 h 673"/>
                <a:gd name="T12" fmla="*/ 263 w 883"/>
                <a:gd name="T13" fmla="*/ 224 h 673"/>
                <a:gd name="T14" fmla="*/ 295 w 883"/>
                <a:gd name="T15" fmla="*/ 0 h 673"/>
                <a:gd name="T16" fmla="*/ 150 w 883"/>
                <a:gd name="T17" fmla="*/ 0 h 6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83" h="673">
                  <a:moveTo>
                    <a:pt x="449" y="0"/>
                  </a:moveTo>
                  <a:lnTo>
                    <a:pt x="268" y="272"/>
                  </a:lnTo>
                  <a:lnTo>
                    <a:pt x="140" y="290"/>
                  </a:lnTo>
                  <a:lnTo>
                    <a:pt x="0" y="381"/>
                  </a:lnTo>
                  <a:lnTo>
                    <a:pt x="380" y="584"/>
                  </a:lnTo>
                  <a:lnTo>
                    <a:pt x="392" y="656"/>
                  </a:lnTo>
                  <a:lnTo>
                    <a:pt x="787" y="673"/>
                  </a:lnTo>
                  <a:lnTo>
                    <a:pt x="883" y="0"/>
                  </a:lnTo>
                  <a:lnTo>
                    <a:pt x="449" y="0"/>
                  </a:lnTo>
                  <a:close/>
                </a:path>
              </a:pathLst>
            </a:custGeom>
            <a:solidFill>
              <a:srgbClr val="515151"/>
            </a:solidFill>
            <a:ln w="0">
              <a:solidFill>
                <a:srgbClr val="515151"/>
              </a:solidFill>
              <a:prstDash val="solid"/>
              <a:round/>
              <a:headEnd/>
              <a:tailEnd/>
            </a:ln>
          </p:spPr>
          <p:txBody>
            <a:bodyPr/>
            <a:lstStyle/>
            <a:p>
              <a:endParaRPr lang="en-US"/>
            </a:p>
          </p:txBody>
        </p:sp>
        <p:sp>
          <p:nvSpPr>
            <p:cNvPr id="89095" name="Freeform 7">
              <a:extLst>
                <a:ext uri="{FF2B5EF4-FFF2-40B4-BE49-F238E27FC236}">
                  <a16:creationId xmlns:a16="http://schemas.microsoft.com/office/drawing/2014/main" id="{422E55C7-4EE2-8962-9AA0-20E7FF4B0148}"/>
                </a:ext>
              </a:extLst>
            </p:cNvPr>
            <p:cNvSpPr>
              <a:spLocks/>
            </p:cNvSpPr>
            <p:nvPr/>
          </p:nvSpPr>
          <p:spPr bwMode="auto">
            <a:xfrm>
              <a:off x="2694" y="2093"/>
              <a:ext cx="818" cy="724"/>
            </a:xfrm>
            <a:custGeom>
              <a:avLst/>
              <a:gdLst>
                <a:gd name="T0" fmla="*/ 156 w 2454"/>
                <a:gd name="T1" fmla="*/ 7 h 2171"/>
                <a:gd name="T2" fmla="*/ 0 w 2454"/>
                <a:gd name="T3" fmla="*/ 190 h 2171"/>
                <a:gd name="T4" fmla="*/ 19 w 2454"/>
                <a:gd name="T5" fmla="*/ 237 h 2171"/>
                <a:gd name="T6" fmla="*/ 65 w 2454"/>
                <a:gd name="T7" fmla="*/ 269 h 2171"/>
                <a:gd name="T8" fmla="*/ 101 w 2454"/>
                <a:gd name="T9" fmla="*/ 303 h 2171"/>
                <a:gd name="T10" fmla="*/ 60 w 2454"/>
                <a:gd name="T11" fmla="*/ 421 h 2171"/>
                <a:gd name="T12" fmla="*/ 60 w 2454"/>
                <a:gd name="T13" fmla="*/ 520 h 2171"/>
                <a:gd name="T14" fmla="*/ 65 w 2454"/>
                <a:gd name="T15" fmla="*/ 599 h 2171"/>
                <a:gd name="T16" fmla="*/ 81 w 2454"/>
                <a:gd name="T17" fmla="*/ 625 h 2171"/>
                <a:gd name="T18" fmla="*/ 141 w 2454"/>
                <a:gd name="T19" fmla="*/ 606 h 2171"/>
                <a:gd name="T20" fmla="*/ 298 w 2454"/>
                <a:gd name="T21" fmla="*/ 684 h 2171"/>
                <a:gd name="T22" fmla="*/ 510 w 2454"/>
                <a:gd name="T23" fmla="*/ 724 h 2171"/>
                <a:gd name="T24" fmla="*/ 525 w 2454"/>
                <a:gd name="T25" fmla="*/ 697 h 2171"/>
                <a:gd name="T26" fmla="*/ 566 w 2454"/>
                <a:gd name="T27" fmla="*/ 697 h 2171"/>
                <a:gd name="T28" fmla="*/ 590 w 2454"/>
                <a:gd name="T29" fmla="*/ 579 h 2171"/>
                <a:gd name="T30" fmla="*/ 702 w 2454"/>
                <a:gd name="T31" fmla="*/ 415 h 2171"/>
                <a:gd name="T32" fmla="*/ 692 w 2454"/>
                <a:gd name="T33" fmla="*/ 316 h 2171"/>
                <a:gd name="T34" fmla="*/ 762 w 2454"/>
                <a:gd name="T35" fmla="*/ 316 h 2171"/>
                <a:gd name="T36" fmla="*/ 818 w 2454"/>
                <a:gd name="T37" fmla="*/ 250 h 2171"/>
                <a:gd name="T38" fmla="*/ 772 w 2454"/>
                <a:gd name="T39" fmla="*/ 66 h 2171"/>
                <a:gd name="T40" fmla="*/ 681 w 2454"/>
                <a:gd name="T41" fmla="*/ 0 h 2171"/>
                <a:gd name="T42" fmla="*/ 156 w 2454"/>
                <a:gd name="T43" fmla="*/ 7 h 217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454" h="2171">
                  <a:moveTo>
                    <a:pt x="469" y="20"/>
                  </a:moveTo>
                  <a:lnTo>
                    <a:pt x="0" y="571"/>
                  </a:lnTo>
                  <a:lnTo>
                    <a:pt x="58" y="711"/>
                  </a:lnTo>
                  <a:lnTo>
                    <a:pt x="194" y="808"/>
                  </a:lnTo>
                  <a:lnTo>
                    <a:pt x="302" y="908"/>
                  </a:lnTo>
                  <a:lnTo>
                    <a:pt x="181" y="1262"/>
                  </a:lnTo>
                  <a:lnTo>
                    <a:pt x="181" y="1558"/>
                  </a:lnTo>
                  <a:lnTo>
                    <a:pt x="194" y="1797"/>
                  </a:lnTo>
                  <a:lnTo>
                    <a:pt x="242" y="1875"/>
                  </a:lnTo>
                  <a:lnTo>
                    <a:pt x="423" y="1816"/>
                  </a:lnTo>
                  <a:lnTo>
                    <a:pt x="894" y="2052"/>
                  </a:lnTo>
                  <a:lnTo>
                    <a:pt x="1529" y="2171"/>
                  </a:lnTo>
                  <a:lnTo>
                    <a:pt x="1576" y="2091"/>
                  </a:lnTo>
                  <a:lnTo>
                    <a:pt x="1697" y="2091"/>
                  </a:lnTo>
                  <a:lnTo>
                    <a:pt x="1771" y="1737"/>
                  </a:lnTo>
                  <a:lnTo>
                    <a:pt x="2105" y="1243"/>
                  </a:lnTo>
                  <a:lnTo>
                    <a:pt x="2075" y="947"/>
                  </a:lnTo>
                  <a:lnTo>
                    <a:pt x="2286" y="947"/>
                  </a:lnTo>
                  <a:lnTo>
                    <a:pt x="2454" y="751"/>
                  </a:lnTo>
                  <a:lnTo>
                    <a:pt x="2317" y="198"/>
                  </a:lnTo>
                  <a:lnTo>
                    <a:pt x="2044" y="0"/>
                  </a:lnTo>
                  <a:lnTo>
                    <a:pt x="469" y="20"/>
                  </a:lnTo>
                  <a:close/>
                </a:path>
              </a:pathLst>
            </a:custGeom>
            <a:solidFill>
              <a:srgbClr val="FFEA00"/>
            </a:solidFill>
            <a:ln w="0">
              <a:solidFill>
                <a:srgbClr val="FFEA00"/>
              </a:solidFill>
              <a:prstDash val="solid"/>
              <a:round/>
              <a:headEnd/>
              <a:tailEnd/>
            </a:ln>
          </p:spPr>
          <p:txBody>
            <a:bodyPr/>
            <a:lstStyle/>
            <a:p>
              <a:endParaRPr lang="en-US"/>
            </a:p>
          </p:txBody>
        </p:sp>
        <p:sp>
          <p:nvSpPr>
            <p:cNvPr id="89096" name="Freeform 8">
              <a:extLst>
                <a:ext uri="{FF2B5EF4-FFF2-40B4-BE49-F238E27FC236}">
                  <a16:creationId xmlns:a16="http://schemas.microsoft.com/office/drawing/2014/main" id="{6D4A89BE-4E24-A2C1-4AB3-2880A5F36183}"/>
                </a:ext>
              </a:extLst>
            </p:cNvPr>
            <p:cNvSpPr>
              <a:spLocks/>
            </p:cNvSpPr>
            <p:nvPr/>
          </p:nvSpPr>
          <p:spPr bwMode="auto">
            <a:xfrm>
              <a:off x="3441" y="2146"/>
              <a:ext cx="91" cy="230"/>
            </a:xfrm>
            <a:custGeom>
              <a:avLst/>
              <a:gdLst>
                <a:gd name="T0" fmla="*/ 51 w 273"/>
                <a:gd name="T1" fmla="*/ 0 h 690"/>
                <a:gd name="T2" fmla="*/ 91 w 273"/>
                <a:gd name="T3" fmla="*/ 216 h 690"/>
                <a:gd name="T4" fmla="*/ 41 w 273"/>
                <a:gd name="T5" fmla="*/ 230 h 690"/>
                <a:gd name="T6" fmla="*/ 20 w 273"/>
                <a:gd name="T7" fmla="*/ 66 h 690"/>
                <a:gd name="T8" fmla="*/ 0 w 273"/>
                <a:gd name="T9" fmla="*/ 0 h 690"/>
                <a:gd name="T10" fmla="*/ 51 w 273"/>
                <a:gd name="T11" fmla="*/ 0 h 69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3" h="690">
                  <a:moveTo>
                    <a:pt x="152" y="0"/>
                  </a:moveTo>
                  <a:lnTo>
                    <a:pt x="273" y="649"/>
                  </a:lnTo>
                  <a:lnTo>
                    <a:pt x="122" y="690"/>
                  </a:lnTo>
                  <a:lnTo>
                    <a:pt x="61" y="198"/>
                  </a:lnTo>
                  <a:lnTo>
                    <a:pt x="0" y="0"/>
                  </a:lnTo>
                  <a:lnTo>
                    <a:pt x="152" y="0"/>
                  </a:lnTo>
                  <a:close/>
                </a:path>
              </a:pathLst>
            </a:custGeom>
            <a:solidFill>
              <a:srgbClr val="FF0000"/>
            </a:solidFill>
            <a:ln w="0">
              <a:solidFill>
                <a:srgbClr val="FF0000"/>
              </a:solidFill>
              <a:prstDash val="solid"/>
              <a:round/>
              <a:headEnd/>
              <a:tailEnd/>
            </a:ln>
          </p:spPr>
          <p:txBody>
            <a:bodyPr/>
            <a:lstStyle/>
            <a:p>
              <a:endParaRPr lang="en-US"/>
            </a:p>
          </p:txBody>
        </p:sp>
        <p:sp>
          <p:nvSpPr>
            <p:cNvPr id="89097" name="Freeform 9">
              <a:extLst>
                <a:ext uri="{FF2B5EF4-FFF2-40B4-BE49-F238E27FC236}">
                  <a16:creationId xmlns:a16="http://schemas.microsoft.com/office/drawing/2014/main" id="{2BD0815C-E5B3-C684-1CFE-F6DDC2F7CCC5}"/>
                </a:ext>
              </a:extLst>
            </p:cNvPr>
            <p:cNvSpPr>
              <a:spLocks/>
            </p:cNvSpPr>
            <p:nvPr/>
          </p:nvSpPr>
          <p:spPr bwMode="auto">
            <a:xfrm>
              <a:off x="2664" y="2100"/>
              <a:ext cx="192" cy="210"/>
            </a:xfrm>
            <a:custGeom>
              <a:avLst/>
              <a:gdLst>
                <a:gd name="T0" fmla="*/ 192 w 576"/>
                <a:gd name="T1" fmla="*/ 33 h 631"/>
                <a:gd name="T2" fmla="*/ 50 w 576"/>
                <a:gd name="T3" fmla="*/ 210 h 631"/>
                <a:gd name="T4" fmla="*/ 0 w 576"/>
                <a:gd name="T5" fmla="*/ 170 h 631"/>
                <a:gd name="T6" fmla="*/ 50 w 576"/>
                <a:gd name="T7" fmla="*/ 92 h 631"/>
                <a:gd name="T8" fmla="*/ 141 w 576"/>
                <a:gd name="T9" fmla="*/ 0 h 631"/>
                <a:gd name="T10" fmla="*/ 192 w 576"/>
                <a:gd name="T11" fmla="*/ 33 h 6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6" h="631">
                  <a:moveTo>
                    <a:pt x="576" y="99"/>
                  </a:moveTo>
                  <a:lnTo>
                    <a:pt x="150" y="631"/>
                  </a:lnTo>
                  <a:lnTo>
                    <a:pt x="0" y="512"/>
                  </a:lnTo>
                  <a:lnTo>
                    <a:pt x="150" y="276"/>
                  </a:lnTo>
                  <a:lnTo>
                    <a:pt x="423" y="0"/>
                  </a:lnTo>
                  <a:lnTo>
                    <a:pt x="576" y="99"/>
                  </a:lnTo>
                  <a:close/>
                </a:path>
              </a:pathLst>
            </a:custGeom>
            <a:solidFill>
              <a:srgbClr val="FF0000"/>
            </a:solidFill>
            <a:ln w="0">
              <a:solidFill>
                <a:srgbClr val="FF0000"/>
              </a:solidFill>
              <a:prstDash val="solid"/>
              <a:round/>
              <a:headEnd/>
              <a:tailEnd/>
            </a:ln>
          </p:spPr>
          <p:txBody>
            <a:bodyPr/>
            <a:lstStyle/>
            <a:p>
              <a:endParaRPr lang="en-US"/>
            </a:p>
          </p:txBody>
        </p:sp>
        <p:sp>
          <p:nvSpPr>
            <p:cNvPr id="89098" name="Freeform 10">
              <a:extLst>
                <a:ext uri="{FF2B5EF4-FFF2-40B4-BE49-F238E27FC236}">
                  <a16:creationId xmlns:a16="http://schemas.microsoft.com/office/drawing/2014/main" id="{6D00BB76-3504-709D-451E-1B0D407F5C21}"/>
                </a:ext>
              </a:extLst>
            </p:cNvPr>
            <p:cNvSpPr>
              <a:spLocks/>
            </p:cNvSpPr>
            <p:nvPr/>
          </p:nvSpPr>
          <p:spPr bwMode="auto">
            <a:xfrm>
              <a:off x="2780" y="2139"/>
              <a:ext cx="167" cy="296"/>
            </a:xfrm>
            <a:custGeom>
              <a:avLst/>
              <a:gdLst>
                <a:gd name="T0" fmla="*/ 86 w 500"/>
                <a:gd name="T1" fmla="*/ 0 h 888"/>
                <a:gd name="T2" fmla="*/ 0 w 500"/>
                <a:gd name="T3" fmla="*/ 296 h 888"/>
                <a:gd name="T4" fmla="*/ 167 w 500"/>
                <a:gd name="T5" fmla="*/ 33 h 888"/>
                <a:gd name="T6" fmla="*/ 86 w 500"/>
                <a:gd name="T7" fmla="*/ 0 h 8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0" h="888">
                  <a:moveTo>
                    <a:pt x="258" y="0"/>
                  </a:moveTo>
                  <a:lnTo>
                    <a:pt x="0" y="888"/>
                  </a:lnTo>
                  <a:lnTo>
                    <a:pt x="500" y="100"/>
                  </a:lnTo>
                  <a:lnTo>
                    <a:pt x="258" y="0"/>
                  </a:lnTo>
                  <a:close/>
                </a:path>
              </a:pathLst>
            </a:custGeom>
            <a:solidFill>
              <a:srgbClr val="70230C"/>
            </a:solidFill>
            <a:ln w="0">
              <a:solidFill>
                <a:srgbClr val="70230C"/>
              </a:solidFill>
              <a:prstDash val="solid"/>
              <a:round/>
              <a:headEnd/>
              <a:tailEnd/>
            </a:ln>
          </p:spPr>
          <p:txBody>
            <a:bodyPr/>
            <a:lstStyle/>
            <a:p>
              <a:endParaRPr lang="en-US"/>
            </a:p>
          </p:txBody>
        </p:sp>
        <p:sp>
          <p:nvSpPr>
            <p:cNvPr id="89099" name="Freeform 11">
              <a:extLst>
                <a:ext uri="{FF2B5EF4-FFF2-40B4-BE49-F238E27FC236}">
                  <a16:creationId xmlns:a16="http://schemas.microsoft.com/office/drawing/2014/main" id="{5B70A609-4709-9D27-001E-3C93D3CBFE87}"/>
                </a:ext>
              </a:extLst>
            </p:cNvPr>
            <p:cNvSpPr>
              <a:spLocks/>
            </p:cNvSpPr>
            <p:nvPr/>
          </p:nvSpPr>
          <p:spPr bwMode="auto">
            <a:xfrm>
              <a:off x="3502" y="1948"/>
              <a:ext cx="505" cy="336"/>
            </a:xfrm>
            <a:custGeom>
              <a:avLst/>
              <a:gdLst>
                <a:gd name="T0" fmla="*/ 460 w 1517"/>
                <a:gd name="T1" fmla="*/ 0 h 1006"/>
                <a:gd name="T2" fmla="*/ 147 w 1517"/>
                <a:gd name="T3" fmla="*/ 93 h 1006"/>
                <a:gd name="T4" fmla="*/ 106 w 1517"/>
                <a:gd name="T5" fmla="*/ 145 h 1006"/>
                <a:gd name="T6" fmla="*/ 96 w 1517"/>
                <a:gd name="T7" fmla="*/ 178 h 1006"/>
                <a:gd name="T8" fmla="*/ 66 w 1517"/>
                <a:gd name="T9" fmla="*/ 198 h 1006"/>
                <a:gd name="T10" fmla="*/ 0 w 1517"/>
                <a:gd name="T11" fmla="*/ 218 h 1006"/>
                <a:gd name="T12" fmla="*/ 25 w 1517"/>
                <a:gd name="T13" fmla="*/ 336 h 1006"/>
                <a:gd name="T14" fmla="*/ 151 w 1517"/>
                <a:gd name="T15" fmla="*/ 271 h 1006"/>
                <a:gd name="T16" fmla="*/ 237 w 1517"/>
                <a:gd name="T17" fmla="*/ 258 h 1006"/>
                <a:gd name="T18" fmla="*/ 500 w 1517"/>
                <a:gd name="T19" fmla="*/ 73 h 1006"/>
                <a:gd name="T20" fmla="*/ 505 w 1517"/>
                <a:gd name="T21" fmla="*/ 7 h 1006"/>
                <a:gd name="T22" fmla="*/ 460 w 1517"/>
                <a:gd name="T23" fmla="*/ 0 h 100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17" h="1006">
                  <a:moveTo>
                    <a:pt x="1381" y="0"/>
                  </a:moveTo>
                  <a:lnTo>
                    <a:pt x="441" y="277"/>
                  </a:lnTo>
                  <a:lnTo>
                    <a:pt x="318" y="435"/>
                  </a:lnTo>
                  <a:lnTo>
                    <a:pt x="288" y="533"/>
                  </a:lnTo>
                  <a:lnTo>
                    <a:pt x="199" y="594"/>
                  </a:lnTo>
                  <a:lnTo>
                    <a:pt x="0" y="652"/>
                  </a:lnTo>
                  <a:lnTo>
                    <a:pt x="76" y="1006"/>
                  </a:lnTo>
                  <a:lnTo>
                    <a:pt x="454" y="811"/>
                  </a:lnTo>
                  <a:lnTo>
                    <a:pt x="713" y="772"/>
                  </a:lnTo>
                  <a:lnTo>
                    <a:pt x="1501" y="219"/>
                  </a:lnTo>
                  <a:lnTo>
                    <a:pt x="1517" y="20"/>
                  </a:lnTo>
                  <a:lnTo>
                    <a:pt x="1381" y="0"/>
                  </a:lnTo>
                  <a:close/>
                </a:path>
              </a:pathLst>
            </a:custGeom>
            <a:solidFill>
              <a:srgbClr val="FFC98E"/>
            </a:solidFill>
            <a:ln w="0">
              <a:solidFill>
                <a:srgbClr val="FFC98E"/>
              </a:solidFill>
              <a:prstDash val="solid"/>
              <a:round/>
              <a:headEnd/>
              <a:tailEnd/>
            </a:ln>
          </p:spPr>
          <p:txBody>
            <a:bodyPr/>
            <a:lstStyle/>
            <a:p>
              <a:endParaRPr lang="en-US"/>
            </a:p>
          </p:txBody>
        </p:sp>
        <p:sp>
          <p:nvSpPr>
            <p:cNvPr id="89100" name="Freeform 12">
              <a:extLst>
                <a:ext uri="{FF2B5EF4-FFF2-40B4-BE49-F238E27FC236}">
                  <a16:creationId xmlns:a16="http://schemas.microsoft.com/office/drawing/2014/main" id="{00C22403-03DF-3974-7DF9-451C7FD42D88}"/>
                </a:ext>
              </a:extLst>
            </p:cNvPr>
            <p:cNvSpPr>
              <a:spLocks/>
            </p:cNvSpPr>
            <p:nvPr/>
          </p:nvSpPr>
          <p:spPr bwMode="auto">
            <a:xfrm>
              <a:off x="2386" y="1771"/>
              <a:ext cx="394" cy="421"/>
            </a:xfrm>
            <a:custGeom>
              <a:avLst/>
              <a:gdLst>
                <a:gd name="T0" fmla="*/ 65 w 1182"/>
                <a:gd name="T1" fmla="*/ 0 h 1263"/>
                <a:gd name="T2" fmla="*/ 257 w 1182"/>
                <a:gd name="T3" fmla="*/ 165 h 1263"/>
                <a:gd name="T4" fmla="*/ 278 w 1182"/>
                <a:gd name="T5" fmla="*/ 197 h 1263"/>
                <a:gd name="T6" fmla="*/ 308 w 1182"/>
                <a:gd name="T7" fmla="*/ 270 h 1263"/>
                <a:gd name="T8" fmla="*/ 394 w 1182"/>
                <a:gd name="T9" fmla="*/ 355 h 1263"/>
                <a:gd name="T10" fmla="*/ 328 w 1182"/>
                <a:gd name="T11" fmla="*/ 421 h 1263"/>
                <a:gd name="T12" fmla="*/ 257 w 1182"/>
                <a:gd name="T13" fmla="*/ 375 h 1263"/>
                <a:gd name="T14" fmla="*/ 182 w 1182"/>
                <a:gd name="T15" fmla="*/ 355 h 1263"/>
                <a:gd name="T16" fmla="*/ 0 w 1182"/>
                <a:gd name="T17" fmla="*/ 39 h 1263"/>
                <a:gd name="T18" fmla="*/ 65 w 1182"/>
                <a:gd name="T19" fmla="*/ 0 h 12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2" h="1263">
                  <a:moveTo>
                    <a:pt x="196" y="0"/>
                  </a:moveTo>
                  <a:lnTo>
                    <a:pt x="771" y="494"/>
                  </a:lnTo>
                  <a:lnTo>
                    <a:pt x="833" y="592"/>
                  </a:lnTo>
                  <a:lnTo>
                    <a:pt x="925" y="809"/>
                  </a:lnTo>
                  <a:lnTo>
                    <a:pt x="1182" y="1065"/>
                  </a:lnTo>
                  <a:lnTo>
                    <a:pt x="983" y="1263"/>
                  </a:lnTo>
                  <a:lnTo>
                    <a:pt x="771" y="1126"/>
                  </a:lnTo>
                  <a:lnTo>
                    <a:pt x="545" y="1065"/>
                  </a:lnTo>
                  <a:lnTo>
                    <a:pt x="0" y="118"/>
                  </a:lnTo>
                  <a:lnTo>
                    <a:pt x="196" y="0"/>
                  </a:lnTo>
                  <a:close/>
                </a:path>
              </a:pathLst>
            </a:custGeom>
            <a:solidFill>
              <a:srgbClr val="FFC98E"/>
            </a:solidFill>
            <a:ln w="0">
              <a:solidFill>
                <a:srgbClr val="FFC98E"/>
              </a:solidFill>
              <a:prstDash val="solid"/>
              <a:round/>
              <a:headEnd/>
              <a:tailEnd/>
            </a:ln>
          </p:spPr>
          <p:txBody>
            <a:bodyPr/>
            <a:lstStyle/>
            <a:p>
              <a:endParaRPr lang="en-US"/>
            </a:p>
          </p:txBody>
        </p:sp>
        <p:sp>
          <p:nvSpPr>
            <p:cNvPr id="89101" name="Freeform 13">
              <a:extLst>
                <a:ext uri="{FF2B5EF4-FFF2-40B4-BE49-F238E27FC236}">
                  <a16:creationId xmlns:a16="http://schemas.microsoft.com/office/drawing/2014/main" id="{52AE64A8-1B52-E606-34C8-E6426DE351FB}"/>
                </a:ext>
              </a:extLst>
            </p:cNvPr>
            <p:cNvSpPr>
              <a:spLocks/>
            </p:cNvSpPr>
            <p:nvPr/>
          </p:nvSpPr>
          <p:spPr bwMode="auto">
            <a:xfrm>
              <a:off x="4012" y="1580"/>
              <a:ext cx="334" cy="408"/>
            </a:xfrm>
            <a:custGeom>
              <a:avLst/>
              <a:gdLst>
                <a:gd name="T0" fmla="*/ 121 w 1000"/>
                <a:gd name="T1" fmla="*/ 0 h 1224"/>
                <a:gd name="T2" fmla="*/ 101 w 1000"/>
                <a:gd name="T3" fmla="*/ 7 h 1224"/>
                <a:gd name="T4" fmla="*/ 60 w 1000"/>
                <a:gd name="T5" fmla="*/ 86 h 1224"/>
                <a:gd name="T6" fmla="*/ 45 w 1000"/>
                <a:gd name="T7" fmla="*/ 86 h 1224"/>
                <a:gd name="T8" fmla="*/ 5 w 1000"/>
                <a:gd name="T9" fmla="*/ 119 h 1224"/>
                <a:gd name="T10" fmla="*/ 10 w 1000"/>
                <a:gd name="T11" fmla="*/ 211 h 1224"/>
                <a:gd name="T12" fmla="*/ 15 w 1000"/>
                <a:gd name="T13" fmla="*/ 224 h 1224"/>
                <a:gd name="T14" fmla="*/ 0 w 1000"/>
                <a:gd name="T15" fmla="*/ 290 h 1224"/>
                <a:gd name="T16" fmla="*/ 10 w 1000"/>
                <a:gd name="T17" fmla="*/ 303 h 1224"/>
                <a:gd name="T18" fmla="*/ 5 w 1000"/>
                <a:gd name="T19" fmla="*/ 368 h 1224"/>
                <a:gd name="T20" fmla="*/ 86 w 1000"/>
                <a:gd name="T21" fmla="*/ 408 h 1224"/>
                <a:gd name="T22" fmla="*/ 278 w 1000"/>
                <a:gd name="T23" fmla="*/ 329 h 1224"/>
                <a:gd name="T24" fmla="*/ 334 w 1000"/>
                <a:gd name="T25" fmla="*/ 211 h 1224"/>
                <a:gd name="T26" fmla="*/ 293 w 1000"/>
                <a:gd name="T27" fmla="*/ 152 h 1224"/>
                <a:gd name="T28" fmla="*/ 298 w 1000"/>
                <a:gd name="T29" fmla="*/ 112 h 1224"/>
                <a:gd name="T30" fmla="*/ 237 w 1000"/>
                <a:gd name="T31" fmla="*/ 60 h 1224"/>
                <a:gd name="T32" fmla="*/ 237 w 1000"/>
                <a:gd name="T33" fmla="*/ 33 h 1224"/>
                <a:gd name="T34" fmla="*/ 126 w 1000"/>
                <a:gd name="T35" fmla="*/ 0 h 1224"/>
                <a:gd name="T36" fmla="*/ 121 w 1000"/>
                <a:gd name="T37" fmla="*/ 0 h 12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00" h="1224">
                  <a:moveTo>
                    <a:pt x="362" y="0"/>
                  </a:moveTo>
                  <a:lnTo>
                    <a:pt x="301" y="22"/>
                  </a:lnTo>
                  <a:lnTo>
                    <a:pt x="181" y="258"/>
                  </a:lnTo>
                  <a:lnTo>
                    <a:pt x="136" y="258"/>
                  </a:lnTo>
                  <a:lnTo>
                    <a:pt x="14" y="358"/>
                  </a:lnTo>
                  <a:lnTo>
                    <a:pt x="31" y="633"/>
                  </a:lnTo>
                  <a:lnTo>
                    <a:pt x="45" y="671"/>
                  </a:lnTo>
                  <a:lnTo>
                    <a:pt x="0" y="870"/>
                  </a:lnTo>
                  <a:lnTo>
                    <a:pt x="31" y="909"/>
                  </a:lnTo>
                  <a:lnTo>
                    <a:pt x="14" y="1105"/>
                  </a:lnTo>
                  <a:lnTo>
                    <a:pt x="257" y="1224"/>
                  </a:lnTo>
                  <a:lnTo>
                    <a:pt x="833" y="988"/>
                  </a:lnTo>
                  <a:lnTo>
                    <a:pt x="1000" y="633"/>
                  </a:lnTo>
                  <a:lnTo>
                    <a:pt x="877" y="455"/>
                  </a:lnTo>
                  <a:lnTo>
                    <a:pt x="893" y="337"/>
                  </a:lnTo>
                  <a:lnTo>
                    <a:pt x="711" y="179"/>
                  </a:lnTo>
                  <a:lnTo>
                    <a:pt x="711" y="99"/>
                  </a:lnTo>
                  <a:lnTo>
                    <a:pt x="378" y="0"/>
                  </a:lnTo>
                  <a:lnTo>
                    <a:pt x="362" y="0"/>
                  </a:lnTo>
                  <a:close/>
                </a:path>
              </a:pathLst>
            </a:custGeom>
            <a:solidFill>
              <a:srgbClr val="515151"/>
            </a:solidFill>
            <a:ln w="0">
              <a:solidFill>
                <a:srgbClr val="515151"/>
              </a:solidFill>
              <a:prstDash val="solid"/>
              <a:round/>
              <a:headEnd/>
              <a:tailEnd/>
            </a:ln>
          </p:spPr>
          <p:txBody>
            <a:bodyPr/>
            <a:lstStyle/>
            <a:p>
              <a:endParaRPr lang="en-US"/>
            </a:p>
          </p:txBody>
        </p:sp>
        <p:sp>
          <p:nvSpPr>
            <p:cNvPr id="89102" name="Freeform 14">
              <a:extLst>
                <a:ext uri="{FF2B5EF4-FFF2-40B4-BE49-F238E27FC236}">
                  <a16:creationId xmlns:a16="http://schemas.microsoft.com/office/drawing/2014/main" id="{82E3919F-ABEF-2FAF-6734-5A056C2A9D9E}"/>
                </a:ext>
              </a:extLst>
            </p:cNvPr>
            <p:cNvSpPr>
              <a:spLocks/>
            </p:cNvSpPr>
            <p:nvPr/>
          </p:nvSpPr>
          <p:spPr bwMode="auto">
            <a:xfrm>
              <a:off x="2098" y="1390"/>
              <a:ext cx="323" cy="388"/>
            </a:xfrm>
            <a:custGeom>
              <a:avLst/>
              <a:gdLst>
                <a:gd name="T0" fmla="*/ 80 w 969"/>
                <a:gd name="T1" fmla="*/ 0 h 1165"/>
                <a:gd name="T2" fmla="*/ 61 w 969"/>
                <a:gd name="T3" fmla="*/ 46 h 1165"/>
                <a:gd name="T4" fmla="*/ 85 w 969"/>
                <a:gd name="T5" fmla="*/ 66 h 1165"/>
                <a:gd name="T6" fmla="*/ 40 w 969"/>
                <a:gd name="T7" fmla="*/ 85 h 1165"/>
                <a:gd name="T8" fmla="*/ 25 w 969"/>
                <a:gd name="T9" fmla="*/ 119 h 1165"/>
                <a:gd name="T10" fmla="*/ 50 w 969"/>
                <a:gd name="T11" fmla="*/ 178 h 1165"/>
                <a:gd name="T12" fmla="*/ 0 w 969"/>
                <a:gd name="T13" fmla="*/ 216 h 1165"/>
                <a:gd name="T14" fmla="*/ 9 w 969"/>
                <a:gd name="T15" fmla="*/ 243 h 1165"/>
                <a:gd name="T16" fmla="*/ 35 w 969"/>
                <a:gd name="T17" fmla="*/ 296 h 1165"/>
                <a:gd name="T18" fmla="*/ 15 w 969"/>
                <a:gd name="T19" fmla="*/ 322 h 1165"/>
                <a:gd name="T20" fmla="*/ 111 w 969"/>
                <a:gd name="T21" fmla="*/ 374 h 1165"/>
                <a:gd name="T22" fmla="*/ 176 w 969"/>
                <a:gd name="T23" fmla="*/ 355 h 1165"/>
                <a:gd name="T24" fmla="*/ 277 w 969"/>
                <a:gd name="T25" fmla="*/ 388 h 1165"/>
                <a:gd name="T26" fmla="*/ 323 w 969"/>
                <a:gd name="T27" fmla="*/ 223 h 1165"/>
                <a:gd name="T28" fmla="*/ 292 w 969"/>
                <a:gd name="T29" fmla="*/ 79 h 1165"/>
                <a:gd name="T30" fmla="*/ 236 w 969"/>
                <a:gd name="T31" fmla="*/ 72 h 1165"/>
                <a:gd name="T32" fmla="*/ 212 w 969"/>
                <a:gd name="T33" fmla="*/ 46 h 1165"/>
                <a:gd name="T34" fmla="*/ 207 w 969"/>
                <a:gd name="T35" fmla="*/ 26 h 1165"/>
                <a:gd name="T36" fmla="*/ 151 w 969"/>
                <a:gd name="T37" fmla="*/ 7 h 1165"/>
                <a:gd name="T38" fmla="*/ 95 w 969"/>
                <a:gd name="T39" fmla="*/ 7 h 1165"/>
                <a:gd name="T40" fmla="*/ 80 w 969"/>
                <a:gd name="T41" fmla="*/ 0 h 11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69" h="1165">
                  <a:moveTo>
                    <a:pt x="240" y="0"/>
                  </a:moveTo>
                  <a:lnTo>
                    <a:pt x="182" y="137"/>
                  </a:lnTo>
                  <a:lnTo>
                    <a:pt x="256" y="197"/>
                  </a:lnTo>
                  <a:lnTo>
                    <a:pt x="120" y="256"/>
                  </a:lnTo>
                  <a:lnTo>
                    <a:pt x="75" y="356"/>
                  </a:lnTo>
                  <a:lnTo>
                    <a:pt x="151" y="533"/>
                  </a:lnTo>
                  <a:lnTo>
                    <a:pt x="0" y="650"/>
                  </a:lnTo>
                  <a:lnTo>
                    <a:pt x="28" y="731"/>
                  </a:lnTo>
                  <a:lnTo>
                    <a:pt x="105" y="889"/>
                  </a:lnTo>
                  <a:lnTo>
                    <a:pt x="44" y="967"/>
                  </a:lnTo>
                  <a:lnTo>
                    <a:pt x="332" y="1123"/>
                  </a:lnTo>
                  <a:lnTo>
                    <a:pt x="528" y="1065"/>
                  </a:lnTo>
                  <a:lnTo>
                    <a:pt x="832" y="1165"/>
                  </a:lnTo>
                  <a:lnTo>
                    <a:pt x="969" y="670"/>
                  </a:lnTo>
                  <a:lnTo>
                    <a:pt x="877" y="237"/>
                  </a:lnTo>
                  <a:lnTo>
                    <a:pt x="709" y="217"/>
                  </a:lnTo>
                  <a:lnTo>
                    <a:pt x="635" y="137"/>
                  </a:lnTo>
                  <a:lnTo>
                    <a:pt x="620" y="77"/>
                  </a:lnTo>
                  <a:lnTo>
                    <a:pt x="452" y="20"/>
                  </a:lnTo>
                  <a:lnTo>
                    <a:pt x="286" y="20"/>
                  </a:lnTo>
                  <a:lnTo>
                    <a:pt x="240" y="0"/>
                  </a:lnTo>
                  <a:close/>
                </a:path>
              </a:pathLst>
            </a:custGeom>
            <a:solidFill>
              <a:srgbClr val="515151"/>
            </a:solidFill>
            <a:ln w="0">
              <a:solidFill>
                <a:srgbClr val="515151"/>
              </a:solidFill>
              <a:prstDash val="solid"/>
              <a:round/>
              <a:headEnd/>
              <a:tailEnd/>
            </a:ln>
          </p:spPr>
          <p:txBody>
            <a:bodyPr/>
            <a:lstStyle/>
            <a:p>
              <a:endParaRPr lang="en-US"/>
            </a:p>
          </p:txBody>
        </p:sp>
        <p:sp>
          <p:nvSpPr>
            <p:cNvPr id="89103" name="Freeform 15">
              <a:extLst>
                <a:ext uri="{FF2B5EF4-FFF2-40B4-BE49-F238E27FC236}">
                  <a16:creationId xmlns:a16="http://schemas.microsoft.com/office/drawing/2014/main" id="{AECF58DB-7248-9E17-AEBB-60D964D87D41}"/>
                </a:ext>
              </a:extLst>
            </p:cNvPr>
            <p:cNvSpPr>
              <a:spLocks/>
            </p:cNvSpPr>
            <p:nvPr/>
          </p:nvSpPr>
          <p:spPr bwMode="auto">
            <a:xfrm>
              <a:off x="2694" y="1462"/>
              <a:ext cx="1015" cy="842"/>
            </a:xfrm>
            <a:custGeom>
              <a:avLst/>
              <a:gdLst>
                <a:gd name="T0" fmla="*/ 40 w 3044"/>
                <a:gd name="T1" fmla="*/ 86 h 2526"/>
                <a:gd name="T2" fmla="*/ 0 w 3044"/>
                <a:gd name="T3" fmla="*/ 125 h 2526"/>
                <a:gd name="T4" fmla="*/ 0 w 3044"/>
                <a:gd name="T5" fmla="*/ 197 h 2526"/>
                <a:gd name="T6" fmla="*/ 35 w 3044"/>
                <a:gd name="T7" fmla="*/ 427 h 2526"/>
                <a:gd name="T8" fmla="*/ 91 w 3044"/>
                <a:gd name="T9" fmla="*/ 440 h 2526"/>
                <a:gd name="T10" fmla="*/ 110 w 3044"/>
                <a:gd name="T11" fmla="*/ 546 h 2526"/>
                <a:gd name="T12" fmla="*/ 141 w 3044"/>
                <a:gd name="T13" fmla="*/ 651 h 2526"/>
                <a:gd name="T14" fmla="*/ 222 w 3044"/>
                <a:gd name="T15" fmla="*/ 717 h 2526"/>
                <a:gd name="T16" fmla="*/ 252 w 3044"/>
                <a:gd name="T17" fmla="*/ 776 h 2526"/>
                <a:gd name="T18" fmla="*/ 303 w 3044"/>
                <a:gd name="T19" fmla="*/ 815 h 2526"/>
                <a:gd name="T20" fmla="*/ 545 w 3044"/>
                <a:gd name="T21" fmla="*/ 842 h 2526"/>
                <a:gd name="T22" fmla="*/ 666 w 3044"/>
                <a:gd name="T23" fmla="*/ 770 h 2526"/>
                <a:gd name="T24" fmla="*/ 702 w 3044"/>
                <a:gd name="T25" fmla="*/ 697 h 2526"/>
                <a:gd name="T26" fmla="*/ 762 w 3044"/>
                <a:gd name="T27" fmla="*/ 645 h 2526"/>
                <a:gd name="T28" fmla="*/ 833 w 3044"/>
                <a:gd name="T29" fmla="*/ 553 h 2526"/>
                <a:gd name="T30" fmla="*/ 945 w 3044"/>
                <a:gd name="T31" fmla="*/ 368 h 2526"/>
                <a:gd name="T32" fmla="*/ 1015 w 3044"/>
                <a:gd name="T33" fmla="*/ 250 h 2526"/>
                <a:gd name="T34" fmla="*/ 929 w 3044"/>
                <a:gd name="T35" fmla="*/ 151 h 2526"/>
                <a:gd name="T36" fmla="*/ 561 w 3044"/>
                <a:gd name="T37" fmla="*/ 0 h 2526"/>
                <a:gd name="T38" fmla="*/ 101 w 3044"/>
                <a:gd name="T39" fmla="*/ 40 h 2526"/>
                <a:gd name="T40" fmla="*/ 40 w 3044"/>
                <a:gd name="T41" fmla="*/ 86 h 25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044" h="2526">
                  <a:moveTo>
                    <a:pt x="119" y="258"/>
                  </a:moveTo>
                  <a:lnTo>
                    <a:pt x="0" y="376"/>
                  </a:lnTo>
                  <a:lnTo>
                    <a:pt x="0" y="592"/>
                  </a:lnTo>
                  <a:lnTo>
                    <a:pt x="104" y="1282"/>
                  </a:lnTo>
                  <a:lnTo>
                    <a:pt x="272" y="1321"/>
                  </a:lnTo>
                  <a:lnTo>
                    <a:pt x="331" y="1638"/>
                  </a:lnTo>
                  <a:lnTo>
                    <a:pt x="423" y="1953"/>
                  </a:lnTo>
                  <a:lnTo>
                    <a:pt x="665" y="2151"/>
                  </a:lnTo>
                  <a:lnTo>
                    <a:pt x="757" y="2328"/>
                  </a:lnTo>
                  <a:lnTo>
                    <a:pt x="909" y="2446"/>
                  </a:lnTo>
                  <a:lnTo>
                    <a:pt x="1634" y="2526"/>
                  </a:lnTo>
                  <a:lnTo>
                    <a:pt x="1998" y="2309"/>
                  </a:lnTo>
                  <a:lnTo>
                    <a:pt x="2105" y="2092"/>
                  </a:lnTo>
                  <a:lnTo>
                    <a:pt x="2286" y="1934"/>
                  </a:lnTo>
                  <a:lnTo>
                    <a:pt x="2498" y="1659"/>
                  </a:lnTo>
                  <a:lnTo>
                    <a:pt x="2833" y="1105"/>
                  </a:lnTo>
                  <a:lnTo>
                    <a:pt x="3044" y="750"/>
                  </a:lnTo>
                  <a:lnTo>
                    <a:pt x="2786" y="453"/>
                  </a:lnTo>
                  <a:lnTo>
                    <a:pt x="1682" y="0"/>
                  </a:lnTo>
                  <a:lnTo>
                    <a:pt x="302" y="119"/>
                  </a:lnTo>
                  <a:lnTo>
                    <a:pt x="119" y="258"/>
                  </a:lnTo>
                  <a:close/>
                </a:path>
              </a:pathLst>
            </a:custGeom>
            <a:solidFill>
              <a:srgbClr val="FFC98E"/>
            </a:solidFill>
            <a:ln w="0">
              <a:solidFill>
                <a:srgbClr val="FFC98E"/>
              </a:solidFill>
              <a:prstDash val="solid"/>
              <a:round/>
              <a:headEnd/>
              <a:tailEnd/>
            </a:ln>
          </p:spPr>
          <p:txBody>
            <a:bodyPr/>
            <a:lstStyle/>
            <a:p>
              <a:endParaRPr lang="en-US"/>
            </a:p>
          </p:txBody>
        </p:sp>
        <p:sp>
          <p:nvSpPr>
            <p:cNvPr id="89104" name="Freeform 16">
              <a:extLst>
                <a:ext uri="{FF2B5EF4-FFF2-40B4-BE49-F238E27FC236}">
                  <a16:creationId xmlns:a16="http://schemas.microsoft.com/office/drawing/2014/main" id="{986D7198-0817-77CD-0005-AE7611FA8E46}"/>
                </a:ext>
              </a:extLst>
            </p:cNvPr>
            <p:cNvSpPr>
              <a:spLocks/>
            </p:cNvSpPr>
            <p:nvPr/>
          </p:nvSpPr>
          <p:spPr bwMode="auto">
            <a:xfrm>
              <a:off x="3578" y="1475"/>
              <a:ext cx="172" cy="184"/>
            </a:xfrm>
            <a:custGeom>
              <a:avLst/>
              <a:gdLst>
                <a:gd name="T0" fmla="*/ 61 w 515"/>
                <a:gd name="T1" fmla="*/ 46 h 553"/>
                <a:gd name="T2" fmla="*/ 25 w 515"/>
                <a:gd name="T3" fmla="*/ 27 h 553"/>
                <a:gd name="T4" fmla="*/ 91 w 515"/>
                <a:gd name="T5" fmla="*/ 0 h 553"/>
                <a:gd name="T6" fmla="*/ 157 w 515"/>
                <a:gd name="T7" fmla="*/ 13 h 553"/>
                <a:gd name="T8" fmla="*/ 131 w 515"/>
                <a:gd name="T9" fmla="*/ 40 h 553"/>
                <a:gd name="T10" fmla="*/ 172 w 515"/>
                <a:gd name="T11" fmla="*/ 59 h 553"/>
                <a:gd name="T12" fmla="*/ 157 w 515"/>
                <a:gd name="T13" fmla="*/ 79 h 553"/>
                <a:gd name="T14" fmla="*/ 166 w 515"/>
                <a:gd name="T15" fmla="*/ 105 h 553"/>
                <a:gd name="T16" fmla="*/ 137 w 515"/>
                <a:gd name="T17" fmla="*/ 138 h 553"/>
                <a:gd name="T18" fmla="*/ 141 w 515"/>
                <a:gd name="T19" fmla="*/ 158 h 553"/>
                <a:gd name="T20" fmla="*/ 101 w 515"/>
                <a:gd name="T21" fmla="*/ 184 h 553"/>
                <a:gd name="T22" fmla="*/ 50 w 515"/>
                <a:gd name="T23" fmla="*/ 151 h 553"/>
                <a:gd name="T24" fmla="*/ 0 w 515"/>
                <a:gd name="T25" fmla="*/ 158 h 553"/>
                <a:gd name="T26" fmla="*/ 61 w 515"/>
                <a:gd name="T27" fmla="*/ 46 h 5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15" h="553">
                  <a:moveTo>
                    <a:pt x="182" y="138"/>
                  </a:moveTo>
                  <a:lnTo>
                    <a:pt x="75" y="80"/>
                  </a:lnTo>
                  <a:lnTo>
                    <a:pt x="271" y="0"/>
                  </a:lnTo>
                  <a:lnTo>
                    <a:pt x="469" y="40"/>
                  </a:lnTo>
                  <a:lnTo>
                    <a:pt x="393" y="119"/>
                  </a:lnTo>
                  <a:lnTo>
                    <a:pt x="515" y="176"/>
                  </a:lnTo>
                  <a:lnTo>
                    <a:pt x="469" y="238"/>
                  </a:lnTo>
                  <a:lnTo>
                    <a:pt x="497" y="315"/>
                  </a:lnTo>
                  <a:lnTo>
                    <a:pt x="410" y="414"/>
                  </a:lnTo>
                  <a:lnTo>
                    <a:pt x="423" y="475"/>
                  </a:lnTo>
                  <a:lnTo>
                    <a:pt x="303" y="553"/>
                  </a:lnTo>
                  <a:lnTo>
                    <a:pt x="151" y="453"/>
                  </a:lnTo>
                  <a:lnTo>
                    <a:pt x="0" y="475"/>
                  </a:lnTo>
                  <a:lnTo>
                    <a:pt x="182" y="138"/>
                  </a:lnTo>
                  <a:close/>
                </a:path>
              </a:pathLst>
            </a:custGeom>
            <a:solidFill>
              <a:srgbClr val="FFEA00"/>
            </a:solidFill>
            <a:ln w="0">
              <a:solidFill>
                <a:srgbClr val="FFEA00"/>
              </a:solidFill>
              <a:prstDash val="solid"/>
              <a:round/>
              <a:headEnd/>
              <a:tailEnd/>
            </a:ln>
          </p:spPr>
          <p:txBody>
            <a:bodyPr/>
            <a:lstStyle/>
            <a:p>
              <a:endParaRPr lang="en-US"/>
            </a:p>
          </p:txBody>
        </p:sp>
        <p:sp>
          <p:nvSpPr>
            <p:cNvPr id="89105" name="Freeform 17">
              <a:extLst>
                <a:ext uri="{FF2B5EF4-FFF2-40B4-BE49-F238E27FC236}">
                  <a16:creationId xmlns:a16="http://schemas.microsoft.com/office/drawing/2014/main" id="{A63B60D9-0973-E2A4-23A3-3A6F084703AF}"/>
                </a:ext>
              </a:extLst>
            </p:cNvPr>
            <p:cNvSpPr>
              <a:spLocks/>
            </p:cNvSpPr>
            <p:nvPr/>
          </p:nvSpPr>
          <p:spPr bwMode="auto">
            <a:xfrm>
              <a:off x="2664" y="1383"/>
              <a:ext cx="206" cy="184"/>
            </a:xfrm>
            <a:custGeom>
              <a:avLst/>
              <a:gdLst>
                <a:gd name="T0" fmla="*/ 156 w 619"/>
                <a:gd name="T1" fmla="*/ 171 h 552"/>
                <a:gd name="T2" fmla="*/ 121 w 619"/>
                <a:gd name="T3" fmla="*/ 158 h 552"/>
                <a:gd name="T4" fmla="*/ 0 w 619"/>
                <a:gd name="T5" fmla="*/ 165 h 552"/>
                <a:gd name="T6" fmla="*/ 20 w 619"/>
                <a:gd name="T7" fmla="*/ 131 h 552"/>
                <a:gd name="T8" fmla="*/ 91 w 619"/>
                <a:gd name="T9" fmla="*/ 118 h 552"/>
                <a:gd name="T10" fmla="*/ 81 w 619"/>
                <a:gd name="T11" fmla="*/ 98 h 552"/>
                <a:gd name="T12" fmla="*/ 25 w 619"/>
                <a:gd name="T13" fmla="*/ 105 h 552"/>
                <a:gd name="T14" fmla="*/ 41 w 619"/>
                <a:gd name="T15" fmla="*/ 79 h 552"/>
                <a:gd name="T16" fmla="*/ 86 w 619"/>
                <a:gd name="T17" fmla="*/ 79 h 552"/>
                <a:gd name="T18" fmla="*/ 60 w 619"/>
                <a:gd name="T19" fmla="*/ 59 h 552"/>
                <a:gd name="T20" fmla="*/ 95 w 619"/>
                <a:gd name="T21" fmla="*/ 46 h 552"/>
                <a:gd name="T22" fmla="*/ 86 w 619"/>
                <a:gd name="T23" fmla="*/ 19 h 552"/>
                <a:gd name="T24" fmla="*/ 116 w 619"/>
                <a:gd name="T25" fmla="*/ 0 h 552"/>
                <a:gd name="T26" fmla="*/ 206 w 619"/>
                <a:gd name="T27" fmla="*/ 65 h 552"/>
                <a:gd name="T28" fmla="*/ 161 w 619"/>
                <a:gd name="T29" fmla="*/ 184 h 552"/>
                <a:gd name="T30" fmla="*/ 156 w 619"/>
                <a:gd name="T31" fmla="*/ 171 h 55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19" h="552">
                  <a:moveTo>
                    <a:pt x="469" y="513"/>
                  </a:moveTo>
                  <a:lnTo>
                    <a:pt x="364" y="475"/>
                  </a:lnTo>
                  <a:lnTo>
                    <a:pt x="0" y="494"/>
                  </a:lnTo>
                  <a:lnTo>
                    <a:pt x="61" y="394"/>
                  </a:lnTo>
                  <a:lnTo>
                    <a:pt x="273" y="355"/>
                  </a:lnTo>
                  <a:lnTo>
                    <a:pt x="242" y="295"/>
                  </a:lnTo>
                  <a:lnTo>
                    <a:pt x="76" y="315"/>
                  </a:lnTo>
                  <a:lnTo>
                    <a:pt x="123" y="236"/>
                  </a:lnTo>
                  <a:lnTo>
                    <a:pt x="257" y="236"/>
                  </a:lnTo>
                  <a:lnTo>
                    <a:pt x="181" y="177"/>
                  </a:lnTo>
                  <a:lnTo>
                    <a:pt x="286" y="137"/>
                  </a:lnTo>
                  <a:lnTo>
                    <a:pt x="257" y="58"/>
                  </a:lnTo>
                  <a:lnTo>
                    <a:pt x="349" y="0"/>
                  </a:lnTo>
                  <a:lnTo>
                    <a:pt x="619" y="196"/>
                  </a:lnTo>
                  <a:lnTo>
                    <a:pt x="485" y="552"/>
                  </a:lnTo>
                  <a:lnTo>
                    <a:pt x="469" y="513"/>
                  </a:lnTo>
                  <a:close/>
                </a:path>
              </a:pathLst>
            </a:custGeom>
            <a:solidFill>
              <a:srgbClr val="FFEA00"/>
            </a:solidFill>
            <a:ln w="0">
              <a:solidFill>
                <a:srgbClr val="FFEA00"/>
              </a:solidFill>
              <a:prstDash val="solid"/>
              <a:round/>
              <a:headEnd/>
              <a:tailEnd/>
            </a:ln>
          </p:spPr>
          <p:txBody>
            <a:bodyPr/>
            <a:lstStyle/>
            <a:p>
              <a:endParaRPr lang="en-US"/>
            </a:p>
          </p:txBody>
        </p:sp>
        <p:sp>
          <p:nvSpPr>
            <p:cNvPr id="89106" name="Freeform 18">
              <a:extLst>
                <a:ext uri="{FF2B5EF4-FFF2-40B4-BE49-F238E27FC236}">
                  <a16:creationId xmlns:a16="http://schemas.microsoft.com/office/drawing/2014/main" id="{EFFFCA89-0C1F-9DFD-412E-09A8A01985AD}"/>
                </a:ext>
              </a:extLst>
            </p:cNvPr>
            <p:cNvSpPr>
              <a:spLocks/>
            </p:cNvSpPr>
            <p:nvPr/>
          </p:nvSpPr>
          <p:spPr bwMode="auto">
            <a:xfrm>
              <a:off x="2714" y="1093"/>
              <a:ext cx="1025" cy="573"/>
            </a:xfrm>
            <a:custGeom>
              <a:avLst/>
              <a:gdLst>
                <a:gd name="T0" fmla="*/ 0 w 3077"/>
                <a:gd name="T1" fmla="*/ 231 h 1718"/>
                <a:gd name="T2" fmla="*/ 122 w 3077"/>
                <a:gd name="T3" fmla="*/ 126 h 1718"/>
                <a:gd name="T4" fmla="*/ 187 w 3077"/>
                <a:gd name="T5" fmla="*/ 79 h 1718"/>
                <a:gd name="T6" fmla="*/ 283 w 3077"/>
                <a:gd name="T7" fmla="*/ 40 h 1718"/>
                <a:gd name="T8" fmla="*/ 389 w 3077"/>
                <a:gd name="T9" fmla="*/ 13 h 1718"/>
                <a:gd name="T10" fmla="*/ 475 w 3077"/>
                <a:gd name="T11" fmla="*/ 0 h 1718"/>
                <a:gd name="T12" fmla="*/ 586 w 3077"/>
                <a:gd name="T13" fmla="*/ 13 h 1718"/>
                <a:gd name="T14" fmla="*/ 677 w 3077"/>
                <a:gd name="T15" fmla="*/ 27 h 1718"/>
                <a:gd name="T16" fmla="*/ 742 w 3077"/>
                <a:gd name="T17" fmla="*/ 46 h 1718"/>
                <a:gd name="T18" fmla="*/ 854 w 3077"/>
                <a:gd name="T19" fmla="*/ 119 h 1718"/>
                <a:gd name="T20" fmla="*/ 960 w 3077"/>
                <a:gd name="T21" fmla="*/ 224 h 1718"/>
                <a:gd name="T22" fmla="*/ 1025 w 3077"/>
                <a:gd name="T23" fmla="*/ 342 h 1718"/>
                <a:gd name="T24" fmla="*/ 1015 w 3077"/>
                <a:gd name="T25" fmla="*/ 376 h 1718"/>
                <a:gd name="T26" fmla="*/ 904 w 3077"/>
                <a:gd name="T27" fmla="*/ 402 h 1718"/>
                <a:gd name="T28" fmla="*/ 813 w 3077"/>
                <a:gd name="T29" fmla="*/ 322 h 1718"/>
                <a:gd name="T30" fmla="*/ 874 w 3077"/>
                <a:gd name="T31" fmla="*/ 376 h 1718"/>
                <a:gd name="T32" fmla="*/ 858 w 3077"/>
                <a:gd name="T33" fmla="*/ 533 h 1718"/>
                <a:gd name="T34" fmla="*/ 833 w 3077"/>
                <a:gd name="T35" fmla="*/ 566 h 1718"/>
                <a:gd name="T36" fmla="*/ 738 w 3077"/>
                <a:gd name="T37" fmla="*/ 573 h 1718"/>
                <a:gd name="T38" fmla="*/ 667 w 3077"/>
                <a:gd name="T39" fmla="*/ 573 h 1718"/>
                <a:gd name="T40" fmla="*/ 560 w 3077"/>
                <a:gd name="T41" fmla="*/ 474 h 1718"/>
                <a:gd name="T42" fmla="*/ 541 w 3077"/>
                <a:gd name="T43" fmla="*/ 422 h 1718"/>
                <a:gd name="T44" fmla="*/ 495 w 3077"/>
                <a:gd name="T45" fmla="*/ 428 h 1718"/>
                <a:gd name="T46" fmla="*/ 374 w 3077"/>
                <a:gd name="T47" fmla="*/ 474 h 1718"/>
                <a:gd name="T48" fmla="*/ 228 w 3077"/>
                <a:gd name="T49" fmla="*/ 474 h 1718"/>
                <a:gd name="T50" fmla="*/ 162 w 3077"/>
                <a:gd name="T51" fmla="*/ 455 h 1718"/>
                <a:gd name="T52" fmla="*/ 142 w 3077"/>
                <a:gd name="T53" fmla="*/ 494 h 1718"/>
                <a:gd name="T54" fmla="*/ 101 w 3077"/>
                <a:gd name="T55" fmla="*/ 501 h 1718"/>
                <a:gd name="T56" fmla="*/ 112 w 3077"/>
                <a:gd name="T57" fmla="*/ 329 h 1718"/>
                <a:gd name="T58" fmla="*/ 5 w 3077"/>
                <a:gd name="T59" fmla="*/ 270 h 1718"/>
                <a:gd name="T60" fmla="*/ 0 w 3077"/>
                <a:gd name="T61" fmla="*/ 231 h 171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077" h="1718">
                  <a:moveTo>
                    <a:pt x="0" y="692"/>
                  </a:moveTo>
                  <a:lnTo>
                    <a:pt x="365" y="377"/>
                  </a:lnTo>
                  <a:lnTo>
                    <a:pt x="562" y="238"/>
                  </a:lnTo>
                  <a:lnTo>
                    <a:pt x="851" y="119"/>
                  </a:lnTo>
                  <a:lnTo>
                    <a:pt x="1167" y="38"/>
                  </a:lnTo>
                  <a:lnTo>
                    <a:pt x="1425" y="0"/>
                  </a:lnTo>
                  <a:lnTo>
                    <a:pt x="1759" y="38"/>
                  </a:lnTo>
                  <a:lnTo>
                    <a:pt x="2032" y="81"/>
                  </a:lnTo>
                  <a:lnTo>
                    <a:pt x="2228" y="138"/>
                  </a:lnTo>
                  <a:lnTo>
                    <a:pt x="2563" y="358"/>
                  </a:lnTo>
                  <a:lnTo>
                    <a:pt x="2881" y="673"/>
                  </a:lnTo>
                  <a:lnTo>
                    <a:pt x="3077" y="1026"/>
                  </a:lnTo>
                  <a:lnTo>
                    <a:pt x="3047" y="1126"/>
                  </a:lnTo>
                  <a:lnTo>
                    <a:pt x="2713" y="1205"/>
                  </a:lnTo>
                  <a:lnTo>
                    <a:pt x="2440" y="966"/>
                  </a:lnTo>
                  <a:lnTo>
                    <a:pt x="2624" y="1126"/>
                  </a:lnTo>
                  <a:lnTo>
                    <a:pt x="2577" y="1598"/>
                  </a:lnTo>
                  <a:lnTo>
                    <a:pt x="2501" y="1698"/>
                  </a:lnTo>
                  <a:lnTo>
                    <a:pt x="2215" y="1718"/>
                  </a:lnTo>
                  <a:lnTo>
                    <a:pt x="2002" y="1718"/>
                  </a:lnTo>
                  <a:lnTo>
                    <a:pt x="1682" y="1422"/>
                  </a:lnTo>
                  <a:lnTo>
                    <a:pt x="1624" y="1264"/>
                  </a:lnTo>
                  <a:lnTo>
                    <a:pt x="1487" y="1283"/>
                  </a:lnTo>
                  <a:lnTo>
                    <a:pt x="1123" y="1422"/>
                  </a:lnTo>
                  <a:lnTo>
                    <a:pt x="683" y="1422"/>
                  </a:lnTo>
                  <a:lnTo>
                    <a:pt x="487" y="1364"/>
                  </a:lnTo>
                  <a:lnTo>
                    <a:pt x="426" y="1482"/>
                  </a:lnTo>
                  <a:lnTo>
                    <a:pt x="304" y="1501"/>
                  </a:lnTo>
                  <a:lnTo>
                    <a:pt x="335" y="987"/>
                  </a:lnTo>
                  <a:lnTo>
                    <a:pt x="16" y="810"/>
                  </a:lnTo>
                  <a:lnTo>
                    <a:pt x="0" y="692"/>
                  </a:lnTo>
                  <a:close/>
                </a:path>
              </a:pathLst>
            </a:custGeom>
            <a:solidFill>
              <a:srgbClr val="FF0000"/>
            </a:solidFill>
            <a:ln w="0">
              <a:solidFill>
                <a:srgbClr val="FF0000"/>
              </a:solidFill>
              <a:prstDash val="solid"/>
              <a:round/>
              <a:headEnd/>
              <a:tailEnd/>
            </a:ln>
          </p:spPr>
          <p:txBody>
            <a:bodyPr/>
            <a:lstStyle/>
            <a:p>
              <a:endParaRPr lang="en-US"/>
            </a:p>
          </p:txBody>
        </p:sp>
        <p:sp>
          <p:nvSpPr>
            <p:cNvPr id="89107" name="Freeform 19">
              <a:extLst>
                <a:ext uri="{FF2B5EF4-FFF2-40B4-BE49-F238E27FC236}">
                  <a16:creationId xmlns:a16="http://schemas.microsoft.com/office/drawing/2014/main" id="{029A1D1F-9664-489F-1B83-C52379B4D349}"/>
                </a:ext>
              </a:extLst>
            </p:cNvPr>
            <p:cNvSpPr>
              <a:spLocks/>
            </p:cNvSpPr>
            <p:nvPr/>
          </p:nvSpPr>
          <p:spPr bwMode="auto">
            <a:xfrm>
              <a:off x="2912" y="1732"/>
              <a:ext cx="529" cy="335"/>
            </a:xfrm>
            <a:custGeom>
              <a:avLst/>
              <a:gdLst>
                <a:gd name="T0" fmla="*/ 4 w 1589"/>
                <a:gd name="T1" fmla="*/ 20 h 1006"/>
                <a:gd name="T2" fmla="*/ 176 w 1589"/>
                <a:gd name="T3" fmla="*/ 0 h 1006"/>
                <a:gd name="T4" fmla="*/ 287 w 1589"/>
                <a:gd name="T5" fmla="*/ 6 h 1006"/>
                <a:gd name="T6" fmla="*/ 418 w 1589"/>
                <a:gd name="T7" fmla="*/ 46 h 1006"/>
                <a:gd name="T8" fmla="*/ 529 w 1589"/>
                <a:gd name="T9" fmla="*/ 86 h 1006"/>
                <a:gd name="T10" fmla="*/ 529 w 1589"/>
                <a:gd name="T11" fmla="*/ 158 h 1006"/>
                <a:gd name="T12" fmla="*/ 398 w 1589"/>
                <a:gd name="T13" fmla="*/ 276 h 1006"/>
                <a:gd name="T14" fmla="*/ 312 w 1589"/>
                <a:gd name="T15" fmla="*/ 329 h 1006"/>
                <a:gd name="T16" fmla="*/ 191 w 1589"/>
                <a:gd name="T17" fmla="*/ 335 h 1006"/>
                <a:gd name="T18" fmla="*/ 111 w 1589"/>
                <a:gd name="T19" fmla="*/ 309 h 1006"/>
                <a:gd name="T20" fmla="*/ 54 w 1589"/>
                <a:gd name="T21" fmla="*/ 276 h 1006"/>
                <a:gd name="T22" fmla="*/ 0 w 1589"/>
                <a:gd name="T23" fmla="*/ 26 h 1006"/>
                <a:gd name="T24" fmla="*/ 4 w 1589"/>
                <a:gd name="T25" fmla="*/ 20 h 10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89" h="1006">
                  <a:moveTo>
                    <a:pt x="13" y="59"/>
                  </a:moveTo>
                  <a:lnTo>
                    <a:pt x="529" y="0"/>
                  </a:lnTo>
                  <a:lnTo>
                    <a:pt x="862" y="19"/>
                  </a:lnTo>
                  <a:lnTo>
                    <a:pt x="1257" y="139"/>
                  </a:lnTo>
                  <a:lnTo>
                    <a:pt x="1589" y="258"/>
                  </a:lnTo>
                  <a:lnTo>
                    <a:pt x="1589" y="473"/>
                  </a:lnTo>
                  <a:lnTo>
                    <a:pt x="1195" y="829"/>
                  </a:lnTo>
                  <a:lnTo>
                    <a:pt x="938" y="987"/>
                  </a:lnTo>
                  <a:lnTo>
                    <a:pt x="573" y="1006"/>
                  </a:lnTo>
                  <a:lnTo>
                    <a:pt x="332" y="927"/>
                  </a:lnTo>
                  <a:lnTo>
                    <a:pt x="163" y="829"/>
                  </a:lnTo>
                  <a:lnTo>
                    <a:pt x="0" y="78"/>
                  </a:lnTo>
                  <a:lnTo>
                    <a:pt x="13" y="59"/>
                  </a:lnTo>
                  <a:close/>
                </a:path>
              </a:pathLst>
            </a:custGeom>
            <a:solidFill>
              <a:srgbClr val="FFFFFF"/>
            </a:solidFill>
            <a:ln w="0">
              <a:solidFill>
                <a:srgbClr val="FFFFFF"/>
              </a:solidFill>
              <a:prstDash val="solid"/>
              <a:round/>
              <a:headEnd/>
              <a:tailEnd/>
            </a:ln>
          </p:spPr>
          <p:txBody>
            <a:bodyPr/>
            <a:lstStyle/>
            <a:p>
              <a:endParaRPr lang="en-US"/>
            </a:p>
          </p:txBody>
        </p:sp>
        <p:sp>
          <p:nvSpPr>
            <p:cNvPr id="89108" name="Freeform 20">
              <a:extLst>
                <a:ext uri="{FF2B5EF4-FFF2-40B4-BE49-F238E27FC236}">
                  <a16:creationId xmlns:a16="http://schemas.microsoft.com/office/drawing/2014/main" id="{BA5666CD-A960-15E6-DB96-C1AE522359DE}"/>
                </a:ext>
              </a:extLst>
            </p:cNvPr>
            <p:cNvSpPr>
              <a:spLocks/>
            </p:cNvSpPr>
            <p:nvPr/>
          </p:nvSpPr>
          <p:spPr bwMode="auto">
            <a:xfrm>
              <a:off x="2906" y="2415"/>
              <a:ext cx="399" cy="284"/>
            </a:xfrm>
            <a:custGeom>
              <a:avLst/>
              <a:gdLst>
                <a:gd name="T0" fmla="*/ 81 w 1199"/>
                <a:gd name="T1" fmla="*/ 0 h 850"/>
                <a:gd name="T2" fmla="*/ 161 w 1199"/>
                <a:gd name="T3" fmla="*/ 14 h 850"/>
                <a:gd name="T4" fmla="*/ 283 w 1199"/>
                <a:gd name="T5" fmla="*/ 46 h 850"/>
                <a:gd name="T6" fmla="*/ 349 w 1199"/>
                <a:gd name="T7" fmla="*/ 86 h 850"/>
                <a:gd name="T8" fmla="*/ 399 w 1199"/>
                <a:gd name="T9" fmla="*/ 139 h 850"/>
                <a:gd name="T10" fmla="*/ 333 w 1199"/>
                <a:gd name="T11" fmla="*/ 284 h 850"/>
                <a:gd name="T12" fmla="*/ 273 w 1199"/>
                <a:gd name="T13" fmla="*/ 225 h 850"/>
                <a:gd name="T14" fmla="*/ 172 w 1199"/>
                <a:gd name="T15" fmla="*/ 184 h 850"/>
                <a:gd name="T16" fmla="*/ 0 w 1199"/>
                <a:gd name="T17" fmla="*/ 152 h 850"/>
                <a:gd name="T18" fmla="*/ 10 w 1199"/>
                <a:gd name="T19" fmla="*/ 20 h 850"/>
                <a:gd name="T20" fmla="*/ 81 w 1199"/>
                <a:gd name="T21" fmla="*/ 0 h 8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99" h="850">
                  <a:moveTo>
                    <a:pt x="243" y="0"/>
                  </a:moveTo>
                  <a:lnTo>
                    <a:pt x="485" y="41"/>
                  </a:lnTo>
                  <a:lnTo>
                    <a:pt x="849" y="138"/>
                  </a:lnTo>
                  <a:lnTo>
                    <a:pt x="1048" y="258"/>
                  </a:lnTo>
                  <a:lnTo>
                    <a:pt x="1199" y="415"/>
                  </a:lnTo>
                  <a:lnTo>
                    <a:pt x="1000" y="850"/>
                  </a:lnTo>
                  <a:lnTo>
                    <a:pt x="819" y="673"/>
                  </a:lnTo>
                  <a:lnTo>
                    <a:pt x="516" y="552"/>
                  </a:lnTo>
                  <a:lnTo>
                    <a:pt x="0" y="455"/>
                  </a:lnTo>
                  <a:lnTo>
                    <a:pt x="31" y="60"/>
                  </a:lnTo>
                  <a:lnTo>
                    <a:pt x="243" y="0"/>
                  </a:lnTo>
                  <a:close/>
                </a:path>
              </a:pathLst>
            </a:custGeom>
            <a:solidFill>
              <a:srgbClr val="00420C"/>
            </a:solidFill>
            <a:ln w="0">
              <a:solidFill>
                <a:srgbClr val="00420C"/>
              </a:solidFill>
              <a:prstDash val="solid"/>
              <a:round/>
              <a:headEnd/>
              <a:tailEnd/>
            </a:ln>
          </p:spPr>
          <p:txBody>
            <a:bodyPr/>
            <a:lstStyle/>
            <a:p>
              <a:endParaRPr lang="en-US"/>
            </a:p>
          </p:txBody>
        </p:sp>
        <p:sp>
          <p:nvSpPr>
            <p:cNvPr id="89109" name="Freeform 21">
              <a:extLst>
                <a:ext uri="{FF2B5EF4-FFF2-40B4-BE49-F238E27FC236}">
                  <a16:creationId xmlns:a16="http://schemas.microsoft.com/office/drawing/2014/main" id="{16D4DB02-B842-0D2D-1138-0F2D6302D0A6}"/>
                </a:ext>
              </a:extLst>
            </p:cNvPr>
            <p:cNvSpPr>
              <a:spLocks/>
            </p:cNvSpPr>
            <p:nvPr/>
          </p:nvSpPr>
          <p:spPr bwMode="auto">
            <a:xfrm>
              <a:off x="2765" y="2409"/>
              <a:ext cx="267" cy="165"/>
            </a:xfrm>
            <a:custGeom>
              <a:avLst/>
              <a:gdLst>
                <a:gd name="T0" fmla="*/ 35 w 802"/>
                <a:gd name="T1" fmla="*/ 0 h 495"/>
                <a:gd name="T2" fmla="*/ 115 w 802"/>
                <a:gd name="T3" fmla="*/ 0 h 495"/>
                <a:gd name="T4" fmla="*/ 227 w 802"/>
                <a:gd name="T5" fmla="*/ 6 h 495"/>
                <a:gd name="T6" fmla="*/ 171 w 802"/>
                <a:gd name="T7" fmla="*/ 26 h 495"/>
                <a:gd name="T8" fmla="*/ 247 w 802"/>
                <a:gd name="T9" fmla="*/ 59 h 495"/>
                <a:gd name="T10" fmla="*/ 186 w 802"/>
                <a:gd name="T11" fmla="*/ 66 h 495"/>
                <a:gd name="T12" fmla="*/ 267 w 802"/>
                <a:gd name="T13" fmla="*/ 105 h 495"/>
                <a:gd name="T14" fmla="*/ 186 w 802"/>
                <a:gd name="T15" fmla="*/ 105 h 495"/>
                <a:gd name="T16" fmla="*/ 262 w 802"/>
                <a:gd name="T17" fmla="*/ 158 h 495"/>
                <a:gd name="T18" fmla="*/ 181 w 802"/>
                <a:gd name="T19" fmla="*/ 158 h 495"/>
                <a:gd name="T20" fmla="*/ 96 w 802"/>
                <a:gd name="T21" fmla="*/ 158 h 495"/>
                <a:gd name="T22" fmla="*/ 0 w 802"/>
                <a:gd name="T23" fmla="*/ 165 h 495"/>
                <a:gd name="T24" fmla="*/ 35 w 802"/>
                <a:gd name="T25" fmla="*/ 0 h 4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02" h="495">
                  <a:moveTo>
                    <a:pt x="105" y="0"/>
                  </a:moveTo>
                  <a:lnTo>
                    <a:pt x="346" y="0"/>
                  </a:lnTo>
                  <a:lnTo>
                    <a:pt x="682" y="19"/>
                  </a:lnTo>
                  <a:lnTo>
                    <a:pt x="515" y="79"/>
                  </a:lnTo>
                  <a:lnTo>
                    <a:pt x="741" y="176"/>
                  </a:lnTo>
                  <a:lnTo>
                    <a:pt x="558" y="198"/>
                  </a:lnTo>
                  <a:lnTo>
                    <a:pt x="802" y="315"/>
                  </a:lnTo>
                  <a:lnTo>
                    <a:pt x="558" y="315"/>
                  </a:lnTo>
                  <a:lnTo>
                    <a:pt x="788" y="474"/>
                  </a:lnTo>
                  <a:lnTo>
                    <a:pt x="545" y="474"/>
                  </a:lnTo>
                  <a:lnTo>
                    <a:pt x="288" y="474"/>
                  </a:lnTo>
                  <a:lnTo>
                    <a:pt x="0" y="495"/>
                  </a:lnTo>
                  <a:lnTo>
                    <a:pt x="105" y="0"/>
                  </a:lnTo>
                  <a:close/>
                </a:path>
              </a:pathLst>
            </a:custGeom>
            <a:solidFill>
              <a:srgbClr val="0CC10C"/>
            </a:solidFill>
            <a:ln w="0">
              <a:solidFill>
                <a:srgbClr val="0CC10C"/>
              </a:solidFill>
              <a:prstDash val="solid"/>
              <a:round/>
              <a:headEnd/>
              <a:tailEnd/>
            </a:ln>
          </p:spPr>
          <p:txBody>
            <a:bodyPr/>
            <a:lstStyle/>
            <a:p>
              <a:endParaRPr lang="en-US"/>
            </a:p>
          </p:txBody>
        </p:sp>
        <p:sp>
          <p:nvSpPr>
            <p:cNvPr id="89110" name="Freeform 22">
              <a:extLst>
                <a:ext uri="{FF2B5EF4-FFF2-40B4-BE49-F238E27FC236}">
                  <a16:creationId xmlns:a16="http://schemas.microsoft.com/office/drawing/2014/main" id="{E8D6A955-624C-B74F-7E11-BF4DA08C4C16}"/>
                </a:ext>
              </a:extLst>
            </p:cNvPr>
            <p:cNvSpPr>
              <a:spLocks/>
            </p:cNvSpPr>
            <p:nvPr/>
          </p:nvSpPr>
          <p:spPr bwMode="auto">
            <a:xfrm>
              <a:off x="2859" y="3098"/>
              <a:ext cx="112" cy="179"/>
            </a:xfrm>
            <a:custGeom>
              <a:avLst/>
              <a:gdLst>
                <a:gd name="T0" fmla="*/ 34 w 337"/>
                <a:gd name="T1" fmla="*/ 57 h 535"/>
                <a:gd name="T2" fmla="*/ 92 w 337"/>
                <a:gd name="T3" fmla="*/ 179 h 535"/>
                <a:gd name="T4" fmla="*/ 112 w 337"/>
                <a:gd name="T5" fmla="*/ 147 h 535"/>
                <a:gd name="T6" fmla="*/ 78 w 337"/>
                <a:gd name="T7" fmla="*/ 70 h 535"/>
                <a:gd name="T8" fmla="*/ 0 w 337"/>
                <a:gd name="T9" fmla="*/ 0 h 535"/>
                <a:gd name="T10" fmla="*/ 34 w 337"/>
                <a:gd name="T11" fmla="*/ 57 h 5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7" h="535">
                  <a:moveTo>
                    <a:pt x="102" y="170"/>
                  </a:moveTo>
                  <a:lnTo>
                    <a:pt x="277" y="535"/>
                  </a:lnTo>
                  <a:lnTo>
                    <a:pt x="337" y="438"/>
                  </a:lnTo>
                  <a:lnTo>
                    <a:pt x="234" y="209"/>
                  </a:lnTo>
                  <a:lnTo>
                    <a:pt x="0" y="0"/>
                  </a:lnTo>
                  <a:lnTo>
                    <a:pt x="102" y="170"/>
                  </a:lnTo>
                  <a:close/>
                </a:path>
              </a:pathLst>
            </a:custGeom>
            <a:solidFill>
              <a:srgbClr val="FFFFFF"/>
            </a:solidFill>
            <a:ln w="0">
              <a:solidFill>
                <a:srgbClr val="FFFFFF"/>
              </a:solidFill>
              <a:prstDash val="solid"/>
              <a:round/>
              <a:headEnd/>
              <a:tailEnd/>
            </a:ln>
          </p:spPr>
          <p:txBody>
            <a:bodyPr/>
            <a:lstStyle/>
            <a:p>
              <a:endParaRPr lang="en-US"/>
            </a:p>
          </p:txBody>
        </p:sp>
        <p:sp>
          <p:nvSpPr>
            <p:cNvPr id="89111" name="Freeform 23">
              <a:extLst>
                <a:ext uri="{FF2B5EF4-FFF2-40B4-BE49-F238E27FC236}">
                  <a16:creationId xmlns:a16="http://schemas.microsoft.com/office/drawing/2014/main" id="{00244DDE-C522-B9B6-8500-96DD10906CB0}"/>
                </a:ext>
              </a:extLst>
            </p:cNvPr>
            <p:cNvSpPr>
              <a:spLocks/>
            </p:cNvSpPr>
            <p:nvPr/>
          </p:nvSpPr>
          <p:spPr bwMode="auto">
            <a:xfrm>
              <a:off x="2480" y="3105"/>
              <a:ext cx="311" cy="444"/>
            </a:xfrm>
            <a:custGeom>
              <a:avLst/>
              <a:gdLst>
                <a:gd name="T0" fmla="*/ 34 w 933"/>
                <a:gd name="T1" fmla="*/ 178 h 1332"/>
                <a:gd name="T2" fmla="*/ 9 w 933"/>
                <a:gd name="T3" fmla="*/ 222 h 1332"/>
                <a:gd name="T4" fmla="*/ 34 w 933"/>
                <a:gd name="T5" fmla="*/ 305 h 1332"/>
                <a:gd name="T6" fmla="*/ 0 w 933"/>
                <a:gd name="T7" fmla="*/ 330 h 1332"/>
                <a:gd name="T8" fmla="*/ 68 w 933"/>
                <a:gd name="T9" fmla="*/ 399 h 1332"/>
                <a:gd name="T10" fmla="*/ 9 w 933"/>
                <a:gd name="T11" fmla="*/ 444 h 1332"/>
                <a:gd name="T12" fmla="*/ 102 w 933"/>
                <a:gd name="T13" fmla="*/ 425 h 1332"/>
                <a:gd name="T14" fmla="*/ 88 w 933"/>
                <a:gd name="T15" fmla="*/ 355 h 1332"/>
                <a:gd name="T16" fmla="*/ 39 w 933"/>
                <a:gd name="T17" fmla="*/ 228 h 1332"/>
                <a:gd name="T18" fmla="*/ 63 w 933"/>
                <a:gd name="T19" fmla="*/ 178 h 1332"/>
                <a:gd name="T20" fmla="*/ 73 w 933"/>
                <a:gd name="T21" fmla="*/ 152 h 1332"/>
                <a:gd name="T22" fmla="*/ 311 w 933"/>
                <a:gd name="T23" fmla="*/ 0 h 1332"/>
                <a:gd name="T24" fmla="*/ 59 w 933"/>
                <a:gd name="T25" fmla="*/ 152 h 1332"/>
                <a:gd name="T26" fmla="*/ 34 w 933"/>
                <a:gd name="T27" fmla="*/ 178 h 13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33" h="1332">
                  <a:moveTo>
                    <a:pt x="101" y="533"/>
                  </a:moveTo>
                  <a:lnTo>
                    <a:pt x="28" y="665"/>
                  </a:lnTo>
                  <a:lnTo>
                    <a:pt x="101" y="914"/>
                  </a:lnTo>
                  <a:lnTo>
                    <a:pt x="0" y="990"/>
                  </a:lnTo>
                  <a:lnTo>
                    <a:pt x="204" y="1198"/>
                  </a:lnTo>
                  <a:lnTo>
                    <a:pt x="28" y="1332"/>
                  </a:lnTo>
                  <a:lnTo>
                    <a:pt x="306" y="1276"/>
                  </a:lnTo>
                  <a:lnTo>
                    <a:pt x="263" y="1065"/>
                  </a:lnTo>
                  <a:lnTo>
                    <a:pt x="116" y="685"/>
                  </a:lnTo>
                  <a:lnTo>
                    <a:pt x="190" y="533"/>
                  </a:lnTo>
                  <a:lnTo>
                    <a:pt x="220" y="457"/>
                  </a:lnTo>
                  <a:lnTo>
                    <a:pt x="933" y="0"/>
                  </a:lnTo>
                  <a:lnTo>
                    <a:pt x="176" y="457"/>
                  </a:lnTo>
                  <a:lnTo>
                    <a:pt x="101" y="533"/>
                  </a:lnTo>
                  <a:close/>
                </a:path>
              </a:pathLst>
            </a:custGeom>
            <a:solidFill>
              <a:srgbClr val="FFFFFF"/>
            </a:solidFill>
            <a:ln w="0">
              <a:solidFill>
                <a:srgbClr val="FFFFFF"/>
              </a:solidFill>
              <a:prstDash val="solid"/>
              <a:round/>
              <a:headEnd/>
              <a:tailEnd/>
            </a:ln>
          </p:spPr>
          <p:txBody>
            <a:bodyPr/>
            <a:lstStyle/>
            <a:p>
              <a:endParaRPr lang="en-US"/>
            </a:p>
          </p:txBody>
        </p:sp>
        <p:sp>
          <p:nvSpPr>
            <p:cNvPr id="89112" name="Freeform 24">
              <a:extLst>
                <a:ext uri="{FF2B5EF4-FFF2-40B4-BE49-F238E27FC236}">
                  <a16:creationId xmlns:a16="http://schemas.microsoft.com/office/drawing/2014/main" id="{60F6AAAC-503C-D780-A50A-E4C0E7E913EA}"/>
                </a:ext>
              </a:extLst>
            </p:cNvPr>
            <p:cNvSpPr>
              <a:spLocks/>
            </p:cNvSpPr>
            <p:nvPr/>
          </p:nvSpPr>
          <p:spPr bwMode="auto">
            <a:xfrm>
              <a:off x="3156" y="3067"/>
              <a:ext cx="73" cy="184"/>
            </a:xfrm>
            <a:custGeom>
              <a:avLst/>
              <a:gdLst>
                <a:gd name="T0" fmla="*/ 39 w 218"/>
                <a:gd name="T1" fmla="*/ 0 h 551"/>
                <a:gd name="T2" fmla="*/ 0 w 218"/>
                <a:gd name="T3" fmla="*/ 101 h 551"/>
                <a:gd name="T4" fmla="*/ 0 w 218"/>
                <a:gd name="T5" fmla="*/ 184 h 551"/>
                <a:gd name="T6" fmla="*/ 19 w 218"/>
                <a:gd name="T7" fmla="*/ 171 h 551"/>
                <a:gd name="T8" fmla="*/ 73 w 218"/>
                <a:gd name="T9" fmla="*/ 6 h 551"/>
                <a:gd name="T10" fmla="*/ 39 w 218"/>
                <a:gd name="T11" fmla="*/ 0 h 5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8" h="551">
                  <a:moveTo>
                    <a:pt x="117" y="0"/>
                  </a:moveTo>
                  <a:lnTo>
                    <a:pt x="0" y="303"/>
                  </a:lnTo>
                  <a:lnTo>
                    <a:pt x="0" y="551"/>
                  </a:lnTo>
                  <a:lnTo>
                    <a:pt x="58" y="513"/>
                  </a:lnTo>
                  <a:lnTo>
                    <a:pt x="218" y="19"/>
                  </a:lnTo>
                  <a:lnTo>
                    <a:pt x="117" y="0"/>
                  </a:lnTo>
                  <a:close/>
                </a:path>
              </a:pathLst>
            </a:custGeom>
            <a:solidFill>
              <a:srgbClr val="FFFFFF"/>
            </a:solidFill>
            <a:ln w="0">
              <a:solidFill>
                <a:srgbClr val="FFFFFF"/>
              </a:solidFill>
              <a:prstDash val="solid"/>
              <a:round/>
              <a:headEnd/>
              <a:tailEnd/>
            </a:ln>
          </p:spPr>
          <p:txBody>
            <a:bodyPr/>
            <a:lstStyle/>
            <a:p>
              <a:endParaRPr lang="en-US"/>
            </a:p>
          </p:txBody>
        </p:sp>
        <p:sp>
          <p:nvSpPr>
            <p:cNvPr id="89113" name="Freeform 25">
              <a:extLst>
                <a:ext uri="{FF2B5EF4-FFF2-40B4-BE49-F238E27FC236}">
                  <a16:creationId xmlns:a16="http://schemas.microsoft.com/office/drawing/2014/main" id="{212C50C0-C8C3-3830-D029-C682C216F0F7}"/>
                </a:ext>
              </a:extLst>
            </p:cNvPr>
            <p:cNvSpPr>
              <a:spLocks/>
            </p:cNvSpPr>
            <p:nvPr/>
          </p:nvSpPr>
          <p:spPr bwMode="auto">
            <a:xfrm>
              <a:off x="2465" y="2718"/>
              <a:ext cx="677" cy="279"/>
            </a:xfrm>
            <a:custGeom>
              <a:avLst/>
              <a:gdLst>
                <a:gd name="T0" fmla="*/ 59 w 2031"/>
                <a:gd name="T1" fmla="*/ 152 h 835"/>
                <a:gd name="T2" fmla="*/ 117 w 2031"/>
                <a:gd name="T3" fmla="*/ 121 h 835"/>
                <a:gd name="T4" fmla="*/ 180 w 2031"/>
                <a:gd name="T5" fmla="*/ 114 h 835"/>
                <a:gd name="T6" fmla="*/ 204 w 2031"/>
                <a:gd name="T7" fmla="*/ 76 h 835"/>
                <a:gd name="T8" fmla="*/ 244 w 2031"/>
                <a:gd name="T9" fmla="*/ 89 h 835"/>
                <a:gd name="T10" fmla="*/ 322 w 2031"/>
                <a:gd name="T11" fmla="*/ 0 h 835"/>
                <a:gd name="T12" fmla="*/ 278 w 2031"/>
                <a:gd name="T13" fmla="*/ 89 h 835"/>
                <a:gd name="T14" fmla="*/ 244 w 2031"/>
                <a:gd name="T15" fmla="*/ 89 h 835"/>
                <a:gd name="T16" fmla="*/ 219 w 2031"/>
                <a:gd name="T17" fmla="*/ 127 h 835"/>
                <a:gd name="T18" fmla="*/ 160 w 2031"/>
                <a:gd name="T19" fmla="*/ 139 h 835"/>
                <a:gd name="T20" fmla="*/ 103 w 2031"/>
                <a:gd name="T21" fmla="*/ 184 h 835"/>
                <a:gd name="T22" fmla="*/ 428 w 2031"/>
                <a:gd name="T23" fmla="*/ 223 h 835"/>
                <a:gd name="T24" fmla="*/ 677 w 2031"/>
                <a:gd name="T25" fmla="*/ 279 h 835"/>
                <a:gd name="T26" fmla="*/ 472 w 2031"/>
                <a:gd name="T27" fmla="*/ 254 h 835"/>
                <a:gd name="T28" fmla="*/ 278 w 2031"/>
                <a:gd name="T29" fmla="*/ 241 h 835"/>
                <a:gd name="T30" fmla="*/ 59 w 2031"/>
                <a:gd name="T31" fmla="*/ 235 h 835"/>
                <a:gd name="T32" fmla="*/ 0 w 2031"/>
                <a:gd name="T33" fmla="*/ 204 h 835"/>
                <a:gd name="T34" fmla="*/ 59 w 2031"/>
                <a:gd name="T35" fmla="*/ 152 h 83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31" h="835">
                  <a:moveTo>
                    <a:pt x="177" y="455"/>
                  </a:moveTo>
                  <a:lnTo>
                    <a:pt x="351" y="361"/>
                  </a:lnTo>
                  <a:lnTo>
                    <a:pt x="541" y="342"/>
                  </a:lnTo>
                  <a:lnTo>
                    <a:pt x="612" y="228"/>
                  </a:lnTo>
                  <a:lnTo>
                    <a:pt x="731" y="266"/>
                  </a:lnTo>
                  <a:lnTo>
                    <a:pt x="965" y="0"/>
                  </a:lnTo>
                  <a:lnTo>
                    <a:pt x="833" y="266"/>
                  </a:lnTo>
                  <a:lnTo>
                    <a:pt x="731" y="266"/>
                  </a:lnTo>
                  <a:lnTo>
                    <a:pt x="658" y="380"/>
                  </a:lnTo>
                  <a:lnTo>
                    <a:pt x="481" y="417"/>
                  </a:lnTo>
                  <a:lnTo>
                    <a:pt x="308" y="552"/>
                  </a:lnTo>
                  <a:lnTo>
                    <a:pt x="1284" y="666"/>
                  </a:lnTo>
                  <a:lnTo>
                    <a:pt x="2031" y="835"/>
                  </a:lnTo>
                  <a:lnTo>
                    <a:pt x="1416" y="759"/>
                  </a:lnTo>
                  <a:lnTo>
                    <a:pt x="833" y="722"/>
                  </a:lnTo>
                  <a:lnTo>
                    <a:pt x="177" y="703"/>
                  </a:lnTo>
                  <a:lnTo>
                    <a:pt x="0" y="610"/>
                  </a:lnTo>
                  <a:lnTo>
                    <a:pt x="177" y="455"/>
                  </a:lnTo>
                  <a:close/>
                </a:path>
              </a:pathLst>
            </a:custGeom>
            <a:solidFill>
              <a:srgbClr val="FFFFFF"/>
            </a:solidFill>
            <a:ln w="0">
              <a:solidFill>
                <a:srgbClr val="FFFFFF"/>
              </a:solidFill>
              <a:prstDash val="solid"/>
              <a:round/>
              <a:headEnd/>
              <a:tailEnd/>
            </a:ln>
          </p:spPr>
          <p:txBody>
            <a:bodyPr/>
            <a:lstStyle/>
            <a:p>
              <a:endParaRPr lang="en-US"/>
            </a:p>
          </p:txBody>
        </p:sp>
        <p:sp>
          <p:nvSpPr>
            <p:cNvPr id="89114" name="Freeform 26">
              <a:extLst>
                <a:ext uri="{FF2B5EF4-FFF2-40B4-BE49-F238E27FC236}">
                  <a16:creationId xmlns:a16="http://schemas.microsoft.com/office/drawing/2014/main" id="{7DD2F5CC-949B-0A76-DDBD-9DA6CF6578D6}"/>
                </a:ext>
              </a:extLst>
            </p:cNvPr>
            <p:cNvSpPr>
              <a:spLocks/>
            </p:cNvSpPr>
            <p:nvPr/>
          </p:nvSpPr>
          <p:spPr bwMode="auto">
            <a:xfrm>
              <a:off x="4033" y="1679"/>
              <a:ext cx="105" cy="69"/>
            </a:xfrm>
            <a:custGeom>
              <a:avLst/>
              <a:gdLst>
                <a:gd name="T0" fmla="*/ 38 w 315"/>
                <a:gd name="T1" fmla="*/ 0 h 207"/>
                <a:gd name="T2" fmla="*/ 0 w 315"/>
                <a:gd name="T3" fmla="*/ 32 h 207"/>
                <a:gd name="T4" fmla="*/ 43 w 315"/>
                <a:gd name="T5" fmla="*/ 69 h 207"/>
                <a:gd name="T6" fmla="*/ 105 w 315"/>
                <a:gd name="T7" fmla="*/ 32 h 207"/>
                <a:gd name="T8" fmla="*/ 38 w 315"/>
                <a:gd name="T9" fmla="*/ 0 h 2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5" h="207">
                  <a:moveTo>
                    <a:pt x="115" y="0"/>
                  </a:moveTo>
                  <a:lnTo>
                    <a:pt x="0" y="97"/>
                  </a:lnTo>
                  <a:lnTo>
                    <a:pt x="129" y="207"/>
                  </a:lnTo>
                  <a:lnTo>
                    <a:pt x="315" y="97"/>
                  </a:lnTo>
                  <a:lnTo>
                    <a:pt x="115" y="0"/>
                  </a:lnTo>
                  <a:close/>
                </a:path>
              </a:pathLst>
            </a:custGeom>
            <a:solidFill>
              <a:srgbClr val="FFFFFF"/>
            </a:solidFill>
            <a:ln w="0">
              <a:solidFill>
                <a:srgbClr val="FFFFFF"/>
              </a:solidFill>
              <a:prstDash val="solid"/>
              <a:round/>
              <a:headEnd/>
              <a:tailEnd/>
            </a:ln>
          </p:spPr>
          <p:txBody>
            <a:bodyPr/>
            <a:lstStyle/>
            <a:p>
              <a:endParaRPr lang="en-US"/>
            </a:p>
          </p:txBody>
        </p:sp>
        <p:sp>
          <p:nvSpPr>
            <p:cNvPr id="89115" name="Freeform 27">
              <a:extLst>
                <a:ext uri="{FF2B5EF4-FFF2-40B4-BE49-F238E27FC236}">
                  <a16:creationId xmlns:a16="http://schemas.microsoft.com/office/drawing/2014/main" id="{C89D392F-F551-2A8B-46ED-1CA2286CE88C}"/>
                </a:ext>
              </a:extLst>
            </p:cNvPr>
            <p:cNvSpPr>
              <a:spLocks/>
            </p:cNvSpPr>
            <p:nvPr/>
          </p:nvSpPr>
          <p:spPr bwMode="auto">
            <a:xfrm>
              <a:off x="2780" y="2219"/>
              <a:ext cx="159" cy="470"/>
            </a:xfrm>
            <a:custGeom>
              <a:avLst/>
              <a:gdLst>
                <a:gd name="T0" fmla="*/ 115 w 477"/>
                <a:gd name="T1" fmla="*/ 31 h 1412"/>
                <a:gd name="T2" fmla="*/ 18 w 477"/>
                <a:gd name="T3" fmla="*/ 213 h 1412"/>
                <a:gd name="T4" fmla="*/ 0 w 477"/>
                <a:gd name="T5" fmla="*/ 332 h 1412"/>
                <a:gd name="T6" fmla="*/ 0 w 477"/>
                <a:gd name="T7" fmla="*/ 413 h 1412"/>
                <a:gd name="T8" fmla="*/ 77 w 477"/>
                <a:gd name="T9" fmla="*/ 470 h 1412"/>
                <a:gd name="T10" fmla="*/ 34 w 477"/>
                <a:gd name="T11" fmla="*/ 418 h 1412"/>
                <a:gd name="T12" fmla="*/ 62 w 477"/>
                <a:gd name="T13" fmla="*/ 406 h 1412"/>
                <a:gd name="T14" fmla="*/ 19 w 477"/>
                <a:gd name="T15" fmla="*/ 386 h 1412"/>
                <a:gd name="T16" fmla="*/ 52 w 477"/>
                <a:gd name="T17" fmla="*/ 371 h 1412"/>
                <a:gd name="T18" fmla="*/ 25 w 477"/>
                <a:gd name="T19" fmla="*/ 344 h 1412"/>
                <a:gd name="T20" fmla="*/ 55 w 477"/>
                <a:gd name="T21" fmla="*/ 323 h 1412"/>
                <a:gd name="T22" fmla="*/ 22 w 477"/>
                <a:gd name="T23" fmla="*/ 296 h 1412"/>
                <a:gd name="T24" fmla="*/ 55 w 477"/>
                <a:gd name="T25" fmla="*/ 276 h 1412"/>
                <a:gd name="T26" fmla="*/ 32 w 477"/>
                <a:gd name="T27" fmla="*/ 253 h 1412"/>
                <a:gd name="T28" fmla="*/ 64 w 477"/>
                <a:gd name="T29" fmla="*/ 233 h 1412"/>
                <a:gd name="T30" fmla="*/ 40 w 477"/>
                <a:gd name="T31" fmla="*/ 209 h 1412"/>
                <a:gd name="T32" fmla="*/ 83 w 477"/>
                <a:gd name="T33" fmla="*/ 182 h 1412"/>
                <a:gd name="T34" fmla="*/ 58 w 477"/>
                <a:gd name="T35" fmla="*/ 166 h 1412"/>
                <a:gd name="T36" fmla="*/ 110 w 477"/>
                <a:gd name="T37" fmla="*/ 142 h 1412"/>
                <a:gd name="T38" fmla="*/ 89 w 477"/>
                <a:gd name="T39" fmla="*/ 119 h 1412"/>
                <a:gd name="T40" fmla="*/ 122 w 477"/>
                <a:gd name="T41" fmla="*/ 96 h 1412"/>
                <a:gd name="T42" fmla="*/ 107 w 477"/>
                <a:gd name="T43" fmla="*/ 76 h 1412"/>
                <a:gd name="T44" fmla="*/ 143 w 477"/>
                <a:gd name="T45" fmla="*/ 56 h 1412"/>
                <a:gd name="T46" fmla="*/ 118 w 477"/>
                <a:gd name="T47" fmla="*/ 44 h 1412"/>
                <a:gd name="T48" fmla="*/ 159 w 477"/>
                <a:gd name="T49" fmla="*/ 0 h 1412"/>
                <a:gd name="T50" fmla="*/ 144 w 477"/>
                <a:gd name="T51" fmla="*/ 0 h 1412"/>
                <a:gd name="T52" fmla="*/ 130 w 477"/>
                <a:gd name="T53" fmla="*/ 6 h 1412"/>
                <a:gd name="T54" fmla="*/ 115 w 477"/>
                <a:gd name="T55" fmla="*/ 31 h 141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77" h="1412">
                  <a:moveTo>
                    <a:pt x="346" y="93"/>
                  </a:moveTo>
                  <a:lnTo>
                    <a:pt x="55" y="640"/>
                  </a:lnTo>
                  <a:lnTo>
                    <a:pt x="0" y="996"/>
                  </a:lnTo>
                  <a:lnTo>
                    <a:pt x="0" y="1240"/>
                  </a:lnTo>
                  <a:lnTo>
                    <a:pt x="232" y="1412"/>
                  </a:lnTo>
                  <a:lnTo>
                    <a:pt x="101" y="1256"/>
                  </a:lnTo>
                  <a:lnTo>
                    <a:pt x="185" y="1219"/>
                  </a:lnTo>
                  <a:lnTo>
                    <a:pt x="57" y="1161"/>
                  </a:lnTo>
                  <a:lnTo>
                    <a:pt x="156" y="1114"/>
                  </a:lnTo>
                  <a:lnTo>
                    <a:pt x="75" y="1032"/>
                  </a:lnTo>
                  <a:lnTo>
                    <a:pt x="165" y="971"/>
                  </a:lnTo>
                  <a:lnTo>
                    <a:pt x="67" y="890"/>
                  </a:lnTo>
                  <a:lnTo>
                    <a:pt x="165" y="830"/>
                  </a:lnTo>
                  <a:lnTo>
                    <a:pt x="95" y="761"/>
                  </a:lnTo>
                  <a:lnTo>
                    <a:pt x="193" y="699"/>
                  </a:lnTo>
                  <a:lnTo>
                    <a:pt x="121" y="629"/>
                  </a:lnTo>
                  <a:lnTo>
                    <a:pt x="248" y="547"/>
                  </a:lnTo>
                  <a:lnTo>
                    <a:pt x="174" y="500"/>
                  </a:lnTo>
                  <a:lnTo>
                    <a:pt x="330" y="428"/>
                  </a:lnTo>
                  <a:lnTo>
                    <a:pt x="266" y="357"/>
                  </a:lnTo>
                  <a:lnTo>
                    <a:pt x="366" y="288"/>
                  </a:lnTo>
                  <a:lnTo>
                    <a:pt x="321" y="227"/>
                  </a:lnTo>
                  <a:lnTo>
                    <a:pt x="430" y="168"/>
                  </a:lnTo>
                  <a:lnTo>
                    <a:pt x="355" y="133"/>
                  </a:lnTo>
                  <a:lnTo>
                    <a:pt x="477" y="0"/>
                  </a:lnTo>
                  <a:lnTo>
                    <a:pt x="431" y="0"/>
                  </a:lnTo>
                  <a:lnTo>
                    <a:pt x="391" y="18"/>
                  </a:lnTo>
                  <a:lnTo>
                    <a:pt x="346" y="93"/>
                  </a:lnTo>
                  <a:close/>
                </a:path>
              </a:pathLst>
            </a:custGeom>
            <a:solidFill>
              <a:srgbClr val="FFFFFF"/>
            </a:solidFill>
            <a:ln w="0">
              <a:solidFill>
                <a:srgbClr val="FFFFFF"/>
              </a:solidFill>
              <a:prstDash val="solid"/>
              <a:round/>
              <a:headEnd/>
              <a:tailEnd/>
            </a:ln>
          </p:spPr>
          <p:txBody>
            <a:bodyPr/>
            <a:lstStyle/>
            <a:p>
              <a:endParaRPr lang="en-US"/>
            </a:p>
          </p:txBody>
        </p:sp>
        <p:sp>
          <p:nvSpPr>
            <p:cNvPr id="89116" name="Freeform 28">
              <a:extLst>
                <a:ext uri="{FF2B5EF4-FFF2-40B4-BE49-F238E27FC236}">
                  <a16:creationId xmlns:a16="http://schemas.microsoft.com/office/drawing/2014/main" id="{AB08D24C-4954-923E-333C-155AF5BEDD29}"/>
                </a:ext>
              </a:extLst>
            </p:cNvPr>
            <p:cNvSpPr>
              <a:spLocks/>
            </p:cNvSpPr>
            <p:nvPr/>
          </p:nvSpPr>
          <p:spPr bwMode="auto">
            <a:xfrm>
              <a:off x="2693" y="2131"/>
              <a:ext cx="126" cy="119"/>
            </a:xfrm>
            <a:custGeom>
              <a:avLst/>
              <a:gdLst>
                <a:gd name="T0" fmla="*/ 87 w 377"/>
                <a:gd name="T1" fmla="*/ 6 h 357"/>
                <a:gd name="T2" fmla="*/ 0 w 377"/>
                <a:gd name="T3" fmla="*/ 100 h 357"/>
                <a:gd name="T4" fmla="*/ 9 w 377"/>
                <a:gd name="T5" fmla="*/ 119 h 357"/>
                <a:gd name="T6" fmla="*/ 126 w 377"/>
                <a:gd name="T7" fmla="*/ 0 h 357"/>
                <a:gd name="T8" fmla="*/ 87 w 377"/>
                <a:gd name="T9" fmla="*/ 6 h 3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7" h="357">
                  <a:moveTo>
                    <a:pt x="261" y="17"/>
                  </a:moveTo>
                  <a:lnTo>
                    <a:pt x="0" y="301"/>
                  </a:lnTo>
                  <a:lnTo>
                    <a:pt x="27" y="357"/>
                  </a:lnTo>
                  <a:lnTo>
                    <a:pt x="377" y="0"/>
                  </a:lnTo>
                  <a:lnTo>
                    <a:pt x="261" y="17"/>
                  </a:lnTo>
                  <a:close/>
                </a:path>
              </a:pathLst>
            </a:custGeom>
            <a:solidFill>
              <a:srgbClr val="FFFFFF"/>
            </a:solidFill>
            <a:ln w="0">
              <a:solidFill>
                <a:srgbClr val="FFFFFF"/>
              </a:solidFill>
              <a:prstDash val="solid"/>
              <a:round/>
              <a:headEnd/>
              <a:tailEnd/>
            </a:ln>
          </p:spPr>
          <p:txBody>
            <a:bodyPr/>
            <a:lstStyle/>
            <a:p>
              <a:endParaRPr lang="en-US"/>
            </a:p>
          </p:txBody>
        </p:sp>
        <p:sp>
          <p:nvSpPr>
            <p:cNvPr id="89117" name="Freeform 29">
              <a:extLst>
                <a:ext uri="{FF2B5EF4-FFF2-40B4-BE49-F238E27FC236}">
                  <a16:creationId xmlns:a16="http://schemas.microsoft.com/office/drawing/2014/main" id="{CE4D7C28-21E4-4BD6-6A6B-2C6F3058C89E}"/>
                </a:ext>
              </a:extLst>
            </p:cNvPr>
            <p:cNvSpPr>
              <a:spLocks/>
            </p:cNvSpPr>
            <p:nvPr/>
          </p:nvSpPr>
          <p:spPr bwMode="auto">
            <a:xfrm>
              <a:off x="2462" y="1892"/>
              <a:ext cx="260" cy="295"/>
            </a:xfrm>
            <a:custGeom>
              <a:avLst/>
              <a:gdLst>
                <a:gd name="T0" fmla="*/ 0 w 779"/>
                <a:gd name="T1" fmla="*/ 0 h 884"/>
                <a:gd name="T2" fmla="*/ 135 w 779"/>
                <a:gd name="T3" fmla="*/ 194 h 884"/>
                <a:gd name="T4" fmla="*/ 207 w 779"/>
                <a:gd name="T5" fmla="*/ 214 h 884"/>
                <a:gd name="T6" fmla="*/ 260 w 779"/>
                <a:gd name="T7" fmla="*/ 276 h 884"/>
                <a:gd name="T8" fmla="*/ 246 w 779"/>
                <a:gd name="T9" fmla="*/ 295 h 884"/>
                <a:gd name="T10" fmla="*/ 184 w 779"/>
                <a:gd name="T11" fmla="*/ 239 h 884"/>
                <a:gd name="T12" fmla="*/ 106 w 779"/>
                <a:gd name="T13" fmla="*/ 232 h 884"/>
                <a:gd name="T14" fmla="*/ 0 w 779"/>
                <a:gd name="T15" fmla="*/ 0 h 8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79" h="884">
                  <a:moveTo>
                    <a:pt x="0" y="0"/>
                  </a:moveTo>
                  <a:lnTo>
                    <a:pt x="405" y="582"/>
                  </a:lnTo>
                  <a:lnTo>
                    <a:pt x="620" y="641"/>
                  </a:lnTo>
                  <a:lnTo>
                    <a:pt x="779" y="827"/>
                  </a:lnTo>
                  <a:lnTo>
                    <a:pt x="736" y="884"/>
                  </a:lnTo>
                  <a:lnTo>
                    <a:pt x="550" y="715"/>
                  </a:lnTo>
                  <a:lnTo>
                    <a:pt x="319" y="695"/>
                  </a:lnTo>
                  <a:lnTo>
                    <a:pt x="0" y="0"/>
                  </a:lnTo>
                  <a:close/>
                </a:path>
              </a:pathLst>
            </a:custGeom>
            <a:solidFill>
              <a:srgbClr val="FFFFFF"/>
            </a:solidFill>
            <a:ln w="0">
              <a:solidFill>
                <a:srgbClr val="FFFFFF"/>
              </a:solidFill>
              <a:prstDash val="solid"/>
              <a:round/>
              <a:headEnd/>
              <a:tailEnd/>
            </a:ln>
          </p:spPr>
          <p:txBody>
            <a:bodyPr/>
            <a:lstStyle/>
            <a:p>
              <a:endParaRPr lang="en-US"/>
            </a:p>
          </p:txBody>
        </p:sp>
        <p:sp>
          <p:nvSpPr>
            <p:cNvPr id="89118" name="Freeform 30">
              <a:extLst>
                <a:ext uri="{FF2B5EF4-FFF2-40B4-BE49-F238E27FC236}">
                  <a16:creationId xmlns:a16="http://schemas.microsoft.com/office/drawing/2014/main" id="{5A2B4A04-8644-65F2-DE11-687866969C9C}"/>
                </a:ext>
              </a:extLst>
            </p:cNvPr>
            <p:cNvSpPr>
              <a:spLocks/>
            </p:cNvSpPr>
            <p:nvPr/>
          </p:nvSpPr>
          <p:spPr bwMode="auto">
            <a:xfrm>
              <a:off x="2260" y="1466"/>
              <a:ext cx="77" cy="62"/>
            </a:xfrm>
            <a:custGeom>
              <a:avLst/>
              <a:gdLst>
                <a:gd name="T0" fmla="*/ 34 w 231"/>
                <a:gd name="T1" fmla="*/ 0 h 188"/>
                <a:gd name="T2" fmla="*/ 0 w 231"/>
                <a:gd name="T3" fmla="*/ 49 h 188"/>
                <a:gd name="T4" fmla="*/ 48 w 231"/>
                <a:gd name="T5" fmla="*/ 62 h 188"/>
                <a:gd name="T6" fmla="*/ 77 w 231"/>
                <a:gd name="T7" fmla="*/ 18 h 188"/>
                <a:gd name="T8" fmla="*/ 34 w 231"/>
                <a:gd name="T9" fmla="*/ 0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1" h="188">
                  <a:moveTo>
                    <a:pt x="102" y="0"/>
                  </a:moveTo>
                  <a:lnTo>
                    <a:pt x="0" y="148"/>
                  </a:lnTo>
                  <a:lnTo>
                    <a:pt x="145" y="188"/>
                  </a:lnTo>
                  <a:lnTo>
                    <a:pt x="231" y="54"/>
                  </a:lnTo>
                  <a:lnTo>
                    <a:pt x="102" y="0"/>
                  </a:lnTo>
                  <a:close/>
                </a:path>
              </a:pathLst>
            </a:custGeom>
            <a:solidFill>
              <a:srgbClr val="FFFFFF"/>
            </a:solidFill>
            <a:ln w="0">
              <a:solidFill>
                <a:srgbClr val="FFFFFF"/>
              </a:solidFill>
              <a:prstDash val="solid"/>
              <a:round/>
              <a:headEnd/>
              <a:tailEnd/>
            </a:ln>
          </p:spPr>
          <p:txBody>
            <a:bodyPr/>
            <a:lstStyle/>
            <a:p>
              <a:endParaRPr lang="en-US"/>
            </a:p>
          </p:txBody>
        </p:sp>
        <p:sp>
          <p:nvSpPr>
            <p:cNvPr id="89119" name="Freeform 31">
              <a:extLst>
                <a:ext uri="{FF2B5EF4-FFF2-40B4-BE49-F238E27FC236}">
                  <a16:creationId xmlns:a16="http://schemas.microsoft.com/office/drawing/2014/main" id="{98F9BDD8-6E5D-7888-89CD-B594DC03582F}"/>
                </a:ext>
              </a:extLst>
            </p:cNvPr>
            <p:cNvSpPr>
              <a:spLocks/>
            </p:cNvSpPr>
            <p:nvPr/>
          </p:nvSpPr>
          <p:spPr bwMode="auto">
            <a:xfrm>
              <a:off x="2101" y="1396"/>
              <a:ext cx="150" cy="270"/>
            </a:xfrm>
            <a:custGeom>
              <a:avLst/>
              <a:gdLst>
                <a:gd name="T0" fmla="*/ 92 w 448"/>
                <a:gd name="T1" fmla="*/ 6 h 810"/>
                <a:gd name="T2" fmla="*/ 77 w 448"/>
                <a:gd name="T3" fmla="*/ 44 h 810"/>
                <a:gd name="T4" fmla="*/ 92 w 448"/>
                <a:gd name="T5" fmla="*/ 69 h 810"/>
                <a:gd name="T6" fmla="*/ 54 w 448"/>
                <a:gd name="T7" fmla="*/ 95 h 810"/>
                <a:gd name="T8" fmla="*/ 44 w 448"/>
                <a:gd name="T9" fmla="*/ 163 h 810"/>
                <a:gd name="T10" fmla="*/ 0 w 448"/>
                <a:gd name="T11" fmla="*/ 226 h 810"/>
                <a:gd name="T12" fmla="*/ 33 w 448"/>
                <a:gd name="T13" fmla="*/ 270 h 810"/>
                <a:gd name="T14" fmla="*/ 33 w 448"/>
                <a:gd name="T15" fmla="*/ 226 h 810"/>
                <a:gd name="T16" fmla="*/ 77 w 448"/>
                <a:gd name="T17" fmla="*/ 194 h 810"/>
                <a:gd name="T18" fmla="*/ 58 w 448"/>
                <a:gd name="T19" fmla="*/ 144 h 810"/>
                <a:gd name="T20" fmla="*/ 125 w 448"/>
                <a:gd name="T21" fmla="*/ 69 h 810"/>
                <a:gd name="T22" fmla="*/ 111 w 448"/>
                <a:gd name="T23" fmla="*/ 56 h 810"/>
                <a:gd name="T24" fmla="*/ 150 w 448"/>
                <a:gd name="T25" fmla="*/ 0 h 810"/>
                <a:gd name="T26" fmla="*/ 92 w 448"/>
                <a:gd name="T27" fmla="*/ 6 h 8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48" h="810">
                  <a:moveTo>
                    <a:pt x="275" y="19"/>
                  </a:moveTo>
                  <a:lnTo>
                    <a:pt x="230" y="132"/>
                  </a:lnTo>
                  <a:lnTo>
                    <a:pt x="275" y="208"/>
                  </a:lnTo>
                  <a:lnTo>
                    <a:pt x="160" y="284"/>
                  </a:lnTo>
                  <a:lnTo>
                    <a:pt x="130" y="490"/>
                  </a:lnTo>
                  <a:lnTo>
                    <a:pt x="0" y="677"/>
                  </a:lnTo>
                  <a:lnTo>
                    <a:pt x="99" y="810"/>
                  </a:lnTo>
                  <a:lnTo>
                    <a:pt x="99" y="677"/>
                  </a:lnTo>
                  <a:lnTo>
                    <a:pt x="230" y="583"/>
                  </a:lnTo>
                  <a:lnTo>
                    <a:pt x="173" y="433"/>
                  </a:lnTo>
                  <a:lnTo>
                    <a:pt x="373" y="208"/>
                  </a:lnTo>
                  <a:lnTo>
                    <a:pt x="331" y="169"/>
                  </a:lnTo>
                  <a:lnTo>
                    <a:pt x="448" y="0"/>
                  </a:lnTo>
                  <a:lnTo>
                    <a:pt x="275" y="19"/>
                  </a:lnTo>
                  <a:close/>
                </a:path>
              </a:pathLst>
            </a:custGeom>
            <a:solidFill>
              <a:srgbClr val="FFFFFF"/>
            </a:solidFill>
            <a:ln w="0">
              <a:solidFill>
                <a:srgbClr val="FFFFFF"/>
              </a:solidFill>
              <a:prstDash val="solid"/>
              <a:round/>
              <a:headEnd/>
              <a:tailEnd/>
            </a:ln>
          </p:spPr>
          <p:txBody>
            <a:bodyPr/>
            <a:lstStyle/>
            <a:p>
              <a:endParaRPr lang="en-US"/>
            </a:p>
          </p:txBody>
        </p:sp>
        <p:sp>
          <p:nvSpPr>
            <p:cNvPr id="89120" name="Freeform 32">
              <a:extLst>
                <a:ext uri="{FF2B5EF4-FFF2-40B4-BE49-F238E27FC236}">
                  <a16:creationId xmlns:a16="http://schemas.microsoft.com/office/drawing/2014/main" id="{D014ECF3-7354-D460-83B3-CCC7FB117F30}"/>
                </a:ext>
              </a:extLst>
            </p:cNvPr>
            <p:cNvSpPr>
              <a:spLocks/>
            </p:cNvSpPr>
            <p:nvPr/>
          </p:nvSpPr>
          <p:spPr bwMode="auto">
            <a:xfrm>
              <a:off x="3623" y="2006"/>
              <a:ext cx="207" cy="162"/>
            </a:xfrm>
            <a:custGeom>
              <a:avLst/>
              <a:gdLst>
                <a:gd name="T0" fmla="*/ 0 w 621"/>
                <a:gd name="T1" fmla="*/ 112 h 487"/>
                <a:gd name="T2" fmla="*/ 38 w 621"/>
                <a:gd name="T3" fmla="*/ 56 h 487"/>
                <a:gd name="T4" fmla="*/ 72 w 621"/>
                <a:gd name="T5" fmla="*/ 37 h 487"/>
                <a:gd name="T6" fmla="*/ 188 w 621"/>
                <a:gd name="T7" fmla="*/ 0 h 487"/>
                <a:gd name="T8" fmla="*/ 111 w 621"/>
                <a:gd name="T9" fmla="*/ 43 h 487"/>
                <a:gd name="T10" fmla="*/ 183 w 621"/>
                <a:gd name="T11" fmla="*/ 30 h 487"/>
                <a:gd name="T12" fmla="*/ 116 w 621"/>
                <a:gd name="T13" fmla="*/ 74 h 487"/>
                <a:gd name="T14" fmla="*/ 207 w 621"/>
                <a:gd name="T15" fmla="*/ 56 h 487"/>
                <a:gd name="T16" fmla="*/ 102 w 621"/>
                <a:gd name="T17" fmla="*/ 106 h 487"/>
                <a:gd name="T18" fmla="*/ 72 w 621"/>
                <a:gd name="T19" fmla="*/ 144 h 487"/>
                <a:gd name="T20" fmla="*/ 34 w 621"/>
                <a:gd name="T21" fmla="*/ 162 h 487"/>
                <a:gd name="T22" fmla="*/ 5 w 621"/>
                <a:gd name="T23" fmla="*/ 144 h 487"/>
                <a:gd name="T24" fmla="*/ 0 w 621"/>
                <a:gd name="T25" fmla="*/ 112 h 4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21" h="487">
                  <a:moveTo>
                    <a:pt x="0" y="338"/>
                  </a:moveTo>
                  <a:lnTo>
                    <a:pt x="115" y="168"/>
                  </a:lnTo>
                  <a:lnTo>
                    <a:pt x="217" y="112"/>
                  </a:lnTo>
                  <a:lnTo>
                    <a:pt x="563" y="0"/>
                  </a:lnTo>
                  <a:lnTo>
                    <a:pt x="332" y="130"/>
                  </a:lnTo>
                  <a:lnTo>
                    <a:pt x="550" y="91"/>
                  </a:lnTo>
                  <a:lnTo>
                    <a:pt x="347" y="223"/>
                  </a:lnTo>
                  <a:lnTo>
                    <a:pt x="621" y="168"/>
                  </a:lnTo>
                  <a:lnTo>
                    <a:pt x="305" y="319"/>
                  </a:lnTo>
                  <a:lnTo>
                    <a:pt x="217" y="433"/>
                  </a:lnTo>
                  <a:lnTo>
                    <a:pt x="102" y="487"/>
                  </a:lnTo>
                  <a:lnTo>
                    <a:pt x="14" y="433"/>
                  </a:lnTo>
                  <a:lnTo>
                    <a:pt x="0" y="338"/>
                  </a:lnTo>
                  <a:close/>
                </a:path>
              </a:pathLst>
            </a:custGeom>
            <a:solidFill>
              <a:srgbClr val="FFFFFF"/>
            </a:solidFill>
            <a:ln w="0">
              <a:solidFill>
                <a:srgbClr val="FFFFFF"/>
              </a:solidFill>
              <a:prstDash val="solid"/>
              <a:round/>
              <a:headEnd/>
              <a:tailEnd/>
            </a:ln>
          </p:spPr>
          <p:txBody>
            <a:bodyPr/>
            <a:lstStyle/>
            <a:p>
              <a:endParaRPr lang="en-US"/>
            </a:p>
          </p:txBody>
        </p:sp>
        <p:sp>
          <p:nvSpPr>
            <p:cNvPr id="89121" name="Freeform 33">
              <a:extLst>
                <a:ext uri="{FF2B5EF4-FFF2-40B4-BE49-F238E27FC236}">
                  <a16:creationId xmlns:a16="http://schemas.microsoft.com/office/drawing/2014/main" id="{BF5225D1-9DCA-E299-AC64-39E1CDCC7159}"/>
                </a:ext>
              </a:extLst>
            </p:cNvPr>
            <p:cNvSpPr>
              <a:spLocks/>
            </p:cNvSpPr>
            <p:nvPr/>
          </p:nvSpPr>
          <p:spPr bwMode="auto">
            <a:xfrm>
              <a:off x="2953" y="2150"/>
              <a:ext cx="121" cy="106"/>
            </a:xfrm>
            <a:custGeom>
              <a:avLst/>
              <a:gdLst>
                <a:gd name="T0" fmla="*/ 0 w 362"/>
                <a:gd name="T1" fmla="*/ 6 h 317"/>
                <a:gd name="T2" fmla="*/ 5 w 362"/>
                <a:gd name="T3" fmla="*/ 63 h 317"/>
                <a:gd name="T4" fmla="*/ 39 w 362"/>
                <a:gd name="T5" fmla="*/ 100 h 317"/>
                <a:gd name="T6" fmla="*/ 97 w 362"/>
                <a:gd name="T7" fmla="*/ 106 h 317"/>
                <a:gd name="T8" fmla="*/ 68 w 362"/>
                <a:gd name="T9" fmla="*/ 94 h 317"/>
                <a:gd name="T10" fmla="*/ 121 w 362"/>
                <a:gd name="T11" fmla="*/ 75 h 317"/>
                <a:gd name="T12" fmla="*/ 78 w 362"/>
                <a:gd name="T13" fmla="*/ 56 h 317"/>
                <a:gd name="T14" fmla="*/ 111 w 362"/>
                <a:gd name="T15" fmla="*/ 50 h 317"/>
                <a:gd name="T16" fmla="*/ 87 w 362"/>
                <a:gd name="T17" fmla="*/ 30 h 317"/>
                <a:gd name="T18" fmla="*/ 24 w 362"/>
                <a:gd name="T19" fmla="*/ 0 h 317"/>
                <a:gd name="T20" fmla="*/ 0 w 362"/>
                <a:gd name="T21" fmla="*/ 6 h 3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62" h="317">
                  <a:moveTo>
                    <a:pt x="0" y="17"/>
                  </a:moveTo>
                  <a:lnTo>
                    <a:pt x="15" y="187"/>
                  </a:lnTo>
                  <a:lnTo>
                    <a:pt x="118" y="299"/>
                  </a:lnTo>
                  <a:lnTo>
                    <a:pt x="290" y="317"/>
                  </a:lnTo>
                  <a:lnTo>
                    <a:pt x="204" y="280"/>
                  </a:lnTo>
                  <a:lnTo>
                    <a:pt x="362" y="224"/>
                  </a:lnTo>
                  <a:lnTo>
                    <a:pt x="232" y="168"/>
                  </a:lnTo>
                  <a:lnTo>
                    <a:pt x="333" y="149"/>
                  </a:lnTo>
                  <a:lnTo>
                    <a:pt x="260" y="90"/>
                  </a:lnTo>
                  <a:lnTo>
                    <a:pt x="73" y="0"/>
                  </a:lnTo>
                  <a:lnTo>
                    <a:pt x="0" y="17"/>
                  </a:lnTo>
                  <a:close/>
                </a:path>
              </a:pathLst>
            </a:custGeom>
            <a:solidFill>
              <a:srgbClr val="FFFFFF"/>
            </a:solidFill>
            <a:ln w="0">
              <a:solidFill>
                <a:srgbClr val="FFFFFF"/>
              </a:solidFill>
              <a:prstDash val="solid"/>
              <a:round/>
              <a:headEnd/>
              <a:tailEnd/>
            </a:ln>
          </p:spPr>
          <p:txBody>
            <a:bodyPr/>
            <a:lstStyle/>
            <a:p>
              <a:endParaRPr lang="en-US"/>
            </a:p>
          </p:txBody>
        </p:sp>
        <p:sp>
          <p:nvSpPr>
            <p:cNvPr id="89122" name="Freeform 34">
              <a:extLst>
                <a:ext uri="{FF2B5EF4-FFF2-40B4-BE49-F238E27FC236}">
                  <a16:creationId xmlns:a16="http://schemas.microsoft.com/office/drawing/2014/main" id="{8D9F7F4C-A481-6DC2-FB4A-3ADAB84D56EC}"/>
                </a:ext>
              </a:extLst>
            </p:cNvPr>
            <p:cNvSpPr>
              <a:spLocks/>
            </p:cNvSpPr>
            <p:nvPr/>
          </p:nvSpPr>
          <p:spPr bwMode="auto">
            <a:xfrm>
              <a:off x="2949" y="2024"/>
              <a:ext cx="139" cy="100"/>
            </a:xfrm>
            <a:custGeom>
              <a:avLst/>
              <a:gdLst>
                <a:gd name="T0" fmla="*/ 14 w 418"/>
                <a:gd name="T1" fmla="*/ 0 h 300"/>
                <a:gd name="T2" fmla="*/ 0 w 418"/>
                <a:gd name="T3" fmla="*/ 44 h 300"/>
                <a:gd name="T4" fmla="*/ 110 w 418"/>
                <a:gd name="T5" fmla="*/ 100 h 300"/>
                <a:gd name="T6" fmla="*/ 110 w 418"/>
                <a:gd name="T7" fmla="*/ 62 h 300"/>
                <a:gd name="T8" fmla="*/ 139 w 418"/>
                <a:gd name="T9" fmla="*/ 50 h 300"/>
                <a:gd name="T10" fmla="*/ 48 w 418"/>
                <a:gd name="T11" fmla="*/ 31 h 300"/>
                <a:gd name="T12" fmla="*/ 14 w 418"/>
                <a:gd name="T13" fmla="*/ 0 h 3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8" h="300">
                  <a:moveTo>
                    <a:pt x="42" y="0"/>
                  </a:moveTo>
                  <a:lnTo>
                    <a:pt x="0" y="131"/>
                  </a:lnTo>
                  <a:lnTo>
                    <a:pt x="331" y="300"/>
                  </a:lnTo>
                  <a:lnTo>
                    <a:pt x="331" y="187"/>
                  </a:lnTo>
                  <a:lnTo>
                    <a:pt x="418" y="150"/>
                  </a:lnTo>
                  <a:lnTo>
                    <a:pt x="144" y="94"/>
                  </a:lnTo>
                  <a:lnTo>
                    <a:pt x="42" y="0"/>
                  </a:lnTo>
                  <a:close/>
                </a:path>
              </a:pathLst>
            </a:custGeom>
            <a:solidFill>
              <a:srgbClr val="FFFFFF"/>
            </a:solidFill>
            <a:ln w="0">
              <a:solidFill>
                <a:srgbClr val="FFFFFF"/>
              </a:solidFill>
              <a:prstDash val="solid"/>
              <a:round/>
              <a:headEnd/>
              <a:tailEnd/>
            </a:ln>
          </p:spPr>
          <p:txBody>
            <a:bodyPr/>
            <a:lstStyle/>
            <a:p>
              <a:endParaRPr lang="en-US"/>
            </a:p>
          </p:txBody>
        </p:sp>
        <p:sp>
          <p:nvSpPr>
            <p:cNvPr id="89123" name="Freeform 35">
              <a:extLst>
                <a:ext uri="{FF2B5EF4-FFF2-40B4-BE49-F238E27FC236}">
                  <a16:creationId xmlns:a16="http://schemas.microsoft.com/office/drawing/2014/main" id="{82989D5E-9415-BAB6-3643-DCEEF03F0BC9}"/>
                </a:ext>
              </a:extLst>
            </p:cNvPr>
            <p:cNvSpPr>
              <a:spLocks/>
            </p:cNvSpPr>
            <p:nvPr/>
          </p:nvSpPr>
          <p:spPr bwMode="auto">
            <a:xfrm>
              <a:off x="2934" y="1647"/>
              <a:ext cx="144" cy="76"/>
            </a:xfrm>
            <a:custGeom>
              <a:avLst/>
              <a:gdLst>
                <a:gd name="T0" fmla="*/ 58 w 433"/>
                <a:gd name="T1" fmla="*/ 19 h 228"/>
                <a:gd name="T2" fmla="*/ 0 w 433"/>
                <a:gd name="T3" fmla="*/ 76 h 228"/>
                <a:gd name="T4" fmla="*/ 53 w 433"/>
                <a:gd name="T5" fmla="*/ 70 h 228"/>
                <a:gd name="T6" fmla="*/ 135 w 433"/>
                <a:gd name="T7" fmla="*/ 57 h 228"/>
                <a:gd name="T8" fmla="*/ 144 w 433"/>
                <a:gd name="T9" fmla="*/ 0 h 228"/>
                <a:gd name="T10" fmla="*/ 58 w 433"/>
                <a:gd name="T11" fmla="*/ 19 h 2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3" h="228">
                  <a:moveTo>
                    <a:pt x="175" y="57"/>
                  </a:moveTo>
                  <a:lnTo>
                    <a:pt x="0" y="228"/>
                  </a:lnTo>
                  <a:lnTo>
                    <a:pt x="160" y="209"/>
                  </a:lnTo>
                  <a:lnTo>
                    <a:pt x="405" y="172"/>
                  </a:lnTo>
                  <a:lnTo>
                    <a:pt x="433" y="0"/>
                  </a:lnTo>
                  <a:lnTo>
                    <a:pt x="175" y="57"/>
                  </a:lnTo>
                  <a:close/>
                </a:path>
              </a:pathLst>
            </a:custGeom>
            <a:solidFill>
              <a:srgbClr val="FFFFFF"/>
            </a:solidFill>
            <a:ln w="0">
              <a:solidFill>
                <a:srgbClr val="FFFFFF"/>
              </a:solidFill>
              <a:prstDash val="solid"/>
              <a:round/>
              <a:headEnd/>
              <a:tailEnd/>
            </a:ln>
          </p:spPr>
          <p:txBody>
            <a:bodyPr/>
            <a:lstStyle/>
            <a:p>
              <a:endParaRPr lang="en-US"/>
            </a:p>
          </p:txBody>
        </p:sp>
        <p:sp>
          <p:nvSpPr>
            <p:cNvPr id="89124" name="Freeform 36">
              <a:extLst>
                <a:ext uri="{FF2B5EF4-FFF2-40B4-BE49-F238E27FC236}">
                  <a16:creationId xmlns:a16="http://schemas.microsoft.com/office/drawing/2014/main" id="{2562C15E-24E5-0BBC-C59F-E7A77DD2125D}"/>
                </a:ext>
              </a:extLst>
            </p:cNvPr>
            <p:cNvSpPr>
              <a:spLocks/>
            </p:cNvSpPr>
            <p:nvPr/>
          </p:nvSpPr>
          <p:spPr bwMode="auto">
            <a:xfrm>
              <a:off x="2750" y="1584"/>
              <a:ext cx="169" cy="552"/>
            </a:xfrm>
            <a:custGeom>
              <a:avLst/>
              <a:gdLst>
                <a:gd name="T0" fmla="*/ 69 w 506"/>
                <a:gd name="T1" fmla="*/ 13 h 1656"/>
                <a:gd name="T2" fmla="*/ 25 w 506"/>
                <a:gd name="T3" fmla="*/ 44 h 1656"/>
                <a:gd name="T4" fmla="*/ 0 w 506"/>
                <a:gd name="T5" fmla="*/ 82 h 1656"/>
                <a:gd name="T6" fmla="*/ 15 w 506"/>
                <a:gd name="T7" fmla="*/ 107 h 1656"/>
                <a:gd name="T8" fmla="*/ 102 w 506"/>
                <a:gd name="T9" fmla="*/ 508 h 1656"/>
                <a:gd name="T10" fmla="*/ 151 w 506"/>
                <a:gd name="T11" fmla="*/ 552 h 1656"/>
                <a:gd name="T12" fmla="*/ 112 w 506"/>
                <a:gd name="T13" fmla="*/ 477 h 1656"/>
                <a:gd name="T14" fmla="*/ 35 w 506"/>
                <a:gd name="T15" fmla="*/ 76 h 1656"/>
                <a:gd name="T16" fmla="*/ 82 w 506"/>
                <a:gd name="T17" fmla="*/ 38 h 1656"/>
                <a:gd name="T18" fmla="*/ 169 w 506"/>
                <a:gd name="T19" fmla="*/ 19 h 1656"/>
                <a:gd name="T20" fmla="*/ 169 w 506"/>
                <a:gd name="T21" fmla="*/ 0 h 1656"/>
                <a:gd name="T22" fmla="*/ 69 w 506"/>
                <a:gd name="T23" fmla="*/ 13 h 16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06" h="1656">
                  <a:moveTo>
                    <a:pt x="206" y="40"/>
                  </a:moveTo>
                  <a:lnTo>
                    <a:pt x="74" y="133"/>
                  </a:lnTo>
                  <a:lnTo>
                    <a:pt x="0" y="246"/>
                  </a:lnTo>
                  <a:lnTo>
                    <a:pt x="46" y="320"/>
                  </a:lnTo>
                  <a:lnTo>
                    <a:pt x="306" y="1525"/>
                  </a:lnTo>
                  <a:lnTo>
                    <a:pt x="451" y="1656"/>
                  </a:lnTo>
                  <a:lnTo>
                    <a:pt x="335" y="1432"/>
                  </a:lnTo>
                  <a:lnTo>
                    <a:pt x="104" y="227"/>
                  </a:lnTo>
                  <a:lnTo>
                    <a:pt x="246" y="113"/>
                  </a:lnTo>
                  <a:lnTo>
                    <a:pt x="506" y="57"/>
                  </a:lnTo>
                  <a:lnTo>
                    <a:pt x="506" y="0"/>
                  </a:lnTo>
                  <a:lnTo>
                    <a:pt x="206" y="40"/>
                  </a:lnTo>
                  <a:close/>
                </a:path>
              </a:pathLst>
            </a:custGeom>
            <a:solidFill>
              <a:srgbClr val="FFFFFF"/>
            </a:solidFill>
            <a:ln w="0">
              <a:solidFill>
                <a:srgbClr val="FFFFFF"/>
              </a:solidFill>
              <a:prstDash val="solid"/>
              <a:round/>
              <a:headEnd/>
              <a:tailEnd/>
            </a:ln>
          </p:spPr>
          <p:txBody>
            <a:bodyPr/>
            <a:lstStyle/>
            <a:p>
              <a:endParaRPr lang="en-US"/>
            </a:p>
          </p:txBody>
        </p:sp>
        <p:sp>
          <p:nvSpPr>
            <p:cNvPr id="89125" name="Freeform 37">
              <a:extLst>
                <a:ext uri="{FF2B5EF4-FFF2-40B4-BE49-F238E27FC236}">
                  <a16:creationId xmlns:a16="http://schemas.microsoft.com/office/drawing/2014/main" id="{EF985B8A-26AE-7189-FAFA-AFEE8F336582}"/>
                </a:ext>
              </a:extLst>
            </p:cNvPr>
            <p:cNvSpPr>
              <a:spLocks/>
            </p:cNvSpPr>
            <p:nvPr/>
          </p:nvSpPr>
          <p:spPr bwMode="auto">
            <a:xfrm>
              <a:off x="3117" y="1541"/>
              <a:ext cx="121" cy="57"/>
            </a:xfrm>
            <a:custGeom>
              <a:avLst/>
              <a:gdLst>
                <a:gd name="T0" fmla="*/ 86 w 361"/>
                <a:gd name="T1" fmla="*/ 0 h 171"/>
                <a:gd name="T2" fmla="*/ 0 w 361"/>
                <a:gd name="T3" fmla="*/ 38 h 171"/>
                <a:gd name="T4" fmla="*/ 39 w 361"/>
                <a:gd name="T5" fmla="*/ 57 h 171"/>
                <a:gd name="T6" fmla="*/ 78 w 361"/>
                <a:gd name="T7" fmla="*/ 44 h 171"/>
                <a:gd name="T8" fmla="*/ 121 w 361"/>
                <a:gd name="T9" fmla="*/ 38 h 171"/>
                <a:gd name="T10" fmla="*/ 116 w 361"/>
                <a:gd name="T11" fmla="*/ 0 h 171"/>
                <a:gd name="T12" fmla="*/ 86 w 361"/>
                <a:gd name="T13" fmla="*/ 0 h 17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1" h="171">
                  <a:moveTo>
                    <a:pt x="258" y="0"/>
                  </a:moveTo>
                  <a:lnTo>
                    <a:pt x="0" y="113"/>
                  </a:lnTo>
                  <a:lnTo>
                    <a:pt x="116" y="171"/>
                  </a:lnTo>
                  <a:lnTo>
                    <a:pt x="232" y="131"/>
                  </a:lnTo>
                  <a:lnTo>
                    <a:pt x="361" y="113"/>
                  </a:lnTo>
                  <a:lnTo>
                    <a:pt x="346" y="0"/>
                  </a:lnTo>
                  <a:lnTo>
                    <a:pt x="258" y="0"/>
                  </a:lnTo>
                  <a:close/>
                </a:path>
              </a:pathLst>
            </a:custGeom>
            <a:solidFill>
              <a:srgbClr val="FFFFFF"/>
            </a:solidFill>
            <a:ln w="0">
              <a:solidFill>
                <a:srgbClr val="FFFFFF"/>
              </a:solidFill>
              <a:prstDash val="solid"/>
              <a:round/>
              <a:headEnd/>
              <a:tailEnd/>
            </a:ln>
          </p:spPr>
          <p:txBody>
            <a:bodyPr/>
            <a:lstStyle/>
            <a:p>
              <a:endParaRPr lang="en-US"/>
            </a:p>
          </p:txBody>
        </p:sp>
        <p:sp>
          <p:nvSpPr>
            <p:cNvPr id="89126" name="Freeform 38">
              <a:extLst>
                <a:ext uri="{FF2B5EF4-FFF2-40B4-BE49-F238E27FC236}">
                  <a16:creationId xmlns:a16="http://schemas.microsoft.com/office/drawing/2014/main" id="{92B68C74-3C68-B602-69E1-A9163A87A545}"/>
                </a:ext>
              </a:extLst>
            </p:cNvPr>
            <p:cNvSpPr>
              <a:spLocks/>
            </p:cNvSpPr>
            <p:nvPr/>
          </p:nvSpPr>
          <p:spPr bwMode="auto">
            <a:xfrm>
              <a:off x="2828" y="1352"/>
              <a:ext cx="275" cy="220"/>
            </a:xfrm>
            <a:custGeom>
              <a:avLst/>
              <a:gdLst>
                <a:gd name="T0" fmla="*/ 39 w 824"/>
                <a:gd name="T1" fmla="*/ 44 h 659"/>
                <a:gd name="T2" fmla="*/ 24 w 824"/>
                <a:gd name="T3" fmla="*/ 114 h 659"/>
                <a:gd name="T4" fmla="*/ 0 w 824"/>
                <a:gd name="T5" fmla="*/ 220 h 659"/>
                <a:gd name="T6" fmla="*/ 34 w 824"/>
                <a:gd name="T7" fmla="*/ 144 h 659"/>
                <a:gd name="T8" fmla="*/ 73 w 824"/>
                <a:gd name="T9" fmla="*/ 189 h 659"/>
                <a:gd name="T10" fmla="*/ 130 w 824"/>
                <a:gd name="T11" fmla="*/ 195 h 659"/>
                <a:gd name="T12" fmla="*/ 106 w 824"/>
                <a:gd name="T13" fmla="*/ 183 h 659"/>
                <a:gd name="T14" fmla="*/ 73 w 824"/>
                <a:gd name="T15" fmla="*/ 158 h 659"/>
                <a:gd name="T16" fmla="*/ 48 w 824"/>
                <a:gd name="T17" fmla="*/ 119 h 659"/>
                <a:gd name="T18" fmla="*/ 83 w 824"/>
                <a:gd name="T19" fmla="*/ 26 h 659"/>
                <a:gd name="T20" fmla="*/ 265 w 824"/>
                <a:gd name="T21" fmla="*/ 12 h 659"/>
                <a:gd name="T22" fmla="*/ 275 w 824"/>
                <a:gd name="T23" fmla="*/ 0 h 659"/>
                <a:gd name="T24" fmla="*/ 155 w 824"/>
                <a:gd name="T25" fmla="*/ 0 h 659"/>
                <a:gd name="T26" fmla="*/ 39 w 824"/>
                <a:gd name="T27" fmla="*/ 44 h 6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24" h="659">
                  <a:moveTo>
                    <a:pt x="117" y="132"/>
                  </a:moveTo>
                  <a:lnTo>
                    <a:pt x="73" y="340"/>
                  </a:lnTo>
                  <a:lnTo>
                    <a:pt x="0" y="659"/>
                  </a:lnTo>
                  <a:lnTo>
                    <a:pt x="102" y="432"/>
                  </a:lnTo>
                  <a:lnTo>
                    <a:pt x="218" y="565"/>
                  </a:lnTo>
                  <a:lnTo>
                    <a:pt x="390" y="585"/>
                  </a:lnTo>
                  <a:lnTo>
                    <a:pt x="318" y="547"/>
                  </a:lnTo>
                  <a:lnTo>
                    <a:pt x="218" y="472"/>
                  </a:lnTo>
                  <a:lnTo>
                    <a:pt x="144" y="357"/>
                  </a:lnTo>
                  <a:lnTo>
                    <a:pt x="248" y="77"/>
                  </a:lnTo>
                  <a:lnTo>
                    <a:pt x="794" y="37"/>
                  </a:lnTo>
                  <a:lnTo>
                    <a:pt x="824" y="0"/>
                  </a:lnTo>
                  <a:lnTo>
                    <a:pt x="463" y="0"/>
                  </a:lnTo>
                  <a:lnTo>
                    <a:pt x="117" y="132"/>
                  </a:lnTo>
                  <a:close/>
                </a:path>
              </a:pathLst>
            </a:custGeom>
            <a:solidFill>
              <a:srgbClr val="FFFFFF"/>
            </a:solidFill>
            <a:ln w="0">
              <a:solidFill>
                <a:srgbClr val="FFFFFF"/>
              </a:solidFill>
              <a:prstDash val="solid"/>
              <a:round/>
              <a:headEnd/>
              <a:tailEnd/>
            </a:ln>
          </p:spPr>
          <p:txBody>
            <a:bodyPr/>
            <a:lstStyle/>
            <a:p>
              <a:endParaRPr lang="en-US"/>
            </a:p>
          </p:txBody>
        </p:sp>
        <p:sp>
          <p:nvSpPr>
            <p:cNvPr id="89127" name="Freeform 39">
              <a:extLst>
                <a:ext uri="{FF2B5EF4-FFF2-40B4-BE49-F238E27FC236}">
                  <a16:creationId xmlns:a16="http://schemas.microsoft.com/office/drawing/2014/main" id="{26A8FF4B-0640-4AD0-7669-ABBBF471B9C9}"/>
                </a:ext>
              </a:extLst>
            </p:cNvPr>
            <p:cNvSpPr>
              <a:spLocks/>
            </p:cNvSpPr>
            <p:nvPr/>
          </p:nvSpPr>
          <p:spPr bwMode="auto">
            <a:xfrm>
              <a:off x="2785" y="1115"/>
              <a:ext cx="366" cy="181"/>
            </a:xfrm>
            <a:custGeom>
              <a:avLst/>
              <a:gdLst>
                <a:gd name="T0" fmla="*/ 366 w 1097"/>
                <a:gd name="T1" fmla="*/ 0 h 545"/>
                <a:gd name="T2" fmla="*/ 198 w 1097"/>
                <a:gd name="T3" fmla="*/ 44 h 545"/>
                <a:gd name="T4" fmla="*/ 111 w 1097"/>
                <a:gd name="T5" fmla="*/ 87 h 545"/>
                <a:gd name="T6" fmla="*/ 0 w 1097"/>
                <a:gd name="T7" fmla="*/ 181 h 545"/>
                <a:gd name="T8" fmla="*/ 299 w 1097"/>
                <a:gd name="T9" fmla="*/ 118 h 545"/>
                <a:gd name="T10" fmla="*/ 144 w 1097"/>
                <a:gd name="T11" fmla="*/ 131 h 545"/>
                <a:gd name="T12" fmla="*/ 323 w 1097"/>
                <a:gd name="T13" fmla="*/ 94 h 545"/>
                <a:gd name="T14" fmla="*/ 193 w 1097"/>
                <a:gd name="T15" fmla="*/ 94 h 545"/>
                <a:gd name="T16" fmla="*/ 327 w 1097"/>
                <a:gd name="T17" fmla="*/ 74 h 545"/>
                <a:gd name="T18" fmla="*/ 231 w 1097"/>
                <a:gd name="T19" fmla="*/ 68 h 545"/>
                <a:gd name="T20" fmla="*/ 342 w 1097"/>
                <a:gd name="T21" fmla="*/ 44 h 545"/>
                <a:gd name="T22" fmla="*/ 289 w 1097"/>
                <a:gd name="T23" fmla="*/ 31 h 545"/>
                <a:gd name="T24" fmla="*/ 366 w 1097"/>
                <a:gd name="T25" fmla="*/ 12 h 545"/>
                <a:gd name="T26" fmla="*/ 366 w 1097"/>
                <a:gd name="T27" fmla="*/ 0 h 54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97" h="545">
                  <a:moveTo>
                    <a:pt x="1097" y="0"/>
                  </a:moveTo>
                  <a:lnTo>
                    <a:pt x="592" y="132"/>
                  </a:lnTo>
                  <a:lnTo>
                    <a:pt x="332" y="263"/>
                  </a:lnTo>
                  <a:lnTo>
                    <a:pt x="0" y="545"/>
                  </a:lnTo>
                  <a:lnTo>
                    <a:pt x="895" y="356"/>
                  </a:lnTo>
                  <a:lnTo>
                    <a:pt x="432" y="394"/>
                  </a:lnTo>
                  <a:lnTo>
                    <a:pt x="968" y="282"/>
                  </a:lnTo>
                  <a:lnTo>
                    <a:pt x="577" y="282"/>
                  </a:lnTo>
                  <a:lnTo>
                    <a:pt x="981" y="224"/>
                  </a:lnTo>
                  <a:lnTo>
                    <a:pt x="693" y="205"/>
                  </a:lnTo>
                  <a:lnTo>
                    <a:pt x="1024" y="132"/>
                  </a:lnTo>
                  <a:lnTo>
                    <a:pt x="866" y="92"/>
                  </a:lnTo>
                  <a:lnTo>
                    <a:pt x="1097" y="37"/>
                  </a:lnTo>
                  <a:lnTo>
                    <a:pt x="1097" y="0"/>
                  </a:lnTo>
                  <a:close/>
                </a:path>
              </a:pathLst>
            </a:custGeom>
            <a:solidFill>
              <a:srgbClr val="FFFFFF"/>
            </a:solidFill>
            <a:ln w="0">
              <a:solidFill>
                <a:srgbClr val="FFFFFF"/>
              </a:solidFill>
              <a:prstDash val="solid"/>
              <a:round/>
              <a:headEnd/>
              <a:tailEnd/>
            </a:ln>
          </p:spPr>
          <p:txBody>
            <a:bodyPr/>
            <a:lstStyle/>
            <a:p>
              <a:endParaRPr lang="en-US"/>
            </a:p>
          </p:txBody>
        </p:sp>
        <p:sp>
          <p:nvSpPr>
            <p:cNvPr id="89128" name="Freeform 40">
              <a:extLst>
                <a:ext uri="{FF2B5EF4-FFF2-40B4-BE49-F238E27FC236}">
                  <a16:creationId xmlns:a16="http://schemas.microsoft.com/office/drawing/2014/main" id="{5BFC30A2-226F-CE6E-6CD2-A224B114E0A3}"/>
                </a:ext>
              </a:extLst>
            </p:cNvPr>
            <p:cNvSpPr>
              <a:spLocks/>
            </p:cNvSpPr>
            <p:nvPr/>
          </p:nvSpPr>
          <p:spPr bwMode="auto">
            <a:xfrm>
              <a:off x="4084" y="1591"/>
              <a:ext cx="83" cy="75"/>
            </a:xfrm>
            <a:custGeom>
              <a:avLst/>
              <a:gdLst>
                <a:gd name="T0" fmla="*/ 25 w 248"/>
                <a:gd name="T1" fmla="*/ 0 h 227"/>
                <a:gd name="T2" fmla="*/ 0 w 248"/>
                <a:gd name="T3" fmla="*/ 63 h 227"/>
                <a:gd name="T4" fmla="*/ 39 w 248"/>
                <a:gd name="T5" fmla="*/ 75 h 227"/>
                <a:gd name="T6" fmla="*/ 83 w 248"/>
                <a:gd name="T7" fmla="*/ 19 h 227"/>
                <a:gd name="T8" fmla="*/ 25 w 248"/>
                <a:gd name="T9" fmla="*/ 0 h 2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8" h="227">
                  <a:moveTo>
                    <a:pt x="75" y="0"/>
                  </a:moveTo>
                  <a:lnTo>
                    <a:pt x="0" y="190"/>
                  </a:lnTo>
                  <a:lnTo>
                    <a:pt x="116" y="227"/>
                  </a:lnTo>
                  <a:lnTo>
                    <a:pt x="248" y="58"/>
                  </a:lnTo>
                  <a:lnTo>
                    <a:pt x="75" y="0"/>
                  </a:lnTo>
                  <a:close/>
                </a:path>
              </a:pathLst>
            </a:custGeom>
            <a:solidFill>
              <a:srgbClr val="FFFFFF"/>
            </a:solidFill>
            <a:ln w="0">
              <a:solidFill>
                <a:srgbClr val="FFFFFF"/>
              </a:solidFill>
              <a:prstDash val="solid"/>
              <a:round/>
              <a:headEnd/>
              <a:tailEnd/>
            </a:ln>
          </p:spPr>
          <p:txBody>
            <a:bodyPr/>
            <a:lstStyle/>
            <a:p>
              <a:endParaRPr lang="en-US"/>
            </a:p>
          </p:txBody>
        </p:sp>
        <p:sp>
          <p:nvSpPr>
            <p:cNvPr id="89129" name="Freeform 41">
              <a:extLst>
                <a:ext uri="{FF2B5EF4-FFF2-40B4-BE49-F238E27FC236}">
                  <a16:creationId xmlns:a16="http://schemas.microsoft.com/office/drawing/2014/main" id="{F34AA714-C532-9DC8-3F58-AED55EEA144B}"/>
                </a:ext>
              </a:extLst>
            </p:cNvPr>
            <p:cNvSpPr>
              <a:spLocks/>
            </p:cNvSpPr>
            <p:nvPr/>
          </p:nvSpPr>
          <p:spPr bwMode="auto">
            <a:xfrm>
              <a:off x="4162" y="1647"/>
              <a:ext cx="68" cy="70"/>
            </a:xfrm>
            <a:custGeom>
              <a:avLst/>
              <a:gdLst>
                <a:gd name="T0" fmla="*/ 24 w 202"/>
                <a:gd name="T1" fmla="*/ 0 h 209"/>
                <a:gd name="T2" fmla="*/ 0 w 202"/>
                <a:gd name="T3" fmla="*/ 44 h 209"/>
                <a:gd name="T4" fmla="*/ 24 w 202"/>
                <a:gd name="T5" fmla="*/ 70 h 209"/>
                <a:gd name="T6" fmla="*/ 68 w 202"/>
                <a:gd name="T7" fmla="*/ 25 h 209"/>
                <a:gd name="T8" fmla="*/ 24 w 202"/>
                <a:gd name="T9" fmla="*/ 0 h 2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2" h="209">
                  <a:moveTo>
                    <a:pt x="71" y="0"/>
                  </a:moveTo>
                  <a:lnTo>
                    <a:pt x="0" y="131"/>
                  </a:lnTo>
                  <a:lnTo>
                    <a:pt x="71" y="209"/>
                  </a:lnTo>
                  <a:lnTo>
                    <a:pt x="202" y="75"/>
                  </a:lnTo>
                  <a:lnTo>
                    <a:pt x="71" y="0"/>
                  </a:lnTo>
                  <a:close/>
                </a:path>
              </a:pathLst>
            </a:custGeom>
            <a:solidFill>
              <a:srgbClr val="FFFFFF"/>
            </a:solidFill>
            <a:ln w="0">
              <a:solidFill>
                <a:srgbClr val="FFFFFF"/>
              </a:solidFill>
              <a:prstDash val="solid"/>
              <a:round/>
              <a:headEnd/>
              <a:tailEnd/>
            </a:ln>
          </p:spPr>
          <p:txBody>
            <a:bodyPr/>
            <a:lstStyle/>
            <a:p>
              <a:endParaRPr lang="en-US"/>
            </a:p>
          </p:txBody>
        </p:sp>
        <p:sp>
          <p:nvSpPr>
            <p:cNvPr id="89130" name="Freeform 42">
              <a:extLst>
                <a:ext uri="{FF2B5EF4-FFF2-40B4-BE49-F238E27FC236}">
                  <a16:creationId xmlns:a16="http://schemas.microsoft.com/office/drawing/2014/main" id="{3F4C9D48-431E-88AA-907C-67111D7BCFD9}"/>
                </a:ext>
              </a:extLst>
            </p:cNvPr>
            <p:cNvSpPr>
              <a:spLocks/>
            </p:cNvSpPr>
            <p:nvPr/>
          </p:nvSpPr>
          <p:spPr bwMode="auto">
            <a:xfrm>
              <a:off x="4230" y="1761"/>
              <a:ext cx="47" cy="63"/>
            </a:xfrm>
            <a:custGeom>
              <a:avLst/>
              <a:gdLst>
                <a:gd name="T0" fmla="*/ 28 w 143"/>
                <a:gd name="T1" fmla="*/ 0 h 189"/>
                <a:gd name="T2" fmla="*/ 0 w 143"/>
                <a:gd name="T3" fmla="*/ 38 h 189"/>
                <a:gd name="T4" fmla="*/ 19 w 143"/>
                <a:gd name="T5" fmla="*/ 63 h 189"/>
                <a:gd name="T6" fmla="*/ 47 w 143"/>
                <a:gd name="T7" fmla="*/ 31 h 189"/>
                <a:gd name="T8" fmla="*/ 28 w 143"/>
                <a:gd name="T9" fmla="*/ 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3" h="189">
                  <a:moveTo>
                    <a:pt x="86" y="0"/>
                  </a:moveTo>
                  <a:lnTo>
                    <a:pt x="0" y="113"/>
                  </a:lnTo>
                  <a:lnTo>
                    <a:pt x="57" y="189"/>
                  </a:lnTo>
                  <a:lnTo>
                    <a:pt x="143" y="94"/>
                  </a:lnTo>
                  <a:lnTo>
                    <a:pt x="86" y="0"/>
                  </a:lnTo>
                  <a:close/>
                </a:path>
              </a:pathLst>
            </a:custGeom>
            <a:solidFill>
              <a:srgbClr val="FFFFFF"/>
            </a:solidFill>
            <a:ln w="0">
              <a:solidFill>
                <a:srgbClr val="FFFFFF"/>
              </a:solidFill>
              <a:prstDash val="solid"/>
              <a:round/>
              <a:headEnd/>
              <a:tailEnd/>
            </a:ln>
          </p:spPr>
          <p:txBody>
            <a:bodyPr/>
            <a:lstStyle/>
            <a:p>
              <a:endParaRPr lang="en-US"/>
            </a:p>
          </p:txBody>
        </p:sp>
        <p:sp>
          <p:nvSpPr>
            <p:cNvPr id="89131" name="Freeform 43">
              <a:extLst>
                <a:ext uri="{FF2B5EF4-FFF2-40B4-BE49-F238E27FC236}">
                  <a16:creationId xmlns:a16="http://schemas.microsoft.com/office/drawing/2014/main" id="{6D2C0C50-769D-504C-7B3D-754E5C69E99C}"/>
                </a:ext>
              </a:extLst>
            </p:cNvPr>
            <p:cNvSpPr>
              <a:spLocks/>
            </p:cNvSpPr>
            <p:nvPr/>
          </p:nvSpPr>
          <p:spPr bwMode="auto">
            <a:xfrm>
              <a:off x="4046" y="1817"/>
              <a:ext cx="68" cy="106"/>
            </a:xfrm>
            <a:custGeom>
              <a:avLst/>
              <a:gdLst>
                <a:gd name="T0" fmla="*/ 5 w 205"/>
                <a:gd name="T1" fmla="*/ 0 h 319"/>
                <a:gd name="T2" fmla="*/ 68 w 205"/>
                <a:gd name="T3" fmla="*/ 63 h 319"/>
                <a:gd name="T4" fmla="*/ 43 w 205"/>
                <a:gd name="T5" fmla="*/ 87 h 319"/>
                <a:gd name="T6" fmla="*/ 34 w 205"/>
                <a:gd name="T7" fmla="*/ 106 h 319"/>
                <a:gd name="T8" fmla="*/ 25 w 205"/>
                <a:gd name="T9" fmla="*/ 50 h 319"/>
                <a:gd name="T10" fmla="*/ 0 w 205"/>
                <a:gd name="T11" fmla="*/ 37 h 319"/>
                <a:gd name="T12" fmla="*/ 5 w 205"/>
                <a:gd name="T13" fmla="*/ 0 h 3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5" h="319">
                  <a:moveTo>
                    <a:pt x="16" y="0"/>
                  </a:moveTo>
                  <a:lnTo>
                    <a:pt x="205" y="189"/>
                  </a:lnTo>
                  <a:lnTo>
                    <a:pt x="130" y="263"/>
                  </a:lnTo>
                  <a:lnTo>
                    <a:pt x="104" y="319"/>
                  </a:lnTo>
                  <a:lnTo>
                    <a:pt x="75" y="151"/>
                  </a:lnTo>
                  <a:lnTo>
                    <a:pt x="0" y="112"/>
                  </a:lnTo>
                  <a:lnTo>
                    <a:pt x="16" y="0"/>
                  </a:lnTo>
                  <a:close/>
                </a:path>
              </a:pathLst>
            </a:custGeom>
            <a:solidFill>
              <a:srgbClr val="FFFFFF"/>
            </a:solidFill>
            <a:ln w="0">
              <a:solidFill>
                <a:srgbClr val="FFFFFF"/>
              </a:solidFill>
              <a:prstDash val="solid"/>
              <a:round/>
              <a:headEnd/>
              <a:tailEnd/>
            </a:ln>
          </p:spPr>
          <p:txBody>
            <a:bodyPr/>
            <a:lstStyle/>
            <a:p>
              <a:endParaRPr lang="en-US"/>
            </a:p>
          </p:txBody>
        </p:sp>
        <p:sp>
          <p:nvSpPr>
            <p:cNvPr id="89132" name="Freeform 44">
              <a:extLst>
                <a:ext uri="{FF2B5EF4-FFF2-40B4-BE49-F238E27FC236}">
                  <a16:creationId xmlns:a16="http://schemas.microsoft.com/office/drawing/2014/main" id="{B8B924FA-AC5F-B0DA-63BF-19D70E0CC8FC}"/>
                </a:ext>
              </a:extLst>
            </p:cNvPr>
            <p:cNvSpPr>
              <a:spLocks/>
            </p:cNvSpPr>
            <p:nvPr/>
          </p:nvSpPr>
          <p:spPr bwMode="auto">
            <a:xfrm>
              <a:off x="2310" y="2870"/>
              <a:ext cx="126" cy="153"/>
            </a:xfrm>
            <a:custGeom>
              <a:avLst/>
              <a:gdLst>
                <a:gd name="T0" fmla="*/ 97 w 378"/>
                <a:gd name="T1" fmla="*/ 0 h 458"/>
                <a:gd name="T2" fmla="*/ 0 w 378"/>
                <a:gd name="T3" fmla="*/ 127 h 458"/>
                <a:gd name="T4" fmla="*/ 24 w 378"/>
                <a:gd name="T5" fmla="*/ 153 h 458"/>
                <a:gd name="T6" fmla="*/ 126 w 378"/>
                <a:gd name="T7" fmla="*/ 32 h 458"/>
                <a:gd name="T8" fmla="*/ 97 w 378"/>
                <a:gd name="T9" fmla="*/ 0 h 4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8" h="458">
                  <a:moveTo>
                    <a:pt x="292" y="0"/>
                  </a:moveTo>
                  <a:lnTo>
                    <a:pt x="0" y="380"/>
                  </a:lnTo>
                  <a:lnTo>
                    <a:pt x="72" y="458"/>
                  </a:lnTo>
                  <a:lnTo>
                    <a:pt x="378" y="97"/>
                  </a:lnTo>
                  <a:lnTo>
                    <a:pt x="292" y="0"/>
                  </a:lnTo>
                  <a:close/>
                </a:path>
              </a:pathLst>
            </a:custGeom>
            <a:solidFill>
              <a:srgbClr val="FFFFFF"/>
            </a:solidFill>
            <a:ln w="0">
              <a:solidFill>
                <a:srgbClr val="FFFFFF"/>
              </a:solidFill>
              <a:prstDash val="solid"/>
              <a:round/>
              <a:headEnd/>
              <a:tailEnd/>
            </a:ln>
          </p:spPr>
          <p:txBody>
            <a:bodyPr/>
            <a:lstStyle/>
            <a:p>
              <a:endParaRPr lang="en-US"/>
            </a:p>
          </p:txBody>
        </p:sp>
        <p:sp>
          <p:nvSpPr>
            <p:cNvPr id="89133" name="Freeform 45">
              <a:extLst>
                <a:ext uri="{FF2B5EF4-FFF2-40B4-BE49-F238E27FC236}">
                  <a16:creationId xmlns:a16="http://schemas.microsoft.com/office/drawing/2014/main" id="{3C62E7A3-547C-534B-22C1-2B1CD2732632}"/>
                </a:ext>
              </a:extLst>
            </p:cNvPr>
            <p:cNvSpPr>
              <a:spLocks/>
            </p:cNvSpPr>
            <p:nvPr/>
          </p:nvSpPr>
          <p:spPr bwMode="auto">
            <a:xfrm>
              <a:off x="2334" y="3131"/>
              <a:ext cx="34" cy="171"/>
            </a:xfrm>
            <a:custGeom>
              <a:avLst/>
              <a:gdLst>
                <a:gd name="T0" fmla="*/ 5 w 102"/>
                <a:gd name="T1" fmla="*/ 0 h 513"/>
                <a:gd name="T2" fmla="*/ 0 w 102"/>
                <a:gd name="T3" fmla="*/ 88 h 513"/>
                <a:gd name="T4" fmla="*/ 10 w 102"/>
                <a:gd name="T5" fmla="*/ 139 h 513"/>
                <a:gd name="T6" fmla="*/ 34 w 102"/>
                <a:gd name="T7" fmla="*/ 171 h 513"/>
                <a:gd name="T8" fmla="*/ 20 w 102"/>
                <a:gd name="T9" fmla="*/ 120 h 513"/>
                <a:gd name="T10" fmla="*/ 15 w 102"/>
                <a:gd name="T11" fmla="*/ 63 h 513"/>
                <a:gd name="T12" fmla="*/ 24 w 102"/>
                <a:gd name="T13" fmla="*/ 0 h 513"/>
                <a:gd name="T14" fmla="*/ 5 w 102"/>
                <a:gd name="T15" fmla="*/ 0 h 51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513">
                  <a:moveTo>
                    <a:pt x="15" y="0"/>
                  </a:moveTo>
                  <a:lnTo>
                    <a:pt x="0" y="264"/>
                  </a:lnTo>
                  <a:lnTo>
                    <a:pt x="30" y="416"/>
                  </a:lnTo>
                  <a:lnTo>
                    <a:pt x="102" y="513"/>
                  </a:lnTo>
                  <a:lnTo>
                    <a:pt x="59" y="360"/>
                  </a:lnTo>
                  <a:lnTo>
                    <a:pt x="45" y="189"/>
                  </a:lnTo>
                  <a:lnTo>
                    <a:pt x="71" y="0"/>
                  </a:lnTo>
                  <a:lnTo>
                    <a:pt x="15" y="0"/>
                  </a:lnTo>
                  <a:close/>
                </a:path>
              </a:pathLst>
            </a:custGeom>
            <a:solidFill>
              <a:srgbClr val="FFFFFF"/>
            </a:solidFill>
            <a:ln w="0">
              <a:solidFill>
                <a:srgbClr val="FFFFFF"/>
              </a:solidFill>
              <a:prstDash val="solid"/>
              <a:round/>
              <a:headEnd/>
              <a:tailEnd/>
            </a:ln>
          </p:spPr>
          <p:txBody>
            <a:bodyPr/>
            <a:lstStyle/>
            <a:p>
              <a:endParaRPr lang="en-US"/>
            </a:p>
          </p:txBody>
        </p:sp>
        <p:sp>
          <p:nvSpPr>
            <p:cNvPr id="89134" name="Freeform 46">
              <a:extLst>
                <a:ext uri="{FF2B5EF4-FFF2-40B4-BE49-F238E27FC236}">
                  <a16:creationId xmlns:a16="http://schemas.microsoft.com/office/drawing/2014/main" id="{D062BAF6-5BBB-CE2E-869C-8AD7DEE217DE}"/>
                </a:ext>
              </a:extLst>
            </p:cNvPr>
            <p:cNvSpPr>
              <a:spLocks/>
            </p:cNvSpPr>
            <p:nvPr/>
          </p:nvSpPr>
          <p:spPr bwMode="auto">
            <a:xfrm>
              <a:off x="2407" y="3105"/>
              <a:ext cx="141" cy="107"/>
            </a:xfrm>
            <a:custGeom>
              <a:avLst/>
              <a:gdLst>
                <a:gd name="T0" fmla="*/ 117 w 422"/>
                <a:gd name="T1" fmla="*/ 0 h 323"/>
                <a:gd name="T2" fmla="*/ 0 w 422"/>
                <a:gd name="T3" fmla="*/ 94 h 323"/>
                <a:gd name="T4" fmla="*/ 19 w 422"/>
                <a:gd name="T5" fmla="*/ 107 h 323"/>
                <a:gd name="T6" fmla="*/ 141 w 422"/>
                <a:gd name="T7" fmla="*/ 6 h 323"/>
                <a:gd name="T8" fmla="*/ 117 w 422"/>
                <a:gd name="T9" fmla="*/ 0 h 3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2" h="323">
                  <a:moveTo>
                    <a:pt x="350" y="0"/>
                  </a:moveTo>
                  <a:lnTo>
                    <a:pt x="0" y="284"/>
                  </a:lnTo>
                  <a:lnTo>
                    <a:pt x="58" y="323"/>
                  </a:lnTo>
                  <a:lnTo>
                    <a:pt x="422" y="18"/>
                  </a:lnTo>
                  <a:lnTo>
                    <a:pt x="350" y="0"/>
                  </a:lnTo>
                  <a:close/>
                </a:path>
              </a:pathLst>
            </a:custGeom>
            <a:solidFill>
              <a:srgbClr val="FFFFFF"/>
            </a:solidFill>
            <a:ln w="0">
              <a:solidFill>
                <a:srgbClr val="FFFFFF"/>
              </a:solidFill>
              <a:prstDash val="solid"/>
              <a:round/>
              <a:headEnd/>
              <a:tailEnd/>
            </a:ln>
          </p:spPr>
          <p:txBody>
            <a:bodyPr/>
            <a:lstStyle/>
            <a:p>
              <a:endParaRPr lang="en-US"/>
            </a:p>
          </p:txBody>
        </p:sp>
        <p:sp>
          <p:nvSpPr>
            <p:cNvPr id="89135" name="Freeform 47">
              <a:extLst>
                <a:ext uri="{FF2B5EF4-FFF2-40B4-BE49-F238E27FC236}">
                  <a16:creationId xmlns:a16="http://schemas.microsoft.com/office/drawing/2014/main" id="{DA67F60D-08E0-142D-7697-6025543FCA71}"/>
                </a:ext>
              </a:extLst>
            </p:cNvPr>
            <p:cNvSpPr>
              <a:spLocks/>
            </p:cNvSpPr>
            <p:nvPr/>
          </p:nvSpPr>
          <p:spPr bwMode="auto">
            <a:xfrm>
              <a:off x="2786" y="3123"/>
              <a:ext cx="68" cy="172"/>
            </a:xfrm>
            <a:custGeom>
              <a:avLst/>
              <a:gdLst>
                <a:gd name="T0" fmla="*/ 33 w 203"/>
                <a:gd name="T1" fmla="*/ 0 h 514"/>
                <a:gd name="T2" fmla="*/ 0 w 203"/>
                <a:gd name="T3" fmla="*/ 154 h 514"/>
                <a:gd name="T4" fmla="*/ 29 w 203"/>
                <a:gd name="T5" fmla="*/ 172 h 514"/>
                <a:gd name="T6" fmla="*/ 68 w 203"/>
                <a:gd name="T7" fmla="*/ 14 h 514"/>
                <a:gd name="T8" fmla="*/ 33 w 203"/>
                <a:gd name="T9" fmla="*/ 0 h 5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514">
                  <a:moveTo>
                    <a:pt x="100" y="0"/>
                  </a:moveTo>
                  <a:lnTo>
                    <a:pt x="0" y="460"/>
                  </a:lnTo>
                  <a:lnTo>
                    <a:pt x="86" y="514"/>
                  </a:lnTo>
                  <a:lnTo>
                    <a:pt x="203" y="41"/>
                  </a:lnTo>
                  <a:lnTo>
                    <a:pt x="100" y="0"/>
                  </a:lnTo>
                  <a:close/>
                </a:path>
              </a:pathLst>
            </a:custGeom>
            <a:solidFill>
              <a:srgbClr val="FFFFFF"/>
            </a:solidFill>
            <a:ln w="0">
              <a:solidFill>
                <a:srgbClr val="FFFFFF"/>
              </a:solidFill>
              <a:prstDash val="solid"/>
              <a:round/>
              <a:headEnd/>
              <a:tailEnd/>
            </a:ln>
          </p:spPr>
          <p:txBody>
            <a:bodyPr/>
            <a:lstStyle/>
            <a:p>
              <a:endParaRPr lang="en-US"/>
            </a:p>
          </p:txBody>
        </p:sp>
        <p:sp>
          <p:nvSpPr>
            <p:cNvPr id="89136" name="Freeform 48">
              <a:extLst>
                <a:ext uri="{FF2B5EF4-FFF2-40B4-BE49-F238E27FC236}">
                  <a16:creationId xmlns:a16="http://schemas.microsoft.com/office/drawing/2014/main" id="{11C59117-36BE-697B-B826-C48BEB5AD1BD}"/>
                </a:ext>
              </a:extLst>
            </p:cNvPr>
            <p:cNvSpPr>
              <a:spLocks/>
            </p:cNvSpPr>
            <p:nvPr/>
          </p:nvSpPr>
          <p:spPr bwMode="auto">
            <a:xfrm>
              <a:off x="2421" y="3295"/>
              <a:ext cx="399" cy="900"/>
            </a:xfrm>
            <a:custGeom>
              <a:avLst/>
              <a:gdLst>
                <a:gd name="T0" fmla="*/ 336 w 1195"/>
                <a:gd name="T1" fmla="*/ 32 h 2701"/>
                <a:gd name="T2" fmla="*/ 278 w 1195"/>
                <a:gd name="T3" fmla="*/ 259 h 2701"/>
                <a:gd name="T4" fmla="*/ 186 w 1195"/>
                <a:gd name="T5" fmla="*/ 305 h 2701"/>
                <a:gd name="T6" fmla="*/ 0 w 1195"/>
                <a:gd name="T7" fmla="*/ 900 h 2701"/>
                <a:gd name="T8" fmla="*/ 200 w 1195"/>
                <a:gd name="T9" fmla="*/ 317 h 2701"/>
                <a:gd name="T10" fmla="*/ 302 w 1195"/>
                <a:gd name="T11" fmla="*/ 266 h 2701"/>
                <a:gd name="T12" fmla="*/ 360 w 1195"/>
                <a:gd name="T13" fmla="*/ 19 h 2701"/>
                <a:gd name="T14" fmla="*/ 399 w 1195"/>
                <a:gd name="T15" fmla="*/ 26 h 2701"/>
                <a:gd name="T16" fmla="*/ 346 w 1195"/>
                <a:gd name="T17" fmla="*/ 0 h 2701"/>
                <a:gd name="T18" fmla="*/ 336 w 1195"/>
                <a:gd name="T19" fmla="*/ 32 h 27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95" h="2701">
                  <a:moveTo>
                    <a:pt x="1005" y="95"/>
                  </a:moveTo>
                  <a:lnTo>
                    <a:pt x="832" y="778"/>
                  </a:lnTo>
                  <a:lnTo>
                    <a:pt x="556" y="914"/>
                  </a:lnTo>
                  <a:lnTo>
                    <a:pt x="0" y="2701"/>
                  </a:lnTo>
                  <a:lnTo>
                    <a:pt x="598" y="951"/>
                  </a:lnTo>
                  <a:lnTo>
                    <a:pt x="905" y="799"/>
                  </a:lnTo>
                  <a:lnTo>
                    <a:pt x="1079" y="58"/>
                  </a:lnTo>
                  <a:lnTo>
                    <a:pt x="1195" y="77"/>
                  </a:lnTo>
                  <a:lnTo>
                    <a:pt x="1036" y="0"/>
                  </a:lnTo>
                  <a:lnTo>
                    <a:pt x="1005" y="95"/>
                  </a:lnTo>
                  <a:close/>
                </a:path>
              </a:pathLst>
            </a:custGeom>
            <a:solidFill>
              <a:srgbClr val="FFFFFF"/>
            </a:solidFill>
            <a:ln w="0">
              <a:solidFill>
                <a:srgbClr val="FFFFFF"/>
              </a:solidFill>
              <a:prstDash val="solid"/>
              <a:round/>
              <a:headEnd/>
              <a:tailEnd/>
            </a:ln>
          </p:spPr>
          <p:txBody>
            <a:bodyPr/>
            <a:lstStyle/>
            <a:p>
              <a:endParaRPr lang="en-US"/>
            </a:p>
          </p:txBody>
        </p:sp>
        <p:sp>
          <p:nvSpPr>
            <p:cNvPr id="89137" name="Freeform 49">
              <a:extLst>
                <a:ext uri="{FF2B5EF4-FFF2-40B4-BE49-F238E27FC236}">
                  <a16:creationId xmlns:a16="http://schemas.microsoft.com/office/drawing/2014/main" id="{08254DAD-356D-5D5F-A9A2-F42D87597099}"/>
                </a:ext>
              </a:extLst>
            </p:cNvPr>
            <p:cNvSpPr>
              <a:spLocks/>
            </p:cNvSpPr>
            <p:nvPr/>
          </p:nvSpPr>
          <p:spPr bwMode="auto">
            <a:xfrm>
              <a:off x="2533" y="3688"/>
              <a:ext cx="209" cy="557"/>
            </a:xfrm>
            <a:custGeom>
              <a:avLst/>
              <a:gdLst>
                <a:gd name="T0" fmla="*/ 175 w 628"/>
                <a:gd name="T1" fmla="*/ 19 h 1672"/>
                <a:gd name="T2" fmla="*/ 0 w 628"/>
                <a:gd name="T3" fmla="*/ 557 h 1672"/>
                <a:gd name="T4" fmla="*/ 34 w 628"/>
                <a:gd name="T5" fmla="*/ 544 h 1672"/>
                <a:gd name="T6" fmla="*/ 34 w 628"/>
                <a:gd name="T7" fmla="*/ 513 h 1672"/>
                <a:gd name="T8" fmla="*/ 63 w 628"/>
                <a:gd name="T9" fmla="*/ 493 h 1672"/>
                <a:gd name="T10" fmla="*/ 44 w 628"/>
                <a:gd name="T11" fmla="*/ 462 h 1672"/>
                <a:gd name="T12" fmla="*/ 74 w 628"/>
                <a:gd name="T13" fmla="*/ 431 h 1672"/>
                <a:gd name="T14" fmla="*/ 68 w 628"/>
                <a:gd name="T15" fmla="*/ 405 h 1672"/>
                <a:gd name="T16" fmla="*/ 97 w 628"/>
                <a:gd name="T17" fmla="*/ 373 h 1672"/>
                <a:gd name="T18" fmla="*/ 88 w 628"/>
                <a:gd name="T19" fmla="*/ 348 h 1672"/>
                <a:gd name="T20" fmla="*/ 122 w 628"/>
                <a:gd name="T21" fmla="*/ 317 h 1672"/>
                <a:gd name="T22" fmla="*/ 112 w 628"/>
                <a:gd name="T23" fmla="*/ 285 h 1672"/>
                <a:gd name="T24" fmla="*/ 151 w 628"/>
                <a:gd name="T25" fmla="*/ 247 h 1672"/>
                <a:gd name="T26" fmla="*/ 135 w 628"/>
                <a:gd name="T27" fmla="*/ 221 h 1672"/>
                <a:gd name="T28" fmla="*/ 175 w 628"/>
                <a:gd name="T29" fmla="*/ 183 h 1672"/>
                <a:gd name="T30" fmla="*/ 156 w 628"/>
                <a:gd name="T31" fmla="*/ 159 h 1672"/>
                <a:gd name="T32" fmla="*/ 184 w 628"/>
                <a:gd name="T33" fmla="*/ 115 h 1672"/>
                <a:gd name="T34" fmla="*/ 165 w 628"/>
                <a:gd name="T35" fmla="*/ 89 h 1672"/>
                <a:gd name="T36" fmla="*/ 194 w 628"/>
                <a:gd name="T37" fmla="*/ 57 h 1672"/>
                <a:gd name="T38" fmla="*/ 190 w 628"/>
                <a:gd name="T39" fmla="*/ 37 h 1672"/>
                <a:gd name="T40" fmla="*/ 209 w 628"/>
                <a:gd name="T41" fmla="*/ 12 h 1672"/>
                <a:gd name="T42" fmla="*/ 194 w 628"/>
                <a:gd name="T43" fmla="*/ 0 h 1672"/>
                <a:gd name="T44" fmla="*/ 175 w 628"/>
                <a:gd name="T45" fmla="*/ 19 h 16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28" h="1672">
                  <a:moveTo>
                    <a:pt x="526" y="56"/>
                  </a:moveTo>
                  <a:lnTo>
                    <a:pt x="0" y="1672"/>
                  </a:lnTo>
                  <a:lnTo>
                    <a:pt x="103" y="1634"/>
                  </a:lnTo>
                  <a:lnTo>
                    <a:pt x="103" y="1540"/>
                  </a:lnTo>
                  <a:lnTo>
                    <a:pt x="190" y="1481"/>
                  </a:lnTo>
                  <a:lnTo>
                    <a:pt x="132" y="1387"/>
                  </a:lnTo>
                  <a:lnTo>
                    <a:pt x="221" y="1293"/>
                  </a:lnTo>
                  <a:lnTo>
                    <a:pt x="204" y="1216"/>
                  </a:lnTo>
                  <a:lnTo>
                    <a:pt x="292" y="1120"/>
                  </a:lnTo>
                  <a:lnTo>
                    <a:pt x="263" y="1044"/>
                  </a:lnTo>
                  <a:lnTo>
                    <a:pt x="367" y="951"/>
                  </a:lnTo>
                  <a:lnTo>
                    <a:pt x="336" y="855"/>
                  </a:lnTo>
                  <a:lnTo>
                    <a:pt x="453" y="741"/>
                  </a:lnTo>
                  <a:lnTo>
                    <a:pt x="407" y="663"/>
                  </a:lnTo>
                  <a:lnTo>
                    <a:pt x="526" y="550"/>
                  </a:lnTo>
                  <a:lnTo>
                    <a:pt x="468" y="476"/>
                  </a:lnTo>
                  <a:lnTo>
                    <a:pt x="554" y="344"/>
                  </a:lnTo>
                  <a:lnTo>
                    <a:pt x="497" y="266"/>
                  </a:lnTo>
                  <a:lnTo>
                    <a:pt x="584" y="170"/>
                  </a:lnTo>
                  <a:lnTo>
                    <a:pt x="570" y="112"/>
                  </a:lnTo>
                  <a:lnTo>
                    <a:pt x="628" y="37"/>
                  </a:lnTo>
                  <a:lnTo>
                    <a:pt x="584" y="0"/>
                  </a:lnTo>
                  <a:lnTo>
                    <a:pt x="526" y="56"/>
                  </a:lnTo>
                  <a:close/>
                </a:path>
              </a:pathLst>
            </a:custGeom>
            <a:solidFill>
              <a:srgbClr val="FFFFFF"/>
            </a:solidFill>
            <a:ln w="0">
              <a:solidFill>
                <a:srgbClr val="FFFFFF"/>
              </a:solidFill>
              <a:prstDash val="solid"/>
              <a:round/>
              <a:headEnd/>
              <a:tailEnd/>
            </a:ln>
          </p:spPr>
          <p:txBody>
            <a:bodyPr/>
            <a:lstStyle/>
            <a:p>
              <a:endParaRPr lang="en-US"/>
            </a:p>
          </p:txBody>
        </p:sp>
        <p:sp>
          <p:nvSpPr>
            <p:cNvPr id="89138" name="Freeform 50">
              <a:extLst>
                <a:ext uri="{FF2B5EF4-FFF2-40B4-BE49-F238E27FC236}">
                  <a16:creationId xmlns:a16="http://schemas.microsoft.com/office/drawing/2014/main" id="{986951BF-4305-4858-E7F9-35BCC9C02BA7}"/>
                </a:ext>
              </a:extLst>
            </p:cNvPr>
            <p:cNvSpPr>
              <a:spLocks/>
            </p:cNvSpPr>
            <p:nvPr/>
          </p:nvSpPr>
          <p:spPr bwMode="auto">
            <a:xfrm>
              <a:off x="2694" y="1093"/>
              <a:ext cx="1058" cy="480"/>
            </a:xfrm>
            <a:custGeom>
              <a:avLst/>
              <a:gdLst>
                <a:gd name="T0" fmla="*/ 17 w 3172"/>
                <a:gd name="T1" fmla="*/ 229 h 1441"/>
                <a:gd name="T2" fmla="*/ 101 w 3172"/>
                <a:gd name="T3" fmla="*/ 152 h 1441"/>
                <a:gd name="T4" fmla="*/ 193 w 3172"/>
                <a:gd name="T5" fmla="*/ 87 h 1441"/>
                <a:gd name="T6" fmla="*/ 294 w 3172"/>
                <a:gd name="T7" fmla="*/ 43 h 1441"/>
                <a:gd name="T8" fmla="*/ 428 w 3172"/>
                <a:gd name="T9" fmla="*/ 10 h 1441"/>
                <a:gd name="T10" fmla="*/ 537 w 3172"/>
                <a:gd name="T11" fmla="*/ 0 h 1441"/>
                <a:gd name="T12" fmla="*/ 655 w 3172"/>
                <a:gd name="T13" fmla="*/ 10 h 1441"/>
                <a:gd name="T14" fmla="*/ 780 w 3172"/>
                <a:gd name="T15" fmla="*/ 54 h 1441"/>
                <a:gd name="T16" fmla="*/ 907 w 3172"/>
                <a:gd name="T17" fmla="*/ 109 h 1441"/>
                <a:gd name="T18" fmla="*/ 982 w 3172"/>
                <a:gd name="T19" fmla="*/ 174 h 1441"/>
                <a:gd name="T20" fmla="*/ 1024 w 3172"/>
                <a:gd name="T21" fmla="*/ 240 h 1441"/>
                <a:gd name="T22" fmla="*/ 1058 w 3172"/>
                <a:gd name="T23" fmla="*/ 326 h 1441"/>
                <a:gd name="T24" fmla="*/ 1058 w 3172"/>
                <a:gd name="T25" fmla="*/ 371 h 1441"/>
                <a:gd name="T26" fmla="*/ 1032 w 3172"/>
                <a:gd name="T27" fmla="*/ 349 h 1441"/>
                <a:gd name="T28" fmla="*/ 1015 w 3172"/>
                <a:gd name="T29" fmla="*/ 316 h 1441"/>
                <a:gd name="T30" fmla="*/ 864 w 3172"/>
                <a:gd name="T31" fmla="*/ 240 h 1441"/>
                <a:gd name="T32" fmla="*/ 982 w 3172"/>
                <a:gd name="T33" fmla="*/ 261 h 1441"/>
                <a:gd name="T34" fmla="*/ 864 w 3172"/>
                <a:gd name="T35" fmla="*/ 207 h 1441"/>
                <a:gd name="T36" fmla="*/ 957 w 3172"/>
                <a:gd name="T37" fmla="*/ 218 h 1441"/>
                <a:gd name="T38" fmla="*/ 839 w 3172"/>
                <a:gd name="T39" fmla="*/ 163 h 1441"/>
                <a:gd name="T40" fmla="*/ 923 w 3172"/>
                <a:gd name="T41" fmla="*/ 174 h 1441"/>
                <a:gd name="T42" fmla="*/ 822 w 3172"/>
                <a:gd name="T43" fmla="*/ 131 h 1441"/>
                <a:gd name="T44" fmla="*/ 872 w 3172"/>
                <a:gd name="T45" fmla="*/ 120 h 1441"/>
                <a:gd name="T46" fmla="*/ 806 w 3172"/>
                <a:gd name="T47" fmla="*/ 97 h 1441"/>
                <a:gd name="T48" fmla="*/ 797 w 3172"/>
                <a:gd name="T49" fmla="*/ 75 h 1441"/>
                <a:gd name="T50" fmla="*/ 730 w 3172"/>
                <a:gd name="T51" fmla="*/ 43 h 1441"/>
                <a:gd name="T52" fmla="*/ 704 w 3172"/>
                <a:gd name="T53" fmla="*/ 33 h 1441"/>
                <a:gd name="T54" fmla="*/ 713 w 3172"/>
                <a:gd name="T55" fmla="*/ 185 h 1441"/>
                <a:gd name="T56" fmla="*/ 688 w 3172"/>
                <a:gd name="T57" fmla="*/ 33 h 1441"/>
                <a:gd name="T58" fmla="*/ 655 w 3172"/>
                <a:gd name="T59" fmla="*/ 22 h 1441"/>
                <a:gd name="T60" fmla="*/ 605 w 3172"/>
                <a:gd name="T61" fmla="*/ 185 h 1441"/>
                <a:gd name="T62" fmla="*/ 621 w 3172"/>
                <a:gd name="T63" fmla="*/ 22 h 1441"/>
                <a:gd name="T64" fmla="*/ 570 w 3172"/>
                <a:gd name="T65" fmla="*/ 10 h 1441"/>
                <a:gd name="T66" fmla="*/ 504 w 3172"/>
                <a:gd name="T67" fmla="*/ 163 h 1441"/>
                <a:gd name="T68" fmla="*/ 546 w 3172"/>
                <a:gd name="T69" fmla="*/ 10 h 1441"/>
                <a:gd name="T70" fmla="*/ 512 w 3172"/>
                <a:gd name="T71" fmla="*/ 10 h 1441"/>
                <a:gd name="T72" fmla="*/ 428 w 3172"/>
                <a:gd name="T73" fmla="*/ 163 h 1441"/>
                <a:gd name="T74" fmla="*/ 478 w 3172"/>
                <a:gd name="T75" fmla="*/ 10 h 1441"/>
                <a:gd name="T76" fmla="*/ 395 w 3172"/>
                <a:gd name="T77" fmla="*/ 22 h 1441"/>
                <a:gd name="T78" fmla="*/ 303 w 3172"/>
                <a:gd name="T79" fmla="*/ 43 h 1441"/>
                <a:gd name="T80" fmla="*/ 193 w 3172"/>
                <a:gd name="T81" fmla="*/ 97 h 1441"/>
                <a:gd name="T82" fmla="*/ 109 w 3172"/>
                <a:gd name="T83" fmla="*/ 163 h 1441"/>
                <a:gd name="T84" fmla="*/ 34 w 3172"/>
                <a:gd name="T85" fmla="*/ 240 h 1441"/>
                <a:gd name="T86" fmla="*/ 84 w 3172"/>
                <a:gd name="T87" fmla="*/ 293 h 1441"/>
                <a:gd name="T88" fmla="*/ 151 w 3172"/>
                <a:gd name="T89" fmla="*/ 338 h 1441"/>
                <a:gd name="T90" fmla="*/ 126 w 3172"/>
                <a:gd name="T91" fmla="*/ 480 h 1441"/>
                <a:gd name="T92" fmla="*/ 93 w 3172"/>
                <a:gd name="T93" fmla="*/ 447 h 1441"/>
                <a:gd name="T94" fmla="*/ 43 w 3172"/>
                <a:gd name="T95" fmla="*/ 458 h 1441"/>
                <a:gd name="T96" fmla="*/ 0 w 3172"/>
                <a:gd name="T97" fmla="*/ 447 h 1441"/>
                <a:gd name="T98" fmla="*/ 0 w 3172"/>
                <a:gd name="T99" fmla="*/ 436 h 1441"/>
                <a:gd name="T100" fmla="*/ 59 w 3172"/>
                <a:gd name="T101" fmla="*/ 436 h 1441"/>
                <a:gd name="T102" fmla="*/ 109 w 3172"/>
                <a:gd name="T103" fmla="*/ 447 h 1441"/>
                <a:gd name="T104" fmla="*/ 76 w 3172"/>
                <a:gd name="T105" fmla="*/ 403 h 1441"/>
                <a:gd name="T106" fmla="*/ 17 w 3172"/>
                <a:gd name="T107" fmla="*/ 415 h 1441"/>
                <a:gd name="T108" fmla="*/ 17 w 3172"/>
                <a:gd name="T109" fmla="*/ 393 h 1441"/>
                <a:gd name="T110" fmla="*/ 43 w 3172"/>
                <a:gd name="T111" fmla="*/ 393 h 1441"/>
                <a:gd name="T112" fmla="*/ 101 w 3172"/>
                <a:gd name="T113" fmla="*/ 393 h 1441"/>
                <a:gd name="T114" fmla="*/ 59 w 3172"/>
                <a:gd name="T115" fmla="*/ 371 h 1441"/>
                <a:gd name="T116" fmla="*/ 118 w 3172"/>
                <a:gd name="T117" fmla="*/ 371 h 1441"/>
                <a:gd name="T118" fmla="*/ 76 w 3172"/>
                <a:gd name="T119" fmla="*/ 338 h 1441"/>
                <a:gd name="T120" fmla="*/ 135 w 3172"/>
                <a:gd name="T121" fmla="*/ 349 h 1441"/>
                <a:gd name="T122" fmla="*/ 17 w 3172"/>
                <a:gd name="T123" fmla="*/ 272 h 1441"/>
                <a:gd name="T124" fmla="*/ 17 w 3172"/>
                <a:gd name="T125" fmla="*/ 229 h 14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172" h="1441">
                  <a:moveTo>
                    <a:pt x="52" y="687"/>
                  </a:moveTo>
                  <a:lnTo>
                    <a:pt x="302" y="457"/>
                  </a:lnTo>
                  <a:lnTo>
                    <a:pt x="580" y="261"/>
                  </a:lnTo>
                  <a:lnTo>
                    <a:pt x="880" y="130"/>
                  </a:lnTo>
                  <a:lnTo>
                    <a:pt x="1282" y="30"/>
                  </a:lnTo>
                  <a:lnTo>
                    <a:pt x="1611" y="0"/>
                  </a:lnTo>
                  <a:lnTo>
                    <a:pt x="1964" y="30"/>
                  </a:lnTo>
                  <a:lnTo>
                    <a:pt x="2339" y="162"/>
                  </a:lnTo>
                  <a:lnTo>
                    <a:pt x="2719" y="326"/>
                  </a:lnTo>
                  <a:lnTo>
                    <a:pt x="2945" y="523"/>
                  </a:lnTo>
                  <a:lnTo>
                    <a:pt x="3069" y="719"/>
                  </a:lnTo>
                  <a:lnTo>
                    <a:pt x="3172" y="980"/>
                  </a:lnTo>
                  <a:lnTo>
                    <a:pt x="3172" y="1114"/>
                  </a:lnTo>
                  <a:lnTo>
                    <a:pt x="3095" y="1048"/>
                  </a:lnTo>
                  <a:lnTo>
                    <a:pt x="3044" y="949"/>
                  </a:lnTo>
                  <a:lnTo>
                    <a:pt x="2591" y="719"/>
                  </a:lnTo>
                  <a:lnTo>
                    <a:pt x="2945" y="784"/>
                  </a:lnTo>
                  <a:lnTo>
                    <a:pt x="2591" y="620"/>
                  </a:lnTo>
                  <a:lnTo>
                    <a:pt x="2869" y="655"/>
                  </a:lnTo>
                  <a:lnTo>
                    <a:pt x="2516" y="488"/>
                  </a:lnTo>
                  <a:lnTo>
                    <a:pt x="2768" y="523"/>
                  </a:lnTo>
                  <a:lnTo>
                    <a:pt x="2465" y="392"/>
                  </a:lnTo>
                  <a:lnTo>
                    <a:pt x="2615" y="360"/>
                  </a:lnTo>
                  <a:lnTo>
                    <a:pt x="2416" y="292"/>
                  </a:lnTo>
                  <a:lnTo>
                    <a:pt x="2390" y="226"/>
                  </a:lnTo>
                  <a:lnTo>
                    <a:pt x="2188" y="130"/>
                  </a:lnTo>
                  <a:lnTo>
                    <a:pt x="2112" y="98"/>
                  </a:lnTo>
                  <a:lnTo>
                    <a:pt x="2139" y="555"/>
                  </a:lnTo>
                  <a:lnTo>
                    <a:pt x="2062" y="98"/>
                  </a:lnTo>
                  <a:lnTo>
                    <a:pt x="1964" y="65"/>
                  </a:lnTo>
                  <a:lnTo>
                    <a:pt x="1814" y="555"/>
                  </a:lnTo>
                  <a:lnTo>
                    <a:pt x="1863" y="65"/>
                  </a:lnTo>
                  <a:lnTo>
                    <a:pt x="1710" y="30"/>
                  </a:lnTo>
                  <a:lnTo>
                    <a:pt x="1511" y="488"/>
                  </a:lnTo>
                  <a:lnTo>
                    <a:pt x="1636" y="30"/>
                  </a:lnTo>
                  <a:lnTo>
                    <a:pt x="1536" y="30"/>
                  </a:lnTo>
                  <a:lnTo>
                    <a:pt x="1282" y="488"/>
                  </a:lnTo>
                  <a:lnTo>
                    <a:pt x="1434" y="30"/>
                  </a:lnTo>
                  <a:lnTo>
                    <a:pt x="1183" y="65"/>
                  </a:lnTo>
                  <a:lnTo>
                    <a:pt x="907" y="130"/>
                  </a:lnTo>
                  <a:lnTo>
                    <a:pt x="580" y="292"/>
                  </a:lnTo>
                  <a:lnTo>
                    <a:pt x="327" y="488"/>
                  </a:lnTo>
                  <a:lnTo>
                    <a:pt x="101" y="719"/>
                  </a:lnTo>
                  <a:lnTo>
                    <a:pt x="251" y="881"/>
                  </a:lnTo>
                  <a:lnTo>
                    <a:pt x="453" y="1014"/>
                  </a:lnTo>
                  <a:lnTo>
                    <a:pt x="377" y="1441"/>
                  </a:lnTo>
                  <a:lnTo>
                    <a:pt x="278" y="1341"/>
                  </a:lnTo>
                  <a:lnTo>
                    <a:pt x="128" y="1375"/>
                  </a:lnTo>
                  <a:lnTo>
                    <a:pt x="0" y="1341"/>
                  </a:lnTo>
                  <a:lnTo>
                    <a:pt x="0" y="1308"/>
                  </a:lnTo>
                  <a:lnTo>
                    <a:pt x="177" y="1308"/>
                  </a:lnTo>
                  <a:lnTo>
                    <a:pt x="327" y="1341"/>
                  </a:lnTo>
                  <a:lnTo>
                    <a:pt x="227" y="1211"/>
                  </a:lnTo>
                  <a:lnTo>
                    <a:pt x="52" y="1245"/>
                  </a:lnTo>
                  <a:lnTo>
                    <a:pt x="52" y="1179"/>
                  </a:lnTo>
                  <a:lnTo>
                    <a:pt x="128" y="1179"/>
                  </a:lnTo>
                  <a:lnTo>
                    <a:pt x="302" y="1179"/>
                  </a:lnTo>
                  <a:lnTo>
                    <a:pt x="177" y="1114"/>
                  </a:lnTo>
                  <a:lnTo>
                    <a:pt x="353" y="1114"/>
                  </a:lnTo>
                  <a:lnTo>
                    <a:pt x="227" y="1014"/>
                  </a:lnTo>
                  <a:lnTo>
                    <a:pt x="404" y="1048"/>
                  </a:lnTo>
                  <a:lnTo>
                    <a:pt x="52" y="816"/>
                  </a:lnTo>
                  <a:lnTo>
                    <a:pt x="52" y="687"/>
                  </a:lnTo>
                  <a:close/>
                </a:path>
              </a:pathLst>
            </a:custGeom>
            <a:solidFill>
              <a:srgbClr val="000000"/>
            </a:solidFill>
            <a:ln w="0">
              <a:solidFill>
                <a:srgbClr val="000000"/>
              </a:solidFill>
              <a:prstDash val="solid"/>
              <a:round/>
              <a:headEnd/>
              <a:tailEnd/>
            </a:ln>
          </p:spPr>
          <p:txBody>
            <a:bodyPr/>
            <a:lstStyle/>
            <a:p>
              <a:endParaRPr lang="en-US"/>
            </a:p>
          </p:txBody>
        </p:sp>
        <p:sp>
          <p:nvSpPr>
            <p:cNvPr id="89139" name="Freeform 51">
              <a:extLst>
                <a:ext uri="{FF2B5EF4-FFF2-40B4-BE49-F238E27FC236}">
                  <a16:creationId xmlns:a16="http://schemas.microsoft.com/office/drawing/2014/main" id="{2CB37B75-BD88-4589-3EF6-7062E644E0CB}"/>
                </a:ext>
              </a:extLst>
            </p:cNvPr>
            <p:cNvSpPr>
              <a:spLocks/>
            </p:cNvSpPr>
            <p:nvPr/>
          </p:nvSpPr>
          <p:spPr bwMode="auto">
            <a:xfrm>
              <a:off x="2787" y="1278"/>
              <a:ext cx="922" cy="425"/>
            </a:xfrm>
            <a:custGeom>
              <a:avLst/>
              <a:gdLst>
                <a:gd name="T0" fmla="*/ 0 w 2766"/>
                <a:gd name="T1" fmla="*/ 66 h 1277"/>
                <a:gd name="T2" fmla="*/ 150 w 2766"/>
                <a:gd name="T3" fmla="*/ 22 h 1277"/>
                <a:gd name="T4" fmla="*/ 361 w 2766"/>
                <a:gd name="T5" fmla="*/ 0 h 1277"/>
                <a:gd name="T6" fmla="*/ 545 w 2766"/>
                <a:gd name="T7" fmla="*/ 22 h 1277"/>
                <a:gd name="T8" fmla="*/ 713 w 2766"/>
                <a:gd name="T9" fmla="*/ 66 h 1277"/>
                <a:gd name="T10" fmla="*/ 847 w 2766"/>
                <a:gd name="T11" fmla="*/ 120 h 1277"/>
                <a:gd name="T12" fmla="*/ 914 w 2766"/>
                <a:gd name="T13" fmla="*/ 153 h 1277"/>
                <a:gd name="T14" fmla="*/ 914 w 2766"/>
                <a:gd name="T15" fmla="*/ 186 h 1277"/>
                <a:gd name="T16" fmla="*/ 838 w 2766"/>
                <a:gd name="T17" fmla="*/ 230 h 1277"/>
                <a:gd name="T18" fmla="*/ 855 w 2766"/>
                <a:gd name="T19" fmla="*/ 251 h 1277"/>
                <a:gd name="T20" fmla="*/ 805 w 2766"/>
                <a:gd name="T21" fmla="*/ 295 h 1277"/>
                <a:gd name="T22" fmla="*/ 881 w 2766"/>
                <a:gd name="T23" fmla="*/ 284 h 1277"/>
                <a:gd name="T24" fmla="*/ 914 w 2766"/>
                <a:gd name="T25" fmla="*/ 284 h 1277"/>
                <a:gd name="T26" fmla="*/ 914 w 2766"/>
                <a:gd name="T27" fmla="*/ 306 h 1277"/>
                <a:gd name="T28" fmla="*/ 873 w 2766"/>
                <a:gd name="T29" fmla="*/ 295 h 1277"/>
                <a:gd name="T30" fmla="*/ 830 w 2766"/>
                <a:gd name="T31" fmla="*/ 306 h 1277"/>
                <a:gd name="T32" fmla="*/ 838 w 2766"/>
                <a:gd name="T33" fmla="*/ 317 h 1277"/>
                <a:gd name="T34" fmla="*/ 922 w 2766"/>
                <a:gd name="T35" fmla="*/ 317 h 1277"/>
                <a:gd name="T36" fmla="*/ 914 w 2766"/>
                <a:gd name="T37" fmla="*/ 338 h 1277"/>
                <a:gd name="T38" fmla="*/ 797 w 2766"/>
                <a:gd name="T39" fmla="*/ 328 h 1277"/>
                <a:gd name="T40" fmla="*/ 889 w 2766"/>
                <a:gd name="T41" fmla="*/ 350 h 1277"/>
                <a:gd name="T42" fmla="*/ 873 w 2766"/>
                <a:gd name="T43" fmla="*/ 360 h 1277"/>
                <a:gd name="T44" fmla="*/ 922 w 2766"/>
                <a:gd name="T45" fmla="*/ 425 h 1277"/>
                <a:gd name="T46" fmla="*/ 847 w 2766"/>
                <a:gd name="T47" fmla="*/ 360 h 1277"/>
                <a:gd name="T48" fmla="*/ 805 w 2766"/>
                <a:gd name="T49" fmla="*/ 371 h 1277"/>
                <a:gd name="T50" fmla="*/ 789 w 2766"/>
                <a:gd name="T51" fmla="*/ 382 h 1277"/>
                <a:gd name="T52" fmla="*/ 797 w 2766"/>
                <a:gd name="T53" fmla="*/ 415 h 1277"/>
                <a:gd name="T54" fmla="*/ 754 w 2766"/>
                <a:gd name="T55" fmla="*/ 393 h 1277"/>
                <a:gd name="T56" fmla="*/ 704 w 2766"/>
                <a:gd name="T57" fmla="*/ 393 h 1277"/>
                <a:gd name="T58" fmla="*/ 671 w 2766"/>
                <a:gd name="T59" fmla="*/ 393 h 1277"/>
                <a:gd name="T60" fmla="*/ 637 w 2766"/>
                <a:gd name="T61" fmla="*/ 382 h 1277"/>
                <a:gd name="T62" fmla="*/ 721 w 2766"/>
                <a:gd name="T63" fmla="*/ 393 h 1277"/>
                <a:gd name="T64" fmla="*/ 763 w 2766"/>
                <a:gd name="T65" fmla="*/ 371 h 1277"/>
                <a:gd name="T66" fmla="*/ 789 w 2766"/>
                <a:gd name="T67" fmla="*/ 338 h 1277"/>
                <a:gd name="T68" fmla="*/ 789 w 2766"/>
                <a:gd name="T69" fmla="*/ 295 h 1277"/>
                <a:gd name="T70" fmla="*/ 771 w 2766"/>
                <a:gd name="T71" fmla="*/ 175 h 1277"/>
                <a:gd name="T72" fmla="*/ 579 w 2766"/>
                <a:gd name="T73" fmla="*/ 108 h 1277"/>
                <a:gd name="T74" fmla="*/ 436 w 2766"/>
                <a:gd name="T75" fmla="*/ 76 h 1277"/>
                <a:gd name="T76" fmla="*/ 252 w 2766"/>
                <a:gd name="T77" fmla="*/ 66 h 1277"/>
                <a:gd name="T78" fmla="*/ 218 w 2766"/>
                <a:gd name="T79" fmla="*/ 55 h 1277"/>
                <a:gd name="T80" fmla="*/ 545 w 2766"/>
                <a:gd name="T81" fmla="*/ 76 h 1277"/>
                <a:gd name="T82" fmla="*/ 570 w 2766"/>
                <a:gd name="T83" fmla="*/ 66 h 1277"/>
                <a:gd name="T84" fmla="*/ 604 w 2766"/>
                <a:gd name="T85" fmla="*/ 66 h 1277"/>
                <a:gd name="T86" fmla="*/ 645 w 2766"/>
                <a:gd name="T87" fmla="*/ 55 h 1277"/>
                <a:gd name="T88" fmla="*/ 503 w 2766"/>
                <a:gd name="T89" fmla="*/ 33 h 1277"/>
                <a:gd name="T90" fmla="*/ 361 w 2766"/>
                <a:gd name="T91" fmla="*/ 11 h 1277"/>
                <a:gd name="T92" fmla="*/ 192 w 2766"/>
                <a:gd name="T93" fmla="*/ 33 h 1277"/>
                <a:gd name="T94" fmla="*/ 83 w 2766"/>
                <a:gd name="T95" fmla="*/ 44 h 1277"/>
                <a:gd name="T96" fmla="*/ 118 w 2766"/>
                <a:gd name="T97" fmla="*/ 76 h 1277"/>
                <a:gd name="T98" fmla="*/ 226 w 2766"/>
                <a:gd name="T99" fmla="*/ 76 h 1277"/>
                <a:gd name="T100" fmla="*/ 83 w 2766"/>
                <a:gd name="T101" fmla="*/ 98 h 1277"/>
                <a:gd name="T102" fmla="*/ 58 w 2766"/>
                <a:gd name="T103" fmla="*/ 131 h 1277"/>
                <a:gd name="T104" fmla="*/ 0 w 2766"/>
                <a:gd name="T105" fmla="*/ 66 h 127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766" h="1277">
                  <a:moveTo>
                    <a:pt x="0" y="197"/>
                  </a:moveTo>
                  <a:lnTo>
                    <a:pt x="451" y="65"/>
                  </a:lnTo>
                  <a:lnTo>
                    <a:pt x="1082" y="0"/>
                  </a:lnTo>
                  <a:lnTo>
                    <a:pt x="1634" y="65"/>
                  </a:lnTo>
                  <a:lnTo>
                    <a:pt x="2138" y="197"/>
                  </a:lnTo>
                  <a:lnTo>
                    <a:pt x="2542" y="360"/>
                  </a:lnTo>
                  <a:lnTo>
                    <a:pt x="2741" y="459"/>
                  </a:lnTo>
                  <a:lnTo>
                    <a:pt x="2741" y="559"/>
                  </a:lnTo>
                  <a:lnTo>
                    <a:pt x="2515" y="690"/>
                  </a:lnTo>
                  <a:lnTo>
                    <a:pt x="2566" y="753"/>
                  </a:lnTo>
                  <a:lnTo>
                    <a:pt x="2416" y="886"/>
                  </a:lnTo>
                  <a:lnTo>
                    <a:pt x="2642" y="854"/>
                  </a:lnTo>
                  <a:lnTo>
                    <a:pt x="2741" y="854"/>
                  </a:lnTo>
                  <a:lnTo>
                    <a:pt x="2741" y="918"/>
                  </a:lnTo>
                  <a:lnTo>
                    <a:pt x="2618" y="886"/>
                  </a:lnTo>
                  <a:lnTo>
                    <a:pt x="2490" y="918"/>
                  </a:lnTo>
                  <a:lnTo>
                    <a:pt x="2515" y="951"/>
                  </a:lnTo>
                  <a:lnTo>
                    <a:pt x="2766" y="951"/>
                  </a:lnTo>
                  <a:lnTo>
                    <a:pt x="2741" y="1016"/>
                  </a:lnTo>
                  <a:lnTo>
                    <a:pt x="2391" y="985"/>
                  </a:lnTo>
                  <a:lnTo>
                    <a:pt x="2667" y="1051"/>
                  </a:lnTo>
                  <a:lnTo>
                    <a:pt x="2618" y="1081"/>
                  </a:lnTo>
                  <a:lnTo>
                    <a:pt x="2766" y="1277"/>
                  </a:lnTo>
                  <a:lnTo>
                    <a:pt x="2542" y="1081"/>
                  </a:lnTo>
                  <a:lnTo>
                    <a:pt x="2416" y="1116"/>
                  </a:lnTo>
                  <a:lnTo>
                    <a:pt x="2366" y="1149"/>
                  </a:lnTo>
                  <a:lnTo>
                    <a:pt x="2391" y="1247"/>
                  </a:lnTo>
                  <a:lnTo>
                    <a:pt x="2263" y="1181"/>
                  </a:lnTo>
                  <a:lnTo>
                    <a:pt x="2112" y="1181"/>
                  </a:lnTo>
                  <a:lnTo>
                    <a:pt x="2014" y="1181"/>
                  </a:lnTo>
                  <a:lnTo>
                    <a:pt x="1910" y="1149"/>
                  </a:lnTo>
                  <a:lnTo>
                    <a:pt x="2162" y="1181"/>
                  </a:lnTo>
                  <a:lnTo>
                    <a:pt x="2288" y="1116"/>
                  </a:lnTo>
                  <a:lnTo>
                    <a:pt x="2366" y="1016"/>
                  </a:lnTo>
                  <a:lnTo>
                    <a:pt x="2366" y="886"/>
                  </a:lnTo>
                  <a:lnTo>
                    <a:pt x="2313" y="525"/>
                  </a:lnTo>
                  <a:lnTo>
                    <a:pt x="1736" y="326"/>
                  </a:lnTo>
                  <a:lnTo>
                    <a:pt x="1309" y="229"/>
                  </a:lnTo>
                  <a:lnTo>
                    <a:pt x="755" y="197"/>
                  </a:lnTo>
                  <a:lnTo>
                    <a:pt x="653" y="164"/>
                  </a:lnTo>
                  <a:lnTo>
                    <a:pt x="1634" y="229"/>
                  </a:lnTo>
                  <a:lnTo>
                    <a:pt x="1710" y="197"/>
                  </a:lnTo>
                  <a:lnTo>
                    <a:pt x="1812" y="197"/>
                  </a:lnTo>
                  <a:lnTo>
                    <a:pt x="1936" y="164"/>
                  </a:lnTo>
                  <a:lnTo>
                    <a:pt x="1508" y="100"/>
                  </a:lnTo>
                  <a:lnTo>
                    <a:pt x="1082" y="33"/>
                  </a:lnTo>
                  <a:lnTo>
                    <a:pt x="577" y="100"/>
                  </a:lnTo>
                  <a:lnTo>
                    <a:pt x="249" y="132"/>
                  </a:lnTo>
                  <a:lnTo>
                    <a:pt x="353" y="229"/>
                  </a:lnTo>
                  <a:lnTo>
                    <a:pt x="679" y="229"/>
                  </a:lnTo>
                  <a:lnTo>
                    <a:pt x="249" y="295"/>
                  </a:lnTo>
                  <a:lnTo>
                    <a:pt x="175" y="394"/>
                  </a:lnTo>
                  <a:lnTo>
                    <a:pt x="0" y="197"/>
                  </a:lnTo>
                  <a:close/>
                </a:path>
              </a:pathLst>
            </a:custGeom>
            <a:solidFill>
              <a:srgbClr val="000000"/>
            </a:solidFill>
            <a:ln w="0">
              <a:solidFill>
                <a:srgbClr val="000000"/>
              </a:solidFill>
              <a:prstDash val="solid"/>
              <a:round/>
              <a:headEnd/>
              <a:tailEnd/>
            </a:ln>
          </p:spPr>
          <p:txBody>
            <a:bodyPr/>
            <a:lstStyle/>
            <a:p>
              <a:endParaRPr lang="en-US"/>
            </a:p>
          </p:txBody>
        </p:sp>
        <p:sp>
          <p:nvSpPr>
            <p:cNvPr id="89140" name="Freeform 52">
              <a:extLst>
                <a:ext uri="{FF2B5EF4-FFF2-40B4-BE49-F238E27FC236}">
                  <a16:creationId xmlns:a16="http://schemas.microsoft.com/office/drawing/2014/main" id="{969BB692-0A4B-8FD3-949D-1ED0A68C8786}"/>
                </a:ext>
              </a:extLst>
            </p:cNvPr>
            <p:cNvSpPr>
              <a:spLocks/>
            </p:cNvSpPr>
            <p:nvPr/>
          </p:nvSpPr>
          <p:spPr bwMode="auto">
            <a:xfrm>
              <a:off x="2896" y="1376"/>
              <a:ext cx="637" cy="230"/>
            </a:xfrm>
            <a:custGeom>
              <a:avLst/>
              <a:gdLst>
                <a:gd name="T0" fmla="*/ 26 w 1912"/>
                <a:gd name="T1" fmla="*/ 10 h 690"/>
                <a:gd name="T2" fmla="*/ 209 w 1912"/>
                <a:gd name="T3" fmla="*/ 0 h 690"/>
                <a:gd name="T4" fmla="*/ 344 w 1912"/>
                <a:gd name="T5" fmla="*/ 0 h 690"/>
                <a:gd name="T6" fmla="*/ 461 w 1912"/>
                <a:gd name="T7" fmla="*/ 33 h 690"/>
                <a:gd name="T8" fmla="*/ 629 w 1912"/>
                <a:gd name="T9" fmla="*/ 88 h 690"/>
                <a:gd name="T10" fmla="*/ 637 w 1912"/>
                <a:gd name="T11" fmla="*/ 164 h 690"/>
                <a:gd name="T12" fmla="*/ 629 w 1912"/>
                <a:gd name="T13" fmla="*/ 219 h 690"/>
                <a:gd name="T14" fmla="*/ 595 w 1912"/>
                <a:gd name="T15" fmla="*/ 230 h 690"/>
                <a:gd name="T16" fmla="*/ 553 w 1912"/>
                <a:gd name="T17" fmla="*/ 230 h 690"/>
                <a:gd name="T18" fmla="*/ 502 w 1912"/>
                <a:gd name="T19" fmla="*/ 219 h 690"/>
                <a:gd name="T20" fmla="*/ 478 w 1912"/>
                <a:gd name="T21" fmla="*/ 186 h 690"/>
                <a:gd name="T22" fmla="*/ 453 w 1912"/>
                <a:gd name="T23" fmla="*/ 120 h 690"/>
                <a:gd name="T24" fmla="*/ 453 w 1912"/>
                <a:gd name="T25" fmla="*/ 77 h 690"/>
                <a:gd name="T26" fmla="*/ 470 w 1912"/>
                <a:gd name="T27" fmla="*/ 55 h 690"/>
                <a:gd name="T28" fmla="*/ 411 w 1912"/>
                <a:gd name="T29" fmla="*/ 43 h 690"/>
                <a:gd name="T30" fmla="*/ 368 w 1912"/>
                <a:gd name="T31" fmla="*/ 33 h 690"/>
                <a:gd name="T32" fmla="*/ 360 w 1912"/>
                <a:gd name="T33" fmla="*/ 66 h 690"/>
                <a:gd name="T34" fmla="*/ 319 w 1912"/>
                <a:gd name="T35" fmla="*/ 98 h 690"/>
                <a:gd name="T36" fmla="*/ 260 w 1912"/>
                <a:gd name="T37" fmla="*/ 120 h 690"/>
                <a:gd name="T38" fmla="*/ 201 w 1912"/>
                <a:gd name="T39" fmla="*/ 143 h 690"/>
                <a:gd name="T40" fmla="*/ 127 w 1912"/>
                <a:gd name="T41" fmla="*/ 153 h 690"/>
                <a:gd name="T42" fmla="*/ 67 w 1912"/>
                <a:gd name="T43" fmla="*/ 153 h 690"/>
                <a:gd name="T44" fmla="*/ 26 w 1912"/>
                <a:gd name="T45" fmla="*/ 132 h 690"/>
                <a:gd name="T46" fmla="*/ 109 w 1912"/>
                <a:gd name="T47" fmla="*/ 120 h 690"/>
                <a:gd name="T48" fmla="*/ 26 w 1912"/>
                <a:gd name="T49" fmla="*/ 98 h 690"/>
                <a:gd name="T50" fmla="*/ 168 w 1912"/>
                <a:gd name="T51" fmla="*/ 98 h 690"/>
                <a:gd name="T52" fmla="*/ 50 w 1912"/>
                <a:gd name="T53" fmla="*/ 77 h 690"/>
                <a:gd name="T54" fmla="*/ 252 w 1912"/>
                <a:gd name="T55" fmla="*/ 66 h 690"/>
                <a:gd name="T56" fmla="*/ 84 w 1912"/>
                <a:gd name="T57" fmla="*/ 43 h 690"/>
                <a:gd name="T58" fmla="*/ 243 w 1912"/>
                <a:gd name="T59" fmla="*/ 43 h 690"/>
                <a:gd name="T60" fmla="*/ 67 w 1912"/>
                <a:gd name="T61" fmla="*/ 33 h 690"/>
                <a:gd name="T62" fmla="*/ 243 w 1912"/>
                <a:gd name="T63" fmla="*/ 22 h 690"/>
                <a:gd name="T64" fmla="*/ 92 w 1912"/>
                <a:gd name="T65" fmla="*/ 10 h 690"/>
                <a:gd name="T66" fmla="*/ 34 w 1912"/>
                <a:gd name="T67" fmla="*/ 10 h 690"/>
                <a:gd name="T68" fmla="*/ 0 w 1912"/>
                <a:gd name="T69" fmla="*/ 77 h 690"/>
                <a:gd name="T70" fmla="*/ 26 w 1912"/>
                <a:gd name="T71" fmla="*/ 10 h 69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912" h="690">
                  <a:moveTo>
                    <a:pt x="77" y="31"/>
                  </a:moveTo>
                  <a:lnTo>
                    <a:pt x="628" y="0"/>
                  </a:lnTo>
                  <a:lnTo>
                    <a:pt x="1032" y="0"/>
                  </a:lnTo>
                  <a:lnTo>
                    <a:pt x="1384" y="99"/>
                  </a:lnTo>
                  <a:lnTo>
                    <a:pt x="1888" y="264"/>
                  </a:lnTo>
                  <a:lnTo>
                    <a:pt x="1912" y="491"/>
                  </a:lnTo>
                  <a:lnTo>
                    <a:pt x="1888" y="656"/>
                  </a:lnTo>
                  <a:lnTo>
                    <a:pt x="1786" y="690"/>
                  </a:lnTo>
                  <a:lnTo>
                    <a:pt x="1661" y="690"/>
                  </a:lnTo>
                  <a:lnTo>
                    <a:pt x="1508" y="656"/>
                  </a:lnTo>
                  <a:lnTo>
                    <a:pt x="1434" y="559"/>
                  </a:lnTo>
                  <a:lnTo>
                    <a:pt x="1360" y="361"/>
                  </a:lnTo>
                  <a:lnTo>
                    <a:pt x="1360" y="230"/>
                  </a:lnTo>
                  <a:lnTo>
                    <a:pt x="1410" y="164"/>
                  </a:lnTo>
                  <a:lnTo>
                    <a:pt x="1234" y="130"/>
                  </a:lnTo>
                  <a:lnTo>
                    <a:pt x="1106" y="99"/>
                  </a:lnTo>
                  <a:lnTo>
                    <a:pt x="1082" y="198"/>
                  </a:lnTo>
                  <a:lnTo>
                    <a:pt x="956" y="295"/>
                  </a:lnTo>
                  <a:lnTo>
                    <a:pt x="781" y="361"/>
                  </a:lnTo>
                  <a:lnTo>
                    <a:pt x="603" y="429"/>
                  </a:lnTo>
                  <a:lnTo>
                    <a:pt x="380" y="458"/>
                  </a:lnTo>
                  <a:lnTo>
                    <a:pt x="201" y="458"/>
                  </a:lnTo>
                  <a:lnTo>
                    <a:pt x="77" y="395"/>
                  </a:lnTo>
                  <a:lnTo>
                    <a:pt x="327" y="361"/>
                  </a:lnTo>
                  <a:lnTo>
                    <a:pt x="77" y="295"/>
                  </a:lnTo>
                  <a:lnTo>
                    <a:pt x="505" y="295"/>
                  </a:lnTo>
                  <a:lnTo>
                    <a:pt x="151" y="230"/>
                  </a:lnTo>
                  <a:lnTo>
                    <a:pt x="756" y="198"/>
                  </a:lnTo>
                  <a:lnTo>
                    <a:pt x="251" y="130"/>
                  </a:lnTo>
                  <a:lnTo>
                    <a:pt x="729" y="130"/>
                  </a:lnTo>
                  <a:lnTo>
                    <a:pt x="201" y="99"/>
                  </a:lnTo>
                  <a:lnTo>
                    <a:pt x="729" y="65"/>
                  </a:lnTo>
                  <a:lnTo>
                    <a:pt x="276" y="31"/>
                  </a:lnTo>
                  <a:lnTo>
                    <a:pt x="101" y="31"/>
                  </a:lnTo>
                  <a:lnTo>
                    <a:pt x="0" y="230"/>
                  </a:lnTo>
                  <a:lnTo>
                    <a:pt x="77" y="31"/>
                  </a:lnTo>
                  <a:close/>
                </a:path>
              </a:pathLst>
            </a:custGeom>
            <a:solidFill>
              <a:srgbClr val="000000"/>
            </a:solidFill>
            <a:ln w="0">
              <a:solidFill>
                <a:srgbClr val="000000"/>
              </a:solidFill>
              <a:prstDash val="solid"/>
              <a:round/>
              <a:headEnd/>
              <a:tailEnd/>
            </a:ln>
          </p:spPr>
          <p:txBody>
            <a:bodyPr/>
            <a:lstStyle/>
            <a:p>
              <a:endParaRPr lang="en-US"/>
            </a:p>
          </p:txBody>
        </p:sp>
        <p:sp>
          <p:nvSpPr>
            <p:cNvPr id="89141" name="Freeform 53">
              <a:extLst>
                <a:ext uri="{FF2B5EF4-FFF2-40B4-BE49-F238E27FC236}">
                  <a16:creationId xmlns:a16="http://schemas.microsoft.com/office/drawing/2014/main" id="{CB2FD7D4-F7CD-D227-3CFA-68FFE0E28FAC}"/>
                </a:ext>
              </a:extLst>
            </p:cNvPr>
            <p:cNvSpPr>
              <a:spLocks/>
            </p:cNvSpPr>
            <p:nvPr/>
          </p:nvSpPr>
          <p:spPr bwMode="auto">
            <a:xfrm>
              <a:off x="3290" y="1431"/>
              <a:ext cx="84" cy="175"/>
            </a:xfrm>
            <a:custGeom>
              <a:avLst/>
              <a:gdLst>
                <a:gd name="T0" fmla="*/ 0 w 252"/>
                <a:gd name="T1" fmla="*/ 44 h 526"/>
                <a:gd name="T2" fmla="*/ 17 w 252"/>
                <a:gd name="T3" fmla="*/ 109 h 526"/>
                <a:gd name="T4" fmla="*/ 84 w 252"/>
                <a:gd name="T5" fmla="*/ 175 h 526"/>
                <a:gd name="T6" fmla="*/ 17 w 252"/>
                <a:gd name="T7" fmla="*/ 66 h 526"/>
                <a:gd name="T8" fmla="*/ 17 w 252"/>
                <a:gd name="T9" fmla="*/ 0 h 526"/>
                <a:gd name="T10" fmla="*/ 0 w 252"/>
                <a:gd name="T11" fmla="*/ 44 h 5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 h="526">
                  <a:moveTo>
                    <a:pt x="0" y="131"/>
                  </a:moveTo>
                  <a:lnTo>
                    <a:pt x="52" y="327"/>
                  </a:lnTo>
                  <a:lnTo>
                    <a:pt x="252" y="526"/>
                  </a:lnTo>
                  <a:lnTo>
                    <a:pt x="52" y="197"/>
                  </a:lnTo>
                  <a:lnTo>
                    <a:pt x="52" y="0"/>
                  </a:lnTo>
                  <a:lnTo>
                    <a:pt x="0" y="131"/>
                  </a:lnTo>
                  <a:close/>
                </a:path>
              </a:pathLst>
            </a:custGeom>
            <a:solidFill>
              <a:srgbClr val="000000"/>
            </a:solidFill>
            <a:ln w="0">
              <a:solidFill>
                <a:srgbClr val="000000"/>
              </a:solidFill>
              <a:prstDash val="solid"/>
              <a:round/>
              <a:headEnd/>
              <a:tailEnd/>
            </a:ln>
          </p:spPr>
          <p:txBody>
            <a:bodyPr/>
            <a:lstStyle/>
            <a:p>
              <a:endParaRPr lang="en-US"/>
            </a:p>
          </p:txBody>
        </p:sp>
        <p:sp>
          <p:nvSpPr>
            <p:cNvPr id="89142" name="Freeform 54">
              <a:extLst>
                <a:ext uri="{FF2B5EF4-FFF2-40B4-BE49-F238E27FC236}">
                  <a16:creationId xmlns:a16="http://schemas.microsoft.com/office/drawing/2014/main" id="{E7CDF1CD-28C7-1382-0536-721152EC29E8}"/>
                </a:ext>
              </a:extLst>
            </p:cNvPr>
            <p:cNvSpPr>
              <a:spLocks/>
            </p:cNvSpPr>
            <p:nvPr/>
          </p:nvSpPr>
          <p:spPr bwMode="auto">
            <a:xfrm>
              <a:off x="2845" y="1496"/>
              <a:ext cx="546" cy="186"/>
            </a:xfrm>
            <a:custGeom>
              <a:avLst/>
              <a:gdLst>
                <a:gd name="T0" fmla="*/ 25 w 1637"/>
                <a:gd name="T1" fmla="*/ 32 h 557"/>
                <a:gd name="T2" fmla="*/ 0 w 1637"/>
                <a:gd name="T3" fmla="*/ 87 h 557"/>
                <a:gd name="T4" fmla="*/ 59 w 1637"/>
                <a:gd name="T5" fmla="*/ 77 h 557"/>
                <a:gd name="T6" fmla="*/ 117 w 1637"/>
                <a:gd name="T7" fmla="*/ 87 h 557"/>
                <a:gd name="T8" fmla="*/ 168 w 1637"/>
                <a:gd name="T9" fmla="*/ 87 h 557"/>
                <a:gd name="T10" fmla="*/ 210 w 1637"/>
                <a:gd name="T11" fmla="*/ 87 h 557"/>
                <a:gd name="T12" fmla="*/ 260 w 1637"/>
                <a:gd name="T13" fmla="*/ 77 h 557"/>
                <a:gd name="T14" fmla="*/ 319 w 1637"/>
                <a:gd name="T15" fmla="*/ 43 h 557"/>
                <a:gd name="T16" fmla="*/ 361 w 1637"/>
                <a:gd name="T17" fmla="*/ 32 h 557"/>
                <a:gd name="T18" fmla="*/ 403 w 1637"/>
                <a:gd name="T19" fmla="*/ 32 h 557"/>
                <a:gd name="T20" fmla="*/ 428 w 1637"/>
                <a:gd name="T21" fmla="*/ 66 h 557"/>
                <a:gd name="T22" fmla="*/ 470 w 1637"/>
                <a:gd name="T23" fmla="*/ 120 h 557"/>
                <a:gd name="T24" fmla="*/ 504 w 1637"/>
                <a:gd name="T25" fmla="*/ 154 h 557"/>
                <a:gd name="T26" fmla="*/ 546 w 1637"/>
                <a:gd name="T27" fmla="*/ 186 h 557"/>
                <a:gd name="T28" fmla="*/ 546 w 1637"/>
                <a:gd name="T29" fmla="*/ 154 h 557"/>
                <a:gd name="T30" fmla="*/ 479 w 1637"/>
                <a:gd name="T31" fmla="*/ 99 h 557"/>
                <a:gd name="T32" fmla="*/ 437 w 1637"/>
                <a:gd name="T33" fmla="*/ 66 h 557"/>
                <a:gd name="T34" fmla="*/ 411 w 1637"/>
                <a:gd name="T35" fmla="*/ 11 h 557"/>
                <a:gd name="T36" fmla="*/ 369 w 1637"/>
                <a:gd name="T37" fmla="*/ 0 h 557"/>
                <a:gd name="T38" fmla="*/ 327 w 1637"/>
                <a:gd name="T39" fmla="*/ 23 h 557"/>
                <a:gd name="T40" fmla="*/ 219 w 1637"/>
                <a:gd name="T41" fmla="*/ 66 h 557"/>
                <a:gd name="T42" fmla="*/ 142 w 1637"/>
                <a:gd name="T43" fmla="*/ 66 h 557"/>
                <a:gd name="T44" fmla="*/ 50 w 1637"/>
                <a:gd name="T45" fmla="*/ 55 h 557"/>
                <a:gd name="T46" fmla="*/ 34 w 1637"/>
                <a:gd name="T47" fmla="*/ 43 h 557"/>
                <a:gd name="T48" fmla="*/ 25 w 1637"/>
                <a:gd name="T49" fmla="*/ 32 h 5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637" h="557">
                  <a:moveTo>
                    <a:pt x="74" y="97"/>
                  </a:moveTo>
                  <a:lnTo>
                    <a:pt x="0" y="262"/>
                  </a:lnTo>
                  <a:lnTo>
                    <a:pt x="178" y="230"/>
                  </a:lnTo>
                  <a:lnTo>
                    <a:pt x="352" y="262"/>
                  </a:lnTo>
                  <a:lnTo>
                    <a:pt x="504" y="262"/>
                  </a:lnTo>
                  <a:lnTo>
                    <a:pt x="629" y="262"/>
                  </a:lnTo>
                  <a:lnTo>
                    <a:pt x="779" y="230"/>
                  </a:lnTo>
                  <a:lnTo>
                    <a:pt x="957" y="130"/>
                  </a:lnTo>
                  <a:lnTo>
                    <a:pt x="1083" y="97"/>
                  </a:lnTo>
                  <a:lnTo>
                    <a:pt x="1208" y="97"/>
                  </a:lnTo>
                  <a:lnTo>
                    <a:pt x="1284" y="198"/>
                  </a:lnTo>
                  <a:lnTo>
                    <a:pt x="1410" y="360"/>
                  </a:lnTo>
                  <a:lnTo>
                    <a:pt x="1511" y="460"/>
                  </a:lnTo>
                  <a:lnTo>
                    <a:pt x="1637" y="557"/>
                  </a:lnTo>
                  <a:lnTo>
                    <a:pt x="1637" y="460"/>
                  </a:lnTo>
                  <a:lnTo>
                    <a:pt x="1435" y="295"/>
                  </a:lnTo>
                  <a:lnTo>
                    <a:pt x="1309" y="198"/>
                  </a:lnTo>
                  <a:lnTo>
                    <a:pt x="1233" y="34"/>
                  </a:lnTo>
                  <a:lnTo>
                    <a:pt x="1107" y="0"/>
                  </a:lnTo>
                  <a:lnTo>
                    <a:pt x="981" y="68"/>
                  </a:lnTo>
                  <a:lnTo>
                    <a:pt x="656" y="198"/>
                  </a:lnTo>
                  <a:lnTo>
                    <a:pt x="427" y="198"/>
                  </a:lnTo>
                  <a:lnTo>
                    <a:pt x="151" y="164"/>
                  </a:lnTo>
                  <a:lnTo>
                    <a:pt x="102" y="130"/>
                  </a:lnTo>
                  <a:lnTo>
                    <a:pt x="74" y="97"/>
                  </a:lnTo>
                  <a:close/>
                </a:path>
              </a:pathLst>
            </a:custGeom>
            <a:solidFill>
              <a:srgbClr val="000000"/>
            </a:solidFill>
            <a:ln w="0">
              <a:solidFill>
                <a:srgbClr val="000000"/>
              </a:solidFill>
              <a:prstDash val="solid"/>
              <a:round/>
              <a:headEnd/>
              <a:tailEnd/>
            </a:ln>
          </p:spPr>
          <p:txBody>
            <a:bodyPr/>
            <a:lstStyle/>
            <a:p>
              <a:endParaRPr lang="en-US"/>
            </a:p>
          </p:txBody>
        </p:sp>
        <p:sp>
          <p:nvSpPr>
            <p:cNvPr id="89143" name="Freeform 55">
              <a:extLst>
                <a:ext uri="{FF2B5EF4-FFF2-40B4-BE49-F238E27FC236}">
                  <a16:creationId xmlns:a16="http://schemas.microsoft.com/office/drawing/2014/main" id="{74747A0E-FC6E-93DA-52B0-CA33772B3552}"/>
                </a:ext>
              </a:extLst>
            </p:cNvPr>
            <p:cNvSpPr>
              <a:spLocks/>
            </p:cNvSpPr>
            <p:nvPr/>
          </p:nvSpPr>
          <p:spPr bwMode="auto">
            <a:xfrm>
              <a:off x="2879" y="1606"/>
              <a:ext cx="713" cy="469"/>
            </a:xfrm>
            <a:custGeom>
              <a:avLst/>
              <a:gdLst>
                <a:gd name="T0" fmla="*/ 234 w 2139"/>
                <a:gd name="T1" fmla="*/ 0 h 1407"/>
                <a:gd name="T2" fmla="*/ 285 w 2139"/>
                <a:gd name="T3" fmla="*/ 44 h 1407"/>
                <a:gd name="T4" fmla="*/ 344 w 2139"/>
                <a:gd name="T5" fmla="*/ 10 h 1407"/>
                <a:gd name="T6" fmla="*/ 385 w 2139"/>
                <a:gd name="T7" fmla="*/ 44 h 1407"/>
                <a:gd name="T8" fmla="*/ 461 w 2139"/>
                <a:gd name="T9" fmla="*/ 44 h 1407"/>
                <a:gd name="T10" fmla="*/ 461 w 2139"/>
                <a:gd name="T11" fmla="*/ 119 h 1407"/>
                <a:gd name="T12" fmla="*/ 579 w 2139"/>
                <a:gd name="T13" fmla="*/ 196 h 1407"/>
                <a:gd name="T14" fmla="*/ 553 w 2139"/>
                <a:gd name="T15" fmla="*/ 119 h 1407"/>
                <a:gd name="T16" fmla="*/ 570 w 2139"/>
                <a:gd name="T17" fmla="*/ 97 h 1407"/>
                <a:gd name="T18" fmla="*/ 612 w 2139"/>
                <a:gd name="T19" fmla="*/ 142 h 1407"/>
                <a:gd name="T20" fmla="*/ 662 w 2139"/>
                <a:gd name="T21" fmla="*/ 153 h 1407"/>
                <a:gd name="T22" fmla="*/ 696 w 2139"/>
                <a:gd name="T23" fmla="*/ 186 h 1407"/>
                <a:gd name="T24" fmla="*/ 705 w 2139"/>
                <a:gd name="T25" fmla="*/ 219 h 1407"/>
                <a:gd name="T26" fmla="*/ 604 w 2139"/>
                <a:gd name="T27" fmla="*/ 262 h 1407"/>
                <a:gd name="T28" fmla="*/ 452 w 2139"/>
                <a:gd name="T29" fmla="*/ 404 h 1407"/>
                <a:gd name="T30" fmla="*/ 242 w 2139"/>
                <a:gd name="T31" fmla="*/ 469 h 1407"/>
                <a:gd name="T32" fmla="*/ 420 w 2139"/>
                <a:gd name="T33" fmla="*/ 404 h 1407"/>
                <a:gd name="T34" fmla="*/ 402 w 2139"/>
                <a:gd name="T35" fmla="*/ 338 h 1407"/>
                <a:gd name="T36" fmla="*/ 470 w 2139"/>
                <a:gd name="T37" fmla="*/ 284 h 1407"/>
                <a:gd name="T38" fmla="*/ 528 w 2139"/>
                <a:gd name="T39" fmla="*/ 284 h 1407"/>
                <a:gd name="T40" fmla="*/ 528 w 2139"/>
                <a:gd name="T41" fmla="*/ 207 h 1407"/>
                <a:gd name="T42" fmla="*/ 478 w 2139"/>
                <a:gd name="T43" fmla="*/ 186 h 1407"/>
                <a:gd name="T44" fmla="*/ 420 w 2139"/>
                <a:gd name="T45" fmla="*/ 174 h 1407"/>
                <a:gd name="T46" fmla="*/ 352 w 2139"/>
                <a:gd name="T47" fmla="*/ 174 h 1407"/>
                <a:gd name="T48" fmla="*/ 268 w 2139"/>
                <a:gd name="T49" fmla="*/ 131 h 1407"/>
                <a:gd name="T50" fmla="*/ 150 w 2139"/>
                <a:gd name="T51" fmla="*/ 163 h 1407"/>
                <a:gd name="T52" fmla="*/ 100 w 2139"/>
                <a:gd name="T53" fmla="*/ 163 h 1407"/>
                <a:gd name="T54" fmla="*/ 50 w 2139"/>
                <a:gd name="T55" fmla="*/ 186 h 1407"/>
                <a:gd name="T56" fmla="*/ 100 w 2139"/>
                <a:gd name="T57" fmla="*/ 262 h 1407"/>
                <a:gd name="T58" fmla="*/ 143 w 2139"/>
                <a:gd name="T59" fmla="*/ 284 h 1407"/>
                <a:gd name="T60" fmla="*/ 234 w 2139"/>
                <a:gd name="T61" fmla="*/ 306 h 1407"/>
                <a:gd name="T62" fmla="*/ 242 w 2139"/>
                <a:gd name="T63" fmla="*/ 316 h 1407"/>
                <a:gd name="T64" fmla="*/ 150 w 2139"/>
                <a:gd name="T65" fmla="*/ 338 h 1407"/>
                <a:gd name="T66" fmla="*/ 83 w 2139"/>
                <a:gd name="T67" fmla="*/ 306 h 1407"/>
                <a:gd name="T68" fmla="*/ 100 w 2139"/>
                <a:gd name="T69" fmla="*/ 360 h 1407"/>
                <a:gd name="T70" fmla="*/ 150 w 2139"/>
                <a:gd name="T71" fmla="*/ 415 h 1407"/>
                <a:gd name="T72" fmla="*/ 226 w 2139"/>
                <a:gd name="T73" fmla="*/ 415 h 1407"/>
                <a:gd name="T74" fmla="*/ 193 w 2139"/>
                <a:gd name="T75" fmla="*/ 458 h 1407"/>
                <a:gd name="T76" fmla="*/ 67 w 2139"/>
                <a:gd name="T77" fmla="*/ 360 h 1407"/>
                <a:gd name="T78" fmla="*/ 8 w 2139"/>
                <a:gd name="T79" fmla="*/ 153 h 1407"/>
                <a:gd name="T80" fmla="*/ 125 w 2139"/>
                <a:gd name="T81" fmla="*/ 131 h 1407"/>
                <a:gd name="T82" fmla="*/ 310 w 2139"/>
                <a:gd name="T83" fmla="*/ 131 h 1407"/>
                <a:gd name="T84" fmla="*/ 217 w 2139"/>
                <a:gd name="T85" fmla="*/ 44 h 140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139" h="1407">
                  <a:moveTo>
                    <a:pt x="578" y="66"/>
                  </a:moveTo>
                  <a:lnTo>
                    <a:pt x="652" y="96"/>
                  </a:lnTo>
                  <a:lnTo>
                    <a:pt x="702" y="0"/>
                  </a:lnTo>
                  <a:lnTo>
                    <a:pt x="756" y="96"/>
                  </a:lnTo>
                  <a:lnTo>
                    <a:pt x="778" y="31"/>
                  </a:lnTo>
                  <a:lnTo>
                    <a:pt x="855" y="131"/>
                  </a:lnTo>
                  <a:lnTo>
                    <a:pt x="879" y="31"/>
                  </a:lnTo>
                  <a:lnTo>
                    <a:pt x="956" y="131"/>
                  </a:lnTo>
                  <a:lnTo>
                    <a:pt x="1032" y="31"/>
                  </a:lnTo>
                  <a:lnTo>
                    <a:pt x="1056" y="131"/>
                  </a:lnTo>
                  <a:lnTo>
                    <a:pt x="1131" y="31"/>
                  </a:lnTo>
                  <a:lnTo>
                    <a:pt x="1155" y="131"/>
                  </a:lnTo>
                  <a:lnTo>
                    <a:pt x="1207" y="96"/>
                  </a:lnTo>
                  <a:lnTo>
                    <a:pt x="1231" y="131"/>
                  </a:lnTo>
                  <a:lnTo>
                    <a:pt x="1383" y="131"/>
                  </a:lnTo>
                  <a:lnTo>
                    <a:pt x="1409" y="196"/>
                  </a:lnTo>
                  <a:lnTo>
                    <a:pt x="1357" y="228"/>
                  </a:lnTo>
                  <a:lnTo>
                    <a:pt x="1383" y="358"/>
                  </a:lnTo>
                  <a:lnTo>
                    <a:pt x="1459" y="458"/>
                  </a:lnTo>
                  <a:lnTo>
                    <a:pt x="1535" y="523"/>
                  </a:lnTo>
                  <a:lnTo>
                    <a:pt x="1737" y="589"/>
                  </a:lnTo>
                  <a:lnTo>
                    <a:pt x="1861" y="557"/>
                  </a:lnTo>
                  <a:lnTo>
                    <a:pt x="1760" y="490"/>
                  </a:lnTo>
                  <a:lnTo>
                    <a:pt x="1659" y="358"/>
                  </a:lnTo>
                  <a:lnTo>
                    <a:pt x="1535" y="292"/>
                  </a:lnTo>
                  <a:lnTo>
                    <a:pt x="1659" y="327"/>
                  </a:lnTo>
                  <a:lnTo>
                    <a:pt x="1710" y="292"/>
                  </a:lnTo>
                  <a:lnTo>
                    <a:pt x="1760" y="358"/>
                  </a:lnTo>
                  <a:lnTo>
                    <a:pt x="1812" y="327"/>
                  </a:lnTo>
                  <a:lnTo>
                    <a:pt x="1835" y="425"/>
                  </a:lnTo>
                  <a:lnTo>
                    <a:pt x="1910" y="392"/>
                  </a:lnTo>
                  <a:lnTo>
                    <a:pt x="1910" y="458"/>
                  </a:lnTo>
                  <a:lnTo>
                    <a:pt x="1986" y="458"/>
                  </a:lnTo>
                  <a:lnTo>
                    <a:pt x="1986" y="523"/>
                  </a:lnTo>
                  <a:lnTo>
                    <a:pt x="2089" y="490"/>
                  </a:lnTo>
                  <a:lnTo>
                    <a:pt x="2089" y="557"/>
                  </a:lnTo>
                  <a:lnTo>
                    <a:pt x="2139" y="557"/>
                  </a:lnTo>
                  <a:lnTo>
                    <a:pt x="2060" y="621"/>
                  </a:lnTo>
                  <a:lnTo>
                    <a:pt x="2114" y="657"/>
                  </a:lnTo>
                  <a:lnTo>
                    <a:pt x="2089" y="686"/>
                  </a:lnTo>
                  <a:lnTo>
                    <a:pt x="1937" y="754"/>
                  </a:lnTo>
                  <a:lnTo>
                    <a:pt x="1812" y="785"/>
                  </a:lnTo>
                  <a:lnTo>
                    <a:pt x="1710" y="882"/>
                  </a:lnTo>
                  <a:lnTo>
                    <a:pt x="1557" y="1049"/>
                  </a:lnTo>
                  <a:lnTo>
                    <a:pt x="1357" y="1211"/>
                  </a:lnTo>
                  <a:lnTo>
                    <a:pt x="1155" y="1345"/>
                  </a:lnTo>
                  <a:lnTo>
                    <a:pt x="906" y="1374"/>
                  </a:lnTo>
                  <a:lnTo>
                    <a:pt x="727" y="1407"/>
                  </a:lnTo>
                  <a:lnTo>
                    <a:pt x="981" y="1345"/>
                  </a:lnTo>
                  <a:lnTo>
                    <a:pt x="1155" y="1277"/>
                  </a:lnTo>
                  <a:lnTo>
                    <a:pt x="1259" y="1211"/>
                  </a:lnTo>
                  <a:lnTo>
                    <a:pt x="1308" y="1113"/>
                  </a:lnTo>
                  <a:lnTo>
                    <a:pt x="1333" y="1015"/>
                  </a:lnTo>
                  <a:lnTo>
                    <a:pt x="1207" y="1015"/>
                  </a:lnTo>
                  <a:lnTo>
                    <a:pt x="1182" y="949"/>
                  </a:lnTo>
                  <a:lnTo>
                    <a:pt x="1308" y="949"/>
                  </a:lnTo>
                  <a:lnTo>
                    <a:pt x="1409" y="853"/>
                  </a:lnTo>
                  <a:lnTo>
                    <a:pt x="1409" y="949"/>
                  </a:lnTo>
                  <a:lnTo>
                    <a:pt x="1535" y="949"/>
                  </a:lnTo>
                  <a:lnTo>
                    <a:pt x="1584" y="853"/>
                  </a:lnTo>
                  <a:lnTo>
                    <a:pt x="1659" y="720"/>
                  </a:lnTo>
                  <a:lnTo>
                    <a:pt x="1659" y="657"/>
                  </a:lnTo>
                  <a:lnTo>
                    <a:pt x="1584" y="621"/>
                  </a:lnTo>
                  <a:lnTo>
                    <a:pt x="1483" y="589"/>
                  </a:lnTo>
                  <a:lnTo>
                    <a:pt x="1459" y="657"/>
                  </a:lnTo>
                  <a:lnTo>
                    <a:pt x="1433" y="557"/>
                  </a:lnTo>
                  <a:lnTo>
                    <a:pt x="1333" y="523"/>
                  </a:lnTo>
                  <a:lnTo>
                    <a:pt x="1231" y="621"/>
                  </a:lnTo>
                  <a:lnTo>
                    <a:pt x="1259" y="523"/>
                  </a:lnTo>
                  <a:lnTo>
                    <a:pt x="1106" y="458"/>
                  </a:lnTo>
                  <a:lnTo>
                    <a:pt x="1081" y="458"/>
                  </a:lnTo>
                  <a:lnTo>
                    <a:pt x="1056" y="523"/>
                  </a:lnTo>
                  <a:lnTo>
                    <a:pt x="1032" y="458"/>
                  </a:lnTo>
                  <a:lnTo>
                    <a:pt x="931" y="425"/>
                  </a:lnTo>
                  <a:lnTo>
                    <a:pt x="805" y="392"/>
                  </a:lnTo>
                  <a:lnTo>
                    <a:pt x="652" y="392"/>
                  </a:lnTo>
                  <a:lnTo>
                    <a:pt x="502" y="425"/>
                  </a:lnTo>
                  <a:lnTo>
                    <a:pt x="451" y="490"/>
                  </a:lnTo>
                  <a:lnTo>
                    <a:pt x="429" y="425"/>
                  </a:lnTo>
                  <a:lnTo>
                    <a:pt x="300" y="425"/>
                  </a:lnTo>
                  <a:lnTo>
                    <a:pt x="300" y="490"/>
                  </a:lnTo>
                  <a:lnTo>
                    <a:pt x="250" y="458"/>
                  </a:lnTo>
                  <a:lnTo>
                    <a:pt x="174" y="490"/>
                  </a:lnTo>
                  <a:lnTo>
                    <a:pt x="150" y="557"/>
                  </a:lnTo>
                  <a:lnTo>
                    <a:pt x="150" y="686"/>
                  </a:lnTo>
                  <a:lnTo>
                    <a:pt x="200" y="754"/>
                  </a:lnTo>
                  <a:lnTo>
                    <a:pt x="300" y="785"/>
                  </a:lnTo>
                  <a:lnTo>
                    <a:pt x="325" y="785"/>
                  </a:lnTo>
                  <a:lnTo>
                    <a:pt x="325" y="686"/>
                  </a:lnTo>
                  <a:lnTo>
                    <a:pt x="429" y="853"/>
                  </a:lnTo>
                  <a:lnTo>
                    <a:pt x="554" y="918"/>
                  </a:lnTo>
                  <a:lnTo>
                    <a:pt x="628" y="949"/>
                  </a:lnTo>
                  <a:lnTo>
                    <a:pt x="702" y="918"/>
                  </a:lnTo>
                  <a:lnTo>
                    <a:pt x="805" y="949"/>
                  </a:lnTo>
                  <a:lnTo>
                    <a:pt x="906" y="949"/>
                  </a:lnTo>
                  <a:lnTo>
                    <a:pt x="727" y="949"/>
                  </a:lnTo>
                  <a:lnTo>
                    <a:pt x="652" y="949"/>
                  </a:lnTo>
                  <a:lnTo>
                    <a:pt x="478" y="918"/>
                  </a:lnTo>
                  <a:lnTo>
                    <a:pt x="451" y="1015"/>
                  </a:lnTo>
                  <a:lnTo>
                    <a:pt x="402" y="918"/>
                  </a:lnTo>
                  <a:lnTo>
                    <a:pt x="352" y="853"/>
                  </a:lnTo>
                  <a:lnTo>
                    <a:pt x="250" y="918"/>
                  </a:lnTo>
                  <a:lnTo>
                    <a:pt x="226" y="1015"/>
                  </a:lnTo>
                  <a:lnTo>
                    <a:pt x="250" y="1080"/>
                  </a:lnTo>
                  <a:lnTo>
                    <a:pt x="300" y="1080"/>
                  </a:lnTo>
                  <a:lnTo>
                    <a:pt x="276" y="1180"/>
                  </a:lnTo>
                  <a:lnTo>
                    <a:pt x="352" y="1245"/>
                  </a:lnTo>
                  <a:lnTo>
                    <a:pt x="451" y="1245"/>
                  </a:lnTo>
                  <a:lnTo>
                    <a:pt x="478" y="1311"/>
                  </a:lnTo>
                  <a:lnTo>
                    <a:pt x="601" y="1311"/>
                  </a:lnTo>
                  <a:lnTo>
                    <a:pt x="677" y="1245"/>
                  </a:lnTo>
                  <a:lnTo>
                    <a:pt x="677" y="1345"/>
                  </a:lnTo>
                  <a:lnTo>
                    <a:pt x="805" y="1345"/>
                  </a:lnTo>
                  <a:lnTo>
                    <a:pt x="578" y="1374"/>
                  </a:lnTo>
                  <a:lnTo>
                    <a:pt x="402" y="1311"/>
                  </a:lnTo>
                  <a:lnTo>
                    <a:pt x="276" y="1245"/>
                  </a:lnTo>
                  <a:lnTo>
                    <a:pt x="200" y="1080"/>
                  </a:lnTo>
                  <a:lnTo>
                    <a:pt x="126" y="882"/>
                  </a:lnTo>
                  <a:lnTo>
                    <a:pt x="98" y="657"/>
                  </a:lnTo>
                  <a:lnTo>
                    <a:pt x="25" y="458"/>
                  </a:lnTo>
                  <a:lnTo>
                    <a:pt x="0" y="358"/>
                  </a:lnTo>
                  <a:lnTo>
                    <a:pt x="126" y="425"/>
                  </a:lnTo>
                  <a:lnTo>
                    <a:pt x="376" y="392"/>
                  </a:lnTo>
                  <a:lnTo>
                    <a:pt x="554" y="358"/>
                  </a:lnTo>
                  <a:lnTo>
                    <a:pt x="756" y="358"/>
                  </a:lnTo>
                  <a:lnTo>
                    <a:pt x="931" y="392"/>
                  </a:lnTo>
                  <a:lnTo>
                    <a:pt x="855" y="262"/>
                  </a:lnTo>
                  <a:lnTo>
                    <a:pt x="756" y="196"/>
                  </a:lnTo>
                  <a:lnTo>
                    <a:pt x="652" y="131"/>
                  </a:lnTo>
                  <a:lnTo>
                    <a:pt x="527" y="131"/>
                  </a:lnTo>
                  <a:lnTo>
                    <a:pt x="578" y="66"/>
                  </a:lnTo>
                  <a:close/>
                </a:path>
              </a:pathLst>
            </a:custGeom>
            <a:solidFill>
              <a:srgbClr val="000000"/>
            </a:solidFill>
            <a:ln w="0">
              <a:solidFill>
                <a:srgbClr val="000000"/>
              </a:solidFill>
              <a:prstDash val="solid"/>
              <a:round/>
              <a:headEnd/>
              <a:tailEnd/>
            </a:ln>
          </p:spPr>
          <p:txBody>
            <a:bodyPr/>
            <a:lstStyle/>
            <a:p>
              <a:endParaRPr lang="en-US"/>
            </a:p>
          </p:txBody>
        </p:sp>
        <p:sp>
          <p:nvSpPr>
            <p:cNvPr id="89144" name="Freeform 56">
              <a:extLst>
                <a:ext uri="{FF2B5EF4-FFF2-40B4-BE49-F238E27FC236}">
                  <a16:creationId xmlns:a16="http://schemas.microsoft.com/office/drawing/2014/main" id="{24D6521A-0106-AC7E-C326-A8013D6B1BCC}"/>
                </a:ext>
              </a:extLst>
            </p:cNvPr>
            <p:cNvSpPr>
              <a:spLocks/>
            </p:cNvSpPr>
            <p:nvPr/>
          </p:nvSpPr>
          <p:spPr bwMode="auto">
            <a:xfrm>
              <a:off x="2795" y="1628"/>
              <a:ext cx="235" cy="164"/>
            </a:xfrm>
            <a:custGeom>
              <a:avLst/>
              <a:gdLst>
                <a:gd name="T0" fmla="*/ 235 w 704"/>
                <a:gd name="T1" fmla="*/ 0 h 491"/>
                <a:gd name="T2" fmla="*/ 143 w 704"/>
                <a:gd name="T3" fmla="*/ 43 h 491"/>
                <a:gd name="T4" fmla="*/ 75 w 704"/>
                <a:gd name="T5" fmla="*/ 75 h 491"/>
                <a:gd name="T6" fmla="*/ 50 w 704"/>
                <a:gd name="T7" fmla="*/ 98 h 491"/>
                <a:gd name="T8" fmla="*/ 50 w 704"/>
                <a:gd name="T9" fmla="*/ 131 h 491"/>
                <a:gd name="T10" fmla="*/ 50 w 704"/>
                <a:gd name="T11" fmla="*/ 164 h 491"/>
                <a:gd name="T12" fmla="*/ 25 w 704"/>
                <a:gd name="T13" fmla="*/ 120 h 491"/>
                <a:gd name="T14" fmla="*/ 8 w 704"/>
                <a:gd name="T15" fmla="*/ 87 h 491"/>
                <a:gd name="T16" fmla="*/ 0 w 704"/>
                <a:gd name="T17" fmla="*/ 54 h 491"/>
                <a:gd name="T18" fmla="*/ 25 w 704"/>
                <a:gd name="T19" fmla="*/ 65 h 491"/>
                <a:gd name="T20" fmla="*/ 34 w 704"/>
                <a:gd name="T21" fmla="*/ 33 h 491"/>
                <a:gd name="T22" fmla="*/ 50 w 704"/>
                <a:gd name="T23" fmla="*/ 43 h 491"/>
                <a:gd name="T24" fmla="*/ 59 w 704"/>
                <a:gd name="T25" fmla="*/ 22 h 491"/>
                <a:gd name="T26" fmla="*/ 84 w 704"/>
                <a:gd name="T27" fmla="*/ 33 h 491"/>
                <a:gd name="T28" fmla="*/ 101 w 704"/>
                <a:gd name="T29" fmla="*/ 22 h 491"/>
                <a:gd name="T30" fmla="*/ 135 w 704"/>
                <a:gd name="T31" fmla="*/ 33 h 491"/>
                <a:gd name="T32" fmla="*/ 143 w 704"/>
                <a:gd name="T33" fmla="*/ 10 h 491"/>
                <a:gd name="T34" fmla="*/ 177 w 704"/>
                <a:gd name="T35" fmla="*/ 22 h 491"/>
                <a:gd name="T36" fmla="*/ 210 w 704"/>
                <a:gd name="T37" fmla="*/ 0 h 491"/>
                <a:gd name="T38" fmla="*/ 235 w 704"/>
                <a:gd name="T39" fmla="*/ 0 h 49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04" h="491">
                  <a:moveTo>
                    <a:pt x="704" y="0"/>
                  </a:moveTo>
                  <a:lnTo>
                    <a:pt x="427" y="130"/>
                  </a:lnTo>
                  <a:lnTo>
                    <a:pt x="225" y="226"/>
                  </a:lnTo>
                  <a:lnTo>
                    <a:pt x="151" y="292"/>
                  </a:lnTo>
                  <a:lnTo>
                    <a:pt x="151" y="392"/>
                  </a:lnTo>
                  <a:lnTo>
                    <a:pt x="151" y="491"/>
                  </a:lnTo>
                  <a:lnTo>
                    <a:pt x="75" y="359"/>
                  </a:lnTo>
                  <a:lnTo>
                    <a:pt x="25" y="261"/>
                  </a:lnTo>
                  <a:lnTo>
                    <a:pt x="0" y="162"/>
                  </a:lnTo>
                  <a:lnTo>
                    <a:pt x="75" y="196"/>
                  </a:lnTo>
                  <a:lnTo>
                    <a:pt x="102" y="98"/>
                  </a:lnTo>
                  <a:lnTo>
                    <a:pt x="151" y="130"/>
                  </a:lnTo>
                  <a:lnTo>
                    <a:pt x="177" y="65"/>
                  </a:lnTo>
                  <a:lnTo>
                    <a:pt x="253" y="98"/>
                  </a:lnTo>
                  <a:lnTo>
                    <a:pt x="302" y="65"/>
                  </a:lnTo>
                  <a:lnTo>
                    <a:pt x="403" y="98"/>
                  </a:lnTo>
                  <a:lnTo>
                    <a:pt x="427" y="30"/>
                  </a:lnTo>
                  <a:lnTo>
                    <a:pt x="529" y="65"/>
                  </a:lnTo>
                  <a:lnTo>
                    <a:pt x="629" y="0"/>
                  </a:lnTo>
                  <a:lnTo>
                    <a:pt x="704" y="0"/>
                  </a:lnTo>
                  <a:close/>
                </a:path>
              </a:pathLst>
            </a:custGeom>
            <a:solidFill>
              <a:srgbClr val="000000"/>
            </a:solidFill>
            <a:ln w="0">
              <a:solidFill>
                <a:srgbClr val="000000"/>
              </a:solidFill>
              <a:prstDash val="solid"/>
              <a:round/>
              <a:headEnd/>
              <a:tailEnd/>
            </a:ln>
          </p:spPr>
          <p:txBody>
            <a:bodyPr/>
            <a:lstStyle/>
            <a:p>
              <a:endParaRPr lang="en-US"/>
            </a:p>
          </p:txBody>
        </p:sp>
        <p:sp>
          <p:nvSpPr>
            <p:cNvPr id="89145" name="Freeform 57">
              <a:extLst>
                <a:ext uri="{FF2B5EF4-FFF2-40B4-BE49-F238E27FC236}">
                  <a16:creationId xmlns:a16="http://schemas.microsoft.com/office/drawing/2014/main" id="{9AAFE8B3-55A9-9AD7-4459-34BAE423C4DF}"/>
                </a:ext>
              </a:extLst>
            </p:cNvPr>
            <p:cNvSpPr>
              <a:spLocks/>
            </p:cNvSpPr>
            <p:nvPr/>
          </p:nvSpPr>
          <p:spPr bwMode="auto">
            <a:xfrm>
              <a:off x="2678" y="1551"/>
              <a:ext cx="847" cy="1213"/>
            </a:xfrm>
            <a:custGeom>
              <a:avLst/>
              <a:gdLst>
                <a:gd name="T0" fmla="*/ 50 w 2542"/>
                <a:gd name="T1" fmla="*/ 11 h 3639"/>
                <a:gd name="T2" fmla="*/ 17 w 2542"/>
                <a:gd name="T3" fmla="*/ 11 h 3639"/>
                <a:gd name="T4" fmla="*/ 0 w 2542"/>
                <a:gd name="T5" fmla="*/ 99 h 3639"/>
                <a:gd name="T6" fmla="*/ 34 w 2542"/>
                <a:gd name="T7" fmla="*/ 251 h 3639"/>
                <a:gd name="T8" fmla="*/ 42 w 2542"/>
                <a:gd name="T9" fmla="*/ 339 h 3639"/>
                <a:gd name="T10" fmla="*/ 100 w 2542"/>
                <a:gd name="T11" fmla="*/ 371 h 3639"/>
                <a:gd name="T12" fmla="*/ 117 w 2542"/>
                <a:gd name="T13" fmla="*/ 513 h 3639"/>
                <a:gd name="T14" fmla="*/ 227 w 2542"/>
                <a:gd name="T15" fmla="*/ 623 h 3639"/>
                <a:gd name="T16" fmla="*/ 285 w 2542"/>
                <a:gd name="T17" fmla="*/ 721 h 3639"/>
                <a:gd name="T18" fmla="*/ 411 w 2542"/>
                <a:gd name="T19" fmla="*/ 754 h 3639"/>
                <a:gd name="T20" fmla="*/ 478 w 2542"/>
                <a:gd name="T21" fmla="*/ 765 h 3639"/>
                <a:gd name="T22" fmla="*/ 570 w 2542"/>
                <a:gd name="T23" fmla="*/ 809 h 3639"/>
                <a:gd name="T24" fmla="*/ 595 w 2542"/>
                <a:gd name="T25" fmla="*/ 940 h 3639"/>
                <a:gd name="T26" fmla="*/ 629 w 2542"/>
                <a:gd name="T27" fmla="*/ 863 h 3639"/>
                <a:gd name="T28" fmla="*/ 654 w 2542"/>
                <a:gd name="T29" fmla="*/ 906 h 3639"/>
                <a:gd name="T30" fmla="*/ 629 w 2542"/>
                <a:gd name="T31" fmla="*/ 984 h 3639"/>
                <a:gd name="T32" fmla="*/ 578 w 2542"/>
                <a:gd name="T33" fmla="*/ 1071 h 3639"/>
                <a:gd name="T34" fmla="*/ 562 w 2542"/>
                <a:gd name="T35" fmla="*/ 1169 h 3639"/>
                <a:gd name="T36" fmla="*/ 646 w 2542"/>
                <a:gd name="T37" fmla="*/ 1202 h 3639"/>
                <a:gd name="T38" fmla="*/ 688 w 2542"/>
                <a:gd name="T39" fmla="*/ 1158 h 3639"/>
                <a:gd name="T40" fmla="*/ 688 w 2542"/>
                <a:gd name="T41" fmla="*/ 1071 h 3639"/>
                <a:gd name="T42" fmla="*/ 754 w 2542"/>
                <a:gd name="T43" fmla="*/ 1059 h 3639"/>
                <a:gd name="T44" fmla="*/ 796 w 2542"/>
                <a:gd name="T45" fmla="*/ 1093 h 3639"/>
                <a:gd name="T46" fmla="*/ 796 w 2542"/>
                <a:gd name="T47" fmla="*/ 1158 h 3639"/>
                <a:gd name="T48" fmla="*/ 847 w 2542"/>
                <a:gd name="T49" fmla="*/ 1103 h 3639"/>
                <a:gd name="T50" fmla="*/ 805 w 2542"/>
                <a:gd name="T51" fmla="*/ 1048 h 3639"/>
                <a:gd name="T52" fmla="*/ 754 w 2542"/>
                <a:gd name="T53" fmla="*/ 972 h 3639"/>
                <a:gd name="T54" fmla="*/ 746 w 2542"/>
                <a:gd name="T55" fmla="*/ 863 h 3639"/>
                <a:gd name="T56" fmla="*/ 738 w 2542"/>
                <a:gd name="T57" fmla="*/ 852 h 3639"/>
                <a:gd name="T58" fmla="*/ 746 w 2542"/>
                <a:gd name="T59" fmla="*/ 678 h 3639"/>
                <a:gd name="T60" fmla="*/ 720 w 2542"/>
                <a:gd name="T61" fmla="*/ 601 h 3639"/>
                <a:gd name="T62" fmla="*/ 679 w 2542"/>
                <a:gd name="T63" fmla="*/ 623 h 3639"/>
                <a:gd name="T64" fmla="*/ 604 w 2542"/>
                <a:gd name="T65" fmla="*/ 699 h 3639"/>
                <a:gd name="T66" fmla="*/ 520 w 2542"/>
                <a:gd name="T67" fmla="*/ 732 h 3639"/>
                <a:gd name="T68" fmla="*/ 486 w 2542"/>
                <a:gd name="T69" fmla="*/ 743 h 3639"/>
                <a:gd name="T70" fmla="*/ 444 w 2542"/>
                <a:gd name="T71" fmla="*/ 743 h 3639"/>
                <a:gd name="T72" fmla="*/ 402 w 2542"/>
                <a:gd name="T73" fmla="*/ 732 h 3639"/>
                <a:gd name="T74" fmla="*/ 352 w 2542"/>
                <a:gd name="T75" fmla="*/ 732 h 3639"/>
                <a:gd name="T76" fmla="*/ 319 w 2542"/>
                <a:gd name="T77" fmla="*/ 710 h 3639"/>
                <a:gd name="T78" fmla="*/ 260 w 2542"/>
                <a:gd name="T79" fmla="*/ 666 h 3639"/>
                <a:gd name="T80" fmla="*/ 218 w 2542"/>
                <a:gd name="T81" fmla="*/ 612 h 3639"/>
                <a:gd name="T82" fmla="*/ 151 w 2542"/>
                <a:gd name="T83" fmla="*/ 524 h 3639"/>
                <a:gd name="T84" fmla="*/ 100 w 2542"/>
                <a:gd name="T85" fmla="*/ 241 h 3639"/>
                <a:gd name="T86" fmla="*/ 76 w 2542"/>
                <a:gd name="T87" fmla="*/ 197 h 3639"/>
                <a:gd name="T88" fmla="*/ 92 w 2542"/>
                <a:gd name="T89" fmla="*/ 295 h 3639"/>
                <a:gd name="T90" fmla="*/ 50 w 2542"/>
                <a:gd name="T91" fmla="*/ 241 h 3639"/>
                <a:gd name="T92" fmla="*/ 25 w 2542"/>
                <a:gd name="T93" fmla="*/ 87 h 3639"/>
                <a:gd name="T94" fmla="*/ 100 w 2542"/>
                <a:gd name="T95" fmla="*/ 55 h 3639"/>
                <a:gd name="T96" fmla="*/ 34 w 2542"/>
                <a:gd name="T97" fmla="*/ 33 h 363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542" h="3639">
                  <a:moveTo>
                    <a:pt x="127" y="66"/>
                  </a:moveTo>
                  <a:lnTo>
                    <a:pt x="151" y="34"/>
                  </a:lnTo>
                  <a:lnTo>
                    <a:pt x="277" y="0"/>
                  </a:lnTo>
                  <a:lnTo>
                    <a:pt x="50" y="34"/>
                  </a:lnTo>
                  <a:lnTo>
                    <a:pt x="25" y="131"/>
                  </a:lnTo>
                  <a:lnTo>
                    <a:pt x="0" y="296"/>
                  </a:lnTo>
                  <a:lnTo>
                    <a:pt x="50" y="457"/>
                  </a:lnTo>
                  <a:lnTo>
                    <a:pt x="102" y="754"/>
                  </a:lnTo>
                  <a:lnTo>
                    <a:pt x="127" y="919"/>
                  </a:lnTo>
                  <a:lnTo>
                    <a:pt x="127" y="1018"/>
                  </a:lnTo>
                  <a:lnTo>
                    <a:pt x="227" y="1083"/>
                  </a:lnTo>
                  <a:lnTo>
                    <a:pt x="301" y="1114"/>
                  </a:lnTo>
                  <a:lnTo>
                    <a:pt x="328" y="1345"/>
                  </a:lnTo>
                  <a:lnTo>
                    <a:pt x="352" y="1539"/>
                  </a:lnTo>
                  <a:lnTo>
                    <a:pt x="454" y="1704"/>
                  </a:lnTo>
                  <a:lnTo>
                    <a:pt x="681" y="1868"/>
                  </a:lnTo>
                  <a:lnTo>
                    <a:pt x="755" y="1999"/>
                  </a:lnTo>
                  <a:lnTo>
                    <a:pt x="855" y="2164"/>
                  </a:lnTo>
                  <a:lnTo>
                    <a:pt x="1034" y="2229"/>
                  </a:lnTo>
                  <a:lnTo>
                    <a:pt x="1233" y="2263"/>
                  </a:lnTo>
                  <a:lnTo>
                    <a:pt x="1383" y="2294"/>
                  </a:lnTo>
                  <a:lnTo>
                    <a:pt x="1435" y="2294"/>
                  </a:lnTo>
                  <a:lnTo>
                    <a:pt x="1586" y="2327"/>
                  </a:lnTo>
                  <a:lnTo>
                    <a:pt x="1711" y="2428"/>
                  </a:lnTo>
                  <a:lnTo>
                    <a:pt x="1812" y="2525"/>
                  </a:lnTo>
                  <a:lnTo>
                    <a:pt x="1787" y="2820"/>
                  </a:lnTo>
                  <a:lnTo>
                    <a:pt x="1836" y="2164"/>
                  </a:lnTo>
                  <a:lnTo>
                    <a:pt x="1888" y="2590"/>
                  </a:lnTo>
                  <a:lnTo>
                    <a:pt x="1888" y="2851"/>
                  </a:lnTo>
                  <a:lnTo>
                    <a:pt x="1962" y="2719"/>
                  </a:lnTo>
                  <a:lnTo>
                    <a:pt x="1988" y="2820"/>
                  </a:lnTo>
                  <a:lnTo>
                    <a:pt x="1888" y="2951"/>
                  </a:lnTo>
                  <a:lnTo>
                    <a:pt x="1787" y="3116"/>
                  </a:lnTo>
                  <a:lnTo>
                    <a:pt x="1736" y="3213"/>
                  </a:lnTo>
                  <a:lnTo>
                    <a:pt x="1686" y="3376"/>
                  </a:lnTo>
                  <a:lnTo>
                    <a:pt x="1686" y="3508"/>
                  </a:lnTo>
                  <a:lnTo>
                    <a:pt x="1711" y="3639"/>
                  </a:lnTo>
                  <a:lnTo>
                    <a:pt x="1938" y="3605"/>
                  </a:lnTo>
                  <a:lnTo>
                    <a:pt x="2064" y="3573"/>
                  </a:lnTo>
                  <a:lnTo>
                    <a:pt x="2064" y="3474"/>
                  </a:lnTo>
                  <a:lnTo>
                    <a:pt x="2064" y="3376"/>
                  </a:lnTo>
                  <a:lnTo>
                    <a:pt x="2064" y="3213"/>
                  </a:lnTo>
                  <a:lnTo>
                    <a:pt x="2088" y="3178"/>
                  </a:lnTo>
                  <a:lnTo>
                    <a:pt x="2264" y="3178"/>
                  </a:lnTo>
                  <a:lnTo>
                    <a:pt x="2290" y="3178"/>
                  </a:lnTo>
                  <a:lnTo>
                    <a:pt x="2389" y="3278"/>
                  </a:lnTo>
                  <a:lnTo>
                    <a:pt x="2417" y="3376"/>
                  </a:lnTo>
                  <a:lnTo>
                    <a:pt x="2389" y="3474"/>
                  </a:lnTo>
                  <a:lnTo>
                    <a:pt x="2417" y="3474"/>
                  </a:lnTo>
                  <a:lnTo>
                    <a:pt x="2542" y="3310"/>
                  </a:lnTo>
                  <a:lnTo>
                    <a:pt x="2490" y="3243"/>
                  </a:lnTo>
                  <a:lnTo>
                    <a:pt x="2417" y="3145"/>
                  </a:lnTo>
                  <a:lnTo>
                    <a:pt x="2315" y="3048"/>
                  </a:lnTo>
                  <a:lnTo>
                    <a:pt x="2264" y="2917"/>
                  </a:lnTo>
                  <a:lnTo>
                    <a:pt x="2214" y="2753"/>
                  </a:lnTo>
                  <a:lnTo>
                    <a:pt x="2238" y="2590"/>
                  </a:lnTo>
                  <a:lnTo>
                    <a:pt x="2365" y="2556"/>
                  </a:lnTo>
                  <a:lnTo>
                    <a:pt x="2214" y="2556"/>
                  </a:lnTo>
                  <a:lnTo>
                    <a:pt x="2238" y="2263"/>
                  </a:lnTo>
                  <a:lnTo>
                    <a:pt x="2238" y="2033"/>
                  </a:lnTo>
                  <a:lnTo>
                    <a:pt x="2189" y="1837"/>
                  </a:lnTo>
                  <a:lnTo>
                    <a:pt x="2162" y="1802"/>
                  </a:lnTo>
                  <a:lnTo>
                    <a:pt x="2112" y="1837"/>
                  </a:lnTo>
                  <a:lnTo>
                    <a:pt x="2038" y="1868"/>
                  </a:lnTo>
                  <a:lnTo>
                    <a:pt x="1962" y="1934"/>
                  </a:lnTo>
                  <a:lnTo>
                    <a:pt x="1812" y="2098"/>
                  </a:lnTo>
                  <a:lnTo>
                    <a:pt x="1661" y="2164"/>
                  </a:lnTo>
                  <a:lnTo>
                    <a:pt x="1561" y="2196"/>
                  </a:lnTo>
                  <a:lnTo>
                    <a:pt x="1511" y="2164"/>
                  </a:lnTo>
                  <a:lnTo>
                    <a:pt x="1460" y="2229"/>
                  </a:lnTo>
                  <a:lnTo>
                    <a:pt x="1383" y="2196"/>
                  </a:lnTo>
                  <a:lnTo>
                    <a:pt x="1332" y="2229"/>
                  </a:lnTo>
                  <a:lnTo>
                    <a:pt x="1282" y="2164"/>
                  </a:lnTo>
                  <a:lnTo>
                    <a:pt x="1206" y="2196"/>
                  </a:lnTo>
                  <a:lnTo>
                    <a:pt x="1132" y="2164"/>
                  </a:lnTo>
                  <a:lnTo>
                    <a:pt x="1056" y="2196"/>
                  </a:lnTo>
                  <a:lnTo>
                    <a:pt x="1007" y="2129"/>
                  </a:lnTo>
                  <a:lnTo>
                    <a:pt x="957" y="2129"/>
                  </a:lnTo>
                  <a:lnTo>
                    <a:pt x="881" y="2098"/>
                  </a:lnTo>
                  <a:lnTo>
                    <a:pt x="779" y="1999"/>
                  </a:lnTo>
                  <a:lnTo>
                    <a:pt x="755" y="1868"/>
                  </a:lnTo>
                  <a:lnTo>
                    <a:pt x="654" y="1837"/>
                  </a:lnTo>
                  <a:lnTo>
                    <a:pt x="478" y="1672"/>
                  </a:lnTo>
                  <a:lnTo>
                    <a:pt x="454" y="1572"/>
                  </a:lnTo>
                  <a:lnTo>
                    <a:pt x="352" y="1047"/>
                  </a:lnTo>
                  <a:lnTo>
                    <a:pt x="301" y="722"/>
                  </a:lnTo>
                  <a:lnTo>
                    <a:pt x="202" y="427"/>
                  </a:lnTo>
                  <a:lnTo>
                    <a:pt x="227" y="590"/>
                  </a:lnTo>
                  <a:lnTo>
                    <a:pt x="277" y="786"/>
                  </a:lnTo>
                  <a:lnTo>
                    <a:pt x="277" y="885"/>
                  </a:lnTo>
                  <a:lnTo>
                    <a:pt x="202" y="919"/>
                  </a:lnTo>
                  <a:lnTo>
                    <a:pt x="151" y="722"/>
                  </a:lnTo>
                  <a:lnTo>
                    <a:pt x="74" y="329"/>
                  </a:lnTo>
                  <a:lnTo>
                    <a:pt x="74" y="261"/>
                  </a:lnTo>
                  <a:lnTo>
                    <a:pt x="178" y="296"/>
                  </a:lnTo>
                  <a:lnTo>
                    <a:pt x="301" y="165"/>
                  </a:lnTo>
                  <a:lnTo>
                    <a:pt x="202" y="98"/>
                  </a:lnTo>
                  <a:lnTo>
                    <a:pt x="102" y="98"/>
                  </a:lnTo>
                  <a:lnTo>
                    <a:pt x="127" y="66"/>
                  </a:lnTo>
                  <a:close/>
                </a:path>
              </a:pathLst>
            </a:custGeom>
            <a:solidFill>
              <a:srgbClr val="000000"/>
            </a:solidFill>
            <a:ln w="0">
              <a:solidFill>
                <a:srgbClr val="000000"/>
              </a:solidFill>
              <a:prstDash val="solid"/>
              <a:round/>
              <a:headEnd/>
              <a:tailEnd/>
            </a:ln>
          </p:spPr>
          <p:txBody>
            <a:bodyPr/>
            <a:lstStyle/>
            <a:p>
              <a:endParaRPr lang="en-US"/>
            </a:p>
          </p:txBody>
        </p:sp>
        <p:sp>
          <p:nvSpPr>
            <p:cNvPr id="89146" name="Freeform 58">
              <a:extLst>
                <a:ext uri="{FF2B5EF4-FFF2-40B4-BE49-F238E27FC236}">
                  <a16:creationId xmlns:a16="http://schemas.microsoft.com/office/drawing/2014/main" id="{7D0574D6-C594-F0A8-1DAC-816EE15A6059}"/>
                </a:ext>
              </a:extLst>
            </p:cNvPr>
            <p:cNvSpPr>
              <a:spLocks/>
            </p:cNvSpPr>
            <p:nvPr/>
          </p:nvSpPr>
          <p:spPr bwMode="auto">
            <a:xfrm>
              <a:off x="3324" y="1966"/>
              <a:ext cx="176" cy="197"/>
            </a:xfrm>
            <a:custGeom>
              <a:avLst/>
              <a:gdLst>
                <a:gd name="T0" fmla="*/ 176 w 528"/>
                <a:gd name="T1" fmla="*/ 0 h 592"/>
                <a:gd name="T2" fmla="*/ 42 w 528"/>
                <a:gd name="T3" fmla="*/ 153 h 592"/>
                <a:gd name="T4" fmla="*/ 17 w 528"/>
                <a:gd name="T5" fmla="*/ 197 h 592"/>
                <a:gd name="T6" fmla="*/ 0 w 528"/>
                <a:gd name="T7" fmla="*/ 175 h 592"/>
                <a:gd name="T8" fmla="*/ 17 w 528"/>
                <a:gd name="T9" fmla="*/ 164 h 592"/>
                <a:gd name="T10" fmla="*/ 8 w 528"/>
                <a:gd name="T11" fmla="*/ 131 h 592"/>
                <a:gd name="T12" fmla="*/ 25 w 528"/>
                <a:gd name="T13" fmla="*/ 131 h 592"/>
                <a:gd name="T14" fmla="*/ 25 w 528"/>
                <a:gd name="T15" fmla="*/ 109 h 592"/>
                <a:gd name="T16" fmla="*/ 50 w 528"/>
                <a:gd name="T17" fmla="*/ 109 h 592"/>
                <a:gd name="T18" fmla="*/ 50 w 528"/>
                <a:gd name="T19" fmla="*/ 88 h 592"/>
                <a:gd name="T20" fmla="*/ 67 w 528"/>
                <a:gd name="T21" fmla="*/ 88 h 592"/>
                <a:gd name="T22" fmla="*/ 75 w 528"/>
                <a:gd name="T23" fmla="*/ 66 h 592"/>
                <a:gd name="T24" fmla="*/ 92 w 528"/>
                <a:gd name="T25" fmla="*/ 66 h 592"/>
                <a:gd name="T26" fmla="*/ 109 w 528"/>
                <a:gd name="T27" fmla="*/ 44 h 592"/>
                <a:gd name="T28" fmla="*/ 142 w 528"/>
                <a:gd name="T29" fmla="*/ 33 h 592"/>
                <a:gd name="T30" fmla="*/ 176 w 528"/>
                <a:gd name="T31" fmla="*/ 0 h 5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28" h="592">
                  <a:moveTo>
                    <a:pt x="528" y="0"/>
                  </a:moveTo>
                  <a:lnTo>
                    <a:pt x="126" y="459"/>
                  </a:lnTo>
                  <a:lnTo>
                    <a:pt x="50" y="592"/>
                  </a:lnTo>
                  <a:lnTo>
                    <a:pt x="0" y="526"/>
                  </a:lnTo>
                  <a:lnTo>
                    <a:pt x="50" y="492"/>
                  </a:lnTo>
                  <a:lnTo>
                    <a:pt x="24" y="394"/>
                  </a:lnTo>
                  <a:lnTo>
                    <a:pt x="76" y="394"/>
                  </a:lnTo>
                  <a:lnTo>
                    <a:pt x="76" y="327"/>
                  </a:lnTo>
                  <a:lnTo>
                    <a:pt x="150" y="327"/>
                  </a:lnTo>
                  <a:lnTo>
                    <a:pt x="150" y="265"/>
                  </a:lnTo>
                  <a:lnTo>
                    <a:pt x="202" y="265"/>
                  </a:lnTo>
                  <a:lnTo>
                    <a:pt x="224" y="197"/>
                  </a:lnTo>
                  <a:lnTo>
                    <a:pt x="276" y="197"/>
                  </a:lnTo>
                  <a:lnTo>
                    <a:pt x="326" y="131"/>
                  </a:lnTo>
                  <a:lnTo>
                    <a:pt x="427" y="100"/>
                  </a:lnTo>
                  <a:lnTo>
                    <a:pt x="528" y="0"/>
                  </a:lnTo>
                  <a:close/>
                </a:path>
              </a:pathLst>
            </a:custGeom>
            <a:solidFill>
              <a:srgbClr val="000000"/>
            </a:solidFill>
            <a:ln w="0">
              <a:solidFill>
                <a:srgbClr val="000000"/>
              </a:solidFill>
              <a:prstDash val="solid"/>
              <a:round/>
              <a:headEnd/>
              <a:tailEnd/>
            </a:ln>
          </p:spPr>
          <p:txBody>
            <a:bodyPr/>
            <a:lstStyle/>
            <a:p>
              <a:endParaRPr lang="en-US"/>
            </a:p>
          </p:txBody>
        </p:sp>
        <p:sp>
          <p:nvSpPr>
            <p:cNvPr id="89147" name="Freeform 59">
              <a:extLst>
                <a:ext uri="{FF2B5EF4-FFF2-40B4-BE49-F238E27FC236}">
                  <a16:creationId xmlns:a16="http://schemas.microsoft.com/office/drawing/2014/main" id="{DB9E4767-082B-498D-5131-96DA2A0D4DB2}"/>
                </a:ext>
              </a:extLst>
            </p:cNvPr>
            <p:cNvSpPr>
              <a:spLocks/>
            </p:cNvSpPr>
            <p:nvPr/>
          </p:nvSpPr>
          <p:spPr bwMode="auto">
            <a:xfrm>
              <a:off x="3398" y="1671"/>
              <a:ext cx="311" cy="470"/>
            </a:xfrm>
            <a:custGeom>
              <a:avLst/>
              <a:gdLst>
                <a:gd name="T0" fmla="*/ 311 w 932"/>
                <a:gd name="T1" fmla="*/ 54 h 1410"/>
                <a:gd name="T2" fmla="*/ 295 w 932"/>
                <a:gd name="T3" fmla="*/ 32 h 1410"/>
                <a:gd name="T4" fmla="*/ 262 w 932"/>
                <a:gd name="T5" fmla="*/ 22 h 1410"/>
                <a:gd name="T6" fmla="*/ 227 w 932"/>
                <a:gd name="T7" fmla="*/ 22 h 1410"/>
                <a:gd name="T8" fmla="*/ 211 w 932"/>
                <a:gd name="T9" fmla="*/ 22 h 1410"/>
                <a:gd name="T10" fmla="*/ 203 w 932"/>
                <a:gd name="T11" fmla="*/ 0 h 1410"/>
                <a:gd name="T12" fmla="*/ 194 w 932"/>
                <a:gd name="T13" fmla="*/ 11 h 1410"/>
                <a:gd name="T14" fmla="*/ 194 w 932"/>
                <a:gd name="T15" fmla="*/ 44 h 1410"/>
                <a:gd name="T16" fmla="*/ 211 w 932"/>
                <a:gd name="T17" fmla="*/ 76 h 1410"/>
                <a:gd name="T18" fmla="*/ 227 w 932"/>
                <a:gd name="T19" fmla="*/ 109 h 1410"/>
                <a:gd name="T20" fmla="*/ 236 w 932"/>
                <a:gd name="T21" fmla="*/ 142 h 1410"/>
                <a:gd name="T22" fmla="*/ 211 w 932"/>
                <a:gd name="T23" fmla="*/ 186 h 1410"/>
                <a:gd name="T24" fmla="*/ 168 w 932"/>
                <a:gd name="T25" fmla="*/ 241 h 1410"/>
                <a:gd name="T26" fmla="*/ 143 w 932"/>
                <a:gd name="T27" fmla="*/ 262 h 1410"/>
                <a:gd name="T28" fmla="*/ 109 w 932"/>
                <a:gd name="T29" fmla="*/ 360 h 1410"/>
                <a:gd name="T30" fmla="*/ 60 w 932"/>
                <a:gd name="T31" fmla="*/ 415 h 1410"/>
                <a:gd name="T32" fmla="*/ 0 w 932"/>
                <a:gd name="T33" fmla="*/ 470 h 1410"/>
                <a:gd name="T34" fmla="*/ 43 w 932"/>
                <a:gd name="T35" fmla="*/ 470 h 1410"/>
                <a:gd name="T36" fmla="*/ 93 w 932"/>
                <a:gd name="T37" fmla="*/ 393 h 1410"/>
                <a:gd name="T38" fmla="*/ 118 w 932"/>
                <a:gd name="T39" fmla="*/ 360 h 1410"/>
                <a:gd name="T40" fmla="*/ 160 w 932"/>
                <a:gd name="T41" fmla="*/ 295 h 1410"/>
                <a:gd name="T42" fmla="*/ 203 w 932"/>
                <a:gd name="T43" fmla="*/ 241 h 1410"/>
                <a:gd name="T44" fmla="*/ 227 w 932"/>
                <a:gd name="T45" fmla="*/ 207 h 1410"/>
                <a:gd name="T46" fmla="*/ 253 w 932"/>
                <a:gd name="T47" fmla="*/ 154 h 1410"/>
                <a:gd name="T48" fmla="*/ 262 w 932"/>
                <a:gd name="T49" fmla="*/ 120 h 1410"/>
                <a:gd name="T50" fmla="*/ 303 w 932"/>
                <a:gd name="T51" fmla="*/ 65 h 1410"/>
                <a:gd name="T52" fmla="*/ 311 w 932"/>
                <a:gd name="T53" fmla="*/ 54 h 141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32" h="1410">
                  <a:moveTo>
                    <a:pt x="932" y="162"/>
                  </a:moveTo>
                  <a:lnTo>
                    <a:pt x="883" y="96"/>
                  </a:lnTo>
                  <a:lnTo>
                    <a:pt x="784" y="66"/>
                  </a:lnTo>
                  <a:lnTo>
                    <a:pt x="681" y="66"/>
                  </a:lnTo>
                  <a:lnTo>
                    <a:pt x="631" y="66"/>
                  </a:lnTo>
                  <a:lnTo>
                    <a:pt x="607" y="0"/>
                  </a:lnTo>
                  <a:lnTo>
                    <a:pt x="582" y="32"/>
                  </a:lnTo>
                  <a:lnTo>
                    <a:pt x="582" y="131"/>
                  </a:lnTo>
                  <a:lnTo>
                    <a:pt x="631" y="229"/>
                  </a:lnTo>
                  <a:lnTo>
                    <a:pt x="681" y="327"/>
                  </a:lnTo>
                  <a:lnTo>
                    <a:pt x="708" y="425"/>
                  </a:lnTo>
                  <a:lnTo>
                    <a:pt x="631" y="558"/>
                  </a:lnTo>
                  <a:lnTo>
                    <a:pt x="503" y="722"/>
                  </a:lnTo>
                  <a:lnTo>
                    <a:pt x="429" y="786"/>
                  </a:lnTo>
                  <a:lnTo>
                    <a:pt x="328" y="1081"/>
                  </a:lnTo>
                  <a:lnTo>
                    <a:pt x="180" y="1245"/>
                  </a:lnTo>
                  <a:lnTo>
                    <a:pt x="0" y="1410"/>
                  </a:lnTo>
                  <a:lnTo>
                    <a:pt x="128" y="1410"/>
                  </a:lnTo>
                  <a:lnTo>
                    <a:pt x="278" y="1178"/>
                  </a:lnTo>
                  <a:lnTo>
                    <a:pt x="353" y="1081"/>
                  </a:lnTo>
                  <a:lnTo>
                    <a:pt x="479" y="884"/>
                  </a:lnTo>
                  <a:lnTo>
                    <a:pt x="607" y="722"/>
                  </a:lnTo>
                  <a:lnTo>
                    <a:pt x="681" y="621"/>
                  </a:lnTo>
                  <a:lnTo>
                    <a:pt x="757" y="461"/>
                  </a:lnTo>
                  <a:lnTo>
                    <a:pt x="784" y="361"/>
                  </a:lnTo>
                  <a:lnTo>
                    <a:pt x="907" y="196"/>
                  </a:lnTo>
                  <a:lnTo>
                    <a:pt x="932" y="162"/>
                  </a:lnTo>
                  <a:close/>
                </a:path>
              </a:pathLst>
            </a:custGeom>
            <a:solidFill>
              <a:srgbClr val="000000"/>
            </a:solidFill>
            <a:ln w="0">
              <a:solidFill>
                <a:srgbClr val="000000"/>
              </a:solidFill>
              <a:prstDash val="solid"/>
              <a:round/>
              <a:headEnd/>
              <a:tailEnd/>
            </a:ln>
          </p:spPr>
          <p:txBody>
            <a:bodyPr/>
            <a:lstStyle/>
            <a:p>
              <a:endParaRPr lang="en-US"/>
            </a:p>
          </p:txBody>
        </p:sp>
        <p:sp>
          <p:nvSpPr>
            <p:cNvPr id="89148" name="Freeform 60">
              <a:extLst>
                <a:ext uri="{FF2B5EF4-FFF2-40B4-BE49-F238E27FC236}">
                  <a16:creationId xmlns:a16="http://schemas.microsoft.com/office/drawing/2014/main" id="{375AE2ED-2E8C-55CD-D34E-B6D2A807F08C}"/>
                </a:ext>
              </a:extLst>
            </p:cNvPr>
            <p:cNvSpPr>
              <a:spLocks/>
            </p:cNvSpPr>
            <p:nvPr/>
          </p:nvSpPr>
          <p:spPr bwMode="auto">
            <a:xfrm>
              <a:off x="3660" y="1508"/>
              <a:ext cx="57" cy="32"/>
            </a:xfrm>
            <a:custGeom>
              <a:avLst/>
              <a:gdLst>
                <a:gd name="T0" fmla="*/ 0 w 173"/>
                <a:gd name="T1" fmla="*/ 32 h 96"/>
                <a:gd name="T2" fmla="*/ 49 w 173"/>
                <a:gd name="T3" fmla="*/ 32 h 96"/>
                <a:gd name="T4" fmla="*/ 57 w 173"/>
                <a:gd name="T5" fmla="*/ 0 h 96"/>
                <a:gd name="T6" fmla="*/ 0 w 173"/>
                <a:gd name="T7" fmla="*/ 32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3" h="96">
                  <a:moveTo>
                    <a:pt x="0" y="96"/>
                  </a:moveTo>
                  <a:lnTo>
                    <a:pt x="148" y="96"/>
                  </a:lnTo>
                  <a:lnTo>
                    <a:pt x="173" y="0"/>
                  </a:lnTo>
                  <a:lnTo>
                    <a:pt x="0" y="96"/>
                  </a:lnTo>
                  <a:close/>
                </a:path>
              </a:pathLst>
            </a:custGeom>
            <a:solidFill>
              <a:srgbClr val="000000"/>
            </a:solidFill>
            <a:ln w="0">
              <a:solidFill>
                <a:srgbClr val="000000"/>
              </a:solidFill>
              <a:prstDash val="solid"/>
              <a:round/>
              <a:headEnd/>
              <a:tailEnd/>
            </a:ln>
          </p:spPr>
          <p:txBody>
            <a:bodyPr/>
            <a:lstStyle/>
            <a:p>
              <a:endParaRPr lang="en-US"/>
            </a:p>
          </p:txBody>
        </p:sp>
        <p:sp>
          <p:nvSpPr>
            <p:cNvPr id="89149" name="Freeform 61">
              <a:extLst>
                <a:ext uri="{FF2B5EF4-FFF2-40B4-BE49-F238E27FC236}">
                  <a16:creationId xmlns:a16="http://schemas.microsoft.com/office/drawing/2014/main" id="{63D6C983-8C61-6C48-1FDF-FC033AF8031D}"/>
                </a:ext>
              </a:extLst>
            </p:cNvPr>
            <p:cNvSpPr>
              <a:spLocks/>
            </p:cNvSpPr>
            <p:nvPr/>
          </p:nvSpPr>
          <p:spPr bwMode="auto">
            <a:xfrm>
              <a:off x="3441" y="1944"/>
              <a:ext cx="545" cy="470"/>
            </a:xfrm>
            <a:custGeom>
              <a:avLst/>
              <a:gdLst>
                <a:gd name="T0" fmla="*/ 0 w 1635"/>
                <a:gd name="T1" fmla="*/ 207 h 1410"/>
                <a:gd name="T2" fmla="*/ 25 w 1635"/>
                <a:gd name="T3" fmla="*/ 316 h 1410"/>
                <a:gd name="T4" fmla="*/ 33 w 1635"/>
                <a:gd name="T5" fmla="*/ 416 h 1410"/>
                <a:gd name="T6" fmla="*/ 17 w 1635"/>
                <a:gd name="T7" fmla="*/ 426 h 1410"/>
                <a:gd name="T8" fmla="*/ 8 w 1635"/>
                <a:gd name="T9" fmla="*/ 459 h 1410"/>
                <a:gd name="T10" fmla="*/ 42 w 1635"/>
                <a:gd name="T11" fmla="*/ 448 h 1410"/>
                <a:gd name="T12" fmla="*/ 42 w 1635"/>
                <a:gd name="T13" fmla="*/ 470 h 1410"/>
                <a:gd name="T14" fmla="*/ 67 w 1635"/>
                <a:gd name="T15" fmla="*/ 448 h 1410"/>
                <a:gd name="T16" fmla="*/ 109 w 1635"/>
                <a:gd name="T17" fmla="*/ 437 h 1410"/>
                <a:gd name="T18" fmla="*/ 109 w 1635"/>
                <a:gd name="T19" fmla="*/ 371 h 1410"/>
                <a:gd name="T20" fmla="*/ 143 w 1635"/>
                <a:gd name="T21" fmla="*/ 350 h 1410"/>
                <a:gd name="T22" fmla="*/ 184 w 1635"/>
                <a:gd name="T23" fmla="*/ 316 h 1410"/>
                <a:gd name="T24" fmla="*/ 227 w 1635"/>
                <a:gd name="T25" fmla="*/ 296 h 1410"/>
                <a:gd name="T26" fmla="*/ 268 w 1635"/>
                <a:gd name="T27" fmla="*/ 296 h 1410"/>
                <a:gd name="T28" fmla="*/ 311 w 1635"/>
                <a:gd name="T29" fmla="*/ 273 h 1410"/>
                <a:gd name="T30" fmla="*/ 352 w 1635"/>
                <a:gd name="T31" fmla="*/ 241 h 1410"/>
                <a:gd name="T32" fmla="*/ 402 w 1635"/>
                <a:gd name="T33" fmla="*/ 197 h 1410"/>
                <a:gd name="T34" fmla="*/ 478 w 1635"/>
                <a:gd name="T35" fmla="*/ 153 h 1410"/>
                <a:gd name="T36" fmla="*/ 536 w 1635"/>
                <a:gd name="T37" fmla="*/ 110 h 1410"/>
                <a:gd name="T38" fmla="*/ 545 w 1635"/>
                <a:gd name="T39" fmla="*/ 99 h 1410"/>
                <a:gd name="T40" fmla="*/ 528 w 1635"/>
                <a:gd name="T41" fmla="*/ 65 h 1410"/>
                <a:gd name="T42" fmla="*/ 511 w 1635"/>
                <a:gd name="T43" fmla="*/ 0 h 1410"/>
                <a:gd name="T44" fmla="*/ 486 w 1635"/>
                <a:gd name="T45" fmla="*/ 22 h 1410"/>
                <a:gd name="T46" fmla="*/ 402 w 1635"/>
                <a:gd name="T47" fmla="*/ 55 h 1410"/>
                <a:gd name="T48" fmla="*/ 511 w 1635"/>
                <a:gd name="T49" fmla="*/ 43 h 1410"/>
                <a:gd name="T50" fmla="*/ 511 w 1635"/>
                <a:gd name="T51" fmla="*/ 55 h 1410"/>
                <a:gd name="T52" fmla="*/ 427 w 1635"/>
                <a:gd name="T53" fmla="*/ 99 h 1410"/>
                <a:gd name="T54" fmla="*/ 511 w 1635"/>
                <a:gd name="T55" fmla="*/ 77 h 1410"/>
                <a:gd name="T56" fmla="*/ 486 w 1635"/>
                <a:gd name="T57" fmla="*/ 99 h 1410"/>
                <a:gd name="T58" fmla="*/ 427 w 1635"/>
                <a:gd name="T59" fmla="*/ 131 h 1410"/>
                <a:gd name="T60" fmla="*/ 411 w 1635"/>
                <a:gd name="T61" fmla="*/ 164 h 1410"/>
                <a:gd name="T62" fmla="*/ 377 w 1635"/>
                <a:gd name="T63" fmla="*/ 197 h 1410"/>
                <a:gd name="T64" fmla="*/ 335 w 1635"/>
                <a:gd name="T65" fmla="*/ 219 h 1410"/>
                <a:gd name="T66" fmla="*/ 311 w 1635"/>
                <a:gd name="T67" fmla="*/ 219 h 1410"/>
                <a:gd name="T68" fmla="*/ 302 w 1635"/>
                <a:gd name="T69" fmla="*/ 241 h 1410"/>
                <a:gd name="T70" fmla="*/ 285 w 1635"/>
                <a:gd name="T71" fmla="*/ 241 h 1410"/>
                <a:gd name="T72" fmla="*/ 276 w 1635"/>
                <a:gd name="T73" fmla="*/ 251 h 1410"/>
                <a:gd name="T74" fmla="*/ 252 w 1635"/>
                <a:gd name="T75" fmla="*/ 251 h 1410"/>
                <a:gd name="T76" fmla="*/ 235 w 1635"/>
                <a:gd name="T77" fmla="*/ 263 h 1410"/>
                <a:gd name="T78" fmla="*/ 210 w 1635"/>
                <a:gd name="T79" fmla="*/ 251 h 1410"/>
                <a:gd name="T80" fmla="*/ 193 w 1635"/>
                <a:gd name="T81" fmla="*/ 263 h 1410"/>
                <a:gd name="T82" fmla="*/ 176 w 1635"/>
                <a:gd name="T83" fmla="*/ 251 h 1410"/>
                <a:gd name="T84" fmla="*/ 176 w 1635"/>
                <a:gd name="T85" fmla="*/ 273 h 1410"/>
                <a:gd name="T86" fmla="*/ 160 w 1635"/>
                <a:gd name="T87" fmla="*/ 284 h 1410"/>
                <a:gd name="T88" fmla="*/ 143 w 1635"/>
                <a:gd name="T89" fmla="*/ 263 h 1410"/>
                <a:gd name="T90" fmla="*/ 143 w 1635"/>
                <a:gd name="T91" fmla="*/ 284 h 1410"/>
                <a:gd name="T92" fmla="*/ 117 w 1635"/>
                <a:gd name="T93" fmla="*/ 284 h 1410"/>
                <a:gd name="T94" fmla="*/ 109 w 1635"/>
                <a:gd name="T95" fmla="*/ 284 h 1410"/>
                <a:gd name="T96" fmla="*/ 84 w 1635"/>
                <a:gd name="T97" fmla="*/ 284 h 1410"/>
                <a:gd name="T98" fmla="*/ 84 w 1635"/>
                <a:gd name="T99" fmla="*/ 219 h 1410"/>
                <a:gd name="T100" fmla="*/ 151 w 1635"/>
                <a:gd name="T101" fmla="*/ 197 h 1410"/>
                <a:gd name="T102" fmla="*/ 135 w 1635"/>
                <a:gd name="T103" fmla="*/ 197 h 1410"/>
                <a:gd name="T104" fmla="*/ 67 w 1635"/>
                <a:gd name="T105" fmla="*/ 207 h 1410"/>
                <a:gd name="T106" fmla="*/ 59 w 1635"/>
                <a:gd name="T107" fmla="*/ 197 h 1410"/>
                <a:gd name="T108" fmla="*/ 42 w 1635"/>
                <a:gd name="T109" fmla="*/ 197 h 1410"/>
                <a:gd name="T110" fmla="*/ 59 w 1635"/>
                <a:gd name="T111" fmla="*/ 251 h 1410"/>
                <a:gd name="T112" fmla="*/ 84 w 1635"/>
                <a:gd name="T113" fmla="*/ 382 h 1410"/>
                <a:gd name="T114" fmla="*/ 50 w 1635"/>
                <a:gd name="T115" fmla="*/ 382 h 1410"/>
                <a:gd name="T116" fmla="*/ 25 w 1635"/>
                <a:gd name="T117" fmla="*/ 229 h 1410"/>
                <a:gd name="T118" fmla="*/ 0 w 1635"/>
                <a:gd name="T119" fmla="*/ 207 h 14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635" h="1410">
                  <a:moveTo>
                    <a:pt x="0" y="622"/>
                  </a:moveTo>
                  <a:lnTo>
                    <a:pt x="75" y="949"/>
                  </a:lnTo>
                  <a:lnTo>
                    <a:pt x="99" y="1248"/>
                  </a:lnTo>
                  <a:lnTo>
                    <a:pt x="52" y="1279"/>
                  </a:lnTo>
                  <a:lnTo>
                    <a:pt x="25" y="1376"/>
                  </a:lnTo>
                  <a:lnTo>
                    <a:pt x="127" y="1345"/>
                  </a:lnTo>
                  <a:lnTo>
                    <a:pt x="127" y="1410"/>
                  </a:lnTo>
                  <a:lnTo>
                    <a:pt x="200" y="1345"/>
                  </a:lnTo>
                  <a:lnTo>
                    <a:pt x="326" y="1311"/>
                  </a:lnTo>
                  <a:lnTo>
                    <a:pt x="326" y="1114"/>
                  </a:lnTo>
                  <a:lnTo>
                    <a:pt x="429" y="1049"/>
                  </a:lnTo>
                  <a:lnTo>
                    <a:pt x="553" y="949"/>
                  </a:lnTo>
                  <a:lnTo>
                    <a:pt x="680" y="887"/>
                  </a:lnTo>
                  <a:lnTo>
                    <a:pt x="804" y="887"/>
                  </a:lnTo>
                  <a:lnTo>
                    <a:pt x="932" y="819"/>
                  </a:lnTo>
                  <a:lnTo>
                    <a:pt x="1055" y="722"/>
                  </a:lnTo>
                  <a:lnTo>
                    <a:pt x="1207" y="591"/>
                  </a:lnTo>
                  <a:lnTo>
                    <a:pt x="1435" y="459"/>
                  </a:lnTo>
                  <a:lnTo>
                    <a:pt x="1609" y="330"/>
                  </a:lnTo>
                  <a:lnTo>
                    <a:pt x="1635" y="296"/>
                  </a:lnTo>
                  <a:lnTo>
                    <a:pt x="1585" y="196"/>
                  </a:lnTo>
                  <a:lnTo>
                    <a:pt x="1534" y="0"/>
                  </a:lnTo>
                  <a:lnTo>
                    <a:pt x="1459" y="65"/>
                  </a:lnTo>
                  <a:lnTo>
                    <a:pt x="1207" y="165"/>
                  </a:lnTo>
                  <a:lnTo>
                    <a:pt x="1534" y="129"/>
                  </a:lnTo>
                  <a:lnTo>
                    <a:pt x="1534" y="165"/>
                  </a:lnTo>
                  <a:lnTo>
                    <a:pt x="1281" y="296"/>
                  </a:lnTo>
                  <a:lnTo>
                    <a:pt x="1534" y="230"/>
                  </a:lnTo>
                  <a:lnTo>
                    <a:pt x="1459" y="296"/>
                  </a:lnTo>
                  <a:lnTo>
                    <a:pt x="1281" y="392"/>
                  </a:lnTo>
                  <a:lnTo>
                    <a:pt x="1233" y="492"/>
                  </a:lnTo>
                  <a:lnTo>
                    <a:pt x="1131" y="591"/>
                  </a:lnTo>
                  <a:lnTo>
                    <a:pt x="1006" y="657"/>
                  </a:lnTo>
                  <a:lnTo>
                    <a:pt x="932" y="657"/>
                  </a:lnTo>
                  <a:lnTo>
                    <a:pt x="907" y="722"/>
                  </a:lnTo>
                  <a:lnTo>
                    <a:pt x="855" y="722"/>
                  </a:lnTo>
                  <a:lnTo>
                    <a:pt x="829" y="754"/>
                  </a:lnTo>
                  <a:lnTo>
                    <a:pt x="755" y="754"/>
                  </a:lnTo>
                  <a:lnTo>
                    <a:pt x="705" y="788"/>
                  </a:lnTo>
                  <a:lnTo>
                    <a:pt x="629" y="754"/>
                  </a:lnTo>
                  <a:lnTo>
                    <a:pt x="580" y="788"/>
                  </a:lnTo>
                  <a:lnTo>
                    <a:pt x="528" y="754"/>
                  </a:lnTo>
                  <a:lnTo>
                    <a:pt x="528" y="819"/>
                  </a:lnTo>
                  <a:lnTo>
                    <a:pt x="479" y="853"/>
                  </a:lnTo>
                  <a:lnTo>
                    <a:pt x="429" y="788"/>
                  </a:lnTo>
                  <a:lnTo>
                    <a:pt x="429" y="853"/>
                  </a:lnTo>
                  <a:lnTo>
                    <a:pt x="351" y="853"/>
                  </a:lnTo>
                  <a:lnTo>
                    <a:pt x="326" y="853"/>
                  </a:lnTo>
                  <a:lnTo>
                    <a:pt x="252" y="853"/>
                  </a:lnTo>
                  <a:lnTo>
                    <a:pt x="252" y="657"/>
                  </a:lnTo>
                  <a:lnTo>
                    <a:pt x="454" y="591"/>
                  </a:lnTo>
                  <a:lnTo>
                    <a:pt x="404" y="591"/>
                  </a:lnTo>
                  <a:lnTo>
                    <a:pt x="200" y="622"/>
                  </a:lnTo>
                  <a:lnTo>
                    <a:pt x="176" y="591"/>
                  </a:lnTo>
                  <a:lnTo>
                    <a:pt x="127" y="591"/>
                  </a:lnTo>
                  <a:lnTo>
                    <a:pt x="176" y="754"/>
                  </a:lnTo>
                  <a:lnTo>
                    <a:pt x="252" y="1147"/>
                  </a:lnTo>
                  <a:lnTo>
                    <a:pt x="150" y="1147"/>
                  </a:lnTo>
                  <a:lnTo>
                    <a:pt x="75" y="688"/>
                  </a:lnTo>
                  <a:lnTo>
                    <a:pt x="0" y="622"/>
                  </a:lnTo>
                  <a:close/>
                </a:path>
              </a:pathLst>
            </a:custGeom>
            <a:solidFill>
              <a:srgbClr val="000000"/>
            </a:solidFill>
            <a:ln w="0">
              <a:solidFill>
                <a:srgbClr val="000000"/>
              </a:solidFill>
              <a:prstDash val="solid"/>
              <a:round/>
              <a:headEnd/>
              <a:tailEnd/>
            </a:ln>
          </p:spPr>
          <p:txBody>
            <a:bodyPr/>
            <a:lstStyle/>
            <a:p>
              <a:endParaRPr lang="en-US"/>
            </a:p>
          </p:txBody>
        </p:sp>
        <p:sp>
          <p:nvSpPr>
            <p:cNvPr id="89150" name="Freeform 62">
              <a:extLst>
                <a:ext uri="{FF2B5EF4-FFF2-40B4-BE49-F238E27FC236}">
                  <a16:creationId xmlns:a16="http://schemas.microsoft.com/office/drawing/2014/main" id="{30CC6190-AB8D-D5B3-4C5A-5829167252BB}"/>
                </a:ext>
              </a:extLst>
            </p:cNvPr>
            <p:cNvSpPr>
              <a:spLocks/>
            </p:cNvSpPr>
            <p:nvPr/>
          </p:nvSpPr>
          <p:spPr bwMode="auto">
            <a:xfrm>
              <a:off x="3592" y="1956"/>
              <a:ext cx="344" cy="163"/>
            </a:xfrm>
            <a:custGeom>
              <a:avLst/>
              <a:gdLst>
                <a:gd name="T0" fmla="*/ 0 w 1031"/>
                <a:gd name="T1" fmla="*/ 152 h 490"/>
                <a:gd name="T2" fmla="*/ 50 w 1031"/>
                <a:gd name="T3" fmla="*/ 87 h 490"/>
                <a:gd name="T4" fmla="*/ 108 w 1031"/>
                <a:gd name="T5" fmla="*/ 65 h 490"/>
                <a:gd name="T6" fmla="*/ 344 w 1031"/>
                <a:gd name="T7" fmla="*/ 0 h 490"/>
                <a:gd name="T8" fmla="*/ 50 w 1031"/>
                <a:gd name="T9" fmla="*/ 87 h 490"/>
                <a:gd name="T10" fmla="*/ 25 w 1031"/>
                <a:gd name="T11" fmla="*/ 130 h 490"/>
                <a:gd name="T12" fmla="*/ 8 w 1031"/>
                <a:gd name="T13" fmla="*/ 163 h 490"/>
                <a:gd name="T14" fmla="*/ 0 w 1031"/>
                <a:gd name="T15" fmla="*/ 152 h 4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31" h="490">
                  <a:moveTo>
                    <a:pt x="0" y="458"/>
                  </a:moveTo>
                  <a:lnTo>
                    <a:pt x="150" y="262"/>
                  </a:lnTo>
                  <a:lnTo>
                    <a:pt x="325" y="196"/>
                  </a:lnTo>
                  <a:lnTo>
                    <a:pt x="1031" y="0"/>
                  </a:lnTo>
                  <a:lnTo>
                    <a:pt x="150" y="262"/>
                  </a:lnTo>
                  <a:lnTo>
                    <a:pt x="74" y="392"/>
                  </a:lnTo>
                  <a:lnTo>
                    <a:pt x="25" y="490"/>
                  </a:lnTo>
                  <a:lnTo>
                    <a:pt x="0" y="458"/>
                  </a:lnTo>
                  <a:close/>
                </a:path>
              </a:pathLst>
            </a:custGeom>
            <a:solidFill>
              <a:srgbClr val="000000"/>
            </a:solidFill>
            <a:ln w="0">
              <a:solidFill>
                <a:srgbClr val="000000"/>
              </a:solidFill>
              <a:prstDash val="solid"/>
              <a:round/>
              <a:headEnd/>
              <a:tailEnd/>
            </a:ln>
          </p:spPr>
          <p:txBody>
            <a:bodyPr/>
            <a:lstStyle/>
            <a:p>
              <a:endParaRPr lang="en-US"/>
            </a:p>
          </p:txBody>
        </p:sp>
        <p:sp>
          <p:nvSpPr>
            <p:cNvPr id="89151" name="Freeform 63">
              <a:extLst>
                <a:ext uri="{FF2B5EF4-FFF2-40B4-BE49-F238E27FC236}">
                  <a16:creationId xmlns:a16="http://schemas.microsoft.com/office/drawing/2014/main" id="{43B1E6FC-C378-6199-032F-C02027BF6AB4}"/>
                </a:ext>
              </a:extLst>
            </p:cNvPr>
            <p:cNvSpPr>
              <a:spLocks/>
            </p:cNvSpPr>
            <p:nvPr/>
          </p:nvSpPr>
          <p:spPr bwMode="auto">
            <a:xfrm>
              <a:off x="3952" y="1630"/>
              <a:ext cx="411" cy="445"/>
            </a:xfrm>
            <a:custGeom>
              <a:avLst/>
              <a:gdLst>
                <a:gd name="T0" fmla="*/ 57 w 1232"/>
                <a:gd name="T1" fmla="*/ 240 h 1334"/>
                <a:gd name="T2" fmla="*/ 0 w 1232"/>
                <a:gd name="T3" fmla="*/ 282 h 1334"/>
                <a:gd name="T4" fmla="*/ 42 w 1232"/>
                <a:gd name="T5" fmla="*/ 434 h 1334"/>
                <a:gd name="T6" fmla="*/ 76 w 1232"/>
                <a:gd name="T7" fmla="*/ 445 h 1334"/>
                <a:gd name="T8" fmla="*/ 135 w 1232"/>
                <a:gd name="T9" fmla="*/ 391 h 1334"/>
                <a:gd name="T10" fmla="*/ 260 w 1232"/>
                <a:gd name="T11" fmla="*/ 369 h 1334"/>
                <a:gd name="T12" fmla="*/ 362 w 1232"/>
                <a:gd name="T13" fmla="*/ 326 h 1334"/>
                <a:gd name="T14" fmla="*/ 378 w 1232"/>
                <a:gd name="T15" fmla="*/ 282 h 1334"/>
                <a:gd name="T16" fmla="*/ 411 w 1232"/>
                <a:gd name="T17" fmla="*/ 195 h 1334"/>
                <a:gd name="T18" fmla="*/ 376 w 1232"/>
                <a:gd name="T19" fmla="*/ 134 h 1334"/>
                <a:gd name="T20" fmla="*/ 370 w 1232"/>
                <a:gd name="T21" fmla="*/ 150 h 1334"/>
                <a:gd name="T22" fmla="*/ 348 w 1232"/>
                <a:gd name="T23" fmla="*/ 204 h 1334"/>
                <a:gd name="T24" fmla="*/ 294 w 1232"/>
                <a:gd name="T25" fmla="*/ 216 h 1334"/>
                <a:gd name="T26" fmla="*/ 244 w 1232"/>
                <a:gd name="T27" fmla="*/ 260 h 1334"/>
                <a:gd name="T28" fmla="*/ 219 w 1232"/>
                <a:gd name="T29" fmla="*/ 270 h 1334"/>
                <a:gd name="T30" fmla="*/ 185 w 1232"/>
                <a:gd name="T31" fmla="*/ 292 h 1334"/>
                <a:gd name="T32" fmla="*/ 168 w 1232"/>
                <a:gd name="T33" fmla="*/ 303 h 1334"/>
                <a:gd name="T34" fmla="*/ 135 w 1232"/>
                <a:gd name="T35" fmla="*/ 336 h 1334"/>
                <a:gd name="T36" fmla="*/ 93 w 1232"/>
                <a:gd name="T37" fmla="*/ 292 h 1334"/>
                <a:gd name="T38" fmla="*/ 84 w 1232"/>
                <a:gd name="T39" fmla="*/ 251 h 1334"/>
                <a:gd name="T40" fmla="*/ 74 w 1232"/>
                <a:gd name="T41" fmla="*/ 201 h 1334"/>
                <a:gd name="T42" fmla="*/ 131 w 1232"/>
                <a:gd name="T43" fmla="*/ 170 h 1334"/>
                <a:gd name="T44" fmla="*/ 198 w 1232"/>
                <a:gd name="T45" fmla="*/ 221 h 1334"/>
                <a:gd name="T46" fmla="*/ 243 w 1232"/>
                <a:gd name="T47" fmla="*/ 180 h 1334"/>
                <a:gd name="T48" fmla="*/ 269 w 1232"/>
                <a:gd name="T49" fmla="*/ 183 h 1334"/>
                <a:gd name="T50" fmla="*/ 302 w 1232"/>
                <a:gd name="T51" fmla="*/ 117 h 1334"/>
                <a:gd name="T52" fmla="*/ 329 w 1232"/>
                <a:gd name="T53" fmla="*/ 95 h 1334"/>
                <a:gd name="T54" fmla="*/ 292 w 1232"/>
                <a:gd name="T55" fmla="*/ 72 h 1334"/>
                <a:gd name="T56" fmla="*/ 207 w 1232"/>
                <a:gd name="T57" fmla="*/ 72 h 1334"/>
                <a:gd name="T58" fmla="*/ 207 w 1232"/>
                <a:gd name="T59" fmla="*/ 0 h 1334"/>
                <a:gd name="T60" fmla="*/ 185 w 1232"/>
                <a:gd name="T61" fmla="*/ 52 h 1334"/>
                <a:gd name="T62" fmla="*/ 189 w 1232"/>
                <a:gd name="T63" fmla="*/ 79 h 1334"/>
                <a:gd name="T64" fmla="*/ 147 w 1232"/>
                <a:gd name="T65" fmla="*/ 131 h 1334"/>
                <a:gd name="T66" fmla="*/ 102 w 1232"/>
                <a:gd name="T67" fmla="*/ 117 h 1334"/>
                <a:gd name="T68" fmla="*/ 84 w 1232"/>
                <a:gd name="T69" fmla="*/ 128 h 133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232" h="1334">
                  <a:moveTo>
                    <a:pt x="218" y="590"/>
                  </a:moveTo>
                  <a:lnTo>
                    <a:pt x="171" y="719"/>
                  </a:lnTo>
                  <a:lnTo>
                    <a:pt x="194" y="804"/>
                  </a:lnTo>
                  <a:lnTo>
                    <a:pt x="0" y="845"/>
                  </a:lnTo>
                  <a:lnTo>
                    <a:pt x="51" y="1107"/>
                  </a:lnTo>
                  <a:lnTo>
                    <a:pt x="126" y="1301"/>
                  </a:lnTo>
                  <a:lnTo>
                    <a:pt x="251" y="1238"/>
                  </a:lnTo>
                  <a:lnTo>
                    <a:pt x="229" y="1334"/>
                  </a:lnTo>
                  <a:lnTo>
                    <a:pt x="278" y="1334"/>
                  </a:lnTo>
                  <a:lnTo>
                    <a:pt x="404" y="1172"/>
                  </a:lnTo>
                  <a:lnTo>
                    <a:pt x="554" y="1204"/>
                  </a:lnTo>
                  <a:lnTo>
                    <a:pt x="780" y="1107"/>
                  </a:lnTo>
                  <a:lnTo>
                    <a:pt x="931" y="1040"/>
                  </a:lnTo>
                  <a:lnTo>
                    <a:pt x="1084" y="976"/>
                  </a:lnTo>
                  <a:lnTo>
                    <a:pt x="1134" y="909"/>
                  </a:lnTo>
                  <a:lnTo>
                    <a:pt x="1134" y="845"/>
                  </a:lnTo>
                  <a:lnTo>
                    <a:pt x="1149" y="725"/>
                  </a:lnTo>
                  <a:lnTo>
                    <a:pt x="1232" y="584"/>
                  </a:lnTo>
                  <a:lnTo>
                    <a:pt x="1208" y="484"/>
                  </a:lnTo>
                  <a:lnTo>
                    <a:pt x="1128" y="401"/>
                  </a:lnTo>
                  <a:lnTo>
                    <a:pt x="1070" y="348"/>
                  </a:lnTo>
                  <a:lnTo>
                    <a:pt x="1108" y="450"/>
                  </a:lnTo>
                  <a:lnTo>
                    <a:pt x="1108" y="516"/>
                  </a:lnTo>
                  <a:lnTo>
                    <a:pt x="1042" y="613"/>
                  </a:lnTo>
                  <a:lnTo>
                    <a:pt x="927" y="572"/>
                  </a:lnTo>
                  <a:lnTo>
                    <a:pt x="880" y="647"/>
                  </a:lnTo>
                  <a:lnTo>
                    <a:pt x="806" y="809"/>
                  </a:lnTo>
                  <a:lnTo>
                    <a:pt x="731" y="780"/>
                  </a:lnTo>
                  <a:lnTo>
                    <a:pt x="731" y="876"/>
                  </a:lnTo>
                  <a:lnTo>
                    <a:pt x="655" y="809"/>
                  </a:lnTo>
                  <a:lnTo>
                    <a:pt x="630" y="909"/>
                  </a:lnTo>
                  <a:lnTo>
                    <a:pt x="554" y="876"/>
                  </a:lnTo>
                  <a:lnTo>
                    <a:pt x="554" y="942"/>
                  </a:lnTo>
                  <a:lnTo>
                    <a:pt x="505" y="909"/>
                  </a:lnTo>
                  <a:lnTo>
                    <a:pt x="505" y="976"/>
                  </a:lnTo>
                  <a:lnTo>
                    <a:pt x="404" y="1007"/>
                  </a:lnTo>
                  <a:lnTo>
                    <a:pt x="328" y="942"/>
                  </a:lnTo>
                  <a:lnTo>
                    <a:pt x="278" y="876"/>
                  </a:lnTo>
                  <a:lnTo>
                    <a:pt x="278" y="809"/>
                  </a:lnTo>
                  <a:lnTo>
                    <a:pt x="252" y="753"/>
                  </a:lnTo>
                  <a:lnTo>
                    <a:pt x="190" y="699"/>
                  </a:lnTo>
                  <a:lnTo>
                    <a:pt x="223" y="603"/>
                  </a:lnTo>
                  <a:lnTo>
                    <a:pt x="261" y="471"/>
                  </a:lnTo>
                  <a:lnTo>
                    <a:pt x="392" y="511"/>
                  </a:lnTo>
                  <a:lnTo>
                    <a:pt x="505" y="647"/>
                  </a:lnTo>
                  <a:lnTo>
                    <a:pt x="594" y="663"/>
                  </a:lnTo>
                  <a:lnTo>
                    <a:pt x="707" y="631"/>
                  </a:lnTo>
                  <a:lnTo>
                    <a:pt x="729" y="540"/>
                  </a:lnTo>
                  <a:lnTo>
                    <a:pt x="604" y="247"/>
                  </a:lnTo>
                  <a:lnTo>
                    <a:pt x="806" y="548"/>
                  </a:lnTo>
                  <a:lnTo>
                    <a:pt x="880" y="417"/>
                  </a:lnTo>
                  <a:lnTo>
                    <a:pt x="906" y="352"/>
                  </a:lnTo>
                  <a:lnTo>
                    <a:pt x="1033" y="343"/>
                  </a:lnTo>
                  <a:lnTo>
                    <a:pt x="987" y="285"/>
                  </a:lnTo>
                  <a:lnTo>
                    <a:pt x="1005" y="204"/>
                  </a:lnTo>
                  <a:lnTo>
                    <a:pt x="875" y="217"/>
                  </a:lnTo>
                  <a:lnTo>
                    <a:pt x="704" y="352"/>
                  </a:lnTo>
                  <a:lnTo>
                    <a:pt x="620" y="217"/>
                  </a:lnTo>
                  <a:lnTo>
                    <a:pt x="689" y="23"/>
                  </a:lnTo>
                  <a:lnTo>
                    <a:pt x="620" y="0"/>
                  </a:lnTo>
                  <a:lnTo>
                    <a:pt x="573" y="112"/>
                  </a:lnTo>
                  <a:lnTo>
                    <a:pt x="554" y="155"/>
                  </a:lnTo>
                  <a:lnTo>
                    <a:pt x="425" y="151"/>
                  </a:lnTo>
                  <a:lnTo>
                    <a:pt x="567" y="236"/>
                  </a:lnTo>
                  <a:lnTo>
                    <a:pt x="548" y="343"/>
                  </a:lnTo>
                  <a:lnTo>
                    <a:pt x="442" y="394"/>
                  </a:lnTo>
                  <a:lnTo>
                    <a:pt x="354" y="385"/>
                  </a:lnTo>
                  <a:lnTo>
                    <a:pt x="305" y="352"/>
                  </a:lnTo>
                  <a:lnTo>
                    <a:pt x="305" y="319"/>
                  </a:lnTo>
                  <a:lnTo>
                    <a:pt x="251" y="385"/>
                  </a:lnTo>
                  <a:lnTo>
                    <a:pt x="218" y="590"/>
                  </a:lnTo>
                  <a:close/>
                </a:path>
              </a:pathLst>
            </a:custGeom>
            <a:solidFill>
              <a:srgbClr val="000000"/>
            </a:solidFill>
            <a:ln w="0">
              <a:solidFill>
                <a:srgbClr val="000000"/>
              </a:solidFill>
              <a:prstDash val="solid"/>
              <a:round/>
              <a:headEnd/>
              <a:tailEnd/>
            </a:ln>
          </p:spPr>
          <p:txBody>
            <a:bodyPr/>
            <a:lstStyle/>
            <a:p>
              <a:endParaRPr lang="en-US"/>
            </a:p>
          </p:txBody>
        </p:sp>
        <p:sp>
          <p:nvSpPr>
            <p:cNvPr id="89152" name="Freeform 64">
              <a:extLst>
                <a:ext uri="{FF2B5EF4-FFF2-40B4-BE49-F238E27FC236}">
                  <a16:creationId xmlns:a16="http://schemas.microsoft.com/office/drawing/2014/main" id="{D0A77B38-6DAD-8524-973D-E99B4329AC96}"/>
                </a:ext>
              </a:extLst>
            </p:cNvPr>
            <p:cNvSpPr>
              <a:spLocks/>
            </p:cNvSpPr>
            <p:nvPr/>
          </p:nvSpPr>
          <p:spPr bwMode="auto">
            <a:xfrm>
              <a:off x="4078" y="1573"/>
              <a:ext cx="236" cy="164"/>
            </a:xfrm>
            <a:custGeom>
              <a:avLst/>
              <a:gdLst>
                <a:gd name="T0" fmla="*/ 0 w 707"/>
                <a:gd name="T1" fmla="*/ 88 h 491"/>
                <a:gd name="T2" fmla="*/ 34 w 707"/>
                <a:gd name="T3" fmla="*/ 11 h 491"/>
                <a:gd name="T4" fmla="*/ 59 w 707"/>
                <a:gd name="T5" fmla="*/ 0 h 491"/>
                <a:gd name="T6" fmla="*/ 152 w 707"/>
                <a:gd name="T7" fmla="*/ 33 h 491"/>
                <a:gd name="T8" fmla="*/ 185 w 707"/>
                <a:gd name="T9" fmla="*/ 43 h 491"/>
                <a:gd name="T10" fmla="*/ 185 w 707"/>
                <a:gd name="T11" fmla="*/ 77 h 491"/>
                <a:gd name="T12" fmla="*/ 219 w 707"/>
                <a:gd name="T13" fmla="*/ 99 h 491"/>
                <a:gd name="T14" fmla="*/ 236 w 707"/>
                <a:gd name="T15" fmla="*/ 131 h 491"/>
                <a:gd name="T16" fmla="*/ 227 w 707"/>
                <a:gd name="T17" fmla="*/ 164 h 491"/>
                <a:gd name="T18" fmla="*/ 210 w 707"/>
                <a:gd name="T19" fmla="*/ 153 h 491"/>
                <a:gd name="T20" fmla="*/ 227 w 707"/>
                <a:gd name="T21" fmla="*/ 121 h 491"/>
                <a:gd name="T22" fmla="*/ 185 w 707"/>
                <a:gd name="T23" fmla="*/ 77 h 491"/>
                <a:gd name="T24" fmla="*/ 127 w 707"/>
                <a:gd name="T25" fmla="*/ 65 h 491"/>
                <a:gd name="T26" fmla="*/ 160 w 707"/>
                <a:gd name="T27" fmla="*/ 43 h 491"/>
                <a:gd name="T28" fmla="*/ 50 w 707"/>
                <a:gd name="T29" fmla="*/ 11 h 491"/>
                <a:gd name="T30" fmla="*/ 17 w 707"/>
                <a:gd name="T31" fmla="*/ 43 h 491"/>
                <a:gd name="T32" fmla="*/ 0 w 707"/>
                <a:gd name="T33" fmla="*/ 88 h 4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7" h="491">
                  <a:moveTo>
                    <a:pt x="0" y="263"/>
                  </a:moveTo>
                  <a:lnTo>
                    <a:pt x="101" y="32"/>
                  </a:lnTo>
                  <a:lnTo>
                    <a:pt x="177" y="0"/>
                  </a:lnTo>
                  <a:lnTo>
                    <a:pt x="455" y="99"/>
                  </a:lnTo>
                  <a:lnTo>
                    <a:pt x="554" y="130"/>
                  </a:lnTo>
                  <a:lnTo>
                    <a:pt x="554" y="230"/>
                  </a:lnTo>
                  <a:lnTo>
                    <a:pt x="655" y="295"/>
                  </a:lnTo>
                  <a:lnTo>
                    <a:pt x="707" y="391"/>
                  </a:lnTo>
                  <a:lnTo>
                    <a:pt x="679" y="491"/>
                  </a:lnTo>
                  <a:lnTo>
                    <a:pt x="630" y="457"/>
                  </a:lnTo>
                  <a:lnTo>
                    <a:pt x="679" y="361"/>
                  </a:lnTo>
                  <a:lnTo>
                    <a:pt x="554" y="230"/>
                  </a:lnTo>
                  <a:lnTo>
                    <a:pt x="379" y="195"/>
                  </a:lnTo>
                  <a:lnTo>
                    <a:pt x="480" y="130"/>
                  </a:lnTo>
                  <a:lnTo>
                    <a:pt x="151" y="32"/>
                  </a:lnTo>
                  <a:lnTo>
                    <a:pt x="51" y="130"/>
                  </a:lnTo>
                  <a:lnTo>
                    <a:pt x="0" y="263"/>
                  </a:lnTo>
                  <a:close/>
                </a:path>
              </a:pathLst>
            </a:custGeom>
            <a:solidFill>
              <a:srgbClr val="000000"/>
            </a:solidFill>
            <a:ln w="0">
              <a:solidFill>
                <a:srgbClr val="000000"/>
              </a:solidFill>
              <a:prstDash val="solid"/>
              <a:round/>
              <a:headEnd/>
              <a:tailEnd/>
            </a:ln>
          </p:spPr>
          <p:txBody>
            <a:bodyPr/>
            <a:lstStyle/>
            <a:p>
              <a:endParaRPr lang="en-US"/>
            </a:p>
          </p:txBody>
        </p:sp>
        <p:sp>
          <p:nvSpPr>
            <p:cNvPr id="89153" name="Freeform 65">
              <a:extLst>
                <a:ext uri="{FF2B5EF4-FFF2-40B4-BE49-F238E27FC236}">
                  <a16:creationId xmlns:a16="http://schemas.microsoft.com/office/drawing/2014/main" id="{313C6022-3A51-CFC2-013D-97583756E8DD}"/>
                </a:ext>
              </a:extLst>
            </p:cNvPr>
            <p:cNvSpPr>
              <a:spLocks/>
            </p:cNvSpPr>
            <p:nvPr/>
          </p:nvSpPr>
          <p:spPr bwMode="auto">
            <a:xfrm>
              <a:off x="4002" y="1671"/>
              <a:ext cx="52" cy="109"/>
            </a:xfrm>
            <a:custGeom>
              <a:avLst/>
              <a:gdLst>
                <a:gd name="T0" fmla="*/ 43 w 155"/>
                <a:gd name="T1" fmla="*/ 0 h 327"/>
                <a:gd name="T2" fmla="*/ 0 w 155"/>
                <a:gd name="T3" fmla="*/ 32 h 327"/>
                <a:gd name="T4" fmla="*/ 9 w 155"/>
                <a:gd name="T5" fmla="*/ 65 h 327"/>
                <a:gd name="T6" fmla="*/ 17 w 155"/>
                <a:gd name="T7" fmla="*/ 109 h 327"/>
                <a:gd name="T8" fmla="*/ 17 w 155"/>
                <a:gd name="T9" fmla="*/ 32 h 327"/>
                <a:gd name="T10" fmla="*/ 52 w 155"/>
                <a:gd name="T11" fmla="*/ 0 h 327"/>
                <a:gd name="T12" fmla="*/ 43 w 155"/>
                <a:gd name="T13" fmla="*/ 0 h 3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5" h="327">
                  <a:moveTo>
                    <a:pt x="128" y="0"/>
                  </a:moveTo>
                  <a:lnTo>
                    <a:pt x="0" y="96"/>
                  </a:lnTo>
                  <a:lnTo>
                    <a:pt x="27" y="196"/>
                  </a:lnTo>
                  <a:lnTo>
                    <a:pt x="52" y="327"/>
                  </a:lnTo>
                  <a:lnTo>
                    <a:pt x="52" y="96"/>
                  </a:lnTo>
                  <a:lnTo>
                    <a:pt x="155" y="0"/>
                  </a:lnTo>
                  <a:lnTo>
                    <a:pt x="128" y="0"/>
                  </a:lnTo>
                  <a:close/>
                </a:path>
              </a:pathLst>
            </a:custGeom>
            <a:solidFill>
              <a:srgbClr val="000000"/>
            </a:solidFill>
            <a:ln w="0">
              <a:solidFill>
                <a:srgbClr val="000000"/>
              </a:solidFill>
              <a:prstDash val="solid"/>
              <a:round/>
              <a:headEnd/>
              <a:tailEnd/>
            </a:ln>
          </p:spPr>
          <p:txBody>
            <a:bodyPr/>
            <a:lstStyle/>
            <a:p>
              <a:endParaRPr lang="en-US"/>
            </a:p>
          </p:txBody>
        </p:sp>
        <p:sp>
          <p:nvSpPr>
            <p:cNvPr id="89154" name="Freeform 66">
              <a:extLst>
                <a:ext uri="{FF2B5EF4-FFF2-40B4-BE49-F238E27FC236}">
                  <a16:creationId xmlns:a16="http://schemas.microsoft.com/office/drawing/2014/main" id="{DA081B63-0351-A666-E57E-0074C5B069FA}"/>
                </a:ext>
              </a:extLst>
            </p:cNvPr>
            <p:cNvSpPr>
              <a:spLocks/>
            </p:cNvSpPr>
            <p:nvPr/>
          </p:nvSpPr>
          <p:spPr bwMode="auto">
            <a:xfrm>
              <a:off x="2627" y="2152"/>
              <a:ext cx="621" cy="885"/>
            </a:xfrm>
            <a:custGeom>
              <a:avLst/>
              <a:gdLst>
                <a:gd name="T0" fmla="*/ 294 w 1863"/>
                <a:gd name="T1" fmla="*/ 66 h 2656"/>
                <a:gd name="T2" fmla="*/ 236 w 1863"/>
                <a:gd name="T3" fmla="*/ 154 h 2656"/>
                <a:gd name="T4" fmla="*/ 176 w 1863"/>
                <a:gd name="T5" fmla="*/ 251 h 2656"/>
                <a:gd name="T6" fmla="*/ 143 w 1863"/>
                <a:gd name="T7" fmla="*/ 339 h 2656"/>
                <a:gd name="T8" fmla="*/ 135 w 1863"/>
                <a:gd name="T9" fmla="*/ 492 h 2656"/>
                <a:gd name="T10" fmla="*/ 160 w 1863"/>
                <a:gd name="T11" fmla="*/ 557 h 2656"/>
                <a:gd name="T12" fmla="*/ 185 w 1863"/>
                <a:gd name="T13" fmla="*/ 547 h 2656"/>
                <a:gd name="T14" fmla="*/ 151 w 1863"/>
                <a:gd name="T15" fmla="*/ 480 h 2656"/>
                <a:gd name="T16" fmla="*/ 227 w 1863"/>
                <a:gd name="T17" fmla="*/ 524 h 2656"/>
                <a:gd name="T18" fmla="*/ 285 w 1863"/>
                <a:gd name="T19" fmla="*/ 568 h 2656"/>
                <a:gd name="T20" fmla="*/ 310 w 1863"/>
                <a:gd name="T21" fmla="*/ 568 h 2656"/>
                <a:gd name="T22" fmla="*/ 278 w 1863"/>
                <a:gd name="T23" fmla="*/ 513 h 2656"/>
                <a:gd name="T24" fmla="*/ 336 w 1863"/>
                <a:gd name="T25" fmla="*/ 557 h 2656"/>
                <a:gd name="T26" fmla="*/ 420 w 1863"/>
                <a:gd name="T27" fmla="*/ 579 h 2656"/>
                <a:gd name="T28" fmla="*/ 420 w 1863"/>
                <a:gd name="T29" fmla="*/ 590 h 2656"/>
                <a:gd name="T30" fmla="*/ 470 w 1863"/>
                <a:gd name="T31" fmla="*/ 612 h 2656"/>
                <a:gd name="T32" fmla="*/ 495 w 1863"/>
                <a:gd name="T33" fmla="*/ 612 h 2656"/>
                <a:gd name="T34" fmla="*/ 504 w 1863"/>
                <a:gd name="T35" fmla="*/ 634 h 2656"/>
                <a:gd name="T36" fmla="*/ 537 w 1863"/>
                <a:gd name="T37" fmla="*/ 644 h 2656"/>
                <a:gd name="T38" fmla="*/ 545 w 1863"/>
                <a:gd name="T39" fmla="*/ 666 h 2656"/>
                <a:gd name="T40" fmla="*/ 579 w 1863"/>
                <a:gd name="T41" fmla="*/ 689 h 2656"/>
                <a:gd name="T42" fmla="*/ 571 w 1863"/>
                <a:gd name="T43" fmla="*/ 732 h 2656"/>
                <a:gd name="T44" fmla="*/ 613 w 1863"/>
                <a:gd name="T45" fmla="*/ 776 h 2656"/>
                <a:gd name="T46" fmla="*/ 621 w 1863"/>
                <a:gd name="T47" fmla="*/ 885 h 2656"/>
                <a:gd name="T48" fmla="*/ 470 w 1863"/>
                <a:gd name="T49" fmla="*/ 841 h 2656"/>
                <a:gd name="T50" fmla="*/ 294 w 1863"/>
                <a:gd name="T51" fmla="*/ 798 h 2656"/>
                <a:gd name="T52" fmla="*/ 176 w 1863"/>
                <a:gd name="T53" fmla="*/ 798 h 2656"/>
                <a:gd name="T54" fmla="*/ 126 w 1863"/>
                <a:gd name="T55" fmla="*/ 787 h 2656"/>
                <a:gd name="T56" fmla="*/ 93 w 1863"/>
                <a:gd name="T57" fmla="*/ 732 h 2656"/>
                <a:gd name="T58" fmla="*/ 43 w 1863"/>
                <a:gd name="T59" fmla="*/ 699 h 2656"/>
                <a:gd name="T60" fmla="*/ 0 w 1863"/>
                <a:gd name="T61" fmla="*/ 677 h 2656"/>
                <a:gd name="T62" fmla="*/ 59 w 1863"/>
                <a:gd name="T63" fmla="*/ 689 h 2656"/>
                <a:gd name="T64" fmla="*/ 118 w 1863"/>
                <a:gd name="T65" fmla="*/ 710 h 2656"/>
                <a:gd name="T66" fmla="*/ 160 w 1863"/>
                <a:gd name="T67" fmla="*/ 743 h 2656"/>
                <a:gd name="T68" fmla="*/ 168 w 1863"/>
                <a:gd name="T69" fmla="*/ 765 h 2656"/>
                <a:gd name="T70" fmla="*/ 202 w 1863"/>
                <a:gd name="T71" fmla="*/ 743 h 2656"/>
                <a:gd name="T72" fmla="*/ 160 w 1863"/>
                <a:gd name="T73" fmla="*/ 689 h 2656"/>
                <a:gd name="T74" fmla="*/ 110 w 1863"/>
                <a:gd name="T75" fmla="*/ 666 h 2656"/>
                <a:gd name="T76" fmla="*/ 67 w 1863"/>
                <a:gd name="T77" fmla="*/ 656 h 2656"/>
                <a:gd name="T78" fmla="*/ 75 w 1863"/>
                <a:gd name="T79" fmla="*/ 644 h 2656"/>
                <a:gd name="T80" fmla="*/ 160 w 1863"/>
                <a:gd name="T81" fmla="*/ 677 h 2656"/>
                <a:gd name="T82" fmla="*/ 151 w 1863"/>
                <a:gd name="T83" fmla="*/ 644 h 2656"/>
                <a:gd name="T84" fmla="*/ 193 w 1863"/>
                <a:gd name="T85" fmla="*/ 656 h 2656"/>
                <a:gd name="T86" fmla="*/ 151 w 1863"/>
                <a:gd name="T87" fmla="*/ 623 h 2656"/>
                <a:gd name="T88" fmla="*/ 210 w 1863"/>
                <a:gd name="T89" fmla="*/ 634 h 2656"/>
                <a:gd name="T90" fmla="*/ 168 w 1863"/>
                <a:gd name="T91" fmla="*/ 601 h 2656"/>
                <a:gd name="T92" fmla="*/ 227 w 1863"/>
                <a:gd name="T93" fmla="*/ 601 h 2656"/>
                <a:gd name="T94" fmla="*/ 210 w 1863"/>
                <a:gd name="T95" fmla="*/ 568 h 2656"/>
                <a:gd name="T96" fmla="*/ 151 w 1863"/>
                <a:gd name="T97" fmla="*/ 579 h 2656"/>
                <a:gd name="T98" fmla="*/ 126 w 1863"/>
                <a:gd name="T99" fmla="*/ 557 h 2656"/>
                <a:gd name="T100" fmla="*/ 135 w 1863"/>
                <a:gd name="T101" fmla="*/ 547 h 2656"/>
                <a:gd name="T102" fmla="*/ 126 w 1863"/>
                <a:gd name="T103" fmla="*/ 513 h 2656"/>
                <a:gd name="T104" fmla="*/ 118 w 1863"/>
                <a:gd name="T105" fmla="*/ 427 h 2656"/>
                <a:gd name="T106" fmla="*/ 135 w 1863"/>
                <a:gd name="T107" fmla="*/ 317 h 2656"/>
                <a:gd name="T108" fmla="*/ 151 w 1863"/>
                <a:gd name="T109" fmla="*/ 241 h 2656"/>
                <a:gd name="T110" fmla="*/ 236 w 1863"/>
                <a:gd name="T111" fmla="*/ 0 h 2656"/>
                <a:gd name="T112" fmla="*/ 168 w 1863"/>
                <a:gd name="T113" fmla="*/ 219 h 2656"/>
                <a:gd name="T114" fmla="*/ 278 w 1863"/>
                <a:gd name="T115" fmla="*/ 66 h 2656"/>
                <a:gd name="T116" fmla="*/ 294 w 1863"/>
                <a:gd name="T117" fmla="*/ 66 h 265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863" h="2656">
                  <a:moveTo>
                    <a:pt x="883" y="197"/>
                  </a:moveTo>
                  <a:lnTo>
                    <a:pt x="707" y="461"/>
                  </a:lnTo>
                  <a:lnTo>
                    <a:pt x="529" y="754"/>
                  </a:lnTo>
                  <a:lnTo>
                    <a:pt x="429" y="1018"/>
                  </a:lnTo>
                  <a:lnTo>
                    <a:pt x="404" y="1476"/>
                  </a:lnTo>
                  <a:lnTo>
                    <a:pt x="480" y="1672"/>
                  </a:lnTo>
                  <a:lnTo>
                    <a:pt x="555" y="1641"/>
                  </a:lnTo>
                  <a:lnTo>
                    <a:pt x="453" y="1441"/>
                  </a:lnTo>
                  <a:lnTo>
                    <a:pt x="681" y="1574"/>
                  </a:lnTo>
                  <a:lnTo>
                    <a:pt x="855" y="1706"/>
                  </a:lnTo>
                  <a:lnTo>
                    <a:pt x="931" y="1706"/>
                  </a:lnTo>
                  <a:lnTo>
                    <a:pt x="833" y="1541"/>
                  </a:lnTo>
                  <a:lnTo>
                    <a:pt x="1007" y="1672"/>
                  </a:lnTo>
                  <a:lnTo>
                    <a:pt x="1259" y="1738"/>
                  </a:lnTo>
                  <a:lnTo>
                    <a:pt x="1259" y="1771"/>
                  </a:lnTo>
                  <a:lnTo>
                    <a:pt x="1409" y="1837"/>
                  </a:lnTo>
                  <a:lnTo>
                    <a:pt x="1484" y="1837"/>
                  </a:lnTo>
                  <a:lnTo>
                    <a:pt x="1513" y="1902"/>
                  </a:lnTo>
                  <a:lnTo>
                    <a:pt x="1612" y="1933"/>
                  </a:lnTo>
                  <a:lnTo>
                    <a:pt x="1636" y="2000"/>
                  </a:lnTo>
                  <a:lnTo>
                    <a:pt x="1738" y="2067"/>
                  </a:lnTo>
                  <a:lnTo>
                    <a:pt x="1713" y="2196"/>
                  </a:lnTo>
                  <a:lnTo>
                    <a:pt x="1838" y="2329"/>
                  </a:lnTo>
                  <a:lnTo>
                    <a:pt x="1863" y="2656"/>
                  </a:lnTo>
                  <a:lnTo>
                    <a:pt x="1409" y="2523"/>
                  </a:lnTo>
                  <a:lnTo>
                    <a:pt x="883" y="2394"/>
                  </a:lnTo>
                  <a:lnTo>
                    <a:pt x="529" y="2394"/>
                  </a:lnTo>
                  <a:lnTo>
                    <a:pt x="379" y="2363"/>
                  </a:lnTo>
                  <a:lnTo>
                    <a:pt x="279" y="2196"/>
                  </a:lnTo>
                  <a:lnTo>
                    <a:pt x="128" y="2098"/>
                  </a:lnTo>
                  <a:lnTo>
                    <a:pt x="0" y="2033"/>
                  </a:lnTo>
                  <a:lnTo>
                    <a:pt x="177" y="2067"/>
                  </a:lnTo>
                  <a:lnTo>
                    <a:pt x="354" y="2131"/>
                  </a:lnTo>
                  <a:lnTo>
                    <a:pt x="480" y="2230"/>
                  </a:lnTo>
                  <a:lnTo>
                    <a:pt x="504" y="2295"/>
                  </a:lnTo>
                  <a:lnTo>
                    <a:pt x="606" y="2230"/>
                  </a:lnTo>
                  <a:lnTo>
                    <a:pt x="480" y="2067"/>
                  </a:lnTo>
                  <a:lnTo>
                    <a:pt x="330" y="2000"/>
                  </a:lnTo>
                  <a:lnTo>
                    <a:pt x="202" y="1968"/>
                  </a:lnTo>
                  <a:lnTo>
                    <a:pt x="226" y="1933"/>
                  </a:lnTo>
                  <a:lnTo>
                    <a:pt x="480" y="2033"/>
                  </a:lnTo>
                  <a:lnTo>
                    <a:pt x="453" y="1933"/>
                  </a:lnTo>
                  <a:lnTo>
                    <a:pt x="579" y="1968"/>
                  </a:lnTo>
                  <a:lnTo>
                    <a:pt x="453" y="1870"/>
                  </a:lnTo>
                  <a:lnTo>
                    <a:pt x="630" y="1902"/>
                  </a:lnTo>
                  <a:lnTo>
                    <a:pt x="504" y="1803"/>
                  </a:lnTo>
                  <a:lnTo>
                    <a:pt x="681" y="1803"/>
                  </a:lnTo>
                  <a:lnTo>
                    <a:pt x="630" y="1706"/>
                  </a:lnTo>
                  <a:lnTo>
                    <a:pt x="453" y="1738"/>
                  </a:lnTo>
                  <a:lnTo>
                    <a:pt x="379" y="1672"/>
                  </a:lnTo>
                  <a:lnTo>
                    <a:pt x="404" y="1641"/>
                  </a:lnTo>
                  <a:lnTo>
                    <a:pt x="379" y="1541"/>
                  </a:lnTo>
                  <a:lnTo>
                    <a:pt x="354" y="1280"/>
                  </a:lnTo>
                  <a:lnTo>
                    <a:pt x="404" y="951"/>
                  </a:lnTo>
                  <a:lnTo>
                    <a:pt x="453" y="723"/>
                  </a:lnTo>
                  <a:lnTo>
                    <a:pt x="707" y="0"/>
                  </a:lnTo>
                  <a:lnTo>
                    <a:pt x="504" y="657"/>
                  </a:lnTo>
                  <a:lnTo>
                    <a:pt x="833" y="197"/>
                  </a:lnTo>
                  <a:lnTo>
                    <a:pt x="883" y="197"/>
                  </a:lnTo>
                  <a:close/>
                </a:path>
              </a:pathLst>
            </a:custGeom>
            <a:solidFill>
              <a:srgbClr val="000000"/>
            </a:solidFill>
            <a:ln w="0">
              <a:solidFill>
                <a:srgbClr val="000000"/>
              </a:solidFill>
              <a:prstDash val="solid"/>
              <a:round/>
              <a:headEnd/>
              <a:tailEnd/>
            </a:ln>
          </p:spPr>
          <p:txBody>
            <a:bodyPr/>
            <a:lstStyle/>
            <a:p>
              <a:endParaRPr lang="en-US"/>
            </a:p>
          </p:txBody>
        </p:sp>
        <p:sp>
          <p:nvSpPr>
            <p:cNvPr id="89155" name="Freeform 67">
              <a:extLst>
                <a:ext uri="{FF2B5EF4-FFF2-40B4-BE49-F238E27FC236}">
                  <a16:creationId xmlns:a16="http://schemas.microsoft.com/office/drawing/2014/main" id="{105FDC94-FD22-9266-4076-9D87EE7FBC2A}"/>
                </a:ext>
              </a:extLst>
            </p:cNvPr>
            <p:cNvSpPr>
              <a:spLocks/>
            </p:cNvSpPr>
            <p:nvPr/>
          </p:nvSpPr>
          <p:spPr bwMode="auto">
            <a:xfrm>
              <a:off x="2661" y="2108"/>
              <a:ext cx="176" cy="285"/>
            </a:xfrm>
            <a:custGeom>
              <a:avLst/>
              <a:gdLst>
                <a:gd name="T0" fmla="*/ 142 w 529"/>
                <a:gd name="T1" fmla="*/ 0 h 853"/>
                <a:gd name="T2" fmla="*/ 67 w 529"/>
                <a:gd name="T3" fmla="*/ 55 h 853"/>
                <a:gd name="T4" fmla="*/ 17 w 529"/>
                <a:gd name="T5" fmla="*/ 121 h 853"/>
                <a:gd name="T6" fmla="*/ 0 w 529"/>
                <a:gd name="T7" fmla="*/ 164 h 853"/>
                <a:gd name="T8" fmla="*/ 34 w 529"/>
                <a:gd name="T9" fmla="*/ 197 h 853"/>
                <a:gd name="T10" fmla="*/ 25 w 529"/>
                <a:gd name="T11" fmla="*/ 219 h 853"/>
                <a:gd name="T12" fmla="*/ 67 w 529"/>
                <a:gd name="T13" fmla="*/ 241 h 853"/>
                <a:gd name="T14" fmla="*/ 67 w 529"/>
                <a:gd name="T15" fmla="*/ 274 h 853"/>
                <a:gd name="T16" fmla="*/ 92 w 529"/>
                <a:gd name="T17" fmla="*/ 285 h 853"/>
                <a:gd name="T18" fmla="*/ 117 w 529"/>
                <a:gd name="T19" fmla="*/ 241 h 853"/>
                <a:gd name="T20" fmla="*/ 92 w 529"/>
                <a:gd name="T21" fmla="*/ 230 h 853"/>
                <a:gd name="T22" fmla="*/ 117 w 529"/>
                <a:gd name="T23" fmla="*/ 175 h 853"/>
                <a:gd name="T24" fmla="*/ 134 w 529"/>
                <a:gd name="T25" fmla="*/ 142 h 853"/>
                <a:gd name="T26" fmla="*/ 168 w 529"/>
                <a:gd name="T27" fmla="*/ 109 h 853"/>
                <a:gd name="T28" fmla="*/ 168 w 529"/>
                <a:gd name="T29" fmla="*/ 88 h 853"/>
                <a:gd name="T30" fmla="*/ 134 w 529"/>
                <a:gd name="T31" fmla="*/ 132 h 853"/>
                <a:gd name="T32" fmla="*/ 92 w 529"/>
                <a:gd name="T33" fmla="*/ 186 h 853"/>
                <a:gd name="T34" fmla="*/ 76 w 529"/>
                <a:gd name="T35" fmla="*/ 208 h 853"/>
                <a:gd name="T36" fmla="*/ 42 w 529"/>
                <a:gd name="T37" fmla="*/ 175 h 853"/>
                <a:gd name="T38" fmla="*/ 109 w 529"/>
                <a:gd name="T39" fmla="*/ 99 h 853"/>
                <a:gd name="T40" fmla="*/ 176 w 529"/>
                <a:gd name="T41" fmla="*/ 43 h 853"/>
                <a:gd name="T42" fmla="*/ 67 w 529"/>
                <a:gd name="T43" fmla="*/ 121 h 853"/>
                <a:gd name="T44" fmla="*/ 25 w 529"/>
                <a:gd name="T45" fmla="*/ 175 h 853"/>
                <a:gd name="T46" fmla="*/ 17 w 529"/>
                <a:gd name="T47" fmla="*/ 153 h 853"/>
                <a:gd name="T48" fmla="*/ 59 w 529"/>
                <a:gd name="T49" fmla="*/ 88 h 853"/>
                <a:gd name="T50" fmla="*/ 59 w 529"/>
                <a:gd name="T51" fmla="*/ 77 h 853"/>
                <a:gd name="T52" fmla="*/ 142 w 529"/>
                <a:gd name="T53" fmla="*/ 0 h 85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29" h="853">
                  <a:moveTo>
                    <a:pt x="428" y="0"/>
                  </a:moveTo>
                  <a:lnTo>
                    <a:pt x="202" y="165"/>
                  </a:lnTo>
                  <a:lnTo>
                    <a:pt x="51" y="361"/>
                  </a:lnTo>
                  <a:lnTo>
                    <a:pt x="0" y="492"/>
                  </a:lnTo>
                  <a:lnTo>
                    <a:pt x="101" y="591"/>
                  </a:lnTo>
                  <a:lnTo>
                    <a:pt x="76" y="655"/>
                  </a:lnTo>
                  <a:lnTo>
                    <a:pt x="202" y="720"/>
                  </a:lnTo>
                  <a:lnTo>
                    <a:pt x="202" y="819"/>
                  </a:lnTo>
                  <a:lnTo>
                    <a:pt x="278" y="853"/>
                  </a:lnTo>
                  <a:lnTo>
                    <a:pt x="352" y="720"/>
                  </a:lnTo>
                  <a:lnTo>
                    <a:pt x="278" y="688"/>
                  </a:lnTo>
                  <a:lnTo>
                    <a:pt x="352" y="524"/>
                  </a:lnTo>
                  <a:lnTo>
                    <a:pt x="403" y="426"/>
                  </a:lnTo>
                  <a:lnTo>
                    <a:pt x="505" y="327"/>
                  </a:lnTo>
                  <a:lnTo>
                    <a:pt x="505" y="262"/>
                  </a:lnTo>
                  <a:lnTo>
                    <a:pt x="403" y="395"/>
                  </a:lnTo>
                  <a:lnTo>
                    <a:pt x="278" y="557"/>
                  </a:lnTo>
                  <a:lnTo>
                    <a:pt x="229" y="622"/>
                  </a:lnTo>
                  <a:lnTo>
                    <a:pt x="125" y="524"/>
                  </a:lnTo>
                  <a:lnTo>
                    <a:pt x="328" y="296"/>
                  </a:lnTo>
                  <a:lnTo>
                    <a:pt x="529" y="130"/>
                  </a:lnTo>
                  <a:lnTo>
                    <a:pt x="202" y="361"/>
                  </a:lnTo>
                  <a:lnTo>
                    <a:pt x="76" y="524"/>
                  </a:lnTo>
                  <a:lnTo>
                    <a:pt x="51" y="457"/>
                  </a:lnTo>
                  <a:lnTo>
                    <a:pt x="178" y="262"/>
                  </a:lnTo>
                  <a:lnTo>
                    <a:pt x="178" y="230"/>
                  </a:lnTo>
                  <a:lnTo>
                    <a:pt x="428" y="0"/>
                  </a:lnTo>
                  <a:close/>
                </a:path>
              </a:pathLst>
            </a:custGeom>
            <a:solidFill>
              <a:srgbClr val="000000"/>
            </a:solidFill>
            <a:ln w="0">
              <a:solidFill>
                <a:srgbClr val="000000"/>
              </a:solidFill>
              <a:prstDash val="solid"/>
              <a:round/>
              <a:headEnd/>
              <a:tailEnd/>
            </a:ln>
          </p:spPr>
          <p:txBody>
            <a:bodyPr/>
            <a:lstStyle/>
            <a:p>
              <a:endParaRPr lang="en-US"/>
            </a:p>
          </p:txBody>
        </p:sp>
        <p:sp>
          <p:nvSpPr>
            <p:cNvPr id="89156" name="Freeform 68">
              <a:extLst>
                <a:ext uri="{FF2B5EF4-FFF2-40B4-BE49-F238E27FC236}">
                  <a16:creationId xmlns:a16="http://schemas.microsoft.com/office/drawing/2014/main" id="{2F2498AF-EC24-C459-4253-F10169F538F8}"/>
                </a:ext>
              </a:extLst>
            </p:cNvPr>
            <p:cNvSpPr>
              <a:spLocks/>
            </p:cNvSpPr>
            <p:nvPr/>
          </p:nvSpPr>
          <p:spPr bwMode="auto">
            <a:xfrm>
              <a:off x="2116" y="1431"/>
              <a:ext cx="671" cy="765"/>
            </a:xfrm>
            <a:custGeom>
              <a:avLst/>
              <a:gdLst>
                <a:gd name="T0" fmla="*/ 545 w 2013"/>
                <a:gd name="T1" fmla="*/ 721 h 2295"/>
                <a:gd name="T2" fmla="*/ 427 w 2013"/>
                <a:gd name="T3" fmla="*/ 678 h 2295"/>
                <a:gd name="T4" fmla="*/ 251 w 2013"/>
                <a:gd name="T5" fmla="*/ 415 h 2295"/>
                <a:gd name="T6" fmla="*/ 176 w 2013"/>
                <a:gd name="T7" fmla="*/ 372 h 2295"/>
                <a:gd name="T8" fmla="*/ 100 w 2013"/>
                <a:gd name="T9" fmla="*/ 350 h 2295"/>
                <a:gd name="T10" fmla="*/ 33 w 2013"/>
                <a:gd name="T11" fmla="*/ 306 h 2295"/>
                <a:gd name="T12" fmla="*/ 0 w 2013"/>
                <a:gd name="T13" fmla="*/ 284 h 2295"/>
                <a:gd name="T14" fmla="*/ 17 w 2013"/>
                <a:gd name="T15" fmla="*/ 284 h 2295"/>
                <a:gd name="T16" fmla="*/ 59 w 2013"/>
                <a:gd name="T17" fmla="*/ 306 h 2295"/>
                <a:gd name="T18" fmla="*/ 59 w 2013"/>
                <a:gd name="T19" fmla="*/ 273 h 2295"/>
                <a:gd name="T20" fmla="*/ 100 w 2013"/>
                <a:gd name="T21" fmla="*/ 207 h 2295"/>
                <a:gd name="T22" fmla="*/ 59 w 2013"/>
                <a:gd name="T23" fmla="*/ 164 h 2295"/>
                <a:gd name="T24" fmla="*/ 75 w 2013"/>
                <a:gd name="T25" fmla="*/ 132 h 2295"/>
                <a:gd name="T26" fmla="*/ 93 w 2013"/>
                <a:gd name="T27" fmla="*/ 109 h 2295"/>
                <a:gd name="T28" fmla="*/ 109 w 2013"/>
                <a:gd name="T29" fmla="*/ 88 h 2295"/>
                <a:gd name="T30" fmla="*/ 117 w 2013"/>
                <a:gd name="T31" fmla="*/ 66 h 2295"/>
                <a:gd name="T32" fmla="*/ 151 w 2013"/>
                <a:gd name="T33" fmla="*/ 44 h 2295"/>
                <a:gd name="T34" fmla="*/ 168 w 2013"/>
                <a:gd name="T35" fmla="*/ 120 h 2295"/>
                <a:gd name="T36" fmla="*/ 185 w 2013"/>
                <a:gd name="T37" fmla="*/ 175 h 2295"/>
                <a:gd name="T38" fmla="*/ 193 w 2013"/>
                <a:gd name="T39" fmla="*/ 241 h 2295"/>
                <a:gd name="T40" fmla="*/ 185 w 2013"/>
                <a:gd name="T41" fmla="*/ 317 h 2295"/>
                <a:gd name="T42" fmla="*/ 251 w 2013"/>
                <a:gd name="T43" fmla="*/ 241 h 2295"/>
                <a:gd name="T44" fmla="*/ 235 w 2013"/>
                <a:gd name="T45" fmla="*/ 207 h 2295"/>
                <a:gd name="T46" fmla="*/ 251 w 2013"/>
                <a:gd name="T47" fmla="*/ 175 h 2295"/>
                <a:gd name="T48" fmla="*/ 251 w 2013"/>
                <a:gd name="T49" fmla="*/ 142 h 2295"/>
                <a:gd name="T50" fmla="*/ 260 w 2013"/>
                <a:gd name="T51" fmla="*/ 98 h 2295"/>
                <a:gd name="T52" fmla="*/ 268 w 2013"/>
                <a:gd name="T53" fmla="*/ 77 h 2295"/>
                <a:gd name="T54" fmla="*/ 185 w 2013"/>
                <a:gd name="T55" fmla="*/ 33 h 2295"/>
                <a:gd name="T56" fmla="*/ 235 w 2013"/>
                <a:gd name="T57" fmla="*/ 11 h 2295"/>
                <a:gd name="T58" fmla="*/ 302 w 2013"/>
                <a:gd name="T59" fmla="*/ 33 h 2295"/>
                <a:gd name="T60" fmla="*/ 310 w 2013"/>
                <a:gd name="T61" fmla="*/ 142 h 2295"/>
                <a:gd name="T62" fmla="*/ 327 w 2013"/>
                <a:gd name="T63" fmla="*/ 273 h 2295"/>
                <a:gd name="T64" fmla="*/ 343 w 2013"/>
                <a:gd name="T65" fmla="*/ 350 h 2295"/>
                <a:gd name="T66" fmla="*/ 545 w 2013"/>
                <a:gd name="T67" fmla="*/ 503 h 2295"/>
                <a:gd name="T68" fmla="*/ 578 w 2013"/>
                <a:gd name="T69" fmla="*/ 612 h 2295"/>
                <a:gd name="T70" fmla="*/ 671 w 2013"/>
                <a:gd name="T71" fmla="*/ 688 h 2295"/>
                <a:gd name="T72" fmla="*/ 570 w 2013"/>
                <a:gd name="T73" fmla="*/ 612 h 2295"/>
                <a:gd name="T74" fmla="*/ 511 w 2013"/>
                <a:gd name="T75" fmla="*/ 492 h 2295"/>
                <a:gd name="T76" fmla="*/ 411 w 2013"/>
                <a:gd name="T77" fmla="*/ 448 h 2295"/>
                <a:gd name="T78" fmla="*/ 394 w 2013"/>
                <a:gd name="T79" fmla="*/ 481 h 2295"/>
                <a:gd name="T80" fmla="*/ 360 w 2013"/>
                <a:gd name="T81" fmla="*/ 503 h 2295"/>
                <a:gd name="T82" fmla="*/ 462 w 2013"/>
                <a:gd name="T83" fmla="*/ 678 h 2295"/>
                <a:gd name="T84" fmla="*/ 529 w 2013"/>
                <a:gd name="T85" fmla="*/ 688 h 2295"/>
                <a:gd name="T86" fmla="*/ 578 w 2013"/>
                <a:gd name="T87" fmla="*/ 765 h 229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013" h="2295">
                  <a:moveTo>
                    <a:pt x="1735" y="2295"/>
                  </a:moveTo>
                  <a:lnTo>
                    <a:pt x="1634" y="2163"/>
                  </a:lnTo>
                  <a:lnTo>
                    <a:pt x="1333" y="2132"/>
                  </a:lnTo>
                  <a:lnTo>
                    <a:pt x="1281" y="2033"/>
                  </a:lnTo>
                  <a:lnTo>
                    <a:pt x="830" y="1212"/>
                  </a:lnTo>
                  <a:lnTo>
                    <a:pt x="753" y="1246"/>
                  </a:lnTo>
                  <a:lnTo>
                    <a:pt x="653" y="1115"/>
                  </a:lnTo>
                  <a:lnTo>
                    <a:pt x="529" y="1115"/>
                  </a:lnTo>
                  <a:lnTo>
                    <a:pt x="453" y="1016"/>
                  </a:lnTo>
                  <a:lnTo>
                    <a:pt x="300" y="1049"/>
                  </a:lnTo>
                  <a:lnTo>
                    <a:pt x="202" y="984"/>
                  </a:lnTo>
                  <a:lnTo>
                    <a:pt x="100" y="918"/>
                  </a:lnTo>
                  <a:lnTo>
                    <a:pt x="76" y="884"/>
                  </a:lnTo>
                  <a:lnTo>
                    <a:pt x="0" y="853"/>
                  </a:lnTo>
                  <a:lnTo>
                    <a:pt x="0" y="818"/>
                  </a:lnTo>
                  <a:lnTo>
                    <a:pt x="52" y="853"/>
                  </a:lnTo>
                  <a:lnTo>
                    <a:pt x="100" y="884"/>
                  </a:lnTo>
                  <a:lnTo>
                    <a:pt x="176" y="918"/>
                  </a:lnTo>
                  <a:lnTo>
                    <a:pt x="226" y="884"/>
                  </a:lnTo>
                  <a:lnTo>
                    <a:pt x="176" y="818"/>
                  </a:lnTo>
                  <a:lnTo>
                    <a:pt x="327" y="722"/>
                  </a:lnTo>
                  <a:lnTo>
                    <a:pt x="300" y="622"/>
                  </a:lnTo>
                  <a:lnTo>
                    <a:pt x="226" y="557"/>
                  </a:lnTo>
                  <a:lnTo>
                    <a:pt x="176" y="492"/>
                  </a:lnTo>
                  <a:lnTo>
                    <a:pt x="150" y="395"/>
                  </a:lnTo>
                  <a:lnTo>
                    <a:pt x="226" y="395"/>
                  </a:lnTo>
                  <a:lnTo>
                    <a:pt x="226" y="327"/>
                  </a:lnTo>
                  <a:lnTo>
                    <a:pt x="278" y="327"/>
                  </a:lnTo>
                  <a:lnTo>
                    <a:pt x="278" y="294"/>
                  </a:lnTo>
                  <a:lnTo>
                    <a:pt x="327" y="265"/>
                  </a:lnTo>
                  <a:lnTo>
                    <a:pt x="300" y="197"/>
                  </a:lnTo>
                  <a:lnTo>
                    <a:pt x="350" y="197"/>
                  </a:lnTo>
                  <a:lnTo>
                    <a:pt x="376" y="100"/>
                  </a:lnTo>
                  <a:lnTo>
                    <a:pt x="453" y="131"/>
                  </a:lnTo>
                  <a:lnTo>
                    <a:pt x="478" y="231"/>
                  </a:lnTo>
                  <a:lnTo>
                    <a:pt x="503" y="361"/>
                  </a:lnTo>
                  <a:lnTo>
                    <a:pt x="628" y="327"/>
                  </a:lnTo>
                  <a:lnTo>
                    <a:pt x="554" y="526"/>
                  </a:lnTo>
                  <a:lnTo>
                    <a:pt x="529" y="622"/>
                  </a:lnTo>
                  <a:lnTo>
                    <a:pt x="578" y="722"/>
                  </a:lnTo>
                  <a:lnTo>
                    <a:pt x="503" y="853"/>
                  </a:lnTo>
                  <a:lnTo>
                    <a:pt x="554" y="951"/>
                  </a:lnTo>
                  <a:lnTo>
                    <a:pt x="680" y="818"/>
                  </a:lnTo>
                  <a:lnTo>
                    <a:pt x="753" y="722"/>
                  </a:lnTo>
                  <a:lnTo>
                    <a:pt x="680" y="657"/>
                  </a:lnTo>
                  <a:lnTo>
                    <a:pt x="704" y="622"/>
                  </a:lnTo>
                  <a:lnTo>
                    <a:pt x="653" y="557"/>
                  </a:lnTo>
                  <a:lnTo>
                    <a:pt x="753" y="526"/>
                  </a:lnTo>
                  <a:lnTo>
                    <a:pt x="680" y="427"/>
                  </a:lnTo>
                  <a:lnTo>
                    <a:pt x="753" y="427"/>
                  </a:lnTo>
                  <a:lnTo>
                    <a:pt x="704" y="327"/>
                  </a:lnTo>
                  <a:lnTo>
                    <a:pt x="779" y="294"/>
                  </a:lnTo>
                  <a:lnTo>
                    <a:pt x="753" y="231"/>
                  </a:lnTo>
                  <a:lnTo>
                    <a:pt x="805" y="231"/>
                  </a:lnTo>
                  <a:lnTo>
                    <a:pt x="805" y="131"/>
                  </a:lnTo>
                  <a:lnTo>
                    <a:pt x="554" y="100"/>
                  </a:lnTo>
                  <a:lnTo>
                    <a:pt x="554" y="0"/>
                  </a:lnTo>
                  <a:lnTo>
                    <a:pt x="704" y="34"/>
                  </a:lnTo>
                  <a:lnTo>
                    <a:pt x="704" y="100"/>
                  </a:lnTo>
                  <a:lnTo>
                    <a:pt x="907" y="100"/>
                  </a:lnTo>
                  <a:lnTo>
                    <a:pt x="907" y="231"/>
                  </a:lnTo>
                  <a:lnTo>
                    <a:pt x="931" y="427"/>
                  </a:lnTo>
                  <a:lnTo>
                    <a:pt x="1030" y="492"/>
                  </a:lnTo>
                  <a:lnTo>
                    <a:pt x="981" y="818"/>
                  </a:lnTo>
                  <a:lnTo>
                    <a:pt x="1107" y="918"/>
                  </a:lnTo>
                  <a:lnTo>
                    <a:pt x="1030" y="1049"/>
                  </a:lnTo>
                  <a:lnTo>
                    <a:pt x="1333" y="1246"/>
                  </a:lnTo>
                  <a:lnTo>
                    <a:pt x="1634" y="1508"/>
                  </a:lnTo>
                  <a:lnTo>
                    <a:pt x="1710" y="1639"/>
                  </a:lnTo>
                  <a:lnTo>
                    <a:pt x="1735" y="1837"/>
                  </a:lnTo>
                  <a:lnTo>
                    <a:pt x="1937" y="2000"/>
                  </a:lnTo>
                  <a:lnTo>
                    <a:pt x="2013" y="2065"/>
                  </a:lnTo>
                  <a:lnTo>
                    <a:pt x="1962" y="2098"/>
                  </a:lnTo>
                  <a:lnTo>
                    <a:pt x="1710" y="1837"/>
                  </a:lnTo>
                  <a:lnTo>
                    <a:pt x="1634" y="1639"/>
                  </a:lnTo>
                  <a:lnTo>
                    <a:pt x="1533" y="1475"/>
                  </a:lnTo>
                  <a:lnTo>
                    <a:pt x="981" y="1049"/>
                  </a:lnTo>
                  <a:lnTo>
                    <a:pt x="1232" y="1343"/>
                  </a:lnTo>
                  <a:lnTo>
                    <a:pt x="931" y="1049"/>
                  </a:lnTo>
                  <a:lnTo>
                    <a:pt x="1183" y="1444"/>
                  </a:lnTo>
                  <a:lnTo>
                    <a:pt x="907" y="1183"/>
                  </a:lnTo>
                  <a:lnTo>
                    <a:pt x="1081" y="1508"/>
                  </a:lnTo>
                  <a:lnTo>
                    <a:pt x="1333" y="1933"/>
                  </a:lnTo>
                  <a:lnTo>
                    <a:pt x="1385" y="2033"/>
                  </a:lnTo>
                  <a:lnTo>
                    <a:pt x="1483" y="2065"/>
                  </a:lnTo>
                  <a:lnTo>
                    <a:pt x="1587" y="2065"/>
                  </a:lnTo>
                  <a:lnTo>
                    <a:pt x="1759" y="2229"/>
                  </a:lnTo>
                  <a:lnTo>
                    <a:pt x="1735" y="2295"/>
                  </a:lnTo>
                  <a:close/>
                </a:path>
              </a:pathLst>
            </a:custGeom>
            <a:solidFill>
              <a:srgbClr val="000000"/>
            </a:solidFill>
            <a:ln w="0">
              <a:solidFill>
                <a:srgbClr val="000000"/>
              </a:solidFill>
              <a:prstDash val="solid"/>
              <a:round/>
              <a:headEnd/>
              <a:tailEnd/>
            </a:ln>
          </p:spPr>
          <p:txBody>
            <a:bodyPr/>
            <a:lstStyle/>
            <a:p>
              <a:endParaRPr lang="en-US"/>
            </a:p>
          </p:txBody>
        </p:sp>
        <p:sp>
          <p:nvSpPr>
            <p:cNvPr id="89157" name="Freeform 69">
              <a:extLst>
                <a:ext uri="{FF2B5EF4-FFF2-40B4-BE49-F238E27FC236}">
                  <a16:creationId xmlns:a16="http://schemas.microsoft.com/office/drawing/2014/main" id="{354F6E5F-10C6-B8C5-436B-DF712EC46A73}"/>
                </a:ext>
              </a:extLst>
            </p:cNvPr>
            <p:cNvSpPr>
              <a:spLocks/>
            </p:cNvSpPr>
            <p:nvPr/>
          </p:nvSpPr>
          <p:spPr bwMode="auto">
            <a:xfrm>
              <a:off x="2082" y="1386"/>
              <a:ext cx="227" cy="317"/>
            </a:xfrm>
            <a:custGeom>
              <a:avLst/>
              <a:gdLst>
                <a:gd name="T0" fmla="*/ 17 w 680"/>
                <a:gd name="T1" fmla="*/ 317 h 951"/>
                <a:gd name="T2" fmla="*/ 34 w 680"/>
                <a:gd name="T3" fmla="*/ 296 h 951"/>
                <a:gd name="T4" fmla="*/ 9 w 680"/>
                <a:gd name="T5" fmla="*/ 252 h 951"/>
                <a:gd name="T6" fmla="*/ 0 w 680"/>
                <a:gd name="T7" fmla="*/ 230 h 951"/>
                <a:gd name="T8" fmla="*/ 17 w 680"/>
                <a:gd name="T9" fmla="*/ 197 h 951"/>
                <a:gd name="T10" fmla="*/ 42 w 680"/>
                <a:gd name="T11" fmla="*/ 176 h 951"/>
                <a:gd name="T12" fmla="*/ 42 w 680"/>
                <a:gd name="T13" fmla="*/ 165 h 951"/>
                <a:gd name="T14" fmla="*/ 34 w 680"/>
                <a:gd name="T15" fmla="*/ 133 h 951"/>
                <a:gd name="T16" fmla="*/ 25 w 680"/>
                <a:gd name="T17" fmla="*/ 110 h 951"/>
                <a:gd name="T18" fmla="*/ 34 w 680"/>
                <a:gd name="T19" fmla="*/ 88 h 951"/>
                <a:gd name="T20" fmla="*/ 59 w 680"/>
                <a:gd name="T21" fmla="*/ 78 h 951"/>
                <a:gd name="T22" fmla="*/ 84 w 680"/>
                <a:gd name="T23" fmla="*/ 66 h 951"/>
                <a:gd name="T24" fmla="*/ 76 w 680"/>
                <a:gd name="T25" fmla="*/ 33 h 951"/>
                <a:gd name="T26" fmla="*/ 93 w 680"/>
                <a:gd name="T27" fmla="*/ 0 h 951"/>
                <a:gd name="T28" fmla="*/ 134 w 680"/>
                <a:gd name="T29" fmla="*/ 0 h 951"/>
                <a:gd name="T30" fmla="*/ 160 w 680"/>
                <a:gd name="T31" fmla="*/ 0 h 951"/>
                <a:gd name="T32" fmla="*/ 227 w 680"/>
                <a:gd name="T33" fmla="*/ 33 h 951"/>
                <a:gd name="T34" fmla="*/ 169 w 680"/>
                <a:gd name="T35" fmla="*/ 11 h 951"/>
                <a:gd name="T36" fmla="*/ 101 w 680"/>
                <a:gd name="T37" fmla="*/ 11 h 951"/>
                <a:gd name="T38" fmla="*/ 84 w 680"/>
                <a:gd name="T39" fmla="*/ 44 h 951"/>
                <a:gd name="T40" fmla="*/ 109 w 680"/>
                <a:gd name="T41" fmla="*/ 78 h 951"/>
                <a:gd name="T42" fmla="*/ 51 w 680"/>
                <a:gd name="T43" fmla="*/ 88 h 951"/>
                <a:gd name="T44" fmla="*/ 51 w 680"/>
                <a:gd name="T45" fmla="*/ 99 h 951"/>
                <a:gd name="T46" fmla="*/ 67 w 680"/>
                <a:gd name="T47" fmla="*/ 187 h 951"/>
                <a:gd name="T48" fmla="*/ 25 w 680"/>
                <a:gd name="T49" fmla="*/ 208 h 951"/>
                <a:gd name="T50" fmla="*/ 25 w 680"/>
                <a:gd name="T51" fmla="*/ 230 h 951"/>
                <a:gd name="T52" fmla="*/ 67 w 680"/>
                <a:gd name="T53" fmla="*/ 296 h 951"/>
                <a:gd name="T54" fmla="*/ 17 w 680"/>
                <a:gd name="T55" fmla="*/ 317 h 95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80" h="951">
                  <a:moveTo>
                    <a:pt x="50" y="951"/>
                  </a:moveTo>
                  <a:lnTo>
                    <a:pt x="102" y="887"/>
                  </a:lnTo>
                  <a:lnTo>
                    <a:pt x="26" y="755"/>
                  </a:lnTo>
                  <a:lnTo>
                    <a:pt x="0" y="690"/>
                  </a:lnTo>
                  <a:lnTo>
                    <a:pt x="50" y="592"/>
                  </a:lnTo>
                  <a:lnTo>
                    <a:pt x="126" y="528"/>
                  </a:lnTo>
                  <a:lnTo>
                    <a:pt x="126" y="494"/>
                  </a:lnTo>
                  <a:lnTo>
                    <a:pt x="102" y="398"/>
                  </a:lnTo>
                  <a:lnTo>
                    <a:pt x="76" y="330"/>
                  </a:lnTo>
                  <a:lnTo>
                    <a:pt x="102" y="264"/>
                  </a:lnTo>
                  <a:lnTo>
                    <a:pt x="178" y="233"/>
                  </a:lnTo>
                  <a:lnTo>
                    <a:pt x="252" y="199"/>
                  </a:lnTo>
                  <a:lnTo>
                    <a:pt x="227" y="99"/>
                  </a:lnTo>
                  <a:lnTo>
                    <a:pt x="278" y="0"/>
                  </a:lnTo>
                  <a:lnTo>
                    <a:pt x="402" y="0"/>
                  </a:lnTo>
                  <a:lnTo>
                    <a:pt x="478" y="0"/>
                  </a:lnTo>
                  <a:lnTo>
                    <a:pt x="680" y="99"/>
                  </a:lnTo>
                  <a:lnTo>
                    <a:pt x="506" y="34"/>
                  </a:lnTo>
                  <a:lnTo>
                    <a:pt x="304" y="34"/>
                  </a:lnTo>
                  <a:lnTo>
                    <a:pt x="252" y="133"/>
                  </a:lnTo>
                  <a:lnTo>
                    <a:pt x="328" y="233"/>
                  </a:lnTo>
                  <a:lnTo>
                    <a:pt x="154" y="264"/>
                  </a:lnTo>
                  <a:lnTo>
                    <a:pt x="154" y="298"/>
                  </a:lnTo>
                  <a:lnTo>
                    <a:pt x="202" y="560"/>
                  </a:lnTo>
                  <a:lnTo>
                    <a:pt x="76" y="625"/>
                  </a:lnTo>
                  <a:lnTo>
                    <a:pt x="76" y="690"/>
                  </a:lnTo>
                  <a:lnTo>
                    <a:pt x="202" y="887"/>
                  </a:lnTo>
                  <a:lnTo>
                    <a:pt x="50" y="951"/>
                  </a:lnTo>
                  <a:close/>
                </a:path>
              </a:pathLst>
            </a:custGeom>
            <a:solidFill>
              <a:srgbClr val="000000"/>
            </a:solidFill>
            <a:ln w="0">
              <a:solidFill>
                <a:srgbClr val="000000"/>
              </a:solidFill>
              <a:prstDash val="solid"/>
              <a:round/>
              <a:headEnd/>
              <a:tailEnd/>
            </a:ln>
          </p:spPr>
          <p:txBody>
            <a:bodyPr/>
            <a:lstStyle/>
            <a:p>
              <a:endParaRPr lang="en-US"/>
            </a:p>
          </p:txBody>
        </p:sp>
        <p:sp>
          <p:nvSpPr>
            <p:cNvPr id="89158" name="Freeform 70">
              <a:extLst>
                <a:ext uri="{FF2B5EF4-FFF2-40B4-BE49-F238E27FC236}">
                  <a16:creationId xmlns:a16="http://schemas.microsoft.com/office/drawing/2014/main" id="{D45F27AB-0F80-444F-66BA-68DCD3814973}"/>
                </a:ext>
              </a:extLst>
            </p:cNvPr>
            <p:cNvSpPr>
              <a:spLocks/>
            </p:cNvSpPr>
            <p:nvPr/>
          </p:nvSpPr>
          <p:spPr bwMode="auto">
            <a:xfrm>
              <a:off x="2225" y="2873"/>
              <a:ext cx="361" cy="469"/>
            </a:xfrm>
            <a:custGeom>
              <a:avLst/>
              <a:gdLst>
                <a:gd name="T0" fmla="*/ 118 w 1082"/>
                <a:gd name="T1" fmla="*/ 76 h 1407"/>
                <a:gd name="T2" fmla="*/ 100 w 1082"/>
                <a:gd name="T3" fmla="*/ 174 h 1407"/>
                <a:gd name="T4" fmla="*/ 26 w 1082"/>
                <a:gd name="T5" fmla="*/ 294 h 1407"/>
                <a:gd name="T6" fmla="*/ 0 w 1082"/>
                <a:gd name="T7" fmla="*/ 437 h 1407"/>
                <a:gd name="T8" fmla="*/ 59 w 1082"/>
                <a:gd name="T9" fmla="*/ 437 h 1407"/>
                <a:gd name="T10" fmla="*/ 84 w 1082"/>
                <a:gd name="T11" fmla="*/ 360 h 1407"/>
                <a:gd name="T12" fmla="*/ 84 w 1082"/>
                <a:gd name="T13" fmla="*/ 294 h 1407"/>
                <a:gd name="T14" fmla="*/ 134 w 1082"/>
                <a:gd name="T15" fmla="*/ 197 h 1407"/>
                <a:gd name="T16" fmla="*/ 185 w 1082"/>
                <a:gd name="T17" fmla="*/ 229 h 1407"/>
                <a:gd name="T18" fmla="*/ 168 w 1082"/>
                <a:gd name="T19" fmla="*/ 316 h 1407"/>
                <a:gd name="T20" fmla="*/ 176 w 1082"/>
                <a:gd name="T21" fmla="*/ 371 h 1407"/>
                <a:gd name="T22" fmla="*/ 176 w 1082"/>
                <a:gd name="T23" fmla="*/ 437 h 1407"/>
                <a:gd name="T24" fmla="*/ 176 w 1082"/>
                <a:gd name="T25" fmla="*/ 469 h 1407"/>
                <a:gd name="T26" fmla="*/ 244 w 1082"/>
                <a:gd name="T27" fmla="*/ 426 h 1407"/>
                <a:gd name="T28" fmla="*/ 293 w 1082"/>
                <a:gd name="T29" fmla="*/ 371 h 1407"/>
                <a:gd name="T30" fmla="*/ 344 w 1082"/>
                <a:gd name="T31" fmla="*/ 327 h 1407"/>
                <a:gd name="T32" fmla="*/ 344 w 1082"/>
                <a:gd name="T33" fmla="*/ 251 h 1407"/>
                <a:gd name="T34" fmla="*/ 293 w 1082"/>
                <a:gd name="T35" fmla="*/ 229 h 1407"/>
                <a:gd name="T36" fmla="*/ 202 w 1082"/>
                <a:gd name="T37" fmla="*/ 316 h 1407"/>
                <a:gd name="T38" fmla="*/ 318 w 1082"/>
                <a:gd name="T39" fmla="*/ 251 h 1407"/>
                <a:gd name="T40" fmla="*/ 293 w 1082"/>
                <a:gd name="T41" fmla="*/ 284 h 1407"/>
                <a:gd name="T42" fmla="*/ 260 w 1082"/>
                <a:gd name="T43" fmla="*/ 294 h 1407"/>
                <a:gd name="T44" fmla="*/ 226 w 1082"/>
                <a:gd name="T45" fmla="*/ 316 h 1407"/>
                <a:gd name="T46" fmla="*/ 210 w 1082"/>
                <a:gd name="T47" fmla="*/ 349 h 1407"/>
                <a:gd name="T48" fmla="*/ 185 w 1082"/>
                <a:gd name="T49" fmla="*/ 360 h 1407"/>
                <a:gd name="T50" fmla="*/ 194 w 1082"/>
                <a:gd name="T51" fmla="*/ 272 h 1407"/>
                <a:gd name="T52" fmla="*/ 226 w 1082"/>
                <a:gd name="T53" fmla="*/ 207 h 1407"/>
                <a:gd name="T54" fmla="*/ 293 w 1082"/>
                <a:gd name="T55" fmla="*/ 153 h 1407"/>
                <a:gd name="T56" fmla="*/ 286 w 1082"/>
                <a:gd name="T57" fmla="*/ 131 h 1407"/>
                <a:gd name="T58" fmla="*/ 260 w 1082"/>
                <a:gd name="T59" fmla="*/ 76 h 1407"/>
                <a:gd name="T60" fmla="*/ 226 w 1082"/>
                <a:gd name="T61" fmla="*/ 87 h 1407"/>
                <a:gd name="T62" fmla="*/ 202 w 1082"/>
                <a:gd name="T63" fmla="*/ 109 h 1407"/>
                <a:gd name="T64" fmla="*/ 185 w 1082"/>
                <a:gd name="T65" fmla="*/ 131 h 1407"/>
                <a:gd name="T66" fmla="*/ 168 w 1082"/>
                <a:gd name="T67" fmla="*/ 164 h 1407"/>
                <a:gd name="T68" fmla="*/ 151 w 1082"/>
                <a:gd name="T69" fmla="*/ 185 h 1407"/>
                <a:gd name="T70" fmla="*/ 100 w 1082"/>
                <a:gd name="T71" fmla="*/ 131 h 1407"/>
                <a:gd name="T72" fmla="*/ 244 w 1082"/>
                <a:gd name="T73" fmla="*/ 55 h 14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082" h="1407">
                  <a:moveTo>
                    <a:pt x="527" y="0"/>
                  </a:moveTo>
                  <a:lnTo>
                    <a:pt x="353" y="229"/>
                  </a:lnTo>
                  <a:lnTo>
                    <a:pt x="227" y="393"/>
                  </a:lnTo>
                  <a:lnTo>
                    <a:pt x="301" y="523"/>
                  </a:lnTo>
                  <a:lnTo>
                    <a:pt x="202" y="656"/>
                  </a:lnTo>
                  <a:lnTo>
                    <a:pt x="77" y="881"/>
                  </a:lnTo>
                  <a:lnTo>
                    <a:pt x="0" y="1179"/>
                  </a:lnTo>
                  <a:lnTo>
                    <a:pt x="0" y="1311"/>
                  </a:lnTo>
                  <a:lnTo>
                    <a:pt x="77" y="1343"/>
                  </a:lnTo>
                  <a:lnTo>
                    <a:pt x="176" y="1311"/>
                  </a:lnTo>
                  <a:lnTo>
                    <a:pt x="202" y="1247"/>
                  </a:lnTo>
                  <a:lnTo>
                    <a:pt x="251" y="1080"/>
                  </a:lnTo>
                  <a:lnTo>
                    <a:pt x="202" y="1015"/>
                  </a:lnTo>
                  <a:lnTo>
                    <a:pt x="251" y="881"/>
                  </a:lnTo>
                  <a:lnTo>
                    <a:pt x="326" y="721"/>
                  </a:lnTo>
                  <a:lnTo>
                    <a:pt x="402" y="591"/>
                  </a:lnTo>
                  <a:lnTo>
                    <a:pt x="452" y="621"/>
                  </a:lnTo>
                  <a:lnTo>
                    <a:pt x="553" y="687"/>
                  </a:lnTo>
                  <a:lnTo>
                    <a:pt x="553" y="785"/>
                  </a:lnTo>
                  <a:lnTo>
                    <a:pt x="503" y="949"/>
                  </a:lnTo>
                  <a:lnTo>
                    <a:pt x="503" y="1048"/>
                  </a:lnTo>
                  <a:lnTo>
                    <a:pt x="527" y="1113"/>
                  </a:lnTo>
                  <a:lnTo>
                    <a:pt x="553" y="1247"/>
                  </a:lnTo>
                  <a:lnTo>
                    <a:pt x="527" y="1311"/>
                  </a:lnTo>
                  <a:lnTo>
                    <a:pt x="426" y="1374"/>
                  </a:lnTo>
                  <a:lnTo>
                    <a:pt x="527" y="1407"/>
                  </a:lnTo>
                  <a:lnTo>
                    <a:pt x="604" y="1374"/>
                  </a:lnTo>
                  <a:lnTo>
                    <a:pt x="730" y="1278"/>
                  </a:lnTo>
                  <a:lnTo>
                    <a:pt x="754" y="1179"/>
                  </a:lnTo>
                  <a:lnTo>
                    <a:pt x="878" y="1113"/>
                  </a:lnTo>
                  <a:lnTo>
                    <a:pt x="954" y="1015"/>
                  </a:lnTo>
                  <a:lnTo>
                    <a:pt x="1031" y="982"/>
                  </a:lnTo>
                  <a:lnTo>
                    <a:pt x="1082" y="817"/>
                  </a:lnTo>
                  <a:lnTo>
                    <a:pt x="1031" y="754"/>
                  </a:lnTo>
                  <a:lnTo>
                    <a:pt x="954" y="687"/>
                  </a:lnTo>
                  <a:lnTo>
                    <a:pt x="878" y="687"/>
                  </a:lnTo>
                  <a:lnTo>
                    <a:pt x="829" y="721"/>
                  </a:lnTo>
                  <a:lnTo>
                    <a:pt x="604" y="949"/>
                  </a:lnTo>
                  <a:lnTo>
                    <a:pt x="878" y="721"/>
                  </a:lnTo>
                  <a:lnTo>
                    <a:pt x="954" y="754"/>
                  </a:lnTo>
                  <a:lnTo>
                    <a:pt x="979" y="852"/>
                  </a:lnTo>
                  <a:lnTo>
                    <a:pt x="878" y="852"/>
                  </a:lnTo>
                  <a:lnTo>
                    <a:pt x="878" y="917"/>
                  </a:lnTo>
                  <a:lnTo>
                    <a:pt x="780" y="881"/>
                  </a:lnTo>
                  <a:lnTo>
                    <a:pt x="780" y="982"/>
                  </a:lnTo>
                  <a:lnTo>
                    <a:pt x="678" y="949"/>
                  </a:lnTo>
                  <a:lnTo>
                    <a:pt x="703" y="1048"/>
                  </a:lnTo>
                  <a:lnTo>
                    <a:pt x="630" y="1048"/>
                  </a:lnTo>
                  <a:lnTo>
                    <a:pt x="604" y="1113"/>
                  </a:lnTo>
                  <a:lnTo>
                    <a:pt x="553" y="1080"/>
                  </a:lnTo>
                  <a:lnTo>
                    <a:pt x="527" y="949"/>
                  </a:lnTo>
                  <a:lnTo>
                    <a:pt x="580" y="817"/>
                  </a:lnTo>
                  <a:lnTo>
                    <a:pt x="604" y="687"/>
                  </a:lnTo>
                  <a:lnTo>
                    <a:pt x="678" y="621"/>
                  </a:lnTo>
                  <a:lnTo>
                    <a:pt x="754" y="523"/>
                  </a:lnTo>
                  <a:lnTo>
                    <a:pt x="878" y="458"/>
                  </a:lnTo>
                  <a:lnTo>
                    <a:pt x="954" y="425"/>
                  </a:lnTo>
                  <a:lnTo>
                    <a:pt x="856" y="393"/>
                  </a:lnTo>
                  <a:lnTo>
                    <a:pt x="856" y="294"/>
                  </a:lnTo>
                  <a:lnTo>
                    <a:pt x="780" y="229"/>
                  </a:lnTo>
                  <a:lnTo>
                    <a:pt x="703" y="198"/>
                  </a:lnTo>
                  <a:lnTo>
                    <a:pt x="678" y="262"/>
                  </a:lnTo>
                  <a:lnTo>
                    <a:pt x="604" y="262"/>
                  </a:lnTo>
                  <a:lnTo>
                    <a:pt x="604" y="327"/>
                  </a:lnTo>
                  <a:lnTo>
                    <a:pt x="553" y="327"/>
                  </a:lnTo>
                  <a:lnTo>
                    <a:pt x="553" y="393"/>
                  </a:lnTo>
                  <a:lnTo>
                    <a:pt x="478" y="425"/>
                  </a:lnTo>
                  <a:lnTo>
                    <a:pt x="503" y="491"/>
                  </a:lnTo>
                  <a:lnTo>
                    <a:pt x="426" y="491"/>
                  </a:lnTo>
                  <a:lnTo>
                    <a:pt x="452" y="556"/>
                  </a:lnTo>
                  <a:lnTo>
                    <a:pt x="402" y="523"/>
                  </a:lnTo>
                  <a:lnTo>
                    <a:pt x="301" y="393"/>
                  </a:lnTo>
                  <a:lnTo>
                    <a:pt x="580" y="31"/>
                  </a:lnTo>
                  <a:lnTo>
                    <a:pt x="730" y="164"/>
                  </a:lnTo>
                  <a:lnTo>
                    <a:pt x="527" y="0"/>
                  </a:lnTo>
                  <a:close/>
                </a:path>
              </a:pathLst>
            </a:custGeom>
            <a:solidFill>
              <a:srgbClr val="000000"/>
            </a:solidFill>
            <a:ln w="0">
              <a:solidFill>
                <a:srgbClr val="000000"/>
              </a:solidFill>
              <a:prstDash val="solid"/>
              <a:round/>
              <a:headEnd/>
              <a:tailEnd/>
            </a:ln>
          </p:spPr>
          <p:txBody>
            <a:bodyPr/>
            <a:lstStyle/>
            <a:p>
              <a:endParaRPr lang="en-US"/>
            </a:p>
          </p:txBody>
        </p:sp>
        <p:sp>
          <p:nvSpPr>
            <p:cNvPr id="89159" name="Freeform 71">
              <a:extLst>
                <a:ext uri="{FF2B5EF4-FFF2-40B4-BE49-F238E27FC236}">
                  <a16:creationId xmlns:a16="http://schemas.microsoft.com/office/drawing/2014/main" id="{1B2D25C3-2B4B-25FF-46FC-2A676EBB6A3A}"/>
                </a:ext>
              </a:extLst>
            </p:cNvPr>
            <p:cNvSpPr>
              <a:spLocks/>
            </p:cNvSpPr>
            <p:nvPr/>
          </p:nvSpPr>
          <p:spPr bwMode="auto">
            <a:xfrm>
              <a:off x="2325" y="3233"/>
              <a:ext cx="76" cy="98"/>
            </a:xfrm>
            <a:custGeom>
              <a:avLst/>
              <a:gdLst>
                <a:gd name="T0" fmla="*/ 0 w 226"/>
                <a:gd name="T1" fmla="*/ 22 h 294"/>
                <a:gd name="T2" fmla="*/ 17 w 226"/>
                <a:gd name="T3" fmla="*/ 77 h 294"/>
                <a:gd name="T4" fmla="*/ 42 w 226"/>
                <a:gd name="T5" fmla="*/ 98 h 294"/>
                <a:gd name="T6" fmla="*/ 76 w 226"/>
                <a:gd name="T7" fmla="*/ 98 h 294"/>
                <a:gd name="T8" fmla="*/ 8 w 226"/>
                <a:gd name="T9" fmla="*/ 56 h 294"/>
                <a:gd name="T10" fmla="*/ 0 w 226"/>
                <a:gd name="T11" fmla="*/ 0 h 294"/>
                <a:gd name="T12" fmla="*/ 0 w 226"/>
                <a:gd name="T13" fmla="*/ 22 h 2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6" h="294">
                  <a:moveTo>
                    <a:pt x="0" y="66"/>
                  </a:moveTo>
                  <a:lnTo>
                    <a:pt x="52" y="231"/>
                  </a:lnTo>
                  <a:lnTo>
                    <a:pt x="125" y="294"/>
                  </a:lnTo>
                  <a:lnTo>
                    <a:pt x="226" y="294"/>
                  </a:lnTo>
                  <a:lnTo>
                    <a:pt x="25" y="167"/>
                  </a:lnTo>
                  <a:lnTo>
                    <a:pt x="0" y="0"/>
                  </a:lnTo>
                  <a:lnTo>
                    <a:pt x="0" y="66"/>
                  </a:lnTo>
                  <a:close/>
                </a:path>
              </a:pathLst>
            </a:custGeom>
            <a:solidFill>
              <a:srgbClr val="000000"/>
            </a:solidFill>
            <a:ln w="0">
              <a:solidFill>
                <a:srgbClr val="000000"/>
              </a:solidFill>
              <a:prstDash val="solid"/>
              <a:round/>
              <a:headEnd/>
              <a:tailEnd/>
            </a:ln>
          </p:spPr>
          <p:txBody>
            <a:bodyPr/>
            <a:lstStyle/>
            <a:p>
              <a:endParaRPr lang="en-US"/>
            </a:p>
          </p:txBody>
        </p:sp>
        <p:sp>
          <p:nvSpPr>
            <p:cNvPr id="89160" name="Freeform 72">
              <a:extLst>
                <a:ext uri="{FF2B5EF4-FFF2-40B4-BE49-F238E27FC236}">
                  <a16:creationId xmlns:a16="http://schemas.microsoft.com/office/drawing/2014/main" id="{DEA33EED-AD77-3234-0CA2-6C79F969AC70}"/>
                </a:ext>
              </a:extLst>
            </p:cNvPr>
            <p:cNvSpPr>
              <a:spLocks/>
            </p:cNvSpPr>
            <p:nvPr/>
          </p:nvSpPr>
          <p:spPr bwMode="auto">
            <a:xfrm>
              <a:off x="2468" y="2906"/>
              <a:ext cx="302" cy="22"/>
            </a:xfrm>
            <a:custGeom>
              <a:avLst/>
              <a:gdLst>
                <a:gd name="T0" fmla="*/ 0 w 905"/>
                <a:gd name="T1" fmla="*/ 11 h 67"/>
                <a:gd name="T2" fmla="*/ 83 w 905"/>
                <a:gd name="T3" fmla="*/ 0 h 67"/>
                <a:gd name="T4" fmla="*/ 159 w 905"/>
                <a:gd name="T5" fmla="*/ 0 h 67"/>
                <a:gd name="T6" fmla="*/ 302 w 905"/>
                <a:gd name="T7" fmla="*/ 22 h 67"/>
                <a:gd name="T8" fmla="*/ 126 w 905"/>
                <a:gd name="T9" fmla="*/ 11 h 67"/>
                <a:gd name="T10" fmla="*/ 75 w 905"/>
                <a:gd name="T11" fmla="*/ 11 h 67"/>
                <a:gd name="T12" fmla="*/ 0 w 905"/>
                <a:gd name="T13" fmla="*/ 11 h 6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5" h="67">
                  <a:moveTo>
                    <a:pt x="0" y="33"/>
                  </a:moveTo>
                  <a:lnTo>
                    <a:pt x="249" y="0"/>
                  </a:lnTo>
                  <a:lnTo>
                    <a:pt x="476" y="0"/>
                  </a:lnTo>
                  <a:lnTo>
                    <a:pt x="905" y="67"/>
                  </a:lnTo>
                  <a:lnTo>
                    <a:pt x="377" y="33"/>
                  </a:lnTo>
                  <a:lnTo>
                    <a:pt x="224" y="33"/>
                  </a:lnTo>
                  <a:lnTo>
                    <a:pt x="0" y="33"/>
                  </a:lnTo>
                  <a:close/>
                </a:path>
              </a:pathLst>
            </a:custGeom>
            <a:solidFill>
              <a:srgbClr val="000000"/>
            </a:solidFill>
            <a:ln w="0">
              <a:solidFill>
                <a:srgbClr val="000000"/>
              </a:solidFill>
              <a:prstDash val="solid"/>
              <a:round/>
              <a:headEnd/>
              <a:tailEnd/>
            </a:ln>
          </p:spPr>
          <p:txBody>
            <a:bodyPr/>
            <a:lstStyle/>
            <a:p>
              <a:endParaRPr lang="en-US"/>
            </a:p>
          </p:txBody>
        </p:sp>
        <p:sp>
          <p:nvSpPr>
            <p:cNvPr id="89161" name="Freeform 73">
              <a:extLst>
                <a:ext uri="{FF2B5EF4-FFF2-40B4-BE49-F238E27FC236}">
                  <a16:creationId xmlns:a16="http://schemas.microsoft.com/office/drawing/2014/main" id="{2F2B0424-6775-EE51-83DE-715C21A510DD}"/>
                </a:ext>
              </a:extLst>
            </p:cNvPr>
            <p:cNvSpPr>
              <a:spLocks/>
            </p:cNvSpPr>
            <p:nvPr/>
          </p:nvSpPr>
          <p:spPr bwMode="auto">
            <a:xfrm>
              <a:off x="2543" y="3015"/>
              <a:ext cx="596" cy="142"/>
            </a:xfrm>
            <a:custGeom>
              <a:avLst/>
              <a:gdLst>
                <a:gd name="T0" fmla="*/ 0 w 1787"/>
                <a:gd name="T1" fmla="*/ 0 h 427"/>
                <a:gd name="T2" fmla="*/ 118 w 1787"/>
                <a:gd name="T3" fmla="*/ 0 h 427"/>
                <a:gd name="T4" fmla="*/ 235 w 1787"/>
                <a:gd name="T5" fmla="*/ 22 h 427"/>
                <a:gd name="T6" fmla="*/ 395 w 1787"/>
                <a:gd name="T7" fmla="*/ 44 h 427"/>
                <a:gd name="T8" fmla="*/ 596 w 1787"/>
                <a:gd name="T9" fmla="*/ 98 h 427"/>
                <a:gd name="T10" fmla="*/ 403 w 1787"/>
                <a:gd name="T11" fmla="*/ 55 h 427"/>
                <a:gd name="T12" fmla="*/ 286 w 1787"/>
                <a:gd name="T13" fmla="*/ 55 h 427"/>
                <a:gd name="T14" fmla="*/ 327 w 1787"/>
                <a:gd name="T15" fmla="*/ 77 h 427"/>
                <a:gd name="T16" fmla="*/ 387 w 1787"/>
                <a:gd name="T17" fmla="*/ 77 h 427"/>
                <a:gd name="T18" fmla="*/ 379 w 1787"/>
                <a:gd name="T19" fmla="*/ 142 h 427"/>
                <a:gd name="T20" fmla="*/ 327 w 1787"/>
                <a:gd name="T21" fmla="*/ 87 h 427"/>
                <a:gd name="T22" fmla="*/ 286 w 1787"/>
                <a:gd name="T23" fmla="*/ 77 h 427"/>
                <a:gd name="T24" fmla="*/ 244 w 1787"/>
                <a:gd name="T25" fmla="*/ 55 h 427"/>
                <a:gd name="T26" fmla="*/ 177 w 1787"/>
                <a:gd name="T27" fmla="*/ 22 h 427"/>
                <a:gd name="T28" fmla="*/ 118 w 1787"/>
                <a:gd name="T29" fmla="*/ 11 h 427"/>
                <a:gd name="T30" fmla="*/ 51 w 1787"/>
                <a:gd name="T31" fmla="*/ 11 h 427"/>
                <a:gd name="T32" fmla="*/ 0 w 1787"/>
                <a:gd name="T33" fmla="*/ 0 h 42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87" h="427">
                  <a:moveTo>
                    <a:pt x="0" y="0"/>
                  </a:moveTo>
                  <a:lnTo>
                    <a:pt x="353" y="0"/>
                  </a:lnTo>
                  <a:lnTo>
                    <a:pt x="705" y="66"/>
                  </a:lnTo>
                  <a:lnTo>
                    <a:pt x="1183" y="131"/>
                  </a:lnTo>
                  <a:lnTo>
                    <a:pt x="1787" y="296"/>
                  </a:lnTo>
                  <a:lnTo>
                    <a:pt x="1209" y="166"/>
                  </a:lnTo>
                  <a:lnTo>
                    <a:pt x="858" y="166"/>
                  </a:lnTo>
                  <a:lnTo>
                    <a:pt x="981" y="231"/>
                  </a:lnTo>
                  <a:lnTo>
                    <a:pt x="1159" y="231"/>
                  </a:lnTo>
                  <a:lnTo>
                    <a:pt x="1135" y="427"/>
                  </a:lnTo>
                  <a:lnTo>
                    <a:pt x="981" y="262"/>
                  </a:lnTo>
                  <a:lnTo>
                    <a:pt x="858" y="231"/>
                  </a:lnTo>
                  <a:lnTo>
                    <a:pt x="732" y="166"/>
                  </a:lnTo>
                  <a:lnTo>
                    <a:pt x="531" y="66"/>
                  </a:lnTo>
                  <a:lnTo>
                    <a:pt x="353" y="33"/>
                  </a:lnTo>
                  <a:lnTo>
                    <a:pt x="153" y="33"/>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89162" name="Freeform 74">
              <a:extLst>
                <a:ext uri="{FF2B5EF4-FFF2-40B4-BE49-F238E27FC236}">
                  <a16:creationId xmlns:a16="http://schemas.microsoft.com/office/drawing/2014/main" id="{847FA6CB-4EDE-527E-A82B-0EEA29386C4A}"/>
                </a:ext>
              </a:extLst>
            </p:cNvPr>
            <p:cNvSpPr>
              <a:spLocks/>
            </p:cNvSpPr>
            <p:nvPr/>
          </p:nvSpPr>
          <p:spPr bwMode="auto">
            <a:xfrm>
              <a:off x="2494" y="3135"/>
              <a:ext cx="301" cy="558"/>
            </a:xfrm>
            <a:custGeom>
              <a:avLst/>
              <a:gdLst>
                <a:gd name="T0" fmla="*/ 293 w 904"/>
                <a:gd name="T1" fmla="*/ 0 h 1673"/>
                <a:gd name="T2" fmla="*/ 192 w 904"/>
                <a:gd name="T3" fmla="*/ 55 h 1673"/>
                <a:gd name="T4" fmla="*/ 84 w 904"/>
                <a:gd name="T5" fmla="*/ 120 h 1673"/>
                <a:gd name="T6" fmla="*/ 33 w 904"/>
                <a:gd name="T7" fmla="*/ 175 h 1673"/>
                <a:gd name="T8" fmla="*/ 17 w 904"/>
                <a:gd name="T9" fmla="*/ 219 h 1673"/>
                <a:gd name="T10" fmla="*/ 24 w 904"/>
                <a:gd name="T11" fmla="*/ 251 h 1673"/>
                <a:gd name="T12" fmla="*/ 41 w 904"/>
                <a:gd name="T13" fmla="*/ 274 h 1673"/>
                <a:gd name="T14" fmla="*/ 0 w 904"/>
                <a:gd name="T15" fmla="*/ 306 h 1673"/>
                <a:gd name="T16" fmla="*/ 41 w 904"/>
                <a:gd name="T17" fmla="*/ 329 h 1673"/>
                <a:gd name="T18" fmla="*/ 75 w 904"/>
                <a:gd name="T19" fmla="*/ 361 h 1673"/>
                <a:gd name="T20" fmla="*/ 75 w 904"/>
                <a:gd name="T21" fmla="*/ 393 h 1673"/>
                <a:gd name="T22" fmla="*/ 8 w 904"/>
                <a:gd name="T23" fmla="*/ 416 h 1673"/>
                <a:gd name="T24" fmla="*/ 8 w 904"/>
                <a:gd name="T25" fmla="*/ 448 h 1673"/>
                <a:gd name="T26" fmla="*/ 41 w 904"/>
                <a:gd name="T27" fmla="*/ 481 h 1673"/>
                <a:gd name="T28" fmla="*/ 33 w 904"/>
                <a:gd name="T29" fmla="*/ 525 h 1673"/>
                <a:gd name="T30" fmla="*/ 75 w 904"/>
                <a:gd name="T31" fmla="*/ 558 h 1673"/>
                <a:gd name="T32" fmla="*/ 100 w 904"/>
                <a:gd name="T33" fmla="*/ 536 h 1673"/>
                <a:gd name="T34" fmla="*/ 92 w 904"/>
                <a:gd name="T35" fmla="*/ 503 h 1673"/>
                <a:gd name="T36" fmla="*/ 126 w 904"/>
                <a:gd name="T37" fmla="*/ 438 h 1673"/>
                <a:gd name="T38" fmla="*/ 176 w 904"/>
                <a:gd name="T39" fmla="*/ 427 h 1673"/>
                <a:gd name="T40" fmla="*/ 184 w 904"/>
                <a:gd name="T41" fmla="*/ 383 h 1673"/>
                <a:gd name="T42" fmla="*/ 109 w 904"/>
                <a:gd name="T43" fmla="*/ 372 h 1673"/>
                <a:gd name="T44" fmla="*/ 126 w 904"/>
                <a:gd name="T45" fmla="*/ 317 h 1673"/>
                <a:gd name="T46" fmla="*/ 92 w 904"/>
                <a:gd name="T47" fmla="*/ 296 h 1673"/>
                <a:gd name="T48" fmla="*/ 67 w 904"/>
                <a:gd name="T49" fmla="*/ 251 h 1673"/>
                <a:gd name="T50" fmla="*/ 49 w 904"/>
                <a:gd name="T51" fmla="*/ 196 h 1673"/>
                <a:gd name="T52" fmla="*/ 75 w 904"/>
                <a:gd name="T53" fmla="*/ 154 h 1673"/>
                <a:gd name="T54" fmla="*/ 109 w 904"/>
                <a:gd name="T55" fmla="*/ 120 h 1673"/>
                <a:gd name="T56" fmla="*/ 158 w 904"/>
                <a:gd name="T57" fmla="*/ 88 h 1673"/>
                <a:gd name="T58" fmla="*/ 226 w 904"/>
                <a:gd name="T59" fmla="*/ 55 h 1673"/>
                <a:gd name="T60" fmla="*/ 301 w 904"/>
                <a:gd name="T61" fmla="*/ 22 h 1673"/>
                <a:gd name="T62" fmla="*/ 293 w 904"/>
                <a:gd name="T63" fmla="*/ 0 h 167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04" h="1673">
                  <a:moveTo>
                    <a:pt x="880" y="0"/>
                  </a:moveTo>
                  <a:lnTo>
                    <a:pt x="577" y="164"/>
                  </a:lnTo>
                  <a:lnTo>
                    <a:pt x="252" y="361"/>
                  </a:lnTo>
                  <a:lnTo>
                    <a:pt x="99" y="526"/>
                  </a:lnTo>
                  <a:lnTo>
                    <a:pt x="50" y="657"/>
                  </a:lnTo>
                  <a:lnTo>
                    <a:pt x="72" y="753"/>
                  </a:lnTo>
                  <a:lnTo>
                    <a:pt x="124" y="823"/>
                  </a:lnTo>
                  <a:lnTo>
                    <a:pt x="0" y="918"/>
                  </a:lnTo>
                  <a:lnTo>
                    <a:pt x="124" y="985"/>
                  </a:lnTo>
                  <a:lnTo>
                    <a:pt x="225" y="1083"/>
                  </a:lnTo>
                  <a:lnTo>
                    <a:pt x="225" y="1179"/>
                  </a:lnTo>
                  <a:lnTo>
                    <a:pt x="23" y="1246"/>
                  </a:lnTo>
                  <a:lnTo>
                    <a:pt x="23" y="1344"/>
                  </a:lnTo>
                  <a:lnTo>
                    <a:pt x="124" y="1441"/>
                  </a:lnTo>
                  <a:lnTo>
                    <a:pt x="99" y="1575"/>
                  </a:lnTo>
                  <a:lnTo>
                    <a:pt x="225" y="1673"/>
                  </a:lnTo>
                  <a:lnTo>
                    <a:pt x="301" y="1608"/>
                  </a:lnTo>
                  <a:lnTo>
                    <a:pt x="276" y="1509"/>
                  </a:lnTo>
                  <a:lnTo>
                    <a:pt x="378" y="1312"/>
                  </a:lnTo>
                  <a:lnTo>
                    <a:pt x="528" y="1279"/>
                  </a:lnTo>
                  <a:lnTo>
                    <a:pt x="552" y="1148"/>
                  </a:lnTo>
                  <a:lnTo>
                    <a:pt x="328" y="1114"/>
                  </a:lnTo>
                  <a:lnTo>
                    <a:pt x="378" y="951"/>
                  </a:lnTo>
                  <a:lnTo>
                    <a:pt x="276" y="886"/>
                  </a:lnTo>
                  <a:lnTo>
                    <a:pt x="200" y="753"/>
                  </a:lnTo>
                  <a:lnTo>
                    <a:pt x="148" y="589"/>
                  </a:lnTo>
                  <a:lnTo>
                    <a:pt x="225" y="462"/>
                  </a:lnTo>
                  <a:lnTo>
                    <a:pt x="328" y="361"/>
                  </a:lnTo>
                  <a:lnTo>
                    <a:pt x="476" y="263"/>
                  </a:lnTo>
                  <a:lnTo>
                    <a:pt x="679" y="164"/>
                  </a:lnTo>
                  <a:lnTo>
                    <a:pt x="904" y="67"/>
                  </a:lnTo>
                  <a:lnTo>
                    <a:pt x="880" y="0"/>
                  </a:lnTo>
                  <a:close/>
                </a:path>
              </a:pathLst>
            </a:custGeom>
            <a:solidFill>
              <a:srgbClr val="000000"/>
            </a:solidFill>
            <a:ln w="0">
              <a:solidFill>
                <a:srgbClr val="000000"/>
              </a:solidFill>
              <a:prstDash val="solid"/>
              <a:round/>
              <a:headEnd/>
              <a:tailEnd/>
            </a:ln>
          </p:spPr>
          <p:txBody>
            <a:bodyPr/>
            <a:lstStyle/>
            <a:p>
              <a:endParaRPr lang="en-US"/>
            </a:p>
          </p:txBody>
        </p:sp>
        <p:sp>
          <p:nvSpPr>
            <p:cNvPr id="89163" name="Freeform 75">
              <a:extLst>
                <a:ext uri="{FF2B5EF4-FFF2-40B4-BE49-F238E27FC236}">
                  <a16:creationId xmlns:a16="http://schemas.microsoft.com/office/drawing/2014/main" id="{8331C251-91EA-D710-6794-8C8EF42A2353}"/>
                </a:ext>
              </a:extLst>
            </p:cNvPr>
            <p:cNvSpPr>
              <a:spLocks/>
            </p:cNvSpPr>
            <p:nvPr/>
          </p:nvSpPr>
          <p:spPr bwMode="auto">
            <a:xfrm>
              <a:off x="2670" y="3114"/>
              <a:ext cx="142" cy="447"/>
            </a:xfrm>
            <a:custGeom>
              <a:avLst/>
              <a:gdLst>
                <a:gd name="T0" fmla="*/ 125 w 427"/>
                <a:gd name="T1" fmla="*/ 0 h 1343"/>
                <a:gd name="T2" fmla="*/ 100 w 427"/>
                <a:gd name="T3" fmla="*/ 152 h 1343"/>
                <a:gd name="T4" fmla="*/ 67 w 427"/>
                <a:gd name="T5" fmla="*/ 175 h 1343"/>
                <a:gd name="T6" fmla="*/ 67 w 427"/>
                <a:gd name="T7" fmla="*/ 185 h 1343"/>
                <a:gd name="T8" fmla="*/ 0 w 427"/>
                <a:gd name="T9" fmla="*/ 447 h 1343"/>
                <a:gd name="T10" fmla="*/ 83 w 427"/>
                <a:gd name="T11" fmla="*/ 185 h 1343"/>
                <a:gd name="T12" fmla="*/ 108 w 427"/>
                <a:gd name="T13" fmla="*/ 163 h 1343"/>
                <a:gd name="T14" fmla="*/ 142 w 427"/>
                <a:gd name="T15" fmla="*/ 0 h 1343"/>
                <a:gd name="T16" fmla="*/ 125 w 427"/>
                <a:gd name="T17" fmla="*/ 0 h 13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27" h="1343">
                  <a:moveTo>
                    <a:pt x="376" y="0"/>
                  </a:moveTo>
                  <a:lnTo>
                    <a:pt x="301" y="458"/>
                  </a:lnTo>
                  <a:lnTo>
                    <a:pt x="202" y="526"/>
                  </a:lnTo>
                  <a:lnTo>
                    <a:pt x="202" y="557"/>
                  </a:lnTo>
                  <a:lnTo>
                    <a:pt x="0" y="1343"/>
                  </a:lnTo>
                  <a:lnTo>
                    <a:pt x="251" y="557"/>
                  </a:lnTo>
                  <a:lnTo>
                    <a:pt x="325" y="490"/>
                  </a:lnTo>
                  <a:lnTo>
                    <a:pt x="427" y="0"/>
                  </a:lnTo>
                  <a:lnTo>
                    <a:pt x="376" y="0"/>
                  </a:lnTo>
                  <a:close/>
                </a:path>
              </a:pathLst>
            </a:custGeom>
            <a:solidFill>
              <a:srgbClr val="000000"/>
            </a:solidFill>
            <a:ln w="0">
              <a:solidFill>
                <a:srgbClr val="000000"/>
              </a:solidFill>
              <a:prstDash val="solid"/>
              <a:round/>
              <a:headEnd/>
              <a:tailEnd/>
            </a:ln>
          </p:spPr>
          <p:txBody>
            <a:bodyPr/>
            <a:lstStyle/>
            <a:p>
              <a:endParaRPr lang="en-US"/>
            </a:p>
          </p:txBody>
        </p:sp>
        <p:sp>
          <p:nvSpPr>
            <p:cNvPr id="89164" name="Freeform 76">
              <a:extLst>
                <a:ext uri="{FF2B5EF4-FFF2-40B4-BE49-F238E27FC236}">
                  <a16:creationId xmlns:a16="http://schemas.microsoft.com/office/drawing/2014/main" id="{C07EB3FC-7104-AA72-828E-97124B286BF5}"/>
                </a:ext>
              </a:extLst>
            </p:cNvPr>
            <p:cNvSpPr>
              <a:spLocks/>
            </p:cNvSpPr>
            <p:nvPr/>
          </p:nvSpPr>
          <p:spPr bwMode="auto">
            <a:xfrm>
              <a:off x="2737" y="3092"/>
              <a:ext cx="285" cy="611"/>
            </a:xfrm>
            <a:custGeom>
              <a:avLst/>
              <a:gdLst>
                <a:gd name="T0" fmla="*/ 83 w 856"/>
                <a:gd name="T1" fmla="*/ 0 h 1834"/>
                <a:gd name="T2" fmla="*/ 158 w 856"/>
                <a:gd name="T3" fmla="*/ 65 h 1834"/>
                <a:gd name="T4" fmla="*/ 184 w 856"/>
                <a:gd name="T5" fmla="*/ 120 h 1834"/>
                <a:gd name="T6" fmla="*/ 209 w 856"/>
                <a:gd name="T7" fmla="*/ 174 h 1834"/>
                <a:gd name="T8" fmla="*/ 217 w 856"/>
                <a:gd name="T9" fmla="*/ 239 h 1834"/>
                <a:gd name="T10" fmla="*/ 192 w 856"/>
                <a:gd name="T11" fmla="*/ 141 h 1834"/>
                <a:gd name="T12" fmla="*/ 167 w 856"/>
                <a:gd name="T13" fmla="*/ 207 h 1834"/>
                <a:gd name="T14" fmla="*/ 175 w 856"/>
                <a:gd name="T15" fmla="*/ 239 h 1834"/>
                <a:gd name="T16" fmla="*/ 167 w 856"/>
                <a:gd name="T17" fmla="*/ 262 h 1834"/>
                <a:gd name="T18" fmla="*/ 158 w 856"/>
                <a:gd name="T19" fmla="*/ 305 h 1834"/>
                <a:gd name="T20" fmla="*/ 209 w 856"/>
                <a:gd name="T21" fmla="*/ 273 h 1834"/>
                <a:gd name="T22" fmla="*/ 209 w 856"/>
                <a:gd name="T23" fmla="*/ 294 h 1834"/>
                <a:gd name="T24" fmla="*/ 242 w 856"/>
                <a:gd name="T25" fmla="*/ 294 h 1834"/>
                <a:gd name="T26" fmla="*/ 267 w 856"/>
                <a:gd name="T27" fmla="*/ 239 h 1834"/>
                <a:gd name="T28" fmla="*/ 259 w 856"/>
                <a:gd name="T29" fmla="*/ 284 h 1834"/>
                <a:gd name="T30" fmla="*/ 234 w 856"/>
                <a:gd name="T31" fmla="*/ 305 h 1834"/>
                <a:gd name="T32" fmla="*/ 158 w 856"/>
                <a:gd name="T33" fmla="*/ 327 h 1834"/>
                <a:gd name="T34" fmla="*/ 117 w 856"/>
                <a:gd name="T35" fmla="*/ 458 h 1834"/>
                <a:gd name="T36" fmla="*/ 234 w 856"/>
                <a:gd name="T37" fmla="*/ 371 h 1834"/>
                <a:gd name="T38" fmla="*/ 285 w 856"/>
                <a:gd name="T39" fmla="*/ 436 h 1834"/>
                <a:gd name="T40" fmla="*/ 192 w 856"/>
                <a:gd name="T41" fmla="*/ 480 h 1834"/>
                <a:gd name="T42" fmla="*/ 209 w 856"/>
                <a:gd name="T43" fmla="*/ 513 h 1834"/>
                <a:gd name="T44" fmla="*/ 242 w 856"/>
                <a:gd name="T45" fmla="*/ 535 h 1834"/>
                <a:gd name="T46" fmla="*/ 225 w 856"/>
                <a:gd name="T47" fmla="*/ 557 h 1834"/>
                <a:gd name="T48" fmla="*/ 175 w 856"/>
                <a:gd name="T49" fmla="*/ 589 h 1834"/>
                <a:gd name="T50" fmla="*/ 175 w 856"/>
                <a:gd name="T51" fmla="*/ 611 h 1834"/>
                <a:gd name="T52" fmla="*/ 142 w 856"/>
                <a:gd name="T53" fmla="*/ 611 h 1834"/>
                <a:gd name="T54" fmla="*/ 126 w 856"/>
                <a:gd name="T55" fmla="*/ 557 h 1834"/>
                <a:gd name="T56" fmla="*/ 92 w 856"/>
                <a:gd name="T57" fmla="*/ 546 h 1834"/>
                <a:gd name="T58" fmla="*/ 108 w 856"/>
                <a:gd name="T59" fmla="*/ 480 h 1834"/>
                <a:gd name="T60" fmla="*/ 75 w 856"/>
                <a:gd name="T61" fmla="*/ 491 h 1834"/>
                <a:gd name="T62" fmla="*/ 33 w 856"/>
                <a:gd name="T63" fmla="*/ 480 h 1834"/>
                <a:gd name="T64" fmla="*/ 0 w 856"/>
                <a:gd name="T65" fmla="*/ 448 h 1834"/>
                <a:gd name="T66" fmla="*/ 58 w 856"/>
                <a:gd name="T67" fmla="*/ 448 h 1834"/>
                <a:gd name="T68" fmla="*/ 16 w 856"/>
                <a:gd name="T69" fmla="*/ 414 h 1834"/>
                <a:gd name="T70" fmla="*/ 58 w 856"/>
                <a:gd name="T71" fmla="*/ 404 h 1834"/>
                <a:gd name="T72" fmla="*/ 33 w 856"/>
                <a:gd name="T73" fmla="*/ 371 h 1834"/>
                <a:gd name="T74" fmla="*/ 58 w 856"/>
                <a:gd name="T75" fmla="*/ 360 h 1834"/>
                <a:gd name="T76" fmla="*/ 33 w 856"/>
                <a:gd name="T77" fmla="*/ 338 h 1834"/>
                <a:gd name="T78" fmla="*/ 83 w 856"/>
                <a:gd name="T79" fmla="*/ 327 h 1834"/>
                <a:gd name="T80" fmla="*/ 50 w 856"/>
                <a:gd name="T81" fmla="*/ 294 h 1834"/>
                <a:gd name="T82" fmla="*/ 83 w 856"/>
                <a:gd name="T83" fmla="*/ 294 h 1834"/>
                <a:gd name="T84" fmla="*/ 50 w 856"/>
                <a:gd name="T85" fmla="*/ 273 h 1834"/>
                <a:gd name="T86" fmla="*/ 108 w 856"/>
                <a:gd name="T87" fmla="*/ 273 h 1834"/>
                <a:gd name="T88" fmla="*/ 58 w 856"/>
                <a:gd name="T89" fmla="*/ 250 h 1834"/>
                <a:gd name="T90" fmla="*/ 126 w 856"/>
                <a:gd name="T91" fmla="*/ 250 h 1834"/>
                <a:gd name="T92" fmla="*/ 150 w 856"/>
                <a:gd name="T93" fmla="*/ 239 h 1834"/>
                <a:gd name="T94" fmla="*/ 150 w 856"/>
                <a:gd name="T95" fmla="*/ 207 h 1834"/>
                <a:gd name="T96" fmla="*/ 100 w 856"/>
                <a:gd name="T97" fmla="*/ 218 h 1834"/>
                <a:gd name="T98" fmla="*/ 58 w 856"/>
                <a:gd name="T99" fmla="*/ 207 h 1834"/>
                <a:gd name="T100" fmla="*/ 41 w 856"/>
                <a:gd name="T101" fmla="*/ 197 h 1834"/>
                <a:gd name="T102" fmla="*/ 50 w 856"/>
                <a:gd name="T103" fmla="*/ 174 h 1834"/>
                <a:gd name="T104" fmla="*/ 75 w 856"/>
                <a:gd name="T105" fmla="*/ 197 h 1834"/>
                <a:gd name="T106" fmla="*/ 108 w 856"/>
                <a:gd name="T107" fmla="*/ 197 h 1834"/>
                <a:gd name="T108" fmla="*/ 133 w 856"/>
                <a:gd name="T109" fmla="*/ 197 h 1834"/>
                <a:gd name="T110" fmla="*/ 126 w 856"/>
                <a:gd name="T111" fmla="*/ 131 h 1834"/>
                <a:gd name="T112" fmla="*/ 108 w 856"/>
                <a:gd name="T113" fmla="*/ 75 h 1834"/>
                <a:gd name="T114" fmla="*/ 75 w 856"/>
                <a:gd name="T115" fmla="*/ 43 h 1834"/>
                <a:gd name="T116" fmla="*/ 83 w 856"/>
                <a:gd name="T117" fmla="*/ 0 h 183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856" h="1834">
                  <a:moveTo>
                    <a:pt x="249" y="0"/>
                  </a:moveTo>
                  <a:lnTo>
                    <a:pt x="476" y="196"/>
                  </a:lnTo>
                  <a:lnTo>
                    <a:pt x="553" y="359"/>
                  </a:lnTo>
                  <a:lnTo>
                    <a:pt x="627" y="523"/>
                  </a:lnTo>
                  <a:lnTo>
                    <a:pt x="653" y="718"/>
                  </a:lnTo>
                  <a:lnTo>
                    <a:pt x="577" y="424"/>
                  </a:lnTo>
                  <a:lnTo>
                    <a:pt x="503" y="622"/>
                  </a:lnTo>
                  <a:lnTo>
                    <a:pt x="525" y="718"/>
                  </a:lnTo>
                  <a:lnTo>
                    <a:pt x="503" y="786"/>
                  </a:lnTo>
                  <a:lnTo>
                    <a:pt x="476" y="916"/>
                  </a:lnTo>
                  <a:lnTo>
                    <a:pt x="627" y="818"/>
                  </a:lnTo>
                  <a:lnTo>
                    <a:pt x="627" y="882"/>
                  </a:lnTo>
                  <a:lnTo>
                    <a:pt x="727" y="882"/>
                  </a:lnTo>
                  <a:lnTo>
                    <a:pt x="803" y="718"/>
                  </a:lnTo>
                  <a:lnTo>
                    <a:pt x="779" y="851"/>
                  </a:lnTo>
                  <a:lnTo>
                    <a:pt x="703" y="916"/>
                  </a:lnTo>
                  <a:lnTo>
                    <a:pt x="476" y="983"/>
                  </a:lnTo>
                  <a:lnTo>
                    <a:pt x="351" y="1375"/>
                  </a:lnTo>
                  <a:lnTo>
                    <a:pt x="703" y="1114"/>
                  </a:lnTo>
                  <a:lnTo>
                    <a:pt x="856" y="1308"/>
                  </a:lnTo>
                  <a:lnTo>
                    <a:pt x="577" y="1441"/>
                  </a:lnTo>
                  <a:lnTo>
                    <a:pt x="627" y="1541"/>
                  </a:lnTo>
                  <a:lnTo>
                    <a:pt x="727" y="1606"/>
                  </a:lnTo>
                  <a:lnTo>
                    <a:pt x="677" y="1671"/>
                  </a:lnTo>
                  <a:lnTo>
                    <a:pt x="525" y="1768"/>
                  </a:lnTo>
                  <a:lnTo>
                    <a:pt x="525" y="1834"/>
                  </a:lnTo>
                  <a:lnTo>
                    <a:pt x="427" y="1834"/>
                  </a:lnTo>
                  <a:lnTo>
                    <a:pt x="377" y="1671"/>
                  </a:lnTo>
                  <a:lnTo>
                    <a:pt x="276" y="1638"/>
                  </a:lnTo>
                  <a:lnTo>
                    <a:pt x="325" y="1441"/>
                  </a:lnTo>
                  <a:lnTo>
                    <a:pt x="225" y="1473"/>
                  </a:lnTo>
                  <a:lnTo>
                    <a:pt x="99" y="1441"/>
                  </a:lnTo>
                  <a:lnTo>
                    <a:pt x="0" y="1344"/>
                  </a:lnTo>
                  <a:lnTo>
                    <a:pt x="174" y="1344"/>
                  </a:lnTo>
                  <a:lnTo>
                    <a:pt x="49" y="1243"/>
                  </a:lnTo>
                  <a:lnTo>
                    <a:pt x="174" y="1212"/>
                  </a:lnTo>
                  <a:lnTo>
                    <a:pt x="99" y="1114"/>
                  </a:lnTo>
                  <a:lnTo>
                    <a:pt x="174" y="1080"/>
                  </a:lnTo>
                  <a:lnTo>
                    <a:pt x="99" y="1015"/>
                  </a:lnTo>
                  <a:lnTo>
                    <a:pt x="249" y="983"/>
                  </a:lnTo>
                  <a:lnTo>
                    <a:pt x="150" y="882"/>
                  </a:lnTo>
                  <a:lnTo>
                    <a:pt x="249" y="882"/>
                  </a:lnTo>
                  <a:lnTo>
                    <a:pt x="150" y="818"/>
                  </a:lnTo>
                  <a:lnTo>
                    <a:pt x="325" y="818"/>
                  </a:lnTo>
                  <a:lnTo>
                    <a:pt x="174" y="751"/>
                  </a:lnTo>
                  <a:lnTo>
                    <a:pt x="377" y="751"/>
                  </a:lnTo>
                  <a:lnTo>
                    <a:pt x="452" y="718"/>
                  </a:lnTo>
                  <a:lnTo>
                    <a:pt x="452" y="622"/>
                  </a:lnTo>
                  <a:lnTo>
                    <a:pt x="300" y="655"/>
                  </a:lnTo>
                  <a:lnTo>
                    <a:pt x="174" y="622"/>
                  </a:lnTo>
                  <a:lnTo>
                    <a:pt x="123" y="591"/>
                  </a:lnTo>
                  <a:lnTo>
                    <a:pt x="150" y="523"/>
                  </a:lnTo>
                  <a:lnTo>
                    <a:pt x="225" y="591"/>
                  </a:lnTo>
                  <a:lnTo>
                    <a:pt x="325" y="591"/>
                  </a:lnTo>
                  <a:lnTo>
                    <a:pt x="399" y="591"/>
                  </a:lnTo>
                  <a:lnTo>
                    <a:pt x="377" y="392"/>
                  </a:lnTo>
                  <a:lnTo>
                    <a:pt x="325" y="225"/>
                  </a:lnTo>
                  <a:lnTo>
                    <a:pt x="225" y="129"/>
                  </a:lnTo>
                  <a:lnTo>
                    <a:pt x="249" y="0"/>
                  </a:lnTo>
                  <a:close/>
                </a:path>
              </a:pathLst>
            </a:custGeom>
            <a:solidFill>
              <a:srgbClr val="000000"/>
            </a:solidFill>
            <a:ln w="0">
              <a:solidFill>
                <a:srgbClr val="000000"/>
              </a:solidFill>
              <a:prstDash val="solid"/>
              <a:round/>
              <a:headEnd/>
              <a:tailEnd/>
            </a:ln>
          </p:spPr>
          <p:txBody>
            <a:bodyPr/>
            <a:lstStyle/>
            <a:p>
              <a:endParaRPr lang="en-US"/>
            </a:p>
          </p:txBody>
        </p:sp>
        <p:sp>
          <p:nvSpPr>
            <p:cNvPr id="89165" name="Freeform 77">
              <a:extLst>
                <a:ext uri="{FF2B5EF4-FFF2-40B4-BE49-F238E27FC236}">
                  <a16:creationId xmlns:a16="http://schemas.microsoft.com/office/drawing/2014/main" id="{E9D2F7E5-D2FE-7C05-B791-BDC3BF81BFA9}"/>
                </a:ext>
              </a:extLst>
            </p:cNvPr>
            <p:cNvSpPr>
              <a:spLocks/>
            </p:cNvSpPr>
            <p:nvPr/>
          </p:nvSpPr>
          <p:spPr bwMode="auto">
            <a:xfrm>
              <a:off x="2535" y="3114"/>
              <a:ext cx="243" cy="141"/>
            </a:xfrm>
            <a:custGeom>
              <a:avLst/>
              <a:gdLst>
                <a:gd name="T0" fmla="*/ 227 w 729"/>
                <a:gd name="T1" fmla="*/ 0 h 425"/>
                <a:gd name="T2" fmla="*/ 0 w 729"/>
                <a:gd name="T3" fmla="*/ 141 h 425"/>
                <a:gd name="T4" fmla="*/ 243 w 729"/>
                <a:gd name="T5" fmla="*/ 0 h 425"/>
                <a:gd name="T6" fmla="*/ 227 w 729"/>
                <a:gd name="T7" fmla="*/ 0 h 4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9" h="425">
                  <a:moveTo>
                    <a:pt x="680" y="0"/>
                  </a:moveTo>
                  <a:lnTo>
                    <a:pt x="0" y="425"/>
                  </a:lnTo>
                  <a:lnTo>
                    <a:pt x="729" y="0"/>
                  </a:lnTo>
                  <a:lnTo>
                    <a:pt x="680" y="0"/>
                  </a:lnTo>
                  <a:close/>
                </a:path>
              </a:pathLst>
            </a:custGeom>
            <a:solidFill>
              <a:srgbClr val="000000"/>
            </a:solidFill>
            <a:ln w="0">
              <a:solidFill>
                <a:srgbClr val="000000"/>
              </a:solidFill>
              <a:prstDash val="solid"/>
              <a:round/>
              <a:headEnd/>
              <a:tailEnd/>
            </a:ln>
          </p:spPr>
          <p:txBody>
            <a:bodyPr/>
            <a:lstStyle/>
            <a:p>
              <a:endParaRPr lang="en-US"/>
            </a:p>
          </p:txBody>
        </p:sp>
        <p:sp>
          <p:nvSpPr>
            <p:cNvPr id="89166" name="Freeform 78">
              <a:extLst>
                <a:ext uri="{FF2B5EF4-FFF2-40B4-BE49-F238E27FC236}">
                  <a16:creationId xmlns:a16="http://schemas.microsoft.com/office/drawing/2014/main" id="{7E1B3935-0AD1-C640-2694-BEB5506FD2A2}"/>
                </a:ext>
              </a:extLst>
            </p:cNvPr>
            <p:cNvSpPr>
              <a:spLocks/>
            </p:cNvSpPr>
            <p:nvPr/>
          </p:nvSpPr>
          <p:spPr bwMode="auto">
            <a:xfrm>
              <a:off x="2955" y="3201"/>
              <a:ext cx="33" cy="120"/>
            </a:xfrm>
            <a:custGeom>
              <a:avLst/>
              <a:gdLst>
                <a:gd name="T0" fmla="*/ 0 w 99"/>
                <a:gd name="T1" fmla="*/ 11 h 361"/>
                <a:gd name="T2" fmla="*/ 33 w 99"/>
                <a:gd name="T3" fmla="*/ 120 h 361"/>
                <a:gd name="T4" fmla="*/ 33 w 99"/>
                <a:gd name="T5" fmla="*/ 109 h 361"/>
                <a:gd name="T6" fmla="*/ 8 w 99"/>
                <a:gd name="T7" fmla="*/ 0 h 361"/>
                <a:gd name="T8" fmla="*/ 0 w 99"/>
                <a:gd name="T9" fmla="*/ 11 h 3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361">
                  <a:moveTo>
                    <a:pt x="0" y="33"/>
                  </a:moveTo>
                  <a:lnTo>
                    <a:pt x="99" y="361"/>
                  </a:lnTo>
                  <a:lnTo>
                    <a:pt x="99" y="329"/>
                  </a:lnTo>
                  <a:lnTo>
                    <a:pt x="24" y="0"/>
                  </a:lnTo>
                  <a:lnTo>
                    <a:pt x="0" y="33"/>
                  </a:lnTo>
                  <a:close/>
                </a:path>
              </a:pathLst>
            </a:custGeom>
            <a:solidFill>
              <a:srgbClr val="000000"/>
            </a:solidFill>
            <a:ln w="0">
              <a:solidFill>
                <a:srgbClr val="000000"/>
              </a:solidFill>
              <a:prstDash val="solid"/>
              <a:round/>
              <a:headEnd/>
              <a:tailEnd/>
            </a:ln>
          </p:spPr>
          <p:txBody>
            <a:bodyPr/>
            <a:lstStyle/>
            <a:p>
              <a:endParaRPr lang="en-US"/>
            </a:p>
          </p:txBody>
        </p:sp>
        <p:sp>
          <p:nvSpPr>
            <p:cNvPr id="89167" name="Freeform 79">
              <a:extLst>
                <a:ext uri="{FF2B5EF4-FFF2-40B4-BE49-F238E27FC236}">
                  <a16:creationId xmlns:a16="http://schemas.microsoft.com/office/drawing/2014/main" id="{3B3E6E15-46A7-BAAB-FEFC-8686000E0A27}"/>
                </a:ext>
              </a:extLst>
            </p:cNvPr>
            <p:cNvSpPr>
              <a:spLocks/>
            </p:cNvSpPr>
            <p:nvPr/>
          </p:nvSpPr>
          <p:spPr bwMode="auto">
            <a:xfrm>
              <a:off x="3113" y="3048"/>
              <a:ext cx="269" cy="502"/>
            </a:xfrm>
            <a:custGeom>
              <a:avLst/>
              <a:gdLst>
                <a:gd name="T0" fmla="*/ 34 w 805"/>
                <a:gd name="T1" fmla="*/ 77 h 1508"/>
                <a:gd name="T2" fmla="*/ 18 w 805"/>
                <a:gd name="T3" fmla="*/ 218 h 1508"/>
                <a:gd name="T4" fmla="*/ 8 w 805"/>
                <a:gd name="T5" fmla="*/ 328 h 1508"/>
                <a:gd name="T6" fmla="*/ 8 w 805"/>
                <a:gd name="T7" fmla="*/ 480 h 1508"/>
                <a:gd name="T8" fmla="*/ 59 w 805"/>
                <a:gd name="T9" fmla="*/ 492 h 1508"/>
                <a:gd name="T10" fmla="*/ 77 w 805"/>
                <a:gd name="T11" fmla="*/ 436 h 1508"/>
                <a:gd name="T12" fmla="*/ 51 w 805"/>
                <a:gd name="T13" fmla="*/ 372 h 1508"/>
                <a:gd name="T14" fmla="*/ 68 w 805"/>
                <a:gd name="T15" fmla="*/ 229 h 1508"/>
                <a:gd name="T16" fmla="*/ 77 w 805"/>
                <a:gd name="T17" fmla="*/ 328 h 1508"/>
                <a:gd name="T18" fmla="*/ 118 w 805"/>
                <a:gd name="T19" fmla="*/ 404 h 1508"/>
                <a:gd name="T20" fmla="*/ 68 w 805"/>
                <a:gd name="T21" fmla="*/ 393 h 1508"/>
                <a:gd name="T22" fmla="*/ 135 w 805"/>
                <a:gd name="T23" fmla="*/ 426 h 1508"/>
                <a:gd name="T24" fmla="*/ 211 w 805"/>
                <a:gd name="T25" fmla="*/ 349 h 1508"/>
                <a:gd name="T26" fmla="*/ 261 w 805"/>
                <a:gd name="T27" fmla="*/ 251 h 1508"/>
                <a:gd name="T28" fmla="*/ 253 w 805"/>
                <a:gd name="T29" fmla="*/ 185 h 1508"/>
                <a:gd name="T30" fmla="*/ 203 w 805"/>
                <a:gd name="T31" fmla="*/ 142 h 1508"/>
                <a:gd name="T32" fmla="*/ 135 w 805"/>
                <a:gd name="T33" fmla="*/ 196 h 1508"/>
                <a:gd name="T34" fmla="*/ 203 w 805"/>
                <a:gd name="T35" fmla="*/ 196 h 1508"/>
                <a:gd name="T36" fmla="*/ 169 w 805"/>
                <a:gd name="T37" fmla="*/ 207 h 1508"/>
                <a:gd name="T38" fmla="*/ 160 w 805"/>
                <a:gd name="T39" fmla="*/ 241 h 1508"/>
                <a:gd name="T40" fmla="*/ 135 w 805"/>
                <a:gd name="T41" fmla="*/ 273 h 1508"/>
                <a:gd name="T42" fmla="*/ 118 w 805"/>
                <a:gd name="T43" fmla="*/ 317 h 1508"/>
                <a:gd name="T44" fmla="*/ 118 w 805"/>
                <a:gd name="T45" fmla="*/ 241 h 1508"/>
                <a:gd name="T46" fmla="*/ 160 w 805"/>
                <a:gd name="T47" fmla="*/ 119 h 1508"/>
                <a:gd name="T48" fmla="*/ 186 w 805"/>
                <a:gd name="T49" fmla="*/ 23 h 1508"/>
                <a:gd name="T50" fmla="*/ 151 w 805"/>
                <a:gd name="T51" fmla="*/ 55 h 1508"/>
                <a:gd name="T52" fmla="*/ 135 w 805"/>
                <a:gd name="T53" fmla="*/ 87 h 1508"/>
                <a:gd name="T54" fmla="*/ 118 w 805"/>
                <a:gd name="T55" fmla="*/ 119 h 1508"/>
                <a:gd name="T56" fmla="*/ 110 w 805"/>
                <a:gd name="T57" fmla="*/ 153 h 1508"/>
                <a:gd name="T58" fmla="*/ 93 w 805"/>
                <a:gd name="T59" fmla="*/ 185 h 1508"/>
                <a:gd name="T60" fmla="*/ 77 w 805"/>
                <a:gd name="T61" fmla="*/ 218 h 1508"/>
                <a:gd name="T62" fmla="*/ 34 w 805"/>
                <a:gd name="T63" fmla="*/ 164 h 1508"/>
                <a:gd name="T64" fmla="*/ 68 w 805"/>
                <a:gd name="T65" fmla="*/ 33 h 1508"/>
                <a:gd name="T66" fmla="*/ 160 w 805"/>
                <a:gd name="T67" fmla="*/ 23 h 15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805" h="1508">
                  <a:moveTo>
                    <a:pt x="204" y="0"/>
                  </a:moveTo>
                  <a:lnTo>
                    <a:pt x="103" y="231"/>
                  </a:lnTo>
                  <a:lnTo>
                    <a:pt x="54" y="492"/>
                  </a:lnTo>
                  <a:lnTo>
                    <a:pt x="54" y="656"/>
                  </a:lnTo>
                  <a:lnTo>
                    <a:pt x="103" y="688"/>
                  </a:lnTo>
                  <a:lnTo>
                    <a:pt x="25" y="984"/>
                  </a:lnTo>
                  <a:lnTo>
                    <a:pt x="0" y="1247"/>
                  </a:lnTo>
                  <a:lnTo>
                    <a:pt x="25" y="1441"/>
                  </a:lnTo>
                  <a:lnTo>
                    <a:pt x="103" y="1508"/>
                  </a:lnTo>
                  <a:lnTo>
                    <a:pt x="177" y="1477"/>
                  </a:lnTo>
                  <a:lnTo>
                    <a:pt x="229" y="1410"/>
                  </a:lnTo>
                  <a:lnTo>
                    <a:pt x="229" y="1311"/>
                  </a:lnTo>
                  <a:lnTo>
                    <a:pt x="153" y="1280"/>
                  </a:lnTo>
                  <a:lnTo>
                    <a:pt x="153" y="1116"/>
                  </a:lnTo>
                  <a:lnTo>
                    <a:pt x="177" y="884"/>
                  </a:lnTo>
                  <a:lnTo>
                    <a:pt x="204" y="688"/>
                  </a:lnTo>
                  <a:lnTo>
                    <a:pt x="254" y="724"/>
                  </a:lnTo>
                  <a:lnTo>
                    <a:pt x="229" y="984"/>
                  </a:lnTo>
                  <a:lnTo>
                    <a:pt x="254" y="1148"/>
                  </a:lnTo>
                  <a:lnTo>
                    <a:pt x="354" y="1213"/>
                  </a:lnTo>
                  <a:lnTo>
                    <a:pt x="354" y="1247"/>
                  </a:lnTo>
                  <a:lnTo>
                    <a:pt x="204" y="1180"/>
                  </a:lnTo>
                  <a:lnTo>
                    <a:pt x="279" y="1280"/>
                  </a:lnTo>
                  <a:lnTo>
                    <a:pt x="404" y="1280"/>
                  </a:lnTo>
                  <a:lnTo>
                    <a:pt x="529" y="1180"/>
                  </a:lnTo>
                  <a:lnTo>
                    <a:pt x="631" y="1049"/>
                  </a:lnTo>
                  <a:lnTo>
                    <a:pt x="707" y="851"/>
                  </a:lnTo>
                  <a:lnTo>
                    <a:pt x="781" y="755"/>
                  </a:lnTo>
                  <a:lnTo>
                    <a:pt x="805" y="656"/>
                  </a:lnTo>
                  <a:lnTo>
                    <a:pt x="757" y="557"/>
                  </a:lnTo>
                  <a:lnTo>
                    <a:pt x="681" y="459"/>
                  </a:lnTo>
                  <a:lnTo>
                    <a:pt x="606" y="426"/>
                  </a:lnTo>
                  <a:lnTo>
                    <a:pt x="557" y="426"/>
                  </a:lnTo>
                  <a:lnTo>
                    <a:pt x="404" y="590"/>
                  </a:lnTo>
                  <a:lnTo>
                    <a:pt x="529" y="525"/>
                  </a:lnTo>
                  <a:lnTo>
                    <a:pt x="606" y="590"/>
                  </a:lnTo>
                  <a:lnTo>
                    <a:pt x="606" y="623"/>
                  </a:lnTo>
                  <a:lnTo>
                    <a:pt x="505" y="623"/>
                  </a:lnTo>
                  <a:lnTo>
                    <a:pt x="581" y="688"/>
                  </a:lnTo>
                  <a:lnTo>
                    <a:pt x="480" y="724"/>
                  </a:lnTo>
                  <a:lnTo>
                    <a:pt x="529" y="820"/>
                  </a:lnTo>
                  <a:lnTo>
                    <a:pt x="404" y="820"/>
                  </a:lnTo>
                  <a:lnTo>
                    <a:pt x="429" y="919"/>
                  </a:lnTo>
                  <a:lnTo>
                    <a:pt x="354" y="951"/>
                  </a:lnTo>
                  <a:lnTo>
                    <a:pt x="354" y="820"/>
                  </a:lnTo>
                  <a:lnTo>
                    <a:pt x="354" y="724"/>
                  </a:lnTo>
                  <a:lnTo>
                    <a:pt x="404" y="525"/>
                  </a:lnTo>
                  <a:lnTo>
                    <a:pt x="480" y="358"/>
                  </a:lnTo>
                  <a:lnTo>
                    <a:pt x="529" y="198"/>
                  </a:lnTo>
                  <a:lnTo>
                    <a:pt x="557" y="68"/>
                  </a:lnTo>
                  <a:lnTo>
                    <a:pt x="453" y="33"/>
                  </a:lnTo>
                  <a:lnTo>
                    <a:pt x="453" y="164"/>
                  </a:lnTo>
                  <a:lnTo>
                    <a:pt x="379" y="164"/>
                  </a:lnTo>
                  <a:lnTo>
                    <a:pt x="404" y="262"/>
                  </a:lnTo>
                  <a:lnTo>
                    <a:pt x="303" y="294"/>
                  </a:lnTo>
                  <a:lnTo>
                    <a:pt x="354" y="358"/>
                  </a:lnTo>
                  <a:lnTo>
                    <a:pt x="303" y="394"/>
                  </a:lnTo>
                  <a:lnTo>
                    <a:pt x="330" y="459"/>
                  </a:lnTo>
                  <a:lnTo>
                    <a:pt x="279" y="492"/>
                  </a:lnTo>
                  <a:lnTo>
                    <a:pt x="279" y="557"/>
                  </a:lnTo>
                  <a:lnTo>
                    <a:pt x="177" y="623"/>
                  </a:lnTo>
                  <a:lnTo>
                    <a:pt x="229" y="656"/>
                  </a:lnTo>
                  <a:lnTo>
                    <a:pt x="103" y="623"/>
                  </a:lnTo>
                  <a:lnTo>
                    <a:pt x="103" y="492"/>
                  </a:lnTo>
                  <a:lnTo>
                    <a:pt x="128" y="262"/>
                  </a:lnTo>
                  <a:lnTo>
                    <a:pt x="204" y="98"/>
                  </a:lnTo>
                  <a:lnTo>
                    <a:pt x="254" y="33"/>
                  </a:lnTo>
                  <a:lnTo>
                    <a:pt x="480" y="68"/>
                  </a:lnTo>
                  <a:lnTo>
                    <a:pt x="204" y="0"/>
                  </a:lnTo>
                  <a:close/>
                </a:path>
              </a:pathLst>
            </a:custGeom>
            <a:solidFill>
              <a:srgbClr val="000000"/>
            </a:solidFill>
            <a:ln w="0">
              <a:solidFill>
                <a:srgbClr val="000000"/>
              </a:solidFill>
              <a:prstDash val="solid"/>
              <a:round/>
              <a:headEnd/>
              <a:tailEnd/>
            </a:ln>
          </p:spPr>
          <p:txBody>
            <a:bodyPr/>
            <a:lstStyle/>
            <a:p>
              <a:endParaRPr lang="en-US"/>
            </a:p>
          </p:txBody>
        </p:sp>
        <p:sp>
          <p:nvSpPr>
            <p:cNvPr id="89168" name="Freeform 80">
              <a:extLst>
                <a:ext uri="{FF2B5EF4-FFF2-40B4-BE49-F238E27FC236}">
                  <a16:creationId xmlns:a16="http://schemas.microsoft.com/office/drawing/2014/main" id="{2086DEFB-3757-652B-104D-ACAF3775023C}"/>
                </a:ext>
              </a:extLst>
            </p:cNvPr>
            <p:cNvSpPr>
              <a:spLocks/>
            </p:cNvSpPr>
            <p:nvPr/>
          </p:nvSpPr>
          <p:spPr bwMode="auto">
            <a:xfrm>
              <a:off x="2527" y="3638"/>
              <a:ext cx="378" cy="634"/>
            </a:xfrm>
            <a:custGeom>
              <a:avLst/>
              <a:gdLst>
                <a:gd name="T0" fmla="*/ 378 w 1134"/>
                <a:gd name="T1" fmla="*/ 98 h 1901"/>
                <a:gd name="T2" fmla="*/ 243 w 1134"/>
                <a:gd name="T3" fmla="*/ 623 h 1901"/>
                <a:gd name="T4" fmla="*/ 210 w 1134"/>
                <a:gd name="T5" fmla="*/ 590 h 1901"/>
                <a:gd name="T6" fmla="*/ 218 w 1134"/>
                <a:gd name="T7" fmla="*/ 634 h 1901"/>
                <a:gd name="T8" fmla="*/ 185 w 1134"/>
                <a:gd name="T9" fmla="*/ 634 h 1901"/>
                <a:gd name="T10" fmla="*/ 176 w 1134"/>
                <a:gd name="T11" fmla="*/ 634 h 1901"/>
                <a:gd name="T12" fmla="*/ 143 w 1134"/>
                <a:gd name="T13" fmla="*/ 634 h 1901"/>
                <a:gd name="T14" fmla="*/ 109 w 1134"/>
                <a:gd name="T15" fmla="*/ 634 h 1901"/>
                <a:gd name="T16" fmla="*/ 260 w 1134"/>
                <a:gd name="T17" fmla="*/ 142 h 1901"/>
                <a:gd name="T18" fmla="*/ 93 w 1134"/>
                <a:gd name="T19" fmla="*/ 634 h 1901"/>
                <a:gd name="T20" fmla="*/ 84 w 1134"/>
                <a:gd name="T21" fmla="*/ 623 h 1901"/>
                <a:gd name="T22" fmla="*/ 268 w 1134"/>
                <a:gd name="T23" fmla="*/ 87 h 1901"/>
                <a:gd name="T24" fmla="*/ 84 w 1134"/>
                <a:gd name="T25" fmla="*/ 623 h 1901"/>
                <a:gd name="T26" fmla="*/ 51 w 1134"/>
                <a:gd name="T27" fmla="*/ 569 h 1901"/>
                <a:gd name="T28" fmla="*/ 84 w 1134"/>
                <a:gd name="T29" fmla="*/ 558 h 1901"/>
                <a:gd name="T30" fmla="*/ 67 w 1134"/>
                <a:gd name="T31" fmla="*/ 503 h 1901"/>
                <a:gd name="T32" fmla="*/ 109 w 1134"/>
                <a:gd name="T33" fmla="*/ 503 h 1901"/>
                <a:gd name="T34" fmla="*/ 93 w 1134"/>
                <a:gd name="T35" fmla="*/ 448 h 1901"/>
                <a:gd name="T36" fmla="*/ 126 w 1134"/>
                <a:gd name="T37" fmla="*/ 448 h 1901"/>
                <a:gd name="T38" fmla="*/ 100 w 1134"/>
                <a:gd name="T39" fmla="*/ 394 h 1901"/>
                <a:gd name="T40" fmla="*/ 159 w 1134"/>
                <a:gd name="T41" fmla="*/ 404 h 1901"/>
                <a:gd name="T42" fmla="*/ 134 w 1134"/>
                <a:gd name="T43" fmla="*/ 339 h 1901"/>
                <a:gd name="T44" fmla="*/ 168 w 1134"/>
                <a:gd name="T45" fmla="*/ 350 h 1901"/>
                <a:gd name="T46" fmla="*/ 151 w 1134"/>
                <a:gd name="T47" fmla="*/ 284 h 1901"/>
                <a:gd name="T48" fmla="*/ 185 w 1134"/>
                <a:gd name="T49" fmla="*/ 284 h 1901"/>
                <a:gd name="T50" fmla="*/ 159 w 1134"/>
                <a:gd name="T51" fmla="*/ 240 h 1901"/>
                <a:gd name="T52" fmla="*/ 193 w 1134"/>
                <a:gd name="T53" fmla="*/ 240 h 1901"/>
                <a:gd name="T54" fmla="*/ 168 w 1134"/>
                <a:gd name="T55" fmla="*/ 196 h 1901"/>
                <a:gd name="T56" fmla="*/ 201 w 1134"/>
                <a:gd name="T57" fmla="*/ 196 h 1901"/>
                <a:gd name="T58" fmla="*/ 176 w 1134"/>
                <a:gd name="T59" fmla="*/ 153 h 1901"/>
                <a:gd name="T60" fmla="*/ 218 w 1134"/>
                <a:gd name="T61" fmla="*/ 153 h 1901"/>
                <a:gd name="T62" fmla="*/ 193 w 1134"/>
                <a:gd name="T63" fmla="*/ 120 h 1901"/>
                <a:gd name="T64" fmla="*/ 235 w 1134"/>
                <a:gd name="T65" fmla="*/ 109 h 1901"/>
                <a:gd name="T66" fmla="*/ 218 w 1134"/>
                <a:gd name="T67" fmla="*/ 76 h 1901"/>
                <a:gd name="T68" fmla="*/ 260 w 1134"/>
                <a:gd name="T69" fmla="*/ 65 h 1901"/>
                <a:gd name="T70" fmla="*/ 235 w 1134"/>
                <a:gd name="T71" fmla="*/ 43 h 1901"/>
                <a:gd name="T72" fmla="*/ 210 w 1134"/>
                <a:gd name="T73" fmla="*/ 33 h 1901"/>
                <a:gd name="T74" fmla="*/ 176 w 1134"/>
                <a:gd name="T75" fmla="*/ 43 h 1901"/>
                <a:gd name="T76" fmla="*/ 8 w 1134"/>
                <a:gd name="T77" fmla="*/ 578 h 1901"/>
                <a:gd name="T78" fmla="*/ 159 w 1134"/>
                <a:gd name="T79" fmla="*/ 55 h 1901"/>
                <a:gd name="T80" fmla="*/ 16 w 1134"/>
                <a:gd name="T81" fmla="*/ 481 h 1901"/>
                <a:gd name="T82" fmla="*/ 0 w 1134"/>
                <a:gd name="T83" fmla="*/ 470 h 1901"/>
                <a:gd name="T84" fmla="*/ 151 w 1134"/>
                <a:gd name="T85" fmla="*/ 22 h 1901"/>
                <a:gd name="T86" fmla="*/ 185 w 1134"/>
                <a:gd name="T87" fmla="*/ 0 h 1901"/>
                <a:gd name="T88" fmla="*/ 251 w 1134"/>
                <a:gd name="T89" fmla="*/ 0 h 1901"/>
                <a:gd name="T90" fmla="*/ 285 w 1134"/>
                <a:gd name="T91" fmla="*/ 33 h 1901"/>
                <a:gd name="T92" fmla="*/ 293 w 1134"/>
                <a:gd name="T93" fmla="*/ 120 h 1901"/>
                <a:gd name="T94" fmla="*/ 268 w 1134"/>
                <a:gd name="T95" fmla="*/ 284 h 1901"/>
                <a:gd name="T96" fmla="*/ 293 w 1134"/>
                <a:gd name="T97" fmla="*/ 295 h 1901"/>
                <a:gd name="T98" fmla="*/ 353 w 1134"/>
                <a:gd name="T99" fmla="*/ 98 h 1901"/>
                <a:gd name="T100" fmla="*/ 378 w 1134"/>
                <a:gd name="T101" fmla="*/ 98 h 190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134" h="1901">
                  <a:moveTo>
                    <a:pt x="1134" y="295"/>
                  </a:moveTo>
                  <a:lnTo>
                    <a:pt x="730" y="1868"/>
                  </a:lnTo>
                  <a:lnTo>
                    <a:pt x="631" y="1770"/>
                  </a:lnTo>
                  <a:lnTo>
                    <a:pt x="655" y="1901"/>
                  </a:lnTo>
                  <a:lnTo>
                    <a:pt x="555" y="1901"/>
                  </a:lnTo>
                  <a:lnTo>
                    <a:pt x="527" y="1901"/>
                  </a:lnTo>
                  <a:lnTo>
                    <a:pt x="429" y="1901"/>
                  </a:lnTo>
                  <a:lnTo>
                    <a:pt x="327" y="1901"/>
                  </a:lnTo>
                  <a:lnTo>
                    <a:pt x="781" y="425"/>
                  </a:lnTo>
                  <a:lnTo>
                    <a:pt x="279" y="1901"/>
                  </a:lnTo>
                  <a:lnTo>
                    <a:pt x="251" y="1868"/>
                  </a:lnTo>
                  <a:lnTo>
                    <a:pt x="805" y="262"/>
                  </a:lnTo>
                  <a:lnTo>
                    <a:pt x="251" y="1868"/>
                  </a:lnTo>
                  <a:lnTo>
                    <a:pt x="153" y="1705"/>
                  </a:lnTo>
                  <a:lnTo>
                    <a:pt x="251" y="1672"/>
                  </a:lnTo>
                  <a:lnTo>
                    <a:pt x="202" y="1509"/>
                  </a:lnTo>
                  <a:lnTo>
                    <a:pt x="327" y="1509"/>
                  </a:lnTo>
                  <a:lnTo>
                    <a:pt x="279" y="1344"/>
                  </a:lnTo>
                  <a:lnTo>
                    <a:pt x="377" y="1344"/>
                  </a:lnTo>
                  <a:lnTo>
                    <a:pt x="301" y="1180"/>
                  </a:lnTo>
                  <a:lnTo>
                    <a:pt x="478" y="1211"/>
                  </a:lnTo>
                  <a:lnTo>
                    <a:pt x="402" y="1017"/>
                  </a:lnTo>
                  <a:lnTo>
                    <a:pt x="503" y="1049"/>
                  </a:lnTo>
                  <a:lnTo>
                    <a:pt x="453" y="852"/>
                  </a:lnTo>
                  <a:lnTo>
                    <a:pt x="555" y="852"/>
                  </a:lnTo>
                  <a:lnTo>
                    <a:pt x="478" y="719"/>
                  </a:lnTo>
                  <a:lnTo>
                    <a:pt x="580" y="719"/>
                  </a:lnTo>
                  <a:lnTo>
                    <a:pt x="503" y="589"/>
                  </a:lnTo>
                  <a:lnTo>
                    <a:pt x="604" y="589"/>
                  </a:lnTo>
                  <a:lnTo>
                    <a:pt x="527" y="458"/>
                  </a:lnTo>
                  <a:lnTo>
                    <a:pt x="655" y="458"/>
                  </a:lnTo>
                  <a:lnTo>
                    <a:pt x="580" y="360"/>
                  </a:lnTo>
                  <a:lnTo>
                    <a:pt x="705" y="327"/>
                  </a:lnTo>
                  <a:lnTo>
                    <a:pt x="655" y="229"/>
                  </a:lnTo>
                  <a:lnTo>
                    <a:pt x="781" y="196"/>
                  </a:lnTo>
                  <a:lnTo>
                    <a:pt x="705" y="130"/>
                  </a:lnTo>
                  <a:lnTo>
                    <a:pt x="631" y="99"/>
                  </a:lnTo>
                  <a:lnTo>
                    <a:pt x="527" y="130"/>
                  </a:lnTo>
                  <a:lnTo>
                    <a:pt x="25" y="1734"/>
                  </a:lnTo>
                  <a:lnTo>
                    <a:pt x="478" y="164"/>
                  </a:lnTo>
                  <a:lnTo>
                    <a:pt x="49" y="1443"/>
                  </a:lnTo>
                  <a:lnTo>
                    <a:pt x="0" y="1409"/>
                  </a:lnTo>
                  <a:lnTo>
                    <a:pt x="453" y="66"/>
                  </a:lnTo>
                  <a:lnTo>
                    <a:pt x="555" y="0"/>
                  </a:lnTo>
                  <a:lnTo>
                    <a:pt x="754" y="0"/>
                  </a:lnTo>
                  <a:lnTo>
                    <a:pt x="856" y="99"/>
                  </a:lnTo>
                  <a:lnTo>
                    <a:pt x="880" y="360"/>
                  </a:lnTo>
                  <a:lnTo>
                    <a:pt x="805" y="852"/>
                  </a:lnTo>
                  <a:lnTo>
                    <a:pt x="880" y="884"/>
                  </a:lnTo>
                  <a:lnTo>
                    <a:pt x="1058" y="295"/>
                  </a:lnTo>
                  <a:lnTo>
                    <a:pt x="1134" y="295"/>
                  </a:lnTo>
                  <a:close/>
                </a:path>
              </a:pathLst>
            </a:custGeom>
            <a:solidFill>
              <a:srgbClr val="000000"/>
            </a:solidFill>
            <a:ln w="0">
              <a:solidFill>
                <a:srgbClr val="000000"/>
              </a:solidFill>
              <a:prstDash val="solid"/>
              <a:round/>
              <a:headEnd/>
              <a:tailEnd/>
            </a:ln>
          </p:spPr>
          <p:txBody>
            <a:bodyPr/>
            <a:lstStyle/>
            <a:p>
              <a:endParaRPr lang="en-US"/>
            </a:p>
          </p:txBody>
        </p:sp>
        <p:sp>
          <p:nvSpPr>
            <p:cNvPr id="89169" name="Freeform 81">
              <a:extLst>
                <a:ext uri="{FF2B5EF4-FFF2-40B4-BE49-F238E27FC236}">
                  <a16:creationId xmlns:a16="http://schemas.microsoft.com/office/drawing/2014/main" id="{34E3180A-3F67-A354-D768-8B20159D6486}"/>
                </a:ext>
              </a:extLst>
            </p:cNvPr>
            <p:cNvSpPr>
              <a:spLocks/>
            </p:cNvSpPr>
            <p:nvPr/>
          </p:nvSpPr>
          <p:spPr bwMode="auto">
            <a:xfrm>
              <a:off x="2451" y="3660"/>
              <a:ext cx="185" cy="568"/>
            </a:xfrm>
            <a:custGeom>
              <a:avLst/>
              <a:gdLst>
                <a:gd name="T0" fmla="*/ 169 w 554"/>
                <a:gd name="T1" fmla="*/ 65 h 1704"/>
                <a:gd name="T2" fmla="*/ 17 w 554"/>
                <a:gd name="T3" fmla="*/ 568 h 1704"/>
                <a:gd name="T4" fmla="*/ 0 w 554"/>
                <a:gd name="T5" fmla="*/ 546 h 1704"/>
                <a:gd name="T6" fmla="*/ 185 w 554"/>
                <a:gd name="T7" fmla="*/ 0 h 1704"/>
                <a:gd name="T8" fmla="*/ 169 w 554"/>
                <a:gd name="T9" fmla="*/ 65 h 17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4" h="1704">
                  <a:moveTo>
                    <a:pt x="506" y="196"/>
                  </a:moveTo>
                  <a:lnTo>
                    <a:pt x="52" y="1704"/>
                  </a:lnTo>
                  <a:lnTo>
                    <a:pt x="0" y="1639"/>
                  </a:lnTo>
                  <a:lnTo>
                    <a:pt x="554" y="0"/>
                  </a:lnTo>
                  <a:lnTo>
                    <a:pt x="506" y="196"/>
                  </a:lnTo>
                  <a:close/>
                </a:path>
              </a:pathLst>
            </a:custGeom>
            <a:solidFill>
              <a:srgbClr val="000000"/>
            </a:solidFill>
            <a:ln w="0">
              <a:solidFill>
                <a:srgbClr val="000000"/>
              </a:solidFill>
              <a:prstDash val="solid"/>
              <a:round/>
              <a:headEnd/>
              <a:tailEnd/>
            </a:ln>
          </p:spPr>
          <p:txBody>
            <a:bodyPr/>
            <a:lstStyle/>
            <a:p>
              <a:endParaRPr lang="en-US"/>
            </a:p>
          </p:txBody>
        </p:sp>
        <p:sp>
          <p:nvSpPr>
            <p:cNvPr id="89170" name="Freeform 82">
              <a:extLst>
                <a:ext uri="{FF2B5EF4-FFF2-40B4-BE49-F238E27FC236}">
                  <a16:creationId xmlns:a16="http://schemas.microsoft.com/office/drawing/2014/main" id="{70AFF679-4579-0883-AE3F-3D0EBF74C0BF}"/>
                </a:ext>
              </a:extLst>
            </p:cNvPr>
            <p:cNvSpPr>
              <a:spLocks/>
            </p:cNvSpPr>
            <p:nvPr/>
          </p:nvSpPr>
          <p:spPr bwMode="auto">
            <a:xfrm>
              <a:off x="2501" y="2829"/>
              <a:ext cx="109" cy="66"/>
            </a:xfrm>
            <a:custGeom>
              <a:avLst/>
              <a:gdLst>
                <a:gd name="T0" fmla="*/ 109 w 327"/>
                <a:gd name="T1" fmla="*/ 11 h 197"/>
                <a:gd name="T2" fmla="*/ 59 w 327"/>
                <a:gd name="T3" fmla="*/ 22 h 197"/>
                <a:gd name="T4" fmla="*/ 16 w 327"/>
                <a:gd name="T5" fmla="*/ 66 h 197"/>
                <a:gd name="T6" fmla="*/ 0 w 327"/>
                <a:gd name="T7" fmla="*/ 55 h 197"/>
                <a:gd name="T8" fmla="*/ 42 w 327"/>
                <a:gd name="T9" fmla="*/ 11 h 197"/>
                <a:gd name="T10" fmla="*/ 84 w 327"/>
                <a:gd name="T11" fmla="*/ 0 h 197"/>
                <a:gd name="T12" fmla="*/ 109 w 327"/>
                <a:gd name="T13" fmla="*/ 11 h 1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7" h="197">
                  <a:moveTo>
                    <a:pt x="327" y="34"/>
                  </a:moveTo>
                  <a:lnTo>
                    <a:pt x="177" y="65"/>
                  </a:lnTo>
                  <a:lnTo>
                    <a:pt x="49" y="197"/>
                  </a:lnTo>
                  <a:lnTo>
                    <a:pt x="0" y="163"/>
                  </a:lnTo>
                  <a:lnTo>
                    <a:pt x="125" y="34"/>
                  </a:lnTo>
                  <a:lnTo>
                    <a:pt x="253" y="0"/>
                  </a:lnTo>
                  <a:lnTo>
                    <a:pt x="327" y="34"/>
                  </a:lnTo>
                  <a:close/>
                </a:path>
              </a:pathLst>
            </a:custGeom>
            <a:solidFill>
              <a:srgbClr val="000000"/>
            </a:solidFill>
            <a:ln w="0">
              <a:solidFill>
                <a:srgbClr val="000000"/>
              </a:solidFill>
              <a:prstDash val="solid"/>
              <a:round/>
              <a:headEnd/>
              <a:tailEnd/>
            </a:ln>
          </p:spPr>
          <p:txBody>
            <a:bodyPr/>
            <a:lstStyle/>
            <a:p>
              <a:endParaRPr lang="en-US"/>
            </a:p>
          </p:txBody>
        </p:sp>
        <p:sp>
          <p:nvSpPr>
            <p:cNvPr id="89171" name="Freeform 83">
              <a:extLst>
                <a:ext uri="{FF2B5EF4-FFF2-40B4-BE49-F238E27FC236}">
                  <a16:creationId xmlns:a16="http://schemas.microsoft.com/office/drawing/2014/main" id="{D0CCEDCF-BD23-D725-E248-45DE4B77D6B0}"/>
                </a:ext>
              </a:extLst>
            </p:cNvPr>
            <p:cNvSpPr>
              <a:spLocks/>
            </p:cNvSpPr>
            <p:nvPr/>
          </p:nvSpPr>
          <p:spPr bwMode="auto">
            <a:xfrm>
              <a:off x="3072" y="2676"/>
              <a:ext cx="159" cy="120"/>
            </a:xfrm>
            <a:custGeom>
              <a:avLst/>
              <a:gdLst>
                <a:gd name="T0" fmla="*/ 134 w 478"/>
                <a:gd name="T1" fmla="*/ 120 h 359"/>
                <a:gd name="T2" fmla="*/ 159 w 478"/>
                <a:gd name="T3" fmla="*/ 110 h 359"/>
                <a:gd name="T4" fmla="*/ 50 w 478"/>
                <a:gd name="T5" fmla="*/ 0 h 359"/>
                <a:gd name="T6" fmla="*/ 117 w 478"/>
                <a:gd name="T7" fmla="*/ 99 h 359"/>
                <a:gd name="T8" fmla="*/ 0 w 478"/>
                <a:gd name="T9" fmla="*/ 33 h 359"/>
                <a:gd name="T10" fmla="*/ 134 w 478"/>
                <a:gd name="T11" fmla="*/ 120 h 3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8" h="359">
                  <a:moveTo>
                    <a:pt x="403" y="359"/>
                  </a:moveTo>
                  <a:lnTo>
                    <a:pt x="478" y="328"/>
                  </a:lnTo>
                  <a:lnTo>
                    <a:pt x="149" y="0"/>
                  </a:lnTo>
                  <a:lnTo>
                    <a:pt x="353" y="296"/>
                  </a:lnTo>
                  <a:lnTo>
                    <a:pt x="0" y="98"/>
                  </a:lnTo>
                  <a:lnTo>
                    <a:pt x="403" y="359"/>
                  </a:lnTo>
                  <a:close/>
                </a:path>
              </a:pathLst>
            </a:custGeom>
            <a:solidFill>
              <a:srgbClr val="000000"/>
            </a:solidFill>
            <a:ln w="0">
              <a:solidFill>
                <a:srgbClr val="000000"/>
              </a:solidFill>
              <a:prstDash val="solid"/>
              <a:round/>
              <a:headEnd/>
              <a:tailEnd/>
            </a:ln>
          </p:spPr>
          <p:txBody>
            <a:bodyPr/>
            <a:lstStyle/>
            <a:p>
              <a:endParaRPr lang="en-US"/>
            </a:p>
          </p:txBody>
        </p:sp>
        <p:sp>
          <p:nvSpPr>
            <p:cNvPr id="89172" name="Freeform 84">
              <a:extLst>
                <a:ext uri="{FF2B5EF4-FFF2-40B4-BE49-F238E27FC236}">
                  <a16:creationId xmlns:a16="http://schemas.microsoft.com/office/drawing/2014/main" id="{81659350-DCE5-39F2-5729-F7AD8330E293}"/>
                </a:ext>
              </a:extLst>
            </p:cNvPr>
            <p:cNvSpPr>
              <a:spLocks/>
            </p:cNvSpPr>
            <p:nvPr/>
          </p:nvSpPr>
          <p:spPr bwMode="auto">
            <a:xfrm>
              <a:off x="2992" y="2093"/>
              <a:ext cx="246" cy="82"/>
            </a:xfrm>
            <a:custGeom>
              <a:avLst/>
              <a:gdLst>
                <a:gd name="T0" fmla="*/ 52 w 736"/>
                <a:gd name="T1" fmla="*/ 44 h 246"/>
                <a:gd name="T2" fmla="*/ 134 w 736"/>
                <a:gd name="T3" fmla="*/ 82 h 246"/>
                <a:gd name="T4" fmla="*/ 246 w 736"/>
                <a:gd name="T5" fmla="*/ 44 h 246"/>
                <a:gd name="T6" fmla="*/ 226 w 736"/>
                <a:gd name="T7" fmla="*/ 13 h 246"/>
                <a:gd name="T8" fmla="*/ 207 w 736"/>
                <a:gd name="T9" fmla="*/ 31 h 246"/>
                <a:gd name="T10" fmla="*/ 183 w 736"/>
                <a:gd name="T11" fmla="*/ 26 h 246"/>
                <a:gd name="T12" fmla="*/ 173 w 736"/>
                <a:gd name="T13" fmla="*/ 38 h 246"/>
                <a:gd name="T14" fmla="*/ 154 w 736"/>
                <a:gd name="T15" fmla="*/ 26 h 246"/>
                <a:gd name="T16" fmla="*/ 139 w 736"/>
                <a:gd name="T17" fmla="*/ 31 h 246"/>
                <a:gd name="T18" fmla="*/ 120 w 736"/>
                <a:gd name="T19" fmla="*/ 26 h 246"/>
                <a:gd name="T20" fmla="*/ 101 w 736"/>
                <a:gd name="T21" fmla="*/ 38 h 246"/>
                <a:gd name="T22" fmla="*/ 82 w 736"/>
                <a:gd name="T23" fmla="*/ 19 h 246"/>
                <a:gd name="T24" fmla="*/ 62 w 736"/>
                <a:gd name="T25" fmla="*/ 31 h 246"/>
                <a:gd name="T26" fmla="*/ 43 w 736"/>
                <a:gd name="T27" fmla="*/ 13 h 246"/>
                <a:gd name="T28" fmla="*/ 0 w 736"/>
                <a:gd name="T29" fmla="*/ 0 h 246"/>
                <a:gd name="T30" fmla="*/ 52 w 736"/>
                <a:gd name="T31" fmla="*/ 44 h 24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36" h="246">
                  <a:moveTo>
                    <a:pt x="157" y="131"/>
                  </a:moveTo>
                  <a:lnTo>
                    <a:pt x="402" y="246"/>
                  </a:lnTo>
                  <a:lnTo>
                    <a:pt x="736" y="131"/>
                  </a:lnTo>
                  <a:lnTo>
                    <a:pt x="677" y="40"/>
                  </a:lnTo>
                  <a:lnTo>
                    <a:pt x="620" y="94"/>
                  </a:lnTo>
                  <a:lnTo>
                    <a:pt x="547" y="77"/>
                  </a:lnTo>
                  <a:lnTo>
                    <a:pt x="518" y="114"/>
                  </a:lnTo>
                  <a:lnTo>
                    <a:pt x="461" y="77"/>
                  </a:lnTo>
                  <a:lnTo>
                    <a:pt x="417" y="94"/>
                  </a:lnTo>
                  <a:lnTo>
                    <a:pt x="359" y="77"/>
                  </a:lnTo>
                  <a:lnTo>
                    <a:pt x="301" y="114"/>
                  </a:lnTo>
                  <a:lnTo>
                    <a:pt x="244" y="58"/>
                  </a:lnTo>
                  <a:lnTo>
                    <a:pt x="185" y="94"/>
                  </a:lnTo>
                  <a:lnTo>
                    <a:pt x="130" y="40"/>
                  </a:lnTo>
                  <a:lnTo>
                    <a:pt x="0" y="0"/>
                  </a:lnTo>
                  <a:lnTo>
                    <a:pt x="157" y="131"/>
                  </a:lnTo>
                  <a:close/>
                </a:path>
              </a:pathLst>
            </a:custGeom>
            <a:solidFill>
              <a:srgbClr val="000000"/>
            </a:solidFill>
            <a:ln w="0">
              <a:solidFill>
                <a:srgbClr val="000000"/>
              </a:solidFill>
              <a:prstDash val="solid"/>
              <a:round/>
              <a:headEnd/>
              <a:tailEnd/>
            </a:ln>
          </p:spPr>
          <p:txBody>
            <a:bodyPr/>
            <a:lstStyle/>
            <a:p>
              <a:endParaRPr lang="en-US"/>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nodeType="afterEffect">
                                  <p:stCondLst>
                                    <p:cond delay="0"/>
                                  </p:stCondLst>
                                  <p:childTnLst>
                                    <p:set>
                                      <p:cBhvr>
                                        <p:cTn id="6" dur="1" fill="hold">
                                          <p:stCondLst>
                                            <p:cond delay="0"/>
                                          </p:stCondLst>
                                        </p:cTn>
                                        <p:tgtEl>
                                          <p:spTgt spid="124931"/>
                                        </p:tgtEl>
                                        <p:attrNameLst>
                                          <p:attrName>style.visibility</p:attrName>
                                        </p:attrNameLst>
                                      </p:cBhvr>
                                      <p:to>
                                        <p:strVal val="visible"/>
                                      </p:to>
                                    </p:set>
                                    <p:anim calcmode="lin" valueType="num">
                                      <p:cBhvr>
                                        <p:cTn id="7" dur="500" fill="hold"/>
                                        <p:tgtEl>
                                          <p:spTgt spid="124931"/>
                                        </p:tgtEl>
                                        <p:attrNameLst>
                                          <p:attrName>ppt_w</p:attrName>
                                        </p:attrNameLst>
                                      </p:cBhvr>
                                      <p:tavLst>
                                        <p:tav tm="0">
                                          <p:val>
                                            <p:fltVal val="0"/>
                                          </p:val>
                                        </p:tav>
                                        <p:tav tm="100000">
                                          <p:val>
                                            <p:strVal val="#ppt_w"/>
                                          </p:val>
                                        </p:tav>
                                      </p:tavLst>
                                    </p:anim>
                                    <p:anim calcmode="lin" valueType="num">
                                      <p:cBhvr>
                                        <p:cTn id="8" dur="500" fill="hold"/>
                                        <p:tgtEl>
                                          <p:spTgt spid="124931"/>
                                        </p:tgtEl>
                                        <p:attrNameLst>
                                          <p:attrName>ppt_h</p:attrName>
                                        </p:attrNameLst>
                                      </p:cBhvr>
                                      <p:tavLst>
                                        <p:tav tm="0">
                                          <p:val>
                                            <p:fltVal val="0"/>
                                          </p:val>
                                        </p:tav>
                                        <p:tav tm="100000">
                                          <p:val>
                                            <p:strVal val="#ppt_h"/>
                                          </p:val>
                                        </p:tav>
                                      </p:tavLst>
                                    </p:anim>
                                    <p:anim calcmode="lin" valueType="num">
                                      <p:cBhvr>
                                        <p:cTn id="9" dur="500" fill="hold"/>
                                        <p:tgtEl>
                                          <p:spTgt spid="124931"/>
                                        </p:tgtEl>
                                        <p:attrNameLst>
                                          <p:attrName>ppt_x</p:attrName>
                                        </p:attrNameLst>
                                      </p:cBhvr>
                                      <p:tavLst>
                                        <p:tav tm="0">
                                          <p:val>
                                            <p:fltVal val="0.5"/>
                                          </p:val>
                                        </p:tav>
                                        <p:tav tm="100000">
                                          <p:val>
                                            <p:strVal val="#ppt_x"/>
                                          </p:val>
                                        </p:tav>
                                      </p:tavLst>
                                    </p:anim>
                                    <p:anim calcmode="lin" valueType="num">
                                      <p:cBhvr>
                                        <p:cTn id="10" dur="500" fill="hold"/>
                                        <p:tgtEl>
                                          <p:spTgt spid="12493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a:extLst>
              <a:ext uri="{FF2B5EF4-FFF2-40B4-BE49-F238E27FC236}">
                <a16:creationId xmlns:a16="http://schemas.microsoft.com/office/drawing/2014/main" id="{594E6362-76C8-9C4A-EF96-0F35FDEEB951}"/>
              </a:ext>
            </a:extLst>
          </p:cNvPr>
          <p:cNvSpPr>
            <a:spLocks noGrp="1" noChangeArrowheads="1"/>
          </p:cNvSpPr>
          <p:nvPr>
            <p:ph type="title"/>
          </p:nvPr>
        </p:nvSpPr>
        <p:spPr>
          <a:noFill/>
          <a:extLs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ltLang="en-US"/>
              <a:t>Total Variable Cost</a:t>
            </a:r>
          </a:p>
        </p:txBody>
      </p:sp>
      <p:sp>
        <p:nvSpPr>
          <p:cNvPr id="59395" name="Rectangle 4">
            <a:extLst>
              <a:ext uri="{FF2B5EF4-FFF2-40B4-BE49-F238E27FC236}">
                <a16:creationId xmlns:a16="http://schemas.microsoft.com/office/drawing/2014/main" id="{4F74D156-15EF-6B72-D478-787FA4B8359E}"/>
              </a:ext>
            </a:extLst>
          </p:cNvPr>
          <p:cNvSpPr>
            <a:spLocks noGrp="1" noChangeArrowheads="1"/>
          </p:cNvSpPr>
          <p:nvPr>
            <p:ph type="body" idx="1"/>
          </p:nvPr>
        </p:nvSpPr>
        <p:spPr>
          <a:xfrm>
            <a:off x="762000" y="1600200"/>
            <a:ext cx="8001000" cy="1333500"/>
          </a:xfrm>
          <a:noFill/>
          <a:extLs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gn="ctr">
              <a:buFont typeface="Wingdings" panose="05000000000000000000" pitchFamily="2" charset="2"/>
              <a:buNone/>
            </a:pPr>
            <a:r>
              <a:rPr lang="en-US" altLang="en-US"/>
              <a:t>  Your </a:t>
            </a:r>
            <a:r>
              <a:rPr lang="en-US" altLang="en-US" b="1">
                <a:solidFill>
                  <a:srgbClr val="0000CC"/>
                </a:solidFill>
              </a:rPr>
              <a:t>total long distance</a:t>
            </a:r>
            <a:r>
              <a:rPr lang="en-US" altLang="en-US"/>
              <a:t> telephone bill is based on how many minutes you talk.</a:t>
            </a:r>
          </a:p>
        </p:txBody>
      </p:sp>
      <p:grpSp>
        <p:nvGrpSpPr>
          <p:cNvPr id="59396" name="Group 5">
            <a:extLst>
              <a:ext uri="{FF2B5EF4-FFF2-40B4-BE49-F238E27FC236}">
                <a16:creationId xmlns:a16="http://schemas.microsoft.com/office/drawing/2014/main" id="{21811ADF-C961-B1DA-8CF0-9B68E7BE96E0}"/>
              </a:ext>
            </a:extLst>
          </p:cNvPr>
          <p:cNvGrpSpPr>
            <a:grpSpLocks/>
          </p:cNvGrpSpPr>
          <p:nvPr/>
        </p:nvGrpSpPr>
        <p:grpSpPr bwMode="auto">
          <a:xfrm>
            <a:off x="6638925" y="3379788"/>
            <a:ext cx="1928813" cy="2222500"/>
            <a:chOff x="4182" y="2129"/>
            <a:chExt cx="1215" cy="1400"/>
          </a:xfrm>
        </p:grpSpPr>
        <p:grpSp>
          <p:nvGrpSpPr>
            <p:cNvPr id="59403" name="Group 6">
              <a:extLst>
                <a:ext uri="{FF2B5EF4-FFF2-40B4-BE49-F238E27FC236}">
                  <a16:creationId xmlns:a16="http://schemas.microsoft.com/office/drawing/2014/main" id="{00F41950-C671-0912-211B-BA2C67D93214}"/>
                </a:ext>
              </a:extLst>
            </p:cNvPr>
            <p:cNvGrpSpPr>
              <a:grpSpLocks/>
            </p:cNvGrpSpPr>
            <p:nvPr/>
          </p:nvGrpSpPr>
          <p:grpSpPr bwMode="auto">
            <a:xfrm>
              <a:off x="4182" y="2747"/>
              <a:ext cx="1080" cy="782"/>
              <a:chOff x="4182" y="2747"/>
              <a:chExt cx="1080" cy="782"/>
            </a:xfrm>
          </p:grpSpPr>
          <p:sp>
            <p:nvSpPr>
              <p:cNvPr id="59438" name="Freeform 7">
                <a:extLst>
                  <a:ext uri="{FF2B5EF4-FFF2-40B4-BE49-F238E27FC236}">
                    <a16:creationId xmlns:a16="http://schemas.microsoft.com/office/drawing/2014/main" id="{99310C44-547B-5E55-4E18-C0B82BC33C37}"/>
                  </a:ext>
                </a:extLst>
              </p:cNvPr>
              <p:cNvSpPr>
                <a:spLocks/>
              </p:cNvSpPr>
              <p:nvPr/>
            </p:nvSpPr>
            <p:spPr bwMode="auto">
              <a:xfrm>
                <a:off x="4182" y="2756"/>
                <a:ext cx="1080" cy="773"/>
              </a:xfrm>
              <a:custGeom>
                <a:avLst/>
                <a:gdLst>
                  <a:gd name="T0" fmla="*/ 193 w 2160"/>
                  <a:gd name="T1" fmla="*/ 773 h 1545"/>
                  <a:gd name="T2" fmla="*/ 115 w 2160"/>
                  <a:gd name="T3" fmla="*/ 671 h 1545"/>
                  <a:gd name="T4" fmla="*/ 43 w 2160"/>
                  <a:gd name="T5" fmla="*/ 577 h 1545"/>
                  <a:gd name="T6" fmla="*/ 7 w 2160"/>
                  <a:gd name="T7" fmla="*/ 522 h 1545"/>
                  <a:gd name="T8" fmla="*/ 0 w 2160"/>
                  <a:gd name="T9" fmla="*/ 487 h 1545"/>
                  <a:gd name="T10" fmla="*/ 18 w 2160"/>
                  <a:gd name="T11" fmla="*/ 439 h 1545"/>
                  <a:gd name="T12" fmla="*/ 72 w 2160"/>
                  <a:gd name="T13" fmla="*/ 350 h 1545"/>
                  <a:gd name="T14" fmla="*/ 118 w 2160"/>
                  <a:gd name="T15" fmla="*/ 284 h 1545"/>
                  <a:gd name="T16" fmla="*/ 153 w 2160"/>
                  <a:gd name="T17" fmla="*/ 220 h 1545"/>
                  <a:gd name="T18" fmla="*/ 172 w 2160"/>
                  <a:gd name="T19" fmla="*/ 176 h 1545"/>
                  <a:gd name="T20" fmla="*/ 180 w 2160"/>
                  <a:gd name="T21" fmla="*/ 137 h 1545"/>
                  <a:gd name="T22" fmla="*/ 183 w 2160"/>
                  <a:gd name="T23" fmla="*/ 87 h 1545"/>
                  <a:gd name="T24" fmla="*/ 192 w 2160"/>
                  <a:gd name="T25" fmla="*/ 53 h 1545"/>
                  <a:gd name="T26" fmla="*/ 212 w 2160"/>
                  <a:gd name="T27" fmla="*/ 27 h 1545"/>
                  <a:gd name="T28" fmla="*/ 243 w 2160"/>
                  <a:gd name="T29" fmla="*/ 21 h 1545"/>
                  <a:gd name="T30" fmla="*/ 289 w 2160"/>
                  <a:gd name="T31" fmla="*/ 25 h 1545"/>
                  <a:gd name="T32" fmla="*/ 312 w 2160"/>
                  <a:gd name="T33" fmla="*/ 28 h 1545"/>
                  <a:gd name="T34" fmla="*/ 343 w 2160"/>
                  <a:gd name="T35" fmla="*/ 22 h 1545"/>
                  <a:gd name="T36" fmla="*/ 377 w 2160"/>
                  <a:gd name="T37" fmla="*/ 0 h 1545"/>
                  <a:gd name="T38" fmla="*/ 460 w 2160"/>
                  <a:gd name="T39" fmla="*/ 36 h 1545"/>
                  <a:gd name="T40" fmla="*/ 524 w 2160"/>
                  <a:gd name="T41" fmla="*/ 38 h 1545"/>
                  <a:gd name="T42" fmla="*/ 640 w 2160"/>
                  <a:gd name="T43" fmla="*/ 81 h 1545"/>
                  <a:gd name="T44" fmla="*/ 768 w 2160"/>
                  <a:gd name="T45" fmla="*/ 110 h 1545"/>
                  <a:gd name="T46" fmla="*/ 852 w 2160"/>
                  <a:gd name="T47" fmla="*/ 79 h 1545"/>
                  <a:gd name="T48" fmla="*/ 910 w 2160"/>
                  <a:gd name="T49" fmla="*/ 71 h 1545"/>
                  <a:gd name="T50" fmla="*/ 942 w 2160"/>
                  <a:gd name="T51" fmla="*/ 74 h 1545"/>
                  <a:gd name="T52" fmla="*/ 965 w 2160"/>
                  <a:gd name="T53" fmla="*/ 81 h 1545"/>
                  <a:gd name="T54" fmla="*/ 981 w 2160"/>
                  <a:gd name="T55" fmla="*/ 92 h 1545"/>
                  <a:gd name="T56" fmla="*/ 994 w 2160"/>
                  <a:gd name="T57" fmla="*/ 110 h 1545"/>
                  <a:gd name="T58" fmla="*/ 999 w 2160"/>
                  <a:gd name="T59" fmla="*/ 131 h 1545"/>
                  <a:gd name="T60" fmla="*/ 997 w 2160"/>
                  <a:gd name="T61" fmla="*/ 165 h 1545"/>
                  <a:gd name="T62" fmla="*/ 992 w 2160"/>
                  <a:gd name="T63" fmla="*/ 196 h 1545"/>
                  <a:gd name="T64" fmla="*/ 989 w 2160"/>
                  <a:gd name="T65" fmla="*/ 230 h 1545"/>
                  <a:gd name="T66" fmla="*/ 987 w 2160"/>
                  <a:gd name="T67" fmla="*/ 273 h 1545"/>
                  <a:gd name="T68" fmla="*/ 991 w 2160"/>
                  <a:gd name="T69" fmla="*/ 307 h 1545"/>
                  <a:gd name="T70" fmla="*/ 1000 w 2160"/>
                  <a:gd name="T71" fmla="*/ 345 h 1545"/>
                  <a:gd name="T72" fmla="*/ 1014 w 2160"/>
                  <a:gd name="T73" fmla="*/ 390 h 1545"/>
                  <a:gd name="T74" fmla="*/ 1047 w 2160"/>
                  <a:gd name="T75" fmla="*/ 478 h 1545"/>
                  <a:gd name="T76" fmla="*/ 1080 w 2160"/>
                  <a:gd name="T77" fmla="*/ 572 h 1545"/>
                  <a:gd name="T78" fmla="*/ 1069 w 2160"/>
                  <a:gd name="T79" fmla="*/ 685 h 1545"/>
                  <a:gd name="T80" fmla="*/ 1028 w 2160"/>
                  <a:gd name="T81" fmla="*/ 771 h 1545"/>
                  <a:gd name="T82" fmla="*/ 193 w 2160"/>
                  <a:gd name="T83" fmla="*/ 773 h 15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160" h="1545">
                    <a:moveTo>
                      <a:pt x="385" y="1545"/>
                    </a:moveTo>
                    <a:lnTo>
                      <a:pt x="230" y="1341"/>
                    </a:lnTo>
                    <a:lnTo>
                      <a:pt x="85" y="1154"/>
                    </a:lnTo>
                    <a:lnTo>
                      <a:pt x="13" y="1044"/>
                    </a:lnTo>
                    <a:lnTo>
                      <a:pt x="0" y="973"/>
                    </a:lnTo>
                    <a:lnTo>
                      <a:pt x="36" y="878"/>
                    </a:lnTo>
                    <a:lnTo>
                      <a:pt x="144" y="699"/>
                    </a:lnTo>
                    <a:lnTo>
                      <a:pt x="235" y="567"/>
                    </a:lnTo>
                    <a:lnTo>
                      <a:pt x="306" y="440"/>
                    </a:lnTo>
                    <a:lnTo>
                      <a:pt x="343" y="352"/>
                    </a:lnTo>
                    <a:lnTo>
                      <a:pt x="359" y="274"/>
                    </a:lnTo>
                    <a:lnTo>
                      <a:pt x="366" y="173"/>
                    </a:lnTo>
                    <a:lnTo>
                      <a:pt x="384" y="106"/>
                    </a:lnTo>
                    <a:lnTo>
                      <a:pt x="423" y="54"/>
                    </a:lnTo>
                    <a:lnTo>
                      <a:pt x="485" y="41"/>
                    </a:lnTo>
                    <a:lnTo>
                      <a:pt x="578" y="49"/>
                    </a:lnTo>
                    <a:lnTo>
                      <a:pt x="624" y="56"/>
                    </a:lnTo>
                    <a:lnTo>
                      <a:pt x="686" y="44"/>
                    </a:lnTo>
                    <a:lnTo>
                      <a:pt x="754" y="0"/>
                    </a:lnTo>
                    <a:lnTo>
                      <a:pt x="920" y="71"/>
                    </a:lnTo>
                    <a:lnTo>
                      <a:pt x="1047" y="75"/>
                    </a:lnTo>
                    <a:lnTo>
                      <a:pt x="1279" y="161"/>
                    </a:lnTo>
                    <a:lnTo>
                      <a:pt x="1536" y="220"/>
                    </a:lnTo>
                    <a:lnTo>
                      <a:pt x="1703" y="157"/>
                    </a:lnTo>
                    <a:lnTo>
                      <a:pt x="1819" y="142"/>
                    </a:lnTo>
                    <a:lnTo>
                      <a:pt x="1884" y="147"/>
                    </a:lnTo>
                    <a:lnTo>
                      <a:pt x="1929" y="161"/>
                    </a:lnTo>
                    <a:lnTo>
                      <a:pt x="1962" y="183"/>
                    </a:lnTo>
                    <a:lnTo>
                      <a:pt x="1988" y="220"/>
                    </a:lnTo>
                    <a:lnTo>
                      <a:pt x="1997" y="261"/>
                    </a:lnTo>
                    <a:lnTo>
                      <a:pt x="1993" y="329"/>
                    </a:lnTo>
                    <a:lnTo>
                      <a:pt x="1984" y="391"/>
                    </a:lnTo>
                    <a:lnTo>
                      <a:pt x="1978" y="460"/>
                    </a:lnTo>
                    <a:lnTo>
                      <a:pt x="1974" y="545"/>
                    </a:lnTo>
                    <a:lnTo>
                      <a:pt x="1982" y="613"/>
                    </a:lnTo>
                    <a:lnTo>
                      <a:pt x="2000" y="690"/>
                    </a:lnTo>
                    <a:lnTo>
                      <a:pt x="2027" y="780"/>
                    </a:lnTo>
                    <a:lnTo>
                      <a:pt x="2093" y="955"/>
                    </a:lnTo>
                    <a:lnTo>
                      <a:pt x="2160" y="1143"/>
                    </a:lnTo>
                    <a:lnTo>
                      <a:pt x="2138" y="1369"/>
                    </a:lnTo>
                    <a:lnTo>
                      <a:pt x="2055" y="1541"/>
                    </a:lnTo>
                    <a:lnTo>
                      <a:pt x="385" y="1545"/>
                    </a:lnTo>
                    <a:close/>
                  </a:path>
                </a:pathLst>
              </a:custGeom>
              <a:solidFill>
                <a:srgbClr val="0000FF"/>
              </a:solidFill>
              <a:ln w="7938">
                <a:solidFill>
                  <a:srgbClr val="0000FF"/>
                </a:solidFill>
                <a:prstDash val="solid"/>
                <a:round/>
                <a:headEnd/>
                <a:tailEnd/>
              </a:ln>
            </p:spPr>
            <p:txBody>
              <a:bodyPr/>
              <a:lstStyle/>
              <a:p>
                <a:endParaRPr lang="en-US"/>
              </a:p>
            </p:txBody>
          </p:sp>
          <p:sp>
            <p:nvSpPr>
              <p:cNvPr id="59439" name="Freeform 8">
                <a:extLst>
                  <a:ext uri="{FF2B5EF4-FFF2-40B4-BE49-F238E27FC236}">
                    <a16:creationId xmlns:a16="http://schemas.microsoft.com/office/drawing/2014/main" id="{373BECA7-95D8-BC25-9C66-1E8E310DA9E1}"/>
                  </a:ext>
                </a:extLst>
              </p:cNvPr>
              <p:cNvSpPr>
                <a:spLocks/>
              </p:cNvSpPr>
              <p:nvPr/>
            </p:nvSpPr>
            <p:spPr bwMode="auto">
              <a:xfrm>
                <a:off x="4529" y="2747"/>
                <a:ext cx="222" cy="284"/>
              </a:xfrm>
              <a:custGeom>
                <a:avLst/>
                <a:gdLst>
                  <a:gd name="T0" fmla="*/ 32 w 443"/>
                  <a:gd name="T1" fmla="*/ 0 h 568"/>
                  <a:gd name="T2" fmla="*/ 16 w 443"/>
                  <a:gd name="T3" fmla="*/ 68 h 568"/>
                  <a:gd name="T4" fmla="*/ 0 w 443"/>
                  <a:gd name="T5" fmla="*/ 165 h 568"/>
                  <a:gd name="T6" fmla="*/ 6 w 443"/>
                  <a:gd name="T7" fmla="*/ 284 h 568"/>
                  <a:gd name="T8" fmla="*/ 36 w 443"/>
                  <a:gd name="T9" fmla="*/ 243 h 568"/>
                  <a:gd name="T10" fmla="*/ 68 w 443"/>
                  <a:gd name="T11" fmla="*/ 204 h 568"/>
                  <a:gd name="T12" fmla="*/ 119 w 443"/>
                  <a:gd name="T13" fmla="*/ 146 h 568"/>
                  <a:gd name="T14" fmla="*/ 172 w 443"/>
                  <a:gd name="T15" fmla="*/ 209 h 568"/>
                  <a:gd name="T16" fmla="*/ 222 w 443"/>
                  <a:gd name="T17" fmla="*/ 269 h 568"/>
                  <a:gd name="T18" fmla="*/ 204 w 443"/>
                  <a:gd name="T19" fmla="*/ 199 h 568"/>
                  <a:gd name="T20" fmla="*/ 201 w 443"/>
                  <a:gd name="T21" fmla="*/ 115 h 568"/>
                  <a:gd name="T22" fmla="*/ 170 w 443"/>
                  <a:gd name="T23" fmla="*/ 37 h 568"/>
                  <a:gd name="T24" fmla="*/ 165 w 443"/>
                  <a:gd name="T25" fmla="*/ 69 h 568"/>
                  <a:gd name="T26" fmla="*/ 126 w 443"/>
                  <a:gd name="T27" fmla="*/ 94 h 568"/>
                  <a:gd name="T28" fmla="*/ 64 w 443"/>
                  <a:gd name="T29" fmla="*/ 56 h 568"/>
                  <a:gd name="T30" fmla="*/ 32 w 443"/>
                  <a:gd name="T31" fmla="*/ 0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3" h="568">
                    <a:moveTo>
                      <a:pt x="63" y="0"/>
                    </a:moveTo>
                    <a:lnTo>
                      <a:pt x="31" y="135"/>
                    </a:lnTo>
                    <a:lnTo>
                      <a:pt x="0" y="329"/>
                    </a:lnTo>
                    <a:lnTo>
                      <a:pt x="11" y="568"/>
                    </a:lnTo>
                    <a:lnTo>
                      <a:pt x="71" y="485"/>
                    </a:lnTo>
                    <a:lnTo>
                      <a:pt x="135" y="407"/>
                    </a:lnTo>
                    <a:lnTo>
                      <a:pt x="237" y="291"/>
                    </a:lnTo>
                    <a:lnTo>
                      <a:pt x="344" y="417"/>
                    </a:lnTo>
                    <a:lnTo>
                      <a:pt x="443" y="538"/>
                    </a:lnTo>
                    <a:lnTo>
                      <a:pt x="408" y="398"/>
                    </a:lnTo>
                    <a:lnTo>
                      <a:pt x="401" y="230"/>
                    </a:lnTo>
                    <a:lnTo>
                      <a:pt x="340" y="74"/>
                    </a:lnTo>
                    <a:lnTo>
                      <a:pt x="330" y="138"/>
                    </a:lnTo>
                    <a:lnTo>
                      <a:pt x="251" y="187"/>
                    </a:lnTo>
                    <a:lnTo>
                      <a:pt x="128" y="111"/>
                    </a:lnTo>
                    <a:lnTo>
                      <a:pt x="63" y="0"/>
                    </a:lnTo>
                    <a:close/>
                  </a:path>
                </a:pathLst>
              </a:custGeom>
              <a:solidFill>
                <a:srgbClr val="A0C0FF"/>
              </a:solidFill>
              <a:ln w="7938">
                <a:solidFill>
                  <a:srgbClr val="000000"/>
                </a:solidFill>
                <a:prstDash val="solid"/>
                <a:round/>
                <a:headEnd/>
                <a:tailEnd/>
              </a:ln>
            </p:spPr>
            <p:txBody>
              <a:bodyPr/>
              <a:lstStyle/>
              <a:p>
                <a:endParaRPr lang="en-US"/>
              </a:p>
            </p:txBody>
          </p:sp>
          <p:sp>
            <p:nvSpPr>
              <p:cNvPr id="59440" name="Freeform 9">
                <a:extLst>
                  <a:ext uri="{FF2B5EF4-FFF2-40B4-BE49-F238E27FC236}">
                    <a16:creationId xmlns:a16="http://schemas.microsoft.com/office/drawing/2014/main" id="{9D2BBF40-3B54-5F79-8BDF-58D58DCC4E5C}"/>
                  </a:ext>
                </a:extLst>
              </p:cNvPr>
              <p:cNvSpPr>
                <a:spLocks/>
              </p:cNvSpPr>
              <p:nvPr/>
            </p:nvSpPr>
            <p:spPr bwMode="auto">
              <a:xfrm>
                <a:off x="4564" y="2843"/>
                <a:ext cx="155" cy="680"/>
              </a:xfrm>
              <a:custGeom>
                <a:avLst/>
                <a:gdLst>
                  <a:gd name="T0" fmla="*/ 42 w 310"/>
                  <a:gd name="T1" fmla="*/ 47 h 1359"/>
                  <a:gd name="T2" fmla="*/ 90 w 310"/>
                  <a:gd name="T3" fmla="*/ 0 h 1359"/>
                  <a:gd name="T4" fmla="*/ 122 w 310"/>
                  <a:gd name="T5" fmla="*/ 51 h 1359"/>
                  <a:gd name="T6" fmla="*/ 97 w 310"/>
                  <a:gd name="T7" fmla="*/ 130 h 1359"/>
                  <a:gd name="T8" fmla="*/ 128 w 310"/>
                  <a:gd name="T9" fmla="*/ 221 h 1359"/>
                  <a:gd name="T10" fmla="*/ 155 w 310"/>
                  <a:gd name="T11" fmla="*/ 283 h 1359"/>
                  <a:gd name="T12" fmla="*/ 128 w 310"/>
                  <a:gd name="T13" fmla="*/ 440 h 1359"/>
                  <a:gd name="T14" fmla="*/ 97 w 310"/>
                  <a:gd name="T15" fmla="*/ 680 h 1359"/>
                  <a:gd name="T16" fmla="*/ 57 w 310"/>
                  <a:gd name="T17" fmla="*/ 680 h 1359"/>
                  <a:gd name="T18" fmla="*/ 19 w 310"/>
                  <a:gd name="T19" fmla="*/ 440 h 1359"/>
                  <a:gd name="T20" fmla="*/ 0 w 310"/>
                  <a:gd name="T21" fmla="*/ 281 h 1359"/>
                  <a:gd name="T22" fmla="*/ 24 w 310"/>
                  <a:gd name="T23" fmla="*/ 219 h 1359"/>
                  <a:gd name="T24" fmla="*/ 60 w 310"/>
                  <a:gd name="T25" fmla="*/ 127 h 1359"/>
                  <a:gd name="T26" fmla="*/ 42 w 310"/>
                  <a:gd name="T27" fmla="*/ 47 h 13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10" h="1359">
                    <a:moveTo>
                      <a:pt x="83" y="94"/>
                    </a:moveTo>
                    <a:lnTo>
                      <a:pt x="180" y="0"/>
                    </a:lnTo>
                    <a:lnTo>
                      <a:pt x="243" y="102"/>
                    </a:lnTo>
                    <a:lnTo>
                      <a:pt x="194" y="259"/>
                    </a:lnTo>
                    <a:lnTo>
                      <a:pt x="256" y="442"/>
                    </a:lnTo>
                    <a:lnTo>
                      <a:pt x="310" y="565"/>
                    </a:lnTo>
                    <a:lnTo>
                      <a:pt x="256" y="880"/>
                    </a:lnTo>
                    <a:lnTo>
                      <a:pt x="194" y="1359"/>
                    </a:lnTo>
                    <a:lnTo>
                      <a:pt x="114" y="1359"/>
                    </a:lnTo>
                    <a:lnTo>
                      <a:pt x="37" y="880"/>
                    </a:lnTo>
                    <a:lnTo>
                      <a:pt x="0" y="561"/>
                    </a:lnTo>
                    <a:lnTo>
                      <a:pt x="48" y="437"/>
                    </a:lnTo>
                    <a:lnTo>
                      <a:pt x="120" y="254"/>
                    </a:lnTo>
                    <a:lnTo>
                      <a:pt x="83" y="94"/>
                    </a:lnTo>
                    <a:close/>
                  </a:path>
                </a:pathLst>
              </a:custGeom>
              <a:solidFill>
                <a:srgbClr val="FF0000"/>
              </a:solidFill>
              <a:ln w="7938">
                <a:solidFill>
                  <a:srgbClr val="FF0000"/>
                </a:solidFill>
                <a:prstDash val="solid"/>
                <a:round/>
                <a:headEnd/>
                <a:tailEnd/>
              </a:ln>
            </p:spPr>
            <p:txBody>
              <a:bodyPr/>
              <a:lstStyle/>
              <a:p>
                <a:endParaRPr lang="en-US"/>
              </a:p>
            </p:txBody>
          </p:sp>
          <p:sp>
            <p:nvSpPr>
              <p:cNvPr id="59441" name="Freeform 10">
                <a:extLst>
                  <a:ext uri="{FF2B5EF4-FFF2-40B4-BE49-F238E27FC236}">
                    <a16:creationId xmlns:a16="http://schemas.microsoft.com/office/drawing/2014/main" id="{E930CECA-45D2-AF11-84A6-EC462EB9772C}"/>
                  </a:ext>
                </a:extLst>
              </p:cNvPr>
              <p:cNvSpPr>
                <a:spLocks/>
              </p:cNvSpPr>
              <p:nvPr/>
            </p:nvSpPr>
            <p:spPr bwMode="auto">
              <a:xfrm>
                <a:off x="5089" y="2932"/>
                <a:ext cx="19" cy="66"/>
              </a:xfrm>
              <a:custGeom>
                <a:avLst/>
                <a:gdLst>
                  <a:gd name="T0" fmla="*/ 14 w 40"/>
                  <a:gd name="T1" fmla="*/ 0 h 131"/>
                  <a:gd name="T2" fmla="*/ 19 w 40"/>
                  <a:gd name="T3" fmla="*/ 13 h 131"/>
                  <a:gd name="T4" fmla="*/ 16 w 40"/>
                  <a:gd name="T5" fmla="*/ 30 h 131"/>
                  <a:gd name="T6" fmla="*/ 9 w 40"/>
                  <a:gd name="T7" fmla="*/ 50 h 131"/>
                  <a:gd name="T8" fmla="*/ 0 w 40"/>
                  <a:gd name="T9" fmla="*/ 66 h 1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131">
                    <a:moveTo>
                      <a:pt x="29" y="0"/>
                    </a:moveTo>
                    <a:lnTo>
                      <a:pt x="40" y="25"/>
                    </a:lnTo>
                    <a:lnTo>
                      <a:pt x="33" y="60"/>
                    </a:lnTo>
                    <a:lnTo>
                      <a:pt x="19" y="100"/>
                    </a:lnTo>
                    <a:lnTo>
                      <a:pt x="0" y="131"/>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42" name="Freeform 11">
                <a:extLst>
                  <a:ext uri="{FF2B5EF4-FFF2-40B4-BE49-F238E27FC236}">
                    <a16:creationId xmlns:a16="http://schemas.microsoft.com/office/drawing/2014/main" id="{C128EA89-75CF-6E63-9387-7D22768BF56A}"/>
                  </a:ext>
                </a:extLst>
              </p:cNvPr>
              <p:cNvSpPr>
                <a:spLocks/>
              </p:cNvSpPr>
              <p:nvPr/>
            </p:nvSpPr>
            <p:spPr bwMode="auto">
              <a:xfrm>
                <a:off x="4903" y="2991"/>
                <a:ext cx="301" cy="214"/>
              </a:xfrm>
              <a:custGeom>
                <a:avLst/>
                <a:gdLst>
                  <a:gd name="T0" fmla="*/ 34 w 602"/>
                  <a:gd name="T1" fmla="*/ 171 h 427"/>
                  <a:gd name="T2" fmla="*/ 0 w 602"/>
                  <a:gd name="T3" fmla="*/ 132 h 427"/>
                  <a:gd name="T4" fmla="*/ 173 w 602"/>
                  <a:gd name="T5" fmla="*/ 0 h 427"/>
                  <a:gd name="T6" fmla="*/ 301 w 602"/>
                  <a:gd name="T7" fmla="*/ 214 h 4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2" h="427">
                    <a:moveTo>
                      <a:pt x="67" y="341"/>
                    </a:moveTo>
                    <a:lnTo>
                      <a:pt x="0" y="264"/>
                    </a:lnTo>
                    <a:lnTo>
                      <a:pt x="345" y="0"/>
                    </a:lnTo>
                    <a:lnTo>
                      <a:pt x="602" y="427"/>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43" name="Freeform 12">
                <a:extLst>
                  <a:ext uri="{FF2B5EF4-FFF2-40B4-BE49-F238E27FC236}">
                    <a16:creationId xmlns:a16="http://schemas.microsoft.com/office/drawing/2014/main" id="{0796034B-1527-10A6-D961-DF334E7B8D98}"/>
                  </a:ext>
                </a:extLst>
              </p:cNvPr>
              <p:cNvSpPr>
                <a:spLocks/>
              </p:cNvSpPr>
              <p:nvPr/>
            </p:nvSpPr>
            <p:spPr bwMode="auto">
              <a:xfrm>
                <a:off x="4389" y="3081"/>
                <a:ext cx="134" cy="279"/>
              </a:xfrm>
              <a:custGeom>
                <a:avLst/>
                <a:gdLst>
                  <a:gd name="T0" fmla="*/ 134 w 267"/>
                  <a:gd name="T1" fmla="*/ 0 h 558"/>
                  <a:gd name="T2" fmla="*/ 112 w 267"/>
                  <a:gd name="T3" fmla="*/ 58 h 558"/>
                  <a:gd name="T4" fmla="*/ 80 w 267"/>
                  <a:gd name="T5" fmla="*/ 110 h 558"/>
                  <a:gd name="T6" fmla="*/ 34 w 267"/>
                  <a:gd name="T7" fmla="*/ 151 h 558"/>
                  <a:gd name="T8" fmla="*/ 0 w 267"/>
                  <a:gd name="T9" fmla="*/ 175 h 558"/>
                  <a:gd name="T10" fmla="*/ 30 w 267"/>
                  <a:gd name="T11" fmla="*/ 193 h 558"/>
                  <a:gd name="T12" fmla="*/ 54 w 267"/>
                  <a:gd name="T13" fmla="*/ 215 h 558"/>
                  <a:gd name="T14" fmla="*/ 73 w 267"/>
                  <a:gd name="T15" fmla="*/ 246 h 558"/>
                  <a:gd name="T16" fmla="*/ 94 w 267"/>
                  <a:gd name="T17" fmla="*/ 279 h 5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7" h="558">
                    <a:moveTo>
                      <a:pt x="267" y="0"/>
                    </a:moveTo>
                    <a:lnTo>
                      <a:pt x="224" y="116"/>
                    </a:lnTo>
                    <a:lnTo>
                      <a:pt x="160" y="220"/>
                    </a:lnTo>
                    <a:lnTo>
                      <a:pt x="67" y="301"/>
                    </a:lnTo>
                    <a:lnTo>
                      <a:pt x="0" y="350"/>
                    </a:lnTo>
                    <a:lnTo>
                      <a:pt x="59" y="385"/>
                    </a:lnTo>
                    <a:lnTo>
                      <a:pt x="108" y="429"/>
                    </a:lnTo>
                    <a:lnTo>
                      <a:pt x="146" y="491"/>
                    </a:lnTo>
                    <a:lnTo>
                      <a:pt x="187" y="558"/>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59404" name="Group 13">
              <a:extLst>
                <a:ext uri="{FF2B5EF4-FFF2-40B4-BE49-F238E27FC236}">
                  <a16:creationId xmlns:a16="http://schemas.microsoft.com/office/drawing/2014/main" id="{768888C9-3B40-B52C-FE07-B849DB3697DB}"/>
                </a:ext>
              </a:extLst>
            </p:cNvPr>
            <p:cNvGrpSpPr>
              <a:grpSpLocks/>
            </p:cNvGrpSpPr>
            <p:nvPr/>
          </p:nvGrpSpPr>
          <p:grpSpPr bwMode="auto">
            <a:xfrm>
              <a:off x="4347" y="2129"/>
              <a:ext cx="631" cy="700"/>
              <a:chOff x="4347" y="2129"/>
              <a:chExt cx="631" cy="700"/>
            </a:xfrm>
          </p:grpSpPr>
          <p:sp>
            <p:nvSpPr>
              <p:cNvPr id="59424" name="Freeform 14">
                <a:extLst>
                  <a:ext uri="{FF2B5EF4-FFF2-40B4-BE49-F238E27FC236}">
                    <a16:creationId xmlns:a16="http://schemas.microsoft.com/office/drawing/2014/main" id="{BB357E9B-CC21-8C2E-6FB4-50D1D5B5D975}"/>
                  </a:ext>
                </a:extLst>
              </p:cNvPr>
              <p:cNvSpPr>
                <a:spLocks/>
              </p:cNvSpPr>
              <p:nvPr/>
            </p:nvSpPr>
            <p:spPr bwMode="auto">
              <a:xfrm>
                <a:off x="4347" y="2182"/>
                <a:ext cx="581" cy="647"/>
              </a:xfrm>
              <a:custGeom>
                <a:avLst/>
                <a:gdLst>
                  <a:gd name="T0" fmla="*/ 455 w 1161"/>
                  <a:gd name="T1" fmla="*/ 27 h 1294"/>
                  <a:gd name="T2" fmla="*/ 339 w 1161"/>
                  <a:gd name="T3" fmla="*/ 0 h 1294"/>
                  <a:gd name="T4" fmla="*/ 231 w 1161"/>
                  <a:gd name="T5" fmla="*/ 27 h 1294"/>
                  <a:gd name="T6" fmla="*/ 171 w 1161"/>
                  <a:gd name="T7" fmla="*/ 116 h 1294"/>
                  <a:gd name="T8" fmla="*/ 124 w 1161"/>
                  <a:gd name="T9" fmla="*/ 187 h 1294"/>
                  <a:gd name="T10" fmla="*/ 100 w 1161"/>
                  <a:gd name="T11" fmla="*/ 265 h 1294"/>
                  <a:gd name="T12" fmla="*/ 85 w 1161"/>
                  <a:gd name="T13" fmla="*/ 282 h 1294"/>
                  <a:gd name="T14" fmla="*/ 53 w 1161"/>
                  <a:gd name="T15" fmla="*/ 251 h 1294"/>
                  <a:gd name="T16" fmla="*/ 14 w 1161"/>
                  <a:gd name="T17" fmla="*/ 263 h 1294"/>
                  <a:gd name="T18" fmla="*/ 0 w 1161"/>
                  <a:gd name="T19" fmla="*/ 296 h 1294"/>
                  <a:gd name="T20" fmla="*/ 14 w 1161"/>
                  <a:gd name="T21" fmla="*/ 343 h 1294"/>
                  <a:gd name="T22" fmla="*/ 41 w 1161"/>
                  <a:gd name="T23" fmla="*/ 377 h 1294"/>
                  <a:gd name="T24" fmla="*/ 73 w 1161"/>
                  <a:gd name="T25" fmla="*/ 380 h 1294"/>
                  <a:gd name="T26" fmla="*/ 96 w 1161"/>
                  <a:gd name="T27" fmla="*/ 369 h 1294"/>
                  <a:gd name="T28" fmla="*/ 96 w 1161"/>
                  <a:gd name="T29" fmla="*/ 382 h 1294"/>
                  <a:gd name="T30" fmla="*/ 96 w 1161"/>
                  <a:gd name="T31" fmla="*/ 438 h 1294"/>
                  <a:gd name="T32" fmla="*/ 115 w 1161"/>
                  <a:gd name="T33" fmla="*/ 492 h 1294"/>
                  <a:gd name="T34" fmla="*/ 153 w 1161"/>
                  <a:gd name="T35" fmla="*/ 535 h 1294"/>
                  <a:gd name="T36" fmla="*/ 198 w 1161"/>
                  <a:gd name="T37" fmla="*/ 562 h 1294"/>
                  <a:gd name="T38" fmla="*/ 216 w 1161"/>
                  <a:gd name="T39" fmla="*/ 590 h 1294"/>
                  <a:gd name="T40" fmla="*/ 241 w 1161"/>
                  <a:gd name="T41" fmla="*/ 624 h 1294"/>
                  <a:gd name="T42" fmla="*/ 283 w 1161"/>
                  <a:gd name="T43" fmla="*/ 645 h 1294"/>
                  <a:gd name="T44" fmla="*/ 314 w 1161"/>
                  <a:gd name="T45" fmla="*/ 642 h 1294"/>
                  <a:gd name="T46" fmla="*/ 335 w 1161"/>
                  <a:gd name="T47" fmla="*/ 640 h 1294"/>
                  <a:gd name="T48" fmla="*/ 370 w 1161"/>
                  <a:gd name="T49" fmla="*/ 634 h 1294"/>
                  <a:gd name="T50" fmla="*/ 404 w 1161"/>
                  <a:gd name="T51" fmla="*/ 601 h 1294"/>
                  <a:gd name="T52" fmla="*/ 455 w 1161"/>
                  <a:gd name="T53" fmla="*/ 553 h 1294"/>
                  <a:gd name="T54" fmla="*/ 519 w 1161"/>
                  <a:gd name="T55" fmla="*/ 502 h 1294"/>
                  <a:gd name="T56" fmla="*/ 552 w 1161"/>
                  <a:gd name="T57" fmla="*/ 461 h 1294"/>
                  <a:gd name="T58" fmla="*/ 579 w 1161"/>
                  <a:gd name="T59" fmla="*/ 384 h 1294"/>
                  <a:gd name="T60" fmla="*/ 576 w 1161"/>
                  <a:gd name="T61" fmla="*/ 326 h 1294"/>
                  <a:gd name="T62" fmla="*/ 581 w 1161"/>
                  <a:gd name="T63" fmla="*/ 256 h 1294"/>
                  <a:gd name="T64" fmla="*/ 570 w 1161"/>
                  <a:gd name="T65" fmla="*/ 152 h 1294"/>
                  <a:gd name="T66" fmla="*/ 498 w 1161"/>
                  <a:gd name="T67" fmla="*/ 56 h 12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161" h="1294">
                    <a:moveTo>
                      <a:pt x="996" y="112"/>
                    </a:moveTo>
                    <a:lnTo>
                      <a:pt x="909" y="53"/>
                    </a:lnTo>
                    <a:lnTo>
                      <a:pt x="783" y="4"/>
                    </a:lnTo>
                    <a:lnTo>
                      <a:pt x="677" y="0"/>
                    </a:lnTo>
                    <a:lnTo>
                      <a:pt x="558" y="22"/>
                    </a:lnTo>
                    <a:lnTo>
                      <a:pt x="461" y="53"/>
                    </a:lnTo>
                    <a:lnTo>
                      <a:pt x="396" y="134"/>
                    </a:lnTo>
                    <a:lnTo>
                      <a:pt x="342" y="232"/>
                    </a:lnTo>
                    <a:lnTo>
                      <a:pt x="301" y="299"/>
                    </a:lnTo>
                    <a:lnTo>
                      <a:pt x="247" y="373"/>
                    </a:lnTo>
                    <a:lnTo>
                      <a:pt x="217" y="454"/>
                    </a:lnTo>
                    <a:lnTo>
                      <a:pt x="199" y="530"/>
                    </a:lnTo>
                    <a:lnTo>
                      <a:pt x="204" y="599"/>
                    </a:lnTo>
                    <a:lnTo>
                      <a:pt x="170" y="564"/>
                    </a:lnTo>
                    <a:lnTo>
                      <a:pt x="144" y="517"/>
                    </a:lnTo>
                    <a:lnTo>
                      <a:pt x="105" y="502"/>
                    </a:lnTo>
                    <a:lnTo>
                      <a:pt x="64" y="506"/>
                    </a:lnTo>
                    <a:lnTo>
                      <a:pt x="28" y="525"/>
                    </a:lnTo>
                    <a:lnTo>
                      <a:pt x="6" y="548"/>
                    </a:lnTo>
                    <a:lnTo>
                      <a:pt x="0" y="592"/>
                    </a:lnTo>
                    <a:lnTo>
                      <a:pt x="9" y="642"/>
                    </a:lnTo>
                    <a:lnTo>
                      <a:pt x="27" y="686"/>
                    </a:lnTo>
                    <a:lnTo>
                      <a:pt x="54" y="723"/>
                    </a:lnTo>
                    <a:lnTo>
                      <a:pt x="82" y="754"/>
                    </a:lnTo>
                    <a:lnTo>
                      <a:pt x="112" y="765"/>
                    </a:lnTo>
                    <a:lnTo>
                      <a:pt x="146" y="760"/>
                    </a:lnTo>
                    <a:lnTo>
                      <a:pt x="168" y="750"/>
                    </a:lnTo>
                    <a:lnTo>
                      <a:pt x="191" y="737"/>
                    </a:lnTo>
                    <a:lnTo>
                      <a:pt x="208" y="727"/>
                    </a:lnTo>
                    <a:lnTo>
                      <a:pt x="191" y="764"/>
                    </a:lnTo>
                    <a:lnTo>
                      <a:pt x="183" y="821"/>
                    </a:lnTo>
                    <a:lnTo>
                      <a:pt x="191" y="876"/>
                    </a:lnTo>
                    <a:lnTo>
                      <a:pt x="206" y="931"/>
                    </a:lnTo>
                    <a:lnTo>
                      <a:pt x="229" y="984"/>
                    </a:lnTo>
                    <a:lnTo>
                      <a:pt x="266" y="1026"/>
                    </a:lnTo>
                    <a:lnTo>
                      <a:pt x="305" y="1070"/>
                    </a:lnTo>
                    <a:lnTo>
                      <a:pt x="346" y="1101"/>
                    </a:lnTo>
                    <a:lnTo>
                      <a:pt x="396" y="1123"/>
                    </a:lnTo>
                    <a:lnTo>
                      <a:pt x="428" y="1148"/>
                    </a:lnTo>
                    <a:lnTo>
                      <a:pt x="431" y="1179"/>
                    </a:lnTo>
                    <a:lnTo>
                      <a:pt x="454" y="1219"/>
                    </a:lnTo>
                    <a:lnTo>
                      <a:pt x="482" y="1248"/>
                    </a:lnTo>
                    <a:lnTo>
                      <a:pt x="527" y="1272"/>
                    </a:lnTo>
                    <a:lnTo>
                      <a:pt x="565" y="1289"/>
                    </a:lnTo>
                    <a:lnTo>
                      <a:pt x="603" y="1294"/>
                    </a:lnTo>
                    <a:lnTo>
                      <a:pt x="628" y="1284"/>
                    </a:lnTo>
                    <a:lnTo>
                      <a:pt x="645" y="1253"/>
                    </a:lnTo>
                    <a:lnTo>
                      <a:pt x="670" y="1279"/>
                    </a:lnTo>
                    <a:lnTo>
                      <a:pt x="704" y="1280"/>
                    </a:lnTo>
                    <a:lnTo>
                      <a:pt x="740" y="1267"/>
                    </a:lnTo>
                    <a:lnTo>
                      <a:pt x="774" y="1242"/>
                    </a:lnTo>
                    <a:lnTo>
                      <a:pt x="808" y="1202"/>
                    </a:lnTo>
                    <a:lnTo>
                      <a:pt x="849" y="1157"/>
                    </a:lnTo>
                    <a:lnTo>
                      <a:pt x="909" y="1105"/>
                    </a:lnTo>
                    <a:lnTo>
                      <a:pt x="966" y="1056"/>
                    </a:lnTo>
                    <a:lnTo>
                      <a:pt x="1037" y="1003"/>
                    </a:lnTo>
                    <a:lnTo>
                      <a:pt x="1067" y="954"/>
                    </a:lnTo>
                    <a:lnTo>
                      <a:pt x="1103" y="922"/>
                    </a:lnTo>
                    <a:lnTo>
                      <a:pt x="1139" y="869"/>
                    </a:lnTo>
                    <a:lnTo>
                      <a:pt x="1157" y="768"/>
                    </a:lnTo>
                    <a:lnTo>
                      <a:pt x="1161" y="679"/>
                    </a:lnTo>
                    <a:lnTo>
                      <a:pt x="1152" y="652"/>
                    </a:lnTo>
                    <a:lnTo>
                      <a:pt x="1152" y="607"/>
                    </a:lnTo>
                    <a:lnTo>
                      <a:pt x="1161" y="512"/>
                    </a:lnTo>
                    <a:lnTo>
                      <a:pt x="1161" y="400"/>
                    </a:lnTo>
                    <a:lnTo>
                      <a:pt x="1139" y="303"/>
                    </a:lnTo>
                    <a:lnTo>
                      <a:pt x="1085" y="215"/>
                    </a:lnTo>
                    <a:lnTo>
                      <a:pt x="996" y="112"/>
                    </a:lnTo>
                    <a:close/>
                  </a:path>
                </a:pathLst>
              </a:custGeom>
              <a:solidFill>
                <a:srgbClr val="E0A080"/>
              </a:solidFill>
              <a:ln w="7938">
                <a:solidFill>
                  <a:srgbClr val="000000"/>
                </a:solidFill>
                <a:prstDash val="solid"/>
                <a:round/>
                <a:headEnd/>
                <a:tailEnd/>
              </a:ln>
            </p:spPr>
            <p:txBody>
              <a:bodyPr/>
              <a:lstStyle/>
              <a:p>
                <a:endParaRPr lang="en-US"/>
              </a:p>
            </p:txBody>
          </p:sp>
          <p:sp>
            <p:nvSpPr>
              <p:cNvPr id="59425" name="Freeform 15">
                <a:extLst>
                  <a:ext uri="{FF2B5EF4-FFF2-40B4-BE49-F238E27FC236}">
                    <a16:creationId xmlns:a16="http://schemas.microsoft.com/office/drawing/2014/main" id="{06414BE3-9C90-04B3-E3C2-0C2FE7138BEC}"/>
                  </a:ext>
                </a:extLst>
              </p:cNvPr>
              <p:cNvSpPr>
                <a:spLocks/>
              </p:cNvSpPr>
              <p:nvPr/>
            </p:nvSpPr>
            <p:spPr bwMode="auto">
              <a:xfrm>
                <a:off x="4558" y="2507"/>
                <a:ext cx="28" cy="54"/>
              </a:xfrm>
              <a:custGeom>
                <a:avLst/>
                <a:gdLst>
                  <a:gd name="T0" fmla="*/ 28 w 57"/>
                  <a:gd name="T1" fmla="*/ 0 h 108"/>
                  <a:gd name="T2" fmla="*/ 18 w 57"/>
                  <a:gd name="T3" fmla="*/ 5 h 108"/>
                  <a:gd name="T4" fmla="*/ 9 w 57"/>
                  <a:gd name="T5" fmla="*/ 11 h 108"/>
                  <a:gd name="T6" fmla="*/ 3 w 57"/>
                  <a:gd name="T7" fmla="*/ 19 h 108"/>
                  <a:gd name="T8" fmla="*/ 0 w 57"/>
                  <a:gd name="T9" fmla="*/ 32 h 108"/>
                  <a:gd name="T10" fmla="*/ 1 w 57"/>
                  <a:gd name="T11" fmla="*/ 43 h 108"/>
                  <a:gd name="T12" fmla="*/ 4 w 57"/>
                  <a:gd name="T13" fmla="*/ 54 h 1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 h="108">
                    <a:moveTo>
                      <a:pt x="57" y="0"/>
                    </a:moveTo>
                    <a:lnTo>
                      <a:pt x="36" y="10"/>
                    </a:lnTo>
                    <a:lnTo>
                      <a:pt x="19" y="21"/>
                    </a:lnTo>
                    <a:lnTo>
                      <a:pt x="6" y="38"/>
                    </a:lnTo>
                    <a:lnTo>
                      <a:pt x="0" y="63"/>
                    </a:lnTo>
                    <a:lnTo>
                      <a:pt x="3" y="86"/>
                    </a:lnTo>
                    <a:lnTo>
                      <a:pt x="8" y="108"/>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26" name="Freeform 16">
                <a:extLst>
                  <a:ext uri="{FF2B5EF4-FFF2-40B4-BE49-F238E27FC236}">
                    <a16:creationId xmlns:a16="http://schemas.microsoft.com/office/drawing/2014/main" id="{2F1044C8-430A-1221-6546-7F689F2678CE}"/>
                  </a:ext>
                </a:extLst>
              </p:cNvPr>
              <p:cNvSpPr>
                <a:spLocks/>
              </p:cNvSpPr>
              <p:nvPr/>
            </p:nvSpPr>
            <p:spPr bwMode="auto">
              <a:xfrm>
                <a:off x="4562" y="2507"/>
                <a:ext cx="240" cy="97"/>
              </a:xfrm>
              <a:custGeom>
                <a:avLst/>
                <a:gdLst>
                  <a:gd name="T0" fmla="*/ 0 w 479"/>
                  <a:gd name="T1" fmla="*/ 19 h 194"/>
                  <a:gd name="T2" fmla="*/ 7 w 479"/>
                  <a:gd name="T3" fmla="*/ 34 h 194"/>
                  <a:gd name="T4" fmla="*/ 17 w 479"/>
                  <a:gd name="T5" fmla="*/ 48 h 194"/>
                  <a:gd name="T6" fmla="*/ 29 w 479"/>
                  <a:gd name="T7" fmla="*/ 62 h 194"/>
                  <a:gd name="T8" fmla="*/ 41 w 479"/>
                  <a:gd name="T9" fmla="*/ 73 h 194"/>
                  <a:gd name="T10" fmla="*/ 56 w 479"/>
                  <a:gd name="T11" fmla="*/ 83 h 194"/>
                  <a:gd name="T12" fmla="*/ 77 w 479"/>
                  <a:gd name="T13" fmla="*/ 91 h 194"/>
                  <a:gd name="T14" fmla="*/ 100 w 479"/>
                  <a:gd name="T15" fmla="*/ 94 h 194"/>
                  <a:gd name="T16" fmla="*/ 125 w 479"/>
                  <a:gd name="T17" fmla="*/ 97 h 194"/>
                  <a:gd name="T18" fmla="*/ 151 w 479"/>
                  <a:gd name="T19" fmla="*/ 95 h 194"/>
                  <a:gd name="T20" fmla="*/ 169 w 479"/>
                  <a:gd name="T21" fmla="*/ 92 h 194"/>
                  <a:gd name="T22" fmla="*/ 192 w 479"/>
                  <a:gd name="T23" fmla="*/ 82 h 194"/>
                  <a:gd name="T24" fmla="*/ 208 w 479"/>
                  <a:gd name="T25" fmla="*/ 69 h 194"/>
                  <a:gd name="T26" fmla="*/ 223 w 479"/>
                  <a:gd name="T27" fmla="*/ 50 h 194"/>
                  <a:gd name="T28" fmla="*/ 231 w 479"/>
                  <a:gd name="T29" fmla="*/ 34 h 194"/>
                  <a:gd name="T30" fmla="*/ 235 w 479"/>
                  <a:gd name="T31" fmla="*/ 18 h 194"/>
                  <a:gd name="T32" fmla="*/ 240 w 479"/>
                  <a:gd name="T33" fmla="*/ 0 h 1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9" h="194">
                    <a:moveTo>
                      <a:pt x="0" y="37"/>
                    </a:moveTo>
                    <a:lnTo>
                      <a:pt x="13" y="67"/>
                    </a:lnTo>
                    <a:lnTo>
                      <a:pt x="34" y="96"/>
                    </a:lnTo>
                    <a:lnTo>
                      <a:pt x="58" y="123"/>
                    </a:lnTo>
                    <a:lnTo>
                      <a:pt x="82" y="145"/>
                    </a:lnTo>
                    <a:lnTo>
                      <a:pt x="112" y="166"/>
                    </a:lnTo>
                    <a:lnTo>
                      <a:pt x="154" y="181"/>
                    </a:lnTo>
                    <a:lnTo>
                      <a:pt x="199" y="188"/>
                    </a:lnTo>
                    <a:lnTo>
                      <a:pt x="249" y="194"/>
                    </a:lnTo>
                    <a:lnTo>
                      <a:pt x="301" y="190"/>
                    </a:lnTo>
                    <a:lnTo>
                      <a:pt x="338" y="184"/>
                    </a:lnTo>
                    <a:lnTo>
                      <a:pt x="383" y="164"/>
                    </a:lnTo>
                    <a:lnTo>
                      <a:pt x="416" y="137"/>
                    </a:lnTo>
                    <a:lnTo>
                      <a:pt x="445" y="99"/>
                    </a:lnTo>
                    <a:lnTo>
                      <a:pt x="461" y="67"/>
                    </a:lnTo>
                    <a:lnTo>
                      <a:pt x="469" y="35"/>
                    </a:lnTo>
                    <a:lnTo>
                      <a:pt x="479"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27" name="Freeform 17">
                <a:extLst>
                  <a:ext uri="{FF2B5EF4-FFF2-40B4-BE49-F238E27FC236}">
                    <a16:creationId xmlns:a16="http://schemas.microsoft.com/office/drawing/2014/main" id="{7D43A5A8-BA30-C847-516E-1F61A88A814D}"/>
                  </a:ext>
                </a:extLst>
              </p:cNvPr>
              <p:cNvSpPr>
                <a:spLocks/>
              </p:cNvSpPr>
              <p:nvPr/>
            </p:nvSpPr>
            <p:spPr bwMode="auto">
              <a:xfrm>
                <a:off x="4770" y="2493"/>
                <a:ext cx="50" cy="37"/>
              </a:xfrm>
              <a:custGeom>
                <a:avLst/>
                <a:gdLst>
                  <a:gd name="T0" fmla="*/ 0 w 101"/>
                  <a:gd name="T1" fmla="*/ 0 h 75"/>
                  <a:gd name="T2" fmla="*/ 12 w 101"/>
                  <a:gd name="T3" fmla="*/ 3 h 75"/>
                  <a:gd name="T4" fmla="*/ 22 w 101"/>
                  <a:gd name="T5" fmla="*/ 6 h 75"/>
                  <a:gd name="T6" fmla="*/ 34 w 101"/>
                  <a:gd name="T7" fmla="*/ 13 h 75"/>
                  <a:gd name="T8" fmla="*/ 43 w 101"/>
                  <a:gd name="T9" fmla="*/ 19 h 75"/>
                  <a:gd name="T10" fmla="*/ 48 w 101"/>
                  <a:gd name="T11" fmla="*/ 28 h 75"/>
                  <a:gd name="T12" fmla="*/ 50 w 101"/>
                  <a:gd name="T13" fmla="*/ 37 h 7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1" h="75">
                    <a:moveTo>
                      <a:pt x="0" y="0"/>
                    </a:moveTo>
                    <a:lnTo>
                      <a:pt x="24" y="7"/>
                    </a:lnTo>
                    <a:lnTo>
                      <a:pt x="45" y="13"/>
                    </a:lnTo>
                    <a:lnTo>
                      <a:pt x="68" y="26"/>
                    </a:lnTo>
                    <a:lnTo>
                      <a:pt x="86" y="38"/>
                    </a:lnTo>
                    <a:lnTo>
                      <a:pt x="97" y="57"/>
                    </a:lnTo>
                    <a:lnTo>
                      <a:pt x="101" y="75"/>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28" name="Freeform 18">
                <a:extLst>
                  <a:ext uri="{FF2B5EF4-FFF2-40B4-BE49-F238E27FC236}">
                    <a16:creationId xmlns:a16="http://schemas.microsoft.com/office/drawing/2014/main" id="{6EE91E74-196C-8712-866D-91368CC8FF83}"/>
                  </a:ext>
                </a:extLst>
              </p:cNvPr>
              <p:cNvSpPr>
                <a:spLocks/>
              </p:cNvSpPr>
              <p:nvPr/>
            </p:nvSpPr>
            <p:spPr bwMode="auto">
              <a:xfrm>
                <a:off x="4621" y="2351"/>
                <a:ext cx="121" cy="164"/>
              </a:xfrm>
              <a:custGeom>
                <a:avLst/>
                <a:gdLst>
                  <a:gd name="T0" fmla="*/ 58 w 242"/>
                  <a:gd name="T1" fmla="*/ 0 h 329"/>
                  <a:gd name="T2" fmla="*/ 38 w 242"/>
                  <a:gd name="T3" fmla="*/ 24 h 329"/>
                  <a:gd name="T4" fmla="*/ 25 w 242"/>
                  <a:gd name="T5" fmla="*/ 42 h 329"/>
                  <a:gd name="T6" fmla="*/ 15 w 242"/>
                  <a:gd name="T7" fmla="*/ 60 h 329"/>
                  <a:gd name="T8" fmla="*/ 5 w 242"/>
                  <a:gd name="T9" fmla="*/ 83 h 329"/>
                  <a:gd name="T10" fmla="*/ 1 w 242"/>
                  <a:gd name="T11" fmla="*/ 105 h 329"/>
                  <a:gd name="T12" fmla="*/ 0 w 242"/>
                  <a:gd name="T13" fmla="*/ 124 h 329"/>
                  <a:gd name="T14" fmla="*/ 6 w 242"/>
                  <a:gd name="T15" fmla="*/ 142 h 329"/>
                  <a:gd name="T16" fmla="*/ 17 w 242"/>
                  <a:gd name="T17" fmla="*/ 155 h 329"/>
                  <a:gd name="T18" fmla="*/ 34 w 242"/>
                  <a:gd name="T19" fmla="*/ 162 h 329"/>
                  <a:gd name="T20" fmla="*/ 58 w 242"/>
                  <a:gd name="T21" fmla="*/ 164 h 329"/>
                  <a:gd name="T22" fmla="*/ 79 w 242"/>
                  <a:gd name="T23" fmla="*/ 161 h 329"/>
                  <a:gd name="T24" fmla="*/ 94 w 242"/>
                  <a:gd name="T25" fmla="*/ 155 h 329"/>
                  <a:gd name="T26" fmla="*/ 107 w 242"/>
                  <a:gd name="T27" fmla="*/ 146 h 329"/>
                  <a:gd name="T28" fmla="*/ 114 w 242"/>
                  <a:gd name="T29" fmla="*/ 138 h 329"/>
                  <a:gd name="T30" fmla="*/ 120 w 242"/>
                  <a:gd name="T31" fmla="*/ 118 h 329"/>
                  <a:gd name="T32" fmla="*/ 121 w 242"/>
                  <a:gd name="T33" fmla="*/ 100 h 329"/>
                  <a:gd name="T34" fmla="*/ 118 w 242"/>
                  <a:gd name="T35" fmla="*/ 85 h 329"/>
                  <a:gd name="T36" fmla="*/ 112 w 242"/>
                  <a:gd name="T37" fmla="*/ 74 h 329"/>
                  <a:gd name="T38" fmla="*/ 106 w 242"/>
                  <a:gd name="T39" fmla="*/ 67 h 329"/>
                  <a:gd name="T40" fmla="*/ 99 w 242"/>
                  <a:gd name="T41" fmla="*/ 62 h 329"/>
                  <a:gd name="T42" fmla="*/ 88 w 242"/>
                  <a:gd name="T43" fmla="*/ 59 h 32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42" h="329">
                    <a:moveTo>
                      <a:pt x="116" y="0"/>
                    </a:moveTo>
                    <a:lnTo>
                      <a:pt x="76" y="49"/>
                    </a:lnTo>
                    <a:lnTo>
                      <a:pt x="49" y="84"/>
                    </a:lnTo>
                    <a:lnTo>
                      <a:pt x="29" y="120"/>
                    </a:lnTo>
                    <a:lnTo>
                      <a:pt x="10" y="166"/>
                    </a:lnTo>
                    <a:lnTo>
                      <a:pt x="1" y="210"/>
                    </a:lnTo>
                    <a:lnTo>
                      <a:pt x="0" y="248"/>
                    </a:lnTo>
                    <a:lnTo>
                      <a:pt x="12" y="284"/>
                    </a:lnTo>
                    <a:lnTo>
                      <a:pt x="34" y="311"/>
                    </a:lnTo>
                    <a:lnTo>
                      <a:pt x="68" y="325"/>
                    </a:lnTo>
                    <a:lnTo>
                      <a:pt x="115" y="329"/>
                    </a:lnTo>
                    <a:lnTo>
                      <a:pt x="157" y="322"/>
                    </a:lnTo>
                    <a:lnTo>
                      <a:pt x="187" y="311"/>
                    </a:lnTo>
                    <a:lnTo>
                      <a:pt x="213" y="293"/>
                    </a:lnTo>
                    <a:lnTo>
                      <a:pt x="227" y="276"/>
                    </a:lnTo>
                    <a:lnTo>
                      <a:pt x="240" y="237"/>
                    </a:lnTo>
                    <a:lnTo>
                      <a:pt x="242" y="200"/>
                    </a:lnTo>
                    <a:lnTo>
                      <a:pt x="235" y="170"/>
                    </a:lnTo>
                    <a:lnTo>
                      <a:pt x="224" y="149"/>
                    </a:lnTo>
                    <a:lnTo>
                      <a:pt x="212" y="134"/>
                    </a:lnTo>
                    <a:lnTo>
                      <a:pt x="197" y="124"/>
                    </a:lnTo>
                    <a:lnTo>
                      <a:pt x="176" y="118"/>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29" name="Freeform 19">
                <a:extLst>
                  <a:ext uri="{FF2B5EF4-FFF2-40B4-BE49-F238E27FC236}">
                    <a16:creationId xmlns:a16="http://schemas.microsoft.com/office/drawing/2014/main" id="{21368728-D04F-5AE0-4F0B-26DBAFD38977}"/>
                  </a:ext>
                </a:extLst>
              </p:cNvPr>
              <p:cNvSpPr>
                <a:spLocks/>
              </p:cNvSpPr>
              <p:nvPr/>
            </p:nvSpPr>
            <p:spPr bwMode="auto">
              <a:xfrm>
                <a:off x="4715" y="2330"/>
                <a:ext cx="75" cy="30"/>
              </a:xfrm>
              <a:custGeom>
                <a:avLst/>
                <a:gdLst>
                  <a:gd name="T0" fmla="*/ 0 w 150"/>
                  <a:gd name="T1" fmla="*/ 6 h 62"/>
                  <a:gd name="T2" fmla="*/ 15 w 150"/>
                  <a:gd name="T3" fmla="*/ 2 h 62"/>
                  <a:gd name="T4" fmla="*/ 30 w 150"/>
                  <a:gd name="T5" fmla="*/ 0 h 62"/>
                  <a:gd name="T6" fmla="*/ 47 w 150"/>
                  <a:gd name="T7" fmla="*/ 3 h 62"/>
                  <a:gd name="T8" fmla="*/ 63 w 150"/>
                  <a:gd name="T9" fmla="*/ 11 h 62"/>
                  <a:gd name="T10" fmla="*/ 75 w 150"/>
                  <a:gd name="T11" fmla="*/ 26 h 62"/>
                  <a:gd name="T12" fmla="*/ 62 w 150"/>
                  <a:gd name="T13" fmla="*/ 29 h 62"/>
                  <a:gd name="T14" fmla="*/ 53 w 150"/>
                  <a:gd name="T15" fmla="*/ 30 h 62"/>
                  <a:gd name="T16" fmla="*/ 44 w 150"/>
                  <a:gd name="T17" fmla="*/ 29 h 62"/>
                  <a:gd name="T18" fmla="*/ 36 w 150"/>
                  <a:gd name="T19" fmla="*/ 27 h 62"/>
                  <a:gd name="T20" fmla="*/ 34 w 150"/>
                  <a:gd name="T21" fmla="*/ 21 h 62"/>
                  <a:gd name="T22" fmla="*/ 36 w 150"/>
                  <a:gd name="T23" fmla="*/ 14 h 62"/>
                  <a:gd name="T24" fmla="*/ 40 w 150"/>
                  <a:gd name="T25" fmla="*/ 8 h 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0" h="62">
                    <a:moveTo>
                      <a:pt x="0" y="13"/>
                    </a:moveTo>
                    <a:lnTo>
                      <a:pt x="30" y="4"/>
                    </a:lnTo>
                    <a:lnTo>
                      <a:pt x="59" y="0"/>
                    </a:lnTo>
                    <a:lnTo>
                      <a:pt x="94" y="7"/>
                    </a:lnTo>
                    <a:lnTo>
                      <a:pt x="126" y="22"/>
                    </a:lnTo>
                    <a:lnTo>
                      <a:pt x="150" y="54"/>
                    </a:lnTo>
                    <a:lnTo>
                      <a:pt x="124" y="60"/>
                    </a:lnTo>
                    <a:lnTo>
                      <a:pt x="105" y="62"/>
                    </a:lnTo>
                    <a:lnTo>
                      <a:pt x="87" y="60"/>
                    </a:lnTo>
                    <a:lnTo>
                      <a:pt x="72" y="56"/>
                    </a:lnTo>
                    <a:lnTo>
                      <a:pt x="68" y="44"/>
                    </a:lnTo>
                    <a:lnTo>
                      <a:pt x="71" y="28"/>
                    </a:lnTo>
                    <a:lnTo>
                      <a:pt x="79" y="17"/>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30" name="Freeform 20">
                <a:extLst>
                  <a:ext uri="{FF2B5EF4-FFF2-40B4-BE49-F238E27FC236}">
                    <a16:creationId xmlns:a16="http://schemas.microsoft.com/office/drawing/2014/main" id="{0CE884B7-917D-2E7A-14B7-CCEC5637B9A3}"/>
                  </a:ext>
                </a:extLst>
              </p:cNvPr>
              <p:cNvSpPr>
                <a:spLocks/>
              </p:cNvSpPr>
              <p:nvPr/>
            </p:nvSpPr>
            <p:spPr bwMode="auto">
              <a:xfrm>
                <a:off x="4567" y="2336"/>
                <a:ext cx="85" cy="35"/>
              </a:xfrm>
              <a:custGeom>
                <a:avLst/>
                <a:gdLst>
                  <a:gd name="T0" fmla="*/ 0 w 171"/>
                  <a:gd name="T1" fmla="*/ 35 h 71"/>
                  <a:gd name="T2" fmla="*/ 10 w 171"/>
                  <a:gd name="T3" fmla="*/ 30 h 71"/>
                  <a:gd name="T4" fmla="*/ 20 w 171"/>
                  <a:gd name="T5" fmla="*/ 23 h 71"/>
                  <a:gd name="T6" fmla="*/ 28 w 171"/>
                  <a:gd name="T7" fmla="*/ 13 h 71"/>
                  <a:gd name="T8" fmla="*/ 43 w 171"/>
                  <a:gd name="T9" fmla="*/ 14 h 71"/>
                  <a:gd name="T10" fmla="*/ 57 w 171"/>
                  <a:gd name="T11" fmla="*/ 13 h 71"/>
                  <a:gd name="T12" fmla="*/ 69 w 171"/>
                  <a:gd name="T13" fmla="*/ 8 h 71"/>
                  <a:gd name="T14" fmla="*/ 85 w 171"/>
                  <a:gd name="T15" fmla="*/ 0 h 71"/>
                  <a:gd name="T16" fmla="*/ 75 w 171"/>
                  <a:gd name="T17" fmla="*/ 8 h 71"/>
                  <a:gd name="T18" fmla="*/ 69 w 171"/>
                  <a:gd name="T19" fmla="*/ 16 h 71"/>
                  <a:gd name="T20" fmla="*/ 63 w 171"/>
                  <a:gd name="T21" fmla="*/ 23 h 71"/>
                  <a:gd name="T22" fmla="*/ 54 w 171"/>
                  <a:gd name="T23" fmla="*/ 26 h 71"/>
                  <a:gd name="T24" fmla="*/ 46 w 171"/>
                  <a:gd name="T25" fmla="*/ 19 h 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1" h="71">
                    <a:moveTo>
                      <a:pt x="0" y="71"/>
                    </a:moveTo>
                    <a:lnTo>
                      <a:pt x="21" y="60"/>
                    </a:lnTo>
                    <a:lnTo>
                      <a:pt x="41" y="46"/>
                    </a:lnTo>
                    <a:lnTo>
                      <a:pt x="56" y="26"/>
                    </a:lnTo>
                    <a:lnTo>
                      <a:pt x="86" y="28"/>
                    </a:lnTo>
                    <a:lnTo>
                      <a:pt x="115" y="26"/>
                    </a:lnTo>
                    <a:lnTo>
                      <a:pt x="139" y="16"/>
                    </a:lnTo>
                    <a:lnTo>
                      <a:pt x="171" y="0"/>
                    </a:lnTo>
                    <a:lnTo>
                      <a:pt x="150" y="16"/>
                    </a:lnTo>
                    <a:lnTo>
                      <a:pt x="138" y="32"/>
                    </a:lnTo>
                    <a:lnTo>
                      <a:pt x="127" y="47"/>
                    </a:lnTo>
                    <a:lnTo>
                      <a:pt x="109" y="53"/>
                    </a:lnTo>
                    <a:lnTo>
                      <a:pt x="92" y="39"/>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31" name="Freeform 21">
                <a:extLst>
                  <a:ext uri="{FF2B5EF4-FFF2-40B4-BE49-F238E27FC236}">
                    <a16:creationId xmlns:a16="http://schemas.microsoft.com/office/drawing/2014/main" id="{1F2233B9-06F8-074E-5A62-4E617943E729}"/>
                  </a:ext>
                </a:extLst>
              </p:cNvPr>
              <p:cNvSpPr>
                <a:spLocks/>
              </p:cNvSpPr>
              <p:nvPr/>
            </p:nvSpPr>
            <p:spPr bwMode="auto">
              <a:xfrm>
                <a:off x="4712" y="2293"/>
                <a:ext cx="88" cy="34"/>
              </a:xfrm>
              <a:custGeom>
                <a:avLst/>
                <a:gdLst>
                  <a:gd name="T0" fmla="*/ 3 w 176"/>
                  <a:gd name="T1" fmla="*/ 9 h 69"/>
                  <a:gd name="T2" fmla="*/ 0 w 176"/>
                  <a:gd name="T3" fmla="*/ 16 h 69"/>
                  <a:gd name="T4" fmla="*/ 0 w 176"/>
                  <a:gd name="T5" fmla="*/ 23 h 69"/>
                  <a:gd name="T6" fmla="*/ 6 w 176"/>
                  <a:gd name="T7" fmla="*/ 27 h 69"/>
                  <a:gd name="T8" fmla="*/ 16 w 176"/>
                  <a:gd name="T9" fmla="*/ 29 h 69"/>
                  <a:gd name="T10" fmla="*/ 28 w 176"/>
                  <a:gd name="T11" fmla="*/ 26 h 69"/>
                  <a:gd name="T12" fmla="*/ 41 w 176"/>
                  <a:gd name="T13" fmla="*/ 24 h 69"/>
                  <a:gd name="T14" fmla="*/ 55 w 176"/>
                  <a:gd name="T15" fmla="*/ 25 h 69"/>
                  <a:gd name="T16" fmla="*/ 66 w 176"/>
                  <a:gd name="T17" fmla="*/ 31 h 69"/>
                  <a:gd name="T18" fmla="*/ 77 w 176"/>
                  <a:gd name="T19" fmla="*/ 34 h 69"/>
                  <a:gd name="T20" fmla="*/ 87 w 176"/>
                  <a:gd name="T21" fmla="*/ 29 h 69"/>
                  <a:gd name="T22" fmla="*/ 88 w 176"/>
                  <a:gd name="T23" fmla="*/ 20 h 69"/>
                  <a:gd name="T24" fmla="*/ 82 w 176"/>
                  <a:gd name="T25" fmla="*/ 12 h 69"/>
                  <a:gd name="T26" fmla="*/ 71 w 176"/>
                  <a:gd name="T27" fmla="*/ 5 h 69"/>
                  <a:gd name="T28" fmla="*/ 52 w 176"/>
                  <a:gd name="T29" fmla="*/ 1 h 69"/>
                  <a:gd name="T30" fmla="*/ 33 w 176"/>
                  <a:gd name="T31" fmla="*/ 0 h 69"/>
                  <a:gd name="T32" fmla="*/ 16 w 176"/>
                  <a:gd name="T33" fmla="*/ 3 h 69"/>
                  <a:gd name="T34" fmla="*/ 3 w 176"/>
                  <a:gd name="T35" fmla="*/ 9 h 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6" h="69">
                    <a:moveTo>
                      <a:pt x="5" y="18"/>
                    </a:moveTo>
                    <a:lnTo>
                      <a:pt x="0" y="32"/>
                    </a:lnTo>
                    <a:lnTo>
                      <a:pt x="0" y="47"/>
                    </a:lnTo>
                    <a:lnTo>
                      <a:pt x="12" y="55"/>
                    </a:lnTo>
                    <a:lnTo>
                      <a:pt x="31" y="59"/>
                    </a:lnTo>
                    <a:lnTo>
                      <a:pt x="56" y="52"/>
                    </a:lnTo>
                    <a:lnTo>
                      <a:pt x="82" y="48"/>
                    </a:lnTo>
                    <a:lnTo>
                      <a:pt x="109" y="50"/>
                    </a:lnTo>
                    <a:lnTo>
                      <a:pt x="132" y="62"/>
                    </a:lnTo>
                    <a:lnTo>
                      <a:pt x="154" y="69"/>
                    </a:lnTo>
                    <a:lnTo>
                      <a:pt x="173" y="59"/>
                    </a:lnTo>
                    <a:lnTo>
                      <a:pt x="176" y="41"/>
                    </a:lnTo>
                    <a:lnTo>
                      <a:pt x="163" y="24"/>
                    </a:lnTo>
                    <a:lnTo>
                      <a:pt x="142" y="10"/>
                    </a:lnTo>
                    <a:lnTo>
                      <a:pt x="103" y="2"/>
                    </a:lnTo>
                    <a:lnTo>
                      <a:pt x="66" y="0"/>
                    </a:lnTo>
                    <a:lnTo>
                      <a:pt x="32" y="7"/>
                    </a:lnTo>
                    <a:lnTo>
                      <a:pt x="5" y="18"/>
                    </a:lnTo>
                    <a:close/>
                  </a:path>
                </a:pathLst>
              </a:custGeom>
              <a:solidFill>
                <a:srgbClr val="A04000"/>
              </a:solidFill>
              <a:ln w="7938">
                <a:solidFill>
                  <a:srgbClr val="000000"/>
                </a:solidFill>
                <a:prstDash val="solid"/>
                <a:round/>
                <a:headEnd/>
                <a:tailEnd/>
              </a:ln>
            </p:spPr>
            <p:txBody>
              <a:bodyPr/>
              <a:lstStyle/>
              <a:p>
                <a:endParaRPr lang="en-US"/>
              </a:p>
            </p:txBody>
          </p:sp>
          <p:sp>
            <p:nvSpPr>
              <p:cNvPr id="59432" name="Freeform 22">
                <a:extLst>
                  <a:ext uri="{FF2B5EF4-FFF2-40B4-BE49-F238E27FC236}">
                    <a16:creationId xmlns:a16="http://schemas.microsoft.com/office/drawing/2014/main" id="{DA72D7EE-B630-4BD7-1BA4-8ABE2F78ACCE}"/>
                  </a:ext>
                </a:extLst>
              </p:cNvPr>
              <p:cNvSpPr>
                <a:spLocks/>
              </p:cNvSpPr>
              <p:nvPr/>
            </p:nvSpPr>
            <p:spPr bwMode="auto">
              <a:xfrm>
                <a:off x="4401" y="2129"/>
                <a:ext cx="577" cy="363"/>
              </a:xfrm>
              <a:custGeom>
                <a:avLst/>
                <a:gdLst>
                  <a:gd name="T0" fmla="*/ 15 w 1155"/>
                  <a:gd name="T1" fmla="*/ 325 h 726"/>
                  <a:gd name="T2" fmla="*/ 42 w 1155"/>
                  <a:gd name="T3" fmla="*/ 357 h 726"/>
                  <a:gd name="T4" fmla="*/ 57 w 1155"/>
                  <a:gd name="T5" fmla="*/ 332 h 726"/>
                  <a:gd name="T6" fmla="*/ 67 w 1155"/>
                  <a:gd name="T7" fmla="*/ 273 h 726"/>
                  <a:gd name="T8" fmla="*/ 94 w 1155"/>
                  <a:gd name="T9" fmla="*/ 212 h 726"/>
                  <a:gd name="T10" fmla="*/ 149 w 1155"/>
                  <a:gd name="T11" fmla="*/ 131 h 726"/>
                  <a:gd name="T12" fmla="*/ 185 w 1155"/>
                  <a:gd name="T13" fmla="*/ 137 h 726"/>
                  <a:gd name="T14" fmla="*/ 240 w 1155"/>
                  <a:gd name="T15" fmla="*/ 157 h 726"/>
                  <a:gd name="T16" fmla="*/ 276 w 1155"/>
                  <a:gd name="T17" fmla="*/ 163 h 726"/>
                  <a:gd name="T18" fmla="*/ 315 w 1155"/>
                  <a:gd name="T19" fmla="*/ 153 h 726"/>
                  <a:gd name="T20" fmla="*/ 365 w 1155"/>
                  <a:gd name="T21" fmla="*/ 131 h 726"/>
                  <a:gd name="T22" fmla="*/ 400 w 1155"/>
                  <a:gd name="T23" fmla="*/ 119 h 726"/>
                  <a:gd name="T24" fmla="*/ 424 w 1155"/>
                  <a:gd name="T25" fmla="*/ 111 h 726"/>
                  <a:gd name="T26" fmla="*/ 443 w 1155"/>
                  <a:gd name="T27" fmla="*/ 140 h 726"/>
                  <a:gd name="T28" fmla="*/ 484 w 1155"/>
                  <a:gd name="T29" fmla="*/ 171 h 726"/>
                  <a:gd name="T30" fmla="*/ 505 w 1155"/>
                  <a:gd name="T31" fmla="*/ 216 h 726"/>
                  <a:gd name="T32" fmla="*/ 510 w 1155"/>
                  <a:gd name="T33" fmla="*/ 267 h 726"/>
                  <a:gd name="T34" fmla="*/ 528 w 1155"/>
                  <a:gd name="T35" fmla="*/ 306 h 726"/>
                  <a:gd name="T36" fmla="*/ 527 w 1155"/>
                  <a:gd name="T37" fmla="*/ 339 h 726"/>
                  <a:gd name="T38" fmla="*/ 552 w 1155"/>
                  <a:gd name="T39" fmla="*/ 327 h 726"/>
                  <a:gd name="T40" fmla="*/ 566 w 1155"/>
                  <a:gd name="T41" fmla="*/ 282 h 726"/>
                  <a:gd name="T42" fmla="*/ 577 w 1155"/>
                  <a:gd name="T43" fmla="*/ 210 h 726"/>
                  <a:gd name="T44" fmla="*/ 560 w 1155"/>
                  <a:gd name="T45" fmla="*/ 141 h 726"/>
                  <a:gd name="T46" fmla="*/ 529 w 1155"/>
                  <a:gd name="T47" fmla="*/ 90 h 726"/>
                  <a:gd name="T48" fmla="*/ 485 w 1155"/>
                  <a:gd name="T49" fmla="*/ 67 h 726"/>
                  <a:gd name="T50" fmla="*/ 449 w 1155"/>
                  <a:gd name="T51" fmla="*/ 67 h 726"/>
                  <a:gd name="T52" fmla="*/ 413 w 1155"/>
                  <a:gd name="T53" fmla="*/ 54 h 726"/>
                  <a:gd name="T54" fmla="*/ 362 w 1155"/>
                  <a:gd name="T55" fmla="*/ 22 h 726"/>
                  <a:gd name="T56" fmla="*/ 301 w 1155"/>
                  <a:gd name="T57" fmla="*/ 4 h 726"/>
                  <a:gd name="T58" fmla="*/ 232 w 1155"/>
                  <a:gd name="T59" fmla="*/ 2 h 726"/>
                  <a:gd name="T60" fmla="*/ 157 w 1155"/>
                  <a:gd name="T61" fmla="*/ 12 h 726"/>
                  <a:gd name="T62" fmla="*/ 108 w 1155"/>
                  <a:gd name="T63" fmla="*/ 36 h 726"/>
                  <a:gd name="T64" fmla="*/ 86 w 1155"/>
                  <a:gd name="T65" fmla="*/ 78 h 726"/>
                  <a:gd name="T66" fmla="*/ 96 w 1155"/>
                  <a:gd name="T67" fmla="*/ 118 h 726"/>
                  <a:gd name="T68" fmla="*/ 63 w 1155"/>
                  <a:gd name="T69" fmla="*/ 134 h 726"/>
                  <a:gd name="T70" fmla="*/ 35 w 1155"/>
                  <a:gd name="T71" fmla="*/ 152 h 726"/>
                  <a:gd name="T72" fmla="*/ 16 w 1155"/>
                  <a:gd name="T73" fmla="*/ 174 h 726"/>
                  <a:gd name="T74" fmla="*/ 2 w 1155"/>
                  <a:gd name="T75" fmla="*/ 214 h 726"/>
                  <a:gd name="T76" fmla="*/ 0 w 1155"/>
                  <a:gd name="T77" fmla="*/ 273 h 7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155" h="726">
                    <a:moveTo>
                      <a:pt x="14" y="601"/>
                    </a:moveTo>
                    <a:lnTo>
                      <a:pt x="30" y="650"/>
                    </a:lnTo>
                    <a:lnTo>
                      <a:pt x="51" y="687"/>
                    </a:lnTo>
                    <a:lnTo>
                      <a:pt x="85" y="714"/>
                    </a:lnTo>
                    <a:lnTo>
                      <a:pt x="120" y="726"/>
                    </a:lnTo>
                    <a:lnTo>
                      <a:pt x="115" y="664"/>
                    </a:lnTo>
                    <a:lnTo>
                      <a:pt x="123" y="602"/>
                    </a:lnTo>
                    <a:lnTo>
                      <a:pt x="134" y="546"/>
                    </a:lnTo>
                    <a:lnTo>
                      <a:pt x="157" y="486"/>
                    </a:lnTo>
                    <a:lnTo>
                      <a:pt x="189" y="423"/>
                    </a:lnTo>
                    <a:lnTo>
                      <a:pt x="240" y="336"/>
                    </a:lnTo>
                    <a:lnTo>
                      <a:pt x="299" y="262"/>
                    </a:lnTo>
                    <a:lnTo>
                      <a:pt x="325" y="244"/>
                    </a:lnTo>
                    <a:lnTo>
                      <a:pt x="370" y="273"/>
                    </a:lnTo>
                    <a:lnTo>
                      <a:pt x="422" y="300"/>
                    </a:lnTo>
                    <a:lnTo>
                      <a:pt x="481" y="314"/>
                    </a:lnTo>
                    <a:lnTo>
                      <a:pt x="516" y="322"/>
                    </a:lnTo>
                    <a:lnTo>
                      <a:pt x="553" y="325"/>
                    </a:lnTo>
                    <a:lnTo>
                      <a:pt x="593" y="319"/>
                    </a:lnTo>
                    <a:lnTo>
                      <a:pt x="631" y="306"/>
                    </a:lnTo>
                    <a:lnTo>
                      <a:pt x="685" y="285"/>
                    </a:lnTo>
                    <a:lnTo>
                      <a:pt x="730" y="261"/>
                    </a:lnTo>
                    <a:lnTo>
                      <a:pt x="774" y="236"/>
                    </a:lnTo>
                    <a:lnTo>
                      <a:pt x="800" y="237"/>
                    </a:lnTo>
                    <a:lnTo>
                      <a:pt x="815" y="235"/>
                    </a:lnTo>
                    <a:lnTo>
                      <a:pt x="849" y="221"/>
                    </a:lnTo>
                    <a:lnTo>
                      <a:pt x="863" y="244"/>
                    </a:lnTo>
                    <a:lnTo>
                      <a:pt x="887" y="280"/>
                    </a:lnTo>
                    <a:lnTo>
                      <a:pt x="926" y="307"/>
                    </a:lnTo>
                    <a:lnTo>
                      <a:pt x="968" y="341"/>
                    </a:lnTo>
                    <a:lnTo>
                      <a:pt x="994" y="379"/>
                    </a:lnTo>
                    <a:lnTo>
                      <a:pt x="1010" y="431"/>
                    </a:lnTo>
                    <a:lnTo>
                      <a:pt x="1003" y="485"/>
                    </a:lnTo>
                    <a:lnTo>
                      <a:pt x="1020" y="534"/>
                    </a:lnTo>
                    <a:lnTo>
                      <a:pt x="1043" y="571"/>
                    </a:lnTo>
                    <a:lnTo>
                      <a:pt x="1057" y="612"/>
                    </a:lnTo>
                    <a:lnTo>
                      <a:pt x="1062" y="638"/>
                    </a:lnTo>
                    <a:lnTo>
                      <a:pt x="1054" y="677"/>
                    </a:lnTo>
                    <a:lnTo>
                      <a:pt x="1092" y="676"/>
                    </a:lnTo>
                    <a:lnTo>
                      <a:pt x="1104" y="653"/>
                    </a:lnTo>
                    <a:lnTo>
                      <a:pt x="1124" y="613"/>
                    </a:lnTo>
                    <a:lnTo>
                      <a:pt x="1132" y="564"/>
                    </a:lnTo>
                    <a:lnTo>
                      <a:pt x="1144" y="501"/>
                    </a:lnTo>
                    <a:lnTo>
                      <a:pt x="1155" y="419"/>
                    </a:lnTo>
                    <a:lnTo>
                      <a:pt x="1143" y="352"/>
                    </a:lnTo>
                    <a:lnTo>
                      <a:pt x="1121" y="281"/>
                    </a:lnTo>
                    <a:lnTo>
                      <a:pt x="1091" y="225"/>
                    </a:lnTo>
                    <a:lnTo>
                      <a:pt x="1058" y="179"/>
                    </a:lnTo>
                    <a:lnTo>
                      <a:pt x="1010" y="147"/>
                    </a:lnTo>
                    <a:lnTo>
                      <a:pt x="971" y="133"/>
                    </a:lnTo>
                    <a:lnTo>
                      <a:pt x="932" y="127"/>
                    </a:lnTo>
                    <a:lnTo>
                      <a:pt x="898" y="133"/>
                    </a:lnTo>
                    <a:lnTo>
                      <a:pt x="860" y="146"/>
                    </a:lnTo>
                    <a:lnTo>
                      <a:pt x="826" y="108"/>
                    </a:lnTo>
                    <a:lnTo>
                      <a:pt x="784" y="76"/>
                    </a:lnTo>
                    <a:lnTo>
                      <a:pt x="724" y="43"/>
                    </a:lnTo>
                    <a:lnTo>
                      <a:pt x="673" y="24"/>
                    </a:lnTo>
                    <a:lnTo>
                      <a:pt x="603" y="8"/>
                    </a:lnTo>
                    <a:lnTo>
                      <a:pt x="542" y="0"/>
                    </a:lnTo>
                    <a:lnTo>
                      <a:pt x="464" y="4"/>
                    </a:lnTo>
                    <a:lnTo>
                      <a:pt x="391" y="9"/>
                    </a:lnTo>
                    <a:lnTo>
                      <a:pt x="315" y="24"/>
                    </a:lnTo>
                    <a:lnTo>
                      <a:pt x="257" y="41"/>
                    </a:lnTo>
                    <a:lnTo>
                      <a:pt x="216" y="71"/>
                    </a:lnTo>
                    <a:lnTo>
                      <a:pt x="184" y="110"/>
                    </a:lnTo>
                    <a:lnTo>
                      <a:pt x="172" y="155"/>
                    </a:lnTo>
                    <a:lnTo>
                      <a:pt x="179" y="194"/>
                    </a:lnTo>
                    <a:lnTo>
                      <a:pt x="193" y="236"/>
                    </a:lnTo>
                    <a:lnTo>
                      <a:pt x="160" y="247"/>
                    </a:lnTo>
                    <a:lnTo>
                      <a:pt x="127" y="267"/>
                    </a:lnTo>
                    <a:lnTo>
                      <a:pt x="97" y="285"/>
                    </a:lnTo>
                    <a:lnTo>
                      <a:pt x="71" y="304"/>
                    </a:lnTo>
                    <a:lnTo>
                      <a:pt x="52" y="322"/>
                    </a:lnTo>
                    <a:lnTo>
                      <a:pt x="32" y="348"/>
                    </a:lnTo>
                    <a:lnTo>
                      <a:pt x="14" y="381"/>
                    </a:lnTo>
                    <a:lnTo>
                      <a:pt x="4" y="427"/>
                    </a:lnTo>
                    <a:lnTo>
                      <a:pt x="0" y="502"/>
                    </a:lnTo>
                    <a:lnTo>
                      <a:pt x="1" y="546"/>
                    </a:lnTo>
                    <a:lnTo>
                      <a:pt x="14" y="601"/>
                    </a:lnTo>
                    <a:close/>
                  </a:path>
                </a:pathLst>
              </a:custGeom>
              <a:solidFill>
                <a:srgbClr val="A04000"/>
              </a:solidFill>
              <a:ln w="7938">
                <a:solidFill>
                  <a:srgbClr val="000000"/>
                </a:solidFill>
                <a:prstDash val="solid"/>
                <a:round/>
                <a:headEnd/>
                <a:tailEnd/>
              </a:ln>
            </p:spPr>
            <p:txBody>
              <a:bodyPr/>
              <a:lstStyle/>
              <a:p>
                <a:endParaRPr lang="en-US"/>
              </a:p>
            </p:txBody>
          </p:sp>
          <p:sp>
            <p:nvSpPr>
              <p:cNvPr id="59433" name="Freeform 23">
                <a:extLst>
                  <a:ext uri="{FF2B5EF4-FFF2-40B4-BE49-F238E27FC236}">
                    <a16:creationId xmlns:a16="http://schemas.microsoft.com/office/drawing/2014/main" id="{37D1615C-6BB2-73CE-4713-CFEDE2DF79E8}"/>
                  </a:ext>
                </a:extLst>
              </p:cNvPr>
              <p:cNvSpPr>
                <a:spLocks/>
              </p:cNvSpPr>
              <p:nvPr/>
            </p:nvSpPr>
            <p:spPr bwMode="auto">
              <a:xfrm>
                <a:off x="4439" y="2276"/>
                <a:ext cx="73" cy="160"/>
              </a:xfrm>
              <a:custGeom>
                <a:avLst/>
                <a:gdLst>
                  <a:gd name="T0" fmla="*/ 14 w 146"/>
                  <a:gd name="T1" fmla="*/ 92 h 321"/>
                  <a:gd name="T2" fmla="*/ 8 w 146"/>
                  <a:gd name="T3" fmla="*/ 101 h 321"/>
                  <a:gd name="T4" fmla="*/ 4 w 146"/>
                  <a:gd name="T5" fmla="*/ 112 h 321"/>
                  <a:gd name="T6" fmla="*/ 1 w 146"/>
                  <a:gd name="T7" fmla="*/ 122 h 321"/>
                  <a:gd name="T8" fmla="*/ 0 w 146"/>
                  <a:gd name="T9" fmla="*/ 132 h 321"/>
                  <a:gd name="T10" fmla="*/ 3 w 146"/>
                  <a:gd name="T11" fmla="*/ 143 h 321"/>
                  <a:gd name="T12" fmla="*/ 5 w 146"/>
                  <a:gd name="T13" fmla="*/ 153 h 321"/>
                  <a:gd name="T14" fmla="*/ 10 w 146"/>
                  <a:gd name="T15" fmla="*/ 160 h 321"/>
                  <a:gd name="T16" fmla="*/ 16 w 146"/>
                  <a:gd name="T17" fmla="*/ 154 h 321"/>
                  <a:gd name="T18" fmla="*/ 19 w 146"/>
                  <a:gd name="T19" fmla="*/ 143 h 321"/>
                  <a:gd name="T20" fmla="*/ 18 w 146"/>
                  <a:gd name="T21" fmla="*/ 135 h 321"/>
                  <a:gd name="T22" fmla="*/ 16 w 146"/>
                  <a:gd name="T23" fmla="*/ 126 h 321"/>
                  <a:gd name="T24" fmla="*/ 14 w 146"/>
                  <a:gd name="T25" fmla="*/ 116 h 321"/>
                  <a:gd name="T26" fmla="*/ 15 w 146"/>
                  <a:gd name="T27" fmla="*/ 107 h 321"/>
                  <a:gd name="T28" fmla="*/ 19 w 146"/>
                  <a:gd name="T29" fmla="*/ 97 h 321"/>
                  <a:gd name="T30" fmla="*/ 22 w 146"/>
                  <a:gd name="T31" fmla="*/ 88 h 321"/>
                  <a:gd name="T32" fmla="*/ 27 w 146"/>
                  <a:gd name="T33" fmla="*/ 83 h 321"/>
                  <a:gd name="T34" fmla="*/ 29 w 146"/>
                  <a:gd name="T35" fmla="*/ 92 h 321"/>
                  <a:gd name="T36" fmla="*/ 27 w 146"/>
                  <a:gd name="T37" fmla="*/ 103 h 321"/>
                  <a:gd name="T38" fmla="*/ 24 w 146"/>
                  <a:gd name="T39" fmla="*/ 109 h 321"/>
                  <a:gd name="T40" fmla="*/ 28 w 146"/>
                  <a:gd name="T41" fmla="*/ 112 h 321"/>
                  <a:gd name="T42" fmla="*/ 33 w 146"/>
                  <a:gd name="T43" fmla="*/ 110 h 321"/>
                  <a:gd name="T44" fmla="*/ 36 w 146"/>
                  <a:gd name="T45" fmla="*/ 105 h 321"/>
                  <a:gd name="T46" fmla="*/ 37 w 146"/>
                  <a:gd name="T47" fmla="*/ 100 h 321"/>
                  <a:gd name="T48" fmla="*/ 37 w 146"/>
                  <a:gd name="T49" fmla="*/ 96 h 321"/>
                  <a:gd name="T50" fmla="*/ 36 w 146"/>
                  <a:gd name="T51" fmla="*/ 88 h 321"/>
                  <a:gd name="T52" fmla="*/ 33 w 146"/>
                  <a:gd name="T53" fmla="*/ 83 h 321"/>
                  <a:gd name="T54" fmla="*/ 32 w 146"/>
                  <a:gd name="T55" fmla="*/ 78 h 321"/>
                  <a:gd name="T56" fmla="*/ 31 w 146"/>
                  <a:gd name="T57" fmla="*/ 70 h 321"/>
                  <a:gd name="T58" fmla="*/ 32 w 146"/>
                  <a:gd name="T59" fmla="*/ 64 h 321"/>
                  <a:gd name="T60" fmla="*/ 37 w 146"/>
                  <a:gd name="T61" fmla="*/ 61 h 321"/>
                  <a:gd name="T62" fmla="*/ 43 w 146"/>
                  <a:gd name="T63" fmla="*/ 59 h 321"/>
                  <a:gd name="T64" fmla="*/ 48 w 146"/>
                  <a:gd name="T65" fmla="*/ 59 h 321"/>
                  <a:gd name="T66" fmla="*/ 46 w 146"/>
                  <a:gd name="T67" fmla="*/ 51 h 321"/>
                  <a:gd name="T68" fmla="*/ 46 w 146"/>
                  <a:gd name="T69" fmla="*/ 47 h 321"/>
                  <a:gd name="T70" fmla="*/ 46 w 146"/>
                  <a:gd name="T71" fmla="*/ 40 h 321"/>
                  <a:gd name="T72" fmla="*/ 47 w 146"/>
                  <a:gd name="T73" fmla="*/ 35 h 321"/>
                  <a:gd name="T74" fmla="*/ 48 w 146"/>
                  <a:gd name="T75" fmla="*/ 30 h 321"/>
                  <a:gd name="T76" fmla="*/ 53 w 146"/>
                  <a:gd name="T77" fmla="*/ 22 h 321"/>
                  <a:gd name="T78" fmla="*/ 55 w 146"/>
                  <a:gd name="T79" fmla="*/ 18 h 321"/>
                  <a:gd name="T80" fmla="*/ 58 w 146"/>
                  <a:gd name="T81" fmla="*/ 12 h 321"/>
                  <a:gd name="T82" fmla="*/ 62 w 146"/>
                  <a:gd name="T83" fmla="*/ 7 h 321"/>
                  <a:gd name="T84" fmla="*/ 66 w 146"/>
                  <a:gd name="T85" fmla="*/ 5 h 321"/>
                  <a:gd name="T86" fmla="*/ 70 w 146"/>
                  <a:gd name="T87" fmla="*/ 1 h 321"/>
                  <a:gd name="T88" fmla="*/ 73 w 146"/>
                  <a:gd name="T89" fmla="*/ 0 h 32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46" h="321">
                    <a:moveTo>
                      <a:pt x="27" y="185"/>
                    </a:moveTo>
                    <a:lnTo>
                      <a:pt x="16" y="203"/>
                    </a:lnTo>
                    <a:lnTo>
                      <a:pt x="8" y="224"/>
                    </a:lnTo>
                    <a:lnTo>
                      <a:pt x="1" y="245"/>
                    </a:lnTo>
                    <a:lnTo>
                      <a:pt x="0" y="265"/>
                    </a:lnTo>
                    <a:lnTo>
                      <a:pt x="5" y="286"/>
                    </a:lnTo>
                    <a:lnTo>
                      <a:pt x="9" y="306"/>
                    </a:lnTo>
                    <a:lnTo>
                      <a:pt x="20" y="321"/>
                    </a:lnTo>
                    <a:lnTo>
                      <a:pt x="31" y="309"/>
                    </a:lnTo>
                    <a:lnTo>
                      <a:pt x="38" y="287"/>
                    </a:lnTo>
                    <a:lnTo>
                      <a:pt x="35" y="271"/>
                    </a:lnTo>
                    <a:lnTo>
                      <a:pt x="31" y="252"/>
                    </a:lnTo>
                    <a:lnTo>
                      <a:pt x="27" y="233"/>
                    </a:lnTo>
                    <a:lnTo>
                      <a:pt x="30" y="215"/>
                    </a:lnTo>
                    <a:lnTo>
                      <a:pt x="38" y="194"/>
                    </a:lnTo>
                    <a:lnTo>
                      <a:pt x="43" y="177"/>
                    </a:lnTo>
                    <a:lnTo>
                      <a:pt x="53" y="166"/>
                    </a:lnTo>
                    <a:lnTo>
                      <a:pt x="57" y="185"/>
                    </a:lnTo>
                    <a:lnTo>
                      <a:pt x="53" y="207"/>
                    </a:lnTo>
                    <a:lnTo>
                      <a:pt x="47" y="218"/>
                    </a:lnTo>
                    <a:lnTo>
                      <a:pt x="56" y="224"/>
                    </a:lnTo>
                    <a:lnTo>
                      <a:pt x="65" y="220"/>
                    </a:lnTo>
                    <a:lnTo>
                      <a:pt x="71" y="211"/>
                    </a:lnTo>
                    <a:lnTo>
                      <a:pt x="73" y="201"/>
                    </a:lnTo>
                    <a:lnTo>
                      <a:pt x="73" y="192"/>
                    </a:lnTo>
                    <a:lnTo>
                      <a:pt x="71" y="177"/>
                    </a:lnTo>
                    <a:lnTo>
                      <a:pt x="66" y="167"/>
                    </a:lnTo>
                    <a:lnTo>
                      <a:pt x="64" y="157"/>
                    </a:lnTo>
                    <a:lnTo>
                      <a:pt x="62" y="141"/>
                    </a:lnTo>
                    <a:lnTo>
                      <a:pt x="64" y="129"/>
                    </a:lnTo>
                    <a:lnTo>
                      <a:pt x="73" y="122"/>
                    </a:lnTo>
                    <a:lnTo>
                      <a:pt x="86" y="118"/>
                    </a:lnTo>
                    <a:lnTo>
                      <a:pt x="96" y="118"/>
                    </a:lnTo>
                    <a:lnTo>
                      <a:pt x="92" y="103"/>
                    </a:lnTo>
                    <a:lnTo>
                      <a:pt x="92" y="95"/>
                    </a:lnTo>
                    <a:lnTo>
                      <a:pt x="92" y="80"/>
                    </a:lnTo>
                    <a:lnTo>
                      <a:pt x="94" y="70"/>
                    </a:lnTo>
                    <a:lnTo>
                      <a:pt x="96" y="60"/>
                    </a:lnTo>
                    <a:lnTo>
                      <a:pt x="105" y="45"/>
                    </a:lnTo>
                    <a:lnTo>
                      <a:pt x="109" y="36"/>
                    </a:lnTo>
                    <a:lnTo>
                      <a:pt x="116" y="25"/>
                    </a:lnTo>
                    <a:lnTo>
                      <a:pt x="124" y="15"/>
                    </a:lnTo>
                    <a:lnTo>
                      <a:pt x="132" y="10"/>
                    </a:lnTo>
                    <a:lnTo>
                      <a:pt x="140" y="3"/>
                    </a:lnTo>
                    <a:lnTo>
                      <a:pt x="146"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34" name="Freeform 24">
                <a:extLst>
                  <a:ext uri="{FF2B5EF4-FFF2-40B4-BE49-F238E27FC236}">
                    <a16:creationId xmlns:a16="http://schemas.microsoft.com/office/drawing/2014/main" id="{DC08A795-2D24-DDF4-DD9C-78AE1B335EE8}"/>
                  </a:ext>
                </a:extLst>
              </p:cNvPr>
              <p:cNvSpPr>
                <a:spLocks/>
              </p:cNvSpPr>
              <p:nvPr/>
            </p:nvSpPr>
            <p:spPr bwMode="auto">
              <a:xfrm>
                <a:off x="4512" y="2182"/>
                <a:ext cx="294" cy="93"/>
              </a:xfrm>
              <a:custGeom>
                <a:avLst/>
                <a:gdLst>
                  <a:gd name="T0" fmla="*/ 285 w 588"/>
                  <a:gd name="T1" fmla="*/ 39 h 186"/>
                  <a:gd name="T2" fmla="*/ 267 w 588"/>
                  <a:gd name="T3" fmla="*/ 43 h 186"/>
                  <a:gd name="T4" fmla="*/ 248 w 588"/>
                  <a:gd name="T5" fmla="*/ 52 h 186"/>
                  <a:gd name="T6" fmla="*/ 233 w 588"/>
                  <a:gd name="T7" fmla="*/ 65 h 186"/>
                  <a:gd name="T8" fmla="*/ 223 w 588"/>
                  <a:gd name="T9" fmla="*/ 75 h 186"/>
                  <a:gd name="T10" fmla="*/ 208 w 588"/>
                  <a:gd name="T11" fmla="*/ 83 h 186"/>
                  <a:gd name="T12" fmla="*/ 190 w 588"/>
                  <a:gd name="T13" fmla="*/ 89 h 186"/>
                  <a:gd name="T14" fmla="*/ 169 w 588"/>
                  <a:gd name="T15" fmla="*/ 93 h 186"/>
                  <a:gd name="T16" fmla="*/ 146 w 588"/>
                  <a:gd name="T17" fmla="*/ 93 h 186"/>
                  <a:gd name="T18" fmla="*/ 122 w 588"/>
                  <a:gd name="T19" fmla="*/ 90 h 186"/>
                  <a:gd name="T20" fmla="*/ 107 w 588"/>
                  <a:gd name="T21" fmla="*/ 86 h 186"/>
                  <a:gd name="T22" fmla="*/ 88 w 588"/>
                  <a:gd name="T23" fmla="*/ 78 h 186"/>
                  <a:gd name="T24" fmla="*/ 74 w 588"/>
                  <a:gd name="T25" fmla="*/ 69 h 186"/>
                  <a:gd name="T26" fmla="*/ 64 w 588"/>
                  <a:gd name="T27" fmla="*/ 54 h 186"/>
                  <a:gd name="T28" fmla="*/ 72 w 588"/>
                  <a:gd name="T29" fmla="*/ 58 h 186"/>
                  <a:gd name="T30" fmla="*/ 88 w 588"/>
                  <a:gd name="T31" fmla="*/ 65 h 186"/>
                  <a:gd name="T32" fmla="*/ 108 w 588"/>
                  <a:gd name="T33" fmla="*/ 67 h 186"/>
                  <a:gd name="T34" fmla="*/ 132 w 588"/>
                  <a:gd name="T35" fmla="*/ 67 h 186"/>
                  <a:gd name="T36" fmla="*/ 160 w 588"/>
                  <a:gd name="T37" fmla="*/ 63 h 186"/>
                  <a:gd name="T38" fmla="*/ 188 w 588"/>
                  <a:gd name="T39" fmla="*/ 59 h 186"/>
                  <a:gd name="T40" fmla="*/ 211 w 588"/>
                  <a:gd name="T41" fmla="*/ 51 h 186"/>
                  <a:gd name="T42" fmla="*/ 227 w 588"/>
                  <a:gd name="T43" fmla="*/ 41 h 186"/>
                  <a:gd name="T44" fmla="*/ 222 w 588"/>
                  <a:gd name="T45" fmla="*/ 35 h 186"/>
                  <a:gd name="T46" fmla="*/ 198 w 588"/>
                  <a:gd name="T47" fmla="*/ 41 h 186"/>
                  <a:gd name="T48" fmla="*/ 175 w 588"/>
                  <a:gd name="T49" fmla="*/ 45 h 186"/>
                  <a:gd name="T50" fmla="*/ 154 w 588"/>
                  <a:gd name="T51" fmla="*/ 50 h 186"/>
                  <a:gd name="T52" fmla="*/ 133 w 588"/>
                  <a:gd name="T53" fmla="*/ 45 h 186"/>
                  <a:gd name="T54" fmla="*/ 113 w 588"/>
                  <a:gd name="T55" fmla="*/ 30 h 186"/>
                  <a:gd name="T56" fmla="*/ 92 w 588"/>
                  <a:gd name="T57" fmla="*/ 24 h 186"/>
                  <a:gd name="T58" fmla="*/ 68 w 588"/>
                  <a:gd name="T59" fmla="*/ 22 h 186"/>
                  <a:gd name="T60" fmla="*/ 46 w 588"/>
                  <a:gd name="T61" fmla="*/ 7 h 186"/>
                  <a:gd name="T62" fmla="*/ 18 w 588"/>
                  <a:gd name="T63" fmla="*/ 0 h 186"/>
                  <a:gd name="T64" fmla="*/ 0 w 588"/>
                  <a:gd name="T65" fmla="*/ 4 h 186"/>
                  <a:gd name="T66" fmla="*/ 8 w 588"/>
                  <a:gd name="T67" fmla="*/ 23 h 186"/>
                  <a:gd name="T68" fmla="*/ 30 w 588"/>
                  <a:gd name="T69" fmla="*/ 32 h 186"/>
                  <a:gd name="T70" fmla="*/ 57 w 588"/>
                  <a:gd name="T71" fmla="*/ 33 h 186"/>
                  <a:gd name="T72" fmla="*/ 69 w 588"/>
                  <a:gd name="T73" fmla="*/ 39 h 186"/>
                  <a:gd name="T74" fmla="*/ 77 w 588"/>
                  <a:gd name="T75" fmla="*/ 51 h 186"/>
                  <a:gd name="T76" fmla="*/ 94 w 588"/>
                  <a:gd name="T77" fmla="*/ 56 h 186"/>
                  <a:gd name="T78" fmla="*/ 113 w 588"/>
                  <a:gd name="T79" fmla="*/ 52 h 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88" h="186">
                    <a:moveTo>
                      <a:pt x="588" y="82"/>
                    </a:moveTo>
                    <a:lnTo>
                      <a:pt x="570" y="78"/>
                    </a:lnTo>
                    <a:lnTo>
                      <a:pt x="552" y="79"/>
                    </a:lnTo>
                    <a:lnTo>
                      <a:pt x="533" y="85"/>
                    </a:lnTo>
                    <a:lnTo>
                      <a:pt x="514" y="94"/>
                    </a:lnTo>
                    <a:lnTo>
                      <a:pt x="495" y="103"/>
                    </a:lnTo>
                    <a:lnTo>
                      <a:pt x="480" y="115"/>
                    </a:lnTo>
                    <a:lnTo>
                      <a:pt x="466" y="130"/>
                    </a:lnTo>
                    <a:lnTo>
                      <a:pt x="458" y="141"/>
                    </a:lnTo>
                    <a:lnTo>
                      <a:pt x="445" y="150"/>
                    </a:lnTo>
                    <a:lnTo>
                      <a:pt x="431" y="157"/>
                    </a:lnTo>
                    <a:lnTo>
                      <a:pt x="416" y="165"/>
                    </a:lnTo>
                    <a:lnTo>
                      <a:pt x="397" y="172"/>
                    </a:lnTo>
                    <a:lnTo>
                      <a:pt x="380" y="178"/>
                    </a:lnTo>
                    <a:lnTo>
                      <a:pt x="363" y="182"/>
                    </a:lnTo>
                    <a:lnTo>
                      <a:pt x="338" y="185"/>
                    </a:lnTo>
                    <a:lnTo>
                      <a:pt x="311" y="186"/>
                    </a:lnTo>
                    <a:lnTo>
                      <a:pt x="292" y="186"/>
                    </a:lnTo>
                    <a:lnTo>
                      <a:pt x="266" y="183"/>
                    </a:lnTo>
                    <a:lnTo>
                      <a:pt x="244" y="180"/>
                    </a:lnTo>
                    <a:lnTo>
                      <a:pt x="228" y="175"/>
                    </a:lnTo>
                    <a:lnTo>
                      <a:pt x="213" y="171"/>
                    </a:lnTo>
                    <a:lnTo>
                      <a:pt x="196" y="165"/>
                    </a:lnTo>
                    <a:lnTo>
                      <a:pt x="176" y="156"/>
                    </a:lnTo>
                    <a:lnTo>
                      <a:pt x="159" y="146"/>
                    </a:lnTo>
                    <a:lnTo>
                      <a:pt x="147" y="137"/>
                    </a:lnTo>
                    <a:lnTo>
                      <a:pt x="135" y="124"/>
                    </a:lnTo>
                    <a:lnTo>
                      <a:pt x="127" y="108"/>
                    </a:lnTo>
                    <a:lnTo>
                      <a:pt x="122" y="94"/>
                    </a:lnTo>
                    <a:lnTo>
                      <a:pt x="143" y="116"/>
                    </a:lnTo>
                    <a:lnTo>
                      <a:pt x="162" y="124"/>
                    </a:lnTo>
                    <a:lnTo>
                      <a:pt x="176" y="130"/>
                    </a:lnTo>
                    <a:lnTo>
                      <a:pt x="192" y="133"/>
                    </a:lnTo>
                    <a:lnTo>
                      <a:pt x="215" y="134"/>
                    </a:lnTo>
                    <a:lnTo>
                      <a:pt x="239" y="135"/>
                    </a:lnTo>
                    <a:lnTo>
                      <a:pt x="263" y="134"/>
                    </a:lnTo>
                    <a:lnTo>
                      <a:pt x="285" y="131"/>
                    </a:lnTo>
                    <a:lnTo>
                      <a:pt x="320" y="126"/>
                    </a:lnTo>
                    <a:lnTo>
                      <a:pt x="349" y="122"/>
                    </a:lnTo>
                    <a:lnTo>
                      <a:pt x="375" y="118"/>
                    </a:lnTo>
                    <a:lnTo>
                      <a:pt x="394" y="112"/>
                    </a:lnTo>
                    <a:lnTo>
                      <a:pt x="421" y="101"/>
                    </a:lnTo>
                    <a:lnTo>
                      <a:pt x="436" y="96"/>
                    </a:lnTo>
                    <a:lnTo>
                      <a:pt x="454" y="81"/>
                    </a:lnTo>
                    <a:lnTo>
                      <a:pt x="460" y="71"/>
                    </a:lnTo>
                    <a:lnTo>
                      <a:pt x="443" y="70"/>
                    </a:lnTo>
                    <a:lnTo>
                      <a:pt x="424" y="73"/>
                    </a:lnTo>
                    <a:lnTo>
                      <a:pt x="396" y="81"/>
                    </a:lnTo>
                    <a:lnTo>
                      <a:pt x="371" y="85"/>
                    </a:lnTo>
                    <a:lnTo>
                      <a:pt x="349" y="90"/>
                    </a:lnTo>
                    <a:lnTo>
                      <a:pt x="333" y="96"/>
                    </a:lnTo>
                    <a:lnTo>
                      <a:pt x="308" y="99"/>
                    </a:lnTo>
                    <a:lnTo>
                      <a:pt x="290" y="97"/>
                    </a:lnTo>
                    <a:lnTo>
                      <a:pt x="266" y="89"/>
                    </a:lnTo>
                    <a:lnTo>
                      <a:pt x="245" y="75"/>
                    </a:lnTo>
                    <a:lnTo>
                      <a:pt x="226" y="59"/>
                    </a:lnTo>
                    <a:lnTo>
                      <a:pt x="208" y="51"/>
                    </a:lnTo>
                    <a:lnTo>
                      <a:pt x="183" y="47"/>
                    </a:lnTo>
                    <a:lnTo>
                      <a:pt x="159" y="51"/>
                    </a:lnTo>
                    <a:lnTo>
                      <a:pt x="136" y="44"/>
                    </a:lnTo>
                    <a:lnTo>
                      <a:pt x="113" y="29"/>
                    </a:lnTo>
                    <a:lnTo>
                      <a:pt x="91" y="14"/>
                    </a:lnTo>
                    <a:lnTo>
                      <a:pt x="69" y="2"/>
                    </a:lnTo>
                    <a:lnTo>
                      <a:pt x="35" y="0"/>
                    </a:lnTo>
                    <a:lnTo>
                      <a:pt x="15" y="4"/>
                    </a:lnTo>
                    <a:lnTo>
                      <a:pt x="0" y="8"/>
                    </a:lnTo>
                    <a:lnTo>
                      <a:pt x="4" y="27"/>
                    </a:lnTo>
                    <a:lnTo>
                      <a:pt x="16" y="45"/>
                    </a:lnTo>
                    <a:lnTo>
                      <a:pt x="32" y="55"/>
                    </a:lnTo>
                    <a:lnTo>
                      <a:pt x="60" y="64"/>
                    </a:lnTo>
                    <a:lnTo>
                      <a:pt x="88" y="67"/>
                    </a:lnTo>
                    <a:lnTo>
                      <a:pt x="114" y="66"/>
                    </a:lnTo>
                    <a:lnTo>
                      <a:pt x="135" y="62"/>
                    </a:lnTo>
                    <a:lnTo>
                      <a:pt x="138" y="78"/>
                    </a:lnTo>
                    <a:lnTo>
                      <a:pt x="144" y="89"/>
                    </a:lnTo>
                    <a:lnTo>
                      <a:pt x="153" y="101"/>
                    </a:lnTo>
                    <a:lnTo>
                      <a:pt x="169" y="108"/>
                    </a:lnTo>
                    <a:lnTo>
                      <a:pt x="187" y="111"/>
                    </a:lnTo>
                    <a:lnTo>
                      <a:pt x="208" y="107"/>
                    </a:lnTo>
                    <a:lnTo>
                      <a:pt x="225" y="103"/>
                    </a:lnTo>
                    <a:lnTo>
                      <a:pt x="241" y="97"/>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35" name="Freeform 25">
                <a:extLst>
                  <a:ext uri="{FF2B5EF4-FFF2-40B4-BE49-F238E27FC236}">
                    <a16:creationId xmlns:a16="http://schemas.microsoft.com/office/drawing/2014/main" id="{6EEA0A91-DDC3-5B4D-D75E-26EAC0A6D179}"/>
                  </a:ext>
                </a:extLst>
              </p:cNvPr>
              <p:cNvSpPr>
                <a:spLocks/>
              </p:cNvSpPr>
              <p:nvPr/>
            </p:nvSpPr>
            <p:spPr bwMode="auto">
              <a:xfrm>
                <a:off x="4829" y="2226"/>
                <a:ext cx="98" cy="169"/>
              </a:xfrm>
              <a:custGeom>
                <a:avLst/>
                <a:gdLst>
                  <a:gd name="T0" fmla="*/ 22 w 197"/>
                  <a:gd name="T1" fmla="*/ 3 h 336"/>
                  <a:gd name="T2" fmla="*/ 33 w 197"/>
                  <a:gd name="T3" fmla="*/ 8 h 336"/>
                  <a:gd name="T4" fmla="*/ 44 w 197"/>
                  <a:gd name="T5" fmla="*/ 17 h 336"/>
                  <a:gd name="T6" fmla="*/ 58 w 197"/>
                  <a:gd name="T7" fmla="*/ 27 h 336"/>
                  <a:gd name="T8" fmla="*/ 67 w 197"/>
                  <a:gd name="T9" fmla="*/ 34 h 336"/>
                  <a:gd name="T10" fmla="*/ 73 w 197"/>
                  <a:gd name="T11" fmla="*/ 40 h 336"/>
                  <a:gd name="T12" fmla="*/ 78 w 197"/>
                  <a:gd name="T13" fmla="*/ 45 h 336"/>
                  <a:gd name="T14" fmla="*/ 82 w 197"/>
                  <a:gd name="T15" fmla="*/ 54 h 336"/>
                  <a:gd name="T16" fmla="*/ 82 w 197"/>
                  <a:gd name="T17" fmla="*/ 64 h 336"/>
                  <a:gd name="T18" fmla="*/ 80 w 197"/>
                  <a:gd name="T19" fmla="*/ 75 h 336"/>
                  <a:gd name="T20" fmla="*/ 82 w 197"/>
                  <a:gd name="T21" fmla="*/ 85 h 336"/>
                  <a:gd name="T22" fmla="*/ 86 w 197"/>
                  <a:gd name="T23" fmla="*/ 100 h 336"/>
                  <a:gd name="T24" fmla="*/ 91 w 197"/>
                  <a:gd name="T25" fmla="*/ 110 h 336"/>
                  <a:gd name="T26" fmla="*/ 98 w 197"/>
                  <a:gd name="T27" fmla="*/ 118 h 336"/>
                  <a:gd name="T28" fmla="*/ 92 w 197"/>
                  <a:gd name="T29" fmla="*/ 133 h 336"/>
                  <a:gd name="T30" fmla="*/ 88 w 197"/>
                  <a:gd name="T31" fmla="*/ 148 h 336"/>
                  <a:gd name="T32" fmla="*/ 84 w 197"/>
                  <a:gd name="T33" fmla="*/ 157 h 336"/>
                  <a:gd name="T34" fmla="*/ 84 w 197"/>
                  <a:gd name="T35" fmla="*/ 169 h 336"/>
                  <a:gd name="T36" fmla="*/ 80 w 197"/>
                  <a:gd name="T37" fmla="*/ 162 h 336"/>
                  <a:gd name="T38" fmla="*/ 78 w 197"/>
                  <a:gd name="T39" fmla="*/ 154 h 336"/>
                  <a:gd name="T40" fmla="*/ 76 w 197"/>
                  <a:gd name="T41" fmla="*/ 146 h 336"/>
                  <a:gd name="T42" fmla="*/ 77 w 197"/>
                  <a:gd name="T43" fmla="*/ 135 h 336"/>
                  <a:gd name="T44" fmla="*/ 78 w 197"/>
                  <a:gd name="T45" fmla="*/ 124 h 336"/>
                  <a:gd name="T46" fmla="*/ 80 w 197"/>
                  <a:gd name="T47" fmla="*/ 112 h 336"/>
                  <a:gd name="T48" fmla="*/ 80 w 197"/>
                  <a:gd name="T49" fmla="*/ 101 h 336"/>
                  <a:gd name="T50" fmla="*/ 78 w 197"/>
                  <a:gd name="T51" fmla="*/ 92 h 336"/>
                  <a:gd name="T52" fmla="*/ 73 w 197"/>
                  <a:gd name="T53" fmla="*/ 84 h 336"/>
                  <a:gd name="T54" fmla="*/ 69 w 197"/>
                  <a:gd name="T55" fmla="*/ 73 h 336"/>
                  <a:gd name="T56" fmla="*/ 64 w 197"/>
                  <a:gd name="T57" fmla="*/ 63 h 336"/>
                  <a:gd name="T58" fmla="*/ 60 w 197"/>
                  <a:gd name="T59" fmla="*/ 59 h 336"/>
                  <a:gd name="T60" fmla="*/ 61 w 197"/>
                  <a:gd name="T61" fmla="*/ 66 h 336"/>
                  <a:gd name="T62" fmla="*/ 63 w 197"/>
                  <a:gd name="T63" fmla="*/ 76 h 336"/>
                  <a:gd name="T64" fmla="*/ 53 w 197"/>
                  <a:gd name="T65" fmla="*/ 64 h 336"/>
                  <a:gd name="T66" fmla="*/ 48 w 197"/>
                  <a:gd name="T67" fmla="*/ 58 h 336"/>
                  <a:gd name="T68" fmla="*/ 43 w 197"/>
                  <a:gd name="T69" fmla="*/ 54 h 336"/>
                  <a:gd name="T70" fmla="*/ 34 w 197"/>
                  <a:gd name="T71" fmla="*/ 47 h 336"/>
                  <a:gd name="T72" fmla="*/ 24 w 197"/>
                  <a:gd name="T73" fmla="*/ 40 h 336"/>
                  <a:gd name="T74" fmla="*/ 15 w 197"/>
                  <a:gd name="T75" fmla="*/ 32 h 336"/>
                  <a:gd name="T76" fmla="*/ 9 w 197"/>
                  <a:gd name="T77" fmla="*/ 23 h 336"/>
                  <a:gd name="T78" fmla="*/ 3 w 197"/>
                  <a:gd name="T79" fmla="*/ 13 h 336"/>
                  <a:gd name="T80" fmla="*/ 0 w 197"/>
                  <a:gd name="T81" fmla="*/ 5 h 336"/>
                  <a:gd name="T82" fmla="*/ 7 w 197"/>
                  <a:gd name="T83" fmla="*/ 2 h 336"/>
                  <a:gd name="T84" fmla="*/ 15 w 197"/>
                  <a:gd name="T85" fmla="*/ 0 h 336"/>
                  <a:gd name="T86" fmla="*/ 22 w 197"/>
                  <a:gd name="T87" fmla="*/ 3 h 3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97" h="336">
                    <a:moveTo>
                      <a:pt x="45" y="5"/>
                    </a:moveTo>
                    <a:lnTo>
                      <a:pt x="67" y="16"/>
                    </a:lnTo>
                    <a:lnTo>
                      <a:pt x="89" y="33"/>
                    </a:lnTo>
                    <a:lnTo>
                      <a:pt x="117" y="53"/>
                    </a:lnTo>
                    <a:lnTo>
                      <a:pt x="134" y="67"/>
                    </a:lnTo>
                    <a:lnTo>
                      <a:pt x="147" y="79"/>
                    </a:lnTo>
                    <a:lnTo>
                      <a:pt x="156" y="90"/>
                    </a:lnTo>
                    <a:lnTo>
                      <a:pt x="164" y="107"/>
                    </a:lnTo>
                    <a:lnTo>
                      <a:pt x="164" y="128"/>
                    </a:lnTo>
                    <a:lnTo>
                      <a:pt x="160" y="150"/>
                    </a:lnTo>
                    <a:lnTo>
                      <a:pt x="164" y="168"/>
                    </a:lnTo>
                    <a:lnTo>
                      <a:pt x="172" y="198"/>
                    </a:lnTo>
                    <a:lnTo>
                      <a:pt x="183" y="219"/>
                    </a:lnTo>
                    <a:lnTo>
                      <a:pt x="197" y="235"/>
                    </a:lnTo>
                    <a:lnTo>
                      <a:pt x="184" y="265"/>
                    </a:lnTo>
                    <a:lnTo>
                      <a:pt x="176" y="294"/>
                    </a:lnTo>
                    <a:lnTo>
                      <a:pt x="169" y="313"/>
                    </a:lnTo>
                    <a:lnTo>
                      <a:pt x="168" y="336"/>
                    </a:lnTo>
                    <a:lnTo>
                      <a:pt x="161" y="322"/>
                    </a:lnTo>
                    <a:lnTo>
                      <a:pt x="156" y="307"/>
                    </a:lnTo>
                    <a:lnTo>
                      <a:pt x="153" y="290"/>
                    </a:lnTo>
                    <a:lnTo>
                      <a:pt x="154" y="268"/>
                    </a:lnTo>
                    <a:lnTo>
                      <a:pt x="156" y="247"/>
                    </a:lnTo>
                    <a:lnTo>
                      <a:pt x="160" y="223"/>
                    </a:lnTo>
                    <a:lnTo>
                      <a:pt x="161" y="201"/>
                    </a:lnTo>
                    <a:lnTo>
                      <a:pt x="156" y="182"/>
                    </a:lnTo>
                    <a:lnTo>
                      <a:pt x="147" y="167"/>
                    </a:lnTo>
                    <a:lnTo>
                      <a:pt x="139" y="145"/>
                    </a:lnTo>
                    <a:lnTo>
                      <a:pt x="128" y="126"/>
                    </a:lnTo>
                    <a:lnTo>
                      <a:pt x="120" y="117"/>
                    </a:lnTo>
                    <a:lnTo>
                      <a:pt x="122" y="131"/>
                    </a:lnTo>
                    <a:lnTo>
                      <a:pt x="127" y="152"/>
                    </a:lnTo>
                    <a:lnTo>
                      <a:pt x="107" y="128"/>
                    </a:lnTo>
                    <a:lnTo>
                      <a:pt x="96" y="116"/>
                    </a:lnTo>
                    <a:lnTo>
                      <a:pt x="86" y="107"/>
                    </a:lnTo>
                    <a:lnTo>
                      <a:pt x="68" y="94"/>
                    </a:lnTo>
                    <a:lnTo>
                      <a:pt x="49" y="79"/>
                    </a:lnTo>
                    <a:lnTo>
                      <a:pt x="31" y="64"/>
                    </a:lnTo>
                    <a:lnTo>
                      <a:pt x="19" y="45"/>
                    </a:lnTo>
                    <a:lnTo>
                      <a:pt x="7" y="26"/>
                    </a:lnTo>
                    <a:lnTo>
                      <a:pt x="0" y="10"/>
                    </a:lnTo>
                    <a:lnTo>
                      <a:pt x="14" y="3"/>
                    </a:lnTo>
                    <a:lnTo>
                      <a:pt x="30" y="0"/>
                    </a:lnTo>
                    <a:lnTo>
                      <a:pt x="45" y="5"/>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36" name="Freeform 26">
                <a:extLst>
                  <a:ext uri="{FF2B5EF4-FFF2-40B4-BE49-F238E27FC236}">
                    <a16:creationId xmlns:a16="http://schemas.microsoft.com/office/drawing/2014/main" id="{FB07F1DA-E82B-C712-8BD2-BD24446D427D}"/>
                  </a:ext>
                </a:extLst>
              </p:cNvPr>
              <p:cNvSpPr>
                <a:spLocks/>
              </p:cNvSpPr>
              <p:nvPr/>
            </p:nvSpPr>
            <p:spPr bwMode="auto">
              <a:xfrm>
                <a:off x="4788" y="2149"/>
                <a:ext cx="112" cy="57"/>
              </a:xfrm>
              <a:custGeom>
                <a:avLst/>
                <a:gdLst>
                  <a:gd name="T0" fmla="*/ 0 w 224"/>
                  <a:gd name="T1" fmla="*/ 8 h 113"/>
                  <a:gd name="T2" fmla="*/ 15 w 224"/>
                  <a:gd name="T3" fmla="*/ 8 h 113"/>
                  <a:gd name="T4" fmla="*/ 26 w 224"/>
                  <a:gd name="T5" fmla="*/ 10 h 113"/>
                  <a:gd name="T6" fmla="*/ 31 w 224"/>
                  <a:gd name="T7" fmla="*/ 14 h 113"/>
                  <a:gd name="T8" fmla="*/ 37 w 224"/>
                  <a:gd name="T9" fmla="*/ 25 h 113"/>
                  <a:gd name="T10" fmla="*/ 39 w 224"/>
                  <a:gd name="T11" fmla="*/ 32 h 113"/>
                  <a:gd name="T12" fmla="*/ 40 w 224"/>
                  <a:gd name="T13" fmla="*/ 40 h 113"/>
                  <a:gd name="T14" fmla="*/ 41 w 224"/>
                  <a:gd name="T15" fmla="*/ 46 h 113"/>
                  <a:gd name="T16" fmla="*/ 41 w 224"/>
                  <a:gd name="T17" fmla="*/ 51 h 113"/>
                  <a:gd name="T18" fmla="*/ 46 w 224"/>
                  <a:gd name="T19" fmla="*/ 42 h 113"/>
                  <a:gd name="T20" fmla="*/ 47 w 224"/>
                  <a:gd name="T21" fmla="*/ 32 h 113"/>
                  <a:gd name="T22" fmla="*/ 46 w 224"/>
                  <a:gd name="T23" fmla="*/ 25 h 113"/>
                  <a:gd name="T24" fmla="*/ 44 w 224"/>
                  <a:gd name="T25" fmla="*/ 15 h 113"/>
                  <a:gd name="T26" fmla="*/ 38 w 224"/>
                  <a:gd name="T27" fmla="*/ 5 h 113"/>
                  <a:gd name="T28" fmla="*/ 32 w 224"/>
                  <a:gd name="T29" fmla="*/ 0 h 113"/>
                  <a:gd name="T30" fmla="*/ 41 w 224"/>
                  <a:gd name="T31" fmla="*/ 3 h 113"/>
                  <a:gd name="T32" fmla="*/ 49 w 224"/>
                  <a:gd name="T33" fmla="*/ 14 h 113"/>
                  <a:gd name="T34" fmla="*/ 52 w 224"/>
                  <a:gd name="T35" fmla="*/ 23 h 113"/>
                  <a:gd name="T36" fmla="*/ 54 w 224"/>
                  <a:gd name="T37" fmla="*/ 31 h 113"/>
                  <a:gd name="T38" fmla="*/ 53 w 224"/>
                  <a:gd name="T39" fmla="*/ 40 h 113"/>
                  <a:gd name="T40" fmla="*/ 52 w 224"/>
                  <a:gd name="T41" fmla="*/ 44 h 113"/>
                  <a:gd name="T42" fmla="*/ 56 w 224"/>
                  <a:gd name="T43" fmla="*/ 36 h 113"/>
                  <a:gd name="T44" fmla="*/ 62 w 224"/>
                  <a:gd name="T45" fmla="*/ 28 h 113"/>
                  <a:gd name="T46" fmla="*/ 71 w 224"/>
                  <a:gd name="T47" fmla="*/ 21 h 113"/>
                  <a:gd name="T48" fmla="*/ 82 w 224"/>
                  <a:gd name="T49" fmla="*/ 16 h 113"/>
                  <a:gd name="T50" fmla="*/ 93 w 224"/>
                  <a:gd name="T51" fmla="*/ 14 h 113"/>
                  <a:gd name="T52" fmla="*/ 100 w 224"/>
                  <a:gd name="T53" fmla="*/ 16 h 113"/>
                  <a:gd name="T54" fmla="*/ 107 w 224"/>
                  <a:gd name="T55" fmla="*/ 17 h 113"/>
                  <a:gd name="T56" fmla="*/ 112 w 224"/>
                  <a:gd name="T57" fmla="*/ 19 h 113"/>
                  <a:gd name="T58" fmla="*/ 106 w 224"/>
                  <a:gd name="T59" fmla="*/ 20 h 113"/>
                  <a:gd name="T60" fmla="*/ 99 w 224"/>
                  <a:gd name="T61" fmla="*/ 22 h 113"/>
                  <a:gd name="T62" fmla="*/ 93 w 224"/>
                  <a:gd name="T63" fmla="*/ 23 h 113"/>
                  <a:gd name="T64" fmla="*/ 82 w 224"/>
                  <a:gd name="T65" fmla="*/ 25 h 113"/>
                  <a:gd name="T66" fmla="*/ 76 w 224"/>
                  <a:gd name="T67" fmla="*/ 30 h 113"/>
                  <a:gd name="T68" fmla="*/ 71 w 224"/>
                  <a:gd name="T69" fmla="*/ 35 h 113"/>
                  <a:gd name="T70" fmla="*/ 67 w 224"/>
                  <a:gd name="T71" fmla="*/ 40 h 113"/>
                  <a:gd name="T72" fmla="*/ 65 w 224"/>
                  <a:gd name="T73" fmla="*/ 47 h 113"/>
                  <a:gd name="T74" fmla="*/ 63 w 224"/>
                  <a:gd name="T75" fmla="*/ 57 h 11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24" h="113">
                    <a:moveTo>
                      <a:pt x="0" y="16"/>
                    </a:moveTo>
                    <a:lnTo>
                      <a:pt x="29" y="15"/>
                    </a:lnTo>
                    <a:lnTo>
                      <a:pt x="51" y="19"/>
                    </a:lnTo>
                    <a:lnTo>
                      <a:pt x="62" y="28"/>
                    </a:lnTo>
                    <a:lnTo>
                      <a:pt x="74" y="49"/>
                    </a:lnTo>
                    <a:lnTo>
                      <a:pt x="77" y="64"/>
                    </a:lnTo>
                    <a:lnTo>
                      <a:pt x="80" y="79"/>
                    </a:lnTo>
                    <a:lnTo>
                      <a:pt x="82" y="92"/>
                    </a:lnTo>
                    <a:lnTo>
                      <a:pt x="82" y="101"/>
                    </a:lnTo>
                    <a:lnTo>
                      <a:pt x="91" y="84"/>
                    </a:lnTo>
                    <a:lnTo>
                      <a:pt x="93" y="64"/>
                    </a:lnTo>
                    <a:lnTo>
                      <a:pt x="92" y="49"/>
                    </a:lnTo>
                    <a:lnTo>
                      <a:pt x="88" y="30"/>
                    </a:lnTo>
                    <a:lnTo>
                      <a:pt x="76" y="10"/>
                    </a:lnTo>
                    <a:lnTo>
                      <a:pt x="63" y="0"/>
                    </a:lnTo>
                    <a:lnTo>
                      <a:pt x="82" y="6"/>
                    </a:lnTo>
                    <a:lnTo>
                      <a:pt x="97" y="28"/>
                    </a:lnTo>
                    <a:lnTo>
                      <a:pt x="104" y="46"/>
                    </a:lnTo>
                    <a:lnTo>
                      <a:pt x="107" y="61"/>
                    </a:lnTo>
                    <a:lnTo>
                      <a:pt x="106" y="79"/>
                    </a:lnTo>
                    <a:lnTo>
                      <a:pt x="104" y="87"/>
                    </a:lnTo>
                    <a:lnTo>
                      <a:pt x="111" y="72"/>
                    </a:lnTo>
                    <a:lnTo>
                      <a:pt x="123" y="56"/>
                    </a:lnTo>
                    <a:lnTo>
                      <a:pt x="141" y="41"/>
                    </a:lnTo>
                    <a:lnTo>
                      <a:pt x="163" y="31"/>
                    </a:lnTo>
                    <a:lnTo>
                      <a:pt x="185" y="28"/>
                    </a:lnTo>
                    <a:lnTo>
                      <a:pt x="200" y="31"/>
                    </a:lnTo>
                    <a:lnTo>
                      <a:pt x="213" y="34"/>
                    </a:lnTo>
                    <a:lnTo>
                      <a:pt x="224" y="38"/>
                    </a:lnTo>
                    <a:lnTo>
                      <a:pt x="211" y="39"/>
                    </a:lnTo>
                    <a:lnTo>
                      <a:pt x="198" y="43"/>
                    </a:lnTo>
                    <a:lnTo>
                      <a:pt x="185" y="45"/>
                    </a:lnTo>
                    <a:lnTo>
                      <a:pt x="164" y="50"/>
                    </a:lnTo>
                    <a:lnTo>
                      <a:pt x="152" y="60"/>
                    </a:lnTo>
                    <a:lnTo>
                      <a:pt x="142" y="69"/>
                    </a:lnTo>
                    <a:lnTo>
                      <a:pt x="134" y="80"/>
                    </a:lnTo>
                    <a:lnTo>
                      <a:pt x="129" y="94"/>
                    </a:lnTo>
                    <a:lnTo>
                      <a:pt x="126" y="113"/>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37" name="Freeform 27">
                <a:extLst>
                  <a:ext uri="{FF2B5EF4-FFF2-40B4-BE49-F238E27FC236}">
                    <a16:creationId xmlns:a16="http://schemas.microsoft.com/office/drawing/2014/main" id="{E11D30E9-8673-5CA4-F6BA-68520B015B18}"/>
                  </a:ext>
                </a:extLst>
              </p:cNvPr>
              <p:cNvSpPr>
                <a:spLocks/>
              </p:cNvSpPr>
              <p:nvPr/>
            </p:nvSpPr>
            <p:spPr bwMode="auto">
              <a:xfrm>
                <a:off x="4570" y="2293"/>
                <a:ext cx="86" cy="35"/>
              </a:xfrm>
              <a:custGeom>
                <a:avLst/>
                <a:gdLst>
                  <a:gd name="T0" fmla="*/ 83 w 172"/>
                  <a:gd name="T1" fmla="*/ 9 h 68"/>
                  <a:gd name="T2" fmla="*/ 86 w 172"/>
                  <a:gd name="T3" fmla="*/ 16 h 68"/>
                  <a:gd name="T4" fmla="*/ 86 w 172"/>
                  <a:gd name="T5" fmla="*/ 24 h 68"/>
                  <a:gd name="T6" fmla="*/ 81 w 172"/>
                  <a:gd name="T7" fmla="*/ 29 h 68"/>
                  <a:gd name="T8" fmla="*/ 72 w 172"/>
                  <a:gd name="T9" fmla="*/ 30 h 68"/>
                  <a:gd name="T10" fmla="*/ 59 w 172"/>
                  <a:gd name="T11" fmla="*/ 27 h 68"/>
                  <a:gd name="T12" fmla="*/ 46 w 172"/>
                  <a:gd name="T13" fmla="*/ 25 h 68"/>
                  <a:gd name="T14" fmla="*/ 32 w 172"/>
                  <a:gd name="T15" fmla="*/ 25 h 68"/>
                  <a:gd name="T16" fmla="*/ 21 w 172"/>
                  <a:gd name="T17" fmla="*/ 31 h 68"/>
                  <a:gd name="T18" fmla="*/ 10 w 172"/>
                  <a:gd name="T19" fmla="*/ 35 h 68"/>
                  <a:gd name="T20" fmla="*/ 1 w 172"/>
                  <a:gd name="T21" fmla="*/ 30 h 68"/>
                  <a:gd name="T22" fmla="*/ 0 w 172"/>
                  <a:gd name="T23" fmla="*/ 21 h 68"/>
                  <a:gd name="T24" fmla="*/ 6 w 172"/>
                  <a:gd name="T25" fmla="*/ 12 h 68"/>
                  <a:gd name="T26" fmla="*/ 16 w 172"/>
                  <a:gd name="T27" fmla="*/ 5 h 68"/>
                  <a:gd name="T28" fmla="*/ 34 w 172"/>
                  <a:gd name="T29" fmla="*/ 1 h 68"/>
                  <a:gd name="T30" fmla="*/ 53 w 172"/>
                  <a:gd name="T31" fmla="*/ 0 h 68"/>
                  <a:gd name="T32" fmla="*/ 71 w 172"/>
                  <a:gd name="T33" fmla="*/ 4 h 68"/>
                  <a:gd name="T34" fmla="*/ 83 w 172"/>
                  <a:gd name="T35" fmla="*/ 9 h 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2" h="68">
                    <a:moveTo>
                      <a:pt x="166" y="18"/>
                    </a:moveTo>
                    <a:lnTo>
                      <a:pt x="172" y="31"/>
                    </a:lnTo>
                    <a:lnTo>
                      <a:pt x="172" y="46"/>
                    </a:lnTo>
                    <a:lnTo>
                      <a:pt x="161" y="56"/>
                    </a:lnTo>
                    <a:lnTo>
                      <a:pt x="143" y="59"/>
                    </a:lnTo>
                    <a:lnTo>
                      <a:pt x="117" y="52"/>
                    </a:lnTo>
                    <a:lnTo>
                      <a:pt x="91" y="48"/>
                    </a:lnTo>
                    <a:lnTo>
                      <a:pt x="64" y="49"/>
                    </a:lnTo>
                    <a:lnTo>
                      <a:pt x="41" y="61"/>
                    </a:lnTo>
                    <a:lnTo>
                      <a:pt x="19" y="68"/>
                    </a:lnTo>
                    <a:lnTo>
                      <a:pt x="1" y="59"/>
                    </a:lnTo>
                    <a:lnTo>
                      <a:pt x="0" y="41"/>
                    </a:lnTo>
                    <a:lnTo>
                      <a:pt x="11" y="23"/>
                    </a:lnTo>
                    <a:lnTo>
                      <a:pt x="32" y="9"/>
                    </a:lnTo>
                    <a:lnTo>
                      <a:pt x="68" y="1"/>
                    </a:lnTo>
                    <a:lnTo>
                      <a:pt x="105" y="0"/>
                    </a:lnTo>
                    <a:lnTo>
                      <a:pt x="142" y="7"/>
                    </a:lnTo>
                    <a:lnTo>
                      <a:pt x="166" y="18"/>
                    </a:lnTo>
                    <a:close/>
                  </a:path>
                </a:pathLst>
              </a:custGeom>
              <a:solidFill>
                <a:srgbClr val="A04000"/>
              </a:solidFill>
              <a:ln w="7938">
                <a:solidFill>
                  <a:srgbClr val="000000"/>
                </a:solidFill>
                <a:prstDash val="solid"/>
                <a:round/>
                <a:headEnd/>
                <a:tailEnd/>
              </a:ln>
            </p:spPr>
            <p:txBody>
              <a:bodyPr/>
              <a:lstStyle/>
              <a:p>
                <a:endParaRPr lang="en-US"/>
              </a:p>
            </p:txBody>
          </p:sp>
        </p:grpSp>
        <p:grpSp>
          <p:nvGrpSpPr>
            <p:cNvPr id="59405" name="Group 28">
              <a:extLst>
                <a:ext uri="{FF2B5EF4-FFF2-40B4-BE49-F238E27FC236}">
                  <a16:creationId xmlns:a16="http://schemas.microsoft.com/office/drawing/2014/main" id="{B36ED08A-7A51-7803-68E0-7B66CF337C60}"/>
                </a:ext>
              </a:extLst>
            </p:cNvPr>
            <p:cNvGrpSpPr>
              <a:grpSpLocks/>
            </p:cNvGrpSpPr>
            <p:nvPr/>
          </p:nvGrpSpPr>
          <p:grpSpPr bwMode="auto">
            <a:xfrm>
              <a:off x="4695" y="2388"/>
              <a:ext cx="702" cy="1048"/>
              <a:chOff x="4695" y="2388"/>
              <a:chExt cx="702" cy="1048"/>
            </a:xfrm>
          </p:grpSpPr>
          <p:sp>
            <p:nvSpPr>
              <p:cNvPr id="59406" name="Freeform 29">
                <a:extLst>
                  <a:ext uri="{FF2B5EF4-FFF2-40B4-BE49-F238E27FC236}">
                    <a16:creationId xmlns:a16="http://schemas.microsoft.com/office/drawing/2014/main" id="{D35353EF-3051-A180-E29D-A1F6B41D2867}"/>
                  </a:ext>
                </a:extLst>
              </p:cNvPr>
              <p:cNvSpPr>
                <a:spLocks/>
              </p:cNvSpPr>
              <p:nvPr/>
            </p:nvSpPr>
            <p:spPr bwMode="auto">
              <a:xfrm>
                <a:off x="4695" y="2388"/>
                <a:ext cx="448" cy="488"/>
              </a:xfrm>
              <a:custGeom>
                <a:avLst/>
                <a:gdLst>
                  <a:gd name="T0" fmla="*/ 236 w 897"/>
                  <a:gd name="T1" fmla="*/ 72 h 977"/>
                  <a:gd name="T2" fmla="*/ 248 w 897"/>
                  <a:gd name="T3" fmla="*/ 45 h 977"/>
                  <a:gd name="T4" fmla="*/ 272 w 897"/>
                  <a:gd name="T5" fmla="*/ 21 h 977"/>
                  <a:gd name="T6" fmla="*/ 295 w 897"/>
                  <a:gd name="T7" fmla="*/ 6 h 977"/>
                  <a:gd name="T8" fmla="*/ 324 w 897"/>
                  <a:gd name="T9" fmla="*/ 0 h 977"/>
                  <a:gd name="T10" fmla="*/ 350 w 897"/>
                  <a:gd name="T11" fmla="*/ 3 h 977"/>
                  <a:gd name="T12" fmla="*/ 379 w 897"/>
                  <a:gd name="T13" fmla="*/ 14 h 977"/>
                  <a:gd name="T14" fmla="*/ 398 w 897"/>
                  <a:gd name="T15" fmla="*/ 31 h 977"/>
                  <a:gd name="T16" fmla="*/ 410 w 897"/>
                  <a:gd name="T17" fmla="*/ 48 h 977"/>
                  <a:gd name="T18" fmla="*/ 423 w 897"/>
                  <a:gd name="T19" fmla="*/ 67 h 977"/>
                  <a:gd name="T20" fmla="*/ 433 w 897"/>
                  <a:gd name="T21" fmla="*/ 87 h 977"/>
                  <a:gd name="T22" fmla="*/ 444 w 897"/>
                  <a:gd name="T23" fmla="*/ 106 h 977"/>
                  <a:gd name="T24" fmla="*/ 448 w 897"/>
                  <a:gd name="T25" fmla="*/ 129 h 977"/>
                  <a:gd name="T26" fmla="*/ 440 w 897"/>
                  <a:gd name="T27" fmla="*/ 176 h 977"/>
                  <a:gd name="T28" fmla="*/ 419 w 897"/>
                  <a:gd name="T29" fmla="*/ 226 h 977"/>
                  <a:gd name="T30" fmla="*/ 394 w 897"/>
                  <a:gd name="T31" fmla="*/ 273 h 977"/>
                  <a:gd name="T32" fmla="*/ 368 w 897"/>
                  <a:gd name="T33" fmla="*/ 304 h 977"/>
                  <a:gd name="T34" fmla="*/ 343 w 897"/>
                  <a:gd name="T35" fmla="*/ 339 h 977"/>
                  <a:gd name="T36" fmla="*/ 308 w 897"/>
                  <a:gd name="T37" fmla="*/ 380 h 977"/>
                  <a:gd name="T38" fmla="*/ 280 w 897"/>
                  <a:gd name="T39" fmla="*/ 409 h 977"/>
                  <a:gd name="T40" fmla="*/ 270 w 897"/>
                  <a:gd name="T41" fmla="*/ 427 h 977"/>
                  <a:gd name="T42" fmla="*/ 258 w 897"/>
                  <a:gd name="T43" fmla="*/ 447 h 977"/>
                  <a:gd name="T44" fmla="*/ 244 w 897"/>
                  <a:gd name="T45" fmla="*/ 467 h 977"/>
                  <a:gd name="T46" fmla="*/ 218 w 897"/>
                  <a:gd name="T47" fmla="*/ 481 h 977"/>
                  <a:gd name="T48" fmla="*/ 179 w 897"/>
                  <a:gd name="T49" fmla="*/ 488 h 977"/>
                  <a:gd name="T50" fmla="*/ 129 w 897"/>
                  <a:gd name="T51" fmla="*/ 486 h 977"/>
                  <a:gd name="T52" fmla="*/ 86 w 897"/>
                  <a:gd name="T53" fmla="*/ 479 h 977"/>
                  <a:gd name="T54" fmla="*/ 50 w 897"/>
                  <a:gd name="T55" fmla="*/ 463 h 977"/>
                  <a:gd name="T56" fmla="*/ 23 w 897"/>
                  <a:gd name="T57" fmla="*/ 436 h 977"/>
                  <a:gd name="T58" fmla="*/ 7 w 897"/>
                  <a:gd name="T59" fmla="*/ 401 h 977"/>
                  <a:gd name="T60" fmla="*/ 0 w 897"/>
                  <a:gd name="T61" fmla="*/ 367 h 977"/>
                  <a:gd name="T62" fmla="*/ 10 w 897"/>
                  <a:gd name="T63" fmla="*/ 329 h 977"/>
                  <a:gd name="T64" fmla="*/ 25 w 897"/>
                  <a:gd name="T65" fmla="*/ 300 h 977"/>
                  <a:gd name="T66" fmla="*/ 43 w 897"/>
                  <a:gd name="T67" fmla="*/ 275 h 977"/>
                  <a:gd name="T68" fmla="*/ 68 w 897"/>
                  <a:gd name="T69" fmla="*/ 256 h 977"/>
                  <a:gd name="T70" fmla="*/ 96 w 897"/>
                  <a:gd name="T71" fmla="*/ 244 h 977"/>
                  <a:gd name="T72" fmla="*/ 132 w 897"/>
                  <a:gd name="T73" fmla="*/ 238 h 977"/>
                  <a:gd name="T74" fmla="*/ 164 w 897"/>
                  <a:gd name="T75" fmla="*/ 240 h 977"/>
                  <a:gd name="T76" fmla="*/ 186 w 897"/>
                  <a:gd name="T77" fmla="*/ 253 h 977"/>
                  <a:gd name="T78" fmla="*/ 202 w 897"/>
                  <a:gd name="T79" fmla="*/ 270 h 977"/>
                  <a:gd name="T80" fmla="*/ 228 w 897"/>
                  <a:gd name="T81" fmla="*/ 255 h 977"/>
                  <a:gd name="T82" fmla="*/ 255 w 897"/>
                  <a:gd name="T83" fmla="*/ 230 h 977"/>
                  <a:gd name="T84" fmla="*/ 276 w 897"/>
                  <a:gd name="T85" fmla="*/ 201 h 977"/>
                  <a:gd name="T86" fmla="*/ 291 w 897"/>
                  <a:gd name="T87" fmla="*/ 173 h 977"/>
                  <a:gd name="T88" fmla="*/ 255 w 897"/>
                  <a:gd name="T89" fmla="*/ 142 h 977"/>
                  <a:gd name="T90" fmla="*/ 238 w 897"/>
                  <a:gd name="T91" fmla="*/ 111 h 977"/>
                  <a:gd name="T92" fmla="*/ 236 w 897"/>
                  <a:gd name="T93" fmla="*/ 72 h 97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97" h="977">
                    <a:moveTo>
                      <a:pt x="473" y="145"/>
                    </a:moveTo>
                    <a:lnTo>
                      <a:pt x="497" y="91"/>
                    </a:lnTo>
                    <a:lnTo>
                      <a:pt x="544" y="43"/>
                    </a:lnTo>
                    <a:lnTo>
                      <a:pt x="590" y="13"/>
                    </a:lnTo>
                    <a:lnTo>
                      <a:pt x="648" y="0"/>
                    </a:lnTo>
                    <a:lnTo>
                      <a:pt x="701" y="6"/>
                    </a:lnTo>
                    <a:lnTo>
                      <a:pt x="759" y="28"/>
                    </a:lnTo>
                    <a:lnTo>
                      <a:pt x="796" y="62"/>
                    </a:lnTo>
                    <a:lnTo>
                      <a:pt x="821" y="97"/>
                    </a:lnTo>
                    <a:lnTo>
                      <a:pt x="847" y="134"/>
                    </a:lnTo>
                    <a:lnTo>
                      <a:pt x="867" y="174"/>
                    </a:lnTo>
                    <a:lnTo>
                      <a:pt x="888" y="212"/>
                    </a:lnTo>
                    <a:lnTo>
                      <a:pt x="897" y="259"/>
                    </a:lnTo>
                    <a:lnTo>
                      <a:pt x="881" y="352"/>
                    </a:lnTo>
                    <a:lnTo>
                      <a:pt x="839" y="453"/>
                    </a:lnTo>
                    <a:lnTo>
                      <a:pt x="788" y="546"/>
                    </a:lnTo>
                    <a:lnTo>
                      <a:pt x="736" y="608"/>
                    </a:lnTo>
                    <a:lnTo>
                      <a:pt x="686" y="679"/>
                    </a:lnTo>
                    <a:lnTo>
                      <a:pt x="617" y="760"/>
                    </a:lnTo>
                    <a:lnTo>
                      <a:pt x="560" y="819"/>
                    </a:lnTo>
                    <a:lnTo>
                      <a:pt x="541" y="854"/>
                    </a:lnTo>
                    <a:lnTo>
                      <a:pt x="516" y="895"/>
                    </a:lnTo>
                    <a:lnTo>
                      <a:pt x="488" y="934"/>
                    </a:lnTo>
                    <a:lnTo>
                      <a:pt x="437" y="962"/>
                    </a:lnTo>
                    <a:lnTo>
                      <a:pt x="358" y="977"/>
                    </a:lnTo>
                    <a:lnTo>
                      <a:pt x="258" y="972"/>
                    </a:lnTo>
                    <a:lnTo>
                      <a:pt x="172" y="958"/>
                    </a:lnTo>
                    <a:lnTo>
                      <a:pt x="101" y="927"/>
                    </a:lnTo>
                    <a:lnTo>
                      <a:pt x="47" y="872"/>
                    </a:lnTo>
                    <a:lnTo>
                      <a:pt x="15" y="802"/>
                    </a:lnTo>
                    <a:lnTo>
                      <a:pt x="0" y="734"/>
                    </a:lnTo>
                    <a:lnTo>
                      <a:pt x="20" y="658"/>
                    </a:lnTo>
                    <a:lnTo>
                      <a:pt x="50" y="600"/>
                    </a:lnTo>
                    <a:lnTo>
                      <a:pt x="86" y="551"/>
                    </a:lnTo>
                    <a:lnTo>
                      <a:pt x="136" y="513"/>
                    </a:lnTo>
                    <a:lnTo>
                      <a:pt x="193" y="488"/>
                    </a:lnTo>
                    <a:lnTo>
                      <a:pt x="264" y="476"/>
                    </a:lnTo>
                    <a:lnTo>
                      <a:pt x="329" y="481"/>
                    </a:lnTo>
                    <a:lnTo>
                      <a:pt x="372" y="506"/>
                    </a:lnTo>
                    <a:lnTo>
                      <a:pt x="405" y="541"/>
                    </a:lnTo>
                    <a:lnTo>
                      <a:pt x="456" y="511"/>
                    </a:lnTo>
                    <a:lnTo>
                      <a:pt x="511" y="461"/>
                    </a:lnTo>
                    <a:lnTo>
                      <a:pt x="553" y="403"/>
                    </a:lnTo>
                    <a:lnTo>
                      <a:pt x="582" y="346"/>
                    </a:lnTo>
                    <a:lnTo>
                      <a:pt x="511" y="285"/>
                    </a:lnTo>
                    <a:lnTo>
                      <a:pt x="476" y="222"/>
                    </a:lnTo>
                    <a:lnTo>
                      <a:pt x="473" y="145"/>
                    </a:lnTo>
                    <a:close/>
                  </a:path>
                </a:pathLst>
              </a:custGeom>
              <a:solidFill>
                <a:srgbClr val="008080"/>
              </a:solidFill>
              <a:ln w="7938">
                <a:solidFill>
                  <a:srgbClr val="000000"/>
                </a:solidFill>
                <a:prstDash val="solid"/>
                <a:round/>
                <a:headEnd/>
                <a:tailEnd/>
              </a:ln>
            </p:spPr>
            <p:txBody>
              <a:bodyPr/>
              <a:lstStyle/>
              <a:p>
                <a:endParaRPr lang="en-US"/>
              </a:p>
            </p:txBody>
          </p:sp>
          <p:sp>
            <p:nvSpPr>
              <p:cNvPr id="59407" name="Freeform 30">
                <a:extLst>
                  <a:ext uri="{FF2B5EF4-FFF2-40B4-BE49-F238E27FC236}">
                    <a16:creationId xmlns:a16="http://schemas.microsoft.com/office/drawing/2014/main" id="{B9430772-5650-1D9A-EFE5-B3A09B2D86AF}"/>
                  </a:ext>
                </a:extLst>
              </p:cNvPr>
              <p:cNvSpPr>
                <a:spLocks/>
              </p:cNvSpPr>
              <p:nvPr/>
            </p:nvSpPr>
            <p:spPr bwMode="auto">
              <a:xfrm>
                <a:off x="4829" y="2468"/>
                <a:ext cx="374" cy="634"/>
              </a:xfrm>
              <a:custGeom>
                <a:avLst/>
                <a:gdLst>
                  <a:gd name="T0" fmla="*/ 39 w 748"/>
                  <a:gd name="T1" fmla="*/ 19 h 1270"/>
                  <a:gd name="T2" fmla="*/ 106 w 748"/>
                  <a:gd name="T3" fmla="*/ 1 h 1270"/>
                  <a:gd name="T4" fmla="*/ 177 w 748"/>
                  <a:gd name="T5" fmla="*/ 5 h 1270"/>
                  <a:gd name="T6" fmla="*/ 234 w 748"/>
                  <a:gd name="T7" fmla="*/ 16 h 1270"/>
                  <a:gd name="T8" fmla="*/ 292 w 748"/>
                  <a:gd name="T9" fmla="*/ 34 h 1270"/>
                  <a:gd name="T10" fmla="*/ 325 w 748"/>
                  <a:gd name="T11" fmla="*/ 50 h 1270"/>
                  <a:gd name="T12" fmla="*/ 362 w 748"/>
                  <a:gd name="T13" fmla="*/ 93 h 1270"/>
                  <a:gd name="T14" fmla="*/ 374 w 748"/>
                  <a:gd name="T15" fmla="*/ 141 h 1270"/>
                  <a:gd name="T16" fmla="*/ 365 w 748"/>
                  <a:gd name="T17" fmla="*/ 184 h 1270"/>
                  <a:gd name="T18" fmla="*/ 344 w 748"/>
                  <a:gd name="T19" fmla="*/ 225 h 1270"/>
                  <a:gd name="T20" fmla="*/ 327 w 748"/>
                  <a:gd name="T21" fmla="*/ 273 h 1270"/>
                  <a:gd name="T22" fmla="*/ 306 w 748"/>
                  <a:gd name="T23" fmla="*/ 320 h 1270"/>
                  <a:gd name="T24" fmla="*/ 282 w 748"/>
                  <a:gd name="T25" fmla="*/ 359 h 1270"/>
                  <a:gd name="T26" fmla="*/ 256 w 748"/>
                  <a:gd name="T27" fmla="*/ 394 h 1270"/>
                  <a:gd name="T28" fmla="*/ 222 w 748"/>
                  <a:gd name="T29" fmla="*/ 414 h 1270"/>
                  <a:gd name="T30" fmla="*/ 235 w 748"/>
                  <a:gd name="T31" fmla="*/ 519 h 1270"/>
                  <a:gd name="T32" fmla="*/ 75 w 748"/>
                  <a:gd name="T33" fmla="*/ 604 h 1270"/>
                  <a:gd name="T34" fmla="*/ 69 w 748"/>
                  <a:gd name="T35" fmla="*/ 523 h 1270"/>
                  <a:gd name="T36" fmla="*/ 49 w 748"/>
                  <a:gd name="T37" fmla="*/ 473 h 1270"/>
                  <a:gd name="T38" fmla="*/ 25 w 748"/>
                  <a:gd name="T39" fmla="*/ 430 h 1270"/>
                  <a:gd name="T40" fmla="*/ 54 w 748"/>
                  <a:gd name="T41" fmla="*/ 405 h 1270"/>
                  <a:gd name="T42" fmla="*/ 93 w 748"/>
                  <a:gd name="T43" fmla="*/ 387 h 1270"/>
                  <a:gd name="T44" fmla="*/ 86 w 748"/>
                  <a:gd name="T45" fmla="*/ 338 h 1270"/>
                  <a:gd name="T46" fmla="*/ 110 w 748"/>
                  <a:gd name="T47" fmla="*/ 273 h 1270"/>
                  <a:gd name="T48" fmla="*/ 149 w 748"/>
                  <a:gd name="T49" fmla="*/ 222 h 1270"/>
                  <a:gd name="T50" fmla="*/ 196 w 748"/>
                  <a:gd name="T51" fmla="*/ 188 h 1270"/>
                  <a:gd name="T52" fmla="*/ 187 w 748"/>
                  <a:gd name="T53" fmla="*/ 185 h 1270"/>
                  <a:gd name="T54" fmla="*/ 166 w 748"/>
                  <a:gd name="T55" fmla="*/ 180 h 1270"/>
                  <a:gd name="T56" fmla="*/ 127 w 748"/>
                  <a:gd name="T57" fmla="*/ 199 h 1270"/>
                  <a:gd name="T58" fmla="*/ 103 w 748"/>
                  <a:gd name="T59" fmla="*/ 227 h 1270"/>
                  <a:gd name="T60" fmla="*/ 70 w 748"/>
                  <a:gd name="T61" fmla="*/ 227 h 1270"/>
                  <a:gd name="T62" fmla="*/ 61 w 748"/>
                  <a:gd name="T63" fmla="*/ 206 h 1270"/>
                  <a:gd name="T64" fmla="*/ 53 w 748"/>
                  <a:gd name="T65" fmla="*/ 190 h 1270"/>
                  <a:gd name="T66" fmla="*/ 50 w 748"/>
                  <a:gd name="T67" fmla="*/ 159 h 1270"/>
                  <a:gd name="T68" fmla="*/ 66 w 748"/>
                  <a:gd name="T69" fmla="*/ 137 h 1270"/>
                  <a:gd name="T70" fmla="*/ 38 w 748"/>
                  <a:gd name="T71" fmla="*/ 132 h 1270"/>
                  <a:gd name="T72" fmla="*/ 35 w 748"/>
                  <a:gd name="T73" fmla="*/ 102 h 1270"/>
                  <a:gd name="T74" fmla="*/ 41 w 748"/>
                  <a:gd name="T75" fmla="*/ 91 h 1270"/>
                  <a:gd name="T76" fmla="*/ 10 w 748"/>
                  <a:gd name="T77" fmla="*/ 89 h 1270"/>
                  <a:gd name="T78" fmla="*/ 0 w 748"/>
                  <a:gd name="T79" fmla="*/ 72 h 1270"/>
                  <a:gd name="T80" fmla="*/ 13 w 748"/>
                  <a:gd name="T81" fmla="*/ 38 h 127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48" h="1270">
                    <a:moveTo>
                      <a:pt x="25" y="77"/>
                    </a:moveTo>
                    <a:lnTo>
                      <a:pt x="78" y="38"/>
                    </a:lnTo>
                    <a:lnTo>
                      <a:pt x="136" y="15"/>
                    </a:lnTo>
                    <a:lnTo>
                      <a:pt x="211" y="2"/>
                    </a:lnTo>
                    <a:lnTo>
                      <a:pt x="282" y="0"/>
                    </a:lnTo>
                    <a:lnTo>
                      <a:pt x="353" y="10"/>
                    </a:lnTo>
                    <a:lnTo>
                      <a:pt x="411" y="18"/>
                    </a:lnTo>
                    <a:lnTo>
                      <a:pt x="467" y="33"/>
                    </a:lnTo>
                    <a:lnTo>
                      <a:pt x="534" y="52"/>
                    </a:lnTo>
                    <a:lnTo>
                      <a:pt x="583" y="69"/>
                    </a:lnTo>
                    <a:lnTo>
                      <a:pt x="600" y="79"/>
                    </a:lnTo>
                    <a:lnTo>
                      <a:pt x="649" y="101"/>
                    </a:lnTo>
                    <a:lnTo>
                      <a:pt x="688" y="134"/>
                    </a:lnTo>
                    <a:lnTo>
                      <a:pt x="723" y="187"/>
                    </a:lnTo>
                    <a:lnTo>
                      <a:pt x="743" y="237"/>
                    </a:lnTo>
                    <a:lnTo>
                      <a:pt x="748" y="282"/>
                    </a:lnTo>
                    <a:lnTo>
                      <a:pt x="743" y="325"/>
                    </a:lnTo>
                    <a:lnTo>
                      <a:pt x="729" y="368"/>
                    </a:lnTo>
                    <a:lnTo>
                      <a:pt x="709" y="411"/>
                    </a:lnTo>
                    <a:lnTo>
                      <a:pt x="688" y="450"/>
                    </a:lnTo>
                    <a:lnTo>
                      <a:pt x="669" y="500"/>
                    </a:lnTo>
                    <a:lnTo>
                      <a:pt x="653" y="547"/>
                    </a:lnTo>
                    <a:lnTo>
                      <a:pt x="639" y="584"/>
                    </a:lnTo>
                    <a:lnTo>
                      <a:pt x="611" y="641"/>
                    </a:lnTo>
                    <a:lnTo>
                      <a:pt x="586" y="681"/>
                    </a:lnTo>
                    <a:lnTo>
                      <a:pt x="564" y="720"/>
                    </a:lnTo>
                    <a:lnTo>
                      <a:pt x="536" y="760"/>
                    </a:lnTo>
                    <a:lnTo>
                      <a:pt x="511" y="789"/>
                    </a:lnTo>
                    <a:lnTo>
                      <a:pt x="480" y="812"/>
                    </a:lnTo>
                    <a:lnTo>
                      <a:pt x="444" y="830"/>
                    </a:lnTo>
                    <a:lnTo>
                      <a:pt x="413" y="843"/>
                    </a:lnTo>
                    <a:lnTo>
                      <a:pt x="470" y="1040"/>
                    </a:lnTo>
                    <a:lnTo>
                      <a:pt x="167" y="1270"/>
                    </a:lnTo>
                    <a:lnTo>
                      <a:pt x="149" y="1209"/>
                    </a:lnTo>
                    <a:lnTo>
                      <a:pt x="138" y="1129"/>
                    </a:lnTo>
                    <a:lnTo>
                      <a:pt x="138" y="1047"/>
                    </a:lnTo>
                    <a:lnTo>
                      <a:pt x="140" y="968"/>
                    </a:lnTo>
                    <a:lnTo>
                      <a:pt x="97" y="948"/>
                    </a:lnTo>
                    <a:lnTo>
                      <a:pt x="65" y="914"/>
                    </a:lnTo>
                    <a:lnTo>
                      <a:pt x="50" y="862"/>
                    </a:lnTo>
                    <a:lnTo>
                      <a:pt x="43" y="812"/>
                    </a:lnTo>
                    <a:lnTo>
                      <a:pt x="108" y="812"/>
                    </a:lnTo>
                    <a:lnTo>
                      <a:pt x="153" y="804"/>
                    </a:lnTo>
                    <a:lnTo>
                      <a:pt x="185" y="776"/>
                    </a:lnTo>
                    <a:lnTo>
                      <a:pt x="181" y="745"/>
                    </a:lnTo>
                    <a:lnTo>
                      <a:pt x="172" y="678"/>
                    </a:lnTo>
                    <a:lnTo>
                      <a:pt x="189" y="610"/>
                    </a:lnTo>
                    <a:lnTo>
                      <a:pt x="219" y="547"/>
                    </a:lnTo>
                    <a:lnTo>
                      <a:pt x="260" y="492"/>
                    </a:lnTo>
                    <a:lnTo>
                      <a:pt x="297" y="444"/>
                    </a:lnTo>
                    <a:lnTo>
                      <a:pt x="342" y="410"/>
                    </a:lnTo>
                    <a:lnTo>
                      <a:pt x="391" y="377"/>
                    </a:lnTo>
                    <a:lnTo>
                      <a:pt x="395" y="364"/>
                    </a:lnTo>
                    <a:lnTo>
                      <a:pt x="374" y="371"/>
                    </a:lnTo>
                    <a:lnTo>
                      <a:pt x="355" y="366"/>
                    </a:lnTo>
                    <a:lnTo>
                      <a:pt x="331" y="361"/>
                    </a:lnTo>
                    <a:lnTo>
                      <a:pt x="295" y="376"/>
                    </a:lnTo>
                    <a:lnTo>
                      <a:pt x="253" y="399"/>
                    </a:lnTo>
                    <a:lnTo>
                      <a:pt x="222" y="427"/>
                    </a:lnTo>
                    <a:lnTo>
                      <a:pt x="205" y="454"/>
                    </a:lnTo>
                    <a:lnTo>
                      <a:pt x="181" y="463"/>
                    </a:lnTo>
                    <a:lnTo>
                      <a:pt x="140" y="455"/>
                    </a:lnTo>
                    <a:lnTo>
                      <a:pt x="121" y="433"/>
                    </a:lnTo>
                    <a:lnTo>
                      <a:pt x="121" y="413"/>
                    </a:lnTo>
                    <a:lnTo>
                      <a:pt x="138" y="387"/>
                    </a:lnTo>
                    <a:lnTo>
                      <a:pt x="106" y="380"/>
                    </a:lnTo>
                    <a:lnTo>
                      <a:pt x="97" y="354"/>
                    </a:lnTo>
                    <a:lnTo>
                      <a:pt x="99" y="319"/>
                    </a:lnTo>
                    <a:lnTo>
                      <a:pt x="115" y="293"/>
                    </a:lnTo>
                    <a:lnTo>
                      <a:pt x="131" y="275"/>
                    </a:lnTo>
                    <a:lnTo>
                      <a:pt x="99" y="278"/>
                    </a:lnTo>
                    <a:lnTo>
                      <a:pt x="75" y="264"/>
                    </a:lnTo>
                    <a:lnTo>
                      <a:pt x="65" y="239"/>
                    </a:lnTo>
                    <a:lnTo>
                      <a:pt x="70" y="204"/>
                    </a:lnTo>
                    <a:lnTo>
                      <a:pt x="111" y="179"/>
                    </a:lnTo>
                    <a:lnTo>
                      <a:pt x="82" y="182"/>
                    </a:lnTo>
                    <a:lnTo>
                      <a:pt x="48" y="186"/>
                    </a:lnTo>
                    <a:lnTo>
                      <a:pt x="20" y="178"/>
                    </a:lnTo>
                    <a:lnTo>
                      <a:pt x="11" y="168"/>
                    </a:lnTo>
                    <a:lnTo>
                      <a:pt x="0" y="144"/>
                    </a:lnTo>
                    <a:lnTo>
                      <a:pt x="4" y="116"/>
                    </a:lnTo>
                    <a:lnTo>
                      <a:pt x="25" y="77"/>
                    </a:lnTo>
                    <a:close/>
                  </a:path>
                </a:pathLst>
              </a:custGeom>
              <a:solidFill>
                <a:srgbClr val="E0A080"/>
              </a:solidFill>
              <a:ln w="7938">
                <a:solidFill>
                  <a:srgbClr val="000000"/>
                </a:solidFill>
                <a:prstDash val="solid"/>
                <a:round/>
                <a:headEnd/>
                <a:tailEnd/>
              </a:ln>
            </p:spPr>
            <p:txBody>
              <a:bodyPr/>
              <a:lstStyle/>
              <a:p>
                <a:endParaRPr lang="en-US"/>
              </a:p>
            </p:txBody>
          </p:sp>
          <p:sp>
            <p:nvSpPr>
              <p:cNvPr id="59408" name="Freeform 31">
                <a:extLst>
                  <a:ext uri="{FF2B5EF4-FFF2-40B4-BE49-F238E27FC236}">
                    <a16:creationId xmlns:a16="http://schemas.microsoft.com/office/drawing/2014/main" id="{0157D644-22FE-A7F1-2A8D-C5531A596216}"/>
                  </a:ext>
                </a:extLst>
              </p:cNvPr>
              <p:cNvSpPr>
                <a:spLocks/>
              </p:cNvSpPr>
              <p:nvPr/>
            </p:nvSpPr>
            <p:spPr bwMode="auto">
              <a:xfrm>
                <a:off x="4923" y="2865"/>
                <a:ext cx="29" cy="35"/>
              </a:xfrm>
              <a:custGeom>
                <a:avLst/>
                <a:gdLst>
                  <a:gd name="T0" fmla="*/ 0 w 59"/>
                  <a:gd name="T1" fmla="*/ 0 h 71"/>
                  <a:gd name="T2" fmla="*/ 7 w 59"/>
                  <a:gd name="T3" fmla="*/ 18 h 71"/>
                  <a:gd name="T4" fmla="*/ 14 w 59"/>
                  <a:gd name="T5" fmla="*/ 26 h 71"/>
                  <a:gd name="T6" fmla="*/ 29 w 59"/>
                  <a:gd name="T7" fmla="*/ 35 h 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9" h="71">
                    <a:moveTo>
                      <a:pt x="0" y="0"/>
                    </a:moveTo>
                    <a:lnTo>
                      <a:pt x="15" y="36"/>
                    </a:lnTo>
                    <a:lnTo>
                      <a:pt x="29" y="53"/>
                    </a:lnTo>
                    <a:lnTo>
                      <a:pt x="59" y="71"/>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59409" name="Group 32">
                <a:extLst>
                  <a:ext uri="{FF2B5EF4-FFF2-40B4-BE49-F238E27FC236}">
                    <a16:creationId xmlns:a16="http://schemas.microsoft.com/office/drawing/2014/main" id="{A1BB9DDC-058B-8B00-7A8C-8BCECA9BAA32}"/>
                  </a:ext>
                </a:extLst>
              </p:cNvPr>
              <p:cNvGrpSpPr>
                <a:grpSpLocks/>
              </p:cNvGrpSpPr>
              <p:nvPr/>
            </p:nvGrpSpPr>
            <p:grpSpPr bwMode="auto">
              <a:xfrm>
                <a:off x="4826" y="2465"/>
                <a:ext cx="318" cy="238"/>
                <a:chOff x="4826" y="2465"/>
                <a:chExt cx="318" cy="238"/>
              </a:xfrm>
            </p:grpSpPr>
            <p:sp>
              <p:nvSpPr>
                <p:cNvPr id="59416" name="Freeform 33">
                  <a:extLst>
                    <a:ext uri="{FF2B5EF4-FFF2-40B4-BE49-F238E27FC236}">
                      <a16:creationId xmlns:a16="http://schemas.microsoft.com/office/drawing/2014/main" id="{4A0DC7B0-68C2-097F-D553-3E9DC43CBD99}"/>
                    </a:ext>
                  </a:extLst>
                </p:cNvPr>
                <p:cNvSpPr>
                  <a:spLocks/>
                </p:cNvSpPr>
                <p:nvPr/>
              </p:nvSpPr>
              <p:spPr bwMode="auto">
                <a:xfrm>
                  <a:off x="4884" y="2518"/>
                  <a:ext cx="190" cy="38"/>
                </a:xfrm>
                <a:custGeom>
                  <a:avLst/>
                  <a:gdLst>
                    <a:gd name="T0" fmla="*/ 0 w 380"/>
                    <a:gd name="T1" fmla="*/ 38 h 77"/>
                    <a:gd name="T2" fmla="*/ 22 w 380"/>
                    <a:gd name="T3" fmla="*/ 18 h 77"/>
                    <a:gd name="T4" fmla="*/ 51 w 380"/>
                    <a:gd name="T5" fmla="*/ 6 h 77"/>
                    <a:gd name="T6" fmla="*/ 70 w 380"/>
                    <a:gd name="T7" fmla="*/ 1 h 77"/>
                    <a:gd name="T8" fmla="*/ 88 w 380"/>
                    <a:gd name="T9" fmla="*/ 1 h 77"/>
                    <a:gd name="T10" fmla="*/ 109 w 380"/>
                    <a:gd name="T11" fmla="*/ 0 h 77"/>
                    <a:gd name="T12" fmla="*/ 134 w 380"/>
                    <a:gd name="T13" fmla="*/ 4 h 77"/>
                    <a:gd name="T14" fmla="*/ 161 w 380"/>
                    <a:gd name="T15" fmla="*/ 8 h 77"/>
                    <a:gd name="T16" fmla="*/ 190 w 380"/>
                    <a:gd name="T17" fmla="*/ 18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0" h="77">
                      <a:moveTo>
                        <a:pt x="0" y="77"/>
                      </a:moveTo>
                      <a:lnTo>
                        <a:pt x="43" y="36"/>
                      </a:lnTo>
                      <a:lnTo>
                        <a:pt x="101" y="13"/>
                      </a:lnTo>
                      <a:lnTo>
                        <a:pt x="139" y="2"/>
                      </a:lnTo>
                      <a:lnTo>
                        <a:pt x="176" y="2"/>
                      </a:lnTo>
                      <a:lnTo>
                        <a:pt x="217" y="0"/>
                      </a:lnTo>
                      <a:lnTo>
                        <a:pt x="267" y="9"/>
                      </a:lnTo>
                      <a:lnTo>
                        <a:pt x="322" y="17"/>
                      </a:lnTo>
                      <a:lnTo>
                        <a:pt x="380" y="36"/>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17" name="Freeform 34">
                  <a:extLst>
                    <a:ext uri="{FF2B5EF4-FFF2-40B4-BE49-F238E27FC236}">
                      <a16:creationId xmlns:a16="http://schemas.microsoft.com/office/drawing/2014/main" id="{75B64851-521F-E369-0308-A3C690957D97}"/>
                    </a:ext>
                  </a:extLst>
                </p:cNvPr>
                <p:cNvSpPr>
                  <a:spLocks/>
                </p:cNvSpPr>
                <p:nvPr/>
              </p:nvSpPr>
              <p:spPr bwMode="auto">
                <a:xfrm>
                  <a:off x="4900" y="2561"/>
                  <a:ext cx="162" cy="39"/>
                </a:xfrm>
                <a:custGeom>
                  <a:avLst/>
                  <a:gdLst>
                    <a:gd name="T0" fmla="*/ 0 w 324"/>
                    <a:gd name="T1" fmla="*/ 39 h 78"/>
                    <a:gd name="T2" fmla="*/ 18 w 324"/>
                    <a:gd name="T3" fmla="*/ 25 h 78"/>
                    <a:gd name="T4" fmla="*/ 36 w 324"/>
                    <a:gd name="T5" fmla="*/ 13 h 78"/>
                    <a:gd name="T6" fmla="*/ 58 w 324"/>
                    <a:gd name="T7" fmla="*/ 4 h 78"/>
                    <a:gd name="T8" fmla="*/ 77 w 324"/>
                    <a:gd name="T9" fmla="*/ 0 h 78"/>
                    <a:gd name="T10" fmla="*/ 101 w 324"/>
                    <a:gd name="T11" fmla="*/ 3 h 78"/>
                    <a:gd name="T12" fmla="*/ 123 w 324"/>
                    <a:gd name="T13" fmla="*/ 7 h 78"/>
                    <a:gd name="T14" fmla="*/ 142 w 324"/>
                    <a:gd name="T15" fmla="*/ 13 h 78"/>
                    <a:gd name="T16" fmla="*/ 162 w 324"/>
                    <a:gd name="T17" fmla="*/ 26 h 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4" h="78">
                      <a:moveTo>
                        <a:pt x="0" y="78"/>
                      </a:moveTo>
                      <a:lnTo>
                        <a:pt x="36" y="50"/>
                      </a:lnTo>
                      <a:lnTo>
                        <a:pt x="71" y="26"/>
                      </a:lnTo>
                      <a:lnTo>
                        <a:pt x="116" y="7"/>
                      </a:lnTo>
                      <a:lnTo>
                        <a:pt x="153" y="0"/>
                      </a:lnTo>
                      <a:lnTo>
                        <a:pt x="201" y="5"/>
                      </a:lnTo>
                      <a:lnTo>
                        <a:pt x="245" y="14"/>
                      </a:lnTo>
                      <a:lnTo>
                        <a:pt x="284" y="26"/>
                      </a:lnTo>
                      <a:lnTo>
                        <a:pt x="324" y="52"/>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18" name="Freeform 35">
                  <a:extLst>
                    <a:ext uri="{FF2B5EF4-FFF2-40B4-BE49-F238E27FC236}">
                      <a16:creationId xmlns:a16="http://schemas.microsoft.com/office/drawing/2014/main" id="{F6324DCE-6AEE-3FBC-376E-393521E33E6C}"/>
                    </a:ext>
                  </a:extLst>
                </p:cNvPr>
                <p:cNvSpPr>
                  <a:spLocks/>
                </p:cNvSpPr>
                <p:nvPr/>
              </p:nvSpPr>
              <p:spPr bwMode="auto">
                <a:xfrm>
                  <a:off x="4904" y="2604"/>
                  <a:ext cx="125" cy="51"/>
                </a:xfrm>
                <a:custGeom>
                  <a:avLst/>
                  <a:gdLst>
                    <a:gd name="T0" fmla="*/ 0 w 248"/>
                    <a:gd name="T1" fmla="*/ 51 h 102"/>
                    <a:gd name="T2" fmla="*/ 13 w 248"/>
                    <a:gd name="T3" fmla="*/ 36 h 102"/>
                    <a:gd name="T4" fmla="*/ 32 w 248"/>
                    <a:gd name="T5" fmla="*/ 20 h 102"/>
                    <a:gd name="T6" fmla="*/ 53 w 248"/>
                    <a:gd name="T7" fmla="*/ 10 h 102"/>
                    <a:gd name="T8" fmla="*/ 82 w 248"/>
                    <a:gd name="T9" fmla="*/ 0 h 102"/>
                    <a:gd name="T10" fmla="*/ 108 w 248"/>
                    <a:gd name="T11" fmla="*/ 2 h 102"/>
                    <a:gd name="T12" fmla="*/ 125 w 248"/>
                    <a:gd name="T13" fmla="*/ 12 h 10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8" h="102">
                      <a:moveTo>
                        <a:pt x="0" y="102"/>
                      </a:moveTo>
                      <a:lnTo>
                        <a:pt x="25" y="72"/>
                      </a:lnTo>
                      <a:lnTo>
                        <a:pt x="64" y="39"/>
                      </a:lnTo>
                      <a:lnTo>
                        <a:pt x="105" y="20"/>
                      </a:lnTo>
                      <a:lnTo>
                        <a:pt x="162" y="0"/>
                      </a:lnTo>
                      <a:lnTo>
                        <a:pt x="214" y="3"/>
                      </a:lnTo>
                      <a:lnTo>
                        <a:pt x="248" y="24"/>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19" name="Freeform 36">
                  <a:extLst>
                    <a:ext uri="{FF2B5EF4-FFF2-40B4-BE49-F238E27FC236}">
                      <a16:creationId xmlns:a16="http://schemas.microsoft.com/office/drawing/2014/main" id="{18ECD6D8-73DE-DE58-52C3-7C9B7B8DD523}"/>
                    </a:ext>
                  </a:extLst>
                </p:cNvPr>
                <p:cNvSpPr>
                  <a:spLocks/>
                </p:cNvSpPr>
                <p:nvPr/>
              </p:nvSpPr>
              <p:spPr bwMode="auto">
                <a:xfrm>
                  <a:off x="4826" y="2515"/>
                  <a:ext cx="47" cy="49"/>
                </a:xfrm>
                <a:custGeom>
                  <a:avLst/>
                  <a:gdLst>
                    <a:gd name="T0" fmla="*/ 8 w 93"/>
                    <a:gd name="T1" fmla="*/ 0 h 98"/>
                    <a:gd name="T2" fmla="*/ 2 w 93"/>
                    <a:gd name="T3" fmla="*/ 12 h 98"/>
                    <a:gd name="T4" fmla="*/ 0 w 93"/>
                    <a:gd name="T5" fmla="*/ 28 h 98"/>
                    <a:gd name="T6" fmla="*/ 10 w 93"/>
                    <a:gd name="T7" fmla="*/ 44 h 98"/>
                    <a:gd name="T8" fmla="*/ 28 w 93"/>
                    <a:gd name="T9" fmla="*/ 49 h 98"/>
                    <a:gd name="T10" fmla="*/ 47 w 93"/>
                    <a:gd name="T11" fmla="*/ 47 h 9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3" h="98">
                      <a:moveTo>
                        <a:pt x="15" y="0"/>
                      </a:moveTo>
                      <a:lnTo>
                        <a:pt x="4" y="24"/>
                      </a:lnTo>
                      <a:lnTo>
                        <a:pt x="0" y="56"/>
                      </a:lnTo>
                      <a:lnTo>
                        <a:pt x="20" y="87"/>
                      </a:lnTo>
                      <a:lnTo>
                        <a:pt x="55" y="98"/>
                      </a:lnTo>
                      <a:lnTo>
                        <a:pt x="93" y="94"/>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20" name="Freeform 37">
                  <a:extLst>
                    <a:ext uri="{FF2B5EF4-FFF2-40B4-BE49-F238E27FC236}">
                      <a16:creationId xmlns:a16="http://schemas.microsoft.com/office/drawing/2014/main" id="{8B01CE9C-9832-298E-8F71-A43E18AC700E}"/>
                    </a:ext>
                  </a:extLst>
                </p:cNvPr>
                <p:cNvSpPr>
                  <a:spLocks/>
                </p:cNvSpPr>
                <p:nvPr/>
              </p:nvSpPr>
              <p:spPr bwMode="auto">
                <a:xfrm>
                  <a:off x="4858" y="2569"/>
                  <a:ext cx="29" cy="39"/>
                </a:xfrm>
                <a:custGeom>
                  <a:avLst/>
                  <a:gdLst>
                    <a:gd name="T0" fmla="*/ 4 w 58"/>
                    <a:gd name="T1" fmla="*/ 0 h 78"/>
                    <a:gd name="T2" fmla="*/ 0 w 58"/>
                    <a:gd name="T3" fmla="*/ 14 h 78"/>
                    <a:gd name="T4" fmla="*/ 1 w 58"/>
                    <a:gd name="T5" fmla="*/ 27 h 78"/>
                    <a:gd name="T6" fmla="*/ 8 w 58"/>
                    <a:gd name="T7" fmla="*/ 36 h 78"/>
                    <a:gd name="T8" fmla="*/ 18 w 58"/>
                    <a:gd name="T9" fmla="*/ 39 h 78"/>
                    <a:gd name="T10" fmla="*/ 29 w 58"/>
                    <a:gd name="T11" fmla="*/ 38 h 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8" h="78">
                      <a:moveTo>
                        <a:pt x="8" y="0"/>
                      </a:moveTo>
                      <a:lnTo>
                        <a:pt x="0" y="27"/>
                      </a:lnTo>
                      <a:lnTo>
                        <a:pt x="2" y="53"/>
                      </a:lnTo>
                      <a:lnTo>
                        <a:pt x="16" y="71"/>
                      </a:lnTo>
                      <a:lnTo>
                        <a:pt x="35" y="78"/>
                      </a:lnTo>
                      <a:lnTo>
                        <a:pt x="58" y="75"/>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21" name="Freeform 38">
                  <a:extLst>
                    <a:ext uri="{FF2B5EF4-FFF2-40B4-BE49-F238E27FC236}">
                      <a16:creationId xmlns:a16="http://schemas.microsoft.com/office/drawing/2014/main" id="{805E00BB-B85B-11FF-10B1-A9F6CF4647CA}"/>
                    </a:ext>
                  </a:extLst>
                </p:cNvPr>
                <p:cNvSpPr>
                  <a:spLocks/>
                </p:cNvSpPr>
                <p:nvPr/>
              </p:nvSpPr>
              <p:spPr bwMode="auto">
                <a:xfrm>
                  <a:off x="4873" y="2616"/>
                  <a:ext cx="62" cy="87"/>
                </a:xfrm>
                <a:custGeom>
                  <a:avLst/>
                  <a:gdLst>
                    <a:gd name="T0" fmla="*/ 8 w 124"/>
                    <a:gd name="T1" fmla="*/ 0 h 173"/>
                    <a:gd name="T2" fmla="*/ 2 w 124"/>
                    <a:gd name="T3" fmla="*/ 12 h 173"/>
                    <a:gd name="T4" fmla="*/ 0 w 124"/>
                    <a:gd name="T5" fmla="*/ 23 h 173"/>
                    <a:gd name="T6" fmla="*/ 1 w 124"/>
                    <a:gd name="T7" fmla="*/ 33 h 173"/>
                    <a:gd name="T8" fmla="*/ 6 w 124"/>
                    <a:gd name="T9" fmla="*/ 44 h 173"/>
                    <a:gd name="T10" fmla="*/ 19 w 124"/>
                    <a:gd name="T11" fmla="*/ 47 h 173"/>
                    <a:gd name="T12" fmla="*/ 14 w 124"/>
                    <a:gd name="T13" fmla="*/ 57 h 173"/>
                    <a:gd name="T14" fmla="*/ 15 w 124"/>
                    <a:gd name="T15" fmla="*/ 73 h 173"/>
                    <a:gd name="T16" fmla="*/ 24 w 124"/>
                    <a:gd name="T17" fmla="*/ 83 h 173"/>
                    <a:gd name="T18" fmla="*/ 38 w 124"/>
                    <a:gd name="T19" fmla="*/ 87 h 173"/>
                    <a:gd name="T20" fmla="*/ 51 w 124"/>
                    <a:gd name="T21" fmla="*/ 87 h 173"/>
                    <a:gd name="T22" fmla="*/ 62 w 124"/>
                    <a:gd name="T23" fmla="*/ 83 h 17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4" h="173">
                      <a:moveTo>
                        <a:pt x="15" y="0"/>
                      </a:moveTo>
                      <a:lnTo>
                        <a:pt x="4" y="23"/>
                      </a:lnTo>
                      <a:lnTo>
                        <a:pt x="0" y="45"/>
                      </a:lnTo>
                      <a:lnTo>
                        <a:pt x="1" y="65"/>
                      </a:lnTo>
                      <a:lnTo>
                        <a:pt x="12" y="87"/>
                      </a:lnTo>
                      <a:lnTo>
                        <a:pt x="38" y="94"/>
                      </a:lnTo>
                      <a:lnTo>
                        <a:pt x="27" y="114"/>
                      </a:lnTo>
                      <a:lnTo>
                        <a:pt x="30" y="145"/>
                      </a:lnTo>
                      <a:lnTo>
                        <a:pt x="48" y="165"/>
                      </a:lnTo>
                      <a:lnTo>
                        <a:pt x="76" y="173"/>
                      </a:lnTo>
                      <a:lnTo>
                        <a:pt x="101" y="173"/>
                      </a:lnTo>
                      <a:lnTo>
                        <a:pt x="124" y="165"/>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22" name="Freeform 39">
                  <a:extLst>
                    <a:ext uri="{FF2B5EF4-FFF2-40B4-BE49-F238E27FC236}">
                      <a16:creationId xmlns:a16="http://schemas.microsoft.com/office/drawing/2014/main" id="{593409B9-E329-CC55-3FE2-A27002F8C07B}"/>
                    </a:ext>
                  </a:extLst>
                </p:cNvPr>
                <p:cNvSpPr>
                  <a:spLocks/>
                </p:cNvSpPr>
                <p:nvPr/>
              </p:nvSpPr>
              <p:spPr bwMode="auto">
                <a:xfrm>
                  <a:off x="4840" y="2465"/>
                  <a:ext cx="304" cy="45"/>
                </a:xfrm>
                <a:custGeom>
                  <a:avLst/>
                  <a:gdLst>
                    <a:gd name="T0" fmla="*/ 0 w 608"/>
                    <a:gd name="T1" fmla="*/ 40 h 90"/>
                    <a:gd name="T2" fmla="*/ 15 w 608"/>
                    <a:gd name="T3" fmla="*/ 28 h 90"/>
                    <a:gd name="T4" fmla="*/ 36 w 608"/>
                    <a:gd name="T5" fmla="*/ 18 h 90"/>
                    <a:gd name="T6" fmla="*/ 61 w 608"/>
                    <a:gd name="T7" fmla="*/ 8 h 90"/>
                    <a:gd name="T8" fmla="*/ 82 w 608"/>
                    <a:gd name="T9" fmla="*/ 2 h 90"/>
                    <a:gd name="T10" fmla="*/ 103 w 608"/>
                    <a:gd name="T11" fmla="*/ 0 h 90"/>
                    <a:gd name="T12" fmla="*/ 127 w 608"/>
                    <a:gd name="T13" fmla="*/ 0 h 90"/>
                    <a:gd name="T14" fmla="*/ 150 w 608"/>
                    <a:gd name="T15" fmla="*/ 2 h 90"/>
                    <a:gd name="T16" fmla="*/ 174 w 608"/>
                    <a:gd name="T17" fmla="*/ 4 h 90"/>
                    <a:gd name="T18" fmla="*/ 199 w 608"/>
                    <a:gd name="T19" fmla="*/ 10 h 90"/>
                    <a:gd name="T20" fmla="*/ 220 w 608"/>
                    <a:gd name="T21" fmla="*/ 14 h 90"/>
                    <a:gd name="T22" fmla="*/ 243 w 608"/>
                    <a:gd name="T23" fmla="*/ 21 h 90"/>
                    <a:gd name="T24" fmla="*/ 256 w 608"/>
                    <a:gd name="T25" fmla="*/ 25 h 90"/>
                    <a:gd name="T26" fmla="*/ 275 w 608"/>
                    <a:gd name="T27" fmla="*/ 32 h 90"/>
                    <a:gd name="T28" fmla="*/ 289 w 608"/>
                    <a:gd name="T29" fmla="*/ 38 h 90"/>
                    <a:gd name="T30" fmla="*/ 304 w 608"/>
                    <a:gd name="T31" fmla="*/ 45 h 9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8" h="90">
                      <a:moveTo>
                        <a:pt x="0" y="80"/>
                      </a:moveTo>
                      <a:lnTo>
                        <a:pt x="29" y="56"/>
                      </a:lnTo>
                      <a:lnTo>
                        <a:pt x="71" y="35"/>
                      </a:lnTo>
                      <a:lnTo>
                        <a:pt x="122" y="15"/>
                      </a:lnTo>
                      <a:lnTo>
                        <a:pt x="164" y="4"/>
                      </a:lnTo>
                      <a:lnTo>
                        <a:pt x="206" y="0"/>
                      </a:lnTo>
                      <a:lnTo>
                        <a:pt x="253" y="0"/>
                      </a:lnTo>
                      <a:lnTo>
                        <a:pt x="299" y="3"/>
                      </a:lnTo>
                      <a:lnTo>
                        <a:pt x="347" y="8"/>
                      </a:lnTo>
                      <a:lnTo>
                        <a:pt x="397" y="19"/>
                      </a:lnTo>
                      <a:lnTo>
                        <a:pt x="440" y="27"/>
                      </a:lnTo>
                      <a:lnTo>
                        <a:pt x="485" y="41"/>
                      </a:lnTo>
                      <a:lnTo>
                        <a:pt x="512" y="50"/>
                      </a:lnTo>
                      <a:lnTo>
                        <a:pt x="549" y="63"/>
                      </a:lnTo>
                      <a:lnTo>
                        <a:pt x="578" y="75"/>
                      </a:lnTo>
                      <a:lnTo>
                        <a:pt x="608" y="9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23" name="Freeform 40">
                  <a:extLst>
                    <a:ext uri="{FF2B5EF4-FFF2-40B4-BE49-F238E27FC236}">
                      <a16:creationId xmlns:a16="http://schemas.microsoft.com/office/drawing/2014/main" id="{220B4539-E61A-DB4C-AA00-512264D6929E}"/>
                    </a:ext>
                  </a:extLst>
                </p:cNvPr>
                <p:cNvSpPr>
                  <a:spLocks/>
                </p:cNvSpPr>
                <p:nvPr/>
              </p:nvSpPr>
              <p:spPr bwMode="auto">
                <a:xfrm>
                  <a:off x="4964" y="2647"/>
                  <a:ext cx="56" cy="53"/>
                </a:xfrm>
                <a:custGeom>
                  <a:avLst/>
                  <a:gdLst>
                    <a:gd name="T0" fmla="*/ 20 w 110"/>
                    <a:gd name="T1" fmla="*/ 0 h 105"/>
                    <a:gd name="T2" fmla="*/ 27 w 110"/>
                    <a:gd name="T3" fmla="*/ 4 h 105"/>
                    <a:gd name="T4" fmla="*/ 39 w 110"/>
                    <a:gd name="T5" fmla="*/ 8 h 105"/>
                    <a:gd name="T6" fmla="*/ 49 w 110"/>
                    <a:gd name="T7" fmla="*/ 8 h 105"/>
                    <a:gd name="T8" fmla="*/ 56 w 110"/>
                    <a:gd name="T9" fmla="*/ 8 h 105"/>
                    <a:gd name="T10" fmla="*/ 46 w 110"/>
                    <a:gd name="T11" fmla="*/ 14 h 105"/>
                    <a:gd name="T12" fmla="*/ 35 w 110"/>
                    <a:gd name="T13" fmla="*/ 20 h 105"/>
                    <a:gd name="T14" fmla="*/ 23 w 110"/>
                    <a:gd name="T15" fmla="*/ 29 h 105"/>
                    <a:gd name="T16" fmla="*/ 12 w 110"/>
                    <a:gd name="T17" fmla="*/ 38 h 105"/>
                    <a:gd name="T18" fmla="*/ 0 w 110"/>
                    <a:gd name="T19" fmla="*/ 53 h 10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0" h="105">
                      <a:moveTo>
                        <a:pt x="39" y="0"/>
                      </a:moveTo>
                      <a:lnTo>
                        <a:pt x="54" y="8"/>
                      </a:lnTo>
                      <a:lnTo>
                        <a:pt x="76" y="15"/>
                      </a:lnTo>
                      <a:lnTo>
                        <a:pt x="97" y="16"/>
                      </a:lnTo>
                      <a:lnTo>
                        <a:pt x="110" y="16"/>
                      </a:lnTo>
                      <a:lnTo>
                        <a:pt x="91" y="28"/>
                      </a:lnTo>
                      <a:lnTo>
                        <a:pt x="69" y="39"/>
                      </a:lnTo>
                      <a:lnTo>
                        <a:pt x="45" y="57"/>
                      </a:lnTo>
                      <a:lnTo>
                        <a:pt x="23" y="76"/>
                      </a:lnTo>
                      <a:lnTo>
                        <a:pt x="0" y="105"/>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59410" name="Group 41">
                <a:extLst>
                  <a:ext uri="{FF2B5EF4-FFF2-40B4-BE49-F238E27FC236}">
                    <a16:creationId xmlns:a16="http://schemas.microsoft.com/office/drawing/2014/main" id="{A81A299C-0168-4AB6-95F1-0DA91756FC20}"/>
                  </a:ext>
                </a:extLst>
              </p:cNvPr>
              <p:cNvGrpSpPr>
                <a:grpSpLocks/>
              </p:cNvGrpSpPr>
              <p:nvPr/>
            </p:nvGrpSpPr>
            <p:grpSpPr bwMode="auto">
              <a:xfrm>
                <a:off x="4730" y="2815"/>
                <a:ext cx="667" cy="621"/>
                <a:chOff x="4730" y="2815"/>
                <a:chExt cx="667" cy="621"/>
              </a:xfrm>
            </p:grpSpPr>
            <p:sp>
              <p:nvSpPr>
                <p:cNvPr id="59414" name="Freeform 42">
                  <a:extLst>
                    <a:ext uri="{FF2B5EF4-FFF2-40B4-BE49-F238E27FC236}">
                      <a16:creationId xmlns:a16="http://schemas.microsoft.com/office/drawing/2014/main" id="{522E8F03-8FD9-4472-16B8-147A74E0EB45}"/>
                    </a:ext>
                  </a:extLst>
                </p:cNvPr>
                <p:cNvSpPr>
                  <a:spLocks/>
                </p:cNvSpPr>
                <p:nvPr/>
              </p:nvSpPr>
              <p:spPr bwMode="auto">
                <a:xfrm>
                  <a:off x="4730" y="2826"/>
                  <a:ext cx="667" cy="610"/>
                </a:xfrm>
                <a:custGeom>
                  <a:avLst/>
                  <a:gdLst>
                    <a:gd name="T0" fmla="*/ 24 w 1334"/>
                    <a:gd name="T1" fmla="*/ 42 h 1220"/>
                    <a:gd name="T2" fmla="*/ 22 w 1334"/>
                    <a:gd name="T3" fmla="*/ 99 h 1220"/>
                    <a:gd name="T4" fmla="*/ 75 w 1334"/>
                    <a:gd name="T5" fmla="*/ 132 h 1220"/>
                    <a:gd name="T6" fmla="*/ 112 w 1334"/>
                    <a:gd name="T7" fmla="*/ 96 h 1220"/>
                    <a:gd name="T8" fmla="*/ 59 w 1334"/>
                    <a:gd name="T9" fmla="*/ 73 h 1220"/>
                    <a:gd name="T10" fmla="*/ 13 w 1334"/>
                    <a:gd name="T11" fmla="*/ 111 h 1220"/>
                    <a:gd name="T12" fmla="*/ 3 w 1334"/>
                    <a:gd name="T13" fmla="*/ 180 h 1220"/>
                    <a:gd name="T14" fmla="*/ 39 w 1334"/>
                    <a:gd name="T15" fmla="*/ 224 h 1220"/>
                    <a:gd name="T16" fmla="*/ 106 w 1334"/>
                    <a:gd name="T17" fmla="*/ 217 h 1220"/>
                    <a:gd name="T18" fmla="*/ 94 w 1334"/>
                    <a:gd name="T19" fmla="*/ 168 h 1220"/>
                    <a:gd name="T20" fmla="*/ 37 w 1334"/>
                    <a:gd name="T21" fmla="*/ 183 h 1220"/>
                    <a:gd name="T22" fmla="*/ 24 w 1334"/>
                    <a:gd name="T23" fmla="*/ 243 h 1220"/>
                    <a:gd name="T24" fmla="*/ 50 w 1334"/>
                    <a:gd name="T25" fmla="*/ 301 h 1220"/>
                    <a:gd name="T26" fmla="*/ 106 w 1334"/>
                    <a:gd name="T27" fmla="*/ 320 h 1220"/>
                    <a:gd name="T28" fmla="*/ 160 w 1334"/>
                    <a:gd name="T29" fmla="*/ 279 h 1220"/>
                    <a:gd name="T30" fmla="*/ 140 w 1334"/>
                    <a:gd name="T31" fmla="*/ 226 h 1220"/>
                    <a:gd name="T32" fmla="*/ 82 w 1334"/>
                    <a:gd name="T33" fmla="*/ 242 h 1220"/>
                    <a:gd name="T34" fmla="*/ 48 w 1334"/>
                    <a:gd name="T35" fmla="*/ 292 h 1220"/>
                    <a:gd name="T36" fmla="*/ 43 w 1334"/>
                    <a:gd name="T37" fmla="*/ 354 h 1220"/>
                    <a:gd name="T38" fmla="*/ 81 w 1334"/>
                    <a:gd name="T39" fmla="*/ 407 h 1220"/>
                    <a:gd name="T40" fmla="*/ 144 w 1334"/>
                    <a:gd name="T41" fmla="*/ 416 h 1220"/>
                    <a:gd name="T42" fmla="*/ 185 w 1334"/>
                    <a:gd name="T43" fmla="*/ 370 h 1220"/>
                    <a:gd name="T44" fmla="*/ 143 w 1334"/>
                    <a:gd name="T45" fmla="*/ 347 h 1220"/>
                    <a:gd name="T46" fmla="*/ 94 w 1334"/>
                    <a:gd name="T47" fmla="*/ 389 h 1220"/>
                    <a:gd name="T48" fmla="*/ 111 w 1334"/>
                    <a:gd name="T49" fmla="*/ 444 h 1220"/>
                    <a:gd name="T50" fmla="*/ 183 w 1334"/>
                    <a:gd name="T51" fmla="*/ 460 h 1220"/>
                    <a:gd name="T52" fmla="*/ 249 w 1334"/>
                    <a:gd name="T53" fmla="*/ 440 h 1220"/>
                    <a:gd name="T54" fmla="*/ 271 w 1334"/>
                    <a:gd name="T55" fmla="*/ 381 h 1220"/>
                    <a:gd name="T56" fmla="*/ 220 w 1334"/>
                    <a:gd name="T57" fmla="*/ 362 h 1220"/>
                    <a:gd name="T58" fmla="*/ 190 w 1334"/>
                    <a:gd name="T59" fmla="*/ 414 h 1220"/>
                    <a:gd name="T60" fmla="*/ 196 w 1334"/>
                    <a:gd name="T61" fmla="*/ 473 h 1220"/>
                    <a:gd name="T62" fmla="*/ 242 w 1334"/>
                    <a:gd name="T63" fmla="*/ 520 h 1220"/>
                    <a:gd name="T64" fmla="*/ 309 w 1334"/>
                    <a:gd name="T65" fmla="*/ 503 h 1220"/>
                    <a:gd name="T66" fmla="*/ 337 w 1334"/>
                    <a:gd name="T67" fmla="*/ 437 h 1220"/>
                    <a:gd name="T68" fmla="*/ 284 w 1334"/>
                    <a:gd name="T69" fmla="*/ 428 h 1220"/>
                    <a:gd name="T70" fmla="*/ 267 w 1334"/>
                    <a:gd name="T71" fmla="*/ 501 h 1220"/>
                    <a:gd name="T72" fmla="*/ 295 w 1334"/>
                    <a:gd name="T73" fmla="*/ 562 h 1220"/>
                    <a:gd name="T74" fmla="*/ 353 w 1334"/>
                    <a:gd name="T75" fmla="*/ 560 h 1220"/>
                    <a:gd name="T76" fmla="*/ 390 w 1334"/>
                    <a:gd name="T77" fmla="*/ 500 h 1220"/>
                    <a:gd name="T78" fmla="*/ 364 w 1334"/>
                    <a:gd name="T79" fmla="*/ 456 h 1220"/>
                    <a:gd name="T80" fmla="*/ 332 w 1334"/>
                    <a:gd name="T81" fmla="*/ 500 h 1220"/>
                    <a:gd name="T82" fmla="*/ 350 w 1334"/>
                    <a:gd name="T83" fmla="*/ 558 h 1220"/>
                    <a:gd name="T84" fmla="*/ 415 w 1334"/>
                    <a:gd name="T85" fmla="*/ 572 h 1220"/>
                    <a:gd name="T86" fmla="*/ 473 w 1334"/>
                    <a:gd name="T87" fmla="*/ 533 h 1220"/>
                    <a:gd name="T88" fmla="*/ 496 w 1334"/>
                    <a:gd name="T89" fmla="*/ 469 h 1220"/>
                    <a:gd name="T90" fmla="*/ 462 w 1334"/>
                    <a:gd name="T91" fmla="*/ 441 h 1220"/>
                    <a:gd name="T92" fmla="*/ 418 w 1334"/>
                    <a:gd name="T93" fmla="*/ 478 h 1220"/>
                    <a:gd name="T94" fmla="*/ 422 w 1334"/>
                    <a:gd name="T95" fmla="*/ 540 h 1220"/>
                    <a:gd name="T96" fmla="*/ 468 w 1334"/>
                    <a:gd name="T97" fmla="*/ 600 h 1220"/>
                    <a:gd name="T98" fmla="*/ 543 w 1334"/>
                    <a:gd name="T99" fmla="*/ 575 h 1220"/>
                    <a:gd name="T100" fmla="*/ 568 w 1334"/>
                    <a:gd name="T101" fmla="*/ 508 h 1220"/>
                    <a:gd name="T102" fmla="*/ 547 w 1334"/>
                    <a:gd name="T103" fmla="*/ 462 h 1220"/>
                    <a:gd name="T104" fmla="*/ 509 w 1334"/>
                    <a:gd name="T105" fmla="*/ 496 h 1220"/>
                    <a:gd name="T106" fmla="*/ 510 w 1334"/>
                    <a:gd name="T107" fmla="*/ 563 h 1220"/>
                    <a:gd name="T108" fmla="*/ 558 w 1334"/>
                    <a:gd name="T109" fmla="*/ 603 h 1220"/>
                    <a:gd name="T110" fmla="*/ 629 w 1334"/>
                    <a:gd name="T111" fmla="*/ 603 h 122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334" h="1220">
                      <a:moveTo>
                        <a:pt x="111" y="0"/>
                      </a:moveTo>
                      <a:lnTo>
                        <a:pt x="96" y="13"/>
                      </a:lnTo>
                      <a:lnTo>
                        <a:pt x="84" y="28"/>
                      </a:lnTo>
                      <a:lnTo>
                        <a:pt x="71" y="45"/>
                      </a:lnTo>
                      <a:lnTo>
                        <a:pt x="58" y="65"/>
                      </a:lnTo>
                      <a:lnTo>
                        <a:pt x="48" y="84"/>
                      </a:lnTo>
                      <a:lnTo>
                        <a:pt x="43" y="102"/>
                      </a:lnTo>
                      <a:lnTo>
                        <a:pt x="39" y="121"/>
                      </a:lnTo>
                      <a:lnTo>
                        <a:pt x="35" y="136"/>
                      </a:lnTo>
                      <a:lnTo>
                        <a:pt x="33" y="154"/>
                      </a:lnTo>
                      <a:lnTo>
                        <a:pt x="37" y="177"/>
                      </a:lnTo>
                      <a:lnTo>
                        <a:pt x="44" y="198"/>
                      </a:lnTo>
                      <a:lnTo>
                        <a:pt x="55" y="214"/>
                      </a:lnTo>
                      <a:lnTo>
                        <a:pt x="67" y="233"/>
                      </a:lnTo>
                      <a:lnTo>
                        <a:pt x="88" y="245"/>
                      </a:lnTo>
                      <a:lnTo>
                        <a:pt x="104" y="252"/>
                      </a:lnTo>
                      <a:lnTo>
                        <a:pt x="126" y="259"/>
                      </a:lnTo>
                      <a:lnTo>
                        <a:pt x="149" y="263"/>
                      </a:lnTo>
                      <a:lnTo>
                        <a:pt x="170" y="263"/>
                      </a:lnTo>
                      <a:lnTo>
                        <a:pt x="194" y="255"/>
                      </a:lnTo>
                      <a:lnTo>
                        <a:pt x="211" y="244"/>
                      </a:lnTo>
                      <a:lnTo>
                        <a:pt x="219" y="228"/>
                      </a:lnTo>
                      <a:lnTo>
                        <a:pt x="223" y="211"/>
                      </a:lnTo>
                      <a:lnTo>
                        <a:pt x="224" y="192"/>
                      </a:lnTo>
                      <a:lnTo>
                        <a:pt x="215" y="172"/>
                      </a:lnTo>
                      <a:lnTo>
                        <a:pt x="197" y="162"/>
                      </a:lnTo>
                      <a:lnTo>
                        <a:pt x="182" y="154"/>
                      </a:lnTo>
                      <a:lnTo>
                        <a:pt x="163" y="148"/>
                      </a:lnTo>
                      <a:lnTo>
                        <a:pt x="144" y="144"/>
                      </a:lnTo>
                      <a:lnTo>
                        <a:pt x="118" y="146"/>
                      </a:lnTo>
                      <a:lnTo>
                        <a:pt x="100" y="150"/>
                      </a:lnTo>
                      <a:lnTo>
                        <a:pt x="80" y="158"/>
                      </a:lnTo>
                      <a:lnTo>
                        <a:pt x="61" y="168"/>
                      </a:lnTo>
                      <a:lnTo>
                        <a:pt x="44" y="184"/>
                      </a:lnTo>
                      <a:lnTo>
                        <a:pt x="30" y="204"/>
                      </a:lnTo>
                      <a:lnTo>
                        <a:pt x="25" y="222"/>
                      </a:lnTo>
                      <a:lnTo>
                        <a:pt x="15" y="244"/>
                      </a:lnTo>
                      <a:lnTo>
                        <a:pt x="10" y="266"/>
                      </a:lnTo>
                      <a:lnTo>
                        <a:pt x="6" y="286"/>
                      </a:lnTo>
                      <a:lnTo>
                        <a:pt x="0" y="310"/>
                      </a:lnTo>
                      <a:lnTo>
                        <a:pt x="0" y="332"/>
                      </a:lnTo>
                      <a:lnTo>
                        <a:pt x="6" y="359"/>
                      </a:lnTo>
                      <a:lnTo>
                        <a:pt x="10" y="377"/>
                      </a:lnTo>
                      <a:lnTo>
                        <a:pt x="17" y="393"/>
                      </a:lnTo>
                      <a:lnTo>
                        <a:pt x="29" y="408"/>
                      </a:lnTo>
                      <a:lnTo>
                        <a:pt x="40" y="420"/>
                      </a:lnTo>
                      <a:lnTo>
                        <a:pt x="62" y="438"/>
                      </a:lnTo>
                      <a:lnTo>
                        <a:pt x="78" y="448"/>
                      </a:lnTo>
                      <a:lnTo>
                        <a:pt x="97" y="455"/>
                      </a:lnTo>
                      <a:lnTo>
                        <a:pt x="122" y="461"/>
                      </a:lnTo>
                      <a:lnTo>
                        <a:pt x="148" y="464"/>
                      </a:lnTo>
                      <a:lnTo>
                        <a:pt x="171" y="459"/>
                      </a:lnTo>
                      <a:lnTo>
                        <a:pt x="193" y="448"/>
                      </a:lnTo>
                      <a:lnTo>
                        <a:pt x="211" y="433"/>
                      </a:lnTo>
                      <a:lnTo>
                        <a:pt x="222" y="414"/>
                      </a:lnTo>
                      <a:lnTo>
                        <a:pt x="224" y="393"/>
                      </a:lnTo>
                      <a:lnTo>
                        <a:pt x="223" y="373"/>
                      </a:lnTo>
                      <a:lnTo>
                        <a:pt x="216" y="355"/>
                      </a:lnTo>
                      <a:lnTo>
                        <a:pt x="207" y="345"/>
                      </a:lnTo>
                      <a:lnTo>
                        <a:pt x="187" y="336"/>
                      </a:lnTo>
                      <a:lnTo>
                        <a:pt x="170" y="330"/>
                      </a:lnTo>
                      <a:lnTo>
                        <a:pt x="151" y="326"/>
                      </a:lnTo>
                      <a:lnTo>
                        <a:pt x="129" y="326"/>
                      </a:lnTo>
                      <a:lnTo>
                        <a:pt x="107" y="333"/>
                      </a:lnTo>
                      <a:lnTo>
                        <a:pt x="88" y="345"/>
                      </a:lnTo>
                      <a:lnTo>
                        <a:pt x="73" y="366"/>
                      </a:lnTo>
                      <a:lnTo>
                        <a:pt x="62" y="388"/>
                      </a:lnTo>
                      <a:lnTo>
                        <a:pt x="56" y="409"/>
                      </a:lnTo>
                      <a:lnTo>
                        <a:pt x="54" y="430"/>
                      </a:lnTo>
                      <a:lnTo>
                        <a:pt x="50" y="446"/>
                      </a:lnTo>
                      <a:lnTo>
                        <a:pt x="47" y="465"/>
                      </a:lnTo>
                      <a:lnTo>
                        <a:pt x="47" y="485"/>
                      </a:lnTo>
                      <a:lnTo>
                        <a:pt x="48" y="505"/>
                      </a:lnTo>
                      <a:lnTo>
                        <a:pt x="51" y="531"/>
                      </a:lnTo>
                      <a:lnTo>
                        <a:pt x="59" y="550"/>
                      </a:lnTo>
                      <a:lnTo>
                        <a:pt x="73" y="575"/>
                      </a:lnTo>
                      <a:lnTo>
                        <a:pt x="89" y="588"/>
                      </a:lnTo>
                      <a:lnTo>
                        <a:pt x="99" y="602"/>
                      </a:lnTo>
                      <a:lnTo>
                        <a:pt x="111" y="616"/>
                      </a:lnTo>
                      <a:lnTo>
                        <a:pt x="126" y="627"/>
                      </a:lnTo>
                      <a:lnTo>
                        <a:pt x="147" y="633"/>
                      </a:lnTo>
                      <a:lnTo>
                        <a:pt x="168" y="642"/>
                      </a:lnTo>
                      <a:lnTo>
                        <a:pt x="187" y="642"/>
                      </a:lnTo>
                      <a:lnTo>
                        <a:pt x="211" y="639"/>
                      </a:lnTo>
                      <a:lnTo>
                        <a:pt x="233" y="636"/>
                      </a:lnTo>
                      <a:lnTo>
                        <a:pt x="257" y="624"/>
                      </a:lnTo>
                      <a:lnTo>
                        <a:pt x="278" y="609"/>
                      </a:lnTo>
                      <a:lnTo>
                        <a:pt x="297" y="593"/>
                      </a:lnTo>
                      <a:lnTo>
                        <a:pt x="309" y="575"/>
                      </a:lnTo>
                      <a:lnTo>
                        <a:pt x="319" y="558"/>
                      </a:lnTo>
                      <a:lnTo>
                        <a:pt x="328" y="538"/>
                      </a:lnTo>
                      <a:lnTo>
                        <a:pt x="332" y="513"/>
                      </a:lnTo>
                      <a:lnTo>
                        <a:pt x="331" y="489"/>
                      </a:lnTo>
                      <a:lnTo>
                        <a:pt x="317" y="468"/>
                      </a:lnTo>
                      <a:lnTo>
                        <a:pt x="299" y="456"/>
                      </a:lnTo>
                      <a:lnTo>
                        <a:pt x="280" y="452"/>
                      </a:lnTo>
                      <a:lnTo>
                        <a:pt x="264" y="450"/>
                      </a:lnTo>
                      <a:lnTo>
                        <a:pt x="239" y="453"/>
                      </a:lnTo>
                      <a:lnTo>
                        <a:pt x="216" y="459"/>
                      </a:lnTo>
                      <a:lnTo>
                        <a:pt x="198" y="465"/>
                      </a:lnTo>
                      <a:lnTo>
                        <a:pt x="181" y="475"/>
                      </a:lnTo>
                      <a:lnTo>
                        <a:pt x="163" y="483"/>
                      </a:lnTo>
                      <a:lnTo>
                        <a:pt x="144" y="495"/>
                      </a:lnTo>
                      <a:lnTo>
                        <a:pt x="127" y="509"/>
                      </a:lnTo>
                      <a:lnTo>
                        <a:pt x="114" y="527"/>
                      </a:lnTo>
                      <a:lnTo>
                        <a:pt x="106" y="546"/>
                      </a:lnTo>
                      <a:lnTo>
                        <a:pt x="97" y="567"/>
                      </a:lnTo>
                      <a:lnTo>
                        <a:pt x="95" y="583"/>
                      </a:lnTo>
                      <a:lnTo>
                        <a:pt x="89" y="608"/>
                      </a:lnTo>
                      <a:lnTo>
                        <a:pt x="85" y="625"/>
                      </a:lnTo>
                      <a:lnTo>
                        <a:pt x="82" y="643"/>
                      </a:lnTo>
                      <a:lnTo>
                        <a:pt x="80" y="664"/>
                      </a:lnTo>
                      <a:lnTo>
                        <a:pt x="81" y="687"/>
                      </a:lnTo>
                      <a:lnTo>
                        <a:pt x="85" y="707"/>
                      </a:lnTo>
                      <a:lnTo>
                        <a:pt x="91" y="724"/>
                      </a:lnTo>
                      <a:lnTo>
                        <a:pt x="97" y="744"/>
                      </a:lnTo>
                      <a:lnTo>
                        <a:pt x="110" y="761"/>
                      </a:lnTo>
                      <a:lnTo>
                        <a:pt x="125" y="784"/>
                      </a:lnTo>
                      <a:lnTo>
                        <a:pt x="144" y="800"/>
                      </a:lnTo>
                      <a:lnTo>
                        <a:pt x="162" y="814"/>
                      </a:lnTo>
                      <a:lnTo>
                        <a:pt x="183" y="828"/>
                      </a:lnTo>
                      <a:lnTo>
                        <a:pt x="204" y="834"/>
                      </a:lnTo>
                      <a:lnTo>
                        <a:pt x="222" y="837"/>
                      </a:lnTo>
                      <a:lnTo>
                        <a:pt x="243" y="840"/>
                      </a:lnTo>
                      <a:lnTo>
                        <a:pt x="269" y="837"/>
                      </a:lnTo>
                      <a:lnTo>
                        <a:pt x="287" y="832"/>
                      </a:lnTo>
                      <a:lnTo>
                        <a:pt x="308" y="822"/>
                      </a:lnTo>
                      <a:lnTo>
                        <a:pt x="323" y="817"/>
                      </a:lnTo>
                      <a:lnTo>
                        <a:pt x="343" y="800"/>
                      </a:lnTo>
                      <a:lnTo>
                        <a:pt x="357" y="780"/>
                      </a:lnTo>
                      <a:lnTo>
                        <a:pt x="365" y="763"/>
                      </a:lnTo>
                      <a:lnTo>
                        <a:pt x="370" y="739"/>
                      </a:lnTo>
                      <a:lnTo>
                        <a:pt x="373" y="720"/>
                      </a:lnTo>
                      <a:lnTo>
                        <a:pt x="365" y="705"/>
                      </a:lnTo>
                      <a:lnTo>
                        <a:pt x="347" y="694"/>
                      </a:lnTo>
                      <a:lnTo>
                        <a:pt x="329" y="692"/>
                      </a:lnTo>
                      <a:lnTo>
                        <a:pt x="301" y="692"/>
                      </a:lnTo>
                      <a:lnTo>
                        <a:pt x="286" y="694"/>
                      </a:lnTo>
                      <a:lnTo>
                        <a:pt x="269" y="699"/>
                      </a:lnTo>
                      <a:lnTo>
                        <a:pt x="248" y="710"/>
                      </a:lnTo>
                      <a:lnTo>
                        <a:pt x="223" y="728"/>
                      </a:lnTo>
                      <a:lnTo>
                        <a:pt x="211" y="743"/>
                      </a:lnTo>
                      <a:lnTo>
                        <a:pt x="197" y="761"/>
                      </a:lnTo>
                      <a:lnTo>
                        <a:pt x="187" y="778"/>
                      </a:lnTo>
                      <a:lnTo>
                        <a:pt x="185" y="795"/>
                      </a:lnTo>
                      <a:lnTo>
                        <a:pt x="183" y="814"/>
                      </a:lnTo>
                      <a:lnTo>
                        <a:pt x="185" y="832"/>
                      </a:lnTo>
                      <a:lnTo>
                        <a:pt x="187" y="849"/>
                      </a:lnTo>
                      <a:lnTo>
                        <a:pt x="200" y="867"/>
                      </a:lnTo>
                      <a:lnTo>
                        <a:pt x="222" y="888"/>
                      </a:lnTo>
                      <a:lnTo>
                        <a:pt x="241" y="903"/>
                      </a:lnTo>
                      <a:lnTo>
                        <a:pt x="263" y="915"/>
                      </a:lnTo>
                      <a:lnTo>
                        <a:pt x="284" y="920"/>
                      </a:lnTo>
                      <a:lnTo>
                        <a:pt x="309" y="926"/>
                      </a:lnTo>
                      <a:lnTo>
                        <a:pt x="334" y="923"/>
                      </a:lnTo>
                      <a:lnTo>
                        <a:pt x="365" y="920"/>
                      </a:lnTo>
                      <a:lnTo>
                        <a:pt x="383" y="918"/>
                      </a:lnTo>
                      <a:lnTo>
                        <a:pt x="410" y="915"/>
                      </a:lnTo>
                      <a:lnTo>
                        <a:pt x="433" y="909"/>
                      </a:lnTo>
                      <a:lnTo>
                        <a:pt x="456" y="901"/>
                      </a:lnTo>
                      <a:lnTo>
                        <a:pt x="480" y="890"/>
                      </a:lnTo>
                      <a:lnTo>
                        <a:pt x="497" y="879"/>
                      </a:lnTo>
                      <a:lnTo>
                        <a:pt x="512" y="864"/>
                      </a:lnTo>
                      <a:lnTo>
                        <a:pt x="527" y="843"/>
                      </a:lnTo>
                      <a:lnTo>
                        <a:pt x="538" y="821"/>
                      </a:lnTo>
                      <a:lnTo>
                        <a:pt x="544" y="800"/>
                      </a:lnTo>
                      <a:lnTo>
                        <a:pt x="545" y="778"/>
                      </a:lnTo>
                      <a:lnTo>
                        <a:pt x="542" y="762"/>
                      </a:lnTo>
                      <a:lnTo>
                        <a:pt x="534" y="746"/>
                      </a:lnTo>
                      <a:lnTo>
                        <a:pt x="515" y="733"/>
                      </a:lnTo>
                      <a:lnTo>
                        <a:pt x="497" y="724"/>
                      </a:lnTo>
                      <a:lnTo>
                        <a:pt x="481" y="721"/>
                      </a:lnTo>
                      <a:lnTo>
                        <a:pt x="459" y="721"/>
                      </a:lnTo>
                      <a:lnTo>
                        <a:pt x="440" y="724"/>
                      </a:lnTo>
                      <a:lnTo>
                        <a:pt x="418" y="737"/>
                      </a:lnTo>
                      <a:lnTo>
                        <a:pt x="410" y="751"/>
                      </a:lnTo>
                      <a:lnTo>
                        <a:pt x="400" y="769"/>
                      </a:lnTo>
                      <a:lnTo>
                        <a:pt x="392" y="787"/>
                      </a:lnTo>
                      <a:lnTo>
                        <a:pt x="384" y="804"/>
                      </a:lnTo>
                      <a:lnTo>
                        <a:pt x="379" y="828"/>
                      </a:lnTo>
                      <a:lnTo>
                        <a:pt x="376" y="849"/>
                      </a:lnTo>
                      <a:lnTo>
                        <a:pt x="376" y="873"/>
                      </a:lnTo>
                      <a:lnTo>
                        <a:pt x="377" y="886"/>
                      </a:lnTo>
                      <a:lnTo>
                        <a:pt x="381" y="903"/>
                      </a:lnTo>
                      <a:lnTo>
                        <a:pt x="385" y="920"/>
                      </a:lnTo>
                      <a:lnTo>
                        <a:pt x="392" y="946"/>
                      </a:lnTo>
                      <a:lnTo>
                        <a:pt x="405" y="972"/>
                      </a:lnTo>
                      <a:lnTo>
                        <a:pt x="417" y="991"/>
                      </a:lnTo>
                      <a:lnTo>
                        <a:pt x="430" y="1012"/>
                      </a:lnTo>
                      <a:lnTo>
                        <a:pt x="452" y="1027"/>
                      </a:lnTo>
                      <a:lnTo>
                        <a:pt x="470" y="1035"/>
                      </a:lnTo>
                      <a:lnTo>
                        <a:pt x="484" y="1039"/>
                      </a:lnTo>
                      <a:lnTo>
                        <a:pt x="507" y="1043"/>
                      </a:lnTo>
                      <a:lnTo>
                        <a:pt x="530" y="1039"/>
                      </a:lnTo>
                      <a:lnTo>
                        <a:pt x="548" y="1037"/>
                      </a:lnTo>
                      <a:lnTo>
                        <a:pt x="574" y="1032"/>
                      </a:lnTo>
                      <a:lnTo>
                        <a:pt x="598" y="1019"/>
                      </a:lnTo>
                      <a:lnTo>
                        <a:pt x="617" y="1005"/>
                      </a:lnTo>
                      <a:lnTo>
                        <a:pt x="638" y="989"/>
                      </a:lnTo>
                      <a:lnTo>
                        <a:pt x="652" y="968"/>
                      </a:lnTo>
                      <a:lnTo>
                        <a:pt x="668" y="945"/>
                      </a:lnTo>
                      <a:lnTo>
                        <a:pt x="676" y="918"/>
                      </a:lnTo>
                      <a:lnTo>
                        <a:pt x="678" y="896"/>
                      </a:lnTo>
                      <a:lnTo>
                        <a:pt x="673" y="874"/>
                      </a:lnTo>
                      <a:lnTo>
                        <a:pt x="664" y="859"/>
                      </a:lnTo>
                      <a:lnTo>
                        <a:pt x="650" y="847"/>
                      </a:lnTo>
                      <a:lnTo>
                        <a:pt x="630" y="837"/>
                      </a:lnTo>
                      <a:lnTo>
                        <a:pt x="611" y="837"/>
                      </a:lnTo>
                      <a:lnTo>
                        <a:pt x="592" y="843"/>
                      </a:lnTo>
                      <a:lnTo>
                        <a:pt x="567" y="855"/>
                      </a:lnTo>
                      <a:lnTo>
                        <a:pt x="553" y="871"/>
                      </a:lnTo>
                      <a:lnTo>
                        <a:pt x="542" y="896"/>
                      </a:lnTo>
                      <a:lnTo>
                        <a:pt x="534" y="920"/>
                      </a:lnTo>
                      <a:lnTo>
                        <a:pt x="530" y="949"/>
                      </a:lnTo>
                      <a:lnTo>
                        <a:pt x="531" y="975"/>
                      </a:lnTo>
                      <a:lnTo>
                        <a:pt x="534" y="1001"/>
                      </a:lnTo>
                      <a:lnTo>
                        <a:pt x="544" y="1022"/>
                      </a:lnTo>
                      <a:lnTo>
                        <a:pt x="549" y="1045"/>
                      </a:lnTo>
                      <a:lnTo>
                        <a:pt x="553" y="1067"/>
                      </a:lnTo>
                      <a:lnTo>
                        <a:pt x="563" y="1084"/>
                      </a:lnTo>
                      <a:lnTo>
                        <a:pt x="577" y="1106"/>
                      </a:lnTo>
                      <a:lnTo>
                        <a:pt x="590" y="1123"/>
                      </a:lnTo>
                      <a:lnTo>
                        <a:pt x="607" y="1136"/>
                      </a:lnTo>
                      <a:lnTo>
                        <a:pt x="628" y="1143"/>
                      </a:lnTo>
                      <a:lnTo>
                        <a:pt x="646" y="1146"/>
                      </a:lnTo>
                      <a:lnTo>
                        <a:pt x="664" y="1143"/>
                      </a:lnTo>
                      <a:lnTo>
                        <a:pt x="684" y="1134"/>
                      </a:lnTo>
                      <a:lnTo>
                        <a:pt x="706" y="1119"/>
                      </a:lnTo>
                      <a:lnTo>
                        <a:pt x="720" y="1102"/>
                      </a:lnTo>
                      <a:lnTo>
                        <a:pt x="735" y="1086"/>
                      </a:lnTo>
                      <a:lnTo>
                        <a:pt x="751" y="1063"/>
                      </a:lnTo>
                      <a:lnTo>
                        <a:pt x="761" y="1046"/>
                      </a:lnTo>
                      <a:lnTo>
                        <a:pt x="769" y="1023"/>
                      </a:lnTo>
                      <a:lnTo>
                        <a:pt x="780" y="1000"/>
                      </a:lnTo>
                      <a:lnTo>
                        <a:pt x="784" y="971"/>
                      </a:lnTo>
                      <a:lnTo>
                        <a:pt x="785" y="950"/>
                      </a:lnTo>
                      <a:lnTo>
                        <a:pt x="781" y="938"/>
                      </a:lnTo>
                      <a:lnTo>
                        <a:pt x="773" y="920"/>
                      </a:lnTo>
                      <a:lnTo>
                        <a:pt x="750" y="914"/>
                      </a:lnTo>
                      <a:lnTo>
                        <a:pt x="727" y="912"/>
                      </a:lnTo>
                      <a:lnTo>
                        <a:pt x="709" y="920"/>
                      </a:lnTo>
                      <a:lnTo>
                        <a:pt x="693" y="933"/>
                      </a:lnTo>
                      <a:lnTo>
                        <a:pt x="682" y="946"/>
                      </a:lnTo>
                      <a:lnTo>
                        <a:pt x="673" y="964"/>
                      </a:lnTo>
                      <a:lnTo>
                        <a:pt x="667" y="986"/>
                      </a:lnTo>
                      <a:lnTo>
                        <a:pt x="664" y="1000"/>
                      </a:lnTo>
                      <a:lnTo>
                        <a:pt x="664" y="1017"/>
                      </a:lnTo>
                      <a:lnTo>
                        <a:pt x="664" y="1035"/>
                      </a:lnTo>
                      <a:lnTo>
                        <a:pt x="668" y="1061"/>
                      </a:lnTo>
                      <a:lnTo>
                        <a:pt x="676" y="1079"/>
                      </a:lnTo>
                      <a:lnTo>
                        <a:pt x="686" y="1098"/>
                      </a:lnTo>
                      <a:lnTo>
                        <a:pt x="699" y="1116"/>
                      </a:lnTo>
                      <a:lnTo>
                        <a:pt x="717" y="1125"/>
                      </a:lnTo>
                      <a:lnTo>
                        <a:pt x="746" y="1134"/>
                      </a:lnTo>
                      <a:lnTo>
                        <a:pt x="764" y="1138"/>
                      </a:lnTo>
                      <a:lnTo>
                        <a:pt x="791" y="1143"/>
                      </a:lnTo>
                      <a:lnTo>
                        <a:pt x="810" y="1146"/>
                      </a:lnTo>
                      <a:lnTo>
                        <a:pt x="829" y="1144"/>
                      </a:lnTo>
                      <a:lnTo>
                        <a:pt x="848" y="1139"/>
                      </a:lnTo>
                      <a:lnTo>
                        <a:pt x="865" y="1132"/>
                      </a:lnTo>
                      <a:lnTo>
                        <a:pt x="892" y="1116"/>
                      </a:lnTo>
                      <a:lnTo>
                        <a:pt x="910" y="1105"/>
                      </a:lnTo>
                      <a:lnTo>
                        <a:pt x="927" y="1088"/>
                      </a:lnTo>
                      <a:lnTo>
                        <a:pt x="945" y="1065"/>
                      </a:lnTo>
                      <a:lnTo>
                        <a:pt x="959" y="1043"/>
                      </a:lnTo>
                      <a:lnTo>
                        <a:pt x="972" y="1022"/>
                      </a:lnTo>
                      <a:lnTo>
                        <a:pt x="979" y="996"/>
                      </a:lnTo>
                      <a:lnTo>
                        <a:pt x="983" y="972"/>
                      </a:lnTo>
                      <a:lnTo>
                        <a:pt x="987" y="955"/>
                      </a:lnTo>
                      <a:lnTo>
                        <a:pt x="992" y="938"/>
                      </a:lnTo>
                      <a:lnTo>
                        <a:pt x="992" y="920"/>
                      </a:lnTo>
                      <a:lnTo>
                        <a:pt x="985" y="907"/>
                      </a:lnTo>
                      <a:lnTo>
                        <a:pt x="975" y="894"/>
                      </a:lnTo>
                      <a:lnTo>
                        <a:pt x="957" y="885"/>
                      </a:lnTo>
                      <a:lnTo>
                        <a:pt x="941" y="881"/>
                      </a:lnTo>
                      <a:lnTo>
                        <a:pt x="923" y="881"/>
                      </a:lnTo>
                      <a:lnTo>
                        <a:pt x="907" y="882"/>
                      </a:lnTo>
                      <a:lnTo>
                        <a:pt x="886" y="890"/>
                      </a:lnTo>
                      <a:lnTo>
                        <a:pt x="865" y="905"/>
                      </a:lnTo>
                      <a:lnTo>
                        <a:pt x="851" y="920"/>
                      </a:lnTo>
                      <a:lnTo>
                        <a:pt x="845" y="934"/>
                      </a:lnTo>
                      <a:lnTo>
                        <a:pt x="836" y="956"/>
                      </a:lnTo>
                      <a:lnTo>
                        <a:pt x="833" y="972"/>
                      </a:lnTo>
                      <a:lnTo>
                        <a:pt x="829" y="998"/>
                      </a:lnTo>
                      <a:lnTo>
                        <a:pt x="828" y="1023"/>
                      </a:lnTo>
                      <a:lnTo>
                        <a:pt x="829" y="1043"/>
                      </a:lnTo>
                      <a:lnTo>
                        <a:pt x="833" y="1063"/>
                      </a:lnTo>
                      <a:lnTo>
                        <a:pt x="843" y="1080"/>
                      </a:lnTo>
                      <a:lnTo>
                        <a:pt x="851" y="1098"/>
                      </a:lnTo>
                      <a:lnTo>
                        <a:pt x="869" y="1125"/>
                      </a:lnTo>
                      <a:lnTo>
                        <a:pt x="881" y="1144"/>
                      </a:lnTo>
                      <a:lnTo>
                        <a:pt x="895" y="1164"/>
                      </a:lnTo>
                      <a:lnTo>
                        <a:pt x="911" y="1184"/>
                      </a:lnTo>
                      <a:lnTo>
                        <a:pt x="936" y="1200"/>
                      </a:lnTo>
                      <a:lnTo>
                        <a:pt x="956" y="1206"/>
                      </a:lnTo>
                      <a:lnTo>
                        <a:pt x="982" y="1205"/>
                      </a:lnTo>
                      <a:lnTo>
                        <a:pt x="1009" y="1199"/>
                      </a:lnTo>
                      <a:lnTo>
                        <a:pt x="1035" y="1187"/>
                      </a:lnTo>
                      <a:lnTo>
                        <a:pt x="1067" y="1166"/>
                      </a:lnTo>
                      <a:lnTo>
                        <a:pt x="1086" y="1150"/>
                      </a:lnTo>
                      <a:lnTo>
                        <a:pt x="1102" y="1129"/>
                      </a:lnTo>
                      <a:lnTo>
                        <a:pt x="1113" y="1109"/>
                      </a:lnTo>
                      <a:lnTo>
                        <a:pt x="1124" y="1086"/>
                      </a:lnTo>
                      <a:lnTo>
                        <a:pt x="1131" y="1063"/>
                      </a:lnTo>
                      <a:lnTo>
                        <a:pt x="1133" y="1045"/>
                      </a:lnTo>
                      <a:lnTo>
                        <a:pt x="1136" y="1016"/>
                      </a:lnTo>
                      <a:lnTo>
                        <a:pt x="1139" y="997"/>
                      </a:lnTo>
                      <a:lnTo>
                        <a:pt x="1139" y="976"/>
                      </a:lnTo>
                      <a:lnTo>
                        <a:pt x="1139" y="960"/>
                      </a:lnTo>
                      <a:lnTo>
                        <a:pt x="1129" y="941"/>
                      </a:lnTo>
                      <a:lnTo>
                        <a:pt x="1114" y="930"/>
                      </a:lnTo>
                      <a:lnTo>
                        <a:pt x="1093" y="923"/>
                      </a:lnTo>
                      <a:lnTo>
                        <a:pt x="1080" y="923"/>
                      </a:lnTo>
                      <a:lnTo>
                        <a:pt x="1063" y="927"/>
                      </a:lnTo>
                      <a:lnTo>
                        <a:pt x="1043" y="938"/>
                      </a:lnTo>
                      <a:lnTo>
                        <a:pt x="1032" y="949"/>
                      </a:lnTo>
                      <a:lnTo>
                        <a:pt x="1024" y="970"/>
                      </a:lnTo>
                      <a:lnTo>
                        <a:pt x="1017" y="991"/>
                      </a:lnTo>
                      <a:lnTo>
                        <a:pt x="1013" y="1008"/>
                      </a:lnTo>
                      <a:lnTo>
                        <a:pt x="1012" y="1035"/>
                      </a:lnTo>
                      <a:lnTo>
                        <a:pt x="1011" y="1063"/>
                      </a:lnTo>
                      <a:lnTo>
                        <a:pt x="1011" y="1084"/>
                      </a:lnTo>
                      <a:lnTo>
                        <a:pt x="1015" y="1102"/>
                      </a:lnTo>
                      <a:lnTo>
                        <a:pt x="1019" y="1125"/>
                      </a:lnTo>
                      <a:lnTo>
                        <a:pt x="1028" y="1142"/>
                      </a:lnTo>
                      <a:lnTo>
                        <a:pt x="1045" y="1161"/>
                      </a:lnTo>
                      <a:lnTo>
                        <a:pt x="1063" y="1179"/>
                      </a:lnTo>
                      <a:lnTo>
                        <a:pt x="1080" y="1187"/>
                      </a:lnTo>
                      <a:lnTo>
                        <a:pt x="1098" y="1196"/>
                      </a:lnTo>
                      <a:lnTo>
                        <a:pt x="1116" y="1205"/>
                      </a:lnTo>
                      <a:lnTo>
                        <a:pt x="1133" y="1211"/>
                      </a:lnTo>
                      <a:lnTo>
                        <a:pt x="1151" y="1217"/>
                      </a:lnTo>
                      <a:lnTo>
                        <a:pt x="1176" y="1218"/>
                      </a:lnTo>
                      <a:lnTo>
                        <a:pt x="1202" y="1220"/>
                      </a:lnTo>
                      <a:lnTo>
                        <a:pt x="1229" y="1216"/>
                      </a:lnTo>
                      <a:lnTo>
                        <a:pt x="1258" y="1205"/>
                      </a:lnTo>
                      <a:lnTo>
                        <a:pt x="1281" y="1188"/>
                      </a:lnTo>
                      <a:lnTo>
                        <a:pt x="1301" y="1169"/>
                      </a:lnTo>
                      <a:lnTo>
                        <a:pt x="1316" y="1147"/>
                      </a:lnTo>
                      <a:lnTo>
                        <a:pt x="1326" y="1125"/>
                      </a:lnTo>
                      <a:lnTo>
                        <a:pt x="1334" y="1103"/>
                      </a:lnTo>
                    </a:path>
                  </a:pathLst>
                </a:custGeom>
                <a:noFill/>
                <a:ln w="15875">
                  <a:solidFill>
                    <a:srgbClr val="006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15" name="Oval 43">
                  <a:extLst>
                    <a:ext uri="{FF2B5EF4-FFF2-40B4-BE49-F238E27FC236}">
                      <a16:creationId xmlns:a16="http://schemas.microsoft.com/office/drawing/2014/main" id="{2841659A-2F24-694C-333F-0191E815458F}"/>
                    </a:ext>
                  </a:extLst>
                </p:cNvPr>
                <p:cNvSpPr>
                  <a:spLocks noChangeArrowheads="1"/>
                </p:cNvSpPr>
                <p:nvPr/>
              </p:nvSpPr>
              <p:spPr bwMode="auto">
                <a:xfrm>
                  <a:off x="4775" y="2815"/>
                  <a:ext cx="25" cy="26"/>
                </a:xfrm>
                <a:prstGeom prst="ellipse">
                  <a:avLst/>
                </a:prstGeom>
                <a:solidFill>
                  <a:srgbClr val="0060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grpSp>
            <p:nvGrpSpPr>
              <p:cNvPr id="59411" name="Group 44">
                <a:extLst>
                  <a:ext uri="{FF2B5EF4-FFF2-40B4-BE49-F238E27FC236}">
                    <a16:creationId xmlns:a16="http://schemas.microsoft.com/office/drawing/2014/main" id="{244234C2-817B-E658-9062-CEFC50FACC66}"/>
                  </a:ext>
                </a:extLst>
              </p:cNvPr>
              <p:cNvGrpSpPr>
                <a:grpSpLocks/>
              </p:cNvGrpSpPr>
              <p:nvPr/>
            </p:nvGrpSpPr>
            <p:grpSpPr bwMode="auto">
              <a:xfrm>
                <a:off x="4742" y="2415"/>
                <a:ext cx="338" cy="441"/>
                <a:chOff x="4742" y="2415"/>
                <a:chExt cx="338" cy="441"/>
              </a:xfrm>
            </p:grpSpPr>
            <p:sp>
              <p:nvSpPr>
                <p:cNvPr id="59412" name="Freeform 45">
                  <a:extLst>
                    <a:ext uri="{FF2B5EF4-FFF2-40B4-BE49-F238E27FC236}">
                      <a16:creationId xmlns:a16="http://schemas.microsoft.com/office/drawing/2014/main" id="{23E5BCB3-5C22-CD57-862E-83338FBD991B}"/>
                    </a:ext>
                  </a:extLst>
                </p:cNvPr>
                <p:cNvSpPr>
                  <a:spLocks/>
                </p:cNvSpPr>
                <p:nvPr/>
              </p:nvSpPr>
              <p:spPr bwMode="auto">
                <a:xfrm>
                  <a:off x="4974" y="2415"/>
                  <a:ext cx="106" cy="46"/>
                </a:xfrm>
                <a:custGeom>
                  <a:avLst/>
                  <a:gdLst>
                    <a:gd name="T0" fmla="*/ 106 w 211"/>
                    <a:gd name="T1" fmla="*/ 13 h 92"/>
                    <a:gd name="T2" fmla="*/ 85 w 211"/>
                    <a:gd name="T3" fmla="*/ 3 h 92"/>
                    <a:gd name="T4" fmla="*/ 64 w 211"/>
                    <a:gd name="T5" fmla="*/ 0 h 92"/>
                    <a:gd name="T6" fmla="*/ 45 w 211"/>
                    <a:gd name="T7" fmla="*/ 3 h 92"/>
                    <a:gd name="T8" fmla="*/ 27 w 211"/>
                    <a:gd name="T9" fmla="*/ 11 h 92"/>
                    <a:gd name="T10" fmla="*/ 11 w 211"/>
                    <a:gd name="T11" fmla="*/ 24 h 92"/>
                    <a:gd name="T12" fmla="*/ 0 w 211"/>
                    <a:gd name="T13" fmla="*/ 46 h 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1" h="92">
                      <a:moveTo>
                        <a:pt x="211" y="25"/>
                      </a:moveTo>
                      <a:lnTo>
                        <a:pt x="170" y="6"/>
                      </a:lnTo>
                      <a:lnTo>
                        <a:pt x="127" y="0"/>
                      </a:lnTo>
                      <a:lnTo>
                        <a:pt x="89" y="6"/>
                      </a:lnTo>
                      <a:lnTo>
                        <a:pt x="53" y="22"/>
                      </a:lnTo>
                      <a:lnTo>
                        <a:pt x="22" y="48"/>
                      </a:lnTo>
                      <a:lnTo>
                        <a:pt x="0" y="92"/>
                      </a:lnTo>
                    </a:path>
                  </a:pathLst>
                </a:custGeom>
                <a:noFill/>
                <a:ln w="7938">
                  <a:solidFill>
                    <a:srgbClr val="006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13" name="Freeform 46">
                  <a:extLst>
                    <a:ext uri="{FF2B5EF4-FFF2-40B4-BE49-F238E27FC236}">
                      <a16:creationId xmlns:a16="http://schemas.microsoft.com/office/drawing/2014/main" id="{B1DF7AE3-3C20-941F-DB7D-6DF5D5D82345}"/>
                    </a:ext>
                  </a:extLst>
                </p:cNvPr>
                <p:cNvSpPr>
                  <a:spLocks/>
                </p:cNvSpPr>
                <p:nvPr/>
              </p:nvSpPr>
              <p:spPr bwMode="auto">
                <a:xfrm>
                  <a:off x="4742" y="2643"/>
                  <a:ext cx="130" cy="213"/>
                </a:xfrm>
                <a:custGeom>
                  <a:avLst/>
                  <a:gdLst>
                    <a:gd name="T0" fmla="*/ 130 w 259"/>
                    <a:gd name="T1" fmla="*/ 5 h 426"/>
                    <a:gd name="T2" fmla="*/ 106 w 259"/>
                    <a:gd name="T3" fmla="*/ 0 h 426"/>
                    <a:gd name="T4" fmla="*/ 79 w 259"/>
                    <a:gd name="T5" fmla="*/ 4 h 426"/>
                    <a:gd name="T6" fmla="*/ 49 w 259"/>
                    <a:gd name="T7" fmla="*/ 14 h 426"/>
                    <a:gd name="T8" fmla="*/ 25 w 259"/>
                    <a:gd name="T9" fmla="*/ 37 h 426"/>
                    <a:gd name="T10" fmla="*/ 13 w 259"/>
                    <a:gd name="T11" fmla="*/ 64 h 426"/>
                    <a:gd name="T12" fmla="*/ 3 w 259"/>
                    <a:gd name="T13" fmla="*/ 96 h 426"/>
                    <a:gd name="T14" fmla="*/ 0 w 259"/>
                    <a:gd name="T15" fmla="*/ 133 h 426"/>
                    <a:gd name="T16" fmla="*/ 5 w 259"/>
                    <a:gd name="T17" fmla="*/ 168 h 426"/>
                    <a:gd name="T18" fmla="*/ 12 w 259"/>
                    <a:gd name="T19" fmla="*/ 191 h 426"/>
                    <a:gd name="T20" fmla="*/ 24 w 259"/>
                    <a:gd name="T21" fmla="*/ 213 h 4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9" h="426">
                      <a:moveTo>
                        <a:pt x="259" y="10"/>
                      </a:moveTo>
                      <a:lnTo>
                        <a:pt x="211" y="0"/>
                      </a:lnTo>
                      <a:lnTo>
                        <a:pt x="158" y="7"/>
                      </a:lnTo>
                      <a:lnTo>
                        <a:pt x="98" y="27"/>
                      </a:lnTo>
                      <a:lnTo>
                        <a:pt x="50" y="74"/>
                      </a:lnTo>
                      <a:lnTo>
                        <a:pt x="26" y="127"/>
                      </a:lnTo>
                      <a:lnTo>
                        <a:pt x="6" y="191"/>
                      </a:lnTo>
                      <a:lnTo>
                        <a:pt x="0" y="266"/>
                      </a:lnTo>
                      <a:lnTo>
                        <a:pt x="9" y="336"/>
                      </a:lnTo>
                      <a:lnTo>
                        <a:pt x="24" y="381"/>
                      </a:lnTo>
                      <a:lnTo>
                        <a:pt x="47" y="426"/>
                      </a:lnTo>
                    </a:path>
                  </a:pathLst>
                </a:custGeom>
                <a:noFill/>
                <a:ln w="7938">
                  <a:solidFill>
                    <a:srgbClr val="006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sp>
        <p:nvSpPr>
          <p:cNvPr id="110594" name="Line 2">
            <a:extLst>
              <a:ext uri="{FF2B5EF4-FFF2-40B4-BE49-F238E27FC236}">
                <a16:creationId xmlns:a16="http://schemas.microsoft.com/office/drawing/2014/main" id="{F7F3C6E4-9AB3-8B41-1D08-A452BF7A5309}"/>
              </a:ext>
            </a:extLst>
          </p:cNvPr>
          <p:cNvSpPr>
            <a:spLocks noChangeShapeType="1"/>
          </p:cNvSpPr>
          <p:nvPr/>
        </p:nvSpPr>
        <p:spPr bwMode="auto">
          <a:xfrm flipV="1">
            <a:off x="1965325" y="3644900"/>
            <a:ext cx="2108200" cy="2159000"/>
          </a:xfrm>
          <a:prstGeom prst="line">
            <a:avLst/>
          </a:prstGeom>
          <a:noFill/>
          <a:ln w="25399">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0644" name="Group 52">
            <a:extLst>
              <a:ext uri="{FF2B5EF4-FFF2-40B4-BE49-F238E27FC236}">
                <a16:creationId xmlns:a16="http://schemas.microsoft.com/office/drawing/2014/main" id="{FEB61D96-B35D-DCB6-5AA7-23597C785DB4}"/>
              </a:ext>
            </a:extLst>
          </p:cNvPr>
          <p:cNvGrpSpPr>
            <a:grpSpLocks/>
          </p:cNvGrpSpPr>
          <p:nvPr/>
        </p:nvGrpSpPr>
        <p:grpSpPr bwMode="auto">
          <a:xfrm>
            <a:off x="1181100" y="2857500"/>
            <a:ext cx="3454400" cy="3511550"/>
            <a:chOff x="744" y="1800"/>
            <a:chExt cx="2176" cy="2212"/>
          </a:xfrm>
        </p:grpSpPr>
        <p:sp>
          <p:nvSpPr>
            <p:cNvPr id="59399" name="Line 47">
              <a:extLst>
                <a:ext uri="{FF2B5EF4-FFF2-40B4-BE49-F238E27FC236}">
                  <a16:creationId xmlns:a16="http://schemas.microsoft.com/office/drawing/2014/main" id="{D6E23AA8-B3C8-78C5-FD84-78B45C34A0E8}"/>
                </a:ext>
              </a:extLst>
            </p:cNvPr>
            <p:cNvSpPr>
              <a:spLocks noChangeShapeType="1"/>
            </p:cNvSpPr>
            <p:nvPr/>
          </p:nvSpPr>
          <p:spPr bwMode="auto">
            <a:xfrm>
              <a:off x="1248" y="1928"/>
              <a:ext cx="0" cy="1712"/>
            </a:xfrm>
            <a:prstGeom prst="line">
              <a:avLst/>
            </a:prstGeom>
            <a:noFill/>
            <a:ln w="253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0" name="Line 48">
              <a:extLst>
                <a:ext uri="{FF2B5EF4-FFF2-40B4-BE49-F238E27FC236}">
                  <a16:creationId xmlns:a16="http://schemas.microsoft.com/office/drawing/2014/main" id="{5961FF72-DB07-F3B3-64E0-F483BE7C6AAA}"/>
                </a:ext>
              </a:extLst>
            </p:cNvPr>
            <p:cNvSpPr>
              <a:spLocks noChangeShapeType="1"/>
            </p:cNvSpPr>
            <p:nvPr/>
          </p:nvSpPr>
          <p:spPr bwMode="auto">
            <a:xfrm>
              <a:off x="1256" y="3648"/>
              <a:ext cx="1664" cy="0"/>
            </a:xfrm>
            <a:prstGeom prst="line">
              <a:avLst/>
            </a:prstGeom>
            <a:noFill/>
            <a:ln w="253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1" name="Rectangle 49">
              <a:extLst>
                <a:ext uri="{FF2B5EF4-FFF2-40B4-BE49-F238E27FC236}">
                  <a16:creationId xmlns:a16="http://schemas.microsoft.com/office/drawing/2014/main" id="{DF8DBAB3-375B-4AE5-B1D1-8DCA782999B1}"/>
                </a:ext>
              </a:extLst>
            </p:cNvPr>
            <p:cNvSpPr>
              <a:spLocks noChangeArrowheads="1"/>
            </p:cNvSpPr>
            <p:nvPr/>
          </p:nvSpPr>
          <p:spPr bwMode="auto">
            <a:xfrm>
              <a:off x="1441" y="3745"/>
              <a:ext cx="1342" cy="2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200">
                  <a:solidFill>
                    <a:srgbClr val="0000CC"/>
                  </a:solidFill>
                  <a:latin typeface="Arial" panose="020B0604020202020204" pitchFamily="34" charset="0"/>
                </a:rPr>
                <a:t>Minutes Talked</a:t>
              </a:r>
            </a:p>
          </p:txBody>
        </p:sp>
        <p:sp>
          <p:nvSpPr>
            <p:cNvPr id="59402" name="Rectangle 50">
              <a:extLst>
                <a:ext uri="{FF2B5EF4-FFF2-40B4-BE49-F238E27FC236}">
                  <a16:creationId xmlns:a16="http://schemas.microsoft.com/office/drawing/2014/main" id="{B1A80FCD-F088-B24D-E5A1-B1E7EE30B972}"/>
                </a:ext>
              </a:extLst>
            </p:cNvPr>
            <p:cNvSpPr>
              <a:spLocks noChangeArrowheads="1"/>
            </p:cNvSpPr>
            <p:nvPr/>
          </p:nvSpPr>
          <p:spPr bwMode="auto">
            <a:xfrm rot="-5400000">
              <a:off x="48" y="2496"/>
              <a:ext cx="1870" cy="4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sz="2200">
                  <a:solidFill>
                    <a:srgbClr val="0000CC"/>
                  </a:solidFill>
                  <a:latin typeface="Arial" panose="020B0604020202020204" pitchFamily="34" charset="0"/>
                </a:rPr>
                <a:t>Total Long Distance</a:t>
              </a:r>
              <a:br>
                <a:rPr lang="en-US" altLang="en-US" sz="2200">
                  <a:solidFill>
                    <a:srgbClr val="0000CC"/>
                  </a:solidFill>
                  <a:latin typeface="Arial" panose="020B0604020202020204" pitchFamily="34" charset="0"/>
                </a:rPr>
              </a:br>
              <a:r>
                <a:rPr lang="en-US" altLang="en-US" sz="2200">
                  <a:solidFill>
                    <a:srgbClr val="0000CC"/>
                  </a:solidFill>
                  <a:latin typeface="Arial" panose="020B0604020202020204" pitchFamily="34" charset="0"/>
                </a:rPr>
                <a:t>Telephone Bill</a:t>
              </a:r>
            </a:p>
          </p:txBody>
        </p:sp>
      </p:gr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4000"/>
                                  </p:stCondLst>
                                  <p:childTnLst>
                                    <p:set>
                                      <p:cBhvr>
                                        <p:cTn id="6" dur="1" fill="hold">
                                          <p:stCondLst>
                                            <p:cond delay="0"/>
                                          </p:stCondLst>
                                        </p:cTn>
                                        <p:tgtEl>
                                          <p:spTgt spid="110644"/>
                                        </p:tgtEl>
                                        <p:attrNameLst>
                                          <p:attrName>style.visibility</p:attrName>
                                        </p:attrNameLst>
                                      </p:cBhvr>
                                      <p:to>
                                        <p:strVal val="visible"/>
                                      </p:to>
                                    </p:set>
                                    <p:animEffect transition="in" filter="dissolve">
                                      <p:cBhvr>
                                        <p:cTn id="7" dur="500"/>
                                        <p:tgtEl>
                                          <p:spTgt spid="1106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0594"/>
                                        </p:tgtEl>
                                        <p:attrNameLst>
                                          <p:attrName>style.visibility</p:attrName>
                                        </p:attrNameLst>
                                      </p:cBhvr>
                                      <p:to>
                                        <p:strVal val="visible"/>
                                      </p:to>
                                    </p:set>
                                    <p:animEffect transition="in" filter="dissolve">
                                      <p:cBhvr>
                                        <p:cTn id="12" dur="500"/>
                                        <p:tgtEl>
                                          <p:spTgt spid="110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008346F4-2AC4-EAC7-080A-502BFD925E48}"/>
              </a:ext>
            </a:extLst>
          </p:cNvPr>
          <p:cNvSpPr>
            <a:spLocks noGrp="1" noChangeArrowheads="1"/>
          </p:cNvSpPr>
          <p:nvPr>
            <p:ph type="title"/>
          </p:nvPr>
        </p:nvSpPr>
        <p:spPr>
          <a:noFill/>
          <a:extLs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ltLang="en-US"/>
              <a:t>Variable Cost Per Unit</a:t>
            </a:r>
          </a:p>
        </p:txBody>
      </p:sp>
      <p:sp>
        <p:nvSpPr>
          <p:cNvPr id="60419" name="Line 5">
            <a:extLst>
              <a:ext uri="{FF2B5EF4-FFF2-40B4-BE49-F238E27FC236}">
                <a16:creationId xmlns:a16="http://schemas.microsoft.com/office/drawing/2014/main" id="{72F01628-9177-B80C-5F44-CAE0AA9B7CEC}"/>
              </a:ext>
            </a:extLst>
          </p:cNvPr>
          <p:cNvSpPr>
            <a:spLocks noChangeShapeType="1"/>
          </p:cNvSpPr>
          <p:nvPr/>
        </p:nvSpPr>
        <p:spPr bwMode="auto">
          <a:xfrm>
            <a:off x="5803900" y="5867400"/>
            <a:ext cx="2641600" cy="0"/>
          </a:xfrm>
          <a:prstGeom prst="line">
            <a:avLst/>
          </a:prstGeom>
          <a:noFill/>
          <a:ln w="25399">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1668" name="Group 52">
            <a:extLst>
              <a:ext uri="{FF2B5EF4-FFF2-40B4-BE49-F238E27FC236}">
                <a16:creationId xmlns:a16="http://schemas.microsoft.com/office/drawing/2014/main" id="{68127336-C9B1-6DE8-B19B-2615B18FCBBA}"/>
              </a:ext>
            </a:extLst>
          </p:cNvPr>
          <p:cNvGrpSpPr>
            <a:grpSpLocks/>
          </p:cNvGrpSpPr>
          <p:nvPr/>
        </p:nvGrpSpPr>
        <p:grpSpPr bwMode="auto">
          <a:xfrm>
            <a:off x="4991100" y="2781300"/>
            <a:ext cx="3454400" cy="3587750"/>
            <a:chOff x="3144" y="1752"/>
            <a:chExt cx="2176" cy="2260"/>
          </a:xfrm>
        </p:grpSpPr>
        <p:sp>
          <p:nvSpPr>
            <p:cNvPr id="60465" name="Rectangle 3">
              <a:extLst>
                <a:ext uri="{FF2B5EF4-FFF2-40B4-BE49-F238E27FC236}">
                  <a16:creationId xmlns:a16="http://schemas.microsoft.com/office/drawing/2014/main" id="{8756C069-578D-A801-8EF8-15493E8651B2}"/>
                </a:ext>
              </a:extLst>
            </p:cNvPr>
            <p:cNvSpPr>
              <a:spLocks noChangeArrowheads="1"/>
            </p:cNvSpPr>
            <p:nvPr/>
          </p:nvSpPr>
          <p:spPr bwMode="auto">
            <a:xfrm>
              <a:off x="3793" y="3745"/>
              <a:ext cx="1438" cy="2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sz="2200" dirty="0">
                  <a:solidFill>
                    <a:srgbClr val="006600"/>
                  </a:solidFill>
                  <a:latin typeface="Arial" panose="020B0604020202020204" pitchFamily="34" charset="0"/>
                </a:rPr>
                <a:t>Minutes Talked</a:t>
              </a:r>
            </a:p>
          </p:txBody>
        </p:sp>
        <p:sp>
          <p:nvSpPr>
            <p:cNvPr id="60466" name="Line 4">
              <a:extLst>
                <a:ext uri="{FF2B5EF4-FFF2-40B4-BE49-F238E27FC236}">
                  <a16:creationId xmlns:a16="http://schemas.microsoft.com/office/drawing/2014/main" id="{B46B8749-B92B-A900-CBA0-F37B8641EB4B}"/>
                </a:ext>
              </a:extLst>
            </p:cNvPr>
            <p:cNvSpPr>
              <a:spLocks noChangeShapeType="1"/>
            </p:cNvSpPr>
            <p:nvPr/>
          </p:nvSpPr>
          <p:spPr bwMode="auto">
            <a:xfrm>
              <a:off x="3648" y="1928"/>
              <a:ext cx="0" cy="1760"/>
            </a:xfrm>
            <a:prstGeom prst="line">
              <a:avLst/>
            </a:prstGeom>
            <a:noFill/>
            <a:ln w="253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67" name="Line 6">
              <a:extLst>
                <a:ext uri="{FF2B5EF4-FFF2-40B4-BE49-F238E27FC236}">
                  <a16:creationId xmlns:a16="http://schemas.microsoft.com/office/drawing/2014/main" id="{382B24E5-ED1C-6E3C-AF25-2EE4B73A0988}"/>
                </a:ext>
              </a:extLst>
            </p:cNvPr>
            <p:cNvSpPr>
              <a:spLocks noChangeShapeType="1"/>
            </p:cNvSpPr>
            <p:nvPr/>
          </p:nvSpPr>
          <p:spPr bwMode="auto">
            <a:xfrm>
              <a:off x="3656" y="3696"/>
              <a:ext cx="1664" cy="0"/>
            </a:xfrm>
            <a:prstGeom prst="line">
              <a:avLst/>
            </a:prstGeom>
            <a:noFill/>
            <a:ln w="253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68" name="Rectangle 7">
              <a:extLst>
                <a:ext uri="{FF2B5EF4-FFF2-40B4-BE49-F238E27FC236}">
                  <a16:creationId xmlns:a16="http://schemas.microsoft.com/office/drawing/2014/main" id="{EFF0D226-F9B0-1C26-61F7-BFA2AB9919F8}"/>
                </a:ext>
              </a:extLst>
            </p:cNvPr>
            <p:cNvSpPr>
              <a:spLocks noChangeArrowheads="1"/>
            </p:cNvSpPr>
            <p:nvPr/>
          </p:nvSpPr>
          <p:spPr bwMode="auto">
            <a:xfrm rot="-5400000">
              <a:off x="2352" y="2544"/>
              <a:ext cx="2062" cy="4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sz="2200">
                  <a:solidFill>
                    <a:srgbClr val="006600"/>
                  </a:solidFill>
                  <a:latin typeface="Arial" panose="020B0604020202020204" pitchFamily="34" charset="0"/>
                </a:rPr>
                <a:t>Per Minute</a:t>
              </a:r>
              <a:br>
                <a:rPr lang="en-US" altLang="en-US" sz="2200">
                  <a:solidFill>
                    <a:srgbClr val="006600"/>
                  </a:solidFill>
                  <a:latin typeface="Arial" panose="020B0604020202020204" pitchFamily="34" charset="0"/>
                </a:rPr>
              </a:br>
              <a:r>
                <a:rPr lang="en-US" altLang="en-US" sz="2200">
                  <a:solidFill>
                    <a:srgbClr val="006600"/>
                  </a:solidFill>
                  <a:latin typeface="Arial" panose="020B0604020202020204" pitchFamily="34" charset="0"/>
                </a:rPr>
                <a:t>Telephone Charge</a:t>
              </a:r>
            </a:p>
          </p:txBody>
        </p:sp>
      </p:grpSp>
      <p:sp>
        <p:nvSpPr>
          <p:cNvPr id="111624" name="Line 8">
            <a:extLst>
              <a:ext uri="{FF2B5EF4-FFF2-40B4-BE49-F238E27FC236}">
                <a16:creationId xmlns:a16="http://schemas.microsoft.com/office/drawing/2014/main" id="{3AD8A86A-86A3-E8DD-262C-92535D388B05}"/>
              </a:ext>
            </a:extLst>
          </p:cNvPr>
          <p:cNvSpPr>
            <a:spLocks noChangeShapeType="1"/>
          </p:cNvSpPr>
          <p:nvPr/>
        </p:nvSpPr>
        <p:spPr bwMode="auto">
          <a:xfrm>
            <a:off x="5803900" y="4343400"/>
            <a:ext cx="2260600" cy="0"/>
          </a:xfrm>
          <a:prstGeom prst="line">
            <a:avLst/>
          </a:prstGeom>
          <a:noFill/>
          <a:ln w="25399">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22" name="Rectangle 9">
            <a:extLst>
              <a:ext uri="{FF2B5EF4-FFF2-40B4-BE49-F238E27FC236}">
                <a16:creationId xmlns:a16="http://schemas.microsoft.com/office/drawing/2014/main" id="{25A13995-5237-DC80-BE47-02A20F0E75B3}"/>
              </a:ext>
            </a:extLst>
          </p:cNvPr>
          <p:cNvSpPr>
            <a:spLocks noGrp="1" noChangeArrowheads="1"/>
          </p:cNvSpPr>
          <p:nvPr>
            <p:ph type="body" idx="1"/>
          </p:nvPr>
        </p:nvSpPr>
        <p:spPr>
          <a:xfrm>
            <a:off x="152400" y="1600200"/>
            <a:ext cx="8763000" cy="4114800"/>
          </a:xfrm>
          <a:noFill/>
          <a:extLs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gn="ctr">
              <a:buFont typeface="Wingdings" panose="05000000000000000000" pitchFamily="2" charset="2"/>
              <a:buNone/>
            </a:pPr>
            <a:r>
              <a:rPr lang="en-US" altLang="en-US" dirty="0"/>
              <a:t>  The </a:t>
            </a:r>
            <a:r>
              <a:rPr lang="en-US" altLang="en-US" b="1" dirty="0">
                <a:solidFill>
                  <a:schemeClr val="accent2"/>
                </a:solidFill>
              </a:rPr>
              <a:t>cost per long distance minute</a:t>
            </a:r>
            <a:r>
              <a:rPr lang="en-US" altLang="en-US" dirty="0"/>
              <a:t> talked is constant.  For example, 10 cents per minute.</a:t>
            </a:r>
          </a:p>
        </p:txBody>
      </p:sp>
      <p:grpSp>
        <p:nvGrpSpPr>
          <p:cNvPr id="60423" name="Group 10">
            <a:extLst>
              <a:ext uri="{FF2B5EF4-FFF2-40B4-BE49-F238E27FC236}">
                <a16:creationId xmlns:a16="http://schemas.microsoft.com/office/drawing/2014/main" id="{06A5D356-3990-C622-FD59-17ADA6292145}"/>
              </a:ext>
            </a:extLst>
          </p:cNvPr>
          <p:cNvGrpSpPr>
            <a:grpSpLocks/>
          </p:cNvGrpSpPr>
          <p:nvPr/>
        </p:nvGrpSpPr>
        <p:grpSpPr bwMode="auto">
          <a:xfrm>
            <a:off x="1304925" y="3379788"/>
            <a:ext cx="1928813" cy="2222500"/>
            <a:chOff x="822" y="2129"/>
            <a:chExt cx="1215" cy="1400"/>
          </a:xfrm>
        </p:grpSpPr>
        <p:grpSp>
          <p:nvGrpSpPr>
            <p:cNvPr id="60424" name="Group 11">
              <a:extLst>
                <a:ext uri="{FF2B5EF4-FFF2-40B4-BE49-F238E27FC236}">
                  <a16:creationId xmlns:a16="http://schemas.microsoft.com/office/drawing/2014/main" id="{C7630CF1-939D-DAAA-642B-8C5EB9F0A507}"/>
                </a:ext>
              </a:extLst>
            </p:cNvPr>
            <p:cNvGrpSpPr>
              <a:grpSpLocks/>
            </p:cNvGrpSpPr>
            <p:nvPr/>
          </p:nvGrpSpPr>
          <p:grpSpPr bwMode="auto">
            <a:xfrm>
              <a:off x="822" y="2747"/>
              <a:ext cx="1080" cy="782"/>
              <a:chOff x="822" y="2747"/>
              <a:chExt cx="1080" cy="782"/>
            </a:xfrm>
          </p:grpSpPr>
          <p:sp>
            <p:nvSpPr>
              <p:cNvPr id="60459" name="Freeform 12">
                <a:extLst>
                  <a:ext uri="{FF2B5EF4-FFF2-40B4-BE49-F238E27FC236}">
                    <a16:creationId xmlns:a16="http://schemas.microsoft.com/office/drawing/2014/main" id="{5203811B-7A70-0679-09F7-A9FD97E245F8}"/>
                  </a:ext>
                </a:extLst>
              </p:cNvPr>
              <p:cNvSpPr>
                <a:spLocks/>
              </p:cNvSpPr>
              <p:nvPr/>
            </p:nvSpPr>
            <p:spPr bwMode="auto">
              <a:xfrm>
                <a:off x="822" y="2756"/>
                <a:ext cx="1080" cy="773"/>
              </a:xfrm>
              <a:custGeom>
                <a:avLst/>
                <a:gdLst>
                  <a:gd name="T0" fmla="*/ 193 w 2160"/>
                  <a:gd name="T1" fmla="*/ 773 h 1545"/>
                  <a:gd name="T2" fmla="*/ 115 w 2160"/>
                  <a:gd name="T3" fmla="*/ 671 h 1545"/>
                  <a:gd name="T4" fmla="*/ 43 w 2160"/>
                  <a:gd name="T5" fmla="*/ 577 h 1545"/>
                  <a:gd name="T6" fmla="*/ 7 w 2160"/>
                  <a:gd name="T7" fmla="*/ 522 h 1545"/>
                  <a:gd name="T8" fmla="*/ 0 w 2160"/>
                  <a:gd name="T9" fmla="*/ 487 h 1545"/>
                  <a:gd name="T10" fmla="*/ 18 w 2160"/>
                  <a:gd name="T11" fmla="*/ 439 h 1545"/>
                  <a:gd name="T12" fmla="*/ 72 w 2160"/>
                  <a:gd name="T13" fmla="*/ 350 h 1545"/>
                  <a:gd name="T14" fmla="*/ 118 w 2160"/>
                  <a:gd name="T15" fmla="*/ 284 h 1545"/>
                  <a:gd name="T16" fmla="*/ 153 w 2160"/>
                  <a:gd name="T17" fmla="*/ 220 h 1545"/>
                  <a:gd name="T18" fmla="*/ 172 w 2160"/>
                  <a:gd name="T19" fmla="*/ 176 h 1545"/>
                  <a:gd name="T20" fmla="*/ 180 w 2160"/>
                  <a:gd name="T21" fmla="*/ 137 h 1545"/>
                  <a:gd name="T22" fmla="*/ 183 w 2160"/>
                  <a:gd name="T23" fmla="*/ 87 h 1545"/>
                  <a:gd name="T24" fmla="*/ 192 w 2160"/>
                  <a:gd name="T25" fmla="*/ 53 h 1545"/>
                  <a:gd name="T26" fmla="*/ 212 w 2160"/>
                  <a:gd name="T27" fmla="*/ 27 h 1545"/>
                  <a:gd name="T28" fmla="*/ 243 w 2160"/>
                  <a:gd name="T29" fmla="*/ 21 h 1545"/>
                  <a:gd name="T30" fmla="*/ 289 w 2160"/>
                  <a:gd name="T31" fmla="*/ 25 h 1545"/>
                  <a:gd name="T32" fmla="*/ 312 w 2160"/>
                  <a:gd name="T33" fmla="*/ 28 h 1545"/>
                  <a:gd name="T34" fmla="*/ 343 w 2160"/>
                  <a:gd name="T35" fmla="*/ 22 h 1545"/>
                  <a:gd name="T36" fmla="*/ 377 w 2160"/>
                  <a:gd name="T37" fmla="*/ 0 h 1545"/>
                  <a:gd name="T38" fmla="*/ 460 w 2160"/>
                  <a:gd name="T39" fmla="*/ 36 h 1545"/>
                  <a:gd name="T40" fmla="*/ 524 w 2160"/>
                  <a:gd name="T41" fmla="*/ 38 h 1545"/>
                  <a:gd name="T42" fmla="*/ 640 w 2160"/>
                  <a:gd name="T43" fmla="*/ 81 h 1545"/>
                  <a:gd name="T44" fmla="*/ 768 w 2160"/>
                  <a:gd name="T45" fmla="*/ 110 h 1545"/>
                  <a:gd name="T46" fmla="*/ 852 w 2160"/>
                  <a:gd name="T47" fmla="*/ 79 h 1545"/>
                  <a:gd name="T48" fmla="*/ 910 w 2160"/>
                  <a:gd name="T49" fmla="*/ 71 h 1545"/>
                  <a:gd name="T50" fmla="*/ 942 w 2160"/>
                  <a:gd name="T51" fmla="*/ 74 h 1545"/>
                  <a:gd name="T52" fmla="*/ 965 w 2160"/>
                  <a:gd name="T53" fmla="*/ 81 h 1545"/>
                  <a:gd name="T54" fmla="*/ 981 w 2160"/>
                  <a:gd name="T55" fmla="*/ 92 h 1545"/>
                  <a:gd name="T56" fmla="*/ 994 w 2160"/>
                  <a:gd name="T57" fmla="*/ 110 h 1545"/>
                  <a:gd name="T58" fmla="*/ 999 w 2160"/>
                  <a:gd name="T59" fmla="*/ 131 h 1545"/>
                  <a:gd name="T60" fmla="*/ 997 w 2160"/>
                  <a:gd name="T61" fmla="*/ 165 h 1545"/>
                  <a:gd name="T62" fmla="*/ 992 w 2160"/>
                  <a:gd name="T63" fmla="*/ 196 h 1545"/>
                  <a:gd name="T64" fmla="*/ 989 w 2160"/>
                  <a:gd name="T65" fmla="*/ 230 h 1545"/>
                  <a:gd name="T66" fmla="*/ 987 w 2160"/>
                  <a:gd name="T67" fmla="*/ 273 h 1545"/>
                  <a:gd name="T68" fmla="*/ 991 w 2160"/>
                  <a:gd name="T69" fmla="*/ 307 h 1545"/>
                  <a:gd name="T70" fmla="*/ 1000 w 2160"/>
                  <a:gd name="T71" fmla="*/ 345 h 1545"/>
                  <a:gd name="T72" fmla="*/ 1014 w 2160"/>
                  <a:gd name="T73" fmla="*/ 390 h 1545"/>
                  <a:gd name="T74" fmla="*/ 1047 w 2160"/>
                  <a:gd name="T75" fmla="*/ 478 h 1545"/>
                  <a:gd name="T76" fmla="*/ 1080 w 2160"/>
                  <a:gd name="T77" fmla="*/ 572 h 1545"/>
                  <a:gd name="T78" fmla="*/ 1069 w 2160"/>
                  <a:gd name="T79" fmla="*/ 685 h 1545"/>
                  <a:gd name="T80" fmla="*/ 1028 w 2160"/>
                  <a:gd name="T81" fmla="*/ 771 h 1545"/>
                  <a:gd name="T82" fmla="*/ 193 w 2160"/>
                  <a:gd name="T83" fmla="*/ 773 h 15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160" h="1545">
                    <a:moveTo>
                      <a:pt x="385" y="1545"/>
                    </a:moveTo>
                    <a:lnTo>
                      <a:pt x="230" y="1341"/>
                    </a:lnTo>
                    <a:lnTo>
                      <a:pt x="85" y="1154"/>
                    </a:lnTo>
                    <a:lnTo>
                      <a:pt x="13" y="1044"/>
                    </a:lnTo>
                    <a:lnTo>
                      <a:pt x="0" y="973"/>
                    </a:lnTo>
                    <a:lnTo>
                      <a:pt x="36" y="878"/>
                    </a:lnTo>
                    <a:lnTo>
                      <a:pt x="144" y="699"/>
                    </a:lnTo>
                    <a:lnTo>
                      <a:pt x="235" y="567"/>
                    </a:lnTo>
                    <a:lnTo>
                      <a:pt x="306" y="440"/>
                    </a:lnTo>
                    <a:lnTo>
                      <a:pt x="343" y="352"/>
                    </a:lnTo>
                    <a:lnTo>
                      <a:pt x="359" y="274"/>
                    </a:lnTo>
                    <a:lnTo>
                      <a:pt x="366" y="173"/>
                    </a:lnTo>
                    <a:lnTo>
                      <a:pt x="384" y="106"/>
                    </a:lnTo>
                    <a:lnTo>
                      <a:pt x="423" y="54"/>
                    </a:lnTo>
                    <a:lnTo>
                      <a:pt x="485" y="41"/>
                    </a:lnTo>
                    <a:lnTo>
                      <a:pt x="578" y="49"/>
                    </a:lnTo>
                    <a:lnTo>
                      <a:pt x="624" y="56"/>
                    </a:lnTo>
                    <a:lnTo>
                      <a:pt x="686" y="44"/>
                    </a:lnTo>
                    <a:lnTo>
                      <a:pt x="754" y="0"/>
                    </a:lnTo>
                    <a:lnTo>
                      <a:pt x="920" y="71"/>
                    </a:lnTo>
                    <a:lnTo>
                      <a:pt x="1047" y="75"/>
                    </a:lnTo>
                    <a:lnTo>
                      <a:pt x="1279" y="161"/>
                    </a:lnTo>
                    <a:lnTo>
                      <a:pt x="1536" y="220"/>
                    </a:lnTo>
                    <a:lnTo>
                      <a:pt x="1703" y="157"/>
                    </a:lnTo>
                    <a:lnTo>
                      <a:pt x="1819" y="142"/>
                    </a:lnTo>
                    <a:lnTo>
                      <a:pt x="1884" y="147"/>
                    </a:lnTo>
                    <a:lnTo>
                      <a:pt x="1929" y="161"/>
                    </a:lnTo>
                    <a:lnTo>
                      <a:pt x="1962" y="183"/>
                    </a:lnTo>
                    <a:lnTo>
                      <a:pt x="1988" y="220"/>
                    </a:lnTo>
                    <a:lnTo>
                      <a:pt x="1997" y="261"/>
                    </a:lnTo>
                    <a:lnTo>
                      <a:pt x="1993" y="329"/>
                    </a:lnTo>
                    <a:lnTo>
                      <a:pt x="1984" y="391"/>
                    </a:lnTo>
                    <a:lnTo>
                      <a:pt x="1978" y="460"/>
                    </a:lnTo>
                    <a:lnTo>
                      <a:pt x="1974" y="545"/>
                    </a:lnTo>
                    <a:lnTo>
                      <a:pt x="1982" y="613"/>
                    </a:lnTo>
                    <a:lnTo>
                      <a:pt x="2000" y="690"/>
                    </a:lnTo>
                    <a:lnTo>
                      <a:pt x="2027" y="780"/>
                    </a:lnTo>
                    <a:lnTo>
                      <a:pt x="2093" y="955"/>
                    </a:lnTo>
                    <a:lnTo>
                      <a:pt x="2160" y="1143"/>
                    </a:lnTo>
                    <a:lnTo>
                      <a:pt x="2138" y="1369"/>
                    </a:lnTo>
                    <a:lnTo>
                      <a:pt x="2055" y="1541"/>
                    </a:lnTo>
                    <a:lnTo>
                      <a:pt x="385" y="1545"/>
                    </a:lnTo>
                    <a:close/>
                  </a:path>
                </a:pathLst>
              </a:custGeom>
              <a:solidFill>
                <a:srgbClr val="0000FF"/>
              </a:solidFill>
              <a:ln w="7938">
                <a:solidFill>
                  <a:srgbClr val="0000FF"/>
                </a:solidFill>
                <a:prstDash val="solid"/>
                <a:round/>
                <a:headEnd/>
                <a:tailEnd/>
              </a:ln>
            </p:spPr>
            <p:txBody>
              <a:bodyPr/>
              <a:lstStyle/>
              <a:p>
                <a:endParaRPr lang="en-US"/>
              </a:p>
            </p:txBody>
          </p:sp>
          <p:sp>
            <p:nvSpPr>
              <p:cNvPr id="60460" name="Freeform 13">
                <a:extLst>
                  <a:ext uri="{FF2B5EF4-FFF2-40B4-BE49-F238E27FC236}">
                    <a16:creationId xmlns:a16="http://schemas.microsoft.com/office/drawing/2014/main" id="{3D977A2D-2493-8E72-5E59-D02349C00741}"/>
                  </a:ext>
                </a:extLst>
              </p:cNvPr>
              <p:cNvSpPr>
                <a:spLocks/>
              </p:cNvSpPr>
              <p:nvPr/>
            </p:nvSpPr>
            <p:spPr bwMode="auto">
              <a:xfrm>
                <a:off x="1169" y="2747"/>
                <a:ext cx="222" cy="284"/>
              </a:xfrm>
              <a:custGeom>
                <a:avLst/>
                <a:gdLst>
                  <a:gd name="T0" fmla="*/ 32 w 443"/>
                  <a:gd name="T1" fmla="*/ 0 h 568"/>
                  <a:gd name="T2" fmla="*/ 16 w 443"/>
                  <a:gd name="T3" fmla="*/ 68 h 568"/>
                  <a:gd name="T4" fmla="*/ 0 w 443"/>
                  <a:gd name="T5" fmla="*/ 165 h 568"/>
                  <a:gd name="T6" fmla="*/ 6 w 443"/>
                  <a:gd name="T7" fmla="*/ 284 h 568"/>
                  <a:gd name="T8" fmla="*/ 36 w 443"/>
                  <a:gd name="T9" fmla="*/ 243 h 568"/>
                  <a:gd name="T10" fmla="*/ 68 w 443"/>
                  <a:gd name="T11" fmla="*/ 204 h 568"/>
                  <a:gd name="T12" fmla="*/ 119 w 443"/>
                  <a:gd name="T13" fmla="*/ 146 h 568"/>
                  <a:gd name="T14" fmla="*/ 172 w 443"/>
                  <a:gd name="T15" fmla="*/ 209 h 568"/>
                  <a:gd name="T16" fmla="*/ 222 w 443"/>
                  <a:gd name="T17" fmla="*/ 269 h 568"/>
                  <a:gd name="T18" fmla="*/ 204 w 443"/>
                  <a:gd name="T19" fmla="*/ 199 h 568"/>
                  <a:gd name="T20" fmla="*/ 201 w 443"/>
                  <a:gd name="T21" fmla="*/ 115 h 568"/>
                  <a:gd name="T22" fmla="*/ 170 w 443"/>
                  <a:gd name="T23" fmla="*/ 37 h 568"/>
                  <a:gd name="T24" fmla="*/ 165 w 443"/>
                  <a:gd name="T25" fmla="*/ 69 h 568"/>
                  <a:gd name="T26" fmla="*/ 126 w 443"/>
                  <a:gd name="T27" fmla="*/ 94 h 568"/>
                  <a:gd name="T28" fmla="*/ 64 w 443"/>
                  <a:gd name="T29" fmla="*/ 56 h 568"/>
                  <a:gd name="T30" fmla="*/ 32 w 443"/>
                  <a:gd name="T31" fmla="*/ 0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3" h="568">
                    <a:moveTo>
                      <a:pt x="63" y="0"/>
                    </a:moveTo>
                    <a:lnTo>
                      <a:pt x="31" y="135"/>
                    </a:lnTo>
                    <a:lnTo>
                      <a:pt x="0" y="329"/>
                    </a:lnTo>
                    <a:lnTo>
                      <a:pt x="11" y="568"/>
                    </a:lnTo>
                    <a:lnTo>
                      <a:pt x="71" y="485"/>
                    </a:lnTo>
                    <a:lnTo>
                      <a:pt x="135" y="407"/>
                    </a:lnTo>
                    <a:lnTo>
                      <a:pt x="237" y="291"/>
                    </a:lnTo>
                    <a:lnTo>
                      <a:pt x="344" y="417"/>
                    </a:lnTo>
                    <a:lnTo>
                      <a:pt x="443" y="538"/>
                    </a:lnTo>
                    <a:lnTo>
                      <a:pt x="408" y="398"/>
                    </a:lnTo>
                    <a:lnTo>
                      <a:pt x="401" y="230"/>
                    </a:lnTo>
                    <a:lnTo>
                      <a:pt x="340" y="74"/>
                    </a:lnTo>
                    <a:lnTo>
                      <a:pt x="330" y="138"/>
                    </a:lnTo>
                    <a:lnTo>
                      <a:pt x="251" y="187"/>
                    </a:lnTo>
                    <a:lnTo>
                      <a:pt x="128" y="111"/>
                    </a:lnTo>
                    <a:lnTo>
                      <a:pt x="63" y="0"/>
                    </a:lnTo>
                    <a:close/>
                  </a:path>
                </a:pathLst>
              </a:custGeom>
              <a:solidFill>
                <a:srgbClr val="A0C0FF"/>
              </a:solidFill>
              <a:ln w="7938">
                <a:solidFill>
                  <a:srgbClr val="000000"/>
                </a:solidFill>
                <a:prstDash val="solid"/>
                <a:round/>
                <a:headEnd/>
                <a:tailEnd/>
              </a:ln>
            </p:spPr>
            <p:txBody>
              <a:bodyPr/>
              <a:lstStyle/>
              <a:p>
                <a:endParaRPr lang="en-US"/>
              </a:p>
            </p:txBody>
          </p:sp>
          <p:sp>
            <p:nvSpPr>
              <p:cNvPr id="60461" name="Freeform 14">
                <a:extLst>
                  <a:ext uri="{FF2B5EF4-FFF2-40B4-BE49-F238E27FC236}">
                    <a16:creationId xmlns:a16="http://schemas.microsoft.com/office/drawing/2014/main" id="{89223189-161C-B73D-9961-4DB5932F471C}"/>
                  </a:ext>
                </a:extLst>
              </p:cNvPr>
              <p:cNvSpPr>
                <a:spLocks/>
              </p:cNvSpPr>
              <p:nvPr/>
            </p:nvSpPr>
            <p:spPr bwMode="auto">
              <a:xfrm>
                <a:off x="1204" y="2843"/>
                <a:ext cx="155" cy="680"/>
              </a:xfrm>
              <a:custGeom>
                <a:avLst/>
                <a:gdLst>
                  <a:gd name="T0" fmla="*/ 42 w 310"/>
                  <a:gd name="T1" fmla="*/ 47 h 1359"/>
                  <a:gd name="T2" fmla="*/ 90 w 310"/>
                  <a:gd name="T3" fmla="*/ 0 h 1359"/>
                  <a:gd name="T4" fmla="*/ 122 w 310"/>
                  <a:gd name="T5" fmla="*/ 51 h 1359"/>
                  <a:gd name="T6" fmla="*/ 97 w 310"/>
                  <a:gd name="T7" fmla="*/ 130 h 1359"/>
                  <a:gd name="T8" fmla="*/ 128 w 310"/>
                  <a:gd name="T9" fmla="*/ 221 h 1359"/>
                  <a:gd name="T10" fmla="*/ 155 w 310"/>
                  <a:gd name="T11" fmla="*/ 283 h 1359"/>
                  <a:gd name="T12" fmla="*/ 128 w 310"/>
                  <a:gd name="T13" fmla="*/ 440 h 1359"/>
                  <a:gd name="T14" fmla="*/ 97 w 310"/>
                  <a:gd name="T15" fmla="*/ 680 h 1359"/>
                  <a:gd name="T16" fmla="*/ 57 w 310"/>
                  <a:gd name="T17" fmla="*/ 680 h 1359"/>
                  <a:gd name="T18" fmla="*/ 19 w 310"/>
                  <a:gd name="T19" fmla="*/ 440 h 1359"/>
                  <a:gd name="T20" fmla="*/ 0 w 310"/>
                  <a:gd name="T21" fmla="*/ 281 h 1359"/>
                  <a:gd name="T22" fmla="*/ 24 w 310"/>
                  <a:gd name="T23" fmla="*/ 219 h 1359"/>
                  <a:gd name="T24" fmla="*/ 60 w 310"/>
                  <a:gd name="T25" fmla="*/ 127 h 1359"/>
                  <a:gd name="T26" fmla="*/ 42 w 310"/>
                  <a:gd name="T27" fmla="*/ 47 h 13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10" h="1359">
                    <a:moveTo>
                      <a:pt x="83" y="94"/>
                    </a:moveTo>
                    <a:lnTo>
                      <a:pt x="180" y="0"/>
                    </a:lnTo>
                    <a:lnTo>
                      <a:pt x="243" y="102"/>
                    </a:lnTo>
                    <a:lnTo>
                      <a:pt x="194" y="259"/>
                    </a:lnTo>
                    <a:lnTo>
                      <a:pt x="256" y="442"/>
                    </a:lnTo>
                    <a:lnTo>
                      <a:pt x="310" y="565"/>
                    </a:lnTo>
                    <a:lnTo>
                      <a:pt x="256" y="880"/>
                    </a:lnTo>
                    <a:lnTo>
                      <a:pt x="194" y="1359"/>
                    </a:lnTo>
                    <a:lnTo>
                      <a:pt x="114" y="1359"/>
                    </a:lnTo>
                    <a:lnTo>
                      <a:pt x="37" y="880"/>
                    </a:lnTo>
                    <a:lnTo>
                      <a:pt x="0" y="561"/>
                    </a:lnTo>
                    <a:lnTo>
                      <a:pt x="48" y="437"/>
                    </a:lnTo>
                    <a:lnTo>
                      <a:pt x="120" y="254"/>
                    </a:lnTo>
                    <a:lnTo>
                      <a:pt x="83" y="94"/>
                    </a:lnTo>
                    <a:close/>
                  </a:path>
                </a:pathLst>
              </a:custGeom>
              <a:solidFill>
                <a:srgbClr val="FF0000"/>
              </a:solidFill>
              <a:ln w="7938">
                <a:solidFill>
                  <a:srgbClr val="FF0000"/>
                </a:solidFill>
                <a:prstDash val="solid"/>
                <a:round/>
                <a:headEnd/>
                <a:tailEnd/>
              </a:ln>
            </p:spPr>
            <p:txBody>
              <a:bodyPr/>
              <a:lstStyle/>
              <a:p>
                <a:endParaRPr lang="en-US"/>
              </a:p>
            </p:txBody>
          </p:sp>
          <p:sp>
            <p:nvSpPr>
              <p:cNvPr id="60462" name="Freeform 15">
                <a:extLst>
                  <a:ext uri="{FF2B5EF4-FFF2-40B4-BE49-F238E27FC236}">
                    <a16:creationId xmlns:a16="http://schemas.microsoft.com/office/drawing/2014/main" id="{6B948DF2-D755-2235-3494-D47DC94F487E}"/>
                  </a:ext>
                </a:extLst>
              </p:cNvPr>
              <p:cNvSpPr>
                <a:spLocks/>
              </p:cNvSpPr>
              <p:nvPr/>
            </p:nvSpPr>
            <p:spPr bwMode="auto">
              <a:xfrm>
                <a:off x="1729" y="2932"/>
                <a:ext cx="19" cy="66"/>
              </a:xfrm>
              <a:custGeom>
                <a:avLst/>
                <a:gdLst>
                  <a:gd name="T0" fmla="*/ 14 w 40"/>
                  <a:gd name="T1" fmla="*/ 0 h 131"/>
                  <a:gd name="T2" fmla="*/ 19 w 40"/>
                  <a:gd name="T3" fmla="*/ 13 h 131"/>
                  <a:gd name="T4" fmla="*/ 16 w 40"/>
                  <a:gd name="T5" fmla="*/ 30 h 131"/>
                  <a:gd name="T6" fmla="*/ 9 w 40"/>
                  <a:gd name="T7" fmla="*/ 50 h 131"/>
                  <a:gd name="T8" fmla="*/ 0 w 40"/>
                  <a:gd name="T9" fmla="*/ 66 h 1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131">
                    <a:moveTo>
                      <a:pt x="29" y="0"/>
                    </a:moveTo>
                    <a:lnTo>
                      <a:pt x="40" y="25"/>
                    </a:lnTo>
                    <a:lnTo>
                      <a:pt x="33" y="60"/>
                    </a:lnTo>
                    <a:lnTo>
                      <a:pt x="19" y="100"/>
                    </a:lnTo>
                    <a:lnTo>
                      <a:pt x="0" y="131"/>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63" name="Freeform 16">
                <a:extLst>
                  <a:ext uri="{FF2B5EF4-FFF2-40B4-BE49-F238E27FC236}">
                    <a16:creationId xmlns:a16="http://schemas.microsoft.com/office/drawing/2014/main" id="{D83B95DC-CF8E-A3CB-03C5-D26FD778B2E8}"/>
                  </a:ext>
                </a:extLst>
              </p:cNvPr>
              <p:cNvSpPr>
                <a:spLocks/>
              </p:cNvSpPr>
              <p:nvPr/>
            </p:nvSpPr>
            <p:spPr bwMode="auto">
              <a:xfrm>
                <a:off x="1543" y="2991"/>
                <a:ext cx="301" cy="214"/>
              </a:xfrm>
              <a:custGeom>
                <a:avLst/>
                <a:gdLst>
                  <a:gd name="T0" fmla="*/ 34 w 602"/>
                  <a:gd name="T1" fmla="*/ 171 h 427"/>
                  <a:gd name="T2" fmla="*/ 0 w 602"/>
                  <a:gd name="T3" fmla="*/ 132 h 427"/>
                  <a:gd name="T4" fmla="*/ 173 w 602"/>
                  <a:gd name="T5" fmla="*/ 0 h 427"/>
                  <a:gd name="T6" fmla="*/ 301 w 602"/>
                  <a:gd name="T7" fmla="*/ 214 h 4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2" h="427">
                    <a:moveTo>
                      <a:pt x="67" y="341"/>
                    </a:moveTo>
                    <a:lnTo>
                      <a:pt x="0" y="264"/>
                    </a:lnTo>
                    <a:lnTo>
                      <a:pt x="345" y="0"/>
                    </a:lnTo>
                    <a:lnTo>
                      <a:pt x="602" y="427"/>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64" name="Freeform 17">
                <a:extLst>
                  <a:ext uri="{FF2B5EF4-FFF2-40B4-BE49-F238E27FC236}">
                    <a16:creationId xmlns:a16="http://schemas.microsoft.com/office/drawing/2014/main" id="{846103EC-D155-1166-12FB-BA40B6B82441}"/>
                  </a:ext>
                </a:extLst>
              </p:cNvPr>
              <p:cNvSpPr>
                <a:spLocks/>
              </p:cNvSpPr>
              <p:nvPr/>
            </p:nvSpPr>
            <p:spPr bwMode="auto">
              <a:xfrm>
                <a:off x="1029" y="3081"/>
                <a:ext cx="134" cy="279"/>
              </a:xfrm>
              <a:custGeom>
                <a:avLst/>
                <a:gdLst>
                  <a:gd name="T0" fmla="*/ 134 w 267"/>
                  <a:gd name="T1" fmla="*/ 0 h 558"/>
                  <a:gd name="T2" fmla="*/ 112 w 267"/>
                  <a:gd name="T3" fmla="*/ 58 h 558"/>
                  <a:gd name="T4" fmla="*/ 80 w 267"/>
                  <a:gd name="T5" fmla="*/ 110 h 558"/>
                  <a:gd name="T6" fmla="*/ 34 w 267"/>
                  <a:gd name="T7" fmla="*/ 151 h 558"/>
                  <a:gd name="T8" fmla="*/ 0 w 267"/>
                  <a:gd name="T9" fmla="*/ 175 h 558"/>
                  <a:gd name="T10" fmla="*/ 30 w 267"/>
                  <a:gd name="T11" fmla="*/ 193 h 558"/>
                  <a:gd name="T12" fmla="*/ 54 w 267"/>
                  <a:gd name="T13" fmla="*/ 215 h 558"/>
                  <a:gd name="T14" fmla="*/ 73 w 267"/>
                  <a:gd name="T15" fmla="*/ 246 h 558"/>
                  <a:gd name="T16" fmla="*/ 94 w 267"/>
                  <a:gd name="T17" fmla="*/ 279 h 5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7" h="558">
                    <a:moveTo>
                      <a:pt x="267" y="0"/>
                    </a:moveTo>
                    <a:lnTo>
                      <a:pt x="224" y="116"/>
                    </a:lnTo>
                    <a:lnTo>
                      <a:pt x="160" y="220"/>
                    </a:lnTo>
                    <a:lnTo>
                      <a:pt x="67" y="301"/>
                    </a:lnTo>
                    <a:lnTo>
                      <a:pt x="0" y="350"/>
                    </a:lnTo>
                    <a:lnTo>
                      <a:pt x="59" y="385"/>
                    </a:lnTo>
                    <a:lnTo>
                      <a:pt x="108" y="429"/>
                    </a:lnTo>
                    <a:lnTo>
                      <a:pt x="146" y="491"/>
                    </a:lnTo>
                    <a:lnTo>
                      <a:pt x="187" y="558"/>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60425" name="Group 18">
              <a:extLst>
                <a:ext uri="{FF2B5EF4-FFF2-40B4-BE49-F238E27FC236}">
                  <a16:creationId xmlns:a16="http://schemas.microsoft.com/office/drawing/2014/main" id="{6FC7836D-1D00-5CC0-A96D-32BFEC49C869}"/>
                </a:ext>
              </a:extLst>
            </p:cNvPr>
            <p:cNvGrpSpPr>
              <a:grpSpLocks/>
            </p:cNvGrpSpPr>
            <p:nvPr/>
          </p:nvGrpSpPr>
          <p:grpSpPr bwMode="auto">
            <a:xfrm>
              <a:off x="987" y="2129"/>
              <a:ext cx="631" cy="700"/>
              <a:chOff x="987" y="2129"/>
              <a:chExt cx="631" cy="700"/>
            </a:xfrm>
          </p:grpSpPr>
          <p:sp>
            <p:nvSpPr>
              <p:cNvPr id="60445" name="Freeform 19">
                <a:extLst>
                  <a:ext uri="{FF2B5EF4-FFF2-40B4-BE49-F238E27FC236}">
                    <a16:creationId xmlns:a16="http://schemas.microsoft.com/office/drawing/2014/main" id="{0ACB3CF0-FD93-EDA8-9075-B6B57650A7A8}"/>
                  </a:ext>
                </a:extLst>
              </p:cNvPr>
              <p:cNvSpPr>
                <a:spLocks/>
              </p:cNvSpPr>
              <p:nvPr/>
            </p:nvSpPr>
            <p:spPr bwMode="auto">
              <a:xfrm>
                <a:off x="987" y="2182"/>
                <a:ext cx="581" cy="647"/>
              </a:xfrm>
              <a:custGeom>
                <a:avLst/>
                <a:gdLst>
                  <a:gd name="T0" fmla="*/ 455 w 1161"/>
                  <a:gd name="T1" fmla="*/ 27 h 1294"/>
                  <a:gd name="T2" fmla="*/ 339 w 1161"/>
                  <a:gd name="T3" fmla="*/ 0 h 1294"/>
                  <a:gd name="T4" fmla="*/ 231 w 1161"/>
                  <a:gd name="T5" fmla="*/ 27 h 1294"/>
                  <a:gd name="T6" fmla="*/ 171 w 1161"/>
                  <a:gd name="T7" fmla="*/ 116 h 1294"/>
                  <a:gd name="T8" fmla="*/ 124 w 1161"/>
                  <a:gd name="T9" fmla="*/ 187 h 1294"/>
                  <a:gd name="T10" fmla="*/ 100 w 1161"/>
                  <a:gd name="T11" fmla="*/ 265 h 1294"/>
                  <a:gd name="T12" fmla="*/ 85 w 1161"/>
                  <a:gd name="T13" fmla="*/ 282 h 1294"/>
                  <a:gd name="T14" fmla="*/ 53 w 1161"/>
                  <a:gd name="T15" fmla="*/ 251 h 1294"/>
                  <a:gd name="T16" fmla="*/ 14 w 1161"/>
                  <a:gd name="T17" fmla="*/ 263 h 1294"/>
                  <a:gd name="T18" fmla="*/ 0 w 1161"/>
                  <a:gd name="T19" fmla="*/ 296 h 1294"/>
                  <a:gd name="T20" fmla="*/ 14 w 1161"/>
                  <a:gd name="T21" fmla="*/ 343 h 1294"/>
                  <a:gd name="T22" fmla="*/ 41 w 1161"/>
                  <a:gd name="T23" fmla="*/ 377 h 1294"/>
                  <a:gd name="T24" fmla="*/ 73 w 1161"/>
                  <a:gd name="T25" fmla="*/ 380 h 1294"/>
                  <a:gd name="T26" fmla="*/ 96 w 1161"/>
                  <a:gd name="T27" fmla="*/ 369 h 1294"/>
                  <a:gd name="T28" fmla="*/ 96 w 1161"/>
                  <a:gd name="T29" fmla="*/ 382 h 1294"/>
                  <a:gd name="T30" fmla="*/ 96 w 1161"/>
                  <a:gd name="T31" fmla="*/ 438 h 1294"/>
                  <a:gd name="T32" fmla="*/ 115 w 1161"/>
                  <a:gd name="T33" fmla="*/ 492 h 1294"/>
                  <a:gd name="T34" fmla="*/ 153 w 1161"/>
                  <a:gd name="T35" fmla="*/ 535 h 1294"/>
                  <a:gd name="T36" fmla="*/ 198 w 1161"/>
                  <a:gd name="T37" fmla="*/ 562 h 1294"/>
                  <a:gd name="T38" fmla="*/ 216 w 1161"/>
                  <a:gd name="T39" fmla="*/ 590 h 1294"/>
                  <a:gd name="T40" fmla="*/ 241 w 1161"/>
                  <a:gd name="T41" fmla="*/ 624 h 1294"/>
                  <a:gd name="T42" fmla="*/ 283 w 1161"/>
                  <a:gd name="T43" fmla="*/ 645 h 1294"/>
                  <a:gd name="T44" fmla="*/ 314 w 1161"/>
                  <a:gd name="T45" fmla="*/ 642 h 1294"/>
                  <a:gd name="T46" fmla="*/ 335 w 1161"/>
                  <a:gd name="T47" fmla="*/ 640 h 1294"/>
                  <a:gd name="T48" fmla="*/ 370 w 1161"/>
                  <a:gd name="T49" fmla="*/ 634 h 1294"/>
                  <a:gd name="T50" fmla="*/ 404 w 1161"/>
                  <a:gd name="T51" fmla="*/ 601 h 1294"/>
                  <a:gd name="T52" fmla="*/ 455 w 1161"/>
                  <a:gd name="T53" fmla="*/ 553 h 1294"/>
                  <a:gd name="T54" fmla="*/ 519 w 1161"/>
                  <a:gd name="T55" fmla="*/ 502 h 1294"/>
                  <a:gd name="T56" fmla="*/ 552 w 1161"/>
                  <a:gd name="T57" fmla="*/ 461 h 1294"/>
                  <a:gd name="T58" fmla="*/ 579 w 1161"/>
                  <a:gd name="T59" fmla="*/ 384 h 1294"/>
                  <a:gd name="T60" fmla="*/ 576 w 1161"/>
                  <a:gd name="T61" fmla="*/ 326 h 1294"/>
                  <a:gd name="T62" fmla="*/ 581 w 1161"/>
                  <a:gd name="T63" fmla="*/ 256 h 1294"/>
                  <a:gd name="T64" fmla="*/ 570 w 1161"/>
                  <a:gd name="T65" fmla="*/ 152 h 1294"/>
                  <a:gd name="T66" fmla="*/ 498 w 1161"/>
                  <a:gd name="T67" fmla="*/ 56 h 12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161" h="1294">
                    <a:moveTo>
                      <a:pt x="996" y="112"/>
                    </a:moveTo>
                    <a:lnTo>
                      <a:pt x="909" y="53"/>
                    </a:lnTo>
                    <a:lnTo>
                      <a:pt x="783" y="4"/>
                    </a:lnTo>
                    <a:lnTo>
                      <a:pt x="677" y="0"/>
                    </a:lnTo>
                    <a:lnTo>
                      <a:pt x="558" y="22"/>
                    </a:lnTo>
                    <a:lnTo>
                      <a:pt x="461" y="53"/>
                    </a:lnTo>
                    <a:lnTo>
                      <a:pt x="396" y="134"/>
                    </a:lnTo>
                    <a:lnTo>
                      <a:pt x="342" y="232"/>
                    </a:lnTo>
                    <a:lnTo>
                      <a:pt x="301" y="299"/>
                    </a:lnTo>
                    <a:lnTo>
                      <a:pt x="247" y="373"/>
                    </a:lnTo>
                    <a:lnTo>
                      <a:pt x="217" y="454"/>
                    </a:lnTo>
                    <a:lnTo>
                      <a:pt x="199" y="530"/>
                    </a:lnTo>
                    <a:lnTo>
                      <a:pt x="204" y="599"/>
                    </a:lnTo>
                    <a:lnTo>
                      <a:pt x="170" y="564"/>
                    </a:lnTo>
                    <a:lnTo>
                      <a:pt x="144" y="517"/>
                    </a:lnTo>
                    <a:lnTo>
                      <a:pt x="105" y="502"/>
                    </a:lnTo>
                    <a:lnTo>
                      <a:pt x="64" y="506"/>
                    </a:lnTo>
                    <a:lnTo>
                      <a:pt x="28" y="525"/>
                    </a:lnTo>
                    <a:lnTo>
                      <a:pt x="6" y="548"/>
                    </a:lnTo>
                    <a:lnTo>
                      <a:pt x="0" y="592"/>
                    </a:lnTo>
                    <a:lnTo>
                      <a:pt x="9" y="642"/>
                    </a:lnTo>
                    <a:lnTo>
                      <a:pt x="27" y="686"/>
                    </a:lnTo>
                    <a:lnTo>
                      <a:pt x="54" y="723"/>
                    </a:lnTo>
                    <a:lnTo>
                      <a:pt x="82" y="754"/>
                    </a:lnTo>
                    <a:lnTo>
                      <a:pt x="112" y="765"/>
                    </a:lnTo>
                    <a:lnTo>
                      <a:pt x="146" y="760"/>
                    </a:lnTo>
                    <a:lnTo>
                      <a:pt x="168" y="750"/>
                    </a:lnTo>
                    <a:lnTo>
                      <a:pt x="191" y="737"/>
                    </a:lnTo>
                    <a:lnTo>
                      <a:pt x="208" y="727"/>
                    </a:lnTo>
                    <a:lnTo>
                      <a:pt x="191" y="764"/>
                    </a:lnTo>
                    <a:lnTo>
                      <a:pt x="183" y="821"/>
                    </a:lnTo>
                    <a:lnTo>
                      <a:pt x="191" y="876"/>
                    </a:lnTo>
                    <a:lnTo>
                      <a:pt x="206" y="931"/>
                    </a:lnTo>
                    <a:lnTo>
                      <a:pt x="229" y="984"/>
                    </a:lnTo>
                    <a:lnTo>
                      <a:pt x="266" y="1026"/>
                    </a:lnTo>
                    <a:lnTo>
                      <a:pt x="305" y="1070"/>
                    </a:lnTo>
                    <a:lnTo>
                      <a:pt x="346" y="1101"/>
                    </a:lnTo>
                    <a:lnTo>
                      <a:pt x="396" y="1123"/>
                    </a:lnTo>
                    <a:lnTo>
                      <a:pt x="428" y="1148"/>
                    </a:lnTo>
                    <a:lnTo>
                      <a:pt x="431" y="1179"/>
                    </a:lnTo>
                    <a:lnTo>
                      <a:pt x="454" y="1219"/>
                    </a:lnTo>
                    <a:lnTo>
                      <a:pt x="482" y="1248"/>
                    </a:lnTo>
                    <a:lnTo>
                      <a:pt x="527" y="1272"/>
                    </a:lnTo>
                    <a:lnTo>
                      <a:pt x="565" y="1289"/>
                    </a:lnTo>
                    <a:lnTo>
                      <a:pt x="603" y="1294"/>
                    </a:lnTo>
                    <a:lnTo>
                      <a:pt x="628" y="1284"/>
                    </a:lnTo>
                    <a:lnTo>
                      <a:pt x="645" y="1253"/>
                    </a:lnTo>
                    <a:lnTo>
                      <a:pt x="670" y="1279"/>
                    </a:lnTo>
                    <a:lnTo>
                      <a:pt x="704" y="1280"/>
                    </a:lnTo>
                    <a:lnTo>
                      <a:pt x="740" y="1267"/>
                    </a:lnTo>
                    <a:lnTo>
                      <a:pt x="774" y="1242"/>
                    </a:lnTo>
                    <a:lnTo>
                      <a:pt x="808" y="1202"/>
                    </a:lnTo>
                    <a:lnTo>
                      <a:pt x="849" y="1157"/>
                    </a:lnTo>
                    <a:lnTo>
                      <a:pt x="909" y="1105"/>
                    </a:lnTo>
                    <a:lnTo>
                      <a:pt x="966" y="1056"/>
                    </a:lnTo>
                    <a:lnTo>
                      <a:pt x="1037" y="1003"/>
                    </a:lnTo>
                    <a:lnTo>
                      <a:pt x="1067" y="954"/>
                    </a:lnTo>
                    <a:lnTo>
                      <a:pt x="1103" y="922"/>
                    </a:lnTo>
                    <a:lnTo>
                      <a:pt x="1139" y="869"/>
                    </a:lnTo>
                    <a:lnTo>
                      <a:pt x="1157" y="768"/>
                    </a:lnTo>
                    <a:lnTo>
                      <a:pt x="1161" y="679"/>
                    </a:lnTo>
                    <a:lnTo>
                      <a:pt x="1152" y="652"/>
                    </a:lnTo>
                    <a:lnTo>
                      <a:pt x="1152" y="607"/>
                    </a:lnTo>
                    <a:lnTo>
                      <a:pt x="1161" y="512"/>
                    </a:lnTo>
                    <a:lnTo>
                      <a:pt x="1161" y="400"/>
                    </a:lnTo>
                    <a:lnTo>
                      <a:pt x="1139" y="303"/>
                    </a:lnTo>
                    <a:lnTo>
                      <a:pt x="1085" y="215"/>
                    </a:lnTo>
                    <a:lnTo>
                      <a:pt x="996" y="112"/>
                    </a:lnTo>
                    <a:close/>
                  </a:path>
                </a:pathLst>
              </a:custGeom>
              <a:solidFill>
                <a:srgbClr val="E0A080"/>
              </a:solidFill>
              <a:ln w="7938">
                <a:solidFill>
                  <a:srgbClr val="000000"/>
                </a:solidFill>
                <a:prstDash val="solid"/>
                <a:round/>
                <a:headEnd/>
                <a:tailEnd/>
              </a:ln>
            </p:spPr>
            <p:txBody>
              <a:bodyPr/>
              <a:lstStyle/>
              <a:p>
                <a:endParaRPr lang="en-US"/>
              </a:p>
            </p:txBody>
          </p:sp>
          <p:sp>
            <p:nvSpPr>
              <p:cNvPr id="60446" name="Freeform 20">
                <a:extLst>
                  <a:ext uri="{FF2B5EF4-FFF2-40B4-BE49-F238E27FC236}">
                    <a16:creationId xmlns:a16="http://schemas.microsoft.com/office/drawing/2014/main" id="{CAE0FAD9-728D-123D-2596-6DD2039F08A1}"/>
                  </a:ext>
                </a:extLst>
              </p:cNvPr>
              <p:cNvSpPr>
                <a:spLocks/>
              </p:cNvSpPr>
              <p:nvPr/>
            </p:nvSpPr>
            <p:spPr bwMode="auto">
              <a:xfrm>
                <a:off x="1198" y="2507"/>
                <a:ext cx="28" cy="54"/>
              </a:xfrm>
              <a:custGeom>
                <a:avLst/>
                <a:gdLst>
                  <a:gd name="T0" fmla="*/ 28 w 57"/>
                  <a:gd name="T1" fmla="*/ 0 h 108"/>
                  <a:gd name="T2" fmla="*/ 18 w 57"/>
                  <a:gd name="T3" fmla="*/ 5 h 108"/>
                  <a:gd name="T4" fmla="*/ 9 w 57"/>
                  <a:gd name="T5" fmla="*/ 11 h 108"/>
                  <a:gd name="T6" fmla="*/ 3 w 57"/>
                  <a:gd name="T7" fmla="*/ 19 h 108"/>
                  <a:gd name="T8" fmla="*/ 0 w 57"/>
                  <a:gd name="T9" fmla="*/ 32 h 108"/>
                  <a:gd name="T10" fmla="*/ 1 w 57"/>
                  <a:gd name="T11" fmla="*/ 43 h 108"/>
                  <a:gd name="T12" fmla="*/ 4 w 57"/>
                  <a:gd name="T13" fmla="*/ 54 h 1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 h="108">
                    <a:moveTo>
                      <a:pt x="57" y="0"/>
                    </a:moveTo>
                    <a:lnTo>
                      <a:pt x="36" y="10"/>
                    </a:lnTo>
                    <a:lnTo>
                      <a:pt x="19" y="21"/>
                    </a:lnTo>
                    <a:lnTo>
                      <a:pt x="6" y="38"/>
                    </a:lnTo>
                    <a:lnTo>
                      <a:pt x="0" y="63"/>
                    </a:lnTo>
                    <a:lnTo>
                      <a:pt x="3" y="86"/>
                    </a:lnTo>
                    <a:lnTo>
                      <a:pt x="8" y="108"/>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47" name="Freeform 21">
                <a:extLst>
                  <a:ext uri="{FF2B5EF4-FFF2-40B4-BE49-F238E27FC236}">
                    <a16:creationId xmlns:a16="http://schemas.microsoft.com/office/drawing/2014/main" id="{91624683-6892-6C72-376B-D43848B025EB}"/>
                  </a:ext>
                </a:extLst>
              </p:cNvPr>
              <p:cNvSpPr>
                <a:spLocks/>
              </p:cNvSpPr>
              <p:nvPr/>
            </p:nvSpPr>
            <p:spPr bwMode="auto">
              <a:xfrm>
                <a:off x="1202" y="2507"/>
                <a:ext cx="240" cy="97"/>
              </a:xfrm>
              <a:custGeom>
                <a:avLst/>
                <a:gdLst>
                  <a:gd name="T0" fmla="*/ 0 w 479"/>
                  <a:gd name="T1" fmla="*/ 19 h 194"/>
                  <a:gd name="T2" fmla="*/ 7 w 479"/>
                  <a:gd name="T3" fmla="*/ 34 h 194"/>
                  <a:gd name="T4" fmla="*/ 17 w 479"/>
                  <a:gd name="T5" fmla="*/ 48 h 194"/>
                  <a:gd name="T6" fmla="*/ 29 w 479"/>
                  <a:gd name="T7" fmla="*/ 62 h 194"/>
                  <a:gd name="T8" fmla="*/ 41 w 479"/>
                  <a:gd name="T9" fmla="*/ 73 h 194"/>
                  <a:gd name="T10" fmla="*/ 56 w 479"/>
                  <a:gd name="T11" fmla="*/ 83 h 194"/>
                  <a:gd name="T12" fmla="*/ 77 w 479"/>
                  <a:gd name="T13" fmla="*/ 91 h 194"/>
                  <a:gd name="T14" fmla="*/ 100 w 479"/>
                  <a:gd name="T15" fmla="*/ 94 h 194"/>
                  <a:gd name="T16" fmla="*/ 125 w 479"/>
                  <a:gd name="T17" fmla="*/ 97 h 194"/>
                  <a:gd name="T18" fmla="*/ 151 w 479"/>
                  <a:gd name="T19" fmla="*/ 95 h 194"/>
                  <a:gd name="T20" fmla="*/ 169 w 479"/>
                  <a:gd name="T21" fmla="*/ 92 h 194"/>
                  <a:gd name="T22" fmla="*/ 192 w 479"/>
                  <a:gd name="T23" fmla="*/ 82 h 194"/>
                  <a:gd name="T24" fmla="*/ 208 w 479"/>
                  <a:gd name="T25" fmla="*/ 69 h 194"/>
                  <a:gd name="T26" fmla="*/ 223 w 479"/>
                  <a:gd name="T27" fmla="*/ 50 h 194"/>
                  <a:gd name="T28" fmla="*/ 231 w 479"/>
                  <a:gd name="T29" fmla="*/ 34 h 194"/>
                  <a:gd name="T30" fmla="*/ 235 w 479"/>
                  <a:gd name="T31" fmla="*/ 18 h 194"/>
                  <a:gd name="T32" fmla="*/ 240 w 479"/>
                  <a:gd name="T33" fmla="*/ 0 h 1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9" h="194">
                    <a:moveTo>
                      <a:pt x="0" y="37"/>
                    </a:moveTo>
                    <a:lnTo>
                      <a:pt x="13" y="67"/>
                    </a:lnTo>
                    <a:lnTo>
                      <a:pt x="34" y="96"/>
                    </a:lnTo>
                    <a:lnTo>
                      <a:pt x="58" y="123"/>
                    </a:lnTo>
                    <a:lnTo>
                      <a:pt x="82" y="145"/>
                    </a:lnTo>
                    <a:lnTo>
                      <a:pt x="112" y="166"/>
                    </a:lnTo>
                    <a:lnTo>
                      <a:pt x="154" y="181"/>
                    </a:lnTo>
                    <a:lnTo>
                      <a:pt x="199" y="188"/>
                    </a:lnTo>
                    <a:lnTo>
                      <a:pt x="249" y="194"/>
                    </a:lnTo>
                    <a:lnTo>
                      <a:pt x="301" y="190"/>
                    </a:lnTo>
                    <a:lnTo>
                      <a:pt x="338" y="184"/>
                    </a:lnTo>
                    <a:lnTo>
                      <a:pt x="383" y="164"/>
                    </a:lnTo>
                    <a:lnTo>
                      <a:pt x="416" y="137"/>
                    </a:lnTo>
                    <a:lnTo>
                      <a:pt x="445" y="99"/>
                    </a:lnTo>
                    <a:lnTo>
                      <a:pt x="461" y="67"/>
                    </a:lnTo>
                    <a:lnTo>
                      <a:pt x="469" y="35"/>
                    </a:lnTo>
                    <a:lnTo>
                      <a:pt x="479"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48" name="Freeform 22">
                <a:extLst>
                  <a:ext uri="{FF2B5EF4-FFF2-40B4-BE49-F238E27FC236}">
                    <a16:creationId xmlns:a16="http://schemas.microsoft.com/office/drawing/2014/main" id="{934917E0-03A2-4A9D-F1C5-58E4FDF472D7}"/>
                  </a:ext>
                </a:extLst>
              </p:cNvPr>
              <p:cNvSpPr>
                <a:spLocks/>
              </p:cNvSpPr>
              <p:nvPr/>
            </p:nvSpPr>
            <p:spPr bwMode="auto">
              <a:xfrm>
                <a:off x="1410" y="2493"/>
                <a:ext cx="50" cy="37"/>
              </a:xfrm>
              <a:custGeom>
                <a:avLst/>
                <a:gdLst>
                  <a:gd name="T0" fmla="*/ 0 w 101"/>
                  <a:gd name="T1" fmla="*/ 0 h 75"/>
                  <a:gd name="T2" fmla="*/ 12 w 101"/>
                  <a:gd name="T3" fmla="*/ 3 h 75"/>
                  <a:gd name="T4" fmla="*/ 22 w 101"/>
                  <a:gd name="T5" fmla="*/ 6 h 75"/>
                  <a:gd name="T6" fmla="*/ 34 w 101"/>
                  <a:gd name="T7" fmla="*/ 13 h 75"/>
                  <a:gd name="T8" fmla="*/ 43 w 101"/>
                  <a:gd name="T9" fmla="*/ 19 h 75"/>
                  <a:gd name="T10" fmla="*/ 48 w 101"/>
                  <a:gd name="T11" fmla="*/ 28 h 75"/>
                  <a:gd name="T12" fmla="*/ 50 w 101"/>
                  <a:gd name="T13" fmla="*/ 37 h 7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1" h="75">
                    <a:moveTo>
                      <a:pt x="0" y="0"/>
                    </a:moveTo>
                    <a:lnTo>
                      <a:pt x="24" y="7"/>
                    </a:lnTo>
                    <a:lnTo>
                      <a:pt x="45" y="13"/>
                    </a:lnTo>
                    <a:lnTo>
                      <a:pt x="68" y="26"/>
                    </a:lnTo>
                    <a:lnTo>
                      <a:pt x="86" y="38"/>
                    </a:lnTo>
                    <a:lnTo>
                      <a:pt x="97" y="57"/>
                    </a:lnTo>
                    <a:lnTo>
                      <a:pt x="101" y="75"/>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49" name="Freeform 23">
                <a:extLst>
                  <a:ext uri="{FF2B5EF4-FFF2-40B4-BE49-F238E27FC236}">
                    <a16:creationId xmlns:a16="http://schemas.microsoft.com/office/drawing/2014/main" id="{9AE824B5-C05A-776C-327A-390D3B1DC36D}"/>
                  </a:ext>
                </a:extLst>
              </p:cNvPr>
              <p:cNvSpPr>
                <a:spLocks/>
              </p:cNvSpPr>
              <p:nvPr/>
            </p:nvSpPr>
            <p:spPr bwMode="auto">
              <a:xfrm>
                <a:off x="1261" y="2351"/>
                <a:ext cx="121" cy="164"/>
              </a:xfrm>
              <a:custGeom>
                <a:avLst/>
                <a:gdLst>
                  <a:gd name="T0" fmla="*/ 58 w 242"/>
                  <a:gd name="T1" fmla="*/ 0 h 329"/>
                  <a:gd name="T2" fmla="*/ 38 w 242"/>
                  <a:gd name="T3" fmla="*/ 24 h 329"/>
                  <a:gd name="T4" fmla="*/ 25 w 242"/>
                  <a:gd name="T5" fmla="*/ 42 h 329"/>
                  <a:gd name="T6" fmla="*/ 15 w 242"/>
                  <a:gd name="T7" fmla="*/ 60 h 329"/>
                  <a:gd name="T8" fmla="*/ 5 w 242"/>
                  <a:gd name="T9" fmla="*/ 83 h 329"/>
                  <a:gd name="T10" fmla="*/ 1 w 242"/>
                  <a:gd name="T11" fmla="*/ 105 h 329"/>
                  <a:gd name="T12" fmla="*/ 0 w 242"/>
                  <a:gd name="T13" fmla="*/ 124 h 329"/>
                  <a:gd name="T14" fmla="*/ 6 w 242"/>
                  <a:gd name="T15" fmla="*/ 142 h 329"/>
                  <a:gd name="T16" fmla="*/ 17 w 242"/>
                  <a:gd name="T17" fmla="*/ 155 h 329"/>
                  <a:gd name="T18" fmla="*/ 34 w 242"/>
                  <a:gd name="T19" fmla="*/ 162 h 329"/>
                  <a:gd name="T20" fmla="*/ 58 w 242"/>
                  <a:gd name="T21" fmla="*/ 164 h 329"/>
                  <a:gd name="T22" fmla="*/ 79 w 242"/>
                  <a:gd name="T23" fmla="*/ 161 h 329"/>
                  <a:gd name="T24" fmla="*/ 94 w 242"/>
                  <a:gd name="T25" fmla="*/ 155 h 329"/>
                  <a:gd name="T26" fmla="*/ 107 w 242"/>
                  <a:gd name="T27" fmla="*/ 146 h 329"/>
                  <a:gd name="T28" fmla="*/ 114 w 242"/>
                  <a:gd name="T29" fmla="*/ 138 h 329"/>
                  <a:gd name="T30" fmla="*/ 120 w 242"/>
                  <a:gd name="T31" fmla="*/ 118 h 329"/>
                  <a:gd name="T32" fmla="*/ 121 w 242"/>
                  <a:gd name="T33" fmla="*/ 100 h 329"/>
                  <a:gd name="T34" fmla="*/ 118 w 242"/>
                  <a:gd name="T35" fmla="*/ 85 h 329"/>
                  <a:gd name="T36" fmla="*/ 112 w 242"/>
                  <a:gd name="T37" fmla="*/ 74 h 329"/>
                  <a:gd name="T38" fmla="*/ 106 w 242"/>
                  <a:gd name="T39" fmla="*/ 67 h 329"/>
                  <a:gd name="T40" fmla="*/ 99 w 242"/>
                  <a:gd name="T41" fmla="*/ 62 h 329"/>
                  <a:gd name="T42" fmla="*/ 88 w 242"/>
                  <a:gd name="T43" fmla="*/ 59 h 32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42" h="329">
                    <a:moveTo>
                      <a:pt x="116" y="0"/>
                    </a:moveTo>
                    <a:lnTo>
                      <a:pt x="76" y="49"/>
                    </a:lnTo>
                    <a:lnTo>
                      <a:pt x="49" y="84"/>
                    </a:lnTo>
                    <a:lnTo>
                      <a:pt x="29" y="120"/>
                    </a:lnTo>
                    <a:lnTo>
                      <a:pt x="10" y="166"/>
                    </a:lnTo>
                    <a:lnTo>
                      <a:pt x="1" y="210"/>
                    </a:lnTo>
                    <a:lnTo>
                      <a:pt x="0" y="248"/>
                    </a:lnTo>
                    <a:lnTo>
                      <a:pt x="12" y="284"/>
                    </a:lnTo>
                    <a:lnTo>
                      <a:pt x="34" y="311"/>
                    </a:lnTo>
                    <a:lnTo>
                      <a:pt x="68" y="325"/>
                    </a:lnTo>
                    <a:lnTo>
                      <a:pt x="115" y="329"/>
                    </a:lnTo>
                    <a:lnTo>
                      <a:pt x="157" y="322"/>
                    </a:lnTo>
                    <a:lnTo>
                      <a:pt x="187" y="311"/>
                    </a:lnTo>
                    <a:lnTo>
                      <a:pt x="213" y="293"/>
                    </a:lnTo>
                    <a:lnTo>
                      <a:pt x="227" y="276"/>
                    </a:lnTo>
                    <a:lnTo>
                      <a:pt x="240" y="237"/>
                    </a:lnTo>
                    <a:lnTo>
                      <a:pt x="242" y="200"/>
                    </a:lnTo>
                    <a:lnTo>
                      <a:pt x="235" y="170"/>
                    </a:lnTo>
                    <a:lnTo>
                      <a:pt x="224" y="149"/>
                    </a:lnTo>
                    <a:lnTo>
                      <a:pt x="212" y="134"/>
                    </a:lnTo>
                    <a:lnTo>
                      <a:pt x="197" y="124"/>
                    </a:lnTo>
                    <a:lnTo>
                      <a:pt x="176" y="118"/>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50" name="Freeform 24">
                <a:extLst>
                  <a:ext uri="{FF2B5EF4-FFF2-40B4-BE49-F238E27FC236}">
                    <a16:creationId xmlns:a16="http://schemas.microsoft.com/office/drawing/2014/main" id="{8652F96B-3A51-1443-8697-C595C7BBA815}"/>
                  </a:ext>
                </a:extLst>
              </p:cNvPr>
              <p:cNvSpPr>
                <a:spLocks/>
              </p:cNvSpPr>
              <p:nvPr/>
            </p:nvSpPr>
            <p:spPr bwMode="auto">
              <a:xfrm>
                <a:off x="1355" y="2330"/>
                <a:ext cx="75" cy="30"/>
              </a:xfrm>
              <a:custGeom>
                <a:avLst/>
                <a:gdLst>
                  <a:gd name="T0" fmla="*/ 0 w 150"/>
                  <a:gd name="T1" fmla="*/ 6 h 62"/>
                  <a:gd name="T2" fmla="*/ 15 w 150"/>
                  <a:gd name="T3" fmla="*/ 2 h 62"/>
                  <a:gd name="T4" fmla="*/ 30 w 150"/>
                  <a:gd name="T5" fmla="*/ 0 h 62"/>
                  <a:gd name="T6" fmla="*/ 47 w 150"/>
                  <a:gd name="T7" fmla="*/ 3 h 62"/>
                  <a:gd name="T8" fmla="*/ 63 w 150"/>
                  <a:gd name="T9" fmla="*/ 11 h 62"/>
                  <a:gd name="T10" fmla="*/ 75 w 150"/>
                  <a:gd name="T11" fmla="*/ 26 h 62"/>
                  <a:gd name="T12" fmla="*/ 62 w 150"/>
                  <a:gd name="T13" fmla="*/ 29 h 62"/>
                  <a:gd name="T14" fmla="*/ 53 w 150"/>
                  <a:gd name="T15" fmla="*/ 30 h 62"/>
                  <a:gd name="T16" fmla="*/ 44 w 150"/>
                  <a:gd name="T17" fmla="*/ 29 h 62"/>
                  <a:gd name="T18" fmla="*/ 36 w 150"/>
                  <a:gd name="T19" fmla="*/ 27 h 62"/>
                  <a:gd name="T20" fmla="*/ 34 w 150"/>
                  <a:gd name="T21" fmla="*/ 21 h 62"/>
                  <a:gd name="T22" fmla="*/ 36 w 150"/>
                  <a:gd name="T23" fmla="*/ 14 h 62"/>
                  <a:gd name="T24" fmla="*/ 40 w 150"/>
                  <a:gd name="T25" fmla="*/ 8 h 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0" h="62">
                    <a:moveTo>
                      <a:pt x="0" y="13"/>
                    </a:moveTo>
                    <a:lnTo>
                      <a:pt x="30" y="4"/>
                    </a:lnTo>
                    <a:lnTo>
                      <a:pt x="59" y="0"/>
                    </a:lnTo>
                    <a:lnTo>
                      <a:pt x="94" y="7"/>
                    </a:lnTo>
                    <a:lnTo>
                      <a:pt x="126" y="22"/>
                    </a:lnTo>
                    <a:lnTo>
                      <a:pt x="150" y="54"/>
                    </a:lnTo>
                    <a:lnTo>
                      <a:pt x="124" y="60"/>
                    </a:lnTo>
                    <a:lnTo>
                      <a:pt x="105" y="62"/>
                    </a:lnTo>
                    <a:lnTo>
                      <a:pt x="87" y="60"/>
                    </a:lnTo>
                    <a:lnTo>
                      <a:pt x="72" y="56"/>
                    </a:lnTo>
                    <a:lnTo>
                      <a:pt x="68" y="44"/>
                    </a:lnTo>
                    <a:lnTo>
                      <a:pt x="71" y="28"/>
                    </a:lnTo>
                    <a:lnTo>
                      <a:pt x="79" y="17"/>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51" name="Freeform 25">
                <a:extLst>
                  <a:ext uri="{FF2B5EF4-FFF2-40B4-BE49-F238E27FC236}">
                    <a16:creationId xmlns:a16="http://schemas.microsoft.com/office/drawing/2014/main" id="{42DA3F53-2C15-4F82-5DED-8AF82D9156EA}"/>
                  </a:ext>
                </a:extLst>
              </p:cNvPr>
              <p:cNvSpPr>
                <a:spLocks/>
              </p:cNvSpPr>
              <p:nvPr/>
            </p:nvSpPr>
            <p:spPr bwMode="auto">
              <a:xfrm>
                <a:off x="1207" y="2336"/>
                <a:ext cx="85" cy="35"/>
              </a:xfrm>
              <a:custGeom>
                <a:avLst/>
                <a:gdLst>
                  <a:gd name="T0" fmla="*/ 0 w 171"/>
                  <a:gd name="T1" fmla="*/ 35 h 71"/>
                  <a:gd name="T2" fmla="*/ 10 w 171"/>
                  <a:gd name="T3" fmla="*/ 30 h 71"/>
                  <a:gd name="T4" fmla="*/ 20 w 171"/>
                  <a:gd name="T5" fmla="*/ 23 h 71"/>
                  <a:gd name="T6" fmla="*/ 28 w 171"/>
                  <a:gd name="T7" fmla="*/ 13 h 71"/>
                  <a:gd name="T8" fmla="*/ 43 w 171"/>
                  <a:gd name="T9" fmla="*/ 14 h 71"/>
                  <a:gd name="T10" fmla="*/ 57 w 171"/>
                  <a:gd name="T11" fmla="*/ 13 h 71"/>
                  <a:gd name="T12" fmla="*/ 69 w 171"/>
                  <a:gd name="T13" fmla="*/ 8 h 71"/>
                  <a:gd name="T14" fmla="*/ 85 w 171"/>
                  <a:gd name="T15" fmla="*/ 0 h 71"/>
                  <a:gd name="T16" fmla="*/ 75 w 171"/>
                  <a:gd name="T17" fmla="*/ 8 h 71"/>
                  <a:gd name="T18" fmla="*/ 69 w 171"/>
                  <a:gd name="T19" fmla="*/ 16 h 71"/>
                  <a:gd name="T20" fmla="*/ 63 w 171"/>
                  <a:gd name="T21" fmla="*/ 23 h 71"/>
                  <a:gd name="T22" fmla="*/ 54 w 171"/>
                  <a:gd name="T23" fmla="*/ 26 h 71"/>
                  <a:gd name="T24" fmla="*/ 46 w 171"/>
                  <a:gd name="T25" fmla="*/ 19 h 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1" h="71">
                    <a:moveTo>
                      <a:pt x="0" y="71"/>
                    </a:moveTo>
                    <a:lnTo>
                      <a:pt x="21" y="60"/>
                    </a:lnTo>
                    <a:lnTo>
                      <a:pt x="41" y="46"/>
                    </a:lnTo>
                    <a:lnTo>
                      <a:pt x="56" y="26"/>
                    </a:lnTo>
                    <a:lnTo>
                      <a:pt x="86" y="28"/>
                    </a:lnTo>
                    <a:lnTo>
                      <a:pt x="115" y="26"/>
                    </a:lnTo>
                    <a:lnTo>
                      <a:pt x="139" y="16"/>
                    </a:lnTo>
                    <a:lnTo>
                      <a:pt x="171" y="0"/>
                    </a:lnTo>
                    <a:lnTo>
                      <a:pt x="150" y="16"/>
                    </a:lnTo>
                    <a:lnTo>
                      <a:pt x="138" y="32"/>
                    </a:lnTo>
                    <a:lnTo>
                      <a:pt x="127" y="47"/>
                    </a:lnTo>
                    <a:lnTo>
                      <a:pt x="109" y="53"/>
                    </a:lnTo>
                    <a:lnTo>
                      <a:pt x="92" y="39"/>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52" name="Freeform 26">
                <a:extLst>
                  <a:ext uri="{FF2B5EF4-FFF2-40B4-BE49-F238E27FC236}">
                    <a16:creationId xmlns:a16="http://schemas.microsoft.com/office/drawing/2014/main" id="{DFB21EB6-4E19-EEC2-51A6-CC9656759B17}"/>
                  </a:ext>
                </a:extLst>
              </p:cNvPr>
              <p:cNvSpPr>
                <a:spLocks/>
              </p:cNvSpPr>
              <p:nvPr/>
            </p:nvSpPr>
            <p:spPr bwMode="auto">
              <a:xfrm>
                <a:off x="1352" y="2293"/>
                <a:ext cx="88" cy="34"/>
              </a:xfrm>
              <a:custGeom>
                <a:avLst/>
                <a:gdLst>
                  <a:gd name="T0" fmla="*/ 3 w 176"/>
                  <a:gd name="T1" fmla="*/ 9 h 69"/>
                  <a:gd name="T2" fmla="*/ 0 w 176"/>
                  <a:gd name="T3" fmla="*/ 16 h 69"/>
                  <a:gd name="T4" fmla="*/ 0 w 176"/>
                  <a:gd name="T5" fmla="*/ 23 h 69"/>
                  <a:gd name="T6" fmla="*/ 6 w 176"/>
                  <a:gd name="T7" fmla="*/ 27 h 69"/>
                  <a:gd name="T8" fmla="*/ 16 w 176"/>
                  <a:gd name="T9" fmla="*/ 29 h 69"/>
                  <a:gd name="T10" fmla="*/ 28 w 176"/>
                  <a:gd name="T11" fmla="*/ 26 h 69"/>
                  <a:gd name="T12" fmla="*/ 41 w 176"/>
                  <a:gd name="T13" fmla="*/ 24 h 69"/>
                  <a:gd name="T14" fmla="*/ 55 w 176"/>
                  <a:gd name="T15" fmla="*/ 25 h 69"/>
                  <a:gd name="T16" fmla="*/ 66 w 176"/>
                  <a:gd name="T17" fmla="*/ 31 h 69"/>
                  <a:gd name="T18" fmla="*/ 77 w 176"/>
                  <a:gd name="T19" fmla="*/ 34 h 69"/>
                  <a:gd name="T20" fmla="*/ 87 w 176"/>
                  <a:gd name="T21" fmla="*/ 29 h 69"/>
                  <a:gd name="T22" fmla="*/ 88 w 176"/>
                  <a:gd name="T23" fmla="*/ 20 h 69"/>
                  <a:gd name="T24" fmla="*/ 82 w 176"/>
                  <a:gd name="T25" fmla="*/ 12 h 69"/>
                  <a:gd name="T26" fmla="*/ 71 w 176"/>
                  <a:gd name="T27" fmla="*/ 5 h 69"/>
                  <a:gd name="T28" fmla="*/ 52 w 176"/>
                  <a:gd name="T29" fmla="*/ 1 h 69"/>
                  <a:gd name="T30" fmla="*/ 33 w 176"/>
                  <a:gd name="T31" fmla="*/ 0 h 69"/>
                  <a:gd name="T32" fmla="*/ 16 w 176"/>
                  <a:gd name="T33" fmla="*/ 3 h 69"/>
                  <a:gd name="T34" fmla="*/ 3 w 176"/>
                  <a:gd name="T35" fmla="*/ 9 h 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6" h="69">
                    <a:moveTo>
                      <a:pt x="5" y="18"/>
                    </a:moveTo>
                    <a:lnTo>
                      <a:pt x="0" y="32"/>
                    </a:lnTo>
                    <a:lnTo>
                      <a:pt x="0" y="47"/>
                    </a:lnTo>
                    <a:lnTo>
                      <a:pt x="12" y="55"/>
                    </a:lnTo>
                    <a:lnTo>
                      <a:pt x="31" y="59"/>
                    </a:lnTo>
                    <a:lnTo>
                      <a:pt x="56" y="52"/>
                    </a:lnTo>
                    <a:lnTo>
                      <a:pt x="82" y="48"/>
                    </a:lnTo>
                    <a:lnTo>
                      <a:pt x="109" y="50"/>
                    </a:lnTo>
                    <a:lnTo>
                      <a:pt x="132" y="62"/>
                    </a:lnTo>
                    <a:lnTo>
                      <a:pt x="154" y="69"/>
                    </a:lnTo>
                    <a:lnTo>
                      <a:pt x="173" y="59"/>
                    </a:lnTo>
                    <a:lnTo>
                      <a:pt x="176" y="41"/>
                    </a:lnTo>
                    <a:lnTo>
                      <a:pt x="163" y="24"/>
                    </a:lnTo>
                    <a:lnTo>
                      <a:pt x="142" y="10"/>
                    </a:lnTo>
                    <a:lnTo>
                      <a:pt x="103" y="2"/>
                    </a:lnTo>
                    <a:lnTo>
                      <a:pt x="66" y="0"/>
                    </a:lnTo>
                    <a:lnTo>
                      <a:pt x="32" y="7"/>
                    </a:lnTo>
                    <a:lnTo>
                      <a:pt x="5" y="18"/>
                    </a:lnTo>
                    <a:close/>
                  </a:path>
                </a:pathLst>
              </a:custGeom>
              <a:solidFill>
                <a:srgbClr val="A04000"/>
              </a:solidFill>
              <a:ln w="7938">
                <a:solidFill>
                  <a:srgbClr val="000000"/>
                </a:solidFill>
                <a:prstDash val="solid"/>
                <a:round/>
                <a:headEnd/>
                <a:tailEnd/>
              </a:ln>
            </p:spPr>
            <p:txBody>
              <a:bodyPr/>
              <a:lstStyle/>
              <a:p>
                <a:endParaRPr lang="en-US"/>
              </a:p>
            </p:txBody>
          </p:sp>
          <p:sp>
            <p:nvSpPr>
              <p:cNvPr id="60453" name="Freeform 27">
                <a:extLst>
                  <a:ext uri="{FF2B5EF4-FFF2-40B4-BE49-F238E27FC236}">
                    <a16:creationId xmlns:a16="http://schemas.microsoft.com/office/drawing/2014/main" id="{DBDE72E2-B6D5-7EFC-2A41-D66032A4A078}"/>
                  </a:ext>
                </a:extLst>
              </p:cNvPr>
              <p:cNvSpPr>
                <a:spLocks/>
              </p:cNvSpPr>
              <p:nvPr/>
            </p:nvSpPr>
            <p:spPr bwMode="auto">
              <a:xfrm>
                <a:off x="1041" y="2129"/>
                <a:ext cx="577" cy="363"/>
              </a:xfrm>
              <a:custGeom>
                <a:avLst/>
                <a:gdLst>
                  <a:gd name="T0" fmla="*/ 15 w 1155"/>
                  <a:gd name="T1" fmla="*/ 325 h 726"/>
                  <a:gd name="T2" fmla="*/ 42 w 1155"/>
                  <a:gd name="T3" fmla="*/ 357 h 726"/>
                  <a:gd name="T4" fmla="*/ 57 w 1155"/>
                  <a:gd name="T5" fmla="*/ 332 h 726"/>
                  <a:gd name="T6" fmla="*/ 67 w 1155"/>
                  <a:gd name="T7" fmla="*/ 273 h 726"/>
                  <a:gd name="T8" fmla="*/ 94 w 1155"/>
                  <a:gd name="T9" fmla="*/ 212 h 726"/>
                  <a:gd name="T10" fmla="*/ 149 w 1155"/>
                  <a:gd name="T11" fmla="*/ 131 h 726"/>
                  <a:gd name="T12" fmla="*/ 185 w 1155"/>
                  <a:gd name="T13" fmla="*/ 137 h 726"/>
                  <a:gd name="T14" fmla="*/ 240 w 1155"/>
                  <a:gd name="T15" fmla="*/ 157 h 726"/>
                  <a:gd name="T16" fmla="*/ 276 w 1155"/>
                  <a:gd name="T17" fmla="*/ 163 h 726"/>
                  <a:gd name="T18" fmla="*/ 315 w 1155"/>
                  <a:gd name="T19" fmla="*/ 153 h 726"/>
                  <a:gd name="T20" fmla="*/ 365 w 1155"/>
                  <a:gd name="T21" fmla="*/ 131 h 726"/>
                  <a:gd name="T22" fmla="*/ 400 w 1155"/>
                  <a:gd name="T23" fmla="*/ 119 h 726"/>
                  <a:gd name="T24" fmla="*/ 424 w 1155"/>
                  <a:gd name="T25" fmla="*/ 111 h 726"/>
                  <a:gd name="T26" fmla="*/ 443 w 1155"/>
                  <a:gd name="T27" fmla="*/ 140 h 726"/>
                  <a:gd name="T28" fmla="*/ 484 w 1155"/>
                  <a:gd name="T29" fmla="*/ 171 h 726"/>
                  <a:gd name="T30" fmla="*/ 505 w 1155"/>
                  <a:gd name="T31" fmla="*/ 216 h 726"/>
                  <a:gd name="T32" fmla="*/ 510 w 1155"/>
                  <a:gd name="T33" fmla="*/ 267 h 726"/>
                  <a:gd name="T34" fmla="*/ 528 w 1155"/>
                  <a:gd name="T35" fmla="*/ 306 h 726"/>
                  <a:gd name="T36" fmla="*/ 527 w 1155"/>
                  <a:gd name="T37" fmla="*/ 339 h 726"/>
                  <a:gd name="T38" fmla="*/ 552 w 1155"/>
                  <a:gd name="T39" fmla="*/ 327 h 726"/>
                  <a:gd name="T40" fmla="*/ 566 w 1155"/>
                  <a:gd name="T41" fmla="*/ 282 h 726"/>
                  <a:gd name="T42" fmla="*/ 577 w 1155"/>
                  <a:gd name="T43" fmla="*/ 210 h 726"/>
                  <a:gd name="T44" fmla="*/ 560 w 1155"/>
                  <a:gd name="T45" fmla="*/ 141 h 726"/>
                  <a:gd name="T46" fmla="*/ 529 w 1155"/>
                  <a:gd name="T47" fmla="*/ 90 h 726"/>
                  <a:gd name="T48" fmla="*/ 485 w 1155"/>
                  <a:gd name="T49" fmla="*/ 67 h 726"/>
                  <a:gd name="T50" fmla="*/ 449 w 1155"/>
                  <a:gd name="T51" fmla="*/ 67 h 726"/>
                  <a:gd name="T52" fmla="*/ 413 w 1155"/>
                  <a:gd name="T53" fmla="*/ 54 h 726"/>
                  <a:gd name="T54" fmla="*/ 362 w 1155"/>
                  <a:gd name="T55" fmla="*/ 22 h 726"/>
                  <a:gd name="T56" fmla="*/ 301 w 1155"/>
                  <a:gd name="T57" fmla="*/ 4 h 726"/>
                  <a:gd name="T58" fmla="*/ 232 w 1155"/>
                  <a:gd name="T59" fmla="*/ 2 h 726"/>
                  <a:gd name="T60" fmla="*/ 157 w 1155"/>
                  <a:gd name="T61" fmla="*/ 12 h 726"/>
                  <a:gd name="T62" fmla="*/ 108 w 1155"/>
                  <a:gd name="T63" fmla="*/ 36 h 726"/>
                  <a:gd name="T64" fmla="*/ 86 w 1155"/>
                  <a:gd name="T65" fmla="*/ 78 h 726"/>
                  <a:gd name="T66" fmla="*/ 96 w 1155"/>
                  <a:gd name="T67" fmla="*/ 118 h 726"/>
                  <a:gd name="T68" fmla="*/ 63 w 1155"/>
                  <a:gd name="T69" fmla="*/ 134 h 726"/>
                  <a:gd name="T70" fmla="*/ 35 w 1155"/>
                  <a:gd name="T71" fmla="*/ 152 h 726"/>
                  <a:gd name="T72" fmla="*/ 16 w 1155"/>
                  <a:gd name="T73" fmla="*/ 174 h 726"/>
                  <a:gd name="T74" fmla="*/ 2 w 1155"/>
                  <a:gd name="T75" fmla="*/ 214 h 726"/>
                  <a:gd name="T76" fmla="*/ 0 w 1155"/>
                  <a:gd name="T77" fmla="*/ 273 h 7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155" h="726">
                    <a:moveTo>
                      <a:pt x="14" y="601"/>
                    </a:moveTo>
                    <a:lnTo>
                      <a:pt x="30" y="650"/>
                    </a:lnTo>
                    <a:lnTo>
                      <a:pt x="51" y="687"/>
                    </a:lnTo>
                    <a:lnTo>
                      <a:pt x="85" y="714"/>
                    </a:lnTo>
                    <a:lnTo>
                      <a:pt x="120" y="726"/>
                    </a:lnTo>
                    <a:lnTo>
                      <a:pt x="115" y="664"/>
                    </a:lnTo>
                    <a:lnTo>
                      <a:pt x="123" y="602"/>
                    </a:lnTo>
                    <a:lnTo>
                      <a:pt x="134" y="546"/>
                    </a:lnTo>
                    <a:lnTo>
                      <a:pt x="157" y="486"/>
                    </a:lnTo>
                    <a:lnTo>
                      <a:pt x="189" y="423"/>
                    </a:lnTo>
                    <a:lnTo>
                      <a:pt x="240" y="336"/>
                    </a:lnTo>
                    <a:lnTo>
                      <a:pt x="299" y="262"/>
                    </a:lnTo>
                    <a:lnTo>
                      <a:pt x="325" y="244"/>
                    </a:lnTo>
                    <a:lnTo>
                      <a:pt x="370" y="273"/>
                    </a:lnTo>
                    <a:lnTo>
                      <a:pt x="422" y="300"/>
                    </a:lnTo>
                    <a:lnTo>
                      <a:pt x="481" y="314"/>
                    </a:lnTo>
                    <a:lnTo>
                      <a:pt x="516" y="322"/>
                    </a:lnTo>
                    <a:lnTo>
                      <a:pt x="553" y="325"/>
                    </a:lnTo>
                    <a:lnTo>
                      <a:pt x="593" y="319"/>
                    </a:lnTo>
                    <a:lnTo>
                      <a:pt x="631" y="306"/>
                    </a:lnTo>
                    <a:lnTo>
                      <a:pt x="685" y="285"/>
                    </a:lnTo>
                    <a:lnTo>
                      <a:pt x="730" y="261"/>
                    </a:lnTo>
                    <a:lnTo>
                      <a:pt x="774" y="236"/>
                    </a:lnTo>
                    <a:lnTo>
                      <a:pt x="800" y="237"/>
                    </a:lnTo>
                    <a:lnTo>
                      <a:pt x="815" y="235"/>
                    </a:lnTo>
                    <a:lnTo>
                      <a:pt x="849" y="221"/>
                    </a:lnTo>
                    <a:lnTo>
                      <a:pt x="863" y="244"/>
                    </a:lnTo>
                    <a:lnTo>
                      <a:pt x="887" y="280"/>
                    </a:lnTo>
                    <a:lnTo>
                      <a:pt x="926" y="307"/>
                    </a:lnTo>
                    <a:lnTo>
                      <a:pt x="968" y="341"/>
                    </a:lnTo>
                    <a:lnTo>
                      <a:pt x="994" y="379"/>
                    </a:lnTo>
                    <a:lnTo>
                      <a:pt x="1010" y="431"/>
                    </a:lnTo>
                    <a:lnTo>
                      <a:pt x="1003" y="485"/>
                    </a:lnTo>
                    <a:lnTo>
                      <a:pt x="1020" y="534"/>
                    </a:lnTo>
                    <a:lnTo>
                      <a:pt x="1043" y="571"/>
                    </a:lnTo>
                    <a:lnTo>
                      <a:pt x="1057" y="612"/>
                    </a:lnTo>
                    <a:lnTo>
                      <a:pt x="1062" y="638"/>
                    </a:lnTo>
                    <a:lnTo>
                      <a:pt x="1054" y="677"/>
                    </a:lnTo>
                    <a:lnTo>
                      <a:pt x="1092" y="676"/>
                    </a:lnTo>
                    <a:lnTo>
                      <a:pt x="1104" y="653"/>
                    </a:lnTo>
                    <a:lnTo>
                      <a:pt x="1124" y="613"/>
                    </a:lnTo>
                    <a:lnTo>
                      <a:pt x="1132" y="564"/>
                    </a:lnTo>
                    <a:lnTo>
                      <a:pt x="1144" y="501"/>
                    </a:lnTo>
                    <a:lnTo>
                      <a:pt x="1155" y="419"/>
                    </a:lnTo>
                    <a:lnTo>
                      <a:pt x="1143" y="352"/>
                    </a:lnTo>
                    <a:lnTo>
                      <a:pt x="1121" y="281"/>
                    </a:lnTo>
                    <a:lnTo>
                      <a:pt x="1091" y="225"/>
                    </a:lnTo>
                    <a:lnTo>
                      <a:pt x="1058" y="179"/>
                    </a:lnTo>
                    <a:lnTo>
                      <a:pt x="1010" y="147"/>
                    </a:lnTo>
                    <a:lnTo>
                      <a:pt x="971" y="133"/>
                    </a:lnTo>
                    <a:lnTo>
                      <a:pt x="932" y="127"/>
                    </a:lnTo>
                    <a:lnTo>
                      <a:pt x="898" y="133"/>
                    </a:lnTo>
                    <a:lnTo>
                      <a:pt x="860" y="146"/>
                    </a:lnTo>
                    <a:lnTo>
                      <a:pt x="826" y="108"/>
                    </a:lnTo>
                    <a:lnTo>
                      <a:pt x="784" y="76"/>
                    </a:lnTo>
                    <a:lnTo>
                      <a:pt x="724" y="43"/>
                    </a:lnTo>
                    <a:lnTo>
                      <a:pt x="673" y="24"/>
                    </a:lnTo>
                    <a:lnTo>
                      <a:pt x="603" y="8"/>
                    </a:lnTo>
                    <a:lnTo>
                      <a:pt x="542" y="0"/>
                    </a:lnTo>
                    <a:lnTo>
                      <a:pt x="464" y="4"/>
                    </a:lnTo>
                    <a:lnTo>
                      <a:pt x="391" y="9"/>
                    </a:lnTo>
                    <a:lnTo>
                      <a:pt x="315" y="24"/>
                    </a:lnTo>
                    <a:lnTo>
                      <a:pt x="257" y="41"/>
                    </a:lnTo>
                    <a:lnTo>
                      <a:pt x="216" y="71"/>
                    </a:lnTo>
                    <a:lnTo>
                      <a:pt x="184" y="110"/>
                    </a:lnTo>
                    <a:lnTo>
                      <a:pt x="172" y="155"/>
                    </a:lnTo>
                    <a:lnTo>
                      <a:pt x="179" y="194"/>
                    </a:lnTo>
                    <a:lnTo>
                      <a:pt x="193" y="236"/>
                    </a:lnTo>
                    <a:lnTo>
                      <a:pt x="160" y="247"/>
                    </a:lnTo>
                    <a:lnTo>
                      <a:pt x="127" y="267"/>
                    </a:lnTo>
                    <a:lnTo>
                      <a:pt x="97" y="285"/>
                    </a:lnTo>
                    <a:lnTo>
                      <a:pt x="71" y="304"/>
                    </a:lnTo>
                    <a:lnTo>
                      <a:pt x="52" y="322"/>
                    </a:lnTo>
                    <a:lnTo>
                      <a:pt x="32" y="348"/>
                    </a:lnTo>
                    <a:lnTo>
                      <a:pt x="14" y="381"/>
                    </a:lnTo>
                    <a:lnTo>
                      <a:pt x="4" y="427"/>
                    </a:lnTo>
                    <a:lnTo>
                      <a:pt x="0" y="502"/>
                    </a:lnTo>
                    <a:lnTo>
                      <a:pt x="1" y="546"/>
                    </a:lnTo>
                    <a:lnTo>
                      <a:pt x="14" y="601"/>
                    </a:lnTo>
                    <a:close/>
                  </a:path>
                </a:pathLst>
              </a:custGeom>
              <a:solidFill>
                <a:srgbClr val="A04000"/>
              </a:solidFill>
              <a:ln w="7938">
                <a:solidFill>
                  <a:srgbClr val="000000"/>
                </a:solidFill>
                <a:prstDash val="solid"/>
                <a:round/>
                <a:headEnd/>
                <a:tailEnd/>
              </a:ln>
            </p:spPr>
            <p:txBody>
              <a:bodyPr/>
              <a:lstStyle/>
              <a:p>
                <a:endParaRPr lang="en-US"/>
              </a:p>
            </p:txBody>
          </p:sp>
          <p:sp>
            <p:nvSpPr>
              <p:cNvPr id="60454" name="Freeform 28">
                <a:extLst>
                  <a:ext uri="{FF2B5EF4-FFF2-40B4-BE49-F238E27FC236}">
                    <a16:creationId xmlns:a16="http://schemas.microsoft.com/office/drawing/2014/main" id="{97B601CA-078C-0DC5-22F8-C9D1B4D3ADC8}"/>
                  </a:ext>
                </a:extLst>
              </p:cNvPr>
              <p:cNvSpPr>
                <a:spLocks/>
              </p:cNvSpPr>
              <p:nvPr/>
            </p:nvSpPr>
            <p:spPr bwMode="auto">
              <a:xfrm>
                <a:off x="1079" y="2276"/>
                <a:ext cx="73" cy="160"/>
              </a:xfrm>
              <a:custGeom>
                <a:avLst/>
                <a:gdLst>
                  <a:gd name="T0" fmla="*/ 14 w 146"/>
                  <a:gd name="T1" fmla="*/ 92 h 321"/>
                  <a:gd name="T2" fmla="*/ 8 w 146"/>
                  <a:gd name="T3" fmla="*/ 101 h 321"/>
                  <a:gd name="T4" fmla="*/ 4 w 146"/>
                  <a:gd name="T5" fmla="*/ 112 h 321"/>
                  <a:gd name="T6" fmla="*/ 1 w 146"/>
                  <a:gd name="T7" fmla="*/ 122 h 321"/>
                  <a:gd name="T8" fmla="*/ 0 w 146"/>
                  <a:gd name="T9" fmla="*/ 132 h 321"/>
                  <a:gd name="T10" fmla="*/ 3 w 146"/>
                  <a:gd name="T11" fmla="*/ 143 h 321"/>
                  <a:gd name="T12" fmla="*/ 5 w 146"/>
                  <a:gd name="T13" fmla="*/ 153 h 321"/>
                  <a:gd name="T14" fmla="*/ 10 w 146"/>
                  <a:gd name="T15" fmla="*/ 160 h 321"/>
                  <a:gd name="T16" fmla="*/ 16 w 146"/>
                  <a:gd name="T17" fmla="*/ 154 h 321"/>
                  <a:gd name="T18" fmla="*/ 19 w 146"/>
                  <a:gd name="T19" fmla="*/ 143 h 321"/>
                  <a:gd name="T20" fmla="*/ 18 w 146"/>
                  <a:gd name="T21" fmla="*/ 135 h 321"/>
                  <a:gd name="T22" fmla="*/ 16 w 146"/>
                  <a:gd name="T23" fmla="*/ 126 h 321"/>
                  <a:gd name="T24" fmla="*/ 14 w 146"/>
                  <a:gd name="T25" fmla="*/ 116 h 321"/>
                  <a:gd name="T26" fmla="*/ 15 w 146"/>
                  <a:gd name="T27" fmla="*/ 107 h 321"/>
                  <a:gd name="T28" fmla="*/ 19 w 146"/>
                  <a:gd name="T29" fmla="*/ 97 h 321"/>
                  <a:gd name="T30" fmla="*/ 22 w 146"/>
                  <a:gd name="T31" fmla="*/ 88 h 321"/>
                  <a:gd name="T32" fmla="*/ 27 w 146"/>
                  <a:gd name="T33" fmla="*/ 83 h 321"/>
                  <a:gd name="T34" fmla="*/ 29 w 146"/>
                  <a:gd name="T35" fmla="*/ 92 h 321"/>
                  <a:gd name="T36" fmla="*/ 27 w 146"/>
                  <a:gd name="T37" fmla="*/ 103 h 321"/>
                  <a:gd name="T38" fmla="*/ 24 w 146"/>
                  <a:gd name="T39" fmla="*/ 109 h 321"/>
                  <a:gd name="T40" fmla="*/ 28 w 146"/>
                  <a:gd name="T41" fmla="*/ 112 h 321"/>
                  <a:gd name="T42" fmla="*/ 33 w 146"/>
                  <a:gd name="T43" fmla="*/ 110 h 321"/>
                  <a:gd name="T44" fmla="*/ 36 w 146"/>
                  <a:gd name="T45" fmla="*/ 105 h 321"/>
                  <a:gd name="T46" fmla="*/ 37 w 146"/>
                  <a:gd name="T47" fmla="*/ 100 h 321"/>
                  <a:gd name="T48" fmla="*/ 37 w 146"/>
                  <a:gd name="T49" fmla="*/ 96 h 321"/>
                  <a:gd name="T50" fmla="*/ 36 w 146"/>
                  <a:gd name="T51" fmla="*/ 88 h 321"/>
                  <a:gd name="T52" fmla="*/ 33 w 146"/>
                  <a:gd name="T53" fmla="*/ 83 h 321"/>
                  <a:gd name="T54" fmla="*/ 32 w 146"/>
                  <a:gd name="T55" fmla="*/ 78 h 321"/>
                  <a:gd name="T56" fmla="*/ 31 w 146"/>
                  <a:gd name="T57" fmla="*/ 70 h 321"/>
                  <a:gd name="T58" fmla="*/ 32 w 146"/>
                  <a:gd name="T59" fmla="*/ 64 h 321"/>
                  <a:gd name="T60" fmla="*/ 37 w 146"/>
                  <a:gd name="T61" fmla="*/ 61 h 321"/>
                  <a:gd name="T62" fmla="*/ 43 w 146"/>
                  <a:gd name="T63" fmla="*/ 59 h 321"/>
                  <a:gd name="T64" fmla="*/ 48 w 146"/>
                  <a:gd name="T65" fmla="*/ 59 h 321"/>
                  <a:gd name="T66" fmla="*/ 46 w 146"/>
                  <a:gd name="T67" fmla="*/ 51 h 321"/>
                  <a:gd name="T68" fmla="*/ 46 w 146"/>
                  <a:gd name="T69" fmla="*/ 47 h 321"/>
                  <a:gd name="T70" fmla="*/ 46 w 146"/>
                  <a:gd name="T71" fmla="*/ 40 h 321"/>
                  <a:gd name="T72" fmla="*/ 47 w 146"/>
                  <a:gd name="T73" fmla="*/ 35 h 321"/>
                  <a:gd name="T74" fmla="*/ 48 w 146"/>
                  <a:gd name="T75" fmla="*/ 30 h 321"/>
                  <a:gd name="T76" fmla="*/ 53 w 146"/>
                  <a:gd name="T77" fmla="*/ 22 h 321"/>
                  <a:gd name="T78" fmla="*/ 55 w 146"/>
                  <a:gd name="T79" fmla="*/ 18 h 321"/>
                  <a:gd name="T80" fmla="*/ 58 w 146"/>
                  <a:gd name="T81" fmla="*/ 12 h 321"/>
                  <a:gd name="T82" fmla="*/ 62 w 146"/>
                  <a:gd name="T83" fmla="*/ 7 h 321"/>
                  <a:gd name="T84" fmla="*/ 66 w 146"/>
                  <a:gd name="T85" fmla="*/ 5 h 321"/>
                  <a:gd name="T86" fmla="*/ 70 w 146"/>
                  <a:gd name="T87" fmla="*/ 1 h 321"/>
                  <a:gd name="T88" fmla="*/ 73 w 146"/>
                  <a:gd name="T89" fmla="*/ 0 h 32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46" h="321">
                    <a:moveTo>
                      <a:pt x="27" y="185"/>
                    </a:moveTo>
                    <a:lnTo>
                      <a:pt x="16" y="203"/>
                    </a:lnTo>
                    <a:lnTo>
                      <a:pt x="8" y="224"/>
                    </a:lnTo>
                    <a:lnTo>
                      <a:pt x="1" y="245"/>
                    </a:lnTo>
                    <a:lnTo>
                      <a:pt x="0" y="265"/>
                    </a:lnTo>
                    <a:lnTo>
                      <a:pt x="5" y="286"/>
                    </a:lnTo>
                    <a:lnTo>
                      <a:pt x="9" y="306"/>
                    </a:lnTo>
                    <a:lnTo>
                      <a:pt x="20" y="321"/>
                    </a:lnTo>
                    <a:lnTo>
                      <a:pt x="31" y="309"/>
                    </a:lnTo>
                    <a:lnTo>
                      <a:pt x="38" y="287"/>
                    </a:lnTo>
                    <a:lnTo>
                      <a:pt x="35" y="271"/>
                    </a:lnTo>
                    <a:lnTo>
                      <a:pt x="31" y="252"/>
                    </a:lnTo>
                    <a:lnTo>
                      <a:pt x="27" y="233"/>
                    </a:lnTo>
                    <a:lnTo>
                      <a:pt x="30" y="215"/>
                    </a:lnTo>
                    <a:lnTo>
                      <a:pt x="38" y="194"/>
                    </a:lnTo>
                    <a:lnTo>
                      <a:pt x="43" y="177"/>
                    </a:lnTo>
                    <a:lnTo>
                      <a:pt x="53" y="166"/>
                    </a:lnTo>
                    <a:lnTo>
                      <a:pt x="57" y="185"/>
                    </a:lnTo>
                    <a:lnTo>
                      <a:pt x="53" y="207"/>
                    </a:lnTo>
                    <a:lnTo>
                      <a:pt x="47" y="218"/>
                    </a:lnTo>
                    <a:lnTo>
                      <a:pt x="56" y="224"/>
                    </a:lnTo>
                    <a:lnTo>
                      <a:pt x="65" y="220"/>
                    </a:lnTo>
                    <a:lnTo>
                      <a:pt x="71" y="211"/>
                    </a:lnTo>
                    <a:lnTo>
                      <a:pt x="73" y="201"/>
                    </a:lnTo>
                    <a:lnTo>
                      <a:pt x="73" y="192"/>
                    </a:lnTo>
                    <a:lnTo>
                      <a:pt x="71" y="177"/>
                    </a:lnTo>
                    <a:lnTo>
                      <a:pt x="66" y="167"/>
                    </a:lnTo>
                    <a:lnTo>
                      <a:pt x="64" y="157"/>
                    </a:lnTo>
                    <a:lnTo>
                      <a:pt x="62" y="141"/>
                    </a:lnTo>
                    <a:lnTo>
                      <a:pt x="64" y="129"/>
                    </a:lnTo>
                    <a:lnTo>
                      <a:pt x="73" y="122"/>
                    </a:lnTo>
                    <a:lnTo>
                      <a:pt x="86" y="118"/>
                    </a:lnTo>
                    <a:lnTo>
                      <a:pt x="96" y="118"/>
                    </a:lnTo>
                    <a:lnTo>
                      <a:pt x="92" y="103"/>
                    </a:lnTo>
                    <a:lnTo>
                      <a:pt x="92" y="95"/>
                    </a:lnTo>
                    <a:lnTo>
                      <a:pt x="92" y="80"/>
                    </a:lnTo>
                    <a:lnTo>
                      <a:pt x="94" y="70"/>
                    </a:lnTo>
                    <a:lnTo>
                      <a:pt x="96" y="60"/>
                    </a:lnTo>
                    <a:lnTo>
                      <a:pt x="105" y="45"/>
                    </a:lnTo>
                    <a:lnTo>
                      <a:pt x="109" y="36"/>
                    </a:lnTo>
                    <a:lnTo>
                      <a:pt x="116" y="25"/>
                    </a:lnTo>
                    <a:lnTo>
                      <a:pt x="124" y="15"/>
                    </a:lnTo>
                    <a:lnTo>
                      <a:pt x="132" y="10"/>
                    </a:lnTo>
                    <a:lnTo>
                      <a:pt x="140" y="3"/>
                    </a:lnTo>
                    <a:lnTo>
                      <a:pt x="146"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55" name="Freeform 29">
                <a:extLst>
                  <a:ext uri="{FF2B5EF4-FFF2-40B4-BE49-F238E27FC236}">
                    <a16:creationId xmlns:a16="http://schemas.microsoft.com/office/drawing/2014/main" id="{21BF9674-FEB8-75CB-80C2-211E91D2A49A}"/>
                  </a:ext>
                </a:extLst>
              </p:cNvPr>
              <p:cNvSpPr>
                <a:spLocks/>
              </p:cNvSpPr>
              <p:nvPr/>
            </p:nvSpPr>
            <p:spPr bwMode="auto">
              <a:xfrm>
                <a:off x="1152" y="2182"/>
                <a:ext cx="294" cy="93"/>
              </a:xfrm>
              <a:custGeom>
                <a:avLst/>
                <a:gdLst>
                  <a:gd name="T0" fmla="*/ 285 w 588"/>
                  <a:gd name="T1" fmla="*/ 39 h 186"/>
                  <a:gd name="T2" fmla="*/ 267 w 588"/>
                  <a:gd name="T3" fmla="*/ 43 h 186"/>
                  <a:gd name="T4" fmla="*/ 248 w 588"/>
                  <a:gd name="T5" fmla="*/ 52 h 186"/>
                  <a:gd name="T6" fmla="*/ 233 w 588"/>
                  <a:gd name="T7" fmla="*/ 65 h 186"/>
                  <a:gd name="T8" fmla="*/ 223 w 588"/>
                  <a:gd name="T9" fmla="*/ 75 h 186"/>
                  <a:gd name="T10" fmla="*/ 208 w 588"/>
                  <a:gd name="T11" fmla="*/ 83 h 186"/>
                  <a:gd name="T12" fmla="*/ 190 w 588"/>
                  <a:gd name="T13" fmla="*/ 89 h 186"/>
                  <a:gd name="T14" fmla="*/ 169 w 588"/>
                  <a:gd name="T15" fmla="*/ 93 h 186"/>
                  <a:gd name="T16" fmla="*/ 146 w 588"/>
                  <a:gd name="T17" fmla="*/ 93 h 186"/>
                  <a:gd name="T18" fmla="*/ 122 w 588"/>
                  <a:gd name="T19" fmla="*/ 90 h 186"/>
                  <a:gd name="T20" fmla="*/ 107 w 588"/>
                  <a:gd name="T21" fmla="*/ 86 h 186"/>
                  <a:gd name="T22" fmla="*/ 88 w 588"/>
                  <a:gd name="T23" fmla="*/ 78 h 186"/>
                  <a:gd name="T24" fmla="*/ 74 w 588"/>
                  <a:gd name="T25" fmla="*/ 69 h 186"/>
                  <a:gd name="T26" fmla="*/ 64 w 588"/>
                  <a:gd name="T27" fmla="*/ 54 h 186"/>
                  <a:gd name="T28" fmla="*/ 72 w 588"/>
                  <a:gd name="T29" fmla="*/ 58 h 186"/>
                  <a:gd name="T30" fmla="*/ 88 w 588"/>
                  <a:gd name="T31" fmla="*/ 65 h 186"/>
                  <a:gd name="T32" fmla="*/ 108 w 588"/>
                  <a:gd name="T33" fmla="*/ 67 h 186"/>
                  <a:gd name="T34" fmla="*/ 132 w 588"/>
                  <a:gd name="T35" fmla="*/ 67 h 186"/>
                  <a:gd name="T36" fmla="*/ 160 w 588"/>
                  <a:gd name="T37" fmla="*/ 63 h 186"/>
                  <a:gd name="T38" fmla="*/ 188 w 588"/>
                  <a:gd name="T39" fmla="*/ 59 h 186"/>
                  <a:gd name="T40" fmla="*/ 211 w 588"/>
                  <a:gd name="T41" fmla="*/ 51 h 186"/>
                  <a:gd name="T42" fmla="*/ 227 w 588"/>
                  <a:gd name="T43" fmla="*/ 41 h 186"/>
                  <a:gd name="T44" fmla="*/ 222 w 588"/>
                  <a:gd name="T45" fmla="*/ 35 h 186"/>
                  <a:gd name="T46" fmla="*/ 198 w 588"/>
                  <a:gd name="T47" fmla="*/ 41 h 186"/>
                  <a:gd name="T48" fmla="*/ 175 w 588"/>
                  <a:gd name="T49" fmla="*/ 45 h 186"/>
                  <a:gd name="T50" fmla="*/ 154 w 588"/>
                  <a:gd name="T51" fmla="*/ 50 h 186"/>
                  <a:gd name="T52" fmla="*/ 133 w 588"/>
                  <a:gd name="T53" fmla="*/ 45 h 186"/>
                  <a:gd name="T54" fmla="*/ 113 w 588"/>
                  <a:gd name="T55" fmla="*/ 30 h 186"/>
                  <a:gd name="T56" fmla="*/ 92 w 588"/>
                  <a:gd name="T57" fmla="*/ 24 h 186"/>
                  <a:gd name="T58" fmla="*/ 68 w 588"/>
                  <a:gd name="T59" fmla="*/ 22 h 186"/>
                  <a:gd name="T60" fmla="*/ 46 w 588"/>
                  <a:gd name="T61" fmla="*/ 7 h 186"/>
                  <a:gd name="T62" fmla="*/ 18 w 588"/>
                  <a:gd name="T63" fmla="*/ 0 h 186"/>
                  <a:gd name="T64" fmla="*/ 0 w 588"/>
                  <a:gd name="T65" fmla="*/ 4 h 186"/>
                  <a:gd name="T66" fmla="*/ 8 w 588"/>
                  <a:gd name="T67" fmla="*/ 23 h 186"/>
                  <a:gd name="T68" fmla="*/ 30 w 588"/>
                  <a:gd name="T69" fmla="*/ 32 h 186"/>
                  <a:gd name="T70" fmla="*/ 57 w 588"/>
                  <a:gd name="T71" fmla="*/ 33 h 186"/>
                  <a:gd name="T72" fmla="*/ 69 w 588"/>
                  <a:gd name="T73" fmla="*/ 39 h 186"/>
                  <a:gd name="T74" fmla="*/ 77 w 588"/>
                  <a:gd name="T75" fmla="*/ 51 h 186"/>
                  <a:gd name="T76" fmla="*/ 94 w 588"/>
                  <a:gd name="T77" fmla="*/ 56 h 186"/>
                  <a:gd name="T78" fmla="*/ 113 w 588"/>
                  <a:gd name="T79" fmla="*/ 52 h 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88" h="186">
                    <a:moveTo>
                      <a:pt x="588" y="82"/>
                    </a:moveTo>
                    <a:lnTo>
                      <a:pt x="570" y="78"/>
                    </a:lnTo>
                    <a:lnTo>
                      <a:pt x="552" y="79"/>
                    </a:lnTo>
                    <a:lnTo>
                      <a:pt x="533" y="85"/>
                    </a:lnTo>
                    <a:lnTo>
                      <a:pt x="514" y="94"/>
                    </a:lnTo>
                    <a:lnTo>
                      <a:pt x="495" y="103"/>
                    </a:lnTo>
                    <a:lnTo>
                      <a:pt x="480" y="115"/>
                    </a:lnTo>
                    <a:lnTo>
                      <a:pt x="466" y="130"/>
                    </a:lnTo>
                    <a:lnTo>
                      <a:pt x="458" y="141"/>
                    </a:lnTo>
                    <a:lnTo>
                      <a:pt x="445" y="150"/>
                    </a:lnTo>
                    <a:lnTo>
                      <a:pt x="431" y="157"/>
                    </a:lnTo>
                    <a:lnTo>
                      <a:pt x="416" y="165"/>
                    </a:lnTo>
                    <a:lnTo>
                      <a:pt x="397" y="172"/>
                    </a:lnTo>
                    <a:lnTo>
                      <a:pt x="380" y="178"/>
                    </a:lnTo>
                    <a:lnTo>
                      <a:pt x="363" y="182"/>
                    </a:lnTo>
                    <a:lnTo>
                      <a:pt x="338" y="185"/>
                    </a:lnTo>
                    <a:lnTo>
                      <a:pt x="311" y="186"/>
                    </a:lnTo>
                    <a:lnTo>
                      <a:pt x="292" y="186"/>
                    </a:lnTo>
                    <a:lnTo>
                      <a:pt x="266" y="183"/>
                    </a:lnTo>
                    <a:lnTo>
                      <a:pt x="244" y="180"/>
                    </a:lnTo>
                    <a:lnTo>
                      <a:pt x="228" y="175"/>
                    </a:lnTo>
                    <a:lnTo>
                      <a:pt x="213" y="171"/>
                    </a:lnTo>
                    <a:lnTo>
                      <a:pt x="196" y="165"/>
                    </a:lnTo>
                    <a:lnTo>
                      <a:pt x="176" y="156"/>
                    </a:lnTo>
                    <a:lnTo>
                      <a:pt x="159" y="146"/>
                    </a:lnTo>
                    <a:lnTo>
                      <a:pt x="147" y="137"/>
                    </a:lnTo>
                    <a:lnTo>
                      <a:pt x="135" y="124"/>
                    </a:lnTo>
                    <a:lnTo>
                      <a:pt x="127" y="108"/>
                    </a:lnTo>
                    <a:lnTo>
                      <a:pt x="122" y="94"/>
                    </a:lnTo>
                    <a:lnTo>
                      <a:pt x="143" y="116"/>
                    </a:lnTo>
                    <a:lnTo>
                      <a:pt x="162" y="124"/>
                    </a:lnTo>
                    <a:lnTo>
                      <a:pt x="176" y="130"/>
                    </a:lnTo>
                    <a:lnTo>
                      <a:pt x="192" y="133"/>
                    </a:lnTo>
                    <a:lnTo>
                      <a:pt x="215" y="134"/>
                    </a:lnTo>
                    <a:lnTo>
                      <a:pt x="239" y="135"/>
                    </a:lnTo>
                    <a:lnTo>
                      <a:pt x="263" y="134"/>
                    </a:lnTo>
                    <a:lnTo>
                      <a:pt x="285" y="131"/>
                    </a:lnTo>
                    <a:lnTo>
                      <a:pt x="320" y="126"/>
                    </a:lnTo>
                    <a:lnTo>
                      <a:pt x="349" y="122"/>
                    </a:lnTo>
                    <a:lnTo>
                      <a:pt x="375" y="118"/>
                    </a:lnTo>
                    <a:lnTo>
                      <a:pt x="394" y="112"/>
                    </a:lnTo>
                    <a:lnTo>
                      <a:pt x="421" y="101"/>
                    </a:lnTo>
                    <a:lnTo>
                      <a:pt x="436" y="96"/>
                    </a:lnTo>
                    <a:lnTo>
                      <a:pt x="454" y="81"/>
                    </a:lnTo>
                    <a:lnTo>
                      <a:pt x="460" y="71"/>
                    </a:lnTo>
                    <a:lnTo>
                      <a:pt x="443" y="70"/>
                    </a:lnTo>
                    <a:lnTo>
                      <a:pt x="424" y="73"/>
                    </a:lnTo>
                    <a:lnTo>
                      <a:pt x="396" y="81"/>
                    </a:lnTo>
                    <a:lnTo>
                      <a:pt x="371" y="85"/>
                    </a:lnTo>
                    <a:lnTo>
                      <a:pt x="349" y="90"/>
                    </a:lnTo>
                    <a:lnTo>
                      <a:pt x="333" y="96"/>
                    </a:lnTo>
                    <a:lnTo>
                      <a:pt x="308" y="99"/>
                    </a:lnTo>
                    <a:lnTo>
                      <a:pt x="290" y="97"/>
                    </a:lnTo>
                    <a:lnTo>
                      <a:pt x="266" y="89"/>
                    </a:lnTo>
                    <a:lnTo>
                      <a:pt x="245" y="75"/>
                    </a:lnTo>
                    <a:lnTo>
                      <a:pt x="226" y="59"/>
                    </a:lnTo>
                    <a:lnTo>
                      <a:pt x="208" y="51"/>
                    </a:lnTo>
                    <a:lnTo>
                      <a:pt x="183" y="47"/>
                    </a:lnTo>
                    <a:lnTo>
                      <a:pt x="159" y="51"/>
                    </a:lnTo>
                    <a:lnTo>
                      <a:pt x="136" y="44"/>
                    </a:lnTo>
                    <a:lnTo>
                      <a:pt x="113" y="29"/>
                    </a:lnTo>
                    <a:lnTo>
                      <a:pt x="91" y="14"/>
                    </a:lnTo>
                    <a:lnTo>
                      <a:pt x="69" y="2"/>
                    </a:lnTo>
                    <a:lnTo>
                      <a:pt x="35" y="0"/>
                    </a:lnTo>
                    <a:lnTo>
                      <a:pt x="15" y="4"/>
                    </a:lnTo>
                    <a:lnTo>
                      <a:pt x="0" y="8"/>
                    </a:lnTo>
                    <a:lnTo>
                      <a:pt x="4" y="27"/>
                    </a:lnTo>
                    <a:lnTo>
                      <a:pt x="16" y="45"/>
                    </a:lnTo>
                    <a:lnTo>
                      <a:pt x="32" y="55"/>
                    </a:lnTo>
                    <a:lnTo>
                      <a:pt x="60" y="64"/>
                    </a:lnTo>
                    <a:lnTo>
                      <a:pt x="88" y="67"/>
                    </a:lnTo>
                    <a:lnTo>
                      <a:pt x="114" y="66"/>
                    </a:lnTo>
                    <a:lnTo>
                      <a:pt x="135" y="62"/>
                    </a:lnTo>
                    <a:lnTo>
                      <a:pt x="138" y="78"/>
                    </a:lnTo>
                    <a:lnTo>
                      <a:pt x="144" y="89"/>
                    </a:lnTo>
                    <a:lnTo>
                      <a:pt x="153" y="101"/>
                    </a:lnTo>
                    <a:lnTo>
                      <a:pt x="169" y="108"/>
                    </a:lnTo>
                    <a:lnTo>
                      <a:pt x="187" y="111"/>
                    </a:lnTo>
                    <a:lnTo>
                      <a:pt x="208" y="107"/>
                    </a:lnTo>
                    <a:lnTo>
                      <a:pt x="225" y="103"/>
                    </a:lnTo>
                    <a:lnTo>
                      <a:pt x="241" y="97"/>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56" name="Freeform 30">
                <a:extLst>
                  <a:ext uri="{FF2B5EF4-FFF2-40B4-BE49-F238E27FC236}">
                    <a16:creationId xmlns:a16="http://schemas.microsoft.com/office/drawing/2014/main" id="{6D014DC8-504A-EFF5-9861-578BE17F44E7}"/>
                  </a:ext>
                </a:extLst>
              </p:cNvPr>
              <p:cNvSpPr>
                <a:spLocks/>
              </p:cNvSpPr>
              <p:nvPr/>
            </p:nvSpPr>
            <p:spPr bwMode="auto">
              <a:xfrm>
                <a:off x="1469" y="2226"/>
                <a:ext cx="98" cy="169"/>
              </a:xfrm>
              <a:custGeom>
                <a:avLst/>
                <a:gdLst>
                  <a:gd name="T0" fmla="*/ 22 w 197"/>
                  <a:gd name="T1" fmla="*/ 3 h 336"/>
                  <a:gd name="T2" fmla="*/ 33 w 197"/>
                  <a:gd name="T3" fmla="*/ 8 h 336"/>
                  <a:gd name="T4" fmla="*/ 44 w 197"/>
                  <a:gd name="T5" fmla="*/ 17 h 336"/>
                  <a:gd name="T6" fmla="*/ 58 w 197"/>
                  <a:gd name="T7" fmla="*/ 27 h 336"/>
                  <a:gd name="T8" fmla="*/ 67 w 197"/>
                  <a:gd name="T9" fmla="*/ 34 h 336"/>
                  <a:gd name="T10" fmla="*/ 73 w 197"/>
                  <a:gd name="T11" fmla="*/ 40 h 336"/>
                  <a:gd name="T12" fmla="*/ 78 w 197"/>
                  <a:gd name="T13" fmla="*/ 45 h 336"/>
                  <a:gd name="T14" fmla="*/ 82 w 197"/>
                  <a:gd name="T15" fmla="*/ 54 h 336"/>
                  <a:gd name="T16" fmla="*/ 82 w 197"/>
                  <a:gd name="T17" fmla="*/ 64 h 336"/>
                  <a:gd name="T18" fmla="*/ 80 w 197"/>
                  <a:gd name="T19" fmla="*/ 75 h 336"/>
                  <a:gd name="T20" fmla="*/ 82 w 197"/>
                  <a:gd name="T21" fmla="*/ 85 h 336"/>
                  <a:gd name="T22" fmla="*/ 86 w 197"/>
                  <a:gd name="T23" fmla="*/ 100 h 336"/>
                  <a:gd name="T24" fmla="*/ 91 w 197"/>
                  <a:gd name="T25" fmla="*/ 110 h 336"/>
                  <a:gd name="T26" fmla="*/ 98 w 197"/>
                  <a:gd name="T27" fmla="*/ 118 h 336"/>
                  <a:gd name="T28" fmla="*/ 92 w 197"/>
                  <a:gd name="T29" fmla="*/ 133 h 336"/>
                  <a:gd name="T30" fmla="*/ 88 w 197"/>
                  <a:gd name="T31" fmla="*/ 148 h 336"/>
                  <a:gd name="T32" fmla="*/ 84 w 197"/>
                  <a:gd name="T33" fmla="*/ 157 h 336"/>
                  <a:gd name="T34" fmla="*/ 84 w 197"/>
                  <a:gd name="T35" fmla="*/ 169 h 336"/>
                  <a:gd name="T36" fmla="*/ 80 w 197"/>
                  <a:gd name="T37" fmla="*/ 162 h 336"/>
                  <a:gd name="T38" fmla="*/ 78 w 197"/>
                  <a:gd name="T39" fmla="*/ 154 h 336"/>
                  <a:gd name="T40" fmla="*/ 76 w 197"/>
                  <a:gd name="T41" fmla="*/ 146 h 336"/>
                  <a:gd name="T42" fmla="*/ 77 w 197"/>
                  <a:gd name="T43" fmla="*/ 135 h 336"/>
                  <a:gd name="T44" fmla="*/ 78 w 197"/>
                  <a:gd name="T45" fmla="*/ 124 h 336"/>
                  <a:gd name="T46" fmla="*/ 80 w 197"/>
                  <a:gd name="T47" fmla="*/ 112 h 336"/>
                  <a:gd name="T48" fmla="*/ 80 w 197"/>
                  <a:gd name="T49" fmla="*/ 101 h 336"/>
                  <a:gd name="T50" fmla="*/ 78 w 197"/>
                  <a:gd name="T51" fmla="*/ 92 h 336"/>
                  <a:gd name="T52" fmla="*/ 73 w 197"/>
                  <a:gd name="T53" fmla="*/ 84 h 336"/>
                  <a:gd name="T54" fmla="*/ 69 w 197"/>
                  <a:gd name="T55" fmla="*/ 73 h 336"/>
                  <a:gd name="T56" fmla="*/ 64 w 197"/>
                  <a:gd name="T57" fmla="*/ 63 h 336"/>
                  <a:gd name="T58" fmla="*/ 60 w 197"/>
                  <a:gd name="T59" fmla="*/ 59 h 336"/>
                  <a:gd name="T60" fmla="*/ 61 w 197"/>
                  <a:gd name="T61" fmla="*/ 66 h 336"/>
                  <a:gd name="T62" fmla="*/ 63 w 197"/>
                  <a:gd name="T63" fmla="*/ 76 h 336"/>
                  <a:gd name="T64" fmla="*/ 53 w 197"/>
                  <a:gd name="T65" fmla="*/ 64 h 336"/>
                  <a:gd name="T66" fmla="*/ 48 w 197"/>
                  <a:gd name="T67" fmla="*/ 58 h 336"/>
                  <a:gd name="T68" fmla="*/ 43 w 197"/>
                  <a:gd name="T69" fmla="*/ 54 h 336"/>
                  <a:gd name="T70" fmla="*/ 34 w 197"/>
                  <a:gd name="T71" fmla="*/ 47 h 336"/>
                  <a:gd name="T72" fmla="*/ 24 w 197"/>
                  <a:gd name="T73" fmla="*/ 40 h 336"/>
                  <a:gd name="T74" fmla="*/ 15 w 197"/>
                  <a:gd name="T75" fmla="*/ 32 h 336"/>
                  <a:gd name="T76" fmla="*/ 9 w 197"/>
                  <a:gd name="T77" fmla="*/ 23 h 336"/>
                  <a:gd name="T78" fmla="*/ 3 w 197"/>
                  <a:gd name="T79" fmla="*/ 13 h 336"/>
                  <a:gd name="T80" fmla="*/ 0 w 197"/>
                  <a:gd name="T81" fmla="*/ 5 h 336"/>
                  <a:gd name="T82" fmla="*/ 7 w 197"/>
                  <a:gd name="T83" fmla="*/ 2 h 336"/>
                  <a:gd name="T84" fmla="*/ 15 w 197"/>
                  <a:gd name="T85" fmla="*/ 0 h 336"/>
                  <a:gd name="T86" fmla="*/ 22 w 197"/>
                  <a:gd name="T87" fmla="*/ 3 h 3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97" h="336">
                    <a:moveTo>
                      <a:pt x="45" y="5"/>
                    </a:moveTo>
                    <a:lnTo>
                      <a:pt x="67" y="16"/>
                    </a:lnTo>
                    <a:lnTo>
                      <a:pt x="89" y="33"/>
                    </a:lnTo>
                    <a:lnTo>
                      <a:pt x="117" y="53"/>
                    </a:lnTo>
                    <a:lnTo>
                      <a:pt x="134" y="67"/>
                    </a:lnTo>
                    <a:lnTo>
                      <a:pt x="147" y="79"/>
                    </a:lnTo>
                    <a:lnTo>
                      <a:pt x="156" y="90"/>
                    </a:lnTo>
                    <a:lnTo>
                      <a:pt x="164" y="107"/>
                    </a:lnTo>
                    <a:lnTo>
                      <a:pt x="164" y="128"/>
                    </a:lnTo>
                    <a:lnTo>
                      <a:pt x="160" y="150"/>
                    </a:lnTo>
                    <a:lnTo>
                      <a:pt x="164" y="168"/>
                    </a:lnTo>
                    <a:lnTo>
                      <a:pt x="172" y="198"/>
                    </a:lnTo>
                    <a:lnTo>
                      <a:pt x="183" y="219"/>
                    </a:lnTo>
                    <a:lnTo>
                      <a:pt x="197" y="235"/>
                    </a:lnTo>
                    <a:lnTo>
                      <a:pt x="184" y="265"/>
                    </a:lnTo>
                    <a:lnTo>
                      <a:pt x="176" y="294"/>
                    </a:lnTo>
                    <a:lnTo>
                      <a:pt x="169" y="313"/>
                    </a:lnTo>
                    <a:lnTo>
                      <a:pt x="168" y="336"/>
                    </a:lnTo>
                    <a:lnTo>
                      <a:pt x="161" y="322"/>
                    </a:lnTo>
                    <a:lnTo>
                      <a:pt x="156" y="307"/>
                    </a:lnTo>
                    <a:lnTo>
                      <a:pt x="153" y="290"/>
                    </a:lnTo>
                    <a:lnTo>
                      <a:pt x="154" y="268"/>
                    </a:lnTo>
                    <a:lnTo>
                      <a:pt x="156" y="247"/>
                    </a:lnTo>
                    <a:lnTo>
                      <a:pt x="160" y="223"/>
                    </a:lnTo>
                    <a:lnTo>
                      <a:pt x="161" y="201"/>
                    </a:lnTo>
                    <a:lnTo>
                      <a:pt x="156" y="182"/>
                    </a:lnTo>
                    <a:lnTo>
                      <a:pt x="147" y="167"/>
                    </a:lnTo>
                    <a:lnTo>
                      <a:pt x="139" y="145"/>
                    </a:lnTo>
                    <a:lnTo>
                      <a:pt x="128" y="126"/>
                    </a:lnTo>
                    <a:lnTo>
                      <a:pt x="120" y="117"/>
                    </a:lnTo>
                    <a:lnTo>
                      <a:pt x="122" y="131"/>
                    </a:lnTo>
                    <a:lnTo>
                      <a:pt x="127" y="152"/>
                    </a:lnTo>
                    <a:lnTo>
                      <a:pt x="107" y="128"/>
                    </a:lnTo>
                    <a:lnTo>
                      <a:pt x="96" y="116"/>
                    </a:lnTo>
                    <a:lnTo>
                      <a:pt x="86" y="107"/>
                    </a:lnTo>
                    <a:lnTo>
                      <a:pt x="68" y="94"/>
                    </a:lnTo>
                    <a:lnTo>
                      <a:pt x="49" y="79"/>
                    </a:lnTo>
                    <a:lnTo>
                      <a:pt x="31" y="64"/>
                    </a:lnTo>
                    <a:lnTo>
                      <a:pt x="19" y="45"/>
                    </a:lnTo>
                    <a:lnTo>
                      <a:pt x="7" y="26"/>
                    </a:lnTo>
                    <a:lnTo>
                      <a:pt x="0" y="10"/>
                    </a:lnTo>
                    <a:lnTo>
                      <a:pt x="14" y="3"/>
                    </a:lnTo>
                    <a:lnTo>
                      <a:pt x="30" y="0"/>
                    </a:lnTo>
                    <a:lnTo>
                      <a:pt x="45" y="5"/>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57" name="Freeform 31">
                <a:extLst>
                  <a:ext uri="{FF2B5EF4-FFF2-40B4-BE49-F238E27FC236}">
                    <a16:creationId xmlns:a16="http://schemas.microsoft.com/office/drawing/2014/main" id="{338976D9-5403-5D5E-0F1D-65804CD6F3DB}"/>
                  </a:ext>
                </a:extLst>
              </p:cNvPr>
              <p:cNvSpPr>
                <a:spLocks/>
              </p:cNvSpPr>
              <p:nvPr/>
            </p:nvSpPr>
            <p:spPr bwMode="auto">
              <a:xfrm>
                <a:off x="1428" y="2149"/>
                <a:ext cx="112" cy="57"/>
              </a:xfrm>
              <a:custGeom>
                <a:avLst/>
                <a:gdLst>
                  <a:gd name="T0" fmla="*/ 0 w 224"/>
                  <a:gd name="T1" fmla="*/ 8 h 113"/>
                  <a:gd name="T2" fmla="*/ 15 w 224"/>
                  <a:gd name="T3" fmla="*/ 8 h 113"/>
                  <a:gd name="T4" fmla="*/ 26 w 224"/>
                  <a:gd name="T5" fmla="*/ 10 h 113"/>
                  <a:gd name="T6" fmla="*/ 31 w 224"/>
                  <a:gd name="T7" fmla="*/ 14 h 113"/>
                  <a:gd name="T8" fmla="*/ 37 w 224"/>
                  <a:gd name="T9" fmla="*/ 25 h 113"/>
                  <a:gd name="T10" fmla="*/ 39 w 224"/>
                  <a:gd name="T11" fmla="*/ 32 h 113"/>
                  <a:gd name="T12" fmla="*/ 40 w 224"/>
                  <a:gd name="T13" fmla="*/ 40 h 113"/>
                  <a:gd name="T14" fmla="*/ 41 w 224"/>
                  <a:gd name="T15" fmla="*/ 46 h 113"/>
                  <a:gd name="T16" fmla="*/ 41 w 224"/>
                  <a:gd name="T17" fmla="*/ 51 h 113"/>
                  <a:gd name="T18" fmla="*/ 46 w 224"/>
                  <a:gd name="T19" fmla="*/ 42 h 113"/>
                  <a:gd name="T20" fmla="*/ 47 w 224"/>
                  <a:gd name="T21" fmla="*/ 32 h 113"/>
                  <a:gd name="T22" fmla="*/ 46 w 224"/>
                  <a:gd name="T23" fmla="*/ 25 h 113"/>
                  <a:gd name="T24" fmla="*/ 44 w 224"/>
                  <a:gd name="T25" fmla="*/ 15 h 113"/>
                  <a:gd name="T26" fmla="*/ 38 w 224"/>
                  <a:gd name="T27" fmla="*/ 5 h 113"/>
                  <a:gd name="T28" fmla="*/ 32 w 224"/>
                  <a:gd name="T29" fmla="*/ 0 h 113"/>
                  <a:gd name="T30" fmla="*/ 41 w 224"/>
                  <a:gd name="T31" fmla="*/ 3 h 113"/>
                  <a:gd name="T32" fmla="*/ 49 w 224"/>
                  <a:gd name="T33" fmla="*/ 14 h 113"/>
                  <a:gd name="T34" fmla="*/ 52 w 224"/>
                  <a:gd name="T35" fmla="*/ 23 h 113"/>
                  <a:gd name="T36" fmla="*/ 54 w 224"/>
                  <a:gd name="T37" fmla="*/ 31 h 113"/>
                  <a:gd name="T38" fmla="*/ 53 w 224"/>
                  <a:gd name="T39" fmla="*/ 40 h 113"/>
                  <a:gd name="T40" fmla="*/ 52 w 224"/>
                  <a:gd name="T41" fmla="*/ 44 h 113"/>
                  <a:gd name="T42" fmla="*/ 56 w 224"/>
                  <a:gd name="T43" fmla="*/ 36 h 113"/>
                  <a:gd name="T44" fmla="*/ 62 w 224"/>
                  <a:gd name="T45" fmla="*/ 28 h 113"/>
                  <a:gd name="T46" fmla="*/ 71 w 224"/>
                  <a:gd name="T47" fmla="*/ 21 h 113"/>
                  <a:gd name="T48" fmla="*/ 82 w 224"/>
                  <a:gd name="T49" fmla="*/ 16 h 113"/>
                  <a:gd name="T50" fmla="*/ 93 w 224"/>
                  <a:gd name="T51" fmla="*/ 14 h 113"/>
                  <a:gd name="T52" fmla="*/ 100 w 224"/>
                  <a:gd name="T53" fmla="*/ 16 h 113"/>
                  <a:gd name="T54" fmla="*/ 107 w 224"/>
                  <a:gd name="T55" fmla="*/ 17 h 113"/>
                  <a:gd name="T56" fmla="*/ 112 w 224"/>
                  <a:gd name="T57" fmla="*/ 19 h 113"/>
                  <a:gd name="T58" fmla="*/ 106 w 224"/>
                  <a:gd name="T59" fmla="*/ 20 h 113"/>
                  <a:gd name="T60" fmla="*/ 99 w 224"/>
                  <a:gd name="T61" fmla="*/ 22 h 113"/>
                  <a:gd name="T62" fmla="*/ 93 w 224"/>
                  <a:gd name="T63" fmla="*/ 23 h 113"/>
                  <a:gd name="T64" fmla="*/ 82 w 224"/>
                  <a:gd name="T65" fmla="*/ 25 h 113"/>
                  <a:gd name="T66" fmla="*/ 76 w 224"/>
                  <a:gd name="T67" fmla="*/ 30 h 113"/>
                  <a:gd name="T68" fmla="*/ 71 w 224"/>
                  <a:gd name="T69" fmla="*/ 35 h 113"/>
                  <a:gd name="T70" fmla="*/ 67 w 224"/>
                  <a:gd name="T71" fmla="*/ 40 h 113"/>
                  <a:gd name="T72" fmla="*/ 65 w 224"/>
                  <a:gd name="T73" fmla="*/ 47 h 113"/>
                  <a:gd name="T74" fmla="*/ 63 w 224"/>
                  <a:gd name="T75" fmla="*/ 57 h 11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24" h="113">
                    <a:moveTo>
                      <a:pt x="0" y="16"/>
                    </a:moveTo>
                    <a:lnTo>
                      <a:pt x="29" y="15"/>
                    </a:lnTo>
                    <a:lnTo>
                      <a:pt x="51" y="19"/>
                    </a:lnTo>
                    <a:lnTo>
                      <a:pt x="62" y="28"/>
                    </a:lnTo>
                    <a:lnTo>
                      <a:pt x="74" y="49"/>
                    </a:lnTo>
                    <a:lnTo>
                      <a:pt x="77" y="64"/>
                    </a:lnTo>
                    <a:lnTo>
                      <a:pt x="80" y="79"/>
                    </a:lnTo>
                    <a:lnTo>
                      <a:pt x="82" y="92"/>
                    </a:lnTo>
                    <a:lnTo>
                      <a:pt x="82" y="101"/>
                    </a:lnTo>
                    <a:lnTo>
                      <a:pt x="91" y="84"/>
                    </a:lnTo>
                    <a:lnTo>
                      <a:pt x="93" y="64"/>
                    </a:lnTo>
                    <a:lnTo>
                      <a:pt x="92" y="49"/>
                    </a:lnTo>
                    <a:lnTo>
                      <a:pt x="88" y="30"/>
                    </a:lnTo>
                    <a:lnTo>
                      <a:pt x="76" y="10"/>
                    </a:lnTo>
                    <a:lnTo>
                      <a:pt x="63" y="0"/>
                    </a:lnTo>
                    <a:lnTo>
                      <a:pt x="82" y="6"/>
                    </a:lnTo>
                    <a:lnTo>
                      <a:pt x="97" y="28"/>
                    </a:lnTo>
                    <a:lnTo>
                      <a:pt x="104" y="46"/>
                    </a:lnTo>
                    <a:lnTo>
                      <a:pt x="107" y="61"/>
                    </a:lnTo>
                    <a:lnTo>
                      <a:pt x="106" y="79"/>
                    </a:lnTo>
                    <a:lnTo>
                      <a:pt x="104" y="87"/>
                    </a:lnTo>
                    <a:lnTo>
                      <a:pt x="111" y="72"/>
                    </a:lnTo>
                    <a:lnTo>
                      <a:pt x="123" y="56"/>
                    </a:lnTo>
                    <a:lnTo>
                      <a:pt x="141" y="41"/>
                    </a:lnTo>
                    <a:lnTo>
                      <a:pt x="163" y="31"/>
                    </a:lnTo>
                    <a:lnTo>
                      <a:pt x="185" y="28"/>
                    </a:lnTo>
                    <a:lnTo>
                      <a:pt x="200" y="31"/>
                    </a:lnTo>
                    <a:lnTo>
                      <a:pt x="213" y="34"/>
                    </a:lnTo>
                    <a:lnTo>
                      <a:pt x="224" y="38"/>
                    </a:lnTo>
                    <a:lnTo>
                      <a:pt x="211" y="39"/>
                    </a:lnTo>
                    <a:lnTo>
                      <a:pt x="198" y="43"/>
                    </a:lnTo>
                    <a:lnTo>
                      <a:pt x="185" y="45"/>
                    </a:lnTo>
                    <a:lnTo>
                      <a:pt x="164" y="50"/>
                    </a:lnTo>
                    <a:lnTo>
                      <a:pt x="152" y="60"/>
                    </a:lnTo>
                    <a:lnTo>
                      <a:pt x="142" y="69"/>
                    </a:lnTo>
                    <a:lnTo>
                      <a:pt x="134" y="80"/>
                    </a:lnTo>
                    <a:lnTo>
                      <a:pt x="129" y="94"/>
                    </a:lnTo>
                    <a:lnTo>
                      <a:pt x="126" y="113"/>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58" name="Freeform 32">
                <a:extLst>
                  <a:ext uri="{FF2B5EF4-FFF2-40B4-BE49-F238E27FC236}">
                    <a16:creationId xmlns:a16="http://schemas.microsoft.com/office/drawing/2014/main" id="{12637B66-8D2C-8FC3-9E7F-2F6763BF5F71}"/>
                  </a:ext>
                </a:extLst>
              </p:cNvPr>
              <p:cNvSpPr>
                <a:spLocks/>
              </p:cNvSpPr>
              <p:nvPr/>
            </p:nvSpPr>
            <p:spPr bwMode="auto">
              <a:xfrm>
                <a:off x="1210" y="2293"/>
                <a:ext cx="86" cy="35"/>
              </a:xfrm>
              <a:custGeom>
                <a:avLst/>
                <a:gdLst>
                  <a:gd name="T0" fmla="*/ 83 w 172"/>
                  <a:gd name="T1" fmla="*/ 9 h 68"/>
                  <a:gd name="T2" fmla="*/ 86 w 172"/>
                  <a:gd name="T3" fmla="*/ 16 h 68"/>
                  <a:gd name="T4" fmla="*/ 86 w 172"/>
                  <a:gd name="T5" fmla="*/ 24 h 68"/>
                  <a:gd name="T6" fmla="*/ 81 w 172"/>
                  <a:gd name="T7" fmla="*/ 29 h 68"/>
                  <a:gd name="T8" fmla="*/ 72 w 172"/>
                  <a:gd name="T9" fmla="*/ 30 h 68"/>
                  <a:gd name="T10" fmla="*/ 59 w 172"/>
                  <a:gd name="T11" fmla="*/ 27 h 68"/>
                  <a:gd name="T12" fmla="*/ 46 w 172"/>
                  <a:gd name="T13" fmla="*/ 25 h 68"/>
                  <a:gd name="T14" fmla="*/ 32 w 172"/>
                  <a:gd name="T15" fmla="*/ 25 h 68"/>
                  <a:gd name="T16" fmla="*/ 21 w 172"/>
                  <a:gd name="T17" fmla="*/ 31 h 68"/>
                  <a:gd name="T18" fmla="*/ 10 w 172"/>
                  <a:gd name="T19" fmla="*/ 35 h 68"/>
                  <a:gd name="T20" fmla="*/ 1 w 172"/>
                  <a:gd name="T21" fmla="*/ 30 h 68"/>
                  <a:gd name="T22" fmla="*/ 0 w 172"/>
                  <a:gd name="T23" fmla="*/ 21 h 68"/>
                  <a:gd name="T24" fmla="*/ 6 w 172"/>
                  <a:gd name="T25" fmla="*/ 12 h 68"/>
                  <a:gd name="T26" fmla="*/ 16 w 172"/>
                  <a:gd name="T27" fmla="*/ 5 h 68"/>
                  <a:gd name="T28" fmla="*/ 34 w 172"/>
                  <a:gd name="T29" fmla="*/ 1 h 68"/>
                  <a:gd name="T30" fmla="*/ 53 w 172"/>
                  <a:gd name="T31" fmla="*/ 0 h 68"/>
                  <a:gd name="T32" fmla="*/ 71 w 172"/>
                  <a:gd name="T33" fmla="*/ 4 h 68"/>
                  <a:gd name="T34" fmla="*/ 83 w 172"/>
                  <a:gd name="T35" fmla="*/ 9 h 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2" h="68">
                    <a:moveTo>
                      <a:pt x="166" y="18"/>
                    </a:moveTo>
                    <a:lnTo>
                      <a:pt x="172" y="31"/>
                    </a:lnTo>
                    <a:lnTo>
                      <a:pt x="172" y="46"/>
                    </a:lnTo>
                    <a:lnTo>
                      <a:pt x="161" y="56"/>
                    </a:lnTo>
                    <a:lnTo>
                      <a:pt x="143" y="59"/>
                    </a:lnTo>
                    <a:lnTo>
                      <a:pt x="117" y="52"/>
                    </a:lnTo>
                    <a:lnTo>
                      <a:pt x="91" y="48"/>
                    </a:lnTo>
                    <a:lnTo>
                      <a:pt x="64" y="49"/>
                    </a:lnTo>
                    <a:lnTo>
                      <a:pt x="41" y="61"/>
                    </a:lnTo>
                    <a:lnTo>
                      <a:pt x="19" y="68"/>
                    </a:lnTo>
                    <a:lnTo>
                      <a:pt x="1" y="59"/>
                    </a:lnTo>
                    <a:lnTo>
                      <a:pt x="0" y="41"/>
                    </a:lnTo>
                    <a:lnTo>
                      <a:pt x="11" y="23"/>
                    </a:lnTo>
                    <a:lnTo>
                      <a:pt x="32" y="9"/>
                    </a:lnTo>
                    <a:lnTo>
                      <a:pt x="68" y="1"/>
                    </a:lnTo>
                    <a:lnTo>
                      <a:pt x="105" y="0"/>
                    </a:lnTo>
                    <a:lnTo>
                      <a:pt x="142" y="7"/>
                    </a:lnTo>
                    <a:lnTo>
                      <a:pt x="166" y="18"/>
                    </a:lnTo>
                    <a:close/>
                  </a:path>
                </a:pathLst>
              </a:custGeom>
              <a:solidFill>
                <a:srgbClr val="A04000"/>
              </a:solidFill>
              <a:ln w="7938">
                <a:solidFill>
                  <a:srgbClr val="000000"/>
                </a:solidFill>
                <a:prstDash val="solid"/>
                <a:round/>
                <a:headEnd/>
                <a:tailEnd/>
              </a:ln>
            </p:spPr>
            <p:txBody>
              <a:bodyPr/>
              <a:lstStyle/>
              <a:p>
                <a:endParaRPr lang="en-US"/>
              </a:p>
            </p:txBody>
          </p:sp>
        </p:grpSp>
        <p:grpSp>
          <p:nvGrpSpPr>
            <p:cNvPr id="60426" name="Group 33">
              <a:extLst>
                <a:ext uri="{FF2B5EF4-FFF2-40B4-BE49-F238E27FC236}">
                  <a16:creationId xmlns:a16="http://schemas.microsoft.com/office/drawing/2014/main" id="{913C3042-941E-4C95-77D9-7D917237323A}"/>
                </a:ext>
              </a:extLst>
            </p:cNvPr>
            <p:cNvGrpSpPr>
              <a:grpSpLocks/>
            </p:cNvGrpSpPr>
            <p:nvPr/>
          </p:nvGrpSpPr>
          <p:grpSpPr bwMode="auto">
            <a:xfrm>
              <a:off x="1335" y="2388"/>
              <a:ext cx="702" cy="1048"/>
              <a:chOff x="1335" y="2388"/>
              <a:chExt cx="702" cy="1048"/>
            </a:xfrm>
          </p:grpSpPr>
          <p:sp>
            <p:nvSpPr>
              <p:cNvPr id="60427" name="Freeform 34">
                <a:extLst>
                  <a:ext uri="{FF2B5EF4-FFF2-40B4-BE49-F238E27FC236}">
                    <a16:creationId xmlns:a16="http://schemas.microsoft.com/office/drawing/2014/main" id="{7F45D426-DB7C-2D49-8860-2727ECF741DB}"/>
                  </a:ext>
                </a:extLst>
              </p:cNvPr>
              <p:cNvSpPr>
                <a:spLocks/>
              </p:cNvSpPr>
              <p:nvPr/>
            </p:nvSpPr>
            <p:spPr bwMode="auto">
              <a:xfrm>
                <a:off x="1335" y="2388"/>
                <a:ext cx="448" cy="488"/>
              </a:xfrm>
              <a:custGeom>
                <a:avLst/>
                <a:gdLst>
                  <a:gd name="T0" fmla="*/ 236 w 897"/>
                  <a:gd name="T1" fmla="*/ 72 h 977"/>
                  <a:gd name="T2" fmla="*/ 248 w 897"/>
                  <a:gd name="T3" fmla="*/ 45 h 977"/>
                  <a:gd name="T4" fmla="*/ 272 w 897"/>
                  <a:gd name="T5" fmla="*/ 21 h 977"/>
                  <a:gd name="T6" fmla="*/ 295 w 897"/>
                  <a:gd name="T7" fmla="*/ 6 h 977"/>
                  <a:gd name="T8" fmla="*/ 324 w 897"/>
                  <a:gd name="T9" fmla="*/ 0 h 977"/>
                  <a:gd name="T10" fmla="*/ 350 w 897"/>
                  <a:gd name="T11" fmla="*/ 3 h 977"/>
                  <a:gd name="T12" fmla="*/ 379 w 897"/>
                  <a:gd name="T13" fmla="*/ 14 h 977"/>
                  <a:gd name="T14" fmla="*/ 398 w 897"/>
                  <a:gd name="T15" fmla="*/ 31 h 977"/>
                  <a:gd name="T16" fmla="*/ 410 w 897"/>
                  <a:gd name="T17" fmla="*/ 48 h 977"/>
                  <a:gd name="T18" fmla="*/ 423 w 897"/>
                  <a:gd name="T19" fmla="*/ 67 h 977"/>
                  <a:gd name="T20" fmla="*/ 433 w 897"/>
                  <a:gd name="T21" fmla="*/ 87 h 977"/>
                  <a:gd name="T22" fmla="*/ 444 w 897"/>
                  <a:gd name="T23" fmla="*/ 106 h 977"/>
                  <a:gd name="T24" fmla="*/ 448 w 897"/>
                  <a:gd name="T25" fmla="*/ 129 h 977"/>
                  <a:gd name="T26" fmla="*/ 440 w 897"/>
                  <a:gd name="T27" fmla="*/ 176 h 977"/>
                  <a:gd name="T28" fmla="*/ 419 w 897"/>
                  <a:gd name="T29" fmla="*/ 226 h 977"/>
                  <a:gd name="T30" fmla="*/ 394 w 897"/>
                  <a:gd name="T31" fmla="*/ 273 h 977"/>
                  <a:gd name="T32" fmla="*/ 368 w 897"/>
                  <a:gd name="T33" fmla="*/ 304 h 977"/>
                  <a:gd name="T34" fmla="*/ 343 w 897"/>
                  <a:gd name="T35" fmla="*/ 339 h 977"/>
                  <a:gd name="T36" fmla="*/ 308 w 897"/>
                  <a:gd name="T37" fmla="*/ 380 h 977"/>
                  <a:gd name="T38" fmla="*/ 280 w 897"/>
                  <a:gd name="T39" fmla="*/ 409 h 977"/>
                  <a:gd name="T40" fmla="*/ 270 w 897"/>
                  <a:gd name="T41" fmla="*/ 427 h 977"/>
                  <a:gd name="T42" fmla="*/ 258 w 897"/>
                  <a:gd name="T43" fmla="*/ 447 h 977"/>
                  <a:gd name="T44" fmla="*/ 244 w 897"/>
                  <a:gd name="T45" fmla="*/ 467 h 977"/>
                  <a:gd name="T46" fmla="*/ 218 w 897"/>
                  <a:gd name="T47" fmla="*/ 481 h 977"/>
                  <a:gd name="T48" fmla="*/ 179 w 897"/>
                  <a:gd name="T49" fmla="*/ 488 h 977"/>
                  <a:gd name="T50" fmla="*/ 129 w 897"/>
                  <a:gd name="T51" fmla="*/ 486 h 977"/>
                  <a:gd name="T52" fmla="*/ 86 w 897"/>
                  <a:gd name="T53" fmla="*/ 479 h 977"/>
                  <a:gd name="T54" fmla="*/ 50 w 897"/>
                  <a:gd name="T55" fmla="*/ 463 h 977"/>
                  <a:gd name="T56" fmla="*/ 23 w 897"/>
                  <a:gd name="T57" fmla="*/ 436 h 977"/>
                  <a:gd name="T58" fmla="*/ 7 w 897"/>
                  <a:gd name="T59" fmla="*/ 401 h 977"/>
                  <a:gd name="T60" fmla="*/ 0 w 897"/>
                  <a:gd name="T61" fmla="*/ 367 h 977"/>
                  <a:gd name="T62" fmla="*/ 10 w 897"/>
                  <a:gd name="T63" fmla="*/ 329 h 977"/>
                  <a:gd name="T64" fmla="*/ 25 w 897"/>
                  <a:gd name="T65" fmla="*/ 300 h 977"/>
                  <a:gd name="T66" fmla="*/ 43 w 897"/>
                  <a:gd name="T67" fmla="*/ 275 h 977"/>
                  <a:gd name="T68" fmla="*/ 68 w 897"/>
                  <a:gd name="T69" fmla="*/ 256 h 977"/>
                  <a:gd name="T70" fmla="*/ 96 w 897"/>
                  <a:gd name="T71" fmla="*/ 244 h 977"/>
                  <a:gd name="T72" fmla="*/ 132 w 897"/>
                  <a:gd name="T73" fmla="*/ 238 h 977"/>
                  <a:gd name="T74" fmla="*/ 164 w 897"/>
                  <a:gd name="T75" fmla="*/ 240 h 977"/>
                  <a:gd name="T76" fmla="*/ 186 w 897"/>
                  <a:gd name="T77" fmla="*/ 253 h 977"/>
                  <a:gd name="T78" fmla="*/ 202 w 897"/>
                  <a:gd name="T79" fmla="*/ 270 h 977"/>
                  <a:gd name="T80" fmla="*/ 228 w 897"/>
                  <a:gd name="T81" fmla="*/ 255 h 977"/>
                  <a:gd name="T82" fmla="*/ 255 w 897"/>
                  <a:gd name="T83" fmla="*/ 230 h 977"/>
                  <a:gd name="T84" fmla="*/ 276 w 897"/>
                  <a:gd name="T85" fmla="*/ 201 h 977"/>
                  <a:gd name="T86" fmla="*/ 291 w 897"/>
                  <a:gd name="T87" fmla="*/ 173 h 977"/>
                  <a:gd name="T88" fmla="*/ 255 w 897"/>
                  <a:gd name="T89" fmla="*/ 142 h 977"/>
                  <a:gd name="T90" fmla="*/ 238 w 897"/>
                  <a:gd name="T91" fmla="*/ 111 h 977"/>
                  <a:gd name="T92" fmla="*/ 236 w 897"/>
                  <a:gd name="T93" fmla="*/ 72 h 97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97" h="977">
                    <a:moveTo>
                      <a:pt x="473" y="145"/>
                    </a:moveTo>
                    <a:lnTo>
                      <a:pt x="497" y="91"/>
                    </a:lnTo>
                    <a:lnTo>
                      <a:pt x="544" y="43"/>
                    </a:lnTo>
                    <a:lnTo>
                      <a:pt x="590" y="13"/>
                    </a:lnTo>
                    <a:lnTo>
                      <a:pt x="648" y="0"/>
                    </a:lnTo>
                    <a:lnTo>
                      <a:pt x="701" y="6"/>
                    </a:lnTo>
                    <a:lnTo>
                      <a:pt x="759" y="28"/>
                    </a:lnTo>
                    <a:lnTo>
                      <a:pt x="796" y="62"/>
                    </a:lnTo>
                    <a:lnTo>
                      <a:pt x="821" y="97"/>
                    </a:lnTo>
                    <a:lnTo>
                      <a:pt x="847" y="134"/>
                    </a:lnTo>
                    <a:lnTo>
                      <a:pt x="867" y="174"/>
                    </a:lnTo>
                    <a:lnTo>
                      <a:pt x="888" y="212"/>
                    </a:lnTo>
                    <a:lnTo>
                      <a:pt x="897" y="259"/>
                    </a:lnTo>
                    <a:lnTo>
                      <a:pt x="881" y="352"/>
                    </a:lnTo>
                    <a:lnTo>
                      <a:pt x="839" y="453"/>
                    </a:lnTo>
                    <a:lnTo>
                      <a:pt x="788" y="546"/>
                    </a:lnTo>
                    <a:lnTo>
                      <a:pt x="736" y="608"/>
                    </a:lnTo>
                    <a:lnTo>
                      <a:pt x="686" y="679"/>
                    </a:lnTo>
                    <a:lnTo>
                      <a:pt x="617" y="760"/>
                    </a:lnTo>
                    <a:lnTo>
                      <a:pt x="560" y="819"/>
                    </a:lnTo>
                    <a:lnTo>
                      <a:pt x="541" y="854"/>
                    </a:lnTo>
                    <a:lnTo>
                      <a:pt x="516" y="895"/>
                    </a:lnTo>
                    <a:lnTo>
                      <a:pt x="488" y="934"/>
                    </a:lnTo>
                    <a:lnTo>
                      <a:pt x="437" y="962"/>
                    </a:lnTo>
                    <a:lnTo>
                      <a:pt x="358" y="977"/>
                    </a:lnTo>
                    <a:lnTo>
                      <a:pt x="258" y="972"/>
                    </a:lnTo>
                    <a:lnTo>
                      <a:pt x="172" y="958"/>
                    </a:lnTo>
                    <a:lnTo>
                      <a:pt x="101" y="927"/>
                    </a:lnTo>
                    <a:lnTo>
                      <a:pt x="47" y="872"/>
                    </a:lnTo>
                    <a:lnTo>
                      <a:pt x="15" y="802"/>
                    </a:lnTo>
                    <a:lnTo>
                      <a:pt x="0" y="734"/>
                    </a:lnTo>
                    <a:lnTo>
                      <a:pt x="20" y="658"/>
                    </a:lnTo>
                    <a:lnTo>
                      <a:pt x="50" y="600"/>
                    </a:lnTo>
                    <a:lnTo>
                      <a:pt x="86" y="551"/>
                    </a:lnTo>
                    <a:lnTo>
                      <a:pt x="136" y="513"/>
                    </a:lnTo>
                    <a:lnTo>
                      <a:pt x="193" y="488"/>
                    </a:lnTo>
                    <a:lnTo>
                      <a:pt x="264" y="476"/>
                    </a:lnTo>
                    <a:lnTo>
                      <a:pt x="329" y="481"/>
                    </a:lnTo>
                    <a:lnTo>
                      <a:pt x="372" y="506"/>
                    </a:lnTo>
                    <a:lnTo>
                      <a:pt x="405" y="541"/>
                    </a:lnTo>
                    <a:lnTo>
                      <a:pt x="456" y="511"/>
                    </a:lnTo>
                    <a:lnTo>
                      <a:pt x="511" y="461"/>
                    </a:lnTo>
                    <a:lnTo>
                      <a:pt x="553" y="403"/>
                    </a:lnTo>
                    <a:lnTo>
                      <a:pt x="582" y="346"/>
                    </a:lnTo>
                    <a:lnTo>
                      <a:pt x="511" y="285"/>
                    </a:lnTo>
                    <a:lnTo>
                      <a:pt x="476" y="222"/>
                    </a:lnTo>
                    <a:lnTo>
                      <a:pt x="473" y="145"/>
                    </a:lnTo>
                    <a:close/>
                  </a:path>
                </a:pathLst>
              </a:custGeom>
              <a:solidFill>
                <a:srgbClr val="008080"/>
              </a:solidFill>
              <a:ln w="7938">
                <a:solidFill>
                  <a:srgbClr val="000000"/>
                </a:solidFill>
                <a:prstDash val="solid"/>
                <a:round/>
                <a:headEnd/>
                <a:tailEnd/>
              </a:ln>
            </p:spPr>
            <p:txBody>
              <a:bodyPr/>
              <a:lstStyle/>
              <a:p>
                <a:endParaRPr lang="en-US"/>
              </a:p>
            </p:txBody>
          </p:sp>
          <p:sp>
            <p:nvSpPr>
              <p:cNvPr id="60428" name="Freeform 35">
                <a:extLst>
                  <a:ext uri="{FF2B5EF4-FFF2-40B4-BE49-F238E27FC236}">
                    <a16:creationId xmlns:a16="http://schemas.microsoft.com/office/drawing/2014/main" id="{CE1A306B-54A5-F7DB-DC6B-A8ECA5E13A23}"/>
                  </a:ext>
                </a:extLst>
              </p:cNvPr>
              <p:cNvSpPr>
                <a:spLocks/>
              </p:cNvSpPr>
              <p:nvPr/>
            </p:nvSpPr>
            <p:spPr bwMode="auto">
              <a:xfrm>
                <a:off x="1469" y="2468"/>
                <a:ext cx="374" cy="634"/>
              </a:xfrm>
              <a:custGeom>
                <a:avLst/>
                <a:gdLst>
                  <a:gd name="T0" fmla="*/ 39 w 748"/>
                  <a:gd name="T1" fmla="*/ 19 h 1270"/>
                  <a:gd name="T2" fmla="*/ 106 w 748"/>
                  <a:gd name="T3" fmla="*/ 1 h 1270"/>
                  <a:gd name="T4" fmla="*/ 177 w 748"/>
                  <a:gd name="T5" fmla="*/ 5 h 1270"/>
                  <a:gd name="T6" fmla="*/ 234 w 748"/>
                  <a:gd name="T7" fmla="*/ 16 h 1270"/>
                  <a:gd name="T8" fmla="*/ 292 w 748"/>
                  <a:gd name="T9" fmla="*/ 34 h 1270"/>
                  <a:gd name="T10" fmla="*/ 325 w 748"/>
                  <a:gd name="T11" fmla="*/ 50 h 1270"/>
                  <a:gd name="T12" fmla="*/ 362 w 748"/>
                  <a:gd name="T13" fmla="*/ 93 h 1270"/>
                  <a:gd name="T14" fmla="*/ 374 w 748"/>
                  <a:gd name="T15" fmla="*/ 141 h 1270"/>
                  <a:gd name="T16" fmla="*/ 365 w 748"/>
                  <a:gd name="T17" fmla="*/ 184 h 1270"/>
                  <a:gd name="T18" fmla="*/ 344 w 748"/>
                  <a:gd name="T19" fmla="*/ 225 h 1270"/>
                  <a:gd name="T20" fmla="*/ 327 w 748"/>
                  <a:gd name="T21" fmla="*/ 273 h 1270"/>
                  <a:gd name="T22" fmla="*/ 306 w 748"/>
                  <a:gd name="T23" fmla="*/ 320 h 1270"/>
                  <a:gd name="T24" fmla="*/ 282 w 748"/>
                  <a:gd name="T25" fmla="*/ 359 h 1270"/>
                  <a:gd name="T26" fmla="*/ 256 w 748"/>
                  <a:gd name="T27" fmla="*/ 394 h 1270"/>
                  <a:gd name="T28" fmla="*/ 222 w 748"/>
                  <a:gd name="T29" fmla="*/ 414 h 1270"/>
                  <a:gd name="T30" fmla="*/ 235 w 748"/>
                  <a:gd name="T31" fmla="*/ 519 h 1270"/>
                  <a:gd name="T32" fmla="*/ 75 w 748"/>
                  <a:gd name="T33" fmla="*/ 604 h 1270"/>
                  <a:gd name="T34" fmla="*/ 69 w 748"/>
                  <a:gd name="T35" fmla="*/ 523 h 1270"/>
                  <a:gd name="T36" fmla="*/ 49 w 748"/>
                  <a:gd name="T37" fmla="*/ 473 h 1270"/>
                  <a:gd name="T38" fmla="*/ 25 w 748"/>
                  <a:gd name="T39" fmla="*/ 430 h 1270"/>
                  <a:gd name="T40" fmla="*/ 54 w 748"/>
                  <a:gd name="T41" fmla="*/ 405 h 1270"/>
                  <a:gd name="T42" fmla="*/ 93 w 748"/>
                  <a:gd name="T43" fmla="*/ 387 h 1270"/>
                  <a:gd name="T44" fmla="*/ 86 w 748"/>
                  <a:gd name="T45" fmla="*/ 338 h 1270"/>
                  <a:gd name="T46" fmla="*/ 110 w 748"/>
                  <a:gd name="T47" fmla="*/ 273 h 1270"/>
                  <a:gd name="T48" fmla="*/ 149 w 748"/>
                  <a:gd name="T49" fmla="*/ 222 h 1270"/>
                  <a:gd name="T50" fmla="*/ 196 w 748"/>
                  <a:gd name="T51" fmla="*/ 188 h 1270"/>
                  <a:gd name="T52" fmla="*/ 187 w 748"/>
                  <a:gd name="T53" fmla="*/ 185 h 1270"/>
                  <a:gd name="T54" fmla="*/ 166 w 748"/>
                  <a:gd name="T55" fmla="*/ 180 h 1270"/>
                  <a:gd name="T56" fmla="*/ 127 w 748"/>
                  <a:gd name="T57" fmla="*/ 199 h 1270"/>
                  <a:gd name="T58" fmla="*/ 103 w 748"/>
                  <a:gd name="T59" fmla="*/ 227 h 1270"/>
                  <a:gd name="T60" fmla="*/ 70 w 748"/>
                  <a:gd name="T61" fmla="*/ 227 h 1270"/>
                  <a:gd name="T62" fmla="*/ 61 w 748"/>
                  <a:gd name="T63" fmla="*/ 206 h 1270"/>
                  <a:gd name="T64" fmla="*/ 53 w 748"/>
                  <a:gd name="T65" fmla="*/ 190 h 1270"/>
                  <a:gd name="T66" fmla="*/ 50 w 748"/>
                  <a:gd name="T67" fmla="*/ 159 h 1270"/>
                  <a:gd name="T68" fmla="*/ 66 w 748"/>
                  <a:gd name="T69" fmla="*/ 137 h 1270"/>
                  <a:gd name="T70" fmla="*/ 38 w 748"/>
                  <a:gd name="T71" fmla="*/ 132 h 1270"/>
                  <a:gd name="T72" fmla="*/ 35 w 748"/>
                  <a:gd name="T73" fmla="*/ 102 h 1270"/>
                  <a:gd name="T74" fmla="*/ 41 w 748"/>
                  <a:gd name="T75" fmla="*/ 91 h 1270"/>
                  <a:gd name="T76" fmla="*/ 10 w 748"/>
                  <a:gd name="T77" fmla="*/ 89 h 1270"/>
                  <a:gd name="T78" fmla="*/ 0 w 748"/>
                  <a:gd name="T79" fmla="*/ 72 h 1270"/>
                  <a:gd name="T80" fmla="*/ 13 w 748"/>
                  <a:gd name="T81" fmla="*/ 38 h 127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48" h="1270">
                    <a:moveTo>
                      <a:pt x="25" y="77"/>
                    </a:moveTo>
                    <a:lnTo>
                      <a:pt x="78" y="38"/>
                    </a:lnTo>
                    <a:lnTo>
                      <a:pt x="136" y="15"/>
                    </a:lnTo>
                    <a:lnTo>
                      <a:pt x="211" y="2"/>
                    </a:lnTo>
                    <a:lnTo>
                      <a:pt x="282" y="0"/>
                    </a:lnTo>
                    <a:lnTo>
                      <a:pt x="353" y="10"/>
                    </a:lnTo>
                    <a:lnTo>
                      <a:pt x="411" y="18"/>
                    </a:lnTo>
                    <a:lnTo>
                      <a:pt x="467" y="33"/>
                    </a:lnTo>
                    <a:lnTo>
                      <a:pt x="534" y="52"/>
                    </a:lnTo>
                    <a:lnTo>
                      <a:pt x="583" y="69"/>
                    </a:lnTo>
                    <a:lnTo>
                      <a:pt x="600" y="79"/>
                    </a:lnTo>
                    <a:lnTo>
                      <a:pt x="649" y="101"/>
                    </a:lnTo>
                    <a:lnTo>
                      <a:pt x="688" y="134"/>
                    </a:lnTo>
                    <a:lnTo>
                      <a:pt x="723" y="187"/>
                    </a:lnTo>
                    <a:lnTo>
                      <a:pt x="743" y="237"/>
                    </a:lnTo>
                    <a:lnTo>
                      <a:pt x="748" y="282"/>
                    </a:lnTo>
                    <a:lnTo>
                      <a:pt x="743" y="325"/>
                    </a:lnTo>
                    <a:lnTo>
                      <a:pt x="729" y="368"/>
                    </a:lnTo>
                    <a:lnTo>
                      <a:pt x="709" y="411"/>
                    </a:lnTo>
                    <a:lnTo>
                      <a:pt x="688" y="450"/>
                    </a:lnTo>
                    <a:lnTo>
                      <a:pt x="669" y="500"/>
                    </a:lnTo>
                    <a:lnTo>
                      <a:pt x="653" y="547"/>
                    </a:lnTo>
                    <a:lnTo>
                      <a:pt x="639" y="584"/>
                    </a:lnTo>
                    <a:lnTo>
                      <a:pt x="611" y="641"/>
                    </a:lnTo>
                    <a:lnTo>
                      <a:pt x="586" y="681"/>
                    </a:lnTo>
                    <a:lnTo>
                      <a:pt x="564" y="720"/>
                    </a:lnTo>
                    <a:lnTo>
                      <a:pt x="536" y="760"/>
                    </a:lnTo>
                    <a:lnTo>
                      <a:pt x="511" y="789"/>
                    </a:lnTo>
                    <a:lnTo>
                      <a:pt x="480" y="812"/>
                    </a:lnTo>
                    <a:lnTo>
                      <a:pt x="444" y="830"/>
                    </a:lnTo>
                    <a:lnTo>
                      <a:pt x="413" y="843"/>
                    </a:lnTo>
                    <a:lnTo>
                      <a:pt x="470" y="1040"/>
                    </a:lnTo>
                    <a:lnTo>
                      <a:pt x="167" y="1270"/>
                    </a:lnTo>
                    <a:lnTo>
                      <a:pt x="149" y="1209"/>
                    </a:lnTo>
                    <a:lnTo>
                      <a:pt x="138" y="1129"/>
                    </a:lnTo>
                    <a:lnTo>
                      <a:pt x="138" y="1047"/>
                    </a:lnTo>
                    <a:lnTo>
                      <a:pt x="140" y="968"/>
                    </a:lnTo>
                    <a:lnTo>
                      <a:pt x="97" y="948"/>
                    </a:lnTo>
                    <a:lnTo>
                      <a:pt x="65" y="914"/>
                    </a:lnTo>
                    <a:lnTo>
                      <a:pt x="50" y="862"/>
                    </a:lnTo>
                    <a:lnTo>
                      <a:pt x="43" y="812"/>
                    </a:lnTo>
                    <a:lnTo>
                      <a:pt x="108" y="812"/>
                    </a:lnTo>
                    <a:lnTo>
                      <a:pt x="153" y="804"/>
                    </a:lnTo>
                    <a:lnTo>
                      <a:pt x="185" y="776"/>
                    </a:lnTo>
                    <a:lnTo>
                      <a:pt x="181" y="745"/>
                    </a:lnTo>
                    <a:lnTo>
                      <a:pt x="172" y="678"/>
                    </a:lnTo>
                    <a:lnTo>
                      <a:pt x="189" y="610"/>
                    </a:lnTo>
                    <a:lnTo>
                      <a:pt x="219" y="547"/>
                    </a:lnTo>
                    <a:lnTo>
                      <a:pt x="260" y="492"/>
                    </a:lnTo>
                    <a:lnTo>
                      <a:pt x="297" y="444"/>
                    </a:lnTo>
                    <a:lnTo>
                      <a:pt x="342" y="410"/>
                    </a:lnTo>
                    <a:lnTo>
                      <a:pt x="391" y="377"/>
                    </a:lnTo>
                    <a:lnTo>
                      <a:pt x="395" y="364"/>
                    </a:lnTo>
                    <a:lnTo>
                      <a:pt x="374" y="371"/>
                    </a:lnTo>
                    <a:lnTo>
                      <a:pt x="355" y="366"/>
                    </a:lnTo>
                    <a:lnTo>
                      <a:pt x="331" y="361"/>
                    </a:lnTo>
                    <a:lnTo>
                      <a:pt x="295" y="376"/>
                    </a:lnTo>
                    <a:lnTo>
                      <a:pt x="253" y="399"/>
                    </a:lnTo>
                    <a:lnTo>
                      <a:pt x="222" y="427"/>
                    </a:lnTo>
                    <a:lnTo>
                      <a:pt x="205" y="454"/>
                    </a:lnTo>
                    <a:lnTo>
                      <a:pt x="181" y="463"/>
                    </a:lnTo>
                    <a:lnTo>
                      <a:pt x="140" y="455"/>
                    </a:lnTo>
                    <a:lnTo>
                      <a:pt x="121" y="433"/>
                    </a:lnTo>
                    <a:lnTo>
                      <a:pt x="121" y="413"/>
                    </a:lnTo>
                    <a:lnTo>
                      <a:pt x="138" y="387"/>
                    </a:lnTo>
                    <a:lnTo>
                      <a:pt x="106" y="380"/>
                    </a:lnTo>
                    <a:lnTo>
                      <a:pt x="97" y="354"/>
                    </a:lnTo>
                    <a:lnTo>
                      <a:pt x="99" y="319"/>
                    </a:lnTo>
                    <a:lnTo>
                      <a:pt x="115" y="293"/>
                    </a:lnTo>
                    <a:lnTo>
                      <a:pt x="131" y="275"/>
                    </a:lnTo>
                    <a:lnTo>
                      <a:pt x="99" y="278"/>
                    </a:lnTo>
                    <a:lnTo>
                      <a:pt x="75" y="264"/>
                    </a:lnTo>
                    <a:lnTo>
                      <a:pt x="65" y="239"/>
                    </a:lnTo>
                    <a:lnTo>
                      <a:pt x="70" y="204"/>
                    </a:lnTo>
                    <a:lnTo>
                      <a:pt x="111" y="179"/>
                    </a:lnTo>
                    <a:lnTo>
                      <a:pt x="82" y="182"/>
                    </a:lnTo>
                    <a:lnTo>
                      <a:pt x="48" y="186"/>
                    </a:lnTo>
                    <a:lnTo>
                      <a:pt x="20" y="178"/>
                    </a:lnTo>
                    <a:lnTo>
                      <a:pt x="11" y="168"/>
                    </a:lnTo>
                    <a:lnTo>
                      <a:pt x="0" y="144"/>
                    </a:lnTo>
                    <a:lnTo>
                      <a:pt x="4" y="116"/>
                    </a:lnTo>
                    <a:lnTo>
                      <a:pt x="25" y="77"/>
                    </a:lnTo>
                    <a:close/>
                  </a:path>
                </a:pathLst>
              </a:custGeom>
              <a:solidFill>
                <a:srgbClr val="E0A080"/>
              </a:solidFill>
              <a:ln w="7938">
                <a:solidFill>
                  <a:srgbClr val="000000"/>
                </a:solidFill>
                <a:prstDash val="solid"/>
                <a:round/>
                <a:headEnd/>
                <a:tailEnd/>
              </a:ln>
            </p:spPr>
            <p:txBody>
              <a:bodyPr/>
              <a:lstStyle/>
              <a:p>
                <a:endParaRPr lang="en-US"/>
              </a:p>
            </p:txBody>
          </p:sp>
          <p:sp>
            <p:nvSpPr>
              <p:cNvPr id="60429" name="Freeform 36">
                <a:extLst>
                  <a:ext uri="{FF2B5EF4-FFF2-40B4-BE49-F238E27FC236}">
                    <a16:creationId xmlns:a16="http://schemas.microsoft.com/office/drawing/2014/main" id="{83FD7FE5-CDEE-2C41-C9CC-322A87B63A44}"/>
                  </a:ext>
                </a:extLst>
              </p:cNvPr>
              <p:cNvSpPr>
                <a:spLocks/>
              </p:cNvSpPr>
              <p:nvPr/>
            </p:nvSpPr>
            <p:spPr bwMode="auto">
              <a:xfrm>
                <a:off x="1563" y="2865"/>
                <a:ext cx="29" cy="35"/>
              </a:xfrm>
              <a:custGeom>
                <a:avLst/>
                <a:gdLst>
                  <a:gd name="T0" fmla="*/ 0 w 59"/>
                  <a:gd name="T1" fmla="*/ 0 h 71"/>
                  <a:gd name="T2" fmla="*/ 7 w 59"/>
                  <a:gd name="T3" fmla="*/ 18 h 71"/>
                  <a:gd name="T4" fmla="*/ 14 w 59"/>
                  <a:gd name="T5" fmla="*/ 26 h 71"/>
                  <a:gd name="T6" fmla="*/ 29 w 59"/>
                  <a:gd name="T7" fmla="*/ 35 h 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9" h="71">
                    <a:moveTo>
                      <a:pt x="0" y="0"/>
                    </a:moveTo>
                    <a:lnTo>
                      <a:pt x="15" y="36"/>
                    </a:lnTo>
                    <a:lnTo>
                      <a:pt x="29" y="53"/>
                    </a:lnTo>
                    <a:lnTo>
                      <a:pt x="59" y="71"/>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60430" name="Group 37">
                <a:extLst>
                  <a:ext uri="{FF2B5EF4-FFF2-40B4-BE49-F238E27FC236}">
                    <a16:creationId xmlns:a16="http://schemas.microsoft.com/office/drawing/2014/main" id="{EB3E5087-FB5F-195D-6F76-0B48623F2125}"/>
                  </a:ext>
                </a:extLst>
              </p:cNvPr>
              <p:cNvGrpSpPr>
                <a:grpSpLocks/>
              </p:cNvGrpSpPr>
              <p:nvPr/>
            </p:nvGrpSpPr>
            <p:grpSpPr bwMode="auto">
              <a:xfrm>
                <a:off x="1466" y="2465"/>
                <a:ext cx="318" cy="238"/>
                <a:chOff x="1466" y="2465"/>
                <a:chExt cx="318" cy="238"/>
              </a:xfrm>
            </p:grpSpPr>
            <p:sp>
              <p:nvSpPr>
                <p:cNvPr id="60437" name="Freeform 38">
                  <a:extLst>
                    <a:ext uri="{FF2B5EF4-FFF2-40B4-BE49-F238E27FC236}">
                      <a16:creationId xmlns:a16="http://schemas.microsoft.com/office/drawing/2014/main" id="{685D7999-4409-799F-FA8A-D23AEFFA1B8F}"/>
                    </a:ext>
                  </a:extLst>
                </p:cNvPr>
                <p:cNvSpPr>
                  <a:spLocks/>
                </p:cNvSpPr>
                <p:nvPr/>
              </p:nvSpPr>
              <p:spPr bwMode="auto">
                <a:xfrm>
                  <a:off x="1524" y="2518"/>
                  <a:ext cx="190" cy="38"/>
                </a:xfrm>
                <a:custGeom>
                  <a:avLst/>
                  <a:gdLst>
                    <a:gd name="T0" fmla="*/ 0 w 380"/>
                    <a:gd name="T1" fmla="*/ 38 h 77"/>
                    <a:gd name="T2" fmla="*/ 22 w 380"/>
                    <a:gd name="T3" fmla="*/ 18 h 77"/>
                    <a:gd name="T4" fmla="*/ 51 w 380"/>
                    <a:gd name="T5" fmla="*/ 6 h 77"/>
                    <a:gd name="T6" fmla="*/ 70 w 380"/>
                    <a:gd name="T7" fmla="*/ 1 h 77"/>
                    <a:gd name="T8" fmla="*/ 88 w 380"/>
                    <a:gd name="T9" fmla="*/ 1 h 77"/>
                    <a:gd name="T10" fmla="*/ 109 w 380"/>
                    <a:gd name="T11" fmla="*/ 0 h 77"/>
                    <a:gd name="T12" fmla="*/ 134 w 380"/>
                    <a:gd name="T13" fmla="*/ 4 h 77"/>
                    <a:gd name="T14" fmla="*/ 161 w 380"/>
                    <a:gd name="T15" fmla="*/ 8 h 77"/>
                    <a:gd name="T16" fmla="*/ 190 w 380"/>
                    <a:gd name="T17" fmla="*/ 18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0" h="77">
                      <a:moveTo>
                        <a:pt x="0" y="77"/>
                      </a:moveTo>
                      <a:lnTo>
                        <a:pt x="43" y="36"/>
                      </a:lnTo>
                      <a:lnTo>
                        <a:pt x="101" y="13"/>
                      </a:lnTo>
                      <a:lnTo>
                        <a:pt x="139" y="2"/>
                      </a:lnTo>
                      <a:lnTo>
                        <a:pt x="176" y="2"/>
                      </a:lnTo>
                      <a:lnTo>
                        <a:pt x="217" y="0"/>
                      </a:lnTo>
                      <a:lnTo>
                        <a:pt x="267" y="9"/>
                      </a:lnTo>
                      <a:lnTo>
                        <a:pt x="322" y="17"/>
                      </a:lnTo>
                      <a:lnTo>
                        <a:pt x="380" y="36"/>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38" name="Freeform 39">
                  <a:extLst>
                    <a:ext uri="{FF2B5EF4-FFF2-40B4-BE49-F238E27FC236}">
                      <a16:creationId xmlns:a16="http://schemas.microsoft.com/office/drawing/2014/main" id="{C026E43E-BA7B-7F8F-D757-CF7402BAACE6}"/>
                    </a:ext>
                  </a:extLst>
                </p:cNvPr>
                <p:cNvSpPr>
                  <a:spLocks/>
                </p:cNvSpPr>
                <p:nvPr/>
              </p:nvSpPr>
              <p:spPr bwMode="auto">
                <a:xfrm>
                  <a:off x="1540" y="2561"/>
                  <a:ext cx="162" cy="39"/>
                </a:xfrm>
                <a:custGeom>
                  <a:avLst/>
                  <a:gdLst>
                    <a:gd name="T0" fmla="*/ 0 w 324"/>
                    <a:gd name="T1" fmla="*/ 39 h 78"/>
                    <a:gd name="T2" fmla="*/ 18 w 324"/>
                    <a:gd name="T3" fmla="*/ 25 h 78"/>
                    <a:gd name="T4" fmla="*/ 36 w 324"/>
                    <a:gd name="T5" fmla="*/ 13 h 78"/>
                    <a:gd name="T6" fmla="*/ 58 w 324"/>
                    <a:gd name="T7" fmla="*/ 4 h 78"/>
                    <a:gd name="T8" fmla="*/ 77 w 324"/>
                    <a:gd name="T9" fmla="*/ 0 h 78"/>
                    <a:gd name="T10" fmla="*/ 101 w 324"/>
                    <a:gd name="T11" fmla="*/ 3 h 78"/>
                    <a:gd name="T12" fmla="*/ 123 w 324"/>
                    <a:gd name="T13" fmla="*/ 7 h 78"/>
                    <a:gd name="T14" fmla="*/ 142 w 324"/>
                    <a:gd name="T15" fmla="*/ 13 h 78"/>
                    <a:gd name="T16" fmla="*/ 162 w 324"/>
                    <a:gd name="T17" fmla="*/ 26 h 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4" h="78">
                      <a:moveTo>
                        <a:pt x="0" y="78"/>
                      </a:moveTo>
                      <a:lnTo>
                        <a:pt x="36" y="50"/>
                      </a:lnTo>
                      <a:lnTo>
                        <a:pt x="71" y="26"/>
                      </a:lnTo>
                      <a:lnTo>
                        <a:pt x="116" y="7"/>
                      </a:lnTo>
                      <a:lnTo>
                        <a:pt x="153" y="0"/>
                      </a:lnTo>
                      <a:lnTo>
                        <a:pt x="201" y="5"/>
                      </a:lnTo>
                      <a:lnTo>
                        <a:pt x="245" y="14"/>
                      </a:lnTo>
                      <a:lnTo>
                        <a:pt x="284" y="26"/>
                      </a:lnTo>
                      <a:lnTo>
                        <a:pt x="324" y="52"/>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39" name="Freeform 40">
                  <a:extLst>
                    <a:ext uri="{FF2B5EF4-FFF2-40B4-BE49-F238E27FC236}">
                      <a16:creationId xmlns:a16="http://schemas.microsoft.com/office/drawing/2014/main" id="{06E1DF47-F9DC-5157-EBFC-5436AC1EEDAA}"/>
                    </a:ext>
                  </a:extLst>
                </p:cNvPr>
                <p:cNvSpPr>
                  <a:spLocks/>
                </p:cNvSpPr>
                <p:nvPr/>
              </p:nvSpPr>
              <p:spPr bwMode="auto">
                <a:xfrm>
                  <a:off x="1544" y="2604"/>
                  <a:ext cx="125" cy="51"/>
                </a:xfrm>
                <a:custGeom>
                  <a:avLst/>
                  <a:gdLst>
                    <a:gd name="T0" fmla="*/ 0 w 248"/>
                    <a:gd name="T1" fmla="*/ 51 h 102"/>
                    <a:gd name="T2" fmla="*/ 13 w 248"/>
                    <a:gd name="T3" fmla="*/ 36 h 102"/>
                    <a:gd name="T4" fmla="*/ 32 w 248"/>
                    <a:gd name="T5" fmla="*/ 20 h 102"/>
                    <a:gd name="T6" fmla="*/ 53 w 248"/>
                    <a:gd name="T7" fmla="*/ 10 h 102"/>
                    <a:gd name="T8" fmla="*/ 82 w 248"/>
                    <a:gd name="T9" fmla="*/ 0 h 102"/>
                    <a:gd name="T10" fmla="*/ 108 w 248"/>
                    <a:gd name="T11" fmla="*/ 2 h 102"/>
                    <a:gd name="T12" fmla="*/ 125 w 248"/>
                    <a:gd name="T13" fmla="*/ 12 h 10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8" h="102">
                      <a:moveTo>
                        <a:pt x="0" y="102"/>
                      </a:moveTo>
                      <a:lnTo>
                        <a:pt x="25" y="72"/>
                      </a:lnTo>
                      <a:lnTo>
                        <a:pt x="64" y="39"/>
                      </a:lnTo>
                      <a:lnTo>
                        <a:pt x="105" y="20"/>
                      </a:lnTo>
                      <a:lnTo>
                        <a:pt x="162" y="0"/>
                      </a:lnTo>
                      <a:lnTo>
                        <a:pt x="214" y="3"/>
                      </a:lnTo>
                      <a:lnTo>
                        <a:pt x="248" y="24"/>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40" name="Freeform 41">
                  <a:extLst>
                    <a:ext uri="{FF2B5EF4-FFF2-40B4-BE49-F238E27FC236}">
                      <a16:creationId xmlns:a16="http://schemas.microsoft.com/office/drawing/2014/main" id="{8B8B25F1-7F52-C7B6-D7D5-59CBA05D0DC7}"/>
                    </a:ext>
                  </a:extLst>
                </p:cNvPr>
                <p:cNvSpPr>
                  <a:spLocks/>
                </p:cNvSpPr>
                <p:nvPr/>
              </p:nvSpPr>
              <p:spPr bwMode="auto">
                <a:xfrm>
                  <a:off x="1466" y="2515"/>
                  <a:ext cx="47" cy="49"/>
                </a:xfrm>
                <a:custGeom>
                  <a:avLst/>
                  <a:gdLst>
                    <a:gd name="T0" fmla="*/ 8 w 93"/>
                    <a:gd name="T1" fmla="*/ 0 h 98"/>
                    <a:gd name="T2" fmla="*/ 2 w 93"/>
                    <a:gd name="T3" fmla="*/ 12 h 98"/>
                    <a:gd name="T4" fmla="*/ 0 w 93"/>
                    <a:gd name="T5" fmla="*/ 28 h 98"/>
                    <a:gd name="T6" fmla="*/ 10 w 93"/>
                    <a:gd name="T7" fmla="*/ 44 h 98"/>
                    <a:gd name="T8" fmla="*/ 28 w 93"/>
                    <a:gd name="T9" fmla="*/ 49 h 98"/>
                    <a:gd name="T10" fmla="*/ 47 w 93"/>
                    <a:gd name="T11" fmla="*/ 47 h 9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3" h="98">
                      <a:moveTo>
                        <a:pt x="15" y="0"/>
                      </a:moveTo>
                      <a:lnTo>
                        <a:pt x="4" y="24"/>
                      </a:lnTo>
                      <a:lnTo>
                        <a:pt x="0" y="56"/>
                      </a:lnTo>
                      <a:lnTo>
                        <a:pt x="20" y="87"/>
                      </a:lnTo>
                      <a:lnTo>
                        <a:pt x="55" y="98"/>
                      </a:lnTo>
                      <a:lnTo>
                        <a:pt x="93" y="94"/>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41" name="Freeform 42">
                  <a:extLst>
                    <a:ext uri="{FF2B5EF4-FFF2-40B4-BE49-F238E27FC236}">
                      <a16:creationId xmlns:a16="http://schemas.microsoft.com/office/drawing/2014/main" id="{E58F469D-6CB2-2D98-8C06-027D88FB88D9}"/>
                    </a:ext>
                  </a:extLst>
                </p:cNvPr>
                <p:cNvSpPr>
                  <a:spLocks/>
                </p:cNvSpPr>
                <p:nvPr/>
              </p:nvSpPr>
              <p:spPr bwMode="auto">
                <a:xfrm>
                  <a:off x="1498" y="2569"/>
                  <a:ext cx="29" cy="39"/>
                </a:xfrm>
                <a:custGeom>
                  <a:avLst/>
                  <a:gdLst>
                    <a:gd name="T0" fmla="*/ 4 w 58"/>
                    <a:gd name="T1" fmla="*/ 0 h 78"/>
                    <a:gd name="T2" fmla="*/ 0 w 58"/>
                    <a:gd name="T3" fmla="*/ 14 h 78"/>
                    <a:gd name="T4" fmla="*/ 1 w 58"/>
                    <a:gd name="T5" fmla="*/ 27 h 78"/>
                    <a:gd name="T6" fmla="*/ 8 w 58"/>
                    <a:gd name="T7" fmla="*/ 36 h 78"/>
                    <a:gd name="T8" fmla="*/ 18 w 58"/>
                    <a:gd name="T9" fmla="*/ 39 h 78"/>
                    <a:gd name="T10" fmla="*/ 29 w 58"/>
                    <a:gd name="T11" fmla="*/ 38 h 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8" h="78">
                      <a:moveTo>
                        <a:pt x="8" y="0"/>
                      </a:moveTo>
                      <a:lnTo>
                        <a:pt x="0" y="27"/>
                      </a:lnTo>
                      <a:lnTo>
                        <a:pt x="2" y="53"/>
                      </a:lnTo>
                      <a:lnTo>
                        <a:pt x="16" y="71"/>
                      </a:lnTo>
                      <a:lnTo>
                        <a:pt x="35" y="78"/>
                      </a:lnTo>
                      <a:lnTo>
                        <a:pt x="58" y="75"/>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42" name="Freeform 43">
                  <a:extLst>
                    <a:ext uri="{FF2B5EF4-FFF2-40B4-BE49-F238E27FC236}">
                      <a16:creationId xmlns:a16="http://schemas.microsoft.com/office/drawing/2014/main" id="{0C6FD99E-0359-224D-C801-6684A9606A0A}"/>
                    </a:ext>
                  </a:extLst>
                </p:cNvPr>
                <p:cNvSpPr>
                  <a:spLocks/>
                </p:cNvSpPr>
                <p:nvPr/>
              </p:nvSpPr>
              <p:spPr bwMode="auto">
                <a:xfrm>
                  <a:off x="1513" y="2616"/>
                  <a:ext cx="62" cy="87"/>
                </a:xfrm>
                <a:custGeom>
                  <a:avLst/>
                  <a:gdLst>
                    <a:gd name="T0" fmla="*/ 8 w 124"/>
                    <a:gd name="T1" fmla="*/ 0 h 173"/>
                    <a:gd name="T2" fmla="*/ 2 w 124"/>
                    <a:gd name="T3" fmla="*/ 12 h 173"/>
                    <a:gd name="T4" fmla="*/ 0 w 124"/>
                    <a:gd name="T5" fmla="*/ 23 h 173"/>
                    <a:gd name="T6" fmla="*/ 1 w 124"/>
                    <a:gd name="T7" fmla="*/ 33 h 173"/>
                    <a:gd name="T8" fmla="*/ 6 w 124"/>
                    <a:gd name="T9" fmla="*/ 44 h 173"/>
                    <a:gd name="T10" fmla="*/ 19 w 124"/>
                    <a:gd name="T11" fmla="*/ 47 h 173"/>
                    <a:gd name="T12" fmla="*/ 14 w 124"/>
                    <a:gd name="T13" fmla="*/ 57 h 173"/>
                    <a:gd name="T14" fmla="*/ 15 w 124"/>
                    <a:gd name="T15" fmla="*/ 73 h 173"/>
                    <a:gd name="T16" fmla="*/ 24 w 124"/>
                    <a:gd name="T17" fmla="*/ 83 h 173"/>
                    <a:gd name="T18" fmla="*/ 38 w 124"/>
                    <a:gd name="T19" fmla="*/ 87 h 173"/>
                    <a:gd name="T20" fmla="*/ 51 w 124"/>
                    <a:gd name="T21" fmla="*/ 87 h 173"/>
                    <a:gd name="T22" fmla="*/ 62 w 124"/>
                    <a:gd name="T23" fmla="*/ 83 h 17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4" h="173">
                      <a:moveTo>
                        <a:pt x="15" y="0"/>
                      </a:moveTo>
                      <a:lnTo>
                        <a:pt x="4" y="23"/>
                      </a:lnTo>
                      <a:lnTo>
                        <a:pt x="0" y="45"/>
                      </a:lnTo>
                      <a:lnTo>
                        <a:pt x="1" y="65"/>
                      </a:lnTo>
                      <a:lnTo>
                        <a:pt x="12" y="87"/>
                      </a:lnTo>
                      <a:lnTo>
                        <a:pt x="38" y="94"/>
                      </a:lnTo>
                      <a:lnTo>
                        <a:pt x="27" y="114"/>
                      </a:lnTo>
                      <a:lnTo>
                        <a:pt x="30" y="145"/>
                      </a:lnTo>
                      <a:lnTo>
                        <a:pt x="48" y="165"/>
                      </a:lnTo>
                      <a:lnTo>
                        <a:pt x="76" y="173"/>
                      </a:lnTo>
                      <a:lnTo>
                        <a:pt x="101" y="173"/>
                      </a:lnTo>
                      <a:lnTo>
                        <a:pt x="124" y="165"/>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43" name="Freeform 44">
                  <a:extLst>
                    <a:ext uri="{FF2B5EF4-FFF2-40B4-BE49-F238E27FC236}">
                      <a16:creationId xmlns:a16="http://schemas.microsoft.com/office/drawing/2014/main" id="{12B478B9-B613-527A-0101-B399633E7261}"/>
                    </a:ext>
                  </a:extLst>
                </p:cNvPr>
                <p:cNvSpPr>
                  <a:spLocks/>
                </p:cNvSpPr>
                <p:nvPr/>
              </p:nvSpPr>
              <p:spPr bwMode="auto">
                <a:xfrm>
                  <a:off x="1480" y="2465"/>
                  <a:ext cx="304" cy="45"/>
                </a:xfrm>
                <a:custGeom>
                  <a:avLst/>
                  <a:gdLst>
                    <a:gd name="T0" fmla="*/ 0 w 608"/>
                    <a:gd name="T1" fmla="*/ 40 h 90"/>
                    <a:gd name="T2" fmla="*/ 15 w 608"/>
                    <a:gd name="T3" fmla="*/ 28 h 90"/>
                    <a:gd name="T4" fmla="*/ 36 w 608"/>
                    <a:gd name="T5" fmla="*/ 18 h 90"/>
                    <a:gd name="T6" fmla="*/ 61 w 608"/>
                    <a:gd name="T7" fmla="*/ 8 h 90"/>
                    <a:gd name="T8" fmla="*/ 82 w 608"/>
                    <a:gd name="T9" fmla="*/ 2 h 90"/>
                    <a:gd name="T10" fmla="*/ 103 w 608"/>
                    <a:gd name="T11" fmla="*/ 0 h 90"/>
                    <a:gd name="T12" fmla="*/ 127 w 608"/>
                    <a:gd name="T13" fmla="*/ 0 h 90"/>
                    <a:gd name="T14" fmla="*/ 150 w 608"/>
                    <a:gd name="T15" fmla="*/ 2 h 90"/>
                    <a:gd name="T16" fmla="*/ 174 w 608"/>
                    <a:gd name="T17" fmla="*/ 4 h 90"/>
                    <a:gd name="T18" fmla="*/ 199 w 608"/>
                    <a:gd name="T19" fmla="*/ 10 h 90"/>
                    <a:gd name="T20" fmla="*/ 220 w 608"/>
                    <a:gd name="T21" fmla="*/ 14 h 90"/>
                    <a:gd name="T22" fmla="*/ 243 w 608"/>
                    <a:gd name="T23" fmla="*/ 21 h 90"/>
                    <a:gd name="T24" fmla="*/ 256 w 608"/>
                    <a:gd name="T25" fmla="*/ 25 h 90"/>
                    <a:gd name="T26" fmla="*/ 275 w 608"/>
                    <a:gd name="T27" fmla="*/ 32 h 90"/>
                    <a:gd name="T28" fmla="*/ 289 w 608"/>
                    <a:gd name="T29" fmla="*/ 38 h 90"/>
                    <a:gd name="T30" fmla="*/ 304 w 608"/>
                    <a:gd name="T31" fmla="*/ 45 h 9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8" h="90">
                      <a:moveTo>
                        <a:pt x="0" y="80"/>
                      </a:moveTo>
                      <a:lnTo>
                        <a:pt x="29" y="56"/>
                      </a:lnTo>
                      <a:lnTo>
                        <a:pt x="71" y="35"/>
                      </a:lnTo>
                      <a:lnTo>
                        <a:pt x="122" y="15"/>
                      </a:lnTo>
                      <a:lnTo>
                        <a:pt x="164" y="4"/>
                      </a:lnTo>
                      <a:lnTo>
                        <a:pt x="206" y="0"/>
                      </a:lnTo>
                      <a:lnTo>
                        <a:pt x="253" y="0"/>
                      </a:lnTo>
                      <a:lnTo>
                        <a:pt x="299" y="3"/>
                      </a:lnTo>
                      <a:lnTo>
                        <a:pt x="347" y="8"/>
                      </a:lnTo>
                      <a:lnTo>
                        <a:pt x="397" y="19"/>
                      </a:lnTo>
                      <a:lnTo>
                        <a:pt x="440" y="27"/>
                      </a:lnTo>
                      <a:lnTo>
                        <a:pt x="485" y="41"/>
                      </a:lnTo>
                      <a:lnTo>
                        <a:pt x="512" y="50"/>
                      </a:lnTo>
                      <a:lnTo>
                        <a:pt x="549" y="63"/>
                      </a:lnTo>
                      <a:lnTo>
                        <a:pt x="578" y="75"/>
                      </a:lnTo>
                      <a:lnTo>
                        <a:pt x="608" y="9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44" name="Freeform 45">
                  <a:extLst>
                    <a:ext uri="{FF2B5EF4-FFF2-40B4-BE49-F238E27FC236}">
                      <a16:creationId xmlns:a16="http://schemas.microsoft.com/office/drawing/2014/main" id="{540F479C-374F-077C-D55A-706A09732300}"/>
                    </a:ext>
                  </a:extLst>
                </p:cNvPr>
                <p:cNvSpPr>
                  <a:spLocks/>
                </p:cNvSpPr>
                <p:nvPr/>
              </p:nvSpPr>
              <p:spPr bwMode="auto">
                <a:xfrm>
                  <a:off x="1604" y="2647"/>
                  <a:ext cx="56" cy="53"/>
                </a:xfrm>
                <a:custGeom>
                  <a:avLst/>
                  <a:gdLst>
                    <a:gd name="T0" fmla="*/ 20 w 110"/>
                    <a:gd name="T1" fmla="*/ 0 h 105"/>
                    <a:gd name="T2" fmla="*/ 27 w 110"/>
                    <a:gd name="T3" fmla="*/ 4 h 105"/>
                    <a:gd name="T4" fmla="*/ 39 w 110"/>
                    <a:gd name="T5" fmla="*/ 8 h 105"/>
                    <a:gd name="T6" fmla="*/ 49 w 110"/>
                    <a:gd name="T7" fmla="*/ 8 h 105"/>
                    <a:gd name="T8" fmla="*/ 56 w 110"/>
                    <a:gd name="T9" fmla="*/ 8 h 105"/>
                    <a:gd name="T10" fmla="*/ 46 w 110"/>
                    <a:gd name="T11" fmla="*/ 14 h 105"/>
                    <a:gd name="T12" fmla="*/ 35 w 110"/>
                    <a:gd name="T13" fmla="*/ 20 h 105"/>
                    <a:gd name="T14" fmla="*/ 23 w 110"/>
                    <a:gd name="T15" fmla="*/ 29 h 105"/>
                    <a:gd name="T16" fmla="*/ 12 w 110"/>
                    <a:gd name="T17" fmla="*/ 38 h 105"/>
                    <a:gd name="T18" fmla="*/ 0 w 110"/>
                    <a:gd name="T19" fmla="*/ 53 h 10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0" h="105">
                      <a:moveTo>
                        <a:pt x="39" y="0"/>
                      </a:moveTo>
                      <a:lnTo>
                        <a:pt x="54" y="8"/>
                      </a:lnTo>
                      <a:lnTo>
                        <a:pt x="76" y="15"/>
                      </a:lnTo>
                      <a:lnTo>
                        <a:pt x="97" y="16"/>
                      </a:lnTo>
                      <a:lnTo>
                        <a:pt x="110" y="16"/>
                      </a:lnTo>
                      <a:lnTo>
                        <a:pt x="91" y="28"/>
                      </a:lnTo>
                      <a:lnTo>
                        <a:pt x="69" y="39"/>
                      </a:lnTo>
                      <a:lnTo>
                        <a:pt x="45" y="57"/>
                      </a:lnTo>
                      <a:lnTo>
                        <a:pt x="23" y="76"/>
                      </a:lnTo>
                      <a:lnTo>
                        <a:pt x="0" y="105"/>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60431" name="Group 46">
                <a:extLst>
                  <a:ext uri="{FF2B5EF4-FFF2-40B4-BE49-F238E27FC236}">
                    <a16:creationId xmlns:a16="http://schemas.microsoft.com/office/drawing/2014/main" id="{E4783902-E0C3-0141-C3DD-7166ACC6EF6B}"/>
                  </a:ext>
                </a:extLst>
              </p:cNvPr>
              <p:cNvGrpSpPr>
                <a:grpSpLocks/>
              </p:cNvGrpSpPr>
              <p:nvPr/>
            </p:nvGrpSpPr>
            <p:grpSpPr bwMode="auto">
              <a:xfrm>
                <a:off x="1370" y="2815"/>
                <a:ext cx="667" cy="621"/>
                <a:chOff x="1370" y="2815"/>
                <a:chExt cx="667" cy="621"/>
              </a:xfrm>
            </p:grpSpPr>
            <p:sp>
              <p:nvSpPr>
                <p:cNvPr id="60435" name="Freeform 47">
                  <a:extLst>
                    <a:ext uri="{FF2B5EF4-FFF2-40B4-BE49-F238E27FC236}">
                      <a16:creationId xmlns:a16="http://schemas.microsoft.com/office/drawing/2014/main" id="{8BC1B0DA-3901-82BE-B2FB-78A9379CDF84}"/>
                    </a:ext>
                  </a:extLst>
                </p:cNvPr>
                <p:cNvSpPr>
                  <a:spLocks/>
                </p:cNvSpPr>
                <p:nvPr/>
              </p:nvSpPr>
              <p:spPr bwMode="auto">
                <a:xfrm>
                  <a:off x="1370" y="2826"/>
                  <a:ext cx="667" cy="610"/>
                </a:xfrm>
                <a:custGeom>
                  <a:avLst/>
                  <a:gdLst>
                    <a:gd name="T0" fmla="*/ 24 w 1334"/>
                    <a:gd name="T1" fmla="*/ 42 h 1220"/>
                    <a:gd name="T2" fmla="*/ 22 w 1334"/>
                    <a:gd name="T3" fmla="*/ 99 h 1220"/>
                    <a:gd name="T4" fmla="*/ 75 w 1334"/>
                    <a:gd name="T5" fmla="*/ 132 h 1220"/>
                    <a:gd name="T6" fmla="*/ 112 w 1334"/>
                    <a:gd name="T7" fmla="*/ 96 h 1220"/>
                    <a:gd name="T8" fmla="*/ 59 w 1334"/>
                    <a:gd name="T9" fmla="*/ 73 h 1220"/>
                    <a:gd name="T10" fmla="*/ 13 w 1334"/>
                    <a:gd name="T11" fmla="*/ 111 h 1220"/>
                    <a:gd name="T12" fmla="*/ 3 w 1334"/>
                    <a:gd name="T13" fmla="*/ 180 h 1220"/>
                    <a:gd name="T14" fmla="*/ 39 w 1334"/>
                    <a:gd name="T15" fmla="*/ 224 h 1220"/>
                    <a:gd name="T16" fmla="*/ 106 w 1334"/>
                    <a:gd name="T17" fmla="*/ 217 h 1220"/>
                    <a:gd name="T18" fmla="*/ 94 w 1334"/>
                    <a:gd name="T19" fmla="*/ 168 h 1220"/>
                    <a:gd name="T20" fmla="*/ 37 w 1334"/>
                    <a:gd name="T21" fmla="*/ 183 h 1220"/>
                    <a:gd name="T22" fmla="*/ 24 w 1334"/>
                    <a:gd name="T23" fmla="*/ 243 h 1220"/>
                    <a:gd name="T24" fmla="*/ 50 w 1334"/>
                    <a:gd name="T25" fmla="*/ 301 h 1220"/>
                    <a:gd name="T26" fmla="*/ 106 w 1334"/>
                    <a:gd name="T27" fmla="*/ 320 h 1220"/>
                    <a:gd name="T28" fmla="*/ 160 w 1334"/>
                    <a:gd name="T29" fmla="*/ 279 h 1220"/>
                    <a:gd name="T30" fmla="*/ 140 w 1334"/>
                    <a:gd name="T31" fmla="*/ 226 h 1220"/>
                    <a:gd name="T32" fmla="*/ 82 w 1334"/>
                    <a:gd name="T33" fmla="*/ 242 h 1220"/>
                    <a:gd name="T34" fmla="*/ 48 w 1334"/>
                    <a:gd name="T35" fmla="*/ 292 h 1220"/>
                    <a:gd name="T36" fmla="*/ 43 w 1334"/>
                    <a:gd name="T37" fmla="*/ 354 h 1220"/>
                    <a:gd name="T38" fmla="*/ 81 w 1334"/>
                    <a:gd name="T39" fmla="*/ 407 h 1220"/>
                    <a:gd name="T40" fmla="*/ 144 w 1334"/>
                    <a:gd name="T41" fmla="*/ 416 h 1220"/>
                    <a:gd name="T42" fmla="*/ 185 w 1334"/>
                    <a:gd name="T43" fmla="*/ 370 h 1220"/>
                    <a:gd name="T44" fmla="*/ 143 w 1334"/>
                    <a:gd name="T45" fmla="*/ 347 h 1220"/>
                    <a:gd name="T46" fmla="*/ 94 w 1334"/>
                    <a:gd name="T47" fmla="*/ 389 h 1220"/>
                    <a:gd name="T48" fmla="*/ 111 w 1334"/>
                    <a:gd name="T49" fmla="*/ 444 h 1220"/>
                    <a:gd name="T50" fmla="*/ 183 w 1334"/>
                    <a:gd name="T51" fmla="*/ 460 h 1220"/>
                    <a:gd name="T52" fmla="*/ 249 w 1334"/>
                    <a:gd name="T53" fmla="*/ 440 h 1220"/>
                    <a:gd name="T54" fmla="*/ 271 w 1334"/>
                    <a:gd name="T55" fmla="*/ 381 h 1220"/>
                    <a:gd name="T56" fmla="*/ 220 w 1334"/>
                    <a:gd name="T57" fmla="*/ 362 h 1220"/>
                    <a:gd name="T58" fmla="*/ 190 w 1334"/>
                    <a:gd name="T59" fmla="*/ 414 h 1220"/>
                    <a:gd name="T60" fmla="*/ 196 w 1334"/>
                    <a:gd name="T61" fmla="*/ 473 h 1220"/>
                    <a:gd name="T62" fmla="*/ 242 w 1334"/>
                    <a:gd name="T63" fmla="*/ 520 h 1220"/>
                    <a:gd name="T64" fmla="*/ 309 w 1334"/>
                    <a:gd name="T65" fmla="*/ 503 h 1220"/>
                    <a:gd name="T66" fmla="*/ 337 w 1334"/>
                    <a:gd name="T67" fmla="*/ 437 h 1220"/>
                    <a:gd name="T68" fmla="*/ 284 w 1334"/>
                    <a:gd name="T69" fmla="*/ 428 h 1220"/>
                    <a:gd name="T70" fmla="*/ 267 w 1334"/>
                    <a:gd name="T71" fmla="*/ 501 h 1220"/>
                    <a:gd name="T72" fmla="*/ 295 w 1334"/>
                    <a:gd name="T73" fmla="*/ 562 h 1220"/>
                    <a:gd name="T74" fmla="*/ 353 w 1334"/>
                    <a:gd name="T75" fmla="*/ 560 h 1220"/>
                    <a:gd name="T76" fmla="*/ 390 w 1334"/>
                    <a:gd name="T77" fmla="*/ 500 h 1220"/>
                    <a:gd name="T78" fmla="*/ 364 w 1334"/>
                    <a:gd name="T79" fmla="*/ 456 h 1220"/>
                    <a:gd name="T80" fmla="*/ 332 w 1334"/>
                    <a:gd name="T81" fmla="*/ 500 h 1220"/>
                    <a:gd name="T82" fmla="*/ 350 w 1334"/>
                    <a:gd name="T83" fmla="*/ 558 h 1220"/>
                    <a:gd name="T84" fmla="*/ 415 w 1334"/>
                    <a:gd name="T85" fmla="*/ 572 h 1220"/>
                    <a:gd name="T86" fmla="*/ 473 w 1334"/>
                    <a:gd name="T87" fmla="*/ 533 h 1220"/>
                    <a:gd name="T88" fmla="*/ 496 w 1334"/>
                    <a:gd name="T89" fmla="*/ 469 h 1220"/>
                    <a:gd name="T90" fmla="*/ 462 w 1334"/>
                    <a:gd name="T91" fmla="*/ 441 h 1220"/>
                    <a:gd name="T92" fmla="*/ 418 w 1334"/>
                    <a:gd name="T93" fmla="*/ 478 h 1220"/>
                    <a:gd name="T94" fmla="*/ 422 w 1334"/>
                    <a:gd name="T95" fmla="*/ 540 h 1220"/>
                    <a:gd name="T96" fmla="*/ 468 w 1334"/>
                    <a:gd name="T97" fmla="*/ 600 h 1220"/>
                    <a:gd name="T98" fmla="*/ 543 w 1334"/>
                    <a:gd name="T99" fmla="*/ 575 h 1220"/>
                    <a:gd name="T100" fmla="*/ 568 w 1334"/>
                    <a:gd name="T101" fmla="*/ 508 h 1220"/>
                    <a:gd name="T102" fmla="*/ 547 w 1334"/>
                    <a:gd name="T103" fmla="*/ 462 h 1220"/>
                    <a:gd name="T104" fmla="*/ 509 w 1334"/>
                    <a:gd name="T105" fmla="*/ 496 h 1220"/>
                    <a:gd name="T106" fmla="*/ 510 w 1334"/>
                    <a:gd name="T107" fmla="*/ 563 h 1220"/>
                    <a:gd name="T108" fmla="*/ 558 w 1334"/>
                    <a:gd name="T109" fmla="*/ 603 h 1220"/>
                    <a:gd name="T110" fmla="*/ 629 w 1334"/>
                    <a:gd name="T111" fmla="*/ 603 h 122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334" h="1220">
                      <a:moveTo>
                        <a:pt x="111" y="0"/>
                      </a:moveTo>
                      <a:lnTo>
                        <a:pt x="96" y="13"/>
                      </a:lnTo>
                      <a:lnTo>
                        <a:pt x="84" y="28"/>
                      </a:lnTo>
                      <a:lnTo>
                        <a:pt x="71" y="45"/>
                      </a:lnTo>
                      <a:lnTo>
                        <a:pt x="58" y="65"/>
                      </a:lnTo>
                      <a:lnTo>
                        <a:pt x="48" y="84"/>
                      </a:lnTo>
                      <a:lnTo>
                        <a:pt x="43" y="102"/>
                      </a:lnTo>
                      <a:lnTo>
                        <a:pt x="39" y="121"/>
                      </a:lnTo>
                      <a:lnTo>
                        <a:pt x="35" y="136"/>
                      </a:lnTo>
                      <a:lnTo>
                        <a:pt x="33" y="154"/>
                      </a:lnTo>
                      <a:lnTo>
                        <a:pt x="37" y="177"/>
                      </a:lnTo>
                      <a:lnTo>
                        <a:pt x="44" y="198"/>
                      </a:lnTo>
                      <a:lnTo>
                        <a:pt x="55" y="214"/>
                      </a:lnTo>
                      <a:lnTo>
                        <a:pt x="67" y="233"/>
                      </a:lnTo>
                      <a:lnTo>
                        <a:pt x="88" y="245"/>
                      </a:lnTo>
                      <a:lnTo>
                        <a:pt x="104" y="252"/>
                      </a:lnTo>
                      <a:lnTo>
                        <a:pt x="126" y="259"/>
                      </a:lnTo>
                      <a:lnTo>
                        <a:pt x="149" y="263"/>
                      </a:lnTo>
                      <a:lnTo>
                        <a:pt x="170" y="263"/>
                      </a:lnTo>
                      <a:lnTo>
                        <a:pt x="194" y="255"/>
                      </a:lnTo>
                      <a:lnTo>
                        <a:pt x="211" y="244"/>
                      </a:lnTo>
                      <a:lnTo>
                        <a:pt x="219" y="228"/>
                      </a:lnTo>
                      <a:lnTo>
                        <a:pt x="223" y="211"/>
                      </a:lnTo>
                      <a:lnTo>
                        <a:pt x="224" y="192"/>
                      </a:lnTo>
                      <a:lnTo>
                        <a:pt x="215" y="172"/>
                      </a:lnTo>
                      <a:lnTo>
                        <a:pt x="197" y="162"/>
                      </a:lnTo>
                      <a:lnTo>
                        <a:pt x="182" y="154"/>
                      </a:lnTo>
                      <a:lnTo>
                        <a:pt x="163" y="148"/>
                      </a:lnTo>
                      <a:lnTo>
                        <a:pt x="144" y="144"/>
                      </a:lnTo>
                      <a:lnTo>
                        <a:pt x="118" y="146"/>
                      </a:lnTo>
                      <a:lnTo>
                        <a:pt x="100" y="150"/>
                      </a:lnTo>
                      <a:lnTo>
                        <a:pt x="80" y="158"/>
                      </a:lnTo>
                      <a:lnTo>
                        <a:pt x="61" y="168"/>
                      </a:lnTo>
                      <a:lnTo>
                        <a:pt x="44" y="184"/>
                      </a:lnTo>
                      <a:lnTo>
                        <a:pt x="30" y="204"/>
                      </a:lnTo>
                      <a:lnTo>
                        <a:pt x="25" y="222"/>
                      </a:lnTo>
                      <a:lnTo>
                        <a:pt x="15" y="244"/>
                      </a:lnTo>
                      <a:lnTo>
                        <a:pt x="10" y="266"/>
                      </a:lnTo>
                      <a:lnTo>
                        <a:pt x="6" y="286"/>
                      </a:lnTo>
                      <a:lnTo>
                        <a:pt x="0" y="310"/>
                      </a:lnTo>
                      <a:lnTo>
                        <a:pt x="0" y="332"/>
                      </a:lnTo>
                      <a:lnTo>
                        <a:pt x="6" y="359"/>
                      </a:lnTo>
                      <a:lnTo>
                        <a:pt x="10" y="377"/>
                      </a:lnTo>
                      <a:lnTo>
                        <a:pt x="17" y="393"/>
                      </a:lnTo>
                      <a:lnTo>
                        <a:pt x="29" y="408"/>
                      </a:lnTo>
                      <a:lnTo>
                        <a:pt x="40" y="420"/>
                      </a:lnTo>
                      <a:lnTo>
                        <a:pt x="62" y="438"/>
                      </a:lnTo>
                      <a:lnTo>
                        <a:pt x="78" y="448"/>
                      </a:lnTo>
                      <a:lnTo>
                        <a:pt x="97" y="455"/>
                      </a:lnTo>
                      <a:lnTo>
                        <a:pt x="122" y="461"/>
                      </a:lnTo>
                      <a:lnTo>
                        <a:pt x="148" y="464"/>
                      </a:lnTo>
                      <a:lnTo>
                        <a:pt x="171" y="459"/>
                      </a:lnTo>
                      <a:lnTo>
                        <a:pt x="193" y="448"/>
                      </a:lnTo>
                      <a:lnTo>
                        <a:pt x="211" y="433"/>
                      </a:lnTo>
                      <a:lnTo>
                        <a:pt x="222" y="414"/>
                      </a:lnTo>
                      <a:lnTo>
                        <a:pt x="224" y="393"/>
                      </a:lnTo>
                      <a:lnTo>
                        <a:pt x="223" y="373"/>
                      </a:lnTo>
                      <a:lnTo>
                        <a:pt x="216" y="355"/>
                      </a:lnTo>
                      <a:lnTo>
                        <a:pt x="207" y="345"/>
                      </a:lnTo>
                      <a:lnTo>
                        <a:pt x="187" y="336"/>
                      </a:lnTo>
                      <a:lnTo>
                        <a:pt x="170" y="330"/>
                      </a:lnTo>
                      <a:lnTo>
                        <a:pt x="151" y="326"/>
                      </a:lnTo>
                      <a:lnTo>
                        <a:pt x="129" y="326"/>
                      </a:lnTo>
                      <a:lnTo>
                        <a:pt x="107" y="333"/>
                      </a:lnTo>
                      <a:lnTo>
                        <a:pt x="88" y="345"/>
                      </a:lnTo>
                      <a:lnTo>
                        <a:pt x="73" y="366"/>
                      </a:lnTo>
                      <a:lnTo>
                        <a:pt x="62" y="388"/>
                      </a:lnTo>
                      <a:lnTo>
                        <a:pt x="56" y="409"/>
                      </a:lnTo>
                      <a:lnTo>
                        <a:pt x="54" y="430"/>
                      </a:lnTo>
                      <a:lnTo>
                        <a:pt x="50" y="446"/>
                      </a:lnTo>
                      <a:lnTo>
                        <a:pt x="47" y="465"/>
                      </a:lnTo>
                      <a:lnTo>
                        <a:pt x="47" y="485"/>
                      </a:lnTo>
                      <a:lnTo>
                        <a:pt x="48" y="505"/>
                      </a:lnTo>
                      <a:lnTo>
                        <a:pt x="51" y="531"/>
                      </a:lnTo>
                      <a:lnTo>
                        <a:pt x="59" y="550"/>
                      </a:lnTo>
                      <a:lnTo>
                        <a:pt x="73" y="575"/>
                      </a:lnTo>
                      <a:lnTo>
                        <a:pt x="89" y="588"/>
                      </a:lnTo>
                      <a:lnTo>
                        <a:pt x="99" y="602"/>
                      </a:lnTo>
                      <a:lnTo>
                        <a:pt x="111" y="616"/>
                      </a:lnTo>
                      <a:lnTo>
                        <a:pt x="126" y="627"/>
                      </a:lnTo>
                      <a:lnTo>
                        <a:pt x="147" y="633"/>
                      </a:lnTo>
                      <a:lnTo>
                        <a:pt x="168" y="642"/>
                      </a:lnTo>
                      <a:lnTo>
                        <a:pt x="187" y="642"/>
                      </a:lnTo>
                      <a:lnTo>
                        <a:pt x="211" y="639"/>
                      </a:lnTo>
                      <a:lnTo>
                        <a:pt x="233" y="636"/>
                      </a:lnTo>
                      <a:lnTo>
                        <a:pt x="257" y="624"/>
                      </a:lnTo>
                      <a:lnTo>
                        <a:pt x="278" y="609"/>
                      </a:lnTo>
                      <a:lnTo>
                        <a:pt x="297" y="593"/>
                      </a:lnTo>
                      <a:lnTo>
                        <a:pt x="309" y="575"/>
                      </a:lnTo>
                      <a:lnTo>
                        <a:pt x="319" y="558"/>
                      </a:lnTo>
                      <a:lnTo>
                        <a:pt x="328" y="538"/>
                      </a:lnTo>
                      <a:lnTo>
                        <a:pt x="332" y="513"/>
                      </a:lnTo>
                      <a:lnTo>
                        <a:pt x="331" y="489"/>
                      </a:lnTo>
                      <a:lnTo>
                        <a:pt x="317" y="468"/>
                      </a:lnTo>
                      <a:lnTo>
                        <a:pt x="299" y="456"/>
                      </a:lnTo>
                      <a:lnTo>
                        <a:pt x="280" y="452"/>
                      </a:lnTo>
                      <a:lnTo>
                        <a:pt x="264" y="450"/>
                      </a:lnTo>
                      <a:lnTo>
                        <a:pt x="239" y="453"/>
                      </a:lnTo>
                      <a:lnTo>
                        <a:pt x="216" y="459"/>
                      </a:lnTo>
                      <a:lnTo>
                        <a:pt x="198" y="465"/>
                      </a:lnTo>
                      <a:lnTo>
                        <a:pt x="181" y="475"/>
                      </a:lnTo>
                      <a:lnTo>
                        <a:pt x="163" y="483"/>
                      </a:lnTo>
                      <a:lnTo>
                        <a:pt x="144" y="495"/>
                      </a:lnTo>
                      <a:lnTo>
                        <a:pt x="127" y="509"/>
                      </a:lnTo>
                      <a:lnTo>
                        <a:pt x="114" y="527"/>
                      </a:lnTo>
                      <a:lnTo>
                        <a:pt x="106" y="546"/>
                      </a:lnTo>
                      <a:lnTo>
                        <a:pt x="97" y="567"/>
                      </a:lnTo>
                      <a:lnTo>
                        <a:pt x="95" y="583"/>
                      </a:lnTo>
                      <a:lnTo>
                        <a:pt x="89" y="608"/>
                      </a:lnTo>
                      <a:lnTo>
                        <a:pt x="85" y="625"/>
                      </a:lnTo>
                      <a:lnTo>
                        <a:pt x="82" y="643"/>
                      </a:lnTo>
                      <a:lnTo>
                        <a:pt x="80" y="664"/>
                      </a:lnTo>
                      <a:lnTo>
                        <a:pt x="81" y="687"/>
                      </a:lnTo>
                      <a:lnTo>
                        <a:pt x="85" y="707"/>
                      </a:lnTo>
                      <a:lnTo>
                        <a:pt x="91" y="724"/>
                      </a:lnTo>
                      <a:lnTo>
                        <a:pt x="97" y="744"/>
                      </a:lnTo>
                      <a:lnTo>
                        <a:pt x="110" y="761"/>
                      </a:lnTo>
                      <a:lnTo>
                        <a:pt x="125" y="784"/>
                      </a:lnTo>
                      <a:lnTo>
                        <a:pt x="144" y="800"/>
                      </a:lnTo>
                      <a:lnTo>
                        <a:pt x="162" y="814"/>
                      </a:lnTo>
                      <a:lnTo>
                        <a:pt x="183" y="828"/>
                      </a:lnTo>
                      <a:lnTo>
                        <a:pt x="204" y="834"/>
                      </a:lnTo>
                      <a:lnTo>
                        <a:pt x="222" y="837"/>
                      </a:lnTo>
                      <a:lnTo>
                        <a:pt x="243" y="840"/>
                      </a:lnTo>
                      <a:lnTo>
                        <a:pt x="269" y="837"/>
                      </a:lnTo>
                      <a:lnTo>
                        <a:pt x="287" y="832"/>
                      </a:lnTo>
                      <a:lnTo>
                        <a:pt x="308" y="822"/>
                      </a:lnTo>
                      <a:lnTo>
                        <a:pt x="323" y="817"/>
                      </a:lnTo>
                      <a:lnTo>
                        <a:pt x="343" y="800"/>
                      </a:lnTo>
                      <a:lnTo>
                        <a:pt x="357" y="780"/>
                      </a:lnTo>
                      <a:lnTo>
                        <a:pt x="365" y="763"/>
                      </a:lnTo>
                      <a:lnTo>
                        <a:pt x="370" y="739"/>
                      </a:lnTo>
                      <a:lnTo>
                        <a:pt x="373" y="720"/>
                      </a:lnTo>
                      <a:lnTo>
                        <a:pt x="365" y="705"/>
                      </a:lnTo>
                      <a:lnTo>
                        <a:pt x="347" y="694"/>
                      </a:lnTo>
                      <a:lnTo>
                        <a:pt x="329" y="692"/>
                      </a:lnTo>
                      <a:lnTo>
                        <a:pt x="301" y="692"/>
                      </a:lnTo>
                      <a:lnTo>
                        <a:pt x="286" y="694"/>
                      </a:lnTo>
                      <a:lnTo>
                        <a:pt x="269" y="699"/>
                      </a:lnTo>
                      <a:lnTo>
                        <a:pt x="248" y="710"/>
                      </a:lnTo>
                      <a:lnTo>
                        <a:pt x="223" y="728"/>
                      </a:lnTo>
                      <a:lnTo>
                        <a:pt x="211" y="743"/>
                      </a:lnTo>
                      <a:lnTo>
                        <a:pt x="197" y="761"/>
                      </a:lnTo>
                      <a:lnTo>
                        <a:pt x="187" y="778"/>
                      </a:lnTo>
                      <a:lnTo>
                        <a:pt x="185" y="795"/>
                      </a:lnTo>
                      <a:lnTo>
                        <a:pt x="183" y="814"/>
                      </a:lnTo>
                      <a:lnTo>
                        <a:pt x="185" y="832"/>
                      </a:lnTo>
                      <a:lnTo>
                        <a:pt x="187" y="849"/>
                      </a:lnTo>
                      <a:lnTo>
                        <a:pt x="200" y="867"/>
                      </a:lnTo>
                      <a:lnTo>
                        <a:pt x="222" y="888"/>
                      </a:lnTo>
                      <a:lnTo>
                        <a:pt x="241" y="903"/>
                      </a:lnTo>
                      <a:lnTo>
                        <a:pt x="263" y="915"/>
                      </a:lnTo>
                      <a:lnTo>
                        <a:pt x="284" y="920"/>
                      </a:lnTo>
                      <a:lnTo>
                        <a:pt x="309" y="926"/>
                      </a:lnTo>
                      <a:lnTo>
                        <a:pt x="334" y="923"/>
                      </a:lnTo>
                      <a:lnTo>
                        <a:pt x="365" y="920"/>
                      </a:lnTo>
                      <a:lnTo>
                        <a:pt x="383" y="918"/>
                      </a:lnTo>
                      <a:lnTo>
                        <a:pt x="410" y="915"/>
                      </a:lnTo>
                      <a:lnTo>
                        <a:pt x="433" y="909"/>
                      </a:lnTo>
                      <a:lnTo>
                        <a:pt x="456" y="901"/>
                      </a:lnTo>
                      <a:lnTo>
                        <a:pt x="480" y="890"/>
                      </a:lnTo>
                      <a:lnTo>
                        <a:pt x="497" y="879"/>
                      </a:lnTo>
                      <a:lnTo>
                        <a:pt x="512" y="864"/>
                      </a:lnTo>
                      <a:lnTo>
                        <a:pt x="527" y="843"/>
                      </a:lnTo>
                      <a:lnTo>
                        <a:pt x="538" y="821"/>
                      </a:lnTo>
                      <a:lnTo>
                        <a:pt x="544" y="800"/>
                      </a:lnTo>
                      <a:lnTo>
                        <a:pt x="545" y="778"/>
                      </a:lnTo>
                      <a:lnTo>
                        <a:pt x="542" y="762"/>
                      </a:lnTo>
                      <a:lnTo>
                        <a:pt x="534" y="746"/>
                      </a:lnTo>
                      <a:lnTo>
                        <a:pt x="515" y="733"/>
                      </a:lnTo>
                      <a:lnTo>
                        <a:pt x="497" y="724"/>
                      </a:lnTo>
                      <a:lnTo>
                        <a:pt x="481" y="721"/>
                      </a:lnTo>
                      <a:lnTo>
                        <a:pt x="459" y="721"/>
                      </a:lnTo>
                      <a:lnTo>
                        <a:pt x="440" y="724"/>
                      </a:lnTo>
                      <a:lnTo>
                        <a:pt x="418" y="737"/>
                      </a:lnTo>
                      <a:lnTo>
                        <a:pt x="410" y="751"/>
                      </a:lnTo>
                      <a:lnTo>
                        <a:pt x="400" y="769"/>
                      </a:lnTo>
                      <a:lnTo>
                        <a:pt x="392" y="787"/>
                      </a:lnTo>
                      <a:lnTo>
                        <a:pt x="384" y="804"/>
                      </a:lnTo>
                      <a:lnTo>
                        <a:pt x="379" y="828"/>
                      </a:lnTo>
                      <a:lnTo>
                        <a:pt x="376" y="849"/>
                      </a:lnTo>
                      <a:lnTo>
                        <a:pt x="376" y="873"/>
                      </a:lnTo>
                      <a:lnTo>
                        <a:pt x="377" y="886"/>
                      </a:lnTo>
                      <a:lnTo>
                        <a:pt x="381" y="903"/>
                      </a:lnTo>
                      <a:lnTo>
                        <a:pt x="385" y="920"/>
                      </a:lnTo>
                      <a:lnTo>
                        <a:pt x="392" y="946"/>
                      </a:lnTo>
                      <a:lnTo>
                        <a:pt x="405" y="972"/>
                      </a:lnTo>
                      <a:lnTo>
                        <a:pt x="417" y="991"/>
                      </a:lnTo>
                      <a:lnTo>
                        <a:pt x="430" y="1012"/>
                      </a:lnTo>
                      <a:lnTo>
                        <a:pt x="452" y="1027"/>
                      </a:lnTo>
                      <a:lnTo>
                        <a:pt x="470" y="1035"/>
                      </a:lnTo>
                      <a:lnTo>
                        <a:pt x="484" y="1039"/>
                      </a:lnTo>
                      <a:lnTo>
                        <a:pt x="507" y="1043"/>
                      </a:lnTo>
                      <a:lnTo>
                        <a:pt x="530" y="1039"/>
                      </a:lnTo>
                      <a:lnTo>
                        <a:pt x="548" y="1037"/>
                      </a:lnTo>
                      <a:lnTo>
                        <a:pt x="574" y="1032"/>
                      </a:lnTo>
                      <a:lnTo>
                        <a:pt x="598" y="1019"/>
                      </a:lnTo>
                      <a:lnTo>
                        <a:pt x="617" y="1005"/>
                      </a:lnTo>
                      <a:lnTo>
                        <a:pt x="638" y="989"/>
                      </a:lnTo>
                      <a:lnTo>
                        <a:pt x="652" y="968"/>
                      </a:lnTo>
                      <a:lnTo>
                        <a:pt x="668" y="945"/>
                      </a:lnTo>
                      <a:lnTo>
                        <a:pt x="676" y="918"/>
                      </a:lnTo>
                      <a:lnTo>
                        <a:pt x="678" y="896"/>
                      </a:lnTo>
                      <a:lnTo>
                        <a:pt x="673" y="874"/>
                      </a:lnTo>
                      <a:lnTo>
                        <a:pt x="664" y="859"/>
                      </a:lnTo>
                      <a:lnTo>
                        <a:pt x="650" y="847"/>
                      </a:lnTo>
                      <a:lnTo>
                        <a:pt x="630" y="837"/>
                      </a:lnTo>
                      <a:lnTo>
                        <a:pt x="611" y="837"/>
                      </a:lnTo>
                      <a:lnTo>
                        <a:pt x="592" y="843"/>
                      </a:lnTo>
                      <a:lnTo>
                        <a:pt x="567" y="855"/>
                      </a:lnTo>
                      <a:lnTo>
                        <a:pt x="553" y="871"/>
                      </a:lnTo>
                      <a:lnTo>
                        <a:pt x="542" y="896"/>
                      </a:lnTo>
                      <a:lnTo>
                        <a:pt x="534" y="920"/>
                      </a:lnTo>
                      <a:lnTo>
                        <a:pt x="530" y="949"/>
                      </a:lnTo>
                      <a:lnTo>
                        <a:pt x="531" y="975"/>
                      </a:lnTo>
                      <a:lnTo>
                        <a:pt x="534" y="1001"/>
                      </a:lnTo>
                      <a:lnTo>
                        <a:pt x="544" y="1022"/>
                      </a:lnTo>
                      <a:lnTo>
                        <a:pt x="549" y="1045"/>
                      </a:lnTo>
                      <a:lnTo>
                        <a:pt x="553" y="1067"/>
                      </a:lnTo>
                      <a:lnTo>
                        <a:pt x="563" y="1084"/>
                      </a:lnTo>
                      <a:lnTo>
                        <a:pt x="577" y="1106"/>
                      </a:lnTo>
                      <a:lnTo>
                        <a:pt x="590" y="1123"/>
                      </a:lnTo>
                      <a:lnTo>
                        <a:pt x="607" y="1136"/>
                      </a:lnTo>
                      <a:lnTo>
                        <a:pt x="628" y="1143"/>
                      </a:lnTo>
                      <a:lnTo>
                        <a:pt x="646" y="1146"/>
                      </a:lnTo>
                      <a:lnTo>
                        <a:pt x="664" y="1143"/>
                      </a:lnTo>
                      <a:lnTo>
                        <a:pt x="684" y="1134"/>
                      </a:lnTo>
                      <a:lnTo>
                        <a:pt x="706" y="1119"/>
                      </a:lnTo>
                      <a:lnTo>
                        <a:pt x="720" y="1102"/>
                      </a:lnTo>
                      <a:lnTo>
                        <a:pt x="735" y="1086"/>
                      </a:lnTo>
                      <a:lnTo>
                        <a:pt x="751" y="1063"/>
                      </a:lnTo>
                      <a:lnTo>
                        <a:pt x="761" y="1046"/>
                      </a:lnTo>
                      <a:lnTo>
                        <a:pt x="769" y="1023"/>
                      </a:lnTo>
                      <a:lnTo>
                        <a:pt x="780" y="1000"/>
                      </a:lnTo>
                      <a:lnTo>
                        <a:pt x="784" y="971"/>
                      </a:lnTo>
                      <a:lnTo>
                        <a:pt x="785" y="950"/>
                      </a:lnTo>
                      <a:lnTo>
                        <a:pt x="781" y="938"/>
                      </a:lnTo>
                      <a:lnTo>
                        <a:pt x="773" y="920"/>
                      </a:lnTo>
                      <a:lnTo>
                        <a:pt x="750" y="914"/>
                      </a:lnTo>
                      <a:lnTo>
                        <a:pt x="727" y="912"/>
                      </a:lnTo>
                      <a:lnTo>
                        <a:pt x="709" y="920"/>
                      </a:lnTo>
                      <a:lnTo>
                        <a:pt x="693" y="933"/>
                      </a:lnTo>
                      <a:lnTo>
                        <a:pt x="682" y="946"/>
                      </a:lnTo>
                      <a:lnTo>
                        <a:pt x="673" y="964"/>
                      </a:lnTo>
                      <a:lnTo>
                        <a:pt x="667" y="986"/>
                      </a:lnTo>
                      <a:lnTo>
                        <a:pt x="664" y="1000"/>
                      </a:lnTo>
                      <a:lnTo>
                        <a:pt x="664" y="1017"/>
                      </a:lnTo>
                      <a:lnTo>
                        <a:pt x="664" y="1035"/>
                      </a:lnTo>
                      <a:lnTo>
                        <a:pt x="668" y="1061"/>
                      </a:lnTo>
                      <a:lnTo>
                        <a:pt x="676" y="1079"/>
                      </a:lnTo>
                      <a:lnTo>
                        <a:pt x="686" y="1098"/>
                      </a:lnTo>
                      <a:lnTo>
                        <a:pt x="699" y="1116"/>
                      </a:lnTo>
                      <a:lnTo>
                        <a:pt x="717" y="1125"/>
                      </a:lnTo>
                      <a:lnTo>
                        <a:pt x="746" y="1134"/>
                      </a:lnTo>
                      <a:lnTo>
                        <a:pt x="764" y="1138"/>
                      </a:lnTo>
                      <a:lnTo>
                        <a:pt x="791" y="1143"/>
                      </a:lnTo>
                      <a:lnTo>
                        <a:pt x="810" y="1146"/>
                      </a:lnTo>
                      <a:lnTo>
                        <a:pt x="829" y="1144"/>
                      </a:lnTo>
                      <a:lnTo>
                        <a:pt x="848" y="1139"/>
                      </a:lnTo>
                      <a:lnTo>
                        <a:pt x="865" y="1132"/>
                      </a:lnTo>
                      <a:lnTo>
                        <a:pt x="892" y="1116"/>
                      </a:lnTo>
                      <a:lnTo>
                        <a:pt x="910" y="1105"/>
                      </a:lnTo>
                      <a:lnTo>
                        <a:pt x="927" y="1088"/>
                      </a:lnTo>
                      <a:lnTo>
                        <a:pt x="945" y="1065"/>
                      </a:lnTo>
                      <a:lnTo>
                        <a:pt x="959" y="1043"/>
                      </a:lnTo>
                      <a:lnTo>
                        <a:pt x="972" y="1022"/>
                      </a:lnTo>
                      <a:lnTo>
                        <a:pt x="979" y="996"/>
                      </a:lnTo>
                      <a:lnTo>
                        <a:pt x="983" y="972"/>
                      </a:lnTo>
                      <a:lnTo>
                        <a:pt x="987" y="955"/>
                      </a:lnTo>
                      <a:lnTo>
                        <a:pt x="992" y="938"/>
                      </a:lnTo>
                      <a:lnTo>
                        <a:pt x="992" y="920"/>
                      </a:lnTo>
                      <a:lnTo>
                        <a:pt x="985" y="907"/>
                      </a:lnTo>
                      <a:lnTo>
                        <a:pt x="975" y="894"/>
                      </a:lnTo>
                      <a:lnTo>
                        <a:pt x="957" y="885"/>
                      </a:lnTo>
                      <a:lnTo>
                        <a:pt x="941" y="881"/>
                      </a:lnTo>
                      <a:lnTo>
                        <a:pt x="923" y="881"/>
                      </a:lnTo>
                      <a:lnTo>
                        <a:pt x="907" y="882"/>
                      </a:lnTo>
                      <a:lnTo>
                        <a:pt x="886" y="890"/>
                      </a:lnTo>
                      <a:lnTo>
                        <a:pt x="865" y="905"/>
                      </a:lnTo>
                      <a:lnTo>
                        <a:pt x="851" y="920"/>
                      </a:lnTo>
                      <a:lnTo>
                        <a:pt x="845" y="934"/>
                      </a:lnTo>
                      <a:lnTo>
                        <a:pt x="836" y="956"/>
                      </a:lnTo>
                      <a:lnTo>
                        <a:pt x="833" y="972"/>
                      </a:lnTo>
                      <a:lnTo>
                        <a:pt x="829" y="998"/>
                      </a:lnTo>
                      <a:lnTo>
                        <a:pt x="828" y="1023"/>
                      </a:lnTo>
                      <a:lnTo>
                        <a:pt x="829" y="1043"/>
                      </a:lnTo>
                      <a:lnTo>
                        <a:pt x="833" y="1063"/>
                      </a:lnTo>
                      <a:lnTo>
                        <a:pt x="843" y="1080"/>
                      </a:lnTo>
                      <a:lnTo>
                        <a:pt x="851" y="1098"/>
                      </a:lnTo>
                      <a:lnTo>
                        <a:pt x="869" y="1125"/>
                      </a:lnTo>
                      <a:lnTo>
                        <a:pt x="881" y="1144"/>
                      </a:lnTo>
                      <a:lnTo>
                        <a:pt x="895" y="1164"/>
                      </a:lnTo>
                      <a:lnTo>
                        <a:pt x="911" y="1184"/>
                      </a:lnTo>
                      <a:lnTo>
                        <a:pt x="936" y="1200"/>
                      </a:lnTo>
                      <a:lnTo>
                        <a:pt x="956" y="1206"/>
                      </a:lnTo>
                      <a:lnTo>
                        <a:pt x="982" y="1205"/>
                      </a:lnTo>
                      <a:lnTo>
                        <a:pt x="1009" y="1199"/>
                      </a:lnTo>
                      <a:lnTo>
                        <a:pt x="1035" y="1187"/>
                      </a:lnTo>
                      <a:lnTo>
                        <a:pt x="1067" y="1166"/>
                      </a:lnTo>
                      <a:lnTo>
                        <a:pt x="1086" y="1150"/>
                      </a:lnTo>
                      <a:lnTo>
                        <a:pt x="1102" y="1129"/>
                      </a:lnTo>
                      <a:lnTo>
                        <a:pt x="1113" y="1109"/>
                      </a:lnTo>
                      <a:lnTo>
                        <a:pt x="1124" y="1086"/>
                      </a:lnTo>
                      <a:lnTo>
                        <a:pt x="1131" y="1063"/>
                      </a:lnTo>
                      <a:lnTo>
                        <a:pt x="1133" y="1045"/>
                      </a:lnTo>
                      <a:lnTo>
                        <a:pt x="1136" y="1016"/>
                      </a:lnTo>
                      <a:lnTo>
                        <a:pt x="1139" y="997"/>
                      </a:lnTo>
                      <a:lnTo>
                        <a:pt x="1139" y="976"/>
                      </a:lnTo>
                      <a:lnTo>
                        <a:pt x="1139" y="960"/>
                      </a:lnTo>
                      <a:lnTo>
                        <a:pt x="1129" y="941"/>
                      </a:lnTo>
                      <a:lnTo>
                        <a:pt x="1114" y="930"/>
                      </a:lnTo>
                      <a:lnTo>
                        <a:pt x="1093" y="923"/>
                      </a:lnTo>
                      <a:lnTo>
                        <a:pt x="1080" y="923"/>
                      </a:lnTo>
                      <a:lnTo>
                        <a:pt x="1063" y="927"/>
                      </a:lnTo>
                      <a:lnTo>
                        <a:pt x="1043" y="938"/>
                      </a:lnTo>
                      <a:lnTo>
                        <a:pt x="1032" y="949"/>
                      </a:lnTo>
                      <a:lnTo>
                        <a:pt x="1024" y="970"/>
                      </a:lnTo>
                      <a:lnTo>
                        <a:pt x="1017" y="991"/>
                      </a:lnTo>
                      <a:lnTo>
                        <a:pt x="1013" y="1008"/>
                      </a:lnTo>
                      <a:lnTo>
                        <a:pt x="1012" y="1035"/>
                      </a:lnTo>
                      <a:lnTo>
                        <a:pt x="1011" y="1063"/>
                      </a:lnTo>
                      <a:lnTo>
                        <a:pt x="1011" y="1084"/>
                      </a:lnTo>
                      <a:lnTo>
                        <a:pt x="1015" y="1102"/>
                      </a:lnTo>
                      <a:lnTo>
                        <a:pt x="1019" y="1125"/>
                      </a:lnTo>
                      <a:lnTo>
                        <a:pt x="1028" y="1142"/>
                      </a:lnTo>
                      <a:lnTo>
                        <a:pt x="1045" y="1161"/>
                      </a:lnTo>
                      <a:lnTo>
                        <a:pt x="1063" y="1179"/>
                      </a:lnTo>
                      <a:lnTo>
                        <a:pt x="1080" y="1187"/>
                      </a:lnTo>
                      <a:lnTo>
                        <a:pt x="1098" y="1196"/>
                      </a:lnTo>
                      <a:lnTo>
                        <a:pt x="1116" y="1205"/>
                      </a:lnTo>
                      <a:lnTo>
                        <a:pt x="1133" y="1211"/>
                      </a:lnTo>
                      <a:lnTo>
                        <a:pt x="1151" y="1217"/>
                      </a:lnTo>
                      <a:lnTo>
                        <a:pt x="1176" y="1218"/>
                      </a:lnTo>
                      <a:lnTo>
                        <a:pt x="1202" y="1220"/>
                      </a:lnTo>
                      <a:lnTo>
                        <a:pt x="1229" y="1216"/>
                      </a:lnTo>
                      <a:lnTo>
                        <a:pt x="1258" y="1205"/>
                      </a:lnTo>
                      <a:lnTo>
                        <a:pt x="1281" y="1188"/>
                      </a:lnTo>
                      <a:lnTo>
                        <a:pt x="1301" y="1169"/>
                      </a:lnTo>
                      <a:lnTo>
                        <a:pt x="1316" y="1147"/>
                      </a:lnTo>
                      <a:lnTo>
                        <a:pt x="1326" y="1125"/>
                      </a:lnTo>
                      <a:lnTo>
                        <a:pt x="1334" y="1103"/>
                      </a:lnTo>
                    </a:path>
                  </a:pathLst>
                </a:custGeom>
                <a:noFill/>
                <a:ln w="15875">
                  <a:solidFill>
                    <a:srgbClr val="006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36" name="Oval 48">
                  <a:extLst>
                    <a:ext uri="{FF2B5EF4-FFF2-40B4-BE49-F238E27FC236}">
                      <a16:creationId xmlns:a16="http://schemas.microsoft.com/office/drawing/2014/main" id="{E06F7511-DD04-9539-09CD-EFE9ED36F664}"/>
                    </a:ext>
                  </a:extLst>
                </p:cNvPr>
                <p:cNvSpPr>
                  <a:spLocks noChangeArrowheads="1"/>
                </p:cNvSpPr>
                <p:nvPr/>
              </p:nvSpPr>
              <p:spPr bwMode="auto">
                <a:xfrm>
                  <a:off x="1415" y="2815"/>
                  <a:ext cx="25" cy="26"/>
                </a:xfrm>
                <a:prstGeom prst="ellipse">
                  <a:avLst/>
                </a:prstGeom>
                <a:solidFill>
                  <a:srgbClr val="0060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grpSp>
            <p:nvGrpSpPr>
              <p:cNvPr id="60432" name="Group 49">
                <a:extLst>
                  <a:ext uri="{FF2B5EF4-FFF2-40B4-BE49-F238E27FC236}">
                    <a16:creationId xmlns:a16="http://schemas.microsoft.com/office/drawing/2014/main" id="{ECC1A1ED-1758-F285-94B2-EB5E1E1D7E5E}"/>
                  </a:ext>
                </a:extLst>
              </p:cNvPr>
              <p:cNvGrpSpPr>
                <a:grpSpLocks/>
              </p:cNvGrpSpPr>
              <p:nvPr/>
            </p:nvGrpSpPr>
            <p:grpSpPr bwMode="auto">
              <a:xfrm>
                <a:off x="1382" y="2415"/>
                <a:ext cx="338" cy="441"/>
                <a:chOff x="1382" y="2415"/>
                <a:chExt cx="338" cy="441"/>
              </a:xfrm>
            </p:grpSpPr>
            <p:sp>
              <p:nvSpPr>
                <p:cNvPr id="60433" name="Freeform 50">
                  <a:extLst>
                    <a:ext uri="{FF2B5EF4-FFF2-40B4-BE49-F238E27FC236}">
                      <a16:creationId xmlns:a16="http://schemas.microsoft.com/office/drawing/2014/main" id="{252153D1-1F8C-5FC8-6D1D-E94F8EE3E2E4}"/>
                    </a:ext>
                  </a:extLst>
                </p:cNvPr>
                <p:cNvSpPr>
                  <a:spLocks/>
                </p:cNvSpPr>
                <p:nvPr/>
              </p:nvSpPr>
              <p:spPr bwMode="auto">
                <a:xfrm>
                  <a:off x="1614" y="2415"/>
                  <a:ext cx="106" cy="46"/>
                </a:xfrm>
                <a:custGeom>
                  <a:avLst/>
                  <a:gdLst>
                    <a:gd name="T0" fmla="*/ 106 w 211"/>
                    <a:gd name="T1" fmla="*/ 13 h 92"/>
                    <a:gd name="T2" fmla="*/ 85 w 211"/>
                    <a:gd name="T3" fmla="*/ 3 h 92"/>
                    <a:gd name="T4" fmla="*/ 64 w 211"/>
                    <a:gd name="T5" fmla="*/ 0 h 92"/>
                    <a:gd name="T6" fmla="*/ 45 w 211"/>
                    <a:gd name="T7" fmla="*/ 3 h 92"/>
                    <a:gd name="T8" fmla="*/ 27 w 211"/>
                    <a:gd name="T9" fmla="*/ 11 h 92"/>
                    <a:gd name="T10" fmla="*/ 11 w 211"/>
                    <a:gd name="T11" fmla="*/ 24 h 92"/>
                    <a:gd name="T12" fmla="*/ 0 w 211"/>
                    <a:gd name="T13" fmla="*/ 46 h 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1" h="92">
                      <a:moveTo>
                        <a:pt x="211" y="25"/>
                      </a:moveTo>
                      <a:lnTo>
                        <a:pt x="170" y="6"/>
                      </a:lnTo>
                      <a:lnTo>
                        <a:pt x="127" y="0"/>
                      </a:lnTo>
                      <a:lnTo>
                        <a:pt x="89" y="6"/>
                      </a:lnTo>
                      <a:lnTo>
                        <a:pt x="53" y="22"/>
                      </a:lnTo>
                      <a:lnTo>
                        <a:pt x="22" y="48"/>
                      </a:lnTo>
                      <a:lnTo>
                        <a:pt x="0" y="92"/>
                      </a:lnTo>
                    </a:path>
                  </a:pathLst>
                </a:custGeom>
                <a:noFill/>
                <a:ln w="7938">
                  <a:solidFill>
                    <a:srgbClr val="006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34" name="Freeform 51">
                  <a:extLst>
                    <a:ext uri="{FF2B5EF4-FFF2-40B4-BE49-F238E27FC236}">
                      <a16:creationId xmlns:a16="http://schemas.microsoft.com/office/drawing/2014/main" id="{07EC8DE3-98C0-286D-6A25-6D44DCD56649}"/>
                    </a:ext>
                  </a:extLst>
                </p:cNvPr>
                <p:cNvSpPr>
                  <a:spLocks/>
                </p:cNvSpPr>
                <p:nvPr/>
              </p:nvSpPr>
              <p:spPr bwMode="auto">
                <a:xfrm>
                  <a:off x="1382" y="2643"/>
                  <a:ext cx="130" cy="213"/>
                </a:xfrm>
                <a:custGeom>
                  <a:avLst/>
                  <a:gdLst>
                    <a:gd name="T0" fmla="*/ 130 w 259"/>
                    <a:gd name="T1" fmla="*/ 5 h 426"/>
                    <a:gd name="T2" fmla="*/ 106 w 259"/>
                    <a:gd name="T3" fmla="*/ 0 h 426"/>
                    <a:gd name="T4" fmla="*/ 79 w 259"/>
                    <a:gd name="T5" fmla="*/ 4 h 426"/>
                    <a:gd name="T6" fmla="*/ 49 w 259"/>
                    <a:gd name="T7" fmla="*/ 14 h 426"/>
                    <a:gd name="T8" fmla="*/ 25 w 259"/>
                    <a:gd name="T9" fmla="*/ 37 h 426"/>
                    <a:gd name="T10" fmla="*/ 13 w 259"/>
                    <a:gd name="T11" fmla="*/ 64 h 426"/>
                    <a:gd name="T12" fmla="*/ 3 w 259"/>
                    <a:gd name="T13" fmla="*/ 96 h 426"/>
                    <a:gd name="T14" fmla="*/ 0 w 259"/>
                    <a:gd name="T15" fmla="*/ 133 h 426"/>
                    <a:gd name="T16" fmla="*/ 5 w 259"/>
                    <a:gd name="T17" fmla="*/ 168 h 426"/>
                    <a:gd name="T18" fmla="*/ 12 w 259"/>
                    <a:gd name="T19" fmla="*/ 191 h 426"/>
                    <a:gd name="T20" fmla="*/ 24 w 259"/>
                    <a:gd name="T21" fmla="*/ 213 h 4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9" h="426">
                      <a:moveTo>
                        <a:pt x="259" y="10"/>
                      </a:moveTo>
                      <a:lnTo>
                        <a:pt x="211" y="0"/>
                      </a:lnTo>
                      <a:lnTo>
                        <a:pt x="158" y="7"/>
                      </a:lnTo>
                      <a:lnTo>
                        <a:pt x="98" y="27"/>
                      </a:lnTo>
                      <a:lnTo>
                        <a:pt x="50" y="74"/>
                      </a:lnTo>
                      <a:lnTo>
                        <a:pt x="26" y="127"/>
                      </a:lnTo>
                      <a:lnTo>
                        <a:pt x="6" y="191"/>
                      </a:lnTo>
                      <a:lnTo>
                        <a:pt x="0" y="266"/>
                      </a:lnTo>
                      <a:lnTo>
                        <a:pt x="9" y="336"/>
                      </a:lnTo>
                      <a:lnTo>
                        <a:pt x="24" y="381"/>
                      </a:lnTo>
                      <a:lnTo>
                        <a:pt x="47" y="426"/>
                      </a:lnTo>
                    </a:path>
                  </a:pathLst>
                </a:custGeom>
                <a:noFill/>
                <a:ln w="7938">
                  <a:solidFill>
                    <a:srgbClr val="006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4000"/>
                                  </p:stCondLst>
                                  <p:childTnLst>
                                    <p:set>
                                      <p:cBhvr>
                                        <p:cTn id="6" dur="1" fill="hold">
                                          <p:stCondLst>
                                            <p:cond delay="0"/>
                                          </p:stCondLst>
                                        </p:cTn>
                                        <p:tgtEl>
                                          <p:spTgt spid="111668"/>
                                        </p:tgtEl>
                                        <p:attrNameLst>
                                          <p:attrName>style.visibility</p:attrName>
                                        </p:attrNameLst>
                                      </p:cBhvr>
                                      <p:to>
                                        <p:strVal val="visible"/>
                                      </p:to>
                                    </p:set>
                                    <p:animEffect transition="in" filter="dissolve">
                                      <p:cBhvr>
                                        <p:cTn id="7" dur="500"/>
                                        <p:tgtEl>
                                          <p:spTgt spid="1116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1624"/>
                                        </p:tgtEl>
                                        <p:attrNameLst>
                                          <p:attrName>style.visibility</p:attrName>
                                        </p:attrNameLst>
                                      </p:cBhvr>
                                      <p:to>
                                        <p:strVal val="visible"/>
                                      </p:to>
                                    </p:set>
                                    <p:animEffect transition="in" filter="dissolve">
                                      <p:cBhvr>
                                        <p:cTn id="12" dur="500"/>
                                        <p:tgtEl>
                                          <p:spTgt spid="111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A7E709B7-76EF-414C-9A54-122DCEBB2793}"/>
              </a:ext>
            </a:extLst>
          </p:cNvPr>
          <p:cNvSpPr>
            <a:spLocks noGrp="1" noChangeArrowheads="1"/>
          </p:cNvSpPr>
          <p:nvPr>
            <p:ph type="title"/>
          </p:nvPr>
        </p:nvSpPr>
        <p:spPr>
          <a:noFill/>
          <a:extLs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ltLang="en-US"/>
              <a:t>Total Fixed Cost</a:t>
            </a:r>
          </a:p>
        </p:txBody>
      </p:sp>
      <p:sp>
        <p:nvSpPr>
          <p:cNvPr id="61443" name="Rectangle 3">
            <a:extLst>
              <a:ext uri="{FF2B5EF4-FFF2-40B4-BE49-F238E27FC236}">
                <a16:creationId xmlns:a16="http://schemas.microsoft.com/office/drawing/2014/main" id="{A342408D-A8CF-60A0-7362-13C8880F5AC7}"/>
              </a:ext>
            </a:extLst>
          </p:cNvPr>
          <p:cNvSpPr>
            <a:spLocks noGrp="1" noChangeArrowheads="1"/>
          </p:cNvSpPr>
          <p:nvPr>
            <p:ph type="body" idx="1"/>
          </p:nvPr>
        </p:nvSpPr>
        <p:spPr>
          <a:xfrm>
            <a:off x="381000" y="1447800"/>
            <a:ext cx="8534400" cy="1524000"/>
          </a:xfrm>
          <a:noFill/>
          <a:extLs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gn="ctr">
              <a:lnSpc>
                <a:spcPct val="90000"/>
              </a:lnSpc>
              <a:buFont typeface="Wingdings" panose="05000000000000000000" pitchFamily="2" charset="2"/>
              <a:buNone/>
            </a:pPr>
            <a:r>
              <a:rPr lang="en-US" altLang="en-US"/>
              <a:t>   Your monthly </a:t>
            </a:r>
            <a:r>
              <a:rPr lang="en-US" altLang="en-US" b="1">
                <a:solidFill>
                  <a:schemeClr val="accent2"/>
                </a:solidFill>
              </a:rPr>
              <a:t>basic telephone bill</a:t>
            </a:r>
            <a:r>
              <a:rPr lang="en-US" altLang="en-US"/>
              <a:t> probably does not change when you make more local calls.  </a:t>
            </a:r>
          </a:p>
        </p:txBody>
      </p:sp>
      <p:sp>
        <p:nvSpPr>
          <p:cNvPr id="196612" name="Line 4">
            <a:extLst>
              <a:ext uri="{FF2B5EF4-FFF2-40B4-BE49-F238E27FC236}">
                <a16:creationId xmlns:a16="http://schemas.microsoft.com/office/drawing/2014/main" id="{DA84EEC2-6589-F401-22BE-2C4888B0BE7C}"/>
              </a:ext>
            </a:extLst>
          </p:cNvPr>
          <p:cNvSpPr>
            <a:spLocks noChangeShapeType="1"/>
          </p:cNvSpPr>
          <p:nvPr/>
        </p:nvSpPr>
        <p:spPr bwMode="auto">
          <a:xfrm>
            <a:off x="1536700" y="4267200"/>
            <a:ext cx="2794000" cy="0"/>
          </a:xfrm>
          <a:prstGeom prst="line">
            <a:avLst/>
          </a:prstGeom>
          <a:noFill/>
          <a:ln w="25399">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6613" name="Group 5">
            <a:extLst>
              <a:ext uri="{FF2B5EF4-FFF2-40B4-BE49-F238E27FC236}">
                <a16:creationId xmlns:a16="http://schemas.microsoft.com/office/drawing/2014/main" id="{39B7A79C-F954-5097-802E-6AB947F1A547}"/>
              </a:ext>
            </a:extLst>
          </p:cNvPr>
          <p:cNvGrpSpPr>
            <a:grpSpLocks/>
          </p:cNvGrpSpPr>
          <p:nvPr/>
        </p:nvGrpSpPr>
        <p:grpSpPr bwMode="auto">
          <a:xfrm>
            <a:off x="725488" y="2832100"/>
            <a:ext cx="4149725" cy="3536950"/>
            <a:chOff x="457" y="1784"/>
            <a:chExt cx="2614" cy="2228"/>
          </a:xfrm>
        </p:grpSpPr>
        <p:sp>
          <p:nvSpPr>
            <p:cNvPr id="61488" name="Line 6">
              <a:extLst>
                <a:ext uri="{FF2B5EF4-FFF2-40B4-BE49-F238E27FC236}">
                  <a16:creationId xmlns:a16="http://schemas.microsoft.com/office/drawing/2014/main" id="{4F6ECFE2-A6D6-AAF8-AA69-6EE061B6193D}"/>
                </a:ext>
              </a:extLst>
            </p:cNvPr>
            <p:cNvSpPr>
              <a:spLocks noChangeShapeType="1"/>
            </p:cNvSpPr>
            <p:nvPr/>
          </p:nvSpPr>
          <p:spPr bwMode="auto">
            <a:xfrm>
              <a:off x="960" y="1784"/>
              <a:ext cx="0" cy="1904"/>
            </a:xfrm>
            <a:prstGeom prst="line">
              <a:avLst/>
            </a:prstGeom>
            <a:noFill/>
            <a:ln w="253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89" name="Line 7">
              <a:extLst>
                <a:ext uri="{FF2B5EF4-FFF2-40B4-BE49-F238E27FC236}">
                  <a16:creationId xmlns:a16="http://schemas.microsoft.com/office/drawing/2014/main" id="{2E3A0780-4832-76B3-CD58-2932A37BDBF7}"/>
                </a:ext>
              </a:extLst>
            </p:cNvPr>
            <p:cNvSpPr>
              <a:spLocks noChangeShapeType="1"/>
            </p:cNvSpPr>
            <p:nvPr/>
          </p:nvSpPr>
          <p:spPr bwMode="auto">
            <a:xfrm>
              <a:off x="968" y="3696"/>
              <a:ext cx="1904" cy="0"/>
            </a:xfrm>
            <a:prstGeom prst="line">
              <a:avLst/>
            </a:prstGeom>
            <a:noFill/>
            <a:ln w="253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0" name="Rectangle 8">
              <a:extLst>
                <a:ext uri="{FF2B5EF4-FFF2-40B4-BE49-F238E27FC236}">
                  <a16:creationId xmlns:a16="http://schemas.microsoft.com/office/drawing/2014/main" id="{9338942A-97AC-C789-7BA5-C98E9BB84621}"/>
                </a:ext>
              </a:extLst>
            </p:cNvPr>
            <p:cNvSpPr>
              <a:spLocks noChangeArrowheads="1"/>
            </p:cNvSpPr>
            <p:nvPr/>
          </p:nvSpPr>
          <p:spPr bwMode="auto">
            <a:xfrm>
              <a:off x="961" y="3745"/>
              <a:ext cx="2110" cy="2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200">
                  <a:solidFill>
                    <a:schemeClr val="accent2"/>
                  </a:solidFill>
                  <a:latin typeface="Arial" panose="020B0604020202020204" pitchFamily="34" charset="0"/>
                </a:rPr>
                <a:t>Number of Local Calls</a:t>
              </a:r>
            </a:p>
          </p:txBody>
        </p:sp>
        <p:sp>
          <p:nvSpPr>
            <p:cNvPr id="61491" name="Rectangle 9">
              <a:extLst>
                <a:ext uri="{FF2B5EF4-FFF2-40B4-BE49-F238E27FC236}">
                  <a16:creationId xmlns:a16="http://schemas.microsoft.com/office/drawing/2014/main" id="{3FD3531D-99C3-C76F-C970-67429BBEA73B}"/>
                </a:ext>
              </a:extLst>
            </p:cNvPr>
            <p:cNvSpPr>
              <a:spLocks noChangeArrowheads="1"/>
            </p:cNvSpPr>
            <p:nvPr/>
          </p:nvSpPr>
          <p:spPr bwMode="auto">
            <a:xfrm rot="-5400000">
              <a:off x="-239" y="2542"/>
              <a:ext cx="1870" cy="4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sz="2200">
                  <a:solidFill>
                    <a:schemeClr val="accent2"/>
                  </a:solidFill>
                  <a:latin typeface="Arial" panose="020B0604020202020204" pitchFamily="34" charset="0"/>
                </a:rPr>
                <a:t>Monthly Basic Telephone Bill</a:t>
              </a:r>
            </a:p>
          </p:txBody>
        </p:sp>
      </p:grpSp>
      <p:grpSp>
        <p:nvGrpSpPr>
          <p:cNvPr id="61446" name="Group 10">
            <a:extLst>
              <a:ext uri="{FF2B5EF4-FFF2-40B4-BE49-F238E27FC236}">
                <a16:creationId xmlns:a16="http://schemas.microsoft.com/office/drawing/2014/main" id="{CC4C6EDC-256A-793A-6E2C-EFABA7398B93}"/>
              </a:ext>
            </a:extLst>
          </p:cNvPr>
          <p:cNvGrpSpPr>
            <a:grpSpLocks/>
          </p:cNvGrpSpPr>
          <p:nvPr/>
        </p:nvGrpSpPr>
        <p:grpSpPr bwMode="auto">
          <a:xfrm>
            <a:off x="6486525" y="3455988"/>
            <a:ext cx="1928813" cy="2222500"/>
            <a:chOff x="4086" y="2177"/>
            <a:chExt cx="1215" cy="1400"/>
          </a:xfrm>
        </p:grpSpPr>
        <p:grpSp>
          <p:nvGrpSpPr>
            <p:cNvPr id="61447" name="Group 11">
              <a:extLst>
                <a:ext uri="{FF2B5EF4-FFF2-40B4-BE49-F238E27FC236}">
                  <a16:creationId xmlns:a16="http://schemas.microsoft.com/office/drawing/2014/main" id="{1562DAF4-E552-9C00-6BF5-B9C236A39B40}"/>
                </a:ext>
              </a:extLst>
            </p:cNvPr>
            <p:cNvGrpSpPr>
              <a:grpSpLocks/>
            </p:cNvGrpSpPr>
            <p:nvPr/>
          </p:nvGrpSpPr>
          <p:grpSpPr bwMode="auto">
            <a:xfrm>
              <a:off x="4086" y="2795"/>
              <a:ext cx="1080" cy="782"/>
              <a:chOff x="4086" y="2795"/>
              <a:chExt cx="1080" cy="782"/>
            </a:xfrm>
          </p:grpSpPr>
          <p:sp>
            <p:nvSpPr>
              <p:cNvPr id="61482" name="Freeform 12">
                <a:extLst>
                  <a:ext uri="{FF2B5EF4-FFF2-40B4-BE49-F238E27FC236}">
                    <a16:creationId xmlns:a16="http://schemas.microsoft.com/office/drawing/2014/main" id="{61D4E93A-0EB6-1608-C681-8B55D7AD8BB3}"/>
                  </a:ext>
                </a:extLst>
              </p:cNvPr>
              <p:cNvSpPr>
                <a:spLocks/>
              </p:cNvSpPr>
              <p:nvPr/>
            </p:nvSpPr>
            <p:spPr bwMode="auto">
              <a:xfrm>
                <a:off x="4086" y="2804"/>
                <a:ext cx="1080" cy="773"/>
              </a:xfrm>
              <a:custGeom>
                <a:avLst/>
                <a:gdLst>
                  <a:gd name="T0" fmla="*/ 193 w 2160"/>
                  <a:gd name="T1" fmla="*/ 773 h 1545"/>
                  <a:gd name="T2" fmla="*/ 115 w 2160"/>
                  <a:gd name="T3" fmla="*/ 671 h 1545"/>
                  <a:gd name="T4" fmla="*/ 43 w 2160"/>
                  <a:gd name="T5" fmla="*/ 577 h 1545"/>
                  <a:gd name="T6" fmla="*/ 7 w 2160"/>
                  <a:gd name="T7" fmla="*/ 522 h 1545"/>
                  <a:gd name="T8" fmla="*/ 0 w 2160"/>
                  <a:gd name="T9" fmla="*/ 487 h 1545"/>
                  <a:gd name="T10" fmla="*/ 18 w 2160"/>
                  <a:gd name="T11" fmla="*/ 439 h 1545"/>
                  <a:gd name="T12" fmla="*/ 72 w 2160"/>
                  <a:gd name="T13" fmla="*/ 350 h 1545"/>
                  <a:gd name="T14" fmla="*/ 118 w 2160"/>
                  <a:gd name="T15" fmla="*/ 284 h 1545"/>
                  <a:gd name="T16" fmla="*/ 153 w 2160"/>
                  <a:gd name="T17" fmla="*/ 220 h 1545"/>
                  <a:gd name="T18" fmla="*/ 172 w 2160"/>
                  <a:gd name="T19" fmla="*/ 176 h 1545"/>
                  <a:gd name="T20" fmla="*/ 180 w 2160"/>
                  <a:gd name="T21" fmla="*/ 137 h 1545"/>
                  <a:gd name="T22" fmla="*/ 183 w 2160"/>
                  <a:gd name="T23" fmla="*/ 87 h 1545"/>
                  <a:gd name="T24" fmla="*/ 192 w 2160"/>
                  <a:gd name="T25" fmla="*/ 53 h 1545"/>
                  <a:gd name="T26" fmla="*/ 212 w 2160"/>
                  <a:gd name="T27" fmla="*/ 27 h 1545"/>
                  <a:gd name="T28" fmla="*/ 243 w 2160"/>
                  <a:gd name="T29" fmla="*/ 21 h 1545"/>
                  <a:gd name="T30" fmla="*/ 289 w 2160"/>
                  <a:gd name="T31" fmla="*/ 25 h 1545"/>
                  <a:gd name="T32" fmla="*/ 312 w 2160"/>
                  <a:gd name="T33" fmla="*/ 28 h 1545"/>
                  <a:gd name="T34" fmla="*/ 343 w 2160"/>
                  <a:gd name="T35" fmla="*/ 22 h 1545"/>
                  <a:gd name="T36" fmla="*/ 377 w 2160"/>
                  <a:gd name="T37" fmla="*/ 0 h 1545"/>
                  <a:gd name="T38" fmla="*/ 460 w 2160"/>
                  <a:gd name="T39" fmla="*/ 36 h 1545"/>
                  <a:gd name="T40" fmla="*/ 524 w 2160"/>
                  <a:gd name="T41" fmla="*/ 38 h 1545"/>
                  <a:gd name="T42" fmla="*/ 640 w 2160"/>
                  <a:gd name="T43" fmla="*/ 81 h 1545"/>
                  <a:gd name="T44" fmla="*/ 768 w 2160"/>
                  <a:gd name="T45" fmla="*/ 110 h 1545"/>
                  <a:gd name="T46" fmla="*/ 852 w 2160"/>
                  <a:gd name="T47" fmla="*/ 79 h 1545"/>
                  <a:gd name="T48" fmla="*/ 910 w 2160"/>
                  <a:gd name="T49" fmla="*/ 71 h 1545"/>
                  <a:gd name="T50" fmla="*/ 942 w 2160"/>
                  <a:gd name="T51" fmla="*/ 74 h 1545"/>
                  <a:gd name="T52" fmla="*/ 965 w 2160"/>
                  <a:gd name="T53" fmla="*/ 81 h 1545"/>
                  <a:gd name="T54" fmla="*/ 981 w 2160"/>
                  <a:gd name="T55" fmla="*/ 92 h 1545"/>
                  <a:gd name="T56" fmla="*/ 994 w 2160"/>
                  <a:gd name="T57" fmla="*/ 110 h 1545"/>
                  <a:gd name="T58" fmla="*/ 999 w 2160"/>
                  <a:gd name="T59" fmla="*/ 131 h 1545"/>
                  <a:gd name="T60" fmla="*/ 997 w 2160"/>
                  <a:gd name="T61" fmla="*/ 165 h 1545"/>
                  <a:gd name="T62" fmla="*/ 992 w 2160"/>
                  <a:gd name="T63" fmla="*/ 196 h 1545"/>
                  <a:gd name="T64" fmla="*/ 989 w 2160"/>
                  <a:gd name="T65" fmla="*/ 230 h 1545"/>
                  <a:gd name="T66" fmla="*/ 987 w 2160"/>
                  <a:gd name="T67" fmla="*/ 273 h 1545"/>
                  <a:gd name="T68" fmla="*/ 991 w 2160"/>
                  <a:gd name="T69" fmla="*/ 307 h 1545"/>
                  <a:gd name="T70" fmla="*/ 1000 w 2160"/>
                  <a:gd name="T71" fmla="*/ 345 h 1545"/>
                  <a:gd name="T72" fmla="*/ 1014 w 2160"/>
                  <a:gd name="T73" fmla="*/ 390 h 1545"/>
                  <a:gd name="T74" fmla="*/ 1047 w 2160"/>
                  <a:gd name="T75" fmla="*/ 478 h 1545"/>
                  <a:gd name="T76" fmla="*/ 1080 w 2160"/>
                  <a:gd name="T77" fmla="*/ 572 h 1545"/>
                  <a:gd name="T78" fmla="*/ 1069 w 2160"/>
                  <a:gd name="T79" fmla="*/ 685 h 1545"/>
                  <a:gd name="T80" fmla="*/ 1028 w 2160"/>
                  <a:gd name="T81" fmla="*/ 771 h 1545"/>
                  <a:gd name="T82" fmla="*/ 193 w 2160"/>
                  <a:gd name="T83" fmla="*/ 773 h 15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160" h="1545">
                    <a:moveTo>
                      <a:pt x="385" y="1545"/>
                    </a:moveTo>
                    <a:lnTo>
                      <a:pt x="230" y="1341"/>
                    </a:lnTo>
                    <a:lnTo>
                      <a:pt x="85" y="1154"/>
                    </a:lnTo>
                    <a:lnTo>
                      <a:pt x="13" y="1044"/>
                    </a:lnTo>
                    <a:lnTo>
                      <a:pt x="0" y="973"/>
                    </a:lnTo>
                    <a:lnTo>
                      <a:pt x="36" y="878"/>
                    </a:lnTo>
                    <a:lnTo>
                      <a:pt x="144" y="699"/>
                    </a:lnTo>
                    <a:lnTo>
                      <a:pt x="235" y="567"/>
                    </a:lnTo>
                    <a:lnTo>
                      <a:pt x="306" y="440"/>
                    </a:lnTo>
                    <a:lnTo>
                      <a:pt x="343" y="352"/>
                    </a:lnTo>
                    <a:lnTo>
                      <a:pt x="359" y="274"/>
                    </a:lnTo>
                    <a:lnTo>
                      <a:pt x="366" y="173"/>
                    </a:lnTo>
                    <a:lnTo>
                      <a:pt x="384" y="106"/>
                    </a:lnTo>
                    <a:lnTo>
                      <a:pt x="423" y="54"/>
                    </a:lnTo>
                    <a:lnTo>
                      <a:pt x="485" y="41"/>
                    </a:lnTo>
                    <a:lnTo>
                      <a:pt x="578" y="49"/>
                    </a:lnTo>
                    <a:lnTo>
                      <a:pt x="624" y="56"/>
                    </a:lnTo>
                    <a:lnTo>
                      <a:pt x="686" y="44"/>
                    </a:lnTo>
                    <a:lnTo>
                      <a:pt x="754" y="0"/>
                    </a:lnTo>
                    <a:lnTo>
                      <a:pt x="920" y="71"/>
                    </a:lnTo>
                    <a:lnTo>
                      <a:pt x="1047" y="75"/>
                    </a:lnTo>
                    <a:lnTo>
                      <a:pt x="1279" y="161"/>
                    </a:lnTo>
                    <a:lnTo>
                      <a:pt x="1536" y="220"/>
                    </a:lnTo>
                    <a:lnTo>
                      <a:pt x="1703" y="157"/>
                    </a:lnTo>
                    <a:lnTo>
                      <a:pt x="1819" y="142"/>
                    </a:lnTo>
                    <a:lnTo>
                      <a:pt x="1884" y="147"/>
                    </a:lnTo>
                    <a:lnTo>
                      <a:pt x="1929" y="161"/>
                    </a:lnTo>
                    <a:lnTo>
                      <a:pt x="1962" y="183"/>
                    </a:lnTo>
                    <a:lnTo>
                      <a:pt x="1988" y="220"/>
                    </a:lnTo>
                    <a:lnTo>
                      <a:pt x="1997" y="261"/>
                    </a:lnTo>
                    <a:lnTo>
                      <a:pt x="1993" y="329"/>
                    </a:lnTo>
                    <a:lnTo>
                      <a:pt x="1984" y="391"/>
                    </a:lnTo>
                    <a:lnTo>
                      <a:pt x="1978" y="460"/>
                    </a:lnTo>
                    <a:lnTo>
                      <a:pt x="1974" y="545"/>
                    </a:lnTo>
                    <a:lnTo>
                      <a:pt x="1982" y="613"/>
                    </a:lnTo>
                    <a:lnTo>
                      <a:pt x="2000" y="690"/>
                    </a:lnTo>
                    <a:lnTo>
                      <a:pt x="2027" y="780"/>
                    </a:lnTo>
                    <a:lnTo>
                      <a:pt x="2093" y="955"/>
                    </a:lnTo>
                    <a:lnTo>
                      <a:pt x="2160" y="1143"/>
                    </a:lnTo>
                    <a:lnTo>
                      <a:pt x="2138" y="1369"/>
                    </a:lnTo>
                    <a:lnTo>
                      <a:pt x="2055" y="1541"/>
                    </a:lnTo>
                    <a:lnTo>
                      <a:pt x="385" y="1545"/>
                    </a:lnTo>
                    <a:close/>
                  </a:path>
                </a:pathLst>
              </a:custGeom>
              <a:solidFill>
                <a:srgbClr val="0000FF"/>
              </a:solidFill>
              <a:ln w="7938">
                <a:solidFill>
                  <a:srgbClr val="0000FF"/>
                </a:solidFill>
                <a:prstDash val="solid"/>
                <a:round/>
                <a:headEnd/>
                <a:tailEnd/>
              </a:ln>
            </p:spPr>
            <p:txBody>
              <a:bodyPr/>
              <a:lstStyle/>
              <a:p>
                <a:endParaRPr lang="en-US"/>
              </a:p>
            </p:txBody>
          </p:sp>
          <p:sp>
            <p:nvSpPr>
              <p:cNvPr id="61483" name="Freeform 13">
                <a:extLst>
                  <a:ext uri="{FF2B5EF4-FFF2-40B4-BE49-F238E27FC236}">
                    <a16:creationId xmlns:a16="http://schemas.microsoft.com/office/drawing/2014/main" id="{7435EB0D-364D-7C07-9FF7-042E01AA41D6}"/>
                  </a:ext>
                </a:extLst>
              </p:cNvPr>
              <p:cNvSpPr>
                <a:spLocks/>
              </p:cNvSpPr>
              <p:nvPr/>
            </p:nvSpPr>
            <p:spPr bwMode="auto">
              <a:xfrm>
                <a:off x="4433" y="2795"/>
                <a:ext cx="222" cy="284"/>
              </a:xfrm>
              <a:custGeom>
                <a:avLst/>
                <a:gdLst>
                  <a:gd name="T0" fmla="*/ 32 w 443"/>
                  <a:gd name="T1" fmla="*/ 0 h 568"/>
                  <a:gd name="T2" fmla="*/ 16 w 443"/>
                  <a:gd name="T3" fmla="*/ 68 h 568"/>
                  <a:gd name="T4" fmla="*/ 0 w 443"/>
                  <a:gd name="T5" fmla="*/ 165 h 568"/>
                  <a:gd name="T6" fmla="*/ 6 w 443"/>
                  <a:gd name="T7" fmla="*/ 284 h 568"/>
                  <a:gd name="T8" fmla="*/ 36 w 443"/>
                  <a:gd name="T9" fmla="*/ 243 h 568"/>
                  <a:gd name="T10" fmla="*/ 68 w 443"/>
                  <a:gd name="T11" fmla="*/ 204 h 568"/>
                  <a:gd name="T12" fmla="*/ 119 w 443"/>
                  <a:gd name="T13" fmla="*/ 146 h 568"/>
                  <a:gd name="T14" fmla="*/ 172 w 443"/>
                  <a:gd name="T15" fmla="*/ 209 h 568"/>
                  <a:gd name="T16" fmla="*/ 222 w 443"/>
                  <a:gd name="T17" fmla="*/ 269 h 568"/>
                  <a:gd name="T18" fmla="*/ 204 w 443"/>
                  <a:gd name="T19" fmla="*/ 199 h 568"/>
                  <a:gd name="T20" fmla="*/ 201 w 443"/>
                  <a:gd name="T21" fmla="*/ 115 h 568"/>
                  <a:gd name="T22" fmla="*/ 170 w 443"/>
                  <a:gd name="T23" fmla="*/ 37 h 568"/>
                  <a:gd name="T24" fmla="*/ 165 w 443"/>
                  <a:gd name="T25" fmla="*/ 69 h 568"/>
                  <a:gd name="T26" fmla="*/ 126 w 443"/>
                  <a:gd name="T27" fmla="*/ 94 h 568"/>
                  <a:gd name="T28" fmla="*/ 64 w 443"/>
                  <a:gd name="T29" fmla="*/ 56 h 568"/>
                  <a:gd name="T30" fmla="*/ 32 w 443"/>
                  <a:gd name="T31" fmla="*/ 0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3" h="568">
                    <a:moveTo>
                      <a:pt x="63" y="0"/>
                    </a:moveTo>
                    <a:lnTo>
                      <a:pt x="31" y="135"/>
                    </a:lnTo>
                    <a:lnTo>
                      <a:pt x="0" y="329"/>
                    </a:lnTo>
                    <a:lnTo>
                      <a:pt x="11" y="568"/>
                    </a:lnTo>
                    <a:lnTo>
                      <a:pt x="71" y="485"/>
                    </a:lnTo>
                    <a:lnTo>
                      <a:pt x="135" y="407"/>
                    </a:lnTo>
                    <a:lnTo>
                      <a:pt x="237" y="291"/>
                    </a:lnTo>
                    <a:lnTo>
                      <a:pt x="344" y="417"/>
                    </a:lnTo>
                    <a:lnTo>
                      <a:pt x="443" y="538"/>
                    </a:lnTo>
                    <a:lnTo>
                      <a:pt x="408" y="398"/>
                    </a:lnTo>
                    <a:lnTo>
                      <a:pt x="401" y="230"/>
                    </a:lnTo>
                    <a:lnTo>
                      <a:pt x="340" y="74"/>
                    </a:lnTo>
                    <a:lnTo>
                      <a:pt x="330" y="138"/>
                    </a:lnTo>
                    <a:lnTo>
                      <a:pt x="251" y="187"/>
                    </a:lnTo>
                    <a:lnTo>
                      <a:pt x="128" y="111"/>
                    </a:lnTo>
                    <a:lnTo>
                      <a:pt x="63" y="0"/>
                    </a:lnTo>
                    <a:close/>
                  </a:path>
                </a:pathLst>
              </a:custGeom>
              <a:solidFill>
                <a:srgbClr val="A0C0FF"/>
              </a:solidFill>
              <a:ln w="7938">
                <a:solidFill>
                  <a:srgbClr val="000000"/>
                </a:solidFill>
                <a:prstDash val="solid"/>
                <a:round/>
                <a:headEnd/>
                <a:tailEnd/>
              </a:ln>
            </p:spPr>
            <p:txBody>
              <a:bodyPr/>
              <a:lstStyle/>
              <a:p>
                <a:endParaRPr lang="en-US"/>
              </a:p>
            </p:txBody>
          </p:sp>
          <p:sp>
            <p:nvSpPr>
              <p:cNvPr id="61484" name="Freeform 14">
                <a:extLst>
                  <a:ext uri="{FF2B5EF4-FFF2-40B4-BE49-F238E27FC236}">
                    <a16:creationId xmlns:a16="http://schemas.microsoft.com/office/drawing/2014/main" id="{7CEE8B69-373F-87A2-B96E-0A5F61B23C76}"/>
                  </a:ext>
                </a:extLst>
              </p:cNvPr>
              <p:cNvSpPr>
                <a:spLocks/>
              </p:cNvSpPr>
              <p:nvPr/>
            </p:nvSpPr>
            <p:spPr bwMode="auto">
              <a:xfrm>
                <a:off x="4468" y="2891"/>
                <a:ext cx="155" cy="680"/>
              </a:xfrm>
              <a:custGeom>
                <a:avLst/>
                <a:gdLst>
                  <a:gd name="T0" fmla="*/ 42 w 310"/>
                  <a:gd name="T1" fmla="*/ 47 h 1359"/>
                  <a:gd name="T2" fmla="*/ 90 w 310"/>
                  <a:gd name="T3" fmla="*/ 0 h 1359"/>
                  <a:gd name="T4" fmla="*/ 122 w 310"/>
                  <a:gd name="T5" fmla="*/ 51 h 1359"/>
                  <a:gd name="T6" fmla="*/ 97 w 310"/>
                  <a:gd name="T7" fmla="*/ 130 h 1359"/>
                  <a:gd name="T8" fmla="*/ 128 w 310"/>
                  <a:gd name="T9" fmla="*/ 221 h 1359"/>
                  <a:gd name="T10" fmla="*/ 155 w 310"/>
                  <a:gd name="T11" fmla="*/ 283 h 1359"/>
                  <a:gd name="T12" fmla="*/ 128 w 310"/>
                  <a:gd name="T13" fmla="*/ 440 h 1359"/>
                  <a:gd name="T14" fmla="*/ 97 w 310"/>
                  <a:gd name="T15" fmla="*/ 680 h 1359"/>
                  <a:gd name="T16" fmla="*/ 57 w 310"/>
                  <a:gd name="T17" fmla="*/ 680 h 1359"/>
                  <a:gd name="T18" fmla="*/ 19 w 310"/>
                  <a:gd name="T19" fmla="*/ 440 h 1359"/>
                  <a:gd name="T20" fmla="*/ 0 w 310"/>
                  <a:gd name="T21" fmla="*/ 281 h 1359"/>
                  <a:gd name="T22" fmla="*/ 24 w 310"/>
                  <a:gd name="T23" fmla="*/ 219 h 1359"/>
                  <a:gd name="T24" fmla="*/ 60 w 310"/>
                  <a:gd name="T25" fmla="*/ 127 h 1359"/>
                  <a:gd name="T26" fmla="*/ 42 w 310"/>
                  <a:gd name="T27" fmla="*/ 47 h 13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10" h="1359">
                    <a:moveTo>
                      <a:pt x="83" y="94"/>
                    </a:moveTo>
                    <a:lnTo>
                      <a:pt x="180" y="0"/>
                    </a:lnTo>
                    <a:lnTo>
                      <a:pt x="243" y="102"/>
                    </a:lnTo>
                    <a:lnTo>
                      <a:pt x="194" y="259"/>
                    </a:lnTo>
                    <a:lnTo>
                      <a:pt x="256" y="442"/>
                    </a:lnTo>
                    <a:lnTo>
                      <a:pt x="310" y="565"/>
                    </a:lnTo>
                    <a:lnTo>
                      <a:pt x="256" y="880"/>
                    </a:lnTo>
                    <a:lnTo>
                      <a:pt x="194" y="1359"/>
                    </a:lnTo>
                    <a:lnTo>
                      <a:pt x="114" y="1359"/>
                    </a:lnTo>
                    <a:lnTo>
                      <a:pt x="37" y="880"/>
                    </a:lnTo>
                    <a:lnTo>
                      <a:pt x="0" y="561"/>
                    </a:lnTo>
                    <a:lnTo>
                      <a:pt x="48" y="437"/>
                    </a:lnTo>
                    <a:lnTo>
                      <a:pt x="120" y="254"/>
                    </a:lnTo>
                    <a:lnTo>
                      <a:pt x="83" y="94"/>
                    </a:lnTo>
                    <a:close/>
                  </a:path>
                </a:pathLst>
              </a:custGeom>
              <a:solidFill>
                <a:srgbClr val="FF0000"/>
              </a:solidFill>
              <a:ln w="7938">
                <a:solidFill>
                  <a:srgbClr val="FF0000"/>
                </a:solidFill>
                <a:prstDash val="solid"/>
                <a:round/>
                <a:headEnd/>
                <a:tailEnd/>
              </a:ln>
            </p:spPr>
            <p:txBody>
              <a:bodyPr/>
              <a:lstStyle/>
              <a:p>
                <a:endParaRPr lang="en-US"/>
              </a:p>
            </p:txBody>
          </p:sp>
          <p:sp>
            <p:nvSpPr>
              <p:cNvPr id="61485" name="Freeform 15">
                <a:extLst>
                  <a:ext uri="{FF2B5EF4-FFF2-40B4-BE49-F238E27FC236}">
                    <a16:creationId xmlns:a16="http://schemas.microsoft.com/office/drawing/2014/main" id="{B67F0284-68CA-4C7F-FC30-B5A64CCB37F3}"/>
                  </a:ext>
                </a:extLst>
              </p:cNvPr>
              <p:cNvSpPr>
                <a:spLocks/>
              </p:cNvSpPr>
              <p:nvPr/>
            </p:nvSpPr>
            <p:spPr bwMode="auto">
              <a:xfrm>
                <a:off x="4993" y="2980"/>
                <a:ext cx="19" cy="66"/>
              </a:xfrm>
              <a:custGeom>
                <a:avLst/>
                <a:gdLst>
                  <a:gd name="T0" fmla="*/ 14 w 40"/>
                  <a:gd name="T1" fmla="*/ 0 h 131"/>
                  <a:gd name="T2" fmla="*/ 19 w 40"/>
                  <a:gd name="T3" fmla="*/ 13 h 131"/>
                  <a:gd name="T4" fmla="*/ 16 w 40"/>
                  <a:gd name="T5" fmla="*/ 30 h 131"/>
                  <a:gd name="T6" fmla="*/ 9 w 40"/>
                  <a:gd name="T7" fmla="*/ 50 h 131"/>
                  <a:gd name="T8" fmla="*/ 0 w 40"/>
                  <a:gd name="T9" fmla="*/ 66 h 1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131">
                    <a:moveTo>
                      <a:pt x="29" y="0"/>
                    </a:moveTo>
                    <a:lnTo>
                      <a:pt x="40" y="25"/>
                    </a:lnTo>
                    <a:lnTo>
                      <a:pt x="33" y="60"/>
                    </a:lnTo>
                    <a:lnTo>
                      <a:pt x="19" y="100"/>
                    </a:lnTo>
                    <a:lnTo>
                      <a:pt x="0" y="131"/>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86" name="Freeform 16">
                <a:extLst>
                  <a:ext uri="{FF2B5EF4-FFF2-40B4-BE49-F238E27FC236}">
                    <a16:creationId xmlns:a16="http://schemas.microsoft.com/office/drawing/2014/main" id="{896D112F-D346-90F3-3E01-4D479C2B868B}"/>
                  </a:ext>
                </a:extLst>
              </p:cNvPr>
              <p:cNvSpPr>
                <a:spLocks/>
              </p:cNvSpPr>
              <p:nvPr/>
            </p:nvSpPr>
            <p:spPr bwMode="auto">
              <a:xfrm>
                <a:off x="4807" y="3039"/>
                <a:ext cx="301" cy="214"/>
              </a:xfrm>
              <a:custGeom>
                <a:avLst/>
                <a:gdLst>
                  <a:gd name="T0" fmla="*/ 34 w 602"/>
                  <a:gd name="T1" fmla="*/ 171 h 427"/>
                  <a:gd name="T2" fmla="*/ 0 w 602"/>
                  <a:gd name="T3" fmla="*/ 132 h 427"/>
                  <a:gd name="T4" fmla="*/ 173 w 602"/>
                  <a:gd name="T5" fmla="*/ 0 h 427"/>
                  <a:gd name="T6" fmla="*/ 301 w 602"/>
                  <a:gd name="T7" fmla="*/ 214 h 4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2" h="427">
                    <a:moveTo>
                      <a:pt x="67" y="341"/>
                    </a:moveTo>
                    <a:lnTo>
                      <a:pt x="0" y="264"/>
                    </a:lnTo>
                    <a:lnTo>
                      <a:pt x="345" y="0"/>
                    </a:lnTo>
                    <a:lnTo>
                      <a:pt x="602" y="427"/>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87" name="Freeform 17">
                <a:extLst>
                  <a:ext uri="{FF2B5EF4-FFF2-40B4-BE49-F238E27FC236}">
                    <a16:creationId xmlns:a16="http://schemas.microsoft.com/office/drawing/2014/main" id="{9D386814-15A5-4DBC-E6AE-4FE053944CDB}"/>
                  </a:ext>
                </a:extLst>
              </p:cNvPr>
              <p:cNvSpPr>
                <a:spLocks/>
              </p:cNvSpPr>
              <p:nvPr/>
            </p:nvSpPr>
            <p:spPr bwMode="auto">
              <a:xfrm>
                <a:off x="4293" y="3129"/>
                <a:ext cx="134" cy="279"/>
              </a:xfrm>
              <a:custGeom>
                <a:avLst/>
                <a:gdLst>
                  <a:gd name="T0" fmla="*/ 134 w 267"/>
                  <a:gd name="T1" fmla="*/ 0 h 558"/>
                  <a:gd name="T2" fmla="*/ 112 w 267"/>
                  <a:gd name="T3" fmla="*/ 58 h 558"/>
                  <a:gd name="T4" fmla="*/ 80 w 267"/>
                  <a:gd name="T5" fmla="*/ 110 h 558"/>
                  <a:gd name="T6" fmla="*/ 34 w 267"/>
                  <a:gd name="T7" fmla="*/ 151 h 558"/>
                  <a:gd name="T8" fmla="*/ 0 w 267"/>
                  <a:gd name="T9" fmla="*/ 175 h 558"/>
                  <a:gd name="T10" fmla="*/ 30 w 267"/>
                  <a:gd name="T11" fmla="*/ 193 h 558"/>
                  <a:gd name="T12" fmla="*/ 54 w 267"/>
                  <a:gd name="T13" fmla="*/ 215 h 558"/>
                  <a:gd name="T14" fmla="*/ 73 w 267"/>
                  <a:gd name="T15" fmla="*/ 246 h 558"/>
                  <a:gd name="T16" fmla="*/ 94 w 267"/>
                  <a:gd name="T17" fmla="*/ 279 h 5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7" h="558">
                    <a:moveTo>
                      <a:pt x="267" y="0"/>
                    </a:moveTo>
                    <a:lnTo>
                      <a:pt x="224" y="116"/>
                    </a:lnTo>
                    <a:lnTo>
                      <a:pt x="160" y="220"/>
                    </a:lnTo>
                    <a:lnTo>
                      <a:pt x="67" y="301"/>
                    </a:lnTo>
                    <a:lnTo>
                      <a:pt x="0" y="350"/>
                    </a:lnTo>
                    <a:lnTo>
                      <a:pt x="59" y="385"/>
                    </a:lnTo>
                    <a:lnTo>
                      <a:pt x="108" y="429"/>
                    </a:lnTo>
                    <a:lnTo>
                      <a:pt x="146" y="491"/>
                    </a:lnTo>
                    <a:lnTo>
                      <a:pt x="187" y="558"/>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61448" name="Group 18">
              <a:extLst>
                <a:ext uri="{FF2B5EF4-FFF2-40B4-BE49-F238E27FC236}">
                  <a16:creationId xmlns:a16="http://schemas.microsoft.com/office/drawing/2014/main" id="{A6AB6E26-68BE-DD35-A0AE-8BDD854AF6F3}"/>
                </a:ext>
              </a:extLst>
            </p:cNvPr>
            <p:cNvGrpSpPr>
              <a:grpSpLocks/>
            </p:cNvGrpSpPr>
            <p:nvPr/>
          </p:nvGrpSpPr>
          <p:grpSpPr bwMode="auto">
            <a:xfrm>
              <a:off x="4251" y="2177"/>
              <a:ext cx="631" cy="700"/>
              <a:chOff x="4251" y="2177"/>
              <a:chExt cx="631" cy="700"/>
            </a:xfrm>
          </p:grpSpPr>
          <p:sp>
            <p:nvSpPr>
              <p:cNvPr id="61468" name="Freeform 19">
                <a:extLst>
                  <a:ext uri="{FF2B5EF4-FFF2-40B4-BE49-F238E27FC236}">
                    <a16:creationId xmlns:a16="http://schemas.microsoft.com/office/drawing/2014/main" id="{F3DAA9E9-2B0D-7DF3-3BCC-8BB71CA20E2A}"/>
                  </a:ext>
                </a:extLst>
              </p:cNvPr>
              <p:cNvSpPr>
                <a:spLocks/>
              </p:cNvSpPr>
              <p:nvPr/>
            </p:nvSpPr>
            <p:spPr bwMode="auto">
              <a:xfrm>
                <a:off x="4251" y="2230"/>
                <a:ext cx="581" cy="647"/>
              </a:xfrm>
              <a:custGeom>
                <a:avLst/>
                <a:gdLst>
                  <a:gd name="T0" fmla="*/ 455 w 1161"/>
                  <a:gd name="T1" fmla="*/ 27 h 1294"/>
                  <a:gd name="T2" fmla="*/ 339 w 1161"/>
                  <a:gd name="T3" fmla="*/ 0 h 1294"/>
                  <a:gd name="T4" fmla="*/ 231 w 1161"/>
                  <a:gd name="T5" fmla="*/ 27 h 1294"/>
                  <a:gd name="T6" fmla="*/ 171 w 1161"/>
                  <a:gd name="T7" fmla="*/ 116 h 1294"/>
                  <a:gd name="T8" fmla="*/ 124 w 1161"/>
                  <a:gd name="T9" fmla="*/ 187 h 1294"/>
                  <a:gd name="T10" fmla="*/ 100 w 1161"/>
                  <a:gd name="T11" fmla="*/ 265 h 1294"/>
                  <a:gd name="T12" fmla="*/ 85 w 1161"/>
                  <a:gd name="T13" fmla="*/ 282 h 1294"/>
                  <a:gd name="T14" fmla="*/ 53 w 1161"/>
                  <a:gd name="T15" fmla="*/ 251 h 1294"/>
                  <a:gd name="T16" fmla="*/ 14 w 1161"/>
                  <a:gd name="T17" fmla="*/ 263 h 1294"/>
                  <a:gd name="T18" fmla="*/ 0 w 1161"/>
                  <a:gd name="T19" fmla="*/ 296 h 1294"/>
                  <a:gd name="T20" fmla="*/ 14 w 1161"/>
                  <a:gd name="T21" fmla="*/ 343 h 1294"/>
                  <a:gd name="T22" fmla="*/ 41 w 1161"/>
                  <a:gd name="T23" fmla="*/ 377 h 1294"/>
                  <a:gd name="T24" fmla="*/ 73 w 1161"/>
                  <a:gd name="T25" fmla="*/ 380 h 1294"/>
                  <a:gd name="T26" fmla="*/ 96 w 1161"/>
                  <a:gd name="T27" fmla="*/ 369 h 1294"/>
                  <a:gd name="T28" fmla="*/ 96 w 1161"/>
                  <a:gd name="T29" fmla="*/ 382 h 1294"/>
                  <a:gd name="T30" fmla="*/ 96 w 1161"/>
                  <a:gd name="T31" fmla="*/ 438 h 1294"/>
                  <a:gd name="T32" fmla="*/ 115 w 1161"/>
                  <a:gd name="T33" fmla="*/ 492 h 1294"/>
                  <a:gd name="T34" fmla="*/ 153 w 1161"/>
                  <a:gd name="T35" fmla="*/ 535 h 1294"/>
                  <a:gd name="T36" fmla="*/ 198 w 1161"/>
                  <a:gd name="T37" fmla="*/ 562 h 1294"/>
                  <a:gd name="T38" fmla="*/ 216 w 1161"/>
                  <a:gd name="T39" fmla="*/ 590 h 1294"/>
                  <a:gd name="T40" fmla="*/ 241 w 1161"/>
                  <a:gd name="T41" fmla="*/ 624 h 1294"/>
                  <a:gd name="T42" fmla="*/ 283 w 1161"/>
                  <a:gd name="T43" fmla="*/ 645 h 1294"/>
                  <a:gd name="T44" fmla="*/ 314 w 1161"/>
                  <a:gd name="T45" fmla="*/ 642 h 1294"/>
                  <a:gd name="T46" fmla="*/ 335 w 1161"/>
                  <a:gd name="T47" fmla="*/ 640 h 1294"/>
                  <a:gd name="T48" fmla="*/ 370 w 1161"/>
                  <a:gd name="T49" fmla="*/ 634 h 1294"/>
                  <a:gd name="T50" fmla="*/ 404 w 1161"/>
                  <a:gd name="T51" fmla="*/ 601 h 1294"/>
                  <a:gd name="T52" fmla="*/ 455 w 1161"/>
                  <a:gd name="T53" fmla="*/ 553 h 1294"/>
                  <a:gd name="T54" fmla="*/ 519 w 1161"/>
                  <a:gd name="T55" fmla="*/ 502 h 1294"/>
                  <a:gd name="T56" fmla="*/ 552 w 1161"/>
                  <a:gd name="T57" fmla="*/ 461 h 1294"/>
                  <a:gd name="T58" fmla="*/ 579 w 1161"/>
                  <a:gd name="T59" fmla="*/ 384 h 1294"/>
                  <a:gd name="T60" fmla="*/ 576 w 1161"/>
                  <a:gd name="T61" fmla="*/ 326 h 1294"/>
                  <a:gd name="T62" fmla="*/ 581 w 1161"/>
                  <a:gd name="T63" fmla="*/ 256 h 1294"/>
                  <a:gd name="T64" fmla="*/ 570 w 1161"/>
                  <a:gd name="T65" fmla="*/ 152 h 1294"/>
                  <a:gd name="T66" fmla="*/ 498 w 1161"/>
                  <a:gd name="T67" fmla="*/ 56 h 12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161" h="1294">
                    <a:moveTo>
                      <a:pt x="996" y="112"/>
                    </a:moveTo>
                    <a:lnTo>
                      <a:pt x="909" y="53"/>
                    </a:lnTo>
                    <a:lnTo>
                      <a:pt x="783" y="4"/>
                    </a:lnTo>
                    <a:lnTo>
                      <a:pt x="677" y="0"/>
                    </a:lnTo>
                    <a:lnTo>
                      <a:pt x="558" y="22"/>
                    </a:lnTo>
                    <a:lnTo>
                      <a:pt x="461" y="53"/>
                    </a:lnTo>
                    <a:lnTo>
                      <a:pt x="396" y="134"/>
                    </a:lnTo>
                    <a:lnTo>
                      <a:pt x="342" y="232"/>
                    </a:lnTo>
                    <a:lnTo>
                      <a:pt x="301" y="299"/>
                    </a:lnTo>
                    <a:lnTo>
                      <a:pt x="247" y="373"/>
                    </a:lnTo>
                    <a:lnTo>
                      <a:pt x="217" y="454"/>
                    </a:lnTo>
                    <a:lnTo>
                      <a:pt x="199" y="530"/>
                    </a:lnTo>
                    <a:lnTo>
                      <a:pt x="204" y="599"/>
                    </a:lnTo>
                    <a:lnTo>
                      <a:pt x="170" y="564"/>
                    </a:lnTo>
                    <a:lnTo>
                      <a:pt x="144" y="517"/>
                    </a:lnTo>
                    <a:lnTo>
                      <a:pt x="105" y="502"/>
                    </a:lnTo>
                    <a:lnTo>
                      <a:pt x="64" y="506"/>
                    </a:lnTo>
                    <a:lnTo>
                      <a:pt x="28" y="525"/>
                    </a:lnTo>
                    <a:lnTo>
                      <a:pt x="6" y="548"/>
                    </a:lnTo>
                    <a:lnTo>
                      <a:pt x="0" y="592"/>
                    </a:lnTo>
                    <a:lnTo>
                      <a:pt x="9" y="642"/>
                    </a:lnTo>
                    <a:lnTo>
                      <a:pt x="27" y="686"/>
                    </a:lnTo>
                    <a:lnTo>
                      <a:pt x="54" y="723"/>
                    </a:lnTo>
                    <a:lnTo>
                      <a:pt x="82" y="754"/>
                    </a:lnTo>
                    <a:lnTo>
                      <a:pt x="112" y="765"/>
                    </a:lnTo>
                    <a:lnTo>
                      <a:pt x="146" y="760"/>
                    </a:lnTo>
                    <a:lnTo>
                      <a:pt x="168" y="750"/>
                    </a:lnTo>
                    <a:lnTo>
                      <a:pt x="191" y="737"/>
                    </a:lnTo>
                    <a:lnTo>
                      <a:pt x="208" y="727"/>
                    </a:lnTo>
                    <a:lnTo>
                      <a:pt x="191" y="764"/>
                    </a:lnTo>
                    <a:lnTo>
                      <a:pt x="183" y="821"/>
                    </a:lnTo>
                    <a:lnTo>
                      <a:pt x="191" y="876"/>
                    </a:lnTo>
                    <a:lnTo>
                      <a:pt x="206" y="931"/>
                    </a:lnTo>
                    <a:lnTo>
                      <a:pt x="229" y="984"/>
                    </a:lnTo>
                    <a:lnTo>
                      <a:pt x="266" y="1026"/>
                    </a:lnTo>
                    <a:lnTo>
                      <a:pt x="305" y="1070"/>
                    </a:lnTo>
                    <a:lnTo>
                      <a:pt x="346" y="1101"/>
                    </a:lnTo>
                    <a:lnTo>
                      <a:pt x="396" y="1123"/>
                    </a:lnTo>
                    <a:lnTo>
                      <a:pt x="428" y="1148"/>
                    </a:lnTo>
                    <a:lnTo>
                      <a:pt x="431" y="1179"/>
                    </a:lnTo>
                    <a:lnTo>
                      <a:pt x="454" y="1219"/>
                    </a:lnTo>
                    <a:lnTo>
                      <a:pt x="482" y="1248"/>
                    </a:lnTo>
                    <a:lnTo>
                      <a:pt x="527" y="1272"/>
                    </a:lnTo>
                    <a:lnTo>
                      <a:pt x="565" y="1289"/>
                    </a:lnTo>
                    <a:lnTo>
                      <a:pt x="603" y="1294"/>
                    </a:lnTo>
                    <a:lnTo>
                      <a:pt x="628" y="1284"/>
                    </a:lnTo>
                    <a:lnTo>
                      <a:pt x="645" y="1253"/>
                    </a:lnTo>
                    <a:lnTo>
                      <a:pt x="670" y="1279"/>
                    </a:lnTo>
                    <a:lnTo>
                      <a:pt x="704" y="1280"/>
                    </a:lnTo>
                    <a:lnTo>
                      <a:pt x="740" y="1267"/>
                    </a:lnTo>
                    <a:lnTo>
                      <a:pt x="774" y="1242"/>
                    </a:lnTo>
                    <a:lnTo>
                      <a:pt x="808" y="1202"/>
                    </a:lnTo>
                    <a:lnTo>
                      <a:pt x="849" y="1157"/>
                    </a:lnTo>
                    <a:lnTo>
                      <a:pt x="909" y="1105"/>
                    </a:lnTo>
                    <a:lnTo>
                      <a:pt x="966" y="1056"/>
                    </a:lnTo>
                    <a:lnTo>
                      <a:pt x="1037" y="1003"/>
                    </a:lnTo>
                    <a:lnTo>
                      <a:pt x="1067" y="954"/>
                    </a:lnTo>
                    <a:lnTo>
                      <a:pt x="1103" y="922"/>
                    </a:lnTo>
                    <a:lnTo>
                      <a:pt x="1139" y="869"/>
                    </a:lnTo>
                    <a:lnTo>
                      <a:pt x="1157" y="768"/>
                    </a:lnTo>
                    <a:lnTo>
                      <a:pt x="1161" y="679"/>
                    </a:lnTo>
                    <a:lnTo>
                      <a:pt x="1152" y="652"/>
                    </a:lnTo>
                    <a:lnTo>
                      <a:pt x="1152" y="607"/>
                    </a:lnTo>
                    <a:lnTo>
                      <a:pt x="1161" y="512"/>
                    </a:lnTo>
                    <a:lnTo>
                      <a:pt x="1161" y="400"/>
                    </a:lnTo>
                    <a:lnTo>
                      <a:pt x="1139" y="303"/>
                    </a:lnTo>
                    <a:lnTo>
                      <a:pt x="1085" y="215"/>
                    </a:lnTo>
                    <a:lnTo>
                      <a:pt x="996" y="112"/>
                    </a:lnTo>
                    <a:close/>
                  </a:path>
                </a:pathLst>
              </a:custGeom>
              <a:solidFill>
                <a:srgbClr val="E0A080"/>
              </a:solidFill>
              <a:ln w="7938">
                <a:solidFill>
                  <a:srgbClr val="000000"/>
                </a:solidFill>
                <a:prstDash val="solid"/>
                <a:round/>
                <a:headEnd/>
                <a:tailEnd/>
              </a:ln>
            </p:spPr>
            <p:txBody>
              <a:bodyPr/>
              <a:lstStyle/>
              <a:p>
                <a:endParaRPr lang="en-US"/>
              </a:p>
            </p:txBody>
          </p:sp>
          <p:sp>
            <p:nvSpPr>
              <p:cNvPr id="61469" name="Freeform 20">
                <a:extLst>
                  <a:ext uri="{FF2B5EF4-FFF2-40B4-BE49-F238E27FC236}">
                    <a16:creationId xmlns:a16="http://schemas.microsoft.com/office/drawing/2014/main" id="{569ED9EC-455C-9458-45A3-64A9203E3766}"/>
                  </a:ext>
                </a:extLst>
              </p:cNvPr>
              <p:cNvSpPr>
                <a:spLocks/>
              </p:cNvSpPr>
              <p:nvPr/>
            </p:nvSpPr>
            <p:spPr bwMode="auto">
              <a:xfrm>
                <a:off x="4462" y="2555"/>
                <a:ext cx="28" cy="54"/>
              </a:xfrm>
              <a:custGeom>
                <a:avLst/>
                <a:gdLst>
                  <a:gd name="T0" fmla="*/ 28 w 57"/>
                  <a:gd name="T1" fmla="*/ 0 h 108"/>
                  <a:gd name="T2" fmla="*/ 18 w 57"/>
                  <a:gd name="T3" fmla="*/ 5 h 108"/>
                  <a:gd name="T4" fmla="*/ 9 w 57"/>
                  <a:gd name="T5" fmla="*/ 11 h 108"/>
                  <a:gd name="T6" fmla="*/ 3 w 57"/>
                  <a:gd name="T7" fmla="*/ 19 h 108"/>
                  <a:gd name="T8" fmla="*/ 0 w 57"/>
                  <a:gd name="T9" fmla="*/ 32 h 108"/>
                  <a:gd name="T10" fmla="*/ 1 w 57"/>
                  <a:gd name="T11" fmla="*/ 43 h 108"/>
                  <a:gd name="T12" fmla="*/ 4 w 57"/>
                  <a:gd name="T13" fmla="*/ 54 h 1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 h="108">
                    <a:moveTo>
                      <a:pt x="57" y="0"/>
                    </a:moveTo>
                    <a:lnTo>
                      <a:pt x="36" y="10"/>
                    </a:lnTo>
                    <a:lnTo>
                      <a:pt x="19" y="21"/>
                    </a:lnTo>
                    <a:lnTo>
                      <a:pt x="6" y="38"/>
                    </a:lnTo>
                    <a:lnTo>
                      <a:pt x="0" y="63"/>
                    </a:lnTo>
                    <a:lnTo>
                      <a:pt x="3" y="86"/>
                    </a:lnTo>
                    <a:lnTo>
                      <a:pt x="8" y="108"/>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70" name="Freeform 21">
                <a:extLst>
                  <a:ext uri="{FF2B5EF4-FFF2-40B4-BE49-F238E27FC236}">
                    <a16:creationId xmlns:a16="http://schemas.microsoft.com/office/drawing/2014/main" id="{2A6A8E6C-6781-4C2D-416F-CE5360687968}"/>
                  </a:ext>
                </a:extLst>
              </p:cNvPr>
              <p:cNvSpPr>
                <a:spLocks/>
              </p:cNvSpPr>
              <p:nvPr/>
            </p:nvSpPr>
            <p:spPr bwMode="auto">
              <a:xfrm>
                <a:off x="4466" y="2555"/>
                <a:ext cx="240" cy="97"/>
              </a:xfrm>
              <a:custGeom>
                <a:avLst/>
                <a:gdLst>
                  <a:gd name="T0" fmla="*/ 0 w 479"/>
                  <a:gd name="T1" fmla="*/ 19 h 194"/>
                  <a:gd name="T2" fmla="*/ 7 w 479"/>
                  <a:gd name="T3" fmla="*/ 34 h 194"/>
                  <a:gd name="T4" fmla="*/ 17 w 479"/>
                  <a:gd name="T5" fmla="*/ 48 h 194"/>
                  <a:gd name="T6" fmla="*/ 29 w 479"/>
                  <a:gd name="T7" fmla="*/ 62 h 194"/>
                  <a:gd name="T8" fmla="*/ 41 w 479"/>
                  <a:gd name="T9" fmla="*/ 73 h 194"/>
                  <a:gd name="T10" fmla="*/ 56 w 479"/>
                  <a:gd name="T11" fmla="*/ 83 h 194"/>
                  <a:gd name="T12" fmla="*/ 77 w 479"/>
                  <a:gd name="T13" fmla="*/ 91 h 194"/>
                  <a:gd name="T14" fmla="*/ 100 w 479"/>
                  <a:gd name="T15" fmla="*/ 94 h 194"/>
                  <a:gd name="T16" fmla="*/ 125 w 479"/>
                  <a:gd name="T17" fmla="*/ 97 h 194"/>
                  <a:gd name="T18" fmla="*/ 151 w 479"/>
                  <a:gd name="T19" fmla="*/ 95 h 194"/>
                  <a:gd name="T20" fmla="*/ 169 w 479"/>
                  <a:gd name="T21" fmla="*/ 92 h 194"/>
                  <a:gd name="T22" fmla="*/ 192 w 479"/>
                  <a:gd name="T23" fmla="*/ 82 h 194"/>
                  <a:gd name="T24" fmla="*/ 208 w 479"/>
                  <a:gd name="T25" fmla="*/ 69 h 194"/>
                  <a:gd name="T26" fmla="*/ 223 w 479"/>
                  <a:gd name="T27" fmla="*/ 50 h 194"/>
                  <a:gd name="T28" fmla="*/ 231 w 479"/>
                  <a:gd name="T29" fmla="*/ 34 h 194"/>
                  <a:gd name="T30" fmla="*/ 235 w 479"/>
                  <a:gd name="T31" fmla="*/ 18 h 194"/>
                  <a:gd name="T32" fmla="*/ 240 w 479"/>
                  <a:gd name="T33" fmla="*/ 0 h 1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9" h="194">
                    <a:moveTo>
                      <a:pt x="0" y="37"/>
                    </a:moveTo>
                    <a:lnTo>
                      <a:pt x="13" y="67"/>
                    </a:lnTo>
                    <a:lnTo>
                      <a:pt x="34" y="96"/>
                    </a:lnTo>
                    <a:lnTo>
                      <a:pt x="58" y="123"/>
                    </a:lnTo>
                    <a:lnTo>
                      <a:pt x="82" y="145"/>
                    </a:lnTo>
                    <a:lnTo>
                      <a:pt x="112" y="166"/>
                    </a:lnTo>
                    <a:lnTo>
                      <a:pt x="154" y="181"/>
                    </a:lnTo>
                    <a:lnTo>
                      <a:pt x="199" y="188"/>
                    </a:lnTo>
                    <a:lnTo>
                      <a:pt x="249" y="194"/>
                    </a:lnTo>
                    <a:lnTo>
                      <a:pt x="301" y="190"/>
                    </a:lnTo>
                    <a:lnTo>
                      <a:pt x="338" y="184"/>
                    </a:lnTo>
                    <a:lnTo>
                      <a:pt x="383" y="164"/>
                    </a:lnTo>
                    <a:lnTo>
                      <a:pt x="416" y="137"/>
                    </a:lnTo>
                    <a:lnTo>
                      <a:pt x="445" y="99"/>
                    </a:lnTo>
                    <a:lnTo>
                      <a:pt x="461" y="67"/>
                    </a:lnTo>
                    <a:lnTo>
                      <a:pt x="469" y="35"/>
                    </a:lnTo>
                    <a:lnTo>
                      <a:pt x="479"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71" name="Freeform 22">
                <a:extLst>
                  <a:ext uri="{FF2B5EF4-FFF2-40B4-BE49-F238E27FC236}">
                    <a16:creationId xmlns:a16="http://schemas.microsoft.com/office/drawing/2014/main" id="{B2A2D33F-F32D-7FD7-8166-A0EA5988D4C1}"/>
                  </a:ext>
                </a:extLst>
              </p:cNvPr>
              <p:cNvSpPr>
                <a:spLocks/>
              </p:cNvSpPr>
              <p:nvPr/>
            </p:nvSpPr>
            <p:spPr bwMode="auto">
              <a:xfrm>
                <a:off x="4674" y="2541"/>
                <a:ext cx="50" cy="37"/>
              </a:xfrm>
              <a:custGeom>
                <a:avLst/>
                <a:gdLst>
                  <a:gd name="T0" fmla="*/ 0 w 101"/>
                  <a:gd name="T1" fmla="*/ 0 h 75"/>
                  <a:gd name="T2" fmla="*/ 12 w 101"/>
                  <a:gd name="T3" fmla="*/ 3 h 75"/>
                  <a:gd name="T4" fmla="*/ 22 w 101"/>
                  <a:gd name="T5" fmla="*/ 6 h 75"/>
                  <a:gd name="T6" fmla="*/ 34 w 101"/>
                  <a:gd name="T7" fmla="*/ 13 h 75"/>
                  <a:gd name="T8" fmla="*/ 43 w 101"/>
                  <a:gd name="T9" fmla="*/ 19 h 75"/>
                  <a:gd name="T10" fmla="*/ 48 w 101"/>
                  <a:gd name="T11" fmla="*/ 28 h 75"/>
                  <a:gd name="T12" fmla="*/ 50 w 101"/>
                  <a:gd name="T13" fmla="*/ 37 h 7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1" h="75">
                    <a:moveTo>
                      <a:pt x="0" y="0"/>
                    </a:moveTo>
                    <a:lnTo>
                      <a:pt x="24" y="7"/>
                    </a:lnTo>
                    <a:lnTo>
                      <a:pt x="45" y="13"/>
                    </a:lnTo>
                    <a:lnTo>
                      <a:pt x="68" y="26"/>
                    </a:lnTo>
                    <a:lnTo>
                      <a:pt x="86" y="38"/>
                    </a:lnTo>
                    <a:lnTo>
                      <a:pt x="97" y="57"/>
                    </a:lnTo>
                    <a:lnTo>
                      <a:pt x="101" y="75"/>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72" name="Freeform 23">
                <a:extLst>
                  <a:ext uri="{FF2B5EF4-FFF2-40B4-BE49-F238E27FC236}">
                    <a16:creationId xmlns:a16="http://schemas.microsoft.com/office/drawing/2014/main" id="{ABE72544-525B-9824-F7FD-6947D7004B0D}"/>
                  </a:ext>
                </a:extLst>
              </p:cNvPr>
              <p:cNvSpPr>
                <a:spLocks/>
              </p:cNvSpPr>
              <p:nvPr/>
            </p:nvSpPr>
            <p:spPr bwMode="auto">
              <a:xfrm>
                <a:off x="4525" y="2399"/>
                <a:ext cx="121" cy="164"/>
              </a:xfrm>
              <a:custGeom>
                <a:avLst/>
                <a:gdLst>
                  <a:gd name="T0" fmla="*/ 58 w 242"/>
                  <a:gd name="T1" fmla="*/ 0 h 329"/>
                  <a:gd name="T2" fmla="*/ 38 w 242"/>
                  <a:gd name="T3" fmla="*/ 24 h 329"/>
                  <a:gd name="T4" fmla="*/ 25 w 242"/>
                  <a:gd name="T5" fmla="*/ 42 h 329"/>
                  <a:gd name="T6" fmla="*/ 15 w 242"/>
                  <a:gd name="T7" fmla="*/ 60 h 329"/>
                  <a:gd name="T8" fmla="*/ 5 w 242"/>
                  <a:gd name="T9" fmla="*/ 83 h 329"/>
                  <a:gd name="T10" fmla="*/ 1 w 242"/>
                  <a:gd name="T11" fmla="*/ 105 h 329"/>
                  <a:gd name="T12" fmla="*/ 0 w 242"/>
                  <a:gd name="T13" fmla="*/ 124 h 329"/>
                  <a:gd name="T14" fmla="*/ 6 w 242"/>
                  <a:gd name="T15" fmla="*/ 142 h 329"/>
                  <a:gd name="T16" fmla="*/ 17 w 242"/>
                  <a:gd name="T17" fmla="*/ 155 h 329"/>
                  <a:gd name="T18" fmla="*/ 34 w 242"/>
                  <a:gd name="T19" fmla="*/ 162 h 329"/>
                  <a:gd name="T20" fmla="*/ 58 w 242"/>
                  <a:gd name="T21" fmla="*/ 164 h 329"/>
                  <a:gd name="T22" fmla="*/ 79 w 242"/>
                  <a:gd name="T23" fmla="*/ 161 h 329"/>
                  <a:gd name="T24" fmla="*/ 94 w 242"/>
                  <a:gd name="T25" fmla="*/ 155 h 329"/>
                  <a:gd name="T26" fmla="*/ 107 w 242"/>
                  <a:gd name="T27" fmla="*/ 146 h 329"/>
                  <a:gd name="T28" fmla="*/ 114 w 242"/>
                  <a:gd name="T29" fmla="*/ 138 h 329"/>
                  <a:gd name="T30" fmla="*/ 120 w 242"/>
                  <a:gd name="T31" fmla="*/ 118 h 329"/>
                  <a:gd name="T32" fmla="*/ 121 w 242"/>
                  <a:gd name="T33" fmla="*/ 100 h 329"/>
                  <a:gd name="T34" fmla="*/ 118 w 242"/>
                  <a:gd name="T35" fmla="*/ 85 h 329"/>
                  <a:gd name="T36" fmla="*/ 112 w 242"/>
                  <a:gd name="T37" fmla="*/ 74 h 329"/>
                  <a:gd name="T38" fmla="*/ 106 w 242"/>
                  <a:gd name="T39" fmla="*/ 67 h 329"/>
                  <a:gd name="T40" fmla="*/ 99 w 242"/>
                  <a:gd name="T41" fmla="*/ 62 h 329"/>
                  <a:gd name="T42" fmla="*/ 88 w 242"/>
                  <a:gd name="T43" fmla="*/ 59 h 32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42" h="329">
                    <a:moveTo>
                      <a:pt x="116" y="0"/>
                    </a:moveTo>
                    <a:lnTo>
                      <a:pt x="76" y="49"/>
                    </a:lnTo>
                    <a:lnTo>
                      <a:pt x="49" y="84"/>
                    </a:lnTo>
                    <a:lnTo>
                      <a:pt x="29" y="120"/>
                    </a:lnTo>
                    <a:lnTo>
                      <a:pt x="10" y="166"/>
                    </a:lnTo>
                    <a:lnTo>
                      <a:pt x="1" y="210"/>
                    </a:lnTo>
                    <a:lnTo>
                      <a:pt x="0" y="248"/>
                    </a:lnTo>
                    <a:lnTo>
                      <a:pt x="12" y="284"/>
                    </a:lnTo>
                    <a:lnTo>
                      <a:pt x="34" y="311"/>
                    </a:lnTo>
                    <a:lnTo>
                      <a:pt x="68" y="325"/>
                    </a:lnTo>
                    <a:lnTo>
                      <a:pt x="115" y="329"/>
                    </a:lnTo>
                    <a:lnTo>
                      <a:pt x="157" y="322"/>
                    </a:lnTo>
                    <a:lnTo>
                      <a:pt x="187" y="311"/>
                    </a:lnTo>
                    <a:lnTo>
                      <a:pt x="213" y="293"/>
                    </a:lnTo>
                    <a:lnTo>
                      <a:pt x="227" y="276"/>
                    </a:lnTo>
                    <a:lnTo>
                      <a:pt x="240" y="237"/>
                    </a:lnTo>
                    <a:lnTo>
                      <a:pt x="242" y="200"/>
                    </a:lnTo>
                    <a:lnTo>
                      <a:pt x="235" y="170"/>
                    </a:lnTo>
                    <a:lnTo>
                      <a:pt x="224" y="149"/>
                    </a:lnTo>
                    <a:lnTo>
                      <a:pt x="212" y="134"/>
                    </a:lnTo>
                    <a:lnTo>
                      <a:pt x="197" y="124"/>
                    </a:lnTo>
                    <a:lnTo>
                      <a:pt x="176" y="118"/>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73" name="Freeform 24">
                <a:extLst>
                  <a:ext uri="{FF2B5EF4-FFF2-40B4-BE49-F238E27FC236}">
                    <a16:creationId xmlns:a16="http://schemas.microsoft.com/office/drawing/2014/main" id="{9CC645EE-775A-4EB8-D03A-9A039F7DD4D0}"/>
                  </a:ext>
                </a:extLst>
              </p:cNvPr>
              <p:cNvSpPr>
                <a:spLocks/>
              </p:cNvSpPr>
              <p:nvPr/>
            </p:nvSpPr>
            <p:spPr bwMode="auto">
              <a:xfrm>
                <a:off x="4619" y="2378"/>
                <a:ext cx="75" cy="30"/>
              </a:xfrm>
              <a:custGeom>
                <a:avLst/>
                <a:gdLst>
                  <a:gd name="T0" fmla="*/ 0 w 150"/>
                  <a:gd name="T1" fmla="*/ 6 h 62"/>
                  <a:gd name="T2" fmla="*/ 15 w 150"/>
                  <a:gd name="T3" fmla="*/ 2 h 62"/>
                  <a:gd name="T4" fmla="*/ 30 w 150"/>
                  <a:gd name="T5" fmla="*/ 0 h 62"/>
                  <a:gd name="T6" fmla="*/ 47 w 150"/>
                  <a:gd name="T7" fmla="*/ 3 h 62"/>
                  <a:gd name="T8" fmla="*/ 63 w 150"/>
                  <a:gd name="T9" fmla="*/ 11 h 62"/>
                  <a:gd name="T10" fmla="*/ 75 w 150"/>
                  <a:gd name="T11" fmla="*/ 26 h 62"/>
                  <a:gd name="T12" fmla="*/ 62 w 150"/>
                  <a:gd name="T13" fmla="*/ 29 h 62"/>
                  <a:gd name="T14" fmla="*/ 53 w 150"/>
                  <a:gd name="T15" fmla="*/ 30 h 62"/>
                  <a:gd name="T16" fmla="*/ 44 w 150"/>
                  <a:gd name="T17" fmla="*/ 29 h 62"/>
                  <a:gd name="T18" fmla="*/ 36 w 150"/>
                  <a:gd name="T19" fmla="*/ 27 h 62"/>
                  <a:gd name="T20" fmla="*/ 34 w 150"/>
                  <a:gd name="T21" fmla="*/ 21 h 62"/>
                  <a:gd name="T22" fmla="*/ 36 w 150"/>
                  <a:gd name="T23" fmla="*/ 14 h 62"/>
                  <a:gd name="T24" fmla="*/ 40 w 150"/>
                  <a:gd name="T25" fmla="*/ 8 h 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0" h="62">
                    <a:moveTo>
                      <a:pt x="0" y="13"/>
                    </a:moveTo>
                    <a:lnTo>
                      <a:pt x="30" y="4"/>
                    </a:lnTo>
                    <a:lnTo>
                      <a:pt x="59" y="0"/>
                    </a:lnTo>
                    <a:lnTo>
                      <a:pt x="94" y="7"/>
                    </a:lnTo>
                    <a:lnTo>
                      <a:pt x="126" y="22"/>
                    </a:lnTo>
                    <a:lnTo>
                      <a:pt x="150" y="54"/>
                    </a:lnTo>
                    <a:lnTo>
                      <a:pt x="124" y="60"/>
                    </a:lnTo>
                    <a:lnTo>
                      <a:pt x="105" y="62"/>
                    </a:lnTo>
                    <a:lnTo>
                      <a:pt x="87" y="60"/>
                    </a:lnTo>
                    <a:lnTo>
                      <a:pt x="72" y="56"/>
                    </a:lnTo>
                    <a:lnTo>
                      <a:pt x="68" y="44"/>
                    </a:lnTo>
                    <a:lnTo>
                      <a:pt x="71" y="28"/>
                    </a:lnTo>
                    <a:lnTo>
                      <a:pt x="79" y="17"/>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74" name="Freeform 25">
                <a:extLst>
                  <a:ext uri="{FF2B5EF4-FFF2-40B4-BE49-F238E27FC236}">
                    <a16:creationId xmlns:a16="http://schemas.microsoft.com/office/drawing/2014/main" id="{F8DCE62C-0E00-8819-64FA-56A8F586196A}"/>
                  </a:ext>
                </a:extLst>
              </p:cNvPr>
              <p:cNvSpPr>
                <a:spLocks/>
              </p:cNvSpPr>
              <p:nvPr/>
            </p:nvSpPr>
            <p:spPr bwMode="auto">
              <a:xfrm>
                <a:off x="4471" y="2384"/>
                <a:ext cx="85" cy="35"/>
              </a:xfrm>
              <a:custGeom>
                <a:avLst/>
                <a:gdLst>
                  <a:gd name="T0" fmla="*/ 0 w 171"/>
                  <a:gd name="T1" fmla="*/ 35 h 71"/>
                  <a:gd name="T2" fmla="*/ 10 w 171"/>
                  <a:gd name="T3" fmla="*/ 30 h 71"/>
                  <a:gd name="T4" fmla="*/ 20 w 171"/>
                  <a:gd name="T5" fmla="*/ 23 h 71"/>
                  <a:gd name="T6" fmla="*/ 28 w 171"/>
                  <a:gd name="T7" fmla="*/ 13 h 71"/>
                  <a:gd name="T8" fmla="*/ 43 w 171"/>
                  <a:gd name="T9" fmla="*/ 14 h 71"/>
                  <a:gd name="T10" fmla="*/ 57 w 171"/>
                  <a:gd name="T11" fmla="*/ 13 h 71"/>
                  <a:gd name="T12" fmla="*/ 69 w 171"/>
                  <a:gd name="T13" fmla="*/ 8 h 71"/>
                  <a:gd name="T14" fmla="*/ 85 w 171"/>
                  <a:gd name="T15" fmla="*/ 0 h 71"/>
                  <a:gd name="T16" fmla="*/ 75 w 171"/>
                  <a:gd name="T17" fmla="*/ 8 h 71"/>
                  <a:gd name="T18" fmla="*/ 69 w 171"/>
                  <a:gd name="T19" fmla="*/ 16 h 71"/>
                  <a:gd name="T20" fmla="*/ 63 w 171"/>
                  <a:gd name="T21" fmla="*/ 23 h 71"/>
                  <a:gd name="T22" fmla="*/ 54 w 171"/>
                  <a:gd name="T23" fmla="*/ 26 h 71"/>
                  <a:gd name="T24" fmla="*/ 46 w 171"/>
                  <a:gd name="T25" fmla="*/ 19 h 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1" h="71">
                    <a:moveTo>
                      <a:pt x="0" y="71"/>
                    </a:moveTo>
                    <a:lnTo>
                      <a:pt x="21" y="60"/>
                    </a:lnTo>
                    <a:lnTo>
                      <a:pt x="41" y="46"/>
                    </a:lnTo>
                    <a:lnTo>
                      <a:pt x="56" y="26"/>
                    </a:lnTo>
                    <a:lnTo>
                      <a:pt x="86" y="28"/>
                    </a:lnTo>
                    <a:lnTo>
                      <a:pt x="115" y="26"/>
                    </a:lnTo>
                    <a:lnTo>
                      <a:pt x="139" y="16"/>
                    </a:lnTo>
                    <a:lnTo>
                      <a:pt x="171" y="0"/>
                    </a:lnTo>
                    <a:lnTo>
                      <a:pt x="150" y="16"/>
                    </a:lnTo>
                    <a:lnTo>
                      <a:pt x="138" y="32"/>
                    </a:lnTo>
                    <a:lnTo>
                      <a:pt x="127" y="47"/>
                    </a:lnTo>
                    <a:lnTo>
                      <a:pt x="109" y="53"/>
                    </a:lnTo>
                    <a:lnTo>
                      <a:pt x="92" y="39"/>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75" name="Freeform 26">
                <a:extLst>
                  <a:ext uri="{FF2B5EF4-FFF2-40B4-BE49-F238E27FC236}">
                    <a16:creationId xmlns:a16="http://schemas.microsoft.com/office/drawing/2014/main" id="{D4E05ECA-5DFB-56BA-3035-6E7183E21002}"/>
                  </a:ext>
                </a:extLst>
              </p:cNvPr>
              <p:cNvSpPr>
                <a:spLocks/>
              </p:cNvSpPr>
              <p:nvPr/>
            </p:nvSpPr>
            <p:spPr bwMode="auto">
              <a:xfrm>
                <a:off x="4616" y="2341"/>
                <a:ext cx="88" cy="34"/>
              </a:xfrm>
              <a:custGeom>
                <a:avLst/>
                <a:gdLst>
                  <a:gd name="T0" fmla="*/ 3 w 176"/>
                  <a:gd name="T1" fmla="*/ 9 h 69"/>
                  <a:gd name="T2" fmla="*/ 0 w 176"/>
                  <a:gd name="T3" fmla="*/ 16 h 69"/>
                  <a:gd name="T4" fmla="*/ 0 w 176"/>
                  <a:gd name="T5" fmla="*/ 23 h 69"/>
                  <a:gd name="T6" fmla="*/ 6 w 176"/>
                  <a:gd name="T7" fmla="*/ 27 h 69"/>
                  <a:gd name="T8" fmla="*/ 16 w 176"/>
                  <a:gd name="T9" fmla="*/ 29 h 69"/>
                  <a:gd name="T10" fmla="*/ 28 w 176"/>
                  <a:gd name="T11" fmla="*/ 26 h 69"/>
                  <a:gd name="T12" fmla="*/ 41 w 176"/>
                  <a:gd name="T13" fmla="*/ 24 h 69"/>
                  <a:gd name="T14" fmla="*/ 55 w 176"/>
                  <a:gd name="T15" fmla="*/ 25 h 69"/>
                  <a:gd name="T16" fmla="*/ 66 w 176"/>
                  <a:gd name="T17" fmla="*/ 31 h 69"/>
                  <a:gd name="T18" fmla="*/ 77 w 176"/>
                  <a:gd name="T19" fmla="*/ 34 h 69"/>
                  <a:gd name="T20" fmla="*/ 87 w 176"/>
                  <a:gd name="T21" fmla="*/ 29 h 69"/>
                  <a:gd name="T22" fmla="*/ 88 w 176"/>
                  <a:gd name="T23" fmla="*/ 20 h 69"/>
                  <a:gd name="T24" fmla="*/ 82 w 176"/>
                  <a:gd name="T25" fmla="*/ 12 h 69"/>
                  <a:gd name="T26" fmla="*/ 71 w 176"/>
                  <a:gd name="T27" fmla="*/ 5 h 69"/>
                  <a:gd name="T28" fmla="*/ 52 w 176"/>
                  <a:gd name="T29" fmla="*/ 1 h 69"/>
                  <a:gd name="T30" fmla="*/ 33 w 176"/>
                  <a:gd name="T31" fmla="*/ 0 h 69"/>
                  <a:gd name="T32" fmla="*/ 16 w 176"/>
                  <a:gd name="T33" fmla="*/ 3 h 69"/>
                  <a:gd name="T34" fmla="*/ 3 w 176"/>
                  <a:gd name="T35" fmla="*/ 9 h 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6" h="69">
                    <a:moveTo>
                      <a:pt x="5" y="18"/>
                    </a:moveTo>
                    <a:lnTo>
                      <a:pt x="0" y="32"/>
                    </a:lnTo>
                    <a:lnTo>
                      <a:pt x="0" y="47"/>
                    </a:lnTo>
                    <a:lnTo>
                      <a:pt x="12" y="55"/>
                    </a:lnTo>
                    <a:lnTo>
                      <a:pt x="31" y="59"/>
                    </a:lnTo>
                    <a:lnTo>
                      <a:pt x="56" y="52"/>
                    </a:lnTo>
                    <a:lnTo>
                      <a:pt x="82" y="48"/>
                    </a:lnTo>
                    <a:lnTo>
                      <a:pt x="109" y="50"/>
                    </a:lnTo>
                    <a:lnTo>
                      <a:pt x="132" y="62"/>
                    </a:lnTo>
                    <a:lnTo>
                      <a:pt x="154" y="69"/>
                    </a:lnTo>
                    <a:lnTo>
                      <a:pt x="173" y="59"/>
                    </a:lnTo>
                    <a:lnTo>
                      <a:pt x="176" y="41"/>
                    </a:lnTo>
                    <a:lnTo>
                      <a:pt x="163" y="24"/>
                    </a:lnTo>
                    <a:lnTo>
                      <a:pt x="142" y="10"/>
                    </a:lnTo>
                    <a:lnTo>
                      <a:pt x="103" y="2"/>
                    </a:lnTo>
                    <a:lnTo>
                      <a:pt x="66" y="0"/>
                    </a:lnTo>
                    <a:lnTo>
                      <a:pt x="32" y="7"/>
                    </a:lnTo>
                    <a:lnTo>
                      <a:pt x="5" y="18"/>
                    </a:lnTo>
                    <a:close/>
                  </a:path>
                </a:pathLst>
              </a:custGeom>
              <a:solidFill>
                <a:srgbClr val="A04000"/>
              </a:solidFill>
              <a:ln w="7938">
                <a:solidFill>
                  <a:srgbClr val="000000"/>
                </a:solidFill>
                <a:prstDash val="solid"/>
                <a:round/>
                <a:headEnd/>
                <a:tailEnd/>
              </a:ln>
            </p:spPr>
            <p:txBody>
              <a:bodyPr/>
              <a:lstStyle/>
              <a:p>
                <a:endParaRPr lang="en-US"/>
              </a:p>
            </p:txBody>
          </p:sp>
          <p:sp>
            <p:nvSpPr>
              <p:cNvPr id="61476" name="Freeform 27">
                <a:extLst>
                  <a:ext uri="{FF2B5EF4-FFF2-40B4-BE49-F238E27FC236}">
                    <a16:creationId xmlns:a16="http://schemas.microsoft.com/office/drawing/2014/main" id="{7C9155D6-D33E-7D92-C7B8-1E6F9BEB3A18}"/>
                  </a:ext>
                </a:extLst>
              </p:cNvPr>
              <p:cNvSpPr>
                <a:spLocks/>
              </p:cNvSpPr>
              <p:nvPr/>
            </p:nvSpPr>
            <p:spPr bwMode="auto">
              <a:xfrm>
                <a:off x="4305" y="2177"/>
                <a:ext cx="577" cy="363"/>
              </a:xfrm>
              <a:custGeom>
                <a:avLst/>
                <a:gdLst>
                  <a:gd name="T0" fmla="*/ 15 w 1155"/>
                  <a:gd name="T1" fmla="*/ 325 h 726"/>
                  <a:gd name="T2" fmla="*/ 42 w 1155"/>
                  <a:gd name="T3" fmla="*/ 357 h 726"/>
                  <a:gd name="T4" fmla="*/ 57 w 1155"/>
                  <a:gd name="T5" fmla="*/ 332 h 726"/>
                  <a:gd name="T6" fmla="*/ 67 w 1155"/>
                  <a:gd name="T7" fmla="*/ 273 h 726"/>
                  <a:gd name="T8" fmla="*/ 94 w 1155"/>
                  <a:gd name="T9" fmla="*/ 212 h 726"/>
                  <a:gd name="T10" fmla="*/ 149 w 1155"/>
                  <a:gd name="T11" fmla="*/ 131 h 726"/>
                  <a:gd name="T12" fmla="*/ 185 w 1155"/>
                  <a:gd name="T13" fmla="*/ 137 h 726"/>
                  <a:gd name="T14" fmla="*/ 240 w 1155"/>
                  <a:gd name="T15" fmla="*/ 157 h 726"/>
                  <a:gd name="T16" fmla="*/ 276 w 1155"/>
                  <a:gd name="T17" fmla="*/ 163 h 726"/>
                  <a:gd name="T18" fmla="*/ 315 w 1155"/>
                  <a:gd name="T19" fmla="*/ 153 h 726"/>
                  <a:gd name="T20" fmla="*/ 365 w 1155"/>
                  <a:gd name="T21" fmla="*/ 131 h 726"/>
                  <a:gd name="T22" fmla="*/ 400 w 1155"/>
                  <a:gd name="T23" fmla="*/ 119 h 726"/>
                  <a:gd name="T24" fmla="*/ 424 w 1155"/>
                  <a:gd name="T25" fmla="*/ 111 h 726"/>
                  <a:gd name="T26" fmla="*/ 443 w 1155"/>
                  <a:gd name="T27" fmla="*/ 140 h 726"/>
                  <a:gd name="T28" fmla="*/ 484 w 1155"/>
                  <a:gd name="T29" fmla="*/ 171 h 726"/>
                  <a:gd name="T30" fmla="*/ 505 w 1155"/>
                  <a:gd name="T31" fmla="*/ 216 h 726"/>
                  <a:gd name="T32" fmla="*/ 510 w 1155"/>
                  <a:gd name="T33" fmla="*/ 267 h 726"/>
                  <a:gd name="T34" fmla="*/ 528 w 1155"/>
                  <a:gd name="T35" fmla="*/ 306 h 726"/>
                  <a:gd name="T36" fmla="*/ 527 w 1155"/>
                  <a:gd name="T37" fmla="*/ 339 h 726"/>
                  <a:gd name="T38" fmla="*/ 552 w 1155"/>
                  <a:gd name="T39" fmla="*/ 327 h 726"/>
                  <a:gd name="T40" fmla="*/ 566 w 1155"/>
                  <a:gd name="T41" fmla="*/ 282 h 726"/>
                  <a:gd name="T42" fmla="*/ 577 w 1155"/>
                  <a:gd name="T43" fmla="*/ 210 h 726"/>
                  <a:gd name="T44" fmla="*/ 560 w 1155"/>
                  <a:gd name="T45" fmla="*/ 141 h 726"/>
                  <a:gd name="T46" fmla="*/ 529 w 1155"/>
                  <a:gd name="T47" fmla="*/ 90 h 726"/>
                  <a:gd name="T48" fmla="*/ 485 w 1155"/>
                  <a:gd name="T49" fmla="*/ 67 h 726"/>
                  <a:gd name="T50" fmla="*/ 449 w 1155"/>
                  <a:gd name="T51" fmla="*/ 67 h 726"/>
                  <a:gd name="T52" fmla="*/ 413 w 1155"/>
                  <a:gd name="T53" fmla="*/ 54 h 726"/>
                  <a:gd name="T54" fmla="*/ 362 w 1155"/>
                  <a:gd name="T55" fmla="*/ 22 h 726"/>
                  <a:gd name="T56" fmla="*/ 301 w 1155"/>
                  <a:gd name="T57" fmla="*/ 4 h 726"/>
                  <a:gd name="T58" fmla="*/ 232 w 1155"/>
                  <a:gd name="T59" fmla="*/ 2 h 726"/>
                  <a:gd name="T60" fmla="*/ 157 w 1155"/>
                  <a:gd name="T61" fmla="*/ 12 h 726"/>
                  <a:gd name="T62" fmla="*/ 108 w 1155"/>
                  <a:gd name="T63" fmla="*/ 36 h 726"/>
                  <a:gd name="T64" fmla="*/ 86 w 1155"/>
                  <a:gd name="T65" fmla="*/ 78 h 726"/>
                  <a:gd name="T66" fmla="*/ 96 w 1155"/>
                  <a:gd name="T67" fmla="*/ 118 h 726"/>
                  <a:gd name="T68" fmla="*/ 63 w 1155"/>
                  <a:gd name="T69" fmla="*/ 134 h 726"/>
                  <a:gd name="T70" fmla="*/ 35 w 1155"/>
                  <a:gd name="T71" fmla="*/ 152 h 726"/>
                  <a:gd name="T72" fmla="*/ 16 w 1155"/>
                  <a:gd name="T73" fmla="*/ 174 h 726"/>
                  <a:gd name="T74" fmla="*/ 2 w 1155"/>
                  <a:gd name="T75" fmla="*/ 214 h 726"/>
                  <a:gd name="T76" fmla="*/ 0 w 1155"/>
                  <a:gd name="T77" fmla="*/ 273 h 7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155" h="726">
                    <a:moveTo>
                      <a:pt x="14" y="601"/>
                    </a:moveTo>
                    <a:lnTo>
                      <a:pt x="30" y="650"/>
                    </a:lnTo>
                    <a:lnTo>
                      <a:pt x="51" y="687"/>
                    </a:lnTo>
                    <a:lnTo>
                      <a:pt x="85" y="714"/>
                    </a:lnTo>
                    <a:lnTo>
                      <a:pt x="120" y="726"/>
                    </a:lnTo>
                    <a:lnTo>
                      <a:pt x="115" y="664"/>
                    </a:lnTo>
                    <a:lnTo>
                      <a:pt x="123" y="602"/>
                    </a:lnTo>
                    <a:lnTo>
                      <a:pt x="134" y="546"/>
                    </a:lnTo>
                    <a:lnTo>
                      <a:pt x="157" y="486"/>
                    </a:lnTo>
                    <a:lnTo>
                      <a:pt x="189" y="423"/>
                    </a:lnTo>
                    <a:lnTo>
                      <a:pt x="240" y="336"/>
                    </a:lnTo>
                    <a:lnTo>
                      <a:pt x="299" y="262"/>
                    </a:lnTo>
                    <a:lnTo>
                      <a:pt x="325" y="244"/>
                    </a:lnTo>
                    <a:lnTo>
                      <a:pt x="370" y="273"/>
                    </a:lnTo>
                    <a:lnTo>
                      <a:pt x="422" y="300"/>
                    </a:lnTo>
                    <a:lnTo>
                      <a:pt x="481" y="314"/>
                    </a:lnTo>
                    <a:lnTo>
                      <a:pt x="516" y="322"/>
                    </a:lnTo>
                    <a:lnTo>
                      <a:pt x="553" y="325"/>
                    </a:lnTo>
                    <a:lnTo>
                      <a:pt x="593" y="319"/>
                    </a:lnTo>
                    <a:lnTo>
                      <a:pt x="631" y="306"/>
                    </a:lnTo>
                    <a:lnTo>
                      <a:pt x="685" y="285"/>
                    </a:lnTo>
                    <a:lnTo>
                      <a:pt x="730" y="261"/>
                    </a:lnTo>
                    <a:lnTo>
                      <a:pt x="774" y="236"/>
                    </a:lnTo>
                    <a:lnTo>
                      <a:pt x="800" y="237"/>
                    </a:lnTo>
                    <a:lnTo>
                      <a:pt x="815" y="235"/>
                    </a:lnTo>
                    <a:lnTo>
                      <a:pt x="849" y="221"/>
                    </a:lnTo>
                    <a:lnTo>
                      <a:pt x="863" y="244"/>
                    </a:lnTo>
                    <a:lnTo>
                      <a:pt x="887" y="280"/>
                    </a:lnTo>
                    <a:lnTo>
                      <a:pt x="926" y="307"/>
                    </a:lnTo>
                    <a:lnTo>
                      <a:pt x="968" y="341"/>
                    </a:lnTo>
                    <a:lnTo>
                      <a:pt x="994" y="379"/>
                    </a:lnTo>
                    <a:lnTo>
                      <a:pt x="1010" y="431"/>
                    </a:lnTo>
                    <a:lnTo>
                      <a:pt x="1003" y="485"/>
                    </a:lnTo>
                    <a:lnTo>
                      <a:pt x="1020" y="534"/>
                    </a:lnTo>
                    <a:lnTo>
                      <a:pt x="1043" y="571"/>
                    </a:lnTo>
                    <a:lnTo>
                      <a:pt x="1057" y="612"/>
                    </a:lnTo>
                    <a:lnTo>
                      <a:pt x="1062" y="638"/>
                    </a:lnTo>
                    <a:lnTo>
                      <a:pt x="1054" y="677"/>
                    </a:lnTo>
                    <a:lnTo>
                      <a:pt x="1092" y="676"/>
                    </a:lnTo>
                    <a:lnTo>
                      <a:pt x="1104" y="653"/>
                    </a:lnTo>
                    <a:lnTo>
                      <a:pt x="1124" y="613"/>
                    </a:lnTo>
                    <a:lnTo>
                      <a:pt x="1132" y="564"/>
                    </a:lnTo>
                    <a:lnTo>
                      <a:pt x="1144" y="501"/>
                    </a:lnTo>
                    <a:lnTo>
                      <a:pt x="1155" y="419"/>
                    </a:lnTo>
                    <a:lnTo>
                      <a:pt x="1143" y="352"/>
                    </a:lnTo>
                    <a:lnTo>
                      <a:pt x="1121" y="281"/>
                    </a:lnTo>
                    <a:lnTo>
                      <a:pt x="1091" y="225"/>
                    </a:lnTo>
                    <a:lnTo>
                      <a:pt x="1058" y="179"/>
                    </a:lnTo>
                    <a:lnTo>
                      <a:pt x="1010" y="147"/>
                    </a:lnTo>
                    <a:lnTo>
                      <a:pt x="971" y="133"/>
                    </a:lnTo>
                    <a:lnTo>
                      <a:pt x="932" y="127"/>
                    </a:lnTo>
                    <a:lnTo>
                      <a:pt x="898" y="133"/>
                    </a:lnTo>
                    <a:lnTo>
                      <a:pt x="860" y="146"/>
                    </a:lnTo>
                    <a:lnTo>
                      <a:pt x="826" y="108"/>
                    </a:lnTo>
                    <a:lnTo>
                      <a:pt x="784" y="76"/>
                    </a:lnTo>
                    <a:lnTo>
                      <a:pt x="724" y="43"/>
                    </a:lnTo>
                    <a:lnTo>
                      <a:pt x="673" y="24"/>
                    </a:lnTo>
                    <a:lnTo>
                      <a:pt x="603" y="8"/>
                    </a:lnTo>
                    <a:lnTo>
                      <a:pt x="542" y="0"/>
                    </a:lnTo>
                    <a:lnTo>
                      <a:pt x="464" y="4"/>
                    </a:lnTo>
                    <a:lnTo>
                      <a:pt x="391" y="9"/>
                    </a:lnTo>
                    <a:lnTo>
                      <a:pt x="315" y="24"/>
                    </a:lnTo>
                    <a:lnTo>
                      <a:pt x="257" y="41"/>
                    </a:lnTo>
                    <a:lnTo>
                      <a:pt x="216" y="71"/>
                    </a:lnTo>
                    <a:lnTo>
                      <a:pt x="184" y="110"/>
                    </a:lnTo>
                    <a:lnTo>
                      <a:pt x="172" y="155"/>
                    </a:lnTo>
                    <a:lnTo>
                      <a:pt x="179" y="194"/>
                    </a:lnTo>
                    <a:lnTo>
                      <a:pt x="193" y="236"/>
                    </a:lnTo>
                    <a:lnTo>
                      <a:pt x="160" y="247"/>
                    </a:lnTo>
                    <a:lnTo>
                      <a:pt x="127" y="267"/>
                    </a:lnTo>
                    <a:lnTo>
                      <a:pt x="97" y="285"/>
                    </a:lnTo>
                    <a:lnTo>
                      <a:pt x="71" y="304"/>
                    </a:lnTo>
                    <a:lnTo>
                      <a:pt x="52" y="322"/>
                    </a:lnTo>
                    <a:lnTo>
                      <a:pt x="32" y="348"/>
                    </a:lnTo>
                    <a:lnTo>
                      <a:pt x="14" y="381"/>
                    </a:lnTo>
                    <a:lnTo>
                      <a:pt x="4" y="427"/>
                    </a:lnTo>
                    <a:lnTo>
                      <a:pt x="0" y="502"/>
                    </a:lnTo>
                    <a:lnTo>
                      <a:pt x="1" y="546"/>
                    </a:lnTo>
                    <a:lnTo>
                      <a:pt x="14" y="601"/>
                    </a:lnTo>
                    <a:close/>
                  </a:path>
                </a:pathLst>
              </a:custGeom>
              <a:solidFill>
                <a:srgbClr val="A04000"/>
              </a:solidFill>
              <a:ln w="7938">
                <a:solidFill>
                  <a:srgbClr val="000000"/>
                </a:solidFill>
                <a:prstDash val="solid"/>
                <a:round/>
                <a:headEnd/>
                <a:tailEnd/>
              </a:ln>
            </p:spPr>
            <p:txBody>
              <a:bodyPr/>
              <a:lstStyle/>
              <a:p>
                <a:endParaRPr lang="en-US"/>
              </a:p>
            </p:txBody>
          </p:sp>
          <p:sp>
            <p:nvSpPr>
              <p:cNvPr id="61477" name="Freeform 28">
                <a:extLst>
                  <a:ext uri="{FF2B5EF4-FFF2-40B4-BE49-F238E27FC236}">
                    <a16:creationId xmlns:a16="http://schemas.microsoft.com/office/drawing/2014/main" id="{D59A36EF-8274-9221-DEA8-CF1BE1B5D7C0}"/>
                  </a:ext>
                </a:extLst>
              </p:cNvPr>
              <p:cNvSpPr>
                <a:spLocks/>
              </p:cNvSpPr>
              <p:nvPr/>
            </p:nvSpPr>
            <p:spPr bwMode="auto">
              <a:xfrm>
                <a:off x="4343" y="2324"/>
                <a:ext cx="73" cy="160"/>
              </a:xfrm>
              <a:custGeom>
                <a:avLst/>
                <a:gdLst>
                  <a:gd name="T0" fmla="*/ 14 w 146"/>
                  <a:gd name="T1" fmla="*/ 92 h 321"/>
                  <a:gd name="T2" fmla="*/ 8 w 146"/>
                  <a:gd name="T3" fmla="*/ 101 h 321"/>
                  <a:gd name="T4" fmla="*/ 4 w 146"/>
                  <a:gd name="T5" fmla="*/ 112 h 321"/>
                  <a:gd name="T6" fmla="*/ 1 w 146"/>
                  <a:gd name="T7" fmla="*/ 122 h 321"/>
                  <a:gd name="T8" fmla="*/ 0 w 146"/>
                  <a:gd name="T9" fmla="*/ 132 h 321"/>
                  <a:gd name="T10" fmla="*/ 3 w 146"/>
                  <a:gd name="T11" fmla="*/ 143 h 321"/>
                  <a:gd name="T12" fmla="*/ 5 w 146"/>
                  <a:gd name="T13" fmla="*/ 153 h 321"/>
                  <a:gd name="T14" fmla="*/ 10 w 146"/>
                  <a:gd name="T15" fmla="*/ 160 h 321"/>
                  <a:gd name="T16" fmla="*/ 16 w 146"/>
                  <a:gd name="T17" fmla="*/ 154 h 321"/>
                  <a:gd name="T18" fmla="*/ 19 w 146"/>
                  <a:gd name="T19" fmla="*/ 143 h 321"/>
                  <a:gd name="T20" fmla="*/ 18 w 146"/>
                  <a:gd name="T21" fmla="*/ 135 h 321"/>
                  <a:gd name="T22" fmla="*/ 16 w 146"/>
                  <a:gd name="T23" fmla="*/ 126 h 321"/>
                  <a:gd name="T24" fmla="*/ 14 w 146"/>
                  <a:gd name="T25" fmla="*/ 116 h 321"/>
                  <a:gd name="T26" fmla="*/ 15 w 146"/>
                  <a:gd name="T27" fmla="*/ 107 h 321"/>
                  <a:gd name="T28" fmla="*/ 19 w 146"/>
                  <a:gd name="T29" fmla="*/ 97 h 321"/>
                  <a:gd name="T30" fmla="*/ 22 w 146"/>
                  <a:gd name="T31" fmla="*/ 88 h 321"/>
                  <a:gd name="T32" fmla="*/ 27 w 146"/>
                  <a:gd name="T33" fmla="*/ 83 h 321"/>
                  <a:gd name="T34" fmla="*/ 29 w 146"/>
                  <a:gd name="T35" fmla="*/ 92 h 321"/>
                  <a:gd name="T36" fmla="*/ 27 w 146"/>
                  <a:gd name="T37" fmla="*/ 103 h 321"/>
                  <a:gd name="T38" fmla="*/ 24 w 146"/>
                  <a:gd name="T39" fmla="*/ 109 h 321"/>
                  <a:gd name="T40" fmla="*/ 28 w 146"/>
                  <a:gd name="T41" fmla="*/ 112 h 321"/>
                  <a:gd name="T42" fmla="*/ 33 w 146"/>
                  <a:gd name="T43" fmla="*/ 110 h 321"/>
                  <a:gd name="T44" fmla="*/ 36 w 146"/>
                  <a:gd name="T45" fmla="*/ 105 h 321"/>
                  <a:gd name="T46" fmla="*/ 37 w 146"/>
                  <a:gd name="T47" fmla="*/ 100 h 321"/>
                  <a:gd name="T48" fmla="*/ 37 w 146"/>
                  <a:gd name="T49" fmla="*/ 96 h 321"/>
                  <a:gd name="T50" fmla="*/ 36 w 146"/>
                  <a:gd name="T51" fmla="*/ 88 h 321"/>
                  <a:gd name="T52" fmla="*/ 33 w 146"/>
                  <a:gd name="T53" fmla="*/ 83 h 321"/>
                  <a:gd name="T54" fmla="*/ 32 w 146"/>
                  <a:gd name="T55" fmla="*/ 78 h 321"/>
                  <a:gd name="T56" fmla="*/ 31 w 146"/>
                  <a:gd name="T57" fmla="*/ 70 h 321"/>
                  <a:gd name="T58" fmla="*/ 32 w 146"/>
                  <a:gd name="T59" fmla="*/ 64 h 321"/>
                  <a:gd name="T60" fmla="*/ 37 w 146"/>
                  <a:gd name="T61" fmla="*/ 61 h 321"/>
                  <a:gd name="T62" fmla="*/ 43 w 146"/>
                  <a:gd name="T63" fmla="*/ 59 h 321"/>
                  <a:gd name="T64" fmla="*/ 48 w 146"/>
                  <a:gd name="T65" fmla="*/ 59 h 321"/>
                  <a:gd name="T66" fmla="*/ 46 w 146"/>
                  <a:gd name="T67" fmla="*/ 51 h 321"/>
                  <a:gd name="T68" fmla="*/ 46 w 146"/>
                  <a:gd name="T69" fmla="*/ 47 h 321"/>
                  <a:gd name="T70" fmla="*/ 46 w 146"/>
                  <a:gd name="T71" fmla="*/ 40 h 321"/>
                  <a:gd name="T72" fmla="*/ 47 w 146"/>
                  <a:gd name="T73" fmla="*/ 35 h 321"/>
                  <a:gd name="T74" fmla="*/ 48 w 146"/>
                  <a:gd name="T75" fmla="*/ 30 h 321"/>
                  <a:gd name="T76" fmla="*/ 53 w 146"/>
                  <a:gd name="T77" fmla="*/ 22 h 321"/>
                  <a:gd name="T78" fmla="*/ 55 w 146"/>
                  <a:gd name="T79" fmla="*/ 18 h 321"/>
                  <a:gd name="T80" fmla="*/ 58 w 146"/>
                  <a:gd name="T81" fmla="*/ 12 h 321"/>
                  <a:gd name="T82" fmla="*/ 62 w 146"/>
                  <a:gd name="T83" fmla="*/ 7 h 321"/>
                  <a:gd name="T84" fmla="*/ 66 w 146"/>
                  <a:gd name="T85" fmla="*/ 5 h 321"/>
                  <a:gd name="T86" fmla="*/ 70 w 146"/>
                  <a:gd name="T87" fmla="*/ 1 h 321"/>
                  <a:gd name="T88" fmla="*/ 73 w 146"/>
                  <a:gd name="T89" fmla="*/ 0 h 32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46" h="321">
                    <a:moveTo>
                      <a:pt x="27" y="185"/>
                    </a:moveTo>
                    <a:lnTo>
                      <a:pt x="16" y="203"/>
                    </a:lnTo>
                    <a:lnTo>
                      <a:pt x="8" y="224"/>
                    </a:lnTo>
                    <a:lnTo>
                      <a:pt x="1" y="245"/>
                    </a:lnTo>
                    <a:lnTo>
                      <a:pt x="0" y="265"/>
                    </a:lnTo>
                    <a:lnTo>
                      <a:pt x="5" y="286"/>
                    </a:lnTo>
                    <a:lnTo>
                      <a:pt x="9" y="306"/>
                    </a:lnTo>
                    <a:lnTo>
                      <a:pt x="20" y="321"/>
                    </a:lnTo>
                    <a:lnTo>
                      <a:pt x="31" y="309"/>
                    </a:lnTo>
                    <a:lnTo>
                      <a:pt x="38" y="287"/>
                    </a:lnTo>
                    <a:lnTo>
                      <a:pt x="35" y="271"/>
                    </a:lnTo>
                    <a:lnTo>
                      <a:pt x="31" y="252"/>
                    </a:lnTo>
                    <a:lnTo>
                      <a:pt x="27" y="233"/>
                    </a:lnTo>
                    <a:lnTo>
                      <a:pt x="30" y="215"/>
                    </a:lnTo>
                    <a:lnTo>
                      <a:pt x="38" y="194"/>
                    </a:lnTo>
                    <a:lnTo>
                      <a:pt x="43" y="177"/>
                    </a:lnTo>
                    <a:lnTo>
                      <a:pt x="53" y="166"/>
                    </a:lnTo>
                    <a:lnTo>
                      <a:pt x="57" y="185"/>
                    </a:lnTo>
                    <a:lnTo>
                      <a:pt x="53" y="207"/>
                    </a:lnTo>
                    <a:lnTo>
                      <a:pt x="47" y="218"/>
                    </a:lnTo>
                    <a:lnTo>
                      <a:pt x="56" y="224"/>
                    </a:lnTo>
                    <a:lnTo>
                      <a:pt x="65" y="220"/>
                    </a:lnTo>
                    <a:lnTo>
                      <a:pt x="71" y="211"/>
                    </a:lnTo>
                    <a:lnTo>
                      <a:pt x="73" y="201"/>
                    </a:lnTo>
                    <a:lnTo>
                      <a:pt x="73" y="192"/>
                    </a:lnTo>
                    <a:lnTo>
                      <a:pt x="71" y="177"/>
                    </a:lnTo>
                    <a:lnTo>
                      <a:pt x="66" y="167"/>
                    </a:lnTo>
                    <a:lnTo>
                      <a:pt x="64" y="157"/>
                    </a:lnTo>
                    <a:lnTo>
                      <a:pt x="62" y="141"/>
                    </a:lnTo>
                    <a:lnTo>
                      <a:pt x="64" y="129"/>
                    </a:lnTo>
                    <a:lnTo>
                      <a:pt x="73" y="122"/>
                    </a:lnTo>
                    <a:lnTo>
                      <a:pt x="86" y="118"/>
                    </a:lnTo>
                    <a:lnTo>
                      <a:pt x="96" y="118"/>
                    </a:lnTo>
                    <a:lnTo>
                      <a:pt x="92" y="103"/>
                    </a:lnTo>
                    <a:lnTo>
                      <a:pt x="92" y="95"/>
                    </a:lnTo>
                    <a:lnTo>
                      <a:pt x="92" y="80"/>
                    </a:lnTo>
                    <a:lnTo>
                      <a:pt x="94" y="70"/>
                    </a:lnTo>
                    <a:lnTo>
                      <a:pt x="96" y="60"/>
                    </a:lnTo>
                    <a:lnTo>
                      <a:pt x="105" y="45"/>
                    </a:lnTo>
                    <a:lnTo>
                      <a:pt x="109" y="36"/>
                    </a:lnTo>
                    <a:lnTo>
                      <a:pt x="116" y="25"/>
                    </a:lnTo>
                    <a:lnTo>
                      <a:pt x="124" y="15"/>
                    </a:lnTo>
                    <a:lnTo>
                      <a:pt x="132" y="10"/>
                    </a:lnTo>
                    <a:lnTo>
                      <a:pt x="140" y="3"/>
                    </a:lnTo>
                    <a:lnTo>
                      <a:pt x="146"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78" name="Freeform 29">
                <a:extLst>
                  <a:ext uri="{FF2B5EF4-FFF2-40B4-BE49-F238E27FC236}">
                    <a16:creationId xmlns:a16="http://schemas.microsoft.com/office/drawing/2014/main" id="{1155E437-A7EA-0815-84D5-6146E19F9765}"/>
                  </a:ext>
                </a:extLst>
              </p:cNvPr>
              <p:cNvSpPr>
                <a:spLocks/>
              </p:cNvSpPr>
              <p:nvPr/>
            </p:nvSpPr>
            <p:spPr bwMode="auto">
              <a:xfrm>
                <a:off x="4416" y="2230"/>
                <a:ext cx="294" cy="93"/>
              </a:xfrm>
              <a:custGeom>
                <a:avLst/>
                <a:gdLst>
                  <a:gd name="T0" fmla="*/ 285 w 588"/>
                  <a:gd name="T1" fmla="*/ 39 h 186"/>
                  <a:gd name="T2" fmla="*/ 267 w 588"/>
                  <a:gd name="T3" fmla="*/ 43 h 186"/>
                  <a:gd name="T4" fmla="*/ 248 w 588"/>
                  <a:gd name="T5" fmla="*/ 52 h 186"/>
                  <a:gd name="T6" fmla="*/ 233 w 588"/>
                  <a:gd name="T7" fmla="*/ 65 h 186"/>
                  <a:gd name="T8" fmla="*/ 223 w 588"/>
                  <a:gd name="T9" fmla="*/ 75 h 186"/>
                  <a:gd name="T10" fmla="*/ 208 w 588"/>
                  <a:gd name="T11" fmla="*/ 83 h 186"/>
                  <a:gd name="T12" fmla="*/ 190 w 588"/>
                  <a:gd name="T13" fmla="*/ 89 h 186"/>
                  <a:gd name="T14" fmla="*/ 169 w 588"/>
                  <a:gd name="T15" fmla="*/ 93 h 186"/>
                  <a:gd name="T16" fmla="*/ 146 w 588"/>
                  <a:gd name="T17" fmla="*/ 93 h 186"/>
                  <a:gd name="T18" fmla="*/ 122 w 588"/>
                  <a:gd name="T19" fmla="*/ 90 h 186"/>
                  <a:gd name="T20" fmla="*/ 107 w 588"/>
                  <a:gd name="T21" fmla="*/ 86 h 186"/>
                  <a:gd name="T22" fmla="*/ 88 w 588"/>
                  <a:gd name="T23" fmla="*/ 78 h 186"/>
                  <a:gd name="T24" fmla="*/ 74 w 588"/>
                  <a:gd name="T25" fmla="*/ 69 h 186"/>
                  <a:gd name="T26" fmla="*/ 64 w 588"/>
                  <a:gd name="T27" fmla="*/ 54 h 186"/>
                  <a:gd name="T28" fmla="*/ 72 w 588"/>
                  <a:gd name="T29" fmla="*/ 58 h 186"/>
                  <a:gd name="T30" fmla="*/ 88 w 588"/>
                  <a:gd name="T31" fmla="*/ 65 h 186"/>
                  <a:gd name="T32" fmla="*/ 108 w 588"/>
                  <a:gd name="T33" fmla="*/ 67 h 186"/>
                  <a:gd name="T34" fmla="*/ 132 w 588"/>
                  <a:gd name="T35" fmla="*/ 67 h 186"/>
                  <a:gd name="T36" fmla="*/ 160 w 588"/>
                  <a:gd name="T37" fmla="*/ 63 h 186"/>
                  <a:gd name="T38" fmla="*/ 188 w 588"/>
                  <a:gd name="T39" fmla="*/ 59 h 186"/>
                  <a:gd name="T40" fmla="*/ 211 w 588"/>
                  <a:gd name="T41" fmla="*/ 51 h 186"/>
                  <a:gd name="T42" fmla="*/ 227 w 588"/>
                  <a:gd name="T43" fmla="*/ 41 h 186"/>
                  <a:gd name="T44" fmla="*/ 222 w 588"/>
                  <a:gd name="T45" fmla="*/ 35 h 186"/>
                  <a:gd name="T46" fmla="*/ 198 w 588"/>
                  <a:gd name="T47" fmla="*/ 41 h 186"/>
                  <a:gd name="T48" fmla="*/ 175 w 588"/>
                  <a:gd name="T49" fmla="*/ 45 h 186"/>
                  <a:gd name="T50" fmla="*/ 154 w 588"/>
                  <a:gd name="T51" fmla="*/ 50 h 186"/>
                  <a:gd name="T52" fmla="*/ 133 w 588"/>
                  <a:gd name="T53" fmla="*/ 45 h 186"/>
                  <a:gd name="T54" fmla="*/ 113 w 588"/>
                  <a:gd name="T55" fmla="*/ 30 h 186"/>
                  <a:gd name="T56" fmla="*/ 92 w 588"/>
                  <a:gd name="T57" fmla="*/ 24 h 186"/>
                  <a:gd name="T58" fmla="*/ 68 w 588"/>
                  <a:gd name="T59" fmla="*/ 22 h 186"/>
                  <a:gd name="T60" fmla="*/ 46 w 588"/>
                  <a:gd name="T61" fmla="*/ 7 h 186"/>
                  <a:gd name="T62" fmla="*/ 18 w 588"/>
                  <a:gd name="T63" fmla="*/ 0 h 186"/>
                  <a:gd name="T64" fmla="*/ 0 w 588"/>
                  <a:gd name="T65" fmla="*/ 4 h 186"/>
                  <a:gd name="T66" fmla="*/ 8 w 588"/>
                  <a:gd name="T67" fmla="*/ 23 h 186"/>
                  <a:gd name="T68" fmla="*/ 30 w 588"/>
                  <a:gd name="T69" fmla="*/ 32 h 186"/>
                  <a:gd name="T70" fmla="*/ 57 w 588"/>
                  <a:gd name="T71" fmla="*/ 33 h 186"/>
                  <a:gd name="T72" fmla="*/ 69 w 588"/>
                  <a:gd name="T73" fmla="*/ 39 h 186"/>
                  <a:gd name="T74" fmla="*/ 77 w 588"/>
                  <a:gd name="T75" fmla="*/ 51 h 186"/>
                  <a:gd name="T76" fmla="*/ 94 w 588"/>
                  <a:gd name="T77" fmla="*/ 56 h 186"/>
                  <a:gd name="T78" fmla="*/ 113 w 588"/>
                  <a:gd name="T79" fmla="*/ 52 h 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88" h="186">
                    <a:moveTo>
                      <a:pt x="588" y="82"/>
                    </a:moveTo>
                    <a:lnTo>
                      <a:pt x="570" y="78"/>
                    </a:lnTo>
                    <a:lnTo>
                      <a:pt x="552" y="79"/>
                    </a:lnTo>
                    <a:lnTo>
                      <a:pt x="533" y="85"/>
                    </a:lnTo>
                    <a:lnTo>
                      <a:pt x="514" y="94"/>
                    </a:lnTo>
                    <a:lnTo>
                      <a:pt x="495" y="103"/>
                    </a:lnTo>
                    <a:lnTo>
                      <a:pt x="480" y="115"/>
                    </a:lnTo>
                    <a:lnTo>
                      <a:pt x="466" y="130"/>
                    </a:lnTo>
                    <a:lnTo>
                      <a:pt x="458" y="141"/>
                    </a:lnTo>
                    <a:lnTo>
                      <a:pt x="445" y="150"/>
                    </a:lnTo>
                    <a:lnTo>
                      <a:pt x="431" y="157"/>
                    </a:lnTo>
                    <a:lnTo>
                      <a:pt x="416" y="165"/>
                    </a:lnTo>
                    <a:lnTo>
                      <a:pt x="397" y="172"/>
                    </a:lnTo>
                    <a:lnTo>
                      <a:pt x="380" y="178"/>
                    </a:lnTo>
                    <a:lnTo>
                      <a:pt x="363" y="182"/>
                    </a:lnTo>
                    <a:lnTo>
                      <a:pt x="338" y="185"/>
                    </a:lnTo>
                    <a:lnTo>
                      <a:pt x="311" y="186"/>
                    </a:lnTo>
                    <a:lnTo>
                      <a:pt x="292" y="186"/>
                    </a:lnTo>
                    <a:lnTo>
                      <a:pt x="266" y="183"/>
                    </a:lnTo>
                    <a:lnTo>
                      <a:pt x="244" y="180"/>
                    </a:lnTo>
                    <a:lnTo>
                      <a:pt x="228" y="175"/>
                    </a:lnTo>
                    <a:lnTo>
                      <a:pt x="213" y="171"/>
                    </a:lnTo>
                    <a:lnTo>
                      <a:pt x="196" y="165"/>
                    </a:lnTo>
                    <a:lnTo>
                      <a:pt x="176" y="156"/>
                    </a:lnTo>
                    <a:lnTo>
                      <a:pt x="159" y="146"/>
                    </a:lnTo>
                    <a:lnTo>
                      <a:pt x="147" y="137"/>
                    </a:lnTo>
                    <a:lnTo>
                      <a:pt x="135" y="124"/>
                    </a:lnTo>
                    <a:lnTo>
                      <a:pt x="127" y="108"/>
                    </a:lnTo>
                    <a:lnTo>
                      <a:pt x="122" y="94"/>
                    </a:lnTo>
                    <a:lnTo>
                      <a:pt x="143" y="116"/>
                    </a:lnTo>
                    <a:lnTo>
                      <a:pt x="162" y="124"/>
                    </a:lnTo>
                    <a:lnTo>
                      <a:pt x="176" y="130"/>
                    </a:lnTo>
                    <a:lnTo>
                      <a:pt x="192" y="133"/>
                    </a:lnTo>
                    <a:lnTo>
                      <a:pt x="215" y="134"/>
                    </a:lnTo>
                    <a:lnTo>
                      <a:pt x="239" y="135"/>
                    </a:lnTo>
                    <a:lnTo>
                      <a:pt x="263" y="134"/>
                    </a:lnTo>
                    <a:lnTo>
                      <a:pt x="285" y="131"/>
                    </a:lnTo>
                    <a:lnTo>
                      <a:pt x="320" y="126"/>
                    </a:lnTo>
                    <a:lnTo>
                      <a:pt x="349" y="122"/>
                    </a:lnTo>
                    <a:lnTo>
                      <a:pt x="375" y="118"/>
                    </a:lnTo>
                    <a:lnTo>
                      <a:pt x="394" y="112"/>
                    </a:lnTo>
                    <a:lnTo>
                      <a:pt x="421" y="101"/>
                    </a:lnTo>
                    <a:lnTo>
                      <a:pt x="436" y="96"/>
                    </a:lnTo>
                    <a:lnTo>
                      <a:pt x="454" y="81"/>
                    </a:lnTo>
                    <a:lnTo>
                      <a:pt x="460" y="71"/>
                    </a:lnTo>
                    <a:lnTo>
                      <a:pt x="443" y="70"/>
                    </a:lnTo>
                    <a:lnTo>
                      <a:pt x="424" y="73"/>
                    </a:lnTo>
                    <a:lnTo>
                      <a:pt x="396" y="81"/>
                    </a:lnTo>
                    <a:lnTo>
                      <a:pt x="371" y="85"/>
                    </a:lnTo>
                    <a:lnTo>
                      <a:pt x="349" y="90"/>
                    </a:lnTo>
                    <a:lnTo>
                      <a:pt x="333" y="96"/>
                    </a:lnTo>
                    <a:lnTo>
                      <a:pt x="308" y="99"/>
                    </a:lnTo>
                    <a:lnTo>
                      <a:pt x="290" y="97"/>
                    </a:lnTo>
                    <a:lnTo>
                      <a:pt x="266" y="89"/>
                    </a:lnTo>
                    <a:lnTo>
                      <a:pt x="245" y="75"/>
                    </a:lnTo>
                    <a:lnTo>
                      <a:pt x="226" y="59"/>
                    </a:lnTo>
                    <a:lnTo>
                      <a:pt x="208" y="51"/>
                    </a:lnTo>
                    <a:lnTo>
                      <a:pt x="183" y="47"/>
                    </a:lnTo>
                    <a:lnTo>
                      <a:pt x="159" y="51"/>
                    </a:lnTo>
                    <a:lnTo>
                      <a:pt x="136" y="44"/>
                    </a:lnTo>
                    <a:lnTo>
                      <a:pt x="113" y="29"/>
                    </a:lnTo>
                    <a:lnTo>
                      <a:pt x="91" y="14"/>
                    </a:lnTo>
                    <a:lnTo>
                      <a:pt x="69" y="2"/>
                    </a:lnTo>
                    <a:lnTo>
                      <a:pt x="35" y="0"/>
                    </a:lnTo>
                    <a:lnTo>
                      <a:pt x="15" y="4"/>
                    </a:lnTo>
                    <a:lnTo>
                      <a:pt x="0" y="8"/>
                    </a:lnTo>
                    <a:lnTo>
                      <a:pt x="4" y="27"/>
                    </a:lnTo>
                    <a:lnTo>
                      <a:pt x="16" y="45"/>
                    </a:lnTo>
                    <a:lnTo>
                      <a:pt x="32" y="55"/>
                    </a:lnTo>
                    <a:lnTo>
                      <a:pt x="60" y="64"/>
                    </a:lnTo>
                    <a:lnTo>
                      <a:pt x="88" y="67"/>
                    </a:lnTo>
                    <a:lnTo>
                      <a:pt x="114" y="66"/>
                    </a:lnTo>
                    <a:lnTo>
                      <a:pt x="135" y="62"/>
                    </a:lnTo>
                    <a:lnTo>
                      <a:pt x="138" y="78"/>
                    </a:lnTo>
                    <a:lnTo>
                      <a:pt x="144" y="89"/>
                    </a:lnTo>
                    <a:lnTo>
                      <a:pt x="153" y="101"/>
                    </a:lnTo>
                    <a:lnTo>
                      <a:pt x="169" y="108"/>
                    </a:lnTo>
                    <a:lnTo>
                      <a:pt x="187" y="111"/>
                    </a:lnTo>
                    <a:lnTo>
                      <a:pt x="208" y="107"/>
                    </a:lnTo>
                    <a:lnTo>
                      <a:pt x="225" y="103"/>
                    </a:lnTo>
                    <a:lnTo>
                      <a:pt x="241" y="97"/>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79" name="Freeform 30">
                <a:extLst>
                  <a:ext uri="{FF2B5EF4-FFF2-40B4-BE49-F238E27FC236}">
                    <a16:creationId xmlns:a16="http://schemas.microsoft.com/office/drawing/2014/main" id="{358BDEA9-6F04-269F-316E-CE649F8410D7}"/>
                  </a:ext>
                </a:extLst>
              </p:cNvPr>
              <p:cNvSpPr>
                <a:spLocks/>
              </p:cNvSpPr>
              <p:nvPr/>
            </p:nvSpPr>
            <p:spPr bwMode="auto">
              <a:xfrm>
                <a:off x="4733" y="2274"/>
                <a:ext cx="98" cy="169"/>
              </a:xfrm>
              <a:custGeom>
                <a:avLst/>
                <a:gdLst>
                  <a:gd name="T0" fmla="*/ 22 w 197"/>
                  <a:gd name="T1" fmla="*/ 3 h 336"/>
                  <a:gd name="T2" fmla="*/ 33 w 197"/>
                  <a:gd name="T3" fmla="*/ 8 h 336"/>
                  <a:gd name="T4" fmla="*/ 44 w 197"/>
                  <a:gd name="T5" fmla="*/ 17 h 336"/>
                  <a:gd name="T6" fmla="*/ 58 w 197"/>
                  <a:gd name="T7" fmla="*/ 27 h 336"/>
                  <a:gd name="T8" fmla="*/ 67 w 197"/>
                  <a:gd name="T9" fmla="*/ 34 h 336"/>
                  <a:gd name="T10" fmla="*/ 73 w 197"/>
                  <a:gd name="T11" fmla="*/ 40 h 336"/>
                  <a:gd name="T12" fmla="*/ 78 w 197"/>
                  <a:gd name="T13" fmla="*/ 45 h 336"/>
                  <a:gd name="T14" fmla="*/ 82 w 197"/>
                  <a:gd name="T15" fmla="*/ 54 h 336"/>
                  <a:gd name="T16" fmla="*/ 82 w 197"/>
                  <a:gd name="T17" fmla="*/ 64 h 336"/>
                  <a:gd name="T18" fmla="*/ 80 w 197"/>
                  <a:gd name="T19" fmla="*/ 75 h 336"/>
                  <a:gd name="T20" fmla="*/ 82 w 197"/>
                  <a:gd name="T21" fmla="*/ 85 h 336"/>
                  <a:gd name="T22" fmla="*/ 86 w 197"/>
                  <a:gd name="T23" fmla="*/ 100 h 336"/>
                  <a:gd name="T24" fmla="*/ 91 w 197"/>
                  <a:gd name="T25" fmla="*/ 110 h 336"/>
                  <a:gd name="T26" fmla="*/ 98 w 197"/>
                  <a:gd name="T27" fmla="*/ 118 h 336"/>
                  <a:gd name="T28" fmla="*/ 92 w 197"/>
                  <a:gd name="T29" fmla="*/ 133 h 336"/>
                  <a:gd name="T30" fmla="*/ 88 w 197"/>
                  <a:gd name="T31" fmla="*/ 148 h 336"/>
                  <a:gd name="T32" fmla="*/ 84 w 197"/>
                  <a:gd name="T33" fmla="*/ 157 h 336"/>
                  <a:gd name="T34" fmla="*/ 84 w 197"/>
                  <a:gd name="T35" fmla="*/ 169 h 336"/>
                  <a:gd name="T36" fmla="*/ 80 w 197"/>
                  <a:gd name="T37" fmla="*/ 162 h 336"/>
                  <a:gd name="T38" fmla="*/ 78 w 197"/>
                  <a:gd name="T39" fmla="*/ 154 h 336"/>
                  <a:gd name="T40" fmla="*/ 76 w 197"/>
                  <a:gd name="T41" fmla="*/ 146 h 336"/>
                  <a:gd name="T42" fmla="*/ 77 w 197"/>
                  <a:gd name="T43" fmla="*/ 135 h 336"/>
                  <a:gd name="T44" fmla="*/ 78 w 197"/>
                  <a:gd name="T45" fmla="*/ 124 h 336"/>
                  <a:gd name="T46" fmla="*/ 80 w 197"/>
                  <a:gd name="T47" fmla="*/ 112 h 336"/>
                  <a:gd name="T48" fmla="*/ 80 w 197"/>
                  <a:gd name="T49" fmla="*/ 101 h 336"/>
                  <a:gd name="T50" fmla="*/ 78 w 197"/>
                  <a:gd name="T51" fmla="*/ 92 h 336"/>
                  <a:gd name="T52" fmla="*/ 73 w 197"/>
                  <a:gd name="T53" fmla="*/ 84 h 336"/>
                  <a:gd name="T54" fmla="*/ 69 w 197"/>
                  <a:gd name="T55" fmla="*/ 73 h 336"/>
                  <a:gd name="T56" fmla="*/ 64 w 197"/>
                  <a:gd name="T57" fmla="*/ 63 h 336"/>
                  <a:gd name="T58" fmla="*/ 60 w 197"/>
                  <a:gd name="T59" fmla="*/ 59 h 336"/>
                  <a:gd name="T60" fmla="*/ 61 w 197"/>
                  <a:gd name="T61" fmla="*/ 66 h 336"/>
                  <a:gd name="T62" fmla="*/ 63 w 197"/>
                  <a:gd name="T63" fmla="*/ 76 h 336"/>
                  <a:gd name="T64" fmla="*/ 53 w 197"/>
                  <a:gd name="T65" fmla="*/ 64 h 336"/>
                  <a:gd name="T66" fmla="*/ 48 w 197"/>
                  <a:gd name="T67" fmla="*/ 58 h 336"/>
                  <a:gd name="T68" fmla="*/ 43 w 197"/>
                  <a:gd name="T69" fmla="*/ 54 h 336"/>
                  <a:gd name="T70" fmla="*/ 34 w 197"/>
                  <a:gd name="T71" fmla="*/ 47 h 336"/>
                  <a:gd name="T72" fmla="*/ 24 w 197"/>
                  <a:gd name="T73" fmla="*/ 40 h 336"/>
                  <a:gd name="T74" fmla="*/ 15 w 197"/>
                  <a:gd name="T75" fmla="*/ 32 h 336"/>
                  <a:gd name="T76" fmla="*/ 9 w 197"/>
                  <a:gd name="T77" fmla="*/ 23 h 336"/>
                  <a:gd name="T78" fmla="*/ 3 w 197"/>
                  <a:gd name="T79" fmla="*/ 13 h 336"/>
                  <a:gd name="T80" fmla="*/ 0 w 197"/>
                  <a:gd name="T81" fmla="*/ 5 h 336"/>
                  <a:gd name="T82" fmla="*/ 7 w 197"/>
                  <a:gd name="T83" fmla="*/ 2 h 336"/>
                  <a:gd name="T84" fmla="*/ 15 w 197"/>
                  <a:gd name="T85" fmla="*/ 0 h 336"/>
                  <a:gd name="T86" fmla="*/ 22 w 197"/>
                  <a:gd name="T87" fmla="*/ 3 h 3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97" h="336">
                    <a:moveTo>
                      <a:pt x="45" y="5"/>
                    </a:moveTo>
                    <a:lnTo>
                      <a:pt x="67" y="16"/>
                    </a:lnTo>
                    <a:lnTo>
                      <a:pt x="89" y="33"/>
                    </a:lnTo>
                    <a:lnTo>
                      <a:pt x="117" y="53"/>
                    </a:lnTo>
                    <a:lnTo>
                      <a:pt x="134" y="67"/>
                    </a:lnTo>
                    <a:lnTo>
                      <a:pt x="147" y="79"/>
                    </a:lnTo>
                    <a:lnTo>
                      <a:pt x="156" y="90"/>
                    </a:lnTo>
                    <a:lnTo>
                      <a:pt x="164" y="107"/>
                    </a:lnTo>
                    <a:lnTo>
                      <a:pt x="164" y="128"/>
                    </a:lnTo>
                    <a:lnTo>
                      <a:pt x="160" y="150"/>
                    </a:lnTo>
                    <a:lnTo>
                      <a:pt x="164" y="168"/>
                    </a:lnTo>
                    <a:lnTo>
                      <a:pt x="172" y="198"/>
                    </a:lnTo>
                    <a:lnTo>
                      <a:pt x="183" y="219"/>
                    </a:lnTo>
                    <a:lnTo>
                      <a:pt x="197" y="235"/>
                    </a:lnTo>
                    <a:lnTo>
                      <a:pt x="184" y="265"/>
                    </a:lnTo>
                    <a:lnTo>
                      <a:pt x="176" y="294"/>
                    </a:lnTo>
                    <a:lnTo>
                      <a:pt x="169" y="313"/>
                    </a:lnTo>
                    <a:lnTo>
                      <a:pt x="168" y="336"/>
                    </a:lnTo>
                    <a:lnTo>
                      <a:pt x="161" y="322"/>
                    </a:lnTo>
                    <a:lnTo>
                      <a:pt x="156" y="307"/>
                    </a:lnTo>
                    <a:lnTo>
                      <a:pt x="153" y="290"/>
                    </a:lnTo>
                    <a:lnTo>
                      <a:pt x="154" y="268"/>
                    </a:lnTo>
                    <a:lnTo>
                      <a:pt x="156" y="247"/>
                    </a:lnTo>
                    <a:lnTo>
                      <a:pt x="160" y="223"/>
                    </a:lnTo>
                    <a:lnTo>
                      <a:pt x="161" y="201"/>
                    </a:lnTo>
                    <a:lnTo>
                      <a:pt x="156" y="182"/>
                    </a:lnTo>
                    <a:lnTo>
                      <a:pt x="147" y="167"/>
                    </a:lnTo>
                    <a:lnTo>
                      <a:pt x="139" y="145"/>
                    </a:lnTo>
                    <a:lnTo>
                      <a:pt x="128" y="126"/>
                    </a:lnTo>
                    <a:lnTo>
                      <a:pt x="120" y="117"/>
                    </a:lnTo>
                    <a:lnTo>
                      <a:pt x="122" y="131"/>
                    </a:lnTo>
                    <a:lnTo>
                      <a:pt x="127" y="152"/>
                    </a:lnTo>
                    <a:lnTo>
                      <a:pt x="107" y="128"/>
                    </a:lnTo>
                    <a:lnTo>
                      <a:pt x="96" y="116"/>
                    </a:lnTo>
                    <a:lnTo>
                      <a:pt x="86" y="107"/>
                    </a:lnTo>
                    <a:lnTo>
                      <a:pt x="68" y="94"/>
                    </a:lnTo>
                    <a:lnTo>
                      <a:pt x="49" y="79"/>
                    </a:lnTo>
                    <a:lnTo>
                      <a:pt x="31" y="64"/>
                    </a:lnTo>
                    <a:lnTo>
                      <a:pt x="19" y="45"/>
                    </a:lnTo>
                    <a:lnTo>
                      <a:pt x="7" y="26"/>
                    </a:lnTo>
                    <a:lnTo>
                      <a:pt x="0" y="10"/>
                    </a:lnTo>
                    <a:lnTo>
                      <a:pt x="14" y="3"/>
                    </a:lnTo>
                    <a:lnTo>
                      <a:pt x="30" y="0"/>
                    </a:lnTo>
                    <a:lnTo>
                      <a:pt x="45" y="5"/>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80" name="Freeform 31">
                <a:extLst>
                  <a:ext uri="{FF2B5EF4-FFF2-40B4-BE49-F238E27FC236}">
                    <a16:creationId xmlns:a16="http://schemas.microsoft.com/office/drawing/2014/main" id="{E206968D-1CC7-072F-F9A1-76DB1BB94136}"/>
                  </a:ext>
                </a:extLst>
              </p:cNvPr>
              <p:cNvSpPr>
                <a:spLocks/>
              </p:cNvSpPr>
              <p:nvPr/>
            </p:nvSpPr>
            <p:spPr bwMode="auto">
              <a:xfrm>
                <a:off x="4692" y="2197"/>
                <a:ext cx="112" cy="57"/>
              </a:xfrm>
              <a:custGeom>
                <a:avLst/>
                <a:gdLst>
                  <a:gd name="T0" fmla="*/ 0 w 224"/>
                  <a:gd name="T1" fmla="*/ 8 h 113"/>
                  <a:gd name="T2" fmla="*/ 15 w 224"/>
                  <a:gd name="T3" fmla="*/ 8 h 113"/>
                  <a:gd name="T4" fmla="*/ 26 w 224"/>
                  <a:gd name="T5" fmla="*/ 10 h 113"/>
                  <a:gd name="T6" fmla="*/ 31 w 224"/>
                  <a:gd name="T7" fmla="*/ 14 h 113"/>
                  <a:gd name="T8" fmla="*/ 37 w 224"/>
                  <a:gd name="T9" fmla="*/ 25 h 113"/>
                  <a:gd name="T10" fmla="*/ 39 w 224"/>
                  <a:gd name="T11" fmla="*/ 32 h 113"/>
                  <a:gd name="T12" fmla="*/ 40 w 224"/>
                  <a:gd name="T13" fmla="*/ 40 h 113"/>
                  <a:gd name="T14" fmla="*/ 41 w 224"/>
                  <a:gd name="T15" fmla="*/ 46 h 113"/>
                  <a:gd name="T16" fmla="*/ 41 w 224"/>
                  <a:gd name="T17" fmla="*/ 51 h 113"/>
                  <a:gd name="T18" fmla="*/ 46 w 224"/>
                  <a:gd name="T19" fmla="*/ 42 h 113"/>
                  <a:gd name="T20" fmla="*/ 47 w 224"/>
                  <a:gd name="T21" fmla="*/ 32 h 113"/>
                  <a:gd name="T22" fmla="*/ 46 w 224"/>
                  <a:gd name="T23" fmla="*/ 25 h 113"/>
                  <a:gd name="T24" fmla="*/ 44 w 224"/>
                  <a:gd name="T25" fmla="*/ 15 h 113"/>
                  <a:gd name="T26" fmla="*/ 38 w 224"/>
                  <a:gd name="T27" fmla="*/ 5 h 113"/>
                  <a:gd name="T28" fmla="*/ 32 w 224"/>
                  <a:gd name="T29" fmla="*/ 0 h 113"/>
                  <a:gd name="T30" fmla="*/ 41 w 224"/>
                  <a:gd name="T31" fmla="*/ 3 h 113"/>
                  <a:gd name="T32" fmla="*/ 49 w 224"/>
                  <a:gd name="T33" fmla="*/ 14 h 113"/>
                  <a:gd name="T34" fmla="*/ 52 w 224"/>
                  <a:gd name="T35" fmla="*/ 23 h 113"/>
                  <a:gd name="T36" fmla="*/ 54 w 224"/>
                  <a:gd name="T37" fmla="*/ 31 h 113"/>
                  <a:gd name="T38" fmla="*/ 53 w 224"/>
                  <a:gd name="T39" fmla="*/ 40 h 113"/>
                  <a:gd name="T40" fmla="*/ 52 w 224"/>
                  <a:gd name="T41" fmla="*/ 44 h 113"/>
                  <a:gd name="T42" fmla="*/ 56 w 224"/>
                  <a:gd name="T43" fmla="*/ 36 h 113"/>
                  <a:gd name="T44" fmla="*/ 62 w 224"/>
                  <a:gd name="T45" fmla="*/ 28 h 113"/>
                  <a:gd name="T46" fmla="*/ 71 w 224"/>
                  <a:gd name="T47" fmla="*/ 21 h 113"/>
                  <a:gd name="T48" fmla="*/ 82 w 224"/>
                  <a:gd name="T49" fmla="*/ 16 h 113"/>
                  <a:gd name="T50" fmla="*/ 93 w 224"/>
                  <a:gd name="T51" fmla="*/ 14 h 113"/>
                  <a:gd name="T52" fmla="*/ 100 w 224"/>
                  <a:gd name="T53" fmla="*/ 16 h 113"/>
                  <a:gd name="T54" fmla="*/ 107 w 224"/>
                  <a:gd name="T55" fmla="*/ 17 h 113"/>
                  <a:gd name="T56" fmla="*/ 112 w 224"/>
                  <a:gd name="T57" fmla="*/ 19 h 113"/>
                  <a:gd name="T58" fmla="*/ 106 w 224"/>
                  <a:gd name="T59" fmla="*/ 20 h 113"/>
                  <a:gd name="T60" fmla="*/ 99 w 224"/>
                  <a:gd name="T61" fmla="*/ 22 h 113"/>
                  <a:gd name="T62" fmla="*/ 93 w 224"/>
                  <a:gd name="T63" fmla="*/ 23 h 113"/>
                  <a:gd name="T64" fmla="*/ 82 w 224"/>
                  <a:gd name="T65" fmla="*/ 25 h 113"/>
                  <a:gd name="T66" fmla="*/ 76 w 224"/>
                  <a:gd name="T67" fmla="*/ 30 h 113"/>
                  <a:gd name="T68" fmla="*/ 71 w 224"/>
                  <a:gd name="T69" fmla="*/ 35 h 113"/>
                  <a:gd name="T70" fmla="*/ 67 w 224"/>
                  <a:gd name="T71" fmla="*/ 40 h 113"/>
                  <a:gd name="T72" fmla="*/ 65 w 224"/>
                  <a:gd name="T73" fmla="*/ 47 h 113"/>
                  <a:gd name="T74" fmla="*/ 63 w 224"/>
                  <a:gd name="T75" fmla="*/ 57 h 11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24" h="113">
                    <a:moveTo>
                      <a:pt x="0" y="16"/>
                    </a:moveTo>
                    <a:lnTo>
                      <a:pt x="29" y="15"/>
                    </a:lnTo>
                    <a:lnTo>
                      <a:pt x="51" y="19"/>
                    </a:lnTo>
                    <a:lnTo>
                      <a:pt x="62" y="28"/>
                    </a:lnTo>
                    <a:lnTo>
                      <a:pt x="74" y="49"/>
                    </a:lnTo>
                    <a:lnTo>
                      <a:pt x="77" y="64"/>
                    </a:lnTo>
                    <a:lnTo>
                      <a:pt x="80" y="79"/>
                    </a:lnTo>
                    <a:lnTo>
                      <a:pt x="82" y="92"/>
                    </a:lnTo>
                    <a:lnTo>
                      <a:pt x="82" y="101"/>
                    </a:lnTo>
                    <a:lnTo>
                      <a:pt x="91" y="84"/>
                    </a:lnTo>
                    <a:lnTo>
                      <a:pt x="93" y="64"/>
                    </a:lnTo>
                    <a:lnTo>
                      <a:pt x="92" y="49"/>
                    </a:lnTo>
                    <a:lnTo>
                      <a:pt x="88" y="30"/>
                    </a:lnTo>
                    <a:lnTo>
                      <a:pt x="76" y="10"/>
                    </a:lnTo>
                    <a:lnTo>
                      <a:pt x="63" y="0"/>
                    </a:lnTo>
                    <a:lnTo>
                      <a:pt x="82" y="6"/>
                    </a:lnTo>
                    <a:lnTo>
                      <a:pt x="97" y="28"/>
                    </a:lnTo>
                    <a:lnTo>
                      <a:pt x="104" y="46"/>
                    </a:lnTo>
                    <a:lnTo>
                      <a:pt x="107" y="61"/>
                    </a:lnTo>
                    <a:lnTo>
                      <a:pt x="106" y="79"/>
                    </a:lnTo>
                    <a:lnTo>
                      <a:pt x="104" y="87"/>
                    </a:lnTo>
                    <a:lnTo>
                      <a:pt x="111" y="72"/>
                    </a:lnTo>
                    <a:lnTo>
                      <a:pt x="123" y="56"/>
                    </a:lnTo>
                    <a:lnTo>
                      <a:pt x="141" y="41"/>
                    </a:lnTo>
                    <a:lnTo>
                      <a:pt x="163" y="31"/>
                    </a:lnTo>
                    <a:lnTo>
                      <a:pt x="185" y="28"/>
                    </a:lnTo>
                    <a:lnTo>
                      <a:pt x="200" y="31"/>
                    </a:lnTo>
                    <a:lnTo>
                      <a:pt x="213" y="34"/>
                    </a:lnTo>
                    <a:lnTo>
                      <a:pt x="224" y="38"/>
                    </a:lnTo>
                    <a:lnTo>
                      <a:pt x="211" y="39"/>
                    </a:lnTo>
                    <a:lnTo>
                      <a:pt x="198" y="43"/>
                    </a:lnTo>
                    <a:lnTo>
                      <a:pt x="185" y="45"/>
                    </a:lnTo>
                    <a:lnTo>
                      <a:pt x="164" y="50"/>
                    </a:lnTo>
                    <a:lnTo>
                      <a:pt x="152" y="60"/>
                    </a:lnTo>
                    <a:lnTo>
                      <a:pt x="142" y="69"/>
                    </a:lnTo>
                    <a:lnTo>
                      <a:pt x="134" y="80"/>
                    </a:lnTo>
                    <a:lnTo>
                      <a:pt x="129" y="94"/>
                    </a:lnTo>
                    <a:lnTo>
                      <a:pt x="126" y="113"/>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81" name="Freeform 32">
                <a:extLst>
                  <a:ext uri="{FF2B5EF4-FFF2-40B4-BE49-F238E27FC236}">
                    <a16:creationId xmlns:a16="http://schemas.microsoft.com/office/drawing/2014/main" id="{B0AF80F4-9C70-8ECB-683C-7725C178BEB5}"/>
                  </a:ext>
                </a:extLst>
              </p:cNvPr>
              <p:cNvSpPr>
                <a:spLocks/>
              </p:cNvSpPr>
              <p:nvPr/>
            </p:nvSpPr>
            <p:spPr bwMode="auto">
              <a:xfrm>
                <a:off x="4474" y="2341"/>
                <a:ext cx="86" cy="35"/>
              </a:xfrm>
              <a:custGeom>
                <a:avLst/>
                <a:gdLst>
                  <a:gd name="T0" fmla="*/ 83 w 172"/>
                  <a:gd name="T1" fmla="*/ 9 h 68"/>
                  <a:gd name="T2" fmla="*/ 86 w 172"/>
                  <a:gd name="T3" fmla="*/ 16 h 68"/>
                  <a:gd name="T4" fmla="*/ 86 w 172"/>
                  <a:gd name="T5" fmla="*/ 24 h 68"/>
                  <a:gd name="T6" fmla="*/ 81 w 172"/>
                  <a:gd name="T7" fmla="*/ 29 h 68"/>
                  <a:gd name="T8" fmla="*/ 72 w 172"/>
                  <a:gd name="T9" fmla="*/ 30 h 68"/>
                  <a:gd name="T10" fmla="*/ 59 w 172"/>
                  <a:gd name="T11" fmla="*/ 27 h 68"/>
                  <a:gd name="T12" fmla="*/ 46 w 172"/>
                  <a:gd name="T13" fmla="*/ 25 h 68"/>
                  <a:gd name="T14" fmla="*/ 32 w 172"/>
                  <a:gd name="T15" fmla="*/ 25 h 68"/>
                  <a:gd name="T16" fmla="*/ 21 w 172"/>
                  <a:gd name="T17" fmla="*/ 31 h 68"/>
                  <a:gd name="T18" fmla="*/ 10 w 172"/>
                  <a:gd name="T19" fmla="*/ 35 h 68"/>
                  <a:gd name="T20" fmla="*/ 1 w 172"/>
                  <a:gd name="T21" fmla="*/ 30 h 68"/>
                  <a:gd name="T22" fmla="*/ 0 w 172"/>
                  <a:gd name="T23" fmla="*/ 21 h 68"/>
                  <a:gd name="T24" fmla="*/ 6 w 172"/>
                  <a:gd name="T25" fmla="*/ 12 h 68"/>
                  <a:gd name="T26" fmla="*/ 16 w 172"/>
                  <a:gd name="T27" fmla="*/ 5 h 68"/>
                  <a:gd name="T28" fmla="*/ 34 w 172"/>
                  <a:gd name="T29" fmla="*/ 1 h 68"/>
                  <a:gd name="T30" fmla="*/ 53 w 172"/>
                  <a:gd name="T31" fmla="*/ 0 h 68"/>
                  <a:gd name="T32" fmla="*/ 71 w 172"/>
                  <a:gd name="T33" fmla="*/ 4 h 68"/>
                  <a:gd name="T34" fmla="*/ 83 w 172"/>
                  <a:gd name="T35" fmla="*/ 9 h 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2" h="68">
                    <a:moveTo>
                      <a:pt x="166" y="18"/>
                    </a:moveTo>
                    <a:lnTo>
                      <a:pt x="172" y="31"/>
                    </a:lnTo>
                    <a:lnTo>
                      <a:pt x="172" y="46"/>
                    </a:lnTo>
                    <a:lnTo>
                      <a:pt x="161" y="56"/>
                    </a:lnTo>
                    <a:lnTo>
                      <a:pt x="143" y="59"/>
                    </a:lnTo>
                    <a:lnTo>
                      <a:pt x="117" y="52"/>
                    </a:lnTo>
                    <a:lnTo>
                      <a:pt x="91" y="48"/>
                    </a:lnTo>
                    <a:lnTo>
                      <a:pt x="64" y="49"/>
                    </a:lnTo>
                    <a:lnTo>
                      <a:pt x="41" y="61"/>
                    </a:lnTo>
                    <a:lnTo>
                      <a:pt x="19" y="68"/>
                    </a:lnTo>
                    <a:lnTo>
                      <a:pt x="1" y="59"/>
                    </a:lnTo>
                    <a:lnTo>
                      <a:pt x="0" y="41"/>
                    </a:lnTo>
                    <a:lnTo>
                      <a:pt x="11" y="23"/>
                    </a:lnTo>
                    <a:lnTo>
                      <a:pt x="32" y="9"/>
                    </a:lnTo>
                    <a:lnTo>
                      <a:pt x="68" y="1"/>
                    </a:lnTo>
                    <a:lnTo>
                      <a:pt x="105" y="0"/>
                    </a:lnTo>
                    <a:lnTo>
                      <a:pt x="142" y="7"/>
                    </a:lnTo>
                    <a:lnTo>
                      <a:pt x="166" y="18"/>
                    </a:lnTo>
                    <a:close/>
                  </a:path>
                </a:pathLst>
              </a:custGeom>
              <a:solidFill>
                <a:srgbClr val="A04000"/>
              </a:solidFill>
              <a:ln w="7938">
                <a:solidFill>
                  <a:srgbClr val="000000"/>
                </a:solidFill>
                <a:prstDash val="solid"/>
                <a:round/>
                <a:headEnd/>
                <a:tailEnd/>
              </a:ln>
            </p:spPr>
            <p:txBody>
              <a:bodyPr/>
              <a:lstStyle/>
              <a:p>
                <a:endParaRPr lang="en-US"/>
              </a:p>
            </p:txBody>
          </p:sp>
        </p:grpSp>
        <p:grpSp>
          <p:nvGrpSpPr>
            <p:cNvPr id="61449" name="Group 33">
              <a:extLst>
                <a:ext uri="{FF2B5EF4-FFF2-40B4-BE49-F238E27FC236}">
                  <a16:creationId xmlns:a16="http://schemas.microsoft.com/office/drawing/2014/main" id="{3A6D2F0B-0F57-2E4B-FED1-FA3316472FFD}"/>
                </a:ext>
              </a:extLst>
            </p:cNvPr>
            <p:cNvGrpSpPr>
              <a:grpSpLocks/>
            </p:cNvGrpSpPr>
            <p:nvPr/>
          </p:nvGrpSpPr>
          <p:grpSpPr bwMode="auto">
            <a:xfrm>
              <a:off x="4599" y="2436"/>
              <a:ext cx="702" cy="1048"/>
              <a:chOff x="4599" y="2436"/>
              <a:chExt cx="702" cy="1048"/>
            </a:xfrm>
          </p:grpSpPr>
          <p:sp>
            <p:nvSpPr>
              <p:cNvPr id="61450" name="Freeform 34">
                <a:extLst>
                  <a:ext uri="{FF2B5EF4-FFF2-40B4-BE49-F238E27FC236}">
                    <a16:creationId xmlns:a16="http://schemas.microsoft.com/office/drawing/2014/main" id="{053D4048-086A-BE10-9AF6-5EBA8A82C6B5}"/>
                  </a:ext>
                </a:extLst>
              </p:cNvPr>
              <p:cNvSpPr>
                <a:spLocks/>
              </p:cNvSpPr>
              <p:nvPr/>
            </p:nvSpPr>
            <p:spPr bwMode="auto">
              <a:xfrm>
                <a:off x="4599" y="2436"/>
                <a:ext cx="448" cy="488"/>
              </a:xfrm>
              <a:custGeom>
                <a:avLst/>
                <a:gdLst>
                  <a:gd name="T0" fmla="*/ 236 w 897"/>
                  <a:gd name="T1" fmla="*/ 72 h 977"/>
                  <a:gd name="T2" fmla="*/ 248 w 897"/>
                  <a:gd name="T3" fmla="*/ 45 h 977"/>
                  <a:gd name="T4" fmla="*/ 272 w 897"/>
                  <a:gd name="T5" fmla="*/ 21 h 977"/>
                  <a:gd name="T6" fmla="*/ 295 w 897"/>
                  <a:gd name="T7" fmla="*/ 6 h 977"/>
                  <a:gd name="T8" fmla="*/ 324 w 897"/>
                  <a:gd name="T9" fmla="*/ 0 h 977"/>
                  <a:gd name="T10" fmla="*/ 350 w 897"/>
                  <a:gd name="T11" fmla="*/ 3 h 977"/>
                  <a:gd name="T12" fmla="*/ 379 w 897"/>
                  <a:gd name="T13" fmla="*/ 14 h 977"/>
                  <a:gd name="T14" fmla="*/ 398 w 897"/>
                  <a:gd name="T15" fmla="*/ 31 h 977"/>
                  <a:gd name="T16" fmla="*/ 410 w 897"/>
                  <a:gd name="T17" fmla="*/ 48 h 977"/>
                  <a:gd name="T18" fmla="*/ 423 w 897"/>
                  <a:gd name="T19" fmla="*/ 67 h 977"/>
                  <a:gd name="T20" fmla="*/ 433 w 897"/>
                  <a:gd name="T21" fmla="*/ 87 h 977"/>
                  <a:gd name="T22" fmla="*/ 444 w 897"/>
                  <a:gd name="T23" fmla="*/ 106 h 977"/>
                  <a:gd name="T24" fmla="*/ 448 w 897"/>
                  <a:gd name="T25" fmla="*/ 129 h 977"/>
                  <a:gd name="T26" fmla="*/ 440 w 897"/>
                  <a:gd name="T27" fmla="*/ 176 h 977"/>
                  <a:gd name="T28" fmla="*/ 419 w 897"/>
                  <a:gd name="T29" fmla="*/ 226 h 977"/>
                  <a:gd name="T30" fmla="*/ 394 w 897"/>
                  <a:gd name="T31" fmla="*/ 273 h 977"/>
                  <a:gd name="T32" fmla="*/ 368 w 897"/>
                  <a:gd name="T33" fmla="*/ 304 h 977"/>
                  <a:gd name="T34" fmla="*/ 343 w 897"/>
                  <a:gd name="T35" fmla="*/ 339 h 977"/>
                  <a:gd name="T36" fmla="*/ 308 w 897"/>
                  <a:gd name="T37" fmla="*/ 380 h 977"/>
                  <a:gd name="T38" fmla="*/ 280 w 897"/>
                  <a:gd name="T39" fmla="*/ 409 h 977"/>
                  <a:gd name="T40" fmla="*/ 270 w 897"/>
                  <a:gd name="T41" fmla="*/ 427 h 977"/>
                  <a:gd name="T42" fmla="*/ 258 w 897"/>
                  <a:gd name="T43" fmla="*/ 447 h 977"/>
                  <a:gd name="T44" fmla="*/ 244 w 897"/>
                  <a:gd name="T45" fmla="*/ 467 h 977"/>
                  <a:gd name="T46" fmla="*/ 218 w 897"/>
                  <a:gd name="T47" fmla="*/ 481 h 977"/>
                  <a:gd name="T48" fmla="*/ 179 w 897"/>
                  <a:gd name="T49" fmla="*/ 488 h 977"/>
                  <a:gd name="T50" fmla="*/ 129 w 897"/>
                  <a:gd name="T51" fmla="*/ 486 h 977"/>
                  <a:gd name="T52" fmla="*/ 86 w 897"/>
                  <a:gd name="T53" fmla="*/ 479 h 977"/>
                  <a:gd name="T54" fmla="*/ 50 w 897"/>
                  <a:gd name="T55" fmla="*/ 463 h 977"/>
                  <a:gd name="T56" fmla="*/ 23 w 897"/>
                  <a:gd name="T57" fmla="*/ 436 h 977"/>
                  <a:gd name="T58" fmla="*/ 7 w 897"/>
                  <a:gd name="T59" fmla="*/ 401 h 977"/>
                  <a:gd name="T60" fmla="*/ 0 w 897"/>
                  <a:gd name="T61" fmla="*/ 367 h 977"/>
                  <a:gd name="T62" fmla="*/ 10 w 897"/>
                  <a:gd name="T63" fmla="*/ 329 h 977"/>
                  <a:gd name="T64" fmla="*/ 25 w 897"/>
                  <a:gd name="T65" fmla="*/ 300 h 977"/>
                  <a:gd name="T66" fmla="*/ 43 w 897"/>
                  <a:gd name="T67" fmla="*/ 275 h 977"/>
                  <a:gd name="T68" fmla="*/ 68 w 897"/>
                  <a:gd name="T69" fmla="*/ 256 h 977"/>
                  <a:gd name="T70" fmla="*/ 96 w 897"/>
                  <a:gd name="T71" fmla="*/ 244 h 977"/>
                  <a:gd name="T72" fmla="*/ 132 w 897"/>
                  <a:gd name="T73" fmla="*/ 238 h 977"/>
                  <a:gd name="T74" fmla="*/ 164 w 897"/>
                  <a:gd name="T75" fmla="*/ 240 h 977"/>
                  <a:gd name="T76" fmla="*/ 186 w 897"/>
                  <a:gd name="T77" fmla="*/ 253 h 977"/>
                  <a:gd name="T78" fmla="*/ 202 w 897"/>
                  <a:gd name="T79" fmla="*/ 270 h 977"/>
                  <a:gd name="T80" fmla="*/ 228 w 897"/>
                  <a:gd name="T81" fmla="*/ 255 h 977"/>
                  <a:gd name="T82" fmla="*/ 255 w 897"/>
                  <a:gd name="T83" fmla="*/ 230 h 977"/>
                  <a:gd name="T84" fmla="*/ 276 w 897"/>
                  <a:gd name="T85" fmla="*/ 201 h 977"/>
                  <a:gd name="T86" fmla="*/ 291 w 897"/>
                  <a:gd name="T87" fmla="*/ 173 h 977"/>
                  <a:gd name="T88" fmla="*/ 255 w 897"/>
                  <a:gd name="T89" fmla="*/ 142 h 977"/>
                  <a:gd name="T90" fmla="*/ 238 w 897"/>
                  <a:gd name="T91" fmla="*/ 111 h 977"/>
                  <a:gd name="T92" fmla="*/ 236 w 897"/>
                  <a:gd name="T93" fmla="*/ 72 h 97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97" h="977">
                    <a:moveTo>
                      <a:pt x="473" y="145"/>
                    </a:moveTo>
                    <a:lnTo>
                      <a:pt x="497" y="91"/>
                    </a:lnTo>
                    <a:lnTo>
                      <a:pt x="544" y="43"/>
                    </a:lnTo>
                    <a:lnTo>
                      <a:pt x="590" y="13"/>
                    </a:lnTo>
                    <a:lnTo>
                      <a:pt x="648" y="0"/>
                    </a:lnTo>
                    <a:lnTo>
                      <a:pt x="701" y="6"/>
                    </a:lnTo>
                    <a:lnTo>
                      <a:pt x="759" y="28"/>
                    </a:lnTo>
                    <a:lnTo>
                      <a:pt x="796" y="62"/>
                    </a:lnTo>
                    <a:lnTo>
                      <a:pt x="821" y="97"/>
                    </a:lnTo>
                    <a:lnTo>
                      <a:pt x="847" y="134"/>
                    </a:lnTo>
                    <a:lnTo>
                      <a:pt x="867" y="174"/>
                    </a:lnTo>
                    <a:lnTo>
                      <a:pt x="888" y="212"/>
                    </a:lnTo>
                    <a:lnTo>
                      <a:pt x="897" y="259"/>
                    </a:lnTo>
                    <a:lnTo>
                      <a:pt x="881" y="352"/>
                    </a:lnTo>
                    <a:lnTo>
                      <a:pt x="839" y="453"/>
                    </a:lnTo>
                    <a:lnTo>
                      <a:pt x="788" y="546"/>
                    </a:lnTo>
                    <a:lnTo>
                      <a:pt x="736" y="608"/>
                    </a:lnTo>
                    <a:lnTo>
                      <a:pt x="686" y="679"/>
                    </a:lnTo>
                    <a:lnTo>
                      <a:pt x="617" y="760"/>
                    </a:lnTo>
                    <a:lnTo>
                      <a:pt x="560" y="819"/>
                    </a:lnTo>
                    <a:lnTo>
                      <a:pt x="541" y="854"/>
                    </a:lnTo>
                    <a:lnTo>
                      <a:pt x="516" y="895"/>
                    </a:lnTo>
                    <a:lnTo>
                      <a:pt x="488" y="934"/>
                    </a:lnTo>
                    <a:lnTo>
                      <a:pt x="437" y="962"/>
                    </a:lnTo>
                    <a:lnTo>
                      <a:pt x="358" y="977"/>
                    </a:lnTo>
                    <a:lnTo>
                      <a:pt x="258" y="972"/>
                    </a:lnTo>
                    <a:lnTo>
                      <a:pt x="172" y="958"/>
                    </a:lnTo>
                    <a:lnTo>
                      <a:pt x="101" y="927"/>
                    </a:lnTo>
                    <a:lnTo>
                      <a:pt x="47" y="872"/>
                    </a:lnTo>
                    <a:lnTo>
                      <a:pt x="15" y="802"/>
                    </a:lnTo>
                    <a:lnTo>
                      <a:pt x="0" y="734"/>
                    </a:lnTo>
                    <a:lnTo>
                      <a:pt x="20" y="658"/>
                    </a:lnTo>
                    <a:lnTo>
                      <a:pt x="50" y="600"/>
                    </a:lnTo>
                    <a:lnTo>
                      <a:pt x="86" y="551"/>
                    </a:lnTo>
                    <a:lnTo>
                      <a:pt x="136" y="513"/>
                    </a:lnTo>
                    <a:lnTo>
                      <a:pt x="193" y="488"/>
                    </a:lnTo>
                    <a:lnTo>
                      <a:pt x="264" y="476"/>
                    </a:lnTo>
                    <a:lnTo>
                      <a:pt x="329" y="481"/>
                    </a:lnTo>
                    <a:lnTo>
                      <a:pt x="372" y="506"/>
                    </a:lnTo>
                    <a:lnTo>
                      <a:pt x="405" y="541"/>
                    </a:lnTo>
                    <a:lnTo>
                      <a:pt x="456" y="511"/>
                    </a:lnTo>
                    <a:lnTo>
                      <a:pt x="511" y="461"/>
                    </a:lnTo>
                    <a:lnTo>
                      <a:pt x="553" y="403"/>
                    </a:lnTo>
                    <a:lnTo>
                      <a:pt x="582" y="346"/>
                    </a:lnTo>
                    <a:lnTo>
                      <a:pt x="511" y="285"/>
                    </a:lnTo>
                    <a:lnTo>
                      <a:pt x="476" y="222"/>
                    </a:lnTo>
                    <a:lnTo>
                      <a:pt x="473" y="145"/>
                    </a:lnTo>
                    <a:close/>
                  </a:path>
                </a:pathLst>
              </a:custGeom>
              <a:solidFill>
                <a:srgbClr val="008080"/>
              </a:solidFill>
              <a:ln w="7938">
                <a:solidFill>
                  <a:srgbClr val="000000"/>
                </a:solidFill>
                <a:prstDash val="solid"/>
                <a:round/>
                <a:headEnd/>
                <a:tailEnd/>
              </a:ln>
            </p:spPr>
            <p:txBody>
              <a:bodyPr/>
              <a:lstStyle/>
              <a:p>
                <a:endParaRPr lang="en-US"/>
              </a:p>
            </p:txBody>
          </p:sp>
          <p:sp>
            <p:nvSpPr>
              <p:cNvPr id="61451" name="Freeform 35">
                <a:extLst>
                  <a:ext uri="{FF2B5EF4-FFF2-40B4-BE49-F238E27FC236}">
                    <a16:creationId xmlns:a16="http://schemas.microsoft.com/office/drawing/2014/main" id="{377AAE26-85D4-3B51-02B3-F4CDD1E33023}"/>
                  </a:ext>
                </a:extLst>
              </p:cNvPr>
              <p:cNvSpPr>
                <a:spLocks/>
              </p:cNvSpPr>
              <p:nvPr/>
            </p:nvSpPr>
            <p:spPr bwMode="auto">
              <a:xfrm>
                <a:off x="4733" y="2516"/>
                <a:ext cx="374" cy="634"/>
              </a:xfrm>
              <a:custGeom>
                <a:avLst/>
                <a:gdLst>
                  <a:gd name="T0" fmla="*/ 39 w 748"/>
                  <a:gd name="T1" fmla="*/ 19 h 1270"/>
                  <a:gd name="T2" fmla="*/ 106 w 748"/>
                  <a:gd name="T3" fmla="*/ 1 h 1270"/>
                  <a:gd name="T4" fmla="*/ 177 w 748"/>
                  <a:gd name="T5" fmla="*/ 5 h 1270"/>
                  <a:gd name="T6" fmla="*/ 234 w 748"/>
                  <a:gd name="T7" fmla="*/ 16 h 1270"/>
                  <a:gd name="T8" fmla="*/ 292 w 748"/>
                  <a:gd name="T9" fmla="*/ 34 h 1270"/>
                  <a:gd name="T10" fmla="*/ 325 w 748"/>
                  <a:gd name="T11" fmla="*/ 50 h 1270"/>
                  <a:gd name="T12" fmla="*/ 362 w 748"/>
                  <a:gd name="T13" fmla="*/ 93 h 1270"/>
                  <a:gd name="T14" fmla="*/ 374 w 748"/>
                  <a:gd name="T15" fmla="*/ 141 h 1270"/>
                  <a:gd name="T16" fmla="*/ 365 w 748"/>
                  <a:gd name="T17" fmla="*/ 184 h 1270"/>
                  <a:gd name="T18" fmla="*/ 344 w 748"/>
                  <a:gd name="T19" fmla="*/ 225 h 1270"/>
                  <a:gd name="T20" fmla="*/ 327 w 748"/>
                  <a:gd name="T21" fmla="*/ 273 h 1270"/>
                  <a:gd name="T22" fmla="*/ 306 w 748"/>
                  <a:gd name="T23" fmla="*/ 320 h 1270"/>
                  <a:gd name="T24" fmla="*/ 282 w 748"/>
                  <a:gd name="T25" fmla="*/ 359 h 1270"/>
                  <a:gd name="T26" fmla="*/ 256 w 748"/>
                  <a:gd name="T27" fmla="*/ 394 h 1270"/>
                  <a:gd name="T28" fmla="*/ 222 w 748"/>
                  <a:gd name="T29" fmla="*/ 414 h 1270"/>
                  <a:gd name="T30" fmla="*/ 235 w 748"/>
                  <a:gd name="T31" fmla="*/ 519 h 1270"/>
                  <a:gd name="T32" fmla="*/ 75 w 748"/>
                  <a:gd name="T33" fmla="*/ 604 h 1270"/>
                  <a:gd name="T34" fmla="*/ 69 w 748"/>
                  <a:gd name="T35" fmla="*/ 523 h 1270"/>
                  <a:gd name="T36" fmla="*/ 49 w 748"/>
                  <a:gd name="T37" fmla="*/ 473 h 1270"/>
                  <a:gd name="T38" fmla="*/ 25 w 748"/>
                  <a:gd name="T39" fmla="*/ 430 h 1270"/>
                  <a:gd name="T40" fmla="*/ 54 w 748"/>
                  <a:gd name="T41" fmla="*/ 405 h 1270"/>
                  <a:gd name="T42" fmla="*/ 93 w 748"/>
                  <a:gd name="T43" fmla="*/ 387 h 1270"/>
                  <a:gd name="T44" fmla="*/ 86 w 748"/>
                  <a:gd name="T45" fmla="*/ 338 h 1270"/>
                  <a:gd name="T46" fmla="*/ 110 w 748"/>
                  <a:gd name="T47" fmla="*/ 273 h 1270"/>
                  <a:gd name="T48" fmla="*/ 149 w 748"/>
                  <a:gd name="T49" fmla="*/ 222 h 1270"/>
                  <a:gd name="T50" fmla="*/ 196 w 748"/>
                  <a:gd name="T51" fmla="*/ 188 h 1270"/>
                  <a:gd name="T52" fmla="*/ 187 w 748"/>
                  <a:gd name="T53" fmla="*/ 185 h 1270"/>
                  <a:gd name="T54" fmla="*/ 166 w 748"/>
                  <a:gd name="T55" fmla="*/ 180 h 1270"/>
                  <a:gd name="T56" fmla="*/ 127 w 748"/>
                  <a:gd name="T57" fmla="*/ 199 h 1270"/>
                  <a:gd name="T58" fmla="*/ 103 w 748"/>
                  <a:gd name="T59" fmla="*/ 227 h 1270"/>
                  <a:gd name="T60" fmla="*/ 70 w 748"/>
                  <a:gd name="T61" fmla="*/ 227 h 1270"/>
                  <a:gd name="T62" fmla="*/ 61 w 748"/>
                  <a:gd name="T63" fmla="*/ 206 h 1270"/>
                  <a:gd name="T64" fmla="*/ 53 w 748"/>
                  <a:gd name="T65" fmla="*/ 190 h 1270"/>
                  <a:gd name="T66" fmla="*/ 50 w 748"/>
                  <a:gd name="T67" fmla="*/ 159 h 1270"/>
                  <a:gd name="T68" fmla="*/ 66 w 748"/>
                  <a:gd name="T69" fmla="*/ 137 h 1270"/>
                  <a:gd name="T70" fmla="*/ 38 w 748"/>
                  <a:gd name="T71" fmla="*/ 132 h 1270"/>
                  <a:gd name="T72" fmla="*/ 35 w 748"/>
                  <a:gd name="T73" fmla="*/ 102 h 1270"/>
                  <a:gd name="T74" fmla="*/ 41 w 748"/>
                  <a:gd name="T75" fmla="*/ 91 h 1270"/>
                  <a:gd name="T76" fmla="*/ 10 w 748"/>
                  <a:gd name="T77" fmla="*/ 89 h 1270"/>
                  <a:gd name="T78" fmla="*/ 0 w 748"/>
                  <a:gd name="T79" fmla="*/ 72 h 1270"/>
                  <a:gd name="T80" fmla="*/ 13 w 748"/>
                  <a:gd name="T81" fmla="*/ 38 h 127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48" h="1270">
                    <a:moveTo>
                      <a:pt x="25" y="77"/>
                    </a:moveTo>
                    <a:lnTo>
                      <a:pt x="78" y="38"/>
                    </a:lnTo>
                    <a:lnTo>
                      <a:pt x="136" y="15"/>
                    </a:lnTo>
                    <a:lnTo>
                      <a:pt x="211" y="2"/>
                    </a:lnTo>
                    <a:lnTo>
                      <a:pt x="282" y="0"/>
                    </a:lnTo>
                    <a:lnTo>
                      <a:pt x="353" y="10"/>
                    </a:lnTo>
                    <a:lnTo>
                      <a:pt x="411" y="18"/>
                    </a:lnTo>
                    <a:lnTo>
                      <a:pt x="467" y="33"/>
                    </a:lnTo>
                    <a:lnTo>
                      <a:pt x="534" y="52"/>
                    </a:lnTo>
                    <a:lnTo>
                      <a:pt x="583" y="69"/>
                    </a:lnTo>
                    <a:lnTo>
                      <a:pt x="600" y="79"/>
                    </a:lnTo>
                    <a:lnTo>
                      <a:pt x="649" y="101"/>
                    </a:lnTo>
                    <a:lnTo>
                      <a:pt x="688" y="134"/>
                    </a:lnTo>
                    <a:lnTo>
                      <a:pt x="723" y="187"/>
                    </a:lnTo>
                    <a:lnTo>
                      <a:pt x="743" y="237"/>
                    </a:lnTo>
                    <a:lnTo>
                      <a:pt x="748" y="282"/>
                    </a:lnTo>
                    <a:lnTo>
                      <a:pt x="743" y="325"/>
                    </a:lnTo>
                    <a:lnTo>
                      <a:pt x="729" y="368"/>
                    </a:lnTo>
                    <a:lnTo>
                      <a:pt x="709" y="411"/>
                    </a:lnTo>
                    <a:lnTo>
                      <a:pt x="688" y="450"/>
                    </a:lnTo>
                    <a:lnTo>
                      <a:pt x="669" y="500"/>
                    </a:lnTo>
                    <a:lnTo>
                      <a:pt x="653" y="547"/>
                    </a:lnTo>
                    <a:lnTo>
                      <a:pt x="639" y="584"/>
                    </a:lnTo>
                    <a:lnTo>
                      <a:pt x="611" y="641"/>
                    </a:lnTo>
                    <a:lnTo>
                      <a:pt x="586" y="681"/>
                    </a:lnTo>
                    <a:lnTo>
                      <a:pt x="564" y="720"/>
                    </a:lnTo>
                    <a:lnTo>
                      <a:pt x="536" y="760"/>
                    </a:lnTo>
                    <a:lnTo>
                      <a:pt x="511" y="789"/>
                    </a:lnTo>
                    <a:lnTo>
                      <a:pt x="480" y="812"/>
                    </a:lnTo>
                    <a:lnTo>
                      <a:pt x="444" y="830"/>
                    </a:lnTo>
                    <a:lnTo>
                      <a:pt x="413" y="843"/>
                    </a:lnTo>
                    <a:lnTo>
                      <a:pt x="470" y="1040"/>
                    </a:lnTo>
                    <a:lnTo>
                      <a:pt x="167" y="1270"/>
                    </a:lnTo>
                    <a:lnTo>
                      <a:pt x="149" y="1209"/>
                    </a:lnTo>
                    <a:lnTo>
                      <a:pt x="138" y="1129"/>
                    </a:lnTo>
                    <a:lnTo>
                      <a:pt x="138" y="1047"/>
                    </a:lnTo>
                    <a:lnTo>
                      <a:pt x="140" y="968"/>
                    </a:lnTo>
                    <a:lnTo>
                      <a:pt x="97" y="948"/>
                    </a:lnTo>
                    <a:lnTo>
                      <a:pt x="65" y="914"/>
                    </a:lnTo>
                    <a:lnTo>
                      <a:pt x="50" y="862"/>
                    </a:lnTo>
                    <a:lnTo>
                      <a:pt x="43" y="812"/>
                    </a:lnTo>
                    <a:lnTo>
                      <a:pt x="108" y="812"/>
                    </a:lnTo>
                    <a:lnTo>
                      <a:pt x="153" y="804"/>
                    </a:lnTo>
                    <a:lnTo>
                      <a:pt x="185" y="776"/>
                    </a:lnTo>
                    <a:lnTo>
                      <a:pt x="181" y="745"/>
                    </a:lnTo>
                    <a:lnTo>
                      <a:pt x="172" y="678"/>
                    </a:lnTo>
                    <a:lnTo>
                      <a:pt x="189" y="610"/>
                    </a:lnTo>
                    <a:lnTo>
                      <a:pt x="219" y="547"/>
                    </a:lnTo>
                    <a:lnTo>
                      <a:pt x="260" y="492"/>
                    </a:lnTo>
                    <a:lnTo>
                      <a:pt x="297" y="444"/>
                    </a:lnTo>
                    <a:lnTo>
                      <a:pt x="342" y="410"/>
                    </a:lnTo>
                    <a:lnTo>
                      <a:pt x="391" y="377"/>
                    </a:lnTo>
                    <a:lnTo>
                      <a:pt x="395" y="364"/>
                    </a:lnTo>
                    <a:lnTo>
                      <a:pt x="374" y="371"/>
                    </a:lnTo>
                    <a:lnTo>
                      <a:pt x="355" y="366"/>
                    </a:lnTo>
                    <a:lnTo>
                      <a:pt x="331" y="361"/>
                    </a:lnTo>
                    <a:lnTo>
                      <a:pt x="295" y="376"/>
                    </a:lnTo>
                    <a:lnTo>
                      <a:pt x="253" y="399"/>
                    </a:lnTo>
                    <a:lnTo>
                      <a:pt x="222" y="427"/>
                    </a:lnTo>
                    <a:lnTo>
                      <a:pt x="205" y="454"/>
                    </a:lnTo>
                    <a:lnTo>
                      <a:pt x="181" y="463"/>
                    </a:lnTo>
                    <a:lnTo>
                      <a:pt x="140" y="455"/>
                    </a:lnTo>
                    <a:lnTo>
                      <a:pt x="121" y="433"/>
                    </a:lnTo>
                    <a:lnTo>
                      <a:pt x="121" y="413"/>
                    </a:lnTo>
                    <a:lnTo>
                      <a:pt x="138" y="387"/>
                    </a:lnTo>
                    <a:lnTo>
                      <a:pt x="106" y="380"/>
                    </a:lnTo>
                    <a:lnTo>
                      <a:pt x="97" y="354"/>
                    </a:lnTo>
                    <a:lnTo>
                      <a:pt x="99" y="319"/>
                    </a:lnTo>
                    <a:lnTo>
                      <a:pt x="115" y="293"/>
                    </a:lnTo>
                    <a:lnTo>
                      <a:pt x="131" y="275"/>
                    </a:lnTo>
                    <a:lnTo>
                      <a:pt x="99" y="278"/>
                    </a:lnTo>
                    <a:lnTo>
                      <a:pt x="75" y="264"/>
                    </a:lnTo>
                    <a:lnTo>
                      <a:pt x="65" y="239"/>
                    </a:lnTo>
                    <a:lnTo>
                      <a:pt x="70" y="204"/>
                    </a:lnTo>
                    <a:lnTo>
                      <a:pt x="111" y="179"/>
                    </a:lnTo>
                    <a:lnTo>
                      <a:pt x="82" y="182"/>
                    </a:lnTo>
                    <a:lnTo>
                      <a:pt x="48" y="186"/>
                    </a:lnTo>
                    <a:lnTo>
                      <a:pt x="20" y="178"/>
                    </a:lnTo>
                    <a:lnTo>
                      <a:pt x="11" y="168"/>
                    </a:lnTo>
                    <a:lnTo>
                      <a:pt x="0" y="144"/>
                    </a:lnTo>
                    <a:lnTo>
                      <a:pt x="4" y="116"/>
                    </a:lnTo>
                    <a:lnTo>
                      <a:pt x="25" y="77"/>
                    </a:lnTo>
                    <a:close/>
                  </a:path>
                </a:pathLst>
              </a:custGeom>
              <a:solidFill>
                <a:srgbClr val="E0A080"/>
              </a:solidFill>
              <a:ln w="7938">
                <a:solidFill>
                  <a:srgbClr val="000000"/>
                </a:solidFill>
                <a:prstDash val="solid"/>
                <a:round/>
                <a:headEnd/>
                <a:tailEnd/>
              </a:ln>
            </p:spPr>
            <p:txBody>
              <a:bodyPr/>
              <a:lstStyle/>
              <a:p>
                <a:endParaRPr lang="en-US"/>
              </a:p>
            </p:txBody>
          </p:sp>
          <p:sp>
            <p:nvSpPr>
              <p:cNvPr id="61452" name="Freeform 36">
                <a:extLst>
                  <a:ext uri="{FF2B5EF4-FFF2-40B4-BE49-F238E27FC236}">
                    <a16:creationId xmlns:a16="http://schemas.microsoft.com/office/drawing/2014/main" id="{A22A5CCB-C841-35A7-3D52-076ED84A65A6}"/>
                  </a:ext>
                </a:extLst>
              </p:cNvPr>
              <p:cNvSpPr>
                <a:spLocks/>
              </p:cNvSpPr>
              <p:nvPr/>
            </p:nvSpPr>
            <p:spPr bwMode="auto">
              <a:xfrm>
                <a:off x="4827" y="2913"/>
                <a:ext cx="29" cy="35"/>
              </a:xfrm>
              <a:custGeom>
                <a:avLst/>
                <a:gdLst>
                  <a:gd name="T0" fmla="*/ 0 w 59"/>
                  <a:gd name="T1" fmla="*/ 0 h 71"/>
                  <a:gd name="T2" fmla="*/ 7 w 59"/>
                  <a:gd name="T3" fmla="*/ 18 h 71"/>
                  <a:gd name="T4" fmla="*/ 14 w 59"/>
                  <a:gd name="T5" fmla="*/ 26 h 71"/>
                  <a:gd name="T6" fmla="*/ 29 w 59"/>
                  <a:gd name="T7" fmla="*/ 35 h 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9" h="71">
                    <a:moveTo>
                      <a:pt x="0" y="0"/>
                    </a:moveTo>
                    <a:lnTo>
                      <a:pt x="15" y="36"/>
                    </a:lnTo>
                    <a:lnTo>
                      <a:pt x="29" y="53"/>
                    </a:lnTo>
                    <a:lnTo>
                      <a:pt x="59" y="71"/>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61453" name="Group 37">
                <a:extLst>
                  <a:ext uri="{FF2B5EF4-FFF2-40B4-BE49-F238E27FC236}">
                    <a16:creationId xmlns:a16="http://schemas.microsoft.com/office/drawing/2014/main" id="{E3CD36DE-A296-76B3-61A3-204A91E21CD0}"/>
                  </a:ext>
                </a:extLst>
              </p:cNvPr>
              <p:cNvGrpSpPr>
                <a:grpSpLocks/>
              </p:cNvGrpSpPr>
              <p:nvPr/>
            </p:nvGrpSpPr>
            <p:grpSpPr bwMode="auto">
              <a:xfrm>
                <a:off x="4730" y="2513"/>
                <a:ext cx="318" cy="238"/>
                <a:chOff x="4730" y="2513"/>
                <a:chExt cx="318" cy="238"/>
              </a:xfrm>
            </p:grpSpPr>
            <p:sp>
              <p:nvSpPr>
                <p:cNvPr id="61460" name="Freeform 38">
                  <a:extLst>
                    <a:ext uri="{FF2B5EF4-FFF2-40B4-BE49-F238E27FC236}">
                      <a16:creationId xmlns:a16="http://schemas.microsoft.com/office/drawing/2014/main" id="{18D8759A-6553-603B-19B6-E0844BFF23FF}"/>
                    </a:ext>
                  </a:extLst>
                </p:cNvPr>
                <p:cNvSpPr>
                  <a:spLocks/>
                </p:cNvSpPr>
                <p:nvPr/>
              </p:nvSpPr>
              <p:spPr bwMode="auto">
                <a:xfrm>
                  <a:off x="4788" y="2566"/>
                  <a:ext cx="190" cy="38"/>
                </a:xfrm>
                <a:custGeom>
                  <a:avLst/>
                  <a:gdLst>
                    <a:gd name="T0" fmla="*/ 0 w 380"/>
                    <a:gd name="T1" fmla="*/ 38 h 77"/>
                    <a:gd name="T2" fmla="*/ 22 w 380"/>
                    <a:gd name="T3" fmla="*/ 18 h 77"/>
                    <a:gd name="T4" fmla="*/ 51 w 380"/>
                    <a:gd name="T5" fmla="*/ 6 h 77"/>
                    <a:gd name="T6" fmla="*/ 70 w 380"/>
                    <a:gd name="T7" fmla="*/ 1 h 77"/>
                    <a:gd name="T8" fmla="*/ 88 w 380"/>
                    <a:gd name="T9" fmla="*/ 1 h 77"/>
                    <a:gd name="T10" fmla="*/ 109 w 380"/>
                    <a:gd name="T11" fmla="*/ 0 h 77"/>
                    <a:gd name="T12" fmla="*/ 134 w 380"/>
                    <a:gd name="T13" fmla="*/ 4 h 77"/>
                    <a:gd name="T14" fmla="*/ 161 w 380"/>
                    <a:gd name="T15" fmla="*/ 8 h 77"/>
                    <a:gd name="T16" fmla="*/ 190 w 380"/>
                    <a:gd name="T17" fmla="*/ 18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0" h="77">
                      <a:moveTo>
                        <a:pt x="0" y="77"/>
                      </a:moveTo>
                      <a:lnTo>
                        <a:pt x="43" y="36"/>
                      </a:lnTo>
                      <a:lnTo>
                        <a:pt x="101" y="13"/>
                      </a:lnTo>
                      <a:lnTo>
                        <a:pt x="139" y="2"/>
                      </a:lnTo>
                      <a:lnTo>
                        <a:pt x="176" y="2"/>
                      </a:lnTo>
                      <a:lnTo>
                        <a:pt x="217" y="0"/>
                      </a:lnTo>
                      <a:lnTo>
                        <a:pt x="267" y="9"/>
                      </a:lnTo>
                      <a:lnTo>
                        <a:pt x="322" y="17"/>
                      </a:lnTo>
                      <a:lnTo>
                        <a:pt x="380" y="36"/>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61" name="Freeform 39">
                  <a:extLst>
                    <a:ext uri="{FF2B5EF4-FFF2-40B4-BE49-F238E27FC236}">
                      <a16:creationId xmlns:a16="http://schemas.microsoft.com/office/drawing/2014/main" id="{42C63161-958F-16CD-3977-59A5A9B6DEBC}"/>
                    </a:ext>
                  </a:extLst>
                </p:cNvPr>
                <p:cNvSpPr>
                  <a:spLocks/>
                </p:cNvSpPr>
                <p:nvPr/>
              </p:nvSpPr>
              <p:spPr bwMode="auto">
                <a:xfrm>
                  <a:off x="4804" y="2609"/>
                  <a:ext cx="162" cy="39"/>
                </a:xfrm>
                <a:custGeom>
                  <a:avLst/>
                  <a:gdLst>
                    <a:gd name="T0" fmla="*/ 0 w 324"/>
                    <a:gd name="T1" fmla="*/ 39 h 78"/>
                    <a:gd name="T2" fmla="*/ 18 w 324"/>
                    <a:gd name="T3" fmla="*/ 25 h 78"/>
                    <a:gd name="T4" fmla="*/ 36 w 324"/>
                    <a:gd name="T5" fmla="*/ 13 h 78"/>
                    <a:gd name="T6" fmla="*/ 58 w 324"/>
                    <a:gd name="T7" fmla="*/ 4 h 78"/>
                    <a:gd name="T8" fmla="*/ 77 w 324"/>
                    <a:gd name="T9" fmla="*/ 0 h 78"/>
                    <a:gd name="T10" fmla="*/ 101 w 324"/>
                    <a:gd name="T11" fmla="*/ 3 h 78"/>
                    <a:gd name="T12" fmla="*/ 123 w 324"/>
                    <a:gd name="T13" fmla="*/ 7 h 78"/>
                    <a:gd name="T14" fmla="*/ 142 w 324"/>
                    <a:gd name="T15" fmla="*/ 13 h 78"/>
                    <a:gd name="T16" fmla="*/ 162 w 324"/>
                    <a:gd name="T17" fmla="*/ 26 h 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4" h="78">
                      <a:moveTo>
                        <a:pt x="0" y="78"/>
                      </a:moveTo>
                      <a:lnTo>
                        <a:pt x="36" y="50"/>
                      </a:lnTo>
                      <a:lnTo>
                        <a:pt x="71" y="26"/>
                      </a:lnTo>
                      <a:lnTo>
                        <a:pt x="116" y="7"/>
                      </a:lnTo>
                      <a:lnTo>
                        <a:pt x="153" y="0"/>
                      </a:lnTo>
                      <a:lnTo>
                        <a:pt x="201" y="5"/>
                      </a:lnTo>
                      <a:lnTo>
                        <a:pt x="245" y="14"/>
                      </a:lnTo>
                      <a:lnTo>
                        <a:pt x="284" y="26"/>
                      </a:lnTo>
                      <a:lnTo>
                        <a:pt x="324" y="52"/>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62" name="Freeform 40">
                  <a:extLst>
                    <a:ext uri="{FF2B5EF4-FFF2-40B4-BE49-F238E27FC236}">
                      <a16:creationId xmlns:a16="http://schemas.microsoft.com/office/drawing/2014/main" id="{C1921B4B-F0BD-A7BC-39A0-0CE8BABA3B0D}"/>
                    </a:ext>
                  </a:extLst>
                </p:cNvPr>
                <p:cNvSpPr>
                  <a:spLocks/>
                </p:cNvSpPr>
                <p:nvPr/>
              </p:nvSpPr>
              <p:spPr bwMode="auto">
                <a:xfrm>
                  <a:off x="4808" y="2652"/>
                  <a:ext cx="125" cy="51"/>
                </a:xfrm>
                <a:custGeom>
                  <a:avLst/>
                  <a:gdLst>
                    <a:gd name="T0" fmla="*/ 0 w 248"/>
                    <a:gd name="T1" fmla="*/ 51 h 102"/>
                    <a:gd name="T2" fmla="*/ 13 w 248"/>
                    <a:gd name="T3" fmla="*/ 36 h 102"/>
                    <a:gd name="T4" fmla="*/ 32 w 248"/>
                    <a:gd name="T5" fmla="*/ 20 h 102"/>
                    <a:gd name="T6" fmla="*/ 53 w 248"/>
                    <a:gd name="T7" fmla="*/ 10 h 102"/>
                    <a:gd name="T8" fmla="*/ 82 w 248"/>
                    <a:gd name="T9" fmla="*/ 0 h 102"/>
                    <a:gd name="T10" fmla="*/ 108 w 248"/>
                    <a:gd name="T11" fmla="*/ 2 h 102"/>
                    <a:gd name="T12" fmla="*/ 125 w 248"/>
                    <a:gd name="T13" fmla="*/ 12 h 10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8" h="102">
                      <a:moveTo>
                        <a:pt x="0" y="102"/>
                      </a:moveTo>
                      <a:lnTo>
                        <a:pt x="25" y="72"/>
                      </a:lnTo>
                      <a:lnTo>
                        <a:pt x="64" y="39"/>
                      </a:lnTo>
                      <a:lnTo>
                        <a:pt x="105" y="20"/>
                      </a:lnTo>
                      <a:lnTo>
                        <a:pt x="162" y="0"/>
                      </a:lnTo>
                      <a:lnTo>
                        <a:pt x="214" y="3"/>
                      </a:lnTo>
                      <a:lnTo>
                        <a:pt x="248" y="24"/>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63" name="Freeform 41">
                  <a:extLst>
                    <a:ext uri="{FF2B5EF4-FFF2-40B4-BE49-F238E27FC236}">
                      <a16:creationId xmlns:a16="http://schemas.microsoft.com/office/drawing/2014/main" id="{3552A121-5585-C74D-45E3-1DDE0EAB7FF7}"/>
                    </a:ext>
                  </a:extLst>
                </p:cNvPr>
                <p:cNvSpPr>
                  <a:spLocks/>
                </p:cNvSpPr>
                <p:nvPr/>
              </p:nvSpPr>
              <p:spPr bwMode="auto">
                <a:xfrm>
                  <a:off x="4730" y="2563"/>
                  <a:ext cx="47" cy="49"/>
                </a:xfrm>
                <a:custGeom>
                  <a:avLst/>
                  <a:gdLst>
                    <a:gd name="T0" fmla="*/ 8 w 93"/>
                    <a:gd name="T1" fmla="*/ 0 h 98"/>
                    <a:gd name="T2" fmla="*/ 2 w 93"/>
                    <a:gd name="T3" fmla="*/ 12 h 98"/>
                    <a:gd name="T4" fmla="*/ 0 w 93"/>
                    <a:gd name="T5" fmla="*/ 28 h 98"/>
                    <a:gd name="T6" fmla="*/ 10 w 93"/>
                    <a:gd name="T7" fmla="*/ 44 h 98"/>
                    <a:gd name="T8" fmla="*/ 28 w 93"/>
                    <a:gd name="T9" fmla="*/ 49 h 98"/>
                    <a:gd name="T10" fmla="*/ 47 w 93"/>
                    <a:gd name="T11" fmla="*/ 47 h 9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3" h="98">
                      <a:moveTo>
                        <a:pt x="15" y="0"/>
                      </a:moveTo>
                      <a:lnTo>
                        <a:pt x="4" y="24"/>
                      </a:lnTo>
                      <a:lnTo>
                        <a:pt x="0" y="56"/>
                      </a:lnTo>
                      <a:lnTo>
                        <a:pt x="20" y="87"/>
                      </a:lnTo>
                      <a:lnTo>
                        <a:pt x="55" y="98"/>
                      </a:lnTo>
                      <a:lnTo>
                        <a:pt x="93" y="94"/>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64" name="Freeform 42">
                  <a:extLst>
                    <a:ext uri="{FF2B5EF4-FFF2-40B4-BE49-F238E27FC236}">
                      <a16:creationId xmlns:a16="http://schemas.microsoft.com/office/drawing/2014/main" id="{F9239FC8-A847-6E12-0E92-5B46639D4A5C}"/>
                    </a:ext>
                  </a:extLst>
                </p:cNvPr>
                <p:cNvSpPr>
                  <a:spLocks/>
                </p:cNvSpPr>
                <p:nvPr/>
              </p:nvSpPr>
              <p:spPr bwMode="auto">
                <a:xfrm>
                  <a:off x="4762" y="2617"/>
                  <a:ext cx="29" cy="39"/>
                </a:xfrm>
                <a:custGeom>
                  <a:avLst/>
                  <a:gdLst>
                    <a:gd name="T0" fmla="*/ 4 w 58"/>
                    <a:gd name="T1" fmla="*/ 0 h 78"/>
                    <a:gd name="T2" fmla="*/ 0 w 58"/>
                    <a:gd name="T3" fmla="*/ 14 h 78"/>
                    <a:gd name="T4" fmla="*/ 1 w 58"/>
                    <a:gd name="T5" fmla="*/ 27 h 78"/>
                    <a:gd name="T6" fmla="*/ 8 w 58"/>
                    <a:gd name="T7" fmla="*/ 36 h 78"/>
                    <a:gd name="T8" fmla="*/ 18 w 58"/>
                    <a:gd name="T9" fmla="*/ 39 h 78"/>
                    <a:gd name="T10" fmla="*/ 29 w 58"/>
                    <a:gd name="T11" fmla="*/ 38 h 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8" h="78">
                      <a:moveTo>
                        <a:pt x="8" y="0"/>
                      </a:moveTo>
                      <a:lnTo>
                        <a:pt x="0" y="27"/>
                      </a:lnTo>
                      <a:lnTo>
                        <a:pt x="2" y="53"/>
                      </a:lnTo>
                      <a:lnTo>
                        <a:pt x="16" y="71"/>
                      </a:lnTo>
                      <a:lnTo>
                        <a:pt x="35" y="78"/>
                      </a:lnTo>
                      <a:lnTo>
                        <a:pt x="58" y="75"/>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65" name="Freeform 43">
                  <a:extLst>
                    <a:ext uri="{FF2B5EF4-FFF2-40B4-BE49-F238E27FC236}">
                      <a16:creationId xmlns:a16="http://schemas.microsoft.com/office/drawing/2014/main" id="{E55F5EFC-2705-E15A-6D9E-E54C778AE7EB}"/>
                    </a:ext>
                  </a:extLst>
                </p:cNvPr>
                <p:cNvSpPr>
                  <a:spLocks/>
                </p:cNvSpPr>
                <p:nvPr/>
              </p:nvSpPr>
              <p:spPr bwMode="auto">
                <a:xfrm>
                  <a:off x="4777" y="2664"/>
                  <a:ext cx="62" cy="87"/>
                </a:xfrm>
                <a:custGeom>
                  <a:avLst/>
                  <a:gdLst>
                    <a:gd name="T0" fmla="*/ 8 w 124"/>
                    <a:gd name="T1" fmla="*/ 0 h 173"/>
                    <a:gd name="T2" fmla="*/ 2 w 124"/>
                    <a:gd name="T3" fmla="*/ 12 h 173"/>
                    <a:gd name="T4" fmla="*/ 0 w 124"/>
                    <a:gd name="T5" fmla="*/ 23 h 173"/>
                    <a:gd name="T6" fmla="*/ 1 w 124"/>
                    <a:gd name="T7" fmla="*/ 33 h 173"/>
                    <a:gd name="T8" fmla="*/ 6 w 124"/>
                    <a:gd name="T9" fmla="*/ 44 h 173"/>
                    <a:gd name="T10" fmla="*/ 19 w 124"/>
                    <a:gd name="T11" fmla="*/ 47 h 173"/>
                    <a:gd name="T12" fmla="*/ 14 w 124"/>
                    <a:gd name="T13" fmla="*/ 57 h 173"/>
                    <a:gd name="T14" fmla="*/ 15 w 124"/>
                    <a:gd name="T15" fmla="*/ 73 h 173"/>
                    <a:gd name="T16" fmla="*/ 24 w 124"/>
                    <a:gd name="T17" fmla="*/ 83 h 173"/>
                    <a:gd name="T18" fmla="*/ 38 w 124"/>
                    <a:gd name="T19" fmla="*/ 87 h 173"/>
                    <a:gd name="T20" fmla="*/ 51 w 124"/>
                    <a:gd name="T21" fmla="*/ 87 h 173"/>
                    <a:gd name="T22" fmla="*/ 62 w 124"/>
                    <a:gd name="T23" fmla="*/ 83 h 17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4" h="173">
                      <a:moveTo>
                        <a:pt x="15" y="0"/>
                      </a:moveTo>
                      <a:lnTo>
                        <a:pt x="4" y="23"/>
                      </a:lnTo>
                      <a:lnTo>
                        <a:pt x="0" y="45"/>
                      </a:lnTo>
                      <a:lnTo>
                        <a:pt x="1" y="65"/>
                      </a:lnTo>
                      <a:lnTo>
                        <a:pt x="12" y="87"/>
                      </a:lnTo>
                      <a:lnTo>
                        <a:pt x="38" y="94"/>
                      </a:lnTo>
                      <a:lnTo>
                        <a:pt x="27" y="114"/>
                      </a:lnTo>
                      <a:lnTo>
                        <a:pt x="30" y="145"/>
                      </a:lnTo>
                      <a:lnTo>
                        <a:pt x="48" y="165"/>
                      </a:lnTo>
                      <a:lnTo>
                        <a:pt x="76" y="173"/>
                      </a:lnTo>
                      <a:lnTo>
                        <a:pt x="101" y="173"/>
                      </a:lnTo>
                      <a:lnTo>
                        <a:pt x="124" y="165"/>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66" name="Freeform 44">
                  <a:extLst>
                    <a:ext uri="{FF2B5EF4-FFF2-40B4-BE49-F238E27FC236}">
                      <a16:creationId xmlns:a16="http://schemas.microsoft.com/office/drawing/2014/main" id="{A70EE3FC-07CB-5971-0183-FBF521EAE786}"/>
                    </a:ext>
                  </a:extLst>
                </p:cNvPr>
                <p:cNvSpPr>
                  <a:spLocks/>
                </p:cNvSpPr>
                <p:nvPr/>
              </p:nvSpPr>
              <p:spPr bwMode="auto">
                <a:xfrm>
                  <a:off x="4744" y="2513"/>
                  <a:ext cx="304" cy="45"/>
                </a:xfrm>
                <a:custGeom>
                  <a:avLst/>
                  <a:gdLst>
                    <a:gd name="T0" fmla="*/ 0 w 608"/>
                    <a:gd name="T1" fmla="*/ 40 h 90"/>
                    <a:gd name="T2" fmla="*/ 15 w 608"/>
                    <a:gd name="T3" fmla="*/ 28 h 90"/>
                    <a:gd name="T4" fmla="*/ 36 w 608"/>
                    <a:gd name="T5" fmla="*/ 18 h 90"/>
                    <a:gd name="T6" fmla="*/ 61 w 608"/>
                    <a:gd name="T7" fmla="*/ 8 h 90"/>
                    <a:gd name="T8" fmla="*/ 82 w 608"/>
                    <a:gd name="T9" fmla="*/ 2 h 90"/>
                    <a:gd name="T10" fmla="*/ 103 w 608"/>
                    <a:gd name="T11" fmla="*/ 0 h 90"/>
                    <a:gd name="T12" fmla="*/ 127 w 608"/>
                    <a:gd name="T13" fmla="*/ 0 h 90"/>
                    <a:gd name="T14" fmla="*/ 150 w 608"/>
                    <a:gd name="T15" fmla="*/ 2 h 90"/>
                    <a:gd name="T16" fmla="*/ 174 w 608"/>
                    <a:gd name="T17" fmla="*/ 4 h 90"/>
                    <a:gd name="T18" fmla="*/ 199 w 608"/>
                    <a:gd name="T19" fmla="*/ 10 h 90"/>
                    <a:gd name="T20" fmla="*/ 220 w 608"/>
                    <a:gd name="T21" fmla="*/ 14 h 90"/>
                    <a:gd name="T22" fmla="*/ 243 w 608"/>
                    <a:gd name="T23" fmla="*/ 21 h 90"/>
                    <a:gd name="T24" fmla="*/ 256 w 608"/>
                    <a:gd name="T25" fmla="*/ 25 h 90"/>
                    <a:gd name="T26" fmla="*/ 275 w 608"/>
                    <a:gd name="T27" fmla="*/ 32 h 90"/>
                    <a:gd name="T28" fmla="*/ 289 w 608"/>
                    <a:gd name="T29" fmla="*/ 38 h 90"/>
                    <a:gd name="T30" fmla="*/ 304 w 608"/>
                    <a:gd name="T31" fmla="*/ 45 h 9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8" h="90">
                      <a:moveTo>
                        <a:pt x="0" y="80"/>
                      </a:moveTo>
                      <a:lnTo>
                        <a:pt x="29" y="56"/>
                      </a:lnTo>
                      <a:lnTo>
                        <a:pt x="71" y="35"/>
                      </a:lnTo>
                      <a:lnTo>
                        <a:pt x="122" y="15"/>
                      </a:lnTo>
                      <a:lnTo>
                        <a:pt x="164" y="4"/>
                      </a:lnTo>
                      <a:lnTo>
                        <a:pt x="206" y="0"/>
                      </a:lnTo>
                      <a:lnTo>
                        <a:pt x="253" y="0"/>
                      </a:lnTo>
                      <a:lnTo>
                        <a:pt x="299" y="3"/>
                      </a:lnTo>
                      <a:lnTo>
                        <a:pt x="347" y="8"/>
                      </a:lnTo>
                      <a:lnTo>
                        <a:pt x="397" y="19"/>
                      </a:lnTo>
                      <a:lnTo>
                        <a:pt x="440" y="27"/>
                      </a:lnTo>
                      <a:lnTo>
                        <a:pt x="485" y="41"/>
                      </a:lnTo>
                      <a:lnTo>
                        <a:pt x="512" y="50"/>
                      </a:lnTo>
                      <a:lnTo>
                        <a:pt x="549" y="63"/>
                      </a:lnTo>
                      <a:lnTo>
                        <a:pt x="578" y="75"/>
                      </a:lnTo>
                      <a:lnTo>
                        <a:pt x="608" y="9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67" name="Freeform 45">
                  <a:extLst>
                    <a:ext uri="{FF2B5EF4-FFF2-40B4-BE49-F238E27FC236}">
                      <a16:creationId xmlns:a16="http://schemas.microsoft.com/office/drawing/2014/main" id="{CA4617E8-A1F9-90DC-A863-DB00922798A6}"/>
                    </a:ext>
                  </a:extLst>
                </p:cNvPr>
                <p:cNvSpPr>
                  <a:spLocks/>
                </p:cNvSpPr>
                <p:nvPr/>
              </p:nvSpPr>
              <p:spPr bwMode="auto">
                <a:xfrm>
                  <a:off x="4868" y="2695"/>
                  <a:ext cx="56" cy="53"/>
                </a:xfrm>
                <a:custGeom>
                  <a:avLst/>
                  <a:gdLst>
                    <a:gd name="T0" fmla="*/ 20 w 110"/>
                    <a:gd name="T1" fmla="*/ 0 h 105"/>
                    <a:gd name="T2" fmla="*/ 27 w 110"/>
                    <a:gd name="T3" fmla="*/ 4 h 105"/>
                    <a:gd name="T4" fmla="*/ 39 w 110"/>
                    <a:gd name="T5" fmla="*/ 8 h 105"/>
                    <a:gd name="T6" fmla="*/ 49 w 110"/>
                    <a:gd name="T7" fmla="*/ 8 h 105"/>
                    <a:gd name="T8" fmla="*/ 56 w 110"/>
                    <a:gd name="T9" fmla="*/ 8 h 105"/>
                    <a:gd name="T10" fmla="*/ 46 w 110"/>
                    <a:gd name="T11" fmla="*/ 14 h 105"/>
                    <a:gd name="T12" fmla="*/ 35 w 110"/>
                    <a:gd name="T13" fmla="*/ 20 h 105"/>
                    <a:gd name="T14" fmla="*/ 23 w 110"/>
                    <a:gd name="T15" fmla="*/ 29 h 105"/>
                    <a:gd name="T16" fmla="*/ 12 w 110"/>
                    <a:gd name="T17" fmla="*/ 38 h 105"/>
                    <a:gd name="T18" fmla="*/ 0 w 110"/>
                    <a:gd name="T19" fmla="*/ 53 h 10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0" h="105">
                      <a:moveTo>
                        <a:pt x="39" y="0"/>
                      </a:moveTo>
                      <a:lnTo>
                        <a:pt x="54" y="8"/>
                      </a:lnTo>
                      <a:lnTo>
                        <a:pt x="76" y="15"/>
                      </a:lnTo>
                      <a:lnTo>
                        <a:pt x="97" y="16"/>
                      </a:lnTo>
                      <a:lnTo>
                        <a:pt x="110" y="16"/>
                      </a:lnTo>
                      <a:lnTo>
                        <a:pt x="91" y="28"/>
                      </a:lnTo>
                      <a:lnTo>
                        <a:pt x="69" y="39"/>
                      </a:lnTo>
                      <a:lnTo>
                        <a:pt x="45" y="57"/>
                      </a:lnTo>
                      <a:lnTo>
                        <a:pt x="23" y="76"/>
                      </a:lnTo>
                      <a:lnTo>
                        <a:pt x="0" y="105"/>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61454" name="Group 46">
                <a:extLst>
                  <a:ext uri="{FF2B5EF4-FFF2-40B4-BE49-F238E27FC236}">
                    <a16:creationId xmlns:a16="http://schemas.microsoft.com/office/drawing/2014/main" id="{C6C8ED9F-C388-3D10-43C1-D0763BABE392}"/>
                  </a:ext>
                </a:extLst>
              </p:cNvPr>
              <p:cNvGrpSpPr>
                <a:grpSpLocks/>
              </p:cNvGrpSpPr>
              <p:nvPr/>
            </p:nvGrpSpPr>
            <p:grpSpPr bwMode="auto">
              <a:xfrm>
                <a:off x="4634" y="2863"/>
                <a:ext cx="667" cy="621"/>
                <a:chOff x="4634" y="2863"/>
                <a:chExt cx="667" cy="621"/>
              </a:xfrm>
            </p:grpSpPr>
            <p:sp>
              <p:nvSpPr>
                <p:cNvPr id="61458" name="Freeform 47">
                  <a:extLst>
                    <a:ext uri="{FF2B5EF4-FFF2-40B4-BE49-F238E27FC236}">
                      <a16:creationId xmlns:a16="http://schemas.microsoft.com/office/drawing/2014/main" id="{E0F2DDAF-DA9A-DEE3-FE9D-6C99D911EBC8}"/>
                    </a:ext>
                  </a:extLst>
                </p:cNvPr>
                <p:cNvSpPr>
                  <a:spLocks/>
                </p:cNvSpPr>
                <p:nvPr/>
              </p:nvSpPr>
              <p:spPr bwMode="auto">
                <a:xfrm>
                  <a:off x="4634" y="2874"/>
                  <a:ext cx="667" cy="610"/>
                </a:xfrm>
                <a:custGeom>
                  <a:avLst/>
                  <a:gdLst>
                    <a:gd name="T0" fmla="*/ 24 w 1334"/>
                    <a:gd name="T1" fmla="*/ 42 h 1220"/>
                    <a:gd name="T2" fmla="*/ 22 w 1334"/>
                    <a:gd name="T3" fmla="*/ 99 h 1220"/>
                    <a:gd name="T4" fmla="*/ 75 w 1334"/>
                    <a:gd name="T5" fmla="*/ 132 h 1220"/>
                    <a:gd name="T6" fmla="*/ 112 w 1334"/>
                    <a:gd name="T7" fmla="*/ 96 h 1220"/>
                    <a:gd name="T8" fmla="*/ 59 w 1334"/>
                    <a:gd name="T9" fmla="*/ 73 h 1220"/>
                    <a:gd name="T10" fmla="*/ 13 w 1334"/>
                    <a:gd name="T11" fmla="*/ 111 h 1220"/>
                    <a:gd name="T12" fmla="*/ 3 w 1334"/>
                    <a:gd name="T13" fmla="*/ 180 h 1220"/>
                    <a:gd name="T14" fmla="*/ 39 w 1334"/>
                    <a:gd name="T15" fmla="*/ 224 h 1220"/>
                    <a:gd name="T16" fmla="*/ 106 w 1334"/>
                    <a:gd name="T17" fmla="*/ 217 h 1220"/>
                    <a:gd name="T18" fmla="*/ 94 w 1334"/>
                    <a:gd name="T19" fmla="*/ 168 h 1220"/>
                    <a:gd name="T20" fmla="*/ 37 w 1334"/>
                    <a:gd name="T21" fmla="*/ 183 h 1220"/>
                    <a:gd name="T22" fmla="*/ 24 w 1334"/>
                    <a:gd name="T23" fmla="*/ 243 h 1220"/>
                    <a:gd name="T24" fmla="*/ 50 w 1334"/>
                    <a:gd name="T25" fmla="*/ 301 h 1220"/>
                    <a:gd name="T26" fmla="*/ 106 w 1334"/>
                    <a:gd name="T27" fmla="*/ 320 h 1220"/>
                    <a:gd name="T28" fmla="*/ 160 w 1334"/>
                    <a:gd name="T29" fmla="*/ 279 h 1220"/>
                    <a:gd name="T30" fmla="*/ 140 w 1334"/>
                    <a:gd name="T31" fmla="*/ 226 h 1220"/>
                    <a:gd name="T32" fmla="*/ 82 w 1334"/>
                    <a:gd name="T33" fmla="*/ 242 h 1220"/>
                    <a:gd name="T34" fmla="*/ 48 w 1334"/>
                    <a:gd name="T35" fmla="*/ 292 h 1220"/>
                    <a:gd name="T36" fmla="*/ 43 w 1334"/>
                    <a:gd name="T37" fmla="*/ 354 h 1220"/>
                    <a:gd name="T38" fmla="*/ 81 w 1334"/>
                    <a:gd name="T39" fmla="*/ 407 h 1220"/>
                    <a:gd name="T40" fmla="*/ 144 w 1334"/>
                    <a:gd name="T41" fmla="*/ 416 h 1220"/>
                    <a:gd name="T42" fmla="*/ 185 w 1334"/>
                    <a:gd name="T43" fmla="*/ 370 h 1220"/>
                    <a:gd name="T44" fmla="*/ 143 w 1334"/>
                    <a:gd name="T45" fmla="*/ 347 h 1220"/>
                    <a:gd name="T46" fmla="*/ 94 w 1334"/>
                    <a:gd name="T47" fmla="*/ 389 h 1220"/>
                    <a:gd name="T48" fmla="*/ 111 w 1334"/>
                    <a:gd name="T49" fmla="*/ 444 h 1220"/>
                    <a:gd name="T50" fmla="*/ 183 w 1334"/>
                    <a:gd name="T51" fmla="*/ 460 h 1220"/>
                    <a:gd name="T52" fmla="*/ 249 w 1334"/>
                    <a:gd name="T53" fmla="*/ 440 h 1220"/>
                    <a:gd name="T54" fmla="*/ 271 w 1334"/>
                    <a:gd name="T55" fmla="*/ 381 h 1220"/>
                    <a:gd name="T56" fmla="*/ 220 w 1334"/>
                    <a:gd name="T57" fmla="*/ 362 h 1220"/>
                    <a:gd name="T58" fmla="*/ 190 w 1334"/>
                    <a:gd name="T59" fmla="*/ 414 h 1220"/>
                    <a:gd name="T60" fmla="*/ 196 w 1334"/>
                    <a:gd name="T61" fmla="*/ 473 h 1220"/>
                    <a:gd name="T62" fmla="*/ 242 w 1334"/>
                    <a:gd name="T63" fmla="*/ 520 h 1220"/>
                    <a:gd name="T64" fmla="*/ 309 w 1334"/>
                    <a:gd name="T65" fmla="*/ 503 h 1220"/>
                    <a:gd name="T66" fmla="*/ 337 w 1334"/>
                    <a:gd name="T67" fmla="*/ 437 h 1220"/>
                    <a:gd name="T68" fmla="*/ 284 w 1334"/>
                    <a:gd name="T69" fmla="*/ 428 h 1220"/>
                    <a:gd name="T70" fmla="*/ 267 w 1334"/>
                    <a:gd name="T71" fmla="*/ 501 h 1220"/>
                    <a:gd name="T72" fmla="*/ 295 w 1334"/>
                    <a:gd name="T73" fmla="*/ 562 h 1220"/>
                    <a:gd name="T74" fmla="*/ 353 w 1334"/>
                    <a:gd name="T75" fmla="*/ 560 h 1220"/>
                    <a:gd name="T76" fmla="*/ 390 w 1334"/>
                    <a:gd name="T77" fmla="*/ 500 h 1220"/>
                    <a:gd name="T78" fmla="*/ 364 w 1334"/>
                    <a:gd name="T79" fmla="*/ 456 h 1220"/>
                    <a:gd name="T80" fmla="*/ 332 w 1334"/>
                    <a:gd name="T81" fmla="*/ 500 h 1220"/>
                    <a:gd name="T82" fmla="*/ 350 w 1334"/>
                    <a:gd name="T83" fmla="*/ 558 h 1220"/>
                    <a:gd name="T84" fmla="*/ 415 w 1334"/>
                    <a:gd name="T85" fmla="*/ 572 h 1220"/>
                    <a:gd name="T86" fmla="*/ 473 w 1334"/>
                    <a:gd name="T87" fmla="*/ 533 h 1220"/>
                    <a:gd name="T88" fmla="*/ 496 w 1334"/>
                    <a:gd name="T89" fmla="*/ 469 h 1220"/>
                    <a:gd name="T90" fmla="*/ 462 w 1334"/>
                    <a:gd name="T91" fmla="*/ 441 h 1220"/>
                    <a:gd name="T92" fmla="*/ 418 w 1334"/>
                    <a:gd name="T93" fmla="*/ 478 h 1220"/>
                    <a:gd name="T94" fmla="*/ 422 w 1334"/>
                    <a:gd name="T95" fmla="*/ 540 h 1220"/>
                    <a:gd name="T96" fmla="*/ 468 w 1334"/>
                    <a:gd name="T97" fmla="*/ 600 h 1220"/>
                    <a:gd name="T98" fmla="*/ 543 w 1334"/>
                    <a:gd name="T99" fmla="*/ 575 h 1220"/>
                    <a:gd name="T100" fmla="*/ 568 w 1334"/>
                    <a:gd name="T101" fmla="*/ 508 h 1220"/>
                    <a:gd name="T102" fmla="*/ 547 w 1334"/>
                    <a:gd name="T103" fmla="*/ 462 h 1220"/>
                    <a:gd name="T104" fmla="*/ 509 w 1334"/>
                    <a:gd name="T105" fmla="*/ 496 h 1220"/>
                    <a:gd name="T106" fmla="*/ 510 w 1334"/>
                    <a:gd name="T107" fmla="*/ 563 h 1220"/>
                    <a:gd name="T108" fmla="*/ 558 w 1334"/>
                    <a:gd name="T109" fmla="*/ 603 h 1220"/>
                    <a:gd name="T110" fmla="*/ 629 w 1334"/>
                    <a:gd name="T111" fmla="*/ 603 h 122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334" h="1220">
                      <a:moveTo>
                        <a:pt x="111" y="0"/>
                      </a:moveTo>
                      <a:lnTo>
                        <a:pt x="96" y="13"/>
                      </a:lnTo>
                      <a:lnTo>
                        <a:pt x="84" y="28"/>
                      </a:lnTo>
                      <a:lnTo>
                        <a:pt x="71" y="45"/>
                      </a:lnTo>
                      <a:lnTo>
                        <a:pt x="58" y="65"/>
                      </a:lnTo>
                      <a:lnTo>
                        <a:pt x="48" y="84"/>
                      </a:lnTo>
                      <a:lnTo>
                        <a:pt x="43" y="102"/>
                      </a:lnTo>
                      <a:lnTo>
                        <a:pt x="39" y="121"/>
                      </a:lnTo>
                      <a:lnTo>
                        <a:pt x="35" y="136"/>
                      </a:lnTo>
                      <a:lnTo>
                        <a:pt x="33" y="154"/>
                      </a:lnTo>
                      <a:lnTo>
                        <a:pt x="37" y="177"/>
                      </a:lnTo>
                      <a:lnTo>
                        <a:pt x="44" y="198"/>
                      </a:lnTo>
                      <a:lnTo>
                        <a:pt x="55" y="214"/>
                      </a:lnTo>
                      <a:lnTo>
                        <a:pt x="67" y="233"/>
                      </a:lnTo>
                      <a:lnTo>
                        <a:pt x="88" y="245"/>
                      </a:lnTo>
                      <a:lnTo>
                        <a:pt x="104" y="252"/>
                      </a:lnTo>
                      <a:lnTo>
                        <a:pt x="126" y="259"/>
                      </a:lnTo>
                      <a:lnTo>
                        <a:pt x="149" y="263"/>
                      </a:lnTo>
                      <a:lnTo>
                        <a:pt x="170" y="263"/>
                      </a:lnTo>
                      <a:lnTo>
                        <a:pt x="194" y="255"/>
                      </a:lnTo>
                      <a:lnTo>
                        <a:pt x="211" y="244"/>
                      </a:lnTo>
                      <a:lnTo>
                        <a:pt x="219" y="228"/>
                      </a:lnTo>
                      <a:lnTo>
                        <a:pt x="223" y="211"/>
                      </a:lnTo>
                      <a:lnTo>
                        <a:pt x="224" y="192"/>
                      </a:lnTo>
                      <a:lnTo>
                        <a:pt x="215" y="172"/>
                      </a:lnTo>
                      <a:lnTo>
                        <a:pt x="197" y="162"/>
                      </a:lnTo>
                      <a:lnTo>
                        <a:pt x="182" y="154"/>
                      </a:lnTo>
                      <a:lnTo>
                        <a:pt x="163" y="148"/>
                      </a:lnTo>
                      <a:lnTo>
                        <a:pt x="144" y="144"/>
                      </a:lnTo>
                      <a:lnTo>
                        <a:pt x="118" y="146"/>
                      </a:lnTo>
                      <a:lnTo>
                        <a:pt x="100" y="150"/>
                      </a:lnTo>
                      <a:lnTo>
                        <a:pt x="80" y="158"/>
                      </a:lnTo>
                      <a:lnTo>
                        <a:pt x="61" y="168"/>
                      </a:lnTo>
                      <a:lnTo>
                        <a:pt x="44" y="184"/>
                      </a:lnTo>
                      <a:lnTo>
                        <a:pt x="30" y="204"/>
                      </a:lnTo>
                      <a:lnTo>
                        <a:pt x="25" y="222"/>
                      </a:lnTo>
                      <a:lnTo>
                        <a:pt x="15" y="244"/>
                      </a:lnTo>
                      <a:lnTo>
                        <a:pt x="10" y="266"/>
                      </a:lnTo>
                      <a:lnTo>
                        <a:pt x="6" y="286"/>
                      </a:lnTo>
                      <a:lnTo>
                        <a:pt x="0" y="310"/>
                      </a:lnTo>
                      <a:lnTo>
                        <a:pt x="0" y="332"/>
                      </a:lnTo>
                      <a:lnTo>
                        <a:pt x="6" y="359"/>
                      </a:lnTo>
                      <a:lnTo>
                        <a:pt x="10" y="377"/>
                      </a:lnTo>
                      <a:lnTo>
                        <a:pt x="17" y="393"/>
                      </a:lnTo>
                      <a:lnTo>
                        <a:pt x="29" y="408"/>
                      </a:lnTo>
                      <a:lnTo>
                        <a:pt x="40" y="420"/>
                      </a:lnTo>
                      <a:lnTo>
                        <a:pt x="62" y="438"/>
                      </a:lnTo>
                      <a:lnTo>
                        <a:pt x="78" y="448"/>
                      </a:lnTo>
                      <a:lnTo>
                        <a:pt x="97" y="455"/>
                      </a:lnTo>
                      <a:lnTo>
                        <a:pt x="122" y="461"/>
                      </a:lnTo>
                      <a:lnTo>
                        <a:pt x="148" y="464"/>
                      </a:lnTo>
                      <a:lnTo>
                        <a:pt x="171" y="459"/>
                      </a:lnTo>
                      <a:lnTo>
                        <a:pt x="193" y="448"/>
                      </a:lnTo>
                      <a:lnTo>
                        <a:pt x="211" y="433"/>
                      </a:lnTo>
                      <a:lnTo>
                        <a:pt x="222" y="414"/>
                      </a:lnTo>
                      <a:lnTo>
                        <a:pt x="224" y="393"/>
                      </a:lnTo>
                      <a:lnTo>
                        <a:pt x="223" y="373"/>
                      </a:lnTo>
                      <a:lnTo>
                        <a:pt x="216" y="355"/>
                      </a:lnTo>
                      <a:lnTo>
                        <a:pt x="207" y="345"/>
                      </a:lnTo>
                      <a:lnTo>
                        <a:pt x="187" y="336"/>
                      </a:lnTo>
                      <a:lnTo>
                        <a:pt x="170" y="330"/>
                      </a:lnTo>
                      <a:lnTo>
                        <a:pt x="151" y="326"/>
                      </a:lnTo>
                      <a:lnTo>
                        <a:pt x="129" y="326"/>
                      </a:lnTo>
                      <a:lnTo>
                        <a:pt x="107" y="333"/>
                      </a:lnTo>
                      <a:lnTo>
                        <a:pt x="88" y="345"/>
                      </a:lnTo>
                      <a:lnTo>
                        <a:pt x="73" y="366"/>
                      </a:lnTo>
                      <a:lnTo>
                        <a:pt x="62" y="388"/>
                      </a:lnTo>
                      <a:lnTo>
                        <a:pt x="56" y="409"/>
                      </a:lnTo>
                      <a:lnTo>
                        <a:pt x="54" y="430"/>
                      </a:lnTo>
                      <a:lnTo>
                        <a:pt x="50" y="446"/>
                      </a:lnTo>
                      <a:lnTo>
                        <a:pt x="47" y="465"/>
                      </a:lnTo>
                      <a:lnTo>
                        <a:pt x="47" y="485"/>
                      </a:lnTo>
                      <a:lnTo>
                        <a:pt x="48" y="505"/>
                      </a:lnTo>
                      <a:lnTo>
                        <a:pt x="51" y="531"/>
                      </a:lnTo>
                      <a:lnTo>
                        <a:pt x="59" y="550"/>
                      </a:lnTo>
                      <a:lnTo>
                        <a:pt x="73" y="575"/>
                      </a:lnTo>
                      <a:lnTo>
                        <a:pt x="89" y="588"/>
                      </a:lnTo>
                      <a:lnTo>
                        <a:pt x="99" y="602"/>
                      </a:lnTo>
                      <a:lnTo>
                        <a:pt x="111" y="616"/>
                      </a:lnTo>
                      <a:lnTo>
                        <a:pt x="126" y="627"/>
                      </a:lnTo>
                      <a:lnTo>
                        <a:pt x="147" y="633"/>
                      </a:lnTo>
                      <a:lnTo>
                        <a:pt x="168" y="642"/>
                      </a:lnTo>
                      <a:lnTo>
                        <a:pt x="187" y="642"/>
                      </a:lnTo>
                      <a:lnTo>
                        <a:pt x="211" y="639"/>
                      </a:lnTo>
                      <a:lnTo>
                        <a:pt x="233" y="636"/>
                      </a:lnTo>
                      <a:lnTo>
                        <a:pt x="257" y="624"/>
                      </a:lnTo>
                      <a:lnTo>
                        <a:pt x="278" y="609"/>
                      </a:lnTo>
                      <a:lnTo>
                        <a:pt x="297" y="593"/>
                      </a:lnTo>
                      <a:lnTo>
                        <a:pt x="309" y="575"/>
                      </a:lnTo>
                      <a:lnTo>
                        <a:pt x="319" y="558"/>
                      </a:lnTo>
                      <a:lnTo>
                        <a:pt x="328" y="538"/>
                      </a:lnTo>
                      <a:lnTo>
                        <a:pt x="332" y="513"/>
                      </a:lnTo>
                      <a:lnTo>
                        <a:pt x="331" y="489"/>
                      </a:lnTo>
                      <a:lnTo>
                        <a:pt x="317" y="468"/>
                      </a:lnTo>
                      <a:lnTo>
                        <a:pt x="299" y="456"/>
                      </a:lnTo>
                      <a:lnTo>
                        <a:pt x="280" y="452"/>
                      </a:lnTo>
                      <a:lnTo>
                        <a:pt x="264" y="450"/>
                      </a:lnTo>
                      <a:lnTo>
                        <a:pt x="239" y="453"/>
                      </a:lnTo>
                      <a:lnTo>
                        <a:pt x="216" y="459"/>
                      </a:lnTo>
                      <a:lnTo>
                        <a:pt x="198" y="465"/>
                      </a:lnTo>
                      <a:lnTo>
                        <a:pt x="181" y="475"/>
                      </a:lnTo>
                      <a:lnTo>
                        <a:pt x="163" y="483"/>
                      </a:lnTo>
                      <a:lnTo>
                        <a:pt x="144" y="495"/>
                      </a:lnTo>
                      <a:lnTo>
                        <a:pt x="127" y="509"/>
                      </a:lnTo>
                      <a:lnTo>
                        <a:pt x="114" y="527"/>
                      </a:lnTo>
                      <a:lnTo>
                        <a:pt x="106" y="546"/>
                      </a:lnTo>
                      <a:lnTo>
                        <a:pt x="97" y="567"/>
                      </a:lnTo>
                      <a:lnTo>
                        <a:pt x="95" y="583"/>
                      </a:lnTo>
                      <a:lnTo>
                        <a:pt x="89" y="608"/>
                      </a:lnTo>
                      <a:lnTo>
                        <a:pt x="85" y="625"/>
                      </a:lnTo>
                      <a:lnTo>
                        <a:pt x="82" y="643"/>
                      </a:lnTo>
                      <a:lnTo>
                        <a:pt x="80" y="664"/>
                      </a:lnTo>
                      <a:lnTo>
                        <a:pt x="81" y="687"/>
                      </a:lnTo>
                      <a:lnTo>
                        <a:pt x="85" y="707"/>
                      </a:lnTo>
                      <a:lnTo>
                        <a:pt x="91" y="724"/>
                      </a:lnTo>
                      <a:lnTo>
                        <a:pt x="97" y="744"/>
                      </a:lnTo>
                      <a:lnTo>
                        <a:pt x="110" y="761"/>
                      </a:lnTo>
                      <a:lnTo>
                        <a:pt x="125" y="784"/>
                      </a:lnTo>
                      <a:lnTo>
                        <a:pt x="144" y="800"/>
                      </a:lnTo>
                      <a:lnTo>
                        <a:pt x="162" y="814"/>
                      </a:lnTo>
                      <a:lnTo>
                        <a:pt x="183" y="828"/>
                      </a:lnTo>
                      <a:lnTo>
                        <a:pt x="204" y="834"/>
                      </a:lnTo>
                      <a:lnTo>
                        <a:pt x="222" y="837"/>
                      </a:lnTo>
                      <a:lnTo>
                        <a:pt x="243" y="840"/>
                      </a:lnTo>
                      <a:lnTo>
                        <a:pt x="269" y="837"/>
                      </a:lnTo>
                      <a:lnTo>
                        <a:pt x="287" y="832"/>
                      </a:lnTo>
                      <a:lnTo>
                        <a:pt x="308" y="822"/>
                      </a:lnTo>
                      <a:lnTo>
                        <a:pt x="323" y="817"/>
                      </a:lnTo>
                      <a:lnTo>
                        <a:pt x="343" y="800"/>
                      </a:lnTo>
                      <a:lnTo>
                        <a:pt x="357" y="780"/>
                      </a:lnTo>
                      <a:lnTo>
                        <a:pt x="365" y="763"/>
                      </a:lnTo>
                      <a:lnTo>
                        <a:pt x="370" y="739"/>
                      </a:lnTo>
                      <a:lnTo>
                        <a:pt x="373" y="720"/>
                      </a:lnTo>
                      <a:lnTo>
                        <a:pt x="365" y="705"/>
                      </a:lnTo>
                      <a:lnTo>
                        <a:pt x="347" y="694"/>
                      </a:lnTo>
                      <a:lnTo>
                        <a:pt x="329" y="692"/>
                      </a:lnTo>
                      <a:lnTo>
                        <a:pt x="301" y="692"/>
                      </a:lnTo>
                      <a:lnTo>
                        <a:pt x="286" y="694"/>
                      </a:lnTo>
                      <a:lnTo>
                        <a:pt x="269" y="699"/>
                      </a:lnTo>
                      <a:lnTo>
                        <a:pt x="248" y="710"/>
                      </a:lnTo>
                      <a:lnTo>
                        <a:pt x="223" y="728"/>
                      </a:lnTo>
                      <a:lnTo>
                        <a:pt x="211" y="743"/>
                      </a:lnTo>
                      <a:lnTo>
                        <a:pt x="197" y="761"/>
                      </a:lnTo>
                      <a:lnTo>
                        <a:pt x="187" y="778"/>
                      </a:lnTo>
                      <a:lnTo>
                        <a:pt x="185" y="795"/>
                      </a:lnTo>
                      <a:lnTo>
                        <a:pt x="183" y="814"/>
                      </a:lnTo>
                      <a:lnTo>
                        <a:pt x="185" y="832"/>
                      </a:lnTo>
                      <a:lnTo>
                        <a:pt x="187" y="849"/>
                      </a:lnTo>
                      <a:lnTo>
                        <a:pt x="200" y="867"/>
                      </a:lnTo>
                      <a:lnTo>
                        <a:pt x="222" y="888"/>
                      </a:lnTo>
                      <a:lnTo>
                        <a:pt x="241" y="903"/>
                      </a:lnTo>
                      <a:lnTo>
                        <a:pt x="263" y="915"/>
                      </a:lnTo>
                      <a:lnTo>
                        <a:pt x="284" y="920"/>
                      </a:lnTo>
                      <a:lnTo>
                        <a:pt x="309" y="926"/>
                      </a:lnTo>
                      <a:lnTo>
                        <a:pt x="334" y="923"/>
                      </a:lnTo>
                      <a:lnTo>
                        <a:pt x="365" y="920"/>
                      </a:lnTo>
                      <a:lnTo>
                        <a:pt x="383" y="918"/>
                      </a:lnTo>
                      <a:lnTo>
                        <a:pt x="410" y="915"/>
                      </a:lnTo>
                      <a:lnTo>
                        <a:pt x="433" y="909"/>
                      </a:lnTo>
                      <a:lnTo>
                        <a:pt x="456" y="901"/>
                      </a:lnTo>
                      <a:lnTo>
                        <a:pt x="480" y="890"/>
                      </a:lnTo>
                      <a:lnTo>
                        <a:pt x="497" y="879"/>
                      </a:lnTo>
                      <a:lnTo>
                        <a:pt x="512" y="864"/>
                      </a:lnTo>
                      <a:lnTo>
                        <a:pt x="527" y="843"/>
                      </a:lnTo>
                      <a:lnTo>
                        <a:pt x="538" y="821"/>
                      </a:lnTo>
                      <a:lnTo>
                        <a:pt x="544" y="800"/>
                      </a:lnTo>
                      <a:lnTo>
                        <a:pt x="545" y="778"/>
                      </a:lnTo>
                      <a:lnTo>
                        <a:pt x="542" y="762"/>
                      </a:lnTo>
                      <a:lnTo>
                        <a:pt x="534" y="746"/>
                      </a:lnTo>
                      <a:lnTo>
                        <a:pt x="515" y="733"/>
                      </a:lnTo>
                      <a:lnTo>
                        <a:pt x="497" y="724"/>
                      </a:lnTo>
                      <a:lnTo>
                        <a:pt x="481" y="721"/>
                      </a:lnTo>
                      <a:lnTo>
                        <a:pt x="459" y="721"/>
                      </a:lnTo>
                      <a:lnTo>
                        <a:pt x="440" y="724"/>
                      </a:lnTo>
                      <a:lnTo>
                        <a:pt x="418" y="737"/>
                      </a:lnTo>
                      <a:lnTo>
                        <a:pt x="410" y="751"/>
                      </a:lnTo>
                      <a:lnTo>
                        <a:pt x="400" y="769"/>
                      </a:lnTo>
                      <a:lnTo>
                        <a:pt x="392" y="787"/>
                      </a:lnTo>
                      <a:lnTo>
                        <a:pt x="384" y="804"/>
                      </a:lnTo>
                      <a:lnTo>
                        <a:pt x="379" y="828"/>
                      </a:lnTo>
                      <a:lnTo>
                        <a:pt x="376" y="849"/>
                      </a:lnTo>
                      <a:lnTo>
                        <a:pt x="376" y="873"/>
                      </a:lnTo>
                      <a:lnTo>
                        <a:pt x="377" y="886"/>
                      </a:lnTo>
                      <a:lnTo>
                        <a:pt x="381" y="903"/>
                      </a:lnTo>
                      <a:lnTo>
                        <a:pt x="385" y="920"/>
                      </a:lnTo>
                      <a:lnTo>
                        <a:pt x="392" y="946"/>
                      </a:lnTo>
                      <a:lnTo>
                        <a:pt x="405" y="972"/>
                      </a:lnTo>
                      <a:lnTo>
                        <a:pt x="417" y="991"/>
                      </a:lnTo>
                      <a:lnTo>
                        <a:pt x="430" y="1012"/>
                      </a:lnTo>
                      <a:lnTo>
                        <a:pt x="452" y="1027"/>
                      </a:lnTo>
                      <a:lnTo>
                        <a:pt x="470" y="1035"/>
                      </a:lnTo>
                      <a:lnTo>
                        <a:pt x="484" y="1039"/>
                      </a:lnTo>
                      <a:lnTo>
                        <a:pt x="507" y="1043"/>
                      </a:lnTo>
                      <a:lnTo>
                        <a:pt x="530" y="1039"/>
                      </a:lnTo>
                      <a:lnTo>
                        <a:pt x="548" y="1037"/>
                      </a:lnTo>
                      <a:lnTo>
                        <a:pt x="574" y="1032"/>
                      </a:lnTo>
                      <a:lnTo>
                        <a:pt x="598" y="1019"/>
                      </a:lnTo>
                      <a:lnTo>
                        <a:pt x="617" y="1005"/>
                      </a:lnTo>
                      <a:lnTo>
                        <a:pt x="638" y="989"/>
                      </a:lnTo>
                      <a:lnTo>
                        <a:pt x="652" y="968"/>
                      </a:lnTo>
                      <a:lnTo>
                        <a:pt x="668" y="945"/>
                      </a:lnTo>
                      <a:lnTo>
                        <a:pt x="676" y="918"/>
                      </a:lnTo>
                      <a:lnTo>
                        <a:pt x="678" y="896"/>
                      </a:lnTo>
                      <a:lnTo>
                        <a:pt x="673" y="874"/>
                      </a:lnTo>
                      <a:lnTo>
                        <a:pt x="664" y="859"/>
                      </a:lnTo>
                      <a:lnTo>
                        <a:pt x="650" y="847"/>
                      </a:lnTo>
                      <a:lnTo>
                        <a:pt x="630" y="837"/>
                      </a:lnTo>
                      <a:lnTo>
                        <a:pt x="611" y="837"/>
                      </a:lnTo>
                      <a:lnTo>
                        <a:pt x="592" y="843"/>
                      </a:lnTo>
                      <a:lnTo>
                        <a:pt x="567" y="855"/>
                      </a:lnTo>
                      <a:lnTo>
                        <a:pt x="553" y="871"/>
                      </a:lnTo>
                      <a:lnTo>
                        <a:pt x="542" y="896"/>
                      </a:lnTo>
                      <a:lnTo>
                        <a:pt x="534" y="920"/>
                      </a:lnTo>
                      <a:lnTo>
                        <a:pt x="530" y="949"/>
                      </a:lnTo>
                      <a:lnTo>
                        <a:pt x="531" y="975"/>
                      </a:lnTo>
                      <a:lnTo>
                        <a:pt x="534" y="1001"/>
                      </a:lnTo>
                      <a:lnTo>
                        <a:pt x="544" y="1022"/>
                      </a:lnTo>
                      <a:lnTo>
                        <a:pt x="549" y="1045"/>
                      </a:lnTo>
                      <a:lnTo>
                        <a:pt x="553" y="1067"/>
                      </a:lnTo>
                      <a:lnTo>
                        <a:pt x="563" y="1084"/>
                      </a:lnTo>
                      <a:lnTo>
                        <a:pt x="577" y="1106"/>
                      </a:lnTo>
                      <a:lnTo>
                        <a:pt x="590" y="1123"/>
                      </a:lnTo>
                      <a:lnTo>
                        <a:pt x="607" y="1136"/>
                      </a:lnTo>
                      <a:lnTo>
                        <a:pt x="628" y="1143"/>
                      </a:lnTo>
                      <a:lnTo>
                        <a:pt x="646" y="1146"/>
                      </a:lnTo>
                      <a:lnTo>
                        <a:pt x="664" y="1143"/>
                      </a:lnTo>
                      <a:lnTo>
                        <a:pt x="684" y="1134"/>
                      </a:lnTo>
                      <a:lnTo>
                        <a:pt x="706" y="1119"/>
                      </a:lnTo>
                      <a:lnTo>
                        <a:pt x="720" y="1102"/>
                      </a:lnTo>
                      <a:lnTo>
                        <a:pt x="735" y="1086"/>
                      </a:lnTo>
                      <a:lnTo>
                        <a:pt x="751" y="1063"/>
                      </a:lnTo>
                      <a:lnTo>
                        <a:pt x="761" y="1046"/>
                      </a:lnTo>
                      <a:lnTo>
                        <a:pt x="769" y="1023"/>
                      </a:lnTo>
                      <a:lnTo>
                        <a:pt x="780" y="1000"/>
                      </a:lnTo>
                      <a:lnTo>
                        <a:pt x="784" y="971"/>
                      </a:lnTo>
                      <a:lnTo>
                        <a:pt x="785" y="950"/>
                      </a:lnTo>
                      <a:lnTo>
                        <a:pt x="781" y="938"/>
                      </a:lnTo>
                      <a:lnTo>
                        <a:pt x="773" y="920"/>
                      </a:lnTo>
                      <a:lnTo>
                        <a:pt x="750" y="914"/>
                      </a:lnTo>
                      <a:lnTo>
                        <a:pt x="727" y="912"/>
                      </a:lnTo>
                      <a:lnTo>
                        <a:pt x="709" y="920"/>
                      </a:lnTo>
                      <a:lnTo>
                        <a:pt x="693" y="933"/>
                      </a:lnTo>
                      <a:lnTo>
                        <a:pt x="682" y="946"/>
                      </a:lnTo>
                      <a:lnTo>
                        <a:pt x="673" y="964"/>
                      </a:lnTo>
                      <a:lnTo>
                        <a:pt x="667" y="986"/>
                      </a:lnTo>
                      <a:lnTo>
                        <a:pt x="664" y="1000"/>
                      </a:lnTo>
                      <a:lnTo>
                        <a:pt x="664" y="1017"/>
                      </a:lnTo>
                      <a:lnTo>
                        <a:pt x="664" y="1035"/>
                      </a:lnTo>
                      <a:lnTo>
                        <a:pt x="668" y="1061"/>
                      </a:lnTo>
                      <a:lnTo>
                        <a:pt x="676" y="1079"/>
                      </a:lnTo>
                      <a:lnTo>
                        <a:pt x="686" y="1098"/>
                      </a:lnTo>
                      <a:lnTo>
                        <a:pt x="699" y="1116"/>
                      </a:lnTo>
                      <a:lnTo>
                        <a:pt x="717" y="1125"/>
                      </a:lnTo>
                      <a:lnTo>
                        <a:pt x="746" y="1134"/>
                      </a:lnTo>
                      <a:lnTo>
                        <a:pt x="764" y="1138"/>
                      </a:lnTo>
                      <a:lnTo>
                        <a:pt x="791" y="1143"/>
                      </a:lnTo>
                      <a:lnTo>
                        <a:pt x="810" y="1146"/>
                      </a:lnTo>
                      <a:lnTo>
                        <a:pt x="829" y="1144"/>
                      </a:lnTo>
                      <a:lnTo>
                        <a:pt x="848" y="1139"/>
                      </a:lnTo>
                      <a:lnTo>
                        <a:pt x="865" y="1132"/>
                      </a:lnTo>
                      <a:lnTo>
                        <a:pt x="892" y="1116"/>
                      </a:lnTo>
                      <a:lnTo>
                        <a:pt x="910" y="1105"/>
                      </a:lnTo>
                      <a:lnTo>
                        <a:pt x="927" y="1088"/>
                      </a:lnTo>
                      <a:lnTo>
                        <a:pt x="945" y="1065"/>
                      </a:lnTo>
                      <a:lnTo>
                        <a:pt x="959" y="1043"/>
                      </a:lnTo>
                      <a:lnTo>
                        <a:pt x="972" y="1022"/>
                      </a:lnTo>
                      <a:lnTo>
                        <a:pt x="979" y="996"/>
                      </a:lnTo>
                      <a:lnTo>
                        <a:pt x="983" y="972"/>
                      </a:lnTo>
                      <a:lnTo>
                        <a:pt x="987" y="955"/>
                      </a:lnTo>
                      <a:lnTo>
                        <a:pt x="992" y="938"/>
                      </a:lnTo>
                      <a:lnTo>
                        <a:pt x="992" y="920"/>
                      </a:lnTo>
                      <a:lnTo>
                        <a:pt x="985" y="907"/>
                      </a:lnTo>
                      <a:lnTo>
                        <a:pt x="975" y="894"/>
                      </a:lnTo>
                      <a:lnTo>
                        <a:pt x="957" y="885"/>
                      </a:lnTo>
                      <a:lnTo>
                        <a:pt x="941" y="881"/>
                      </a:lnTo>
                      <a:lnTo>
                        <a:pt x="923" y="881"/>
                      </a:lnTo>
                      <a:lnTo>
                        <a:pt x="907" y="882"/>
                      </a:lnTo>
                      <a:lnTo>
                        <a:pt x="886" y="890"/>
                      </a:lnTo>
                      <a:lnTo>
                        <a:pt x="865" y="905"/>
                      </a:lnTo>
                      <a:lnTo>
                        <a:pt x="851" y="920"/>
                      </a:lnTo>
                      <a:lnTo>
                        <a:pt x="845" y="934"/>
                      </a:lnTo>
                      <a:lnTo>
                        <a:pt x="836" y="956"/>
                      </a:lnTo>
                      <a:lnTo>
                        <a:pt x="833" y="972"/>
                      </a:lnTo>
                      <a:lnTo>
                        <a:pt x="829" y="998"/>
                      </a:lnTo>
                      <a:lnTo>
                        <a:pt x="828" y="1023"/>
                      </a:lnTo>
                      <a:lnTo>
                        <a:pt x="829" y="1043"/>
                      </a:lnTo>
                      <a:lnTo>
                        <a:pt x="833" y="1063"/>
                      </a:lnTo>
                      <a:lnTo>
                        <a:pt x="843" y="1080"/>
                      </a:lnTo>
                      <a:lnTo>
                        <a:pt x="851" y="1098"/>
                      </a:lnTo>
                      <a:lnTo>
                        <a:pt x="869" y="1125"/>
                      </a:lnTo>
                      <a:lnTo>
                        <a:pt x="881" y="1144"/>
                      </a:lnTo>
                      <a:lnTo>
                        <a:pt x="895" y="1164"/>
                      </a:lnTo>
                      <a:lnTo>
                        <a:pt x="911" y="1184"/>
                      </a:lnTo>
                      <a:lnTo>
                        <a:pt x="936" y="1200"/>
                      </a:lnTo>
                      <a:lnTo>
                        <a:pt x="956" y="1206"/>
                      </a:lnTo>
                      <a:lnTo>
                        <a:pt x="982" y="1205"/>
                      </a:lnTo>
                      <a:lnTo>
                        <a:pt x="1009" y="1199"/>
                      </a:lnTo>
                      <a:lnTo>
                        <a:pt x="1035" y="1187"/>
                      </a:lnTo>
                      <a:lnTo>
                        <a:pt x="1067" y="1166"/>
                      </a:lnTo>
                      <a:lnTo>
                        <a:pt x="1086" y="1150"/>
                      </a:lnTo>
                      <a:lnTo>
                        <a:pt x="1102" y="1129"/>
                      </a:lnTo>
                      <a:lnTo>
                        <a:pt x="1113" y="1109"/>
                      </a:lnTo>
                      <a:lnTo>
                        <a:pt x="1124" y="1086"/>
                      </a:lnTo>
                      <a:lnTo>
                        <a:pt x="1131" y="1063"/>
                      </a:lnTo>
                      <a:lnTo>
                        <a:pt x="1133" y="1045"/>
                      </a:lnTo>
                      <a:lnTo>
                        <a:pt x="1136" y="1016"/>
                      </a:lnTo>
                      <a:lnTo>
                        <a:pt x="1139" y="997"/>
                      </a:lnTo>
                      <a:lnTo>
                        <a:pt x="1139" y="976"/>
                      </a:lnTo>
                      <a:lnTo>
                        <a:pt x="1139" y="960"/>
                      </a:lnTo>
                      <a:lnTo>
                        <a:pt x="1129" y="941"/>
                      </a:lnTo>
                      <a:lnTo>
                        <a:pt x="1114" y="930"/>
                      </a:lnTo>
                      <a:lnTo>
                        <a:pt x="1093" y="923"/>
                      </a:lnTo>
                      <a:lnTo>
                        <a:pt x="1080" y="923"/>
                      </a:lnTo>
                      <a:lnTo>
                        <a:pt x="1063" y="927"/>
                      </a:lnTo>
                      <a:lnTo>
                        <a:pt x="1043" y="938"/>
                      </a:lnTo>
                      <a:lnTo>
                        <a:pt x="1032" y="949"/>
                      </a:lnTo>
                      <a:lnTo>
                        <a:pt x="1024" y="970"/>
                      </a:lnTo>
                      <a:lnTo>
                        <a:pt x="1017" y="991"/>
                      </a:lnTo>
                      <a:lnTo>
                        <a:pt x="1013" y="1008"/>
                      </a:lnTo>
                      <a:lnTo>
                        <a:pt x="1012" y="1035"/>
                      </a:lnTo>
                      <a:lnTo>
                        <a:pt x="1011" y="1063"/>
                      </a:lnTo>
                      <a:lnTo>
                        <a:pt x="1011" y="1084"/>
                      </a:lnTo>
                      <a:lnTo>
                        <a:pt x="1015" y="1102"/>
                      </a:lnTo>
                      <a:lnTo>
                        <a:pt x="1019" y="1125"/>
                      </a:lnTo>
                      <a:lnTo>
                        <a:pt x="1028" y="1142"/>
                      </a:lnTo>
                      <a:lnTo>
                        <a:pt x="1045" y="1161"/>
                      </a:lnTo>
                      <a:lnTo>
                        <a:pt x="1063" y="1179"/>
                      </a:lnTo>
                      <a:lnTo>
                        <a:pt x="1080" y="1187"/>
                      </a:lnTo>
                      <a:lnTo>
                        <a:pt x="1098" y="1196"/>
                      </a:lnTo>
                      <a:lnTo>
                        <a:pt x="1116" y="1205"/>
                      </a:lnTo>
                      <a:lnTo>
                        <a:pt x="1133" y="1211"/>
                      </a:lnTo>
                      <a:lnTo>
                        <a:pt x="1151" y="1217"/>
                      </a:lnTo>
                      <a:lnTo>
                        <a:pt x="1176" y="1218"/>
                      </a:lnTo>
                      <a:lnTo>
                        <a:pt x="1202" y="1220"/>
                      </a:lnTo>
                      <a:lnTo>
                        <a:pt x="1229" y="1216"/>
                      </a:lnTo>
                      <a:lnTo>
                        <a:pt x="1258" y="1205"/>
                      </a:lnTo>
                      <a:lnTo>
                        <a:pt x="1281" y="1188"/>
                      </a:lnTo>
                      <a:lnTo>
                        <a:pt x="1301" y="1169"/>
                      </a:lnTo>
                      <a:lnTo>
                        <a:pt x="1316" y="1147"/>
                      </a:lnTo>
                      <a:lnTo>
                        <a:pt x="1326" y="1125"/>
                      </a:lnTo>
                      <a:lnTo>
                        <a:pt x="1334" y="1103"/>
                      </a:lnTo>
                    </a:path>
                  </a:pathLst>
                </a:custGeom>
                <a:noFill/>
                <a:ln w="15875">
                  <a:solidFill>
                    <a:srgbClr val="006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59" name="Oval 48">
                  <a:extLst>
                    <a:ext uri="{FF2B5EF4-FFF2-40B4-BE49-F238E27FC236}">
                      <a16:creationId xmlns:a16="http://schemas.microsoft.com/office/drawing/2014/main" id="{F73C6C0F-4316-F049-58B6-6F9600CD56BC}"/>
                    </a:ext>
                  </a:extLst>
                </p:cNvPr>
                <p:cNvSpPr>
                  <a:spLocks noChangeArrowheads="1"/>
                </p:cNvSpPr>
                <p:nvPr/>
              </p:nvSpPr>
              <p:spPr bwMode="auto">
                <a:xfrm>
                  <a:off x="4679" y="2863"/>
                  <a:ext cx="25" cy="26"/>
                </a:xfrm>
                <a:prstGeom prst="ellipse">
                  <a:avLst/>
                </a:prstGeom>
                <a:solidFill>
                  <a:srgbClr val="0060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grpSp>
            <p:nvGrpSpPr>
              <p:cNvPr id="61455" name="Group 49">
                <a:extLst>
                  <a:ext uri="{FF2B5EF4-FFF2-40B4-BE49-F238E27FC236}">
                    <a16:creationId xmlns:a16="http://schemas.microsoft.com/office/drawing/2014/main" id="{30C0A29E-18AA-5845-7076-F163E500C446}"/>
                  </a:ext>
                </a:extLst>
              </p:cNvPr>
              <p:cNvGrpSpPr>
                <a:grpSpLocks/>
              </p:cNvGrpSpPr>
              <p:nvPr/>
            </p:nvGrpSpPr>
            <p:grpSpPr bwMode="auto">
              <a:xfrm>
                <a:off x="4646" y="2463"/>
                <a:ext cx="338" cy="441"/>
                <a:chOff x="4646" y="2463"/>
                <a:chExt cx="338" cy="441"/>
              </a:xfrm>
            </p:grpSpPr>
            <p:sp>
              <p:nvSpPr>
                <p:cNvPr id="61456" name="Freeform 50">
                  <a:extLst>
                    <a:ext uri="{FF2B5EF4-FFF2-40B4-BE49-F238E27FC236}">
                      <a16:creationId xmlns:a16="http://schemas.microsoft.com/office/drawing/2014/main" id="{F4FA4582-0B90-443A-E792-D54D8A834548}"/>
                    </a:ext>
                  </a:extLst>
                </p:cNvPr>
                <p:cNvSpPr>
                  <a:spLocks/>
                </p:cNvSpPr>
                <p:nvPr/>
              </p:nvSpPr>
              <p:spPr bwMode="auto">
                <a:xfrm>
                  <a:off x="4878" y="2463"/>
                  <a:ext cx="106" cy="46"/>
                </a:xfrm>
                <a:custGeom>
                  <a:avLst/>
                  <a:gdLst>
                    <a:gd name="T0" fmla="*/ 106 w 211"/>
                    <a:gd name="T1" fmla="*/ 13 h 92"/>
                    <a:gd name="T2" fmla="*/ 85 w 211"/>
                    <a:gd name="T3" fmla="*/ 3 h 92"/>
                    <a:gd name="T4" fmla="*/ 64 w 211"/>
                    <a:gd name="T5" fmla="*/ 0 h 92"/>
                    <a:gd name="T6" fmla="*/ 45 w 211"/>
                    <a:gd name="T7" fmla="*/ 3 h 92"/>
                    <a:gd name="T8" fmla="*/ 27 w 211"/>
                    <a:gd name="T9" fmla="*/ 11 h 92"/>
                    <a:gd name="T10" fmla="*/ 11 w 211"/>
                    <a:gd name="T11" fmla="*/ 24 h 92"/>
                    <a:gd name="T12" fmla="*/ 0 w 211"/>
                    <a:gd name="T13" fmla="*/ 46 h 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1" h="92">
                      <a:moveTo>
                        <a:pt x="211" y="25"/>
                      </a:moveTo>
                      <a:lnTo>
                        <a:pt x="170" y="6"/>
                      </a:lnTo>
                      <a:lnTo>
                        <a:pt x="127" y="0"/>
                      </a:lnTo>
                      <a:lnTo>
                        <a:pt x="89" y="6"/>
                      </a:lnTo>
                      <a:lnTo>
                        <a:pt x="53" y="22"/>
                      </a:lnTo>
                      <a:lnTo>
                        <a:pt x="22" y="48"/>
                      </a:lnTo>
                      <a:lnTo>
                        <a:pt x="0" y="92"/>
                      </a:lnTo>
                    </a:path>
                  </a:pathLst>
                </a:custGeom>
                <a:noFill/>
                <a:ln w="7938">
                  <a:solidFill>
                    <a:srgbClr val="006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57" name="Freeform 51">
                  <a:extLst>
                    <a:ext uri="{FF2B5EF4-FFF2-40B4-BE49-F238E27FC236}">
                      <a16:creationId xmlns:a16="http://schemas.microsoft.com/office/drawing/2014/main" id="{D4738E86-D0CB-6493-C8CC-0ABBEF1552EB}"/>
                    </a:ext>
                  </a:extLst>
                </p:cNvPr>
                <p:cNvSpPr>
                  <a:spLocks/>
                </p:cNvSpPr>
                <p:nvPr/>
              </p:nvSpPr>
              <p:spPr bwMode="auto">
                <a:xfrm>
                  <a:off x="4646" y="2691"/>
                  <a:ext cx="130" cy="213"/>
                </a:xfrm>
                <a:custGeom>
                  <a:avLst/>
                  <a:gdLst>
                    <a:gd name="T0" fmla="*/ 130 w 259"/>
                    <a:gd name="T1" fmla="*/ 5 h 426"/>
                    <a:gd name="T2" fmla="*/ 106 w 259"/>
                    <a:gd name="T3" fmla="*/ 0 h 426"/>
                    <a:gd name="T4" fmla="*/ 79 w 259"/>
                    <a:gd name="T5" fmla="*/ 4 h 426"/>
                    <a:gd name="T6" fmla="*/ 49 w 259"/>
                    <a:gd name="T7" fmla="*/ 14 h 426"/>
                    <a:gd name="T8" fmla="*/ 25 w 259"/>
                    <a:gd name="T9" fmla="*/ 37 h 426"/>
                    <a:gd name="T10" fmla="*/ 13 w 259"/>
                    <a:gd name="T11" fmla="*/ 64 h 426"/>
                    <a:gd name="T12" fmla="*/ 3 w 259"/>
                    <a:gd name="T13" fmla="*/ 96 h 426"/>
                    <a:gd name="T14" fmla="*/ 0 w 259"/>
                    <a:gd name="T15" fmla="*/ 133 h 426"/>
                    <a:gd name="T16" fmla="*/ 5 w 259"/>
                    <a:gd name="T17" fmla="*/ 168 h 426"/>
                    <a:gd name="T18" fmla="*/ 12 w 259"/>
                    <a:gd name="T19" fmla="*/ 191 h 426"/>
                    <a:gd name="T20" fmla="*/ 24 w 259"/>
                    <a:gd name="T21" fmla="*/ 213 h 4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9" h="426">
                      <a:moveTo>
                        <a:pt x="259" y="10"/>
                      </a:moveTo>
                      <a:lnTo>
                        <a:pt x="211" y="0"/>
                      </a:lnTo>
                      <a:lnTo>
                        <a:pt x="158" y="7"/>
                      </a:lnTo>
                      <a:lnTo>
                        <a:pt x="98" y="27"/>
                      </a:lnTo>
                      <a:lnTo>
                        <a:pt x="50" y="74"/>
                      </a:lnTo>
                      <a:lnTo>
                        <a:pt x="26" y="127"/>
                      </a:lnTo>
                      <a:lnTo>
                        <a:pt x="6" y="191"/>
                      </a:lnTo>
                      <a:lnTo>
                        <a:pt x="0" y="266"/>
                      </a:lnTo>
                      <a:lnTo>
                        <a:pt x="9" y="336"/>
                      </a:lnTo>
                      <a:lnTo>
                        <a:pt x="24" y="381"/>
                      </a:lnTo>
                      <a:lnTo>
                        <a:pt x="47" y="426"/>
                      </a:lnTo>
                    </a:path>
                  </a:pathLst>
                </a:custGeom>
                <a:noFill/>
                <a:ln w="7938">
                  <a:solidFill>
                    <a:srgbClr val="006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4000"/>
                                  </p:stCondLst>
                                  <p:childTnLst>
                                    <p:set>
                                      <p:cBhvr>
                                        <p:cTn id="6" dur="1" fill="hold">
                                          <p:stCondLst>
                                            <p:cond delay="0"/>
                                          </p:stCondLst>
                                        </p:cTn>
                                        <p:tgtEl>
                                          <p:spTgt spid="196613"/>
                                        </p:tgtEl>
                                        <p:attrNameLst>
                                          <p:attrName>style.visibility</p:attrName>
                                        </p:attrNameLst>
                                      </p:cBhvr>
                                      <p:to>
                                        <p:strVal val="visible"/>
                                      </p:to>
                                    </p:set>
                                    <p:animEffect transition="in" filter="dissolve">
                                      <p:cBhvr>
                                        <p:cTn id="7" dur="500"/>
                                        <p:tgtEl>
                                          <p:spTgt spid="1966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6612"/>
                                        </p:tgtEl>
                                        <p:attrNameLst>
                                          <p:attrName>style.visibility</p:attrName>
                                        </p:attrNameLst>
                                      </p:cBhvr>
                                      <p:to>
                                        <p:strVal val="visible"/>
                                      </p:to>
                                    </p:set>
                                    <p:animEffect transition="in" filter="dissolve">
                                      <p:cBhvr>
                                        <p:cTn id="12" dur="500"/>
                                        <p:tgtEl>
                                          <p:spTgt spid="196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9E39A444-EE65-0967-0519-BC2B0BB62CFF}"/>
              </a:ext>
            </a:extLst>
          </p:cNvPr>
          <p:cNvSpPr>
            <a:spLocks noGrp="1" noChangeArrowheads="1"/>
          </p:cNvSpPr>
          <p:nvPr>
            <p:ph type="title"/>
          </p:nvPr>
        </p:nvSpPr>
        <p:spPr>
          <a:noFill/>
          <a:extLs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ltLang="en-US"/>
              <a:t>Fixed Cost Per Unit</a:t>
            </a:r>
          </a:p>
        </p:txBody>
      </p:sp>
      <p:sp>
        <p:nvSpPr>
          <p:cNvPr id="63491" name="Line 3">
            <a:extLst>
              <a:ext uri="{FF2B5EF4-FFF2-40B4-BE49-F238E27FC236}">
                <a16:creationId xmlns:a16="http://schemas.microsoft.com/office/drawing/2014/main" id="{72D776F7-3BB6-7D61-0DC7-A276D25FFDC7}"/>
              </a:ext>
            </a:extLst>
          </p:cNvPr>
          <p:cNvSpPr>
            <a:spLocks noChangeShapeType="1"/>
          </p:cNvSpPr>
          <p:nvPr/>
        </p:nvSpPr>
        <p:spPr bwMode="auto">
          <a:xfrm>
            <a:off x="5880100" y="5867400"/>
            <a:ext cx="3022600" cy="0"/>
          </a:xfrm>
          <a:prstGeom prst="line">
            <a:avLst/>
          </a:prstGeom>
          <a:noFill/>
          <a:ln w="25399">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8660" name="Group 4">
            <a:extLst>
              <a:ext uri="{FF2B5EF4-FFF2-40B4-BE49-F238E27FC236}">
                <a16:creationId xmlns:a16="http://schemas.microsoft.com/office/drawing/2014/main" id="{2959FD62-CD10-6881-25AA-BF5F65291021}"/>
              </a:ext>
            </a:extLst>
          </p:cNvPr>
          <p:cNvGrpSpPr>
            <a:grpSpLocks/>
          </p:cNvGrpSpPr>
          <p:nvPr/>
        </p:nvGrpSpPr>
        <p:grpSpPr bwMode="auto">
          <a:xfrm>
            <a:off x="5068888" y="2509838"/>
            <a:ext cx="3844925" cy="3859212"/>
            <a:chOff x="3193" y="1581"/>
            <a:chExt cx="2422" cy="2431"/>
          </a:xfrm>
        </p:grpSpPr>
        <p:sp>
          <p:nvSpPr>
            <p:cNvPr id="63537" name="Rectangle 5">
              <a:extLst>
                <a:ext uri="{FF2B5EF4-FFF2-40B4-BE49-F238E27FC236}">
                  <a16:creationId xmlns:a16="http://schemas.microsoft.com/office/drawing/2014/main" id="{C0D3FBB0-D26F-1A10-7C66-B38BEB3A8BAE}"/>
                </a:ext>
              </a:extLst>
            </p:cNvPr>
            <p:cNvSpPr>
              <a:spLocks noChangeArrowheads="1"/>
            </p:cNvSpPr>
            <p:nvPr/>
          </p:nvSpPr>
          <p:spPr bwMode="auto">
            <a:xfrm>
              <a:off x="3697" y="3745"/>
              <a:ext cx="1918" cy="2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200">
                  <a:solidFill>
                    <a:srgbClr val="006600"/>
                  </a:solidFill>
                  <a:latin typeface="Arial" panose="020B0604020202020204" pitchFamily="34" charset="0"/>
                </a:rPr>
                <a:t>Number of Local Calls </a:t>
              </a:r>
            </a:p>
          </p:txBody>
        </p:sp>
        <p:sp>
          <p:nvSpPr>
            <p:cNvPr id="63538" name="Line 6">
              <a:extLst>
                <a:ext uri="{FF2B5EF4-FFF2-40B4-BE49-F238E27FC236}">
                  <a16:creationId xmlns:a16="http://schemas.microsoft.com/office/drawing/2014/main" id="{EAFA8184-147B-A3FC-F827-2993F2D42BBA}"/>
                </a:ext>
              </a:extLst>
            </p:cNvPr>
            <p:cNvSpPr>
              <a:spLocks noChangeShapeType="1"/>
            </p:cNvSpPr>
            <p:nvPr/>
          </p:nvSpPr>
          <p:spPr bwMode="auto">
            <a:xfrm>
              <a:off x="3696" y="1784"/>
              <a:ext cx="0" cy="1904"/>
            </a:xfrm>
            <a:prstGeom prst="line">
              <a:avLst/>
            </a:prstGeom>
            <a:noFill/>
            <a:ln w="253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39" name="Line 7">
              <a:extLst>
                <a:ext uri="{FF2B5EF4-FFF2-40B4-BE49-F238E27FC236}">
                  <a16:creationId xmlns:a16="http://schemas.microsoft.com/office/drawing/2014/main" id="{9AD16100-0E86-E395-9420-32D00FADF562}"/>
                </a:ext>
              </a:extLst>
            </p:cNvPr>
            <p:cNvSpPr>
              <a:spLocks noChangeShapeType="1"/>
            </p:cNvSpPr>
            <p:nvPr/>
          </p:nvSpPr>
          <p:spPr bwMode="auto">
            <a:xfrm>
              <a:off x="3696" y="3696"/>
              <a:ext cx="1672" cy="0"/>
            </a:xfrm>
            <a:prstGeom prst="line">
              <a:avLst/>
            </a:prstGeom>
            <a:noFill/>
            <a:ln w="253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40" name="Rectangle 8">
              <a:extLst>
                <a:ext uri="{FF2B5EF4-FFF2-40B4-BE49-F238E27FC236}">
                  <a16:creationId xmlns:a16="http://schemas.microsoft.com/office/drawing/2014/main" id="{040A1610-D438-FFD2-7E4B-85C58D58F6E7}"/>
                </a:ext>
              </a:extLst>
            </p:cNvPr>
            <p:cNvSpPr>
              <a:spLocks noChangeArrowheads="1"/>
            </p:cNvSpPr>
            <p:nvPr/>
          </p:nvSpPr>
          <p:spPr bwMode="auto">
            <a:xfrm rot="-5400000">
              <a:off x="2291" y="2483"/>
              <a:ext cx="2281" cy="4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sz="2200">
                  <a:solidFill>
                    <a:srgbClr val="006600"/>
                  </a:solidFill>
                  <a:latin typeface="Arial" panose="020B0604020202020204" pitchFamily="34" charset="0"/>
                </a:rPr>
                <a:t>Monthly Basic Telephone Bill per Local Call</a:t>
              </a:r>
            </a:p>
          </p:txBody>
        </p:sp>
      </p:grpSp>
      <p:sp>
        <p:nvSpPr>
          <p:cNvPr id="198665" name="Arc 9">
            <a:extLst>
              <a:ext uri="{FF2B5EF4-FFF2-40B4-BE49-F238E27FC236}">
                <a16:creationId xmlns:a16="http://schemas.microsoft.com/office/drawing/2014/main" id="{0B07D731-FA70-6916-7599-6E2E1E699391}"/>
              </a:ext>
            </a:extLst>
          </p:cNvPr>
          <p:cNvSpPr>
            <a:spLocks/>
          </p:cNvSpPr>
          <p:nvPr/>
        </p:nvSpPr>
        <p:spPr bwMode="auto">
          <a:xfrm rot="10800000">
            <a:off x="5991225" y="3352800"/>
            <a:ext cx="2425700" cy="2349500"/>
          </a:xfrm>
          <a:custGeom>
            <a:avLst/>
            <a:gdLst>
              <a:gd name="T0" fmla="*/ 0 w 21600"/>
              <a:gd name="T1" fmla="*/ 0 h 21600"/>
              <a:gd name="T2" fmla="*/ 2425700 w 21600"/>
              <a:gd name="T3" fmla="*/ 2349500 h 21600"/>
              <a:gd name="T4" fmla="*/ 0 w 21600"/>
              <a:gd name="T5" fmla="*/ 23495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399" cap="rnd">
            <a:solidFill>
              <a:srgbClr val="FF00FF"/>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4" name="Rectangle 10">
            <a:extLst>
              <a:ext uri="{FF2B5EF4-FFF2-40B4-BE49-F238E27FC236}">
                <a16:creationId xmlns:a16="http://schemas.microsoft.com/office/drawing/2014/main" id="{17BEAD06-CF79-2C1E-EBD7-B5C47A5A89B4}"/>
              </a:ext>
            </a:extLst>
          </p:cNvPr>
          <p:cNvSpPr>
            <a:spLocks noGrp="1" noChangeArrowheads="1"/>
          </p:cNvSpPr>
          <p:nvPr>
            <p:ph type="body" idx="1"/>
          </p:nvPr>
        </p:nvSpPr>
        <p:spPr>
          <a:xfrm>
            <a:off x="381000" y="1447800"/>
            <a:ext cx="8534400" cy="1066800"/>
          </a:xfrm>
          <a:noFill/>
          <a:extLs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gn="ctr">
              <a:buFont typeface="Wingdings" panose="05000000000000000000" pitchFamily="2" charset="2"/>
              <a:buNone/>
            </a:pPr>
            <a:r>
              <a:rPr lang="en-US" altLang="en-US"/>
              <a:t>The average cost </a:t>
            </a:r>
            <a:r>
              <a:rPr lang="en-US" altLang="en-US" b="1">
                <a:solidFill>
                  <a:schemeClr val="accent2"/>
                </a:solidFill>
              </a:rPr>
              <a:t>per local call</a:t>
            </a:r>
            <a:r>
              <a:rPr lang="en-US" altLang="en-US"/>
              <a:t> decreases as more local calls are made.</a:t>
            </a:r>
          </a:p>
        </p:txBody>
      </p:sp>
      <p:grpSp>
        <p:nvGrpSpPr>
          <p:cNvPr id="63495" name="Group 11">
            <a:extLst>
              <a:ext uri="{FF2B5EF4-FFF2-40B4-BE49-F238E27FC236}">
                <a16:creationId xmlns:a16="http://schemas.microsoft.com/office/drawing/2014/main" id="{11C050E3-25E0-D765-7F60-CB2F46074604}"/>
              </a:ext>
            </a:extLst>
          </p:cNvPr>
          <p:cNvGrpSpPr>
            <a:grpSpLocks/>
          </p:cNvGrpSpPr>
          <p:nvPr/>
        </p:nvGrpSpPr>
        <p:grpSpPr bwMode="auto">
          <a:xfrm>
            <a:off x="1228725" y="3379788"/>
            <a:ext cx="1928813" cy="2222500"/>
            <a:chOff x="774" y="2129"/>
            <a:chExt cx="1215" cy="1400"/>
          </a:xfrm>
        </p:grpSpPr>
        <p:grpSp>
          <p:nvGrpSpPr>
            <p:cNvPr id="63496" name="Group 12">
              <a:extLst>
                <a:ext uri="{FF2B5EF4-FFF2-40B4-BE49-F238E27FC236}">
                  <a16:creationId xmlns:a16="http://schemas.microsoft.com/office/drawing/2014/main" id="{3E0A4683-2D05-1768-223D-B288BBEE9B93}"/>
                </a:ext>
              </a:extLst>
            </p:cNvPr>
            <p:cNvGrpSpPr>
              <a:grpSpLocks/>
            </p:cNvGrpSpPr>
            <p:nvPr/>
          </p:nvGrpSpPr>
          <p:grpSpPr bwMode="auto">
            <a:xfrm>
              <a:off x="774" y="2747"/>
              <a:ext cx="1080" cy="782"/>
              <a:chOff x="774" y="2747"/>
              <a:chExt cx="1080" cy="782"/>
            </a:xfrm>
          </p:grpSpPr>
          <p:sp>
            <p:nvSpPr>
              <p:cNvPr id="63531" name="Freeform 13">
                <a:extLst>
                  <a:ext uri="{FF2B5EF4-FFF2-40B4-BE49-F238E27FC236}">
                    <a16:creationId xmlns:a16="http://schemas.microsoft.com/office/drawing/2014/main" id="{F2ADF66E-9955-C47D-E6C8-9F9FFE74EA18}"/>
                  </a:ext>
                </a:extLst>
              </p:cNvPr>
              <p:cNvSpPr>
                <a:spLocks/>
              </p:cNvSpPr>
              <p:nvPr/>
            </p:nvSpPr>
            <p:spPr bwMode="auto">
              <a:xfrm>
                <a:off x="774" y="2756"/>
                <a:ext cx="1080" cy="773"/>
              </a:xfrm>
              <a:custGeom>
                <a:avLst/>
                <a:gdLst>
                  <a:gd name="T0" fmla="*/ 193 w 2160"/>
                  <a:gd name="T1" fmla="*/ 773 h 1545"/>
                  <a:gd name="T2" fmla="*/ 115 w 2160"/>
                  <a:gd name="T3" fmla="*/ 671 h 1545"/>
                  <a:gd name="T4" fmla="*/ 43 w 2160"/>
                  <a:gd name="T5" fmla="*/ 577 h 1545"/>
                  <a:gd name="T6" fmla="*/ 7 w 2160"/>
                  <a:gd name="T7" fmla="*/ 522 h 1545"/>
                  <a:gd name="T8" fmla="*/ 0 w 2160"/>
                  <a:gd name="T9" fmla="*/ 487 h 1545"/>
                  <a:gd name="T10" fmla="*/ 18 w 2160"/>
                  <a:gd name="T11" fmla="*/ 439 h 1545"/>
                  <a:gd name="T12" fmla="*/ 72 w 2160"/>
                  <a:gd name="T13" fmla="*/ 350 h 1545"/>
                  <a:gd name="T14" fmla="*/ 118 w 2160"/>
                  <a:gd name="T15" fmla="*/ 284 h 1545"/>
                  <a:gd name="T16" fmla="*/ 153 w 2160"/>
                  <a:gd name="T17" fmla="*/ 220 h 1545"/>
                  <a:gd name="T18" fmla="*/ 172 w 2160"/>
                  <a:gd name="T19" fmla="*/ 176 h 1545"/>
                  <a:gd name="T20" fmla="*/ 180 w 2160"/>
                  <a:gd name="T21" fmla="*/ 137 h 1545"/>
                  <a:gd name="T22" fmla="*/ 183 w 2160"/>
                  <a:gd name="T23" fmla="*/ 87 h 1545"/>
                  <a:gd name="T24" fmla="*/ 192 w 2160"/>
                  <a:gd name="T25" fmla="*/ 53 h 1545"/>
                  <a:gd name="T26" fmla="*/ 212 w 2160"/>
                  <a:gd name="T27" fmla="*/ 27 h 1545"/>
                  <a:gd name="T28" fmla="*/ 243 w 2160"/>
                  <a:gd name="T29" fmla="*/ 21 h 1545"/>
                  <a:gd name="T30" fmla="*/ 289 w 2160"/>
                  <a:gd name="T31" fmla="*/ 25 h 1545"/>
                  <a:gd name="T32" fmla="*/ 312 w 2160"/>
                  <a:gd name="T33" fmla="*/ 28 h 1545"/>
                  <a:gd name="T34" fmla="*/ 343 w 2160"/>
                  <a:gd name="T35" fmla="*/ 22 h 1545"/>
                  <a:gd name="T36" fmla="*/ 377 w 2160"/>
                  <a:gd name="T37" fmla="*/ 0 h 1545"/>
                  <a:gd name="T38" fmla="*/ 460 w 2160"/>
                  <a:gd name="T39" fmla="*/ 36 h 1545"/>
                  <a:gd name="T40" fmla="*/ 524 w 2160"/>
                  <a:gd name="T41" fmla="*/ 38 h 1545"/>
                  <a:gd name="T42" fmla="*/ 640 w 2160"/>
                  <a:gd name="T43" fmla="*/ 81 h 1545"/>
                  <a:gd name="T44" fmla="*/ 768 w 2160"/>
                  <a:gd name="T45" fmla="*/ 110 h 1545"/>
                  <a:gd name="T46" fmla="*/ 852 w 2160"/>
                  <a:gd name="T47" fmla="*/ 79 h 1545"/>
                  <a:gd name="T48" fmla="*/ 910 w 2160"/>
                  <a:gd name="T49" fmla="*/ 71 h 1545"/>
                  <a:gd name="T50" fmla="*/ 942 w 2160"/>
                  <a:gd name="T51" fmla="*/ 74 h 1545"/>
                  <a:gd name="T52" fmla="*/ 965 w 2160"/>
                  <a:gd name="T53" fmla="*/ 81 h 1545"/>
                  <a:gd name="T54" fmla="*/ 981 w 2160"/>
                  <a:gd name="T55" fmla="*/ 92 h 1545"/>
                  <a:gd name="T56" fmla="*/ 994 w 2160"/>
                  <a:gd name="T57" fmla="*/ 110 h 1545"/>
                  <a:gd name="T58" fmla="*/ 999 w 2160"/>
                  <a:gd name="T59" fmla="*/ 131 h 1545"/>
                  <a:gd name="T60" fmla="*/ 997 w 2160"/>
                  <a:gd name="T61" fmla="*/ 165 h 1545"/>
                  <a:gd name="T62" fmla="*/ 992 w 2160"/>
                  <a:gd name="T63" fmla="*/ 196 h 1545"/>
                  <a:gd name="T64" fmla="*/ 989 w 2160"/>
                  <a:gd name="T65" fmla="*/ 230 h 1545"/>
                  <a:gd name="T66" fmla="*/ 987 w 2160"/>
                  <a:gd name="T67" fmla="*/ 273 h 1545"/>
                  <a:gd name="T68" fmla="*/ 991 w 2160"/>
                  <a:gd name="T69" fmla="*/ 307 h 1545"/>
                  <a:gd name="T70" fmla="*/ 1000 w 2160"/>
                  <a:gd name="T71" fmla="*/ 345 h 1545"/>
                  <a:gd name="T72" fmla="*/ 1014 w 2160"/>
                  <a:gd name="T73" fmla="*/ 390 h 1545"/>
                  <a:gd name="T74" fmla="*/ 1047 w 2160"/>
                  <a:gd name="T75" fmla="*/ 478 h 1545"/>
                  <a:gd name="T76" fmla="*/ 1080 w 2160"/>
                  <a:gd name="T77" fmla="*/ 572 h 1545"/>
                  <a:gd name="T78" fmla="*/ 1069 w 2160"/>
                  <a:gd name="T79" fmla="*/ 685 h 1545"/>
                  <a:gd name="T80" fmla="*/ 1028 w 2160"/>
                  <a:gd name="T81" fmla="*/ 771 h 1545"/>
                  <a:gd name="T82" fmla="*/ 193 w 2160"/>
                  <a:gd name="T83" fmla="*/ 773 h 15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160" h="1545">
                    <a:moveTo>
                      <a:pt x="385" y="1545"/>
                    </a:moveTo>
                    <a:lnTo>
                      <a:pt x="230" y="1341"/>
                    </a:lnTo>
                    <a:lnTo>
                      <a:pt x="85" y="1154"/>
                    </a:lnTo>
                    <a:lnTo>
                      <a:pt x="13" y="1044"/>
                    </a:lnTo>
                    <a:lnTo>
                      <a:pt x="0" y="973"/>
                    </a:lnTo>
                    <a:lnTo>
                      <a:pt x="36" y="878"/>
                    </a:lnTo>
                    <a:lnTo>
                      <a:pt x="144" y="699"/>
                    </a:lnTo>
                    <a:lnTo>
                      <a:pt x="235" y="567"/>
                    </a:lnTo>
                    <a:lnTo>
                      <a:pt x="306" y="440"/>
                    </a:lnTo>
                    <a:lnTo>
                      <a:pt x="343" y="352"/>
                    </a:lnTo>
                    <a:lnTo>
                      <a:pt x="359" y="274"/>
                    </a:lnTo>
                    <a:lnTo>
                      <a:pt x="366" y="173"/>
                    </a:lnTo>
                    <a:lnTo>
                      <a:pt x="384" y="106"/>
                    </a:lnTo>
                    <a:lnTo>
                      <a:pt x="423" y="54"/>
                    </a:lnTo>
                    <a:lnTo>
                      <a:pt x="485" y="41"/>
                    </a:lnTo>
                    <a:lnTo>
                      <a:pt x="578" y="49"/>
                    </a:lnTo>
                    <a:lnTo>
                      <a:pt x="624" y="56"/>
                    </a:lnTo>
                    <a:lnTo>
                      <a:pt x="686" y="44"/>
                    </a:lnTo>
                    <a:lnTo>
                      <a:pt x="754" y="0"/>
                    </a:lnTo>
                    <a:lnTo>
                      <a:pt x="920" y="71"/>
                    </a:lnTo>
                    <a:lnTo>
                      <a:pt x="1047" y="75"/>
                    </a:lnTo>
                    <a:lnTo>
                      <a:pt x="1279" y="161"/>
                    </a:lnTo>
                    <a:lnTo>
                      <a:pt x="1536" y="220"/>
                    </a:lnTo>
                    <a:lnTo>
                      <a:pt x="1703" y="157"/>
                    </a:lnTo>
                    <a:lnTo>
                      <a:pt x="1819" y="142"/>
                    </a:lnTo>
                    <a:lnTo>
                      <a:pt x="1884" y="147"/>
                    </a:lnTo>
                    <a:lnTo>
                      <a:pt x="1929" y="161"/>
                    </a:lnTo>
                    <a:lnTo>
                      <a:pt x="1962" y="183"/>
                    </a:lnTo>
                    <a:lnTo>
                      <a:pt x="1988" y="220"/>
                    </a:lnTo>
                    <a:lnTo>
                      <a:pt x="1997" y="261"/>
                    </a:lnTo>
                    <a:lnTo>
                      <a:pt x="1993" y="329"/>
                    </a:lnTo>
                    <a:lnTo>
                      <a:pt x="1984" y="391"/>
                    </a:lnTo>
                    <a:lnTo>
                      <a:pt x="1978" y="460"/>
                    </a:lnTo>
                    <a:lnTo>
                      <a:pt x="1974" y="545"/>
                    </a:lnTo>
                    <a:lnTo>
                      <a:pt x="1982" y="613"/>
                    </a:lnTo>
                    <a:lnTo>
                      <a:pt x="2000" y="690"/>
                    </a:lnTo>
                    <a:lnTo>
                      <a:pt x="2027" y="780"/>
                    </a:lnTo>
                    <a:lnTo>
                      <a:pt x="2093" y="955"/>
                    </a:lnTo>
                    <a:lnTo>
                      <a:pt x="2160" y="1143"/>
                    </a:lnTo>
                    <a:lnTo>
                      <a:pt x="2138" y="1369"/>
                    </a:lnTo>
                    <a:lnTo>
                      <a:pt x="2055" y="1541"/>
                    </a:lnTo>
                    <a:lnTo>
                      <a:pt x="385" y="1545"/>
                    </a:lnTo>
                    <a:close/>
                  </a:path>
                </a:pathLst>
              </a:custGeom>
              <a:solidFill>
                <a:srgbClr val="0000FF"/>
              </a:solidFill>
              <a:ln w="7938">
                <a:solidFill>
                  <a:srgbClr val="0000FF"/>
                </a:solidFill>
                <a:prstDash val="solid"/>
                <a:round/>
                <a:headEnd/>
                <a:tailEnd/>
              </a:ln>
            </p:spPr>
            <p:txBody>
              <a:bodyPr/>
              <a:lstStyle/>
              <a:p>
                <a:endParaRPr lang="en-US"/>
              </a:p>
            </p:txBody>
          </p:sp>
          <p:sp>
            <p:nvSpPr>
              <p:cNvPr id="63532" name="Freeform 14">
                <a:extLst>
                  <a:ext uri="{FF2B5EF4-FFF2-40B4-BE49-F238E27FC236}">
                    <a16:creationId xmlns:a16="http://schemas.microsoft.com/office/drawing/2014/main" id="{1CD1E81C-F05A-A865-8DBB-424E69061A42}"/>
                  </a:ext>
                </a:extLst>
              </p:cNvPr>
              <p:cNvSpPr>
                <a:spLocks/>
              </p:cNvSpPr>
              <p:nvPr/>
            </p:nvSpPr>
            <p:spPr bwMode="auto">
              <a:xfrm>
                <a:off x="1121" y="2747"/>
                <a:ext cx="222" cy="284"/>
              </a:xfrm>
              <a:custGeom>
                <a:avLst/>
                <a:gdLst>
                  <a:gd name="T0" fmla="*/ 32 w 443"/>
                  <a:gd name="T1" fmla="*/ 0 h 568"/>
                  <a:gd name="T2" fmla="*/ 16 w 443"/>
                  <a:gd name="T3" fmla="*/ 68 h 568"/>
                  <a:gd name="T4" fmla="*/ 0 w 443"/>
                  <a:gd name="T5" fmla="*/ 165 h 568"/>
                  <a:gd name="T6" fmla="*/ 6 w 443"/>
                  <a:gd name="T7" fmla="*/ 284 h 568"/>
                  <a:gd name="T8" fmla="*/ 36 w 443"/>
                  <a:gd name="T9" fmla="*/ 243 h 568"/>
                  <a:gd name="T10" fmla="*/ 68 w 443"/>
                  <a:gd name="T11" fmla="*/ 204 h 568"/>
                  <a:gd name="T12" fmla="*/ 119 w 443"/>
                  <a:gd name="T13" fmla="*/ 146 h 568"/>
                  <a:gd name="T14" fmla="*/ 172 w 443"/>
                  <a:gd name="T15" fmla="*/ 209 h 568"/>
                  <a:gd name="T16" fmla="*/ 222 w 443"/>
                  <a:gd name="T17" fmla="*/ 269 h 568"/>
                  <a:gd name="T18" fmla="*/ 204 w 443"/>
                  <a:gd name="T19" fmla="*/ 199 h 568"/>
                  <a:gd name="T20" fmla="*/ 201 w 443"/>
                  <a:gd name="T21" fmla="*/ 115 h 568"/>
                  <a:gd name="T22" fmla="*/ 170 w 443"/>
                  <a:gd name="T23" fmla="*/ 37 h 568"/>
                  <a:gd name="T24" fmla="*/ 165 w 443"/>
                  <a:gd name="T25" fmla="*/ 69 h 568"/>
                  <a:gd name="T26" fmla="*/ 126 w 443"/>
                  <a:gd name="T27" fmla="*/ 94 h 568"/>
                  <a:gd name="T28" fmla="*/ 64 w 443"/>
                  <a:gd name="T29" fmla="*/ 56 h 568"/>
                  <a:gd name="T30" fmla="*/ 32 w 443"/>
                  <a:gd name="T31" fmla="*/ 0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3" h="568">
                    <a:moveTo>
                      <a:pt x="63" y="0"/>
                    </a:moveTo>
                    <a:lnTo>
                      <a:pt x="31" y="135"/>
                    </a:lnTo>
                    <a:lnTo>
                      <a:pt x="0" y="329"/>
                    </a:lnTo>
                    <a:lnTo>
                      <a:pt x="11" y="568"/>
                    </a:lnTo>
                    <a:lnTo>
                      <a:pt x="71" y="485"/>
                    </a:lnTo>
                    <a:lnTo>
                      <a:pt x="135" y="407"/>
                    </a:lnTo>
                    <a:lnTo>
                      <a:pt x="237" y="291"/>
                    </a:lnTo>
                    <a:lnTo>
                      <a:pt x="344" y="417"/>
                    </a:lnTo>
                    <a:lnTo>
                      <a:pt x="443" y="538"/>
                    </a:lnTo>
                    <a:lnTo>
                      <a:pt x="408" y="398"/>
                    </a:lnTo>
                    <a:lnTo>
                      <a:pt x="401" y="230"/>
                    </a:lnTo>
                    <a:lnTo>
                      <a:pt x="340" y="74"/>
                    </a:lnTo>
                    <a:lnTo>
                      <a:pt x="330" y="138"/>
                    </a:lnTo>
                    <a:lnTo>
                      <a:pt x="251" y="187"/>
                    </a:lnTo>
                    <a:lnTo>
                      <a:pt x="128" y="111"/>
                    </a:lnTo>
                    <a:lnTo>
                      <a:pt x="63" y="0"/>
                    </a:lnTo>
                    <a:close/>
                  </a:path>
                </a:pathLst>
              </a:custGeom>
              <a:solidFill>
                <a:srgbClr val="A0C0FF"/>
              </a:solidFill>
              <a:ln w="7938">
                <a:solidFill>
                  <a:srgbClr val="000000"/>
                </a:solidFill>
                <a:prstDash val="solid"/>
                <a:round/>
                <a:headEnd/>
                <a:tailEnd/>
              </a:ln>
            </p:spPr>
            <p:txBody>
              <a:bodyPr/>
              <a:lstStyle/>
              <a:p>
                <a:endParaRPr lang="en-US"/>
              </a:p>
            </p:txBody>
          </p:sp>
          <p:sp>
            <p:nvSpPr>
              <p:cNvPr id="63533" name="Freeform 15">
                <a:extLst>
                  <a:ext uri="{FF2B5EF4-FFF2-40B4-BE49-F238E27FC236}">
                    <a16:creationId xmlns:a16="http://schemas.microsoft.com/office/drawing/2014/main" id="{2544E8DE-DD8D-316A-74E4-312F1079E260}"/>
                  </a:ext>
                </a:extLst>
              </p:cNvPr>
              <p:cNvSpPr>
                <a:spLocks/>
              </p:cNvSpPr>
              <p:nvPr/>
            </p:nvSpPr>
            <p:spPr bwMode="auto">
              <a:xfrm>
                <a:off x="1156" y="2843"/>
                <a:ext cx="155" cy="680"/>
              </a:xfrm>
              <a:custGeom>
                <a:avLst/>
                <a:gdLst>
                  <a:gd name="T0" fmla="*/ 42 w 310"/>
                  <a:gd name="T1" fmla="*/ 47 h 1359"/>
                  <a:gd name="T2" fmla="*/ 90 w 310"/>
                  <a:gd name="T3" fmla="*/ 0 h 1359"/>
                  <a:gd name="T4" fmla="*/ 122 w 310"/>
                  <a:gd name="T5" fmla="*/ 51 h 1359"/>
                  <a:gd name="T6" fmla="*/ 97 w 310"/>
                  <a:gd name="T7" fmla="*/ 130 h 1359"/>
                  <a:gd name="T8" fmla="*/ 128 w 310"/>
                  <a:gd name="T9" fmla="*/ 221 h 1359"/>
                  <a:gd name="T10" fmla="*/ 155 w 310"/>
                  <a:gd name="T11" fmla="*/ 283 h 1359"/>
                  <a:gd name="T12" fmla="*/ 128 w 310"/>
                  <a:gd name="T13" fmla="*/ 440 h 1359"/>
                  <a:gd name="T14" fmla="*/ 97 w 310"/>
                  <a:gd name="T15" fmla="*/ 680 h 1359"/>
                  <a:gd name="T16" fmla="*/ 57 w 310"/>
                  <a:gd name="T17" fmla="*/ 680 h 1359"/>
                  <a:gd name="T18" fmla="*/ 19 w 310"/>
                  <a:gd name="T19" fmla="*/ 440 h 1359"/>
                  <a:gd name="T20" fmla="*/ 0 w 310"/>
                  <a:gd name="T21" fmla="*/ 281 h 1359"/>
                  <a:gd name="T22" fmla="*/ 24 w 310"/>
                  <a:gd name="T23" fmla="*/ 219 h 1359"/>
                  <a:gd name="T24" fmla="*/ 60 w 310"/>
                  <a:gd name="T25" fmla="*/ 127 h 1359"/>
                  <a:gd name="T26" fmla="*/ 42 w 310"/>
                  <a:gd name="T27" fmla="*/ 47 h 13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10" h="1359">
                    <a:moveTo>
                      <a:pt x="83" y="94"/>
                    </a:moveTo>
                    <a:lnTo>
                      <a:pt x="180" y="0"/>
                    </a:lnTo>
                    <a:lnTo>
                      <a:pt x="243" y="102"/>
                    </a:lnTo>
                    <a:lnTo>
                      <a:pt x="194" y="259"/>
                    </a:lnTo>
                    <a:lnTo>
                      <a:pt x="256" y="442"/>
                    </a:lnTo>
                    <a:lnTo>
                      <a:pt x="310" y="565"/>
                    </a:lnTo>
                    <a:lnTo>
                      <a:pt x="256" y="880"/>
                    </a:lnTo>
                    <a:lnTo>
                      <a:pt x="194" y="1359"/>
                    </a:lnTo>
                    <a:lnTo>
                      <a:pt x="114" y="1359"/>
                    </a:lnTo>
                    <a:lnTo>
                      <a:pt x="37" y="880"/>
                    </a:lnTo>
                    <a:lnTo>
                      <a:pt x="0" y="561"/>
                    </a:lnTo>
                    <a:lnTo>
                      <a:pt x="48" y="437"/>
                    </a:lnTo>
                    <a:lnTo>
                      <a:pt x="120" y="254"/>
                    </a:lnTo>
                    <a:lnTo>
                      <a:pt x="83" y="94"/>
                    </a:lnTo>
                    <a:close/>
                  </a:path>
                </a:pathLst>
              </a:custGeom>
              <a:solidFill>
                <a:srgbClr val="FF0000"/>
              </a:solidFill>
              <a:ln w="7938">
                <a:solidFill>
                  <a:srgbClr val="FF0000"/>
                </a:solidFill>
                <a:prstDash val="solid"/>
                <a:round/>
                <a:headEnd/>
                <a:tailEnd/>
              </a:ln>
            </p:spPr>
            <p:txBody>
              <a:bodyPr/>
              <a:lstStyle/>
              <a:p>
                <a:endParaRPr lang="en-US"/>
              </a:p>
            </p:txBody>
          </p:sp>
          <p:sp>
            <p:nvSpPr>
              <p:cNvPr id="63534" name="Freeform 16">
                <a:extLst>
                  <a:ext uri="{FF2B5EF4-FFF2-40B4-BE49-F238E27FC236}">
                    <a16:creationId xmlns:a16="http://schemas.microsoft.com/office/drawing/2014/main" id="{FD800BF0-99D2-DDAD-2AF3-44CE92F648FE}"/>
                  </a:ext>
                </a:extLst>
              </p:cNvPr>
              <p:cNvSpPr>
                <a:spLocks/>
              </p:cNvSpPr>
              <p:nvPr/>
            </p:nvSpPr>
            <p:spPr bwMode="auto">
              <a:xfrm>
                <a:off x="1681" y="2932"/>
                <a:ext cx="19" cy="66"/>
              </a:xfrm>
              <a:custGeom>
                <a:avLst/>
                <a:gdLst>
                  <a:gd name="T0" fmla="*/ 14 w 40"/>
                  <a:gd name="T1" fmla="*/ 0 h 131"/>
                  <a:gd name="T2" fmla="*/ 19 w 40"/>
                  <a:gd name="T3" fmla="*/ 13 h 131"/>
                  <a:gd name="T4" fmla="*/ 16 w 40"/>
                  <a:gd name="T5" fmla="*/ 30 h 131"/>
                  <a:gd name="T6" fmla="*/ 9 w 40"/>
                  <a:gd name="T7" fmla="*/ 50 h 131"/>
                  <a:gd name="T8" fmla="*/ 0 w 40"/>
                  <a:gd name="T9" fmla="*/ 66 h 1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131">
                    <a:moveTo>
                      <a:pt x="29" y="0"/>
                    </a:moveTo>
                    <a:lnTo>
                      <a:pt x="40" y="25"/>
                    </a:lnTo>
                    <a:lnTo>
                      <a:pt x="33" y="60"/>
                    </a:lnTo>
                    <a:lnTo>
                      <a:pt x="19" y="100"/>
                    </a:lnTo>
                    <a:lnTo>
                      <a:pt x="0" y="131"/>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535" name="Freeform 17">
                <a:extLst>
                  <a:ext uri="{FF2B5EF4-FFF2-40B4-BE49-F238E27FC236}">
                    <a16:creationId xmlns:a16="http://schemas.microsoft.com/office/drawing/2014/main" id="{8D23E8EC-618C-2106-72B1-EDDA0F252F2C}"/>
                  </a:ext>
                </a:extLst>
              </p:cNvPr>
              <p:cNvSpPr>
                <a:spLocks/>
              </p:cNvSpPr>
              <p:nvPr/>
            </p:nvSpPr>
            <p:spPr bwMode="auto">
              <a:xfrm>
                <a:off x="1495" y="2991"/>
                <a:ext cx="301" cy="214"/>
              </a:xfrm>
              <a:custGeom>
                <a:avLst/>
                <a:gdLst>
                  <a:gd name="T0" fmla="*/ 34 w 602"/>
                  <a:gd name="T1" fmla="*/ 171 h 427"/>
                  <a:gd name="T2" fmla="*/ 0 w 602"/>
                  <a:gd name="T3" fmla="*/ 132 h 427"/>
                  <a:gd name="T4" fmla="*/ 173 w 602"/>
                  <a:gd name="T5" fmla="*/ 0 h 427"/>
                  <a:gd name="T6" fmla="*/ 301 w 602"/>
                  <a:gd name="T7" fmla="*/ 214 h 4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2" h="427">
                    <a:moveTo>
                      <a:pt x="67" y="341"/>
                    </a:moveTo>
                    <a:lnTo>
                      <a:pt x="0" y="264"/>
                    </a:lnTo>
                    <a:lnTo>
                      <a:pt x="345" y="0"/>
                    </a:lnTo>
                    <a:lnTo>
                      <a:pt x="602" y="427"/>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536" name="Freeform 18">
                <a:extLst>
                  <a:ext uri="{FF2B5EF4-FFF2-40B4-BE49-F238E27FC236}">
                    <a16:creationId xmlns:a16="http://schemas.microsoft.com/office/drawing/2014/main" id="{60D48772-DB9D-748A-724E-2369905D787B}"/>
                  </a:ext>
                </a:extLst>
              </p:cNvPr>
              <p:cNvSpPr>
                <a:spLocks/>
              </p:cNvSpPr>
              <p:nvPr/>
            </p:nvSpPr>
            <p:spPr bwMode="auto">
              <a:xfrm>
                <a:off x="981" y="3081"/>
                <a:ext cx="134" cy="279"/>
              </a:xfrm>
              <a:custGeom>
                <a:avLst/>
                <a:gdLst>
                  <a:gd name="T0" fmla="*/ 134 w 267"/>
                  <a:gd name="T1" fmla="*/ 0 h 558"/>
                  <a:gd name="T2" fmla="*/ 112 w 267"/>
                  <a:gd name="T3" fmla="*/ 58 h 558"/>
                  <a:gd name="T4" fmla="*/ 80 w 267"/>
                  <a:gd name="T5" fmla="*/ 110 h 558"/>
                  <a:gd name="T6" fmla="*/ 34 w 267"/>
                  <a:gd name="T7" fmla="*/ 151 h 558"/>
                  <a:gd name="T8" fmla="*/ 0 w 267"/>
                  <a:gd name="T9" fmla="*/ 175 h 558"/>
                  <a:gd name="T10" fmla="*/ 30 w 267"/>
                  <a:gd name="T11" fmla="*/ 193 h 558"/>
                  <a:gd name="T12" fmla="*/ 54 w 267"/>
                  <a:gd name="T13" fmla="*/ 215 h 558"/>
                  <a:gd name="T14" fmla="*/ 73 w 267"/>
                  <a:gd name="T15" fmla="*/ 246 h 558"/>
                  <a:gd name="T16" fmla="*/ 94 w 267"/>
                  <a:gd name="T17" fmla="*/ 279 h 5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7" h="558">
                    <a:moveTo>
                      <a:pt x="267" y="0"/>
                    </a:moveTo>
                    <a:lnTo>
                      <a:pt x="224" y="116"/>
                    </a:lnTo>
                    <a:lnTo>
                      <a:pt x="160" y="220"/>
                    </a:lnTo>
                    <a:lnTo>
                      <a:pt x="67" y="301"/>
                    </a:lnTo>
                    <a:lnTo>
                      <a:pt x="0" y="350"/>
                    </a:lnTo>
                    <a:lnTo>
                      <a:pt x="59" y="385"/>
                    </a:lnTo>
                    <a:lnTo>
                      <a:pt x="108" y="429"/>
                    </a:lnTo>
                    <a:lnTo>
                      <a:pt x="146" y="491"/>
                    </a:lnTo>
                    <a:lnTo>
                      <a:pt x="187" y="558"/>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63497" name="Group 19">
              <a:extLst>
                <a:ext uri="{FF2B5EF4-FFF2-40B4-BE49-F238E27FC236}">
                  <a16:creationId xmlns:a16="http://schemas.microsoft.com/office/drawing/2014/main" id="{7E7C22F3-4038-A17B-D388-ED3303364F69}"/>
                </a:ext>
              </a:extLst>
            </p:cNvPr>
            <p:cNvGrpSpPr>
              <a:grpSpLocks/>
            </p:cNvGrpSpPr>
            <p:nvPr/>
          </p:nvGrpSpPr>
          <p:grpSpPr bwMode="auto">
            <a:xfrm>
              <a:off x="939" y="2129"/>
              <a:ext cx="631" cy="700"/>
              <a:chOff x="939" y="2129"/>
              <a:chExt cx="631" cy="700"/>
            </a:xfrm>
          </p:grpSpPr>
          <p:sp>
            <p:nvSpPr>
              <p:cNvPr id="63517" name="Freeform 20">
                <a:extLst>
                  <a:ext uri="{FF2B5EF4-FFF2-40B4-BE49-F238E27FC236}">
                    <a16:creationId xmlns:a16="http://schemas.microsoft.com/office/drawing/2014/main" id="{A5178C2D-C681-8453-74BB-C2AE8847DA53}"/>
                  </a:ext>
                </a:extLst>
              </p:cNvPr>
              <p:cNvSpPr>
                <a:spLocks/>
              </p:cNvSpPr>
              <p:nvPr/>
            </p:nvSpPr>
            <p:spPr bwMode="auto">
              <a:xfrm>
                <a:off x="939" y="2182"/>
                <a:ext cx="581" cy="647"/>
              </a:xfrm>
              <a:custGeom>
                <a:avLst/>
                <a:gdLst>
                  <a:gd name="T0" fmla="*/ 455 w 1161"/>
                  <a:gd name="T1" fmla="*/ 27 h 1294"/>
                  <a:gd name="T2" fmla="*/ 339 w 1161"/>
                  <a:gd name="T3" fmla="*/ 0 h 1294"/>
                  <a:gd name="T4" fmla="*/ 231 w 1161"/>
                  <a:gd name="T5" fmla="*/ 27 h 1294"/>
                  <a:gd name="T6" fmla="*/ 171 w 1161"/>
                  <a:gd name="T7" fmla="*/ 116 h 1294"/>
                  <a:gd name="T8" fmla="*/ 124 w 1161"/>
                  <a:gd name="T9" fmla="*/ 187 h 1294"/>
                  <a:gd name="T10" fmla="*/ 100 w 1161"/>
                  <a:gd name="T11" fmla="*/ 265 h 1294"/>
                  <a:gd name="T12" fmla="*/ 85 w 1161"/>
                  <a:gd name="T13" fmla="*/ 282 h 1294"/>
                  <a:gd name="T14" fmla="*/ 53 w 1161"/>
                  <a:gd name="T15" fmla="*/ 251 h 1294"/>
                  <a:gd name="T16" fmla="*/ 14 w 1161"/>
                  <a:gd name="T17" fmla="*/ 263 h 1294"/>
                  <a:gd name="T18" fmla="*/ 0 w 1161"/>
                  <a:gd name="T19" fmla="*/ 296 h 1294"/>
                  <a:gd name="T20" fmla="*/ 14 w 1161"/>
                  <a:gd name="T21" fmla="*/ 343 h 1294"/>
                  <a:gd name="T22" fmla="*/ 41 w 1161"/>
                  <a:gd name="T23" fmla="*/ 377 h 1294"/>
                  <a:gd name="T24" fmla="*/ 73 w 1161"/>
                  <a:gd name="T25" fmla="*/ 380 h 1294"/>
                  <a:gd name="T26" fmla="*/ 96 w 1161"/>
                  <a:gd name="T27" fmla="*/ 369 h 1294"/>
                  <a:gd name="T28" fmla="*/ 96 w 1161"/>
                  <a:gd name="T29" fmla="*/ 382 h 1294"/>
                  <a:gd name="T30" fmla="*/ 96 w 1161"/>
                  <a:gd name="T31" fmla="*/ 438 h 1294"/>
                  <a:gd name="T32" fmla="*/ 115 w 1161"/>
                  <a:gd name="T33" fmla="*/ 492 h 1294"/>
                  <a:gd name="T34" fmla="*/ 153 w 1161"/>
                  <a:gd name="T35" fmla="*/ 535 h 1294"/>
                  <a:gd name="T36" fmla="*/ 198 w 1161"/>
                  <a:gd name="T37" fmla="*/ 562 h 1294"/>
                  <a:gd name="T38" fmla="*/ 216 w 1161"/>
                  <a:gd name="T39" fmla="*/ 590 h 1294"/>
                  <a:gd name="T40" fmla="*/ 241 w 1161"/>
                  <a:gd name="T41" fmla="*/ 624 h 1294"/>
                  <a:gd name="T42" fmla="*/ 283 w 1161"/>
                  <a:gd name="T43" fmla="*/ 645 h 1294"/>
                  <a:gd name="T44" fmla="*/ 314 w 1161"/>
                  <a:gd name="T45" fmla="*/ 642 h 1294"/>
                  <a:gd name="T46" fmla="*/ 335 w 1161"/>
                  <a:gd name="T47" fmla="*/ 640 h 1294"/>
                  <a:gd name="T48" fmla="*/ 370 w 1161"/>
                  <a:gd name="T49" fmla="*/ 634 h 1294"/>
                  <a:gd name="T50" fmla="*/ 404 w 1161"/>
                  <a:gd name="T51" fmla="*/ 601 h 1294"/>
                  <a:gd name="T52" fmla="*/ 455 w 1161"/>
                  <a:gd name="T53" fmla="*/ 553 h 1294"/>
                  <a:gd name="T54" fmla="*/ 519 w 1161"/>
                  <a:gd name="T55" fmla="*/ 502 h 1294"/>
                  <a:gd name="T56" fmla="*/ 552 w 1161"/>
                  <a:gd name="T57" fmla="*/ 461 h 1294"/>
                  <a:gd name="T58" fmla="*/ 579 w 1161"/>
                  <a:gd name="T59" fmla="*/ 384 h 1294"/>
                  <a:gd name="T60" fmla="*/ 576 w 1161"/>
                  <a:gd name="T61" fmla="*/ 326 h 1294"/>
                  <a:gd name="T62" fmla="*/ 581 w 1161"/>
                  <a:gd name="T63" fmla="*/ 256 h 1294"/>
                  <a:gd name="T64" fmla="*/ 570 w 1161"/>
                  <a:gd name="T65" fmla="*/ 152 h 1294"/>
                  <a:gd name="T66" fmla="*/ 498 w 1161"/>
                  <a:gd name="T67" fmla="*/ 56 h 12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161" h="1294">
                    <a:moveTo>
                      <a:pt x="996" y="112"/>
                    </a:moveTo>
                    <a:lnTo>
                      <a:pt x="909" y="53"/>
                    </a:lnTo>
                    <a:lnTo>
                      <a:pt x="783" y="4"/>
                    </a:lnTo>
                    <a:lnTo>
                      <a:pt x="677" y="0"/>
                    </a:lnTo>
                    <a:lnTo>
                      <a:pt x="558" y="22"/>
                    </a:lnTo>
                    <a:lnTo>
                      <a:pt x="461" y="53"/>
                    </a:lnTo>
                    <a:lnTo>
                      <a:pt x="396" y="134"/>
                    </a:lnTo>
                    <a:lnTo>
                      <a:pt x="342" y="232"/>
                    </a:lnTo>
                    <a:lnTo>
                      <a:pt x="301" y="299"/>
                    </a:lnTo>
                    <a:lnTo>
                      <a:pt x="247" y="373"/>
                    </a:lnTo>
                    <a:lnTo>
                      <a:pt x="217" y="454"/>
                    </a:lnTo>
                    <a:lnTo>
                      <a:pt x="199" y="530"/>
                    </a:lnTo>
                    <a:lnTo>
                      <a:pt x="204" y="599"/>
                    </a:lnTo>
                    <a:lnTo>
                      <a:pt x="170" y="564"/>
                    </a:lnTo>
                    <a:lnTo>
                      <a:pt x="144" y="517"/>
                    </a:lnTo>
                    <a:lnTo>
                      <a:pt x="105" y="502"/>
                    </a:lnTo>
                    <a:lnTo>
                      <a:pt x="64" y="506"/>
                    </a:lnTo>
                    <a:lnTo>
                      <a:pt x="28" y="525"/>
                    </a:lnTo>
                    <a:lnTo>
                      <a:pt x="6" y="548"/>
                    </a:lnTo>
                    <a:lnTo>
                      <a:pt x="0" y="592"/>
                    </a:lnTo>
                    <a:lnTo>
                      <a:pt x="9" y="642"/>
                    </a:lnTo>
                    <a:lnTo>
                      <a:pt x="27" y="686"/>
                    </a:lnTo>
                    <a:lnTo>
                      <a:pt x="54" y="723"/>
                    </a:lnTo>
                    <a:lnTo>
                      <a:pt x="82" y="754"/>
                    </a:lnTo>
                    <a:lnTo>
                      <a:pt x="112" y="765"/>
                    </a:lnTo>
                    <a:lnTo>
                      <a:pt x="146" y="760"/>
                    </a:lnTo>
                    <a:lnTo>
                      <a:pt x="168" y="750"/>
                    </a:lnTo>
                    <a:lnTo>
                      <a:pt x="191" y="737"/>
                    </a:lnTo>
                    <a:lnTo>
                      <a:pt x="208" y="727"/>
                    </a:lnTo>
                    <a:lnTo>
                      <a:pt x="191" y="764"/>
                    </a:lnTo>
                    <a:lnTo>
                      <a:pt x="183" y="821"/>
                    </a:lnTo>
                    <a:lnTo>
                      <a:pt x="191" y="876"/>
                    </a:lnTo>
                    <a:lnTo>
                      <a:pt x="206" y="931"/>
                    </a:lnTo>
                    <a:lnTo>
                      <a:pt x="229" y="984"/>
                    </a:lnTo>
                    <a:lnTo>
                      <a:pt x="266" y="1026"/>
                    </a:lnTo>
                    <a:lnTo>
                      <a:pt x="305" y="1070"/>
                    </a:lnTo>
                    <a:lnTo>
                      <a:pt x="346" y="1101"/>
                    </a:lnTo>
                    <a:lnTo>
                      <a:pt x="396" y="1123"/>
                    </a:lnTo>
                    <a:lnTo>
                      <a:pt x="428" y="1148"/>
                    </a:lnTo>
                    <a:lnTo>
                      <a:pt x="431" y="1179"/>
                    </a:lnTo>
                    <a:lnTo>
                      <a:pt x="454" y="1219"/>
                    </a:lnTo>
                    <a:lnTo>
                      <a:pt x="482" y="1248"/>
                    </a:lnTo>
                    <a:lnTo>
                      <a:pt x="527" y="1272"/>
                    </a:lnTo>
                    <a:lnTo>
                      <a:pt x="565" y="1289"/>
                    </a:lnTo>
                    <a:lnTo>
                      <a:pt x="603" y="1294"/>
                    </a:lnTo>
                    <a:lnTo>
                      <a:pt x="628" y="1284"/>
                    </a:lnTo>
                    <a:lnTo>
                      <a:pt x="645" y="1253"/>
                    </a:lnTo>
                    <a:lnTo>
                      <a:pt x="670" y="1279"/>
                    </a:lnTo>
                    <a:lnTo>
                      <a:pt x="704" y="1280"/>
                    </a:lnTo>
                    <a:lnTo>
                      <a:pt x="740" y="1267"/>
                    </a:lnTo>
                    <a:lnTo>
                      <a:pt x="774" y="1242"/>
                    </a:lnTo>
                    <a:lnTo>
                      <a:pt x="808" y="1202"/>
                    </a:lnTo>
                    <a:lnTo>
                      <a:pt x="849" y="1157"/>
                    </a:lnTo>
                    <a:lnTo>
                      <a:pt x="909" y="1105"/>
                    </a:lnTo>
                    <a:lnTo>
                      <a:pt x="966" y="1056"/>
                    </a:lnTo>
                    <a:lnTo>
                      <a:pt x="1037" y="1003"/>
                    </a:lnTo>
                    <a:lnTo>
                      <a:pt x="1067" y="954"/>
                    </a:lnTo>
                    <a:lnTo>
                      <a:pt x="1103" y="922"/>
                    </a:lnTo>
                    <a:lnTo>
                      <a:pt x="1139" y="869"/>
                    </a:lnTo>
                    <a:lnTo>
                      <a:pt x="1157" y="768"/>
                    </a:lnTo>
                    <a:lnTo>
                      <a:pt x="1161" y="679"/>
                    </a:lnTo>
                    <a:lnTo>
                      <a:pt x="1152" y="652"/>
                    </a:lnTo>
                    <a:lnTo>
                      <a:pt x="1152" y="607"/>
                    </a:lnTo>
                    <a:lnTo>
                      <a:pt x="1161" y="512"/>
                    </a:lnTo>
                    <a:lnTo>
                      <a:pt x="1161" y="400"/>
                    </a:lnTo>
                    <a:lnTo>
                      <a:pt x="1139" y="303"/>
                    </a:lnTo>
                    <a:lnTo>
                      <a:pt x="1085" y="215"/>
                    </a:lnTo>
                    <a:lnTo>
                      <a:pt x="996" y="112"/>
                    </a:lnTo>
                    <a:close/>
                  </a:path>
                </a:pathLst>
              </a:custGeom>
              <a:solidFill>
                <a:srgbClr val="E0A080"/>
              </a:solidFill>
              <a:ln w="7938">
                <a:solidFill>
                  <a:srgbClr val="000000"/>
                </a:solidFill>
                <a:prstDash val="solid"/>
                <a:round/>
                <a:headEnd/>
                <a:tailEnd/>
              </a:ln>
            </p:spPr>
            <p:txBody>
              <a:bodyPr/>
              <a:lstStyle/>
              <a:p>
                <a:endParaRPr lang="en-US"/>
              </a:p>
            </p:txBody>
          </p:sp>
          <p:sp>
            <p:nvSpPr>
              <p:cNvPr id="63518" name="Freeform 21">
                <a:extLst>
                  <a:ext uri="{FF2B5EF4-FFF2-40B4-BE49-F238E27FC236}">
                    <a16:creationId xmlns:a16="http://schemas.microsoft.com/office/drawing/2014/main" id="{0345E156-0B5A-55CB-081B-2428529CD8C8}"/>
                  </a:ext>
                </a:extLst>
              </p:cNvPr>
              <p:cNvSpPr>
                <a:spLocks/>
              </p:cNvSpPr>
              <p:nvPr/>
            </p:nvSpPr>
            <p:spPr bwMode="auto">
              <a:xfrm>
                <a:off x="1150" y="2507"/>
                <a:ext cx="28" cy="54"/>
              </a:xfrm>
              <a:custGeom>
                <a:avLst/>
                <a:gdLst>
                  <a:gd name="T0" fmla="*/ 28 w 57"/>
                  <a:gd name="T1" fmla="*/ 0 h 108"/>
                  <a:gd name="T2" fmla="*/ 18 w 57"/>
                  <a:gd name="T3" fmla="*/ 5 h 108"/>
                  <a:gd name="T4" fmla="*/ 9 w 57"/>
                  <a:gd name="T5" fmla="*/ 11 h 108"/>
                  <a:gd name="T6" fmla="*/ 3 w 57"/>
                  <a:gd name="T7" fmla="*/ 19 h 108"/>
                  <a:gd name="T8" fmla="*/ 0 w 57"/>
                  <a:gd name="T9" fmla="*/ 32 h 108"/>
                  <a:gd name="T10" fmla="*/ 1 w 57"/>
                  <a:gd name="T11" fmla="*/ 43 h 108"/>
                  <a:gd name="T12" fmla="*/ 4 w 57"/>
                  <a:gd name="T13" fmla="*/ 54 h 1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 h="108">
                    <a:moveTo>
                      <a:pt x="57" y="0"/>
                    </a:moveTo>
                    <a:lnTo>
                      <a:pt x="36" y="10"/>
                    </a:lnTo>
                    <a:lnTo>
                      <a:pt x="19" y="21"/>
                    </a:lnTo>
                    <a:lnTo>
                      <a:pt x="6" y="38"/>
                    </a:lnTo>
                    <a:lnTo>
                      <a:pt x="0" y="63"/>
                    </a:lnTo>
                    <a:lnTo>
                      <a:pt x="3" y="86"/>
                    </a:lnTo>
                    <a:lnTo>
                      <a:pt x="8" y="108"/>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519" name="Freeform 22">
                <a:extLst>
                  <a:ext uri="{FF2B5EF4-FFF2-40B4-BE49-F238E27FC236}">
                    <a16:creationId xmlns:a16="http://schemas.microsoft.com/office/drawing/2014/main" id="{B468925C-FA61-613E-DB19-706E72FCA7B1}"/>
                  </a:ext>
                </a:extLst>
              </p:cNvPr>
              <p:cNvSpPr>
                <a:spLocks/>
              </p:cNvSpPr>
              <p:nvPr/>
            </p:nvSpPr>
            <p:spPr bwMode="auto">
              <a:xfrm>
                <a:off x="1154" y="2507"/>
                <a:ext cx="240" cy="97"/>
              </a:xfrm>
              <a:custGeom>
                <a:avLst/>
                <a:gdLst>
                  <a:gd name="T0" fmla="*/ 0 w 479"/>
                  <a:gd name="T1" fmla="*/ 19 h 194"/>
                  <a:gd name="T2" fmla="*/ 7 w 479"/>
                  <a:gd name="T3" fmla="*/ 34 h 194"/>
                  <a:gd name="T4" fmla="*/ 17 w 479"/>
                  <a:gd name="T5" fmla="*/ 48 h 194"/>
                  <a:gd name="T6" fmla="*/ 29 w 479"/>
                  <a:gd name="T7" fmla="*/ 62 h 194"/>
                  <a:gd name="T8" fmla="*/ 41 w 479"/>
                  <a:gd name="T9" fmla="*/ 73 h 194"/>
                  <a:gd name="T10" fmla="*/ 56 w 479"/>
                  <a:gd name="T11" fmla="*/ 83 h 194"/>
                  <a:gd name="T12" fmla="*/ 77 w 479"/>
                  <a:gd name="T13" fmla="*/ 91 h 194"/>
                  <a:gd name="T14" fmla="*/ 100 w 479"/>
                  <a:gd name="T15" fmla="*/ 94 h 194"/>
                  <a:gd name="T16" fmla="*/ 125 w 479"/>
                  <a:gd name="T17" fmla="*/ 97 h 194"/>
                  <a:gd name="T18" fmla="*/ 151 w 479"/>
                  <a:gd name="T19" fmla="*/ 95 h 194"/>
                  <a:gd name="T20" fmla="*/ 169 w 479"/>
                  <a:gd name="T21" fmla="*/ 92 h 194"/>
                  <a:gd name="T22" fmla="*/ 192 w 479"/>
                  <a:gd name="T23" fmla="*/ 82 h 194"/>
                  <a:gd name="T24" fmla="*/ 208 w 479"/>
                  <a:gd name="T25" fmla="*/ 69 h 194"/>
                  <a:gd name="T26" fmla="*/ 223 w 479"/>
                  <a:gd name="T27" fmla="*/ 50 h 194"/>
                  <a:gd name="T28" fmla="*/ 231 w 479"/>
                  <a:gd name="T29" fmla="*/ 34 h 194"/>
                  <a:gd name="T30" fmla="*/ 235 w 479"/>
                  <a:gd name="T31" fmla="*/ 18 h 194"/>
                  <a:gd name="T32" fmla="*/ 240 w 479"/>
                  <a:gd name="T33" fmla="*/ 0 h 1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9" h="194">
                    <a:moveTo>
                      <a:pt x="0" y="37"/>
                    </a:moveTo>
                    <a:lnTo>
                      <a:pt x="13" y="67"/>
                    </a:lnTo>
                    <a:lnTo>
                      <a:pt x="34" y="96"/>
                    </a:lnTo>
                    <a:lnTo>
                      <a:pt x="58" y="123"/>
                    </a:lnTo>
                    <a:lnTo>
                      <a:pt x="82" y="145"/>
                    </a:lnTo>
                    <a:lnTo>
                      <a:pt x="112" y="166"/>
                    </a:lnTo>
                    <a:lnTo>
                      <a:pt x="154" y="181"/>
                    </a:lnTo>
                    <a:lnTo>
                      <a:pt x="199" y="188"/>
                    </a:lnTo>
                    <a:lnTo>
                      <a:pt x="249" y="194"/>
                    </a:lnTo>
                    <a:lnTo>
                      <a:pt x="301" y="190"/>
                    </a:lnTo>
                    <a:lnTo>
                      <a:pt x="338" y="184"/>
                    </a:lnTo>
                    <a:lnTo>
                      <a:pt x="383" y="164"/>
                    </a:lnTo>
                    <a:lnTo>
                      <a:pt x="416" y="137"/>
                    </a:lnTo>
                    <a:lnTo>
                      <a:pt x="445" y="99"/>
                    </a:lnTo>
                    <a:lnTo>
                      <a:pt x="461" y="67"/>
                    </a:lnTo>
                    <a:lnTo>
                      <a:pt x="469" y="35"/>
                    </a:lnTo>
                    <a:lnTo>
                      <a:pt x="479"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520" name="Freeform 23">
                <a:extLst>
                  <a:ext uri="{FF2B5EF4-FFF2-40B4-BE49-F238E27FC236}">
                    <a16:creationId xmlns:a16="http://schemas.microsoft.com/office/drawing/2014/main" id="{1F406B21-86DD-C21C-38E0-33C917A67214}"/>
                  </a:ext>
                </a:extLst>
              </p:cNvPr>
              <p:cNvSpPr>
                <a:spLocks/>
              </p:cNvSpPr>
              <p:nvPr/>
            </p:nvSpPr>
            <p:spPr bwMode="auto">
              <a:xfrm>
                <a:off x="1362" y="2493"/>
                <a:ext cx="50" cy="37"/>
              </a:xfrm>
              <a:custGeom>
                <a:avLst/>
                <a:gdLst>
                  <a:gd name="T0" fmla="*/ 0 w 101"/>
                  <a:gd name="T1" fmla="*/ 0 h 75"/>
                  <a:gd name="T2" fmla="*/ 12 w 101"/>
                  <a:gd name="T3" fmla="*/ 3 h 75"/>
                  <a:gd name="T4" fmla="*/ 22 w 101"/>
                  <a:gd name="T5" fmla="*/ 6 h 75"/>
                  <a:gd name="T6" fmla="*/ 34 w 101"/>
                  <a:gd name="T7" fmla="*/ 13 h 75"/>
                  <a:gd name="T8" fmla="*/ 43 w 101"/>
                  <a:gd name="T9" fmla="*/ 19 h 75"/>
                  <a:gd name="T10" fmla="*/ 48 w 101"/>
                  <a:gd name="T11" fmla="*/ 28 h 75"/>
                  <a:gd name="T12" fmla="*/ 50 w 101"/>
                  <a:gd name="T13" fmla="*/ 37 h 7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1" h="75">
                    <a:moveTo>
                      <a:pt x="0" y="0"/>
                    </a:moveTo>
                    <a:lnTo>
                      <a:pt x="24" y="7"/>
                    </a:lnTo>
                    <a:lnTo>
                      <a:pt x="45" y="13"/>
                    </a:lnTo>
                    <a:lnTo>
                      <a:pt x="68" y="26"/>
                    </a:lnTo>
                    <a:lnTo>
                      <a:pt x="86" y="38"/>
                    </a:lnTo>
                    <a:lnTo>
                      <a:pt x="97" y="57"/>
                    </a:lnTo>
                    <a:lnTo>
                      <a:pt x="101" y="75"/>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521" name="Freeform 24">
                <a:extLst>
                  <a:ext uri="{FF2B5EF4-FFF2-40B4-BE49-F238E27FC236}">
                    <a16:creationId xmlns:a16="http://schemas.microsoft.com/office/drawing/2014/main" id="{8B405F9A-8B0C-A35C-9B8E-141726115662}"/>
                  </a:ext>
                </a:extLst>
              </p:cNvPr>
              <p:cNvSpPr>
                <a:spLocks/>
              </p:cNvSpPr>
              <p:nvPr/>
            </p:nvSpPr>
            <p:spPr bwMode="auto">
              <a:xfrm>
                <a:off x="1213" y="2351"/>
                <a:ext cx="121" cy="164"/>
              </a:xfrm>
              <a:custGeom>
                <a:avLst/>
                <a:gdLst>
                  <a:gd name="T0" fmla="*/ 58 w 242"/>
                  <a:gd name="T1" fmla="*/ 0 h 329"/>
                  <a:gd name="T2" fmla="*/ 38 w 242"/>
                  <a:gd name="T3" fmla="*/ 24 h 329"/>
                  <a:gd name="T4" fmla="*/ 25 w 242"/>
                  <a:gd name="T5" fmla="*/ 42 h 329"/>
                  <a:gd name="T6" fmla="*/ 15 w 242"/>
                  <a:gd name="T7" fmla="*/ 60 h 329"/>
                  <a:gd name="T8" fmla="*/ 5 w 242"/>
                  <a:gd name="T9" fmla="*/ 83 h 329"/>
                  <a:gd name="T10" fmla="*/ 1 w 242"/>
                  <a:gd name="T11" fmla="*/ 105 h 329"/>
                  <a:gd name="T12" fmla="*/ 0 w 242"/>
                  <a:gd name="T13" fmla="*/ 124 h 329"/>
                  <a:gd name="T14" fmla="*/ 6 w 242"/>
                  <a:gd name="T15" fmla="*/ 142 h 329"/>
                  <a:gd name="T16" fmla="*/ 17 w 242"/>
                  <a:gd name="T17" fmla="*/ 155 h 329"/>
                  <a:gd name="T18" fmla="*/ 34 w 242"/>
                  <a:gd name="T19" fmla="*/ 162 h 329"/>
                  <a:gd name="T20" fmla="*/ 58 w 242"/>
                  <a:gd name="T21" fmla="*/ 164 h 329"/>
                  <a:gd name="T22" fmla="*/ 79 w 242"/>
                  <a:gd name="T23" fmla="*/ 161 h 329"/>
                  <a:gd name="T24" fmla="*/ 94 w 242"/>
                  <a:gd name="T25" fmla="*/ 155 h 329"/>
                  <a:gd name="T26" fmla="*/ 107 w 242"/>
                  <a:gd name="T27" fmla="*/ 146 h 329"/>
                  <a:gd name="T28" fmla="*/ 114 w 242"/>
                  <a:gd name="T29" fmla="*/ 138 h 329"/>
                  <a:gd name="T30" fmla="*/ 120 w 242"/>
                  <a:gd name="T31" fmla="*/ 118 h 329"/>
                  <a:gd name="T32" fmla="*/ 121 w 242"/>
                  <a:gd name="T33" fmla="*/ 100 h 329"/>
                  <a:gd name="T34" fmla="*/ 118 w 242"/>
                  <a:gd name="T35" fmla="*/ 85 h 329"/>
                  <a:gd name="T36" fmla="*/ 112 w 242"/>
                  <a:gd name="T37" fmla="*/ 74 h 329"/>
                  <a:gd name="T38" fmla="*/ 106 w 242"/>
                  <a:gd name="T39" fmla="*/ 67 h 329"/>
                  <a:gd name="T40" fmla="*/ 99 w 242"/>
                  <a:gd name="T41" fmla="*/ 62 h 329"/>
                  <a:gd name="T42" fmla="*/ 88 w 242"/>
                  <a:gd name="T43" fmla="*/ 59 h 32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42" h="329">
                    <a:moveTo>
                      <a:pt x="116" y="0"/>
                    </a:moveTo>
                    <a:lnTo>
                      <a:pt x="76" y="49"/>
                    </a:lnTo>
                    <a:lnTo>
                      <a:pt x="49" y="84"/>
                    </a:lnTo>
                    <a:lnTo>
                      <a:pt x="29" y="120"/>
                    </a:lnTo>
                    <a:lnTo>
                      <a:pt x="10" y="166"/>
                    </a:lnTo>
                    <a:lnTo>
                      <a:pt x="1" y="210"/>
                    </a:lnTo>
                    <a:lnTo>
                      <a:pt x="0" y="248"/>
                    </a:lnTo>
                    <a:lnTo>
                      <a:pt x="12" y="284"/>
                    </a:lnTo>
                    <a:lnTo>
                      <a:pt x="34" y="311"/>
                    </a:lnTo>
                    <a:lnTo>
                      <a:pt x="68" y="325"/>
                    </a:lnTo>
                    <a:lnTo>
                      <a:pt x="115" y="329"/>
                    </a:lnTo>
                    <a:lnTo>
                      <a:pt x="157" y="322"/>
                    </a:lnTo>
                    <a:lnTo>
                      <a:pt x="187" y="311"/>
                    </a:lnTo>
                    <a:lnTo>
                      <a:pt x="213" y="293"/>
                    </a:lnTo>
                    <a:lnTo>
                      <a:pt x="227" y="276"/>
                    </a:lnTo>
                    <a:lnTo>
                      <a:pt x="240" y="237"/>
                    </a:lnTo>
                    <a:lnTo>
                      <a:pt x="242" y="200"/>
                    </a:lnTo>
                    <a:lnTo>
                      <a:pt x="235" y="170"/>
                    </a:lnTo>
                    <a:lnTo>
                      <a:pt x="224" y="149"/>
                    </a:lnTo>
                    <a:lnTo>
                      <a:pt x="212" y="134"/>
                    </a:lnTo>
                    <a:lnTo>
                      <a:pt x="197" y="124"/>
                    </a:lnTo>
                    <a:lnTo>
                      <a:pt x="176" y="118"/>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522" name="Freeform 25">
                <a:extLst>
                  <a:ext uri="{FF2B5EF4-FFF2-40B4-BE49-F238E27FC236}">
                    <a16:creationId xmlns:a16="http://schemas.microsoft.com/office/drawing/2014/main" id="{28B0076E-6E83-2867-4F2E-DB866A0103D1}"/>
                  </a:ext>
                </a:extLst>
              </p:cNvPr>
              <p:cNvSpPr>
                <a:spLocks/>
              </p:cNvSpPr>
              <p:nvPr/>
            </p:nvSpPr>
            <p:spPr bwMode="auto">
              <a:xfrm>
                <a:off x="1307" y="2330"/>
                <a:ext cx="75" cy="30"/>
              </a:xfrm>
              <a:custGeom>
                <a:avLst/>
                <a:gdLst>
                  <a:gd name="T0" fmla="*/ 0 w 150"/>
                  <a:gd name="T1" fmla="*/ 6 h 62"/>
                  <a:gd name="T2" fmla="*/ 15 w 150"/>
                  <a:gd name="T3" fmla="*/ 2 h 62"/>
                  <a:gd name="T4" fmla="*/ 30 w 150"/>
                  <a:gd name="T5" fmla="*/ 0 h 62"/>
                  <a:gd name="T6" fmla="*/ 47 w 150"/>
                  <a:gd name="T7" fmla="*/ 3 h 62"/>
                  <a:gd name="T8" fmla="*/ 63 w 150"/>
                  <a:gd name="T9" fmla="*/ 11 h 62"/>
                  <a:gd name="T10" fmla="*/ 75 w 150"/>
                  <a:gd name="T11" fmla="*/ 26 h 62"/>
                  <a:gd name="T12" fmla="*/ 62 w 150"/>
                  <a:gd name="T13" fmla="*/ 29 h 62"/>
                  <a:gd name="T14" fmla="*/ 53 w 150"/>
                  <a:gd name="T15" fmla="*/ 30 h 62"/>
                  <a:gd name="T16" fmla="*/ 44 w 150"/>
                  <a:gd name="T17" fmla="*/ 29 h 62"/>
                  <a:gd name="T18" fmla="*/ 36 w 150"/>
                  <a:gd name="T19" fmla="*/ 27 h 62"/>
                  <a:gd name="T20" fmla="*/ 34 w 150"/>
                  <a:gd name="T21" fmla="*/ 21 h 62"/>
                  <a:gd name="T22" fmla="*/ 36 w 150"/>
                  <a:gd name="T23" fmla="*/ 14 h 62"/>
                  <a:gd name="T24" fmla="*/ 40 w 150"/>
                  <a:gd name="T25" fmla="*/ 8 h 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0" h="62">
                    <a:moveTo>
                      <a:pt x="0" y="13"/>
                    </a:moveTo>
                    <a:lnTo>
                      <a:pt x="30" y="4"/>
                    </a:lnTo>
                    <a:lnTo>
                      <a:pt x="59" y="0"/>
                    </a:lnTo>
                    <a:lnTo>
                      <a:pt x="94" y="7"/>
                    </a:lnTo>
                    <a:lnTo>
                      <a:pt x="126" y="22"/>
                    </a:lnTo>
                    <a:lnTo>
                      <a:pt x="150" y="54"/>
                    </a:lnTo>
                    <a:lnTo>
                      <a:pt x="124" y="60"/>
                    </a:lnTo>
                    <a:lnTo>
                      <a:pt x="105" y="62"/>
                    </a:lnTo>
                    <a:lnTo>
                      <a:pt x="87" y="60"/>
                    </a:lnTo>
                    <a:lnTo>
                      <a:pt x="72" y="56"/>
                    </a:lnTo>
                    <a:lnTo>
                      <a:pt x="68" y="44"/>
                    </a:lnTo>
                    <a:lnTo>
                      <a:pt x="71" y="28"/>
                    </a:lnTo>
                    <a:lnTo>
                      <a:pt x="79" y="17"/>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523" name="Freeform 26">
                <a:extLst>
                  <a:ext uri="{FF2B5EF4-FFF2-40B4-BE49-F238E27FC236}">
                    <a16:creationId xmlns:a16="http://schemas.microsoft.com/office/drawing/2014/main" id="{590F92F6-060E-4D1F-E361-8B8C66845508}"/>
                  </a:ext>
                </a:extLst>
              </p:cNvPr>
              <p:cNvSpPr>
                <a:spLocks/>
              </p:cNvSpPr>
              <p:nvPr/>
            </p:nvSpPr>
            <p:spPr bwMode="auto">
              <a:xfrm>
                <a:off x="1159" y="2336"/>
                <a:ext cx="85" cy="35"/>
              </a:xfrm>
              <a:custGeom>
                <a:avLst/>
                <a:gdLst>
                  <a:gd name="T0" fmla="*/ 0 w 171"/>
                  <a:gd name="T1" fmla="*/ 35 h 71"/>
                  <a:gd name="T2" fmla="*/ 10 w 171"/>
                  <a:gd name="T3" fmla="*/ 30 h 71"/>
                  <a:gd name="T4" fmla="*/ 20 w 171"/>
                  <a:gd name="T5" fmla="*/ 23 h 71"/>
                  <a:gd name="T6" fmla="*/ 28 w 171"/>
                  <a:gd name="T7" fmla="*/ 13 h 71"/>
                  <a:gd name="T8" fmla="*/ 43 w 171"/>
                  <a:gd name="T9" fmla="*/ 14 h 71"/>
                  <a:gd name="T10" fmla="*/ 57 w 171"/>
                  <a:gd name="T11" fmla="*/ 13 h 71"/>
                  <a:gd name="T12" fmla="*/ 69 w 171"/>
                  <a:gd name="T13" fmla="*/ 8 h 71"/>
                  <a:gd name="T14" fmla="*/ 85 w 171"/>
                  <a:gd name="T15" fmla="*/ 0 h 71"/>
                  <a:gd name="T16" fmla="*/ 75 w 171"/>
                  <a:gd name="T17" fmla="*/ 8 h 71"/>
                  <a:gd name="T18" fmla="*/ 69 w 171"/>
                  <a:gd name="T19" fmla="*/ 16 h 71"/>
                  <a:gd name="T20" fmla="*/ 63 w 171"/>
                  <a:gd name="T21" fmla="*/ 23 h 71"/>
                  <a:gd name="T22" fmla="*/ 54 w 171"/>
                  <a:gd name="T23" fmla="*/ 26 h 71"/>
                  <a:gd name="T24" fmla="*/ 46 w 171"/>
                  <a:gd name="T25" fmla="*/ 19 h 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1" h="71">
                    <a:moveTo>
                      <a:pt x="0" y="71"/>
                    </a:moveTo>
                    <a:lnTo>
                      <a:pt x="21" y="60"/>
                    </a:lnTo>
                    <a:lnTo>
                      <a:pt x="41" y="46"/>
                    </a:lnTo>
                    <a:lnTo>
                      <a:pt x="56" y="26"/>
                    </a:lnTo>
                    <a:lnTo>
                      <a:pt x="86" y="28"/>
                    </a:lnTo>
                    <a:lnTo>
                      <a:pt x="115" y="26"/>
                    </a:lnTo>
                    <a:lnTo>
                      <a:pt x="139" y="16"/>
                    </a:lnTo>
                    <a:lnTo>
                      <a:pt x="171" y="0"/>
                    </a:lnTo>
                    <a:lnTo>
                      <a:pt x="150" y="16"/>
                    </a:lnTo>
                    <a:lnTo>
                      <a:pt x="138" y="32"/>
                    </a:lnTo>
                    <a:lnTo>
                      <a:pt x="127" y="47"/>
                    </a:lnTo>
                    <a:lnTo>
                      <a:pt x="109" y="53"/>
                    </a:lnTo>
                    <a:lnTo>
                      <a:pt x="92" y="39"/>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524" name="Freeform 27">
                <a:extLst>
                  <a:ext uri="{FF2B5EF4-FFF2-40B4-BE49-F238E27FC236}">
                    <a16:creationId xmlns:a16="http://schemas.microsoft.com/office/drawing/2014/main" id="{633AB896-F78D-1376-48AC-5CDF299A2E13}"/>
                  </a:ext>
                </a:extLst>
              </p:cNvPr>
              <p:cNvSpPr>
                <a:spLocks/>
              </p:cNvSpPr>
              <p:nvPr/>
            </p:nvSpPr>
            <p:spPr bwMode="auto">
              <a:xfrm>
                <a:off x="1304" y="2293"/>
                <a:ext cx="88" cy="34"/>
              </a:xfrm>
              <a:custGeom>
                <a:avLst/>
                <a:gdLst>
                  <a:gd name="T0" fmla="*/ 3 w 176"/>
                  <a:gd name="T1" fmla="*/ 9 h 69"/>
                  <a:gd name="T2" fmla="*/ 0 w 176"/>
                  <a:gd name="T3" fmla="*/ 16 h 69"/>
                  <a:gd name="T4" fmla="*/ 0 w 176"/>
                  <a:gd name="T5" fmla="*/ 23 h 69"/>
                  <a:gd name="T6" fmla="*/ 6 w 176"/>
                  <a:gd name="T7" fmla="*/ 27 h 69"/>
                  <a:gd name="T8" fmla="*/ 16 w 176"/>
                  <a:gd name="T9" fmla="*/ 29 h 69"/>
                  <a:gd name="T10" fmla="*/ 28 w 176"/>
                  <a:gd name="T11" fmla="*/ 26 h 69"/>
                  <a:gd name="T12" fmla="*/ 41 w 176"/>
                  <a:gd name="T13" fmla="*/ 24 h 69"/>
                  <a:gd name="T14" fmla="*/ 55 w 176"/>
                  <a:gd name="T15" fmla="*/ 25 h 69"/>
                  <a:gd name="T16" fmla="*/ 66 w 176"/>
                  <a:gd name="T17" fmla="*/ 31 h 69"/>
                  <a:gd name="T18" fmla="*/ 77 w 176"/>
                  <a:gd name="T19" fmla="*/ 34 h 69"/>
                  <a:gd name="T20" fmla="*/ 87 w 176"/>
                  <a:gd name="T21" fmla="*/ 29 h 69"/>
                  <a:gd name="T22" fmla="*/ 88 w 176"/>
                  <a:gd name="T23" fmla="*/ 20 h 69"/>
                  <a:gd name="T24" fmla="*/ 82 w 176"/>
                  <a:gd name="T25" fmla="*/ 12 h 69"/>
                  <a:gd name="T26" fmla="*/ 71 w 176"/>
                  <a:gd name="T27" fmla="*/ 5 h 69"/>
                  <a:gd name="T28" fmla="*/ 52 w 176"/>
                  <a:gd name="T29" fmla="*/ 1 h 69"/>
                  <a:gd name="T30" fmla="*/ 33 w 176"/>
                  <a:gd name="T31" fmla="*/ 0 h 69"/>
                  <a:gd name="T32" fmla="*/ 16 w 176"/>
                  <a:gd name="T33" fmla="*/ 3 h 69"/>
                  <a:gd name="T34" fmla="*/ 3 w 176"/>
                  <a:gd name="T35" fmla="*/ 9 h 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6" h="69">
                    <a:moveTo>
                      <a:pt x="5" y="18"/>
                    </a:moveTo>
                    <a:lnTo>
                      <a:pt x="0" y="32"/>
                    </a:lnTo>
                    <a:lnTo>
                      <a:pt x="0" y="47"/>
                    </a:lnTo>
                    <a:lnTo>
                      <a:pt x="12" y="55"/>
                    </a:lnTo>
                    <a:lnTo>
                      <a:pt x="31" y="59"/>
                    </a:lnTo>
                    <a:lnTo>
                      <a:pt x="56" y="52"/>
                    </a:lnTo>
                    <a:lnTo>
                      <a:pt x="82" y="48"/>
                    </a:lnTo>
                    <a:lnTo>
                      <a:pt x="109" y="50"/>
                    </a:lnTo>
                    <a:lnTo>
                      <a:pt x="132" y="62"/>
                    </a:lnTo>
                    <a:lnTo>
                      <a:pt x="154" y="69"/>
                    </a:lnTo>
                    <a:lnTo>
                      <a:pt x="173" y="59"/>
                    </a:lnTo>
                    <a:lnTo>
                      <a:pt x="176" y="41"/>
                    </a:lnTo>
                    <a:lnTo>
                      <a:pt x="163" y="24"/>
                    </a:lnTo>
                    <a:lnTo>
                      <a:pt x="142" y="10"/>
                    </a:lnTo>
                    <a:lnTo>
                      <a:pt x="103" y="2"/>
                    </a:lnTo>
                    <a:lnTo>
                      <a:pt x="66" y="0"/>
                    </a:lnTo>
                    <a:lnTo>
                      <a:pt x="32" y="7"/>
                    </a:lnTo>
                    <a:lnTo>
                      <a:pt x="5" y="18"/>
                    </a:lnTo>
                    <a:close/>
                  </a:path>
                </a:pathLst>
              </a:custGeom>
              <a:solidFill>
                <a:srgbClr val="A04000"/>
              </a:solidFill>
              <a:ln w="7938">
                <a:solidFill>
                  <a:srgbClr val="000000"/>
                </a:solidFill>
                <a:prstDash val="solid"/>
                <a:round/>
                <a:headEnd/>
                <a:tailEnd/>
              </a:ln>
            </p:spPr>
            <p:txBody>
              <a:bodyPr/>
              <a:lstStyle/>
              <a:p>
                <a:endParaRPr lang="en-US"/>
              </a:p>
            </p:txBody>
          </p:sp>
          <p:sp>
            <p:nvSpPr>
              <p:cNvPr id="63525" name="Freeform 28">
                <a:extLst>
                  <a:ext uri="{FF2B5EF4-FFF2-40B4-BE49-F238E27FC236}">
                    <a16:creationId xmlns:a16="http://schemas.microsoft.com/office/drawing/2014/main" id="{37EF83ED-F101-6DCF-53BA-C0E0CB3EAFBD}"/>
                  </a:ext>
                </a:extLst>
              </p:cNvPr>
              <p:cNvSpPr>
                <a:spLocks/>
              </p:cNvSpPr>
              <p:nvPr/>
            </p:nvSpPr>
            <p:spPr bwMode="auto">
              <a:xfrm>
                <a:off x="993" y="2129"/>
                <a:ext cx="577" cy="363"/>
              </a:xfrm>
              <a:custGeom>
                <a:avLst/>
                <a:gdLst>
                  <a:gd name="T0" fmla="*/ 15 w 1155"/>
                  <a:gd name="T1" fmla="*/ 325 h 726"/>
                  <a:gd name="T2" fmla="*/ 42 w 1155"/>
                  <a:gd name="T3" fmla="*/ 357 h 726"/>
                  <a:gd name="T4" fmla="*/ 57 w 1155"/>
                  <a:gd name="T5" fmla="*/ 332 h 726"/>
                  <a:gd name="T6" fmla="*/ 67 w 1155"/>
                  <a:gd name="T7" fmla="*/ 273 h 726"/>
                  <a:gd name="T8" fmla="*/ 94 w 1155"/>
                  <a:gd name="T9" fmla="*/ 212 h 726"/>
                  <a:gd name="T10" fmla="*/ 149 w 1155"/>
                  <a:gd name="T11" fmla="*/ 131 h 726"/>
                  <a:gd name="T12" fmla="*/ 185 w 1155"/>
                  <a:gd name="T13" fmla="*/ 137 h 726"/>
                  <a:gd name="T14" fmla="*/ 240 w 1155"/>
                  <a:gd name="T15" fmla="*/ 157 h 726"/>
                  <a:gd name="T16" fmla="*/ 276 w 1155"/>
                  <a:gd name="T17" fmla="*/ 163 h 726"/>
                  <a:gd name="T18" fmla="*/ 315 w 1155"/>
                  <a:gd name="T19" fmla="*/ 153 h 726"/>
                  <a:gd name="T20" fmla="*/ 365 w 1155"/>
                  <a:gd name="T21" fmla="*/ 131 h 726"/>
                  <a:gd name="T22" fmla="*/ 400 w 1155"/>
                  <a:gd name="T23" fmla="*/ 119 h 726"/>
                  <a:gd name="T24" fmla="*/ 424 w 1155"/>
                  <a:gd name="T25" fmla="*/ 111 h 726"/>
                  <a:gd name="T26" fmla="*/ 443 w 1155"/>
                  <a:gd name="T27" fmla="*/ 140 h 726"/>
                  <a:gd name="T28" fmla="*/ 484 w 1155"/>
                  <a:gd name="T29" fmla="*/ 171 h 726"/>
                  <a:gd name="T30" fmla="*/ 505 w 1155"/>
                  <a:gd name="T31" fmla="*/ 216 h 726"/>
                  <a:gd name="T32" fmla="*/ 510 w 1155"/>
                  <a:gd name="T33" fmla="*/ 267 h 726"/>
                  <a:gd name="T34" fmla="*/ 528 w 1155"/>
                  <a:gd name="T35" fmla="*/ 306 h 726"/>
                  <a:gd name="T36" fmla="*/ 527 w 1155"/>
                  <a:gd name="T37" fmla="*/ 339 h 726"/>
                  <a:gd name="T38" fmla="*/ 552 w 1155"/>
                  <a:gd name="T39" fmla="*/ 327 h 726"/>
                  <a:gd name="T40" fmla="*/ 566 w 1155"/>
                  <a:gd name="T41" fmla="*/ 282 h 726"/>
                  <a:gd name="T42" fmla="*/ 577 w 1155"/>
                  <a:gd name="T43" fmla="*/ 210 h 726"/>
                  <a:gd name="T44" fmla="*/ 560 w 1155"/>
                  <a:gd name="T45" fmla="*/ 141 h 726"/>
                  <a:gd name="T46" fmla="*/ 529 w 1155"/>
                  <a:gd name="T47" fmla="*/ 90 h 726"/>
                  <a:gd name="T48" fmla="*/ 485 w 1155"/>
                  <a:gd name="T49" fmla="*/ 67 h 726"/>
                  <a:gd name="T50" fmla="*/ 449 w 1155"/>
                  <a:gd name="T51" fmla="*/ 67 h 726"/>
                  <a:gd name="T52" fmla="*/ 413 w 1155"/>
                  <a:gd name="T53" fmla="*/ 54 h 726"/>
                  <a:gd name="T54" fmla="*/ 362 w 1155"/>
                  <a:gd name="T55" fmla="*/ 22 h 726"/>
                  <a:gd name="T56" fmla="*/ 301 w 1155"/>
                  <a:gd name="T57" fmla="*/ 4 h 726"/>
                  <a:gd name="T58" fmla="*/ 232 w 1155"/>
                  <a:gd name="T59" fmla="*/ 2 h 726"/>
                  <a:gd name="T60" fmla="*/ 157 w 1155"/>
                  <a:gd name="T61" fmla="*/ 12 h 726"/>
                  <a:gd name="T62" fmla="*/ 108 w 1155"/>
                  <a:gd name="T63" fmla="*/ 36 h 726"/>
                  <a:gd name="T64" fmla="*/ 86 w 1155"/>
                  <a:gd name="T65" fmla="*/ 78 h 726"/>
                  <a:gd name="T66" fmla="*/ 96 w 1155"/>
                  <a:gd name="T67" fmla="*/ 118 h 726"/>
                  <a:gd name="T68" fmla="*/ 63 w 1155"/>
                  <a:gd name="T69" fmla="*/ 134 h 726"/>
                  <a:gd name="T70" fmla="*/ 35 w 1155"/>
                  <a:gd name="T71" fmla="*/ 152 h 726"/>
                  <a:gd name="T72" fmla="*/ 16 w 1155"/>
                  <a:gd name="T73" fmla="*/ 174 h 726"/>
                  <a:gd name="T74" fmla="*/ 2 w 1155"/>
                  <a:gd name="T75" fmla="*/ 214 h 726"/>
                  <a:gd name="T76" fmla="*/ 0 w 1155"/>
                  <a:gd name="T77" fmla="*/ 273 h 7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155" h="726">
                    <a:moveTo>
                      <a:pt x="14" y="601"/>
                    </a:moveTo>
                    <a:lnTo>
                      <a:pt x="30" y="650"/>
                    </a:lnTo>
                    <a:lnTo>
                      <a:pt x="51" y="687"/>
                    </a:lnTo>
                    <a:lnTo>
                      <a:pt x="85" y="714"/>
                    </a:lnTo>
                    <a:lnTo>
                      <a:pt x="120" y="726"/>
                    </a:lnTo>
                    <a:lnTo>
                      <a:pt x="115" y="664"/>
                    </a:lnTo>
                    <a:lnTo>
                      <a:pt x="123" y="602"/>
                    </a:lnTo>
                    <a:lnTo>
                      <a:pt x="134" y="546"/>
                    </a:lnTo>
                    <a:lnTo>
                      <a:pt x="157" y="486"/>
                    </a:lnTo>
                    <a:lnTo>
                      <a:pt x="189" y="423"/>
                    </a:lnTo>
                    <a:lnTo>
                      <a:pt x="240" y="336"/>
                    </a:lnTo>
                    <a:lnTo>
                      <a:pt x="299" y="262"/>
                    </a:lnTo>
                    <a:lnTo>
                      <a:pt x="325" y="244"/>
                    </a:lnTo>
                    <a:lnTo>
                      <a:pt x="370" y="273"/>
                    </a:lnTo>
                    <a:lnTo>
                      <a:pt x="422" y="300"/>
                    </a:lnTo>
                    <a:lnTo>
                      <a:pt x="481" y="314"/>
                    </a:lnTo>
                    <a:lnTo>
                      <a:pt x="516" y="322"/>
                    </a:lnTo>
                    <a:lnTo>
                      <a:pt x="553" y="325"/>
                    </a:lnTo>
                    <a:lnTo>
                      <a:pt x="593" y="319"/>
                    </a:lnTo>
                    <a:lnTo>
                      <a:pt x="631" y="306"/>
                    </a:lnTo>
                    <a:lnTo>
                      <a:pt x="685" y="285"/>
                    </a:lnTo>
                    <a:lnTo>
                      <a:pt x="730" y="261"/>
                    </a:lnTo>
                    <a:lnTo>
                      <a:pt x="774" y="236"/>
                    </a:lnTo>
                    <a:lnTo>
                      <a:pt x="800" y="237"/>
                    </a:lnTo>
                    <a:lnTo>
                      <a:pt x="815" y="235"/>
                    </a:lnTo>
                    <a:lnTo>
                      <a:pt x="849" y="221"/>
                    </a:lnTo>
                    <a:lnTo>
                      <a:pt x="863" y="244"/>
                    </a:lnTo>
                    <a:lnTo>
                      <a:pt x="887" y="280"/>
                    </a:lnTo>
                    <a:lnTo>
                      <a:pt x="926" y="307"/>
                    </a:lnTo>
                    <a:lnTo>
                      <a:pt x="968" y="341"/>
                    </a:lnTo>
                    <a:lnTo>
                      <a:pt x="994" y="379"/>
                    </a:lnTo>
                    <a:lnTo>
                      <a:pt x="1010" y="431"/>
                    </a:lnTo>
                    <a:lnTo>
                      <a:pt x="1003" y="485"/>
                    </a:lnTo>
                    <a:lnTo>
                      <a:pt x="1020" y="534"/>
                    </a:lnTo>
                    <a:lnTo>
                      <a:pt x="1043" y="571"/>
                    </a:lnTo>
                    <a:lnTo>
                      <a:pt x="1057" y="612"/>
                    </a:lnTo>
                    <a:lnTo>
                      <a:pt x="1062" y="638"/>
                    </a:lnTo>
                    <a:lnTo>
                      <a:pt x="1054" y="677"/>
                    </a:lnTo>
                    <a:lnTo>
                      <a:pt x="1092" y="676"/>
                    </a:lnTo>
                    <a:lnTo>
                      <a:pt x="1104" y="653"/>
                    </a:lnTo>
                    <a:lnTo>
                      <a:pt x="1124" y="613"/>
                    </a:lnTo>
                    <a:lnTo>
                      <a:pt x="1132" y="564"/>
                    </a:lnTo>
                    <a:lnTo>
                      <a:pt x="1144" y="501"/>
                    </a:lnTo>
                    <a:lnTo>
                      <a:pt x="1155" y="419"/>
                    </a:lnTo>
                    <a:lnTo>
                      <a:pt x="1143" y="352"/>
                    </a:lnTo>
                    <a:lnTo>
                      <a:pt x="1121" y="281"/>
                    </a:lnTo>
                    <a:lnTo>
                      <a:pt x="1091" y="225"/>
                    </a:lnTo>
                    <a:lnTo>
                      <a:pt x="1058" y="179"/>
                    </a:lnTo>
                    <a:lnTo>
                      <a:pt x="1010" y="147"/>
                    </a:lnTo>
                    <a:lnTo>
                      <a:pt x="971" y="133"/>
                    </a:lnTo>
                    <a:lnTo>
                      <a:pt x="932" y="127"/>
                    </a:lnTo>
                    <a:lnTo>
                      <a:pt x="898" y="133"/>
                    </a:lnTo>
                    <a:lnTo>
                      <a:pt x="860" y="146"/>
                    </a:lnTo>
                    <a:lnTo>
                      <a:pt x="826" y="108"/>
                    </a:lnTo>
                    <a:lnTo>
                      <a:pt x="784" y="76"/>
                    </a:lnTo>
                    <a:lnTo>
                      <a:pt x="724" y="43"/>
                    </a:lnTo>
                    <a:lnTo>
                      <a:pt x="673" y="24"/>
                    </a:lnTo>
                    <a:lnTo>
                      <a:pt x="603" y="8"/>
                    </a:lnTo>
                    <a:lnTo>
                      <a:pt x="542" y="0"/>
                    </a:lnTo>
                    <a:lnTo>
                      <a:pt x="464" y="4"/>
                    </a:lnTo>
                    <a:lnTo>
                      <a:pt x="391" y="9"/>
                    </a:lnTo>
                    <a:lnTo>
                      <a:pt x="315" y="24"/>
                    </a:lnTo>
                    <a:lnTo>
                      <a:pt x="257" y="41"/>
                    </a:lnTo>
                    <a:lnTo>
                      <a:pt x="216" y="71"/>
                    </a:lnTo>
                    <a:lnTo>
                      <a:pt x="184" y="110"/>
                    </a:lnTo>
                    <a:lnTo>
                      <a:pt x="172" y="155"/>
                    </a:lnTo>
                    <a:lnTo>
                      <a:pt x="179" y="194"/>
                    </a:lnTo>
                    <a:lnTo>
                      <a:pt x="193" y="236"/>
                    </a:lnTo>
                    <a:lnTo>
                      <a:pt x="160" y="247"/>
                    </a:lnTo>
                    <a:lnTo>
                      <a:pt x="127" y="267"/>
                    </a:lnTo>
                    <a:lnTo>
                      <a:pt x="97" y="285"/>
                    </a:lnTo>
                    <a:lnTo>
                      <a:pt x="71" y="304"/>
                    </a:lnTo>
                    <a:lnTo>
                      <a:pt x="52" y="322"/>
                    </a:lnTo>
                    <a:lnTo>
                      <a:pt x="32" y="348"/>
                    </a:lnTo>
                    <a:lnTo>
                      <a:pt x="14" y="381"/>
                    </a:lnTo>
                    <a:lnTo>
                      <a:pt x="4" y="427"/>
                    </a:lnTo>
                    <a:lnTo>
                      <a:pt x="0" y="502"/>
                    </a:lnTo>
                    <a:lnTo>
                      <a:pt x="1" y="546"/>
                    </a:lnTo>
                    <a:lnTo>
                      <a:pt x="14" y="601"/>
                    </a:lnTo>
                    <a:close/>
                  </a:path>
                </a:pathLst>
              </a:custGeom>
              <a:solidFill>
                <a:srgbClr val="A04000"/>
              </a:solidFill>
              <a:ln w="7938">
                <a:solidFill>
                  <a:srgbClr val="000000"/>
                </a:solidFill>
                <a:prstDash val="solid"/>
                <a:round/>
                <a:headEnd/>
                <a:tailEnd/>
              </a:ln>
            </p:spPr>
            <p:txBody>
              <a:bodyPr/>
              <a:lstStyle/>
              <a:p>
                <a:endParaRPr lang="en-US"/>
              </a:p>
            </p:txBody>
          </p:sp>
          <p:sp>
            <p:nvSpPr>
              <p:cNvPr id="63526" name="Freeform 29">
                <a:extLst>
                  <a:ext uri="{FF2B5EF4-FFF2-40B4-BE49-F238E27FC236}">
                    <a16:creationId xmlns:a16="http://schemas.microsoft.com/office/drawing/2014/main" id="{E2288C13-8B27-DA63-E0B0-428DA0D7DDCB}"/>
                  </a:ext>
                </a:extLst>
              </p:cNvPr>
              <p:cNvSpPr>
                <a:spLocks/>
              </p:cNvSpPr>
              <p:nvPr/>
            </p:nvSpPr>
            <p:spPr bwMode="auto">
              <a:xfrm>
                <a:off x="1031" y="2276"/>
                <a:ext cx="73" cy="160"/>
              </a:xfrm>
              <a:custGeom>
                <a:avLst/>
                <a:gdLst>
                  <a:gd name="T0" fmla="*/ 14 w 146"/>
                  <a:gd name="T1" fmla="*/ 92 h 321"/>
                  <a:gd name="T2" fmla="*/ 8 w 146"/>
                  <a:gd name="T3" fmla="*/ 101 h 321"/>
                  <a:gd name="T4" fmla="*/ 4 w 146"/>
                  <a:gd name="T5" fmla="*/ 112 h 321"/>
                  <a:gd name="T6" fmla="*/ 1 w 146"/>
                  <a:gd name="T7" fmla="*/ 122 h 321"/>
                  <a:gd name="T8" fmla="*/ 0 w 146"/>
                  <a:gd name="T9" fmla="*/ 132 h 321"/>
                  <a:gd name="T10" fmla="*/ 3 w 146"/>
                  <a:gd name="T11" fmla="*/ 143 h 321"/>
                  <a:gd name="T12" fmla="*/ 5 w 146"/>
                  <a:gd name="T13" fmla="*/ 153 h 321"/>
                  <a:gd name="T14" fmla="*/ 10 w 146"/>
                  <a:gd name="T15" fmla="*/ 160 h 321"/>
                  <a:gd name="T16" fmla="*/ 16 w 146"/>
                  <a:gd name="T17" fmla="*/ 154 h 321"/>
                  <a:gd name="T18" fmla="*/ 19 w 146"/>
                  <a:gd name="T19" fmla="*/ 143 h 321"/>
                  <a:gd name="T20" fmla="*/ 18 w 146"/>
                  <a:gd name="T21" fmla="*/ 135 h 321"/>
                  <a:gd name="T22" fmla="*/ 16 w 146"/>
                  <a:gd name="T23" fmla="*/ 126 h 321"/>
                  <a:gd name="T24" fmla="*/ 14 w 146"/>
                  <a:gd name="T25" fmla="*/ 116 h 321"/>
                  <a:gd name="T26" fmla="*/ 15 w 146"/>
                  <a:gd name="T27" fmla="*/ 107 h 321"/>
                  <a:gd name="T28" fmla="*/ 19 w 146"/>
                  <a:gd name="T29" fmla="*/ 97 h 321"/>
                  <a:gd name="T30" fmla="*/ 22 w 146"/>
                  <a:gd name="T31" fmla="*/ 88 h 321"/>
                  <a:gd name="T32" fmla="*/ 27 w 146"/>
                  <a:gd name="T33" fmla="*/ 83 h 321"/>
                  <a:gd name="T34" fmla="*/ 29 w 146"/>
                  <a:gd name="T35" fmla="*/ 92 h 321"/>
                  <a:gd name="T36" fmla="*/ 27 w 146"/>
                  <a:gd name="T37" fmla="*/ 103 h 321"/>
                  <a:gd name="T38" fmla="*/ 24 w 146"/>
                  <a:gd name="T39" fmla="*/ 109 h 321"/>
                  <a:gd name="T40" fmla="*/ 28 w 146"/>
                  <a:gd name="T41" fmla="*/ 112 h 321"/>
                  <a:gd name="T42" fmla="*/ 33 w 146"/>
                  <a:gd name="T43" fmla="*/ 110 h 321"/>
                  <a:gd name="T44" fmla="*/ 36 w 146"/>
                  <a:gd name="T45" fmla="*/ 105 h 321"/>
                  <a:gd name="T46" fmla="*/ 37 w 146"/>
                  <a:gd name="T47" fmla="*/ 100 h 321"/>
                  <a:gd name="T48" fmla="*/ 37 w 146"/>
                  <a:gd name="T49" fmla="*/ 96 h 321"/>
                  <a:gd name="T50" fmla="*/ 36 w 146"/>
                  <a:gd name="T51" fmla="*/ 88 h 321"/>
                  <a:gd name="T52" fmla="*/ 33 w 146"/>
                  <a:gd name="T53" fmla="*/ 83 h 321"/>
                  <a:gd name="T54" fmla="*/ 32 w 146"/>
                  <a:gd name="T55" fmla="*/ 78 h 321"/>
                  <a:gd name="T56" fmla="*/ 31 w 146"/>
                  <a:gd name="T57" fmla="*/ 70 h 321"/>
                  <a:gd name="T58" fmla="*/ 32 w 146"/>
                  <a:gd name="T59" fmla="*/ 64 h 321"/>
                  <a:gd name="T60" fmla="*/ 37 w 146"/>
                  <a:gd name="T61" fmla="*/ 61 h 321"/>
                  <a:gd name="T62" fmla="*/ 43 w 146"/>
                  <a:gd name="T63" fmla="*/ 59 h 321"/>
                  <a:gd name="T64" fmla="*/ 48 w 146"/>
                  <a:gd name="T65" fmla="*/ 59 h 321"/>
                  <a:gd name="T66" fmla="*/ 46 w 146"/>
                  <a:gd name="T67" fmla="*/ 51 h 321"/>
                  <a:gd name="T68" fmla="*/ 46 w 146"/>
                  <a:gd name="T69" fmla="*/ 47 h 321"/>
                  <a:gd name="T70" fmla="*/ 46 w 146"/>
                  <a:gd name="T71" fmla="*/ 40 h 321"/>
                  <a:gd name="T72" fmla="*/ 47 w 146"/>
                  <a:gd name="T73" fmla="*/ 35 h 321"/>
                  <a:gd name="T74" fmla="*/ 48 w 146"/>
                  <a:gd name="T75" fmla="*/ 30 h 321"/>
                  <a:gd name="T76" fmla="*/ 53 w 146"/>
                  <a:gd name="T77" fmla="*/ 22 h 321"/>
                  <a:gd name="T78" fmla="*/ 55 w 146"/>
                  <a:gd name="T79" fmla="*/ 18 h 321"/>
                  <a:gd name="T80" fmla="*/ 58 w 146"/>
                  <a:gd name="T81" fmla="*/ 12 h 321"/>
                  <a:gd name="T82" fmla="*/ 62 w 146"/>
                  <a:gd name="T83" fmla="*/ 7 h 321"/>
                  <a:gd name="T84" fmla="*/ 66 w 146"/>
                  <a:gd name="T85" fmla="*/ 5 h 321"/>
                  <a:gd name="T86" fmla="*/ 70 w 146"/>
                  <a:gd name="T87" fmla="*/ 1 h 321"/>
                  <a:gd name="T88" fmla="*/ 73 w 146"/>
                  <a:gd name="T89" fmla="*/ 0 h 32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46" h="321">
                    <a:moveTo>
                      <a:pt x="27" y="185"/>
                    </a:moveTo>
                    <a:lnTo>
                      <a:pt x="16" y="203"/>
                    </a:lnTo>
                    <a:lnTo>
                      <a:pt x="8" y="224"/>
                    </a:lnTo>
                    <a:lnTo>
                      <a:pt x="1" y="245"/>
                    </a:lnTo>
                    <a:lnTo>
                      <a:pt x="0" y="265"/>
                    </a:lnTo>
                    <a:lnTo>
                      <a:pt x="5" y="286"/>
                    </a:lnTo>
                    <a:lnTo>
                      <a:pt x="9" y="306"/>
                    </a:lnTo>
                    <a:lnTo>
                      <a:pt x="20" y="321"/>
                    </a:lnTo>
                    <a:lnTo>
                      <a:pt x="31" y="309"/>
                    </a:lnTo>
                    <a:lnTo>
                      <a:pt x="38" y="287"/>
                    </a:lnTo>
                    <a:lnTo>
                      <a:pt x="35" y="271"/>
                    </a:lnTo>
                    <a:lnTo>
                      <a:pt x="31" y="252"/>
                    </a:lnTo>
                    <a:lnTo>
                      <a:pt x="27" y="233"/>
                    </a:lnTo>
                    <a:lnTo>
                      <a:pt x="30" y="215"/>
                    </a:lnTo>
                    <a:lnTo>
                      <a:pt x="38" y="194"/>
                    </a:lnTo>
                    <a:lnTo>
                      <a:pt x="43" y="177"/>
                    </a:lnTo>
                    <a:lnTo>
                      <a:pt x="53" y="166"/>
                    </a:lnTo>
                    <a:lnTo>
                      <a:pt x="57" y="185"/>
                    </a:lnTo>
                    <a:lnTo>
                      <a:pt x="53" y="207"/>
                    </a:lnTo>
                    <a:lnTo>
                      <a:pt x="47" y="218"/>
                    </a:lnTo>
                    <a:lnTo>
                      <a:pt x="56" y="224"/>
                    </a:lnTo>
                    <a:lnTo>
                      <a:pt x="65" y="220"/>
                    </a:lnTo>
                    <a:lnTo>
                      <a:pt x="71" y="211"/>
                    </a:lnTo>
                    <a:lnTo>
                      <a:pt x="73" y="201"/>
                    </a:lnTo>
                    <a:lnTo>
                      <a:pt x="73" y="192"/>
                    </a:lnTo>
                    <a:lnTo>
                      <a:pt x="71" y="177"/>
                    </a:lnTo>
                    <a:lnTo>
                      <a:pt x="66" y="167"/>
                    </a:lnTo>
                    <a:lnTo>
                      <a:pt x="64" y="157"/>
                    </a:lnTo>
                    <a:lnTo>
                      <a:pt x="62" y="141"/>
                    </a:lnTo>
                    <a:lnTo>
                      <a:pt x="64" y="129"/>
                    </a:lnTo>
                    <a:lnTo>
                      <a:pt x="73" y="122"/>
                    </a:lnTo>
                    <a:lnTo>
                      <a:pt x="86" y="118"/>
                    </a:lnTo>
                    <a:lnTo>
                      <a:pt x="96" y="118"/>
                    </a:lnTo>
                    <a:lnTo>
                      <a:pt x="92" y="103"/>
                    </a:lnTo>
                    <a:lnTo>
                      <a:pt x="92" y="95"/>
                    </a:lnTo>
                    <a:lnTo>
                      <a:pt x="92" y="80"/>
                    </a:lnTo>
                    <a:lnTo>
                      <a:pt x="94" y="70"/>
                    </a:lnTo>
                    <a:lnTo>
                      <a:pt x="96" y="60"/>
                    </a:lnTo>
                    <a:lnTo>
                      <a:pt x="105" y="45"/>
                    </a:lnTo>
                    <a:lnTo>
                      <a:pt x="109" y="36"/>
                    </a:lnTo>
                    <a:lnTo>
                      <a:pt x="116" y="25"/>
                    </a:lnTo>
                    <a:lnTo>
                      <a:pt x="124" y="15"/>
                    </a:lnTo>
                    <a:lnTo>
                      <a:pt x="132" y="10"/>
                    </a:lnTo>
                    <a:lnTo>
                      <a:pt x="140" y="3"/>
                    </a:lnTo>
                    <a:lnTo>
                      <a:pt x="146"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527" name="Freeform 30">
                <a:extLst>
                  <a:ext uri="{FF2B5EF4-FFF2-40B4-BE49-F238E27FC236}">
                    <a16:creationId xmlns:a16="http://schemas.microsoft.com/office/drawing/2014/main" id="{63ADEB11-00DB-381C-3129-199B5F34035B}"/>
                  </a:ext>
                </a:extLst>
              </p:cNvPr>
              <p:cNvSpPr>
                <a:spLocks/>
              </p:cNvSpPr>
              <p:nvPr/>
            </p:nvSpPr>
            <p:spPr bwMode="auto">
              <a:xfrm>
                <a:off x="1104" y="2182"/>
                <a:ext cx="294" cy="93"/>
              </a:xfrm>
              <a:custGeom>
                <a:avLst/>
                <a:gdLst>
                  <a:gd name="T0" fmla="*/ 285 w 588"/>
                  <a:gd name="T1" fmla="*/ 39 h 186"/>
                  <a:gd name="T2" fmla="*/ 267 w 588"/>
                  <a:gd name="T3" fmla="*/ 43 h 186"/>
                  <a:gd name="T4" fmla="*/ 248 w 588"/>
                  <a:gd name="T5" fmla="*/ 52 h 186"/>
                  <a:gd name="T6" fmla="*/ 233 w 588"/>
                  <a:gd name="T7" fmla="*/ 65 h 186"/>
                  <a:gd name="T8" fmla="*/ 223 w 588"/>
                  <a:gd name="T9" fmla="*/ 75 h 186"/>
                  <a:gd name="T10" fmla="*/ 208 w 588"/>
                  <a:gd name="T11" fmla="*/ 83 h 186"/>
                  <a:gd name="T12" fmla="*/ 190 w 588"/>
                  <a:gd name="T13" fmla="*/ 89 h 186"/>
                  <a:gd name="T14" fmla="*/ 169 w 588"/>
                  <a:gd name="T15" fmla="*/ 93 h 186"/>
                  <a:gd name="T16" fmla="*/ 146 w 588"/>
                  <a:gd name="T17" fmla="*/ 93 h 186"/>
                  <a:gd name="T18" fmla="*/ 122 w 588"/>
                  <a:gd name="T19" fmla="*/ 90 h 186"/>
                  <a:gd name="T20" fmla="*/ 107 w 588"/>
                  <a:gd name="T21" fmla="*/ 86 h 186"/>
                  <a:gd name="T22" fmla="*/ 88 w 588"/>
                  <a:gd name="T23" fmla="*/ 78 h 186"/>
                  <a:gd name="T24" fmla="*/ 74 w 588"/>
                  <a:gd name="T25" fmla="*/ 69 h 186"/>
                  <a:gd name="T26" fmla="*/ 64 w 588"/>
                  <a:gd name="T27" fmla="*/ 54 h 186"/>
                  <a:gd name="T28" fmla="*/ 72 w 588"/>
                  <a:gd name="T29" fmla="*/ 58 h 186"/>
                  <a:gd name="T30" fmla="*/ 88 w 588"/>
                  <a:gd name="T31" fmla="*/ 65 h 186"/>
                  <a:gd name="T32" fmla="*/ 108 w 588"/>
                  <a:gd name="T33" fmla="*/ 67 h 186"/>
                  <a:gd name="T34" fmla="*/ 132 w 588"/>
                  <a:gd name="T35" fmla="*/ 67 h 186"/>
                  <a:gd name="T36" fmla="*/ 160 w 588"/>
                  <a:gd name="T37" fmla="*/ 63 h 186"/>
                  <a:gd name="T38" fmla="*/ 188 w 588"/>
                  <a:gd name="T39" fmla="*/ 59 h 186"/>
                  <a:gd name="T40" fmla="*/ 211 w 588"/>
                  <a:gd name="T41" fmla="*/ 51 h 186"/>
                  <a:gd name="T42" fmla="*/ 227 w 588"/>
                  <a:gd name="T43" fmla="*/ 41 h 186"/>
                  <a:gd name="T44" fmla="*/ 222 w 588"/>
                  <a:gd name="T45" fmla="*/ 35 h 186"/>
                  <a:gd name="T46" fmla="*/ 198 w 588"/>
                  <a:gd name="T47" fmla="*/ 41 h 186"/>
                  <a:gd name="T48" fmla="*/ 175 w 588"/>
                  <a:gd name="T49" fmla="*/ 45 h 186"/>
                  <a:gd name="T50" fmla="*/ 154 w 588"/>
                  <a:gd name="T51" fmla="*/ 50 h 186"/>
                  <a:gd name="T52" fmla="*/ 133 w 588"/>
                  <a:gd name="T53" fmla="*/ 45 h 186"/>
                  <a:gd name="T54" fmla="*/ 113 w 588"/>
                  <a:gd name="T55" fmla="*/ 30 h 186"/>
                  <a:gd name="T56" fmla="*/ 92 w 588"/>
                  <a:gd name="T57" fmla="*/ 24 h 186"/>
                  <a:gd name="T58" fmla="*/ 68 w 588"/>
                  <a:gd name="T59" fmla="*/ 22 h 186"/>
                  <a:gd name="T60" fmla="*/ 46 w 588"/>
                  <a:gd name="T61" fmla="*/ 7 h 186"/>
                  <a:gd name="T62" fmla="*/ 18 w 588"/>
                  <a:gd name="T63" fmla="*/ 0 h 186"/>
                  <a:gd name="T64" fmla="*/ 0 w 588"/>
                  <a:gd name="T65" fmla="*/ 4 h 186"/>
                  <a:gd name="T66" fmla="*/ 8 w 588"/>
                  <a:gd name="T67" fmla="*/ 23 h 186"/>
                  <a:gd name="T68" fmla="*/ 30 w 588"/>
                  <a:gd name="T69" fmla="*/ 32 h 186"/>
                  <a:gd name="T70" fmla="*/ 57 w 588"/>
                  <a:gd name="T71" fmla="*/ 33 h 186"/>
                  <a:gd name="T72" fmla="*/ 69 w 588"/>
                  <a:gd name="T73" fmla="*/ 39 h 186"/>
                  <a:gd name="T74" fmla="*/ 77 w 588"/>
                  <a:gd name="T75" fmla="*/ 51 h 186"/>
                  <a:gd name="T76" fmla="*/ 94 w 588"/>
                  <a:gd name="T77" fmla="*/ 56 h 186"/>
                  <a:gd name="T78" fmla="*/ 113 w 588"/>
                  <a:gd name="T79" fmla="*/ 52 h 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88" h="186">
                    <a:moveTo>
                      <a:pt x="588" y="82"/>
                    </a:moveTo>
                    <a:lnTo>
                      <a:pt x="570" y="78"/>
                    </a:lnTo>
                    <a:lnTo>
                      <a:pt x="552" y="79"/>
                    </a:lnTo>
                    <a:lnTo>
                      <a:pt x="533" y="85"/>
                    </a:lnTo>
                    <a:lnTo>
                      <a:pt x="514" y="94"/>
                    </a:lnTo>
                    <a:lnTo>
                      <a:pt x="495" y="103"/>
                    </a:lnTo>
                    <a:lnTo>
                      <a:pt x="480" y="115"/>
                    </a:lnTo>
                    <a:lnTo>
                      <a:pt x="466" y="130"/>
                    </a:lnTo>
                    <a:lnTo>
                      <a:pt x="458" y="141"/>
                    </a:lnTo>
                    <a:lnTo>
                      <a:pt x="445" y="150"/>
                    </a:lnTo>
                    <a:lnTo>
                      <a:pt x="431" y="157"/>
                    </a:lnTo>
                    <a:lnTo>
                      <a:pt x="416" y="165"/>
                    </a:lnTo>
                    <a:lnTo>
                      <a:pt x="397" y="172"/>
                    </a:lnTo>
                    <a:lnTo>
                      <a:pt x="380" y="178"/>
                    </a:lnTo>
                    <a:lnTo>
                      <a:pt x="363" y="182"/>
                    </a:lnTo>
                    <a:lnTo>
                      <a:pt x="338" y="185"/>
                    </a:lnTo>
                    <a:lnTo>
                      <a:pt x="311" y="186"/>
                    </a:lnTo>
                    <a:lnTo>
                      <a:pt x="292" y="186"/>
                    </a:lnTo>
                    <a:lnTo>
                      <a:pt x="266" y="183"/>
                    </a:lnTo>
                    <a:lnTo>
                      <a:pt x="244" y="180"/>
                    </a:lnTo>
                    <a:lnTo>
                      <a:pt x="228" y="175"/>
                    </a:lnTo>
                    <a:lnTo>
                      <a:pt x="213" y="171"/>
                    </a:lnTo>
                    <a:lnTo>
                      <a:pt x="196" y="165"/>
                    </a:lnTo>
                    <a:lnTo>
                      <a:pt x="176" y="156"/>
                    </a:lnTo>
                    <a:lnTo>
                      <a:pt x="159" y="146"/>
                    </a:lnTo>
                    <a:lnTo>
                      <a:pt x="147" y="137"/>
                    </a:lnTo>
                    <a:lnTo>
                      <a:pt x="135" y="124"/>
                    </a:lnTo>
                    <a:lnTo>
                      <a:pt x="127" y="108"/>
                    </a:lnTo>
                    <a:lnTo>
                      <a:pt x="122" y="94"/>
                    </a:lnTo>
                    <a:lnTo>
                      <a:pt x="143" y="116"/>
                    </a:lnTo>
                    <a:lnTo>
                      <a:pt x="162" y="124"/>
                    </a:lnTo>
                    <a:lnTo>
                      <a:pt x="176" y="130"/>
                    </a:lnTo>
                    <a:lnTo>
                      <a:pt x="192" y="133"/>
                    </a:lnTo>
                    <a:lnTo>
                      <a:pt x="215" y="134"/>
                    </a:lnTo>
                    <a:lnTo>
                      <a:pt x="239" y="135"/>
                    </a:lnTo>
                    <a:lnTo>
                      <a:pt x="263" y="134"/>
                    </a:lnTo>
                    <a:lnTo>
                      <a:pt x="285" y="131"/>
                    </a:lnTo>
                    <a:lnTo>
                      <a:pt x="320" y="126"/>
                    </a:lnTo>
                    <a:lnTo>
                      <a:pt x="349" y="122"/>
                    </a:lnTo>
                    <a:lnTo>
                      <a:pt x="375" y="118"/>
                    </a:lnTo>
                    <a:lnTo>
                      <a:pt x="394" y="112"/>
                    </a:lnTo>
                    <a:lnTo>
                      <a:pt x="421" y="101"/>
                    </a:lnTo>
                    <a:lnTo>
                      <a:pt x="436" y="96"/>
                    </a:lnTo>
                    <a:lnTo>
                      <a:pt x="454" y="81"/>
                    </a:lnTo>
                    <a:lnTo>
                      <a:pt x="460" y="71"/>
                    </a:lnTo>
                    <a:lnTo>
                      <a:pt x="443" y="70"/>
                    </a:lnTo>
                    <a:lnTo>
                      <a:pt x="424" y="73"/>
                    </a:lnTo>
                    <a:lnTo>
                      <a:pt x="396" y="81"/>
                    </a:lnTo>
                    <a:lnTo>
                      <a:pt x="371" y="85"/>
                    </a:lnTo>
                    <a:lnTo>
                      <a:pt x="349" y="90"/>
                    </a:lnTo>
                    <a:lnTo>
                      <a:pt x="333" y="96"/>
                    </a:lnTo>
                    <a:lnTo>
                      <a:pt x="308" y="99"/>
                    </a:lnTo>
                    <a:lnTo>
                      <a:pt x="290" y="97"/>
                    </a:lnTo>
                    <a:lnTo>
                      <a:pt x="266" y="89"/>
                    </a:lnTo>
                    <a:lnTo>
                      <a:pt x="245" y="75"/>
                    </a:lnTo>
                    <a:lnTo>
                      <a:pt x="226" y="59"/>
                    </a:lnTo>
                    <a:lnTo>
                      <a:pt x="208" y="51"/>
                    </a:lnTo>
                    <a:lnTo>
                      <a:pt x="183" y="47"/>
                    </a:lnTo>
                    <a:lnTo>
                      <a:pt x="159" y="51"/>
                    </a:lnTo>
                    <a:lnTo>
                      <a:pt x="136" y="44"/>
                    </a:lnTo>
                    <a:lnTo>
                      <a:pt x="113" y="29"/>
                    </a:lnTo>
                    <a:lnTo>
                      <a:pt x="91" y="14"/>
                    </a:lnTo>
                    <a:lnTo>
                      <a:pt x="69" y="2"/>
                    </a:lnTo>
                    <a:lnTo>
                      <a:pt x="35" y="0"/>
                    </a:lnTo>
                    <a:lnTo>
                      <a:pt x="15" y="4"/>
                    </a:lnTo>
                    <a:lnTo>
                      <a:pt x="0" y="8"/>
                    </a:lnTo>
                    <a:lnTo>
                      <a:pt x="4" y="27"/>
                    </a:lnTo>
                    <a:lnTo>
                      <a:pt x="16" y="45"/>
                    </a:lnTo>
                    <a:lnTo>
                      <a:pt x="32" y="55"/>
                    </a:lnTo>
                    <a:lnTo>
                      <a:pt x="60" y="64"/>
                    </a:lnTo>
                    <a:lnTo>
                      <a:pt x="88" y="67"/>
                    </a:lnTo>
                    <a:lnTo>
                      <a:pt x="114" y="66"/>
                    </a:lnTo>
                    <a:lnTo>
                      <a:pt x="135" y="62"/>
                    </a:lnTo>
                    <a:lnTo>
                      <a:pt x="138" y="78"/>
                    </a:lnTo>
                    <a:lnTo>
                      <a:pt x="144" y="89"/>
                    </a:lnTo>
                    <a:lnTo>
                      <a:pt x="153" y="101"/>
                    </a:lnTo>
                    <a:lnTo>
                      <a:pt x="169" y="108"/>
                    </a:lnTo>
                    <a:lnTo>
                      <a:pt x="187" y="111"/>
                    </a:lnTo>
                    <a:lnTo>
                      <a:pt x="208" y="107"/>
                    </a:lnTo>
                    <a:lnTo>
                      <a:pt x="225" y="103"/>
                    </a:lnTo>
                    <a:lnTo>
                      <a:pt x="241" y="97"/>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528" name="Freeform 31">
                <a:extLst>
                  <a:ext uri="{FF2B5EF4-FFF2-40B4-BE49-F238E27FC236}">
                    <a16:creationId xmlns:a16="http://schemas.microsoft.com/office/drawing/2014/main" id="{431CA41C-5F58-45F5-0955-9D551B1B13AC}"/>
                  </a:ext>
                </a:extLst>
              </p:cNvPr>
              <p:cNvSpPr>
                <a:spLocks/>
              </p:cNvSpPr>
              <p:nvPr/>
            </p:nvSpPr>
            <p:spPr bwMode="auto">
              <a:xfrm>
                <a:off x="1421" y="2226"/>
                <a:ext cx="98" cy="169"/>
              </a:xfrm>
              <a:custGeom>
                <a:avLst/>
                <a:gdLst>
                  <a:gd name="T0" fmla="*/ 22 w 197"/>
                  <a:gd name="T1" fmla="*/ 3 h 336"/>
                  <a:gd name="T2" fmla="*/ 33 w 197"/>
                  <a:gd name="T3" fmla="*/ 8 h 336"/>
                  <a:gd name="T4" fmla="*/ 44 w 197"/>
                  <a:gd name="T5" fmla="*/ 17 h 336"/>
                  <a:gd name="T6" fmla="*/ 58 w 197"/>
                  <a:gd name="T7" fmla="*/ 27 h 336"/>
                  <a:gd name="T8" fmla="*/ 67 w 197"/>
                  <a:gd name="T9" fmla="*/ 34 h 336"/>
                  <a:gd name="T10" fmla="*/ 73 w 197"/>
                  <a:gd name="T11" fmla="*/ 40 h 336"/>
                  <a:gd name="T12" fmla="*/ 78 w 197"/>
                  <a:gd name="T13" fmla="*/ 45 h 336"/>
                  <a:gd name="T14" fmla="*/ 82 w 197"/>
                  <a:gd name="T15" fmla="*/ 54 h 336"/>
                  <a:gd name="T16" fmla="*/ 82 w 197"/>
                  <a:gd name="T17" fmla="*/ 64 h 336"/>
                  <a:gd name="T18" fmla="*/ 80 w 197"/>
                  <a:gd name="T19" fmla="*/ 75 h 336"/>
                  <a:gd name="T20" fmla="*/ 82 w 197"/>
                  <a:gd name="T21" fmla="*/ 85 h 336"/>
                  <a:gd name="T22" fmla="*/ 86 w 197"/>
                  <a:gd name="T23" fmla="*/ 100 h 336"/>
                  <a:gd name="T24" fmla="*/ 91 w 197"/>
                  <a:gd name="T25" fmla="*/ 110 h 336"/>
                  <a:gd name="T26" fmla="*/ 98 w 197"/>
                  <a:gd name="T27" fmla="*/ 118 h 336"/>
                  <a:gd name="T28" fmla="*/ 92 w 197"/>
                  <a:gd name="T29" fmla="*/ 133 h 336"/>
                  <a:gd name="T30" fmla="*/ 88 w 197"/>
                  <a:gd name="T31" fmla="*/ 148 h 336"/>
                  <a:gd name="T32" fmla="*/ 84 w 197"/>
                  <a:gd name="T33" fmla="*/ 157 h 336"/>
                  <a:gd name="T34" fmla="*/ 84 w 197"/>
                  <a:gd name="T35" fmla="*/ 169 h 336"/>
                  <a:gd name="T36" fmla="*/ 80 w 197"/>
                  <a:gd name="T37" fmla="*/ 162 h 336"/>
                  <a:gd name="T38" fmla="*/ 78 w 197"/>
                  <a:gd name="T39" fmla="*/ 154 h 336"/>
                  <a:gd name="T40" fmla="*/ 76 w 197"/>
                  <a:gd name="T41" fmla="*/ 146 h 336"/>
                  <a:gd name="T42" fmla="*/ 77 w 197"/>
                  <a:gd name="T43" fmla="*/ 135 h 336"/>
                  <a:gd name="T44" fmla="*/ 78 w 197"/>
                  <a:gd name="T45" fmla="*/ 124 h 336"/>
                  <a:gd name="T46" fmla="*/ 80 w 197"/>
                  <a:gd name="T47" fmla="*/ 112 h 336"/>
                  <a:gd name="T48" fmla="*/ 80 w 197"/>
                  <a:gd name="T49" fmla="*/ 101 h 336"/>
                  <a:gd name="T50" fmla="*/ 78 w 197"/>
                  <a:gd name="T51" fmla="*/ 92 h 336"/>
                  <a:gd name="T52" fmla="*/ 73 w 197"/>
                  <a:gd name="T53" fmla="*/ 84 h 336"/>
                  <a:gd name="T54" fmla="*/ 69 w 197"/>
                  <a:gd name="T55" fmla="*/ 73 h 336"/>
                  <a:gd name="T56" fmla="*/ 64 w 197"/>
                  <a:gd name="T57" fmla="*/ 63 h 336"/>
                  <a:gd name="T58" fmla="*/ 60 w 197"/>
                  <a:gd name="T59" fmla="*/ 59 h 336"/>
                  <a:gd name="T60" fmla="*/ 61 w 197"/>
                  <a:gd name="T61" fmla="*/ 66 h 336"/>
                  <a:gd name="T62" fmla="*/ 63 w 197"/>
                  <a:gd name="T63" fmla="*/ 76 h 336"/>
                  <a:gd name="T64" fmla="*/ 53 w 197"/>
                  <a:gd name="T65" fmla="*/ 64 h 336"/>
                  <a:gd name="T66" fmla="*/ 48 w 197"/>
                  <a:gd name="T67" fmla="*/ 58 h 336"/>
                  <a:gd name="T68" fmla="*/ 43 w 197"/>
                  <a:gd name="T69" fmla="*/ 54 h 336"/>
                  <a:gd name="T70" fmla="*/ 34 w 197"/>
                  <a:gd name="T71" fmla="*/ 47 h 336"/>
                  <a:gd name="T72" fmla="*/ 24 w 197"/>
                  <a:gd name="T73" fmla="*/ 40 h 336"/>
                  <a:gd name="T74" fmla="*/ 15 w 197"/>
                  <a:gd name="T75" fmla="*/ 32 h 336"/>
                  <a:gd name="T76" fmla="*/ 9 w 197"/>
                  <a:gd name="T77" fmla="*/ 23 h 336"/>
                  <a:gd name="T78" fmla="*/ 3 w 197"/>
                  <a:gd name="T79" fmla="*/ 13 h 336"/>
                  <a:gd name="T80" fmla="*/ 0 w 197"/>
                  <a:gd name="T81" fmla="*/ 5 h 336"/>
                  <a:gd name="T82" fmla="*/ 7 w 197"/>
                  <a:gd name="T83" fmla="*/ 2 h 336"/>
                  <a:gd name="T84" fmla="*/ 15 w 197"/>
                  <a:gd name="T85" fmla="*/ 0 h 336"/>
                  <a:gd name="T86" fmla="*/ 22 w 197"/>
                  <a:gd name="T87" fmla="*/ 3 h 3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97" h="336">
                    <a:moveTo>
                      <a:pt x="45" y="5"/>
                    </a:moveTo>
                    <a:lnTo>
                      <a:pt x="67" y="16"/>
                    </a:lnTo>
                    <a:lnTo>
                      <a:pt x="89" y="33"/>
                    </a:lnTo>
                    <a:lnTo>
                      <a:pt x="117" y="53"/>
                    </a:lnTo>
                    <a:lnTo>
                      <a:pt x="134" y="67"/>
                    </a:lnTo>
                    <a:lnTo>
                      <a:pt x="147" y="79"/>
                    </a:lnTo>
                    <a:lnTo>
                      <a:pt x="156" y="90"/>
                    </a:lnTo>
                    <a:lnTo>
                      <a:pt x="164" y="107"/>
                    </a:lnTo>
                    <a:lnTo>
                      <a:pt x="164" y="128"/>
                    </a:lnTo>
                    <a:lnTo>
                      <a:pt x="160" y="150"/>
                    </a:lnTo>
                    <a:lnTo>
                      <a:pt x="164" y="168"/>
                    </a:lnTo>
                    <a:lnTo>
                      <a:pt x="172" y="198"/>
                    </a:lnTo>
                    <a:lnTo>
                      <a:pt x="183" y="219"/>
                    </a:lnTo>
                    <a:lnTo>
                      <a:pt x="197" y="235"/>
                    </a:lnTo>
                    <a:lnTo>
                      <a:pt x="184" y="265"/>
                    </a:lnTo>
                    <a:lnTo>
                      <a:pt x="176" y="294"/>
                    </a:lnTo>
                    <a:lnTo>
                      <a:pt x="169" y="313"/>
                    </a:lnTo>
                    <a:lnTo>
                      <a:pt x="168" y="336"/>
                    </a:lnTo>
                    <a:lnTo>
                      <a:pt x="161" y="322"/>
                    </a:lnTo>
                    <a:lnTo>
                      <a:pt x="156" y="307"/>
                    </a:lnTo>
                    <a:lnTo>
                      <a:pt x="153" y="290"/>
                    </a:lnTo>
                    <a:lnTo>
                      <a:pt x="154" y="268"/>
                    </a:lnTo>
                    <a:lnTo>
                      <a:pt x="156" y="247"/>
                    </a:lnTo>
                    <a:lnTo>
                      <a:pt x="160" y="223"/>
                    </a:lnTo>
                    <a:lnTo>
                      <a:pt x="161" y="201"/>
                    </a:lnTo>
                    <a:lnTo>
                      <a:pt x="156" y="182"/>
                    </a:lnTo>
                    <a:lnTo>
                      <a:pt x="147" y="167"/>
                    </a:lnTo>
                    <a:lnTo>
                      <a:pt x="139" y="145"/>
                    </a:lnTo>
                    <a:lnTo>
                      <a:pt x="128" y="126"/>
                    </a:lnTo>
                    <a:lnTo>
                      <a:pt x="120" y="117"/>
                    </a:lnTo>
                    <a:lnTo>
                      <a:pt x="122" y="131"/>
                    </a:lnTo>
                    <a:lnTo>
                      <a:pt x="127" y="152"/>
                    </a:lnTo>
                    <a:lnTo>
                      <a:pt x="107" y="128"/>
                    </a:lnTo>
                    <a:lnTo>
                      <a:pt x="96" y="116"/>
                    </a:lnTo>
                    <a:lnTo>
                      <a:pt x="86" y="107"/>
                    </a:lnTo>
                    <a:lnTo>
                      <a:pt x="68" y="94"/>
                    </a:lnTo>
                    <a:lnTo>
                      <a:pt x="49" y="79"/>
                    </a:lnTo>
                    <a:lnTo>
                      <a:pt x="31" y="64"/>
                    </a:lnTo>
                    <a:lnTo>
                      <a:pt x="19" y="45"/>
                    </a:lnTo>
                    <a:lnTo>
                      <a:pt x="7" y="26"/>
                    </a:lnTo>
                    <a:lnTo>
                      <a:pt x="0" y="10"/>
                    </a:lnTo>
                    <a:lnTo>
                      <a:pt x="14" y="3"/>
                    </a:lnTo>
                    <a:lnTo>
                      <a:pt x="30" y="0"/>
                    </a:lnTo>
                    <a:lnTo>
                      <a:pt x="45" y="5"/>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529" name="Freeform 32">
                <a:extLst>
                  <a:ext uri="{FF2B5EF4-FFF2-40B4-BE49-F238E27FC236}">
                    <a16:creationId xmlns:a16="http://schemas.microsoft.com/office/drawing/2014/main" id="{1AD1A3DB-AC04-083D-571E-9240FA86A003}"/>
                  </a:ext>
                </a:extLst>
              </p:cNvPr>
              <p:cNvSpPr>
                <a:spLocks/>
              </p:cNvSpPr>
              <p:nvPr/>
            </p:nvSpPr>
            <p:spPr bwMode="auto">
              <a:xfrm>
                <a:off x="1380" y="2149"/>
                <a:ext cx="112" cy="57"/>
              </a:xfrm>
              <a:custGeom>
                <a:avLst/>
                <a:gdLst>
                  <a:gd name="T0" fmla="*/ 0 w 224"/>
                  <a:gd name="T1" fmla="*/ 8 h 113"/>
                  <a:gd name="T2" fmla="*/ 15 w 224"/>
                  <a:gd name="T3" fmla="*/ 8 h 113"/>
                  <a:gd name="T4" fmla="*/ 26 w 224"/>
                  <a:gd name="T5" fmla="*/ 10 h 113"/>
                  <a:gd name="T6" fmla="*/ 31 w 224"/>
                  <a:gd name="T7" fmla="*/ 14 h 113"/>
                  <a:gd name="T8" fmla="*/ 37 w 224"/>
                  <a:gd name="T9" fmla="*/ 25 h 113"/>
                  <a:gd name="T10" fmla="*/ 39 w 224"/>
                  <a:gd name="T11" fmla="*/ 32 h 113"/>
                  <a:gd name="T12" fmla="*/ 40 w 224"/>
                  <a:gd name="T13" fmla="*/ 40 h 113"/>
                  <a:gd name="T14" fmla="*/ 41 w 224"/>
                  <a:gd name="T15" fmla="*/ 46 h 113"/>
                  <a:gd name="T16" fmla="*/ 41 w 224"/>
                  <a:gd name="T17" fmla="*/ 51 h 113"/>
                  <a:gd name="T18" fmla="*/ 46 w 224"/>
                  <a:gd name="T19" fmla="*/ 42 h 113"/>
                  <a:gd name="T20" fmla="*/ 47 w 224"/>
                  <a:gd name="T21" fmla="*/ 32 h 113"/>
                  <a:gd name="T22" fmla="*/ 46 w 224"/>
                  <a:gd name="T23" fmla="*/ 25 h 113"/>
                  <a:gd name="T24" fmla="*/ 44 w 224"/>
                  <a:gd name="T25" fmla="*/ 15 h 113"/>
                  <a:gd name="T26" fmla="*/ 38 w 224"/>
                  <a:gd name="T27" fmla="*/ 5 h 113"/>
                  <a:gd name="T28" fmla="*/ 32 w 224"/>
                  <a:gd name="T29" fmla="*/ 0 h 113"/>
                  <a:gd name="T30" fmla="*/ 41 w 224"/>
                  <a:gd name="T31" fmla="*/ 3 h 113"/>
                  <a:gd name="T32" fmla="*/ 49 w 224"/>
                  <a:gd name="T33" fmla="*/ 14 h 113"/>
                  <a:gd name="T34" fmla="*/ 52 w 224"/>
                  <a:gd name="T35" fmla="*/ 23 h 113"/>
                  <a:gd name="T36" fmla="*/ 54 w 224"/>
                  <a:gd name="T37" fmla="*/ 31 h 113"/>
                  <a:gd name="T38" fmla="*/ 53 w 224"/>
                  <a:gd name="T39" fmla="*/ 40 h 113"/>
                  <a:gd name="T40" fmla="*/ 52 w 224"/>
                  <a:gd name="T41" fmla="*/ 44 h 113"/>
                  <a:gd name="T42" fmla="*/ 56 w 224"/>
                  <a:gd name="T43" fmla="*/ 36 h 113"/>
                  <a:gd name="T44" fmla="*/ 62 w 224"/>
                  <a:gd name="T45" fmla="*/ 28 h 113"/>
                  <a:gd name="T46" fmla="*/ 71 w 224"/>
                  <a:gd name="T47" fmla="*/ 21 h 113"/>
                  <a:gd name="T48" fmla="*/ 82 w 224"/>
                  <a:gd name="T49" fmla="*/ 16 h 113"/>
                  <a:gd name="T50" fmla="*/ 93 w 224"/>
                  <a:gd name="T51" fmla="*/ 14 h 113"/>
                  <a:gd name="T52" fmla="*/ 100 w 224"/>
                  <a:gd name="T53" fmla="*/ 16 h 113"/>
                  <a:gd name="T54" fmla="*/ 107 w 224"/>
                  <a:gd name="T55" fmla="*/ 17 h 113"/>
                  <a:gd name="T56" fmla="*/ 112 w 224"/>
                  <a:gd name="T57" fmla="*/ 19 h 113"/>
                  <a:gd name="T58" fmla="*/ 106 w 224"/>
                  <a:gd name="T59" fmla="*/ 20 h 113"/>
                  <a:gd name="T60" fmla="*/ 99 w 224"/>
                  <a:gd name="T61" fmla="*/ 22 h 113"/>
                  <a:gd name="T62" fmla="*/ 93 w 224"/>
                  <a:gd name="T63" fmla="*/ 23 h 113"/>
                  <a:gd name="T64" fmla="*/ 82 w 224"/>
                  <a:gd name="T65" fmla="*/ 25 h 113"/>
                  <a:gd name="T66" fmla="*/ 76 w 224"/>
                  <a:gd name="T67" fmla="*/ 30 h 113"/>
                  <a:gd name="T68" fmla="*/ 71 w 224"/>
                  <a:gd name="T69" fmla="*/ 35 h 113"/>
                  <a:gd name="T70" fmla="*/ 67 w 224"/>
                  <a:gd name="T71" fmla="*/ 40 h 113"/>
                  <a:gd name="T72" fmla="*/ 65 w 224"/>
                  <a:gd name="T73" fmla="*/ 47 h 113"/>
                  <a:gd name="T74" fmla="*/ 63 w 224"/>
                  <a:gd name="T75" fmla="*/ 57 h 11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24" h="113">
                    <a:moveTo>
                      <a:pt x="0" y="16"/>
                    </a:moveTo>
                    <a:lnTo>
                      <a:pt x="29" y="15"/>
                    </a:lnTo>
                    <a:lnTo>
                      <a:pt x="51" y="19"/>
                    </a:lnTo>
                    <a:lnTo>
                      <a:pt x="62" y="28"/>
                    </a:lnTo>
                    <a:lnTo>
                      <a:pt x="74" y="49"/>
                    </a:lnTo>
                    <a:lnTo>
                      <a:pt x="77" y="64"/>
                    </a:lnTo>
                    <a:lnTo>
                      <a:pt x="80" y="79"/>
                    </a:lnTo>
                    <a:lnTo>
                      <a:pt x="82" y="92"/>
                    </a:lnTo>
                    <a:lnTo>
                      <a:pt x="82" y="101"/>
                    </a:lnTo>
                    <a:lnTo>
                      <a:pt x="91" y="84"/>
                    </a:lnTo>
                    <a:lnTo>
                      <a:pt x="93" y="64"/>
                    </a:lnTo>
                    <a:lnTo>
                      <a:pt x="92" y="49"/>
                    </a:lnTo>
                    <a:lnTo>
                      <a:pt x="88" y="30"/>
                    </a:lnTo>
                    <a:lnTo>
                      <a:pt x="76" y="10"/>
                    </a:lnTo>
                    <a:lnTo>
                      <a:pt x="63" y="0"/>
                    </a:lnTo>
                    <a:lnTo>
                      <a:pt x="82" y="6"/>
                    </a:lnTo>
                    <a:lnTo>
                      <a:pt x="97" y="28"/>
                    </a:lnTo>
                    <a:lnTo>
                      <a:pt x="104" y="46"/>
                    </a:lnTo>
                    <a:lnTo>
                      <a:pt x="107" y="61"/>
                    </a:lnTo>
                    <a:lnTo>
                      <a:pt x="106" y="79"/>
                    </a:lnTo>
                    <a:lnTo>
                      <a:pt x="104" y="87"/>
                    </a:lnTo>
                    <a:lnTo>
                      <a:pt x="111" y="72"/>
                    </a:lnTo>
                    <a:lnTo>
                      <a:pt x="123" y="56"/>
                    </a:lnTo>
                    <a:lnTo>
                      <a:pt x="141" y="41"/>
                    </a:lnTo>
                    <a:lnTo>
                      <a:pt x="163" y="31"/>
                    </a:lnTo>
                    <a:lnTo>
                      <a:pt x="185" y="28"/>
                    </a:lnTo>
                    <a:lnTo>
                      <a:pt x="200" y="31"/>
                    </a:lnTo>
                    <a:lnTo>
                      <a:pt x="213" y="34"/>
                    </a:lnTo>
                    <a:lnTo>
                      <a:pt x="224" y="38"/>
                    </a:lnTo>
                    <a:lnTo>
                      <a:pt x="211" y="39"/>
                    </a:lnTo>
                    <a:lnTo>
                      <a:pt x="198" y="43"/>
                    </a:lnTo>
                    <a:lnTo>
                      <a:pt x="185" y="45"/>
                    </a:lnTo>
                    <a:lnTo>
                      <a:pt x="164" y="50"/>
                    </a:lnTo>
                    <a:lnTo>
                      <a:pt x="152" y="60"/>
                    </a:lnTo>
                    <a:lnTo>
                      <a:pt x="142" y="69"/>
                    </a:lnTo>
                    <a:lnTo>
                      <a:pt x="134" y="80"/>
                    </a:lnTo>
                    <a:lnTo>
                      <a:pt x="129" y="94"/>
                    </a:lnTo>
                    <a:lnTo>
                      <a:pt x="126" y="113"/>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530" name="Freeform 33">
                <a:extLst>
                  <a:ext uri="{FF2B5EF4-FFF2-40B4-BE49-F238E27FC236}">
                    <a16:creationId xmlns:a16="http://schemas.microsoft.com/office/drawing/2014/main" id="{67C24C27-3B3D-E60C-5F32-8737E89742FD}"/>
                  </a:ext>
                </a:extLst>
              </p:cNvPr>
              <p:cNvSpPr>
                <a:spLocks/>
              </p:cNvSpPr>
              <p:nvPr/>
            </p:nvSpPr>
            <p:spPr bwMode="auto">
              <a:xfrm>
                <a:off x="1162" y="2293"/>
                <a:ext cx="86" cy="35"/>
              </a:xfrm>
              <a:custGeom>
                <a:avLst/>
                <a:gdLst>
                  <a:gd name="T0" fmla="*/ 83 w 172"/>
                  <a:gd name="T1" fmla="*/ 9 h 68"/>
                  <a:gd name="T2" fmla="*/ 86 w 172"/>
                  <a:gd name="T3" fmla="*/ 16 h 68"/>
                  <a:gd name="T4" fmla="*/ 86 w 172"/>
                  <a:gd name="T5" fmla="*/ 24 h 68"/>
                  <a:gd name="T6" fmla="*/ 81 w 172"/>
                  <a:gd name="T7" fmla="*/ 29 h 68"/>
                  <a:gd name="T8" fmla="*/ 72 w 172"/>
                  <a:gd name="T9" fmla="*/ 30 h 68"/>
                  <a:gd name="T10" fmla="*/ 59 w 172"/>
                  <a:gd name="T11" fmla="*/ 27 h 68"/>
                  <a:gd name="T12" fmla="*/ 46 w 172"/>
                  <a:gd name="T13" fmla="*/ 25 h 68"/>
                  <a:gd name="T14" fmla="*/ 32 w 172"/>
                  <a:gd name="T15" fmla="*/ 25 h 68"/>
                  <a:gd name="T16" fmla="*/ 21 w 172"/>
                  <a:gd name="T17" fmla="*/ 31 h 68"/>
                  <a:gd name="T18" fmla="*/ 10 w 172"/>
                  <a:gd name="T19" fmla="*/ 35 h 68"/>
                  <a:gd name="T20" fmla="*/ 1 w 172"/>
                  <a:gd name="T21" fmla="*/ 30 h 68"/>
                  <a:gd name="T22" fmla="*/ 0 w 172"/>
                  <a:gd name="T23" fmla="*/ 21 h 68"/>
                  <a:gd name="T24" fmla="*/ 6 w 172"/>
                  <a:gd name="T25" fmla="*/ 12 h 68"/>
                  <a:gd name="T26" fmla="*/ 16 w 172"/>
                  <a:gd name="T27" fmla="*/ 5 h 68"/>
                  <a:gd name="T28" fmla="*/ 34 w 172"/>
                  <a:gd name="T29" fmla="*/ 1 h 68"/>
                  <a:gd name="T30" fmla="*/ 53 w 172"/>
                  <a:gd name="T31" fmla="*/ 0 h 68"/>
                  <a:gd name="T32" fmla="*/ 71 w 172"/>
                  <a:gd name="T33" fmla="*/ 4 h 68"/>
                  <a:gd name="T34" fmla="*/ 83 w 172"/>
                  <a:gd name="T35" fmla="*/ 9 h 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2" h="68">
                    <a:moveTo>
                      <a:pt x="166" y="18"/>
                    </a:moveTo>
                    <a:lnTo>
                      <a:pt x="172" y="31"/>
                    </a:lnTo>
                    <a:lnTo>
                      <a:pt x="172" y="46"/>
                    </a:lnTo>
                    <a:lnTo>
                      <a:pt x="161" y="56"/>
                    </a:lnTo>
                    <a:lnTo>
                      <a:pt x="143" y="59"/>
                    </a:lnTo>
                    <a:lnTo>
                      <a:pt x="117" y="52"/>
                    </a:lnTo>
                    <a:lnTo>
                      <a:pt x="91" y="48"/>
                    </a:lnTo>
                    <a:lnTo>
                      <a:pt x="64" y="49"/>
                    </a:lnTo>
                    <a:lnTo>
                      <a:pt x="41" y="61"/>
                    </a:lnTo>
                    <a:lnTo>
                      <a:pt x="19" y="68"/>
                    </a:lnTo>
                    <a:lnTo>
                      <a:pt x="1" y="59"/>
                    </a:lnTo>
                    <a:lnTo>
                      <a:pt x="0" y="41"/>
                    </a:lnTo>
                    <a:lnTo>
                      <a:pt x="11" y="23"/>
                    </a:lnTo>
                    <a:lnTo>
                      <a:pt x="32" y="9"/>
                    </a:lnTo>
                    <a:lnTo>
                      <a:pt x="68" y="1"/>
                    </a:lnTo>
                    <a:lnTo>
                      <a:pt x="105" y="0"/>
                    </a:lnTo>
                    <a:lnTo>
                      <a:pt x="142" y="7"/>
                    </a:lnTo>
                    <a:lnTo>
                      <a:pt x="166" y="18"/>
                    </a:lnTo>
                    <a:close/>
                  </a:path>
                </a:pathLst>
              </a:custGeom>
              <a:solidFill>
                <a:srgbClr val="A04000"/>
              </a:solidFill>
              <a:ln w="7938">
                <a:solidFill>
                  <a:srgbClr val="000000"/>
                </a:solidFill>
                <a:prstDash val="solid"/>
                <a:round/>
                <a:headEnd/>
                <a:tailEnd/>
              </a:ln>
            </p:spPr>
            <p:txBody>
              <a:bodyPr/>
              <a:lstStyle/>
              <a:p>
                <a:endParaRPr lang="en-US"/>
              </a:p>
            </p:txBody>
          </p:sp>
        </p:grpSp>
        <p:grpSp>
          <p:nvGrpSpPr>
            <p:cNvPr id="63498" name="Group 34">
              <a:extLst>
                <a:ext uri="{FF2B5EF4-FFF2-40B4-BE49-F238E27FC236}">
                  <a16:creationId xmlns:a16="http://schemas.microsoft.com/office/drawing/2014/main" id="{A44A46D5-586C-F712-9AF1-B025E26B1BB5}"/>
                </a:ext>
              </a:extLst>
            </p:cNvPr>
            <p:cNvGrpSpPr>
              <a:grpSpLocks/>
            </p:cNvGrpSpPr>
            <p:nvPr/>
          </p:nvGrpSpPr>
          <p:grpSpPr bwMode="auto">
            <a:xfrm>
              <a:off x="1287" y="2388"/>
              <a:ext cx="702" cy="1048"/>
              <a:chOff x="1287" y="2388"/>
              <a:chExt cx="702" cy="1048"/>
            </a:xfrm>
          </p:grpSpPr>
          <p:sp>
            <p:nvSpPr>
              <p:cNvPr id="63499" name="Freeform 35">
                <a:extLst>
                  <a:ext uri="{FF2B5EF4-FFF2-40B4-BE49-F238E27FC236}">
                    <a16:creationId xmlns:a16="http://schemas.microsoft.com/office/drawing/2014/main" id="{6E99AE16-2985-600A-45ED-492DCF588C49}"/>
                  </a:ext>
                </a:extLst>
              </p:cNvPr>
              <p:cNvSpPr>
                <a:spLocks/>
              </p:cNvSpPr>
              <p:nvPr/>
            </p:nvSpPr>
            <p:spPr bwMode="auto">
              <a:xfrm>
                <a:off x="1287" y="2388"/>
                <a:ext cx="448" cy="488"/>
              </a:xfrm>
              <a:custGeom>
                <a:avLst/>
                <a:gdLst>
                  <a:gd name="T0" fmla="*/ 236 w 897"/>
                  <a:gd name="T1" fmla="*/ 72 h 977"/>
                  <a:gd name="T2" fmla="*/ 248 w 897"/>
                  <a:gd name="T3" fmla="*/ 45 h 977"/>
                  <a:gd name="T4" fmla="*/ 272 w 897"/>
                  <a:gd name="T5" fmla="*/ 21 h 977"/>
                  <a:gd name="T6" fmla="*/ 295 w 897"/>
                  <a:gd name="T7" fmla="*/ 6 h 977"/>
                  <a:gd name="T8" fmla="*/ 324 w 897"/>
                  <a:gd name="T9" fmla="*/ 0 h 977"/>
                  <a:gd name="T10" fmla="*/ 350 w 897"/>
                  <a:gd name="T11" fmla="*/ 3 h 977"/>
                  <a:gd name="T12" fmla="*/ 379 w 897"/>
                  <a:gd name="T13" fmla="*/ 14 h 977"/>
                  <a:gd name="T14" fmla="*/ 398 w 897"/>
                  <a:gd name="T15" fmla="*/ 31 h 977"/>
                  <a:gd name="T16" fmla="*/ 410 w 897"/>
                  <a:gd name="T17" fmla="*/ 48 h 977"/>
                  <a:gd name="T18" fmla="*/ 423 w 897"/>
                  <a:gd name="T19" fmla="*/ 67 h 977"/>
                  <a:gd name="T20" fmla="*/ 433 w 897"/>
                  <a:gd name="T21" fmla="*/ 87 h 977"/>
                  <a:gd name="T22" fmla="*/ 444 w 897"/>
                  <a:gd name="T23" fmla="*/ 106 h 977"/>
                  <a:gd name="T24" fmla="*/ 448 w 897"/>
                  <a:gd name="T25" fmla="*/ 129 h 977"/>
                  <a:gd name="T26" fmla="*/ 440 w 897"/>
                  <a:gd name="T27" fmla="*/ 176 h 977"/>
                  <a:gd name="T28" fmla="*/ 419 w 897"/>
                  <a:gd name="T29" fmla="*/ 226 h 977"/>
                  <a:gd name="T30" fmla="*/ 394 w 897"/>
                  <a:gd name="T31" fmla="*/ 273 h 977"/>
                  <a:gd name="T32" fmla="*/ 368 w 897"/>
                  <a:gd name="T33" fmla="*/ 304 h 977"/>
                  <a:gd name="T34" fmla="*/ 343 w 897"/>
                  <a:gd name="T35" fmla="*/ 339 h 977"/>
                  <a:gd name="T36" fmla="*/ 308 w 897"/>
                  <a:gd name="T37" fmla="*/ 380 h 977"/>
                  <a:gd name="T38" fmla="*/ 280 w 897"/>
                  <a:gd name="T39" fmla="*/ 409 h 977"/>
                  <a:gd name="T40" fmla="*/ 270 w 897"/>
                  <a:gd name="T41" fmla="*/ 427 h 977"/>
                  <a:gd name="T42" fmla="*/ 258 w 897"/>
                  <a:gd name="T43" fmla="*/ 447 h 977"/>
                  <a:gd name="T44" fmla="*/ 244 w 897"/>
                  <a:gd name="T45" fmla="*/ 467 h 977"/>
                  <a:gd name="T46" fmla="*/ 218 w 897"/>
                  <a:gd name="T47" fmla="*/ 481 h 977"/>
                  <a:gd name="T48" fmla="*/ 179 w 897"/>
                  <a:gd name="T49" fmla="*/ 488 h 977"/>
                  <a:gd name="T50" fmla="*/ 129 w 897"/>
                  <a:gd name="T51" fmla="*/ 486 h 977"/>
                  <a:gd name="T52" fmla="*/ 86 w 897"/>
                  <a:gd name="T53" fmla="*/ 479 h 977"/>
                  <a:gd name="T54" fmla="*/ 50 w 897"/>
                  <a:gd name="T55" fmla="*/ 463 h 977"/>
                  <a:gd name="T56" fmla="*/ 23 w 897"/>
                  <a:gd name="T57" fmla="*/ 436 h 977"/>
                  <a:gd name="T58" fmla="*/ 7 w 897"/>
                  <a:gd name="T59" fmla="*/ 401 h 977"/>
                  <a:gd name="T60" fmla="*/ 0 w 897"/>
                  <a:gd name="T61" fmla="*/ 367 h 977"/>
                  <a:gd name="T62" fmla="*/ 10 w 897"/>
                  <a:gd name="T63" fmla="*/ 329 h 977"/>
                  <a:gd name="T64" fmla="*/ 25 w 897"/>
                  <a:gd name="T65" fmla="*/ 300 h 977"/>
                  <a:gd name="T66" fmla="*/ 43 w 897"/>
                  <a:gd name="T67" fmla="*/ 275 h 977"/>
                  <a:gd name="T68" fmla="*/ 68 w 897"/>
                  <a:gd name="T69" fmla="*/ 256 h 977"/>
                  <a:gd name="T70" fmla="*/ 96 w 897"/>
                  <a:gd name="T71" fmla="*/ 244 h 977"/>
                  <a:gd name="T72" fmla="*/ 132 w 897"/>
                  <a:gd name="T73" fmla="*/ 238 h 977"/>
                  <a:gd name="T74" fmla="*/ 164 w 897"/>
                  <a:gd name="T75" fmla="*/ 240 h 977"/>
                  <a:gd name="T76" fmla="*/ 186 w 897"/>
                  <a:gd name="T77" fmla="*/ 253 h 977"/>
                  <a:gd name="T78" fmla="*/ 202 w 897"/>
                  <a:gd name="T79" fmla="*/ 270 h 977"/>
                  <a:gd name="T80" fmla="*/ 228 w 897"/>
                  <a:gd name="T81" fmla="*/ 255 h 977"/>
                  <a:gd name="T82" fmla="*/ 255 w 897"/>
                  <a:gd name="T83" fmla="*/ 230 h 977"/>
                  <a:gd name="T84" fmla="*/ 276 w 897"/>
                  <a:gd name="T85" fmla="*/ 201 h 977"/>
                  <a:gd name="T86" fmla="*/ 291 w 897"/>
                  <a:gd name="T87" fmla="*/ 173 h 977"/>
                  <a:gd name="T88" fmla="*/ 255 w 897"/>
                  <a:gd name="T89" fmla="*/ 142 h 977"/>
                  <a:gd name="T90" fmla="*/ 238 w 897"/>
                  <a:gd name="T91" fmla="*/ 111 h 977"/>
                  <a:gd name="T92" fmla="*/ 236 w 897"/>
                  <a:gd name="T93" fmla="*/ 72 h 97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97" h="977">
                    <a:moveTo>
                      <a:pt x="473" y="145"/>
                    </a:moveTo>
                    <a:lnTo>
                      <a:pt x="497" y="91"/>
                    </a:lnTo>
                    <a:lnTo>
                      <a:pt x="544" y="43"/>
                    </a:lnTo>
                    <a:lnTo>
                      <a:pt x="590" y="13"/>
                    </a:lnTo>
                    <a:lnTo>
                      <a:pt x="648" y="0"/>
                    </a:lnTo>
                    <a:lnTo>
                      <a:pt x="701" y="6"/>
                    </a:lnTo>
                    <a:lnTo>
                      <a:pt x="759" y="28"/>
                    </a:lnTo>
                    <a:lnTo>
                      <a:pt x="796" y="62"/>
                    </a:lnTo>
                    <a:lnTo>
                      <a:pt x="821" y="97"/>
                    </a:lnTo>
                    <a:lnTo>
                      <a:pt x="847" y="134"/>
                    </a:lnTo>
                    <a:lnTo>
                      <a:pt x="867" y="174"/>
                    </a:lnTo>
                    <a:lnTo>
                      <a:pt x="888" y="212"/>
                    </a:lnTo>
                    <a:lnTo>
                      <a:pt x="897" y="259"/>
                    </a:lnTo>
                    <a:lnTo>
                      <a:pt x="881" y="352"/>
                    </a:lnTo>
                    <a:lnTo>
                      <a:pt x="839" y="453"/>
                    </a:lnTo>
                    <a:lnTo>
                      <a:pt x="788" y="546"/>
                    </a:lnTo>
                    <a:lnTo>
                      <a:pt x="736" y="608"/>
                    </a:lnTo>
                    <a:lnTo>
                      <a:pt x="686" y="679"/>
                    </a:lnTo>
                    <a:lnTo>
                      <a:pt x="617" y="760"/>
                    </a:lnTo>
                    <a:lnTo>
                      <a:pt x="560" y="819"/>
                    </a:lnTo>
                    <a:lnTo>
                      <a:pt x="541" y="854"/>
                    </a:lnTo>
                    <a:lnTo>
                      <a:pt x="516" y="895"/>
                    </a:lnTo>
                    <a:lnTo>
                      <a:pt x="488" y="934"/>
                    </a:lnTo>
                    <a:lnTo>
                      <a:pt x="437" y="962"/>
                    </a:lnTo>
                    <a:lnTo>
                      <a:pt x="358" y="977"/>
                    </a:lnTo>
                    <a:lnTo>
                      <a:pt x="258" y="972"/>
                    </a:lnTo>
                    <a:lnTo>
                      <a:pt x="172" y="958"/>
                    </a:lnTo>
                    <a:lnTo>
                      <a:pt x="101" y="927"/>
                    </a:lnTo>
                    <a:lnTo>
                      <a:pt x="47" y="872"/>
                    </a:lnTo>
                    <a:lnTo>
                      <a:pt x="15" y="802"/>
                    </a:lnTo>
                    <a:lnTo>
                      <a:pt x="0" y="734"/>
                    </a:lnTo>
                    <a:lnTo>
                      <a:pt x="20" y="658"/>
                    </a:lnTo>
                    <a:lnTo>
                      <a:pt x="50" y="600"/>
                    </a:lnTo>
                    <a:lnTo>
                      <a:pt x="86" y="551"/>
                    </a:lnTo>
                    <a:lnTo>
                      <a:pt x="136" y="513"/>
                    </a:lnTo>
                    <a:lnTo>
                      <a:pt x="193" y="488"/>
                    </a:lnTo>
                    <a:lnTo>
                      <a:pt x="264" y="476"/>
                    </a:lnTo>
                    <a:lnTo>
                      <a:pt x="329" y="481"/>
                    </a:lnTo>
                    <a:lnTo>
                      <a:pt x="372" y="506"/>
                    </a:lnTo>
                    <a:lnTo>
                      <a:pt x="405" y="541"/>
                    </a:lnTo>
                    <a:lnTo>
                      <a:pt x="456" y="511"/>
                    </a:lnTo>
                    <a:lnTo>
                      <a:pt x="511" y="461"/>
                    </a:lnTo>
                    <a:lnTo>
                      <a:pt x="553" y="403"/>
                    </a:lnTo>
                    <a:lnTo>
                      <a:pt x="582" y="346"/>
                    </a:lnTo>
                    <a:lnTo>
                      <a:pt x="511" y="285"/>
                    </a:lnTo>
                    <a:lnTo>
                      <a:pt x="476" y="222"/>
                    </a:lnTo>
                    <a:lnTo>
                      <a:pt x="473" y="145"/>
                    </a:lnTo>
                    <a:close/>
                  </a:path>
                </a:pathLst>
              </a:custGeom>
              <a:solidFill>
                <a:srgbClr val="008080"/>
              </a:solidFill>
              <a:ln w="7938">
                <a:solidFill>
                  <a:srgbClr val="000000"/>
                </a:solidFill>
                <a:prstDash val="solid"/>
                <a:round/>
                <a:headEnd/>
                <a:tailEnd/>
              </a:ln>
            </p:spPr>
            <p:txBody>
              <a:bodyPr/>
              <a:lstStyle/>
              <a:p>
                <a:endParaRPr lang="en-US"/>
              </a:p>
            </p:txBody>
          </p:sp>
          <p:sp>
            <p:nvSpPr>
              <p:cNvPr id="63500" name="Freeform 36">
                <a:extLst>
                  <a:ext uri="{FF2B5EF4-FFF2-40B4-BE49-F238E27FC236}">
                    <a16:creationId xmlns:a16="http://schemas.microsoft.com/office/drawing/2014/main" id="{469AE92D-F91F-F56B-F606-A509B3F85395}"/>
                  </a:ext>
                </a:extLst>
              </p:cNvPr>
              <p:cNvSpPr>
                <a:spLocks/>
              </p:cNvSpPr>
              <p:nvPr/>
            </p:nvSpPr>
            <p:spPr bwMode="auto">
              <a:xfrm>
                <a:off x="1421" y="2468"/>
                <a:ext cx="374" cy="634"/>
              </a:xfrm>
              <a:custGeom>
                <a:avLst/>
                <a:gdLst>
                  <a:gd name="T0" fmla="*/ 39 w 748"/>
                  <a:gd name="T1" fmla="*/ 19 h 1270"/>
                  <a:gd name="T2" fmla="*/ 106 w 748"/>
                  <a:gd name="T3" fmla="*/ 1 h 1270"/>
                  <a:gd name="T4" fmla="*/ 177 w 748"/>
                  <a:gd name="T5" fmla="*/ 5 h 1270"/>
                  <a:gd name="T6" fmla="*/ 234 w 748"/>
                  <a:gd name="T7" fmla="*/ 16 h 1270"/>
                  <a:gd name="T8" fmla="*/ 292 w 748"/>
                  <a:gd name="T9" fmla="*/ 34 h 1270"/>
                  <a:gd name="T10" fmla="*/ 325 w 748"/>
                  <a:gd name="T11" fmla="*/ 50 h 1270"/>
                  <a:gd name="T12" fmla="*/ 362 w 748"/>
                  <a:gd name="T13" fmla="*/ 93 h 1270"/>
                  <a:gd name="T14" fmla="*/ 374 w 748"/>
                  <a:gd name="T15" fmla="*/ 141 h 1270"/>
                  <a:gd name="T16" fmla="*/ 365 w 748"/>
                  <a:gd name="T17" fmla="*/ 184 h 1270"/>
                  <a:gd name="T18" fmla="*/ 344 w 748"/>
                  <a:gd name="T19" fmla="*/ 225 h 1270"/>
                  <a:gd name="T20" fmla="*/ 327 w 748"/>
                  <a:gd name="T21" fmla="*/ 273 h 1270"/>
                  <a:gd name="T22" fmla="*/ 306 w 748"/>
                  <a:gd name="T23" fmla="*/ 320 h 1270"/>
                  <a:gd name="T24" fmla="*/ 282 w 748"/>
                  <a:gd name="T25" fmla="*/ 359 h 1270"/>
                  <a:gd name="T26" fmla="*/ 256 w 748"/>
                  <a:gd name="T27" fmla="*/ 394 h 1270"/>
                  <a:gd name="T28" fmla="*/ 222 w 748"/>
                  <a:gd name="T29" fmla="*/ 414 h 1270"/>
                  <a:gd name="T30" fmla="*/ 235 w 748"/>
                  <a:gd name="T31" fmla="*/ 519 h 1270"/>
                  <a:gd name="T32" fmla="*/ 75 w 748"/>
                  <a:gd name="T33" fmla="*/ 604 h 1270"/>
                  <a:gd name="T34" fmla="*/ 69 w 748"/>
                  <a:gd name="T35" fmla="*/ 523 h 1270"/>
                  <a:gd name="T36" fmla="*/ 49 w 748"/>
                  <a:gd name="T37" fmla="*/ 473 h 1270"/>
                  <a:gd name="T38" fmla="*/ 25 w 748"/>
                  <a:gd name="T39" fmla="*/ 430 h 1270"/>
                  <a:gd name="T40" fmla="*/ 54 w 748"/>
                  <a:gd name="T41" fmla="*/ 405 h 1270"/>
                  <a:gd name="T42" fmla="*/ 93 w 748"/>
                  <a:gd name="T43" fmla="*/ 387 h 1270"/>
                  <a:gd name="T44" fmla="*/ 86 w 748"/>
                  <a:gd name="T45" fmla="*/ 338 h 1270"/>
                  <a:gd name="T46" fmla="*/ 110 w 748"/>
                  <a:gd name="T47" fmla="*/ 273 h 1270"/>
                  <a:gd name="T48" fmla="*/ 149 w 748"/>
                  <a:gd name="T49" fmla="*/ 222 h 1270"/>
                  <a:gd name="T50" fmla="*/ 196 w 748"/>
                  <a:gd name="T51" fmla="*/ 188 h 1270"/>
                  <a:gd name="T52" fmla="*/ 187 w 748"/>
                  <a:gd name="T53" fmla="*/ 185 h 1270"/>
                  <a:gd name="T54" fmla="*/ 166 w 748"/>
                  <a:gd name="T55" fmla="*/ 180 h 1270"/>
                  <a:gd name="T56" fmla="*/ 127 w 748"/>
                  <a:gd name="T57" fmla="*/ 199 h 1270"/>
                  <a:gd name="T58" fmla="*/ 103 w 748"/>
                  <a:gd name="T59" fmla="*/ 227 h 1270"/>
                  <a:gd name="T60" fmla="*/ 70 w 748"/>
                  <a:gd name="T61" fmla="*/ 227 h 1270"/>
                  <a:gd name="T62" fmla="*/ 61 w 748"/>
                  <a:gd name="T63" fmla="*/ 206 h 1270"/>
                  <a:gd name="T64" fmla="*/ 53 w 748"/>
                  <a:gd name="T65" fmla="*/ 190 h 1270"/>
                  <a:gd name="T66" fmla="*/ 50 w 748"/>
                  <a:gd name="T67" fmla="*/ 159 h 1270"/>
                  <a:gd name="T68" fmla="*/ 66 w 748"/>
                  <a:gd name="T69" fmla="*/ 137 h 1270"/>
                  <a:gd name="T70" fmla="*/ 38 w 748"/>
                  <a:gd name="T71" fmla="*/ 132 h 1270"/>
                  <a:gd name="T72" fmla="*/ 35 w 748"/>
                  <a:gd name="T73" fmla="*/ 102 h 1270"/>
                  <a:gd name="T74" fmla="*/ 41 w 748"/>
                  <a:gd name="T75" fmla="*/ 91 h 1270"/>
                  <a:gd name="T76" fmla="*/ 10 w 748"/>
                  <a:gd name="T77" fmla="*/ 89 h 1270"/>
                  <a:gd name="T78" fmla="*/ 0 w 748"/>
                  <a:gd name="T79" fmla="*/ 72 h 1270"/>
                  <a:gd name="T80" fmla="*/ 13 w 748"/>
                  <a:gd name="T81" fmla="*/ 38 h 127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48" h="1270">
                    <a:moveTo>
                      <a:pt x="25" y="77"/>
                    </a:moveTo>
                    <a:lnTo>
                      <a:pt x="78" y="38"/>
                    </a:lnTo>
                    <a:lnTo>
                      <a:pt x="136" y="15"/>
                    </a:lnTo>
                    <a:lnTo>
                      <a:pt x="211" y="2"/>
                    </a:lnTo>
                    <a:lnTo>
                      <a:pt x="282" y="0"/>
                    </a:lnTo>
                    <a:lnTo>
                      <a:pt x="353" y="10"/>
                    </a:lnTo>
                    <a:lnTo>
                      <a:pt x="411" y="18"/>
                    </a:lnTo>
                    <a:lnTo>
                      <a:pt x="467" y="33"/>
                    </a:lnTo>
                    <a:lnTo>
                      <a:pt x="534" y="52"/>
                    </a:lnTo>
                    <a:lnTo>
                      <a:pt x="583" y="69"/>
                    </a:lnTo>
                    <a:lnTo>
                      <a:pt x="600" y="79"/>
                    </a:lnTo>
                    <a:lnTo>
                      <a:pt x="649" y="101"/>
                    </a:lnTo>
                    <a:lnTo>
                      <a:pt x="688" y="134"/>
                    </a:lnTo>
                    <a:lnTo>
                      <a:pt x="723" y="187"/>
                    </a:lnTo>
                    <a:lnTo>
                      <a:pt x="743" y="237"/>
                    </a:lnTo>
                    <a:lnTo>
                      <a:pt x="748" y="282"/>
                    </a:lnTo>
                    <a:lnTo>
                      <a:pt x="743" y="325"/>
                    </a:lnTo>
                    <a:lnTo>
                      <a:pt x="729" y="368"/>
                    </a:lnTo>
                    <a:lnTo>
                      <a:pt x="709" y="411"/>
                    </a:lnTo>
                    <a:lnTo>
                      <a:pt x="688" y="450"/>
                    </a:lnTo>
                    <a:lnTo>
                      <a:pt x="669" y="500"/>
                    </a:lnTo>
                    <a:lnTo>
                      <a:pt x="653" y="547"/>
                    </a:lnTo>
                    <a:lnTo>
                      <a:pt x="639" y="584"/>
                    </a:lnTo>
                    <a:lnTo>
                      <a:pt x="611" y="641"/>
                    </a:lnTo>
                    <a:lnTo>
                      <a:pt x="586" y="681"/>
                    </a:lnTo>
                    <a:lnTo>
                      <a:pt x="564" y="720"/>
                    </a:lnTo>
                    <a:lnTo>
                      <a:pt x="536" y="760"/>
                    </a:lnTo>
                    <a:lnTo>
                      <a:pt x="511" y="789"/>
                    </a:lnTo>
                    <a:lnTo>
                      <a:pt x="480" y="812"/>
                    </a:lnTo>
                    <a:lnTo>
                      <a:pt x="444" y="830"/>
                    </a:lnTo>
                    <a:lnTo>
                      <a:pt x="413" y="843"/>
                    </a:lnTo>
                    <a:lnTo>
                      <a:pt x="470" y="1040"/>
                    </a:lnTo>
                    <a:lnTo>
                      <a:pt x="167" y="1270"/>
                    </a:lnTo>
                    <a:lnTo>
                      <a:pt x="149" y="1209"/>
                    </a:lnTo>
                    <a:lnTo>
                      <a:pt x="138" y="1129"/>
                    </a:lnTo>
                    <a:lnTo>
                      <a:pt x="138" y="1047"/>
                    </a:lnTo>
                    <a:lnTo>
                      <a:pt x="140" y="968"/>
                    </a:lnTo>
                    <a:lnTo>
                      <a:pt x="97" y="948"/>
                    </a:lnTo>
                    <a:lnTo>
                      <a:pt x="65" y="914"/>
                    </a:lnTo>
                    <a:lnTo>
                      <a:pt x="50" y="862"/>
                    </a:lnTo>
                    <a:lnTo>
                      <a:pt x="43" y="812"/>
                    </a:lnTo>
                    <a:lnTo>
                      <a:pt x="108" y="812"/>
                    </a:lnTo>
                    <a:lnTo>
                      <a:pt x="153" y="804"/>
                    </a:lnTo>
                    <a:lnTo>
                      <a:pt x="185" y="776"/>
                    </a:lnTo>
                    <a:lnTo>
                      <a:pt x="181" y="745"/>
                    </a:lnTo>
                    <a:lnTo>
                      <a:pt x="172" y="678"/>
                    </a:lnTo>
                    <a:lnTo>
                      <a:pt x="189" y="610"/>
                    </a:lnTo>
                    <a:lnTo>
                      <a:pt x="219" y="547"/>
                    </a:lnTo>
                    <a:lnTo>
                      <a:pt x="260" y="492"/>
                    </a:lnTo>
                    <a:lnTo>
                      <a:pt x="297" y="444"/>
                    </a:lnTo>
                    <a:lnTo>
                      <a:pt x="342" y="410"/>
                    </a:lnTo>
                    <a:lnTo>
                      <a:pt x="391" y="377"/>
                    </a:lnTo>
                    <a:lnTo>
                      <a:pt x="395" y="364"/>
                    </a:lnTo>
                    <a:lnTo>
                      <a:pt x="374" y="371"/>
                    </a:lnTo>
                    <a:lnTo>
                      <a:pt x="355" y="366"/>
                    </a:lnTo>
                    <a:lnTo>
                      <a:pt x="331" y="361"/>
                    </a:lnTo>
                    <a:lnTo>
                      <a:pt x="295" y="376"/>
                    </a:lnTo>
                    <a:lnTo>
                      <a:pt x="253" y="399"/>
                    </a:lnTo>
                    <a:lnTo>
                      <a:pt x="222" y="427"/>
                    </a:lnTo>
                    <a:lnTo>
                      <a:pt x="205" y="454"/>
                    </a:lnTo>
                    <a:lnTo>
                      <a:pt x="181" y="463"/>
                    </a:lnTo>
                    <a:lnTo>
                      <a:pt x="140" y="455"/>
                    </a:lnTo>
                    <a:lnTo>
                      <a:pt x="121" y="433"/>
                    </a:lnTo>
                    <a:lnTo>
                      <a:pt x="121" y="413"/>
                    </a:lnTo>
                    <a:lnTo>
                      <a:pt x="138" y="387"/>
                    </a:lnTo>
                    <a:lnTo>
                      <a:pt x="106" y="380"/>
                    </a:lnTo>
                    <a:lnTo>
                      <a:pt x="97" y="354"/>
                    </a:lnTo>
                    <a:lnTo>
                      <a:pt x="99" y="319"/>
                    </a:lnTo>
                    <a:lnTo>
                      <a:pt x="115" y="293"/>
                    </a:lnTo>
                    <a:lnTo>
                      <a:pt x="131" y="275"/>
                    </a:lnTo>
                    <a:lnTo>
                      <a:pt x="99" y="278"/>
                    </a:lnTo>
                    <a:lnTo>
                      <a:pt x="75" y="264"/>
                    </a:lnTo>
                    <a:lnTo>
                      <a:pt x="65" y="239"/>
                    </a:lnTo>
                    <a:lnTo>
                      <a:pt x="70" y="204"/>
                    </a:lnTo>
                    <a:lnTo>
                      <a:pt x="111" y="179"/>
                    </a:lnTo>
                    <a:lnTo>
                      <a:pt x="82" y="182"/>
                    </a:lnTo>
                    <a:lnTo>
                      <a:pt x="48" y="186"/>
                    </a:lnTo>
                    <a:lnTo>
                      <a:pt x="20" y="178"/>
                    </a:lnTo>
                    <a:lnTo>
                      <a:pt x="11" y="168"/>
                    </a:lnTo>
                    <a:lnTo>
                      <a:pt x="0" y="144"/>
                    </a:lnTo>
                    <a:lnTo>
                      <a:pt x="4" y="116"/>
                    </a:lnTo>
                    <a:lnTo>
                      <a:pt x="25" y="77"/>
                    </a:lnTo>
                    <a:close/>
                  </a:path>
                </a:pathLst>
              </a:custGeom>
              <a:solidFill>
                <a:srgbClr val="E0A080"/>
              </a:solidFill>
              <a:ln w="7938">
                <a:solidFill>
                  <a:srgbClr val="000000"/>
                </a:solidFill>
                <a:prstDash val="solid"/>
                <a:round/>
                <a:headEnd/>
                <a:tailEnd/>
              </a:ln>
            </p:spPr>
            <p:txBody>
              <a:bodyPr/>
              <a:lstStyle/>
              <a:p>
                <a:endParaRPr lang="en-US"/>
              </a:p>
            </p:txBody>
          </p:sp>
          <p:sp>
            <p:nvSpPr>
              <p:cNvPr id="63501" name="Freeform 37">
                <a:extLst>
                  <a:ext uri="{FF2B5EF4-FFF2-40B4-BE49-F238E27FC236}">
                    <a16:creationId xmlns:a16="http://schemas.microsoft.com/office/drawing/2014/main" id="{3F08E90C-4CF4-CB8E-B801-9BA558395062}"/>
                  </a:ext>
                </a:extLst>
              </p:cNvPr>
              <p:cNvSpPr>
                <a:spLocks/>
              </p:cNvSpPr>
              <p:nvPr/>
            </p:nvSpPr>
            <p:spPr bwMode="auto">
              <a:xfrm>
                <a:off x="1515" y="2865"/>
                <a:ext cx="29" cy="35"/>
              </a:xfrm>
              <a:custGeom>
                <a:avLst/>
                <a:gdLst>
                  <a:gd name="T0" fmla="*/ 0 w 59"/>
                  <a:gd name="T1" fmla="*/ 0 h 71"/>
                  <a:gd name="T2" fmla="*/ 7 w 59"/>
                  <a:gd name="T3" fmla="*/ 18 h 71"/>
                  <a:gd name="T4" fmla="*/ 14 w 59"/>
                  <a:gd name="T5" fmla="*/ 26 h 71"/>
                  <a:gd name="T6" fmla="*/ 29 w 59"/>
                  <a:gd name="T7" fmla="*/ 35 h 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9" h="71">
                    <a:moveTo>
                      <a:pt x="0" y="0"/>
                    </a:moveTo>
                    <a:lnTo>
                      <a:pt x="15" y="36"/>
                    </a:lnTo>
                    <a:lnTo>
                      <a:pt x="29" y="53"/>
                    </a:lnTo>
                    <a:lnTo>
                      <a:pt x="59" y="71"/>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63502" name="Group 38">
                <a:extLst>
                  <a:ext uri="{FF2B5EF4-FFF2-40B4-BE49-F238E27FC236}">
                    <a16:creationId xmlns:a16="http://schemas.microsoft.com/office/drawing/2014/main" id="{CC25EAD6-A4FE-396C-129C-D61FFF537D12}"/>
                  </a:ext>
                </a:extLst>
              </p:cNvPr>
              <p:cNvGrpSpPr>
                <a:grpSpLocks/>
              </p:cNvGrpSpPr>
              <p:nvPr/>
            </p:nvGrpSpPr>
            <p:grpSpPr bwMode="auto">
              <a:xfrm>
                <a:off x="1418" y="2465"/>
                <a:ext cx="318" cy="238"/>
                <a:chOff x="1418" y="2465"/>
                <a:chExt cx="318" cy="238"/>
              </a:xfrm>
            </p:grpSpPr>
            <p:sp>
              <p:nvSpPr>
                <p:cNvPr id="63509" name="Freeform 39">
                  <a:extLst>
                    <a:ext uri="{FF2B5EF4-FFF2-40B4-BE49-F238E27FC236}">
                      <a16:creationId xmlns:a16="http://schemas.microsoft.com/office/drawing/2014/main" id="{99CAFBF6-A628-5F30-33C6-778A8559D320}"/>
                    </a:ext>
                  </a:extLst>
                </p:cNvPr>
                <p:cNvSpPr>
                  <a:spLocks/>
                </p:cNvSpPr>
                <p:nvPr/>
              </p:nvSpPr>
              <p:spPr bwMode="auto">
                <a:xfrm>
                  <a:off x="1476" y="2518"/>
                  <a:ext cx="190" cy="38"/>
                </a:xfrm>
                <a:custGeom>
                  <a:avLst/>
                  <a:gdLst>
                    <a:gd name="T0" fmla="*/ 0 w 380"/>
                    <a:gd name="T1" fmla="*/ 38 h 77"/>
                    <a:gd name="T2" fmla="*/ 22 w 380"/>
                    <a:gd name="T3" fmla="*/ 18 h 77"/>
                    <a:gd name="T4" fmla="*/ 51 w 380"/>
                    <a:gd name="T5" fmla="*/ 6 h 77"/>
                    <a:gd name="T6" fmla="*/ 70 w 380"/>
                    <a:gd name="T7" fmla="*/ 1 h 77"/>
                    <a:gd name="T8" fmla="*/ 88 w 380"/>
                    <a:gd name="T9" fmla="*/ 1 h 77"/>
                    <a:gd name="T10" fmla="*/ 109 w 380"/>
                    <a:gd name="T11" fmla="*/ 0 h 77"/>
                    <a:gd name="T12" fmla="*/ 134 w 380"/>
                    <a:gd name="T13" fmla="*/ 4 h 77"/>
                    <a:gd name="T14" fmla="*/ 161 w 380"/>
                    <a:gd name="T15" fmla="*/ 8 h 77"/>
                    <a:gd name="T16" fmla="*/ 190 w 380"/>
                    <a:gd name="T17" fmla="*/ 18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0" h="77">
                      <a:moveTo>
                        <a:pt x="0" y="77"/>
                      </a:moveTo>
                      <a:lnTo>
                        <a:pt x="43" y="36"/>
                      </a:lnTo>
                      <a:lnTo>
                        <a:pt x="101" y="13"/>
                      </a:lnTo>
                      <a:lnTo>
                        <a:pt x="139" y="2"/>
                      </a:lnTo>
                      <a:lnTo>
                        <a:pt x="176" y="2"/>
                      </a:lnTo>
                      <a:lnTo>
                        <a:pt x="217" y="0"/>
                      </a:lnTo>
                      <a:lnTo>
                        <a:pt x="267" y="9"/>
                      </a:lnTo>
                      <a:lnTo>
                        <a:pt x="322" y="17"/>
                      </a:lnTo>
                      <a:lnTo>
                        <a:pt x="380" y="36"/>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510" name="Freeform 40">
                  <a:extLst>
                    <a:ext uri="{FF2B5EF4-FFF2-40B4-BE49-F238E27FC236}">
                      <a16:creationId xmlns:a16="http://schemas.microsoft.com/office/drawing/2014/main" id="{BC9CB0CF-1D51-88F2-803F-139B881FA238}"/>
                    </a:ext>
                  </a:extLst>
                </p:cNvPr>
                <p:cNvSpPr>
                  <a:spLocks/>
                </p:cNvSpPr>
                <p:nvPr/>
              </p:nvSpPr>
              <p:spPr bwMode="auto">
                <a:xfrm>
                  <a:off x="1492" y="2561"/>
                  <a:ext cx="162" cy="39"/>
                </a:xfrm>
                <a:custGeom>
                  <a:avLst/>
                  <a:gdLst>
                    <a:gd name="T0" fmla="*/ 0 w 324"/>
                    <a:gd name="T1" fmla="*/ 39 h 78"/>
                    <a:gd name="T2" fmla="*/ 18 w 324"/>
                    <a:gd name="T3" fmla="*/ 25 h 78"/>
                    <a:gd name="T4" fmla="*/ 36 w 324"/>
                    <a:gd name="T5" fmla="*/ 13 h 78"/>
                    <a:gd name="T6" fmla="*/ 58 w 324"/>
                    <a:gd name="T7" fmla="*/ 4 h 78"/>
                    <a:gd name="T8" fmla="*/ 77 w 324"/>
                    <a:gd name="T9" fmla="*/ 0 h 78"/>
                    <a:gd name="T10" fmla="*/ 101 w 324"/>
                    <a:gd name="T11" fmla="*/ 3 h 78"/>
                    <a:gd name="T12" fmla="*/ 123 w 324"/>
                    <a:gd name="T13" fmla="*/ 7 h 78"/>
                    <a:gd name="T14" fmla="*/ 142 w 324"/>
                    <a:gd name="T15" fmla="*/ 13 h 78"/>
                    <a:gd name="T16" fmla="*/ 162 w 324"/>
                    <a:gd name="T17" fmla="*/ 26 h 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4" h="78">
                      <a:moveTo>
                        <a:pt x="0" y="78"/>
                      </a:moveTo>
                      <a:lnTo>
                        <a:pt x="36" y="50"/>
                      </a:lnTo>
                      <a:lnTo>
                        <a:pt x="71" y="26"/>
                      </a:lnTo>
                      <a:lnTo>
                        <a:pt x="116" y="7"/>
                      </a:lnTo>
                      <a:lnTo>
                        <a:pt x="153" y="0"/>
                      </a:lnTo>
                      <a:lnTo>
                        <a:pt x="201" y="5"/>
                      </a:lnTo>
                      <a:lnTo>
                        <a:pt x="245" y="14"/>
                      </a:lnTo>
                      <a:lnTo>
                        <a:pt x="284" y="26"/>
                      </a:lnTo>
                      <a:lnTo>
                        <a:pt x="324" y="52"/>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511" name="Freeform 41">
                  <a:extLst>
                    <a:ext uri="{FF2B5EF4-FFF2-40B4-BE49-F238E27FC236}">
                      <a16:creationId xmlns:a16="http://schemas.microsoft.com/office/drawing/2014/main" id="{2C879C5C-4CCC-F665-390A-A979B4305A63}"/>
                    </a:ext>
                  </a:extLst>
                </p:cNvPr>
                <p:cNvSpPr>
                  <a:spLocks/>
                </p:cNvSpPr>
                <p:nvPr/>
              </p:nvSpPr>
              <p:spPr bwMode="auto">
                <a:xfrm>
                  <a:off x="1496" y="2604"/>
                  <a:ext cx="125" cy="51"/>
                </a:xfrm>
                <a:custGeom>
                  <a:avLst/>
                  <a:gdLst>
                    <a:gd name="T0" fmla="*/ 0 w 248"/>
                    <a:gd name="T1" fmla="*/ 51 h 102"/>
                    <a:gd name="T2" fmla="*/ 13 w 248"/>
                    <a:gd name="T3" fmla="*/ 36 h 102"/>
                    <a:gd name="T4" fmla="*/ 32 w 248"/>
                    <a:gd name="T5" fmla="*/ 20 h 102"/>
                    <a:gd name="T6" fmla="*/ 53 w 248"/>
                    <a:gd name="T7" fmla="*/ 10 h 102"/>
                    <a:gd name="T8" fmla="*/ 82 w 248"/>
                    <a:gd name="T9" fmla="*/ 0 h 102"/>
                    <a:gd name="T10" fmla="*/ 108 w 248"/>
                    <a:gd name="T11" fmla="*/ 2 h 102"/>
                    <a:gd name="T12" fmla="*/ 125 w 248"/>
                    <a:gd name="T13" fmla="*/ 12 h 10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8" h="102">
                      <a:moveTo>
                        <a:pt x="0" y="102"/>
                      </a:moveTo>
                      <a:lnTo>
                        <a:pt x="25" y="72"/>
                      </a:lnTo>
                      <a:lnTo>
                        <a:pt x="64" y="39"/>
                      </a:lnTo>
                      <a:lnTo>
                        <a:pt x="105" y="20"/>
                      </a:lnTo>
                      <a:lnTo>
                        <a:pt x="162" y="0"/>
                      </a:lnTo>
                      <a:lnTo>
                        <a:pt x="214" y="3"/>
                      </a:lnTo>
                      <a:lnTo>
                        <a:pt x="248" y="24"/>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512" name="Freeform 42">
                  <a:extLst>
                    <a:ext uri="{FF2B5EF4-FFF2-40B4-BE49-F238E27FC236}">
                      <a16:creationId xmlns:a16="http://schemas.microsoft.com/office/drawing/2014/main" id="{C98EA876-71D8-FE9C-958A-A3CEC2A84C29}"/>
                    </a:ext>
                  </a:extLst>
                </p:cNvPr>
                <p:cNvSpPr>
                  <a:spLocks/>
                </p:cNvSpPr>
                <p:nvPr/>
              </p:nvSpPr>
              <p:spPr bwMode="auto">
                <a:xfrm>
                  <a:off x="1418" y="2515"/>
                  <a:ext cx="47" cy="49"/>
                </a:xfrm>
                <a:custGeom>
                  <a:avLst/>
                  <a:gdLst>
                    <a:gd name="T0" fmla="*/ 8 w 93"/>
                    <a:gd name="T1" fmla="*/ 0 h 98"/>
                    <a:gd name="T2" fmla="*/ 2 w 93"/>
                    <a:gd name="T3" fmla="*/ 12 h 98"/>
                    <a:gd name="T4" fmla="*/ 0 w 93"/>
                    <a:gd name="T5" fmla="*/ 28 h 98"/>
                    <a:gd name="T6" fmla="*/ 10 w 93"/>
                    <a:gd name="T7" fmla="*/ 44 h 98"/>
                    <a:gd name="T8" fmla="*/ 28 w 93"/>
                    <a:gd name="T9" fmla="*/ 49 h 98"/>
                    <a:gd name="T10" fmla="*/ 47 w 93"/>
                    <a:gd name="T11" fmla="*/ 47 h 9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3" h="98">
                      <a:moveTo>
                        <a:pt x="15" y="0"/>
                      </a:moveTo>
                      <a:lnTo>
                        <a:pt x="4" y="24"/>
                      </a:lnTo>
                      <a:lnTo>
                        <a:pt x="0" y="56"/>
                      </a:lnTo>
                      <a:lnTo>
                        <a:pt x="20" y="87"/>
                      </a:lnTo>
                      <a:lnTo>
                        <a:pt x="55" y="98"/>
                      </a:lnTo>
                      <a:lnTo>
                        <a:pt x="93" y="94"/>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513" name="Freeform 43">
                  <a:extLst>
                    <a:ext uri="{FF2B5EF4-FFF2-40B4-BE49-F238E27FC236}">
                      <a16:creationId xmlns:a16="http://schemas.microsoft.com/office/drawing/2014/main" id="{15D3F303-A28D-DB69-43F9-0BF0373BA198}"/>
                    </a:ext>
                  </a:extLst>
                </p:cNvPr>
                <p:cNvSpPr>
                  <a:spLocks/>
                </p:cNvSpPr>
                <p:nvPr/>
              </p:nvSpPr>
              <p:spPr bwMode="auto">
                <a:xfrm>
                  <a:off x="1450" y="2569"/>
                  <a:ext cx="29" cy="39"/>
                </a:xfrm>
                <a:custGeom>
                  <a:avLst/>
                  <a:gdLst>
                    <a:gd name="T0" fmla="*/ 4 w 58"/>
                    <a:gd name="T1" fmla="*/ 0 h 78"/>
                    <a:gd name="T2" fmla="*/ 0 w 58"/>
                    <a:gd name="T3" fmla="*/ 14 h 78"/>
                    <a:gd name="T4" fmla="*/ 1 w 58"/>
                    <a:gd name="T5" fmla="*/ 27 h 78"/>
                    <a:gd name="T6" fmla="*/ 8 w 58"/>
                    <a:gd name="T7" fmla="*/ 36 h 78"/>
                    <a:gd name="T8" fmla="*/ 18 w 58"/>
                    <a:gd name="T9" fmla="*/ 39 h 78"/>
                    <a:gd name="T10" fmla="*/ 29 w 58"/>
                    <a:gd name="T11" fmla="*/ 38 h 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8" h="78">
                      <a:moveTo>
                        <a:pt x="8" y="0"/>
                      </a:moveTo>
                      <a:lnTo>
                        <a:pt x="0" y="27"/>
                      </a:lnTo>
                      <a:lnTo>
                        <a:pt x="2" y="53"/>
                      </a:lnTo>
                      <a:lnTo>
                        <a:pt x="16" y="71"/>
                      </a:lnTo>
                      <a:lnTo>
                        <a:pt x="35" y="78"/>
                      </a:lnTo>
                      <a:lnTo>
                        <a:pt x="58" y="75"/>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514" name="Freeform 44">
                  <a:extLst>
                    <a:ext uri="{FF2B5EF4-FFF2-40B4-BE49-F238E27FC236}">
                      <a16:creationId xmlns:a16="http://schemas.microsoft.com/office/drawing/2014/main" id="{5BF19F14-2A30-62EF-6925-FDB2B409696E}"/>
                    </a:ext>
                  </a:extLst>
                </p:cNvPr>
                <p:cNvSpPr>
                  <a:spLocks/>
                </p:cNvSpPr>
                <p:nvPr/>
              </p:nvSpPr>
              <p:spPr bwMode="auto">
                <a:xfrm>
                  <a:off x="1465" y="2616"/>
                  <a:ext cx="62" cy="87"/>
                </a:xfrm>
                <a:custGeom>
                  <a:avLst/>
                  <a:gdLst>
                    <a:gd name="T0" fmla="*/ 8 w 124"/>
                    <a:gd name="T1" fmla="*/ 0 h 173"/>
                    <a:gd name="T2" fmla="*/ 2 w 124"/>
                    <a:gd name="T3" fmla="*/ 12 h 173"/>
                    <a:gd name="T4" fmla="*/ 0 w 124"/>
                    <a:gd name="T5" fmla="*/ 23 h 173"/>
                    <a:gd name="T6" fmla="*/ 1 w 124"/>
                    <a:gd name="T7" fmla="*/ 33 h 173"/>
                    <a:gd name="T8" fmla="*/ 6 w 124"/>
                    <a:gd name="T9" fmla="*/ 44 h 173"/>
                    <a:gd name="T10" fmla="*/ 19 w 124"/>
                    <a:gd name="T11" fmla="*/ 47 h 173"/>
                    <a:gd name="T12" fmla="*/ 14 w 124"/>
                    <a:gd name="T13" fmla="*/ 57 h 173"/>
                    <a:gd name="T14" fmla="*/ 15 w 124"/>
                    <a:gd name="T15" fmla="*/ 73 h 173"/>
                    <a:gd name="T16" fmla="*/ 24 w 124"/>
                    <a:gd name="T17" fmla="*/ 83 h 173"/>
                    <a:gd name="T18" fmla="*/ 38 w 124"/>
                    <a:gd name="T19" fmla="*/ 87 h 173"/>
                    <a:gd name="T20" fmla="*/ 51 w 124"/>
                    <a:gd name="T21" fmla="*/ 87 h 173"/>
                    <a:gd name="T22" fmla="*/ 62 w 124"/>
                    <a:gd name="T23" fmla="*/ 83 h 17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4" h="173">
                      <a:moveTo>
                        <a:pt x="15" y="0"/>
                      </a:moveTo>
                      <a:lnTo>
                        <a:pt x="4" y="23"/>
                      </a:lnTo>
                      <a:lnTo>
                        <a:pt x="0" y="45"/>
                      </a:lnTo>
                      <a:lnTo>
                        <a:pt x="1" y="65"/>
                      </a:lnTo>
                      <a:lnTo>
                        <a:pt x="12" y="87"/>
                      </a:lnTo>
                      <a:lnTo>
                        <a:pt x="38" y="94"/>
                      </a:lnTo>
                      <a:lnTo>
                        <a:pt x="27" y="114"/>
                      </a:lnTo>
                      <a:lnTo>
                        <a:pt x="30" y="145"/>
                      </a:lnTo>
                      <a:lnTo>
                        <a:pt x="48" y="165"/>
                      </a:lnTo>
                      <a:lnTo>
                        <a:pt x="76" y="173"/>
                      </a:lnTo>
                      <a:lnTo>
                        <a:pt x="101" y="173"/>
                      </a:lnTo>
                      <a:lnTo>
                        <a:pt x="124" y="165"/>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515" name="Freeform 45">
                  <a:extLst>
                    <a:ext uri="{FF2B5EF4-FFF2-40B4-BE49-F238E27FC236}">
                      <a16:creationId xmlns:a16="http://schemas.microsoft.com/office/drawing/2014/main" id="{FAD28743-0D12-674B-9CCF-144F78A67922}"/>
                    </a:ext>
                  </a:extLst>
                </p:cNvPr>
                <p:cNvSpPr>
                  <a:spLocks/>
                </p:cNvSpPr>
                <p:nvPr/>
              </p:nvSpPr>
              <p:spPr bwMode="auto">
                <a:xfrm>
                  <a:off x="1432" y="2465"/>
                  <a:ext cx="304" cy="45"/>
                </a:xfrm>
                <a:custGeom>
                  <a:avLst/>
                  <a:gdLst>
                    <a:gd name="T0" fmla="*/ 0 w 608"/>
                    <a:gd name="T1" fmla="*/ 40 h 90"/>
                    <a:gd name="T2" fmla="*/ 15 w 608"/>
                    <a:gd name="T3" fmla="*/ 28 h 90"/>
                    <a:gd name="T4" fmla="*/ 36 w 608"/>
                    <a:gd name="T5" fmla="*/ 18 h 90"/>
                    <a:gd name="T6" fmla="*/ 61 w 608"/>
                    <a:gd name="T7" fmla="*/ 8 h 90"/>
                    <a:gd name="T8" fmla="*/ 82 w 608"/>
                    <a:gd name="T9" fmla="*/ 2 h 90"/>
                    <a:gd name="T10" fmla="*/ 103 w 608"/>
                    <a:gd name="T11" fmla="*/ 0 h 90"/>
                    <a:gd name="T12" fmla="*/ 127 w 608"/>
                    <a:gd name="T13" fmla="*/ 0 h 90"/>
                    <a:gd name="T14" fmla="*/ 150 w 608"/>
                    <a:gd name="T15" fmla="*/ 2 h 90"/>
                    <a:gd name="T16" fmla="*/ 174 w 608"/>
                    <a:gd name="T17" fmla="*/ 4 h 90"/>
                    <a:gd name="T18" fmla="*/ 199 w 608"/>
                    <a:gd name="T19" fmla="*/ 10 h 90"/>
                    <a:gd name="T20" fmla="*/ 220 w 608"/>
                    <a:gd name="T21" fmla="*/ 14 h 90"/>
                    <a:gd name="T22" fmla="*/ 243 w 608"/>
                    <a:gd name="T23" fmla="*/ 21 h 90"/>
                    <a:gd name="T24" fmla="*/ 256 w 608"/>
                    <a:gd name="T25" fmla="*/ 25 h 90"/>
                    <a:gd name="T26" fmla="*/ 275 w 608"/>
                    <a:gd name="T27" fmla="*/ 32 h 90"/>
                    <a:gd name="T28" fmla="*/ 289 w 608"/>
                    <a:gd name="T29" fmla="*/ 38 h 90"/>
                    <a:gd name="T30" fmla="*/ 304 w 608"/>
                    <a:gd name="T31" fmla="*/ 45 h 9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8" h="90">
                      <a:moveTo>
                        <a:pt x="0" y="80"/>
                      </a:moveTo>
                      <a:lnTo>
                        <a:pt x="29" y="56"/>
                      </a:lnTo>
                      <a:lnTo>
                        <a:pt x="71" y="35"/>
                      </a:lnTo>
                      <a:lnTo>
                        <a:pt x="122" y="15"/>
                      </a:lnTo>
                      <a:lnTo>
                        <a:pt x="164" y="4"/>
                      </a:lnTo>
                      <a:lnTo>
                        <a:pt x="206" y="0"/>
                      </a:lnTo>
                      <a:lnTo>
                        <a:pt x="253" y="0"/>
                      </a:lnTo>
                      <a:lnTo>
                        <a:pt x="299" y="3"/>
                      </a:lnTo>
                      <a:lnTo>
                        <a:pt x="347" y="8"/>
                      </a:lnTo>
                      <a:lnTo>
                        <a:pt x="397" y="19"/>
                      </a:lnTo>
                      <a:lnTo>
                        <a:pt x="440" y="27"/>
                      </a:lnTo>
                      <a:lnTo>
                        <a:pt x="485" y="41"/>
                      </a:lnTo>
                      <a:lnTo>
                        <a:pt x="512" y="50"/>
                      </a:lnTo>
                      <a:lnTo>
                        <a:pt x="549" y="63"/>
                      </a:lnTo>
                      <a:lnTo>
                        <a:pt x="578" y="75"/>
                      </a:lnTo>
                      <a:lnTo>
                        <a:pt x="608" y="9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516" name="Freeform 46">
                  <a:extLst>
                    <a:ext uri="{FF2B5EF4-FFF2-40B4-BE49-F238E27FC236}">
                      <a16:creationId xmlns:a16="http://schemas.microsoft.com/office/drawing/2014/main" id="{F6A934AF-1BDE-E8DF-008E-BA56402CE458}"/>
                    </a:ext>
                  </a:extLst>
                </p:cNvPr>
                <p:cNvSpPr>
                  <a:spLocks/>
                </p:cNvSpPr>
                <p:nvPr/>
              </p:nvSpPr>
              <p:spPr bwMode="auto">
                <a:xfrm>
                  <a:off x="1556" y="2647"/>
                  <a:ext cx="56" cy="53"/>
                </a:xfrm>
                <a:custGeom>
                  <a:avLst/>
                  <a:gdLst>
                    <a:gd name="T0" fmla="*/ 20 w 110"/>
                    <a:gd name="T1" fmla="*/ 0 h 105"/>
                    <a:gd name="T2" fmla="*/ 27 w 110"/>
                    <a:gd name="T3" fmla="*/ 4 h 105"/>
                    <a:gd name="T4" fmla="*/ 39 w 110"/>
                    <a:gd name="T5" fmla="*/ 8 h 105"/>
                    <a:gd name="T6" fmla="*/ 49 w 110"/>
                    <a:gd name="T7" fmla="*/ 8 h 105"/>
                    <a:gd name="T8" fmla="*/ 56 w 110"/>
                    <a:gd name="T9" fmla="*/ 8 h 105"/>
                    <a:gd name="T10" fmla="*/ 46 w 110"/>
                    <a:gd name="T11" fmla="*/ 14 h 105"/>
                    <a:gd name="T12" fmla="*/ 35 w 110"/>
                    <a:gd name="T13" fmla="*/ 20 h 105"/>
                    <a:gd name="T14" fmla="*/ 23 w 110"/>
                    <a:gd name="T15" fmla="*/ 29 h 105"/>
                    <a:gd name="T16" fmla="*/ 12 w 110"/>
                    <a:gd name="T17" fmla="*/ 38 h 105"/>
                    <a:gd name="T18" fmla="*/ 0 w 110"/>
                    <a:gd name="T19" fmla="*/ 53 h 10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0" h="105">
                      <a:moveTo>
                        <a:pt x="39" y="0"/>
                      </a:moveTo>
                      <a:lnTo>
                        <a:pt x="54" y="8"/>
                      </a:lnTo>
                      <a:lnTo>
                        <a:pt x="76" y="15"/>
                      </a:lnTo>
                      <a:lnTo>
                        <a:pt x="97" y="16"/>
                      </a:lnTo>
                      <a:lnTo>
                        <a:pt x="110" y="16"/>
                      </a:lnTo>
                      <a:lnTo>
                        <a:pt x="91" y="28"/>
                      </a:lnTo>
                      <a:lnTo>
                        <a:pt x="69" y="39"/>
                      </a:lnTo>
                      <a:lnTo>
                        <a:pt x="45" y="57"/>
                      </a:lnTo>
                      <a:lnTo>
                        <a:pt x="23" y="76"/>
                      </a:lnTo>
                      <a:lnTo>
                        <a:pt x="0" y="105"/>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63503" name="Group 47">
                <a:extLst>
                  <a:ext uri="{FF2B5EF4-FFF2-40B4-BE49-F238E27FC236}">
                    <a16:creationId xmlns:a16="http://schemas.microsoft.com/office/drawing/2014/main" id="{64B80647-C11C-A343-CAB0-522969A03C3B}"/>
                  </a:ext>
                </a:extLst>
              </p:cNvPr>
              <p:cNvGrpSpPr>
                <a:grpSpLocks/>
              </p:cNvGrpSpPr>
              <p:nvPr/>
            </p:nvGrpSpPr>
            <p:grpSpPr bwMode="auto">
              <a:xfrm>
                <a:off x="1322" y="2815"/>
                <a:ext cx="667" cy="621"/>
                <a:chOff x="1322" y="2815"/>
                <a:chExt cx="667" cy="621"/>
              </a:xfrm>
            </p:grpSpPr>
            <p:sp>
              <p:nvSpPr>
                <p:cNvPr id="63507" name="Freeform 48">
                  <a:extLst>
                    <a:ext uri="{FF2B5EF4-FFF2-40B4-BE49-F238E27FC236}">
                      <a16:creationId xmlns:a16="http://schemas.microsoft.com/office/drawing/2014/main" id="{CCD8681F-B265-DAC9-9D77-4E4782E2FF19}"/>
                    </a:ext>
                  </a:extLst>
                </p:cNvPr>
                <p:cNvSpPr>
                  <a:spLocks/>
                </p:cNvSpPr>
                <p:nvPr/>
              </p:nvSpPr>
              <p:spPr bwMode="auto">
                <a:xfrm>
                  <a:off x="1322" y="2826"/>
                  <a:ext cx="667" cy="610"/>
                </a:xfrm>
                <a:custGeom>
                  <a:avLst/>
                  <a:gdLst>
                    <a:gd name="T0" fmla="*/ 24 w 1334"/>
                    <a:gd name="T1" fmla="*/ 42 h 1220"/>
                    <a:gd name="T2" fmla="*/ 22 w 1334"/>
                    <a:gd name="T3" fmla="*/ 99 h 1220"/>
                    <a:gd name="T4" fmla="*/ 75 w 1334"/>
                    <a:gd name="T5" fmla="*/ 132 h 1220"/>
                    <a:gd name="T6" fmla="*/ 112 w 1334"/>
                    <a:gd name="T7" fmla="*/ 96 h 1220"/>
                    <a:gd name="T8" fmla="*/ 59 w 1334"/>
                    <a:gd name="T9" fmla="*/ 73 h 1220"/>
                    <a:gd name="T10" fmla="*/ 13 w 1334"/>
                    <a:gd name="T11" fmla="*/ 111 h 1220"/>
                    <a:gd name="T12" fmla="*/ 3 w 1334"/>
                    <a:gd name="T13" fmla="*/ 180 h 1220"/>
                    <a:gd name="T14" fmla="*/ 39 w 1334"/>
                    <a:gd name="T15" fmla="*/ 224 h 1220"/>
                    <a:gd name="T16" fmla="*/ 106 w 1334"/>
                    <a:gd name="T17" fmla="*/ 217 h 1220"/>
                    <a:gd name="T18" fmla="*/ 94 w 1334"/>
                    <a:gd name="T19" fmla="*/ 168 h 1220"/>
                    <a:gd name="T20" fmla="*/ 37 w 1334"/>
                    <a:gd name="T21" fmla="*/ 183 h 1220"/>
                    <a:gd name="T22" fmla="*/ 24 w 1334"/>
                    <a:gd name="T23" fmla="*/ 243 h 1220"/>
                    <a:gd name="T24" fmla="*/ 50 w 1334"/>
                    <a:gd name="T25" fmla="*/ 301 h 1220"/>
                    <a:gd name="T26" fmla="*/ 106 w 1334"/>
                    <a:gd name="T27" fmla="*/ 320 h 1220"/>
                    <a:gd name="T28" fmla="*/ 160 w 1334"/>
                    <a:gd name="T29" fmla="*/ 279 h 1220"/>
                    <a:gd name="T30" fmla="*/ 140 w 1334"/>
                    <a:gd name="T31" fmla="*/ 226 h 1220"/>
                    <a:gd name="T32" fmla="*/ 82 w 1334"/>
                    <a:gd name="T33" fmla="*/ 242 h 1220"/>
                    <a:gd name="T34" fmla="*/ 48 w 1334"/>
                    <a:gd name="T35" fmla="*/ 292 h 1220"/>
                    <a:gd name="T36" fmla="*/ 43 w 1334"/>
                    <a:gd name="T37" fmla="*/ 354 h 1220"/>
                    <a:gd name="T38" fmla="*/ 81 w 1334"/>
                    <a:gd name="T39" fmla="*/ 407 h 1220"/>
                    <a:gd name="T40" fmla="*/ 144 w 1334"/>
                    <a:gd name="T41" fmla="*/ 416 h 1220"/>
                    <a:gd name="T42" fmla="*/ 185 w 1334"/>
                    <a:gd name="T43" fmla="*/ 370 h 1220"/>
                    <a:gd name="T44" fmla="*/ 143 w 1334"/>
                    <a:gd name="T45" fmla="*/ 347 h 1220"/>
                    <a:gd name="T46" fmla="*/ 94 w 1334"/>
                    <a:gd name="T47" fmla="*/ 389 h 1220"/>
                    <a:gd name="T48" fmla="*/ 111 w 1334"/>
                    <a:gd name="T49" fmla="*/ 444 h 1220"/>
                    <a:gd name="T50" fmla="*/ 183 w 1334"/>
                    <a:gd name="T51" fmla="*/ 460 h 1220"/>
                    <a:gd name="T52" fmla="*/ 249 w 1334"/>
                    <a:gd name="T53" fmla="*/ 440 h 1220"/>
                    <a:gd name="T54" fmla="*/ 271 w 1334"/>
                    <a:gd name="T55" fmla="*/ 381 h 1220"/>
                    <a:gd name="T56" fmla="*/ 220 w 1334"/>
                    <a:gd name="T57" fmla="*/ 362 h 1220"/>
                    <a:gd name="T58" fmla="*/ 190 w 1334"/>
                    <a:gd name="T59" fmla="*/ 414 h 1220"/>
                    <a:gd name="T60" fmla="*/ 196 w 1334"/>
                    <a:gd name="T61" fmla="*/ 473 h 1220"/>
                    <a:gd name="T62" fmla="*/ 242 w 1334"/>
                    <a:gd name="T63" fmla="*/ 520 h 1220"/>
                    <a:gd name="T64" fmla="*/ 309 w 1334"/>
                    <a:gd name="T65" fmla="*/ 503 h 1220"/>
                    <a:gd name="T66" fmla="*/ 337 w 1334"/>
                    <a:gd name="T67" fmla="*/ 437 h 1220"/>
                    <a:gd name="T68" fmla="*/ 284 w 1334"/>
                    <a:gd name="T69" fmla="*/ 428 h 1220"/>
                    <a:gd name="T70" fmla="*/ 267 w 1334"/>
                    <a:gd name="T71" fmla="*/ 501 h 1220"/>
                    <a:gd name="T72" fmla="*/ 295 w 1334"/>
                    <a:gd name="T73" fmla="*/ 562 h 1220"/>
                    <a:gd name="T74" fmla="*/ 353 w 1334"/>
                    <a:gd name="T75" fmla="*/ 560 h 1220"/>
                    <a:gd name="T76" fmla="*/ 390 w 1334"/>
                    <a:gd name="T77" fmla="*/ 500 h 1220"/>
                    <a:gd name="T78" fmla="*/ 364 w 1334"/>
                    <a:gd name="T79" fmla="*/ 456 h 1220"/>
                    <a:gd name="T80" fmla="*/ 332 w 1334"/>
                    <a:gd name="T81" fmla="*/ 500 h 1220"/>
                    <a:gd name="T82" fmla="*/ 350 w 1334"/>
                    <a:gd name="T83" fmla="*/ 558 h 1220"/>
                    <a:gd name="T84" fmla="*/ 415 w 1334"/>
                    <a:gd name="T85" fmla="*/ 572 h 1220"/>
                    <a:gd name="T86" fmla="*/ 473 w 1334"/>
                    <a:gd name="T87" fmla="*/ 533 h 1220"/>
                    <a:gd name="T88" fmla="*/ 496 w 1334"/>
                    <a:gd name="T89" fmla="*/ 469 h 1220"/>
                    <a:gd name="T90" fmla="*/ 462 w 1334"/>
                    <a:gd name="T91" fmla="*/ 441 h 1220"/>
                    <a:gd name="T92" fmla="*/ 418 w 1334"/>
                    <a:gd name="T93" fmla="*/ 478 h 1220"/>
                    <a:gd name="T94" fmla="*/ 422 w 1334"/>
                    <a:gd name="T95" fmla="*/ 540 h 1220"/>
                    <a:gd name="T96" fmla="*/ 468 w 1334"/>
                    <a:gd name="T97" fmla="*/ 600 h 1220"/>
                    <a:gd name="T98" fmla="*/ 543 w 1334"/>
                    <a:gd name="T99" fmla="*/ 575 h 1220"/>
                    <a:gd name="T100" fmla="*/ 568 w 1334"/>
                    <a:gd name="T101" fmla="*/ 508 h 1220"/>
                    <a:gd name="T102" fmla="*/ 547 w 1334"/>
                    <a:gd name="T103" fmla="*/ 462 h 1220"/>
                    <a:gd name="T104" fmla="*/ 509 w 1334"/>
                    <a:gd name="T105" fmla="*/ 496 h 1220"/>
                    <a:gd name="T106" fmla="*/ 510 w 1334"/>
                    <a:gd name="T107" fmla="*/ 563 h 1220"/>
                    <a:gd name="T108" fmla="*/ 558 w 1334"/>
                    <a:gd name="T109" fmla="*/ 603 h 1220"/>
                    <a:gd name="T110" fmla="*/ 629 w 1334"/>
                    <a:gd name="T111" fmla="*/ 603 h 122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334" h="1220">
                      <a:moveTo>
                        <a:pt x="111" y="0"/>
                      </a:moveTo>
                      <a:lnTo>
                        <a:pt x="96" y="13"/>
                      </a:lnTo>
                      <a:lnTo>
                        <a:pt x="84" y="28"/>
                      </a:lnTo>
                      <a:lnTo>
                        <a:pt x="71" y="45"/>
                      </a:lnTo>
                      <a:lnTo>
                        <a:pt x="58" y="65"/>
                      </a:lnTo>
                      <a:lnTo>
                        <a:pt x="48" y="84"/>
                      </a:lnTo>
                      <a:lnTo>
                        <a:pt x="43" y="102"/>
                      </a:lnTo>
                      <a:lnTo>
                        <a:pt x="39" y="121"/>
                      </a:lnTo>
                      <a:lnTo>
                        <a:pt x="35" y="136"/>
                      </a:lnTo>
                      <a:lnTo>
                        <a:pt x="33" y="154"/>
                      </a:lnTo>
                      <a:lnTo>
                        <a:pt x="37" y="177"/>
                      </a:lnTo>
                      <a:lnTo>
                        <a:pt x="44" y="198"/>
                      </a:lnTo>
                      <a:lnTo>
                        <a:pt x="55" y="214"/>
                      </a:lnTo>
                      <a:lnTo>
                        <a:pt x="67" y="233"/>
                      </a:lnTo>
                      <a:lnTo>
                        <a:pt x="88" y="245"/>
                      </a:lnTo>
                      <a:lnTo>
                        <a:pt x="104" y="252"/>
                      </a:lnTo>
                      <a:lnTo>
                        <a:pt x="126" y="259"/>
                      </a:lnTo>
                      <a:lnTo>
                        <a:pt x="149" y="263"/>
                      </a:lnTo>
                      <a:lnTo>
                        <a:pt x="170" y="263"/>
                      </a:lnTo>
                      <a:lnTo>
                        <a:pt x="194" y="255"/>
                      </a:lnTo>
                      <a:lnTo>
                        <a:pt x="211" y="244"/>
                      </a:lnTo>
                      <a:lnTo>
                        <a:pt x="219" y="228"/>
                      </a:lnTo>
                      <a:lnTo>
                        <a:pt x="223" y="211"/>
                      </a:lnTo>
                      <a:lnTo>
                        <a:pt x="224" y="192"/>
                      </a:lnTo>
                      <a:lnTo>
                        <a:pt x="215" y="172"/>
                      </a:lnTo>
                      <a:lnTo>
                        <a:pt x="197" y="162"/>
                      </a:lnTo>
                      <a:lnTo>
                        <a:pt x="182" y="154"/>
                      </a:lnTo>
                      <a:lnTo>
                        <a:pt x="163" y="148"/>
                      </a:lnTo>
                      <a:lnTo>
                        <a:pt x="144" y="144"/>
                      </a:lnTo>
                      <a:lnTo>
                        <a:pt x="118" y="146"/>
                      </a:lnTo>
                      <a:lnTo>
                        <a:pt x="100" y="150"/>
                      </a:lnTo>
                      <a:lnTo>
                        <a:pt x="80" y="158"/>
                      </a:lnTo>
                      <a:lnTo>
                        <a:pt x="61" y="168"/>
                      </a:lnTo>
                      <a:lnTo>
                        <a:pt x="44" y="184"/>
                      </a:lnTo>
                      <a:lnTo>
                        <a:pt x="30" y="204"/>
                      </a:lnTo>
                      <a:lnTo>
                        <a:pt x="25" y="222"/>
                      </a:lnTo>
                      <a:lnTo>
                        <a:pt x="15" y="244"/>
                      </a:lnTo>
                      <a:lnTo>
                        <a:pt x="10" y="266"/>
                      </a:lnTo>
                      <a:lnTo>
                        <a:pt x="6" y="286"/>
                      </a:lnTo>
                      <a:lnTo>
                        <a:pt x="0" y="310"/>
                      </a:lnTo>
                      <a:lnTo>
                        <a:pt x="0" y="332"/>
                      </a:lnTo>
                      <a:lnTo>
                        <a:pt x="6" y="359"/>
                      </a:lnTo>
                      <a:lnTo>
                        <a:pt x="10" y="377"/>
                      </a:lnTo>
                      <a:lnTo>
                        <a:pt x="17" y="393"/>
                      </a:lnTo>
                      <a:lnTo>
                        <a:pt x="29" y="408"/>
                      </a:lnTo>
                      <a:lnTo>
                        <a:pt x="40" y="420"/>
                      </a:lnTo>
                      <a:lnTo>
                        <a:pt x="62" y="438"/>
                      </a:lnTo>
                      <a:lnTo>
                        <a:pt x="78" y="448"/>
                      </a:lnTo>
                      <a:lnTo>
                        <a:pt x="97" y="455"/>
                      </a:lnTo>
                      <a:lnTo>
                        <a:pt x="122" y="461"/>
                      </a:lnTo>
                      <a:lnTo>
                        <a:pt x="148" y="464"/>
                      </a:lnTo>
                      <a:lnTo>
                        <a:pt x="171" y="459"/>
                      </a:lnTo>
                      <a:lnTo>
                        <a:pt x="193" y="448"/>
                      </a:lnTo>
                      <a:lnTo>
                        <a:pt x="211" y="433"/>
                      </a:lnTo>
                      <a:lnTo>
                        <a:pt x="222" y="414"/>
                      </a:lnTo>
                      <a:lnTo>
                        <a:pt x="224" y="393"/>
                      </a:lnTo>
                      <a:lnTo>
                        <a:pt x="223" y="373"/>
                      </a:lnTo>
                      <a:lnTo>
                        <a:pt x="216" y="355"/>
                      </a:lnTo>
                      <a:lnTo>
                        <a:pt x="207" y="345"/>
                      </a:lnTo>
                      <a:lnTo>
                        <a:pt x="187" y="336"/>
                      </a:lnTo>
                      <a:lnTo>
                        <a:pt x="170" y="330"/>
                      </a:lnTo>
                      <a:lnTo>
                        <a:pt x="151" y="326"/>
                      </a:lnTo>
                      <a:lnTo>
                        <a:pt x="129" y="326"/>
                      </a:lnTo>
                      <a:lnTo>
                        <a:pt x="107" y="333"/>
                      </a:lnTo>
                      <a:lnTo>
                        <a:pt x="88" y="345"/>
                      </a:lnTo>
                      <a:lnTo>
                        <a:pt x="73" y="366"/>
                      </a:lnTo>
                      <a:lnTo>
                        <a:pt x="62" y="388"/>
                      </a:lnTo>
                      <a:lnTo>
                        <a:pt x="56" y="409"/>
                      </a:lnTo>
                      <a:lnTo>
                        <a:pt x="54" y="430"/>
                      </a:lnTo>
                      <a:lnTo>
                        <a:pt x="50" y="446"/>
                      </a:lnTo>
                      <a:lnTo>
                        <a:pt x="47" y="465"/>
                      </a:lnTo>
                      <a:lnTo>
                        <a:pt x="47" y="485"/>
                      </a:lnTo>
                      <a:lnTo>
                        <a:pt x="48" y="505"/>
                      </a:lnTo>
                      <a:lnTo>
                        <a:pt x="51" y="531"/>
                      </a:lnTo>
                      <a:lnTo>
                        <a:pt x="59" y="550"/>
                      </a:lnTo>
                      <a:lnTo>
                        <a:pt x="73" y="575"/>
                      </a:lnTo>
                      <a:lnTo>
                        <a:pt x="89" y="588"/>
                      </a:lnTo>
                      <a:lnTo>
                        <a:pt x="99" y="602"/>
                      </a:lnTo>
                      <a:lnTo>
                        <a:pt x="111" y="616"/>
                      </a:lnTo>
                      <a:lnTo>
                        <a:pt x="126" y="627"/>
                      </a:lnTo>
                      <a:lnTo>
                        <a:pt x="147" y="633"/>
                      </a:lnTo>
                      <a:lnTo>
                        <a:pt x="168" y="642"/>
                      </a:lnTo>
                      <a:lnTo>
                        <a:pt x="187" y="642"/>
                      </a:lnTo>
                      <a:lnTo>
                        <a:pt x="211" y="639"/>
                      </a:lnTo>
                      <a:lnTo>
                        <a:pt x="233" y="636"/>
                      </a:lnTo>
                      <a:lnTo>
                        <a:pt x="257" y="624"/>
                      </a:lnTo>
                      <a:lnTo>
                        <a:pt x="278" y="609"/>
                      </a:lnTo>
                      <a:lnTo>
                        <a:pt x="297" y="593"/>
                      </a:lnTo>
                      <a:lnTo>
                        <a:pt x="309" y="575"/>
                      </a:lnTo>
                      <a:lnTo>
                        <a:pt x="319" y="558"/>
                      </a:lnTo>
                      <a:lnTo>
                        <a:pt x="328" y="538"/>
                      </a:lnTo>
                      <a:lnTo>
                        <a:pt x="332" y="513"/>
                      </a:lnTo>
                      <a:lnTo>
                        <a:pt x="331" y="489"/>
                      </a:lnTo>
                      <a:lnTo>
                        <a:pt x="317" y="468"/>
                      </a:lnTo>
                      <a:lnTo>
                        <a:pt x="299" y="456"/>
                      </a:lnTo>
                      <a:lnTo>
                        <a:pt x="280" y="452"/>
                      </a:lnTo>
                      <a:lnTo>
                        <a:pt x="264" y="450"/>
                      </a:lnTo>
                      <a:lnTo>
                        <a:pt x="239" y="453"/>
                      </a:lnTo>
                      <a:lnTo>
                        <a:pt x="216" y="459"/>
                      </a:lnTo>
                      <a:lnTo>
                        <a:pt x="198" y="465"/>
                      </a:lnTo>
                      <a:lnTo>
                        <a:pt x="181" y="475"/>
                      </a:lnTo>
                      <a:lnTo>
                        <a:pt x="163" y="483"/>
                      </a:lnTo>
                      <a:lnTo>
                        <a:pt x="144" y="495"/>
                      </a:lnTo>
                      <a:lnTo>
                        <a:pt x="127" y="509"/>
                      </a:lnTo>
                      <a:lnTo>
                        <a:pt x="114" y="527"/>
                      </a:lnTo>
                      <a:lnTo>
                        <a:pt x="106" y="546"/>
                      </a:lnTo>
                      <a:lnTo>
                        <a:pt x="97" y="567"/>
                      </a:lnTo>
                      <a:lnTo>
                        <a:pt x="95" y="583"/>
                      </a:lnTo>
                      <a:lnTo>
                        <a:pt x="89" y="608"/>
                      </a:lnTo>
                      <a:lnTo>
                        <a:pt x="85" y="625"/>
                      </a:lnTo>
                      <a:lnTo>
                        <a:pt x="82" y="643"/>
                      </a:lnTo>
                      <a:lnTo>
                        <a:pt x="80" y="664"/>
                      </a:lnTo>
                      <a:lnTo>
                        <a:pt x="81" y="687"/>
                      </a:lnTo>
                      <a:lnTo>
                        <a:pt x="85" y="707"/>
                      </a:lnTo>
                      <a:lnTo>
                        <a:pt x="91" y="724"/>
                      </a:lnTo>
                      <a:lnTo>
                        <a:pt x="97" y="744"/>
                      </a:lnTo>
                      <a:lnTo>
                        <a:pt x="110" y="761"/>
                      </a:lnTo>
                      <a:lnTo>
                        <a:pt x="125" y="784"/>
                      </a:lnTo>
                      <a:lnTo>
                        <a:pt x="144" y="800"/>
                      </a:lnTo>
                      <a:lnTo>
                        <a:pt x="162" y="814"/>
                      </a:lnTo>
                      <a:lnTo>
                        <a:pt x="183" y="828"/>
                      </a:lnTo>
                      <a:lnTo>
                        <a:pt x="204" y="834"/>
                      </a:lnTo>
                      <a:lnTo>
                        <a:pt x="222" y="837"/>
                      </a:lnTo>
                      <a:lnTo>
                        <a:pt x="243" y="840"/>
                      </a:lnTo>
                      <a:lnTo>
                        <a:pt x="269" y="837"/>
                      </a:lnTo>
                      <a:lnTo>
                        <a:pt x="287" y="832"/>
                      </a:lnTo>
                      <a:lnTo>
                        <a:pt x="308" y="822"/>
                      </a:lnTo>
                      <a:lnTo>
                        <a:pt x="323" y="817"/>
                      </a:lnTo>
                      <a:lnTo>
                        <a:pt x="343" y="800"/>
                      </a:lnTo>
                      <a:lnTo>
                        <a:pt x="357" y="780"/>
                      </a:lnTo>
                      <a:lnTo>
                        <a:pt x="365" y="763"/>
                      </a:lnTo>
                      <a:lnTo>
                        <a:pt x="370" y="739"/>
                      </a:lnTo>
                      <a:lnTo>
                        <a:pt x="373" y="720"/>
                      </a:lnTo>
                      <a:lnTo>
                        <a:pt x="365" y="705"/>
                      </a:lnTo>
                      <a:lnTo>
                        <a:pt x="347" y="694"/>
                      </a:lnTo>
                      <a:lnTo>
                        <a:pt x="329" y="692"/>
                      </a:lnTo>
                      <a:lnTo>
                        <a:pt x="301" y="692"/>
                      </a:lnTo>
                      <a:lnTo>
                        <a:pt x="286" y="694"/>
                      </a:lnTo>
                      <a:lnTo>
                        <a:pt x="269" y="699"/>
                      </a:lnTo>
                      <a:lnTo>
                        <a:pt x="248" y="710"/>
                      </a:lnTo>
                      <a:lnTo>
                        <a:pt x="223" y="728"/>
                      </a:lnTo>
                      <a:lnTo>
                        <a:pt x="211" y="743"/>
                      </a:lnTo>
                      <a:lnTo>
                        <a:pt x="197" y="761"/>
                      </a:lnTo>
                      <a:lnTo>
                        <a:pt x="187" y="778"/>
                      </a:lnTo>
                      <a:lnTo>
                        <a:pt x="185" y="795"/>
                      </a:lnTo>
                      <a:lnTo>
                        <a:pt x="183" y="814"/>
                      </a:lnTo>
                      <a:lnTo>
                        <a:pt x="185" y="832"/>
                      </a:lnTo>
                      <a:lnTo>
                        <a:pt x="187" y="849"/>
                      </a:lnTo>
                      <a:lnTo>
                        <a:pt x="200" y="867"/>
                      </a:lnTo>
                      <a:lnTo>
                        <a:pt x="222" y="888"/>
                      </a:lnTo>
                      <a:lnTo>
                        <a:pt x="241" y="903"/>
                      </a:lnTo>
                      <a:lnTo>
                        <a:pt x="263" y="915"/>
                      </a:lnTo>
                      <a:lnTo>
                        <a:pt x="284" y="920"/>
                      </a:lnTo>
                      <a:lnTo>
                        <a:pt x="309" y="926"/>
                      </a:lnTo>
                      <a:lnTo>
                        <a:pt x="334" y="923"/>
                      </a:lnTo>
                      <a:lnTo>
                        <a:pt x="365" y="920"/>
                      </a:lnTo>
                      <a:lnTo>
                        <a:pt x="383" y="918"/>
                      </a:lnTo>
                      <a:lnTo>
                        <a:pt x="410" y="915"/>
                      </a:lnTo>
                      <a:lnTo>
                        <a:pt x="433" y="909"/>
                      </a:lnTo>
                      <a:lnTo>
                        <a:pt x="456" y="901"/>
                      </a:lnTo>
                      <a:lnTo>
                        <a:pt x="480" y="890"/>
                      </a:lnTo>
                      <a:lnTo>
                        <a:pt x="497" y="879"/>
                      </a:lnTo>
                      <a:lnTo>
                        <a:pt x="512" y="864"/>
                      </a:lnTo>
                      <a:lnTo>
                        <a:pt x="527" y="843"/>
                      </a:lnTo>
                      <a:lnTo>
                        <a:pt x="538" y="821"/>
                      </a:lnTo>
                      <a:lnTo>
                        <a:pt x="544" y="800"/>
                      </a:lnTo>
                      <a:lnTo>
                        <a:pt x="545" y="778"/>
                      </a:lnTo>
                      <a:lnTo>
                        <a:pt x="542" y="762"/>
                      </a:lnTo>
                      <a:lnTo>
                        <a:pt x="534" y="746"/>
                      </a:lnTo>
                      <a:lnTo>
                        <a:pt x="515" y="733"/>
                      </a:lnTo>
                      <a:lnTo>
                        <a:pt x="497" y="724"/>
                      </a:lnTo>
                      <a:lnTo>
                        <a:pt x="481" y="721"/>
                      </a:lnTo>
                      <a:lnTo>
                        <a:pt x="459" y="721"/>
                      </a:lnTo>
                      <a:lnTo>
                        <a:pt x="440" y="724"/>
                      </a:lnTo>
                      <a:lnTo>
                        <a:pt x="418" y="737"/>
                      </a:lnTo>
                      <a:lnTo>
                        <a:pt x="410" y="751"/>
                      </a:lnTo>
                      <a:lnTo>
                        <a:pt x="400" y="769"/>
                      </a:lnTo>
                      <a:lnTo>
                        <a:pt x="392" y="787"/>
                      </a:lnTo>
                      <a:lnTo>
                        <a:pt x="384" y="804"/>
                      </a:lnTo>
                      <a:lnTo>
                        <a:pt x="379" y="828"/>
                      </a:lnTo>
                      <a:lnTo>
                        <a:pt x="376" y="849"/>
                      </a:lnTo>
                      <a:lnTo>
                        <a:pt x="376" y="873"/>
                      </a:lnTo>
                      <a:lnTo>
                        <a:pt x="377" y="886"/>
                      </a:lnTo>
                      <a:lnTo>
                        <a:pt x="381" y="903"/>
                      </a:lnTo>
                      <a:lnTo>
                        <a:pt x="385" y="920"/>
                      </a:lnTo>
                      <a:lnTo>
                        <a:pt x="392" y="946"/>
                      </a:lnTo>
                      <a:lnTo>
                        <a:pt x="405" y="972"/>
                      </a:lnTo>
                      <a:lnTo>
                        <a:pt x="417" y="991"/>
                      </a:lnTo>
                      <a:lnTo>
                        <a:pt x="430" y="1012"/>
                      </a:lnTo>
                      <a:lnTo>
                        <a:pt x="452" y="1027"/>
                      </a:lnTo>
                      <a:lnTo>
                        <a:pt x="470" y="1035"/>
                      </a:lnTo>
                      <a:lnTo>
                        <a:pt x="484" y="1039"/>
                      </a:lnTo>
                      <a:lnTo>
                        <a:pt x="507" y="1043"/>
                      </a:lnTo>
                      <a:lnTo>
                        <a:pt x="530" y="1039"/>
                      </a:lnTo>
                      <a:lnTo>
                        <a:pt x="548" y="1037"/>
                      </a:lnTo>
                      <a:lnTo>
                        <a:pt x="574" y="1032"/>
                      </a:lnTo>
                      <a:lnTo>
                        <a:pt x="598" y="1019"/>
                      </a:lnTo>
                      <a:lnTo>
                        <a:pt x="617" y="1005"/>
                      </a:lnTo>
                      <a:lnTo>
                        <a:pt x="638" y="989"/>
                      </a:lnTo>
                      <a:lnTo>
                        <a:pt x="652" y="968"/>
                      </a:lnTo>
                      <a:lnTo>
                        <a:pt x="668" y="945"/>
                      </a:lnTo>
                      <a:lnTo>
                        <a:pt x="676" y="918"/>
                      </a:lnTo>
                      <a:lnTo>
                        <a:pt x="678" y="896"/>
                      </a:lnTo>
                      <a:lnTo>
                        <a:pt x="673" y="874"/>
                      </a:lnTo>
                      <a:lnTo>
                        <a:pt x="664" y="859"/>
                      </a:lnTo>
                      <a:lnTo>
                        <a:pt x="650" y="847"/>
                      </a:lnTo>
                      <a:lnTo>
                        <a:pt x="630" y="837"/>
                      </a:lnTo>
                      <a:lnTo>
                        <a:pt x="611" y="837"/>
                      </a:lnTo>
                      <a:lnTo>
                        <a:pt x="592" y="843"/>
                      </a:lnTo>
                      <a:lnTo>
                        <a:pt x="567" y="855"/>
                      </a:lnTo>
                      <a:lnTo>
                        <a:pt x="553" y="871"/>
                      </a:lnTo>
                      <a:lnTo>
                        <a:pt x="542" y="896"/>
                      </a:lnTo>
                      <a:lnTo>
                        <a:pt x="534" y="920"/>
                      </a:lnTo>
                      <a:lnTo>
                        <a:pt x="530" y="949"/>
                      </a:lnTo>
                      <a:lnTo>
                        <a:pt x="531" y="975"/>
                      </a:lnTo>
                      <a:lnTo>
                        <a:pt x="534" y="1001"/>
                      </a:lnTo>
                      <a:lnTo>
                        <a:pt x="544" y="1022"/>
                      </a:lnTo>
                      <a:lnTo>
                        <a:pt x="549" y="1045"/>
                      </a:lnTo>
                      <a:lnTo>
                        <a:pt x="553" y="1067"/>
                      </a:lnTo>
                      <a:lnTo>
                        <a:pt x="563" y="1084"/>
                      </a:lnTo>
                      <a:lnTo>
                        <a:pt x="577" y="1106"/>
                      </a:lnTo>
                      <a:lnTo>
                        <a:pt x="590" y="1123"/>
                      </a:lnTo>
                      <a:lnTo>
                        <a:pt x="607" y="1136"/>
                      </a:lnTo>
                      <a:lnTo>
                        <a:pt x="628" y="1143"/>
                      </a:lnTo>
                      <a:lnTo>
                        <a:pt x="646" y="1146"/>
                      </a:lnTo>
                      <a:lnTo>
                        <a:pt x="664" y="1143"/>
                      </a:lnTo>
                      <a:lnTo>
                        <a:pt x="684" y="1134"/>
                      </a:lnTo>
                      <a:lnTo>
                        <a:pt x="706" y="1119"/>
                      </a:lnTo>
                      <a:lnTo>
                        <a:pt x="720" y="1102"/>
                      </a:lnTo>
                      <a:lnTo>
                        <a:pt x="735" y="1086"/>
                      </a:lnTo>
                      <a:lnTo>
                        <a:pt x="751" y="1063"/>
                      </a:lnTo>
                      <a:lnTo>
                        <a:pt x="761" y="1046"/>
                      </a:lnTo>
                      <a:lnTo>
                        <a:pt x="769" y="1023"/>
                      </a:lnTo>
                      <a:lnTo>
                        <a:pt x="780" y="1000"/>
                      </a:lnTo>
                      <a:lnTo>
                        <a:pt x="784" y="971"/>
                      </a:lnTo>
                      <a:lnTo>
                        <a:pt x="785" y="950"/>
                      </a:lnTo>
                      <a:lnTo>
                        <a:pt x="781" y="938"/>
                      </a:lnTo>
                      <a:lnTo>
                        <a:pt x="773" y="920"/>
                      </a:lnTo>
                      <a:lnTo>
                        <a:pt x="750" y="914"/>
                      </a:lnTo>
                      <a:lnTo>
                        <a:pt x="727" y="912"/>
                      </a:lnTo>
                      <a:lnTo>
                        <a:pt x="709" y="920"/>
                      </a:lnTo>
                      <a:lnTo>
                        <a:pt x="693" y="933"/>
                      </a:lnTo>
                      <a:lnTo>
                        <a:pt x="682" y="946"/>
                      </a:lnTo>
                      <a:lnTo>
                        <a:pt x="673" y="964"/>
                      </a:lnTo>
                      <a:lnTo>
                        <a:pt x="667" y="986"/>
                      </a:lnTo>
                      <a:lnTo>
                        <a:pt x="664" y="1000"/>
                      </a:lnTo>
                      <a:lnTo>
                        <a:pt x="664" y="1017"/>
                      </a:lnTo>
                      <a:lnTo>
                        <a:pt x="664" y="1035"/>
                      </a:lnTo>
                      <a:lnTo>
                        <a:pt x="668" y="1061"/>
                      </a:lnTo>
                      <a:lnTo>
                        <a:pt x="676" y="1079"/>
                      </a:lnTo>
                      <a:lnTo>
                        <a:pt x="686" y="1098"/>
                      </a:lnTo>
                      <a:lnTo>
                        <a:pt x="699" y="1116"/>
                      </a:lnTo>
                      <a:lnTo>
                        <a:pt x="717" y="1125"/>
                      </a:lnTo>
                      <a:lnTo>
                        <a:pt x="746" y="1134"/>
                      </a:lnTo>
                      <a:lnTo>
                        <a:pt x="764" y="1138"/>
                      </a:lnTo>
                      <a:lnTo>
                        <a:pt x="791" y="1143"/>
                      </a:lnTo>
                      <a:lnTo>
                        <a:pt x="810" y="1146"/>
                      </a:lnTo>
                      <a:lnTo>
                        <a:pt x="829" y="1144"/>
                      </a:lnTo>
                      <a:lnTo>
                        <a:pt x="848" y="1139"/>
                      </a:lnTo>
                      <a:lnTo>
                        <a:pt x="865" y="1132"/>
                      </a:lnTo>
                      <a:lnTo>
                        <a:pt x="892" y="1116"/>
                      </a:lnTo>
                      <a:lnTo>
                        <a:pt x="910" y="1105"/>
                      </a:lnTo>
                      <a:lnTo>
                        <a:pt x="927" y="1088"/>
                      </a:lnTo>
                      <a:lnTo>
                        <a:pt x="945" y="1065"/>
                      </a:lnTo>
                      <a:lnTo>
                        <a:pt x="959" y="1043"/>
                      </a:lnTo>
                      <a:lnTo>
                        <a:pt x="972" y="1022"/>
                      </a:lnTo>
                      <a:lnTo>
                        <a:pt x="979" y="996"/>
                      </a:lnTo>
                      <a:lnTo>
                        <a:pt x="983" y="972"/>
                      </a:lnTo>
                      <a:lnTo>
                        <a:pt x="987" y="955"/>
                      </a:lnTo>
                      <a:lnTo>
                        <a:pt x="992" y="938"/>
                      </a:lnTo>
                      <a:lnTo>
                        <a:pt x="992" y="920"/>
                      </a:lnTo>
                      <a:lnTo>
                        <a:pt x="985" y="907"/>
                      </a:lnTo>
                      <a:lnTo>
                        <a:pt x="975" y="894"/>
                      </a:lnTo>
                      <a:lnTo>
                        <a:pt x="957" y="885"/>
                      </a:lnTo>
                      <a:lnTo>
                        <a:pt x="941" y="881"/>
                      </a:lnTo>
                      <a:lnTo>
                        <a:pt x="923" y="881"/>
                      </a:lnTo>
                      <a:lnTo>
                        <a:pt x="907" y="882"/>
                      </a:lnTo>
                      <a:lnTo>
                        <a:pt x="886" y="890"/>
                      </a:lnTo>
                      <a:lnTo>
                        <a:pt x="865" y="905"/>
                      </a:lnTo>
                      <a:lnTo>
                        <a:pt x="851" y="920"/>
                      </a:lnTo>
                      <a:lnTo>
                        <a:pt x="845" y="934"/>
                      </a:lnTo>
                      <a:lnTo>
                        <a:pt x="836" y="956"/>
                      </a:lnTo>
                      <a:lnTo>
                        <a:pt x="833" y="972"/>
                      </a:lnTo>
                      <a:lnTo>
                        <a:pt x="829" y="998"/>
                      </a:lnTo>
                      <a:lnTo>
                        <a:pt x="828" y="1023"/>
                      </a:lnTo>
                      <a:lnTo>
                        <a:pt x="829" y="1043"/>
                      </a:lnTo>
                      <a:lnTo>
                        <a:pt x="833" y="1063"/>
                      </a:lnTo>
                      <a:lnTo>
                        <a:pt x="843" y="1080"/>
                      </a:lnTo>
                      <a:lnTo>
                        <a:pt x="851" y="1098"/>
                      </a:lnTo>
                      <a:lnTo>
                        <a:pt x="869" y="1125"/>
                      </a:lnTo>
                      <a:lnTo>
                        <a:pt x="881" y="1144"/>
                      </a:lnTo>
                      <a:lnTo>
                        <a:pt x="895" y="1164"/>
                      </a:lnTo>
                      <a:lnTo>
                        <a:pt x="911" y="1184"/>
                      </a:lnTo>
                      <a:lnTo>
                        <a:pt x="936" y="1200"/>
                      </a:lnTo>
                      <a:lnTo>
                        <a:pt x="956" y="1206"/>
                      </a:lnTo>
                      <a:lnTo>
                        <a:pt x="982" y="1205"/>
                      </a:lnTo>
                      <a:lnTo>
                        <a:pt x="1009" y="1199"/>
                      </a:lnTo>
                      <a:lnTo>
                        <a:pt x="1035" y="1187"/>
                      </a:lnTo>
                      <a:lnTo>
                        <a:pt x="1067" y="1166"/>
                      </a:lnTo>
                      <a:lnTo>
                        <a:pt x="1086" y="1150"/>
                      </a:lnTo>
                      <a:lnTo>
                        <a:pt x="1102" y="1129"/>
                      </a:lnTo>
                      <a:lnTo>
                        <a:pt x="1113" y="1109"/>
                      </a:lnTo>
                      <a:lnTo>
                        <a:pt x="1124" y="1086"/>
                      </a:lnTo>
                      <a:lnTo>
                        <a:pt x="1131" y="1063"/>
                      </a:lnTo>
                      <a:lnTo>
                        <a:pt x="1133" y="1045"/>
                      </a:lnTo>
                      <a:lnTo>
                        <a:pt x="1136" y="1016"/>
                      </a:lnTo>
                      <a:lnTo>
                        <a:pt x="1139" y="997"/>
                      </a:lnTo>
                      <a:lnTo>
                        <a:pt x="1139" y="976"/>
                      </a:lnTo>
                      <a:lnTo>
                        <a:pt x="1139" y="960"/>
                      </a:lnTo>
                      <a:lnTo>
                        <a:pt x="1129" y="941"/>
                      </a:lnTo>
                      <a:lnTo>
                        <a:pt x="1114" y="930"/>
                      </a:lnTo>
                      <a:lnTo>
                        <a:pt x="1093" y="923"/>
                      </a:lnTo>
                      <a:lnTo>
                        <a:pt x="1080" y="923"/>
                      </a:lnTo>
                      <a:lnTo>
                        <a:pt x="1063" y="927"/>
                      </a:lnTo>
                      <a:lnTo>
                        <a:pt x="1043" y="938"/>
                      </a:lnTo>
                      <a:lnTo>
                        <a:pt x="1032" y="949"/>
                      </a:lnTo>
                      <a:lnTo>
                        <a:pt x="1024" y="970"/>
                      </a:lnTo>
                      <a:lnTo>
                        <a:pt x="1017" y="991"/>
                      </a:lnTo>
                      <a:lnTo>
                        <a:pt x="1013" y="1008"/>
                      </a:lnTo>
                      <a:lnTo>
                        <a:pt x="1012" y="1035"/>
                      </a:lnTo>
                      <a:lnTo>
                        <a:pt x="1011" y="1063"/>
                      </a:lnTo>
                      <a:lnTo>
                        <a:pt x="1011" y="1084"/>
                      </a:lnTo>
                      <a:lnTo>
                        <a:pt x="1015" y="1102"/>
                      </a:lnTo>
                      <a:lnTo>
                        <a:pt x="1019" y="1125"/>
                      </a:lnTo>
                      <a:lnTo>
                        <a:pt x="1028" y="1142"/>
                      </a:lnTo>
                      <a:lnTo>
                        <a:pt x="1045" y="1161"/>
                      </a:lnTo>
                      <a:lnTo>
                        <a:pt x="1063" y="1179"/>
                      </a:lnTo>
                      <a:lnTo>
                        <a:pt x="1080" y="1187"/>
                      </a:lnTo>
                      <a:lnTo>
                        <a:pt x="1098" y="1196"/>
                      </a:lnTo>
                      <a:lnTo>
                        <a:pt x="1116" y="1205"/>
                      </a:lnTo>
                      <a:lnTo>
                        <a:pt x="1133" y="1211"/>
                      </a:lnTo>
                      <a:lnTo>
                        <a:pt x="1151" y="1217"/>
                      </a:lnTo>
                      <a:lnTo>
                        <a:pt x="1176" y="1218"/>
                      </a:lnTo>
                      <a:lnTo>
                        <a:pt x="1202" y="1220"/>
                      </a:lnTo>
                      <a:lnTo>
                        <a:pt x="1229" y="1216"/>
                      </a:lnTo>
                      <a:lnTo>
                        <a:pt x="1258" y="1205"/>
                      </a:lnTo>
                      <a:lnTo>
                        <a:pt x="1281" y="1188"/>
                      </a:lnTo>
                      <a:lnTo>
                        <a:pt x="1301" y="1169"/>
                      </a:lnTo>
                      <a:lnTo>
                        <a:pt x="1316" y="1147"/>
                      </a:lnTo>
                      <a:lnTo>
                        <a:pt x="1326" y="1125"/>
                      </a:lnTo>
                      <a:lnTo>
                        <a:pt x="1334" y="1103"/>
                      </a:lnTo>
                    </a:path>
                  </a:pathLst>
                </a:custGeom>
                <a:noFill/>
                <a:ln w="15875">
                  <a:solidFill>
                    <a:srgbClr val="006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508" name="Oval 49">
                  <a:extLst>
                    <a:ext uri="{FF2B5EF4-FFF2-40B4-BE49-F238E27FC236}">
                      <a16:creationId xmlns:a16="http://schemas.microsoft.com/office/drawing/2014/main" id="{074AA102-D060-2E92-CF20-034C5C2F02FC}"/>
                    </a:ext>
                  </a:extLst>
                </p:cNvPr>
                <p:cNvSpPr>
                  <a:spLocks noChangeArrowheads="1"/>
                </p:cNvSpPr>
                <p:nvPr/>
              </p:nvSpPr>
              <p:spPr bwMode="auto">
                <a:xfrm>
                  <a:off x="1367" y="2815"/>
                  <a:ext cx="25" cy="26"/>
                </a:xfrm>
                <a:prstGeom prst="ellipse">
                  <a:avLst/>
                </a:prstGeom>
                <a:solidFill>
                  <a:srgbClr val="0060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grpSp>
            <p:nvGrpSpPr>
              <p:cNvPr id="63504" name="Group 50">
                <a:extLst>
                  <a:ext uri="{FF2B5EF4-FFF2-40B4-BE49-F238E27FC236}">
                    <a16:creationId xmlns:a16="http://schemas.microsoft.com/office/drawing/2014/main" id="{1D5D626A-CBFF-068F-247E-1300D3E0E7D3}"/>
                  </a:ext>
                </a:extLst>
              </p:cNvPr>
              <p:cNvGrpSpPr>
                <a:grpSpLocks/>
              </p:cNvGrpSpPr>
              <p:nvPr/>
            </p:nvGrpSpPr>
            <p:grpSpPr bwMode="auto">
              <a:xfrm>
                <a:off x="1334" y="2415"/>
                <a:ext cx="338" cy="441"/>
                <a:chOff x="1334" y="2415"/>
                <a:chExt cx="338" cy="441"/>
              </a:xfrm>
            </p:grpSpPr>
            <p:sp>
              <p:nvSpPr>
                <p:cNvPr id="63505" name="Freeform 51">
                  <a:extLst>
                    <a:ext uri="{FF2B5EF4-FFF2-40B4-BE49-F238E27FC236}">
                      <a16:creationId xmlns:a16="http://schemas.microsoft.com/office/drawing/2014/main" id="{A0B9A88E-82C1-8079-1762-C6E6C53D3788}"/>
                    </a:ext>
                  </a:extLst>
                </p:cNvPr>
                <p:cNvSpPr>
                  <a:spLocks/>
                </p:cNvSpPr>
                <p:nvPr/>
              </p:nvSpPr>
              <p:spPr bwMode="auto">
                <a:xfrm>
                  <a:off x="1566" y="2415"/>
                  <a:ext cx="106" cy="46"/>
                </a:xfrm>
                <a:custGeom>
                  <a:avLst/>
                  <a:gdLst>
                    <a:gd name="T0" fmla="*/ 106 w 211"/>
                    <a:gd name="T1" fmla="*/ 13 h 92"/>
                    <a:gd name="T2" fmla="*/ 85 w 211"/>
                    <a:gd name="T3" fmla="*/ 3 h 92"/>
                    <a:gd name="T4" fmla="*/ 64 w 211"/>
                    <a:gd name="T5" fmla="*/ 0 h 92"/>
                    <a:gd name="T6" fmla="*/ 45 w 211"/>
                    <a:gd name="T7" fmla="*/ 3 h 92"/>
                    <a:gd name="T8" fmla="*/ 27 w 211"/>
                    <a:gd name="T9" fmla="*/ 11 h 92"/>
                    <a:gd name="T10" fmla="*/ 11 w 211"/>
                    <a:gd name="T11" fmla="*/ 24 h 92"/>
                    <a:gd name="T12" fmla="*/ 0 w 211"/>
                    <a:gd name="T13" fmla="*/ 46 h 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1" h="92">
                      <a:moveTo>
                        <a:pt x="211" y="25"/>
                      </a:moveTo>
                      <a:lnTo>
                        <a:pt x="170" y="6"/>
                      </a:lnTo>
                      <a:lnTo>
                        <a:pt x="127" y="0"/>
                      </a:lnTo>
                      <a:lnTo>
                        <a:pt x="89" y="6"/>
                      </a:lnTo>
                      <a:lnTo>
                        <a:pt x="53" y="22"/>
                      </a:lnTo>
                      <a:lnTo>
                        <a:pt x="22" y="48"/>
                      </a:lnTo>
                      <a:lnTo>
                        <a:pt x="0" y="92"/>
                      </a:lnTo>
                    </a:path>
                  </a:pathLst>
                </a:custGeom>
                <a:noFill/>
                <a:ln w="7938">
                  <a:solidFill>
                    <a:srgbClr val="006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506" name="Freeform 52">
                  <a:extLst>
                    <a:ext uri="{FF2B5EF4-FFF2-40B4-BE49-F238E27FC236}">
                      <a16:creationId xmlns:a16="http://schemas.microsoft.com/office/drawing/2014/main" id="{8E221542-9E70-73C1-DC74-D6D9C1970183}"/>
                    </a:ext>
                  </a:extLst>
                </p:cNvPr>
                <p:cNvSpPr>
                  <a:spLocks/>
                </p:cNvSpPr>
                <p:nvPr/>
              </p:nvSpPr>
              <p:spPr bwMode="auto">
                <a:xfrm>
                  <a:off x="1334" y="2643"/>
                  <a:ext cx="130" cy="213"/>
                </a:xfrm>
                <a:custGeom>
                  <a:avLst/>
                  <a:gdLst>
                    <a:gd name="T0" fmla="*/ 130 w 259"/>
                    <a:gd name="T1" fmla="*/ 5 h 426"/>
                    <a:gd name="T2" fmla="*/ 106 w 259"/>
                    <a:gd name="T3" fmla="*/ 0 h 426"/>
                    <a:gd name="T4" fmla="*/ 79 w 259"/>
                    <a:gd name="T5" fmla="*/ 4 h 426"/>
                    <a:gd name="T6" fmla="*/ 49 w 259"/>
                    <a:gd name="T7" fmla="*/ 14 h 426"/>
                    <a:gd name="T8" fmla="*/ 25 w 259"/>
                    <a:gd name="T9" fmla="*/ 37 h 426"/>
                    <a:gd name="T10" fmla="*/ 13 w 259"/>
                    <a:gd name="T11" fmla="*/ 64 h 426"/>
                    <a:gd name="T12" fmla="*/ 3 w 259"/>
                    <a:gd name="T13" fmla="*/ 96 h 426"/>
                    <a:gd name="T14" fmla="*/ 0 w 259"/>
                    <a:gd name="T15" fmla="*/ 133 h 426"/>
                    <a:gd name="T16" fmla="*/ 5 w 259"/>
                    <a:gd name="T17" fmla="*/ 168 h 426"/>
                    <a:gd name="T18" fmla="*/ 12 w 259"/>
                    <a:gd name="T19" fmla="*/ 191 h 426"/>
                    <a:gd name="T20" fmla="*/ 24 w 259"/>
                    <a:gd name="T21" fmla="*/ 213 h 4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9" h="426">
                      <a:moveTo>
                        <a:pt x="259" y="10"/>
                      </a:moveTo>
                      <a:lnTo>
                        <a:pt x="211" y="0"/>
                      </a:lnTo>
                      <a:lnTo>
                        <a:pt x="158" y="7"/>
                      </a:lnTo>
                      <a:lnTo>
                        <a:pt x="98" y="27"/>
                      </a:lnTo>
                      <a:lnTo>
                        <a:pt x="50" y="74"/>
                      </a:lnTo>
                      <a:lnTo>
                        <a:pt x="26" y="127"/>
                      </a:lnTo>
                      <a:lnTo>
                        <a:pt x="6" y="191"/>
                      </a:lnTo>
                      <a:lnTo>
                        <a:pt x="0" y="266"/>
                      </a:lnTo>
                      <a:lnTo>
                        <a:pt x="9" y="336"/>
                      </a:lnTo>
                      <a:lnTo>
                        <a:pt x="24" y="381"/>
                      </a:lnTo>
                      <a:lnTo>
                        <a:pt x="47" y="426"/>
                      </a:lnTo>
                    </a:path>
                  </a:pathLst>
                </a:custGeom>
                <a:noFill/>
                <a:ln w="7938">
                  <a:solidFill>
                    <a:srgbClr val="006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4000"/>
                                  </p:stCondLst>
                                  <p:childTnLst>
                                    <p:set>
                                      <p:cBhvr>
                                        <p:cTn id="6" dur="1" fill="hold">
                                          <p:stCondLst>
                                            <p:cond delay="0"/>
                                          </p:stCondLst>
                                        </p:cTn>
                                        <p:tgtEl>
                                          <p:spTgt spid="198660"/>
                                        </p:tgtEl>
                                        <p:attrNameLst>
                                          <p:attrName>style.visibility</p:attrName>
                                        </p:attrNameLst>
                                      </p:cBhvr>
                                      <p:to>
                                        <p:strVal val="visible"/>
                                      </p:to>
                                    </p:set>
                                    <p:animEffect transition="in" filter="dissolve">
                                      <p:cBhvr>
                                        <p:cTn id="7" dur="500"/>
                                        <p:tgtEl>
                                          <p:spTgt spid="1986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1986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512322E4-9491-9416-436D-AB5C026A86F2}"/>
              </a:ext>
            </a:extLst>
          </p:cNvPr>
          <p:cNvSpPr>
            <a:spLocks noGrp="1" noChangeArrowheads="1"/>
          </p:cNvSpPr>
          <p:nvPr>
            <p:ph type="title"/>
          </p:nvPr>
        </p:nvSpPr>
        <p:spPr>
          <a:noFill/>
          <a:extLs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ltLang="en-US"/>
              <a:t>Cost Classifications for Predicting Cost Behavior</a:t>
            </a:r>
          </a:p>
        </p:txBody>
      </p:sp>
      <p:graphicFrame>
        <p:nvGraphicFramePr>
          <p:cNvPr id="65539" name="Object 3">
            <a:extLst>
              <a:ext uri="{FF2B5EF4-FFF2-40B4-BE49-F238E27FC236}">
                <a16:creationId xmlns:a16="http://schemas.microsoft.com/office/drawing/2014/main" id="{03AD5ED1-6A36-7B77-05CB-EB829C7196A6}"/>
              </a:ext>
            </a:extLst>
          </p:cNvPr>
          <p:cNvGraphicFramePr>
            <a:graphicFrameLocks/>
          </p:cNvGraphicFramePr>
          <p:nvPr/>
        </p:nvGraphicFramePr>
        <p:xfrm>
          <a:off x="533400" y="2133600"/>
          <a:ext cx="8486775" cy="3095625"/>
        </p:xfrm>
        <a:graphic>
          <a:graphicData uri="http://schemas.openxmlformats.org/presentationml/2006/ole">
            <mc:AlternateContent xmlns:mc="http://schemas.openxmlformats.org/markup-compatibility/2006">
              <mc:Choice xmlns:v="urn:schemas-microsoft-com:vml" Requires="v">
                <p:oleObj name="Worksheet" r:id="rId2" imgW="4823776" imgH="1760760" progId="Excel.Sheet.8">
                  <p:embed/>
                </p:oleObj>
              </mc:Choice>
              <mc:Fallback>
                <p:oleObj name="Worksheet" r:id="rId2" imgW="4823776" imgH="1760760" progId="Excel.Sheet.8">
                  <p:embed/>
                  <p:pic>
                    <p:nvPicPr>
                      <p:cNvPr id="0" name="Object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133600"/>
                        <a:ext cx="8486775" cy="3095625"/>
                      </a:xfrm>
                      <a:prstGeom prst="rect">
                        <a:avLst/>
                      </a:prstGeom>
                      <a:noFill/>
                      <a:ln w="76199">
                        <a:solidFill>
                          <a:schemeClr val="accent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55688D-6D31-67AB-D7AA-B2AB3EA0F6B2}"/>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671EFE32-5B54-FDC2-2178-4B50F0ED3EF7}"/>
              </a:ext>
            </a:extLst>
          </p:cNvPr>
          <p:cNvSpPr>
            <a:spLocks noGrp="1"/>
          </p:cNvSpPr>
          <p:nvPr>
            <p:ph idx="1"/>
          </p:nvPr>
        </p:nvSpPr>
        <p:spPr/>
        <p:txBody>
          <a:bodyPr/>
          <a:lstStyle/>
          <a:p>
            <a:r>
              <a:rPr lang="en-US" dirty="0"/>
              <a:t>Factory rent = $30,000</a:t>
            </a:r>
          </a:p>
          <a:p>
            <a:pPr marL="0" indent="0">
              <a:buNone/>
            </a:pPr>
            <a:r>
              <a:rPr lang="en-US" dirty="0"/>
              <a:t>Produce = 5000 unit = $6</a:t>
            </a:r>
          </a:p>
          <a:p>
            <a:pPr marL="0" indent="0">
              <a:buNone/>
            </a:pPr>
            <a:r>
              <a:rPr lang="en-US" dirty="0"/>
              <a:t>Produce = 6000 unit = $5</a:t>
            </a:r>
          </a:p>
          <a:p>
            <a:pPr marL="0" indent="0">
              <a:buNone/>
            </a:pPr>
            <a:r>
              <a:rPr lang="en-US" dirty="0"/>
              <a:t>Produce = 10,000 unit = $3</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502153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04AE75DF-8BAC-C9F3-C463-889D5D437DBF}"/>
              </a:ext>
            </a:extLst>
          </p:cNvPr>
          <p:cNvSpPr>
            <a:spLocks noGrp="1" noChangeArrowheads="1"/>
          </p:cNvSpPr>
          <p:nvPr>
            <p:ph type="title"/>
          </p:nvPr>
        </p:nvSpPr>
        <p:spPr>
          <a:noFill/>
          <a:extLs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ltLang="en-US"/>
              <a:t>Quick Check </a:t>
            </a:r>
            <a:r>
              <a:rPr lang="en-US" altLang="en-US" sz="3600">
                <a:sym typeface="Wingdings" panose="05000000000000000000" pitchFamily="2" charset="2"/>
              </a:rPr>
              <a:t></a:t>
            </a:r>
          </a:p>
        </p:txBody>
      </p:sp>
      <p:sp>
        <p:nvSpPr>
          <p:cNvPr id="66563" name="Rectangle 3">
            <a:extLst>
              <a:ext uri="{FF2B5EF4-FFF2-40B4-BE49-F238E27FC236}">
                <a16:creationId xmlns:a16="http://schemas.microsoft.com/office/drawing/2014/main" id="{6E474369-B6E5-B05C-08EF-5C6002ED745D}"/>
              </a:ext>
            </a:extLst>
          </p:cNvPr>
          <p:cNvSpPr>
            <a:spLocks noGrp="1" noChangeArrowheads="1"/>
          </p:cNvSpPr>
          <p:nvPr>
            <p:ph type="body" idx="1"/>
          </p:nvPr>
        </p:nvSpPr>
        <p:spPr>
          <a:xfrm>
            <a:off x="685800" y="1600200"/>
            <a:ext cx="8153400" cy="4686300"/>
          </a:xfrm>
          <a:solidFill>
            <a:srgbClr val="EDECD2"/>
          </a:solidFill>
          <a:ln w="12699">
            <a:solidFill>
              <a:srgbClr val="0000CC"/>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buFont typeface="Wingdings" panose="05000000000000000000" pitchFamily="2" charset="2"/>
              <a:buNone/>
            </a:pPr>
            <a:r>
              <a:rPr lang="en-US" altLang="en-US" sz="2800"/>
              <a:t> 	Which of the following costs would be variable with respect to the number of cones sold at a Baskins &amp; Robbins shop? (There may be more than one correct answer.)</a:t>
            </a:r>
          </a:p>
          <a:p>
            <a:pPr lvl="1">
              <a:buFont typeface="Wingdings" panose="05000000000000000000" pitchFamily="2" charset="2"/>
              <a:buNone/>
            </a:pPr>
            <a:r>
              <a:rPr lang="en-US" altLang="en-US"/>
              <a:t>A. The cost of lighting the store.</a:t>
            </a:r>
          </a:p>
          <a:p>
            <a:pPr lvl="1">
              <a:buFont typeface="Wingdings" panose="05000000000000000000" pitchFamily="2" charset="2"/>
              <a:buNone/>
            </a:pPr>
            <a:r>
              <a:rPr lang="en-US" altLang="en-US"/>
              <a:t>B. The wages of the store manager.</a:t>
            </a:r>
          </a:p>
          <a:p>
            <a:pPr lvl="1">
              <a:buFont typeface="Wingdings" panose="05000000000000000000" pitchFamily="2" charset="2"/>
              <a:buNone/>
            </a:pPr>
            <a:r>
              <a:rPr lang="en-US" altLang="en-US"/>
              <a:t>C. The cost of ice cream.</a:t>
            </a:r>
          </a:p>
          <a:p>
            <a:pPr lvl="1">
              <a:buFont typeface="Wingdings" panose="05000000000000000000" pitchFamily="2" charset="2"/>
              <a:buNone/>
            </a:pPr>
            <a:r>
              <a:rPr lang="en-US" altLang="en-US"/>
              <a:t>D. The cost of napkins for customers.</a:t>
            </a:r>
          </a:p>
        </p:txBody>
      </p:sp>
    </p:spTree>
  </p:cSld>
  <p:clrMapOvr>
    <a:masterClrMapping/>
  </p:clrMapOvr>
  <p:transition spd="med">
    <p:blinds dir="vert"/>
  </p:transition>
</p:sld>
</file>

<file path=ppt/theme/theme1.xml><?xml version="1.0" encoding="utf-8"?>
<a:theme xmlns:a="http://schemas.openxmlformats.org/drawingml/2006/main" name="Dads Tie">
  <a:themeElements>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ads Tie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Designs\Dads Tie.pot</Template>
  <TotalTime>2666</TotalTime>
  <Words>1592</Words>
  <Application>Microsoft Office PowerPoint</Application>
  <PresentationFormat>On-screen Show (4:3)</PresentationFormat>
  <Paragraphs>124</Paragraphs>
  <Slides>27</Slides>
  <Notes>5</Notes>
  <HiddenSlides>8</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2" baseType="lpstr">
      <vt:lpstr>Arial</vt:lpstr>
      <vt:lpstr>Times New Roman</vt:lpstr>
      <vt:lpstr>Wingdings</vt:lpstr>
      <vt:lpstr>Dads Tie</vt:lpstr>
      <vt:lpstr>Worksheet</vt:lpstr>
      <vt:lpstr>Cost Behavior</vt:lpstr>
      <vt:lpstr>Cost Classifications for Predicting Cost Behavior</vt:lpstr>
      <vt:lpstr>Total Variable Cost</vt:lpstr>
      <vt:lpstr>Variable Cost Per Unit</vt:lpstr>
      <vt:lpstr>Total Fixed Cost</vt:lpstr>
      <vt:lpstr>Fixed Cost Per Unit</vt:lpstr>
      <vt:lpstr>Cost Classifications for Predicting Cost Behavior</vt:lpstr>
      <vt:lpstr>PowerPoint Presentation</vt:lpstr>
      <vt:lpstr>Quick Check </vt:lpstr>
      <vt:lpstr>Quick Check </vt:lpstr>
      <vt:lpstr>Quick Check </vt:lpstr>
      <vt:lpstr>Quick Check </vt:lpstr>
      <vt:lpstr>Direct Costs and Indirect Costs</vt:lpstr>
      <vt:lpstr>Differential Costs and Revenues</vt:lpstr>
      <vt:lpstr>Quick Check </vt:lpstr>
      <vt:lpstr>Quick Check </vt:lpstr>
      <vt:lpstr>Quick Check </vt:lpstr>
      <vt:lpstr>Quick Check </vt:lpstr>
      <vt:lpstr>Quick Check </vt:lpstr>
      <vt:lpstr>Quick Check </vt:lpstr>
      <vt:lpstr>Quick Check </vt:lpstr>
      <vt:lpstr>Quick Check </vt:lpstr>
      <vt:lpstr>Opportunity Costs</vt:lpstr>
      <vt:lpstr>Sunk Costs</vt:lpstr>
      <vt:lpstr>Quick Check </vt:lpstr>
      <vt:lpstr>Quick Check </vt:lpstr>
      <vt:lpstr>End of Chapter 1</vt:lpstr>
    </vt:vector>
  </TitlesOfParts>
  <Company>Jon A. Booker, Ph.D., CPA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Jon Booker</dc:creator>
  <cp:lastModifiedBy>ASFAKUZZAMAN asfak</cp:lastModifiedBy>
  <cp:revision>149</cp:revision>
  <cp:lastPrinted>1999-12-03T16:37:38Z</cp:lastPrinted>
  <dcterms:created xsi:type="dcterms:W3CDTF">1999-01-28T16:19:41Z</dcterms:created>
  <dcterms:modified xsi:type="dcterms:W3CDTF">2023-12-25T06:55:23Z</dcterms:modified>
</cp:coreProperties>
</file>