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</p:sldMasterIdLst>
  <p:sldIdLst>
    <p:sldId id="395" r:id="rId3"/>
    <p:sldId id="389" r:id="rId4"/>
    <p:sldId id="390" r:id="rId5"/>
    <p:sldId id="391" r:id="rId6"/>
    <p:sldId id="392" r:id="rId7"/>
    <p:sldId id="393" r:id="rId8"/>
    <p:sldId id="299" r:id="rId9"/>
    <p:sldId id="264" r:id="rId10"/>
    <p:sldId id="257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1FA6-374D-4127-A908-E9C288723C26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3D6B-073B-47CF-8883-B7652C86A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70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1FA6-374D-4127-A908-E9C288723C26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3D6B-073B-47CF-8883-B7652C86A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1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1FA6-374D-4127-A908-E9C288723C26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3D6B-073B-47CF-8883-B7652C86A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17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148A64C-6DC4-F1A6-4117-513CEB6FC330}"/>
              </a:ext>
            </a:extLst>
          </p:cNvPr>
          <p:cNvGrpSpPr>
            <a:grpSpLocks/>
          </p:cNvGrpSpPr>
          <p:nvPr/>
        </p:nvGrpSpPr>
        <p:grpSpPr bwMode="auto">
          <a:xfrm>
            <a:off x="0" y="2746375"/>
            <a:ext cx="9147175" cy="1063625"/>
            <a:chOff x="-2" y="1536"/>
            <a:chExt cx="5762" cy="67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4E37678F-07CC-CBAE-D984-BB582322F52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6" name="Freeform 4">
                <a:extLst>
                  <a:ext uri="{FF2B5EF4-FFF2-40B4-BE49-F238E27FC236}">
                    <a16:creationId xmlns:a16="http://schemas.microsoft.com/office/drawing/2014/main" id="{D2EE4960-695B-8060-5079-2EA26997F82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5745 h 720"/>
                  <a:gd name="T4" fmla="*/ 624 w 1000"/>
                  <a:gd name="T5" fmla="*/ 5745 h 720"/>
                  <a:gd name="T6" fmla="*/ 62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0CF8406C-04BC-74D0-2417-68925248511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77FDC72D-8629-96CF-0EE3-1C9738755F6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F6AD4576-BABA-2B76-8C0C-7954AA057CD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A809D190-0AC3-BA32-5F25-0B89E6E573B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52 h 317"/>
                  <a:gd name="T4" fmla="*/ 624 w 624"/>
                  <a:gd name="T5" fmla="*/ 25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F7E35CEB-0A16-12F2-202B-F656389C768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2 h 272"/>
                  <a:gd name="T4" fmla="*/ 240 w 624"/>
                  <a:gd name="T5" fmla="*/ 319 h 272"/>
                  <a:gd name="T6" fmla="*/ 624 w 624"/>
                  <a:gd name="T7" fmla="*/ 36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3B218107-89D6-F120-C9A1-35F5CDC8671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6 h 362"/>
                  <a:gd name="T4" fmla="*/ 248 w 632"/>
                  <a:gd name="T5" fmla="*/ 276 h 362"/>
                  <a:gd name="T6" fmla="*/ 632 w 632"/>
                  <a:gd name="T7" fmla="*/ 276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296EC240-7D12-C805-F0C6-61D60B4310A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70DC3C8F-0C50-12EA-09A8-0B689AAAD53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D9A5F28F-D1B9-648B-F782-C44A842F507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58A9578F-6D73-F16F-4626-D4F64A0D174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52 h 317"/>
                  <a:gd name="T4" fmla="*/ 624 w 624"/>
                  <a:gd name="T5" fmla="*/ 25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id="{11829E45-47ED-F7CC-F7D7-4A4798FC532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1 h 272"/>
                  <a:gd name="T4" fmla="*/ 240 w 624"/>
                  <a:gd name="T5" fmla="*/ 319 h 272"/>
                  <a:gd name="T6" fmla="*/ 624 w 624"/>
                  <a:gd name="T7" fmla="*/ 3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55AB757B-A541-DA87-3FC3-6823CF9E563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7 h 362"/>
                  <a:gd name="T4" fmla="*/ 248 w 632"/>
                  <a:gd name="T5" fmla="*/ 277 h 362"/>
                  <a:gd name="T6" fmla="*/ 632 w 632"/>
                  <a:gd name="T7" fmla="*/ 277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26A3CE88-5A54-5683-0149-0C0BDEB205C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8B722F0D-DF11-2026-1817-5D232B66799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2EFBC668-D7D7-846E-A43A-C15422E1CEB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AB348EBD-0F2A-A8EC-F14F-32AF1EF3A5EA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A74F5B70-B8B4-8AFC-9619-F74D11C4A2D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1 h 272"/>
                  <a:gd name="T4" fmla="*/ 240 w 624"/>
                  <a:gd name="T5" fmla="*/ 319 h 272"/>
                  <a:gd name="T6" fmla="*/ 624 w 624"/>
                  <a:gd name="T7" fmla="*/ 3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1353E21D-25A0-E5E4-624E-42E8F641FBA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7 h 362"/>
                  <a:gd name="T4" fmla="*/ 248 w 632"/>
                  <a:gd name="T5" fmla="*/ 277 h 362"/>
                  <a:gd name="T6" fmla="*/ 632 w 632"/>
                  <a:gd name="T7" fmla="*/ 277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" name="Freeform 23">
              <a:extLst>
                <a:ext uri="{FF2B5EF4-FFF2-40B4-BE49-F238E27FC236}">
                  <a16:creationId xmlns:a16="http://schemas.microsoft.com/office/drawing/2014/main" id="{2C4D36E0-EB5B-3B91-E8F6-C89FFBC2302F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10 h 385"/>
                <a:gd name="T2" fmla="*/ 5762 w 5762"/>
                <a:gd name="T3" fmla="*/ 201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10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24">
              <a:extLst>
                <a:ext uri="{FF2B5EF4-FFF2-40B4-BE49-F238E27FC236}">
                  <a16:creationId xmlns:a16="http://schemas.microsoft.com/office/drawing/2014/main" id="{B6F73DBA-9B09-F8E2-E86E-AF9061ED48AF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17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D2E19754-55F6-B03E-1007-B17E4CC568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D9FC1418-DFB4-E624-953D-DB830694E7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2E6364BE-9A9F-4C22-8392-D2AD786F41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41BD703-B5C8-4092-B164-122BD5715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73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3338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99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0634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609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1563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276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2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1FA6-374D-4127-A908-E9C288723C26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3D6B-073B-47CF-8883-B7652C86A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71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6759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73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00025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84835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4975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762000" y="1600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8700" y="1600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0092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838700" y="1600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685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1FA6-374D-4127-A908-E9C288723C26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3D6B-073B-47CF-8883-B7652C86A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1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1FA6-374D-4127-A908-E9C288723C26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3D6B-073B-47CF-8883-B7652C86A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55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1FA6-374D-4127-A908-E9C288723C26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3D6B-073B-47CF-8883-B7652C86A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9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1FA6-374D-4127-A908-E9C288723C26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3D6B-073B-47CF-8883-B7652C86A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69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1FA6-374D-4127-A908-E9C288723C26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3D6B-073B-47CF-8883-B7652C86A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82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1FA6-374D-4127-A908-E9C288723C26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3D6B-073B-47CF-8883-B7652C86A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92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1FA6-374D-4127-A908-E9C288723C26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3D6B-073B-47CF-8883-B7652C86A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8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C1FA6-374D-4127-A908-E9C288723C26}" type="datetimeFigureOut">
              <a:rPr lang="en-GB" smtClean="0"/>
              <a:t>25/12/2023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3D6B-073B-47CF-8883-B7652C86A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24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E47BC08-6B6E-C8A0-7B33-7DEE480ADA91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457200" cy="6858001"/>
            <a:chOff x="0" y="-3"/>
            <a:chExt cx="67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6B3D3391-1171-23FA-A6D6-FBCF9293276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5" name="Freeform 4">
                <a:extLst>
                  <a:ext uri="{FF2B5EF4-FFF2-40B4-BE49-F238E27FC236}">
                    <a16:creationId xmlns:a16="http://schemas.microsoft.com/office/drawing/2014/main" id="{136D929F-0677-50C0-5009-60B8A01AC6A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5745 h 720"/>
                  <a:gd name="T4" fmla="*/ 624 w 1000"/>
                  <a:gd name="T5" fmla="*/ 5745 h 720"/>
                  <a:gd name="T6" fmla="*/ 62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Freeform 5">
                <a:extLst>
                  <a:ext uri="{FF2B5EF4-FFF2-40B4-BE49-F238E27FC236}">
                    <a16:creationId xmlns:a16="http://schemas.microsoft.com/office/drawing/2014/main" id="{31E68613-BA00-A6AB-6BCF-CD1CB7159F0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Freeform 6">
                <a:extLst>
                  <a:ext uri="{FF2B5EF4-FFF2-40B4-BE49-F238E27FC236}">
                    <a16:creationId xmlns:a16="http://schemas.microsoft.com/office/drawing/2014/main" id="{8B2E1363-76B3-C6C8-EEB5-D7244B9C573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AC968BD9-B925-BB75-0217-20FAC7384E7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" name="Freeform 8">
                <a:extLst>
                  <a:ext uri="{FF2B5EF4-FFF2-40B4-BE49-F238E27FC236}">
                    <a16:creationId xmlns:a16="http://schemas.microsoft.com/office/drawing/2014/main" id="{1F4BE378-8180-6DBC-41CE-80DF9CCD8FA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52 h 317"/>
                  <a:gd name="T4" fmla="*/ 624 w 624"/>
                  <a:gd name="T5" fmla="*/ 25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0" name="Freeform 9">
                <a:extLst>
                  <a:ext uri="{FF2B5EF4-FFF2-40B4-BE49-F238E27FC236}">
                    <a16:creationId xmlns:a16="http://schemas.microsoft.com/office/drawing/2014/main" id="{CDFE85F5-C825-8C6D-E312-9B0F7D17D9D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2 h 272"/>
                  <a:gd name="T4" fmla="*/ 240 w 624"/>
                  <a:gd name="T5" fmla="*/ 319 h 272"/>
                  <a:gd name="T6" fmla="*/ 624 w 624"/>
                  <a:gd name="T7" fmla="*/ 36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1" name="Freeform 10">
                <a:extLst>
                  <a:ext uri="{FF2B5EF4-FFF2-40B4-BE49-F238E27FC236}">
                    <a16:creationId xmlns:a16="http://schemas.microsoft.com/office/drawing/2014/main" id="{CCD67D29-DC68-24A7-BA77-18B5441AC57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6 h 362"/>
                  <a:gd name="T4" fmla="*/ 248 w 632"/>
                  <a:gd name="T5" fmla="*/ 276 h 362"/>
                  <a:gd name="T6" fmla="*/ 632 w 632"/>
                  <a:gd name="T7" fmla="*/ 276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" name="Freeform 11">
                <a:extLst>
                  <a:ext uri="{FF2B5EF4-FFF2-40B4-BE49-F238E27FC236}">
                    <a16:creationId xmlns:a16="http://schemas.microsoft.com/office/drawing/2014/main" id="{81F5CAB2-C5C7-02B4-2C32-29BCA0321EC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3" name="Freeform 12">
                <a:extLst>
                  <a:ext uri="{FF2B5EF4-FFF2-40B4-BE49-F238E27FC236}">
                    <a16:creationId xmlns:a16="http://schemas.microsoft.com/office/drawing/2014/main" id="{643E832E-FAA6-7403-487B-1CD2650C855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" name="Freeform 13">
                <a:extLst>
                  <a:ext uri="{FF2B5EF4-FFF2-40B4-BE49-F238E27FC236}">
                    <a16:creationId xmlns:a16="http://schemas.microsoft.com/office/drawing/2014/main" id="{27980F21-3787-21E5-061F-8B07700F32A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" name="Freeform 14">
                <a:extLst>
                  <a:ext uri="{FF2B5EF4-FFF2-40B4-BE49-F238E27FC236}">
                    <a16:creationId xmlns:a16="http://schemas.microsoft.com/office/drawing/2014/main" id="{627603D3-2875-EC89-F4F7-F6FEC2B2866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52 h 317"/>
                  <a:gd name="T4" fmla="*/ 624 w 624"/>
                  <a:gd name="T5" fmla="*/ 25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6" name="Freeform 15">
                <a:extLst>
                  <a:ext uri="{FF2B5EF4-FFF2-40B4-BE49-F238E27FC236}">
                    <a16:creationId xmlns:a16="http://schemas.microsoft.com/office/drawing/2014/main" id="{29F1316C-F267-92AF-C269-E1ADED3FB19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1 h 272"/>
                  <a:gd name="T4" fmla="*/ 240 w 624"/>
                  <a:gd name="T5" fmla="*/ 319 h 272"/>
                  <a:gd name="T6" fmla="*/ 624 w 624"/>
                  <a:gd name="T7" fmla="*/ 3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7" name="Freeform 16">
                <a:extLst>
                  <a:ext uri="{FF2B5EF4-FFF2-40B4-BE49-F238E27FC236}">
                    <a16:creationId xmlns:a16="http://schemas.microsoft.com/office/drawing/2014/main" id="{736092CC-81B8-A63C-0019-67A5D0C4CC5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7 h 362"/>
                  <a:gd name="T4" fmla="*/ 248 w 632"/>
                  <a:gd name="T5" fmla="*/ 277 h 362"/>
                  <a:gd name="T6" fmla="*/ 632 w 632"/>
                  <a:gd name="T7" fmla="*/ 277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8" name="Freeform 17">
                <a:extLst>
                  <a:ext uri="{FF2B5EF4-FFF2-40B4-BE49-F238E27FC236}">
                    <a16:creationId xmlns:a16="http://schemas.microsoft.com/office/drawing/2014/main" id="{29A63507-F090-28B7-D73F-8763C613F20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" name="Freeform 18">
                <a:extLst>
                  <a:ext uri="{FF2B5EF4-FFF2-40B4-BE49-F238E27FC236}">
                    <a16:creationId xmlns:a16="http://schemas.microsoft.com/office/drawing/2014/main" id="{E246F7AE-B205-2AC9-B7AF-C4C072009C4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0" name="Freeform 19">
                <a:extLst>
                  <a:ext uri="{FF2B5EF4-FFF2-40B4-BE49-F238E27FC236}">
                    <a16:creationId xmlns:a16="http://schemas.microsoft.com/office/drawing/2014/main" id="{8BF2FD2B-64F9-9218-CBE5-B5FD947073D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1" name="Freeform 20">
                <a:extLst>
                  <a:ext uri="{FF2B5EF4-FFF2-40B4-BE49-F238E27FC236}">
                    <a16:creationId xmlns:a16="http://schemas.microsoft.com/office/drawing/2014/main" id="{C346CBB3-817B-0287-74E9-93AF757CBAA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2" name="Freeform 21">
                <a:extLst>
                  <a:ext uri="{FF2B5EF4-FFF2-40B4-BE49-F238E27FC236}">
                    <a16:creationId xmlns:a16="http://schemas.microsoft.com/office/drawing/2014/main" id="{A029833F-3089-E265-BF8A-E4A0E225345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1 h 272"/>
                  <a:gd name="T4" fmla="*/ 240 w 624"/>
                  <a:gd name="T5" fmla="*/ 319 h 272"/>
                  <a:gd name="T6" fmla="*/ 624 w 624"/>
                  <a:gd name="T7" fmla="*/ 3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3" name="Freeform 22">
                <a:extLst>
                  <a:ext uri="{FF2B5EF4-FFF2-40B4-BE49-F238E27FC236}">
                    <a16:creationId xmlns:a16="http://schemas.microsoft.com/office/drawing/2014/main" id="{90B65155-2886-953C-E602-74D468A3DE9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7 h 362"/>
                  <a:gd name="T4" fmla="*/ 248 w 632"/>
                  <a:gd name="T5" fmla="*/ 277 h 362"/>
                  <a:gd name="T6" fmla="*/ 632 w 632"/>
                  <a:gd name="T7" fmla="*/ 277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3" name="Freeform 23">
              <a:extLst>
                <a:ext uri="{FF2B5EF4-FFF2-40B4-BE49-F238E27FC236}">
                  <a16:creationId xmlns:a16="http://schemas.microsoft.com/office/drawing/2014/main" id="{08D026BB-D91F-4CA5-5C87-D3FA7A50EE34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10 h 385"/>
                <a:gd name="T2" fmla="*/ 4320 w 5762"/>
                <a:gd name="T3" fmla="*/ 201 h 385"/>
                <a:gd name="T4" fmla="*/ 4320 w 5762"/>
                <a:gd name="T5" fmla="*/ 4 h 385"/>
                <a:gd name="T6" fmla="*/ 0 w 5762"/>
                <a:gd name="T7" fmla="*/ 0 h 385"/>
                <a:gd name="T8" fmla="*/ 0 w 5762"/>
                <a:gd name="T9" fmla="*/ 210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24">
              <a:extLst>
                <a:ext uri="{FF2B5EF4-FFF2-40B4-BE49-F238E27FC236}">
                  <a16:creationId xmlns:a16="http://schemas.microsoft.com/office/drawing/2014/main" id="{2E8A4C6F-60DF-364C-459C-5A6DFF559F20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4319 w 5761"/>
                <a:gd name="T3" fmla="*/ 0 h 189"/>
                <a:gd name="T4" fmla="*/ 4319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25">
            <a:extLst>
              <a:ext uri="{FF2B5EF4-FFF2-40B4-BE49-F238E27FC236}">
                <a16:creationId xmlns:a16="http://schemas.microsoft.com/office/drawing/2014/main" id="{D8935507-FC7C-F990-6DB8-5B6E724DD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6">
            <a:extLst>
              <a:ext uri="{FF2B5EF4-FFF2-40B4-BE49-F238E27FC236}">
                <a16:creationId xmlns:a16="http://schemas.microsoft.com/office/drawing/2014/main" id="{048F6AF4-496F-17EC-E9FB-DCB81DFC4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Second level</a:t>
            </a:r>
          </a:p>
          <a:p>
            <a:pPr lvl="2"/>
            <a:r>
              <a:rPr lang="en-US" altLang="en-US">
                <a:sym typeface="Wingdings" panose="05000000000000000000" pitchFamily="2" charset="2"/>
              </a:rPr>
              <a:t>Third level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Fourth level</a:t>
            </a:r>
          </a:p>
          <a:p>
            <a:pPr lvl="4"/>
            <a:r>
              <a:rPr lang="en-US" altLang="en-US">
                <a:sym typeface="Wingdings" panose="05000000000000000000" pitchFamily="2" charset="2"/>
              </a:rPr>
              <a:t>Fifth level</a:t>
            </a:r>
          </a:p>
        </p:txBody>
      </p:sp>
      <p:sp>
        <p:nvSpPr>
          <p:cNvPr id="1029" name="Rectangle 33">
            <a:extLst>
              <a:ext uri="{FF2B5EF4-FFF2-40B4-BE49-F238E27FC236}">
                <a16:creationId xmlns:a16="http://schemas.microsoft.com/office/drawing/2014/main" id="{92D945AC-BEFA-479D-3367-CAD756EA8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6524625"/>
            <a:ext cx="285750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olidFill>
                  <a:schemeClr val="tx2"/>
                </a:solidFill>
              </a:rPr>
              <a:t>© The McGraw-Hill Companies, Inc., 2002</a:t>
            </a:r>
          </a:p>
        </p:txBody>
      </p:sp>
      <p:sp>
        <p:nvSpPr>
          <p:cNvPr id="1030" name="Rectangle 35">
            <a:extLst>
              <a:ext uri="{FF2B5EF4-FFF2-40B4-BE49-F238E27FC236}">
                <a16:creationId xmlns:a16="http://schemas.microsoft.com/office/drawing/2014/main" id="{8FCEF0FD-91AD-948D-E03F-9AB2F6DD4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6553200"/>
            <a:ext cx="1493837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 i="1">
                <a:solidFill>
                  <a:schemeClr val="tx2"/>
                </a:solidFill>
              </a:rPr>
              <a:t>Irwin/McGraw-Hill  </a:t>
            </a:r>
          </a:p>
        </p:txBody>
      </p:sp>
      <p:sp>
        <p:nvSpPr>
          <p:cNvPr id="1031" name="Rectangle 36">
            <a:extLst>
              <a:ext uri="{FF2B5EF4-FFF2-40B4-BE49-F238E27FC236}">
                <a16:creationId xmlns:a16="http://schemas.microsoft.com/office/drawing/2014/main" id="{BCB73C36-AA29-C4A0-B8C8-25B705EFAF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86200" y="6491288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139121-6E48-4864-A216-E6B035B80725}" type="slidenum">
              <a:rPr lang="en-US" altLang="en-US" sz="1800" b="1" i="1">
                <a:solidFill>
                  <a:schemeClr val="tx2"/>
                </a:solidFill>
              </a:rPr>
              <a:pPr/>
              <a:t>‹#›</a:t>
            </a:fld>
            <a:endParaRPr lang="en-US" altLang="en-US" sz="1800" b="1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0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v"/>
        <a:defRPr kumimoji="1" sz="2800" kern="1200">
          <a:solidFill>
            <a:schemeClr val="tx1"/>
          </a:solidFill>
          <a:latin typeface="+mn-lt"/>
          <a:ea typeface="+mn-ea"/>
          <a:cs typeface="+mn-cs"/>
          <a:sym typeface="Wingdings" panose="05000000000000000000" pitchFamily="2" charset="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  <a:sym typeface="Wingdings" panose="05000000000000000000" pitchFamily="2" charset="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 kern="1200">
          <a:solidFill>
            <a:schemeClr val="tx1"/>
          </a:solidFill>
          <a:latin typeface="+mn-lt"/>
          <a:ea typeface="+mn-ea"/>
          <a:cs typeface="+mn-cs"/>
          <a:sym typeface="Wingdings" panose="05000000000000000000" pitchFamily="2" charset="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 kern="1200">
          <a:solidFill>
            <a:schemeClr val="tx1"/>
          </a:solidFill>
          <a:latin typeface="+mn-lt"/>
          <a:ea typeface="+mn-ea"/>
          <a:cs typeface="+mn-cs"/>
          <a:sym typeface="Wingdings" panose="05000000000000000000" pitchFamily="2" charset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04DEA36-184A-7052-8D67-0EA21F2CF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2667000"/>
            <a:ext cx="8001000" cy="1143000"/>
          </a:xfrm>
          <a:noFill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r>
              <a:rPr lang="en-US" altLang="en-US" dirty="0"/>
              <a:t>Separation of mixed cost</a:t>
            </a:r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709617"/>
            <a:ext cx="8191500" cy="2924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289300"/>
            <a:ext cx="7721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8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60" y="1600203"/>
            <a:ext cx="8307522" cy="182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1F26-C9D9-FBC8-1B2D-D1EFFA75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8001000" cy="762000"/>
          </a:xfrm>
        </p:spPr>
        <p:txBody>
          <a:bodyPr/>
          <a:lstStyle/>
          <a:p>
            <a:r>
              <a:rPr lang="en-US" dirty="0"/>
              <a:t>Mixed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1EC465-732D-423E-302A-DCE3D402A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500" y="1028700"/>
                <a:ext cx="8420100" cy="5448300"/>
              </a:xfrm>
            </p:spPr>
            <p:txBody>
              <a:bodyPr/>
              <a:lstStyle/>
              <a:p>
                <a:r>
                  <a:rPr lang="en-US" dirty="0"/>
                  <a:t>A mixed cost contains both variable and fixed cost elements. Mixed costs are also known as semi-variable costs.</a:t>
                </a:r>
              </a:p>
              <a:p>
                <a:r>
                  <a:rPr lang="en-US" dirty="0"/>
                  <a:t>For example, electricity bill.</a:t>
                </a:r>
              </a:p>
              <a:p>
                <a:pPr marL="0" indent="0">
                  <a:buNone/>
                </a:pPr>
                <a:r>
                  <a:rPr lang="en-US" dirty="0"/>
                  <a:t>Equation of mixed cost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1EC465-732D-423E-302A-DCE3D402A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1028700"/>
                <a:ext cx="8420100" cy="5448300"/>
              </a:xfrm>
              <a:blipFill>
                <a:blip r:embed="rId2"/>
                <a:stretch>
                  <a:fillRect l="-1883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C9B6EB3-9891-CDCF-F319-60BEDEA1B62A}"/>
              </a:ext>
            </a:extLst>
          </p:cNvPr>
          <p:cNvSpPr/>
          <p:nvPr/>
        </p:nvSpPr>
        <p:spPr bwMode="auto">
          <a:xfrm>
            <a:off x="914400" y="4790049"/>
            <a:ext cx="2057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Total mixed cost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EF1D53-6EDD-C8C2-FDFF-54E1149F77C0}"/>
              </a:ext>
            </a:extLst>
          </p:cNvPr>
          <p:cNvCxnSpPr/>
          <p:nvPr/>
        </p:nvCxnSpPr>
        <p:spPr bwMode="auto">
          <a:xfrm flipH="1">
            <a:off x="2590800" y="4199206"/>
            <a:ext cx="914400" cy="487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2827C47-04FB-54E8-03F6-EC2840AB5176}"/>
              </a:ext>
            </a:extLst>
          </p:cNvPr>
          <p:cNvSpPr/>
          <p:nvPr/>
        </p:nvSpPr>
        <p:spPr bwMode="auto">
          <a:xfrm>
            <a:off x="3109253" y="5444051"/>
            <a:ext cx="17526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Fixed cost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F80F85-8125-79C1-C1F5-3DEC2D12577D}"/>
              </a:ext>
            </a:extLst>
          </p:cNvPr>
          <p:cNvSpPr/>
          <p:nvPr/>
        </p:nvSpPr>
        <p:spPr bwMode="auto">
          <a:xfrm>
            <a:off x="5029200" y="5291651"/>
            <a:ext cx="1885655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Variable cost per unit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CAC9E-6D94-B7D0-290E-E59A247D5443}"/>
              </a:ext>
            </a:extLst>
          </p:cNvPr>
          <p:cNvSpPr/>
          <p:nvPr/>
        </p:nvSpPr>
        <p:spPr bwMode="auto">
          <a:xfrm>
            <a:off x="6278881" y="4161399"/>
            <a:ext cx="2636519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Activity/production/no. of units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6E491F-168B-DFD5-506E-C1FCE6DCD542}"/>
              </a:ext>
            </a:extLst>
          </p:cNvPr>
          <p:cNvCxnSpPr/>
          <p:nvPr/>
        </p:nvCxnSpPr>
        <p:spPr bwMode="auto">
          <a:xfrm flipH="1">
            <a:off x="4175760" y="4199206"/>
            <a:ext cx="167640" cy="1130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DA036E-8CB5-7DE5-940E-00FF93A89EF7}"/>
              </a:ext>
            </a:extLst>
          </p:cNvPr>
          <p:cNvCxnSpPr/>
          <p:nvPr/>
        </p:nvCxnSpPr>
        <p:spPr bwMode="auto">
          <a:xfrm>
            <a:off x="5029200" y="4199206"/>
            <a:ext cx="495300" cy="10480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09C43F-9624-5D19-C7FA-C5E9F142DE6F}"/>
              </a:ext>
            </a:extLst>
          </p:cNvPr>
          <p:cNvCxnSpPr/>
          <p:nvPr/>
        </p:nvCxnSpPr>
        <p:spPr bwMode="auto">
          <a:xfrm>
            <a:off x="5334000" y="4152900"/>
            <a:ext cx="944881" cy="266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924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6B92-7372-729E-E7F5-ED70E66A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9B4D9-47B9-C72A-D92E-DF51889EC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a company have to pay factory rent $10,000 per month. And each units of shirt cost $100.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=10,000+100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the company produces 75 units of shirt. So, total cost would be</a:t>
                </a:r>
              </a:p>
              <a:p>
                <a:pPr marL="0" indent="0">
                  <a:buNone/>
                </a:pPr>
                <a:r>
                  <a:rPr lang="en-US" dirty="0"/>
                  <a:t>$10,000 + 100*75 = $85,000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9B4D9-47B9-C72A-D92E-DF51889EC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04" t="-1652" r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8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E38F-A8B2-0E4D-025E-AFA72D99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8001000" cy="762000"/>
          </a:xfrm>
        </p:spPr>
        <p:txBody>
          <a:bodyPr/>
          <a:lstStyle/>
          <a:p>
            <a:r>
              <a:rPr lang="en-US" dirty="0"/>
              <a:t>Method of separating mixed cost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4481C-4ED8-9D69-83E0-9DA31DFAC6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3600" y="1905000"/>
            <a:ext cx="3886200" cy="212383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14377B-C49E-E648-1B81-FA295004A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322" y="931984"/>
            <a:ext cx="8477678" cy="546881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See the following table which presents total cost of a business. The cost neither fixed nor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We have to determine the amount of fixed component and variable component of the cost. There are </a:t>
            </a:r>
            <a:r>
              <a:rPr lang="en-US" sz="2400" b="1" dirty="0"/>
              <a:t>two method to separate fixed and variable cost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High-low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Least square regression method</a:t>
            </a:r>
          </a:p>
        </p:txBody>
      </p:sp>
    </p:spTree>
    <p:extLst>
      <p:ext uri="{BB962C8B-B14F-4D97-AF65-F5344CB8AC3E}">
        <p14:creationId xmlns:p14="http://schemas.microsoft.com/office/powerpoint/2010/main" val="282913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0C6778-F1E4-98D8-5D92-8A65E35C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8001000" cy="685800"/>
          </a:xfrm>
        </p:spPr>
        <p:txBody>
          <a:bodyPr/>
          <a:lstStyle/>
          <a:p>
            <a:r>
              <a:rPr lang="en-US" dirty="0"/>
              <a:t>High-Low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AD062C-0162-0778-CB05-C3905EDA49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990600"/>
                <a:ext cx="8001000" cy="541020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Identify high activity and low activity level with their corresponding cost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Now determine variable cost using the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𝐶h𝑎𝑛𝑔𝑒𝑠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𝐶h𝑎𝑛𝑔𝑒𝑠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𝑎𝑐𝑡𝑖𝑣𝑖𝑡𝑦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𝑎𝑐𝑡𝑖𝑣𝑖𝑡𝑦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h𝑖𝑔h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𝑎𝑐𝑡𝑖𝑣𝑖𝑡𝑦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9800−7400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8000−5000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$0.80 per activity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AD062C-0162-0778-CB05-C3905EDA4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90600"/>
                <a:ext cx="8001000" cy="5410200"/>
              </a:xfrm>
              <a:blipFill>
                <a:blip r:embed="rId2"/>
                <a:stretch>
                  <a:fillRect l="-1447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79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DAA2-23C0-7CF2-536B-063B2B1B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High-Low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4CE82-B0C6-A0D8-614E-57FCC1A0E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95400"/>
                <a:ext cx="8001000" cy="525780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/>
                  <a:t>Calculate fixed element considering the total cost at either the high or the low activity level and deducting the variable cost element.</a:t>
                </a:r>
              </a:p>
              <a:p>
                <a:pPr marL="0" indent="0">
                  <a:buNone/>
                </a:pPr>
                <a:r>
                  <a:rPr lang="en-US" sz="2800" dirty="0"/>
                  <a:t>Considering High activity</a:t>
                </a:r>
              </a:p>
              <a:p>
                <a:pPr marL="0" indent="0">
                  <a:buNone/>
                </a:pPr>
                <a:r>
                  <a:rPr lang="en-US" sz="2800" dirty="0"/>
                  <a:t>9,800 </a:t>
                </a:r>
                <a:r>
                  <a:rPr lang="en-US" sz="2400" dirty="0"/>
                  <a:t>(</a:t>
                </a:r>
                <a:r>
                  <a:rPr lang="en-US" sz="2000" dirty="0"/>
                  <a:t>cost of high activity</a:t>
                </a:r>
                <a:r>
                  <a:rPr lang="en-US" sz="2400" dirty="0"/>
                  <a:t>) </a:t>
                </a:r>
                <a:r>
                  <a:rPr lang="en-US" sz="2800" dirty="0"/>
                  <a:t>= a+ 0.80 * 8000 </a:t>
                </a:r>
                <a:r>
                  <a:rPr lang="en-US" sz="2000" dirty="0"/>
                  <a:t>(high activity)</a:t>
                </a:r>
              </a:p>
              <a:p>
                <a:pPr marL="0" indent="0">
                  <a:buNone/>
                </a:pPr>
                <a:r>
                  <a:rPr lang="en-US" sz="2800" dirty="0"/>
                  <a:t>a = 9,800-6,400</a:t>
                </a:r>
              </a:p>
              <a:p>
                <a:pPr marL="0" indent="0">
                  <a:buNone/>
                </a:pPr>
                <a:r>
                  <a:rPr lang="en-US" sz="2800" dirty="0"/>
                  <a:t>a= 3,400</a:t>
                </a:r>
              </a:p>
              <a:p>
                <a:pPr marL="0" indent="0">
                  <a:buNone/>
                </a:pPr>
                <a:r>
                  <a:rPr lang="en-US" sz="2800" dirty="0"/>
                  <a:t>So, the formula of total cost stood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𝟒𝟎𝟎</m:t>
                      </m:r>
                      <m:r>
                        <a:rPr lang="en-US" sz="2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lang="en-US" sz="28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>
                  <a:solidFill>
                    <a:srgbClr val="92D05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/>
                  <a:t>Now you can calculate total cost of any activity just by putting the value of activity in the place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4CE82-B0C6-A0D8-614E-57FCC1A0E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95400"/>
                <a:ext cx="8001000" cy="5257800"/>
              </a:xfrm>
              <a:blipFill>
                <a:blip r:embed="rId2"/>
                <a:stretch>
                  <a:fillRect l="-1523" t="-1276" b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40" y="896941"/>
            <a:ext cx="8143875" cy="4048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1" y="4581529"/>
            <a:ext cx="8124825" cy="10477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678" y="382590"/>
            <a:ext cx="3295651" cy="5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9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61" y="501651"/>
            <a:ext cx="9229725" cy="3086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3495677"/>
            <a:ext cx="82804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" y="330201"/>
            <a:ext cx="9010553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4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290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Dads Tie</vt:lpstr>
      <vt:lpstr>Separation of mixed cost</vt:lpstr>
      <vt:lpstr>Mixed cost</vt:lpstr>
      <vt:lpstr>Mixed cost</vt:lpstr>
      <vt:lpstr>Method of separating mixed cost</vt:lpstr>
      <vt:lpstr>High-Low method</vt:lpstr>
      <vt:lpstr>High-Low method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ASFAKUZZAMAN asfak</cp:lastModifiedBy>
  <cp:revision>7</cp:revision>
  <dcterms:created xsi:type="dcterms:W3CDTF">2021-12-28T15:55:03Z</dcterms:created>
  <dcterms:modified xsi:type="dcterms:W3CDTF">2023-12-25T13:24:01Z</dcterms:modified>
</cp:coreProperties>
</file>