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7"/>
  </p:notesMasterIdLst>
  <p:handoutMasterIdLst>
    <p:handoutMasterId r:id="rId28"/>
  </p:handoutMasterIdLst>
  <p:sldIdLst>
    <p:sldId id="257" r:id="rId2"/>
    <p:sldId id="258" r:id="rId3"/>
    <p:sldId id="305" r:id="rId4"/>
    <p:sldId id="306" r:id="rId5"/>
    <p:sldId id="307" r:id="rId6"/>
    <p:sldId id="308" r:id="rId7"/>
    <p:sldId id="309" r:id="rId8"/>
    <p:sldId id="310" r:id="rId9"/>
    <p:sldId id="311" r:id="rId10"/>
    <p:sldId id="312" r:id="rId11"/>
    <p:sldId id="313" r:id="rId12"/>
    <p:sldId id="314" r:id="rId13"/>
    <p:sldId id="315" r:id="rId14"/>
    <p:sldId id="316" r:id="rId15"/>
    <p:sldId id="294" r:id="rId16"/>
    <p:sldId id="296" r:id="rId17"/>
    <p:sldId id="297" r:id="rId18"/>
    <p:sldId id="298" r:id="rId19"/>
    <p:sldId id="299" r:id="rId20"/>
    <p:sldId id="300" r:id="rId21"/>
    <p:sldId id="301" r:id="rId22"/>
    <p:sldId id="302" r:id="rId23"/>
    <p:sldId id="303" r:id="rId24"/>
    <p:sldId id="304"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61E25"/>
    <a:srgbClr val="1B438D"/>
    <a:srgbClr val="2D5565"/>
    <a:srgbClr val="417B91"/>
    <a:srgbClr val="3F7C91"/>
    <a:srgbClr val="3E4C57"/>
    <a:srgbClr val="417B8F"/>
    <a:srgbClr val="DE421C"/>
    <a:srgbClr val="FEFFFF"/>
    <a:srgbClr val="81BD2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21338" autoAdjust="0"/>
    <p:restoredTop sz="94660"/>
  </p:normalViewPr>
  <p:slideViewPr>
    <p:cSldViewPr snapToGrid="0">
      <p:cViewPr>
        <p:scale>
          <a:sx n="80" d="100"/>
          <a:sy n="80" d="100"/>
        </p:scale>
        <p:origin x="-2616" y="-80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D300D-B67C-4690-9399-0FDAE07A0555}" type="datetimeFigureOut">
              <a:rPr lang="en-US" smtClean="0"/>
              <a:pPr/>
              <a:t>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043837-A304-4281-8472-1F8C40449043}" type="slidenum">
              <a:rPr lang="en-US" smtClean="0"/>
              <a:pPr/>
              <a:t>‹#›</a:t>
            </a:fld>
            <a:endParaRPr lang="en-US"/>
          </a:p>
        </p:txBody>
      </p:sp>
    </p:spTree>
    <p:extLst>
      <p:ext uri="{BB962C8B-B14F-4D97-AF65-F5344CB8AC3E}">
        <p14:creationId xmlns:p14="http://schemas.microsoft.com/office/powerpoint/2010/main" xmlns="" val="29908940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5D0DD-26AD-4CC1-A1A5-6C14769F2F06}" type="datetimeFigureOut">
              <a:rPr lang="en-US" smtClean="0"/>
              <a:pPr/>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D6DE4-2424-4568-9F4B-31D7696E3207}" type="slidenum">
              <a:rPr lang="en-US" smtClean="0"/>
              <a:pPr/>
              <a:t>‹#›</a:t>
            </a:fld>
            <a:endParaRPr lang="en-US"/>
          </a:p>
        </p:txBody>
      </p:sp>
    </p:spTree>
    <p:extLst>
      <p:ext uri="{BB962C8B-B14F-4D97-AF65-F5344CB8AC3E}">
        <p14:creationId xmlns:p14="http://schemas.microsoft.com/office/powerpoint/2010/main" xmlns="" val="9945186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301DCD-DAAF-1CF3-5F29-A903CD9699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5A39094-08DC-F6F1-F922-B0809BFFAA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AB31864-2E59-C1E1-7ED5-0787695DE974}"/>
              </a:ext>
            </a:extLst>
          </p:cNvPr>
          <p:cNvSpPr>
            <a:spLocks noGrp="1"/>
          </p:cNvSpPr>
          <p:nvPr>
            <p:ph type="dt" sz="half" idx="10"/>
          </p:nvPr>
        </p:nvSpPr>
        <p:spPr/>
        <p:txBody>
          <a:bodyPr/>
          <a:lstStyle/>
          <a:p>
            <a:fld id="{ABB2FA7C-59E3-4B59-AFAC-C44333AA247C}" type="datetime3">
              <a:rPr lang="en-US" smtClean="0"/>
              <a:pPr/>
              <a:t>4 January 2023</a:t>
            </a:fld>
            <a:endParaRPr lang="en-US"/>
          </a:p>
        </p:txBody>
      </p:sp>
      <p:sp>
        <p:nvSpPr>
          <p:cNvPr id="5" name="Footer Placeholder 4">
            <a:extLst>
              <a:ext uri="{FF2B5EF4-FFF2-40B4-BE49-F238E27FC236}">
                <a16:creationId xmlns:a16="http://schemas.microsoft.com/office/drawing/2014/main" xmlns="" id="{D52C66E6-3429-C8EB-44EB-28407C6FB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A9897D-087D-0B09-A132-7DF9EEF42E34}"/>
              </a:ext>
            </a:extLst>
          </p:cNvPr>
          <p:cNvSpPr>
            <a:spLocks noGrp="1"/>
          </p:cNvSpPr>
          <p:nvPr>
            <p:ph type="sldNum" sz="quarter" idx="12"/>
          </p:nvPr>
        </p:nvSpPr>
        <p:spPr/>
        <p:txBody>
          <a:bodyPr/>
          <a:lstStyle/>
          <a:p>
            <a:fld id="{64522431-E19A-44D8-A68D-0DF1308BA672}" type="slidenum">
              <a:rPr lang="en-US" smtClean="0"/>
              <a:pPr/>
              <a:t>‹#›</a:t>
            </a:fld>
            <a:endParaRPr lang="en-US"/>
          </a:p>
        </p:txBody>
      </p:sp>
    </p:spTree>
    <p:extLst>
      <p:ext uri="{BB962C8B-B14F-4D97-AF65-F5344CB8AC3E}">
        <p14:creationId xmlns:p14="http://schemas.microsoft.com/office/powerpoint/2010/main" xmlns="" val="198328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DB34A-E3A2-B36B-BD30-EA7FD752AB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A0A890B-16F4-8F1E-80B9-38E82C78C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DA4C74D-6927-4CB5-D4EF-00FF961EEC55}"/>
              </a:ext>
            </a:extLst>
          </p:cNvPr>
          <p:cNvSpPr>
            <a:spLocks noGrp="1"/>
          </p:cNvSpPr>
          <p:nvPr>
            <p:ph type="dt" sz="half" idx="10"/>
          </p:nvPr>
        </p:nvSpPr>
        <p:spPr/>
        <p:txBody>
          <a:bodyPr/>
          <a:lstStyle/>
          <a:p>
            <a:fld id="{537968C4-6953-4963-BF90-22EA7460B4CA}" type="datetime3">
              <a:rPr lang="en-US" smtClean="0"/>
              <a:pPr/>
              <a:t>4 January 2023</a:t>
            </a:fld>
            <a:endParaRPr lang="en-US"/>
          </a:p>
        </p:txBody>
      </p:sp>
      <p:sp>
        <p:nvSpPr>
          <p:cNvPr id="5" name="Footer Placeholder 4">
            <a:extLst>
              <a:ext uri="{FF2B5EF4-FFF2-40B4-BE49-F238E27FC236}">
                <a16:creationId xmlns:a16="http://schemas.microsoft.com/office/drawing/2014/main" xmlns="" id="{D79A6A62-146E-E3F0-6978-983261886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8CD9F02-EF5E-E959-C007-3F8B39B7BB11}"/>
              </a:ext>
            </a:extLst>
          </p:cNvPr>
          <p:cNvSpPr>
            <a:spLocks noGrp="1"/>
          </p:cNvSpPr>
          <p:nvPr>
            <p:ph type="sldNum" sz="quarter" idx="12"/>
          </p:nvPr>
        </p:nvSpPr>
        <p:spPr/>
        <p:txBody>
          <a:bodyPr/>
          <a:lstStyle/>
          <a:p>
            <a:fld id="{64522431-E19A-44D8-A68D-0DF1308BA672}" type="slidenum">
              <a:rPr lang="en-US" smtClean="0"/>
              <a:pPr/>
              <a:t>‹#›</a:t>
            </a:fld>
            <a:endParaRPr lang="en-US"/>
          </a:p>
        </p:txBody>
      </p:sp>
    </p:spTree>
    <p:extLst>
      <p:ext uri="{BB962C8B-B14F-4D97-AF65-F5344CB8AC3E}">
        <p14:creationId xmlns:p14="http://schemas.microsoft.com/office/powerpoint/2010/main" xmlns="" val="331461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9AC54BA-298A-159E-F07D-B301B22F8F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4499BF3-C163-EFA1-1617-A48987A6FE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91F0089-2D33-9900-D610-97673ACEBCFB}"/>
              </a:ext>
            </a:extLst>
          </p:cNvPr>
          <p:cNvSpPr>
            <a:spLocks noGrp="1"/>
          </p:cNvSpPr>
          <p:nvPr>
            <p:ph type="dt" sz="half" idx="10"/>
          </p:nvPr>
        </p:nvSpPr>
        <p:spPr/>
        <p:txBody>
          <a:bodyPr/>
          <a:lstStyle/>
          <a:p>
            <a:fld id="{41CC7794-053B-4E45-8C91-0648E27D3DA4}" type="datetime3">
              <a:rPr lang="en-US" smtClean="0"/>
              <a:pPr/>
              <a:t>4 January 2023</a:t>
            </a:fld>
            <a:endParaRPr lang="en-US"/>
          </a:p>
        </p:txBody>
      </p:sp>
      <p:sp>
        <p:nvSpPr>
          <p:cNvPr id="5" name="Footer Placeholder 4">
            <a:extLst>
              <a:ext uri="{FF2B5EF4-FFF2-40B4-BE49-F238E27FC236}">
                <a16:creationId xmlns:a16="http://schemas.microsoft.com/office/drawing/2014/main" xmlns="" id="{EC142708-1BC9-29F9-FA36-3152ECFB3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C285B8E-4774-2A6C-83F3-BBDCA0DD84C7}"/>
              </a:ext>
            </a:extLst>
          </p:cNvPr>
          <p:cNvSpPr>
            <a:spLocks noGrp="1"/>
          </p:cNvSpPr>
          <p:nvPr>
            <p:ph type="sldNum" sz="quarter" idx="12"/>
          </p:nvPr>
        </p:nvSpPr>
        <p:spPr/>
        <p:txBody>
          <a:bodyPr/>
          <a:lstStyle/>
          <a:p>
            <a:fld id="{64522431-E19A-44D8-A68D-0DF1308BA672}" type="slidenum">
              <a:rPr lang="en-US" smtClean="0"/>
              <a:pPr/>
              <a:t>‹#›</a:t>
            </a:fld>
            <a:endParaRPr lang="en-US"/>
          </a:p>
        </p:txBody>
      </p:sp>
    </p:spTree>
    <p:extLst>
      <p:ext uri="{BB962C8B-B14F-4D97-AF65-F5344CB8AC3E}">
        <p14:creationId xmlns:p14="http://schemas.microsoft.com/office/powerpoint/2010/main" xmlns="" val="424076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7370FC-0F73-53C3-61C6-3AE09099A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088F7B2-2677-BD7B-49E7-35A26A6977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0483AA4-7408-0C13-4E84-F68A46781F30}"/>
              </a:ext>
            </a:extLst>
          </p:cNvPr>
          <p:cNvSpPr>
            <a:spLocks noGrp="1"/>
          </p:cNvSpPr>
          <p:nvPr>
            <p:ph type="dt" sz="half" idx="10"/>
          </p:nvPr>
        </p:nvSpPr>
        <p:spPr/>
        <p:txBody>
          <a:bodyPr/>
          <a:lstStyle/>
          <a:p>
            <a:fld id="{03930E27-CE4F-4EB8-B7E9-23AE24B5668D}" type="datetime3">
              <a:rPr lang="en-US" smtClean="0"/>
              <a:pPr/>
              <a:t>4 January 2023</a:t>
            </a:fld>
            <a:endParaRPr lang="en-US"/>
          </a:p>
        </p:txBody>
      </p:sp>
      <p:sp>
        <p:nvSpPr>
          <p:cNvPr id="5" name="Footer Placeholder 4">
            <a:extLst>
              <a:ext uri="{FF2B5EF4-FFF2-40B4-BE49-F238E27FC236}">
                <a16:creationId xmlns:a16="http://schemas.microsoft.com/office/drawing/2014/main" xmlns="" id="{7DD7017B-C121-A7BD-C922-C1D6D03A7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0B9C1F-D270-51AB-4217-06444848D00E}"/>
              </a:ext>
            </a:extLst>
          </p:cNvPr>
          <p:cNvSpPr>
            <a:spLocks noGrp="1"/>
          </p:cNvSpPr>
          <p:nvPr>
            <p:ph type="sldNum" sz="quarter" idx="12"/>
          </p:nvPr>
        </p:nvSpPr>
        <p:spPr/>
        <p:txBody>
          <a:bodyPr/>
          <a:lstStyle/>
          <a:p>
            <a:fld id="{64522431-E19A-44D8-A68D-0DF1308BA672}" type="slidenum">
              <a:rPr lang="en-US" smtClean="0"/>
              <a:pPr/>
              <a:t>‹#›</a:t>
            </a:fld>
            <a:endParaRPr lang="en-US"/>
          </a:p>
        </p:txBody>
      </p:sp>
    </p:spTree>
    <p:extLst>
      <p:ext uri="{BB962C8B-B14F-4D97-AF65-F5344CB8AC3E}">
        <p14:creationId xmlns:p14="http://schemas.microsoft.com/office/powerpoint/2010/main" xmlns="" val="43433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A25AF1-E682-3444-0C5D-4F678DBBED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F653922-7C41-825E-5F2D-96CB580B1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6593194-A60F-4547-285D-FFCD38A77932}"/>
              </a:ext>
            </a:extLst>
          </p:cNvPr>
          <p:cNvSpPr>
            <a:spLocks noGrp="1"/>
          </p:cNvSpPr>
          <p:nvPr>
            <p:ph type="dt" sz="half" idx="10"/>
          </p:nvPr>
        </p:nvSpPr>
        <p:spPr/>
        <p:txBody>
          <a:bodyPr/>
          <a:lstStyle/>
          <a:p>
            <a:fld id="{022B7C12-E6D1-4F5C-A4A0-FD559CB2D50D}" type="datetime3">
              <a:rPr lang="en-US" smtClean="0"/>
              <a:pPr/>
              <a:t>4 January 2023</a:t>
            </a:fld>
            <a:endParaRPr lang="en-US"/>
          </a:p>
        </p:txBody>
      </p:sp>
      <p:sp>
        <p:nvSpPr>
          <p:cNvPr id="5" name="Footer Placeholder 4">
            <a:extLst>
              <a:ext uri="{FF2B5EF4-FFF2-40B4-BE49-F238E27FC236}">
                <a16:creationId xmlns:a16="http://schemas.microsoft.com/office/drawing/2014/main" xmlns="" id="{6B087192-92E6-235A-36B5-A4624FE74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F840B52-E10C-4D18-4138-408F112C0272}"/>
              </a:ext>
            </a:extLst>
          </p:cNvPr>
          <p:cNvSpPr>
            <a:spLocks noGrp="1"/>
          </p:cNvSpPr>
          <p:nvPr>
            <p:ph type="sldNum" sz="quarter" idx="12"/>
          </p:nvPr>
        </p:nvSpPr>
        <p:spPr/>
        <p:txBody>
          <a:bodyPr/>
          <a:lstStyle/>
          <a:p>
            <a:fld id="{64522431-E19A-44D8-A68D-0DF1308BA672}" type="slidenum">
              <a:rPr lang="en-US" smtClean="0"/>
              <a:pPr/>
              <a:t>‹#›</a:t>
            </a:fld>
            <a:endParaRPr lang="en-US"/>
          </a:p>
        </p:txBody>
      </p:sp>
    </p:spTree>
    <p:extLst>
      <p:ext uri="{BB962C8B-B14F-4D97-AF65-F5344CB8AC3E}">
        <p14:creationId xmlns:p14="http://schemas.microsoft.com/office/powerpoint/2010/main" xmlns="" val="322134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897836-22C4-EFEE-8B5B-3E16E202BC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696F861-4943-1F46-3571-8E6C7BD8BC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7DE17F5-E88D-0AF3-6BE1-E746F75535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ADF13D6-DDB1-D6DD-E534-8757D81BCDB6}"/>
              </a:ext>
            </a:extLst>
          </p:cNvPr>
          <p:cNvSpPr>
            <a:spLocks noGrp="1"/>
          </p:cNvSpPr>
          <p:nvPr>
            <p:ph type="dt" sz="half" idx="10"/>
          </p:nvPr>
        </p:nvSpPr>
        <p:spPr/>
        <p:txBody>
          <a:bodyPr/>
          <a:lstStyle/>
          <a:p>
            <a:fld id="{8D8826F0-4DA7-49AA-85FC-D9CE5537210C}" type="datetime3">
              <a:rPr lang="en-US" smtClean="0"/>
              <a:pPr/>
              <a:t>4 January 2023</a:t>
            </a:fld>
            <a:endParaRPr lang="en-US"/>
          </a:p>
        </p:txBody>
      </p:sp>
      <p:sp>
        <p:nvSpPr>
          <p:cNvPr id="6" name="Footer Placeholder 5">
            <a:extLst>
              <a:ext uri="{FF2B5EF4-FFF2-40B4-BE49-F238E27FC236}">
                <a16:creationId xmlns:a16="http://schemas.microsoft.com/office/drawing/2014/main" xmlns="" id="{3A7C2217-7BD6-3526-7720-D17F010391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9B26C97-68FD-34DD-5885-E2DD87419A1F}"/>
              </a:ext>
            </a:extLst>
          </p:cNvPr>
          <p:cNvSpPr>
            <a:spLocks noGrp="1"/>
          </p:cNvSpPr>
          <p:nvPr>
            <p:ph type="sldNum" sz="quarter" idx="12"/>
          </p:nvPr>
        </p:nvSpPr>
        <p:spPr/>
        <p:txBody>
          <a:bodyPr/>
          <a:lstStyle/>
          <a:p>
            <a:fld id="{64522431-E19A-44D8-A68D-0DF1308BA672}" type="slidenum">
              <a:rPr lang="en-US" smtClean="0"/>
              <a:pPr/>
              <a:t>‹#›</a:t>
            </a:fld>
            <a:endParaRPr lang="en-US"/>
          </a:p>
        </p:txBody>
      </p:sp>
    </p:spTree>
    <p:extLst>
      <p:ext uri="{BB962C8B-B14F-4D97-AF65-F5344CB8AC3E}">
        <p14:creationId xmlns:p14="http://schemas.microsoft.com/office/powerpoint/2010/main" xmlns="" val="225868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7E7424-C3E1-A1B7-884C-BA06EBC6DC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A42164A-6902-098B-764F-DD422EA4D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8EBB9E1-DE6D-AC3A-E3A6-FFCBD67791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D744CA2-2612-0675-693E-592C56D0D4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5F396B6-4B03-C1C1-0C6F-B33A51B60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F290DBF-4106-6B33-8DA5-E5F9894EF2E3}"/>
              </a:ext>
            </a:extLst>
          </p:cNvPr>
          <p:cNvSpPr>
            <a:spLocks noGrp="1"/>
          </p:cNvSpPr>
          <p:nvPr>
            <p:ph type="dt" sz="half" idx="10"/>
          </p:nvPr>
        </p:nvSpPr>
        <p:spPr/>
        <p:txBody>
          <a:bodyPr/>
          <a:lstStyle/>
          <a:p>
            <a:fld id="{76665EAB-941E-4499-873C-D60A25679E84}" type="datetime3">
              <a:rPr lang="en-US" smtClean="0"/>
              <a:pPr/>
              <a:t>4 January 2023</a:t>
            </a:fld>
            <a:endParaRPr lang="en-US"/>
          </a:p>
        </p:txBody>
      </p:sp>
      <p:sp>
        <p:nvSpPr>
          <p:cNvPr id="8" name="Footer Placeholder 7">
            <a:extLst>
              <a:ext uri="{FF2B5EF4-FFF2-40B4-BE49-F238E27FC236}">
                <a16:creationId xmlns:a16="http://schemas.microsoft.com/office/drawing/2014/main" xmlns="" id="{54C52ADF-4482-AE31-72E2-97A419625E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5AED7EB-1C0B-4FD9-0FAF-02E50F14FAA1}"/>
              </a:ext>
            </a:extLst>
          </p:cNvPr>
          <p:cNvSpPr>
            <a:spLocks noGrp="1"/>
          </p:cNvSpPr>
          <p:nvPr>
            <p:ph type="sldNum" sz="quarter" idx="12"/>
          </p:nvPr>
        </p:nvSpPr>
        <p:spPr/>
        <p:txBody>
          <a:bodyPr/>
          <a:lstStyle/>
          <a:p>
            <a:fld id="{64522431-E19A-44D8-A68D-0DF1308BA672}" type="slidenum">
              <a:rPr lang="en-US" smtClean="0"/>
              <a:pPr/>
              <a:t>‹#›</a:t>
            </a:fld>
            <a:endParaRPr lang="en-US"/>
          </a:p>
        </p:txBody>
      </p:sp>
    </p:spTree>
    <p:extLst>
      <p:ext uri="{BB962C8B-B14F-4D97-AF65-F5344CB8AC3E}">
        <p14:creationId xmlns:p14="http://schemas.microsoft.com/office/powerpoint/2010/main" xmlns="" val="416064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BEF49B-2E8B-A99A-898A-2EEA9B0D26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6E1DEED-21A3-5F24-23B1-82F03011D12A}"/>
              </a:ext>
            </a:extLst>
          </p:cNvPr>
          <p:cNvSpPr>
            <a:spLocks noGrp="1"/>
          </p:cNvSpPr>
          <p:nvPr>
            <p:ph type="dt" sz="half" idx="10"/>
          </p:nvPr>
        </p:nvSpPr>
        <p:spPr/>
        <p:txBody>
          <a:bodyPr/>
          <a:lstStyle/>
          <a:p>
            <a:fld id="{8757B9C4-6738-41DC-A06B-7C9E37EFFD31}" type="datetime3">
              <a:rPr lang="en-US" smtClean="0"/>
              <a:pPr/>
              <a:t>4 January 2023</a:t>
            </a:fld>
            <a:endParaRPr lang="en-US"/>
          </a:p>
        </p:txBody>
      </p:sp>
      <p:sp>
        <p:nvSpPr>
          <p:cNvPr id="4" name="Footer Placeholder 3">
            <a:extLst>
              <a:ext uri="{FF2B5EF4-FFF2-40B4-BE49-F238E27FC236}">
                <a16:creationId xmlns:a16="http://schemas.microsoft.com/office/drawing/2014/main" xmlns="" id="{43E5B66C-EFBE-386C-A046-147F385A44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9DE785C-7D6A-033F-18A0-AAF7C1B4F66E}"/>
              </a:ext>
            </a:extLst>
          </p:cNvPr>
          <p:cNvSpPr>
            <a:spLocks noGrp="1"/>
          </p:cNvSpPr>
          <p:nvPr>
            <p:ph type="sldNum" sz="quarter" idx="12"/>
          </p:nvPr>
        </p:nvSpPr>
        <p:spPr/>
        <p:txBody>
          <a:bodyPr/>
          <a:lstStyle/>
          <a:p>
            <a:fld id="{64522431-E19A-44D8-A68D-0DF1308BA672}" type="slidenum">
              <a:rPr lang="en-US" smtClean="0"/>
              <a:pPr/>
              <a:t>‹#›</a:t>
            </a:fld>
            <a:endParaRPr lang="en-US"/>
          </a:p>
        </p:txBody>
      </p:sp>
    </p:spTree>
    <p:extLst>
      <p:ext uri="{BB962C8B-B14F-4D97-AF65-F5344CB8AC3E}">
        <p14:creationId xmlns:p14="http://schemas.microsoft.com/office/powerpoint/2010/main" xmlns="" val="732077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1B6F394-3497-947E-D12A-399E2B32DCA8}"/>
              </a:ext>
            </a:extLst>
          </p:cNvPr>
          <p:cNvSpPr>
            <a:spLocks noGrp="1"/>
          </p:cNvSpPr>
          <p:nvPr>
            <p:ph type="dt" sz="half" idx="10"/>
          </p:nvPr>
        </p:nvSpPr>
        <p:spPr/>
        <p:txBody>
          <a:bodyPr/>
          <a:lstStyle/>
          <a:p>
            <a:fld id="{446612A5-D82A-4A70-923E-0F431B6F48ED}" type="datetime3">
              <a:rPr lang="en-US" smtClean="0"/>
              <a:pPr/>
              <a:t>4 January 2023</a:t>
            </a:fld>
            <a:endParaRPr lang="en-US"/>
          </a:p>
        </p:txBody>
      </p:sp>
      <p:sp>
        <p:nvSpPr>
          <p:cNvPr id="3" name="Footer Placeholder 2">
            <a:extLst>
              <a:ext uri="{FF2B5EF4-FFF2-40B4-BE49-F238E27FC236}">
                <a16:creationId xmlns:a16="http://schemas.microsoft.com/office/drawing/2014/main" xmlns="" id="{E5B1F4EE-5149-B43A-C095-DC8067E75D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67F6BC4-7BB2-2EDE-4234-56CD5F5E3725}"/>
              </a:ext>
            </a:extLst>
          </p:cNvPr>
          <p:cNvSpPr>
            <a:spLocks noGrp="1"/>
          </p:cNvSpPr>
          <p:nvPr>
            <p:ph type="sldNum" sz="quarter" idx="12"/>
          </p:nvPr>
        </p:nvSpPr>
        <p:spPr/>
        <p:txBody>
          <a:bodyPr/>
          <a:lstStyle/>
          <a:p>
            <a:fld id="{64522431-E19A-44D8-A68D-0DF1308BA672}" type="slidenum">
              <a:rPr lang="en-US" smtClean="0"/>
              <a:pPr/>
              <a:t>‹#›</a:t>
            </a:fld>
            <a:endParaRPr lang="en-US"/>
          </a:p>
        </p:txBody>
      </p:sp>
    </p:spTree>
    <p:extLst>
      <p:ext uri="{BB962C8B-B14F-4D97-AF65-F5344CB8AC3E}">
        <p14:creationId xmlns:p14="http://schemas.microsoft.com/office/powerpoint/2010/main" xmlns="" val="197970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41698B-CCB0-EFA8-6311-5780036A7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165B101-ACB1-CD34-A0E6-8253563798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879235E-5D6E-CDE3-CA09-BFFC081B8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CE01402-C764-720D-9991-E5AA1F04D401}"/>
              </a:ext>
            </a:extLst>
          </p:cNvPr>
          <p:cNvSpPr>
            <a:spLocks noGrp="1"/>
          </p:cNvSpPr>
          <p:nvPr>
            <p:ph type="dt" sz="half" idx="10"/>
          </p:nvPr>
        </p:nvSpPr>
        <p:spPr/>
        <p:txBody>
          <a:bodyPr/>
          <a:lstStyle/>
          <a:p>
            <a:fld id="{9ED6C308-0B0F-4D69-B28F-6F89D0DC005C}" type="datetime3">
              <a:rPr lang="en-US" smtClean="0"/>
              <a:pPr/>
              <a:t>4 January 2023</a:t>
            </a:fld>
            <a:endParaRPr lang="en-US"/>
          </a:p>
        </p:txBody>
      </p:sp>
      <p:sp>
        <p:nvSpPr>
          <p:cNvPr id="6" name="Footer Placeholder 5">
            <a:extLst>
              <a:ext uri="{FF2B5EF4-FFF2-40B4-BE49-F238E27FC236}">
                <a16:creationId xmlns:a16="http://schemas.microsoft.com/office/drawing/2014/main" xmlns="" id="{FD6CA25E-A616-6CF5-8650-83232BE866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3FEC894-0878-CFC5-A5FE-1C066F57B334}"/>
              </a:ext>
            </a:extLst>
          </p:cNvPr>
          <p:cNvSpPr>
            <a:spLocks noGrp="1"/>
          </p:cNvSpPr>
          <p:nvPr>
            <p:ph type="sldNum" sz="quarter" idx="12"/>
          </p:nvPr>
        </p:nvSpPr>
        <p:spPr/>
        <p:txBody>
          <a:bodyPr/>
          <a:lstStyle/>
          <a:p>
            <a:fld id="{64522431-E19A-44D8-A68D-0DF1308BA672}" type="slidenum">
              <a:rPr lang="en-US" smtClean="0"/>
              <a:pPr/>
              <a:t>‹#›</a:t>
            </a:fld>
            <a:endParaRPr lang="en-US"/>
          </a:p>
        </p:txBody>
      </p:sp>
    </p:spTree>
    <p:extLst>
      <p:ext uri="{BB962C8B-B14F-4D97-AF65-F5344CB8AC3E}">
        <p14:creationId xmlns:p14="http://schemas.microsoft.com/office/powerpoint/2010/main" xmlns="" val="329226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A810E1-D78E-4A16-8E61-150ADDE74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1E2E964-3383-5CE7-501E-2638779C51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00C4C42-EA0A-CE4E-A546-39B3F7C65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458B4CA-0ADA-15D2-EDE5-ECA0E5FBADFE}"/>
              </a:ext>
            </a:extLst>
          </p:cNvPr>
          <p:cNvSpPr>
            <a:spLocks noGrp="1"/>
          </p:cNvSpPr>
          <p:nvPr>
            <p:ph type="dt" sz="half" idx="10"/>
          </p:nvPr>
        </p:nvSpPr>
        <p:spPr/>
        <p:txBody>
          <a:bodyPr/>
          <a:lstStyle/>
          <a:p>
            <a:fld id="{AFC6F6D0-9358-4BFE-B099-D5742104F1BA}" type="datetime3">
              <a:rPr lang="en-US" smtClean="0"/>
              <a:pPr/>
              <a:t>4 January 2023</a:t>
            </a:fld>
            <a:endParaRPr lang="en-US"/>
          </a:p>
        </p:txBody>
      </p:sp>
      <p:sp>
        <p:nvSpPr>
          <p:cNvPr id="6" name="Footer Placeholder 5">
            <a:extLst>
              <a:ext uri="{FF2B5EF4-FFF2-40B4-BE49-F238E27FC236}">
                <a16:creationId xmlns:a16="http://schemas.microsoft.com/office/drawing/2014/main" xmlns="" id="{F1A1864B-0FD6-FB8D-92AC-9638544A7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9997DD1-CDE6-A93B-7073-B8939B493800}"/>
              </a:ext>
            </a:extLst>
          </p:cNvPr>
          <p:cNvSpPr>
            <a:spLocks noGrp="1"/>
          </p:cNvSpPr>
          <p:nvPr>
            <p:ph type="sldNum" sz="quarter" idx="12"/>
          </p:nvPr>
        </p:nvSpPr>
        <p:spPr/>
        <p:txBody>
          <a:bodyPr/>
          <a:lstStyle/>
          <a:p>
            <a:fld id="{64522431-E19A-44D8-A68D-0DF1308BA672}" type="slidenum">
              <a:rPr lang="en-US" smtClean="0"/>
              <a:pPr/>
              <a:t>‹#›</a:t>
            </a:fld>
            <a:endParaRPr lang="en-US"/>
          </a:p>
        </p:txBody>
      </p:sp>
    </p:spTree>
    <p:extLst>
      <p:ext uri="{BB962C8B-B14F-4D97-AF65-F5344CB8AC3E}">
        <p14:creationId xmlns:p14="http://schemas.microsoft.com/office/powerpoint/2010/main" xmlns="" val="1837815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5BD030A-8DE5-EAAC-F874-C5F5E25F0F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9953BBE-1697-C463-7F57-35586C044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D0E582E-2ABB-AB1F-BD16-ED242ABC1D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13C72-635B-41C2-BBBB-B5DC977143A3}" type="datetime3">
              <a:rPr lang="en-US" smtClean="0"/>
              <a:pPr/>
              <a:t>4 January 2023</a:t>
            </a:fld>
            <a:endParaRPr lang="en-US"/>
          </a:p>
        </p:txBody>
      </p:sp>
      <p:sp>
        <p:nvSpPr>
          <p:cNvPr id="5" name="Footer Placeholder 4">
            <a:extLst>
              <a:ext uri="{FF2B5EF4-FFF2-40B4-BE49-F238E27FC236}">
                <a16:creationId xmlns:a16="http://schemas.microsoft.com/office/drawing/2014/main" xmlns="" id="{79A1B5B7-1370-37F8-BC6A-848543252D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D2791F2-6DBE-0A01-A986-2807729B54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22431-E19A-44D8-A68D-0DF1308BA672}" type="slidenum">
              <a:rPr lang="en-US" smtClean="0"/>
              <a:pPr/>
              <a:t>‹#›</a:t>
            </a:fld>
            <a:endParaRPr lang="en-US"/>
          </a:p>
        </p:txBody>
      </p:sp>
    </p:spTree>
    <p:extLst>
      <p:ext uri="{BB962C8B-B14F-4D97-AF65-F5344CB8AC3E}">
        <p14:creationId xmlns:p14="http://schemas.microsoft.com/office/powerpoint/2010/main" xmlns="" val="99588920"/>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gif"/><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CED3B6AE-0014-4836-826D-1191CC841BD4}"/>
              </a:ext>
            </a:extLst>
          </p:cNvPr>
          <p:cNvSpPr txBox="1"/>
          <p:nvPr/>
        </p:nvSpPr>
        <p:spPr>
          <a:xfrm>
            <a:off x="0" y="2157835"/>
            <a:ext cx="5355771" cy="2000548"/>
          </a:xfrm>
          <a:prstGeom prst="rect">
            <a:avLst/>
          </a:prstGeom>
          <a:noFill/>
        </p:spPr>
        <p:txBody>
          <a:bodyPr wrap="square" rtlCol="0">
            <a:spAutoFit/>
          </a:bodyPr>
          <a:lstStyle/>
          <a:p>
            <a:pPr algn="ctr"/>
            <a:r>
              <a:rPr lang="en-US" sz="2800" b="1" dirty="0">
                <a:solidFill>
                  <a:srgbClr val="22B24C"/>
                </a:solidFill>
                <a:latin typeface="Bookman Old Style" panose="02050604050505020204" pitchFamily="18" charset="0"/>
                <a:ea typeface="Tahoma" panose="020B0604030504040204" pitchFamily="34" charset="0"/>
                <a:cs typeface="Tahoma" panose="020B0604030504040204" pitchFamily="34" charset="0"/>
              </a:rPr>
              <a:t>Submitted </a:t>
            </a:r>
            <a:r>
              <a:rPr lang="en-US" sz="2800" b="1" dirty="0" smtClean="0">
                <a:solidFill>
                  <a:srgbClr val="22B24C"/>
                </a:solidFill>
                <a:latin typeface="Bookman Old Style" panose="02050604050505020204" pitchFamily="18" charset="0"/>
                <a:ea typeface="Tahoma" panose="020B0604030504040204" pitchFamily="34" charset="0"/>
                <a:cs typeface="Tahoma" panose="020B0604030504040204" pitchFamily="34" charset="0"/>
              </a:rPr>
              <a:t>By :</a:t>
            </a:r>
            <a:endParaRPr lang="en-US" sz="2800" b="1" dirty="0">
              <a:solidFill>
                <a:srgbClr val="22B24C"/>
              </a:solidFill>
              <a:latin typeface="Bookman Old Style" panose="02050604050505020204" pitchFamily="18" charset="0"/>
              <a:ea typeface="Tahoma" panose="020B0604030504040204" pitchFamily="34" charset="0"/>
              <a:cs typeface="Tahoma" panose="020B0604030504040204" pitchFamily="34" charset="0"/>
            </a:endParaRPr>
          </a:p>
          <a:p>
            <a:endParaRPr lang="en-US" sz="2400" dirty="0">
              <a:latin typeface="Bookman Old Style" panose="02050604050505020204" pitchFamily="18" charset="0"/>
              <a:ea typeface="Tahoma" panose="020B0604030504040204" pitchFamily="34" charset="0"/>
              <a:cs typeface="Tahoma" panose="020B0604030504040204" pitchFamily="34" charset="0"/>
            </a:endParaRPr>
          </a:p>
          <a:p>
            <a:pPr lvl="0"/>
            <a:r>
              <a:rPr lang="en-US" sz="2400" dirty="0">
                <a:latin typeface="Bookman Old Style" panose="02050604050505020204" pitchFamily="18" charset="0"/>
                <a:ea typeface="Tahoma" panose="020B0604030504040204" pitchFamily="34" charset="0"/>
                <a:cs typeface="Tahoma" panose="020B0604030504040204" pitchFamily="34" charset="0"/>
              </a:rPr>
              <a:t>Abu </a:t>
            </a:r>
            <a:r>
              <a:rPr lang="en-US" sz="2400" dirty="0" err="1" smtClean="0">
                <a:latin typeface="Bookman Old Style" panose="02050604050505020204" pitchFamily="18" charset="0"/>
                <a:ea typeface="Tahoma" panose="020B0604030504040204" pitchFamily="34" charset="0"/>
                <a:cs typeface="Tahoma" panose="020B0604030504040204" pitchFamily="34" charset="0"/>
              </a:rPr>
              <a:t>Ubaida</a:t>
            </a:r>
            <a:r>
              <a:rPr lang="en-US" sz="2400" dirty="0" smtClean="0">
                <a:latin typeface="Bookman Old Style" panose="02050604050505020204" pitchFamily="18" charset="0"/>
                <a:ea typeface="Tahoma" panose="020B0604030504040204" pitchFamily="34" charset="0"/>
                <a:cs typeface="Tahoma" panose="020B0604030504040204" pitchFamily="34" charset="0"/>
              </a:rPr>
              <a:t> </a:t>
            </a:r>
            <a:r>
              <a:rPr lang="en-US" sz="2400" dirty="0" err="1">
                <a:latin typeface="Bookman Old Style" panose="02050604050505020204" pitchFamily="18" charset="0"/>
                <a:ea typeface="Tahoma" panose="020B0604030504040204" pitchFamily="34" charset="0"/>
                <a:cs typeface="Tahoma" panose="020B0604030504040204" pitchFamily="34" charset="0"/>
              </a:rPr>
              <a:t>Sayeb</a:t>
            </a:r>
            <a:endParaRPr lang="en-US" sz="2400" dirty="0">
              <a:latin typeface="Bookman Old Style" panose="02050604050505020204" pitchFamily="18" charset="0"/>
              <a:ea typeface="Tahoma" panose="020B0604030504040204" pitchFamily="34" charset="0"/>
              <a:cs typeface="Tahoma" panose="020B0604030504040204" pitchFamily="34" charset="0"/>
            </a:endParaRPr>
          </a:p>
          <a:p>
            <a:pPr lvl="0"/>
            <a:r>
              <a:rPr lang="en-US" sz="2400" dirty="0">
                <a:latin typeface="Bookman Old Style" panose="02050604050505020204" pitchFamily="18" charset="0"/>
                <a:ea typeface="Tahoma" panose="020B0604030504040204" pitchFamily="34" charset="0"/>
                <a:cs typeface="Tahoma" panose="020B0604030504040204" pitchFamily="34" charset="0"/>
              </a:rPr>
              <a:t>Md Mofazzal Hossain</a:t>
            </a:r>
          </a:p>
          <a:p>
            <a:pPr lvl="0"/>
            <a:r>
              <a:rPr lang="en-GB" sz="2400" dirty="0">
                <a:latin typeface="Bookman Old Style" panose="02050604050505020204" pitchFamily="18" charset="0"/>
                <a:ea typeface="Tahoma" panose="020B0604030504040204" pitchFamily="34" charset="0"/>
                <a:cs typeface="Tahoma" panose="020B0604030504040204" pitchFamily="34" charset="0"/>
              </a:rPr>
              <a:t>Md </a:t>
            </a:r>
            <a:r>
              <a:rPr lang="en-GB" sz="2400" dirty="0" err="1">
                <a:latin typeface="Bookman Old Style" panose="02050604050505020204" pitchFamily="18" charset="0"/>
                <a:ea typeface="Tahoma" panose="020B0604030504040204" pitchFamily="34" charset="0"/>
                <a:cs typeface="Tahoma" panose="020B0604030504040204" pitchFamily="34" charset="0"/>
              </a:rPr>
              <a:t>Dulal</a:t>
            </a:r>
            <a:r>
              <a:rPr lang="en-GB" sz="2400" dirty="0">
                <a:latin typeface="Bookman Old Style" panose="02050604050505020204" pitchFamily="18" charset="0"/>
                <a:ea typeface="Tahoma" panose="020B0604030504040204" pitchFamily="34" charset="0"/>
                <a:cs typeface="Tahoma" panose="020B0604030504040204" pitchFamily="34" charset="0"/>
              </a:rPr>
              <a:t> Hossain</a:t>
            </a:r>
            <a:endParaRPr lang="en-US" sz="2400" dirty="0">
              <a:latin typeface="Bookman Old Style" panose="02050604050505020204" pitchFamily="18"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xmlns="" id="{79C20A81-AE71-1DCA-C8B7-BEADB1863E7A}"/>
              </a:ext>
            </a:extLst>
          </p:cNvPr>
          <p:cNvSpPr txBox="1"/>
          <p:nvPr/>
        </p:nvSpPr>
        <p:spPr>
          <a:xfrm>
            <a:off x="988508" y="259539"/>
            <a:ext cx="10163360" cy="769441"/>
          </a:xfrm>
          <a:prstGeom prst="rect">
            <a:avLst/>
          </a:prstGeom>
          <a:noFill/>
        </p:spPr>
        <p:txBody>
          <a:bodyPr wrap="none" rtlCol="0">
            <a:spAutoFit/>
          </a:bodyPr>
          <a:lstStyle/>
          <a:p>
            <a:r>
              <a:rPr lang="en-US" sz="4400" b="1" dirty="0">
                <a:solidFill>
                  <a:srgbClr val="0095DA"/>
                </a:solidFill>
                <a:latin typeface="Bookman Old Style" panose="02050604050505020204" pitchFamily="18" charset="0"/>
                <a:ea typeface="Tahoma" panose="020B0604030504040204" pitchFamily="34" charset="0"/>
                <a:cs typeface="Tahoma" panose="020B0604030504040204" pitchFamily="34" charset="0"/>
              </a:rPr>
              <a:t>Topic Name : </a:t>
            </a:r>
            <a:r>
              <a:rPr lang="en-US" sz="4400" b="1" dirty="0" smtClean="0">
                <a:solidFill>
                  <a:srgbClr val="0095DA"/>
                </a:solidFill>
                <a:latin typeface="Bookman Old Style" panose="02050604050505020204" pitchFamily="18" charset="0"/>
                <a:ea typeface="Tahoma" panose="020B0604030504040204" pitchFamily="34" charset="0"/>
                <a:cs typeface="Tahoma" panose="020B0604030504040204" pitchFamily="34" charset="0"/>
              </a:rPr>
              <a:t>Multithreading ( iii )</a:t>
            </a:r>
            <a:endParaRPr lang="en-US" sz="4400" b="1" dirty="0">
              <a:solidFill>
                <a:srgbClr val="0095DA"/>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xmlns="" id="{2ADD43CF-C1BD-249F-CC08-C00E23A5144B}"/>
              </a:ext>
            </a:extLst>
          </p:cNvPr>
          <p:cNvSpPr txBox="1"/>
          <p:nvPr/>
        </p:nvSpPr>
        <p:spPr>
          <a:xfrm>
            <a:off x="3276600" y="2954868"/>
            <a:ext cx="2325587" cy="1225730"/>
          </a:xfrm>
          <a:prstGeom prst="rect">
            <a:avLst/>
          </a:prstGeom>
          <a:noFill/>
        </p:spPr>
        <p:txBody>
          <a:bodyPr wrap="square" rtlCol="0">
            <a:spAutoFit/>
          </a:bodyPr>
          <a:lstStyle/>
          <a:p>
            <a:pPr lvl="0"/>
            <a:r>
              <a:rPr lang="en-US" sz="2400" dirty="0">
                <a:latin typeface="Bookman Old Style" panose="02050604050505020204" pitchFamily="18" charset="0"/>
                <a:ea typeface="Tahoma" panose="020B0604030504040204" pitchFamily="34" charset="0"/>
                <a:cs typeface="Tahoma" panose="020B0604030504040204" pitchFamily="34" charset="0"/>
              </a:rPr>
              <a:t>213902</a:t>
            </a:r>
            <a:r>
              <a:rPr lang="en-US" sz="2400" b="1" dirty="0">
                <a:latin typeface="Bookman Old Style" panose="02050604050505020204" pitchFamily="18" charset="0"/>
                <a:ea typeface="Tahoma" panose="020B0604030504040204" pitchFamily="34" charset="0"/>
                <a:cs typeface="Tahoma" panose="020B0604030504040204" pitchFamily="34" charset="0"/>
              </a:rPr>
              <a:t>113</a:t>
            </a:r>
          </a:p>
          <a:p>
            <a:pPr lvl="0"/>
            <a:r>
              <a:rPr lang="en-US" sz="2400" dirty="0">
                <a:latin typeface="Bookman Old Style" panose="02050604050505020204" pitchFamily="18" charset="0"/>
                <a:ea typeface="Tahoma" panose="020B0604030504040204" pitchFamily="34" charset="0"/>
                <a:cs typeface="Tahoma" panose="020B0604030504040204" pitchFamily="34" charset="0"/>
              </a:rPr>
              <a:t>213902</a:t>
            </a:r>
            <a:r>
              <a:rPr lang="en-US" sz="2400" b="1" dirty="0">
                <a:latin typeface="Bookman Old Style" panose="02050604050505020204" pitchFamily="18" charset="0"/>
                <a:ea typeface="Tahoma" panose="020B0604030504040204" pitchFamily="34" charset="0"/>
                <a:cs typeface="Tahoma" panose="020B0604030504040204" pitchFamily="34" charset="0"/>
              </a:rPr>
              <a:t>114</a:t>
            </a:r>
          </a:p>
          <a:p>
            <a:pPr lvl="0"/>
            <a:r>
              <a:rPr lang="en-US" sz="2400" dirty="0">
                <a:latin typeface="Bookman Old Style" panose="02050604050505020204" pitchFamily="18" charset="0"/>
                <a:ea typeface="Tahoma" panose="020B0604030504040204" pitchFamily="34" charset="0"/>
                <a:cs typeface="Tahoma" panose="020B0604030504040204" pitchFamily="34" charset="0"/>
              </a:rPr>
              <a:t>213902</a:t>
            </a:r>
            <a:r>
              <a:rPr lang="en-US" sz="2400" b="1" dirty="0">
                <a:latin typeface="Bookman Old Style" panose="02050604050505020204" pitchFamily="18" charset="0"/>
                <a:ea typeface="Tahoma" panose="020B0604030504040204" pitchFamily="34" charset="0"/>
                <a:cs typeface="Tahoma" panose="020B0604030504040204" pitchFamily="34" charset="0"/>
              </a:rPr>
              <a:t>116</a:t>
            </a:r>
          </a:p>
        </p:txBody>
      </p:sp>
      <p:sp>
        <p:nvSpPr>
          <p:cNvPr id="4" name="Slide Number Placeholder 3"/>
          <p:cNvSpPr>
            <a:spLocks noGrp="1"/>
          </p:cNvSpPr>
          <p:nvPr>
            <p:ph type="sldNum" sz="quarter" idx="12"/>
          </p:nvPr>
        </p:nvSpPr>
        <p:spPr/>
        <p:txBody>
          <a:bodyPr/>
          <a:lstStyle/>
          <a:p>
            <a:fld id="{64522431-E19A-44D8-A68D-0DF1308BA672}" type="slidenum">
              <a:rPr lang="en-US" smtClean="0"/>
              <a:pPr/>
              <a:t>1</a:t>
            </a:fld>
            <a:endParaRPr lang="en-US" dirty="0"/>
          </a:p>
        </p:txBody>
      </p:sp>
      <p:sp>
        <p:nvSpPr>
          <p:cNvPr id="10" name="Date Placeholder 9"/>
          <p:cNvSpPr>
            <a:spLocks noGrp="1"/>
          </p:cNvSpPr>
          <p:nvPr>
            <p:ph type="dt" sz="half" idx="10"/>
          </p:nvPr>
        </p:nvSpPr>
        <p:spPr/>
        <p:txBody>
          <a:bodyPr/>
          <a:lstStyle/>
          <a:p>
            <a:fld id="{2A25C6C5-5421-4B0E-96C3-CADDC56E82A9}" type="datetime3">
              <a:rPr lang="en-US" smtClean="0"/>
              <a:pPr/>
              <a:t>4 January 2023</a:t>
            </a:fld>
            <a:endParaRPr lang="en-US" dirty="0"/>
          </a:p>
        </p:txBody>
      </p:sp>
      <p:sp>
        <p:nvSpPr>
          <p:cNvPr id="20" name="TextBox 19">
            <a:extLst>
              <a:ext uri="{FF2B5EF4-FFF2-40B4-BE49-F238E27FC236}">
                <a16:creationId xmlns:a16="http://schemas.microsoft.com/office/drawing/2014/main" xmlns="" id="{D15AD396-14A2-0BF4-3E77-D6B4F343998A}"/>
              </a:ext>
            </a:extLst>
          </p:cNvPr>
          <p:cNvSpPr txBox="1"/>
          <p:nvPr/>
        </p:nvSpPr>
        <p:spPr>
          <a:xfrm>
            <a:off x="5784412" y="2184400"/>
            <a:ext cx="6505307" cy="2070859"/>
          </a:xfrm>
          <a:prstGeom prst="rect">
            <a:avLst/>
          </a:prstGeom>
          <a:noFill/>
        </p:spPr>
        <p:txBody>
          <a:bodyPr wrap="square" rtlCol="0">
            <a:spAutoFit/>
          </a:bodyPr>
          <a:lstStyle/>
          <a:p>
            <a:pPr algn="ctr"/>
            <a:r>
              <a:rPr lang="en-US" sz="2800" b="1" dirty="0">
                <a:solidFill>
                  <a:srgbClr val="22B24C"/>
                </a:solidFill>
                <a:latin typeface="Bookman Old Style" panose="02050604050505020204" pitchFamily="18" charset="0"/>
                <a:ea typeface="Tahoma" panose="020B0604030504040204" pitchFamily="34" charset="0"/>
                <a:cs typeface="Tahoma" panose="020B0604030504040204" pitchFamily="34" charset="0"/>
              </a:rPr>
              <a:t>Submitted </a:t>
            </a:r>
            <a:r>
              <a:rPr lang="en-US" sz="2800" b="1" dirty="0" smtClean="0">
                <a:solidFill>
                  <a:srgbClr val="22B24C"/>
                </a:solidFill>
                <a:latin typeface="Bookman Old Style" panose="02050604050505020204" pitchFamily="18" charset="0"/>
                <a:ea typeface="Tahoma" panose="020B0604030504040204" pitchFamily="34" charset="0"/>
                <a:cs typeface="Tahoma" panose="020B0604030504040204" pitchFamily="34" charset="0"/>
              </a:rPr>
              <a:t>To :</a:t>
            </a:r>
            <a:endParaRPr lang="en-US" sz="2800" b="1" dirty="0">
              <a:solidFill>
                <a:srgbClr val="22B24C"/>
              </a:solidFill>
              <a:latin typeface="Bookman Old Style" panose="02050604050505020204" pitchFamily="18" charset="0"/>
              <a:ea typeface="Tahoma" panose="020B0604030504040204" pitchFamily="34" charset="0"/>
              <a:cs typeface="Tahoma" panose="020B0604030504040204" pitchFamily="34" charset="0"/>
            </a:endParaRPr>
          </a:p>
          <a:p>
            <a:pPr algn="r"/>
            <a:endParaRPr lang="en-US" sz="2400" dirty="0">
              <a:latin typeface="Bookman Old Style" panose="02050604050505020204" pitchFamily="18" charset="0"/>
              <a:ea typeface="Tahoma" panose="020B0604030504040204" pitchFamily="34" charset="0"/>
              <a:cs typeface="Tahoma" panose="020B0604030504040204" pitchFamily="34" charset="0"/>
            </a:endParaRPr>
          </a:p>
          <a:p>
            <a:pPr algn="ctr"/>
            <a:r>
              <a:rPr lang="en-US" sz="2400" b="1" dirty="0">
                <a:latin typeface="Bookman Old Style" panose="02050604050505020204" pitchFamily="18" charset="0"/>
                <a:ea typeface="Tahoma" panose="020B0604030504040204" pitchFamily="34" charset="0"/>
                <a:cs typeface="Tahoma" panose="020B0604030504040204" pitchFamily="34" charset="0"/>
              </a:rPr>
              <a:t>Dr. Muhammad </a:t>
            </a:r>
            <a:r>
              <a:rPr lang="en-US" sz="2400" b="1" dirty="0" err="1">
                <a:latin typeface="Bookman Old Style" panose="02050604050505020204" pitchFamily="18" charset="0"/>
                <a:ea typeface="Tahoma" panose="020B0604030504040204" pitchFamily="34" charset="0"/>
                <a:cs typeface="Tahoma" panose="020B0604030504040204" pitchFamily="34" charset="0"/>
              </a:rPr>
              <a:t>Aminur</a:t>
            </a:r>
            <a:r>
              <a:rPr lang="en-US" sz="2400" b="1" dirty="0">
                <a:latin typeface="Bookman Old Style" panose="02050604050505020204" pitchFamily="18" charset="0"/>
                <a:ea typeface="Tahoma" panose="020B0604030504040204" pitchFamily="34" charset="0"/>
                <a:cs typeface="Tahoma" panose="020B0604030504040204" pitchFamily="34" charset="0"/>
              </a:rPr>
              <a:t> </a:t>
            </a:r>
            <a:r>
              <a:rPr lang="en-US" sz="2400" b="1" dirty="0" err="1">
                <a:latin typeface="Bookman Old Style" panose="02050604050505020204" pitchFamily="18" charset="0"/>
                <a:ea typeface="Tahoma" panose="020B0604030504040204" pitchFamily="34" charset="0"/>
                <a:cs typeface="Tahoma" panose="020B0604030504040204" pitchFamily="34" charset="0"/>
              </a:rPr>
              <a:t>Rahaman</a:t>
            </a:r>
            <a:endParaRPr lang="en-US" sz="2400" b="1" dirty="0">
              <a:latin typeface="Bookman Old Style" panose="02050604050505020204" pitchFamily="18" charset="0"/>
              <a:ea typeface="Tahoma" panose="020B0604030504040204" pitchFamily="34" charset="0"/>
              <a:cs typeface="Tahoma" panose="020B0604030504040204" pitchFamily="34" charset="0"/>
            </a:endParaRPr>
          </a:p>
          <a:p>
            <a:pPr algn="ctr"/>
            <a:r>
              <a:rPr lang="en-US" sz="2400" dirty="0">
                <a:latin typeface="Bookman Old Style" panose="02050604050505020204" pitchFamily="18" charset="0"/>
                <a:ea typeface="Tahoma" panose="020B0604030504040204" pitchFamily="34" charset="0"/>
                <a:cs typeface="Tahoma" panose="020B0604030504040204" pitchFamily="34" charset="0"/>
              </a:rPr>
              <a:t>Assistant Professor and Campus </a:t>
            </a:r>
            <a:r>
              <a:rPr lang="en-US" sz="2400" dirty="0" smtClean="0">
                <a:latin typeface="Bookman Old Style" panose="02050604050505020204" pitchFamily="18" charset="0"/>
                <a:ea typeface="Tahoma" panose="020B0604030504040204" pitchFamily="34" charset="0"/>
                <a:cs typeface="Tahoma" panose="020B0604030504040204" pitchFamily="34" charset="0"/>
              </a:rPr>
              <a:t>Director,</a:t>
            </a:r>
            <a:endParaRPr lang="en-US" sz="2400" dirty="0">
              <a:latin typeface="Bookman Old Style" panose="02050604050505020204" pitchFamily="18" charset="0"/>
              <a:ea typeface="Tahoma" panose="020B0604030504040204" pitchFamily="34" charset="0"/>
              <a:cs typeface="Tahoma" panose="020B0604030504040204" pitchFamily="34" charset="0"/>
            </a:endParaRPr>
          </a:p>
          <a:p>
            <a:pPr algn="ctr"/>
            <a:r>
              <a:rPr lang="en-US" sz="2400" dirty="0" smtClean="0">
                <a:latin typeface="Bookman Old Style" panose="02050604050505020204" pitchFamily="18" charset="0"/>
                <a:ea typeface="Tahoma" panose="020B0604030504040204" pitchFamily="34" charset="0"/>
                <a:cs typeface="Tahoma" panose="020B0604030504040204" pitchFamily="34" charset="0"/>
              </a:rPr>
              <a:t>Permanent Campus.</a:t>
            </a:r>
            <a:endParaRPr lang="en-US" sz="2400" dirty="0">
              <a:latin typeface="Bookman Old Style" panose="02050604050505020204" pitchFamily="18" charset="0"/>
              <a:ea typeface="Tahoma" panose="020B0604030504040204" pitchFamily="34" charset="0"/>
              <a:cs typeface="Tahoma" panose="020B0604030504040204" pitchFamily="34" charset="0"/>
            </a:endParaRPr>
          </a:p>
        </p:txBody>
      </p:sp>
      <p:sp>
        <p:nvSpPr>
          <p:cNvPr id="24" name="TextBox 23">
            <a:extLst>
              <a:ext uri="{FF2B5EF4-FFF2-40B4-BE49-F238E27FC236}">
                <a16:creationId xmlns:a16="http://schemas.microsoft.com/office/drawing/2014/main" xmlns="" id="{B52334EE-C136-A2D9-64DA-FB150839035A}"/>
              </a:ext>
            </a:extLst>
          </p:cNvPr>
          <p:cNvSpPr txBox="1"/>
          <p:nvPr/>
        </p:nvSpPr>
        <p:spPr>
          <a:xfrm>
            <a:off x="5175286" y="4994914"/>
            <a:ext cx="4405373" cy="646331"/>
          </a:xfrm>
          <a:prstGeom prst="rect">
            <a:avLst/>
          </a:prstGeom>
          <a:noFill/>
        </p:spPr>
        <p:txBody>
          <a:bodyPr wrap="none" rtlCol="0">
            <a:spAutoFit/>
          </a:bodyPr>
          <a:lstStyle/>
          <a:p>
            <a:pPr algn="r"/>
            <a:r>
              <a:rPr lang="en-US" sz="3600" b="1" dirty="0" smtClean="0">
                <a:solidFill>
                  <a:srgbClr val="00B050"/>
                </a:solidFill>
                <a:latin typeface="Bookman Old Style" panose="02050604050505020204" pitchFamily="18" charset="0"/>
                <a:ea typeface="Tahoma" panose="020B0604030504040204" pitchFamily="34" charset="0"/>
                <a:cs typeface="Tahoma" panose="020B0604030504040204" pitchFamily="34" charset="0"/>
              </a:rPr>
              <a:t>Green University </a:t>
            </a:r>
            <a:endParaRPr lang="en-US" sz="3600" b="1" dirty="0">
              <a:solidFill>
                <a:srgbClr val="00B050"/>
              </a:solidFill>
              <a:latin typeface="Bookman Old Style" panose="02050604050505020204" pitchFamily="18" charset="0"/>
              <a:ea typeface="Tahoma" panose="020B0604030504040204" pitchFamily="34" charset="0"/>
              <a:cs typeface="Tahoma" panose="020B0604030504040204" pitchFamily="34" charset="0"/>
            </a:endParaRPr>
          </a:p>
        </p:txBody>
      </p:sp>
      <p:pic>
        <p:nvPicPr>
          <p:cNvPr id="12" name="Picture 11">
            <a:extLst>
              <a:ext uri="{FF2B5EF4-FFF2-40B4-BE49-F238E27FC236}">
                <a16:creationId xmlns:a16="http://schemas.microsoft.com/office/drawing/2014/main" xmlns="" id="{C84D7534-3953-A925-E9DB-4AA706A2256D}"/>
              </a:ext>
            </a:extLst>
          </p:cNvPr>
          <p:cNvPicPr>
            <a:picLocks noChangeAspect="1"/>
          </p:cNvPicPr>
          <p:nvPr/>
        </p:nvPicPr>
        <p:blipFill>
          <a:blip r:embed="rId2" cstate="print"/>
          <a:stretch>
            <a:fillRect/>
          </a:stretch>
        </p:blipFill>
        <p:spPr>
          <a:xfrm>
            <a:off x="3364319" y="6891369"/>
            <a:ext cx="1368353" cy="1016000"/>
          </a:xfrm>
          <a:prstGeom prst="rect">
            <a:avLst/>
          </a:prstGeom>
        </p:spPr>
      </p:pic>
      <p:sp>
        <p:nvSpPr>
          <p:cNvPr id="15" name="TextBox 14">
            <a:extLst>
              <a:ext uri="{FF2B5EF4-FFF2-40B4-BE49-F238E27FC236}">
                <a16:creationId xmlns:a16="http://schemas.microsoft.com/office/drawing/2014/main" xmlns="" id="{B52334EE-C136-A2D9-64DA-FB150839035A}"/>
              </a:ext>
            </a:extLst>
          </p:cNvPr>
          <p:cNvSpPr txBox="1"/>
          <p:nvPr/>
        </p:nvSpPr>
        <p:spPr>
          <a:xfrm>
            <a:off x="1265325" y="5862472"/>
            <a:ext cx="9611926" cy="523220"/>
          </a:xfrm>
          <a:prstGeom prst="rect">
            <a:avLst/>
          </a:prstGeom>
          <a:noFill/>
        </p:spPr>
        <p:txBody>
          <a:bodyPr wrap="none" rtlCol="0">
            <a:spAutoFit/>
          </a:bodyPr>
          <a:lstStyle/>
          <a:p>
            <a:pPr algn="ctr"/>
            <a:r>
              <a:rPr lang="en-US" sz="2800" b="1" dirty="0" smtClean="0">
                <a:solidFill>
                  <a:srgbClr val="0095DA"/>
                </a:solidFill>
                <a:latin typeface="Bookman Old Style" panose="02050604050505020204" pitchFamily="18" charset="0"/>
                <a:ea typeface="Tahoma" panose="020B0604030504040204" pitchFamily="34" charset="0"/>
                <a:cs typeface="Tahoma" panose="020B0604030504040204" pitchFamily="34" charset="0"/>
              </a:rPr>
              <a:t>Department of Computer Science and Engineering</a:t>
            </a:r>
            <a:endParaRPr lang="en-US" sz="2800" b="1" dirty="0">
              <a:solidFill>
                <a:srgbClr val="0095DA"/>
              </a:solidFill>
              <a:latin typeface="Bookman Old Style" panose="02050604050505020204"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400646164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500"/>
                                        <p:tgtEl>
                                          <p:spTgt spid="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500"/>
                                        <p:tgtEl>
                                          <p:spTgt spid="7">
                                            <p:txEl>
                                              <p:pRg st="4" end="4"/>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0">
                                            <p:txEl>
                                              <p:pRg st="0" end="0"/>
                                            </p:txEl>
                                          </p:spTgt>
                                        </p:tgtEl>
                                        <p:attrNameLst>
                                          <p:attrName>style.visibility</p:attrName>
                                        </p:attrNameLst>
                                      </p:cBhvr>
                                      <p:to>
                                        <p:strVal val="visible"/>
                                      </p:to>
                                    </p:set>
                                    <p:animEffect transition="in" filter="fade">
                                      <p:cBhvr>
                                        <p:cTn id="39" dur="500"/>
                                        <p:tgtEl>
                                          <p:spTgt spid="20">
                                            <p:txEl>
                                              <p:pRg st="0" end="0"/>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0">
                                            <p:txEl>
                                              <p:pRg st="2" end="2"/>
                                            </p:txEl>
                                          </p:spTgt>
                                        </p:tgtEl>
                                        <p:attrNameLst>
                                          <p:attrName>style.visibility</p:attrName>
                                        </p:attrNameLst>
                                      </p:cBhvr>
                                      <p:to>
                                        <p:strVal val="visible"/>
                                      </p:to>
                                    </p:set>
                                    <p:animEffect transition="in" filter="fade">
                                      <p:cBhvr>
                                        <p:cTn id="43" dur="500"/>
                                        <p:tgtEl>
                                          <p:spTgt spid="20">
                                            <p:txEl>
                                              <p:pRg st="2" end="2"/>
                                            </p:txEl>
                                          </p:spTgt>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20">
                                            <p:txEl>
                                              <p:pRg st="3" end="3"/>
                                            </p:txEl>
                                          </p:spTgt>
                                        </p:tgtEl>
                                        <p:attrNameLst>
                                          <p:attrName>style.visibility</p:attrName>
                                        </p:attrNameLst>
                                      </p:cBhvr>
                                      <p:to>
                                        <p:strVal val="visible"/>
                                      </p:to>
                                    </p:set>
                                    <p:animEffect transition="in" filter="wipe(down)">
                                      <p:cBhvr>
                                        <p:cTn id="47" dur="500"/>
                                        <p:tgtEl>
                                          <p:spTgt spid="20">
                                            <p:txEl>
                                              <p:pRg st="3" end="3"/>
                                            </p:txEl>
                                          </p:spTgt>
                                        </p:tgtEl>
                                      </p:cBhvr>
                                    </p:animEffect>
                                  </p:childTnLst>
                                </p:cTn>
                              </p:par>
                            </p:childTnLst>
                          </p:cTn>
                        </p:par>
                        <p:par>
                          <p:cTn id="48" fill="hold">
                            <p:stCondLst>
                              <p:cond delay="5500"/>
                            </p:stCondLst>
                            <p:childTnLst>
                              <p:par>
                                <p:cTn id="49" presetID="22" presetClass="entr" presetSubtype="4" fill="hold" nodeType="afterEffect">
                                  <p:stCondLst>
                                    <p:cond delay="0"/>
                                  </p:stCondLst>
                                  <p:childTnLst>
                                    <p:set>
                                      <p:cBhvr>
                                        <p:cTn id="50" dur="1" fill="hold">
                                          <p:stCondLst>
                                            <p:cond delay="0"/>
                                          </p:stCondLst>
                                        </p:cTn>
                                        <p:tgtEl>
                                          <p:spTgt spid="20">
                                            <p:txEl>
                                              <p:pRg st="4" end="4"/>
                                            </p:txEl>
                                          </p:spTgt>
                                        </p:tgtEl>
                                        <p:attrNameLst>
                                          <p:attrName>style.visibility</p:attrName>
                                        </p:attrNameLst>
                                      </p:cBhvr>
                                      <p:to>
                                        <p:strVal val="visible"/>
                                      </p:to>
                                    </p:set>
                                    <p:animEffect transition="in" filter="wipe(down)">
                                      <p:cBhvr>
                                        <p:cTn id="51" dur="500"/>
                                        <p:tgtEl>
                                          <p:spTgt spid="20">
                                            <p:txEl>
                                              <p:pRg st="4" end="4"/>
                                            </p:txEl>
                                          </p:spTgt>
                                        </p:tgtEl>
                                      </p:cBhvr>
                                    </p:animEffect>
                                  </p:childTnLst>
                                </p:cTn>
                              </p:par>
                            </p:childTnLst>
                          </p:cTn>
                        </p:par>
                        <p:par>
                          <p:cTn id="52" fill="hold">
                            <p:stCondLst>
                              <p:cond delay="6000"/>
                            </p:stCondLst>
                            <p:childTnLst>
                              <p:par>
                                <p:cTn id="53" presetID="22" presetClass="entr" presetSubtype="4" fill="hold" nodeType="afterEffect">
                                  <p:stCondLst>
                                    <p:cond delay="0"/>
                                  </p:stCondLst>
                                  <p:childTnLst>
                                    <p:set>
                                      <p:cBhvr>
                                        <p:cTn id="54" dur="1" fill="hold">
                                          <p:stCondLst>
                                            <p:cond delay="0"/>
                                          </p:stCondLst>
                                        </p:cTn>
                                        <p:tgtEl>
                                          <p:spTgt spid="24">
                                            <p:txEl>
                                              <p:pRg st="0" end="0"/>
                                            </p:txEl>
                                          </p:spTgt>
                                        </p:tgtEl>
                                        <p:attrNameLst>
                                          <p:attrName>style.visibility</p:attrName>
                                        </p:attrNameLst>
                                      </p:cBhvr>
                                      <p:to>
                                        <p:strVal val="visible"/>
                                      </p:to>
                                    </p:set>
                                    <p:animEffect transition="in" filter="wipe(down)">
                                      <p:cBhvr>
                                        <p:cTn id="55" dur="500"/>
                                        <p:tgtEl>
                                          <p:spTgt spid="24">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par>
                          <p:cTn id="61" fill="hold">
                            <p:stCondLst>
                              <p:cond delay="500"/>
                            </p:stCondLst>
                            <p:childTnLst>
                              <p:par>
                                <p:cTn id="62" presetID="42" presetClass="path" presetSubtype="0" accel="50000" decel="50000" fill="hold" nodeType="afterEffect">
                                  <p:stCondLst>
                                    <p:cond delay="0"/>
                                  </p:stCondLst>
                                  <p:childTnLst>
                                    <p:animMotion origin="layout" path="M 0 0 L 0 -0.30185 " pathEditMode="relative" rAng="0" ptsTypes="AA">
                                      <p:cBhvr>
                                        <p:cTn id="63" dur="2000" fill="hold"/>
                                        <p:tgtEl>
                                          <p:spTgt spid="12"/>
                                        </p:tgtEl>
                                        <p:attrNameLst>
                                          <p:attrName>ppt_x</p:attrName>
                                          <p:attrName>ppt_y</p:attrName>
                                        </p:attrNameLst>
                                      </p:cBhvr>
                                      <p:rCtr x="0" y="-15093"/>
                                    </p:animMotion>
                                  </p:childTnLst>
                                </p:cTn>
                              </p:par>
                            </p:childTnLst>
                          </p:cTn>
                        </p:par>
                        <p:par>
                          <p:cTn id="64" fill="hold">
                            <p:stCondLst>
                              <p:cond delay="2500"/>
                            </p:stCondLst>
                            <p:childTnLst>
                              <p:par>
                                <p:cTn id="65" presetID="22" presetClass="entr" presetSubtype="4" fill="hold" nodeType="afterEffect">
                                  <p:stCondLst>
                                    <p:cond delay="0"/>
                                  </p:stCondLst>
                                  <p:childTnLst>
                                    <p:set>
                                      <p:cBhvr>
                                        <p:cTn id="66" dur="1" fill="hold">
                                          <p:stCondLst>
                                            <p:cond delay="0"/>
                                          </p:stCondLst>
                                        </p:cTn>
                                        <p:tgtEl>
                                          <p:spTgt spid="15">
                                            <p:txEl>
                                              <p:pRg st="0" end="0"/>
                                            </p:txEl>
                                          </p:spTgt>
                                        </p:tgtEl>
                                        <p:attrNameLst>
                                          <p:attrName>style.visibility</p:attrName>
                                        </p:attrNameLst>
                                      </p:cBhvr>
                                      <p:to>
                                        <p:strVal val="visible"/>
                                      </p:to>
                                    </p:set>
                                    <p:animEffect transition="in" filter="wipe(down)">
                                      <p:cBhvr>
                                        <p:cTn id="6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90465" y="-118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Bookman Old Style" panose="02050604050505020204" pitchFamily="18" charset="0"/>
              </a:rPr>
              <a:t>BLOCK LEVEL SYNCHRONIZATION</a:t>
            </a:r>
          </a:p>
        </p:txBody>
      </p:sp>
      <p:sp>
        <p:nvSpPr>
          <p:cNvPr id="5" name="Rectangle 4"/>
          <p:cNvSpPr/>
          <p:nvPr/>
        </p:nvSpPr>
        <p:spPr>
          <a:xfrm>
            <a:off x="923730" y="3265714"/>
            <a:ext cx="811764" cy="802433"/>
          </a:xfrm>
          <a:prstGeom prst="rect">
            <a:avLst/>
          </a:prstGeom>
          <a:scene3d>
            <a:camera prst="isometricTopUp"/>
            <a:lightRig rig="threePt" dir="t"/>
          </a:scene3d>
          <a:sp3d extrusionH="1016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6" name="Isosceles Triangle 5"/>
          <p:cNvSpPr/>
          <p:nvPr/>
        </p:nvSpPr>
        <p:spPr>
          <a:xfrm>
            <a:off x="1101013" y="3051110"/>
            <a:ext cx="951722" cy="849085"/>
          </a:xfrm>
          <a:prstGeom prst="triangle">
            <a:avLst/>
          </a:prstGeom>
          <a:solidFill>
            <a:schemeClr val="bg1"/>
          </a:solidFill>
          <a:scene3d>
            <a:camera prst="isometricRightUp"/>
            <a:lightRig rig="threePt" dir="t"/>
          </a:scene3d>
          <a:sp3d extrusionH="508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7" name="Rectangle 6"/>
          <p:cNvSpPr/>
          <p:nvPr/>
        </p:nvSpPr>
        <p:spPr>
          <a:xfrm>
            <a:off x="9697615" y="3097762"/>
            <a:ext cx="811764" cy="802433"/>
          </a:xfrm>
          <a:prstGeom prst="rect">
            <a:avLst/>
          </a:prstGeom>
          <a:scene3d>
            <a:camera prst="isometricTopUp"/>
            <a:lightRig rig="threePt" dir="t"/>
          </a:scene3d>
          <a:sp3d extrusionH="1016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8" name="Isosceles Triangle 7"/>
          <p:cNvSpPr/>
          <p:nvPr/>
        </p:nvSpPr>
        <p:spPr>
          <a:xfrm>
            <a:off x="9324392" y="2932923"/>
            <a:ext cx="951722" cy="849085"/>
          </a:xfrm>
          <a:prstGeom prst="triangle">
            <a:avLst/>
          </a:prstGeom>
          <a:solidFill>
            <a:schemeClr val="bg1"/>
          </a:solidFill>
          <a:scene3d>
            <a:camera prst="isometricLeftDown"/>
            <a:lightRig rig="threePt" dir="t"/>
          </a:scene3d>
          <a:sp3d extrusionH="508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9" name="TextBox 8"/>
          <p:cNvSpPr txBox="1"/>
          <p:nvPr/>
        </p:nvSpPr>
        <p:spPr>
          <a:xfrm>
            <a:off x="1222313" y="3430173"/>
            <a:ext cx="774440" cy="646331"/>
          </a:xfrm>
          <a:prstGeom prst="rect">
            <a:avLst/>
          </a:prstGeom>
          <a:noFill/>
          <a:scene3d>
            <a:camera prst="isometricRightUp"/>
            <a:lightRig rig="threePt" dir="t"/>
          </a:scene3d>
        </p:spPr>
        <p:txBody>
          <a:bodyPr wrap="square" rtlCol="0">
            <a:spAutoFit/>
          </a:bodyPr>
          <a:lstStyle/>
          <a:p>
            <a:r>
              <a:rPr lang="en-US" dirty="0">
                <a:latin typeface="Bookman Old Style" panose="02050604050505020204" pitchFamily="18" charset="0"/>
              </a:rPr>
              <a:t>Home</a:t>
            </a:r>
          </a:p>
        </p:txBody>
      </p:sp>
      <p:sp>
        <p:nvSpPr>
          <p:cNvPr id="10" name="TextBox 9"/>
          <p:cNvSpPr txBox="1"/>
          <p:nvPr/>
        </p:nvSpPr>
        <p:spPr>
          <a:xfrm>
            <a:off x="9380374" y="3412676"/>
            <a:ext cx="951722" cy="369332"/>
          </a:xfrm>
          <a:prstGeom prst="rect">
            <a:avLst/>
          </a:prstGeom>
          <a:noFill/>
          <a:scene3d>
            <a:camera prst="isometricLeftDown"/>
            <a:lightRig rig="threePt" dir="t"/>
          </a:scene3d>
        </p:spPr>
        <p:txBody>
          <a:bodyPr wrap="square" rtlCol="0">
            <a:spAutoFit/>
          </a:bodyPr>
          <a:lstStyle/>
          <a:p>
            <a:r>
              <a:rPr lang="en-US" dirty="0">
                <a:latin typeface="Bookman Old Style" panose="02050604050505020204" pitchFamily="18" charset="0"/>
              </a:rPr>
              <a:t>School</a:t>
            </a:r>
          </a:p>
        </p:txBody>
      </p:sp>
      <p:cxnSp>
        <p:nvCxnSpPr>
          <p:cNvPr id="12" name="Straight Connector 11"/>
          <p:cNvCxnSpPr/>
          <p:nvPr/>
        </p:nvCxnSpPr>
        <p:spPr>
          <a:xfrm flipV="1">
            <a:off x="1222313" y="2803649"/>
            <a:ext cx="8881184" cy="107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329612" y="4730620"/>
            <a:ext cx="8773885" cy="124178"/>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855805" y="3345213"/>
            <a:ext cx="1404257" cy="822649"/>
          </a:xfrm>
          <a:prstGeom prst="rect">
            <a:avLst/>
          </a:prstGeom>
          <a:scene3d>
            <a:camera prst="isometricOffAxis1Top"/>
            <a:lightRig rig="freezing" dir="t"/>
          </a:scene3d>
          <a:sp3d extrusionH="127000"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cxnSp>
        <p:nvCxnSpPr>
          <p:cNvPr id="19" name="Straight Connector 18"/>
          <p:cNvCxnSpPr>
            <a:endCxn id="17" idx="1"/>
          </p:cNvCxnSpPr>
          <p:nvPr/>
        </p:nvCxnSpPr>
        <p:spPr>
          <a:xfrm>
            <a:off x="1222313" y="2911340"/>
            <a:ext cx="3633492" cy="845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320283" y="3920997"/>
            <a:ext cx="3774231" cy="927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5948265" y="2813371"/>
            <a:ext cx="4155232" cy="760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7" idx="3"/>
          </p:cNvCxnSpPr>
          <p:nvPr/>
        </p:nvCxnSpPr>
        <p:spPr>
          <a:xfrm flipH="1" flipV="1">
            <a:off x="6260062" y="3756538"/>
            <a:ext cx="3843436" cy="974083"/>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035824" y="3683456"/>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32" name="Smiley Face 31"/>
          <p:cNvSpPr/>
          <p:nvPr/>
        </p:nvSpPr>
        <p:spPr>
          <a:xfrm>
            <a:off x="2091807" y="3226255"/>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33" name="Rectangle 32"/>
          <p:cNvSpPr/>
          <p:nvPr/>
        </p:nvSpPr>
        <p:spPr>
          <a:xfrm>
            <a:off x="2091807" y="4448566"/>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34" name="Rectangle 33"/>
          <p:cNvSpPr/>
          <p:nvPr/>
        </p:nvSpPr>
        <p:spPr>
          <a:xfrm>
            <a:off x="2334403" y="4448566"/>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35" name="Rectangle 34"/>
          <p:cNvSpPr/>
          <p:nvPr/>
        </p:nvSpPr>
        <p:spPr>
          <a:xfrm>
            <a:off x="2333430" y="3657410"/>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36" name="Smiley Face 35"/>
          <p:cNvSpPr/>
          <p:nvPr/>
        </p:nvSpPr>
        <p:spPr>
          <a:xfrm>
            <a:off x="2389413" y="3200209"/>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37" name="Rectangle 36"/>
          <p:cNvSpPr/>
          <p:nvPr/>
        </p:nvSpPr>
        <p:spPr>
          <a:xfrm>
            <a:off x="2389413" y="4422520"/>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38" name="Rectangle 37"/>
          <p:cNvSpPr/>
          <p:nvPr/>
        </p:nvSpPr>
        <p:spPr>
          <a:xfrm>
            <a:off x="2632009" y="4422520"/>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39" name="Rectangle 38"/>
          <p:cNvSpPr/>
          <p:nvPr/>
        </p:nvSpPr>
        <p:spPr>
          <a:xfrm>
            <a:off x="2749228" y="3734288"/>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40" name="Smiley Face 39"/>
          <p:cNvSpPr/>
          <p:nvPr/>
        </p:nvSpPr>
        <p:spPr>
          <a:xfrm>
            <a:off x="2805211" y="3277087"/>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41" name="Rectangle 40"/>
          <p:cNvSpPr/>
          <p:nvPr/>
        </p:nvSpPr>
        <p:spPr>
          <a:xfrm>
            <a:off x="2805211" y="4499398"/>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42" name="Rectangle 41"/>
          <p:cNvSpPr/>
          <p:nvPr/>
        </p:nvSpPr>
        <p:spPr>
          <a:xfrm>
            <a:off x="3047807" y="4499398"/>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43" name="Rectangle 42"/>
          <p:cNvSpPr/>
          <p:nvPr/>
        </p:nvSpPr>
        <p:spPr>
          <a:xfrm>
            <a:off x="3061414" y="3657410"/>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44" name="Smiley Face 43"/>
          <p:cNvSpPr/>
          <p:nvPr/>
        </p:nvSpPr>
        <p:spPr>
          <a:xfrm>
            <a:off x="3117397" y="3200209"/>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45" name="Rectangle 44"/>
          <p:cNvSpPr/>
          <p:nvPr/>
        </p:nvSpPr>
        <p:spPr>
          <a:xfrm>
            <a:off x="3117397" y="4422520"/>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46" name="Rectangle 45"/>
          <p:cNvSpPr/>
          <p:nvPr/>
        </p:nvSpPr>
        <p:spPr>
          <a:xfrm>
            <a:off x="3359993" y="4422520"/>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47" name="Rectangle 46"/>
          <p:cNvSpPr/>
          <p:nvPr/>
        </p:nvSpPr>
        <p:spPr>
          <a:xfrm>
            <a:off x="5283263" y="2572459"/>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48" name="Smiley Face 47"/>
          <p:cNvSpPr/>
          <p:nvPr/>
        </p:nvSpPr>
        <p:spPr>
          <a:xfrm>
            <a:off x="5339246" y="2115258"/>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49" name="Rectangle 48"/>
          <p:cNvSpPr/>
          <p:nvPr/>
        </p:nvSpPr>
        <p:spPr>
          <a:xfrm>
            <a:off x="5339246" y="3337569"/>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50" name="Rectangle 49"/>
          <p:cNvSpPr/>
          <p:nvPr/>
        </p:nvSpPr>
        <p:spPr>
          <a:xfrm>
            <a:off x="5581842" y="3337569"/>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51" name="Rectangle 50"/>
          <p:cNvSpPr/>
          <p:nvPr/>
        </p:nvSpPr>
        <p:spPr>
          <a:xfrm>
            <a:off x="8450130" y="3595394"/>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52" name="Smiley Face 51"/>
          <p:cNvSpPr/>
          <p:nvPr/>
        </p:nvSpPr>
        <p:spPr>
          <a:xfrm>
            <a:off x="8506113" y="3138193"/>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53" name="Rectangle 52"/>
          <p:cNvSpPr/>
          <p:nvPr/>
        </p:nvSpPr>
        <p:spPr>
          <a:xfrm>
            <a:off x="8506113" y="4360504"/>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54" name="Rectangle 53"/>
          <p:cNvSpPr/>
          <p:nvPr/>
        </p:nvSpPr>
        <p:spPr>
          <a:xfrm>
            <a:off x="8748709" y="4360504"/>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55" name="Rectangle 54"/>
          <p:cNvSpPr/>
          <p:nvPr/>
        </p:nvSpPr>
        <p:spPr>
          <a:xfrm>
            <a:off x="8072240" y="3586900"/>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56" name="Smiley Face 55"/>
          <p:cNvSpPr/>
          <p:nvPr/>
        </p:nvSpPr>
        <p:spPr>
          <a:xfrm>
            <a:off x="8128223" y="3129699"/>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57" name="Rectangle 56"/>
          <p:cNvSpPr/>
          <p:nvPr/>
        </p:nvSpPr>
        <p:spPr>
          <a:xfrm>
            <a:off x="8128223" y="4352010"/>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58" name="Rectangle 57"/>
          <p:cNvSpPr/>
          <p:nvPr/>
        </p:nvSpPr>
        <p:spPr>
          <a:xfrm>
            <a:off x="8370819" y="4352010"/>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59" name="Rectangle 58"/>
          <p:cNvSpPr/>
          <p:nvPr/>
        </p:nvSpPr>
        <p:spPr>
          <a:xfrm>
            <a:off x="7756406" y="3595394"/>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60" name="Smiley Face 59"/>
          <p:cNvSpPr/>
          <p:nvPr/>
        </p:nvSpPr>
        <p:spPr>
          <a:xfrm>
            <a:off x="7812389" y="3138193"/>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61" name="Rectangle 60"/>
          <p:cNvSpPr/>
          <p:nvPr/>
        </p:nvSpPr>
        <p:spPr>
          <a:xfrm>
            <a:off x="7812389" y="4360504"/>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62" name="Rectangle 61"/>
          <p:cNvSpPr/>
          <p:nvPr/>
        </p:nvSpPr>
        <p:spPr>
          <a:xfrm>
            <a:off x="8054985" y="4360504"/>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63" name="Rectangle 62"/>
          <p:cNvSpPr/>
          <p:nvPr/>
        </p:nvSpPr>
        <p:spPr>
          <a:xfrm>
            <a:off x="4086031" y="2955014"/>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64" name="Smiley Face 63"/>
          <p:cNvSpPr/>
          <p:nvPr/>
        </p:nvSpPr>
        <p:spPr>
          <a:xfrm>
            <a:off x="4142014" y="2497813"/>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65" name="Rectangle 64"/>
          <p:cNvSpPr/>
          <p:nvPr/>
        </p:nvSpPr>
        <p:spPr>
          <a:xfrm>
            <a:off x="4142014" y="3720124"/>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66" name="Rectangle 65"/>
          <p:cNvSpPr/>
          <p:nvPr/>
        </p:nvSpPr>
        <p:spPr>
          <a:xfrm>
            <a:off x="4384610" y="3720124"/>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67" name="TextBox 66"/>
          <p:cNvSpPr txBox="1"/>
          <p:nvPr/>
        </p:nvSpPr>
        <p:spPr>
          <a:xfrm>
            <a:off x="10574691" y="641905"/>
            <a:ext cx="1474237"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Continue…</a:t>
            </a:r>
          </a:p>
        </p:txBody>
      </p:sp>
      <p:sp>
        <p:nvSpPr>
          <p:cNvPr id="2" name="Date Placeholder 1"/>
          <p:cNvSpPr>
            <a:spLocks noGrp="1"/>
          </p:cNvSpPr>
          <p:nvPr>
            <p:ph type="dt" sz="half" idx="10"/>
          </p:nvPr>
        </p:nvSpPr>
        <p:spPr/>
        <p:txBody>
          <a:bodyPr/>
          <a:lstStyle/>
          <a:p>
            <a:fld id="{1281D884-EE54-468B-8FFF-F36D8AF48C78}" type="datetime3">
              <a:rPr lang="en-US" smtClean="0"/>
              <a:pPr/>
              <a:t>4 January 2023</a:t>
            </a:fld>
            <a:endParaRPr lang="en-US"/>
          </a:p>
        </p:txBody>
      </p:sp>
      <p:sp>
        <p:nvSpPr>
          <p:cNvPr id="3" name="Slide Number Placeholder 2"/>
          <p:cNvSpPr>
            <a:spLocks noGrp="1"/>
          </p:cNvSpPr>
          <p:nvPr>
            <p:ph type="sldNum" sz="quarter" idx="12"/>
          </p:nvPr>
        </p:nvSpPr>
        <p:spPr/>
        <p:txBody>
          <a:bodyPr/>
          <a:lstStyle/>
          <a:p>
            <a:fld id="{64522431-E19A-44D8-A68D-0DF1308BA672}" type="slidenum">
              <a:rPr lang="en-US" smtClean="0"/>
              <a:pPr/>
              <a:t>10</a:t>
            </a:fld>
            <a:endParaRPr lang="en-US"/>
          </a:p>
        </p:txBody>
      </p:sp>
    </p:spTree>
    <p:extLst>
      <p:ext uri="{BB962C8B-B14F-4D97-AF65-F5344CB8AC3E}">
        <p14:creationId xmlns:p14="http://schemas.microsoft.com/office/powerpoint/2010/main" xmlns="" val="8411358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90465" y="-11856"/>
            <a:ext cx="10515600" cy="7956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Bookman Old Style" panose="02050604050505020204" pitchFamily="18" charset="0"/>
              </a:rPr>
              <a:t>BLOCK LEVEL SYNCHRONIZATION</a:t>
            </a:r>
          </a:p>
        </p:txBody>
      </p:sp>
      <p:sp>
        <p:nvSpPr>
          <p:cNvPr id="11" name="Rectangle 2"/>
          <p:cNvSpPr>
            <a:spLocks noChangeArrowheads="1"/>
          </p:cNvSpPr>
          <p:nvPr/>
        </p:nvSpPr>
        <p:spPr bwMode="auto">
          <a:xfrm>
            <a:off x="749825" y="1432108"/>
            <a:ext cx="10692351" cy="4154984"/>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2400" b="0" i="0" u="none" strike="noStrike" cap="none" normalizeH="0" baseline="0" dirty="0" err="1">
                <a:ln>
                  <a:noFill/>
                </a:ln>
                <a:effectLst/>
                <a:latin typeface="Courier New" panose="02070309020205020404" pitchFamily="49" charset="0"/>
                <a:cs typeface="Courier New" panose="02070309020205020404" pitchFamily="49" charset="0"/>
              </a:rPr>
              <a:t>msg</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24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show</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(String name) {//HOME</a:t>
            </a:r>
            <a:r>
              <a:rPr kumimoji="0" lang="en-US" altLang="en-US" sz="2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100 Line Code</a:t>
            </a:r>
            <a:r>
              <a:rPr kumimoji="0" lang="en-US" altLang="en-US" sz="2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synchronized </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this</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effectLst/>
                <a:latin typeface="Courier New" panose="02070309020205020404" pitchFamily="49" charset="0"/>
                <a:cs typeface="Courier New" panose="02070309020205020404" pitchFamily="49" charset="0"/>
              </a:rPr>
              <a:t>i</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 </a:t>
            </a:r>
            <a:r>
              <a:rPr kumimoji="0" lang="en-US" altLang="en-US" sz="2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effectLst/>
                <a:latin typeface="Courier New" panose="02070309020205020404" pitchFamily="49" charset="0"/>
                <a:cs typeface="Courier New" panose="02070309020205020404" pitchFamily="49" charset="0"/>
              </a:rPr>
              <a:t>i</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&lt;= </a:t>
            </a:r>
            <a:r>
              <a:rPr kumimoji="0" lang="en-US" altLang="en-US" sz="24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a:t>
            </a: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effectLst/>
                <a:latin typeface="Courier New" panose="02070309020205020404" pitchFamily="49" charset="0"/>
                <a:cs typeface="Courier New" panose="02070309020205020404" pitchFamily="49" charset="0"/>
              </a:rPr>
              <a:t>i</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effectLst/>
                <a:latin typeface="Courier New" panose="02070309020205020404" pitchFamily="49" charset="0"/>
                <a:cs typeface="Courier New" panose="02070309020205020404" pitchFamily="49" charset="0"/>
              </a:rPr>
              <a:t>System.</a:t>
            </a:r>
            <a:r>
              <a:rPr kumimoji="0" lang="en-US" altLang="en-US" sz="2400" b="0" i="1"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out</a:t>
            </a:r>
            <a:r>
              <a:rPr kumimoji="0" lang="en-US" altLang="en-US" sz="2400" b="0" i="0" u="none" strike="noStrike" cap="none" normalizeH="0" baseline="0" dirty="0" err="1">
                <a:ln>
                  <a:noFill/>
                </a:ln>
                <a:effectLst/>
                <a:latin typeface="Courier New" panose="02070309020205020404" pitchFamily="49" charset="0"/>
                <a:cs typeface="Courier New" panose="02070309020205020404" pitchFamily="49" charset="0"/>
              </a:rPr>
              <a:t>.println</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"HOW ARE YOU" </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name)</a:t>
            </a: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100 Line Code</a:t>
            </a:r>
            <a:r>
              <a:rPr kumimoji="0" lang="en-US" altLang="en-US" sz="2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 //SCHOOL</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    }</a:t>
            </a:r>
            <a:b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effectLst/>
                <a:latin typeface="Courier New" panose="02070309020205020404" pitchFamily="49" charset="0"/>
                <a:cs typeface="Courier New" panose="02070309020205020404" pitchFamily="49" charset="0"/>
              </a:rPr>
              <a:t>}</a:t>
            </a:r>
          </a:p>
        </p:txBody>
      </p:sp>
      <p:sp>
        <p:nvSpPr>
          <p:cNvPr id="3" name="Date Placeholder 2"/>
          <p:cNvSpPr>
            <a:spLocks noGrp="1"/>
          </p:cNvSpPr>
          <p:nvPr>
            <p:ph type="dt" sz="half" idx="10"/>
          </p:nvPr>
        </p:nvSpPr>
        <p:spPr/>
        <p:txBody>
          <a:bodyPr/>
          <a:lstStyle/>
          <a:p>
            <a:fld id="{58B37E43-1DE1-42AC-A3AF-2885C6C194BC}" type="datetime3">
              <a:rPr lang="en-US" smtClean="0"/>
              <a:pPr/>
              <a:t>4 January 2023</a:t>
            </a:fld>
            <a:endParaRPr lang="en-US"/>
          </a:p>
        </p:txBody>
      </p:sp>
      <p:sp>
        <p:nvSpPr>
          <p:cNvPr id="5" name="Slide Number Placeholder 4"/>
          <p:cNvSpPr>
            <a:spLocks noGrp="1"/>
          </p:cNvSpPr>
          <p:nvPr>
            <p:ph type="sldNum" sz="quarter" idx="12"/>
          </p:nvPr>
        </p:nvSpPr>
        <p:spPr/>
        <p:txBody>
          <a:bodyPr/>
          <a:lstStyle/>
          <a:p>
            <a:fld id="{64522431-E19A-44D8-A68D-0DF1308BA672}" type="slidenum">
              <a:rPr lang="en-US" smtClean="0"/>
              <a:pPr/>
              <a:t>11</a:t>
            </a:fld>
            <a:endParaRPr lang="en-US"/>
          </a:p>
        </p:txBody>
      </p:sp>
    </p:spTree>
    <p:extLst>
      <p:ext uri="{BB962C8B-B14F-4D97-AF65-F5344CB8AC3E}">
        <p14:creationId xmlns:p14="http://schemas.microsoft.com/office/powerpoint/2010/main" xmlns="" val="17121747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2737045" y="6124605"/>
            <a:ext cx="184731" cy="461665"/>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95737" y="111819"/>
            <a:ext cx="10487608" cy="612475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2800" b="0" i="0" u="none" strike="noStrike" cap="none" normalizeH="0" baseline="0" dirty="0" err="1">
                <a:ln>
                  <a:noFill/>
                </a:ln>
                <a:effectLst/>
                <a:latin typeface="Courier New" panose="02070309020205020404" pitchFamily="49" charset="0"/>
                <a:cs typeface="Courier New" panose="02070309020205020404" pitchFamily="49" charset="0"/>
              </a:rPr>
              <a:t>OurThread</a:t>
            </a: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extends </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Thread</a:t>
            </a: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effectLst/>
                <a:latin typeface="Courier New" panose="02070309020205020404" pitchFamily="49" charset="0"/>
                <a:cs typeface="Courier New" panose="02070309020205020404" pitchFamily="49" charset="0"/>
              </a:rPr>
              <a:t>msg</a:t>
            </a: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m</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String</a:t>
            </a: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OurThread</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effectLst/>
                <a:latin typeface="Courier New" panose="02070309020205020404" pitchFamily="49" charset="0"/>
                <a:cs typeface="Courier New" panose="02070309020205020404" pitchFamily="49" charset="0"/>
              </a:rPr>
              <a:t>msg</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effectLst/>
                <a:latin typeface="Courier New" panose="02070309020205020404" pitchFamily="49" charset="0"/>
                <a:cs typeface="Courier New" panose="02070309020205020404" pitchFamily="49" charset="0"/>
              </a:rPr>
              <a:t>m</a:t>
            </a:r>
            <a:r>
              <a:rPr kumimoji="0" lang="en-US" altLang="en-US" sz="28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effectLst/>
                <a:latin typeface="Courier New" panose="02070309020205020404" pitchFamily="49" charset="0"/>
                <a:cs typeface="Courier New" panose="02070309020205020404" pitchFamily="49" charset="0"/>
              </a:rPr>
              <a:t>String</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 name)</a:t>
            </a: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this</a:t>
            </a:r>
            <a:r>
              <a:rPr kumimoji="0" lang="en-US" altLang="en-US" sz="2800" b="0" i="0" u="none" strike="noStrike" cap="none" normalizeH="0" baseline="0" dirty="0" err="1">
                <a:ln>
                  <a:noFill/>
                </a:ln>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m</a:t>
            </a:r>
            <a:r>
              <a:rPr kumimoji="0" lang="en-US" altLang="en-US" sz="28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m</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this</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 name</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28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run</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m</a:t>
            </a:r>
            <a:r>
              <a:rPr kumimoji="0" lang="en-US" altLang="en-US" sz="2800" b="0" i="0" u="none" strike="noStrike" cap="none" normalizeH="0" baseline="0" dirty="0" err="1">
                <a:ln>
                  <a:noFill/>
                </a:ln>
                <a:effectLst/>
                <a:latin typeface="Courier New" panose="02070309020205020404" pitchFamily="49" charset="0"/>
                <a:cs typeface="Courier New" panose="02070309020205020404" pitchFamily="49" charset="0"/>
              </a:rPr>
              <a:t>.show</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name</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    }</a:t>
            </a:r>
            <a:b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a:t>
            </a:r>
          </a:p>
        </p:txBody>
      </p:sp>
      <p:sp>
        <p:nvSpPr>
          <p:cNvPr id="4" name="Date Placeholder 3"/>
          <p:cNvSpPr>
            <a:spLocks noGrp="1"/>
          </p:cNvSpPr>
          <p:nvPr>
            <p:ph type="dt" sz="half" idx="10"/>
          </p:nvPr>
        </p:nvSpPr>
        <p:spPr/>
        <p:txBody>
          <a:bodyPr/>
          <a:lstStyle/>
          <a:p>
            <a:fld id="{8F804A2B-9DFD-45EF-8696-1111CAC3BE65}" type="datetime3">
              <a:rPr lang="en-US" smtClean="0"/>
              <a:pPr/>
              <a:t>4 January 2023</a:t>
            </a:fld>
            <a:endParaRPr lang="en-US"/>
          </a:p>
        </p:txBody>
      </p:sp>
      <p:sp>
        <p:nvSpPr>
          <p:cNvPr id="5" name="Slide Number Placeholder 4"/>
          <p:cNvSpPr>
            <a:spLocks noGrp="1"/>
          </p:cNvSpPr>
          <p:nvPr>
            <p:ph type="sldNum" sz="quarter" idx="12"/>
          </p:nvPr>
        </p:nvSpPr>
        <p:spPr/>
        <p:txBody>
          <a:bodyPr/>
          <a:lstStyle/>
          <a:p>
            <a:fld id="{64522431-E19A-44D8-A68D-0DF1308BA672}" type="slidenum">
              <a:rPr lang="en-US" smtClean="0"/>
              <a:pPr/>
              <a:t>12</a:t>
            </a:fld>
            <a:endParaRPr lang="en-US"/>
          </a:p>
        </p:txBody>
      </p:sp>
    </p:spTree>
    <p:extLst>
      <p:ext uri="{BB962C8B-B14F-4D97-AF65-F5344CB8AC3E}">
        <p14:creationId xmlns:p14="http://schemas.microsoft.com/office/powerpoint/2010/main" xmlns="" val="312202186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43812" y="192700"/>
            <a:ext cx="10709983" cy="4401205"/>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sz="2800" b="0" i="0" u="none" strike="noStrike" cap="none" normalizeH="0" baseline="0" dirty="0" err="1">
                <a:ln>
                  <a:noFill/>
                </a:ln>
                <a:effectLst/>
                <a:latin typeface="Courier New" panose="02070309020205020404" pitchFamily="49" charset="0"/>
                <a:cs typeface="Courier New" panose="02070309020205020404" pitchFamily="49" charset="0"/>
              </a:rPr>
              <a:t>SyncBlock</a:t>
            </a: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static void </a:t>
            </a:r>
            <a:r>
              <a:rPr kumimoji="0" lang="en-US" altLang="en-US" sz="28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main</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(String[] </a:t>
            </a:r>
            <a:r>
              <a:rPr kumimoji="0" lang="en-US" altLang="en-US" sz="2800" b="0" i="0" u="none" strike="noStrike" cap="none" normalizeH="0" baseline="0" dirty="0" err="1">
                <a:ln>
                  <a:noFill/>
                </a:ln>
                <a:effectLst/>
                <a:latin typeface="Courier New" panose="02070309020205020404" pitchFamily="49" charset="0"/>
                <a:cs typeface="Courier New" panose="02070309020205020404" pitchFamily="49" charset="0"/>
              </a:rPr>
              <a:t>args</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effectLst/>
                <a:latin typeface="Courier New" panose="02070309020205020404" pitchFamily="49" charset="0"/>
                <a:cs typeface="Courier New" panose="02070309020205020404" pitchFamily="49" charset="0"/>
              </a:rPr>
              <a:t>msg</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 m =</a:t>
            </a: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2800" b="0" i="0" u="none" strike="noStrike" cap="none" normalizeH="0" baseline="0" dirty="0" err="1">
                <a:ln>
                  <a:noFill/>
                </a:ln>
                <a:effectLst/>
                <a:latin typeface="Courier New" panose="02070309020205020404" pitchFamily="49" charset="0"/>
                <a:cs typeface="Courier New" panose="02070309020205020404" pitchFamily="49" charset="0"/>
              </a:rPr>
              <a:t>msg</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effectLst/>
                <a:latin typeface="Courier New" panose="02070309020205020404" pitchFamily="49" charset="0"/>
                <a:cs typeface="Courier New" panose="02070309020205020404" pitchFamily="49" charset="0"/>
              </a:rPr>
              <a:t>OurThread</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 t1 = </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2800" b="0" i="0" u="none" strike="noStrike" cap="none" normalizeH="0" baseline="0" dirty="0" err="1">
                <a:ln>
                  <a:noFill/>
                </a:ln>
                <a:effectLst/>
                <a:latin typeface="Courier New" panose="02070309020205020404" pitchFamily="49" charset="0"/>
                <a:cs typeface="Courier New" panose="02070309020205020404" pitchFamily="49" charset="0"/>
              </a:rPr>
              <a:t>OurThread</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(m</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Sayeb</a:t>
            </a:r>
            <a:r>
              <a:rPr kumimoji="0" lang="en-US" altLang="en-US" sz="2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err="1">
                <a:ln>
                  <a:noFill/>
                </a:ln>
                <a:effectLst/>
                <a:latin typeface="Courier New" panose="02070309020205020404" pitchFamily="49" charset="0"/>
                <a:cs typeface="Courier New" panose="02070309020205020404" pitchFamily="49" charset="0"/>
              </a:rPr>
              <a:t>OurThread</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 t2 =</a:t>
            </a:r>
            <a:r>
              <a:rPr kumimoji="0" lang="en-US" altLang="en-US"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2800" b="0" i="0" u="none" strike="noStrike" cap="none" normalizeH="0" baseline="0" dirty="0" err="1">
                <a:ln>
                  <a:noFill/>
                </a:ln>
                <a:effectLst/>
                <a:latin typeface="Courier New" panose="02070309020205020404" pitchFamily="49" charset="0"/>
                <a:cs typeface="Courier New" panose="02070309020205020404" pitchFamily="49" charset="0"/>
              </a:rPr>
              <a:t>OurThread</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(m</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Jubaer</a:t>
            </a:r>
            <a:r>
              <a:rPr kumimoji="0" lang="en-US" altLang="en-US" sz="28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t1.start()</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t2.start()</a:t>
            </a:r>
            <a: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    }</a:t>
            </a:r>
            <a:b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effectLst/>
                <a:latin typeface="Courier New" panose="02070309020205020404" pitchFamily="49" charset="0"/>
                <a:cs typeface="Courier New" panose="02070309020205020404" pitchFamily="49" charset="0"/>
              </a:rPr>
              <a:t>}</a:t>
            </a:r>
          </a:p>
        </p:txBody>
      </p:sp>
      <p:sp>
        <p:nvSpPr>
          <p:cNvPr id="5" name="Date Placeholder 4"/>
          <p:cNvSpPr>
            <a:spLocks noGrp="1"/>
          </p:cNvSpPr>
          <p:nvPr>
            <p:ph type="dt" sz="half" idx="10"/>
          </p:nvPr>
        </p:nvSpPr>
        <p:spPr/>
        <p:txBody>
          <a:bodyPr/>
          <a:lstStyle/>
          <a:p>
            <a:fld id="{ABC07168-FFE9-4348-9A43-5B2AD191517E}" type="datetime3">
              <a:rPr lang="en-US" smtClean="0"/>
              <a:pPr/>
              <a:t>4 January 2023</a:t>
            </a:fld>
            <a:endParaRPr lang="en-US"/>
          </a:p>
        </p:txBody>
      </p:sp>
      <p:sp>
        <p:nvSpPr>
          <p:cNvPr id="6" name="Slide Number Placeholder 5"/>
          <p:cNvSpPr>
            <a:spLocks noGrp="1"/>
          </p:cNvSpPr>
          <p:nvPr>
            <p:ph type="sldNum" sz="quarter" idx="12"/>
          </p:nvPr>
        </p:nvSpPr>
        <p:spPr/>
        <p:txBody>
          <a:bodyPr/>
          <a:lstStyle/>
          <a:p>
            <a:fld id="{64522431-E19A-44D8-A68D-0DF1308BA672}" type="slidenum">
              <a:rPr lang="en-US" smtClean="0"/>
              <a:pPr/>
              <a:t>13</a:t>
            </a:fld>
            <a:endParaRPr lang="en-US"/>
          </a:p>
        </p:txBody>
      </p:sp>
    </p:spTree>
    <p:extLst>
      <p:ext uri="{BB962C8B-B14F-4D97-AF65-F5344CB8AC3E}">
        <p14:creationId xmlns:p14="http://schemas.microsoft.com/office/powerpoint/2010/main" xmlns="" val="365919659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7331" y="3868829"/>
            <a:ext cx="11501535" cy="523220"/>
          </a:xfrm>
          <a:prstGeom prst="rect">
            <a:avLst/>
          </a:prstGeom>
          <a:solidFill>
            <a:schemeClr val="bg1"/>
          </a:solidFill>
        </p:spPr>
        <p:txBody>
          <a:bodyPr wrap="square" rtlCol="0">
            <a:spAutoFit/>
          </a:bodyPr>
          <a:lstStyle/>
          <a:p>
            <a:endParaRPr lang="en-US" sz="2800" dirty="0">
              <a:latin typeface="Bookman Old Style" panose="02050604050505020204" pitchFamily="18" charset="0"/>
            </a:endParaRPr>
          </a:p>
        </p:txBody>
      </p:sp>
      <p:sp>
        <p:nvSpPr>
          <p:cNvPr id="11" name="Rectangle 2"/>
          <p:cNvSpPr>
            <a:spLocks noChangeArrowheads="1"/>
          </p:cNvSpPr>
          <p:nvPr/>
        </p:nvSpPr>
        <p:spPr bwMode="auto">
          <a:xfrm>
            <a:off x="2737045" y="6124605"/>
            <a:ext cx="184731" cy="461665"/>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Bookman Old Style" panose="02050604050505020204" pitchFamily="18" charset="0"/>
            </a:endParaRPr>
          </a:p>
        </p:txBody>
      </p:sp>
      <p:sp>
        <p:nvSpPr>
          <p:cNvPr id="3" name="Rectangle 1"/>
          <p:cNvSpPr>
            <a:spLocks noChangeArrowheads="1"/>
          </p:cNvSpPr>
          <p:nvPr/>
        </p:nvSpPr>
        <p:spPr bwMode="auto">
          <a:xfrm>
            <a:off x="1380929" y="4965320"/>
            <a:ext cx="10487608" cy="52322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Bookman Old Style" panose="02050604050505020204" pitchFamily="18" charset="0"/>
            </a:endParaRPr>
          </a:p>
        </p:txBody>
      </p:sp>
      <p:sp>
        <p:nvSpPr>
          <p:cNvPr id="4" name="Rectangle 1"/>
          <p:cNvSpPr>
            <a:spLocks noChangeArrowheads="1"/>
          </p:cNvSpPr>
          <p:nvPr/>
        </p:nvSpPr>
        <p:spPr bwMode="auto">
          <a:xfrm>
            <a:off x="1060396" y="394838"/>
            <a:ext cx="10446660" cy="4832092"/>
          </a:xfrm>
          <a:prstGeom prst="rect">
            <a:avLst/>
          </a:prstGeom>
          <a:solidFill>
            <a:schemeClr val="bg1"/>
          </a:solidFill>
          <a:ln>
            <a:solidFill>
              <a:srgbClr val="161E25"/>
            </a:solid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kumimoji="0" lang="en-US" altLang="en-US" sz="2800" b="0" i="0" u="none" strike="noStrike" cap="none" normalizeH="0" baseline="0" dirty="0">
              <a:ln>
                <a:noFill/>
              </a:ln>
              <a:effectLst/>
              <a:latin typeface="Bookman Old Style" panose="02050604050505020204" pitchFamily="18" charset="0"/>
            </a:endParaRPr>
          </a:p>
          <a:p>
            <a:pPr lvl="0" eaLnBrk="0" fontAlgn="base" hangingPunct="0">
              <a:spcBef>
                <a:spcPct val="0"/>
              </a:spcBef>
              <a:spcAft>
                <a:spcPct val="0"/>
              </a:spcAft>
            </a:pPr>
            <a:r>
              <a:rPr lang="en-US" altLang="en-US" sz="2800" b="1" u="sng" dirty="0">
                <a:latin typeface="Bookman Old Style" panose="02050604050505020204" pitchFamily="18" charset="0"/>
              </a:rPr>
              <a:t>OUTPUT</a:t>
            </a:r>
          </a:p>
          <a:p>
            <a:pPr lvl="0" eaLnBrk="0" fontAlgn="base" hangingPunct="0">
              <a:spcBef>
                <a:spcPct val="0"/>
              </a:spcBef>
              <a:spcAft>
                <a:spcPct val="0"/>
              </a:spcAft>
            </a:pPr>
            <a:endParaRPr kumimoji="0" lang="en-US" altLang="en-US" sz="2800" b="0" i="0" u="none" strike="noStrike" cap="none" normalizeH="0" baseline="0" dirty="0">
              <a:ln>
                <a:noFill/>
              </a:ln>
              <a:effectLst/>
              <a:latin typeface="Bookman Old Style" panose="02050604050505020204" pitchFamily="18" charset="0"/>
            </a:endParaRPr>
          </a:p>
          <a:p>
            <a:pPr lvl="0" eaLnBrk="0" fontAlgn="base" hangingPunct="0">
              <a:spcBef>
                <a:spcPct val="0"/>
              </a:spcBef>
              <a:spcAft>
                <a:spcPct val="0"/>
              </a:spcAft>
            </a:pPr>
            <a:r>
              <a:rPr kumimoji="0" lang="en-US" altLang="en-US" sz="2800" b="0" i="0" u="none" strike="noStrike" cap="none" normalizeH="0" baseline="0" dirty="0">
                <a:ln>
                  <a:noFill/>
                </a:ln>
                <a:solidFill>
                  <a:srgbClr val="7030A0"/>
                </a:solidFill>
                <a:effectLst/>
                <a:latin typeface="Bookman Old Style" panose="02050604050505020204" pitchFamily="18" charset="0"/>
              </a:rPr>
              <a:t>HOW ARE </a:t>
            </a:r>
            <a:r>
              <a:rPr kumimoji="0" lang="en-US" altLang="en-US" sz="2800" b="0" i="0" u="none" strike="noStrike" cap="none" normalizeH="0" baseline="0" dirty="0" err="1">
                <a:ln>
                  <a:noFill/>
                </a:ln>
                <a:solidFill>
                  <a:srgbClr val="7030A0"/>
                </a:solidFill>
                <a:effectLst/>
                <a:latin typeface="Bookman Old Style" panose="02050604050505020204" pitchFamily="18" charset="0"/>
              </a:rPr>
              <a:t>YOUSayeb</a:t>
            </a:r>
            <a:endParaRPr kumimoji="0" lang="en-US" altLang="en-US" sz="2800" b="0" i="0" u="none" strike="noStrike" cap="none" normalizeH="0" baseline="0" dirty="0">
              <a:ln>
                <a:noFill/>
              </a:ln>
              <a:solidFill>
                <a:srgbClr val="7030A0"/>
              </a:solidFill>
              <a:effectLst/>
              <a:latin typeface="Bookman Old Style" panose="02050604050505020204" pitchFamily="18" charset="0"/>
            </a:endParaRPr>
          </a:p>
          <a:p>
            <a:pPr lvl="0" eaLnBrk="0" fontAlgn="base" hangingPunct="0">
              <a:spcBef>
                <a:spcPct val="0"/>
              </a:spcBef>
              <a:spcAft>
                <a:spcPct val="0"/>
              </a:spcAft>
            </a:pPr>
            <a:r>
              <a:rPr kumimoji="0" lang="en-US" altLang="en-US" sz="2800" b="0" i="0" u="none" strike="noStrike" cap="none" normalizeH="0" baseline="0" dirty="0">
                <a:ln>
                  <a:noFill/>
                </a:ln>
                <a:solidFill>
                  <a:srgbClr val="7030A0"/>
                </a:solidFill>
                <a:effectLst/>
                <a:latin typeface="Bookman Old Style" panose="02050604050505020204" pitchFamily="18" charset="0"/>
              </a:rPr>
              <a:t>HOW ARE </a:t>
            </a:r>
            <a:r>
              <a:rPr kumimoji="0" lang="en-US" altLang="en-US" sz="2800" b="0" i="0" u="none" strike="noStrike" cap="none" normalizeH="0" baseline="0" dirty="0" err="1">
                <a:ln>
                  <a:noFill/>
                </a:ln>
                <a:solidFill>
                  <a:srgbClr val="7030A0"/>
                </a:solidFill>
                <a:effectLst/>
                <a:latin typeface="Bookman Old Style" panose="02050604050505020204" pitchFamily="18" charset="0"/>
              </a:rPr>
              <a:t>YOUSayeb</a:t>
            </a:r>
            <a:endParaRPr kumimoji="0" lang="en-US" altLang="en-US" sz="2800" b="0" i="0" u="none" strike="noStrike" cap="none" normalizeH="0" baseline="0" dirty="0">
              <a:ln>
                <a:noFill/>
              </a:ln>
              <a:solidFill>
                <a:srgbClr val="7030A0"/>
              </a:solidFill>
              <a:effectLst/>
              <a:latin typeface="Bookman Old Style" panose="02050604050505020204" pitchFamily="18" charset="0"/>
            </a:endParaRPr>
          </a:p>
          <a:p>
            <a:pPr lvl="0" eaLnBrk="0" fontAlgn="base" hangingPunct="0">
              <a:spcBef>
                <a:spcPct val="0"/>
              </a:spcBef>
              <a:spcAft>
                <a:spcPct val="0"/>
              </a:spcAft>
            </a:pPr>
            <a:r>
              <a:rPr kumimoji="0" lang="en-US" altLang="en-US" sz="2800" b="0" i="0" u="none" strike="noStrike" cap="none" normalizeH="0" baseline="0" dirty="0">
                <a:ln>
                  <a:noFill/>
                </a:ln>
                <a:solidFill>
                  <a:srgbClr val="7030A0"/>
                </a:solidFill>
                <a:effectLst/>
                <a:latin typeface="Bookman Old Style" panose="02050604050505020204" pitchFamily="18" charset="0"/>
              </a:rPr>
              <a:t>HOW ARE </a:t>
            </a:r>
            <a:r>
              <a:rPr kumimoji="0" lang="en-US" altLang="en-US" sz="2800" b="0" i="0" u="none" strike="noStrike" cap="none" normalizeH="0" baseline="0" dirty="0" err="1">
                <a:ln>
                  <a:noFill/>
                </a:ln>
                <a:solidFill>
                  <a:srgbClr val="7030A0"/>
                </a:solidFill>
                <a:effectLst/>
                <a:latin typeface="Bookman Old Style" panose="02050604050505020204" pitchFamily="18" charset="0"/>
              </a:rPr>
              <a:t>YOUSayeb</a:t>
            </a:r>
            <a:endParaRPr kumimoji="0" lang="en-US" altLang="en-US" sz="2800" b="0" i="0" u="none" strike="noStrike" cap="none" normalizeH="0" baseline="0" dirty="0">
              <a:ln>
                <a:noFill/>
              </a:ln>
              <a:solidFill>
                <a:srgbClr val="7030A0"/>
              </a:solidFill>
              <a:effectLst/>
              <a:latin typeface="Bookman Old Style" panose="02050604050505020204" pitchFamily="18" charset="0"/>
            </a:endParaRPr>
          </a:p>
          <a:p>
            <a:pPr lvl="0" eaLnBrk="0" fontAlgn="base" hangingPunct="0">
              <a:spcBef>
                <a:spcPct val="0"/>
              </a:spcBef>
              <a:spcAft>
                <a:spcPct val="0"/>
              </a:spcAft>
            </a:pPr>
            <a:r>
              <a:rPr kumimoji="0" lang="en-US" altLang="en-US" sz="2800" b="0" i="0" u="none" strike="noStrike" cap="none" normalizeH="0" baseline="0" dirty="0">
                <a:ln>
                  <a:noFill/>
                </a:ln>
                <a:solidFill>
                  <a:srgbClr val="7030A0"/>
                </a:solidFill>
                <a:effectLst/>
                <a:latin typeface="Bookman Old Style" panose="02050604050505020204" pitchFamily="18" charset="0"/>
              </a:rPr>
              <a:t>HOW ARE </a:t>
            </a:r>
            <a:r>
              <a:rPr kumimoji="0" lang="en-US" altLang="en-US" sz="2800" b="0" i="0" u="none" strike="noStrike" cap="none" normalizeH="0" baseline="0" dirty="0" err="1">
                <a:ln>
                  <a:noFill/>
                </a:ln>
                <a:solidFill>
                  <a:srgbClr val="7030A0"/>
                </a:solidFill>
                <a:effectLst/>
                <a:latin typeface="Bookman Old Style" panose="02050604050505020204" pitchFamily="18" charset="0"/>
              </a:rPr>
              <a:t>YOUJubaer</a:t>
            </a:r>
            <a:endParaRPr kumimoji="0" lang="en-US" altLang="en-US" sz="2800" b="0" i="0" u="none" strike="noStrike" cap="none" normalizeH="0" baseline="0" dirty="0">
              <a:ln>
                <a:noFill/>
              </a:ln>
              <a:solidFill>
                <a:srgbClr val="7030A0"/>
              </a:solidFill>
              <a:effectLst/>
              <a:latin typeface="Bookman Old Style" panose="02050604050505020204" pitchFamily="18" charset="0"/>
            </a:endParaRPr>
          </a:p>
          <a:p>
            <a:pPr lvl="0" eaLnBrk="0" fontAlgn="base" hangingPunct="0">
              <a:spcBef>
                <a:spcPct val="0"/>
              </a:spcBef>
              <a:spcAft>
                <a:spcPct val="0"/>
              </a:spcAft>
            </a:pPr>
            <a:r>
              <a:rPr kumimoji="0" lang="en-US" altLang="en-US" sz="2800" b="0" i="0" u="none" strike="noStrike" cap="none" normalizeH="0" baseline="0" dirty="0">
                <a:ln>
                  <a:noFill/>
                </a:ln>
                <a:solidFill>
                  <a:srgbClr val="7030A0"/>
                </a:solidFill>
                <a:effectLst/>
                <a:latin typeface="Bookman Old Style" panose="02050604050505020204" pitchFamily="18" charset="0"/>
              </a:rPr>
              <a:t>HOW ARE </a:t>
            </a:r>
            <a:r>
              <a:rPr kumimoji="0" lang="en-US" altLang="en-US" sz="2800" b="0" i="0" u="none" strike="noStrike" cap="none" normalizeH="0" baseline="0" dirty="0" err="1">
                <a:ln>
                  <a:noFill/>
                </a:ln>
                <a:solidFill>
                  <a:srgbClr val="7030A0"/>
                </a:solidFill>
                <a:effectLst/>
                <a:latin typeface="Bookman Old Style" panose="02050604050505020204" pitchFamily="18" charset="0"/>
              </a:rPr>
              <a:t>YOUJubaer</a:t>
            </a:r>
            <a:endParaRPr kumimoji="0" lang="en-US" altLang="en-US" sz="2800" b="0" i="0" u="none" strike="noStrike" cap="none" normalizeH="0" baseline="0" dirty="0">
              <a:ln>
                <a:noFill/>
              </a:ln>
              <a:solidFill>
                <a:srgbClr val="7030A0"/>
              </a:solidFill>
              <a:effectLst/>
              <a:latin typeface="Bookman Old Style" panose="02050604050505020204" pitchFamily="18" charset="0"/>
            </a:endParaRPr>
          </a:p>
          <a:p>
            <a:pPr lvl="0" eaLnBrk="0" fontAlgn="base" hangingPunct="0">
              <a:spcBef>
                <a:spcPct val="0"/>
              </a:spcBef>
              <a:spcAft>
                <a:spcPct val="0"/>
              </a:spcAft>
            </a:pPr>
            <a:r>
              <a:rPr kumimoji="0" lang="en-US" altLang="en-US" sz="2800" b="0" i="0" u="none" strike="noStrike" cap="none" normalizeH="0" baseline="0" dirty="0">
                <a:ln>
                  <a:noFill/>
                </a:ln>
                <a:solidFill>
                  <a:srgbClr val="7030A0"/>
                </a:solidFill>
                <a:effectLst/>
                <a:latin typeface="Bookman Old Style" panose="02050604050505020204" pitchFamily="18" charset="0"/>
              </a:rPr>
              <a:t>HOW ARE </a:t>
            </a:r>
            <a:r>
              <a:rPr kumimoji="0" lang="en-US" altLang="en-US" sz="2800" b="0" i="0" u="none" strike="noStrike" cap="none" normalizeH="0" baseline="0" dirty="0" err="1">
                <a:ln>
                  <a:noFill/>
                </a:ln>
                <a:solidFill>
                  <a:srgbClr val="7030A0"/>
                </a:solidFill>
                <a:effectLst/>
                <a:latin typeface="Bookman Old Style" panose="02050604050505020204" pitchFamily="18" charset="0"/>
              </a:rPr>
              <a:t>YOUJubaer</a:t>
            </a:r>
            <a:endParaRPr kumimoji="0" lang="en-US" altLang="en-US" sz="2800" b="0" i="0" u="none" strike="noStrike" cap="none" normalizeH="0" baseline="0" dirty="0">
              <a:ln>
                <a:noFill/>
              </a:ln>
              <a:solidFill>
                <a:srgbClr val="7030A0"/>
              </a:solidFill>
              <a:effectLst/>
              <a:latin typeface="Bookman Old Style" panose="02050604050505020204" pitchFamily="18" charset="0"/>
            </a:endParaRPr>
          </a:p>
          <a:p>
            <a:pPr lvl="0" eaLnBrk="0" fontAlgn="base" hangingPunct="0">
              <a:spcBef>
                <a:spcPct val="0"/>
              </a:spcBef>
              <a:spcAft>
                <a:spcPct val="0"/>
              </a:spcAft>
            </a:pPr>
            <a:endParaRPr kumimoji="0" lang="en-US" altLang="en-US" sz="2800" b="0" i="0" u="none" strike="noStrike" cap="none" normalizeH="0" baseline="0" dirty="0">
              <a:ln>
                <a:noFill/>
              </a:ln>
              <a:effectLst/>
              <a:latin typeface="Bookman Old Style" panose="02050604050505020204" pitchFamily="18" charset="0"/>
            </a:endParaRPr>
          </a:p>
          <a:p>
            <a:pPr lvl="0" eaLnBrk="0" fontAlgn="base" hangingPunct="0">
              <a:spcBef>
                <a:spcPct val="0"/>
              </a:spcBef>
              <a:spcAft>
                <a:spcPct val="0"/>
              </a:spcAft>
            </a:pPr>
            <a:r>
              <a:rPr kumimoji="0" lang="en-US" altLang="en-US" sz="2800" b="0" i="0" u="none" strike="noStrike" cap="none" normalizeH="0" baseline="0" dirty="0">
                <a:ln>
                  <a:noFill/>
                </a:ln>
                <a:effectLst/>
                <a:latin typeface="Bookman Old Style" panose="02050604050505020204" pitchFamily="18" charset="0"/>
              </a:rPr>
              <a:t>Process finished with exit code 0</a:t>
            </a:r>
          </a:p>
        </p:txBody>
      </p:sp>
      <p:sp>
        <p:nvSpPr>
          <p:cNvPr id="5" name="Date Placeholder 4"/>
          <p:cNvSpPr>
            <a:spLocks noGrp="1"/>
          </p:cNvSpPr>
          <p:nvPr>
            <p:ph type="dt" sz="half" idx="10"/>
          </p:nvPr>
        </p:nvSpPr>
        <p:spPr/>
        <p:txBody>
          <a:bodyPr/>
          <a:lstStyle/>
          <a:p>
            <a:fld id="{157325F9-A0B2-48E0-B8A4-40524BBB1343}" type="datetime3">
              <a:rPr lang="en-US" smtClean="0"/>
              <a:pPr/>
              <a:t>4 January 2023</a:t>
            </a:fld>
            <a:endParaRPr lang="en-US"/>
          </a:p>
        </p:txBody>
      </p:sp>
      <p:sp>
        <p:nvSpPr>
          <p:cNvPr id="6" name="Slide Number Placeholder 5"/>
          <p:cNvSpPr>
            <a:spLocks noGrp="1"/>
          </p:cNvSpPr>
          <p:nvPr>
            <p:ph type="sldNum" sz="quarter" idx="12"/>
          </p:nvPr>
        </p:nvSpPr>
        <p:spPr/>
        <p:txBody>
          <a:bodyPr/>
          <a:lstStyle/>
          <a:p>
            <a:fld id="{64522431-E19A-44D8-A68D-0DF1308BA672}" type="slidenum">
              <a:rPr lang="en-US" smtClean="0"/>
              <a:pPr/>
              <a:t>14</a:t>
            </a:fld>
            <a:endParaRPr lang="en-US"/>
          </a:p>
        </p:txBody>
      </p:sp>
    </p:spTree>
    <p:extLst>
      <p:ext uri="{BB962C8B-B14F-4D97-AF65-F5344CB8AC3E}">
        <p14:creationId xmlns:p14="http://schemas.microsoft.com/office/powerpoint/2010/main" xmlns="" val="28416691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Effect transition="in" filter="fade">
                                      <p:cBhvr>
                                        <p:cTn id="11" dur="500"/>
                                        <p:tgtEl>
                                          <p:spTgt spid="4">
                                            <p:txEl>
                                              <p:pRg st="4" end="4"/>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fade">
                                      <p:cBhvr>
                                        <p:cTn id="15" dur="500"/>
                                        <p:tgtEl>
                                          <p:spTgt spid="4">
                                            <p:txEl>
                                              <p:pRg st="5" end="5"/>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fade">
                                      <p:cBhvr>
                                        <p:cTn id="23" dur="500"/>
                                        <p:tgtEl>
                                          <p:spTgt spid="4">
                                            <p:txEl>
                                              <p:pRg st="7" end="7"/>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fade">
                                      <p:cBhvr>
                                        <p:cTn id="31"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CEBD1-EF73-197F-8D9E-D6DA8928B17C}"/>
              </a:ext>
            </a:extLst>
          </p:cNvPr>
          <p:cNvSpPr>
            <a:spLocks noGrp="1"/>
          </p:cNvSpPr>
          <p:nvPr>
            <p:ph type="title"/>
          </p:nvPr>
        </p:nvSpPr>
        <p:spPr>
          <a:xfrm>
            <a:off x="838199" y="365125"/>
            <a:ext cx="10926171" cy="1325563"/>
          </a:xfrm>
        </p:spPr>
        <p:txBody>
          <a:bodyPr>
            <a:normAutofit/>
          </a:bodyPr>
          <a:lstStyle/>
          <a:p>
            <a:pPr algn="ctr"/>
            <a:r>
              <a:rPr lang="en-US" sz="3600" b="1" i="0" dirty="0">
                <a:effectLst/>
                <a:latin typeface="Bookman Old Style" panose="02050604050505020204" pitchFamily="18" charset="0"/>
                <a:cs typeface="Times New Roman" panose="02020603050405020304" pitchFamily="18" charset="0"/>
              </a:rPr>
              <a:t>INTER-THREAD COMMUNICATION</a:t>
            </a:r>
            <a:endParaRPr lang="en-US" sz="3600" b="1" dirty="0">
              <a:latin typeface="Bookman Old Style" panose="020506040505050202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4522431-E19A-44D8-A68D-0DF1308BA672}" type="slidenum">
              <a:rPr lang="en-US" smtClean="0"/>
              <a:pPr/>
              <a:t>15</a:t>
            </a:fld>
            <a:endParaRPr lang="en-US"/>
          </a:p>
        </p:txBody>
      </p:sp>
      <p:sp>
        <p:nvSpPr>
          <p:cNvPr id="7" name="Date Placeholder 6"/>
          <p:cNvSpPr>
            <a:spLocks noGrp="1"/>
          </p:cNvSpPr>
          <p:nvPr>
            <p:ph type="dt" sz="half" idx="10"/>
          </p:nvPr>
        </p:nvSpPr>
        <p:spPr/>
        <p:txBody>
          <a:bodyPr/>
          <a:lstStyle/>
          <a:p>
            <a:fld id="{3B836C13-A4F9-46FF-BFAA-1D6F5B5B79CA}" type="datetime3">
              <a:rPr lang="en-US" smtClean="0"/>
              <a:pPr/>
              <a:t>4 January 2023</a:t>
            </a:fld>
            <a:endParaRPr lang="en-US"/>
          </a:p>
        </p:txBody>
      </p:sp>
      <p:sp>
        <p:nvSpPr>
          <p:cNvPr id="5" name="Content Placeholder 4"/>
          <p:cNvSpPr>
            <a:spLocks noGrp="1"/>
          </p:cNvSpPr>
          <p:nvPr>
            <p:ph idx="1"/>
          </p:nvPr>
        </p:nvSpPr>
        <p:spPr>
          <a:xfrm>
            <a:off x="838200" y="1825625"/>
            <a:ext cx="10515600" cy="2643633"/>
          </a:xfrm>
        </p:spPr>
        <p:txBody>
          <a:bodyPr/>
          <a:lstStyle/>
          <a:p>
            <a:pPr>
              <a:lnSpc>
                <a:spcPct val="100000"/>
              </a:lnSpc>
            </a:pPr>
            <a:r>
              <a:rPr lang="en-GB" dirty="0">
                <a:latin typeface="Bookman Old Style" panose="02050604050505020204" pitchFamily="18" charset="0"/>
              </a:rPr>
              <a:t>A mechanism in which a thread is paused running in its critical section and another thread is allowed to enter in the same critical section to be executed</a:t>
            </a:r>
          </a:p>
          <a:p>
            <a:pPr>
              <a:lnSpc>
                <a:spcPct val="100000"/>
              </a:lnSpc>
            </a:pPr>
            <a:r>
              <a:rPr lang="en-GB" dirty="0">
                <a:latin typeface="Bookman Old Style" panose="02050604050505020204" pitchFamily="18" charset="0"/>
              </a:rPr>
              <a:t>It is also known as Cooperation in java</a:t>
            </a:r>
          </a:p>
          <a:p>
            <a:pPr>
              <a:lnSpc>
                <a:spcPct val="100000"/>
              </a:lnSpc>
            </a:pPr>
            <a:r>
              <a:rPr lang="en-GB" dirty="0">
                <a:latin typeface="Bookman Old Style" panose="02050604050505020204" pitchFamily="18" charset="0"/>
              </a:rPr>
              <a:t>Three methods :</a:t>
            </a:r>
          </a:p>
        </p:txBody>
      </p:sp>
      <p:sp>
        <p:nvSpPr>
          <p:cNvPr id="8" name="TextBox 7"/>
          <p:cNvSpPr txBox="1"/>
          <p:nvPr/>
        </p:nvSpPr>
        <p:spPr>
          <a:xfrm>
            <a:off x="4055156" y="4450082"/>
            <a:ext cx="2246128" cy="1292662"/>
          </a:xfrm>
          <a:prstGeom prst="rect">
            <a:avLst/>
          </a:prstGeom>
          <a:noFill/>
        </p:spPr>
        <p:txBody>
          <a:bodyPr wrap="none" rtlCol="0">
            <a:spAutoFit/>
          </a:bodyPr>
          <a:lstStyle/>
          <a:p>
            <a:pPr marL="514350" indent="-514350">
              <a:buFont typeface="+mj-lt"/>
              <a:buAutoNum type="arabicPeriod"/>
            </a:pPr>
            <a:r>
              <a:rPr lang="en-GB" sz="2600" dirty="0">
                <a:latin typeface="Bookman Old Style" panose="02050604050505020204" pitchFamily="18" charset="0"/>
              </a:rPr>
              <a:t>wait()</a:t>
            </a:r>
          </a:p>
          <a:p>
            <a:pPr marL="514350" indent="-514350">
              <a:buFont typeface="+mj-lt"/>
              <a:buAutoNum type="arabicPeriod"/>
            </a:pPr>
            <a:r>
              <a:rPr lang="en-GB" sz="2600" dirty="0">
                <a:latin typeface="Bookman Old Style" panose="02050604050505020204" pitchFamily="18" charset="0"/>
              </a:rPr>
              <a:t>notify()</a:t>
            </a:r>
          </a:p>
          <a:p>
            <a:pPr marL="514350" indent="-514350">
              <a:buFont typeface="+mj-lt"/>
              <a:buAutoNum type="arabicPeriod"/>
            </a:pPr>
            <a:r>
              <a:rPr lang="en-GB" sz="2600" dirty="0" err="1">
                <a:latin typeface="Bookman Old Style" panose="02050604050505020204" pitchFamily="18" charset="0"/>
              </a:rPr>
              <a:t>notifyAll</a:t>
            </a:r>
            <a:r>
              <a:rPr lang="en-GB" sz="2600" dirty="0">
                <a:latin typeface="Bookman Old Style" panose="02050604050505020204" pitchFamily="18" charset="0"/>
              </a:rPr>
              <a:t>()</a:t>
            </a:r>
            <a:endParaRPr lang="en-US" sz="2600" dirty="0">
              <a:latin typeface="Bookman Old Style" panose="02050604050505020204" pitchFamily="18" charset="0"/>
            </a:endParaRPr>
          </a:p>
        </p:txBody>
      </p:sp>
    </p:spTree>
    <p:extLst>
      <p:ext uri="{BB962C8B-B14F-4D97-AF65-F5344CB8AC3E}">
        <p14:creationId xmlns:p14="http://schemas.microsoft.com/office/powerpoint/2010/main" xmlns="" val="20250994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Effect transition="in" filter="fade">
                                      <p:cBhvr>
                                        <p:cTn id="31" dur="500"/>
                                        <p:tgtEl>
                                          <p:spTgt spid="8">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fade">
                                      <p:cBhvr>
                                        <p:cTn id="36"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88913" y="2142382"/>
            <a:ext cx="7214172" cy="2935792"/>
          </a:xfrm>
          <a:prstGeom prst="rect">
            <a:avLst/>
          </a:prstGeom>
        </p:spPr>
      </p:pic>
      <p:sp>
        <p:nvSpPr>
          <p:cNvPr id="2" name="Title 1">
            <a:extLst>
              <a:ext uri="{FF2B5EF4-FFF2-40B4-BE49-F238E27FC236}">
                <a16:creationId xmlns:a16="http://schemas.microsoft.com/office/drawing/2014/main" xmlns="" id="{7B0CEBD1-EF73-197F-8D9E-D6DA8928B17C}"/>
              </a:ext>
            </a:extLst>
          </p:cNvPr>
          <p:cNvSpPr>
            <a:spLocks noGrp="1"/>
          </p:cNvSpPr>
          <p:nvPr>
            <p:ph type="title"/>
          </p:nvPr>
        </p:nvSpPr>
        <p:spPr>
          <a:xfrm>
            <a:off x="838199" y="365125"/>
            <a:ext cx="10926171" cy="1325563"/>
          </a:xfrm>
        </p:spPr>
        <p:txBody>
          <a:bodyPr>
            <a:normAutofit/>
          </a:bodyPr>
          <a:lstStyle/>
          <a:p>
            <a:pPr algn="ctr"/>
            <a:r>
              <a:rPr lang="en-US" sz="3600" b="1" i="0" dirty="0">
                <a:effectLst/>
                <a:latin typeface="Bookman Old Style" panose="02050604050505020204" pitchFamily="18" charset="0"/>
                <a:cs typeface="Times New Roman" panose="02020603050405020304" pitchFamily="18" charset="0"/>
              </a:rPr>
              <a:t>POLLING</a:t>
            </a:r>
            <a:endParaRPr lang="en-US" sz="3600" b="1" dirty="0">
              <a:latin typeface="Bookman Old Style" panose="020506040505050202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4522431-E19A-44D8-A68D-0DF1308BA672}" type="slidenum">
              <a:rPr lang="en-US" smtClean="0"/>
              <a:pPr/>
              <a:t>16</a:t>
            </a:fld>
            <a:endParaRPr lang="en-US" dirty="0"/>
          </a:p>
        </p:txBody>
      </p:sp>
      <p:sp>
        <p:nvSpPr>
          <p:cNvPr id="7" name="Date Placeholder 6"/>
          <p:cNvSpPr>
            <a:spLocks noGrp="1"/>
          </p:cNvSpPr>
          <p:nvPr>
            <p:ph type="dt" sz="half" idx="10"/>
          </p:nvPr>
        </p:nvSpPr>
        <p:spPr/>
        <p:txBody>
          <a:bodyPr/>
          <a:lstStyle/>
          <a:p>
            <a:fld id="{51F9F8D9-625F-4148-B500-8095E9996638}" type="datetime3">
              <a:rPr lang="en-US" smtClean="0"/>
              <a:pPr/>
              <a:t>4 January 2023</a:t>
            </a:fld>
            <a:endParaRPr lang="en-US"/>
          </a:p>
        </p:txBody>
      </p:sp>
      <p:sp>
        <p:nvSpPr>
          <p:cNvPr id="5" name="Content Placeholder 4"/>
          <p:cNvSpPr>
            <a:spLocks noGrp="1"/>
          </p:cNvSpPr>
          <p:nvPr>
            <p:ph idx="1"/>
          </p:nvPr>
        </p:nvSpPr>
        <p:spPr>
          <a:xfrm>
            <a:off x="838200" y="2517170"/>
            <a:ext cx="10515600" cy="2664558"/>
          </a:xfrm>
        </p:spPr>
        <p:txBody>
          <a:bodyPr>
            <a:normAutofit/>
          </a:bodyPr>
          <a:lstStyle/>
          <a:p>
            <a:pPr>
              <a:lnSpc>
                <a:spcPct val="100000"/>
              </a:lnSpc>
            </a:pPr>
            <a:r>
              <a:rPr lang="en-GB" dirty="0">
                <a:latin typeface="Bookman Old Style" panose="02050604050505020204" pitchFamily="18" charset="0"/>
              </a:rPr>
              <a:t>The process of testing a condition repeatedly till it becomes true is known as polling</a:t>
            </a:r>
          </a:p>
          <a:p>
            <a:pPr>
              <a:lnSpc>
                <a:spcPct val="100000"/>
              </a:lnSpc>
            </a:pPr>
            <a:r>
              <a:rPr lang="en-GB" dirty="0">
                <a:latin typeface="Bookman Old Style" panose="02050604050505020204" pitchFamily="18" charset="0"/>
              </a:rPr>
              <a:t>Wastes many CPU cycles</a:t>
            </a:r>
          </a:p>
          <a:p>
            <a:pPr>
              <a:lnSpc>
                <a:spcPct val="100000"/>
              </a:lnSpc>
            </a:pPr>
            <a:r>
              <a:rPr lang="en-GB" dirty="0">
                <a:latin typeface="Bookman Old Style" panose="02050604050505020204" pitchFamily="18" charset="0"/>
              </a:rPr>
              <a:t>Makes the implementation inefficient</a:t>
            </a:r>
          </a:p>
          <a:p>
            <a:pPr>
              <a:lnSpc>
                <a:spcPct val="100000"/>
              </a:lnSpc>
            </a:pPr>
            <a:endParaRPr lang="en-GB" dirty="0">
              <a:latin typeface="Bookman Old Style" panose="02050604050505020204" pitchFamily="18" charset="0"/>
            </a:endParaRPr>
          </a:p>
        </p:txBody>
      </p:sp>
      <p:sp>
        <p:nvSpPr>
          <p:cNvPr id="8" name="Content Placeholder 4"/>
          <p:cNvSpPr txBox="1">
            <a:spLocks/>
          </p:cNvSpPr>
          <p:nvPr/>
        </p:nvSpPr>
        <p:spPr>
          <a:xfrm>
            <a:off x="838199" y="1690688"/>
            <a:ext cx="10515600" cy="8264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3000" b="1" dirty="0">
                <a:latin typeface="Bookman Old Style" panose="02050604050505020204" pitchFamily="18" charset="0"/>
              </a:rPr>
              <a:t>What is polling?</a:t>
            </a:r>
          </a:p>
        </p:txBody>
      </p:sp>
      <p:pic>
        <p:nvPicPr>
          <p:cNvPr id="5122" name="Picture 2" descr="Silhouette of Unknown Man in Profile Stock Vector - Illustration of  anonymity, model: 124941497"/>
          <p:cNvPicPr>
            <a:picLocks noChangeAspect="1" noChangeArrowheads="1"/>
          </p:cNvPicPr>
          <p:nvPr/>
        </p:nvPicPr>
        <p:blipFill>
          <a:blip r:embed="rId3">
            <a:extLst>
              <a:ext uri="{BEBA8EAE-BF5A-486C-A8C5-ECC9F3942E4B}">
                <a14:imgProps xmlns:a14="http://schemas.microsoft.com/office/drawing/2010/main" xmlns="">
                  <a14:imgLayer r:embed="rId4">
                    <a14:imgEffect>
                      <a14:backgroundRemoval t="0" b="99225" l="6154" r="89744"/>
                    </a14:imgEffect>
                  </a14:imgLayer>
                </a14:imgProps>
              </a:ext>
              <a:ext uri="{28A0092B-C50C-407E-A947-70E740481C1C}">
                <a14:useLocalDpi xmlns:a14="http://schemas.microsoft.com/office/drawing/2010/main" xmlns="" val="0"/>
              </a:ext>
            </a:extLst>
          </a:blip>
          <a:srcRect/>
          <a:stretch>
            <a:fillRect/>
          </a:stretch>
        </p:blipFill>
        <p:spPr bwMode="auto">
          <a:xfrm>
            <a:off x="1281112" y="3795345"/>
            <a:ext cx="1857375" cy="2457451"/>
          </a:xfrm>
          <a:prstGeom prst="rect">
            <a:avLst/>
          </a:prstGeom>
          <a:noFill/>
          <a:extLst>
            <a:ext uri="{909E8E84-426E-40DD-AFC4-6F175D3DCCD1}">
              <a14:hiddenFill xmlns:a14="http://schemas.microsoft.com/office/drawing/2010/main" xmlns="">
                <a:solidFill>
                  <a:srgbClr val="FFFFFF"/>
                </a:solidFill>
              </a14:hiddenFill>
            </a:ext>
          </a:extLst>
        </p:spPr>
      </p:pic>
      <p:pic>
        <p:nvPicPr>
          <p:cNvPr id="5124" name="Picture 4" descr="Questions-sticker GIFs - Get the best GIF on GIPHY"/>
          <p:cNvPicPr>
            <a:picLocks noChangeAspect="1" noChangeArrowheads="1" noCrop="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372812" y="2896275"/>
            <a:ext cx="1591032" cy="159103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5866544" y="2712378"/>
            <a:ext cx="2116476" cy="39041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2" name="Picture 2" descr="Silhouette of Unknown Man in Profile Stock Vector - Illustration of  anonymity, model: 124941497"/>
          <p:cNvPicPr>
            <a:picLocks noChangeAspect="1" noChangeArrowheads="1"/>
          </p:cNvPicPr>
          <p:nvPr/>
        </p:nvPicPr>
        <p:blipFill>
          <a:blip r:embed="rId3">
            <a:extLst>
              <a:ext uri="{BEBA8EAE-BF5A-486C-A8C5-ECC9F3942E4B}">
                <a14:imgProps xmlns:a14="http://schemas.microsoft.com/office/drawing/2010/main" xmlns="">
                  <a14:imgLayer r:embed="rId4">
                    <a14:imgEffect>
                      <a14:backgroundRemoval t="0" b="99225" l="6154" r="89744"/>
                    </a14:imgEffect>
                  </a14:imgLayer>
                </a14:imgProps>
              </a:ext>
              <a:ext uri="{28A0092B-C50C-407E-A947-70E740481C1C}">
                <a14:useLocalDpi xmlns:a14="http://schemas.microsoft.com/office/drawing/2010/main" xmlns="" val="0"/>
              </a:ext>
            </a:extLst>
          </a:blip>
          <a:srcRect/>
          <a:stretch>
            <a:fillRect/>
          </a:stretch>
        </p:blipFill>
        <p:spPr bwMode="auto">
          <a:xfrm>
            <a:off x="5372596" y="3637436"/>
            <a:ext cx="1857375" cy="2457451"/>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p:cNvSpPr txBox="1"/>
          <p:nvPr/>
        </p:nvSpPr>
        <p:spPr>
          <a:xfrm>
            <a:off x="6008341" y="2729830"/>
            <a:ext cx="3013401"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400" dirty="0">
                <a:latin typeface="Bookman Old Style" panose="02050604050505020204" pitchFamily="18" charset="0"/>
              </a:rPr>
              <a:t>Market Status : </a:t>
            </a:r>
            <a:r>
              <a:rPr lang="en-GB" sz="1400" dirty="0">
                <a:solidFill>
                  <a:srgbClr val="00B050"/>
                </a:solidFill>
                <a:latin typeface="Bookman Old Style" panose="02050604050505020204" pitchFamily="18" charset="0"/>
              </a:rPr>
              <a:t>Available</a:t>
            </a:r>
            <a:endParaRPr lang="en-US" sz="1400" dirty="0">
              <a:solidFill>
                <a:srgbClr val="00B050"/>
              </a:solidFill>
              <a:latin typeface="Bookman Old Style" panose="02050604050505020204" pitchFamily="18" charset="0"/>
            </a:endParaRPr>
          </a:p>
        </p:txBody>
      </p:sp>
    </p:spTree>
    <p:extLst>
      <p:ext uri="{BB962C8B-B14F-4D97-AF65-F5344CB8AC3E}">
        <p14:creationId xmlns:p14="http://schemas.microsoft.com/office/powerpoint/2010/main" xmlns="" val="16308104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fade">
                                      <p:cBhvr>
                                        <p:cTn id="20" dur="500"/>
                                        <p:tgtEl>
                                          <p:spTgt spid="51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5124"/>
                                        </p:tgtEl>
                                        <p:attrNameLst>
                                          <p:attrName>style.visibility</p:attrName>
                                        </p:attrNameLst>
                                      </p:cBhvr>
                                      <p:to>
                                        <p:strVal val="visible"/>
                                      </p:to>
                                    </p:set>
                                    <p:animEffect transition="in" filter="fade">
                                      <p:cBhvr>
                                        <p:cTn id="28" dur="500"/>
                                        <p:tgtEl>
                                          <p:spTgt spid="5124"/>
                                        </p:tgtEl>
                                      </p:cBhvr>
                                    </p:animEffect>
                                  </p:childTnLst>
                                </p:cTn>
                              </p:par>
                            </p:childTnLst>
                          </p:cTn>
                        </p:par>
                        <p:par>
                          <p:cTn id="29" fill="hold">
                            <p:stCondLst>
                              <p:cond delay="500"/>
                            </p:stCondLst>
                            <p:childTnLst>
                              <p:par>
                                <p:cTn id="30" presetID="10" presetClass="exit" presetSubtype="0" fill="hold" grpId="1" nodeType="after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5124"/>
                                        </p:tgtEl>
                                      </p:cBhvr>
                                    </p:animEffect>
                                    <p:set>
                                      <p:cBhvr>
                                        <p:cTn id="37" dur="1" fill="hold">
                                          <p:stCondLst>
                                            <p:cond delay="499"/>
                                          </p:stCondLst>
                                        </p:cTn>
                                        <p:tgtEl>
                                          <p:spTgt spid="5124"/>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122"/>
                                        </p:tgtEl>
                                      </p:cBhvr>
                                    </p:animEffect>
                                    <p:set>
                                      <p:cBhvr>
                                        <p:cTn id="40" dur="1" fill="hold">
                                          <p:stCondLst>
                                            <p:cond delay="499"/>
                                          </p:stCondLst>
                                        </p:cTn>
                                        <p:tgtEl>
                                          <p:spTgt spid="512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anim calcmode="lin" valueType="num">
                                      <p:cBhvr>
                                        <p:cTn id="46" dur="1000" fill="hold"/>
                                        <p:tgtEl>
                                          <p:spTgt spid="12"/>
                                        </p:tgtEl>
                                        <p:attrNameLst>
                                          <p:attrName>ppt_x</p:attrName>
                                        </p:attrNameLst>
                                      </p:cBhvr>
                                      <p:tavLst>
                                        <p:tav tm="0">
                                          <p:val>
                                            <p:strVal val="#ppt_x"/>
                                          </p:val>
                                        </p:tav>
                                        <p:tav tm="100000">
                                          <p:val>
                                            <p:strVal val="#ppt_x"/>
                                          </p:val>
                                        </p:tav>
                                      </p:tavLst>
                                    </p:anim>
                                    <p:anim calcmode="lin" valueType="num">
                                      <p:cBhvr>
                                        <p:cTn id="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nodeType="clickEffect">
                                  <p:stCondLst>
                                    <p:cond delay="0"/>
                                  </p:stCondLst>
                                  <p:childTnLst>
                                    <p:animMotion origin="layout" path="M 3.125E-6 -7.40741E-7 L 0.30403 -0.00231 " pathEditMode="relative" rAng="0" ptsTypes="AA">
                                      <p:cBhvr>
                                        <p:cTn id="51" dur="2000" fill="hold"/>
                                        <p:tgtEl>
                                          <p:spTgt spid="12"/>
                                        </p:tgtEl>
                                        <p:attrNameLst>
                                          <p:attrName>ppt_x</p:attrName>
                                          <p:attrName>ppt_y</p:attrName>
                                        </p:attrNameLst>
                                      </p:cBhvr>
                                      <p:rCtr x="15195" y="-116"/>
                                    </p:animMotion>
                                  </p:childTnLst>
                                </p:cTn>
                              </p:par>
                              <p:par>
                                <p:cTn id="52" presetID="10" presetClass="exit" presetSubtype="0" fill="hold" nodeType="withEffect">
                                  <p:stCondLst>
                                    <p:cond delay="500"/>
                                  </p:stCondLst>
                                  <p:childTnLst>
                                    <p:animEffect transition="out" filter="fade">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122"/>
                                        </p:tgtEl>
                                        <p:attrNameLst>
                                          <p:attrName>style.visibility</p:attrName>
                                        </p:attrNameLst>
                                      </p:cBhvr>
                                      <p:to>
                                        <p:strVal val="visible"/>
                                      </p:to>
                                    </p:set>
                                    <p:animEffect transition="in" filter="fade">
                                      <p:cBhvr>
                                        <p:cTn id="64" dur="500"/>
                                        <p:tgtEl>
                                          <p:spTgt spid="512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nodeType="clickEffect">
                                  <p:stCondLst>
                                    <p:cond delay="0"/>
                                  </p:stCondLst>
                                  <p:childTnLst>
                                    <p:animEffect transition="out" filter="fade">
                                      <p:cBhvr>
                                        <p:cTn id="68" dur="500"/>
                                        <p:tgtEl>
                                          <p:spTgt spid="5122"/>
                                        </p:tgtEl>
                                      </p:cBhvr>
                                    </p:animEffect>
                                    <p:set>
                                      <p:cBhvr>
                                        <p:cTn id="69" dur="1" fill="hold">
                                          <p:stCondLst>
                                            <p:cond delay="499"/>
                                          </p:stCondLst>
                                        </p:cTn>
                                        <p:tgtEl>
                                          <p:spTgt spid="5122"/>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3"/>
                                        </p:tgtEl>
                                      </p:cBhvr>
                                    </p:animEffect>
                                    <p:set>
                                      <p:cBhvr>
                                        <p:cTn id="72" dur="1" fill="hold">
                                          <p:stCondLst>
                                            <p:cond delay="499"/>
                                          </p:stCondLst>
                                        </p:cTn>
                                        <p:tgtEl>
                                          <p:spTgt spid="3"/>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0"/>
                                        </p:tgtEl>
                                      </p:cBhvr>
                                    </p:animEffect>
                                    <p:set>
                                      <p:cBhvr>
                                        <p:cTn id="75" dur="1" fill="hold">
                                          <p:stCondLst>
                                            <p:cond delay="499"/>
                                          </p:stCondLst>
                                        </p:cTn>
                                        <p:tgtEl>
                                          <p:spTgt spid="10"/>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
                                            <p:txEl>
                                              <p:pRg st="0" end="0"/>
                                            </p:txEl>
                                          </p:spTgt>
                                        </p:tgtEl>
                                        <p:attrNameLst>
                                          <p:attrName>style.visibility</p:attrName>
                                        </p:attrNameLst>
                                      </p:cBhvr>
                                      <p:to>
                                        <p:strVal val="visible"/>
                                      </p:to>
                                    </p:set>
                                    <p:animEffect transition="in" filter="fade">
                                      <p:cBhvr>
                                        <p:cTn id="80" dur="500"/>
                                        <p:tgtEl>
                                          <p:spTgt spid="5">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
                                            <p:txEl>
                                              <p:pRg st="1" end="1"/>
                                            </p:txEl>
                                          </p:spTgt>
                                        </p:tgtEl>
                                        <p:attrNameLst>
                                          <p:attrName>style.visibility</p:attrName>
                                        </p:attrNameLst>
                                      </p:cBhvr>
                                      <p:to>
                                        <p:strVal val="visible"/>
                                      </p:to>
                                    </p:set>
                                    <p:animEffect transition="in" filter="fade">
                                      <p:cBhvr>
                                        <p:cTn id="85" dur="500"/>
                                        <p:tgtEl>
                                          <p:spTgt spid="5">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
                                            <p:txEl>
                                              <p:pRg st="2" end="2"/>
                                            </p:txEl>
                                          </p:spTgt>
                                        </p:tgtEl>
                                        <p:attrNameLst>
                                          <p:attrName>style.visibility</p:attrName>
                                        </p:attrNameLst>
                                      </p:cBhvr>
                                      <p:to>
                                        <p:strVal val="visible"/>
                                      </p:to>
                                    </p:set>
                                    <p:animEffect transition="in" filter="fade">
                                      <p:cBhvr>
                                        <p:cTn id="9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8" grpId="0"/>
      <p:bldP spid="9" grpId="0" animBg="1"/>
      <p:bldP spid="9" grpId="1" animBg="1"/>
      <p:bldP spid="10" grpId="0" animBg="1"/>
      <p:bldP spid="1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390241"/>
          </a:xfrm>
        </p:spPr>
        <p:txBody>
          <a:bodyPr>
            <a:noAutofit/>
          </a:bodyPr>
          <a:lstStyle/>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BB0066"/>
                </a:solidFill>
                <a:latin typeface="Courier New" panose="02070309020205020404" pitchFamily="49" charset="0"/>
                <a:ea typeface="Times New Roman" panose="02020603050405020304" pitchFamily="18" charset="0"/>
                <a:cs typeface="Times New Roman" panose="02020603050405020304" pitchFamily="18" charset="0"/>
              </a:rPr>
              <a:t>Bike</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extends</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Thread{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333399"/>
                </a:solidFill>
                <a:latin typeface="Courier New" panose="02070309020205020404" pitchFamily="49" charset="0"/>
                <a:ea typeface="Times New Roman" panose="02020603050405020304" pitchFamily="18" charset="0"/>
                <a:cs typeface="Times New Roman" panose="02020603050405020304" pitchFamily="18" charset="0"/>
              </a:rPr>
              <a:t>boolean</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available = </a:t>
            </a:r>
            <a:r>
              <a:rPr lang="en-US"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false</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555555"/>
                </a:solidFill>
                <a:latin typeface="Courier New" panose="02070309020205020404" pitchFamily="49" charset="0"/>
                <a:ea typeface="Times New Roman" panose="02020603050405020304" pitchFamily="18" charset="0"/>
                <a:cs typeface="Times New Roman" panose="02020603050405020304" pitchFamily="18" charset="0"/>
              </a:rPr>
              <a:t>@Override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333399"/>
                </a:solidFill>
                <a:latin typeface="Courier New" panose="02070309020205020404" pitchFamily="49" charset="0"/>
                <a:ea typeface="Times New Roman" panose="02020603050405020304" pitchFamily="18" charset="0"/>
                <a:cs typeface="Times New Roman" panose="02020603050405020304" pitchFamily="18" charset="0"/>
              </a:rPr>
              <a:t>void</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66BB"/>
                </a:solidFill>
                <a:latin typeface="Courier New" panose="02070309020205020404" pitchFamily="49" charset="0"/>
                <a:ea typeface="Times New Roman" panose="02020603050405020304" pitchFamily="18" charset="0"/>
                <a:cs typeface="Times New Roman" panose="02020603050405020304" pitchFamily="18" charset="0"/>
              </a:rPr>
              <a:t>run</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available = </a:t>
            </a:r>
            <a:r>
              <a:rPr lang="en-US"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true</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a:xfrm>
            <a:off x="220895" y="365125"/>
            <a:ext cx="11750211" cy="1325563"/>
          </a:xfrm>
        </p:spPr>
        <p:txBody>
          <a:bodyPr>
            <a:normAutofit/>
          </a:bodyPr>
          <a:lstStyle/>
          <a:p>
            <a:r>
              <a:rPr lang="en-GB" sz="3600" b="1" dirty="0">
                <a:latin typeface="Bookman Old Style" panose="02050604050505020204" pitchFamily="18" charset="0"/>
              </a:rPr>
              <a:t>IMPLEMENT INTER-THREAD COMMUNICATION</a:t>
            </a:r>
            <a:endParaRPr lang="en-US" sz="3600" b="1" dirty="0">
              <a:latin typeface="Bookman Old Style" panose="02050604050505020204" pitchFamily="18" charset="0"/>
            </a:endParaRPr>
          </a:p>
        </p:txBody>
      </p:sp>
      <p:sp>
        <p:nvSpPr>
          <p:cNvPr id="4" name="Date Placeholder 3"/>
          <p:cNvSpPr>
            <a:spLocks noGrp="1"/>
          </p:cNvSpPr>
          <p:nvPr>
            <p:ph type="dt" sz="half" idx="10"/>
          </p:nvPr>
        </p:nvSpPr>
        <p:spPr/>
        <p:txBody>
          <a:bodyPr/>
          <a:lstStyle/>
          <a:p>
            <a:fld id="{4D2E826C-52C5-4B25-B963-CB68045A4E04}" type="datetime3">
              <a:rPr lang="en-US" smtClean="0"/>
              <a:pPr/>
              <a:t>4 January 2023</a:t>
            </a:fld>
            <a:endParaRPr lang="en-US" dirty="0"/>
          </a:p>
        </p:txBody>
      </p:sp>
      <p:sp>
        <p:nvSpPr>
          <p:cNvPr id="5" name="Slide Number Placeholder 4"/>
          <p:cNvSpPr>
            <a:spLocks noGrp="1"/>
          </p:cNvSpPr>
          <p:nvPr>
            <p:ph type="sldNum" sz="quarter" idx="12"/>
          </p:nvPr>
        </p:nvSpPr>
        <p:spPr/>
        <p:txBody>
          <a:bodyPr/>
          <a:lstStyle/>
          <a:p>
            <a:fld id="{64522431-E19A-44D8-A68D-0DF1308BA672}" type="slidenum">
              <a:rPr lang="en-US" smtClean="0"/>
              <a:pPr/>
              <a:t>17</a:t>
            </a:fld>
            <a:endParaRPr lang="en-US"/>
          </a:p>
        </p:txBody>
      </p:sp>
      <p:sp>
        <p:nvSpPr>
          <p:cNvPr id="7" name="Content Placeholder 2"/>
          <p:cNvSpPr txBox="1">
            <a:spLocks/>
          </p:cNvSpPr>
          <p:nvPr/>
        </p:nvSpPr>
        <p:spPr>
          <a:xfrm>
            <a:off x="838200" y="1685139"/>
            <a:ext cx="10515600" cy="43902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solidFill>
                  <a:srgbClr val="BB0066"/>
                </a:solidFill>
                <a:latin typeface="Courier New" panose="02070309020205020404" pitchFamily="49" charset="0"/>
                <a:ea typeface="Times New Roman" panose="02020603050405020304" pitchFamily="18" charset="0"/>
                <a:cs typeface="Times New Roman" panose="02020603050405020304" pitchFamily="18" charset="0"/>
              </a:rPr>
              <a:t>BikeShopApp</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333399"/>
                </a:solidFill>
                <a:latin typeface="Courier New" panose="02070309020205020404" pitchFamily="49" charset="0"/>
                <a:ea typeface="Times New Roman" panose="02020603050405020304" pitchFamily="18" charset="0"/>
                <a:cs typeface="Times New Roman" panose="02020603050405020304" pitchFamily="18" charset="0"/>
              </a:rPr>
              <a:t>void</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66BB"/>
                </a:solidFill>
                <a:latin typeface="Courier New" panose="02070309020205020404" pitchFamily="49" charset="0"/>
                <a:ea typeface="Times New Roman" panose="02020603050405020304" pitchFamily="18" charset="0"/>
                <a:cs typeface="Times New Roman" panose="02020603050405020304" pitchFamily="18" charset="0"/>
              </a:rPr>
              <a:t>main</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args</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Bike b = </a:t>
            </a:r>
            <a:r>
              <a:rPr lang="en-US"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new</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Bike();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b.</a:t>
            </a:r>
            <a:r>
              <a:rPr lang="en-US" dirty="0" err="1">
                <a:solidFill>
                  <a:srgbClr val="0000CC"/>
                </a:solidFill>
                <a:latin typeface="Courier New" panose="02070309020205020404" pitchFamily="49" charset="0"/>
                <a:ea typeface="Times New Roman" panose="02020603050405020304" pitchFamily="18" charset="0"/>
                <a:cs typeface="Times New Roman" panose="02020603050405020304" pitchFamily="18" charset="0"/>
              </a:rPr>
              <a:t>start</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System.</a:t>
            </a:r>
            <a:r>
              <a:rPr lang="en-US" dirty="0" err="1">
                <a:solidFill>
                  <a:srgbClr val="0000CC"/>
                </a:solidFill>
                <a:latin typeface="Courier New" panose="02070309020205020404" pitchFamily="49" charset="0"/>
                <a:ea typeface="Times New Roman" panose="02020603050405020304" pitchFamily="18" charset="0"/>
                <a:cs typeface="Times New Roman" panose="02020603050405020304" pitchFamily="18" charset="0"/>
              </a:rPr>
              <a:t>out</a:t>
            </a:r>
            <a:r>
              <a:rPr lang="en-US"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CC"/>
                </a:solidFill>
                <a:latin typeface="Courier New" panose="02070309020205020404" pitchFamily="49" charset="0"/>
                <a:ea typeface="Times New Roman" panose="02020603050405020304" pitchFamily="18" charset="0"/>
                <a:cs typeface="Times New Roman" panose="02020603050405020304" pitchFamily="18" charset="0"/>
              </a:rPr>
              <a:t>println</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b.</a:t>
            </a:r>
            <a:r>
              <a:rPr lang="en-US" dirty="0" err="1">
                <a:solidFill>
                  <a:srgbClr val="0000CC"/>
                </a:solidFill>
                <a:latin typeface="Courier New" panose="02070309020205020404" pitchFamily="49" charset="0"/>
                <a:ea typeface="Times New Roman" panose="02020603050405020304" pitchFamily="18" charset="0"/>
                <a:cs typeface="Times New Roman" panose="02020603050405020304" pitchFamily="18" charset="0"/>
              </a:rPr>
              <a:t>available</a:t>
            </a: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2"/>
          <p:cNvSpPr txBox="1">
            <a:spLocks/>
          </p:cNvSpPr>
          <p:nvPr/>
        </p:nvSpPr>
        <p:spPr>
          <a:xfrm>
            <a:off x="838200" y="3010702"/>
            <a:ext cx="10515600" cy="173950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u="sng"/>
              <a:t>Output (Terminal):</a:t>
            </a:r>
          </a:p>
          <a:p>
            <a:pPr marL="0" indent="0">
              <a:buFont typeface="Arial" panose="020B0604020202020204" pitchFamily="34" charset="0"/>
              <a:buNone/>
            </a:pPr>
            <a:r>
              <a:rPr lang="en-GB"/>
              <a:t>false</a:t>
            </a:r>
          </a:p>
          <a:p>
            <a:pPr marL="0" indent="0">
              <a:buFont typeface="Arial" panose="020B0604020202020204" pitchFamily="34" charset="0"/>
              <a:buNone/>
            </a:pPr>
            <a:r>
              <a:rPr lang="en-GB">
                <a:solidFill>
                  <a:srgbClr val="00B050"/>
                </a:solidFill>
              </a:rPr>
              <a:t>BUILD SUCCESSFUL.</a:t>
            </a:r>
            <a:endParaRPr lang="en-US" dirty="0">
              <a:solidFill>
                <a:srgbClr val="00B050"/>
              </a:solidFill>
            </a:endParaRPr>
          </a:p>
        </p:txBody>
      </p:sp>
      <p:sp>
        <p:nvSpPr>
          <p:cNvPr id="10" name="TextBox 9"/>
          <p:cNvSpPr txBox="1"/>
          <p:nvPr/>
        </p:nvSpPr>
        <p:spPr>
          <a:xfrm>
            <a:off x="1571945" y="3512295"/>
            <a:ext cx="272832" cy="553998"/>
          </a:xfrm>
          <a:prstGeom prst="rect">
            <a:avLst/>
          </a:prstGeom>
          <a:noFill/>
        </p:spPr>
        <p:txBody>
          <a:bodyPr wrap="none" rtlCol="0">
            <a:spAutoFit/>
          </a:bodyPr>
          <a:lstStyle/>
          <a:p>
            <a:r>
              <a:rPr lang="en-GB" sz="3000" dirty="0"/>
              <a:t>l</a:t>
            </a:r>
            <a:endParaRPr lang="en-US" sz="3000" dirty="0"/>
          </a:p>
        </p:txBody>
      </p:sp>
    </p:spTree>
    <p:extLst>
      <p:ext uri="{BB962C8B-B14F-4D97-AF65-F5344CB8AC3E}">
        <p14:creationId xmlns:p14="http://schemas.microsoft.com/office/powerpoint/2010/main" xmlns="" val="11056386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2201"/>
                            </p:stCondLst>
                            <p:childTnLst>
                              <p:par>
                                <p:cTn id="8" presetID="1" presetClass="entr" presetSubtype="0" fill="hold" nodeType="after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iterate type="lt">
                                    <p:tmAbs val="100"/>
                                  </p:iterate>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par>
                          <p:cTn id="18" fill="hold">
                            <p:stCondLst>
                              <p:cond delay="1401"/>
                            </p:stCondLst>
                            <p:childTnLst>
                              <p:par>
                                <p:cTn id="19" presetID="1" presetClass="entr" presetSubtype="0" fill="hold"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1401"/>
                            </p:stCondLst>
                            <p:childTnLst>
                              <p:par>
                                <p:cTn id="22" presetID="1" presetClass="entr" presetSubtype="0" fill="hold" nodeType="after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par>
                          <p:cTn id="24" fill="hold">
                            <p:stCondLst>
                              <p:cond delay="1401"/>
                            </p:stCondLst>
                            <p:childTnLst>
                              <p:par>
                                <p:cTn id="25" presetID="10" presetClass="entr" presetSubtype="0" fill="hold"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iterate type="lt">
                                    <p:tmAbs val="100"/>
                                  </p:iterate>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iterate type="lt">
                                    <p:tmPct val="0"/>
                                  </p:iterate>
                                  <p:childTnLst>
                                    <p:animEffect transition="out" filter="fade">
                                      <p:cBhvr>
                                        <p:cTn id="35" dur="500"/>
                                        <p:tgtEl>
                                          <p:spTgt spid="3">
                                            <p:txEl>
                                              <p:pRg st="0" end="0"/>
                                            </p:txEl>
                                          </p:spTgt>
                                        </p:tgtEl>
                                      </p:cBhvr>
                                    </p:animEffect>
                                    <p:set>
                                      <p:cBhvr>
                                        <p:cTn id="36" dur="1" fill="hold">
                                          <p:stCondLst>
                                            <p:cond delay="499"/>
                                          </p:stCondLst>
                                        </p:cTn>
                                        <p:tgtEl>
                                          <p:spTgt spid="3">
                                            <p:txEl>
                                              <p:pRg st="0" end="0"/>
                                            </p:txEl>
                                          </p:spTgt>
                                        </p:tgtEl>
                                        <p:attrNameLst>
                                          <p:attrName>style.visibility</p:attrName>
                                        </p:attrNameLst>
                                      </p:cBhvr>
                                      <p:to>
                                        <p:strVal val="hidden"/>
                                      </p:to>
                                    </p:set>
                                  </p:childTnLst>
                                </p:cTn>
                              </p:par>
                              <p:par>
                                <p:cTn id="37" presetID="10" presetClass="exit" presetSubtype="0" fill="hold" grpId="0" nodeType="withEffect">
                                  <p:stCondLst>
                                    <p:cond delay="0"/>
                                  </p:stCondLst>
                                  <p:iterate type="lt">
                                    <p:tmPct val="0"/>
                                  </p:iterate>
                                  <p:childTnLst>
                                    <p:animEffect transition="out" filter="fade">
                                      <p:cBhvr>
                                        <p:cTn id="38" dur="500"/>
                                        <p:tgtEl>
                                          <p:spTgt spid="3">
                                            <p:txEl>
                                              <p:pRg st="1" end="1"/>
                                            </p:txEl>
                                          </p:spTgt>
                                        </p:tgtEl>
                                      </p:cBhvr>
                                    </p:animEffect>
                                    <p:set>
                                      <p:cBhvr>
                                        <p:cTn id="39" dur="1" fill="hold">
                                          <p:stCondLst>
                                            <p:cond delay="499"/>
                                          </p:stCondLst>
                                        </p:cTn>
                                        <p:tgtEl>
                                          <p:spTgt spid="3">
                                            <p:txEl>
                                              <p:pRg st="1" end="1"/>
                                            </p:txEl>
                                          </p:spTgt>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3">
                                            <p:txEl>
                                              <p:pRg st="2" end="2"/>
                                            </p:txEl>
                                          </p:spTgt>
                                        </p:tgtEl>
                                      </p:cBhvr>
                                    </p:animEffect>
                                    <p:set>
                                      <p:cBhvr>
                                        <p:cTn id="42" dur="1" fill="hold">
                                          <p:stCondLst>
                                            <p:cond delay="499"/>
                                          </p:stCondLst>
                                        </p:cTn>
                                        <p:tgtEl>
                                          <p:spTgt spid="3">
                                            <p:txEl>
                                              <p:pRg st="2" end="2"/>
                                            </p:txEl>
                                          </p:spTgt>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3">
                                            <p:txEl>
                                              <p:pRg st="3" end="3"/>
                                            </p:txEl>
                                          </p:spTgt>
                                        </p:tgtEl>
                                      </p:cBhvr>
                                    </p:animEffect>
                                    <p:set>
                                      <p:cBhvr>
                                        <p:cTn id="45" dur="1" fill="hold">
                                          <p:stCondLst>
                                            <p:cond delay="499"/>
                                          </p:stCondLst>
                                        </p:cTn>
                                        <p:tgtEl>
                                          <p:spTgt spid="3">
                                            <p:txEl>
                                              <p:pRg st="3" end="3"/>
                                            </p:txEl>
                                          </p:spTgt>
                                        </p:tgtEl>
                                        <p:attrNameLst>
                                          <p:attrName>style.visibility</p:attrName>
                                        </p:attrNameLst>
                                      </p:cBhvr>
                                      <p:to>
                                        <p:strVal val="hidden"/>
                                      </p:to>
                                    </p:set>
                                  </p:childTnLst>
                                </p:cTn>
                              </p:par>
                              <p:par>
                                <p:cTn id="46" presetID="10" presetClass="exit" presetSubtype="0" fill="hold" grpId="0" nodeType="withEffect">
                                  <p:stCondLst>
                                    <p:cond delay="0"/>
                                  </p:stCondLst>
                                  <p:iterate type="lt">
                                    <p:tmPct val="0"/>
                                  </p:iterate>
                                  <p:childTnLst>
                                    <p:animEffect transition="out" filter="fade">
                                      <p:cBhvr>
                                        <p:cTn id="47" dur="500"/>
                                        <p:tgtEl>
                                          <p:spTgt spid="3">
                                            <p:txEl>
                                              <p:pRg st="4" end="4"/>
                                            </p:txEl>
                                          </p:spTgt>
                                        </p:tgtEl>
                                      </p:cBhvr>
                                    </p:animEffect>
                                    <p:set>
                                      <p:cBhvr>
                                        <p:cTn id="48" dur="1" fill="hold">
                                          <p:stCondLst>
                                            <p:cond delay="499"/>
                                          </p:stCondLst>
                                        </p:cTn>
                                        <p:tgtEl>
                                          <p:spTgt spid="3">
                                            <p:txEl>
                                              <p:pRg st="4" end="4"/>
                                            </p:txEl>
                                          </p:spTgt>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3">
                                            <p:txEl>
                                              <p:pRg st="5" end="5"/>
                                            </p:txEl>
                                          </p:spTgt>
                                        </p:tgtEl>
                                      </p:cBhvr>
                                    </p:animEffect>
                                    <p:set>
                                      <p:cBhvr>
                                        <p:cTn id="51" dur="1" fill="hold">
                                          <p:stCondLst>
                                            <p:cond delay="499"/>
                                          </p:stCondLst>
                                        </p:cTn>
                                        <p:tgtEl>
                                          <p:spTgt spid="3">
                                            <p:txEl>
                                              <p:pRg st="5" end="5"/>
                                            </p:txEl>
                                          </p:spTgt>
                                        </p:tgtEl>
                                        <p:attrNameLst>
                                          <p:attrName>style.visibility</p:attrName>
                                        </p:attrNameLst>
                                      </p:cBhvr>
                                      <p:to>
                                        <p:strVal val="hidden"/>
                                      </p:to>
                                    </p:set>
                                  </p:childTnLst>
                                </p:cTn>
                              </p:par>
                              <p:par>
                                <p:cTn id="52" presetID="10" presetClass="exit" presetSubtype="0" fill="hold" grpId="0" nodeType="withEffect">
                                  <p:stCondLst>
                                    <p:cond delay="0"/>
                                  </p:stCondLst>
                                  <p:iterate type="lt">
                                    <p:tmPct val="0"/>
                                  </p:iterate>
                                  <p:childTnLst>
                                    <p:animEffect transition="out" filter="fade">
                                      <p:cBhvr>
                                        <p:cTn id="53" dur="500"/>
                                        <p:tgtEl>
                                          <p:spTgt spid="3">
                                            <p:txEl>
                                              <p:pRg st="6" end="6"/>
                                            </p:txEl>
                                          </p:spTgt>
                                        </p:tgtEl>
                                      </p:cBhvr>
                                    </p:animEffect>
                                    <p:set>
                                      <p:cBhvr>
                                        <p:cTn id="54" dur="1" fill="hold">
                                          <p:stCondLst>
                                            <p:cond delay="499"/>
                                          </p:stCondLst>
                                        </p:cTn>
                                        <p:tgtEl>
                                          <p:spTgt spid="3">
                                            <p:txEl>
                                              <p:pRg st="6" end="6"/>
                                            </p:txEl>
                                          </p:spTgt>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3">
                                            <p:txEl>
                                              <p:pRg st="7" end="7"/>
                                            </p:txEl>
                                          </p:spTgt>
                                        </p:tgtEl>
                                      </p:cBhvr>
                                    </p:animEffect>
                                    <p:set>
                                      <p:cBhvr>
                                        <p:cTn id="57" dur="1" fill="hold">
                                          <p:stCondLst>
                                            <p:cond delay="499"/>
                                          </p:stCondLst>
                                        </p:cTn>
                                        <p:tgtEl>
                                          <p:spTgt spid="3">
                                            <p:txEl>
                                              <p:pRg st="7" end="7"/>
                                            </p:txEl>
                                          </p:spTgt>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500"/>
                                        <p:tgtEl>
                                          <p:spTgt spid="3">
                                            <p:txEl>
                                              <p:pRg st="8" end="8"/>
                                            </p:txEl>
                                          </p:spTgt>
                                        </p:tgtEl>
                                      </p:cBhvr>
                                    </p:animEffect>
                                    <p:set>
                                      <p:cBhvr>
                                        <p:cTn id="60" dur="1" fill="hold">
                                          <p:stCondLst>
                                            <p:cond delay="499"/>
                                          </p:stCondLst>
                                        </p:cTn>
                                        <p:tgtEl>
                                          <p:spTgt spid="3">
                                            <p:txEl>
                                              <p:pRg st="8" end="8"/>
                                            </p:txEl>
                                          </p:spTgt>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3">
                                            <p:txEl>
                                              <p:pRg st="9" end="9"/>
                                            </p:txEl>
                                          </p:spTgt>
                                        </p:tgtEl>
                                      </p:cBhvr>
                                    </p:animEffect>
                                    <p:set>
                                      <p:cBhvr>
                                        <p:cTn id="63" dur="1" fill="hold">
                                          <p:stCondLst>
                                            <p:cond delay="499"/>
                                          </p:stCondLst>
                                        </p:cTn>
                                        <p:tgtEl>
                                          <p:spTgt spid="3">
                                            <p:txEl>
                                              <p:pRg st="9" end="9"/>
                                            </p:txEl>
                                          </p:spTgt>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3">
                                            <p:txEl>
                                              <p:pRg st="10" end="10"/>
                                            </p:txEl>
                                          </p:spTgt>
                                        </p:tgtEl>
                                      </p:cBhvr>
                                    </p:animEffect>
                                    <p:set>
                                      <p:cBhvr>
                                        <p:cTn id="66" dur="1" fill="hold">
                                          <p:stCondLst>
                                            <p:cond delay="499"/>
                                          </p:stCondLst>
                                        </p:cTn>
                                        <p:tgtEl>
                                          <p:spTgt spid="3">
                                            <p:txEl>
                                              <p:pRg st="10" end="10"/>
                                            </p:txEl>
                                          </p:spTgt>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3">
                                            <p:txEl>
                                              <p:pRg st="11" end="11"/>
                                            </p:txEl>
                                          </p:spTgt>
                                        </p:tgtEl>
                                      </p:cBhvr>
                                    </p:animEffect>
                                    <p:set>
                                      <p:cBhvr>
                                        <p:cTn id="69" dur="1" fill="hold">
                                          <p:stCondLst>
                                            <p:cond delay="499"/>
                                          </p:stCondLst>
                                        </p:cTn>
                                        <p:tgtEl>
                                          <p:spTgt spid="3">
                                            <p:txEl>
                                              <p:pRg st="11" end="11"/>
                                            </p:txEl>
                                          </p:spTgt>
                                        </p:tgtEl>
                                        <p:attrNameLst>
                                          <p:attrName>style.visibility</p:attrName>
                                        </p:attrNameLst>
                                      </p:cBhvr>
                                      <p:to>
                                        <p:strVal val="hidden"/>
                                      </p:to>
                                    </p:set>
                                  </p:childTnLst>
                                </p:cTn>
                              </p:par>
                            </p:childTnLst>
                          </p:cTn>
                        </p:par>
                        <p:par>
                          <p:cTn id="70" fill="hold">
                            <p:stCondLst>
                              <p:cond delay="500"/>
                            </p:stCondLst>
                            <p:childTnLst>
                              <p:par>
                                <p:cTn id="71" presetID="1" presetClass="entr" presetSubtype="0" fill="hold" nodeType="afterEffect">
                                  <p:stCondLst>
                                    <p:cond delay="0"/>
                                  </p:stCondLst>
                                  <p:iterate type="lt">
                                    <p:tmAbs val="100"/>
                                  </p:iterate>
                                  <p:childTnLst>
                                    <p:set>
                                      <p:cBhvr>
                                        <p:cTn id="72" dur="1" fill="hold">
                                          <p:stCondLst>
                                            <p:cond delay="0"/>
                                          </p:stCondLst>
                                        </p:cTn>
                                        <p:tgtEl>
                                          <p:spTgt spid="7">
                                            <p:txEl>
                                              <p:pRg st="0" end="0"/>
                                            </p:txEl>
                                          </p:spTgt>
                                        </p:tgtEl>
                                        <p:attrNameLst>
                                          <p:attrName>style.visibility</p:attrName>
                                        </p:attrNameLst>
                                      </p:cBhvr>
                                      <p:to>
                                        <p:strVal val="visible"/>
                                      </p:to>
                                    </p:set>
                                  </p:childTnLst>
                                </p:cTn>
                              </p:par>
                            </p:childTnLst>
                          </p:cTn>
                        </p:par>
                        <p:par>
                          <p:cTn id="73" fill="hold">
                            <p:stCondLst>
                              <p:cond delay="2701"/>
                            </p:stCondLst>
                            <p:childTnLst>
                              <p:par>
                                <p:cTn id="74" presetID="1" presetClass="entr" presetSubtype="0" fill="hold" nodeType="afterEffect">
                                  <p:stCondLst>
                                    <p:cond delay="0"/>
                                  </p:stCondLst>
                                  <p:childTnLst>
                                    <p:set>
                                      <p:cBhvr>
                                        <p:cTn id="75" dur="1" fill="hold">
                                          <p:stCondLst>
                                            <p:cond delay="0"/>
                                          </p:stCondLst>
                                        </p:cTn>
                                        <p:tgtEl>
                                          <p:spTgt spid="7">
                                            <p:txEl>
                                              <p:pRg st="7" end="7"/>
                                            </p:txEl>
                                          </p:spTgt>
                                        </p:tgtEl>
                                        <p:attrNameLst>
                                          <p:attrName>style.visibility</p:attrName>
                                        </p:attrNameLst>
                                      </p:cBhvr>
                                      <p:to>
                                        <p:strVal val="visible"/>
                                      </p:to>
                                    </p:set>
                                  </p:childTnLst>
                                </p:cTn>
                              </p:par>
                              <p:par>
                                <p:cTn id="76" presetID="1" presetClass="entr" presetSubtype="0" fill="hold" nodeType="withEffect">
                                  <p:stCondLst>
                                    <p:cond delay="0"/>
                                  </p:stCondLst>
                                  <p:iterate type="wd">
                                    <p:tmAbs val="200"/>
                                  </p:iterate>
                                  <p:childTnLst>
                                    <p:set>
                                      <p:cBhvr>
                                        <p:cTn id="77" dur="1" fill="hold">
                                          <p:stCondLst>
                                            <p:cond delay="0"/>
                                          </p:stCondLst>
                                        </p:cTn>
                                        <p:tgtEl>
                                          <p:spTgt spid="7">
                                            <p:txEl>
                                              <p:pRg st="2" end="2"/>
                                            </p:txEl>
                                          </p:spTgt>
                                        </p:tgtEl>
                                        <p:attrNameLst>
                                          <p:attrName>style.visibility</p:attrName>
                                        </p:attrNameLst>
                                      </p:cBhvr>
                                      <p:to>
                                        <p:strVal val="visible"/>
                                      </p:to>
                                    </p:set>
                                  </p:childTnLst>
                                </p:cTn>
                              </p:par>
                            </p:childTnLst>
                          </p:cTn>
                        </p:par>
                        <p:par>
                          <p:cTn id="78" fill="hold">
                            <p:stCondLst>
                              <p:cond delay="4302"/>
                            </p:stCondLst>
                            <p:childTnLst>
                              <p:par>
                                <p:cTn id="79" presetID="1" presetClass="entr" presetSubtype="0" fill="hold" nodeType="afterEffect">
                                  <p:stCondLst>
                                    <p:cond delay="0"/>
                                  </p:stCondLst>
                                  <p:childTnLst>
                                    <p:set>
                                      <p:cBhvr>
                                        <p:cTn id="8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iterate type="lt">
                                    <p:tmAbs val="100"/>
                                  </p:iterate>
                                  <p:childTnLst>
                                    <p:set>
                                      <p:cBhvr>
                                        <p:cTn id="8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iterate type="lt">
                                    <p:tmAbs val="100"/>
                                  </p:iterate>
                                  <p:childTnLst>
                                    <p:set>
                                      <p:cBhvr>
                                        <p:cTn id="88" dur="1" fill="hold">
                                          <p:stCondLst>
                                            <p:cond delay="0"/>
                                          </p:stCondLst>
                                        </p:cTn>
                                        <p:tgtEl>
                                          <p:spTgt spid="7">
                                            <p:txEl>
                                              <p:pRg st="4" end="4"/>
                                            </p:txEl>
                                          </p:spTgt>
                                        </p:tgtEl>
                                        <p:attrNameLst>
                                          <p:attrName>style.visibility</p:attrName>
                                        </p:attrNameLst>
                                      </p:cBhvr>
                                      <p:to>
                                        <p:strVal val="visible"/>
                                      </p:to>
                                    </p:set>
                                  </p:childTnLst>
                                </p:cTn>
                              </p:par>
                            </p:childTnLst>
                          </p:cTn>
                        </p:par>
                        <p:par>
                          <p:cTn id="89" fill="hold">
                            <p:stCondLst>
                              <p:cond delay="901"/>
                            </p:stCondLst>
                            <p:childTnLst>
                              <p:par>
                                <p:cTn id="90" presetID="1" presetClass="entr" presetSubtype="0" fill="hold" nodeType="afterEffect">
                                  <p:stCondLst>
                                    <p:cond delay="0"/>
                                  </p:stCondLst>
                                  <p:iterate type="lt">
                                    <p:tmAbs val="100"/>
                                  </p:iterate>
                                  <p:childTnLst>
                                    <p:set>
                                      <p:cBhvr>
                                        <p:cTn id="91"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grpId="0" nodeType="clickEffect">
                                  <p:stCondLst>
                                    <p:cond delay="0"/>
                                  </p:stCondLst>
                                  <p:iterate type="lt">
                                    <p:tmPct val="0"/>
                                  </p:iterate>
                                  <p:childTnLst>
                                    <p:animEffect transition="out" filter="fade">
                                      <p:cBhvr>
                                        <p:cTn id="95" dur="500"/>
                                        <p:tgtEl>
                                          <p:spTgt spid="7">
                                            <p:txEl>
                                              <p:pRg st="0" end="0"/>
                                            </p:txEl>
                                          </p:spTgt>
                                        </p:tgtEl>
                                      </p:cBhvr>
                                    </p:animEffect>
                                    <p:set>
                                      <p:cBhvr>
                                        <p:cTn id="96" dur="1" fill="hold">
                                          <p:stCondLst>
                                            <p:cond delay="499"/>
                                          </p:stCondLst>
                                        </p:cTn>
                                        <p:tgtEl>
                                          <p:spTgt spid="7">
                                            <p:txEl>
                                              <p:pRg st="0" end="0"/>
                                            </p:txEl>
                                          </p:spTgt>
                                        </p:tgtEl>
                                        <p:attrNameLst>
                                          <p:attrName>style.visibility</p:attrName>
                                        </p:attrNameLst>
                                      </p:cBhvr>
                                      <p:to>
                                        <p:strVal val="hidden"/>
                                      </p:to>
                                    </p:set>
                                  </p:childTnLst>
                                </p:cTn>
                              </p:par>
                              <p:par>
                                <p:cTn id="97" presetID="10" presetClass="exit" presetSubtype="0" fill="hold" grpId="0" nodeType="withEffect">
                                  <p:stCondLst>
                                    <p:cond delay="0"/>
                                  </p:stCondLst>
                                  <p:childTnLst>
                                    <p:animEffect transition="out" filter="fade">
                                      <p:cBhvr>
                                        <p:cTn id="98" dur="500"/>
                                        <p:tgtEl>
                                          <p:spTgt spid="7">
                                            <p:txEl>
                                              <p:pRg st="1" end="1"/>
                                            </p:txEl>
                                          </p:spTgt>
                                        </p:tgtEl>
                                      </p:cBhvr>
                                    </p:animEffect>
                                    <p:set>
                                      <p:cBhvr>
                                        <p:cTn id="99" dur="1" fill="hold">
                                          <p:stCondLst>
                                            <p:cond delay="499"/>
                                          </p:stCondLst>
                                        </p:cTn>
                                        <p:tgtEl>
                                          <p:spTgt spid="7">
                                            <p:txEl>
                                              <p:pRg st="1" end="1"/>
                                            </p:txEl>
                                          </p:spTgt>
                                        </p:tgtEl>
                                        <p:attrNameLst>
                                          <p:attrName>style.visibility</p:attrName>
                                        </p:attrNameLst>
                                      </p:cBhvr>
                                      <p:to>
                                        <p:strVal val="hidden"/>
                                      </p:to>
                                    </p:set>
                                  </p:childTnLst>
                                </p:cTn>
                              </p:par>
                              <p:par>
                                <p:cTn id="100" presetID="10" presetClass="exit" presetSubtype="0" fill="hold" grpId="0" nodeType="withEffect">
                                  <p:stCondLst>
                                    <p:cond delay="0"/>
                                  </p:stCondLst>
                                  <p:iterate type="wd">
                                    <p:tmPct val="0"/>
                                  </p:iterate>
                                  <p:childTnLst>
                                    <p:animEffect transition="out" filter="fade">
                                      <p:cBhvr>
                                        <p:cTn id="101" dur="500"/>
                                        <p:tgtEl>
                                          <p:spTgt spid="7">
                                            <p:txEl>
                                              <p:pRg st="2" end="2"/>
                                            </p:txEl>
                                          </p:spTgt>
                                        </p:tgtEl>
                                      </p:cBhvr>
                                    </p:animEffect>
                                    <p:set>
                                      <p:cBhvr>
                                        <p:cTn id="102" dur="1" fill="hold">
                                          <p:stCondLst>
                                            <p:cond delay="499"/>
                                          </p:stCondLst>
                                        </p:cTn>
                                        <p:tgtEl>
                                          <p:spTgt spid="7">
                                            <p:txEl>
                                              <p:pRg st="2" end="2"/>
                                            </p:txEl>
                                          </p:spTgt>
                                        </p:tgtEl>
                                        <p:attrNameLst>
                                          <p:attrName>style.visibility</p:attrName>
                                        </p:attrNameLst>
                                      </p:cBhvr>
                                      <p:to>
                                        <p:strVal val="hidden"/>
                                      </p:to>
                                    </p:set>
                                  </p:childTnLst>
                                </p:cTn>
                              </p:par>
                              <p:par>
                                <p:cTn id="103" presetID="10" presetClass="exit" presetSubtype="0" fill="hold" grpId="0" nodeType="withEffect">
                                  <p:stCondLst>
                                    <p:cond delay="0"/>
                                  </p:stCondLst>
                                  <p:iterate type="lt">
                                    <p:tmPct val="0"/>
                                  </p:iterate>
                                  <p:childTnLst>
                                    <p:animEffect transition="out" filter="fade">
                                      <p:cBhvr>
                                        <p:cTn id="104" dur="500"/>
                                        <p:tgtEl>
                                          <p:spTgt spid="7">
                                            <p:txEl>
                                              <p:pRg st="3" end="3"/>
                                            </p:txEl>
                                          </p:spTgt>
                                        </p:tgtEl>
                                      </p:cBhvr>
                                    </p:animEffect>
                                    <p:set>
                                      <p:cBhvr>
                                        <p:cTn id="105" dur="1" fill="hold">
                                          <p:stCondLst>
                                            <p:cond delay="499"/>
                                          </p:stCondLst>
                                        </p:cTn>
                                        <p:tgtEl>
                                          <p:spTgt spid="7">
                                            <p:txEl>
                                              <p:pRg st="3" end="3"/>
                                            </p:txEl>
                                          </p:spTgt>
                                        </p:tgtEl>
                                        <p:attrNameLst>
                                          <p:attrName>style.visibility</p:attrName>
                                        </p:attrNameLst>
                                      </p:cBhvr>
                                      <p:to>
                                        <p:strVal val="hidden"/>
                                      </p:to>
                                    </p:set>
                                  </p:childTnLst>
                                </p:cTn>
                              </p:par>
                              <p:par>
                                <p:cTn id="106" presetID="10" presetClass="exit" presetSubtype="0" fill="hold" grpId="0" nodeType="withEffect">
                                  <p:stCondLst>
                                    <p:cond delay="0"/>
                                  </p:stCondLst>
                                  <p:iterate type="lt">
                                    <p:tmPct val="0"/>
                                  </p:iterate>
                                  <p:childTnLst>
                                    <p:animEffect transition="out" filter="fade">
                                      <p:cBhvr>
                                        <p:cTn id="107" dur="500"/>
                                        <p:tgtEl>
                                          <p:spTgt spid="7">
                                            <p:txEl>
                                              <p:pRg st="4" end="4"/>
                                            </p:txEl>
                                          </p:spTgt>
                                        </p:tgtEl>
                                      </p:cBhvr>
                                    </p:animEffect>
                                    <p:set>
                                      <p:cBhvr>
                                        <p:cTn id="108" dur="1" fill="hold">
                                          <p:stCondLst>
                                            <p:cond delay="499"/>
                                          </p:stCondLst>
                                        </p:cTn>
                                        <p:tgtEl>
                                          <p:spTgt spid="7">
                                            <p:txEl>
                                              <p:pRg st="4" end="4"/>
                                            </p:txEl>
                                          </p:spTgt>
                                        </p:tgtEl>
                                        <p:attrNameLst>
                                          <p:attrName>style.visibility</p:attrName>
                                        </p:attrNameLst>
                                      </p:cBhvr>
                                      <p:to>
                                        <p:strVal val="hidden"/>
                                      </p:to>
                                    </p:set>
                                  </p:childTnLst>
                                </p:cTn>
                              </p:par>
                              <p:par>
                                <p:cTn id="109" presetID="10" presetClass="exit" presetSubtype="0" fill="hold" grpId="0" nodeType="withEffect">
                                  <p:stCondLst>
                                    <p:cond delay="0"/>
                                  </p:stCondLst>
                                  <p:iterate type="lt">
                                    <p:tmPct val="0"/>
                                  </p:iterate>
                                  <p:childTnLst>
                                    <p:animEffect transition="out" filter="fade">
                                      <p:cBhvr>
                                        <p:cTn id="110" dur="500"/>
                                        <p:tgtEl>
                                          <p:spTgt spid="7">
                                            <p:txEl>
                                              <p:pRg st="5" end="5"/>
                                            </p:txEl>
                                          </p:spTgt>
                                        </p:tgtEl>
                                      </p:cBhvr>
                                    </p:animEffect>
                                    <p:set>
                                      <p:cBhvr>
                                        <p:cTn id="111" dur="1" fill="hold">
                                          <p:stCondLst>
                                            <p:cond delay="499"/>
                                          </p:stCondLst>
                                        </p:cTn>
                                        <p:tgtEl>
                                          <p:spTgt spid="7">
                                            <p:txEl>
                                              <p:pRg st="5" end="5"/>
                                            </p:txEl>
                                          </p:spTgt>
                                        </p:tgtEl>
                                        <p:attrNameLst>
                                          <p:attrName>style.visibility</p:attrName>
                                        </p:attrNameLst>
                                      </p:cBhvr>
                                      <p:to>
                                        <p:strVal val="hidden"/>
                                      </p:to>
                                    </p:set>
                                  </p:childTnLst>
                                </p:cTn>
                              </p:par>
                              <p:par>
                                <p:cTn id="112" presetID="10" presetClass="exit" presetSubtype="0" fill="hold" grpId="0" nodeType="withEffect">
                                  <p:stCondLst>
                                    <p:cond delay="0"/>
                                  </p:stCondLst>
                                  <p:childTnLst>
                                    <p:animEffect transition="out" filter="fade">
                                      <p:cBhvr>
                                        <p:cTn id="113" dur="500"/>
                                        <p:tgtEl>
                                          <p:spTgt spid="7">
                                            <p:txEl>
                                              <p:pRg st="6" end="6"/>
                                            </p:txEl>
                                          </p:spTgt>
                                        </p:tgtEl>
                                      </p:cBhvr>
                                    </p:animEffect>
                                    <p:set>
                                      <p:cBhvr>
                                        <p:cTn id="114" dur="1" fill="hold">
                                          <p:stCondLst>
                                            <p:cond delay="499"/>
                                          </p:stCondLst>
                                        </p:cTn>
                                        <p:tgtEl>
                                          <p:spTgt spid="7">
                                            <p:txEl>
                                              <p:pRg st="6" end="6"/>
                                            </p:txEl>
                                          </p:spTgt>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500"/>
                                        <p:tgtEl>
                                          <p:spTgt spid="7">
                                            <p:txEl>
                                              <p:pRg st="7" end="7"/>
                                            </p:txEl>
                                          </p:spTgt>
                                        </p:tgtEl>
                                      </p:cBhvr>
                                    </p:animEffect>
                                    <p:set>
                                      <p:cBhvr>
                                        <p:cTn id="117" dur="1" fill="hold">
                                          <p:stCondLst>
                                            <p:cond delay="499"/>
                                          </p:stCondLst>
                                        </p:cTn>
                                        <p:tgtEl>
                                          <p:spTgt spid="7">
                                            <p:txEl>
                                              <p:pRg st="7" end="7"/>
                                            </p:txEl>
                                          </p:spTgt>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9">
                                            <p:bg/>
                                          </p:spTgt>
                                        </p:tgtEl>
                                        <p:attrNameLst>
                                          <p:attrName>style.visibility</p:attrName>
                                        </p:attrNameLst>
                                      </p:cBhvr>
                                      <p:to>
                                        <p:strVal val="visible"/>
                                      </p:to>
                                    </p:set>
                                    <p:animEffect transition="in" filter="fade">
                                      <p:cBhvr>
                                        <p:cTn id="122" dur="500"/>
                                        <p:tgtEl>
                                          <p:spTgt spid="9">
                                            <p:bg/>
                                          </p:spTgt>
                                        </p:tgtEl>
                                      </p:cBhvr>
                                    </p:animEffect>
                                  </p:childTnLst>
                                </p:cTn>
                              </p:par>
                            </p:childTnLst>
                          </p:cTn>
                        </p:par>
                        <p:par>
                          <p:cTn id="123" fill="hold">
                            <p:stCondLst>
                              <p:cond delay="500"/>
                            </p:stCondLst>
                            <p:childTnLst>
                              <p:par>
                                <p:cTn id="124" presetID="10" presetClass="entr" presetSubtype="0" fill="hold" grpId="0" nodeType="afterEffect">
                                  <p:stCondLst>
                                    <p:cond delay="0"/>
                                  </p:stCondLst>
                                  <p:childTnLst>
                                    <p:set>
                                      <p:cBhvr>
                                        <p:cTn id="125" dur="1" fill="hold">
                                          <p:stCondLst>
                                            <p:cond delay="0"/>
                                          </p:stCondLst>
                                        </p:cTn>
                                        <p:tgtEl>
                                          <p:spTgt spid="9">
                                            <p:txEl>
                                              <p:pRg st="0" end="0"/>
                                            </p:txEl>
                                          </p:spTgt>
                                        </p:tgtEl>
                                        <p:attrNameLst>
                                          <p:attrName>style.visibility</p:attrName>
                                        </p:attrNameLst>
                                      </p:cBhvr>
                                      <p:to>
                                        <p:strVal val="visible"/>
                                      </p:to>
                                    </p:set>
                                    <p:animEffect transition="in" filter="fade">
                                      <p:cBhvr>
                                        <p:cTn id="126" dur="500"/>
                                        <p:tgtEl>
                                          <p:spTgt spid="9">
                                            <p:txEl>
                                              <p:pRg st="0" end="0"/>
                                            </p:txEl>
                                          </p:spTgt>
                                        </p:tgtEl>
                                      </p:cBhvr>
                                    </p:animEffect>
                                  </p:childTnLst>
                                </p:cTn>
                              </p:par>
                            </p:childTnLst>
                          </p:cTn>
                        </p:par>
                        <p:par>
                          <p:cTn id="127" fill="hold">
                            <p:stCondLst>
                              <p:cond delay="1000"/>
                            </p:stCondLst>
                            <p:childTnLst>
                              <p:par>
                                <p:cTn id="128" presetID="10" presetClass="entr" presetSubtype="0" fill="hold" grpId="0" nodeType="afterEffect">
                                  <p:stCondLst>
                                    <p:cond delay="0"/>
                                  </p:stCondLst>
                                  <p:childTnLst>
                                    <p:set>
                                      <p:cBhvr>
                                        <p:cTn id="129" dur="1" fill="hold">
                                          <p:stCondLst>
                                            <p:cond delay="0"/>
                                          </p:stCondLst>
                                        </p:cTn>
                                        <p:tgtEl>
                                          <p:spTgt spid="9">
                                            <p:txEl>
                                              <p:pRg st="1" end="1"/>
                                            </p:txEl>
                                          </p:spTgt>
                                        </p:tgtEl>
                                        <p:attrNameLst>
                                          <p:attrName>style.visibility</p:attrName>
                                        </p:attrNameLst>
                                      </p:cBhvr>
                                      <p:to>
                                        <p:strVal val="visible"/>
                                      </p:to>
                                    </p:set>
                                    <p:animEffect transition="in" filter="fade">
                                      <p:cBhvr>
                                        <p:cTn id="130" dur="500"/>
                                        <p:tgtEl>
                                          <p:spTgt spid="9">
                                            <p:txEl>
                                              <p:pRg st="1" end="1"/>
                                            </p:txEl>
                                          </p:spTgt>
                                        </p:tgtEl>
                                      </p:cBhvr>
                                    </p:animEffect>
                                  </p:childTnLst>
                                </p:cTn>
                              </p:par>
                            </p:childTnLst>
                          </p:cTn>
                        </p:par>
                        <p:par>
                          <p:cTn id="131" fill="hold">
                            <p:stCondLst>
                              <p:cond delay="1500"/>
                            </p:stCondLst>
                            <p:childTnLst>
                              <p:par>
                                <p:cTn id="132" presetID="10" presetClass="entr" presetSubtype="0" fill="hold" grpId="0" nodeType="afterEffect">
                                  <p:stCondLst>
                                    <p:cond delay="0"/>
                                  </p:stCondLst>
                                  <p:childTnLst>
                                    <p:set>
                                      <p:cBhvr>
                                        <p:cTn id="133" dur="1" fill="hold">
                                          <p:stCondLst>
                                            <p:cond delay="0"/>
                                          </p:stCondLst>
                                        </p:cTn>
                                        <p:tgtEl>
                                          <p:spTgt spid="9">
                                            <p:txEl>
                                              <p:pRg st="2" end="2"/>
                                            </p:txEl>
                                          </p:spTgt>
                                        </p:tgtEl>
                                        <p:attrNameLst>
                                          <p:attrName>style.visibility</p:attrName>
                                        </p:attrNameLst>
                                      </p:cBhvr>
                                      <p:to>
                                        <p:strVal val="visible"/>
                                      </p:to>
                                    </p:set>
                                    <p:animEffect transition="in" filter="fade">
                                      <p:cBhvr>
                                        <p:cTn id="134" dur="500"/>
                                        <p:tgtEl>
                                          <p:spTgt spid="9">
                                            <p:txEl>
                                              <p:pRg st="2" end="2"/>
                                            </p:txEl>
                                          </p:spTgt>
                                        </p:tgtEl>
                                      </p:cBhvr>
                                    </p:animEffect>
                                  </p:childTnLst>
                                </p:cTn>
                              </p:par>
                            </p:childTnLst>
                          </p:cTn>
                        </p:par>
                        <p:par>
                          <p:cTn id="135" fill="hold">
                            <p:stCondLst>
                              <p:cond delay="2000"/>
                            </p:stCondLst>
                            <p:childTnLst>
                              <p:par>
                                <p:cTn id="136" presetID="10" presetClass="entr" presetSubtype="0" repeatCount="indefinite" fill="hold" grpId="0" nodeType="afterEffect">
                                  <p:stCondLst>
                                    <p:cond delay="0"/>
                                  </p:stCondLst>
                                  <p:childTnLst>
                                    <p:set>
                                      <p:cBhvr>
                                        <p:cTn id="137" dur="1" fill="hold">
                                          <p:stCondLst>
                                            <p:cond delay="0"/>
                                          </p:stCondLst>
                                        </p:cTn>
                                        <p:tgtEl>
                                          <p:spTgt spid="10"/>
                                        </p:tgtEl>
                                        <p:attrNameLst>
                                          <p:attrName>style.visibility</p:attrName>
                                        </p:attrNameLst>
                                      </p:cBhvr>
                                      <p:to>
                                        <p:strVal val="visible"/>
                                      </p:to>
                                    </p:set>
                                    <p:animEffect transition="in" filter="fade">
                                      <p:cBhvr>
                                        <p:cTn id="1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allAtOnce"/>
      <p:bldP spid="9" grpId="0" uiExpand="1" build="p"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709007" y="2465799"/>
            <a:ext cx="5510373" cy="184934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58930" y="3205537"/>
            <a:ext cx="3082248" cy="122262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205591" y="3452117"/>
            <a:ext cx="4633645" cy="29795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BAD371D-B24B-4725-98B3-CD6F532E9846}" type="datetime3">
              <a:rPr lang="en-US" smtClean="0"/>
              <a:pPr/>
              <a:t>4 January 2023</a:t>
            </a:fld>
            <a:endParaRPr lang="en-US"/>
          </a:p>
        </p:txBody>
      </p:sp>
      <p:sp>
        <p:nvSpPr>
          <p:cNvPr id="14" name="Rectangle 13"/>
          <p:cNvSpPr/>
          <p:nvPr/>
        </p:nvSpPr>
        <p:spPr>
          <a:xfrm>
            <a:off x="5709007" y="2558265"/>
            <a:ext cx="5376809" cy="29795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05591" y="3205537"/>
            <a:ext cx="1643865" cy="24658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64522431-E19A-44D8-A68D-0DF1308BA672}" type="slidenum">
              <a:rPr lang="en-US" smtClean="0"/>
              <a:pPr/>
              <a:t>18</a:t>
            </a:fld>
            <a:endParaRPr lang="en-US"/>
          </a:p>
        </p:txBody>
      </p:sp>
      <p:sp>
        <p:nvSpPr>
          <p:cNvPr id="6" name="Content Placeholder 2"/>
          <p:cNvSpPr txBox="1">
            <a:spLocks/>
          </p:cNvSpPr>
          <p:nvPr/>
        </p:nvSpPr>
        <p:spPr>
          <a:xfrm>
            <a:off x="5709007" y="1932816"/>
            <a:ext cx="5644793" cy="2803573"/>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err="1">
                <a:solidFill>
                  <a:srgbClr val="BB0066"/>
                </a:solidFill>
                <a:latin typeface="Courier New" panose="02070309020205020404" pitchFamily="49" charset="0"/>
                <a:ea typeface="Times New Roman" panose="02020603050405020304" pitchFamily="18" charset="0"/>
                <a:cs typeface="Times New Roman" panose="02020603050405020304" pitchFamily="18" charset="0"/>
              </a:rPr>
              <a:t>BikeShopApp</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333399"/>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66BB"/>
                </a:solidFill>
                <a:latin typeface="Courier New" panose="02070309020205020404" pitchFamily="49" charset="0"/>
                <a:ea typeface="Times New Roman" panose="02020603050405020304" pitchFamily="18" charset="0"/>
                <a:cs typeface="Times New Roman" panose="02020603050405020304" pitchFamily="18" charset="0"/>
              </a:rPr>
              <a:t>main</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Bike b = </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Bike();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b.</a:t>
            </a:r>
            <a:r>
              <a:rPr lang="en-US" sz="1800" dirty="0" err="1">
                <a:solidFill>
                  <a:srgbClr val="0000CC"/>
                </a:solidFill>
                <a:latin typeface="Courier New" panose="02070309020205020404" pitchFamily="49" charset="0"/>
                <a:ea typeface="Times New Roman" panose="02020603050405020304" pitchFamily="18" charset="0"/>
                <a:cs typeface="Times New Roman" panose="02020603050405020304" pitchFamily="18" charset="0"/>
              </a:rPr>
              <a:t>start</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System.</a:t>
            </a:r>
            <a:r>
              <a:rPr lang="en-US" sz="1800" dirty="0" err="1">
                <a:solidFill>
                  <a:srgbClr val="0000CC"/>
                </a:solidFill>
                <a:latin typeface="Courier New" panose="02070309020205020404" pitchFamily="49" charset="0"/>
                <a:ea typeface="Times New Roman" panose="02020603050405020304" pitchFamily="18" charset="0"/>
                <a:cs typeface="Times New Roman" panose="02020603050405020304" pitchFamily="18" charset="0"/>
              </a:rPr>
              <a:t>out</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0000CC"/>
                </a:solidFill>
                <a:latin typeface="Courier New" panose="02070309020205020404" pitchFamily="49" charset="0"/>
                <a:ea typeface="Times New Roman" panose="02020603050405020304" pitchFamily="18" charset="0"/>
                <a:cs typeface="Times New Roman" panose="02020603050405020304" pitchFamily="18" charset="0"/>
              </a:rPr>
              <a:t>println</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b.</a:t>
            </a:r>
            <a:r>
              <a:rPr lang="en-US" sz="1800" dirty="0" err="1">
                <a:solidFill>
                  <a:srgbClr val="0000CC"/>
                </a:solidFill>
                <a:latin typeface="Courier New" panose="02070309020205020404" pitchFamily="49" charset="0"/>
                <a:ea typeface="Times New Roman" panose="02020603050405020304" pitchFamily="18" charset="0"/>
                <a:cs typeface="Times New Roman" panose="02020603050405020304" pitchFamily="18" charset="0"/>
              </a:rPr>
              <a:t>available</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2"/>
          <p:cNvSpPr txBox="1">
            <a:spLocks/>
          </p:cNvSpPr>
          <p:nvPr/>
        </p:nvSpPr>
        <p:spPr>
          <a:xfrm>
            <a:off x="838200" y="1932816"/>
            <a:ext cx="4323494" cy="2803573"/>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BB0066"/>
                </a:solidFill>
                <a:latin typeface="Courier New" panose="02070309020205020404" pitchFamily="49" charset="0"/>
                <a:ea typeface="Times New Roman" panose="02020603050405020304" pitchFamily="18" charset="0"/>
                <a:cs typeface="Times New Roman" panose="02020603050405020304" pitchFamily="18" charset="0"/>
              </a:rPr>
              <a:t>Bike</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extends</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Thread{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err="1">
                <a:solidFill>
                  <a:srgbClr val="333399"/>
                </a:solidFill>
                <a:latin typeface="Courier New" panose="02070309020205020404" pitchFamily="49" charset="0"/>
                <a:ea typeface="Times New Roman" panose="02020603050405020304" pitchFamily="18" charset="0"/>
                <a:cs typeface="Times New Roman" panose="02020603050405020304" pitchFamily="18" charset="0"/>
              </a:rPr>
              <a:t>boolean</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available = </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false</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555555"/>
                </a:solidFill>
                <a:latin typeface="Courier New" panose="02070309020205020404" pitchFamily="49" charset="0"/>
                <a:ea typeface="Times New Roman" panose="02020603050405020304" pitchFamily="18" charset="0"/>
                <a:cs typeface="Times New Roman" panose="02020603050405020304" pitchFamily="18" charset="0"/>
              </a:rPr>
              <a:t>@Override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333399"/>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66BB"/>
                </a:solidFill>
                <a:latin typeface="Courier New" panose="02070309020205020404" pitchFamily="49" charset="0"/>
                <a:ea typeface="Times New Roman" panose="02020603050405020304" pitchFamily="18" charset="0"/>
                <a:cs typeface="Times New Roman" panose="02020603050405020304" pitchFamily="18" charset="0"/>
              </a:rPr>
              <a:t>run</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available = </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true</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ounded Rectangle 10"/>
          <p:cNvSpPr/>
          <p:nvPr/>
        </p:nvSpPr>
        <p:spPr>
          <a:xfrm>
            <a:off x="2459591" y="4978517"/>
            <a:ext cx="2702103" cy="95549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Thread Main</a:t>
            </a:r>
            <a:endParaRPr lang="en-US"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p:txBody>
      </p:sp>
      <p:sp>
        <p:nvSpPr>
          <p:cNvPr id="12" name="Rounded Rectangle 11"/>
          <p:cNvSpPr/>
          <p:nvPr/>
        </p:nvSpPr>
        <p:spPr>
          <a:xfrm>
            <a:off x="5653141" y="4978517"/>
            <a:ext cx="2702103" cy="95549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Thread 0</a:t>
            </a:r>
            <a:endParaRPr lang="en-US"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p:txBody>
      </p:sp>
      <p:cxnSp>
        <p:nvCxnSpPr>
          <p:cNvPr id="17" name="Straight Arrow Connector 16"/>
          <p:cNvCxnSpPr>
            <a:stCxn id="11" idx="0"/>
          </p:cNvCxnSpPr>
          <p:nvPr/>
        </p:nvCxnSpPr>
        <p:spPr>
          <a:xfrm flipV="1">
            <a:off x="3810643" y="2640459"/>
            <a:ext cx="730535" cy="2338058"/>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p:cNvCxnSpPr>
            <a:stCxn id="12" idx="0"/>
          </p:cNvCxnSpPr>
          <p:nvPr/>
        </p:nvCxnSpPr>
        <p:spPr>
          <a:xfrm flipH="1" flipV="1">
            <a:off x="3976099" y="4109663"/>
            <a:ext cx="3028094" cy="868854"/>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itle 1"/>
          <p:cNvSpPr>
            <a:spLocks noGrp="1"/>
          </p:cNvSpPr>
          <p:nvPr>
            <p:ph type="title"/>
          </p:nvPr>
        </p:nvSpPr>
        <p:spPr>
          <a:xfrm>
            <a:off x="220895" y="365125"/>
            <a:ext cx="11750211" cy="1325563"/>
          </a:xfrm>
        </p:spPr>
        <p:txBody>
          <a:bodyPr>
            <a:normAutofit/>
          </a:bodyPr>
          <a:lstStyle/>
          <a:p>
            <a:r>
              <a:rPr lang="en-GB" sz="3600" b="1" dirty="0">
                <a:latin typeface="Bookman Old Style" panose="02050604050505020204" pitchFamily="18" charset="0"/>
              </a:rPr>
              <a:t>IMPLEMENT INTER-THREAD COMMUNICATION</a:t>
            </a:r>
            <a:endParaRPr lang="en-US" sz="3600" b="1" dirty="0">
              <a:latin typeface="Bookman Old Style" panose="02050604050505020204" pitchFamily="18" charset="0"/>
            </a:endParaRPr>
          </a:p>
        </p:txBody>
      </p:sp>
      <p:cxnSp>
        <p:nvCxnSpPr>
          <p:cNvPr id="25" name="Straight Arrow Connector 24"/>
          <p:cNvCxnSpPr>
            <a:stCxn id="11" idx="0"/>
          </p:cNvCxnSpPr>
          <p:nvPr/>
        </p:nvCxnSpPr>
        <p:spPr>
          <a:xfrm flipV="1">
            <a:off x="3810643" y="3750067"/>
            <a:ext cx="5805968" cy="1228450"/>
          </a:xfrm>
          <a:prstGeom prst="straightConnector1">
            <a:avLst/>
          </a:prstGeom>
          <a:ln w="9525"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Rounded Rectangle 25"/>
          <p:cNvSpPr/>
          <p:nvPr/>
        </p:nvSpPr>
        <p:spPr>
          <a:xfrm>
            <a:off x="2459590" y="5050435"/>
            <a:ext cx="2702103" cy="95549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GB" u="sng"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OUTPUT:</a:t>
            </a:r>
            <a:br>
              <a:rPr lang="en-GB" u="sng"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br>
            <a:r>
              <a:rPr lang="en-GB"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false</a:t>
            </a:r>
            <a:endParaRPr lang="en-US"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p:txBody>
      </p:sp>
    </p:spTree>
    <p:extLst>
      <p:ext uri="{BB962C8B-B14F-4D97-AF65-F5344CB8AC3E}">
        <p14:creationId xmlns:p14="http://schemas.microsoft.com/office/powerpoint/2010/main" xmlns="" val="30718236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xit" presetSubtype="0" fill="hold" grpId="1" nodeType="after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000"/>
                            </p:stCondLst>
                            <p:childTnLst>
                              <p:par>
                                <p:cTn id="26" presetID="10" presetClass="exit" presetSubtype="0" fill="hold" grpId="1" nodeType="afterEffect">
                                  <p:stCondLst>
                                    <p:cond delay="0"/>
                                  </p:st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7"/>
                                        </p:tgtEl>
                                      </p:cBhvr>
                                    </p:animEffect>
                                    <p:set>
                                      <p:cBhvr>
                                        <p:cTn id="42" dur="1" fill="hold">
                                          <p:stCondLst>
                                            <p:cond delay="499"/>
                                          </p:stCondLst>
                                        </p:cTn>
                                        <p:tgtEl>
                                          <p:spTgt spid="17"/>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par>
                          <p:cTn id="47" fill="hold">
                            <p:stCondLst>
                              <p:cond delay="1000"/>
                            </p:stCondLst>
                            <p:childTnLst>
                              <p:par>
                                <p:cTn id="48" presetID="10" presetClass="exit" presetSubtype="0" fill="hold" nodeType="afterEffect">
                                  <p:stCondLst>
                                    <p:cond delay="0"/>
                                  </p:stCondLst>
                                  <p:childTnLst>
                                    <p:animEffect transition="out" filter="fade">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par>
                          <p:cTn id="54" fill="hold">
                            <p:stCondLst>
                              <p:cond delay="1500"/>
                            </p:stCondLst>
                            <p:childTnLst>
                              <p:par>
                                <p:cTn id="55" presetID="10" presetClass="exit" presetSubtype="0" fill="hold" grpId="1" nodeType="after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childTnLst>
                          </p:cTn>
                        </p:par>
                        <p:par>
                          <p:cTn id="58" fill="hold">
                            <p:stCondLst>
                              <p:cond delay="2000"/>
                            </p:stCondLst>
                            <p:childTnLst>
                              <p:par>
                                <p:cTn id="59" presetID="10" presetClass="exit" presetSubtype="0" fill="hold" grpId="1" nodeType="afterEffect">
                                  <p:stCondLst>
                                    <p:cond delay="500"/>
                                  </p:stCondLst>
                                  <p:childTnLst>
                                    <p:animEffect transition="out" filter="fade">
                                      <p:cBhvr>
                                        <p:cTn id="60" dur="500"/>
                                        <p:tgtEl>
                                          <p:spTgt spid="10"/>
                                        </p:tgtEl>
                                      </p:cBhvr>
                                    </p:animEffect>
                                    <p:set>
                                      <p:cBhvr>
                                        <p:cTn id="61" dur="1" fill="hold">
                                          <p:stCondLst>
                                            <p:cond delay="499"/>
                                          </p:stCondLst>
                                        </p:cTn>
                                        <p:tgtEl>
                                          <p:spTgt spid="10"/>
                                        </p:tgtEl>
                                        <p:attrNameLst>
                                          <p:attrName>style.visibility</p:attrName>
                                        </p:attrNameLst>
                                      </p:cBhvr>
                                      <p:to>
                                        <p:strVal val="hidden"/>
                                      </p:to>
                                    </p:set>
                                  </p:childTnLst>
                                </p:cTn>
                              </p:par>
                            </p:childTnLst>
                          </p:cTn>
                        </p:par>
                        <p:par>
                          <p:cTn id="62" fill="hold">
                            <p:stCondLst>
                              <p:cond delay="3000"/>
                            </p:stCondLst>
                            <p:childTnLst>
                              <p:par>
                                <p:cTn id="63" presetID="10" presetClass="exit" presetSubtype="0" fill="hold" grpId="1" nodeType="afterEffect">
                                  <p:stCondLst>
                                    <p:cond delay="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fade">
                                      <p:cBhvr>
                                        <p:cTn id="73" dur="500"/>
                                        <p:tgtEl>
                                          <p:spTgt spid="9"/>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childTnLst>
                          </p:cTn>
                        </p:par>
                        <p:par>
                          <p:cTn id="78" fill="hold">
                            <p:stCondLst>
                              <p:cond delay="1000"/>
                            </p:stCondLst>
                            <p:childTnLst>
                              <p:par>
                                <p:cTn id="79" presetID="10" presetClass="exit" presetSubtype="0" fill="hold" nodeType="afterEffect">
                                  <p:stCondLst>
                                    <p:cond delay="0"/>
                                  </p:stCondLst>
                                  <p:childTnLst>
                                    <p:animEffect transition="out" filter="fade">
                                      <p:cBhvr>
                                        <p:cTn id="80" dur="500"/>
                                        <p:tgtEl>
                                          <p:spTgt spid="20"/>
                                        </p:tgtEl>
                                      </p:cBhvr>
                                    </p:animEffect>
                                    <p:set>
                                      <p:cBhvr>
                                        <p:cTn id="81" dur="1" fill="hold">
                                          <p:stCondLst>
                                            <p:cond delay="499"/>
                                          </p:stCondLst>
                                        </p:cTn>
                                        <p:tgtEl>
                                          <p:spTgt spid="20"/>
                                        </p:tgtEl>
                                        <p:attrNameLst>
                                          <p:attrName>style.visibility</p:attrName>
                                        </p:attrNameLst>
                                      </p:cBhvr>
                                      <p:to>
                                        <p:strVal val="hidden"/>
                                      </p:to>
                                    </p:set>
                                  </p:childTnLst>
                                </p:cTn>
                              </p:par>
                            </p:childTnLst>
                          </p:cTn>
                        </p:par>
                        <p:par>
                          <p:cTn id="82" fill="hold">
                            <p:stCondLst>
                              <p:cond delay="1500"/>
                            </p:stCondLst>
                            <p:childTnLst>
                              <p:par>
                                <p:cTn id="83" presetID="10" presetClass="exit" presetSubtype="0" fill="hold" grpId="1" nodeType="afterEffect">
                                  <p:stCondLst>
                                    <p:cond delay="500"/>
                                  </p:stCondLst>
                                  <p:childTnLst>
                                    <p:animEffect transition="out" filter="fade">
                                      <p:cBhvr>
                                        <p:cTn id="84" dur="500"/>
                                        <p:tgtEl>
                                          <p:spTgt spid="9"/>
                                        </p:tgtEl>
                                      </p:cBhvr>
                                    </p:animEffect>
                                    <p:set>
                                      <p:cBhvr>
                                        <p:cTn id="8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9" grpId="0" animBg="1"/>
      <p:bldP spid="9" grpId="1" animBg="1"/>
      <p:bldP spid="13" grpId="0" animBg="1"/>
      <p:bldP spid="13" grpId="1" animBg="1"/>
      <p:bldP spid="14" grpId="0" animBg="1"/>
      <p:bldP spid="14" grpId="1" animBg="1"/>
      <p:bldP spid="15" grpId="0" animBg="1"/>
      <p:bldP spid="15" grpId="1" animBg="1"/>
      <p:bldP spid="11" grpId="0" animBg="1"/>
      <p:bldP spid="11" grpId="1" animBg="1"/>
      <p:bldP spid="12"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784351" y="2311685"/>
            <a:ext cx="2826249" cy="26712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339155" y="3719246"/>
            <a:ext cx="2271445" cy="12020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432479" y="4320282"/>
            <a:ext cx="2178121" cy="35959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734620" y="3719245"/>
            <a:ext cx="3515474" cy="15616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47991" y="4561727"/>
            <a:ext cx="2178121" cy="35959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5709007" y="1932816"/>
            <a:ext cx="5644793" cy="4036469"/>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err="1">
                <a:solidFill>
                  <a:srgbClr val="BB0066"/>
                </a:solidFill>
                <a:latin typeface="Courier New" panose="02070309020205020404" pitchFamily="49" charset="0"/>
                <a:ea typeface="Times New Roman" panose="02020603050405020304" pitchFamily="18" charset="0"/>
                <a:cs typeface="Times New Roman" panose="02020603050405020304" pitchFamily="18" charset="0"/>
              </a:rPr>
              <a:t>BikeShopApp</a:t>
            </a:r>
            <a:r>
              <a:rPr lang="en-US" sz="1800" b="1" dirty="0">
                <a:solidFill>
                  <a:srgbClr val="BB0066"/>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B050"/>
                </a:solidFill>
                <a:latin typeface="Courier New" panose="02070309020205020404" pitchFamily="49" charset="0"/>
                <a:ea typeface="Times New Roman" panose="02020603050405020304" pitchFamily="18" charset="0"/>
                <a:cs typeface="Times New Roman" panose="02020603050405020304" pitchFamily="18" charset="0"/>
              </a:rPr>
              <a:t>throws</a:t>
            </a:r>
            <a:r>
              <a:rPr lang="en-US" sz="1800" b="1" dirty="0">
                <a:solidFill>
                  <a:srgbClr val="BB0066"/>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chemeClr val="tx1">
                    <a:lumMod val="95000"/>
                    <a:lumOff val="5000"/>
                  </a:schemeClr>
                </a:solidFill>
                <a:latin typeface="Courier New" panose="02070309020205020404" pitchFamily="49" charset="0"/>
                <a:ea typeface="Times New Roman" panose="02020603050405020304" pitchFamily="18" charset="0"/>
                <a:cs typeface="Times New Roman" panose="02020603050405020304" pitchFamily="18" charset="0"/>
              </a:rPr>
              <a:t>InterruptedException</a:t>
            </a:r>
            <a:r>
              <a:rPr lang="en-US" sz="1800" b="1" dirty="0">
                <a:solidFill>
                  <a:srgbClr val="BB0066"/>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333399"/>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66BB"/>
                </a:solidFill>
                <a:latin typeface="Courier New" panose="02070309020205020404" pitchFamily="49" charset="0"/>
                <a:ea typeface="Times New Roman" panose="02020603050405020304" pitchFamily="18" charset="0"/>
                <a:cs typeface="Times New Roman" panose="02020603050405020304" pitchFamily="18" charset="0"/>
              </a:rPr>
              <a:t>main</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Bike b = </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Bike();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b.</a:t>
            </a:r>
            <a:r>
              <a:rPr lang="en-US" sz="1800" dirty="0" err="1">
                <a:solidFill>
                  <a:srgbClr val="0000CC"/>
                </a:solidFill>
                <a:latin typeface="Courier New" panose="02070309020205020404" pitchFamily="49" charset="0"/>
                <a:ea typeface="Times New Roman" panose="02020603050405020304" pitchFamily="18" charset="0"/>
                <a:cs typeface="Times New Roman" panose="02020603050405020304" pitchFamily="18" charset="0"/>
              </a:rPr>
              <a:t>start</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B050"/>
                </a:solidFill>
                <a:latin typeface="Courier New" panose="02070309020205020404" pitchFamily="49" charset="0"/>
                <a:ea typeface="Times New Roman" panose="02020603050405020304" pitchFamily="18" charset="0"/>
                <a:cs typeface="Times New Roman" panose="02020603050405020304" pitchFamily="18" charset="0"/>
              </a:rPr>
              <a:t>synchronized</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(b)</a:t>
            </a: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GB"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b.</a:t>
            </a:r>
            <a:r>
              <a:rPr lang="en-GB" sz="1800" b="1" dirty="0" err="1">
                <a:solidFill>
                  <a:schemeClr val="accent1">
                    <a:lumMod val="75000"/>
                  </a:schemeClr>
                </a:solidFill>
                <a:latin typeface="Courier New" panose="02070309020205020404" pitchFamily="49" charset="0"/>
                <a:ea typeface="Times New Roman" panose="02020603050405020304" pitchFamily="18" charset="0"/>
                <a:cs typeface="Times New Roman" panose="02020603050405020304" pitchFamily="18" charset="0"/>
              </a:rPr>
              <a:t>wait</a:t>
            </a:r>
            <a:r>
              <a:rPr lang="en-GB"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System.</a:t>
            </a:r>
            <a:r>
              <a:rPr lang="en-US" sz="1800" dirty="0" err="1">
                <a:solidFill>
                  <a:srgbClr val="0000CC"/>
                </a:solidFill>
                <a:latin typeface="Courier New" panose="02070309020205020404" pitchFamily="49" charset="0"/>
                <a:ea typeface="Times New Roman" panose="02020603050405020304" pitchFamily="18" charset="0"/>
                <a:cs typeface="Times New Roman" panose="02020603050405020304" pitchFamily="18" charset="0"/>
              </a:rPr>
              <a:t>out</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0000CC"/>
                </a:solidFill>
                <a:latin typeface="Courier New" panose="02070309020205020404" pitchFamily="49" charset="0"/>
                <a:ea typeface="Times New Roman" panose="02020603050405020304" pitchFamily="18" charset="0"/>
                <a:cs typeface="Times New Roman" panose="02020603050405020304" pitchFamily="18" charset="0"/>
              </a:rPr>
              <a:t>println</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b.</a:t>
            </a:r>
            <a:r>
              <a:rPr lang="en-US" sz="1800" dirty="0" err="1">
                <a:solidFill>
                  <a:srgbClr val="0000CC"/>
                </a:solidFill>
                <a:latin typeface="Courier New" panose="02070309020205020404" pitchFamily="49" charset="0"/>
                <a:ea typeface="Times New Roman" panose="02020603050405020304" pitchFamily="18" charset="0"/>
                <a:cs typeface="Times New Roman" panose="02020603050405020304" pitchFamily="18" charset="0"/>
              </a:rPr>
              <a:t>available</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2"/>
          <p:cNvSpPr txBox="1">
            <a:spLocks/>
          </p:cNvSpPr>
          <p:nvPr/>
        </p:nvSpPr>
        <p:spPr>
          <a:xfrm>
            <a:off x="838200" y="1932816"/>
            <a:ext cx="4627652" cy="4036469"/>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BB0066"/>
                </a:solidFill>
                <a:latin typeface="Courier New" panose="02070309020205020404" pitchFamily="49" charset="0"/>
                <a:ea typeface="Times New Roman" panose="02020603050405020304" pitchFamily="18" charset="0"/>
                <a:cs typeface="Times New Roman" panose="02020603050405020304" pitchFamily="18" charset="0"/>
              </a:rPr>
              <a:t>Bike</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extends</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Thread{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err="1">
                <a:solidFill>
                  <a:srgbClr val="333399"/>
                </a:solidFill>
                <a:latin typeface="Courier New" panose="02070309020205020404" pitchFamily="49" charset="0"/>
                <a:ea typeface="Times New Roman" panose="02020603050405020304" pitchFamily="18" charset="0"/>
                <a:cs typeface="Times New Roman" panose="02020603050405020304" pitchFamily="18" charset="0"/>
              </a:rPr>
              <a:t>boolean</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available = </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false</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555555"/>
                </a:solidFill>
                <a:latin typeface="Courier New" panose="02070309020205020404" pitchFamily="49" charset="0"/>
                <a:ea typeface="Times New Roman" panose="02020603050405020304" pitchFamily="18" charset="0"/>
                <a:cs typeface="Times New Roman" panose="02020603050405020304" pitchFamily="18" charset="0"/>
              </a:rPr>
              <a:t>@Override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333399"/>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rgbClr val="0066BB"/>
                </a:solidFill>
                <a:latin typeface="Courier New" panose="02070309020205020404" pitchFamily="49" charset="0"/>
                <a:ea typeface="Times New Roman" panose="02020603050405020304" pitchFamily="18" charset="0"/>
                <a:cs typeface="Times New Roman" panose="02020603050405020304" pitchFamily="18" charset="0"/>
              </a:rPr>
              <a:t>run</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	  </a:t>
            </a:r>
            <a:r>
              <a:rPr lang="en-GB" sz="1800" b="1" dirty="0">
                <a:solidFill>
                  <a:srgbClr val="00B050"/>
                </a:solidFill>
                <a:latin typeface="Courier New" panose="02070309020205020404" pitchFamily="49" charset="0"/>
                <a:ea typeface="Calibri" panose="020F0502020204030204" pitchFamily="34" charset="0"/>
                <a:cs typeface="Times New Roman" panose="02020603050405020304" pitchFamily="18" charset="0"/>
              </a:rPr>
              <a:t>synchronized</a:t>
            </a:r>
            <a:r>
              <a:rPr lang="en-GB" sz="1800"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(this)</a:t>
            </a: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available = </a:t>
            </a:r>
            <a:r>
              <a:rPr lang="en-US" sz="1800" b="1" dirty="0">
                <a:solidFill>
                  <a:srgbClr val="008800"/>
                </a:solidFill>
                <a:latin typeface="Courier New" panose="02070309020205020404" pitchFamily="49" charset="0"/>
                <a:ea typeface="Times New Roman" panose="02020603050405020304" pitchFamily="18" charset="0"/>
                <a:cs typeface="Times New Roman" panose="02020603050405020304" pitchFamily="18" charset="0"/>
              </a:rPr>
              <a:t>true</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GB"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this.</a:t>
            </a:r>
            <a:r>
              <a:rPr lang="en-GB" sz="1800" b="1" dirty="0" err="1">
                <a:solidFill>
                  <a:schemeClr val="accent1">
                    <a:lumMod val="75000"/>
                  </a:schemeClr>
                </a:solidFill>
                <a:latin typeface="Courier New" panose="02070309020205020404" pitchFamily="49" charset="0"/>
                <a:ea typeface="Times New Roman" panose="02020603050405020304" pitchFamily="18" charset="0"/>
                <a:cs typeface="Times New Roman" panose="02020603050405020304" pitchFamily="18" charset="0"/>
              </a:rPr>
              <a:t>notify</a:t>
            </a:r>
            <a:r>
              <a:rPr lang="en-GB"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Font typeface="Arial" panose="020B0604020202020204" pitchFamily="34" charse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11E64E01-C1EF-4A83-8FB7-943E7F480A48}" type="datetime3">
              <a:rPr lang="en-US" smtClean="0"/>
              <a:pPr/>
              <a:t>4 January 2023</a:t>
            </a:fld>
            <a:endParaRPr lang="en-US"/>
          </a:p>
        </p:txBody>
      </p:sp>
      <p:sp>
        <p:nvSpPr>
          <p:cNvPr id="5" name="Slide Number Placeholder 4"/>
          <p:cNvSpPr>
            <a:spLocks noGrp="1"/>
          </p:cNvSpPr>
          <p:nvPr>
            <p:ph type="sldNum" sz="quarter" idx="12"/>
          </p:nvPr>
        </p:nvSpPr>
        <p:spPr/>
        <p:txBody>
          <a:bodyPr/>
          <a:lstStyle/>
          <a:p>
            <a:fld id="{64522431-E19A-44D8-A68D-0DF1308BA672}" type="slidenum">
              <a:rPr lang="en-US" smtClean="0"/>
              <a:pPr/>
              <a:t>19</a:t>
            </a:fld>
            <a:endParaRPr lang="en-US"/>
          </a:p>
        </p:txBody>
      </p:sp>
      <p:sp>
        <p:nvSpPr>
          <p:cNvPr id="24" name="Content Placeholder 2"/>
          <p:cNvSpPr txBox="1">
            <a:spLocks/>
          </p:cNvSpPr>
          <p:nvPr/>
        </p:nvSpPr>
        <p:spPr>
          <a:xfrm>
            <a:off x="838200" y="3010702"/>
            <a:ext cx="10515600" cy="173950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u="sng" dirty="0"/>
              <a:t>Output (Terminal):</a:t>
            </a:r>
          </a:p>
          <a:p>
            <a:pPr marL="0" indent="0">
              <a:buFont typeface="Arial" panose="020B0604020202020204" pitchFamily="34" charset="0"/>
              <a:buNone/>
            </a:pPr>
            <a:r>
              <a:rPr lang="en-GB" dirty="0"/>
              <a:t>true</a:t>
            </a:r>
          </a:p>
          <a:p>
            <a:pPr marL="0" indent="0">
              <a:buFont typeface="Arial" panose="020B0604020202020204" pitchFamily="34" charset="0"/>
              <a:buNone/>
            </a:pPr>
            <a:r>
              <a:rPr lang="en-GB" dirty="0">
                <a:solidFill>
                  <a:srgbClr val="00B050"/>
                </a:solidFill>
              </a:rPr>
              <a:t>BUILD SUCCESSFUL.</a:t>
            </a:r>
            <a:endParaRPr lang="en-US" dirty="0">
              <a:solidFill>
                <a:srgbClr val="00B050"/>
              </a:solidFill>
            </a:endParaRPr>
          </a:p>
        </p:txBody>
      </p:sp>
      <p:sp>
        <p:nvSpPr>
          <p:cNvPr id="25" name="Rectangle 24"/>
          <p:cNvSpPr/>
          <p:nvPr/>
        </p:nvSpPr>
        <p:spPr>
          <a:xfrm>
            <a:off x="0" y="0"/>
            <a:ext cx="12192000" cy="169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a:spLocks noGrp="1"/>
          </p:cNvSpPr>
          <p:nvPr>
            <p:ph type="title"/>
          </p:nvPr>
        </p:nvSpPr>
        <p:spPr>
          <a:xfrm>
            <a:off x="220895" y="365125"/>
            <a:ext cx="11750211" cy="1325563"/>
          </a:xfrm>
        </p:spPr>
        <p:txBody>
          <a:bodyPr>
            <a:normAutofit/>
          </a:bodyPr>
          <a:lstStyle/>
          <a:p>
            <a:r>
              <a:rPr lang="en-GB" sz="3600" b="1" dirty="0">
                <a:latin typeface="Bookman Old Style" panose="02050604050505020204" pitchFamily="18" charset="0"/>
              </a:rPr>
              <a:t>IMPLEMENT INTER-THREAD COMMUNICATION</a:t>
            </a:r>
            <a:endParaRPr lang="en-US" sz="3600" b="1" dirty="0">
              <a:latin typeface="Bookman Old Style" panose="02050604050505020204" pitchFamily="18" charset="0"/>
            </a:endParaRPr>
          </a:p>
        </p:txBody>
      </p:sp>
    </p:spTree>
    <p:extLst>
      <p:ext uri="{BB962C8B-B14F-4D97-AF65-F5344CB8AC3E}">
        <p14:creationId xmlns:p14="http://schemas.microsoft.com/office/powerpoint/2010/main" xmlns="" val="31926383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21"/>
                                        </p:tgtEl>
                                      </p:cBhvr>
                                    </p:animEffect>
                                    <p:set>
                                      <p:cBhvr>
                                        <p:cTn id="11" dur="1" fill="hold">
                                          <p:stCondLst>
                                            <p:cond delay="499"/>
                                          </p:stCondLst>
                                        </p:cTn>
                                        <p:tgtEl>
                                          <p:spTgt spid="2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xit" presetSubtype="0" fill="hold" grpId="1" nodeType="after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500"/>
                            </p:stCondLst>
                            <p:childTnLst>
                              <p:par>
                                <p:cTn id="27" presetID="10" presetClass="exit" presetSubtype="0" fill="hold" grpId="1" nodeType="afterEffect">
                                  <p:stCondLst>
                                    <p:cond delay="0"/>
                                  </p:stCondLst>
                                  <p:childTnLst>
                                    <p:animEffect transition="out" filter="fade">
                                      <p:cBhvr>
                                        <p:cTn id="28" dur="500"/>
                                        <p:tgtEl>
                                          <p:spTgt spid="22"/>
                                        </p:tgtEl>
                                      </p:cBhvr>
                                    </p:animEffect>
                                    <p:set>
                                      <p:cBhvr>
                                        <p:cTn id="29" dur="1" fill="hold">
                                          <p:stCondLst>
                                            <p:cond delay="499"/>
                                          </p:stCondLst>
                                        </p:cTn>
                                        <p:tgtEl>
                                          <p:spTgt spid="2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par>
                          <p:cTn id="35" fill="hold">
                            <p:stCondLst>
                              <p:cond delay="500"/>
                            </p:stCondLst>
                            <p:childTnLst>
                              <p:par>
                                <p:cTn id="36" presetID="10" presetClass="exit" presetSubtype="0" fill="hold" grpId="1" nodeType="afterEffect">
                                  <p:stCondLst>
                                    <p:cond delay="0"/>
                                  </p:stCondLst>
                                  <p:childTnLst>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500"/>
                            </p:stCondLst>
                            <p:childTnLst>
                              <p:par>
                                <p:cTn id="45" presetID="10" presetClass="exit" presetSubtype="0" fill="hold" grpId="1" nodeType="afterEffect">
                                  <p:stCondLst>
                                    <p:cond delay="0"/>
                                  </p:stCondLst>
                                  <p:childTnLst>
                                    <p:animEffect transition="out" filter="fade">
                                      <p:cBhvr>
                                        <p:cTn id="46" dur="500"/>
                                        <p:tgtEl>
                                          <p:spTgt spid="19"/>
                                        </p:tgtEl>
                                      </p:cBhvr>
                                    </p:animEffect>
                                    <p:set>
                                      <p:cBhvr>
                                        <p:cTn id="47" dur="1" fill="hold">
                                          <p:stCondLst>
                                            <p:cond delay="499"/>
                                          </p:stCondLst>
                                        </p:cTn>
                                        <p:tgtEl>
                                          <p:spTgt spid="1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0" nodeType="clickEffect">
                                  <p:stCondLst>
                                    <p:cond delay="0"/>
                                  </p:stCondLst>
                                  <p:childTnLst>
                                    <p:animMotion origin="layout" path="M 4.16667E-7 2.59259E-6 L -0.00286 -0.62871 " pathEditMode="relative" rAng="0" ptsTypes="AA">
                                      <p:cBhvr>
                                        <p:cTn id="51" dur="2000" fill="hold"/>
                                        <p:tgtEl>
                                          <p:spTgt spid="6"/>
                                        </p:tgtEl>
                                        <p:attrNameLst>
                                          <p:attrName>ppt_x</p:attrName>
                                          <p:attrName>ppt_y</p:attrName>
                                        </p:attrNameLst>
                                      </p:cBhvr>
                                      <p:rCtr x="-143" y="-31435"/>
                                    </p:animMotion>
                                  </p:childTnLst>
                                </p:cTn>
                              </p:par>
                              <p:par>
                                <p:cTn id="52" presetID="42" presetClass="path" presetSubtype="0" accel="50000" decel="50000" fill="hold" grpId="0" nodeType="withEffect">
                                  <p:stCondLst>
                                    <p:cond delay="0"/>
                                  </p:stCondLst>
                                  <p:childTnLst>
                                    <p:animMotion origin="layout" path="M -3.54167E-6 2.59259E-6 L 0.00274 -0.64051 " pathEditMode="relative" rAng="0" ptsTypes="AA">
                                      <p:cBhvr>
                                        <p:cTn id="53" dur="2000" fill="hold"/>
                                        <p:tgtEl>
                                          <p:spTgt spid="8"/>
                                        </p:tgtEl>
                                        <p:attrNameLst>
                                          <p:attrName>ppt_x</p:attrName>
                                          <p:attrName>ppt_y</p:attrName>
                                        </p:attrNameLst>
                                      </p:cBhvr>
                                      <p:rCtr x="130" y="-32037"/>
                                    </p:animMotion>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24">
                                            <p:bg/>
                                          </p:spTgt>
                                        </p:tgtEl>
                                        <p:attrNameLst>
                                          <p:attrName>style.visibility</p:attrName>
                                        </p:attrNameLst>
                                      </p:cBhvr>
                                      <p:to>
                                        <p:strVal val="visible"/>
                                      </p:to>
                                    </p:set>
                                    <p:animEffect transition="in" filter="fade">
                                      <p:cBhvr>
                                        <p:cTn id="57" dur="500"/>
                                        <p:tgtEl>
                                          <p:spTgt spid="24">
                                            <p:bg/>
                                          </p:spTgt>
                                        </p:tgtEl>
                                      </p:cBhvr>
                                    </p:animEffect>
                                  </p:childTnLst>
                                </p:cTn>
                              </p:par>
                            </p:childTnLst>
                          </p:cTn>
                        </p:par>
                        <p:par>
                          <p:cTn id="58" fill="hold">
                            <p:stCondLst>
                              <p:cond delay="2500"/>
                            </p:stCondLst>
                            <p:childTnLst>
                              <p:par>
                                <p:cTn id="59" presetID="10" presetClass="entr" presetSubtype="0" fill="hold" grpId="0" nodeType="afterEffect">
                                  <p:stCondLst>
                                    <p:cond delay="0"/>
                                  </p:stCondLst>
                                  <p:childTnLst>
                                    <p:set>
                                      <p:cBhvr>
                                        <p:cTn id="60" dur="1" fill="hold">
                                          <p:stCondLst>
                                            <p:cond delay="0"/>
                                          </p:stCondLst>
                                        </p:cTn>
                                        <p:tgtEl>
                                          <p:spTgt spid="24">
                                            <p:txEl>
                                              <p:pRg st="0" end="0"/>
                                            </p:txEl>
                                          </p:spTgt>
                                        </p:tgtEl>
                                        <p:attrNameLst>
                                          <p:attrName>style.visibility</p:attrName>
                                        </p:attrNameLst>
                                      </p:cBhvr>
                                      <p:to>
                                        <p:strVal val="visible"/>
                                      </p:to>
                                    </p:set>
                                    <p:animEffect transition="in" filter="fade">
                                      <p:cBhvr>
                                        <p:cTn id="61" dur="500"/>
                                        <p:tgtEl>
                                          <p:spTgt spid="24">
                                            <p:txEl>
                                              <p:pRg st="0" end="0"/>
                                            </p:txEl>
                                          </p:spTgt>
                                        </p:tgtEl>
                                      </p:cBhvr>
                                    </p:animEffect>
                                  </p:childTnLst>
                                </p:cTn>
                              </p:par>
                            </p:childTnLst>
                          </p:cTn>
                        </p:par>
                        <p:par>
                          <p:cTn id="62" fill="hold">
                            <p:stCondLst>
                              <p:cond delay="3000"/>
                            </p:stCondLst>
                            <p:childTnLst>
                              <p:par>
                                <p:cTn id="63" presetID="10" presetClass="entr" presetSubtype="0" fill="hold" grpId="0" nodeType="afterEffect">
                                  <p:stCondLst>
                                    <p:cond delay="0"/>
                                  </p:stCondLst>
                                  <p:childTnLst>
                                    <p:set>
                                      <p:cBhvr>
                                        <p:cTn id="64" dur="1" fill="hold">
                                          <p:stCondLst>
                                            <p:cond delay="0"/>
                                          </p:stCondLst>
                                        </p:cTn>
                                        <p:tgtEl>
                                          <p:spTgt spid="24">
                                            <p:txEl>
                                              <p:pRg st="1" end="1"/>
                                            </p:txEl>
                                          </p:spTgt>
                                        </p:tgtEl>
                                        <p:attrNameLst>
                                          <p:attrName>style.visibility</p:attrName>
                                        </p:attrNameLst>
                                      </p:cBhvr>
                                      <p:to>
                                        <p:strVal val="visible"/>
                                      </p:to>
                                    </p:set>
                                    <p:animEffect transition="in" filter="fade">
                                      <p:cBhvr>
                                        <p:cTn id="65" dur="500"/>
                                        <p:tgtEl>
                                          <p:spTgt spid="24">
                                            <p:txEl>
                                              <p:pRg st="1" end="1"/>
                                            </p:txEl>
                                          </p:spTgt>
                                        </p:tgtEl>
                                      </p:cBhvr>
                                    </p:animEffect>
                                  </p:childTnLst>
                                </p:cTn>
                              </p:par>
                            </p:childTnLst>
                          </p:cTn>
                        </p:par>
                        <p:par>
                          <p:cTn id="66" fill="hold">
                            <p:stCondLst>
                              <p:cond delay="3500"/>
                            </p:stCondLst>
                            <p:childTnLst>
                              <p:par>
                                <p:cTn id="67" presetID="10" presetClass="entr" presetSubtype="0" fill="hold" grpId="0" nodeType="afterEffect">
                                  <p:stCondLst>
                                    <p:cond delay="0"/>
                                  </p:stCondLst>
                                  <p:childTnLst>
                                    <p:set>
                                      <p:cBhvr>
                                        <p:cTn id="68" dur="1" fill="hold">
                                          <p:stCondLst>
                                            <p:cond delay="0"/>
                                          </p:stCondLst>
                                        </p:cTn>
                                        <p:tgtEl>
                                          <p:spTgt spid="24">
                                            <p:txEl>
                                              <p:pRg st="2" end="2"/>
                                            </p:txEl>
                                          </p:spTgt>
                                        </p:tgtEl>
                                        <p:attrNameLst>
                                          <p:attrName>style.visibility</p:attrName>
                                        </p:attrNameLst>
                                      </p:cBhvr>
                                      <p:to>
                                        <p:strVal val="visible"/>
                                      </p:to>
                                    </p:set>
                                    <p:animEffect transition="in" filter="fade">
                                      <p:cBhvr>
                                        <p:cTn id="69"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18" grpId="0" animBg="1"/>
      <p:bldP spid="18" grpId="1" animBg="1"/>
      <p:bldP spid="23" grpId="0" animBg="1"/>
      <p:bldP spid="23" grpId="1" animBg="1"/>
      <p:bldP spid="21" grpId="0" animBg="1"/>
      <p:bldP spid="21" grpId="1" animBg="1"/>
      <p:bldP spid="22" grpId="0" animBg="1"/>
      <p:bldP spid="22" grpId="1" animBg="1"/>
      <p:bldP spid="6" grpId="0" animBg="1"/>
      <p:bldP spid="8" grpId="0" animBg="1"/>
      <p:bldP spid="24"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CEBD1-EF73-197F-8D9E-D6DA8928B17C}"/>
              </a:ext>
            </a:extLst>
          </p:cNvPr>
          <p:cNvSpPr>
            <a:spLocks noGrp="1"/>
          </p:cNvSpPr>
          <p:nvPr>
            <p:ph type="title"/>
          </p:nvPr>
        </p:nvSpPr>
        <p:spPr>
          <a:xfrm>
            <a:off x="838199" y="365125"/>
            <a:ext cx="10926171" cy="1325563"/>
          </a:xfrm>
        </p:spPr>
        <p:txBody>
          <a:bodyPr>
            <a:normAutofit/>
          </a:bodyPr>
          <a:lstStyle/>
          <a:p>
            <a:pPr algn="ctr"/>
            <a:r>
              <a:rPr lang="en-US" sz="3600" b="1" i="0" dirty="0">
                <a:effectLst/>
                <a:latin typeface="Bookman Old Style" panose="02050604050505020204" pitchFamily="18" charset="0"/>
                <a:cs typeface="HelveticaNowMicro Regular" panose="020B0504030202020204" pitchFamily="34" charset="0"/>
              </a:rPr>
              <a:t>OUTLINES</a:t>
            </a:r>
            <a:endParaRPr lang="en-US" sz="3600" b="1" dirty="0">
              <a:latin typeface="Bookman Old Style" panose="02050604050505020204" pitchFamily="18" charset="0"/>
              <a:cs typeface="HelveticaNowMicro Regular" panose="020B0504030202020204" pitchFamily="34" charset="0"/>
            </a:endParaRPr>
          </a:p>
        </p:txBody>
      </p:sp>
      <p:sp>
        <p:nvSpPr>
          <p:cNvPr id="3" name="Content Placeholder 2">
            <a:extLst>
              <a:ext uri="{FF2B5EF4-FFF2-40B4-BE49-F238E27FC236}">
                <a16:creationId xmlns:a16="http://schemas.microsoft.com/office/drawing/2014/main" xmlns="" id="{157DFFE2-504F-C390-B911-C448D21FEBC6}"/>
              </a:ext>
            </a:extLst>
          </p:cNvPr>
          <p:cNvSpPr>
            <a:spLocks noGrp="1"/>
          </p:cNvSpPr>
          <p:nvPr>
            <p:ph idx="1"/>
          </p:nvPr>
        </p:nvSpPr>
        <p:spPr>
          <a:xfrm>
            <a:off x="3002643" y="2075996"/>
            <a:ext cx="6186714" cy="3961947"/>
          </a:xfrm>
        </p:spPr>
        <p:txBody>
          <a:bodyPr>
            <a:normAutofit/>
          </a:bodyPr>
          <a:lstStyle/>
          <a:p>
            <a:pPr>
              <a:lnSpc>
                <a:spcPct val="100000"/>
              </a:lnSpc>
            </a:pPr>
            <a:r>
              <a:rPr lang="en-US" sz="2400" dirty="0">
                <a:latin typeface="Bookman Old Style" panose="02050604050505020204" pitchFamily="18" charset="0"/>
                <a:cs typeface="HelveticaNowMicro Regular" panose="020B0504030202020204" pitchFamily="34" charset="0"/>
              </a:rPr>
              <a:t>Synchronized Methods</a:t>
            </a:r>
          </a:p>
          <a:p>
            <a:pPr>
              <a:lnSpc>
                <a:spcPct val="100000"/>
              </a:lnSpc>
            </a:pPr>
            <a:r>
              <a:rPr lang="en-US" sz="2400" dirty="0">
                <a:latin typeface="Bookman Old Style" panose="02050604050505020204" pitchFamily="18" charset="0"/>
                <a:cs typeface="HelveticaNowMicro Regular" panose="020B0504030202020204" pitchFamily="34" charset="0"/>
              </a:rPr>
              <a:t>Synchronized Statement</a:t>
            </a:r>
          </a:p>
          <a:p>
            <a:pPr>
              <a:lnSpc>
                <a:spcPct val="100000"/>
              </a:lnSpc>
            </a:pPr>
            <a:r>
              <a:rPr lang="en-US" sz="2400" dirty="0">
                <a:latin typeface="Bookman Old Style" panose="02050604050505020204" pitchFamily="18" charset="0"/>
                <a:cs typeface="HelveticaNowMicro Regular" panose="020B0504030202020204" pitchFamily="34" charset="0"/>
              </a:rPr>
              <a:t>Inter-Thread Communication</a:t>
            </a:r>
          </a:p>
          <a:p>
            <a:pPr>
              <a:lnSpc>
                <a:spcPct val="100000"/>
              </a:lnSpc>
            </a:pPr>
            <a:r>
              <a:rPr lang="en-US" sz="2400" dirty="0">
                <a:latin typeface="Bookman Old Style" panose="02050604050505020204" pitchFamily="18" charset="0"/>
                <a:cs typeface="HelveticaNowMicro Regular" panose="020B0504030202020204" pitchFamily="34" charset="0"/>
              </a:rPr>
              <a:t>Suspending, Resuming, and Stopping Threads</a:t>
            </a:r>
          </a:p>
          <a:p>
            <a:pPr>
              <a:lnSpc>
                <a:spcPct val="100000"/>
              </a:lnSpc>
            </a:pPr>
            <a:r>
              <a:rPr lang="en-US" sz="2400" dirty="0">
                <a:latin typeface="Bookman Old Style" panose="02050604050505020204" pitchFamily="18" charset="0"/>
                <a:cs typeface="HelveticaNowMicro Regular" panose="020B0504030202020204" pitchFamily="34" charset="0"/>
              </a:rPr>
              <a:t>Modern way of Suspending, Resuming, and Stopping Threads</a:t>
            </a:r>
          </a:p>
          <a:p>
            <a:pPr>
              <a:lnSpc>
                <a:spcPct val="100000"/>
              </a:lnSpc>
            </a:pPr>
            <a:r>
              <a:rPr lang="en-US" sz="2400" dirty="0">
                <a:latin typeface="Bookman Old Style" panose="02050604050505020204" pitchFamily="18" charset="0"/>
                <a:cs typeface="HelveticaNowMicro Regular" panose="020B0504030202020204" pitchFamily="34" charset="0"/>
              </a:rPr>
              <a:t>Using of Multithreading</a:t>
            </a:r>
          </a:p>
          <a:p>
            <a:pPr>
              <a:lnSpc>
                <a:spcPct val="100000"/>
              </a:lnSpc>
            </a:pPr>
            <a:endParaRPr lang="en-US" sz="2400" dirty="0">
              <a:latin typeface="Bookman Old Style" panose="02050604050505020204" pitchFamily="18" charset="0"/>
              <a:cs typeface="HelveticaNowMicro Regular" panose="020B0504030202020204" pitchFamily="34" charset="0"/>
            </a:endParaRPr>
          </a:p>
          <a:p>
            <a:pPr>
              <a:lnSpc>
                <a:spcPct val="100000"/>
              </a:lnSpc>
            </a:pPr>
            <a:endParaRPr lang="en-US" sz="2400" dirty="0">
              <a:latin typeface="Bookman Old Style" panose="02050604050505020204" pitchFamily="18" charset="0"/>
              <a:cs typeface="HelveticaNowMicro Regular" panose="020B0504030202020204" pitchFamily="34" charset="0"/>
            </a:endParaRPr>
          </a:p>
        </p:txBody>
      </p:sp>
      <p:sp>
        <p:nvSpPr>
          <p:cNvPr id="5" name="Slide Number Placeholder 4"/>
          <p:cNvSpPr>
            <a:spLocks noGrp="1"/>
          </p:cNvSpPr>
          <p:nvPr>
            <p:ph type="sldNum" sz="quarter" idx="12"/>
          </p:nvPr>
        </p:nvSpPr>
        <p:spPr/>
        <p:txBody>
          <a:bodyPr/>
          <a:lstStyle/>
          <a:p>
            <a:fld id="{64522431-E19A-44D8-A68D-0DF1308BA672}" type="slidenum">
              <a:rPr lang="en-US" smtClean="0"/>
              <a:pPr/>
              <a:t>2</a:t>
            </a:fld>
            <a:endParaRPr lang="en-US" dirty="0"/>
          </a:p>
        </p:txBody>
      </p:sp>
      <p:sp>
        <p:nvSpPr>
          <p:cNvPr id="6" name="Date Placeholder 5"/>
          <p:cNvSpPr>
            <a:spLocks noGrp="1"/>
          </p:cNvSpPr>
          <p:nvPr>
            <p:ph type="dt" sz="half" idx="10"/>
          </p:nvPr>
        </p:nvSpPr>
        <p:spPr/>
        <p:txBody>
          <a:bodyPr/>
          <a:lstStyle/>
          <a:p>
            <a:fld id="{207A179B-36F4-4544-A2D0-611A3072E821}" type="datetime3">
              <a:rPr lang="en-US" smtClean="0"/>
              <a:pPr/>
              <a:t>4 January 2023</a:t>
            </a:fld>
            <a:endParaRPr lang="en-US"/>
          </a:p>
        </p:txBody>
      </p:sp>
    </p:spTree>
    <p:extLst>
      <p:ext uri="{BB962C8B-B14F-4D97-AF65-F5344CB8AC3E}">
        <p14:creationId xmlns:p14="http://schemas.microsoft.com/office/powerpoint/2010/main" xmlns="" val="24339381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3600" b="1" dirty="0">
                <a:latin typeface="Bookman Old Style" panose="02050604050505020204" pitchFamily="18" charset="0"/>
                <a:cs typeface="Times New Roman" pitchFamily="18" charset="0"/>
              </a:rPr>
              <a:t>RUN &amp; START METHOD</a:t>
            </a:r>
          </a:p>
        </p:txBody>
      </p:sp>
      <p:sp>
        <p:nvSpPr>
          <p:cNvPr id="4" name="Date Placeholder 3"/>
          <p:cNvSpPr>
            <a:spLocks noGrp="1"/>
          </p:cNvSpPr>
          <p:nvPr>
            <p:ph type="dt" sz="half" idx="10"/>
          </p:nvPr>
        </p:nvSpPr>
        <p:spPr/>
        <p:txBody>
          <a:bodyPr/>
          <a:lstStyle/>
          <a:p>
            <a:fld id="{34CAB932-C75E-48F3-BD2A-8002D2CC1606}" type="datetime3">
              <a:rPr lang="en-US" smtClean="0"/>
              <a:pPr/>
              <a:t>4 January 2023</a:t>
            </a:fld>
            <a:endParaRPr lang="en-US" dirty="0"/>
          </a:p>
        </p:txBody>
      </p:sp>
      <p:sp>
        <p:nvSpPr>
          <p:cNvPr id="5" name="Slide Number Placeholder 4"/>
          <p:cNvSpPr>
            <a:spLocks noGrp="1"/>
          </p:cNvSpPr>
          <p:nvPr>
            <p:ph type="sldNum" sz="quarter" idx="12"/>
          </p:nvPr>
        </p:nvSpPr>
        <p:spPr/>
        <p:txBody>
          <a:bodyPr/>
          <a:lstStyle/>
          <a:p>
            <a:fld id="{64522431-E19A-44D8-A68D-0DF1308BA672}" type="slidenum">
              <a:rPr lang="en-US" smtClean="0"/>
              <a:pPr/>
              <a:t>20</a:t>
            </a:fld>
            <a:endParaRPr lang="en-US"/>
          </a:p>
        </p:txBody>
      </p:sp>
      <p:pic>
        <p:nvPicPr>
          <p:cNvPr id="7" name="Picture 6"/>
          <p:cNvPicPr>
            <a:picLocks noChangeAspect="1"/>
          </p:cNvPicPr>
          <p:nvPr/>
        </p:nvPicPr>
        <p:blipFill>
          <a:blip r:embed="rId2"/>
          <a:stretch>
            <a:fillRect/>
          </a:stretch>
        </p:blipFill>
        <p:spPr>
          <a:xfrm>
            <a:off x="2063146" y="1690688"/>
            <a:ext cx="8065707" cy="4230991"/>
          </a:xfrm>
          <a:prstGeom prst="rect">
            <a:avLst/>
          </a:prstGeom>
        </p:spPr>
      </p:pic>
      <p:pic>
        <p:nvPicPr>
          <p:cNvPr id="9" name="Picture 8" descr="run &amp; Start.jpg"/>
          <p:cNvPicPr>
            <a:picLocks noChangeAspect="1"/>
          </p:cNvPicPr>
          <p:nvPr/>
        </p:nvPicPr>
        <p:blipFill rotWithShape="1">
          <a:blip r:embed="rId3"/>
          <a:srcRect t="76030" r="35240" b="424"/>
          <a:stretch/>
        </p:blipFill>
        <p:spPr>
          <a:xfrm>
            <a:off x="3059338" y="2751667"/>
            <a:ext cx="6073321" cy="1727200"/>
          </a:xfrm>
          <a:prstGeom prst="rect">
            <a:avLst/>
          </a:prstGeom>
        </p:spPr>
      </p:pic>
      <p:pic>
        <p:nvPicPr>
          <p:cNvPr id="7170" name="Picture 2" descr="Open photo"/>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483867" y="1606088"/>
            <a:ext cx="4097926" cy="401835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003535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7170"/>
                                        </p:tgtEl>
                                      </p:cBhvr>
                                    </p:animEffect>
                                    <p:set>
                                      <p:cBhvr>
                                        <p:cTn id="16" dur="1" fill="hold">
                                          <p:stCondLst>
                                            <p:cond delay="499"/>
                                          </p:stCondLst>
                                        </p:cTn>
                                        <p:tgtEl>
                                          <p:spTgt spid="7170"/>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169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b="1" dirty="0">
                <a:latin typeface="Bookman Old Style" panose="02050604050505020204" pitchFamily="18" charset="0"/>
                <a:cs typeface="Times New Roman" pitchFamily="18" charset="0"/>
              </a:rPr>
              <a:t>SUSPENDING &amp; RESUMING METHOD</a:t>
            </a:r>
          </a:p>
        </p:txBody>
      </p:sp>
      <p:sp>
        <p:nvSpPr>
          <p:cNvPr id="4" name="Date Placeholder 3"/>
          <p:cNvSpPr>
            <a:spLocks noGrp="1"/>
          </p:cNvSpPr>
          <p:nvPr>
            <p:ph type="dt" sz="half" idx="10"/>
          </p:nvPr>
        </p:nvSpPr>
        <p:spPr/>
        <p:txBody>
          <a:bodyPr/>
          <a:lstStyle/>
          <a:p>
            <a:fld id="{8AA4A79F-69A9-4925-B250-CAB6A671B1F3}" type="datetime3">
              <a:rPr lang="en-US" smtClean="0"/>
              <a:pPr/>
              <a:t>4 January 2023</a:t>
            </a:fld>
            <a:endParaRPr lang="en-US"/>
          </a:p>
        </p:txBody>
      </p:sp>
      <p:sp>
        <p:nvSpPr>
          <p:cNvPr id="5" name="Slide Number Placeholder 4"/>
          <p:cNvSpPr>
            <a:spLocks noGrp="1"/>
          </p:cNvSpPr>
          <p:nvPr>
            <p:ph type="sldNum" sz="quarter" idx="12"/>
          </p:nvPr>
        </p:nvSpPr>
        <p:spPr/>
        <p:txBody>
          <a:bodyPr/>
          <a:lstStyle/>
          <a:p>
            <a:fld id="{64522431-E19A-44D8-A68D-0DF1308BA672}" type="slidenum">
              <a:rPr lang="en-US" smtClean="0"/>
              <a:pPr/>
              <a:t>21</a:t>
            </a:fld>
            <a:endParaRPr lang="en-US"/>
          </a:p>
        </p:txBody>
      </p:sp>
      <p:pic>
        <p:nvPicPr>
          <p:cNvPr id="13" name="Picture 12"/>
          <p:cNvPicPr>
            <a:picLocks noChangeAspect="1"/>
          </p:cNvPicPr>
          <p:nvPr/>
        </p:nvPicPr>
        <p:blipFill>
          <a:blip r:embed="rId2"/>
          <a:stretch>
            <a:fillRect/>
          </a:stretch>
        </p:blipFill>
        <p:spPr>
          <a:xfrm>
            <a:off x="2745958" y="1591004"/>
            <a:ext cx="6700085" cy="4602879"/>
          </a:xfrm>
          <a:prstGeom prst="rect">
            <a:avLst/>
          </a:prstGeom>
        </p:spPr>
      </p:pic>
      <p:pic>
        <p:nvPicPr>
          <p:cNvPr id="16" name="Picture 15"/>
          <p:cNvPicPr>
            <a:picLocks noChangeAspect="1"/>
          </p:cNvPicPr>
          <p:nvPr/>
        </p:nvPicPr>
        <p:blipFill>
          <a:blip r:embed="rId3"/>
          <a:stretch>
            <a:fillRect/>
          </a:stretch>
        </p:blipFill>
        <p:spPr>
          <a:xfrm>
            <a:off x="2200319" y="1722079"/>
            <a:ext cx="7791363" cy="4340728"/>
          </a:xfrm>
          <a:prstGeom prst="rect">
            <a:avLst/>
          </a:prstGeom>
        </p:spPr>
      </p:pic>
    </p:spTree>
    <p:extLst>
      <p:ext uri="{BB962C8B-B14F-4D97-AF65-F5344CB8AC3E}">
        <p14:creationId xmlns:p14="http://schemas.microsoft.com/office/powerpoint/2010/main" xmlns="" val="113444954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07" y="365125"/>
            <a:ext cx="11213387" cy="1325563"/>
          </a:xfrm>
        </p:spPr>
        <p:txBody>
          <a:bodyPr>
            <a:normAutofit/>
          </a:bodyPr>
          <a:lstStyle/>
          <a:p>
            <a:pPr algn="ctr"/>
            <a:r>
              <a:rPr lang="en-US" sz="3600" b="1" dirty="0">
                <a:latin typeface="Bookman Old Style" panose="02050604050505020204" pitchFamily="18" charset="0"/>
                <a:cs typeface="Times New Roman" pitchFamily="18" charset="0"/>
              </a:rPr>
              <a:t>SUSPENDING &amp; RESUMING METHOD</a:t>
            </a:r>
            <a:endParaRPr lang="en-US" sz="3600" dirty="0">
              <a:latin typeface="Bookman Old Style" panose="02050604050505020204" pitchFamily="18" charset="0"/>
            </a:endParaRPr>
          </a:p>
        </p:txBody>
      </p:sp>
      <p:sp>
        <p:nvSpPr>
          <p:cNvPr id="4" name="Date Placeholder 3"/>
          <p:cNvSpPr>
            <a:spLocks noGrp="1"/>
          </p:cNvSpPr>
          <p:nvPr>
            <p:ph type="dt" sz="half" idx="10"/>
          </p:nvPr>
        </p:nvSpPr>
        <p:spPr/>
        <p:txBody>
          <a:bodyPr/>
          <a:lstStyle/>
          <a:p>
            <a:fld id="{77956690-AFF0-42CD-B459-6604BC03A603}" type="datetime3">
              <a:rPr lang="en-US" smtClean="0"/>
              <a:pPr/>
              <a:t>4 January 2023</a:t>
            </a:fld>
            <a:endParaRPr lang="en-US"/>
          </a:p>
        </p:txBody>
      </p:sp>
      <p:sp>
        <p:nvSpPr>
          <p:cNvPr id="5" name="Slide Number Placeholder 4"/>
          <p:cNvSpPr>
            <a:spLocks noGrp="1"/>
          </p:cNvSpPr>
          <p:nvPr>
            <p:ph type="sldNum" sz="quarter" idx="12"/>
          </p:nvPr>
        </p:nvSpPr>
        <p:spPr/>
        <p:txBody>
          <a:bodyPr/>
          <a:lstStyle/>
          <a:p>
            <a:fld id="{64522431-E19A-44D8-A68D-0DF1308BA672}" type="slidenum">
              <a:rPr lang="en-US" smtClean="0"/>
              <a:pPr/>
              <a:t>22</a:t>
            </a:fld>
            <a:endParaRPr lang="en-US"/>
          </a:p>
        </p:txBody>
      </p:sp>
      <p:pic>
        <p:nvPicPr>
          <p:cNvPr id="11" name="Picture 10"/>
          <p:cNvPicPr>
            <a:picLocks noChangeAspect="1"/>
          </p:cNvPicPr>
          <p:nvPr/>
        </p:nvPicPr>
        <p:blipFill rotWithShape="1">
          <a:blip r:embed="rId2"/>
          <a:srcRect b="65116"/>
          <a:stretch/>
        </p:blipFill>
        <p:spPr>
          <a:xfrm>
            <a:off x="-18818" y="1459129"/>
            <a:ext cx="12229636" cy="4678719"/>
          </a:xfrm>
          <a:prstGeom prst="rect">
            <a:avLst/>
          </a:prstGeom>
        </p:spPr>
      </p:pic>
      <p:pic>
        <p:nvPicPr>
          <p:cNvPr id="13" name="Picture 12"/>
          <p:cNvPicPr>
            <a:picLocks noChangeAspect="1"/>
          </p:cNvPicPr>
          <p:nvPr/>
        </p:nvPicPr>
        <p:blipFill rotWithShape="1">
          <a:blip r:embed="rId2"/>
          <a:srcRect t="38008" b="31123"/>
          <a:stretch/>
        </p:blipFill>
        <p:spPr>
          <a:xfrm>
            <a:off x="-18818" y="1728388"/>
            <a:ext cx="12229636" cy="4140201"/>
          </a:xfrm>
          <a:prstGeom prst="rect">
            <a:avLst/>
          </a:prstGeom>
        </p:spPr>
      </p:pic>
      <p:pic>
        <p:nvPicPr>
          <p:cNvPr id="14" name="Picture 13"/>
          <p:cNvPicPr>
            <a:picLocks noChangeAspect="1"/>
          </p:cNvPicPr>
          <p:nvPr/>
        </p:nvPicPr>
        <p:blipFill rotWithShape="1">
          <a:blip r:embed="rId2"/>
          <a:srcRect t="68472"/>
          <a:stretch/>
        </p:blipFill>
        <p:spPr>
          <a:xfrm>
            <a:off x="-18818" y="1684160"/>
            <a:ext cx="12229636" cy="4228656"/>
          </a:xfrm>
          <a:prstGeom prst="rect">
            <a:avLst/>
          </a:prstGeom>
        </p:spPr>
      </p:pic>
      <p:pic>
        <p:nvPicPr>
          <p:cNvPr id="15" name="Picture 14" descr="suspending output.jpg"/>
          <p:cNvPicPr>
            <a:picLocks noChangeAspect="1"/>
          </p:cNvPicPr>
          <p:nvPr/>
        </p:nvPicPr>
        <p:blipFill>
          <a:blip r:embed="rId3"/>
          <a:stretch>
            <a:fillRect/>
          </a:stretch>
        </p:blipFill>
        <p:spPr>
          <a:xfrm>
            <a:off x="3276600" y="1600200"/>
            <a:ext cx="5638800" cy="4572000"/>
          </a:xfrm>
          <a:prstGeom prst="rect">
            <a:avLst/>
          </a:prstGeom>
        </p:spPr>
      </p:pic>
    </p:spTree>
    <p:extLst>
      <p:ext uri="{BB962C8B-B14F-4D97-AF65-F5344CB8AC3E}">
        <p14:creationId xmlns:p14="http://schemas.microsoft.com/office/powerpoint/2010/main" xmlns="" val="3528157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latin typeface="Bookman Old Style" panose="02050604050505020204" pitchFamily="18" charset="0"/>
              </a:rPr>
              <a:t>STOPING METHOD</a:t>
            </a:r>
            <a:endParaRPr lang="en-US" sz="3600" b="1" dirty="0">
              <a:latin typeface="Bookman Old Style" panose="02050604050505020204" pitchFamily="18" charset="0"/>
            </a:endParaRPr>
          </a:p>
        </p:txBody>
      </p:sp>
      <p:sp>
        <p:nvSpPr>
          <p:cNvPr id="4" name="Date Placeholder 3"/>
          <p:cNvSpPr>
            <a:spLocks noGrp="1"/>
          </p:cNvSpPr>
          <p:nvPr>
            <p:ph type="dt" sz="half" idx="10"/>
          </p:nvPr>
        </p:nvSpPr>
        <p:spPr/>
        <p:txBody>
          <a:bodyPr/>
          <a:lstStyle/>
          <a:p>
            <a:fld id="{219B9280-023A-4A0B-9E27-6CC526C8B76C}" type="datetime3">
              <a:rPr lang="en-US" smtClean="0"/>
              <a:pPr/>
              <a:t>4 January 2023</a:t>
            </a:fld>
            <a:endParaRPr lang="en-US"/>
          </a:p>
        </p:txBody>
      </p:sp>
      <p:sp>
        <p:nvSpPr>
          <p:cNvPr id="5" name="Slide Number Placeholder 4"/>
          <p:cNvSpPr>
            <a:spLocks noGrp="1"/>
          </p:cNvSpPr>
          <p:nvPr>
            <p:ph type="sldNum" sz="quarter" idx="12"/>
          </p:nvPr>
        </p:nvSpPr>
        <p:spPr/>
        <p:txBody>
          <a:bodyPr/>
          <a:lstStyle/>
          <a:p>
            <a:fld id="{64522431-E19A-44D8-A68D-0DF1308BA672}" type="slidenum">
              <a:rPr lang="en-US" smtClean="0"/>
              <a:pPr/>
              <a:t>23</a:t>
            </a:fld>
            <a:endParaRPr lang="en-US"/>
          </a:p>
        </p:txBody>
      </p:sp>
      <p:pic>
        <p:nvPicPr>
          <p:cNvPr id="7" name="Picture 6"/>
          <p:cNvPicPr>
            <a:picLocks noChangeAspect="1"/>
          </p:cNvPicPr>
          <p:nvPr/>
        </p:nvPicPr>
        <p:blipFill rotWithShape="1">
          <a:blip r:embed="rId2"/>
          <a:srcRect b="49599"/>
          <a:stretch/>
        </p:blipFill>
        <p:spPr>
          <a:xfrm>
            <a:off x="1792604" y="1380838"/>
            <a:ext cx="8606791" cy="5135290"/>
          </a:xfrm>
          <a:prstGeom prst="rect">
            <a:avLst/>
          </a:prstGeom>
        </p:spPr>
      </p:pic>
      <p:pic>
        <p:nvPicPr>
          <p:cNvPr id="8" name="Picture 7"/>
          <p:cNvPicPr>
            <a:picLocks noChangeAspect="1"/>
          </p:cNvPicPr>
          <p:nvPr/>
        </p:nvPicPr>
        <p:blipFill rotWithShape="1">
          <a:blip r:embed="rId2"/>
          <a:srcRect t="53475"/>
          <a:stretch/>
        </p:blipFill>
        <p:spPr>
          <a:xfrm>
            <a:off x="1792604" y="1615923"/>
            <a:ext cx="8606792" cy="4740427"/>
          </a:xfrm>
          <a:prstGeom prst="rect">
            <a:avLst/>
          </a:prstGeom>
        </p:spPr>
      </p:pic>
      <p:pic>
        <p:nvPicPr>
          <p:cNvPr id="10" name="Picture 9" descr="stop output.jpg"/>
          <p:cNvPicPr>
            <a:picLocks noChangeAspect="1"/>
          </p:cNvPicPr>
          <p:nvPr/>
        </p:nvPicPr>
        <p:blipFill>
          <a:blip r:embed="rId3"/>
          <a:stretch>
            <a:fillRect/>
          </a:stretch>
        </p:blipFill>
        <p:spPr>
          <a:xfrm>
            <a:off x="3694415" y="1456145"/>
            <a:ext cx="4177015" cy="4740427"/>
          </a:xfrm>
          <a:prstGeom prst="rect">
            <a:avLst/>
          </a:prstGeom>
        </p:spPr>
      </p:pic>
      <p:pic>
        <p:nvPicPr>
          <p:cNvPr id="8194" name="Picture 2" descr="Open photo"/>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050727" y="2088025"/>
            <a:ext cx="5464389" cy="36429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54739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194"/>
                                        </p:tgtEl>
                                      </p:cBhvr>
                                    </p:animEffect>
                                    <p:set>
                                      <p:cBhvr>
                                        <p:cTn id="12" dur="1" fill="hold">
                                          <p:stCondLst>
                                            <p:cond delay="499"/>
                                          </p:stCondLst>
                                        </p:cTn>
                                        <p:tgtEl>
                                          <p:spTgt spid="8194"/>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latin typeface="Bookman Old Style" panose="02050604050505020204" pitchFamily="18" charset="0"/>
              </a:rPr>
              <a:t>USING MULTITHREADING</a:t>
            </a:r>
            <a:endParaRPr lang="en-US" sz="3600" b="1" dirty="0">
              <a:latin typeface="Bookman Old Style" panose="020506040505050202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itchFamily="18" charset="0"/>
                <a:cs typeface="Times New Roman" pitchFamily="18" charset="0"/>
              </a:rPr>
              <a:t>The key to utilizing Java’s multithreading features effectively is to think concurrently rather than serially. For example, when you have two subsystems within a program that can execute concurrently, make them individual threads. With the careful use of multithreading, you can create very efficient programs. A word of caution is in order, however: If you create too many threads, you can actually degrade the performance of your program rather than enhance it. Remember, some overhead is associated with context switching. If you create too many threads, more CPU time will be spent changing contexts than executing your </a:t>
            </a:r>
            <a:r>
              <a:rPr lang="en-US" dirty="0" smtClean="0">
                <a:latin typeface="Times New Roman" pitchFamily="18" charset="0"/>
                <a:cs typeface="Times New Roman" pitchFamily="18" charset="0"/>
              </a:rPr>
              <a:t>program.</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1FAF60A-D59D-41B4-B8CB-BF3E1F43A133}" type="datetime3">
              <a:rPr lang="en-US" smtClean="0"/>
              <a:pPr/>
              <a:t>4 January 2023</a:t>
            </a:fld>
            <a:endParaRPr lang="en-US"/>
          </a:p>
        </p:txBody>
      </p:sp>
      <p:sp>
        <p:nvSpPr>
          <p:cNvPr id="5" name="Slide Number Placeholder 4"/>
          <p:cNvSpPr>
            <a:spLocks noGrp="1"/>
          </p:cNvSpPr>
          <p:nvPr>
            <p:ph type="sldNum" sz="quarter" idx="12"/>
          </p:nvPr>
        </p:nvSpPr>
        <p:spPr/>
        <p:txBody>
          <a:bodyPr/>
          <a:lstStyle/>
          <a:p>
            <a:fld id="{64522431-E19A-44D8-A68D-0DF1308BA672}" type="slidenum">
              <a:rPr lang="en-US" smtClean="0"/>
              <a:pPr/>
              <a:t>24</a:t>
            </a:fld>
            <a:endParaRPr lang="en-US"/>
          </a:p>
        </p:txBody>
      </p:sp>
    </p:spTree>
    <p:extLst>
      <p:ext uri="{BB962C8B-B14F-4D97-AF65-F5344CB8AC3E}">
        <p14:creationId xmlns:p14="http://schemas.microsoft.com/office/powerpoint/2010/main" xmlns="" val="1258616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Programming?. Programming is a way for us to give… | by Rafay Syed  | The Startup | Medium"/>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3881004" y="920039"/>
            <a:ext cx="4429991" cy="278828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838200" y="3375819"/>
            <a:ext cx="10515600" cy="1325563"/>
          </a:xfrm>
        </p:spPr>
        <p:txBody>
          <a:bodyPr>
            <a:normAutofit/>
          </a:bodyPr>
          <a:lstStyle/>
          <a:p>
            <a:pPr algn="ctr"/>
            <a:r>
              <a:rPr lang="en-GB" sz="5600" b="1" spc="600" dirty="0">
                <a:latin typeface="Bookman Old Style" panose="02050604050505020204" pitchFamily="18" charset="0"/>
                <a:cs typeface="Times New Roman" panose="02020603050405020304" pitchFamily="18" charset="0"/>
              </a:rPr>
              <a:t>Thank You</a:t>
            </a:r>
            <a:endParaRPr lang="en-US" sz="5600" b="1" spc="600" dirty="0">
              <a:latin typeface="Bookman Old Style" panose="020506040505050202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1504F9-20B1-4C24-B2AF-1E4C9683CB5D}" type="datetime3">
              <a:rPr lang="en-US" smtClean="0"/>
              <a:pPr/>
              <a:t>4 January 2023</a:t>
            </a:fld>
            <a:endParaRPr lang="en-US"/>
          </a:p>
        </p:txBody>
      </p:sp>
      <p:sp>
        <p:nvSpPr>
          <p:cNvPr id="5" name="Slide Number Placeholder 4"/>
          <p:cNvSpPr>
            <a:spLocks noGrp="1"/>
          </p:cNvSpPr>
          <p:nvPr>
            <p:ph type="sldNum" sz="quarter" idx="12"/>
          </p:nvPr>
        </p:nvSpPr>
        <p:spPr/>
        <p:txBody>
          <a:bodyPr/>
          <a:lstStyle/>
          <a:p>
            <a:fld id="{64522431-E19A-44D8-A68D-0DF1308BA672}" type="slidenum">
              <a:rPr lang="en-US" smtClean="0"/>
              <a:pPr/>
              <a:t>25</a:t>
            </a:fld>
            <a:endParaRPr lang="en-US"/>
          </a:p>
        </p:txBody>
      </p:sp>
      <p:sp>
        <p:nvSpPr>
          <p:cNvPr id="7" name="Title 1"/>
          <p:cNvSpPr txBox="1">
            <a:spLocks/>
          </p:cNvSpPr>
          <p:nvPr/>
        </p:nvSpPr>
        <p:spPr>
          <a:xfrm>
            <a:off x="838200" y="4368873"/>
            <a:ext cx="10515600" cy="4972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800" b="1" spc="300" dirty="0">
                <a:latin typeface="Bookman Old Style" panose="02050604050505020204" pitchFamily="18" charset="0"/>
                <a:cs typeface="Times New Roman" panose="02020603050405020304" pitchFamily="18" charset="0"/>
              </a:rPr>
              <a:t>Keep Learning, Keep Grinding</a:t>
            </a:r>
            <a:endParaRPr lang="en-US" sz="1800" b="1" spc="3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xmlns="" val="19278981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par>
                                <p:cTn id="8" presetID="53" presetClass="entr" presetSubtype="16" fill="hold" grpId="1"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1000" fill="hold"/>
                                        <p:tgtEl>
                                          <p:spTgt spid="2"/>
                                        </p:tgtEl>
                                        <p:attrNameLst>
                                          <p:attrName>ppt_w</p:attrName>
                                        </p:attrNameLst>
                                      </p:cBhvr>
                                      <p:tavLst>
                                        <p:tav tm="0">
                                          <p:val>
                                            <p:fltVal val="0"/>
                                          </p:val>
                                        </p:tav>
                                        <p:tav tm="100000">
                                          <p:val>
                                            <p:strVal val="#ppt_w"/>
                                          </p:val>
                                        </p:tav>
                                      </p:tavLst>
                                    </p:anim>
                                    <p:anim calcmode="lin" valueType="num">
                                      <p:cBhvr>
                                        <p:cTn id="11" dur="1000" fill="hold"/>
                                        <p:tgtEl>
                                          <p:spTgt spid="2"/>
                                        </p:tgtEl>
                                        <p:attrNameLst>
                                          <p:attrName>ppt_h</p:attrName>
                                        </p:attrNameLst>
                                      </p:cBhvr>
                                      <p:tavLst>
                                        <p:tav tm="0">
                                          <p:val>
                                            <p:fltVal val="0"/>
                                          </p:val>
                                        </p:tav>
                                        <p:tav tm="100000">
                                          <p:val>
                                            <p:strVal val="#ppt_h"/>
                                          </p:val>
                                        </p:tav>
                                      </p:tavLst>
                                    </p:anim>
                                    <p:animEffect transition="in" filter="fade">
                                      <p:cBhvr>
                                        <p:cTn id="12" dur="1000"/>
                                        <p:tgtEl>
                                          <p:spTgt spid="2"/>
                                        </p:tgtEl>
                                      </p:cBhvr>
                                    </p:animEffect>
                                  </p:childTnLst>
                                </p:cTn>
                              </p:par>
                            </p:childTnLst>
                          </p:cTn>
                        </p:par>
                        <p:par>
                          <p:cTn id="13" fill="hold">
                            <p:stCondLst>
                              <p:cond delay="2000"/>
                            </p:stCondLst>
                            <p:childTnLst>
                              <p:par>
                                <p:cTn id="14" presetID="1" presetClass="entr" presetSubtype="0" fill="hold" grpId="0" nodeType="afterEffect">
                                  <p:stCondLst>
                                    <p:cond delay="0"/>
                                  </p:stCondLst>
                                  <p:iterate type="lt">
                                    <p:tmAbs val="100"/>
                                  </p:iterate>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4401"/>
                            </p:stCondLst>
                            <p:childTnLst>
                              <p:par>
                                <p:cTn id="17" presetID="26" presetClass="emph" presetSubtype="0" fill="hold" grpId="2" nodeType="afterEffect">
                                  <p:stCondLst>
                                    <p:cond delay="0"/>
                                  </p:stCondLst>
                                  <p:childTnLst>
                                    <p:animEffect transition="out" filter="fade">
                                      <p:cBhvr>
                                        <p:cTn id="18" dur="500" tmFilter="0, 0; .2, .5; .8, .5; 1, 0"/>
                                        <p:tgtEl>
                                          <p:spTgt spid="2"/>
                                        </p:tgtEl>
                                      </p:cBhvr>
                                    </p:animEffect>
                                    <p:animScale>
                                      <p:cBhvr>
                                        <p:cTn id="19" dur="250" autoRev="1" fill="hold"/>
                                        <p:tgtEl>
                                          <p:spTgt spid="2"/>
                                        </p:tgtEl>
                                      </p:cBhvr>
                                      <p:by x="105000" y="105000"/>
                                    </p:animScale>
                                  </p:childTnLst>
                                </p:cTn>
                              </p:par>
                              <p:par>
                                <p:cTn id="20" presetID="10"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1000"/>
                                        <p:tgtEl>
                                          <p:spTgt spid="1026"/>
                                        </p:tgtEl>
                                      </p:cBhvr>
                                    </p:animEffect>
                                  </p:childTnLst>
                                </p:cTn>
                              </p:par>
                              <p:par>
                                <p:cTn id="23" presetID="26" presetClass="emph" presetSubtype="0" fill="hold" grpId="1" nodeType="withEffect">
                                  <p:stCondLst>
                                    <p:cond delay="0"/>
                                  </p:stCondLst>
                                  <p:iterate type="lt">
                                    <p:tmPct val="0"/>
                                  </p:iterate>
                                  <p:childTnLst>
                                    <p:animEffect transition="out" filter="fade">
                                      <p:cBhvr>
                                        <p:cTn id="24" dur="500" tmFilter="0, 0; .2, .5; .8, .5; 1, 0"/>
                                        <p:tgtEl>
                                          <p:spTgt spid="7"/>
                                        </p:tgtEl>
                                      </p:cBhvr>
                                    </p:animEffect>
                                    <p:animScale>
                                      <p:cBhvr>
                                        <p:cTn id="25"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011237"/>
          </a:xfrm>
        </p:spPr>
        <p:txBody>
          <a:bodyPr>
            <a:normAutofit/>
          </a:bodyPr>
          <a:lstStyle/>
          <a:p>
            <a:r>
              <a:rPr lang="en-US" sz="3600" b="1" dirty="0">
                <a:latin typeface="Bookman Old Style" panose="02050604050505020204" pitchFamily="18" charset="0"/>
              </a:rPr>
              <a:t>SYNCHRONIZATION</a:t>
            </a:r>
          </a:p>
        </p:txBody>
      </p:sp>
      <p:sp>
        <p:nvSpPr>
          <p:cNvPr id="4" name="Rectangle 3"/>
          <p:cNvSpPr/>
          <p:nvPr/>
        </p:nvSpPr>
        <p:spPr>
          <a:xfrm>
            <a:off x="8093501" y="3385389"/>
            <a:ext cx="832021" cy="840259"/>
          </a:xfrm>
          <a:prstGeom prst="rect">
            <a:avLst/>
          </a:prstGeom>
          <a:scene3d>
            <a:camera prst="isometricOffAxis1Top"/>
            <a:lightRig rig="threePt" dir="t"/>
          </a:scene3d>
          <a:sp3d extrusionH="762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69549" y="3504081"/>
            <a:ext cx="793101" cy="802433"/>
          </a:xfrm>
          <a:prstGeom prst="rect">
            <a:avLst/>
          </a:prstGeom>
          <a:solidFill>
            <a:schemeClr val="bg1"/>
          </a:solidFill>
          <a:scene3d>
            <a:camera prst="isometricOffAxis1Top"/>
            <a:lightRig rig="sunset" dir="t"/>
          </a:scene3d>
          <a:sp3d extrusionH="762000" contourW="127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33092" y="2669550"/>
            <a:ext cx="793101" cy="802433"/>
          </a:xfrm>
          <a:prstGeom prst="rect">
            <a:avLst/>
          </a:prstGeom>
          <a:solidFill>
            <a:schemeClr val="accent6">
              <a:lumMod val="75000"/>
            </a:schemeClr>
          </a:solidFill>
          <a:scene3d>
            <a:camera prst="isometricOffAxis1Top"/>
            <a:lightRig rig="freezing" dir="t"/>
          </a:scene3d>
          <a:sp3d extrusionH="762000" contourW="12700" prstMaterial="matte">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444026" y="2756143"/>
            <a:ext cx="793101" cy="802433"/>
          </a:xfrm>
          <a:prstGeom prst="rect">
            <a:avLst/>
          </a:prstGeom>
          <a:solidFill>
            <a:srgbClr val="FF0000"/>
          </a:solidFill>
          <a:scene3d>
            <a:camera prst="isometricOffAxis1Top"/>
            <a:lightRig rig="sunset" dir="t"/>
          </a:scene3d>
          <a:sp3d extrusionH="762000" contourW="127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800985" y="3682370"/>
            <a:ext cx="793101" cy="802433"/>
          </a:xfrm>
          <a:prstGeom prst="rect">
            <a:avLst/>
          </a:prstGeom>
          <a:solidFill>
            <a:srgbClr val="FFFF00"/>
          </a:solidFill>
          <a:scene3d>
            <a:camera prst="isometricOffAxis1Top"/>
            <a:lightRig rig="twoPt" dir="t"/>
          </a:scene3d>
          <a:sp3d extrusionH="762000" contourW="127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941240" y="4750769"/>
            <a:ext cx="832021" cy="840259"/>
          </a:xfrm>
          <a:prstGeom prst="rect">
            <a:avLst/>
          </a:prstGeom>
          <a:solidFill>
            <a:schemeClr val="bg1"/>
          </a:solidFill>
          <a:scene3d>
            <a:camera prst="isometricOffAxis1Top"/>
            <a:lightRig rig="twoPt" dir="t"/>
          </a:scene3d>
          <a:sp3d extrusionH="762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47555" y="2435793"/>
            <a:ext cx="832021" cy="840259"/>
          </a:xfrm>
          <a:prstGeom prst="rect">
            <a:avLst/>
          </a:prstGeom>
          <a:scene3d>
            <a:camera prst="isometricOffAxis1Top"/>
            <a:lightRig rig="twoPt" dir="t"/>
          </a:scene3d>
          <a:sp3d extrusionH="762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487289" y="4094931"/>
            <a:ext cx="832021" cy="840259"/>
          </a:xfrm>
          <a:prstGeom prst="rect">
            <a:avLst/>
          </a:prstGeom>
          <a:solidFill>
            <a:srgbClr val="7030A0"/>
          </a:solidFill>
          <a:scene3d>
            <a:camera prst="isometricOffAxis1Top"/>
            <a:lightRig rig="twoPt" dir="t"/>
          </a:scene3d>
          <a:sp3d extrusionH="762000"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lack Silhouette. Women Running In Sports Wear. No Face Cartoon Character  Design. Flat Vector Illustration Isolated On White Background. Royalty Free  SVG, Cliparts, Vectors, And Stock Illustration. Image 11022470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8098" y="4484803"/>
            <a:ext cx="803473" cy="1124343"/>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2" descr="Black Silhouette. Women Running In Sports Wear. No Face Cartoon Character  Design. Flat Vector Illustration Isolated On White Background. Royalty Free  SVG, Cliparts, Vectors, And Stock Illustration. Image 11022470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43501" y="5131807"/>
            <a:ext cx="803473" cy="1124343"/>
          </a:xfrm>
          <a:prstGeom prst="rect">
            <a:avLst/>
          </a:prstGeom>
          <a:noFill/>
          <a:extLst>
            <a:ext uri="{909E8E84-426E-40DD-AFC4-6F175D3DCCD1}">
              <a14:hiddenFill xmlns:a14="http://schemas.microsoft.com/office/drawing/2010/main" xmlns="">
                <a:solidFill>
                  <a:srgbClr val="FFFFFF"/>
                </a:solidFill>
              </a14:hiddenFill>
            </a:ext>
          </a:extLst>
        </p:spPr>
      </p:pic>
      <p:sp>
        <p:nvSpPr>
          <p:cNvPr id="24" name="Curved Left Arrow 23"/>
          <p:cNvSpPr/>
          <p:nvPr/>
        </p:nvSpPr>
        <p:spPr>
          <a:xfrm>
            <a:off x="6328408" y="1042908"/>
            <a:ext cx="1336360" cy="148873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Right Arrow 24"/>
          <p:cNvSpPr/>
          <p:nvPr/>
        </p:nvSpPr>
        <p:spPr>
          <a:xfrm>
            <a:off x="4407503" y="1042907"/>
            <a:ext cx="1296953" cy="15151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7" name="Picture 26"/>
          <p:cNvPicPr>
            <a:picLocks noChangeAspect="1"/>
          </p:cNvPicPr>
          <p:nvPr/>
        </p:nvPicPr>
        <p:blipFill>
          <a:blip r:embed="rId3" cstate="print"/>
          <a:stretch>
            <a:fillRect/>
          </a:stretch>
        </p:blipFill>
        <p:spPr>
          <a:xfrm>
            <a:off x="5630228" y="1369060"/>
            <a:ext cx="671633" cy="671633"/>
          </a:xfrm>
          <a:prstGeom prst="rect">
            <a:avLst/>
          </a:prstGeom>
        </p:spPr>
      </p:pic>
      <p:sp>
        <p:nvSpPr>
          <p:cNvPr id="3" name="Date Placeholder 2"/>
          <p:cNvSpPr>
            <a:spLocks noGrp="1"/>
          </p:cNvSpPr>
          <p:nvPr>
            <p:ph type="dt" sz="half" idx="10"/>
          </p:nvPr>
        </p:nvSpPr>
        <p:spPr/>
        <p:txBody>
          <a:bodyPr/>
          <a:lstStyle/>
          <a:p>
            <a:fld id="{CA6C22BB-A3D4-4947-B3DB-763F5448DE67}" type="datetime3">
              <a:rPr lang="en-US" smtClean="0"/>
              <a:pPr/>
              <a:t>4 January 2023</a:t>
            </a:fld>
            <a:endParaRPr lang="en-US"/>
          </a:p>
        </p:txBody>
      </p:sp>
      <p:sp>
        <p:nvSpPr>
          <p:cNvPr id="5" name="Slide Number Placeholder 4"/>
          <p:cNvSpPr>
            <a:spLocks noGrp="1"/>
          </p:cNvSpPr>
          <p:nvPr>
            <p:ph type="sldNum" sz="quarter" idx="12"/>
          </p:nvPr>
        </p:nvSpPr>
        <p:spPr/>
        <p:txBody>
          <a:bodyPr/>
          <a:lstStyle/>
          <a:p>
            <a:fld id="{64522431-E19A-44D8-A68D-0DF1308BA672}" type="slidenum">
              <a:rPr lang="en-US" smtClean="0"/>
              <a:pPr/>
              <a:t>3</a:t>
            </a:fld>
            <a:endParaRPr lang="en-US"/>
          </a:p>
        </p:txBody>
      </p:sp>
    </p:spTree>
    <p:extLst>
      <p:ext uri="{BB962C8B-B14F-4D97-AF65-F5344CB8AC3E}">
        <p14:creationId xmlns:p14="http://schemas.microsoft.com/office/powerpoint/2010/main" xmlns="" val="33568013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011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Bookman Old Style" panose="02050604050505020204" pitchFamily="18" charset="0"/>
              </a:rPr>
              <a:t>PURPOSE OF SYNCHRONIZATION</a:t>
            </a:r>
          </a:p>
        </p:txBody>
      </p:sp>
      <p:sp>
        <p:nvSpPr>
          <p:cNvPr id="5" name="TextBox 4"/>
          <p:cNvSpPr txBox="1"/>
          <p:nvPr/>
        </p:nvSpPr>
        <p:spPr>
          <a:xfrm>
            <a:off x="279917" y="1418253"/>
            <a:ext cx="6606075" cy="4031873"/>
          </a:xfrm>
          <a:prstGeom prst="rect">
            <a:avLst/>
          </a:prstGeom>
          <a:noFill/>
        </p:spPr>
        <p:txBody>
          <a:bodyPr wrap="square" rtlCol="0">
            <a:spAutoFit/>
          </a:bodyPr>
          <a:lstStyle/>
          <a:p>
            <a:r>
              <a:rPr lang="en-US" sz="3200" b="1" u="sng" dirty="0">
                <a:latin typeface="Bookman Old Style" panose="02050604050505020204" pitchFamily="18" charset="0"/>
              </a:rPr>
              <a:t>Output Without Synchronization</a:t>
            </a:r>
          </a:p>
          <a:p>
            <a:r>
              <a:rPr lang="en-US" sz="3200" dirty="0">
                <a:latin typeface="Bookman Old Style" panose="02050604050505020204" pitchFamily="18" charset="0"/>
                <a:cs typeface="Arial" panose="020B0604020202020204" pitchFamily="34" charset="0"/>
              </a:rPr>
              <a:t>Thread 1</a:t>
            </a:r>
          </a:p>
          <a:p>
            <a:r>
              <a:rPr lang="en-US" sz="3200" dirty="0">
                <a:latin typeface="Bookman Old Style" panose="02050604050505020204" pitchFamily="18" charset="0"/>
                <a:cs typeface="Arial" panose="020B0604020202020204" pitchFamily="34" charset="0"/>
              </a:rPr>
              <a:t>Thread 1</a:t>
            </a:r>
          </a:p>
          <a:p>
            <a:r>
              <a:rPr lang="en-US" sz="3200" dirty="0">
                <a:latin typeface="Bookman Old Style" panose="02050604050505020204" pitchFamily="18" charset="0"/>
                <a:cs typeface="Arial" panose="020B0604020202020204" pitchFamily="34" charset="0"/>
              </a:rPr>
              <a:t>Thread 2</a:t>
            </a:r>
          </a:p>
          <a:p>
            <a:r>
              <a:rPr lang="en-US" sz="3200" dirty="0">
                <a:latin typeface="Bookman Old Style" panose="02050604050505020204" pitchFamily="18" charset="0"/>
                <a:cs typeface="Arial" panose="020B0604020202020204" pitchFamily="34" charset="0"/>
              </a:rPr>
              <a:t>Thread 2</a:t>
            </a:r>
          </a:p>
          <a:p>
            <a:r>
              <a:rPr lang="en-US" sz="3200" dirty="0">
                <a:latin typeface="Bookman Old Style" panose="02050604050505020204" pitchFamily="18" charset="0"/>
                <a:cs typeface="Arial" panose="020B0604020202020204" pitchFamily="34" charset="0"/>
              </a:rPr>
              <a:t>Thread 1</a:t>
            </a:r>
          </a:p>
          <a:p>
            <a:r>
              <a:rPr lang="en-US" sz="3200" dirty="0">
                <a:latin typeface="Bookman Old Style" panose="02050604050505020204" pitchFamily="18" charset="0"/>
                <a:cs typeface="Arial" panose="020B0604020202020204" pitchFamily="34" charset="0"/>
              </a:rPr>
              <a:t>Thread 2</a:t>
            </a:r>
          </a:p>
        </p:txBody>
      </p:sp>
      <p:sp>
        <p:nvSpPr>
          <p:cNvPr id="6" name="TextBox 5"/>
          <p:cNvSpPr txBox="1"/>
          <p:nvPr/>
        </p:nvSpPr>
        <p:spPr>
          <a:xfrm>
            <a:off x="6061788" y="1418253"/>
            <a:ext cx="6130212" cy="4031873"/>
          </a:xfrm>
          <a:prstGeom prst="rect">
            <a:avLst/>
          </a:prstGeom>
          <a:noFill/>
        </p:spPr>
        <p:txBody>
          <a:bodyPr wrap="square" rtlCol="0">
            <a:spAutoFit/>
          </a:bodyPr>
          <a:lstStyle/>
          <a:p>
            <a:r>
              <a:rPr lang="en-US" sz="3200" b="1" u="sng" dirty="0">
                <a:latin typeface="Bookman Old Style" panose="02050604050505020204" pitchFamily="18" charset="0"/>
              </a:rPr>
              <a:t>Output Without Synchronization</a:t>
            </a:r>
          </a:p>
          <a:p>
            <a:r>
              <a:rPr lang="en-US" sz="3200" dirty="0">
                <a:latin typeface="Bookman Old Style" panose="02050604050505020204" pitchFamily="18" charset="0"/>
                <a:cs typeface="Arial" panose="020B0604020202020204" pitchFamily="34" charset="0"/>
              </a:rPr>
              <a:t>Thread 1</a:t>
            </a:r>
          </a:p>
          <a:p>
            <a:r>
              <a:rPr lang="en-US" sz="3200" dirty="0">
                <a:latin typeface="Bookman Old Style" panose="02050604050505020204" pitchFamily="18" charset="0"/>
                <a:cs typeface="Arial" panose="020B0604020202020204" pitchFamily="34" charset="0"/>
              </a:rPr>
              <a:t>Thread 1</a:t>
            </a:r>
          </a:p>
          <a:p>
            <a:r>
              <a:rPr lang="en-US" sz="3200" dirty="0">
                <a:latin typeface="Bookman Old Style" panose="02050604050505020204" pitchFamily="18" charset="0"/>
                <a:cs typeface="Arial" panose="020B0604020202020204" pitchFamily="34" charset="0"/>
              </a:rPr>
              <a:t>Thread 1</a:t>
            </a:r>
          </a:p>
          <a:p>
            <a:r>
              <a:rPr lang="en-US" sz="3200" dirty="0">
                <a:latin typeface="Bookman Old Style" panose="02050604050505020204" pitchFamily="18" charset="0"/>
                <a:cs typeface="Arial" panose="020B0604020202020204" pitchFamily="34" charset="0"/>
              </a:rPr>
              <a:t>Thread 2</a:t>
            </a:r>
          </a:p>
          <a:p>
            <a:r>
              <a:rPr lang="en-US" sz="3200" dirty="0">
                <a:latin typeface="Bookman Old Style" panose="02050604050505020204" pitchFamily="18" charset="0"/>
                <a:cs typeface="Arial" panose="020B0604020202020204" pitchFamily="34" charset="0"/>
              </a:rPr>
              <a:t>Thread 2</a:t>
            </a:r>
          </a:p>
          <a:p>
            <a:r>
              <a:rPr lang="en-US" sz="3200" dirty="0">
                <a:latin typeface="Bookman Old Style" panose="02050604050505020204" pitchFamily="18" charset="0"/>
                <a:cs typeface="Arial" panose="020B0604020202020204" pitchFamily="34" charset="0"/>
              </a:rPr>
              <a:t>Thread 2</a:t>
            </a:r>
          </a:p>
        </p:txBody>
      </p:sp>
      <p:cxnSp>
        <p:nvCxnSpPr>
          <p:cNvPr id="8" name="Straight Arrow Connector 7"/>
          <p:cNvCxnSpPr/>
          <p:nvPr/>
        </p:nvCxnSpPr>
        <p:spPr>
          <a:xfrm>
            <a:off x="8178281" y="2575249"/>
            <a:ext cx="9331" cy="1222310"/>
          </a:xfrm>
          <a:prstGeom prst="straightConnector1">
            <a:avLst/>
          </a:prstGeom>
          <a:ln w="57150">
            <a:solidFill>
              <a:schemeClr val="accent6"/>
            </a:solidFill>
            <a:headEnd type="triangle"/>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187612" y="4023058"/>
            <a:ext cx="0" cy="1220746"/>
          </a:xfrm>
          <a:prstGeom prst="straightConnector1">
            <a:avLst/>
          </a:prstGeom>
          <a:ln w="57150">
            <a:solidFill>
              <a:schemeClr val="accent1">
                <a:lumMod val="50000"/>
              </a:schemeClr>
            </a:solidFill>
            <a:headEnd type="triangle"/>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96885" y="2575249"/>
            <a:ext cx="6221" cy="858416"/>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03106" y="3498980"/>
            <a:ext cx="6221" cy="858416"/>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Curved Left Arrow 14"/>
          <p:cNvSpPr/>
          <p:nvPr/>
        </p:nvSpPr>
        <p:spPr>
          <a:xfrm>
            <a:off x="2562809" y="2892490"/>
            <a:ext cx="1156995" cy="184746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Bookman Old Style" panose="02050604050505020204" pitchFamily="18" charset="0"/>
            </a:endParaRPr>
          </a:p>
        </p:txBody>
      </p:sp>
      <p:sp>
        <p:nvSpPr>
          <p:cNvPr id="16" name="Curved Left Arrow 15"/>
          <p:cNvSpPr/>
          <p:nvPr/>
        </p:nvSpPr>
        <p:spPr>
          <a:xfrm>
            <a:off x="2569030" y="3556527"/>
            <a:ext cx="1156995" cy="184746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Bookman Old Style" panose="02050604050505020204" pitchFamily="18" charset="0"/>
            </a:endParaRPr>
          </a:p>
        </p:txBody>
      </p:sp>
      <p:sp>
        <p:nvSpPr>
          <p:cNvPr id="2" name="Date Placeholder 1"/>
          <p:cNvSpPr>
            <a:spLocks noGrp="1"/>
          </p:cNvSpPr>
          <p:nvPr>
            <p:ph type="dt" sz="half" idx="10"/>
          </p:nvPr>
        </p:nvSpPr>
        <p:spPr/>
        <p:txBody>
          <a:bodyPr/>
          <a:lstStyle/>
          <a:p>
            <a:fld id="{72D359F1-1885-4A01-BFA8-86D577ED291E}" type="datetime3">
              <a:rPr lang="en-US" smtClean="0"/>
              <a:pPr/>
              <a:t>4 January 2023</a:t>
            </a:fld>
            <a:endParaRPr lang="en-US"/>
          </a:p>
        </p:txBody>
      </p:sp>
      <p:sp>
        <p:nvSpPr>
          <p:cNvPr id="3" name="Slide Number Placeholder 2"/>
          <p:cNvSpPr>
            <a:spLocks noGrp="1"/>
          </p:cNvSpPr>
          <p:nvPr>
            <p:ph type="sldNum" sz="quarter" idx="12"/>
          </p:nvPr>
        </p:nvSpPr>
        <p:spPr/>
        <p:txBody>
          <a:bodyPr/>
          <a:lstStyle/>
          <a:p>
            <a:fld id="{64522431-E19A-44D8-A68D-0DF1308BA672}" type="slidenum">
              <a:rPr lang="en-US" smtClean="0"/>
              <a:pPr/>
              <a:t>4</a:t>
            </a:fld>
            <a:endParaRPr lang="en-US"/>
          </a:p>
        </p:txBody>
      </p:sp>
    </p:spTree>
    <p:extLst>
      <p:ext uri="{BB962C8B-B14F-4D97-AF65-F5344CB8AC3E}">
        <p14:creationId xmlns:p14="http://schemas.microsoft.com/office/powerpoint/2010/main" xmlns="" val="21542927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011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Bookman Old Style" panose="02050604050505020204" pitchFamily="18" charset="0"/>
              </a:rPr>
              <a:t>CATEGORIES OF SYNCHRONIZATION</a:t>
            </a:r>
          </a:p>
        </p:txBody>
      </p:sp>
      <p:sp>
        <p:nvSpPr>
          <p:cNvPr id="5" name="TextBox 4"/>
          <p:cNvSpPr txBox="1"/>
          <p:nvPr/>
        </p:nvSpPr>
        <p:spPr>
          <a:xfrm>
            <a:off x="1903445" y="2892490"/>
            <a:ext cx="3469939" cy="1569660"/>
          </a:xfrm>
          <a:prstGeom prst="rect">
            <a:avLst/>
          </a:prstGeom>
          <a:solidFill>
            <a:schemeClr val="bg1"/>
          </a:solidFill>
          <a:ln w="57150">
            <a:solidFill>
              <a:schemeClr val="tx1"/>
            </a:solidFill>
          </a:ln>
        </p:spPr>
        <p:txBody>
          <a:bodyPr wrap="square" rtlCol="0">
            <a:spAutoFit/>
          </a:bodyPr>
          <a:lstStyle/>
          <a:p>
            <a:r>
              <a:rPr lang="en-US" sz="3200" b="1" dirty="0">
                <a:latin typeface="Bookman Old Style" panose="02050604050505020204" pitchFamily="18" charset="0"/>
                <a:cs typeface="Arial" panose="020B0604020202020204" pitchFamily="34" charset="0"/>
              </a:rPr>
              <a:t>Method </a:t>
            </a:r>
          </a:p>
          <a:p>
            <a:r>
              <a:rPr lang="en-US" sz="3200" dirty="0">
                <a:latin typeface="Bookman Old Style" panose="02050604050505020204" pitchFamily="18" charset="0"/>
                <a:cs typeface="Arial" panose="020B0604020202020204" pitchFamily="34" charset="0"/>
              </a:rPr>
              <a:t>Level </a:t>
            </a:r>
          </a:p>
          <a:p>
            <a:r>
              <a:rPr lang="en-US" sz="3200" dirty="0">
                <a:latin typeface="Bookman Old Style" panose="02050604050505020204" pitchFamily="18" charset="0"/>
                <a:cs typeface="Arial" panose="020B0604020202020204" pitchFamily="34" charset="0"/>
              </a:rPr>
              <a:t>Synchronization</a:t>
            </a:r>
          </a:p>
        </p:txBody>
      </p:sp>
      <p:sp>
        <p:nvSpPr>
          <p:cNvPr id="6" name="TextBox 5"/>
          <p:cNvSpPr txBox="1"/>
          <p:nvPr/>
        </p:nvSpPr>
        <p:spPr>
          <a:xfrm>
            <a:off x="6301273" y="2892490"/>
            <a:ext cx="3746853" cy="1569660"/>
          </a:xfrm>
          <a:prstGeom prst="rect">
            <a:avLst/>
          </a:prstGeom>
          <a:solidFill>
            <a:schemeClr val="bg1"/>
          </a:solidFill>
          <a:ln w="57150">
            <a:solidFill>
              <a:schemeClr val="tx1"/>
            </a:solidFill>
          </a:ln>
        </p:spPr>
        <p:txBody>
          <a:bodyPr wrap="square" rtlCol="0">
            <a:spAutoFit/>
          </a:bodyPr>
          <a:lstStyle/>
          <a:p>
            <a:r>
              <a:rPr lang="en-US" sz="3200" b="1" dirty="0">
                <a:latin typeface="Bookman Old Style" panose="02050604050505020204" pitchFamily="18" charset="0"/>
                <a:cs typeface="Arial" panose="020B0604020202020204" pitchFamily="34" charset="0"/>
              </a:rPr>
              <a:t>Block</a:t>
            </a:r>
          </a:p>
          <a:p>
            <a:r>
              <a:rPr lang="en-US" sz="3200" dirty="0">
                <a:latin typeface="Bookman Old Style" panose="02050604050505020204" pitchFamily="18" charset="0"/>
                <a:cs typeface="Arial" panose="020B0604020202020204" pitchFamily="34" charset="0"/>
              </a:rPr>
              <a:t>Level </a:t>
            </a:r>
          </a:p>
          <a:p>
            <a:r>
              <a:rPr lang="en-US" sz="3200" dirty="0">
                <a:latin typeface="Bookman Old Style" panose="02050604050505020204" pitchFamily="18" charset="0"/>
                <a:cs typeface="Arial" panose="020B0604020202020204" pitchFamily="34" charset="0"/>
              </a:rPr>
              <a:t>Synchronization</a:t>
            </a:r>
          </a:p>
        </p:txBody>
      </p:sp>
      <p:sp>
        <p:nvSpPr>
          <p:cNvPr id="8" name="Oval 7"/>
          <p:cNvSpPr/>
          <p:nvPr/>
        </p:nvSpPr>
        <p:spPr>
          <a:xfrm>
            <a:off x="2771192" y="2006082"/>
            <a:ext cx="933061" cy="671804"/>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9" name="TextBox 8"/>
          <p:cNvSpPr txBox="1"/>
          <p:nvPr/>
        </p:nvSpPr>
        <p:spPr>
          <a:xfrm>
            <a:off x="2920481" y="2093111"/>
            <a:ext cx="867747" cy="584775"/>
          </a:xfrm>
          <a:prstGeom prst="rect">
            <a:avLst/>
          </a:prstGeom>
          <a:noFill/>
        </p:spPr>
        <p:txBody>
          <a:bodyPr wrap="square" rtlCol="0">
            <a:spAutoFit/>
          </a:bodyPr>
          <a:lstStyle/>
          <a:p>
            <a:r>
              <a:rPr lang="en-US" sz="3200" dirty="0">
                <a:latin typeface="Bookman Old Style" panose="02050604050505020204" pitchFamily="18" charset="0"/>
                <a:cs typeface="Arial" panose="020B0604020202020204" pitchFamily="34" charset="0"/>
              </a:rPr>
              <a:t>01</a:t>
            </a:r>
          </a:p>
        </p:txBody>
      </p:sp>
      <p:sp>
        <p:nvSpPr>
          <p:cNvPr id="11" name="Oval 10"/>
          <p:cNvSpPr/>
          <p:nvPr/>
        </p:nvSpPr>
        <p:spPr>
          <a:xfrm>
            <a:off x="7517362" y="2049596"/>
            <a:ext cx="933061" cy="671804"/>
          </a:xfrm>
          <a:prstGeom prst="ellipse">
            <a:avLst/>
          </a:prstGeom>
          <a:solidFill>
            <a:schemeClr val="bg1"/>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2" name="TextBox 11"/>
          <p:cNvSpPr txBox="1"/>
          <p:nvPr/>
        </p:nvSpPr>
        <p:spPr>
          <a:xfrm>
            <a:off x="7669763" y="2093110"/>
            <a:ext cx="914400" cy="584775"/>
          </a:xfrm>
          <a:prstGeom prst="rect">
            <a:avLst/>
          </a:prstGeom>
          <a:noFill/>
        </p:spPr>
        <p:txBody>
          <a:bodyPr wrap="square" rtlCol="0">
            <a:spAutoFit/>
          </a:bodyPr>
          <a:lstStyle/>
          <a:p>
            <a:r>
              <a:rPr lang="en-US" sz="3200" dirty="0">
                <a:latin typeface="Bookman Old Style" panose="02050604050505020204" pitchFamily="18" charset="0"/>
                <a:cs typeface="Arial" panose="020B0604020202020204" pitchFamily="34" charset="0"/>
              </a:rPr>
              <a:t>02</a:t>
            </a:r>
          </a:p>
        </p:txBody>
      </p:sp>
      <p:sp>
        <p:nvSpPr>
          <p:cNvPr id="2" name="Date Placeholder 1"/>
          <p:cNvSpPr>
            <a:spLocks noGrp="1"/>
          </p:cNvSpPr>
          <p:nvPr>
            <p:ph type="dt" sz="half" idx="10"/>
          </p:nvPr>
        </p:nvSpPr>
        <p:spPr/>
        <p:txBody>
          <a:bodyPr/>
          <a:lstStyle/>
          <a:p>
            <a:fld id="{BC24937A-977E-42F9-B65B-FD5B70AA2AA0}" type="datetime3">
              <a:rPr lang="en-US" smtClean="0"/>
              <a:pPr/>
              <a:t>4 January 2023</a:t>
            </a:fld>
            <a:endParaRPr lang="en-US"/>
          </a:p>
        </p:txBody>
      </p:sp>
      <p:sp>
        <p:nvSpPr>
          <p:cNvPr id="3" name="Slide Number Placeholder 2"/>
          <p:cNvSpPr>
            <a:spLocks noGrp="1"/>
          </p:cNvSpPr>
          <p:nvPr>
            <p:ph type="sldNum" sz="quarter" idx="12"/>
          </p:nvPr>
        </p:nvSpPr>
        <p:spPr/>
        <p:txBody>
          <a:bodyPr/>
          <a:lstStyle/>
          <a:p>
            <a:fld id="{64522431-E19A-44D8-A68D-0DF1308BA672}" type="slidenum">
              <a:rPr lang="en-US" smtClean="0"/>
              <a:pPr/>
              <a:t>5</a:t>
            </a:fld>
            <a:endParaRPr lang="en-US"/>
          </a:p>
        </p:txBody>
      </p:sp>
    </p:spTree>
    <p:extLst>
      <p:ext uri="{BB962C8B-B14F-4D97-AF65-F5344CB8AC3E}">
        <p14:creationId xmlns:p14="http://schemas.microsoft.com/office/powerpoint/2010/main" xmlns="" val="6036782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011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Bookman Old Style" panose="02050604050505020204" pitchFamily="18" charset="0"/>
              </a:rPr>
              <a:t>LIVE EXAMPLE OF SYNCHRONIZATION</a:t>
            </a:r>
          </a:p>
        </p:txBody>
      </p:sp>
      <p:sp>
        <p:nvSpPr>
          <p:cNvPr id="7" name="Rectangle 6"/>
          <p:cNvSpPr/>
          <p:nvPr/>
        </p:nvSpPr>
        <p:spPr>
          <a:xfrm>
            <a:off x="2649895" y="2416628"/>
            <a:ext cx="2948473" cy="3228392"/>
          </a:xfrm>
          <a:prstGeom prst="rect">
            <a:avLst/>
          </a:prstGeom>
          <a:noFill/>
          <a:ln>
            <a:solidFill>
              <a:srgbClr val="FF0000"/>
            </a:solidFill>
          </a:ln>
          <a:scene3d>
            <a:camera prst="obliqueTopLeft"/>
            <a:lightRig rig="threePt" dir="t"/>
          </a:scene3d>
          <a:sp3d extrusionH="5080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8" name="Rectangle 7"/>
          <p:cNvSpPr/>
          <p:nvPr/>
        </p:nvSpPr>
        <p:spPr>
          <a:xfrm>
            <a:off x="5990253" y="4142792"/>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9" name="Smiley Face 8"/>
          <p:cNvSpPr/>
          <p:nvPr/>
        </p:nvSpPr>
        <p:spPr>
          <a:xfrm>
            <a:off x="6046237" y="3685591"/>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0" name="Rectangle 9"/>
          <p:cNvSpPr/>
          <p:nvPr/>
        </p:nvSpPr>
        <p:spPr>
          <a:xfrm>
            <a:off x="6046237" y="4907902"/>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1" name="Rectangle 10"/>
          <p:cNvSpPr/>
          <p:nvPr/>
        </p:nvSpPr>
        <p:spPr>
          <a:xfrm>
            <a:off x="6288833" y="4907902"/>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2" name="Rectangle 11"/>
          <p:cNvSpPr/>
          <p:nvPr/>
        </p:nvSpPr>
        <p:spPr>
          <a:xfrm>
            <a:off x="6142653" y="4295192"/>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3" name="Smiley Face 12"/>
          <p:cNvSpPr/>
          <p:nvPr/>
        </p:nvSpPr>
        <p:spPr>
          <a:xfrm>
            <a:off x="6198637" y="3837991"/>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4" name="Rectangle 13"/>
          <p:cNvSpPr/>
          <p:nvPr/>
        </p:nvSpPr>
        <p:spPr>
          <a:xfrm>
            <a:off x="6198637" y="5060302"/>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5" name="Rectangle 14"/>
          <p:cNvSpPr/>
          <p:nvPr/>
        </p:nvSpPr>
        <p:spPr>
          <a:xfrm>
            <a:off x="6441233" y="5060302"/>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6" name="Rectangle 15"/>
          <p:cNvSpPr/>
          <p:nvPr/>
        </p:nvSpPr>
        <p:spPr>
          <a:xfrm>
            <a:off x="6295053" y="4447592"/>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7" name="Smiley Face 16"/>
          <p:cNvSpPr/>
          <p:nvPr/>
        </p:nvSpPr>
        <p:spPr>
          <a:xfrm>
            <a:off x="6351037" y="3990391"/>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8" name="Rectangle 17"/>
          <p:cNvSpPr/>
          <p:nvPr/>
        </p:nvSpPr>
        <p:spPr>
          <a:xfrm>
            <a:off x="6351037" y="5212702"/>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9" name="Rectangle 18"/>
          <p:cNvSpPr/>
          <p:nvPr/>
        </p:nvSpPr>
        <p:spPr>
          <a:xfrm>
            <a:off x="6593633" y="5212702"/>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20" name="Rectangle 19"/>
          <p:cNvSpPr/>
          <p:nvPr/>
        </p:nvSpPr>
        <p:spPr>
          <a:xfrm>
            <a:off x="6447453" y="4599992"/>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21" name="Smiley Face 20"/>
          <p:cNvSpPr/>
          <p:nvPr/>
        </p:nvSpPr>
        <p:spPr>
          <a:xfrm>
            <a:off x="6503437" y="4142791"/>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22" name="Rectangle 21"/>
          <p:cNvSpPr/>
          <p:nvPr/>
        </p:nvSpPr>
        <p:spPr>
          <a:xfrm>
            <a:off x="6503437" y="5365102"/>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23" name="Rectangle 22"/>
          <p:cNvSpPr/>
          <p:nvPr/>
        </p:nvSpPr>
        <p:spPr>
          <a:xfrm>
            <a:off x="6746033" y="5365102"/>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24" name="Rectangle 23"/>
          <p:cNvSpPr/>
          <p:nvPr/>
        </p:nvSpPr>
        <p:spPr>
          <a:xfrm>
            <a:off x="6599853" y="4752392"/>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25" name="Smiley Face 24"/>
          <p:cNvSpPr/>
          <p:nvPr/>
        </p:nvSpPr>
        <p:spPr>
          <a:xfrm>
            <a:off x="6655837" y="4295191"/>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26" name="Rectangle 25"/>
          <p:cNvSpPr/>
          <p:nvPr/>
        </p:nvSpPr>
        <p:spPr>
          <a:xfrm>
            <a:off x="6655837" y="5517502"/>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27" name="Rectangle 26"/>
          <p:cNvSpPr/>
          <p:nvPr/>
        </p:nvSpPr>
        <p:spPr>
          <a:xfrm>
            <a:off x="6898433" y="5517502"/>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28" name="Rectangle 27"/>
          <p:cNvSpPr/>
          <p:nvPr/>
        </p:nvSpPr>
        <p:spPr>
          <a:xfrm>
            <a:off x="2771193" y="3212839"/>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29" name="Smiley Face 28"/>
          <p:cNvSpPr/>
          <p:nvPr/>
        </p:nvSpPr>
        <p:spPr>
          <a:xfrm>
            <a:off x="2827176" y="2755638"/>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30" name="Rectangle 29"/>
          <p:cNvSpPr/>
          <p:nvPr/>
        </p:nvSpPr>
        <p:spPr>
          <a:xfrm>
            <a:off x="2827176" y="3977949"/>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31" name="Rectangle 30"/>
          <p:cNvSpPr/>
          <p:nvPr/>
        </p:nvSpPr>
        <p:spPr>
          <a:xfrm>
            <a:off x="3069772" y="3977949"/>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32" name="TextBox 31"/>
          <p:cNvSpPr txBox="1"/>
          <p:nvPr/>
        </p:nvSpPr>
        <p:spPr>
          <a:xfrm>
            <a:off x="7539134" y="4123072"/>
            <a:ext cx="4475583" cy="1077218"/>
          </a:xfrm>
          <a:prstGeom prst="rect">
            <a:avLst/>
          </a:prstGeom>
          <a:noFill/>
          <a:ln w="19050">
            <a:solidFill>
              <a:schemeClr val="tx1"/>
            </a:solidFill>
          </a:ln>
        </p:spPr>
        <p:txBody>
          <a:bodyPr wrap="square" rtlCol="0">
            <a:spAutoFit/>
          </a:bodyPr>
          <a:lstStyle/>
          <a:p>
            <a:r>
              <a:rPr lang="en-US" sz="3200" dirty="0">
                <a:latin typeface="Bookman Old Style" panose="02050604050505020204" pitchFamily="18" charset="0"/>
                <a:cs typeface="Arial" panose="020B0604020202020204" pitchFamily="34" charset="0"/>
              </a:rPr>
              <a:t>Others are waiting outside</a:t>
            </a:r>
          </a:p>
        </p:txBody>
      </p:sp>
      <p:sp>
        <p:nvSpPr>
          <p:cNvPr id="33" name="Left Arrow 32"/>
          <p:cNvSpPr/>
          <p:nvPr/>
        </p:nvSpPr>
        <p:spPr>
          <a:xfrm>
            <a:off x="3492759" y="2538136"/>
            <a:ext cx="3191070" cy="59715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34" name="TextBox 33"/>
          <p:cNvSpPr txBox="1"/>
          <p:nvPr/>
        </p:nvSpPr>
        <p:spPr>
          <a:xfrm>
            <a:off x="6683829" y="1662084"/>
            <a:ext cx="4475583" cy="584775"/>
          </a:xfrm>
          <a:prstGeom prst="rect">
            <a:avLst/>
          </a:prstGeom>
          <a:noFill/>
          <a:ln w="19050">
            <a:solidFill>
              <a:schemeClr val="tx1"/>
            </a:solidFill>
          </a:ln>
        </p:spPr>
        <p:txBody>
          <a:bodyPr wrap="square" rtlCol="0">
            <a:spAutoFit/>
          </a:bodyPr>
          <a:lstStyle/>
          <a:p>
            <a:r>
              <a:rPr lang="en-US" sz="3200" dirty="0">
                <a:latin typeface="Bookman Old Style" panose="02050604050505020204" pitchFamily="18" charset="0"/>
                <a:cs typeface="Arial" panose="020B0604020202020204" pitchFamily="34" charset="0"/>
              </a:rPr>
              <a:t>One Thread Enters</a:t>
            </a:r>
          </a:p>
        </p:txBody>
      </p:sp>
      <p:sp>
        <p:nvSpPr>
          <p:cNvPr id="35" name="TextBox 34"/>
          <p:cNvSpPr txBox="1"/>
          <p:nvPr/>
        </p:nvSpPr>
        <p:spPr>
          <a:xfrm>
            <a:off x="1572209" y="1314526"/>
            <a:ext cx="3256382" cy="1077218"/>
          </a:xfrm>
          <a:prstGeom prst="rect">
            <a:avLst/>
          </a:prstGeom>
          <a:noFill/>
          <a:ln w="3175">
            <a:noFill/>
          </a:ln>
        </p:spPr>
        <p:txBody>
          <a:bodyPr wrap="square" rtlCol="0">
            <a:spAutoFit/>
          </a:bodyPr>
          <a:lstStyle/>
          <a:p>
            <a:pPr algn="ctr"/>
            <a:r>
              <a:rPr lang="en-US" sz="3200" dirty="0" err="1">
                <a:solidFill>
                  <a:srgbClr val="00B0F0"/>
                </a:solidFill>
                <a:latin typeface="Bookman Old Style" panose="02050604050505020204" pitchFamily="18" charset="0"/>
                <a:cs typeface="Arial" panose="020B0604020202020204" pitchFamily="34" charset="0"/>
              </a:rPr>
              <a:t>Sunchronized</a:t>
            </a:r>
            <a:r>
              <a:rPr lang="en-US" sz="3200" dirty="0">
                <a:latin typeface="Bookman Old Style" panose="02050604050505020204" pitchFamily="18" charset="0"/>
                <a:cs typeface="Arial" panose="020B0604020202020204" pitchFamily="34" charset="0"/>
              </a:rPr>
              <a:t> </a:t>
            </a:r>
            <a:r>
              <a:rPr lang="en-US" sz="3200" dirty="0">
                <a:solidFill>
                  <a:srgbClr val="FFFF00"/>
                </a:solidFill>
                <a:latin typeface="Bookman Old Style" panose="02050604050505020204" pitchFamily="18" charset="0"/>
                <a:cs typeface="Arial" panose="020B0604020202020204" pitchFamily="34" charset="0"/>
              </a:rPr>
              <a:t>Area</a:t>
            </a:r>
          </a:p>
        </p:txBody>
      </p:sp>
      <p:sp>
        <p:nvSpPr>
          <p:cNvPr id="36" name="TextBox 35"/>
          <p:cNvSpPr txBox="1"/>
          <p:nvPr/>
        </p:nvSpPr>
        <p:spPr>
          <a:xfrm>
            <a:off x="10233061" y="641905"/>
            <a:ext cx="1815867" cy="369332"/>
          </a:xfrm>
          <a:prstGeom prst="rect">
            <a:avLst/>
          </a:prstGeom>
          <a:noFill/>
        </p:spPr>
        <p:txBody>
          <a:bodyPr wrap="square" rtlCol="0">
            <a:spAutoFit/>
          </a:bodyPr>
          <a:lstStyle/>
          <a:p>
            <a:r>
              <a:rPr lang="en-US" b="1" dirty="0">
                <a:latin typeface="Bookman Old Style" panose="02050604050505020204" pitchFamily="18" charset="0"/>
                <a:cs typeface="Arial" panose="020B0604020202020204" pitchFamily="34" charset="0"/>
              </a:rPr>
              <a:t>Continue…</a:t>
            </a:r>
          </a:p>
        </p:txBody>
      </p:sp>
      <p:sp>
        <p:nvSpPr>
          <p:cNvPr id="2" name="Date Placeholder 1"/>
          <p:cNvSpPr>
            <a:spLocks noGrp="1"/>
          </p:cNvSpPr>
          <p:nvPr>
            <p:ph type="dt" sz="half" idx="10"/>
          </p:nvPr>
        </p:nvSpPr>
        <p:spPr/>
        <p:txBody>
          <a:bodyPr/>
          <a:lstStyle/>
          <a:p>
            <a:fld id="{D206C960-6C4F-4428-BFF0-5BA9B5528C93}" type="datetime3">
              <a:rPr lang="en-US" smtClean="0"/>
              <a:pPr/>
              <a:t>4 January 2023</a:t>
            </a:fld>
            <a:endParaRPr lang="en-US"/>
          </a:p>
        </p:txBody>
      </p:sp>
      <p:sp>
        <p:nvSpPr>
          <p:cNvPr id="3" name="Slide Number Placeholder 2"/>
          <p:cNvSpPr>
            <a:spLocks noGrp="1"/>
          </p:cNvSpPr>
          <p:nvPr>
            <p:ph type="sldNum" sz="quarter" idx="12"/>
          </p:nvPr>
        </p:nvSpPr>
        <p:spPr/>
        <p:txBody>
          <a:bodyPr/>
          <a:lstStyle/>
          <a:p>
            <a:fld id="{64522431-E19A-44D8-A68D-0DF1308BA672}" type="slidenum">
              <a:rPr lang="en-US" smtClean="0"/>
              <a:pPr/>
              <a:t>6</a:t>
            </a:fld>
            <a:endParaRPr lang="en-US"/>
          </a:p>
        </p:txBody>
      </p:sp>
    </p:spTree>
    <p:extLst>
      <p:ext uri="{BB962C8B-B14F-4D97-AF65-F5344CB8AC3E}">
        <p14:creationId xmlns:p14="http://schemas.microsoft.com/office/powerpoint/2010/main" xmlns="" val="37214954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40766" y="4133461"/>
            <a:ext cx="2463283" cy="1073021"/>
          </a:xfrm>
          <a:prstGeom prst="rect">
            <a:avLst/>
          </a:prstGeom>
          <a:scene3d>
            <a:camera prst="isometricTopUp"/>
            <a:lightRig rig="threePt" dir="t"/>
          </a:scene3d>
          <a:sp3d extrusionH="1270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56655" y="2799184"/>
            <a:ext cx="2492831" cy="1842796"/>
          </a:xfrm>
          <a:prstGeom prst="rect">
            <a:avLst/>
          </a:prstGeom>
          <a:solidFill>
            <a:schemeClr val="bg1"/>
          </a:solidFill>
          <a:ln w="38100">
            <a:solidFill>
              <a:schemeClr val="tx1">
                <a:lumMod val="75000"/>
                <a:lumOff val="25000"/>
              </a:schemeClr>
            </a:solid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168589" y="3181973"/>
            <a:ext cx="1455576" cy="1077218"/>
          </a:xfrm>
          <a:prstGeom prst="rect">
            <a:avLst/>
          </a:prstGeom>
          <a:noFill/>
          <a:scene3d>
            <a:camera prst="isometricRightUp"/>
            <a:lightRig rig="threePt" dir="t"/>
          </a:scene3d>
        </p:spPr>
        <p:txBody>
          <a:bodyPr wrap="square" rtlCol="0">
            <a:spAutoFit/>
          </a:bodyPr>
          <a:lstStyle/>
          <a:p>
            <a:r>
              <a:rPr lang="en-US" sz="3200" b="1" dirty="0">
                <a:latin typeface="Arial" panose="020B0604020202020204" pitchFamily="34" charset="0"/>
                <a:cs typeface="Arial" panose="020B0604020202020204" pitchFamily="34" charset="0"/>
              </a:rPr>
              <a:t>5000 Taka\-</a:t>
            </a:r>
          </a:p>
        </p:txBody>
      </p:sp>
      <p:sp>
        <p:nvSpPr>
          <p:cNvPr id="9" name="Rectangle 8"/>
          <p:cNvSpPr/>
          <p:nvPr/>
        </p:nvSpPr>
        <p:spPr>
          <a:xfrm>
            <a:off x="5505063" y="4259425"/>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p:cNvSpPr/>
          <p:nvPr/>
        </p:nvSpPr>
        <p:spPr>
          <a:xfrm>
            <a:off x="5561046" y="3802224"/>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61046" y="5024535"/>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03642" y="5024535"/>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37922" y="4259425"/>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p:cNvSpPr/>
          <p:nvPr/>
        </p:nvSpPr>
        <p:spPr>
          <a:xfrm>
            <a:off x="7193905" y="3802224"/>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193905" y="5024535"/>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436501" y="5024535"/>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032035" y="4259425"/>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p:cNvSpPr/>
          <p:nvPr/>
        </p:nvSpPr>
        <p:spPr>
          <a:xfrm>
            <a:off x="9088018" y="3802224"/>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88018" y="5024535"/>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330614" y="5024535"/>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034851" y="4339456"/>
            <a:ext cx="2369198" cy="584775"/>
          </a:xfrm>
          <a:prstGeom prst="rect">
            <a:avLst/>
          </a:prstGeom>
          <a:noFill/>
          <a:scene3d>
            <a:camera prst="isometricRightUp"/>
            <a:lightRig rig="threePt" dir="t"/>
          </a:scene3d>
        </p:spPr>
        <p:txBody>
          <a:bodyPr wrap="square" rtlCol="0">
            <a:spAutoFit/>
          </a:bodyPr>
          <a:lstStyle/>
          <a:p>
            <a:r>
              <a:rPr lang="en-US" sz="3200" dirty="0">
                <a:latin typeface="Arial Black" panose="020B0A04020102020204" pitchFamily="34" charset="0"/>
              </a:rPr>
              <a:t>Withdraw</a:t>
            </a:r>
          </a:p>
        </p:txBody>
      </p:sp>
      <p:cxnSp>
        <p:nvCxnSpPr>
          <p:cNvPr id="25" name="Straight Connector 24"/>
          <p:cNvCxnSpPr/>
          <p:nvPr/>
        </p:nvCxnSpPr>
        <p:spPr>
          <a:xfrm flipV="1">
            <a:off x="3909527" y="2632261"/>
            <a:ext cx="2323325" cy="1486399"/>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6232852" y="2632570"/>
            <a:ext cx="1189653" cy="1169654"/>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0"/>
          </p:cNvCxnSpPr>
          <p:nvPr/>
        </p:nvCxnSpPr>
        <p:spPr>
          <a:xfrm>
            <a:off x="6232852" y="2632570"/>
            <a:ext cx="3083766" cy="1169654"/>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0" idx="0"/>
          </p:cNvCxnSpPr>
          <p:nvPr/>
        </p:nvCxnSpPr>
        <p:spPr>
          <a:xfrm flipH="1">
            <a:off x="5789646" y="2632261"/>
            <a:ext cx="443206" cy="1169963"/>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561046" y="1523764"/>
            <a:ext cx="1352938" cy="1077218"/>
          </a:xfrm>
          <a:prstGeom prst="rect">
            <a:avLst/>
          </a:prstGeom>
          <a:solidFill>
            <a:schemeClr val="tx1"/>
          </a:solidFill>
          <a:ln w="38100">
            <a:solidFill>
              <a:srgbClr val="7030A0"/>
            </a:solidFill>
          </a:ln>
          <a:effectLst>
            <a:glow rad="228600">
              <a:schemeClr val="accent2">
                <a:satMod val="175000"/>
                <a:alpha val="40000"/>
              </a:schemeClr>
            </a:glow>
          </a:effectLst>
        </p:spPr>
        <p:txBody>
          <a:bodyPr wrap="square" rtlCol="0">
            <a:spAutoFit/>
          </a:bodyPr>
          <a:lstStyle/>
          <a:p>
            <a:r>
              <a:rPr lang="en-US" sz="3200" dirty="0">
                <a:solidFill>
                  <a:schemeClr val="bg1"/>
                </a:solidFill>
                <a:latin typeface="Arial Black" panose="020B0A04020102020204" pitchFamily="34" charset="0"/>
              </a:rPr>
              <a:t>5000 Taka</a:t>
            </a:r>
          </a:p>
        </p:txBody>
      </p:sp>
      <p:pic>
        <p:nvPicPr>
          <p:cNvPr id="2050" name="Picture 2" descr="Corruption icon isolated on white background. Corruption icon simple sign.  Corruption icon trendy and modern symbo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032035" y="1116766"/>
            <a:ext cx="2095500" cy="2181226"/>
          </a:xfrm>
          <a:prstGeom prst="rect">
            <a:avLst/>
          </a:prstGeom>
          <a:noFill/>
          <a:extLst>
            <a:ext uri="{909E8E84-426E-40DD-AFC4-6F175D3DCCD1}">
              <a14:hiddenFill xmlns:a14="http://schemas.microsoft.com/office/drawing/2010/main" xmlns="">
                <a:solidFill>
                  <a:srgbClr val="FFFFFF"/>
                </a:solidFill>
              </a14:hiddenFill>
            </a:ext>
          </a:extLst>
        </p:spPr>
      </p:pic>
      <p:sp>
        <p:nvSpPr>
          <p:cNvPr id="35" name="TextBox 34"/>
          <p:cNvSpPr txBox="1"/>
          <p:nvPr/>
        </p:nvSpPr>
        <p:spPr>
          <a:xfrm>
            <a:off x="4868249" y="5568764"/>
            <a:ext cx="5812971" cy="584775"/>
          </a:xfrm>
          <a:prstGeom prst="rect">
            <a:avLst/>
          </a:prstGeom>
          <a:noFill/>
        </p:spPr>
        <p:txBody>
          <a:bodyPr wrap="square" rtlCol="0">
            <a:spAutoFit/>
          </a:bodyPr>
          <a:lstStyle/>
          <a:p>
            <a:r>
              <a:rPr lang="en-US" sz="3200" dirty="0">
                <a:latin typeface="Arial Black" panose="020B0A04020102020204" pitchFamily="34" charset="0"/>
              </a:rPr>
              <a:t>Before Synchronization</a:t>
            </a:r>
          </a:p>
        </p:txBody>
      </p:sp>
      <p:sp>
        <p:nvSpPr>
          <p:cNvPr id="37" name="TextBox 36"/>
          <p:cNvSpPr txBox="1"/>
          <p:nvPr/>
        </p:nvSpPr>
        <p:spPr>
          <a:xfrm>
            <a:off x="10574691" y="641905"/>
            <a:ext cx="1474237"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Continue…</a:t>
            </a:r>
          </a:p>
        </p:txBody>
      </p:sp>
      <p:sp>
        <p:nvSpPr>
          <p:cNvPr id="39" name="Title 1"/>
          <p:cNvSpPr txBox="1">
            <a:spLocks/>
          </p:cNvSpPr>
          <p:nvPr/>
        </p:nvSpPr>
        <p:spPr>
          <a:xfrm>
            <a:off x="0" y="1"/>
            <a:ext cx="12192000" cy="8003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Bookman Old Style" panose="02050604050505020204" pitchFamily="18" charset="0"/>
              </a:rPr>
              <a:t>LIVE EXAMPLE OF SYNCHRONIZATION</a:t>
            </a:r>
          </a:p>
        </p:txBody>
      </p:sp>
      <p:sp>
        <p:nvSpPr>
          <p:cNvPr id="2" name="Date Placeholder 1"/>
          <p:cNvSpPr>
            <a:spLocks noGrp="1"/>
          </p:cNvSpPr>
          <p:nvPr>
            <p:ph type="dt" sz="half" idx="10"/>
          </p:nvPr>
        </p:nvSpPr>
        <p:spPr/>
        <p:txBody>
          <a:bodyPr/>
          <a:lstStyle/>
          <a:p>
            <a:fld id="{D9166FF1-E119-43EE-8B9C-91D24223E0FD}" type="datetime3">
              <a:rPr lang="en-US" smtClean="0"/>
              <a:pPr/>
              <a:t>4 January 2023</a:t>
            </a:fld>
            <a:endParaRPr lang="en-US"/>
          </a:p>
        </p:txBody>
      </p:sp>
      <p:sp>
        <p:nvSpPr>
          <p:cNvPr id="3" name="Slide Number Placeholder 2"/>
          <p:cNvSpPr>
            <a:spLocks noGrp="1"/>
          </p:cNvSpPr>
          <p:nvPr>
            <p:ph type="sldNum" sz="quarter" idx="12"/>
          </p:nvPr>
        </p:nvSpPr>
        <p:spPr/>
        <p:txBody>
          <a:bodyPr/>
          <a:lstStyle/>
          <a:p>
            <a:fld id="{64522431-E19A-44D8-A68D-0DF1308BA672}" type="slidenum">
              <a:rPr lang="en-US" smtClean="0"/>
              <a:pPr/>
              <a:t>7</a:t>
            </a:fld>
            <a:endParaRPr lang="en-US"/>
          </a:p>
        </p:txBody>
      </p:sp>
    </p:spTree>
    <p:extLst>
      <p:ext uri="{BB962C8B-B14F-4D97-AF65-F5344CB8AC3E}">
        <p14:creationId xmlns:p14="http://schemas.microsoft.com/office/powerpoint/2010/main" xmlns="" val="20351887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050"/>
                                        </p:tgtEl>
                                      </p:cBhvr>
                                    </p:animEffect>
                                    <p:animScale>
                                      <p:cBhvr>
                                        <p:cTn id="7" dur="250" autoRev="1" fill="hold"/>
                                        <p:tgtEl>
                                          <p:spTgt spid="205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40766" y="4133461"/>
            <a:ext cx="2463283" cy="1073021"/>
          </a:xfrm>
          <a:prstGeom prst="rect">
            <a:avLst/>
          </a:prstGeom>
          <a:scene3d>
            <a:camera prst="isometricTopUp"/>
            <a:lightRig rig="threePt" dir="t"/>
          </a:scene3d>
          <a:sp3d extrusionH="1270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5" name="Rectangle 4"/>
          <p:cNvSpPr/>
          <p:nvPr/>
        </p:nvSpPr>
        <p:spPr>
          <a:xfrm>
            <a:off x="1556655" y="2799184"/>
            <a:ext cx="2492831" cy="1842796"/>
          </a:xfrm>
          <a:prstGeom prst="rect">
            <a:avLst/>
          </a:prstGeom>
          <a:solidFill>
            <a:schemeClr val="bg1"/>
          </a:solidFill>
          <a:ln w="38100">
            <a:solidFill>
              <a:schemeClr val="tx1">
                <a:lumMod val="75000"/>
                <a:lumOff val="25000"/>
              </a:schemeClr>
            </a:solid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6" name="TextBox 5"/>
          <p:cNvSpPr txBox="1"/>
          <p:nvPr/>
        </p:nvSpPr>
        <p:spPr>
          <a:xfrm>
            <a:off x="2168589" y="3181973"/>
            <a:ext cx="1455576" cy="1569660"/>
          </a:xfrm>
          <a:prstGeom prst="rect">
            <a:avLst/>
          </a:prstGeom>
          <a:noFill/>
          <a:scene3d>
            <a:camera prst="isometricRightUp"/>
            <a:lightRig rig="threePt" dir="t"/>
          </a:scene3d>
        </p:spPr>
        <p:txBody>
          <a:bodyPr wrap="square" rtlCol="0">
            <a:spAutoFit/>
          </a:bodyPr>
          <a:lstStyle/>
          <a:p>
            <a:r>
              <a:rPr lang="en-US" sz="3200" b="1" dirty="0">
                <a:latin typeface="Bookman Old Style" panose="02050604050505020204" pitchFamily="18" charset="0"/>
                <a:cs typeface="Arial" panose="020B0604020202020204" pitchFamily="34" charset="0"/>
              </a:rPr>
              <a:t>5000 Taka\-</a:t>
            </a:r>
          </a:p>
        </p:txBody>
      </p:sp>
      <p:grpSp>
        <p:nvGrpSpPr>
          <p:cNvPr id="2" name="Group 1"/>
          <p:cNvGrpSpPr/>
          <p:nvPr/>
        </p:nvGrpSpPr>
        <p:grpSpPr>
          <a:xfrm>
            <a:off x="5505063" y="3802224"/>
            <a:ext cx="541176" cy="1586205"/>
            <a:chOff x="5505063" y="3802224"/>
            <a:chExt cx="541176" cy="1586205"/>
          </a:xfrm>
        </p:grpSpPr>
        <p:sp>
          <p:nvSpPr>
            <p:cNvPr id="7" name="Rectangle 6"/>
            <p:cNvSpPr/>
            <p:nvPr/>
          </p:nvSpPr>
          <p:spPr>
            <a:xfrm>
              <a:off x="5505063" y="4259425"/>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8" name="Smiley Face 7"/>
            <p:cNvSpPr/>
            <p:nvPr/>
          </p:nvSpPr>
          <p:spPr>
            <a:xfrm>
              <a:off x="5561046" y="3802224"/>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9" name="Rectangle 8"/>
            <p:cNvSpPr/>
            <p:nvPr/>
          </p:nvSpPr>
          <p:spPr>
            <a:xfrm>
              <a:off x="5561046" y="5024535"/>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0" name="Rectangle 9"/>
            <p:cNvSpPr/>
            <p:nvPr/>
          </p:nvSpPr>
          <p:spPr>
            <a:xfrm>
              <a:off x="5803642" y="5024535"/>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grpSp>
        <p:nvGrpSpPr>
          <p:cNvPr id="21" name="Group 20"/>
          <p:cNvGrpSpPr/>
          <p:nvPr/>
        </p:nvGrpSpPr>
        <p:grpSpPr>
          <a:xfrm>
            <a:off x="7713306" y="3739061"/>
            <a:ext cx="541176" cy="1586205"/>
            <a:chOff x="7713306" y="3739061"/>
            <a:chExt cx="541176" cy="1586205"/>
          </a:xfrm>
        </p:grpSpPr>
        <p:sp>
          <p:nvSpPr>
            <p:cNvPr id="11" name="Rectangle 10"/>
            <p:cNvSpPr/>
            <p:nvPr/>
          </p:nvSpPr>
          <p:spPr>
            <a:xfrm>
              <a:off x="7713306" y="4196262"/>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2" name="Smiley Face 11"/>
            <p:cNvSpPr/>
            <p:nvPr/>
          </p:nvSpPr>
          <p:spPr>
            <a:xfrm>
              <a:off x="7769289" y="3739061"/>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3" name="Rectangle 12"/>
            <p:cNvSpPr/>
            <p:nvPr/>
          </p:nvSpPr>
          <p:spPr>
            <a:xfrm>
              <a:off x="7780176" y="4961372"/>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4" name="Rectangle 13"/>
            <p:cNvSpPr/>
            <p:nvPr/>
          </p:nvSpPr>
          <p:spPr>
            <a:xfrm>
              <a:off x="8022772" y="4961372"/>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grpSp>
        <p:nvGrpSpPr>
          <p:cNvPr id="22" name="Group 21"/>
          <p:cNvGrpSpPr/>
          <p:nvPr/>
        </p:nvGrpSpPr>
        <p:grpSpPr>
          <a:xfrm>
            <a:off x="10050626" y="3739061"/>
            <a:ext cx="541176" cy="1586205"/>
            <a:chOff x="10050626" y="3739061"/>
            <a:chExt cx="541176" cy="1586205"/>
          </a:xfrm>
        </p:grpSpPr>
        <p:sp>
          <p:nvSpPr>
            <p:cNvPr id="15" name="Rectangle 14"/>
            <p:cNvSpPr/>
            <p:nvPr/>
          </p:nvSpPr>
          <p:spPr>
            <a:xfrm>
              <a:off x="10050626" y="4196262"/>
              <a:ext cx="541176" cy="765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6" name="Smiley Face 15"/>
            <p:cNvSpPr/>
            <p:nvPr/>
          </p:nvSpPr>
          <p:spPr>
            <a:xfrm>
              <a:off x="10106609" y="3739061"/>
              <a:ext cx="457200" cy="45720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7" name="Rectangle 16"/>
            <p:cNvSpPr/>
            <p:nvPr/>
          </p:nvSpPr>
          <p:spPr>
            <a:xfrm>
              <a:off x="10106609" y="4961372"/>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8" name="Rectangle 17"/>
            <p:cNvSpPr/>
            <p:nvPr/>
          </p:nvSpPr>
          <p:spPr>
            <a:xfrm>
              <a:off x="10349205" y="4961372"/>
              <a:ext cx="130628"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sp>
        <p:nvSpPr>
          <p:cNvPr id="19" name="TextBox 18"/>
          <p:cNvSpPr txBox="1"/>
          <p:nvPr/>
        </p:nvSpPr>
        <p:spPr>
          <a:xfrm>
            <a:off x="2034851" y="4339456"/>
            <a:ext cx="2369198" cy="584775"/>
          </a:xfrm>
          <a:prstGeom prst="rect">
            <a:avLst/>
          </a:prstGeom>
          <a:noFill/>
          <a:scene3d>
            <a:camera prst="isometricRightUp"/>
            <a:lightRig rig="threePt" dir="t"/>
          </a:scene3d>
        </p:spPr>
        <p:txBody>
          <a:bodyPr wrap="square" rtlCol="0">
            <a:spAutoFit/>
          </a:bodyPr>
          <a:lstStyle/>
          <a:p>
            <a:r>
              <a:rPr lang="en-US" sz="3200" dirty="0">
                <a:latin typeface="Bookman Old Style" panose="02050604050505020204" pitchFamily="18" charset="0"/>
              </a:rPr>
              <a:t>Withdraw</a:t>
            </a:r>
          </a:p>
        </p:txBody>
      </p:sp>
      <p:grpSp>
        <p:nvGrpSpPr>
          <p:cNvPr id="3" name="Group 2"/>
          <p:cNvGrpSpPr/>
          <p:nvPr/>
        </p:nvGrpSpPr>
        <p:grpSpPr>
          <a:xfrm>
            <a:off x="3909527" y="2869948"/>
            <a:ext cx="1880119" cy="1248713"/>
            <a:chOff x="3909527" y="2869948"/>
            <a:chExt cx="1880119" cy="1248713"/>
          </a:xfrm>
        </p:grpSpPr>
        <p:cxnSp>
          <p:nvCxnSpPr>
            <p:cNvPr id="20" name="Straight Connector 19"/>
            <p:cNvCxnSpPr/>
            <p:nvPr/>
          </p:nvCxnSpPr>
          <p:spPr>
            <a:xfrm flipV="1">
              <a:off x="3909527" y="2869948"/>
              <a:ext cx="958722" cy="124871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8" idx="0"/>
            </p:cNvCxnSpPr>
            <p:nvPr/>
          </p:nvCxnSpPr>
          <p:spPr>
            <a:xfrm>
              <a:off x="4868249" y="2869948"/>
              <a:ext cx="921397" cy="932276"/>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4394720" y="1668770"/>
            <a:ext cx="1352938" cy="1077218"/>
          </a:xfrm>
          <a:prstGeom prst="rect">
            <a:avLst/>
          </a:prstGeom>
          <a:solidFill>
            <a:schemeClr val="tx1"/>
          </a:solidFill>
          <a:ln w="38100">
            <a:solidFill>
              <a:srgbClr val="7030A0"/>
            </a:solidFill>
          </a:ln>
          <a:effectLst>
            <a:glow rad="228600">
              <a:schemeClr val="accent2">
                <a:satMod val="175000"/>
                <a:alpha val="40000"/>
              </a:schemeClr>
            </a:glow>
          </a:effectLst>
        </p:spPr>
        <p:txBody>
          <a:bodyPr wrap="square" rtlCol="0">
            <a:spAutoFit/>
          </a:bodyPr>
          <a:lstStyle/>
          <a:p>
            <a:r>
              <a:rPr lang="en-US" sz="3200" dirty="0">
                <a:solidFill>
                  <a:schemeClr val="bg1"/>
                </a:solidFill>
                <a:latin typeface="Bookman Old Style" panose="02050604050505020204" pitchFamily="18" charset="0"/>
              </a:rPr>
              <a:t>5000 Taka</a:t>
            </a:r>
          </a:p>
        </p:txBody>
      </p:sp>
      <p:sp>
        <p:nvSpPr>
          <p:cNvPr id="26" name="TextBox 25"/>
          <p:cNvSpPr txBox="1"/>
          <p:nvPr/>
        </p:nvSpPr>
        <p:spPr>
          <a:xfrm>
            <a:off x="5789646" y="5574341"/>
            <a:ext cx="5812971" cy="584775"/>
          </a:xfrm>
          <a:prstGeom prst="rect">
            <a:avLst/>
          </a:prstGeom>
          <a:noFill/>
        </p:spPr>
        <p:txBody>
          <a:bodyPr wrap="square" rtlCol="0">
            <a:spAutoFit/>
          </a:bodyPr>
          <a:lstStyle/>
          <a:p>
            <a:r>
              <a:rPr lang="en-US" sz="3200" dirty="0">
                <a:latin typeface="Bookman Old Style" panose="02050604050505020204" pitchFamily="18" charset="0"/>
              </a:rPr>
              <a:t>After Synchronization</a:t>
            </a:r>
          </a:p>
        </p:txBody>
      </p:sp>
      <p:sp>
        <p:nvSpPr>
          <p:cNvPr id="29" name="TextBox 28"/>
          <p:cNvSpPr txBox="1"/>
          <p:nvPr/>
        </p:nvSpPr>
        <p:spPr>
          <a:xfrm>
            <a:off x="4578218" y="2564119"/>
            <a:ext cx="2752532" cy="1077218"/>
          </a:xfrm>
          <a:prstGeom prst="rect">
            <a:avLst/>
          </a:prstGeom>
          <a:solidFill>
            <a:srgbClr val="FF0000"/>
          </a:solidFill>
          <a:effectLst>
            <a:softEdge rad="127000"/>
          </a:effectLst>
        </p:spPr>
        <p:txBody>
          <a:bodyPr wrap="square" rtlCol="0">
            <a:spAutoFit/>
          </a:bodyPr>
          <a:lstStyle/>
          <a:p>
            <a:r>
              <a:rPr lang="en-US" sz="3200" b="1" dirty="0">
                <a:latin typeface="Bookman Old Style" panose="02050604050505020204" pitchFamily="18" charset="0"/>
                <a:cs typeface="Arial" panose="020B0604020202020204" pitchFamily="34" charset="0"/>
              </a:rPr>
              <a:t>Insufficient Balance</a:t>
            </a:r>
          </a:p>
        </p:txBody>
      </p:sp>
      <p:sp>
        <p:nvSpPr>
          <p:cNvPr id="57" name="Title 1"/>
          <p:cNvSpPr txBox="1">
            <a:spLocks/>
          </p:cNvSpPr>
          <p:nvPr/>
        </p:nvSpPr>
        <p:spPr>
          <a:xfrm>
            <a:off x="0" y="0"/>
            <a:ext cx="12192000" cy="8588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Bookman Old Style" panose="02050604050505020204" pitchFamily="18" charset="0"/>
              </a:rPr>
              <a:t>LIVE EXAMPLE OF SYNCHRONIZATION</a:t>
            </a:r>
          </a:p>
        </p:txBody>
      </p:sp>
      <p:sp>
        <p:nvSpPr>
          <p:cNvPr id="25" name="Date Placeholder 24"/>
          <p:cNvSpPr>
            <a:spLocks noGrp="1"/>
          </p:cNvSpPr>
          <p:nvPr>
            <p:ph type="dt" sz="half" idx="10"/>
          </p:nvPr>
        </p:nvSpPr>
        <p:spPr/>
        <p:txBody>
          <a:bodyPr/>
          <a:lstStyle/>
          <a:p>
            <a:fld id="{2338317D-49E9-48FC-AD84-D2AF134CDA08}" type="datetime3">
              <a:rPr lang="en-US" smtClean="0"/>
              <a:pPr/>
              <a:t>4 January 2023</a:t>
            </a:fld>
            <a:endParaRPr lang="en-US"/>
          </a:p>
        </p:txBody>
      </p:sp>
      <p:sp>
        <p:nvSpPr>
          <p:cNvPr id="27" name="Slide Number Placeholder 26"/>
          <p:cNvSpPr>
            <a:spLocks noGrp="1"/>
          </p:cNvSpPr>
          <p:nvPr>
            <p:ph type="sldNum" sz="quarter" idx="12"/>
          </p:nvPr>
        </p:nvSpPr>
        <p:spPr/>
        <p:txBody>
          <a:bodyPr/>
          <a:lstStyle/>
          <a:p>
            <a:fld id="{64522431-E19A-44D8-A68D-0DF1308BA672}" type="slidenum">
              <a:rPr lang="en-US" smtClean="0"/>
              <a:pPr/>
              <a:t>8</a:t>
            </a:fld>
            <a:endParaRPr lang="en-US"/>
          </a:p>
        </p:txBody>
      </p:sp>
    </p:spTree>
    <p:extLst>
      <p:ext uri="{BB962C8B-B14F-4D97-AF65-F5344CB8AC3E}">
        <p14:creationId xmlns:p14="http://schemas.microsoft.com/office/powerpoint/2010/main" xmlns="" val="555756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24"/>
                                        </p:tgtEl>
                                      </p:cBhvr>
                                    </p:animEffect>
                                    <p:set>
                                      <p:cBhvr>
                                        <p:cTn id="29" dur="1" fill="hold">
                                          <p:stCondLst>
                                            <p:cond delay="499"/>
                                          </p:stCondLst>
                                        </p:cTn>
                                        <p:tgtEl>
                                          <p:spTgt spid="24"/>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childTnLst>
                          </p:cTn>
                        </p:par>
                        <p:par>
                          <p:cTn id="33" fill="hold">
                            <p:stCondLst>
                              <p:cond delay="500"/>
                            </p:stCondLst>
                            <p:childTnLst>
                              <p:par>
                                <p:cTn id="34" presetID="10" presetClass="exit" presetSubtype="0" fill="hold" nodeType="after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par>
                          <p:cTn id="37" fill="hold">
                            <p:stCondLst>
                              <p:cond delay="1000"/>
                            </p:stCondLst>
                            <p:childTnLst>
                              <p:par>
                                <p:cTn id="38" presetID="42" presetClass="path" presetSubtype="0" accel="50000" decel="50000" fill="hold" nodeType="afterEffect">
                                  <p:stCondLst>
                                    <p:cond delay="0"/>
                                  </p:stCondLst>
                                  <p:childTnLst>
                                    <p:animMotion origin="layout" path="M 2.29167E-6 1.85185E-6 L -0.17995 0.00532 " pathEditMode="relative" rAng="0" ptsTypes="AA">
                                      <p:cBhvr>
                                        <p:cTn id="39" dur="2000" fill="hold"/>
                                        <p:tgtEl>
                                          <p:spTgt spid="21"/>
                                        </p:tgtEl>
                                        <p:attrNameLst>
                                          <p:attrName>ppt_x</p:attrName>
                                          <p:attrName>ppt_y</p:attrName>
                                        </p:attrNameLst>
                                      </p:cBhvr>
                                      <p:rCtr x="-8997" y="255"/>
                                    </p:animMotion>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childTnLst>
                          </p:cTn>
                        </p:par>
                        <p:par>
                          <p:cTn id="45" fill="hold">
                            <p:stCondLst>
                              <p:cond delay="500"/>
                            </p:stCondLst>
                            <p:childTnLst>
                              <p:par>
                                <p:cTn id="46" presetID="10" presetClass="exit" presetSubtype="0" fill="hold" grpId="1" nodeType="afterEffect">
                                  <p:stCondLst>
                                    <p:cond delay="0"/>
                                  </p:stCondLst>
                                  <p:childTnLst>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childTnLst>
                          </p:cTn>
                        </p:par>
                        <p:par>
                          <p:cTn id="49" fill="hold">
                            <p:stCondLst>
                              <p:cond delay="1000"/>
                            </p:stCondLst>
                            <p:childTnLst>
                              <p:par>
                                <p:cTn id="50" presetID="10" presetClass="exit" presetSubtype="0" fill="hold" nodeType="afterEffect">
                                  <p:stCondLst>
                                    <p:cond delay="0"/>
                                  </p:stCondLst>
                                  <p:childTnLst>
                                    <p:animEffect transition="out" filter="fade">
                                      <p:cBhvr>
                                        <p:cTn id="51" dur="500"/>
                                        <p:tgtEl>
                                          <p:spTgt spid="21"/>
                                        </p:tgtEl>
                                      </p:cBhvr>
                                    </p:animEffect>
                                    <p:set>
                                      <p:cBhvr>
                                        <p:cTn id="52" dur="1" fill="hold">
                                          <p:stCondLst>
                                            <p:cond delay="499"/>
                                          </p:stCondLst>
                                        </p:cTn>
                                        <p:tgtEl>
                                          <p:spTgt spid="21"/>
                                        </p:tgtEl>
                                        <p:attrNameLst>
                                          <p:attrName>style.visibility</p:attrName>
                                        </p:attrNameLst>
                                      </p:cBhvr>
                                      <p:to>
                                        <p:strVal val="hidden"/>
                                      </p:to>
                                    </p:set>
                                  </p:childTnLst>
                                </p:cTn>
                              </p:par>
                            </p:childTnLst>
                          </p:cTn>
                        </p:par>
                        <p:par>
                          <p:cTn id="53" fill="hold">
                            <p:stCondLst>
                              <p:cond delay="1500"/>
                            </p:stCondLst>
                            <p:childTnLst>
                              <p:par>
                                <p:cTn id="54" presetID="10" presetClass="exit" presetSubtype="0" fill="hold" nodeType="afterEffect">
                                  <p:stCondLst>
                                    <p:cond delay="0"/>
                                  </p:stCondLst>
                                  <p:childTnLst>
                                    <p:animEffect transition="out" filter="fade">
                                      <p:cBhvr>
                                        <p:cTn id="55" dur="500"/>
                                        <p:tgtEl>
                                          <p:spTgt spid="2"/>
                                        </p:tgtEl>
                                      </p:cBhvr>
                                    </p:animEffect>
                                    <p:set>
                                      <p:cBhvr>
                                        <p:cTn id="56" dur="1" fill="hold">
                                          <p:stCondLst>
                                            <p:cond delay="499"/>
                                          </p:stCondLst>
                                        </p:cTn>
                                        <p:tgtEl>
                                          <p:spTgt spid="2"/>
                                        </p:tgtEl>
                                        <p:attrNameLst>
                                          <p:attrName>style.visibility</p:attrName>
                                        </p:attrNameLst>
                                      </p:cBhvr>
                                      <p:to>
                                        <p:strVal val="hidden"/>
                                      </p:to>
                                    </p:set>
                                  </p:childTnLst>
                                </p:cTn>
                              </p:par>
                            </p:childTnLst>
                          </p:cTn>
                        </p:par>
                        <p:par>
                          <p:cTn id="57" fill="hold">
                            <p:stCondLst>
                              <p:cond delay="2000"/>
                            </p:stCondLst>
                            <p:childTnLst>
                              <p:par>
                                <p:cTn id="58" presetID="42" presetClass="path" presetSubtype="0" accel="50000" decel="50000" fill="hold" nodeType="afterEffect">
                                  <p:stCondLst>
                                    <p:cond delay="0"/>
                                  </p:stCondLst>
                                  <p:childTnLst>
                                    <p:animMotion origin="layout" path="M -4.375E-6 1.85185E-6 L -0.37044 0.00092 " pathEditMode="relative" rAng="0" ptsTypes="AA">
                                      <p:cBhvr>
                                        <p:cTn id="59" dur="2000" fill="hold"/>
                                        <p:tgtEl>
                                          <p:spTgt spid="22"/>
                                        </p:tgtEl>
                                        <p:attrNameLst>
                                          <p:attrName>ppt_x</p:attrName>
                                          <p:attrName>ppt_y</p:attrName>
                                        </p:attrNameLst>
                                      </p:cBhvr>
                                      <p:rCtr x="-18529" y="46"/>
                                    </p:animMotion>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2"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par>
                          <p:cTn id="65" fill="hold">
                            <p:stCondLst>
                              <p:cond delay="500"/>
                            </p:stCondLst>
                            <p:childTnLst>
                              <p:par>
                                <p:cTn id="66" presetID="10" presetClass="exit" presetSubtype="0" fill="hold" grpId="3" nodeType="afterEffect">
                                  <p:stCondLst>
                                    <p:cond delay="0"/>
                                  </p:stCondLst>
                                  <p:childTnLst>
                                    <p:animEffect transition="out" filter="fade">
                                      <p:cBhvr>
                                        <p:cTn id="67" dur="500"/>
                                        <p:tgtEl>
                                          <p:spTgt spid="29"/>
                                        </p:tgtEl>
                                      </p:cBhvr>
                                    </p:animEffect>
                                    <p:set>
                                      <p:cBhvr>
                                        <p:cTn id="68" dur="1" fill="hold">
                                          <p:stCondLst>
                                            <p:cond delay="499"/>
                                          </p:stCondLst>
                                        </p:cTn>
                                        <p:tgtEl>
                                          <p:spTgt spid="29"/>
                                        </p:tgtEl>
                                        <p:attrNameLst>
                                          <p:attrName>style.visibility</p:attrName>
                                        </p:attrNameLst>
                                      </p:cBhvr>
                                      <p:to>
                                        <p:strVal val="hidden"/>
                                      </p:to>
                                    </p:set>
                                  </p:childTnLst>
                                </p:cTn>
                              </p:par>
                            </p:childTnLst>
                          </p:cTn>
                        </p:par>
                        <p:par>
                          <p:cTn id="69" fill="hold">
                            <p:stCondLst>
                              <p:cond delay="1000"/>
                            </p:stCondLst>
                            <p:childTnLst>
                              <p:par>
                                <p:cTn id="70" presetID="10" presetClass="exit" presetSubtype="0" fill="hold" nodeType="afterEffect">
                                  <p:stCondLst>
                                    <p:cond delay="0"/>
                                  </p:stCondLst>
                                  <p:childTnLst>
                                    <p:animEffect transition="out" filter="fade">
                                      <p:cBhvr>
                                        <p:cTn id="71" dur="500"/>
                                        <p:tgtEl>
                                          <p:spTgt spid="22"/>
                                        </p:tgtEl>
                                      </p:cBhvr>
                                    </p:animEffect>
                                    <p:set>
                                      <p:cBhvr>
                                        <p:cTn id="7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9" grpId="0" animBg="1"/>
      <p:bldP spid="29" grpId="1" animBg="1"/>
      <p:bldP spid="29" grpId="2" animBg="1"/>
      <p:bldP spid="29" grpId="3"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530" y="1805667"/>
            <a:ext cx="4872135" cy="4351338"/>
          </a:xfrm>
        </p:spPr>
        <p:txBody>
          <a:bodyPr>
            <a:normAutofit/>
          </a:bodyPr>
          <a:lstStyle/>
          <a:p>
            <a:pPr marL="0" indent="0">
              <a:buNone/>
            </a:pPr>
            <a:r>
              <a:rPr lang="en-US" dirty="0">
                <a:latin typeface="Bookman Old Style" panose="02050604050505020204" pitchFamily="18" charset="0"/>
                <a:cs typeface="Arial" panose="020B0604020202020204" pitchFamily="34" charset="0"/>
              </a:rPr>
              <a:t>Public void run()</a:t>
            </a:r>
          </a:p>
          <a:p>
            <a:pPr marL="0" indent="0">
              <a:buNone/>
            </a:pPr>
            <a:r>
              <a:rPr lang="en-US" dirty="0">
                <a:latin typeface="Bookman Old Style" panose="02050604050505020204" pitchFamily="18" charset="0"/>
                <a:cs typeface="Arial" panose="020B0604020202020204" pitchFamily="34" charset="0"/>
              </a:rPr>
              <a:t>{</a:t>
            </a:r>
          </a:p>
          <a:p>
            <a:pPr marL="0" indent="0">
              <a:buNone/>
            </a:pPr>
            <a:r>
              <a:rPr lang="en-US" dirty="0">
                <a:latin typeface="Bookman Old Style" panose="02050604050505020204" pitchFamily="18" charset="0"/>
                <a:cs typeface="Arial" panose="020B0604020202020204" pitchFamily="34" charset="0"/>
              </a:rPr>
              <a:t>     //Same Resource</a:t>
            </a:r>
          </a:p>
          <a:p>
            <a:pPr marL="0" indent="0">
              <a:buNone/>
            </a:pPr>
            <a:r>
              <a:rPr lang="en-US" dirty="0">
                <a:latin typeface="Bookman Old Style" panose="02050604050505020204" pitchFamily="18" charset="0"/>
                <a:cs typeface="Arial" panose="020B0604020202020204" pitchFamily="34" charset="0"/>
              </a:rPr>
              <a:t>}</a:t>
            </a:r>
          </a:p>
          <a:p>
            <a:pPr marL="0" indent="0">
              <a:buNone/>
            </a:pPr>
            <a:r>
              <a:rPr lang="en-US" dirty="0">
                <a:latin typeface="Bookman Old Style" panose="02050604050505020204" pitchFamily="18" charset="0"/>
                <a:cs typeface="Arial" panose="020B0604020202020204" pitchFamily="34" charset="0"/>
              </a:rPr>
              <a:t>T1.start(); //accessed</a:t>
            </a:r>
          </a:p>
          <a:p>
            <a:pPr marL="0" indent="0">
              <a:buNone/>
            </a:pPr>
            <a:r>
              <a:rPr lang="en-US" dirty="0">
                <a:latin typeface="Bookman Old Style" panose="02050604050505020204" pitchFamily="18" charset="0"/>
                <a:cs typeface="Arial" panose="020B0604020202020204" pitchFamily="34" charset="0"/>
              </a:rPr>
              <a:t>T2.start(); //accessed</a:t>
            </a:r>
          </a:p>
          <a:p>
            <a:pPr marL="0" indent="0">
              <a:buNone/>
            </a:pPr>
            <a:r>
              <a:rPr lang="en-US" dirty="0">
                <a:latin typeface="Bookman Old Style" panose="02050604050505020204" pitchFamily="18" charset="0"/>
                <a:cs typeface="Arial" panose="020B0604020202020204" pitchFamily="34" charset="0"/>
              </a:rPr>
              <a:t>T3.start(); //accessed</a:t>
            </a:r>
          </a:p>
        </p:txBody>
      </p:sp>
      <p:sp>
        <p:nvSpPr>
          <p:cNvPr id="4" name="Title 1"/>
          <p:cNvSpPr txBox="1">
            <a:spLocks noGrp="1"/>
          </p:cNvSpPr>
          <p:nvPr>
            <p:ph type="title"/>
          </p:nvPr>
        </p:nvSpPr>
        <p:spPr>
          <a:xfrm>
            <a:off x="690465" y="-118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Bookman Old Style" panose="02050604050505020204" pitchFamily="18" charset="0"/>
              </a:rPr>
              <a:t>METHOD LEVEL SYNCHRONIZATION</a:t>
            </a:r>
          </a:p>
        </p:txBody>
      </p:sp>
      <p:cxnSp>
        <p:nvCxnSpPr>
          <p:cNvPr id="9" name="Straight Connector 8"/>
          <p:cNvCxnSpPr/>
          <p:nvPr/>
        </p:nvCxnSpPr>
        <p:spPr>
          <a:xfrm flipH="1" flipV="1">
            <a:off x="670638" y="4329404"/>
            <a:ext cx="157065" cy="9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70638" y="1690688"/>
            <a:ext cx="19827" cy="26266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81135" y="1690688"/>
            <a:ext cx="13902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071396" y="1690688"/>
            <a:ext cx="0" cy="1192471"/>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470807" y="4869316"/>
            <a:ext cx="399662" cy="124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70807" y="1399593"/>
            <a:ext cx="5832" cy="34697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6639" y="1399592"/>
            <a:ext cx="24531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929814" y="1399592"/>
            <a:ext cx="0" cy="1503152"/>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070407" y="1595535"/>
            <a:ext cx="27993" cy="3946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59020" y="1595535"/>
            <a:ext cx="17113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359020" y="1595535"/>
            <a:ext cx="0" cy="128762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2"/>
          <p:cNvSpPr txBox="1">
            <a:spLocks/>
          </p:cNvSpPr>
          <p:nvPr/>
        </p:nvSpPr>
        <p:spPr>
          <a:xfrm>
            <a:off x="5901220" y="1805667"/>
            <a:ext cx="69377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Bookman Old Style" panose="02050604050505020204" pitchFamily="18" charset="0"/>
                <a:cs typeface="Arial" panose="020B0604020202020204" pitchFamily="34" charset="0"/>
              </a:rPr>
              <a:t>Public synchronized void run()</a:t>
            </a:r>
          </a:p>
          <a:p>
            <a:pPr marL="0" indent="0">
              <a:buFont typeface="Arial" panose="020B0604020202020204" pitchFamily="34" charset="0"/>
              <a:buNone/>
            </a:pPr>
            <a:r>
              <a:rPr lang="en-US" dirty="0">
                <a:latin typeface="Bookman Old Style" panose="02050604050505020204" pitchFamily="18" charset="0"/>
                <a:cs typeface="Arial" panose="020B0604020202020204" pitchFamily="34" charset="0"/>
              </a:rPr>
              <a:t>{</a:t>
            </a:r>
          </a:p>
          <a:p>
            <a:pPr marL="0" indent="0">
              <a:buFont typeface="Arial" panose="020B0604020202020204" pitchFamily="34" charset="0"/>
              <a:buNone/>
            </a:pPr>
            <a:r>
              <a:rPr lang="en-US" dirty="0">
                <a:latin typeface="Bookman Old Style" panose="02050604050505020204" pitchFamily="18" charset="0"/>
                <a:cs typeface="Arial" panose="020B0604020202020204" pitchFamily="34" charset="0"/>
              </a:rPr>
              <a:t>	//Same Resource</a:t>
            </a:r>
          </a:p>
          <a:p>
            <a:pPr marL="0" indent="0">
              <a:buFont typeface="Arial" panose="020B0604020202020204" pitchFamily="34" charset="0"/>
              <a:buNone/>
            </a:pPr>
            <a:r>
              <a:rPr lang="en-US" dirty="0">
                <a:latin typeface="Bookman Old Style" panose="02050604050505020204" pitchFamily="18" charset="0"/>
                <a:cs typeface="Arial" panose="020B0604020202020204" pitchFamily="34" charset="0"/>
              </a:rPr>
              <a:t>}</a:t>
            </a:r>
          </a:p>
          <a:p>
            <a:pPr marL="0" indent="0">
              <a:buFont typeface="Arial" panose="020B0604020202020204" pitchFamily="34" charset="0"/>
              <a:buNone/>
            </a:pPr>
            <a:r>
              <a:rPr lang="en-US" dirty="0">
                <a:latin typeface="Bookman Old Style" panose="02050604050505020204" pitchFamily="18" charset="0"/>
                <a:cs typeface="Arial" panose="020B0604020202020204" pitchFamily="34" charset="0"/>
              </a:rPr>
              <a:t>T1.start(); //accessed</a:t>
            </a:r>
          </a:p>
          <a:p>
            <a:pPr marL="0" indent="0">
              <a:buFont typeface="Arial" panose="020B0604020202020204" pitchFamily="34" charset="0"/>
              <a:buNone/>
            </a:pPr>
            <a:r>
              <a:rPr lang="en-US" dirty="0">
                <a:latin typeface="Bookman Old Style" panose="02050604050505020204" pitchFamily="18" charset="0"/>
                <a:cs typeface="Arial" panose="020B0604020202020204" pitchFamily="34" charset="0"/>
              </a:rPr>
              <a:t>T2.start();//Waiting </a:t>
            </a:r>
          </a:p>
          <a:p>
            <a:pPr marL="0" indent="0">
              <a:buFont typeface="Arial" panose="020B0604020202020204" pitchFamily="34" charset="0"/>
              <a:buNone/>
            </a:pPr>
            <a:r>
              <a:rPr lang="en-US" dirty="0">
                <a:latin typeface="Bookman Old Style" panose="02050604050505020204" pitchFamily="18" charset="0"/>
                <a:cs typeface="Arial" panose="020B0604020202020204" pitchFamily="34" charset="0"/>
              </a:rPr>
              <a:t>T3.start();//Waiting </a:t>
            </a:r>
          </a:p>
        </p:txBody>
      </p:sp>
      <p:cxnSp>
        <p:nvCxnSpPr>
          <p:cNvPr id="40" name="Straight Connector 39"/>
          <p:cNvCxnSpPr/>
          <p:nvPr/>
        </p:nvCxnSpPr>
        <p:spPr>
          <a:xfrm flipH="1" flipV="1">
            <a:off x="5744155" y="4347790"/>
            <a:ext cx="157065" cy="9331"/>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744155" y="1709074"/>
            <a:ext cx="19827" cy="2626617"/>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754652" y="1709074"/>
            <a:ext cx="1390261"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144913" y="1709074"/>
            <a:ext cx="0" cy="1192471"/>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4750059" y="5538691"/>
            <a:ext cx="334344" cy="73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385706" y="1313706"/>
            <a:ext cx="46653" cy="4842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5631802" y="4898407"/>
            <a:ext cx="399662" cy="124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5631802" y="1156996"/>
            <a:ext cx="18660" cy="3741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650462" y="1156996"/>
            <a:ext cx="2373865" cy="208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8024327" y="1176757"/>
            <a:ext cx="0" cy="6289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0231402" y="1167429"/>
            <a:ext cx="0" cy="44040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8624596" y="1176757"/>
            <a:ext cx="16460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8624596" y="1156996"/>
            <a:ext cx="0" cy="6486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flipV="1">
            <a:off x="9911054" y="5567782"/>
            <a:ext cx="334344" cy="73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3CC0ED9E-B897-42B2-AA95-54A62EA9AD47}" type="datetime3">
              <a:rPr lang="en-US" smtClean="0"/>
              <a:pPr/>
              <a:t>4 January 2023</a:t>
            </a:fld>
            <a:endParaRPr lang="en-US"/>
          </a:p>
        </p:txBody>
      </p:sp>
      <p:sp>
        <p:nvSpPr>
          <p:cNvPr id="5" name="Slide Number Placeholder 4"/>
          <p:cNvSpPr>
            <a:spLocks noGrp="1"/>
          </p:cNvSpPr>
          <p:nvPr>
            <p:ph type="sldNum" sz="quarter" idx="12"/>
          </p:nvPr>
        </p:nvSpPr>
        <p:spPr/>
        <p:txBody>
          <a:bodyPr/>
          <a:lstStyle/>
          <a:p>
            <a:fld id="{64522431-E19A-44D8-A68D-0DF1308BA672}" type="slidenum">
              <a:rPr lang="en-US" smtClean="0"/>
              <a:pPr/>
              <a:t>9</a:t>
            </a:fld>
            <a:endParaRPr lang="en-US"/>
          </a:p>
        </p:txBody>
      </p:sp>
    </p:spTree>
    <p:extLst>
      <p:ext uri="{BB962C8B-B14F-4D97-AF65-F5344CB8AC3E}">
        <p14:creationId xmlns:p14="http://schemas.microsoft.com/office/powerpoint/2010/main" xmlns="" val="19041722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1767</TotalTime>
  <Words>673</Words>
  <Application>Microsoft Office PowerPoint</Application>
  <PresentationFormat>Custom</PresentationFormat>
  <Paragraphs>248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OUTLINES</vt:lpstr>
      <vt:lpstr>SYNCHRONIZATION</vt:lpstr>
      <vt:lpstr>Slide 4</vt:lpstr>
      <vt:lpstr>Slide 5</vt:lpstr>
      <vt:lpstr>Slide 6</vt:lpstr>
      <vt:lpstr>Slide 7</vt:lpstr>
      <vt:lpstr>Slide 8</vt:lpstr>
      <vt:lpstr>METHOD LEVEL SYNCHRONIZATION</vt:lpstr>
      <vt:lpstr>BLOCK LEVEL SYNCHRONIZATION</vt:lpstr>
      <vt:lpstr>BLOCK LEVEL SYNCHRONIZATION</vt:lpstr>
      <vt:lpstr>Slide 12</vt:lpstr>
      <vt:lpstr>Slide 13</vt:lpstr>
      <vt:lpstr>Slide 14</vt:lpstr>
      <vt:lpstr>INTER-THREAD COMMUNICATION</vt:lpstr>
      <vt:lpstr>POLLING</vt:lpstr>
      <vt:lpstr>IMPLEMENT INTER-THREAD COMMUNICATION</vt:lpstr>
      <vt:lpstr>IMPLEMENT INTER-THREAD COMMUNICATION</vt:lpstr>
      <vt:lpstr>IMPLEMENT INTER-THREAD COMMUNICATION</vt:lpstr>
      <vt:lpstr>RUN &amp; START METHOD</vt:lpstr>
      <vt:lpstr>SUSPENDING &amp; RESUMING METHOD</vt:lpstr>
      <vt:lpstr>SUSPENDING &amp; RESUMING METHOD</vt:lpstr>
      <vt:lpstr>STOPING METHOD</vt:lpstr>
      <vt:lpstr>USING MULTITHREADING</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Mofazzal Hossain</dc:creator>
  <cp:lastModifiedBy>user</cp:lastModifiedBy>
  <cp:revision>1956</cp:revision>
  <dcterms:created xsi:type="dcterms:W3CDTF">2022-04-29T16:21:43Z</dcterms:created>
  <dcterms:modified xsi:type="dcterms:W3CDTF">2023-01-03T21:10:00Z</dcterms:modified>
</cp:coreProperties>
</file>