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72" r:id="rId5"/>
    <p:sldId id="261" r:id="rId6"/>
    <p:sldId id="270" r:id="rId7"/>
    <p:sldId id="274" r:id="rId8"/>
    <p:sldId id="262" r:id="rId9"/>
    <p:sldId id="260" r:id="rId10"/>
    <p:sldId id="259" r:id="rId11"/>
    <p:sldId id="273" r:id="rId12"/>
    <p:sldId id="258" r:id="rId13"/>
    <p:sldId id="264" r:id="rId14"/>
    <p:sldId id="275" r:id="rId15"/>
    <p:sldId id="265" r:id="rId16"/>
    <p:sldId id="266" r:id="rId17"/>
    <p:sldId id="267"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926" autoAdjust="0"/>
    <p:restoredTop sz="94660"/>
  </p:normalViewPr>
  <p:slideViewPr>
    <p:cSldViewPr snapToGrid="0">
      <p:cViewPr varScale="1">
        <p:scale>
          <a:sx n="110" d="100"/>
          <a:sy n="110" d="100"/>
        </p:scale>
        <p:origin x="21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50E4A-D6CF-A142-AED6-159DB962D7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03AB32-26DB-FAE8-ABCF-DAE9AD7E42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CB9550-2DBD-AFA1-618D-E2425BFCF7B4}"/>
              </a:ext>
            </a:extLst>
          </p:cNvPr>
          <p:cNvSpPr>
            <a:spLocks noGrp="1"/>
          </p:cNvSpPr>
          <p:nvPr>
            <p:ph type="dt" sz="half" idx="10"/>
          </p:nvPr>
        </p:nvSpPr>
        <p:spPr/>
        <p:txBody>
          <a:bodyPr/>
          <a:lstStyle/>
          <a:p>
            <a:fld id="{E16BD60F-8D8F-4E04-91DC-9452F8E9FD12}" type="datetimeFigureOut">
              <a:rPr lang="en-US" smtClean="0"/>
              <a:t>1/9/2023</a:t>
            </a:fld>
            <a:endParaRPr lang="en-US"/>
          </a:p>
        </p:txBody>
      </p:sp>
      <p:sp>
        <p:nvSpPr>
          <p:cNvPr id="5" name="Footer Placeholder 4">
            <a:extLst>
              <a:ext uri="{FF2B5EF4-FFF2-40B4-BE49-F238E27FC236}">
                <a16:creationId xmlns:a16="http://schemas.microsoft.com/office/drawing/2014/main" id="{88A08285-B391-9047-9F1F-A6E6971D4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8C758-E545-B3AA-2603-5C2DC983CDB6}"/>
              </a:ext>
            </a:extLst>
          </p:cNvPr>
          <p:cNvSpPr>
            <a:spLocks noGrp="1"/>
          </p:cNvSpPr>
          <p:nvPr>
            <p:ph type="sldNum" sz="quarter" idx="12"/>
          </p:nvPr>
        </p:nvSpPr>
        <p:spPr/>
        <p:txBody>
          <a:bodyPr/>
          <a:lstStyle/>
          <a:p>
            <a:fld id="{D3C5CA2A-7E4A-4360-96E4-3C18E18D7907}" type="slidenum">
              <a:rPr lang="en-US" smtClean="0"/>
              <a:t>‹#›</a:t>
            </a:fld>
            <a:endParaRPr lang="en-US"/>
          </a:p>
        </p:txBody>
      </p:sp>
    </p:spTree>
    <p:extLst>
      <p:ext uri="{BB962C8B-B14F-4D97-AF65-F5344CB8AC3E}">
        <p14:creationId xmlns:p14="http://schemas.microsoft.com/office/powerpoint/2010/main" val="547223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CD653-671D-4F9B-7941-FDF90E461D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A762BE-A098-A4C6-DABE-5C67CCCECD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FA0D18-F358-1544-C2E2-43EFFDFE56FB}"/>
              </a:ext>
            </a:extLst>
          </p:cNvPr>
          <p:cNvSpPr>
            <a:spLocks noGrp="1"/>
          </p:cNvSpPr>
          <p:nvPr>
            <p:ph type="dt" sz="half" idx="10"/>
          </p:nvPr>
        </p:nvSpPr>
        <p:spPr/>
        <p:txBody>
          <a:bodyPr/>
          <a:lstStyle/>
          <a:p>
            <a:fld id="{E16BD60F-8D8F-4E04-91DC-9452F8E9FD12}" type="datetimeFigureOut">
              <a:rPr lang="en-US" smtClean="0"/>
              <a:t>1/9/2023</a:t>
            </a:fld>
            <a:endParaRPr lang="en-US"/>
          </a:p>
        </p:txBody>
      </p:sp>
      <p:sp>
        <p:nvSpPr>
          <p:cNvPr id="5" name="Footer Placeholder 4">
            <a:extLst>
              <a:ext uri="{FF2B5EF4-FFF2-40B4-BE49-F238E27FC236}">
                <a16:creationId xmlns:a16="http://schemas.microsoft.com/office/drawing/2014/main" id="{F26958F5-2A56-7AA3-F0AA-B218BF1CA5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2CC54B-E10F-4D0B-1E46-FB7DD51A9A0E}"/>
              </a:ext>
            </a:extLst>
          </p:cNvPr>
          <p:cNvSpPr>
            <a:spLocks noGrp="1"/>
          </p:cNvSpPr>
          <p:nvPr>
            <p:ph type="sldNum" sz="quarter" idx="12"/>
          </p:nvPr>
        </p:nvSpPr>
        <p:spPr/>
        <p:txBody>
          <a:bodyPr/>
          <a:lstStyle/>
          <a:p>
            <a:fld id="{D3C5CA2A-7E4A-4360-96E4-3C18E18D7907}" type="slidenum">
              <a:rPr lang="en-US" smtClean="0"/>
              <a:t>‹#›</a:t>
            </a:fld>
            <a:endParaRPr lang="en-US"/>
          </a:p>
        </p:txBody>
      </p:sp>
    </p:spTree>
    <p:extLst>
      <p:ext uri="{BB962C8B-B14F-4D97-AF65-F5344CB8AC3E}">
        <p14:creationId xmlns:p14="http://schemas.microsoft.com/office/powerpoint/2010/main" val="427168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86845E-57E7-5B36-21CB-FB5E9A7A4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65F5EE-B611-8600-7E8F-43FBB48593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5F112E-6656-7883-15CB-5F3DF1DECF89}"/>
              </a:ext>
            </a:extLst>
          </p:cNvPr>
          <p:cNvSpPr>
            <a:spLocks noGrp="1"/>
          </p:cNvSpPr>
          <p:nvPr>
            <p:ph type="dt" sz="half" idx="10"/>
          </p:nvPr>
        </p:nvSpPr>
        <p:spPr/>
        <p:txBody>
          <a:bodyPr/>
          <a:lstStyle/>
          <a:p>
            <a:fld id="{E16BD60F-8D8F-4E04-91DC-9452F8E9FD12}" type="datetimeFigureOut">
              <a:rPr lang="en-US" smtClean="0"/>
              <a:t>1/9/2023</a:t>
            </a:fld>
            <a:endParaRPr lang="en-US"/>
          </a:p>
        </p:txBody>
      </p:sp>
      <p:sp>
        <p:nvSpPr>
          <p:cNvPr id="5" name="Footer Placeholder 4">
            <a:extLst>
              <a:ext uri="{FF2B5EF4-FFF2-40B4-BE49-F238E27FC236}">
                <a16:creationId xmlns:a16="http://schemas.microsoft.com/office/drawing/2014/main" id="{8AB0BDC3-B149-DA59-F532-D53B459C1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F5F49-D8E6-67A9-A6AA-295242644C68}"/>
              </a:ext>
            </a:extLst>
          </p:cNvPr>
          <p:cNvSpPr>
            <a:spLocks noGrp="1"/>
          </p:cNvSpPr>
          <p:nvPr>
            <p:ph type="sldNum" sz="quarter" idx="12"/>
          </p:nvPr>
        </p:nvSpPr>
        <p:spPr/>
        <p:txBody>
          <a:bodyPr/>
          <a:lstStyle/>
          <a:p>
            <a:fld id="{D3C5CA2A-7E4A-4360-96E4-3C18E18D7907}" type="slidenum">
              <a:rPr lang="en-US" smtClean="0"/>
              <a:t>‹#›</a:t>
            </a:fld>
            <a:endParaRPr lang="en-US"/>
          </a:p>
        </p:txBody>
      </p:sp>
    </p:spTree>
    <p:extLst>
      <p:ext uri="{BB962C8B-B14F-4D97-AF65-F5344CB8AC3E}">
        <p14:creationId xmlns:p14="http://schemas.microsoft.com/office/powerpoint/2010/main" val="368039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D93C-CB02-8895-DC02-EF962CB66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86BA4E-252D-18AF-0ED3-4CC2021BE5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2F0F5E-FD9B-FD53-989E-73C5668C5AF5}"/>
              </a:ext>
            </a:extLst>
          </p:cNvPr>
          <p:cNvSpPr>
            <a:spLocks noGrp="1"/>
          </p:cNvSpPr>
          <p:nvPr>
            <p:ph type="dt" sz="half" idx="10"/>
          </p:nvPr>
        </p:nvSpPr>
        <p:spPr/>
        <p:txBody>
          <a:bodyPr/>
          <a:lstStyle/>
          <a:p>
            <a:fld id="{E16BD60F-8D8F-4E04-91DC-9452F8E9FD12}" type="datetimeFigureOut">
              <a:rPr lang="en-US" smtClean="0"/>
              <a:t>1/9/2023</a:t>
            </a:fld>
            <a:endParaRPr lang="en-US"/>
          </a:p>
        </p:txBody>
      </p:sp>
      <p:sp>
        <p:nvSpPr>
          <p:cNvPr id="5" name="Footer Placeholder 4">
            <a:extLst>
              <a:ext uri="{FF2B5EF4-FFF2-40B4-BE49-F238E27FC236}">
                <a16:creationId xmlns:a16="http://schemas.microsoft.com/office/drawing/2014/main" id="{6322A754-1D4F-3C34-013E-25CAEEEF4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FF6DA0-B1E3-C63C-1FAC-D4AD9870B56A}"/>
              </a:ext>
            </a:extLst>
          </p:cNvPr>
          <p:cNvSpPr>
            <a:spLocks noGrp="1"/>
          </p:cNvSpPr>
          <p:nvPr>
            <p:ph type="sldNum" sz="quarter" idx="12"/>
          </p:nvPr>
        </p:nvSpPr>
        <p:spPr/>
        <p:txBody>
          <a:bodyPr/>
          <a:lstStyle/>
          <a:p>
            <a:fld id="{D3C5CA2A-7E4A-4360-96E4-3C18E18D7907}" type="slidenum">
              <a:rPr lang="en-US" smtClean="0"/>
              <a:t>‹#›</a:t>
            </a:fld>
            <a:endParaRPr lang="en-US"/>
          </a:p>
        </p:txBody>
      </p:sp>
    </p:spTree>
    <p:extLst>
      <p:ext uri="{BB962C8B-B14F-4D97-AF65-F5344CB8AC3E}">
        <p14:creationId xmlns:p14="http://schemas.microsoft.com/office/powerpoint/2010/main" val="2341717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626E-35AF-2A3B-3A7A-FBD1B07284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048E1F-0B7D-457D-C5F1-B40C36F109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1092AE-8B53-99BA-22D2-649DA7572584}"/>
              </a:ext>
            </a:extLst>
          </p:cNvPr>
          <p:cNvSpPr>
            <a:spLocks noGrp="1"/>
          </p:cNvSpPr>
          <p:nvPr>
            <p:ph type="dt" sz="half" idx="10"/>
          </p:nvPr>
        </p:nvSpPr>
        <p:spPr/>
        <p:txBody>
          <a:bodyPr/>
          <a:lstStyle/>
          <a:p>
            <a:fld id="{E16BD60F-8D8F-4E04-91DC-9452F8E9FD12}" type="datetimeFigureOut">
              <a:rPr lang="en-US" smtClean="0"/>
              <a:t>1/9/2023</a:t>
            </a:fld>
            <a:endParaRPr lang="en-US"/>
          </a:p>
        </p:txBody>
      </p:sp>
      <p:sp>
        <p:nvSpPr>
          <p:cNvPr id="5" name="Footer Placeholder 4">
            <a:extLst>
              <a:ext uri="{FF2B5EF4-FFF2-40B4-BE49-F238E27FC236}">
                <a16:creationId xmlns:a16="http://schemas.microsoft.com/office/drawing/2014/main" id="{3FF0E6BC-FE4D-4C44-5B85-083716221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CECF7-5C08-8568-C903-76BACF56F4AD}"/>
              </a:ext>
            </a:extLst>
          </p:cNvPr>
          <p:cNvSpPr>
            <a:spLocks noGrp="1"/>
          </p:cNvSpPr>
          <p:nvPr>
            <p:ph type="sldNum" sz="quarter" idx="12"/>
          </p:nvPr>
        </p:nvSpPr>
        <p:spPr/>
        <p:txBody>
          <a:bodyPr/>
          <a:lstStyle/>
          <a:p>
            <a:fld id="{D3C5CA2A-7E4A-4360-96E4-3C18E18D7907}" type="slidenum">
              <a:rPr lang="en-US" smtClean="0"/>
              <a:t>‹#›</a:t>
            </a:fld>
            <a:endParaRPr lang="en-US"/>
          </a:p>
        </p:txBody>
      </p:sp>
    </p:spTree>
    <p:extLst>
      <p:ext uri="{BB962C8B-B14F-4D97-AF65-F5344CB8AC3E}">
        <p14:creationId xmlns:p14="http://schemas.microsoft.com/office/powerpoint/2010/main" val="866064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115D3-B5CA-CAAA-F683-3431D76DDD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36628C-1CC3-9272-C2D8-B0A1F708A7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7616D6-943D-A3CC-177D-C77FB21A3A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0B7F4F-EDFF-4523-5C58-3D621B961F07}"/>
              </a:ext>
            </a:extLst>
          </p:cNvPr>
          <p:cNvSpPr>
            <a:spLocks noGrp="1"/>
          </p:cNvSpPr>
          <p:nvPr>
            <p:ph type="dt" sz="half" idx="10"/>
          </p:nvPr>
        </p:nvSpPr>
        <p:spPr/>
        <p:txBody>
          <a:bodyPr/>
          <a:lstStyle/>
          <a:p>
            <a:fld id="{E16BD60F-8D8F-4E04-91DC-9452F8E9FD12}" type="datetimeFigureOut">
              <a:rPr lang="en-US" smtClean="0"/>
              <a:t>1/9/2023</a:t>
            </a:fld>
            <a:endParaRPr lang="en-US"/>
          </a:p>
        </p:txBody>
      </p:sp>
      <p:sp>
        <p:nvSpPr>
          <p:cNvPr id="6" name="Footer Placeholder 5">
            <a:extLst>
              <a:ext uri="{FF2B5EF4-FFF2-40B4-BE49-F238E27FC236}">
                <a16:creationId xmlns:a16="http://schemas.microsoft.com/office/drawing/2014/main" id="{801C5FDF-09F1-4225-9C47-AF7F20D1D7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54B91A-EC42-C6ED-BF70-A708902C61D1}"/>
              </a:ext>
            </a:extLst>
          </p:cNvPr>
          <p:cNvSpPr>
            <a:spLocks noGrp="1"/>
          </p:cNvSpPr>
          <p:nvPr>
            <p:ph type="sldNum" sz="quarter" idx="12"/>
          </p:nvPr>
        </p:nvSpPr>
        <p:spPr/>
        <p:txBody>
          <a:bodyPr/>
          <a:lstStyle/>
          <a:p>
            <a:fld id="{D3C5CA2A-7E4A-4360-96E4-3C18E18D7907}" type="slidenum">
              <a:rPr lang="en-US" smtClean="0"/>
              <a:t>‹#›</a:t>
            </a:fld>
            <a:endParaRPr lang="en-US"/>
          </a:p>
        </p:txBody>
      </p:sp>
    </p:spTree>
    <p:extLst>
      <p:ext uri="{BB962C8B-B14F-4D97-AF65-F5344CB8AC3E}">
        <p14:creationId xmlns:p14="http://schemas.microsoft.com/office/powerpoint/2010/main" val="405810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4CB9F-6DCD-DF32-B59B-6BFD190E864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06E827-6C40-9223-5EC0-A8E21A8708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9F8443-A56B-BA7F-11F6-5C2897D028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790B731-621C-0EF4-4121-6B5242D71B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F39FD9-883F-4641-B39A-1818EECC86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14BAEDE-247E-407D-DE8A-6A398801CB95}"/>
              </a:ext>
            </a:extLst>
          </p:cNvPr>
          <p:cNvSpPr>
            <a:spLocks noGrp="1"/>
          </p:cNvSpPr>
          <p:nvPr>
            <p:ph type="dt" sz="half" idx="10"/>
          </p:nvPr>
        </p:nvSpPr>
        <p:spPr/>
        <p:txBody>
          <a:bodyPr/>
          <a:lstStyle/>
          <a:p>
            <a:fld id="{E16BD60F-8D8F-4E04-91DC-9452F8E9FD12}" type="datetimeFigureOut">
              <a:rPr lang="en-US" smtClean="0"/>
              <a:t>1/9/2023</a:t>
            </a:fld>
            <a:endParaRPr lang="en-US"/>
          </a:p>
        </p:txBody>
      </p:sp>
      <p:sp>
        <p:nvSpPr>
          <p:cNvPr id="8" name="Footer Placeholder 7">
            <a:extLst>
              <a:ext uri="{FF2B5EF4-FFF2-40B4-BE49-F238E27FC236}">
                <a16:creationId xmlns:a16="http://schemas.microsoft.com/office/drawing/2014/main" id="{8FC1ED44-60E7-B715-ADDD-985A765DA5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A2462F-958E-4299-E8E6-D8D2DA380BCD}"/>
              </a:ext>
            </a:extLst>
          </p:cNvPr>
          <p:cNvSpPr>
            <a:spLocks noGrp="1"/>
          </p:cNvSpPr>
          <p:nvPr>
            <p:ph type="sldNum" sz="quarter" idx="12"/>
          </p:nvPr>
        </p:nvSpPr>
        <p:spPr/>
        <p:txBody>
          <a:bodyPr/>
          <a:lstStyle/>
          <a:p>
            <a:fld id="{D3C5CA2A-7E4A-4360-96E4-3C18E18D7907}" type="slidenum">
              <a:rPr lang="en-US" smtClean="0"/>
              <a:t>‹#›</a:t>
            </a:fld>
            <a:endParaRPr lang="en-US"/>
          </a:p>
        </p:txBody>
      </p:sp>
    </p:spTree>
    <p:extLst>
      <p:ext uri="{BB962C8B-B14F-4D97-AF65-F5344CB8AC3E}">
        <p14:creationId xmlns:p14="http://schemas.microsoft.com/office/powerpoint/2010/main" val="1401985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7614-F310-1B1C-84C6-8142E3A1AB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9F2FA3-4BD2-CF13-5F30-1F3560401202}"/>
              </a:ext>
            </a:extLst>
          </p:cNvPr>
          <p:cNvSpPr>
            <a:spLocks noGrp="1"/>
          </p:cNvSpPr>
          <p:nvPr>
            <p:ph type="dt" sz="half" idx="10"/>
          </p:nvPr>
        </p:nvSpPr>
        <p:spPr/>
        <p:txBody>
          <a:bodyPr/>
          <a:lstStyle/>
          <a:p>
            <a:fld id="{E16BD60F-8D8F-4E04-91DC-9452F8E9FD12}" type="datetimeFigureOut">
              <a:rPr lang="en-US" smtClean="0"/>
              <a:t>1/9/2023</a:t>
            </a:fld>
            <a:endParaRPr lang="en-US"/>
          </a:p>
        </p:txBody>
      </p:sp>
      <p:sp>
        <p:nvSpPr>
          <p:cNvPr id="4" name="Footer Placeholder 3">
            <a:extLst>
              <a:ext uri="{FF2B5EF4-FFF2-40B4-BE49-F238E27FC236}">
                <a16:creationId xmlns:a16="http://schemas.microsoft.com/office/drawing/2014/main" id="{92A16A33-B158-24DE-DAE3-882D882D69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8B3FA2-AA29-6AE5-6EAB-0144DDA0BB48}"/>
              </a:ext>
            </a:extLst>
          </p:cNvPr>
          <p:cNvSpPr>
            <a:spLocks noGrp="1"/>
          </p:cNvSpPr>
          <p:nvPr>
            <p:ph type="sldNum" sz="quarter" idx="12"/>
          </p:nvPr>
        </p:nvSpPr>
        <p:spPr/>
        <p:txBody>
          <a:bodyPr/>
          <a:lstStyle/>
          <a:p>
            <a:fld id="{D3C5CA2A-7E4A-4360-96E4-3C18E18D7907}" type="slidenum">
              <a:rPr lang="en-US" smtClean="0"/>
              <a:t>‹#›</a:t>
            </a:fld>
            <a:endParaRPr lang="en-US"/>
          </a:p>
        </p:txBody>
      </p:sp>
    </p:spTree>
    <p:extLst>
      <p:ext uri="{BB962C8B-B14F-4D97-AF65-F5344CB8AC3E}">
        <p14:creationId xmlns:p14="http://schemas.microsoft.com/office/powerpoint/2010/main" val="2689929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DFD9A-3F6B-1BEE-26EF-67D9DF9CD69C}"/>
              </a:ext>
            </a:extLst>
          </p:cNvPr>
          <p:cNvSpPr>
            <a:spLocks noGrp="1"/>
          </p:cNvSpPr>
          <p:nvPr>
            <p:ph type="dt" sz="half" idx="10"/>
          </p:nvPr>
        </p:nvSpPr>
        <p:spPr/>
        <p:txBody>
          <a:bodyPr/>
          <a:lstStyle/>
          <a:p>
            <a:fld id="{E16BD60F-8D8F-4E04-91DC-9452F8E9FD12}" type="datetimeFigureOut">
              <a:rPr lang="en-US" smtClean="0"/>
              <a:t>1/9/2023</a:t>
            </a:fld>
            <a:endParaRPr lang="en-US"/>
          </a:p>
        </p:txBody>
      </p:sp>
      <p:sp>
        <p:nvSpPr>
          <p:cNvPr id="3" name="Footer Placeholder 2">
            <a:extLst>
              <a:ext uri="{FF2B5EF4-FFF2-40B4-BE49-F238E27FC236}">
                <a16:creationId xmlns:a16="http://schemas.microsoft.com/office/drawing/2014/main" id="{3A1942AB-52AD-0964-52BC-1543DC5FC0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4A1FB7-4AEF-1D83-4308-C61D43283EDD}"/>
              </a:ext>
            </a:extLst>
          </p:cNvPr>
          <p:cNvSpPr>
            <a:spLocks noGrp="1"/>
          </p:cNvSpPr>
          <p:nvPr>
            <p:ph type="sldNum" sz="quarter" idx="12"/>
          </p:nvPr>
        </p:nvSpPr>
        <p:spPr/>
        <p:txBody>
          <a:bodyPr/>
          <a:lstStyle/>
          <a:p>
            <a:fld id="{D3C5CA2A-7E4A-4360-96E4-3C18E18D7907}" type="slidenum">
              <a:rPr lang="en-US" smtClean="0"/>
              <a:t>‹#›</a:t>
            </a:fld>
            <a:endParaRPr lang="en-US"/>
          </a:p>
        </p:txBody>
      </p:sp>
    </p:spTree>
    <p:extLst>
      <p:ext uri="{BB962C8B-B14F-4D97-AF65-F5344CB8AC3E}">
        <p14:creationId xmlns:p14="http://schemas.microsoft.com/office/powerpoint/2010/main" val="2080700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CF39-A19E-CC0E-C8CD-1AF1BFE1E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3BD9E0-9223-AA61-21C6-84B6EEAEEE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4F70CE-22E6-F3CE-AE88-DF1039FF91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92E02-1937-370B-9CB4-9BC3F046AABB}"/>
              </a:ext>
            </a:extLst>
          </p:cNvPr>
          <p:cNvSpPr>
            <a:spLocks noGrp="1"/>
          </p:cNvSpPr>
          <p:nvPr>
            <p:ph type="dt" sz="half" idx="10"/>
          </p:nvPr>
        </p:nvSpPr>
        <p:spPr/>
        <p:txBody>
          <a:bodyPr/>
          <a:lstStyle/>
          <a:p>
            <a:fld id="{E16BD60F-8D8F-4E04-91DC-9452F8E9FD12}" type="datetimeFigureOut">
              <a:rPr lang="en-US" smtClean="0"/>
              <a:t>1/9/2023</a:t>
            </a:fld>
            <a:endParaRPr lang="en-US"/>
          </a:p>
        </p:txBody>
      </p:sp>
      <p:sp>
        <p:nvSpPr>
          <p:cNvPr id="6" name="Footer Placeholder 5">
            <a:extLst>
              <a:ext uri="{FF2B5EF4-FFF2-40B4-BE49-F238E27FC236}">
                <a16:creationId xmlns:a16="http://schemas.microsoft.com/office/drawing/2014/main" id="{9B823527-2121-7112-4194-E41D5F105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140520-3D2C-9A5F-12D2-D6374D1AC708}"/>
              </a:ext>
            </a:extLst>
          </p:cNvPr>
          <p:cNvSpPr>
            <a:spLocks noGrp="1"/>
          </p:cNvSpPr>
          <p:nvPr>
            <p:ph type="sldNum" sz="quarter" idx="12"/>
          </p:nvPr>
        </p:nvSpPr>
        <p:spPr/>
        <p:txBody>
          <a:bodyPr/>
          <a:lstStyle/>
          <a:p>
            <a:fld id="{D3C5CA2A-7E4A-4360-96E4-3C18E18D7907}" type="slidenum">
              <a:rPr lang="en-US" smtClean="0"/>
              <a:t>‹#›</a:t>
            </a:fld>
            <a:endParaRPr lang="en-US"/>
          </a:p>
        </p:txBody>
      </p:sp>
    </p:spTree>
    <p:extLst>
      <p:ext uri="{BB962C8B-B14F-4D97-AF65-F5344CB8AC3E}">
        <p14:creationId xmlns:p14="http://schemas.microsoft.com/office/powerpoint/2010/main" val="1479188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FFB4B-A735-12ED-2BD1-5D69DD179B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AF3A28-D9BC-889B-385E-D4B724BF14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7FD384-E1EA-46DE-9F71-F598B44406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0FEC3-EDE9-DE4B-C657-1E29F0E12F7A}"/>
              </a:ext>
            </a:extLst>
          </p:cNvPr>
          <p:cNvSpPr>
            <a:spLocks noGrp="1"/>
          </p:cNvSpPr>
          <p:nvPr>
            <p:ph type="dt" sz="half" idx="10"/>
          </p:nvPr>
        </p:nvSpPr>
        <p:spPr/>
        <p:txBody>
          <a:bodyPr/>
          <a:lstStyle/>
          <a:p>
            <a:fld id="{E16BD60F-8D8F-4E04-91DC-9452F8E9FD12}" type="datetimeFigureOut">
              <a:rPr lang="en-US" smtClean="0"/>
              <a:t>1/9/2023</a:t>
            </a:fld>
            <a:endParaRPr lang="en-US"/>
          </a:p>
        </p:txBody>
      </p:sp>
      <p:sp>
        <p:nvSpPr>
          <p:cNvPr id="6" name="Footer Placeholder 5">
            <a:extLst>
              <a:ext uri="{FF2B5EF4-FFF2-40B4-BE49-F238E27FC236}">
                <a16:creationId xmlns:a16="http://schemas.microsoft.com/office/drawing/2014/main" id="{ADB1321C-CC7B-DCC1-DE03-74FF5E7993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AD10A-5F39-C5A0-361C-1C09FFF167C9}"/>
              </a:ext>
            </a:extLst>
          </p:cNvPr>
          <p:cNvSpPr>
            <a:spLocks noGrp="1"/>
          </p:cNvSpPr>
          <p:nvPr>
            <p:ph type="sldNum" sz="quarter" idx="12"/>
          </p:nvPr>
        </p:nvSpPr>
        <p:spPr/>
        <p:txBody>
          <a:bodyPr/>
          <a:lstStyle/>
          <a:p>
            <a:fld id="{D3C5CA2A-7E4A-4360-96E4-3C18E18D7907}" type="slidenum">
              <a:rPr lang="en-US" smtClean="0"/>
              <a:t>‹#›</a:t>
            </a:fld>
            <a:endParaRPr lang="en-US"/>
          </a:p>
        </p:txBody>
      </p:sp>
    </p:spTree>
    <p:extLst>
      <p:ext uri="{BB962C8B-B14F-4D97-AF65-F5344CB8AC3E}">
        <p14:creationId xmlns:p14="http://schemas.microsoft.com/office/powerpoint/2010/main" val="1996530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B4BC4-2B5E-A4A0-2395-1BF811CCC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A9113A-125C-BF18-D2B5-A2E8A92C39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1D15AB-F8DD-70A9-8825-F5F08090A6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6BD60F-8D8F-4E04-91DC-9452F8E9FD12}" type="datetimeFigureOut">
              <a:rPr lang="en-US" smtClean="0"/>
              <a:t>1/9/2023</a:t>
            </a:fld>
            <a:endParaRPr lang="en-US"/>
          </a:p>
        </p:txBody>
      </p:sp>
      <p:sp>
        <p:nvSpPr>
          <p:cNvPr id="5" name="Footer Placeholder 4">
            <a:extLst>
              <a:ext uri="{FF2B5EF4-FFF2-40B4-BE49-F238E27FC236}">
                <a16:creationId xmlns:a16="http://schemas.microsoft.com/office/drawing/2014/main" id="{88D3E4B6-B0B0-5F0C-70B0-4E5CF4C3CF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2F0FA6-B884-2490-53D5-7AC8DE2BAC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C5CA2A-7E4A-4360-96E4-3C18E18D7907}" type="slidenum">
              <a:rPr lang="en-US" smtClean="0"/>
              <a:t>‹#›</a:t>
            </a:fld>
            <a:endParaRPr lang="en-US"/>
          </a:p>
        </p:txBody>
      </p:sp>
    </p:spTree>
    <p:extLst>
      <p:ext uri="{BB962C8B-B14F-4D97-AF65-F5344CB8AC3E}">
        <p14:creationId xmlns:p14="http://schemas.microsoft.com/office/powerpoint/2010/main" val="1098135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hyperlink" Target="https://en.wikipedia.org/wiki/Exception_handl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8B4929-75F2-F5E2-39EB-4685B89699CD}"/>
              </a:ext>
            </a:extLst>
          </p:cNvPr>
          <p:cNvSpPr txBox="1"/>
          <p:nvPr/>
        </p:nvSpPr>
        <p:spPr>
          <a:xfrm>
            <a:off x="609600" y="698500"/>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Exception Handling in Java</a:t>
            </a:r>
          </a:p>
        </p:txBody>
      </p:sp>
      <p:pic>
        <p:nvPicPr>
          <p:cNvPr id="1030" name="Picture 6">
            <a:extLst>
              <a:ext uri="{FF2B5EF4-FFF2-40B4-BE49-F238E27FC236}">
                <a16:creationId xmlns:a16="http://schemas.microsoft.com/office/drawing/2014/main" id="{917ACB50-9466-8BF8-23AA-03145E00F2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6127" y="4693190"/>
            <a:ext cx="2983598" cy="114682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3C6A13B-E99A-85AE-EF73-6F210099DB53}"/>
              </a:ext>
            </a:extLst>
          </p:cNvPr>
          <p:cNvSpPr txBox="1"/>
          <p:nvPr/>
        </p:nvSpPr>
        <p:spPr>
          <a:xfrm>
            <a:off x="3348763" y="5794401"/>
            <a:ext cx="5478326" cy="369332"/>
          </a:xfrm>
          <a:prstGeom prst="rect">
            <a:avLst/>
          </a:prstGeom>
          <a:noFill/>
        </p:spPr>
        <p:txBody>
          <a:bodyPr wrap="square" rtlCol="0">
            <a:spAutoFit/>
          </a:bodyPr>
          <a:lstStyle/>
          <a:p>
            <a:pPr algn="ctr"/>
            <a:r>
              <a:rPr lang="en-US" b="1" dirty="0">
                <a:solidFill>
                  <a:schemeClr val="tx2"/>
                </a:solidFill>
                <a:latin typeface="Poppins" panose="00000500000000000000" pitchFamily="2" charset="0"/>
                <a:cs typeface="Poppins" panose="00000500000000000000" pitchFamily="2" charset="0"/>
              </a:rPr>
              <a:t>Department of CSE</a:t>
            </a:r>
          </a:p>
        </p:txBody>
      </p:sp>
      <p:sp>
        <p:nvSpPr>
          <p:cNvPr id="2" name="TextBox 1">
            <a:extLst>
              <a:ext uri="{FF2B5EF4-FFF2-40B4-BE49-F238E27FC236}">
                <a16:creationId xmlns:a16="http://schemas.microsoft.com/office/drawing/2014/main" id="{F5003F68-FA52-EE97-5EDA-A85E2A056369}"/>
              </a:ext>
            </a:extLst>
          </p:cNvPr>
          <p:cNvSpPr txBox="1"/>
          <p:nvPr/>
        </p:nvSpPr>
        <p:spPr>
          <a:xfrm>
            <a:off x="3348763" y="2921168"/>
            <a:ext cx="5291712" cy="1077218"/>
          </a:xfrm>
          <a:prstGeom prst="rect">
            <a:avLst/>
          </a:prstGeom>
          <a:noFill/>
        </p:spPr>
        <p:txBody>
          <a:bodyPr wrap="square" rtlCol="0">
            <a:spAutoFit/>
          </a:bodyPr>
          <a:lstStyle/>
          <a:p>
            <a:pPr algn="ctr"/>
            <a:r>
              <a:rPr lang="en-US" sz="2400" b="1" dirty="0">
                <a:solidFill>
                  <a:srgbClr val="323F4F"/>
                </a:solidFill>
              </a:rPr>
              <a:t>Presented by:</a:t>
            </a:r>
          </a:p>
          <a:p>
            <a:pPr algn="ctr"/>
            <a:r>
              <a:rPr lang="en-US" sz="2000" dirty="0">
                <a:solidFill>
                  <a:srgbClr val="323F4F"/>
                </a:solidFill>
              </a:rPr>
              <a:t>Obaydur Rahman,</a:t>
            </a:r>
          </a:p>
          <a:p>
            <a:pPr algn="ctr"/>
            <a:r>
              <a:rPr lang="en-US" sz="2000" dirty="0">
                <a:solidFill>
                  <a:srgbClr val="323F4F"/>
                </a:solidFill>
              </a:rPr>
              <a:t>ID: 213902018</a:t>
            </a:r>
          </a:p>
        </p:txBody>
      </p:sp>
    </p:spTree>
    <p:extLst>
      <p:ext uri="{BB962C8B-B14F-4D97-AF65-F5344CB8AC3E}">
        <p14:creationId xmlns:p14="http://schemas.microsoft.com/office/powerpoint/2010/main" val="3038377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1DDCCED2-B729-B0DA-13FE-779836D883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89275" y="1772471"/>
            <a:ext cx="4093050" cy="3867055"/>
          </a:xfrm>
          <a:prstGeom prst="rect">
            <a:avLst/>
          </a:prstGeom>
        </p:spPr>
      </p:pic>
      <p:sp>
        <p:nvSpPr>
          <p:cNvPr id="6" name="TextBox 5">
            <a:extLst>
              <a:ext uri="{FF2B5EF4-FFF2-40B4-BE49-F238E27FC236}">
                <a16:creationId xmlns:a16="http://schemas.microsoft.com/office/drawing/2014/main" id="{7422CC54-2B23-9BAA-7CAD-6A22D90511A9}"/>
              </a:ext>
            </a:extLst>
          </p:cNvPr>
          <p:cNvSpPr txBox="1"/>
          <p:nvPr/>
        </p:nvSpPr>
        <p:spPr>
          <a:xfrm>
            <a:off x="603250" y="694267"/>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Flow Chart</a:t>
            </a:r>
          </a:p>
        </p:txBody>
      </p:sp>
      <p:sp>
        <p:nvSpPr>
          <p:cNvPr id="2" name="TextBox 1">
            <a:extLst>
              <a:ext uri="{FF2B5EF4-FFF2-40B4-BE49-F238E27FC236}">
                <a16:creationId xmlns:a16="http://schemas.microsoft.com/office/drawing/2014/main" id="{51DD74EA-7915-CDFC-D404-FD88932D2387}"/>
              </a:ext>
            </a:extLst>
          </p:cNvPr>
          <p:cNvSpPr txBox="1"/>
          <p:nvPr/>
        </p:nvSpPr>
        <p:spPr>
          <a:xfrm>
            <a:off x="603250" y="2153844"/>
            <a:ext cx="5779382" cy="2246769"/>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323F4F"/>
                </a:solidFill>
              </a:rPr>
              <a:t>We can have multiple catch blocks</a:t>
            </a:r>
          </a:p>
          <a:p>
            <a:pPr marL="457200" indent="-457200">
              <a:buFont typeface="Arial" panose="020B0604020202020204" pitchFamily="34" charset="0"/>
              <a:buChar char="•"/>
            </a:pPr>
            <a:r>
              <a:rPr lang="en-US" sz="2800" b="1" dirty="0">
                <a:solidFill>
                  <a:srgbClr val="323F4F"/>
                </a:solidFill>
              </a:rPr>
              <a:t>Try block stops execution on the line where exception occurs</a:t>
            </a:r>
          </a:p>
          <a:p>
            <a:pPr marL="457200" indent="-457200">
              <a:buFont typeface="Arial" panose="020B0604020202020204" pitchFamily="34" charset="0"/>
              <a:buChar char="•"/>
            </a:pPr>
            <a:r>
              <a:rPr lang="en-US" sz="2800" b="1" dirty="0">
                <a:solidFill>
                  <a:srgbClr val="323F4F"/>
                </a:solidFill>
              </a:rPr>
              <a:t>We can nest try-catch in both try and finally block</a:t>
            </a:r>
          </a:p>
        </p:txBody>
      </p:sp>
      <p:sp>
        <p:nvSpPr>
          <p:cNvPr id="3" name="TextBox 2">
            <a:extLst>
              <a:ext uri="{FF2B5EF4-FFF2-40B4-BE49-F238E27FC236}">
                <a16:creationId xmlns:a16="http://schemas.microsoft.com/office/drawing/2014/main" id="{68222D8B-0A8B-4BE4-FD7B-1BC73D4BB26D}"/>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10.</a:t>
            </a:r>
          </a:p>
        </p:txBody>
      </p:sp>
      <p:sp>
        <p:nvSpPr>
          <p:cNvPr id="4" name="TextBox 3">
            <a:extLst>
              <a:ext uri="{FF2B5EF4-FFF2-40B4-BE49-F238E27FC236}">
                <a16:creationId xmlns:a16="http://schemas.microsoft.com/office/drawing/2014/main" id="{2A4DB645-4A1D-88B2-BA5A-5CFC95C42D88}"/>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189948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530AA8-C00E-36C4-9CE1-2B445E85F3AD}"/>
              </a:ext>
            </a:extLst>
          </p:cNvPr>
          <p:cNvSpPr txBox="1"/>
          <p:nvPr/>
        </p:nvSpPr>
        <p:spPr>
          <a:xfrm>
            <a:off x="603250" y="694267"/>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Checked vs Unchecked</a:t>
            </a:r>
          </a:p>
        </p:txBody>
      </p:sp>
      <p:sp>
        <p:nvSpPr>
          <p:cNvPr id="5" name="TextBox 4">
            <a:extLst>
              <a:ext uri="{FF2B5EF4-FFF2-40B4-BE49-F238E27FC236}">
                <a16:creationId xmlns:a16="http://schemas.microsoft.com/office/drawing/2014/main" id="{899F488A-D83B-6F2D-08AB-09E06ECF3B6E}"/>
              </a:ext>
            </a:extLst>
          </p:cNvPr>
          <p:cNvSpPr txBox="1"/>
          <p:nvPr/>
        </p:nvSpPr>
        <p:spPr>
          <a:xfrm>
            <a:off x="603250" y="2153844"/>
            <a:ext cx="6089583" cy="2677656"/>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323F4F"/>
                </a:solidFill>
              </a:rPr>
              <a:t>Checked exceptions are checked at compile time</a:t>
            </a:r>
          </a:p>
          <a:p>
            <a:pPr marL="457200" indent="-457200">
              <a:buFont typeface="Arial" panose="020B0604020202020204" pitchFamily="34" charset="0"/>
              <a:buChar char="•"/>
            </a:pPr>
            <a:endParaRPr lang="en-US" sz="2800" b="1" dirty="0">
              <a:solidFill>
                <a:srgbClr val="323F4F"/>
              </a:solidFill>
            </a:endParaRPr>
          </a:p>
          <a:p>
            <a:pPr marL="457200" indent="-457200">
              <a:buFont typeface="Arial" panose="020B0604020202020204" pitchFamily="34" charset="0"/>
              <a:buChar char="•"/>
            </a:pPr>
            <a:r>
              <a:rPr lang="en-US" sz="2800" b="1" dirty="0">
                <a:solidFill>
                  <a:srgbClr val="323F4F"/>
                </a:solidFill>
              </a:rPr>
              <a:t>Unchecked exceptions are not checked at compile time but checked at run time</a:t>
            </a:r>
          </a:p>
        </p:txBody>
      </p:sp>
      <p:pic>
        <p:nvPicPr>
          <p:cNvPr id="7" name="Picture 6">
            <a:extLst>
              <a:ext uri="{FF2B5EF4-FFF2-40B4-BE49-F238E27FC236}">
                <a16:creationId xmlns:a16="http://schemas.microsoft.com/office/drawing/2014/main" id="{709965B0-FFF4-CF9A-917F-8D0510A689A0}"/>
              </a:ext>
            </a:extLst>
          </p:cNvPr>
          <p:cNvPicPr>
            <a:picLocks noChangeAspect="1"/>
          </p:cNvPicPr>
          <p:nvPr/>
        </p:nvPicPr>
        <p:blipFill>
          <a:blip r:embed="rId2"/>
          <a:stretch>
            <a:fillRect/>
          </a:stretch>
        </p:blipFill>
        <p:spPr>
          <a:xfrm>
            <a:off x="6692833" y="1682447"/>
            <a:ext cx="4425680" cy="4029171"/>
          </a:xfrm>
          <a:prstGeom prst="rect">
            <a:avLst/>
          </a:prstGeom>
        </p:spPr>
      </p:pic>
      <p:sp>
        <p:nvSpPr>
          <p:cNvPr id="8" name="TextBox 7">
            <a:extLst>
              <a:ext uri="{FF2B5EF4-FFF2-40B4-BE49-F238E27FC236}">
                <a16:creationId xmlns:a16="http://schemas.microsoft.com/office/drawing/2014/main" id="{FCAD6751-EF65-D003-422A-1F3F3C1355B3}"/>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11.</a:t>
            </a:r>
          </a:p>
        </p:txBody>
      </p:sp>
      <p:sp>
        <p:nvSpPr>
          <p:cNvPr id="9" name="TextBox 8">
            <a:extLst>
              <a:ext uri="{FF2B5EF4-FFF2-40B4-BE49-F238E27FC236}">
                <a16:creationId xmlns:a16="http://schemas.microsoft.com/office/drawing/2014/main" id="{966B3F98-F208-F774-4B53-15F0A674ED14}"/>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1115749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5D483C-BEC0-E885-D3BE-CE15948FCFDF}"/>
              </a:ext>
            </a:extLst>
          </p:cNvPr>
          <p:cNvSpPr txBox="1"/>
          <p:nvPr/>
        </p:nvSpPr>
        <p:spPr>
          <a:xfrm>
            <a:off x="606425" y="694267"/>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Exception Hierarchy</a:t>
            </a:r>
          </a:p>
        </p:txBody>
      </p:sp>
      <p:pic>
        <p:nvPicPr>
          <p:cNvPr id="2050" name="Picture 2">
            <a:extLst>
              <a:ext uri="{FF2B5EF4-FFF2-40B4-BE49-F238E27FC236}">
                <a16:creationId xmlns:a16="http://schemas.microsoft.com/office/drawing/2014/main" id="{4B8FD83E-F6A3-2F31-9FAA-070F5B6D7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931" y="1756493"/>
            <a:ext cx="8499689" cy="389901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B770088-38C9-0FAA-FFD5-EEB6F71442A6}"/>
              </a:ext>
            </a:extLst>
          </p:cNvPr>
          <p:cNvSpPr/>
          <p:nvPr/>
        </p:nvSpPr>
        <p:spPr>
          <a:xfrm>
            <a:off x="2063931" y="1756493"/>
            <a:ext cx="2436733" cy="513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447E8B6-C14E-26D6-BAAD-1422AD743165}"/>
              </a:ext>
            </a:extLst>
          </p:cNvPr>
          <p:cNvSpPr/>
          <p:nvPr/>
        </p:nvSpPr>
        <p:spPr>
          <a:xfrm>
            <a:off x="8043199" y="1756493"/>
            <a:ext cx="2436733" cy="51329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11B35E4-7AF9-5606-8C7D-2FF6E8C7BFB6}"/>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12.</a:t>
            </a:r>
          </a:p>
        </p:txBody>
      </p:sp>
      <p:sp>
        <p:nvSpPr>
          <p:cNvPr id="9" name="TextBox 8">
            <a:extLst>
              <a:ext uri="{FF2B5EF4-FFF2-40B4-BE49-F238E27FC236}">
                <a16:creationId xmlns:a16="http://schemas.microsoft.com/office/drawing/2014/main" id="{CCCE2862-9FD1-B7D0-D9A0-813A394ECA3A}"/>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778541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4D1265-920B-899B-1E40-744CC39F3BEB}"/>
              </a:ext>
            </a:extLst>
          </p:cNvPr>
          <p:cNvSpPr txBox="1"/>
          <p:nvPr/>
        </p:nvSpPr>
        <p:spPr>
          <a:xfrm>
            <a:off x="606425" y="694267"/>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User Defined Exception</a:t>
            </a:r>
          </a:p>
        </p:txBody>
      </p:sp>
      <p:sp>
        <p:nvSpPr>
          <p:cNvPr id="2" name="TextBox 1">
            <a:extLst>
              <a:ext uri="{FF2B5EF4-FFF2-40B4-BE49-F238E27FC236}">
                <a16:creationId xmlns:a16="http://schemas.microsoft.com/office/drawing/2014/main" id="{FC89ADCD-3310-AFD9-06CC-8076F97D4389}"/>
              </a:ext>
            </a:extLst>
          </p:cNvPr>
          <p:cNvSpPr txBox="1"/>
          <p:nvPr/>
        </p:nvSpPr>
        <p:spPr>
          <a:xfrm>
            <a:off x="606425" y="2153844"/>
            <a:ext cx="5489575" cy="3108543"/>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323F4F"/>
                </a:solidFill>
              </a:rPr>
              <a:t>A user defined class extending another built-in exception class</a:t>
            </a:r>
          </a:p>
          <a:p>
            <a:pPr marL="457200" indent="-457200">
              <a:buFont typeface="Arial" panose="020B0604020202020204" pitchFamily="34" charset="0"/>
              <a:buChar char="•"/>
            </a:pPr>
            <a:r>
              <a:rPr lang="en-US" sz="2800" b="1" dirty="0">
                <a:solidFill>
                  <a:srgbClr val="323F4F"/>
                </a:solidFill>
              </a:rPr>
              <a:t>Helpful to provide information about application specific errors</a:t>
            </a:r>
          </a:p>
          <a:p>
            <a:pPr marL="457200" indent="-457200">
              <a:buFont typeface="Arial" panose="020B0604020202020204" pitchFamily="34" charset="0"/>
              <a:buChar char="•"/>
            </a:pPr>
            <a:r>
              <a:rPr lang="en-US" sz="2800" b="1" dirty="0">
                <a:solidFill>
                  <a:srgbClr val="323F4F"/>
                </a:solidFill>
              </a:rPr>
              <a:t>Increase readability of code</a:t>
            </a:r>
          </a:p>
          <a:p>
            <a:pPr marL="457200" indent="-457200">
              <a:buFont typeface="Arial" panose="020B0604020202020204" pitchFamily="34" charset="0"/>
              <a:buChar char="•"/>
            </a:pPr>
            <a:r>
              <a:rPr lang="en-US" sz="2800" b="1" dirty="0">
                <a:solidFill>
                  <a:srgbClr val="323F4F"/>
                </a:solidFill>
              </a:rPr>
              <a:t>Easy to debug and maintain large projects</a:t>
            </a:r>
          </a:p>
        </p:txBody>
      </p:sp>
      <p:pic>
        <p:nvPicPr>
          <p:cNvPr id="3074" name="Picture 2" descr="Free vector work in progress concept illustration">
            <a:extLst>
              <a:ext uri="{FF2B5EF4-FFF2-40B4-BE49-F238E27FC236}">
                <a16:creationId xmlns:a16="http://schemas.microsoft.com/office/drawing/2014/main" id="{D24198E4-139E-05EB-C91C-3A66F5E1BC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7217" y="1667460"/>
            <a:ext cx="4256481" cy="4256481"/>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84989CA6-7D05-52E3-6183-C26E1F9A4A29}"/>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13.</a:t>
            </a:r>
          </a:p>
        </p:txBody>
      </p:sp>
      <p:sp>
        <p:nvSpPr>
          <p:cNvPr id="17" name="TextBox 16">
            <a:extLst>
              <a:ext uri="{FF2B5EF4-FFF2-40B4-BE49-F238E27FC236}">
                <a16:creationId xmlns:a16="http://schemas.microsoft.com/office/drawing/2014/main" id="{7D9BC028-C4F9-3357-A927-CC70D46052C9}"/>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412627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4D1265-920B-899B-1E40-744CC39F3BEB}"/>
              </a:ext>
            </a:extLst>
          </p:cNvPr>
          <p:cNvSpPr txBox="1"/>
          <p:nvPr/>
        </p:nvSpPr>
        <p:spPr>
          <a:xfrm>
            <a:off x="606425" y="694267"/>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Example</a:t>
            </a:r>
          </a:p>
        </p:txBody>
      </p:sp>
      <p:sp>
        <p:nvSpPr>
          <p:cNvPr id="4" name="TextBox 3">
            <a:extLst>
              <a:ext uri="{FF2B5EF4-FFF2-40B4-BE49-F238E27FC236}">
                <a16:creationId xmlns:a16="http://schemas.microsoft.com/office/drawing/2014/main" id="{874A9890-814F-B4B7-B7C5-324323C3C56B}"/>
              </a:ext>
            </a:extLst>
          </p:cNvPr>
          <p:cNvSpPr txBox="1"/>
          <p:nvPr/>
        </p:nvSpPr>
        <p:spPr>
          <a:xfrm>
            <a:off x="606425" y="1971208"/>
            <a:ext cx="6096000" cy="2585323"/>
          </a:xfrm>
          <a:prstGeom prst="rect">
            <a:avLst/>
          </a:prstGeom>
          <a:noFill/>
        </p:spPr>
        <p:txBody>
          <a:bodyPr wrap="square">
            <a:spAutoFit/>
          </a:bodyPr>
          <a:lstStyle/>
          <a:p>
            <a:r>
              <a:rPr lang="en-US" b="1" dirty="0">
                <a:solidFill>
                  <a:srgbClr val="0000FF"/>
                </a:solidFill>
                <a:effectLst/>
                <a:latin typeface="Fira Code Ratina"/>
              </a:rPr>
              <a:t>class</a:t>
            </a:r>
            <a:r>
              <a:rPr lang="en-US" b="1" dirty="0">
                <a:solidFill>
                  <a:srgbClr val="000000"/>
                </a:solidFill>
                <a:effectLst/>
                <a:latin typeface="Fira Code Ratina"/>
              </a:rPr>
              <a:t> </a:t>
            </a:r>
            <a:r>
              <a:rPr lang="en-US" b="1" dirty="0" err="1">
                <a:solidFill>
                  <a:srgbClr val="267F99"/>
                </a:solidFill>
                <a:effectLst/>
                <a:latin typeface="Fira Code Ratina"/>
              </a:rPr>
              <a:t>BridgeCollapsedException</a:t>
            </a:r>
            <a:r>
              <a:rPr lang="en-US" b="1" dirty="0">
                <a:solidFill>
                  <a:srgbClr val="000000"/>
                </a:solidFill>
                <a:effectLst/>
                <a:latin typeface="Fira Code Ratina"/>
              </a:rPr>
              <a:t> </a:t>
            </a:r>
            <a:r>
              <a:rPr lang="en-US" b="1" dirty="0">
                <a:solidFill>
                  <a:srgbClr val="0000FF"/>
                </a:solidFill>
                <a:effectLst/>
                <a:latin typeface="Fira Code Ratina"/>
              </a:rPr>
              <a:t>extends</a:t>
            </a:r>
            <a:r>
              <a:rPr lang="en-US" b="1" dirty="0">
                <a:solidFill>
                  <a:srgbClr val="000000"/>
                </a:solidFill>
                <a:effectLst/>
                <a:latin typeface="Fira Code Ratina"/>
              </a:rPr>
              <a:t> </a:t>
            </a:r>
            <a:r>
              <a:rPr lang="en-US" b="1" dirty="0">
                <a:solidFill>
                  <a:srgbClr val="267F99"/>
                </a:solidFill>
                <a:effectLst/>
                <a:latin typeface="Fira Code Ratina"/>
              </a:rPr>
              <a:t>Exception</a:t>
            </a:r>
            <a:r>
              <a:rPr lang="en-US" b="1" dirty="0">
                <a:solidFill>
                  <a:srgbClr val="000000"/>
                </a:solidFill>
                <a:effectLst/>
                <a:latin typeface="Fira Code Ratina"/>
              </a:rPr>
              <a:t> {</a:t>
            </a:r>
          </a:p>
          <a:p>
            <a:r>
              <a:rPr lang="en-US" b="1" dirty="0">
                <a:solidFill>
                  <a:srgbClr val="000000"/>
                </a:solidFill>
                <a:effectLst/>
                <a:latin typeface="Fira Code Ratina"/>
              </a:rPr>
              <a:t>    </a:t>
            </a:r>
            <a:r>
              <a:rPr lang="en-US" b="1" dirty="0">
                <a:solidFill>
                  <a:srgbClr val="0000FF"/>
                </a:solidFill>
                <a:effectLst/>
                <a:latin typeface="Fira Code Ratina"/>
              </a:rPr>
              <a:t>public</a:t>
            </a:r>
            <a:r>
              <a:rPr lang="en-US" b="1" dirty="0">
                <a:solidFill>
                  <a:srgbClr val="000000"/>
                </a:solidFill>
                <a:effectLst/>
                <a:latin typeface="Fira Code Ratina"/>
              </a:rPr>
              <a:t> </a:t>
            </a:r>
            <a:r>
              <a:rPr lang="en-US" b="1" dirty="0" err="1">
                <a:solidFill>
                  <a:srgbClr val="795E26"/>
                </a:solidFill>
                <a:effectLst/>
                <a:latin typeface="Fira Code Ratina"/>
              </a:rPr>
              <a:t>BridgeCollapsedException</a:t>
            </a:r>
            <a:r>
              <a:rPr lang="en-US" b="1" dirty="0">
                <a:solidFill>
                  <a:srgbClr val="000000"/>
                </a:solidFill>
                <a:effectLst/>
                <a:latin typeface="Fira Code Ratina"/>
              </a:rPr>
              <a:t>() {</a:t>
            </a:r>
          </a:p>
          <a:p>
            <a:r>
              <a:rPr lang="en-US" b="1" dirty="0">
                <a:solidFill>
                  <a:srgbClr val="000000"/>
                </a:solidFill>
                <a:effectLst/>
                <a:latin typeface="Fira Code Ratina"/>
              </a:rPr>
              <a:t>        </a:t>
            </a:r>
            <a:r>
              <a:rPr lang="en-US" b="1" dirty="0">
                <a:solidFill>
                  <a:srgbClr val="0000FF"/>
                </a:solidFill>
                <a:effectLst/>
                <a:latin typeface="Fira Code Ratina"/>
              </a:rPr>
              <a:t>super</a:t>
            </a:r>
            <a:r>
              <a:rPr lang="en-US" b="1" dirty="0">
                <a:solidFill>
                  <a:srgbClr val="000000"/>
                </a:solidFill>
                <a:effectLst/>
                <a:latin typeface="Fira Code Ratina"/>
              </a:rPr>
              <a:t>();</a:t>
            </a:r>
          </a:p>
          <a:p>
            <a:r>
              <a:rPr lang="en-US" b="1" dirty="0">
                <a:solidFill>
                  <a:srgbClr val="000000"/>
                </a:solidFill>
                <a:effectLst/>
                <a:latin typeface="Fira Code Ratina"/>
              </a:rPr>
              <a:t>    }</a:t>
            </a:r>
          </a:p>
          <a:p>
            <a:br>
              <a:rPr lang="en-US" b="1" dirty="0">
                <a:solidFill>
                  <a:srgbClr val="000000"/>
                </a:solidFill>
                <a:effectLst/>
                <a:latin typeface="Fira Code Ratina"/>
              </a:rPr>
            </a:br>
            <a:r>
              <a:rPr lang="en-US" b="1" dirty="0">
                <a:solidFill>
                  <a:srgbClr val="000000"/>
                </a:solidFill>
                <a:effectLst/>
                <a:latin typeface="Fira Code Ratina"/>
              </a:rPr>
              <a:t>    </a:t>
            </a:r>
            <a:r>
              <a:rPr lang="en-US" b="1" dirty="0">
                <a:solidFill>
                  <a:srgbClr val="0000FF"/>
                </a:solidFill>
                <a:effectLst/>
                <a:latin typeface="Fira Code Ratina"/>
              </a:rPr>
              <a:t>public</a:t>
            </a:r>
            <a:r>
              <a:rPr lang="en-US" b="1" dirty="0">
                <a:solidFill>
                  <a:srgbClr val="000000"/>
                </a:solidFill>
                <a:effectLst/>
                <a:latin typeface="Fira Code Ratina"/>
              </a:rPr>
              <a:t> </a:t>
            </a:r>
            <a:r>
              <a:rPr lang="en-US" b="1" dirty="0" err="1">
                <a:solidFill>
                  <a:srgbClr val="795E26"/>
                </a:solidFill>
                <a:effectLst/>
                <a:latin typeface="Fira Code Ratina"/>
              </a:rPr>
              <a:t>BridgeCollapsedException</a:t>
            </a:r>
            <a:r>
              <a:rPr lang="en-US" b="1" dirty="0">
                <a:solidFill>
                  <a:srgbClr val="000000"/>
                </a:solidFill>
                <a:effectLst/>
                <a:latin typeface="Fira Code Ratina"/>
              </a:rPr>
              <a:t>(</a:t>
            </a:r>
            <a:r>
              <a:rPr lang="en-US" b="1" dirty="0">
                <a:solidFill>
                  <a:srgbClr val="267F99"/>
                </a:solidFill>
                <a:effectLst/>
                <a:latin typeface="Fira Code Ratina"/>
              </a:rPr>
              <a:t>String</a:t>
            </a:r>
            <a:r>
              <a:rPr lang="en-US" b="1" dirty="0">
                <a:solidFill>
                  <a:srgbClr val="000000"/>
                </a:solidFill>
                <a:effectLst/>
                <a:latin typeface="Fira Code Ratina"/>
              </a:rPr>
              <a:t> </a:t>
            </a:r>
            <a:r>
              <a:rPr lang="en-US" b="1" dirty="0">
                <a:solidFill>
                  <a:srgbClr val="001080"/>
                </a:solidFill>
                <a:effectLst/>
                <a:latin typeface="Fira Code Ratina"/>
              </a:rPr>
              <a:t>message</a:t>
            </a:r>
            <a:r>
              <a:rPr lang="en-US" b="1" dirty="0">
                <a:solidFill>
                  <a:srgbClr val="000000"/>
                </a:solidFill>
                <a:effectLst/>
                <a:latin typeface="Fira Code Ratina"/>
              </a:rPr>
              <a:t>) {</a:t>
            </a:r>
          </a:p>
          <a:p>
            <a:r>
              <a:rPr lang="en-US" b="1" dirty="0">
                <a:solidFill>
                  <a:srgbClr val="000000"/>
                </a:solidFill>
                <a:effectLst/>
                <a:latin typeface="Fira Code Ratina"/>
              </a:rPr>
              <a:t>        </a:t>
            </a:r>
            <a:r>
              <a:rPr lang="en-US" b="1" dirty="0">
                <a:solidFill>
                  <a:srgbClr val="0000FF"/>
                </a:solidFill>
                <a:effectLst/>
                <a:latin typeface="Fira Code Ratina"/>
              </a:rPr>
              <a:t>super</a:t>
            </a:r>
            <a:r>
              <a:rPr lang="en-US" b="1" dirty="0">
                <a:solidFill>
                  <a:srgbClr val="000000"/>
                </a:solidFill>
                <a:effectLst/>
                <a:latin typeface="Fira Code Ratina"/>
              </a:rPr>
              <a:t>(</a:t>
            </a:r>
            <a:r>
              <a:rPr lang="en-US" b="1" dirty="0">
                <a:solidFill>
                  <a:srgbClr val="001080"/>
                </a:solidFill>
                <a:effectLst/>
                <a:latin typeface="Fira Code Ratina"/>
              </a:rPr>
              <a:t>message</a:t>
            </a:r>
            <a:r>
              <a:rPr lang="en-US" b="1" dirty="0">
                <a:solidFill>
                  <a:srgbClr val="000000"/>
                </a:solidFill>
                <a:effectLst/>
                <a:latin typeface="Fira Code Ratina"/>
              </a:rPr>
              <a:t>);</a:t>
            </a:r>
          </a:p>
          <a:p>
            <a:r>
              <a:rPr lang="en-US" b="1" dirty="0">
                <a:solidFill>
                  <a:srgbClr val="000000"/>
                </a:solidFill>
                <a:effectLst/>
                <a:latin typeface="Fira Code Ratina"/>
              </a:rPr>
              <a:t>    }</a:t>
            </a:r>
          </a:p>
          <a:p>
            <a:r>
              <a:rPr lang="en-US" b="1" dirty="0">
                <a:solidFill>
                  <a:srgbClr val="000000"/>
                </a:solidFill>
                <a:effectLst/>
                <a:latin typeface="Fira Code Ratina"/>
              </a:rPr>
              <a:t>}</a:t>
            </a:r>
          </a:p>
        </p:txBody>
      </p:sp>
      <p:sp>
        <p:nvSpPr>
          <p:cNvPr id="9" name="TextBox 8">
            <a:extLst>
              <a:ext uri="{FF2B5EF4-FFF2-40B4-BE49-F238E27FC236}">
                <a16:creationId xmlns:a16="http://schemas.microsoft.com/office/drawing/2014/main" id="{20B7A393-E510-9464-2C92-23A977A44C25}"/>
              </a:ext>
            </a:extLst>
          </p:cNvPr>
          <p:cNvSpPr txBox="1"/>
          <p:nvPr/>
        </p:nvSpPr>
        <p:spPr>
          <a:xfrm>
            <a:off x="6088196" y="889843"/>
            <a:ext cx="5699088" cy="5078313"/>
          </a:xfrm>
          <a:prstGeom prst="rect">
            <a:avLst/>
          </a:prstGeom>
          <a:noFill/>
        </p:spPr>
        <p:txBody>
          <a:bodyPr wrap="square">
            <a:spAutoFit/>
          </a:bodyPr>
          <a:lstStyle/>
          <a:p>
            <a:r>
              <a:rPr lang="en-US" b="1" dirty="0">
                <a:solidFill>
                  <a:srgbClr val="0000FF"/>
                </a:solidFill>
                <a:effectLst/>
                <a:latin typeface="Fira Code Ratina"/>
              </a:rPr>
              <a:t>public</a:t>
            </a:r>
            <a:r>
              <a:rPr lang="en-US" b="1" dirty="0">
                <a:solidFill>
                  <a:srgbClr val="000000"/>
                </a:solidFill>
                <a:effectLst/>
                <a:latin typeface="Fira Code Ratina"/>
              </a:rPr>
              <a:t> </a:t>
            </a:r>
            <a:r>
              <a:rPr lang="en-US" b="1" dirty="0">
                <a:solidFill>
                  <a:srgbClr val="0000FF"/>
                </a:solidFill>
                <a:effectLst/>
                <a:latin typeface="Fira Code Ratina"/>
              </a:rPr>
              <a:t>class</a:t>
            </a:r>
            <a:r>
              <a:rPr lang="en-US" b="1" dirty="0">
                <a:solidFill>
                  <a:srgbClr val="000000"/>
                </a:solidFill>
                <a:effectLst/>
                <a:latin typeface="Fira Code Ratina"/>
              </a:rPr>
              <a:t> </a:t>
            </a:r>
            <a:r>
              <a:rPr lang="en-US" b="1" dirty="0" err="1">
                <a:solidFill>
                  <a:srgbClr val="267F99"/>
                </a:solidFill>
                <a:effectLst/>
                <a:latin typeface="Fira Code Ratina"/>
              </a:rPr>
              <a:t>BridgeExample</a:t>
            </a:r>
            <a:r>
              <a:rPr lang="en-US" b="1" dirty="0">
                <a:solidFill>
                  <a:srgbClr val="000000"/>
                </a:solidFill>
                <a:effectLst/>
                <a:latin typeface="Fira Code Ratina"/>
              </a:rPr>
              <a:t> {</a:t>
            </a:r>
          </a:p>
          <a:p>
            <a:r>
              <a:rPr lang="en-US" b="1" dirty="0">
                <a:solidFill>
                  <a:srgbClr val="000000"/>
                </a:solidFill>
                <a:effectLst/>
                <a:latin typeface="Fira Code Ratina"/>
              </a:rPr>
              <a:t>    </a:t>
            </a:r>
            <a:r>
              <a:rPr lang="en-US" b="1" dirty="0">
                <a:solidFill>
                  <a:srgbClr val="0000FF"/>
                </a:solidFill>
                <a:effectLst/>
                <a:latin typeface="Fira Code Ratina"/>
              </a:rPr>
              <a:t>public</a:t>
            </a:r>
            <a:r>
              <a:rPr lang="en-US" b="1" dirty="0">
                <a:solidFill>
                  <a:srgbClr val="000000"/>
                </a:solidFill>
                <a:effectLst/>
                <a:latin typeface="Fira Code Ratina"/>
              </a:rPr>
              <a:t> </a:t>
            </a:r>
            <a:r>
              <a:rPr lang="en-US" b="1" dirty="0">
                <a:solidFill>
                  <a:srgbClr val="0000FF"/>
                </a:solidFill>
                <a:effectLst/>
                <a:latin typeface="Fira Code Ratina"/>
              </a:rPr>
              <a:t>static</a:t>
            </a:r>
            <a:r>
              <a:rPr lang="en-US" b="1" dirty="0">
                <a:solidFill>
                  <a:srgbClr val="000000"/>
                </a:solidFill>
                <a:effectLst/>
                <a:latin typeface="Fira Code Ratina"/>
              </a:rPr>
              <a:t> </a:t>
            </a:r>
            <a:r>
              <a:rPr lang="en-US" b="1" dirty="0">
                <a:solidFill>
                  <a:srgbClr val="267F99"/>
                </a:solidFill>
                <a:effectLst/>
                <a:latin typeface="Fira Code Ratina"/>
              </a:rPr>
              <a:t>void</a:t>
            </a:r>
            <a:r>
              <a:rPr lang="en-US" b="1" dirty="0">
                <a:solidFill>
                  <a:srgbClr val="000000"/>
                </a:solidFill>
                <a:effectLst/>
                <a:latin typeface="Fira Code Ratina"/>
              </a:rPr>
              <a:t> </a:t>
            </a:r>
            <a:r>
              <a:rPr lang="en-US" b="1" dirty="0">
                <a:solidFill>
                  <a:srgbClr val="795E26"/>
                </a:solidFill>
                <a:effectLst/>
                <a:latin typeface="Fira Code Ratina"/>
              </a:rPr>
              <a:t>main</a:t>
            </a:r>
            <a:r>
              <a:rPr lang="en-US" b="1" dirty="0">
                <a:solidFill>
                  <a:srgbClr val="000000"/>
                </a:solidFill>
                <a:effectLst/>
                <a:latin typeface="Fira Code Ratina"/>
              </a:rPr>
              <a:t>(</a:t>
            </a:r>
            <a:r>
              <a:rPr lang="en-US" b="1" dirty="0">
                <a:solidFill>
                  <a:srgbClr val="267F99"/>
                </a:solidFill>
                <a:effectLst/>
                <a:latin typeface="Fira Code Ratina"/>
              </a:rPr>
              <a:t>String</a:t>
            </a:r>
            <a:r>
              <a:rPr lang="en-US" b="1" dirty="0">
                <a:solidFill>
                  <a:srgbClr val="000000"/>
                </a:solidFill>
                <a:effectLst/>
                <a:latin typeface="Fira Code Ratina"/>
              </a:rPr>
              <a:t>[] </a:t>
            </a:r>
            <a:r>
              <a:rPr lang="en-US" b="1" dirty="0" err="1">
                <a:solidFill>
                  <a:srgbClr val="001080"/>
                </a:solidFill>
                <a:effectLst/>
                <a:latin typeface="Fira Code Ratina"/>
              </a:rPr>
              <a:t>args</a:t>
            </a:r>
            <a:r>
              <a:rPr lang="en-US" b="1" dirty="0">
                <a:solidFill>
                  <a:srgbClr val="000000"/>
                </a:solidFill>
                <a:effectLst/>
                <a:latin typeface="Fira Code Ratina"/>
              </a:rPr>
              <a:t>) {</a:t>
            </a:r>
          </a:p>
          <a:p>
            <a:r>
              <a:rPr lang="en-US" b="1" dirty="0">
                <a:solidFill>
                  <a:srgbClr val="000000"/>
                </a:solidFill>
                <a:effectLst/>
                <a:latin typeface="Fira Code Ratina"/>
              </a:rPr>
              <a:t>        </a:t>
            </a:r>
            <a:r>
              <a:rPr lang="en-US" b="1" dirty="0">
                <a:solidFill>
                  <a:srgbClr val="AF00DB"/>
                </a:solidFill>
                <a:effectLst/>
                <a:latin typeface="Fira Code Ratina"/>
              </a:rPr>
              <a:t>try</a:t>
            </a:r>
            <a:r>
              <a:rPr lang="en-US" b="1" dirty="0">
                <a:solidFill>
                  <a:srgbClr val="000000"/>
                </a:solidFill>
                <a:effectLst/>
                <a:latin typeface="Fira Code Ratina"/>
              </a:rPr>
              <a:t> {</a:t>
            </a:r>
          </a:p>
          <a:p>
            <a:r>
              <a:rPr lang="en-US" b="1" dirty="0">
                <a:solidFill>
                  <a:srgbClr val="000000"/>
                </a:solidFill>
                <a:effectLst/>
                <a:latin typeface="Fira Code Ratina"/>
              </a:rPr>
              <a:t>            </a:t>
            </a:r>
            <a:r>
              <a:rPr lang="en-US" b="1" dirty="0" err="1">
                <a:solidFill>
                  <a:srgbClr val="795E26"/>
                </a:solidFill>
                <a:effectLst/>
                <a:latin typeface="Fira Code Ratina"/>
              </a:rPr>
              <a:t>crossBridge</a:t>
            </a:r>
            <a:r>
              <a:rPr lang="en-US" b="1" dirty="0">
                <a:solidFill>
                  <a:srgbClr val="000000"/>
                </a:solidFill>
                <a:effectLst/>
                <a:latin typeface="Fira Code Ratina"/>
              </a:rPr>
              <a:t>();</a:t>
            </a:r>
          </a:p>
          <a:p>
            <a:r>
              <a:rPr lang="en-US" b="1" dirty="0">
                <a:solidFill>
                  <a:srgbClr val="000000"/>
                </a:solidFill>
                <a:effectLst/>
                <a:latin typeface="Fira Code Ratina"/>
              </a:rPr>
              <a:t>        } </a:t>
            </a:r>
            <a:r>
              <a:rPr lang="en-US" b="1" dirty="0">
                <a:solidFill>
                  <a:srgbClr val="AF00DB"/>
                </a:solidFill>
                <a:effectLst/>
                <a:latin typeface="Fira Code Ratina"/>
              </a:rPr>
              <a:t>catch</a:t>
            </a:r>
            <a:r>
              <a:rPr lang="en-US" b="1" dirty="0">
                <a:solidFill>
                  <a:srgbClr val="000000"/>
                </a:solidFill>
                <a:effectLst/>
                <a:latin typeface="Fira Code Ratina"/>
              </a:rPr>
              <a:t> (</a:t>
            </a:r>
            <a:r>
              <a:rPr lang="en-US" b="1" dirty="0" err="1">
                <a:solidFill>
                  <a:srgbClr val="267F99"/>
                </a:solidFill>
                <a:effectLst/>
                <a:latin typeface="Fira Code Ratina"/>
              </a:rPr>
              <a:t>BridgeCollapsedException</a:t>
            </a:r>
            <a:r>
              <a:rPr lang="en-US" b="1" dirty="0">
                <a:solidFill>
                  <a:srgbClr val="000000"/>
                </a:solidFill>
                <a:effectLst/>
                <a:latin typeface="Fira Code Ratina"/>
              </a:rPr>
              <a:t> </a:t>
            </a:r>
            <a:r>
              <a:rPr lang="en-US" b="1" dirty="0">
                <a:solidFill>
                  <a:srgbClr val="001080"/>
                </a:solidFill>
                <a:effectLst/>
                <a:latin typeface="Fira Code Ratina"/>
              </a:rPr>
              <a:t>e</a:t>
            </a:r>
            <a:r>
              <a:rPr lang="en-US" b="1" dirty="0">
                <a:solidFill>
                  <a:srgbClr val="000000"/>
                </a:solidFill>
                <a:effectLst/>
                <a:latin typeface="Fira Code Ratina"/>
              </a:rPr>
              <a:t>) {</a:t>
            </a:r>
          </a:p>
          <a:p>
            <a:r>
              <a:rPr lang="en-US" b="1" dirty="0">
                <a:solidFill>
                  <a:srgbClr val="000000"/>
                </a:solidFill>
                <a:effectLst/>
                <a:latin typeface="Fira Code Ratina"/>
              </a:rPr>
              <a:t>            </a:t>
            </a:r>
            <a:r>
              <a:rPr lang="en-US" b="1" dirty="0" err="1">
                <a:solidFill>
                  <a:srgbClr val="795E26"/>
                </a:solidFill>
                <a:effectLst/>
                <a:latin typeface="Fira Code Ratina"/>
              </a:rPr>
              <a:t>tryToSwim</a:t>
            </a:r>
            <a:r>
              <a:rPr lang="en-US" b="1" dirty="0">
                <a:solidFill>
                  <a:srgbClr val="000000"/>
                </a:solidFill>
                <a:effectLst/>
                <a:latin typeface="Fira Code Ratina"/>
              </a:rPr>
              <a:t>();</a:t>
            </a:r>
          </a:p>
          <a:p>
            <a:r>
              <a:rPr lang="en-US" b="1" dirty="0">
                <a:solidFill>
                  <a:srgbClr val="000000"/>
                </a:solidFill>
                <a:effectLst/>
                <a:latin typeface="Fira Code Ratina"/>
              </a:rPr>
              <a:t>        }</a:t>
            </a:r>
          </a:p>
          <a:p>
            <a:br>
              <a:rPr lang="en-US" b="1" dirty="0">
                <a:solidFill>
                  <a:srgbClr val="000000"/>
                </a:solidFill>
                <a:effectLst/>
                <a:latin typeface="Fira Code Ratina"/>
              </a:rPr>
            </a:br>
            <a:r>
              <a:rPr lang="en-US" b="1" dirty="0">
                <a:solidFill>
                  <a:srgbClr val="000000"/>
                </a:solidFill>
                <a:effectLst/>
                <a:latin typeface="Fira Code Ratina"/>
              </a:rPr>
              <a:t>    }</a:t>
            </a:r>
            <a:br>
              <a:rPr lang="en-US" b="1" dirty="0">
                <a:solidFill>
                  <a:srgbClr val="000000"/>
                </a:solidFill>
                <a:effectLst/>
                <a:latin typeface="Fira Code Ratina"/>
              </a:rPr>
            </a:br>
            <a:r>
              <a:rPr lang="en-US" b="1" dirty="0">
                <a:solidFill>
                  <a:srgbClr val="000000"/>
                </a:solidFill>
                <a:effectLst/>
                <a:latin typeface="Fira Code Ratina"/>
              </a:rPr>
              <a:t>    </a:t>
            </a:r>
            <a:r>
              <a:rPr lang="en-US" b="1" dirty="0">
                <a:solidFill>
                  <a:srgbClr val="0000FF"/>
                </a:solidFill>
                <a:effectLst/>
                <a:latin typeface="Fira Code Ratina"/>
              </a:rPr>
              <a:t>public</a:t>
            </a:r>
            <a:r>
              <a:rPr lang="en-US" b="1" dirty="0">
                <a:solidFill>
                  <a:srgbClr val="000000"/>
                </a:solidFill>
                <a:effectLst/>
                <a:latin typeface="Fira Code Ratina"/>
              </a:rPr>
              <a:t> </a:t>
            </a:r>
            <a:r>
              <a:rPr lang="en-US" b="1" dirty="0">
                <a:solidFill>
                  <a:srgbClr val="0000FF"/>
                </a:solidFill>
                <a:effectLst/>
                <a:latin typeface="Fira Code Ratina"/>
              </a:rPr>
              <a:t>static</a:t>
            </a:r>
            <a:r>
              <a:rPr lang="en-US" b="1" dirty="0">
                <a:solidFill>
                  <a:srgbClr val="000000"/>
                </a:solidFill>
                <a:effectLst/>
                <a:latin typeface="Fira Code Ratina"/>
              </a:rPr>
              <a:t> </a:t>
            </a:r>
            <a:r>
              <a:rPr lang="en-US" b="1" dirty="0">
                <a:solidFill>
                  <a:srgbClr val="267F99"/>
                </a:solidFill>
                <a:effectLst/>
                <a:latin typeface="Fira Code Ratina"/>
              </a:rPr>
              <a:t>void</a:t>
            </a:r>
            <a:r>
              <a:rPr lang="en-US" b="1" dirty="0">
                <a:solidFill>
                  <a:srgbClr val="000000"/>
                </a:solidFill>
                <a:effectLst/>
                <a:latin typeface="Fira Code Ratina"/>
              </a:rPr>
              <a:t> </a:t>
            </a:r>
            <a:r>
              <a:rPr lang="en-US" b="1" dirty="0" err="1">
                <a:solidFill>
                  <a:srgbClr val="795E26"/>
                </a:solidFill>
                <a:effectLst/>
                <a:latin typeface="Fira Code Ratina"/>
              </a:rPr>
              <a:t>crossBridge</a:t>
            </a:r>
            <a:r>
              <a:rPr lang="en-US" b="1" dirty="0">
                <a:solidFill>
                  <a:srgbClr val="000000"/>
                </a:solidFill>
                <a:effectLst/>
                <a:latin typeface="Fira Code Ratina"/>
              </a:rPr>
              <a:t>() </a:t>
            </a:r>
            <a:r>
              <a:rPr lang="en-US" b="1" dirty="0">
                <a:solidFill>
                  <a:srgbClr val="0000FF"/>
                </a:solidFill>
                <a:effectLst/>
                <a:latin typeface="Fira Code Ratina"/>
              </a:rPr>
              <a:t>throws</a:t>
            </a:r>
            <a:r>
              <a:rPr lang="en-US" b="1" dirty="0">
                <a:solidFill>
                  <a:srgbClr val="000000"/>
                </a:solidFill>
                <a:effectLst/>
                <a:latin typeface="Fira Code Ratina"/>
              </a:rPr>
              <a:t> </a:t>
            </a:r>
            <a:r>
              <a:rPr lang="en-US" b="1" dirty="0" err="1">
                <a:solidFill>
                  <a:srgbClr val="267F99"/>
                </a:solidFill>
                <a:effectLst/>
                <a:latin typeface="Fira Code Ratina"/>
              </a:rPr>
              <a:t>BridgeCollapsedException</a:t>
            </a:r>
            <a:r>
              <a:rPr lang="en-US" b="1" dirty="0">
                <a:solidFill>
                  <a:srgbClr val="000000"/>
                </a:solidFill>
                <a:effectLst/>
                <a:latin typeface="Fira Code Ratina"/>
              </a:rPr>
              <a:t> {</a:t>
            </a:r>
          </a:p>
          <a:p>
            <a:r>
              <a:rPr lang="en-US" b="1" dirty="0">
                <a:solidFill>
                  <a:srgbClr val="000000"/>
                </a:solidFill>
                <a:effectLst/>
                <a:latin typeface="Fira Code Ratina"/>
              </a:rPr>
              <a:t>        </a:t>
            </a:r>
            <a:r>
              <a:rPr lang="en-US" b="1" dirty="0">
                <a:solidFill>
                  <a:srgbClr val="AF00DB"/>
                </a:solidFill>
                <a:effectLst/>
                <a:latin typeface="Fira Code Ratina"/>
              </a:rPr>
              <a:t>throw</a:t>
            </a:r>
            <a:r>
              <a:rPr lang="en-US" b="1" dirty="0">
                <a:solidFill>
                  <a:srgbClr val="000000"/>
                </a:solidFill>
                <a:effectLst/>
                <a:latin typeface="Fira Code Ratina"/>
              </a:rPr>
              <a:t> </a:t>
            </a:r>
            <a:r>
              <a:rPr lang="en-US" b="1" dirty="0">
                <a:solidFill>
                  <a:srgbClr val="AF00DB"/>
                </a:solidFill>
                <a:effectLst/>
                <a:latin typeface="Fira Code Ratina"/>
              </a:rPr>
              <a:t>new</a:t>
            </a:r>
            <a:r>
              <a:rPr lang="en-US" b="1" dirty="0">
                <a:solidFill>
                  <a:srgbClr val="000000"/>
                </a:solidFill>
                <a:effectLst/>
                <a:latin typeface="Fira Code Ratina"/>
              </a:rPr>
              <a:t> </a:t>
            </a:r>
            <a:r>
              <a:rPr lang="en-US" b="1" dirty="0" err="1">
                <a:solidFill>
                  <a:srgbClr val="795E26"/>
                </a:solidFill>
                <a:effectLst/>
                <a:latin typeface="Fira Code Ratina"/>
              </a:rPr>
              <a:t>BridgeCollapsedException</a:t>
            </a:r>
            <a:r>
              <a:rPr lang="en-US" b="1" dirty="0">
                <a:solidFill>
                  <a:srgbClr val="000000"/>
                </a:solidFill>
                <a:effectLst/>
                <a:latin typeface="Fira Code Ratina"/>
              </a:rPr>
              <a:t>(</a:t>
            </a:r>
            <a:r>
              <a:rPr lang="en-US" b="1" dirty="0">
                <a:solidFill>
                  <a:srgbClr val="A31515"/>
                </a:solidFill>
                <a:effectLst/>
                <a:latin typeface="Fira Code Ratina"/>
              </a:rPr>
              <a:t>“</a:t>
            </a:r>
            <a:r>
              <a:rPr lang="en-US" b="1" dirty="0" err="1">
                <a:solidFill>
                  <a:srgbClr val="A31515"/>
                </a:solidFill>
                <a:effectLst/>
                <a:latin typeface="Fira Code Ratina"/>
              </a:rPr>
              <a:t>Opps</a:t>
            </a:r>
            <a:r>
              <a:rPr lang="en-US" b="1" dirty="0">
                <a:solidFill>
                  <a:srgbClr val="A31515"/>
                </a:solidFill>
                <a:effectLst/>
                <a:latin typeface="Fira Code Ratina"/>
              </a:rPr>
              <a:t>!"</a:t>
            </a:r>
            <a:r>
              <a:rPr lang="en-US" b="1" dirty="0">
                <a:solidFill>
                  <a:srgbClr val="000000"/>
                </a:solidFill>
                <a:effectLst/>
                <a:latin typeface="Fira Code Ratina"/>
              </a:rPr>
              <a:t>);</a:t>
            </a:r>
          </a:p>
          <a:p>
            <a:r>
              <a:rPr lang="en-US" b="1" dirty="0">
                <a:solidFill>
                  <a:srgbClr val="000000"/>
                </a:solidFill>
                <a:effectLst/>
                <a:latin typeface="Fira Code Ratina"/>
              </a:rPr>
              <a:t>    }</a:t>
            </a:r>
          </a:p>
          <a:p>
            <a:br>
              <a:rPr lang="en-US" b="1" dirty="0">
                <a:solidFill>
                  <a:srgbClr val="000000"/>
                </a:solidFill>
                <a:effectLst/>
                <a:latin typeface="Fira Code Ratina"/>
              </a:rPr>
            </a:br>
            <a:r>
              <a:rPr lang="en-US" b="1" dirty="0">
                <a:solidFill>
                  <a:srgbClr val="000000"/>
                </a:solidFill>
                <a:effectLst/>
                <a:latin typeface="Fira Code Ratina"/>
              </a:rPr>
              <a:t>    </a:t>
            </a:r>
            <a:r>
              <a:rPr lang="en-US" b="1" dirty="0">
                <a:solidFill>
                  <a:srgbClr val="0000FF"/>
                </a:solidFill>
                <a:effectLst/>
                <a:latin typeface="Fira Code Ratina"/>
              </a:rPr>
              <a:t>public</a:t>
            </a:r>
            <a:r>
              <a:rPr lang="en-US" b="1" dirty="0">
                <a:solidFill>
                  <a:srgbClr val="000000"/>
                </a:solidFill>
                <a:effectLst/>
                <a:latin typeface="Fira Code Ratina"/>
              </a:rPr>
              <a:t> </a:t>
            </a:r>
            <a:r>
              <a:rPr lang="en-US" b="1" dirty="0">
                <a:solidFill>
                  <a:srgbClr val="0000FF"/>
                </a:solidFill>
                <a:effectLst/>
                <a:latin typeface="Fira Code Ratina"/>
              </a:rPr>
              <a:t>static</a:t>
            </a:r>
            <a:r>
              <a:rPr lang="en-US" b="1" dirty="0">
                <a:solidFill>
                  <a:srgbClr val="000000"/>
                </a:solidFill>
                <a:effectLst/>
                <a:latin typeface="Fira Code Ratina"/>
              </a:rPr>
              <a:t> </a:t>
            </a:r>
            <a:r>
              <a:rPr lang="en-US" b="1" dirty="0">
                <a:solidFill>
                  <a:srgbClr val="267F99"/>
                </a:solidFill>
                <a:effectLst/>
                <a:latin typeface="Fira Code Ratina"/>
              </a:rPr>
              <a:t>void</a:t>
            </a:r>
            <a:r>
              <a:rPr lang="en-US" b="1" dirty="0">
                <a:solidFill>
                  <a:srgbClr val="000000"/>
                </a:solidFill>
                <a:effectLst/>
                <a:latin typeface="Fira Code Ratina"/>
              </a:rPr>
              <a:t> </a:t>
            </a:r>
            <a:r>
              <a:rPr lang="en-US" b="1" dirty="0" err="1">
                <a:solidFill>
                  <a:srgbClr val="795E26"/>
                </a:solidFill>
                <a:effectLst/>
                <a:latin typeface="Fira Code Ratina"/>
              </a:rPr>
              <a:t>tryToSwim</a:t>
            </a:r>
            <a:r>
              <a:rPr lang="en-US" b="1" dirty="0">
                <a:solidFill>
                  <a:srgbClr val="000000"/>
                </a:solidFill>
                <a:effectLst/>
                <a:latin typeface="Fira Code Ratina"/>
              </a:rPr>
              <a:t>() {</a:t>
            </a:r>
          </a:p>
          <a:p>
            <a:r>
              <a:rPr lang="en-US" b="1" dirty="0">
                <a:solidFill>
                  <a:srgbClr val="000000"/>
                </a:solidFill>
                <a:effectLst/>
                <a:latin typeface="Fira Code Ratina"/>
              </a:rPr>
              <a:t>        </a:t>
            </a:r>
            <a:r>
              <a:rPr lang="en-US" b="1" dirty="0" err="1">
                <a:solidFill>
                  <a:srgbClr val="267F99"/>
                </a:solidFill>
                <a:effectLst/>
                <a:latin typeface="Fira Code Ratina"/>
              </a:rPr>
              <a:t>System</a:t>
            </a:r>
            <a:r>
              <a:rPr lang="en-US" b="1" dirty="0" err="1">
                <a:solidFill>
                  <a:srgbClr val="000000"/>
                </a:solidFill>
                <a:effectLst/>
                <a:latin typeface="Fira Code Ratina"/>
              </a:rPr>
              <a:t>.</a:t>
            </a:r>
            <a:r>
              <a:rPr lang="en-US" b="1" dirty="0" err="1">
                <a:solidFill>
                  <a:srgbClr val="0070C1"/>
                </a:solidFill>
                <a:effectLst/>
                <a:latin typeface="Fira Code Ratina"/>
              </a:rPr>
              <a:t>out</a:t>
            </a:r>
            <a:r>
              <a:rPr lang="en-US" b="1" dirty="0" err="1">
                <a:solidFill>
                  <a:srgbClr val="000000"/>
                </a:solidFill>
                <a:effectLst/>
                <a:latin typeface="Fira Code Ratina"/>
              </a:rPr>
              <a:t>.</a:t>
            </a:r>
            <a:r>
              <a:rPr lang="en-US" b="1" dirty="0" err="1">
                <a:solidFill>
                  <a:srgbClr val="795E26"/>
                </a:solidFill>
                <a:effectLst/>
                <a:latin typeface="Fira Code Ratina"/>
              </a:rPr>
              <a:t>println</a:t>
            </a:r>
            <a:r>
              <a:rPr lang="en-US" b="1" dirty="0">
                <a:solidFill>
                  <a:srgbClr val="000000"/>
                </a:solidFill>
                <a:effectLst/>
                <a:latin typeface="Fira Code Ratina"/>
              </a:rPr>
              <a:t>(</a:t>
            </a:r>
            <a:r>
              <a:rPr lang="en-US" b="1" dirty="0">
                <a:solidFill>
                  <a:srgbClr val="A31515"/>
                </a:solidFill>
                <a:effectLst/>
                <a:latin typeface="Fira Code Ratina"/>
              </a:rPr>
              <a:t>"Oh no! Time to swim!"</a:t>
            </a:r>
            <a:r>
              <a:rPr lang="en-US" b="1" dirty="0">
                <a:solidFill>
                  <a:srgbClr val="000000"/>
                </a:solidFill>
                <a:effectLst/>
                <a:latin typeface="Fira Code Ratina"/>
              </a:rPr>
              <a:t>);</a:t>
            </a:r>
          </a:p>
          <a:p>
            <a:r>
              <a:rPr lang="en-US" b="1" dirty="0">
                <a:solidFill>
                  <a:srgbClr val="000000"/>
                </a:solidFill>
                <a:effectLst/>
                <a:latin typeface="Fira Code Ratina"/>
              </a:rPr>
              <a:t>    }</a:t>
            </a:r>
          </a:p>
          <a:p>
            <a:r>
              <a:rPr lang="en-US" b="1" dirty="0">
                <a:solidFill>
                  <a:srgbClr val="000000"/>
                </a:solidFill>
                <a:effectLst/>
                <a:latin typeface="Fira Code Ratina"/>
              </a:rPr>
              <a:t>}</a:t>
            </a:r>
          </a:p>
        </p:txBody>
      </p:sp>
      <p:sp>
        <p:nvSpPr>
          <p:cNvPr id="10" name="TextBox 9">
            <a:extLst>
              <a:ext uri="{FF2B5EF4-FFF2-40B4-BE49-F238E27FC236}">
                <a16:creationId xmlns:a16="http://schemas.microsoft.com/office/drawing/2014/main" id="{C6C90CC4-4131-AEBB-5EF8-6D5BFBDB2FD9}"/>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14.</a:t>
            </a:r>
          </a:p>
        </p:txBody>
      </p:sp>
      <p:sp>
        <p:nvSpPr>
          <p:cNvPr id="11" name="TextBox 10">
            <a:extLst>
              <a:ext uri="{FF2B5EF4-FFF2-40B4-BE49-F238E27FC236}">
                <a16:creationId xmlns:a16="http://schemas.microsoft.com/office/drawing/2014/main" id="{E4CFF722-34DC-21C2-B343-126B76C7466B}"/>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3838610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2096F0-F0EB-D57C-188F-D10BE8441E4F}"/>
              </a:ext>
            </a:extLst>
          </p:cNvPr>
          <p:cNvSpPr txBox="1"/>
          <p:nvPr/>
        </p:nvSpPr>
        <p:spPr>
          <a:xfrm>
            <a:off x="606425" y="694267"/>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Conclusion</a:t>
            </a:r>
          </a:p>
        </p:txBody>
      </p:sp>
      <p:sp>
        <p:nvSpPr>
          <p:cNvPr id="6" name="TextBox 5">
            <a:extLst>
              <a:ext uri="{FF2B5EF4-FFF2-40B4-BE49-F238E27FC236}">
                <a16:creationId xmlns:a16="http://schemas.microsoft.com/office/drawing/2014/main" id="{0B73ABA8-0218-5504-2493-0E75DE1C8D44}"/>
              </a:ext>
            </a:extLst>
          </p:cNvPr>
          <p:cNvSpPr txBox="1"/>
          <p:nvPr/>
        </p:nvSpPr>
        <p:spPr>
          <a:xfrm>
            <a:off x="603250" y="2153844"/>
            <a:ext cx="10979150" cy="1569660"/>
          </a:xfrm>
          <a:prstGeom prst="rect">
            <a:avLst/>
          </a:prstGeom>
          <a:noFill/>
        </p:spPr>
        <p:txBody>
          <a:bodyPr wrap="square" rtlCol="0">
            <a:spAutoFit/>
          </a:bodyPr>
          <a:lstStyle/>
          <a:p>
            <a:r>
              <a:rPr lang="en-US" sz="2400" b="1" dirty="0">
                <a:solidFill>
                  <a:srgbClr val="323F4F"/>
                </a:solidFill>
                <a:effectLst/>
                <a:latin typeface="Fira Code Ratina"/>
              </a:rPr>
              <a:t>Exception is an event, which occurs during the execution of a program, that disrupts the normal flow of the program's instructions and is an object that represents an error or unexpected event. Using exception handling, you can handle the error and continue the execution of the program.</a:t>
            </a:r>
          </a:p>
        </p:txBody>
      </p:sp>
      <p:sp>
        <p:nvSpPr>
          <p:cNvPr id="2" name="TextBox 1">
            <a:extLst>
              <a:ext uri="{FF2B5EF4-FFF2-40B4-BE49-F238E27FC236}">
                <a16:creationId xmlns:a16="http://schemas.microsoft.com/office/drawing/2014/main" id="{80AB7FBC-5645-70D5-4BE4-93AC1542BA65}"/>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15.</a:t>
            </a:r>
          </a:p>
        </p:txBody>
      </p:sp>
      <p:sp>
        <p:nvSpPr>
          <p:cNvPr id="3" name="TextBox 2">
            <a:extLst>
              <a:ext uri="{FF2B5EF4-FFF2-40B4-BE49-F238E27FC236}">
                <a16:creationId xmlns:a16="http://schemas.microsoft.com/office/drawing/2014/main" id="{99FA4DA2-7126-409C-9025-0B4531B1E42D}"/>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4003668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E008D3-7D46-AEAA-5A10-EBDF4ABED325}"/>
              </a:ext>
            </a:extLst>
          </p:cNvPr>
          <p:cNvSpPr txBox="1"/>
          <p:nvPr/>
        </p:nvSpPr>
        <p:spPr>
          <a:xfrm>
            <a:off x="606425" y="694267"/>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Reference</a:t>
            </a:r>
          </a:p>
        </p:txBody>
      </p:sp>
      <p:sp>
        <p:nvSpPr>
          <p:cNvPr id="5" name="TextBox 4">
            <a:extLst>
              <a:ext uri="{FF2B5EF4-FFF2-40B4-BE49-F238E27FC236}">
                <a16:creationId xmlns:a16="http://schemas.microsoft.com/office/drawing/2014/main" id="{9CDA9C3B-1B04-0FB7-4F77-DB01B37B6BBF}"/>
              </a:ext>
            </a:extLst>
          </p:cNvPr>
          <p:cNvSpPr txBox="1"/>
          <p:nvPr/>
        </p:nvSpPr>
        <p:spPr>
          <a:xfrm>
            <a:off x="606425" y="2153844"/>
            <a:ext cx="6089583" cy="2677656"/>
          </a:xfrm>
          <a:prstGeom prst="rect">
            <a:avLst/>
          </a:prstGeom>
          <a:noFill/>
        </p:spPr>
        <p:txBody>
          <a:bodyPr wrap="square" rtlCol="0">
            <a:spAutoFit/>
          </a:bodyPr>
          <a:lstStyle/>
          <a:p>
            <a:pPr marL="457200" indent="-457200">
              <a:buFont typeface="Arial" panose="020B0604020202020204" pitchFamily="34" charset="0"/>
              <a:buChar char="•"/>
            </a:pPr>
            <a:r>
              <a:rPr lang="en-US" sz="2800" b="1" u="sng" dirty="0">
                <a:solidFill>
                  <a:srgbClr val="323F4F"/>
                </a:solidFill>
              </a:rPr>
              <a:t>Java The Complete Reference, Seventh Edition</a:t>
            </a:r>
          </a:p>
          <a:p>
            <a:pPr marL="457200" indent="-457200">
              <a:buFont typeface="Arial" panose="020B0604020202020204" pitchFamily="34" charset="0"/>
              <a:buChar char="•"/>
            </a:pPr>
            <a:endParaRPr lang="en-US" sz="2800" b="1" u="sng" dirty="0">
              <a:solidFill>
                <a:srgbClr val="323F4F"/>
              </a:solidFill>
            </a:endParaRPr>
          </a:p>
          <a:p>
            <a:pPr marL="457200" indent="-457200">
              <a:buFont typeface="Arial" panose="020B0604020202020204" pitchFamily="34" charset="0"/>
              <a:buChar char="•"/>
            </a:pPr>
            <a:r>
              <a:rPr lang="en-US" sz="2800" b="1" dirty="0">
                <a:solidFill>
                  <a:srgbClr val="323F4F"/>
                </a:solidFill>
                <a:hlinkClick r:id="rId2">
                  <a:extLst>
                    <a:ext uri="{A12FA001-AC4F-418D-AE19-62706E023703}">
                      <ahyp:hlinkClr xmlns:ahyp="http://schemas.microsoft.com/office/drawing/2018/hyperlinkcolor" val="tx"/>
                    </a:ext>
                  </a:extLst>
                </a:hlinkClick>
              </a:rPr>
              <a:t>Exception handling – Wikipedia</a:t>
            </a:r>
            <a:endParaRPr lang="en-US" sz="2800" b="1" dirty="0">
              <a:solidFill>
                <a:srgbClr val="323F4F"/>
              </a:solidFill>
            </a:endParaRPr>
          </a:p>
          <a:p>
            <a:pPr marL="457200" indent="-457200">
              <a:buFont typeface="Arial" panose="020B0604020202020204" pitchFamily="34" charset="0"/>
              <a:buChar char="•"/>
            </a:pPr>
            <a:endParaRPr lang="en-US" sz="2800" b="1" dirty="0">
              <a:solidFill>
                <a:srgbClr val="323F4F"/>
              </a:solidFill>
            </a:endParaRPr>
          </a:p>
          <a:p>
            <a:pPr marL="457200" indent="-457200">
              <a:buFont typeface="Arial" panose="020B0604020202020204" pitchFamily="34" charset="0"/>
              <a:buChar char="•"/>
            </a:pPr>
            <a:r>
              <a:rPr lang="en-US" sz="2800" b="1" dirty="0">
                <a:solidFill>
                  <a:srgbClr val="323F4F"/>
                </a:solidFill>
                <a:hlinkClick r:id="rId3">
                  <a:extLst>
                    <a:ext uri="{A12FA001-AC4F-418D-AE19-62706E023703}">
                      <ahyp:hlinkClr xmlns:ahyp="http://schemas.microsoft.com/office/drawing/2018/hyperlinkcolor" val="tx"/>
                    </a:ext>
                  </a:extLst>
                </a:hlinkClick>
              </a:rPr>
              <a:t>Images from - </a:t>
            </a:r>
            <a:r>
              <a:rPr lang="en-US" sz="2800" b="1" dirty="0" err="1">
                <a:solidFill>
                  <a:srgbClr val="323F4F"/>
                </a:solidFill>
                <a:hlinkClick r:id="rId3">
                  <a:extLst>
                    <a:ext uri="{A12FA001-AC4F-418D-AE19-62706E023703}">
                      <ahyp:hlinkClr xmlns:ahyp="http://schemas.microsoft.com/office/drawing/2018/hyperlinkcolor" val="tx"/>
                    </a:ext>
                  </a:extLst>
                </a:hlinkClick>
              </a:rPr>
              <a:t>FreePik</a:t>
            </a:r>
            <a:endParaRPr lang="en-US" sz="2800" b="1" dirty="0">
              <a:solidFill>
                <a:srgbClr val="323F4F"/>
              </a:solidFill>
            </a:endParaRPr>
          </a:p>
        </p:txBody>
      </p:sp>
      <p:sp>
        <p:nvSpPr>
          <p:cNvPr id="2" name="TextBox 1">
            <a:extLst>
              <a:ext uri="{FF2B5EF4-FFF2-40B4-BE49-F238E27FC236}">
                <a16:creationId xmlns:a16="http://schemas.microsoft.com/office/drawing/2014/main" id="{9ABC3968-0327-1541-016B-18F0604D2C83}"/>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16.</a:t>
            </a:r>
          </a:p>
        </p:txBody>
      </p:sp>
      <p:sp>
        <p:nvSpPr>
          <p:cNvPr id="3" name="TextBox 2">
            <a:extLst>
              <a:ext uri="{FF2B5EF4-FFF2-40B4-BE49-F238E27FC236}">
                <a16:creationId xmlns:a16="http://schemas.microsoft.com/office/drawing/2014/main" id="{6536F5FC-D428-B2CE-6764-A7DF65D27067}"/>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2660475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4B2987-A86A-A1D0-4494-40B85A0B9952}"/>
              </a:ext>
            </a:extLst>
          </p:cNvPr>
          <p:cNvSpPr txBox="1"/>
          <p:nvPr/>
        </p:nvSpPr>
        <p:spPr>
          <a:xfrm>
            <a:off x="606425" y="2892718"/>
            <a:ext cx="10979150" cy="923330"/>
          </a:xfrm>
          <a:prstGeom prst="rect">
            <a:avLst/>
          </a:prstGeom>
          <a:noFill/>
        </p:spPr>
        <p:txBody>
          <a:bodyPr wrap="square" rtlCol="0">
            <a:spAutoFit/>
          </a:bodyPr>
          <a:lstStyle/>
          <a:p>
            <a:pPr algn="ctr"/>
            <a:r>
              <a:rPr lang="en-US" sz="5400" b="1" dirty="0">
                <a:solidFill>
                  <a:srgbClr val="323F4F"/>
                </a:solidFill>
                <a:latin typeface="Poppins" panose="00000500000000000000" pitchFamily="2" charset="0"/>
                <a:cs typeface="Poppins" panose="00000500000000000000" pitchFamily="2" charset="0"/>
              </a:rPr>
              <a:t>Question Time!</a:t>
            </a:r>
          </a:p>
        </p:txBody>
      </p:sp>
      <p:sp>
        <p:nvSpPr>
          <p:cNvPr id="2" name="TextBox 1">
            <a:extLst>
              <a:ext uri="{FF2B5EF4-FFF2-40B4-BE49-F238E27FC236}">
                <a16:creationId xmlns:a16="http://schemas.microsoft.com/office/drawing/2014/main" id="{104571D2-6F87-ED7A-D4B8-5FF547163C93}"/>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17.</a:t>
            </a:r>
          </a:p>
        </p:txBody>
      </p:sp>
      <p:sp>
        <p:nvSpPr>
          <p:cNvPr id="3" name="TextBox 2">
            <a:extLst>
              <a:ext uri="{FF2B5EF4-FFF2-40B4-BE49-F238E27FC236}">
                <a16:creationId xmlns:a16="http://schemas.microsoft.com/office/drawing/2014/main" id="{C3E873FF-4015-B1DD-231C-8223AE76DEF6}"/>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1435471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84B2987-A86A-A1D0-4494-40B85A0B9952}"/>
              </a:ext>
            </a:extLst>
          </p:cNvPr>
          <p:cNvSpPr txBox="1"/>
          <p:nvPr/>
        </p:nvSpPr>
        <p:spPr>
          <a:xfrm>
            <a:off x="606425" y="2892718"/>
            <a:ext cx="10979150" cy="923330"/>
          </a:xfrm>
          <a:prstGeom prst="rect">
            <a:avLst/>
          </a:prstGeom>
          <a:noFill/>
        </p:spPr>
        <p:txBody>
          <a:bodyPr wrap="square" rtlCol="0">
            <a:spAutoFit/>
          </a:bodyPr>
          <a:lstStyle/>
          <a:p>
            <a:pPr algn="ctr"/>
            <a:r>
              <a:rPr lang="en-US" sz="5400" b="1" dirty="0">
                <a:solidFill>
                  <a:srgbClr val="323F4F"/>
                </a:solidFill>
                <a:latin typeface="Poppins" panose="00000500000000000000" pitchFamily="2" charset="0"/>
                <a:cs typeface="Poppins" panose="00000500000000000000" pitchFamily="2" charset="0"/>
              </a:rPr>
              <a:t>Thanks…</a:t>
            </a:r>
          </a:p>
        </p:txBody>
      </p:sp>
      <p:sp>
        <p:nvSpPr>
          <p:cNvPr id="4" name="TextBox 3">
            <a:extLst>
              <a:ext uri="{FF2B5EF4-FFF2-40B4-BE49-F238E27FC236}">
                <a16:creationId xmlns:a16="http://schemas.microsoft.com/office/drawing/2014/main" id="{FA316FEC-A20F-22F1-1838-52EB2C2935D2}"/>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18.</a:t>
            </a:r>
          </a:p>
        </p:txBody>
      </p:sp>
      <p:sp>
        <p:nvSpPr>
          <p:cNvPr id="5" name="TextBox 4">
            <a:extLst>
              <a:ext uri="{FF2B5EF4-FFF2-40B4-BE49-F238E27FC236}">
                <a16:creationId xmlns:a16="http://schemas.microsoft.com/office/drawing/2014/main" id="{FD022A69-77F0-E5C5-74B8-6B2B41486C6C}"/>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3054100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0CF772-CB47-27FF-0FBA-C2BD470B709B}"/>
              </a:ext>
            </a:extLst>
          </p:cNvPr>
          <p:cNvSpPr txBox="1"/>
          <p:nvPr/>
        </p:nvSpPr>
        <p:spPr>
          <a:xfrm>
            <a:off x="603250" y="698500"/>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Outline</a:t>
            </a:r>
          </a:p>
        </p:txBody>
      </p:sp>
      <p:sp>
        <p:nvSpPr>
          <p:cNvPr id="5" name="TextBox 4">
            <a:extLst>
              <a:ext uri="{FF2B5EF4-FFF2-40B4-BE49-F238E27FC236}">
                <a16:creationId xmlns:a16="http://schemas.microsoft.com/office/drawing/2014/main" id="{0333FAB8-1AFC-C076-DC47-1131F3B79509}"/>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02.</a:t>
            </a:r>
          </a:p>
        </p:txBody>
      </p:sp>
      <p:sp>
        <p:nvSpPr>
          <p:cNvPr id="6" name="TextBox 5">
            <a:extLst>
              <a:ext uri="{FF2B5EF4-FFF2-40B4-BE49-F238E27FC236}">
                <a16:creationId xmlns:a16="http://schemas.microsoft.com/office/drawing/2014/main" id="{42F1E360-D558-5005-E607-D8B39FD95008}"/>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
        <p:nvSpPr>
          <p:cNvPr id="8" name="TextBox 7">
            <a:extLst>
              <a:ext uri="{FF2B5EF4-FFF2-40B4-BE49-F238E27FC236}">
                <a16:creationId xmlns:a16="http://schemas.microsoft.com/office/drawing/2014/main" id="{9CC879D3-3951-513D-2219-0FB67AF19734}"/>
              </a:ext>
            </a:extLst>
          </p:cNvPr>
          <p:cNvSpPr txBox="1"/>
          <p:nvPr/>
        </p:nvSpPr>
        <p:spPr>
          <a:xfrm>
            <a:off x="603250" y="2153844"/>
            <a:ext cx="5291712" cy="2677656"/>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323F4F"/>
                </a:solidFill>
              </a:rPr>
              <a:t>Real Life Example</a:t>
            </a:r>
          </a:p>
          <a:p>
            <a:pPr marL="457200" indent="-457200">
              <a:buFont typeface="Arial" panose="020B0604020202020204" pitchFamily="34" charset="0"/>
              <a:buChar char="•"/>
            </a:pPr>
            <a:r>
              <a:rPr lang="en-US" sz="2800" b="1" dirty="0">
                <a:solidFill>
                  <a:srgbClr val="323F4F"/>
                </a:solidFill>
              </a:rPr>
              <a:t>Exception Handling</a:t>
            </a:r>
          </a:p>
          <a:p>
            <a:pPr marL="457200" indent="-457200">
              <a:buFont typeface="Arial" panose="020B0604020202020204" pitchFamily="34" charset="0"/>
              <a:buChar char="•"/>
            </a:pPr>
            <a:r>
              <a:rPr lang="en-US" sz="2800" b="1" dirty="0">
                <a:solidFill>
                  <a:srgbClr val="323F4F"/>
                </a:solidFill>
              </a:rPr>
              <a:t>When Exceptions Happen?</a:t>
            </a:r>
          </a:p>
          <a:p>
            <a:pPr marL="457200" indent="-457200">
              <a:buFont typeface="Arial" panose="020B0604020202020204" pitchFamily="34" charset="0"/>
              <a:buChar char="•"/>
            </a:pPr>
            <a:r>
              <a:rPr lang="en-US" sz="2800" b="1" dirty="0">
                <a:solidFill>
                  <a:srgbClr val="323F4F"/>
                </a:solidFill>
              </a:rPr>
              <a:t>Try, Catch and Finally Keyword</a:t>
            </a:r>
          </a:p>
          <a:p>
            <a:pPr marL="457200" indent="-457200">
              <a:buFont typeface="Arial" panose="020B0604020202020204" pitchFamily="34" charset="0"/>
              <a:buChar char="•"/>
            </a:pPr>
            <a:r>
              <a:rPr lang="en-US" sz="2800" b="1" dirty="0">
                <a:solidFill>
                  <a:srgbClr val="323F4F"/>
                </a:solidFill>
              </a:rPr>
              <a:t>Throw and Throws Keyword</a:t>
            </a:r>
          </a:p>
          <a:p>
            <a:pPr marL="457200" indent="-457200">
              <a:buFont typeface="Arial" panose="020B0604020202020204" pitchFamily="34" charset="0"/>
              <a:buChar char="•"/>
            </a:pPr>
            <a:r>
              <a:rPr lang="en-US" sz="2800" b="1" dirty="0">
                <a:solidFill>
                  <a:srgbClr val="323F4F"/>
                </a:solidFill>
              </a:rPr>
              <a:t>Try-Catch-Finally Syntax</a:t>
            </a:r>
          </a:p>
        </p:txBody>
      </p:sp>
      <p:sp>
        <p:nvSpPr>
          <p:cNvPr id="2" name="TextBox 1">
            <a:extLst>
              <a:ext uri="{FF2B5EF4-FFF2-40B4-BE49-F238E27FC236}">
                <a16:creationId xmlns:a16="http://schemas.microsoft.com/office/drawing/2014/main" id="{469674C8-B441-9C66-4BFB-5F017753F924}"/>
              </a:ext>
            </a:extLst>
          </p:cNvPr>
          <p:cNvSpPr txBox="1"/>
          <p:nvPr/>
        </p:nvSpPr>
        <p:spPr>
          <a:xfrm>
            <a:off x="6055771" y="2153844"/>
            <a:ext cx="5740638" cy="2677656"/>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323F4F"/>
                </a:solidFill>
              </a:rPr>
              <a:t>Flow Chart</a:t>
            </a:r>
            <a:endParaRPr lang="en-US" sz="2800" dirty="0">
              <a:solidFill>
                <a:srgbClr val="323F4F"/>
              </a:solidFill>
            </a:endParaRPr>
          </a:p>
          <a:p>
            <a:pPr marL="457200" indent="-457200">
              <a:buFont typeface="Arial" panose="020B0604020202020204" pitchFamily="34" charset="0"/>
              <a:buChar char="•"/>
            </a:pPr>
            <a:r>
              <a:rPr lang="en-US" sz="2800" b="1" dirty="0">
                <a:solidFill>
                  <a:srgbClr val="323F4F"/>
                </a:solidFill>
              </a:rPr>
              <a:t>Checked vs Unchecked Exceptions</a:t>
            </a:r>
          </a:p>
          <a:p>
            <a:pPr marL="457200" indent="-457200">
              <a:buFont typeface="Arial" panose="020B0604020202020204" pitchFamily="34" charset="0"/>
              <a:buChar char="•"/>
            </a:pPr>
            <a:r>
              <a:rPr lang="en-US" sz="2800" b="1" dirty="0">
                <a:solidFill>
                  <a:srgbClr val="323F4F"/>
                </a:solidFill>
              </a:rPr>
              <a:t>Exception Hierarchy</a:t>
            </a:r>
          </a:p>
          <a:p>
            <a:pPr marL="457200" indent="-457200">
              <a:buFont typeface="Arial" panose="020B0604020202020204" pitchFamily="34" charset="0"/>
              <a:buChar char="•"/>
            </a:pPr>
            <a:r>
              <a:rPr lang="en-US" sz="2800" b="1" dirty="0">
                <a:solidFill>
                  <a:srgbClr val="323F4F"/>
                </a:solidFill>
              </a:rPr>
              <a:t>User Defined Exception</a:t>
            </a:r>
          </a:p>
          <a:p>
            <a:pPr marL="457200" indent="-457200">
              <a:buFont typeface="Arial" panose="020B0604020202020204" pitchFamily="34" charset="0"/>
              <a:buChar char="•"/>
            </a:pPr>
            <a:r>
              <a:rPr lang="en-US" sz="2800" b="1" dirty="0">
                <a:solidFill>
                  <a:srgbClr val="323F4F"/>
                </a:solidFill>
              </a:rPr>
              <a:t>Code Example</a:t>
            </a:r>
          </a:p>
          <a:p>
            <a:pPr marL="457200" indent="-457200">
              <a:buFont typeface="Arial" panose="020B0604020202020204" pitchFamily="34" charset="0"/>
              <a:buChar char="•"/>
            </a:pPr>
            <a:r>
              <a:rPr lang="en-US" sz="2800" b="1" dirty="0">
                <a:solidFill>
                  <a:srgbClr val="323F4F"/>
                </a:solidFill>
              </a:rPr>
              <a:t>Conclusion</a:t>
            </a:r>
            <a:endParaRPr lang="en-US" dirty="0">
              <a:solidFill>
                <a:srgbClr val="323F4F"/>
              </a:solidFill>
            </a:endParaRPr>
          </a:p>
        </p:txBody>
      </p:sp>
    </p:spTree>
    <p:extLst>
      <p:ext uri="{BB962C8B-B14F-4D97-AF65-F5344CB8AC3E}">
        <p14:creationId xmlns:p14="http://schemas.microsoft.com/office/powerpoint/2010/main" val="379227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D43AEF1-739E-2D5F-C3F3-51BC2E4CD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0" y="0"/>
            <a:ext cx="20574000" cy="6858000"/>
          </a:xfrm>
          <a:prstGeom prst="rect">
            <a:avLst/>
          </a:prstGeom>
        </p:spPr>
      </p:pic>
      <p:pic>
        <p:nvPicPr>
          <p:cNvPr id="11" name="Graphic 10">
            <a:extLst>
              <a:ext uri="{FF2B5EF4-FFF2-40B4-BE49-F238E27FC236}">
                <a16:creationId xmlns:a16="http://schemas.microsoft.com/office/drawing/2014/main" id="{BB3183AF-3A3F-E2E2-81F4-29634C505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9080" y="3606800"/>
            <a:ext cx="9648359" cy="2795587"/>
          </a:xfrm>
          <a:prstGeom prst="rect">
            <a:avLst/>
          </a:prstGeom>
        </p:spPr>
      </p:pic>
      <p:pic>
        <p:nvPicPr>
          <p:cNvPr id="13" name="Graphic 12">
            <a:extLst>
              <a:ext uri="{FF2B5EF4-FFF2-40B4-BE49-F238E27FC236}">
                <a16:creationId xmlns:a16="http://schemas.microsoft.com/office/drawing/2014/main" id="{EAD2A9A5-797B-FAF7-D8EA-69D1C935DF2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1249326">
            <a:off x="-2353275" y="2322221"/>
            <a:ext cx="1793875" cy="2975555"/>
          </a:xfrm>
          <a:prstGeom prst="rect">
            <a:avLst/>
          </a:prstGeom>
        </p:spPr>
      </p:pic>
      <p:pic>
        <p:nvPicPr>
          <p:cNvPr id="15" name="Graphic 14">
            <a:extLst>
              <a:ext uri="{FF2B5EF4-FFF2-40B4-BE49-F238E27FC236}">
                <a16:creationId xmlns:a16="http://schemas.microsoft.com/office/drawing/2014/main" id="{E3CF8388-B443-2C8D-5BF2-E125AE44B9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6028" y="3809999"/>
            <a:ext cx="9202254" cy="1790064"/>
          </a:xfrm>
          <a:prstGeom prst="rect">
            <a:avLst/>
          </a:prstGeom>
        </p:spPr>
      </p:pic>
    </p:spTree>
    <p:extLst>
      <p:ext uri="{BB962C8B-B14F-4D97-AF65-F5344CB8AC3E}">
        <p14:creationId xmlns:p14="http://schemas.microsoft.com/office/powerpoint/2010/main" val="311252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2000" fill="hold"/>
                                        <p:tgtEl>
                                          <p:spTgt spid="7"/>
                                        </p:tgtEl>
                                        <p:attrNameLst>
                                          <p:attrName>ppt_x</p:attrName>
                                          <p:attrName>ppt_y</p:attrName>
                                        </p:attrNameLst>
                                      </p:cBhvr>
                                    </p:animMotion>
                                  </p:childTnLst>
                                </p:cTn>
                              </p:par>
                              <p:par>
                                <p:cTn id="7" presetID="63" presetClass="path" presetSubtype="0" accel="50000" decel="50000" fill="hold" nodeType="withEffect">
                                  <p:stCondLst>
                                    <p:cond delay="0"/>
                                  </p:stCondLst>
                                  <p:childTnLst>
                                    <p:animMotion origin="layout" path="M 0 0 L 0.25 0 E" pathEditMode="relative" ptsTypes="">
                                      <p:cBhvr>
                                        <p:cTn id="8" dur="2000" fill="hold"/>
                                        <p:tgtEl>
                                          <p:spTgt spid="11"/>
                                        </p:tgtEl>
                                        <p:attrNameLst>
                                          <p:attrName>ppt_x</p:attrName>
                                          <p:attrName>ppt_y</p:attrName>
                                        </p:attrNameLst>
                                      </p:cBhvr>
                                    </p:animMotion>
                                  </p:childTnLst>
                                </p:cTn>
                              </p:par>
                              <p:par>
                                <p:cTn id="9" presetID="63" presetClass="path" presetSubtype="0" accel="50000" decel="50000" fill="hold" nodeType="withEffect">
                                  <p:stCondLst>
                                    <p:cond delay="0"/>
                                  </p:stCondLst>
                                  <p:childTnLst>
                                    <p:animMotion origin="layout" path="M -1.66667E-6 -1.11111E-6 L 0.25 -1.11111E-6 " pathEditMode="relative" rAng="0" ptsTypes="AA">
                                      <p:cBhvr>
                                        <p:cTn id="10" dur="2000" fill="hold"/>
                                        <p:tgtEl>
                                          <p:spTgt spid="15"/>
                                        </p:tgtEl>
                                        <p:attrNameLst>
                                          <p:attrName>ppt_x</p:attrName>
                                          <p:attrName>ppt_y</p:attrName>
                                        </p:attrNameLst>
                                      </p:cBhvr>
                                      <p:rCtr x="12500" y="0"/>
                                    </p:animMotion>
                                  </p:childTnLst>
                                </p:cTn>
                              </p:par>
                            </p:childTnLst>
                          </p:cTn>
                        </p:par>
                      </p:childTnLst>
                    </p:cTn>
                  </p:par>
                  <p:par>
                    <p:cTn id="11" fill="hold">
                      <p:stCondLst>
                        <p:cond delay="indefinite"/>
                      </p:stCondLst>
                      <p:childTnLst>
                        <p:par>
                          <p:cTn id="12" fill="hold">
                            <p:stCondLst>
                              <p:cond delay="0"/>
                            </p:stCondLst>
                            <p:childTnLst>
                              <p:par>
                                <p:cTn id="13" presetID="44" presetClass="path" presetSubtype="0" accel="50000" decel="50000" fill="hold" nodeType="clickEffect">
                                  <p:stCondLst>
                                    <p:cond delay="0"/>
                                  </p:stCondLst>
                                  <p:childTnLst>
                                    <p:animMotion origin="layout" path="M 1.04167E-6 4.44444E-6 L 0.11224 -0.04005 C 0.13555 -0.04908 0.1707 -0.05394 0.20755 -0.05394 C 0.24948 -0.05394 0.28307 -0.04908 0.30638 -0.04005 L 0.41875 4.44444E-6 " pathEditMode="relative" rAng="0" ptsTypes="AAAAA">
                                      <p:cBhvr>
                                        <p:cTn id="14" dur="2000" fill="hold"/>
                                        <p:tgtEl>
                                          <p:spTgt spid="13"/>
                                        </p:tgtEl>
                                        <p:attrNameLst>
                                          <p:attrName>ppt_x</p:attrName>
                                          <p:attrName>ppt_y</p:attrName>
                                        </p:attrNameLst>
                                      </p:cBhvr>
                                      <p:rCtr x="20937" y="-27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9DA154-FFA2-3708-B883-52C87A850C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0415" y="0"/>
            <a:ext cx="20574000" cy="6858000"/>
          </a:xfrm>
          <a:prstGeom prst="rect">
            <a:avLst/>
          </a:prstGeom>
        </p:spPr>
      </p:pic>
      <p:pic>
        <p:nvPicPr>
          <p:cNvPr id="10" name="Graphic 9">
            <a:extLst>
              <a:ext uri="{FF2B5EF4-FFF2-40B4-BE49-F238E27FC236}">
                <a16:creationId xmlns:a16="http://schemas.microsoft.com/office/drawing/2014/main" id="{A18BF6F6-00AE-5FD4-19D3-378FC8D893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15626" y="5118934"/>
            <a:ext cx="1793875" cy="2975555"/>
          </a:xfrm>
          <a:prstGeom prst="rect">
            <a:avLst/>
          </a:prstGeom>
        </p:spPr>
      </p:pic>
      <p:pic>
        <p:nvPicPr>
          <p:cNvPr id="7" name="Graphic 6">
            <a:extLst>
              <a:ext uri="{FF2B5EF4-FFF2-40B4-BE49-F238E27FC236}">
                <a16:creationId xmlns:a16="http://schemas.microsoft.com/office/drawing/2014/main" id="{DD148AE5-55E7-E46C-714D-B97F48DF639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2824618">
            <a:off x="2024684" y="4679151"/>
            <a:ext cx="5000746" cy="2808637"/>
          </a:xfrm>
          <a:prstGeom prst="rect">
            <a:avLst/>
          </a:prstGeom>
        </p:spPr>
      </p:pic>
      <p:pic>
        <p:nvPicPr>
          <p:cNvPr id="9" name="Graphic 8">
            <a:extLst>
              <a:ext uri="{FF2B5EF4-FFF2-40B4-BE49-F238E27FC236}">
                <a16:creationId xmlns:a16="http://schemas.microsoft.com/office/drawing/2014/main" id="{F967173A-360C-DB12-0106-4865038D9D6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8391828">
            <a:off x="7553927" y="5202392"/>
            <a:ext cx="4521222" cy="2808637"/>
          </a:xfrm>
          <a:prstGeom prst="rect">
            <a:avLst/>
          </a:prstGeom>
        </p:spPr>
      </p:pic>
    </p:spTree>
    <p:extLst>
      <p:ext uri="{BB962C8B-B14F-4D97-AF65-F5344CB8AC3E}">
        <p14:creationId xmlns:p14="http://schemas.microsoft.com/office/powerpoint/2010/main" val="1768880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 presetClass="path" presetSubtype="0" accel="50000" decel="50000" fill="hold" nodeType="clickEffect">
                                  <p:stCondLst>
                                    <p:cond delay="0"/>
                                  </p:stCondLst>
                                  <p:childTnLst>
                                    <p:animMotion origin="layout" path="M 0.03776 0.17338 C 0.06028 0.20856 0.0944 0.25324 0.11458 0.21828 C 0.14414 0.16921 0.0513 -0.01574 0.08619 -0.075 C 0.11809 -0.12801 0.18437 0.05879 0.21471 0.00717 C 0.24661 -0.04561 0.1694 -0.13241 0.20364 -0.18889 C 0.23437 -0.24005 0.25768 -0.13403 0.28528 -0.17963 C 0.31158 -0.22315 0.26679 -0.25949 0.29075 -0.29931 C 0.30442 -0.32153 0.31393 -0.30764 0.32161 -0.29723 " pathEditMode="relative" rAng="19020000" ptsTypes="AAAAAAAA">
                                      <p:cBhvr>
                                        <p:cTn id="6" dur="2000" fill="hold"/>
                                        <p:tgtEl>
                                          <p:spTgt spid="10"/>
                                        </p:tgtEl>
                                        <p:attrNameLst>
                                          <p:attrName>ppt_x</p:attrName>
                                          <p:attrName>ppt_y</p:attrName>
                                        </p:attrNameLst>
                                      </p:cBhvr>
                                      <p:rCtr x="14245" y="-2342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72B033-A63F-7CB2-4953-ED442ECB19C1}"/>
              </a:ext>
            </a:extLst>
          </p:cNvPr>
          <p:cNvSpPr txBox="1"/>
          <p:nvPr/>
        </p:nvSpPr>
        <p:spPr>
          <a:xfrm>
            <a:off x="603250" y="694267"/>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Exception Handling</a:t>
            </a:r>
          </a:p>
        </p:txBody>
      </p:sp>
      <p:sp>
        <p:nvSpPr>
          <p:cNvPr id="7" name="TextBox 6">
            <a:extLst>
              <a:ext uri="{FF2B5EF4-FFF2-40B4-BE49-F238E27FC236}">
                <a16:creationId xmlns:a16="http://schemas.microsoft.com/office/drawing/2014/main" id="{386A5AC1-E349-0097-0133-D36DCFD48ACF}"/>
              </a:ext>
            </a:extLst>
          </p:cNvPr>
          <p:cNvSpPr txBox="1"/>
          <p:nvPr/>
        </p:nvSpPr>
        <p:spPr>
          <a:xfrm>
            <a:off x="603250" y="2153844"/>
            <a:ext cx="6089583" cy="2677656"/>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323F4F"/>
                </a:solidFill>
              </a:rPr>
              <a:t>Exception handling is a mechanism to handle runtime errors in a program</a:t>
            </a:r>
          </a:p>
          <a:p>
            <a:pPr marL="457200" indent="-457200">
              <a:buFont typeface="Arial" panose="020B0604020202020204" pitchFamily="34" charset="0"/>
              <a:buChar char="•"/>
            </a:pPr>
            <a:r>
              <a:rPr lang="en-US" sz="2800" b="1" dirty="0">
                <a:solidFill>
                  <a:srgbClr val="323F4F"/>
                </a:solidFill>
              </a:rPr>
              <a:t>It is a way to handle the errors so that normal flow of the application can be maintained</a:t>
            </a:r>
            <a:endParaRPr lang="en-US" dirty="0">
              <a:solidFill>
                <a:srgbClr val="323F4F"/>
              </a:solidFill>
            </a:endParaRPr>
          </a:p>
        </p:txBody>
      </p:sp>
      <p:pic>
        <p:nvPicPr>
          <p:cNvPr id="11" name="Graphic 10">
            <a:extLst>
              <a:ext uri="{FF2B5EF4-FFF2-40B4-BE49-F238E27FC236}">
                <a16:creationId xmlns:a16="http://schemas.microsoft.com/office/drawing/2014/main" id="{BBE9559E-5605-3CB0-BF29-23AF4858ED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31379" y="2427216"/>
            <a:ext cx="3650946" cy="2561799"/>
          </a:xfrm>
          <a:prstGeom prst="rect">
            <a:avLst/>
          </a:prstGeom>
        </p:spPr>
      </p:pic>
      <p:sp>
        <p:nvSpPr>
          <p:cNvPr id="2" name="TextBox 1">
            <a:extLst>
              <a:ext uri="{FF2B5EF4-FFF2-40B4-BE49-F238E27FC236}">
                <a16:creationId xmlns:a16="http://schemas.microsoft.com/office/drawing/2014/main" id="{D8064AEB-6A35-185D-BA43-2DEB9DB3B85D}"/>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05.</a:t>
            </a:r>
          </a:p>
        </p:txBody>
      </p:sp>
      <p:sp>
        <p:nvSpPr>
          <p:cNvPr id="3" name="TextBox 2">
            <a:extLst>
              <a:ext uri="{FF2B5EF4-FFF2-40B4-BE49-F238E27FC236}">
                <a16:creationId xmlns:a16="http://schemas.microsoft.com/office/drawing/2014/main" id="{A9053678-E16A-ADF4-6F76-E4B4D242009F}"/>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3043266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F72B033-A63F-7CB2-4953-ED442ECB19C1}"/>
              </a:ext>
            </a:extLst>
          </p:cNvPr>
          <p:cNvSpPr txBox="1"/>
          <p:nvPr/>
        </p:nvSpPr>
        <p:spPr>
          <a:xfrm>
            <a:off x="603250" y="694267"/>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When Exceptions Happens?</a:t>
            </a:r>
          </a:p>
        </p:txBody>
      </p:sp>
      <p:sp>
        <p:nvSpPr>
          <p:cNvPr id="7" name="TextBox 6">
            <a:extLst>
              <a:ext uri="{FF2B5EF4-FFF2-40B4-BE49-F238E27FC236}">
                <a16:creationId xmlns:a16="http://schemas.microsoft.com/office/drawing/2014/main" id="{386A5AC1-E349-0097-0133-D36DCFD48ACF}"/>
              </a:ext>
            </a:extLst>
          </p:cNvPr>
          <p:cNvSpPr txBox="1"/>
          <p:nvPr/>
        </p:nvSpPr>
        <p:spPr>
          <a:xfrm>
            <a:off x="603250" y="2153844"/>
            <a:ext cx="6089583" cy="2677656"/>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323F4F"/>
                </a:solidFill>
              </a:rPr>
              <a:t>User enters invalid data</a:t>
            </a:r>
          </a:p>
          <a:p>
            <a:pPr marL="457200" indent="-457200">
              <a:buFont typeface="Arial" panose="020B0604020202020204" pitchFamily="34" charset="0"/>
              <a:buChar char="•"/>
            </a:pPr>
            <a:r>
              <a:rPr lang="en-US" sz="2800" b="1" dirty="0">
                <a:solidFill>
                  <a:srgbClr val="323F4F"/>
                </a:solidFill>
              </a:rPr>
              <a:t>Try to open file that does not exist</a:t>
            </a:r>
          </a:p>
          <a:p>
            <a:pPr marL="457200" indent="-457200">
              <a:buFont typeface="Arial" panose="020B0604020202020204" pitchFamily="34" charset="0"/>
              <a:buChar char="•"/>
            </a:pPr>
            <a:r>
              <a:rPr lang="en-US" sz="2800" b="1" dirty="0">
                <a:solidFill>
                  <a:srgbClr val="323F4F"/>
                </a:solidFill>
              </a:rPr>
              <a:t>Network connection lost</a:t>
            </a:r>
          </a:p>
          <a:p>
            <a:pPr marL="457200" indent="-457200">
              <a:buFont typeface="Arial" panose="020B0604020202020204" pitchFamily="34" charset="0"/>
              <a:buChar char="•"/>
            </a:pPr>
            <a:r>
              <a:rPr lang="en-US" sz="2800" b="1" dirty="0">
                <a:solidFill>
                  <a:srgbClr val="323F4F"/>
                </a:solidFill>
              </a:rPr>
              <a:t>JVM has run out of memory</a:t>
            </a:r>
          </a:p>
          <a:p>
            <a:pPr marL="457200" indent="-457200">
              <a:buFont typeface="Arial" panose="020B0604020202020204" pitchFamily="34" charset="0"/>
              <a:buChar char="•"/>
            </a:pPr>
            <a:r>
              <a:rPr lang="en-US" sz="2800" b="1" dirty="0">
                <a:solidFill>
                  <a:srgbClr val="323F4F"/>
                </a:solidFill>
              </a:rPr>
              <a:t>Hardware failure</a:t>
            </a:r>
          </a:p>
          <a:p>
            <a:pPr marL="457200" indent="-457200">
              <a:buFont typeface="Arial" panose="020B0604020202020204" pitchFamily="34" charset="0"/>
              <a:buChar char="•"/>
            </a:pPr>
            <a:r>
              <a:rPr lang="en-US" sz="2800" b="1" dirty="0">
                <a:solidFill>
                  <a:srgbClr val="323F4F"/>
                </a:solidFill>
              </a:rPr>
              <a:t>Programming error</a:t>
            </a:r>
          </a:p>
        </p:txBody>
      </p:sp>
      <p:pic>
        <p:nvPicPr>
          <p:cNvPr id="1026" name="Picture 2" descr="Curiosity people concept illustration">
            <a:extLst>
              <a:ext uri="{FF2B5EF4-FFF2-40B4-BE49-F238E27FC236}">
                <a16:creationId xmlns:a16="http://schemas.microsoft.com/office/drawing/2014/main" id="{4A567627-72D1-9099-B405-A03E687100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2833" y="1765370"/>
            <a:ext cx="3881257" cy="38812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9EC94AB-70A7-C927-1399-299EA3F36297}"/>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06.</a:t>
            </a:r>
          </a:p>
        </p:txBody>
      </p:sp>
      <p:sp>
        <p:nvSpPr>
          <p:cNvPr id="9" name="TextBox 8">
            <a:extLst>
              <a:ext uri="{FF2B5EF4-FFF2-40B4-BE49-F238E27FC236}">
                <a16:creationId xmlns:a16="http://schemas.microsoft.com/office/drawing/2014/main" id="{73DD76F6-66F1-C121-7AA9-A3847263B0DD}"/>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692770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530AA8-C00E-36C4-9CE1-2B445E85F3AD}"/>
              </a:ext>
            </a:extLst>
          </p:cNvPr>
          <p:cNvSpPr txBox="1"/>
          <p:nvPr/>
        </p:nvSpPr>
        <p:spPr>
          <a:xfrm>
            <a:off x="603249" y="694267"/>
            <a:ext cx="11173703"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Try, Catch and Finally Keyword</a:t>
            </a:r>
          </a:p>
        </p:txBody>
      </p:sp>
      <p:sp>
        <p:nvSpPr>
          <p:cNvPr id="5" name="TextBox 4">
            <a:extLst>
              <a:ext uri="{FF2B5EF4-FFF2-40B4-BE49-F238E27FC236}">
                <a16:creationId xmlns:a16="http://schemas.microsoft.com/office/drawing/2014/main" id="{899F488A-D83B-6F2D-08AB-09E06ECF3B6E}"/>
              </a:ext>
            </a:extLst>
          </p:cNvPr>
          <p:cNvSpPr txBox="1"/>
          <p:nvPr/>
        </p:nvSpPr>
        <p:spPr>
          <a:xfrm>
            <a:off x="603250" y="2153844"/>
            <a:ext cx="6089583" cy="3108543"/>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323F4F"/>
                </a:solidFill>
              </a:rPr>
              <a:t>Try block is the code that we want to monitor for exceptions</a:t>
            </a:r>
          </a:p>
          <a:p>
            <a:pPr marL="457200" indent="-457200">
              <a:buFont typeface="Arial" panose="020B0604020202020204" pitchFamily="34" charset="0"/>
              <a:buChar char="•"/>
            </a:pPr>
            <a:r>
              <a:rPr lang="en-US" sz="2800" b="1" dirty="0">
                <a:solidFill>
                  <a:srgbClr val="323F4F"/>
                </a:solidFill>
              </a:rPr>
              <a:t>Catch blocks contain codes that catches exceptions and handles them</a:t>
            </a:r>
          </a:p>
          <a:p>
            <a:pPr marL="457200" indent="-457200">
              <a:buFont typeface="Arial" panose="020B0604020202020204" pitchFamily="34" charset="0"/>
              <a:buChar char="•"/>
            </a:pPr>
            <a:r>
              <a:rPr lang="en-US" sz="2800" b="1" dirty="0">
                <a:solidFill>
                  <a:srgbClr val="323F4F"/>
                </a:solidFill>
              </a:rPr>
              <a:t>Finally block is the block that always executes</a:t>
            </a:r>
          </a:p>
        </p:txBody>
      </p:sp>
      <p:pic>
        <p:nvPicPr>
          <p:cNvPr id="4098" name="Picture 2" descr="Vector food inflation price increase due to global crisis and economic recession woman character trying catch grocery">
            <a:extLst>
              <a:ext uri="{FF2B5EF4-FFF2-40B4-BE49-F238E27FC236}">
                <a16:creationId xmlns:a16="http://schemas.microsoft.com/office/drawing/2014/main" id="{93D49ACF-A44B-18A6-C752-D2C799D090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675" y="1617597"/>
            <a:ext cx="4173121" cy="41731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89A7954-A79F-65E6-D8BC-45A90C8B2028}"/>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07.</a:t>
            </a:r>
          </a:p>
        </p:txBody>
      </p:sp>
      <p:sp>
        <p:nvSpPr>
          <p:cNvPr id="3" name="TextBox 2">
            <a:extLst>
              <a:ext uri="{FF2B5EF4-FFF2-40B4-BE49-F238E27FC236}">
                <a16:creationId xmlns:a16="http://schemas.microsoft.com/office/drawing/2014/main" id="{2EC000DC-2FBA-6607-802A-1E24EEBE42BC}"/>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363640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1DD7898-65B4-E58A-381C-6D6DD1BD4D61}"/>
              </a:ext>
            </a:extLst>
          </p:cNvPr>
          <p:cNvSpPr txBox="1"/>
          <p:nvPr/>
        </p:nvSpPr>
        <p:spPr>
          <a:xfrm>
            <a:off x="606425" y="694267"/>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Throw and Throws Keyword</a:t>
            </a:r>
          </a:p>
        </p:txBody>
      </p:sp>
      <p:sp>
        <p:nvSpPr>
          <p:cNvPr id="2" name="TextBox 1">
            <a:extLst>
              <a:ext uri="{FF2B5EF4-FFF2-40B4-BE49-F238E27FC236}">
                <a16:creationId xmlns:a16="http://schemas.microsoft.com/office/drawing/2014/main" id="{15EE1AB0-81C8-28C7-20D3-B4B8E5BB333C}"/>
              </a:ext>
            </a:extLst>
          </p:cNvPr>
          <p:cNvSpPr txBox="1"/>
          <p:nvPr/>
        </p:nvSpPr>
        <p:spPr>
          <a:xfrm>
            <a:off x="603250" y="2153844"/>
            <a:ext cx="5779382" cy="3108543"/>
          </a:xfrm>
          <a:prstGeom prst="rect">
            <a:avLst/>
          </a:prstGeom>
          <a:noFill/>
        </p:spPr>
        <p:txBody>
          <a:bodyPr wrap="square" rtlCol="0">
            <a:spAutoFit/>
          </a:bodyPr>
          <a:lstStyle/>
          <a:p>
            <a:pPr marL="457200" indent="-457200">
              <a:buFont typeface="Arial" panose="020B0604020202020204" pitchFamily="34" charset="0"/>
              <a:buChar char="•"/>
            </a:pPr>
            <a:r>
              <a:rPr lang="en-US" sz="2800" b="1" dirty="0">
                <a:solidFill>
                  <a:srgbClr val="323F4F"/>
                </a:solidFill>
              </a:rPr>
              <a:t>Throw keyword is used to throw a new exception.</a:t>
            </a:r>
          </a:p>
          <a:p>
            <a:pPr marL="457200" indent="-457200">
              <a:buFont typeface="Arial" panose="020B0604020202020204" pitchFamily="34" charset="0"/>
              <a:buChar char="•"/>
            </a:pPr>
            <a:endParaRPr lang="en-US" sz="2800" b="1" dirty="0">
              <a:solidFill>
                <a:srgbClr val="323F4F"/>
              </a:solidFill>
            </a:endParaRPr>
          </a:p>
          <a:p>
            <a:pPr marL="457200" indent="-457200">
              <a:buFont typeface="Arial" panose="020B0604020202020204" pitchFamily="34" charset="0"/>
              <a:buChar char="•"/>
            </a:pPr>
            <a:r>
              <a:rPr lang="en-US" sz="2800" b="1" dirty="0">
                <a:solidFill>
                  <a:srgbClr val="323F4F"/>
                </a:solidFill>
              </a:rPr>
              <a:t>Throws keyword is used to indicate that the method may throw an exception but does not handle it by itself.</a:t>
            </a:r>
          </a:p>
        </p:txBody>
      </p:sp>
      <p:pic>
        <p:nvPicPr>
          <p:cNvPr id="5" name="Picture 4">
            <a:extLst>
              <a:ext uri="{FF2B5EF4-FFF2-40B4-BE49-F238E27FC236}">
                <a16:creationId xmlns:a16="http://schemas.microsoft.com/office/drawing/2014/main" id="{45D484D7-0663-2A4E-D022-7CC44685FA48}"/>
              </a:ext>
            </a:extLst>
          </p:cNvPr>
          <p:cNvPicPr>
            <a:picLocks noChangeAspect="1"/>
          </p:cNvPicPr>
          <p:nvPr/>
        </p:nvPicPr>
        <p:blipFill>
          <a:blip r:embed="rId2"/>
          <a:stretch>
            <a:fillRect/>
          </a:stretch>
        </p:blipFill>
        <p:spPr>
          <a:xfrm>
            <a:off x="6382632" y="2234991"/>
            <a:ext cx="5608567" cy="2946247"/>
          </a:xfrm>
          <a:prstGeom prst="rect">
            <a:avLst/>
          </a:prstGeom>
        </p:spPr>
      </p:pic>
      <p:sp>
        <p:nvSpPr>
          <p:cNvPr id="11" name="TextBox 10">
            <a:extLst>
              <a:ext uri="{FF2B5EF4-FFF2-40B4-BE49-F238E27FC236}">
                <a16:creationId xmlns:a16="http://schemas.microsoft.com/office/drawing/2014/main" id="{B419B460-E88A-A7D5-114E-8D5DF9ED24CF}"/>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08.</a:t>
            </a:r>
          </a:p>
        </p:txBody>
      </p:sp>
      <p:sp>
        <p:nvSpPr>
          <p:cNvPr id="12" name="TextBox 11">
            <a:extLst>
              <a:ext uri="{FF2B5EF4-FFF2-40B4-BE49-F238E27FC236}">
                <a16:creationId xmlns:a16="http://schemas.microsoft.com/office/drawing/2014/main" id="{DF1FEC54-38D5-11A1-7B37-49510E5EBB68}"/>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3466627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792711-C205-6B12-A6C2-ED84DCB65ADE}"/>
              </a:ext>
            </a:extLst>
          </p:cNvPr>
          <p:cNvSpPr txBox="1"/>
          <p:nvPr/>
        </p:nvSpPr>
        <p:spPr>
          <a:xfrm>
            <a:off x="603250" y="694267"/>
            <a:ext cx="10979150" cy="923330"/>
          </a:xfrm>
          <a:prstGeom prst="rect">
            <a:avLst/>
          </a:prstGeom>
          <a:noFill/>
        </p:spPr>
        <p:txBody>
          <a:bodyPr wrap="square" rtlCol="0">
            <a:spAutoFit/>
          </a:bodyPr>
          <a:lstStyle/>
          <a:p>
            <a:r>
              <a:rPr lang="en-US" sz="5400" b="1" dirty="0">
                <a:solidFill>
                  <a:srgbClr val="323F4F"/>
                </a:solidFill>
                <a:latin typeface="Poppins" panose="00000500000000000000" pitchFamily="2" charset="0"/>
                <a:cs typeface="Poppins" panose="00000500000000000000" pitchFamily="2" charset="0"/>
              </a:rPr>
              <a:t>Try-Catch-Finally Syntax</a:t>
            </a:r>
          </a:p>
        </p:txBody>
      </p:sp>
      <p:sp>
        <p:nvSpPr>
          <p:cNvPr id="17" name="TextBox 16">
            <a:extLst>
              <a:ext uri="{FF2B5EF4-FFF2-40B4-BE49-F238E27FC236}">
                <a16:creationId xmlns:a16="http://schemas.microsoft.com/office/drawing/2014/main" id="{F61CEDE9-669A-37AC-50D0-98F485C07E2D}"/>
              </a:ext>
            </a:extLst>
          </p:cNvPr>
          <p:cNvSpPr txBox="1"/>
          <p:nvPr/>
        </p:nvSpPr>
        <p:spPr>
          <a:xfrm>
            <a:off x="739441" y="1934635"/>
            <a:ext cx="6096000" cy="3477875"/>
          </a:xfrm>
          <a:prstGeom prst="rect">
            <a:avLst/>
          </a:prstGeom>
          <a:noFill/>
        </p:spPr>
        <p:txBody>
          <a:bodyPr wrap="square">
            <a:spAutoFit/>
          </a:bodyPr>
          <a:lstStyle/>
          <a:p>
            <a:r>
              <a:rPr lang="en-US" sz="2000" b="1" dirty="0">
                <a:solidFill>
                  <a:srgbClr val="AF00DB"/>
                </a:solidFill>
                <a:effectLst/>
                <a:latin typeface="Fira Code Ratina"/>
              </a:rPr>
              <a:t>try</a:t>
            </a:r>
            <a:r>
              <a:rPr lang="en-US" sz="2000" b="1" dirty="0">
                <a:solidFill>
                  <a:srgbClr val="000000"/>
                </a:solidFill>
                <a:effectLst/>
                <a:latin typeface="Fira Code Ratina"/>
              </a:rPr>
              <a:t> {</a:t>
            </a:r>
          </a:p>
          <a:p>
            <a:r>
              <a:rPr lang="en-US" sz="2000" b="1" dirty="0">
                <a:solidFill>
                  <a:srgbClr val="000000"/>
                </a:solidFill>
                <a:effectLst/>
                <a:latin typeface="Fira Code Ratina"/>
              </a:rPr>
              <a:t>    </a:t>
            </a:r>
            <a:r>
              <a:rPr lang="en-US" sz="2000" b="1" dirty="0">
                <a:solidFill>
                  <a:srgbClr val="008000"/>
                </a:solidFill>
                <a:effectLst/>
                <a:latin typeface="Fira Code Ratina"/>
              </a:rPr>
              <a:t>// try block</a:t>
            </a:r>
            <a:endParaRPr lang="en-US" sz="2000" b="1" dirty="0">
              <a:solidFill>
                <a:srgbClr val="000000"/>
              </a:solidFill>
              <a:effectLst/>
              <a:latin typeface="Fira Code Ratina"/>
            </a:endParaRPr>
          </a:p>
          <a:p>
            <a:r>
              <a:rPr lang="en-US" sz="2000" b="1" dirty="0">
                <a:solidFill>
                  <a:srgbClr val="000000"/>
                </a:solidFill>
                <a:effectLst/>
                <a:latin typeface="Fira Code Ratina"/>
              </a:rPr>
              <a:t>} </a:t>
            </a:r>
            <a:r>
              <a:rPr lang="en-US" sz="2000" b="1" dirty="0">
                <a:solidFill>
                  <a:srgbClr val="AF00DB"/>
                </a:solidFill>
                <a:effectLst/>
                <a:latin typeface="Fira Code Ratina"/>
              </a:rPr>
              <a:t>catch</a:t>
            </a:r>
            <a:r>
              <a:rPr lang="en-US" sz="2000" b="1" dirty="0">
                <a:solidFill>
                  <a:srgbClr val="000000"/>
                </a:solidFill>
                <a:effectLst/>
                <a:latin typeface="Fira Code Ratina"/>
              </a:rPr>
              <a:t> (</a:t>
            </a:r>
            <a:r>
              <a:rPr lang="en-US" sz="2000" b="1" dirty="0" err="1">
                <a:solidFill>
                  <a:srgbClr val="267F99"/>
                </a:solidFill>
                <a:effectLst/>
                <a:latin typeface="Fira Code Ratina"/>
              </a:rPr>
              <a:t>ExceptionObject</a:t>
            </a:r>
            <a:r>
              <a:rPr lang="en-US" sz="2000" b="1" dirty="0">
                <a:solidFill>
                  <a:srgbClr val="000000"/>
                </a:solidFill>
                <a:effectLst/>
                <a:latin typeface="Fira Code Ratina"/>
              </a:rPr>
              <a:t> </a:t>
            </a:r>
            <a:r>
              <a:rPr lang="en-US" sz="2000" b="1" dirty="0">
                <a:solidFill>
                  <a:srgbClr val="001080"/>
                </a:solidFill>
                <a:effectLst/>
                <a:latin typeface="Fira Code Ratina"/>
              </a:rPr>
              <a:t>e</a:t>
            </a:r>
            <a:r>
              <a:rPr lang="en-US" sz="2000" b="1" dirty="0">
                <a:solidFill>
                  <a:srgbClr val="000000"/>
                </a:solidFill>
                <a:effectLst/>
                <a:latin typeface="Fira Code Ratina"/>
              </a:rPr>
              <a:t>) {</a:t>
            </a:r>
          </a:p>
          <a:p>
            <a:r>
              <a:rPr lang="en-US" sz="2000" b="1" dirty="0">
                <a:solidFill>
                  <a:srgbClr val="000000"/>
                </a:solidFill>
                <a:effectLst/>
                <a:latin typeface="Fira Code Ratina"/>
              </a:rPr>
              <a:t>    </a:t>
            </a:r>
            <a:r>
              <a:rPr lang="en-US" sz="2000" b="1" dirty="0">
                <a:solidFill>
                  <a:srgbClr val="008000"/>
                </a:solidFill>
                <a:effectLst/>
                <a:latin typeface="Fira Code Ratina"/>
              </a:rPr>
              <a:t>// first exception</a:t>
            </a:r>
            <a:endParaRPr lang="en-US" sz="2000" b="1" dirty="0">
              <a:solidFill>
                <a:srgbClr val="000000"/>
              </a:solidFill>
              <a:effectLst/>
              <a:latin typeface="Fira Code Ratina"/>
            </a:endParaRPr>
          </a:p>
          <a:p>
            <a:r>
              <a:rPr lang="en-US" sz="2000" b="1" dirty="0">
                <a:solidFill>
                  <a:srgbClr val="000000"/>
                </a:solidFill>
                <a:effectLst/>
                <a:latin typeface="Fira Code Ratina"/>
              </a:rPr>
              <a:t>} </a:t>
            </a:r>
            <a:r>
              <a:rPr lang="en-US" sz="2000" b="1" dirty="0">
                <a:solidFill>
                  <a:srgbClr val="AF00DB"/>
                </a:solidFill>
                <a:effectLst/>
                <a:latin typeface="Fira Code Ratina"/>
              </a:rPr>
              <a:t>catch</a:t>
            </a:r>
            <a:r>
              <a:rPr lang="en-US" sz="2000" b="1" dirty="0">
                <a:solidFill>
                  <a:srgbClr val="000000"/>
                </a:solidFill>
                <a:effectLst/>
                <a:latin typeface="Fira Code Ratina"/>
              </a:rPr>
              <a:t> (</a:t>
            </a:r>
            <a:r>
              <a:rPr lang="en-US" sz="2000" b="1" dirty="0" err="1">
                <a:solidFill>
                  <a:srgbClr val="267F99"/>
                </a:solidFill>
                <a:effectLst/>
                <a:latin typeface="Fira Code Ratina"/>
              </a:rPr>
              <a:t>AnotherException</a:t>
            </a:r>
            <a:r>
              <a:rPr lang="en-US" sz="2000" b="1" dirty="0">
                <a:solidFill>
                  <a:srgbClr val="000000"/>
                </a:solidFill>
                <a:effectLst/>
                <a:latin typeface="Fira Code Ratina"/>
              </a:rPr>
              <a:t> </a:t>
            </a:r>
            <a:r>
              <a:rPr lang="en-US" sz="2000" b="1" dirty="0">
                <a:solidFill>
                  <a:srgbClr val="001080"/>
                </a:solidFill>
                <a:effectLst/>
                <a:latin typeface="Fira Code Ratina"/>
              </a:rPr>
              <a:t>e</a:t>
            </a:r>
            <a:r>
              <a:rPr lang="en-US" sz="2000" b="1" dirty="0">
                <a:solidFill>
                  <a:srgbClr val="000000"/>
                </a:solidFill>
                <a:effectLst/>
                <a:latin typeface="Fira Code Ratina"/>
              </a:rPr>
              <a:t>) {</a:t>
            </a:r>
          </a:p>
          <a:p>
            <a:r>
              <a:rPr lang="en-US" sz="2000" b="1" dirty="0">
                <a:solidFill>
                  <a:srgbClr val="000000"/>
                </a:solidFill>
                <a:effectLst/>
                <a:latin typeface="Fira Code Ratina"/>
              </a:rPr>
              <a:t>    </a:t>
            </a:r>
            <a:r>
              <a:rPr lang="en-US" sz="2000" b="1" dirty="0">
                <a:solidFill>
                  <a:srgbClr val="008000"/>
                </a:solidFill>
                <a:effectLst/>
                <a:latin typeface="Fira Code Ratina"/>
              </a:rPr>
              <a:t>// 2nd exception</a:t>
            </a:r>
            <a:endParaRPr lang="en-US" sz="2000" b="1" dirty="0">
              <a:solidFill>
                <a:srgbClr val="000000"/>
              </a:solidFill>
              <a:effectLst/>
              <a:latin typeface="Fira Code Ratina"/>
            </a:endParaRPr>
          </a:p>
          <a:p>
            <a:r>
              <a:rPr lang="en-US" sz="2000" b="1" dirty="0">
                <a:solidFill>
                  <a:srgbClr val="000000"/>
                </a:solidFill>
                <a:effectLst/>
                <a:latin typeface="Fira Code Ratina"/>
              </a:rPr>
              <a:t>} </a:t>
            </a:r>
            <a:r>
              <a:rPr lang="en-US" sz="2000" b="1" dirty="0">
                <a:solidFill>
                  <a:srgbClr val="AF00DB"/>
                </a:solidFill>
                <a:effectLst/>
                <a:latin typeface="Fira Code Ratina"/>
              </a:rPr>
              <a:t>catch</a:t>
            </a:r>
            <a:r>
              <a:rPr lang="en-US" sz="2000" b="1" dirty="0">
                <a:solidFill>
                  <a:srgbClr val="000000"/>
                </a:solidFill>
                <a:effectLst/>
                <a:latin typeface="Fira Code Ratina"/>
              </a:rPr>
              <a:t> (</a:t>
            </a:r>
            <a:r>
              <a:rPr lang="en-US" sz="2000" b="1" dirty="0" err="1">
                <a:solidFill>
                  <a:srgbClr val="267F99"/>
                </a:solidFill>
                <a:effectLst/>
                <a:latin typeface="Fira Code Ratina"/>
              </a:rPr>
              <a:t>MoreException</a:t>
            </a:r>
            <a:r>
              <a:rPr lang="en-US" sz="2000" b="1" dirty="0">
                <a:solidFill>
                  <a:srgbClr val="000000"/>
                </a:solidFill>
                <a:effectLst/>
                <a:latin typeface="Fira Code Ratina"/>
              </a:rPr>
              <a:t> | </a:t>
            </a:r>
            <a:r>
              <a:rPr lang="en-US" sz="2000" b="1" dirty="0" err="1">
                <a:solidFill>
                  <a:srgbClr val="267F99"/>
                </a:solidFill>
                <a:effectLst/>
                <a:latin typeface="Fira Code Ratina"/>
              </a:rPr>
              <a:t>EvenMore</a:t>
            </a:r>
            <a:r>
              <a:rPr lang="en-US" sz="2000" b="1" dirty="0">
                <a:solidFill>
                  <a:srgbClr val="000000"/>
                </a:solidFill>
                <a:effectLst/>
                <a:latin typeface="Fira Code Ratina"/>
              </a:rPr>
              <a:t> </a:t>
            </a:r>
            <a:r>
              <a:rPr lang="en-US" sz="2000" b="1" dirty="0">
                <a:solidFill>
                  <a:srgbClr val="0070C1"/>
                </a:solidFill>
                <a:effectLst/>
                <a:latin typeface="Fira Code Ratina"/>
              </a:rPr>
              <a:t>e</a:t>
            </a:r>
            <a:r>
              <a:rPr lang="en-US" sz="2000" b="1" dirty="0">
                <a:solidFill>
                  <a:srgbClr val="000000"/>
                </a:solidFill>
                <a:effectLst/>
                <a:latin typeface="Fira Code Ratina"/>
              </a:rPr>
              <a:t>) {</a:t>
            </a:r>
          </a:p>
          <a:p>
            <a:r>
              <a:rPr lang="en-US" sz="2000" b="1" dirty="0">
                <a:solidFill>
                  <a:srgbClr val="000000"/>
                </a:solidFill>
                <a:effectLst/>
                <a:latin typeface="Fira Code Ratina"/>
              </a:rPr>
              <a:t>    </a:t>
            </a:r>
            <a:r>
              <a:rPr lang="en-US" sz="2000" b="1" dirty="0">
                <a:solidFill>
                  <a:srgbClr val="008000"/>
                </a:solidFill>
                <a:effectLst/>
                <a:latin typeface="Fira Code Ratina"/>
              </a:rPr>
              <a:t>// one of two exception occurred</a:t>
            </a:r>
            <a:endParaRPr lang="en-US" sz="2000" b="1" dirty="0">
              <a:solidFill>
                <a:srgbClr val="000000"/>
              </a:solidFill>
              <a:effectLst/>
              <a:latin typeface="Fira Code Ratina"/>
            </a:endParaRPr>
          </a:p>
          <a:p>
            <a:r>
              <a:rPr lang="en-US" sz="2000" b="1" dirty="0">
                <a:solidFill>
                  <a:srgbClr val="000000"/>
                </a:solidFill>
                <a:effectLst/>
                <a:latin typeface="Fira Code Ratina"/>
              </a:rPr>
              <a:t>} </a:t>
            </a:r>
            <a:r>
              <a:rPr lang="en-US" sz="2000" b="1" dirty="0">
                <a:solidFill>
                  <a:srgbClr val="AF00DB"/>
                </a:solidFill>
                <a:effectLst/>
                <a:latin typeface="Fira Code Ratina"/>
              </a:rPr>
              <a:t>finally</a:t>
            </a:r>
            <a:r>
              <a:rPr lang="en-US" sz="2000" b="1" dirty="0">
                <a:solidFill>
                  <a:srgbClr val="000000"/>
                </a:solidFill>
                <a:effectLst/>
                <a:latin typeface="Fira Code Ratina"/>
              </a:rPr>
              <a:t> {</a:t>
            </a:r>
          </a:p>
          <a:p>
            <a:r>
              <a:rPr lang="en-US" sz="2000" b="1" dirty="0">
                <a:solidFill>
                  <a:srgbClr val="000000"/>
                </a:solidFill>
                <a:effectLst/>
                <a:latin typeface="Fira Code Ratina"/>
              </a:rPr>
              <a:t>    </a:t>
            </a:r>
            <a:r>
              <a:rPr lang="en-US" sz="2000" b="1" dirty="0">
                <a:solidFill>
                  <a:srgbClr val="008000"/>
                </a:solidFill>
                <a:effectLst/>
                <a:latin typeface="Fira Code Ratina"/>
              </a:rPr>
              <a:t>// finally run this</a:t>
            </a:r>
            <a:endParaRPr lang="en-US" sz="2000" b="1" dirty="0">
              <a:solidFill>
                <a:srgbClr val="000000"/>
              </a:solidFill>
              <a:effectLst/>
              <a:latin typeface="Fira Code Ratina"/>
            </a:endParaRPr>
          </a:p>
          <a:p>
            <a:r>
              <a:rPr lang="en-US" sz="2000" b="1" dirty="0">
                <a:solidFill>
                  <a:srgbClr val="000000"/>
                </a:solidFill>
                <a:effectLst/>
                <a:latin typeface="Fira Code Ratina"/>
              </a:rPr>
              <a:t>}</a:t>
            </a:r>
          </a:p>
        </p:txBody>
      </p:sp>
      <p:sp>
        <p:nvSpPr>
          <p:cNvPr id="18" name="TextBox 17">
            <a:extLst>
              <a:ext uri="{FF2B5EF4-FFF2-40B4-BE49-F238E27FC236}">
                <a16:creationId xmlns:a16="http://schemas.microsoft.com/office/drawing/2014/main" id="{4678DE34-61D2-570C-2A8A-A3C8DD1D7258}"/>
              </a:ext>
            </a:extLst>
          </p:cNvPr>
          <p:cNvSpPr txBox="1"/>
          <p:nvPr/>
        </p:nvSpPr>
        <p:spPr>
          <a:xfrm>
            <a:off x="5867706" y="1934635"/>
            <a:ext cx="6096000" cy="3170099"/>
          </a:xfrm>
          <a:prstGeom prst="rect">
            <a:avLst/>
          </a:prstGeom>
          <a:noFill/>
        </p:spPr>
        <p:txBody>
          <a:bodyPr wrap="square">
            <a:spAutoFit/>
          </a:bodyPr>
          <a:lstStyle/>
          <a:p>
            <a:r>
              <a:rPr lang="en-US" sz="2000" b="1" dirty="0">
                <a:solidFill>
                  <a:srgbClr val="267F99"/>
                </a:solidFill>
                <a:effectLst/>
                <a:latin typeface="Fira Code Ratina"/>
              </a:rPr>
              <a:t>int</a:t>
            </a:r>
            <a:r>
              <a:rPr lang="en-US" sz="2000" b="1" dirty="0">
                <a:solidFill>
                  <a:srgbClr val="000000"/>
                </a:solidFill>
                <a:effectLst/>
                <a:latin typeface="Fira Code Ratina"/>
              </a:rPr>
              <a:t> </a:t>
            </a:r>
            <a:r>
              <a:rPr lang="en-US" sz="2000" b="1" dirty="0" err="1">
                <a:solidFill>
                  <a:srgbClr val="001080"/>
                </a:solidFill>
                <a:effectLst/>
                <a:latin typeface="Fira Code Ratina"/>
              </a:rPr>
              <a:t>arr</a:t>
            </a:r>
            <a:r>
              <a:rPr lang="en-US" sz="2000" b="1" dirty="0">
                <a:solidFill>
                  <a:srgbClr val="000000"/>
                </a:solidFill>
                <a:effectLst/>
                <a:latin typeface="Fira Code Ratina"/>
              </a:rPr>
              <a:t>[] = {</a:t>
            </a:r>
            <a:r>
              <a:rPr lang="en-US" sz="2000" b="1" dirty="0">
                <a:solidFill>
                  <a:srgbClr val="098658"/>
                </a:solidFill>
                <a:effectLst/>
                <a:latin typeface="Fira Code Ratina"/>
              </a:rPr>
              <a:t>10</a:t>
            </a:r>
            <a:r>
              <a:rPr lang="en-US" sz="2000" b="1" dirty="0">
                <a:solidFill>
                  <a:srgbClr val="000000"/>
                </a:solidFill>
                <a:effectLst/>
                <a:latin typeface="Fira Code Ratina"/>
              </a:rPr>
              <a:t>};</a:t>
            </a:r>
          </a:p>
          <a:p>
            <a:r>
              <a:rPr lang="en-US" sz="2000" b="1" dirty="0">
                <a:solidFill>
                  <a:srgbClr val="AF00DB"/>
                </a:solidFill>
                <a:effectLst/>
                <a:latin typeface="Fira Code Ratina"/>
              </a:rPr>
              <a:t>try</a:t>
            </a:r>
            <a:r>
              <a:rPr lang="en-US" sz="2000" b="1" dirty="0">
                <a:solidFill>
                  <a:srgbClr val="000000"/>
                </a:solidFill>
                <a:effectLst/>
                <a:latin typeface="Fira Code Ratina"/>
              </a:rPr>
              <a:t> {</a:t>
            </a:r>
          </a:p>
          <a:p>
            <a:r>
              <a:rPr lang="en-US" sz="2000" b="1" dirty="0">
                <a:solidFill>
                  <a:srgbClr val="000000"/>
                </a:solidFill>
                <a:effectLst/>
                <a:latin typeface="Fira Code Ratina"/>
              </a:rPr>
              <a:t>    </a:t>
            </a:r>
            <a:r>
              <a:rPr lang="en-US" sz="2000" b="1" dirty="0">
                <a:solidFill>
                  <a:srgbClr val="267F99"/>
                </a:solidFill>
                <a:effectLst/>
                <a:latin typeface="Fira Code Ratina"/>
              </a:rPr>
              <a:t>int</a:t>
            </a:r>
            <a:r>
              <a:rPr lang="en-US" sz="2000" b="1" dirty="0">
                <a:solidFill>
                  <a:srgbClr val="000000"/>
                </a:solidFill>
                <a:effectLst/>
                <a:latin typeface="Fira Code Ratina"/>
              </a:rPr>
              <a:t> </a:t>
            </a:r>
            <a:r>
              <a:rPr lang="en-US" sz="2000" b="1" dirty="0">
                <a:solidFill>
                  <a:srgbClr val="001080"/>
                </a:solidFill>
                <a:effectLst/>
                <a:latin typeface="Fira Code Ratina"/>
              </a:rPr>
              <a:t>num</a:t>
            </a:r>
            <a:r>
              <a:rPr lang="en-US" sz="2000" b="1" dirty="0">
                <a:solidFill>
                  <a:srgbClr val="000000"/>
                </a:solidFill>
                <a:effectLst/>
                <a:latin typeface="Fira Code Ratina"/>
              </a:rPr>
              <a:t> = </a:t>
            </a:r>
            <a:r>
              <a:rPr lang="en-US" sz="2000" b="1" dirty="0" err="1">
                <a:solidFill>
                  <a:srgbClr val="267F99"/>
                </a:solidFill>
                <a:effectLst/>
                <a:latin typeface="Fira Code Ratina"/>
              </a:rPr>
              <a:t>Integer</a:t>
            </a:r>
            <a:r>
              <a:rPr lang="en-US" sz="2000" b="1" dirty="0" err="1">
                <a:solidFill>
                  <a:srgbClr val="000000"/>
                </a:solidFill>
                <a:effectLst/>
                <a:latin typeface="Fira Code Ratina"/>
              </a:rPr>
              <a:t>.</a:t>
            </a:r>
            <a:r>
              <a:rPr lang="en-US" sz="2000" b="1" dirty="0" err="1">
                <a:solidFill>
                  <a:srgbClr val="795E26"/>
                </a:solidFill>
                <a:effectLst/>
                <a:latin typeface="Fira Code Ratina"/>
              </a:rPr>
              <a:t>parseInt</a:t>
            </a:r>
            <a:r>
              <a:rPr lang="en-US" sz="2000" b="1" dirty="0">
                <a:solidFill>
                  <a:srgbClr val="000000"/>
                </a:solidFill>
                <a:effectLst/>
                <a:latin typeface="Fira Code Ratina"/>
              </a:rPr>
              <a:t>(</a:t>
            </a:r>
            <a:r>
              <a:rPr lang="en-US" sz="2000" b="1" dirty="0">
                <a:solidFill>
                  <a:srgbClr val="A31515"/>
                </a:solidFill>
                <a:effectLst/>
                <a:latin typeface="Fira Code Ratina"/>
              </a:rPr>
              <a:t>"One"</a:t>
            </a:r>
            <a:r>
              <a:rPr lang="en-US" sz="2000" b="1" dirty="0">
                <a:solidFill>
                  <a:srgbClr val="000000"/>
                </a:solidFill>
                <a:effectLst/>
                <a:latin typeface="Fira Code Ratina"/>
              </a:rPr>
              <a:t>);</a:t>
            </a:r>
          </a:p>
          <a:p>
            <a:r>
              <a:rPr lang="en-US" sz="2000" b="1" dirty="0">
                <a:solidFill>
                  <a:srgbClr val="000000"/>
                </a:solidFill>
                <a:effectLst/>
                <a:latin typeface="Fira Code Ratina"/>
              </a:rPr>
              <a:t>    </a:t>
            </a:r>
            <a:r>
              <a:rPr lang="en-US" sz="2000" b="1" dirty="0" err="1">
                <a:solidFill>
                  <a:srgbClr val="267F99"/>
                </a:solidFill>
                <a:effectLst/>
                <a:latin typeface="Fira Code Ratina"/>
              </a:rPr>
              <a:t>System</a:t>
            </a:r>
            <a:r>
              <a:rPr lang="en-US" sz="2000" b="1" dirty="0" err="1">
                <a:solidFill>
                  <a:srgbClr val="000000"/>
                </a:solidFill>
                <a:effectLst/>
                <a:latin typeface="Fira Code Ratina"/>
              </a:rPr>
              <a:t>.</a:t>
            </a:r>
            <a:r>
              <a:rPr lang="en-US" sz="2000" b="1" dirty="0" err="1">
                <a:solidFill>
                  <a:srgbClr val="0070C1"/>
                </a:solidFill>
                <a:effectLst/>
                <a:latin typeface="Fira Code Ratina"/>
              </a:rPr>
              <a:t>out</a:t>
            </a:r>
            <a:r>
              <a:rPr lang="en-US" sz="2000" b="1" dirty="0" err="1">
                <a:solidFill>
                  <a:srgbClr val="000000"/>
                </a:solidFill>
                <a:effectLst/>
                <a:latin typeface="Fira Code Ratina"/>
              </a:rPr>
              <a:t>.</a:t>
            </a:r>
            <a:r>
              <a:rPr lang="en-US" sz="2000" b="1" dirty="0" err="1">
                <a:solidFill>
                  <a:srgbClr val="795E26"/>
                </a:solidFill>
                <a:effectLst/>
                <a:latin typeface="Fira Code Ratina"/>
              </a:rPr>
              <a:t>println</a:t>
            </a:r>
            <a:r>
              <a:rPr lang="en-US" sz="2000" b="1" dirty="0">
                <a:solidFill>
                  <a:srgbClr val="000000"/>
                </a:solidFill>
                <a:effectLst/>
                <a:latin typeface="Fira Code Ratina"/>
              </a:rPr>
              <a:t>(</a:t>
            </a:r>
            <a:r>
              <a:rPr lang="en-US" sz="2000" b="1" dirty="0" err="1">
                <a:solidFill>
                  <a:srgbClr val="001080"/>
                </a:solidFill>
                <a:effectLst/>
                <a:latin typeface="Fira Code Ratina"/>
              </a:rPr>
              <a:t>arr</a:t>
            </a:r>
            <a:r>
              <a:rPr lang="en-US" sz="2000" b="1" dirty="0">
                <a:solidFill>
                  <a:srgbClr val="000000"/>
                </a:solidFill>
                <a:effectLst/>
                <a:latin typeface="Fira Code Ratina"/>
              </a:rPr>
              <a:t>[</a:t>
            </a:r>
            <a:r>
              <a:rPr lang="en-US" sz="2000" b="1" dirty="0">
                <a:solidFill>
                  <a:srgbClr val="001080"/>
                </a:solidFill>
                <a:effectLst/>
                <a:latin typeface="Fira Code Ratina"/>
              </a:rPr>
              <a:t>num</a:t>
            </a:r>
            <a:r>
              <a:rPr lang="en-US" sz="2000" b="1" dirty="0">
                <a:solidFill>
                  <a:srgbClr val="000000"/>
                </a:solidFill>
                <a:effectLst/>
                <a:latin typeface="Fira Code Ratina"/>
              </a:rPr>
              <a:t>]);</a:t>
            </a:r>
          </a:p>
          <a:p>
            <a:r>
              <a:rPr lang="en-US" sz="2000" b="1" dirty="0">
                <a:solidFill>
                  <a:srgbClr val="000000"/>
                </a:solidFill>
                <a:effectLst/>
                <a:latin typeface="Fira Code Ratina"/>
              </a:rPr>
              <a:t>} </a:t>
            </a:r>
            <a:r>
              <a:rPr lang="en-US" sz="2000" b="1" dirty="0">
                <a:solidFill>
                  <a:srgbClr val="AF00DB"/>
                </a:solidFill>
                <a:effectLst/>
                <a:latin typeface="Fira Code Ratina"/>
              </a:rPr>
              <a:t>catch</a:t>
            </a:r>
            <a:r>
              <a:rPr lang="en-US" sz="2000" b="1" dirty="0">
                <a:solidFill>
                  <a:srgbClr val="000000"/>
                </a:solidFill>
                <a:effectLst/>
                <a:latin typeface="Fira Code Ratina"/>
              </a:rPr>
              <a:t> (</a:t>
            </a:r>
          </a:p>
          <a:p>
            <a:r>
              <a:rPr lang="en-US" sz="2000" b="1" dirty="0">
                <a:solidFill>
                  <a:srgbClr val="000000"/>
                </a:solidFill>
                <a:effectLst/>
                <a:latin typeface="Fira Code Ratina"/>
              </a:rPr>
              <a:t>    </a:t>
            </a:r>
            <a:r>
              <a:rPr lang="en-US" sz="2000" b="1" dirty="0" err="1">
                <a:solidFill>
                  <a:srgbClr val="267F99"/>
                </a:solidFill>
                <a:effectLst/>
                <a:latin typeface="Fira Code Ratina"/>
              </a:rPr>
              <a:t>ArrayIndexOutOfBoundsException</a:t>
            </a:r>
            <a:r>
              <a:rPr lang="en-US" sz="2000" b="1" dirty="0">
                <a:solidFill>
                  <a:srgbClr val="000000"/>
                </a:solidFill>
                <a:effectLst/>
                <a:latin typeface="Fira Code Ratina"/>
              </a:rPr>
              <a:t> | </a:t>
            </a:r>
          </a:p>
          <a:p>
            <a:r>
              <a:rPr lang="en-US" sz="2000" b="1" dirty="0">
                <a:solidFill>
                  <a:srgbClr val="000000"/>
                </a:solidFill>
                <a:effectLst/>
                <a:latin typeface="Fira Code Ratina"/>
              </a:rPr>
              <a:t>    </a:t>
            </a:r>
            <a:r>
              <a:rPr lang="en-US" sz="2000" b="1" dirty="0" err="1">
                <a:solidFill>
                  <a:srgbClr val="267F99"/>
                </a:solidFill>
                <a:effectLst/>
                <a:latin typeface="Fira Code Ratina"/>
              </a:rPr>
              <a:t>NumberFormatException</a:t>
            </a:r>
            <a:r>
              <a:rPr lang="en-US" sz="2000" b="1" dirty="0">
                <a:solidFill>
                  <a:srgbClr val="000000"/>
                </a:solidFill>
                <a:effectLst/>
                <a:latin typeface="Fira Code Ratina"/>
              </a:rPr>
              <a:t> </a:t>
            </a:r>
            <a:r>
              <a:rPr lang="en-US" sz="2000" b="1" dirty="0">
                <a:solidFill>
                  <a:srgbClr val="001080"/>
                </a:solidFill>
                <a:effectLst/>
                <a:latin typeface="Fira Code Ratina"/>
              </a:rPr>
              <a:t>e</a:t>
            </a:r>
            <a:endParaRPr lang="en-US" sz="2000" b="1" dirty="0">
              <a:solidFill>
                <a:srgbClr val="000000"/>
              </a:solidFill>
              <a:effectLst/>
              <a:latin typeface="Fira Code Ratina"/>
            </a:endParaRPr>
          </a:p>
          <a:p>
            <a:r>
              <a:rPr lang="en-US" sz="2000" b="1" dirty="0">
                <a:solidFill>
                  <a:srgbClr val="000000"/>
                </a:solidFill>
                <a:effectLst/>
                <a:latin typeface="Fira Code Ratina"/>
              </a:rPr>
              <a:t>    ) {</a:t>
            </a:r>
          </a:p>
          <a:p>
            <a:r>
              <a:rPr lang="en-US" sz="2000" b="1" dirty="0">
                <a:solidFill>
                  <a:srgbClr val="000000"/>
                </a:solidFill>
                <a:effectLst/>
                <a:latin typeface="Fira Code Ratina"/>
              </a:rPr>
              <a:t>    </a:t>
            </a:r>
            <a:r>
              <a:rPr lang="en-US" sz="2000" b="1" dirty="0" err="1">
                <a:solidFill>
                  <a:srgbClr val="267F99"/>
                </a:solidFill>
                <a:effectLst/>
                <a:latin typeface="Fira Code Ratina"/>
              </a:rPr>
              <a:t>System</a:t>
            </a:r>
            <a:r>
              <a:rPr lang="en-US" sz="2000" b="1" dirty="0" err="1">
                <a:solidFill>
                  <a:srgbClr val="000000"/>
                </a:solidFill>
                <a:effectLst/>
                <a:latin typeface="Fira Code Ratina"/>
              </a:rPr>
              <a:t>.</a:t>
            </a:r>
            <a:r>
              <a:rPr lang="en-US" sz="2000" b="1" dirty="0" err="1">
                <a:solidFill>
                  <a:srgbClr val="0070C1"/>
                </a:solidFill>
                <a:effectLst/>
                <a:latin typeface="Fira Code Ratina"/>
              </a:rPr>
              <a:t>out</a:t>
            </a:r>
            <a:r>
              <a:rPr lang="en-US" sz="2000" b="1" dirty="0" err="1">
                <a:solidFill>
                  <a:srgbClr val="000000"/>
                </a:solidFill>
                <a:effectLst/>
                <a:latin typeface="Fira Code Ratina"/>
              </a:rPr>
              <a:t>.</a:t>
            </a:r>
            <a:r>
              <a:rPr lang="en-US" sz="2000" b="1" dirty="0" err="1">
                <a:solidFill>
                  <a:srgbClr val="795E26"/>
                </a:solidFill>
                <a:effectLst/>
                <a:latin typeface="Fira Code Ratina"/>
              </a:rPr>
              <a:t>println</a:t>
            </a:r>
            <a:r>
              <a:rPr lang="en-US" sz="2000" b="1" dirty="0">
                <a:solidFill>
                  <a:srgbClr val="000000"/>
                </a:solidFill>
                <a:effectLst/>
                <a:latin typeface="Fira Code Ratina"/>
              </a:rPr>
              <a:t>(</a:t>
            </a:r>
            <a:r>
              <a:rPr lang="en-US" sz="2000" b="1" dirty="0">
                <a:solidFill>
                  <a:srgbClr val="001080"/>
                </a:solidFill>
                <a:effectLst/>
                <a:latin typeface="Fira Code Ratina"/>
              </a:rPr>
              <a:t>e</a:t>
            </a:r>
            <a:r>
              <a:rPr lang="en-US" sz="2000" b="1" dirty="0">
                <a:solidFill>
                  <a:srgbClr val="000000"/>
                </a:solidFill>
                <a:effectLst/>
                <a:latin typeface="Fira Code Ratina"/>
              </a:rPr>
              <a:t>);</a:t>
            </a:r>
          </a:p>
          <a:p>
            <a:r>
              <a:rPr lang="en-US" sz="2000" b="1" dirty="0">
                <a:solidFill>
                  <a:srgbClr val="000000"/>
                </a:solidFill>
                <a:effectLst/>
                <a:latin typeface="Fira Code Ratina"/>
              </a:rPr>
              <a:t>}</a:t>
            </a:r>
          </a:p>
        </p:txBody>
      </p:sp>
      <p:sp>
        <p:nvSpPr>
          <p:cNvPr id="24" name="TextBox 23">
            <a:extLst>
              <a:ext uri="{FF2B5EF4-FFF2-40B4-BE49-F238E27FC236}">
                <a16:creationId xmlns:a16="http://schemas.microsoft.com/office/drawing/2014/main" id="{A08AFFF7-B8D7-8822-5068-674BF73CDE29}"/>
              </a:ext>
            </a:extLst>
          </p:cNvPr>
          <p:cNvSpPr txBox="1"/>
          <p:nvPr/>
        </p:nvSpPr>
        <p:spPr>
          <a:xfrm>
            <a:off x="10382250" y="5794401"/>
            <a:ext cx="1200150" cy="369332"/>
          </a:xfrm>
          <a:prstGeom prst="rect">
            <a:avLst/>
          </a:prstGeom>
          <a:noFill/>
        </p:spPr>
        <p:txBody>
          <a:bodyPr wrap="square" rtlCol="0">
            <a:spAutoFit/>
          </a:bodyPr>
          <a:lstStyle/>
          <a:p>
            <a:pPr algn="r"/>
            <a:r>
              <a:rPr lang="en-US" b="1" dirty="0">
                <a:solidFill>
                  <a:schemeClr val="bg2">
                    <a:lumMod val="75000"/>
                  </a:schemeClr>
                </a:solidFill>
                <a:latin typeface="Poppins" panose="00000500000000000000" pitchFamily="2" charset="0"/>
                <a:cs typeface="Poppins" panose="00000500000000000000" pitchFamily="2" charset="0"/>
              </a:rPr>
              <a:t>09.</a:t>
            </a:r>
          </a:p>
        </p:txBody>
      </p:sp>
      <p:sp>
        <p:nvSpPr>
          <p:cNvPr id="25" name="TextBox 24">
            <a:extLst>
              <a:ext uri="{FF2B5EF4-FFF2-40B4-BE49-F238E27FC236}">
                <a16:creationId xmlns:a16="http://schemas.microsoft.com/office/drawing/2014/main" id="{3F2FA138-EE1D-91BD-BF64-B258DFB7BE74}"/>
              </a:ext>
            </a:extLst>
          </p:cNvPr>
          <p:cNvSpPr txBox="1"/>
          <p:nvPr/>
        </p:nvSpPr>
        <p:spPr>
          <a:xfrm>
            <a:off x="596900" y="5794401"/>
            <a:ext cx="5478326" cy="369332"/>
          </a:xfrm>
          <a:prstGeom prst="rect">
            <a:avLst/>
          </a:prstGeom>
          <a:noFill/>
        </p:spPr>
        <p:txBody>
          <a:bodyPr wrap="square" rtlCol="0">
            <a:spAutoFit/>
          </a:bodyPr>
          <a:lstStyle/>
          <a:p>
            <a:r>
              <a:rPr lang="en-US" b="1" dirty="0">
                <a:solidFill>
                  <a:schemeClr val="bg2">
                    <a:lumMod val="75000"/>
                  </a:schemeClr>
                </a:solidFill>
                <a:latin typeface="Poppins" panose="00000500000000000000" pitchFamily="2" charset="0"/>
                <a:cs typeface="Poppins" panose="00000500000000000000" pitchFamily="2" charset="0"/>
              </a:rPr>
              <a:t>Exception Handling</a:t>
            </a:r>
          </a:p>
        </p:txBody>
      </p:sp>
    </p:spTree>
    <p:extLst>
      <p:ext uri="{BB962C8B-B14F-4D97-AF65-F5344CB8AC3E}">
        <p14:creationId xmlns:p14="http://schemas.microsoft.com/office/powerpoint/2010/main" val="542372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623</Words>
  <Application>Microsoft Office PowerPoint</Application>
  <PresentationFormat>Widescreen</PresentationFormat>
  <Paragraphs>135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Fira Code Ratina</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Obaydur Rahman</dc:creator>
  <cp:lastModifiedBy>Obaydur Rahman</cp:lastModifiedBy>
  <cp:revision>51</cp:revision>
  <dcterms:created xsi:type="dcterms:W3CDTF">2022-12-16T11:19:33Z</dcterms:created>
  <dcterms:modified xsi:type="dcterms:W3CDTF">2023-01-09T04:02:11Z</dcterms:modified>
</cp:coreProperties>
</file>