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5"/>
  </p:notesMasterIdLst>
  <p:sldIdLst>
    <p:sldId id="256" r:id="rId2"/>
    <p:sldId id="261" r:id="rId3"/>
    <p:sldId id="257" r:id="rId4"/>
    <p:sldId id="258" r:id="rId5"/>
    <p:sldId id="296" r:id="rId6"/>
    <p:sldId id="297" r:id="rId7"/>
    <p:sldId id="298" r:id="rId8"/>
    <p:sldId id="299" r:id="rId9"/>
    <p:sldId id="300" r:id="rId10"/>
    <p:sldId id="301" r:id="rId11"/>
    <p:sldId id="302" r:id="rId12"/>
    <p:sldId id="304" r:id="rId13"/>
    <p:sldId id="307" r:id="rId14"/>
    <p:sldId id="303" r:id="rId15"/>
    <p:sldId id="305" r:id="rId16"/>
    <p:sldId id="306" r:id="rId17"/>
    <p:sldId id="308" r:id="rId18"/>
    <p:sldId id="309" r:id="rId19"/>
    <p:sldId id="312" r:id="rId20"/>
    <p:sldId id="316" r:id="rId21"/>
    <p:sldId id="317" r:id="rId22"/>
    <p:sldId id="311" r:id="rId23"/>
    <p:sldId id="315" r:id="rId24"/>
    <p:sldId id="314" r:id="rId25"/>
    <p:sldId id="313" r:id="rId26"/>
    <p:sldId id="320" r:id="rId27"/>
    <p:sldId id="318" r:id="rId28"/>
    <p:sldId id="319" r:id="rId29"/>
    <p:sldId id="321" r:id="rId30"/>
    <p:sldId id="322" r:id="rId31"/>
    <p:sldId id="324" r:id="rId32"/>
    <p:sldId id="323" r:id="rId33"/>
    <p:sldId id="274" r:id="rId34"/>
  </p:sldIdLst>
  <p:sldSz cx="9144000" cy="5143500" type="screen16x9"/>
  <p:notesSz cx="6858000" cy="9144000"/>
  <p:embeddedFontLst>
    <p:embeddedFont>
      <p:font typeface="Lora" panose="020B060402020202020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Quattrocento Sans"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118" d="100"/>
          <a:sy n="118" d="100"/>
        </p:scale>
        <p:origin x="33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821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205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928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519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080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653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972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981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858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95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957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766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065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930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682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210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878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595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784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88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174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985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731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84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33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88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441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74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632856" y="347804"/>
            <a:ext cx="5905786" cy="631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Thread &amp; Multithreading</a:t>
            </a:r>
            <a:endParaRPr dirty="0"/>
          </a:p>
        </p:txBody>
      </p:sp>
      <p:grpSp>
        <p:nvGrpSpPr>
          <p:cNvPr id="72" name="Google Shape;72;p12"/>
          <p:cNvGrpSpPr/>
          <p:nvPr/>
        </p:nvGrpSpPr>
        <p:grpSpPr>
          <a:xfrm>
            <a:off x="1292290" y="3473650"/>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2;p13"/>
          <p:cNvSpPr txBox="1"/>
          <p:nvPr/>
        </p:nvSpPr>
        <p:spPr>
          <a:xfrm>
            <a:off x="-433802" y="1490840"/>
            <a:ext cx="5019551" cy="2207100"/>
          </a:xfrm>
          <a:prstGeom prst="rect">
            <a:avLst/>
          </a:prstGeom>
          <a:noFill/>
          <a:ln>
            <a:noFill/>
          </a:ln>
        </p:spPr>
        <p:txBody>
          <a:bodyPr spcFirstLastPara="1" wrap="square" lIns="91425" tIns="91425" rIns="91425" bIns="91425" anchor="t" anchorCtr="0">
            <a:noAutofit/>
          </a:bodyPr>
          <a:lstStyle/>
          <a:p>
            <a:pPr lvl="0" algn="ctr">
              <a:spcBef>
                <a:spcPts val="600"/>
              </a:spcBef>
            </a:pPr>
            <a:r>
              <a:rPr lang="en-US" sz="2800" b="1" dirty="0">
                <a:latin typeface="Quattrocento Sans"/>
                <a:ea typeface="Quattrocento Sans"/>
                <a:cs typeface="Quattrocento Sans"/>
                <a:sym typeface="Quattrocento Sans"/>
              </a:rPr>
              <a:t>Presented By</a:t>
            </a:r>
          </a:p>
          <a:p>
            <a:pPr marL="0" lvl="0" indent="0" algn="ctr" rtl="0">
              <a:spcBef>
                <a:spcPts val="600"/>
              </a:spcBef>
              <a:spcAft>
                <a:spcPts val="0"/>
              </a:spcAft>
              <a:buNone/>
            </a:pPr>
            <a:r>
              <a:rPr lang="en-US" sz="2000" dirty="0" smtClean="0">
                <a:latin typeface="Quattrocento Sans"/>
                <a:ea typeface="Quattrocento Sans"/>
                <a:cs typeface="Quattrocento Sans"/>
                <a:sym typeface="Quattrocento Sans"/>
              </a:rPr>
              <a:t>Nazmul Hasan </a:t>
            </a:r>
          </a:p>
          <a:p>
            <a:pPr marL="0" lvl="0" indent="0" algn="ctr" rtl="0">
              <a:spcBef>
                <a:spcPts val="600"/>
              </a:spcBef>
              <a:spcAft>
                <a:spcPts val="0"/>
              </a:spcAft>
              <a:buNone/>
            </a:pPr>
            <a:r>
              <a:rPr lang="en-US" sz="2000" dirty="0" smtClean="0">
                <a:latin typeface="Quattrocento Sans"/>
                <a:ea typeface="Quattrocento Sans"/>
                <a:cs typeface="Quattrocento Sans"/>
                <a:sym typeface="Quattrocento Sans"/>
              </a:rPr>
              <a:t>Id:213902003</a:t>
            </a:r>
          </a:p>
          <a:p>
            <a:pPr marL="0" lvl="0" indent="0" algn="ctr" rtl="0">
              <a:spcBef>
                <a:spcPts val="600"/>
              </a:spcBef>
              <a:spcAft>
                <a:spcPts val="0"/>
              </a:spcAft>
              <a:buNone/>
            </a:pPr>
            <a:r>
              <a:rPr lang="en-US" sz="2000" dirty="0" smtClean="0">
                <a:latin typeface="Quattrocento Sans"/>
                <a:ea typeface="Quattrocento Sans"/>
                <a:cs typeface="Quattrocento Sans"/>
                <a:sym typeface="Quattrocento Sans"/>
              </a:rPr>
              <a:t>Green University Of Bangladesh </a:t>
            </a:r>
          </a:p>
          <a:p>
            <a:pPr marL="0" lvl="0" indent="0" algn="ctr" rtl="0">
              <a:spcBef>
                <a:spcPts val="600"/>
              </a:spcBef>
              <a:spcAft>
                <a:spcPts val="0"/>
              </a:spcAft>
              <a:buNone/>
            </a:pPr>
            <a:endParaRPr sz="1200" dirty="0">
              <a:latin typeface="Quattrocento Sans"/>
              <a:ea typeface="Quattrocento Sans"/>
              <a:cs typeface="Quattrocento Sans"/>
              <a:sym typeface="Quattrocento Sans"/>
            </a:endParaRPr>
          </a:p>
        </p:txBody>
      </p:sp>
      <p:sp>
        <p:nvSpPr>
          <p:cNvPr id="13" name="Google Shape;92;p13"/>
          <p:cNvSpPr txBox="1"/>
          <p:nvPr/>
        </p:nvSpPr>
        <p:spPr>
          <a:xfrm>
            <a:off x="4585749" y="1496639"/>
            <a:ext cx="4160153" cy="2207100"/>
          </a:xfrm>
          <a:prstGeom prst="rect">
            <a:avLst/>
          </a:prstGeom>
          <a:noFill/>
          <a:ln>
            <a:noFill/>
          </a:ln>
        </p:spPr>
        <p:txBody>
          <a:bodyPr spcFirstLastPara="1" wrap="square" lIns="91425" tIns="91425" rIns="91425" bIns="91425" anchor="t" anchorCtr="0">
            <a:noAutofit/>
          </a:bodyPr>
          <a:lstStyle/>
          <a:p>
            <a:pPr algn="ctr">
              <a:spcBef>
                <a:spcPts val="600"/>
              </a:spcBef>
            </a:pPr>
            <a:r>
              <a:rPr lang="en-US" sz="2800" b="1" dirty="0">
                <a:latin typeface="Quattrocento Sans"/>
                <a:ea typeface="Quattrocento Sans"/>
                <a:cs typeface="Quattrocento Sans"/>
                <a:sym typeface="Quattrocento Sans"/>
              </a:rPr>
              <a:t>Presented to </a:t>
            </a:r>
            <a:r>
              <a:rPr lang="en-US" sz="2800" b="1" dirty="0" smtClean="0">
                <a:latin typeface="Quattrocento Sans"/>
                <a:ea typeface="Quattrocento Sans"/>
                <a:cs typeface="Quattrocento Sans"/>
                <a:sym typeface="Quattrocento Sans"/>
              </a:rPr>
              <a:t> </a:t>
            </a:r>
          </a:p>
          <a:p>
            <a:pPr marL="0" lvl="0" indent="0" algn="ctr" rtl="0">
              <a:spcBef>
                <a:spcPts val="600"/>
              </a:spcBef>
              <a:spcAft>
                <a:spcPts val="0"/>
              </a:spcAft>
              <a:buNone/>
            </a:pPr>
            <a:r>
              <a:rPr lang="en-US" sz="2000" dirty="0" err="1" smtClean="0">
                <a:latin typeface="Quattrocento Sans"/>
                <a:ea typeface="Quattrocento Sans"/>
                <a:cs typeface="Quattrocento Sans"/>
                <a:sym typeface="Quattrocento Sans"/>
              </a:rPr>
              <a:t>Dr.Muhammad</a:t>
            </a:r>
            <a:r>
              <a:rPr lang="en-US" sz="2000" dirty="0" smtClean="0">
                <a:latin typeface="Quattrocento Sans"/>
                <a:ea typeface="Quattrocento Sans"/>
                <a:cs typeface="Quattrocento Sans"/>
                <a:sym typeface="Quattrocento Sans"/>
              </a:rPr>
              <a:t> </a:t>
            </a:r>
            <a:r>
              <a:rPr lang="en-US" sz="2000" dirty="0" err="1" smtClean="0">
                <a:latin typeface="Quattrocento Sans"/>
                <a:ea typeface="Quattrocento Sans"/>
                <a:cs typeface="Quattrocento Sans"/>
                <a:sym typeface="Quattrocento Sans"/>
              </a:rPr>
              <a:t>Aminur</a:t>
            </a:r>
            <a:r>
              <a:rPr lang="en-US" sz="2000" dirty="0" smtClean="0">
                <a:latin typeface="Quattrocento Sans"/>
                <a:ea typeface="Quattrocento Sans"/>
                <a:cs typeface="Quattrocento Sans"/>
                <a:sym typeface="Quattrocento Sans"/>
              </a:rPr>
              <a:t> </a:t>
            </a:r>
            <a:r>
              <a:rPr lang="en-US" sz="2000" dirty="0" err="1" smtClean="0">
                <a:latin typeface="Quattrocento Sans"/>
                <a:ea typeface="Quattrocento Sans"/>
                <a:cs typeface="Quattrocento Sans"/>
                <a:sym typeface="Quattrocento Sans"/>
              </a:rPr>
              <a:t>Rahaman</a:t>
            </a:r>
            <a:endParaRPr lang="en-US" sz="2000" dirty="0" smtClean="0">
              <a:latin typeface="Quattrocento Sans"/>
              <a:ea typeface="Quattrocento Sans"/>
              <a:cs typeface="Quattrocento Sans"/>
              <a:sym typeface="Quattrocento Sans"/>
            </a:endParaRPr>
          </a:p>
          <a:p>
            <a:pPr marL="0" lvl="0" indent="0" algn="ctr" rtl="0">
              <a:spcBef>
                <a:spcPts val="600"/>
              </a:spcBef>
              <a:spcAft>
                <a:spcPts val="0"/>
              </a:spcAft>
              <a:buNone/>
            </a:pPr>
            <a:r>
              <a:rPr lang="en-US" sz="2000" dirty="0" smtClean="0">
                <a:latin typeface="Quattrocento Sans"/>
                <a:ea typeface="Quattrocento Sans"/>
                <a:cs typeface="Quattrocento Sans"/>
                <a:sym typeface="Quattrocento Sans"/>
              </a:rPr>
              <a:t>Associate Professor and Campus Director </a:t>
            </a:r>
          </a:p>
          <a:p>
            <a:pPr marL="0" lvl="0" indent="0" algn="ctr" rtl="0">
              <a:spcBef>
                <a:spcPts val="600"/>
              </a:spcBef>
              <a:spcAft>
                <a:spcPts val="0"/>
              </a:spcAft>
              <a:buNone/>
            </a:pPr>
            <a:r>
              <a:rPr lang="en-US" sz="2000" dirty="0" smtClean="0">
                <a:latin typeface="Quattrocento Sans"/>
                <a:ea typeface="Quattrocento Sans"/>
                <a:cs typeface="Quattrocento Sans"/>
                <a:sym typeface="Quattrocento Sans"/>
              </a:rPr>
              <a:t>Green University Of Bangladesh </a:t>
            </a:r>
          </a:p>
          <a:p>
            <a:pPr marL="0" lvl="0" indent="0" algn="ctr" rtl="0">
              <a:spcBef>
                <a:spcPts val="600"/>
              </a:spcBef>
              <a:spcAft>
                <a:spcPts val="0"/>
              </a:spcAft>
              <a:buNone/>
            </a:pPr>
            <a:endParaRPr sz="1200" dirty="0">
              <a:latin typeface="Quattrocento Sans"/>
              <a:ea typeface="Quattrocento Sans"/>
              <a:cs typeface="Quattrocento Sans"/>
              <a:sym typeface="Quattrocento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11" y="3893652"/>
            <a:ext cx="1150746" cy="1117183"/>
          </a:xfrm>
          <a:prstGeom prst="rect">
            <a:avLst/>
          </a:prstGeom>
        </p:spPr>
      </p:pic>
      <p:sp>
        <p:nvSpPr>
          <p:cNvPr id="3" name="TextBox 2"/>
          <p:cNvSpPr txBox="1"/>
          <p:nvPr/>
        </p:nvSpPr>
        <p:spPr>
          <a:xfrm>
            <a:off x="914154" y="4391258"/>
            <a:ext cx="2557570" cy="523220"/>
          </a:xfrm>
          <a:prstGeom prst="rect">
            <a:avLst/>
          </a:prstGeom>
          <a:noFill/>
        </p:spPr>
        <p:txBody>
          <a:bodyPr wrap="square" rtlCol="0">
            <a:spAutoFit/>
          </a:bodyPr>
          <a:lstStyle/>
          <a:p>
            <a:pPr algn="ctr"/>
            <a:r>
              <a:rPr lang="en-US" dirty="0" smtClean="0"/>
              <a:t>Green University Of Bangladesh </a:t>
            </a:r>
            <a:endParaRPr lang="en-US" dirty="0"/>
          </a:p>
        </p:txBody>
      </p:sp>
      <p:cxnSp>
        <p:nvCxnSpPr>
          <p:cNvPr id="5" name="Straight Connector 4"/>
          <p:cNvCxnSpPr/>
          <p:nvPr/>
        </p:nvCxnSpPr>
        <p:spPr>
          <a:xfrm>
            <a:off x="4327931" y="1543782"/>
            <a:ext cx="0" cy="2059368"/>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2952000" y="1065600"/>
            <a:ext cx="6139927" cy="1062"/>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a:t>
            </a:r>
            <a:endParaRPr lang="en-US" sz="3600" b="1" dirty="0"/>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345250" y="1501200"/>
            <a:ext cx="2455200" cy="307777"/>
          </a:xfrm>
          <a:prstGeom prst="rect">
            <a:avLst/>
          </a:prstGeom>
          <a:noFill/>
        </p:spPr>
        <p:txBody>
          <a:bodyPr wrap="square" rtlCol="0">
            <a:spAutoFit/>
          </a:bodyPr>
          <a:lstStyle/>
          <a:p>
            <a:r>
              <a:rPr lang="en-US" b="1" dirty="0" smtClean="0"/>
              <a:t>Output with sleep method </a:t>
            </a:r>
            <a:endParaRPr lang="en-US" b="1" dirty="0"/>
          </a:p>
        </p:txBody>
      </p:sp>
      <p:sp>
        <p:nvSpPr>
          <p:cNvPr id="4" name="Rectangle 3"/>
          <p:cNvSpPr/>
          <p:nvPr/>
        </p:nvSpPr>
        <p:spPr>
          <a:xfrm>
            <a:off x="403200" y="2000315"/>
            <a:ext cx="4485600" cy="1815882"/>
          </a:xfrm>
          <a:prstGeom prst="rect">
            <a:avLst/>
          </a:prstGeom>
        </p:spPr>
        <p:txBody>
          <a:bodyPr wrap="square">
            <a:spAutoFit/>
          </a:bodyPr>
          <a:lstStyle/>
          <a:p>
            <a:r>
              <a:rPr lang="en-US" dirty="0"/>
              <a:t>1The id of a student is 1</a:t>
            </a:r>
          </a:p>
          <a:p>
            <a:r>
              <a:rPr lang="en-US" dirty="0"/>
              <a:t>1The id of a student is 4</a:t>
            </a:r>
          </a:p>
          <a:p>
            <a:r>
              <a:rPr lang="en-US" dirty="0"/>
              <a:t>1The id of a student is 3</a:t>
            </a:r>
          </a:p>
          <a:p>
            <a:r>
              <a:rPr lang="en-US" dirty="0"/>
              <a:t>1The id of a student is 2</a:t>
            </a:r>
          </a:p>
          <a:p>
            <a:r>
              <a:rPr lang="en-US" dirty="0"/>
              <a:t>2The id of a student is 1</a:t>
            </a:r>
          </a:p>
          <a:p>
            <a:r>
              <a:rPr lang="en-US" dirty="0"/>
              <a:t>2The id of a student is 3</a:t>
            </a:r>
          </a:p>
          <a:p>
            <a:r>
              <a:rPr lang="en-US" dirty="0"/>
              <a:t>2The id of a student is 4</a:t>
            </a:r>
          </a:p>
          <a:p>
            <a:r>
              <a:rPr lang="en-US" dirty="0"/>
              <a:t>2The id of a student is </a:t>
            </a:r>
            <a:r>
              <a:rPr lang="en-US" dirty="0" smtClean="0"/>
              <a:t>2</a:t>
            </a:r>
            <a:endParaRPr lang="en-US" dirty="0"/>
          </a:p>
        </p:txBody>
      </p:sp>
      <p:sp>
        <p:nvSpPr>
          <p:cNvPr id="5" name="Rectangle 4"/>
          <p:cNvSpPr/>
          <p:nvPr/>
        </p:nvSpPr>
        <p:spPr>
          <a:xfrm>
            <a:off x="2869199" y="1984630"/>
            <a:ext cx="2214001" cy="2677656"/>
          </a:xfrm>
          <a:prstGeom prst="rect">
            <a:avLst/>
          </a:prstGeom>
        </p:spPr>
        <p:txBody>
          <a:bodyPr wrap="square">
            <a:spAutoFit/>
          </a:bodyPr>
          <a:lstStyle/>
          <a:p>
            <a:r>
              <a:rPr lang="en-US" dirty="0"/>
              <a:t>3The id of a student is 1</a:t>
            </a:r>
          </a:p>
          <a:p>
            <a:r>
              <a:rPr lang="en-US" dirty="0"/>
              <a:t>3The id of a student is 3</a:t>
            </a:r>
          </a:p>
          <a:p>
            <a:r>
              <a:rPr lang="en-US" dirty="0"/>
              <a:t>3The id of a student is 4</a:t>
            </a:r>
          </a:p>
          <a:p>
            <a:r>
              <a:rPr lang="en-US" dirty="0"/>
              <a:t>3The id of a student is 2</a:t>
            </a:r>
          </a:p>
          <a:p>
            <a:r>
              <a:rPr lang="en-US" dirty="0"/>
              <a:t>4The id of a student is 3</a:t>
            </a:r>
          </a:p>
          <a:p>
            <a:r>
              <a:rPr lang="en-US" dirty="0"/>
              <a:t>4The id of a student is 4</a:t>
            </a:r>
          </a:p>
          <a:p>
            <a:r>
              <a:rPr lang="en-US" dirty="0"/>
              <a:t>4The id of a student is 1</a:t>
            </a:r>
          </a:p>
          <a:p>
            <a:r>
              <a:rPr lang="en-US" dirty="0"/>
              <a:t>4The id of a student is 2</a:t>
            </a:r>
          </a:p>
          <a:p>
            <a:r>
              <a:rPr lang="en-US" dirty="0"/>
              <a:t>5The id of a student is 3</a:t>
            </a:r>
          </a:p>
          <a:p>
            <a:r>
              <a:rPr lang="en-US" dirty="0"/>
              <a:t>5The id of a student is 4</a:t>
            </a:r>
          </a:p>
          <a:p>
            <a:r>
              <a:rPr lang="en-US" dirty="0"/>
              <a:t>5The id of a student is 1</a:t>
            </a:r>
          </a:p>
          <a:p>
            <a:r>
              <a:rPr lang="en-US" dirty="0"/>
              <a:t>5The id of a student is 2</a:t>
            </a:r>
          </a:p>
        </p:txBody>
      </p:sp>
      <p:cxnSp>
        <p:nvCxnSpPr>
          <p:cNvPr id="9" name="Straight Arrow Connector 8"/>
          <p:cNvCxnSpPr/>
          <p:nvPr/>
        </p:nvCxnSpPr>
        <p:spPr>
          <a:xfrm flipV="1">
            <a:off x="2354400" y="2304000"/>
            <a:ext cx="514799" cy="189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06013" y="1535844"/>
            <a:ext cx="2455200" cy="307777"/>
          </a:xfrm>
          <a:prstGeom prst="rect">
            <a:avLst/>
          </a:prstGeom>
          <a:noFill/>
        </p:spPr>
        <p:txBody>
          <a:bodyPr wrap="square" rtlCol="0">
            <a:spAutoFit/>
          </a:bodyPr>
          <a:lstStyle/>
          <a:p>
            <a:r>
              <a:rPr lang="en-US" b="1" dirty="0" smtClean="0"/>
              <a:t>Output with join method </a:t>
            </a:r>
            <a:endParaRPr lang="en-US" b="1" dirty="0"/>
          </a:p>
        </p:txBody>
      </p:sp>
      <p:sp>
        <p:nvSpPr>
          <p:cNvPr id="12" name="Rectangle 11"/>
          <p:cNvSpPr/>
          <p:nvPr/>
        </p:nvSpPr>
        <p:spPr>
          <a:xfrm>
            <a:off x="5975213" y="2146704"/>
            <a:ext cx="4572000" cy="2031325"/>
          </a:xfrm>
          <a:prstGeom prst="rect">
            <a:avLst/>
          </a:prstGeom>
        </p:spPr>
        <p:txBody>
          <a:bodyPr>
            <a:spAutoFit/>
          </a:bodyPr>
          <a:lstStyle/>
          <a:p>
            <a:r>
              <a:rPr lang="en-US" dirty="0"/>
              <a:t>1The id of a student is 1</a:t>
            </a:r>
          </a:p>
          <a:p>
            <a:r>
              <a:rPr lang="en-US" dirty="0"/>
              <a:t>2The id of a student is 1</a:t>
            </a:r>
          </a:p>
          <a:p>
            <a:r>
              <a:rPr lang="en-US" dirty="0"/>
              <a:t>3The id of a student is 1</a:t>
            </a:r>
          </a:p>
          <a:p>
            <a:r>
              <a:rPr lang="en-US" dirty="0"/>
              <a:t>4The id of a student is 1</a:t>
            </a:r>
          </a:p>
          <a:p>
            <a:r>
              <a:rPr lang="en-US" dirty="0"/>
              <a:t>5The id of a student is 1</a:t>
            </a:r>
          </a:p>
          <a:p>
            <a:r>
              <a:rPr lang="en-US" dirty="0"/>
              <a:t>1The id of a student is 3</a:t>
            </a:r>
          </a:p>
          <a:p>
            <a:r>
              <a:rPr lang="en-US" dirty="0"/>
              <a:t>1The id of a student is 2</a:t>
            </a:r>
          </a:p>
          <a:p>
            <a:r>
              <a:rPr lang="en-US" dirty="0"/>
              <a:t>1The id of a student is 4</a:t>
            </a:r>
          </a:p>
          <a:p>
            <a:r>
              <a:rPr lang="en-US" dirty="0"/>
              <a:t>2The id of a student is 4</a:t>
            </a:r>
          </a:p>
        </p:txBody>
      </p:sp>
      <p:cxnSp>
        <p:nvCxnSpPr>
          <p:cNvPr id="19" name="Straight Connector 18"/>
          <p:cNvCxnSpPr/>
          <p:nvPr/>
        </p:nvCxnSpPr>
        <p:spPr>
          <a:xfrm>
            <a:off x="5403599" y="1543465"/>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43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66662"/>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Multithreading</a:t>
            </a:r>
            <a:endParaRPr lang="en-US" sz="3600" b="1" dirty="0"/>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345" y="1453273"/>
            <a:ext cx="8806582" cy="1015663"/>
          </a:xfrm>
          <a:prstGeom prst="rect">
            <a:avLst/>
          </a:prstGeom>
          <a:noFill/>
        </p:spPr>
        <p:txBody>
          <a:bodyPr wrap="square" rtlCol="0">
            <a:spAutoFit/>
          </a:bodyPr>
          <a:lstStyle/>
          <a:p>
            <a:r>
              <a:rPr lang="en-US" sz="2400" b="1" dirty="0" smtClean="0"/>
              <a:t>Definition</a:t>
            </a:r>
            <a:r>
              <a:rPr lang="en-US" sz="2400" dirty="0" smtClean="0"/>
              <a:t> </a:t>
            </a:r>
          </a:p>
          <a:p>
            <a:r>
              <a:rPr lang="en-US" sz="1800" dirty="0" smtClean="0"/>
              <a:t>            is a process execute multiple threads at the same time without dependency</a:t>
            </a:r>
          </a:p>
          <a:p>
            <a:r>
              <a:rPr lang="en-US" sz="1800" dirty="0" smtClean="0"/>
              <a:t>Of other threads is called multithreading</a:t>
            </a:r>
            <a:endParaRPr lang="en-US" sz="1800" dirty="0"/>
          </a:p>
        </p:txBody>
      </p:sp>
      <p:sp>
        <p:nvSpPr>
          <p:cNvPr id="2" name="Rectangle 1"/>
          <p:cNvSpPr/>
          <p:nvPr/>
        </p:nvSpPr>
        <p:spPr>
          <a:xfrm>
            <a:off x="2052000" y="2803058"/>
            <a:ext cx="2412000" cy="18697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p:cNvCxnSpPr/>
          <p:nvPr/>
        </p:nvCxnSpPr>
        <p:spPr>
          <a:xfrm>
            <a:off x="2078450" y="3441600"/>
            <a:ext cx="24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78450" y="4154400"/>
            <a:ext cx="24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2760" y="2979558"/>
            <a:ext cx="739227" cy="307777"/>
          </a:xfrm>
          <a:prstGeom prst="rect">
            <a:avLst/>
          </a:prstGeom>
          <a:noFill/>
        </p:spPr>
        <p:txBody>
          <a:bodyPr wrap="square" rtlCol="0">
            <a:spAutoFit/>
          </a:bodyPr>
          <a:lstStyle/>
          <a:p>
            <a:pPr algn="ctr"/>
            <a:r>
              <a:rPr lang="en-US" dirty="0" smtClean="0">
                <a:solidFill>
                  <a:schemeClr val="tx1"/>
                </a:solidFill>
              </a:rPr>
              <a:t>t1</a:t>
            </a:r>
            <a:endParaRPr lang="en-US" dirty="0">
              <a:solidFill>
                <a:schemeClr val="tx1"/>
              </a:solidFill>
            </a:endParaRPr>
          </a:p>
        </p:txBody>
      </p:sp>
      <p:sp>
        <p:nvSpPr>
          <p:cNvPr id="19" name="TextBox 18"/>
          <p:cNvSpPr txBox="1"/>
          <p:nvPr/>
        </p:nvSpPr>
        <p:spPr>
          <a:xfrm>
            <a:off x="5002026" y="4216511"/>
            <a:ext cx="560694" cy="307777"/>
          </a:xfrm>
          <a:prstGeom prst="rect">
            <a:avLst/>
          </a:prstGeom>
          <a:noFill/>
        </p:spPr>
        <p:txBody>
          <a:bodyPr wrap="square" rtlCol="0">
            <a:spAutoFit/>
          </a:bodyPr>
          <a:lstStyle/>
          <a:p>
            <a:pPr algn="ctr"/>
            <a:r>
              <a:rPr lang="en-US" dirty="0" smtClean="0">
                <a:solidFill>
                  <a:schemeClr val="tx1"/>
                </a:solidFill>
              </a:rPr>
              <a:t>t3</a:t>
            </a:r>
            <a:endParaRPr lang="en-US" dirty="0">
              <a:solidFill>
                <a:schemeClr val="tx1"/>
              </a:solidFill>
            </a:endParaRPr>
          </a:p>
        </p:txBody>
      </p:sp>
      <p:sp>
        <p:nvSpPr>
          <p:cNvPr id="20" name="TextBox 19"/>
          <p:cNvSpPr txBox="1"/>
          <p:nvPr/>
        </p:nvSpPr>
        <p:spPr>
          <a:xfrm>
            <a:off x="4912760" y="3584040"/>
            <a:ext cx="739227" cy="307777"/>
          </a:xfrm>
          <a:prstGeom prst="rect">
            <a:avLst/>
          </a:prstGeom>
          <a:noFill/>
        </p:spPr>
        <p:txBody>
          <a:bodyPr wrap="square" rtlCol="0">
            <a:spAutoFit/>
          </a:bodyPr>
          <a:lstStyle/>
          <a:p>
            <a:pPr algn="ctr"/>
            <a:r>
              <a:rPr lang="en-US" dirty="0" smtClean="0">
                <a:solidFill>
                  <a:schemeClr val="tx1"/>
                </a:solidFill>
              </a:rPr>
              <a:t>t2</a:t>
            </a:r>
            <a:endParaRPr lang="en-US" dirty="0">
              <a:solidFill>
                <a:schemeClr val="tx1"/>
              </a:solidFill>
            </a:endParaRPr>
          </a:p>
        </p:txBody>
      </p:sp>
      <p:sp>
        <p:nvSpPr>
          <p:cNvPr id="14" name="TextBox 13"/>
          <p:cNvSpPr txBox="1"/>
          <p:nvPr/>
        </p:nvSpPr>
        <p:spPr>
          <a:xfrm>
            <a:off x="2679293" y="3011354"/>
            <a:ext cx="1252800" cy="307777"/>
          </a:xfrm>
          <a:prstGeom prst="rect">
            <a:avLst/>
          </a:prstGeom>
          <a:noFill/>
        </p:spPr>
        <p:txBody>
          <a:bodyPr wrap="square" rtlCol="0">
            <a:spAutoFit/>
          </a:bodyPr>
          <a:lstStyle/>
          <a:p>
            <a:r>
              <a:rPr lang="en-US" dirty="0" smtClean="0">
                <a:solidFill>
                  <a:schemeClr val="bg1"/>
                </a:solidFill>
              </a:rPr>
              <a:t>deposit</a:t>
            </a:r>
            <a:endParaRPr lang="en-US" dirty="0">
              <a:solidFill>
                <a:schemeClr val="bg1"/>
              </a:solidFill>
            </a:endParaRPr>
          </a:p>
        </p:txBody>
      </p:sp>
      <p:sp>
        <p:nvSpPr>
          <p:cNvPr id="21" name="TextBox 20"/>
          <p:cNvSpPr txBox="1"/>
          <p:nvPr/>
        </p:nvSpPr>
        <p:spPr>
          <a:xfrm>
            <a:off x="2658050" y="3640080"/>
            <a:ext cx="1252800" cy="307777"/>
          </a:xfrm>
          <a:prstGeom prst="rect">
            <a:avLst/>
          </a:prstGeom>
          <a:noFill/>
        </p:spPr>
        <p:txBody>
          <a:bodyPr wrap="square" rtlCol="0">
            <a:spAutoFit/>
          </a:bodyPr>
          <a:lstStyle/>
          <a:p>
            <a:r>
              <a:rPr lang="en-US" dirty="0" smtClean="0">
                <a:solidFill>
                  <a:schemeClr val="bg1"/>
                </a:solidFill>
              </a:rPr>
              <a:t>withdraw</a:t>
            </a:r>
            <a:endParaRPr lang="en-US" dirty="0">
              <a:solidFill>
                <a:schemeClr val="bg1"/>
              </a:solidFill>
            </a:endParaRPr>
          </a:p>
        </p:txBody>
      </p:sp>
      <p:sp>
        <p:nvSpPr>
          <p:cNvPr id="22" name="TextBox 21"/>
          <p:cNvSpPr txBox="1"/>
          <p:nvPr/>
        </p:nvSpPr>
        <p:spPr>
          <a:xfrm>
            <a:off x="2679293" y="4259711"/>
            <a:ext cx="1252800" cy="307777"/>
          </a:xfrm>
          <a:prstGeom prst="rect">
            <a:avLst/>
          </a:prstGeom>
          <a:noFill/>
        </p:spPr>
        <p:txBody>
          <a:bodyPr wrap="square" rtlCol="0">
            <a:spAutoFit/>
          </a:bodyPr>
          <a:lstStyle/>
          <a:p>
            <a:r>
              <a:rPr lang="en-US" dirty="0" smtClean="0">
                <a:solidFill>
                  <a:schemeClr val="bg1"/>
                </a:solidFill>
              </a:rPr>
              <a:t>check</a:t>
            </a:r>
            <a:r>
              <a:rPr lang="en-US" dirty="0" smtClean="0"/>
              <a:t> </a:t>
            </a:r>
            <a:r>
              <a:rPr lang="en-US" dirty="0" smtClean="0">
                <a:solidFill>
                  <a:schemeClr val="bg1"/>
                </a:solidFill>
              </a:rPr>
              <a:t>bill</a:t>
            </a:r>
            <a:endParaRPr lang="en-US" dirty="0">
              <a:solidFill>
                <a:schemeClr val="bg1"/>
              </a:solidFill>
            </a:endParaRPr>
          </a:p>
        </p:txBody>
      </p:sp>
      <p:cxnSp>
        <p:nvCxnSpPr>
          <p:cNvPr id="16" name="Straight Arrow Connector 15"/>
          <p:cNvCxnSpPr>
            <a:stCxn id="13" idx="1"/>
          </p:cNvCxnSpPr>
          <p:nvPr/>
        </p:nvCxnSpPr>
        <p:spPr>
          <a:xfrm flipH="1" flipV="1">
            <a:off x="4464000" y="3133446"/>
            <a:ext cx="448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1"/>
            <a:endCxn id="2" idx="3"/>
          </p:cNvCxnSpPr>
          <p:nvPr/>
        </p:nvCxnSpPr>
        <p:spPr>
          <a:xfrm flipH="1">
            <a:off x="4464000" y="3737929"/>
            <a:ext cx="448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1"/>
          </p:cNvCxnSpPr>
          <p:nvPr/>
        </p:nvCxnSpPr>
        <p:spPr>
          <a:xfrm flipH="1" flipV="1">
            <a:off x="4464000" y="4370399"/>
            <a:ext cx="5380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900697" y="3340771"/>
            <a:ext cx="1087200" cy="795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JVM</a:t>
            </a:r>
            <a:endParaRPr lang="en-US" dirty="0">
              <a:solidFill>
                <a:schemeClr val="bg1"/>
              </a:solidFill>
            </a:endParaRPr>
          </a:p>
        </p:txBody>
      </p:sp>
      <p:cxnSp>
        <p:nvCxnSpPr>
          <p:cNvPr id="35" name="Straight Arrow Connector 34"/>
          <p:cNvCxnSpPr>
            <a:stCxn id="32" idx="1"/>
            <a:endCxn id="13" idx="3"/>
          </p:cNvCxnSpPr>
          <p:nvPr/>
        </p:nvCxnSpPr>
        <p:spPr>
          <a:xfrm flipH="1" flipV="1">
            <a:off x="5651987" y="3133447"/>
            <a:ext cx="1407927" cy="32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0" idx="3"/>
          </p:cNvCxnSpPr>
          <p:nvPr/>
        </p:nvCxnSpPr>
        <p:spPr>
          <a:xfrm flipH="1">
            <a:off x="5651987" y="3737928"/>
            <a:ext cx="11736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3"/>
            <a:endCxn id="19" idx="3"/>
          </p:cNvCxnSpPr>
          <p:nvPr/>
        </p:nvCxnSpPr>
        <p:spPr>
          <a:xfrm flipH="1">
            <a:off x="5562720" y="4020068"/>
            <a:ext cx="1497194" cy="35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34187" y="2917754"/>
            <a:ext cx="824453" cy="307777"/>
          </a:xfrm>
          <a:prstGeom prst="rect">
            <a:avLst/>
          </a:prstGeom>
          <a:noFill/>
        </p:spPr>
        <p:txBody>
          <a:bodyPr wrap="square" rtlCol="0">
            <a:spAutoFit/>
          </a:bodyPr>
          <a:lstStyle/>
          <a:p>
            <a:r>
              <a:rPr lang="en-US" dirty="0" smtClean="0"/>
              <a:t>Raju</a:t>
            </a:r>
            <a:endParaRPr lang="en-US" dirty="0"/>
          </a:p>
        </p:txBody>
      </p:sp>
      <p:sp>
        <p:nvSpPr>
          <p:cNvPr id="44" name="TextBox 43"/>
          <p:cNvSpPr txBox="1"/>
          <p:nvPr/>
        </p:nvSpPr>
        <p:spPr>
          <a:xfrm>
            <a:off x="418641" y="3581282"/>
            <a:ext cx="824453" cy="307777"/>
          </a:xfrm>
          <a:prstGeom prst="rect">
            <a:avLst/>
          </a:prstGeom>
          <a:noFill/>
        </p:spPr>
        <p:txBody>
          <a:bodyPr wrap="square" rtlCol="0">
            <a:spAutoFit/>
          </a:bodyPr>
          <a:lstStyle/>
          <a:p>
            <a:r>
              <a:rPr lang="en-US" dirty="0"/>
              <a:t>C</a:t>
            </a:r>
            <a:r>
              <a:rPr lang="en-US" dirty="0" smtClean="0"/>
              <a:t>hatur</a:t>
            </a:r>
            <a:endParaRPr lang="en-US" dirty="0"/>
          </a:p>
        </p:txBody>
      </p:sp>
      <p:sp>
        <p:nvSpPr>
          <p:cNvPr id="45" name="TextBox 44"/>
          <p:cNvSpPr txBox="1"/>
          <p:nvPr/>
        </p:nvSpPr>
        <p:spPr>
          <a:xfrm>
            <a:off x="388200" y="4242121"/>
            <a:ext cx="1103106" cy="307777"/>
          </a:xfrm>
          <a:prstGeom prst="rect">
            <a:avLst/>
          </a:prstGeom>
          <a:noFill/>
        </p:spPr>
        <p:txBody>
          <a:bodyPr wrap="square" rtlCol="0">
            <a:spAutoFit/>
          </a:bodyPr>
          <a:lstStyle/>
          <a:p>
            <a:r>
              <a:rPr lang="en-US" dirty="0" err="1"/>
              <a:t>R</a:t>
            </a:r>
            <a:r>
              <a:rPr lang="en-US" dirty="0" err="1" smtClean="0"/>
              <a:t>anchor</a:t>
            </a:r>
            <a:endParaRPr lang="en-US" dirty="0"/>
          </a:p>
        </p:txBody>
      </p:sp>
      <p:cxnSp>
        <p:nvCxnSpPr>
          <p:cNvPr id="42" name="Straight Arrow Connector 41"/>
          <p:cNvCxnSpPr>
            <a:stCxn id="40" idx="3"/>
          </p:cNvCxnSpPr>
          <p:nvPr/>
        </p:nvCxnSpPr>
        <p:spPr>
          <a:xfrm>
            <a:off x="1258640" y="3071643"/>
            <a:ext cx="819810" cy="2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4" idx="3"/>
            <a:endCxn id="2" idx="1"/>
          </p:cNvCxnSpPr>
          <p:nvPr/>
        </p:nvCxnSpPr>
        <p:spPr>
          <a:xfrm>
            <a:off x="1243094" y="3735171"/>
            <a:ext cx="808906" cy="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243094" y="4393252"/>
            <a:ext cx="808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81201" y="4743556"/>
            <a:ext cx="2705226" cy="307777"/>
          </a:xfrm>
          <a:prstGeom prst="rect">
            <a:avLst/>
          </a:prstGeom>
          <a:noFill/>
        </p:spPr>
        <p:txBody>
          <a:bodyPr wrap="square" rtlCol="0">
            <a:spAutoFit/>
          </a:bodyPr>
          <a:lstStyle/>
          <a:p>
            <a:r>
              <a:rPr lang="en-US" dirty="0" smtClean="0"/>
              <a:t>All are working at a same time </a:t>
            </a:r>
            <a:endParaRPr lang="en-US" dirty="0"/>
          </a:p>
        </p:txBody>
      </p:sp>
    </p:spTree>
    <p:extLst>
      <p:ext uri="{BB962C8B-B14F-4D97-AF65-F5344CB8AC3E}">
        <p14:creationId xmlns:p14="http://schemas.microsoft.com/office/powerpoint/2010/main" val="2198652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1066662"/>
            <a:ext cx="14976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9" name="Google Shape;104;p14"/>
          <p:cNvCxnSpPr/>
          <p:nvPr/>
        </p:nvCxnSpPr>
        <p:spPr>
          <a:xfrm>
            <a:off x="4686427" y="1066662"/>
            <a:ext cx="4405500" cy="0"/>
          </a:xfrm>
          <a:prstGeom prst="straightConnector1">
            <a:avLst/>
          </a:prstGeom>
          <a:noFill/>
          <a:ln w="9525" cap="flat" cmpd="sng">
            <a:solidFill>
              <a:srgbClr val="CCCCCC"/>
            </a:solidFill>
            <a:prstDash val="solid"/>
            <a:round/>
            <a:headEnd type="none" w="med" len="med"/>
            <a:tailEnd type="none" w="med" len="med"/>
          </a:ln>
        </p:spPr>
      </p:cxnSp>
      <p:sp>
        <p:nvSpPr>
          <p:cNvPr id="12"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Multithreading</a:t>
            </a:r>
            <a:endParaRPr lang="en-US" sz="3600" b="1" dirty="0"/>
          </a:p>
        </p:txBody>
      </p:sp>
      <p:sp>
        <p:nvSpPr>
          <p:cNvPr id="13" name="TextBox 12"/>
          <p:cNvSpPr txBox="1"/>
          <p:nvPr/>
        </p:nvSpPr>
        <p:spPr>
          <a:xfrm>
            <a:off x="291547" y="1453273"/>
            <a:ext cx="8660350" cy="461665"/>
          </a:xfrm>
          <a:prstGeom prst="rect">
            <a:avLst/>
          </a:prstGeom>
          <a:noFill/>
        </p:spPr>
        <p:txBody>
          <a:bodyPr wrap="square" rtlCol="0">
            <a:spAutoFit/>
          </a:bodyPr>
          <a:lstStyle/>
          <a:p>
            <a:r>
              <a:rPr lang="en-US" sz="2400" b="1" dirty="0" smtClean="0"/>
              <a:t>Creating  </a:t>
            </a:r>
            <a:endParaRPr lang="en-US" sz="2400" dirty="0" smtClean="0"/>
          </a:p>
        </p:txBody>
      </p:sp>
      <p:sp>
        <p:nvSpPr>
          <p:cNvPr id="2" name="Rectangle 1"/>
          <p:cNvSpPr/>
          <p:nvPr/>
        </p:nvSpPr>
        <p:spPr>
          <a:xfrm>
            <a:off x="1962000" y="1818070"/>
            <a:ext cx="6742800" cy="3754874"/>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smtClean="0">
                <a:latin typeface="Consolas" panose="020B0609020204030204" pitchFamily="49" charset="0"/>
              </a:rPr>
              <a:t>multithreading </a:t>
            </a:r>
            <a:r>
              <a:rPr lang="en-US" dirty="0">
                <a:solidFill>
                  <a:srgbClr val="0000FF"/>
                </a:solidFill>
                <a:latin typeface="Consolas" panose="020B0609020204030204" pitchFamily="49" charset="0"/>
              </a:rPr>
              <a:t>extends</a:t>
            </a:r>
            <a:r>
              <a:rPr lang="en-US" dirty="0">
                <a:latin typeface="Consolas" panose="020B0609020204030204" pitchFamily="49" charset="0"/>
              </a:rPr>
              <a:t> Thread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Override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run() {</a:t>
            </a:r>
          </a:p>
          <a:p>
            <a:r>
              <a:rPr lang="en-US" dirty="0">
                <a:latin typeface="Consolas" panose="020B0609020204030204" pitchFamily="49" charset="0"/>
              </a:rPr>
              <a:t>        </a:t>
            </a:r>
            <a:r>
              <a:rPr lang="en-US" dirty="0">
                <a:solidFill>
                  <a:srgbClr val="0000FF"/>
                </a:solidFill>
                <a:latin typeface="Consolas" panose="020B0609020204030204" pitchFamily="49" charset="0"/>
              </a:rPr>
              <a:t>try</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i = </a:t>
            </a:r>
            <a:r>
              <a:rPr lang="en-US" dirty="0">
                <a:solidFill>
                  <a:srgbClr val="098658"/>
                </a:solidFill>
                <a:latin typeface="Consolas" panose="020B0609020204030204" pitchFamily="49" charset="0"/>
              </a:rPr>
              <a:t>0</a:t>
            </a:r>
            <a:r>
              <a:rPr lang="en-US" dirty="0">
                <a:latin typeface="Consolas" panose="020B0609020204030204" pitchFamily="49" charset="0"/>
              </a:rPr>
              <a:t>; i &lt; </a:t>
            </a:r>
            <a:r>
              <a:rPr lang="en-US" dirty="0">
                <a:solidFill>
                  <a:srgbClr val="098658"/>
                </a:solidFill>
                <a:latin typeface="Consolas" panose="020B0609020204030204" pitchFamily="49" charset="0"/>
              </a:rPr>
              <a:t>5</a:t>
            </a:r>
            <a:r>
              <a:rPr lang="en-US" dirty="0">
                <a:latin typeface="Consolas" panose="020B0609020204030204" pitchFamily="49" charset="0"/>
              </a:rPr>
              <a:t>; i++) {</a:t>
            </a:r>
          </a:p>
          <a:p>
            <a:r>
              <a:rPr lang="en-US" dirty="0">
                <a:latin typeface="Consolas" panose="020B0609020204030204" pitchFamily="49" charset="0"/>
              </a:rPr>
              <a:t>                Thread.sleep(</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System.out.println(</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Alve</a:t>
            </a:r>
            <a:r>
              <a:rPr lang="en-US" dirty="0">
                <a:solidFill>
                  <a:srgbClr val="A31515"/>
                </a:solidFill>
                <a:latin typeface="Consolas" panose="020B0609020204030204" pitchFamily="49" charset="0"/>
              </a:rPr>
              <a: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 </a:t>
            </a:r>
            <a:r>
              <a:rPr lang="en-US" dirty="0">
                <a:solidFill>
                  <a:srgbClr val="0000FF"/>
                </a:solidFill>
                <a:latin typeface="Consolas" panose="020B0609020204030204" pitchFamily="49" charset="0"/>
              </a:rPr>
              <a:t>catch</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e) {</a:t>
            </a:r>
          </a:p>
          <a:p>
            <a:r>
              <a:rPr lang="en-US" dirty="0">
                <a:latin typeface="Consolas" panose="020B0609020204030204" pitchFamily="49" charset="0"/>
              </a:rPr>
              <a:t>            System.out.println(</a:t>
            </a:r>
            <a:r>
              <a:rPr lang="en-US" dirty="0">
                <a:solidFill>
                  <a:srgbClr val="A31515"/>
                </a:solidFill>
                <a:latin typeface="Consolas" panose="020B0609020204030204" pitchFamily="49" charset="0"/>
              </a:rPr>
              <a:t>"please check again "</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endParaRPr lang="en-US" dirty="0">
              <a:latin typeface="Consolas" panose="020B0609020204030204" pitchFamily="49" charset="0"/>
            </a:endParaRPr>
          </a:p>
        </p:txBody>
      </p:sp>
    </p:spTree>
    <p:extLst>
      <p:ext uri="{BB962C8B-B14F-4D97-AF65-F5344CB8AC3E}">
        <p14:creationId xmlns:p14="http://schemas.microsoft.com/office/powerpoint/2010/main" val="4078364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66662"/>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Multithreading</a:t>
            </a:r>
            <a:endParaRPr lang="en-US" sz="3600" b="1" dirty="0"/>
          </a:p>
        </p:txBody>
      </p:sp>
      <p:sp>
        <p:nvSpPr>
          <p:cNvPr id="33" name="TextBox 32"/>
          <p:cNvSpPr txBox="1"/>
          <p:nvPr/>
        </p:nvSpPr>
        <p:spPr>
          <a:xfrm>
            <a:off x="207627" y="1439712"/>
            <a:ext cx="8660350" cy="461665"/>
          </a:xfrm>
          <a:prstGeom prst="rect">
            <a:avLst/>
          </a:prstGeom>
          <a:noFill/>
        </p:spPr>
        <p:txBody>
          <a:bodyPr wrap="square" rtlCol="0">
            <a:spAutoFit/>
          </a:bodyPr>
          <a:lstStyle/>
          <a:p>
            <a:r>
              <a:rPr lang="en-US" sz="2400" b="1" dirty="0" smtClean="0"/>
              <a:t>Main class </a:t>
            </a:r>
            <a:endParaRPr lang="en-US" sz="2400" dirty="0" smtClean="0"/>
          </a:p>
        </p:txBody>
      </p:sp>
      <p:sp>
        <p:nvSpPr>
          <p:cNvPr id="5" name="Rectangle 4"/>
          <p:cNvSpPr/>
          <p:nvPr/>
        </p:nvSpPr>
        <p:spPr>
          <a:xfrm>
            <a:off x="1720800" y="1957626"/>
            <a:ext cx="6505627" cy="2893100"/>
          </a:xfrm>
          <a:prstGeom prst="rect">
            <a:avLst/>
          </a:prstGeom>
        </p:spPr>
        <p:txBody>
          <a:bodyPr wrap="square">
            <a:spAutoFit/>
          </a:bodyPr>
          <a:lstStyle/>
          <a:p>
            <a:r>
              <a:rPr lang="en-US" dirty="0">
                <a:solidFill>
                  <a:srgbClr val="0000FF"/>
                </a:solidFill>
                <a:latin typeface="Consolas" panose="020B0609020204030204" pitchFamily="49" charset="0"/>
              </a:rPr>
              <a:t>import</a:t>
            </a:r>
            <a:r>
              <a:rPr lang="en-US" dirty="0">
                <a:latin typeface="Consolas" panose="020B0609020204030204" pitchFamily="49" charset="0"/>
              </a:rPr>
              <a:t> java.lang.Package;</a:t>
            </a:r>
          </a:p>
          <a:p>
            <a:r>
              <a:rPr lang="en-US" dirty="0">
                <a:latin typeface="Consolas" panose="020B0609020204030204" pitchFamily="49" charset="0"/>
              </a:rPr>
              <a:t/>
            </a:r>
            <a:br>
              <a:rPr lang="en-US" dirty="0">
                <a:latin typeface="Consolas" panose="020B0609020204030204" pitchFamily="49" charset="0"/>
              </a:rPr>
            </a:b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args)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r>
              <a:rPr lang="en-US" dirty="0" smtClean="0">
                <a:latin typeface="Consolas" panose="020B0609020204030204" pitchFamily="49" charset="0"/>
              </a:rPr>
              <a:t>{</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smtClean="0">
                <a:latin typeface="Consolas" panose="020B0609020204030204" pitchFamily="49" charset="0"/>
              </a:rPr>
              <a:t>multithreading </a:t>
            </a:r>
            <a:r>
              <a:rPr lang="en-US" dirty="0">
                <a:latin typeface="Consolas" panose="020B0609020204030204" pitchFamily="49" charset="0"/>
              </a:rPr>
              <a:t>t = </a:t>
            </a:r>
            <a:r>
              <a:rPr lang="en-US" dirty="0">
                <a:solidFill>
                  <a:srgbClr val="0000FF"/>
                </a:solidFill>
                <a:latin typeface="Consolas" panose="020B0609020204030204" pitchFamily="49" charset="0"/>
              </a:rPr>
              <a:t>new</a:t>
            </a:r>
            <a:r>
              <a:rPr lang="en-US" dirty="0">
                <a:latin typeface="Consolas" panose="020B0609020204030204" pitchFamily="49" charset="0"/>
              </a:rPr>
              <a:t> </a:t>
            </a:r>
            <a:r>
              <a:rPr lang="en-US" dirty="0" smtClean="0">
                <a:latin typeface="Consolas" panose="020B0609020204030204" pitchFamily="49" charset="0"/>
              </a:rPr>
              <a:t>multithreading();</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t.start</a:t>
            </a:r>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i = </a:t>
            </a:r>
            <a:r>
              <a:rPr lang="en-US" dirty="0">
                <a:solidFill>
                  <a:srgbClr val="098658"/>
                </a:solidFill>
                <a:latin typeface="Consolas" panose="020B0609020204030204" pitchFamily="49" charset="0"/>
              </a:rPr>
              <a:t>0</a:t>
            </a:r>
            <a:r>
              <a:rPr lang="en-US" dirty="0">
                <a:latin typeface="Consolas" panose="020B0609020204030204" pitchFamily="49" charset="0"/>
              </a:rPr>
              <a:t>; i &lt;= </a:t>
            </a:r>
            <a:r>
              <a:rPr lang="en-US" dirty="0">
                <a:solidFill>
                  <a:srgbClr val="098658"/>
                </a:solidFill>
                <a:latin typeface="Consolas" panose="020B0609020204030204" pitchFamily="49" charset="0"/>
              </a:rPr>
              <a:t>5</a:t>
            </a:r>
            <a:r>
              <a:rPr lang="en-US" dirty="0">
                <a:latin typeface="Consolas" panose="020B0609020204030204" pitchFamily="49" charset="0"/>
              </a:rPr>
              <a:t>; i++) {</a:t>
            </a:r>
          </a:p>
          <a:p>
            <a:r>
              <a:rPr lang="en-US" dirty="0">
                <a:latin typeface="Consolas" panose="020B0609020204030204" pitchFamily="49" charset="0"/>
              </a:rPr>
              <a:t>            System.out.println(</a:t>
            </a:r>
            <a:r>
              <a:rPr lang="en-US" dirty="0">
                <a:solidFill>
                  <a:srgbClr val="A31515"/>
                </a:solidFill>
                <a:latin typeface="Consolas" panose="020B0609020204030204" pitchFamily="49" charset="0"/>
              </a:rPr>
              <a:t>"Nazmul"</a:t>
            </a:r>
            <a:r>
              <a:rPr lang="en-US" dirty="0">
                <a:latin typeface="Consolas" panose="020B0609020204030204" pitchFamily="49" charset="0"/>
              </a:rPr>
              <a:t>);</a:t>
            </a:r>
          </a:p>
          <a:p>
            <a:r>
              <a:rPr lang="en-US" dirty="0">
                <a:latin typeface="Consolas" panose="020B0609020204030204" pitchFamily="49" charset="0"/>
              </a:rPr>
              <a:t>            Thread.sleep(</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p>
        </p:txBody>
      </p:sp>
    </p:spTree>
    <p:extLst>
      <p:ext uri="{BB962C8B-B14F-4D97-AF65-F5344CB8AC3E}">
        <p14:creationId xmlns:p14="http://schemas.microsoft.com/office/powerpoint/2010/main" val="2467334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066662"/>
            <a:ext cx="14976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1547" y="1453273"/>
            <a:ext cx="8660350" cy="461665"/>
          </a:xfrm>
          <a:prstGeom prst="rect">
            <a:avLst/>
          </a:prstGeom>
          <a:noFill/>
        </p:spPr>
        <p:txBody>
          <a:bodyPr wrap="square" rtlCol="0">
            <a:spAutoFit/>
          </a:bodyPr>
          <a:lstStyle/>
          <a:p>
            <a:r>
              <a:rPr lang="en-US" sz="2400" b="1" dirty="0" smtClean="0"/>
              <a:t>Output </a:t>
            </a:r>
            <a:endParaRPr lang="en-US" sz="2400" dirty="0" smtClean="0"/>
          </a:p>
        </p:txBody>
      </p:sp>
      <p:pic>
        <p:nvPicPr>
          <p:cNvPr id="12" name="Picture 11"/>
          <p:cNvPicPr>
            <a:picLocks noChangeAspect="1"/>
          </p:cNvPicPr>
          <p:nvPr/>
        </p:nvPicPr>
        <p:blipFill>
          <a:blip r:embed="rId3"/>
          <a:stretch>
            <a:fillRect/>
          </a:stretch>
        </p:blipFill>
        <p:spPr>
          <a:xfrm>
            <a:off x="3175250" y="2222453"/>
            <a:ext cx="1929550" cy="2666048"/>
          </a:xfrm>
          <a:prstGeom prst="rect">
            <a:avLst/>
          </a:prstGeom>
        </p:spPr>
      </p:pic>
      <p:sp>
        <p:nvSpPr>
          <p:cNvPr id="2" name="TextBox 1"/>
          <p:cNvSpPr txBox="1"/>
          <p:nvPr/>
        </p:nvSpPr>
        <p:spPr>
          <a:xfrm>
            <a:off x="2412000" y="1914676"/>
            <a:ext cx="2563200" cy="307777"/>
          </a:xfrm>
          <a:prstGeom prst="rect">
            <a:avLst/>
          </a:prstGeom>
          <a:noFill/>
        </p:spPr>
        <p:txBody>
          <a:bodyPr wrap="square" rtlCol="0">
            <a:spAutoFit/>
          </a:bodyPr>
          <a:lstStyle/>
          <a:p>
            <a:r>
              <a:rPr lang="en-US" b="1" dirty="0" smtClean="0"/>
              <a:t>Main thread &amp; new thread</a:t>
            </a:r>
            <a:endParaRPr lang="en-US" b="1" dirty="0"/>
          </a:p>
        </p:txBody>
      </p:sp>
      <p:cxnSp>
        <p:nvCxnSpPr>
          <p:cNvPr id="13" name="Google Shape;104;p14"/>
          <p:cNvCxnSpPr/>
          <p:nvPr/>
        </p:nvCxnSpPr>
        <p:spPr>
          <a:xfrm>
            <a:off x="4686427" y="1066662"/>
            <a:ext cx="4405500" cy="0"/>
          </a:xfrm>
          <a:prstGeom prst="straightConnector1">
            <a:avLst/>
          </a:prstGeom>
          <a:noFill/>
          <a:ln w="9525" cap="flat" cmpd="sng">
            <a:solidFill>
              <a:srgbClr val="CCCCCC"/>
            </a:solidFill>
            <a:prstDash val="solid"/>
            <a:round/>
            <a:headEnd type="none" w="med" len="med"/>
            <a:tailEnd type="none" w="med" len="med"/>
          </a:ln>
        </p:spPr>
      </p:cxnSp>
      <p:sp>
        <p:nvSpPr>
          <p:cNvPr id="14"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Multithreading</a:t>
            </a:r>
            <a:endParaRPr lang="en-US" sz="3600" b="1" dirty="0"/>
          </a:p>
        </p:txBody>
      </p:sp>
    </p:spTree>
    <p:extLst>
      <p:ext uri="{BB962C8B-B14F-4D97-AF65-F5344CB8AC3E}">
        <p14:creationId xmlns:p14="http://schemas.microsoft.com/office/powerpoint/2010/main" val="1914122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957957"/>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45062"/>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1547" y="1453273"/>
            <a:ext cx="8660350" cy="830997"/>
          </a:xfrm>
          <a:prstGeom prst="rect">
            <a:avLst/>
          </a:prstGeom>
          <a:noFill/>
        </p:spPr>
        <p:txBody>
          <a:bodyPr wrap="square" rtlCol="0">
            <a:spAutoFit/>
          </a:bodyPr>
          <a:lstStyle/>
          <a:p>
            <a:r>
              <a:rPr lang="en-US" sz="2400" b="1" dirty="0" smtClean="0"/>
              <a:t>Not using the run method only using the main class thread </a:t>
            </a:r>
            <a:endParaRPr lang="en-US" sz="2400" dirty="0" smtClean="0"/>
          </a:p>
        </p:txBody>
      </p:sp>
      <p:sp>
        <p:nvSpPr>
          <p:cNvPr id="3" name="Rectangle 2"/>
          <p:cNvSpPr/>
          <p:nvPr/>
        </p:nvSpPr>
        <p:spPr>
          <a:xfrm>
            <a:off x="1887427" y="2295581"/>
            <a:ext cx="5598000" cy="2893100"/>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smtClean="0">
                <a:latin typeface="Consolas" panose="020B0609020204030204" pitchFamily="49" charset="0"/>
              </a:rPr>
              <a:t>multithreading </a:t>
            </a:r>
            <a:r>
              <a:rPr lang="en-US" dirty="0">
                <a:solidFill>
                  <a:srgbClr val="0000FF"/>
                </a:solidFill>
                <a:latin typeface="Consolas" panose="020B0609020204030204" pitchFamily="49" charset="0"/>
              </a:rPr>
              <a:t>extends</a:t>
            </a:r>
            <a:r>
              <a:rPr lang="en-US" dirty="0">
                <a:latin typeface="Consolas" panose="020B0609020204030204" pitchFamily="49" charset="0"/>
              </a:rPr>
              <a:t> Thread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b="1" dirty="0">
                <a:solidFill>
                  <a:srgbClr val="FF0000"/>
                </a:solidFill>
              </a:rPr>
              <a:t>one</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0000FF"/>
                </a:solidFill>
                <a:latin typeface="Consolas" panose="020B0609020204030204" pitchFamily="49" charset="0"/>
              </a:rPr>
              <a:t>try</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i = </a:t>
            </a:r>
            <a:r>
              <a:rPr lang="en-US" dirty="0">
                <a:solidFill>
                  <a:srgbClr val="098658"/>
                </a:solidFill>
                <a:latin typeface="Consolas" panose="020B0609020204030204" pitchFamily="49" charset="0"/>
              </a:rPr>
              <a:t>0</a:t>
            </a:r>
            <a:r>
              <a:rPr lang="en-US" dirty="0">
                <a:latin typeface="Consolas" panose="020B0609020204030204" pitchFamily="49" charset="0"/>
              </a:rPr>
              <a:t>; i &lt; </a:t>
            </a:r>
            <a:r>
              <a:rPr lang="en-US" dirty="0">
                <a:solidFill>
                  <a:srgbClr val="098658"/>
                </a:solidFill>
                <a:latin typeface="Consolas" panose="020B0609020204030204" pitchFamily="49" charset="0"/>
              </a:rPr>
              <a:t>5</a:t>
            </a:r>
            <a:r>
              <a:rPr lang="en-US" dirty="0">
                <a:latin typeface="Consolas" panose="020B0609020204030204" pitchFamily="49" charset="0"/>
              </a:rPr>
              <a:t>; i++) {</a:t>
            </a:r>
          </a:p>
          <a:p>
            <a:r>
              <a:rPr lang="en-US" dirty="0">
                <a:latin typeface="Consolas" panose="020B0609020204030204" pitchFamily="49" charset="0"/>
              </a:rPr>
              <a:t>                Thread.sleep(</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System.out.println(</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Alve</a:t>
            </a:r>
            <a:r>
              <a:rPr lang="en-US" dirty="0">
                <a:solidFill>
                  <a:srgbClr val="A31515"/>
                </a:solidFill>
                <a:latin typeface="Consolas" panose="020B0609020204030204" pitchFamily="49" charset="0"/>
              </a:rPr>
              <a: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 </a:t>
            </a:r>
            <a:r>
              <a:rPr lang="en-US" dirty="0">
                <a:solidFill>
                  <a:srgbClr val="0000FF"/>
                </a:solidFill>
                <a:latin typeface="Consolas" panose="020B0609020204030204" pitchFamily="49" charset="0"/>
              </a:rPr>
              <a:t>catch</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e) {</a:t>
            </a:r>
          </a:p>
          <a:p>
            <a:r>
              <a:rPr lang="en-US" dirty="0">
                <a:latin typeface="Consolas" panose="020B0609020204030204" pitchFamily="49" charset="0"/>
              </a:rPr>
              <a:t>            System.out.println(</a:t>
            </a:r>
            <a:r>
              <a:rPr lang="en-US" dirty="0">
                <a:solidFill>
                  <a:srgbClr val="A31515"/>
                </a:solidFill>
                <a:latin typeface="Consolas" panose="020B0609020204030204" pitchFamily="49" charset="0"/>
              </a:rPr>
              <a:t>"please check again "</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p:txBody>
      </p:sp>
      <p:sp>
        <p:nvSpPr>
          <p:cNvPr id="12" name="Google Shape;86;p13"/>
          <p:cNvSpPr txBox="1">
            <a:spLocks/>
          </p:cNvSpPr>
          <p:nvPr/>
        </p:nvSpPr>
        <p:spPr>
          <a:xfrm>
            <a:off x="1497600" y="740157"/>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Multithreading</a:t>
            </a:r>
            <a:endParaRPr lang="en-US" sz="3600" b="1" dirty="0"/>
          </a:p>
        </p:txBody>
      </p:sp>
      <p:cxnSp>
        <p:nvCxnSpPr>
          <p:cNvPr id="5" name="Straight Arrow Connector 4"/>
          <p:cNvCxnSpPr/>
          <p:nvPr/>
        </p:nvCxnSpPr>
        <p:spPr>
          <a:xfrm flipV="1">
            <a:off x="4204800" y="2678400"/>
            <a:ext cx="2649600" cy="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08827" y="2531711"/>
            <a:ext cx="1634400" cy="307777"/>
          </a:xfrm>
          <a:prstGeom prst="rect">
            <a:avLst/>
          </a:prstGeom>
          <a:noFill/>
        </p:spPr>
        <p:txBody>
          <a:bodyPr wrap="square" rtlCol="0">
            <a:spAutoFit/>
          </a:bodyPr>
          <a:lstStyle/>
          <a:p>
            <a:r>
              <a:rPr lang="en-US" dirty="0" smtClean="0"/>
              <a:t>Normal method</a:t>
            </a:r>
            <a:endParaRPr lang="en-US" dirty="0"/>
          </a:p>
        </p:txBody>
      </p:sp>
    </p:spTree>
    <p:extLst>
      <p:ext uri="{BB962C8B-B14F-4D97-AF65-F5344CB8AC3E}">
        <p14:creationId xmlns:p14="http://schemas.microsoft.com/office/powerpoint/2010/main" val="1470727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1547" y="1453273"/>
            <a:ext cx="1810853" cy="461665"/>
          </a:xfrm>
          <a:prstGeom prst="rect">
            <a:avLst/>
          </a:prstGeom>
          <a:noFill/>
        </p:spPr>
        <p:txBody>
          <a:bodyPr wrap="square" rtlCol="0">
            <a:spAutoFit/>
          </a:bodyPr>
          <a:lstStyle/>
          <a:p>
            <a:r>
              <a:rPr lang="en-US" sz="2400" b="1" dirty="0" smtClean="0"/>
              <a:t>Main class </a:t>
            </a:r>
            <a:endParaRPr lang="en-US" sz="2400" dirty="0" smtClean="0"/>
          </a:p>
        </p:txBody>
      </p:sp>
      <p:cxnSp>
        <p:nvCxnSpPr>
          <p:cNvPr id="12" name="Straight Connector 11"/>
          <p:cNvCxnSpPr/>
          <p:nvPr/>
        </p:nvCxnSpPr>
        <p:spPr>
          <a:xfrm>
            <a:off x="4914000" y="1351978"/>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40747" y="1453273"/>
            <a:ext cx="1810853" cy="461665"/>
          </a:xfrm>
          <a:prstGeom prst="rect">
            <a:avLst/>
          </a:prstGeom>
          <a:noFill/>
        </p:spPr>
        <p:txBody>
          <a:bodyPr wrap="square" rtlCol="0">
            <a:spAutoFit/>
          </a:bodyPr>
          <a:lstStyle/>
          <a:p>
            <a:r>
              <a:rPr lang="en-US" sz="2400" b="1" dirty="0" smtClean="0"/>
              <a:t>Output </a:t>
            </a:r>
            <a:endParaRPr lang="en-US" sz="2400" dirty="0" smtClean="0"/>
          </a:p>
        </p:txBody>
      </p:sp>
      <p:sp>
        <p:nvSpPr>
          <p:cNvPr id="3" name="Rectangle 2"/>
          <p:cNvSpPr/>
          <p:nvPr/>
        </p:nvSpPr>
        <p:spPr>
          <a:xfrm>
            <a:off x="6276304" y="2114991"/>
            <a:ext cx="1623346" cy="2462213"/>
          </a:xfrm>
          <a:prstGeom prst="rect">
            <a:avLst/>
          </a:prstGeom>
        </p:spPr>
        <p:txBody>
          <a:bodyPr wrap="square">
            <a:spAutoFit/>
          </a:bodyPr>
          <a:lstStyle/>
          <a:p>
            <a:r>
              <a:rPr lang="en-US" dirty="0" err="1"/>
              <a:t>Alve</a:t>
            </a:r>
            <a:endParaRPr lang="en-US" dirty="0"/>
          </a:p>
          <a:p>
            <a:r>
              <a:rPr lang="en-US" dirty="0" err="1"/>
              <a:t>Alve</a:t>
            </a:r>
            <a:endParaRPr lang="en-US" dirty="0"/>
          </a:p>
          <a:p>
            <a:r>
              <a:rPr lang="en-US" dirty="0" err="1"/>
              <a:t>Alve</a:t>
            </a:r>
            <a:endParaRPr lang="en-US" dirty="0"/>
          </a:p>
          <a:p>
            <a:r>
              <a:rPr lang="en-US" dirty="0" err="1"/>
              <a:t>Alve</a:t>
            </a:r>
            <a:endParaRPr lang="en-US" dirty="0"/>
          </a:p>
          <a:p>
            <a:r>
              <a:rPr lang="en-US" dirty="0" err="1"/>
              <a:t>Alve</a:t>
            </a:r>
            <a:endParaRPr lang="en-US" dirty="0"/>
          </a:p>
          <a:p>
            <a:r>
              <a:rPr lang="en-US" dirty="0"/>
              <a:t>Nazmul</a:t>
            </a:r>
          </a:p>
          <a:p>
            <a:r>
              <a:rPr lang="en-US" dirty="0"/>
              <a:t>Nazmul</a:t>
            </a:r>
          </a:p>
          <a:p>
            <a:r>
              <a:rPr lang="en-US" dirty="0"/>
              <a:t>Nazmul</a:t>
            </a:r>
          </a:p>
          <a:p>
            <a:r>
              <a:rPr lang="en-US" dirty="0"/>
              <a:t>Nazmul</a:t>
            </a:r>
          </a:p>
          <a:p>
            <a:r>
              <a:rPr lang="en-US" dirty="0"/>
              <a:t>Nazmul</a:t>
            </a:r>
          </a:p>
          <a:p>
            <a:r>
              <a:rPr lang="en-US" dirty="0"/>
              <a:t>Nazmul</a:t>
            </a:r>
          </a:p>
        </p:txBody>
      </p:sp>
      <p:cxnSp>
        <p:nvCxnSpPr>
          <p:cNvPr id="5" name="Straight Arrow Connector 4"/>
          <p:cNvCxnSpPr/>
          <p:nvPr/>
        </p:nvCxnSpPr>
        <p:spPr>
          <a:xfrm flipV="1">
            <a:off x="5680800" y="3758400"/>
            <a:ext cx="576000" cy="7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558400" y="2196000"/>
            <a:ext cx="662400" cy="778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88050" y="1941433"/>
            <a:ext cx="1036535" cy="523220"/>
          </a:xfrm>
          <a:prstGeom prst="rect">
            <a:avLst/>
          </a:prstGeom>
          <a:noFill/>
        </p:spPr>
        <p:txBody>
          <a:bodyPr wrap="square" rtlCol="0">
            <a:spAutoFit/>
          </a:bodyPr>
          <a:lstStyle/>
          <a:p>
            <a:pPr algn="ctr"/>
            <a:r>
              <a:rPr lang="en-US" dirty="0" smtClean="0"/>
              <a:t>One method</a:t>
            </a:r>
            <a:endParaRPr lang="en-US" dirty="0"/>
          </a:p>
        </p:txBody>
      </p:sp>
      <p:sp>
        <p:nvSpPr>
          <p:cNvPr id="15" name="TextBox 14"/>
          <p:cNvSpPr txBox="1"/>
          <p:nvPr/>
        </p:nvSpPr>
        <p:spPr>
          <a:xfrm>
            <a:off x="5088050" y="4500259"/>
            <a:ext cx="1321150" cy="307777"/>
          </a:xfrm>
          <a:prstGeom prst="rect">
            <a:avLst/>
          </a:prstGeom>
          <a:noFill/>
        </p:spPr>
        <p:txBody>
          <a:bodyPr wrap="square" rtlCol="0">
            <a:spAutoFit/>
          </a:bodyPr>
          <a:lstStyle/>
          <a:p>
            <a:r>
              <a:rPr lang="en-US" dirty="0" smtClean="0"/>
              <a:t>Main method</a:t>
            </a:r>
            <a:endParaRPr lang="en-US" dirty="0"/>
          </a:p>
        </p:txBody>
      </p:sp>
      <p:sp>
        <p:nvSpPr>
          <p:cNvPr id="16" name="Rectangle 15"/>
          <p:cNvSpPr/>
          <p:nvPr/>
        </p:nvSpPr>
        <p:spPr>
          <a:xfrm>
            <a:off x="129231" y="2034908"/>
            <a:ext cx="4662444" cy="3108543"/>
          </a:xfrm>
          <a:prstGeom prst="rect">
            <a:avLst/>
          </a:prstGeom>
        </p:spPr>
        <p:txBody>
          <a:bodyPr wrap="square">
            <a:spAutoFit/>
          </a:bodyPr>
          <a:lstStyle/>
          <a:p>
            <a:r>
              <a:rPr lang="en-US" dirty="0">
                <a:solidFill>
                  <a:srgbClr val="0000FF"/>
                </a:solidFill>
                <a:latin typeface="Consolas" panose="020B0609020204030204" pitchFamily="49" charset="0"/>
              </a:rPr>
              <a:t>import</a:t>
            </a:r>
            <a:r>
              <a:rPr lang="en-US" dirty="0">
                <a:latin typeface="Consolas" panose="020B0609020204030204" pitchFamily="49" charset="0"/>
              </a:rPr>
              <a:t> java.lang.Package;</a:t>
            </a:r>
          </a:p>
          <a:p>
            <a:r>
              <a:rPr lang="en-US" dirty="0">
                <a:latin typeface="Consolas" panose="020B0609020204030204" pitchFamily="49" charset="0"/>
              </a:rPr>
              <a:t/>
            </a:r>
            <a:br>
              <a:rPr lang="en-US" dirty="0">
                <a:latin typeface="Consolas" panose="020B0609020204030204" pitchFamily="49" charset="0"/>
              </a:rPr>
            </a:b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args)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r>
              <a:rPr lang="en-US" dirty="0" smtClean="0">
                <a:latin typeface="Consolas" panose="020B0609020204030204" pitchFamily="49" charset="0"/>
              </a:rPr>
              <a:t>{</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smtClean="0">
                <a:latin typeface="Consolas" panose="020B0609020204030204" pitchFamily="49" charset="0"/>
              </a:rPr>
              <a:t>multithreading </a:t>
            </a:r>
            <a:r>
              <a:rPr lang="en-US" dirty="0">
                <a:latin typeface="Consolas" panose="020B0609020204030204" pitchFamily="49" charset="0"/>
              </a:rPr>
              <a:t>t = </a:t>
            </a:r>
            <a:r>
              <a:rPr lang="en-US" dirty="0">
                <a:solidFill>
                  <a:srgbClr val="0000FF"/>
                </a:solidFill>
                <a:latin typeface="Consolas" panose="020B0609020204030204" pitchFamily="49" charset="0"/>
              </a:rPr>
              <a:t>new</a:t>
            </a:r>
            <a:r>
              <a:rPr lang="en-US" dirty="0">
                <a:latin typeface="Consolas" panose="020B0609020204030204" pitchFamily="49" charset="0"/>
              </a:rPr>
              <a:t> </a:t>
            </a:r>
            <a:r>
              <a:rPr lang="en-US" dirty="0" smtClean="0">
                <a:latin typeface="Consolas" panose="020B0609020204030204" pitchFamily="49" charset="0"/>
              </a:rPr>
              <a:t>multithreading();</a:t>
            </a:r>
            <a:endParaRPr lang="en-US" dirty="0">
              <a:latin typeface="Consolas" panose="020B0609020204030204" pitchFamily="49" charset="0"/>
            </a:endParaRPr>
          </a:p>
          <a:p>
            <a:r>
              <a:rPr lang="en-US" dirty="0">
                <a:latin typeface="Consolas" panose="020B0609020204030204" pitchFamily="49" charset="0"/>
              </a:rPr>
              <a:t>        t.one();</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i = </a:t>
            </a:r>
            <a:r>
              <a:rPr lang="en-US" dirty="0">
                <a:solidFill>
                  <a:srgbClr val="098658"/>
                </a:solidFill>
                <a:latin typeface="Consolas" panose="020B0609020204030204" pitchFamily="49" charset="0"/>
              </a:rPr>
              <a:t>0</a:t>
            </a:r>
            <a:r>
              <a:rPr lang="en-US" dirty="0">
                <a:latin typeface="Consolas" panose="020B0609020204030204" pitchFamily="49" charset="0"/>
              </a:rPr>
              <a:t>; i &lt;= </a:t>
            </a:r>
            <a:r>
              <a:rPr lang="en-US" dirty="0">
                <a:solidFill>
                  <a:srgbClr val="098658"/>
                </a:solidFill>
                <a:latin typeface="Consolas" panose="020B0609020204030204" pitchFamily="49" charset="0"/>
              </a:rPr>
              <a:t>5</a:t>
            </a:r>
            <a:r>
              <a:rPr lang="en-US" dirty="0">
                <a:latin typeface="Consolas" panose="020B0609020204030204" pitchFamily="49" charset="0"/>
              </a:rPr>
              <a:t>; i++) {</a:t>
            </a:r>
          </a:p>
          <a:p>
            <a:r>
              <a:rPr lang="en-US" dirty="0">
                <a:latin typeface="Consolas" panose="020B0609020204030204" pitchFamily="49" charset="0"/>
              </a:rPr>
              <a:t>            System.out.println(</a:t>
            </a:r>
            <a:r>
              <a:rPr lang="en-US" dirty="0">
                <a:solidFill>
                  <a:srgbClr val="A31515"/>
                </a:solidFill>
                <a:latin typeface="Consolas" panose="020B0609020204030204" pitchFamily="49" charset="0"/>
              </a:rPr>
              <a:t>"Nazmul"</a:t>
            </a:r>
            <a:r>
              <a:rPr lang="en-US" dirty="0">
                <a:latin typeface="Consolas" panose="020B0609020204030204" pitchFamily="49" charset="0"/>
              </a:rPr>
              <a:t>);</a:t>
            </a:r>
          </a:p>
          <a:p>
            <a:r>
              <a:rPr lang="en-US" dirty="0">
                <a:latin typeface="Consolas" panose="020B0609020204030204" pitchFamily="49" charset="0"/>
              </a:rPr>
              <a:t>            Thread.sleep(</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p>
        </p:txBody>
      </p:sp>
      <p:sp>
        <p:nvSpPr>
          <p:cNvPr id="21" name="Google Shape;86;p13"/>
          <p:cNvSpPr txBox="1">
            <a:spLocks/>
          </p:cNvSpPr>
          <p:nvPr/>
        </p:nvSpPr>
        <p:spPr>
          <a:xfrm>
            <a:off x="1497650" y="7251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Multithreading</a:t>
            </a:r>
            <a:endParaRPr lang="en-US" sz="3600" b="1" dirty="0"/>
          </a:p>
        </p:txBody>
      </p:sp>
      <p:sp>
        <p:nvSpPr>
          <p:cNvPr id="17" name="TextBox 16"/>
          <p:cNvSpPr txBox="1"/>
          <p:nvPr/>
        </p:nvSpPr>
        <p:spPr>
          <a:xfrm>
            <a:off x="7258358" y="2821061"/>
            <a:ext cx="1599246" cy="307777"/>
          </a:xfrm>
          <a:prstGeom prst="rect">
            <a:avLst/>
          </a:prstGeom>
          <a:noFill/>
        </p:spPr>
        <p:txBody>
          <a:bodyPr wrap="square" rtlCol="0">
            <a:spAutoFit/>
          </a:bodyPr>
          <a:lstStyle/>
          <a:p>
            <a:r>
              <a:rPr lang="en-US" dirty="0" smtClean="0"/>
              <a:t>Single Thread</a:t>
            </a:r>
            <a:endParaRPr lang="en-US" dirty="0"/>
          </a:p>
        </p:txBody>
      </p:sp>
      <p:cxnSp>
        <p:nvCxnSpPr>
          <p:cNvPr id="20" name="Straight Arrow Connector 19"/>
          <p:cNvCxnSpPr>
            <a:endCxn id="17" idx="1"/>
          </p:cNvCxnSpPr>
          <p:nvPr/>
        </p:nvCxnSpPr>
        <p:spPr>
          <a:xfrm>
            <a:off x="7087977" y="2974949"/>
            <a:ext cx="1703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86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flipV="1">
            <a:off x="5356698" y="1023174"/>
            <a:ext cx="3735229" cy="14443"/>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1" name="Google Shape;86;p13"/>
          <p:cNvSpPr txBox="1">
            <a:spLocks/>
          </p:cNvSpPr>
          <p:nvPr/>
        </p:nvSpPr>
        <p:spPr>
          <a:xfrm>
            <a:off x="1497650" y="725176"/>
            <a:ext cx="4656716"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 Scheduler</a:t>
            </a:r>
            <a:endParaRPr lang="en-US" sz="3600" b="1" dirty="0"/>
          </a:p>
        </p:txBody>
      </p:sp>
      <p:sp>
        <p:nvSpPr>
          <p:cNvPr id="22" name="TextBox 21"/>
          <p:cNvSpPr txBox="1"/>
          <p:nvPr/>
        </p:nvSpPr>
        <p:spPr>
          <a:xfrm>
            <a:off x="291547" y="1453273"/>
            <a:ext cx="8660350" cy="830997"/>
          </a:xfrm>
          <a:prstGeom prst="rect">
            <a:avLst/>
          </a:prstGeom>
          <a:noFill/>
        </p:spPr>
        <p:txBody>
          <a:bodyPr wrap="square" rtlCol="0">
            <a:spAutoFit/>
          </a:bodyPr>
          <a:lstStyle/>
          <a:p>
            <a:r>
              <a:rPr lang="en-US" sz="2400" dirty="0" smtClean="0"/>
              <a:t>Thread scheduler is the part of JVM which execute multiple threads on a single processor randomly</a:t>
            </a:r>
          </a:p>
        </p:txBody>
      </p:sp>
      <p:sp>
        <p:nvSpPr>
          <p:cNvPr id="6" name="Rectangle 5"/>
          <p:cNvSpPr/>
          <p:nvPr/>
        </p:nvSpPr>
        <p:spPr>
          <a:xfrm>
            <a:off x="2444885" y="2934021"/>
            <a:ext cx="1543456" cy="1815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0218" y="3352955"/>
            <a:ext cx="629055" cy="307777"/>
          </a:xfrm>
          <a:prstGeom prst="rect">
            <a:avLst/>
          </a:prstGeom>
          <a:noFill/>
        </p:spPr>
        <p:txBody>
          <a:bodyPr wrap="square" rtlCol="0">
            <a:spAutoFit/>
          </a:bodyPr>
          <a:lstStyle/>
          <a:p>
            <a:r>
              <a:rPr lang="en-US" dirty="0" smtClean="0"/>
              <a:t>t1</a:t>
            </a:r>
            <a:endParaRPr lang="en-US" dirty="0"/>
          </a:p>
        </p:txBody>
      </p:sp>
      <p:sp>
        <p:nvSpPr>
          <p:cNvPr id="24" name="TextBox 23"/>
          <p:cNvSpPr txBox="1"/>
          <p:nvPr/>
        </p:nvSpPr>
        <p:spPr>
          <a:xfrm>
            <a:off x="230218" y="3803179"/>
            <a:ext cx="629055" cy="307777"/>
          </a:xfrm>
          <a:prstGeom prst="rect">
            <a:avLst/>
          </a:prstGeom>
          <a:noFill/>
        </p:spPr>
        <p:txBody>
          <a:bodyPr wrap="square" rtlCol="0">
            <a:spAutoFit/>
          </a:bodyPr>
          <a:lstStyle/>
          <a:p>
            <a:r>
              <a:rPr lang="en-US" dirty="0" smtClean="0"/>
              <a:t>t2</a:t>
            </a:r>
            <a:endParaRPr lang="en-US" dirty="0"/>
          </a:p>
        </p:txBody>
      </p:sp>
      <p:sp>
        <p:nvSpPr>
          <p:cNvPr id="25" name="TextBox 24"/>
          <p:cNvSpPr txBox="1"/>
          <p:nvPr/>
        </p:nvSpPr>
        <p:spPr>
          <a:xfrm>
            <a:off x="230218" y="4253403"/>
            <a:ext cx="629055" cy="307777"/>
          </a:xfrm>
          <a:prstGeom prst="rect">
            <a:avLst/>
          </a:prstGeom>
          <a:noFill/>
        </p:spPr>
        <p:txBody>
          <a:bodyPr wrap="square" rtlCol="0">
            <a:spAutoFit/>
          </a:bodyPr>
          <a:lstStyle/>
          <a:p>
            <a:r>
              <a:rPr lang="en-US" dirty="0" smtClean="0"/>
              <a:t>t3</a:t>
            </a:r>
            <a:endParaRPr lang="en-US" dirty="0"/>
          </a:p>
        </p:txBody>
      </p:sp>
      <p:cxnSp>
        <p:nvCxnSpPr>
          <p:cNvPr id="19" name="Straight Arrow Connector 18"/>
          <p:cNvCxnSpPr>
            <a:stCxn id="11" idx="3"/>
          </p:cNvCxnSpPr>
          <p:nvPr/>
        </p:nvCxnSpPr>
        <p:spPr>
          <a:xfrm flipV="1">
            <a:off x="859273" y="3506843"/>
            <a:ext cx="1585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3"/>
          </p:cNvCxnSpPr>
          <p:nvPr/>
        </p:nvCxnSpPr>
        <p:spPr>
          <a:xfrm flipV="1">
            <a:off x="859273" y="3957067"/>
            <a:ext cx="1585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3"/>
          </p:cNvCxnSpPr>
          <p:nvPr/>
        </p:nvCxnSpPr>
        <p:spPr>
          <a:xfrm flipV="1">
            <a:off x="859273" y="4407291"/>
            <a:ext cx="1585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3447" y="2544672"/>
            <a:ext cx="583864" cy="307777"/>
          </a:xfrm>
          <a:prstGeom prst="rect">
            <a:avLst/>
          </a:prstGeom>
          <a:noFill/>
        </p:spPr>
        <p:txBody>
          <a:bodyPr wrap="square" rtlCol="0">
            <a:spAutoFit/>
          </a:bodyPr>
          <a:lstStyle/>
          <a:p>
            <a:r>
              <a:rPr lang="en-US" dirty="0" smtClean="0"/>
              <a:t>JVM</a:t>
            </a:r>
            <a:endParaRPr lang="en-US" dirty="0"/>
          </a:p>
        </p:txBody>
      </p:sp>
      <p:sp>
        <p:nvSpPr>
          <p:cNvPr id="30" name="Rectangle 29"/>
          <p:cNvSpPr/>
          <p:nvPr/>
        </p:nvSpPr>
        <p:spPr>
          <a:xfrm>
            <a:off x="2853447" y="3424136"/>
            <a:ext cx="648511" cy="686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TS</a:t>
            </a:r>
            <a:endParaRPr lang="en-US" dirty="0"/>
          </a:p>
        </p:txBody>
      </p:sp>
      <p:sp>
        <p:nvSpPr>
          <p:cNvPr id="31" name="Rectangle 30"/>
          <p:cNvSpPr/>
          <p:nvPr/>
        </p:nvSpPr>
        <p:spPr>
          <a:xfrm>
            <a:off x="5304817" y="2736715"/>
            <a:ext cx="959795" cy="2178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6" idx="3"/>
          </p:cNvCxnSpPr>
          <p:nvPr/>
        </p:nvCxnSpPr>
        <p:spPr>
          <a:xfrm flipV="1">
            <a:off x="3988341" y="3112851"/>
            <a:ext cx="1316476" cy="729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88341" y="3957067"/>
            <a:ext cx="1316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988341" y="4110956"/>
            <a:ext cx="1316476" cy="296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29846" y="3995824"/>
            <a:ext cx="629055" cy="307777"/>
          </a:xfrm>
          <a:prstGeom prst="rect">
            <a:avLst/>
          </a:prstGeom>
          <a:noFill/>
        </p:spPr>
        <p:txBody>
          <a:bodyPr wrap="square" rtlCol="0">
            <a:spAutoFit/>
          </a:bodyPr>
          <a:lstStyle/>
          <a:p>
            <a:r>
              <a:rPr lang="en-US" dirty="0"/>
              <a:t>5</a:t>
            </a:r>
          </a:p>
        </p:txBody>
      </p:sp>
      <p:sp>
        <p:nvSpPr>
          <p:cNvPr id="42" name="TextBox 41"/>
          <p:cNvSpPr txBox="1"/>
          <p:nvPr/>
        </p:nvSpPr>
        <p:spPr>
          <a:xfrm>
            <a:off x="4529846" y="3647149"/>
            <a:ext cx="629055" cy="307777"/>
          </a:xfrm>
          <a:prstGeom prst="rect">
            <a:avLst/>
          </a:prstGeom>
          <a:noFill/>
        </p:spPr>
        <p:txBody>
          <a:bodyPr wrap="square" rtlCol="0">
            <a:spAutoFit/>
          </a:bodyPr>
          <a:lstStyle/>
          <a:p>
            <a:r>
              <a:rPr lang="en-US" dirty="0"/>
              <a:t>3</a:t>
            </a:r>
          </a:p>
        </p:txBody>
      </p:sp>
      <p:sp>
        <p:nvSpPr>
          <p:cNvPr id="43" name="TextBox 42"/>
          <p:cNvSpPr txBox="1"/>
          <p:nvPr/>
        </p:nvSpPr>
        <p:spPr>
          <a:xfrm>
            <a:off x="4503906" y="3212756"/>
            <a:ext cx="629055" cy="307777"/>
          </a:xfrm>
          <a:prstGeom prst="rect">
            <a:avLst/>
          </a:prstGeom>
          <a:noFill/>
        </p:spPr>
        <p:txBody>
          <a:bodyPr wrap="square" rtlCol="0">
            <a:spAutoFit/>
          </a:bodyPr>
          <a:lstStyle/>
          <a:p>
            <a:r>
              <a:rPr lang="en-US" dirty="0"/>
              <a:t>4</a:t>
            </a:r>
          </a:p>
        </p:txBody>
      </p:sp>
      <p:sp>
        <p:nvSpPr>
          <p:cNvPr id="44" name="TextBox 43"/>
          <p:cNvSpPr txBox="1"/>
          <p:nvPr/>
        </p:nvSpPr>
        <p:spPr>
          <a:xfrm>
            <a:off x="5492782" y="2428938"/>
            <a:ext cx="583864" cy="307777"/>
          </a:xfrm>
          <a:prstGeom prst="rect">
            <a:avLst/>
          </a:prstGeom>
          <a:noFill/>
        </p:spPr>
        <p:txBody>
          <a:bodyPr wrap="square" rtlCol="0">
            <a:spAutoFit/>
          </a:bodyPr>
          <a:lstStyle/>
          <a:p>
            <a:r>
              <a:rPr lang="en-US" dirty="0" smtClean="0"/>
              <a:t>CPU</a:t>
            </a:r>
            <a:endParaRPr lang="en-US" dirty="0"/>
          </a:p>
        </p:txBody>
      </p:sp>
      <p:sp>
        <p:nvSpPr>
          <p:cNvPr id="38" name="TextBox 37"/>
          <p:cNvSpPr txBox="1"/>
          <p:nvPr/>
        </p:nvSpPr>
        <p:spPr>
          <a:xfrm>
            <a:off x="7224312" y="2664724"/>
            <a:ext cx="2302309" cy="1169551"/>
          </a:xfrm>
          <a:prstGeom prst="rect">
            <a:avLst/>
          </a:prstGeom>
          <a:noFill/>
        </p:spPr>
        <p:txBody>
          <a:bodyPr wrap="square" rtlCol="0">
            <a:spAutoFit/>
          </a:bodyPr>
          <a:lstStyle/>
          <a:p>
            <a:r>
              <a:rPr lang="en-US" dirty="0" smtClean="0"/>
              <a:t>Algorithm</a:t>
            </a:r>
          </a:p>
          <a:p>
            <a:pPr marL="285750" lvl="3" indent="-285750">
              <a:buFont typeface="Courier New" panose="02070309020205020404" pitchFamily="49" charset="0"/>
              <a:buChar char="o"/>
            </a:pPr>
            <a:r>
              <a:rPr lang="en-US" dirty="0" smtClean="0"/>
              <a:t>FCFS</a:t>
            </a:r>
          </a:p>
          <a:p>
            <a:pPr marL="285750" lvl="3" indent="-285750">
              <a:buFont typeface="Courier New" panose="02070309020205020404" pitchFamily="49" charset="0"/>
              <a:buChar char="o"/>
            </a:pPr>
            <a:r>
              <a:rPr lang="en-US" dirty="0" smtClean="0"/>
              <a:t>SJF</a:t>
            </a:r>
          </a:p>
          <a:p>
            <a:pPr marL="285750" lvl="3" indent="-285750">
              <a:buFont typeface="Courier New" panose="02070309020205020404" pitchFamily="49" charset="0"/>
              <a:buChar char="o"/>
            </a:pPr>
            <a:r>
              <a:rPr lang="en-US" dirty="0" smtClean="0"/>
              <a:t>Round Robin</a:t>
            </a:r>
          </a:p>
          <a:p>
            <a:pPr marL="285750" lvl="4" indent="-285750">
              <a:buFont typeface="Courier New" panose="02070309020205020404" pitchFamily="49" charset="0"/>
              <a:buChar char="o"/>
            </a:pPr>
            <a:endParaRPr lang="en-US" dirty="0" smtClean="0"/>
          </a:p>
        </p:txBody>
      </p:sp>
      <p:cxnSp>
        <p:nvCxnSpPr>
          <p:cNvPr id="46" name="Straight Arrow Connector 45"/>
          <p:cNvCxnSpPr/>
          <p:nvPr/>
        </p:nvCxnSpPr>
        <p:spPr>
          <a:xfrm flipV="1">
            <a:off x="3437311" y="2934021"/>
            <a:ext cx="3787001" cy="181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007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flipV="1">
            <a:off x="5551251" y="1023174"/>
            <a:ext cx="3540676" cy="33898"/>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1" name="Google Shape;86;p13"/>
          <p:cNvSpPr txBox="1">
            <a:spLocks/>
          </p:cNvSpPr>
          <p:nvPr/>
        </p:nvSpPr>
        <p:spPr>
          <a:xfrm>
            <a:off x="1497649" y="725176"/>
            <a:ext cx="5026367"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 Life cycle</a:t>
            </a:r>
            <a:endParaRPr lang="en-US" sz="3600" b="1" dirty="0"/>
          </a:p>
        </p:txBody>
      </p:sp>
      <p:sp>
        <p:nvSpPr>
          <p:cNvPr id="4" name="Oval 3"/>
          <p:cNvSpPr/>
          <p:nvPr/>
        </p:nvSpPr>
        <p:spPr>
          <a:xfrm>
            <a:off x="687339" y="3306519"/>
            <a:ext cx="959796"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Born</a:t>
            </a:r>
            <a:endParaRPr lang="en-US" dirty="0"/>
          </a:p>
        </p:txBody>
      </p:sp>
      <p:sp>
        <p:nvSpPr>
          <p:cNvPr id="22" name="Oval 21"/>
          <p:cNvSpPr/>
          <p:nvPr/>
        </p:nvSpPr>
        <p:spPr>
          <a:xfrm>
            <a:off x="2376790" y="3300917"/>
            <a:ext cx="1021405"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Ready</a:t>
            </a:r>
            <a:endParaRPr lang="en-US" dirty="0"/>
          </a:p>
        </p:txBody>
      </p:sp>
      <p:sp>
        <p:nvSpPr>
          <p:cNvPr id="25" name="Oval 24"/>
          <p:cNvSpPr/>
          <p:nvPr/>
        </p:nvSpPr>
        <p:spPr>
          <a:xfrm>
            <a:off x="3336587" y="2110129"/>
            <a:ext cx="959796"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a:t>
            </a:r>
          </a:p>
          <a:p>
            <a:pPr algn="ctr"/>
            <a:r>
              <a:rPr lang="en-US" dirty="0" smtClean="0"/>
              <a:t>state</a:t>
            </a:r>
            <a:endParaRPr lang="en-US" dirty="0"/>
          </a:p>
        </p:txBody>
      </p:sp>
      <p:sp>
        <p:nvSpPr>
          <p:cNvPr id="26" name="Oval 25"/>
          <p:cNvSpPr/>
          <p:nvPr/>
        </p:nvSpPr>
        <p:spPr>
          <a:xfrm>
            <a:off x="4558836" y="3294430"/>
            <a:ext cx="1193260" cy="745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a:t>
            </a:r>
            <a:endParaRPr lang="en-US" dirty="0"/>
          </a:p>
        </p:txBody>
      </p:sp>
      <p:sp>
        <p:nvSpPr>
          <p:cNvPr id="27" name="Oval 26"/>
          <p:cNvSpPr/>
          <p:nvPr/>
        </p:nvSpPr>
        <p:spPr>
          <a:xfrm>
            <a:off x="6446194" y="3300918"/>
            <a:ext cx="959796"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Dead</a:t>
            </a:r>
            <a:endParaRPr lang="en-US" dirty="0"/>
          </a:p>
        </p:txBody>
      </p:sp>
      <p:cxnSp>
        <p:nvCxnSpPr>
          <p:cNvPr id="10" name="Straight Arrow Connector 9"/>
          <p:cNvCxnSpPr>
            <a:stCxn id="4" idx="6"/>
            <a:endCxn id="22" idx="2"/>
          </p:cNvCxnSpPr>
          <p:nvPr/>
        </p:nvCxnSpPr>
        <p:spPr>
          <a:xfrm flipV="1">
            <a:off x="1647135" y="3673811"/>
            <a:ext cx="729655" cy="5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2" idx="6"/>
            <a:endCxn id="26" idx="2"/>
          </p:cNvCxnSpPr>
          <p:nvPr/>
        </p:nvCxnSpPr>
        <p:spPr>
          <a:xfrm flipV="1">
            <a:off x="3398195" y="3667323"/>
            <a:ext cx="1160641" cy="6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6"/>
            <a:endCxn id="27" idx="2"/>
          </p:cNvCxnSpPr>
          <p:nvPr/>
        </p:nvCxnSpPr>
        <p:spPr>
          <a:xfrm>
            <a:off x="5752096" y="3667323"/>
            <a:ext cx="694098" cy="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5" idx="5"/>
          </p:cNvCxnSpPr>
          <p:nvPr/>
        </p:nvCxnSpPr>
        <p:spPr>
          <a:xfrm flipH="1" flipV="1">
            <a:off x="4155824" y="2746698"/>
            <a:ext cx="999642" cy="54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3"/>
            <a:endCxn id="22" idx="0"/>
          </p:cNvCxnSpPr>
          <p:nvPr/>
        </p:nvCxnSpPr>
        <p:spPr>
          <a:xfrm flipH="1">
            <a:off x="2887493" y="2746698"/>
            <a:ext cx="589653" cy="55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6169" y="4188888"/>
            <a:ext cx="661480" cy="307777"/>
          </a:xfrm>
          <a:prstGeom prst="rect">
            <a:avLst/>
          </a:prstGeom>
          <a:noFill/>
        </p:spPr>
        <p:txBody>
          <a:bodyPr wrap="square" rtlCol="0">
            <a:spAutoFit/>
          </a:bodyPr>
          <a:lstStyle/>
          <a:p>
            <a:r>
              <a:rPr lang="en-US" dirty="0" smtClean="0"/>
              <a:t>1</a:t>
            </a:r>
            <a:endParaRPr lang="en-US" dirty="0"/>
          </a:p>
        </p:txBody>
      </p:sp>
      <p:sp>
        <p:nvSpPr>
          <p:cNvPr id="52" name="TextBox 51"/>
          <p:cNvSpPr txBox="1"/>
          <p:nvPr/>
        </p:nvSpPr>
        <p:spPr>
          <a:xfrm>
            <a:off x="4698461" y="4231531"/>
            <a:ext cx="661480" cy="307777"/>
          </a:xfrm>
          <a:prstGeom prst="rect">
            <a:avLst/>
          </a:prstGeom>
          <a:noFill/>
        </p:spPr>
        <p:txBody>
          <a:bodyPr wrap="square" rtlCol="0">
            <a:spAutoFit/>
          </a:bodyPr>
          <a:lstStyle/>
          <a:p>
            <a:r>
              <a:rPr lang="en-US" dirty="0"/>
              <a:t>3</a:t>
            </a:r>
          </a:p>
        </p:txBody>
      </p:sp>
      <p:sp>
        <p:nvSpPr>
          <p:cNvPr id="53" name="TextBox 52"/>
          <p:cNvSpPr txBox="1"/>
          <p:nvPr/>
        </p:nvSpPr>
        <p:spPr>
          <a:xfrm>
            <a:off x="6562926" y="4188888"/>
            <a:ext cx="661480" cy="307777"/>
          </a:xfrm>
          <a:prstGeom prst="rect">
            <a:avLst/>
          </a:prstGeom>
          <a:noFill/>
        </p:spPr>
        <p:txBody>
          <a:bodyPr wrap="square" rtlCol="0">
            <a:spAutoFit/>
          </a:bodyPr>
          <a:lstStyle/>
          <a:p>
            <a:r>
              <a:rPr lang="en-US" dirty="0"/>
              <a:t>5</a:t>
            </a:r>
          </a:p>
        </p:txBody>
      </p:sp>
      <p:sp>
        <p:nvSpPr>
          <p:cNvPr id="54" name="TextBox 53"/>
          <p:cNvSpPr txBox="1"/>
          <p:nvPr/>
        </p:nvSpPr>
        <p:spPr>
          <a:xfrm>
            <a:off x="2608635" y="4233018"/>
            <a:ext cx="661480" cy="307777"/>
          </a:xfrm>
          <a:prstGeom prst="rect">
            <a:avLst/>
          </a:prstGeom>
          <a:noFill/>
        </p:spPr>
        <p:txBody>
          <a:bodyPr wrap="square" rtlCol="0">
            <a:spAutoFit/>
          </a:bodyPr>
          <a:lstStyle/>
          <a:p>
            <a:r>
              <a:rPr lang="en-US" dirty="0"/>
              <a:t>2</a:t>
            </a:r>
          </a:p>
        </p:txBody>
      </p:sp>
      <p:sp>
        <p:nvSpPr>
          <p:cNvPr id="55" name="TextBox 54"/>
          <p:cNvSpPr txBox="1"/>
          <p:nvPr/>
        </p:nvSpPr>
        <p:spPr>
          <a:xfrm>
            <a:off x="3146406" y="1923069"/>
            <a:ext cx="661480" cy="307777"/>
          </a:xfrm>
          <a:prstGeom prst="rect">
            <a:avLst/>
          </a:prstGeom>
          <a:noFill/>
        </p:spPr>
        <p:txBody>
          <a:bodyPr wrap="square" rtlCol="0">
            <a:spAutoFit/>
          </a:bodyPr>
          <a:lstStyle/>
          <a:p>
            <a:r>
              <a:rPr lang="en-US" dirty="0" smtClean="0"/>
              <a:t>4</a:t>
            </a:r>
            <a:endParaRPr lang="en-US" dirty="0"/>
          </a:p>
        </p:txBody>
      </p:sp>
      <p:sp>
        <p:nvSpPr>
          <p:cNvPr id="49" name="TextBox 48"/>
          <p:cNvSpPr txBox="1"/>
          <p:nvPr/>
        </p:nvSpPr>
        <p:spPr>
          <a:xfrm>
            <a:off x="408562" y="3023807"/>
            <a:ext cx="1089087" cy="307777"/>
          </a:xfrm>
          <a:prstGeom prst="rect">
            <a:avLst/>
          </a:prstGeom>
          <a:noFill/>
        </p:spPr>
        <p:txBody>
          <a:bodyPr wrap="square" rtlCol="0">
            <a:spAutoFit/>
          </a:bodyPr>
          <a:lstStyle/>
          <a:p>
            <a:r>
              <a:rPr lang="en-US" dirty="0" smtClean="0"/>
              <a:t>T new </a:t>
            </a:r>
            <a:endParaRPr lang="en-US" dirty="0"/>
          </a:p>
        </p:txBody>
      </p:sp>
      <p:sp>
        <p:nvSpPr>
          <p:cNvPr id="57" name="TextBox 56"/>
          <p:cNvSpPr txBox="1"/>
          <p:nvPr/>
        </p:nvSpPr>
        <p:spPr>
          <a:xfrm>
            <a:off x="1587886" y="3366033"/>
            <a:ext cx="1089087" cy="307777"/>
          </a:xfrm>
          <a:prstGeom prst="rect">
            <a:avLst/>
          </a:prstGeom>
          <a:noFill/>
        </p:spPr>
        <p:txBody>
          <a:bodyPr wrap="square" rtlCol="0">
            <a:spAutoFit/>
          </a:bodyPr>
          <a:lstStyle/>
          <a:p>
            <a:r>
              <a:rPr lang="en-US" dirty="0" smtClean="0"/>
              <a:t>T .start() </a:t>
            </a:r>
            <a:endParaRPr lang="en-US" dirty="0"/>
          </a:p>
        </p:txBody>
      </p:sp>
      <p:sp>
        <p:nvSpPr>
          <p:cNvPr id="60" name="TextBox 59"/>
          <p:cNvSpPr txBox="1"/>
          <p:nvPr/>
        </p:nvSpPr>
        <p:spPr>
          <a:xfrm>
            <a:off x="5673145" y="3366033"/>
            <a:ext cx="1089087" cy="307777"/>
          </a:xfrm>
          <a:prstGeom prst="rect">
            <a:avLst/>
          </a:prstGeom>
          <a:noFill/>
        </p:spPr>
        <p:txBody>
          <a:bodyPr wrap="square" rtlCol="0">
            <a:spAutoFit/>
          </a:bodyPr>
          <a:lstStyle/>
          <a:p>
            <a:r>
              <a:rPr lang="en-US" dirty="0" smtClean="0"/>
              <a:t>Run()</a:t>
            </a:r>
            <a:endParaRPr lang="en-US" dirty="0"/>
          </a:p>
        </p:txBody>
      </p:sp>
      <p:sp>
        <p:nvSpPr>
          <p:cNvPr id="61" name="TextBox 60"/>
          <p:cNvSpPr txBox="1"/>
          <p:nvPr/>
        </p:nvSpPr>
        <p:spPr>
          <a:xfrm>
            <a:off x="3654459" y="3371635"/>
            <a:ext cx="455680" cy="307777"/>
          </a:xfrm>
          <a:prstGeom prst="rect">
            <a:avLst/>
          </a:prstGeom>
          <a:noFill/>
        </p:spPr>
        <p:txBody>
          <a:bodyPr wrap="square" rtlCol="0">
            <a:spAutoFit/>
          </a:bodyPr>
          <a:lstStyle/>
          <a:p>
            <a:r>
              <a:rPr lang="en-US" dirty="0" smtClean="0"/>
              <a:t>TS </a:t>
            </a:r>
            <a:endParaRPr lang="en-US" dirty="0"/>
          </a:p>
        </p:txBody>
      </p:sp>
      <p:sp>
        <p:nvSpPr>
          <p:cNvPr id="62" name="Arc 61"/>
          <p:cNvSpPr/>
          <p:nvPr/>
        </p:nvSpPr>
        <p:spPr>
          <a:xfrm rot="19163190">
            <a:off x="4938167" y="2974469"/>
            <a:ext cx="2538796" cy="273661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a:off x="5834144" y="2685361"/>
            <a:ext cx="908108" cy="307777"/>
          </a:xfrm>
          <a:prstGeom prst="rect">
            <a:avLst/>
          </a:prstGeom>
          <a:noFill/>
        </p:spPr>
        <p:txBody>
          <a:bodyPr wrap="square" rtlCol="0">
            <a:spAutoFit/>
          </a:bodyPr>
          <a:lstStyle/>
          <a:p>
            <a:r>
              <a:rPr lang="en-US" dirty="0" err="1" smtClean="0"/>
              <a:t>T.stop</a:t>
            </a:r>
            <a:r>
              <a:rPr lang="en-US" dirty="0" smtClean="0"/>
              <a:t>()</a:t>
            </a:r>
            <a:endParaRPr lang="en-US" dirty="0"/>
          </a:p>
        </p:txBody>
      </p:sp>
      <p:cxnSp>
        <p:nvCxnSpPr>
          <p:cNvPr id="65" name="Straight Arrow Connector 64"/>
          <p:cNvCxnSpPr/>
          <p:nvPr/>
        </p:nvCxnSpPr>
        <p:spPr>
          <a:xfrm>
            <a:off x="953105" y="3177695"/>
            <a:ext cx="213804" cy="12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449326" y="1903238"/>
            <a:ext cx="1582233" cy="954107"/>
          </a:xfrm>
          <a:prstGeom prst="rect">
            <a:avLst/>
          </a:prstGeom>
          <a:noFill/>
        </p:spPr>
        <p:txBody>
          <a:bodyPr wrap="square" rtlCol="0">
            <a:spAutoFit/>
          </a:bodyPr>
          <a:lstStyle/>
          <a:p>
            <a:r>
              <a:rPr lang="en-US" dirty="0" err="1"/>
              <a:t>T.suspend</a:t>
            </a:r>
            <a:r>
              <a:rPr lang="en-US" dirty="0"/>
              <a:t>()</a:t>
            </a:r>
          </a:p>
          <a:p>
            <a:r>
              <a:rPr lang="en-US" dirty="0" err="1" smtClean="0"/>
              <a:t>T.join</a:t>
            </a:r>
            <a:r>
              <a:rPr lang="en-US" dirty="0" smtClean="0"/>
              <a:t>()</a:t>
            </a:r>
          </a:p>
          <a:p>
            <a:r>
              <a:rPr lang="en-US" dirty="0" err="1" smtClean="0"/>
              <a:t>T.sleep</a:t>
            </a:r>
            <a:r>
              <a:rPr lang="en-US" dirty="0" smtClean="0"/>
              <a:t>()</a:t>
            </a:r>
          </a:p>
          <a:p>
            <a:r>
              <a:rPr lang="en-US" dirty="0" err="1" smtClean="0"/>
              <a:t>T.wait</a:t>
            </a:r>
            <a:r>
              <a:rPr lang="en-US" dirty="0" smtClean="0"/>
              <a:t>()</a:t>
            </a:r>
            <a:endParaRPr lang="en-US" dirty="0"/>
          </a:p>
        </p:txBody>
      </p:sp>
      <p:cxnSp>
        <p:nvCxnSpPr>
          <p:cNvPr id="70" name="Elbow Connector 69"/>
          <p:cNvCxnSpPr/>
          <p:nvPr/>
        </p:nvCxnSpPr>
        <p:spPr>
          <a:xfrm rot="10800000">
            <a:off x="2237363" y="1569397"/>
            <a:ext cx="2256817" cy="4696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244934" y="1605777"/>
            <a:ext cx="642558" cy="975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409209" y="2555130"/>
            <a:ext cx="1670144" cy="307777"/>
          </a:xfrm>
          <a:prstGeom prst="rect">
            <a:avLst/>
          </a:prstGeom>
          <a:noFill/>
        </p:spPr>
        <p:txBody>
          <a:bodyPr wrap="square" rtlCol="0">
            <a:spAutoFit/>
          </a:bodyPr>
          <a:lstStyle/>
          <a:p>
            <a:r>
              <a:rPr lang="en-US" dirty="0" err="1" smtClean="0"/>
              <a:t>T.resume</a:t>
            </a:r>
            <a:r>
              <a:rPr lang="en-US" dirty="0" smtClean="0"/>
              <a:t>()</a:t>
            </a:r>
            <a:endParaRPr lang="en-US" dirty="0"/>
          </a:p>
        </p:txBody>
      </p:sp>
      <p:cxnSp>
        <p:nvCxnSpPr>
          <p:cNvPr id="75" name="Straight Arrow Connector 74"/>
          <p:cNvCxnSpPr>
            <a:stCxn id="61" idx="2"/>
          </p:cNvCxnSpPr>
          <p:nvPr/>
        </p:nvCxnSpPr>
        <p:spPr>
          <a:xfrm>
            <a:off x="3882299" y="3679412"/>
            <a:ext cx="0" cy="8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529944" y="4442074"/>
            <a:ext cx="794867" cy="307777"/>
          </a:xfrm>
          <a:prstGeom prst="rect">
            <a:avLst/>
          </a:prstGeom>
          <a:noFill/>
        </p:spPr>
        <p:txBody>
          <a:bodyPr wrap="square" rtlCol="0">
            <a:spAutoFit/>
          </a:bodyPr>
          <a:lstStyle/>
          <a:p>
            <a:r>
              <a:rPr lang="en-US" dirty="0" smtClean="0"/>
              <a:t>select</a:t>
            </a:r>
            <a:endParaRPr lang="en-US" dirty="0"/>
          </a:p>
        </p:txBody>
      </p:sp>
    </p:spTree>
    <p:extLst>
      <p:ext uri="{BB962C8B-B14F-4D97-AF65-F5344CB8AC3E}">
        <p14:creationId xmlns:p14="http://schemas.microsoft.com/office/powerpoint/2010/main" val="2519242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9" name="TextBox 8"/>
          <p:cNvSpPr txBox="1"/>
          <p:nvPr/>
        </p:nvSpPr>
        <p:spPr>
          <a:xfrm>
            <a:off x="291547" y="1453273"/>
            <a:ext cx="2484079" cy="461665"/>
          </a:xfrm>
          <a:prstGeom prst="rect">
            <a:avLst/>
          </a:prstGeom>
          <a:noFill/>
        </p:spPr>
        <p:txBody>
          <a:bodyPr wrap="square" rtlCol="0">
            <a:spAutoFit/>
          </a:bodyPr>
          <a:lstStyle/>
          <a:p>
            <a:r>
              <a:rPr lang="en-US" sz="2400" b="1" dirty="0" smtClean="0"/>
              <a:t>Sto</a:t>
            </a:r>
            <a:r>
              <a:rPr lang="en-US" sz="2400" b="1" dirty="0"/>
              <a:t>p</a:t>
            </a:r>
            <a:r>
              <a:rPr lang="en-US" sz="2400" b="1" dirty="0" smtClean="0"/>
              <a:t> method </a:t>
            </a:r>
            <a:endParaRPr lang="en-US" sz="2400" dirty="0" smtClean="0"/>
          </a:p>
        </p:txBody>
      </p:sp>
      <p:sp>
        <p:nvSpPr>
          <p:cNvPr id="21" name="Google Shape;86;p13"/>
          <p:cNvSpPr txBox="1">
            <a:spLocks/>
          </p:cNvSpPr>
          <p:nvPr/>
        </p:nvSpPr>
        <p:spPr>
          <a:xfrm>
            <a:off x="1497650" y="725176"/>
            <a:ext cx="2205346"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19" name="TextBox 18"/>
          <p:cNvSpPr txBox="1"/>
          <p:nvPr/>
        </p:nvSpPr>
        <p:spPr>
          <a:xfrm>
            <a:off x="865479" y="1826167"/>
            <a:ext cx="8006147" cy="400110"/>
          </a:xfrm>
          <a:prstGeom prst="rect">
            <a:avLst/>
          </a:prstGeom>
          <a:noFill/>
        </p:spPr>
        <p:txBody>
          <a:bodyPr wrap="square" rtlCol="0">
            <a:spAutoFit/>
          </a:bodyPr>
          <a:lstStyle/>
          <a:p>
            <a:r>
              <a:rPr lang="en-US" sz="2000" dirty="0" smtClean="0"/>
              <a:t>Terminate a thread </a:t>
            </a:r>
          </a:p>
        </p:txBody>
      </p:sp>
      <p:grpSp>
        <p:nvGrpSpPr>
          <p:cNvPr id="4" name="Group 3"/>
          <p:cNvGrpSpPr/>
          <p:nvPr/>
        </p:nvGrpSpPr>
        <p:grpSpPr>
          <a:xfrm>
            <a:off x="622569" y="3073029"/>
            <a:ext cx="6776935" cy="1386249"/>
            <a:chOff x="460443" y="2828564"/>
            <a:chExt cx="6997428" cy="1942177"/>
          </a:xfrm>
        </p:grpSpPr>
        <p:sp>
          <p:nvSpPr>
            <p:cNvPr id="22" name="Oval 21"/>
            <p:cNvSpPr/>
            <p:nvPr/>
          </p:nvSpPr>
          <p:spPr>
            <a:xfrm>
              <a:off x="817122" y="4019352"/>
              <a:ext cx="881893" cy="751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Born</a:t>
              </a:r>
              <a:endParaRPr lang="en-US" dirty="0"/>
            </a:p>
          </p:txBody>
        </p:sp>
        <p:sp>
          <p:nvSpPr>
            <p:cNvPr id="23" name="Oval 22"/>
            <p:cNvSpPr/>
            <p:nvPr/>
          </p:nvSpPr>
          <p:spPr>
            <a:xfrm>
              <a:off x="2428671" y="4019352"/>
              <a:ext cx="1021405"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Ready</a:t>
              </a:r>
              <a:endParaRPr lang="en-US" dirty="0"/>
            </a:p>
          </p:txBody>
        </p:sp>
        <p:sp>
          <p:nvSpPr>
            <p:cNvPr id="24" name="Oval 23"/>
            <p:cNvSpPr/>
            <p:nvPr/>
          </p:nvSpPr>
          <p:spPr>
            <a:xfrm>
              <a:off x="3388468" y="2828564"/>
              <a:ext cx="959796"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a:t>
              </a:r>
            </a:p>
            <a:p>
              <a:pPr algn="ctr"/>
              <a:r>
                <a:rPr lang="en-US" dirty="0" smtClean="0"/>
                <a:t>state</a:t>
              </a:r>
              <a:endParaRPr lang="en-US" dirty="0"/>
            </a:p>
          </p:txBody>
        </p:sp>
        <p:sp>
          <p:nvSpPr>
            <p:cNvPr id="25" name="Oval 24"/>
            <p:cNvSpPr/>
            <p:nvPr/>
          </p:nvSpPr>
          <p:spPr>
            <a:xfrm>
              <a:off x="4610717" y="4012865"/>
              <a:ext cx="1283628"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a:t>
              </a:r>
              <a:endParaRPr lang="en-US" dirty="0"/>
            </a:p>
          </p:txBody>
        </p:sp>
        <p:sp>
          <p:nvSpPr>
            <p:cNvPr id="26" name="Oval 25"/>
            <p:cNvSpPr/>
            <p:nvPr/>
          </p:nvSpPr>
          <p:spPr>
            <a:xfrm>
              <a:off x="6498075" y="4019353"/>
              <a:ext cx="959796"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Dead</a:t>
              </a:r>
              <a:endParaRPr lang="en-US" dirty="0"/>
            </a:p>
          </p:txBody>
        </p:sp>
        <p:cxnSp>
          <p:nvCxnSpPr>
            <p:cNvPr id="27" name="Straight Arrow Connector 26"/>
            <p:cNvCxnSpPr>
              <a:stCxn id="22" idx="6"/>
              <a:endCxn id="23" idx="2"/>
            </p:cNvCxnSpPr>
            <p:nvPr/>
          </p:nvCxnSpPr>
          <p:spPr>
            <a:xfrm flipV="1">
              <a:off x="1699015" y="4392246"/>
              <a:ext cx="729656" cy="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6"/>
              <a:endCxn id="25" idx="2"/>
            </p:cNvCxnSpPr>
            <p:nvPr/>
          </p:nvCxnSpPr>
          <p:spPr>
            <a:xfrm flipV="1">
              <a:off x="3450076" y="4385758"/>
              <a:ext cx="1160641" cy="6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6"/>
              <a:endCxn id="26" idx="2"/>
            </p:cNvCxnSpPr>
            <p:nvPr/>
          </p:nvCxnSpPr>
          <p:spPr>
            <a:xfrm>
              <a:off x="5803977" y="4385758"/>
              <a:ext cx="694098" cy="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0"/>
              <a:endCxn id="24" idx="5"/>
            </p:cNvCxnSpPr>
            <p:nvPr/>
          </p:nvCxnSpPr>
          <p:spPr>
            <a:xfrm flipH="1" flipV="1">
              <a:off x="4207705" y="3465133"/>
              <a:ext cx="999642" cy="54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a:endCxn id="23" idx="0"/>
            </p:cNvCxnSpPr>
            <p:nvPr/>
          </p:nvCxnSpPr>
          <p:spPr>
            <a:xfrm flipH="1">
              <a:off x="2939374" y="3465133"/>
              <a:ext cx="589653" cy="55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0443" y="3742242"/>
              <a:ext cx="1089087" cy="307777"/>
            </a:xfrm>
            <a:prstGeom prst="rect">
              <a:avLst/>
            </a:prstGeom>
            <a:noFill/>
          </p:spPr>
          <p:txBody>
            <a:bodyPr wrap="square" rtlCol="0">
              <a:spAutoFit/>
            </a:bodyPr>
            <a:lstStyle/>
            <a:p>
              <a:r>
                <a:rPr lang="en-US" dirty="0" smtClean="0"/>
                <a:t>T new </a:t>
              </a:r>
              <a:endParaRPr lang="en-US" dirty="0"/>
            </a:p>
          </p:txBody>
        </p:sp>
        <p:sp>
          <p:nvSpPr>
            <p:cNvPr id="38" name="TextBox 37"/>
            <p:cNvSpPr txBox="1"/>
            <p:nvPr/>
          </p:nvSpPr>
          <p:spPr>
            <a:xfrm>
              <a:off x="1639767" y="4084468"/>
              <a:ext cx="1089087" cy="307777"/>
            </a:xfrm>
            <a:prstGeom prst="rect">
              <a:avLst/>
            </a:prstGeom>
            <a:noFill/>
          </p:spPr>
          <p:txBody>
            <a:bodyPr wrap="square" rtlCol="0">
              <a:spAutoFit/>
            </a:bodyPr>
            <a:lstStyle/>
            <a:p>
              <a:r>
                <a:rPr lang="en-US" dirty="0" smtClean="0"/>
                <a:t>T .start() </a:t>
              </a:r>
              <a:endParaRPr lang="en-US" dirty="0"/>
            </a:p>
          </p:txBody>
        </p:sp>
        <p:sp>
          <p:nvSpPr>
            <p:cNvPr id="39" name="TextBox 38"/>
            <p:cNvSpPr txBox="1"/>
            <p:nvPr/>
          </p:nvSpPr>
          <p:spPr>
            <a:xfrm>
              <a:off x="5864917" y="4039844"/>
              <a:ext cx="1089087" cy="307777"/>
            </a:xfrm>
            <a:prstGeom prst="rect">
              <a:avLst/>
            </a:prstGeom>
            <a:noFill/>
          </p:spPr>
          <p:txBody>
            <a:bodyPr wrap="square" rtlCol="0">
              <a:spAutoFit/>
            </a:bodyPr>
            <a:lstStyle/>
            <a:p>
              <a:r>
                <a:rPr lang="en-US" dirty="0" smtClean="0"/>
                <a:t>Run()</a:t>
              </a:r>
              <a:endParaRPr lang="en-US" dirty="0"/>
            </a:p>
          </p:txBody>
        </p:sp>
        <p:sp>
          <p:nvSpPr>
            <p:cNvPr id="40" name="TextBox 39"/>
            <p:cNvSpPr txBox="1"/>
            <p:nvPr/>
          </p:nvSpPr>
          <p:spPr>
            <a:xfrm>
              <a:off x="3706340" y="4090070"/>
              <a:ext cx="455680" cy="307777"/>
            </a:xfrm>
            <a:prstGeom prst="rect">
              <a:avLst/>
            </a:prstGeom>
            <a:noFill/>
          </p:spPr>
          <p:txBody>
            <a:bodyPr wrap="square" rtlCol="0">
              <a:spAutoFit/>
            </a:bodyPr>
            <a:lstStyle/>
            <a:p>
              <a:r>
                <a:rPr lang="en-US" dirty="0" smtClean="0"/>
                <a:t>TS </a:t>
              </a:r>
              <a:endParaRPr lang="en-US" dirty="0"/>
            </a:p>
          </p:txBody>
        </p:sp>
        <p:cxnSp>
          <p:nvCxnSpPr>
            <p:cNvPr id="42" name="Straight Arrow Connector 41"/>
            <p:cNvCxnSpPr/>
            <p:nvPr/>
          </p:nvCxnSpPr>
          <p:spPr>
            <a:xfrm>
              <a:off x="1004986" y="3896130"/>
              <a:ext cx="213804" cy="12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402077" y="2760282"/>
            <a:ext cx="463402" cy="738664"/>
          </a:xfrm>
          <a:prstGeom prst="rect">
            <a:avLst/>
          </a:prstGeom>
          <a:noFill/>
        </p:spPr>
        <p:txBody>
          <a:bodyPr wrap="square" rtlCol="0">
            <a:spAutoFit/>
          </a:bodyPr>
          <a:lstStyle/>
          <a:p>
            <a:r>
              <a:rPr lang="en-US" dirty="0"/>
              <a:t>t</a:t>
            </a:r>
            <a:r>
              <a:rPr lang="en-US" dirty="0" smtClean="0"/>
              <a:t>1</a:t>
            </a:r>
          </a:p>
          <a:p>
            <a:r>
              <a:rPr lang="en-US" dirty="0"/>
              <a:t>t</a:t>
            </a:r>
            <a:r>
              <a:rPr lang="en-US" dirty="0" smtClean="0"/>
              <a:t>2</a:t>
            </a:r>
          </a:p>
          <a:p>
            <a:endParaRPr lang="en-US" dirty="0"/>
          </a:p>
        </p:txBody>
      </p:sp>
      <p:cxnSp>
        <p:nvCxnSpPr>
          <p:cNvPr id="63" name="Straight Arrow Connector 62"/>
          <p:cNvCxnSpPr/>
          <p:nvPr/>
        </p:nvCxnSpPr>
        <p:spPr>
          <a:xfrm flipV="1">
            <a:off x="865479" y="2913766"/>
            <a:ext cx="284474" cy="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00676" y="2760282"/>
            <a:ext cx="1025358" cy="307777"/>
          </a:xfrm>
          <a:prstGeom prst="rect">
            <a:avLst/>
          </a:prstGeom>
          <a:noFill/>
        </p:spPr>
        <p:txBody>
          <a:bodyPr wrap="square" rtlCol="0">
            <a:spAutoFit/>
          </a:bodyPr>
          <a:lstStyle/>
          <a:p>
            <a:r>
              <a:rPr lang="en-US" dirty="0" smtClean="0"/>
              <a:t>stop()</a:t>
            </a:r>
            <a:endParaRPr lang="en-US" dirty="0"/>
          </a:p>
        </p:txBody>
      </p:sp>
      <p:cxnSp>
        <p:nvCxnSpPr>
          <p:cNvPr id="3" name="Straight Arrow Connector 2"/>
          <p:cNvCxnSpPr>
            <a:stCxn id="25" idx="7"/>
          </p:cNvCxnSpPr>
          <p:nvPr/>
        </p:nvCxnSpPr>
        <p:spPr>
          <a:xfrm flipV="1">
            <a:off x="5703186" y="3527387"/>
            <a:ext cx="314993" cy="46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92777" y="3361197"/>
            <a:ext cx="1154350" cy="307777"/>
          </a:xfrm>
          <a:prstGeom prst="rect">
            <a:avLst/>
          </a:prstGeom>
          <a:noFill/>
        </p:spPr>
        <p:txBody>
          <a:bodyPr wrap="square" rtlCol="0">
            <a:spAutoFit/>
          </a:bodyPr>
          <a:lstStyle/>
          <a:p>
            <a:r>
              <a:rPr lang="en-US" dirty="0" smtClean="0"/>
              <a:t>t1.stop()</a:t>
            </a:r>
            <a:endParaRPr lang="en-US" dirty="0"/>
          </a:p>
        </p:txBody>
      </p:sp>
      <p:cxnSp>
        <p:nvCxnSpPr>
          <p:cNvPr id="7" name="Straight Arrow Connector 6"/>
          <p:cNvCxnSpPr>
            <a:endCxn id="26" idx="0"/>
          </p:cNvCxnSpPr>
          <p:nvPr/>
        </p:nvCxnSpPr>
        <p:spPr>
          <a:xfrm>
            <a:off x="6660204" y="3605342"/>
            <a:ext cx="274524" cy="31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5" idx="5"/>
          </p:cNvCxnSpPr>
          <p:nvPr/>
        </p:nvCxnSpPr>
        <p:spPr>
          <a:xfrm>
            <a:off x="5703186" y="4372694"/>
            <a:ext cx="545460" cy="37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502838" y="4795170"/>
            <a:ext cx="469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67001" y="4629001"/>
            <a:ext cx="1232170" cy="307777"/>
          </a:xfrm>
          <a:prstGeom prst="rect">
            <a:avLst/>
          </a:prstGeom>
          <a:noFill/>
        </p:spPr>
        <p:txBody>
          <a:bodyPr wrap="square" rtlCol="0">
            <a:spAutoFit/>
          </a:bodyPr>
          <a:lstStyle/>
          <a:p>
            <a:r>
              <a:rPr lang="en-US" dirty="0" smtClean="0"/>
              <a:t>execute</a:t>
            </a:r>
            <a:endParaRPr lang="en-US" dirty="0"/>
          </a:p>
        </p:txBody>
      </p:sp>
      <p:sp>
        <p:nvSpPr>
          <p:cNvPr id="34" name="TextBox 33"/>
          <p:cNvSpPr txBox="1"/>
          <p:nvPr/>
        </p:nvSpPr>
        <p:spPr>
          <a:xfrm>
            <a:off x="6208211" y="4646600"/>
            <a:ext cx="589255" cy="738664"/>
          </a:xfrm>
          <a:prstGeom prst="rect">
            <a:avLst/>
          </a:prstGeom>
          <a:noFill/>
        </p:spPr>
        <p:txBody>
          <a:bodyPr wrap="square" rtlCol="0">
            <a:spAutoFit/>
          </a:bodyPr>
          <a:lstStyle/>
          <a:p>
            <a:r>
              <a:rPr lang="en-US" dirty="0" smtClean="0"/>
              <a:t>t</a:t>
            </a:r>
            <a:r>
              <a:rPr lang="en-US" dirty="0"/>
              <a:t>2</a:t>
            </a:r>
            <a:endParaRPr lang="en-US" dirty="0" smtClean="0"/>
          </a:p>
          <a:p>
            <a:endParaRPr lang="en-US" dirty="0" smtClean="0"/>
          </a:p>
          <a:p>
            <a:endParaRPr lang="en-US" dirty="0"/>
          </a:p>
        </p:txBody>
      </p:sp>
    </p:spTree>
    <p:extLst>
      <p:ext uri="{BB962C8B-B14F-4D97-AF65-F5344CB8AC3E}">
        <p14:creationId xmlns:p14="http://schemas.microsoft.com/office/powerpoint/2010/main" val="426180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896112"/>
            <a:ext cx="3894693"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Outline </a:t>
            </a:r>
            <a:endParaRPr dirty="0"/>
          </a:p>
        </p:txBody>
      </p:sp>
      <p:sp>
        <p:nvSpPr>
          <p:cNvPr id="125" name="Google Shape;125;p17"/>
          <p:cNvSpPr txBox="1">
            <a:spLocks noGrp="1"/>
          </p:cNvSpPr>
          <p:nvPr>
            <p:ph type="body" idx="1"/>
          </p:nvPr>
        </p:nvSpPr>
        <p:spPr>
          <a:xfrm>
            <a:off x="288019" y="2222439"/>
            <a:ext cx="2832141" cy="167737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dirty="0" smtClean="0"/>
              <a:t>Multitasking</a:t>
            </a:r>
            <a:endParaRPr dirty="0" smtClean="0"/>
          </a:p>
          <a:p>
            <a:pPr>
              <a:buClr>
                <a:schemeClr val="accent1"/>
              </a:buClr>
            </a:pPr>
            <a:r>
              <a:rPr lang="en" dirty="0" smtClean="0"/>
              <a:t>Thread</a:t>
            </a:r>
          </a:p>
          <a:p>
            <a:pPr marL="457200" lvl="0" indent="-381000" algn="l" rtl="0">
              <a:spcBef>
                <a:spcPts val="0"/>
              </a:spcBef>
              <a:spcAft>
                <a:spcPts val="0"/>
              </a:spcAft>
              <a:buClr>
                <a:schemeClr val="accent1"/>
              </a:buClr>
              <a:buSzPts val="2400"/>
              <a:buChar char="◉"/>
            </a:pPr>
            <a:r>
              <a:rPr lang="en" dirty="0" smtClean="0"/>
              <a:t>Multithreading</a:t>
            </a:r>
          </a:p>
          <a:p>
            <a:pPr marL="76200" lvl="0" indent="0" algn="l" rtl="0">
              <a:spcBef>
                <a:spcPts val="0"/>
              </a:spcBef>
              <a:spcAft>
                <a:spcPts val="0"/>
              </a:spcAft>
              <a:buClr>
                <a:schemeClr val="accent1"/>
              </a:buClr>
              <a:buSzPts val="2400"/>
              <a:buNone/>
            </a:pPr>
            <a:endParaRPr dirty="0"/>
          </a:p>
          <a:p>
            <a:pPr marL="0" lvl="0" indent="0" algn="l" rtl="0">
              <a:spcBef>
                <a:spcPts val="600"/>
              </a:spcBef>
              <a:spcAft>
                <a:spcPts val="0"/>
              </a:spcAft>
              <a:buClr>
                <a:schemeClr val="dk1"/>
              </a:buClr>
              <a:buSzPts val="1100"/>
              <a:buFont typeface="Arial"/>
              <a:buNone/>
            </a:pPr>
            <a:endParaRPr dirty="0"/>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 name="Google Shape;125;p17"/>
          <p:cNvSpPr txBox="1">
            <a:spLocks/>
          </p:cNvSpPr>
          <p:nvPr/>
        </p:nvSpPr>
        <p:spPr>
          <a:xfrm>
            <a:off x="2956641" y="2222439"/>
            <a:ext cx="3126389" cy="15194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a:buClr>
                <a:schemeClr val="accent1"/>
              </a:buClr>
            </a:pPr>
            <a:r>
              <a:rPr lang="en-US" dirty="0" smtClean="0"/>
              <a:t>Thread Scheduler</a:t>
            </a:r>
          </a:p>
          <a:p>
            <a:pPr>
              <a:buClr>
                <a:schemeClr val="accent1"/>
              </a:buClr>
            </a:pPr>
            <a:r>
              <a:rPr lang="en-US" dirty="0" smtClean="0"/>
              <a:t>Thread life cycle </a:t>
            </a:r>
          </a:p>
          <a:p>
            <a:pPr>
              <a:buClr>
                <a:schemeClr val="accent1"/>
              </a:buClr>
            </a:pPr>
            <a:r>
              <a:rPr lang="en-US" dirty="0"/>
              <a:t>Thread Method</a:t>
            </a:r>
          </a:p>
          <a:p>
            <a:pPr>
              <a:buClr>
                <a:schemeClr val="accent1"/>
              </a:buClr>
            </a:pPr>
            <a:endParaRPr lang="en-US" dirty="0" smtClean="0"/>
          </a:p>
          <a:p>
            <a:pPr>
              <a:spcBef>
                <a:spcPts val="0"/>
              </a:spcBef>
              <a:buClr>
                <a:schemeClr val="accent1"/>
              </a:buClr>
            </a:pPr>
            <a:endParaRPr lang="en-US" dirty="0" smtClean="0"/>
          </a:p>
          <a:p>
            <a:pPr marL="0" indent="0">
              <a:buClr>
                <a:schemeClr val="dk1"/>
              </a:buClr>
              <a:buSzPts val="1100"/>
              <a:buFont typeface="Arial"/>
              <a:buNone/>
            </a:pPr>
            <a:endParaRPr lang="en-US" dirty="0" smtClean="0"/>
          </a:p>
          <a:p>
            <a:pPr marL="0" indent="0">
              <a:buFont typeface="Quattrocento Sans"/>
              <a:buNone/>
            </a:pPr>
            <a:endParaRPr lang="en-US" dirty="0"/>
          </a:p>
        </p:txBody>
      </p:sp>
      <p:sp>
        <p:nvSpPr>
          <p:cNvPr id="11" name="Google Shape;125;p17"/>
          <p:cNvSpPr txBox="1">
            <a:spLocks/>
          </p:cNvSpPr>
          <p:nvPr/>
        </p:nvSpPr>
        <p:spPr>
          <a:xfrm>
            <a:off x="5965538" y="2222439"/>
            <a:ext cx="3126389" cy="682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a:buClr>
                <a:schemeClr val="accent1"/>
              </a:buClr>
            </a:pPr>
            <a:r>
              <a:rPr lang="en-US" dirty="0" smtClean="0"/>
              <a:t>Synchronization</a:t>
            </a:r>
          </a:p>
          <a:p>
            <a:pPr>
              <a:spcBef>
                <a:spcPts val="0"/>
              </a:spcBef>
              <a:buClr>
                <a:schemeClr val="accent1"/>
              </a:buClr>
            </a:pPr>
            <a:endParaRPr lang="en-US" dirty="0" smtClean="0"/>
          </a:p>
          <a:p>
            <a:pPr marL="0" indent="0">
              <a:buClr>
                <a:schemeClr val="dk1"/>
              </a:buClr>
              <a:buSzPts val="1100"/>
              <a:buFont typeface="Arial"/>
              <a:buNone/>
            </a:pPr>
            <a:endParaRPr lang="en-US" dirty="0" smtClean="0"/>
          </a:p>
          <a:p>
            <a:pPr marL="0" indent="0">
              <a:buFont typeface="Quattrocento Sans"/>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9" name="TextBox 8"/>
          <p:cNvSpPr txBox="1"/>
          <p:nvPr/>
        </p:nvSpPr>
        <p:spPr>
          <a:xfrm>
            <a:off x="291547" y="1453273"/>
            <a:ext cx="2484079" cy="461665"/>
          </a:xfrm>
          <a:prstGeom prst="rect">
            <a:avLst/>
          </a:prstGeom>
          <a:noFill/>
        </p:spPr>
        <p:txBody>
          <a:bodyPr wrap="square" rtlCol="0">
            <a:spAutoFit/>
          </a:bodyPr>
          <a:lstStyle/>
          <a:p>
            <a:r>
              <a:rPr lang="en-US" sz="2400" b="1" dirty="0" smtClean="0"/>
              <a:t>code </a:t>
            </a:r>
            <a:endParaRPr lang="en-US" sz="2400" dirty="0" smtClean="0"/>
          </a:p>
        </p:txBody>
      </p:sp>
      <p:sp>
        <p:nvSpPr>
          <p:cNvPr id="21" name="Google Shape;86;p13"/>
          <p:cNvSpPr txBox="1">
            <a:spLocks/>
          </p:cNvSpPr>
          <p:nvPr/>
        </p:nvSpPr>
        <p:spPr>
          <a:xfrm>
            <a:off x="1497650" y="725176"/>
            <a:ext cx="2205346"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34" name="TextBox 33"/>
          <p:cNvSpPr txBox="1"/>
          <p:nvPr/>
        </p:nvSpPr>
        <p:spPr>
          <a:xfrm>
            <a:off x="6208211" y="4646600"/>
            <a:ext cx="589255" cy="738664"/>
          </a:xfrm>
          <a:prstGeom prst="rect">
            <a:avLst/>
          </a:prstGeom>
          <a:noFill/>
        </p:spPr>
        <p:txBody>
          <a:bodyPr wrap="square" rtlCol="0">
            <a:spAutoFit/>
          </a:bodyPr>
          <a:lstStyle/>
          <a:p>
            <a:r>
              <a:rPr lang="en-US" dirty="0" smtClean="0"/>
              <a:t>t</a:t>
            </a:r>
            <a:r>
              <a:rPr lang="en-US" dirty="0"/>
              <a:t>2</a:t>
            </a:r>
            <a:endParaRPr lang="en-US" dirty="0" smtClean="0"/>
          </a:p>
          <a:p>
            <a:endParaRPr lang="en-US" dirty="0" smtClean="0"/>
          </a:p>
          <a:p>
            <a:endParaRPr lang="en-US" dirty="0"/>
          </a:p>
        </p:txBody>
      </p:sp>
      <p:sp>
        <p:nvSpPr>
          <p:cNvPr id="2" name="Rectangle 1"/>
          <p:cNvSpPr/>
          <p:nvPr/>
        </p:nvSpPr>
        <p:spPr>
          <a:xfrm>
            <a:off x="372894" y="2072195"/>
            <a:ext cx="4199105" cy="2677656"/>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 </a:t>
            </a:r>
            <a:r>
              <a:rPr lang="en-US" dirty="0">
                <a:solidFill>
                  <a:srgbClr val="0000FF"/>
                </a:solidFill>
                <a:latin typeface="Consolas" panose="020B0609020204030204" pitchFamily="49" charset="0"/>
              </a:rPr>
              <a:t>extends</a:t>
            </a:r>
            <a:r>
              <a:rPr lang="en-US" dirty="0">
                <a:latin typeface="Consolas" panose="020B0609020204030204" pitchFamily="49" charset="0"/>
              </a:rPr>
              <a:t> Thread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Override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run() {</a:t>
            </a:r>
          </a:p>
          <a:p>
            <a:r>
              <a:rPr lang="en-US" dirty="0">
                <a:latin typeface="Consolas" panose="020B0609020204030204" pitchFamily="49" charset="0"/>
              </a:rPr>
              <a:t>        </a:t>
            </a:r>
            <a:r>
              <a:rPr lang="en-US" dirty="0">
                <a:solidFill>
                  <a:srgbClr val="0000FF"/>
                </a:solidFill>
                <a:latin typeface="Consolas" panose="020B0609020204030204" pitchFamily="49" charset="0"/>
              </a:rPr>
              <a:t>String</a:t>
            </a:r>
            <a:r>
              <a:rPr lang="en-US" dirty="0">
                <a:latin typeface="Consolas" panose="020B0609020204030204" pitchFamily="49" charset="0"/>
              </a:rPr>
              <a:t> name = </a:t>
            </a:r>
            <a:r>
              <a:rPr lang="en-US" dirty="0" err="1">
                <a:latin typeface="Consolas" panose="020B0609020204030204" pitchFamily="49" charset="0"/>
              </a:rPr>
              <a:t>Thread.currentThread</a:t>
            </a:r>
            <a:r>
              <a:rPr lang="en-US" dirty="0">
                <a:latin typeface="Consolas" panose="020B0609020204030204" pitchFamily="49" charset="0"/>
              </a:rPr>
              <a:t>().</a:t>
            </a:r>
            <a:r>
              <a:rPr lang="en-US" dirty="0" err="1">
                <a:latin typeface="Consolas" panose="020B0609020204030204" pitchFamily="49" charset="0"/>
              </a:rPr>
              <a:t>getName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a:t>
            </a:r>
            <a:r>
              <a:rPr lang="en-US" dirty="0">
                <a:solidFill>
                  <a:srgbClr val="098658"/>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&lt;= </a:t>
            </a:r>
            <a:r>
              <a:rPr lang="en-US" dirty="0">
                <a:solidFill>
                  <a:srgbClr val="098658"/>
                </a:solidFill>
                <a:latin typeface="Consolas" panose="020B0609020204030204" pitchFamily="49" charset="0"/>
              </a:rPr>
              <a:t>3</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(name);</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p:txBody>
      </p:sp>
      <p:sp>
        <p:nvSpPr>
          <p:cNvPr id="6" name="Rectangle 5"/>
          <p:cNvSpPr/>
          <p:nvPr/>
        </p:nvSpPr>
        <p:spPr>
          <a:xfrm>
            <a:off x="4603177" y="2072195"/>
            <a:ext cx="4572000" cy="3108543"/>
          </a:xfrm>
          <a:prstGeom prst="rect">
            <a:avLst/>
          </a:prstGeom>
        </p:spPr>
        <p:txBody>
          <a:bodyPr>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B </a:t>
            </a:r>
            <a:r>
              <a:rPr lang="en-US" dirty="0">
                <a:solidFill>
                  <a:srgbClr val="0000FF"/>
                </a:solidFill>
                <a:latin typeface="Consolas" panose="020B0609020204030204" pitchFamily="49" charset="0"/>
              </a:rPr>
              <a:t>extends</a:t>
            </a:r>
            <a:r>
              <a:rPr lang="en-US" dirty="0">
                <a:latin typeface="Consolas" panose="020B0609020204030204" pitchFamily="49" charset="0"/>
              </a:rPr>
              <a:t> Thread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Override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run() {</a:t>
            </a:r>
          </a:p>
          <a:p>
            <a:r>
              <a:rPr lang="en-US" dirty="0">
                <a:latin typeface="Consolas" panose="020B0609020204030204" pitchFamily="49" charset="0"/>
              </a:rPr>
              <a:t>        </a:t>
            </a:r>
            <a:r>
              <a:rPr lang="en-US" dirty="0">
                <a:solidFill>
                  <a:srgbClr val="0000FF"/>
                </a:solidFill>
                <a:latin typeface="Consolas" panose="020B0609020204030204" pitchFamily="49" charset="0"/>
              </a:rPr>
              <a:t>String</a:t>
            </a:r>
            <a:r>
              <a:rPr lang="en-US" dirty="0">
                <a:latin typeface="Consolas" panose="020B0609020204030204" pitchFamily="49" charset="0"/>
              </a:rPr>
              <a:t> name = </a:t>
            </a:r>
            <a:r>
              <a:rPr lang="en-US" dirty="0" err="1">
                <a:latin typeface="Consolas" panose="020B0609020204030204" pitchFamily="49" charset="0"/>
              </a:rPr>
              <a:t>Thread.currentThread</a:t>
            </a:r>
            <a:r>
              <a:rPr lang="en-US" dirty="0">
                <a:latin typeface="Consolas" panose="020B0609020204030204" pitchFamily="49" charset="0"/>
              </a:rPr>
              <a:t>().</a:t>
            </a:r>
            <a:r>
              <a:rPr lang="en-US" dirty="0" err="1">
                <a:latin typeface="Consolas" panose="020B0609020204030204" pitchFamily="49" charset="0"/>
              </a:rPr>
              <a:t>getName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a:t>
            </a:r>
            <a:r>
              <a:rPr lang="en-US" dirty="0">
                <a:solidFill>
                  <a:srgbClr val="098658"/>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&lt;= </a:t>
            </a:r>
            <a:r>
              <a:rPr lang="en-US" dirty="0">
                <a:solidFill>
                  <a:srgbClr val="098658"/>
                </a:solidFill>
                <a:latin typeface="Consolas" panose="020B0609020204030204" pitchFamily="49" charset="0"/>
              </a:rPr>
              <a:t>3</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(name);</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endParaRPr lang="en-US" dirty="0">
              <a:latin typeface="Consolas" panose="020B0609020204030204" pitchFamily="49" charset="0"/>
            </a:endParaRPr>
          </a:p>
        </p:txBody>
      </p:sp>
      <p:cxnSp>
        <p:nvCxnSpPr>
          <p:cNvPr id="36" name="Straight Connector 35"/>
          <p:cNvCxnSpPr/>
          <p:nvPr/>
        </p:nvCxnSpPr>
        <p:spPr>
          <a:xfrm>
            <a:off x="4291430" y="1453273"/>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63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9" name="TextBox 8"/>
          <p:cNvSpPr txBox="1"/>
          <p:nvPr/>
        </p:nvSpPr>
        <p:spPr>
          <a:xfrm>
            <a:off x="291547" y="1453273"/>
            <a:ext cx="2484079" cy="461665"/>
          </a:xfrm>
          <a:prstGeom prst="rect">
            <a:avLst/>
          </a:prstGeom>
          <a:noFill/>
        </p:spPr>
        <p:txBody>
          <a:bodyPr wrap="square" rtlCol="0">
            <a:spAutoFit/>
          </a:bodyPr>
          <a:lstStyle/>
          <a:p>
            <a:r>
              <a:rPr lang="en-US" sz="2400" b="1" dirty="0" smtClean="0"/>
              <a:t>Main method </a:t>
            </a:r>
            <a:endParaRPr lang="en-US" sz="2400" dirty="0" smtClean="0"/>
          </a:p>
        </p:txBody>
      </p:sp>
      <p:sp>
        <p:nvSpPr>
          <p:cNvPr id="21" name="Google Shape;86;p13"/>
          <p:cNvSpPr txBox="1">
            <a:spLocks/>
          </p:cNvSpPr>
          <p:nvPr/>
        </p:nvSpPr>
        <p:spPr>
          <a:xfrm>
            <a:off x="1497650" y="725176"/>
            <a:ext cx="2205346"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34" name="TextBox 33"/>
          <p:cNvSpPr txBox="1"/>
          <p:nvPr/>
        </p:nvSpPr>
        <p:spPr>
          <a:xfrm>
            <a:off x="6208211" y="4646600"/>
            <a:ext cx="589255" cy="738664"/>
          </a:xfrm>
          <a:prstGeom prst="rect">
            <a:avLst/>
          </a:prstGeom>
          <a:noFill/>
        </p:spPr>
        <p:txBody>
          <a:bodyPr wrap="square" rtlCol="0">
            <a:spAutoFit/>
          </a:bodyPr>
          <a:lstStyle/>
          <a:p>
            <a:r>
              <a:rPr lang="en-US" dirty="0" smtClean="0"/>
              <a:t>t</a:t>
            </a:r>
            <a:r>
              <a:rPr lang="en-US" dirty="0"/>
              <a:t>2</a:t>
            </a:r>
            <a:endParaRPr lang="en-US" dirty="0" smtClean="0"/>
          </a:p>
          <a:p>
            <a:endParaRPr lang="en-US" dirty="0" smtClean="0"/>
          </a:p>
          <a:p>
            <a:endParaRPr lang="en-US" dirty="0"/>
          </a:p>
        </p:txBody>
      </p:sp>
      <p:sp>
        <p:nvSpPr>
          <p:cNvPr id="2" name="Rectangle 1"/>
          <p:cNvSpPr/>
          <p:nvPr/>
        </p:nvSpPr>
        <p:spPr>
          <a:xfrm>
            <a:off x="748850" y="2207435"/>
            <a:ext cx="4572000" cy="2677656"/>
          </a:xfrm>
          <a:prstGeom prst="rect">
            <a:avLst/>
          </a:prstGeom>
        </p:spPr>
        <p:txBody>
          <a:bodyPr>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args</a:t>
            </a:r>
            <a:r>
              <a:rPr lang="en-US" dirty="0">
                <a:latin typeface="Consolas" panose="020B0609020204030204" pitchFamily="49" charset="0"/>
              </a:rPr>
              <a:t>)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A</a:t>
            </a:r>
            <a:r>
              <a:rPr lang="en-US" dirty="0">
                <a:latin typeface="Consolas" panose="020B0609020204030204" pitchFamily="49" charset="0"/>
              </a:rPr>
              <a:t> t1 = </a:t>
            </a:r>
            <a:r>
              <a:rPr lang="en-US" dirty="0">
                <a:solidFill>
                  <a:srgbClr val="0000FF"/>
                </a:solidFill>
                <a:latin typeface="Consolas" panose="020B0609020204030204" pitchFamily="49" charset="0"/>
              </a:rPr>
              <a:t>new</a:t>
            </a:r>
            <a:r>
              <a:rPr lang="en-US" dirty="0">
                <a:latin typeface="Consolas" panose="020B0609020204030204" pitchFamily="49" charset="0"/>
              </a:rPr>
              <a:t> A();</a:t>
            </a:r>
          </a:p>
          <a:p>
            <a:r>
              <a:rPr lang="en-US" dirty="0">
                <a:latin typeface="Consolas" panose="020B0609020204030204" pitchFamily="49" charset="0"/>
              </a:rPr>
              <a:t>        t1.start();</a:t>
            </a:r>
          </a:p>
          <a:p>
            <a:r>
              <a:rPr lang="en-US" dirty="0">
                <a:latin typeface="Consolas" panose="020B0609020204030204" pitchFamily="49" charset="0"/>
              </a:rPr>
              <a:t>        t1.stop();</a:t>
            </a:r>
          </a:p>
          <a:p>
            <a:r>
              <a:rPr lang="en-US" dirty="0">
                <a:latin typeface="Consolas" panose="020B0609020204030204" pitchFamily="49" charset="0"/>
              </a:rPr>
              <a:t>        </a:t>
            </a:r>
            <a:r>
              <a:rPr lang="en-US" dirty="0">
                <a:solidFill>
                  <a:srgbClr val="0000FF"/>
                </a:solidFill>
                <a:latin typeface="Consolas" panose="020B0609020204030204" pitchFamily="49" charset="0"/>
              </a:rPr>
              <a:t>B</a:t>
            </a:r>
            <a:r>
              <a:rPr lang="en-US" dirty="0">
                <a:latin typeface="Consolas" panose="020B0609020204030204" pitchFamily="49" charset="0"/>
              </a:rPr>
              <a:t> t2 = </a:t>
            </a:r>
            <a:r>
              <a:rPr lang="en-US" dirty="0">
                <a:solidFill>
                  <a:srgbClr val="0000FF"/>
                </a:solidFill>
                <a:latin typeface="Consolas" panose="020B0609020204030204" pitchFamily="49" charset="0"/>
              </a:rPr>
              <a:t>new</a:t>
            </a:r>
            <a:r>
              <a:rPr lang="en-US" dirty="0">
                <a:latin typeface="Consolas" panose="020B0609020204030204" pitchFamily="49" charset="0"/>
              </a:rPr>
              <a:t> B();</a:t>
            </a:r>
          </a:p>
          <a:p>
            <a:r>
              <a:rPr lang="en-US" dirty="0">
                <a:latin typeface="Consolas" panose="020B0609020204030204" pitchFamily="49" charset="0"/>
              </a:rPr>
              <a:t>        t2.start();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p:txBody>
      </p:sp>
      <p:sp>
        <p:nvSpPr>
          <p:cNvPr id="35" name="TextBox 34"/>
          <p:cNvSpPr txBox="1"/>
          <p:nvPr/>
        </p:nvSpPr>
        <p:spPr>
          <a:xfrm>
            <a:off x="6263222" y="1497953"/>
            <a:ext cx="2484079" cy="461665"/>
          </a:xfrm>
          <a:prstGeom prst="rect">
            <a:avLst/>
          </a:prstGeom>
          <a:noFill/>
        </p:spPr>
        <p:txBody>
          <a:bodyPr wrap="square" rtlCol="0">
            <a:spAutoFit/>
          </a:bodyPr>
          <a:lstStyle/>
          <a:p>
            <a:r>
              <a:rPr lang="en-US" sz="2400" b="1" dirty="0" smtClean="0"/>
              <a:t>Output </a:t>
            </a:r>
            <a:endParaRPr lang="en-US" sz="2400" dirty="0" smtClean="0"/>
          </a:p>
        </p:txBody>
      </p:sp>
      <p:cxnSp>
        <p:nvCxnSpPr>
          <p:cNvPr id="36" name="Straight Connector 35"/>
          <p:cNvCxnSpPr/>
          <p:nvPr/>
        </p:nvCxnSpPr>
        <p:spPr>
          <a:xfrm>
            <a:off x="5102068" y="1503907"/>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404790" y="2111216"/>
            <a:ext cx="3499261" cy="2031325"/>
          </a:xfrm>
          <a:prstGeom prst="rect">
            <a:avLst/>
          </a:prstGeom>
        </p:spPr>
        <p:txBody>
          <a:bodyPr wrap="square">
            <a:spAutoFit/>
          </a:bodyPr>
          <a:lstStyle/>
          <a:p>
            <a:r>
              <a:rPr lang="en-US" dirty="0"/>
              <a:t>App.java:13: warning: [removal] stop() in Thread has been deprecated and marked for removal</a:t>
            </a:r>
          </a:p>
          <a:p>
            <a:r>
              <a:rPr lang="en-US" dirty="0"/>
              <a:t>        t1.stop();</a:t>
            </a:r>
          </a:p>
          <a:p>
            <a:r>
              <a:rPr lang="en-US" dirty="0"/>
              <a:t>          ^       </a:t>
            </a:r>
          </a:p>
          <a:p>
            <a:r>
              <a:rPr lang="en-US" dirty="0"/>
              <a:t>1 warning</a:t>
            </a:r>
          </a:p>
          <a:p>
            <a:r>
              <a:rPr lang="en-US" dirty="0"/>
              <a:t>Thread-1</a:t>
            </a:r>
          </a:p>
          <a:p>
            <a:r>
              <a:rPr lang="en-US" dirty="0"/>
              <a:t>Thread-1</a:t>
            </a:r>
          </a:p>
          <a:p>
            <a:r>
              <a:rPr lang="en-US" dirty="0"/>
              <a:t>Thread-1</a:t>
            </a:r>
          </a:p>
        </p:txBody>
      </p:sp>
    </p:spTree>
    <p:extLst>
      <p:ext uri="{BB962C8B-B14F-4D97-AF65-F5344CB8AC3E}">
        <p14:creationId xmlns:p14="http://schemas.microsoft.com/office/powerpoint/2010/main" val="230690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9" name="TextBox 8"/>
          <p:cNvSpPr txBox="1"/>
          <p:nvPr/>
        </p:nvSpPr>
        <p:spPr>
          <a:xfrm>
            <a:off x="291547" y="1453273"/>
            <a:ext cx="2769423" cy="461665"/>
          </a:xfrm>
          <a:prstGeom prst="rect">
            <a:avLst/>
          </a:prstGeom>
          <a:noFill/>
        </p:spPr>
        <p:txBody>
          <a:bodyPr wrap="square" rtlCol="0">
            <a:spAutoFit/>
          </a:bodyPr>
          <a:lstStyle/>
          <a:p>
            <a:r>
              <a:rPr lang="en-US" sz="2400" b="1" dirty="0" smtClean="0"/>
              <a:t>Is Alive method </a:t>
            </a:r>
            <a:endParaRPr lang="en-US" sz="2400" dirty="0" smtClean="0"/>
          </a:p>
        </p:txBody>
      </p:sp>
      <p:sp>
        <p:nvSpPr>
          <p:cNvPr id="21" name="Google Shape;86;p13"/>
          <p:cNvSpPr txBox="1">
            <a:spLocks/>
          </p:cNvSpPr>
          <p:nvPr/>
        </p:nvSpPr>
        <p:spPr>
          <a:xfrm>
            <a:off x="1497650" y="7251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19" name="TextBox 18"/>
          <p:cNvSpPr txBox="1"/>
          <p:nvPr/>
        </p:nvSpPr>
        <p:spPr>
          <a:xfrm>
            <a:off x="1040577" y="1852107"/>
            <a:ext cx="5898487" cy="400110"/>
          </a:xfrm>
          <a:prstGeom prst="rect">
            <a:avLst/>
          </a:prstGeom>
          <a:noFill/>
        </p:spPr>
        <p:txBody>
          <a:bodyPr wrap="square" rtlCol="0">
            <a:spAutoFit/>
          </a:bodyPr>
          <a:lstStyle/>
          <a:p>
            <a:r>
              <a:rPr lang="en-US" sz="2000" dirty="0" smtClean="0"/>
              <a:t>We can verify weather a thread is Alive or not </a:t>
            </a:r>
          </a:p>
        </p:txBody>
      </p:sp>
      <p:grpSp>
        <p:nvGrpSpPr>
          <p:cNvPr id="28" name="Group 27"/>
          <p:cNvGrpSpPr/>
          <p:nvPr/>
        </p:nvGrpSpPr>
        <p:grpSpPr>
          <a:xfrm>
            <a:off x="2852959" y="2606269"/>
            <a:ext cx="2581560" cy="1988163"/>
            <a:chOff x="479410" y="2606269"/>
            <a:chExt cx="2581560" cy="1988163"/>
          </a:xfrm>
        </p:grpSpPr>
        <p:sp>
          <p:nvSpPr>
            <p:cNvPr id="2" name="Oval 1"/>
            <p:cNvSpPr/>
            <p:nvPr/>
          </p:nvSpPr>
          <p:spPr>
            <a:xfrm>
              <a:off x="479410" y="2606269"/>
              <a:ext cx="1122333" cy="843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Alive</a:t>
              </a:r>
              <a:endParaRPr lang="en-US" dirty="0"/>
            </a:p>
          </p:txBody>
        </p:sp>
        <p:cxnSp>
          <p:nvCxnSpPr>
            <p:cNvPr id="11" name="Straight Arrow Connector 10"/>
            <p:cNvCxnSpPr>
              <a:stCxn id="2" idx="7"/>
            </p:cNvCxnSpPr>
            <p:nvPr/>
          </p:nvCxnSpPr>
          <p:spPr>
            <a:xfrm flipV="1">
              <a:off x="1437381" y="2729486"/>
              <a:ext cx="858269" cy="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 idx="5"/>
            </p:cNvCxnSpPr>
            <p:nvPr/>
          </p:nvCxnSpPr>
          <p:spPr>
            <a:xfrm>
              <a:off x="1437381" y="3325869"/>
              <a:ext cx="858269" cy="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86519" y="2606269"/>
              <a:ext cx="674451" cy="307777"/>
            </a:xfrm>
            <a:prstGeom prst="rect">
              <a:avLst/>
            </a:prstGeom>
            <a:noFill/>
          </p:spPr>
          <p:txBody>
            <a:bodyPr wrap="square" rtlCol="0">
              <a:spAutoFit/>
            </a:bodyPr>
            <a:lstStyle/>
            <a:p>
              <a:r>
                <a:rPr lang="en-US" dirty="0" smtClean="0"/>
                <a:t>True</a:t>
              </a:r>
              <a:endParaRPr lang="en-US" dirty="0"/>
            </a:p>
          </p:txBody>
        </p:sp>
        <p:sp>
          <p:nvSpPr>
            <p:cNvPr id="27" name="TextBox 26"/>
            <p:cNvSpPr txBox="1"/>
            <p:nvPr/>
          </p:nvSpPr>
          <p:spPr>
            <a:xfrm>
              <a:off x="2386518" y="3171980"/>
              <a:ext cx="674451" cy="307777"/>
            </a:xfrm>
            <a:prstGeom prst="rect">
              <a:avLst/>
            </a:prstGeom>
            <a:noFill/>
          </p:spPr>
          <p:txBody>
            <a:bodyPr wrap="square" rtlCol="0">
              <a:spAutoFit/>
            </a:bodyPr>
            <a:lstStyle/>
            <a:p>
              <a:r>
                <a:rPr lang="en-US" dirty="0" smtClean="0"/>
                <a:t>False</a:t>
              </a:r>
              <a:endParaRPr lang="en-US" dirty="0"/>
            </a:p>
          </p:txBody>
        </p:sp>
        <p:cxnSp>
          <p:nvCxnSpPr>
            <p:cNvPr id="25" name="Straight Arrow Connector 24"/>
            <p:cNvCxnSpPr>
              <a:stCxn id="2" idx="4"/>
            </p:cNvCxnSpPr>
            <p:nvPr/>
          </p:nvCxnSpPr>
          <p:spPr>
            <a:xfrm>
              <a:off x="1040577" y="3449333"/>
              <a:ext cx="1067083" cy="915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01692" y="4286655"/>
              <a:ext cx="710121" cy="307777"/>
            </a:xfrm>
            <a:prstGeom prst="rect">
              <a:avLst/>
            </a:prstGeom>
            <a:noFill/>
          </p:spPr>
          <p:txBody>
            <a:bodyPr wrap="square" rtlCol="0">
              <a:spAutoFit/>
            </a:bodyPr>
            <a:lstStyle/>
            <a:p>
              <a:r>
                <a:rPr lang="en-US" dirty="0" err="1" smtClean="0"/>
                <a:t>t.star</a:t>
              </a:r>
              <a:r>
                <a:rPr lang="en-US" dirty="0" smtClean="0"/>
                <a:t>()</a:t>
              </a:r>
              <a:endParaRPr lang="en-US" dirty="0"/>
            </a:p>
          </p:txBody>
        </p:sp>
      </p:grpSp>
    </p:spTree>
    <p:extLst>
      <p:ext uri="{BB962C8B-B14F-4D97-AF65-F5344CB8AC3E}">
        <p14:creationId xmlns:p14="http://schemas.microsoft.com/office/powerpoint/2010/main" val="3301887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9" name="TextBox 8"/>
          <p:cNvSpPr txBox="1"/>
          <p:nvPr/>
        </p:nvSpPr>
        <p:spPr>
          <a:xfrm>
            <a:off x="129752" y="1256543"/>
            <a:ext cx="5940640" cy="461665"/>
          </a:xfrm>
          <a:prstGeom prst="rect">
            <a:avLst/>
          </a:prstGeom>
          <a:noFill/>
        </p:spPr>
        <p:txBody>
          <a:bodyPr wrap="square" rtlCol="0">
            <a:spAutoFit/>
          </a:bodyPr>
          <a:lstStyle/>
          <a:p>
            <a:r>
              <a:rPr lang="en-US" sz="2400" b="1" dirty="0" smtClean="0"/>
              <a:t>Code example for </a:t>
            </a:r>
            <a:r>
              <a:rPr lang="en-US" sz="2400" b="1" dirty="0" err="1" smtClean="0"/>
              <a:t>isAlive</a:t>
            </a:r>
            <a:r>
              <a:rPr lang="en-US" sz="2400" b="1" dirty="0" smtClean="0"/>
              <a:t>() method </a:t>
            </a:r>
            <a:endParaRPr lang="en-US" sz="2400" dirty="0" smtClean="0"/>
          </a:p>
        </p:txBody>
      </p:sp>
      <p:sp>
        <p:nvSpPr>
          <p:cNvPr id="21" name="Google Shape;86;p13"/>
          <p:cNvSpPr txBox="1">
            <a:spLocks/>
          </p:cNvSpPr>
          <p:nvPr/>
        </p:nvSpPr>
        <p:spPr>
          <a:xfrm>
            <a:off x="1497650" y="7251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3" name="Rectangle 2"/>
          <p:cNvSpPr/>
          <p:nvPr/>
        </p:nvSpPr>
        <p:spPr>
          <a:xfrm>
            <a:off x="4401218" y="2073880"/>
            <a:ext cx="4416359" cy="2677656"/>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args</a:t>
            </a:r>
            <a:r>
              <a:rPr lang="en-US" dirty="0">
                <a:latin typeface="Consolas" panose="020B0609020204030204" pitchFamily="49" charset="0"/>
              </a:rPr>
              <a:t>)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isalive1 t1 = </a:t>
            </a:r>
            <a:r>
              <a:rPr lang="en-US" dirty="0">
                <a:solidFill>
                  <a:srgbClr val="0000FF"/>
                </a:solidFill>
                <a:latin typeface="Consolas" panose="020B0609020204030204" pitchFamily="49" charset="0"/>
              </a:rPr>
              <a:t>new</a:t>
            </a:r>
            <a:r>
              <a:rPr lang="en-US" dirty="0">
                <a:latin typeface="Consolas" panose="020B0609020204030204" pitchFamily="49" charset="0"/>
              </a:rPr>
              <a:t> isalive1(</a:t>
            </a:r>
            <a:r>
              <a:rPr lang="en-US" dirty="0">
                <a:solidFill>
                  <a:srgbClr val="098658"/>
                </a:solidFill>
                <a:latin typeface="Consolas" panose="020B0609020204030204" pitchFamily="49" charset="0"/>
              </a:rPr>
              <a:t>1</a:t>
            </a:r>
            <a:r>
              <a:rPr lang="en-US" dirty="0">
                <a:latin typeface="Consolas" panose="020B0609020204030204" pitchFamily="49" charset="0"/>
              </a:rPr>
              <a:t>);</a:t>
            </a:r>
          </a:p>
          <a:p>
            <a:r>
              <a:rPr lang="en-US" dirty="0">
                <a:latin typeface="Consolas" panose="020B0609020204030204" pitchFamily="49" charset="0"/>
              </a:rPr>
              <a:t>        t1.start();</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(t1.isAlive());</a:t>
            </a:r>
          </a:p>
          <a:p>
            <a:r>
              <a:rPr lang="en-US" dirty="0">
                <a:latin typeface="Consolas" panose="020B0609020204030204" pitchFamily="49" charset="0"/>
              </a:rPr>
              <a:t>        isalive2 t2 = </a:t>
            </a:r>
            <a:r>
              <a:rPr lang="en-US" dirty="0">
                <a:solidFill>
                  <a:srgbClr val="0000FF"/>
                </a:solidFill>
                <a:latin typeface="Consolas" panose="020B0609020204030204" pitchFamily="49" charset="0"/>
              </a:rPr>
              <a:t>new</a:t>
            </a:r>
            <a:r>
              <a:rPr lang="en-US" dirty="0">
                <a:latin typeface="Consolas" panose="020B0609020204030204" pitchFamily="49" charset="0"/>
              </a:rPr>
              <a:t> isalive2();</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(t2.isAlive());</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p:txBody>
      </p:sp>
      <p:sp>
        <p:nvSpPr>
          <p:cNvPr id="4" name="Rectangle 3"/>
          <p:cNvSpPr/>
          <p:nvPr/>
        </p:nvSpPr>
        <p:spPr>
          <a:xfrm>
            <a:off x="50" y="1813975"/>
            <a:ext cx="5398850" cy="3323987"/>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isalive1 </a:t>
            </a:r>
            <a:r>
              <a:rPr lang="en-US" dirty="0">
                <a:solidFill>
                  <a:srgbClr val="0000FF"/>
                </a:solidFill>
                <a:latin typeface="Consolas" panose="020B0609020204030204" pitchFamily="49" charset="0"/>
              </a:rPr>
              <a:t>extends</a:t>
            </a:r>
            <a:r>
              <a:rPr lang="en-US" dirty="0">
                <a:latin typeface="Consolas" panose="020B0609020204030204" pitchFamily="49" charset="0"/>
              </a:rPr>
              <a:t> Thread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latin typeface="Consolas" panose="020B0609020204030204" pitchFamily="49" charset="0"/>
              </a:rPr>
              <a:t> id;</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isalive1(</a:t>
            </a:r>
            <a:r>
              <a:rPr lang="en-US" dirty="0" err="1">
                <a:solidFill>
                  <a:srgbClr val="0000FF"/>
                </a:solidFill>
                <a:latin typeface="Consolas" panose="020B0609020204030204" pitchFamily="49" charset="0"/>
              </a:rPr>
              <a:t>int</a:t>
            </a:r>
            <a:r>
              <a:rPr lang="en-US" dirty="0">
                <a:latin typeface="Consolas" panose="020B0609020204030204" pitchFamily="49" charset="0"/>
              </a:rPr>
              <a:t> id) {</a:t>
            </a:r>
          </a:p>
          <a:p>
            <a:r>
              <a:rPr lang="en-US" dirty="0">
                <a:latin typeface="Consolas" panose="020B0609020204030204" pitchFamily="49" charset="0"/>
              </a:rPr>
              <a:t>        </a:t>
            </a:r>
            <a:r>
              <a:rPr lang="en-US" dirty="0">
                <a:solidFill>
                  <a:srgbClr val="0000FF"/>
                </a:solidFill>
                <a:latin typeface="Consolas" panose="020B0609020204030204" pitchFamily="49" charset="0"/>
              </a:rPr>
              <a:t>this</a:t>
            </a:r>
            <a:r>
              <a:rPr lang="en-US" dirty="0">
                <a:latin typeface="Consolas" panose="020B0609020204030204" pitchFamily="49" charset="0"/>
              </a:rPr>
              <a:t>.id = id;</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Override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run() {</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a:t>
            </a:r>
            <a:r>
              <a:rPr lang="en-US" dirty="0">
                <a:solidFill>
                  <a:srgbClr val="098658"/>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&lt;= </a:t>
            </a:r>
            <a:r>
              <a:rPr lang="en-US" dirty="0">
                <a:solidFill>
                  <a:srgbClr val="098658"/>
                </a:solidFill>
                <a:latin typeface="Consolas" panose="020B0609020204030204" pitchFamily="49" charset="0"/>
              </a:rPr>
              <a:t>5</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a:t>
            </a:r>
            <a:r>
              <a:rPr lang="en-US" dirty="0">
                <a:solidFill>
                  <a:srgbClr val="A31515"/>
                </a:solidFill>
                <a:latin typeface="Consolas" panose="020B0609020204030204" pitchFamily="49" charset="0"/>
              </a:rPr>
              <a:t>"The id is : "</a:t>
            </a:r>
            <a:r>
              <a:rPr lang="en-US" dirty="0">
                <a:latin typeface="Consolas" panose="020B0609020204030204" pitchFamily="49" charset="0"/>
              </a:rPr>
              <a:t> + id);</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p:txBody>
      </p:sp>
      <p:cxnSp>
        <p:nvCxnSpPr>
          <p:cNvPr id="6" name="Straight Connector 5"/>
          <p:cNvCxnSpPr/>
          <p:nvPr/>
        </p:nvCxnSpPr>
        <p:spPr>
          <a:xfrm>
            <a:off x="4163438" y="2073880"/>
            <a:ext cx="0" cy="18171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70392" y="1636150"/>
            <a:ext cx="1458076" cy="307777"/>
          </a:xfrm>
          <a:prstGeom prst="rect">
            <a:avLst/>
          </a:prstGeom>
          <a:noFill/>
        </p:spPr>
        <p:txBody>
          <a:bodyPr wrap="square" rtlCol="0">
            <a:spAutoFit/>
          </a:bodyPr>
          <a:lstStyle/>
          <a:p>
            <a:r>
              <a:rPr lang="en-US" b="1" dirty="0" smtClean="0"/>
              <a:t>Main method</a:t>
            </a:r>
            <a:endParaRPr lang="en-US" b="1" dirty="0"/>
          </a:p>
        </p:txBody>
      </p:sp>
    </p:spTree>
    <p:extLst>
      <p:ext uri="{BB962C8B-B14F-4D97-AF65-F5344CB8AC3E}">
        <p14:creationId xmlns:p14="http://schemas.microsoft.com/office/powerpoint/2010/main" val="2524361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9" name="TextBox 8"/>
          <p:cNvSpPr txBox="1"/>
          <p:nvPr/>
        </p:nvSpPr>
        <p:spPr>
          <a:xfrm>
            <a:off x="291547" y="1453273"/>
            <a:ext cx="2769423" cy="461665"/>
          </a:xfrm>
          <a:prstGeom prst="rect">
            <a:avLst/>
          </a:prstGeom>
          <a:noFill/>
        </p:spPr>
        <p:txBody>
          <a:bodyPr wrap="square" rtlCol="0">
            <a:spAutoFit/>
          </a:bodyPr>
          <a:lstStyle/>
          <a:p>
            <a:r>
              <a:rPr lang="en-US" sz="2400" b="1" dirty="0" smtClean="0"/>
              <a:t>Output:</a:t>
            </a:r>
          </a:p>
        </p:txBody>
      </p:sp>
      <p:sp>
        <p:nvSpPr>
          <p:cNvPr id="21" name="Google Shape;86;p13"/>
          <p:cNvSpPr txBox="1">
            <a:spLocks/>
          </p:cNvSpPr>
          <p:nvPr/>
        </p:nvSpPr>
        <p:spPr>
          <a:xfrm>
            <a:off x="1497650" y="7251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3" name="Rectangle 2"/>
          <p:cNvSpPr/>
          <p:nvPr/>
        </p:nvSpPr>
        <p:spPr>
          <a:xfrm>
            <a:off x="1040860" y="2086294"/>
            <a:ext cx="1429966" cy="1600438"/>
          </a:xfrm>
          <a:prstGeom prst="rect">
            <a:avLst/>
          </a:prstGeom>
        </p:spPr>
        <p:txBody>
          <a:bodyPr wrap="square">
            <a:spAutoFit/>
          </a:bodyPr>
          <a:lstStyle/>
          <a:p>
            <a:r>
              <a:rPr lang="en-US" dirty="0"/>
              <a:t>true</a:t>
            </a:r>
          </a:p>
          <a:p>
            <a:r>
              <a:rPr lang="en-US" dirty="0"/>
              <a:t>false</a:t>
            </a:r>
          </a:p>
          <a:p>
            <a:r>
              <a:rPr lang="en-US" dirty="0"/>
              <a:t>The id is : 1</a:t>
            </a:r>
          </a:p>
          <a:p>
            <a:r>
              <a:rPr lang="en-US" dirty="0"/>
              <a:t>The id is : 1</a:t>
            </a:r>
          </a:p>
          <a:p>
            <a:r>
              <a:rPr lang="en-US" dirty="0"/>
              <a:t>The id is : 1</a:t>
            </a:r>
          </a:p>
          <a:p>
            <a:r>
              <a:rPr lang="en-US" dirty="0"/>
              <a:t>The id is : 1</a:t>
            </a:r>
          </a:p>
          <a:p>
            <a:r>
              <a:rPr lang="en-US" dirty="0"/>
              <a:t>The id is : 1</a:t>
            </a:r>
          </a:p>
        </p:txBody>
      </p:sp>
      <p:cxnSp>
        <p:nvCxnSpPr>
          <p:cNvPr id="5" name="Straight Arrow Connector 4"/>
          <p:cNvCxnSpPr/>
          <p:nvPr/>
        </p:nvCxnSpPr>
        <p:spPr>
          <a:xfrm flipV="1">
            <a:off x="1439694" y="1914938"/>
            <a:ext cx="1712068" cy="33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497650" y="2425430"/>
            <a:ext cx="1900546" cy="3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00919" y="1705583"/>
            <a:ext cx="376136" cy="307777"/>
          </a:xfrm>
          <a:prstGeom prst="rect">
            <a:avLst/>
          </a:prstGeom>
          <a:noFill/>
        </p:spPr>
        <p:txBody>
          <a:bodyPr wrap="square" rtlCol="0">
            <a:spAutoFit/>
          </a:bodyPr>
          <a:lstStyle/>
          <a:p>
            <a:r>
              <a:rPr lang="en-US" dirty="0" smtClean="0"/>
              <a:t>t1</a:t>
            </a:r>
            <a:endParaRPr lang="en-US" dirty="0"/>
          </a:p>
        </p:txBody>
      </p:sp>
      <p:sp>
        <p:nvSpPr>
          <p:cNvPr id="24" name="TextBox 23"/>
          <p:cNvSpPr txBox="1"/>
          <p:nvPr/>
        </p:nvSpPr>
        <p:spPr>
          <a:xfrm>
            <a:off x="3478850" y="2250332"/>
            <a:ext cx="376136" cy="307777"/>
          </a:xfrm>
          <a:prstGeom prst="rect">
            <a:avLst/>
          </a:prstGeom>
          <a:noFill/>
        </p:spPr>
        <p:txBody>
          <a:bodyPr wrap="square" rtlCol="0">
            <a:spAutoFit/>
          </a:bodyPr>
          <a:lstStyle/>
          <a:p>
            <a:r>
              <a:rPr lang="en-US" dirty="0" smtClean="0"/>
              <a:t>t2</a:t>
            </a:r>
            <a:endParaRPr lang="en-US" dirty="0"/>
          </a:p>
        </p:txBody>
      </p:sp>
    </p:spTree>
    <p:extLst>
      <p:ext uri="{BB962C8B-B14F-4D97-AF65-F5344CB8AC3E}">
        <p14:creationId xmlns:p14="http://schemas.microsoft.com/office/powerpoint/2010/main" val="740623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9" name="TextBox 8"/>
          <p:cNvSpPr txBox="1"/>
          <p:nvPr/>
        </p:nvSpPr>
        <p:spPr>
          <a:xfrm>
            <a:off x="291547" y="1453273"/>
            <a:ext cx="2484079" cy="461665"/>
          </a:xfrm>
          <a:prstGeom prst="rect">
            <a:avLst/>
          </a:prstGeom>
          <a:noFill/>
        </p:spPr>
        <p:txBody>
          <a:bodyPr wrap="square" rtlCol="0">
            <a:spAutoFit/>
          </a:bodyPr>
          <a:lstStyle/>
          <a:p>
            <a:r>
              <a:rPr lang="en-US" sz="2400" b="1" dirty="0" smtClean="0"/>
              <a:t>Yield method </a:t>
            </a:r>
            <a:endParaRPr lang="en-US" sz="2400" dirty="0" smtClean="0"/>
          </a:p>
        </p:txBody>
      </p:sp>
      <p:sp>
        <p:nvSpPr>
          <p:cNvPr id="21" name="Google Shape;86;p13"/>
          <p:cNvSpPr txBox="1">
            <a:spLocks/>
          </p:cNvSpPr>
          <p:nvPr/>
        </p:nvSpPr>
        <p:spPr>
          <a:xfrm>
            <a:off x="1497650" y="725176"/>
            <a:ext cx="2205346"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19" name="TextBox 18"/>
          <p:cNvSpPr txBox="1"/>
          <p:nvPr/>
        </p:nvSpPr>
        <p:spPr>
          <a:xfrm>
            <a:off x="865479" y="1826167"/>
            <a:ext cx="8006147" cy="707886"/>
          </a:xfrm>
          <a:prstGeom prst="rect">
            <a:avLst/>
          </a:prstGeom>
          <a:noFill/>
        </p:spPr>
        <p:txBody>
          <a:bodyPr wrap="square" rtlCol="0">
            <a:spAutoFit/>
          </a:bodyPr>
          <a:lstStyle/>
          <a:p>
            <a:r>
              <a:rPr lang="en-US" sz="2000" dirty="0" smtClean="0"/>
              <a:t>A method of thread class that allow us to run another thread which has same priority by passes its current thread </a:t>
            </a:r>
          </a:p>
        </p:txBody>
      </p:sp>
      <p:grpSp>
        <p:nvGrpSpPr>
          <p:cNvPr id="4" name="Group 3"/>
          <p:cNvGrpSpPr/>
          <p:nvPr/>
        </p:nvGrpSpPr>
        <p:grpSpPr>
          <a:xfrm>
            <a:off x="622569" y="3073029"/>
            <a:ext cx="6776935" cy="1386249"/>
            <a:chOff x="460443" y="2828564"/>
            <a:chExt cx="6997428" cy="1942177"/>
          </a:xfrm>
        </p:grpSpPr>
        <p:sp>
          <p:nvSpPr>
            <p:cNvPr id="22" name="Oval 21"/>
            <p:cNvSpPr/>
            <p:nvPr/>
          </p:nvSpPr>
          <p:spPr>
            <a:xfrm>
              <a:off x="817122" y="4019352"/>
              <a:ext cx="881893" cy="751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Born</a:t>
              </a:r>
              <a:endParaRPr lang="en-US" dirty="0"/>
            </a:p>
          </p:txBody>
        </p:sp>
        <p:sp>
          <p:nvSpPr>
            <p:cNvPr id="23" name="Oval 22"/>
            <p:cNvSpPr/>
            <p:nvPr/>
          </p:nvSpPr>
          <p:spPr>
            <a:xfrm>
              <a:off x="2428671" y="4019352"/>
              <a:ext cx="1021405"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Ready</a:t>
              </a:r>
              <a:endParaRPr lang="en-US" dirty="0"/>
            </a:p>
          </p:txBody>
        </p:sp>
        <p:sp>
          <p:nvSpPr>
            <p:cNvPr id="24" name="Oval 23"/>
            <p:cNvSpPr/>
            <p:nvPr/>
          </p:nvSpPr>
          <p:spPr>
            <a:xfrm>
              <a:off x="3388468" y="2828564"/>
              <a:ext cx="959796"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a:t>
              </a:r>
            </a:p>
            <a:p>
              <a:pPr algn="ctr"/>
              <a:r>
                <a:rPr lang="en-US" dirty="0" smtClean="0"/>
                <a:t>state</a:t>
              </a:r>
              <a:endParaRPr lang="en-US" dirty="0"/>
            </a:p>
          </p:txBody>
        </p:sp>
        <p:sp>
          <p:nvSpPr>
            <p:cNvPr id="25" name="Oval 24"/>
            <p:cNvSpPr/>
            <p:nvPr/>
          </p:nvSpPr>
          <p:spPr>
            <a:xfrm>
              <a:off x="4610717" y="4012865"/>
              <a:ext cx="1193260" cy="745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a:t>
              </a:r>
              <a:endParaRPr lang="en-US" dirty="0"/>
            </a:p>
          </p:txBody>
        </p:sp>
        <p:sp>
          <p:nvSpPr>
            <p:cNvPr id="26" name="Oval 25"/>
            <p:cNvSpPr/>
            <p:nvPr/>
          </p:nvSpPr>
          <p:spPr>
            <a:xfrm>
              <a:off x="6498075" y="4019353"/>
              <a:ext cx="959796" cy="745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Dead</a:t>
              </a:r>
              <a:endParaRPr lang="en-US" dirty="0"/>
            </a:p>
          </p:txBody>
        </p:sp>
        <p:cxnSp>
          <p:nvCxnSpPr>
            <p:cNvPr id="27" name="Straight Arrow Connector 26"/>
            <p:cNvCxnSpPr>
              <a:stCxn id="22" idx="6"/>
              <a:endCxn id="23" idx="2"/>
            </p:cNvCxnSpPr>
            <p:nvPr/>
          </p:nvCxnSpPr>
          <p:spPr>
            <a:xfrm flipV="1">
              <a:off x="1699015" y="4392246"/>
              <a:ext cx="729656" cy="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6"/>
              <a:endCxn id="25" idx="2"/>
            </p:cNvCxnSpPr>
            <p:nvPr/>
          </p:nvCxnSpPr>
          <p:spPr>
            <a:xfrm flipV="1">
              <a:off x="3450076" y="4385758"/>
              <a:ext cx="1160641" cy="6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6"/>
              <a:endCxn id="26" idx="2"/>
            </p:cNvCxnSpPr>
            <p:nvPr/>
          </p:nvCxnSpPr>
          <p:spPr>
            <a:xfrm>
              <a:off x="5803977" y="4385758"/>
              <a:ext cx="694098" cy="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0"/>
              <a:endCxn id="24" idx="5"/>
            </p:cNvCxnSpPr>
            <p:nvPr/>
          </p:nvCxnSpPr>
          <p:spPr>
            <a:xfrm flipH="1" flipV="1">
              <a:off x="4207705" y="3465133"/>
              <a:ext cx="999642" cy="54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a:endCxn id="23" idx="0"/>
            </p:cNvCxnSpPr>
            <p:nvPr/>
          </p:nvCxnSpPr>
          <p:spPr>
            <a:xfrm flipH="1">
              <a:off x="2939374" y="3465133"/>
              <a:ext cx="589653" cy="55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0443" y="3742242"/>
              <a:ext cx="1089087" cy="307777"/>
            </a:xfrm>
            <a:prstGeom prst="rect">
              <a:avLst/>
            </a:prstGeom>
            <a:noFill/>
          </p:spPr>
          <p:txBody>
            <a:bodyPr wrap="square" rtlCol="0">
              <a:spAutoFit/>
            </a:bodyPr>
            <a:lstStyle/>
            <a:p>
              <a:r>
                <a:rPr lang="en-US" dirty="0" smtClean="0"/>
                <a:t>T new </a:t>
              </a:r>
              <a:endParaRPr lang="en-US" dirty="0"/>
            </a:p>
          </p:txBody>
        </p:sp>
        <p:sp>
          <p:nvSpPr>
            <p:cNvPr id="38" name="TextBox 37"/>
            <p:cNvSpPr txBox="1"/>
            <p:nvPr/>
          </p:nvSpPr>
          <p:spPr>
            <a:xfrm>
              <a:off x="1639767" y="4084468"/>
              <a:ext cx="1089087" cy="307777"/>
            </a:xfrm>
            <a:prstGeom prst="rect">
              <a:avLst/>
            </a:prstGeom>
            <a:noFill/>
          </p:spPr>
          <p:txBody>
            <a:bodyPr wrap="square" rtlCol="0">
              <a:spAutoFit/>
            </a:bodyPr>
            <a:lstStyle/>
            <a:p>
              <a:r>
                <a:rPr lang="en-US" dirty="0" smtClean="0"/>
                <a:t>T .start() </a:t>
              </a:r>
              <a:endParaRPr lang="en-US" dirty="0"/>
            </a:p>
          </p:txBody>
        </p:sp>
        <p:sp>
          <p:nvSpPr>
            <p:cNvPr id="39" name="TextBox 38"/>
            <p:cNvSpPr txBox="1"/>
            <p:nvPr/>
          </p:nvSpPr>
          <p:spPr>
            <a:xfrm>
              <a:off x="5725026" y="4084468"/>
              <a:ext cx="1089087" cy="307777"/>
            </a:xfrm>
            <a:prstGeom prst="rect">
              <a:avLst/>
            </a:prstGeom>
            <a:noFill/>
          </p:spPr>
          <p:txBody>
            <a:bodyPr wrap="square" rtlCol="0">
              <a:spAutoFit/>
            </a:bodyPr>
            <a:lstStyle/>
            <a:p>
              <a:r>
                <a:rPr lang="en-US" dirty="0" smtClean="0"/>
                <a:t>Run()</a:t>
              </a:r>
              <a:endParaRPr lang="en-US" dirty="0"/>
            </a:p>
          </p:txBody>
        </p:sp>
        <p:sp>
          <p:nvSpPr>
            <p:cNvPr id="40" name="TextBox 39"/>
            <p:cNvSpPr txBox="1"/>
            <p:nvPr/>
          </p:nvSpPr>
          <p:spPr>
            <a:xfrm>
              <a:off x="3706340" y="4090070"/>
              <a:ext cx="455680" cy="307777"/>
            </a:xfrm>
            <a:prstGeom prst="rect">
              <a:avLst/>
            </a:prstGeom>
            <a:noFill/>
          </p:spPr>
          <p:txBody>
            <a:bodyPr wrap="square" rtlCol="0">
              <a:spAutoFit/>
            </a:bodyPr>
            <a:lstStyle/>
            <a:p>
              <a:r>
                <a:rPr lang="en-US" dirty="0" smtClean="0"/>
                <a:t>TS </a:t>
              </a:r>
              <a:endParaRPr lang="en-US" dirty="0"/>
            </a:p>
          </p:txBody>
        </p:sp>
        <p:sp>
          <p:nvSpPr>
            <p:cNvPr id="41" name="TextBox 40"/>
            <p:cNvSpPr txBox="1"/>
            <p:nvPr/>
          </p:nvSpPr>
          <p:spPr>
            <a:xfrm>
              <a:off x="5886025" y="3403796"/>
              <a:ext cx="908108" cy="307777"/>
            </a:xfrm>
            <a:prstGeom prst="rect">
              <a:avLst/>
            </a:prstGeom>
            <a:noFill/>
          </p:spPr>
          <p:txBody>
            <a:bodyPr wrap="square" rtlCol="0">
              <a:spAutoFit/>
            </a:bodyPr>
            <a:lstStyle/>
            <a:p>
              <a:r>
                <a:rPr lang="en-US" dirty="0" err="1" smtClean="0"/>
                <a:t>T.stop</a:t>
              </a:r>
              <a:r>
                <a:rPr lang="en-US" dirty="0" smtClean="0"/>
                <a:t>()</a:t>
              </a:r>
              <a:endParaRPr lang="en-US" dirty="0"/>
            </a:p>
          </p:txBody>
        </p:sp>
        <p:cxnSp>
          <p:nvCxnSpPr>
            <p:cNvPr id="42" name="Straight Arrow Connector 41"/>
            <p:cNvCxnSpPr/>
            <p:nvPr/>
          </p:nvCxnSpPr>
          <p:spPr>
            <a:xfrm>
              <a:off x="1004986" y="3896130"/>
              <a:ext cx="213804" cy="12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a:stCxn id="25" idx="3"/>
            <a:endCxn id="23" idx="5"/>
          </p:cNvCxnSpPr>
          <p:nvPr/>
        </p:nvCxnSpPr>
        <p:spPr>
          <a:xfrm flipH="1">
            <a:off x="3373129" y="4372694"/>
            <a:ext cx="1438178" cy="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61951" y="4462557"/>
            <a:ext cx="1025358" cy="307777"/>
          </a:xfrm>
          <a:prstGeom prst="rect">
            <a:avLst/>
          </a:prstGeom>
          <a:noFill/>
        </p:spPr>
        <p:txBody>
          <a:bodyPr wrap="square" rtlCol="0">
            <a:spAutoFit/>
          </a:bodyPr>
          <a:lstStyle/>
          <a:p>
            <a:r>
              <a:rPr lang="en-US" dirty="0"/>
              <a:t>y</a:t>
            </a:r>
            <a:r>
              <a:rPr lang="en-US" dirty="0" smtClean="0"/>
              <a:t>ield()</a:t>
            </a:r>
            <a:endParaRPr lang="en-US" dirty="0"/>
          </a:p>
        </p:txBody>
      </p:sp>
      <p:cxnSp>
        <p:nvCxnSpPr>
          <p:cNvPr id="50" name="Straight Arrow Connector 49"/>
          <p:cNvCxnSpPr>
            <a:stCxn id="23" idx="4"/>
          </p:cNvCxnSpPr>
          <p:nvPr/>
        </p:nvCxnSpPr>
        <p:spPr>
          <a:xfrm flipH="1">
            <a:off x="2697804" y="4455279"/>
            <a:ext cx="325583" cy="226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528777" y="4721435"/>
            <a:ext cx="428433" cy="307777"/>
          </a:xfrm>
          <a:prstGeom prst="rect">
            <a:avLst/>
          </a:prstGeom>
          <a:noFill/>
        </p:spPr>
        <p:txBody>
          <a:bodyPr wrap="square" rtlCol="0">
            <a:spAutoFit/>
          </a:bodyPr>
          <a:lstStyle/>
          <a:p>
            <a:r>
              <a:rPr lang="en-US" dirty="0" smtClean="0"/>
              <a:t>t2</a:t>
            </a:r>
            <a:endParaRPr lang="en-US" dirty="0"/>
          </a:p>
        </p:txBody>
      </p:sp>
      <p:sp>
        <p:nvSpPr>
          <p:cNvPr id="55" name="TextBox 54"/>
          <p:cNvSpPr txBox="1"/>
          <p:nvPr/>
        </p:nvSpPr>
        <p:spPr>
          <a:xfrm>
            <a:off x="6120158" y="4652840"/>
            <a:ext cx="428433" cy="307777"/>
          </a:xfrm>
          <a:prstGeom prst="rect">
            <a:avLst/>
          </a:prstGeom>
          <a:noFill/>
        </p:spPr>
        <p:txBody>
          <a:bodyPr wrap="square" rtlCol="0">
            <a:spAutoFit/>
          </a:bodyPr>
          <a:lstStyle/>
          <a:p>
            <a:r>
              <a:rPr lang="en-US" dirty="0" smtClean="0"/>
              <a:t>t3</a:t>
            </a:r>
            <a:endParaRPr lang="en-US" dirty="0"/>
          </a:p>
        </p:txBody>
      </p:sp>
      <p:sp>
        <p:nvSpPr>
          <p:cNvPr id="56" name="TextBox 55"/>
          <p:cNvSpPr txBox="1"/>
          <p:nvPr/>
        </p:nvSpPr>
        <p:spPr>
          <a:xfrm>
            <a:off x="6120158" y="4365570"/>
            <a:ext cx="428433" cy="307777"/>
          </a:xfrm>
          <a:prstGeom prst="rect">
            <a:avLst/>
          </a:prstGeom>
          <a:noFill/>
        </p:spPr>
        <p:txBody>
          <a:bodyPr wrap="square" rtlCol="0">
            <a:spAutoFit/>
          </a:bodyPr>
          <a:lstStyle/>
          <a:p>
            <a:r>
              <a:rPr lang="en-US" dirty="0" smtClean="0"/>
              <a:t>t1</a:t>
            </a:r>
            <a:endParaRPr lang="en-US" dirty="0"/>
          </a:p>
        </p:txBody>
      </p:sp>
      <p:cxnSp>
        <p:nvCxnSpPr>
          <p:cNvPr id="53" name="Straight Arrow Connector 52"/>
          <p:cNvCxnSpPr>
            <a:stCxn id="25" idx="5"/>
            <a:endCxn id="56" idx="1"/>
          </p:cNvCxnSpPr>
          <p:nvPr/>
        </p:nvCxnSpPr>
        <p:spPr>
          <a:xfrm>
            <a:off x="5628483" y="4372694"/>
            <a:ext cx="491675" cy="14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5" idx="5"/>
            <a:endCxn id="55" idx="1"/>
          </p:cNvCxnSpPr>
          <p:nvPr/>
        </p:nvCxnSpPr>
        <p:spPr>
          <a:xfrm>
            <a:off x="5628483" y="4372694"/>
            <a:ext cx="491675" cy="43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02077" y="2760282"/>
            <a:ext cx="463402" cy="738664"/>
          </a:xfrm>
          <a:prstGeom prst="rect">
            <a:avLst/>
          </a:prstGeom>
          <a:noFill/>
        </p:spPr>
        <p:txBody>
          <a:bodyPr wrap="square" rtlCol="0">
            <a:spAutoFit/>
          </a:bodyPr>
          <a:lstStyle/>
          <a:p>
            <a:r>
              <a:rPr lang="en-US" dirty="0"/>
              <a:t>t</a:t>
            </a:r>
            <a:r>
              <a:rPr lang="en-US" dirty="0" smtClean="0"/>
              <a:t>1</a:t>
            </a:r>
          </a:p>
          <a:p>
            <a:r>
              <a:rPr lang="en-US" dirty="0"/>
              <a:t>t</a:t>
            </a:r>
            <a:r>
              <a:rPr lang="en-US" dirty="0" smtClean="0"/>
              <a:t>2</a:t>
            </a:r>
          </a:p>
          <a:p>
            <a:r>
              <a:rPr lang="en-US" dirty="0" smtClean="0"/>
              <a:t>t3</a:t>
            </a:r>
            <a:endParaRPr lang="en-US" dirty="0"/>
          </a:p>
        </p:txBody>
      </p:sp>
      <p:cxnSp>
        <p:nvCxnSpPr>
          <p:cNvPr id="63" name="Straight Arrow Connector 62"/>
          <p:cNvCxnSpPr>
            <a:stCxn id="59" idx="3"/>
          </p:cNvCxnSpPr>
          <p:nvPr/>
        </p:nvCxnSpPr>
        <p:spPr>
          <a:xfrm flipV="1">
            <a:off x="865479" y="3125821"/>
            <a:ext cx="284474" cy="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49953" y="2963431"/>
            <a:ext cx="1025358" cy="307777"/>
          </a:xfrm>
          <a:prstGeom prst="rect">
            <a:avLst/>
          </a:prstGeom>
          <a:noFill/>
        </p:spPr>
        <p:txBody>
          <a:bodyPr wrap="square" rtlCol="0">
            <a:spAutoFit/>
          </a:bodyPr>
          <a:lstStyle/>
          <a:p>
            <a:r>
              <a:rPr lang="en-US" dirty="0"/>
              <a:t>y</a:t>
            </a:r>
            <a:r>
              <a:rPr lang="en-US" dirty="0" smtClean="0"/>
              <a:t>ield()</a:t>
            </a:r>
            <a:endParaRPr lang="en-US" dirty="0"/>
          </a:p>
        </p:txBody>
      </p:sp>
    </p:spTree>
    <p:extLst>
      <p:ext uri="{BB962C8B-B14F-4D97-AF65-F5344CB8AC3E}">
        <p14:creationId xmlns:p14="http://schemas.microsoft.com/office/powerpoint/2010/main" val="3376864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1" name="Google Shape;86;p13"/>
          <p:cNvSpPr txBox="1">
            <a:spLocks/>
          </p:cNvSpPr>
          <p:nvPr/>
        </p:nvSpPr>
        <p:spPr>
          <a:xfrm>
            <a:off x="1497650" y="7251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12" name="TextBox 11"/>
          <p:cNvSpPr txBox="1"/>
          <p:nvPr/>
        </p:nvSpPr>
        <p:spPr>
          <a:xfrm>
            <a:off x="282102" y="1270001"/>
            <a:ext cx="3002604" cy="461665"/>
          </a:xfrm>
          <a:prstGeom prst="rect">
            <a:avLst/>
          </a:prstGeom>
          <a:noFill/>
        </p:spPr>
        <p:txBody>
          <a:bodyPr wrap="square" rtlCol="0">
            <a:spAutoFit/>
          </a:bodyPr>
          <a:lstStyle/>
          <a:p>
            <a:r>
              <a:rPr lang="en-US" sz="2400" b="1" dirty="0" err="1" smtClean="0"/>
              <a:t>SetPriority</a:t>
            </a:r>
            <a:r>
              <a:rPr lang="en-US" sz="2400" b="1" dirty="0" smtClean="0"/>
              <a:t> Method</a:t>
            </a:r>
            <a:endParaRPr lang="en-US" sz="2400" b="1" dirty="0"/>
          </a:p>
        </p:txBody>
      </p:sp>
      <p:sp>
        <p:nvSpPr>
          <p:cNvPr id="2" name="TextBox 1"/>
          <p:cNvSpPr txBox="1"/>
          <p:nvPr/>
        </p:nvSpPr>
        <p:spPr>
          <a:xfrm>
            <a:off x="875490" y="1851095"/>
            <a:ext cx="6854757" cy="1261884"/>
          </a:xfrm>
          <a:prstGeom prst="rect">
            <a:avLst/>
          </a:prstGeom>
          <a:noFill/>
        </p:spPr>
        <p:txBody>
          <a:bodyPr wrap="square" rtlCol="0">
            <a:spAutoFit/>
          </a:bodyPr>
          <a:lstStyle/>
          <a:p>
            <a:r>
              <a:rPr lang="en-US" sz="2000" dirty="0" smtClean="0"/>
              <a:t>Java thread class assign the priority of the thread by providing 2 predefined method </a:t>
            </a:r>
          </a:p>
          <a:p>
            <a:pPr marL="285750" lvl="1" indent="-285750">
              <a:buFont typeface="Courier New" panose="02070309020205020404" pitchFamily="49" charset="0"/>
              <a:buChar char="o"/>
            </a:pPr>
            <a:r>
              <a:rPr lang="en-US" sz="1800" dirty="0" err="1" smtClean="0"/>
              <a:t>setPrioritiy</a:t>
            </a:r>
            <a:r>
              <a:rPr lang="en-US" sz="1800" dirty="0" smtClean="0"/>
              <a:t>();</a:t>
            </a:r>
          </a:p>
          <a:p>
            <a:pPr marL="285750" lvl="1" indent="-285750">
              <a:buFont typeface="Courier New" panose="02070309020205020404" pitchFamily="49" charset="0"/>
              <a:buChar char="o"/>
            </a:pPr>
            <a:r>
              <a:rPr lang="en-US" sz="1800" dirty="0" err="1" smtClean="0"/>
              <a:t>getPriority</a:t>
            </a:r>
            <a:r>
              <a:rPr lang="en-US" sz="1800" dirty="0" smtClean="0"/>
              <a:t>();</a:t>
            </a:r>
            <a:endParaRPr lang="en-US" sz="1800" dirty="0"/>
          </a:p>
        </p:txBody>
      </p:sp>
      <p:sp>
        <p:nvSpPr>
          <p:cNvPr id="14" name="TextBox 13"/>
          <p:cNvSpPr txBox="1"/>
          <p:nvPr/>
        </p:nvSpPr>
        <p:spPr>
          <a:xfrm>
            <a:off x="1332690" y="3340734"/>
            <a:ext cx="6854757" cy="1631216"/>
          </a:xfrm>
          <a:prstGeom prst="rect">
            <a:avLst/>
          </a:prstGeom>
          <a:noFill/>
        </p:spPr>
        <p:txBody>
          <a:bodyPr wrap="square" rtlCol="0">
            <a:spAutoFit/>
          </a:bodyPr>
          <a:lstStyle/>
          <a:p>
            <a:r>
              <a:rPr lang="en-US" sz="2000" dirty="0" smtClean="0"/>
              <a:t>They also provided three predefine final static variable </a:t>
            </a:r>
          </a:p>
          <a:p>
            <a:pPr marL="342900" indent="-342900">
              <a:buFont typeface="Courier New" panose="02070309020205020404" pitchFamily="49" charset="0"/>
              <a:buChar char="o"/>
            </a:pPr>
            <a:r>
              <a:rPr lang="en-US" sz="1800" dirty="0" err="1" smtClean="0"/>
              <a:t>Thread.MIN_PRIORITY</a:t>
            </a:r>
            <a:r>
              <a:rPr lang="en-US" sz="1800" dirty="0" smtClean="0"/>
              <a:t>(1)</a:t>
            </a:r>
          </a:p>
          <a:p>
            <a:pPr marL="342900" indent="-342900">
              <a:buFont typeface="Courier New" panose="02070309020205020404" pitchFamily="49" charset="0"/>
              <a:buChar char="o"/>
            </a:pPr>
            <a:r>
              <a:rPr lang="en-US" sz="1800" dirty="0" err="1" smtClean="0"/>
              <a:t>Thread.NORM_PRIORITY</a:t>
            </a:r>
            <a:r>
              <a:rPr lang="en-US" sz="1800" dirty="0" smtClean="0"/>
              <a:t>(5)</a:t>
            </a:r>
            <a:endParaRPr lang="en-US" sz="1800" dirty="0"/>
          </a:p>
          <a:p>
            <a:pPr marL="342900" indent="-342900">
              <a:buFont typeface="Courier New" panose="02070309020205020404" pitchFamily="49" charset="0"/>
              <a:buChar char="o"/>
            </a:pPr>
            <a:r>
              <a:rPr lang="en-US" sz="1800" dirty="0" err="1" smtClean="0"/>
              <a:t>Thread.MAXIMUM_PRIORITY</a:t>
            </a:r>
            <a:r>
              <a:rPr lang="en-US" sz="1800" dirty="0" smtClean="0"/>
              <a:t>(10</a:t>
            </a:r>
            <a:r>
              <a:rPr lang="en-US" sz="2000" dirty="0" smtClean="0"/>
              <a:t>)</a:t>
            </a:r>
            <a:endParaRPr lang="en-US" sz="2000" dirty="0"/>
          </a:p>
          <a:p>
            <a:pPr marL="342900" indent="-342900">
              <a:buFont typeface="Courier New" panose="02070309020205020404" pitchFamily="49" charset="0"/>
              <a:buChar char="o"/>
            </a:pPr>
            <a:endParaRPr lang="en-US" sz="2000" dirty="0" smtClean="0"/>
          </a:p>
        </p:txBody>
      </p:sp>
      <p:cxnSp>
        <p:nvCxnSpPr>
          <p:cNvPr id="6" name="Straight Arrow Connector 5"/>
          <p:cNvCxnSpPr/>
          <p:nvPr/>
        </p:nvCxnSpPr>
        <p:spPr>
          <a:xfrm flipV="1">
            <a:off x="4760068" y="3022060"/>
            <a:ext cx="1193260" cy="1134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53328" y="2769844"/>
            <a:ext cx="2159540" cy="307777"/>
          </a:xfrm>
          <a:prstGeom prst="rect">
            <a:avLst/>
          </a:prstGeom>
          <a:noFill/>
        </p:spPr>
        <p:txBody>
          <a:bodyPr wrap="square" rtlCol="0">
            <a:spAutoFit/>
          </a:bodyPr>
          <a:lstStyle/>
          <a:p>
            <a:r>
              <a:rPr lang="en-US" dirty="0" smtClean="0"/>
              <a:t>JVM use it by default</a:t>
            </a:r>
            <a:endParaRPr lang="en-US" dirty="0"/>
          </a:p>
        </p:txBody>
      </p:sp>
    </p:spTree>
    <p:extLst>
      <p:ext uri="{BB962C8B-B14F-4D97-AF65-F5344CB8AC3E}">
        <p14:creationId xmlns:p14="http://schemas.microsoft.com/office/powerpoint/2010/main" val="134612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9" name="TextBox 8"/>
          <p:cNvSpPr txBox="1"/>
          <p:nvPr/>
        </p:nvSpPr>
        <p:spPr>
          <a:xfrm>
            <a:off x="4926184" y="2098738"/>
            <a:ext cx="4165743" cy="461665"/>
          </a:xfrm>
          <a:prstGeom prst="rect">
            <a:avLst/>
          </a:prstGeom>
          <a:noFill/>
        </p:spPr>
        <p:txBody>
          <a:bodyPr wrap="square" rtlCol="0">
            <a:spAutoFit/>
          </a:bodyPr>
          <a:lstStyle/>
          <a:p>
            <a:r>
              <a:rPr lang="en-US" sz="2400" b="1" dirty="0" smtClean="0"/>
              <a:t>Output  (</a:t>
            </a:r>
            <a:r>
              <a:rPr lang="en-US" sz="1800" b="1" dirty="0" smtClean="0"/>
              <a:t>without set the Priority)</a:t>
            </a:r>
            <a:endParaRPr lang="en-US" sz="2400" b="1" dirty="0"/>
          </a:p>
        </p:txBody>
      </p:sp>
      <p:sp>
        <p:nvSpPr>
          <p:cNvPr id="21" name="Google Shape;86;p13"/>
          <p:cNvSpPr txBox="1">
            <a:spLocks/>
          </p:cNvSpPr>
          <p:nvPr/>
        </p:nvSpPr>
        <p:spPr>
          <a:xfrm>
            <a:off x="1497650" y="7251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2" name="Rectangle 1"/>
          <p:cNvSpPr/>
          <p:nvPr/>
        </p:nvSpPr>
        <p:spPr>
          <a:xfrm>
            <a:off x="6008451" y="2903899"/>
            <a:ext cx="1598578" cy="1384995"/>
          </a:xfrm>
          <a:prstGeom prst="rect">
            <a:avLst/>
          </a:prstGeom>
        </p:spPr>
        <p:txBody>
          <a:bodyPr wrap="square">
            <a:spAutoFit/>
          </a:bodyPr>
          <a:lstStyle/>
          <a:p>
            <a:r>
              <a:rPr lang="en-US" dirty="0"/>
              <a:t>Thread 1</a:t>
            </a:r>
          </a:p>
          <a:p>
            <a:r>
              <a:rPr lang="en-US" dirty="0"/>
              <a:t>Thread 2</a:t>
            </a:r>
          </a:p>
          <a:p>
            <a:r>
              <a:rPr lang="en-US" dirty="0"/>
              <a:t>Thread 2</a:t>
            </a:r>
          </a:p>
          <a:p>
            <a:r>
              <a:rPr lang="en-US" dirty="0"/>
              <a:t>Thread 2</a:t>
            </a:r>
          </a:p>
          <a:p>
            <a:r>
              <a:rPr lang="en-US" dirty="0"/>
              <a:t>Thread 1</a:t>
            </a:r>
          </a:p>
          <a:p>
            <a:r>
              <a:rPr lang="en-US" dirty="0"/>
              <a:t>Thread 1</a:t>
            </a:r>
          </a:p>
        </p:txBody>
      </p:sp>
      <p:sp>
        <p:nvSpPr>
          <p:cNvPr id="4" name="Rectangle 3"/>
          <p:cNvSpPr/>
          <p:nvPr/>
        </p:nvSpPr>
        <p:spPr>
          <a:xfrm>
            <a:off x="191311" y="1422486"/>
            <a:ext cx="4572000" cy="3323987"/>
          </a:xfrm>
          <a:prstGeom prst="rect">
            <a:avLst/>
          </a:prstGeom>
        </p:spPr>
        <p:txBody>
          <a:bodyPr>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args</a:t>
            </a:r>
            <a:r>
              <a:rPr lang="en-US" dirty="0">
                <a:latin typeface="Consolas" panose="020B0609020204030204" pitchFamily="49" charset="0"/>
              </a:rPr>
              <a:t>)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A</a:t>
            </a:r>
            <a:r>
              <a:rPr lang="en-US" dirty="0">
                <a:latin typeface="Consolas" panose="020B0609020204030204" pitchFamily="49" charset="0"/>
              </a:rPr>
              <a:t> t1 = </a:t>
            </a:r>
            <a:r>
              <a:rPr lang="en-US" dirty="0">
                <a:solidFill>
                  <a:srgbClr val="0000FF"/>
                </a:solidFill>
                <a:latin typeface="Consolas" panose="020B0609020204030204" pitchFamily="49" charset="0"/>
              </a:rPr>
              <a:t>new</a:t>
            </a:r>
            <a:r>
              <a:rPr lang="en-US" dirty="0">
                <a:latin typeface="Consolas" panose="020B0609020204030204" pitchFamily="49" charset="0"/>
              </a:rPr>
              <a:t> A();</a:t>
            </a:r>
          </a:p>
          <a:p>
            <a:r>
              <a:rPr lang="en-US" dirty="0">
                <a:latin typeface="Consolas" panose="020B0609020204030204" pitchFamily="49" charset="0"/>
              </a:rPr>
              <a:t>        </a:t>
            </a:r>
            <a:r>
              <a:rPr lang="en-US" dirty="0">
                <a:solidFill>
                  <a:srgbClr val="0000FF"/>
                </a:solidFill>
                <a:latin typeface="Consolas" panose="020B0609020204030204" pitchFamily="49" charset="0"/>
              </a:rPr>
              <a:t>B</a:t>
            </a:r>
            <a:r>
              <a:rPr lang="en-US" dirty="0">
                <a:latin typeface="Consolas" panose="020B0609020204030204" pitchFamily="49" charset="0"/>
              </a:rPr>
              <a:t> t2 = </a:t>
            </a:r>
            <a:r>
              <a:rPr lang="en-US" dirty="0">
                <a:solidFill>
                  <a:srgbClr val="0000FF"/>
                </a:solidFill>
                <a:latin typeface="Consolas" panose="020B0609020204030204" pitchFamily="49" charset="0"/>
              </a:rPr>
              <a:t>new</a:t>
            </a:r>
            <a:r>
              <a:rPr lang="en-US" dirty="0">
                <a:latin typeface="Consolas" panose="020B0609020204030204" pitchFamily="49" charset="0"/>
              </a:rPr>
              <a:t> B();</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t1.setName(</a:t>
            </a:r>
            <a:r>
              <a:rPr lang="en-US" dirty="0">
                <a:solidFill>
                  <a:srgbClr val="A31515"/>
                </a:solidFill>
                <a:latin typeface="Consolas" panose="020B0609020204030204" pitchFamily="49" charset="0"/>
              </a:rPr>
              <a:t>"Thread 1"</a:t>
            </a:r>
            <a:r>
              <a:rPr lang="en-US" dirty="0">
                <a:latin typeface="Consolas" panose="020B0609020204030204" pitchFamily="49" charset="0"/>
              </a:rPr>
              <a:t>);</a:t>
            </a:r>
          </a:p>
          <a:p>
            <a:r>
              <a:rPr lang="en-US" dirty="0">
                <a:latin typeface="Consolas" panose="020B0609020204030204" pitchFamily="49" charset="0"/>
              </a:rPr>
              <a:t>        t2.setName(</a:t>
            </a:r>
            <a:r>
              <a:rPr lang="en-US" dirty="0">
                <a:solidFill>
                  <a:srgbClr val="A31515"/>
                </a:solidFill>
                <a:latin typeface="Consolas" panose="020B0609020204030204" pitchFamily="49" charset="0"/>
              </a:rPr>
              <a:t>"Thread 2"</a:t>
            </a:r>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t1.start();</a:t>
            </a:r>
          </a:p>
          <a:p>
            <a:r>
              <a:rPr lang="en-US" dirty="0">
                <a:latin typeface="Consolas" panose="020B0609020204030204" pitchFamily="49" charset="0"/>
              </a:rPr>
              <a:t>        t2.start();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p:txBody>
      </p:sp>
      <p:cxnSp>
        <p:nvCxnSpPr>
          <p:cNvPr id="14" name="Straight Connector 13"/>
          <p:cNvCxnSpPr/>
          <p:nvPr/>
        </p:nvCxnSpPr>
        <p:spPr>
          <a:xfrm>
            <a:off x="4763311" y="1458774"/>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227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flipV="1">
            <a:off x="3190672" y="1023174"/>
            <a:ext cx="5901255" cy="14443"/>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9" name="TextBox 8"/>
          <p:cNvSpPr txBox="1"/>
          <p:nvPr/>
        </p:nvSpPr>
        <p:spPr>
          <a:xfrm>
            <a:off x="5527401" y="2839403"/>
            <a:ext cx="3664337" cy="461665"/>
          </a:xfrm>
          <a:prstGeom prst="rect">
            <a:avLst/>
          </a:prstGeom>
          <a:noFill/>
        </p:spPr>
        <p:txBody>
          <a:bodyPr wrap="square" rtlCol="0">
            <a:spAutoFit/>
          </a:bodyPr>
          <a:lstStyle/>
          <a:p>
            <a:r>
              <a:rPr lang="en-US" sz="2400" b="1" dirty="0" smtClean="0"/>
              <a:t>Output:(</a:t>
            </a:r>
            <a:r>
              <a:rPr lang="en-US" b="1" dirty="0" smtClean="0"/>
              <a:t>with </a:t>
            </a:r>
            <a:r>
              <a:rPr lang="en-US" b="1" dirty="0" err="1" smtClean="0"/>
              <a:t>setPriority</a:t>
            </a:r>
            <a:r>
              <a:rPr lang="en-US" b="1" dirty="0" smtClean="0"/>
              <a:t> method</a:t>
            </a:r>
            <a:r>
              <a:rPr lang="en-US" sz="2400" b="1" dirty="0" smtClean="0"/>
              <a:t>)</a:t>
            </a:r>
          </a:p>
        </p:txBody>
      </p:sp>
      <p:sp>
        <p:nvSpPr>
          <p:cNvPr id="21" name="Google Shape;86;p13"/>
          <p:cNvSpPr txBox="1">
            <a:spLocks/>
          </p:cNvSpPr>
          <p:nvPr/>
        </p:nvSpPr>
        <p:spPr>
          <a:xfrm>
            <a:off x="1497650" y="7251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Method</a:t>
            </a:r>
            <a:endParaRPr lang="en-US" sz="3600" b="1" dirty="0"/>
          </a:p>
        </p:txBody>
      </p:sp>
      <p:sp>
        <p:nvSpPr>
          <p:cNvPr id="2" name="Rectangle 1"/>
          <p:cNvSpPr/>
          <p:nvPr/>
        </p:nvSpPr>
        <p:spPr>
          <a:xfrm>
            <a:off x="6773341" y="3301068"/>
            <a:ext cx="1277018" cy="1384995"/>
          </a:xfrm>
          <a:prstGeom prst="rect">
            <a:avLst/>
          </a:prstGeom>
        </p:spPr>
        <p:txBody>
          <a:bodyPr wrap="square">
            <a:spAutoFit/>
          </a:bodyPr>
          <a:lstStyle/>
          <a:p>
            <a:r>
              <a:rPr lang="en-US" dirty="0"/>
              <a:t>Thread 1</a:t>
            </a:r>
          </a:p>
          <a:p>
            <a:r>
              <a:rPr lang="en-US" dirty="0"/>
              <a:t>Thread 1</a:t>
            </a:r>
          </a:p>
          <a:p>
            <a:r>
              <a:rPr lang="en-US" dirty="0"/>
              <a:t>Thread 1</a:t>
            </a:r>
          </a:p>
          <a:p>
            <a:r>
              <a:rPr lang="en-US" dirty="0"/>
              <a:t>Thread 2</a:t>
            </a:r>
          </a:p>
          <a:p>
            <a:r>
              <a:rPr lang="en-US" dirty="0"/>
              <a:t>Thread 2</a:t>
            </a:r>
          </a:p>
          <a:p>
            <a:r>
              <a:rPr lang="en-US" dirty="0"/>
              <a:t>Thread 2</a:t>
            </a:r>
          </a:p>
        </p:txBody>
      </p:sp>
      <p:sp>
        <p:nvSpPr>
          <p:cNvPr id="6" name="Rectangle 5"/>
          <p:cNvSpPr/>
          <p:nvPr/>
        </p:nvSpPr>
        <p:spPr>
          <a:xfrm>
            <a:off x="114427" y="1838108"/>
            <a:ext cx="4572000" cy="3108543"/>
          </a:xfrm>
          <a:prstGeom prst="rect">
            <a:avLst/>
          </a:prstGeom>
        </p:spPr>
        <p:txBody>
          <a:bodyPr>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args</a:t>
            </a:r>
            <a:r>
              <a:rPr lang="en-US" dirty="0">
                <a:latin typeface="Consolas" panose="020B0609020204030204" pitchFamily="49" charset="0"/>
              </a:rPr>
              <a:t>)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A</a:t>
            </a:r>
            <a:r>
              <a:rPr lang="en-US" dirty="0">
                <a:latin typeface="Consolas" panose="020B0609020204030204" pitchFamily="49" charset="0"/>
              </a:rPr>
              <a:t> t1 = </a:t>
            </a:r>
            <a:r>
              <a:rPr lang="en-US" dirty="0">
                <a:solidFill>
                  <a:srgbClr val="0000FF"/>
                </a:solidFill>
                <a:latin typeface="Consolas" panose="020B0609020204030204" pitchFamily="49" charset="0"/>
              </a:rPr>
              <a:t>new</a:t>
            </a:r>
            <a:r>
              <a:rPr lang="en-US" dirty="0">
                <a:latin typeface="Consolas" panose="020B0609020204030204" pitchFamily="49" charset="0"/>
              </a:rPr>
              <a:t> A();</a:t>
            </a:r>
          </a:p>
          <a:p>
            <a:r>
              <a:rPr lang="en-US" dirty="0">
                <a:latin typeface="Consolas" panose="020B0609020204030204" pitchFamily="49" charset="0"/>
              </a:rPr>
              <a:t>        </a:t>
            </a:r>
            <a:r>
              <a:rPr lang="en-US" dirty="0">
                <a:solidFill>
                  <a:srgbClr val="0000FF"/>
                </a:solidFill>
                <a:latin typeface="Consolas" panose="020B0609020204030204" pitchFamily="49" charset="0"/>
              </a:rPr>
              <a:t>B</a:t>
            </a:r>
            <a:r>
              <a:rPr lang="en-US" dirty="0">
                <a:latin typeface="Consolas" panose="020B0609020204030204" pitchFamily="49" charset="0"/>
              </a:rPr>
              <a:t> t2 = </a:t>
            </a:r>
            <a:r>
              <a:rPr lang="en-US" dirty="0">
                <a:solidFill>
                  <a:srgbClr val="0000FF"/>
                </a:solidFill>
                <a:latin typeface="Consolas" panose="020B0609020204030204" pitchFamily="49" charset="0"/>
              </a:rPr>
              <a:t>new</a:t>
            </a:r>
            <a:r>
              <a:rPr lang="en-US" dirty="0">
                <a:latin typeface="Consolas" panose="020B0609020204030204" pitchFamily="49" charset="0"/>
              </a:rPr>
              <a:t> B();</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t1.setName(</a:t>
            </a:r>
            <a:r>
              <a:rPr lang="en-US" dirty="0">
                <a:solidFill>
                  <a:srgbClr val="A31515"/>
                </a:solidFill>
                <a:latin typeface="Consolas" panose="020B0609020204030204" pitchFamily="49" charset="0"/>
              </a:rPr>
              <a:t>"Thread 1"</a:t>
            </a:r>
            <a:r>
              <a:rPr lang="en-US" dirty="0">
                <a:latin typeface="Consolas" panose="020B0609020204030204" pitchFamily="49" charset="0"/>
              </a:rPr>
              <a:t>);</a:t>
            </a:r>
          </a:p>
          <a:p>
            <a:r>
              <a:rPr lang="en-US" dirty="0">
                <a:latin typeface="Consolas" panose="020B0609020204030204" pitchFamily="49" charset="0"/>
              </a:rPr>
              <a:t>        t2.setName(</a:t>
            </a:r>
            <a:r>
              <a:rPr lang="en-US" dirty="0">
                <a:solidFill>
                  <a:srgbClr val="A31515"/>
                </a:solidFill>
                <a:latin typeface="Consolas" panose="020B0609020204030204" pitchFamily="49" charset="0"/>
              </a:rPr>
              <a:t>"Thread 2"</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0000FF"/>
                </a:solidFill>
                <a:latin typeface="Consolas" panose="020B0609020204030204" pitchFamily="49" charset="0"/>
              </a:rPr>
              <a:t>try</a:t>
            </a:r>
            <a:r>
              <a:rPr lang="en-US" dirty="0">
                <a:latin typeface="Consolas" panose="020B0609020204030204" pitchFamily="49" charset="0"/>
              </a:rPr>
              <a:t> {</a:t>
            </a:r>
          </a:p>
          <a:p>
            <a:r>
              <a:rPr lang="en-US" dirty="0">
                <a:latin typeface="Consolas" panose="020B0609020204030204" pitchFamily="49" charset="0"/>
              </a:rPr>
              <a:t>            t1.setPriority(</a:t>
            </a:r>
            <a:r>
              <a:rPr lang="en-US" dirty="0">
                <a:solidFill>
                  <a:srgbClr val="098658"/>
                </a:solidFill>
                <a:latin typeface="Consolas" panose="020B0609020204030204" pitchFamily="49" charset="0"/>
              </a:rPr>
              <a:t>20</a:t>
            </a:r>
            <a:r>
              <a:rPr lang="en-US" dirty="0">
                <a:latin typeface="Consolas" panose="020B0609020204030204" pitchFamily="49" charset="0"/>
              </a:rPr>
              <a:t>);</a:t>
            </a:r>
          </a:p>
          <a:p>
            <a:r>
              <a:rPr lang="en-US" dirty="0">
                <a:latin typeface="Consolas" panose="020B0609020204030204" pitchFamily="49" charset="0"/>
              </a:rPr>
              <a:t>            t2.setPriority(</a:t>
            </a:r>
            <a:r>
              <a:rPr lang="en-US" dirty="0">
                <a:solidFill>
                  <a:srgbClr val="098658"/>
                </a:solidFill>
                <a:latin typeface="Consolas" panose="020B0609020204030204" pitchFamily="49" charset="0"/>
              </a:rPr>
              <a:t>10</a:t>
            </a:r>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endParaRPr lang="en-US" dirty="0">
              <a:latin typeface="Consolas" panose="020B0609020204030204" pitchFamily="49" charset="0"/>
            </a:endParaRPr>
          </a:p>
        </p:txBody>
      </p:sp>
      <p:sp>
        <p:nvSpPr>
          <p:cNvPr id="10" name="Rectangle 9"/>
          <p:cNvSpPr/>
          <p:nvPr/>
        </p:nvSpPr>
        <p:spPr>
          <a:xfrm>
            <a:off x="4686427" y="1242228"/>
            <a:ext cx="4572000" cy="1384995"/>
          </a:xfrm>
          <a:prstGeom prst="rect">
            <a:avLst/>
          </a:prstGeom>
        </p:spPr>
        <p:txBody>
          <a:bodyPr>
            <a:spAutoFit/>
          </a:bodyPr>
          <a:lstStyle/>
          <a:p>
            <a:r>
              <a:rPr lang="en-US" dirty="0">
                <a:latin typeface="Consolas" panose="020B0609020204030204" pitchFamily="49" charset="0"/>
              </a:rPr>
              <a:t> } </a:t>
            </a:r>
            <a:r>
              <a:rPr lang="en-US" dirty="0">
                <a:solidFill>
                  <a:srgbClr val="0000FF"/>
                </a:solidFill>
                <a:latin typeface="Consolas" panose="020B0609020204030204" pitchFamily="49" charset="0"/>
              </a:rPr>
              <a:t>catch</a:t>
            </a:r>
            <a:r>
              <a:rPr lang="en-US" dirty="0">
                <a:latin typeface="Consolas" panose="020B0609020204030204" pitchFamily="49" charset="0"/>
              </a:rPr>
              <a:t> (</a:t>
            </a:r>
            <a:r>
              <a:rPr lang="en-US" dirty="0" err="1">
                <a:solidFill>
                  <a:srgbClr val="0000FF"/>
                </a:solidFill>
                <a:latin typeface="Consolas" panose="020B0609020204030204" pitchFamily="49" charset="0"/>
              </a:rPr>
              <a:t>IllegalArgumentException</a:t>
            </a:r>
            <a:r>
              <a:rPr lang="en-US" dirty="0">
                <a:latin typeface="Consolas" panose="020B0609020204030204" pitchFamily="49" charset="0"/>
              </a:rPr>
              <a:t> e)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(e);</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t1.start();</a:t>
            </a:r>
          </a:p>
          <a:p>
            <a:r>
              <a:rPr lang="en-US" dirty="0">
                <a:latin typeface="Consolas" panose="020B0609020204030204" pitchFamily="49" charset="0"/>
              </a:rPr>
              <a:t>        t2.start();</a:t>
            </a:r>
          </a:p>
        </p:txBody>
      </p:sp>
      <p:sp>
        <p:nvSpPr>
          <p:cNvPr id="11" name="TextBox 10"/>
          <p:cNvSpPr txBox="1"/>
          <p:nvPr/>
        </p:nvSpPr>
        <p:spPr>
          <a:xfrm>
            <a:off x="282102" y="1214099"/>
            <a:ext cx="3002604" cy="461665"/>
          </a:xfrm>
          <a:prstGeom prst="rect">
            <a:avLst/>
          </a:prstGeom>
          <a:noFill/>
        </p:spPr>
        <p:txBody>
          <a:bodyPr wrap="square" rtlCol="0">
            <a:spAutoFit/>
          </a:bodyPr>
          <a:lstStyle/>
          <a:p>
            <a:r>
              <a:rPr lang="en-US" sz="2400" b="1" dirty="0" err="1" smtClean="0"/>
              <a:t>SetPriority</a:t>
            </a:r>
            <a:r>
              <a:rPr lang="en-US" sz="2400" b="1" dirty="0" smtClean="0"/>
              <a:t> Method</a:t>
            </a:r>
            <a:endParaRPr lang="en-US" sz="2400" b="1" dirty="0"/>
          </a:p>
        </p:txBody>
      </p:sp>
    </p:spTree>
    <p:extLst>
      <p:ext uri="{BB962C8B-B14F-4D97-AF65-F5344CB8AC3E}">
        <p14:creationId xmlns:p14="http://schemas.microsoft.com/office/powerpoint/2010/main" val="4272484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flipV="1">
            <a:off x="5110264" y="1023174"/>
            <a:ext cx="3981663" cy="14443"/>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1" name="Google Shape;86;p13"/>
          <p:cNvSpPr txBox="1">
            <a:spLocks/>
          </p:cNvSpPr>
          <p:nvPr/>
        </p:nvSpPr>
        <p:spPr>
          <a:xfrm>
            <a:off x="1497650" y="7251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Synchronization</a:t>
            </a:r>
            <a:endParaRPr lang="en-US" sz="3600" b="1" dirty="0"/>
          </a:p>
        </p:txBody>
      </p:sp>
      <p:sp>
        <p:nvSpPr>
          <p:cNvPr id="2" name="TextBox 1"/>
          <p:cNvSpPr txBox="1"/>
          <p:nvPr/>
        </p:nvSpPr>
        <p:spPr>
          <a:xfrm>
            <a:off x="382622" y="1558401"/>
            <a:ext cx="8015592" cy="1323439"/>
          </a:xfrm>
          <a:prstGeom prst="rect">
            <a:avLst/>
          </a:prstGeom>
          <a:noFill/>
        </p:spPr>
        <p:txBody>
          <a:bodyPr wrap="square" rtlCol="0">
            <a:spAutoFit/>
          </a:bodyPr>
          <a:lstStyle/>
          <a:p>
            <a:r>
              <a:rPr lang="en-US" sz="2000" dirty="0" smtClean="0"/>
              <a:t>The main purpose of Synchronization is to overcome the problem of multithreading when multiple threads are trying to access same resource at same time one that situation it may provides some wrong result</a:t>
            </a:r>
            <a:endParaRPr lang="en-US" sz="2000" dirty="0"/>
          </a:p>
        </p:txBody>
      </p:sp>
      <p:grpSp>
        <p:nvGrpSpPr>
          <p:cNvPr id="16" name="Group 15"/>
          <p:cNvGrpSpPr/>
          <p:nvPr/>
        </p:nvGrpSpPr>
        <p:grpSpPr>
          <a:xfrm>
            <a:off x="2298971" y="3542826"/>
            <a:ext cx="2811293" cy="1207025"/>
            <a:chOff x="2195208" y="3739626"/>
            <a:chExt cx="2811293" cy="1207025"/>
          </a:xfrm>
        </p:grpSpPr>
        <p:sp>
          <p:nvSpPr>
            <p:cNvPr id="4" name="Oval 3"/>
            <p:cNvSpPr/>
            <p:nvPr/>
          </p:nvSpPr>
          <p:spPr>
            <a:xfrm>
              <a:off x="3174731" y="3739626"/>
              <a:ext cx="667966" cy="639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2195208" y="4303029"/>
              <a:ext cx="2811293" cy="643622"/>
              <a:chOff x="2185481" y="3651808"/>
              <a:chExt cx="2811293" cy="643622"/>
            </a:xfrm>
          </p:grpSpPr>
          <p:cxnSp>
            <p:nvCxnSpPr>
              <p:cNvPr id="10" name="Straight Arrow Connector 9"/>
              <p:cNvCxnSpPr/>
              <p:nvPr/>
            </p:nvCxnSpPr>
            <p:spPr>
              <a:xfrm flipH="1">
                <a:off x="3005847" y="3651808"/>
                <a:ext cx="318314" cy="32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85481" y="3968694"/>
                <a:ext cx="1433209" cy="307777"/>
              </a:xfrm>
              <a:prstGeom prst="rect">
                <a:avLst/>
              </a:prstGeom>
              <a:noFill/>
            </p:spPr>
            <p:txBody>
              <a:bodyPr wrap="square" rtlCol="0">
                <a:spAutoFit/>
              </a:bodyPr>
              <a:lstStyle/>
              <a:p>
                <a:r>
                  <a:rPr lang="en-US" dirty="0" smtClean="0"/>
                  <a:t>Method level</a:t>
                </a:r>
                <a:endParaRPr lang="en-US" dirty="0"/>
              </a:p>
            </p:txBody>
          </p:sp>
          <p:cxnSp>
            <p:nvCxnSpPr>
              <p:cNvPr id="13" name="Straight Arrow Connector 12"/>
              <p:cNvCxnSpPr/>
              <p:nvPr/>
            </p:nvCxnSpPr>
            <p:spPr>
              <a:xfrm>
                <a:off x="3693268" y="3689965"/>
                <a:ext cx="279404" cy="32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63565" y="3987653"/>
                <a:ext cx="1433209" cy="307777"/>
              </a:xfrm>
              <a:prstGeom prst="rect">
                <a:avLst/>
              </a:prstGeom>
              <a:noFill/>
            </p:spPr>
            <p:txBody>
              <a:bodyPr wrap="square" rtlCol="0">
                <a:spAutoFit/>
              </a:bodyPr>
              <a:lstStyle/>
              <a:p>
                <a:r>
                  <a:rPr lang="en-US" dirty="0" smtClean="0"/>
                  <a:t>Block level</a:t>
                </a:r>
                <a:endParaRPr lang="en-US" dirty="0"/>
              </a:p>
            </p:txBody>
          </p:sp>
        </p:grpSp>
      </p:grpSp>
      <p:sp>
        <p:nvSpPr>
          <p:cNvPr id="14" name="TextBox 13"/>
          <p:cNvSpPr txBox="1"/>
          <p:nvPr/>
        </p:nvSpPr>
        <p:spPr>
          <a:xfrm>
            <a:off x="3058000" y="3068839"/>
            <a:ext cx="2143056" cy="307777"/>
          </a:xfrm>
          <a:prstGeom prst="rect">
            <a:avLst/>
          </a:prstGeom>
          <a:noFill/>
        </p:spPr>
        <p:txBody>
          <a:bodyPr wrap="square" rtlCol="0">
            <a:spAutoFit/>
          </a:bodyPr>
          <a:lstStyle/>
          <a:p>
            <a:r>
              <a:rPr lang="en-US" dirty="0" smtClean="0"/>
              <a:t>Categories</a:t>
            </a:r>
            <a:endParaRPr lang="en-US" dirty="0"/>
          </a:p>
        </p:txBody>
      </p:sp>
    </p:spTree>
    <p:extLst>
      <p:ext uri="{BB962C8B-B14F-4D97-AF65-F5344CB8AC3E}">
        <p14:creationId xmlns:p14="http://schemas.microsoft.com/office/powerpoint/2010/main" val="3163965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Multitasking</a:t>
            </a:r>
            <a:endParaRPr sz="3600" dirty="0"/>
          </a:p>
        </p:txBody>
      </p:sp>
      <p:grpSp>
        <p:nvGrpSpPr>
          <p:cNvPr id="87" name="Google Shape;87;p13"/>
          <p:cNvGrpSpPr/>
          <p:nvPr/>
        </p:nvGrpSpPr>
        <p:grpSpPr>
          <a:xfrm>
            <a:off x="923715" y="1006599"/>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p:cNvSpPr/>
          <p:nvPr/>
        </p:nvSpPr>
        <p:spPr>
          <a:xfrm>
            <a:off x="2772229" y="2532743"/>
            <a:ext cx="936171" cy="102325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Elbow Connector 3"/>
          <p:cNvCxnSpPr/>
          <p:nvPr/>
        </p:nvCxnSpPr>
        <p:spPr>
          <a:xfrm rot="10800000">
            <a:off x="1596573" y="2111829"/>
            <a:ext cx="1175656" cy="6694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rot="10800000" flipV="1">
            <a:off x="1531257" y="3345542"/>
            <a:ext cx="1240972" cy="63137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0254" y="3556000"/>
            <a:ext cx="936171" cy="1023257"/>
          </a:xfrm>
          <a:prstGeom prst="rect">
            <a:avLst/>
          </a:prstGeom>
          <a:solidFill>
            <a:schemeClr val="tx1">
              <a:lumMod val="50000"/>
              <a:lumOff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angle 19"/>
          <p:cNvSpPr/>
          <p:nvPr/>
        </p:nvSpPr>
        <p:spPr>
          <a:xfrm>
            <a:off x="660401" y="1654887"/>
            <a:ext cx="936171" cy="1023257"/>
          </a:xfrm>
          <a:prstGeom prst="rect">
            <a:avLst/>
          </a:prstGeom>
          <a:solidFill>
            <a:schemeClr val="bg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660401" y="2012626"/>
            <a:ext cx="1124857" cy="307777"/>
          </a:xfrm>
          <a:prstGeom prst="rect">
            <a:avLst/>
          </a:prstGeom>
          <a:noFill/>
        </p:spPr>
        <p:txBody>
          <a:bodyPr wrap="square" rtlCol="0">
            <a:spAutoFit/>
          </a:bodyPr>
          <a:lstStyle/>
          <a:p>
            <a:r>
              <a:rPr lang="en-US" dirty="0" smtClean="0">
                <a:solidFill>
                  <a:schemeClr val="bg1"/>
                </a:solidFill>
              </a:rPr>
              <a:t>Song(1/9)</a:t>
            </a:r>
            <a:endParaRPr lang="en-US" dirty="0">
              <a:solidFill>
                <a:schemeClr val="bg1"/>
              </a:solidFill>
            </a:endParaRPr>
          </a:p>
        </p:txBody>
      </p:sp>
      <p:sp>
        <p:nvSpPr>
          <p:cNvPr id="22" name="TextBox 21"/>
          <p:cNvSpPr txBox="1"/>
          <p:nvPr/>
        </p:nvSpPr>
        <p:spPr>
          <a:xfrm>
            <a:off x="595085" y="3879595"/>
            <a:ext cx="1124857" cy="307777"/>
          </a:xfrm>
          <a:prstGeom prst="rect">
            <a:avLst/>
          </a:prstGeom>
          <a:noFill/>
        </p:spPr>
        <p:txBody>
          <a:bodyPr wrap="square" rtlCol="0">
            <a:spAutoFit/>
          </a:bodyPr>
          <a:lstStyle/>
          <a:p>
            <a:r>
              <a:rPr lang="en-US" dirty="0" smtClean="0">
                <a:solidFill>
                  <a:schemeClr val="bg1"/>
                </a:solidFill>
              </a:rPr>
              <a:t>MS/PW/EX</a:t>
            </a:r>
            <a:endParaRPr lang="en-US" dirty="0">
              <a:solidFill>
                <a:schemeClr val="bg1"/>
              </a:solidFill>
            </a:endParaRPr>
          </a:p>
        </p:txBody>
      </p:sp>
      <p:sp>
        <p:nvSpPr>
          <p:cNvPr id="9" name="TextBox 8"/>
          <p:cNvSpPr txBox="1"/>
          <p:nvPr/>
        </p:nvSpPr>
        <p:spPr>
          <a:xfrm>
            <a:off x="2772229" y="2880519"/>
            <a:ext cx="1219200" cy="307777"/>
          </a:xfrm>
          <a:prstGeom prst="rect">
            <a:avLst/>
          </a:prstGeom>
          <a:noFill/>
        </p:spPr>
        <p:txBody>
          <a:bodyPr wrap="square" rtlCol="0">
            <a:spAutoFit/>
          </a:bodyPr>
          <a:lstStyle/>
          <a:p>
            <a:r>
              <a:rPr lang="en-US" dirty="0" smtClean="0">
                <a:solidFill>
                  <a:schemeClr val="bg1"/>
                </a:solidFill>
              </a:rPr>
              <a:t>processor</a:t>
            </a:r>
            <a:endParaRPr lang="en-US" dirty="0">
              <a:solidFill>
                <a:schemeClr val="bg1"/>
              </a:solidFill>
            </a:endParaRPr>
          </a:p>
        </p:txBody>
      </p:sp>
      <p:sp>
        <p:nvSpPr>
          <p:cNvPr id="24" name="Rectangle 23"/>
          <p:cNvSpPr/>
          <p:nvPr/>
        </p:nvSpPr>
        <p:spPr>
          <a:xfrm>
            <a:off x="5145314" y="2319836"/>
            <a:ext cx="1618343" cy="132534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24" idx="1"/>
            <a:endCxn id="24" idx="3"/>
          </p:cNvCxnSpPr>
          <p:nvPr/>
        </p:nvCxnSpPr>
        <p:spPr>
          <a:xfrm>
            <a:off x="5145314" y="2982511"/>
            <a:ext cx="1618343"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92055" y="2564340"/>
            <a:ext cx="1124857" cy="307777"/>
          </a:xfrm>
          <a:prstGeom prst="rect">
            <a:avLst/>
          </a:prstGeom>
          <a:noFill/>
        </p:spPr>
        <p:txBody>
          <a:bodyPr wrap="square" rtlCol="0">
            <a:spAutoFit/>
          </a:bodyPr>
          <a:lstStyle/>
          <a:p>
            <a:pPr algn="ctr"/>
            <a:r>
              <a:rPr lang="en-US" dirty="0" smtClean="0">
                <a:solidFill>
                  <a:schemeClr val="bg1"/>
                </a:solidFill>
              </a:rPr>
              <a:t>t1</a:t>
            </a:r>
            <a:endParaRPr lang="en-US" dirty="0">
              <a:solidFill>
                <a:schemeClr val="bg1"/>
              </a:solidFill>
            </a:endParaRPr>
          </a:p>
        </p:txBody>
      </p:sp>
      <p:sp>
        <p:nvSpPr>
          <p:cNvPr id="28" name="TextBox 27"/>
          <p:cNvSpPr txBox="1"/>
          <p:nvPr/>
        </p:nvSpPr>
        <p:spPr>
          <a:xfrm>
            <a:off x="5392056" y="3159960"/>
            <a:ext cx="1124857" cy="307777"/>
          </a:xfrm>
          <a:prstGeom prst="rect">
            <a:avLst/>
          </a:prstGeom>
          <a:noFill/>
        </p:spPr>
        <p:txBody>
          <a:bodyPr wrap="square" rtlCol="0">
            <a:spAutoFit/>
          </a:bodyPr>
          <a:lstStyle/>
          <a:p>
            <a:pPr algn="ctr"/>
            <a:r>
              <a:rPr lang="en-US" dirty="0" smtClean="0">
                <a:solidFill>
                  <a:schemeClr val="bg1"/>
                </a:solidFill>
              </a:rPr>
              <a:t>t2</a:t>
            </a:r>
            <a:endParaRPr lang="en-US" dirty="0">
              <a:solidFill>
                <a:schemeClr val="bg1"/>
              </a:solidFill>
            </a:endParaRPr>
          </a:p>
        </p:txBody>
      </p:sp>
      <p:cxnSp>
        <p:nvCxnSpPr>
          <p:cNvPr id="13" name="Straight Arrow Connector 12"/>
          <p:cNvCxnSpPr>
            <a:stCxn id="24" idx="2"/>
          </p:cNvCxnSpPr>
          <p:nvPr/>
        </p:nvCxnSpPr>
        <p:spPr>
          <a:xfrm flipH="1">
            <a:off x="5954483" y="3645185"/>
            <a:ext cx="3" cy="71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42289" y="4372996"/>
            <a:ext cx="1320800" cy="5052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5"/>
          <p:cNvCxnSpPr>
            <a:stCxn id="2" idx="2"/>
          </p:cNvCxnSpPr>
          <p:nvPr/>
        </p:nvCxnSpPr>
        <p:spPr>
          <a:xfrm rot="16200000" flipH="1">
            <a:off x="3066508" y="3729806"/>
            <a:ext cx="815699" cy="4680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93635" y="4330123"/>
            <a:ext cx="2105247" cy="307777"/>
          </a:xfrm>
          <a:prstGeom prst="rect">
            <a:avLst/>
          </a:prstGeom>
          <a:noFill/>
        </p:spPr>
        <p:txBody>
          <a:bodyPr wrap="square" rtlCol="0">
            <a:spAutoFit/>
          </a:bodyPr>
          <a:lstStyle/>
          <a:p>
            <a:pPr algn="ctr"/>
            <a:r>
              <a:rPr lang="en-US" dirty="0" smtClean="0"/>
              <a:t>Process-based</a:t>
            </a:r>
            <a:endParaRPr lang="en-US" dirty="0"/>
          </a:p>
        </p:txBody>
      </p:sp>
      <p:cxnSp>
        <p:nvCxnSpPr>
          <p:cNvPr id="26" name="Elbow Connector 25"/>
          <p:cNvCxnSpPr/>
          <p:nvPr/>
        </p:nvCxnSpPr>
        <p:spPr>
          <a:xfrm>
            <a:off x="6657751" y="2974081"/>
            <a:ext cx="907137" cy="8156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69916" y="4479420"/>
            <a:ext cx="1865546" cy="307777"/>
          </a:xfrm>
          <a:prstGeom prst="rect">
            <a:avLst/>
          </a:prstGeom>
          <a:noFill/>
        </p:spPr>
        <p:txBody>
          <a:bodyPr wrap="square" rtlCol="0">
            <a:spAutoFit/>
          </a:bodyPr>
          <a:lstStyle/>
          <a:p>
            <a:pPr algn="ctr"/>
            <a:r>
              <a:rPr lang="en-US" dirty="0" smtClean="0">
                <a:solidFill>
                  <a:schemeClr val="bg1"/>
                </a:solidFill>
              </a:rPr>
              <a:t>Single</a:t>
            </a:r>
            <a:r>
              <a:rPr lang="en-US" dirty="0" smtClean="0"/>
              <a:t> </a:t>
            </a:r>
            <a:r>
              <a:rPr lang="en-US" dirty="0" smtClean="0">
                <a:solidFill>
                  <a:schemeClr val="bg1"/>
                </a:solidFill>
              </a:rPr>
              <a:t>program</a:t>
            </a:r>
            <a:r>
              <a:rPr lang="en-US" dirty="0" smtClean="0"/>
              <a:t> </a:t>
            </a:r>
            <a:endParaRPr lang="en-US" dirty="0"/>
          </a:p>
        </p:txBody>
      </p:sp>
      <p:cxnSp>
        <p:nvCxnSpPr>
          <p:cNvPr id="31" name="Straight Connector 30"/>
          <p:cNvCxnSpPr/>
          <p:nvPr/>
        </p:nvCxnSpPr>
        <p:spPr>
          <a:xfrm>
            <a:off x="4464000" y="1331712"/>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79185" y="3643596"/>
            <a:ext cx="2105247" cy="307777"/>
          </a:xfrm>
          <a:prstGeom prst="rect">
            <a:avLst/>
          </a:prstGeom>
          <a:noFill/>
        </p:spPr>
        <p:txBody>
          <a:bodyPr wrap="square" rtlCol="0">
            <a:spAutoFit/>
          </a:bodyPr>
          <a:lstStyle/>
          <a:p>
            <a:pPr algn="ctr"/>
            <a:r>
              <a:rPr lang="en-US" dirty="0" smtClean="0"/>
              <a:t>Thread-based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77872" y="1136044"/>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5298332" y="1136044"/>
            <a:ext cx="3793595"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TextBox 1"/>
          <p:cNvSpPr txBox="1"/>
          <p:nvPr/>
        </p:nvSpPr>
        <p:spPr>
          <a:xfrm>
            <a:off x="402076" y="1413707"/>
            <a:ext cx="4565515" cy="461665"/>
          </a:xfrm>
          <a:prstGeom prst="rect">
            <a:avLst/>
          </a:prstGeom>
          <a:noFill/>
        </p:spPr>
        <p:txBody>
          <a:bodyPr wrap="square" rtlCol="0">
            <a:spAutoFit/>
          </a:bodyPr>
          <a:lstStyle/>
          <a:p>
            <a:r>
              <a:rPr lang="en-US" sz="2400" dirty="0" smtClean="0"/>
              <a:t>Method level synchronization</a:t>
            </a:r>
            <a:endParaRPr lang="en-US" sz="2400" dirty="0"/>
          </a:p>
        </p:txBody>
      </p:sp>
      <p:sp>
        <p:nvSpPr>
          <p:cNvPr id="4" name="Rectangle 3"/>
          <p:cNvSpPr/>
          <p:nvPr/>
        </p:nvSpPr>
        <p:spPr>
          <a:xfrm>
            <a:off x="233464" y="2260439"/>
            <a:ext cx="4572000" cy="2031325"/>
          </a:xfrm>
          <a:prstGeom prst="rect">
            <a:avLst/>
          </a:prstGeom>
        </p:spPr>
        <p:txBody>
          <a:bodyPr>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c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synchronized</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a:latin typeface="Consolas" panose="020B0609020204030204" pitchFamily="49" charset="0"/>
              </a:rPr>
              <a:t>printtable</a:t>
            </a:r>
            <a:r>
              <a:rPr lang="en-US" dirty="0">
                <a:latin typeface="Consolas" panose="020B0609020204030204" pitchFamily="49" charset="0"/>
              </a:rPr>
              <a:t>(</a:t>
            </a:r>
            <a:r>
              <a:rPr lang="en-US" dirty="0" err="1">
                <a:solidFill>
                  <a:srgbClr val="0000FF"/>
                </a:solidFill>
                <a:latin typeface="Consolas" panose="020B0609020204030204" pitchFamily="49" charset="0"/>
              </a:rPr>
              <a:t>int</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a:t>
            </a:r>
            <a:r>
              <a:rPr lang="en-US" dirty="0">
                <a:solidFill>
                  <a:srgbClr val="098658"/>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&lt; </a:t>
            </a:r>
            <a:r>
              <a:rPr lang="en-US" dirty="0">
                <a:solidFill>
                  <a:srgbClr val="098658"/>
                </a:solidFill>
                <a:latin typeface="Consolas" panose="020B0609020204030204" pitchFamily="49" charset="0"/>
              </a:rPr>
              <a:t>5</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(n * </a:t>
            </a:r>
            <a:r>
              <a:rPr lang="en-US" dirty="0" err="1">
                <a:latin typeface="Consolas" panose="020B0609020204030204" pitchFamily="49" charset="0"/>
              </a:rPr>
              <a:t>i</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p:txBody>
      </p:sp>
      <p:sp>
        <p:nvSpPr>
          <p:cNvPr id="6" name="Rectangle 5"/>
          <p:cNvSpPr/>
          <p:nvPr/>
        </p:nvSpPr>
        <p:spPr>
          <a:xfrm>
            <a:off x="5081081" y="1957136"/>
            <a:ext cx="3518170" cy="310854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D </a:t>
            </a:r>
            <a:r>
              <a:rPr lang="en-US" dirty="0">
                <a:solidFill>
                  <a:srgbClr val="0000FF"/>
                </a:solidFill>
                <a:latin typeface="Consolas" panose="020B0609020204030204" pitchFamily="49" charset="0"/>
              </a:rPr>
              <a:t>extends</a:t>
            </a:r>
            <a:r>
              <a:rPr lang="en-US" dirty="0">
                <a:latin typeface="Consolas" panose="020B0609020204030204" pitchFamily="49" charset="0"/>
              </a:rPr>
              <a:t> Thread {</a:t>
            </a:r>
          </a:p>
          <a:p>
            <a:r>
              <a:rPr lang="en-US" dirty="0">
                <a:latin typeface="Consolas" panose="020B0609020204030204" pitchFamily="49" charset="0"/>
              </a:rPr>
              <a:t>    c 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D(c t) {</a:t>
            </a:r>
          </a:p>
          <a:p>
            <a:r>
              <a:rPr lang="en-US" dirty="0">
                <a:latin typeface="Consolas" panose="020B0609020204030204" pitchFamily="49" charset="0"/>
              </a:rPr>
              <a:t>        </a:t>
            </a:r>
            <a:r>
              <a:rPr lang="en-US" dirty="0">
                <a:solidFill>
                  <a:srgbClr val="0000FF"/>
                </a:solidFill>
                <a:latin typeface="Consolas" panose="020B0609020204030204" pitchFamily="49" charset="0"/>
              </a:rPr>
              <a:t>this</a:t>
            </a:r>
            <a:r>
              <a:rPr lang="en-US" dirty="0">
                <a:latin typeface="Consolas" panose="020B0609020204030204" pitchFamily="49" charset="0"/>
              </a:rPr>
              <a:t>.t = t;</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run() {</a:t>
            </a:r>
          </a:p>
          <a:p>
            <a:r>
              <a:rPr lang="en-US" dirty="0">
                <a:latin typeface="Consolas" panose="020B0609020204030204" pitchFamily="49" charset="0"/>
              </a:rPr>
              <a:t>        </a:t>
            </a:r>
            <a:r>
              <a:rPr lang="en-US" dirty="0" err="1">
                <a:latin typeface="Consolas" panose="020B0609020204030204" pitchFamily="49" charset="0"/>
              </a:rPr>
              <a:t>t.printtable</a:t>
            </a:r>
            <a:r>
              <a:rPr lang="en-US" dirty="0">
                <a:latin typeface="Consolas" panose="020B0609020204030204" pitchFamily="49" charset="0"/>
              </a:rPr>
              <a:t>(</a:t>
            </a:r>
            <a:r>
              <a:rPr lang="en-US" dirty="0">
                <a:solidFill>
                  <a:srgbClr val="098658"/>
                </a:solidFill>
                <a:latin typeface="Consolas" panose="020B0609020204030204" pitchFamily="49" charset="0"/>
              </a:rPr>
              <a:t>5</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endParaRPr lang="en-US" dirty="0">
              <a:latin typeface="Consolas" panose="020B0609020204030204" pitchFamily="49" charset="0"/>
            </a:endParaRPr>
          </a:p>
        </p:txBody>
      </p:sp>
      <p:cxnSp>
        <p:nvCxnSpPr>
          <p:cNvPr id="16" name="Straight Connector 15"/>
          <p:cNvCxnSpPr/>
          <p:nvPr/>
        </p:nvCxnSpPr>
        <p:spPr>
          <a:xfrm>
            <a:off x="4805464" y="1700707"/>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7" name="Google Shape;86;p13"/>
          <p:cNvSpPr txBox="1">
            <a:spLocks/>
          </p:cNvSpPr>
          <p:nvPr/>
        </p:nvSpPr>
        <p:spPr>
          <a:xfrm>
            <a:off x="1650050" y="877576"/>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Synchronization</a:t>
            </a:r>
            <a:endParaRPr lang="en-US" sz="3600" b="1" dirty="0"/>
          </a:p>
        </p:txBody>
      </p:sp>
    </p:spTree>
    <p:extLst>
      <p:ext uri="{BB962C8B-B14F-4D97-AF65-F5344CB8AC3E}">
        <p14:creationId xmlns:p14="http://schemas.microsoft.com/office/powerpoint/2010/main" val="60694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TextBox 1"/>
          <p:cNvSpPr txBox="1"/>
          <p:nvPr/>
        </p:nvSpPr>
        <p:spPr>
          <a:xfrm>
            <a:off x="415046" y="1248597"/>
            <a:ext cx="4565515" cy="461665"/>
          </a:xfrm>
          <a:prstGeom prst="rect">
            <a:avLst/>
          </a:prstGeom>
          <a:noFill/>
        </p:spPr>
        <p:txBody>
          <a:bodyPr wrap="square" rtlCol="0">
            <a:spAutoFit/>
          </a:bodyPr>
          <a:lstStyle/>
          <a:p>
            <a:r>
              <a:rPr lang="en-US" sz="2400" dirty="0" smtClean="0"/>
              <a:t>Method level synchronization</a:t>
            </a:r>
            <a:endParaRPr lang="en-US" sz="2400" dirty="0"/>
          </a:p>
        </p:txBody>
      </p:sp>
      <p:sp>
        <p:nvSpPr>
          <p:cNvPr id="10" name="Rectangle 9"/>
          <p:cNvSpPr/>
          <p:nvPr/>
        </p:nvSpPr>
        <p:spPr>
          <a:xfrm>
            <a:off x="502492" y="1898148"/>
            <a:ext cx="4572000" cy="2677656"/>
          </a:xfrm>
          <a:prstGeom prst="rect">
            <a:avLst/>
          </a:prstGeom>
        </p:spPr>
        <p:txBody>
          <a:bodyPr>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E </a:t>
            </a:r>
            <a:r>
              <a:rPr lang="en-US" dirty="0">
                <a:solidFill>
                  <a:srgbClr val="0000FF"/>
                </a:solidFill>
                <a:latin typeface="Consolas" panose="020B0609020204030204" pitchFamily="49" charset="0"/>
              </a:rPr>
              <a:t>extends</a:t>
            </a:r>
            <a:r>
              <a:rPr lang="en-US" dirty="0">
                <a:latin typeface="Consolas" panose="020B0609020204030204" pitchFamily="49" charset="0"/>
              </a:rPr>
              <a:t> Thread {</a:t>
            </a:r>
          </a:p>
          <a:p>
            <a:r>
              <a:rPr lang="en-US" dirty="0">
                <a:latin typeface="Consolas" panose="020B0609020204030204" pitchFamily="49" charset="0"/>
              </a:rPr>
              <a:t>    c 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E(c t) {</a:t>
            </a:r>
          </a:p>
          <a:p>
            <a:r>
              <a:rPr lang="en-US" dirty="0">
                <a:latin typeface="Consolas" panose="020B0609020204030204" pitchFamily="49" charset="0"/>
              </a:rPr>
              <a:t>        </a:t>
            </a:r>
            <a:r>
              <a:rPr lang="en-US" dirty="0">
                <a:solidFill>
                  <a:srgbClr val="0000FF"/>
                </a:solidFill>
                <a:latin typeface="Consolas" panose="020B0609020204030204" pitchFamily="49" charset="0"/>
              </a:rPr>
              <a:t>this</a:t>
            </a:r>
            <a:r>
              <a:rPr lang="en-US" dirty="0">
                <a:latin typeface="Consolas" panose="020B0609020204030204" pitchFamily="49" charset="0"/>
              </a:rPr>
              <a:t>.t = t;</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run() {</a:t>
            </a:r>
          </a:p>
          <a:p>
            <a:r>
              <a:rPr lang="en-US" dirty="0">
                <a:latin typeface="Consolas" panose="020B0609020204030204" pitchFamily="49" charset="0"/>
              </a:rPr>
              <a:t>        </a:t>
            </a:r>
            <a:r>
              <a:rPr lang="en-US" dirty="0" err="1">
                <a:latin typeface="Consolas" panose="020B0609020204030204" pitchFamily="49" charset="0"/>
              </a:rPr>
              <a:t>t.printtable</a:t>
            </a:r>
            <a:r>
              <a:rPr lang="en-US" dirty="0">
                <a:latin typeface="Consolas" panose="020B0609020204030204" pitchFamily="49" charset="0"/>
              </a:rPr>
              <a:t>(</a:t>
            </a:r>
            <a:r>
              <a:rPr lang="en-US" dirty="0">
                <a:solidFill>
                  <a:srgbClr val="098658"/>
                </a:solidFill>
                <a:latin typeface="Consolas" panose="020B0609020204030204" pitchFamily="49" charset="0"/>
              </a:rPr>
              <a:t>10</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p:txBody>
      </p:sp>
      <p:sp>
        <p:nvSpPr>
          <p:cNvPr id="11" name="Rectangle 10"/>
          <p:cNvSpPr/>
          <p:nvPr/>
        </p:nvSpPr>
        <p:spPr>
          <a:xfrm>
            <a:off x="4686427" y="1710262"/>
            <a:ext cx="4572000" cy="2893100"/>
          </a:xfrm>
          <a:prstGeom prst="rect">
            <a:avLst/>
          </a:prstGeom>
        </p:spPr>
        <p:txBody>
          <a:bodyPr>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args</a:t>
            </a:r>
            <a:r>
              <a:rPr lang="en-US" dirty="0">
                <a:latin typeface="Consolas" panose="020B0609020204030204" pitchFamily="49" charset="0"/>
              </a:rPr>
              <a:t>)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c </a:t>
            </a:r>
            <a:r>
              <a:rPr lang="en-US" dirty="0" err="1">
                <a:latin typeface="Consolas" panose="020B0609020204030204" pitchFamily="49" charset="0"/>
              </a:rPr>
              <a:t>obj</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 c();</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D</a:t>
            </a:r>
            <a:r>
              <a:rPr lang="en-US" dirty="0">
                <a:latin typeface="Consolas" panose="020B0609020204030204" pitchFamily="49" charset="0"/>
              </a:rPr>
              <a:t> t1 = </a:t>
            </a:r>
            <a:r>
              <a:rPr lang="en-US" dirty="0">
                <a:solidFill>
                  <a:srgbClr val="0000FF"/>
                </a:solidFill>
                <a:latin typeface="Consolas" panose="020B0609020204030204" pitchFamily="49" charset="0"/>
              </a:rPr>
              <a:t>new</a:t>
            </a:r>
            <a:r>
              <a:rPr lang="en-US" dirty="0">
                <a:latin typeface="Consolas" panose="020B0609020204030204" pitchFamily="49" charset="0"/>
              </a:rPr>
              <a:t> D(</a:t>
            </a:r>
            <a:r>
              <a:rPr lang="en-US" dirty="0" err="1">
                <a:latin typeface="Consolas" panose="020B0609020204030204" pitchFamily="49" charset="0"/>
              </a:rPr>
              <a:t>obj</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0000FF"/>
                </a:solidFill>
                <a:latin typeface="Consolas" panose="020B0609020204030204" pitchFamily="49" charset="0"/>
              </a:rPr>
              <a:t>E</a:t>
            </a:r>
            <a:r>
              <a:rPr lang="en-US" dirty="0">
                <a:latin typeface="Consolas" panose="020B0609020204030204" pitchFamily="49" charset="0"/>
              </a:rPr>
              <a:t> t2 = </a:t>
            </a:r>
            <a:r>
              <a:rPr lang="en-US" dirty="0">
                <a:solidFill>
                  <a:srgbClr val="0000FF"/>
                </a:solidFill>
                <a:latin typeface="Consolas" panose="020B0609020204030204" pitchFamily="49" charset="0"/>
              </a:rPr>
              <a:t>new</a:t>
            </a:r>
            <a:r>
              <a:rPr lang="en-US" dirty="0">
                <a:latin typeface="Consolas" panose="020B0609020204030204" pitchFamily="49" charset="0"/>
              </a:rPr>
              <a:t> E(</a:t>
            </a:r>
            <a:r>
              <a:rPr lang="en-US" dirty="0" err="1">
                <a:latin typeface="Consolas" panose="020B0609020204030204" pitchFamily="49" charset="0"/>
              </a:rPr>
              <a:t>obj</a:t>
            </a:r>
            <a:r>
              <a:rPr lang="en-US" dirty="0">
                <a:latin typeface="Consolas" panose="020B0609020204030204" pitchFamily="49" charset="0"/>
              </a:rPr>
              <a:t>);</a:t>
            </a:r>
          </a:p>
          <a:p>
            <a:r>
              <a:rPr lang="en-US" dirty="0">
                <a:latin typeface="Consolas" panose="020B0609020204030204" pitchFamily="49" charset="0"/>
              </a:rPr>
              <a:t>        t1.start();</a:t>
            </a:r>
          </a:p>
          <a:p>
            <a:r>
              <a:rPr lang="en-US" dirty="0">
                <a:latin typeface="Consolas" panose="020B0609020204030204" pitchFamily="49" charset="0"/>
              </a:rPr>
              <a:t>        t2.start();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p:txBody>
      </p:sp>
      <p:cxnSp>
        <p:nvCxnSpPr>
          <p:cNvPr id="12" name="Straight Connector 11"/>
          <p:cNvCxnSpPr/>
          <p:nvPr/>
        </p:nvCxnSpPr>
        <p:spPr>
          <a:xfrm>
            <a:off x="4271975" y="1798083"/>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3" name="Google Shape;86;p13"/>
          <p:cNvSpPr txBox="1">
            <a:spLocks/>
          </p:cNvSpPr>
          <p:nvPr/>
        </p:nvSpPr>
        <p:spPr>
          <a:xfrm>
            <a:off x="1397131" y="762965"/>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Synchronization</a:t>
            </a:r>
            <a:endParaRPr lang="en-US" sz="3600" b="1" dirty="0"/>
          </a:p>
        </p:txBody>
      </p:sp>
      <p:sp>
        <p:nvSpPr>
          <p:cNvPr id="3" name="TextBox 2"/>
          <p:cNvSpPr txBox="1"/>
          <p:nvPr/>
        </p:nvSpPr>
        <p:spPr>
          <a:xfrm>
            <a:off x="6179154" y="1248596"/>
            <a:ext cx="940340" cy="461665"/>
          </a:xfrm>
          <a:prstGeom prst="rect">
            <a:avLst/>
          </a:prstGeom>
          <a:noFill/>
        </p:spPr>
        <p:txBody>
          <a:bodyPr wrap="square" rtlCol="0">
            <a:spAutoFit/>
          </a:bodyPr>
          <a:lstStyle/>
          <a:p>
            <a:r>
              <a:rPr lang="en-US" sz="2400" b="1" dirty="0" smtClean="0"/>
              <a:t>Main</a:t>
            </a:r>
            <a:endParaRPr lang="en-US" sz="2400" b="1" dirty="0"/>
          </a:p>
        </p:txBody>
      </p:sp>
    </p:spTree>
    <p:extLst>
      <p:ext uri="{BB962C8B-B14F-4D97-AF65-F5344CB8AC3E}">
        <p14:creationId xmlns:p14="http://schemas.microsoft.com/office/powerpoint/2010/main" val="2578768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50" y="986886"/>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686427" y="1023174"/>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9" name="TextBox 8"/>
          <p:cNvSpPr txBox="1"/>
          <p:nvPr/>
        </p:nvSpPr>
        <p:spPr>
          <a:xfrm>
            <a:off x="316647" y="1316464"/>
            <a:ext cx="2769423" cy="461665"/>
          </a:xfrm>
          <a:prstGeom prst="rect">
            <a:avLst/>
          </a:prstGeom>
          <a:noFill/>
        </p:spPr>
        <p:txBody>
          <a:bodyPr wrap="square" rtlCol="0">
            <a:spAutoFit/>
          </a:bodyPr>
          <a:lstStyle/>
          <a:p>
            <a:r>
              <a:rPr lang="en-US" sz="2400" b="1" dirty="0" smtClean="0"/>
              <a:t>Output:</a:t>
            </a:r>
          </a:p>
        </p:txBody>
      </p:sp>
      <p:sp>
        <p:nvSpPr>
          <p:cNvPr id="4" name="TextBox 3"/>
          <p:cNvSpPr txBox="1"/>
          <p:nvPr/>
        </p:nvSpPr>
        <p:spPr>
          <a:xfrm>
            <a:off x="186945" y="2097759"/>
            <a:ext cx="4245073" cy="400110"/>
          </a:xfrm>
          <a:prstGeom prst="rect">
            <a:avLst/>
          </a:prstGeom>
          <a:noFill/>
        </p:spPr>
        <p:txBody>
          <a:bodyPr wrap="none" rtlCol="0">
            <a:spAutoFit/>
          </a:bodyPr>
          <a:lstStyle/>
          <a:p>
            <a:pPr algn="ctr"/>
            <a:r>
              <a:rPr lang="en-US" sz="2000" dirty="0" smtClean="0"/>
              <a:t>Without using synchronized method</a:t>
            </a:r>
            <a:endParaRPr lang="en-US" sz="2000" dirty="0"/>
          </a:p>
        </p:txBody>
      </p:sp>
      <p:sp>
        <p:nvSpPr>
          <p:cNvPr id="14" name="TextBox 13"/>
          <p:cNvSpPr txBox="1"/>
          <p:nvPr/>
        </p:nvSpPr>
        <p:spPr>
          <a:xfrm>
            <a:off x="5376050" y="2097759"/>
            <a:ext cx="3419526" cy="400110"/>
          </a:xfrm>
          <a:prstGeom prst="rect">
            <a:avLst/>
          </a:prstGeom>
          <a:noFill/>
        </p:spPr>
        <p:txBody>
          <a:bodyPr wrap="none" rtlCol="0">
            <a:spAutoFit/>
          </a:bodyPr>
          <a:lstStyle/>
          <a:p>
            <a:r>
              <a:rPr lang="en-US" sz="2000" dirty="0" smtClean="0"/>
              <a:t> Using synchronized method</a:t>
            </a:r>
            <a:endParaRPr lang="en-US" sz="2000" dirty="0"/>
          </a:p>
        </p:txBody>
      </p:sp>
      <p:sp>
        <p:nvSpPr>
          <p:cNvPr id="6" name="Rectangle 5"/>
          <p:cNvSpPr/>
          <p:nvPr/>
        </p:nvSpPr>
        <p:spPr>
          <a:xfrm>
            <a:off x="7221166" y="2715919"/>
            <a:ext cx="885217" cy="1815882"/>
          </a:xfrm>
          <a:prstGeom prst="rect">
            <a:avLst/>
          </a:prstGeom>
        </p:spPr>
        <p:txBody>
          <a:bodyPr wrap="square">
            <a:spAutoFit/>
          </a:bodyPr>
          <a:lstStyle/>
          <a:p>
            <a:r>
              <a:rPr lang="en-US" dirty="0"/>
              <a:t>5</a:t>
            </a:r>
          </a:p>
          <a:p>
            <a:r>
              <a:rPr lang="en-US" dirty="0"/>
              <a:t>10</a:t>
            </a:r>
          </a:p>
          <a:p>
            <a:r>
              <a:rPr lang="en-US" dirty="0"/>
              <a:t>15</a:t>
            </a:r>
          </a:p>
          <a:p>
            <a:r>
              <a:rPr lang="en-US" dirty="0"/>
              <a:t>20</a:t>
            </a:r>
          </a:p>
          <a:p>
            <a:r>
              <a:rPr lang="en-US" dirty="0"/>
              <a:t>10</a:t>
            </a:r>
          </a:p>
          <a:p>
            <a:r>
              <a:rPr lang="en-US" dirty="0"/>
              <a:t>20</a:t>
            </a:r>
          </a:p>
          <a:p>
            <a:r>
              <a:rPr lang="en-US" dirty="0"/>
              <a:t>30</a:t>
            </a:r>
          </a:p>
          <a:p>
            <a:r>
              <a:rPr lang="en-US" dirty="0"/>
              <a:t>40</a:t>
            </a:r>
          </a:p>
        </p:txBody>
      </p:sp>
      <p:sp>
        <p:nvSpPr>
          <p:cNvPr id="10" name="Left Brace 9"/>
          <p:cNvSpPr/>
          <p:nvPr/>
        </p:nvSpPr>
        <p:spPr>
          <a:xfrm>
            <a:off x="6889177" y="2795081"/>
            <a:ext cx="263895" cy="73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6902147" y="3623860"/>
            <a:ext cx="263895" cy="7328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297038" y="3007600"/>
            <a:ext cx="428017" cy="307777"/>
          </a:xfrm>
          <a:prstGeom prst="rect">
            <a:avLst/>
          </a:prstGeom>
          <a:noFill/>
        </p:spPr>
        <p:txBody>
          <a:bodyPr wrap="square" rtlCol="0">
            <a:spAutoFit/>
          </a:bodyPr>
          <a:lstStyle/>
          <a:p>
            <a:r>
              <a:rPr lang="en-US" dirty="0" smtClean="0"/>
              <a:t>D</a:t>
            </a:r>
            <a:endParaRPr lang="en-US" dirty="0"/>
          </a:p>
        </p:txBody>
      </p:sp>
      <p:sp>
        <p:nvSpPr>
          <p:cNvPr id="19" name="TextBox 18"/>
          <p:cNvSpPr txBox="1"/>
          <p:nvPr/>
        </p:nvSpPr>
        <p:spPr>
          <a:xfrm>
            <a:off x="6297038" y="3825108"/>
            <a:ext cx="428017" cy="307777"/>
          </a:xfrm>
          <a:prstGeom prst="rect">
            <a:avLst/>
          </a:prstGeom>
          <a:noFill/>
        </p:spPr>
        <p:txBody>
          <a:bodyPr wrap="square" rtlCol="0">
            <a:spAutoFit/>
          </a:bodyPr>
          <a:lstStyle/>
          <a:p>
            <a:r>
              <a:rPr lang="en-US" dirty="0"/>
              <a:t>E</a:t>
            </a:r>
          </a:p>
        </p:txBody>
      </p:sp>
      <p:cxnSp>
        <p:nvCxnSpPr>
          <p:cNvPr id="13" name="Straight Arrow Connector 12"/>
          <p:cNvCxnSpPr>
            <a:stCxn id="11" idx="3"/>
            <a:endCxn id="10" idx="1"/>
          </p:cNvCxnSpPr>
          <p:nvPr/>
        </p:nvCxnSpPr>
        <p:spPr>
          <a:xfrm>
            <a:off x="6725055" y="3161489"/>
            <a:ext cx="1641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3"/>
            <a:endCxn id="17" idx="1"/>
          </p:cNvCxnSpPr>
          <p:nvPr/>
        </p:nvCxnSpPr>
        <p:spPr>
          <a:xfrm>
            <a:off x="6725055" y="3978997"/>
            <a:ext cx="177092" cy="11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123918" y="2795081"/>
            <a:ext cx="944831" cy="1815882"/>
          </a:xfrm>
          <a:prstGeom prst="rect">
            <a:avLst/>
          </a:prstGeom>
        </p:spPr>
        <p:txBody>
          <a:bodyPr wrap="square">
            <a:spAutoFit/>
          </a:bodyPr>
          <a:lstStyle/>
          <a:p>
            <a:r>
              <a:rPr lang="en-US" dirty="0"/>
              <a:t>10</a:t>
            </a:r>
          </a:p>
          <a:p>
            <a:r>
              <a:rPr lang="en-US" dirty="0"/>
              <a:t>20</a:t>
            </a:r>
          </a:p>
          <a:p>
            <a:r>
              <a:rPr lang="en-US" dirty="0"/>
              <a:t>30</a:t>
            </a:r>
          </a:p>
          <a:p>
            <a:r>
              <a:rPr lang="en-US" dirty="0"/>
              <a:t>40</a:t>
            </a:r>
          </a:p>
          <a:p>
            <a:r>
              <a:rPr lang="en-US" dirty="0"/>
              <a:t>5 </a:t>
            </a:r>
          </a:p>
          <a:p>
            <a:r>
              <a:rPr lang="en-US" dirty="0"/>
              <a:t>10</a:t>
            </a:r>
          </a:p>
          <a:p>
            <a:r>
              <a:rPr lang="en-US" dirty="0"/>
              <a:t>15</a:t>
            </a:r>
          </a:p>
          <a:p>
            <a:r>
              <a:rPr lang="en-US" dirty="0"/>
              <a:t>20</a:t>
            </a:r>
          </a:p>
        </p:txBody>
      </p:sp>
      <p:sp>
        <p:nvSpPr>
          <p:cNvPr id="20" name="TextBox 19"/>
          <p:cNvSpPr txBox="1"/>
          <p:nvPr/>
        </p:nvSpPr>
        <p:spPr>
          <a:xfrm>
            <a:off x="2232871" y="3086444"/>
            <a:ext cx="1964987" cy="738664"/>
          </a:xfrm>
          <a:prstGeom prst="rect">
            <a:avLst/>
          </a:prstGeom>
          <a:noFill/>
        </p:spPr>
        <p:txBody>
          <a:bodyPr wrap="square" rtlCol="0">
            <a:spAutoFit/>
          </a:bodyPr>
          <a:lstStyle/>
          <a:p>
            <a:r>
              <a:rPr lang="en-US" smtClean="0"/>
              <a:t>Both </a:t>
            </a:r>
            <a:r>
              <a:rPr lang="en-US" smtClean="0"/>
              <a:t>D </a:t>
            </a:r>
            <a:r>
              <a:rPr lang="en-US" smtClean="0"/>
              <a:t>and </a:t>
            </a:r>
            <a:r>
              <a:rPr lang="en-US" smtClean="0"/>
              <a:t>E </a:t>
            </a:r>
            <a:r>
              <a:rPr lang="en-US" dirty="0" smtClean="0"/>
              <a:t>thread executing at a same time </a:t>
            </a:r>
            <a:endParaRPr lang="en-US" dirty="0"/>
          </a:p>
        </p:txBody>
      </p:sp>
      <p:cxnSp>
        <p:nvCxnSpPr>
          <p:cNvPr id="23" name="Straight Arrow Connector 22"/>
          <p:cNvCxnSpPr>
            <a:stCxn id="20" idx="1"/>
          </p:cNvCxnSpPr>
          <p:nvPr/>
        </p:nvCxnSpPr>
        <p:spPr>
          <a:xfrm flipH="1">
            <a:off x="1596333" y="3455776"/>
            <a:ext cx="636538" cy="2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837704" y="1832804"/>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0" name="Google Shape;86;p13"/>
          <p:cNvSpPr txBox="1">
            <a:spLocks/>
          </p:cNvSpPr>
          <p:nvPr/>
        </p:nvSpPr>
        <p:spPr>
          <a:xfrm>
            <a:off x="1397131" y="762965"/>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Synchronization</a:t>
            </a:r>
            <a:endParaRPr lang="en-US" sz="3600" b="1" dirty="0"/>
          </a:p>
        </p:txBody>
      </p:sp>
    </p:spTree>
    <p:extLst>
      <p:ext uri="{BB962C8B-B14F-4D97-AF65-F5344CB8AC3E}">
        <p14:creationId xmlns:p14="http://schemas.microsoft.com/office/powerpoint/2010/main" val="20077052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Any </a:t>
            </a:r>
            <a:r>
              <a:rPr lang="en" sz="3600" b="1" i="1" dirty="0">
                <a:sym typeface="Lora"/>
              </a:rPr>
              <a:t>questions</a:t>
            </a:r>
            <a:r>
              <a:rPr lang="en" sz="3600" b="1" i="1" dirty="0">
                <a:latin typeface="Lora"/>
                <a:ea typeface="Lora"/>
                <a:cs typeface="Lora"/>
                <a:sym typeface="Lora"/>
              </a:rPr>
              <a:t> ?</a:t>
            </a: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2886577" y="1051200"/>
            <a:ext cx="6205350" cy="15462"/>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a:t>
            </a:r>
            <a:endParaRPr lang="en-US" sz="3600" b="1" dirty="0"/>
          </a:p>
        </p:txBody>
      </p:sp>
      <p:grpSp>
        <p:nvGrpSpPr>
          <p:cNvPr id="36" name="Group 35"/>
          <p:cNvGrpSpPr/>
          <p:nvPr/>
        </p:nvGrpSpPr>
        <p:grpSpPr>
          <a:xfrm>
            <a:off x="4679377" y="2526059"/>
            <a:ext cx="2971250" cy="2085376"/>
            <a:chOff x="2865600" y="1987656"/>
            <a:chExt cx="2971250" cy="2085376"/>
          </a:xfrm>
        </p:grpSpPr>
        <p:sp>
          <p:nvSpPr>
            <p:cNvPr id="23" name="Rounded Rectangle 22"/>
            <p:cNvSpPr/>
            <p:nvPr/>
          </p:nvSpPr>
          <p:spPr>
            <a:xfrm>
              <a:off x="2865600" y="3305543"/>
              <a:ext cx="1183250" cy="767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Thread</a:t>
              </a:r>
            </a:p>
            <a:p>
              <a:pPr algn="ctr"/>
              <a:r>
                <a:rPr lang="en-US" dirty="0" smtClean="0">
                  <a:solidFill>
                    <a:schemeClr val="tx1"/>
                  </a:solidFill>
                </a:rPr>
                <a:t>extends</a:t>
              </a:r>
              <a:endParaRPr lang="en-US" dirty="0">
                <a:solidFill>
                  <a:schemeClr val="tx1"/>
                </a:solidFill>
              </a:endParaRPr>
            </a:p>
          </p:txBody>
        </p:sp>
        <p:sp>
          <p:nvSpPr>
            <p:cNvPr id="24" name="Rounded Rectangle 23"/>
            <p:cNvSpPr/>
            <p:nvPr/>
          </p:nvSpPr>
          <p:spPr>
            <a:xfrm>
              <a:off x="3793250" y="1987656"/>
              <a:ext cx="1015200" cy="4329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Thread</a:t>
              </a:r>
              <a:endParaRPr lang="en-US" dirty="0">
                <a:solidFill>
                  <a:schemeClr val="tx1"/>
                </a:solidFill>
              </a:endParaRPr>
            </a:p>
          </p:txBody>
        </p:sp>
        <p:sp>
          <p:nvSpPr>
            <p:cNvPr id="25" name="Rounded Rectangle 24"/>
            <p:cNvSpPr/>
            <p:nvPr/>
          </p:nvSpPr>
          <p:spPr>
            <a:xfrm>
              <a:off x="4536700" y="3305544"/>
              <a:ext cx="1176500" cy="767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Runnable thread implements</a:t>
              </a:r>
              <a:endParaRPr lang="en-US" dirty="0">
                <a:solidFill>
                  <a:schemeClr val="tx1"/>
                </a:solidFill>
              </a:endParaRPr>
            </a:p>
          </p:txBody>
        </p:sp>
        <p:cxnSp>
          <p:nvCxnSpPr>
            <p:cNvPr id="26" name="Straight Arrow Connector 25"/>
            <p:cNvCxnSpPr/>
            <p:nvPr/>
          </p:nvCxnSpPr>
          <p:spPr>
            <a:xfrm>
              <a:off x="4316322" y="2420567"/>
              <a:ext cx="0" cy="374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127295" y="2794740"/>
              <a:ext cx="374400" cy="460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29" name="Straight Arrow Connector 28"/>
            <p:cNvCxnSpPr>
              <a:stCxn id="27" idx="3"/>
            </p:cNvCxnSpPr>
            <p:nvPr/>
          </p:nvCxnSpPr>
          <p:spPr>
            <a:xfrm flipH="1">
              <a:off x="3959245" y="3188057"/>
              <a:ext cx="222880" cy="17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5"/>
            </p:cNvCxnSpPr>
            <p:nvPr/>
          </p:nvCxnSpPr>
          <p:spPr>
            <a:xfrm>
              <a:off x="4446865" y="3188057"/>
              <a:ext cx="205257" cy="17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314495" y="2607653"/>
              <a:ext cx="85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160050" y="2453765"/>
              <a:ext cx="676800" cy="307777"/>
            </a:xfrm>
            <a:prstGeom prst="rect">
              <a:avLst/>
            </a:prstGeom>
            <a:noFill/>
          </p:spPr>
          <p:txBody>
            <a:bodyPr wrap="square" rtlCol="0">
              <a:spAutoFit/>
            </a:bodyPr>
            <a:lstStyle/>
            <a:p>
              <a:r>
                <a:rPr lang="en-US" dirty="0" smtClean="0"/>
                <a:t>create</a:t>
              </a:r>
              <a:endParaRPr lang="en-US" dirty="0"/>
            </a:p>
          </p:txBody>
        </p:sp>
      </p:grpSp>
      <p:sp>
        <p:nvSpPr>
          <p:cNvPr id="35" name="TextBox 34"/>
          <p:cNvSpPr txBox="1"/>
          <p:nvPr/>
        </p:nvSpPr>
        <p:spPr>
          <a:xfrm>
            <a:off x="291547" y="1453273"/>
            <a:ext cx="8660350" cy="1077218"/>
          </a:xfrm>
          <a:prstGeom prst="rect">
            <a:avLst/>
          </a:prstGeom>
          <a:noFill/>
        </p:spPr>
        <p:txBody>
          <a:bodyPr wrap="square" rtlCol="0">
            <a:spAutoFit/>
          </a:bodyPr>
          <a:lstStyle/>
          <a:p>
            <a:r>
              <a:rPr lang="en-US" sz="2400" b="1" dirty="0" smtClean="0"/>
              <a:t>Definition</a:t>
            </a:r>
            <a:r>
              <a:rPr lang="en-US" sz="2400" dirty="0" smtClean="0"/>
              <a:t> </a:t>
            </a:r>
          </a:p>
          <a:p>
            <a:r>
              <a:rPr lang="en-US" sz="1800" dirty="0" smtClean="0"/>
              <a:t>            </a:t>
            </a:r>
            <a:r>
              <a:rPr lang="en-US" sz="2000" dirty="0" smtClean="0"/>
              <a:t>Thread is a predefine class in java which is available in </a:t>
            </a:r>
            <a:r>
              <a:rPr lang="en-US" sz="2000" dirty="0" err="1" smtClean="0"/>
              <a:t>Java.lang</a:t>
            </a:r>
            <a:r>
              <a:rPr lang="en-US" sz="2000" dirty="0" smtClean="0"/>
              <a:t> packages</a:t>
            </a:r>
            <a:endParaRPr lang="en-US" sz="1800" dirty="0"/>
          </a:p>
        </p:txBody>
      </p:sp>
      <p:sp>
        <p:nvSpPr>
          <p:cNvPr id="43" name="TextBox 42"/>
          <p:cNvSpPr txBox="1"/>
          <p:nvPr/>
        </p:nvSpPr>
        <p:spPr>
          <a:xfrm>
            <a:off x="399091" y="2730558"/>
            <a:ext cx="4946400" cy="523220"/>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t>Thread is a basic unit of a CPU and is well known for independent execution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2930400" y="1044000"/>
            <a:ext cx="6161527" cy="22662"/>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a:t>
            </a:r>
            <a:endParaRPr lang="en-US" sz="3600" b="1" dirty="0"/>
          </a:p>
        </p:txBody>
      </p:sp>
      <p:sp>
        <p:nvSpPr>
          <p:cNvPr id="3" name="TextBox 2"/>
          <p:cNvSpPr txBox="1"/>
          <p:nvPr/>
        </p:nvSpPr>
        <p:spPr>
          <a:xfrm>
            <a:off x="295200" y="1502262"/>
            <a:ext cx="4928450"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smtClean="0"/>
              <a:t>Thread creating using (extends thread)</a:t>
            </a:r>
            <a:endParaRPr lang="en-US" sz="2000" dirty="0"/>
          </a:p>
        </p:txBody>
      </p:sp>
      <p:sp>
        <p:nvSpPr>
          <p:cNvPr id="4" name="Rectangle 3"/>
          <p:cNvSpPr/>
          <p:nvPr/>
        </p:nvSpPr>
        <p:spPr>
          <a:xfrm>
            <a:off x="1497600" y="2129119"/>
            <a:ext cx="6422869" cy="2400657"/>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first </a:t>
            </a:r>
            <a:r>
              <a:rPr lang="en-US" dirty="0">
                <a:solidFill>
                  <a:srgbClr val="0000FF"/>
                </a:solidFill>
                <a:latin typeface="Consolas" panose="020B0609020204030204" pitchFamily="49" charset="0"/>
              </a:rPr>
              <a:t>extends</a:t>
            </a:r>
            <a:r>
              <a:rPr lang="en-US" dirty="0">
                <a:latin typeface="Consolas" panose="020B0609020204030204" pitchFamily="49" charset="0"/>
              </a:rPr>
              <a:t> Thread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id;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create </a:t>
            </a:r>
            <a:r>
              <a:rPr lang="en-US" dirty="0">
                <a:solidFill>
                  <a:srgbClr val="008000"/>
                </a:solidFill>
                <a:latin typeface="Consolas" panose="020B0609020204030204" pitchFamily="49" charset="0"/>
              </a:rPr>
              <a:t>a variable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FF0000"/>
                </a:solidFill>
                <a:latin typeface="Consolas" panose="020B0609020204030204" pitchFamily="49" charset="0"/>
              </a:rPr>
              <a:t>long</a:t>
            </a:r>
            <a:r>
              <a:rPr lang="en-US" dirty="0">
                <a:latin typeface="Consolas" panose="020B0609020204030204" pitchFamily="49" charset="0"/>
              </a:rPr>
              <a:t> time;</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first(</a:t>
            </a:r>
            <a:r>
              <a:rPr lang="en-US" dirty="0">
                <a:solidFill>
                  <a:srgbClr val="0000FF"/>
                </a:solidFill>
                <a:latin typeface="Consolas" panose="020B0609020204030204" pitchFamily="49" charset="0"/>
              </a:rPr>
              <a:t>int</a:t>
            </a:r>
            <a:r>
              <a:rPr lang="en-US" dirty="0">
                <a:latin typeface="Consolas" panose="020B0609020204030204" pitchFamily="49" charset="0"/>
              </a:rPr>
              <a:t> id, </a:t>
            </a:r>
            <a:r>
              <a:rPr lang="en-US" dirty="0">
                <a:solidFill>
                  <a:srgbClr val="0000FF"/>
                </a:solidFill>
                <a:latin typeface="Consolas" panose="020B0609020204030204" pitchFamily="49" charset="0"/>
              </a:rPr>
              <a:t>int</a:t>
            </a:r>
            <a:r>
              <a:rPr lang="en-US" dirty="0">
                <a:latin typeface="Consolas" panose="020B0609020204030204" pitchFamily="49" charset="0"/>
              </a:rPr>
              <a:t> time) { </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create </a:t>
            </a:r>
            <a:r>
              <a:rPr lang="en-US" dirty="0">
                <a:solidFill>
                  <a:srgbClr val="008000"/>
                </a:solidFill>
                <a:latin typeface="Consolas" panose="020B0609020204030204" pitchFamily="49" charset="0"/>
              </a:rPr>
              <a:t>a constructor</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this</a:t>
            </a:r>
            <a:r>
              <a:rPr lang="en-US" dirty="0">
                <a:latin typeface="Consolas" panose="020B0609020204030204" pitchFamily="49" charset="0"/>
              </a:rPr>
              <a:t>.id = id;</a:t>
            </a:r>
          </a:p>
          <a:p>
            <a:r>
              <a:rPr lang="en-US" dirty="0">
                <a:latin typeface="Consolas" panose="020B0609020204030204" pitchFamily="49" charset="0"/>
              </a:rPr>
              <a:t>    </a:t>
            </a:r>
            <a:r>
              <a:rPr lang="en-US" dirty="0">
                <a:solidFill>
                  <a:srgbClr val="0000FF"/>
                </a:solidFill>
                <a:latin typeface="Consolas" panose="020B0609020204030204" pitchFamily="49" charset="0"/>
              </a:rPr>
              <a:t>this</a:t>
            </a:r>
            <a:r>
              <a:rPr lang="en-US" dirty="0">
                <a:latin typeface="Consolas" panose="020B0609020204030204" pitchFamily="49" charset="0"/>
              </a:rPr>
              <a:t>.time = time;</a:t>
            </a:r>
          </a:p>
          <a:p>
            <a:r>
              <a:rPr lang="en-US" dirty="0">
                <a:latin typeface="Consolas" panose="020B0609020204030204" pitchFamily="49" charset="0"/>
              </a:rPr>
              <a:t>  }</a:t>
            </a:r>
          </a:p>
          <a:p>
            <a:r>
              <a:rPr lang="en-US" sz="1200" dirty="0">
                <a:latin typeface="Consolas" panose="020B0609020204030204" pitchFamily="49" charset="0"/>
              </a:rPr>
              <a:t/>
            </a:r>
            <a:br>
              <a:rPr lang="en-US" sz="1200" dirty="0">
                <a:latin typeface="Consolas" panose="020B0609020204030204" pitchFamily="49" charset="0"/>
              </a:rPr>
            </a:br>
            <a:r>
              <a:rPr lang="en-US" sz="1200" dirty="0">
                <a:latin typeface="Consolas" panose="020B0609020204030204" pitchFamily="49" charset="0"/>
              </a:rPr>
              <a:t> </a:t>
            </a:r>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451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2923200" y="1058400"/>
            <a:ext cx="6168727" cy="8262"/>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a:t>
            </a:r>
            <a:endParaRPr lang="en-US" sz="3600" b="1" dirty="0"/>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43250" y="1758351"/>
            <a:ext cx="6760800" cy="2893100"/>
          </a:xfrm>
          <a:prstGeom prst="rect">
            <a:avLst/>
          </a:prstGeom>
        </p:spPr>
        <p:txBody>
          <a:bodyPr wrap="square">
            <a:spAutoFit/>
          </a:bodyPr>
          <a:lstStyle/>
          <a:p>
            <a:r>
              <a:rPr lang="en-US" dirty="0">
                <a:latin typeface="Consolas" panose="020B0609020204030204" pitchFamily="49" charset="0"/>
              </a:rPr>
              <a:t>@</a:t>
            </a:r>
            <a:r>
              <a:rPr lang="en-US" dirty="0">
                <a:solidFill>
                  <a:srgbClr val="0000FF"/>
                </a:solidFill>
                <a:latin typeface="Consolas" panose="020B0609020204030204" pitchFamily="49" charset="0"/>
              </a:rPr>
              <a:t>Override</a:t>
            </a:r>
            <a:r>
              <a:rPr lang="en-US" dirty="0">
                <a:latin typeface="Consolas" panose="020B0609020204030204" pitchFamily="49" charset="0"/>
              </a:rPr>
              <a:t> </a:t>
            </a:r>
            <a:r>
              <a:rPr lang="en-US" dirty="0">
                <a:solidFill>
                  <a:srgbClr val="008000"/>
                </a:solidFill>
                <a:latin typeface="Consolas" panose="020B0609020204030204" pitchFamily="49" charset="0"/>
              </a:rPr>
              <a:t>// override the run </a:t>
            </a:r>
            <a:r>
              <a:rPr lang="en-US" dirty="0" smtClean="0">
                <a:solidFill>
                  <a:srgbClr val="008000"/>
                </a:solidFill>
                <a:latin typeface="Consolas" panose="020B0609020204030204" pitchFamily="49" charset="0"/>
              </a:rPr>
              <a:t>abstract method</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run() {</a:t>
            </a:r>
          </a:p>
          <a:p>
            <a:r>
              <a:rPr lang="en-US" dirty="0">
                <a:latin typeface="Consolas" panose="020B0609020204030204" pitchFamily="49" charset="0"/>
              </a:rPr>
              <a:t>    </a:t>
            </a:r>
            <a:r>
              <a:rPr lang="en-US" dirty="0">
                <a:solidFill>
                  <a:srgbClr val="0000FF"/>
                </a:solidFill>
                <a:latin typeface="Consolas" panose="020B0609020204030204" pitchFamily="49" charset="0"/>
              </a:rPr>
              <a:t>try</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i = </a:t>
            </a:r>
            <a:r>
              <a:rPr lang="en-US" dirty="0">
                <a:solidFill>
                  <a:srgbClr val="098658"/>
                </a:solidFill>
                <a:latin typeface="Consolas" panose="020B0609020204030204" pitchFamily="49" charset="0"/>
              </a:rPr>
              <a:t>1</a:t>
            </a:r>
            <a:r>
              <a:rPr lang="en-US" dirty="0">
                <a:latin typeface="Consolas" panose="020B0609020204030204" pitchFamily="49" charset="0"/>
              </a:rPr>
              <a:t>; i &lt;= </a:t>
            </a:r>
            <a:r>
              <a:rPr lang="en-US" dirty="0">
                <a:solidFill>
                  <a:srgbClr val="098658"/>
                </a:solidFill>
                <a:latin typeface="Consolas" panose="020B0609020204030204" pitchFamily="49" charset="0"/>
              </a:rPr>
              <a:t>5</a:t>
            </a:r>
            <a:r>
              <a:rPr lang="en-US" dirty="0">
                <a:latin typeface="Consolas" panose="020B0609020204030204" pitchFamily="49" charset="0"/>
              </a:rPr>
              <a:t>; i++) {</a:t>
            </a:r>
          </a:p>
          <a:p>
            <a:r>
              <a:rPr lang="en-US" dirty="0">
                <a:latin typeface="Consolas" panose="020B0609020204030204" pitchFamily="49" charset="0"/>
              </a:rPr>
              <a:t>        Thread.sleep(time);</a:t>
            </a:r>
          </a:p>
          <a:p>
            <a:r>
              <a:rPr lang="en-US" dirty="0">
                <a:latin typeface="Consolas" panose="020B0609020204030204" pitchFamily="49" charset="0"/>
              </a:rPr>
              <a:t>        System.out.println(i + </a:t>
            </a:r>
            <a:r>
              <a:rPr lang="en-US" dirty="0">
                <a:solidFill>
                  <a:srgbClr val="A31515"/>
                </a:solidFill>
                <a:latin typeface="Consolas" panose="020B0609020204030204" pitchFamily="49" charset="0"/>
              </a:rPr>
              <a:t>"The id of a student is "</a:t>
            </a:r>
            <a:r>
              <a:rPr lang="en-US" dirty="0">
                <a:latin typeface="Consolas" panose="020B0609020204030204" pitchFamily="49" charset="0"/>
              </a:rPr>
              <a:t> + id);</a:t>
            </a:r>
          </a:p>
          <a:p>
            <a:r>
              <a:rPr lang="en-US" dirty="0">
                <a:latin typeface="Consolas" panose="020B0609020204030204" pitchFamily="49" charset="0"/>
              </a:rPr>
              <a:t>      }</a:t>
            </a:r>
          </a:p>
          <a:p>
            <a:r>
              <a:rPr lang="en-US" dirty="0">
                <a:latin typeface="Consolas" panose="020B0609020204030204" pitchFamily="49" charset="0"/>
              </a:rPr>
              <a:t>    } </a:t>
            </a:r>
            <a:r>
              <a:rPr lang="en-US" dirty="0">
                <a:solidFill>
                  <a:srgbClr val="0000FF"/>
                </a:solidFill>
                <a:latin typeface="Consolas" panose="020B0609020204030204" pitchFamily="49" charset="0"/>
              </a:rPr>
              <a:t>catch</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e) {</a:t>
            </a:r>
          </a:p>
          <a:p>
            <a:r>
              <a:rPr lang="en-US" dirty="0">
                <a:latin typeface="Consolas" panose="020B0609020204030204" pitchFamily="49" charset="0"/>
              </a:rPr>
              <a:t>      System.out.println(</a:t>
            </a:r>
            <a:r>
              <a:rPr lang="en-US" dirty="0">
                <a:solidFill>
                  <a:srgbClr val="A31515"/>
                </a:solidFill>
                <a:latin typeface="Consolas" panose="020B0609020204030204" pitchFamily="49" charset="0"/>
              </a:rPr>
              <a:t>"Find out the problem"</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p:txBody>
      </p:sp>
      <p:sp>
        <p:nvSpPr>
          <p:cNvPr id="5" name="Left Brace 4"/>
          <p:cNvSpPr/>
          <p:nvPr/>
        </p:nvSpPr>
        <p:spPr>
          <a:xfrm>
            <a:off x="1345250" y="2145600"/>
            <a:ext cx="721150" cy="1353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8800" y="2668511"/>
            <a:ext cx="1468800" cy="307777"/>
          </a:xfrm>
          <a:prstGeom prst="rect">
            <a:avLst/>
          </a:prstGeom>
          <a:noFill/>
        </p:spPr>
        <p:txBody>
          <a:bodyPr wrap="square" rtlCol="0">
            <a:spAutoFit/>
          </a:bodyPr>
          <a:lstStyle/>
          <a:p>
            <a:r>
              <a:rPr lang="en-US" dirty="0" smtClean="0"/>
              <a:t>Define a thread</a:t>
            </a:r>
            <a:endParaRPr lang="en-US" dirty="0"/>
          </a:p>
        </p:txBody>
      </p:sp>
      <p:sp>
        <p:nvSpPr>
          <p:cNvPr id="8" name="Right Brace 7"/>
          <p:cNvSpPr/>
          <p:nvPr/>
        </p:nvSpPr>
        <p:spPr>
          <a:xfrm>
            <a:off x="7485527" y="2296799"/>
            <a:ext cx="1332050" cy="1051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a:stCxn id="8" idx="1"/>
          </p:cNvCxnSpPr>
          <p:nvPr/>
        </p:nvCxnSpPr>
        <p:spPr>
          <a:xfrm flipH="1">
            <a:off x="7797600" y="2822399"/>
            <a:ext cx="1019977" cy="1224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32777" y="4094237"/>
            <a:ext cx="1684800" cy="307777"/>
          </a:xfrm>
          <a:prstGeom prst="rect">
            <a:avLst/>
          </a:prstGeom>
          <a:noFill/>
        </p:spPr>
        <p:txBody>
          <a:bodyPr wrap="square" rtlCol="0">
            <a:spAutoFit/>
          </a:bodyPr>
          <a:lstStyle/>
          <a:p>
            <a:r>
              <a:rPr lang="en-US" dirty="0" smtClean="0"/>
              <a:t>Thread work</a:t>
            </a:r>
            <a:endParaRPr lang="en-US" dirty="0"/>
          </a:p>
        </p:txBody>
      </p:sp>
      <p:cxnSp>
        <p:nvCxnSpPr>
          <p:cNvPr id="16" name="Straight Arrow Connector 15"/>
          <p:cNvCxnSpPr/>
          <p:nvPr/>
        </p:nvCxnSpPr>
        <p:spPr>
          <a:xfrm flipV="1">
            <a:off x="4600800" y="1641600"/>
            <a:ext cx="2448000" cy="1180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32777" y="1396800"/>
            <a:ext cx="1831223" cy="307777"/>
          </a:xfrm>
          <a:prstGeom prst="rect">
            <a:avLst/>
          </a:prstGeom>
          <a:noFill/>
        </p:spPr>
        <p:txBody>
          <a:bodyPr wrap="square" rtlCol="0">
            <a:spAutoFit/>
          </a:bodyPr>
          <a:lstStyle/>
          <a:p>
            <a:r>
              <a:rPr lang="en-US" dirty="0" smtClean="0"/>
              <a:t>Sleep method</a:t>
            </a:r>
            <a:endParaRPr lang="en-US" dirty="0"/>
          </a:p>
        </p:txBody>
      </p:sp>
    </p:spTree>
    <p:extLst>
      <p:ext uri="{BB962C8B-B14F-4D97-AF65-F5344CB8AC3E}">
        <p14:creationId xmlns:p14="http://schemas.microsoft.com/office/powerpoint/2010/main" val="186098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2944800" y="1066662"/>
            <a:ext cx="6147127"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a:t>
            </a:r>
            <a:endParaRPr lang="en-US" sz="3600" b="1" dirty="0"/>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42000" y="1743844"/>
            <a:ext cx="4572000" cy="2462213"/>
          </a:xfrm>
          <a:prstGeom prst="rect">
            <a:avLst/>
          </a:prstGeom>
        </p:spPr>
        <p:txBody>
          <a:bodyPr>
            <a:spAutoFit/>
          </a:bodyPr>
          <a:lstStyle/>
          <a:p>
            <a:r>
              <a:rPr lang="en-US" dirty="0">
                <a:solidFill>
                  <a:srgbClr val="0000FF"/>
                </a:solidFill>
                <a:latin typeface="Consolas" panose="020B0609020204030204" pitchFamily="49" charset="0"/>
              </a:rPr>
              <a:t>import</a:t>
            </a:r>
            <a:r>
              <a:rPr lang="en-US" dirty="0">
                <a:latin typeface="Consolas" panose="020B0609020204030204" pitchFamily="49" charset="0"/>
              </a:rPr>
              <a:t> java.lang.Package;</a:t>
            </a:r>
          </a:p>
          <a:p>
            <a:r>
              <a:rPr lang="en-US" dirty="0">
                <a:latin typeface="Consolas" panose="020B0609020204030204" pitchFamily="49" charset="0"/>
              </a:rPr>
              <a:t/>
            </a:r>
            <a:br>
              <a:rPr lang="en-US" dirty="0">
                <a:latin typeface="Consolas" panose="020B0609020204030204" pitchFamily="49" charset="0"/>
              </a:rPr>
            </a:b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args)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first ob1 = </a:t>
            </a:r>
            <a:r>
              <a:rPr lang="en-US" dirty="0">
                <a:solidFill>
                  <a:srgbClr val="0000FF"/>
                </a:solidFill>
                <a:latin typeface="Consolas" panose="020B0609020204030204" pitchFamily="49" charset="0"/>
              </a:rPr>
              <a:t>new</a:t>
            </a:r>
            <a:r>
              <a:rPr lang="en-US" dirty="0">
                <a:latin typeface="Consolas" panose="020B0609020204030204" pitchFamily="49" charset="0"/>
              </a:rPr>
              <a:t> first(</a:t>
            </a:r>
            <a:r>
              <a:rPr lang="en-US" dirty="0">
                <a:solidFill>
                  <a:srgbClr val="098658"/>
                </a:solidFill>
                <a:latin typeface="Consolas" panose="020B0609020204030204" pitchFamily="49" charset="0"/>
              </a:rPr>
              <a:t>1</a:t>
            </a:r>
            <a:r>
              <a:rPr lang="en-US" dirty="0">
                <a:latin typeface="Consolas" panose="020B0609020204030204" pitchFamily="49" charset="0"/>
              </a:rPr>
              <a:t>, </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first ob2 = </a:t>
            </a:r>
            <a:r>
              <a:rPr lang="en-US" dirty="0">
                <a:solidFill>
                  <a:srgbClr val="0000FF"/>
                </a:solidFill>
                <a:latin typeface="Consolas" panose="020B0609020204030204" pitchFamily="49" charset="0"/>
              </a:rPr>
              <a:t>new</a:t>
            </a:r>
            <a:r>
              <a:rPr lang="en-US" dirty="0">
                <a:latin typeface="Consolas" panose="020B0609020204030204" pitchFamily="49" charset="0"/>
              </a:rPr>
              <a:t> first(</a:t>
            </a:r>
            <a:r>
              <a:rPr lang="en-US" dirty="0">
                <a:solidFill>
                  <a:srgbClr val="098658"/>
                </a:solidFill>
                <a:latin typeface="Consolas" panose="020B0609020204030204" pitchFamily="49" charset="0"/>
              </a:rPr>
              <a:t>2</a:t>
            </a:r>
            <a:r>
              <a:rPr lang="en-US" dirty="0">
                <a:latin typeface="Consolas" panose="020B0609020204030204" pitchFamily="49" charset="0"/>
              </a:rPr>
              <a:t>, </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first ob3 = </a:t>
            </a:r>
            <a:r>
              <a:rPr lang="en-US" dirty="0">
                <a:solidFill>
                  <a:srgbClr val="0000FF"/>
                </a:solidFill>
                <a:latin typeface="Consolas" panose="020B0609020204030204" pitchFamily="49" charset="0"/>
              </a:rPr>
              <a:t>new</a:t>
            </a:r>
            <a:r>
              <a:rPr lang="en-US" dirty="0">
                <a:latin typeface="Consolas" panose="020B0609020204030204" pitchFamily="49" charset="0"/>
              </a:rPr>
              <a:t> first(</a:t>
            </a:r>
            <a:r>
              <a:rPr lang="en-US" dirty="0">
                <a:solidFill>
                  <a:srgbClr val="098658"/>
                </a:solidFill>
                <a:latin typeface="Consolas" panose="020B0609020204030204" pitchFamily="49" charset="0"/>
              </a:rPr>
              <a:t>3</a:t>
            </a:r>
            <a:r>
              <a:rPr lang="en-US" dirty="0">
                <a:latin typeface="Consolas" panose="020B0609020204030204" pitchFamily="49" charset="0"/>
              </a:rPr>
              <a:t>, </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first ob4 = </a:t>
            </a:r>
            <a:r>
              <a:rPr lang="en-US" dirty="0">
                <a:solidFill>
                  <a:srgbClr val="0000FF"/>
                </a:solidFill>
                <a:latin typeface="Consolas" panose="020B0609020204030204" pitchFamily="49" charset="0"/>
              </a:rPr>
              <a:t>new</a:t>
            </a:r>
            <a:r>
              <a:rPr lang="en-US" dirty="0">
                <a:latin typeface="Consolas" panose="020B0609020204030204" pitchFamily="49" charset="0"/>
              </a:rPr>
              <a:t> first(</a:t>
            </a:r>
            <a:r>
              <a:rPr lang="en-US" dirty="0">
                <a:solidFill>
                  <a:srgbClr val="098658"/>
                </a:solidFill>
                <a:latin typeface="Consolas" panose="020B0609020204030204" pitchFamily="49" charset="0"/>
              </a:rPr>
              <a:t>4</a:t>
            </a:r>
            <a:r>
              <a:rPr lang="en-US" dirty="0">
                <a:latin typeface="Consolas" panose="020B0609020204030204" pitchFamily="49" charset="0"/>
              </a:rPr>
              <a:t>, </a:t>
            </a:r>
            <a:r>
              <a:rPr lang="en-US" dirty="0">
                <a:solidFill>
                  <a:srgbClr val="098658"/>
                </a:solidFill>
                <a:latin typeface="Consolas" panose="020B0609020204030204" pitchFamily="49" charset="0"/>
              </a:rPr>
              <a:t>1000</a:t>
            </a:r>
            <a:r>
              <a:rPr lang="en-US" dirty="0">
                <a:latin typeface="Consolas" panose="020B0609020204030204" pitchFamily="49" charset="0"/>
              </a:rPr>
              <a:t>);</a:t>
            </a:r>
          </a:p>
        </p:txBody>
      </p:sp>
      <p:sp>
        <p:nvSpPr>
          <p:cNvPr id="4" name="Rectangle 3"/>
          <p:cNvSpPr/>
          <p:nvPr/>
        </p:nvSpPr>
        <p:spPr>
          <a:xfrm>
            <a:off x="5223650" y="1743844"/>
            <a:ext cx="3762000" cy="2462213"/>
          </a:xfrm>
          <a:prstGeom prst="rect">
            <a:avLst/>
          </a:prstGeom>
        </p:spPr>
        <p:txBody>
          <a:bodyPr wrap="square">
            <a:spAutoFit/>
          </a:bodyPr>
          <a:lstStyle/>
          <a:p>
            <a:r>
              <a:rPr lang="en-US" dirty="0">
                <a:latin typeface="Consolas" panose="020B0609020204030204" pitchFamily="49" charset="0"/>
              </a:rPr>
              <a:t>ob1.start();</a:t>
            </a:r>
          </a:p>
          <a:p>
            <a:r>
              <a:rPr lang="en-US" dirty="0">
                <a:latin typeface="Consolas" panose="020B0609020204030204" pitchFamily="49" charset="0"/>
              </a:rPr>
              <a:t>         </a:t>
            </a:r>
            <a:r>
              <a:rPr lang="en-US" dirty="0">
                <a:solidFill>
                  <a:srgbClr val="0000FF"/>
                </a:solidFill>
                <a:latin typeface="Consolas" panose="020B0609020204030204" pitchFamily="49" charset="0"/>
              </a:rPr>
              <a:t>try</a:t>
            </a:r>
            <a:r>
              <a:rPr lang="en-US" dirty="0">
                <a:latin typeface="Consolas" panose="020B0609020204030204" pitchFamily="49" charset="0"/>
              </a:rPr>
              <a:t> {</a:t>
            </a:r>
          </a:p>
          <a:p>
            <a:r>
              <a:rPr lang="en-US" dirty="0">
                <a:latin typeface="Consolas" panose="020B0609020204030204" pitchFamily="49" charset="0"/>
              </a:rPr>
              <a:t>          ob1.join();</a:t>
            </a:r>
          </a:p>
          <a:p>
            <a:r>
              <a:rPr lang="en-US" dirty="0">
                <a:latin typeface="Consolas" panose="020B0609020204030204" pitchFamily="49" charset="0"/>
              </a:rPr>
              <a:t>          } </a:t>
            </a:r>
            <a:r>
              <a:rPr lang="en-US" dirty="0">
                <a:solidFill>
                  <a:srgbClr val="0000FF"/>
                </a:solidFill>
                <a:latin typeface="Consolas" panose="020B0609020204030204" pitchFamily="49" charset="0"/>
              </a:rPr>
              <a:t>catch</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e) {</a:t>
            </a:r>
          </a:p>
          <a:p>
            <a:r>
              <a:rPr lang="en-US" dirty="0">
                <a:latin typeface="Consolas" panose="020B0609020204030204" pitchFamily="49" charset="0"/>
              </a:rPr>
              <a:t>          System.out.println(</a:t>
            </a:r>
            <a:r>
              <a:rPr lang="en-US" dirty="0">
                <a:solidFill>
                  <a:srgbClr val="A31515"/>
                </a:solidFill>
                <a:latin typeface="Consolas" panose="020B0609020204030204" pitchFamily="49" charset="0"/>
              </a:rPr>
              <a:t>"There is some problems in the join </a:t>
            </a:r>
            <a:r>
              <a:rPr lang="en-US" dirty="0" smtClean="0">
                <a:solidFill>
                  <a:srgbClr val="A31515"/>
                </a:solidFill>
                <a:latin typeface="Consolas" panose="020B0609020204030204" pitchFamily="49" charset="0"/>
              </a:rPr>
              <a:t>method"</a:t>
            </a:r>
            <a:r>
              <a:rPr lang="en-US" dirty="0" smtClean="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ob2.start();</a:t>
            </a:r>
          </a:p>
          <a:p>
            <a:r>
              <a:rPr lang="en-US" dirty="0">
                <a:latin typeface="Consolas" panose="020B0609020204030204" pitchFamily="49" charset="0"/>
              </a:rPr>
              <a:t>          ob3.start();</a:t>
            </a:r>
          </a:p>
          <a:p>
            <a:r>
              <a:rPr lang="en-US" dirty="0">
                <a:latin typeface="Consolas" panose="020B0609020204030204" pitchFamily="49" charset="0"/>
              </a:rPr>
              <a:t>          ob4.start();</a:t>
            </a:r>
          </a:p>
        </p:txBody>
      </p:sp>
      <p:cxnSp>
        <p:nvCxnSpPr>
          <p:cNvPr id="12" name="Straight Connector 11"/>
          <p:cNvCxnSpPr/>
          <p:nvPr/>
        </p:nvCxnSpPr>
        <p:spPr>
          <a:xfrm>
            <a:off x="4914000" y="1351978"/>
            <a:ext cx="22331" cy="3245944"/>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a:off x="5997600" y="2102400"/>
            <a:ext cx="165600" cy="54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endCxn id="4" idx="0"/>
          </p:cNvCxnSpPr>
          <p:nvPr/>
        </p:nvCxnSpPr>
        <p:spPr>
          <a:xfrm flipV="1">
            <a:off x="5983200" y="1743844"/>
            <a:ext cx="1121450" cy="639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04650" y="1634400"/>
            <a:ext cx="1182550" cy="309600"/>
          </a:xfrm>
          <a:prstGeom prst="rect">
            <a:avLst/>
          </a:prstGeom>
          <a:noFill/>
        </p:spPr>
        <p:txBody>
          <a:bodyPr wrap="square" rtlCol="0">
            <a:spAutoFit/>
          </a:bodyPr>
          <a:lstStyle/>
          <a:p>
            <a:r>
              <a:rPr lang="en-US" dirty="0" smtClean="0"/>
              <a:t>Join method</a:t>
            </a:r>
            <a:endParaRPr lang="en-US" dirty="0"/>
          </a:p>
        </p:txBody>
      </p:sp>
      <p:cxnSp>
        <p:nvCxnSpPr>
          <p:cNvPr id="15" name="Straight Arrow Connector 14"/>
          <p:cNvCxnSpPr/>
          <p:nvPr/>
        </p:nvCxnSpPr>
        <p:spPr>
          <a:xfrm>
            <a:off x="4255200" y="3412800"/>
            <a:ext cx="1468800" cy="126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06000" y="4627199"/>
            <a:ext cx="554400" cy="307777"/>
          </a:xfrm>
          <a:prstGeom prst="rect">
            <a:avLst/>
          </a:prstGeom>
          <a:noFill/>
        </p:spPr>
        <p:txBody>
          <a:bodyPr wrap="square" rtlCol="0">
            <a:spAutoFit/>
          </a:bodyPr>
          <a:lstStyle/>
          <a:p>
            <a:r>
              <a:rPr lang="en-US" dirty="0" err="1" smtClean="0"/>
              <a:t>ms</a:t>
            </a:r>
            <a:endParaRPr lang="en-US" dirty="0"/>
          </a:p>
        </p:txBody>
      </p:sp>
    </p:spTree>
    <p:extLst>
      <p:ext uri="{BB962C8B-B14F-4D97-AF65-F5344CB8AC3E}">
        <p14:creationId xmlns:p14="http://schemas.microsoft.com/office/powerpoint/2010/main" val="2009296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2844000" y="1063512"/>
            <a:ext cx="6247927" cy="315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a:t>
            </a:r>
            <a:endParaRPr lang="en-US" sz="3600" b="1" dirty="0"/>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6077" y="1456095"/>
            <a:ext cx="8257150" cy="400110"/>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smtClean="0"/>
              <a:t>Thread creating using (implements runnable interface) </a:t>
            </a:r>
            <a:endParaRPr lang="en-US" sz="2000" dirty="0"/>
          </a:p>
        </p:txBody>
      </p:sp>
      <p:sp>
        <p:nvSpPr>
          <p:cNvPr id="3" name="Rectangle 2"/>
          <p:cNvSpPr/>
          <p:nvPr/>
        </p:nvSpPr>
        <p:spPr>
          <a:xfrm>
            <a:off x="473425" y="2431098"/>
            <a:ext cx="4572000" cy="2031325"/>
          </a:xfrm>
          <a:prstGeom prst="rect">
            <a:avLst/>
          </a:prstGeom>
        </p:spPr>
        <p:txBody>
          <a:bodyPr>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second </a:t>
            </a:r>
            <a:r>
              <a:rPr lang="en-US" dirty="0">
                <a:solidFill>
                  <a:srgbClr val="0000FF"/>
                </a:solidFill>
                <a:latin typeface="Consolas" panose="020B0609020204030204" pitchFamily="49" charset="0"/>
              </a:rPr>
              <a:t>implements</a:t>
            </a:r>
            <a:r>
              <a:rPr lang="en-US" dirty="0">
                <a:latin typeface="Consolas" panose="020B0609020204030204" pitchFamily="49" charset="0"/>
              </a:rPr>
              <a:t> Runnable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id;</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long</a:t>
            </a:r>
            <a:r>
              <a:rPr lang="en-US" dirty="0">
                <a:latin typeface="Consolas" panose="020B0609020204030204" pitchFamily="49" charset="0"/>
              </a:rPr>
              <a:t> time;</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second(</a:t>
            </a:r>
            <a:r>
              <a:rPr lang="en-US" dirty="0">
                <a:solidFill>
                  <a:srgbClr val="0000FF"/>
                </a:solidFill>
                <a:latin typeface="Consolas" panose="020B0609020204030204" pitchFamily="49" charset="0"/>
              </a:rPr>
              <a:t>int</a:t>
            </a:r>
            <a:r>
              <a:rPr lang="en-US" dirty="0">
                <a:latin typeface="Consolas" panose="020B0609020204030204" pitchFamily="49" charset="0"/>
              </a:rPr>
              <a:t> id, </a:t>
            </a:r>
            <a:r>
              <a:rPr lang="en-US" dirty="0">
                <a:solidFill>
                  <a:srgbClr val="0000FF"/>
                </a:solidFill>
                <a:latin typeface="Consolas" panose="020B0609020204030204" pitchFamily="49" charset="0"/>
              </a:rPr>
              <a:t>int</a:t>
            </a:r>
            <a:r>
              <a:rPr lang="en-US" dirty="0">
                <a:latin typeface="Consolas" panose="020B0609020204030204" pitchFamily="49" charset="0"/>
              </a:rPr>
              <a:t> time) {</a:t>
            </a:r>
          </a:p>
          <a:p>
            <a:r>
              <a:rPr lang="en-US" dirty="0">
                <a:latin typeface="Consolas" panose="020B0609020204030204" pitchFamily="49" charset="0"/>
              </a:rPr>
              <a:t>        </a:t>
            </a:r>
            <a:r>
              <a:rPr lang="en-US" dirty="0">
                <a:solidFill>
                  <a:srgbClr val="0000FF"/>
                </a:solidFill>
                <a:latin typeface="Consolas" panose="020B0609020204030204" pitchFamily="49" charset="0"/>
              </a:rPr>
              <a:t>this</a:t>
            </a:r>
            <a:r>
              <a:rPr lang="en-US" dirty="0">
                <a:latin typeface="Consolas" panose="020B0609020204030204" pitchFamily="49" charset="0"/>
              </a:rPr>
              <a:t>.id = id;</a:t>
            </a:r>
          </a:p>
          <a:p>
            <a:r>
              <a:rPr lang="en-US" dirty="0">
                <a:latin typeface="Consolas" panose="020B0609020204030204" pitchFamily="49" charset="0"/>
              </a:rPr>
              <a:t>        </a:t>
            </a:r>
            <a:r>
              <a:rPr lang="en-US" dirty="0">
                <a:solidFill>
                  <a:srgbClr val="0000FF"/>
                </a:solidFill>
                <a:latin typeface="Consolas" panose="020B0609020204030204" pitchFamily="49" charset="0"/>
              </a:rPr>
              <a:t>this</a:t>
            </a:r>
            <a:r>
              <a:rPr lang="en-US" dirty="0">
                <a:latin typeface="Consolas" panose="020B0609020204030204" pitchFamily="49" charset="0"/>
              </a:rPr>
              <a:t>.time = time;</a:t>
            </a:r>
          </a:p>
          <a:p>
            <a:r>
              <a:rPr lang="en-US" dirty="0">
                <a:latin typeface="Consolas" panose="020B0609020204030204" pitchFamily="49" charset="0"/>
              </a:rPr>
              <a:t>    }</a:t>
            </a:r>
          </a:p>
        </p:txBody>
      </p:sp>
      <p:sp>
        <p:nvSpPr>
          <p:cNvPr id="4" name="Rectangle 3"/>
          <p:cNvSpPr/>
          <p:nvPr/>
        </p:nvSpPr>
        <p:spPr>
          <a:xfrm>
            <a:off x="5045425" y="1933180"/>
            <a:ext cx="4188523" cy="3108543"/>
          </a:xfrm>
          <a:prstGeom prst="rect">
            <a:avLst/>
          </a:prstGeom>
        </p:spPr>
        <p:txBody>
          <a:bodyPr wrap="square">
            <a:spAutoFit/>
          </a:bodyPr>
          <a:lstStyle/>
          <a:p>
            <a:r>
              <a:rPr lang="en-US" dirty="0">
                <a:latin typeface="Consolas" panose="020B0609020204030204" pitchFamily="49" charset="0"/>
              </a:rPr>
              <a:t>@</a:t>
            </a:r>
            <a:r>
              <a:rPr lang="en-US" dirty="0">
                <a:solidFill>
                  <a:srgbClr val="0000FF"/>
                </a:solidFill>
                <a:latin typeface="Consolas" panose="020B0609020204030204" pitchFamily="49" charset="0"/>
              </a:rPr>
              <a:t>Override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run() {</a:t>
            </a:r>
          </a:p>
          <a:p>
            <a:r>
              <a:rPr lang="en-US" dirty="0">
                <a:latin typeface="Consolas" panose="020B0609020204030204" pitchFamily="49" charset="0"/>
              </a:rPr>
              <a:t>        </a:t>
            </a:r>
            <a:r>
              <a:rPr lang="en-US" dirty="0">
                <a:solidFill>
                  <a:srgbClr val="0000FF"/>
                </a:solidFill>
                <a:latin typeface="Consolas" panose="020B0609020204030204" pitchFamily="49" charset="0"/>
              </a:rPr>
              <a:t>try</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0000FF"/>
                </a:solidFill>
                <a:latin typeface="Consolas" panose="020B0609020204030204" pitchFamily="49" charset="0"/>
              </a:rPr>
              <a:t>for</a:t>
            </a:r>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i = </a:t>
            </a:r>
            <a:r>
              <a:rPr lang="en-US" dirty="0">
                <a:solidFill>
                  <a:srgbClr val="098658"/>
                </a:solidFill>
                <a:latin typeface="Consolas" panose="020B0609020204030204" pitchFamily="49" charset="0"/>
              </a:rPr>
              <a:t>1</a:t>
            </a:r>
            <a:r>
              <a:rPr lang="en-US" dirty="0">
                <a:latin typeface="Consolas" panose="020B0609020204030204" pitchFamily="49" charset="0"/>
              </a:rPr>
              <a:t>; i &lt;= </a:t>
            </a:r>
            <a:r>
              <a:rPr lang="en-US" dirty="0">
                <a:solidFill>
                  <a:srgbClr val="098658"/>
                </a:solidFill>
                <a:latin typeface="Consolas" panose="020B0609020204030204" pitchFamily="49" charset="0"/>
              </a:rPr>
              <a:t>5</a:t>
            </a:r>
            <a:r>
              <a:rPr lang="en-US" dirty="0">
                <a:latin typeface="Consolas" panose="020B0609020204030204" pitchFamily="49" charset="0"/>
              </a:rPr>
              <a:t>; i++) {</a:t>
            </a:r>
          </a:p>
          <a:p>
            <a:r>
              <a:rPr lang="en-US" dirty="0">
                <a:latin typeface="Consolas" panose="020B0609020204030204" pitchFamily="49" charset="0"/>
              </a:rPr>
              <a:t>                Thread.sleep(time);</a:t>
            </a:r>
          </a:p>
          <a:p>
            <a:r>
              <a:rPr lang="en-US" dirty="0">
                <a:latin typeface="Consolas" panose="020B0609020204030204" pitchFamily="49" charset="0"/>
              </a:rPr>
              <a:t>                System.out.println(id);</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 </a:t>
            </a:r>
            <a:r>
              <a:rPr lang="en-US" dirty="0">
                <a:solidFill>
                  <a:srgbClr val="0000FF"/>
                </a:solidFill>
                <a:latin typeface="Consolas" panose="020B0609020204030204" pitchFamily="49" charset="0"/>
              </a:rPr>
              <a:t>catch</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e)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p:txBody>
      </p:sp>
      <p:cxnSp>
        <p:nvCxnSpPr>
          <p:cNvPr id="19" name="Straight Connector 18"/>
          <p:cNvCxnSpPr/>
          <p:nvPr/>
        </p:nvCxnSpPr>
        <p:spPr>
          <a:xfrm>
            <a:off x="4912277" y="2030988"/>
            <a:ext cx="26923" cy="2548212"/>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206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0" y="1119150"/>
            <a:ext cx="14976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2944800" y="1051200"/>
            <a:ext cx="6147127" cy="15462"/>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0" name="Google Shape;86;p13"/>
          <p:cNvSpPr txBox="1">
            <a:spLocks/>
          </p:cNvSpPr>
          <p:nvPr/>
        </p:nvSpPr>
        <p:spPr>
          <a:xfrm>
            <a:off x="1345250" y="845712"/>
            <a:ext cx="3878400" cy="43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t>Thread</a:t>
            </a:r>
            <a:endParaRPr lang="en-US" sz="3600" b="1" dirty="0"/>
          </a:p>
        </p:txBody>
      </p:sp>
      <p:cxnSp>
        <p:nvCxnSpPr>
          <p:cNvPr id="18" name="Straight Connector 17"/>
          <p:cNvCxnSpPr/>
          <p:nvPr/>
        </p:nvCxnSpPr>
        <p:spPr>
          <a:xfrm>
            <a:off x="4916350" y="2095200"/>
            <a:ext cx="0" cy="0"/>
          </a:xfrm>
          <a:prstGeom prst="line">
            <a:avLst/>
          </a:prstGeom>
          <a:ln w="3810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77200" y="1554750"/>
            <a:ext cx="5641200" cy="3539430"/>
          </a:xfrm>
          <a:prstGeom prst="rect">
            <a:avLst/>
          </a:prstGeom>
        </p:spPr>
        <p:txBody>
          <a:bodyPr wrap="square">
            <a:spAutoFit/>
          </a:bodyPr>
          <a:lstStyle/>
          <a:p>
            <a:r>
              <a:rPr lang="en-US" dirty="0">
                <a:solidFill>
                  <a:srgbClr val="0000FF"/>
                </a:solidFill>
                <a:latin typeface="Consolas" panose="020B0609020204030204" pitchFamily="49" charset="0"/>
              </a:rPr>
              <a:t>import</a:t>
            </a:r>
            <a:r>
              <a:rPr lang="en-US" dirty="0">
                <a:latin typeface="Consolas" panose="020B0609020204030204" pitchFamily="49" charset="0"/>
              </a:rPr>
              <a:t> java.lang.Package;</a:t>
            </a:r>
          </a:p>
          <a:p>
            <a:r>
              <a:rPr lang="en-US" dirty="0">
                <a:latin typeface="Consolas" panose="020B0609020204030204" pitchFamily="49" charset="0"/>
              </a:rPr>
              <a:t/>
            </a:r>
            <a:br>
              <a:rPr lang="en-US" dirty="0">
                <a:latin typeface="Consolas" panose="020B0609020204030204" pitchFamily="49" charset="0"/>
              </a:rPr>
            </a:b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App {</a:t>
            </a:r>
          </a:p>
          <a:p>
            <a:r>
              <a:rPr lang="en-US" dirty="0">
                <a:latin typeface="Consolas" panose="020B0609020204030204" pitchFamily="49" charset="0"/>
              </a:rPr>
              <a:t>    </a:t>
            </a: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static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main(</a:t>
            </a:r>
            <a:r>
              <a:rPr lang="en-US" dirty="0">
                <a:solidFill>
                  <a:srgbClr val="0000FF"/>
                </a:solidFill>
                <a:latin typeface="Consolas" panose="020B0609020204030204" pitchFamily="49" charset="0"/>
              </a:rPr>
              <a:t>String</a:t>
            </a:r>
            <a:r>
              <a:rPr lang="en-US" dirty="0">
                <a:latin typeface="Consolas" panose="020B0609020204030204" pitchFamily="49" charset="0"/>
              </a:rPr>
              <a:t>[] args) </a:t>
            </a:r>
            <a:r>
              <a:rPr lang="en-US" dirty="0">
                <a:solidFill>
                  <a:srgbClr val="0000FF"/>
                </a:solidFill>
                <a:latin typeface="Consolas" panose="020B0609020204030204" pitchFamily="49" charset="0"/>
              </a:rPr>
              <a:t>throws</a:t>
            </a:r>
            <a:r>
              <a:rPr lang="en-US" dirty="0">
                <a:latin typeface="Consolas" panose="020B0609020204030204" pitchFamily="49" charset="0"/>
              </a:rPr>
              <a:t> </a:t>
            </a:r>
            <a:r>
              <a:rPr lang="en-US" dirty="0">
                <a:solidFill>
                  <a:srgbClr val="0000FF"/>
                </a:solidFill>
                <a:latin typeface="Consolas" panose="020B0609020204030204" pitchFamily="49" charset="0"/>
              </a:rPr>
              <a:t>Exception</a:t>
            </a:r>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r>
              <a:rPr lang="en-US" dirty="0">
                <a:solidFill>
                  <a:srgbClr val="0000FF"/>
                </a:solidFill>
                <a:latin typeface="Consolas" panose="020B0609020204030204" pitchFamily="49" charset="0"/>
              </a:rPr>
              <a:t>Thread</a:t>
            </a:r>
            <a:r>
              <a:rPr lang="en-US" dirty="0">
                <a:latin typeface="Consolas" panose="020B0609020204030204" pitchFamily="49" charset="0"/>
              </a:rPr>
              <a:t> t2 = </a:t>
            </a:r>
            <a:r>
              <a:rPr lang="en-US" dirty="0">
                <a:solidFill>
                  <a:srgbClr val="0000FF"/>
                </a:solidFill>
                <a:latin typeface="Consolas" panose="020B0609020204030204" pitchFamily="49" charset="0"/>
              </a:rPr>
              <a:t>new</a:t>
            </a:r>
            <a:r>
              <a:rPr lang="en-US" dirty="0">
                <a:latin typeface="Consolas" panose="020B0609020204030204" pitchFamily="49" charset="0"/>
              </a:rPr>
              <a:t> Thread(</a:t>
            </a:r>
            <a:r>
              <a:rPr lang="en-US" dirty="0">
                <a:solidFill>
                  <a:srgbClr val="0000FF"/>
                </a:solidFill>
                <a:latin typeface="Consolas" panose="020B0609020204030204" pitchFamily="49" charset="0"/>
              </a:rPr>
              <a:t>new</a:t>
            </a:r>
            <a:r>
              <a:rPr lang="en-US" dirty="0">
                <a:latin typeface="Consolas" panose="020B0609020204030204" pitchFamily="49" charset="0"/>
              </a:rPr>
              <a:t> second(</a:t>
            </a:r>
            <a:r>
              <a:rPr lang="en-US" dirty="0">
                <a:solidFill>
                  <a:srgbClr val="098658"/>
                </a:solidFill>
                <a:latin typeface="Consolas" panose="020B0609020204030204" pitchFamily="49" charset="0"/>
              </a:rPr>
              <a:t>10</a:t>
            </a:r>
            <a:r>
              <a:rPr lang="en-US" dirty="0">
                <a:latin typeface="Consolas" panose="020B0609020204030204" pitchFamily="49" charset="0"/>
              </a:rPr>
              <a:t>, </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t2.start();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second s1 = </a:t>
            </a:r>
            <a:r>
              <a:rPr lang="en-US" dirty="0">
                <a:solidFill>
                  <a:srgbClr val="0000FF"/>
                </a:solidFill>
                <a:latin typeface="Consolas" panose="020B0609020204030204" pitchFamily="49" charset="0"/>
              </a:rPr>
              <a:t>new</a:t>
            </a:r>
            <a:r>
              <a:rPr lang="en-US" dirty="0">
                <a:latin typeface="Consolas" panose="020B0609020204030204" pitchFamily="49" charset="0"/>
              </a:rPr>
              <a:t> second(</a:t>
            </a:r>
            <a:r>
              <a:rPr lang="en-US" dirty="0">
                <a:solidFill>
                  <a:srgbClr val="098658"/>
                </a:solidFill>
                <a:latin typeface="Consolas" panose="020B0609020204030204" pitchFamily="49" charset="0"/>
              </a:rPr>
              <a:t>1</a:t>
            </a:r>
            <a:r>
              <a:rPr lang="en-US" dirty="0">
                <a:latin typeface="Consolas" panose="020B0609020204030204" pitchFamily="49" charset="0"/>
              </a:rPr>
              <a:t>, </a:t>
            </a:r>
            <a:r>
              <a:rPr lang="en-US" dirty="0">
                <a:solidFill>
                  <a:srgbClr val="098658"/>
                </a:solidFill>
                <a:latin typeface="Consolas" panose="020B0609020204030204" pitchFamily="49" charset="0"/>
              </a:rPr>
              <a:t>1000</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0000FF"/>
                </a:solidFill>
                <a:latin typeface="Consolas" panose="020B0609020204030204" pitchFamily="49" charset="0"/>
              </a:rPr>
              <a:t>Thread</a:t>
            </a:r>
            <a:r>
              <a:rPr lang="en-US" dirty="0">
                <a:latin typeface="Consolas" panose="020B0609020204030204" pitchFamily="49" charset="0"/>
              </a:rPr>
              <a:t> t1 = </a:t>
            </a:r>
            <a:r>
              <a:rPr lang="en-US" dirty="0">
                <a:solidFill>
                  <a:srgbClr val="0000FF"/>
                </a:solidFill>
                <a:latin typeface="Consolas" panose="020B0609020204030204" pitchFamily="49" charset="0"/>
              </a:rPr>
              <a:t>new</a:t>
            </a:r>
            <a:r>
              <a:rPr lang="en-US" dirty="0">
                <a:latin typeface="Consolas" panose="020B0609020204030204" pitchFamily="49" charset="0"/>
              </a:rPr>
              <a:t> Thread(s1);</a:t>
            </a:r>
          </a:p>
          <a:p>
            <a:r>
              <a:rPr lang="en-US" dirty="0">
                <a:latin typeface="Consolas" panose="020B0609020204030204" pitchFamily="49" charset="0"/>
              </a:rPr>
              <a:t>        t1.start();</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a:t>
            </a:r>
          </a:p>
        </p:txBody>
      </p:sp>
      <p:cxnSp>
        <p:nvCxnSpPr>
          <p:cNvPr id="6" name="Straight Arrow Connector 5"/>
          <p:cNvCxnSpPr/>
          <p:nvPr/>
        </p:nvCxnSpPr>
        <p:spPr>
          <a:xfrm flipV="1">
            <a:off x="6372000" y="2095200"/>
            <a:ext cx="583200" cy="79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223650" y="3650400"/>
            <a:ext cx="2062750" cy="6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55200" y="1833590"/>
            <a:ext cx="1999927" cy="523220"/>
          </a:xfrm>
          <a:prstGeom prst="rect">
            <a:avLst/>
          </a:prstGeom>
          <a:noFill/>
        </p:spPr>
        <p:txBody>
          <a:bodyPr wrap="square" rtlCol="0">
            <a:spAutoFit/>
          </a:bodyPr>
          <a:lstStyle/>
          <a:p>
            <a:r>
              <a:rPr lang="en-US" dirty="0" smtClean="0"/>
              <a:t>One  way you can define </a:t>
            </a:r>
            <a:endParaRPr lang="en-US" dirty="0"/>
          </a:p>
        </p:txBody>
      </p:sp>
      <p:sp>
        <p:nvSpPr>
          <p:cNvPr id="16" name="TextBox 15"/>
          <p:cNvSpPr txBox="1"/>
          <p:nvPr/>
        </p:nvSpPr>
        <p:spPr>
          <a:xfrm>
            <a:off x="7286400" y="4007990"/>
            <a:ext cx="1999927" cy="523220"/>
          </a:xfrm>
          <a:prstGeom prst="rect">
            <a:avLst/>
          </a:prstGeom>
          <a:noFill/>
        </p:spPr>
        <p:txBody>
          <a:bodyPr wrap="square" rtlCol="0">
            <a:spAutoFit/>
          </a:bodyPr>
          <a:lstStyle/>
          <a:p>
            <a:r>
              <a:rPr lang="en-US" dirty="0" smtClean="0"/>
              <a:t>Another one  way you can define </a:t>
            </a:r>
            <a:endParaRPr lang="en-US" dirty="0"/>
          </a:p>
        </p:txBody>
      </p:sp>
      <p:cxnSp>
        <p:nvCxnSpPr>
          <p:cNvPr id="13" name="Straight Arrow Connector 12"/>
          <p:cNvCxnSpPr/>
          <p:nvPr/>
        </p:nvCxnSpPr>
        <p:spPr>
          <a:xfrm flipH="1">
            <a:off x="1440000" y="3650400"/>
            <a:ext cx="619200" cy="27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750" y="3889857"/>
            <a:ext cx="1726850" cy="507831"/>
          </a:xfrm>
          <a:prstGeom prst="rect">
            <a:avLst/>
          </a:prstGeom>
          <a:noFill/>
        </p:spPr>
        <p:txBody>
          <a:bodyPr wrap="square" rtlCol="0">
            <a:spAutoFit/>
          </a:bodyPr>
          <a:lstStyle/>
          <a:p>
            <a:pPr algn="ctr"/>
            <a:r>
              <a:rPr lang="en-US" sz="900" b="1" dirty="0" smtClean="0"/>
              <a:t>You cannot start with this object(s1) because start method is in thread class</a:t>
            </a:r>
            <a:endParaRPr lang="en-US" sz="900" b="1" dirty="0"/>
          </a:p>
        </p:txBody>
      </p:sp>
      <p:cxnSp>
        <p:nvCxnSpPr>
          <p:cNvPr id="17" name="Straight Arrow Connector 16"/>
          <p:cNvCxnSpPr>
            <a:stCxn id="14" idx="3"/>
          </p:cNvCxnSpPr>
          <p:nvPr/>
        </p:nvCxnSpPr>
        <p:spPr>
          <a:xfrm flipV="1">
            <a:off x="1749600" y="3889857"/>
            <a:ext cx="309600" cy="25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378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ola template">
  <a:themeElements>
    <a:clrScheme name="Custom 13">
      <a:dk1>
        <a:srgbClr val="000000"/>
      </a:dk1>
      <a:lt1>
        <a:srgbClr val="FFFFFF"/>
      </a:lt1>
      <a:dk2>
        <a:srgbClr val="8A8682"/>
      </a:dk2>
      <a:lt2>
        <a:srgbClr val="F0EEE9"/>
      </a:lt2>
      <a:accent1>
        <a:srgbClr val="A9A3A3"/>
      </a:accent1>
      <a:accent2>
        <a:srgbClr val="534E4E"/>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997</Words>
  <Application>Microsoft Office PowerPoint</Application>
  <PresentationFormat>On-screen Show (16:9)</PresentationFormat>
  <Paragraphs>558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Lora</vt:lpstr>
      <vt:lpstr>Consolas</vt:lpstr>
      <vt:lpstr>Arial</vt:lpstr>
      <vt:lpstr>Quattrocento Sans</vt:lpstr>
      <vt:lpstr>Courier New</vt:lpstr>
      <vt:lpstr>Viola template</vt:lpstr>
      <vt:lpstr>Thread &amp; Multithreading</vt:lpstr>
      <vt:lpstr>Outline </vt:lpstr>
      <vt:lpstr>Multitasking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&amp; Multithreading</dc:title>
  <dc:creator>Nazmul Hasan</dc:creator>
  <cp:lastModifiedBy>Nazmul Hasan</cp:lastModifiedBy>
  <cp:revision>40</cp:revision>
  <dcterms:modified xsi:type="dcterms:W3CDTF">2023-01-08T19:48:52Z</dcterms:modified>
</cp:coreProperties>
</file>