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7" r:id="rId3"/>
    <p:sldId id="268" r:id="rId4"/>
    <p:sldId id="290" r:id="rId5"/>
    <p:sldId id="291" r:id="rId6"/>
    <p:sldId id="292" r:id="rId7"/>
    <p:sldId id="270" r:id="rId8"/>
    <p:sldId id="275" r:id="rId9"/>
    <p:sldId id="271" r:id="rId10"/>
    <p:sldId id="272" r:id="rId11"/>
    <p:sldId id="276" r:id="rId12"/>
    <p:sldId id="278" r:id="rId13"/>
    <p:sldId id="281" r:id="rId14"/>
    <p:sldId id="296" r:id="rId15"/>
    <p:sldId id="297" r:id="rId16"/>
    <p:sldId id="280" r:id="rId17"/>
    <p:sldId id="282" r:id="rId18"/>
    <p:sldId id="298" r:id="rId19"/>
    <p:sldId id="293" r:id="rId20"/>
    <p:sldId id="284" r:id="rId21"/>
    <p:sldId id="299" r:id="rId22"/>
    <p:sldId id="301" r:id="rId23"/>
    <p:sldId id="294" r:id="rId24"/>
    <p:sldId id="286" r:id="rId25"/>
    <p:sldId id="285" r:id="rId26"/>
    <p:sldId id="302" r:id="rId27"/>
    <p:sldId id="303" r:id="rId28"/>
    <p:sldId id="287" r:id="rId29"/>
    <p:sldId id="288" r:id="rId30"/>
    <p:sldId id="28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56B6BC-54F0-4C5C-8B7A-F5823E1F6F29}" type="datetimeFigureOut">
              <a:rPr lang="en-US"/>
              <a:pPr>
                <a:defRPr/>
              </a:pPr>
              <a:t>7/6/2020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D4FC702-B4C6-42FE-B3AC-A8B99FD920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2E9E7-4741-4B09-8F2F-24701DA790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EDE27-2E3A-4C0E-BCA0-35F1549E565F}" type="datetime1">
              <a:rPr lang="en-US"/>
              <a:pPr>
                <a:defRPr/>
              </a:pPr>
              <a:t>7/6/2020</a:t>
            </a:fld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F9EBBF-7639-4C7C-B281-274A2489E0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CB741-CD4C-4279-BC62-676DA8328705}" type="datetime1">
              <a:rPr lang="en-US"/>
              <a:pPr>
                <a:defRPr/>
              </a:pPr>
              <a:t>7/6/2020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646EA-4F18-433A-B3A2-A10EBDBC9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B178-BA3F-466E-B42D-8C2E68F12BCF}" type="datetime1">
              <a:rPr lang="en-US"/>
              <a:pPr>
                <a:defRPr/>
              </a:pPr>
              <a:t>7/6/2020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BD533-D821-4353-B54C-9268542280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05A91-1D11-429C-B07E-54CA17656038}" type="datetime1">
              <a:rPr lang="en-US"/>
              <a:pPr>
                <a:defRPr/>
              </a:pPr>
              <a:t>7/6/2020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06105-ADB5-45EF-BA95-148E279DCE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74EF-C661-4698-BEE2-7A8DA6FBC5A9}" type="datetime1">
              <a:rPr lang="en-US"/>
              <a:pPr>
                <a:defRPr/>
              </a:pPr>
              <a:t>7/6/2020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41BF-E9D1-4363-B1EE-6148548CC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877BF-0872-441B-A06E-0596378C053D}" type="datetime1">
              <a:rPr lang="en-US"/>
              <a:pPr>
                <a:defRPr/>
              </a:pPr>
              <a:t>7/6/2020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5D41-2307-41C2-A8DE-C108A0F414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568D56-9F2C-4F79-B164-A91C972577A3}" type="datetime1">
              <a:rPr lang="en-US"/>
              <a:pPr>
                <a:defRPr/>
              </a:pPr>
              <a:t>7/6/2020</a:t>
            </a:fld>
            <a:endParaRPr lang="en-US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5BF102-77AB-42F8-8A25-EDC77FDBC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BFB17-6E1B-4482-90B5-105D05687BD1}" type="datetime1">
              <a:rPr lang="en-US"/>
              <a:pPr>
                <a:defRPr/>
              </a:pPr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66E2-2F34-45F3-A486-4C6025EB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3D1E5-32DA-4D0C-BE1D-4BA9D8F10B2E}" type="datetime1">
              <a:rPr lang="en-US"/>
              <a:pPr>
                <a:defRPr/>
              </a:pPr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4625E-CF61-472C-A910-19CA7BC5BA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732B9-D44D-45AF-99AF-70FC976EAC18}" type="datetime1">
              <a:rPr lang="en-US"/>
              <a:pPr>
                <a:defRPr/>
              </a:pPr>
              <a:t>7/6/2020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E1CC9-A94A-4153-81D0-1CC9D3DEB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AA81-0EE2-4857-81DF-0EAC004F4300}" type="datetime1">
              <a:rPr lang="en-US"/>
              <a:pPr>
                <a:defRPr/>
              </a:pPr>
              <a:t>7/6/2020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D9FD-768A-45C0-A408-BD7A42926E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E70CB1-7088-404C-A51B-E8E624079FAB}" type="datetime1">
              <a:rPr lang="en-US"/>
              <a:pPr>
                <a:defRPr/>
              </a:pPr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E2CF38-BFE1-4F21-8545-18039AD696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0" r:id="rId3"/>
    <p:sldLayoutId id="2147483731" r:id="rId4"/>
    <p:sldLayoutId id="2147483738" r:id="rId5"/>
    <p:sldLayoutId id="2147483739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Object Oriented Programming(Java)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B050"/>
                </a:solidFill>
              </a:rPr>
              <a:t>Lecture 1-2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Data types, Variables and Arrays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49838"/>
          </a:xfrm>
        </p:spPr>
        <p:txBody>
          <a:bodyPr/>
          <a:lstStyle/>
          <a:p>
            <a:pPr algn="just" eaLnBrk="1" hangingPunct="1">
              <a:buFont typeface="Georgia" pitchFamily="18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Java is strongly typed language</a:t>
            </a:r>
          </a:p>
          <a:p>
            <a:pPr algn="just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Every variable has a type, every expression has a type, and every type is strictly defined. The Java compiler checks all expressions and parameters to ensure that the types are compatible.</a:t>
            </a:r>
          </a:p>
          <a:p>
            <a:pPr algn="just">
              <a:buNone/>
            </a:pPr>
            <a:endParaRPr lang="en-US" sz="2000" b="1" u="sng" dirty="0" smtClean="0"/>
          </a:p>
          <a:p>
            <a:pPr algn="just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The Primitive Types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/>
              <a:t>Java defines eight </a:t>
            </a:r>
            <a:r>
              <a:rPr lang="en-US" sz="2000" i="1" dirty="0" smtClean="0"/>
              <a:t>primitive types of data: </a:t>
            </a:r>
            <a:r>
              <a:rPr lang="en-US" sz="2000" b="1" i="1" dirty="0" smtClean="0"/>
              <a:t>byte, short, </a:t>
            </a:r>
            <a:r>
              <a:rPr lang="en-US" sz="2000" b="1" i="1" dirty="0" err="1" smtClean="0"/>
              <a:t>int</a:t>
            </a:r>
            <a:r>
              <a:rPr lang="en-US" sz="2000" b="1" i="1" dirty="0" smtClean="0"/>
              <a:t>, long, char, float, double, and </a:t>
            </a:r>
            <a:r>
              <a:rPr lang="en-US" sz="2000" b="1" i="1" dirty="0" err="1" smtClean="0"/>
              <a:t>boolean</a:t>
            </a:r>
            <a:r>
              <a:rPr lang="en-US" sz="2000" b="1" i="1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b="1" i="1" dirty="0" smtClean="0"/>
              <a:t> </a:t>
            </a:r>
            <a:r>
              <a:rPr lang="en-US" sz="2000" dirty="0" smtClean="0"/>
              <a:t>These can be put in four groups.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/>
              <a:t> Integers			: </a:t>
            </a:r>
            <a:r>
              <a:rPr lang="en-US" sz="1800" dirty="0" smtClean="0">
                <a:solidFill>
                  <a:schemeClr val="tx1"/>
                </a:solidFill>
              </a:rPr>
              <a:t>byte, short, </a:t>
            </a:r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, long.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/>
              <a:t> Floating point numbers	: </a:t>
            </a:r>
            <a:r>
              <a:rPr lang="en-US" sz="1800" dirty="0" smtClean="0">
                <a:solidFill>
                  <a:schemeClr val="tx1"/>
                </a:solidFill>
              </a:rPr>
              <a:t>float, double.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/>
              <a:t> Characters			: </a:t>
            </a:r>
            <a:r>
              <a:rPr lang="en-US" sz="1800" dirty="0" smtClean="0">
                <a:solidFill>
                  <a:schemeClr val="tx1"/>
                </a:solidFill>
              </a:rPr>
              <a:t>char.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1800" dirty="0" smtClean="0"/>
              <a:t> Boolean			: </a:t>
            </a:r>
            <a:r>
              <a:rPr lang="en-US" sz="1800" dirty="0" err="1" smtClean="0">
                <a:solidFill>
                  <a:schemeClr val="tx1"/>
                </a:solidFill>
              </a:rPr>
              <a:t>boolean</a:t>
            </a:r>
            <a:r>
              <a:rPr lang="en-US" sz="1800" dirty="0" smtClean="0">
                <a:solidFill>
                  <a:schemeClr val="tx1"/>
                </a:solidFill>
              </a:rPr>
              <a:t>. Value can be just </a:t>
            </a:r>
            <a:r>
              <a:rPr lang="en-US" sz="1800" dirty="0" smtClean="0">
                <a:solidFill>
                  <a:srgbClr val="FF0000"/>
                </a:solidFill>
              </a:rPr>
              <a:t>true</a:t>
            </a:r>
            <a:r>
              <a:rPr lang="en-US" sz="1800" dirty="0" smtClean="0">
                <a:solidFill>
                  <a:schemeClr val="tx1"/>
                </a:solidFill>
              </a:rPr>
              <a:t> or </a:t>
            </a:r>
            <a:r>
              <a:rPr lang="en-US" sz="1800" dirty="0" smtClean="0">
                <a:solidFill>
                  <a:srgbClr val="FF0000"/>
                </a:solidFill>
              </a:rPr>
              <a:t>false.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Data types, Variables and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49838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b="1" dirty="0" smtClean="0"/>
              <a:t>Incompatible type casting</a:t>
            </a:r>
          </a:p>
          <a:p>
            <a:pPr>
              <a:buNone/>
            </a:pPr>
            <a:r>
              <a:rPr lang="en-US" sz="2000" dirty="0" smtClean="0"/>
              <a:t>(</a:t>
            </a:r>
            <a:r>
              <a:rPr lang="en-US" sz="2000" i="1" dirty="0" smtClean="0"/>
              <a:t>target-type) value</a:t>
            </a:r>
          </a:p>
          <a:p>
            <a:pPr>
              <a:buNone/>
            </a:pPr>
            <a:r>
              <a:rPr lang="en-US" sz="2000" i="1" dirty="0" smtClean="0"/>
              <a:t>(float) (4*5)/2</a:t>
            </a:r>
            <a:endParaRPr lang="en-US" sz="2000" dirty="0" smtClean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1676400"/>
          <a:ext cx="8229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828800"/>
                <a:gridCol w="510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Range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-128 to 127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–32,768 to 32,767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–2,147,483,648 to 2,147,483,647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–9,223,372,036,854,775,808 to 9,223,372,036,854,775,807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1.4e–045 to 3.4e+038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4.9e–324 to 1.8e+308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 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to 65,536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Operator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7438"/>
          </a:xfrm>
        </p:spPr>
        <p:txBody>
          <a:bodyPr/>
          <a:lstStyle/>
          <a:p>
            <a:pPr algn="just" eaLnBrk="1" hangingPunct="1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Arithmetic Operator	     Bitwise Operator		</a:t>
            </a: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Assignment Operator</a:t>
            </a: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133600"/>
          <a:ext cx="3200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752600"/>
              </a:tblGrid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*=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95800" y="2128520"/>
          <a:ext cx="3962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667000"/>
              </a:tblGrid>
              <a:tr h="2728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2728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NOT</a:t>
                      </a:r>
                      <a:endParaRPr lang="en-US" dirty="0"/>
                    </a:p>
                  </a:txBody>
                  <a:tcPr/>
                </a:tc>
              </a:tr>
              <a:tr h="2728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AND</a:t>
                      </a:r>
                      <a:endParaRPr lang="en-US" dirty="0"/>
                    </a:p>
                  </a:txBody>
                  <a:tcPr/>
                </a:tc>
              </a:tr>
              <a:tr h="2728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OR</a:t>
                      </a:r>
                      <a:endParaRPr lang="en-US" dirty="0"/>
                    </a:p>
                  </a:txBody>
                  <a:tcPr/>
                </a:tc>
              </a:tr>
              <a:tr h="2728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XOR</a:t>
                      </a:r>
                      <a:endParaRPr lang="en-US" dirty="0" smtClean="0"/>
                    </a:p>
                  </a:txBody>
                  <a:tcPr/>
                </a:tc>
              </a:tr>
              <a:tr h="2728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SHIFT right</a:t>
                      </a:r>
                      <a:endParaRPr lang="en-US" dirty="0" smtClean="0"/>
                    </a:p>
                  </a:txBody>
                  <a:tcPr/>
                </a:tc>
              </a:tr>
              <a:tr h="2728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Bitwise</a:t>
                      </a:r>
                      <a:r>
                        <a:rPr lang="en-US" baseline="0" dirty="0" smtClean="0"/>
                        <a:t> SHIFT left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5562600"/>
          <a:ext cx="3200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Assign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Operator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7438"/>
          </a:xfrm>
        </p:spPr>
        <p:txBody>
          <a:bodyPr/>
          <a:lstStyle/>
          <a:p>
            <a:pPr algn="just" eaLnBrk="1" hangingPunct="1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Logical Operator		          Relational Operator</a:t>
            </a: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Ternary Operator</a:t>
            </a: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133600"/>
          <a:ext cx="3962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r>
                        <a:rPr lang="en-US" baseline="0" dirty="0" smtClean="0"/>
                        <a:t> 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</a:t>
                      </a:r>
                      <a:r>
                        <a:rPr lang="en-US" baseline="0" dirty="0" smtClean="0"/>
                        <a:t> 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Equal to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</a:t>
                      </a:r>
                      <a:r>
                        <a:rPr lang="en-US" baseline="0" dirty="0" smtClean="0"/>
                        <a:t> equal to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Ternary</a:t>
                      </a:r>
                      <a:r>
                        <a:rPr lang="en-US" baseline="0" dirty="0" smtClean="0"/>
                        <a:t> if-then-else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00600" y="2362200"/>
          <a:ext cx="396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66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than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 or equal to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or equal to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09600" y="5562600"/>
          <a:ext cx="5105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335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If-then-else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algn="l"/>
            <a:r>
              <a:rPr lang="en-US" dirty="0" smtClean="0"/>
              <a:t>Input/output :</a:t>
            </a:r>
            <a:endParaRPr lang="en-US" dirty="0"/>
          </a:p>
        </p:txBody>
      </p:sp>
      <p:pic>
        <p:nvPicPr>
          <p:cNvPr id="5" name="Content Placeholder 4" descr="11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209800"/>
            <a:ext cx="7381378" cy="38161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/>
          <a:lstStyle/>
          <a:p>
            <a:pPr algn="l"/>
            <a:r>
              <a:rPr lang="en-US" dirty="0" smtClean="0"/>
              <a:t>Input/output (Contd.):</a:t>
            </a:r>
            <a:endParaRPr lang="en-US" dirty="0"/>
          </a:p>
        </p:txBody>
      </p:sp>
      <p:pic>
        <p:nvPicPr>
          <p:cNvPr id="5" name="Content Placeholder 4" descr="11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981200"/>
            <a:ext cx="7313379" cy="3505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Control Statement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7438"/>
          </a:xfrm>
        </p:spPr>
        <p:txBody>
          <a:bodyPr/>
          <a:lstStyle/>
          <a:p>
            <a:pPr algn="just" eaLnBrk="1" hangingPunct="1">
              <a:buNone/>
            </a:pPr>
            <a:r>
              <a:rPr lang="en-US" sz="2400" dirty="0" smtClean="0"/>
              <a:t>There are three control statement in java,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400" dirty="0" smtClean="0"/>
              <a:t> Selection statement.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sz="2000" dirty="0" smtClean="0"/>
              <a:t>If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sz="2000" dirty="0" smtClean="0"/>
              <a:t>Switch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400" dirty="0" smtClean="0"/>
              <a:t> Iteration statement.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sz="2000" dirty="0" smtClean="0"/>
              <a:t>While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sz="2000" dirty="0" smtClean="0"/>
              <a:t>Do-while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sz="2000" dirty="0" smtClean="0"/>
              <a:t>For </a:t>
            </a:r>
          </a:p>
          <a:p>
            <a:pPr lvl="2" algn="just" eaLnBrk="1" hangingPunct="1">
              <a:buFont typeface="Wingdings" pitchFamily="2" charset="2"/>
              <a:buChar char="§"/>
            </a:pPr>
            <a:r>
              <a:rPr lang="en-US" sz="1800" dirty="0" smtClean="0"/>
              <a:t>For-each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400" dirty="0" smtClean="0"/>
              <a:t> Jump statement.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sz="2000" dirty="0" smtClean="0"/>
              <a:t>Break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en-US" sz="2000" dirty="0" smtClean="0"/>
              <a:t>Continue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Control Statement(Selection)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038"/>
          </a:xfrm>
        </p:spPr>
        <p:txBody>
          <a:bodyPr/>
          <a:lstStyle/>
          <a:p>
            <a:pPr lvl="1" algn="just" eaLnBrk="1" hangingPunct="1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If-else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if(condition) statement 1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else statement 2</a:t>
            </a:r>
          </a:p>
          <a:p>
            <a:pPr lvl="1" algn="just" eaLnBrk="1" hangingPunct="1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lvl="1" algn="just" eaLnBrk="1" hangingPunct="1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Nested If-else</a:t>
            </a:r>
          </a:p>
          <a:p>
            <a:pPr lvl="1" algn="just" eaLnBrk="1" hangingPunct="1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 algn="just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if(condition) </a:t>
            </a:r>
          </a:p>
          <a:p>
            <a:pPr lvl="1" algn="just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{</a:t>
            </a:r>
          </a:p>
          <a:p>
            <a:pPr lvl="1" algn="just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if(condition) statement 1</a:t>
            </a:r>
          </a:p>
          <a:p>
            <a:pPr lvl="1" algn="just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else statement 2</a:t>
            </a:r>
          </a:p>
          <a:p>
            <a:pPr lvl="1" algn="just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} </a:t>
            </a:r>
          </a:p>
          <a:p>
            <a:pPr lvl="1" algn="just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Else</a:t>
            </a:r>
          </a:p>
          <a:p>
            <a:pPr lvl="1" algn="just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{ </a:t>
            </a:r>
          </a:p>
          <a:p>
            <a:pPr lvl="1" algn="just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if(condition)</a:t>
            </a:r>
          </a:p>
          <a:p>
            <a:pPr lvl="1" algn="just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.</a:t>
            </a:r>
          </a:p>
          <a:p>
            <a:pPr lvl="1" algn="just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	.</a:t>
            </a:r>
          </a:p>
          <a:p>
            <a:pPr lvl="1" algn="just" eaLnBrk="1" hangingPunct="1">
              <a:buNone/>
            </a:pPr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  <a:p>
            <a:pPr lvl="1" algn="just" eaLnBrk="1" hangingPunct="1">
              <a:buNone/>
            </a:pPr>
            <a:endParaRPr lang="en-US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Control Statement(Selection)</a:t>
            </a:r>
          </a:p>
        </p:txBody>
      </p:sp>
      <p:pic>
        <p:nvPicPr>
          <p:cNvPr id="4" name="Content Placeholder 3" descr="ifels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828800"/>
            <a:ext cx="7391400" cy="4653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Control Statement(Selection)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038"/>
          </a:xfrm>
        </p:spPr>
        <p:txBody>
          <a:bodyPr/>
          <a:lstStyle/>
          <a:p>
            <a:pPr lvl="1" algn="just" eaLnBrk="1" hangingPunct="1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Task 01 : </a:t>
            </a:r>
          </a:p>
          <a:p>
            <a:pPr lvl="1" algn="just" eaLnBrk="1" hangingPunct="1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 algn="just" eaLnBrk="1" hangingPunct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WAP in java to determine a given number is even or odd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endParaRPr lang="en-US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Content	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287838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/>
              <a:t> Overview of Java.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/>
              <a:t> Data types, Variables and Arrays.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/>
              <a:t> Operators.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/>
              <a:t> Control 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Control Statement(Selection)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038"/>
          </a:xfrm>
        </p:spPr>
        <p:txBody>
          <a:bodyPr/>
          <a:lstStyle/>
          <a:p>
            <a:pPr lvl="1" algn="just" eaLnBrk="1" hangingPunct="1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Else-if  ladder/chain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if(condition) statement 1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else if(condition) statement 2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else statement</a:t>
            </a:r>
          </a:p>
          <a:p>
            <a:pPr lvl="1" algn="just" eaLnBrk="1" hangingPunct="1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Switch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 algn="just" eaLnBrk="1" hangingPunct="1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switch(Expression)</a:t>
            </a:r>
          </a:p>
          <a:p>
            <a:pPr lvl="1" algn="just" eaLnBrk="1" hangingPunct="1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{</a:t>
            </a:r>
          </a:p>
          <a:p>
            <a:pPr lvl="1" algn="just" eaLnBrk="1" hangingPunct="1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case 1:</a:t>
            </a:r>
          </a:p>
          <a:p>
            <a:pPr lvl="1" algn="just" eaLnBrk="1" hangingPunct="1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statement1</a:t>
            </a:r>
          </a:p>
          <a:p>
            <a:pPr lvl="1" algn="just" eaLnBrk="1" hangingPunct="1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break;</a:t>
            </a:r>
          </a:p>
          <a:p>
            <a:pPr lvl="1" algn="just" eaLnBrk="1" hangingPunct="1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lvl="1" algn="just" eaLnBrk="1" hangingPunct="1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lvl="1" algn="just" eaLnBrk="1" hangingPunct="1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default: statement</a:t>
            </a:r>
          </a:p>
          <a:p>
            <a:pPr lvl="1" algn="just" eaLnBrk="1" hangingPunct="1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}</a:t>
            </a:r>
          </a:p>
          <a:p>
            <a:pPr lvl="1" algn="just" eaLnBrk="1" hangingPunct="1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 algn="just" eaLnBrk="1" hangingPunct="1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 algn="just" eaLnBrk="1" hangingPunct="1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lvl="1" algn="just" eaLnBrk="1" hangingPunct="1">
              <a:buNone/>
            </a:pPr>
            <a:endParaRPr lang="en-US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Control Statement(Selection)</a:t>
            </a:r>
          </a:p>
        </p:txBody>
      </p:sp>
      <p:pic>
        <p:nvPicPr>
          <p:cNvPr id="4" name="Content Placeholder 3" descr="ladd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447800"/>
            <a:ext cx="7696200" cy="48859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Control Statement(Selection)</a:t>
            </a:r>
          </a:p>
        </p:txBody>
      </p:sp>
      <p:pic>
        <p:nvPicPr>
          <p:cNvPr id="4" name="Content Placeholder 3" descr="ladd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40669" y="1447800"/>
            <a:ext cx="6691262" cy="48859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Control Statement(Selection)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038"/>
          </a:xfrm>
        </p:spPr>
        <p:txBody>
          <a:bodyPr/>
          <a:lstStyle/>
          <a:p>
            <a:pPr lvl="1" algn="just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Tasks: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just" eaLnBrk="1" hangingPunct="1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 algn="just" eaLnBrk="1" hangingPunct="1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 algn="just" eaLnBrk="1" hangingPunct="1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lvl="1" algn="just" eaLnBrk="1" hangingPunct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1)  WAP in java to determine the grade of a given number</a:t>
            </a:r>
          </a:p>
          <a:p>
            <a:pPr lvl="1" algn="just" eaLnBrk="1" hangingPunct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2) WAP in java to determine given char is vowel or consonant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Control Statement(Iteration)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038"/>
          </a:xfrm>
        </p:spPr>
        <p:txBody>
          <a:bodyPr/>
          <a:lstStyle/>
          <a:p>
            <a:pPr lvl="1" algn="just" eaLnBrk="1" hangingPunct="1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For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for(initialization; condition; update)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{ 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//body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}</a:t>
            </a:r>
          </a:p>
          <a:p>
            <a:pPr lvl="1" algn="just" eaLnBrk="1" hangingPunct="1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For-each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for(type </a:t>
            </a:r>
            <a:r>
              <a:rPr lang="en-US" sz="1800" dirty="0" err="1" smtClean="0">
                <a:solidFill>
                  <a:schemeClr val="tx1"/>
                </a:solidFill>
              </a:rPr>
              <a:t>itr_var</a:t>
            </a:r>
            <a:r>
              <a:rPr lang="en-US" sz="1800" dirty="0" smtClean="0">
                <a:solidFill>
                  <a:schemeClr val="tx1"/>
                </a:solidFill>
              </a:rPr>
              <a:t>: collection)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{ 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//body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}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For example</a:t>
            </a:r>
          </a:p>
          <a:p>
            <a:pPr lvl="1" algn="just" eaLnBrk="1" hangingPunct="1"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num[]={10,20,30};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for(</a:t>
            </a:r>
            <a:r>
              <a:rPr lang="en-US" sz="1800" dirty="0" err="1" smtClean="0">
                <a:solidFill>
                  <a:schemeClr val="tx1"/>
                </a:solidFill>
              </a:rPr>
              <a:t>int</a:t>
            </a:r>
            <a:r>
              <a:rPr lang="en-US" sz="1800" dirty="0" smtClean="0">
                <a:solidFill>
                  <a:schemeClr val="tx1"/>
                </a:solidFill>
              </a:rPr>
              <a:t> x: num)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{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Sum+=x;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}</a:t>
            </a:r>
          </a:p>
          <a:p>
            <a:pPr lvl="1" algn="just" eaLnBrk="1" hangingPunct="1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 algn="just" eaLnBrk="1" hangingPunct="1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 algn="just" eaLnBrk="1" hangingPunct="1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lvl="1" algn="just" eaLnBrk="1" hangingPunct="1">
              <a:buNone/>
            </a:pPr>
            <a:endParaRPr lang="en-US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Control Statement(Iteration)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038"/>
          </a:xfrm>
        </p:spPr>
        <p:txBody>
          <a:bodyPr/>
          <a:lstStyle/>
          <a:p>
            <a:pPr lvl="1" algn="just" eaLnBrk="1" hangingPunct="1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While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initialization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while(condition)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{ 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//body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update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}</a:t>
            </a:r>
          </a:p>
          <a:p>
            <a:pPr lvl="1" algn="just" eaLnBrk="1" hangingPunct="1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Do-While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initialization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do { 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//body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update</a:t>
            </a:r>
          </a:p>
          <a:p>
            <a:pPr lvl="1" algn="just" eaLnBrk="1" hangingPunct="1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} while(condition);</a:t>
            </a:r>
          </a:p>
          <a:p>
            <a:pPr lvl="1" algn="just" eaLnBrk="1" hangingPunct="1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 algn="just" eaLnBrk="1" hangingPunct="1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 algn="just" eaLnBrk="1" hangingPunct="1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 algn="just" eaLnBrk="1" hangingPunct="1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lvl="1" algn="just" eaLnBrk="1" hangingPunct="1">
              <a:buNone/>
            </a:pPr>
            <a:endParaRPr lang="en-US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Control Statement(Iteration)</a:t>
            </a:r>
          </a:p>
        </p:txBody>
      </p:sp>
      <p:pic>
        <p:nvPicPr>
          <p:cNvPr id="4" name="Content Placeholder 3" descr="fo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600200"/>
            <a:ext cx="7630452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Control Statement(Iteration)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038"/>
          </a:xfrm>
        </p:spPr>
        <p:txBody>
          <a:bodyPr/>
          <a:lstStyle/>
          <a:p>
            <a:pPr lvl="1" algn="just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Tasks: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algn="just" eaLnBrk="1" hangingPunct="1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 algn="just" eaLnBrk="1" hangingPunct="1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lvl="1" algn="just" eaLnBrk="1" hangingPunct="1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868362" lvl="1" indent="-457200" algn="just" eaLnBrk="1" hangingPunct="1">
              <a:buAutoNum type="arabicParenR"/>
            </a:pPr>
            <a:r>
              <a:rPr lang="en-US" sz="2400" dirty="0" smtClean="0">
                <a:solidFill>
                  <a:schemeClr val="tx1"/>
                </a:solidFill>
              </a:rPr>
              <a:t>WAP in java to print all odd number from 1 to n.</a:t>
            </a:r>
          </a:p>
          <a:p>
            <a:pPr marL="868362" lvl="1" indent="-457200" algn="just" eaLnBrk="1" hangingPunct="1">
              <a:buAutoNum type="arabicParenR"/>
            </a:pPr>
            <a:r>
              <a:rPr lang="en-US" sz="2400" dirty="0" smtClean="0">
                <a:solidFill>
                  <a:schemeClr val="tx1"/>
                </a:solidFill>
              </a:rPr>
              <a:t>WAP in java to find the factorial of a given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Control Statement(Jump)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038"/>
          </a:xfrm>
        </p:spPr>
        <p:txBody>
          <a:bodyPr/>
          <a:lstStyle/>
          <a:p>
            <a:pPr lvl="1" algn="just" eaLnBrk="1" hangingPunct="1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Break</a:t>
            </a:r>
          </a:p>
          <a:p>
            <a:pPr lvl="1" algn="just" eaLnBrk="1" hangingPunct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Break cause immediate termination of execution of a iterative statement.</a:t>
            </a:r>
          </a:p>
          <a:p>
            <a:pPr lvl="1" algn="just" eaLnBrk="1" hangingPunct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Level Break</a:t>
            </a:r>
          </a:p>
          <a:p>
            <a:pPr lvl="1" algn="just" eaLnBrk="1" hangingPunct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A level break cause immediate termination of execution of a program portion and put control  to a portion after that level. For example</a:t>
            </a:r>
          </a:p>
          <a:p>
            <a:pPr lvl="1" algn="just" eaLnBrk="1" hangingPunct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start:{</a:t>
            </a:r>
          </a:p>
          <a:p>
            <a:pPr lvl="1" algn="just" eaLnBrk="1" hangingPunct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stop:{</a:t>
            </a:r>
          </a:p>
          <a:p>
            <a:pPr lvl="1" algn="just" eaLnBrk="1" hangingPunct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if (…)</a:t>
            </a:r>
          </a:p>
          <a:p>
            <a:pPr lvl="1" algn="just" eaLnBrk="1" hangingPunct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	break start;</a:t>
            </a:r>
          </a:p>
          <a:p>
            <a:pPr lvl="1" algn="just" eaLnBrk="1" hangingPunct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}</a:t>
            </a:r>
            <a:r>
              <a:rPr lang="en-US" sz="20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000" dirty="0" smtClean="0">
                <a:solidFill>
                  <a:schemeClr val="tx1"/>
                </a:solidFill>
              </a:rPr>
              <a:t>(“will not executed”);</a:t>
            </a:r>
          </a:p>
          <a:p>
            <a:pPr lvl="1" algn="just" eaLnBrk="1" hangingPunct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}</a:t>
            </a:r>
          </a:p>
          <a:p>
            <a:pPr lvl="1"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lvl="1" algn="just" eaLnBrk="1" hangingPunct="1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pPr eaLnBrk="1" hangingPunct="1"/>
            <a:r>
              <a:rPr lang="en-US" dirty="0" smtClean="0"/>
              <a:t>Control Statement(Jump)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038"/>
          </a:xfrm>
        </p:spPr>
        <p:txBody>
          <a:bodyPr/>
          <a:lstStyle/>
          <a:p>
            <a:pPr lvl="1" algn="just" eaLnBrk="1" hangingPunct="1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Continue</a:t>
            </a:r>
          </a:p>
          <a:p>
            <a:pPr lvl="1" algn="just" eaLnBrk="1" hangingPunct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Continue causes iterative statement to continue by skipping residual portion of program.</a:t>
            </a:r>
          </a:p>
          <a:p>
            <a:pPr lvl="1" algn="just" eaLnBrk="1" hangingPunct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Level Continue</a:t>
            </a:r>
          </a:p>
          <a:p>
            <a:pPr lvl="1" algn="just" eaLnBrk="1" hangingPunct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A level continue causes to repeat execution of a program portion by skipping residual portion. For example</a:t>
            </a:r>
          </a:p>
          <a:p>
            <a:pPr lvl="1" algn="just" eaLnBrk="1" hangingPunct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start:{</a:t>
            </a:r>
          </a:p>
          <a:p>
            <a:pPr lvl="1" algn="just" eaLnBrk="1" hangingPunct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stop:{</a:t>
            </a:r>
          </a:p>
          <a:p>
            <a:pPr lvl="1" algn="just" eaLnBrk="1" hangingPunct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if (…)</a:t>
            </a:r>
          </a:p>
          <a:p>
            <a:pPr lvl="1" algn="just" eaLnBrk="1" hangingPunct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	continue stop;</a:t>
            </a:r>
          </a:p>
          <a:p>
            <a:pPr lvl="1" algn="just" eaLnBrk="1" hangingPunct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2000" dirty="0" smtClean="0">
                <a:solidFill>
                  <a:schemeClr val="tx1"/>
                </a:solidFill>
              </a:rPr>
              <a:t>(“will not executed”);</a:t>
            </a:r>
          </a:p>
          <a:p>
            <a:pPr lvl="1" algn="just" eaLnBrk="1" hangingPunct="1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} }</a:t>
            </a:r>
          </a:p>
          <a:p>
            <a:pPr lvl="1" algn="just" eaLnBrk="1" hangingPunct="1">
              <a:buNone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lvl="1" algn="just" eaLnBrk="1" hangingPunct="1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Overview of Java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238"/>
          </a:xfrm>
        </p:spPr>
        <p:txBody>
          <a:bodyPr/>
          <a:lstStyle/>
          <a:p>
            <a:pPr algn="just" eaLnBrk="1" hangingPunct="1">
              <a:buFont typeface="Georgia" pitchFamily="18" charset="0"/>
              <a:buNone/>
            </a:pPr>
            <a:r>
              <a:rPr lang="en-US" dirty="0" smtClean="0"/>
              <a:t>What is Java?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dirty="0" smtClean="0"/>
              <a:t> An Object Oriented Programming Language developed at Sun Microsystems.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dirty="0" smtClean="0"/>
              <a:t> Java was conceived by James Gosling, Patrick </a:t>
            </a:r>
            <a:r>
              <a:rPr lang="en-US" dirty="0" err="1" smtClean="0"/>
              <a:t>Naughton</a:t>
            </a:r>
            <a:r>
              <a:rPr lang="en-US" dirty="0" smtClean="0"/>
              <a:t>, Chris </a:t>
            </a:r>
            <a:r>
              <a:rPr lang="en-US" dirty="0" err="1" smtClean="0"/>
              <a:t>Warth</a:t>
            </a:r>
            <a:r>
              <a:rPr lang="en-US" dirty="0" smtClean="0"/>
              <a:t>, Ed Frank, and Mike Sheridan at Sun Microsystems.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dirty="0" smtClean="0"/>
              <a:t>A set of standardized Class libraries (packages), that support: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Creating graphical user interfaces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Communicating over networks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Controlling multimedia data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4350"/>
          </a:xfrm>
        </p:spPr>
        <p:txBody>
          <a:bodyPr/>
          <a:lstStyle/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r>
              <a:rPr lang="en-US" sz="13800" b="1" dirty="0" smtClean="0"/>
              <a:t>Thanks</a:t>
            </a:r>
            <a:endParaRPr lang="en-US" sz="13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pPr algn="l"/>
            <a:r>
              <a:rPr lang="en-US" dirty="0" smtClean="0"/>
              <a:t>Features of java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077200" cy="3581400"/>
          </a:xfrm>
        </p:spPr>
        <p:txBody>
          <a:bodyPr/>
          <a:lstStyle/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Robust</a:t>
            </a:r>
          </a:p>
          <a:p>
            <a:r>
              <a:rPr lang="en-US" dirty="0" smtClean="0"/>
              <a:t>Secure</a:t>
            </a:r>
          </a:p>
          <a:p>
            <a:r>
              <a:rPr lang="en-US" dirty="0" smtClean="0"/>
              <a:t>Multi-threaded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/>
          <a:lstStyle/>
          <a:p>
            <a:pPr algn="l"/>
            <a:r>
              <a:rPr lang="en-US" dirty="0" smtClean="0"/>
              <a:t>Platform Independent :</a:t>
            </a:r>
            <a:endParaRPr lang="en-US" dirty="0"/>
          </a:p>
        </p:txBody>
      </p:sp>
      <p:pic>
        <p:nvPicPr>
          <p:cNvPr id="4" name="Content Placeholder 3" descr="java-virtual-mach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981200"/>
            <a:ext cx="6934200" cy="450465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java-virtual-machi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685800"/>
            <a:ext cx="6927406" cy="519555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4800600"/>
          </a:xfrm>
        </p:spPr>
        <p:txBody>
          <a:bodyPr/>
          <a:lstStyle/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“Class” means a category of things</a:t>
            </a:r>
          </a:p>
          <a:p>
            <a:pPr lvl="2" algn="just"/>
            <a:r>
              <a:rPr lang="en-US" sz="2200" dirty="0" smtClean="0"/>
              <a:t>A class encompasses with variables and methods.</a:t>
            </a:r>
          </a:p>
          <a:p>
            <a:pPr algn="just"/>
            <a:r>
              <a:rPr lang="en-US" sz="2400" dirty="0" smtClean="0"/>
              <a:t>“Object” means a particular item that belongs to a class</a:t>
            </a:r>
          </a:p>
          <a:p>
            <a:pPr lvl="2" algn="just"/>
            <a:r>
              <a:rPr lang="en-US" sz="2200" dirty="0" smtClean="0"/>
              <a:t>Also called an “instance”</a:t>
            </a:r>
          </a:p>
          <a:p>
            <a:pPr algn="just"/>
            <a:r>
              <a:rPr lang="en-US" sz="2400" dirty="0" smtClean="0"/>
              <a:t>For example, consider the following line:</a:t>
            </a:r>
          </a:p>
          <a:p>
            <a:pPr lvl="1" algn="just">
              <a:buFontTx/>
              <a:buNone/>
            </a:pPr>
            <a:r>
              <a:rPr lang="en-US" sz="2400" dirty="0" smtClean="0"/>
              <a:t>		 	   </a:t>
            </a:r>
            <a:r>
              <a:rPr lang="en-US" sz="2400" b="1" dirty="0" smtClean="0">
                <a:latin typeface="Courier New" pitchFamily="49" charset="0"/>
              </a:rPr>
              <a:t>String s1 = “Bangladesh”;</a:t>
            </a:r>
            <a:endParaRPr lang="en-US" sz="2400" dirty="0" smtClean="0"/>
          </a:p>
          <a:p>
            <a:pPr lvl="2" algn="just"/>
            <a:r>
              <a:rPr lang="en-US" sz="2200" dirty="0" smtClean="0"/>
              <a:t>Here, String is the class, s1 is an instance variable of class String.</a:t>
            </a:r>
          </a:p>
          <a:p>
            <a:pPr lvl="1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To access any content of a class we need to create an object of that class and everything in java treated as belongs to a class. </a:t>
            </a:r>
          </a:p>
          <a:p>
            <a:pPr lvl="1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Object Oriented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Object Oriented Programming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029200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There are three basic principles beyond OOP.</a:t>
            </a:r>
          </a:p>
          <a:p>
            <a:pPr lvl="2" algn="just"/>
            <a:r>
              <a:rPr lang="en-US" sz="2000" dirty="0" smtClean="0">
                <a:solidFill>
                  <a:srgbClr val="FF0000"/>
                </a:solidFill>
              </a:rPr>
              <a:t> Encapsulation.</a:t>
            </a:r>
          </a:p>
          <a:p>
            <a:pPr lvl="2" algn="just"/>
            <a:r>
              <a:rPr lang="en-US" sz="2000" dirty="0" smtClean="0">
                <a:solidFill>
                  <a:srgbClr val="FF0000"/>
                </a:solidFill>
              </a:rPr>
              <a:t> Inheritance.</a:t>
            </a:r>
          </a:p>
          <a:p>
            <a:pPr lvl="2" algn="just"/>
            <a:r>
              <a:rPr lang="en-US" sz="2000" dirty="0" smtClean="0">
                <a:solidFill>
                  <a:srgbClr val="FF0000"/>
                </a:solidFill>
              </a:rPr>
              <a:t> Polymorphism.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FF0000"/>
                </a:solidFill>
              </a:rPr>
              <a:t>Encapsulation</a:t>
            </a:r>
            <a:r>
              <a:rPr lang="en-US" sz="2000" i="1" dirty="0" smtClean="0"/>
              <a:t> is the mechanism that binds together code and the data it manipulates, and </a:t>
            </a:r>
            <a:r>
              <a:rPr lang="en-US" sz="2000" dirty="0" smtClean="0"/>
              <a:t>keeps both safe from outside interference and misuse.</a:t>
            </a:r>
          </a:p>
          <a:p>
            <a:pPr algn="just">
              <a:buFont typeface="Wingdings" pitchFamily="2" charset="2"/>
              <a:buChar char="§"/>
            </a:pPr>
            <a:endParaRPr lang="en-US" sz="20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FF0000"/>
                </a:solidFill>
              </a:rPr>
              <a:t>Inheritance</a:t>
            </a:r>
            <a:r>
              <a:rPr lang="en-US" sz="2000" i="1" dirty="0" smtClean="0"/>
              <a:t> is the process by which one object acquires the properties of another object.</a:t>
            </a:r>
          </a:p>
          <a:p>
            <a:pPr algn="just">
              <a:buFont typeface="Wingdings" pitchFamily="2" charset="2"/>
              <a:buChar char="§"/>
            </a:pPr>
            <a:endParaRPr lang="en-US" sz="2000" i="1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000" i="1" dirty="0" smtClean="0">
                <a:solidFill>
                  <a:srgbClr val="FF0000"/>
                </a:solidFill>
              </a:rPr>
              <a:t> polymorphism </a:t>
            </a:r>
            <a:r>
              <a:rPr lang="en-US" sz="2000" i="1" dirty="0" smtClean="0"/>
              <a:t>means ability to have many different form. </a:t>
            </a:r>
            <a:r>
              <a:rPr lang="en-US" sz="2000" i="1" dirty="0" smtClean="0">
                <a:solidFill>
                  <a:schemeClr val="accent3">
                    <a:lumMod val="75000"/>
                  </a:schemeClr>
                </a:solidFill>
              </a:rPr>
              <a:t>“One interface, multiple methods”</a:t>
            </a:r>
            <a:r>
              <a:rPr lang="en-US" sz="2000" i="1" dirty="0" smtClean="0"/>
              <a:t>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Simple Java Program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45038"/>
          </a:xfrm>
        </p:spPr>
        <p:txBody>
          <a:bodyPr/>
          <a:lstStyle/>
          <a:p>
            <a:pPr>
              <a:buNone/>
            </a:pPr>
            <a:endParaRPr lang="en-US" sz="2000" u="sng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main method must declare,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public: </a:t>
            </a:r>
            <a:r>
              <a:rPr lang="en-US" sz="2000" dirty="0" smtClean="0"/>
              <a:t>to get access to other command line interface instructions.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static  :</a:t>
            </a:r>
            <a:r>
              <a:rPr lang="en-US" sz="2000" dirty="0" smtClean="0"/>
              <a:t> to get access without creating any instance.</a:t>
            </a:r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void    :</a:t>
            </a:r>
            <a:r>
              <a:rPr lang="en-US" sz="2000" dirty="0" smtClean="0"/>
              <a:t> main do not return any value.</a:t>
            </a:r>
          </a:p>
        </p:txBody>
      </p:sp>
      <p:pic>
        <p:nvPicPr>
          <p:cNvPr id="4" name="Picture 3" descr="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057400"/>
            <a:ext cx="6477000" cy="23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1213</TotalTime>
  <Words>675</Words>
  <Application>Microsoft Office PowerPoint</Application>
  <PresentationFormat>On-screen Show (4:3)</PresentationFormat>
  <Paragraphs>339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Urban</vt:lpstr>
      <vt:lpstr>    Object Oriented Programming(Java)  Lecture 1-2</vt:lpstr>
      <vt:lpstr>Content </vt:lpstr>
      <vt:lpstr>Overview of Java</vt:lpstr>
      <vt:lpstr>Features of java :</vt:lpstr>
      <vt:lpstr>Platform Independent :</vt:lpstr>
      <vt:lpstr>Slide 6</vt:lpstr>
      <vt:lpstr>Object Oriented Programming</vt:lpstr>
      <vt:lpstr>Object Oriented Programming</vt:lpstr>
      <vt:lpstr>Simple Java Program</vt:lpstr>
      <vt:lpstr>Data types, Variables and Arrays</vt:lpstr>
      <vt:lpstr>Data types, Variables and Arrays</vt:lpstr>
      <vt:lpstr>Operator</vt:lpstr>
      <vt:lpstr>Operator</vt:lpstr>
      <vt:lpstr>Input/output :</vt:lpstr>
      <vt:lpstr>Input/output (Contd.):</vt:lpstr>
      <vt:lpstr>Control Statement</vt:lpstr>
      <vt:lpstr>Control Statement(Selection)</vt:lpstr>
      <vt:lpstr>Control Statement(Selection)</vt:lpstr>
      <vt:lpstr>Control Statement(Selection)</vt:lpstr>
      <vt:lpstr>Control Statement(Selection)</vt:lpstr>
      <vt:lpstr>Control Statement(Selection)</vt:lpstr>
      <vt:lpstr>Control Statement(Selection)</vt:lpstr>
      <vt:lpstr>Control Statement(Selection)</vt:lpstr>
      <vt:lpstr>Control Statement(Iteration)</vt:lpstr>
      <vt:lpstr>Control Statement(Iteration)</vt:lpstr>
      <vt:lpstr>Control Statement(Iteration)</vt:lpstr>
      <vt:lpstr>Control Statement(Iteration)</vt:lpstr>
      <vt:lpstr>Control Statement(Jump)</vt:lpstr>
      <vt:lpstr>Control Statement(Jump)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MISBAH</dc:creator>
  <cp:lastModifiedBy>Aminur</cp:lastModifiedBy>
  <cp:revision>285</cp:revision>
  <dcterms:created xsi:type="dcterms:W3CDTF">2013-09-25T07:30:58Z</dcterms:created>
  <dcterms:modified xsi:type="dcterms:W3CDTF">2020-07-05T19:11:46Z</dcterms:modified>
</cp:coreProperties>
</file>