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7" r:id="rId2"/>
    <p:sldId id="258" r:id="rId3"/>
    <p:sldId id="259" r:id="rId4"/>
    <p:sldId id="261" r:id="rId5"/>
    <p:sldId id="262" r:id="rId6"/>
    <p:sldId id="263" r:id="rId7"/>
    <p:sldId id="265" r:id="rId8"/>
    <p:sldId id="266" r:id="rId9"/>
  </p:sldIdLst>
  <p:sldSz cx="9144000" cy="5143500" type="screen16x9"/>
  <p:notesSz cx="6858000" cy="9144000"/>
  <p:embeddedFontLst>
    <p:embeddedFont>
      <p:font typeface="Arial Rounded MT Bold" panose="020F0704030504030204" pitchFamily="34" charset="0"/>
      <p:regular r:id="rId11"/>
    </p:embeddedFont>
    <p:embeddedFont>
      <p:font typeface="Bahnschrift Light" panose="020B0502040204020203" pitchFamily="34" charset="0"/>
      <p:regular r:id="rId12"/>
    </p:embeddedFont>
    <p:embeddedFont>
      <p:font typeface="Barlow Light" panose="00000400000000000000" pitchFamily="2" charset="0"/>
      <p:regular r:id="rId13"/>
      <p:bold r:id="rId14"/>
      <p:italic r:id="rId15"/>
      <p:boldItalic r:id="rId16"/>
    </p:embeddedFont>
    <p:embeddedFont>
      <p:font typeface="Bebas Neue" panose="020B0606020202050201" pitchFamily="3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5" name="Google Shape;15;p3"/>
          <p:cNvSpPr txBox="1">
            <a:spLocks noGrp="1"/>
          </p:cNvSpPr>
          <p:nvPr>
            <p:ph type="subTitle" idx="1"/>
          </p:nvPr>
        </p:nvSpPr>
        <p:spPr>
          <a:xfrm>
            <a:off x="626700" y="1419727"/>
            <a:ext cx="7433400" cy="4002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1414130" y="120795"/>
            <a:ext cx="7729870" cy="11045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solidFill>
                  <a:srgbClr val="00B050"/>
                </a:solidFill>
                <a:latin typeface="Bahnschrift Light" panose="020B0502040204020203" pitchFamily="34" charset="0"/>
              </a:rPr>
              <a:t>PRESENTATION TOPIC </a:t>
            </a:r>
            <a:r>
              <a:rPr lang="en-GB" dirty="0">
                <a:solidFill>
                  <a:srgbClr val="00B050"/>
                </a:solidFill>
              </a:rPr>
              <a:t>:  </a:t>
            </a:r>
            <a:r>
              <a:rPr lang="en-GB" dirty="0">
                <a:solidFill>
                  <a:srgbClr val="00B050"/>
                </a:solidFill>
                <a:latin typeface="Bahnschrift Light" panose="020B0502040204020203" pitchFamily="34" charset="0"/>
              </a:rPr>
              <a:t>Pointers</a:t>
            </a:r>
            <a:endParaRPr dirty="0">
              <a:solidFill>
                <a:srgbClr val="00B050"/>
              </a:solidFill>
              <a:latin typeface="Bahnschrift Light" panose="020B0502040204020203" pitchFamily="34" charset="0"/>
            </a:endParaRPr>
          </a:p>
        </p:txBody>
      </p:sp>
      <p:sp>
        <p:nvSpPr>
          <p:cNvPr id="78" name="Google Shape;78;p12"/>
          <p:cNvSpPr txBox="1">
            <a:spLocks noGrp="1"/>
          </p:cNvSpPr>
          <p:nvPr>
            <p:ph type="body" idx="2"/>
          </p:nvPr>
        </p:nvSpPr>
        <p:spPr>
          <a:xfrm>
            <a:off x="4815602" y="1576550"/>
            <a:ext cx="3473100" cy="2176975"/>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r>
              <a:rPr lang="en-GB" b="1" u="sng" dirty="0">
                <a:solidFill>
                  <a:srgbClr val="FF0000"/>
                </a:solidFill>
              </a:rPr>
              <a:t>Supervised By :</a:t>
            </a:r>
          </a:p>
          <a:p>
            <a:pPr marL="0" lvl="0" indent="0" algn="l" rtl="0">
              <a:spcBef>
                <a:spcPts val="800"/>
              </a:spcBef>
              <a:spcAft>
                <a:spcPts val="800"/>
              </a:spcAft>
              <a:buClr>
                <a:schemeClr val="dk1"/>
              </a:buClr>
              <a:buSzPts val="1100"/>
              <a:buFont typeface="Arial"/>
              <a:buNone/>
            </a:pPr>
            <a:r>
              <a:rPr lang="en-GB" dirty="0"/>
              <a:t>MD </a:t>
            </a:r>
            <a:r>
              <a:rPr lang="en-GB" dirty="0" err="1"/>
              <a:t>Solaiman</a:t>
            </a:r>
            <a:r>
              <a:rPr lang="en-GB" dirty="0"/>
              <a:t> Mia             Assistant Professor Department of CSE ,GUB</a:t>
            </a:r>
          </a:p>
          <a:p>
            <a:pPr marL="0" lvl="0" indent="0" algn="l" rtl="0">
              <a:spcBef>
                <a:spcPts val="800"/>
              </a:spcBef>
              <a:spcAft>
                <a:spcPts val="800"/>
              </a:spcAft>
              <a:buClr>
                <a:schemeClr val="dk1"/>
              </a:buClr>
              <a:buSzPts val="1100"/>
              <a:buFont typeface="Arial"/>
              <a:buNone/>
            </a:pPr>
            <a:r>
              <a:rPr lang="en-GB" b="1" dirty="0"/>
              <a:t> </a:t>
            </a:r>
          </a:p>
        </p:txBody>
      </p:sp>
      <p:sp>
        <p:nvSpPr>
          <p:cNvPr id="79" name="Google Shape;79;p12"/>
          <p:cNvSpPr txBox="1">
            <a:spLocks noGrp="1"/>
          </p:cNvSpPr>
          <p:nvPr>
            <p:ph type="body" idx="1"/>
          </p:nvPr>
        </p:nvSpPr>
        <p:spPr>
          <a:xfrm>
            <a:off x="855300" y="1576550"/>
            <a:ext cx="3473100" cy="182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GB" b="1" u="sng" dirty="0">
                <a:solidFill>
                  <a:srgbClr val="FF0000"/>
                </a:solidFill>
              </a:rPr>
              <a:t>Presented By :</a:t>
            </a:r>
          </a:p>
          <a:p>
            <a:pPr marL="0" lvl="0" indent="0" algn="l" rtl="0">
              <a:spcBef>
                <a:spcPts val="0"/>
              </a:spcBef>
              <a:spcAft>
                <a:spcPts val="0"/>
              </a:spcAft>
              <a:buClr>
                <a:schemeClr val="dk1"/>
              </a:buClr>
              <a:buSzPts val="1100"/>
              <a:buFont typeface="Arial"/>
              <a:buNone/>
            </a:pPr>
            <a:r>
              <a:rPr lang="en-GB" dirty="0"/>
              <a:t>MD </a:t>
            </a:r>
            <a:r>
              <a:rPr lang="en-GB" dirty="0" err="1"/>
              <a:t>Dulal</a:t>
            </a:r>
            <a:r>
              <a:rPr lang="en-GB" dirty="0"/>
              <a:t> Hossain</a:t>
            </a:r>
          </a:p>
          <a:p>
            <a:pPr marL="0" lvl="0" indent="0" algn="l" rtl="0">
              <a:spcBef>
                <a:spcPts val="0"/>
              </a:spcBef>
              <a:spcAft>
                <a:spcPts val="0"/>
              </a:spcAft>
              <a:buClr>
                <a:schemeClr val="dk1"/>
              </a:buClr>
              <a:buSzPts val="1100"/>
              <a:buFont typeface="Arial"/>
              <a:buNone/>
            </a:pPr>
            <a:r>
              <a:rPr lang="en-GB" dirty="0"/>
              <a:t>ID : 213902116</a:t>
            </a:r>
          </a:p>
          <a:p>
            <a:pPr marL="0" lvl="0" indent="0" algn="l" rtl="0">
              <a:spcBef>
                <a:spcPts val="0"/>
              </a:spcBef>
              <a:spcAft>
                <a:spcPts val="0"/>
              </a:spcAft>
              <a:buClr>
                <a:schemeClr val="dk1"/>
              </a:buClr>
              <a:buSzPts val="1100"/>
              <a:buFont typeface="Arial"/>
              <a:buNone/>
            </a:pPr>
            <a:r>
              <a:rPr lang="en-GB" dirty="0"/>
              <a:t>Section : 213 DA</a:t>
            </a:r>
          </a:p>
          <a:p>
            <a:pPr marL="0" lvl="0" indent="0" algn="l" rtl="0">
              <a:spcBef>
                <a:spcPts val="0"/>
              </a:spcBef>
              <a:spcAft>
                <a:spcPts val="0"/>
              </a:spcAft>
              <a:buClr>
                <a:schemeClr val="dk1"/>
              </a:buClr>
              <a:buSzPts val="1100"/>
              <a:buFont typeface="Arial"/>
              <a:buNone/>
            </a:pPr>
            <a:r>
              <a:rPr lang="en-GB" dirty="0" err="1"/>
              <a:t>Dapt</a:t>
            </a:r>
            <a:r>
              <a:rPr lang="en-GB" dirty="0"/>
              <a:t> :CSE ,GUB</a:t>
            </a:r>
            <a:endParaRPr dirty="0"/>
          </a:p>
        </p:txBody>
      </p:sp>
      <p:sp>
        <p:nvSpPr>
          <p:cNvPr id="80" name="Google Shape;80;p12"/>
          <p:cNvSpPr txBox="1">
            <a:spLocks noGrp="1"/>
          </p:cNvSpPr>
          <p:nvPr>
            <p:ph type="body" idx="2"/>
          </p:nvPr>
        </p:nvSpPr>
        <p:spPr>
          <a:xfrm>
            <a:off x="855300" y="3753525"/>
            <a:ext cx="7433400" cy="65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accent2"/>
              </a:solidFill>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1" name="Picture 10">
            <a:extLst>
              <a:ext uri="{FF2B5EF4-FFF2-40B4-BE49-F238E27FC236}">
                <a16:creationId xmlns:a16="http://schemas.microsoft.com/office/drawing/2014/main" id="{F31AC4C6-4B65-4554-B623-6F4AF19E7CA6}"/>
              </a:ext>
            </a:extLst>
          </p:cNvPr>
          <p:cNvPicPr>
            <a:picLocks noChangeAspect="1"/>
          </p:cNvPicPr>
          <p:nvPr/>
        </p:nvPicPr>
        <p:blipFill>
          <a:blip r:embed="rId3"/>
          <a:stretch>
            <a:fillRect/>
          </a:stretch>
        </p:blipFill>
        <p:spPr>
          <a:xfrm>
            <a:off x="293936" y="340824"/>
            <a:ext cx="432854" cy="6645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2" name="Google Shape;92;p13"/>
          <p:cNvSpPr txBox="1">
            <a:spLocks noGrp="1"/>
          </p:cNvSpPr>
          <p:nvPr>
            <p:ph type="subTitle" idx="1"/>
          </p:nvPr>
        </p:nvSpPr>
        <p:spPr>
          <a:xfrm>
            <a:off x="940619" y="534652"/>
            <a:ext cx="7433400" cy="4258059"/>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GB" sz="3600" b="1" dirty="0">
                <a:solidFill>
                  <a:srgbClr val="FF0000"/>
                </a:solidFill>
              </a:rPr>
              <a:t>Discussion Topic :</a:t>
            </a:r>
          </a:p>
          <a:p>
            <a:pPr marL="0" lvl="0" indent="0" algn="l" rtl="0">
              <a:spcBef>
                <a:spcPts val="0"/>
              </a:spcBef>
              <a:spcAft>
                <a:spcPts val="800"/>
              </a:spcAft>
              <a:buNone/>
            </a:pPr>
            <a:endParaRPr lang="en-GB" b="1" dirty="0">
              <a:solidFill>
                <a:srgbClr val="FF0000"/>
              </a:solidFill>
            </a:endParaRPr>
          </a:p>
          <a:p>
            <a:pPr marL="0" lvl="0" indent="0" algn="l" rtl="0">
              <a:spcBef>
                <a:spcPts val="0"/>
              </a:spcBef>
              <a:spcAft>
                <a:spcPts val="800"/>
              </a:spcAft>
            </a:pPr>
            <a:r>
              <a:rPr lang="en-GB" dirty="0">
                <a:solidFill>
                  <a:schemeClr val="tx1"/>
                </a:solidFill>
              </a:rPr>
              <a:t>1 . </a:t>
            </a:r>
            <a:r>
              <a:rPr lang="en-GB" dirty="0" err="1">
                <a:solidFill>
                  <a:schemeClr val="tx1"/>
                </a:solidFill>
              </a:rPr>
              <a:t>Introducation</a:t>
            </a:r>
            <a:r>
              <a:rPr lang="en-GB" dirty="0">
                <a:solidFill>
                  <a:schemeClr val="tx1"/>
                </a:solidFill>
              </a:rPr>
              <a:t> Pointers</a:t>
            </a:r>
          </a:p>
          <a:p>
            <a:pPr marL="0" lvl="0" indent="0" algn="l" rtl="0">
              <a:spcBef>
                <a:spcPts val="0"/>
              </a:spcBef>
              <a:spcAft>
                <a:spcPts val="800"/>
              </a:spcAft>
            </a:pPr>
            <a:r>
              <a:rPr lang="en-GB" dirty="0">
                <a:solidFill>
                  <a:schemeClr val="tx1"/>
                </a:solidFill>
              </a:rPr>
              <a:t>2. Call by value</a:t>
            </a:r>
          </a:p>
          <a:p>
            <a:pPr marL="0" lvl="0" indent="0" algn="l" rtl="0">
              <a:spcBef>
                <a:spcPts val="0"/>
              </a:spcBef>
              <a:spcAft>
                <a:spcPts val="800"/>
              </a:spcAft>
            </a:pPr>
            <a:r>
              <a:rPr lang="en-GB" dirty="0">
                <a:solidFill>
                  <a:schemeClr val="tx1"/>
                </a:solidFill>
              </a:rPr>
              <a:t>3. Call by reference </a:t>
            </a:r>
            <a:endParaRPr dirty="0">
              <a:solidFill>
                <a:schemeClr val="tx1"/>
              </a:solidFill>
            </a:endParaRPr>
          </a:p>
        </p:txBody>
      </p:sp>
      <p:sp>
        <p:nvSpPr>
          <p:cNvPr id="93" name="Google Shape;93;p13"/>
          <p:cNvSpPr/>
          <p:nvPr/>
        </p:nvSpPr>
        <p:spPr>
          <a:xfrm>
            <a:off x="7597255" y="2075575"/>
            <a:ext cx="861825" cy="2395050"/>
          </a:xfrm>
          <a:prstGeom prst="rect">
            <a:avLst/>
          </a:prstGeom>
        </p:spPr>
        <p:txBody>
          <a:bodyPr>
            <a:prstTxWarp prst="textPlain">
              <a:avLst/>
            </a:prstTxWarp>
          </a:bodyPr>
          <a:lstStyle/>
          <a:p>
            <a:pPr lvl="0" algn="ctr"/>
            <a:r>
              <a:rPr b="1" i="0" dirty="0">
                <a:ln>
                  <a:noFill/>
                </a:ln>
                <a:gradFill>
                  <a:gsLst>
                    <a:gs pos="0">
                      <a:schemeClr val="lt1"/>
                    </a:gs>
                    <a:gs pos="100000">
                      <a:schemeClr val="accent1"/>
                    </a:gs>
                  </a:gsLst>
                  <a:lin ang="5400012" scaled="0"/>
                </a:gradFill>
                <a:latin typeface="Bebas Neue"/>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4"/>
          <p:cNvSpPr txBox="1">
            <a:spLocks noGrp="1"/>
          </p:cNvSpPr>
          <p:nvPr>
            <p:ph type="ctrTitle" idx="4294967295"/>
          </p:nvPr>
        </p:nvSpPr>
        <p:spPr>
          <a:xfrm flipH="1">
            <a:off x="8678734" y="76249"/>
            <a:ext cx="323672" cy="45719"/>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9600" dirty="0">
              <a:solidFill>
                <a:schemeClr val="accent2"/>
              </a:solidFill>
            </a:endParaRPr>
          </a:p>
        </p:txBody>
      </p:sp>
      <p:sp>
        <p:nvSpPr>
          <p:cNvPr id="100" name="Google Shape;100;p14"/>
          <p:cNvSpPr txBox="1">
            <a:spLocks noGrp="1"/>
          </p:cNvSpPr>
          <p:nvPr>
            <p:ph type="subTitle" idx="4294967295"/>
          </p:nvPr>
        </p:nvSpPr>
        <p:spPr>
          <a:xfrm>
            <a:off x="329608" y="716618"/>
            <a:ext cx="8527313" cy="442688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solidFill>
                  <a:schemeClr val="tx1"/>
                </a:solidFill>
                <a:latin typeface="+mn-lt"/>
              </a:rPr>
              <a:t>The Pointer in C language is a variable which stores the address of another variable .</a:t>
            </a:r>
          </a:p>
          <a:p>
            <a:pPr marL="0" lvl="0" indent="0" algn="l" rtl="0">
              <a:spcBef>
                <a:spcPts val="0"/>
              </a:spcBef>
              <a:spcAft>
                <a:spcPts val="0"/>
              </a:spcAft>
              <a:buNone/>
            </a:pPr>
            <a:endParaRPr lang="en-GB" b="1" dirty="0">
              <a:solidFill>
                <a:schemeClr val="tx1"/>
              </a:solidFill>
              <a:latin typeface="Arial Rounded MT Bold" panose="020F0704030504030204" pitchFamily="34" charset="0"/>
            </a:endParaRPr>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b="1" dirty="0"/>
          </a:p>
        </p:txBody>
      </p:sp>
      <p:sp>
        <p:nvSpPr>
          <p:cNvPr id="101" name="Google Shape;101;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6C1F31C5-5B4B-4766-BC47-0360AE4C4D78}"/>
              </a:ext>
            </a:extLst>
          </p:cNvPr>
          <p:cNvPicPr>
            <a:picLocks noChangeAspect="1"/>
          </p:cNvPicPr>
          <p:nvPr/>
        </p:nvPicPr>
        <p:blipFill>
          <a:blip r:embed="rId3"/>
          <a:srcRect/>
          <a:stretch/>
        </p:blipFill>
        <p:spPr>
          <a:xfrm>
            <a:off x="457200" y="2721935"/>
            <a:ext cx="6764965" cy="15310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646966" y="836000"/>
            <a:ext cx="4648633"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dirty="0">
                <a:solidFill>
                  <a:srgbClr val="00B050"/>
                </a:solidFill>
              </a:rPr>
              <a:t>call by value</a:t>
            </a:r>
            <a:endParaRPr dirty="0">
              <a:solidFill>
                <a:srgbClr val="00B050"/>
              </a:solidFill>
            </a:endParaRPr>
          </a:p>
        </p:txBody>
      </p:sp>
      <p:sp>
        <p:nvSpPr>
          <p:cNvPr id="113" name="Google Shape;113;p16"/>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GB" b="0" i="0" dirty="0">
                <a:solidFill>
                  <a:srgbClr val="000000"/>
                </a:solidFill>
                <a:effectLst/>
                <a:latin typeface="inter-regular"/>
              </a:rPr>
              <a:t>In call by value method, the value of the actual parameters is copied into the formal parameters. In other words, we can say that the value of the variable is used in the function call in the call by value method.</a:t>
            </a:r>
            <a:endParaRPr dirty="0"/>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ctrTitle" idx="4294967295"/>
          </p:nvPr>
        </p:nvSpPr>
        <p:spPr>
          <a:xfrm flipH="1">
            <a:off x="2306560" y="76250"/>
            <a:ext cx="6733402" cy="47979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2400" dirty="0">
                <a:solidFill>
                  <a:srgbClr val="00B050"/>
                </a:solidFill>
              </a:rPr>
              <a:t>source  code  : call by value</a:t>
            </a:r>
            <a:endParaRPr sz="2400" dirty="0">
              <a:solidFill>
                <a:srgbClr val="00B050"/>
              </a:solidFill>
            </a:endParaRPr>
          </a:p>
        </p:txBody>
      </p:sp>
      <p:sp>
        <p:nvSpPr>
          <p:cNvPr id="126" name="Google Shape;126;p17"/>
          <p:cNvSpPr txBox="1">
            <a:spLocks noGrp="1"/>
          </p:cNvSpPr>
          <p:nvPr>
            <p:ph type="subTitle" idx="4294967295"/>
          </p:nvPr>
        </p:nvSpPr>
        <p:spPr>
          <a:xfrm>
            <a:off x="2306561" y="1970484"/>
            <a:ext cx="5062200" cy="2307957"/>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1600" dirty="0"/>
          </a:p>
        </p:txBody>
      </p:sp>
      <p:sp>
        <p:nvSpPr>
          <p:cNvPr id="127" name="Google Shape;127;p17"/>
          <p:cNvSpPr/>
          <p:nvPr/>
        </p:nvSpPr>
        <p:spPr>
          <a:xfrm>
            <a:off x="6859228" y="4250686"/>
            <a:ext cx="352704" cy="3367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7"/>
          <p:cNvGrpSpPr/>
          <p:nvPr/>
        </p:nvGrpSpPr>
        <p:grpSpPr>
          <a:xfrm>
            <a:off x="6421522" y="2359381"/>
            <a:ext cx="1511011" cy="1511390"/>
            <a:chOff x="6654650" y="3665275"/>
            <a:chExt cx="409100" cy="409125"/>
          </a:xfrm>
        </p:grpSpPr>
        <p:sp>
          <p:nvSpPr>
            <p:cNvPr id="129" name="Google Shape;12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7"/>
          <p:cNvGrpSpPr/>
          <p:nvPr/>
        </p:nvGrpSpPr>
        <p:grpSpPr>
          <a:xfrm rot="1056951">
            <a:off x="4965327" y="3547600"/>
            <a:ext cx="998267" cy="998380"/>
            <a:chOff x="570875" y="4322250"/>
            <a:chExt cx="443300" cy="443325"/>
          </a:xfrm>
        </p:grpSpPr>
        <p:sp>
          <p:nvSpPr>
            <p:cNvPr id="132" name="Google Shape;132;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7"/>
          <p:cNvSpPr/>
          <p:nvPr/>
        </p:nvSpPr>
        <p:spPr>
          <a:xfrm rot="2466558">
            <a:off x="5077297" y="2652461"/>
            <a:ext cx="490022" cy="4678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609419">
            <a:off x="5793928" y="2946866"/>
            <a:ext cx="352636" cy="33670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2925970">
            <a:off x="7932137" y="3213621"/>
            <a:ext cx="264105" cy="2521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609560">
            <a:off x="6833148" y="1524323"/>
            <a:ext cx="237924" cy="22717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Picture 5">
            <a:extLst>
              <a:ext uri="{FF2B5EF4-FFF2-40B4-BE49-F238E27FC236}">
                <a16:creationId xmlns:a16="http://schemas.microsoft.com/office/drawing/2014/main" id="{146342EA-EA65-42E5-868F-3F5E744C7D2E}"/>
              </a:ext>
            </a:extLst>
          </p:cNvPr>
          <p:cNvPicPr>
            <a:picLocks noChangeAspect="1"/>
          </p:cNvPicPr>
          <p:nvPr/>
        </p:nvPicPr>
        <p:blipFill>
          <a:blip r:embed="rId3"/>
          <a:stretch>
            <a:fillRect/>
          </a:stretch>
        </p:blipFill>
        <p:spPr>
          <a:xfrm>
            <a:off x="0" y="701749"/>
            <a:ext cx="4348044" cy="4441751"/>
          </a:xfrm>
          <a:prstGeom prst="rect">
            <a:avLst/>
          </a:prstGeom>
        </p:spPr>
      </p:pic>
      <p:pic>
        <p:nvPicPr>
          <p:cNvPr id="8" name="Picture 7">
            <a:extLst>
              <a:ext uri="{FF2B5EF4-FFF2-40B4-BE49-F238E27FC236}">
                <a16:creationId xmlns:a16="http://schemas.microsoft.com/office/drawing/2014/main" id="{1ED7A84C-82CA-43E2-BD28-4E07658E1922}"/>
              </a:ext>
            </a:extLst>
          </p:cNvPr>
          <p:cNvPicPr>
            <a:picLocks noChangeAspect="1"/>
          </p:cNvPicPr>
          <p:nvPr/>
        </p:nvPicPr>
        <p:blipFill>
          <a:blip r:embed="rId4"/>
          <a:stretch>
            <a:fillRect/>
          </a:stretch>
        </p:blipFill>
        <p:spPr>
          <a:xfrm>
            <a:off x="4285006" y="701748"/>
            <a:ext cx="4898003" cy="4441752"/>
          </a:xfrm>
          <a:prstGeom prst="rect">
            <a:avLst/>
          </a:prstGeom>
        </p:spPr>
      </p:pic>
      <p:pic>
        <p:nvPicPr>
          <p:cNvPr id="9" name="Picture 8">
            <a:extLst>
              <a:ext uri="{FF2B5EF4-FFF2-40B4-BE49-F238E27FC236}">
                <a16:creationId xmlns:a16="http://schemas.microsoft.com/office/drawing/2014/main" id="{65C52616-E15B-4C54-BD5A-8D2AD9BE90E0}"/>
              </a:ext>
            </a:extLst>
          </p:cNvPr>
          <p:cNvPicPr>
            <a:picLocks noChangeAspect="1"/>
          </p:cNvPicPr>
          <p:nvPr/>
        </p:nvPicPr>
        <p:blipFill>
          <a:blip r:embed="rId5"/>
          <a:stretch>
            <a:fillRect/>
          </a:stretch>
        </p:blipFill>
        <p:spPr>
          <a:xfrm>
            <a:off x="72140" y="53656"/>
            <a:ext cx="432854" cy="6645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Title 3">
            <a:extLst>
              <a:ext uri="{FF2B5EF4-FFF2-40B4-BE49-F238E27FC236}">
                <a16:creationId xmlns:a16="http://schemas.microsoft.com/office/drawing/2014/main" id="{F5A6E27B-F157-4D71-8E65-3BA55138E1CA}"/>
              </a:ext>
            </a:extLst>
          </p:cNvPr>
          <p:cNvSpPr>
            <a:spLocks noGrp="1"/>
          </p:cNvSpPr>
          <p:nvPr>
            <p:ph type="title"/>
          </p:nvPr>
        </p:nvSpPr>
        <p:spPr>
          <a:xfrm>
            <a:off x="2576972" y="836000"/>
            <a:ext cx="5718628" cy="396300"/>
          </a:xfrm>
        </p:spPr>
        <p:txBody>
          <a:bodyPr/>
          <a:lstStyle/>
          <a:p>
            <a:r>
              <a:rPr lang="en-GB" sz="3600" dirty="0">
                <a:solidFill>
                  <a:srgbClr val="00B050"/>
                </a:solidFill>
              </a:rPr>
              <a:t>call by reference</a:t>
            </a:r>
            <a:endParaRPr lang="en-GB" dirty="0">
              <a:solidFill>
                <a:srgbClr val="00B050"/>
              </a:solidFill>
            </a:endParaRPr>
          </a:p>
        </p:txBody>
      </p:sp>
      <p:sp>
        <p:nvSpPr>
          <p:cNvPr id="5" name="Text Placeholder 4">
            <a:extLst>
              <a:ext uri="{FF2B5EF4-FFF2-40B4-BE49-F238E27FC236}">
                <a16:creationId xmlns:a16="http://schemas.microsoft.com/office/drawing/2014/main" id="{8C55F1C4-A7EA-42A9-82C9-C47B49C5B699}"/>
              </a:ext>
            </a:extLst>
          </p:cNvPr>
          <p:cNvSpPr>
            <a:spLocks noGrp="1"/>
          </p:cNvSpPr>
          <p:nvPr>
            <p:ph type="body" idx="1"/>
          </p:nvPr>
        </p:nvSpPr>
        <p:spPr/>
        <p:txBody>
          <a:bodyPr/>
          <a:lstStyle/>
          <a:p>
            <a:pPr marL="76200" indent="0">
              <a:buNone/>
            </a:pPr>
            <a:r>
              <a:rPr lang="en-GB" b="0" i="0" dirty="0">
                <a:solidFill>
                  <a:srgbClr val="000000"/>
                </a:solidFill>
                <a:effectLst/>
                <a:latin typeface="inter-regular"/>
              </a:rPr>
              <a:t>In call by reference, the address of the variable is passed into the function call as the actual parameter.</a:t>
            </a:r>
            <a:endParaRPr lang="en-GB" dirty="0"/>
          </a:p>
        </p:txBody>
      </p:sp>
      <p:sp>
        <p:nvSpPr>
          <p:cNvPr id="148" name="Google Shape;148;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49" name="Google Shape;149;p18"/>
          <p:cNvGrpSpPr/>
          <p:nvPr/>
        </p:nvGrpSpPr>
        <p:grpSpPr>
          <a:xfrm>
            <a:off x="259022" y="538300"/>
            <a:ext cx="367686" cy="599441"/>
            <a:chOff x="6730350" y="2315900"/>
            <a:chExt cx="257700" cy="420100"/>
          </a:xfrm>
        </p:grpSpPr>
        <p:sp>
          <p:nvSpPr>
            <p:cNvPr id="150" name="Google Shape;150;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 name="Google Shape;151;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 name="Google Shape;152;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 name="Google Shape;153;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 name="Google Shape;154;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20"/>
          <p:cNvSpPr txBox="1">
            <a:spLocks noGrp="1"/>
          </p:cNvSpPr>
          <p:nvPr>
            <p:ph type="body" idx="1"/>
          </p:nvPr>
        </p:nvSpPr>
        <p:spPr>
          <a:xfrm>
            <a:off x="855300" y="1424150"/>
            <a:ext cx="3834600" cy="13389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1800" dirty="0"/>
          </a:p>
        </p:txBody>
      </p:sp>
      <p:sp>
        <p:nvSpPr>
          <p:cNvPr id="176" name="Google Shape;176;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0BC2545D-CEEA-4609-B361-98DA260EC8DC}"/>
              </a:ext>
            </a:extLst>
          </p:cNvPr>
          <p:cNvSpPr>
            <a:spLocks noGrp="1"/>
          </p:cNvSpPr>
          <p:nvPr>
            <p:ph type="title"/>
          </p:nvPr>
        </p:nvSpPr>
        <p:spPr>
          <a:xfrm>
            <a:off x="2977116" y="76250"/>
            <a:ext cx="5432934" cy="508542"/>
          </a:xfrm>
        </p:spPr>
        <p:txBody>
          <a:bodyPr/>
          <a:lstStyle/>
          <a:p>
            <a:r>
              <a:rPr lang="en-GB" sz="2400" dirty="0">
                <a:solidFill>
                  <a:srgbClr val="00B050"/>
                </a:solidFill>
              </a:rPr>
              <a:t>source code : call by reference </a:t>
            </a:r>
          </a:p>
        </p:txBody>
      </p:sp>
      <p:pic>
        <p:nvPicPr>
          <p:cNvPr id="5" name="Picture 4">
            <a:extLst>
              <a:ext uri="{FF2B5EF4-FFF2-40B4-BE49-F238E27FC236}">
                <a16:creationId xmlns:a16="http://schemas.microsoft.com/office/drawing/2014/main" id="{B41F3802-11FE-4DDF-91F7-7FA32ED5AE33}"/>
              </a:ext>
            </a:extLst>
          </p:cNvPr>
          <p:cNvPicPr>
            <a:picLocks noChangeAspect="1"/>
          </p:cNvPicPr>
          <p:nvPr/>
        </p:nvPicPr>
        <p:blipFill>
          <a:blip r:embed="rId3"/>
          <a:stretch>
            <a:fillRect/>
          </a:stretch>
        </p:blipFill>
        <p:spPr>
          <a:xfrm>
            <a:off x="10633" y="786809"/>
            <a:ext cx="4561367" cy="4352720"/>
          </a:xfrm>
          <a:prstGeom prst="rect">
            <a:avLst/>
          </a:prstGeom>
        </p:spPr>
      </p:pic>
      <p:pic>
        <p:nvPicPr>
          <p:cNvPr id="7" name="Picture 6">
            <a:extLst>
              <a:ext uri="{FF2B5EF4-FFF2-40B4-BE49-F238E27FC236}">
                <a16:creationId xmlns:a16="http://schemas.microsoft.com/office/drawing/2014/main" id="{CC3D0846-D5B0-4D25-AA73-A16F4025BE48}"/>
              </a:ext>
            </a:extLst>
          </p:cNvPr>
          <p:cNvPicPr>
            <a:picLocks noChangeAspect="1"/>
          </p:cNvPicPr>
          <p:nvPr/>
        </p:nvPicPr>
        <p:blipFill>
          <a:blip r:embed="rId4"/>
          <a:stretch>
            <a:fillRect/>
          </a:stretch>
        </p:blipFill>
        <p:spPr>
          <a:xfrm>
            <a:off x="4582633" y="786810"/>
            <a:ext cx="4561367" cy="4352720"/>
          </a:xfrm>
          <a:prstGeom prst="rect">
            <a:avLst/>
          </a:prstGeom>
        </p:spPr>
      </p:pic>
      <p:pic>
        <p:nvPicPr>
          <p:cNvPr id="8" name="Picture 7">
            <a:extLst>
              <a:ext uri="{FF2B5EF4-FFF2-40B4-BE49-F238E27FC236}">
                <a16:creationId xmlns:a16="http://schemas.microsoft.com/office/drawing/2014/main" id="{D2B6FDE5-FFE3-4629-80EC-ECE9D66457E4}"/>
              </a:ext>
            </a:extLst>
          </p:cNvPr>
          <p:cNvPicPr>
            <a:picLocks noChangeAspect="1"/>
          </p:cNvPicPr>
          <p:nvPr/>
        </p:nvPicPr>
        <p:blipFill>
          <a:blip r:embed="rId5"/>
          <a:stretch>
            <a:fillRect/>
          </a:stretch>
        </p:blipFill>
        <p:spPr>
          <a:xfrm>
            <a:off x="91917" y="122287"/>
            <a:ext cx="432854" cy="6645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2142412" y="3195303"/>
            <a:ext cx="4556100" cy="943200"/>
          </a:xfrm>
          <a:prstGeom prst="rect">
            <a:avLst/>
          </a:prstGeom>
          <a:effectLst>
            <a:outerShdw blurRad="28575" dist="19050" dir="2700000" algn="bl" rotWithShape="0">
              <a:schemeClr val="dk1">
                <a:alpha val="30000"/>
              </a:schemeClr>
            </a:outerShdw>
          </a:effectLst>
        </p:spPr>
        <p:txBody>
          <a:bodyPr spcFirstLastPara="1" wrap="square" lIns="0" tIns="0" rIns="0" bIns="0" anchor="t" anchorCtr="0">
            <a:noAutofit/>
          </a:bodyPr>
          <a:lstStyle/>
          <a:p>
            <a:pPr marL="0" lvl="0" indent="0" algn="l" rtl="0">
              <a:spcBef>
                <a:spcPts val="0"/>
              </a:spcBef>
              <a:spcAft>
                <a:spcPts val="0"/>
              </a:spcAft>
              <a:buNone/>
            </a:pPr>
            <a:r>
              <a:rPr lang="en-GB" sz="5400" dirty="0">
                <a:solidFill>
                  <a:srgbClr val="FF0000"/>
                </a:solidFill>
              </a:rPr>
              <a:t>Thank you so much</a:t>
            </a:r>
            <a:endParaRPr sz="5400" dirty="0">
              <a:solidFill>
                <a:srgbClr val="FF0000"/>
              </a:solidFill>
            </a:endParaRPr>
          </a:p>
        </p:txBody>
      </p:sp>
      <p:sp>
        <p:nvSpPr>
          <p:cNvPr id="186" name="Google Shape;186;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7F8EA527-8AD4-4621-8558-B235306AE11B}"/>
              </a:ext>
            </a:extLst>
          </p:cNvPr>
          <p:cNvPicPr>
            <a:picLocks noChangeAspect="1"/>
          </p:cNvPicPr>
          <p:nvPr/>
        </p:nvPicPr>
        <p:blipFill>
          <a:blip r:embed="rId4"/>
          <a:stretch>
            <a:fillRect/>
          </a:stretch>
        </p:blipFill>
        <p:spPr>
          <a:xfrm>
            <a:off x="400261" y="442586"/>
            <a:ext cx="432854" cy="664522"/>
          </a:xfrm>
          <a:prstGeom prst="rect">
            <a:avLst/>
          </a:prstGeom>
        </p:spPr>
      </p:pic>
    </p:spTree>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165</Words>
  <Application>Microsoft Office PowerPoint</Application>
  <PresentationFormat>On-screen Show (16:9)</PresentationFormat>
  <Paragraphs>33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Rounded MT Bold</vt:lpstr>
      <vt:lpstr>Bahnschrift Light</vt:lpstr>
      <vt:lpstr>Barlow Light</vt:lpstr>
      <vt:lpstr>Arial</vt:lpstr>
      <vt:lpstr>inter-regular</vt:lpstr>
      <vt:lpstr>Bebas Neue</vt:lpstr>
      <vt:lpstr>Fitzwalter template</vt:lpstr>
      <vt:lpstr>PRESENTATION TOPIC :  Pointers</vt:lpstr>
      <vt:lpstr>PowerPoint Presentation</vt:lpstr>
      <vt:lpstr>PowerPoint Presentation</vt:lpstr>
      <vt:lpstr>call by value</vt:lpstr>
      <vt:lpstr>source  code  : call by value</vt:lpstr>
      <vt:lpstr>call by reference</vt:lpstr>
      <vt:lpstr>source code : call by reference </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GUB-IT</dc:creator>
  <cp:lastModifiedBy>SDM Dulal</cp:lastModifiedBy>
  <cp:revision>4</cp:revision>
  <dcterms:modified xsi:type="dcterms:W3CDTF">2022-04-09T06:45:21Z</dcterms:modified>
</cp:coreProperties>
</file>