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C89C7E-7E39-4560-969B-6D7DCD9C3A1C}"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220305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C89C7E-7E39-4560-969B-6D7DCD9C3A1C}"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378151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C89C7E-7E39-4560-969B-6D7DCD9C3A1C}"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275239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C89C7E-7E39-4560-969B-6D7DCD9C3A1C}"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290802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89C7E-7E39-4560-969B-6D7DCD9C3A1C}"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202142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C89C7E-7E39-4560-969B-6D7DCD9C3A1C}"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181539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89C7E-7E39-4560-969B-6D7DCD9C3A1C}"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119183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C89C7E-7E39-4560-969B-6D7DCD9C3A1C}"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269347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89C7E-7E39-4560-969B-6D7DCD9C3A1C}"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368617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89C7E-7E39-4560-969B-6D7DCD9C3A1C}"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24872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89C7E-7E39-4560-969B-6D7DCD9C3A1C}"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D5627-6AE2-4C2C-A6ED-A0831608792F}" type="slidenum">
              <a:rPr lang="en-US" smtClean="0"/>
              <a:t>‹#›</a:t>
            </a:fld>
            <a:endParaRPr lang="en-US"/>
          </a:p>
        </p:txBody>
      </p:sp>
    </p:spTree>
    <p:extLst>
      <p:ext uri="{BB962C8B-B14F-4D97-AF65-F5344CB8AC3E}">
        <p14:creationId xmlns:p14="http://schemas.microsoft.com/office/powerpoint/2010/main" val="349630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89C7E-7E39-4560-969B-6D7DCD9C3A1C}" type="datetimeFigureOut">
              <a:rPr lang="en-US" smtClean="0"/>
              <a:t>4/19/2021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D5627-6AE2-4C2C-A6ED-A0831608792F}" type="slidenum">
              <a:rPr lang="en-US" smtClean="0"/>
              <a:t>‹#›</a:t>
            </a:fld>
            <a:endParaRPr lang="en-US"/>
          </a:p>
        </p:txBody>
      </p:sp>
    </p:spTree>
    <p:extLst>
      <p:ext uri="{BB962C8B-B14F-4D97-AF65-F5344CB8AC3E}">
        <p14:creationId xmlns:p14="http://schemas.microsoft.com/office/powerpoint/2010/main" val="189556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019" y="714077"/>
            <a:ext cx="3295389" cy="523220"/>
          </a:xfrm>
          <a:prstGeom prst="rect">
            <a:avLst/>
          </a:prstGeom>
        </p:spPr>
        <p:txBody>
          <a:bodyPr wrap="none">
            <a:spAutoFit/>
          </a:bodyPr>
          <a:lstStyle/>
          <a:p>
            <a:r>
              <a:rPr lang="en-US" sz="2800" b="0" i="0" dirty="0" smtClean="0">
                <a:solidFill>
                  <a:srgbClr val="000000"/>
                </a:solidFill>
                <a:effectLst/>
                <a:latin typeface="Segoe UI" panose="020B0502040204020203" pitchFamily="34" charset="0"/>
              </a:rPr>
              <a:t>PHP Form Handling</a:t>
            </a:r>
            <a:endParaRPr lang="en-US" sz="2800" b="0" i="0" dirty="0">
              <a:solidFill>
                <a:srgbClr val="000000"/>
              </a:solidFill>
              <a:effectLst/>
              <a:latin typeface="Segoe UI" panose="020B0502040204020203" pitchFamily="34" charset="0"/>
            </a:endParaRPr>
          </a:p>
        </p:txBody>
      </p:sp>
      <p:sp>
        <p:nvSpPr>
          <p:cNvPr id="3" name="Rectangle 2"/>
          <p:cNvSpPr/>
          <p:nvPr/>
        </p:nvSpPr>
        <p:spPr>
          <a:xfrm>
            <a:off x="1594980" y="3091882"/>
            <a:ext cx="10091804" cy="923330"/>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$_GET is an array of variables passed to the current script via the URL parameters.</a:t>
            </a:r>
          </a:p>
          <a:p>
            <a:r>
              <a:rPr lang="en-US" b="0" i="0" dirty="0" smtClean="0">
                <a:solidFill>
                  <a:srgbClr val="000000"/>
                </a:solidFill>
                <a:effectLst/>
                <a:latin typeface="Verdana" panose="020B0604030504040204" pitchFamily="34" charset="0"/>
              </a:rPr>
              <a:t>$_POST is an array of variables passed to the current script via the HTTP POST method.</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978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827" y="1443839"/>
            <a:ext cx="9632515" cy="3139321"/>
          </a:xfrm>
          <a:prstGeom prst="rect">
            <a:avLst/>
          </a:prstGeom>
        </p:spPr>
        <p:txBody>
          <a:bodyPr wrap="square">
            <a:spAutoFit/>
          </a:bodyPr>
          <a:lstStyle/>
          <a:p>
            <a:r>
              <a:rPr lang="en-US" b="0" i="0" dirty="0" smtClean="0">
                <a:solidFill>
                  <a:srgbClr val="000000"/>
                </a:solidFill>
                <a:effectLst/>
                <a:latin typeface="Segoe UI" panose="020B0502040204020203" pitchFamily="34" charset="0"/>
              </a:rPr>
              <a:t>When to use GET?</a:t>
            </a:r>
          </a:p>
          <a:p>
            <a:r>
              <a:rPr lang="en-US" b="0" i="0" dirty="0" smtClean="0">
                <a:solidFill>
                  <a:srgbClr val="000000"/>
                </a:solidFill>
                <a:effectLst/>
                <a:latin typeface="Verdana" panose="020B0604030504040204" pitchFamily="34" charset="0"/>
              </a:rPr>
              <a:t>Information sent from a form with the GET method is </a:t>
            </a:r>
            <a:r>
              <a:rPr lang="en-US" b="1" i="0" dirty="0" smtClean="0">
                <a:solidFill>
                  <a:srgbClr val="000000"/>
                </a:solidFill>
                <a:effectLst/>
                <a:latin typeface="Verdana" panose="020B0604030504040204" pitchFamily="34" charset="0"/>
              </a:rPr>
              <a:t>visible to everyone</a:t>
            </a:r>
            <a:r>
              <a:rPr lang="en-US" b="0" i="0" dirty="0" smtClean="0">
                <a:solidFill>
                  <a:srgbClr val="000000"/>
                </a:solidFill>
                <a:effectLst/>
                <a:latin typeface="Verdana" panose="020B0604030504040204" pitchFamily="34" charset="0"/>
              </a:rPr>
              <a:t> (all variable names and values are displayed in the URL). GET also has limits on the amount of information to send. The limitation is about 2000 characters. However, because the variables are displayed in the URL, it is possible to bookmark the page. This can be useful in some cases.</a:t>
            </a:r>
          </a:p>
          <a:p>
            <a:r>
              <a:rPr lang="en-US" b="0" i="0" dirty="0" smtClean="0">
                <a:solidFill>
                  <a:srgbClr val="000000"/>
                </a:solidFill>
                <a:effectLst/>
                <a:latin typeface="Verdana" panose="020B0604030504040204" pitchFamily="34" charset="0"/>
              </a:rPr>
              <a:t>GET may be used for sending non-sensitive data.</a:t>
            </a:r>
          </a:p>
          <a:p>
            <a:r>
              <a:rPr lang="en-US" b="1" i="0" dirty="0" smtClean="0">
                <a:solidFill>
                  <a:srgbClr val="000000"/>
                </a:solidFill>
                <a:effectLst/>
                <a:latin typeface="Verdana" panose="020B0604030504040204" pitchFamily="34" charset="0"/>
              </a:rPr>
              <a:t>Note:</a:t>
            </a:r>
            <a:r>
              <a:rPr lang="en-US" b="0" i="0" dirty="0" smtClean="0">
                <a:solidFill>
                  <a:srgbClr val="000000"/>
                </a:solidFill>
                <a:effectLst/>
                <a:latin typeface="Verdana" panose="020B0604030504040204" pitchFamily="34" charset="0"/>
              </a:rPr>
              <a:t> GET should NEVER be used for sending passwords or other sensitive information!</a:t>
            </a:r>
          </a:p>
          <a:p>
            <a:r>
              <a:rPr lang="en-US" dirty="0" smtClean="0"/>
              <a:t/>
            </a:r>
            <a:br>
              <a:rPr lang="en-US" dirty="0" smtClean="0"/>
            </a:br>
            <a:endParaRPr lang="en-US" dirty="0"/>
          </a:p>
        </p:txBody>
      </p:sp>
    </p:spTree>
    <p:extLst>
      <p:ext uri="{BB962C8B-B14F-4D97-AF65-F5344CB8AC3E}">
        <p14:creationId xmlns:p14="http://schemas.microsoft.com/office/powerpoint/2010/main" val="267855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4875" y="1812801"/>
            <a:ext cx="8976987" cy="1200329"/>
          </a:xfrm>
          <a:prstGeom prst="rect">
            <a:avLst/>
          </a:prstGeom>
        </p:spPr>
        <p:txBody>
          <a:bodyPr wrap="square">
            <a:spAutoFit/>
          </a:bodyPr>
          <a:lstStyle/>
          <a:p>
            <a:r>
              <a:rPr lang="en-US" b="0" i="0" dirty="0" smtClean="0">
                <a:solidFill>
                  <a:srgbClr val="000000"/>
                </a:solidFill>
                <a:effectLst/>
                <a:latin typeface="Segoe UI" panose="020B0502040204020203" pitchFamily="34" charset="0"/>
              </a:rPr>
              <a:t>When to use POST?</a:t>
            </a:r>
          </a:p>
          <a:p>
            <a:r>
              <a:rPr lang="en-US" b="0" i="0" dirty="0" smtClean="0">
                <a:solidFill>
                  <a:srgbClr val="000000"/>
                </a:solidFill>
                <a:effectLst/>
                <a:latin typeface="Verdana" panose="020B0604030504040204" pitchFamily="34" charset="0"/>
              </a:rPr>
              <a:t>Information sent from a form with the POST method is </a:t>
            </a:r>
            <a:r>
              <a:rPr lang="en-US" b="1" i="0" dirty="0" smtClean="0">
                <a:solidFill>
                  <a:srgbClr val="000000"/>
                </a:solidFill>
                <a:effectLst/>
                <a:latin typeface="Verdana" panose="020B0604030504040204" pitchFamily="34" charset="0"/>
              </a:rPr>
              <a:t>invisible to others</a:t>
            </a:r>
            <a:r>
              <a:rPr lang="en-US" b="0" i="0" dirty="0" smtClean="0">
                <a:solidFill>
                  <a:srgbClr val="000000"/>
                </a:solidFill>
                <a:effectLst/>
                <a:latin typeface="Verdana" panose="020B0604030504040204" pitchFamily="34" charset="0"/>
              </a:rPr>
              <a:t> (all names/values are embedded within the body of the HTTP request) and has </a:t>
            </a:r>
            <a:r>
              <a:rPr lang="en-US" b="1" i="0" dirty="0" smtClean="0">
                <a:solidFill>
                  <a:srgbClr val="000000"/>
                </a:solidFill>
                <a:effectLst/>
                <a:latin typeface="Verdana" panose="020B0604030504040204" pitchFamily="34" charset="0"/>
              </a:rPr>
              <a:t>no limits</a:t>
            </a:r>
            <a:r>
              <a:rPr lang="en-US" b="0" i="0" dirty="0" smtClean="0">
                <a:solidFill>
                  <a:srgbClr val="000000"/>
                </a:solidFill>
                <a:effectLst/>
                <a:latin typeface="Verdana" panose="020B0604030504040204" pitchFamily="34" charset="0"/>
              </a:rPr>
              <a:t> on the amount of information to send.</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9725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246" y="994331"/>
            <a:ext cx="6096000" cy="3416320"/>
          </a:xfrm>
          <a:prstGeom prst="rect">
            <a:avLst/>
          </a:prstGeom>
        </p:spPr>
        <p:txBody>
          <a:bodyPr>
            <a:spAutoFit/>
          </a:bodyPr>
          <a:lstStyle/>
          <a:p>
            <a:r>
              <a:rPr lang="en-US" dirty="0" smtClean="0"/>
              <a:t>&lt;!DOCTYPE HTML&gt;</a:t>
            </a:r>
          </a:p>
          <a:p>
            <a:r>
              <a:rPr lang="en-US" dirty="0" smtClean="0"/>
              <a:t>&lt;html&gt;  </a:t>
            </a:r>
          </a:p>
          <a:p>
            <a:r>
              <a:rPr lang="en-US" dirty="0" smtClean="0"/>
              <a:t>&lt;body&gt;</a:t>
            </a:r>
          </a:p>
          <a:p>
            <a:endParaRPr lang="en-US" dirty="0" smtClean="0"/>
          </a:p>
          <a:p>
            <a:r>
              <a:rPr lang="en-US" dirty="0" smtClean="0"/>
              <a:t>&lt;form action="</a:t>
            </a:r>
            <a:r>
              <a:rPr lang="en-US" dirty="0" err="1" smtClean="0"/>
              <a:t>welcome.php</a:t>
            </a:r>
            <a:r>
              <a:rPr lang="en-US" dirty="0" smtClean="0"/>
              <a:t>" method="post"&gt;</a:t>
            </a:r>
          </a:p>
          <a:p>
            <a:r>
              <a:rPr lang="en-US" dirty="0" smtClean="0"/>
              <a:t>Name: &lt;input type="text" name="name"&gt;&lt;</a:t>
            </a:r>
            <a:r>
              <a:rPr lang="en-US" dirty="0" err="1" smtClean="0"/>
              <a:t>br</a:t>
            </a:r>
            <a:r>
              <a:rPr lang="en-US" dirty="0" smtClean="0"/>
              <a:t>&gt;</a:t>
            </a:r>
          </a:p>
          <a:p>
            <a:r>
              <a:rPr lang="en-US" dirty="0" smtClean="0"/>
              <a:t>E-mail: &lt;input type="text" name="email"&gt;&lt;</a:t>
            </a:r>
            <a:r>
              <a:rPr lang="en-US" dirty="0" err="1" smtClean="0"/>
              <a:t>br</a:t>
            </a:r>
            <a:r>
              <a:rPr lang="en-US" dirty="0" smtClean="0"/>
              <a:t>&gt;</a:t>
            </a:r>
          </a:p>
          <a:p>
            <a:r>
              <a:rPr lang="en-US" dirty="0" smtClean="0"/>
              <a:t>&lt;input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
        <p:nvSpPr>
          <p:cNvPr id="3" name="TextBox 2"/>
          <p:cNvSpPr txBox="1"/>
          <p:nvPr/>
        </p:nvSpPr>
        <p:spPr>
          <a:xfrm>
            <a:off x="1628383" y="4647157"/>
            <a:ext cx="1096839" cy="369332"/>
          </a:xfrm>
          <a:prstGeom prst="rect">
            <a:avLst/>
          </a:prstGeom>
          <a:noFill/>
        </p:spPr>
        <p:txBody>
          <a:bodyPr wrap="none" rtlCol="0">
            <a:spAutoFit/>
          </a:bodyPr>
          <a:lstStyle/>
          <a:p>
            <a:r>
              <a:rPr lang="en-US" dirty="0" err="1" smtClean="0"/>
              <a:t>Form.php</a:t>
            </a:r>
            <a:endParaRPr lang="en-US" dirty="0"/>
          </a:p>
        </p:txBody>
      </p:sp>
      <p:sp>
        <p:nvSpPr>
          <p:cNvPr id="4" name="Rectangle 3"/>
          <p:cNvSpPr/>
          <p:nvPr/>
        </p:nvSpPr>
        <p:spPr>
          <a:xfrm>
            <a:off x="6517709" y="1082014"/>
            <a:ext cx="6096000" cy="2308324"/>
          </a:xfrm>
          <a:prstGeom prst="rect">
            <a:avLst/>
          </a:prstGeom>
        </p:spPr>
        <p:txBody>
          <a:bodyPr>
            <a:spAutoFit/>
          </a:bodyPr>
          <a:lstStyle/>
          <a:p>
            <a:r>
              <a:rPr lang="en-US" smtClean="0"/>
              <a:t>&lt;html&gt;</a:t>
            </a:r>
          </a:p>
          <a:p>
            <a:r>
              <a:rPr lang="en-US" dirty="0" smtClean="0"/>
              <a:t>&lt;body&gt;</a:t>
            </a:r>
          </a:p>
          <a:p>
            <a:endParaRPr lang="en-US" dirty="0" smtClean="0"/>
          </a:p>
          <a:p>
            <a:r>
              <a:rPr lang="en-US" dirty="0" smtClean="0"/>
              <a:t>Welcome &lt;?</a:t>
            </a:r>
            <a:r>
              <a:rPr lang="en-US" dirty="0" err="1" smtClean="0"/>
              <a:t>php</a:t>
            </a:r>
            <a:r>
              <a:rPr lang="en-US" dirty="0" smtClean="0"/>
              <a:t> echo $_POST["name"]; ?&gt;&lt;</a:t>
            </a:r>
            <a:r>
              <a:rPr lang="en-US" dirty="0" err="1" smtClean="0"/>
              <a:t>br</a:t>
            </a:r>
            <a:r>
              <a:rPr lang="en-US" dirty="0" smtClean="0"/>
              <a:t>&gt;</a:t>
            </a:r>
          </a:p>
          <a:p>
            <a:r>
              <a:rPr lang="en-US" dirty="0" smtClean="0"/>
              <a:t>Your email address is: &lt;?</a:t>
            </a:r>
            <a:r>
              <a:rPr lang="en-US" dirty="0" err="1" smtClean="0"/>
              <a:t>php</a:t>
            </a:r>
            <a:r>
              <a:rPr lang="en-US" dirty="0" smtClean="0"/>
              <a:t> echo $_POST["email"]; ?&gt;</a:t>
            </a:r>
          </a:p>
          <a:p>
            <a:endParaRPr lang="en-US" dirty="0" smtClean="0"/>
          </a:p>
          <a:p>
            <a:r>
              <a:rPr lang="en-US" dirty="0" smtClean="0"/>
              <a:t>&lt;/body&gt;</a:t>
            </a:r>
          </a:p>
          <a:p>
            <a:r>
              <a:rPr lang="en-US" dirty="0" smtClean="0"/>
              <a:t>&lt;/html&gt;</a:t>
            </a:r>
            <a:endParaRPr lang="en-US" dirty="0"/>
          </a:p>
        </p:txBody>
      </p:sp>
      <p:sp>
        <p:nvSpPr>
          <p:cNvPr id="5" name="TextBox 4"/>
          <p:cNvSpPr txBox="1"/>
          <p:nvPr/>
        </p:nvSpPr>
        <p:spPr>
          <a:xfrm>
            <a:off x="7304761" y="3634224"/>
            <a:ext cx="1548052" cy="369332"/>
          </a:xfrm>
          <a:prstGeom prst="rect">
            <a:avLst/>
          </a:prstGeom>
          <a:noFill/>
        </p:spPr>
        <p:txBody>
          <a:bodyPr wrap="none" rtlCol="0">
            <a:spAutoFit/>
          </a:bodyPr>
          <a:lstStyle/>
          <a:p>
            <a:r>
              <a:rPr lang="en-US" dirty="0" err="1" smtClean="0"/>
              <a:t>Welcome.php</a:t>
            </a:r>
            <a:endParaRPr lang="en-US" dirty="0"/>
          </a:p>
        </p:txBody>
      </p:sp>
      <p:sp>
        <p:nvSpPr>
          <p:cNvPr id="6" name="Rectangle 5"/>
          <p:cNvSpPr/>
          <p:nvPr/>
        </p:nvSpPr>
        <p:spPr>
          <a:xfrm>
            <a:off x="1482246" y="5657671"/>
            <a:ext cx="10279694" cy="923330"/>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When the user fills out the form above and clicks the submit button, the form data is sent for processing to a PHP file named "</a:t>
            </a:r>
            <a:r>
              <a:rPr lang="en-US" b="0" i="0" dirty="0" err="1" smtClean="0">
                <a:solidFill>
                  <a:srgbClr val="000000"/>
                </a:solidFill>
                <a:effectLst/>
                <a:latin typeface="Verdana" panose="020B0604030504040204" pitchFamily="34" charset="0"/>
              </a:rPr>
              <a:t>welcome.php</a:t>
            </a:r>
            <a:r>
              <a:rPr lang="en-US" b="0" i="0" dirty="0" smtClean="0">
                <a:solidFill>
                  <a:srgbClr val="000000"/>
                </a:solidFill>
                <a:effectLst/>
                <a:latin typeface="Verdana" panose="020B0604030504040204" pitchFamily="34" charset="0"/>
              </a:rPr>
              <a:t>". The form data is sent with the HTTP POST method.</a:t>
            </a:r>
            <a:endParaRPr lang="en-US" dirty="0"/>
          </a:p>
        </p:txBody>
      </p:sp>
    </p:spTree>
    <p:extLst>
      <p:ext uri="{BB962C8B-B14F-4D97-AF65-F5344CB8AC3E}">
        <p14:creationId xmlns:p14="http://schemas.microsoft.com/office/powerpoint/2010/main" val="170388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b="0" i="0" dirty="0" smtClean="0">
                <a:solidFill>
                  <a:srgbClr val="000000"/>
                </a:solidFill>
                <a:effectLst/>
                <a:latin typeface="Times New Roman" panose="02020603050405020304" pitchFamily="18" charset="0"/>
              </a:rPr>
              <a:t>Welcome MOST.ROKEYA KHATUN</a:t>
            </a:r>
            <a:r>
              <a:rPr lang="en-US" dirty="0" smtClean="0"/>
              <a:t/>
            </a:r>
            <a:br>
              <a:rPr lang="en-US" dirty="0" smtClean="0"/>
            </a:br>
            <a:r>
              <a:rPr lang="en-US" b="0" i="0" dirty="0" smtClean="0">
                <a:solidFill>
                  <a:srgbClr val="000000"/>
                </a:solidFill>
                <a:effectLst/>
                <a:latin typeface="Times New Roman" panose="02020603050405020304" pitchFamily="18" charset="0"/>
              </a:rPr>
              <a:t>Your email address is: rokeya@cse.green.edu.bd</a:t>
            </a:r>
            <a:endParaRPr lang="en-US" dirty="0"/>
          </a:p>
        </p:txBody>
      </p:sp>
      <p:sp>
        <p:nvSpPr>
          <p:cNvPr id="3" name="Rectangle 2"/>
          <p:cNvSpPr/>
          <p:nvPr/>
        </p:nvSpPr>
        <p:spPr>
          <a:xfrm>
            <a:off x="2196230" y="4821901"/>
            <a:ext cx="6096000" cy="646331"/>
          </a:xfrm>
          <a:prstGeom prst="rect">
            <a:avLst/>
          </a:prstGeom>
        </p:spPr>
        <p:txBody>
          <a:bodyPr>
            <a:spAutoFit/>
          </a:bodyPr>
          <a:lstStyle/>
          <a:p>
            <a:r>
              <a:rPr lang="en-US" b="0" i="0" dirty="0" smtClean="0">
                <a:solidFill>
                  <a:srgbClr val="000000"/>
                </a:solidFill>
                <a:effectLst/>
                <a:latin typeface="Verdana" panose="020B0604030504040204" pitchFamily="34" charset="0"/>
              </a:rPr>
              <a:t>The same result could also be achieved using the HTTP GET method</a:t>
            </a:r>
            <a:endParaRPr lang="en-US" dirty="0"/>
          </a:p>
        </p:txBody>
      </p:sp>
    </p:spTree>
    <p:extLst>
      <p:ext uri="{BB962C8B-B14F-4D97-AF65-F5344CB8AC3E}">
        <p14:creationId xmlns:p14="http://schemas.microsoft.com/office/powerpoint/2010/main" val="182135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087" y="2690335"/>
            <a:ext cx="9695145" cy="91716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Both GET and POST create an array (e.g. array( key1 =&gt; value1, key2 =&gt; value2, key3 =&gt; value3, ...)). This array holds key/value pairs, where keys are the names of the form controls and values are the input data from the user.</a:t>
            </a:r>
            <a:endParaRPr lang="en-US" dirty="0"/>
          </a:p>
        </p:txBody>
      </p:sp>
    </p:spTree>
    <p:extLst>
      <p:ext uri="{BB962C8B-B14F-4D97-AF65-F5344CB8AC3E}">
        <p14:creationId xmlns:p14="http://schemas.microsoft.com/office/powerpoint/2010/main" val="83734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660" y="612845"/>
            <a:ext cx="9983244" cy="4247317"/>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When the form is submitted, the form data is sent with method="post".</a:t>
            </a:r>
          </a:p>
          <a:p>
            <a:r>
              <a:rPr lang="en-US" b="1" i="0" dirty="0" smtClean="0">
                <a:solidFill>
                  <a:srgbClr val="000000"/>
                </a:solidFill>
                <a:effectLst/>
                <a:latin typeface="Verdana" panose="020B0604030504040204" pitchFamily="34" charset="0"/>
              </a:rPr>
              <a:t>What is the $_SERVER["PHP_SELF"] variable?</a:t>
            </a:r>
            <a:r>
              <a:rPr lang="en-US" b="0" i="0" dirty="0" smtClean="0">
                <a:solidFill>
                  <a:srgbClr val="000000"/>
                </a:solidFill>
                <a:effectLst/>
                <a:latin typeface="Verdana" panose="020B0604030504040204" pitchFamily="34" charset="0"/>
              </a:rPr>
              <a:t/>
            </a:r>
            <a:br>
              <a:rPr lang="en-US" b="0" i="0" dirty="0" smtClean="0">
                <a:solidFill>
                  <a:srgbClr val="000000"/>
                </a:solidFill>
                <a:effectLst/>
                <a:latin typeface="Verdana" panose="020B0604030504040204" pitchFamily="34" charset="0"/>
              </a:rPr>
            </a:br>
            <a:r>
              <a:rPr lang="en-US" b="0" i="0" dirty="0" smtClean="0">
                <a:solidFill>
                  <a:srgbClr val="000000"/>
                </a:solidFill>
                <a:effectLst/>
                <a:latin typeface="Verdana" panose="020B0604030504040204" pitchFamily="34" charset="0"/>
              </a:rPr>
              <a:t/>
            </a:r>
            <a:br>
              <a:rPr lang="en-US" b="0" i="0" dirty="0" smtClean="0">
                <a:solidFill>
                  <a:srgbClr val="000000"/>
                </a:solidFill>
                <a:effectLst/>
                <a:latin typeface="Verdana" panose="020B0604030504040204" pitchFamily="34" charset="0"/>
              </a:rPr>
            </a:br>
            <a:r>
              <a:rPr lang="en-US" b="0" i="0" dirty="0" smtClean="0">
                <a:solidFill>
                  <a:srgbClr val="000000"/>
                </a:solidFill>
                <a:effectLst/>
                <a:latin typeface="Verdana" panose="020B0604030504040204" pitchFamily="34" charset="0"/>
              </a:rPr>
              <a:t>The $_SERVER["PHP_SELF"] is a super global variable that returns the filename of the currently executing script.</a:t>
            </a:r>
          </a:p>
          <a:p>
            <a:r>
              <a:rPr lang="en-US" b="0" i="0" dirty="0" smtClean="0">
                <a:solidFill>
                  <a:srgbClr val="000000"/>
                </a:solidFill>
                <a:effectLst/>
                <a:latin typeface="Verdana" panose="020B0604030504040204" pitchFamily="34" charset="0"/>
              </a:rPr>
              <a:t>So, the $_SERVER["PHP_SELF"] sends the submitted form data to the page itself, instead of jumping to a different page. This way, the user will get error messages on the same page as the form.</a:t>
            </a:r>
          </a:p>
          <a:p>
            <a:endParaRPr lang="en-US" b="0" i="0" dirty="0" smtClean="0">
              <a:solidFill>
                <a:srgbClr val="000000"/>
              </a:solidFill>
              <a:effectLst/>
              <a:latin typeface="Verdana" panose="020B0604030504040204" pitchFamily="34" charset="0"/>
            </a:endParaRPr>
          </a:p>
          <a:p>
            <a:r>
              <a:rPr lang="en-US" b="1" i="0" dirty="0" smtClean="0">
                <a:solidFill>
                  <a:srgbClr val="000000"/>
                </a:solidFill>
                <a:effectLst/>
                <a:latin typeface="Verdana" panose="020B0604030504040204" pitchFamily="34" charset="0"/>
              </a:rPr>
              <a:t>What is the </a:t>
            </a:r>
            <a:r>
              <a:rPr lang="en-US" b="1" i="0" dirty="0" err="1" smtClean="0">
                <a:solidFill>
                  <a:srgbClr val="000000"/>
                </a:solidFill>
                <a:effectLst/>
                <a:latin typeface="Verdana" panose="020B0604030504040204" pitchFamily="34" charset="0"/>
              </a:rPr>
              <a:t>htmlspecialchars</a:t>
            </a:r>
            <a:r>
              <a:rPr lang="en-US" b="1" i="0" dirty="0" smtClean="0">
                <a:solidFill>
                  <a:srgbClr val="000000"/>
                </a:solidFill>
                <a:effectLst/>
                <a:latin typeface="Verdana" panose="020B0604030504040204" pitchFamily="34" charset="0"/>
              </a:rPr>
              <a:t>() function?</a:t>
            </a:r>
            <a:r>
              <a:rPr lang="en-US" b="0" i="0" dirty="0" smtClean="0">
                <a:solidFill>
                  <a:srgbClr val="000000"/>
                </a:solidFill>
                <a:effectLst/>
                <a:latin typeface="Verdana" panose="020B0604030504040204" pitchFamily="34" charset="0"/>
              </a:rPr>
              <a:t/>
            </a:r>
            <a:br>
              <a:rPr lang="en-US" b="0" i="0" dirty="0" smtClean="0">
                <a:solidFill>
                  <a:srgbClr val="000000"/>
                </a:solidFill>
                <a:effectLst/>
                <a:latin typeface="Verdana" panose="020B0604030504040204" pitchFamily="34" charset="0"/>
              </a:rPr>
            </a:br>
            <a:r>
              <a:rPr lang="en-US" b="0" i="0" dirty="0" smtClean="0">
                <a:solidFill>
                  <a:srgbClr val="000000"/>
                </a:solidFill>
                <a:effectLst/>
                <a:latin typeface="Verdana" panose="020B0604030504040204" pitchFamily="34" charset="0"/>
              </a:rPr>
              <a:t/>
            </a:r>
            <a:br>
              <a:rPr lang="en-US" b="0" i="0" dirty="0" smtClean="0">
                <a:solidFill>
                  <a:srgbClr val="000000"/>
                </a:solidFill>
                <a:effectLst/>
                <a:latin typeface="Verdana" panose="020B0604030504040204" pitchFamily="34" charset="0"/>
              </a:rPr>
            </a:br>
            <a:r>
              <a:rPr lang="en-US" b="0" i="0" dirty="0" smtClean="0">
                <a:solidFill>
                  <a:srgbClr val="000000"/>
                </a:solidFill>
                <a:effectLst/>
                <a:latin typeface="Verdana" panose="020B0604030504040204" pitchFamily="34" charset="0"/>
              </a:rPr>
              <a:t>The </a:t>
            </a:r>
            <a:r>
              <a:rPr lang="en-US" b="0" i="0" dirty="0" err="1" smtClean="0">
                <a:solidFill>
                  <a:srgbClr val="000000"/>
                </a:solidFill>
                <a:effectLst/>
                <a:latin typeface="Verdana" panose="020B0604030504040204" pitchFamily="34" charset="0"/>
              </a:rPr>
              <a:t>htmlspecialchars</a:t>
            </a:r>
            <a:r>
              <a:rPr lang="en-US" b="0" i="0" dirty="0" smtClean="0">
                <a:solidFill>
                  <a:srgbClr val="000000"/>
                </a:solidFill>
                <a:effectLst/>
                <a:latin typeface="Verdana" panose="020B0604030504040204" pitchFamily="34" charset="0"/>
              </a:rPr>
              <a:t>() function converts special characters to HTML entities. This means that it will replace HTML characters like &lt; and &gt; with &amp;</a:t>
            </a:r>
            <a:r>
              <a:rPr lang="en-US" b="0" i="0" dirty="0" err="1" smtClean="0">
                <a:solidFill>
                  <a:srgbClr val="000000"/>
                </a:solidFill>
                <a:effectLst/>
                <a:latin typeface="Verdana" panose="020B0604030504040204" pitchFamily="34" charset="0"/>
              </a:rPr>
              <a:t>lt</a:t>
            </a:r>
            <a:r>
              <a:rPr lang="en-US" b="0" i="0" dirty="0" smtClean="0">
                <a:solidFill>
                  <a:srgbClr val="000000"/>
                </a:solidFill>
                <a:effectLst/>
                <a:latin typeface="Verdana" panose="020B0604030504040204" pitchFamily="34" charset="0"/>
              </a:rPr>
              <a:t>; and &amp;</a:t>
            </a:r>
            <a:r>
              <a:rPr lang="en-US" b="0" i="0" dirty="0" err="1" smtClean="0">
                <a:solidFill>
                  <a:srgbClr val="000000"/>
                </a:solidFill>
                <a:effectLst/>
                <a:latin typeface="Verdana" panose="020B0604030504040204" pitchFamily="34" charset="0"/>
              </a:rPr>
              <a:t>gt</a:t>
            </a:r>
            <a:r>
              <a:rPr lang="en-US" b="0" i="0" dirty="0" smtClean="0">
                <a:solidFill>
                  <a:srgbClr val="000000"/>
                </a:solidFill>
                <a:effectLst/>
                <a:latin typeface="Verdana" panose="020B0604030504040204" pitchFamily="34" charset="0"/>
              </a:rPr>
              <a:t>;. This prevents attackers from exploiting the code by injecting HTML or </a:t>
            </a:r>
            <a:r>
              <a:rPr lang="en-US" b="0" i="0" dirty="0" err="1" smtClean="0">
                <a:solidFill>
                  <a:srgbClr val="000000"/>
                </a:solidFill>
                <a:effectLst/>
                <a:latin typeface="Verdana" panose="020B0604030504040204" pitchFamily="34" charset="0"/>
              </a:rPr>
              <a:t>Javascript</a:t>
            </a:r>
            <a:r>
              <a:rPr lang="en-US" b="0" i="0" dirty="0" smtClean="0">
                <a:solidFill>
                  <a:srgbClr val="000000"/>
                </a:solidFill>
                <a:effectLst/>
                <a:latin typeface="Verdana" panose="020B0604030504040204" pitchFamily="34" charset="0"/>
              </a:rPr>
              <a:t> code (Cross-site Scripting attacks) in forms.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3302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333499" y="2721134"/>
          <a:ext cx="9525001" cy="2560320"/>
        </p:xfrm>
        <a:graphic>
          <a:graphicData uri="http://schemas.openxmlformats.org/drawingml/2006/table">
            <a:tbl>
              <a:tblPr/>
              <a:tblGrid>
                <a:gridCol w="2383899"/>
                <a:gridCol w="7141102"/>
              </a:tblGrid>
              <a:tr h="0">
                <a:tc>
                  <a:txBody>
                    <a:bodyPr/>
                    <a:lstStyle/>
                    <a:p>
                      <a:pPr algn="l" fontAlgn="t"/>
                      <a:r>
                        <a:rPr lang="en-US" dirty="0">
                          <a:effectLst/>
                        </a:rPr>
                        <a:t>Field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Validation Rules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Name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Required. + Must only contain letters and whitespace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E-mail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Required. + Must contain a valid email address (with @ and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Website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Optional. If present, it must contain a valid URL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dirty="0">
                          <a:effectLst/>
                        </a:rPr>
                        <a:t>Comment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Optional. Multi-line input field (</a:t>
                      </a:r>
                      <a:r>
                        <a:rPr lang="en-US" dirty="0" err="1">
                          <a:effectLst/>
                        </a:rPr>
                        <a:t>textarea</a:t>
                      </a:r>
                      <a:r>
                        <a:rPr lang="en-US" dirty="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Gender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Required. Must select one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3" name="Rectangle 1"/>
          <p:cNvSpPr>
            <a:spLocks noChangeArrowheads="1"/>
          </p:cNvSpPr>
          <p:nvPr/>
        </p:nvSpPr>
        <p:spPr bwMode="auto">
          <a:xfrm>
            <a:off x="2047483" y="1491192"/>
            <a:ext cx="24413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rPr>
              <a:t>Task</a:t>
            </a:r>
            <a:r>
              <a:rPr kumimoji="0" lang="en-US" sz="2400" b="0" i="0" u="none" strike="noStrike" cap="none" normalizeH="0" dirty="0" smtClean="0">
                <a:ln>
                  <a:noFill/>
                </a:ln>
                <a:solidFill>
                  <a:srgbClr val="000000"/>
                </a:solidFill>
                <a:effectLst/>
                <a:latin typeface="Verdana" panose="020B0604030504040204" pitchFamily="34" charset="0"/>
              </a:rPr>
              <a:t> 1: Report</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1252603" y="5824603"/>
            <a:ext cx="9240094"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Include the functions you used, describe your working procedure, code and output screenshot</a:t>
            </a:r>
          </a:p>
        </p:txBody>
      </p:sp>
    </p:spTree>
    <p:extLst>
      <p:ext uri="{BB962C8B-B14F-4D97-AF65-F5344CB8AC3E}">
        <p14:creationId xmlns:p14="http://schemas.microsoft.com/office/powerpoint/2010/main" val="310382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374</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ROKEYA</dc:creator>
  <cp:lastModifiedBy>ROKEYA</cp:lastModifiedBy>
  <cp:revision>6</cp:revision>
  <dcterms:created xsi:type="dcterms:W3CDTF">2021-04-19T02:22:13Z</dcterms:created>
  <dcterms:modified xsi:type="dcterms:W3CDTF">2021-04-19T03:44:49Z</dcterms:modified>
</cp:coreProperties>
</file>