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76" r:id="rId7"/>
    <p:sldId id="274" r:id="rId8"/>
    <p:sldId id="273" r:id="rId9"/>
    <p:sldId id="261" r:id="rId10"/>
    <p:sldId id="277" r:id="rId11"/>
    <p:sldId id="270" r:id="rId12"/>
    <p:sldId id="278" r:id="rId13"/>
    <p:sldId id="264" r:id="rId14"/>
    <p:sldId id="279" r:id="rId15"/>
    <p:sldId id="260" r:id="rId16"/>
    <p:sldId id="27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90704" autoAdjust="0"/>
  </p:normalViewPr>
  <p:slideViewPr>
    <p:cSldViewPr snapToGrid="0">
      <p:cViewPr>
        <p:scale>
          <a:sx n="68" d="100"/>
          <a:sy n="68" d="100"/>
        </p:scale>
        <p:origin x="-128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146082"/>
            <a:ext cx="5358865" cy="1122202"/>
          </a:xfrm>
        </p:spPr>
        <p:txBody>
          <a:bodyPr/>
          <a:lstStyle/>
          <a:p>
            <a:r>
              <a:rPr lang="en-US" sz="3600" b="1" dirty="0"/>
              <a:t>Analog Function Generator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5893" y="5557042"/>
            <a:ext cx="3129012" cy="100641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50000"/>
              </a:lnSpc>
            </a:pPr>
            <a:r>
              <a:rPr lang="en-US" dirty="0"/>
              <a:t>Group 25</a:t>
            </a:r>
          </a:p>
          <a:p>
            <a:pPr marL="285750" indent="-285750" algn="just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+mn-lt"/>
              </a:rPr>
              <a:t>200148M     DOMBAWALA D.P.C.L.</a:t>
            </a:r>
          </a:p>
          <a:p>
            <a:pPr marL="285750" indent="-285750" algn="just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+mn-lt"/>
              </a:rPr>
              <a:t>200356A      LOKUGEEGANA D.L.</a:t>
            </a:r>
          </a:p>
          <a:p>
            <a:pPr marL="285750" indent="-285750" algn="just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+mn-lt"/>
              </a:rPr>
              <a:t>200511V      RANASINGHE R.A.R.L</a:t>
            </a:r>
          </a:p>
          <a:p>
            <a:pPr marL="285750" indent="-285750" algn="just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+mn-lt"/>
              </a:rPr>
              <a:t>200741B       YAPA Y.A.N.T.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2">
            <a:extLst>
              <a:ext uri="{FF2B5EF4-FFF2-40B4-BE49-F238E27FC236}">
                <a16:creationId xmlns:a16="http://schemas.microsoft.com/office/drawing/2014/main" id="{5FCDED3B-72B8-2700-C8AB-60F312B6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/>
          <a:lstStyle/>
          <a:p>
            <a:r>
              <a:rPr lang="en-US" dirty="0"/>
              <a:t>Sine wave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4E8B49-D1F8-5199-FA69-A8EB36056E48}"/>
              </a:ext>
            </a:extLst>
          </p:cNvPr>
          <p:cNvSpPr txBox="1"/>
          <p:nvPr/>
        </p:nvSpPr>
        <p:spPr>
          <a:xfrm>
            <a:off x="466165" y="3030024"/>
            <a:ext cx="124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Triangula</a:t>
            </a:r>
            <a:r>
              <a:rPr lang="en-US" b="1" dirty="0">
                <a:solidFill>
                  <a:srgbClr val="FF0000"/>
                </a:solidFill>
              </a:rPr>
              <a:t> Wave</a:t>
            </a:r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CE0702D0-EA59-02CA-F4F9-927AD826C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78" y="1260397"/>
            <a:ext cx="7765365" cy="4738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2">
            <a:extLst>
              <a:ext uri="{FF2B5EF4-FFF2-40B4-BE49-F238E27FC236}">
                <a16:creationId xmlns:a16="http://schemas.microsoft.com/office/drawing/2014/main" id="{5FCDED3B-72B8-2700-C8AB-60F312B6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/>
          <a:lstStyle/>
          <a:p>
            <a:r>
              <a:rPr lang="en-US" dirty="0"/>
              <a:t>Sine wave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1A3F790-9381-5AF2-7FE5-7C0D42F36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7"/>
          <a:stretch/>
        </p:blipFill>
        <p:spPr>
          <a:xfrm>
            <a:off x="2105723" y="945824"/>
            <a:ext cx="4186210" cy="405195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94E8B49-D1F8-5199-FA69-A8EB36056E48}"/>
              </a:ext>
            </a:extLst>
          </p:cNvPr>
          <p:cNvSpPr txBox="1"/>
          <p:nvPr/>
        </p:nvSpPr>
        <p:spPr>
          <a:xfrm>
            <a:off x="466165" y="3030024"/>
            <a:ext cx="124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Triangular Wave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0D0B23-94E2-62FA-03B5-BCE669916B3A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1712259" y="3281036"/>
            <a:ext cx="329420" cy="72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7853F4A-C9FB-BFE3-CB25-BF19EE9450FD}"/>
              </a:ext>
            </a:extLst>
          </p:cNvPr>
          <p:cNvSpPr txBox="1"/>
          <p:nvPr/>
        </p:nvSpPr>
        <p:spPr>
          <a:xfrm>
            <a:off x="6355977" y="2476026"/>
            <a:ext cx="12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Sine Wave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21B2A6-6D5A-BFA2-72BE-ADF2625F854A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6227889" y="2660692"/>
            <a:ext cx="128088" cy="768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CEA261-1683-3B66-CFF9-6F76EBE29D7F}"/>
              </a:ext>
            </a:extLst>
          </p:cNvPr>
          <p:cNvSpPr txBox="1"/>
          <p:nvPr/>
        </p:nvSpPr>
        <p:spPr>
          <a:xfrm>
            <a:off x="2041679" y="5445512"/>
            <a:ext cx="865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Integrating the triangular wave, we obtain approximation to the sine wave.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8A08A4-19C4-02F3-47D1-B6ECF074637A}"/>
                  </a:ext>
                </a:extLst>
              </p:cNvPr>
              <p:cNvSpPr txBox="1"/>
              <p:nvPr/>
            </p:nvSpPr>
            <p:spPr>
              <a:xfrm>
                <a:off x="8377517" y="2638280"/>
                <a:ext cx="2738718" cy="72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𝑅𝐶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8A08A4-19C4-02F3-47D1-B6ECF0746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517" y="2638280"/>
                <a:ext cx="2738718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55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362745"/>
            <a:ext cx="8421688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Component</a:t>
            </a:r>
            <a:r>
              <a:rPr lang="en-US" sz="4000" dirty="0"/>
              <a:t> </a:t>
            </a:r>
            <a:r>
              <a:rPr lang="en-US" sz="4000" b="1" dirty="0"/>
              <a:t>Selection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CC7B4C8-77B2-BA45-2691-0E993C589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96841"/>
              </p:ext>
            </p:extLst>
          </p:nvPr>
        </p:nvGraphicFramePr>
        <p:xfrm>
          <a:off x="2508250" y="2072216"/>
          <a:ext cx="8127999" cy="1752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279263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43331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25516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OpAmp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Slew rate  v/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Grotesque" panose="020B0604020202020204" pitchFamily="34" charset="0"/>
                        </a:rPr>
                        <a:t>µ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</a:p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(Data Sheet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Practical  v/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Grotesque" panose="020B0604020202020204" pitchFamily="34" charset="0"/>
                        </a:rPr>
                        <a:t>µ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</a:p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(Data Sheet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2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TL072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NE5535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39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AD826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88490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66191DD-CD24-40D4-3520-88A26F7DAF7D}"/>
              </a:ext>
            </a:extLst>
          </p:cNvPr>
          <p:cNvSpPr txBox="1"/>
          <p:nvPr/>
        </p:nvSpPr>
        <p:spPr>
          <a:xfrm>
            <a:off x="2402541" y="4670612"/>
            <a:ext cx="710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are using a comparator to make the square wave, there should be high slew rate values for a better function generation. Our calculated value of slew rate of the OpAmp is 300. 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4E16-E1F9-2F2F-DA80-572F31C7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09128"/>
            <a:ext cx="8421688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Enclosure Design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8E4C9C61-86FE-6328-5691-AFA4AD2800E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9" t="21257" r="21899" b="8592"/>
          <a:stretch/>
        </p:blipFill>
        <p:spPr bwMode="auto">
          <a:xfrm>
            <a:off x="273522" y="1334193"/>
            <a:ext cx="5972279" cy="4189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79D030C1-1CCB-DDD5-7E57-EC18C73D61C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2" t="12708" r="20567"/>
          <a:stretch/>
        </p:blipFill>
        <p:spPr bwMode="auto">
          <a:xfrm>
            <a:off x="6716685" y="1458323"/>
            <a:ext cx="5201794" cy="5090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601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252" y="2985246"/>
            <a:ext cx="2304489" cy="63537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61302"/>
            <a:ext cx="3676090" cy="56776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Circuit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6940B-FA3D-1AD6-ED83-0D168995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69" y="1053538"/>
            <a:ext cx="10844200" cy="54106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3D871D-C387-4975-EFCD-A8007B0657D3}"/>
              </a:ext>
            </a:extLst>
          </p:cNvPr>
          <p:cNvSpPr/>
          <p:nvPr/>
        </p:nvSpPr>
        <p:spPr>
          <a:xfrm>
            <a:off x="495300" y="1666875"/>
            <a:ext cx="3520888" cy="450821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9ED49-DE5C-275B-8122-2775305009E5}"/>
              </a:ext>
            </a:extLst>
          </p:cNvPr>
          <p:cNvSpPr/>
          <p:nvPr/>
        </p:nvSpPr>
        <p:spPr>
          <a:xfrm>
            <a:off x="4267200" y="4041494"/>
            <a:ext cx="4343400" cy="21336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91FC39-5767-F02D-9D01-B9CD60531F54}"/>
              </a:ext>
            </a:extLst>
          </p:cNvPr>
          <p:cNvSpPr/>
          <p:nvPr/>
        </p:nvSpPr>
        <p:spPr>
          <a:xfrm>
            <a:off x="4147857" y="1053538"/>
            <a:ext cx="3729318" cy="288981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1F6DB-61D5-F0EB-ECB3-631EC8AF884E}"/>
              </a:ext>
            </a:extLst>
          </p:cNvPr>
          <p:cNvSpPr txBox="1"/>
          <p:nvPr/>
        </p:nvSpPr>
        <p:spPr>
          <a:xfrm>
            <a:off x="5543550" y="710638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Sine wave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1B9C5-8859-1AD3-2CCD-B507D25EE01C}"/>
              </a:ext>
            </a:extLst>
          </p:cNvPr>
          <p:cNvSpPr txBox="1"/>
          <p:nvPr/>
        </p:nvSpPr>
        <p:spPr>
          <a:xfrm>
            <a:off x="6962775" y="6138389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Square wave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ED1E27-6D29-B64A-1EB6-38C0E9987A1A}"/>
              </a:ext>
            </a:extLst>
          </p:cNvPr>
          <p:cNvSpPr txBox="1"/>
          <p:nvPr/>
        </p:nvSpPr>
        <p:spPr>
          <a:xfrm>
            <a:off x="363631" y="1324021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Triangular and Saw-tooth 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69" y="358587"/>
            <a:ext cx="1730749" cy="53676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Circuit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6C5EFD12-15C5-8BC5-4AF3-69B980AF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000" y="824753"/>
            <a:ext cx="7349735" cy="520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9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69" y="358588"/>
            <a:ext cx="2403102" cy="466166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PCB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64D75-1AE8-8DC4-C3E9-E750B8CFB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1" y="860750"/>
            <a:ext cx="2922055" cy="284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1BD97A-4608-EE73-365D-12BFDE06D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529" y="347846"/>
            <a:ext cx="3358871" cy="33562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44E1F4-96FF-76D3-A6F9-5E0F8EF593B4}"/>
              </a:ext>
            </a:extLst>
          </p:cNvPr>
          <p:cNvSpPr txBox="1"/>
          <p:nvPr/>
        </p:nvSpPr>
        <p:spPr>
          <a:xfrm>
            <a:off x="2197072" y="6140822"/>
            <a:ext cx="2562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Main PCB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F0B11-AFE9-5E46-4C87-0374C74A8857}"/>
              </a:ext>
            </a:extLst>
          </p:cNvPr>
          <p:cNvSpPr txBox="1"/>
          <p:nvPr/>
        </p:nvSpPr>
        <p:spPr>
          <a:xfrm>
            <a:off x="7871731" y="6140822"/>
            <a:ext cx="2562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Power Supply Circuit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FBFB2-A9C2-A2EF-2B89-C40D95DB61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" r="26548"/>
          <a:stretch/>
        </p:blipFill>
        <p:spPr bwMode="auto">
          <a:xfrm>
            <a:off x="3030071" y="3838415"/>
            <a:ext cx="199841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9528F9-3EEF-06E6-FF3C-3C2CA9F36F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141" y="3861796"/>
            <a:ext cx="2315708" cy="2091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03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69" y="358587"/>
            <a:ext cx="3389219" cy="536763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23B3E8-DCFC-EFA0-2273-C7654B7C9594}"/>
              </a:ext>
            </a:extLst>
          </p:cNvPr>
          <p:cNvSpPr/>
          <p:nvPr/>
        </p:nvSpPr>
        <p:spPr>
          <a:xfrm>
            <a:off x="1299230" y="2513918"/>
            <a:ext cx="1456269" cy="7707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Schmitt Trigger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DE0E12-8043-9FD7-1924-C95633A27D95}"/>
              </a:ext>
            </a:extLst>
          </p:cNvPr>
          <p:cNvSpPr/>
          <p:nvPr/>
        </p:nvSpPr>
        <p:spPr>
          <a:xfrm>
            <a:off x="3527603" y="2499265"/>
            <a:ext cx="1456269" cy="8013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Integrator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73FB42-E198-2FFD-099E-108C91EB62E1}"/>
              </a:ext>
            </a:extLst>
          </p:cNvPr>
          <p:cNvSpPr/>
          <p:nvPr/>
        </p:nvSpPr>
        <p:spPr>
          <a:xfrm>
            <a:off x="8632092" y="2550190"/>
            <a:ext cx="1417998" cy="6982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069E1F-81B4-6DC3-3D01-7EF35578FF5F}"/>
              </a:ext>
            </a:extLst>
          </p:cNvPr>
          <p:cNvSpPr/>
          <p:nvPr/>
        </p:nvSpPr>
        <p:spPr>
          <a:xfrm>
            <a:off x="10446011" y="2522629"/>
            <a:ext cx="1417998" cy="6982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Attenuator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DF2A2A-3B37-A9C7-7295-9AD565FB38EC}"/>
              </a:ext>
            </a:extLst>
          </p:cNvPr>
          <p:cNvSpPr/>
          <p:nvPr/>
        </p:nvSpPr>
        <p:spPr>
          <a:xfrm>
            <a:off x="7030011" y="2550189"/>
            <a:ext cx="1306780" cy="6982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Offset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930B91-1460-11E6-A998-62C8BF5FFE02}"/>
              </a:ext>
            </a:extLst>
          </p:cNvPr>
          <p:cNvSpPr/>
          <p:nvPr/>
        </p:nvSpPr>
        <p:spPr>
          <a:xfrm>
            <a:off x="3450801" y="4553786"/>
            <a:ext cx="1609872" cy="801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Integrator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4BE198-2BE2-0F6E-11B8-F2C41DEA1746}"/>
              </a:ext>
            </a:extLst>
          </p:cNvPr>
          <p:cNvSpPr/>
          <p:nvPr/>
        </p:nvSpPr>
        <p:spPr>
          <a:xfrm>
            <a:off x="3450801" y="5717317"/>
            <a:ext cx="1609872" cy="7467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Amplifier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6EDD5F97-7848-A282-FDFB-4524AEEC9045}"/>
              </a:ext>
            </a:extLst>
          </p:cNvPr>
          <p:cNvSpPr/>
          <p:nvPr/>
        </p:nvSpPr>
        <p:spPr>
          <a:xfrm>
            <a:off x="1352504" y="1452092"/>
            <a:ext cx="1609872" cy="673083"/>
          </a:xfrm>
          <a:prstGeom prst="parallelogra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Frequency Selection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B5CEBF3A-0AA5-562B-25A1-702D8B18B0A3}"/>
              </a:ext>
            </a:extLst>
          </p:cNvPr>
          <p:cNvSpPr/>
          <p:nvPr/>
        </p:nvSpPr>
        <p:spPr>
          <a:xfrm>
            <a:off x="3392826" y="1252345"/>
            <a:ext cx="2561959" cy="571500"/>
          </a:xfrm>
          <a:prstGeom prst="parallelogra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Saw-tooth / Triangle Selection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CA959B08-827C-5F84-5ED0-2693DFDFC4FD}"/>
              </a:ext>
            </a:extLst>
          </p:cNvPr>
          <p:cNvSpPr/>
          <p:nvPr/>
        </p:nvSpPr>
        <p:spPr>
          <a:xfrm>
            <a:off x="6865429" y="1478445"/>
            <a:ext cx="1744137" cy="571500"/>
          </a:xfrm>
          <a:prstGeom prst="parallelogra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Duty Cycle Change</a:t>
            </a: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D80383AE-83F5-FD34-18DA-FADA2BACEF85}"/>
              </a:ext>
            </a:extLst>
          </p:cNvPr>
          <p:cNvSpPr/>
          <p:nvPr/>
        </p:nvSpPr>
        <p:spPr>
          <a:xfrm>
            <a:off x="1222428" y="4668736"/>
            <a:ext cx="1609872" cy="571500"/>
          </a:xfrm>
          <a:prstGeom prst="parallelogra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Frequency Selection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004DB1-8EE6-C195-0B6D-EF3899131FA5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878241" y="1788634"/>
            <a:ext cx="649362" cy="725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4CEDE4-6014-413D-9769-65E172029B74}"/>
              </a:ext>
            </a:extLst>
          </p:cNvPr>
          <p:cNvCxnSpPr>
            <a:cxnSpLocks/>
          </p:cNvCxnSpPr>
          <p:nvPr/>
        </p:nvCxnSpPr>
        <p:spPr>
          <a:xfrm>
            <a:off x="4138841" y="1846983"/>
            <a:ext cx="0" cy="652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F52A0F-5F3B-1BAD-6A98-CBA52A0EA16B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2755499" y="2899312"/>
            <a:ext cx="772104" cy="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B4F659-A9C7-01A0-2566-73146C193748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 flipV="1">
            <a:off x="4983872" y="2899312"/>
            <a:ext cx="2046139" cy="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A47061-8B2A-5601-AEC5-3C4457020EB9}"/>
              </a:ext>
            </a:extLst>
          </p:cNvPr>
          <p:cNvCxnSpPr>
            <a:cxnSpLocks/>
          </p:cNvCxnSpPr>
          <p:nvPr/>
        </p:nvCxnSpPr>
        <p:spPr>
          <a:xfrm>
            <a:off x="8354720" y="2935170"/>
            <a:ext cx="2953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FC317DC-2997-B3AA-BAD5-EF4A93902365}"/>
              </a:ext>
            </a:extLst>
          </p:cNvPr>
          <p:cNvCxnSpPr/>
          <p:nvPr/>
        </p:nvCxnSpPr>
        <p:spPr>
          <a:xfrm>
            <a:off x="10053538" y="2899312"/>
            <a:ext cx="3328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6C8587-BC8D-D91E-C311-9191C2FF118B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 flipH="1">
            <a:off x="4255737" y="3300664"/>
            <a:ext cx="1" cy="1253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F2C23BC-382F-B1B4-F40F-DD0EEB87C516}"/>
              </a:ext>
            </a:extLst>
          </p:cNvPr>
          <p:cNvCxnSpPr>
            <a:cxnSpLocks/>
            <a:stCxn id="29" idx="3"/>
            <a:endCxn id="24" idx="0"/>
          </p:cNvCxnSpPr>
          <p:nvPr/>
        </p:nvCxnSpPr>
        <p:spPr>
          <a:xfrm>
            <a:off x="7666060" y="2049945"/>
            <a:ext cx="17341" cy="500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0A17863-A9FF-24D5-90E7-144A292CCF49}"/>
              </a:ext>
            </a:extLst>
          </p:cNvPr>
          <p:cNvCxnSpPr>
            <a:stCxn id="30" idx="2"/>
            <a:endCxn id="25" idx="1"/>
          </p:cNvCxnSpPr>
          <p:nvPr/>
        </p:nvCxnSpPr>
        <p:spPr>
          <a:xfrm>
            <a:off x="2760863" y="4954486"/>
            <a:ext cx="689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A9EAD61-647A-424C-2EAD-4EF09A4D263C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4255737" y="5355185"/>
            <a:ext cx="0" cy="362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6B0391-6D87-8806-E15F-A31D5879FEE2}"/>
              </a:ext>
            </a:extLst>
          </p:cNvPr>
          <p:cNvCxnSpPr>
            <a:cxnSpLocks/>
          </p:cNvCxnSpPr>
          <p:nvPr/>
        </p:nvCxnSpPr>
        <p:spPr>
          <a:xfrm>
            <a:off x="4983872" y="3284706"/>
            <a:ext cx="1844207" cy="1441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5A5DF7E-50AD-84D3-ED2F-5A11D402BD34}"/>
              </a:ext>
            </a:extLst>
          </p:cNvPr>
          <p:cNvCxnSpPr>
            <a:cxnSpLocks/>
          </p:cNvCxnSpPr>
          <p:nvPr/>
        </p:nvCxnSpPr>
        <p:spPr>
          <a:xfrm flipV="1">
            <a:off x="5101253" y="5536251"/>
            <a:ext cx="1707064" cy="554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3F4179E-3317-E415-FC28-5FC187BCC7A0}"/>
              </a:ext>
            </a:extLst>
          </p:cNvPr>
          <p:cNvCxnSpPr>
            <a:cxnSpLocks/>
          </p:cNvCxnSpPr>
          <p:nvPr/>
        </p:nvCxnSpPr>
        <p:spPr>
          <a:xfrm flipH="1">
            <a:off x="8328318" y="3284706"/>
            <a:ext cx="2649966" cy="1441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247838A-6338-FADA-147B-2999B2F83E18}"/>
              </a:ext>
            </a:extLst>
          </p:cNvPr>
          <p:cNvSpPr/>
          <p:nvPr/>
        </p:nvSpPr>
        <p:spPr>
          <a:xfrm>
            <a:off x="6865429" y="4726995"/>
            <a:ext cx="1405777" cy="8493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 Selection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200EC3A-C79F-5BDE-627A-58C7078123B1}"/>
              </a:ext>
            </a:extLst>
          </p:cNvPr>
          <p:cNvSpPr/>
          <p:nvPr/>
        </p:nvSpPr>
        <p:spPr>
          <a:xfrm>
            <a:off x="8676411" y="4762614"/>
            <a:ext cx="1220624" cy="773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Amplifier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7490B9D-3E89-C927-4F6E-BC035BEA07C9}"/>
              </a:ext>
            </a:extLst>
          </p:cNvPr>
          <p:cNvCxnSpPr>
            <a:cxnSpLocks/>
          </p:cNvCxnSpPr>
          <p:nvPr/>
        </p:nvCxnSpPr>
        <p:spPr>
          <a:xfrm>
            <a:off x="8336791" y="5199123"/>
            <a:ext cx="2953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80FE0C9-8299-20E8-2F48-2336D87FCFD4}"/>
              </a:ext>
            </a:extLst>
          </p:cNvPr>
          <p:cNvSpPr/>
          <p:nvPr/>
        </p:nvSpPr>
        <p:spPr>
          <a:xfrm>
            <a:off x="10280974" y="4762614"/>
            <a:ext cx="1220624" cy="773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Push Pull</a:t>
            </a:r>
          </a:p>
          <a:p>
            <a:pPr algn="ctr"/>
            <a:r>
              <a:rPr lang="en-US" dirty="0">
                <a:solidFill>
                  <a:schemeClr val="dk1"/>
                </a:solidFill>
              </a:rPr>
              <a:t>circuit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3B15E5B-1306-512E-ED76-177B593F976C}"/>
              </a:ext>
            </a:extLst>
          </p:cNvPr>
          <p:cNvCxnSpPr>
            <a:cxnSpLocks/>
          </p:cNvCxnSpPr>
          <p:nvPr/>
        </p:nvCxnSpPr>
        <p:spPr>
          <a:xfrm>
            <a:off x="9941354" y="5199123"/>
            <a:ext cx="2953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F5702AC-623B-32CF-45E8-9D096EFD130A}"/>
              </a:ext>
            </a:extLst>
          </p:cNvPr>
          <p:cNvSpPr/>
          <p:nvPr/>
        </p:nvSpPr>
        <p:spPr>
          <a:xfrm>
            <a:off x="1039904" y="4215815"/>
            <a:ext cx="5307193" cy="25556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27DC13-7B00-5E8E-7433-522E985EAA60}"/>
              </a:ext>
            </a:extLst>
          </p:cNvPr>
          <p:cNvSpPr/>
          <p:nvPr/>
        </p:nvSpPr>
        <p:spPr>
          <a:xfrm>
            <a:off x="6604147" y="850010"/>
            <a:ext cx="5307192" cy="29634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9A5920-FE5C-4565-DAC4-CD6A420D2DB9}"/>
              </a:ext>
            </a:extLst>
          </p:cNvPr>
          <p:cNvSpPr/>
          <p:nvPr/>
        </p:nvSpPr>
        <p:spPr>
          <a:xfrm>
            <a:off x="1039906" y="1047750"/>
            <a:ext cx="5307192" cy="29634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0A8DE-0F12-ED6D-1FD9-A491B5324FC1}"/>
              </a:ext>
            </a:extLst>
          </p:cNvPr>
          <p:cNvSpPr txBox="1"/>
          <p:nvPr/>
        </p:nvSpPr>
        <p:spPr>
          <a:xfrm flipH="1">
            <a:off x="1039904" y="982689"/>
            <a:ext cx="287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Triangular and saw-tooth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BD83D-AE87-DB3F-6292-EFDAA269694B}"/>
              </a:ext>
            </a:extLst>
          </p:cNvPr>
          <p:cNvSpPr txBox="1"/>
          <p:nvPr/>
        </p:nvSpPr>
        <p:spPr>
          <a:xfrm flipH="1">
            <a:off x="6604147" y="849603"/>
            <a:ext cx="287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wave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CE352-1361-BB77-F8ED-2A70ABAC5281}"/>
              </a:ext>
            </a:extLst>
          </p:cNvPr>
          <p:cNvSpPr txBox="1"/>
          <p:nvPr/>
        </p:nvSpPr>
        <p:spPr>
          <a:xfrm flipH="1">
            <a:off x="1016431" y="4211948"/>
            <a:ext cx="287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Sine wave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26246-FF5C-8E3F-9108-2F2A24DBF4BB}"/>
              </a:ext>
            </a:extLst>
          </p:cNvPr>
          <p:cNvSpPr txBox="1"/>
          <p:nvPr/>
        </p:nvSpPr>
        <p:spPr>
          <a:xfrm>
            <a:off x="5522259" y="2655864"/>
            <a:ext cx="1212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Triangular wave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E631D-C03D-4796-0C4F-C494A25DD57A}"/>
              </a:ext>
            </a:extLst>
          </p:cNvPr>
          <p:cNvSpPr txBox="1"/>
          <p:nvPr/>
        </p:nvSpPr>
        <p:spPr>
          <a:xfrm>
            <a:off x="9335128" y="4003269"/>
            <a:ext cx="1212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Square wave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6CC9A-FE0D-A9C2-FFC4-F6BC3BF6F44E}"/>
              </a:ext>
            </a:extLst>
          </p:cNvPr>
          <p:cNvSpPr txBox="1"/>
          <p:nvPr/>
        </p:nvSpPr>
        <p:spPr>
          <a:xfrm>
            <a:off x="5595865" y="5810916"/>
            <a:ext cx="1212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Sine wave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E2264-5368-09C6-1D3F-8D4E483C0235}"/>
              </a:ext>
            </a:extLst>
          </p:cNvPr>
          <p:cNvSpPr txBox="1"/>
          <p:nvPr/>
        </p:nvSpPr>
        <p:spPr>
          <a:xfrm>
            <a:off x="5997921" y="3975432"/>
            <a:ext cx="1922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Triangular Saw-tooth wave</a:t>
            </a:r>
          </a:p>
        </p:txBody>
      </p:sp>
    </p:spTree>
    <p:extLst>
      <p:ext uri="{BB962C8B-B14F-4D97-AF65-F5344CB8AC3E}">
        <p14:creationId xmlns:p14="http://schemas.microsoft.com/office/powerpoint/2010/main" val="232229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/>
          <a:lstStyle/>
          <a:p>
            <a:r>
              <a:rPr lang="en-US" dirty="0"/>
              <a:t>Triangular &amp; saw tooth wave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50E05-5ECC-5508-8F33-4B81AABC9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4532"/>
            <a:ext cx="4381499" cy="5311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F8374F-799F-0980-EB91-7BD575895728}"/>
              </a:ext>
            </a:extLst>
          </p:cNvPr>
          <p:cNvSpPr txBox="1"/>
          <p:nvPr/>
        </p:nvSpPr>
        <p:spPr>
          <a:xfrm>
            <a:off x="6019800" y="1962150"/>
            <a:ext cx="489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Schmitt trigger circuit and integrator circuit, triangular wave and saw-tooth wave</a:t>
            </a:r>
          </a:p>
        </p:txBody>
      </p:sp>
      <p:pic>
        <p:nvPicPr>
          <p:cNvPr id="6" name="Picture 5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7749CC09-E1AC-02E6-BBB0-002DFC833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9" t="11389" r="19708" b="62084"/>
          <a:stretch/>
        </p:blipFill>
        <p:spPr>
          <a:xfrm>
            <a:off x="6321422" y="2844312"/>
            <a:ext cx="3818966" cy="1712258"/>
          </a:xfrm>
          <a:prstGeom prst="rect">
            <a:avLst/>
          </a:prstGeom>
        </p:spPr>
      </p:pic>
      <p:pic>
        <p:nvPicPr>
          <p:cNvPr id="13" name="Picture 12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364E5B24-6626-A4FD-BAD8-914913D5B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31" t="14248" r="38337" b="76327"/>
          <a:stretch/>
        </p:blipFill>
        <p:spPr>
          <a:xfrm>
            <a:off x="5722558" y="4969818"/>
            <a:ext cx="2888042" cy="821382"/>
          </a:xfrm>
          <a:prstGeom prst="rect">
            <a:avLst/>
          </a:prstGeom>
        </p:spPr>
      </p:pic>
      <p:pic>
        <p:nvPicPr>
          <p:cNvPr id="15" name="Picture 14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6C5E6248-7101-CF89-E0D1-308798E059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60" t="60261" r="45300" b="30120"/>
          <a:stretch/>
        </p:blipFill>
        <p:spPr>
          <a:xfrm>
            <a:off x="8892989" y="4969817"/>
            <a:ext cx="2265944" cy="8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/>
          <a:lstStyle/>
          <a:p>
            <a:r>
              <a:rPr lang="en-US" dirty="0"/>
              <a:t>Triangular &amp; saw tooth wave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1EDF6-7417-BCBA-A0F7-CD78C7CA1C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239" y="1433602"/>
            <a:ext cx="3663950" cy="2269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DE588A-7554-34AF-4BC3-E4BE96E35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896" y="3703092"/>
            <a:ext cx="3799840" cy="2368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504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/>
          <a:lstStyle/>
          <a:p>
            <a:r>
              <a:rPr lang="en-US" dirty="0"/>
              <a:t>Square wave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2EF67A-EC1A-3BB2-DB08-6D8706D3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67" y="1372400"/>
            <a:ext cx="7882485" cy="2921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7678BF-C504-7BA5-2314-545CDB51F4F3}"/>
              </a:ext>
            </a:extLst>
          </p:cNvPr>
          <p:cNvSpPr txBox="1"/>
          <p:nvPr/>
        </p:nvSpPr>
        <p:spPr>
          <a:xfrm>
            <a:off x="215153" y="2115670"/>
            <a:ext cx="124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Triangular Wave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9F572C-EC82-5F5E-A9DD-AC6FE07A065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461247" y="2366682"/>
            <a:ext cx="329420" cy="72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D62E01-B6BC-8117-876F-BA3DBE6E9376}"/>
              </a:ext>
            </a:extLst>
          </p:cNvPr>
          <p:cNvSpPr txBox="1"/>
          <p:nvPr/>
        </p:nvSpPr>
        <p:spPr>
          <a:xfrm>
            <a:off x="10002572" y="2115670"/>
            <a:ext cx="124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Square Wave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6D3B63-2048-AE93-5109-FAF7BE01BE34}"/>
              </a:ext>
            </a:extLst>
          </p:cNvPr>
          <p:cNvCxnSpPr>
            <a:cxnSpLocks/>
          </p:cNvCxnSpPr>
          <p:nvPr/>
        </p:nvCxnSpPr>
        <p:spPr>
          <a:xfrm flipV="1">
            <a:off x="8908878" y="2366682"/>
            <a:ext cx="988157" cy="9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307F0E-AF51-D6F9-FF33-2FC1D6F4EEDB}"/>
              </a:ext>
            </a:extLst>
          </p:cNvPr>
          <p:cNvSpPr txBox="1"/>
          <p:nvPr/>
        </p:nvSpPr>
        <p:spPr>
          <a:xfrm>
            <a:off x="1586753" y="4876800"/>
            <a:ext cx="7440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</a:t>
            </a:r>
            <a:r>
              <a:rPr lang="en-US" dirty="0" err="1"/>
              <a:t>comparating</a:t>
            </a:r>
            <a:r>
              <a:rPr lang="en-US" dirty="0"/>
              <a:t> with a triangular wave without an offset, we generate square wave with 50% duty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</a:t>
            </a:r>
            <a:r>
              <a:rPr lang="en-US" dirty="0" err="1"/>
              <a:t>comparating</a:t>
            </a:r>
            <a:r>
              <a:rPr lang="en-US" dirty="0"/>
              <a:t> with a a triangular wave with an variable offset, we generate square wave with variable duty 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/>
          <a:lstStyle/>
          <a:p>
            <a:r>
              <a:rPr lang="en-US" dirty="0"/>
              <a:t>Square wave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678BF-C504-7BA5-2314-545CDB51F4F3}"/>
              </a:ext>
            </a:extLst>
          </p:cNvPr>
          <p:cNvSpPr txBox="1"/>
          <p:nvPr/>
        </p:nvSpPr>
        <p:spPr>
          <a:xfrm>
            <a:off x="215153" y="2115670"/>
            <a:ext cx="124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Triangular Wave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F6A0783-F44B-E778-590C-1C8B510021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532" y="1408349"/>
            <a:ext cx="3651863" cy="2260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D1D480-6E89-F2BB-51F6-7F9812E7A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932" y="3774687"/>
            <a:ext cx="4121150" cy="2465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87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{6A9D31CC-E7B9-4863-9361-E8DAF2348BE8}tf67328976_win32</Template>
  <TotalTime>1094</TotalTime>
  <Words>283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Grotesque</vt:lpstr>
      <vt:lpstr>Tenorite</vt:lpstr>
      <vt:lpstr>Times New Roman</vt:lpstr>
      <vt:lpstr>Wingdings</vt:lpstr>
      <vt:lpstr>Office Theme</vt:lpstr>
      <vt:lpstr>Analog Function Generator</vt:lpstr>
      <vt:lpstr>Circuit Diagram</vt:lpstr>
      <vt:lpstr>Circuit</vt:lpstr>
      <vt:lpstr>PCB Design</vt:lpstr>
      <vt:lpstr>Block Diagram</vt:lpstr>
      <vt:lpstr>Triangular &amp; saw tooth wave</vt:lpstr>
      <vt:lpstr>Triangular &amp; saw tooth wave</vt:lpstr>
      <vt:lpstr>Square wave</vt:lpstr>
      <vt:lpstr>Square wave</vt:lpstr>
      <vt:lpstr>Sine wave</vt:lpstr>
      <vt:lpstr>Sine wave</vt:lpstr>
      <vt:lpstr>Component Selection</vt:lpstr>
      <vt:lpstr>Enclosure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Generator</dc:title>
  <dc:creator>Nisala Yapa</dc:creator>
  <cp:lastModifiedBy>Nisala Yapa</cp:lastModifiedBy>
  <cp:revision>8</cp:revision>
  <dcterms:created xsi:type="dcterms:W3CDTF">2023-01-01T17:41:39Z</dcterms:created>
  <dcterms:modified xsi:type="dcterms:W3CDTF">2023-02-26T15:22:14Z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