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3" r:id="rId7"/>
    <p:sldId id="264" r:id="rId8"/>
    <p:sldId id="265" r:id="rId9"/>
    <p:sldId id="267" r:id="rId10"/>
    <p:sldId id="261" r:id="rId11"/>
    <p:sldId id="268" r:id="rId12"/>
    <p:sldId id="272" r:id="rId13"/>
    <p:sldId id="271" r:id="rId14"/>
    <p:sldId id="273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18373-52C0-DEE0-092D-68A725C1C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C085CA-8FC3-7CCB-1DC1-45B47E8E2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B92D1-EDF1-52D2-D6ED-13C7FC69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A838A-D689-5217-5BD4-F663E150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4AADA-B6C9-EC65-0D1C-712EF033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6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685A-8F85-DBF6-E95F-F464E376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C21C0-DBF7-E992-A3E2-9C81AFFD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CA756-8B2F-5711-FA8A-19AE1C47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1DF9F-92DC-94BD-3533-F0472C55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C41C-619F-39B1-4206-B300AF4E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24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D08045-19B6-8D1A-B250-6453E5DC6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7624FC-FB22-E549-43C5-B01E278D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945B8-CE5D-0E7F-B41F-7E374805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771CA-0BD8-567B-8436-8BA99805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12D00-9EB4-6398-FAE8-451A083C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9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B9E31-56E8-6512-EAE6-729AC7B4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C9D80-3301-7CCD-1F24-1A002B07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B165C-99ED-97B4-820A-8E781319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D34A8-487B-EE6F-85E1-44BF9EB5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BB051-19D0-1C07-F589-2ECADEA7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6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CEA9A-B7C2-E076-CD33-C88AF9FC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8FC134-28FB-F4AF-F03E-2CCA2BC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6F10F-1BF8-0754-2A5C-510C8149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20A0EB-B87F-544A-820D-B0325127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35CB9-6A8B-F2EA-1CCE-6E36D9E4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7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9461-95A2-9CCF-604A-D0D0F25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2D13B-1E97-7C8E-C1DD-6FE364C68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2CAD78-0D1C-50BD-FE87-7BF60EB9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902C99-7DBB-424B-CF6F-DC561FAA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C9CF68-E544-E368-0FFB-838889F0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852314-1668-E0B7-98CF-0E84F3A0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88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9BDE-5BBA-C997-2C2F-FB1E5B61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2CDFB-49EF-9E33-DA1B-407DCDD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F6FE75-59E3-4FCA-93E9-B1FE25A90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2D93DD-2438-ABD9-2CED-6ADB0D88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C2D44D-CA7D-B869-8872-9ABBA5FF2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46F9D3-592F-E2E1-E3A1-E7445CBB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C9ED97-B55D-8525-DBA2-E0546E5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5CCCEF-D03D-B39F-117F-3BF0832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4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3350E-9965-F960-B852-7428230A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7A5F7B-C9F9-6FB5-4F0B-155C34BC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58E24E-D1BB-A3B7-C5EC-53DE7019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A06FCB-A7FC-DBAF-3B26-730A5519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7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7A2AA2-B122-367C-8C91-E5DD681E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CAD5D3-4BBC-F8D3-6AFA-290DFCE4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6AD9D6-5C96-5DC1-CA6C-42FC2646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2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90B2D-D03B-A084-E05C-4F9932D8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4D45E-392C-4F5A-DBED-D4A30179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35B93F-0FAB-EA9A-9C25-DE3178A80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419203-0310-1C0F-254B-81D747A1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0B4C47-F981-2540-7BE9-4217240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8860EB-C5AF-0FD1-0375-6EE99742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3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5C21B-020A-61FA-6C59-479B5B68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573EB3-5662-D12B-F7B8-9BDD4B0E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D7466-E67A-E827-84AF-3140796C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9E9BD-650E-395B-9D88-6EE2EE9F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61705-56E7-81D1-BB42-88430060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6BF5E-FB29-620C-D8E0-16E9161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6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6E5D70-C0B3-1D11-D322-470DE9ED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957E0-8C0D-6D12-03B6-53423C91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65356-C997-AF9A-C2F7-15691B004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41F8-B4B0-48AC-9E52-3AF26B0E549E}" type="datetimeFigureOut">
              <a:rPr lang="es-MX" smtClean="0"/>
              <a:t>13/10/2022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3A3BD-B6AF-91D4-D231-4F51E689E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2EF74-54A1-2429-77B8-4C3E63EE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3BAB-D3E2-4176-B2C8-6D237E354E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8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2FB49-DBBF-781C-240E-CB82E9B5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s-MX" sz="7200" dirty="0">
                <a:solidFill>
                  <a:schemeClr val="bg1"/>
                </a:solidFill>
              </a:rPr>
              <a:t>Shasa Business 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34568-5D91-E575-C0A7-35AF8E491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Dulce Odete Jardón Piña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431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8BBD48-F3DB-31C2-3604-9E8A95B8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845" y="2287294"/>
            <a:ext cx="3841955" cy="31460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How many reengaged users do we have (Reengaged: active this week that didn’t have an order last week, but they did before that) for each week of November 2019 to February 2020?</a:t>
            </a: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90BF8-83CF-9281-38A4-9B084F1E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52" y="851515"/>
            <a:ext cx="6760817" cy="222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Reengaged: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yearweek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A.first_complete_time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yearweek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last_complete_time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yearweek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A.last_complete_time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yearweek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B.order_date</a:t>
            </a:r>
            <a:endParaRPr lang="es-MX" sz="24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12C2EF9-654A-578A-71CB-90251F24B702}"/>
              </a:ext>
            </a:extLst>
          </p:cNvPr>
          <p:cNvGrpSpPr/>
          <p:nvPr/>
        </p:nvGrpSpPr>
        <p:grpSpPr>
          <a:xfrm>
            <a:off x="155652" y="3075539"/>
            <a:ext cx="6760817" cy="2224023"/>
            <a:chOff x="389894" y="3926752"/>
            <a:chExt cx="6316031" cy="2087304"/>
          </a:xfrm>
        </p:grpSpPr>
        <p:pic>
          <p:nvPicPr>
            <p:cNvPr id="4" name="Imagen 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4128AB0E-0062-C1B1-96EB-3645390C3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25" r="37347"/>
            <a:stretch/>
          </p:blipFill>
          <p:spPr>
            <a:xfrm>
              <a:off x="389894" y="3926752"/>
              <a:ext cx="4055497" cy="2087304"/>
            </a:xfrm>
            <a:prstGeom prst="rect">
              <a:avLst/>
            </a:prstGeom>
          </p:spPr>
        </p:pic>
        <p:pic>
          <p:nvPicPr>
            <p:cNvPr id="5" name="Imagen 4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22272EDA-1A25-0C8C-0007-F96A1C7C9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40"/>
            <a:stretch/>
          </p:blipFill>
          <p:spPr>
            <a:xfrm>
              <a:off x="4445391" y="3926752"/>
              <a:ext cx="2260534" cy="2087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06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840574-24E0-CEBE-B842-BE423940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the average sales amount by type of user (Active, new, reengaged) for each week of November 2019 to February 2020?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5C174BD0-2AFA-135B-4941-3F3392962773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Activos</a:t>
            </a:r>
          </a:p>
        </p:txBody>
      </p:sp>
      <p:pic>
        <p:nvPicPr>
          <p:cNvPr id="5" name="Imagen 4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F87EBD73-2402-B72F-D42E-061A040D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51" y="1003182"/>
            <a:ext cx="6903677" cy="42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2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840574-24E0-CEBE-B842-BE423940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the average sales amount by type of user (Active, new, reengaged) for each week of November 2019 to February 2020?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5C174BD0-2AFA-135B-4941-3F3392962773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Nuevos</a:t>
            </a: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C3373A7-A8ED-773C-C174-F1C6A840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1166934"/>
            <a:ext cx="6602657" cy="4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840574-24E0-CEBE-B842-BE423940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the average sales amount by type of user (Active, new, reengaged) for each week of November 2019 to February 2020?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5C174BD0-2AFA-135B-4941-3F3392962773}"/>
              </a:ext>
            </a:extLst>
          </p:cNvPr>
          <p:cNvSpPr txBox="1">
            <a:spLocks/>
          </p:cNvSpPr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Reenngaged</a:t>
            </a:r>
            <a:endParaRPr lang="en-US" sz="2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60B75D4-D357-65E0-F665-0AED3046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/>
          <a:stretch/>
        </p:blipFill>
        <p:spPr>
          <a:xfrm>
            <a:off x="4951828" y="1780660"/>
            <a:ext cx="7051219" cy="30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77943-DABB-B75E-0DF0-4C845A11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s-MX" dirty="0"/>
              <a:t>*Visualización en </a:t>
            </a:r>
            <a:r>
              <a:rPr lang="es-MX" dirty="0" err="1"/>
              <a:t>Power</a:t>
            </a:r>
            <a:r>
              <a:rPr lang="es-MX" dirty="0"/>
              <a:t> BI*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78560-EAA7-A44E-19BE-FF15DB8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On your preferred tool (Excel, Python, R, etc.) create charts for each of your results and give your opinion/recommendations regarding to the different type of users.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4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7CA53-FF35-6394-A262-548FBA4D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28" y="139066"/>
            <a:ext cx="7590394" cy="1421852"/>
          </a:xfrm>
        </p:spPr>
        <p:txBody>
          <a:bodyPr anchor="t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of the five stores that have the highest average number of sales on holidays per store</a:t>
            </a:r>
            <a:endParaRPr lang="es-MX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Marcador de contenido 18" descr="Tabla&#10;&#10;Descripción generada automáticamente">
            <a:extLst>
              <a:ext uri="{FF2B5EF4-FFF2-40B4-BE49-F238E27FC236}">
                <a16:creationId xmlns:a16="http://schemas.microsoft.com/office/drawing/2014/main" id="{6F21165B-FBEC-DE66-AAEB-D158268F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5" y="1796383"/>
            <a:ext cx="3523189" cy="2425803"/>
          </a:xfrm>
        </p:spPr>
      </p:pic>
      <p:pic>
        <p:nvPicPr>
          <p:cNvPr id="23" name="Imagen 22" descr="Tabla&#10;&#10;Descripción generada automáticamente">
            <a:extLst>
              <a:ext uri="{FF2B5EF4-FFF2-40B4-BE49-F238E27FC236}">
                <a16:creationId xmlns:a16="http://schemas.microsoft.com/office/drawing/2014/main" id="{D8AFFC6C-8CA7-650D-BB59-26F525E5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83" y="4531703"/>
            <a:ext cx="3237461" cy="2016779"/>
          </a:xfrm>
          <a:prstGeom prst="rect">
            <a:avLst/>
          </a:prstGeom>
        </p:spPr>
      </p:pic>
      <p:pic>
        <p:nvPicPr>
          <p:cNvPr id="27" name="Imagen 26" descr="Gráfico, Gráfico circular, Gráfico de proyección solar&#10;&#10;Descripción generada automáticamente">
            <a:extLst>
              <a:ext uri="{FF2B5EF4-FFF2-40B4-BE49-F238E27FC236}">
                <a16:creationId xmlns:a16="http://schemas.microsoft.com/office/drawing/2014/main" id="{4A71C1C9-FF07-F776-61F3-ADC09A604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57" y="1838528"/>
            <a:ext cx="4690516" cy="2385008"/>
          </a:xfrm>
          <a:prstGeom prst="rect">
            <a:avLst/>
          </a:prstGeom>
        </p:spPr>
      </p:pic>
      <p:pic>
        <p:nvPicPr>
          <p:cNvPr id="29" name="Imagen 28" descr="Gráfico, Gráfico circular, Gráfico de proyección solar&#10;&#10;Descripción generada automáticamente">
            <a:extLst>
              <a:ext uri="{FF2B5EF4-FFF2-40B4-BE49-F238E27FC236}">
                <a16:creationId xmlns:a16="http://schemas.microsoft.com/office/drawing/2014/main" id="{78DE81BC-8F71-21B4-4565-A5ACC5557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66" y="4501146"/>
            <a:ext cx="3810457" cy="23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9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Marcador de contenido 15" descr="Tabla&#10;&#10;Descripción generada automáticamente">
            <a:extLst>
              <a:ext uri="{FF2B5EF4-FFF2-40B4-BE49-F238E27FC236}">
                <a16:creationId xmlns:a16="http://schemas.microsoft.com/office/drawing/2014/main" id="{29CD197A-4BDA-5DCB-2ED4-693FF540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0" y="826715"/>
            <a:ext cx="3107730" cy="2764244"/>
          </a:xfrm>
        </p:spPr>
      </p:pic>
      <p:pic>
        <p:nvPicPr>
          <p:cNvPr id="18" name="Imagen 17" descr="Interfaz de usuario gráfica, Gráfico, Aplicación&#10;&#10;Descripción generada automáticamente">
            <a:extLst>
              <a:ext uri="{FF2B5EF4-FFF2-40B4-BE49-F238E27FC236}">
                <a16:creationId xmlns:a16="http://schemas.microsoft.com/office/drawing/2014/main" id="{91B5FA1D-A99A-B905-9F05-F037C3F8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8" y="3665728"/>
            <a:ext cx="3835370" cy="29693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6EC240-92C5-BCDA-AA95-7325252F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518" y="739668"/>
            <a:ext cx="3010452" cy="492407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Day of the week there are usually more sales on average in stores</a:t>
            </a:r>
            <a:endParaRPr lang="es-MX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FD3B99-32DA-4048-B3C2-EC01E6D0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74482E-2E7A-40CD-99C9-7892C8AF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15165" cy="6858000"/>
          </a:xfrm>
          <a:custGeom>
            <a:avLst/>
            <a:gdLst>
              <a:gd name="connsiteX0" fmla="*/ 0 w 9415165"/>
              <a:gd name="connsiteY0" fmla="*/ 5940102 h 6858000"/>
              <a:gd name="connsiteX1" fmla="*/ 201903 w 9415165"/>
              <a:gd name="connsiteY1" fmla="*/ 5940608 h 6858000"/>
              <a:gd name="connsiteX2" fmla="*/ 1461907 w 9415165"/>
              <a:gd name="connsiteY2" fmla="*/ 5943766 h 6858000"/>
              <a:gd name="connsiteX3" fmla="*/ 1951874 w 9415165"/>
              <a:gd name="connsiteY3" fmla="*/ 6220822 h 6858000"/>
              <a:gd name="connsiteX4" fmla="*/ 2282833 w 9415165"/>
              <a:gd name="connsiteY4" fmla="*/ 6794059 h 6858000"/>
              <a:gd name="connsiteX5" fmla="*/ 2319750 w 9415165"/>
              <a:gd name="connsiteY5" fmla="*/ 6858000 h 6858000"/>
              <a:gd name="connsiteX6" fmla="*/ 0 w 9415165"/>
              <a:gd name="connsiteY6" fmla="*/ 6858000 h 6858000"/>
              <a:gd name="connsiteX7" fmla="*/ 751947 w 9415165"/>
              <a:gd name="connsiteY7" fmla="*/ 3830686 h 6858000"/>
              <a:gd name="connsiteX8" fmla="*/ 1719258 w 9415165"/>
              <a:gd name="connsiteY8" fmla="*/ 3833112 h 6858000"/>
              <a:gd name="connsiteX9" fmla="*/ 1869462 w 9415165"/>
              <a:gd name="connsiteY9" fmla="*/ 3918046 h 6858000"/>
              <a:gd name="connsiteX10" fmla="*/ 2354170 w 9415165"/>
              <a:gd name="connsiteY10" fmla="*/ 4757586 h 6858000"/>
              <a:gd name="connsiteX11" fmla="*/ 2353672 w 9415165"/>
              <a:gd name="connsiteY11" fmla="*/ 4931947 h 6858000"/>
              <a:gd name="connsiteX12" fmla="*/ 1871068 w 9415165"/>
              <a:gd name="connsiteY12" fmla="*/ 5769061 h 6858000"/>
              <a:gd name="connsiteX13" fmla="*/ 1722931 w 9415165"/>
              <a:gd name="connsiteY13" fmla="*/ 5854589 h 6858000"/>
              <a:gd name="connsiteX14" fmla="*/ 756668 w 9415165"/>
              <a:gd name="connsiteY14" fmla="*/ 5853977 h 6858000"/>
              <a:gd name="connsiteX15" fmla="*/ 605416 w 9415165"/>
              <a:gd name="connsiteY15" fmla="*/ 5767228 h 6858000"/>
              <a:gd name="connsiteX16" fmla="*/ 120708 w 9415165"/>
              <a:gd name="connsiteY16" fmla="*/ 4927690 h 6858000"/>
              <a:gd name="connsiteX17" fmla="*/ 122255 w 9415165"/>
              <a:gd name="connsiteY17" fmla="*/ 4755141 h 6858000"/>
              <a:gd name="connsiteX18" fmla="*/ 603810 w 9415165"/>
              <a:gd name="connsiteY18" fmla="*/ 3916214 h 6858000"/>
              <a:gd name="connsiteX19" fmla="*/ 751947 w 9415165"/>
              <a:gd name="connsiteY19" fmla="*/ 3830686 h 6858000"/>
              <a:gd name="connsiteX20" fmla="*/ 2140871 w 9415165"/>
              <a:gd name="connsiteY20" fmla="*/ 3416093 h 6858000"/>
              <a:gd name="connsiteX21" fmla="*/ 2485012 w 9415165"/>
              <a:gd name="connsiteY21" fmla="*/ 3416957 h 6858000"/>
              <a:gd name="connsiteX22" fmla="*/ 2538451 w 9415165"/>
              <a:gd name="connsiteY22" fmla="*/ 3447174 h 6858000"/>
              <a:gd name="connsiteX23" fmla="*/ 2710898 w 9415165"/>
              <a:gd name="connsiteY23" fmla="*/ 3745860 h 6858000"/>
              <a:gd name="connsiteX24" fmla="*/ 2710720 w 9415165"/>
              <a:gd name="connsiteY24" fmla="*/ 3807893 h 6858000"/>
              <a:gd name="connsiteX25" fmla="*/ 2539024 w 9415165"/>
              <a:gd name="connsiteY25" fmla="*/ 4105714 h 6858000"/>
              <a:gd name="connsiteX26" fmla="*/ 2486319 w 9415165"/>
              <a:gd name="connsiteY26" fmla="*/ 4136144 h 6858000"/>
              <a:gd name="connsiteX27" fmla="*/ 2142549 w 9415165"/>
              <a:gd name="connsiteY27" fmla="*/ 4135926 h 6858000"/>
              <a:gd name="connsiteX28" fmla="*/ 2088738 w 9415165"/>
              <a:gd name="connsiteY28" fmla="*/ 4105063 h 6858000"/>
              <a:gd name="connsiteX29" fmla="*/ 1916292 w 9415165"/>
              <a:gd name="connsiteY29" fmla="*/ 3806378 h 6858000"/>
              <a:gd name="connsiteX30" fmla="*/ 1916843 w 9415165"/>
              <a:gd name="connsiteY30" fmla="*/ 3744990 h 6858000"/>
              <a:gd name="connsiteX31" fmla="*/ 2088166 w 9415165"/>
              <a:gd name="connsiteY31" fmla="*/ 3446523 h 6858000"/>
              <a:gd name="connsiteX32" fmla="*/ 2140871 w 9415165"/>
              <a:gd name="connsiteY32" fmla="*/ 3416093 h 6858000"/>
              <a:gd name="connsiteX33" fmla="*/ 2309207 w 9415165"/>
              <a:gd name="connsiteY33" fmla="*/ 2943824 h 6858000"/>
              <a:gd name="connsiteX34" fmla="*/ 2490927 w 9415165"/>
              <a:gd name="connsiteY34" fmla="*/ 2944279 h 6858000"/>
              <a:gd name="connsiteX35" fmla="*/ 2519144 w 9415165"/>
              <a:gd name="connsiteY35" fmla="*/ 2960236 h 6858000"/>
              <a:gd name="connsiteX36" fmla="*/ 2610202 w 9415165"/>
              <a:gd name="connsiteY36" fmla="*/ 3117952 h 6858000"/>
              <a:gd name="connsiteX37" fmla="*/ 2610107 w 9415165"/>
              <a:gd name="connsiteY37" fmla="*/ 3150708 h 6858000"/>
              <a:gd name="connsiteX38" fmla="*/ 2519446 w 9415165"/>
              <a:gd name="connsiteY38" fmla="*/ 3307968 h 6858000"/>
              <a:gd name="connsiteX39" fmla="*/ 2491617 w 9415165"/>
              <a:gd name="connsiteY39" fmla="*/ 3324035 h 6858000"/>
              <a:gd name="connsiteX40" fmla="*/ 2310094 w 9415165"/>
              <a:gd name="connsiteY40" fmla="*/ 3323920 h 6858000"/>
              <a:gd name="connsiteX41" fmla="*/ 2281679 w 9415165"/>
              <a:gd name="connsiteY41" fmla="*/ 3307623 h 6858000"/>
              <a:gd name="connsiteX42" fmla="*/ 2190623 w 9415165"/>
              <a:gd name="connsiteY42" fmla="*/ 3149908 h 6858000"/>
              <a:gd name="connsiteX43" fmla="*/ 2190913 w 9415165"/>
              <a:gd name="connsiteY43" fmla="*/ 3117492 h 6858000"/>
              <a:gd name="connsiteX44" fmla="*/ 2281378 w 9415165"/>
              <a:gd name="connsiteY44" fmla="*/ 2959891 h 6858000"/>
              <a:gd name="connsiteX45" fmla="*/ 2309207 w 9415165"/>
              <a:gd name="connsiteY45" fmla="*/ 2943824 h 6858000"/>
              <a:gd name="connsiteX46" fmla="*/ 4112874 w 9415165"/>
              <a:gd name="connsiteY46" fmla="*/ 2635904 h 6858000"/>
              <a:gd name="connsiteX47" fmla="*/ 7268230 w 9415165"/>
              <a:gd name="connsiteY47" fmla="*/ 2643815 h 6858000"/>
              <a:gd name="connsiteX48" fmla="*/ 7758196 w 9415165"/>
              <a:gd name="connsiteY48" fmla="*/ 2920870 h 6858000"/>
              <a:gd name="connsiteX49" fmla="*/ 9339309 w 9415165"/>
              <a:gd name="connsiteY49" fmla="*/ 5659439 h 6858000"/>
              <a:gd name="connsiteX50" fmla="*/ 9337678 w 9415165"/>
              <a:gd name="connsiteY50" fmla="*/ 6228205 h 6858000"/>
              <a:gd name="connsiteX51" fmla="*/ 9008157 w 9415165"/>
              <a:gd name="connsiteY51" fmla="*/ 6799787 h 6858000"/>
              <a:gd name="connsiteX52" fmla="*/ 8974598 w 9415165"/>
              <a:gd name="connsiteY52" fmla="*/ 6858000 h 6858000"/>
              <a:gd name="connsiteX53" fmla="*/ 2425403 w 9415165"/>
              <a:gd name="connsiteY53" fmla="*/ 6858000 h 6858000"/>
              <a:gd name="connsiteX54" fmla="*/ 2332089 w 9415165"/>
              <a:gd name="connsiteY54" fmla="*/ 6696379 h 6858000"/>
              <a:gd name="connsiteX55" fmla="*/ 2053773 w 9415165"/>
              <a:gd name="connsiteY55" fmla="*/ 6214321 h 6858000"/>
              <a:gd name="connsiteX56" fmla="*/ 2058819 w 9415165"/>
              <a:gd name="connsiteY56" fmla="*/ 5651469 h 6858000"/>
              <a:gd name="connsiteX57" fmla="*/ 3629647 w 9415165"/>
              <a:gd name="connsiteY57" fmla="*/ 2914896 h 6858000"/>
              <a:gd name="connsiteX58" fmla="*/ 4112874 w 9415165"/>
              <a:gd name="connsiteY58" fmla="*/ 2635904 h 6858000"/>
              <a:gd name="connsiteX59" fmla="*/ 688133 w 9415165"/>
              <a:gd name="connsiteY59" fmla="*/ 2474638 h 6858000"/>
              <a:gd name="connsiteX60" fmla="*/ 1287544 w 9415165"/>
              <a:gd name="connsiteY60" fmla="*/ 2476142 h 6858000"/>
              <a:gd name="connsiteX61" fmla="*/ 1380621 w 9415165"/>
              <a:gd name="connsiteY61" fmla="*/ 2528772 h 6858000"/>
              <a:gd name="connsiteX62" fmla="*/ 1680979 w 9415165"/>
              <a:gd name="connsiteY62" fmla="*/ 3049008 h 6858000"/>
              <a:gd name="connsiteX63" fmla="*/ 1680670 w 9415165"/>
              <a:gd name="connsiteY63" fmla="*/ 3157054 h 6858000"/>
              <a:gd name="connsiteX64" fmla="*/ 1381617 w 9415165"/>
              <a:gd name="connsiteY64" fmla="*/ 3675787 h 6858000"/>
              <a:gd name="connsiteX65" fmla="*/ 1289821 w 9415165"/>
              <a:gd name="connsiteY65" fmla="*/ 3728785 h 6858000"/>
              <a:gd name="connsiteX66" fmla="*/ 691058 w 9415165"/>
              <a:gd name="connsiteY66" fmla="*/ 3728407 h 6858000"/>
              <a:gd name="connsiteX67" fmla="*/ 597332 w 9415165"/>
              <a:gd name="connsiteY67" fmla="*/ 3674651 h 6858000"/>
              <a:gd name="connsiteX68" fmla="*/ 296974 w 9415165"/>
              <a:gd name="connsiteY68" fmla="*/ 3154416 h 6858000"/>
              <a:gd name="connsiteX69" fmla="*/ 297933 w 9415165"/>
              <a:gd name="connsiteY69" fmla="*/ 3047494 h 6858000"/>
              <a:gd name="connsiteX70" fmla="*/ 596337 w 9415165"/>
              <a:gd name="connsiteY70" fmla="*/ 2527637 h 6858000"/>
              <a:gd name="connsiteX71" fmla="*/ 688133 w 9415165"/>
              <a:gd name="connsiteY71" fmla="*/ 2474638 h 6858000"/>
              <a:gd name="connsiteX72" fmla="*/ 2732571 w 9415165"/>
              <a:gd name="connsiteY72" fmla="*/ 2020011 h 6858000"/>
              <a:gd name="connsiteX73" fmla="*/ 3236024 w 9415165"/>
              <a:gd name="connsiteY73" fmla="*/ 2021272 h 6858000"/>
              <a:gd name="connsiteX74" fmla="*/ 3314200 w 9415165"/>
              <a:gd name="connsiteY74" fmla="*/ 2065479 h 6858000"/>
              <a:gd name="connsiteX75" fmla="*/ 3566473 w 9415165"/>
              <a:gd name="connsiteY75" fmla="*/ 2502430 h 6858000"/>
              <a:gd name="connsiteX76" fmla="*/ 3566214 w 9415165"/>
              <a:gd name="connsiteY76" fmla="*/ 2593179 h 6858000"/>
              <a:gd name="connsiteX77" fmla="*/ 3315036 w 9415165"/>
              <a:gd name="connsiteY77" fmla="*/ 3028868 h 6858000"/>
              <a:gd name="connsiteX78" fmla="*/ 3237935 w 9415165"/>
              <a:gd name="connsiteY78" fmla="*/ 3073382 h 6858000"/>
              <a:gd name="connsiteX79" fmla="*/ 2735028 w 9415165"/>
              <a:gd name="connsiteY79" fmla="*/ 3073064 h 6858000"/>
              <a:gd name="connsiteX80" fmla="*/ 2656307 w 9415165"/>
              <a:gd name="connsiteY80" fmla="*/ 3027915 h 6858000"/>
              <a:gd name="connsiteX81" fmla="*/ 2404033 w 9415165"/>
              <a:gd name="connsiteY81" fmla="*/ 2590963 h 6858000"/>
              <a:gd name="connsiteX82" fmla="*/ 2404839 w 9415165"/>
              <a:gd name="connsiteY82" fmla="*/ 2501157 h 6858000"/>
              <a:gd name="connsiteX83" fmla="*/ 2655471 w 9415165"/>
              <a:gd name="connsiteY83" fmla="*/ 2064525 h 6858000"/>
              <a:gd name="connsiteX84" fmla="*/ 2732571 w 9415165"/>
              <a:gd name="connsiteY84" fmla="*/ 2020011 h 6858000"/>
              <a:gd name="connsiteX85" fmla="*/ 3662925 w 9415165"/>
              <a:gd name="connsiteY85" fmla="*/ 0 h 6858000"/>
              <a:gd name="connsiteX86" fmla="*/ 5336547 w 9415165"/>
              <a:gd name="connsiteY86" fmla="*/ 0 h 6858000"/>
              <a:gd name="connsiteX87" fmla="*/ 5342959 w 9415165"/>
              <a:gd name="connsiteY87" fmla="*/ 11106 h 6858000"/>
              <a:gd name="connsiteX88" fmla="*/ 5970700 w 9415165"/>
              <a:gd name="connsiteY88" fmla="*/ 1098387 h 6858000"/>
              <a:gd name="connsiteX89" fmla="*/ 5970044 w 9415165"/>
              <a:gd name="connsiteY89" fmla="*/ 1327785 h 6858000"/>
              <a:gd name="connsiteX90" fmla="*/ 5335110 w 9415165"/>
              <a:gd name="connsiteY90" fmla="*/ 2429135 h 6858000"/>
              <a:gd name="connsiteX91" fmla="*/ 5140211 w 9415165"/>
              <a:gd name="connsiteY91" fmla="*/ 2541659 h 6858000"/>
              <a:gd name="connsiteX92" fmla="*/ 3868947 w 9415165"/>
              <a:gd name="connsiteY92" fmla="*/ 2540855 h 6858000"/>
              <a:gd name="connsiteX93" fmla="*/ 3669952 w 9415165"/>
              <a:gd name="connsiteY93" fmla="*/ 2426726 h 6858000"/>
              <a:gd name="connsiteX94" fmla="*/ 3032246 w 9415165"/>
              <a:gd name="connsiteY94" fmla="*/ 1322186 h 6858000"/>
              <a:gd name="connsiteX95" fmla="*/ 3034282 w 9415165"/>
              <a:gd name="connsiteY95" fmla="*/ 1095172 h 6858000"/>
              <a:gd name="connsiteX96" fmla="*/ 3556318 w 9415165"/>
              <a:gd name="connsiteY96" fmla="*/ 1857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415165" h="6858000">
                <a:moveTo>
                  <a:pt x="0" y="5940102"/>
                </a:moveTo>
                <a:lnTo>
                  <a:pt x="201903" y="5940608"/>
                </a:lnTo>
                <a:cubicBezTo>
                  <a:pt x="552894" y="5941488"/>
                  <a:pt x="968883" y="5942531"/>
                  <a:pt x="1461907" y="5943766"/>
                </a:cubicBezTo>
                <a:cubicBezTo>
                  <a:pt x="1662934" y="5938113"/>
                  <a:pt x="1852841" y="6049291"/>
                  <a:pt x="1951874" y="6220822"/>
                </a:cubicBezTo>
                <a:cubicBezTo>
                  <a:pt x="1951874" y="6220822"/>
                  <a:pt x="1951874" y="6220822"/>
                  <a:pt x="2282833" y="6794059"/>
                </a:cubicBezTo>
                <a:lnTo>
                  <a:pt x="2319750" y="6858000"/>
                </a:lnTo>
                <a:lnTo>
                  <a:pt x="0" y="6858000"/>
                </a:lnTo>
                <a:close/>
                <a:moveTo>
                  <a:pt x="751947" y="3830686"/>
                </a:moveTo>
                <a:cubicBezTo>
                  <a:pt x="751947" y="3830686"/>
                  <a:pt x="751947" y="3830686"/>
                  <a:pt x="1719258" y="3833112"/>
                </a:cubicBezTo>
                <a:cubicBezTo>
                  <a:pt x="1780885" y="3831380"/>
                  <a:pt x="1839102" y="3865462"/>
                  <a:pt x="1869462" y="3918046"/>
                </a:cubicBezTo>
                <a:cubicBezTo>
                  <a:pt x="1869462" y="3918046"/>
                  <a:pt x="1869462" y="3918046"/>
                  <a:pt x="2354170" y="4757586"/>
                </a:cubicBezTo>
                <a:cubicBezTo>
                  <a:pt x="2385577" y="4811983"/>
                  <a:pt x="2384937" y="4877630"/>
                  <a:pt x="2353672" y="4931947"/>
                </a:cubicBezTo>
                <a:cubicBezTo>
                  <a:pt x="2353672" y="4931947"/>
                  <a:pt x="2353672" y="4931947"/>
                  <a:pt x="1871068" y="5769061"/>
                </a:cubicBezTo>
                <a:cubicBezTo>
                  <a:pt x="1841608" y="5822336"/>
                  <a:pt x="1783799" y="5855711"/>
                  <a:pt x="1722931" y="5854589"/>
                </a:cubicBezTo>
                <a:cubicBezTo>
                  <a:pt x="1722931" y="5854589"/>
                  <a:pt x="1722931" y="5854589"/>
                  <a:pt x="756668" y="5853977"/>
                </a:cubicBezTo>
                <a:cubicBezTo>
                  <a:pt x="693994" y="5853896"/>
                  <a:pt x="636823" y="5821628"/>
                  <a:pt x="605416" y="5767228"/>
                </a:cubicBezTo>
                <a:cubicBezTo>
                  <a:pt x="605416" y="5767228"/>
                  <a:pt x="605416" y="5767228"/>
                  <a:pt x="120708" y="4927690"/>
                </a:cubicBezTo>
                <a:cubicBezTo>
                  <a:pt x="90348" y="4875106"/>
                  <a:pt x="89942" y="4807646"/>
                  <a:pt x="122255" y="4755141"/>
                </a:cubicBezTo>
                <a:cubicBezTo>
                  <a:pt x="122255" y="4755141"/>
                  <a:pt x="122255" y="4755141"/>
                  <a:pt x="603810" y="3916214"/>
                </a:cubicBezTo>
                <a:cubicBezTo>
                  <a:pt x="633271" y="3862939"/>
                  <a:pt x="691080" y="3829563"/>
                  <a:pt x="751947" y="3830686"/>
                </a:cubicBezTo>
                <a:close/>
                <a:moveTo>
                  <a:pt x="2140871" y="3416093"/>
                </a:moveTo>
                <a:cubicBezTo>
                  <a:pt x="2140871" y="3416093"/>
                  <a:pt x="2140871" y="3416093"/>
                  <a:pt x="2485012" y="3416957"/>
                </a:cubicBezTo>
                <a:cubicBezTo>
                  <a:pt x="2506938" y="3416340"/>
                  <a:pt x="2527650" y="3428466"/>
                  <a:pt x="2538451" y="3447174"/>
                </a:cubicBezTo>
                <a:cubicBezTo>
                  <a:pt x="2538451" y="3447174"/>
                  <a:pt x="2538451" y="3447174"/>
                  <a:pt x="2710898" y="3745860"/>
                </a:cubicBezTo>
                <a:cubicBezTo>
                  <a:pt x="2722072" y="3765213"/>
                  <a:pt x="2721844" y="3788568"/>
                  <a:pt x="2710720" y="3807893"/>
                </a:cubicBezTo>
                <a:cubicBezTo>
                  <a:pt x="2710720" y="3807893"/>
                  <a:pt x="2710720" y="3807893"/>
                  <a:pt x="2539024" y="4105714"/>
                </a:cubicBezTo>
                <a:cubicBezTo>
                  <a:pt x="2528542" y="4124669"/>
                  <a:pt x="2507974" y="4136543"/>
                  <a:pt x="2486319" y="4136144"/>
                </a:cubicBezTo>
                <a:cubicBezTo>
                  <a:pt x="2486319" y="4136144"/>
                  <a:pt x="2486319" y="4136144"/>
                  <a:pt x="2142549" y="4135926"/>
                </a:cubicBezTo>
                <a:cubicBezTo>
                  <a:pt x="2120252" y="4135898"/>
                  <a:pt x="2099911" y="4124417"/>
                  <a:pt x="2088738" y="4105063"/>
                </a:cubicBezTo>
                <a:cubicBezTo>
                  <a:pt x="2088738" y="4105063"/>
                  <a:pt x="2088738" y="4105063"/>
                  <a:pt x="1916292" y="3806378"/>
                </a:cubicBezTo>
                <a:cubicBezTo>
                  <a:pt x="1905490" y="3787669"/>
                  <a:pt x="1905346" y="3763670"/>
                  <a:pt x="1916843" y="3744990"/>
                </a:cubicBezTo>
                <a:cubicBezTo>
                  <a:pt x="1916843" y="3744990"/>
                  <a:pt x="1916843" y="3744990"/>
                  <a:pt x="2088166" y="3446523"/>
                </a:cubicBezTo>
                <a:cubicBezTo>
                  <a:pt x="2098648" y="3427568"/>
                  <a:pt x="2119216" y="3415695"/>
                  <a:pt x="2140871" y="3416093"/>
                </a:cubicBezTo>
                <a:close/>
                <a:moveTo>
                  <a:pt x="2309207" y="2943824"/>
                </a:moveTo>
                <a:cubicBezTo>
                  <a:pt x="2309207" y="2943824"/>
                  <a:pt x="2309207" y="2943824"/>
                  <a:pt x="2490927" y="2944279"/>
                </a:cubicBezTo>
                <a:cubicBezTo>
                  <a:pt x="2502505" y="2943955"/>
                  <a:pt x="2513441" y="2950357"/>
                  <a:pt x="2519144" y="2960236"/>
                </a:cubicBezTo>
                <a:cubicBezTo>
                  <a:pt x="2519144" y="2960236"/>
                  <a:pt x="2519144" y="2960236"/>
                  <a:pt x="2610202" y="3117952"/>
                </a:cubicBezTo>
                <a:cubicBezTo>
                  <a:pt x="2616102" y="3128172"/>
                  <a:pt x="2615982" y="3140504"/>
                  <a:pt x="2610107" y="3150708"/>
                </a:cubicBezTo>
                <a:cubicBezTo>
                  <a:pt x="2610107" y="3150708"/>
                  <a:pt x="2610107" y="3150708"/>
                  <a:pt x="2519446" y="3307968"/>
                </a:cubicBezTo>
                <a:cubicBezTo>
                  <a:pt x="2513912" y="3317976"/>
                  <a:pt x="2503051" y="3324246"/>
                  <a:pt x="2491617" y="3324035"/>
                </a:cubicBezTo>
                <a:cubicBezTo>
                  <a:pt x="2491617" y="3324035"/>
                  <a:pt x="2491617" y="3324035"/>
                  <a:pt x="2310094" y="3323920"/>
                </a:cubicBezTo>
                <a:cubicBezTo>
                  <a:pt x="2298321" y="3323905"/>
                  <a:pt x="2287579" y="3317843"/>
                  <a:pt x="2281679" y="3307623"/>
                </a:cubicBezTo>
                <a:cubicBezTo>
                  <a:pt x="2281679" y="3307623"/>
                  <a:pt x="2281679" y="3307623"/>
                  <a:pt x="2190623" y="3149908"/>
                </a:cubicBezTo>
                <a:cubicBezTo>
                  <a:pt x="2184919" y="3140029"/>
                  <a:pt x="2184843" y="3127357"/>
                  <a:pt x="2190913" y="3117492"/>
                </a:cubicBezTo>
                <a:cubicBezTo>
                  <a:pt x="2190913" y="3117492"/>
                  <a:pt x="2190913" y="3117492"/>
                  <a:pt x="2281378" y="2959891"/>
                </a:cubicBezTo>
                <a:cubicBezTo>
                  <a:pt x="2286913" y="2949884"/>
                  <a:pt x="2297773" y="2943613"/>
                  <a:pt x="2309207" y="2943824"/>
                </a:cubicBezTo>
                <a:close/>
                <a:moveTo>
                  <a:pt x="4112874" y="2635904"/>
                </a:moveTo>
                <a:cubicBezTo>
                  <a:pt x="4112874" y="2635904"/>
                  <a:pt x="4112874" y="2635904"/>
                  <a:pt x="7268230" y="2643815"/>
                </a:cubicBezTo>
                <a:cubicBezTo>
                  <a:pt x="7469258" y="2638162"/>
                  <a:pt x="7659163" y="2749340"/>
                  <a:pt x="7758196" y="2920870"/>
                </a:cubicBezTo>
                <a:cubicBezTo>
                  <a:pt x="7758196" y="2920870"/>
                  <a:pt x="7758196" y="2920870"/>
                  <a:pt x="9339309" y="5659439"/>
                </a:cubicBezTo>
                <a:cubicBezTo>
                  <a:pt x="9441758" y="5836884"/>
                  <a:pt x="9439672" y="6051021"/>
                  <a:pt x="9337678" y="6228205"/>
                </a:cubicBezTo>
                <a:cubicBezTo>
                  <a:pt x="9337678" y="6228205"/>
                  <a:pt x="9337678" y="6228205"/>
                  <a:pt x="9008157" y="6799787"/>
                </a:cubicBezTo>
                <a:lnTo>
                  <a:pt x="8974598" y="6858000"/>
                </a:lnTo>
                <a:lnTo>
                  <a:pt x="2425403" y="6858000"/>
                </a:lnTo>
                <a:lnTo>
                  <a:pt x="2332089" y="6696379"/>
                </a:lnTo>
                <a:cubicBezTo>
                  <a:pt x="2245236" y="6545945"/>
                  <a:pt x="2152593" y="6385482"/>
                  <a:pt x="2053773" y="6214321"/>
                </a:cubicBezTo>
                <a:cubicBezTo>
                  <a:pt x="1954740" y="6042790"/>
                  <a:pt x="1953410" y="5822737"/>
                  <a:pt x="2058819" y="5651469"/>
                </a:cubicBezTo>
                <a:cubicBezTo>
                  <a:pt x="2058819" y="5651469"/>
                  <a:pt x="2058819" y="5651469"/>
                  <a:pt x="3629647" y="2914896"/>
                </a:cubicBezTo>
                <a:cubicBezTo>
                  <a:pt x="3725749" y="2741114"/>
                  <a:pt x="3914325" y="2632240"/>
                  <a:pt x="4112874" y="2635904"/>
                </a:cubicBezTo>
                <a:close/>
                <a:moveTo>
                  <a:pt x="688133" y="2474638"/>
                </a:moveTo>
                <a:cubicBezTo>
                  <a:pt x="688133" y="2474638"/>
                  <a:pt x="688133" y="2474638"/>
                  <a:pt x="1287544" y="2476142"/>
                </a:cubicBezTo>
                <a:cubicBezTo>
                  <a:pt x="1325733" y="2475067"/>
                  <a:pt x="1361809" y="2496187"/>
                  <a:pt x="1380621" y="2528772"/>
                </a:cubicBezTo>
                <a:cubicBezTo>
                  <a:pt x="1380621" y="2528772"/>
                  <a:pt x="1380621" y="2528772"/>
                  <a:pt x="1680979" y="3049008"/>
                </a:cubicBezTo>
                <a:cubicBezTo>
                  <a:pt x="1700441" y="3082716"/>
                  <a:pt x="1700045" y="3123395"/>
                  <a:pt x="1680670" y="3157054"/>
                </a:cubicBezTo>
                <a:cubicBezTo>
                  <a:pt x="1680670" y="3157054"/>
                  <a:pt x="1680670" y="3157054"/>
                  <a:pt x="1381617" y="3675787"/>
                </a:cubicBezTo>
                <a:cubicBezTo>
                  <a:pt x="1363361" y="3708799"/>
                  <a:pt x="1327537" y="3729482"/>
                  <a:pt x="1289821" y="3728785"/>
                </a:cubicBezTo>
                <a:cubicBezTo>
                  <a:pt x="1289821" y="3728785"/>
                  <a:pt x="1289821" y="3728785"/>
                  <a:pt x="691058" y="3728407"/>
                </a:cubicBezTo>
                <a:cubicBezTo>
                  <a:pt x="652221" y="3728357"/>
                  <a:pt x="616793" y="3708360"/>
                  <a:pt x="597332" y="3674651"/>
                </a:cubicBezTo>
                <a:cubicBezTo>
                  <a:pt x="597332" y="3674651"/>
                  <a:pt x="597332" y="3674651"/>
                  <a:pt x="296974" y="3154416"/>
                </a:cubicBezTo>
                <a:cubicBezTo>
                  <a:pt x="278161" y="3121831"/>
                  <a:pt x="277908" y="3080029"/>
                  <a:pt x="297933" y="3047494"/>
                </a:cubicBezTo>
                <a:cubicBezTo>
                  <a:pt x="297933" y="3047494"/>
                  <a:pt x="297933" y="3047494"/>
                  <a:pt x="596337" y="2527637"/>
                </a:cubicBezTo>
                <a:cubicBezTo>
                  <a:pt x="614593" y="2494625"/>
                  <a:pt x="650416" y="2473943"/>
                  <a:pt x="688133" y="2474638"/>
                </a:cubicBezTo>
                <a:close/>
                <a:moveTo>
                  <a:pt x="2732571" y="2020011"/>
                </a:moveTo>
                <a:cubicBezTo>
                  <a:pt x="2732571" y="2020011"/>
                  <a:pt x="2732571" y="2020011"/>
                  <a:pt x="3236024" y="2021272"/>
                </a:cubicBezTo>
                <a:cubicBezTo>
                  <a:pt x="3268098" y="2020370"/>
                  <a:pt x="3298399" y="2038110"/>
                  <a:pt x="3314200" y="2065479"/>
                </a:cubicBezTo>
                <a:cubicBezTo>
                  <a:pt x="3314200" y="2065479"/>
                  <a:pt x="3314200" y="2065479"/>
                  <a:pt x="3566473" y="2502430"/>
                </a:cubicBezTo>
                <a:cubicBezTo>
                  <a:pt x="3582820" y="2530741"/>
                  <a:pt x="3582487" y="2564907"/>
                  <a:pt x="3566214" y="2593179"/>
                </a:cubicBezTo>
                <a:cubicBezTo>
                  <a:pt x="3566214" y="2593179"/>
                  <a:pt x="3566214" y="2593179"/>
                  <a:pt x="3315036" y="3028868"/>
                </a:cubicBezTo>
                <a:cubicBezTo>
                  <a:pt x="3299702" y="3056596"/>
                  <a:pt x="3269615" y="3073966"/>
                  <a:pt x="3237935" y="3073382"/>
                </a:cubicBezTo>
                <a:cubicBezTo>
                  <a:pt x="3237935" y="3073382"/>
                  <a:pt x="3237935" y="3073382"/>
                  <a:pt x="2735028" y="3073064"/>
                </a:cubicBezTo>
                <a:cubicBezTo>
                  <a:pt x="2702409" y="3073021"/>
                  <a:pt x="2672652" y="3056226"/>
                  <a:pt x="2656307" y="3027915"/>
                </a:cubicBezTo>
                <a:cubicBezTo>
                  <a:pt x="2656307" y="3027915"/>
                  <a:pt x="2656307" y="3027915"/>
                  <a:pt x="2404033" y="2590963"/>
                </a:cubicBezTo>
                <a:cubicBezTo>
                  <a:pt x="2388231" y="2563595"/>
                  <a:pt x="2388020" y="2528484"/>
                  <a:pt x="2404839" y="2501157"/>
                </a:cubicBezTo>
                <a:cubicBezTo>
                  <a:pt x="2404839" y="2501157"/>
                  <a:pt x="2404839" y="2501157"/>
                  <a:pt x="2655471" y="2064525"/>
                </a:cubicBezTo>
                <a:cubicBezTo>
                  <a:pt x="2670804" y="2036797"/>
                  <a:pt x="2700892" y="2019426"/>
                  <a:pt x="2732571" y="2020011"/>
                </a:cubicBezTo>
                <a:close/>
                <a:moveTo>
                  <a:pt x="3662925" y="0"/>
                </a:moveTo>
                <a:lnTo>
                  <a:pt x="5336547" y="0"/>
                </a:lnTo>
                <a:lnTo>
                  <a:pt x="5342959" y="11106"/>
                </a:lnTo>
                <a:cubicBezTo>
                  <a:pt x="5372852" y="62881"/>
                  <a:pt x="5492421" y="269982"/>
                  <a:pt x="5970700" y="1098387"/>
                </a:cubicBezTo>
                <a:cubicBezTo>
                  <a:pt x="6012021" y="1169956"/>
                  <a:pt x="6011183" y="1256322"/>
                  <a:pt x="5970044" y="1327785"/>
                </a:cubicBezTo>
                <a:cubicBezTo>
                  <a:pt x="5970044" y="1327785"/>
                  <a:pt x="5970044" y="1327785"/>
                  <a:pt x="5335110" y="2429135"/>
                </a:cubicBezTo>
                <a:cubicBezTo>
                  <a:pt x="5296350" y="2499226"/>
                  <a:pt x="5220291" y="2543137"/>
                  <a:pt x="5140211" y="2541659"/>
                </a:cubicBezTo>
                <a:cubicBezTo>
                  <a:pt x="5140211" y="2541659"/>
                  <a:pt x="5140211" y="2541659"/>
                  <a:pt x="3868947" y="2540855"/>
                </a:cubicBezTo>
                <a:cubicBezTo>
                  <a:pt x="3786490" y="2540750"/>
                  <a:pt x="3711273" y="2498294"/>
                  <a:pt x="3669952" y="2426726"/>
                </a:cubicBezTo>
                <a:cubicBezTo>
                  <a:pt x="3669952" y="2426726"/>
                  <a:pt x="3669952" y="2426726"/>
                  <a:pt x="3032246" y="1322186"/>
                </a:cubicBezTo>
                <a:cubicBezTo>
                  <a:pt x="2992303" y="1253003"/>
                  <a:pt x="2991768" y="1164250"/>
                  <a:pt x="3034282" y="1095172"/>
                </a:cubicBezTo>
                <a:cubicBezTo>
                  <a:pt x="3034282" y="1095172"/>
                  <a:pt x="3034282" y="1095172"/>
                  <a:pt x="3556318" y="1857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9039" y="1090549"/>
            <a:ext cx="5581001" cy="4278755"/>
            <a:chOff x="6169039" y="142050"/>
            <a:chExt cx="5581001" cy="42787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B48E35B-D720-3745-F681-84F85958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184" y="1432730"/>
            <a:ext cx="4779647" cy="328504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3.	How was the percentage of growth of the amount of sales week over week for the last four weeks of the data? </a:t>
            </a:r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B77C43E-EA8F-A9D4-3BFD-2ED30952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8" y="2805127"/>
            <a:ext cx="3995308" cy="15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AF9FC-3A57-91AB-F776-334EC12E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	How was the percentage of growth of the amount of sales week over week for the last four weeks of the data?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7CA53-FF35-6394-A262-548FBA4D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28" y="139066"/>
            <a:ext cx="7590394" cy="828343"/>
          </a:xfrm>
        </p:spPr>
        <p:txBody>
          <a:bodyPr anchor="t">
            <a:no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es-MX" sz="36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EB80D88-77E9-D0B8-574C-E06D73B3E8B5}"/>
              </a:ext>
            </a:extLst>
          </p:cNvPr>
          <p:cNvSpPr txBox="1">
            <a:spLocks/>
          </p:cNvSpPr>
          <p:nvPr/>
        </p:nvSpPr>
        <p:spPr>
          <a:xfrm>
            <a:off x="562528" y="1017432"/>
            <a:ext cx="8679947" cy="828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promedio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meses</a:t>
            </a:r>
            <a:endParaRPr lang="es-MX" sz="2400" dirty="0"/>
          </a:p>
        </p:txBody>
      </p:sp>
      <p:pic>
        <p:nvPicPr>
          <p:cNvPr id="31" name="Marcador de contenido 3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98C5B24-4726-424D-FBEA-92E82CC3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1845775"/>
            <a:ext cx="7590393" cy="3855645"/>
          </a:xfr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69486E01-E0C9-5FCA-2F1E-291C07C9974F}"/>
              </a:ext>
            </a:extLst>
          </p:cNvPr>
          <p:cNvSpPr txBox="1"/>
          <p:nvPr/>
        </p:nvSpPr>
        <p:spPr>
          <a:xfrm>
            <a:off x="8152921" y="1537252"/>
            <a:ext cx="3760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tiendas HOT &amp; COLD representan las tiendas con mayor promedio de ventas</a:t>
            </a:r>
          </a:p>
          <a:p>
            <a:r>
              <a:rPr lang="es-MX" dirty="0"/>
              <a:t>Patrón de altas y bajas de venta similares</a:t>
            </a:r>
          </a:p>
          <a:p>
            <a:r>
              <a:rPr lang="es-MX" dirty="0"/>
              <a:t>A principios de enero se presenta un bajo promedio de ventas que luego aumenta 10 veces(o más) su proporción en los siguientes días</a:t>
            </a:r>
          </a:p>
          <a:p>
            <a:r>
              <a:rPr lang="es-MX" dirty="0"/>
              <a:t>Principio y finales de enero representan el promedio de ventas mas bajo en el primer trimestre</a:t>
            </a:r>
          </a:p>
          <a:p>
            <a:r>
              <a:rPr lang="es-MX" dirty="0"/>
              <a:t>La segunda mitad de marzo representa el mayor promedio de ventas en el primer </a:t>
            </a:r>
            <a:r>
              <a:rPr lang="es-MX" dirty="0" err="1"/>
              <a:t>trimetre</a:t>
            </a:r>
            <a:r>
              <a:rPr lang="es-MX" dirty="0"/>
              <a:t> de cada año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083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7CA53-FF35-6394-A262-548FBA4D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28" y="139066"/>
            <a:ext cx="7590394" cy="828343"/>
          </a:xfrm>
        </p:spPr>
        <p:txBody>
          <a:bodyPr anchor="t">
            <a:no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s-MX" sz="36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EB80D88-77E9-D0B8-574C-E06D73B3E8B5}"/>
              </a:ext>
            </a:extLst>
          </p:cNvPr>
          <p:cNvSpPr txBox="1">
            <a:spLocks/>
          </p:cNvSpPr>
          <p:nvPr/>
        </p:nvSpPr>
        <p:spPr>
          <a:xfrm>
            <a:off x="562527" y="881668"/>
            <a:ext cx="9893437" cy="828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acumulado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meses</a:t>
            </a:r>
            <a:endParaRPr lang="es-MX" sz="2400" dirty="0"/>
          </a:p>
        </p:txBody>
      </p:sp>
      <p:pic>
        <p:nvPicPr>
          <p:cNvPr id="19" name="Marcador de contenido 1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F691C80-ABEE-CD22-A4C7-B1BF053A3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3" y="1710011"/>
            <a:ext cx="8180801" cy="4160702"/>
          </a:xfr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C103CE6-EF5B-E814-65C5-784944288CCE}"/>
              </a:ext>
            </a:extLst>
          </p:cNvPr>
          <p:cNvSpPr txBox="1"/>
          <p:nvPr/>
        </p:nvSpPr>
        <p:spPr>
          <a:xfrm>
            <a:off x="8152921" y="1537252"/>
            <a:ext cx="37607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Finales de enero representa el monto mas bajo de ventas para el primer trimestre del año</a:t>
            </a:r>
          </a:p>
          <a:p>
            <a:r>
              <a:rPr lang="es-MX" dirty="0"/>
              <a:t>Las tiendas COLD tienen mas presencia </a:t>
            </a:r>
          </a:p>
          <a:p>
            <a:r>
              <a:rPr lang="es-MX" dirty="0"/>
              <a:t>Las tiendas HOT tienen menos presencia</a:t>
            </a:r>
          </a:p>
          <a:p>
            <a:r>
              <a:rPr lang="es-MX" dirty="0"/>
              <a:t>Las tiendas </a:t>
            </a:r>
            <a:r>
              <a:rPr lang="es-MX" dirty="0" err="1"/>
              <a:t>cold</a:t>
            </a:r>
            <a:r>
              <a:rPr lang="es-MX" dirty="0"/>
              <a:t> tienen mayor monto de venta en marzo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979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7CA53-FF35-6394-A262-548FBA4D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24" y="112289"/>
            <a:ext cx="7590394" cy="828343"/>
          </a:xfrm>
        </p:spPr>
        <p:txBody>
          <a:bodyPr anchor="t">
            <a:no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</a:t>
            </a:r>
            <a:endParaRPr lang="es-MX" sz="3600" dirty="0"/>
          </a:p>
        </p:txBody>
      </p:sp>
      <p:pic>
        <p:nvPicPr>
          <p:cNvPr id="6" name="Marcador de contenido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973B147-8339-DE6E-FB6A-D596FC815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6" y="761943"/>
            <a:ext cx="6147478" cy="3267717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2CC0907-C638-6376-E6C6-0FC2F545D346}"/>
              </a:ext>
            </a:extLst>
          </p:cNvPr>
          <p:cNvSpPr txBox="1"/>
          <p:nvPr/>
        </p:nvSpPr>
        <p:spPr>
          <a:xfrm>
            <a:off x="7005811" y="1028343"/>
            <a:ext cx="46515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Las tiendas “HOT &amp; COLD” representan las tiendas con mayor promedio de ventas durante el 2016</a:t>
            </a:r>
          </a:p>
          <a:p>
            <a:pPr marL="342900" indent="-342900">
              <a:buAutoNum type="arabicPeriod"/>
            </a:pPr>
            <a:r>
              <a:rPr lang="es-MX" dirty="0"/>
              <a:t> Durante meses de donde el clima es frío o lluvioso se destacó el promedio de ventas en las tiendas de “COLD” durante 2016</a:t>
            </a:r>
          </a:p>
          <a:p>
            <a:pPr marL="342900" indent="-342900">
              <a:buAutoNum type="arabicPeriod"/>
            </a:pPr>
            <a:r>
              <a:rPr lang="es-MX" dirty="0"/>
              <a:t>En 2017 fue más notable el promedio de ventas en las tiendas “HOT”</a:t>
            </a:r>
          </a:p>
          <a:p>
            <a:pPr marL="342900" indent="-342900">
              <a:buAutoNum type="arabicPeriod"/>
            </a:pPr>
            <a:r>
              <a:rPr lang="es-MX" dirty="0"/>
              <a:t>Se estima que el mes de abril de 2017 sea el mes con mayor promedio de ventas en el trimestre indicado</a:t>
            </a:r>
          </a:p>
          <a:p>
            <a:pPr marL="342900" indent="-342900">
              <a:buAutoNum type="arabicPeriod"/>
            </a:pPr>
            <a:r>
              <a:rPr lang="es-MX" dirty="0"/>
              <a:t>El comportamiento de ventas (promedio o monto) se mantendrá estable durante los últimos dos meses del año 2017 para las tiendas “HOT &amp; COLD”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promedio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disminuirá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las tiendas “COLD”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promedio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disminuirá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las tiendas “HOT”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s-MX" dirty="0"/>
          </a:p>
        </p:txBody>
      </p:sp>
      <p:pic>
        <p:nvPicPr>
          <p:cNvPr id="11" name="Imagen 10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2E90F434-0431-B1E0-7178-548C31D10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6" y="3783893"/>
            <a:ext cx="6020869" cy="29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990DFB-9349-15CE-52E3-943B96AD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76" y="2014330"/>
            <a:ext cx="4043468" cy="2252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active users and new users do we have for each week of November 2019 to February 2020?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A6C929-E99F-A87A-EAC2-7397A37D7EE2}"/>
              </a:ext>
            </a:extLst>
          </p:cNvPr>
          <p:cNvSpPr txBox="1"/>
          <p:nvPr/>
        </p:nvSpPr>
        <p:spPr>
          <a:xfrm>
            <a:off x="231003" y="768627"/>
            <a:ext cx="505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Activos:</a:t>
            </a:r>
          </a:p>
          <a:p>
            <a:r>
              <a:rPr lang="es-MX" dirty="0" err="1"/>
              <a:t>Yearweek</a:t>
            </a:r>
            <a:r>
              <a:rPr lang="es-MX" dirty="0"/>
              <a:t>(</a:t>
            </a:r>
            <a:r>
              <a:rPr lang="es-MX" dirty="0" err="1"/>
              <a:t>sales_datetime</a:t>
            </a:r>
            <a:r>
              <a:rPr lang="es-MX" dirty="0"/>
              <a:t>)=</a:t>
            </a:r>
            <a:r>
              <a:rPr lang="en-US" dirty="0" err="1"/>
              <a:t>yearweek</a:t>
            </a:r>
            <a:r>
              <a:rPr lang="en-US" dirty="0"/>
              <a:t>(</a:t>
            </a:r>
            <a:r>
              <a:rPr lang="en-US" dirty="0" err="1"/>
              <a:t>last_complete_time</a:t>
            </a:r>
            <a:r>
              <a:rPr lang="en-US" dirty="0"/>
              <a:t> - INTERVAL 1 WEEK) 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753CDA-D5D1-8ABA-5310-C1F38CAF1F7A}"/>
              </a:ext>
            </a:extLst>
          </p:cNvPr>
          <p:cNvSpPr txBox="1"/>
          <p:nvPr/>
        </p:nvSpPr>
        <p:spPr>
          <a:xfrm>
            <a:off x="231004" y="1808922"/>
            <a:ext cx="562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Nuevos:</a:t>
            </a:r>
          </a:p>
          <a:p>
            <a:r>
              <a:rPr lang="es-MX" dirty="0" err="1"/>
              <a:t>Yearweek</a:t>
            </a:r>
            <a:r>
              <a:rPr lang="es-MX" dirty="0"/>
              <a:t>(</a:t>
            </a:r>
            <a:r>
              <a:rPr lang="es-MX" dirty="0" err="1"/>
              <a:t>sales_datetime</a:t>
            </a:r>
            <a:r>
              <a:rPr lang="es-MX" dirty="0"/>
              <a:t>)= </a:t>
            </a:r>
            <a:r>
              <a:rPr lang="es-MX" dirty="0" err="1"/>
              <a:t>Yearweek</a:t>
            </a:r>
            <a:r>
              <a:rPr lang="es-MX" dirty="0"/>
              <a:t>(</a:t>
            </a:r>
            <a:r>
              <a:rPr lang="es-MX" dirty="0" err="1"/>
              <a:t>sales_datetime</a:t>
            </a:r>
            <a:r>
              <a:rPr lang="es-MX" dirty="0"/>
              <a:t>)</a:t>
            </a:r>
          </a:p>
        </p:txBody>
      </p:sp>
      <p:pic>
        <p:nvPicPr>
          <p:cNvPr id="6" name="Imagen 5" descr="Imagen que contiene foto, sostener, tabla, hombre&#10;&#10;Descripción generada automáticamente">
            <a:extLst>
              <a:ext uri="{FF2B5EF4-FFF2-40B4-BE49-F238E27FC236}">
                <a16:creationId xmlns:a16="http://schemas.microsoft.com/office/drawing/2014/main" id="{6252536B-33D0-094E-076F-F37D48021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3" y="2778904"/>
            <a:ext cx="2737484" cy="3841891"/>
          </a:xfrm>
          <a:prstGeom prst="rect">
            <a:avLst/>
          </a:prstGeom>
        </p:spPr>
      </p:pic>
      <p:pic>
        <p:nvPicPr>
          <p:cNvPr id="7" name="Imagen 6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712E58DC-B6F3-7C3C-9C30-3BBE790F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29" y="2778904"/>
            <a:ext cx="2464699" cy="38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7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628</Words>
  <Application>Microsoft Office PowerPoint</Application>
  <PresentationFormat>Panorámica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Shasa Business Case</vt:lpstr>
      <vt:lpstr>List of the five stores that have the highest average number of sales on holidays per store</vt:lpstr>
      <vt:lpstr>Day of the week there are usually more sales on average in stores</vt:lpstr>
      <vt:lpstr>3. How was the percentage of growth of the amount of sales week over week for the last four weeks of the data? </vt:lpstr>
      <vt:lpstr>3. How was the percentage of growth of the amount of sales week over week for the last four weeks of the data? </vt:lpstr>
      <vt:lpstr>Análisis de patrones: parte 1</vt:lpstr>
      <vt:lpstr>Análisis de patrones : parte 2</vt:lpstr>
      <vt:lpstr>Análisis de patrones : conclusión</vt:lpstr>
      <vt:lpstr>How many active users and new users do we have for each week of November 2019 to February 2020?</vt:lpstr>
      <vt:lpstr>How many reengaged users do we have (Reengaged: active this week that didn’t have an order last week, but they did before that) for each week of November 2019 to February 2020?</vt:lpstr>
      <vt:lpstr>What’s the average sales amount by type of user (Active, new, reengaged) for each week of November 2019 to February 2020?</vt:lpstr>
      <vt:lpstr>What’s the average sales amount by type of user (Active, new, reengaged) for each week of November 2019 to February 2020?</vt:lpstr>
      <vt:lpstr>What’s the average sales amount by type of user (Active, new, reengaged) for each week of November 2019 to February 2020?</vt:lpstr>
      <vt:lpstr>*Visualización en Power BI*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Shasa Business Case</dc:title>
  <dc:creator>Jardon Pina, Dulce Odete</dc:creator>
  <cp:lastModifiedBy>Jardon Pina, Dulce Odete</cp:lastModifiedBy>
  <cp:revision>1</cp:revision>
  <dcterms:created xsi:type="dcterms:W3CDTF">2022-10-13T15:07:48Z</dcterms:created>
  <dcterms:modified xsi:type="dcterms:W3CDTF">2022-10-13T19:52:38Z</dcterms:modified>
</cp:coreProperties>
</file>