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88"/>
  </p:handoutMasterIdLst>
  <p:sldIdLst>
    <p:sldId id="347" r:id="rId2"/>
    <p:sldId id="348" r:id="rId3"/>
    <p:sldId id="362" r:id="rId4"/>
    <p:sldId id="264" r:id="rId5"/>
    <p:sldId id="265" r:id="rId6"/>
    <p:sldId id="266" r:id="rId7"/>
    <p:sldId id="267" r:id="rId8"/>
    <p:sldId id="268" r:id="rId9"/>
    <p:sldId id="269" r:id="rId10"/>
    <p:sldId id="270" r:id="rId11"/>
    <p:sldId id="271" r:id="rId12"/>
    <p:sldId id="350" r:id="rId13"/>
    <p:sldId id="273" r:id="rId14"/>
    <p:sldId id="274" r:id="rId15"/>
    <p:sldId id="275" r:id="rId16"/>
    <p:sldId id="276" r:id="rId17"/>
    <p:sldId id="277" r:id="rId18"/>
    <p:sldId id="278" r:id="rId19"/>
    <p:sldId id="279" r:id="rId20"/>
    <p:sldId id="280" r:id="rId21"/>
    <p:sldId id="281" r:id="rId22"/>
    <p:sldId id="282" r:id="rId23"/>
    <p:sldId id="283" r:id="rId24"/>
    <p:sldId id="363" r:id="rId25"/>
    <p:sldId id="364" r:id="rId26"/>
    <p:sldId id="286" r:id="rId27"/>
    <p:sldId id="287" r:id="rId28"/>
    <p:sldId id="288" r:id="rId29"/>
    <p:sldId id="289" r:id="rId30"/>
    <p:sldId id="365" r:id="rId31"/>
    <p:sldId id="291" r:id="rId32"/>
    <p:sldId id="292" r:id="rId33"/>
    <p:sldId id="293" r:id="rId34"/>
    <p:sldId id="294" r:id="rId35"/>
    <p:sldId id="295" r:id="rId36"/>
    <p:sldId id="296" r:id="rId37"/>
    <p:sldId id="297" r:id="rId38"/>
    <p:sldId id="366" r:id="rId39"/>
    <p:sldId id="353" r:id="rId40"/>
    <p:sldId id="354" r:id="rId41"/>
    <p:sldId id="339" r:id="rId42"/>
    <p:sldId id="298" r:id="rId43"/>
    <p:sldId id="299" r:id="rId44"/>
    <p:sldId id="300" r:id="rId45"/>
    <p:sldId id="355" r:id="rId46"/>
    <p:sldId id="302" r:id="rId47"/>
    <p:sldId id="303" r:id="rId48"/>
    <p:sldId id="304" r:id="rId49"/>
    <p:sldId id="305" r:id="rId50"/>
    <p:sldId id="306" r:id="rId51"/>
    <p:sldId id="307" r:id="rId52"/>
    <p:sldId id="308" r:id="rId53"/>
    <p:sldId id="309" r:id="rId54"/>
    <p:sldId id="310" r:id="rId55"/>
    <p:sldId id="311" r:id="rId56"/>
    <p:sldId id="312" r:id="rId57"/>
    <p:sldId id="367" r:id="rId58"/>
    <p:sldId id="314" r:id="rId59"/>
    <p:sldId id="356" r:id="rId60"/>
    <p:sldId id="316" r:id="rId61"/>
    <p:sldId id="368" r:id="rId62"/>
    <p:sldId id="318" r:id="rId63"/>
    <p:sldId id="319" r:id="rId64"/>
    <p:sldId id="320" r:id="rId65"/>
    <p:sldId id="321" r:id="rId66"/>
    <p:sldId id="322" r:id="rId67"/>
    <p:sldId id="323" r:id="rId68"/>
    <p:sldId id="324" r:id="rId69"/>
    <p:sldId id="325" r:id="rId70"/>
    <p:sldId id="369" r:id="rId71"/>
    <p:sldId id="327" r:id="rId72"/>
    <p:sldId id="328" r:id="rId73"/>
    <p:sldId id="329" r:id="rId74"/>
    <p:sldId id="357" r:id="rId75"/>
    <p:sldId id="370" r:id="rId76"/>
    <p:sldId id="371" r:id="rId77"/>
    <p:sldId id="332" r:id="rId78"/>
    <p:sldId id="333" r:id="rId79"/>
    <p:sldId id="344" r:id="rId80"/>
    <p:sldId id="359" r:id="rId81"/>
    <p:sldId id="360" r:id="rId82"/>
    <p:sldId id="343" r:id="rId83"/>
    <p:sldId id="334" r:id="rId84"/>
    <p:sldId id="335" r:id="rId85"/>
    <p:sldId id="336" r:id="rId86"/>
    <p:sldId id="372" r:id="rId8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3" pos="336" userDrawn="1">
          <p15:clr>
            <a:srgbClr val="A4A3A4"/>
          </p15:clr>
        </p15:guide>
        <p15:guide id="9" orient="horz" pos="369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7797"/>
    <a:srgbClr val="FA8218"/>
    <a:srgbClr val="0488AE"/>
    <a:srgbClr val="E6FCFE"/>
    <a:srgbClr val="DAFBF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85731" autoAdjust="0"/>
  </p:normalViewPr>
  <p:slideViewPr>
    <p:cSldViewPr showGuides="1">
      <p:cViewPr varScale="1">
        <p:scale>
          <a:sx n="116" d="100"/>
          <a:sy n="116" d="100"/>
        </p:scale>
        <p:origin x="966" y="108"/>
      </p:cViewPr>
      <p:guideLst>
        <p:guide pos="336"/>
        <p:guide orient="horz" pos="3696"/>
      </p:guideLst>
    </p:cSldViewPr>
  </p:slideViewPr>
  <p:outlineViewPr>
    <p:cViewPr>
      <p:scale>
        <a:sx n="33" d="100"/>
        <a:sy n="33" d="100"/>
      </p:scale>
      <p:origin x="0" y="-34368"/>
    </p:cViewPr>
  </p:outlineViewPr>
  <p:notesTextViewPr>
    <p:cViewPr>
      <p:scale>
        <a:sx n="100" d="100"/>
        <a:sy n="100" d="100"/>
      </p:scale>
      <p:origin x="0" y="0"/>
    </p:cViewPr>
  </p:notesTextViewPr>
  <p:sorterViewPr>
    <p:cViewPr>
      <p:scale>
        <a:sx n="100" d="100"/>
        <a:sy n="100" d="100"/>
      </p:scale>
      <p:origin x="0" y="-18750"/>
    </p:cViewPr>
  </p:sorterViewPr>
  <p:notesViewPr>
    <p:cSldViewPr showGuides="1">
      <p:cViewPr varScale="1">
        <p:scale>
          <a:sx n="56" d="100"/>
          <a:sy n="56" d="100"/>
        </p:scale>
        <p:origin x="-285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261412DD-DDA6-4640-871E-755266CF81B5}" type="datetimeFigureOut">
              <a:rPr lang="en-US"/>
              <a:pPr>
                <a:defRPr/>
              </a:pPr>
              <a:t>8/12/2021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CF17C4BF-8436-41B0-9322-8E6C938C5A40}" type="slidenum">
              <a:rPr lang="en-US" altLang="en-US"/>
              <a:pPr/>
              <a:t>‹#›</a:t>
            </a:fld>
            <a:endParaRPr lang="en-US" altLang="en-US" dirty="0"/>
          </a:p>
        </p:txBody>
      </p:sp>
    </p:spTree>
    <p:extLst>
      <p:ext uri="{BB962C8B-B14F-4D97-AF65-F5344CB8AC3E}">
        <p14:creationId xmlns:p14="http://schemas.microsoft.com/office/powerpoint/2010/main" val="94148707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37797"/>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4" name="Slide Number Placeholder 4"/>
          <p:cNvSpPr>
            <a:spLocks noGrp="1" noChangeArrowheads="1"/>
          </p:cNvSpPr>
          <p:nvPr>
            <p:ph type="sldNum" sz="quarter" idx="10"/>
          </p:nvPr>
        </p:nvSpPr>
        <p:spPr>
          <a:xfrm>
            <a:off x="6934200" y="6245225"/>
            <a:ext cx="1752600" cy="476250"/>
          </a:xfrm>
        </p:spPr>
        <p:txBody>
          <a:bodyPr/>
          <a:lstStyle>
            <a:lvl1pPr>
              <a:defRPr/>
            </a:lvl1pPr>
          </a:lstStyle>
          <a:p>
            <a:fld id="{6E6D4B7C-EBD2-4968-A768-87F806A010DE}" type="slidenum">
              <a:rPr lang="en-US" altLang="en-US"/>
              <a:pPr/>
              <a:t>‹#›</a:t>
            </a:fld>
            <a:endParaRPr lang="en-US" altLang="en-US" dirty="0"/>
          </a:p>
        </p:txBody>
      </p:sp>
    </p:spTree>
    <p:extLst>
      <p:ext uri="{BB962C8B-B14F-4D97-AF65-F5344CB8AC3E}">
        <p14:creationId xmlns:p14="http://schemas.microsoft.com/office/powerpoint/2010/main" val="840513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8FBBB5E9-200F-49A5-BE4A-170B505D214C}" type="slidenum">
              <a:rPr lang="en-US" altLang="en-US"/>
              <a:pPr/>
              <a:t>‹#›</a:t>
            </a:fld>
            <a:endParaRPr lang="en-US" altLang="en-US" dirty="0"/>
          </a:p>
        </p:txBody>
      </p:sp>
    </p:spTree>
    <p:extLst>
      <p:ext uri="{BB962C8B-B14F-4D97-AF65-F5344CB8AC3E}">
        <p14:creationId xmlns:p14="http://schemas.microsoft.com/office/powerpoint/2010/main" val="126110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37797"/>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7B8EBA8C-5E8E-4736-8A81-355E7A94343F}" type="slidenum">
              <a:rPr lang="en-US" altLang="en-US"/>
              <a:pPr/>
              <a:t>‹#›</a:t>
            </a:fld>
            <a:endParaRPr lang="en-US" altLang="en-US" dirty="0"/>
          </a:p>
        </p:txBody>
      </p:sp>
    </p:spTree>
    <p:extLst>
      <p:ext uri="{BB962C8B-B14F-4D97-AF65-F5344CB8AC3E}">
        <p14:creationId xmlns:p14="http://schemas.microsoft.com/office/powerpoint/2010/main" val="250717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A1D14A0F-52E7-4209-8B30-974AB8751107}" type="slidenum">
              <a:rPr lang="en-US" altLang="en-US"/>
              <a:pPr/>
              <a:t>‹#›</a:t>
            </a:fld>
            <a:endParaRPr lang="en-US" altLang="en-US" dirty="0"/>
          </a:p>
        </p:txBody>
      </p:sp>
    </p:spTree>
    <p:extLst>
      <p:ext uri="{BB962C8B-B14F-4D97-AF65-F5344CB8AC3E}">
        <p14:creationId xmlns:p14="http://schemas.microsoft.com/office/powerpoint/2010/main" val="1520446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Arial" panose="020B0604020202020204" pitchFamily="34" charset="0"/>
              <a:buChar char="•"/>
              <a:defRPr/>
            </a:lvl1pPr>
            <a:lvl2pPr marL="742950" indent="-285750">
              <a:buFont typeface="Arial" panose="020B060402020202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fld id="{AF21CD36-ACAC-4307-B4A1-0AFDDC346CB3}" type="slidenum">
              <a:rPr lang="en-US" altLang="en-US"/>
              <a:pPr/>
              <a:t>‹#›</a:t>
            </a:fld>
            <a:endParaRPr lang="en-US" altLang="en-US" dirty="0"/>
          </a:p>
        </p:txBody>
      </p:sp>
    </p:spTree>
    <p:extLst>
      <p:ext uri="{BB962C8B-B14F-4D97-AF65-F5344CB8AC3E}">
        <p14:creationId xmlns:p14="http://schemas.microsoft.com/office/powerpoint/2010/main" val="15630253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1F67CA4F-94DE-49E9-A894-0051FAFCF1A7}" type="slidenum">
              <a:rPr lang="en-US" altLang="en-US"/>
              <a:pPr/>
              <a:t>‹#›</a:t>
            </a:fld>
            <a:endParaRPr lang="en-US" altLang="en-US" dirty="0"/>
          </a:p>
        </p:txBody>
      </p:sp>
    </p:spTree>
    <p:extLst>
      <p:ext uri="{BB962C8B-B14F-4D97-AF65-F5344CB8AC3E}">
        <p14:creationId xmlns:p14="http://schemas.microsoft.com/office/powerpoint/2010/main" val="18772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2CB0466D-1DDB-4F82-826F-9A9D58E84608}" type="slidenum">
              <a:rPr lang="en-US" altLang="en-US"/>
              <a:pPr/>
              <a:t>‹#›</a:t>
            </a:fld>
            <a:endParaRPr lang="en-US" altLang="en-US" dirty="0"/>
          </a:p>
        </p:txBody>
      </p:sp>
    </p:spTree>
    <p:extLst>
      <p:ext uri="{BB962C8B-B14F-4D97-AF65-F5344CB8AC3E}">
        <p14:creationId xmlns:p14="http://schemas.microsoft.com/office/powerpoint/2010/main" val="35503113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_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1"/>
            <a:ext cx="8077200" cy="12953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078163"/>
            <a:ext cx="3429000" cy="8080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2CB0466D-1DDB-4F82-826F-9A9D58E84608}" type="slidenum">
              <a:rPr lang="en-US" altLang="en-US"/>
              <a:pPr/>
              <a:t>‹#›</a:t>
            </a:fld>
            <a:endParaRPr lang="en-US" altLang="en-US" dirty="0"/>
          </a:p>
        </p:txBody>
      </p:sp>
      <p:sp>
        <p:nvSpPr>
          <p:cNvPr id="7" name="Content Placeholder 6"/>
          <p:cNvSpPr>
            <a:spLocks noGrp="1"/>
          </p:cNvSpPr>
          <p:nvPr>
            <p:ph sz="quarter" idx="11"/>
          </p:nvPr>
        </p:nvSpPr>
        <p:spPr>
          <a:xfrm>
            <a:off x="457200" y="4191000"/>
            <a:ext cx="34290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2"/>
          </p:nvPr>
        </p:nvSpPr>
        <p:spPr>
          <a:xfrm>
            <a:off x="457200" y="5334000"/>
            <a:ext cx="35814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3"/>
          </p:nvPr>
        </p:nvSpPr>
        <p:spPr>
          <a:xfrm>
            <a:off x="5029200" y="3276600"/>
            <a:ext cx="3352800" cy="114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15921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D89E1A64-8925-4694-935C-549F3F121541}" type="slidenum">
              <a:rPr lang="en-US" altLang="en-US"/>
              <a:pPr/>
              <a:t>‹#›</a:t>
            </a:fld>
            <a:endParaRPr lang="en-US" altLang="en-US" dirty="0"/>
          </a:p>
        </p:txBody>
      </p:sp>
    </p:spTree>
    <p:extLst>
      <p:ext uri="{BB962C8B-B14F-4D97-AF65-F5344CB8AC3E}">
        <p14:creationId xmlns:p14="http://schemas.microsoft.com/office/powerpoint/2010/main" val="854512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69029687-7D02-4863-BDE5-3933E3D76261}" type="slidenum">
              <a:rPr lang="en-US" altLang="en-US"/>
              <a:pPr/>
              <a:t>‹#›</a:t>
            </a:fld>
            <a:endParaRPr lang="en-US" altLang="en-US" dirty="0"/>
          </a:p>
        </p:txBody>
      </p:sp>
    </p:spTree>
    <p:extLst>
      <p:ext uri="{BB962C8B-B14F-4D97-AF65-F5344CB8AC3E}">
        <p14:creationId xmlns:p14="http://schemas.microsoft.com/office/powerpoint/2010/main" val="888601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B2B936F4-DAF1-466C-9926-84C0E9DBDBAB}" type="slidenum">
              <a:rPr lang="en-US" altLang="en-US"/>
              <a:pPr/>
              <a:t>‹#›</a:t>
            </a:fld>
            <a:endParaRPr lang="en-US" altLang="en-US" dirty="0"/>
          </a:p>
        </p:txBody>
      </p:sp>
    </p:spTree>
    <p:extLst>
      <p:ext uri="{BB962C8B-B14F-4D97-AF65-F5344CB8AC3E}">
        <p14:creationId xmlns:p14="http://schemas.microsoft.com/office/powerpoint/2010/main" val="1118928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F00322A-06F6-4D12-AF69-AA15B3F46D4C}" type="slidenum">
              <a:rPr lang="en-US" altLang="en-US"/>
              <a:pPr/>
              <a:t>‹#›</a:t>
            </a:fld>
            <a:endParaRPr lang="en-US" altLang="en-US" dirty="0"/>
          </a:p>
        </p:txBody>
      </p:sp>
    </p:spTree>
    <p:extLst>
      <p:ext uri="{BB962C8B-B14F-4D97-AF65-F5344CB8AC3E}">
        <p14:creationId xmlns:p14="http://schemas.microsoft.com/office/powerpoint/2010/main" val="3875235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4C9C60DF-F7E3-4B7C-BB3D-C63D08073D22}" type="slidenum">
              <a:rPr lang="en-US" altLang="en-US"/>
              <a:pPr/>
              <a:t>‹#›</a:t>
            </a:fld>
            <a:endParaRPr lang="en-US" altLang="en-US" dirty="0"/>
          </a:p>
        </p:txBody>
      </p:sp>
      <p:sp>
        <p:nvSpPr>
          <p:cNvPr id="1029" name="Text Box 14"/>
          <p:cNvSpPr txBox="1">
            <a:spLocks noChangeArrowheads="1"/>
          </p:cNvSpPr>
          <p:nvPr userDrawn="1"/>
        </p:nvSpPr>
        <p:spPr bwMode="auto">
          <a:xfrm>
            <a:off x="1230313" y="6423025"/>
            <a:ext cx="5551487" cy="276225"/>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dirty="0">
                <a:latin typeface="Times New Roman" pitchFamily="18" charset="0"/>
              </a:rPr>
              <a:t>Copyright © 2021, 2018, 2015, 2012, 2009 Pearson Education, Inc. All rights reserved.</a:t>
            </a:r>
          </a:p>
        </p:txBody>
      </p:sp>
      <p:pic>
        <p:nvPicPr>
          <p:cNvPr id="2" name="Picture 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52400" y="6394450"/>
            <a:ext cx="998538"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1" r:id="rId1"/>
    <p:sldLayoutId id="2147483841" r:id="rId2"/>
    <p:sldLayoutId id="2147483842" r:id="rId3"/>
    <p:sldLayoutId id="2147483843" r:id="rId4"/>
    <p:sldLayoutId id="2147483852" r:id="rId5"/>
    <p:sldLayoutId id="2147483844" r:id="rId6"/>
    <p:sldLayoutId id="2147483845" r:id="rId7"/>
    <p:sldLayoutId id="2147483846" r:id="rId8"/>
    <p:sldLayoutId id="2147483847" r:id="rId9"/>
    <p:sldLayoutId id="2147483848" r:id="rId10"/>
    <p:sldLayoutId id="2147483849" r:id="rId11"/>
    <p:sldLayoutId id="2147483850" r:id="rId12"/>
  </p:sldLayoutIdLst>
  <p:timing>
    <p:tnLst>
      <p:par>
        <p:cTn id="1" dur="indefinite" restart="never" nodeType="tmRoot"/>
      </p:par>
    </p:tnLst>
  </p:timing>
  <p:txStyles>
    <p:titleStyle>
      <a:lvl1pPr algn="l" rtl="0" eaLnBrk="0" fontAlgn="base" hangingPunct="0">
        <a:spcBef>
          <a:spcPct val="0"/>
        </a:spcBef>
        <a:spcAft>
          <a:spcPct val="0"/>
        </a:spcAft>
        <a:defRPr sz="4400">
          <a:solidFill>
            <a:srgbClr val="037797"/>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4103" y="1332000"/>
            <a:ext cx="7772400" cy="1708029"/>
          </a:xfrm>
        </p:spPr>
        <p:txBody>
          <a:bodyPr/>
          <a:lstStyle/>
          <a:p>
            <a:pPr lvl="0" eaLnBrk="1" hangingPunct="1">
              <a:lnSpc>
                <a:spcPct val="140000"/>
              </a:lnSpc>
              <a:spcBef>
                <a:spcPct val="50000"/>
              </a:spcBef>
            </a:pPr>
            <a:r>
              <a:rPr lang="en-US" altLang="en-US" sz="4400" b="1" kern="1200" dirty="0">
                <a:solidFill>
                  <a:srgbClr val="037797"/>
                </a:solidFill>
                <a:latin typeface="Arial" panose="020B0604020202020204" pitchFamily="34" charset="0"/>
                <a:cs typeface="Arial" panose="020B0604020202020204" pitchFamily="34" charset="0"/>
              </a:rPr>
              <a:t>Chapter 4:</a:t>
            </a:r>
            <a:r>
              <a:rPr lang="en-US" altLang="en-US" sz="2800" b="1" kern="1200" dirty="0">
                <a:solidFill>
                  <a:srgbClr val="037797"/>
                </a:solidFill>
                <a:latin typeface="Arial" panose="020B0604020202020204" pitchFamily="34" charset="0"/>
                <a:cs typeface="Arial" panose="020B0604020202020204" pitchFamily="34" charset="0"/>
              </a:rPr>
              <a:t/>
            </a:r>
            <a:br>
              <a:rPr lang="en-US" altLang="en-US" sz="2800" b="1" kern="1200" dirty="0">
                <a:solidFill>
                  <a:srgbClr val="037797"/>
                </a:solidFill>
                <a:latin typeface="Arial" panose="020B0604020202020204" pitchFamily="34" charset="0"/>
                <a:cs typeface="Arial" panose="020B0604020202020204" pitchFamily="34" charset="0"/>
              </a:rPr>
            </a:br>
            <a:r>
              <a:rPr lang="en-US" altLang="en-US" sz="2800" b="1" kern="1200" dirty="0">
                <a:solidFill>
                  <a:srgbClr val="000000"/>
                </a:solidFill>
                <a:latin typeface="Arial" panose="020B0604020202020204" pitchFamily="34" charset="0"/>
                <a:cs typeface="Arial" panose="020B0604020202020204" pitchFamily="34" charset="0"/>
              </a:rPr>
              <a:t>Making Decisions</a:t>
            </a:r>
            <a:endParaRPr lang="en-US" dirty="0"/>
          </a:p>
        </p:txBody>
      </p:sp>
    </p:spTree>
    <p:extLst>
      <p:ext uri="{BB962C8B-B14F-4D97-AF65-F5344CB8AC3E}">
        <p14:creationId xmlns:p14="http://schemas.microsoft.com/office/powerpoint/2010/main" val="2888130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title"/>
          </p:nvPr>
        </p:nvSpPr>
        <p:spPr/>
        <p:txBody>
          <a:bodyPr/>
          <a:lstStyle/>
          <a:p>
            <a:r>
              <a:rPr lang="en-US" altLang="en-US" dirty="0" smtClean="0"/>
              <a:t>The </a:t>
            </a:r>
            <a:r>
              <a:rPr lang="en-US" altLang="en-US" b="1" dirty="0" smtClean="0">
                <a:latin typeface="Courier New" panose="02070309020205020404" pitchFamily="49" charset="0"/>
                <a:cs typeface="Courier New" panose="02070309020205020404" pitchFamily="49" charset="0"/>
              </a:rPr>
              <a:t>if</a:t>
            </a:r>
            <a:r>
              <a:rPr lang="en-US" altLang="en-US" dirty="0" smtClean="0"/>
              <a:t> Statement </a:t>
            </a:r>
            <a:r>
              <a:rPr lang="en-US" altLang="en-US" sz="1200" dirty="0" smtClean="0"/>
              <a:t>(2 </a:t>
            </a:r>
            <a:r>
              <a:rPr lang="en-US" altLang="en-US" sz="1200" dirty="0"/>
              <a:t>of 2)</a:t>
            </a:r>
            <a:endParaRPr lang="en-US" altLang="en-US" dirty="0" smtClean="0"/>
          </a:p>
        </p:txBody>
      </p:sp>
      <p:sp>
        <p:nvSpPr>
          <p:cNvPr id="13315" name="Content Placeholder 2"/>
          <p:cNvSpPr>
            <a:spLocks noGrp="1" noChangeArrowheads="1"/>
          </p:cNvSpPr>
          <p:nvPr>
            <p:ph idx="1"/>
          </p:nvPr>
        </p:nvSpPr>
        <p:spPr/>
        <p:txBody>
          <a:bodyPr/>
          <a:lstStyle/>
          <a:p>
            <a:pPr>
              <a:spcBef>
                <a:spcPts val="4200"/>
              </a:spcBef>
              <a:buFontTx/>
              <a:buChar char="•"/>
            </a:pPr>
            <a:r>
              <a:rPr lang="en-US" altLang="en-US" dirty="0" smtClean="0"/>
              <a:t>General Format:</a:t>
            </a:r>
          </a:p>
          <a:p>
            <a:pPr marL="731520" indent="0">
              <a:spcBef>
                <a:spcPts val="4400"/>
              </a:spcBef>
              <a:buNone/>
            </a:pPr>
            <a:r>
              <a:rPr lang="en-US" altLang="en-US" sz="2800" dirty="0" smtClean="0">
                <a:latin typeface="Courier New" panose="02070309020205020404" pitchFamily="49" charset="0"/>
              </a:rPr>
              <a:t>if (</a:t>
            </a:r>
            <a:r>
              <a:rPr lang="en-US" altLang="en-US" sz="2800" i="1" dirty="0" smtClean="0">
                <a:latin typeface="Courier New" panose="02070309020205020404" pitchFamily="49" charset="0"/>
              </a:rPr>
              <a:t>expression</a:t>
            </a:r>
            <a:r>
              <a:rPr lang="en-US" altLang="en-US" sz="2800" dirty="0" smtClean="0">
                <a:latin typeface="Courier New" panose="02070309020205020404" pitchFamily="49" charset="0"/>
              </a:rPr>
              <a:t>)</a:t>
            </a:r>
          </a:p>
          <a:p>
            <a:pPr marL="2103120" lvl="1">
              <a:buFontTx/>
              <a:buNone/>
            </a:pPr>
            <a:r>
              <a:rPr lang="en-US" altLang="en-US" i="1" dirty="0" smtClean="0">
                <a:latin typeface="Courier New" panose="02070309020205020404" pitchFamily="49" charset="0"/>
              </a:rPr>
              <a:t>statement</a:t>
            </a:r>
            <a:r>
              <a:rPr lang="en-US" altLang="en-US" dirty="0" smtClean="0">
                <a:latin typeface="Courier New" panose="02070309020205020404" pitchFamily="49" charset="0"/>
              </a:rPr>
              <a:t>;</a:t>
            </a:r>
            <a:endParaRPr lang="en-US" alt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p:txBody>
          <a:bodyPr/>
          <a:lstStyle/>
          <a:p>
            <a:r>
              <a:rPr lang="en-US" altLang="en-US" dirty="0" smtClean="0"/>
              <a:t>The if Statement-What Happens</a:t>
            </a:r>
          </a:p>
        </p:txBody>
      </p:sp>
      <p:sp>
        <p:nvSpPr>
          <p:cNvPr id="14339" name="Content Placeholder 2"/>
          <p:cNvSpPr>
            <a:spLocks noGrp="1" noChangeArrowheads="1"/>
          </p:cNvSpPr>
          <p:nvPr>
            <p:ph idx="1"/>
          </p:nvPr>
        </p:nvSpPr>
        <p:spPr/>
        <p:txBody>
          <a:bodyPr/>
          <a:lstStyle/>
          <a:p>
            <a:pPr>
              <a:buFont typeface="Times" panose="02020603050405020304" pitchFamily="18" charset="0"/>
              <a:buNone/>
            </a:pPr>
            <a:r>
              <a:rPr lang="en-US" altLang="en-US" dirty="0" smtClean="0"/>
              <a:t>To evaluate:</a:t>
            </a:r>
          </a:p>
          <a:p>
            <a:pPr lvl="1">
              <a:buFontTx/>
              <a:buNone/>
            </a:pPr>
            <a:r>
              <a:rPr lang="en-US" altLang="en-US" dirty="0" smtClean="0">
                <a:latin typeface="Courier New" panose="02070309020205020404" pitchFamily="49" charset="0"/>
              </a:rPr>
              <a:t>if (</a:t>
            </a:r>
            <a:r>
              <a:rPr lang="en-US" altLang="en-US" i="1" dirty="0" smtClean="0">
                <a:latin typeface="Courier New" panose="02070309020205020404" pitchFamily="49" charset="0"/>
              </a:rPr>
              <a:t>expression</a:t>
            </a:r>
            <a:r>
              <a:rPr lang="en-US" altLang="en-US" dirty="0" smtClean="0">
                <a:latin typeface="Courier New" panose="02070309020205020404" pitchFamily="49" charset="0"/>
              </a:rPr>
              <a:t>)</a:t>
            </a:r>
          </a:p>
          <a:p>
            <a:pPr marL="1417320" lvl="1">
              <a:buFontTx/>
              <a:buNone/>
            </a:pPr>
            <a:r>
              <a:rPr lang="en-US" altLang="en-US" i="1" dirty="0" smtClean="0">
                <a:latin typeface="Courier New" panose="02070309020205020404" pitchFamily="49" charset="0"/>
              </a:rPr>
              <a:t>statement</a:t>
            </a:r>
            <a:r>
              <a:rPr lang="en-US" altLang="en-US" dirty="0" smtClean="0">
                <a:latin typeface="Courier New" panose="02070309020205020404" pitchFamily="49" charset="0"/>
              </a:rPr>
              <a:t>;</a:t>
            </a:r>
            <a:endParaRPr lang="en-US" altLang="en-US" dirty="0" smtClean="0"/>
          </a:p>
          <a:p>
            <a:pPr>
              <a:buFontTx/>
              <a:buChar char="•"/>
            </a:pPr>
            <a:r>
              <a:rPr lang="en-US" altLang="en-US" dirty="0" smtClean="0"/>
              <a:t>If the </a:t>
            </a:r>
            <a:r>
              <a:rPr lang="en-US" altLang="en-US" i="1" dirty="0" smtClean="0">
                <a:latin typeface="Courier New" panose="02070309020205020404" pitchFamily="49" charset="0"/>
              </a:rPr>
              <a:t>expression</a:t>
            </a:r>
            <a:r>
              <a:rPr lang="en-US" altLang="en-US" dirty="0" smtClean="0"/>
              <a:t> is </a:t>
            </a:r>
            <a:r>
              <a:rPr lang="en-US" altLang="en-US" dirty="0" smtClean="0">
                <a:latin typeface="Courier New" panose="02070309020205020404" pitchFamily="49" charset="0"/>
              </a:rPr>
              <a:t>true</a:t>
            </a:r>
            <a:r>
              <a:rPr lang="en-US" altLang="en-US" dirty="0" smtClean="0"/>
              <a:t>, then </a:t>
            </a:r>
            <a:r>
              <a:rPr lang="en-US" altLang="en-US" i="1" dirty="0" smtClean="0">
                <a:latin typeface="Courier New" panose="02070309020205020404" pitchFamily="49" charset="0"/>
              </a:rPr>
              <a:t>statement</a:t>
            </a:r>
            <a:r>
              <a:rPr lang="en-US" altLang="en-US" dirty="0" smtClean="0"/>
              <a:t> is executed.</a:t>
            </a:r>
          </a:p>
          <a:p>
            <a:pPr>
              <a:spcBef>
                <a:spcPts val="4500"/>
              </a:spcBef>
              <a:buFontTx/>
              <a:buChar char="•"/>
            </a:pPr>
            <a:r>
              <a:rPr lang="en-US" altLang="en-US" dirty="0"/>
              <a:t>If the </a:t>
            </a:r>
            <a:r>
              <a:rPr lang="en-US" altLang="en-US" i="1" dirty="0">
                <a:latin typeface="Courier New" panose="02070309020205020404" pitchFamily="49" charset="0"/>
              </a:rPr>
              <a:t>expression</a:t>
            </a:r>
            <a:r>
              <a:rPr lang="en-US" altLang="en-US" dirty="0">
                <a:latin typeface="Courier New" panose="02070309020205020404" pitchFamily="49" charset="0"/>
              </a:rPr>
              <a:t> </a:t>
            </a:r>
            <a:r>
              <a:rPr lang="en-US" altLang="en-US" dirty="0"/>
              <a:t>is </a:t>
            </a:r>
            <a:r>
              <a:rPr lang="en-US" altLang="en-US" dirty="0">
                <a:latin typeface="Courier New" panose="02070309020205020404" pitchFamily="49" charset="0"/>
              </a:rPr>
              <a:t>false</a:t>
            </a:r>
            <a:r>
              <a:rPr lang="en-US" altLang="en-US" dirty="0"/>
              <a:t>, </a:t>
            </a:r>
            <a:r>
              <a:rPr lang="en-US" altLang="en-US" dirty="0" smtClean="0"/>
              <a:t>then </a:t>
            </a:r>
            <a:r>
              <a:rPr lang="en-US" altLang="en-US" i="1" dirty="0" smtClean="0">
                <a:latin typeface="Courier New" panose="02070309020205020404" pitchFamily="49" charset="0"/>
              </a:rPr>
              <a:t>statement</a:t>
            </a:r>
            <a:r>
              <a:rPr lang="en-US" altLang="en-US" dirty="0" smtClean="0"/>
              <a:t> </a:t>
            </a:r>
            <a:r>
              <a:rPr lang="en-US" altLang="en-US" dirty="0"/>
              <a:t>is skipped</a:t>
            </a:r>
            <a:r>
              <a:rPr lang="en-US" altLang="en-US" dirty="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Courier New" panose="02070309020205020404" pitchFamily="49" charset="0"/>
                <a:cs typeface="Courier New" panose="02070309020205020404" pitchFamily="49" charset="0"/>
              </a:rPr>
              <a:t>if</a:t>
            </a:r>
            <a:r>
              <a:rPr lang="en-US" altLang="en-US" dirty="0"/>
              <a:t> Statement </a:t>
            </a:r>
            <a:r>
              <a:rPr lang="en-US" altLang="en-US" sz="1200" dirty="0"/>
              <a:t>(1 of 2)</a:t>
            </a:r>
            <a:endParaRPr lang="en-US" dirty="0"/>
          </a:p>
        </p:txBody>
      </p:sp>
      <p:pic>
        <p:nvPicPr>
          <p:cNvPr id="4" name="Picture 1" descr="The screenshot shows a program source code to average three test scores. The constant or variable and their description are as follows: constant int high underscore score equals 95; A high score is greater than 95, int score 1, score 2, and score 3; To hold three test scores, and double average; to hold the average score.&#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76400"/>
            <a:ext cx="8001000"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5096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a:xfrm>
            <a:off x="457200" y="525600"/>
            <a:ext cx="8229600" cy="639762"/>
          </a:xfrm>
        </p:spPr>
        <p:txBody>
          <a:bodyPr/>
          <a:lstStyle/>
          <a:p>
            <a:r>
              <a:rPr lang="en-US" altLang="en-US" b="1" dirty="0" smtClean="0">
                <a:latin typeface="Courier New" panose="02070309020205020404" pitchFamily="49" charset="0"/>
                <a:cs typeface="Courier New" panose="02070309020205020404" pitchFamily="49" charset="0"/>
              </a:rPr>
              <a:t>if</a:t>
            </a:r>
            <a:r>
              <a:rPr lang="en-US" altLang="en-US" dirty="0" smtClean="0"/>
              <a:t> Statement </a:t>
            </a:r>
            <a:r>
              <a:rPr lang="en-US" altLang="en-US" sz="1200" dirty="0" smtClean="0"/>
              <a:t>(2 </a:t>
            </a:r>
            <a:r>
              <a:rPr lang="en-US" altLang="en-US" sz="1200" dirty="0"/>
              <a:t>of 2)</a:t>
            </a:r>
            <a:endParaRPr lang="en-US" altLang="en-US" dirty="0" smtClean="0"/>
          </a:p>
        </p:txBody>
      </p:sp>
      <p:pic>
        <p:nvPicPr>
          <p:cNvPr id="16387" name="Picture 1" descr="The screenshot shows a program source code to average three test scores. The constant or variable and their description are as follows: constant int high underscore score equals 95; A high score is greater than 95, int score 1, score 2, and score 3; To hold three test scores, and double average; to hold the average score. The statement gets the three test scores and calculates and displays the average score. The program executes the if statement, if the average is greater than the high score. The text reads, 'Congratulations! That's a high score! backslash n escape sequence.&quot; The screenshot shows the program output with example input in bold. The program asks the user to enter the three test scores to get an average. The first input reads, Enter 3 test scores and I will average them. The input is 80, 90, 70 in bold. The output reads, Your average is 80.0. The second input reads, Enter 3 test scores and I will average them. The input is 100, 100, 100 in bold. The output reads, Your average is 100.0 Congratulations! That's a high score! The button to press enter is next to each sequence of input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19200"/>
            <a:ext cx="6843713" cy="508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Flowchart for Program 4-2 Lines 22 and 23</a:t>
            </a:r>
          </a:p>
        </p:txBody>
      </p:sp>
      <p:pic>
        <p:nvPicPr>
          <p:cNvPr id="17411" name="Picture 3" descr="The screenshot shows a flowchart for an if statement. If the average is a high score, congratulate the user. If the average is greater than the high score, display the message, &quot;Congratulations! That's a high score! backslash n escape sequence.&quot; The program checks if the average is greater than 95. If true, Display &quot;Congratulations! That's a high score!&quot; If false, skip the statement and exit the program.&#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763" y="2349500"/>
            <a:ext cx="4287837"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title"/>
          </p:nvPr>
        </p:nvSpPr>
        <p:spPr/>
        <p:txBody>
          <a:bodyPr/>
          <a:lstStyle/>
          <a:p>
            <a:r>
              <a:rPr lang="en-US" altLang="en-US" b="1" dirty="0" smtClean="0">
                <a:latin typeface="Courier New" panose="02070309020205020404" pitchFamily="49" charset="0"/>
                <a:cs typeface="Courier New" panose="02070309020205020404" pitchFamily="49" charset="0"/>
              </a:rPr>
              <a:t>if</a:t>
            </a:r>
            <a:r>
              <a:rPr lang="en-US" altLang="en-US" dirty="0" smtClean="0"/>
              <a:t> Statement Notes</a:t>
            </a:r>
          </a:p>
        </p:txBody>
      </p:sp>
      <p:sp>
        <p:nvSpPr>
          <p:cNvPr id="18435" name="Content Placeholder 2"/>
          <p:cNvSpPr>
            <a:spLocks noGrp="1" noChangeArrowheads="1"/>
          </p:cNvSpPr>
          <p:nvPr>
            <p:ph idx="1"/>
          </p:nvPr>
        </p:nvSpPr>
        <p:spPr/>
        <p:txBody>
          <a:bodyPr/>
          <a:lstStyle/>
          <a:p>
            <a:pPr>
              <a:lnSpc>
                <a:spcPct val="90000"/>
              </a:lnSpc>
              <a:buFontTx/>
              <a:buChar char="•"/>
            </a:pPr>
            <a:r>
              <a:rPr lang="en-US" altLang="en-US" sz="2800" dirty="0" smtClean="0"/>
              <a:t>Do not place </a:t>
            </a:r>
            <a:r>
              <a:rPr lang="en-US" altLang="en-US" sz="2800" dirty="0" smtClean="0">
                <a:latin typeface="Courier New" panose="02070309020205020404" pitchFamily="49" charset="0"/>
              </a:rPr>
              <a:t>;</a:t>
            </a:r>
            <a:r>
              <a:rPr lang="en-US" altLang="en-US" sz="2800" dirty="0" smtClean="0"/>
              <a:t> after </a:t>
            </a:r>
            <a:r>
              <a:rPr lang="en-US" altLang="en-US" sz="2800" dirty="0" smtClean="0">
                <a:latin typeface="Courier New" panose="02070309020205020404" pitchFamily="49" charset="0"/>
              </a:rPr>
              <a:t>(</a:t>
            </a:r>
            <a:r>
              <a:rPr lang="en-US" altLang="en-US" sz="2800" i="1" dirty="0" smtClean="0">
                <a:latin typeface="Courier New" panose="02070309020205020404" pitchFamily="49" charset="0"/>
              </a:rPr>
              <a:t>expression</a:t>
            </a:r>
            <a:r>
              <a:rPr lang="en-US" altLang="en-US" sz="2800" dirty="0" smtClean="0">
                <a:latin typeface="Courier New" panose="02070309020205020404" pitchFamily="49" charset="0"/>
              </a:rPr>
              <a:t>)</a:t>
            </a:r>
            <a:endParaRPr lang="en-US" altLang="en-US" sz="2800" dirty="0" smtClean="0"/>
          </a:p>
          <a:p>
            <a:pPr>
              <a:lnSpc>
                <a:spcPct val="90000"/>
              </a:lnSpc>
              <a:buFontTx/>
              <a:buChar char="•"/>
            </a:pPr>
            <a:r>
              <a:rPr lang="en-US" altLang="en-US" sz="2800" dirty="0" smtClean="0"/>
              <a:t>Place </a:t>
            </a:r>
            <a:r>
              <a:rPr lang="en-US" altLang="en-US" sz="2800" i="1" dirty="0" smtClean="0">
                <a:latin typeface="Courier New" panose="02070309020205020404" pitchFamily="49" charset="0"/>
              </a:rPr>
              <a:t>statement</a:t>
            </a:r>
            <a:r>
              <a:rPr lang="en-US" altLang="en-US" sz="2800" dirty="0" smtClean="0">
                <a:latin typeface="Courier New" panose="02070309020205020404" pitchFamily="49" charset="0"/>
              </a:rPr>
              <a:t>;</a:t>
            </a:r>
            <a:r>
              <a:rPr lang="en-US" altLang="en-US" sz="2800" dirty="0" smtClean="0"/>
              <a:t> on a separate line after </a:t>
            </a:r>
            <a:r>
              <a:rPr lang="en-US" altLang="en-US" sz="2800" dirty="0" smtClean="0">
                <a:latin typeface="Courier New" panose="02070309020205020404" pitchFamily="49" charset="0"/>
              </a:rPr>
              <a:t>(</a:t>
            </a:r>
            <a:r>
              <a:rPr lang="en-US" altLang="en-US" sz="2800" i="1" dirty="0" smtClean="0">
                <a:latin typeface="Courier New" panose="02070309020205020404" pitchFamily="49" charset="0"/>
              </a:rPr>
              <a:t>expression</a:t>
            </a:r>
            <a:r>
              <a:rPr lang="en-US" altLang="en-US" sz="2800" dirty="0" smtClean="0">
                <a:latin typeface="Courier New" panose="02070309020205020404" pitchFamily="49" charset="0"/>
              </a:rPr>
              <a:t>)</a:t>
            </a:r>
            <a:r>
              <a:rPr lang="en-US" altLang="en-US" sz="2800" dirty="0" smtClean="0"/>
              <a:t>, indented:</a:t>
            </a:r>
          </a:p>
          <a:p>
            <a:pPr marL="914400" indent="0">
              <a:lnSpc>
                <a:spcPct val="90000"/>
              </a:lnSpc>
              <a:spcBef>
                <a:spcPts val="3600"/>
              </a:spcBef>
              <a:buNone/>
            </a:pPr>
            <a:r>
              <a:rPr lang="en-US" altLang="en-US" sz="2400" dirty="0" smtClean="0">
                <a:latin typeface="Courier New" panose="02070309020205020404" pitchFamily="49" charset="0"/>
              </a:rPr>
              <a:t>if (score &gt; 90)</a:t>
            </a:r>
          </a:p>
          <a:p>
            <a:pPr marL="1463040" lvl="1" indent="0">
              <a:lnSpc>
                <a:spcPct val="90000"/>
              </a:lnSpc>
              <a:buFontTx/>
              <a:buNone/>
            </a:pPr>
            <a:r>
              <a:rPr lang="en-US" altLang="en-US" sz="2400" dirty="0" smtClean="0">
                <a:latin typeface="Courier New" panose="02070309020205020404" pitchFamily="49" charset="0"/>
              </a:rPr>
              <a:t>grade = 'A';</a:t>
            </a:r>
            <a:endParaRPr lang="en-US" altLang="en-US" sz="2400" dirty="0" smtClean="0"/>
          </a:p>
          <a:p>
            <a:pPr>
              <a:lnSpc>
                <a:spcPct val="90000"/>
              </a:lnSpc>
              <a:spcBef>
                <a:spcPts val="3300"/>
              </a:spcBef>
              <a:buFontTx/>
              <a:buChar char="•"/>
            </a:pPr>
            <a:r>
              <a:rPr lang="en-US" altLang="en-US" sz="2800" dirty="0" smtClean="0"/>
              <a:t>Be careful testing </a:t>
            </a:r>
            <a:r>
              <a:rPr lang="en-US" altLang="en-US" sz="2800" dirty="0" smtClean="0">
                <a:latin typeface="Courier New" panose="02070309020205020404" pitchFamily="49" charset="0"/>
              </a:rPr>
              <a:t>float</a:t>
            </a:r>
            <a:r>
              <a:rPr lang="en-US" altLang="en-US" sz="2800" dirty="0" smtClean="0"/>
              <a:t>s and </a:t>
            </a:r>
            <a:r>
              <a:rPr lang="en-US" altLang="en-US" sz="2800" dirty="0" smtClean="0">
                <a:latin typeface="Courier New" panose="02070309020205020404" pitchFamily="49" charset="0"/>
              </a:rPr>
              <a:t>double</a:t>
            </a:r>
            <a:r>
              <a:rPr lang="en-US" altLang="en-US" sz="2800" dirty="0" smtClean="0"/>
              <a:t>s for equality</a:t>
            </a:r>
          </a:p>
          <a:p>
            <a:pPr>
              <a:lnSpc>
                <a:spcPct val="90000"/>
              </a:lnSpc>
              <a:buFontTx/>
              <a:buChar char="•"/>
            </a:pPr>
            <a:r>
              <a:rPr lang="en-US" altLang="en-US" sz="2800" dirty="0" smtClean="0">
                <a:latin typeface="Courier New" panose="02070309020205020404" pitchFamily="49" charset="0"/>
              </a:rPr>
              <a:t>0</a:t>
            </a:r>
            <a:r>
              <a:rPr lang="en-US" altLang="en-US" sz="2800" dirty="0" smtClean="0"/>
              <a:t> is </a:t>
            </a:r>
            <a:r>
              <a:rPr lang="en-US" altLang="en-US" sz="2800" dirty="0" smtClean="0">
                <a:latin typeface="Courier New" panose="02070309020205020404" pitchFamily="49" charset="0"/>
              </a:rPr>
              <a:t>false</a:t>
            </a:r>
            <a:r>
              <a:rPr lang="en-US" altLang="en-US" sz="2800" dirty="0" smtClean="0"/>
              <a:t>; any other value is </a:t>
            </a:r>
            <a:r>
              <a:rPr lang="en-US" altLang="en-US" sz="2800" dirty="0" smtClean="0">
                <a:latin typeface="Courier New" panose="02070309020205020404" pitchFamily="49" charset="0"/>
              </a:rPr>
              <a:t>true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noChangeArrowheads="1"/>
          </p:cNvSpPr>
          <p:nvPr>
            <p:ph type="ctrTitle"/>
          </p:nvPr>
        </p:nvSpPr>
        <p:spPr/>
        <p:txBody>
          <a:bodyPr/>
          <a:lstStyle/>
          <a:p>
            <a:r>
              <a:rPr lang="en-US" altLang="en-US" dirty="0" smtClean="0"/>
              <a:t>4.3</a:t>
            </a:r>
          </a:p>
        </p:txBody>
      </p:sp>
      <p:sp>
        <p:nvSpPr>
          <p:cNvPr id="19459" name="Subtitle 2"/>
          <p:cNvSpPr>
            <a:spLocks noGrp="1" noChangeArrowheads="1"/>
          </p:cNvSpPr>
          <p:nvPr>
            <p:ph type="subTitle" idx="1"/>
          </p:nvPr>
        </p:nvSpPr>
        <p:spPr/>
        <p:txBody>
          <a:bodyPr/>
          <a:lstStyle/>
          <a:p>
            <a:r>
              <a:rPr lang="en-US" altLang="en-US" dirty="0" smtClean="0"/>
              <a:t>Expanding the </a:t>
            </a:r>
            <a:r>
              <a:rPr lang="en-US" altLang="en-US" dirty="0" smtClean="0">
                <a:latin typeface="Courier New" panose="02070309020205020404" pitchFamily="49" charset="0"/>
                <a:cs typeface="Courier New" panose="02070309020205020404" pitchFamily="49" charset="0"/>
              </a:rPr>
              <a:t>if</a:t>
            </a:r>
            <a:r>
              <a:rPr lang="en-US" altLang="en-US" dirty="0" smtClean="0"/>
              <a:t> Statement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p:txBody>
          <a:bodyPr/>
          <a:lstStyle/>
          <a:p>
            <a:r>
              <a:rPr lang="en-US" altLang="en-US" dirty="0" smtClean="0"/>
              <a:t>Expanding the </a:t>
            </a:r>
            <a:r>
              <a:rPr lang="en-US" altLang="en-US" b="1" dirty="0" smtClean="0">
                <a:latin typeface="Courier New" panose="02070309020205020404" pitchFamily="49" charset="0"/>
                <a:cs typeface="Courier New" panose="02070309020205020404" pitchFamily="49" charset="0"/>
              </a:rPr>
              <a:t>if</a:t>
            </a:r>
            <a:r>
              <a:rPr lang="en-US" altLang="en-US" dirty="0" smtClean="0"/>
              <a:t> Statement</a:t>
            </a:r>
          </a:p>
        </p:txBody>
      </p:sp>
      <p:sp>
        <p:nvSpPr>
          <p:cNvPr id="20483" name="Content Placeholder 2"/>
          <p:cNvSpPr>
            <a:spLocks noGrp="1" noChangeArrowheads="1"/>
          </p:cNvSpPr>
          <p:nvPr>
            <p:ph idx="1"/>
          </p:nvPr>
        </p:nvSpPr>
        <p:spPr/>
        <p:txBody>
          <a:bodyPr/>
          <a:lstStyle/>
          <a:p>
            <a:pPr>
              <a:buFontTx/>
              <a:buChar char="•"/>
            </a:pPr>
            <a:r>
              <a:rPr lang="en-US" altLang="en-US" sz="2800" dirty="0" smtClean="0"/>
              <a:t>To execute more than one statement as part of an </a:t>
            </a:r>
            <a:r>
              <a:rPr lang="en-US" altLang="en-US" sz="2800" dirty="0" smtClean="0">
                <a:latin typeface="Courier New" panose="02070309020205020404" pitchFamily="49" charset="0"/>
              </a:rPr>
              <a:t>if</a:t>
            </a:r>
            <a:r>
              <a:rPr lang="en-US" altLang="en-US" sz="2800" dirty="0" smtClean="0"/>
              <a:t> statement, enclose them in </a:t>
            </a:r>
            <a:r>
              <a:rPr lang="en-US" altLang="en-US" sz="2800" dirty="0" smtClean="0">
                <a:latin typeface="Courier New" panose="02070309020205020404" pitchFamily="49" charset="0"/>
              </a:rPr>
              <a:t>{ }</a:t>
            </a:r>
            <a:r>
              <a:rPr lang="en-US" altLang="en-US" sz="2800" dirty="0" smtClean="0"/>
              <a:t>:</a:t>
            </a:r>
          </a:p>
          <a:p>
            <a:pPr marL="731520" indent="0">
              <a:spcBef>
                <a:spcPts val="4000"/>
              </a:spcBef>
              <a:buNone/>
            </a:pPr>
            <a:r>
              <a:rPr lang="en-US" altLang="en-US" sz="2400" dirty="0" smtClean="0">
                <a:latin typeface="Courier New" panose="02070309020205020404" pitchFamily="49" charset="0"/>
              </a:rPr>
              <a:t>if (score &gt; 90)</a:t>
            </a:r>
          </a:p>
          <a:p>
            <a:pPr marL="1005840" lvl="1">
              <a:buFontTx/>
              <a:buNone/>
            </a:pPr>
            <a:r>
              <a:rPr lang="en-US" altLang="en-US" sz="2400" dirty="0" smtClean="0">
                <a:latin typeface="Courier New" panose="02070309020205020404" pitchFamily="49" charset="0"/>
              </a:rPr>
              <a:t>{</a:t>
            </a:r>
          </a:p>
          <a:p>
            <a:pPr marL="1737360" lvl="1">
              <a:buFontTx/>
              <a:buNone/>
            </a:pPr>
            <a:r>
              <a:rPr lang="en-US" altLang="en-US" sz="2400" dirty="0" smtClean="0">
                <a:latin typeface="Courier New" panose="02070309020205020404" pitchFamily="49" charset="0"/>
              </a:rPr>
              <a:t>grade = 'A';</a:t>
            </a:r>
          </a:p>
          <a:p>
            <a:pPr marL="1737360" lvl="1">
              <a:buFontTx/>
              <a:buNone/>
            </a:pPr>
            <a:r>
              <a:rPr lang="en-US" altLang="en-US" sz="2400" dirty="0" smtClean="0">
                <a:latin typeface="Courier New" panose="02070309020205020404" pitchFamily="49" charset="0"/>
              </a:rPr>
              <a:t>cout &lt;&lt; "Good Job!\n";</a:t>
            </a:r>
          </a:p>
          <a:p>
            <a:pPr marL="1005840" lvl="1">
              <a:buFontTx/>
              <a:buNone/>
            </a:pPr>
            <a:r>
              <a:rPr lang="en-US" altLang="en-US" sz="2400" dirty="0" smtClean="0">
                <a:latin typeface="Courier New" panose="02070309020205020404" pitchFamily="49" charset="0"/>
              </a:rPr>
              <a:t>}</a:t>
            </a:r>
            <a:endParaRPr lang="en-US" altLang="en-US" sz="2400" dirty="0" smtClean="0"/>
          </a:p>
          <a:p>
            <a:pPr>
              <a:spcBef>
                <a:spcPts val="3300"/>
              </a:spcBef>
              <a:buFontTx/>
              <a:buChar char="•"/>
            </a:pPr>
            <a:r>
              <a:rPr lang="en-US" altLang="en-US" sz="2800" dirty="0" smtClean="0"/>
              <a:t> </a:t>
            </a:r>
            <a:r>
              <a:rPr lang="en-US" altLang="en-US" sz="2800" dirty="0" smtClean="0">
                <a:latin typeface="Courier New" panose="02070309020205020404" pitchFamily="49" charset="0"/>
              </a:rPr>
              <a:t>{ }</a:t>
            </a:r>
            <a:r>
              <a:rPr lang="en-US" altLang="en-US" sz="2800" dirty="0" smtClean="0"/>
              <a:t> creates a </a:t>
            </a:r>
            <a:r>
              <a:rPr lang="en-US" altLang="en-US" sz="2800" u="sng" dirty="0" smtClean="0"/>
              <a:t>block</a:t>
            </a:r>
            <a:r>
              <a:rPr lang="en-US" altLang="en-US" sz="2800" dirty="0" smtClean="0"/>
              <a:t> of code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noChangeArrowheads="1"/>
          </p:cNvSpPr>
          <p:nvPr>
            <p:ph type="ctrTitle"/>
          </p:nvPr>
        </p:nvSpPr>
        <p:spPr/>
        <p:txBody>
          <a:bodyPr/>
          <a:lstStyle/>
          <a:p>
            <a:r>
              <a:rPr lang="en-US" altLang="en-US" dirty="0" smtClean="0"/>
              <a:t>4.4</a:t>
            </a:r>
          </a:p>
        </p:txBody>
      </p:sp>
      <p:sp>
        <p:nvSpPr>
          <p:cNvPr id="21507" name="Subtitle 2"/>
          <p:cNvSpPr>
            <a:spLocks noGrp="1" noChangeArrowheads="1"/>
          </p:cNvSpPr>
          <p:nvPr>
            <p:ph type="subTitle" idx="1"/>
          </p:nvPr>
        </p:nvSpPr>
        <p:spPr/>
        <p:txBody>
          <a:bodyPr/>
          <a:lstStyle/>
          <a:p>
            <a:r>
              <a:rPr lang="en-US" altLang="en-US" dirty="0" smtClean="0"/>
              <a:t>The </a:t>
            </a:r>
            <a:r>
              <a:rPr lang="en-US" altLang="en-US" dirty="0" smtClean="0">
                <a:latin typeface="Courier New" panose="02070309020205020404" pitchFamily="49" charset="0"/>
                <a:cs typeface="Courier New" panose="02070309020205020404" pitchFamily="49" charset="0"/>
              </a:rPr>
              <a:t>if/else</a:t>
            </a:r>
            <a:r>
              <a:rPr lang="en-US" altLang="en-US" dirty="0" smtClean="0"/>
              <a:t> Statement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noChangeArrowheads="1"/>
          </p:cNvSpPr>
          <p:nvPr>
            <p:ph type="title"/>
          </p:nvPr>
        </p:nvSpPr>
        <p:spPr/>
        <p:txBody>
          <a:bodyPr/>
          <a:lstStyle/>
          <a:p>
            <a:r>
              <a:rPr lang="en-US" altLang="en-US" dirty="0" smtClean="0"/>
              <a:t>The </a:t>
            </a:r>
            <a:r>
              <a:rPr lang="en-US" altLang="en-US" b="1" dirty="0" smtClean="0">
                <a:latin typeface="Courier New" panose="02070309020205020404" pitchFamily="49" charset="0"/>
                <a:cs typeface="Courier New" panose="02070309020205020404" pitchFamily="49" charset="0"/>
              </a:rPr>
              <a:t>if/else</a:t>
            </a:r>
            <a:r>
              <a:rPr lang="en-US" altLang="en-US" dirty="0" smtClean="0"/>
              <a:t> statement </a:t>
            </a:r>
            <a:r>
              <a:rPr lang="en-US" altLang="en-US" sz="1200" dirty="0" smtClean="0"/>
              <a:t>(1 of 2)</a:t>
            </a:r>
          </a:p>
        </p:txBody>
      </p:sp>
      <p:sp>
        <p:nvSpPr>
          <p:cNvPr id="22531" name="Content Placeholder 2"/>
          <p:cNvSpPr>
            <a:spLocks noGrp="1" noChangeArrowheads="1"/>
          </p:cNvSpPr>
          <p:nvPr>
            <p:ph idx="1"/>
          </p:nvPr>
        </p:nvSpPr>
        <p:spPr/>
        <p:txBody>
          <a:bodyPr/>
          <a:lstStyle/>
          <a:p>
            <a:pPr>
              <a:buFontTx/>
              <a:buChar char="•"/>
            </a:pPr>
            <a:r>
              <a:rPr lang="en-US" altLang="en-US" dirty="0" smtClean="0"/>
              <a:t>Provides two possible paths of execution</a:t>
            </a:r>
          </a:p>
          <a:p>
            <a:pPr>
              <a:buFontTx/>
              <a:buChar char="•"/>
            </a:pPr>
            <a:r>
              <a:rPr lang="en-US" altLang="en-US" dirty="0" smtClean="0"/>
              <a:t>Performs one statement or block if the </a:t>
            </a:r>
            <a:r>
              <a:rPr lang="en-US" altLang="en-US" i="1" dirty="0" smtClean="0">
                <a:latin typeface="Courier New" panose="02070309020205020404" pitchFamily="49" charset="0"/>
              </a:rPr>
              <a:t>expression</a:t>
            </a:r>
            <a:r>
              <a:rPr lang="en-US" altLang="en-US" dirty="0" smtClean="0"/>
              <a:t> is true, otherwise performs another statement or block.</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solidFill>
                  <a:srgbClr val="037797"/>
                </a:solidFill>
              </a:rPr>
              <a:t>4.1</a:t>
            </a:r>
            <a:endParaRPr lang="en-US" dirty="0">
              <a:solidFill>
                <a:srgbClr val="037797"/>
              </a:solidFill>
            </a:endParaRPr>
          </a:p>
        </p:txBody>
      </p:sp>
      <p:sp>
        <p:nvSpPr>
          <p:cNvPr id="3" name="Subtitle 2"/>
          <p:cNvSpPr>
            <a:spLocks noGrp="1"/>
          </p:cNvSpPr>
          <p:nvPr>
            <p:ph type="subTitle" idx="1"/>
          </p:nvPr>
        </p:nvSpPr>
        <p:spPr>
          <a:xfrm>
            <a:off x="1371600" y="4267200"/>
            <a:ext cx="6400800" cy="848264"/>
          </a:xfrm>
        </p:spPr>
        <p:txBody>
          <a:bodyPr/>
          <a:lstStyle/>
          <a:p>
            <a:r>
              <a:rPr lang="en-US" altLang="en-US" b="1" dirty="0">
                <a:solidFill>
                  <a:srgbClr val="000000"/>
                </a:solidFill>
              </a:rPr>
              <a:t>Relational Operators</a:t>
            </a:r>
            <a:endParaRPr lang="en-US" dirty="0"/>
          </a:p>
        </p:txBody>
      </p:sp>
    </p:spTree>
    <p:extLst>
      <p:ext uri="{BB962C8B-B14F-4D97-AF65-F5344CB8AC3E}">
        <p14:creationId xmlns:p14="http://schemas.microsoft.com/office/powerpoint/2010/main" val="35451916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noChangeArrowheads="1"/>
          </p:cNvSpPr>
          <p:nvPr>
            <p:ph type="title"/>
          </p:nvPr>
        </p:nvSpPr>
        <p:spPr/>
        <p:txBody>
          <a:bodyPr/>
          <a:lstStyle/>
          <a:p>
            <a:r>
              <a:rPr lang="en-US" altLang="en-US" dirty="0" smtClean="0"/>
              <a:t>The </a:t>
            </a:r>
            <a:r>
              <a:rPr lang="en-US" altLang="en-US" b="1" dirty="0" smtClean="0">
                <a:latin typeface="Courier New" panose="02070309020205020404" pitchFamily="49" charset="0"/>
                <a:cs typeface="Courier New" panose="02070309020205020404" pitchFamily="49" charset="0"/>
              </a:rPr>
              <a:t>if/else</a:t>
            </a:r>
            <a:r>
              <a:rPr lang="en-US" altLang="en-US" dirty="0" smtClean="0"/>
              <a:t> statement </a:t>
            </a:r>
            <a:r>
              <a:rPr lang="en-US" altLang="en-US" sz="1200" dirty="0" smtClean="0"/>
              <a:t>(2 </a:t>
            </a:r>
            <a:r>
              <a:rPr lang="en-US" altLang="en-US" sz="1200" dirty="0"/>
              <a:t>of 2)</a:t>
            </a:r>
            <a:endParaRPr lang="en-US" altLang="en-US" dirty="0" smtClean="0"/>
          </a:p>
        </p:txBody>
      </p:sp>
      <p:sp>
        <p:nvSpPr>
          <p:cNvPr id="23555" name="Content Placeholder 2"/>
          <p:cNvSpPr>
            <a:spLocks noGrp="1" noChangeArrowheads="1"/>
          </p:cNvSpPr>
          <p:nvPr>
            <p:ph idx="1"/>
          </p:nvPr>
        </p:nvSpPr>
        <p:spPr/>
        <p:txBody>
          <a:bodyPr/>
          <a:lstStyle/>
          <a:p>
            <a:pPr>
              <a:buFontTx/>
              <a:buChar char="•"/>
            </a:pPr>
            <a:r>
              <a:rPr lang="en-US" altLang="en-US" dirty="0" smtClean="0"/>
              <a:t>General Format:</a:t>
            </a:r>
          </a:p>
          <a:p>
            <a:pPr marL="731520" indent="0">
              <a:spcBef>
                <a:spcPts val="4400"/>
              </a:spcBef>
              <a:buNone/>
            </a:pPr>
            <a:r>
              <a:rPr lang="en-US" altLang="en-US" sz="2800" dirty="0" smtClean="0">
                <a:latin typeface="Courier New" panose="02070309020205020404" pitchFamily="49" charset="0"/>
              </a:rPr>
              <a:t>if (</a:t>
            </a:r>
            <a:r>
              <a:rPr lang="en-US" altLang="en-US" sz="2800" i="1" dirty="0" smtClean="0">
                <a:latin typeface="Courier New" panose="02070309020205020404" pitchFamily="49" charset="0"/>
              </a:rPr>
              <a:t>expression</a:t>
            </a:r>
            <a:r>
              <a:rPr lang="en-US" altLang="en-US" sz="2800" dirty="0" smtClean="0">
                <a:latin typeface="Courier New" panose="02070309020205020404" pitchFamily="49" charset="0"/>
              </a:rPr>
              <a:t>)</a:t>
            </a:r>
          </a:p>
          <a:p>
            <a:pPr marL="1554480" lvl="1" indent="-182880">
              <a:buFontTx/>
              <a:buNone/>
            </a:pPr>
            <a:r>
              <a:rPr lang="en-US" altLang="en-US" i="1" dirty="0" smtClean="0">
                <a:latin typeface="Courier New" panose="02070309020205020404" pitchFamily="49" charset="0"/>
              </a:rPr>
              <a:t>statement1</a:t>
            </a:r>
            <a:r>
              <a:rPr lang="en-US" altLang="en-US" dirty="0" smtClean="0">
                <a:latin typeface="Courier New" panose="02070309020205020404" pitchFamily="49" charset="0"/>
              </a:rPr>
              <a:t>; // </a:t>
            </a:r>
            <a:r>
              <a:rPr lang="en-US" altLang="en-US" dirty="0" smtClean="0">
                <a:latin typeface="Courier New" panose="02070309020205020404" pitchFamily="49" charset="0"/>
              </a:rPr>
              <a:t>or block</a:t>
            </a:r>
          </a:p>
          <a:p>
            <a:pPr marL="731520" lvl="1" indent="0">
              <a:buFontTx/>
              <a:buNone/>
            </a:pPr>
            <a:r>
              <a:rPr lang="en-US" altLang="en-US" dirty="0" smtClean="0">
                <a:latin typeface="Courier New" panose="02070309020205020404" pitchFamily="49" charset="0"/>
              </a:rPr>
              <a:t>else</a:t>
            </a:r>
          </a:p>
          <a:p>
            <a:pPr marL="1554480" lvl="1" indent="-182880">
              <a:buFontTx/>
              <a:buNone/>
            </a:pPr>
            <a:r>
              <a:rPr lang="en-US" altLang="en-US" i="1" dirty="0" smtClean="0">
                <a:latin typeface="Courier New" panose="02070309020205020404" pitchFamily="49" charset="0"/>
              </a:rPr>
              <a:t>statement2</a:t>
            </a:r>
            <a:r>
              <a:rPr lang="en-US" altLang="en-US" dirty="0" smtClean="0">
                <a:latin typeface="Courier New" panose="02070309020205020404" pitchFamily="49" charset="0"/>
              </a:rPr>
              <a:t>; // </a:t>
            </a:r>
            <a:r>
              <a:rPr lang="en-US" altLang="en-US" dirty="0" smtClean="0">
                <a:latin typeface="Courier New" panose="02070309020205020404" pitchFamily="49" charset="0"/>
              </a:rPr>
              <a:t>or block</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p:txBody>
          <a:bodyPr/>
          <a:lstStyle/>
          <a:p>
            <a:r>
              <a:rPr lang="en-US" altLang="en-US" b="1" dirty="0" smtClean="0">
                <a:latin typeface="Courier New" panose="02070309020205020404" pitchFamily="49" charset="0"/>
                <a:cs typeface="Courier New" panose="02070309020205020404" pitchFamily="49" charset="0"/>
              </a:rPr>
              <a:t>if/else</a:t>
            </a:r>
            <a:r>
              <a:rPr lang="en-US" altLang="en-US" dirty="0" smtClean="0"/>
              <a:t>-What Happens</a:t>
            </a:r>
          </a:p>
        </p:txBody>
      </p:sp>
      <p:sp>
        <p:nvSpPr>
          <p:cNvPr id="24579" name="Content Placeholder 2"/>
          <p:cNvSpPr>
            <a:spLocks noGrp="1" noChangeArrowheads="1"/>
          </p:cNvSpPr>
          <p:nvPr>
            <p:ph idx="1"/>
          </p:nvPr>
        </p:nvSpPr>
        <p:spPr/>
        <p:txBody>
          <a:bodyPr/>
          <a:lstStyle/>
          <a:p>
            <a:pPr>
              <a:lnSpc>
                <a:spcPct val="80000"/>
              </a:lnSpc>
              <a:buFont typeface="Times" panose="02020603050405020304" pitchFamily="18" charset="0"/>
              <a:buNone/>
            </a:pPr>
            <a:r>
              <a:rPr lang="en-US" altLang="en-US" sz="2400" dirty="0" smtClean="0"/>
              <a:t>To evaluate:</a:t>
            </a:r>
          </a:p>
          <a:p>
            <a:pPr marL="731520" lvl="1" indent="0">
              <a:lnSpc>
                <a:spcPct val="80000"/>
              </a:lnSpc>
              <a:buFontTx/>
              <a:buNone/>
            </a:pPr>
            <a:r>
              <a:rPr lang="en-US" altLang="en-US" sz="2000" dirty="0" smtClean="0">
                <a:latin typeface="Courier New" panose="02070309020205020404" pitchFamily="49" charset="0"/>
              </a:rPr>
              <a:t>if (</a:t>
            </a:r>
            <a:r>
              <a:rPr lang="en-US" altLang="en-US" sz="2000" i="1" dirty="0" smtClean="0">
                <a:latin typeface="Courier New" panose="02070309020205020404" pitchFamily="49" charset="0"/>
              </a:rPr>
              <a:t>expression</a:t>
            </a:r>
            <a:r>
              <a:rPr lang="en-US" altLang="en-US" sz="2000" dirty="0" smtClean="0">
                <a:latin typeface="Courier New" panose="02070309020205020404" pitchFamily="49" charset="0"/>
              </a:rPr>
              <a:t>)</a:t>
            </a:r>
          </a:p>
          <a:p>
            <a:pPr marL="1188720" lvl="1" indent="0">
              <a:lnSpc>
                <a:spcPct val="80000"/>
              </a:lnSpc>
              <a:buFontTx/>
              <a:buNone/>
            </a:pPr>
            <a:r>
              <a:rPr lang="en-US" altLang="en-US" sz="2000" i="1" dirty="0" smtClean="0">
                <a:latin typeface="Courier New" panose="02070309020205020404" pitchFamily="49" charset="0"/>
              </a:rPr>
              <a:t>statement1</a:t>
            </a:r>
            <a:r>
              <a:rPr lang="en-US" altLang="en-US" sz="2000" dirty="0" smtClean="0">
                <a:latin typeface="Courier New" panose="02070309020205020404" pitchFamily="49" charset="0"/>
              </a:rPr>
              <a:t>;</a:t>
            </a:r>
          </a:p>
          <a:p>
            <a:pPr marL="731520" lvl="1" indent="0">
              <a:lnSpc>
                <a:spcPct val="80000"/>
              </a:lnSpc>
              <a:buFontTx/>
              <a:buNone/>
            </a:pPr>
            <a:r>
              <a:rPr lang="en-US" altLang="en-US" sz="2000" dirty="0" smtClean="0">
                <a:latin typeface="Courier New" panose="02070309020205020404" pitchFamily="49" charset="0"/>
              </a:rPr>
              <a:t>else</a:t>
            </a:r>
          </a:p>
          <a:p>
            <a:pPr marL="1188720" lvl="1" indent="0">
              <a:lnSpc>
                <a:spcPct val="80000"/>
              </a:lnSpc>
              <a:buFontTx/>
              <a:buNone/>
            </a:pPr>
            <a:r>
              <a:rPr lang="en-US" altLang="en-US" sz="2000" i="1" dirty="0" smtClean="0">
                <a:latin typeface="Courier New" panose="02070309020205020404" pitchFamily="49" charset="0"/>
              </a:rPr>
              <a:t>statement2</a:t>
            </a:r>
            <a:r>
              <a:rPr lang="en-US" altLang="en-US" sz="2000" dirty="0" smtClean="0">
                <a:latin typeface="Courier New" panose="02070309020205020404" pitchFamily="49" charset="0"/>
              </a:rPr>
              <a:t>;</a:t>
            </a:r>
          </a:p>
          <a:p>
            <a:pPr>
              <a:lnSpc>
                <a:spcPct val="90000"/>
              </a:lnSpc>
              <a:spcBef>
                <a:spcPts val="3000"/>
              </a:spcBef>
              <a:buFontTx/>
              <a:buChar char="•"/>
            </a:pPr>
            <a:r>
              <a:rPr lang="en-US" altLang="en-US" sz="2400" dirty="0" smtClean="0"/>
              <a:t>If the </a:t>
            </a:r>
            <a:r>
              <a:rPr lang="en-US" altLang="en-US" sz="2400" i="1" dirty="0" smtClean="0">
                <a:latin typeface="Courier New" panose="02070309020205020404" pitchFamily="49" charset="0"/>
              </a:rPr>
              <a:t>expression</a:t>
            </a:r>
            <a:r>
              <a:rPr lang="en-US" altLang="en-US" sz="2400" dirty="0" smtClean="0"/>
              <a:t> is </a:t>
            </a:r>
            <a:r>
              <a:rPr lang="en-US" altLang="en-US" sz="2400" dirty="0" smtClean="0">
                <a:latin typeface="Courier New" panose="02070309020205020404" pitchFamily="49" charset="0"/>
              </a:rPr>
              <a:t>true</a:t>
            </a:r>
            <a:r>
              <a:rPr lang="en-US" altLang="en-US" sz="2400" dirty="0" smtClean="0"/>
              <a:t>, then </a:t>
            </a:r>
            <a:r>
              <a:rPr lang="en-US" altLang="en-US" sz="2400" i="1" dirty="0" smtClean="0">
                <a:latin typeface="Courier New" panose="02070309020205020404" pitchFamily="49" charset="0"/>
              </a:rPr>
              <a:t>statement1</a:t>
            </a:r>
            <a:r>
              <a:rPr lang="en-US" altLang="en-US" sz="2400" dirty="0" smtClean="0"/>
              <a:t> is executed and </a:t>
            </a:r>
            <a:r>
              <a:rPr lang="en-US" altLang="en-US" sz="2400" i="1" dirty="0" smtClean="0">
                <a:latin typeface="Courier New" panose="02070309020205020404" pitchFamily="49" charset="0"/>
              </a:rPr>
              <a:t>statement2</a:t>
            </a:r>
            <a:r>
              <a:rPr lang="en-US" altLang="en-US" sz="2400" dirty="0" smtClean="0"/>
              <a:t> is skipped.</a:t>
            </a:r>
          </a:p>
          <a:p>
            <a:pPr>
              <a:lnSpc>
                <a:spcPct val="90000"/>
              </a:lnSpc>
              <a:buFontTx/>
              <a:buChar char="•"/>
            </a:pPr>
            <a:r>
              <a:rPr lang="en-US" altLang="en-US" sz="2400" dirty="0" smtClean="0"/>
              <a:t>If the </a:t>
            </a:r>
            <a:r>
              <a:rPr lang="en-US" altLang="en-US" sz="2400" i="1" dirty="0" smtClean="0">
                <a:latin typeface="Courier New" panose="02070309020205020404" pitchFamily="49" charset="0"/>
              </a:rPr>
              <a:t>expression</a:t>
            </a:r>
            <a:r>
              <a:rPr lang="en-US" altLang="en-US" sz="2400" dirty="0" smtClean="0"/>
              <a:t> is </a:t>
            </a:r>
            <a:r>
              <a:rPr lang="en-US" altLang="en-US" sz="2400" i="1" dirty="0" smtClean="0">
                <a:latin typeface="Courier New" panose="02070309020205020404" pitchFamily="49" charset="0"/>
              </a:rPr>
              <a:t>false</a:t>
            </a:r>
            <a:r>
              <a:rPr lang="en-US" altLang="en-US" sz="2400" dirty="0" smtClean="0"/>
              <a:t>, then </a:t>
            </a:r>
            <a:r>
              <a:rPr lang="en-US" altLang="en-US" sz="2400" i="1" dirty="0" smtClean="0">
                <a:latin typeface="Courier New" panose="02070309020205020404" pitchFamily="49" charset="0"/>
              </a:rPr>
              <a:t>statement1</a:t>
            </a:r>
            <a:r>
              <a:rPr lang="en-US" altLang="en-US" sz="2400" dirty="0" smtClean="0"/>
              <a:t> is skipped and </a:t>
            </a:r>
            <a:r>
              <a:rPr lang="en-US" altLang="en-US" sz="2400" i="1" dirty="0" smtClean="0">
                <a:latin typeface="Courier New" panose="02070309020205020404" pitchFamily="49" charset="0"/>
              </a:rPr>
              <a:t>statement2</a:t>
            </a:r>
            <a:r>
              <a:rPr lang="en-US" altLang="en-US" sz="2400" dirty="0" smtClean="0"/>
              <a:t> is executed.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The </a:t>
            </a:r>
            <a:r>
              <a:rPr lang="en-US" b="1" dirty="0">
                <a:latin typeface="Courier New" pitchFamily="49" charset="0"/>
                <a:cs typeface="Courier New" pitchFamily="49" charset="0"/>
              </a:rPr>
              <a:t>if/else</a:t>
            </a:r>
            <a:r>
              <a:rPr lang="en-US" dirty="0"/>
              <a:t> statement and Modulus Operator</a:t>
            </a:r>
          </a:p>
        </p:txBody>
      </p:sp>
      <p:pic>
        <p:nvPicPr>
          <p:cNvPr id="25603" name="Picture 2" descr="The screenshot shows a program that uses the modulus operator to determine if a number is odd or even. The program calculates if the number is evenly divisible by two, then it is an even number. A remainder indicates an odd number. The statement reads, &quot;Enter an integer, and I will tell you if it is odd or even.&quo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452563"/>
            <a:ext cx="7521575" cy="487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The screenshot shows the program output with example input in bold. The program finds if a number is odd or even. The input reads, Enter an integer, and I will tell you if it is odd or even. The input is 17 in bold. The output reads, 17 is odd.&#10;"/>
          <p:cNvPicPr>
            <a:picLocks noChangeAspect="1"/>
          </p:cNvPicPr>
          <p:nvPr/>
        </p:nvPicPr>
        <p:blipFill>
          <a:blip r:embed="rId3"/>
          <a:stretch>
            <a:fillRect/>
          </a:stretch>
        </p:blipFill>
        <p:spPr>
          <a:xfrm>
            <a:off x="3429000" y="2895600"/>
            <a:ext cx="5370513" cy="990600"/>
          </a:xfrm>
          <a:prstGeom prst="rect">
            <a:avLst/>
          </a:prstGeom>
          <a:ln>
            <a:solidFill>
              <a:schemeClr val="accent1"/>
            </a:solidFill>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Flowchart for Program 4-8 Lines 14 through 18</a:t>
            </a:r>
          </a:p>
        </p:txBody>
      </p:sp>
      <p:pic>
        <p:nvPicPr>
          <p:cNvPr id="26627" name="Picture 3" descr="The screenshot shows a flowchart that uses the modulus operator to determine if a number is odd or even. The program checks if the number modulus 2 equals 0. If true, the number is even. If false, the number is odd.&#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133600"/>
            <a:ext cx="56388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5600"/>
            <a:ext cx="8564252" cy="639762"/>
          </a:xfrm>
        </p:spPr>
        <p:txBody>
          <a:bodyPr/>
          <a:lstStyle/>
          <a:p>
            <a:r>
              <a:rPr lang="en-US" sz="4000" dirty="0"/>
              <a:t>Testing the Divisor in Program </a:t>
            </a:r>
            <a:r>
              <a:rPr lang="en-US" sz="4000" dirty="0" smtClean="0"/>
              <a:t>4-9 </a:t>
            </a:r>
            <a:r>
              <a:rPr lang="en-US" sz="1200" dirty="0" smtClean="0"/>
              <a:t>(1 of 2)</a:t>
            </a:r>
            <a:endParaRPr lang="en-US" sz="1200" dirty="0"/>
          </a:p>
        </p:txBody>
      </p:sp>
      <p:pic>
        <p:nvPicPr>
          <p:cNvPr id="4" name="Picture 2" descr="The screenshot shows the program source code to test the divisor. The user enters two numbers. The program divides the first number by the second number and displays the result. The program checks the second number for the value 0. If it contains zero, the division does not take plac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7170738" cy="475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17453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25600"/>
            <a:ext cx="8507691" cy="639762"/>
          </a:xfrm>
        </p:spPr>
        <p:txBody>
          <a:bodyPr>
            <a:normAutofit fontScale="90000"/>
          </a:bodyPr>
          <a:lstStyle/>
          <a:p>
            <a:pPr>
              <a:defRPr/>
            </a:pPr>
            <a:r>
              <a:rPr lang="en-US" dirty="0"/>
              <a:t>Testing the Divisor in Program </a:t>
            </a:r>
            <a:r>
              <a:rPr lang="en-US" dirty="0" smtClean="0"/>
              <a:t>4-9 </a:t>
            </a:r>
            <a:r>
              <a:rPr lang="en-US" sz="1200" dirty="0" smtClean="0"/>
              <a:t>(2 </a:t>
            </a:r>
            <a:r>
              <a:rPr lang="en-US" sz="1200" dirty="0"/>
              <a:t>of 2)</a:t>
            </a:r>
            <a:endParaRPr lang="en-US" dirty="0"/>
          </a:p>
        </p:txBody>
      </p:sp>
      <p:pic>
        <p:nvPicPr>
          <p:cNvPr id="28675" name="Picture 2" descr="The screenshot shows the program source code to test the divisor. The program asks the user to enter two numbers and divides the first number by the second number. The program checks the second number for the value 0. If it contains zero, the division does not take place. The program executes the if-else statement for the second number. The screenshot shows the program output with the example input in bold. The first input reads, Enter a number. The user input is 10 in bold. The second input reads, Enter another number. The user input is 0 in bold. The output reads, Division by zero is not possible. Please run the program again and enter a number other than 0.&#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6858000" cy="497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28016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noChangeArrowheads="1"/>
          </p:cNvSpPr>
          <p:nvPr>
            <p:ph type="ctrTitle"/>
          </p:nvPr>
        </p:nvSpPr>
        <p:spPr/>
        <p:txBody>
          <a:bodyPr/>
          <a:lstStyle/>
          <a:p>
            <a:r>
              <a:rPr lang="en-US" altLang="en-US" dirty="0" smtClean="0"/>
              <a:t>4.5</a:t>
            </a:r>
          </a:p>
        </p:txBody>
      </p:sp>
      <p:sp>
        <p:nvSpPr>
          <p:cNvPr id="29699" name="Subtitle 2"/>
          <p:cNvSpPr>
            <a:spLocks noGrp="1" noChangeArrowheads="1"/>
          </p:cNvSpPr>
          <p:nvPr>
            <p:ph type="subTitle" idx="1"/>
          </p:nvPr>
        </p:nvSpPr>
        <p:spPr/>
        <p:txBody>
          <a:bodyPr/>
          <a:lstStyle/>
          <a:p>
            <a:r>
              <a:rPr lang="en-US" altLang="en-US" dirty="0" smtClean="0"/>
              <a:t>Nested </a:t>
            </a:r>
            <a:r>
              <a:rPr lang="en-US" altLang="en-US" dirty="0" smtClean="0">
                <a:latin typeface="Courier New" panose="02070309020205020404" pitchFamily="49" charset="0"/>
                <a:cs typeface="Courier New" panose="02070309020205020404" pitchFamily="49" charset="0"/>
              </a:rPr>
              <a:t>if</a:t>
            </a:r>
            <a:r>
              <a:rPr lang="en-US" altLang="en-US" dirty="0" smtClean="0"/>
              <a:t> Statements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noChangeArrowheads="1"/>
          </p:cNvSpPr>
          <p:nvPr>
            <p:ph type="title"/>
          </p:nvPr>
        </p:nvSpPr>
        <p:spPr/>
        <p:txBody>
          <a:bodyPr/>
          <a:lstStyle/>
          <a:p>
            <a:r>
              <a:rPr lang="en-US" altLang="en-US" dirty="0" smtClean="0"/>
              <a:t>Nested </a:t>
            </a:r>
            <a:r>
              <a:rPr lang="en-US" altLang="en-US" b="1" dirty="0" smtClean="0">
                <a:latin typeface="Courier New" panose="02070309020205020404" pitchFamily="49" charset="0"/>
                <a:cs typeface="Courier New" panose="02070309020205020404" pitchFamily="49" charset="0"/>
              </a:rPr>
              <a:t>if</a:t>
            </a:r>
            <a:r>
              <a:rPr lang="en-US" altLang="en-US" dirty="0" smtClean="0"/>
              <a:t> Statements </a:t>
            </a:r>
            <a:r>
              <a:rPr lang="en-US" altLang="en-US" sz="1200" dirty="0" smtClean="0"/>
              <a:t>(1 of 3)</a:t>
            </a:r>
            <a:endParaRPr lang="en-US" altLang="en-US" dirty="0" smtClean="0"/>
          </a:p>
        </p:txBody>
      </p:sp>
      <p:sp>
        <p:nvSpPr>
          <p:cNvPr id="30723" name="Content Placeholder 2"/>
          <p:cNvSpPr>
            <a:spLocks noGrp="1" noChangeArrowheads="1"/>
          </p:cNvSpPr>
          <p:nvPr>
            <p:ph idx="1"/>
          </p:nvPr>
        </p:nvSpPr>
        <p:spPr/>
        <p:txBody>
          <a:bodyPr/>
          <a:lstStyle/>
          <a:p>
            <a:pPr>
              <a:buFontTx/>
              <a:buChar char="•"/>
            </a:pPr>
            <a:r>
              <a:rPr lang="en-US" altLang="en-US" dirty="0" smtClean="0"/>
              <a:t>An </a:t>
            </a:r>
            <a:r>
              <a:rPr lang="en-US" altLang="en-US" dirty="0" smtClean="0">
                <a:latin typeface="Courier New" panose="02070309020205020404" pitchFamily="49" charset="0"/>
              </a:rPr>
              <a:t>if</a:t>
            </a:r>
            <a:r>
              <a:rPr lang="en-US" altLang="en-US" dirty="0" smtClean="0"/>
              <a:t> statement that is nested inside another </a:t>
            </a:r>
            <a:r>
              <a:rPr lang="en-US" altLang="en-US" dirty="0" smtClean="0">
                <a:latin typeface="Courier New" panose="02070309020205020404" pitchFamily="49" charset="0"/>
              </a:rPr>
              <a:t>if</a:t>
            </a:r>
            <a:r>
              <a:rPr lang="en-US" altLang="en-US" dirty="0" smtClean="0"/>
              <a:t> statement</a:t>
            </a:r>
          </a:p>
          <a:p>
            <a:pPr>
              <a:buFontTx/>
              <a:buChar char="•"/>
            </a:pPr>
            <a:r>
              <a:rPr lang="en-US" altLang="en-US" dirty="0" smtClean="0"/>
              <a:t>Nested </a:t>
            </a:r>
            <a:r>
              <a:rPr lang="en-US" altLang="en-US" dirty="0" smtClean="0">
                <a:latin typeface="Courier New" panose="02070309020205020404" pitchFamily="49" charset="0"/>
              </a:rPr>
              <a:t>if</a:t>
            </a:r>
            <a:r>
              <a:rPr lang="en-US" altLang="en-US" dirty="0" smtClean="0"/>
              <a:t> statements can be used to test more than one condition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Flowchart for a Nested </a:t>
            </a:r>
            <a:r>
              <a:rPr lang="en-US" b="1" dirty="0">
                <a:latin typeface="Courier New" pitchFamily="49" charset="0"/>
                <a:cs typeface="Courier New" pitchFamily="49" charset="0"/>
              </a:rPr>
              <a:t>if</a:t>
            </a:r>
            <a:r>
              <a:rPr lang="en-US" dirty="0"/>
              <a:t> Statement</a:t>
            </a:r>
          </a:p>
        </p:txBody>
      </p:sp>
      <p:pic>
        <p:nvPicPr>
          <p:cNvPr id="31747" name="Picture 5" descr="The screenshot shows a flowchart for a nested if statement. The program checks if the condition employed equals 'Y.' If false, the statement reads, &quot;You must be employed to qualify.&quot; If true, it checks if the condition recentGrad equals 'Y.' If true, the statement reads, &quot;You qualify for the special interest rate.&quot; If false, the statement reads, &quot;You must have graduated from college in the past two years to qualify.&quo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288" y="1600200"/>
            <a:ext cx="6829425" cy="481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noChangeArrowheads="1"/>
          </p:cNvSpPr>
          <p:nvPr>
            <p:ph type="title"/>
          </p:nvPr>
        </p:nvSpPr>
        <p:spPr/>
        <p:txBody>
          <a:bodyPr/>
          <a:lstStyle/>
          <a:p>
            <a:r>
              <a:rPr lang="en-US" altLang="en-US" dirty="0" smtClean="0"/>
              <a:t>Nested </a:t>
            </a:r>
            <a:r>
              <a:rPr lang="en-US" altLang="en-US" b="1" dirty="0" smtClean="0">
                <a:latin typeface="Courier New" panose="02070309020205020404" pitchFamily="49" charset="0"/>
                <a:cs typeface="Courier New" panose="02070309020205020404" pitchFamily="49" charset="0"/>
              </a:rPr>
              <a:t>if</a:t>
            </a:r>
            <a:r>
              <a:rPr lang="en-US" altLang="en-US" dirty="0" smtClean="0"/>
              <a:t> Statements </a:t>
            </a:r>
            <a:r>
              <a:rPr lang="en-US" altLang="en-US" sz="1200" dirty="0" smtClean="0"/>
              <a:t>(2 </a:t>
            </a:r>
            <a:r>
              <a:rPr lang="en-US" altLang="en-US" sz="1200" dirty="0"/>
              <a:t>of </a:t>
            </a:r>
            <a:r>
              <a:rPr lang="en-US" altLang="en-US" sz="1200" dirty="0" smtClean="0"/>
              <a:t>3)</a:t>
            </a:r>
            <a:endParaRPr lang="en-US" altLang="en-US" dirty="0" smtClean="0"/>
          </a:p>
        </p:txBody>
      </p:sp>
      <p:sp>
        <p:nvSpPr>
          <p:cNvPr id="32771" name="Content Placeholder 2"/>
          <p:cNvSpPr>
            <a:spLocks noGrp="1" noChangeArrowheads="1"/>
          </p:cNvSpPr>
          <p:nvPr>
            <p:ph idx="1"/>
          </p:nvPr>
        </p:nvSpPr>
        <p:spPr>
          <a:xfrm>
            <a:off x="457200" y="1600201"/>
            <a:ext cx="8092911" cy="982744"/>
          </a:xfrm>
        </p:spPr>
        <p:txBody>
          <a:bodyPr/>
          <a:lstStyle/>
          <a:p>
            <a:pPr>
              <a:buFontTx/>
              <a:buChar char="•"/>
            </a:pPr>
            <a:r>
              <a:rPr lang="en-US" altLang="en-US" dirty="0" smtClean="0"/>
              <a:t>From Program 4-10</a:t>
            </a:r>
          </a:p>
        </p:txBody>
      </p:sp>
      <p:pic>
        <p:nvPicPr>
          <p:cNvPr id="32772" name="Picture 4" descr="The screenshot shows a program to determine the user's loan qualifications using nested if statements. The nested if condition checks if employed equals 'Y'. If false, the program exits the loop. If true, it checks if recentGrad equals 'Y'. If true,  the statement reads, &quot;You qualify for the special interest rate.&quo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87650"/>
            <a:ext cx="8229600" cy="29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Relational Operators</a:t>
            </a:r>
            <a:endParaRPr lang="en-US" dirty="0"/>
          </a:p>
        </p:txBody>
      </p:sp>
      <p:sp>
        <p:nvSpPr>
          <p:cNvPr id="3" name="Content Placeholder 2"/>
          <p:cNvSpPr>
            <a:spLocks noGrp="1"/>
          </p:cNvSpPr>
          <p:nvPr>
            <p:ph sz="half" idx="1"/>
          </p:nvPr>
        </p:nvSpPr>
        <p:spPr>
          <a:xfrm>
            <a:off x="457200" y="1600200"/>
            <a:ext cx="7924800" cy="1676399"/>
          </a:xfrm>
        </p:spPr>
        <p:txBody>
          <a:bodyPr/>
          <a:lstStyle/>
          <a:p>
            <a:pPr lvl="0"/>
            <a:r>
              <a:rPr lang="en-US" altLang="en-US" sz="3200" dirty="0">
                <a:solidFill>
                  <a:srgbClr val="000000"/>
                </a:solidFill>
              </a:rPr>
              <a:t>Used to compare numbers to determine relative order</a:t>
            </a:r>
          </a:p>
          <a:p>
            <a:pPr lvl="0"/>
            <a:r>
              <a:rPr lang="en-US" altLang="en-US" sz="3200" dirty="0">
                <a:solidFill>
                  <a:srgbClr val="000000"/>
                </a:solidFill>
              </a:rPr>
              <a:t>Operators</a:t>
            </a:r>
            <a:r>
              <a:rPr lang="en-US" altLang="en-US" sz="3200" dirty="0" smtClean="0">
                <a:solidFill>
                  <a:srgbClr val="000000"/>
                </a:solidFill>
              </a:rPr>
              <a:t>:</a:t>
            </a:r>
            <a:endParaRPr lang="en-US" altLang="en-US" sz="3200" dirty="0">
              <a:solidFill>
                <a:srgbClr val="000000"/>
              </a:solidFill>
            </a:endParaRPr>
          </a:p>
        </p:txBody>
      </p:sp>
      <p:sp>
        <p:nvSpPr>
          <p:cNvPr id="4" name="Content Placeholder 3"/>
          <p:cNvSpPr>
            <a:spLocks noGrp="1"/>
          </p:cNvSpPr>
          <p:nvPr>
            <p:ph sz="half" idx="2"/>
          </p:nvPr>
        </p:nvSpPr>
        <p:spPr>
          <a:xfrm>
            <a:off x="1485899" y="3552825"/>
            <a:ext cx="5762625" cy="2362200"/>
          </a:xfrm>
        </p:spPr>
        <p:txBody>
          <a:bodyPr/>
          <a:lstStyle/>
          <a:p>
            <a:pPr marL="0" indent="0">
              <a:buNone/>
            </a:pPr>
            <a:r>
              <a:rPr lang="en-US" sz="2000" dirty="0" smtClean="0">
                <a:latin typeface="Courier New" pitchFamily="-16" charset="0"/>
                <a:ea typeface="ヒラギノ角ゴ Pro W3" pitchFamily="-16" charset="-128"/>
              </a:rPr>
              <a:t>&gt;</a:t>
            </a:r>
            <a:r>
              <a:rPr lang="en-US" sz="2000" dirty="0" smtClean="0"/>
              <a:t>	</a:t>
            </a:r>
            <a:r>
              <a:rPr lang="en-US" sz="2000" dirty="0" smtClean="0">
                <a:latin typeface="Arial" charset="0"/>
                <a:ea typeface="ヒラギノ角ゴ Pro W3" pitchFamily="-16" charset="-128"/>
              </a:rPr>
              <a:t>Greater than</a:t>
            </a:r>
          </a:p>
          <a:p>
            <a:pPr marL="0" indent="0">
              <a:buNone/>
            </a:pPr>
            <a:r>
              <a:rPr lang="en-US" sz="2000" dirty="0" smtClean="0">
                <a:latin typeface="Courier New" pitchFamily="-16" charset="0"/>
                <a:ea typeface="ヒラギノ角ゴ Pro W3" pitchFamily="-16" charset="-128"/>
              </a:rPr>
              <a:t>&lt;</a:t>
            </a:r>
            <a:r>
              <a:rPr lang="en-US" sz="2000" dirty="0" smtClean="0">
                <a:latin typeface="Arial" charset="0"/>
                <a:ea typeface="ヒラギノ角ゴ Pro W3" pitchFamily="-16" charset="-128"/>
              </a:rPr>
              <a:t>	</a:t>
            </a:r>
            <a:r>
              <a:rPr lang="en-US" sz="2000" dirty="0">
                <a:latin typeface="Arial" charset="0"/>
                <a:ea typeface="ヒラギノ角ゴ Pro W3" pitchFamily="-16" charset="-128"/>
              </a:rPr>
              <a:t>Less than</a:t>
            </a:r>
          </a:p>
          <a:p>
            <a:pPr marL="0" lvl="0" indent="0">
              <a:buNone/>
            </a:pPr>
            <a:r>
              <a:rPr lang="en-US" sz="2000" dirty="0" smtClean="0">
                <a:latin typeface="Courier New" pitchFamily="-16" charset="0"/>
                <a:ea typeface="ヒラギノ角ゴ Pro W3" pitchFamily="-16" charset="-128"/>
              </a:rPr>
              <a:t>&gt;=	</a:t>
            </a:r>
            <a:r>
              <a:rPr lang="en-US" sz="2000" dirty="0">
                <a:latin typeface="Arial" charset="0"/>
                <a:ea typeface="ヒラギノ角ゴ Pro W3" pitchFamily="-16" charset="-128"/>
              </a:rPr>
              <a:t>Greater than or equal </a:t>
            </a:r>
            <a:r>
              <a:rPr lang="en-US" sz="2000" dirty="0" smtClean="0">
                <a:latin typeface="Arial" charset="0"/>
                <a:ea typeface="ヒラギノ角ゴ Pro W3" pitchFamily="-16" charset="-128"/>
              </a:rPr>
              <a:t>to</a:t>
            </a:r>
          </a:p>
          <a:p>
            <a:pPr marL="0" lvl="0" indent="0">
              <a:buNone/>
            </a:pPr>
            <a:r>
              <a:rPr lang="en-US" sz="2000" dirty="0" smtClean="0">
                <a:latin typeface="Courier New" pitchFamily="-16" charset="0"/>
                <a:ea typeface="ヒラギノ角ゴ Pro W3" pitchFamily="-16" charset="-128"/>
              </a:rPr>
              <a:t>&lt;=	</a:t>
            </a:r>
            <a:r>
              <a:rPr lang="en-US" sz="2000" dirty="0">
                <a:latin typeface="Arial" charset="0"/>
                <a:ea typeface="ヒラギノ角ゴ Pro W3" pitchFamily="-16" charset="-128"/>
              </a:rPr>
              <a:t>Less than or equal </a:t>
            </a:r>
            <a:r>
              <a:rPr lang="en-US" sz="2000" dirty="0" smtClean="0">
                <a:latin typeface="Arial" charset="0"/>
                <a:ea typeface="ヒラギノ角ゴ Pro W3" pitchFamily="-16" charset="-128"/>
              </a:rPr>
              <a:t>to</a:t>
            </a:r>
          </a:p>
          <a:p>
            <a:pPr marL="0" lvl="0" indent="0">
              <a:buNone/>
            </a:pPr>
            <a:r>
              <a:rPr lang="en-US" sz="2000" dirty="0" smtClean="0">
                <a:latin typeface="Courier New" pitchFamily="-16" charset="0"/>
                <a:ea typeface="ヒラギノ角ゴ Pro W3" pitchFamily="-16" charset="-128"/>
              </a:rPr>
              <a:t>==	</a:t>
            </a:r>
            <a:r>
              <a:rPr lang="en-US" sz="2000" dirty="0">
                <a:latin typeface="Arial" charset="0"/>
                <a:ea typeface="ヒラギノ角ゴ Pro W3" pitchFamily="-16" charset="-128"/>
              </a:rPr>
              <a:t>Equal </a:t>
            </a:r>
            <a:r>
              <a:rPr lang="en-US" sz="2000" dirty="0" smtClean="0">
                <a:latin typeface="Arial" charset="0"/>
                <a:ea typeface="ヒラギノ角ゴ Pro W3" pitchFamily="-16" charset="-128"/>
              </a:rPr>
              <a:t>to</a:t>
            </a:r>
          </a:p>
          <a:p>
            <a:pPr marL="0" lvl="0" indent="0">
              <a:buNone/>
            </a:pPr>
            <a:r>
              <a:rPr lang="en-US" sz="2000" dirty="0" smtClean="0">
                <a:latin typeface="Courier New" pitchFamily="-16" charset="0"/>
                <a:ea typeface="ヒラギノ角ゴ Pro W3" pitchFamily="-16" charset="-128"/>
              </a:rPr>
              <a:t>!=	</a:t>
            </a:r>
            <a:r>
              <a:rPr lang="en-US" sz="2000" dirty="0">
                <a:latin typeface="Arial" charset="0"/>
                <a:ea typeface="ヒラギノ角ゴ Pro W3" pitchFamily="-16" charset="-128"/>
              </a:rPr>
              <a:t>Not equal to</a:t>
            </a:r>
            <a:endParaRPr lang="en-US" sz="2000" dirty="0">
              <a:latin typeface="Courier New" pitchFamily="-16" charset="0"/>
              <a:ea typeface="ヒラギノ角ゴ Pro W3" pitchFamily="-16" charset="-128"/>
            </a:endParaRPr>
          </a:p>
        </p:txBody>
      </p:sp>
    </p:spTree>
    <p:extLst>
      <p:ext uri="{BB962C8B-B14F-4D97-AF65-F5344CB8AC3E}">
        <p14:creationId xmlns:p14="http://schemas.microsoft.com/office/powerpoint/2010/main" val="769057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noChangeArrowheads="1"/>
          </p:cNvSpPr>
          <p:nvPr>
            <p:ph type="title"/>
          </p:nvPr>
        </p:nvSpPr>
        <p:spPr>
          <a:xfrm>
            <a:off x="457200" y="525600"/>
            <a:ext cx="8229600" cy="639762"/>
          </a:xfrm>
        </p:spPr>
        <p:txBody>
          <a:bodyPr/>
          <a:lstStyle/>
          <a:p>
            <a:r>
              <a:rPr lang="en-US" altLang="en-US" dirty="0" smtClean="0"/>
              <a:t>Nested </a:t>
            </a:r>
            <a:r>
              <a:rPr lang="en-US" altLang="en-US" b="1" dirty="0" smtClean="0">
                <a:latin typeface="Courier New" panose="02070309020205020404" pitchFamily="49" charset="0"/>
                <a:cs typeface="Courier New" panose="02070309020205020404" pitchFamily="49" charset="0"/>
              </a:rPr>
              <a:t>if</a:t>
            </a:r>
            <a:r>
              <a:rPr lang="en-US" altLang="en-US" dirty="0" smtClean="0"/>
              <a:t> Statements </a:t>
            </a:r>
            <a:r>
              <a:rPr lang="en-US" altLang="en-US" sz="1200" dirty="0" smtClean="0"/>
              <a:t>(3 </a:t>
            </a:r>
            <a:r>
              <a:rPr lang="en-US" altLang="en-US" sz="1200" dirty="0"/>
              <a:t>of 3)</a:t>
            </a:r>
            <a:endParaRPr lang="en-US" altLang="en-US" dirty="0" smtClean="0"/>
          </a:p>
        </p:txBody>
      </p:sp>
      <p:sp>
        <p:nvSpPr>
          <p:cNvPr id="33795" name="Content Placeholder 2"/>
          <p:cNvSpPr>
            <a:spLocks noGrp="1" noChangeArrowheads="1"/>
          </p:cNvSpPr>
          <p:nvPr>
            <p:ph idx="1"/>
          </p:nvPr>
        </p:nvSpPr>
        <p:spPr>
          <a:xfrm>
            <a:off x="457200" y="1195200"/>
            <a:ext cx="7414181" cy="511175"/>
          </a:xfrm>
        </p:spPr>
        <p:txBody>
          <a:bodyPr anchor="ctr"/>
          <a:lstStyle/>
          <a:p>
            <a:pPr>
              <a:buFontTx/>
              <a:buChar char="•"/>
            </a:pPr>
            <a:r>
              <a:rPr lang="en-US" altLang="en-US" dirty="0" smtClean="0"/>
              <a:t>Another example, from Program 4-11</a:t>
            </a:r>
          </a:p>
        </p:txBody>
      </p:sp>
      <p:pic>
        <p:nvPicPr>
          <p:cNvPr id="33796" name="Picture 4" descr="The screenshot shows a program to determine the user's loan qualifications using nested if statements. The nested if condition checks if employed equals 'Y'. If false, the program exits the loop. If true, it checks if recentGrad equals 'Y'. If true,  the statement reads, &quot;You qualify for the special interest rate.&quot; Else, if you are not a recent grad, but employed the statement reads, &quot;You must have graduated from college in the past two years to qualify.&quot; Else, if you are not employed, the statement reads, &quot;You must be employed to qualify.&quo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61849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03254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noChangeArrowheads="1"/>
          </p:cNvSpPr>
          <p:nvPr>
            <p:ph type="title"/>
          </p:nvPr>
        </p:nvSpPr>
        <p:spPr/>
        <p:txBody>
          <a:bodyPr/>
          <a:lstStyle/>
          <a:p>
            <a:r>
              <a:rPr lang="en-US" altLang="en-US" dirty="0" smtClean="0"/>
              <a:t>Use Proper Indentation!</a:t>
            </a:r>
          </a:p>
        </p:txBody>
      </p:sp>
      <p:pic>
        <p:nvPicPr>
          <p:cNvPr id="34819" name="Picture 4" descr="The screenshot shows the program source code to use proper indentation. 1. The if and else outside the nest go together. It checks if employed equals 'Y.' Else, not employed. The statement reads, &quot;You must be employed to qualify.&quot; 2. The nested if and else on the inside go together. If recentGrad equals 'Y', the statement reads, &quot;You qualify for the special interest rate.&quot; Else, if you are a recent graduate but employed, the statement reads, &quot;You must have graduated from college in the past two years to qualify.&quot;&#10;"/>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733425" y="2025650"/>
            <a:ext cx="7677150" cy="3675063"/>
          </a:xfr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noChangeArrowheads="1"/>
          </p:cNvSpPr>
          <p:nvPr>
            <p:ph type="ctrTitle"/>
          </p:nvPr>
        </p:nvSpPr>
        <p:spPr/>
        <p:txBody>
          <a:bodyPr/>
          <a:lstStyle/>
          <a:p>
            <a:r>
              <a:rPr lang="en-US" altLang="en-US" dirty="0" smtClean="0"/>
              <a:t>4.6</a:t>
            </a:r>
          </a:p>
        </p:txBody>
      </p:sp>
      <p:sp>
        <p:nvSpPr>
          <p:cNvPr id="35843" name="Subtitle 2"/>
          <p:cNvSpPr>
            <a:spLocks noGrp="1" noChangeArrowheads="1"/>
          </p:cNvSpPr>
          <p:nvPr>
            <p:ph type="subTitle" idx="1"/>
          </p:nvPr>
        </p:nvSpPr>
        <p:spPr/>
        <p:txBody>
          <a:bodyPr/>
          <a:lstStyle/>
          <a:p>
            <a:r>
              <a:rPr lang="en-US" altLang="en-US" dirty="0" smtClean="0"/>
              <a:t>The </a:t>
            </a:r>
            <a:r>
              <a:rPr lang="en-US" altLang="en-US" dirty="0" smtClean="0">
                <a:latin typeface="Courier New" panose="02070309020205020404" pitchFamily="49" charset="0"/>
                <a:cs typeface="Courier New" panose="02070309020205020404" pitchFamily="49" charset="0"/>
              </a:rPr>
              <a:t>if/else if</a:t>
            </a:r>
            <a:r>
              <a:rPr lang="en-US" altLang="en-US" dirty="0" smtClean="0">
                <a:cs typeface="Courier New" panose="02070309020205020404" pitchFamily="49" charset="0"/>
              </a:rPr>
              <a:t> </a:t>
            </a:r>
            <a:r>
              <a:rPr lang="en-US" altLang="en-US" dirty="0" smtClean="0"/>
              <a:t>Statement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noChangeArrowheads="1"/>
          </p:cNvSpPr>
          <p:nvPr>
            <p:ph type="title"/>
          </p:nvPr>
        </p:nvSpPr>
        <p:spPr/>
        <p:txBody>
          <a:bodyPr/>
          <a:lstStyle/>
          <a:p>
            <a:r>
              <a:rPr lang="en-US" altLang="en-US" dirty="0" smtClean="0"/>
              <a:t>The </a:t>
            </a:r>
            <a:r>
              <a:rPr lang="en-US" altLang="en-US" b="1" dirty="0" smtClean="0">
                <a:latin typeface="Courier New" panose="02070309020205020404" pitchFamily="49" charset="0"/>
                <a:cs typeface="Courier New" panose="02070309020205020404" pitchFamily="49" charset="0"/>
              </a:rPr>
              <a:t>if/else if </a:t>
            </a:r>
            <a:r>
              <a:rPr lang="en-US" altLang="en-US" dirty="0" smtClean="0"/>
              <a:t>Statement</a:t>
            </a:r>
          </a:p>
        </p:txBody>
      </p:sp>
      <p:sp>
        <p:nvSpPr>
          <p:cNvPr id="3" name="Content Placeholder 2"/>
          <p:cNvSpPr>
            <a:spLocks noGrp="1"/>
          </p:cNvSpPr>
          <p:nvPr>
            <p:ph idx="1"/>
          </p:nvPr>
        </p:nvSpPr>
        <p:spPr>
          <a:xfrm>
            <a:off x="457200" y="1600200"/>
            <a:ext cx="8229600" cy="4621491"/>
          </a:xfrm>
        </p:spPr>
        <p:txBody>
          <a:bodyPr>
            <a:noAutofit/>
          </a:bodyPr>
          <a:lstStyle/>
          <a:p>
            <a:pPr>
              <a:lnSpc>
                <a:spcPct val="80000"/>
              </a:lnSpc>
              <a:defRPr/>
            </a:pPr>
            <a:r>
              <a:rPr lang="en-US" dirty="0"/>
              <a:t>Tests a series of conditions until one is found to be true</a:t>
            </a:r>
          </a:p>
          <a:p>
            <a:pPr>
              <a:lnSpc>
                <a:spcPct val="80000"/>
              </a:lnSpc>
              <a:defRPr/>
            </a:pPr>
            <a:r>
              <a:rPr lang="en-US" dirty="0"/>
              <a:t>Often simpler than using nested </a:t>
            </a:r>
            <a:r>
              <a:rPr lang="en-US" dirty="0">
                <a:latin typeface="Courier New" pitchFamily="-16" charset="0"/>
              </a:rPr>
              <a:t>if/else</a:t>
            </a:r>
            <a:r>
              <a:rPr lang="en-US" dirty="0"/>
              <a:t> statements</a:t>
            </a:r>
          </a:p>
          <a:p>
            <a:pPr>
              <a:lnSpc>
                <a:spcPct val="80000"/>
              </a:lnSpc>
              <a:defRPr/>
            </a:pPr>
            <a:r>
              <a:rPr lang="en-US" dirty="0"/>
              <a:t>Can be used to model thought processes such as</a:t>
            </a:r>
            <a:r>
              <a:rPr lang="en-US" dirty="0" smtClean="0"/>
              <a:t>:</a:t>
            </a:r>
          </a:p>
          <a:p>
            <a:pPr marL="347472" indent="0">
              <a:lnSpc>
                <a:spcPct val="80000"/>
              </a:lnSpc>
              <a:spcBef>
                <a:spcPts val="3100"/>
              </a:spcBef>
              <a:buNone/>
              <a:defRPr/>
            </a:pPr>
            <a:r>
              <a:rPr lang="en-US" dirty="0" smtClean="0"/>
              <a:t>"</a:t>
            </a:r>
            <a:r>
              <a:rPr lang="en-US" dirty="0"/>
              <a:t>If it is raining, take an umbrella, </a:t>
            </a:r>
            <a:br>
              <a:rPr lang="en-US" dirty="0"/>
            </a:br>
            <a:r>
              <a:rPr lang="en-US" dirty="0"/>
              <a:t>else, if it is windy, take a hat, </a:t>
            </a:r>
            <a:br>
              <a:rPr lang="en-US" dirty="0"/>
            </a:br>
            <a:r>
              <a:rPr lang="en-US" dirty="0"/>
              <a:t>else, take sunglasses</a:t>
            </a:r>
            <a:r>
              <a:rPr lang="en-US" dirty="0" smtClean="0"/>
              <a:t>”</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noChangeArrowheads="1"/>
          </p:cNvSpPr>
          <p:nvPr>
            <p:ph type="title"/>
          </p:nvPr>
        </p:nvSpPr>
        <p:spPr/>
        <p:txBody>
          <a:bodyPr/>
          <a:lstStyle/>
          <a:p>
            <a:r>
              <a:rPr lang="en-US" altLang="en-US" b="1" dirty="0" smtClean="0">
                <a:latin typeface="Courier New" panose="02070309020205020404" pitchFamily="49" charset="0"/>
                <a:cs typeface="Courier New" panose="02070309020205020404" pitchFamily="49" charset="0"/>
              </a:rPr>
              <a:t>if/else if </a:t>
            </a:r>
            <a:r>
              <a:rPr lang="en-US" altLang="en-US" dirty="0" smtClean="0"/>
              <a:t>Format</a:t>
            </a:r>
          </a:p>
        </p:txBody>
      </p:sp>
      <p:sp>
        <p:nvSpPr>
          <p:cNvPr id="37891" name="Content Placeholder 2"/>
          <p:cNvSpPr>
            <a:spLocks noGrp="1" noChangeArrowheads="1"/>
          </p:cNvSpPr>
          <p:nvPr>
            <p:ph idx="1"/>
          </p:nvPr>
        </p:nvSpPr>
        <p:spPr/>
        <p:txBody>
          <a:bodyPr/>
          <a:lstStyle/>
          <a:p>
            <a:pPr lvl="1">
              <a:lnSpc>
                <a:spcPct val="90000"/>
              </a:lnSpc>
              <a:buFontTx/>
              <a:buNone/>
            </a:pPr>
            <a:r>
              <a:rPr lang="en-US" altLang="en-US" dirty="0" smtClean="0">
                <a:latin typeface="Courier New" panose="02070309020205020404" pitchFamily="49" charset="0"/>
              </a:rPr>
              <a:t>if (</a:t>
            </a:r>
            <a:r>
              <a:rPr lang="en-US" altLang="en-US" i="1" dirty="0" smtClean="0">
                <a:latin typeface="Courier New" panose="02070309020205020404" pitchFamily="49" charset="0"/>
              </a:rPr>
              <a:t>expression</a:t>
            </a:r>
            <a:r>
              <a:rPr lang="en-US" altLang="en-US" dirty="0" smtClean="0">
                <a:latin typeface="Courier New" panose="02070309020205020404" pitchFamily="49" charset="0"/>
              </a:rPr>
              <a:t>)</a:t>
            </a:r>
          </a:p>
          <a:p>
            <a:pPr marL="1554480" lvl="1" indent="0">
              <a:lnSpc>
                <a:spcPct val="90000"/>
              </a:lnSpc>
              <a:buFontTx/>
              <a:buNone/>
            </a:pPr>
            <a:r>
              <a:rPr lang="en-US" altLang="en-US" i="1" dirty="0" smtClean="0">
                <a:latin typeface="Courier New" panose="02070309020205020404" pitchFamily="49" charset="0"/>
              </a:rPr>
              <a:t>statement</a:t>
            </a:r>
            <a:r>
              <a:rPr lang="en-US" altLang="en-US" b="1" i="1" dirty="0" smtClean="0">
                <a:latin typeface="Courier New" panose="02070309020205020404" pitchFamily="49" charset="0"/>
              </a:rPr>
              <a:t>1</a:t>
            </a:r>
            <a:r>
              <a:rPr lang="en-US" altLang="en-US" dirty="0" smtClean="0">
                <a:latin typeface="Courier New" panose="02070309020205020404" pitchFamily="49" charset="0"/>
              </a:rPr>
              <a:t>; // or block</a:t>
            </a:r>
          </a:p>
          <a:p>
            <a:pPr lvl="1">
              <a:lnSpc>
                <a:spcPct val="90000"/>
              </a:lnSpc>
              <a:buFontTx/>
              <a:buNone/>
            </a:pPr>
            <a:r>
              <a:rPr lang="en-US" altLang="en-US" dirty="0" smtClean="0">
                <a:latin typeface="Courier New" panose="02070309020205020404" pitchFamily="49" charset="0"/>
              </a:rPr>
              <a:t>else if (</a:t>
            </a:r>
            <a:r>
              <a:rPr lang="en-US" altLang="en-US" i="1" dirty="0" smtClean="0">
                <a:latin typeface="Courier New" panose="02070309020205020404" pitchFamily="49" charset="0"/>
              </a:rPr>
              <a:t>expression</a:t>
            </a:r>
            <a:r>
              <a:rPr lang="en-US" altLang="en-US" dirty="0" smtClean="0">
                <a:latin typeface="Courier New" panose="02070309020205020404" pitchFamily="49" charset="0"/>
              </a:rPr>
              <a:t>)</a:t>
            </a:r>
          </a:p>
          <a:p>
            <a:pPr marL="1554480" lvl="1" indent="0">
              <a:lnSpc>
                <a:spcPct val="90000"/>
              </a:lnSpc>
              <a:buFontTx/>
              <a:buNone/>
            </a:pPr>
            <a:r>
              <a:rPr lang="en-US" altLang="en-US" i="1" dirty="0" smtClean="0">
                <a:latin typeface="Courier New" panose="02070309020205020404" pitchFamily="49" charset="0"/>
              </a:rPr>
              <a:t>statement</a:t>
            </a:r>
            <a:r>
              <a:rPr lang="en-US" altLang="en-US" b="1" i="1" dirty="0" smtClean="0">
                <a:latin typeface="Courier New" panose="02070309020205020404" pitchFamily="49" charset="0"/>
              </a:rPr>
              <a:t>2</a:t>
            </a:r>
            <a:r>
              <a:rPr lang="en-US" altLang="en-US" dirty="0" smtClean="0">
                <a:latin typeface="Courier New" panose="02070309020205020404" pitchFamily="49" charset="0"/>
              </a:rPr>
              <a:t>; // or block</a:t>
            </a:r>
          </a:p>
          <a:p>
            <a:pPr marL="1325880" lvl="1" indent="0">
              <a:lnSpc>
                <a:spcPct val="90000"/>
              </a:lnSpc>
              <a:buFontTx/>
              <a:buNone/>
            </a:pPr>
            <a:r>
              <a:rPr lang="en-US" altLang="en-US" dirty="0" smtClean="0">
                <a:latin typeface="Courier New" panose="02070309020205020404" pitchFamily="49" charset="0"/>
              </a:rPr>
              <a:t>.</a:t>
            </a:r>
          </a:p>
          <a:p>
            <a:pPr marL="1325880" lvl="1" indent="0">
              <a:lnSpc>
                <a:spcPct val="90000"/>
              </a:lnSpc>
              <a:buFontTx/>
              <a:buNone/>
            </a:pPr>
            <a:r>
              <a:rPr lang="en-US" altLang="en-US" dirty="0" smtClean="0">
                <a:latin typeface="Courier New" panose="02070309020205020404" pitchFamily="49" charset="0"/>
              </a:rPr>
              <a:t>. // other else ifs</a:t>
            </a:r>
          </a:p>
          <a:p>
            <a:pPr marL="1325880" lvl="1" indent="0">
              <a:lnSpc>
                <a:spcPct val="90000"/>
              </a:lnSpc>
              <a:buFontTx/>
              <a:buNone/>
            </a:pPr>
            <a:r>
              <a:rPr lang="en-US" altLang="en-US" dirty="0" smtClean="0">
                <a:latin typeface="Courier New" panose="02070309020205020404" pitchFamily="49" charset="0"/>
              </a:rPr>
              <a:t>.</a:t>
            </a:r>
          </a:p>
          <a:p>
            <a:pPr lvl="1">
              <a:lnSpc>
                <a:spcPct val="90000"/>
              </a:lnSpc>
              <a:buFontTx/>
              <a:buNone/>
            </a:pPr>
            <a:r>
              <a:rPr lang="en-US" altLang="en-US" dirty="0" smtClean="0">
                <a:latin typeface="Courier New" panose="02070309020205020404" pitchFamily="49" charset="0"/>
              </a:rPr>
              <a:t>else if (</a:t>
            </a:r>
            <a:r>
              <a:rPr lang="en-US" altLang="en-US" i="1" dirty="0" smtClean="0">
                <a:latin typeface="Courier New" panose="02070309020205020404" pitchFamily="49" charset="0"/>
              </a:rPr>
              <a:t>expression</a:t>
            </a:r>
            <a:r>
              <a:rPr lang="en-US" altLang="en-US" dirty="0" smtClean="0">
                <a:latin typeface="Courier New" panose="02070309020205020404" pitchFamily="49" charset="0"/>
              </a:rPr>
              <a:t>)</a:t>
            </a:r>
          </a:p>
          <a:p>
            <a:pPr marL="1554480" lvl="1" indent="0">
              <a:lnSpc>
                <a:spcPct val="90000"/>
              </a:lnSpc>
              <a:buFontTx/>
              <a:buNone/>
            </a:pPr>
            <a:r>
              <a:rPr lang="en-US" altLang="en-US" i="1" dirty="0" smtClean="0">
                <a:latin typeface="Courier New" panose="02070309020205020404" pitchFamily="49" charset="0"/>
              </a:rPr>
              <a:t>statement</a:t>
            </a:r>
            <a:r>
              <a:rPr lang="en-US" altLang="en-US" b="1" i="1" dirty="0" smtClean="0">
                <a:latin typeface="Courier New" panose="02070309020205020404" pitchFamily="49" charset="0"/>
              </a:rPr>
              <a:t>n</a:t>
            </a:r>
            <a:r>
              <a:rPr lang="en-US" altLang="en-US" dirty="0" smtClean="0">
                <a:latin typeface="Courier New" panose="02070309020205020404" pitchFamily="49" charset="0"/>
              </a:rPr>
              <a:t>; // or block</a:t>
            </a:r>
            <a:endParaRPr lang="en-US" alt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The </a:t>
            </a:r>
            <a:r>
              <a:rPr lang="en-US" b="1" dirty="0">
                <a:latin typeface="Courier New" pitchFamily="49" charset="0"/>
                <a:cs typeface="Courier New" pitchFamily="49" charset="0"/>
              </a:rPr>
              <a:t>if/else if </a:t>
            </a:r>
            <a:r>
              <a:rPr lang="en-US" dirty="0"/>
              <a:t>Statement in Program 4-13</a:t>
            </a:r>
          </a:p>
        </p:txBody>
      </p:sp>
      <p:pic>
        <p:nvPicPr>
          <p:cNvPr id="38915" name="Picture 2" descr="The screenshot shows the program source code for a trailing else to catch errors. The program determines the letter grade. It checks if the test score is greater than or equal to the A score. The statement reads, &quot;Your grade is A.&quot; The condition else-if checks the test score is greater than or equal to the B score. The statement reads, &quot;Your grade is B.&quot; The condition else-if checks the test score is greater than or equal to the C score. The statement reads, &quot;Your grade is C.&quot; The condition else-if checks the test score is greater than or equal to the D score. The statement reads, &quot;Your grade is D.&quo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1763" y="1905000"/>
            <a:ext cx="63404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Using a Trailing </a:t>
            </a:r>
            <a:r>
              <a:rPr lang="en-US" b="1" dirty="0">
                <a:latin typeface="Courier New" pitchFamily="49" charset="0"/>
                <a:cs typeface="Courier New" pitchFamily="49" charset="0"/>
              </a:rPr>
              <a:t>else</a:t>
            </a:r>
            <a:r>
              <a:rPr lang="en-US" dirty="0"/>
              <a:t> to Catch Errors in Program 4-14</a:t>
            </a:r>
          </a:p>
        </p:txBody>
      </p:sp>
      <p:sp>
        <p:nvSpPr>
          <p:cNvPr id="39939" name="Content Placeholder 2"/>
          <p:cNvSpPr>
            <a:spLocks noGrp="1" noChangeArrowheads="1"/>
          </p:cNvSpPr>
          <p:nvPr>
            <p:ph idx="1"/>
          </p:nvPr>
        </p:nvSpPr>
        <p:spPr>
          <a:xfrm>
            <a:off x="457200" y="1600201"/>
            <a:ext cx="8092911" cy="1029878"/>
          </a:xfrm>
        </p:spPr>
        <p:txBody>
          <a:bodyPr/>
          <a:lstStyle/>
          <a:p>
            <a:pPr>
              <a:buFontTx/>
              <a:buChar char="•"/>
            </a:pPr>
            <a:r>
              <a:rPr lang="en-US" altLang="en-US" dirty="0" smtClean="0"/>
              <a:t>The trailing </a:t>
            </a:r>
            <a:r>
              <a:rPr lang="en-US" altLang="en-US" dirty="0" smtClean="0">
                <a:latin typeface="Courier New" panose="02070309020205020404" pitchFamily="49" charset="0"/>
                <a:cs typeface="Courier New" panose="02070309020205020404" pitchFamily="49" charset="0"/>
              </a:rPr>
              <a:t>else</a:t>
            </a:r>
            <a:r>
              <a:rPr lang="en-US" altLang="en-US" dirty="0" smtClean="0"/>
              <a:t> clause is optional, but it is best used to catch errors.</a:t>
            </a:r>
          </a:p>
        </p:txBody>
      </p:sp>
      <p:pic>
        <p:nvPicPr>
          <p:cNvPr id="3" name="Picture 2" descr="The screenshot shows the program source code for a trailing else to catch errors. The program determines the letter grade. It checks if the test score is greater than or equal to the A score. The statement reads, &quot;Your grade is A.&quot; The condition else-if checks the test score is greater than or equal to the B score. The statement reads, &quot;Your grade is B.&quot; The condition else-if checks the test score is greater than or equal to the C score. The statement reads, &quot;Your grade is C.&quot; The condition else-if checks the test score is greater than or equal to the D score. The statement reads, &quot;Your grade is D.&quot; The trailing else catches invalid test scores. The statement reads, &quot;Your grade is F.&quot; &#10;"/>
          <p:cNvPicPr>
            <a:picLocks noChangeAspect="1"/>
          </p:cNvPicPr>
          <p:nvPr/>
        </p:nvPicPr>
        <p:blipFill rotWithShape="1">
          <a:blip r:embed="rId2"/>
          <a:srcRect r="1677"/>
          <a:stretch/>
        </p:blipFill>
        <p:spPr>
          <a:xfrm>
            <a:off x="1627244" y="2664196"/>
            <a:ext cx="7384952" cy="3792041"/>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noChangeArrowheads="1"/>
          </p:cNvSpPr>
          <p:nvPr>
            <p:ph type="ctrTitle"/>
          </p:nvPr>
        </p:nvSpPr>
        <p:spPr/>
        <p:txBody>
          <a:bodyPr/>
          <a:lstStyle/>
          <a:p>
            <a:r>
              <a:rPr lang="en-US" altLang="en-US" dirty="0" smtClean="0"/>
              <a:t>4.7</a:t>
            </a:r>
          </a:p>
        </p:txBody>
      </p:sp>
      <p:sp>
        <p:nvSpPr>
          <p:cNvPr id="40963" name="Subtitle 2"/>
          <p:cNvSpPr>
            <a:spLocks noGrp="1" noChangeArrowheads="1"/>
          </p:cNvSpPr>
          <p:nvPr>
            <p:ph type="subTitle" idx="1"/>
          </p:nvPr>
        </p:nvSpPr>
        <p:spPr/>
        <p:txBody>
          <a:bodyPr/>
          <a:lstStyle/>
          <a:p>
            <a:r>
              <a:rPr lang="en-US" altLang="en-US" dirty="0" smtClean="0"/>
              <a:t>The </a:t>
            </a:r>
            <a:r>
              <a:rPr lang="en-US" altLang="en-US" dirty="0" smtClean="0">
                <a:latin typeface="Courier New" panose="02070309020205020404" pitchFamily="49" charset="0"/>
                <a:cs typeface="Courier New" panose="02070309020205020404" pitchFamily="49" charset="0"/>
              </a:rPr>
              <a:t>if</a:t>
            </a:r>
            <a:r>
              <a:rPr lang="en-US" altLang="en-US" dirty="0" smtClean="0"/>
              <a:t> Statement with Initialization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if</a:t>
            </a:r>
            <a:r>
              <a:rPr lang="en-US" altLang="en-US" dirty="0"/>
              <a:t> Statement Initialization </a:t>
            </a:r>
            <a:r>
              <a:rPr lang="en-US" altLang="en-US" sz="1200" dirty="0"/>
              <a:t>(1 of 3)</a:t>
            </a:r>
            <a:endParaRPr lang="en-US" dirty="0"/>
          </a:p>
        </p:txBody>
      </p:sp>
      <p:sp>
        <p:nvSpPr>
          <p:cNvPr id="3" name="Content Placeholder 2"/>
          <p:cNvSpPr>
            <a:spLocks noGrp="1"/>
          </p:cNvSpPr>
          <p:nvPr>
            <p:ph sz="half" idx="1"/>
          </p:nvPr>
        </p:nvSpPr>
        <p:spPr>
          <a:xfrm>
            <a:off x="457199" y="1600201"/>
            <a:ext cx="8413423" cy="2362200"/>
          </a:xfrm>
        </p:spPr>
        <p:txBody>
          <a:bodyPr/>
          <a:lstStyle/>
          <a:p>
            <a:pPr lvl="0"/>
            <a:r>
              <a:rPr lang="en-US" altLang="en-US" dirty="0">
                <a:solidFill>
                  <a:srgbClr val="000000"/>
                </a:solidFill>
              </a:rPr>
              <a:t>A feature introduced in C++17</a:t>
            </a:r>
          </a:p>
          <a:p>
            <a:pPr lvl="0"/>
            <a:r>
              <a:rPr lang="en-US" altLang="en-US" dirty="0">
                <a:solidFill>
                  <a:srgbClr val="000000"/>
                </a:solidFill>
                <a:latin typeface="Courier New" panose="02070309020205020404" pitchFamily="49" charset="0"/>
                <a:cs typeface="Courier New" panose="02070309020205020404" pitchFamily="49" charset="0"/>
              </a:rPr>
              <a:t>if</a:t>
            </a:r>
            <a:r>
              <a:rPr lang="en-US" altLang="en-US" dirty="0">
                <a:solidFill>
                  <a:srgbClr val="000000"/>
                </a:solidFill>
              </a:rPr>
              <a:t> statements can have an optional initialization clause that is executed before the conditional expression is evaluated</a:t>
            </a:r>
          </a:p>
          <a:p>
            <a:pPr lvl="0"/>
            <a:r>
              <a:rPr lang="en-US" altLang="en-US" dirty="0">
                <a:solidFill>
                  <a:srgbClr val="000000"/>
                </a:solidFill>
              </a:rPr>
              <a:t>General format</a:t>
            </a:r>
            <a:r>
              <a:rPr lang="en-US" altLang="en-US" dirty="0" smtClean="0">
                <a:solidFill>
                  <a:srgbClr val="000000"/>
                </a:solidFill>
              </a:rPr>
              <a:t>:</a:t>
            </a:r>
            <a:endParaRPr lang="en-US" altLang="en-US" dirty="0">
              <a:solidFill>
                <a:srgbClr val="000000"/>
              </a:solidFill>
            </a:endParaRPr>
          </a:p>
        </p:txBody>
      </p:sp>
      <p:sp>
        <p:nvSpPr>
          <p:cNvPr id="4" name="Content Placeholder 3"/>
          <p:cNvSpPr>
            <a:spLocks noGrp="1"/>
          </p:cNvSpPr>
          <p:nvPr>
            <p:ph sz="half" idx="2"/>
          </p:nvPr>
        </p:nvSpPr>
        <p:spPr>
          <a:xfrm>
            <a:off x="914400" y="4128941"/>
            <a:ext cx="7013542" cy="1743958"/>
          </a:xfrm>
          <a:noFill/>
          <a:ln>
            <a:solidFill>
              <a:schemeClr val="tx1"/>
            </a:solidFill>
          </a:ln>
        </p:spPr>
        <p:txBody>
          <a:bodyPr/>
          <a:lstStyle/>
          <a:p>
            <a:pPr marL="0" lvl="0" indent="0">
              <a:spcBef>
                <a:spcPts val="0"/>
              </a:spcBef>
              <a:spcAft>
                <a:spcPts val="0"/>
              </a:spcAft>
              <a:buNone/>
              <a:defRPr/>
            </a:pP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if (</a:t>
            </a:r>
            <a:r>
              <a:rPr lang="en-US" sz="1800" i="1"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initialization</a:t>
            </a: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800" i="1"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expression</a:t>
            </a: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lvl="0" indent="0">
              <a:spcBef>
                <a:spcPts val="0"/>
              </a:spcBef>
              <a:spcAft>
                <a:spcPts val="0"/>
              </a:spcAft>
              <a:buNone/>
              <a:defRPr/>
            </a:pP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11480" lvl="0" indent="0">
              <a:spcBef>
                <a:spcPts val="0"/>
              </a:spcBef>
              <a:spcAft>
                <a:spcPts val="0"/>
              </a:spcAft>
              <a:buNone/>
              <a:defRPr/>
            </a:pPr>
            <a:r>
              <a:rPr lang="en-US" sz="1800" i="1" kern="12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statement</a:t>
            </a:r>
            <a:r>
              <a:rPr lang="en-US" sz="1800" i="1"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11480" lvl="0" indent="0">
              <a:spcBef>
                <a:spcPts val="0"/>
              </a:spcBef>
              <a:spcAft>
                <a:spcPts val="0"/>
              </a:spcAft>
              <a:buNone/>
              <a:defRPr/>
            </a:pPr>
            <a:r>
              <a:rPr lang="en-US" sz="1800" i="1" kern="12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statement</a:t>
            </a:r>
            <a:r>
              <a:rPr lang="en-US" sz="1800" i="1"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11480" lvl="0" indent="0">
              <a:spcBef>
                <a:spcPts val="0"/>
              </a:spcBef>
              <a:spcAft>
                <a:spcPts val="0"/>
              </a:spcAft>
              <a:buNone/>
              <a:defRPr/>
            </a:pPr>
            <a:r>
              <a:rPr lang="en-US" sz="1800" kern="12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Place as many statements here as necessary.</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lvl="0" indent="0">
              <a:spcBef>
                <a:spcPts val="0"/>
              </a:spcBef>
              <a:spcAft>
                <a:spcPts val="0"/>
              </a:spcAft>
              <a:buNone/>
              <a:defRPr/>
            </a:pPr>
            <a:r>
              <a:rPr lang="en-US" sz="1800" kern="12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dirty="0"/>
          </a:p>
        </p:txBody>
      </p:sp>
    </p:spTree>
    <p:extLst>
      <p:ext uri="{BB962C8B-B14F-4D97-AF65-F5344CB8AC3E}">
        <p14:creationId xmlns:p14="http://schemas.microsoft.com/office/powerpoint/2010/main" val="3585337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if</a:t>
            </a:r>
            <a:r>
              <a:rPr lang="en-US" altLang="en-US" dirty="0"/>
              <a:t> Statement Initialization </a:t>
            </a:r>
            <a:r>
              <a:rPr lang="en-US" altLang="en-US" sz="1200" dirty="0"/>
              <a:t>(2 of 3)</a:t>
            </a:r>
            <a:endParaRPr lang="en-US" dirty="0"/>
          </a:p>
        </p:txBody>
      </p:sp>
      <p:sp>
        <p:nvSpPr>
          <p:cNvPr id="3" name="Content Placeholder 2"/>
          <p:cNvSpPr>
            <a:spLocks noGrp="1"/>
          </p:cNvSpPr>
          <p:nvPr>
            <p:ph sz="half" idx="1"/>
          </p:nvPr>
        </p:nvSpPr>
        <p:spPr>
          <a:xfrm>
            <a:off x="457200" y="1600201"/>
            <a:ext cx="7772400" cy="624525"/>
          </a:xfrm>
        </p:spPr>
        <p:txBody>
          <a:bodyPr/>
          <a:lstStyle/>
          <a:p>
            <a:r>
              <a:rPr lang="en-US" altLang="en-US" dirty="0">
                <a:solidFill>
                  <a:srgbClr val="000000"/>
                </a:solidFill>
              </a:rPr>
              <a:t>General format of </a:t>
            </a:r>
            <a:r>
              <a:rPr lang="en-US" altLang="en-US" dirty="0">
                <a:solidFill>
                  <a:srgbClr val="000000"/>
                </a:solidFill>
                <a:latin typeface="Courier New" panose="02070309020205020404" pitchFamily="49" charset="0"/>
                <a:cs typeface="Courier New" panose="02070309020205020404" pitchFamily="49" charset="0"/>
              </a:rPr>
              <a:t>if</a:t>
            </a:r>
            <a:r>
              <a:rPr lang="en-US" altLang="en-US" dirty="0">
                <a:solidFill>
                  <a:srgbClr val="000000"/>
                </a:solidFill>
              </a:rPr>
              <a:t>-</a:t>
            </a:r>
            <a:r>
              <a:rPr lang="en-US" altLang="en-US" dirty="0">
                <a:solidFill>
                  <a:srgbClr val="000000"/>
                </a:solidFill>
                <a:latin typeface="Courier New" panose="02070309020205020404" pitchFamily="49" charset="0"/>
                <a:cs typeface="Courier New" panose="02070309020205020404" pitchFamily="49" charset="0"/>
              </a:rPr>
              <a:t>else</a:t>
            </a:r>
            <a:r>
              <a:rPr lang="en-US" altLang="en-US" dirty="0">
                <a:solidFill>
                  <a:srgbClr val="000000"/>
                </a:solidFill>
              </a:rPr>
              <a:t> with initialization:</a:t>
            </a:r>
            <a:endParaRPr lang="en-US" dirty="0"/>
          </a:p>
        </p:txBody>
      </p:sp>
      <p:sp>
        <p:nvSpPr>
          <p:cNvPr id="4" name="Content Placeholder 3"/>
          <p:cNvSpPr>
            <a:spLocks noGrp="1"/>
          </p:cNvSpPr>
          <p:nvPr>
            <p:ph sz="half" idx="2"/>
          </p:nvPr>
        </p:nvSpPr>
        <p:spPr>
          <a:xfrm>
            <a:off x="1074656" y="2458072"/>
            <a:ext cx="7013542" cy="3414827"/>
          </a:xfrm>
          <a:ln>
            <a:solidFill>
              <a:schemeClr val="tx1"/>
            </a:solidFill>
          </a:ln>
        </p:spPr>
        <p:txBody>
          <a:bodyPr/>
          <a:lstStyle/>
          <a:p>
            <a:pPr marL="0" lvl="0" indent="0">
              <a:spcBef>
                <a:spcPts val="0"/>
              </a:spcBef>
              <a:spcAft>
                <a:spcPts val="0"/>
              </a:spcAft>
              <a:buNone/>
              <a:defRPr/>
            </a:pP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if (</a:t>
            </a:r>
            <a:r>
              <a:rPr lang="en-US" sz="1800" i="1"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initialization</a:t>
            </a: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800" i="1"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expression</a:t>
            </a: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lvl="0" indent="0">
              <a:spcBef>
                <a:spcPts val="0"/>
              </a:spcBef>
              <a:spcAft>
                <a:spcPts val="0"/>
              </a:spcAft>
              <a:buNone/>
              <a:defRPr/>
            </a:pP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11480" lvl="0" indent="0">
              <a:spcBef>
                <a:spcPts val="0"/>
              </a:spcBef>
              <a:spcAft>
                <a:spcPts val="0"/>
              </a:spcAft>
              <a:buNone/>
              <a:defRPr/>
            </a:pPr>
            <a:r>
              <a:rPr lang="en-US" sz="1800" i="1" kern="12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statement</a:t>
            </a:r>
            <a:r>
              <a:rPr lang="en-US" sz="1800" i="1"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11480" lvl="0" indent="0">
              <a:spcBef>
                <a:spcPts val="0"/>
              </a:spcBef>
              <a:spcAft>
                <a:spcPts val="0"/>
              </a:spcAft>
              <a:buNone/>
              <a:defRPr/>
            </a:pPr>
            <a:r>
              <a:rPr lang="en-US" sz="1800" i="1" kern="12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statement</a:t>
            </a:r>
            <a:r>
              <a:rPr lang="en-US" sz="1800" i="1"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11480" lvl="0" indent="0">
              <a:spcBef>
                <a:spcPts val="0"/>
              </a:spcBef>
              <a:spcAft>
                <a:spcPts val="0"/>
              </a:spcAft>
              <a:buNone/>
              <a:defRPr/>
            </a:pPr>
            <a:r>
              <a:rPr lang="en-US" sz="1800" kern="12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Place as many statements here as necessary.</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lvl="0" indent="0">
              <a:spcBef>
                <a:spcPts val="0"/>
              </a:spcBef>
              <a:spcAft>
                <a:spcPts val="0"/>
              </a:spcAft>
              <a:buNone/>
              <a:defRPr/>
            </a:pP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p>
          <a:p>
            <a:pPr marL="0" lvl="0" indent="0">
              <a:spcBef>
                <a:spcPts val="0"/>
              </a:spcBef>
              <a:spcAft>
                <a:spcPts val="0"/>
              </a:spcAft>
              <a:buNone/>
              <a:defRPr/>
            </a:pP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else</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lvl="0" indent="0">
              <a:spcBef>
                <a:spcPts val="0"/>
              </a:spcBef>
              <a:spcAft>
                <a:spcPts val="0"/>
              </a:spcAft>
              <a:buNone/>
              <a:defRPr/>
            </a:pP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11480" lvl="0" indent="0">
              <a:spcBef>
                <a:spcPts val="0"/>
              </a:spcBef>
              <a:spcAft>
                <a:spcPts val="0"/>
              </a:spcAft>
              <a:buNone/>
              <a:defRPr/>
            </a:pPr>
            <a:r>
              <a:rPr lang="en-US" sz="1800" i="1" kern="12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statement</a:t>
            </a:r>
            <a:r>
              <a:rPr lang="en-US" sz="1800" i="1"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11480" lvl="0" indent="0">
              <a:spcBef>
                <a:spcPts val="0"/>
              </a:spcBef>
              <a:spcAft>
                <a:spcPts val="0"/>
              </a:spcAft>
              <a:buNone/>
              <a:defRPr/>
            </a:pPr>
            <a:r>
              <a:rPr lang="en-US" sz="1800" i="1" kern="12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statement</a:t>
            </a:r>
            <a:r>
              <a:rPr lang="en-US" sz="1800" i="1"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11480" lvl="0" indent="0">
              <a:spcBef>
                <a:spcPts val="0"/>
              </a:spcBef>
              <a:spcAft>
                <a:spcPts val="0"/>
              </a:spcAft>
              <a:buNone/>
              <a:defRPr/>
            </a:pPr>
            <a:r>
              <a:rPr lang="en-US" sz="1800" kern="12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Place as many statements here as necessary.</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lvl="0" indent="0">
              <a:spcBef>
                <a:spcPct val="0"/>
              </a:spcBef>
              <a:buNone/>
              <a:defRPr/>
            </a:pPr>
            <a:r>
              <a:rPr lang="en-US" sz="1800" kern="1200" dirty="0" smtClean="0">
                <a:solidFill>
                  <a:srgbClr val="000000"/>
                </a:solidFill>
                <a:latin typeface="Courier New" panose="02070309020205020404" pitchFamily="49" charset="0"/>
                <a:ea typeface="Calibri" panose="020F0502020204030204" pitchFamily="34" charset="0"/>
                <a:cs typeface="Arial" panose="020B0604020202020204" pitchFamily="34" charset="0"/>
              </a:rPr>
              <a:t>}</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9104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p:txBody>
          <a:bodyPr/>
          <a:lstStyle/>
          <a:p>
            <a:r>
              <a:rPr lang="en-US" altLang="en-US" dirty="0" smtClean="0">
                <a:solidFill>
                  <a:srgbClr val="037797"/>
                </a:solidFill>
              </a:rPr>
              <a:t>Relational Expressions </a:t>
            </a:r>
            <a:r>
              <a:rPr lang="en-US" altLang="en-US" sz="1200" dirty="0" smtClean="0">
                <a:solidFill>
                  <a:srgbClr val="037797"/>
                </a:solidFill>
              </a:rPr>
              <a:t>(1 of 2)</a:t>
            </a:r>
          </a:p>
        </p:txBody>
      </p:sp>
      <p:sp>
        <p:nvSpPr>
          <p:cNvPr id="7171" name="Content Placeholder 2"/>
          <p:cNvSpPr>
            <a:spLocks noGrp="1" noChangeArrowheads="1"/>
          </p:cNvSpPr>
          <p:nvPr>
            <p:ph idx="1"/>
          </p:nvPr>
        </p:nvSpPr>
        <p:spPr/>
        <p:txBody>
          <a:bodyPr/>
          <a:lstStyle/>
          <a:p>
            <a:pPr>
              <a:buFontTx/>
              <a:buChar char="•"/>
            </a:pPr>
            <a:r>
              <a:rPr lang="en-US" altLang="en-US" sz="2800" dirty="0" smtClean="0"/>
              <a:t>Boolean expressions – </a:t>
            </a:r>
            <a:r>
              <a:rPr lang="en-US" altLang="en-US" sz="2800" dirty="0" smtClean="0">
                <a:latin typeface="Courier New" panose="02070309020205020404" pitchFamily="49" charset="0"/>
              </a:rPr>
              <a:t>true</a:t>
            </a:r>
            <a:r>
              <a:rPr lang="en-US" altLang="en-US" sz="2800" dirty="0" smtClean="0"/>
              <a:t> or </a:t>
            </a:r>
            <a:r>
              <a:rPr lang="en-US" altLang="en-US" sz="2800" dirty="0" smtClean="0">
                <a:latin typeface="Courier New" panose="02070309020205020404" pitchFamily="49" charset="0"/>
              </a:rPr>
              <a:t>false</a:t>
            </a:r>
          </a:p>
          <a:p>
            <a:pPr>
              <a:buFontTx/>
              <a:buChar char="•"/>
            </a:pPr>
            <a:r>
              <a:rPr lang="en-US" altLang="en-US" sz="2800" dirty="0" smtClean="0"/>
              <a:t>Examples:</a:t>
            </a:r>
          </a:p>
          <a:p>
            <a:pPr marL="1005840" lvl="1">
              <a:buFontTx/>
              <a:buNone/>
            </a:pPr>
            <a:r>
              <a:rPr lang="en-US" altLang="en-US" sz="2400" dirty="0" smtClean="0">
                <a:latin typeface="Courier New" panose="02070309020205020404" pitchFamily="49" charset="0"/>
              </a:rPr>
              <a:t>12 &gt; 5</a:t>
            </a:r>
            <a:r>
              <a:rPr lang="en-US" altLang="en-US" sz="2400" dirty="0" smtClean="0"/>
              <a:t> is </a:t>
            </a:r>
            <a:r>
              <a:rPr lang="en-US" altLang="en-US" sz="2400" dirty="0" smtClean="0">
                <a:latin typeface="Courier New" panose="02070309020205020404" pitchFamily="49" charset="0"/>
              </a:rPr>
              <a:t>true</a:t>
            </a:r>
          </a:p>
          <a:p>
            <a:pPr marL="1005840" lvl="1">
              <a:buFontTx/>
              <a:buNone/>
            </a:pPr>
            <a:r>
              <a:rPr lang="en-US" altLang="en-US" sz="2400" dirty="0" smtClean="0">
                <a:latin typeface="Courier New" panose="02070309020205020404" pitchFamily="49" charset="0"/>
              </a:rPr>
              <a:t>7 &lt;= 5</a:t>
            </a:r>
            <a:r>
              <a:rPr lang="en-US" altLang="en-US" sz="2400" dirty="0" smtClean="0"/>
              <a:t> is </a:t>
            </a:r>
            <a:r>
              <a:rPr lang="en-US" altLang="en-US" sz="2400" dirty="0" smtClean="0">
                <a:latin typeface="Courier New" panose="02070309020205020404" pitchFamily="49" charset="0"/>
              </a:rPr>
              <a:t>false</a:t>
            </a:r>
          </a:p>
          <a:p>
            <a:pPr marL="1005840" lvl="1">
              <a:spcBef>
                <a:spcPts val="4200"/>
              </a:spcBef>
              <a:buFontTx/>
              <a:buNone/>
            </a:pPr>
            <a:r>
              <a:rPr lang="en-US" altLang="en-US" sz="2400" dirty="0" smtClean="0"/>
              <a:t>if </a:t>
            </a:r>
            <a:r>
              <a:rPr lang="en-US" altLang="en-US" sz="2400" dirty="0" smtClean="0">
                <a:latin typeface="Courier New" panose="02070309020205020404" pitchFamily="49" charset="0"/>
              </a:rPr>
              <a:t>x </a:t>
            </a:r>
            <a:r>
              <a:rPr lang="en-US" altLang="en-US" sz="2400" dirty="0" smtClean="0"/>
              <a:t>is 10, then</a:t>
            </a:r>
          </a:p>
          <a:p>
            <a:pPr marL="1005840" lvl="1">
              <a:buFontTx/>
              <a:buNone/>
            </a:pPr>
            <a:r>
              <a:rPr lang="en-US" altLang="en-US" sz="2400" dirty="0" smtClean="0">
                <a:latin typeface="Courier New" panose="02070309020205020404" pitchFamily="49" charset="0"/>
              </a:rPr>
              <a:t>x == 10</a:t>
            </a:r>
            <a:r>
              <a:rPr lang="en-US" altLang="en-US" sz="2400" dirty="0" smtClean="0"/>
              <a:t> is</a:t>
            </a:r>
            <a:r>
              <a:rPr lang="en-US" altLang="en-US" sz="2400" dirty="0" smtClean="0">
                <a:latin typeface="Courier New" panose="02070309020205020404" pitchFamily="49" charset="0"/>
              </a:rPr>
              <a:t> true</a:t>
            </a:r>
            <a:r>
              <a:rPr lang="en-US" altLang="en-US" sz="2400" dirty="0" smtClean="0"/>
              <a:t>,</a:t>
            </a:r>
          </a:p>
          <a:p>
            <a:pPr marL="1005840" lvl="1">
              <a:buFontTx/>
              <a:buNone/>
            </a:pPr>
            <a:r>
              <a:rPr lang="en-US" altLang="en-US" sz="2400" dirty="0" smtClean="0">
                <a:latin typeface="Courier New" panose="02070309020205020404" pitchFamily="49" charset="0"/>
              </a:rPr>
              <a:t>x != 8</a:t>
            </a:r>
            <a:r>
              <a:rPr lang="en-US" altLang="en-US" sz="2400" dirty="0" smtClean="0"/>
              <a:t> is </a:t>
            </a:r>
            <a:r>
              <a:rPr lang="en-US" altLang="en-US" sz="2400" dirty="0" smtClean="0">
                <a:latin typeface="Courier New" panose="02070309020205020404" pitchFamily="49" charset="0"/>
              </a:rPr>
              <a:t>true</a:t>
            </a:r>
            <a:r>
              <a:rPr lang="en-US" altLang="en-US" sz="2400" dirty="0" smtClean="0"/>
              <a:t>, and</a:t>
            </a:r>
          </a:p>
          <a:p>
            <a:pPr marL="1005840" lvl="1">
              <a:buFontTx/>
              <a:buNone/>
            </a:pPr>
            <a:r>
              <a:rPr lang="en-US" altLang="en-US" sz="2400" dirty="0" smtClean="0">
                <a:latin typeface="Courier New" panose="02070309020205020404" pitchFamily="49" charset="0"/>
              </a:rPr>
              <a:t>x == 8</a:t>
            </a:r>
            <a:r>
              <a:rPr lang="en-US" altLang="en-US" sz="2400" dirty="0" smtClean="0"/>
              <a:t> is </a:t>
            </a:r>
            <a:r>
              <a:rPr lang="en-US" altLang="en-US" sz="2400" dirty="0" smtClean="0">
                <a:latin typeface="Courier New" panose="02070309020205020404" pitchFamily="49" charset="0"/>
              </a:rPr>
              <a:t>false</a:t>
            </a:r>
            <a:endParaRPr lang="en-US" altLang="en-US" sz="24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if</a:t>
            </a:r>
            <a:r>
              <a:rPr lang="en-US" altLang="en-US" dirty="0"/>
              <a:t> Statement Initialization </a:t>
            </a:r>
            <a:r>
              <a:rPr lang="en-US" altLang="en-US" sz="1200" dirty="0"/>
              <a:t>(3 of 3)</a:t>
            </a:r>
            <a:endParaRPr lang="en-US" dirty="0"/>
          </a:p>
        </p:txBody>
      </p:sp>
      <p:sp>
        <p:nvSpPr>
          <p:cNvPr id="3" name="Content Placeholder 2"/>
          <p:cNvSpPr>
            <a:spLocks noGrp="1"/>
          </p:cNvSpPr>
          <p:nvPr>
            <p:ph sz="half" idx="1"/>
          </p:nvPr>
        </p:nvSpPr>
        <p:spPr>
          <a:xfrm>
            <a:off x="457200" y="1600201"/>
            <a:ext cx="7055963" cy="605671"/>
          </a:xfrm>
        </p:spPr>
        <p:txBody>
          <a:bodyPr/>
          <a:lstStyle/>
          <a:p>
            <a:pPr lvl="0"/>
            <a:r>
              <a:rPr lang="en-US" altLang="en-US" dirty="0">
                <a:solidFill>
                  <a:srgbClr val="000000"/>
                </a:solidFill>
              </a:rPr>
              <a:t>Example</a:t>
            </a:r>
            <a:r>
              <a:rPr lang="en-US" altLang="en-US" dirty="0" smtClean="0">
                <a:solidFill>
                  <a:srgbClr val="000000"/>
                </a:solidFill>
              </a:rPr>
              <a:t>:</a:t>
            </a:r>
            <a:endParaRPr lang="en-US" altLang="en-US" dirty="0">
              <a:solidFill>
                <a:srgbClr val="000000"/>
              </a:solidFill>
            </a:endParaRPr>
          </a:p>
        </p:txBody>
      </p:sp>
      <p:sp>
        <p:nvSpPr>
          <p:cNvPr id="4" name="Content Placeholder 3"/>
          <p:cNvSpPr>
            <a:spLocks noGrp="1"/>
          </p:cNvSpPr>
          <p:nvPr>
            <p:ph sz="half" idx="2"/>
          </p:nvPr>
        </p:nvSpPr>
        <p:spPr>
          <a:xfrm>
            <a:off x="904874" y="2675641"/>
            <a:ext cx="7013575" cy="2583747"/>
          </a:xfrm>
          <a:ln>
            <a:solidFill>
              <a:schemeClr val="tx1"/>
            </a:solidFill>
          </a:ln>
        </p:spPr>
        <p:txBody>
          <a:bodyPr/>
          <a:lstStyle/>
          <a:p>
            <a:pPr marL="0" lvl="0" indent="0">
              <a:spcBef>
                <a:spcPts val="0"/>
              </a:spcBef>
              <a:spcAft>
                <a:spcPts val="0"/>
              </a:spcAft>
              <a:buNone/>
              <a:defRPr/>
            </a:pP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if (int len = password.length(); len &lt; MIN_LENGTH)</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lvl="0" indent="0">
              <a:spcBef>
                <a:spcPts val="0"/>
              </a:spcBef>
              <a:spcAft>
                <a:spcPts val="0"/>
              </a:spcAft>
              <a:buNone/>
              <a:defRPr/>
            </a:pP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11480" lvl="0" indent="0">
              <a:spcBef>
                <a:spcPts val="0"/>
              </a:spcBef>
              <a:spcAft>
                <a:spcPts val="0"/>
              </a:spcAft>
              <a:buNone/>
              <a:defRPr/>
            </a:pPr>
            <a:r>
              <a:rPr lang="en-US" sz="1800" kern="12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cout </a:t>
            </a: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&lt;&lt; "Your password is too short." &lt;&lt; endl;</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lvl="0" indent="0">
              <a:spcBef>
                <a:spcPts val="0"/>
              </a:spcBef>
              <a:spcAft>
                <a:spcPts val="0"/>
              </a:spcAft>
              <a:buNone/>
              <a:defRPr/>
            </a:pP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lvl="0" indent="0">
              <a:spcBef>
                <a:spcPts val="0"/>
              </a:spcBef>
              <a:spcAft>
                <a:spcPts val="0"/>
              </a:spcAft>
              <a:buNone/>
              <a:defRPr/>
            </a:pP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else</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lvl="0" indent="0">
              <a:spcBef>
                <a:spcPts val="0"/>
              </a:spcBef>
              <a:spcAft>
                <a:spcPts val="0"/>
              </a:spcAft>
              <a:buNone/>
              <a:defRPr/>
            </a:pP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11480" lvl="0" indent="0">
              <a:spcBef>
                <a:spcPts val="0"/>
              </a:spcBef>
              <a:spcAft>
                <a:spcPts val="0"/>
              </a:spcAft>
              <a:buNone/>
              <a:defRPr/>
            </a:pPr>
            <a:r>
              <a:rPr lang="en-US" sz="1800" kern="12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cout </a:t>
            </a: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&lt;&lt; "Your password has " &lt;&lt; len</a:t>
            </a:r>
          </a:p>
          <a:p>
            <a:pPr marL="1097280" lvl="0" indent="0">
              <a:spcBef>
                <a:spcPts val="0"/>
              </a:spcBef>
              <a:spcAft>
                <a:spcPts val="0"/>
              </a:spcAft>
              <a:buNone/>
              <a:defRPr/>
            </a:pPr>
            <a:r>
              <a:rPr lang="en-US" sz="1800" kern="12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&lt;&lt; </a:t>
            </a: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characters." &lt;&lt; endl;</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lvl="0" indent="0">
              <a:spcBef>
                <a:spcPts val="0"/>
              </a:spcBef>
              <a:spcAft>
                <a:spcPts val="0"/>
              </a:spcAft>
              <a:buNone/>
              <a:defRPr/>
            </a:pPr>
            <a:r>
              <a:rPr lang="en-US" sz="1800" kern="12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16899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noChangeArrowheads="1"/>
          </p:cNvSpPr>
          <p:nvPr>
            <p:ph type="ctrTitle"/>
          </p:nvPr>
        </p:nvSpPr>
        <p:spPr/>
        <p:txBody>
          <a:bodyPr/>
          <a:lstStyle/>
          <a:p>
            <a:r>
              <a:rPr lang="en-US" altLang="en-US" dirty="0" smtClean="0"/>
              <a:t>4.8</a:t>
            </a:r>
          </a:p>
        </p:txBody>
      </p:sp>
      <p:sp>
        <p:nvSpPr>
          <p:cNvPr id="45059" name="Subtitle 2"/>
          <p:cNvSpPr>
            <a:spLocks noGrp="1" noChangeArrowheads="1"/>
          </p:cNvSpPr>
          <p:nvPr>
            <p:ph type="subTitle" idx="1"/>
          </p:nvPr>
        </p:nvSpPr>
        <p:spPr/>
        <p:txBody>
          <a:bodyPr/>
          <a:lstStyle/>
          <a:p>
            <a:r>
              <a:rPr lang="en-US" altLang="en-US" dirty="0" smtClean="0"/>
              <a:t>Flags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noChangeArrowheads="1"/>
          </p:cNvSpPr>
          <p:nvPr>
            <p:ph type="title"/>
          </p:nvPr>
        </p:nvSpPr>
        <p:spPr/>
        <p:txBody>
          <a:bodyPr/>
          <a:lstStyle/>
          <a:p>
            <a:r>
              <a:rPr lang="en-US" altLang="en-US" dirty="0" smtClean="0"/>
              <a:t>Flags</a:t>
            </a:r>
          </a:p>
        </p:txBody>
      </p:sp>
      <p:sp>
        <p:nvSpPr>
          <p:cNvPr id="46083" name="Content Placeholder 2"/>
          <p:cNvSpPr>
            <a:spLocks noGrp="1" noChangeArrowheads="1"/>
          </p:cNvSpPr>
          <p:nvPr>
            <p:ph idx="1"/>
          </p:nvPr>
        </p:nvSpPr>
        <p:spPr/>
        <p:txBody>
          <a:bodyPr/>
          <a:lstStyle/>
          <a:p>
            <a:pPr>
              <a:buFontTx/>
              <a:buChar char="•"/>
            </a:pPr>
            <a:r>
              <a:rPr lang="en-US" altLang="en-US" dirty="0" smtClean="0"/>
              <a:t>Variable that signals a condition</a:t>
            </a:r>
          </a:p>
          <a:p>
            <a:pPr>
              <a:buFontTx/>
              <a:buChar char="•"/>
            </a:pPr>
            <a:r>
              <a:rPr lang="en-US" altLang="en-US" dirty="0" smtClean="0"/>
              <a:t>Usually implemented as a </a:t>
            </a:r>
            <a:r>
              <a:rPr lang="en-US" altLang="en-US" dirty="0" smtClean="0">
                <a:latin typeface="Courier New" panose="02070309020205020404" pitchFamily="49" charset="0"/>
              </a:rPr>
              <a:t>bool</a:t>
            </a:r>
            <a:r>
              <a:rPr lang="en-US" altLang="en-US" dirty="0" smtClean="0"/>
              <a:t> variable</a:t>
            </a:r>
          </a:p>
          <a:p>
            <a:pPr>
              <a:buFontTx/>
              <a:buChar char="•"/>
            </a:pPr>
            <a:r>
              <a:rPr lang="en-US" altLang="en-US" dirty="0" smtClean="0"/>
              <a:t>Can also be an integer</a:t>
            </a:r>
          </a:p>
          <a:p>
            <a:pPr lvl="1"/>
            <a:r>
              <a:rPr lang="en-US" altLang="en-US" dirty="0" smtClean="0"/>
              <a:t>The value </a:t>
            </a:r>
            <a:r>
              <a:rPr lang="en-US" altLang="en-US" dirty="0" smtClean="0">
                <a:latin typeface="Courier New" panose="02070309020205020404" pitchFamily="49" charset="0"/>
                <a:cs typeface="Courier New" panose="02070309020205020404" pitchFamily="49" charset="0"/>
              </a:rPr>
              <a:t>0</a:t>
            </a:r>
            <a:r>
              <a:rPr lang="en-US" altLang="en-US" dirty="0" smtClean="0"/>
              <a:t> is considered </a:t>
            </a:r>
            <a:r>
              <a:rPr lang="en-US" altLang="en-US" dirty="0" smtClean="0">
                <a:latin typeface="Courier New" panose="02070309020205020404" pitchFamily="49" charset="0"/>
                <a:cs typeface="Courier New" panose="02070309020205020404" pitchFamily="49" charset="0"/>
              </a:rPr>
              <a:t>false</a:t>
            </a:r>
          </a:p>
          <a:p>
            <a:pPr lvl="1"/>
            <a:r>
              <a:rPr lang="en-US" altLang="en-US" dirty="0" smtClean="0"/>
              <a:t>Any nonzero value is considered </a:t>
            </a:r>
            <a:r>
              <a:rPr lang="en-US" altLang="en-US" dirty="0" smtClean="0">
                <a:latin typeface="Courier New" panose="02070309020205020404" pitchFamily="49" charset="0"/>
                <a:cs typeface="Courier New" panose="02070309020205020404" pitchFamily="49" charset="0"/>
              </a:rPr>
              <a:t>true</a:t>
            </a:r>
          </a:p>
          <a:p>
            <a:pPr>
              <a:buFontTx/>
              <a:buChar char="•"/>
            </a:pPr>
            <a:r>
              <a:rPr lang="en-US" altLang="en-US" dirty="0" smtClean="0"/>
              <a:t>As with other variables in functions, must be assigned an initial value before it is used</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noChangeArrowheads="1"/>
          </p:cNvSpPr>
          <p:nvPr>
            <p:ph type="ctrTitle"/>
          </p:nvPr>
        </p:nvSpPr>
        <p:spPr/>
        <p:txBody>
          <a:bodyPr/>
          <a:lstStyle/>
          <a:p>
            <a:r>
              <a:rPr lang="en-US" altLang="en-US" dirty="0" smtClean="0"/>
              <a:t>4.9</a:t>
            </a:r>
          </a:p>
        </p:txBody>
      </p:sp>
      <p:sp>
        <p:nvSpPr>
          <p:cNvPr id="47107" name="Subtitle 2"/>
          <p:cNvSpPr>
            <a:spLocks noGrp="1" noChangeArrowheads="1"/>
          </p:cNvSpPr>
          <p:nvPr>
            <p:ph type="subTitle" idx="1"/>
          </p:nvPr>
        </p:nvSpPr>
        <p:spPr/>
        <p:txBody>
          <a:bodyPr/>
          <a:lstStyle/>
          <a:p>
            <a:r>
              <a:rPr lang="en-US" altLang="en-US" dirty="0" smtClean="0"/>
              <a:t>Logical Operators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noChangeArrowheads="1"/>
          </p:cNvSpPr>
          <p:nvPr>
            <p:ph type="title"/>
          </p:nvPr>
        </p:nvSpPr>
        <p:spPr/>
        <p:txBody>
          <a:bodyPr/>
          <a:lstStyle/>
          <a:p>
            <a:r>
              <a:rPr lang="en-US" altLang="en-US" dirty="0" smtClean="0"/>
              <a:t>Logical Operators</a:t>
            </a:r>
          </a:p>
        </p:txBody>
      </p:sp>
      <p:sp>
        <p:nvSpPr>
          <p:cNvPr id="48131" name="Content Placeholder 2"/>
          <p:cNvSpPr>
            <a:spLocks noGrp="1" noChangeArrowheads="1"/>
          </p:cNvSpPr>
          <p:nvPr>
            <p:ph idx="1"/>
          </p:nvPr>
        </p:nvSpPr>
        <p:spPr>
          <a:xfrm>
            <a:off x="457200" y="1600201"/>
            <a:ext cx="8290874" cy="1821730"/>
          </a:xfrm>
        </p:spPr>
        <p:txBody>
          <a:bodyPr/>
          <a:lstStyle/>
          <a:p>
            <a:pPr>
              <a:buFontTx/>
              <a:buChar char="•"/>
            </a:pPr>
            <a:r>
              <a:rPr lang="en-US" altLang="en-US" dirty="0" smtClean="0"/>
              <a:t>Used to create relational expressions from other relational expressions</a:t>
            </a:r>
          </a:p>
          <a:p>
            <a:pPr>
              <a:buFontTx/>
              <a:buChar char="•"/>
            </a:pPr>
            <a:r>
              <a:rPr lang="en-US" altLang="en-US" dirty="0" smtClean="0"/>
              <a:t>Operators, meaning, and explanation:</a:t>
            </a:r>
          </a:p>
        </p:txBody>
      </p:sp>
      <p:graphicFrame>
        <p:nvGraphicFramePr>
          <p:cNvPr id="2" name="Table 1" descr="The screenshot shows the logical operators along with the meaning and description. AND is a new relational expression that is true if both expressions are true. OR is a new relational expression that is true if either expression is true. NOT reverses the value of an expression. True becomes false, and false becomes true.&#10;"/>
          <p:cNvGraphicFramePr>
            <a:graphicFrameLocks noGrp="1"/>
          </p:cNvGraphicFramePr>
          <p:nvPr>
            <p:extLst>
              <p:ext uri="{D42A27DB-BD31-4B8C-83A1-F6EECF244321}">
                <p14:modId xmlns:p14="http://schemas.microsoft.com/office/powerpoint/2010/main" val="2740684785"/>
              </p:ext>
            </p:extLst>
          </p:nvPr>
        </p:nvGraphicFramePr>
        <p:xfrm>
          <a:off x="683443" y="3655243"/>
          <a:ext cx="7467600" cy="2316164"/>
        </p:xfrm>
        <a:graphic>
          <a:graphicData uri="http://schemas.openxmlformats.org/drawingml/2006/table">
            <a:tbl>
              <a:tblPr firstRow="1" firstCol="1"/>
              <a:tblGrid>
                <a:gridCol w="839788"/>
                <a:gridCol w="1212850"/>
                <a:gridCol w="5414962"/>
              </a:tblGrid>
              <a:tr h="674688">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itchFamily="-16" charset="0"/>
                          <a:ea typeface="ヒラギノ角ゴ Pro W3" pitchFamily="-16" charset="-128"/>
                        </a:rPr>
                        <a:t>&amp;&amp;</a:t>
                      </a: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ヒラギノ角ゴ Pro W3" pitchFamily="-16" charset="-128"/>
                        </a:rPr>
                        <a:t>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ヒラギノ角ゴ Pro W3" pitchFamily="-16" charset="-128"/>
                        </a:rPr>
                        <a:t>New relational expression is true if both expressions are true</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674688">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itchFamily="-16" charset="0"/>
                          <a:ea typeface="ヒラギノ角ゴ Pro W3" pitchFamily="-16" charset="-128"/>
                        </a:rPr>
                        <a:t>||</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ヒラギノ角ゴ Pro W3" pitchFamily="-16" charset="-128"/>
                        </a:rPr>
                        <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ヒラギノ角ゴ Pro W3" pitchFamily="-16" charset="-128"/>
                        </a:rPr>
                        <a:t>New relational expression is true if either expression is true</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66788">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itchFamily="-16" charset="0"/>
                          <a:ea typeface="ヒラギノ角ゴ Pro W3" pitchFamily="-16" charset="-128"/>
                        </a:rPr>
                        <a:t>!</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ヒラギノ角ゴ Pro W3" pitchFamily="-16" charset="-128"/>
                        </a:rPr>
                        <a:t>NOT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ヒラギノ角ゴ Pro W3" pitchFamily="-16" charset="-128"/>
                        </a:rPr>
                        <a:t>Reverses the value of an expression – true expression becomes false, and false becomes true</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Logical Operators-Examples</a:t>
            </a:r>
            <a:endParaRPr lang="en-US" dirty="0"/>
          </a:p>
        </p:txBody>
      </p:sp>
      <p:sp>
        <p:nvSpPr>
          <p:cNvPr id="3" name="Content Placeholder 2"/>
          <p:cNvSpPr>
            <a:spLocks noGrp="1"/>
          </p:cNvSpPr>
          <p:nvPr>
            <p:ph idx="1"/>
          </p:nvPr>
        </p:nvSpPr>
        <p:spPr>
          <a:xfrm>
            <a:off x="1117077" y="1854725"/>
            <a:ext cx="5717357" cy="388856"/>
          </a:xfrm>
        </p:spPr>
        <p:txBody>
          <a:bodyPr/>
          <a:lstStyle/>
          <a:p>
            <a:pPr lvl="0">
              <a:lnSpc>
                <a:spcPct val="80000"/>
              </a:lnSpc>
              <a:buNone/>
              <a:defRPr/>
            </a:pPr>
            <a:r>
              <a:rPr lang="en-US" sz="2400" dirty="0" smtClean="0">
                <a:solidFill>
                  <a:srgbClr val="000000"/>
                </a:solidFill>
                <a:latin typeface="Courier New" pitchFamily="-16" charset="0"/>
              </a:rPr>
              <a:t>int </a:t>
            </a:r>
            <a:r>
              <a:rPr lang="en-US" sz="2400" dirty="0">
                <a:solidFill>
                  <a:srgbClr val="000000"/>
                </a:solidFill>
                <a:latin typeface="Courier New" pitchFamily="-16" charset="0"/>
              </a:rPr>
              <a:t>x = 12, y = 5, z = </a:t>
            </a:r>
            <a:r>
              <a:rPr lang="en-US" sz="2400" dirty="0" smtClean="0">
                <a:solidFill>
                  <a:srgbClr val="000000"/>
                </a:solidFill>
                <a:latin typeface="Courier New" pitchFamily="-16" charset="0"/>
              </a:rPr>
              <a:t>−4;</a:t>
            </a:r>
            <a:endParaRPr lang="en-US" sz="2400" dirty="0">
              <a:solidFill>
                <a:srgbClr val="000000"/>
              </a:solidFill>
              <a:latin typeface="Courier New" pitchFamily="-16" charset="0"/>
            </a:endParaRPr>
          </a:p>
        </p:txBody>
      </p:sp>
      <p:graphicFrame>
        <p:nvGraphicFramePr>
          <p:cNvPr id="4" name="Table 3" descr="The screenshot shows a few examples of logical operators. The expression reads int x equals 12, y equals 5, z equals negative 4. It represents the values of x, y, and z. The examples of the logical operators and their result are as follows: line 1 reads, open parentheses x greater than y close parentheses and open parentheses y greater than z close parentheses is true. Line 2 reads, open parentheses x greater than y close parentheses and open parentheses z greater than y close parentheses is false. Line 3 reads, open parenthesis x less than or equal to than z close parentheses or left parenthesis y equal to z close parentheses is false. Line 4 reads, open parentheses x less than or equal to z close parentheses or open parentheses y not equal to z close parentheses is true. Line 5 reads, not open parentheses x greater than or equal to z close parentheses is false.&#10;"/>
          <p:cNvGraphicFramePr>
            <a:graphicFrameLocks noGrp="1"/>
          </p:cNvGraphicFramePr>
          <p:nvPr>
            <p:extLst>
              <p:ext uri="{D42A27DB-BD31-4B8C-83A1-F6EECF244321}">
                <p14:modId xmlns:p14="http://schemas.microsoft.com/office/powerpoint/2010/main" val="2195817900"/>
              </p:ext>
            </p:extLst>
          </p:nvPr>
        </p:nvGraphicFramePr>
        <p:xfrm>
          <a:off x="768284" y="2297783"/>
          <a:ext cx="7885112" cy="3167064"/>
        </p:xfrm>
        <a:graphic>
          <a:graphicData uri="http://schemas.openxmlformats.org/drawingml/2006/table">
            <a:tbl>
              <a:tblPr firstRow="1" firstCol="1"/>
              <a:tblGrid>
                <a:gridCol w="5849937"/>
                <a:gridCol w="2035175"/>
              </a:tblGrid>
              <a:tr h="657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urier New" pitchFamily="-16" charset="0"/>
                          <a:ea typeface="ヒラギノ角ゴ Pro W3" pitchFamily="-16" charset="-128"/>
                        </a:rPr>
                        <a:t>(x &gt; y) &amp;&amp; (y &gt; 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urier New" pitchFamily="-16" charset="0"/>
                          <a:ea typeface="ヒラギノ角ゴ Pro W3" pitchFamily="-16" charset="-128"/>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5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urier New" pitchFamily="-16" charset="0"/>
                          <a:ea typeface="ヒラギノ角ゴ Pro W3" pitchFamily="-16" charset="-128"/>
                        </a:rPr>
                        <a:t>(x &gt; y) &amp;&amp; (z &gt; 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urier New" pitchFamily="-16" charset="0"/>
                          <a:ea typeface="ヒラギノ角ゴ Pro W3" pitchFamily="-16" charset="-128"/>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urier New" pitchFamily="-16" charset="0"/>
                          <a:ea typeface="ヒラギノ角ゴ Pro W3" pitchFamily="-16" charset="-128"/>
                        </a:rPr>
                        <a:t>(x &lt;= z) || (y == 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urier New" pitchFamily="-16" charset="0"/>
                          <a:ea typeface="ヒラギノ角ゴ Pro W3" pitchFamily="-16" charset="-128"/>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urier New" pitchFamily="-16" charset="0"/>
                          <a:ea typeface="ヒラギノ角ゴ Pro W3" pitchFamily="-16" charset="-128"/>
                        </a:rPr>
                        <a:t>(x &lt;= z) || (y != 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urier New" pitchFamily="-16" charset="0"/>
                          <a:ea typeface="ヒラギノ角ゴ Pro W3" pitchFamily="-16" charset="-128"/>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34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urier New" pitchFamily="-16" charset="0"/>
                          <a:ea typeface="ヒラギノ角ゴ Pro W3" pitchFamily="-16" charset="-128"/>
                        </a:rPr>
                        <a:t>!(x &gt;= 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ourier New" pitchFamily="-16" charset="0"/>
                          <a:ea typeface="ヒラギノ角ゴ Pro W3" pitchFamily="-16" charset="-128"/>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297832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The logical </a:t>
            </a:r>
            <a:r>
              <a:rPr lang="en-US" b="1" dirty="0">
                <a:latin typeface="Courier New" pitchFamily="49" charset="0"/>
                <a:cs typeface="Courier New" pitchFamily="49" charset="0"/>
              </a:rPr>
              <a:t>&amp;&amp;</a:t>
            </a:r>
            <a:r>
              <a:rPr lang="en-US" dirty="0"/>
              <a:t> operator in Program 4-15</a:t>
            </a:r>
          </a:p>
        </p:txBody>
      </p:sp>
      <p:pic>
        <p:nvPicPr>
          <p:cNvPr id="50179" name="Picture 2" descr="The screenshot shows a program source code to determine the user's loan qualifications using the logical AND operator. The program checks if employed equals 'Y' and recentGrad equals 'Y.&quot; The statement reads, &quot;You qualify for the special interest rate.&quot; Or else the statement reads, &quot;You must be employed and have graduated from college in the past two years to qualify.&quo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150" y="1828800"/>
            <a:ext cx="64897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The logical </a:t>
            </a:r>
            <a:r>
              <a:rPr lang="en-US" b="1" dirty="0">
                <a:latin typeface="Courier New" pitchFamily="49" charset="0"/>
                <a:cs typeface="Courier New" pitchFamily="49" charset="0"/>
              </a:rPr>
              <a:t>||</a:t>
            </a:r>
            <a:r>
              <a:rPr lang="en-US" dirty="0"/>
              <a:t> Operator in Program 4-16</a:t>
            </a:r>
          </a:p>
        </p:txBody>
      </p:sp>
      <p:pic>
        <p:nvPicPr>
          <p:cNvPr id="51203" name="Picture 2" descr="The screenshot shows a program source code to determine the user's loan qualifications using the logical OR operator. The program checks if the income is greater than or equal to the minimum income or the number of years are greater than the minimum income. The statement reads, &quot;You qualify.&quot; Or else the statement reads, &quot;You must earn at least a minimum income in dollars or have been employed more than a minimum number of years.&quo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775" y="1905000"/>
            <a:ext cx="71564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The logical </a:t>
            </a:r>
            <a:r>
              <a:rPr lang="en-US" b="1" dirty="0">
                <a:latin typeface="Courier New" pitchFamily="49" charset="0"/>
                <a:cs typeface="Courier New" pitchFamily="49" charset="0"/>
              </a:rPr>
              <a:t>!</a:t>
            </a:r>
            <a:r>
              <a:rPr lang="en-US" dirty="0"/>
              <a:t> Operator in Program 4-17</a:t>
            </a:r>
          </a:p>
        </p:txBody>
      </p:sp>
      <p:pic>
        <p:nvPicPr>
          <p:cNvPr id="52227" name="Picture 2" descr="The screenshot shows a program source code to determine the user's loan qualifications using the logical NOT operator. The program checks if the income is greater than or equal to the minimum income or the number of years are greater than the minimum income. If not, the statement reads, &quot;You must earn at least a minimum income in dollars or have been employed more than a minimum number of years.&quot; Or else the statement reads, &quot;You qualify.&quo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25" y="1828800"/>
            <a:ext cx="74231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noChangeArrowheads="1"/>
          </p:cNvSpPr>
          <p:nvPr>
            <p:ph type="title"/>
          </p:nvPr>
        </p:nvSpPr>
        <p:spPr/>
        <p:txBody>
          <a:bodyPr/>
          <a:lstStyle/>
          <a:p>
            <a:r>
              <a:rPr lang="en-US" altLang="en-US" dirty="0" smtClean="0"/>
              <a:t>Logical Operator-Notes</a:t>
            </a:r>
          </a:p>
        </p:txBody>
      </p:sp>
      <p:sp>
        <p:nvSpPr>
          <p:cNvPr id="53251" name="Content Placeholder 2"/>
          <p:cNvSpPr>
            <a:spLocks noGrp="1" noChangeArrowheads="1"/>
          </p:cNvSpPr>
          <p:nvPr>
            <p:ph idx="1"/>
          </p:nvPr>
        </p:nvSpPr>
        <p:spPr/>
        <p:txBody>
          <a:bodyPr/>
          <a:lstStyle/>
          <a:p>
            <a:pPr>
              <a:buFontTx/>
              <a:buChar char="•"/>
            </a:pPr>
            <a:r>
              <a:rPr lang="en-US" altLang="en-US" dirty="0" smtClean="0">
                <a:latin typeface="Courier New" panose="02070309020205020404" pitchFamily="49" charset="0"/>
              </a:rPr>
              <a:t>!</a:t>
            </a:r>
            <a:r>
              <a:rPr lang="en-US" altLang="en-US" dirty="0" smtClean="0"/>
              <a:t> has highest precedence, followed by </a:t>
            </a:r>
            <a:r>
              <a:rPr lang="en-US" altLang="en-US" dirty="0" smtClean="0">
                <a:latin typeface="Courier New" panose="02070309020205020404" pitchFamily="49" charset="0"/>
              </a:rPr>
              <a:t>&amp;&amp;</a:t>
            </a:r>
            <a:r>
              <a:rPr lang="en-US" altLang="en-US" dirty="0" smtClean="0"/>
              <a:t>, then </a:t>
            </a:r>
            <a:r>
              <a:rPr lang="en-US" altLang="en-US" dirty="0" smtClean="0">
                <a:latin typeface="Courier New" panose="02070309020205020404" pitchFamily="49" charset="0"/>
              </a:rPr>
              <a:t>||</a:t>
            </a:r>
          </a:p>
          <a:p>
            <a:pPr>
              <a:buFontTx/>
              <a:buChar char="•"/>
            </a:pPr>
            <a:r>
              <a:rPr lang="en-US" altLang="en-US" dirty="0" smtClean="0"/>
              <a:t>If the value of an expression can be determined by evaluating just the sub-expression on left side of a logical operator, then the sub-expression on the right side will not be evaluated (</a:t>
            </a:r>
            <a:r>
              <a:rPr lang="en-US" altLang="en-US" i="1" dirty="0" smtClean="0"/>
              <a:t>short circuit evaluation</a:t>
            </a:r>
            <a:r>
              <a:rPr lang="en-US" altLang="en-US" dirty="0"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p:nvPr>
        </p:nvSpPr>
        <p:spPr/>
        <p:txBody>
          <a:bodyPr/>
          <a:lstStyle/>
          <a:p>
            <a:r>
              <a:rPr lang="en-US" altLang="en-US" dirty="0" smtClean="0"/>
              <a:t>Relational Expressions</a:t>
            </a:r>
            <a:r>
              <a:rPr lang="en-US" altLang="en-US" dirty="0"/>
              <a:t> </a:t>
            </a:r>
            <a:r>
              <a:rPr lang="en-US" altLang="en-US" sz="1200" dirty="0" smtClean="0"/>
              <a:t>(2 </a:t>
            </a:r>
            <a:r>
              <a:rPr lang="en-US" altLang="en-US" sz="1200" dirty="0"/>
              <a:t>of 2)</a:t>
            </a:r>
            <a:endParaRPr lang="en-US" altLang="en-US" dirty="0" smtClean="0"/>
          </a:p>
        </p:txBody>
      </p:sp>
      <p:sp>
        <p:nvSpPr>
          <p:cNvPr id="8195" name="Content Placeholder 2"/>
          <p:cNvSpPr>
            <a:spLocks noGrp="1" noChangeArrowheads="1"/>
          </p:cNvSpPr>
          <p:nvPr>
            <p:ph idx="1"/>
          </p:nvPr>
        </p:nvSpPr>
        <p:spPr/>
        <p:txBody>
          <a:bodyPr/>
          <a:lstStyle/>
          <a:p>
            <a:pPr>
              <a:buFontTx/>
              <a:buChar char="•"/>
            </a:pPr>
            <a:r>
              <a:rPr lang="en-US" altLang="en-US" dirty="0" smtClean="0"/>
              <a:t>Can be assigned to a variable:</a:t>
            </a:r>
          </a:p>
          <a:p>
            <a:pPr marL="1005840" lvl="1">
              <a:buFontTx/>
              <a:buNone/>
            </a:pPr>
            <a:r>
              <a:rPr lang="en-US" altLang="en-US" dirty="0" smtClean="0">
                <a:latin typeface="Courier New" panose="02070309020205020404" pitchFamily="49" charset="0"/>
              </a:rPr>
              <a:t>result = x &lt;= y;</a:t>
            </a:r>
            <a:endParaRPr lang="en-US" altLang="en-US" dirty="0" smtClean="0"/>
          </a:p>
          <a:p>
            <a:pPr>
              <a:buFontTx/>
              <a:buChar char="•"/>
            </a:pPr>
            <a:r>
              <a:rPr lang="en-US" altLang="en-US" dirty="0" smtClean="0"/>
              <a:t>Assigns </a:t>
            </a:r>
            <a:r>
              <a:rPr lang="en-US" altLang="en-US" dirty="0" smtClean="0">
                <a:latin typeface="Courier New" panose="02070309020205020404" pitchFamily="49" charset="0"/>
              </a:rPr>
              <a:t>0</a:t>
            </a:r>
            <a:r>
              <a:rPr lang="en-US" altLang="en-US" dirty="0" smtClean="0"/>
              <a:t> for </a:t>
            </a:r>
            <a:r>
              <a:rPr lang="en-US" altLang="en-US" dirty="0" smtClean="0">
                <a:latin typeface="Courier New" panose="02070309020205020404" pitchFamily="49" charset="0"/>
              </a:rPr>
              <a:t>false</a:t>
            </a:r>
            <a:r>
              <a:rPr lang="en-US" altLang="en-US" dirty="0" smtClean="0"/>
              <a:t>, </a:t>
            </a:r>
            <a:r>
              <a:rPr lang="en-US" altLang="en-US" dirty="0" smtClean="0">
                <a:latin typeface="Courier New" panose="02070309020205020404" pitchFamily="49" charset="0"/>
              </a:rPr>
              <a:t>1</a:t>
            </a:r>
            <a:r>
              <a:rPr lang="en-US" altLang="en-US" dirty="0" smtClean="0"/>
              <a:t> for </a:t>
            </a:r>
            <a:r>
              <a:rPr lang="en-US" altLang="en-US" dirty="0" smtClean="0">
                <a:latin typeface="Courier New" panose="02070309020205020404" pitchFamily="49" charset="0"/>
              </a:rPr>
              <a:t>true</a:t>
            </a:r>
            <a:endParaRPr lang="en-US" altLang="en-US" dirty="0" smtClean="0"/>
          </a:p>
          <a:p>
            <a:pPr>
              <a:buFontTx/>
              <a:buChar char="•"/>
            </a:pPr>
            <a:r>
              <a:rPr lang="en-US" altLang="en-US" dirty="0" smtClean="0"/>
              <a:t>Do not confuse </a:t>
            </a:r>
            <a:r>
              <a:rPr lang="en-US" altLang="en-US" dirty="0" smtClean="0">
                <a:latin typeface="Courier New" panose="02070309020205020404" pitchFamily="49" charset="0"/>
              </a:rPr>
              <a:t>=</a:t>
            </a:r>
            <a:r>
              <a:rPr lang="en-US" altLang="en-US" dirty="0" smtClean="0"/>
              <a:t> and </a:t>
            </a:r>
            <a:r>
              <a:rPr lang="en-US" altLang="en-US" dirty="0" smtClean="0">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noChangeArrowheads="1"/>
          </p:cNvSpPr>
          <p:nvPr>
            <p:ph type="ctrTitle"/>
          </p:nvPr>
        </p:nvSpPr>
        <p:spPr/>
        <p:txBody>
          <a:bodyPr/>
          <a:lstStyle/>
          <a:p>
            <a:r>
              <a:rPr lang="en-US" altLang="en-US" dirty="0" smtClean="0"/>
              <a:t>4.10</a:t>
            </a:r>
          </a:p>
        </p:txBody>
      </p:sp>
      <p:sp>
        <p:nvSpPr>
          <p:cNvPr id="54275" name="Subtitle 2"/>
          <p:cNvSpPr>
            <a:spLocks noGrp="1" noChangeArrowheads="1"/>
          </p:cNvSpPr>
          <p:nvPr>
            <p:ph type="subTitle" idx="1"/>
          </p:nvPr>
        </p:nvSpPr>
        <p:spPr/>
        <p:txBody>
          <a:bodyPr/>
          <a:lstStyle/>
          <a:p>
            <a:r>
              <a:rPr lang="en-US" altLang="en-US" dirty="0" smtClean="0"/>
              <a:t>Checking Numeric Ranges with Logical Operators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Checking Numeric Ranges with Logical Operators</a:t>
            </a:r>
          </a:p>
        </p:txBody>
      </p:sp>
      <p:sp>
        <p:nvSpPr>
          <p:cNvPr id="55299" name="Content Placeholder 2"/>
          <p:cNvSpPr>
            <a:spLocks noGrp="1" noChangeArrowheads="1"/>
          </p:cNvSpPr>
          <p:nvPr>
            <p:ph idx="1"/>
          </p:nvPr>
        </p:nvSpPr>
        <p:spPr/>
        <p:txBody>
          <a:bodyPr/>
          <a:lstStyle/>
          <a:p>
            <a:pPr>
              <a:lnSpc>
                <a:spcPct val="80000"/>
              </a:lnSpc>
              <a:buFontTx/>
              <a:buChar char="•"/>
            </a:pPr>
            <a:r>
              <a:rPr lang="en-US" altLang="en-US" sz="2400" dirty="0" smtClean="0"/>
              <a:t>Used to test to see if a value falls </a:t>
            </a:r>
            <a:r>
              <a:rPr lang="en-US" altLang="en-US" sz="2400" b="1" dirty="0" smtClean="0"/>
              <a:t>inside</a:t>
            </a:r>
            <a:r>
              <a:rPr lang="en-US" altLang="en-US" sz="2400" dirty="0" smtClean="0"/>
              <a:t> a range:</a:t>
            </a:r>
          </a:p>
          <a:p>
            <a:pPr marL="731520" indent="0">
              <a:lnSpc>
                <a:spcPct val="80000"/>
              </a:lnSpc>
              <a:spcBef>
                <a:spcPts val="2700"/>
              </a:spcBef>
              <a:buNone/>
            </a:pPr>
            <a:r>
              <a:rPr lang="en-US" altLang="en-US" sz="2000" dirty="0" smtClean="0">
                <a:latin typeface="Courier New" panose="02070309020205020404" pitchFamily="49" charset="0"/>
              </a:rPr>
              <a:t>if (grade &gt;= 0 &amp;&amp; grade &lt;= 100)</a:t>
            </a:r>
          </a:p>
          <a:p>
            <a:pPr marL="1188720" lvl="1" indent="0">
              <a:lnSpc>
                <a:spcPct val="80000"/>
              </a:lnSpc>
              <a:buFontTx/>
              <a:buNone/>
            </a:pPr>
            <a:r>
              <a:rPr lang="en-US" altLang="en-US" sz="2000" dirty="0" smtClean="0">
                <a:latin typeface="Courier New" panose="02070309020205020404" pitchFamily="49" charset="0"/>
              </a:rPr>
              <a:t>cout &lt;&lt; "Valid grade";</a:t>
            </a:r>
          </a:p>
          <a:p>
            <a:pPr>
              <a:lnSpc>
                <a:spcPct val="80000"/>
              </a:lnSpc>
              <a:spcBef>
                <a:spcPts val="2600"/>
              </a:spcBef>
              <a:buFontTx/>
              <a:buChar char="•"/>
            </a:pPr>
            <a:r>
              <a:rPr lang="en-US" altLang="en-US" sz="2400" dirty="0" smtClean="0"/>
              <a:t>Can also test to see if value falls </a:t>
            </a:r>
            <a:r>
              <a:rPr lang="en-US" altLang="en-US" sz="2400" b="1" dirty="0" smtClean="0"/>
              <a:t>outside</a:t>
            </a:r>
            <a:r>
              <a:rPr lang="en-US" altLang="en-US" sz="2400" dirty="0" smtClean="0"/>
              <a:t> of range:</a:t>
            </a:r>
          </a:p>
          <a:p>
            <a:pPr marL="731520" lvl="1" indent="0">
              <a:lnSpc>
                <a:spcPct val="80000"/>
              </a:lnSpc>
              <a:spcBef>
                <a:spcPts val="3000"/>
              </a:spcBef>
              <a:buClr>
                <a:srgbClr val="3333CC"/>
              </a:buClr>
              <a:buFontTx/>
              <a:buNone/>
            </a:pPr>
            <a:r>
              <a:rPr lang="en-US" altLang="en-US" sz="2000" dirty="0" smtClean="0">
                <a:latin typeface="Courier New" panose="02070309020205020404" pitchFamily="49" charset="0"/>
              </a:rPr>
              <a:t>if (grade &lt;= 0 || grade &gt;= 100)</a:t>
            </a:r>
          </a:p>
          <a:p>
            <a:pPr marL="1188720" lvl="1" indent="0">
              <a:lnSpc>
                <a:spcPct val="80000"/>
              </a:lnSpc>
              <a:buClr>
                <a:srgbClr val="3333CC"/>
              </a:buClr>
              <a:buFontTx/>
              <a:buNone/>
            </a:pPr>
            <a:r>
              <a:rPr lang="en-US" altLang="en-US" sz="2000" dirty="0" smtClean="0">
                <a:latin typeface="Courier New" panose="02070309020205020404" pitchFamily="49" charset="0"/>
              </a:rPr>
              <a:t>cout &lt;&lt; "Invalid grade";</a:t>
            </a:r>
          </a:p>
          <a:p>
            <a:pPr>
              <a:lnSpc>
                <a:spcPct val="80000"/>
              </a:lnSpc>
              <a:spcBef>
                <a:spcPts val="2600"/>
              </a:spcBef>
              <a:buFontTx/>
              <a:buChar char="•"/>
            </a:pPr>
            <a:r>
              <a:rPr lang="en-US" altLang="en-US" sz="2400" dirty="0" smtClean="0"/>
              <a:t>Cannot use mathematical notation:</a:t>
            </a:r>
          </a:p>
          <a:p>
            <a:pPr marL="731520" indent="0">
              <a:lnSpc>
                <a:spcPct val="80000"/>
              </a:lnSpc>
              <a:spcBef>
                <a:spcPts val="2700"/>
              </a:spcBef>
              <a:buNone/>
            </a:pPr>
            <a:r>
              <a:rPr lang="en-US" altLang="en-US" sz="2000" dirty="0" smtClean="0">
                <a:latin typeface="Courier New" panose="02070309020205020404" pitchFamily="49" charset="0"/>
              </a:rPr>
              <a:t>if (0 &lt;= grade &lt;= 100) //doesn</a:t>
            </a:r>
            <a:r>
              <a:rPr lang="en-US" altLang="en-US" sz="2000" dirty="0" smtClean="0"/>
              <a:t>’</a:t>
            </a:r>
            <a:r>
              <a:rPr lang="en-US" altLang="en-US" sz="2000" dirty="0" smtClean="0">
                <a:latin typeface="Courier New" panose="02070309020205020404" pitchFamily="49" charset="0"/>
              </a:rPr>
              <a:t>t work!</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noChangeArrowheads="1"/>
          </p:cNvSpPr>
          <p:nvPr>
            <p:ph type="ctrTitle"/>
          </p:nvPr>
        </p:nvSpPr>
        <p:spPr/>
        <p:txBody>
          <a:bodyPr/>
          <a:lstStyle/>
          <a:p>
            <a:r>
              <a:rPr lang="en-US" altLang="en-US" dirty="0" smtClean="0"/>
              <a:t>4.11</a:t>
            </a:r>
          </a:p>
        </p:txBody>
      </p:sp>
      <p:sp>
        <p:nvSpPr>
          <p:cNvPr id="56323" name="Subtitle 2"/>
          <p:cNvSpPr>
            <a:spLocks noGrp="1" noChangeArrowheads="1"/>
          </p:cNvSpPr>
          <p:nvPr>
            <p:ph type="subTitle" idx="1"/>
          </p:nvPr>
        </p:nvSpPr>
        <p:spPr/>
        <p:txBody>
          <a:bodyPr/>
          <a:lstStyle/>
          <a:p>
            <a:r>
              <a:rPr lang="en-US" altLang="en-US" dirty="0" smtClean="0"/>
              <a:t>Menus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noChangeArrowheads="1"/>
          </p:cNvSpPr>
          <p:nvPr>
            <p:ph type="title"/>
          </p:nvPr>
        </p:nvSpPr>
        <p:spPr/>
        <p:txBody>
          <a:bodyPr/>
          <a:lstStyle/>
          <a:p>
            <a:r>
              <a:rPr lang="en-US" altLang="en-US" dirty="0" smtClean="0"/>
              <a:t>Menus</a:t>
            </a:r>
          </a:p>
        </p:txBody>
      </p:sp>
      <p:sp>
        <p:nvSpPr>
          <p:cNvPr id="57347" name="Content Placeholder 2"/>
          <p:cNvSpPr>
            <a:spLocks noGrp="1" noChangeArrowheads="1"/>
          </p:cNvSpPr>
          <p:nvPr>
            <p:ph idx="1"/>
          </p:nvPr>
        </p:nvSpPr>
        <p:spPr/>
        <p:txBody>
          <a:bodyPr/>
          <a:lstStyle/>
          <a:p>
            <a:pPr>
              <a:buFontTx/>
              <a:buChar char="•"/>
            </a:pPr>
            <a:r>
              <a:rPr lang="en-US" altLang="en-US" u="sng" dirty="0" smtClean="0"/>
              <a:t>Menu-driven program</a:t>
            </a:r>
            <a:r>
              <a:rPr lang="en-US" altLang="en-US" dirty="0" smtClean="0"/>
              <a:t>: program execution controlled by user selecting from a list of actions</a:t>
            </a:r>
          </a:p>
          <a:p>
            <a:pPr>
              <a:buFontTx/>
              <a:buChar char="•"/>
            </a:pPr>
            <a:r>
              <a:rPr lang="en-US" altLang="en-US" u="sng" dirty="0" smtClean="0"/>
              <a:t>Menu</a:t>
            </a:r>
            <a:r>
              <a:rPr lang="en-US" altLang="en-US" dirty="0" smtClean="0"/>
              <a:t>: list of choices on the screen</a:t>
            </a:r>
          </a:p>
          <a:p>
            <a:pPr>
              <a:buFontTx/>
              <a:buChar char="•"/>
            </a:pPr>
            <a:r>
              <a:rPr lang="en-US" altLang="en-US" dirty="0" smtClean="0"/>
              <a:t>Menus can be implemented using </a:t>
            </a:r>
            <a:r>
              <a:rPr lang="en-US" altLang="en-US" dirty="0" smtClean="0">
                <a:latin typeface="Courier New" panose="02070309020205020404" pitchFamily="49" charset="0"/>
              </a:rPr>
              <a:t>if/else if</a:t>
            </a:r>
            <a:r>
              <a:rPr lang="en-US" altLang="en-US" dirty="0" smtClean="0"/>
              <a:t> statements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Menu-Driven Program Organization</a:t>
            </a:r>
          </a:p>
        </p:txBody>
      </p:sp>
      <p:sp>
        <p:nvSpPr>
          <p:cNvPr id="58371" name="Content Placeholder 2"/>
          <p:cNvSpPr>
            <a:spLocks noGrp="1" noChangeArrowheads="1"/>
          </p:cNvSpPr>
          <p:nvPr>
            <p:ph idx="1"/>
          </p:nvPr>
        </p:nvSpPr>
        <p:spPr/>
        <p:txBody>
          <a:bodyPr/>
          <a:lstStyle/>
          <a:p>
            <a:pPr>
              <a:buFontTx/>
              <a:buChar char="•"/>
            </a:pPr>
            <a:r>
              <a:rPr lang="en-US" altLang="en-US" dirty="0" smtClean="0"/>
              <a:t>Display list of numbered or lettered choices for actions</a:t>
            </a:r>
          </a:p>
          <a:p>
            <a:pPr>
              <a:buFontTx/>
              <a:buChar char="•"/>
            </a:pPr>
            <a:r>
              <a:rPr lang="en-US" altLang="en-US" dirty="0" smtClean="0"/>
              <a:t>Prompt user to make selection</a:t>
            </a:r>
          </a:p>
          <a:p>
            <a:pPr>
              <a:buFontTx/>
              <a:buChar char="•"/>
            </a:pPr>
            <a:r>
              <a:rPr lang="en-US" altLang="en-US" dirty="0" smtClean="0"/>
              <a:t>Test user selection in </a:t>
            </a:r>
            <a:r>
              <a:rPr lang="en-US" altLang="en-US" i="1" dirty="0" smtClean="0">
                <a:latin typeface="Courier New" panose="02070309020205020404" pitchFamily="49" charset="0"/>
              </a:rPr>
              <a:t>expression</a:t>
            </a:r>
            <a:endParaRPr lang="en-US" altLang="en-US" dirty="0" smtClean="0"/>
          </a:p>
          <a:p>
            <a:pPr lvl="1"/>
            <a:r>
              <a:rPr lang="en-US" altLang="en-US" dirty="0" smtClean="0"/>
              <a:t>if a match, then execute code for action</a:t>
            </a:r>
          </a:p>
          <a:p>
            <a:pPr lvl="1"/>
            <a:r>
              <a:rPr lang="en-US" altLang="en-US" dirty="0" smtClean="0"/>
              <a:t>if not, then go on to next </a:t>
            </a:r>
            <a:r>
              <a:rPr lang="en-US" altLang="en-US" i="1" dirty="0" smtClean="0">
                <a:latin typeface="Courier New" panose="02070309020205020404" pitchFamily="49" charset="0"/>
              </a:rPr>
              <a:t>expression</a:t>
            </a:r>
            <a:endParaRPr lang="en-US" altLang="en-US"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noChangeArrowheads="1"/>
          </p:cNvSpPr>
          <p:nvPr>
            <p:ph type="ctrTitle"/>
          </p:nvPr>
        </p:nvSpPr>
        <p:spPr/>
        <p:txBody>
          <a:bodyPr/>
          <a:lstStyle/>
          <a:p>
            <a:r>
              <a:rPr lang="en-US" altLang="en-US" dirty="0" smtClean="0"/>
              <a:t>4.12</a:t>
            </a:r>
          </a:p>
        </p:txBody>
      </p:sp>
      <p:sp>
        <p:nvSpPr>
          <p:cNvPr id="59395" name="Subtitle 2"/>
          <p:cNvSpPr>
            <a:spLocks noGrp="1" noChangeArrowheads="1"/>
          </p:cNvSpPr>
          <p:nvPr>
            <p:ph type="subTitle" idx="1"/>
          </p:nvPr>
        </p:nvSpPr>
        <p:spPr/>
        <p:txBody>
          <a:bodyPr/>
          <a:lstStyle/>
          <a:p>
            <a:r>
              <a:rPr lang="en-US" altLang="en-US" dirty="0" smtClean="0"/>
              <a:t>Validating User Input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noChangeArrowheads="1"/>
          </p:cNvSpPr>
          <p:nvPr>
            <p:ph type="title"/>
          </p:nvPr>
        </p:nvSpPr>
        <p:spPr/>
        <p:txBody>
          <a:bodyPr/>
          <a:lstStyle/>
          <a:p>
            <a:r>
              <a:rPr lang="en-US" altLang="en-US" dirty="0" smtClean="0"/>
              <a:t>Validating User Input</a:t>
            </a:r>
          </a:p>
        </p:txBody>
      </p:sp>
      <p:sp>
        <p:nvSpPr>
          <p:cNvPr id="60419" name="Content Placeholder 2"/>
          <p:cNvSpPr>
            <a:spLocks noGrp="1" noChangeArrowheads="1"/>
          </p:cNvSpPr>
          <p:nvPr>
            <p:ph idx="1"/>
          </p:nvPr>
        </p:nvSpPr>
        <p:spPr/>
        <p:txBody>
          <a:bodyPr/>
          <a:lstStyle/>
          <a:p>
            <a:pPr>
              <a:lnSpc>
                <a:spcPct val="90000"/>
              </a:lnSpc>
              <a:spcBef>
                <a:spcPct val="15000"/>
              </a:spcBef>
              <a:buFontTx/>
              <a:buChar char="•"/>
            </a:pPr>
            <a:r>
              <a:rPr lang="en-US" altLang="en-US" u="sng" dirty="0" smtClean="0"/>
              <a:t>Input validation</a:t>
            </a:r>
            <a:r>
              <a:rPr lang="en-US" altLang="en-US" dirty="0" smtClean="0"/>
              <a:t>: inspecting input data to determine whether it is acceptable</a:t>
            </a:r>
            <a:endParaRPr lang="en-US" altLang="en-US" u="sng" dirty="0" smtClean="0"/>
          </a:p>
          <a:p>
            <a:pPr>
              <a:lnSpc>
                <a:spcPct val="90000"/>
              </a:lnSpc>
              <a:spcBef>
                <a:spcPct val="15000"/>
              </a:spcBef>
              <a:buFontTx/>
              <a:buChar char="•"/>
            </a:pPr>
            <a:r>
              <a:rPr lang="en-US" altLang="en-US" dirty="0" smtClean="0"/>
              <a:t>Bad output will be produced from bad input</a:t>
            </a:r>
          </a:p>
          <a:p>
            <a:pPr>
              <a:lnSpc>
                <a:spcPct val="90000"/>
              </a:lnSpc>
              <a:spcBef>
                <a:spcPct val="15000"/>
              </a:spcBef>
              <a:buFontTx/>
              <a:buChar char="•"/>
            </a:pPr>
            <a:r>
              <a:rPr lang="en-US" altLang="en-US" dirty="0" smtClean="0"/>
              <a:t>Can perform various tests:</a:t>
            </a:r>
          </a:p>
          <a:p>
            <a:pPr lvl="1">
              <a:lnSpc>
                <a:spcPct val="90000"/>
              </a:lnSpc>
              <a:spcBef>
                <a:spcPct val="15000"/>
              </a:spcBef>
            </a:pPr>
            <a:r>
              <a:rPr lang="en-US" altLang="en-US" dirty="0" smtClean="0"/>
              <a:t>Range</a:t>
            </a:r>
          </a:p>
          <a:p>
            <a:pPr lvl="1">
              <a:lnSpc>
                <a:spcPct val="90000"/>
              </a:lnSpc>
              <a:spcBef>
                <a:spcPct val="15000"/>
              </a:spcBef>
            </a:pPr>
            <a:r>
              <a:rPr lang="en-US" altLang="en-US" dirty="0" smtClean="0"/>
              <a:t>Reasonableness</a:t>
            </a:r>
          </a:p>
          <a:p>
            <a:pPr lvl="1">
              <a:lnSpc>
                <a:spcPct val="90000"/>
              </a:lnSpc>
              <a:spcBef>
                <a:spcPct val="15000"/>
              </a:spcBef>
            </a:pPr>
            <a:r>
              <a:rPr lang="en-US" altLang="en-US" dirty="0" smtClean="0"/>
              <a:t>Valid menu choice</a:t>
            </a:r>
          </a:p>
          <a:p>
            <a:pPr lvl="1">
              <a:lnSpc>
                <a:spcPct val="90000"/>
              </a:lnSpc>
              <a:spcBef>
                <a:spcPct val="15000"/>
              </a:spcBef>
            </a:pPr>
            <a:r>
              <a:rPr lang="en-US" altLang="en-US" dirty="0" smtClean="0"/>
              <a:t>Divide by zero</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noChangeArrowheads="1"/>
          </p:cNvSpPr>
          <p:nvPr>
            <p:ph type="title"/>
          </p:nvPr>
        </p:nvSpPr>
        <p:spPr>
          <a:xfrm>
            <a:off x="457200" y="525600"/>
            <a:ext cx="8229600" cy="639762"/>
          </a:xfrm>
        </p:spPr>
        <p:txBody>
          <a:bodyPr/>
          <a:lstStyle/>
          <a:p>
            <a:r>
              <a:rPr lang="en-US" altLang="en-US" dirty="0" smtClean="0"/>
              <a:t>Input Validation in Program 4-19</a:t>
            </a:r>
          </a:p>
        </p:txBody>
      </p:sp>
      <p:pic>
        <p:nvPicPr>
          <p:cNvPr id="61443" name="Picture 2" descr="The screenshot shows the program source code for input validation. The program gets the numeric test score from the user, validates the input, and determines the letter grade. The constant and variable int testScore is to hold a numeric test score. The statement reads, &quot;Enter your numeric test score, and I will tell you the letter grade you earned.&quot; The program determines the letter grade if the test score is greater than or equal to the minimum score and the test score is less than or equal to the maximum score. It checks if the test score is greater than or equal to the A score. The statement reads, &quot;Your grade is A.&quot; The condition else-if checks the test score is greater than or equal to the B score. The statement reads, &quot;Your grade is B.&quot; The condition else-if checks the test score is greater than or equal to the C score. The statement reads, &quot;Your grade is C.&quot; The condition else-if checks the test score is greater than or equal to the D score. The statement reads, &quot;Your grade is D.&quot; Or else your grade is F. The trailing else catches invalid test scores. The statement reads, &quot;That is an invalid score. Run the program again and enter a value in the range of a minimum score through a maximum score.&quo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219200"/>
            <a:ext cx="5802313"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52628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noChangeArrowheads="1"/>
          </p:cNvSpPr>
          <p:nvPr>
            <p:ph type="ctrTitle"/>
          </p:nvPr>
        </p:nvSpPr>
        <p:spPr/>
        <p:txBody>
          <a:bodyPr/>
          <a:lstStyle/>
          <a:p>
            <a:r>
              <a:rPr lang="en-US" altLang="en-US" dirty="0" smtClean="0"/>
              <a:t>4.13</a:t>
            </a:r>
          </a:p>
        </p:txBody>
      </p:sp>
      <p:sp>
        <p:nvSpPr>
          <p:cNvPr id="62467" name="Subtitle 2"/>
          <p:cNvSpPr>
            <a:spLocks noGrp="1" noChangeArrowheads="1"/>
          </p:cNvSpPr>
          <p:nvPr>
            <p:ph type="subTitle" idx="1"/>
          </p:nvPr>
        </p:nvSpPr>
        <p:spPr/>
        <p:txBody>
          <a:bodyPr/>
          <a:lstStyle/>
          <a:p>
            <a:r>
              <a:rPr lang="en-US" altLang="en-US" dirty="0" smtClean="0"/>
              <a:t>Comparing Characters and Strings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noChangeArrowheads="1"/>
          </p:cNvSpPr>
          <p:nvPr>
            <p:ph type="title"/>
          </p:nvPr>
        </p:nvSpPr>
        <p:spPr/>
        <p:txBody>
          <a:bodyPr/>
          <a:lstStyle/>
          <a:p>
            <a:r>
              <a:rPr lang="en-US" altLang="en-US" b="1" dirty="0" smtClean="0"/>
              <a:t>Comparing Characters</a:t>
            </a:r>
            <a:endParaRPr lang="en-US" altLang="en-US" dirty="0" smtClean="0"/>
          </a:p>
        </p:txBody>
      </p:sp>
      <p:sp>
        <p:nvSpPr>
          <p:cNvPr id="3" name="Content Placeholder 2"/>
          <p:cNvSpPr>
            <a:spLocks noGrp="1"/>
          </p:cNvSpPr>
          <p:nvPr>
            <p:ph idx="1"/>
          </p:nvPr>
        </p:nvSpPr>
        <p:spPr>
          <a:xfrm>
            <a:off x="457200" y="1600200"/>
            <a:ext cx="8253166" cy="4668624"/>
          </a:xfrm>
        </p:spPr>
        <p:txBody>
          <a:bodyPr>
            <a:noAutofit/>
          </a:bodyPr>
          <a:lstStyle/>
          <a:p>
            <a:pPr>
              <a:lnSpc>
                <a:spcPct val="90000"/>
              </a:lnSpc>
              <a:defRPr/>
            </a:pPr>
            <a:r>
              <a:rPr lang="en-US" sz="2600" dirty="0"/>
              <a:t>Characters are compared using their ASCII </a:t>
            </a:r>
            <a:r>
              <a:rPr lang="en-US" sz="2600" dirty="0" smtClean="0"/>
              <a:t>values</a:t>
            </a:r>
            <a:endParaRPr lang="en-US" sz="2600" dirty="0"/>
          </a:p>
          <a:p>
            <a:pPr marL="0" indent="0">
              <a:lnSpc>
                <a:spcPct val="91000"/>
              </a:lnSpc>
              <a:spcBef>
                <a:spcPts val="3400"/>
              </a:spcBef>
              <a:buNone/>
              <a:defRPr/>
            </a:pPr>
            <a:r>
              <a:rPr lang="en-US" sz="2600" dirty="0" smtClean="0">
                <a:latin typeface="Courier New" panose="02070309020205020404" pitchFamily="49" charset="0"/>
                <a:cs typeface="Courier New" panose="02070309020205020404" pitchFamily="49" charset="0"/>
              </a:rPr>
              <a:t>'A' &lt; 'B'</a:t>
            </a:r>
          </a:p>
          <a:p>
            <a:pPr lvl="1">
              <a:lnSpc>
                <a:spcPct val="90000"/>
              </a:lnSpc>
              <a:defRPr/>
            </a:pPr>
            <a:r>
              <a:rPr lang="en-US" sz="2200" dirty="0" smtClean="0">
                <a:ea typeface="+mn-ea"/>
              </a:rPr>
              <a:t>The </a:t>
            </a:r>
            <a:r>
              <a:rPr lang="en-US" sz="2200" dirty="0">
                <a:ea typeface="+mn-ea"/>
              </a:rPr>
              <a:t>ASCII value of 'A' (65) is less than the ASCII value of 'B'(66</a:t>
            </a:r>
            <a:r>
              <a:rPr lang="en-US" sz="2200" dirty="0" smtClean="0">
                <a:ea typeface="+mn-ea"/>
              </a:rPr>
              <a:t>)</a:t>
            </a:r>
            <a:endParaRPr lang="en-US" sz="2200" dirty="0">
              <a:ea typeface="+mn-ea"/>
            </a:endParaRPr>
          </a:p>
          <a:p>
            <a:pPr marL="0" indent="0">
              <a:lnSpc>
                <a:spcPct val="90000"/>
              </a:lnSpc>
              <a:spcBef>
                <a:spcPts val="3000"/>
              </a:spcBef>
              <a:buFontTx/>
              <a:buNone/>
              <a:defRPr/>
            </a:pPr>
            <a:r>
              <a:rPr lang="en-US" sz="2600" dirty="0">
                <a:latin typeface="Courier New" panose="02070309020205020404" pitchFamily="49" charset="0"/>
                <a:cs typeface="Courier New" panose="02070309020205020404" pitchFamily="49" charset="0"/>
              </a:rPr>
              <a:t>'1' &lt; '2'</a:t>
            </a:r>
          </a:p>
          <a:p>
            <a:pPr lvl="1">
              <a:lnSpc>
                <a:spcPct val="90000"/>
              </a:lnSpc>
              <a:defRPr/>
            </a:pPr>
            <a:r>
              <a:rPr lang="en-US" sz="2200" dirty="0">
                <a:ea typeface="+mn-ea"/>
              </a:rPr>
              <a:t>The ASCII value of '1' (49) is less than the ASCI value of '2' (50</a:t>
            </a:r>
            <a:r>
              <a:rPr lang="en-US" sz="2200" dirty="0" smtClean="0">
                <a:ea typeface="+mn-ea"/>
              </a:rPr>
              <a:t>)</a:t>
            </a:r>
          </a:p>
          <a:p>
            <a:pPr>
              <a:lnSpc>
                <a:spcPct val="90000"/>
              </a:lnSpc>
              <a:spcBef>
                <a:spcPts val="3000"/>
              </a:spcBef>
              <a:defRPr/>
            </a:pPr>
            <a:r>
              <a:rPr lang="en-US" sz="2600" dirty="0" smtClean="0"/>
              <a:t>Lowercase letters have higher ASCII codes than uppercase letters, so 'a' &gt; 'Z'</a:t>
            </a:r>
            <a:endParaRPr lang="en-US" sz="2600" dirty="0"/>
          </a:p>
        </p:txBody>
      </p:sp>
    </p:spTree>
    <p:extLst>
      <p:ext uri="{BB962C8B-B14F-4D97-AF65-F5344CB8AC3E}">
        <p14:creationId xmlns:p14="http://schemas.microsoft.com/office/powerpoint/2010/main" val="3130427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noChangeArrowheads="1"/>
          </p:cNvSpPr>
          <p:nvPr>
            <p:ph type="ctrTitle"/>
          </p:nvPr>
        </p:nvSpPr>
        <p:spPr/>
        <p:txBody>
          <a:bodyPr/>
          <a:lstStyle/>
          <a:p>
            <a:r>
              <a:rPr lang="en-US" altLang="en-US" dirty="0" smtClean="0"/>
              <a:t>4.2</a:t>
            </a:r>
          </a:p>
        </p:txBody>
      </p:sp>
      <p:sp>
        <p:nvSpPr>
          <p:cNvPr id="9219" name="Subtitle 2"/>
          <p:cNvSpPr>
            <a:spLocks noGrp="1" noChangeArrowheads="1"/>
          </p:cNvSpPr>
          <p:nvPr>
            <p:ph type="subTitle" idx="1"/>
          </p:nvPr>
        </p:nvSpPr>
        <p:spPr/>
        <p:txBody>
          <a:bodyPr/>
          <a:lstStyle/>
          <a:p>
            <a:r>
              <a:rPr lang="en-US" altLang="en-US" dirty="0" smtClean="0"/>
              <a:t>The </a:t>
            </a:r>
            <a:r>
              <a:rPr lang="en-US" altLang="en-US" dirty="0" smtClean="0">
                <a:latin typeface="Courier New" panose="02070309020205020404" pitchFamily="49" charset="0"/>
                <a:cs typeface="Courier New" panose="02070309020205020404" pitchFamily="49" charset="0"/>
              </a:rPr>
              <a:t>if</a:t>
            </a:r>
            <a:r>
              <a:rPr lang="en-US" altLang="en-US" dirty="0" smtClean="0"/>
              <a:t> Statement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Relational Operators Compare Characters in Program 4-20</a:t>
            </a:r>
          </a:p>
        </p:txBody>
      </p:sp>
      <p:pic>
        <p:nvPicPr>
          <p:cNvPr id="64515" name="Picture 2" descr="The screenshot shows the program source code to get a character from the user using relational operators compared with characters. The user enters a digit or a letter. The program determines the user input and assigns it to a relational operator. If the character is greater than or equal to 0 and less than or equal to 9, the statement reads, &quot;You entered a digit.&quot; If the character is greater than or equal to A and less than or equal to Z, the statement reads, &quot;You entered an uppercase letter.&quot; If the character is greater than or equal to a and less than or equal to z, the statement reads, &quot;You entered a lowercase letter.&quot; Or else, the statement displays, &quot;That is not a digit or a letter.&quo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038" y="1981200"/>
            <a:ext cx="7273925"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Comparing </a:t>
            </a:r>
            <a:r>
              <a:rPr lang="en-US" altLang="en-US" b="1" dirty="0">
                <a:latin typeface="Courier New" panose="02070309020205020404" pitchFamily="49" charset="0"/>
                <a:cs typeface="Courier New" panose="02070309020205020404" pitchFamily="49" charset="0"/>
              </a:rPr>
              <a:t>string</a:t>
            </a:r>
            <a:r>
              <a:rPr lang="en-US" altLang="en-US" dirty="0"/>
              <a:t> Objects</a:t>
            </a:r>
            <a:endParaRPr lang="en-US" dirty="0"/>
          </a:p>
        </p:txBody>
      </p:sp>
      <p:sp>
        <p:nvSpPr>
          <p:cNvPr id="3" name="Content Placeholder 2"/>
          <p:cNvSpPr>
            <a:spLocks noGrp="1"/>
          </p:cNvSpPr>
          <p:nvPr>
            <p:ph sz="half" idx="1"/>
          </p:nvPr>
        </p:nvSpPr>
        <p:spPr>
          <a:xfrm>
            <a:off x="457200" y="1600201"/>
            <a:ext cx="8077200" cy="990599"/>
          </a:xfrm>
        </p:spPr>
        <p:txBody>
          <a:bodyPr/>
          <a:lstStyle/>
          <a:p>
            <a:r>
              <a:rPr lang="en-US" altLang="en-US" sz="3200" dirty="0">
                <a:solidFill>
                  <a:srgbClr val="000000"/>
                </a:solidFill>
              </a:rPr>
              <a:t>Like characters, strings are compared using their ASCII values</a:t>
            </a:r>
            <a:endParaRPr lang="en-US" dirty="0"/>
          </a:p>
        </p:txBody>
      </p:sp>
      <p:sp>
        <p:nvSpPr>
          <p:cNvPr id="4" name="Content Placeholder 3"/>
          <p:cNvSpPr>
            <a:spLocks noGrp="1"/>
          </p:cNvSpPr>
          <p:nvPr>
            <p:ph sz="half" idx="2"/>
          </p:nvPr>
        </p:nvSpPr>
        <p:spPr>
          <a:xfrm>
            <a:off x="904875" y="2801938"/>
            <a:ext cx="4200525" cy="808037"/>
          </a:xfrm>
        </p:spPr>
        <p:txBody>
          <a:bodyPr/>
          <a:lstStyle/>
          <a:p>
            <a:pPr marL="0" lvl="0" indent="0" eaLnBrk="1" hangingPunct="1">
              <a:spcBef>
                <a:spcPct val="0"/>
              </a:spcBef>
              <a:buNone/>
            </a:pPr>
            <a:r>
              <a:rPr lang="en-US" altLang="en-US" sz="2400" kern="1200" dirty="0">
                <a:solidFill>
                  <a:srgbClr val="000000"/>
                </a:solidFill>
                <a:latin typeface="Courier New" panose="02070309020205020404" pitchFamily="49" charset="0"/>
                <a:cs typeface="Courier New" panose="02070309020205020404" pitchFamily="49" charset="0"/>
              </a:rPr>
              <a:t>string name1 = "Mary";</a:t>
            </a:r>
          </a:p>
          <a:p>
            <a:pPr marL="0" lvl="0" indent="0" eaLnBrk="1" hangingPunct="1">
              <a:spcBef>
                <a:spcPct val="0"/>
              </a:spcBef>
              <a:buNone/>
            </a:pPr>
            <a:r>
              <a:rPr lang="en-US" altLang="en-US" sz="2400" kern="1200" dirty="0">
                <a:solidFill>
                  <a:srgbClr val="000000"/>
                </a:solidFill>
                <a:latin typeface="Courier New" panose="02070309020205020404" pitchFamily="49" charset="0"/>
                <a:cs typeface="Courier New" panose="02070309020205020404" pitchFamily="49" charset="0"/>
              </a:rPr>
              <a:t>string name2 = "Mark</a:t>
            </a:r>
            <a:r>
              <a:rPr lang="en-US" altLang="en-US" sz="2400" kern="1200" dirty="0" smtClean="0">
                <a:solidFill>
                  <a:srgbClr val="000000"/>
                </a:solidFill>
                <a:latin typeface="Courier New" panose="02070309020205020404" pitchFamily="49" charset="0"/>
                <a:cs typeface="Courier New" panose="02070309020205020404" pitchFamily="49" charset="0"/>
              </a:rPr>
              <a:t>";</a:t>
            </a:r>
            <a:endParaRPr lang="en-US" dirty="0"/>
          </a:p>
        </p:txBody>
      </p:sp>
      <p:sp>
        <p:nvSpPr>
          <p:cNvPr id="5" name="Content Placeholder 4"/>
          <p:cNvSpPr>
            <a:spLocks noGrp="1"/>
          </p:cNvSpPr>
          <p:nvPr>
            <p:ph sz="quarter" idx="11"/>
          </p:nvPr>
        </p:nvSpPr>
        <p:spPr>
          <a:xfrm>
            <a:off x="923925" y="3800474"/>
            <a:ext cx="4752975" cy="1400175"/>
          </a:xfrm>
        </p:spPr>
        <p:txBody>
          <a:bodyPr/>
          <a:lstStyle/>
          <a:p>
            <a:pPr marL="0" lvl="0" indent="0" eaLnBrk="1" hangingPunct="1">
              <a:spcBef>
                <a:spcPct val="0"/>
              </a:spcBef>
              <a:buNone/>
            </a:pPr>
            <a:r>
              <a:rPr lang="en-US" altLang="en-US" sz="2400" kern="1200" dirty="0">
                <a:solidFill>
                  <a:srgbClr val="000000"/>
                </a:solidFill>
                <a:latin typeface="Courier New" panose="02070309020205020404" pitchFamily="49" charset="0"/>
                <a:cs typeface="Courier New" panose="02070309020205020404" pitchFamily="49" charset="0"/>
              </a:rPr>
              <a:t>name1 &gt; </a:t>
            </a:r>
            <a:r>
              <a:rPr lang="en-US" altLang="en-US" sz="2400" kern="1200" dirty="0" smtClean="0">
                <a:solidFill>
                  <a:srgbClr val="000000"/>
                </a:solidFill>
                <a:latin typeface="Courier New" panose="02070309020205020404" pitchFamily="49" charset="0"/>
                <a:cs typeface="Courier New" panose="02070309020205020404" pitchFamily="49" charset="0"/>
              </a:rPr>
              <a:t>name2 // </a:t>
            </a:r>
            <a:r>
              <a:rPr lang="en-US" altLang="en-US" sz="2400" kern="1200" dirty="0">
                <a:solidFill>
                  <a:srgbClr val="000000"/>
                </a:solidFill>
                <a:latin typeface="Courier New" panose="02070309020205020404" pitchFamily="49" charset="0"/>
                <a:cs typeface="Courier New" panose="02070309020205020404" pitchFamily="49" charset="0"/>
              </a:rPr>
              <a:t>true</a:t>
            </a:r>
          </a:p>
          <a:p>
            <a:pPr marL="0" lvl="0" indent="0" eaLnBrk="1" hangingPunct="1">
              <a:spcBef>
                <a:spcPct val="0"/>
              </a:spcBef>
              <a:buNone/>
            </a:pPr>
            <a:r>
              <a:rPr lang="en-US" altLang="en-US" sz="2400" kern="1200" dirty="0">
                <a:solidFill>
                  <a:srgbClr val="000000"/>
                </a:solidFill>
                <a:latin typeface="Courier New" panose="02070309020205020404" pitchFamily="49" charset="0"/>
                <a:cs typeface="Courier New" panose="02070309020205020404" pitchFamily="49" charset="0"/>
              </a:rPr>
              <a:t>name1 &lt;= </a:t>
            </a:r>
            <a:r>
              <a:rPr lang="en-US" altLang="en-US" sz="2400" kern="1200" dirty="0" smtClean="0">
                <a:solidFill>
                  <a:srgbClr val="000000"/>
                </a:solidFill>
                <a:latin typeface="Courier New" panose="02070309020205020404" pitchFamily="49" charset="0"/>
                <a:cs typeface="Courier New" panose="02070309020205020404" pitchFamily="49" charset="0"/>
              </a:rPr>
              <a:t>name2 // </a:t>
            </a:r>
            <a:r>
              <a:rPr lang="en-US" altLang="en-US" sz="2400" kern="1200" dirty="0">
                <a:solidFill>
                  <a:srgbClr val="000000"/>
                </a:solidFill>
                <a:latin typeface="Courier New" panose="02070309020205020404" pitchFamily="49" charset="0"/>
                <a:cs typeface="Courier New" panose="02070309020205020404" pitchFamily="49" charset="0"/>
              </a:rPr>
              <a:t>false</a:t>
            </a:r>
          </a:p>
          <a:p>
            <a:pPr marL="0" lvl="0" indent="0" eaLnBrk="1" hangingPunct="1">
              <a:spcBef>
                <a:spcPct val="0"/>
              </a:spcBef>
              <a:buNone/>
            </a:pPr>
            <a:r>
              <a:rPr lang="en-US" altLang="en-US" sz="2400" kern="1200" dirty="0">
                <a:solidFill>
                  <a:srgbClr val="000000"/>
                </a:solidFill>
                <a:latin typeface="Courier New" panose="02070309020205020404" pitchFamily="49" charset="0"/>
                <a:cs typeface="Courier New" panose="02070309020205020404" pitchFamily="49" charset="0"/>
              </a:rPr>
              <a:t>name1 != </a:t>
            </a:r>
            <a:r>
              <a:rPr lang="en-US" altLang="en-US" sz="2400" kern="1200" dirty="0" smtClean="0">
                <a:solidFill>
                  <a:srgbClr val="000000"/>
                </a:solidFill>
                <a:latin typeface="Courier New" panose="02070309020205020404" pitchFamily="49" charset="0"/>
                <a:cs typeface="Courier New" panose="02070309020205020404" pitchFamily="49" charset="0"/>
              </a:rPr>
              <a:t>name2 // </a:t>
            </a:r>
            <a:r>
              <a:rPr lang="en-US" altLang="en-US" sz="2400" kern="1200" dirty="0" smtClean="0">
                <a:solidFill>
                  <a:srgbClr val="000000"/>
                </a:solidFill>
                <a:latin typeface="Courier New" panose="02070309020205020404" pitchFamily="49" charset="0"/>
                <a:cs typeface="Courier New" panose="02070309020205020404" pitchFamily="49" charset="0"/>
              </a:rPr>
              <a:t>true</a:t>
            </a:r>
            <a:endParaRPr lang="en-US" dirty="0"/>
          </a:p>
        </p:txBody>
      </p:sp>
      <p:sp>
        <p:nvSpPr>
          <p:cNvPr id="6" name="Content Placeholder 5"/>
          <p:cNvSpPr>
            <a:spLocks noGrp="1"/>
          </p:cNvSpPr>
          <p:nvPr>
            <p:ph sz="quarter" idx="12"/>
          </p:nvPr>
        </p:nvSpPr>
        <p:spPr>
          <a:xfrm>
            <a:off x="914399" y="5248275"/>
            <a:ext cx="5400675" cy="533400"/>
          </a:xfrm>
        </p:spPr>
        <p:txBody>
          <a:bodyPr/>
          <a:lstStyle/>
          <a:p>
            <a:pPr marL="0" lvl="0" indent="0" eaLnBrk="1" hangingPunct="1">
              <a:spcBef>
                <a:spcPct val="0"/>
              </a:spcBef>
              <a:buNone/>
            </a:pPr>
            <a:r>
              <a:rPr lang="en-US" altLang="en-US" sz="2400" kern="1200" dirty="0">
                <a:solidFill>
                  <a:srgbClr val="000000"/>
                </a:solidFill>
                <a:latin typeface="Courier New" panose="02070309020205020404" pitchFamily="49" charset="0"/>
                <a:cs typeface="Courier New" panose="02070309020205020404" pitchFamily="49" charset="0"/>
              </a:rPr>
              <a:t>name1 &lt; "Mary Jane" // </a:t>
            </a:r>
            <a:r>
              <a:rPr lang="en-US" altLang="en-US" sz="2400" kern="1200" dirty="0" smtClean="0">
                <a:solidFill>
                  <a:srgbClr val="000000"/>
                </a:solidFill>
                <a:latin typeface="Courier New" panose="02070309020205020404" pitchFamily="49" charset="0"/>
                <a:cs typeface="Courier New" panose="02070309020205020404" pitchFamily="49" charset="0"/>
              </a:rPr>
              <a:t>true</a:t>
            </a:r>
            <a:endParaRPr lang="en-US" altLang="en-US" sz="2400" kern="1200" dirty="0">
              <a:solidFill>
                <a:srgbClr val="000000"/>
              </a:solidFill>
              <a:latin typeface="Courier New" panose="02070309020205020404" pitchFamily="49" charset="0"/>
              <a:cs typeface="Courier New" panose="02070309020205020404" pitchFamily="49" charset="0"/>
            </a:endParaRPr>
          </a:p>
        </p:txBody>
      </p:sp>
      <p:sp>
        <p:nvSpPr>
          <p:cNvPr id="7" name="Content Placeholder 6"/>
          <p:cNvSpPr>
            <a:spLocks noGrp="1"/>
          </p:cNvSpPr>
          <p:nvPr>
            <p:ph sz="quarter" idx="13"/>
          </p:nvPr>
        </p:nvSpPr>
        <p:spPr>
          <a:xfrm>
            <a:off x="5324475" y="2809875"/>
            <a:ext cx="3152775" cy="1143000"/>
          </a:xfrm>
        </p:spPr>
        <p:txBody>
          <a:bodyPr/>
          <a:lstStyle/>
          <a:p>
            <a:pPr marL="0" lvl="0" indent="0" eaLnBrk="1" hangingPunct="1">
              <a:spcBef>
                <a:spcPct val="0"/>
              </a:spcBef>
              <a:buNone/>
            </a:pPr>
            <a:r>
              <a:rPr lang="en-US" altLang="en-US" sz="2000" kern="1200" dirty="0">
                <a:solidFill>
                  <a:srgbClr val="037797"/>
                </a:solidFill>
                <a:latin typeface="Arial" panose="020B0604020202020204" pitchFamily="34" charset="0"/>
                <a:cs typeface="Arial" panose="020B0604020202020204" pitchFamily="34" charset="0"/>
              </a:rPr>
              <a:t>The characters in each string must match before they are </a:t>
            </a:r>
            <a:r>
              <a:rPr lang="en-US" altLang="en-US" sz="2000" kern="1200" dirty="0" smtClean="0">
                <a:solidFill>
                  <a:srgbClr val="037797"/>
                </a:solidFill>
                <a:latin typeface="Arial" panose="020B0604020202020204" pitchFamily="34" charset="0"/>
                <a:cs typeface="Arial" panose="020B0604020202020204" pitchFamily="34" charset="0"/>
              </a:rPr>
              <a:t>equal</a:t>
            </a:r>
            <a:endParaRPr lang="en-US" altLang="en-US" sz="2000" kern="1200" dirty="0">
              <a:solidFill>
                <a:srgbClr val="03779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88409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noChangeArrowheads="1"/>
          </p:cNvSpPr>
          <p:nvPr>
            <p:ph type="title"/>
          </p:nvPr>
        </p:nvSpPr>
        <p:spPr/>
        <p:txBody>
          <a:bodyPr/>
          <a:lstStyle/>
          <a:p>
            <a:r>
              <a:rPr lang="en-US" altLang="en-US" dirty="0" smtClean="0"/>
              <a:t>Relational Operators Compare Strings in Program 4-21</a:t>
            </a:r>
          </a:p>
        </p:txBody>
      </p:sp>
      <p:pic>
        <p:nvPicPr>
          <p:cNvPr id="66563" name="Picture 2" descr="The screenshot shows a program source code to determine and display the correct price using relational operators compared with strings. The program checks if the part number equals S minus 29 A. The output shows the price A in dollars. If the part number equals S minus 29 B, the output shows the price B in dollars. If the part number is nil, it is not a valid part numbe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2719388"/>
            <a:ext cx="8667750" cy="19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noChangeArrowheads="1"/>
          </p:cNvSpPr>
          <p:nvPr>
            <p:ph type="ctrTitle"/>
          </p:nvPr>
        </p:nvSpPr>
        <p:spPr/>
        <p:txBody>
          <a:bodyPr/>
          <a:lstStyle/>
          <a:p>
            <a:r>
              <a:rPr lang="en-US" altLang="en-US" dirty="0" smtClean="0"/>
              <a:t>4.14</a:t>
            </a:r>
          </a:p>
        </p:txBody>
      </p:sp>
      <p:sp>
        <p:nvSpPr>
          <p:cNvPr id="67587" name="Subtitle 2"/>
          <p:cNvSpPr>
            <a:spLocks noGrp="1" noChangeArrowheads="1"/>
          </p:cNvSpPr>
          <p:nvPr>
            <p:ph type="subTitle" idx="1"/>
          </p:nvPr>
        </p:nvSpPr>
        <p:spPr/>
        <p:txBody>
          <a:bodyPr/>
          <a:lstStyle/>
          <a:p>
            <a:r>
              <a:rPr lang="en-US" altLang="en-US" dirty="0" smtClean="0"/>
              <a:t>The Conditional Operator</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noChangeArrowheads="1"/>
          </p:cNvSpPr>
          <p:nvPr>
            <p:ph type="title"/>
          </p:nvPr>
        </p:nvSpPr>
        <p:spPr/>
        <p:txBody>
          <a:bodyPr/>
          <a:lstStyle/>
          <a:p>
            <a:r>
              <a:rPr lang="en-US" altLang="en-US" dirty="0" smtClean="0"/>
              <a:t>The Conditional Operator </a:t>
            </a:r>
            <a:r>
              <a:rPr lang="en-US" sz="1200" dirty="0"/>
              <a:t>(1 of 2)</a:t>
            </a:r>
            <a:endParaRPr lang="en-US" altLang="en-US" dirty="0" smtClean="0"/>
          </a:p>
        </p:txBody>
      </p:sp>
      <p:sp>
        <p:nvSpPr>
          <p:cNvPr id="68611" name="Content Placeholder 2"/>
          <p:cNvSpPr>
            <a:spLocks noGrp="1" noChangeArrowheads="1"/>
          </p:cNvSpPr>
          <p:nvPr>
            <p:ph idx="1"/>
          </p:nvPr>
        </p:nvSpPr>
        <p:spPr>
          <a:xfrm>
            <a:off x="457200" y="1600201"/>
            <a:ext cx="8229600" cy="1774596"/>
          </a:xfrm>
        </p:spPr>
        <p:txBody>
          <a:bodyPr/>
          <a:lstStyle/>
          <a:p>
            <a:pPr>
              <a:buFontTx/>
              <a:buChar char="•"/>
            </a:pPr>
            <a:r>
              <a:rPr lang="en-US" altLang="en-US" dirty="0" smtClean="0"/>
              <a:t>Can use to create short </a:t>
            </a:r>
            <a:r>
              <a:rPr lang="en-US" altLang="en-US" dirty="0" smtClean="0">
                <a:latin typeface="Courier New" panose="02070309020205020404" pitchFamily="49" charset="0"/>
              </a:rPr>
              <a:t>if/else</a:t>
            </a:r>
            <a:r>
              <a:rPr lang="en-US" altLang="en-US" dirty="0" smtClean="0"/>
              <a:t> statements</a:t>
            </a:r>
          </a:p>
          <a:p>
            <a:pPr>
              <a:buFontTx/>
              <a:buChar char="•"/>
            </a:pPr>
            <a:r>
              <a:rPr lang="en-US" altLang="en-US" dirty="0" smtClean="0"/>
              <a:t>Format: </a:t>
            </a:r>
            <a:r>
              <a:rPr lang="en-US" altLang="en-US" sz="2800" dirty="0" smtClean="0">
                <a:latin typeface="Courier New" panose="02070309020205020404" pitchFamily="49" charset="0"/>
              </a:rPr>
              <a:t>expr ? expr : expr;</a:t>
            </a:r>
            <a:endParaRPr lang="en-US" altLang="en-US" dirty="0" smtClean="0"/>
          </a:p>
        </p:txBody>
      </p:sp>
      <p:pic>
        <p:nvPicPr>
          <p:cNvPr id="3" name="Picture 2" descr="The screenshot shows the conditional operators between the expressions. The expression reads, x less than 0 question mark y equals 10 colon z equals 20 semicolon. The first expression x less than 0 is tested. Once the first expression is true, the second expression executes if the first expression is true. The third expression z equals 20 executes if the first expression is false.&#10;"/>
          <p:cNvPicPr>
            <a:picLocks noChangeAspect="1"/>
          </p:cNvPicPr>
          <p:nvPr/>
        </p:nvPicPr>
        <p:blipFill>
          <a:blip r:embed="rId2"/>
          <a:stretch>
            <a:fillRect/>
          </a:stretch>
        </p:blipFill>
        <p:spPr>
          <a:xfrm>
            <a:off x="941852" y="3606163"/>
            <a:ext cx="7486537" cy="21154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noChangeArrowheads="1"/>
          </p:cNvSpPr>
          <p:nvPr>
            <p:ph type="title"/>
          </p:nvPr>
        </p:nvSpPr>
        <p:spPr/>
        <p:txBody>
          <a:bodyPr/>
          <a:lstStyle/>
          <a:p>
            <a:r>
              <a:rPr lang="en-US" altLang="en-US" dirty="0" smtClean="0"/>
              <a:t>The Conditional Operator </a:t>
            </a:r>
            <a:r>
              <a:rPr lang="en-US" sz="1200" dirty="0" smtClean="0"/>
              <a:t>(2 </a:t>
            </a:r>
            <a:r>
              <a:rPr lang="en-US" sz="1200" dirty="0"/>
              <a:t>of 2)</a:t>
            </a:r>
            <a:endParaRPr lang="en-US" altLang="en-US" dirty="0" smtClean="0"/>
          </a:p>
        </p:txBody>
      </p:sp>
      <p:sp>
        <p:nvSpPr>
          <p:cNvPr id="69635" name="Content Placeholder 2"/>
          <p:cNvSpPr>
            <a:spLocks noGrp="1" noChangeArrowheads="1"/>
          </p:cNvSpPr>
          <p:nvPr>
            <p:ph idx="1"/>
          </p:nvPr>
        </p:nvSpPr>
        <p:spPr/>
        <p:txBody>
          <a:bodyPr/>
          <a:lstStyle/>
          <a:p>
            <a:pPr>
              <a:buFontTx/>
              <a:buChar char="•"/>
            </a:pPr>
            <a:r>
              <a:rPr lang="en-US" altLang="en-US" dirty="0" smtClean="0"/>
              <a:t>The value of a conditional expression is</a:t>
            </a:r>
          </a:p>
          <a:p>
            <a:pPr lvl="1"/>
            <a:r>
              <a:rPr lang="en-US" altLang="en-US" dirty="0" smtClean="0"/>
              <a:t>The value of the second expression if the first expression is true</a:t>
            </a:r>
          </a:p>
          <a:p>
            <a:pPr lvl="1"/>
            <a:r>
              <a:rPr lang="en-US" altLang="en-US" dirty="0" smtClean="0"/>
              <a:t>The value of the third expression if the first expression is false</a:t>
            </a:r>
          </a:p>
          <a:p>
            <a:pPr>
              <a:buFontTx/>
              <a:buChar char="•"/>
            </a:pPr>
            <a:r>
              <a:rPr lang="en-US" altLang="en-US" dirty="0" smtClean="0"/>
              <a:t>Parentheses </a:t>
            </a:r>
            <a:r>
              <a:rPr lang="en-US" altLang="en-US" dirty="0" smtClean="0">
                <a:latin typeface="Courier New" panose="02070309020205020404" pitchFamily="49" charset="0"/>
              </a:rPr>
              <a:t>()</a:t>
            </a:r>
            <a:r>
              <a:rPr lang="en-US" altLang="en-US" dirty="0" smtClean="0"/>
              <a:t> may </a:t>
            </a:r>
            <a:r>
              <a:rPr lang="en-US" altLang="en-US" dirty="0" smtClean="0"/>
              <a:t>be needed in an expression due to precedence of conditional operator</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The Conditional Operator in Program 4-22</a:t>
            </a:r>
          </a:p>
        </p:txBody>
      </p:sp>
      <p:pic>
        <p:nvPicPr>
          <p:cNvPr id="70659" name="Picture 2" descr="The screenshot shows the program source code to calculate a consultant's charges at 50 dollars per hour for a minimum of 5 hours using the conditional operators. The conditional operator adjusts the hours to 5 if less than 5 hours were worked. The user enters the hourly pay rate, minimum billable hours, hours worked, and the total charges. The program gets the hours worked, determines the hours to charge for, and calculates and displays the charges. The calculation for the hours to charge for is: hours equals open brackets minimum hours question mark minimum hours colon hours. The charges are calculated as follows: charges equal pay rate times hours. The charge is in dollars.&#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24000"/>
            <a:ext cx="5638800" cy="491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noChangeArrowheads="1"/>
          </p:cNvSpPr>
          <p:nvPr>
            <p:ph type="ctrTitle"/>
          </p:nvPr>
        </p:nvSpPr>
        <p:spPr/>
        <p:txBody>
          <a:bodyPr/>
          <a:lstStyle/>
          <a:p>
            <a:r>
              <a:rPr lang="en-US" altLang="en-US" dirty="0" smtClean="0"/>
              <a:t>4.15</a:t>
            </a:r>
          </a:p>
        </p:txBody>
      </p:sp>
      <p:sp>
        <p:nvSpPr>
          <p:cNvPr id="71683" name="Subtitle 2"/>
          <p:cNvSpPr>
            <a:spLocks noGrp="1" noChangeArrowheads="1"/>
          </p:cNvSpPr>
          <p:nvPr>
            <p:ph type="subTitle" idx="1"/>
          </p:nvPr>
        </p:nvSpPr>
        <p:spPr/>
        <p:txBody>
          <a:bodyPr/>
          <a:lstStyle/>
          <a:p>
            <a:r>
              <a:rPr lang="en-US" altLang="en-US" dirty="0" smtClean="0"/>
              <a:t>The </a:t>
            </a:r>
            <a:r>
              <a:rPr lang="en-US" altLang="en-US" dirty="0" smtClean="0">
                <a:latin typeface="Courier New" panose="02070309020205020404" pitchFamily="49" charset="0"/>
                <a:cs typeface="Courier New" panose="02070309020205020404" pitchFamily="49" charset="0"/>
              </a:rPr>
              <a:t>switch</a:t>
            </a:r>
            <a:r>
              <a:rPr lang="en-US" altLang="en-US" dirty="0" smtClean="0"/>
              <a:t> Statement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noChangeArrowheads="1"/>
          </p:cNvSpPr>
          <p:nvPr>
            <p:ph type="title"/>
          </p:nvPr>
        </p:nvSpPr>
        <p:spPr/>
        <p:txBody>
          <a:bodyPr/>
          <a:lstStyle/>
          <a:p>
            <a:r>
              <a:rPr lang="en-US" altLang="en-US" dirty="0" smtClean="0"/>
              <a:t>The </a:t>
            </a:r>
            <a:r>
              <a:rPr lang="en-US" altLang="en-US" b="1" dirty="0" smtClean="0">
                <a:latin typeface="Courier New" panose="02070309020205020404" pitchFamily="49" charset="0"/>
                <a:cs typeface="Courier New" panose="02070309020205020404" pitchFamily="49" charset="0"/>
              </a:rPr>
              <a:t>switch</a:t>
            </a:r>
            <a:r>
              <a:rPr lang="en-US" altLang="en-US" dirty="0" smtClean="0"/>
              <a:t> Statement </a:t>
            </a:r>
            <a:r>
              <a:rPr lang="en-US" sz="1200" dirty="0" smtClean="0"/>
              <a:t>(1 </a:t>
            </a:r>
            <a:r>
              <a:rPr lang="en-US" sz="1200" dirty="0"/>
              <a:t>of </a:t>
            </a:r>
            <a:r>
              <a:rPr lang="en-US" sz="1200" dirty="0" smtClean="0"/>
              <a:t>2)</a:t>
            </a:r>
            <a:endParaRPr lang="en-US" altLang="en-US" dirty="0" smtClean="0"/>
          </a:p>
        </p:txBody>
      </p:sp>
      <p:sp>
        <p:nvSpPr>
          <p:cNvPr id="72707" name="Content Placeholder 2"/>
          <p:cNvSpPr>
            <a:spLocks noGrp="1" noChangeArrowheads="1"/>
          </p:cNvSpPr>
          <p:nvPr>
            <p:ph idx="1"/>
          </p:nvPr>
        </p:nvSpPr>
        <p:spPr/>
        <p:txBody>
          <a:bodyPr/>
          <a:lstStyle/>
          <a:p>
            <a:pPr>
              <a:buFontTx/>
              <a:buChar char="•"/>
            </a:pPr>
            <a:r>
              <a:rPr lang="en-US" altLang="en-US" dirty="0" smtClean="0"/>
              <a:t>Used to select among statements from several alternatives</a:t>
            </a:r>
          </a:p>
          <a:p>
            <a:pPr>
              <a:buFontTx/>
              <a:buChar char="•"/>
            </a:pPr>
            <a:r>
              <a:rPr lang="en-US" altLang="en-US" dirty="0" smtClean="0"/>
              <a:t>In some cases, can be used instead of </a:t>
            </a:r>
            <a:r>
              <a:rPr lang="en-US" altLang="en-US" dirty="0" smtClean="0">
                <a:latin typeface="Courier New" panose="02070309020205020404" pitchFamily="49" charset="0"/>
              </a:rPr>
              <a:t>if/else if</a:t>
            </a:r>
            <a:r>
              <a:rPr lang="en-US" altLang="en-US" dirty="0" smtClean="0"/>
              <a:t> statements</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noChangeArrowheads="1"/>
          </p:cNvSpPr>
          <p:nvPr>
            <p:ph type="title"/>
          </p:nvPr>
        </p:nvSpPr>
        <p:spPr/>
        <p:txBody>
          <a:bodyPr/>
          <a:lstStyle/>
          <a:p>
            <a:r>
              <a:rPr lang="en-US" altLang="en-US" b="1" dirty="0" smtClean="0">
                <a:latin typeface="Courier New" panose="02070309020205020404" pitchFamily="49" charset="0"/>
                <a:cs typeface="Courier New" panose="02070309020205020404" pitchFamily="49" charset="0"/>
              </a:rPr>
              <a:t>switch</a:t>
            </a:r>
            <a:r>
              <a:rPr lang="en-US" altLang="en-US" dirty="0" smtClean="0"/>
              <a:t> Statement Format</a:t>
            </a:r>
          </a:p>
        </p:txBody>
      </p:sp>
      <p:sp>
        <p:nvSpPr>
          <p:cNvPr id="73731" name="Content Placeholder 2"/>
          <p:cNvSpPr>
            <a:spLocks noGrp="1" noChangeArrowheads="1"/>
          </p:cNvSpPr>
          <p:nvPr>
            <p:ph idx="1"/>
          </p:nvPr>
        </p:nvSpPr>
        <p:spPr>
          <a:xfrm>
            <a:off x="457200" y="1600200"/>
            <a:ext cx="8229600" cy="4724400"/>
          </a:xfrm>
        </p:spPr>
        <p:txBody>
          <a:bodyPr/>
          <a:lstStyle/>
          <a:p>
            <a:pPr>
              <a:buFont typeface="Times" panose="02020603050405020304" pitchFamily="18" charset="0"/>
              <a:buNone/>
            </a:pPr>
            <a:r>
              <a:rPr lang="en-US" altLang="en-US" dirty="0" smtClean="0">
                <a:latin typeface="Courier New" panose="02070309020205020404" pitchFamily="49" charset="0"/>
              </a:rPr>
              <a:t>switch (</a:t>
            </a:r>
            <a:r>
              <a:rPr lang="en-US" altLang="en-US" i="1" dirty="0" smtClean="0">
                <a:latin typeface="Courier New" panose="02070309020205020404" pitchFamily="49" charset="0"/>
              </a:rPr>
              <a:t>expression</a:t>
            </a:r>
            <a:r>
              <a:rPr lang="en-US" altLang="en-US" dirty="0" smtClean="0">
                <a:latin typeface="Courier New" panose="02070309020205020404" pitchFamily="49" charset="0"/>
              </a:rPr>
              <a:t>) //integer</a:t>
            </a:r>
          </a:p>
          <a:p>
            <a:pPr>
              <a:buFont typeface="Times" panose="02020603050405020304" pitchFamily="18" charset="0"/>
              <a:buNone/>
            </a:pPr>
            <a:r>
              <a:rPr lang="en-US" altLang="en-US" dirty="0" smtClean="0">
                <a:latin typeface="Courier New" panose="02070309020205020404" pitchFamily="49" charset="0"/>
              </a:rPr>
              <a:t>{</a:t>
            </a:r>
            <a:endParaRPr lang="en-US" altLang="en-US" dirty="0" smtClean="0"/>
          </a:p>
          <a:p>
            <a:pPr marL="365760" indent="0">
              <a:buFont typeface="Times" panose="02020603050405020304" pitchFamily="18" charset="0"/>
              <a:buNone/>
            </a:pPr>
            <a:r>
              <a:rPr lang="en-US" altLang="en-US" dirty="0" smtClean="0">
                <a:latin typeface="Courier New" panose="02070309020205020404" pitchFamily="49" charset="0"/>
              </a:rPr>
              <a:t>case </a:t>
            </a:r>
            <a:r>
              <a:rPr lang="en-US" altLang="en-US" i="1" dirty="0" smtClean="0">
                <a:latin typeface="Courier New" panose="02070309020205020404" pitchFamily="49" charset="0"/>
              </a:rPr>
              <a:t>exp</a:t>
            </a:r>
            <a:r>
              <a:rPr lang="en-US" altLang="en-US" b="1" i="1" dirty="0" smtClean="0">
                <a:latin typeface="Courier New" panose="02070309020205020404" pitchFamily="49" charset="0"/>
              </a:rPr>
              <a:t>1</a:t>
            </a:r>
            <a:r>
              <a:rPr lang="en-US" altLang="en-US" dirty="0" smtClean="0">
                <a:latin typeface="Courier New" panose="02070309020205020404" pitchFamily="49" charset="0"/>
              </a:rPr>
              <a:t>: </a:t>
            </a:r>
            <a:r>
              <a:rPr lang="en-US" altLang="en-US" i="1" dirty="0" smtClean="0">
                <a:latin typeface="Courier New" panose="02070309020205020404" pitchFamily="49" charset="0"/>
              </a:rPr>
              <a:t>statement</a:t>
            </a:r>
            <a:r>
              <a:rPr lang="en-US" altLang="en-US" b="1" i="1" dirty="0" smtClean="0">
                <a:latin typeface="Courier New" panose="02070309020205020404" pitchFamily="49" charset="0"/>
              </a:rPr>
              <a:t>1</a:t>
            </a:r>
            <a:r>
              <a:rPr lang="en-US" altLang="en-US" dirty="0" smtClean="0">
                <a:latin typeface="Courier New" panose="02070309020205020404" pitchFamily="49" charset="0"/>
              </a:rPr>
              <a:t>;</a:t>
            </a:r>
          </a:p>
          <a:p>
            <a:pPr marL="365760" indent="0">
              <a:buFont typeface="Times" panose="02020603050405020304" pitchFamily="18" charset="0"/>
              <a:buNone/>
            </a:pPr>
            <a:r>
              <a:rPr lang="en-US" altLang="en-US" dirty="0" smtClean="0">
                <a:latin typeface="Courier New" panose="02070309020205020404" pitchFamily="49" charset="0"/>
              </a:rPr>
              <a:t>case </a:t>
            </a:r>
            <a:r>
              <a:rPr lang="en-US" altLang="en-US" i="1" dirty="0" smtClean="0">
                <a:latin typeface="Courier New" panose="02070309020205020404" pitchFamily="49" charset="0"/>
              </a:rPr>
              <a:t>exp</a:t>
            </a:r>
            <a:r>
              <a:rPr lang="en-US" altLang="en-US" b="1" i="1" dirty="0" smtClean="0">
                <a:latin typeface="Courier New" panose="02070309020205020404" pitchFamily="49" charset="0"/>
              </a:rPr>
              <a:t>2</a:t>
            </a:r>
            <a:r>
              <a:rPr lang="en-US" altLang="en-US" dirty="0" smtClean="0">
                <a:latin typeface="Courier New" panose="02070309020205020404" pitchFamily="49" charset="0"/>
              </a:rPr>
              <a:t>: </a:t>
            </a:r>
            <a:r>
              <a:rPr lang="en-US" altLang="en-US" i="1" dirty="0" smtClean="0">
                <a:latin typeface="Courier New" panose="02070309020205020404" pitchFamily="49" charset="0"/>
              </a:rPr>
              <a:t>statement</a:t>
            </a:r>
            <a:r>
              <a:rPr lang="en-US" altLang="en-US" b="1" i="1" dirty="0" smtClean="0">
                <a:latin typeface="Courier New" panose="02070309020205020404" pitchFamily="49" charset="0"/>
              </a:rPr>
              <a:t>2</a:t>
            </a:r>
            <a:r>
              <a:rPr lang="en-US" altLang="en-US" dirty="0" smtClean="0">
                <a:latin typeface="Courier New" panose="02070309020205020404" pitchFamily="49" charset="0"/>
              </a:rPr>
              <a:t>;</a:t>
            </a:r>
          </a:p>
          <a:p>
            <a:pPr marL="365760" indent="0">
              <a:buFont typeface="Times" panose="02020603050405020304" pitchFamily="18" charset="0"/>
              <a:buNone/>
            </a:pPr>
            <a:r>
              <a:rPr lang="en-US" altLang="en-US" dirty="0" smtClean="0">
                <a:latin typeface="Courier New" panose="02070309020205020404" pitchFamily="49" charset="0"/>
              </a:rPr>
              <a:t>...</a:t>
            </a:r>
          </a:p>
          <a:p>
            <a:pPr marL="365760" indent="0">
              <a:buFont typeface="Times" panose="02020603050405020304" pitchFamily="18" charset="0"/>
              <a:buNone/>
            </a:pPr>
            <a:r>
              <a:rPr lang="en-US" altLang="en-US" dirty="0" smtClean="0">
                <a:latin typeface="Courier New" panose="02070309020205020404" pitchFamily="49" charset="0"/>
              </a:rPr>
              <a:t>case </a:t>
            </a:r>
            <a:r>
              <a:rPr lang="en-US" altLang="en-US" i="1" dirty="0" smtClean="0">
                <a:latin typeface="Courier New" panose="02070309020205020404" pitchFamily="49" charset="0"/>
              </a:rPr>
              <a:t>exp</a:t>
            </a:r>
            <a:r>
              <a:rPr lang="en-US" altLang="en-US" b="1" i="1" dirty="0" smtClean="0">
                <a:latin typeface="Courier New" panose="02070309020205020404" pitchFamily="49" charset="0"/>
              </a:rPr>
              <a:t>n</a:t>
            </a:r>
            <a:r>
              <a:rPr lang="en-US" altLang="en-US" dirty="0" smtClean="0">
                <a:latin typeface="Courier New" panose="02070309020205020404" pitchFamily="49" charset="0"/>
              </a:rPr>
              <a:t>: </a:t>
            </a:r>
            <a:r>
              <a:rPr lang="en-US" altLang="en-US" i="1" dirty="0" smtClean="0">
                <a:latin typeface="Courier New" panose="02070309020205020404" pitchFamily="49" charset="0"/>
              </a:rPr>
              <a:t>statement</a:t>
            </a:r>
            <a:r>
              <a:rPr lang="en-US" altLang="en-US" b="1" i="1" dirty="0" smtClean="0">
                <a:latin typeface="Courier New" panose="02070309020205020404" pitchFamily="49" charset="0"/>
              </a:rPr>
              <a:t>n</a:t>
            </a:r>
            <a:r>
              <a:rPr lang="en-US" altLang="en-US" dirty="0" smtClean="0">
                <a:latin typeface="Courier New" panose="02070309020205020404" pitchFamily="49" charset="0"/>
              </a:rPr>
              <a:t>;</a:t>
            </a:r>
          </a:p>
          <a:p>
            <a:pPr marL="365760" indent="0">
              <a:buFont typeface="Times" panose="02020603050405020304" pitchFamily="18" charset="0"/>
              <a:buNone/>
            </a:pPr>
            <a:r>
              <a:rPr lang="en-US" altLang="en-US" dirty="0" smtClean="0">
                <a:latin typeface="Courier New" panose="02070309020205020404" pitchFamily="49" charset="0"/>
              </a:rPr>
              <a:t>default</a:t>
            </a:r>
            <a:r>
              <a:rPr lang="en-US" altLang="en-US" dirty="0" smtClean="0">
                <a:latin typeface="Courier New" panose="02070309020205020404" pitchFamily="49" charset="0"/>
              </a:rPr>
              <a:t>: </a:t>
            </a:r>
            <a:r>
              <a:rPr lang="en-US" altLang="en-US" i="1" dirty="0" smtClean="0">
                <a:latin typeface="Courier New" panose="02070309020205020404" pitchFamily="49" charset="0"/>
              </a:rPr>
              <a:t>statement</a:t>
            </a:r>
            <a:r>
              <a:rPr lang="en-US" altLang="en-US" b="1" i="1" dirty="0" smtClean="0">
                <a:latin typeface="Courier New" panose="02070309020205020404" pitchFamily="49" charset="0"/>
              </a:rPr>
              <a:t>n+1</a:t>
            </a:r>
            <a:r>
              <a:rPr lang="en-US" altLang="en-US" dirty="0" smtClean="0">
                <a:latin typeface="Courier New" panose="02070309020205020404" pitchFamily="49" charset="0"/>
              </a:rPr>
              <a:t>;</a:t>
            </a:r>
          </a:p>
          <a:p>
            <a:pPr>
              <a:buFont typeface="Times" panose="02020603050405020304" pitchFamily="18" charset="0"/>
              <a:buNone/>
            </a:pPr>
            <a:r>
              <a:rPr lang="en-US" altLang="en-US" dirty="0" smtClean="0">
                <a:latin typeface="Courier New" panose="02070309020205020404" pitchFamily="49" charset="0"/>
              </a:rPr>
              <a:t>}</a:t>
            </a:r>
            <a:endParaRPr lang="en-US" alt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p:txBody>
          <a:bodyPr/>
          <a:lstStyle/>
          <a:p>
            <a:r>
              <a:rPr lang="en-US" altLang="en-US" dirty="0" smtClean="0"/>
              <a:t>The </a:t>
            </a:r>
            <a:r>
              <a:rPr lang="en-US" altLang="en-US" b="1" dirty="0" smtClean="0">
                <a:latin typeface="Courier New" panose="02070309020205020404" pitchFamily="49" charset="0"/>
                <a:cs typeface="Courier New" panose="02070309020205020404" pitchFamily="49" charset="0"/>
              </a:rPr>
              <a:t>if</a:t>
            </a:r>
            <a:r>
              <a:rPr lang="en-US" altLang="en-US" dirty="0" smtClean="0"/>
              <a:t> Statement </a:t>
            </a:r>
            <a:r>
              <a:rPr lang="en-US" altLang="en-US" sz="1200" dirty="0" smtClean="0"/>
              <a:t>(1 of 2)</a:t>
            </a:r>
          </a:p>
        </p:txBody>
      </p:sp>
      <p:sp>
        <p:nvSpPr>
          <p:cNvPr id="10243" name="Content Placeholder 2"/>
          <p:cNvSpPr>
            <a:spLocks noGrp="1" noChangeArrowheads="1"/>
          </p:cNvSpPr>
          <p:nvPr>
            <p:ph idx="1"/>
          </p:nvPr>
        </p:nvSpPr>
        <p:spPr/>
        <p:txBody>
          <a:bodyPr/>
          <a:lstStyle/>
          <a:p>
            <a:pPr>
              <a:buFontTx/>
              <a:buChar char="•"/>
            </a:pPr>
            <a:r>
              <a:rPr lang="en-US" altLang="en-US" dirty="0" smtClean="0"/>
              <a:t>Allows statements to be conditionally executed or skipped over</a:t>
            </a:r>
          </a:p>
          <a:p>
            <a:pPr>
              <a:buFontTx/>
              <a:buChar char="•"/>
            </a:pPr>
            <a:r>
              <a:rPr lang="en-US" altLang="en-US" dirty="0" smtClean="0"/>
              <a:t>Models the way we mentally evaluate situations:</a:t>
            </a:r>
          </a:p>
          <a:p>
            <a:pPr lvl="1"/>
            <a:r>
              <a:rPr lang="en-US" altLang="en-US" dirty="0" smtClean="0"/>
              <a:t>"If it is raining, take an umbrella."</a:t>
            </a:r>
          </a:p>
          <a:p>
            <a:pPr lvl="1"/>
            <a:r>
              <a:rPr lang="en-US" altLang="en-US" dirty="0" smtClean="0"/>
              <a:t>"If it is cold outside, wear a coat."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noChangeArrowheads="1"/>
          </p:cNvSpPr>
          <p:nvPr>
            <p:ph type="title"/>
          </p:nvPr>
        </p:nvSpPr>
        <p:spPr>
          <a:xfrm>
            <a:off x="457200" y="525600"/>
            <a:ext cx="8229600" cy="639762"/>
          </a:xfrm>
        </p:spPr>
        <p:txBody>
          <a:bodyPr/>
          <a:lstStyle/>
          <a:p>
            <a:r>
              <a:rPr lang="en-US" altLang="en-US" dirty="0" smtClean="0"/>
              <a:t>The </a:t>
            </a:r>
            <a:r>
              <a:rPr lang="en-US" altLang="en-US" b="1" dirty="0" smtClean="0">
                <a:latin typeface="Courier New" panose="02070309020205020404" pitchFamily="49" charset="0"/>
                <a:cs typeface="Courier New" panose="02070309020205020404" pitchFamily="49" charset="0"/>
              </a:rPr>
              <a:t>switch</a:t>
            </a:r>
            <a:r>
              <a:rPr lang="en-US" altLang="en-US" dirty="0" smtClean="0"/>
              <a:t> Statement </a:t>
            </a:r>
            <a:r>
              <a:rPr lang="en-US" sz="1200" dirty="0" smtClean="0"/>
              <a:t>(2 </a:t>
            </a:r>
            <a:r>
              <a:rPr lang="en-US" sz="1200" dirty="0"/>
              <a:t>of 2)</a:t>
            </a:r>
            <a:endParaRPr lang="en-US" altLang="en-US" dirty="0" smtClean="0"/>
          </a:p>
        </p:txBody>
      </p:sp>
      <p:pic>
        <p:nvPicPr>
          <p:cNvPr id="74755" name="Picture 2" descr="The screenshot shows the program source code using the switch statement. The statement tells the user something they already know. The user enters A, B, or C. The switch statement repeats the input: You entered A, B, or C. The screenshot shows the program output with example input in bold. The first input reads, Enter A, B, or C. The input is B in bold. The output reads, &quot;You entered B.&quot; The second input reads, Enter A, B, or C. The input is F in bold. The output reads, &quot;You did not enter A, B, or C!&quo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6781800" cy="506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The screenshot shows the program output with example input in bold for a switch statement. The first statement reads, &quot;Enter A, B, or C. The input is B in bold. The output reads, &quot;You entered B.&quot; The second statement reads, &quot;Enter A, B, or C.&quot; The input is F in bold. The output reads, You did not enter A, B, or C!&quot;"/>
          <p:cNvPicPr>
            <a:picLocks noChangeAspect="1"/>
          </p:cNvPicPr>
          <p:nvPr/>
        </p:nvPicPr>
        <p:blipFill>
          <a:blip r:embed="rId3"/>
          <a:stretch>
            <a:fillRect/>
          </a:stretch>
        </p:blipFill>
        <p:spPr>
          <a:xfrm>
            <a:off x="4648200" y="2695575"/>
            <a:ext cx="4208463" cy="130175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1740275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a:latin typeface="Courier New" pitchFamily="49" charset="0"/>
                <a:cs typeface="Courier New" pitchFamily="49" charset="0"/>
              </a:rPr>
              <a:t>switch</a:t>
            </a:r>
            <a:r>
              <a:rPr lang="en-US" dirty="0"/>
              <a:t> Statement Requirements</a:t>
            </a:r>
          </a:p>
        </p:txBody>
      </p:sp>
      <p:sp>
        <p:nvSpPr>
          <p:cNvPr id="3" name="Content Placeholder 2"/>
          <p:cNvSpPr>
            <a:spLocks noGrp="1"/>
          </p:cNvSpPr>
          <p:nvPr>
            <p:ph idx="1"/>
          </p:nvPr>
        </p:nvSpPr>
        <p:spPr/>
        <p:txBody>
          <a:bodyPr/>
          <a:lstStyle/>
          <a:p>
            <a:pPr marL="609600" indent="-609600">
              <a:buFont typeface="+mj-lt"/>
              <a:buAutoNum type="arabicParenR"/>
              <a:defRPr/>
            </a:pPr>
            <a:r>
              <a:rPr lang="en-US" i="1" dirty="0" smtClean="0">
                <a:latin typeface="Courier New" pitchFamily="-16" charset="0"/>
              </a:rPr>
              <a:t>expression</a:t>
            </a:r>
            <a:r>
              <a:rPr lang="en-US" dirty="0" smtClean="0"/>
              <a:t> </a:t>
            </a:r>
            <a:r>
              <a:rPr lang="en-US" dirty="0"/>
              <a:t>must be an integer variable or an expression that evaluates to an integer </a:t>
            </a:r>
            <a:r>
              <a:rPr lang="en-US" dirty="0" smtClean="0"/>
              <a:t>value</a:t>
            </a:r>
            <a:endParaRPr lang="en-US" dirty="0" smtClean="0">
              <a:latin typeface="Courier New" pitchFamily="-16" charset="0"/>
            </a:endParaRPr>
          </a:p>
          <a:p>
            <a:pPr marL="609600" indent="-609600">
              <a:buClr>
                <a:schemeClr val="tx1"/>
              </a:buClr>
              <a:buFontTx/>
              <a:buAutoNum type="arabicParenR" startAt="2"/>
              <a:defRPr/>
            </a:pPr>
            <a:r>
              <a:rPr lang="en-US" i="1" dirty="0" smtClean="0">
                <a:latin typeface="Courier New" pitchFamily="-16" charset="0"/>
              </a:rPr>
              <a:t>exp</a:t>
            </a:r>
            <a:r>
              <a:rPr lang="en-US" b="1" i="1" dirty="0" smtClean="0">
                <a:latin typeface="Courier New" pitchFamily="-16" charset="0"/>
              </a:rPr>
              <a:t>1</a:t>
            </a:r>
            <a:r>
              <a:rPr lang="en-US" dirty="0" smtClean="0"/>
              <a:t> through </a:t>
            </a:r>
            <a:r>
              <a:rPr lang="en-US" i="1" dirty="0" smtClean="0">
                <a:latin typeface="Courier New" pitchFamily="-16" charset="0"/>
              </a:rPr>
              <a:t>exp</a:t>
            </a:r>
            <a:r>
              <a:rPr lang="en-US" b="1" i="1" dirty="0" smtClean="0">
                <a:latin typeface="Courier New" pitchFamily="-16" charset="0"/>
              </a:rPr>
              <a:t>n</a:t>
            </a:r>
            <a:r>
              <a:rPr lang="en-US" dirty="0" smtClean="0"/>
              <a:t> must be constant integer expressions or literals, and must be unique in the </a:t>
            </a:r>
            <a:r>
              <a:rPr lang="en-US" dirty="0" smtClean="0">
                <a:latin typeface="Courier New" pitchFamily="-16" charset="0"/>
              </a:rPr>
              <a:t>switch</a:t>
            </a:r>
            <a:r>
              <a:rPr lang="en-US" dirty="0" smtClean="0"/>
              <a:t> statement</a:t>
            </a:r>
          </a:p>
          <a:p>
            <a:pPr marL="609600" indent="-609600">
              <a:buClr>
                <a:schemeClr val="tx1"/>
              </a:buClr>
              <a:buFontTx/>
              <a:buAutoNum type="arabicParenR" startAt="2"/>
              <a:defRPr/>
            </a:pPr>
            <a:r>
              <a:rPr lang="en-US" dirty="0" smtClean="0">
                <a:latin typeface="Courier New" pitchFamily="-16" charset="0"/>
              </a:rPr>
              <a:t>default</a:t>
            </a:r>
            <a:r>
              <a:rPr lang="en-US" dirty="0" smtClean="0"/>
              <a:t> </a:t>
            </a:r>
            <a:r>
              <a:rPr lang="en-US" dirty="0"/>
              <a:t>is optional but </a:t>
            </a:r>
            <a:r>
              <a:rPr lang="en-US" dirty="0" smtClean="0"/>
              <a:t>recommended</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a:latin typeface="Courier New" pitchFamily="49" charset="0"/>
                <a:cs typeface="Courier New" pitchFamily="49" charset="0"/>
              </a:rPr>
              <a:t>switch</a:t>
            </a:r>
            <a:r>
              <a:rPr lang="en-US" dirty="0"/>
              <a:t> Statement-How it Works</a:t>
            </a:r>
          </a:p>
        </p:txBody>
      </p:sp>
      <p:sp>
        <p:nvSpPr>
          <p:cNvPr id="3" name="Content Placeholder 2"/>
          <p:cNvSpPr>
            <a:spLocks noGrp="1"/>
          </p:cNvSpPr>
          <p:nvPr>
            <p:ph idx="1"/>
          </p:nvPr>
        </p:nvSpPr>
        <p:spPr/>
        <p:txBody>
          <a:bodyPr>
            <a:normAutofit lnSpcReduction="10000"/>
          </a:bodyPr>
          <a:lstStyle/>
          <a:p>
            <a:pPr marL="609600" indent="-609600">
              <a:lnSpc>
                <a:spcPct val="90000"/>
              </a:lnSpc>
              <a:buFont typeface="+mj-lt"/>
              <a:buAutoNum type="arabicParenR"/>
              <a:defRPr/>
            </a:pPr>
            <a:r>
              <a:rPr lang="en-US" i="1" dirty="0" smtClean="0">
                <a:latin typeface="Courier New" pitchFamily="-16" charset="0"/>
              </a:rPr>
              <a:t>expression</a:t>
            </a:r>
            <a:r>
              <a:rPr lang="en-US" dirty="0" smtClean="0"/>
              <a:t> </a:t>
            </a:r>
            <a:r>
              <a:rPr lang="en-US" dirty="0"/>
              <a:t>is evaluated</a:t>
            </a:r>
            <a:endParaRPr lang="en-US" dirty="0">
              <a:latin typeface="Courier New" pitchFamily="-16" charset="0"/>
            </a:endParaRPr>
          </a:p>
          <a:p>
            <a:pPr marL="609600" indent="-609600">
              <a:lnSpc>
                <a:spcPct val="90000"/>
              </a:lnSpc>
              <a:buClr>
                <a:schemeClr val="tx1"/>
              </a:buClr>
              <a:buFontTx/>
              <a:buAutoNum type="arabicParenR" startAt="2"/>
              <a:defRPr/>
            </a:pPr>
            <a:r>
              <a:rPr lang="en-US" dirty="0"/>
              <a:t>The value of </a:t>
            </a:r>
            <a:r>
              <a:rPr lang="en-US" i="1" dirty="0">
                <a:latin typeface="Courier New" pitchFamily="-16" charset="0"/>
              </a:rPr>
              <a:t>expression</a:t>
            </a:r>
            <a:r>
              <a:rPr lang="en-US" dirty="0"/>
              <a:t> is compared against </a:t>
            </a:r>
            <a:r>
              <a:rPr lang="en-US" i="1" dirty="0">
                <a:latin typeface="Courier New" pitchFamily="-16" charset="0"/>
              </a:rPr>
              <a:t>exp</a:t>
            </a:r>
            <a:r>
              <a:rPr lang="en-US" b="1" i="1" dirty="0">
                <a:latin typeface="Courier New" pitchFamily="-16" charset="0"/>
              </a:rPr>
              <a:t>1</a:t>
            </a:r>
            <a:r>
              <a:rPr lang="en-US" dirty="0"/>
              <a:t> through </a:t>
            </a:r>
            <a:r>
              <a:rPr lang="en-US" i="1" dirty="0">
                <a:latin typeface="Courier New" pitchFamily="-16" charset="0"/>
              </a:rPr>
              <a:t>exp</a:t>
            </a:r>
            <a:r>
              <a:rPr lang="en-US" b="1" i="1" dirty="0">
                <a:latin typeface="Courier New" pitchFamily="-16" charset="0"/>
              </a:rPr>
              <a:t>n</a:t>
            </a:r>
            <a:r>
              <a:rPr lang="en-US" dirty="0" smtClean="0"/>
              <a:t>.</a:t>
            </a:r>
            <a:endParaRPr lang="en-US" dirty="0"/>
          </a:p>
          <a:p>
            <a:pPr marL="609600" indent="-609600">
              <a:lnSpc>
                <a:spcPct val="90000"/>
              </a:lnSpc>
              <a:buClr>
                <a:schemeClr val="tx1"/>
              </a:buClr>
              <a:buFontTx/>
              <a:buAutoNum type="arabicParenR" startAt="2"/>
              <a:defRPr/>
            </a:pPr>
            <a:r>
              <a:rPr lang="en-US" dirty="0"/>
              <a:t>If </a:t>
            </a:r>
            <a:r>
              <a:rPr lang="en-US" i="1" dirty="0">
                <a:latin typeface="Courier New" pitchFamily="-16" charset="0"/>
              </a:rPr>
              <a:t>expression</a:t>
            </a:r>
            <a:r>
              <a:rPr lang="en-US" dirty="0"/>
              <a:t> matches value </a:t>
            </a:r>
            <a:r>
              <a:rPr lang="en-US" i="1" dirty="0">
                <a:latin typeface="Courier New" pitchFamily="-16" charset="0"/>
              </a:rPr>
              <a:t>exp</a:t>
            </a:r>
            <a:r>
              <a:rPr lang="en-US" b="1" i="1" dirty="0">
                <a:latin typeface="Courier New" pitchFamily="-16" charset="0"/>
              </a:rPr>
              <a:t>i</a:t>
            </a:r>
            <a:r>
              <a:rPr lang="en-US" dirty="0"/>
              <a:t>, the program branches to the statement following </a:t>
            </a:r>
            <a:r>
              <a:rPr lang="en-US" i="1" dirty="0">
                <a:latin typeface="Courier New" pitchFamily="-16" charset="0"/>
              </a:rPr>
              <a:t>exp</a:t>
            </a:r>
            <a:r>
              <a:rPr lang="en-US" b="1" i="1" dirty="0">
                <a:latin typeface="Courier New" pitchFamily="-16" charset="0"/>
              </a:rPr>
              <a:t>i</a:t>
            </a:r>
            <a:r>
              <a:rPr lang="en-US" dirty="0"/>
              <a:t> and continues to the end of the </a:t>
            </a:r>
            <a:r>
              <a:rPr lang="en-US" dirty="0">
                <a:latin typeface="Courier New" pitchFamily="-16" charset="0"/>
              </a:rPr>
              <a:t>switch</a:t>
            </a:r>
            <a:endParaRPr lang="en-US" dirty="0"/>
          </a:p>
          <a:p>
            <a:pPr marL="609600" indent="-609600">
              <a:lnSpc>
                <a:spcPct val="90000"/>
              </a:lnSpc>
              <a:buClr>
                <a:schemeClr val="tx1"/>
              </a:buClr>
              <a:buFontTx/>
              <a:buAutoNum type="arabicParenR" startAt="2"/>
              <a:defRPr/>
            </a:pPr>
            <a:r>
              <a:rPr lang="en-US" dirty="0"/>
              <a:t>If no matching value is found, the program branches to the statement after </a:t>
            </a:r>
            <a:r>
              <a:rPr lang="en-US" dirty="0">
                <a:latin typeface="Courier New" pitchFamily="-16" charset="0"/>
              </a:rPr>
              <a:t>default</a:t>
            </a:r>
            <a:r>
              <a:rPr lang="en-US" dirty="0" smtClean="0">
                <a:latin typeface="Courier New" pitchFamily="-16" charset="0"/>
              </a:rPr>
              <a:t>:</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noChangeArrowheads="1"/>
          </p:cNvSpPr>
          <p:nvPr>
            <p:ph type="title"/>
          </p:nvPr>
        </p:nvSpPr>
        <p:spPr/>
        <p:txBody>
          <a:bodyPr/>
          <a:lstStyle/>
          <a:p>
            <a:r>
              <a:rPr lang="en-US" altLang="en-US" b="1" dirty="0" smtClean="0">
                <a:latin typeface="Courier New" panose="02070309020205020404" pitchFamily="49" charset="0"/>
                <a:cs typeface="Courier New" panose="02070309020205020404" pitchFamily="49" charset="0"/>
              </a:rPr>
              <a:t>break</a:t>
            </a:r>
            <a:r>
              <a:rPr lang="en-US" altLang="en-US" dirty="0" smtClean="0"/>
              <a:t> Statement</a:t>
            </a:r>
          </a:p>
        </p:txBody>
      </p:sp>
      <p:sp>
        <p:nvSpPr>
          <p:cNvPr id="77827" name="Content Placeholder 2"/>
          <p:cNvSpPr>
            <a:spLocks noGrp="1" noChangeArrowheads="1"/>
          </p:cNvSpPr>
          <p:nvPr>
            <p:ph idx="1"/>
          </p:nvPr>
        </p:nvSpPr>
        <p:spPr/>
        <p:txBody>
          <a:bodyPr/>
          <a:lstStyle/>
          <a:p>
            <a:pPr>
              <a:buFontTx/>
              <a:buChar char="•"/>
            </a:pPr>
            <a:r>
              <a:rPr lang="en-US" altLang="en-US" dirty="0" smtClean="0"/>
              <a:t>Used to exit a </a:t>
            </a:r>
            <a:r>
              <a:rPr lang="en-US" altLang="en-US" dirty="0" smtClean="0">
                <a:latin typeface="Courier New" panose="02070309020205020404" pitchFamily="49" charset="0"/>
              </a:rPr>
              <a:t>switch</a:t>
            </a:r>
            <a:r>
              <a:rPr lang="en-US" altLang="en-US" dirty="0" smtClean="0"/>
              <a:t> statement</a:t>
            </a:r>
          </a:p>
          <a:p>
            <a:pPr>
              <a:buFontTx/>
              <a:buChar char="•"/>
            </a:pPr>
            <a:r>
              <a:rPr lang="en-US" altLang="en-US" dirty="0" smtClean="0"/>
              <a:t>If it is left out, the program "falls through" the remaining statements in the </a:t>
            </a:r>
            <a:r>
              <a:rPr lang="en-US" altLang="en-US" dirty="0" smtClean="0">
                <a:latin typeface="Courier New" panose="02070309020205020404" pitchFamily="49" charset="0"/>
              </a:rPr>
              <a:t>switch</a:t>
            </a:r>
            <a:r>
              <a:rPr lang="en-US" altLang="en-US" dirty="0" smtClean="0"/>
              <a:t> statement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Courier New" pitchFamily="49" charset="0"/>
                <a:cs typeface="Courier New" pitchFamily="49" charset="0"/>
              </a:rPr>
              <a:t>break</a:t>
            </a:r>
            <a:r>
              <a:rPr lang="en-US" sz="4000" dirty="0"/>
              <a:t> and </a:t>
            </a:r>
            <a:r>
              <a:rPr lang="en-US" sz="4000" b="1" dirty="0">
                <a:latin typeface="Courier New" pitchFamily="49" charset="0"/>
                <a:cs typeface="Courier New" pitchFamily="49" charset="0"/>
              </a:rPr>
              <a:t>default</a:t>
            </a:r>
            <a:r>
              <a:rPr lang="en-US" sz="4000" dirty="0"/>
              <a:t> </a:t>
            </a:r>
            <a:r>
              <a:rPr lang="en-US" sz="4000" dirty="0" smtClean="0"/>
              <a:t>statements </a:t>
            </a:r>
            <a:r>
              <a:rPr lang="en-US" sz="1200" dirty="0" smtClean="0"/>
              <a:t>(1 of 3)</a:t>
            </a:r>
            <a:endParaRPr lang="en-US" sz="1200" dirty="0"/>
          </a:p>
        </p:txBody>
      </p:sp>
      <p:pic>
        <p:nvPicPr>
          <p:cNvPr id="4" name="Picture 2" descr="The screenshot shows the program source code that uses the break and default statements. The program uses the &quot;fall through&quot; feature of the switch statement. The program gets a model number from the user. The statement reads, &quot;Our televisions come in three models, the 100, 200, and 300. Which do you want?&quo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7732713"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707758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8800"/>
            <a:ext cx="8229600" cy="563562"/>
          </a:xfrm>
        </p:spPr>
        <p:txBody>
          <a:bodyPr/>
          <a:lstStyle/>
          <a:p>
            <a:r>
              <a:rPr lang="en-US" sz="4000" b="1" dirty="0">
                <a:latin typeface="Courier New" pitchFamily="49" charset="0"/>
                <a:cs typeface="Courier New" pitchFamily="49" charset="0"/>
              </a:rPr>
              <a:t>break</a:t>
            </a:r>
            <a:r>
              <a:rPr lang="en-US" sz="4000" dirty="0"/>
              <a:t> and </a:t>
            </a:r>
            <a:r>
              <a:rPr lang="en-US" sz="4000" b="1" dirty="0">
                <a:latin typeface="Courier New" pitchFamily="49" charset="0"/>
                <a:cs typeface="Courier New" pitchFamily="49" charset="0"/>
              </a:rPr>
              <a:t>default</a:t>
            </a:r>
            <a:r>
              <a:rPr lang="en-US" sz="4000" dirty="0"/>
              <a:t> </a:t>
            </a:r>
            <a:r>
              <a:rPr lang="en-US" sz="4000" dirty="0" smtClean="0"/>
              <a:t>statements </a:t>
            </a:r>
            <a:r>
              <a:rPr lang="en-US" sz="1200" dirty="0" smtClean="0"/>
              <a:t>(2 of 3)</a:t>
            </a:r>
            <a:endParaRPr lang="en-US" sz="1200" dirty="0"/>
          </a:p>
        </p:txBody>
      </p:sp>
      <p:pic>
        <p:nvPicPr>
          <p:cNvPr id="5" name="Picture 2" descr="The screenshot shows the program source code that uses the break and default statements. The program uses the &quot;fall through&quot; feature of the switch statement. The program gets a model number from the user. The statement reads, &quot;Our televisions come in three models, the 100, 200, and 300. Which do you want?&quot; The program displays the model's features such as picture-in-a-picture, stereo sound, and remote control. The default choice is between 100, 200, or 300. The screenshot shows the program output with example input in bold. The first statement reads, &quot;Our televisions come in three models: The 100, 200, and 300. Which do you want?&quot; The input is 100 in bold. The second statement reads, &quot;That model has the following features: Remote control.&quo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7770813"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618098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8800"/>
            <a:ext cx="8229600" cy="563562"/>
          </a:xfrm>
        </p:spPr>
        <p:txBody>
          <a:bodyPr>
            <a:normAutofit fontScale="90000"/>
          </a:bodyPr>
          <a:lstStyle/>
          <a:p>
            <a:pPr>
              <a:defRPr/>
            </a:pPr>
            <a:r>
              <a:rPr lang="en-US" b="1" dirty="0">
                <a:latin typeface="Courier New" pitchFamily="49" charset="0"/>
                <a:cs typeface="Courier New" pitchFamily="49" charset="0"/>
              </a:rPr>
              <a:t>break</a:t>
            </a:r>
            <a:r>
              <a:rPr lang="en-US" dirty="0"/>
              <a:t> and </a:t>
            </a:r>
            <a:r>
              <a:rPr lang="en-US" b="1" dirty="0">
                <a:latin typeface="Courier New" pitchFamily="49" charset="0"/>
                <a:cs typeface="Courier New" pitchFamily="49" charset="0"/>
              </a:rPr>
              <a:t>default</a:t>
            </a:r>
            <a:r>
              <a:rPr lang="en-US" dirty="0"/>
              <a:t> </a:t>
            </a:r>
            <a:r>
              <a:rPr lang="en-US" dirty="0" smtClean="0"/>
              <a:t>statements </a:t>
            </a:r>
            <a:r>
              <a:rPr lang="en-US" sz="1300" dirty="0" smtClean="0"/>
              <a:t>(3 </a:t>
            </a:r>
            <a:r>
              <a:rPr lang="en-US" sz="1300" dirty="0"/>
              <a:t>of 3)</a:t>
            </a:r>
            <a:endParaRPr lang="en-US" dirty="0"/>
          </a:p>
        </p:txBody>
      </p:sp>
      <p:pic>
        <p:nvPicPr>
          <p:cNvPr id="80899" name="Picture 2" descr="The screenshot shows the program outputs with three different inputs. The first program input is as follows: &quot;Our televisions come in three models: The 100, 200, and 300. Which do you want?&quot; The input is 200 in bold. The output reads, &quot;That model has the following features: Stereo sound and remote control.&quot; The second program input is as follows: &quot;Our televisions come in three models: The 100, 200, and 300. Which do you want?&quot; The input is 300 in bold. The output reads, &quot;That model has the following features: Picture-in-a-picture, stereo sound, and remote control.&quot; The third program input is as follows: &quot;Our televisions come in three models: The 100, 200, and 300. Which do you want?&quot; The input is 500 in bold. The output reads, &quot;That model has the following features: You can only choose the 100, 200, or 300.&quo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23950"/>
            <a:ext cx="6248400" cy="499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156146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noChangeArrowheads="1"/>
          </p:cNvSpPr>
          <p:nvPr>
            <p:ph type="title"/>
          </p:nvPr>
        </p:nvSpPr>
        <p:spPr/>
        <p:txBody>
          <a:bodyPr/>
          <a:lstStyle/>
          <a:p>
            <a:r>
              <a:rPr lang="en-US" altLang="en-US" dirty="0" smtClean="0"/>
              <a:t>Using </a:t>
            </a:r>
            <a:r>
              <a:rPr lang="en-US" altLang="en-US" b="1" dirty="0" smtClean="0">
                <a:latin typeface="Courier New" panose="02070309020205020404" pitchFamily="49" charset="0"/>
                <a:cs typeface="Courier New" panose="02070309020205020404" pitchFamily="49" charset="0"/>
              </a:rPr>
              <a:t>switch</a:t>
            </a:r>
            <a:r>
              <a:rPr lang="en-US" altLang="en-US" dirty="0" smtClean="0"/>
              <a:t> in Menu Systems</a:t>
            </a:r>
          </a:p>
        </p:txBody>
      </p:sp>
      <p:sp>
        <p:nvSpPr>
          <p:cNvPr id="81923" name="Content Placeholder 2"/>
          <p:cNvSpPr>
            <a:spLocks noGrp="1" noChangeArrowheads="1"/>
          </p:cNvSpPr>
          <p:nvPr>
            <p:ph idx="1"/>
          </p:nvPr>
        </p:nvSpPr>
        <p:spPr/>
        <p:txBody>
          <a:bodyPr/>
          <a:lstStyle/>
          <a:p>
            <a:pPr>
              <a:buFontTx/>
              <a:buChar char="•"/>
            </a:pPr>
            <a:r>
              <a:rPr lang="en-US" altLang="en-US" dirty="0" smtClean="0">
                <a:latin typeface="Courier New" panose="02070309020205020404" pitchFamily="49" charset="0"/>
              </a:rPr>
              <a:t>switch</a:t>
            </a:r>
            <a:r>
              <a:rPr lang="en-US" altLang="en-US" dirty="0" smtClean="0"/>
              <a:t> statement is a natural choice for menu-driven program:</a:t>
            </a:r>
          </a:p>
          <a:p>
            <a:pPr lvl="1"/>
            <a:r>
              <a:rPr lang="en-US" altLang="en-US" dirty="0" smtClean="0"/>
              <a:t>display the menu</a:t>
            </a:r>
          </a:p>
          <a:p>
            <a:pPr lvl="1"/>
            <a:r>
              <a:rPr lang="en-US" altLang="en-US" dirty="0" smtClean="0"/>
              <a:t>then, get the user's menu selection</a:t>
            </a:r>
          </a:p>
          <a:p>
            <a:pPr lvl="1"/>
            <a:r>
              <a:rPr lang="en-US" altLang="en-US" dirty="0" smtClean="0"/>
              <a:t>use user input as </a:t>
            </a:r>
            <a:r>
              <a:rPr lang="en-US" altLang="en-US" dirty="0" smtClean="0">
                <a:latin typeface="Courier New" panose="02070309020205020404" pitchFamily="49" charset="0"/>
              </a:rPr>
              <a:t>expression</a:t>
            </a:r>
            <a:r>
              <a:rPr lang="en-US" altLang="en-US" dirty="0" smtClean="0"/>
              <a:t> in </a:t>
            </a:r>
            <a:r>
              <a:rPr lang="en-US" altLang="en-US" dirty="0" smtClean="0">
                <a:latin typeface="Courier New" panose="02070309020205020404" pitchFamily="49" charset="0"/>
              </a:rPr>
              <a:t>switch</a:t>
            </a:r>
            <a:r>
              <a:rPr lang="en-US" altLang="en-US" dirty="0" smtClean="0"/>
              <a:t> statement</a:t>
            </a:r>
          </a:p>
          <a:p>
            <a:pPr lvl="1"/>
            <a:r>
              <a:rPr lang="en-US" altLang="en-US" dirty="0" smtClean="0"/>
              <a:t>use menu choices as </a:t>
            </a:r>
            <a:r>
              <a:rPr lang="en-US" altLang="en-US" i="1" dirty="0" smtClean="0">
                <a:latin typeface="Courier New" panose="02070309020205020404" pitchFamily="49" charset="0"/>
              </a:rPr>
              <a:t>expr</a:t>
            </a:r>
            <a:r>
              <a:rPr lang="en-US" altLang="en-US" dirty="0" smtClean="0"/>
              <a:t> in </a:t>
            </a:r>
            <a:r>
              <a:rPr lang="en-US" altLang="en-US" dirty="0" smtClean="0">
                <a:latin typeface="Courier New" panose="02070309020205020404" pitchFamily="49" charset="0"/>
              </a:rPr>
              <a:t>case</a:t>
            </a:r>
            <a:r>
              <a:rPr lang="en-US" altLang="en-US" dirty="0" smtClean="0"/>
              <a:t> statements</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noChangeArrowheads="1"/>
          </p:cNvSpPr>
          <p:nvPr>
            <p:ph type="ctrTitle"/>
          </p:nvPr>
        </p:nvSpPr>
        <p:spPr/>
        <p:txBody>
          <a:bodyPr/>
          <a:lstStyle/>
          <a:p>
            <a:r>
              <a:rPr lang="en-US" altLang="en-US" dirty="0" smtClean="0"/>
              <a:t>4.16</a:t>
            </a:r>
          </a:p>
        </p:txBody>
      </p:sp>
      <p:sp>
        <p:nvSpPr>
          <p:cNvPr id="82947" name="Subtitle 2"/>
          <p:cNvSpPr>
            <a:spLocks noGrp="1" noChangeArrowheads="1"/>
          </p:cNvSpPr>
          <p:nvPr>
            <p:ph type="subTitle" idx="1"/>
          </p:nvPr>
        </p:nvSpPr>
        <p:spPr/>
        <p:txBody>
          <a:bodyPr/>
          <a:lstStyle/>
          <a:p>
            <a:r>
              <a:rPr lang="en-US" altLang="en-US" dirty="0" smtClean="0"/>
              <a:t>The </a:t>
            </a:r>
            <a:r>
              <a:rPr lang="en-US" altLang="en-US" dirty="0" smtClean="0">
                <a:latin typeface="Courier New" panose="02070309020205020404" pitchFamily="49" charset="0"/>
                <a:cs typeface="Courier New" panose="02070309020205020404" pitchFamily="49" charset="0"/>
              </a:rPr>
              <a:t>switch</a:t>
            </a:r>
            <a:r>
              <a:rPr lang="en-US" altLang="en-US" dirty="0" smtClean="0"/>
              <a:t> Statement with Initialization</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noChangeArrowheads="1"/>
          </p:cNvSpPr>
          <p:nvPr>
            <p:ph type="title"/>
          </p:nvPr>
        </p:nvSpPr>
        <p:spPr>
          <a:xfrm>
            <a:off x="457200" y="274638"/>
            <a:ext cx="8620812" cy="1143000"/>
          </a:xfrm>
        </p:spPr>
        <p:txBody>
          <a:bodyPr/>
          <a:lstStyle/>
          <a:p>
            <a:r>
              <a:rPr lang="en-US" altLang="en-US" dirty="0" smtClean="0">
                <a:latin typeface="Courier New" panose="02070309020205020404" pitchFamily="49" charset="0"/>
                <a:cs typeface="Courier New" panose="02070309020205020404" pitchFamily="49" charset="0"/>
              </a:rPr>
              <a:t>switch</a:t>
            </a:r>
            <a:r>
              <a:rPr lang="en-US" altLang="en-US" dirty="0" smtClean="0"/>
              <a:t> Statement Initialization </a:t>
            </a:r>
            <a:r>
              <a:rPr lang="en-US" sz="1200" dirty="0" smtClean="0"/>
              <a:t>(1 </a:t>
            </a:r>
            <a:r>
              <a:rPr lang="en-US" sz="1200" dirty="0"/>
              <a:t>of 3)</a:t>
            </a:r>
            <a:endParaRPr lang="en-US" altLang="en-US" dirty="0" smtClean="0"/>
          </a:p>
        </p:txBody>
      </p:sp>
      <p:sp>
        <p:nvSpPr>
          <p:cNvPr id="83971" name="Content Placeholder 2"/>
          <p:cNvSpPr>
            <a:spLocks noGrp="1" noChangeArrowheads="1"/>
          </p:cNvSpPr>
          <p:nvPr>
            <p:ph idx="1"/>
          </p:nvPr>
        </p:nvSpPr>
        <p:spPr/>
        <p:txBody>
          <a:bodyPr/>
          <a:lstStyle/>
          <a:p>
            <a:pPr>
              <a:buFontTx/>
              <a:buChar char="•"/>
            </a:pPr>
            <a:r>
              <a:rPr lang="en-US" altLang="en-US" sz="2800" dirty="0" smtClean="0"/>
              <a:t>A feature introduced in C++17</a:t>
            </a:r>
          </a:p>
          <a:p>
            <a:pPr>
              <a:buFontTx/>
              <a:buChar char="•"/>
            </a:pPr>
            <a:r>
              <a:rPr lang="en-US" altLang="en-US" sz="2800" dirty="0" smtClean="0">
                <a:latin typeface="Courier New" panose="02070309020205020404" pitchFamily="49" charset="0"/>
                <a:cs typeface="Courier New" panose="02070309020205020404" pitchFamily="49" charset="0"/>
              </a:rPr>
              <a:t>switch</a:t>
            </a:r>
            <a:r>
              <a:rPr lang="en-US" altLang="en-US" sz="2800" dirty="0" smtClean="0"/>
              <a:t> statements can have an optional initialization clause that is executed before the conditional integer expression is evaluated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7200"/>
            <a:ext cx="8662360" cy="1143000"/>
          </a:xfrm>
        </p:spPr>
        <p:txBody>
          <a:bodyPr>
            <a:normAutofit fontScale="90000"/>
          </a:bodyPr>
          <a:lstStyle/>
          <a:p>
            <a:pPr>
              <a:defRPr/>
            </a:pPr>
            <a:r>
              <a:rPr lang="en-US" dirty="0"/>
              <a:t>Flowchart for Evaluating a </a:t>
            </a:r>
            <a:r>
              <a:rPr lang="en-US" dirty="0" smtClean="0"/>
              <a:t>Decision</a:t>
            </a:r>
            <a:r>
              <a:rPr lang="en-US" altLang="en-US" dirty="0"/>
              <a:t> </a:t>
            </a:r>
            <a:r>
              <a:rPr lang="en-US" altLang="en-US" dirty="0" smtClean="0"/>
              <a:t/>
            </a:r>
            <a:br>
              <a:rPr lang="en-US" altLang="en-US" dirty="0" smtClean="0"/>
            </a:br>
            <a:r>
              <a:rPr lang="en-US" altLang="en-US" sz="1300" dirty="0" smtClean="0"/>
              <a:t>(</a:t>
            </a:r>
            <a:r>
              <a:rPr lang="en-US" altLang="en-US" sz="1300" dirty="0"/>
              <a:t>1 of 2)</a:t>
            </a:r>
            <a:endParaRPr lang="en-US" sz="1300" dirty="0"/>
          </a:p>
        </p:txBody>
      </p:sp>
      <p:pic>
        <p:nvPicPr>
          <p:cNvPr id="11267" name="Picture 2" descr="The screenshot shows a flowchart for evaluating a decision. The first step is: Is it cold outside? If yes, wear a coat and proceed with the action. If no, proceed directly with the acti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514600"/>
            <a:ext cx="3736975"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649093" cy="1143000"/>
          </a:xfrm>
        </p:spPr>
        <p:txBody>
          <a:bodyPr/>
          <a:lstStyle/>
          <a:p>
            <a:r>
              <a:rPr lang="en-US" altLang="en-US" dirty="0">
                <a:latin typeface="Courier New" panose="02070309020205020404" pitchFamily="49" charset="0"/>
                <a:cs typeface="Courier New" panose="02070309020205020404" pitchFamily="49" charset="0"/>
              </a:rPr>
              <a:t>switch</a:t>
            </a:r>
            <a:r>
              <a:rPr lang="en-US" altLang="en-US" dirty="0"/>
              <a:t> Statement Initialization </a:t>
            </a:r>
            <a:r>
              <a:rPr lang="en-US" sz="1200" dirty="0"/>
              <a:t>(2 of 3)</a:t>
            </a:r>
            <a:endParaRPr lang="en-US" dirty="0"/>
          </a:p>
        </p:txBody>
      </p:sp>
      <p:sp>
        <p:nvSpPr>
          <p:cNvPr id="3" name="Content Placeholder 2"/>
          <p:cNvSpPr>
            <a:spLocks noGrp="1"/>
          </p:cNvSpPr>
          <p:nvPr>
            <p:ph sz="half" idx="1"/>
          </p:nvPr>
        </p:nvSpPr>
        <p:spPr>
          <a:xfrm>
            <a:off x="457200" y="1600201"/>
            <a:ext cx="3992252" cy="457199"/>
          </a:xfrm>
        </p:spPr>
        <p:txBody>
          <a:bodyPr/>
          <a:lstStyle/>
          <a:p>
            <a:r>
              <a:rPr lang="en-US" altLang="en-US" dirty="0">
                <a:solidFill>
                  <a:srgbClr val="000000"/>
                </a:solidFill>
              </a:rPr>
              <a:t>General format:</a:t>
            </a:r>
            <a:endParaRPr lang="en-US" dirty="0"/>
          </a:p>
        </p:txBody>
      </p:sp>
      <p:sp>
        <p:nvSpPr>
          <p:cNvPr id="4" name="Content Placeholder 3"/>
          <p:cNvSpPr>
            <a:spLocks noGrp="1"/>
          </p:cNvSpPr>
          <p:nvPr>
            <p:ph sz="half" idx="2"/>
          </p:nvPr>
        </p:nvSpPr>
        <p:spPr>
          <a:xfrm>
            <a:off x="1073084" y="2175236"/>
            <a:ext cx="7033967" cy="3952187"/>
          </a:xfrm>
          <a:ln>
            <a:solidFill>
              <a:schemeClr val="tx1"/>
            </a:solidFill>
          </a:ln>
        </p:spPr>
        <p:txBody>
          <a:bodyPr/>
          <a:lstStyle/>
          <a:p>
            <a:pPr marL="0" lvl="0" indent="0">
              <a:spcBef>
                <a:spcPts val="0"/>
              </a:spcBef>
              <a:spcAft>
                <a:spcPts val="0"/>
              </a:spcAft>
              <a:buNone/>
              <a:defRPr/>
            </a:pP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switch (</a:t>
            </a:r>
            <a:r>
              <a:rPr lang="en-US" sz="1800" i="1"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Initialization</a:t>
            </a: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800" i="1"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IntegerExpression</a:t>
            </a: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lvl="0" indent="0">
              <a:spcBef>
                <a:spcPts val="0"/>
              </a:spcBef>
              <a:spcAft>
                <a:spcPts val="0"/>
              </a:spcAft>
              <a:buNone/>
              <a:defRPr/>
            </a:pP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548640" lvl="0" indent="0">
              <a:spcBef>
                <a:spcPts val="0"/>
              </a:spcBef>
              <a:spcAft>
                <a:spcPts val="0"/>
              </a:spcAft>
              <a:buNone/>
              <a:defRPr/>
            </a:pPr>
            <a:r>
              <a:rPr lang="en-US" sz="1800" kern="12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case </a:t>
            </a:r>
            <a:r>
              <a:rPr lang="en-US" sz="1800" i="1"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ConstantExpression</a:t>
            </a: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234440" lvl="0" indent="0">
              <a:spcBef>
                <a:spcPts val="0"/>
              </a:spcBef>
              <a:spcAft>
                <a:spcPts val="0"/>
              </a:spcAft>
              <a:buNone/>
              <a:defRPr/>
            </a:pPr>
            <a:r>
              <a:rPr lang="en-US" sz="1800" kern="12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place one or more statements here</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548640" lvl="0" indent="0">
              <a:spcBef>
                <a:spcPts val="2000"/>
              </a:spcBef>
              <a:spcAft>
                <a:spcPts val="0"/>
              </a:spcAft>
              <a:buNone/>
              <a:defRPr/>
            </a:pPr>
            <a:r>
              <a:rPr lang="en-US" sz="1800" kern="12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case </a:t>
            </a:r>
            <a:r>
              <a:rPr lang="en-US" sz="1800" i="1"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ConstantExpression</a:t>
            </a: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234440" lvl="0" indent="0">
              <a:spcBef>
                <a:spcPts val="0"/>
              </a:spcBef>
              <a:spcAft>
                <a:spcPts val="0"/>
              </a:spcAft>
              <a:buNone/>
              <a:defRPr/>
            </a:pPr>
            <a:r>
              <a:rPr lang="en-US" sz="1800" kern="12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place one or more statements here</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548640" lvl="0" indent="0">
              <a:spcBef>
                <a:spcPts val="2400"/>
              </a:spcBef>
              <a:spcAft>
                <a:spcPts val="0"/>
              </a:spcAft>
              <a:buNone/>
              <a:defRPr/>
            </a:pPr>
            <a:r>
              <a:rPr lang="en-US" sz="1800" kern="12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case statements may be repeated as many</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548640" lvl="0" indent="0">
              <a:spcBef>
                <a:spcPts val="0"/>
              </a:spcBef>
              <a:spcAft>
                <a:spcPts val="0"/>
              </a:spcAft>
              <a:buNone/>
              <a:defRPr/>
            </a:pPr>
            <a:r>
              <a:rPr lang="en-US" sz="1800" kern="12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times as necessary</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548640" lvl="0" indent="0">
              <a:spcBef>
                <a:spcPts val="2200"/>
              </a:spcBef>
              <a:spcAft>
                <a:spcPts val="0"/>
              </a:spcAft>
              <a:buNone/>
              <a:defRPr/>
            </a:pPr>
            <a:r>
              <a:rPr lang="en-US" sz="1800" kern="12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default</a:t>
            </a: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234440" lvl="0" indent="0">
              <a:spcBef>
                <a:spcPts val="0"/>
              </a:spcBef>
              <a:spcAft>
                <a:spcPts val="0"/>
              </a:spcAft>
              <a:buNone/>
              <a:defRPr/>
            </a:pPr>
            <a:r>
              <a:rPr lang="en-US" sz="1800" kern="12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place one or more statements here</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lvl="0" indent="0">
              <a:spcBef>
                <a:spcPts val="0"/>
              </a:spcBef>
              <a:spcAft>
                <a:spcPts val="0"/>
              </a:spcAft>
              <a:buNone/>
              <a:defRPr/>
            </a:pPr>
            <a:r>
              <a:rPr lang="en-US" sz="1800" kern="12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407611911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620125" cy="1143000"/>
          </a:xfrm>
        </p:spPr>
        <p:txBody>
          <a:bodyPr/>
          <a:lstStyle/>
          <a:p>
            <a:r>
              <a:rPr lang="en-US" altLang="en-US" dirty="0">
                <a:latin typeface="Courier New" panose="02070309020205020404" pitchFamily="49" charset="0"/>
                <a:cs typeface="Courier New" panose="02070309020205020404" pitchFamily="49" charset="0"/>
              </a:rPr>
              <a:t>switch</a:t>
            </a:r>
            <a:r>
              <a:rPr lang="en-US" altLang="en-US" dirty="0"/>
              <a:t> Statement Initialization </a:t>
            </a:r>
            <a:r>
              <a:rPr lang="en-US" sz="1200" dirty="0"/>
              <a:t>(3 of 3)</a:t>
            </a:r>
            <a:endParaRPr lang="en-US" dirty="0"/>
          </a:p>
        </p:txBody>
      </p:sp>
      <p:sp>
        <p:nvSpPr>
          <p:cNvPr id="3" name="Content Placeholder 2"/>
          <p:cNvSpPr>
            <a:spLocks noGrp="1"/>
          </p:cNvSpPr>
          <p:nvPr>
            <p:ph sz="half" idx="1"/>
          </p:nvPr>
        </p:nvSpPr>
        <p:spPr>
          <a:xfrm>
            <a:off x="457200" y="1600201"/>
            <a:ext cx="3962400" cy="533400"/>
          </a:xfrm>
        </p:spPr>
        <p:txBody>
          <a:bodyPr/>
          <a:lstStyle/>
          <a:p>
            <a:pPr lvl="0"/>
            <a:r>
              <a:rPr lang="en-US" altLang="en-US" dirty="0">
                <a:solidFill>
                  <a:srgbClr val="000000"/>
                </a:solidFill>
              </a:rPr>
              <a:t>Example</a:t>
            </a:r>
            <a:r>
              <a:rPr lang="en-US" altLang="en-US" dirty="0" smtClean="0">
                <a:solidFill>
                  <a:srgbClr val="000000"/>
                </a:solidFill>
              </a:rPr>
              <a:t>:</a:t>
            </a:r>
            <a:endParaRPr lang="en-US" altLang="en-US" dirty="0">
              <a:solidFill>
                <a:srgbClr val="000000"/>
              </a:solidFill>
            </a:endParaRPr>
          </a:p>
        </p:txBody>
      </p:sp>
      <p:sp>
        <p:nvSpPr>
          <p:cNvPr id="4" name="Content Placeholder 3"/>
          <p:cNvSpPr>
            <a:spLocks noGrp="1"/>
          </p:cNvSpPr>
          <p:nvPr>
            <p:ph sz="half" idx="2"/>
          </p:nvPr>
        </p:nvSpPr>
        <p:spPr>
          <a:xfrm>
            <a:off x="933450" y="2362199"/>
            <a:ext cx="7010400" cy="3419475"/>
          </a:xfrm>
          <a:ln>
            <a:solidFill>
              <a:schemeClr val="tx1"/>
            </a:solidFill>
          </a:ln>
        </p:spPr>
        <p:txBody>
          <a:bodyPr/>
          <a:lstStyle/>
          <a:p>
            <a:pPr marL="0" lvl="0" indent="0">
              <a:spcBef>
                <a:spcPts val="0"/>
              </a:spcBef>
              <a:spcAft>
                <a:spcPts val="0"/>
              </a:spcAft>
              <a:buNone/>
              <a:defRPr/>
            </a:pP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switch (int value = abs(number); value)</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lvl="0" indent="0">
              <a:spcBef>
                <a:spcPts val="0"/>
              </a:spcBef>
              <a:spcAft>
                <a:spcPts val="0"/>
              </a:spcAft>
              <a:buNone/>
              <a:defRPr/>
            </a:pP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548640" lvl="0" indent="0">
              <a:spcBef>
                <a:spcPts val="0"/>
              </a:spcBef>
              <a:spcAft>
                <a:spcPts val="0"/>
              </a:spcAft>
              <a:buNone/>
              <a:defRPr/>
            </a:pPr>
            <a:r>
              <a:rPr lang="en-US" sz="1800" kern="12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case </a:t>
            </a: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1:</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097280" lvl="0" indent="0">
              <a:spcBef>
                <a:spcPts val="0"/>
              </a:spcBef>
              <a:spcAft>
                <a:spcPts val="0"/>
              </a:spcAft>
              <a:buNone/>
              <a:defRPr/>
            </a:pPr>
            <a:r>
              <a:rPr lang="en-US" sz="1800" kern="12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cout </a:t>
            </a: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&lt;&lt; "one" &lt;&lt; endl;</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097280" lvl="0" indent="0">
              <a:spcBef>
                <a:spcPts val="0"/>
              </a:spcBef>
              <a:spcAft>
                <a:spcPts val="0"/>
              </a:spcAft>
              <a:buNone/>
              <a:defRPr/>
            </a:pPr>
            <a:r>
              <a:rPr lang="en-US" sz="1800" kern="12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break</a:t>
            </a: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548640" lvl="0" indent="0">
              <a:spcBef>
                <a:spcPts val="0"/>
              </a:spcBef>
              <a:spcAft>
                <a:spcPts val="0"/>
              </a:spcAft>
              <a:buNone/>
              <a:defRPr/>
            </a:pPr>
            <a:r>
              <a:rPr lang="en-US" sz="1800" kern="12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case </a:t>
            </a: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2:</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097280" lvl="0" indent="0">
              <a:spcBef>
                <a:spcPts val="0"/>
              </a:spcBef>
              <a:spcAft>
                <a:spcPts val="0"/>
              </a:spcAft>
              <a:buNone/>
              <a:defRPr/>
            </a:pPr>
            <a:r>
              <a:rPr lang="en-US" sz="1800" kern="12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cout </a:t>
            </a: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&lt;&lt; "two" &lt;&lt; endl;</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097280" lvl="0" indent="0">
              <a:spcBef>
                <a:spcPts val="0"/>
              </a:spcBef>
              <a:spcAft>
                <a:spcPts val="0"/>
              </a:spcAft>
              <a:buNone/>
              <a:defRPr/>
            </a:pPr>
            <a:r>
              <a:rPr lang="en-US" sz="1800" kern="12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break</a:t>
            </a: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548640" lvl="0" indent="0">
              <a:spcBef>
                <a:spcPts val="0"/>
              </a:spcBef>
              <a:spcAft>
                <a:spcPts val="0"/>
              </a:spcAft>
              <a:buNone/>
              <a:defRPr/>
            </a:pPr>
            <a:r>
              <a:rPr lang="en-US" sz="1800" kern="12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default</a:t>
            </a: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097280" lvl="0" indent="0">
              <a:spcBef>
                <a:spcPts val="0"/>
              </a:spcBef>
              <a:spcAft>
                <a:spcPts val="0"/>
              </a:spcAft>
              <a:buNone/>
              <a:defRPr/>
            </a:pPr>
            <a:r>
              <a:rPr lang="en-US" sz="1800" kern="12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cout </a:t>
            </a: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&lt;&lt; "Invalid value" &lt;&lt; endl;</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1097280" lvl="0" indent="0">
              <a:spcBef>
                <a:spcPts val="0"/>
              </a:spcBef>
              <a:spcAft>
                <a:spcPts val="0"/>
              </a:spcAft>
              <a:buNone/>
              <a:defRPr/>
            </a:pPr>
            <a:r>
              <a:rPr lang="en-US" sz="1800" kern="12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break</a:t>
            </a:r>
            <a:r>
              <a:rPr lang="en-US" sz="1800" kern="12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lvl="0" indent="0">
              <a:spcBef>
                <a:spcPts val="0"/>
              </a:spcBef>
              <a:spcAft>
                <a:spcPts val="0"/>
              </a:spcAft>
              <a:buNone/>
              <a:defRPr/>
            </a:pPr>
            <a:r>
              <a:rPr lang="en-US" sz="1800" kern="1200" dirty="0" smtClean="0">
                <a:solidFill>
                  <a:srgbClr val="000000"/>
                </a:solidFill>
                <a:latin typeface="Courier New" panose="02070309020205020404" pitchFamily="49" charset="0"/>
                <a:ea typeface="Calibri" panose="020F0502020204030204" pitchFamily="34" charset="0"/>
                <a:cs typeface="Times New Roman" panose="02020603050405020304" pitchFamily="18" charset="0"/>
              </a:rPr>
              <a:t>}</a:t>
            </a:r>
            <a:endParaRPr lang="en-US" sz="1800" kern="1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757437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noChangeArrowheads="1"/>
          </p:cNvSpPr>
          <p:nvPr>
            <p:ph type="ctrTitle"/>
          </p:nvPr>
        </p:nvSpPr>
        <p:spPr/>
        <p:txBody>
          <a:bodyPr/>
          <a:lstStyle/>
          <a:p>
            <a:r>
              <a:rPr lang="en-US" altLang="en-US" dirty="0" smtClean="0"/>
              <a:t>4.17</a:t>
            </a:r>
          </a:p>
        </p:txBody>
      </p:sp>
      <p:sp>
        <p:nvSpPr>
          <p:cNvPr id="87043" name="Subtitle 2"/>
          <p:cNvSpPr>
            <a:spLocks noGrp="1" noChangeArrowheads="1"/>
          </p:cNvSpPr>
          <p:nvPr>
            <p:ph type="subTitle" idx="1"/>
          </p:nvPr>
        </p:nvSpPr>
        <p:spPr/>
        <p:txBody>
          <a:bodyPr/>
          <a:lstStyle/>
          <a:p>
            <a:r>
              <a:rPr lang="en-US" altLang="en-US" dirty="0" smtClean="0"/>
              <a:t>More About Blocks and Scope</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noChangeArrowheads="1"/>
          </p:cNvSpPr>
          <p:nvPr>
            <p:ph type="title"/>
          </p:nvPr>
        </p:nvSpPr>
        <p:spPr/>
        <p:txBody>
          <a:bodyPr/>
          <a:lstStyle/>
          <a:p>
            <a:r>
              <a:rPr lang="en-US" altLang="en-US" dirty="0" smtClean="0"/>
              <a:t>More About Blocks and Scope</a:t>
            </a:r>
          </a:p>
        </p:txBody>
      </p:sp>
      <p:sp>
        <p:nvSpPr>
          <p:cNvPr id="88067" name="Content Placeholder 2"/>
          <p:cNvSpPr>
            <a:spLocks noGrp="1" noChangeArrowheads="1"/>
          </p:cNvSpPr>
          <p:nvPr>
            <p:ph idx="1"/>
          </p:nvPr>
        </p:nvSpPr>
        <p:spPr/>
        <p:txBody>
          <a:bodyPr/>
          <a:lstStyle/>
          <a:p>
            <a:pPr>
              <a:buFontTx/>
              <a:buChar char="•"/>
            </a:pPr>
            <a:r>
              <a:rPr lang="en-US" altLang="en-US" u="sng" dirty="0" smtClean="0"/>
              <a:t>Scope</a:t>
            </a:r>
            <a:r>
              <a:rPr lang="en-US" altLang="en-US" dirty="0" smtClean="0"/>
              <a:t> of a variable is the block in which it is defined, from the point of definition to the end of the block</a:t>
            </a:r>
          </a:p>
          <a:p>
            <a:pPr>
              <a:buFontTx/>
              <a:buChar char="•"/>
            </a:pPr>
            <a:r>
              <a:rPr lang="en-US" altLang="en-US" dirty="0" smtClean="0"/>
              <a:t>Usually defined at beginning of function</a:t>
            </a:r>
          </a:p>
          <a:p>
            <a:pPr>
              <a:buFontTx/>
              <a:buChar char="•"/>
            </a:pPr>
            <a:r>
              <a:rPr lang="en-US" altLang="en-US" dirty="0" smtClean="0"/>
              <a:t>May be defined close to first use</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Inner Block Variable Definition in Program 4-29</a:t>
            </a:r>
          </a:p>
        </p:txBody>
      </p:sp>
      <p:pic>
        <p:nvPicPr>
          <p:cNvPr id="89091" name="Picture 2" descr="The screenshot shows the program source code for inner block variable definition. Here, the variable is declared inside the 'if statement&quot; block. If the income is greater than or equal to the minimum income, the program gets the number of years worked at the current job. If the years are greater than the minimum years, the statement reads, &quot;You qualify.&quot; Or else, the statement reads, &quot;You must have been employed for more than a minimum number of years to qualify.&quo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04975"/>
            <a:ext cx="6705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noChangeArrowheads="1"/>
          </p:cNvSpPr>
          <p:nvPr>
            <p:ph type="title"/>
          </p:nvPr>
        </p:nvSpPr>
        <p:spPr/>
        <p:txBody>
          <a:bodyPr/>
          <a:lstStyle/>
          <a:p>
            <a:r>
              <a:rPr lang="en-US" altLang="en-US" dirty="0" smtClean="0"/>
              <a:t>Variables with the Same Name</a:t>
            </a:r>
          </a:p>
        </p:txBody>
      </p:sp>
      <p:sp>
        <p:nvSpPr>
          <p:cNvPr id="90115" name="Content Placeholder 2"/>
          <p:cNvSpPr>
            <a:spLocks noGrp="1" noChangeArrowheads="1"/>
          </p:cNvSpPr>
          <p:nvPr>
            <p:ph idx="1"/>
          </p:nvPr>
        </p:nvSpPr>
        <p:spPr/>
        <p:txBody>
          <a:bodyPr/>
          <a:lstStyle/>
          <a:p>
            <a:pPr>
              <a:lnSpc>
                <a:spcPct val="90000"/>
              </a:lnSpc>
              <a:buFontTx/>
              <a:buChar char="•"/>
            </a:pPr>
            <a:r>
              <a:rPr lang="en-US" altLang="en-US" dirty="0" smtClean="0"/>
              <a:t>Variables defined inside </a:t>
            </a:r>
            <a:r>
              <a:rPr lang="en-US" altLang="en-US" dirty="0" smtClean="0">
                <a:latin typeface="Courier New" panose="02070309020205020404" pitchFamily="49" charset="0"/>
              </a:rPr>
              <a:t>{ }</a:t>
            </a:r>
            <a:r>
              <a:rPr lang="en-US" altLang="en-US" dirty="0" smtClean="0"/>
              <a:t> have </a:t>
            </a:r>
            <a:r>
              <a:rPr lang="en-US" altLang="en-US" u="sng" dirty="0" smtClean="0"/>
              <a:t>local</a:t>
            </a:r>
            <a:r>
              <a:rPr lang="en-US" altLang="en-US" dirty="0" smtClean="0"/>
              <a:t> or </a:t>
            </a:r>
            <a:r>
              <a:rPr lang="en-US" altLang="en-US" u="sng" dirty="0" smtClean="0"/>
              <a:t>block</a:t>
            </a:r>
            <a:r>
              <a:rPr lang="en-US" altLang="en-US" dirty="0" smtClean="0"/>
              <a:t> scope</a:t>
            </a:r>
          </a:p>
          <a:p>
            <a:pPr>
              <a:lnSpc>
                <a:spcPct val="90000"/>
              </a:lnSpc>
              <a:buFontTx/>
              <a:buChar char="•"/>
            </a:pPr>
            <a:r>
              <a:rPr lang="en-US" altLang="en-US" dirty="0" smtClean="0"/>
              <a:t>When inside a block within another block, can define variables with the same name as in the outer block. </a:t>
            </a:r>
          </a:p>
          <a:p>
            <a:pPr lvl="1">
              <a:lnSpc>
                <a:spcPct val="90000"/>
              </a:lnSpc>
            </a:pPr>
            <a:r>
              <a:rPr lang="en-US" altLang="en-US" dirty="0" smtClean="0"/>
              <a:t>When in inner block, outer definition is not available</a:t>
            </a:r>
          </a:p>
          <a:p>
            <a:pPr lvl="1">
              <a:lnSpc>
                <a:spcPct val="90000"/>
              </a:lnSpc>
            </a:pPr>
            <a:r>
              <a:rPr lang="en-US" altLang="en-US" dirty="0" smtClean="0"/>
              <a:t>Not a good idea</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noChangeArrowheads="1"/>
          </p:cNvSpPr>
          <p:nvPr>
            <p:ph type="title"/>
          </p:nvPr>
        </p:nvSpPr>
        <p:spPr>
          <a:xfrm>
            <a:off x="457200" y="561600"/>
            <a:ext cx="8229600" cy="563562"/>
          </a:xfrm>
        </p:spPr>
        <p:txBody>
          <a:bodyPr/>
          <a:lstStyle/>
          <a:p>
            <a:r>
              <a:rPr lang="en-US" altLang="en-US" sz="3600" dirty="0" smtClean="0"/>
              <a:t>Two Variables with the Same Name</a:t>
            </a:r>
          </a:p>
        </p:txBody>
      </p:sp>
      <p:pic>
        <p:nvPicPr>
          <p:cNvPr id="91139" name="Picture 2" descr="The screenshot shows the program source code to use two variables with the same name. The program defines a variable named number and gets another variable named number from the user. The screenshot shows the program output with the example input in bold. The first statement reads, &quot;Enter a number greater than 0.&quot; The input is 2 in bold. The second statement reads, &quot;Now enter another number.&quot; The input is 7 in bold. The output reads, &quot;The second number you entered was 7. Your first number was 2.&quo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43000"/>
            <a:ext cx="5181600" cy="518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697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7200"/>
            <a:ext cx="8673860" cy="1143000"/>
          </a:xfrm>
        </p:spPr>
        <p:txBody>
          <a:bodyPr>
            <a:normAutofit fontScale="90000"/>
          </a:bodyPr>
          <a:lstStyle/>
          <a:p>
            <a:pPr>
              <a:defRPr/>
            </a:pPr>
            <a:r>
              <a:rPr lang="en-US" dirty="0"/>
              <a:t>Flowchart for Evaluating a </a:t>
            </a:r>
            <a:r>
              <a:rPr lang="en-US" dirty="0" smtClean="0"/>
              <a:t>Decision </a:t>
            </a:r>
            <a:br>
              <a:rPr lang="en-US" dirty="0" smtClean="0"/>
            </a:br>
            <a:r>
              <a:rPr lang="en-US" altLang="en-US" sz="1300" dirty="0" smtClean="0"/>
              <a:t>(2 </a:t>
            </a:r>
            <a:r>
              <a:rPr lang="en-US" altLang="en-US" sz="1300" dirty="0"/>
              <a:t>of 2)</a:t>
            </a:r>
            <a:endParaRPr lang="en-US" dirty="0"/>
          </a:p>
        </p:txBody>
      </p:sp>
      <p:pic>
        <p:nvPicPr>
          <p:cNvPr id="12291" name="Picture 2" descr="The screenshot shows a flowchart for evaluating a decision. The first step is: Is it cold outside? If yes, wear a coat, a hat, and gloves, and proceed with the action. If no, proceed directly with the a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905000"/>
            <a:ext cx="2822575"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1329</TotalTime>
  <Words>2072</Words>
  <Application>Microsoft Office PowerPoint</Application>
  <PresentationFormat>On-screen Show (4:3)</PresentationFormat>
  <Paragraphs>343</Paragraphs>
  <Slides>86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86</vt:i4>
      </vt:variant>
    </vt:vector>
  </HeadingPairs>
  <TitlesOfParts>
    <vt:vector size="93" baseType="lpstr">
      <vt:lpstr>Arial</vt:lpstr>
      <vt:lpstr>Calibri</vt:lpstr>
      <vt:lpstr>Courier New</vt:lpstr>
      <vt:lpstr>Times</vt:lpstr>
      <vt:lpstr>Times New Roman</vt:lpstr>
      <vt:lpstr>ヒラギノ角ゴ Pro W3</vt:lpstr>
      <vt:lpstr>Default Design</vt:lpstr>
      <vt:lpstr>Chapter 4: Making Decisions</vt:lpstr>
      <vt:lpstr>4.1</vt:lpstr>
      <vt:lpstr>Relational Operators</vt:lpstr>
      <vt:lpstr>Relational Expressions (1 of 2)</vt:lpstr>
      <vt:lpstr>Relational Expressions (2 of 2)</vt:lpstr>
      <vt:lpstr>4.2</vt:lpstr>
      <vt:lpstr>The if Statement (1 of 2)</vt:lpstr>
      <vt:lpstr>Flowchart for Evaluating a Decision  (1 of 2)</vt:lpstr>
      <vt:lpstr>Flowchart for Evaluating a Decision  (2 of 2)</vt:lpstr>
      <vt:lpstr>The if Statement (2 of 2)</vt:lpstr>
      <vt:lpstr>The if Statement-What Happens</vt:lpstr>
      <vt:lpstr>if Statement (1 of 2)</vt:lpstr>
      <vt:lpstr>if Statement (2 of 2)</vt:lpstr>
      <vt:lpstr>Flowchart for Program 4-2 Lines 22 and 23</vt:lpstr>
      <vt:lpstr>if Statement Notes</vt:lpstr>
      <vt:lpstr>4.3</vt:lpstr>
      <vt:lpstr>Expanding the if Statement</vt:lpstr>
      <vt:lpstr>4.4</vt:lpstr>
      <vt:lpstr>The if/else statement (1 of 2)</vt:lpstr>
      <vt:lpstr>The if/else statement (2 of 2)</vt:lpstr>
      <vt:lpstr>if/else-What Happens</vt:lpstr>
      <vt:lpstr>The if/else statement and Modulus Operator</vt:lpstr>
      <vt:lpstr>Flowchart for Program 4-8 Lines 14 through 18</vt:lpstr>
      <vt:lpstr>Testing the Divisor in Program 4-9 (1 of 2)</vt:lpstr>
      <vt:lpstr>Testing the Divisor in Program 4-9 (2 of 2)</vt:lpstr>
      <vt:lpstr>4.5</vt:lpstr>
      <vt:lpstr>Nested if Statements (1 of 3)</vt:lpstr>
      <vt:lpstr>Flowchart for a Nested if Statement</vt:lpstr>
      <vt:lpstr>Nested if Statements (2 of 3)</vt:lpstr>
      <vt:lpstr>Nested if Statements (3 of 3)</vt:lpstr>
      <vt:lpstr>Use Proper Indentation!</vt:lpstr>
      <vt:lpstr>4.6</vt:lpstr>
      <vt:lpstr>The if/else if Statement</vt:lpstr>
      <vt:lpstr>if/else if Format</vt:lpstr>
      <vt:lpstr>The if/else if Statement in Program 4-13</vt:lpstr>
      <vt:lpstr>Using a Trailing else to Catch Errors in Program 4-14</vt:lpstr>
      <vt:lpstr>4.7</vt:lpstr>
      <vt:lpstr>if Statement Initialization (1 of 3)</vt:lpstr>
      <vt:lpstr>if Statement Initialization (2 of 3)</vt:lpstr>
      <vt:lpstr>if Statement Initialization (3 of 3)</vt:lpstr>
      <vt:lpstr>4.8</vt:lpstr>
      <vt:lpstr>Flags</vt:lpstr>
      <vt:lpstr>4.9</vt:lpstr>
      <vt:lpstr>Logical Operators</vt:lpstr>
      <vt:lpstr>Logical Operators-Examples</vt:lpstr>
      <vt:lpstr>The logical &amp;&amp; operator in Program 4-15</vt:lpstr>
      <vt:lpstr>The logical || Operator in Program 4-16</vt:lpstr>
      <vt:lpstr>The logical ! Operator in Program 4-17</vt:lpstr>
      <vt:lpstr>Logical Operator-Notes</vt:lpstr>
      <vt:lpstr>4.10</vt:lpstr>
      <vt:lpstr>Checking Numeric Ranges with Logical Operators</vt:lpstr>
      <vt:lpstr>4.11</vt:lpstr>
      <vt:lpstr>Menus</vt:lpstr>
      <vt:lpstr>Menu-Driven Program Organization</vt:lpstr>
      <vt:lpstr>4.12</vt:lpstr>
      <vt:lpstr>Validating User Input</vt:lpstr>
      <vt:lpstr>Input Validation in Program 4-19</vt:lpstr>
      <vt:lpstr>4.13</vt:lpstr>
      <vt:lpstr>Comparing Characters</vt:lpstr>
      <vt:lpstr>Relational Operators Compare Characters in Program 4-20</vt:lpstr>
      <vt:lpstr>Comparing string Objects</vt:lpstr>
      <vt:lpstr>Relational Operators Compare Strings in Program 4-21</vt:lpstr>
      <vt:lpstr>4.14</vt:lpstr>
      <vt:lpstr>The Conditional Operator (1 of 2)</vt:lpstr>
      <vt:lpstr>The Conditional Operator (2 of 2)</vt:lpstr>
      <vt:lpstr>The Conditional Operator in Program 4-22</vt:lpstr>
      <vt:lpstr>4.15</vt:lpstr>
      <vt:lpstr>The switch Statement (1 of 2)</vt:lpstr>
      <vt:lpstr>switch Statement Format</vt:lpstr>
      <vt:lpstr>The switch Statement (2 of 2)</vt:lpstr>
      <vt:lpstr>switch Statement Requirements</vt:lpstr>
      <vt:lpstr>switch Statement-How it Works</vt:lpstr>
      <vt:lpstr>break Statement</vt:lpstr>
      <vt:lpstr>break and default statements (1 of 3)</vt:lpstr>
      <vt:lpstr>break and default statements (2 of 3)</vt:lpstr>
      <vt:lpstr>break and default statements (3 of 3)</vt:lpstr>
      <vt:lpstr>Using switch in Menu Systems</vt:lpstr>
      <vt:lpstr>4.16</vt:lpstr>
      <vt:lpstr>switch Statement Initialization (1 of 3)</vt:lpstr>
      <vt:lpstr>switch Statement Initialization (2 of 3)</vt:lpstr>
      <vt:lpstr>switch Statement Initialization (3 of 3)</vt:lpstr>
      <vt:lpstr>4.17</vt:lpstr>
      <vt:lpstr>More About Blocks and Scope</vt:lpstr>
      <vt:lpstr>Inner Block Variable Definition in Program 4-29</vt:lpstr>
      <vt:lpstr>Variables with the Same Name</vt:lpstr>
      <vt:lpstr>Two Variables with the Same Name</vt:lpstr>
    </vt:vector>
  </TitlesOfParts>
  <Company>PEARSON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Making Decisions</dc:title>
  <dc:subject>Introduction to C++</dc:subject>
  <dc:creator>Tony Gaddis</dc:creator>
  <cp:lastModifiedBy>codemantra</cp:lastModifiedBy>
  <cp:revision>286</cp:revision>
  <dcterms:created xsi:type="dcterms:W3CDTF">2011-02-16T20:47:20Z</dcterms:created>
  <dcterms:modified xsi:type="dcterms:W3CDTF">2021-08-12T14:17:33Z</dcterms:modified>
</cp:coreProperties>
</file>