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85"/>
  </p:handoutMasterIdLst>
  <p:sldIdLst>
    <p:sldId id="396" r:id="rId2"/>
    <p:sldId id="348" r:id="rId3"/>
    <p:sldId id="349" r:id="rId4"/>
    <p:sldId id="397" r:id="rId5"/>
    <p:sldId id="351" r:id="rId6"/>
    <p:sldId id="266" r:id="rId7"/>
    <p:sldId id="393" r:id="rId8"/>
    <p:sldId id="352" r:id="rId9"/>
    <p:sldId id="269" r:id="rId10"/>
    <p:sldId id="398" r:id="rId11"/>
    <p:sldId id="395" r:id="rId12"/>
    <p:sldId id="272" r:id="rId13"/>
    <p:sldId id="399" r:id="rId14"/>
    <p:sldId id="274" r:id="rId15"/>
    <p:sldId id="275" r:id="rId16"/>
    <p:sldId id="353" r:id="rId17"/>
    <p:sldId id="277" r:id="rId18"/>
    <p:sldId id="354" r:id="rId19"/>
    <p:sldId id="279" r:id="rId20"/>
    <p:sldId id="355" r:id="rId21"/>
    <p:sldId id="356" r:id="rId22"/>
    <p:sldId id="357" r:id="rId23"/>
    <p:sldId id="283" r:id="rId24"/>
    <p:sldId id="400" r:id="rId25"/>
    <p:sldId id="285" r:id="rId26"/>
    <p:sldId id="286" r:id="rId27"/>
    <p:sldId id="401" r:id="rId28"/>
    <p:sldId id="359" r:id="rId29"/>
    <p:sldId id="289" r:id="rId30"/>
    <p:sldId id="360" r:id="rId31"/>
    <p:sldId id="291" r:id="rId32"/>
    <p:sldId id="361" r:id="rId33"/>
    <p:sldId id="402" r:id="rId34"/>
    <p:sldId id="294" r:id="rId35"/>
    <p:sldId id="295" r:id="rId36"/>
    <p:sldId id="296" r:id="rId37"/>
    <p:sldId id="363" r:id="rId38"/>
    <p:sldId id="364" r:id="rId39"/>
    <p:sldId id="365" r:id="rId40"/>
    <p:sldId id="300" r:id="rId41"/>
    <p:sldId id="301" r:id="rId42"/>
    <p:sldId id="403" r:id="rId43"/>
    <p:sldId id="367" r:id="rId44"/>
    <p:sldId id="304" r:id="rId45"/>
    <p:sldId id="305" r:id="rId46"/>
    <p:sldId id="306" r:id="rId47"/>
    <p:sldId id="368" r:id="rId48"/>
    <p:sldId id="369" r:id="rId49"/>
    <p:sldId id="370" r:id="rId50"/>
    <p:sldId id="371" r:id="rId51"/>
    <p:sldId id="372" r:id="rId52"/>
    <p:sldId id="312" r:id="rId53"/>
    <p:sldId id="373" r:id="rId54"/>
    <p:sldId id="314" r:id="rId55"/>
    <p:sldId id="404" r:id="rId56"/>
    <p:sldId id="316" r:id="rId57"/>
    <p:sldId id="317" r:id="rId58"/>
    <p:sldId id="375" r:id="rId59"/>
    <p:sldId id="405" r:id="rId60"/>
    <p:sldId id="377" r:id="rId61"/>
    <p:sldId id="321" r:id="rId62"/>
    <p:sldId id="378" r:id="rId63"/>
    <p:sldId id="323" r:id="rId64"/>
    <p:sldId id="379" r:id="rId65"/>
    <p:sldId id="406" r:id="rId66"/>
    <p:sldId id="381" r:id="rId67"/>
    <p:sldId id="327" r:id="rId68"/>
    <p:sldId id="328" r:id="rId69"/>
    <p:sldId id="382" r:id="rId70"/>
    <p:sldId id="383" r:id="rId71"/>
    <p:sldId id="384" r:id="rId72"/>
    <p:sldId id="385" r:id="rId73"/>
    <p:sldId id="386" r:id="rId74"/>
    <p:sldId id="387" r:id="rId75"/>
    <p:sldId id="342" r:id="rId76"/>
    <p:sldId id="407" r:id="rId77"/>
    <p:sldId id="389" r:id="rId78"/>
    <p:sldId id="390" r:id="rId79"/>
    <p:sldId id="335" r:id="rId80"/>
    <p:sldId id="391" r:id="rId81"/>
    <p:sldId id="339" r:id="rId82"/>
    <p:sldId id="392" r:id="rId83"/>
    <p:sldId id="341" r:id="rId8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24" userDrawn="1">
          <p15:clr>
            <a:srgbClr val="A4A3A4"/>
          </p15:clr>
        </p15:guide>
        <p15:guide id="2" pos="201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7797"/>
    <a:srgbClr val="FA8218"/>
    <a:srgbClr val="0488AE"/>
    <a:srgbClr val="E6FCFE"/>
    <a:srgbClr val="DAFBFE"/>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31" autoAdjust="0"/>
    <p:restoredTop sz="86421" autoAdjust="0"/>
  </p:normalViewPr>
  <p:slideViewPr>
    <p:cSldViewPr>
      <p:cViewPr>
        <p:scale>
          <a:sx n="100" d="100"/>
          <a:sy n="100" d="100"/>
        </p:scale>
        <p:origin x="1494" y="450"/>
      </p:cViewPr>
      <p:guideLst>
        <p:guide orient="horz" pos="624"/>
        <p:guide pos="2016"/>
      </p:guideLst>
    </p:cSldViewPr>
  </p:slideViewPr>
  <p:outlineViewPr>
    <p:cViewPr>
      <p:scale>
        <a:sx n="33" d="100"/>
        <a:sy n="33" d="100"/>
      </p:scale>
      <p:origin x="0" y="-3508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01CA457C-FC79-43DF-9C61-A6DBD0D96D44}" type="datetimeFigureOut">
              <a:rPr lang="en-US"/>
              <a:pPr>
                <a:defRPr/>
              </a:pPr>
              <a:t>8/12/2021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BA7FCF6-77EF-4B39-AA69-6B9FA3EFC7A4}" type="slidenum">
              <a:rPr lang="en-US" altLang="en-US"/>
              <a:pPr/>
              <a:t>‹#›</a:t>
            </a:fld>
            <a:endParaRPr lang="en-US" altLang="en-US" dirty="0"/>
          </a:p>
        </p:txBody>
      </p:sp>
    </p:spTree>
    <p:extLst>
      <p:ext uri="{BB962C8B-B14F-4D97-AF65-F5344CB8AC3E}">
        <p14:creationId xmlns:p14="http://schemas.microsoft.com/office/powerpoint/2010/main" val="357670625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685800" y="2130425"/>
            <a:ext cx="7772400" cy="1470025"/>
          </a:xfrm>
        </p:spPr>
        <p:txBody>
          <a:bodyPr/>
          <a:lstStyle>
            <a:lvl1pPr algn="ctr">
              <a:defRPr sz="8000">
                <a:solidFill>
                  <a:srgbClr val="037797"/>
                </a:solidFill>
              </a:defRPr>
            </a:lvl1pPr>
          </a:lstStyle>
          <a:p>
            <a:r>
              <a:rPr lang="en-US" dirty="0"/>
              <a:t>Section #</a:t>
            </a:r>
          </a:p>
        </p:txBody>
      </p:sp>
      <p:sp>
        <p:nvSpPr>
          <p:cNvPr id="11267" name="Rectangle 3"/>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
        <p:nvSpPr>
          <p:cNvPr id="4" name="Slide Number Placeholder 4"/>
          <p:cNvSpPr>
            <a:spLocks noGrp="1" noChangeArrowheads="1"/>
          </p:cNvSpPr>
          <p:nvPr>
            <p:ph type="sldNum" sz="quarter" idx="10"/>
          </p:nvPr>
        </p:nvSpPr>
        <p:spPr>
          <a:xfrm>
            <a:off x="6934200" y="6245225"/>
            <a:ext cx="1752600" cy="476250"/>
          </a:xfrm>
        </p:spPr>
        <p:txBody>
          <a:bodyPr/>
          <a:lstStyle>
            <a:lvl1pPr>
              <a:defRPr/>
            </a:lvl1pPr>
          </a:lstStyle>
          <a:p>
            <a:fld id="{68CD0821-2235-4907-849F-5C6B51CE150A}" type="slidenum">
              <a:rPr lang="en-US" altLang="en-US"/>
              <a:pPr/>
              <a:t>‹#›</a:t>
            </a:fld>
            <a:endParaRPr lang="en-US" altLang="en-US" dirty="0"/>
          </a:p>
        </p:txBody>
      </p:sp>
    </p:spTree>
    <p:extLst>
      <p:ext uri="{BB962C8B-B14F-4D97-AF65-F5344CB8AC3E}">
        <p14:creationId xmlns:p14="http://schemas.microsoft.com/office/powerpoint/2010/main" val="160521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7618BFF1-86AB-4120-9697-B066D1F87B0E}" type="slidenum">
              <a:rPr lang="en-US" altLang="en-US"/>
              <a:pPr/>
              <a:t>‹#›</a:t>
            </a:fld>
            <a:endParaRPr lang="en-US" altLang="en-US" dirty="0"/>
          </a:p>
        </p:txBody>
      </p:sp>
    </p:spTree>
    <p:extLst>
      <p:ext uri="{BB962C8B-B14F-4D97-AF65-F5344CB8AC3E}">
        <p14:creationId xmlns:p14="http://schemas.microsoft.com/office/powerpoint/2010/main" val="3635300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647598FF-8984-42FC-9F81-252AE4E5E8DD}" type="slidenum">
              <a:rPr lang="en-US" altLang="en-US"/>
              <a:pPr/>
              <a:t>‹#›</a:t>
            </a:fld>
            <a:endParaRPr lang="en-US" altLang="en-US" dirty="0"/>
          </a:p>
        </p:txBody>
      </p:sp>
    </p:spTree>
    <p:extLst>
      <p:ext uri="{BB962C8B-B14F-4D97-AF65-F5344CB8AC3E}">
        <p14:creationId xmlns:p14="http://schemas.microsoft.com/office/powerpoint/2010/main" val="792270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00E37E86-037F-4576-8C85-B8C407B48E04}" type="slidenum">
              <a:rPr lang="en-US" altLang="en-US"/>
              <a:pPr/>
              <a:t>‹#›</a:t>
            </a:fld>
            <a:endParaRPr lang="en-US" altLang="en-US" dirty="0"/>
          </a:p>
        </p:txBody>
      </p:sp>
    </p:spTree>
    <p:extLst>
      <p:ext uri="{BB962C8B-B14F-4D97-AF65-F5344CB8AC3E}">
        <p14:creationId xmlns:p14="http://schemas.microsoft.com/office/powerpoint/2010/main" val="1909313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BA7CD8B3-D511-4921-B13C-5206B069144F}" type="slidenum">
              <a:rPr lang="en-US" altLang="en-US"/>
              <a:pPr/>
              <a:t>‹#›</a:t>
            </a:fld>
            <a:endParaRPr lang="en-US" altLang="en-US" dirty="0"/>
          </a:p>
        </p:txBody>
      </p:sp>
    </p:spTree>
    <p:extLst>
      <p:ext uri="{BB962C8B-B14F-4D97-AF65-F5344CB8AC3E}">
        <p14:creationId xmlns:p14="http://schemas.microsoft.com/office/powerpoint/2010/main" val="3858168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1600200"/>
          </a:xfr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
          <p:cNvSpPr>
            <a:spLocks noGrp="1" noChangeArrowheads="1"/>
          </p:cNvSpPr>
          <p:nvPr>
            <p:ph type="sldNum" sz="quarter" idx="10"/>
          </p:nvPr>
        </p:nvSpPr>
        <p:spPr>
          <a:ln/>
        </p:spPr>
        <p:txBody>
          <a:bodyPr/>
          <a:lstStyle>
            <a:lvl1pPr>
              <a:defRPr/>
            </a:lvl1pPr>
          </a:lstStyle>
          <a:p>
            <a:fld id="{BA7CD8B3-D511-4921-B13C-5206B069144F}" type="slidenum">
              <a:rPr lang="en-US" altLang="en-US"/>
              <a:pPr/>
              <a:t>‹#›</a:t>
            </a:fld>
            <a:endParaRPr lang="en-US" altLang="en-US" dirty="0"/>
          </a:p>
        </p:txBody>
      </p:sp>
      <p:sp>
        <p:nvSpPr>
          <p:cNvPr id="6" name="Content Placeholder 5"/>
          <p:cNvSpPr>
            <a:spLocks noGrp="1"/>
          </p:cNvSpPr>
          <p:nvPr>
            <p:ph sz="quarter" idx="11"/>
          </p:nvPr>
        </p:nvSpPr>
        <p:spPr>
          <a:xfrm>
            <a:off x="609600" y="3657600"/>
            <a:ext cx="8153400" cy="2057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extLst>
      <p:ext uri="{BB962C8B-B14F-4D97-AF65-F5344CB8AC3E}">
        <p14:creationId xmlns:p14="http://schemas.microsoft.com/office/powerpoint/2010/main" val="4673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537507C1-8204-4BF0-9F36-C1C59F94FDA5}" type="slidenum">
              <a:rPr lang="en-US" altLang="en-US"/>
              <a:pPr/>
              <a:t>‹#›</a:t>
            </a:fld>
            <a:endParaRPr lang="en-US" altLang="en-US" dirty="0"/>
          </a:p>
        </p:txBody>
      </p:sp>
    </p:spTree>
    <p:extLst>
      <p:ext uri="{BB962C8B-B14F-4D97-AF65-F5344CB8AC3E}">
        <p14:creationId xmlns:p14="http://schemas.microsoft.com/office/powerpoint/2010/main" val="3644928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A7721979-C47D-4D0F-95A4-8E44AAAC593F}" type="slidenum">
              <a:rPr lang="en-US" altLang="en-US"/>
              <a:pPr/>
              <a:t>‹#›</a:t>
            </a:fld>
            <a:endParaRPr lang="en-US" altLang="en-US" dirty="0"/>
          </a:p>
        </p:txBody>
      </p:sp>
    </p:spTree>
    <p:extLst>
      <p:ext uri="{BB962C8B-B14F-4D97-AF65-F5344CB8AC3E}">
        <p14:creationId xmlns:p14="http://schemas.microsoft.com/office/powerpoint/2010/main" val="164023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5A4486BC-2697-4A81-BC04-02CB160FB0A7}" type="slidenum">
              <a:rPr lang="en-US" altLang="en-US"/>
              <a:pPr/>
              <a:t>‹#›</a:t>
            </a:fld>
            <a:endParaRPr lang="en-US" altLang="en-US" dirty="0"/>
          </a:p>
        </p:txBody>
      </p:sp>
    </p:spTree>
    <p:extLst>
      <p:ext uri="{BB962C8B-B14F-4D97-AF65-F5344CB8AC3E}">
        <p14:creationId xmlns:p14="http://schemas.microsoft.com/office/powerpoint/2010/main" val="2156346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7797"/>
                </a:solidFill>
              </a:defRPr>
            </a:lvl1pPr>
          </a:lstStyle>
          <a:p>
            <a:r>
              <a:rPr lang="en-US" dirty="0"/>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3448F00C-A439-45C3-9F00-368EF23135FE}" type="slidenum">
              <a:rPr lang="en-US" altLang="en-US"/>
              <a:pPr/>
              <a:t>‹#›</a:t>
            </a:fld>
            <a:endParaRPr lang="en-US" altLang="en-US" dirty="0"/>
          </a:p>
        </p:txBody>
      </p:sp>
    </p:spTree>
    <p:extLst>
      <p:ext uri="{BB962C8B-B14F-4D97-AF65-F5344CB8AC3E}">
        <p14:creationId xmlns:p14="http://schemas.microsoft.com/office/powerpoint/2010/main" val="2630392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89C6F1FB-7E4D-4F67-8FA5-D16E18646E15}" type="slidenum">
              <a:rPr lang="en-US" altLang="en-US"/>
              <a:pPr/>
              <a:t>‹#›</a:t>
            </a:fld>
            <a:endParaRPr lang="en-US" altLang="en-US" dirty="0"/>
          </a:p>
        </p:txBody>
      </p:sp>
    </p:spTree>
    <p:extLst>
      <p:ext uri="{BB962C8B-B14F-4D97-AF65-F5344CB8AC3E}">
        <p14:creationId xmlns:p14="http://schemas.microsoft.com/office/powerpoint/2010/main" val="588327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sldNum" sz="quarter" idx="10"/>
          </p:nvPr>
        </p:nvSpPr>
        <p:spPr>
          <a:ln/>
        </p:spPr>
        <p:txBody>
          <a:bodyPr/>
          <a:lstStyle>
            <a:lvl1pPr>
              <a:defRPr/>
            </a:lvl1pPr>
          </a:lstStyle>
          <a:p>
            <a:fld id="{080E4F7C-4BFB-469D-90B6-E8543E913A99}" type="slidenum">
              <a:rPr lang="en-US" altLang="en-US"/>
              <a:pPr/>
              <a:t>‹#›</a:t>
            </a:fld>
            <a:endParaRPr lang="en-US" altLang="en-US" dirty="0"/>
          </a:p>
        </p:txBody>
      </p:sp>
    </p:spTree>
    <p:extLst>
      <p:ext uri="{BB962C8B-B14F-4D97-AF65-F5344CB8AC3E}">
        <p14:creationId xmlns:p14="http://schemas.microsoft.com/office/powerpoint/2010/main" val="2117233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4C670B0A-16F8-464F-995F-8E6F71CABD3E}" type="slidenum">
              <a:rPr lang="en-US" altLang="en-US"/>
              <a:pPr/>
              <a:t>‹#›</a:t>
            </a:fld>
            <a:endParaRPr lang="en-US" altLang="en-US" dirty="0"/>
          </a:p>
        </p:txBody>
      </p:sp>
      <p:sp>
        <p:nvSpPr>
          <p:cNvPr id="1029" name="Text Box 14"/>
          <p:cNvSpPr txBox="1">
            <a:spLocks noChangeArrowheads="1"/>
          </p:cNvSpPr>
          <p:nvPr userDrawn="1"/>
        </p:nvSpPr>
        <p:spPr bwMode="auto">
          <a:xfrm>
            <a:off x="1225550" y="6407150"/>
            <a:ext cx="5556250" cy="276225"/>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US" altLang="en-US" sz="1200" dirty="0">
                <a:latin typeface="Times New Roman" pitchFamily="18" charset="0"/>
              </a:rPr>
              <a:t>Copyright © 2021, 2018, 2015, 2012, 2009 Pearson Education, Inc. All rights reserved.</a:t>
            </a:r>
          </a:p>
        </p:txBody>
      </p:sp>
      <p:pic>
        <p:nvPicPr>
          <p:cNvPr id="2" name="Picture 6"/>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52400" y="6394450"/>
            <a:ext cx="998538"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75" r:id="rId1"/>
    <p:sldLayoutId id="2147483865" r:id="rId2"/>
    <p:sldLayoutId id="2147483876"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Lst>
  <p:timing>
    <p:tnLst>
      <p:par>
        <p:cTn id="1" dur="indefinite" restart="never" nodeType="tmRoot"/>
      </p:par>
    </p:tnLst>
  </p:timing>
  <p:txStyles>
    <p:titleStyle>
      <a:lvl1pPr algn="l" rtl="0" eaLnBrk="0" fontAlgn="base" hangingPunct="0">
        <a:spcBef>
          <a:spcPct val="0"/>
        </a:spcBef>
        <a:spcAft>
          <a:spcPct val="0"/>
        </a:spcAft>
        <a:defRPr sz="4400">
          <a:solidFill>
            <a:srgbClr val="037797"/>
          </a:solidFill>
          <a:latin typeface="+mj-lt"/>
          <a:ea typeface="+mj-ea"/>
          <a:cs typeface="+mj-cs"/>
        </a:defRPr>
      </a:lvl1pPr>
      <a:lvl2pPr algn="l" rtl="0" eaLnBrk="0" fontAlgn="base" hangingPunct="0">
        <a:spcBef>
          <a:spcPct val="0"/>
        </a:spcBef>
        <a:spcAft>
          <a:spcPct val="0"/>
        </a:spcAft>
        <a:defRPr sz="4400">
          <a:solidFill>
            <a:srgbClr val="0488AE"/>
          </a:solidFill>
          <a:latin typeface="Arial" charset="0"/>
          <a:cs typeface="Arial" charset="0"/>
        </a:defRPr>
      </a:lvl2pPr>
      <a:lvl3pPr algn="l" rtl="0" eaLnBrk="0" fontAlgn="base" hangingPunct="0">
        <a:spcBef>
          <a:spcPct val="0"/>
        </a:spcBef>
        <a:spcAft>
          <a:spcPct val="0"/>
        </a:spcAft>
        <a:defRPr sz="4400">
          <a:solidFill>
            <a:srgbClr val="0488AE"/>
          </a:solidFill>
          <a:latin typeface="Arial" charset="0"/>
          <a:cs typeface="Arial" charset="0"/>
        </a:defRPr>
      </a:lvl3pPr>
      <a:lvl4pPr algn="l" rtl="0" eaLnBrk="0" fontAlgn="base" hangingPunct="0">
        <a:spcBef>
          <a:spcPct val="0"/>
        </a:spcBef>
        <a:spcAft>
          <a:spcPct val="0"/>
        </a:spcAft>
        <a:defRPr sz="4400">
          <a:solidFill>
            <a:srgbClr val="0488AE"/>
          </a:solidFill>
          <a:latin typeface="Arial" charset="0"/>
          <a:cs typeface="Arial" charset="0"/>
        </a:defRPr>
      </a:lvl4pPr>
      <a:lvl5pPr algn="l" rtl="0" eaLnBrk="0" fontAlgn="base" hangingPunct="0">
        <a:spcBef>
          <a:spcPct val="0"/>
        </a:spcBef>
        <a:spcAft>
          <a:spcPct val="0"/>
        </a:spcAft>
        <a:defRPr sz="4400">
          <a:solidFill>
            <a:srgbClr val="0488AE"/>
          </a:solidFill>
          <a:latin typeface="Arial" charset="0"/>
          <a:cs typeface="Arial" charset="0"/>
        </a:defRPr>
      </a:lvl5pPr>
      <a:lvl6pPr marL="457200" algn="l" rtl="0" fontAlgn="base">
        <a:spcBef>
          <a:spcPct val="0"/>
        </a:spcBef>
        <a:spcAft>
          <a:spcPct val="0"/>
        </a:spcAft>
        <a:defRPr sz="4400">
          <a:solidFill>
            <a:srgbClr val="FF3300"/>
          </a:solidFill>
          <a:latin typeface="Arial" charset="0"/>
          <a:cs typeface="Arial" charset="0"/>
        </a:defRPr>
      </a:lvl6pPr>
      <a:lvl7pPr marL="914400" algn="l" rtl="0" fontAlgn="base">
        <a:spcBef>
          <a:spcPct val="0"/>
        </a:spcBef>
        <a:spcAft>
          <a:spcPct val="0"/>
        </a:spcAft>
        <a:defRPr sz="4400">
          <a:solidFill>
            <a:srgbClr val="FF3300"/>
          </a:solidFill>
          <a:latin typeface="Arial" charset="0"/>
          <a:cs typeface="Arial" charset="0"/>
        </a:defRPr>
      </a:lvl7pPr>
      <a:lvl8pPr marL="1371600" algn="l" rtl="0" fontAlgn="base">
        <a:spcBef>
          <a:spcPct val="0"/>
        </a:spcBef>
        <a:spcAft>
          <a:spcPct val="0"/>
        </a:spcAft>
        <a:defRPr sz="4400">
          <a:solidFill>
            <a:srgbClr val="FF3300"/>
          </a:solidFill>
          <a:latin typeface="Arial" charset="0"/>
          <a:cs typeface="Arial" charset="0"/>
        </a:defRPr>
      </a:lvl8pPr>
      <a:lvl9pPr marL="1828800" algn="l" rtl="0" fontAlgn="base">
        <a:spcBef>
          <a:spcPct val="0"/>
        </a:spcBef>
        <a:spcAft>
          <a:spcPct val="0"/>
        </a:spcAft>
        <a:defRPr sz="4400">
          <a:solidFill>
            <a:srgbClr val="FF3300"/>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1188000"/>
            <a:ext cx="4343400" cy="1905000"/>
          </a:xfrm>
        </p:spPr>
        <p:txBody>
          <a:bodyPr/>
          <a:lstStyle/>
          <a:p>
            <a:pPr lvl="0" eaLnBrk="1" hangingPunct="1">
              <a:lnSpc>
                <a:spcPct val="140000"/>
              </a:lnSpc>
              <a:spcBef>
                <a:spcPct val="50000"/>
              </a:spcBef>
            </a:pPr>
            <a:r>
              <a:rPr lang="en-US" altLang="en-US" sz="4400" b="1" kern="1200" dirty="0">
                <a:latin typeface="Arial" panose="020B0604020202020204" pitchFamily="34" charset="0"/>
                <a:ea typeface="+mn-ea"/>
                <a:cs typeface="Arial" panose="020B0604020202020204" pitchFamily="34" charset="0"/>
              </a:rPr>
              <a:t>Chapter </a:t>
            </a:r>
            <a:r>
              <a:rPr lang="en-US" altLang="en-US" sz="4400" b="1" kern="1200" dirty="0" smtClean="0">
                <a:latin typeface="Arial" panose="020B0604020202020204" pitchFamily="34" charset="0"/>
                <a:ea typeface="+mn-ea"/>
                <a:cs typeface="Arial" panose="020B0604020202020204" pitchFamily="34" charset="0"/>
              </a:rPr>
              <a:t>5:</a:t>
            </a:r>
            <a:r>
              <a:rPr lang="en-US" altLang="en-US" sz="2800" b="1" kern="1200" dirty="0">
                <a:solidFill>
                  <a:srgbClr val="000000"/>
                </a:solidFill>
                <a:latin typeface="Arial" panose="020B0604020202020204" pitchFamily="34" charset="0"/>
                <a:ea typeface="+mn-ea"/>
                <a:cs typeface="Arial" panose="020B0604020202020204" pitchFamily="34" charset="0"/>
              </a:rPr>
              <a:t/>
            </a:r>
            <a:br>
              <a:rPr lang="en-US" altLang="en-US" sz="2800" b="1" kern="1200" dirty="0">
                <a:solidFill>
                  <a:srgbClr val="000000"/>
                </a:solidFill>
                <a:latin typeface="Arial" panose="020B0604020202020204" pitchFamily="34" charset="0"/>
                <a:ea typeface="+mn-ea"/>
                <a:cs typeface="Arial" panose="020B0604020202020204" pitchFamily="34" charset="0"/>
              </a:rPr>
            </a:br>
            <a:r>
              <a:rPr lang="en-US" altLang="en-US" sz="2800" b="1" kern="1200" dirty="0" smtClean="0">
                <a:solidFill>
                  <a:srgbClr val="000000"/>
                </a:solidFill>
                <a:latin typeface="Arial" panose="020B0604020202020204" pitchFamily="34" charset="0"/>
                <a:ea typeface="+mn-ea"/>
                <a:cs typeface="Arial" panose="020B0604020202020204" pitchFamily="34" charset="0"/>
              </a:rPr>
              <a:t>Loops </a:t>
            </a:r>
            <a:r>
              <a:rPr lang="en-US" altLang="en-US" sz="2800" b="1" kern="1200" dirty="0">
                <a:solidFill>
                  <a:srgbClr val="000000"/>
                </a:solidFill>
                <a:latin typeface="Arial" panose="020B0604020202020204" pitchFamily="34" charset="0"/>
                <a:ea typeface="+mn-ea"/>
                <a:cs typeface="Arial" panose="020B0604020202020204" pitchFamily="34" charset="0"/>
              </a:rPr>
              <a:t>and Files</a:t>
            </a:r>
          </a:p>
        </p:txBody>
      </p:sp>
    </p:spTree>
    <p:extLst>
      <p:ext uri="{BB962C8B-B14F-4D97-AF65-F5344CB8AC3E}">
        <p14:creationId xmlns:p14="http://schemas.microsoft.com/office/powerpoint/2010/main" val="546455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457200" y="274638"/>
            <a:ext cx="6629400" cy="1143000"/>
          </a:xfrm>
        </p:spPr>
        <p:txBody>
          <a:bodyPr/>
          <a:lstStyle/>
          <a:p>
            <a:r>
              <a:rPr lang="en-US" altLang="en-US" dirty="0" smtClean="0">
                <a:solidFill>
                  <a:srgbClr val="037797"/>
                </a:solidFill>
              </a:rPr>
              <a:t>Introduction to Loops: The </a:t>
            </a:r>
            <a:r>
              <a:rPr lang="en-US" altLang="en-US" dirty="0" smtClean="0">
                <a:solidFill>
                  <a:srgbClr val="037797"/>
                </a:solidFill>
                <a:latin typeface="Courier New" panose="02070309020205020404" pitchFamily="49" charset="0"/>
              </a:rPr>
              <a:t>while</a:t>
            </a:r>
            <a:r>
              <a:rPr lang="en-US" altLang="en-US" dirty="0" smtClean="0">
                <a:solidFill>
                  <a:srgbClr val="037797"/>
                </a:solidFill>
              </a:rPr>
              <a:t> Loop</a:t>
            </a:r>
          </a:p>
        </p:txBody>
      </p:sp>
      <p:sp>
        <p:nvSpPr>
          <p:cNvPr id="13315" name="Content Placeholder 2"/>
          <p:cNvSpPr>
            <a:spLocks noGrp="1" noChangeArrowheads="1"/>
          </p:cNvSpPr>
          <p:nvPr>
            <p:ph idx="1"/>
          </p:nvPr>
        </p:nvSpPr>
        <p:spPr/>
        <p:txBody>
          <a:bodyPr/>
          <a:lstStyle/>
          <a:p>
            <a:pPr>
              <a:buFontTx/>
              <a:buChar char="•"/>
            </a:pPr>
            <a:r>
              <a:rPr lang="en-US" altLang="en-US" u="sng" dirty="0" smtClean="0"/>
              <a:t>Loop</a:t>
            </a:r>
            <a:r>
              <a:rPr lang="en-US" altLang="en-US" dirty="0" smtClean="0"/>
              <a:t>: a control structure that causes a statement or statements to repeat</a:t>
            </a:r>
          </a:p>
          <a:p>
            <a:pPr>
              <a:buFontTx/>
              <a:buChar char="•"/>
            </a:pPr>
            <a:r>
              <a:rPr lang="en-US" altLang="en-US" dirty="0" smtClean="0"/>
              <a:t>General format of the </a:t>
            </a:r>
            <a:r>
              <a:rPr lang="en-US" altLang="en-US" dirty="0" smtClean="0">
                <a:latin typeface="Courier New" panose="02070309020205020404" pitchFamily="49" charset="0"/>
              </a:rPr>
              <a:t>while</a:t>
            </a:r>
            <a:r>
              <a:rPr lang="en-US" altLang="en-US" dirty="0" smtClean="0"/>
              <a:t> loop:</a:t>
            </a:r>
          </a:p>
          <a:p>
            <a:pPr marL="774000" indent="0">
              <a:buNone/>
            </a:pPr>
            <a:r>
              <a:rPr lang="en-US" altLang="en-US" sz="2800" dirty="0" smtClean="0">
                <a:latin typeface="Courier New" panose="02070309020205020404" pitchFamily="49" charset="0"/>
              </a:rPr>
              <a:t>while (</a:t>
            </a:r>
            <a:r>
              <a:rPr lang="en-US" altLang="en-US" sz="2800" i="1" dirty="0" smtClean="0">
                <a:latin typeface="Courier New" panose="02070309020205020404" pitchFamily="49" charset="0"/>
              </a:rPr>
              <a:t>expression</a:t>
            </a:r>
            <a:r>
              <a:rPr lang="en-US" altLang="en-US" sz="2800" dirty="0" smtClean="0">
                <a:latin typeface="Courier New" panose="02070309020205020404" pitchFamily="49" charset="0"/>
              </a:rPr>
              <a:t>)</a:t>
            </a:r>
          </a:p>
          <a:p>
            <a:pPr marL="1530000" indent="0">
              <a:buNone/>
            </a:pPr>
            <a:r>
              <a:rPr lang="en-US" altLang="en-US" sz="2800" i="1" dirty="0" smtClean="0">
                <a:latin typeface="Courier New" panose="02070309020205020404" pitchFamily="49" charset="0"/>
              </a:rPr>
              <a:t>statement</a:t>
            </a:r>
            <a:r>
              <a:rPr lang="en-US" altLang="en-US" sz="2800" dirty="0" smtClean="0">
                <a:latin typeface="Courier New" panose="02070309020205020404" pitchFamily="49" charset="0"/>
              </a:rPr>
              <a:t>;</a:t>
            </a:r>
            <a:endParaRPr lang="en-US" altLang="en-US" sz="2800" dirty="0" smtClean="0"/>
          </a:p>
          <a:p>
            <a:pPr>
              <a:buFontTx/>
              <a:buChar char="•"/>
            </a:pPr>
            <a:r>
              <a:rPr lang="en-US" altLang="en-US" i="1" dirty="0" smtClean="0">
                <a:latin typeface="Courier New" panose="02070309020205020404" pitchFamily="49" charset="0"/>
              </a:rPr>
              <a:t>statement</a:t>
            </a:r>
            <a:r>
              <a:rPr lang="en-US" altLang="en-US" dirty="0" smtClean="0">
                <a:latin typeface="Courier New" panose="02070309020205020404" pitchFamily="49" charset="0"/>
              </a:rPr>
              <a:t>;</a:t>
            </a:r>
            <a:r>
              <a:rPr lang="en-US" altLang="en-US" dirty="0" smtClean="0"/>
              <a:t> can also be a block of statements enclosed in </a:t>
            </a:r>
            <a:r>
              <a:rPr lang="en-US" altLang="en-US" dirty="0" smtClean="0">
                <a:latin typeface="Courier New" panose="02070309020205020404" pitchFamily="49" charset="0"/>
              </a:rPr>
              <a:t>{ }</a:t>
            </a:r>
          </a:p>
        </p:txBody>
      </p:sp>
    </p:spTree>
    <p:extLst>
      <p:ext uri="{BB962C8B-B14F-4D97-AF65-F5344CB8AC3E}">
        <p14:creationId xmlns:p14="http://schemas.microsoft.com/office/powerpoint/2010/main" val="2072817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037797"/>
                </a:solidFill>
              </a:rPr>
              <a:t>The </a:t>
            </a:r>
            <a:r>
              <a:rPr lang="en-US" dirty="0">
                <a:solidFill>
                  <a:srgbClr val="037797"/>
                </a:solidFill>
                <a:latin typeface="Courier New" pitchFamily="49" charset="0"/>
                <a:cs typeface="Courier New" pitchFamily="49" charset="0"/>
              </a:rPr>
              <a:t>while</a:t>
            </a:r>
            <a:r>
              <a:rPr lang="en-US" dirty="0">
                <a:solidFill>
                  <a:srgbClr val="037797"/>
                </a:solidFill>
              </a:rPr>
              <a:t> Loop – How It Works</a:t>
            </a:r>
          </a:p>
        </p:txBody>
      </p:sp>
      <p:sp>
        <p:nvSpPr>
          <p:cNvPr id="14339" name="Content Placeholder 2"/>
          <p:cNvSpPr>
            <a:spLocks noGrp="1" noChangeArrowheads="1"/>
          </p:cNvSpPr>
          <p:nvPr>
            <p:ph idx="1"/>
          </p:nvPr>
        </p:nvSpPr>
        <p:spPr/>
        <p:txBody>
          <a:bodyPr/>
          <a:lstStyle/>
          <a:p>
            <a:pPr lvl="1">
              <a:buClr>
                <a:srgbClr val="3333CC"/>
              </a:buClr>
              <a:buFontTx/>
              <a:buNone/>
            </a:pPr>
            <a:r>
              <a:rPr lang="en-US" altLang="en-US" dirty="0" smtClean="0">
                <a:latin typeface="Courier New" panose="02070309020205020404" pitchFamily="49" charset="0"/>
              </a:rPr>
              <a:t>while (</a:t>
            </a:r>
            <a:r>
              <a:rPr lang="en-US" altLang="en-US" i="1" dirty="0" smtClean="0">
                <a:latin typeface="Courier New" panose="02070309020205020404" pitchFamily="49" charset="0"/>
              </a:rPr>
              <a:t>expression</a:t>
            </a:r>
            <a:r>
              <a:rPr lang="en-US" altLang="en-US" dirty="0" smtClean="0">
                <a:latin typeface="Courier New" panose="02070309020205020404" pitchFamily="49" charset="0"/>
              </a:rPr>
              <a:t>)</a:t>
            </a:r>
          </a:p>
          <a:p>
            <a:pPr marL="1836000" lvl="1">
              <a:buClr>
                <a:srgbClr val="3333CC"/>
              </a:buClr>
              <a:buFontTx/>
              <a:buNone/>
            </a:pPr>
            <a:r>
              <a:rPr lang="en-US" altLang="en-US" i="1" dirty="0" smtClean="0">
                <a:latin typeface="Courier New" panose="02070309020205020404" pitchFamily="49" charset="0"/>
              </a:rPr>
              <a:t>statement</a:t>
            </a:r>
            <a:r>
              <a:rPr lang="en-US" altLang="en-US" dirty="0" smtClean="0">
                <a:latin typeface="Courier New" panose="02070309020205020404" pitchFamily="49" charset="0"/>
              </a:rPr>
              <a:t>;</a:t>
            </a:r>
            <a:endParaRPr lang="en-US" altLang="en-US" dirty="0" smtClean="0"/>
          </a:p>
          <a:p>
            <a:pPr>
              <a:buFontTx/>
              <a:buChar char="•"/>
            </a:pPr>
            <a:r>
              <a:rPr lang="en-US" altLang="en-US" i="1" dirty="0" smtClean="0">
                <a:latin typeface="Courier New" panose="02070309020205020404" pitchFamily="49" charset="0"/>
              </a:rPr>
              <a:t>expression</a:t>
            </a:r>
            <a:r>
              <a:rPr lang="en-US" altLang="en-US" dirty="0" smtClean="0"/>
              <a:t> is evaluated</a:t>
            </a:r>
          </a:p>
          <a:p>
            <a:pPr lvl="1"/>
            <a:r>
              <a:rPr lang="en-US" altLang="en-US" dirty="0" smtClean="0"/>
              <a:t>if </a:t>
            </a:r>
            <a:r>
              <a:rPr lang="en-US" altLang="en-US" dirty="0" smtClean="0">
                <a:latin typeface="Courier New" panose="02070309020205020404" pitchFamily="49" charset="0"/>
              </a:rPr>
              <a:t>true</a:t>
            </a:r>
            <a:r>
              <a:rPr lang="en-US" altLang="en-US" dirty="0" smtClean="0"/>
              <a:t>, then </a:t>
            </a:r>
            <a:r>
              <a:rPr lang="en-US" altLang="en-US" i="1" dirty="0" smtClean="0">
                <a:latin typeface="Courier New" panose="02070309020205020404" pitchFamily="49" charset="0"/>
              </a:rPr>
              <a:t>statement</a:t>
            </a:r>
            <a:r>
              <a:rPr lang="en-US" altLang="en-US" dirty="0" smtClean="0"/>
              <a:t> is executed, and </a:t>
            </a:r>
            <a:r>
              <a:rPr lang="en-US" altLang="en-US" i="1" dirty="0" smtClean="0">
                <a:latin typeface="Courier New" panose="02070309020205020404" pitchFamily="49" charset="0"/>
              </a:rPr>
              <a:t>expression</a:t>
            </a:r>
            <a:r>
              <a:rPr lang="en-US" altLang="en-US" dirty="0" smtClean="0"/>
              <a:t> is evaluated again</a:t>
            </a:r>
          </a:p>
          <a:p>
            <a:pPr lvl="1"/>
            <a:r>
              <a:rPr lang="en-US" altLang="en-US" dirty="0" smtClean="0"/>
              <a:t>if </a:t>
            </a:r>
            <a:r>
              <a:rPr lang="en-US" altLang="en-US" dirty="0" smtClean="0">
                <a:latin typeface="Courier New" panose="02070309020205020404" pitchFamily="49" charset="0"/>
              </a:rPr>
              <a:t>false</a:t>
            </a:r>
            <a:r>
              <a:rPr lang="en-US" altLang="en-US" dirty="0" smtClean="0"/>
              <a:t>, then the loop is finished and program statements following </a:t>
            </a:r>
            <a:r>
              <a:rPr lang="en-US" altLang="en-US" i="1" dirty="0" smtClean="0">
                <a:latin typeface="Courier New" panose="02070309020205020404" pitchFamily="49" charset="0"/>
              </a:rPr>
              <a:t>statement</a:t>
            </a:r>
            <a:r>
              <a:rPr lang="en-US" altLang="en-US" dirty="0" smtClean="0"/>
              <a:t> execute</a:t>
            </a:r>
          </a:p>
        </p:txBody>
      </p:sp>
    </p:spTree>
    <p:extLst>
      <p:ext uri="{BB962C8B-B14F-4D97-AF65-F5344CB8AC3E}">
        <p14:creationId xmlns:p14="http://schemas.microsoft.com/office/powerpoint/2010/main" val="24997453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en-US" dirty="0" smtClean="0">
                <a:solidFill>
                  <a:srgbClr val="037797"/>
                </a:solidFill>
              </a:rPr>
              <a:t>The Logic of a </a:t>
            </a:r>
            <a:r>
              <a:rPr lang="en-US" altLang="en-US" dirty="0" smtClean="0">
                <a:solidFill>
                  <a:srgbClr val="037797"/>
                </a:solidFill>
                <a:latin typeface="Courier New" panose="02070309020205020404" pitchFamily="49" charset="0"/>
              </a:rPr>
              <a:t>while</a:t>
            </a:r>
            <a:r>
              <a:rPr lang="en-US" altLang="en-US" dirty="0" smtClean="0">
                <a:solidFill>
                  <a:srgbClr val="037797"/>
                </a:solidFill>
              </a:rPr>
              <a:t> Loop</a:t>
            </a:r>
          </a:p>
        </p:txBody>
      </p:sp>
      <p:pic>
        <p:nvPicPr>
          <p:cNvPr id="15363" name="Picture 3" descr="The flowchart presents the working logic of the while loop. The program evaluates the expression in the while statement. If true, it executes the statement and returns to evaluate the expression. If false, the loop is complete. The program executes the statements following the while stat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0" y="2133600"/>
            <a:ext cx="41910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a:xfrm>
            <a:off x="457200" y="489600"/>
            <a:ext cx="8229600" cy="715962"/>
          </a:xfrm>
        </p:spPr>
        <p:txBody>
          <a:bodyPr/>
          <a:lstStyle/>
          <a:p>
            <a:r>
              <a:rPr lang="en-US" altLang="en-US" dirty="0" smtClean="0">
                <a:solidFill>
                  <a:srgbClr val="037797"/>
                </a:solidFill>
              </a:rPr>
              <a:t>The </a:t>
            </a:r>
            <a:r>
              <a:rPr lang="en-US" altLang="en-US" dirty="0" smtClean="0">
                <a:solidFill>
                  <a:srgbClr val="037797"/>
                </a:solidFill>
                <a:latin typeface="Courier New" panose="02070309020205020404" pitchFamily="49" charset="0"/>
                <a:cs typeface="Courier New" panose="02070309020205020404" pitchFamily="49" charset="0"/>
              </a:rPr>
              <a:t>while</a:t>
            </a:r>
            <a:r>
              <a:rPr lang="en-US" altLang="en-US" dirty="0" smtClean="0">
                <a:solidFill>
                  <a:srgbClr val="037797"/>
                </a:solidFill>
              </a:rPr>
              <a:t> loop in Program 5-3</a:t>
            </a:r>
          </a:p>
        </p:txBody>
      </p:sp>
      <p:pic>
        <p:nvPicPr>
          <p:cNvPr id="16387" name="Picture 1" descr="The screenshot shows the program source code for a simple while loop. The program checks if the value is 0. It moves to the while statement and checks if the number is less than 5. If true, it displays the output as &quot;Hello.&quot; The increment operator inside the loop is after the variable and increases the value of the number. If the statement is false, the output reads, &quot;That's all!&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6276975"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2" descr="The screenshot shows the program source code for a simple while loop. The program checks if the value is 0. It moves to the while statement and checks if the number is less than 5. If true, it displays the output as &quot;Hello.&quot; The increment operator inside the loop is after the variable and increases the value of the number. If the statement is false, the output reads, &quot;That's all!&quot; The program output displays &quot;Hello&quot; five times, one below the other on the screen. The term &quot;That's all!&quot; is at the e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1388" y="2743200"/>
            <a:ext cx="393541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903902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037797"/>
                </a:solidFill>
              </a:rPr>
              <a:t>How the </a:t>
            </a:r>
            <a:r>
              <a:rPr lang="en-US" dirty="0">
                <a:solidFill>
                  <a:srgbClr val="037797"/>
                </a:solidFill>
                <a:latin typeface="Courier New" pitchFamily="49" charset="0"/>
                <a:cs typeface="Courier New" pitchFamily="49" charset="0"/>
              </a:rPr>
              <a:t>while</a:t>
            </a:r>
            <a:r>
              <a:rPr lang="en-US" dirty="0">
                <a:solidFill>
                  <a:srgbClr val="037797"/>
                </a:solidFill>
              </a:rPr>
              <a:t> Loop in Program 5-3 Lines 9 through 13 </a:t>
            </a:r>
            <a:r>
              <a:rPr lang="en-US" dirty="0" smtClean="0">
                <a:solidFill>
                  <a:srgbClr val="037797"/>
                </a:solidFill>
              </a:rPr>
              <a:t>Works</a:t>
            </a:r>
            <a:endParaRPr lang="en-US" dirty="0">
              <a:solidFill>
                <a:srgbClr val="037797"/>
              </a:solidFill>
            </a:endParaRPr>
          </a:p>
        </p:txBody>
      </p:sp>
      <p:pic>
        <p:nvPicPr>
          <p:cNvPr id="17411" name="Picture 3" descr="The flowchart explains the working of the while loop. The program tests if the number is less than or equal to 5. If true, it performs these statements and displays the output &quot;Hello.&quot; The increment operator inside the while loop is after the variable and increases the value of the number. If false, it executes from the while loop and starts 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2286000"/>
            <a:ext cx="55626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037797"/>
                </a:solidFill>
              </a:rPr>
              <a:t>Flowchart of the </a:t>
            </a:r>
            <a:r>
              <a:rPr lang="en-US" dirty="0">
                <a:solidFill>
                  <a:srgbClr val="037797"/>
                </a:solidFill>
                <a:latin typeface="Courier New" pitchFamily="49" charset="0"/>
                <a:cs typeface="Courier New" pitchFamily="49" charset="0"/>
              </a:rPr>
              <a:t>while</a:t>
            </a:r>
            <a:r>
              <a:rPr lang="en-US" dirty="0">
                <a:solidFill>
                  <a:srgbClr val="037797"/>
                </a:solidFill>
              </a:rPr>
              <a:t> Loop in Program 5-3</a:t>
            </a:r>
          </a:p>
        </p:txBody>
      </p:sp>
      <p:pic>
        <p:nvPicPr>
          <p:cNvPr id="18435" name="Picture 3" descr="The flowchart presents the working of the while loop in the program. The program checks if the number is less than or equal to 5. If the expression is false, it executes from the body of the loop and starts over. If true, the output displays &quot;Hello.&quot; The program adds one to the number, returns, and tests the condition. The process repeats until the expression is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09800"/>
            <a:ext cx="62484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37797"/>
                </a:solidFill>
              </a:rPr>
              <a:t>The </a:t>
            </a:r>
            <a:r>
              <a:rPr lang="en-US" sz="4000" dirty="0">
                <a:solidFill>
                  <a:srgbClr val="037797"/>
                </a:solidFill>
                <a:latin typeface="Courier New" pitchFamily="-16" charset="0"/>
              </a:rPr>
              <a:t>while</a:t>
            </a:r>
            <a:r>
              <a:rPr lang="en-US" sz="4000" dirty="0">
                <a:solidFill>
                  <a:srgbClr val="037797"/>
                </a:solidFill>
              </a:rPr>
              <a:t> Loop is a Pretest Loop</a:t>
            </a:r>
            <a:endParaRPr lang="en-IN" dirty="0">
              <a:solidFill>
                <a:srgbClr val="037797"/>
              </a:solidFill>
            </a:endParaRPr>
          </a:p>
        </p:txBody>
      </p:sp>
      <p:sp>
        <p:nvSpPr>
          <p:cNvPr id="3" name="Content Placeholder 2"/>
          <p:cNvSpPr>
            <a:spLocks noGrp="1"/>
          </p:cNvSpPr>
          <p:nvPr>
            <p:ph idx="1"/>
          </p:nvPr>
        </p:nvSpPr>
        <p:spPr>
          <a:xfrm>
            <a:off x="1066800" y="1371600"/>
            <a:ext cx="7543800" cy="4525963"/>
          </a:xfrm>
        </p:spPr>
        <p:txBody>
          <a:bodyPr/>
          <a:lstStyle/>
          <a:p>
            <a:pPr marL="0" lvl="0" indent="0" eaLnBrk="1" hangingPunct="1">
              <a:lnSpc>
                <a:spcPct val="90000"/>
              </a:lnSpc>
              <a:spcBef>
                <a:spcPts val="1000"/>
              </a:spcBef>
              <a:buNone/>
            </a:pPr>
            <a:r>
              <a:rPr lang="en-US" altLang="en-US" i="1" kern="1200" dirty="0">
                <a:solidFill>
                  <a:srgbClr val="000000"/>
                </a:solidFill>
                <a:latin typeface="Courier New" panose="02070309020205020404" pitchFamily="49" charset="0"/>
                <a:cs typeface="Courier New" panose="02070309020205020404" pitchFamily="49" charset="0"/>
              </a:rPr>
              <a:t>expression</a:t>
            </a:r>
            <a:r>
              <a:rPr lang="en-US" altLang="en-US" kern="1200" dirty="0">
                <a:solidFill>
                  <a:srgbClr val="000000"/>
                </a:solidFill>
                <a:cs typeface="Arial" panose="020B0604020202020204" pitchFamily="34" charset="0"/>
              </a:rPr>
              <a:t> is evaluated </a:t>
            </a:r>
            <a:r>
              <a:rPr lang="en-US" altLang="en-US" i="1" kern="1200" dirty="0">
                <a:solidFill>
                  <a:srgbClr val="000000"/>
                </a:solidFill>
                <a:cs typeface="Arial" panose="020B0604020202020204" pitchFamily="34" charset="0"/>
              </a:rPr>
              <a:t>before</a:t>
            </a:r>
            <a:r>
              <a:rPr lang="en-US" altLang="en-US" kern="1200" dirty="0">
                <a:solidFill>
                  <a:srgbClr val="000000"/>
                </a:solidFill>
                <a:cs typeface="Arial" panose="020B0604020202020204" pitchFamily="34" charset="0"/>
              </a:rPr>
              <a:t> the loop executes. The following loop will never </a:t>
            </a:r>
            <a:r>
              <a:rPr lang="en-US" altLang="en-US" kern="1200" dirty="0" smtClean="0">
                <a:solidFill>
                  <a:srgbClr val="000000"/>
                </a:solidFill>
                <a:cs typeface="Arial" panose="020B0604020202020204" pitchFamily="34" charset="0"/>
              </a:rPr>
              <a:t>execute:</a:t>
            </a:r>
            <a:endParaRPr lang="en-US" altLang="en-US" sz="1800" kern="1200" dirty="0" smtClean="0">
              <a:solidFill>
                <a:srgbClr val="000000"/>
              </a:solidFill>
              <a:latin typeface="Arial" panose="020B0604020202020204" pitchFamily="34" charset="0"/>
              <a:cs typeface="Arial" panose="020B0604020202020204" pitchFamily="34" charset="0"/>
            </a:endParaRPr>
          </a:p>
          <a:p>
            <a:pPr marL="0" lvl="0" indent="0" eaLnBrk="1" hangingPunct="1">
              <a:lnSpc>
                <a:spcPct val="90000"/>
              </a:lnSpc>
              <a:spcBef>
                <a:spcPts val="3300"/>
              </a:spcBef>
              <a:buNone/>
            </a:pPr>
            <a:r>
              <a:rPr lang="en-US" altLang="en-US" kern="1200" dirty="0" smtClean="0">
                <a:solidFill>
                  <a:srgbClr val="000000"/>
                </a:solidFill>
                <a:latin typeface="Courier New" panose="02070309020205020404" pitchFamily="49" charset="0"/>
                <a:cs typeface="Arial" panose="020B0604020202020204" pitchFamily="34" charset="0"/>
              </a:rPr>
              <a:t>int </a:t>
            </a:r>
            <a:r>
              <a:rPr lang="en-US" altLang="en-US" kern="1200" dirty="0">
                <a:solidFill>
                  <a:srgbClr val="000000"/>
                </a:solidFill>
                <a:latin typeface="Courier New" panose="02070309020205020404" pitchFamily="49" charset="0"/>
                <a:cs typeface="Arial" panose="020B0604020202020204" pitchFamily="34" charset="0"/>
              </a:rPr>
              <a:t>number = 6;</a:t>
            </a:r>
            <a:br>
              <a:rPr lang="en-US" altLang="en-US" kern="1200" dirty="0">
                <a:solidFill>
                  <a:srgbClr val="000000"/>
                </a:solidFill>
                <a:latin typeface="Courier New" panose="02070309020205020404" pitchFamily="49" charset="0"/>
                <a:cs typeface="Arial" panose="020B0604020202020204" pitchFamily="34" charset="0"/>
              </a:rPr>
            </a:br>
            <a:r>
              <a:rPr lang="en-US" altLang="en-US" kern="1200" dirty="0">
                <a:solidFill>
                  <a:srgbClr val="000000"/>
                </a:solidFill>
                <a:latin typeface="Courier New" panose="02070309020205020404" pitchFamily="49" charset="0"/>
                <a:cs typeface="Arial" panose="020B0604020202020204" pitchFamily="34" charset="0"/>
              </a:rPr>
              <a:t>while (number &lt;= 5)</a:t>
            </a:r>
            <a:br>
              <a:rPr lang="en-US" altLang="en-US" kern="1200" dirty="0">
                <a:solidFill>
                  <a:srgbClr val="000000"/>
                </a:solidFill>
                <a:latin typeface="Courier New" panose="02070309020205020404" pitchFamily="49" charset="0"/>
                <a:cs typeface="Arial" panose="020B0604020202020204" pitchFamily="34" charset="0"/>
              </a:rPr>
            </a:br>
            <a:r>
              <a:rPr lang="en-US" altLang="en-US" kern="1200" dirty="0" smtClean="0">
                <a:solidFill>
                  <a:srgbClr val="000000"/>
                </a:solidFill>
                <a:latin typeface="Courier New" panose="02070309020205020404" pitchFamily="49" charset="0"/>
                <a:cs typeface="Arial" panose="020B0604020202020204" pitchFamily="34" charset="0"/>
              </a:rPr>
              <a:t>{</a:t>
            </a:r>
            <a:endParaRPr lang="en-US" altLang="en-US" kern="1200" dirty="0">
              <a:solidFill>
                <a:srgbClr val="000000"/>
              </a:solidFill>
              <a:latin typeface="Courier New" panose="02070309020205020404" pitchFamily="49" charset="0"/>
              <a:cs typeface="Arial" panose="020B0604020202020204" pitchFamily="34" charset="0"/>
            </a:endParaRPr>
          </a:p>
          <a:p>
            <a:pPr marL="720000" lvl="0" indent="0" eaLnBrk="1" hangingPunct="1">
              <a:lnSpc>
                <a:spcPct val="90000"/>
              </a:lnSpc>
              <a:spcBef>
                <a:spcPts val="0"/>
              </a:spcBef>
              <a:buNone/>
            </a:pPr>
            <a:r>
              <a:rPr lang="en-US" altLang="en-US" kern="1200" dirty="0" smtClean="0">
                <a:solidFill>
                  <a:srgbClr val="000000"/>
                </a:solidFill>
                <a:latin typeface="Courier New" panose="02070309020205020404" pitchFamily="49" charset="0"/>
                <a:cs typeface="Arial" panose="020B0604020202020204" pitchFamily="34" charset="0"/>
              </a:rPr>
              <a:t>cout </a:t>
            </a:r>
            <a:r>
              <a:rPr lang="en-US" altLang="en-US" kern="1200" dirty="0">
                <a:solidFill>
                  <a:srgbClr val="000000"/>
                </a:solidFill>
                <a:latin typeface="Courier New" panose="02070309020205020404" pitchFamily="49" charset="0"/>
                <a:cs typeface="Arial" panose="020B0604020202020204" pitchFamily="34" charset="0"/>
              </a:rPr>
              <a:t>&lt;&lt; "Hello\n</a:t>
            </a:r>
            <a:r>
              <a:rPr lang="en-US" altLang="en-US" kern="1200" dirty="0" smtClean="0">
                <a:solidFill>
                  <a:srgbClr val="000000"/>
                </a:solidFill>
                <a:latin typeface="Courier New" panose="02070309020205020404" pitchFamily="49" charset="0"/>
                <a:cs typeface="Arial" panose="020B0604020202020204" pitchFamily="34" charset="0"/>
              </a:rPr>
              <a:t>";</a:t>
            </a:r>
          </a:p>
          <a:p>
            <a:pPr marL="720000" lvl="0" indent="0" eaLnBrk="1" hangingPunct="1">
              <a:lnSpc>
                <a:spcPct val="90000"/>
              </a:lnSpc>
              <a:spcBef>
                <a:spcPts val="0"/>
              </a:spcBef>
              <a:buNone/>
            </a:pPr>
            <a:r>
              <a:rPr lang="en-US" altLang="en-US" kern="1200" dirty="0" smtClean="0">
                <a:solidFill>
                  <a:srgbClr val="000000"/>
                </a:solidFill>
                <a:latin typeface="Courier New" panose="02070309020205020404" pitchFamily="49" charset="0"/>
                <a:cs typeface="Arial" panose="020B0604020202020204" pitchFamily="34" charset="0"/>
              </a:rPr>
              <a:t>number</a:t>
            </a:r>
            <a:r>
              <a:rPr lang="en-US" altLang="en-US" kern="1200" dirty="0" smtClean="0">
                <a:solidFill>
                  <a:srgbClr val="000000"/>
                </a:solidFill>
                <a:latin typeface="Courier New" panose="02070309020205020404" pitchFamily="49" charset="0"/>
                <a:cs typeface="Arial" panose="020B0604020202020204" pitchFamily="34" charset="0"/>
              </a:rPr>
              <a:t>++;</a:t>
            </a:r>
          </a:p>
          <a:p>
            <a:pPr marL="0" lvl="0" indent="0" eaLnBrk="1" hangingPunct="1">
              <a:lnSpc>
                <a:spcPct val="90000"/>
              </a:lnSpc>
              <a:spcBef>
                <a:spcPts val="0"/>
              </a:spcBef>
              <a:buNone/>
            </a:pPr>
            <a:r>
              <a:rPr lang="en-US" altLang="en-US" kern="1200" dirty="0" smtClean="0">
                <a:solidFill>
                  <a:srgbClr val="000000"/>
                </a:solidFill>
                <a:latin typeface="Courier New" panose="02070309020205020404" pitchFamily="49" charset="0"/>
                <a:cs typeface="Arial" panose="020B0604020202020204" pitchFamily="34" charset="0"/>
              </a:rPr>
              <a:t>}</a:t>
            </a:r>
            <a:endParaRPr lang="en-US" altLang="en-US" kern="1200" dirty="0">
              <a:solidFill>
                <a:srgbClr val="000000"/>
              </a:solidFill>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3587992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p:txBody>
          <a:bodyPr/>
          <a:lstStyle/>
          <a:p>
            <a:r>
              <a:rPr lang="en-US" altLang="en-US" dirty="0" smtClean="0">
                <a:solidFill>
                  <a:srgbClr val="037797"/>
                </a:solidFill>
              </a:rPr>
              <a:t>Watch Out for Infinite Loops</a:t>
            </a:r>
          </a:p>
        </p:txBody>
      </p:sp>
      <p:sp>
        <p:nvSpPr>
          <p:cNvPr id="20483" name="Content Placeholder 2"/>
          <p:cNvSpPr>
            <a:spLocks noGrp="1" noChangeArrowheads="1"/>
          </p:cNvSpPr>
          <p:nvPr>
            <p:ph idx="1"/>
          </p:nvPr>
        </p:nvSpPr>
        <p:spPr/>
        <p:txBody>
          <a:bodyPr/>
          <a:lstStyle/>
          <a:p>
            <a:pPr>
              <a:buFontTx/>
              <a:buChar char="•"/>
            </a:pPr>
            <a:r>
              <a:rPr lang="en-US" altLang="en-US" dirty="0" smtClean="0"/>
              <a:t>The loop must contain code to make </a:t>
            </a:r>
            <a:r>
              <a:rPr lang="en-US" altLang="en-US" i="1" dirty="0" smtClean="0">
                <a:latin typeface="Courier New" panose="02070309020205020404" pitchFamily="49" charset="0"/>
              </a:rPr>
              <a:t>expression</a:t>
            </a:r>
            <a:r>
              <a:rPr lang="en-US" altLang="en-US" dirty="0" smtClean="0"/>
              <a:t> become </a:t>
            </a:r>
            <a:r>
              <a:rPr lang="en-US" altLang="en-US" dirty="0" smtClean="0">
                <a:latin typeface="Courier New" panose="02070309020205020404" pitchFamily="49" charset="0"/>
              </a:rPr>
              <a:t>false</a:t>
            </a:r>
          </a:p>
          <a:p>
            <a:pPr>
              <a:buFontTx/>
              <a:buChar char="•"/>
            </a:pPr>
            <a:r>
              <a:rPr lang="en-US" altLang="en-US" dirty="0" smtClean="0"/>
              <a:t>Otherwise, the loop will have no way of stopping</a:t>
            </a:r>
          </a:p>
          <a:p>
            <a:pPr>
              <a:buFontTx/>
              <a:buChar char="•"/>
            </a:pPr>
            <a:r>
              <a:rPr lang="en-US" altLang="en-US" dirty="0" smtClean="0"/>
              <a:t>Such a loop is called an </a:t>
            </a:r>
            <a:r>
              <a:rPr lang="en-US" altLang="en-US" i="1" dirty="0" smtClean="0"/>
              <a:t>infinite loop</a:t>
            </a:r>
            <a:r>
              <a:rPr lang="en-US" altLang="en-US" dirty="0" smtClean="0"/>
              <a:t>, because it will repeat an infinite number of times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Example of an Infinite Loop</a:t>
            </a:r>
            <a:endParaRPr lang="en-IN" dirty="0">
              <a:solidFill>
                <a:srgbClr val="037797"/>
              </a:solidFill>
            </a:endParaRPr>
          </a:p>
        </p:txBody>
      </p:sp>
      <p:sp>
        <p:nvSpPr>
          <p:cNvPr id="3" name="Content Placeholder 2"/>
          <p:cNvSpPr>
            <a:spLocks noGrp="1"/>
          </p:cNvSpPr>
          <p:nvPr>
            <p:ph idx="1"/>
          </p:nvPr>
        </p:nvSpPr>
        <p:spPr>
          <a:xfrm>
            <a:off x="1447800" y="2133600"/>
            <a:ext cx="5486400" cy="2632364"/>
          </a:xfrm>
        </p:spPr>
        <p:txBody>
          <a:bodyPr/>
          <a:lstStyle/>
          <a:p>
            <a:pPr marL="0" lvl="0" indent="0" eaLnBrk="1" hangingPunct="1">
              <a:spcBef>
                <a:spcPts val="4500"/>
              </a:spcBef>
              <a:buNone/>
            </a:pPr>
            <a:r>
              <a:rPr lang="en-US" altLang="en-US" kern="1200" dirty="0" smtClean="0">
                <a:solidFill>
                  <a:srgbClr val="000000"/>
                </a:solidFill>
                <a:latin typeface="Courier New" panose="02070309020205020404" pitchFamily="49" charset="0"/>
                <a:cs typeface="Arial" panose="020B0604020202020204" pitchFamily="34" charset="0"/>
              </a:rPr>
              <a:t>int </a:t>
            </a:r>
            <a:r>
              <a:rPr lang="en-US" altLang="en-US" kern="1200" dirty="0">
                <a:solidFill>
                  <a:srgbClr val="000000"/>
                </a:solidFill>
                <a:latin typeface="Courier New" panose="02070309020205020404" pitchFamily="49" charset="0"/>
                <a:cs typeface="Arial" panose="020B0604020202020204" pitchFamily="34" charset="0"/>
              </a:rPr>
              <a:t>number = 1;</a:t>
            </a:r>
            <a:br>
              <a:rPr lang="en-US" altLang="en-US" kern="1200" dirty="0">
                <a:solidFill>
                  <a:srgbClr val="000000"/>
                </a:solidFill>
                <a:latin typeface="Courier New" panose="02070309020205020404" pitchFamily="49" charset="0"/>
                <a:cs typeface="Arial" panose="020B0604020202020204" pitchFamily="34" charset="0"/>
              </a:rPr>
            </a:br>
            <a:r>
              <a:rPr lang="en-US" altLang="en-US" kern="1200" dirty="0">
                <a:solidFill>
                  <a:srgbClr val="000000"/>
                </a:solidFill>
                <a:latin typeface="Courier New" panose="02070309020205020404" pitchFamily="49" charset="0"/>
                <a:cs typeface="Arial" panose="020B0604020202020204" pitchFamily="34" charset="0"/>
              </a:rPr>
              <a:t>while (number &lt;= </a:t>
            </a:r>
            <a:r>
              <a:rPr lang="en-US" altLang="en-US" kern="1200" dirty="0" smtClean="0">
                <a:solidFill>
                  <a:srgbClr val="000000"/>
                </a:solidFill>
                <a:latin typeface="Courier New" panose="02070309020205020404" pitchFamily="49" charset="0"/>
                <a:cs typeface="Arial" panose="020B0604020202020204" pitchFamily="34" charset="0"/>
              </a:rPr>
              <a:t>5)</a:t>
            </a:r>
            <a:br>
              <a:rPr lang="en-US" altLang="en-US" kern="1200" dirty="0" smtClean="0">
                <a:solidFill>
                  <a:srgbClr val="000000"/>
                </a:solidFill>
                <a:latin typeface="Courier New" panose="02070309020205020404" pitchFamily="49" charset="0"/>
                <a:cs typeface="Arial" panose="020B0604020202020204" pitchFamily="34" charset="0"/>
              </a:rPr>
            </a:br>
            <a:r>
              <a:rPr lang="en-US" altLang="en-US" kern="1200" dirty="0" smtClean="0">
                <a:solidFill>
                  <a:srgbClr val="000000"/>
                </a:solidFill>
                <a:latin typeface="Courier New" panose="02070309020205020404" pitchFamily="49" charset="0"/>
                <a:cs typeface="Arial" panose="020B0604020202020204" pitchFamily="34" charset="0"/>
              </a:rPr>
              <a:t>{</a:t>
            </a:r>
            <a:endParaRPr lang="en-US" altLang="en-US" kern="1200" dirty="0">
              <a:solidFill>
                <a:srgbClr val="000000"/>
              </a:solidFill>
              <a:latin typeface="Courier New" panose="02070309020205020404" pitchFamily="49" charset="0"/>
              <a:cs typeface="Arial" panose="020B0604020202020204" pitchFamily="34" charset="0"/>
            </a:endParaRPr>
          </a:p>
          <a:p>
            <a:pPr marL="720000" lvl="0" indent="0" eaLnBrk="1" hangingPunct="1">
              <a:spcBef>
                <a:spcPts val="0"/>
              </a:spcBef>
              <a:buNone/>
            </a:pPr>
            <a:r>
              <a:rPr lang="en-US" altLang="en-US" kern="1200" dirty="0" smtClean="0">
                <a:solidFill>
                  <a:srgbClr val="000000"/>
                </a:solidFill>
                <a:latin typeface="Courier New" panose="02070309020205020404" pitchFamily="49" charset="0"/>
                <a:cs typeface="Arial" panose="020B0604020202020204" pitchFamily="34" charset="0"/>
              </a:rPr>
              <a:t>cout </a:t>
            </a:r>
            <a:r>
              <a:rPr lang="en-US" altLang="en-US" kern="1200" dirty="0">
                <a:solidFill>
                  <a:srgbClr val="000000"/>
                </a:solidFill>
                <a:latin typeface="Courier New" panose="02070309020205020404" pitchFamily="49" charset="0"/>
                <a:cs typeface="Arial" panose="020B0604020202020204" pitchFamily="34" charset="0"/>
              </a:rPr>
              <a:t>&lt;&lt; "Hello\n</a:t>
            </a:r>
            <a:r>
              <a:rPr lang="en-US" altLang="en-US" kern="1200" dirty="0" smtClean="0">
                <a:solidFill>
                  <a:srgbClr val="000000"/>
                </a:solidFill>
                <a:latin typeface="Courier New" panose="02070309020205020404" pitchFamily="49" charset="0"/>
                <a:cs typeface="Arial" panose="020B0604020202020204" pitchFamily="34" charset="0"/>
              </a:rPr>
              <a:t>";</a:t>
            </a:r>
          </a:p>
          <a:p>
            <a:pPr marL="0" lvl="0" indent="0" eaLnBrk="1" hangingPunct="1">
              <a:spcBef>
                <a:spcPts val="0"/>
              </a:spcBef>
              <a:buNone/>
            </a:pPr>
            <a:r>
              <a:rPr lang="en-US" altLang="en-US" kern="1200" dirty="0" smtClean="0">
                <a:solidFill>
                  <a:srgbClr val="000000"/>
                </a:solidFill>
                <a:latin typeface="Courier New" panose="02070309020205020404" pitchFamily="49" charset="0"/>
                <a:cs typeface="Arial" panose="020B0604020202020204" pitchFamily="34" charset="0"/>
              </a:rPr>
              <a:t>}</a:t>
            </a:r>
            <a:endParaRPr lang="en-US" altLang="en-US" kern="1200" dirty="0">
              <a:solidFill>
                <a:srgbClr val="000000"/>
              </a:solidFill>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109034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noChangeArrowheads="1"/>
          </p:cNvSpPr>
          <p:nvPr>
            <p:ph type="ctrTitle"/>
          </p:nvPr>
        </p:nvSpPr>
        <p:spPr/>
        <p:txBody>
          <a:bodyPr/>
          <a:lstStyle/>
          <a:p>
            <a:r>
              <a:rPr lang="en-US" altLang="en-US" dirty="0" smtClean="0">
                <a:solidFill>
                  <a:srgbClr val="037797"/>
                </a:solidFill>
              </a:rPr>
              <a:t>5.3</a:t>
            </a:r>
          </a:p>
        </p:txBody>
      </p:sp>
      <p:sp>
        <p:nvSpPr>
          <p:cNvPr id="22531" name="Subtitle 2"/>
          <p:cNvSpPr>
            <a:spLocks noGrp="1" noChangeArrowheads="1"/>
          </p:cNvSpPr>
          <p:nvPr>
            <p:ph type="subTitle" idx="1"/>
          </p:nvPr>
        </p:nvSpPr>
        <p:spPr/>
        <p:txBody>
          <a:bodyPr/>
          <a:lstStyle/>
          <a:p>
            <a:r>
              <a:rPr lang="en-US" altLang="en-US" dirty="0" smtClean="0"/>
              <a:t>Using the </a:t>
            </a:r>
            <a:r>
              <a:rPr lang="en-US" altLang="en-US" dirty="0" smtClean="0">
                <a:latin typeface="Courier New" panose="02070309020205020404" pitchFamily="49" charset="0"/>
                <a:cs typeface="Courier New" panose="02070309020205020404" pitchFamily="49" charset="0"/>
              </a:rPr>
              <a:t>while</a:t>
            </a:r>
            <a:r>
              <a:rPr lang="en-US" altLang="en-US" dirty="0" smtClean="0"/>
              <a:t> Loop for Input Validation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37797"/>
                </a:solidFill>
              </a:rPr>
              <a:t>The Increment and Decrement</a:t>
            </a:r>
            <a:br>
              <a:rPr lang="en-US" sz="4000" dirty="0">
                <a:solidFill>
                  <a:srgbClr val="037797"/>
                </a:solidFill>
              </a:rPr>
            </a:br>
            <a:r>
              <a:rPr lang="en-US" sz="4000" dirty="0">
                <a:solidFill>
                  <a:srgbClr val="037797"/>
                </a:solidFill>
              </a:rPr>
              <a:t>Operators </a:t>
            </a:r>
            <a:r>
              <a:rPr lang="en-US" sz="1200" dirty="0">
                <a:solidFill>
                  <a:srgbClr val="037797"/>
                </a:solidFill>
              </a:rPr>
              <a:t>(1 of 2)</a:t>
            </a:r>
            <a:endParaRPr lang="en-IN" dirty="0">
              <a:solidFill>
                <a:srgbClr val="037797"/>
              </a:solidFill>
            </a:endParaRPr>
          </a:p>
        </p:txBody>
      </p:sp>
      <p:sp>
        <p:nvSpPr>
          <p:cNvPr id="3" name="Content Placeholder 2"/>
          <p:cNvSpPr>
            <a:spLocks noGrp="1"/>
          </p:cNvSpPr>
          <p:nvPr>
            <p:ph idx="1"/>
          </p:nvPr>
        </p:nvSpPr>
        <p:spPr/>
        <p:txBody>
          <a:bodyPr/>
          <a:lstStyle/>
          <a:p>
            <a:pPr lvl="0">
              <a:lnSpc>
                <a:spcPct val="90000"/>
              </a:lnSpc>
              <a:buFontTx/>
              <a:buChar char="•"/>
            </a:pPr>
            <a:r>
              <a:rPr lang="en-US" altLang="en-US" sz="2800" dirty="0">
                <a:solidFill>
                  <a:srgbClr val="000000"/>
                </a:solidFill>
              </a:rPr>
              <a:t>++ is the increment operator</a:t>
            </a:r>
            <a:r>
              <a:rPr lang="en-US" altLang="en-US" sz="2800" dirty="0" smtClean="0">
                <a:solidFill>
                  <a:srgbClr val="000000"/>
                </a:solidFill>
              </a:rPr>
              <a:t>.</a:t>
            </a:r>
          </a:p>
          <a:p>
            <a:pPr marL="342000" lvl="0" indent="0">
              <a:lnSpc>
                <a:spcPct val="90000"/>
              </a:lnSpc>
              <a:spcBef>
                <a:spcPts val="3000"/>
              </a:spcBef>
              <a:buNone/>
            </a:pPr>
            <a:r>
              <a:rPr lang="en-US" altLang="en-US" sz="2800" dirty="0" smtClean="0">
                <a:solidFill>
                  <a:srgbClr val="000000"/>
                </a:solidFill>
              </a:rPr>
              <a:t>It </a:t>
            </a:r>
            <a:r>
              <a:rPr lang="en-US" altLang="en-US" sz="2800" dirty="0">
                <a:solidFill>
                  <a:srgbClr val="000000"/>
                </a:solidFill>
              </a:rPr>
              <a:t>adds one to a </a:t>
            </a:r>
            <a:r>
              <a:rPr lang="en-US" altLang="en-US" sz="2800" dirty="0" smtClean="0">
                <a:solidFill>
                  <a:srgbClr val="000000"/>
                </a:solidFill>
              </a:rPr>
              <a:t>variable.</a:t>
            </a:r>
          </a:p>
          <a:p>
            <a:pPr marL="450000" lvl="0" indent="0">
              <a:lnSpc>
                <a:spcPct val="90000"/>
              </a:lnSpc>
              <a:spcBef>
                <a:spcPts val="3600"/>
              </a:spcBef>
              <a:buNone/>
            </a:pPr>
            <a:r>
              <a:rPr lang="en-US" altLang="en-US" sz="2400" dirty="0" smtClean="0">
                <a:solidFill>
                  <a:srgbClr val="000000"/>
                </a:solidFill>
                <a:latin typeface="Courier New" panose="02070309020205020404" pitchFamily="49" charset="0"/>
              </a:rPr>
              <a:t>val</a:t>
            </a:r>
            <a:r>
              <a:rPr lang="en-US" altLang="en-US" sz="2400" dirty="0">
                <a:solidFill>
                  <a:srgbClr val="000000"/>
                </a:solidFill>
                <a:latin typeface="Courier New" panose="02070309020205020404" pitchFamily="49" charset="0"/>
              </a:rPr>
              <a:t>++; </a:t>
            </a:r>
            <a:r>
              <a:rPr lang="en-US" altLang="en-US" sz="2400" dirty="0">
                <a:solidFill>
                  <a:srgbClr val="000000"/>
                </a:solidFill>
              </a:rPr>
              <a:t>is the same as </a:t>
            </a:r>
            <a:r>
              <a:rPr lang="en-US" altLang="en-US" sz="2400" dirty="0">
                <a:solidFill>
                  <a:srgbClr val="000000"/>
                </a:solidFill>
                <a:latin typeface="Courier New" panose="02070309020205020404" pitchFamily="49" charset="0"/>
              </a:rPr>
              <a:t>val = val + 1</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a:p>
            <a:pPr lvl="0">
              <a:lnSpc>
                <a:spcPct val="90000"/>
              </a:lnSpc>
              <a:spcBef>
                <a:spcPts val="3200"/>
              </a:spcBef>
              <a:buFontTx/>
              <a:buChar char="•"/>
            </a:pPr>
            <a:r>
              <a:rPr lang="en-US" altLang="en-US" sz="2800" dirty="0">
                <a:solidFill>
                  <a:srgbClr val="000000"/>
                </a:solidFill>
              </a:rPr>
              <a:t>++ can be used before (prefix) or after (postfix) a variable</a:t>
            </a:r>
            <a:r>
              <a:rPr lang="en-US" altLang="en-US" sz="2800" dirty="0" smtClean="0">
                <a:solidFill>
                  <a:srgbClr val="000000"/>
                </a:solidFill>
              </a:rPr>
              <a:t>:</a:t>
            </a:r>
          </a:p>
          <a:p>
            <a:pPr marL="450000" lvl="0" indent="0">
              <a:lnSpc>
                <a:spcPct val="90000"/>
              </a:lnSpc>
              <a:spcBef>
                <a:spcPts val="580"/>
              </a:spcBef>
              <a:buNone/>
            </a:pPr>
            <a:r>
              <a:rPr lang="en-US" altLang="en-US" sz="2400" dirty="0" smtClean="0">
                <a:solidFill>
                  <a:srgbClr val="000000"/>
                </a:solidFill>
                <a:latin typeface="Courier New" panose="02070309020205020404" pitchFamily="49" charset="0"/>
              </a:rPr>
              <a:t>++</a:t>
            </a:r>
            <a:r>
              <a:rPr lang="en-US" altLang="en-US" sz="2400" dirty="0" smtClean="0">
                <a:solidFill>
                  <a:srgbClr val="000000"/>
                </a:solidFill>
                <a:latin typeface="Courier New" panose="02070309020205020404" pitchFamily="49" charset="0"/>
              </a:rPr>
              <a:t>val</a:t>
            </a:r>
            <a:r>
              <a:rPr lang="en-US" altLang="en-US" sz="2400" dirty="0" smtClean="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val</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2738346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34200" cy="1143000"/>
          </a:xfrm>
        </p:spPr>
        <p:txBody>
          <a:bodyPr>
            <a:normAutofit fontScale="90000"/>
          </a:bodyPr>
          <a:lstStyle/>
          <a:p>
            <a:pPr>
              <a:defRPr/>
            </a:pPr>
            <a:r>
              <a:rPr lang="en-US" dirty="0">
                <a:solidFill>
                  <a:srgbClr val="037797"/>
                </a:solidFill>
              </a:rPr>
              <a:t>Using the </a:t>
            </a:r>
            <a:r>
              <a:rPr lang="en-US" dirty="0">
                <a:solidFill>
                  <a:srgbClr val="037797"/>
                </a:solidFill>
                <a:latin typeface="Courier New" pitchFamily="-16" charset="0"/>
              </a:rPr>
              <a:t>while</a:t>
            </a:r>
            <a:r>
              <a:rPr lang="en-US" dirty="0">
                <a:solidFill>
                  <a:srgbClr val="037797"/>
                </a:solidFill>
              </a:rPr>
              <a:t> Loop </a:t>
            </a:r>
            <a:r>
              <a:rPr lang="en-US" dirty="0" smtClean="0">
                <a:solidFill>
                  <a:srgbClr val="037797"/>
                </a:solidFill>
              </a:rPr>
              <a:t>for Input Validation </a:t>
            </a:r>
            <a:r>
              <a:rPr lang="en-US" sz="1300" dirty="0" smtClean="0">
                <a:solidFill>
                  <a:srgbClr val="037797"/>
                </a:solidFill>
              </a:rPr>
              <a:t>(1 of 2)</a:t>
            </a:r>
            <a:endParaRPr lang="en-US" sz="2000" dirty="0">
              <a:solidFill>
                <a:srgbClr val="037797"/>
              </a:solidFill>
            </a:endParaRPr>
          </a:p>
        </p:txBody>
      </p:sp>
      <p:sp>
        <p:nvSpPr>
          <p:cNvPr id="23555" name="Content Placeholder 2"/>
          <p:cNvSpPr>
            <a:spLocks noGrp="1" noChangeArrowheads="1"/>
          </p:cNvSpPr>
          <p:nvPr>
            <p:ph idx="1"/>
          </p:nvPr>
        </p:nvSpPr>
        <p:spPr/>
        <p:txBody>
          <a:bodyPr/>
          <a:lstStyle/>
          <a:p>
            <a:pPr>
              <a:buFontTx/>
              <a:buChar char="•"/>
            </a:pPr>
            <a:r>
              <a:rPr lang="en-US" altLang="en-US" dirty="0" smtClean="0"/>
              <a:t>Input validation is the process of inspecting data that is given to the program as input and determining whether it is valid.</a:t>
            </a:r>
          </a:p>
          <a:p>
            <a:pPr>
              <a:spcBef>
                <a:spcPts val="4500"/>
              </a:spcBef>
              <a:buFontTx/>
              <a:buChar char="•"/>
            </a:pPr>
            <a:r>
              <a:rPr lang="en-US" altLang="en-US" dirty="0" smtClean="0"/>
              <a:t>The </a:t>
            </a:r>
            <a:r>
              <a:rPr lang="en-US" altLang="en-US" dirty="0" smtClean="0">
                <a:latin typeface="Courier New" panose="02070309020205020404" pitchFamily="49" charset="0"/>
                <a:cs typeface="Courier New" panose="02070309020205020404" pitchFamily="49" charset="0"/>
              </a:rPr>
              <a:t>while</a:t>
            </a:r>
            <a:r>
              <a:rPr lang="en-US" altLang="en-US" dirty="0" smtClean="0"/>
              <a:t> loop can be used to create input routines that reject invalid data, and repeat until valid data is entered.</a:t>
            </a:r>
          </a:p>
        </p:txBody>
      </p:sp>
    </p:spTree>
    <p:extLst>
      <p:ext uri="{BB962C8B-B14F-4D97-AF65-F5344CB8AC3E}">
        <p14:creationId xmlns:p14="http://schemas.microsoft.com/office/powerpoint/2010/main" val="622236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705600" cy="1143000"/>
          </a:xfrm>
        </p:spPr>
        <p:txBody>
          <a:bodyPr/>
          <a:lstStyle/>
          <a:p>
            <a:r>
              <a:rPr lang="en-US" sz="4000" dirty="0">
                <a:solidFill>
                  <a:srgbClr val="037797"/>
                </a:solidFill>
              </a:rPr>
              <a:t>Using the </a:t>
            </a:r>
            <a:r>
              <a:rPr lang="en-US" sz="4000" dirty="0">
                <a:solidFill>
                  <a:srgbClr val="037797"/>
                </a:solidFill>
                <a:latin typeface="Courier New" pitchFamily="-16" charset="0"/>
              </a:rPr>
              <a:t>while</a:t>
            </a:r>
            <a:r>
              <a:rPr lang="en-US" sz="4000" dirty="0">
                <a:solidFill>
                  <a:srgbClr val="037797"/>
                </a:solidFill>
              </a:rPr>
              <a:t> Loop for Input Validation </a:t>
            </a:r>
            <a:r>
              <a:rPr lang="en-US" sz="1200" dirty="0" smtClean="0">
                <a:solidFill>
                  <a:srgbClr val="037797"/>
                </a:solidFill>
              </a:rPr>
              <a:t>(2 </a:t>
            </a:r>
            <a:r>
              <a:rPr lang="en-US" sz="1200" dirty="0">
                <a:solidFill>
                  <a:srgbClr val="037797"/>
                </a:solidFill>
              </a:rPr>
              <a:t>of 2)</a:t>
            </a:r>
            <a:endParaRPr lang="en-IN" dirty="0"/>
          </a:p>
        </p:txBody>
      </p:sp>
      <p:sp>
        <p:nvSpPr>
          <p:cNvPr id="3" name="Content Placeholder 2"/>
          <p:cNvSpPr>
            <a:spLocks noGrp="1"/>
          </p:cNvSpPr>
          <p:nvPr>
            <p:ph idx="1"/>
          </p:nvPr>
        </p:nvSpPr>
        <p:spPr>
          <a:xfrm>
            <a:off x="457200" y="1600201"/>
            <a:ext cx="8229600" cy="990599"/>
          </a:xfrm>
        </p:spPr>
        <p:txBody>
          <a:bodyPr/>
          <a:lstStyle/>
          <a:p>
            <a:pPr lvl="0">
              <a:buFontTx/>
              <a:buChar char="•"/>
            </a:pPr>
            <a:r>
              <a:rPr lang="en-US" altLang="en-US" dirty="0">
                <a:solidFill>
                  <a:srgbClr val="000000"/>
                </a:solidFill>
              </a:rPr>
              <a:t>Here's the general approach, in pseudocode</a:t>
            </a:r>
            <a:r>
              <a:rPr lang="en-US" altLang="en-US" dirty="0" smtClean="0">
                <a:solidFill>
                  <a:srgbClr val="000000"/>
                </a:solidFill>
              </a:rPr>
              <a:t>:</a:t>
            </a:r>
            <a:endParaRPr lang="en-US" altLang="en-US" dirty="0">
              <a:solidFill>
                <a:srgbClr val="000000"/>
              </a:solidFill>
            </a:endParaRPr>
          </a:p>
        </p:txBody>
      </p:sp>
      <p:sp>
        <p:nvSpPr>
          <p:cNvPr id="4" name="Content Placeholder 3"/>
          <p:cNvSpPr>
            <a:spLocks noGrp="1"/>
          </p:cNvSpPr>
          <p:nvPr>
            <p:ph sz="quarter" idx="11"/>
          </p:nvPr>
        </p:nvSpPr>
        <p:spPr>
          <a:xfrm>
            <a:off x="1981200" y="2971800"/>
            <a:ext cx="5410200" cy="2971800"/>
          </a:xfrm>
        </p:spPr>
        <p:txBody>
          <a:bodyPr/>
          <a:lstStyle/>
          <a:p>
            <a:pPr marL="0" lvl="0" indent="0" eaLnBrk="1" hangingPunct="1">
              <a:spcBef>
                <a:spcPts val="0"/>
              </a:spcBef>
              <a:buNone/>
            </a:pPr>
            <a:r>
              <a:rPr lang="en-US" altLang="en-US" i="1" kern="1200" dirty="0">
                <a:solidFill>
                  <a:srgbClr val="000000"/>
                </a:solidFill>
                <a:latin typeface="Times New Roman" panose="02020603050405020304" pitchFamily="18" charset="0"/>
                <a:cs typeface="Arial" panose="020B0604020202020204" pitchFamily="34" charset="0"/>
              </a:rPr>
              <a:t>Read an item of </a:t>
            </a:r>
            <a:r>
              <a:rPr lang="en-US" altLang="en-US" i="1" kern="1200" dirty="0" smtClean="0">
                <a:solidFill>
                  <a:srgbClr val="000000"/>
                </a:solidFill>
                <a:latin typeface="Times New Roman" panose="02020603050405020304" pitchFamily="18" charset="0"/>
                <a:cs typeface="Arial" panose="020B0604020202020204" pitchFamily="34" charset="0"/>
              </a:rPr>
              <a:t>input</a:t>
            </a:r>
          </a:p>
          <a:p>
            <a:pPr marL="0" lvl="0" indent="0" eaLnBrk="1" hangingPunct="1">
              <a:spcBef>
                <a:spcPts val="0"/>
              </a:spcBef>
              <a:buNone/>
            </a:pPr>
            <a:r>
              <a:rPr lang="en-US" altLang="en-US" i="1" kern="1200" dirty="0" smtClean="0">
                <a:solidFill>
                  <a:srgbClr val="000000"/>
                </a:solidFill>
                <a:latin typeface="Times New Roman" panose="02020603050405020304" pitchFamily="18" charset="0"/>
                <a:cs typeface="Arial" panose="020B0604020202020204" pitchFamily="34" charset="0"/>
              </a:rPr>
              <a:t>While </a:t>
            </a:r>
            <a:r>
              <a:rPr lang="en-US" altLang="en-US" i="1" kern="1200" dirty="0">
                <a:solidFill>
                  <a:srgbClr val="000000"/>
                </a:solidFill>
                <a:latin typeface="Times New Roman" panose="02020603050405020304" pitchFamily="18" charset="0"/>
                <a:cs typeface="Arial" panose="020B0604020202020204" pitchFamily="34" charset="0"/>
              </a:rPr>
              <a:t>the input is </a:t>
            </a:r>
            <a:r>
              <a:rPr lang="en-US" altLang="en-US" i="1" kern="1200" dirty="0" smtClean="0">
                <a:solidFill>
                  <a:srgbClr val="000000"/>
                </a:solidFill>
                <a:latin typeface="Times New Roman" panose="02020603050405020304" pitchFamily="18" charset="0"/>
                <a:cs typeface="Arial" panose="020B0604020202020204" pitchFamily="34" charset="0"/>
              </a:rPr>
              <a:t>invalid</a:t>
            </a:r>
          </a:p>
          <a:p>
            <a:pPr marL="432000" lvl="0" indent="0" eaLnBrk="1" hangingPunct="1">
              <a:spcBef>
                <a:spcPts val="0"/>
              </a:spcBef>
              <a:buNone/>
            </a:pPr>
            <a:r>
              <a:rPr lang="en-US" altLang="en-US" i="1" kern="1200" dirty="0" smtClean="0">
                <a:solidFill>
                  <a:srgbClr val="000000"/>
                </a:solidFill>
                <a:latin typeface="Times New Roman" panose="02020603050405020304" pitchFamily="18" charset="0"/>
                <a:cs typeface="Arial" panose="020B0604020202020204" pitchFamily="34" charset="0"/>
              </a:rPr>
              <a:t>Display </a:t>
            </a:r>
            <a:r>
              <a:rPr lang="en-US" altLang="en-US" i="1" kern="1200" dirty="0">
                <a:solidFill>
                  <a:srgbClr val="000000"/>
                </a:solidFill>
                <a:latin typeface="Times New Roman" panose="02020603050405020304" pitchFamily="18" charset="0"/>
                <a:cs typeface="Arial" panose="020B0604020202020204" pitchFamily="34" charset="0"/>
              </a:rPr>
              <a:t>an error </a:t>
            </a:r>
            <a:r>
              <a:rPr lang="en-US" altLang="en-US" i="1" kern="1200" dirty="0" smtClean="0">
                <a:solidFill>
                  <a:srgbClr val="000000"/>
                </a:solidFill>
                <a:latin typeface="Times New Roman" panose="02020603050405020304" pitchFamily="18" charset="0"/>
                <a:cs typeface="Arial" panose="020B0604020202020204" pitchFamily="34" charset="0"/>
              </a:rPr>
              <a:t>message</a:t>
            </a:r>
            <a:endParaRPr lang="en-US" altLang="en-US" i="1" kern="1200" dirty="0">
              <a:solidFill>
                <a:srgbClr val="000000"/>
              </a:solidFill>
              <a:latin typeface="Times New Roman" panose="02020603050405020304" pitchFamily="18" charset="0"/>
              <a:cs typeface="Arial" panose="020B0604020202020204" pitchFamily="34" charset="0"/>
            </a:endParaRPr>
          </a:p>
          <a:p>
            <a:pPr marL="432000" lvl="0" indent="0" eaLnBrk="1" hangingPunct="1">
              <a:spcBef>
                <a:spcPts val="0"/>
              </a:spcBef>
              <a:buNone/>
            </a:pPr>
            <a:r>
              <a:rPr lang="en-US" altLang="en-US" i="1" kern="1200" dirty="0" smtClean="0">
                <a:solidFill>
                  <a:srgbClr val="000000"/>
                </a:solidFill>
                <a:latin typeface="Times New Roman" panose="02020603050405020304" pitchFamily="18" charset="0"/>
                <a:cs typeface="Arial" panose="020B0604020202020204" pitchFamily="34" charset="0"/>
              </a:rPr>
              <a:t>Read </a:t>
            </a:r>
            <a:r>
              <a:rPr lang="en-US" altLang="en-US" i="1" kern="1200" dirty="0">
                <a:solidFill>
                  <a:srgbClr val="000000"/>
                </a:solidFill>
                <a:latin typeface="Times New Roman" panose="02020603050405020304" pitchFamily="18" charset="0"/>
                <a:cs typeface="Arial" panose="020B0604020202020204" pitchFamily="34" charset="0"/>
              </a:rPr>
              <a:t>the input </a:t>
            </a:r>
            <a:r>
              <a:rPr lang="en-US" altLang="en-US" i="1" kern="1200" dirty="0" smtClean="0">
                <a:solidFill>
                  <a:srgbClr val="000000"/>
                </a:solidFill>
                <a:latin typeface="Times New Roman" panose="02020603050405020304" pitchFamily="18" charset="0"/>
                <a:cs typeface="Arial" panose="020B0604020202020204" pitchFamily="34" charset="0"/>
              </a:rPr>
              <a:t>again</a:t>
            </a:r>
          </a:p>
          <a:p>
            <a:pPr marL="0" lvl="0" indent="0" eaLnBrk="1" hangingPunct="1">
              <a:spcBef>
                <a:spcPts val="0"/>
              </a:spcBef>
              <a:buNone/>
            </a:pPr>
            <a:r>
              <a:rPr lang="en-US" altLang="en-US" i="1" kern="1200" dirty="0" smtClean="0">
                <a:solidFill>
                  <a:srgbClr val="000000"/>
                </a:solidFill>
                <a:latin typeface="Times New Roman" panose="02020603050405020304" pitchFamily="18" charset="0"/>
                <a:cs typeface="Arial" panose="020B0604020202020204" pitchFamily="34" charset="0"/>
              </a:rPr>
              <a:t>End While</a:t>
            </a:r>
            <a:endParaRPr lang="en-US" altLang="en-US" i="1" kern="1200" dirty="0">
              <a:solidFill>
                <a:srgbClr val="000000"/>
              </a:solidFill>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00191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Input Validation Example</a:t>
            </a:r>
            <a:endParaRPr lang="en-IN" dirty="0">
              <a:solidFill>
                <a:srgbClr val="037797"/>
              </a:solidFill>
            </a:endParaRPr>
          </a:p>
        </p:txBody>
      </p:sp>
      <p:sp>
        <p:nvSpPr>
          <p:cNvPr id="3" name="Content Placeholder 2"/>
          <p:cNvSpPr>
            <a:spLocks noGrp="1"/>
          </p:cNvSpPr>
          <p:nvPr>
            <p:ph idx="1"/>
          </p:nvPr>
        </p:nvSpPr>
        <p:spPr>
          <a:xfrm>
            <a:off x="457200" y="2209800"/>
            <a:ext cx="8229600" cy="3048000"/>
          </a:xfrm>
        </p:spPr>
        <p:txBody>
          <a:bodyPr/>
          <a:lstStyle/>
          <a:p>
            <a:pPr marL="0" lv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cout &lt;&lt; "Enter a number less than 10: ";</a:t>
            </a:r>
          </a:p>
          <a:p>
            <a:pPr marL="0" lv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cin</a:t>
            </a:r>
            <a:r>
              <a:rPr lang="en-US" altLang="en-US" sz="2400" kern="1200" dirty="0">
                <a:solidFill>
                  <a:srgbClr val="000000"/>
                </a:solidFill>
                <a:latin typeface="Courier New" panose="02070309020205020404" pitchFamily="49" charset="0"/>
                <a:cs typeface="Arial" panose="020B0604020202020204" pitchFamily="34" charset="0"/>
              </a:rPr>
              <a:t> &gt;&gt; number;</a:t>
            </a:r>
          </a:p>
          <a:p>
            <a:pPr marL="0" lvl="0" indent="0" eaLnBrk="1" hangingPunct="1">
              <a:spcBef>
                <a:spcPct val="0"/>
              </a:spcBef>
              <a:buNone/>
            </a:pPr>
            <a:r>
              <a:rPr lang="en-US" altLang="en-US" sz="2400" kern="1200" dirty="0">
                <a:solidFill>
                  <a:srgbClr val="000000"/>
                </a:solidFill>
                <a:latin typeface="Courier New" panose="02070309020205020404" pitchFamily="49" charset="0"/>
                <a:cs typeface="Arial" panose="020B0604020202020204" pitchFamily="34" charset="0"/>
              </a:rPr>
              <a:t>while (number &gt;= 10</a:t>
            </a:r>
            <a:r>
              <a:rPr lang="en-US" altLang="en-US" sz="2400" kern="1200" dirty="0" smtClean="0">
                <a:solidFill>
                  <a:srgbClr val="000000"/>
                </a:solidFill>
                <a:latin typeface="Courier New" panose="02070309020205020404" pitchFamily="49" charset="0"/>
                <a:cs typeface="Arial" panose="020B0604020202020204" pitchFamily="34" charset="0"/>
              </a:rPr>
              <a:t>)</a:t>
            </a:r>
          </a:p>
          <a:p>
            <a:pPr marL="0" lvl="0" indent="0" eaLnBrk="1" hangingPunct="1">
              <a:spcBef>
                <a:spcPct val="0"/>
              </a:spcBef>
              <a:buNone/>
            </a:pPr>
            <a:r>
              <a:rPr lang="en-US" altLang="en-US" sz="2400" kern="1200" dirty="0" smtClean="0">
                <a:solidFill>
                  <a:srgbClr val="000000"/>
                </a:solidFill>
                <a:latin typeface="Courier New" panose="02070309020205020404" pitchFamily="49" charset="0"/>
                <a:cs typeface="Arial" panose="020B0604020202020204" pitchFamily="34" charset="0"/>
              </a:rPr>
              <a:t>{</a:t>
            </a:r>
          </a:p>
          <a:p>
            <a:pPr marL="543600" lvl="0" indent="0" eaLnBrk="1" hangingPunct="1">
              <a:spcBef>
                <a:spcPct val="0"/>
              </a:spcBef>
              <a:buNone/>
            </a:pPr>
            <a:r>
              <a:rPr lang="en-US" altLang="en-US" sz="2400" kern="1200" dirty="0" smtClean="0">
                <a:solidFill>
                  <a:srgbClr val="000000"/>
                </a:solidFill>
                <a:latin typeface="Courier New" panose="02070309020205020404" pitchFamily="49" charset="0"/>
                <a:cs typeface="Arial" panose="020B0604020202020204" pitchFamily="34" charset="0"/>
              </a:rPr>
              <a:t>cout </a:t>
            </a:r>
            <a:r>
              <a:rPr lang="en-US" altLang="en-US" sz="2400" kern="1200" dirty="0">
                <a:solidFill>
                  <a:srgbClr val="000000"/>
                </a:solidFill>
                <a:latin typeface="Courier New" panose="02070309020205020404" pitchFamily="49" charset="0"/>
                <a:cs typeface="Arial" panose="020B0604020202020204" pitchFamily="34" charset="0"/>
              </a:rPr>
              <a:t>&lt;&lt; "Invalid Entry</a:t>
            </a:r>
            <a:r>
              <a:rPr lang="en-US" altLang="en-US" sz="2400" kern="1200" dirty="0" smtClean="0">
                <a:solidFill>
                  <a:srgbClr val="000000"/>
                </a:solidFill>
                <a:latin typeface="Courier New" panose="02070309020205020404" pitchFamily="49" charset="0"/>
                <a:cs typeface="Arial" panose="020B0604020202020204" pitchFamily="34" charset="0"/>
              </a:rPr>
              <a:t>!"</a:t>
            </a:r>
            <a:endParaRPr lang="en-US" altLang="en-US" sz="2400" kern="1200" dirty="0" smtClean="0">
              <a:solidFill>
                <a:srgbClr val="000000"/>
              </a:solidFill>
              <a:latin typeface="Courier New" panose="02070309020205020404" pitchFamily="49" charset="0"/>
              <a:cs typeface="Arial" panose="020B0604020202020204" pitchFamily="34" charset="0"/>
            </a:endParaRPr>
          </a:p>
          <a:p>
            <a:pPr marL="1440000" lvl="0" indent="0" eaLnBrk="1" hangingPunct="1">
              <a:spcBef>
                <a:spcPct val="0"/>
              </a:spcBef>
              <a:buNone/>
            </a:pPr>
            <a:r>
              <a:rPr lang="en-US" altLang="en-US" sz="2400" kern="1200" dirty="0" smtClean="0">
                <a:solidFill>
                  <a:srgbClr val="000000"/>
                </a:solidFill>
                <a:latin typeface="Courier New" panose="02070309020205020404" pitchFamily="49" charset="0"/>
                <a:cs typeface="Arial" panose="020B0604020202020204" pitchFamily="34" charset="0"/>
              </a:rPr>
              <a:t>&lt;&lt; "Enter a number less than 10: ";</a:t>
            </a:r>
          </a:p>
          <a:p>
            <a:pPr marL="543600" lvl="0" indent="0" eaLnBrk="1" hangingPunct="1">
              <a:spcBef>
                <a:spcPct val="0"/>
              </a:spcBef>
              <a:buNone/>
            </a:pPr>
            <a:r>
              <a:rPr lang="en-US" altLang="en-US" sz="2400" kern="1200" dirty="0" smtClean="0">
                <a:solidFill>
                  <a:srgbClr val="000000"/>
                </a:solidFill>
                <a:latin typeface="Courier New" panose="02070309020205020404" pitchFamily="49" charset="0"/>
                <a:cs typeface="Arial" panose="020B0604020202020204" pitchFamily="34" charset="0"/>
              </a:rPr>
              <a:t>cin</a:t>
            </a:r>
            <a:r>
              <a:rPr lang="en-US" altLang="en-US" sz="2400" kern="1200" dirty="0" smtClean="0">
                <a:solidFill>
                  <a:srgbClr val="000000"/>
                </a:solidFill>
                <a:latin typeface="Courier New" panose="02070309020205020404" pitchFamily="49" charset="0"/>
                <a:cs typeface="Arial" panose="020B0604020202020204" pitchFamily="34" charset="0"/>
              </a:rPr>
              <a:t> </a:t>
            </a:r>
            <a:r>
              <a:rPr lang="en-US" altLang="en-US" sz="2400" kern="1200" dirty="0">
                <a:solidFill>
                  <a:srgbClr val="000000"/>
                </a:solidFill>
                <a:latin typeface="Courier New" panose="02070309020205020404" pitchFamily="49" charset="0"/>
                <a:cs typeface="Arial" panose="020B0604020202020204" pitchFamily="34" charset="0"/>
              </a:rPr>
              <a:t>&gt;&gt; number;</a:t>
            </a:r>
          </a:p>
          <a:p>
            <a:pPr marL="0" lvl="0" indent="0" eaLnBrk="1" hangingPunct="1">
              <a:spcBef>
                <a:spcPct val="0"/>
              </a:spcBef>
              <a:buNone/>
            </a:pPr>
            <a:r>
              <a:rPr lang="en-US" altLang="en-US" sz="2400" kern="1200" dirty="0" smtClean="0">
                <a:solidFill>
                  <a:srgbClr val="000000"/>
                </a:solidFill>
                <a:latin typeface="Courier New" panose="02070309020205020404" pitchFamily="49" charset="0"/>
                <a:cs typeface="Arial" panose="020B0604020202020204" pitchFamily="34" charset="0"/>
              </a:rPr>
              <a:t>}</a:t>
            </a:r>
            <a:endParaRPr lang="en-US" altLang="en-US" sz="2400" kern="1200" dirty="0">
              <a:solidFill>
                <a:srgbClr val="000000"/>
              </a:solidFill>
              <a:latin typeface="Courier New" panose="02070309020205020404" pitchFamily="49" charset="0"/>
              <a:cs typeface="Arial" panose="020B0604020202020204" pitchFamily="34" charset="0"/>
            </a:endParaRPr>
          </a:p>
        </p:txBody>
      </p:sp>
    </p:spTree>
    <p:extLst>
      <p:ext uri="{BB962C8B-B14F-4D97-AF65-F5344CB8AC3E}">
        <p14:creationId xmlns:p14="http://schemas.microsoft.com/office/powerpoint/2010/main" val="817211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r>
              <a:rPr lang="en-US" altLang="en-US" dirty="0" smtClean="0">
                <a:solidFill>
                  <a:srgbClr val="037797"/>
                </a:solidFill>
              </a:rPr>
              <a:t>Flowchart for Input Validation</a:t>
            </a:r>
          </a:p>
        </p:txBody>
      </p:sp>
      <p:pic>
        <p:nvPicPr>
          <p:cNvPr id="26627" name="Picture 3" descr="A flowchart depicts the process of validating the input. The program reads the first value. It checks the condition &quot;Is the value invalid.&quot; If No, it executes after the loop and starts over. If yes, it displays an error message and reads another value. The loop continues till the statement becomes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325" y="1817688"/>
            <a:ext cx="5467350"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a:xfrm>
            <a:off x="457200" y="489600"/>
            <a:ext cx="8229600" cy="715962"/>
          </a:xfrm>
        </p:spPr>
        <p:txBody>
          <a:bodyPr/>
          <a:lstStyle/>
          <a:p>
            <a:r>
              <a:rPr lang="en-US" altLang="en-US" dirty="0" smtClean="0">
                <a:solidFill>
                  <a:srgbClr val="037797"/>
                </a:solidFill>
              </a:rPr>
              <a:t>Input Validation in Program 5-5</a:t>
            </a:r>
          </a:p>
        </p:txBody>
      </p:sp>
      <p:pic>
        <p:nvPicPr>
          <p:cNvPr id="27651" name="Picture 2" descr="The screenshot shows a program source code for input validation. The program gets the input for the number of players per team. The user answers the question, &quot;How many players do you wish per team?&quot; It validates the input using the while loop, explains the error, and gets the input again. The error displays, &quot;You should have at least a minimum number of players but no more than a certain maximum number of players per team.&quot; The program gets the number of players available and validates the input. If the number of players is less than or equal to zero, the program asks the user to enter a 0 or a number greater than z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439863"/>
            <a:ext cx="6281738"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8440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noChangeArrowheads="1"/>
          </p:cNvSpPr>
          <p:nvPr>
            <p:ph type="ctrTitle"/>
          </p:nvPr>
        </p:nvSpPr>
        <p:spPr/>
        <p:txBody>
          <a:bodyPr/>
          <a:lstStyle/>
          <a:p>
            <a:r>
              <a:rPr lang="en-US" altLang="en-US" dirty="0" smtClean="0">
                <a:solidFill>
                  <a:srgbClr val="037797"/>
                </a:solidFill>
              </a:rPr>
              <a:t>5.4</a:t>
            </a:r>
          </a:p>
        </p:txBody>
      </p:sp>
      <p:sp>
        <p:nvSpPr>
          <p:cNvPr id="28675" name="Subtitle 2"/>
          <p:cNvSpPr>
            <a:spLocks noGrp="1" noChangeArrowheads="1"/>
          </p:cNvSpPr>
          <p:nvPr>
            <p:ph type="subTitle" idx="1"/>
          </p:nvPr>
        </p:nvSpPr>
        <p:spPr/>
        <p:txBody>
          <a:bodyPr/>
          <a:lstStyle/>
          <a:p>
            <a:r>
              <a:rPr lang="en-US" altLang="en-US" dirty="0" smtClean="0"/>
              <a:t>Counters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noChangeArrowheads="1"/>
          </p:cNvSpPr>
          <p:nvPr>
            <p:ph type="title"/>
          </p:nvPr>
        </p:nvSpPr>
        <p:spPr/>
        <p:txBody>
          <a:bodyPr/>
          <a:lstStyle/>
          <a:p>
            <a:r>
              <a:rPr lang="en-US" altLang="en-US" dirty="0" smtClean="0">
                <a:solidFill>
                  <a:srgbClr val="037797"/>
                </a:solidFill>
              </a:rPr>
              <a:t>Counters</a:t>
            </a:r>
          </a:p>
        </p:txBody>
      </p:sp>
      <p:sp>
        <p:nvSpPr>
          <p:cNvPr id="29699" name="Content Placeholder 2"/>
          <p:cNvSpPr>
            <a:spLocks noGrp="1" noChangeArrowheads="1"/>
          </p:cNvSpPr>
          <p:nvPr>
            <p:ph idx="1"/>
          </p:nvPr>
        </p:nvSpPr>
        <p:spPr/>
        <p:txBody>
          <a:bodyPr/>
          <a:lstStyle/>
          <a:p>
            <a:pPr>
              <a:buFontTx/>
              <a:buChar char="•"/>
            </a:pPr>
            <a:r>
              <a:rPr lang="en-US" altLang="en-US" u="sng" dirty="0" smtClean="0"/>
              <a:t>Counter</a:t>
            </a:r>
            <a:r>
              <a:rPr lang="en-US" altLang="en-US" dirty="0" smtClean="0"/>
              <a:t>: a variable that is incremented or decremented each time a loop repeats</a:t>
            </a:r>
          </a:p>
          <a:p>
            <a:pPr>
              <a:buFontTx/>
              <a:buChar char="•"/>
            </a:pPr>
            <a:r>
              <a:rPr lang="en-US" altLang="en-US" dirty="0" smtClean="0"/>
              <a:t>Can be used to control execution of the loop (also known as the </a:t>
            </a:r>
            <a:r>
              <a:rPr lang="en-US" altLang="en-US" i="1" u="sng" dirty="0" smtClean="0"/>
              <a:t>loop control variable</a:t>
            </a:r>
            <a:r>
              <a:rPr lang="en-US" altLang="en-US" dirty="0" smtClean="0"/>
              <a:t>)</a:t>
            </a:r>
          </a:p>
          <a:p>
            <a:pPr>
              <a:buFontTx/>
              <a:buChar char="•"/>
            </a:pPr>
            <a:r>
              <a:rPr lang="en-US" altLang="en-US" dirty="0" smtClean="0"/>
              <a:t>Must be initialized before entering loop</a:t>
            </a:r>
            <a:endParaRPr lang="en-US" altLang="en-US" u="sng"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8800"/>
            <a:ext cx="8229600" cy="1096962"/>
          </a:xfrm>
        </p:spPr>
        <p:txBody>
          <a:bodyPr/>
          <a:lstStyle/>
          <a:p>
            <a:r>
              <a:rPr lang="en-US" sz="4000" dirty="0">
                <a:solidFill>
                  <a:srgbClr val="037797"/>
                </a:solidFill>
              </a:rPr>
              <a:t>A Counter Variable Controls the Loop in Program </a:t>
            </a:r>
            <a:r>
              <a:rPr lang="en-US" sz="4000" dirty="0" smtClean="0">
                <a:solidFill>
                  <a:srgbClr val="037797"/>
                </a:solidFill>
              </a:rPr>
              <a:t>5-6 </a:t>
            </a:r>
            <a:r>
              <a:rPr lang="en-US" sz="1200" dirty="0" smtClean="0">
                <a:solidFill>
                  <a:srgbClr val="037797"/>
                </a:solidFill>
              </a:rPr>
              <a:t>(1 of 2)</a:t>
            </a:r>
            <a:endParaRPr lang="en-IN" sz="1800" dirty="0">
              <a:solidFill>
                <a:srgbClr val="037797"/>
              </a:solidFill>
            </a:endParaRPr>
          </a:p>
        </p:txBody>
      </p:sp>
      <p:pic>
        <p:nvPicPr>
          <p:cNvPr id="4" name="Picture 3" descr="The screenshot shows a program source code that displays a list of numbers and their squares. The minimum and maximum values are assigned to the variables. The minimum number is one, and the maximum is 10. The while loop checks if the number is less than or equal to the maximum number. If true, it prints the square of that number. If false, it executes from the loop. The increment operator is inside the while loop and increases the coun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417638"/>
            <a:ext cx="6629400" cy="493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61256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37797"/>
                </a:solidFill>
              </a:rPr>
              <a:t>A Counter Variable Controls the Loop in Program 5-6 </a:t>
            </a:r>
            <a:r>
              <a:rPr lang="en-US" sz="1200" dirty="0" smtClean="0">
                <a:solidFill>
                  <a:srgbClr val="037797"/>
                </a:solidFill>
              </a:rPr>
              <a:t>(2 </a:t>
            </a:r>
            <a:r>
              <a:rPr lang="en-US" sz="1200" dirty="0">
                <a:solidFill>
                  <a:srgbClr val="037797"/>
                </a:solidFill>
              </a:rPr>
              <a:t>of 2)</a:t>
            </a:r>
            <a:endParaRPr lang="en-IN" dirty="0">
              <a:solidFill>
                <a:srgbClr val="037797"/>
              </a:solidFill>
            </a:endParaRPr>
          </a:p>
        </p:txBody>
      </p:sp>
      <p:pic>
        <p:nvPicPr>
          <p:cNvPr id="4" name="Picture 2" descr="The screenshot shows a program output for a list of numbers and their squares. The program output lists the numbers from 1 to 10 and the number square from 1 to 100 as follows: 1 - 1, 2 - 4, 3 - 9, 4 - 16, 5 - 25, 6 - 36, 7 - 49, 8 - 64, 9 - 81, and 10 -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213" y="1981200"/>
            <a:ext cx="80295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6209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noChangeArrowheads="1"/>
          </p:cNvSpPr>
          <p:nvPr>
            <p:ph type="ctrTitle"/>
          </p:nvPr>
        </p:nvSpPr>
        <p:spPr/>
        <p:txBody>
          <a:bodyPr/>
          <a:lstStyle/>
          <a:p>
            <a:r>
              <a:rPr lang="en-US" altLang="en-US" dirty="0" smtClean="0">
                <a:solidFill>
                  <a:srgbClr val="037797"/>
                </a:solidFill>
              </a:rPr>
              <a:t>5.5</a:t>
            </a:r>
          </a:p>
        </p:txBody>
      </p:sp>
      <p:sp>
        <p:nvSpPr>
          <p:cNvPr id="32771" name="Subtitle 2"/>
          <p:cNvSpPr>
            <a:spLocks noGrp="1" noChangeArrowheads="1"/>
          </p:cNvSpPr>
          <p:nvPr>
            <p:ph type="subTitle" idx="1"/>
          </p:nvPr>
        </p:nvSpPr>
        <p:spPr/>
        <p:txBody>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do-while</a:t>
            </a:r>
            <a:r>
              <a:rPr lang="en-US" altLang="en-US" dirty="0" smtClean="0"/>
              <a:t> Loop</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37797"/>
                </a:solidFill>
              </a:rPr>
              <a:t>The Increment and Decrement</a:t>
            </a:r>
            <a:br>
              <a:rPr lang="en-US" sz="4000" dirty="0">
                <a:solidFill>
                  <a:srgbClr val="037797"/>
                </a:solidFill>
              </a:rPr>
            </a:br>
            <a:r>
              <a:rPr lang="en-US" sz="4000" dirty="0" smtClean="0">
                <a:solidFill>
                  <a:srgbClr val="037797"/>
                </a:solidFill>
              </a:rPr>
              <a:t>Operators </a:t>
            </a:r>
            <a:r>
              <a:rPr lang="en-US" sz="1200" dirty="0" smtClean="0">
                <a:solidFill>
                  <a:srgbClr val="037797"/>
                </a:solidFill>
              </a:rPr>
              <a:t>(2 of 2)</a:t>
            </a:r>
            <a:endParaRPr lang="en-IN" sz="1800" dirty="0">
              <a:solidFill>
                <a:srgbClr val="037797"/>
              </a:solidFill>
            </a:endParaRPr>
          </a:p>
        </p:txBody>
      </p:sp>
      <p:sp>
        <p:nvSpPr>
          <p:cNvPr id="3" name="Content Placeholder 2"/>
          <p:cNvSpPr>
            <a:spLocks noGrp="1"/>
          </p:cNvSpPr>
          <p:nvPr>
            <p:ph idx="1"/>
          </p:nvPr>
        </p:nvSpPr>
        <p:spPr/>
        <p:txBody>
          <a:bodyPr/>
          <a:lstStyle/>
          <a:p>
            <a:pPr lvl="0">
              <a:lnSpc>
                <a:spcPct val="90000"/>
              </a:lnSpc>
              <a:buFontTx/>
              <a:buChar char="•"/>
            </a:pPr>
            <a:r>
              <a:rPr lang="en-US" altLang="en-US" sz="2800" b="1" dirty="0" smtClean="0">
                <a:solidFill>
                  <a:srgbClr val="000000"/>
                </a:solidFill>
                <a:latin typeface="Courier New" panose="02070309020205020404" pitchFamily="49" charset="0"/>
              </a:rPr>
              <a:t>−−</a:t>
            </a:r>
            <a:r>
              <a:rPr lang="en-US" altLang="en-US" sz="2800" dirty="0" smtClean="0">
                <a:solidFill>
                  <a:srgbClr val="000000"/>
                </a:solidFill>
              </a:rPr>
              <a:t> </a:t>
            </a:r>
            <a:r>
              <a:rPr lang="en-US" altLang="en-US" sz="2800" dirty="0">
                <a:solidFill>
                  <a:srgbClr val="000000"/>
                </a:solidFill>
              </a:rPr>
              <a:t>is the decrement operator</a:t>
            </a:r>
            <a:r>
              <a:rPr lang="en-US" altLang="en-US" sz="2800" dirty="0" smtClean="0">
                <a:solidFill>
                  <a:srgbClr val="000000"/>
                </a:solidFill>
              </a:rPr>
              <a:t>.</a:t>
            </a:r>
          </a:p>
          <a:p>
            <a:pPr marL="342000" lvl="0" indent="0">
              <a:lnSpc>
                <a:spcPct val="90000"/>
              </a:lnSpc>
              <a:spcBef>
                <a:spcPts val="3000"/>
              </a:spcBef>
              <a:buNone/>
            </a:pPr>
            <a:r>
              <a:rPr lang="en-US" altLang="en-US" sz="2800" dirty="0" smtClean="0">
                <a:solidFill>
                  <a:srgbClr val="000000"/>
                </a:solidFill>
              </a:rPr>
              <a:t>It </a:t>
            </a:r>
            <a:r>
              <a:rPr lang="en-US" altLang="en-US" sz="2800" dirty="0">
                <a:solidFill>
                  <a:srgbClr val="000000"/>
                </a:solidFill>
              </a:rPr>
              <a:t>subtracts one from a </a:t>
            </a:r>
            <a:r>
              <a:rPr lang="en-US" altLang="en-US" sz="2800" dirty="0" smtClean="0">
                <a:solidFill>
                  <a:srgbClr val="000000"/>
                </a:solidFill>
              </a:rPr>
              <a:t>variable.</a:t>
            </a:r>
            <a:endParaRPr lang="en-US" altLang="en-US" sz="2800" dirty="0">
              <a:solidFill>
                <a:srgbClr val="000000"/>
              </a:solidFill>
            </a:endParaRPr>
          </a:p>
          <a:p>
            <a:pPr marL="450000" lvl="0" indent="0">
              <a:lnSpc>
                <a:spcPct val="90000"/>
              </a:lnSpc>
              <a:spcBef>
                <a:spcPts val="3600"/>
              </a:spcBef>
              <a:buNone/>
            </a:pPr>
            <a:r>
              <a:rPr lang="en-US" altLang="en-US" sz="2400" dirty="0" smtClean="0">
                <a:solidFill>
                  <a:srgbClr val="000000"/>
                </a:solidFill>
                <a:latin typeface="Courier New" panose="02070309020205020404" pitchFamily="49" charset="0"/>
              </a:rPr>
              <a:t>val</a:t>
            </a:r>
            <a:r>
              <a:rPr lang="en-US" altLang="en-US" sz="2400" dirty="0" smtClean="0">
                <a:solidFill>
                  <a:srgbClr val="000000"/>
                </a:solidFill>
                <a:latin typeface="Courier New" panose="02070309020205020404" pitchFamily="49" charset="0"/>
              </a:rPr>
              <a:t>−−; </a:t>
            </a:r>
            <a:r>
              <a:rPr lang="en-US" altLang="en-US" sz="2400" dirty="0">
                <a:solidFill>
                  <a:srgbClr val="000000"/>
                </a:solidFill>
              </a:rPr>
              <a:t>is the same as </a:t>
            </a:r>
            <a:r>
              <a:rPr lang="en-US" altLang="en-US" sz="2400" dirty="0">
                <a:solidFill>
                  <a:srgbClr val="000000"/>
                </a:solidFill>
                <a:latin typeface="Courier New" panose="02070309020205020404" pitchFamily="49" charset="0"/>
              </a:rPr>
              <a:t>val = </a:t>
            </a:r>
            <a:r>
              <a:rPr lang="en-US" altLang="en-US" sz="2400" dirty="0">
                <a:solidFill>
                  <a:srgbClr val="000000"/>
                </a:solidFill>
                <a:latin typeface="Courier New" panose="02070309020205020404" pitchFamily="49" charset="0"/>
              </a:rPr>
              <a:t>val</a:t>
            </a:r>
            <a:r>
              <a:rPr lang="en-US" altLang="en-US" sz="2400" dirty="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 </a:t>
            </a:r>
            <a:r>
              <a:rPr lang="en-US" altLang="en-US" sz="2400" dirty="0">
                <a:solidFill>
                  <a:srgbClr val="000000"/>
                </a:solidFill>
                <a:latin typeface="Courier New" panose="02070309020205020404" pitchFamily="49" charset="0"/>
              </a:rPr>
              <a:t>1</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a:p>
            <a:pPr lvl="0">
              <a:lnSpc>
                <a:spcPct val="90000"/>
              </a:lnSpc>
              <a:spcBef>
                <a:spcPts val="3200"/>
              </a:spcBef>
              <a:buFontTx/>
              <a:buChar char="•"/>
            </a:pPr>
            <a:r>
              <a:rPr lang="en-US" altLang="en-US" sz="2800" b="1" dirty="0" smtClean="0">
                <a:solidFill>
                  <a:srgbClr val="000000"/>
                </a:solidFill>
                <a:latin typeface="Courier New" panose="02070309020205020404" pitchFamily="49" charset="0"/>
              </a:rPr>
              <a:t>−−</a:t>
            </a:r>
            <a:r>
              <a:rPr lang="en-US" altLang="en-US" sz="2800" dirty="0" smtClean="0">
                <a:solidFill>
                  <a:srgbClr val="000000"/>
                </a:solidFill>
              </a:rPr>
              <a:t> </a:t>
            </a:r>
            <a:r>
              <a:rPr lang="en-US" altLang="en-US" sz="2800" dirty="0">
                <a:solidFill>
                  <a:srgbClr val="000000"/>
                </a:solidFill>
              </a:rPr>
              <a:t>can be also used before (prefix) or after (postfix) a variable</a:t>
            </a:r>
            <a:r>
              <a:rPr lang="en-US" altLang="en-US" sz="2800" dirty="0" smtClean="0">
                <a:solidFill>
                  <a:srgbClr val="000000"/>
                </a:solidFill>
              </a:rPr>
              <a:t>:</a:t>
            </a:r>
          </a:p>
          <a:p>
            <a:pPr marL="450000" lvl="0" indent="0">
              <a:lnSpc>
                <a:spcPct val="90000"/>
              </a:lnSpc>
              <a:buNone/>
            </a:pPr>
            <a:r>
              <a:rPr lang="en-US" altLang="en-US" sz="2400" dirty="0" smtClean="0">
                <a:solidFill>
                  <a:srgbClr val="000000"/>
                </a:solidFill>
                <a:latin typeface="Courier New" panose="02070309020205020404" pitchFamily="49" charset="0"/>
              </a:rPr>
              <a:t>−−</a:t>
            </a:r>
            <a:r>
              <a:rPr lang="en-US" altLang="en-US" sz="2400" dirty="0" smtClean="0">
                <a:solidFill>
                  <a:srgbClr val="000000"/>
                </a:solidFill>
                <a:latin typeface="Courier New" panose="02070309020205020404" pitchFamily="49" charset="0"/>
              </a:rPr>
              <a:t>val</a:t>
            </a:r>
            <a:r>
              <a:rPr lang="en-US" altLang="en-US" sz="2400" dirty="0" smtClean="0">
                <a:solidFill>
                  <a:srgbClr val="000000"/>
                </a:solidFill>
                <a:latin typeface="Courier New" panose="02070309020205020404" pitchFamily="49" charset="0"/>
              </a:rPr>
              <a:t>; </a:t>
            </a:r>
            <a:r>
              <a:rPr lang="en-US" altLang="en-US" sz="2400" dirty="0" smtClean="0">
                <a:solidFill>
                  <a:srgbClr val="000000"/>
                </a:solidFill>
                <a:latin typeface="Courier New" panose="02070309020205020404" pitchFamily="49" charset="0"/>
              </a:rPr>
              <a:t>val</a:t>
            </a: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63946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noChangeArrowheads="1"/>
          </p:cNvSpPr>
          <p:nvPr>
            <p:ph type="title"/>
          </p:nvPr>
        </p:nvSpPr>
        <p:spPr/>
        <p:txBody>
          <a:bodyPr/>
          <a:lstStyle/>
          <a:p>
            <a:r>
              <a:rPr lang="en-US" altLang="en-US" dirty="0" smtClean="0">
                <a:solidFill>
                  <a:srgbClr val="037797"/>
                </a:solidFill>
              </a:rPr>
              <a:t>The </a:t>
            </a:r>
            <a:r>
              <a:rPr lang="en-US" altLang="en-US" dirty="0" smtClean="0">
                <a:solidFill>
                  <a:srgbClr val="037797"/>
                </a:solidFill>
                <a:latin typeface="Courier New" panose="02070309020205020404" pitchFamily="49" charset="0"/>
              </a:rPr>
              <a:t>do-while</a:t>
            </a:r>
            <a:r>
              <a:rPr lang="en-US" altLang="en-US" dirty="0" smtClean="0">
                <a:solidFill>
                  <a:srgbClr val="037797"/>
                </a:solidFill>
              </a:rPr>
              <a:t> Loop</a:t>
            </a:r>
          </a:p>
        </p:txBody>
      </p:sp>
      <p:sp>
        <p:nvSpPr>
          <p:cNvPr id="33795" name="Content Placeholder 2"/>
          <p:cNvSpPr>
            <a:spLocks noGrp="1" noChangeArrowheads="1"/>
          </p:cNvSpPr>
          <p:nvPr>
            <p:ph idx="1"/>
          </p:nvPr>
        </p:nvSpPr>
        <p:spPr/>
        <p:txBody>
          <a:bodyPr/>
          <a:lstStyle/>
          <a:p>
            <a:pPr>
              <a:lnSpc>
                <a:spcPct val="90000"/>
              </a:lnSpc>
              <a:buFontTx/>
              <a:buChar char="•"/>
            </a:pPr>
            <a:r>
              <a:rPr lang="en-US" altLang="en-US" sz="2800" dirty="0" smtClean="0">
                <a:latin typeface="Courier New" panose="02070309020205020404" pitchFamily="49" charset="0"/>
              </a:rPr>
              <a:t>do-while</a:t>
            </a:r>
            <a:r>
              <a:rPr lang="en-US" altLang="en-US" sz="2800" dirty="0" smtClean="0"/>
              <a:t>: a posttest loop – execute the loop, then test the </a:t>
            </a:r>
            <a:r>
              <a:rPr lang="en-US" altLang="en-US" sz="2800" dirty="0" smtClean="0">
                <a:latin typeface="Courier New" panose="02070309020205020404" pitchFamily="49" charset="0"/>
              </a:rPr>
              <a:t>expression</a:t>
            </a:r>
            <a:endParaRPr lang="en-US" altLang="en-US" sz="2800" dirty="0" smtClean="0"/>
          </a:p>
          <a:p>
            <a:pPr>
              <a:lnSpc>
                <a:spcPct val="90000"/>
              </a:lnSpc>
              <a:buFontTx/>
              <a:buChar char="•"/>
            </a:pPr>
            <a:r>
              <a:rPr lang="en-US" altLang="en-US" sz="2800" dirty="0" smtClean="0"/>
              <a:t>General Format:</a:t>
            </a:r>
          </a:p>
          <a:p>
            <a:pPr marL="738000" indent="0">
              <a:lnSpc>
                <a:spcPct val="90000"/>
              </a:lnSpc>
              <a:spcBef>
                <a:spcPts val="700"/>
              </a:spcBef>
              <a:buNone/>
            </a:pPr>
            <a:r>
              <a:rPr lang="en-US" altLang="en-US" sz="2400" dirty="0" smtClean="0">
                <a:latin typeface="Courier New" panose="02070309020205020404" pitchFamily="49" charset="0"/>
              </a:rPr>
              <a:t>do</a:t>
            </a:r>
          </a:p>
          <a:p>
            <a:pPr marL="1440000" lvl="1">
              <a:lnSpc>
                <a:spcPct val="90000"/>
              </a:lnSpc>
              <a:buFontTx/>
              <a:buNone/>
            </a:pPr>
            <a:r>
              <a:rPr lang="en-US" altLang="en-US" sz="2400" i="1" dirty="0" smtClean="0">
                <a:latin typeface="Courier New" panose="02070309020205020404" pitchFamily="49" charset="0"/>
              </a:rPr>
              <a:t>statement</a:t>
            </a:r>
            <a:r>
              <a:rPr lang="en-US" altLang="en-US" sz="2400" dirty="0" smtClean="0">
                <a:latin typeface="Courier New" panose="02070309020205020404" pitchFamily="49" charset="0"/>
              </a:rPr>
              <a:t>; // </a:t>
            </a:r>
            <a:r>
              <a:rPr lang="en-US" altLang="en-US" sz="2400" dirty="0" smtClean="0">
                <a:latin typeface="Courier New" panose="02070309020205020404" pitchFamily="49" charset="0"/>
              </a:rPr>
              <a:t>or block in { }</a:t>
            </a:r>
          </a:p>
          <a:p>
            <a:pPr marL="972000" lvl="1">
              <a:lnSpc>
                <a:spcPct val="90000"/>
              </a:lnSpc>
              <a:buFontTx/>
              <a:buNone/>
            </a:pPr>
            <a:r>
              <a:rPr lang="en-US" altLang="en-US" sz="2400" dirty="0" smtClean="0">
                <a:latin typeface="Courier New" panose="02070309020205020404" pitchFamily="49" charset="0"/>
              </a:rPr>
              <a:t>while (</a:t>
            </a:r>
            <a:r>
              <a:rPr lang="en-US" altLang="en-US" sz="2400" i="1" dirty="0" smtClean="0">
                <a:latin typeface="Courier New" panose="02070309020205020404" pitchFamily="49" charset="0"/>
              </a:rPr>
              <a:t>expression</a:t>
            </a:r>
            <a:r>
              <a:rPr lang="en-US" altLang="en-US" sz="2400" dirty="0" smtClean="0">
                <a:latin typeface="Courier New" panose="02070309020205020404" pitchFamily="49" charset="0"/>
              </a:rPr>
              <a:t>);</a:t>
            </a:r>
          </a:p>
          <a:p>
            <a:pPr>
              <a:lnSpc>
                <a:spcPct val="90000"/>
              </a:lnSpc>
              <a:spcBef>
                <a:spcPts val="3200"/>
              </a:spcBef>
              <a:buFontTx/>
              <a:buChar char="•"/>
            </a:pPr>
            <a:r>
              <a:rPr lang="en-US" altLang="en-US" sz="2800" dirty="0" smtClean="0"/>
              <a:t>Note that a semicolon is required after </a:t>
            </a:r>
            <a:r>
              <a:rPr lang="en-US" altLang="en-US" sz="2800" dirty="0" smtClean="0">
                <a:latin typeface="Courier New" panose="02070309020205020404" pitchFamily="49" charset="0"/>
              </a:rPr>
              <a:t>(</a:t>
            </a:r>
            <a:r>
              <a:rPr lang="en-US" altLang="en-US" sz="2800" i="1" dirty="0" smtClean="0">
                <a:latin typeface="Courier New" panose="02070309020205020404" pitchFamily="49" charset="0"/>
              </a:rPr>
              <a:t>expression</a:t>
            </a:r>
            <a:r>
              <a:rPr lang="en-US" altLang="en-US" sz="2800" dirty="0" smtClean="0">
                <a:latin typeface="Courier New" panose="02070309020205020404" pitchFamily="49" charset="0"/>
              </a:rPr>
              <a:t>)</a:t>
            </a:r>
          </a:p>
        </p:txBody>
      </p:sp>
    </p:spTree>
    <p:extLst>
      <p:ext uri="{BB962C8B-B14F-4D97-AF65-F5344CB8AC3E}">
        <p14:creationId xmlns:p14="http://schemas.microsoft.com/office/powerpoint/2010/main" val="32833571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noChangeArrowheads="1"/>
          </p:cNvSpPr>
          <p:nvPr>
            <p:ph type="title"/>
          </p:nvPr>
        </p:nvSpPr>
        <p:spPr/>
        <p:txBody>
          <a:bodyPr/>
          <a:lstStyle/>
          <a:p>
            <a:r>
              <a:rPr lang="en-US" altLang="en-US" dirty="0" smtClean="0">
                <a:solidFill>
                  <a:srgbClr val="037797"/>
                </a:solidFill>
              </a:rPr>
              <a:t>The Logic of a </a:t>
            </a:r>
            <a:r>
              <a:rPr lang="en-US" altLang="en-US" dirty="0" smtClean="0">
                <a:solidFill>
                  <a:srgbClr val="037797"/>
                </a:solidFill>
                <a:latin typeface="Courier New" panose="02070309020205020404" pitchFamily="49" charset="0"/>
              </a:rPr>
              <a:t>do</a:t>
            </a:r>
            <a:r>
              <a:rPr lang="en-US" altLang="en-US" dirty="0" smtClean="0">
                <a:solidFill>
                  <a:srgbClr val="037797"/>
                </a:solidFill>
              </a:rPr>
              <a:t>-</a:t>
            </a:r>
            <a:r>
              <a:rPr lang="en-US" altLang="en-US" dirty="0" smtClean="0">
                <a:solidFill>
                  <a:srgbClr val="037797"/>
                </a:solidFill>
                <a:latin typeface="Courier New" panose="02070309020205020404" pitchFamily="49" charset="0"/>
              </a:rPr>
              <a:t>while</a:t>
            </a:r>
            <a:r>
              <a:rPr lang="en-US" altLang="en-US" dirty="0" smtClean="0">
                <a:solidFill>
                  <a:srgbClr val="037797"/>
                </a:solidFill>
              </a:rPr>
              <a:t> Loop</a:t>
            </a:r>
          </a:p>
        </p:txBody>
      </p:sp>
      <p:pic>
        <p:nvPicPr>
          <p:cNvPr id="34819" name="Picture 3" descr="The flowchart explains the working of the do-while loop. The program executes the loop and tests the expression. If the expression is false, it exits the loop. If true, it returns to the statement and repeats the process until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0700" y="1524000"/>
            <a:ext cx="30226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An Example </a:t>
            </a:r>
            <a:r>
              <a:rPr lang="en-US" altLang="en-US" dirty="0">
                <a:solidFill>
                  <a:srgbClr val="037797"/>
                </a:solidFill>
                <a:latin typeface="Courier New" panose="02070309020205020404" pitchFamily="49" charset="0"/>
              </a:rPr>
              <a:t>do</a:t>
            </a:r>
            <a:r>
              <a:rPr lang="en-US" altLang="en-US" dirty="0">
                <a:solidFill>
                  <a:srgbClr val="037797"/>
                </a:solidFill>
              </a:rPr>
              <a:t>-</a:t>
            </a:r>
            <a:r>
              <a:rPr lang="en-US" altLang="en-US" dirty="0">
                <a:solidFill>
                  <a:srgbClr val="037797"/>
                </a:solidFill>
                <a:latin typeface="Courier New" panose="02070309020205020404" pitchFamily="49" charset="0"/>
              </a:rPr>
              <a:t>while</a:t>
            </a:r>
            <a:r>
              <a:rPr lang="en-US" altLang="en-US" dirty="0">
                <a:solidFill>
                  <a:srgbClr val="037797"/>
                </a:solidFill>
              </a:rPr>
              <a:t> Loop</a:t>
            </a:r>
            <a:endParaRPr lang="en-IN" dirty="0">
              <a:solidFill>
                <a:srgbClr val="037797"/>
              </a:solidFill>
            </a:endParaRPr>
          </a:p>
        </p:txBody>
      </p:sp>
      <p:sp>
        <p:nvSpPr>
          <p:cNvPr id="3" name="Content Placeholder 2"/>
          <p:cNvSpPr>
            <a:spLocks noGrp="1"/>
          </p:cNvSpPr>
          <p:nvPr>
            <p:ph idx="1"/>
          </p:nvPr>
        </p:nvSpPr>
        <p:spPr>
          <a:xfrm>
            <a:off x="1676400" y="1905000"/>
            <a:ext cx="5410200" cy="2362199"/>
          </a:xfrm>
        </p:spPr>
        <p:txBody>
          <a:bodyPr/>
          <a:lstStyle/>
          <a:p>
            <a:pPr marL="0" lvl="0" indent="0" eaLnBrk="1" hangingPunct="1">
              <a:spcBef>
                <a:spcPts val="0"/>
              </a:spcBef>
              <a:buNone/>
            </a:pPr>
            <a:r>
              <a:rPr lang="en-US" altLang="en-US" sz="2800" kern="1200" dirty="0">
                <a:solidFill>
                  <a:srgbClr val="000000"/>
                </a:solidFill>
                <a:latin typeface="Courier New" panose="02070309020205020404" pitchFamily="49" charset="0"/>
                <a:cs typeface="Arial" panose="020B0604020202020204" pitchFamily="34" charset="0"/>
              </a:rPr>
              <a:t>int x = </a:t>
            </a:r>
            <a:r>
              <a:rPr lang="en-US" altLang="en-US" sz="2800" kern="1200" dirty="0" smtClean="0">
                <a:solidFill>
                  <a:srgbClr val="000000"/>
                </a:solidFill>
                <a:latin typeface="Courier New" panose="02070309020205020404" pitchFamily="49" charset="0"/>
                <a:cs typeface="Arial" panose="020B0604020202020204" pitchFamily="34" charset="0"/>
              </a:rPr>
              <a:t>1;</a:t>
            </a:r>
          </a:p>
          <a:p>
            <a:pPr marL="0" lvl="0" indent="0" eaLnBrk="1" hangingPunct="1">
              <a:spcBef>
                <a:spcPts val="0"/>
              </a:spcBef>
              <a:buNone/>
            </a:pPr>
            <a:r>
              <a:rPr lang="en-US" altLang="en-US" sz="2800" kern="1200" dirty="0" smtClean="0">
                <a:solidFill>
                  <a:srgbClr val="000000"/>
                </a:solidFill>
                <a:latin typeface="Courier New" panose="02070309020205020404" pitchFamily="49" charset="0"/>
                <a:cs typeface="Arial" panose="020B0604020202020204" pitchFamily="34" charset="0"/>
              </a:rPr>
              <a:t>do</a:t>
            </a:r>
            <a:endParaRPr lang="en-US" altLang="en-US" sz="2800" kern="1200" dirty="0">
              <a:solidFill>
                <a:srgbClr val="000000"/>
              </a:solidFill>
              <a:latin typeface="Courier New" panose="02070309020205020404" pitchFamily="49" charset="0"/>
              <a:cs typeface="Arial" panose="020B0604020202020204" pitchFamily="34" charset="0"/>
            </a:endParaRPr>
          </a:p>
          <a:p>
            <a:pPr marL="0" lvl="0" indent="0" eaLnBrk="1" hangingPunct="1">
              <a:spcBef>
                <a:spcPts val="0"/>
              </a:spcBef>
              <a:buNone/>
            </a:pPr>
            <a:r>
              <a:rPr lang="en-US" altLang="en-US" sz="2800" kern="1200" dirty="0" smtClean="0">
                <a:solidFill>
                  <a:srgbClr val="000000"/>
                </a:solidFill>
                <a:latin typeface="Courier New" panose="02070309020205020404" pitchFamily="49" charset="0"/>
                <a:cs typeface="Arial" panose="020B0604020202020204" pitchFamily="34" charset="0"/>
              </a:rPr>
              <a:t>{</a:t>
            </a:r>
          </a:p>
          <a:p>
            <a:pPr marL="900000" lvl="0" indent="0" eaLnBrk="1" hangingPunct="1">
              <a:spcBef>
                <a:spcPts val="0"/>
              </a:spcBef>
              <a:buNone/>
            </a:pPr>
            <a:r>
              <a:rPr lang="en-US" altLang="en-US" sz="2800" kern="1200" dirty="0" smtClean="0">
                <a:solidFill>
                  <a:srgbClr val="000000"/>
                </a:solidFill>
                <a:latin typeface="Courier New" panose="02070309020205020404" pitchFamily="49" charset="0"/>
                <a:cs typeface="Arial" panose="020B0604020202020204" pitchFamily="34" charset="0"/>
              </a:rPr>
              <a:t>cout </a:t>
            </a:r>
            <a:r>
              <a:rPr lang="en-US" altLang="en-US" sz="2800" kern="1200" dirty="0">
                <a:solidFill>
                  <a:srgbClr val="000000"/>
                </a:solidFill>
                <a:latin typeface="Courier New" panose="02070309020205020404" pitchFamily="49" charset="0"/>
                <a:cs typeface="Arial" panose="020B0604020202020204" pitchFamily="34" charset="0"/>
              </a:rPr>
              <a:t>&lt;&lt; x &lt;&lt; endl</a:t>
            </a:r>
            <a:r>
              <a:rPr lang="en-US" altLang="en-US" sz="2800" kern="1200" dirty="0" smtClean="0">
                <a:solidFill>
                  <a:srgbClr val="000000"/>
                </a:solidFill>
                <a:latin typeface="Courier New" panose="02070309020205020404" pitchFamily="49" charset="0"/>
                <a:cs typeface="Arial" panose="020B0604020202020204" pitchFamily="34" charset="0"/>
              </a:rPr>
              <a:t>;</a:t>
            </a:r>
          </a:p>
          <a:p>
            <a:pPr marL="0" lvl="0" indent="0" eaLnBrk="1" hangingPunct="1">
              <a:spcBef>
                <a:spcPts val="0"/>
              </a:spcBef>
              <a:buNone/>
            </a:pPr>
            <a:r>
              <a:rPr lang="en-US" altLang="en-US" sz="2800" kern="1200" dirty="0" smtClean="0">
                <a:solidFill>
                  <a:srgbClr val="000000"/>
                </a:solidFill>
                <a:latin typeface="Courier New" panose="02070309020205020404" pitchFamily="49" charset="0"/>
                <a:cs typeface="Arial" panose="020B0604020202020204" pitchFamily="34" charset="0"/>
              </a:rPr>
              <a:t>} </a:t>
            </a:r>
            <a:r>
              <a:rPr lang="en-US" altLang="en-US" sz="2800" kern="1200" dirty="0">
                <a:solidFill>
                  <a:srgbClr val="000000"/>
                </a:solidFill>
                <a:latin typeface="Courier New" panose="02070309020205020404" pitchFamily="49" charset="0"/>
                <a:cs typeface="Arial" panose="020B0604020202020204" pitchFamily="34" charset="0"/>
              </a:rPr>
              <a:t>while(x &lt; 0</a:t>
            </a:r>
            <a:r>
              <a:rPr lang="en-US" altLang="en-US" sz="2800" kern="1200" dirty="0" smtClean="0">
                <a:solidFill>
                  <a:srgbClr val="000000"/>
                </a:solidFill>
                <a:latin typeface="Courier New" panose="02070309020205020404" pitchFamily="49" charset="0"/>
                <a:cs typeface="Arial" panose="020B0604020202020204" pitchFamily="34" charset="0"/>
              </a:rPr>
              <a:t>);</a:t>
            </a:r>
            <a:endParaRPr lang="en-US" altLang="en-US" sz="2800" kern="1200" dirty="0">
              <a:solidFill>
                <a:srgbClr val="000000"/>
              </a:solidFill>
              <a:latin typeface="Courier New" panose="02070309020205020404" pitchFamily="49" charset="0"/>
              <a:cs typeface="Arial" panose="020B0604020202020204" pitchFamily="34" charset="0"/>
            </a:endParaRPr>
          </a:p>
        </p:txBody>
      </p:sp>
      <p:sp>
        <p:nvSpPr>
          <p:cNvPr id="4" name="Content Placeholder 3"/>
          <p:cNvSpPr>
            <a:spLocks noGrp="1"/>
          </p:cNvSpPr>
          <p:nvPr>
            <p:ph sz="quarter" idx="11"/>
          </p:nvPr>
        </p:nvSpPr>
        <p:spPr>
          <a:xfrm>
            <a:off x="533400" y="4495800"/>
            <a:ext cx="8153400" cy="1371600"/>
          </a:xfrm>
        </p:spPr>
        <p:txBody>
          <a:bodyPr/>
          <a:lstStyle/>
          <a:p>
            <a:pPr marL="0" lvl="0" indent="0" eaLnBrk="1" hangingPunct="1">
              <a:spcBef>
                <a:spcPct val="50000"/>
              </a:spcBef>
              <a:buNone/>
            </a:pPr>
            <a:r>
              <a:rPr lang="en-US" altLang="en-US" sz="2800" kern="1200" dirty="0">
                <a:solidFill>
                  <a:srgbClr val="000000"/>
                </a:solidFill>
                <a:latin typeface="Arial" panose="020B0604020202020204" pitchFamily="34" charset="0"/>
                <a:cs typeface="Arial" panose="020B0604020202020204" pitchFamily="34" charset="0"/>
              </a:rPr>
              <a:t>Although the test expression is false, this loop will execute one time because </a:t>
            </a:r>
            <a:r>
              <a:rPr lang="en-US" altLang="en-US" sz="2800" kern="1200" dirty="0">
                <a:solidFill>
                  <a:srgbClr val="000000"/>
                </a:solidFill>
                <a:latin typeface="Courier New" panose="02070309020205020404" pitchFamily="49" charset="0"/>
                <a:cs typeface="Arial" panose="020B0604020202020204" pitchFamily="34" charset="0"/>
              </a:rPr>
              <a:t>do</a:t>
            </a:r>
            <a:r>
              <a:rPr lang="en-US" altLang="en-US" sz="2800" kern="1200" dirty="0">
                <a:solidFill>
                  <a:srgbClr val="000000"/>
                </a:solidFill>
                <a:latin typeface="Arial" panose="020B0604020202020204" pitchFamily="34" charset="0"/>
                <a:cs typeface="Arial" panose="020B0604020202020204" pitchFamily="34" charset="0"/>
              </a:rPr>
              <a:t>-</a:t>
            </a:r>
            <a:r>
              <a:rPr lang="en-US" altLang="en-US" sz="2800" kern="1200" dirty="0">
                <a:solidFill>
                  <a:srgbClr val="000000"/>
                </a:solidFill>
                <a:latin typeface="Courier New" panose="02070309020205020404" pitchFamily="49" charset="0"/>
                <a:cs typeface="Arial" panose="020B0604020202020204" pitchFamily="34" charset="0"/>
              </a:rPr>
              <a:t>while</a:t>
            </a:r>
            <a:r>
              <a:rPr lang="en-US" altLang="en-US" sz="2800" kern="1200" dirty="0">
                <a:solidFill>
                  <a:srgbClr val="000000"/>
                </a:solidFill>
                <a:latin typeface="Arial" panose="020B0604020202020204" pitchFamily="34" charset="0"/>
                <a:cs typeface="Arial" panose="020B0604020202020204" pitchFamily="34" charset="0"/>
              </a:rPr>
              <a:t> is a posttest loop</a:t>
            </a:r>
            <a:r>
              <a:rPr lang="en-US" altLang="en-US" sz="2800" kern="1200" dirty="0" smtClean="0">
                <a:solidFill>
                  <a:srgbClr val="000000"/>
                </a:solidFill>
                <a:latin typeface="Arial" panose="020B0604020202020204" pitchFamily="34" charset="0"/>
                <a:cs typeface="Arial" panose="020B0604020202020204" pitchFamily="34" charset="0"/>
              </a:rPr>
              <a:t>.</a:t>
            </a:r>
            <a:endParaRPr lang="en-US" altLang="en-US" sz="2800" kern="12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3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1600"/>
            <a:ext cx="8534400" cy="563562"/>
          </a:xfrm>
        </p:spPr>
        <p:txBody>
          <a:bodyPr/>
          <a:lstStyle/>
          <a:p>
            <a:r>
              <a:rPr lang="en-US" sz="4000" dirty="0">
                <a:solidFill>
                  <a:srgbClr val="037797"/>
                </a:solidFill>
              </a:rPr>
              <a:t>A </a:t>
            </a:r>
            <a:r>
              <a:rPr lang="en-US" sz="4000" dirty="0">
                <a:solidFill>
                  <a:srgbClr val="037797"/>
                </a:solidFill>
                <a:latin typeface="Courier New" pitchFamily="49" charset="0"/>
                <a:cs typeface="Courier New" pitchFamily="49" charset="0"/>
              </a:rPr>
              <a:t>do-while</a:t>
            </a:r>
            <a:r>
              <a:rPr lang="en-US" sz="4000" dirty="0">
                <a:solidFill>
                  <a:srgbClr val="037797"/>
                </a:solidFill>
              </a:rPr>
              <a:t> Loop in Program </a:t>
            </a:r>
            <a:r>
              <a:rPr lang="en-US" sz="4000" dirty="0" smtClean="0">
                <a:solidFill>
                  <a:srgbClr val="037797"/>
                </a:solidFill>
              </a:rPr>
              <a:t>5-7 </a:t>
            </a:r>
            <a:r>
              <a:rPr lang="en-US" sz="1200" dirty="0" smtClean="0">
                <a:solidFill>
                  <a:srgbClr val="037797"/>
                </a:solidFill>
              </a:rPr>
              <a:t>(1 of 2)</a:t>
            </a:r>
            <a:endParaRPr lang="en-IN" sz="1800" dirty="0">
              <a:solidFill>
                <a:srgbClr val="037797"/>
              </a:solidFill>
            </a:endParaRPr>
          </a:p>
        </p:txBody>
      </p:sp>
      <p:pic>
        <p:nvPicPr>
          <p:cNvPr id="5" name="Picture 2" descr="The screenshot shows the program source code for a do-while loop. It accepts three test scores and displays the average. The program repeats the process as many times as the user wishes. The main statement includes the three scores, the average score, and the yes or no inputs. The program gets the three scores from the user, calculates, and displays the average. It allows the user to average another set of values. The statement reads, Do you want to average another set (Yes or No)&quot; again. The while statement tests if again equals 'Y' and again equals '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143000"/>
            <a:ext cx="5791200"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79203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4000"/>
            <a:ext cx="8610600" cy="868362"/>
          </a:xfrm>
        </p:spPr>
        <p:txBody>
          <a:bodyPr>
            <a:normAutofit fontScale="90000"/>
          </a:bodyPr>
          <a:lstStyle/>
          <a:p>
            <a:pPr>
              <a:defRPr/>
            </a:pPr>
            <a:r>
              <a:rPr lang="en-US" dirty="0">
                <a:solidFill>
                  <a:srgbClr val="037797"/>
                </a:solidFill>
              </a:rPr>
              <a:t>A </a:t>
            </a:r>
            <a:r>
              <a:rPr lang="en-US" dirty="0">
                <a:solidFill>
                  <a:srgbClr val="037797"/>
                </a:solidFill>
                <a:latin typeface="Courier New" pitchFamily="49" charset="0"/>
                <a:cs typeface="Courier New" pitchFamily="49" charset="0"/>
              </a:rPr>
              <a:t>do-while</a:t>
            </a:r>
            <a:r>
              <a:rPr lang="en-US" dirty="0">
                <a:solidFill>
                  <a:srgbClr val="037797"/>
                </a:solidFill>
              </a:rPr>
              <a:t> Loop in Program 5-7 </a:t>
            </a:r>
            <a:r>
              <a:rPr lang="en-US" sz="1300" dirty="0" smtClean="0">
                <a:solidFill>
                  <a:srgbClr val="037797"/>
                </a:solidFill>
              </a:rPr>
              <a:t>(2 </a:t>
            </a:r>
            <a:r>
              <a:rPr lang="en-US" sz="1300" dirty="0">
                <a:solidFill>
                  <a:srgbClr val="037797"/>
                </a:solidFill>
              </a:rPr>
              <a:t>of 2)</a:t>
            </a:r>
            <a:endParaRPr lang="en-US" sz="3100" dirty="0">
              <a:solidFill>
                <a:srgbClr val="037797"/>
              </a:solidFill>
            </a:endParaRPr>
          </a:p>
        </p:txBody>
      </p:sp>
      <p:pic>
        <p:nvPicPr>
          <p:cNvPr id="37891" name="Picture 2" descr="The screenshot shows the program output with example input in bold for a do-while loop. The statement reads, &quot;Enter 3 scores, and I will average them.&quot; The input is 80, 90, and 70 in bold. The output reads, &quot;The average is 80.&quot; The second statement reads, &quot;Do you want to average another set (Yes or No).&quot; The input is  Y in bold. The third statement reads, &quot;Enter 3 scores, and I will average them.&quot; The input is 60, 75, and 88 in bold. The output displays the average as 74.3333. The fourth statement reads, &quot;Do you want to average another set (Yes or No).&quot; The input is N in bol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50" y="2400300"/>
            <a:ext cx="70485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noChangeArrowheads="1"/>
          </p:cNvSpPr>
          <p:nvPr>
            <p:ph type="title"/>
          </p:nvPr>
        </p:nvSpPr>
        <p:spPr/>
        <p:txBody>
          <a:bodyPr/>
          <a:lstStyle/>
          <a:p>
            <a:r>
              <a:rPr lang="en-US" altLang="en-US" dirty="0" smtClean="0">
                <a:solidFill>
                  <a:srgbClr val="037797"/>
                </a:solidFill>
                <a:latin typeface="Courier New" panose="02070309020205020404" pitchFamily="49" charset="0"/>
                <a:cs typeface="Courier New" panose="02070309020205020404" pitchFamily="49" charset="0"/>
              </a:rPr>
              <a:t>do-while</a:t>
            </a:r>
            <a:r>
              <a:rPr lang="en-US" altLang="en-US" dirty="0" smtClean="0">
                <a:solidFill>
                  <a:srgbClr val="037797"/>
                </a:solidFill>
              </a:rPr>
              <a:t> Loop Notes</a:t>
            </a:r>
          </a:p>
        </p:txBody>
      </p:sp>
      <p:sp>
        <p:nvSpPr>
          <p:cNvPr id="38915" name="Content Placeholder 2"/>
          <p:cNvSpPr>
            <a:spLocks noGrp="1" noChangeArrowheads="1"/>
          </p:cNvSpPr>
          <p:nvPr>
            <p:ph idx="1"/>
          </p:nvPr>
        </p:nvSpPr>
        <p:spPr/>
        <p:txBody>
          <a:bodyPr/>
          <a:lstStyle/>
          <a:p>
            <a:pPr>
              <a:buFontTx/>
              <a:buChar char="•"/>
            </a:pPr>
            <a:r>
              <a:rPr lang="en-US" altLang="en-US" dirty="0" smtClean="0"/>
              <a:t>Loop always executes at least once</a:t>
            </a:r>
          </a:p>
          <a:p>
            <a:pPr>
              <a:buFontTx/>
              <a:buChar char="•"/>
            </a:pPr>
            <a:r>
              <a:rPr lang="en-US" altLang="en-US" dirty="0" smtClean="0"/>
              <a:t>Execution continues as long as </a:t>
            </a:r>
            <a:r>
              <a:rPr lang="en-US" altLang="en-US" i="1" dirty="0" smtClean="0">
                <a:latin typeface="Courier New" panose="02070309020205020404" pitchFamily="49" charset="0"/>
              </a:rPr>
              <a:t>expression</a:t>
            </a:r>
            <a:r>
              <a:rPr lang="en-US" altLang="en-US" dirty="0" smtClean="0"/>
              <a:t> is </a:t>
            </a:r>
            <a:r>
              <a:rPr lang="en-US" altLang="en-US" dirty="0" smtClean="0">
                <a:latin typeface="Courier New" panose="02070309020205020404" pitchFamily="49" charset="0"/>
              </a:rPr>
              <a:t>true</a:t>
            </a:r>
            <a:r>
              <a:rPr lang="en-US" altLang="en-US" dirty="0" smtClean="0"/>
              <a:t>, stops repetition when </a:t>
            </a:r>
            <a:r>
              <a:rPr lang="en-US" altLang="en-US" i="1" dirty="0" smtClean="0">
                <a:latin typeface="Courier New" panose="02070309020205020404" pitchFamily="49" charset="0"/>
              </a:rPr>
              <a:t>expression</a:t>
            </a:r>
            <a:r>
              <a:rPr lang="en-US" altLang="en-US" dirty="0" smtClean="0"/>
              <a:t> becomes </a:t>
            </a:r>
            <a:r>
              <a:rPr lang="en-US" altLang="en-US" dirty="0" smtClean="0">
                <a:latin typeface="Courier New" panose="02070309020205020404" pitchFamily="49" charset="0"/>
              </a:rPr>
              <a:t>false</a:t>
            </a:r>
            <a:endParaRPr lang="en-US" altLang="en-US" dirty="0" smtClean="0"/>
          </a:p>
          <a:p>
            <a:pPr>
              <a:buFontTx/>
              <a:buChar char="•"/>
            </a:pPr>
            <a:r>
              <a:rPr lang="en-US" altLang="en-US" dirty="0" smtClean="0"/>
              <a:t>Useful in menu-driven programs to bring user back to menu to make another choice (</a:t>
            </a:r>
            <a:r>
              <a:rPr lang="en-US" altLang="en-US" i="1" dirty="0" smtClean="0"/>
              <a:t>see </a:t>
            </a:r>
            <a:r>
              <a:rPr lang="en-US" altLang="en-US" dirty="0" smtClean="0"/>
              <a:t>Program 5-8 </a:t>
            </a:r>
            <a:r>
              <a:rPr lang="en-US" altLang="en-US" i="1" dirty="0" smtClean="0"/>
              <a:t>on pages </a:t>
            </a:r>
            <a:r>
              <a:rPr lang="en-US" altLang="en-US" dirty="0" smtClean="0"/>
              <a:t>245-246)</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noChangeArrowheads="1"/>
          </p:cNvSpPr>
          <p:nvPr>
            <p:ph type="ctrTitle"/>
          </p:nvPr>
        </p:nvSpPr>
        <p:spPr/>
        <p:txBody>
          <a:bodyPr/>
          <a:lstStyle/>
          <a:p>
            <a:r>
              <a:rPr lang="en-US" altLang="en-US" dirty="0" smtClean="0">
                <a:solidFill>
                  <a:srgbClr val="037797"/>
                </a:solidFill>
              </a:rPr>
              <a:t>5.6</a:t>
            </a:r>
          </a:p>
        </p:txBody>
      </p:sp>
      <p:sp>
        <p:nvSpPr>
          <p:cNvPr id="39939" name="Subtitle 2"/>
          <p:cNvSpPr>
            <a:spLocks noGrp="1" noChangeArrowheads="1"/>
          </p:cNvSpPr>
          <p:nvPr>
            <p:ph type="subTitle" idx="1"/>
          </p:nvPr>
        </p:nvSpPr>
        <p:spPr/>
        <p:txBody>
          <a:bodyPr/>
          <a:lstStyle/>
          <a:p>
            <a:r>
              <a:rPr lang="en-US" altLang="en-US" dirty="0" smtClean="0"/>
              <a:t>The </a:t>
            </a:r>
            <a:r>
              <a:rPr lang="en-US" altLang="en-US" dirty="0" smtClean="0">
                <a:latin typeface="Courier New" panose="02070309020205020404" pitchFamily="49" charset="0"/>
                <a:cs typeface="Courier New" panose="02070309020205020404" pitchFamily="49" charset="0"/>
              </a:rPr>
              <a:t>for</a:t>
            </a:r>
            <a:r>
              <a:rPr lang="en-US" altLang="en-US" dirty="0" smtClean="0"/>
              <a:t> Loop</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The </a:t>
            </a:r>
            <a:r>
              <a:rPr lang="en-US" altLang="en-US" dirty="0">
                <a:solidFill>
                  <a:srgbClr val="037797"/>
                </a:solidFill>
                <a:latin typeface="Courier New" panose="02070309020205020404" pitchFamily="49" charset="0"/>
              </a:rPr>
              <a:t>for</a:t>
            </a:r>
            <a:r>
              <a:rPr lang="en-US" altLang="en-US" dirty="0">
                <a:solidFill>
                  <a:srgbClr val="037797"/>
                </a:solidFill>
              </a:rPr>
              <a:t> Loop</a:t>
            </a:r>
            <a:endParaRPr lang="en-IN" dirty="0">
              <a:solidFill>
                <a:srgbClr val="037797"/>
              </a:solidFill>
            </a:endParaRPr>
          </a:p>
        </p:txBody>
      </p:sp>
      <p:sp>
        <p:nvSpPr>
          <p:cNvPr id="3" name="Content Placeholder 2"/>
          <p:cNvSpPr>
            <a:spLocks noGrp="1"/>
          </p:cNvSpPr>
          <p:nvPr>
            <p:ph idx="1"/>
          </p:nvPr>
        </p:nvSpPr>
        <p:spPr/>
        <p:txBody>
          <a:bodyPr/>
          <a:lstStyle/>
          <a:p>
            <a:pPr lvl="0">
              <a:buFontTx/>
              <a:buChar char="•"/>
            </a:pPr>
            <a:r>
              <a:rPr lang="en-US" altLang="en-US" sz="2800" dirty="0">
                <a:solidFill>
                  <a:srgbClr val="000000"/>
                </a:solidFill>
              </a:rPr>
              <a:t>Useful for counter-controlled </a:t>
            </a:r>
            <a:r>
              <a:rPr lang="en-US" altLang="en-US" sz="2800" dirty="0" smtClean="0">
                <a:solidFill>
                  <a:srgbClr val="000000"/>
                </a:solidFill>
              </a:rPr>
              <a:t>loop</a:t>
            </a:r>
            <a:endParaRPr lang="en-US" altLang="en-US" sz="2800" dirty="0">
              <a:solidFill>
                <a:srgbClr val="000000"/>
              </a:solidFill>
            </a:endParaRPr>
          </a:p>
          <a:p>
            <a:pPr lvl="0">
              <a:spcBef>
                <a:spcPts val="4100"/>
              </a:spcBef>
              <a:buFontTx/>
              <a:buChar char="•"/>
            </a:pPr>
            <a:r>
              <a:rPr lang="en-US" altLang="en-US" sz="2800" dirty="0">
                <a:solidFill>
                  <a:srgbClr val="000000"/>
                </a:solidFill>
              </a:rPr>
              <a:t>General </a:t>
            </a:r>
            <a:r>
              <a:rPr lang="en-US" altLang="en-US" sz="2800" dirty="0" smtClean="0">
                <a:solidFill>
                  <a:srgbClr val="000000"/>
                </a:solidFill>
              </a:rPr>
              <a:t>Format:</a:t>
            </a:r>
          </a:p>
          <a:p>
            <a:pPr marL="720000" lvl="0" indent="0">
              <a:spcBef>
                <a:spcPts val="4000"/>
              </a:spcBef>
              <a:buNone/>
            </a:pPr>
            <a:r>
              <a:rPr lang="en-US" altLang="en-US" sz="2400" dirty="0" smtClean="0">
                <a:solidFill>
                  <a:srgbClr val="000000"/>
                </a:solidFill>
                <a:latin typeface="Courier New" panose="02070309020205020404" pitchFamily="49" charset="0"/>
              </a:rPr>
              <a:t>for(</a:t>
            </a:r>
            <a:r>
              <a:rPr lang="en-US" altLang="en-US" sz="2400" i="1" dirty="0" smtClean="0">
                <a:solidFill>
                  <a:srgbClr val="000000"/>
                </a:solidFill>
                <a:latin typeface="Courier New" panose="02070309020205020404" pitchFamily="49" charset="0"/>
              </a:rPr>
              <a:t>initialization</a:t>
            </a:r>
            <a:r>
              <a:rPr lang="en-US" altLang="en-US" sz="2400" dirty="0">
                <a:solidFill>
                  <a:srgbClr val="000000"/>
                </a:solidFill>
                <a:latin typeface="Courier New" panose="02070309020205020404" pitchFamily="49" charset="0"/>
              </a:rPr>
              <a:t>; </a:t>
            </a:r>
            <a:r>
              <a:rPr lang="en-US" altLang="en-US" sz="2400" i="1" dirty="0">
                <a:solidFill>
                  <a:srgbClr val="000000"/>
                </a:solidFill>
                <a:latin typeface="Courier New" panose="02070309020205020404" pitchFamily="49" charset="0"/>
              </a:rPr>
              <a:t>test</a:t>
            </a:r>
            <a:r>
              <a:rPr lang="en-US" altLang="en-US" sz="2400" dirty="0">
                <a:solidFill>
                  <a:srgbClr val="000000"/>
                </a:solidFill>
                <a:latin typeface="Courier New" panose="02070309020205020404" pitchFamily="49" charset="0"/>
              </a:rPr>
              <a:t>; </a:t>
            </a:r>
            <a:r>
              <a:rPr lang="en-US" altLang="en-US" sz="2400" i="1" dirty="0" smtClean="0">
                <a:solidFill>
                  <a:srgbClr val="000000"/>
                </a:solidFill>
                <a:latin typeface="Courier New" panose="02070309020205020404" pitchFamily="49" charset="0"/>
              </a:rPr>
              <a:t>update</a:t>
            </a:r>
            <a:r>
              <a:rPr lang="en-US" altLang="en-US" sz="2400" dirty="0" smtClean="0">
                <a:solidFill>
                  <a:srgbClr val="000000"/>
                </a:solidFill>
                <a:latin typeface="Courier New" panose="02070309020205020404" pitchFamily="49" charset="0"/>
              </a:rPr>
              <a:t>)</a:t>
            </a:r>
          </a:p>
          <a:p>
            <a:pPr marL="1512000" lvl="0" indent="0">
              <a:buNone/>
            </a:pPr>
            <a:r>
              <a:rPr lang="en-US" altLang="en-US" sz="2400" i="1" dirty="0" smtClean="0">
                <a:solidFill>
                  <a:srgbClr val="000000"/>
                </a:solidFill>
                <a:latin typeface="Courier New" panose="02070309020205020404" pitchFamily="49" charset="0"/>
              </a:rPr>
              <a:t>statement</a:t>
            </a:r>
            <a:r>
              <a:rPr lang="en-US" altLang="en-US" sz="2400" dirty="0">
                <a:solidFill>
                  <a:srgbClr val="000000"/>
                </a:solidFill>
                <a:latin typeface="Courier New" panose="02070309020205020404" pitchFamily="49" charset="0"/>
              </a:rPr>
              <a:t>; // or block in { </a:t>
            </a:r>
            <a:r>
              <a:rPr lang="en-US" altLang="en-US" sz="2400" dirty="0" smtClean="0">
                <a:solidFill>
                  <a:srgbClr val="000000"/>
                </a:solidFill>
                <a:latin typeface="Courier New" panose="02070309020205020404" pitchFamily="49" charset="0"/>
              </a:rPr>
              <a:t>}</a:t>
            </a:r>
            <a:endParaRPr lang="en-US" altLang="en-US" sz="2400" dirty="0">
              <a:solidFill>
                <a:srgbClr val="000000"/>
              </a:solidFill>
            </a:endParaRPr>
          </a:p>
          <a:p>
            <a:pPr lvl="0">
              <a:spcBef>
                <a:spcPts val="3200"/>
              </a:spcBef>
              <a:buFontTx/>
              <a:buChar char="•"/>
            </a:pPr>
            <a:r>
              <a:rPr lang="en-US" altLang="en-US" sz="2800" dirty="0">
                <a:solidFill>
                  <a:srgbClr val="000000"/>
                </a:solidFill>
              </a:rPr>
              <a:t>No semicolon after the </a:t>
            </a:r>
            <a:r>
              <a:rPr lang="en-US" altLang="en-US" sz="2800" dirty="0">
                <a:solidFill>
                  <a:srgbClr val="000000"/>
                </a:solidFill>
                <a:latin typeface="Courier New" panose="02070309020205020404" pitchFamily="49" charset="0"/>
                <a:cs typeface="Courier New" panose="02070309020205020404" pitchFamily="49" charset="0"/>
              </a:rPr>
              <a:t>update</a:t>
            </a:r>
            <a:r>
              <a:rPr lang="en-US" altLang="en-US" sz="2800" dirty="0">
                <a:solidFill>
                  <a:srgbClr val="000000"/>
                </a:solidFill>
              </a:rPr>
              <a:t> expression or after the </a:t>
            </a:r>
            <a:r>
              <a:rPr lang="en-US" altLang="en-US" sz="2800" dirty="0" smtClean="0">
                <a:solidFill>
                  <a:srgbClr val="000000"/>
                </a:solidFill>
                <a:latin typeface="Courier New" panose="02070309020205020404" pitchFamily="49" charset="0"/>
              </a:rPr>
              <a:t>)</a:t>
            </a:r>
            <a:endParaRPr lang="en-US" altLang="en-US" sz="2800" dirty="0">
              <a:solidFill>
                <a:srgbClr val="000000"/>
              </a:solidFill>
            </a:endParaRPr>
          </a:p>
        </p:txBody>
      </p:sp>
    </p:spTree>
    <p:extLst>
      <p:ext uri="{BB962C8B-B14F-4D97-AF65-F5344CB8AC3E}">
        <p14:creationId xmlns:p14="http://schemas.microsoft.com/office/powerpoint/2010/main" val="518202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noChangeArrowheads="1"/>
          </p:cNvSpPr>
          <p:nvPr>
            <p:ph type="title"/>
          </p:nvPr>
        </p:nvSpPr>
        <p:spPr/>
        <p:txBody>
          <a:bodyPr/>
          <a:lstStyle/>
          <a:p>
            <a:r>
              <a:rPr lang="en-US" altLang="en-US" dirty="0" smtClean="0">
                <a:solidFill>
                  <a:srgbClr val="037797"/>
                </a:solidFill>
                <a:latin typeface="Courier New" panose="02070309020205020404" pitchFamily="49" charset="0"/>
              </a:rPr>
              <a:t>for</a:t>
            </a:r>
            <a:r>
              <a:rPr lang="en-US" altLang="en-US" dirty="0" smtClean="0">
                <a:solidFill>
                  <a:srgbClr val="037797"/>
                </a:solidFill>
              </a:rPr>
              <a:t> Loop - Mechanics</a:t>
            </a:r>
          </a:p>
        </p:txBody>
      </p:sp>
      <p:sp>
        <p:nvSpPr>
          <p:cNvPr id="3" name="Content Placeholder 2"/>
          <p:cNvSpPr>
            <a:spLocks noGrp="1"/>
          </p:cNvSpPr>
          <p:nvPr>
            <p:ph idx="1"/>
          </p:nvPr>
        </p:nvSpPr>
        <p:spPr/>
        <p:txBody>
          <a:bodyPr/>
          <a:lstStyle/>
          <a:p>
            <a:pPr marL="609600" indent="-609600">
              <a:buFont typeface="Times" pitchFamily="-16" charset="0"/>
              <a:buNone/>
              <a:defRPr/>
            </a:pPr>
            <a:r>
              <a:rPr lang="en-US" sz="2400" dirty="0">
                <a:latin typeface="Courier New" pitchFamily="-16" charset="0"/>
              </a:rPr>
              <a:t>for(</a:t>
            </a:r>
            <a:r>
              <a:rPr lang="en-US" sz="2400" i="1" dirty="0">
                <a:latin typeface="Courier New" pitchFamily="-16" charset="0"/>
              </a:rPr>
              <a:t>initialization</a:t>
            </a:r>
            <a:r>
              <a:rPr lang="en-US" sz="2400" dirty="0">
                <a:latin typeface="Courier New" pitchFamily="-16" charset="0"/>
              </a:rPr>
              <a:t>; </a:t>
            </a:r>
            <a:r>
              <a:rPr lang="en-US" sz="2400" i="1" dirty="0">
                <a:latin typeface="Courier New" pitchFamily="-16" charset="0"/>
              </a:rPr>
              <a:t>test</a:t>
            </a:r>
            <a:r>
              <a:rPr lang="en-US" sz="2400" dirty="0">
                <a:latin typeface="Courier New" pitchFamily="-16" charset="0"/>
              </a:rPr>
              <a:t>; </a:t>
            </a:r>
            <a:r>
              <a:rPr lang="en-US" sz="2400" i="1" dirty="0" smtClean="0">
                <a:latin typeface="Courier New" pitchFamily="-16" charset="0"/>
              </a:rPr>
              <a:t>update</a:t>
            </a:r>
            <a:r>
              <a:rPr lang="en-US" sz="2400" dirty="0" smtClean="0">
                <a:latin typeface="Courier New" pitchFamily="-16" charset="0"/>
              </a:rPr>
              <a:t>)</a:t>
            </a:r>
          </a:p>
          <a:p>
            <a:pPr marL="2340000" indent="-609600">
              <a:buFont typeface="Times" pitchFamily="-16" charset="0"/>
              <a:buNone/>
              <a:defRPr/>
            </a:pPr>
            <a:r>
              <a:rPr lang="en-US" sz="2400" i="1" dirty="0" smtClean="0">
                <a:latin typeface="Courier New" pitchFamily="-16" charset="0"/>
              </a:rPr>
              <a:t>statement</a:t>
            </a:r>
            <a:r>
              <a:rPr lang="en-US" sz="2400" dirty="0">
                <a:latin typeface="Courier New" pitchFamily="-16" charset="0"/>
              </a:rPr>
              <a:t>; // or block in { </a:t>
            </a:r>
            <a:r>
              <a:rPr lang="en-US" sz="2400" dirty="0" smtClean="0">
                <a:latin typeface="Courier New" pitchFamily="-16" charset="0"/>
              </a:rPr>
              <a:t>}</a:t>
            </a:r>
            <a:endParaRPr lang="en-US" sz="2400" dirty="0"/>
          </a:p>
          <a:p>
            <a:pPr marL="609600" indent="-609600">
              <a:spcBef>
                <a:spcPts val="3500"/>
              </a:spcBef>
              <a:buClr>
                <a:schemeClr val="tx1"/>
              </a:buClr>
              <a:buFontTx/>
              <a:buAutoNum type="arabicParenR"/>
              <a:defRPr/>
            </a:pPr>
            <a:r>
              <a:rPr lang="en-US" sz="2800" dirty="0"/>
              <a:t>Perform</a:t>
            </a:r>
            <a:r>
              <a:rPr lang="en-US" sz="2400" dirty="0"/>
              <a:t> </a:t>
            </a:r>
            <a:r>
              <a:rPr lang="en-US" sz="2800" i="1" dirty="0">
                <a:latin typeface="Courier New" pitchFamily="-16" charset="0"/>
              </a:rPr>
              <a:t>initialization</a:t>
            </a:r>
            <a:endParaRPr lang="en-US" sz="2800" i="1" baseline="30000" dirty="0"/>
          </a:p>
          <a:p>
            <a:pPr marL="609600" indent="-609600">
              <a:buClr>
                <a:schemeClr val="tx1"/>
              </a:buClr>
              <a:buFontTx/>
              <a:buAutoNum type="arabicParenR"/>
              <a:defRPr/>
            </a:pPr>
            <a:r>
              <a:rPr lang="en-US" sz="2800" dirty="0"/>
              <a:t>Evaluate </a:t>
            </a:r>
            <a:r>
              <a:rPr lang="en-US" sz="2800" i="1" dirty="0">
                <a:latin typeface="Courier New" pitchFamily="-16" charset="0"/>
              </a:rPr>
              <a:t>test</a:t>
            </a:r>
            <a:r>
              <a:rPr lang="en-US" sz="2800" dirty="0"/>
              <a:t> </a:t>
            </a:r>
            <a:r>
              <a:rPr lang="en-US" sz="2800" dirty="0" smtClean="0"/>
              <a:t>expression</a:t>
            </a:r>
            <a:endParaRPr lang="en-US" sz="2400" dirty="0"/>
          </a:p>
          <a:p>
            <a:pPr lvl="1">
              <a:defRPr/>
            </a:pPr>
            <a:r>
              <a:rPr lang="en-US" sz="2400" dirty="0"/>
              <a:t>If </a:t>
            </a:r>
            <a:r>
              <a:rPr lang="en-US" sz="2400" dirty="0">
                <a:latin typeface="Courier New" pitchFamily="-16" charset="0"/>
              </a:rPr>
              <a:t>true</a:t>
            </a:r>
            <a:r>
              <a:rPr lang="en-US" sz="2400" dirty="0"/>
              <a:t>, execute </a:t>
            </a:r>
            <a:r>
              <a:rPr lang="en-US" sz="2400" i="1" dirty="0">
                <a:latin typeface="Courier New" pitchFamily="-16" charset="0"/>
              </a:rPr>
              <a:t>statement</a:t>
            </a:r>
            <a:endParaRPr lang="en-US" sz="2400" i="1" dirty="0"/>
          </a:p>
          <a:p>
            <a:pPr lvl="1">
              <a:defRPr/>
            </a:pPr>
            <a:r>
              <a:rPr lang="en-US" sz="2400" dirty="0"/>
              <a:t>If </a:t>
            </a:r>
            <a:r>
              <a:rPr lang="en-US" sz="2400" dirty="0">
                <a:latin typeface="Courier New" pitchFamily="-16" charset="0"/>
              </a:rPr>
              <a:t>false</a:t>
            </a:r>
            <a:r>
              <a:rPr lang="en-US" sz="2400" dirty="0"/>
              <a:t>, terminate loop execution</a:t>
            </a:r>
          </a:p>
          <a:p>
            <a:pPr marL="609600" indent="-609600">
              <a:buClr>
                <a:schemeClr val="tx1"/>
              </a:buClr>
              <a:buFontTx/>
              <a:buAutoNum type="arabicParenR"/>
              <a:defRPr/>
            </a:pPr>
            <a:r>
              <a:rPr lang="en-US" sz="2800" dirty="0"/>
              <a:t>Execute </a:t>
            </a:r>
            <a:r>
              <a:rPr lang="en-US" sz="2800" i="1" dirty="0">
                <a:latin typeface="Courier New" pitchFamily="-16" charset="0"/>
              </a:rPr>
              <a:t>update</a:t>
            </a:r>
            <a:r>
              <a:rPr lang="en-US" sz="2800" dirty="0"/>
              <a:t>, then re-evaluate </a:t>
            </a:r>
            <a:r>
              <a:rPr lang="en-US" sz="2800" i="1" dirty="0">
                <a:latin typeface="Courier New" pitchFamily="-16" charset="0"/>
              </a:rPr>
              <a:t>test</a:t>
            </a:r>
            <a:r>
              <a:rPr lang="en-US" sz="2800" dirty="0"/>
              <a:t> </a:t>
            </a:r>
            <a:r>
              <a:rPr lang="en-US" sz="2800" dirty="0" smtClean="0"/>
              <a:t>expression</a:t>
            </a:r>
            <a:endParaRPr lang="en-US" sz="2800" dirty="0"/>
          </a:p>
        </p:txBody>
      </p:sp>
    </p:spTree>
    <p:extLst>
      <p:ext uri="{BB962C8B-B14F-4D97-AF65-F5344CB8AC3E}">
        <p14:creationId xmlns:p14="http://schemas.microsoft.com/office/powerpoint/2010/main" val="31180378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latin typeface="Courier New" panose="02070309020205020404" pitchFamily="49" charset="0"/>
              </a:rPr>
              <a:t>for</a:t>
            </a:r>
            <a:r>
              <a:rPr lang="en-US" altLang="en-US" dirty="0">
                <a:solidFill>
                  <a:srgbClr val="037797"/>
                </a:solidFill>
              </a:rPr>
              <a:t> Loop - Example</a:t>
            </a:r>
            <a:endParaRPr lang="en-IN" dirty="0">
              <a:solidFill>
                <a:srgbClr val="037797"/>
              </a:solidFill>
            </a:endParaRPr>
          </a:p>
        </p:txBody>
      </p:sp>
      <p:sp>
        <p:nvSpPr>
          <p:cNvPr id="3" name="Content Placeholder 2"/>
          <p:cNvSpPr>
            <a:spLocks noGrp="1"/>
          </p:cNvSpPr>
          <p:nvPr>
            <p:ph idx="1"/>
          </p:nvPr>
        </p:nvSpPr>
        <p:spPr>
          <a:xfrm>
            <a:off x="1066800" y="2286001"/>
            <a:ext cx="6858000" cy="2362199"/>
          </a:xfrm>
        </p:spPr>
        <p:txBody>
          <a:bodyPr/>
          <a:lstStyle/>
          <a:p>
            <a:pPr lvl="0">
              <a:lnSpc>
                <a:spcPct val="85000"/>
              </a:lnSpc>
              <a:buNone/>
              <a:defRPr/>
            </a:pPr>
            <a:r>
              <a:rPr lang="en-US" sz="2400" dirty="0">
                <a:solidFill>
                  <a:srgbClr val="000000"/>
                </a:solidFill>
                <a:latin typeface="Courier New" pitchFamily="-16" charset="0"/>
              </a:rPr>
              <a:t>int count</a:t>
            </a:r>
            <a:r>
              <a:rPr lang="en-US" sz="2400" dirty="0" smtClean="0">
                <a:solidFill>
                  <a:srgbClr val="000000"/>
                </a:solidFill>
                <a:latin typeface="Courier New" pitchFamily="-16" charset="0"/>
              </a:rPr>
              <a:t>;</a:t>
            </a:r>
            <a:endParaRPr lang="en-US" sz="2400" dirty="0">
              <a:solidFill>
                <a:srgbClr val="000000"/>
              </a:solidFill>
              <a:latin typeface="Courier New" pitchFamily="-16" charset="0"/>
            </a:endParaRPr>
          </a:p>
          <a:p>
            <a:pPr lvl="0">
              <a:lnSpc>
                <a:spcPct val="85000"/>
              </a:lnSpc>
              <a:spcBef>
                <a:spcPts val="3500"/>
              </a:spcBef>
              <a:buNone/>
              <a:defRPr/>
            </a:pPr>
            <a:r>
              <a:rPr lang="en-US" sz="2400" dirty="0">
                <a:solidFill>
                  <a:srgbClr val="000000"/>
                </a:solidFill>
                <a:latin typeface="Courier New" pitchFamily="-16" charset="0"/>
              </a:rPr>
              <a:t>for (count = 1; count &lt;= 5; count++)</a:t>
            </a:r>
          </a:p>
          <a:p>
            <a:pPr lvl="1">
              <a:lnSpc>
                <a:spcPct val="85000"/>
              </a:lnSpc>
              <a:buNone/>
              <a:defRPr/>
            </a:pPr>
            <a:r>
              <a:rPr lang="en-US" sz="2400" dirty="0">
                <a:solidFill>
                  <a:srgbClr val="000000"/>
                </a:solidFill>
                <a:latin typeface="Courier New" pitchFamily="-16" charset="0"/>
                <a:ea typeface="+mn-ea"/>
              </a:rPr>
              <a:t>cout &lt;&lt; "Hello" &lt;&lt; endl</a:t>
            </a:r>
            <a:r>
              <a:rPr lang="en-US" sz="2400" dirty="0" smtClean="0">
                <a:solidFill>
                  <a:srgbClr val="000000"/>
                </a:solidFill>
                <a:latin typeface="Courier New" pitchFamily="-16" charset="0"/>
                <a:ea typeface="+mn-ea"/>
              </a:rPr>
              <a:t>;</a:t>
            </a:r>
            <a:endParaRPr lang="en-US" sz="2400" dirty="0">
              <a:solidFill>
                <a:srgbClr val="000000"/>
              </a:solidFill>
              <a:latin typeface="Courier New" pitchFamily="-16" charset="0"/>
              <a:ea typeface="+mn-ea"/>
            </a:endParaRPr>
          </a:p>
        </p:txBody>
      </p:sp>
    </p:spTree>
    <p:extLst>
      <p:ext uri="{BB962C8B-B14F-4D97-AF65-F5344CB8AC3E}">
        <p14:creationId xmlns:p14="http://schemas.microsoft.com/office/powerpoint/2010/main" val="199391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9600"/>
            <a:ext cx="8610600" cy="715962"/>
          </a:xfrm>
        </p:spPr>
        <p:txBody>
          <a:bodyPr/>
          <a:lstStyle/>
          <a:p>
            <a:r>
              <a:rPr lang="en-US" altLang="en-US" sz="3600" dirty="0">
                <a:solidFill>
                  <a:srgbClr val="037797"/>
                </a:solidFill>
              </a:rPr>
              <a:t>Increment and Decrement </a:t>
            </a:r>
            <a:r>
              <a:rPr lang="en-US" altLang="en-US" sz="3600" dirty="0" smtClean="0">
                <a:solidFill>
                  <a:srgbClr val="037797"/>
                </a:solidFill>
              </a:rPr>
              <a:t>Operators </a:t>
            </a:r>
            <a:r>
              <a:rPr lang="en-US" altLang="en-US" sz="1200" dirty="0" smtClean="0">
                <a:solidFill>
                  <a:srgbClr val="037797"/>
                </a:solidFill>
              </a:rPr>
              <a:t>(1 of 2)</a:t>
            </a:r>
            <a:endParaRPr lang="en-IN" sz="1800" dirty="0">
              <a:solidFill>
                <a:srgbClr val="037797"/>
              </a:solidFill>
            </a:endParaRPr>
          </a:p>
        </p:txBody>
      </p:sp>
      <p:pic>
        <p:nvPicPr>
          <p:cNvPr id="4" name="Picture 2" descr="The screenshot shows the program source code to demonstrate increment operators. The program displays the value and uses the increment operator postfix to increase the number. It displays the current number and executes the increment operation ag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17638"/>
            <a:ext cx="65786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87125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934200" cy="1143000"/>
          </a:xfrm>
        </p:spPr>
        <p:txBody>
          <a:bodyPr>
            <a:normAutofit fontScale="90000"/>
          </a:bodyPr>
          <a:lstStyle/>
          <a:p>
            <a:pPr>
              <a:defRPr/>
            </a:pPr>
            <a:r>
              <a:rPr lang="en-US" dirty="0">
                <a:solidFill>
                  <a:srgbClr val="037797"/>
                </a:solidFill>
              </a:rPr>
              <a:t>A Closer Look </a:t>
            </a:r>
            <a:r>
              <a:rPr lang="en-US" dirty="0" smtClean="0">
                <a:solidFill>
                  <a:srgbClr val="037797"/>
                </a:solidFill>
              </a:rPr>
              <a:t/>
            </a:r>
            <a:br>
              <a:rPr lang="en-US" dirty="0" smtClean="0">
                <a:solidFill>
                  <a:srgbClr val="037797"/>
                </a:solidFill>
              </a:rPr>
            </a:br>
            <a:r>
              <a:rPr lang="en-US" dirty="0" smtClean="0">
                <a:solidFill>
                  <a:srgbClr val="037797"/>
                </a:solidFill>
              </a:rPr>
              <a:t>at </a:t>
            </a:r>
            <a:r>
              <a:rPr lang="en-US" dirty="0">
                <a:solidFill>
                  <a:srgbClr val="037797"/>
                </a:solidFill>
              </a:rPr>
              <a:t>the Previous Example</a:t>
            </a:r>
          </a:p>
        </p:txBody>
      </p:sp>
      <p:pic>
        <p:nvPicPr>
          <p:cNvPr id="44035" name="Picture 3" descr="A process flow diagram displays the working process of a for-loop. The statement reads, for (count equals 1; count less than equal to 5; count plus plus), Step 1. Perform the initialization expression count equals 1.Step 2. Evaluate the test expression - count less than or equal to 5; count plus plus. If it is true, go to step 3 and execute the body of the loop. Otherwise, terminate the loop.  The final step performs the update expression and then goes back to step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50" y="2376488"/>
            <a:ext cx="7835900" cy="265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037797"/>
                </a:solidFill>
              </a:rPr>
              <a:t>Flowchart for the Previous Example</a:t>
            </a:r>
          </a:p>
        </p:txBody>
      </p:sp>
      <p:pic>
        <p:nvPicPr>
          <p:cNvPr id="45059" name="Picture 3" descr="A flow chart depicts the working process of the for-loop. The first step is to assign one to the count. It checks if the count is less than or equal to 5. If the expression is false, it moves out of the loop. If true, it prints the count statement and increases the value of the count. It then returns to the beginning and repeats the process until the expression is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1849438"/>
            <a:ext cx="6502400" cy="348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lstStyle/>
          <a:p>
            <a:r>
              <a:rPr lang="en-US" altLang="en-US" dirty="0">
                <a:solidFill>
                  <a:srgbClr val="037797"/>
                </a:solidFill>
              </a:rPr>
              <a:t>A </a:t>
            </a:r>
            <a:r>
              <a:rPr lang="en-US" altLang="en-US" dirty="0">
                <a:solidFill>
                  <a:srgbClr val="037797"/>
                </a:solidFill>
                <a:latin typeface="Courier New" panose="02070309020205020404" pitchFamily="49" charset="0"/>
                <a:cs typeface="Courier New" panose="02070309020205020404" pitchFamily="49" charset="0"/>
              </a:rPr>
              <a:t>for</a:t>
            </a:r>
            <a:r>
              <a:rPr lang="en-US" altLang="en-US" dirty="0">
                <a:solidFill>
                  <a:srgbClr val="037797"/>
                </a:solidFill>
              </a:rPr>
              <a:t> Loop in Program </a:t>
            </a:r>
            <a:r>
              <a:rPr lang="en-US" altLang="en-US" dirty="0" smtClean="0">
                <a:solidFill>
                  <a:srgbClr val="037797"/>
                </a:solidFill>
              </a:rPr>
              <a:t>5-9 </a:t>
            </a:r>
            <a:r>
              <a:rPr lang="en-US" altLang="en-US" sz="1200" dirty="0" smtClean="0">
                <a:solidFill>
                  <a:srgbClr val="037797"/>
                </a:solidFill>
              </a:rPr>
              <a:t>(1 of 2)</a:t>
            </a:r>
            <a:endParaRPr lang="en-IN" sz="1800" dirty="0">
              <a:solidFill>
                <a:srgbClr val="037797"/>
              </a:solidFill>
            </a:endParaRPr>
          </a:p>
        </p:txBody>
      </p:sp>
      <p:pic>
        <p:nvPicPr>
          <p:cNvPr id="4" name="Picture 1" descr="The screenshot shows the program source code to display the numbers 1 through 10 and their squares using a for-loop. The main statement assigns the starting value to a minimum number of one and the ending value to a maximum number of ten. The for-loop tests whether the number is less than or equal to the maximum number. The increment operator increases the value of the number. If the expression is true, it prints the square of that number. If false, it executes from th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295400"/>
            <a:ext cx="681355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750927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A </a:t>
            </a:r>
            <a:r>
              <a:rPr lang="en-US" altLang="en-US" dirty="0">
                <a:solidFill>
                  <a:srgbClr val="037797"/>
                </a:solidFill>
                <a:latin typeface="Courier New" panose="02070309020205020404" pitchFamily="49" charset="0"/>
                <a:cs typeface="Courier New" panose="02070309020205020404" pitchFamily="49" charset="0"/>
              </a:rPr>
              <a:t>for</a:t>
            </a:r>
            <a:r>
              <a:rPr lang="en-US" altLang="en-US" dirty="0">
                <a:solidFill>
                  <a:srgbClr val="037797"/>
                </a:solidFill>
              </a:rPr>
              <a:t> Loop in Program 5-9 </a:t>
            </a:r>
            <a:r>
              <a:rPr lang="en-US" altLang="en-US" sz="1200" dirty="0" smtClean="0">
                <a:solidFill>
                  <a:srgbClr val="037797"/>
                </a:solidFill>
              </a:rPr>
              <a:t>(2 </a:t>
            </a:r>
            <a:r>
              <a:rPr lang="en-US" altLang="en-US" sz="1200" dirty="0">
                <a:solidFill>
                  <a:srgbClr val="037797"/>
                </a:solidFill>
              </a:rPr>
              <a:t>of 2)</a:t>
            </a:r>
            <a:endParaRPr lang="en-IN" dirty="0"/>
          </a:p>
        </p:txBody>
      </p:sp>
      <p:pic>
        <p:nvPicPr>
          <p:cNvPr id="4" name="Picture 1" descr="The screenshot shows the program output of a for-loop. The output screen displays the numbers from 1 to 10 and the number squared from 1 to 100 as follows: 1 - 1, 2 - 4, 3 - 9, 4 - 16, 5 - 25, 6 - 36, 7 - 49, 8 - 64, 9 - 81, and 10 -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1571625"/>
            <a:ext cx="5791200"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2834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037797"/>
                </a:solidFill>
              </a:rPr>
              <a:t>A Closer Look at Lines 15 and 16 in Program 5-9</a:t>
            </a:r>
          </a:p>
        </p:txBody>
      </p:sp>
      <p:pic>
        <p:nvPicPr>
          <p:cNvPr id="48131" name="Picture 2" descr="A process flow diagram explains a for-loop in the program. The statement reads, &quot;for (number equals minimum underscore number; number less than or equal to maximum underscore number; number plus plus).&quot; The first step is to perform the initialization expression for number equals minimum number. The second step evaluates the test expression number less than or equal to the maximum number. If it is true, it goes to step 3 and executes the body of the loop. Otherwise, it terminates the loop. The final step performs the update expression and then goes back to step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 y="2190750"/>
            <a:ext cx="8515350"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037797"/>
                </a:solidFill>
              </a:rPr>
              <a:t>Flowchart for Lines 15 and 16 in Program 5-9</a:t>
            </a:r>
          </a:p>
        </p:txBody>
      </p:sp>
      <p:pic>
        <p:nvPicPr>
          <p:cNvPr id="49155" name="Picture 2" descr="A flow chart depicts the working of the for-loop in the program. The first step assigns a minimum number to a number. It tests if the number is less than or equal to the maximum number. If the expression is false, it moves out of the loop. If true, it displays the number and the value after multiplication. The increment command increases the value of the number. The program repeats until the expression is fal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2057400"/>
            <a:ext cx="5962650" cy="346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noChangeArrowheads="1"/>
          </p:cNvSpPr>
          <p:nvPr>
            <p:ph type="title"/>
          </p:nvPr>
        </p:nvSpPr>
        <p:spPr/>
        <p:txBody>
          <a:bodyPr/>
          <a:lstStyle/>
          <a:p>
            <a:r>
              <a:rPr lang="en-US" altLang="en-US" dirty="0" smtClean="0">
                <a:solidFill>
                  <a:srgbClr val="037797"/>
                </a:solidFill>
              </a:rPr>
              <a:t>When to Use the </a:t>
            </a:r>
            <a:r>
              <a:rPr lang="en-US" altLang="en-US" dirty="0" smtClean="0">
                <a:solidFill>
                  <a:srgbClr val="037797"/>
                </a:solidFill>
                <a:latin typeface="Courier New" panose="02070309020205020404" pitchFamily="49" charset="0"/>
              </a:rPr>
              <a:t>for</a:t>
            </a:r>
            <a:r>
              <a:rPr lang="en-US" altLang="en-US" dirty="0" smtClean="0">
                <a:solidFill>
                  <a:srgbClr val="037797"/>
                </a:solidFill>
              </a:rPr>
              <a:t> Loop</a:t>
            </a:r>
          </a:p>
        </p:txBody>
      </p:sp>
      <p:sp>
        <p:nvSpPr>
          <p:cNvPr id="50179" name="Content Placeholder 2"/>
          <p:cNvSpPr>
            <a:spLocks noGrp="1" noChangeArrowheads="1"/>
          </p:cNvSpPr>
          <p:nvPr>
            <p:ph idx="1"/>
          </p:nvPr>
        </p:nvSpPr>
        <p:spPr>
          <a:xfrm>
            <a:off x="457200" y="1600201"/>
            <a:ext cx="8229600" cy="2209800"/>
          </a:xfrm>
        </p:spPr>
        <p:txBody>
          <a:bodyPr/>
          <a:lstStyle/>
          <a:p>
            <a:pPr>
              <a:buFontTx/>
              <a:buChar char="•"/>
            </a:pPr>
            <a:r>
              <a:rPr lang="en-US" altLang="en-US" dirty="0" smtClean="0"/>
              <a:t>In any situation that clearly requires</a:t>
            </a:r>
          </a:p>
          <a:p>
            <a:pPr lvl="1"/>
            <a:r>
              <a:rPr lang="en-US" altLang="en-US" dirty="0" smtClean="0"/>
              <a:t>an initialization</a:t>
            </a:r>
          </a:p>
          <a:p>
            <a:pPr lvl="1"/>
            <a:r>
              <a:rPr lang="en-US" altLang="en-US" dirty="0" smtClean="0"/>
              <a:t>a false condition to stop the loop</a:t>
            </a:r>
          </a:p>
          <a:p>
            <a:pPr lvl="1"/>
            <a:r>
              <a:rPr lang="en-US" altLang="en-US" dirty="0" smtClean="0"/>
              <a:t>an update to occur at the end of each iteration</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noChangeArrowheads="1"/>
          </p:cNvSpPr>
          <p:nvPr>
            <p:ph type="title"/>
          </p:nvPr>
        </p:nvSpPr>
        <p:spPr/>
        <p:txBody>
          <a:bodyPr/>
          <a:lstStyle/>
          <a:p>
            <a:r>
              <a:rPr lang="en-US" altLang="en-US" dirty="0" smtClean="0">
                <a:solidFill>
                  <a:srgbClr val="037797"/>
                </a:solidFill>
              </a:rPr>
              <a:t>The </a:t>
            </a:r>
            <a:r>
              <a:rPr lang="en-US" altLang="en-US" dirty="0" smtClean="0">
                <a:solidFill>
                  <a:srgbClr val="037797"/>
                </a:solidFill>
                <a:latin typeface="Courier New" panose="02070309020205020404" pitchFamily="49" charset="0"/>
              </a:rPr>
              <a:t>for</a:t>
            </a:r>
            <a:r>
              <a:rPr lang="en-US" altLang="en-US" dirty="0" smtClean="0">
                <a:solidFill>
                  <a:srgbClr val="037797"/>
                </a:solidFill>
              </a:rPr>
              <a:t> Loop is a Pretest Loop</a:t>
            </a:r>
          </a:p>
        </p:txBody>
      </p:sp>
      <p:sp>
        <p:nvSpPr>
          <p:cNvPr id="51203" name="Content Placeholder 2"/>
          <p:cNvSpPr>
            <a:spLocks noGrp="1" noChangeArrowheads="1"/>
          </p:cNvSpPr>
          <p:nvPr>
            <p:ph idx="1"/>
          </p:nvPr>
        </p:nvSpPr>
        <p:spPr/>
        <p:txBody>
          <a:bodyPr/>
          <a:lstStyle/>
          <a:p>
            <a:pPr>
              <a:buFontTx/>
              <a:buChar char="•"/>
            </a:pPr>
            <a:r>
              <a:rPr lang="en-US" altLang="en-US" dirty="0" smtClean="0"/>
              <a:t>The for loop tests its test expression before each iteration, so it is a pretest loop.</a:t>
            </a:r>
          </a:p>
          <a:p>
            <a:pPr>
              <a:buFontTx/>
              <a:buChar char="•"/>
            </a:pPr>
            <a:r>
              <a:rPr lang="en-US" altLang="en-US" dirty="0" smtClean="0"/>
              <a:t>The following loop will never iterate:</a:t>
            </a:r>
            <a:endParaRPr lang="en-US" altLang="en-US" dirty="0"/>
          </a:p>
          <a:p>
            <a:pPr marL="378000" indent="0">
              <a:spcBef>
                <a:spcPts val="4000"/>
              </a:spcBef>
              <a:buNone/>
            </a:pPr>
            <a:r>
              <a:rPr lang="en-US" altLang="en-US" sz="2400" dirty="0" smtClean="0">
                <a:latin typeface="Courier New" panose="02070309020205020404" pitchFamily="49" charset="0"/>
              </a:rPr>
              <a:t>for (count = 11; count &lt;= 10; count++)</a:t>
            </a:r>
            <a:endParaRPr lang="en-US" altLang="en-US" sz="2400" dirty="0">
              <a:latin typeface="Courier New" panose="02070309020205020404" pitchFamily="49" charset="0"/>
            </a:endParaRPr>
          </a:p>
          <a:p>
            <a:pPr marL="900000" indent="0">
              <a:buNone/>
            </a:pPr>
            <a:r>
              <a:rPr lang="en-US" altLang="en-US" sz="2400" dirty="0" smtClean="0">
                <a:latin typeface="Courier New" panose="02070309020205020404" pitchFamily="49" charset="0"/>
              </a:rPr>
              <a:t>cout &lt;&lt; "Hello" &lt;&lt; endl;</a:t>
            </a:r>
            <a:endParaRPr lang="en-US" altLang="en-US" dirty="0" smtClean="0"/>
          </a:p>
        </p:txBody>
      </p:sp>
    </p:spTree>
    <p:extLst>
      <p:ext uri="{BB962C8B-B14F-4D97-AF65-F5344CB8AC3E}">
        <p14:creationId xmlns:p14="http://schemas.microsoft.com/office/powerpoint/2010/main" val="113196300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latin typeface="Courier New" panose="02070309020205020404" pitchFamily="49" charset="0"/>
              </a:rPr>
              <a:t>for</a:t>
            </a:r>
            <a:r>
              <a:rPr lang="en-US" altLang="en-US" dirty="0">
                <a:solidFill>
                  <a:srgbClr val="037797"/>
                </a:solidFill>
              </a:rPr>
              <a:t> Loop </a:t>
            </a:r>
            <a:r>
              <a:rPr lang="en-US" altLang="en-US" dirty="0" smtClean="0">
                <a:solidFill>
                  <a:srgbClr val="037797"/>
                </a:solidFill>
              </a:rPr>
              <a:t>- Modifications </a:t>
            </a:r>
            <a:r>
              <a:rPr lang="en-US" altLang="en-US" sz="1200" dirty="0" smtClean="0">
                <a:solidFill>
                  <a:srgbClr val="037797"/>
                </a:solidFill>
              </a:rPr>
              <a:t>(1 of 4)</a:t>
            </a:r>
            <a:endParaRPr lang="en-IN" sz="1800" dirty="0">
              <a:solidFill>
                <a:srgbClr val="037797"/>
              </a:solidFill>
            </a:endParaRPr>
          </a:p>
        </p:txBody>
      </p:sp>
      <p:sp>
        <p:nvSpPr>
          <p:cNvPr id="3" name="Content Placeholder 2"/>
          <p:cNvSpPr>
            <a:spLocks noGrp="1"/>
          </p:cNvSpPr>
          <p:nvPr>
            <p:ph idx="1"/>
          </p:nvPr>
        </p:nvSpPr>
        <p:spPr>
          <a:xfrm>
            <a:off x="457200" y="1600201"/>
            <a:ext cx="8229600" cy="1219199"/>
          </a:xfrm>
        </p:spPr>
        <p:txBody>
          <a:bodyPr/>
          <a:lstStyle/>
          <a:p>
            <a:pPr>
              <a:lnSpc>
                <a:spcPct val="80000"/>
              </a:lnSpc>
            </a:pPr>
            <a:r>
              <a:rPr lang="en-US" sz="3300" dirty="0">
                <a:solidFill>
                  <a:srgbClr val="000000"/>
                </a:solidFill>
              </a:rPr>
              <a:t>You can have multiple statements in the </a:t>
            </a:r>
            <a:r>
              <a:rPr lang="en-US" sz="3300" i="1" dirty="0">
                <a:solidFill>
                  <a:srgbClr val="000000"/>
                </a:solidFill>
                <a:latin typeface="Courier New" pitchFamily="-16" charset="0"/>
              </a:rPr>
              <a:t>initialization</a:t>
            </a:r>
            <a:r>
              <a:rPr lang="en-US" sz="3300" dirty="0">
                <a:solidFill>
                  <a:srgbClr val="000000"/>
                </a:solidFill>
              </a:rPr>
              <a:t> expression. Separate the statements with a comma:</a:t>
            </a:r>
            <a:endParaRPr lang="en-IN" dirty="0"/>
          </a:p>
        </p:txBody>
      </p:sp>
      <p:pic>
        <p:nvPicPr>
          <p:cNvPr id="4" name="Picture 3" descr="The screenshot shows the for loop modifications. The for loop shows multiple initialization expressions separated by a comma. The integer variables are x, y.  In the line, for ( x equals 1, y equals 1 semicolon x less than or equal to 5 semicolon x plus plus), the two values x equals 1 and y equals 1 are the initialization expressions separated by a comma."/>
          <p:cNvPicPr>
            <a:picLocks noChangeAspect="1"/>
          </p:cNvPicPr>
          <p:nvPr/>
        </p:nvPicPr>
        <p:blipFill>
          <a:blip r:embed="rId2"/>
          <a:stretch>
            <a:fillRect/>
          </a:stretch>
        </p:blipFill>
        <p:spPr>
          <a:xfrm>
            <a:off x="685801" y="2895600"/>
            <a:ext cx="7408881" cy="3060000"/>
          </a:xfrm>
          <a:prstGeom prst="rect">
            <a:avLst/>
          </a:prstGeom>
        </p:spPr>
      </p:pic>
    </p:spTree>
    <p:extLst>
      <p:ext uri="{BB962C8B-B14F-4D97-AF65-F5344CB8AC3E}">
        <p14:creationId xmlns:p14="http://schemas.microsoft.com/office/powerpoint/2010/main" val="2967178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latin typeface="Courier New" panose="02070309020205020404" pitchFamily="49" charset="0"/>
              </a:rPr>
              <a:t>for</a:t>
            </a:r>
            <a:r>
              <a:rPr lang="en-US" altLang="en-US" dirty="0">
                <a:solidFill>
                  <a:srgbClr val="037797"/>
                </a:solidFill>
              </a:rPr>
              <a:t> Loop - Modifications </a:t>
            </a:r>
            <a:r>
              <a:rPr lang="en-US" altLang="en-US" sz="1200" dirty="0" smtClean="0">
                <a:solidFill>
                  <a:srgbClr val="037797"/>
                </a:solidFill>
              </a:rPr>
              <a:t>(2 </a:t>
            </a:r>
            <a:r>
              <a:rPr lang="en-US" altLang="en-US" sz="1200" dirty="0">
                <a:solidFill>
                  <a:srgbClr val="037797"/>
                </a:solidFill>
              </a:rPr>
              <a:t>of 4)</a:t>
            </a:r>
            <a:endParaRPr lang="en-IN" dirty="0">
              <a:solidFill>
                <a:srgbClr val="037797"/>
              </a:solidFill>
            </a:endParaRPr>
          </a:p>
        </p:txBody>
      </p:sp>
      <p:sp>
        <p:nvSpPr>
          <p:cNvPr id="3" name="Content Placeholder 2"/>
          <p:cNvSpPr>
            <a:spLocks noGrp="1"/>
          </p:cNvSpPr>
          <p:nvPr>
            <p:ph idx="1"/>
          </p:nvPr>
        </p:nvSpPr>
        <p:spPr>
          <a:xfrm>
            <a:off x="457200" y="1600201"/>
            <a:ext cx="8229600" cy="1371600"/>
          </a:xfrm>
        </p:spPr>
        <p:txBody>
          <a:bodyPr/>
          <a:lstStyle/>
          <a:p>
            <a:pPr>
              <a:lnSpc>
                <a:spcPct val="80000"/>
              </a:lnSpc>
            </a:pPr>
            <a:r>
              <a:rPr lang="en-US" sz="3300" dirty="0">
                <a:solidFill>
                  <a:srgbClr val="000000"/>
                </a:solidFill>
              </a:rPr>
              <a:t>You can also have multiple statements in the </a:t>
            </a:r>
            <a:r>
              <a:rPr lang="en-US" sz="3300" i="1" dirty="0">
                <a:solidFill>
                  <a:srgbClr val="000000"/>
                </a:solidFill>
                <a:latin typeface="Courier New" pitchFamily="-16" charset="0"/>
              </a:rPr>
              <a:t>test</a:t>
            </a:r>
            <a:r>
              <a:rPr lang="en-US" sz="3300" dirty="0">
                <a:solidFill>
                  <a:srgbClr val="000000"/>
                </a:solidFill>
              </a:rPr>
              <a:t> expression. Separate the statements with a comma</a:t>
            </a:r>
            <a:r>
              <a:rPr lang="en-US" sz="3300" dirty="0" smtClean="0">
                <a:solidFill>
                  <a:srgbClr val="000000"/>
                </a:solidFill>
              </a:rPr>
              <a:t>:</a:t>
            </a:r>
            <a:endParaRPr lang="en-IN" dirty="0"/>
          </a:p>
        </p:txBody>
      </p:sp>
      <p:pic>
        <p:nvPicPr>
          <p:cNvPr id="4" name="Picture 3" descr="The screenshot shows the for-loop modifications. The for-loop shows multiple test expressions separated by a comma. In the line, for (x equals 1, y equals 1 semicolon x less than or equal to 5 semicolon x plus plus, y plus plus), the two values x plus plus and y plus plus are the test expressions separated by a comma."/>
          <p:cNvPicPr>
            <a:picLocks noChangeAspect="1"/>
          </p:cNvPicPr>
          <p:nvPr/>
        </p:nvPicPr>
        <p:blipFill>
          <a:blip r:embed="rId2"/>
          <a:stretch>
            <a:fillRect/>
          </a:stretch>
        </p:blipFill>
        <p:spPr>
          <a:xfrm>
            <a:off x="783557" y="2821490"/>
            <a:ext cx="8055643" cy="3287862"/>
          </a:xfrm>
          <a:prstGeom prst="rect">
            <a:avLst/>
          </a:prstGeom>
        </p:spPr>
      </p:pic>
    </p:spTree>
    <p:extLst>
      <p:ext uri="{BB962C8B-B14F-4D97-AF65-F5344CB8AC3E}">
        <p14:creationId xmlns:p14="http://schemas.microsoft.com/office/powerpoint/2010/main" val="152702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1600"/>
            <a:ext cx="8610600" cy="563562"/>
          </a:xfrm>
        </p:spPr>
        <p:txBody>
          <a:bodyPr/>
          <a:lstStyle/>
          <a:p>
            <a:r>
              <a:rPr lang="en-US" altLang="en-US" sz="3600" dirty="0">
                <a:solidFill>
                  <a:srgbClr val="037797"/>
                </a:solidFill>
              </a:rPr>
              <a:t>Increment and Decrement Operators </a:t>
            </a:r>
            <a:r>
              <a:rPr lang="en-US" altLang="en-US" sz="1200" dirty="0" smtClean="0">
                <a:solidFill>
                  <a:srgbClr val="037797"/>
                </a:solidFill>
              </a:rPr>
              <a:t>(2 </a:t>
            </a:r>
            <a:r>
              <a:rPr lang="en-US" altLang="en-US" sz="1200" dirty="0">
                <a:solidFill>
                  <a:srgbClr val="037797"/>
                </a:solidFill>
              </a:rPr>
              <a:t>of 2)</a:t>
            </a:r>
            <a:endParaRPr lang="en-IN" sz="3200" dirty="0"/>
          </a:p>
        </p:txBody>
      </p:sp>
      <p:pic>
        <p:nvPicPr>
          <p:cNvPr id="4" name="Picture 2" descr="The screenshot shows the program source code for increment and decrement operators. The program uses the increment and decrement operators to increase and decrease the value in the number. The increment operator before the variable increases the value by one. The decrement operator before and after the variable increase and decrease the value. The output reads, &quot;The variable number is 4. I will now increment the number.&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1786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01319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latin typeface="Courier New" panose="02070309020205020404" pitchFamily="49" charset="0"/>
              </a:rPr>
              <a:t>for</a:t>
            </a:r>
            <a:r>
              <a:rPr lang="en-US" altLang="en-US" dirty="0">
                <a:solidFill>
                  <a:srgbClr val="037797"/>
                </a:solidFill>
              </a:rPr>
              <a:t> Loop - Modifications </a:t>
            </a:r>
            <a:r>
              <a:rPr lang="en-US" altLang="en-US" sz="1200" dirty="0" smtClean="0">
                <a:solidFill>
                  <a:srgbClr val="037797"/>
                </a:solidFill>
              </a:rPr>
              <a:t>(3 </a:t>
            </a:r>
            <a:r>
              <a:rPr lang="en-US" altLang="en-US" sz="1200" dirty="0">
                <a:solidFill>
                  <a:srgbClr val="037797"/>
                </a:solidFill>
              </a:rPr>
              <a:t>of 4)</a:t>
            </a:r>
            <a:endParaRPr lang="en-IN" dirty="0"/>
          </a:p>
        </p:txBody>
      </p:sp>
      <p:sp>
        <p:nvSpPr>
          <p:cNvPr id="3" name="Content Placeholder 2"/>
          <p:cNvSpPr>
            <a:spLocks noGrp="1"/>
          </p:cNvSpPr>
          <p:nvPr>
            <p:ph idx="1"/>
          </p:nvPr>
        </p:nvSpPr>
        <p:spPr>
          <a:xfrm>
            <a:off x="457200" y="1600201"/>
            <a:ext cx="8229600" cy="3429000"/>
          </a:xfrm>
        </p:spPr>
        <p:txBody>
          <a:bodyPr/>
          <a:lstStyle/>
          <a:p>
            <a:pPr lvl="0">
              <a:buFontTx/>
              <a:buChar char="•"/>
            </a:pPr>
            <a:r>
              <a:rPr lang="en-US" altLang="en-US" dirty="0">
                <a:solidFill>
                  <a:srgbClr val="000000"/>
                </a:solidFill>
              </a:rPr>
              <a:t>You can omit the </a:t>
            </a:r>
            <a:r>
              <a:rPr lang="en-US" altLang="en-US" i="1" dirty="0">
                <a:solidFill>
                  <a:srgbClr val="000000"/>
                </a:solidFill>
                <a:latin typeface="Courier New" panose="02070309020205020404" pitchFamily="49" charset="0"/>
              </a:rPr>
              <a:t>initialization</a:t>
            </a:r>
            <a:r>
              <a:rPr lang="en-US" altLang="en-US" dirty="0">
                <a:solidFill>
                  <a:srgbClr val="000000"/>
                </a:solidFill>
              </a:rPr>
              <a:t> expression if it has already been </a:t>
            </a:r>
            <a:r>
              <a:rPr lang="en-US" altLang="en-US" dirty="0" smtClean="0">
                <a:solidFill>
                  <a:srgbClr val="000000"/>
                </a:solidFill>
              </a:rPr>
              <a:t>done:</a:t>
            </a:r>
            <a:endParaRPr lang="en-US" altLang="en-US" dirty="0" smtClean="0">
              <a:solidFill>
                <a:srgbClr val="000000"/>
              </a:solidFill>
              <a:latin typeface="Courier New" panose="02070309020205020404" pitchFamily="49" charset="0"/>
            </a:endParaRPr>
          </a:p>
          <a:p>
            <a:pPr marL="900000" lvl="0" indent="0">
              <a:spcBef>
                <a:spcPts val="4500"/>
              </a:spcBef>
              <a:buNone/>
            </a:pPr>
            <a:r>
              <a:rPr lang="en-US" altLang="en-US" sz="2800" dirty="0" smtClean="0">
                <a:solidFill>
                  <a:srgbClr val="000000"/>
                </a:solidFill>
                <a:latin typeface="Courier New" panose="02070309020205020404" pitchFamily="49" charset="0"/>
              </a:rPr>
              <a:t>int </a:t>
            </a:r>
            <a:r>
              <a:rPr lang="en-US" altLang="en-US" sz="2800" dirty="0">
                <a:solidFill>
                  <a:srgbClr val="000000"/>
                </a:solidFill>
                <a:latin typeface="Courier New" panose="02070309020205020404" pitchFamily="49" charset="0"/>
              </a:rPr>
              <a:t>sum = 0, num = </a:t>
            </a:r>
            <a:r>
              <a:rPr lang="en-US" altLang="en-US" sz="2800" dirty="0" smtClean="0">
                <a:solidFill>
                  <a:srgbClr val="000000"/>
                </a:solidFill>
                <a:latin typeface="Courier New" panose="02070309020205020404" pitchFamily="49" charset="0"/>
              </a:rPr>
              <a:t>1;</a:t>
            </a:r>
          </a:p>
          <a:p>
            <a:pPr marL="1224000" lvl="0">
              <a:buNone/>
            </a:pPr>
            <a:r>
              <a:rPr lang="en-US" altLang="en-US" sz="2800" dirty="0" smtClean="0">
                <a:solidFill>
                  <a:srgbClr val="000000"/>
                </a:solidFill>
                <a:latin typeface="Courier New" panose="02070309020205020404" pitchFamily="49" charset="0"/>
              </a:rPr>
              <a:t>for </a:t>
            </a:r>
            <a:r>
              <a:rPr lang="en-US" altLang="en-US" sz="2800" dirty="0">
                <a:solidFill>
                  <a:srgbClr val="000000"/>
                </a:solidFill>
                <a:latin typeface="Courier New" panose="02070309020205020404" pitchFamily="49" charset="0"/>
              </a:rPr>
              <a:t>(; num &lt;= 10; num</a:t>
            </a:r>
            <a:r>
              <a:rPr lang="en-US" altLang="en-US" sz="2800" dirty="0" smtClean="0">
                <a:solidFill>
                  <a:srgbClr val="000000"/>
                </a:solidFill>
                <a:latin typeface="Courier New" panose="02070309020205020404" pitchFamily="49" charset="0"/>
              </a:rPr>
              <a:t>++)</a:t>
            </a:r>
          </a:p>
          <a:p>
            <a:pPr marL="2232000" lvl="0">
              <a:buNone/>
            </a:pPr>
            <a:r>
              <a:rPr lang="en-US" altLang="en-US" sz="2800" dirty="0" smtClean="0">
                <a:solidFill>
                  <a:srgbClr val="000000"/>
                </a:solidFill>
                <a:latin typeface="Courier New" panose="02070309020205020404" pitchFamily="49" charset="0"/>
              </a:rPr>
              <a:t>sum </a:t>
            </a:r>
            <a:r>
              <a:rPr lang="en-US" altLang="en-US" sz="2800" dirty="0">
                <a:solidFill>
                  <a:srgbClr val="000000"/>
                </a:solidFill>
                <a:latin typeface="Courier New" panose="02070309020205020404" pitchFamily="49" charset="0"/>
              </a:rPr>
              <a:t>+= num</a:t>
            </a:r>
            <a:r>
              <a:rPr lang="en-US" altLang="en-US" sz="2800" dirty="0" smtClean="0">
                <a:solidFill>
                  <a:srgbClr val="000000"/>
                </a:solidFill>
                <a:latin typeface="Courier New" panose="02070309020205020404" pitchFamily="49" charset="0"/>
              </a:rPr>
              <a:t>;</a:t>
            </a:r>
            <a:endParaRPr lang="en-US" altLang="en-US" dirty="0">
              <a:solidFill>
                <a:srgbClr val="000000"/>
              </a:solidFill>
            </a:endParaRPr>
          </a:p>
        </p:txBody>
      </p:sp>
    </p:spTree>
    <p:extLst>
      <p:ext uri="{BB962C8B-B14F-4D97-AF65-F5344CB8AC3E}">
        <p14:creationId xmlns:p14="http://schemas.microsoft.com/office/powerpoint/2010/main" val="6229477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noChangeArrowheads="1"/>
          </p:cNvSpPr>
          <p:nvPr>
            <p:ph type="title"/>
          </p:nvPr>
        </p:nvSpPr>
        <p:spPr/>
        <p:txBody>
          <a:bodyPr/>
          <a:lstStyle/>
          <a:p>
            <a:r>
              <a:rPr lang="en-US" altLang="en-US" dirty="0">
                <a:solidFill>
                  <a:srgbClr val="037797"/>
                </a:solidFill>
                <a:latin typeface="Courier New" panose="02070309020205020404" pitchFamily="49" charset="0"/>
              </a:rPr>
              <a:t>for</a:t>
            </a:r>
            <a:r>
              <a:rPr lang="en-US" altLang="en-US" dirty="0">
                <a:solidFill>
                  <a:srgbClr val="037797"/>
                </a:solidFill>
              </a:rPr>
              <a:t> Loop - Modifications </a:t>
            </a:r>
            <a:r>
              <a:rPr lang="en-US" altLang="en-US" sz="1200" dirty="0" smtClean="0">
                <a:solidFill>
                  <a:srgbClr val="037797"/>
                </a:solidFill>
              </a:rPr>
              <a:t>(4 </a:t>
            </a:r>
            <a:r>
              <a:rPr lang="en-US" altLang="en-US" sz="1200" dirty="0">
                <a:solidFill>
                  <a:srgbClr val="037797"/>
                </a:solidFill>
              </a:rPr>
              <a:t>of 4)</a:t>
            </a:r>
            <a:endParaRPr lang="en-US" altLang="en-US" dirty="0" smtClean="0"/>
          </a:p>
        </p:txBody>
      </p:sp>
      <p:sp>
        <p:nvSpPr>
          <p:cNvPr id="55299" name="Content Placeholder 2"/>
          <p:cNvSpPr>
            <a:spLocks noGrp="1" noChangeArrowheads="1"/>
          </p:cNvSpPr>
          <p:nvPr>
            <p:ph idx="1"/>
          </p:nvPr>
        </p:nvSpPr>
        <p:spPr/>
        <p:txBody>
          <a:bodyPr/>
          <a:lstStyle/>
          <a:p>
            <a:pPr>
              <a:buFontTx/>
              <a:buChar char="•"/>
            </a:pPr>
            <a:r>
              <a:rPr lang="en-US" altLang="en-US" dirty="0" smtClean="0"/>
              <a:t>You can declare variables in the </a:t>
            </a:r>
            <a:r>
              <a:rPr lang="en-US" altLang="en-US" i="1" dirty="0" smtClean="0">
                <a:latin typeface="Courier New" panose="02070309020205020404" pitchFamily="49" charset="0"/>
              </a:rPr>
              <a:t>initialization </a:t>
            </a:r>
            <a:r>
              <a:rPr lang="en-US" altLang="en-US" dirty="0" smtClean="0"/>
              <a:t>expression:</a:t>
            </a:r>
            <a:endParaRPr lang="en-US" altLang="en-US" dirty="0"/>
          </a:p>
          <a:p>
            <a:pPr marL="720000" indent="0">
              <a:spcBef>
                <a:spcPts val="4400"/>
              </a:spcBef>
              <a:buNone/>
            </a:pPr>
            <a:r>
              <a:rPr lang="en-US" altLang="en-US" sz="2800" dirty="0" smtClean="0">
                <a:latin typeface="Courier New" panose="02070309020205020404" pitchFamily="49" charset="0"/>
              </a:rPr>
              <a:t>int sum = 0;</a:t>
            </a:r>
            <a:endParaRPr lang="en-US" altLang="en-US" sz="2800" dirty="0"/>
          </a:p>
          <a:p>
            <a:pPr marL="1080000" lvl="1">
              <a:spcBef>
                <a:spcPts val="1000"/>
              </a:spcBef>
              <a:buClr>
                <a:srgbClr val="3333CC"/>
              </a:buClr>
              <a:buFontTx/>
              <a:buNone/>
            </a:pPr>
            <a:r>
              <a:rPr lang="en-US" altLang="en-US" dirty="0" smtClean="0">
                <a:latin typeface="Courier New" panose="02070309020205020404" pitchFamily="49" charset="0"/>
              </a:rPr>
              <a:t>for (int num = 0; num &lt;= 10;</a:t>
            </a:r>
          </a:p>
          <a:p>
            <a:pPr marL="1080000" lvl="1">
              <a:buClr>
                <a:srgbClr val="3333CC"/>
              </a:buClr>
              <a:buFontTx/>
              <a:buNone/>
            </a:pPr>
            <a:r>
              <a:rPr lang="en-US" altLang="en-US" dirty="0" smtClean="0">
                <a:latin typeface="Courier New" panose="02070309020205020404" pitchFamily="49" charset="0"/>
              </a:rPr>
              <a:t>num++)</a:t>
            </a:r>
          </a:p>
          <a:p>
            <a:pPr marL="2106000" lvl="1">
              <a:buClr>
                <a:srgbClr val="3333CC"/>
              </a:buClr>
              <a:buFontTx/>
              <a:buNone/>
            </a:pPr>
            <a:r>
              <a:rPr lang="en-US" altLang="en-US" dirty="0" smtClean="0">
                <a:latin typeface="Courier New" panose="02070309020205020404" pitchFamily="49" charset="0"/>
              </a:rPr>
              <a:t>sum += num;</a:t>
            </a:r>
            <a:endParaRPr lang="en-US" altLang="en-US" dirty="0">
              <a:latin typeface="Courier New" panose="02070309020205020404" pitchFamily="49" charset="0"/>
            </a:endParaRPr>
          </a:p>
          <a:p>
            <a:pPr marL="1026000" lvl="1">
              <a:spcBef>
                <a:spcPts val="3000"/>
              </a:spcBef>
              <a:buClr>
                <a:srgbClr val="3333CC"/>
              </a:buClr>
              <a:buFontTx/>
              <a:buNone/>
            </a:pPr>
            <a:r>
              <a:rPr lang="en-US" altLang="en-US" dirty="0" smtClean="0"/>
              <a:t>The scope of the variable </a:t>
            </a:r>
            <a:r>
              <a:rPr lang="en-US" altLang="en-US" dirty="0" smtClean="0">
                <a:latin typeface="Courier New" panose="02070309020205020404" pitchFamily="49" charset="0"/>
              </a:rPr>
              <a:t>num</a:t>
            </a:r>
            <a:r>
              <a:rPr lang="en-US" altLang="en-US" dirty="0" smtClean="0"/>
              <a:t> is the </a:t>
            </a:r>
            <a:r>
              <a:rPr lang="en-US" altLang="en-US" dirty="0" smtClean="0">
                <a:latin typeface="Courier New" panose="02070309020205020404" pitchFamily="49" charset="0"/>
              </a:rPr>
              <a:t>for</a:t>
            </a:r>
            <a:r>
              <a:rPr lang="en-US" altLang="en-US" dirty="0" smtClean="0"/>
              <a:t> loop.</a:t>
            </a:r>
          </a:p>
        </p:txBody>
      </p:sp>
    </p:spTree>
    <p:extLst>
      <p:ext uri="{BB962C8B-B14F-4D97-AF65-F5344CB8AC3E}">
        <p14:creationId xmlns:p14="http://schemas.microsoft.com/office/powerpoint/2010/main" val="12344628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noChangeArrowheads="1"/>
          </p:cNvSpPr>
          <p:nvPr>
            <p:ph type="ctrTitle"/>
          </p:nvPr>
        </p:nvSpPr>
        <p:spPr/>
        <p:txBody>
          <a:bodyPr/>
          <a:lstStyle/>
          <a:p>
            <a:r>
              <a:rPr lang="en-US" altLang="en-US" dirty="0" smtClean="0">
                <a:solidFill>
                  <a:srgbClr val="037797"/>
                </a:solidFill>
              </a:rPr>
              <a:t>5.7</a:t>
            </a:r>
          </a:p>
        </p:txBody>
      </p:sp>
      <p:sp>
        <p:nvSpPr>
          <p:cNvPr id="56323" name="Subtitle 2"/>
          <p:cNvSpPr>
            <a:spLocks noGrp="1" noChangeArrowheads="1"/>
          </p:cNvSpPr>
          <p:nvPr>
            <p:ph type="subTitle" idx="1"/>
          </p:nvPr>
        </p:nvSpPr>
        <p:spPr/>
        <p:txBody>
          <a:bodyPr/>
          <a:lstStyle/>
          <a:p>
            <a:r>
              <a:rPr lang="en-US" altLang="en-US" dirty="0" smtClean="0"/>
              <a:t>Keeping a Running Total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noChangeArrowheads="1"/>
          </p:cNvSpPr>
          <p:nvPr>
            <p:ph type="title"/>
          </p:nvPr>
        </p:nvSpPr>
        <p:spPr/>
        <p:txBody>
          <a:bodyPr/>
          <a:lstStyle/>
          <a:p>
            <a:r>
              <a:rPr lang="en-US" altLang="en-US" dirty="0" smtClean="0">
                <a:solidFill>
                  <a:srgbClr val="037797"/>
                </a:solidFill>
              </a:rPr>
              <a:t>Keeping a Running Total</a:t>
            </a:r>
          </a:p>
        </p:txBody>
      </p:sp>
      <p:sp>
        <p:nvSpPr>
          <p:cNvPr id="57347" name="Content Placeholder 2"/>
          <p:cNvSpPr>
            <a:spLocks noGrp="1" noChangeArrowheads="1"/>
          </p:cNvSpPr>
          <p:nvPr>
            <p:ph idx="1"/>
          </p:nvPr>
        </p:nvSpPr>
        <p:spPr/>
        <p:txBody>
          <a:bodyPr/>
          <a:lstStyle/>
          <a:p>
            <a:pPr>
              <a:lnSpc>
                <a:spcPct val="80000"/>
              </a:lnSpc>
              <a:buFontTx/>
              <a:buChar char="•"/>
            </a:pPr>
            <a:r>
              <a:rPr lang="en-US" altLang="en-US" sz="2800" u="sng" dirty="0" smtClean="0"/>
              <a:t>running total</a:t>
            </a:r>
            <a:r>
              <a:rPr lang="en-US" altLang="en-US" sz="2800" dirty="0" smtClean="0"/>
              <a:t>: accumulated sum of numbers from each repetition of loop</a:t>
            </a:r>
          </a:p>
          <a:p>
            <a:pPr>
              <a:lnSpc>
                <a:spcPct val="80000"/>
              </a:lnSpc>
              <a:buFontTx/>
              <a:buChar char="•"/>
            </a:pPr>
            <a:r>
              <a:rPr lang="en-US" altLang="en-US" sz="2800" u="sng" dirty="0" smtClean="0"/>
              <a:t>accumulator</a:t>
            </a:r>
            <a:r>
              <a:rPr lang="en-US" altLang="en-US" sz="2800" dirty="0" smtClean="0"/>
              <a:t>: variable that holds running total</a:t>
            </a:r>
          </a:p>
          <a:p>
            <a:pPr lvl="1">
              <a:lnSpc>
                <a:spcPct val="80000"/>
              </a:lnSpc>
              <a:buFontTx/>
              <a:buNone/>
            </a:pPr>
            <a:r>
              <a:rPr lang="en-US" altLang="en-US" sz="2600" dirty="0" smtClean="0">
                <a:latin typeface="Courier New" panose="02070309020205020404" pitchFamily="49" charset="0"/>
              </a:rPr>
              <a:t>int sum=0, num=1; // sum is the</a:t>
            </a:r>
          </a:p>
          <a:p>
            <a:pPr lvl="1">
              <a:lnSpc>
                <a:spcPct val="80000"/>
              </a:lnSpc>
              <a:buFontTx/>
              <a:buNone/>
            </a:pPr>
            <a:r>
              <a:rPr lang="en-US" altLang="en-US" sz="2600" dirty="0" smtClean="0">
                <a:latin typeface="Courier New" panose="02070309020205020404" pitchFamily="49" charset="0"/>
              </a:rPr>
              <a:t>while (num &lt;= 10) // accumulator</a:t>
            </a:r>
          </a:p>
          <a:p>
            <a:pPr lvl="1">
              <a:lnSpc>
                <a:spcPct val="80000"/>
              </a:lnSpc>
              <a:buFontTx/>
              <a:buNone/>
            </a:pPr>
            <a:r>
              <a:rPr lang="en-US" altLang="en-US" sz="2600" dirty="0" smtClean="0">
                <a:latin typeface="Courier New" panose="02070309020205020404" pitchFamily="49" charset="0"/>
              </a:rPr>
              <a:t>{	  sum += num;</a:t>
            </a:r>
          </a:p>
          <a:p>
            <a:pPr marL="1404000" lvl="1">
              <a:lnSpc>
                <a:spcPct val="80000"/>
              </a:lnSpc>
              <a:buFontTx/>
              <a:buNone/>
            </a:pPr>
            <a:r>
              <a:rPr lang="en-US" altLang="en-US" sz="2600" dirty="0" smtClean="0">
                <a:latin typeface="Courier New" panose="02070309020205020404" pitchFamily="49" charset="0"/>
              </a:rPr>
              <a:t>num++;</a:t>
            </a:r>
          </a:p>
          <a:p>
            <a:pPr lvl="1">
              <a:lnSpc>
                <a:spcPct val="80000"/>
              </a:lnSpc>
              <a:buFontTx/>
              <a:buNone/>
            </a:pPr>
            <a:r>
              <a:rPr lang="en-US" altLang="en-US" sz="2600" dirty="0" smtClean="0">
                <a:latin typeface="Courier New" panose="02070309020205020404" pitchFamily="49" charset="0"/>
              </a:rPr>
              <a:t>}</a:t>
            </a:r>
          </a:p>
          <a:p>
            <a:pPr lvl="1">
              <a:lnSpc>
                <a:spcPct val="80000"/>
              </a:lnSpc>
              <a:buFontTx/>
              <a:buNone/>
            </a:pPr>
            <a:r>
              <a:rPr lang="en-US" altLang="en-US" sz="2600" dirty="0" smtClean="0">
                <a:latin typeface="Courier New" panose="02070309020205020404" pitchFamily="49" charset="0"/>
              </a:rPr>
              <a:t>cout &lt;&lt; "Sum of numbers 1 </a:t>
            </a:r>
            <a:r>
              <a:rPr lang="en-US" altLang="en-US" sz="2600" dirty="0" smtClean="0"/>
              <a:t>–</a:t>
            </a:r>
            <a:r>
              <a:rPr lang="en-US" altLang="en-US" sz="2600" dirty="0" smtClean="0">
                <a:latin typeface="Courier New" panose="02070309020205020404" pitchFamily="49" charset="0"/>
              </a:rPr>
              <a:t> 10 </a:t>
            </a:r>
            <a:r>
              <a:rPr lang="en-US" altLang="en-US" sz="2600" dirty="0" smtClean="0">
                <a:latin typeface="Courier New" panose="02070309020205020404" pitchFamily="49" charset="0"/>
              </a:rPr>
              <a:t>is"</a:t>
            </a:r>
            <a:endParaRPr lang="en-US" altLang="en-US" sz="2600" dirty="0" smtClean="0">
              <a:latin typeface="Courier New" panose="02070309020205020404" pitchFamily="49" charset="0"/>
            </a:endParaRPr>
          </a:p>
          <a:p>
            <a:pPr marL="1728000" lvl="1">
              <a:lnSpc>
                <a:spcPct val="80000"/>
              </a:lnSpc>
              <a:buFontTx/>
              <a:buNone/>
            </a:pPr>
            <a:r>
              <a:rPr lang="en-US" altLang="en-US" sz="2600" dirty="0" smtClean="0">
                <a:latin typeface="Courier New" panose="02070309020205020404" pitchFamily="49" charset="0"/>
              </a:rPr>
              <a:t>&lt;&lt; sum &lt;&lt; </a:t>
            </a:r>
            <a:r>
              <a:rPr lang="en-US" altLang="en-US" sz="2600" dirty="0" smtClean="0">
                <a:latin typeface="Courier New" panose="02070309020205020404" pitchFamily="49" charset="0"/>
              </a:rPr>
              <a:t>endl</a:t>
            </a:r>
            <a:r>
              <a:rPr lang="en-US" altLang="en-US" sz="2600" dirty="0" smtClean="0">
                <a:latin typeface="Courier New" panose="02070309020205020404" pitchFamily="49" charset="0"/>
              </a:rPr>
              <a:t>;</a:t>
            </a:r>
            <a:endParaRPr lang="en-US" altLang="en-US" sz="2600" dirty="0" smtClean="0">
              <a:latin typeface="Courier New" panose="02070309020205020404" pitchFamily="49" charset="0"/>
            </a:endParaRPr>
          </a:p>
        </p:txBody>
      </p:sp>
    </p:spTree>
    <p:extLst>
      <p:ext uri="{BB962C8B-B14F-4D97-AF65-F5344CB8AC3E}">
        <p14:creationId xmlns:p14="http://schemas.microsoft.com/office/powerpoint/2010/main" val="40503927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037797"/>
                </a:solidFill>
              </a:rPr>
              <a:t>Logic for Keeping a Running Total</a:t>
            </a:r>
          </a:p>
        </p:txBody>
      </p:sp>
      <p:pic>
        <p:nvPicPr>
          <p:cNvPr id="58371" name="Picture 2" descr="The flowchart displays the logic for keeping a running total. Firstly, the accumulator is set to 0. The second step checks if there is a number to read. If true, read the number, and add the number to the accumulator. The accumulator returns to check if there is a number to read and repeats the steps. If false, it exits the loo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138" y="1676400"/>
            <a:ext cx="7451725"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600"/>
            <a:ext cx="8458200" cy="868362"/>
          </a:xfrm>
        </p:spPr>
        <p:txBody>
          <a:bodyPr/>
          <a:lstStyle/>
          <a:p>
            <a:r>
              <a:rPr lang="en-US" sz="4000" dirty="0">
                <a:solidFill>
                  <a:srgbClr val="037797"/>
                </a:solidFill>
              </a:rPr>
              <a:t>A Running Total in Program </a:t>
            </a:r>
            <a:r>
              <a:rPr lang="en-US" sz="4000" dirty="0" smtClean="0">
                <a:solidFill>
                  <a:srgbClr val="037797"/>
                </a:solidFill>
              </a:rPr>
              <a:t>5-12 </a:t>
            </a:r>
            <a:r>
              <a:rPr lang="en-US" sz="1200" dirty="0" smtClean="0">
                <a:solidFill>
                  <a:srgbClr val="037797"/>
                </a:solidFill>
              </a:rPr>
              <a:t>(1 of 2)</a:t>
            </a:r>
            <a:endParaRPr lang="en-IN" sz="1800" dirty="0">
              <a:solidFill>
                <a:srgbClr val="037797"/>
              </a:solidFill>
            </a:endParaRPr>
          </a:p>
        </p:txBody>
      </p:sp>
      <p:pic>
        <p:nvPicPr>
          <p:cNvPr id="4" name="Picture 2" descr="The screenshot shows the program source code that takes the daily sales amount over a certain period and calculates their total. The main statement includes the number of days and the accumulator, initialized with 0. The program gets the number of days from the user. The statement reads, &quot;For how many days do you have the sales amount?&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89100"/>
            <a:ext cx="7548563"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21272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8000"/>
            <a:ext cx="8458200" cy="576600"/>
          </a:xfrm>
        </p:spPr>
        <p:txBody>
          <a:bodyPr>
            <a:noAutofit/>
          </a:bodyPr>
          <a:lstStyle/>
          <a:p>
            <a:pPr>
              <a:defRPr/>
            </a:pPr>
            <a:r>
              <a:rPr lang="en-US" sz="4000" dirty="0">
                <a:solidFill>
                  <a:srgbClr val="037797"/>
                </a:solidFill>
              </a:rPr>
              <a:t>A Running Total in Program 5-12 </a:t>
            </a:r>
            <a:r>
              <a:rPr lang="en-US" sz="1200" dirty="0" smtClean="0">
                <a:solidFill>
                  <a:srgbClr val="037797"/>
                </a:solidFill>
              </a:rPr>
              <a:t>(2 </a:t>
            </a:r>
            <a:r>
              <a:rPr lang="en-US" sz="1200" dirty="0">
                <a:solidFill>
                  <a:srgbClr val="037797"/>
                </a:solidFill>
              </a:rPr>
              <a:t>of 2)</a:t>
            </a:r>
            <a:endParaRPr lang="en-US" sz="4000" dirty="0">
              <a:solidFill>
                <a:srgbClr val="037797"/>
              </a:solidFill>
            </a:endParaRPr>
          </a:p>
        </p:txBody>
      </p:sp>
      <p:pic>
        <p:nvPicPr>
          <p:cNvPr id="4" name="Picture 2" descr="The screenshot shows the program source code that takes the daily sales amount over a certain period and calculates their total. The main statement includes the number of days and the accumulator, initialized with 0. The program gets the number of days from the user. The statement reads, &quot;For how many days do you have the sales amount?&quot; The program checks the sales for each day and accumulates the total. It tests if the count equals one and the count is less than or equal to days. The increment operator increases the count. The for-loop checks if the total is higher or equal to the sales and accumulates the running total. The program displays the total sales in dollars. The program output shows the example input in bold. The statement reads, &quot;For how many days do you have the sales amount?&quot; The program output displays the sales for day 1 - 489.32, day 2 - 421.65, day 3- 497.89, day 4 - 532.37, and day 5 - 506.92. The total sales are 2448.15 doll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6629400" cy="516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noChangeArrowheads="1"/>
          </p:cNvSpPr>
          <p:nvPr>
            <p:ph type="ctrTitle"/>
          </p:nvPr>
        </p:nvSpPr>
        <p:spPr/>
        <p:txBody>
          <a:bodyPr/>
          <a:lstStyle/>
          <a:p>
            <a:r>
              <a:rPr lang="en-US" altLang="en-US" dirty="0" smtClean="0">
                <a:solidFill>
                  <a:srgbClr val="037797"/>
                </a:solidFill>
              </a:rPr>
              <a:t>5.8</a:t>
            </a:r>
          </a:p>
        </p:txBody>
      </p:sp>
      <p:sp>
        <p:nvSpPr>
          <p:cNvPr id="61443" name="Subtitle 2"/>
          <p:cNvSpPr>
            <a:spLocks noGrp="1" noChangeArrowheads="1"/>
          </p:cNvSpPr>
          <p:nvPr>
            <p:ph type="subTitle" idx="1"/>
          </p:nvPr>
        </p:nvSpPr>
        <p:spPr/>
        <p:txBody>
          <a:bodyPr/>
          <a:lstStyle/>
          <a:p>
            <a:r>
              <a:rPr lang="en-US" altLang="en-US" dirty="0" smtClean="0"/>
              <a:t>Sentinels</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Sentinels</a:t>
            </a:r>
            <a:endParaRPr lang="en-IN" dirty="0">
              <a:solidFill>
                <a:srgbClr val="037797"/>
              </a:solidFill>
            </a:endParaRPr>
          </a:p>
        </p:txBody>
      </p:sp>
      <p:sp>
        <p:nvSpPr>
          <p:cNvPr id="3" name="Content Placeholder 2"/>
          <p:cNvSpPr>
            <a:spLocks noGrp="1"/>
          </p:cNvSpPr>
          <p:nvPr>
            <p:ph idx="1"/>
          </p:nvPr>
        </p:nvSpPr>
        <p:spPr/>
        <p:txBody>
          <a:bodyPr/>
          <a:lstStyle/>
          <a:p>
            <a:pPr lvl="0">
              <a:lnSpc>
                <a:spcPct val="90000"/>
              </a:lnSpc>
              <a:buFontTx/>
              <a:buChar char="•"/>
            </a:pPr>
            <a:r>
              <a:rPr lang="en-US" altLang="en-US" u="sng" dirty="0">
                <a:solidFill>
                  <a:srgbClr val="000000"/>
                </a:solidFill>
              </a:rPr>
              <a:t>sentinel</a:t>
            </a:r>
            <a:r>
              <a:rPr lang="en-US" altLang="en-US" dirty="0">
                <a:solidFill>
                  <a:srgbClr val="000000"/>
                </a:solidFill>
              </a:rPr>
              <a:t>: value in a list of values that indicates end of </a:t>
            </a:r>
            <a:r>
              <a:rPr lang="en-US" altLang="en-US" dirty="0" smtClean="0">
                <a:solidFill>
                  <a:srgbClr val="000000"/>
                </a:solidFill>
              </a:rPr>
              <a:t>data</a:t>
            </a:r>
            <a:endParaRPr lang="en-US" altLang="en-US" dirty="0">
              <a:solidFill>
                <a:srgbClr val="000000"/>
              </a:solidFill>
            </a:endParaRPr>
          </a:p>
          <a:p>
            <a:pPr lvl="0">
              <a:lnSpc>
                <a:spcPct val="90000"/>
              </a:lnSpc>
              <a:spcBef>
                <a:spcPts val="4200"/>
              </a:spcBef>
              <a:buFontTx/>
              <a:buChar char="•"/>
            </a:pPr>
            <a:r>
              <a:rPr lang="en-US" altLang="en-US" dirty="0">
                <a:solidFill>
                  <a:srgbClr val="000000"/>
                </a:solidFill>
              </a:rPr>
              <a:t>Special value that cannot be confused with a valid value, </a:t>
            </a:r>
            <a:r>
              <a:rPr lang="en-US" altLang="en-US" i="1" dirty="0">
                <a:solidFill>
                  <a:srgbClr val="000000"/>
                </a:solidFill>
              </a:rPr>
              <a:t>e.g.</a:t>
            </a:r>
            <a:r>
              <a:rPr lang="en-US" altLang="en-US" dirty="0">
                <a:solidFill>
                  <a:srgbClr val="000000"/>
                </a:solidFill>
              </a:rPr>
              <a:t>, </a:t>
            </a:r>
            <a:r>
              <a:rPr lang="en-US" altLang="en-US" dirty="0" smtClean="0">
                <a:solidFill>
                  <a:srgbClr val="000000"/>
                </a:solidFill>
                <a:latin typeface="Courier New" panose="02070309020205020404" pitchFamily="49" charset="0"/>
              </a:rPr>
              <a:t>−999</a:t>
            </a:r>
            <a:r>
              <a:rPr lang="en-US" altLang="en-US" dirty="0" smtClean="0">
                <a:solidFill>
                  <a:srgbClr val="000000"/>
                </a:solidFill>
              </a:rPr>
              <a:t> </a:t>
            </a:r>
            <a:r>
              <a:rPr lang="en-US" altLang="en-US" dirty="0">
                <a:solidFill>
                  <a:srgbClr val="000000"/>
                </a:solidFill>
              </a:rPr>
              <a:t>for a test </a:t>
            </a:r>
            <a:r>
              <a:rPr lang="en-US" altLang="en-US" dirty="0" smtClean="0">
                <a:solidFill>
                  <a:srgbClr val="000000"/>
                </a:solidFill>
              </a:rPr>
              <a:t>score</a:t>
            </a:r>
            <a:endParaRPr lang="en-US" altLang="en-US" dirty="0">
              <a:solidFill>
                <a:srgbClr val="000000"/>
              </a:solidFill>
            </a:endParaRPr>
          </a:p>
          <a:p>
            <a:pPr lvl="0">
              <a:lnSpc>
                <a:spcPct val="90000"/>
              </a:lnSpc>
              <a:spcBef>
                <a:spcPts val="4200"/>
              </a:spcBef>
              <a:buFontTx/>
              <a:buChar char="•"/>
            </a:pPr>
            <a:r>
              <a:rPr lang="en-US" altLang="en-US" dirty="0">
                <a:solidFill>
                  <a:srgbClr val="000000"/>
                </a:solidFill>
              </a:rPr>
              <a:t>Used to terminate input when user may not know how many values will be </a:t>
            </a:r>
            <a:r>
              <a:rPr lang="en-US" altLang="en-US" dirty="0" smtClean="0">
                <a:solidFill>
                  <a:srgbClr val="000000"/>
                </a:solidFill>
              </a:rPr>
              <a:t>entered</a:t>
            </a:r>
            <a:endParaRPr lang="en-US" altLang="en-US" u="sng" dirty="0">
              <a:solidFill>
                <a:srgbClr val="000000"/>
              </a:solidFill>
            </a:endParaRPr>
          </a:p>
        </p:txBody>
      </p:sp>
    </p:spTree>
    <p:extLst>
      <p:ext uri="{BB962C8B-B14F-4D97-AF65-F5344CB8AC3E}">
        <p14:creationId xmlns:p14="http://schemas.microsoft.com/office/powerpoint/2010/main" val="3095714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3200"/>
            <a:ext cx="8229600" cy="715962"/>
          </a:xfrm>
        </p:spPr>
        <p:txBody>
          <a:bodyPr/>
          <a:lstStyle/>
          <a:p>
            <a:r>
              <a:rPr lang="en-US" altLang="en-US" dirty="0">
                <a:solidFill>
                  <a:srgbClr val="037797"/>
                </a:solidFill>
              </a:rPr>
              <a:t>A Sentinel in </a:t>
            </a:r>
            <a:r>
              <a:rPr lang="en-US" altLang="en-US" dirty="0" smtClean="0">
                <a:solidFill>
                  <a:srgbClr val="037797"/>
                </a:solidFill>
              </a:rPr>
              <a:t>Program 5-13 </a:t>
            </a:r>
            <a:r>
              <a:rPr lang="en-US" altLang="en-US" sz="1200" dirty="0" smtClean="0">
                <a:solidFill>
                  <a:srgbClr val="037797"/>
                </a:solidFill>
              </a:rPr>
              <a:t>(1 of 2)</a:t>
            </a:r>
            <a:endParaRPr lang="en-IN" sz="1200" dirty="0">
              <a:solidFill>
                <a:srgbClr val="037797"/>
              </a:solidFill>
            </a:endParaRPr>
          </a:p>
        </p:txBody>
      </p:sp>
      <p:pic>
        <p:nvPicPr>
          <p:cNvPr id="4" name="Picture 1" descr="The screenshot shows the program source code that calculates the total number of points a soccer team has earned over a series of games. The user enters a series of point values, then negative 1 when finished. The main statement includes the game counter, points, and accumulator. The while loop tests if the points are not equal to a negative one. The increment operator increases the game counter. It displays the total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19200"/>
            <a:ext cx="635476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273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p:txBody>
          <a:bodyPr/>
          <a:lstStyle/>
          <a:p>
            <a:r>
              <a:rPr lang="en-US" altLang="en-US" dirty="0" smtClean="0">
                <a:solidFill>
                  <a:srgbClr val="037797"/>
                </a:solidFill>
              </a:rPr>
              <a:t>Prefix vs. Postfix</a:t>
            </a:r>
          </a:p>
        </p:txBody>
      </p:sp>
      <p:sp>
        <p:nvSpPr>
          <p:cNvPr id="9219" name="Content Placeholder 2"/>
          <p:cNvSpPr>
            <a:spLocks noGrp="1" noChangeArrowheads="1"/>
          </p:cNvSpPr>
          <p:nvPr>
            <p:ph idx="1"/>
          </p:nvPr>
        </p:nvSpPr>
        <p:spPr/>
        <p:txBody>
          <a:bodyPr/>
          <a:lstStyle/>
          <a:p>
            <a:pPr>
              <a:lnSpc>
                <a:spcPct val="90000"/>
              </a:lnSpc>
              <a:buFontTx/>
              <a:buChar char="•"/>
            </a:pPr>
            <a:r>
              <a:rPr lang="en-US" altLang="en-US" dirty="0" smtClean="0">
                <a:latin typeface="Courier New" panose="02070309020205020404" pitchFamily="49" charset="0"/>
              </a:rPr>
              <a:t>++ </a:t>
            </a:r>
            <a:r>
              <a:rPr lang="en-US" altLang="en-US" dirty="0" smtClean="0"/>
              <a:t>and</a:t>
            </a:r>
            <a:r>
              <a:rPr lang="en-US" altLang="en-US" dirty="0" smtClean="0">
                <a:latin typeface="Courier New" panose="02070309020205020404" pitchFamily="49" charset="0"/>
              </a:rPr>
              <a:t> −−</a:t>
            </a:r>
            <a:r>
              <a:rPr lang="en-US" altLang="en-US" dirty="0" smtClean="0"/>
              <a:t> operators can be used in complex statements and expressions</a:t>
            </a:r>
          </a:p>
          <a:p>
            <a:pPr>
              <a:lnSpc>
                <a:spcPct val="90000"/>
              </a:lnSpc>
              <a:buFontTx/>
              <a:buChar char="•"/>
            </a:pPr>
            <a:r>
              <a:rPr lang="en-US" altLang="en-US" dirty="0" smtClean="0"/>
              <a:t>In prefix mode (</a:t>
            </a:r>
            <a:r>
              <a:rPr lang="en-US" altLang="en-US" dirty="0" smtClean="0">
                <a:latin typeface="Courier New" panose="02070309020205020404" pitchFamily="49" charset="0"/>
              </a:rPr>
              <a:t>++val, −−</a:t>
            </a:r>
            <a:r>
              <a:rPr lang="en-US" altLang="en-US" dirty="0" smtClean="0">
                <a:latin typeface="Courier New" panose="02070309020205020404" pitchFamily="49" charset="0"/>
              </a:rPr>
              <a:t>val</a:t>
            </a:r>
            <a:r>
              <a:rPr lang="en-US" altLang="en-US" dirty="0" smtClean="0"/>
              <a:t>) the operator increments or decrements, </a:t>
            </a:r>
            <a:r>
              <a:rPr lang="en-US" altLang="en-US" i="1" dirty="0" smtClean="0"/>
              <a:t>then</a:t>
            </a:r>
            <a:r>
              <a:rPr lang="en-US" altLang="en-US" dirty="0" smtClean="0"/>
              <a:t> returns the value of the variable</a:t>
            </a:r>
          </a:p>
          <a:p>
            <a:pPr>
              <a:lnSpc>
                <a:spcPct val="90000"/>
              </a:lnSpc>
              <a:buFontTx/>
              <a:buChar char="•"/>
            </a:pPr>
            <a:r>
              <a:rPr lang="en-US" altLang="en-US" dirty="0" smtClean="0"/>
              <a:t>In postfix mode (</a:t>
            </a:r>
            <a:r>
              <a:rPr lang="en-US" altLang="en-US" dirty="0" smtClean="0">
                <a:latin typeface="Courier New" panose="02070309020205020404" pitchFamily="49" charset="0"/>
              </a:rPr>
              <a:t>val++, </a:t>
            </a:r>
            <a:r>
              <a:rPr lang="en-US" altLang="en-US" dirty="0" smtClean="0">
                <a:latin typeface="Courier New" panose="02070309020205020404" pitchFamily="49" charset="0"/>
              </a:rPr>
              <a:t>val</a:t>
            </a:r>
            <a:r>
              <a:rPr lang="en-US" altLang="en-US" dirty="0" smtClean="0">
                <a:latin typeface="Courier New" panose="02070309020205020404" pitchFamily="49" charset="0"/>
              </a:rPr>
              <a:t>−−</a:t>
            </a:r>
            <a:r>
              <a:rPr lang="en-US" altLang="en-US" dirty="0" smtClean="0"/>
              <a:t>) the operator returns the value of the variable, </a:t>
            </a:r>
            <a:r>
              <a:rPr lang="en-US" altLang="en-US" i="1" dirty="0" smtClean="0"/>
              <a:t>then</a:t>
            </a:r>
            <a:r>
              <a:rPr lang="en-US" altLang="en-US" dirty="0" smtClean="0"/>
              <a:t> increments or decrements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A Sentinel in Program 5-13 </a:t>
            </a:r>
            <a:r>
              <a:rPr lang="en-US" altLang="en-US" sz="1200" dirty="0" smtClean="0">
                <a:solidFill>
                  <a:srgbClr val="037797"/>
                </a:solidFill>
              </a:rPr>
              <a:t>(2 </a:t>
            </a:r>
            <a:r>
              <a:rPr lang="en-US" altLang="en-US" sz="1200" dirty="0">
                <a:solidFill>
                  <a:srgbClr val="037797"/>
                </a:solidFill>
              </a:rPr>
              <a:t>of 2)</a:t>
            </a:r>
            <a:endParaRPr lang="en-IN" dirty="0">
              <a:solidFill>
                <a:srgbClr val="037797"/>
              </a:solidFill>
            </a:endParaRPr>
          </a:p>
        </p:txBody>
      </p:sp>
      <p:pic>
        <p:nvPicPr>
          <p:cNvPr id="3" name="Picture 1" descr="The screenshot shows the program output with example input in bold for the sentinel in a program. The statement reads, &quot;Enter the number of points your team has earned so far in the season, then enter negative 1 when finished.&quot; The user enters the points in each game from game 1 to game 5. The user enters a negative 1 for game 6. The output reads, &quot;The total points are 34.&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809750"/>
            <a:ext cx="7410450"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83744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noChangeArrowheads="1"/>
          </p:cNvSpPr>
          <p:nvPr>
            <p:ph type="ctrTitle"/>
          </p:nvPr>
        </p:nvSpPr>
        <p:spPr/>
        <p:txBody>
          <a:bodyPr/>
          <a:lstStyle/>
          <a:p>
            <a:r>
              <a:rPr lang="en-US" altLang="en-US" dirty="0" smtClean="0">
                <a:solidFill>
                  <a:srgbClr val="037797"/>
                </a:solidFill>
              </a:rPr>
              <a:t>5.9</a:t>
            </a:r>
          </a:p>
        </p:txBody>
      </p:sp>
      <p:sp>
        <p:nvSpPr>
          <p:cNvPr id="65539" name="Subtitle 2"/>
          <p:cNvSpPr>
            <a:spLocks noGrp="1" noChangeArrowheads="1"/>
          </p:cNvSpPr>
          <p:nvPr>
            <p:ph type="subTitle" idx="1"/>
          </p:nvPr>
        </p:nvSpPr>
        <p:spPr/>
        <p:txBody>
          <a:bodyPr/>
          <a:lstStyle/>
          <a:p>
            <a:r>
              <a:rPr lang="en-US" altLang="en-US" dirty="0" smtClean="0"/>
              <a:t>Deciding Which Loop to Use</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Deciding Which Loop to Use</a:t>
            </a:r>
            <a:endParaRPr lang="en-IN" dirty="0">
              <a:solidFill>
                <a:srgbClr val="037797"/>
              </a:solidFill>
            </a:endParaRPr>
          </a:p>
        </p:txBody>
      </p:sp>
      <p:sp>
        <p:nvSpPr>
          <p:cNvPr id="3" name="Content Placeholder 2"/>
          <p:cNvSpPr>
            <a:spLocks noGrp="1"/>
          </p:cNvSpPr>
          <p:nvPr>
            <p:ph idx="1"/>
          </p:nvPr>
        </p:nvSpPr>
        <p:spPr>
          <a:xfrm>
            <a:off x="457200" y="1600200"/>
            <a:ext cx="8229600" cy="4525963"/>
          </a:xfrm>
        </p:spPr>
        <p:txBody>
          <a:bodyPr/>
          <a:lstStyle/>
          <a:p>
            <a:pPr lvl="0">
              <a:lnSpc>
                <a:spcPct val="80000"/>
              </a:lnSpc>
              <a:defRPr/>
            </a:pPr>
            <a:r>
              <a:rPr lang="en-US" sz="2500" dirty="0">
                <a:solidFill>
                  <a:srgbClr val="000000"/>
                </a:solidFill>
              </a:rPr>
              <a:t>The </a:t>
            </a:r>
            <a:r>
              <a:rPr lang="en-US" sz="2500" dirty="0">
                <a:solidFill>
                  <a:srgbClr val="000000"/>
                </a:solidFill>
                <a:latin typeface="Courier New" pitchFamily="49" charset="0"/>
                <a:cs typeface="Courier New" pitchFamily="49" charset="0"/>
              </a:rPr>
              <a:t>while</a:t>
            </a:r>
            <a:r>
              <a:rPr lang="en-US" sz="2500" dirty="0">
                <a:solidFill>
                  <a:srgbClr val="000000"/>
                </a:solidFill>
              </a:rPr>
              <a:t> loop is a conditional pretest </a:t>
            </a:r>
            <a:r>
              <a:rPr lang="en-US" sz="2500" dirty="0" smtClean="0">
                <a:solidFill>
                  <a:srgbClr val="000000"/>
                </a:solidFill>
              </a:rPr>
              <a:t>loop</a:t>
            </a:r>
            <a:endParaRPr lang="en-US" sz="2500" dirty="0">
              <a:solidFill>
                <a:srgbClr val="000000"/>
              </a:solidFill>
            </a:endParaRPr>
          </a:p>
          <a:p>
            <a:pPr lvl="1">
              <a:lnSpc>
                <a:spcPct val="80000"/>
              </a:lnSpc>
              <a:defRPr/>
            </a:pPr>
            <a:r>
              <a:rPr lang="en-US" sz="2200" dirty="0">
                <a:solidFill>
                  <a:srgbClr val="000000"/>
                </a:solidFill>
              </a:rPr>
              <a:t>Iterates as long as a certain condition exits</a:t>
            </a:r>
          </a:p>
          <a:p>
            <a:pPr lvl="1">
              <a:lnSpc>
                <a:spcPct val="80000"/>
              </a:lnSpc>
              <a:defRPr/>
            </a:pPr>
            <a:r>
              <a:rPr lang="en-US" sz="2200" dirty="0">
                <a:solidFill>
                  <a:srgbClr val="000000"/>
                </a:solidFill>
              </a:rPr>
              <a:t>Validating input</a:t>
            </a:r>
          </a:p>
          <a:p>
            <a:pPr lvl="1">
              <a:lnSpc>
                <a:spcPct val="80000"/>
              </a:lnSpc>
              <a:defRPr/>
            </a:pPr>
            <a:r>
              <a:rPr lang="en-US" sz="2200" dirty="0">
                <a:solidFill>
                  <a:srgbClr val="000000"/>
                </a:solidFill>
              </a:rPr>
              <a:t>Reading lists of data terminated by a </a:t>
            </a:r>
            <a:r>
              <a:rPr lang="en-US" sz="2200" dirty="0" smtClean="0">
                <a:solidFill>
                  <a:srgbClr val="000000"/>
                </a:solidFill>
              </a:rPr>
              <a:t>sentinel</a:t>
            </a:r>
            <a:endParaRPr lang="en-US" sz="2200" dirty="0">
              <a:solidFill>
                <a:srgbClr val="000000"/>
              </a:solidFill>
            </a:endParaRPr>
          </a:p>
          <a:p>
            <a:pPr lvl="0">
              <a:lnSpc>
                <a:spcPct val="80000"/>
              </a:lnSpc>
              <a:spcBef>
                <a:spcPts val="2700"/>
              </a:spcBef>
              <a:defRPr/>
            </a:pPr>
            <a:r>
              <a:rPr lang="en-US" sz="2500" dirty="0">
                <a:solidFill>
                  <a:srgbClr val="000000"/>
                </a:solidFill>
              </a:rPr>
              <a:t>The </a:t>
            </a:r>
            <a:r>
              <a:rPr lang="en-US" sz="2500" dirty="0">
                <a:solidFill>
                  <a:srgbClr val="000000"/>
                </a:solidFill>
                <a:latin typeface="Courier New" pitchFamily="49" charset="0"/>
                <a:cs typeface="Courier New" pitchFamily="49" charset="0"/>
              </a:rPr>
              <a:t>do-while</a:t>
            </a:r>
            <a:r>
              <a:rPr lang="en-US" sz="2500" dirty="0">
                <a:solidFill>
                  <a:srgbClr val="000000"/>
                </a:solidFill>
              </a:rPr>
              <a:t> loop is a conditional posttest </a:t>
            </a:r>
            <a:r>
              <a:rPr lang="en-US" sz="2500" dirty="0" smtClean="0">
                <a:solidFill>
                  <a:srgbClr val="000000"/>
                </a:solidFill>
              </a:rPr>
              <a:t>loop</a:t>
            </a:r>
            <a:endParaRPr lang="en-US" sz="2500" dirty="0">
              <a:solidFill>
                <a:srgbClr val="000000"/>
              </a:solidFill>
            </a:endParaRPr>
          </a:p>
          <a:p>
            <a:pPr lvl="1">
              <a:lnSpc>
                <a:spcPct val="80000"/>
              </a:lnSpc>
              <a:defRPr/>
            </a:pPr>
            <a:r>
              <a:rPr lang="en-US" sz="2200" dirty="0">
                <a:solidFill>
                  <a:srgbClr val="000000"/>
                </a:solidFill>
              </a:rPr>
              <a:t>Always iterates at least once</a:t>
            </a:r>
          </a:p>
          <a:p>
            <a:pPr lvl="1">
              <a:lnSpc>
                <a:spcPct val="80000"/>
              </a:lnSpc>
              <a:defRPr/>
            </a:pPr>
            <a:r>
              <a:rPr lang="en-US" sz="2200" dirty="0">
                <a:solidFill>
                  <a:srgbClr val="000000"/>
                </a:solidFill>
              </a:rPr>
              <a:t>Repeating a </a:t>
            </a:r>
            <a:r>
              <a:rPr lang="en-US" sz="2200" dirty="0" smtClean="0">
                <a:solidFill>
                  <a:srgbClr val="000000"/>
                </a:solidFill>
              </a:rPr>
              <a:t>menu</a:t>
            </a:r>
            <a:endParaRPr lang="en-US" sz="2200" dirty="0">
              <a:solidFill>
                <a:srgbClr val="000000"/>
              </a:solidFill>
            </a:endParaRPr>
          </a:p>
          <a:p>
            <a:pPr lvl="0">
              <a:lnSpc>
                <a:spcPct val="80000"/>
              </a:lnSpc>
              <a:spcBef>
                <a:spcPts val="2800"/>
              </a:spcBef>
              <a:defRPr/>
            </a:pPr>
            <a:r>
              <a:rPr lang="en-US" sz="2500" dirty="0">
                <a:solidFill>
                  <a:srgbClr val="000000"/>
                </a:solidFill>
              </a:rPr>
              <a:t>The </a:t>
            </a:r>
            <a:r>
              <a:rPr lang="en-US" sz="2500" dirty="0">
                <a:solidFill>
                  <a:srgbClr val="000000"/>
                </a:solidFill>
                <a:latin typeface="Courier New" pitchFamily="49" charset="0"/>
                <a:cs typeface="Courier New" pitchFamily="49" charset="0"/>
              </a:rPr>
              <a:t>for</a:t>
            </a:r>
            <a:r>
              <a:rPr lang="en-US" sz="2500" dirty="0">
                <a:solidFill>
                  <a:srgbClr val="000000"/>
                </a:solidFill>
              </a:rPr>
              <a:t> loop is a pretest loop</a:t>
            </a:r>
          </a:p>
          <a:p>
            <a:pPr lvl="1">
              <a:lnSpc>
                <a:spcPct val="80000"/>
              </a:lnSpc>
              <a:defRPr/>
            </a:pPr>
            <a:r>
              <a:rPr lang="en-US" sz="2200" dirty="0">
                <a:solidFill>
                  <a:srgbClr val="000000"/>
                </a:solidFill>
                <a:ea typeface="+mn-ea"/>
              </a:rPr>
              <a:t>Built-in expressions for initializing, testing, and updating</a:t>
            </a:r>
            <a:endParaRPr lang="en-US" sz="2200" dirty="0">
              <a:solidFill>
                <a:srgbClr val="000000"/>
              </a:solidFill>
            </a:endParaRPr>
          </a:p>
          <a:p>
            <a:pPr lvl="1">
              <a:lnSpc>
                <a:spcPct val="80000"/>
              </a:lnSpc>
              <a:defRPr/>
            </a:pPr>
            <a:r>
              <a:rPr lang="en-US" sz="2200" dirty="0">
                <a:solidFill>
                  <a:srgbClr val="000000"/>
                </a:solidFill>
              </a:rPr>
              <a:t>Situations where the exact number of iterations is </a:t>
            </a:r>
            <a:r>
              <a:rPr lang="en-US" sz="2200" dirty="0" smtClean="0">
                <a:solidFill>
                  <a:srgbClr val="000000"/>
                </a:solidFill>
              </a:rPr>
              <a:t>known</a:t>
            </a:r>
            <a:endParaRPr lang="en-US" sz="2200" dirty="0">
              <a:solidFill>
                <a:srgbClr val="000000"/>
              </a:solidFill>
            </a:endParaRPr>
          </a:p>
        </p:txBody>
      </p:sp>
    </p:spTree>
    <p:extLst>
      <p:ext uri="{BB962C8B-B14F-4D97-AF65-F5344CB8AC3E}">
        <p14:creationId xmlns:p14="http://schemas.microsoft.com/office/powerpoint/2010/main" val="23548599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noChangeArrowheads="1"/>
          </p:cNvSpPr>
          <p:nvPr>
            <p:ph type="ctrTitle"/>
          </p:nvPr>
        </p:nvSpPr>
        <p:spPr/>
        <p:txBody>
          <a:bodyPr/>
          <a:lstStyle/>
          <a:p>
            <a:r>
              <a:rPr lang="en-US" altLang="en-US" dirty="0" smtClean="0">
                <a:solidFill>
                  <a:srgbClr val="037797"/>
                </a:solidFill>
              </a:rPr>
              <a:t>5.10</a:t>
            </a:r>
          </a:p>
        </p:txBody>
      </p:sp>
      <p:sp>
        <p:nvSpPr>
          <p:cNvPr id="67587" name="Subtitle 2"/>
          <p:cNvSpPr>
            <a:spLocks noGrp="1" noChangeArrowheads="1"/>
          </p:cNvSpPr>
          <p:nvPr>
            <p:ph type="subTitle" idx="1"/>
          </p:nvPr>
        </p:nvSpPr>
        <p:spPr/>
        <p:txBody>
          <a:bodyPr/>
          <a:lstStyle/>
          <a:p>
            <a:r>
              <a:rPr lang="en-US" altLang="en-US" dirty="0" smtClean="0"/>
              <a:t>Nested Loops</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r>
              <a:rPr lang="en-US" altLang="en-US" dirty="0" smtClean="0">
                <a:solidFill>
                  <a:srgbClr val="037797"/>
                </a:solidFill>
              </a:rPr>
              <a:t>Nested Loops</a:t>
            </a:r>
          </a:p>
        </p:txBody>
      </p:sp>
      <p:sp>
        <p:nvSpPr>
          <p:cNvPr id="68611" name="Content Placeholder 2"/>
          <p:cNvSpPr>
            <a:spLocks noGrp="1" noChangeArrowheads="1"/>
          </p:cNvSpPr>
          <p:nvPr>
            <p:ph idx="1"/>
          </p:nvPr>
        </p:nvSpPr>
        <p:spPr/>
        <p:txBody>
          <a:bodyPr/>
          <a:lstStyle/>
          <a:p>
            <a:pPr>
              <a:buFontTx/>
              <a:buChar char="•"/>
            </a:pPr>
            <a:r>
              <a:rPr lang="en-US" altLang="en-US" dirty="0" smtClean="0"/>
              <a:t>A </a:t>
            </a:r>
            <a:r>
              <a:rPr lang="en-US" altLang="en-US" u="sng" dirty="0" smtClean="0"/>
              <a:t>nested loop</a:t>
            </a:r>
            <a:r>
              <a:rPr lang="en-US" altLang="en-US" dirty="0" smtClean="0"/>
              <a:t> is a loop inside the body of another loop</a:t>
            </a:r>
          </a:p>
          <a:p>
            <a:pPr>
              <a:buFontTx/>
              <a:buChar char="•"/>
            </a:pPr>
            <a:r>
              <a:rPr lang="en-US" altLang="en-US" u="sng" dirty="0" smtClean="0"/>
              <a:t>Inner </a:t>
            </a:r>
            <a:r>
              <a:rPr lang="en-US" altLang="en-US" dirty="0" smtClean="0"/>
              <a:t>(inside), </a:t>
            </a:r>
            <a:r>
              <a:rPr lang="en-US" altLang="en-US" u="sng" dirty="0" smtClean="0"/>
              <a:t>outer</a:t>
            </a:r>
            <a:r>
              <a:rPr lang="en-US" altLang="en-US" dirty="0" smtClean="0"/>
              <a:t> (outside) loops:</a:t>
            </a:r>
          </a:p>
          <a:p>
            <a:pPr lvl="1">
              <a:spcBef>
                <a:spcPts val="4500"/>
              </a:spcBef>
              <a:buFontTx/>
              <a:buNone/>
            </a:pPr>
            <a:r>
              <a:rPr lang="en-US" altLang="en-US" dirty="0" smtClean="0">
                <a:latin typeface="Courier New" panose="02070309020205020404" pitchFamily="49" charset="0"/>
              </a:rPr>
              <a:t>for (row=1; row&lt;=3; row++) </a:t>
            </a:r>
            <a:r>
              <a:rPr lang="en-US" altLang="en-US" dirty="0" smtClean="0"/>
              <a:t> </a:t>
            </a:r>
            <a:r>
              <a:rPr lang="en-US" altLang="en-US" dirty="0" smtClean="0">
                <a:latin typeface="Courier New" panose="02070309020205020404" pitchFamily="49" charset="0"/>
              </a:rPr>
              <a:t>//outer</a:t>
            </a:r>
          </a:p>
          <a:p>
            <a:pPr marL="1008000" lvl="1">
              <a:buFontTx/>
              <a:buNone/>
            </a:pPr>
            <a:r>
              <a:rPr lang="en-US" altLang="en-US" dirty="0" smtClean="0">
                <a:latin typeface="Courier New" panose="02070309020205020404" pitchFamily="49" charset="0"/>
              </a:rPr>
              <a:t>for (col=1; col&lt;=3; col++)//inner</a:t>
            </a:r>
          </a:p>
          <a:p>
            <a:pPr marL="1620000" lvl="1">
              <a:buFontTx/>
              <a:buNone/>
            </a:pPr>
            <a:r>
              <a:rPr lang="en-US" altLang="en-US" dirty="0" smtClean="0">
                <a:latin typeface="Courier New" panose="02070309020205020404" pitchFamily="49" charset="0"/>
              </a:rPr>
              <a:t>cout &lt;&lt; row * col &lt;&lt; endl;</a:t>
            </a:r>
            <a:endParaRPr lang="en-US" altLang="en-US" dirty="0" smtClean="0"/>
          </a:p>
        </p:txBody>
      </p:sp>
    </p:spTree>
    <p:extLst>
      <p:ext uri="{BB962C8B-B14F-4D97-AF65-F5344CB8AC3E}">
        <p14:creationId xmlns:p14="http://schemas.microsoft.com/office/powerpoint/2010/main" val="34911588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25600"/>
            <a:ext cx="8229600" cy="639762"/>
          </a:xfrm>
        </p:spPr>
        <p:txBody>
          <a:bodyPr/>
          <a:lstStyle/>
          <a:p>
            <a:r>
              <a:rPr lang="en-US" sz="4000" dirty="0">
                <a:solidFill>
                  <a:srgbClr val="037797"/>
                </a:solidFill>
              </a:rPr>
              <a:t>Nested </a:t>
            </a:r>
            <a:r>
              <a:rPr lang="en-US" sz="4000" dirty="0">
                <a:solidFill>
                  <a:srgbClr val="037797"/>
                </a:solidFill>
                <a:latin typeface="Courier New" pitchFamily="49" charset="0"/>
                <a:cs typeface="Courier New" pitchFamily="49" charset="0"/>
              </a:rPr>
              <a:t>for</a:t>
            </a:r>
            <a:r>
              <a:rPr lang="en-US" sz="4000" dirty="0">
                <a:solidFill>
                  <a:srgbClr val="037797"/>
                </a:solidFill>
              </a:rPr>
              <a:t> Loop in Program 5-14</a:t>
            </a:r>
            <a:endParaRPr lang="en-IN" dirty="0">
              <a:solidFill>
                <a:srgbClr val="037797"/>
              </a:solidFill>
            </a:endParaRPr>
          </a:p>
        </p:txBody>
      </p:sp>
      <p:pic>
        <p:nvPicPr>
          <p:cNvPr id="4" name="Picture 3" descr="The screenshot shows the program source code that determines each student's average score using a nested for-loop. It consists of two loops, the inner loop, and the outer loop. The outer for-loop tests the value student equals 1; it also checks that the value for the student is less than or equal to the number of students. The increment operator increases the number of students. It displays the average as the total divided by the number of tests and displays the average score for the students. The inner for-loop statement checks the test value equals 1; it also checks if the value for the test is less than or equals the number of tests. The increment operator increases the number of tests. The program displays the student score. The score is assigned to the accumulator 'total' which adds the value in total."/>
          <p:cNvPicPr>
            <a:picLocks noChangeAspect="1"/>
          </p:cNvPicPr>
          <p:nvPr/>
        </p:nvPicPr>
        <p:blipFill>
          <a:blip r:embed="rId2"/>
          <a:stretch>
            <a:fillRect/>
          </a:stretch>
        </p:blipFill>
        <p:spPr>
          <a:xfrm>
            <a:off x="826077" y="1413164"/>
            <a:ext cx="7403523" cy="4225636"/>
          </a:xfrm>
          <a:prstGeom prst="rect">
            <a:avLst/>
          </a:prstGeom>
        </p:spPr>
      </p:pic>
    </p:spTree>
    <p:extLst>
      <p:ext uri="{BB962C8B-B14F-4D97-AF65-F5344CB8AC3E}">
        <p14:creationId xmlns:p14="http://schemas.microsoft.com/office/powerpoint/2010/main" val="20472913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Nested Loops - Notes</a:t>
            </a:r>
            <a:endParaRPr lang="en-IN" dirty="0">
              <a:solidFill>
                <a:srgbClr val="037797"/>
              </a:solidFill>
            </a:endParaRPr>
          </a:p>
        </p:txBody>
      </p:sp>
      <p:sp>
        <p:nvSpPr>
          <p:cNvPr id="3" name="Content Placeholder 2"/>
          <p:cNvSpPr>
            <a:spLocks noGrp="1"/>
          </p:cNvSpPr>
          <p:nvPr>
            <p:ph idx="1"/>
          </p:nvPr>
        </p:nvSpPr>
        <p:spPr/>
        <p:txBody>
          <a:bodyPr/>
          <a:lstStyle/>
          <a:p>
            <a:pPr lvl="0">
              <a:lnSpc>
                <a:spcPct val="90000"/>
              </a:lnSpc>
              <a:buFontTx/>
              <a:buChar char="•"/>
            </a:pPr>
            <a:r>
              <a:rPr lang="en-US" altLang="en-US" dirty="0">
                <a:solidFill>
                  <a:srgbClr val="000000"/>
                </a:solidFill>
              </a:rPr>
              <a:t>Inner loop goes through all repetitions for each repetition of outer </a:t>
            </a:r>
            <a:r>
              <a:rPr lang="en-US" altLang="en-US" dirty="0" smtClean="0">
                <a:solidFill>
                  <a:srgbClr val="000000"/>
                </a:solidFill>
              </a:rPr>
              <a:t>loop</a:t>
            </a:r>
            <a:endParaRPr lang="en-US" altLang="en-US" dirty="0">
              <a:solidFill>
                <a:srgbClr val="000000"/>
              </a:solidFill>
            </a:endParaRPr>
          </a:p>
          <a:p>
            <a:pPr lvl="0">
              <a:lnSpc>
                <a:spcPct val="90000"/>
              </a:lnSpc>
              <a:spcBef>
                <a:spcPts val="4200"/>
              </a:spcBef>
              <a:buFontTx/>
              <a:buChar char="•"/>
            </a:pPr>
            <a:r>
              <a:rPr lang="en-US" altLang="en-US" dirty="0">
                <a:solidFill>
                  <a:srgbClr val="000000"/>
                </a:solidFill>
              </a:rPr>
              <a:t>Inner loop repetitions complete sooner than outer </a:t>
            </a:r>
            <a:r>
              <a:rPr lang="en-US" altLang="en-US" dirty="0" smtClean="0">
                <a:solidFill>
                  <a:srgbClr val="000000"/>
                </a:solidFill>
              </a:rPr>
              <a:t>loop</a:t>
            </a:r>
            <a:endParaRPr lang="en-US" altLang="en-US" dirty="0">
              <a:solidFill>
                <a:srgbClr val="000000"/>
              </a:solidFill>
            </a:endParaRPr>
          </a:p>
          <a:p>
            <a:pPr lvl="0">
              <a:lnSpc>
                <a:spcPct val="90000"/>
              </a:lnSpc>
              <a:spcBef>
                <a:spcPts val="4200"/>
              </a:spcBef>
              <a:buFontTx/>
              <a:buChar char="•"/>
            </a:pPr>
            <a:r>
              <a:rPr lang="en-US" altLang="en-US" dirty="0">
                <a:solidFill>
                  <a:srgbClr val="000000"/>
                </a:solidFill>
              </a:rPr>
              <a:t>Total number of repetitions for inner loop is product of number of repetitions of the two loops</a:t>
            </a:r>
            <a:r>
              <a:rPr lang="en-US" altLang="en-US" dirty="0" smtClean="0">
                <a:solidFill>
                  <a:srgbClr val="000000"/>
                </a:solidFill>
              </a:rPr>
              <a:t>.</a:t>
            </a:r>
            <a:endParaRPr lang="en-US" altLang="en-US" dirty="0">
              <a:solidFill>
                <a:srgbClr val="000000"/>
              </a:solidFill>
            </a:endParaRPr>
          </a:p>
        </p:txBody>
      </p:sp>
    </p:spTree>
    <p:extLst>
      <p:ext uri="{BB962C8B-B14F-4D97-AF65-F5344CB8AC3E}">
        <p14:creationId xmlns:p14="http://schemas.microsoft.com/office/powerpoint/2010/main" val="13461733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noChangeArrowheads="1"/>
          </p:cNvSpPr>
          <p:nvPr>
            <p:ph type="ctrTitle"/>
          </p:nvPr>
        </p:nvSpPr>
        <p:spPr/>
        <p:txBody>
          <a:bodyPr/>
          <a:lstStyle/>
          <a:p>
            <a:r>
              <a:rPr lang="en-US" altLang="en-US" dirty="0" smtClean="0">
                <a:solidFill>
                  <a:srgbClr val="037797"/>
                </a:solidFill>
              </a:rPr>
              <a:t>5.11</a:t>
            </a:r>
          </a:p>
        </p:txBody>
      </p:sp>
      <p:sp>
        <p:nvSpPr>
          <p:cNvPr id="71683" name="Subtitle 2"/>
          <p:cNvSpPr>
            <a:spLocks noGrp="1" noChangeArrowheads="1"/>
          </p:cNvSpPr>
          <p:nvPr>
            <p:ph type="subTitle" idx="1"/>
          </p:nvPr>
        </p:nvSpPr>
        <p:spPr/>
        <p:txBody>
          <a:bodyPr/>
          <a:lstStyle/>
          <a:p>
            <a:r>
              <a:rPr lang="en-US" altLang="en-US" dirty="0" smtClean="0"/>
              <a:t>Using Files for Data Storage</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noChangeArrowheads="1"/>
          </p:cNvSpPr>
          <p:nvPr>
            <p:ph type="title"/>
          </p:nvPr>
        </p:nvSpPr>
        <p:spPr/>
        <p:txBody>
          <a:bodyPr/>
          <a:lstStyle/>
          <a:p>
            <a:r>
              <a:rPr lang="en-US" altLang="en-US" dirty="0" smtClean="0"/>
              <a:t>Using Files for Data Storage</a:t>
            </a:r>
          </a:p>
        </p:txBody>
      </p:sp>
      <p:sp>
        <p:nvSpPr>
          <p:cNvPr id="72707" name="Content Placeholder 2"/>
          <p:cNvSpPr>
            <a:spLocks noGrp="1" noChangeArrowheads="1"/>
          </p:cNvSpPr>
          <p:nvPr>
            <p:ph idx="1"/>
          </p:nvPr>
        </p:nvSpPr>
        <p:spPr/>
        <p:txBody>
          <a:bodyPr/>
          <a:lstStyle/>
          <a:p>
            <a:pPr>
              <a:lnSpc>
                <a:spcPct val="90000"/>
              </a:lnSpc>
              <a:buFontTx/>
              <a:buChar char="•"/>
            </a:pPr>
            <a:r>
              <a:rPr lang="en-US" altLang="en-US" dirty="0" smtClean="0"/>
              <a:t>Can use files instead of keyboard, monitor screen for program input, output</a:t>
            </a:r>
          </a:p>
          <a:p>
            <a:pPr>
              <a:lnSpc>
                <a:spcPct val="90000"/>
              </a:lnSpc>
              <a:buFontTx/>
              <a:buChar char="•"/>
            </a:pPr>
            <a:r>
              <a:rPr lang="en-US" altLang="en-US" dirty="0" smtClean="0"/>
              <a:t>Allows data to be retained between program runs</a:t>
            </a:r>
          </a:p>
          <a:p>
            <a:pPr>
              <a:lnSpc>
                <a:spcPct val="90000"/>
              </a:lnSpc>
              <a:buFontTx/>
              <a:buChar char="•"/>
            </a:pPr>
            <a:r>
              <a:rPr lang="en-US" altLang="en-US" dirty="0" smtClean="0"/>
              <a:t>Steps:</a:t>
            </a:r>
          </a:p>
          <a:p>
            <a:pPr lvl="1">
              <a:lnSpc>
                <a:spcPct val="90000"/>
              </a:lnSpc>
            </a:pPr>
            <a:r>
              <a:rPr lang="en-US" altLang="en-US" i="1" dirty="0" smtClean="0"/>
              <a:t>Open</a:t>
            </a:r>
            <a:r>
              <a:rPr lang="en-US" altLang="en-US" dirty="0" smtClean="0"/>
              <a:t> the file</a:t>
            </a:r>
          </a:p>
          <a:p>
            <a:pPr lvl="1">
              <a:lnSpc>
                <a:spcPct val="90000"/>
              </a:lnSpc>
            </a:pPr>
            <a:r>
              <a:rPr lang="en-US" altLang="en-US" i="1" dirty="0" smtClean="0"/>
              <a:t>Use</a:t>
            </a:r>
            <a:r>
              <a:rPr lang="en-US" altLang="en-US" dirty="0" smtClean="0"/>
              <a:t> the file (read from, write to, or both)</a:t>
            </a:r>
          </a:p>
          <a:p>
            <a:pPr lvl="1">
              <a:lnSpc>
                <a:spcPct val="90000"/>
              </a:lnSpc>
            </a:pPr>
            <a:r>
              <a:rPr lang="en-US" altLang="en-US" i="1" dirty="0" smtClean="0"/>
              <a:t>Close</a:t>
            </a:r>
            <a:r>
              <a:rPr lang="en-US" altLang="en-US" dirty="0" smtClean="0"/>
              <a:t> the file</a:t>
            </a:r>
            <a:endParaRPr lang="en-US" altLang="en-US" i="1"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noChangeArrowheads="1"/>
          </p:cNvSpPr>
          <p:nvPr>
            <p:ph type="title"/>
          </p:nvPr>
        </p:nvSpPr>
        <p:spPr/>
        <p:txBody>
          <a:bodyPr/>
          <a:lstStyle/>
          <a:p>
            <a:r>
              <a:rPr lang="en-US" altLang="en-US" dirty="0" smtClean="0">
                <a:solidFill>
                  <a:srgbClr val="037797"/>
                </a:solidFill>
              </a:rPr>
              <a:t>Files: What is Needed</a:t>
            </a:r>
          </a:p>
        </p:txBody>
      </p:sp>
      <p:sp>
        <p:nvSpPr>
          <p:cNvPr id="73731" name="Content Placeholder 2"/>
          <p:cNvSpPr>
            <a:spLocks noGrp="1" noChangeArrowheads="1"/>
          </p:cNvSpPr>
          <p:nvPr>
            <p:ph idx="1"/>
          </p:nvPr>
        </p:nvSpPr>
        <p:spPr/>
        <p:txBody>
          <a:bodyPr/>
          <a:lstStyle/>
          <a:p>
            <a:pPr>
              <a:lnSpc>
                <a:spcPct val="90000"/>
              </a:lnSpc>
              <a:buFontTx/>
              <a:buChar char="•"/>
            </a:pPr>
            <a:r>
              <a:rPr lang="en-US" altLang="en-US" dirty="0" smtClean="0"/>
              <a:t>Use </a:t>
            </a:r>
            <a:r>
              <a:rPr lang="en-US" altLang="en-US" dirty="0" smtClean="0">
                <a:latin typeface="Courier New" panose="02070309020205020404" pitchFamily="49" charset="0"/>
              </a:rPr>
              <a:t>fstream</a:t>
            </a:r>
            <a:r>
              <a:rPr lang="en-US" altLang="en-US" dirty="0" smtClean="0"/>
              <a:t> header file for file access</a:t>
            </a:r>
          </a:p>
          <a:p>
            <a:pPr>
              <a:lnSpc>
                <a:spcPct val="90000"/>
              </a:lnSpc>
              <a:buFontTx/>
              <a:buChar char="•"/>
            </a:pPr>
            <a:r>
              <a:rPr lang="en-US" altLang="en-US" dirty="0" smtClean="0"/>
              <a:t>File stream types:</a:t>
            </a:r>
          </a:p>
          <a:p>
            <a:pPr marL="738000" indent="0">
              <a:lnSpc>
                <a:spcPct val="90000"/>
              </a:lnSpc>
              <a:buNone/>
            </a:pPr>
            <a:r>
              <a:rPr lang="en-US" altLang="en-US" sz="2800" dirty="0" smtClean="0">
                <a:latin typeface="Courier New" panose="02070309020205020404" pitchFamily="49" charset="0"/>
              </a:rPr>
              <a:t>ifstream</a:t>
            </a:r>
            <a:r>
              <a:rPr lang="en-US" altLang="en-US" sz="2800" dirty="0" smtClean="0"/>
              <a:t> for input from a file</a:t>
            </a:r>
          </a:p>
          <a:p>
            <a:pPr marL="1026000" lvl="1">
              <a:lnSpc>
                <a:spcPct val="90000"/>
              </a:lnSpc>
              <a:buClr>
                <a:srgbClr val="3333CC"/>
              </a:buClr>
              <a:buFontTx/>
              <a:buNone/>
            </a:pPr>
            <a:r>
              <a:rPr lang="en-US" altLang="en-US" dirty="0" smtClean="0">
                <a:latin typeface="Courier New" panose="02070309020205020404" pitchFamily="49" charset="0"/>
              </a:rPr>
              <a:t>ofstream</a:t>
            </a:r>
            <a:r>
              <a:rPr lang="en-US" altLang="en-US" dirty="0" smtClean="0"/>
              <a:t> for output to a file</a:t>
            </a:r>
          </a:p>
          <a:p>
            <a:pPr marL="1026000" lvl="1">
              <a:lnSpc>
                <a:spcPct val="90000"/>
              </a:lnSpc>
              <a:buClr>
                <a:srgbClr val="3333CC"/>
              </a:buClr>
              <a:buFontTx/>
              <a:buNone/>
            </a:pPr>
            <a:r>
              <a:rPr lang="en-US" altLang="en-US" dirty="0" smtClean="0">
                <a:latin typeface="Courier New" panose="02070309020205020404" pitchFamily="49" charset="0"/>
              </a:rPr>
              <a:t>fstream</a:t>
            </a:r>
            <a:r>
              <a:rPr lang="en-US" altLang="en-US" dirty="0" smtClean="0"/>
              <a:t> for input from or output to a file</a:t>
            </a:r>
          </a:p>
          <a:p>
            <a:pPr>
              <a:lnSpc>
                <a:spcPct val="90000"/>
              </a:lnSpc>
              <a:buFontTx/>
              <a:buChar char="•"/>
            </a:pPr>
            <a:r>
              <a:rPr lang="en-US" altLang="en-US" dirty="0" smtClean="0"/>
              <a:t>Define file stream objects:</a:t>
            </a:r>
          </a:p>
          <a:p>
            <a:pPr marL="738000" indent="0">
              <a:lnSpc>
                <a:spcPct val="90000"/>
              </a:lnSpc>
              <a:buNone/>
            </a:pPr>
            <a:r>
              <a:rPr lang="en-US" altLang="en-US" sz="2800" dirty="0" smtClean="0">
                <a:latin typeface="Courier New" panose="02070309020205020404" pitchFamily="49" charset="0"/>
              </a:rPr>
              <a:t>ifstream infile;</a:t>
            </a:r>
          </a:p>
          <a:p>
            <a:pPr marL="1026000" lvl="1">
              <a:lnSpc>
                <a:spcPct val="90000"/>
              </a:lnSpc>
              <a:buClr>
                <a:srgbClr val="3333CC"/>
              </a:buClr>
              <a:buFontTx/>
              <a:buNone/>
            </a:pPr>
            <a:r>
              <a:rPr lang="en-US" altLang="en-US" dirty="0" smtClean="0">
                <a:latin typeface="Courier New" panose="02070309020205020404" pitchFamily="49" charset="0"/>
              </a:rPr>
              <a:t>ofstream outfile;</a:t>
            </a:r>
            <a:endParaRPr lang="en-US" altLang="en-US" dirty="0" smtClean="0"/>
          </a:p>
        </p:txBody>
      </p:sp>
    </p:spTree>
    <p:extLst>
      <p:ext uri="{BB962C8B-B14F-4D97-AF65-F5344CB8AC3E}">
        <p14:creationId xmlns:p14="http://schemas.microsoft.com/office/powerpoint/2010/main" val="711422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noChangeArrowheads="1"/>
          </p:cNvSpPr>
          <p:nvPr>
            <p:ph type="title"/>
          </p:nvPr>
        </p:nvSpPr>
        <p:spPr/>
        <p:txBody>
          <a:bodyPr/>
          <a:lstStyle/>
          <a:p>
            <a:r>
              <a:rPr lang="en-US" altLang="en-US" dirty="0" smtClean="0">
                <a:solidFill>
                  <a:srgbClr val="037797"/>
                </a:solidFill>
              </a:rPr>
              <a:t>Prefix vs. Postfix - Examples</a:t>
            </a:r>
          </a:p>
        </p:txBody>
      </p:sp>
      <p:sp>
        <p:nvSpPr>
          <p:cNvPr id="10243" name="Content Placeholder 2"/>
          <p:cNvSpPr>
            <a:spLocks noGrp="1" noChangeArrowheads="1"/>
          </p:cNvSpPr>
          <p:nvPr>
            <p:ph idx="1"/>
          </p:nvPr>
        </p:nvSpPr>
        <p:spPr>
          <a:xfrm>
            <a:off x="838200" y="1600201"/>
            <a:ext cx="6934200" cy="3657600"/>
          </a:xfrm>
        </p:spPr>
        <p:txBody>
          <a:bodyPr/>
          <a:lstStyle/>
          <a:p>
            <a:pPr>
              <a:lnSpc>
                <a:spcPct val="85000"/>
              </a:lnSpc>
              <a:buFont typeface="Times" pitchFamily="18" charset="0"/>
              <a:buNone/>
            </a:pPr>
            <a:r>
              <a:rPr lang="en-US" altLang="en-US" sz="2400" dirty="0" smtClean="0">
                <a:latin typeface="Courier New" panose="02070309020205020404" pitchFamily="49" charset="0"/>
                <a:cs typeface="Courier New" panose="02070309020205020404" pitchFamily="49" charset="0"/>
              </a:rPr>
              <a:t>int num, val = 12;</a:t>
            </a:r>
          </a:p>
          <a:p>
            <a:pPr>
              <a:lnSpc>
                <a:spcPct val="85000"/>
              </a:lnSpc>
              <a:buFont typeface="Times" pitchFamily="18" charset="0"/>
              <a:buNone/>
            </a:pPr>
            <a:r>
              <a:rPr lang="en-US" altLang="en-US" sz="2400" dirty="0" smtClean="0">
                <a:latin typeface="Courier New" panose="02070309020205020404" pitchFamily="49" charset="0"/>
                <a:cs typeface="Courier New" panose="02070309020205020404" pitchFamily="49" charset="0"/>
              </a:rPr>
              <a:t>cout &lt;&lt; val++; // displays 12,</a:t>
            </a:r>
          </a:p>
          <a:p>
            <a:pPr marL="3060000">
              <a:lnSpc>
                <a:spcPct val="85000"/>
              </a:lnSpc>
              <a:buFont typeface="Times" pitchFamily="18" charset="0"/>
              <a:buNone/>
            </a:pPr>
            <a:r>
              <a:rPr lang="en-US" altLang="en-US" sz="2400" dirty="0" smtClean="0">
                <a:latin typeface="Courier New" panose="02070309020205020404" pitchFamily="49" charset="0"/>
                <a:cs typeface="Courier New" panose="02070309020205020404" pitchFamily="49" charset="0"/>
              </a:rPr>
              <a:t>// val is now 13;</a:t>
            </a:r>
          </a:p>
          <a:p>
            <a:pPr>
              <a:lnSpc>
                <a:spcPct val="85000"/>
              </a:lnSpc>
              <a:buFont typeface="Times" pitchFamily="18" charset="0"/>
              <a:buNone/>
            </a:pPr>
            <a:r>
              <a:rPr lang="en-US" altLang="en-US" sz="2400" dirty="0" smtClean="0">
                <a:latin typeface="Courier New" panose="02070309020205020404" pitchFamily="49" charset="0"/>
                <a:cs typeface="Courier New" panose="02070309020205020404" pitchFamily="49" charset="0"/>
              </a:rPr>
              <a:t>cout &lt;&lt; ++val; // sets val to 14,</a:t>
            </a:r>
          </a:p>
          <a:p>
            <a:pPr marL="3060000">
              <a:lnSpc>
                <a:spcPct val="85000"/>
              </a:lnSpc>
              <a:buFont typeface="Times" pitchFamily="18" charset="0"/>
              <a:buNone/>
            </a:pPr>
            <a:r>
              <a:rPr lang="en-US" altLang="en-US" sz="2400" dirty="0" smtClean="0">
                <a:latin typeface="Courier New" panose="02070309020205020404" pitchFamily="49" charset="0"/>
                <a:cs typeface="Courier New" panose="02070309020205020404" pitchFamily="49" charset="0"/>
              </a:rPr>
              <a:t>// then displays it</a:t>
            </a:r>
          </a:p>
          <a:p>
            <a:pPr>
              <a:lnSpc>
                <a:spcPct val="85000"/>
              </a:lnSpc>
              <a:buFont typeface="Times" pitchFamily="18" charset="0"/>
              <a:buNone/>
            </a:pPr>
            <a:r>
              <a:rPr lang="en-US" altLang="en-US" sz="2400" dirty="0" smtClean="0">
                <a:latin typeface="Courier New" panose="02070309020205020404" pitchFamily="49" charset="0"/>
                <a:cs typeface="Courier New" panose="02070309020205020404" pitchFamily="49" charset="0"/>
              </a:rPr>
              <a:t>num = −−</a:t>
            </a:r>
            <a:r>
              <a:rPr lang="en-US" altLang="en-US" sz="2400" dirty="0" smtClean="0">
                <a:latin typeface="Courier New" panose="02070309020205020404" pitchFamily="49" charset="0"/>
                <a:cs typeface="Courier New" panose="02070309020205020404" pitchFamily="49" charset="0"/>
              </a:rPr>
              <a:t>val</a:t>
            </a:r>
            <a:r>
              <a:rPr lang="en-US" altLang="en-US" sz="2400" dirty="0" smtClean="0">
                <a:latin typeface="Courier New" panose="02070309020205020404" pitchFamily="49" charset="0"/>
                <a:cs typeface="Courier New" panose="02070309020205020404" pitchFamily="49" charset="0"/>
              </a:rPr>
              <a:t>; // sets val to 13,</a:t>
            </a:r>
          </a:p>
          <a:p>
            <a:pPr marL="3060000">
              <a:lnSpc>
                <a:spcPct val="85000"/>
              </a:lnSpc>
              <a:buFont typeface="Times" pitchFamily="18" charset="0"/>
              <a:buNone/>
            </a:pPr>
            <a:r>
              <a:rPr lang="en-US" altLang="en-US" sz="2400" dirty="0" smtClean="0">
                <a:latin typeface="Courier New" panose="02070309020205020404" pitchFamily="49" charset="0"/>
                <a:cs typeface="Courier New" panose="02070309020205020404" pitchFamily="49" charset="0"/>
              </a:rPr>
              <a:t>// stores 13 in num</a:t>
            </a:r>
          </a:p>
          <a:p>
            <a:pPr>
              <a:lnSpc>
                <a:spcPct val="85000"/>
              </a:lnSpc>
              <a:buFont typeface="Times" pitchFamily="18" charset="0"/>
              <a:buNone/>
            </a:pPr>
            <a:r>
              <a:rPr lang="en-US" altLang="en-US" sz="2400" dirty="0" smtClean="0">
                <a:latin typeface="Courier New" panose="02070309020205020404" pitchFamily="49" charset="0"/>
                <a:cs typeface="Courier New" panose="02070309020205020404" pitchFamily="49" charset="0"/>
              </a:rPr>
              <a:t>num = </a:t>
            </a:r>
            <a:r>
              <a:rPr lang="en-US" altLang="en-US" sz="2400" dirty="0" smtClean="0">
                <a:latin typeface="Courier New" panose="02070309020205020404" pitchFamily="49" charset="0"/>
                <a:cs typeface="Courier New" panose="02070309020205020404" pitchFamily="49" charset="0"/>
              </a:rPr>
              <a:t>val</a:t>
            </a:r>
            <a:r>
              <a:rPr lang="en-US" altLang="en-US" sz="2400" dirty="0" smtClean="0">
                <a:latin typeface="Courier New" panose="02070309020205020404" pitchFamily="49" charset="0"/>
                <a:cs typeface="Courier New" panose="02070309020205020404" pitchFamily="49" charset="0"/>
              </a:rPr>
              <a:t>−−; // stores 13 in num,</a:t>
            </a:r>
          </a:p>
          <a:p>
            <a:pPr marL="3060000">
              <a:lnSpc>
                <a:spcPct val="85000"/>
              </a:lnSpc>
              <a:buFont typeface="Times" pitchFamily="18" charset="0"/>
              <a:buNone/>
            </a:pPr>
            <a:r>
              <a:rPr lang="en-US" altLang="en-US" sz="2400" dirty="0" smtClean="0">
                <a:latin typeface="Courier New" panose="02070309020205020404" pitchFamily="49" charset="0"/>
                <a:cs typeface="Courier New" panose="02070309020205020404" pitchFamily="49" charset="0"/>
              </a:rPr>
              <a:t>// sets val to 12</a:t>
            </a:r>
          </a:p>
        </p:txBody>
      </p:sp>
    </p:spTree>
    <p:extLst>
      <p:ext uri="{BB962C8B-B14F-4D97-AF65-F5344CB8AC3E}">
        <p14:creationId xmlns:p14="http://schemas.microsoft.com/office/powerpoint/2010/main" val="401695377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Opening Files</a:t>
            </a:r>
            <a:endParaRPr lang="en-IN" dirty="0">
              <a:solidFill>
                <a:srgbClr val="037797"/>
              </a:solidFill>
            </a:endParaRPr>
          </a:p>
        </p:txBody>
      </p:sp>
      <p:sp>
        <p:nvSpPr>
          <p:cNvPr id="3" name="Content Placeholder 2"/>
          <p:cNvSpPr>
            <a:spLocks noGrp="1"/>
          </p:cNvSpPr>
          <p:nvPr>
            <p:ph idx="1"/>
          </p:nvPr>
        </p:nvSpPr>
        <p:spPr/>
        <p:txBody>
          <a:bodyPr/>
          <a:lstStyle/>
          <a:p>
            <a:pPr lvl="0">
              <a:lnSpc>
                <a:spcPct val="90000"/>
              </a:lnSpc>
              <a:buFontTx/>
              <a:buChar char="•"/>
            </a:pPr>
            <a:r>
              <a:rPr lang="en-US" altLang="en-US" sz="2400" dirty="0">
                <a:solidFill>
                  <a:srgbClr val="000000"/>
                </a:solidFill>
              </a:rPr>
              <a:t>Create a link between file name (outside the program) and file stream object (inside the program)</a:t>
            </a:r>
          </a:p>
          <a:p>
            <a:pPr lvl="0">
              <a:lnSpc>
                <a:spcPct val="90000"/>
              </a:lnSpc>
              <a:buFontTx/>
              <a:buChar char="•"/>
            </a:pPr>
            <a:r>
              <a:rPr lang="en-US" altLang="en-US" sz="2400" dirty="0">
                <a:solidFill>
                  <a:srgbClr val="000000"/>
                </a:solidFill>
              </a:rPr>
              <a:t>Use the </a:t>
            </a:r>
            <a:r>
              <a:rPr lang="en-US" altLang="en-US" sz="2400" dirty="0">
                <a:solidFill>
                  <a:srgbClr val="000000"/>
                </a:solidFill>
                <a:latin typeface="Courier New" panose="02070309020205020404" pitchFamily="49" charset="0"/>
              </a:rPr>
              <a:t>open</a:t>
            </a:r>
            <a:r>
              <a:rPr lang="en-US" altLang="en-US" sz="2400" dirty="0">
                <a:solidFill>
                  <a:srgbClr val="000000"/>
                </a:solidFill>
              </a:rPr>
              <a:t> member </a:t>
            </a:r>
            <a:r>
              <a:rPr lang="en-US" altLang="en-US" sz="2400" dirty="0" smtClean="0">
                <a:solidFill>
                  <a:srgbClr val="000000"/>
                </a:solidFill>
              </a:rPr>
              <a:t>function:</a:t>
            </a:r>
            <a:endParaRPr lang="en-US" altLang="en-US" sz="2400" dirty="0" smtClean="0">
              <a:solidFill>
                <a:srgbClr val="000000"/>
              </a:solidFill>
              <a:latin typeface="Courier New" panose="02070309020205020404" pitchFamily="49" charset="0"/>
            </a:endParaRPr>
          </a:p>
          <a:p>
            <a:pPr marL="738000" lvl="0" indent="0">
              <a:lnSpc>
                <a:spcPct val="90000"/>
              </a:lnSpc>
              <a:buNone/>
            </a:pPr>
            <a:r>
              <a:rPr lang="en-US" altLang="en-US" sz="2000" dirty="0" smtClean="0">
                <a:solidFill>
                  <a:srgbClr val="000000"/>
                </a:solidFill>
                <a:latin typeface="Courier New" panose="02070309020205020404" pitchFamily="49" charset="0"/>
              </a:rPr>
              <a:t>infile.open</a:t>
            </a:r>
            <a:r>
              <a:rPr lang="en-US" altLang="en-US" sz="2000" dirty="0">
                <a:solidFill>
                  <a:srgbClr val="000000"/>
                </a:solidFill>
                <a:latin typeface="Courier New" panose="02070309020205020404" pitchFamily="49" charset="0"/>
              </a:rPr>
              <a:t>("inventory.dat</a:t>
            </a:r>
            <a:r>
              <a:rPr lang="en-US" altLang="en-US" sz="2000" dirty="0" smtClean="0">
                <a:solidFill>
                  <a:srgbClr val="000000"/>
                </a:solidFill>
                <a:latin typeface="Courier New" panose="02070309020205020404" pitchFamily="49" charset="0"/>
              </a:rPr>
              <a:t>");</a:t>
            </a:r>
          </a:p>
          <a:p>
            <a:pPr marL="1026000" lvl="1">
              <a:lnSpc>
                <a:spcPct val="90000"/>
              </a:lnSpc>
              <a:buNone/>
            </a:pPr>
            <a:r>
              <a:rPr lang="en-US" altLang="en-US" sz="2000" dirty="0" smtClean="0">
                <a:solidFill>
                  <a:srgbClr val="000000"/>
                </a:solidFill>
                <a:latin typeface="Courier New" panose="02070309020205020404" pitchFamily="49" charset="0"/>
              </a:rPr>
              <a:t>outfile.open</a:t>
            </a:r>
            <a:r>
              <a:rPr lang="en-US" altLang="en-US" sz="2000" dirty="0">
                <a:solidFill>
                  <a:srgbClr val="000000"/>
                </a:solidFill>
                <a:latin typeface="Courier New" panose="02070309020205020404" pitchFamily="49" charset="0"/>
              </a:rPr>
              <a:t>("report.txt");</a:t>
            </a:r>
          </a:p>
          <a:p>
            <a:pPr lvl="0">
              <a:lnSpc>
                <a:spcPct val="90000"/>
              </a:lnSpc>
              <a:buFontTx/>
              <a:buChar char="•"/>
            </a:pPr>
            <a:r>
              <a:rPr lang="en-US" altLang="en-US" sz="2400" dirty="0">
                <a:solidFill>
                  <a:srgbClr val="000000"/>
                </a:solidFill>
              </a:rPr>
              <a:t>Filename may include drive, path info.</a:t>
            </a:r>
          </a:p>
          <a:p>
            <a:pPr lvl="0">
              <a:lnSpc>
                <a:spcPct val="90000"/>
              </a:lnSpc>
              <a:buFontTx/>
              <a:buChar char="•"/>
            </a:pPr>
            <a:r>
              <a:rPr lang="en-US" altLang="en-US" sz="2400" dirty="0">
                <a:solidFill>
                  <a:srgbClr val="000000"/>
                </a:solidFill>
              </a:rPr>
              <a:t>Output file will be created if necessary; existing file will be erased first</a:t>
            </a:r>
          </a:p>
          <a:p>
            <a:pPr lvl="0">
              <a:lnSpc>
                <a:spcPct val="90000"/>
              </a:lnSpc>
              <a:buFontTx/>
              <a:buChar char="•"/>
            </a:pPr>
            <a:r>
              <a:rPr lang="en-US" altLang="en-US" sz="2400" dirty="0">
                <a:solidFill>
                  <a:srgbClr val="000000"/>
                </a:solidFill>
              </a:rPr>
              <a:t>Input file must exist for </a:t>
            </a:r>
            <a:r>
              <a:rPr lang="en-US" altLang="en-US" sz="2400" dirty="0">
                <a:solidFill>
                  <a:srgbClr val="000000"/>
                </a:solidFill>
                <a:latin typeface="Courier New" panose="02070309020205020404" pitchFamily="49" charset="0"/>
              </a:rPr>
              <a:t>open</a:t>
            </a:r>
            <a:r>
              <a:rPr lang="en-US" altLang="en-US" sz="2400" dirty="0">
                <a:solidFill>
                  <a:srgbClr val="000000"/>
                </a:solidFill>
              </a:rPr>
              <a:t> to </a:t>
            </a:r>
            <a:r>
              <a:rPr lang="en-US" altLang="en-US" sz="2400" dirty="0" smtClean="0">
                <a:solidFill>
                  <a:srgbClr val="000000"/>
                </a:solidFill>
              </a:rPr>
              <a:t>work</a:t>
            </a:r>
            <a:endParaRPr lang="en-US" altLang="en-US" sz="2400" dirty="0">
              <a:solidFill>
                <a:srgbClr val="000000"/>
              </a:solidFill>
            </a:endParaRPr>
          </a:p>
        </p:txBody>
      </p:sp>
    </p:spTree>
    <p:extLst>
      <p:ext uri="{BB962C8B-B14F-4D97-AF65-F5344CB8AC3E}">
        <p14:creationId xmlns:p14="http://schemas.microsoft.com/office/powerpoint/2010/main" val="6295450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Testing for File Open Errors</a:t>
            </a:r>
            <a:endParaRPr lang="en-IN" dirty="0">
              <a:solidFill>
                <a:srgbClr val="037797"/>
              </a:solidFill>
            </a:endParaRPr>
          </a:p>
        </p:txBody>
      </p:sp>
      <p:sp>
        <p:nvSpPr>
          <p:cNvPr id="3" name="Content Placeholder 2"/>
          <p:cNvSpPr>
            <a:spLocks noGrp="1"/>
          </p:cNvSpPr>
          <p:nvPr>
            <p:ph idx="1"/>
          </p:nvPr>
        </p:nvSpPr>
        <p:spPr/>
        <p:txBody>
          <a:bodyPr/>
          <a:lstStyle/>
          <a:p>
            <a:pPr lvl="0">
              <a:lnSpc>
                <a:spcPct val="90000"/>
              </a:lnSpc>
              <a:buFontTx/>
              <a:buChar char="•"/>
            </a:pPr>
            <a:r>
              <a:rPr lang="en-US" altLang="en-US" sz="2800" dirty="0">
                <a:solidFill>
                  <a:srgbClr val="000000"/>
                </a:solidFill>
              </a:rPr>
              <a:t>Can test a file stream object to detect if an open operation </a:t>
            </a:r>
            <a:r>
              <a:rPr lang="en-US" altLang="en-US" sz="2800" dirty="0" smtClean="0">
                <a:solidFill>
                  <a:srgbClr val="000000"/>
                </a:solidFill>
              </a:rPr>
              <a:t>failed:</a:t>
            </a:r>
          </a:p>
          <a:p>
            <a:pPr marL="738000" lvl="0" indent="0">
              <a:lnSpc>
                <a:spcPct val="90000"/>
              </a:lnSpc>
              <a:buNone/>
            </a:pPr>
            <a:r>
              <a:rPr lang="en-US" altLang="en-US" sz="2400" dirty="0" smtClean="0">
                <a:solidFill>
                  <a:srgbClr val="000000"/>
                </a:solidFill>
                <a:latin typeface="Courier New" panose="02070309020205020404" pitchFamily="49" charset="0"/>
              </a:rPr>
              <a:t>infile.open</a:t>
            </a:r>
            <a:r>
              <a:rPr lang="en-US" altLang="en-US" sz="2400" dirty="0">
                <a:solidFill>
                  <a:srgbClr val="000000"/>
                </a:solidFill>
                <a:latin typeface="Courier New" panose="02070309020205020404" pitchFamily="49" charset="0"/>
              </a:rPr>
              <a:t>("test.txt</a:t>
            </a:r>
            <a:r>
              <a:rPr lang="en-US" altLang="en-US" sz="2400" dirty="0" smtClean="0">
                <a:solidFill>
                  <a:srgbClr val="000000"/>
                </a:solidFill>
                <a:latin typeface="Courier New" panose="02070309020205020404" pitchFamily="49" charset="0"/>
              </a:rPr>
              <a:t>");</a:t>
            </a:r>
          </a:p>
          <a:p>
            <a:pPr marL="1029600" lvl="1">
              <a:lnSpc>
                <a:spcPct val="90000"/>
              </a:lnSpc>
              <a:buNone/>
            </a:pPr>
            <a:r>
              <a:rPr lang="en-US" altLang="en-US" sz="2400" dirty="0" smtClean="0">
                <a:solidFill>
                  <a:srgbClr val="000000"/>
                </a:solidFill>
                <a:latin typeface="Courier New" panose="02070309020205020404" pitchFamily="49" charset="0"/>
              </a:rPr>
              <a:t>if </a:t>
            </a:r>
            <a:r>
              <a:rPr lang="en-US" altLang="en-US" sz="2400" dirty="0">
                <a:solidFill>
                  <a:srgbClr val="000000"/>
                </a:solidFill>
                <a:latin typeface="Courier New" panose="02070309020205020404" pitchFamily="49" charset="0"/>
              </a:rPr>
              <a:t>(!infile</a:t>
            </a:r>
            <a:r>
              <a:rPr lang="en-US" altLang="en-US" sz="2400" dirty="0" smtClean="0">
                <a:solidFill>
                  <a:srgbClr val="000000"/>
                </a:solidFill>
                <a:latin typeface="Courier New" panose="02070309020205020404" pitchFamily="49" charset="0"/>
              </a:rPr>
              <a:t>)</a:t>
            </a:r>
          </a:p>
          <a:p>
            <a:pPr marL="1026000" lvl="1">
              <a:lnSpc>
                <a:spcPct val="90000"/>
              </a:lnSpc>
              <a:buNone/>
            </a:pPr>
            <a:r>
              <a:rPr lang="en-US" altLang="en-US" sz="2400" dirty="0" smtClean="0">
                <a:solidFill>
                  <a:srgbClr val="000000"/>
                </a:solidFill>
                <a:latin typeface="Courier New" panose="02070309020205020404" pitchFamily="49" charset="0"/>
              </a:rPr>
              <a:t>{</a:t>
            </a:r>
          </a:p>
          <a:p>
            <a:pPr marL="1386000" lvl="1">
              <a:lnSpc>
                <a:spcPct val="90000"/>
              </a:lnSpc>
              <a:buNone/>
            </a:pPr>
            <a:r>
              <a:rPr lang="en-US" altLang="en-US" sz="2400" dirty="0" smtClean="0">
                <a:solidFill>
                  <a:srgbClr val="000000"/>
                </a:solidFill>
                <a:latin typeface="Courier New" panose="02070309020205020404" pitchFamily="49" charset="0"/>
              </a:rPr>
              <a:t>cout </a:t>
            </a:r>
            <a:r>
              <a:rPr lang="en-US" altLang="en-US" sz="2400" dirty="0">
                <a:solidFill>
                  <a:srgbClr val="000000"/>
                </a:solidFill>
                <a:latin typeface="Courier New" panose="02070309020205020404" pitchFamily="49" charset="0"/>
              </a:rPr>
              <a:t>&lt;&lt; "File open failure</a:t>
            </a:r>
            <a:r>
              <a:rPr lang="en-US" altLang="en-US" sz="2400" dirty="0" smtClean="0">
                <a:solidFill>
                  <a:srgbClr val="000000"/>
                </a:solidFill>
                <a:latin typeface="Courier New" panose="02070309020205020404" pitchFamily="49" charset="0"/>
              </a:rPr>
              <a:t>!";</a:t>
            </a:r>
          </a:p>
          <a:p>
            <a:pPr marL="1026000" lvl="1">
              <a:lnSpc>
                <a:spcPct val="90000"/>
              </a:lnSpc>
              <a:buNone/>
            </a:pPr>
            <a:r>
              <a:rPr lang="en-US" altLang="en-US" sz="2400" dirty="0" smtClean="0">
                <a:solidFill>
                  <a:srgbClr val="000000"/>
                </a:solidFill>
                <a:latin typeface="Courier New" panose="02070309020205020404" pitchFamily="49" charset="0"/>
              </a:rPr>
              <a:t>}</a:t>
            </a:r>
            <a:endParaRPr lang="en-US" altLang="en-US" sz="2400" dirty="0">
              <a:solidFill>
                <a:srgbClr val="000000"/>
              </a:solidFill>
              <a:latin typeface="Courier New" panose="02070309020205020404" pitchFamily="49" charset="0"/>
            </a:endParaRPr>
          </a:p>
          <a:p>
            <a:pPr lvl="0">
              <a:lnSpc>
                <a:spcPct val="90000"/>
              </a:lnSpc>
              <a:buFontTx/>
              <a:buChar char="•"/>
            </a:pPr>
            <a:r>
              <a:rPr lang="en-US" altLang="en-US" sz="2800" dirty="0">
                <a:solidFill>
                  <a:srgbClr val="000000"/>
                </a:solidFill>
              </a:rPr>
              <a:t>Can also use the </a:t>
            </a:r>
            <a:r>
              <a:rPr lang="en-US" altLang="en-US" sz="2800" dirty="0">
                <a:solidFill>
                  <a:srgbClr val="000000"/>
                </a:solidFill>
                <a:latin typeface="Courier New" panose="02070309020205020404" pitchFamily="49" charset="0"/>
              </a:rPr>
              <a:t>fail</a:t>
            </a:r>
            <a:r>
              <a:rPr lang="en-US" altLang="en-US" sz="2800" dirty="0">
                <a:solidFill>
                  <a:srgbClr val="000000"/>
                </a:solidFill>
              </a:rPr>
              <a:t> member </a:t>
            </a:r>
            <a:r>
              <a:rPr lang="en-US" altLang="en-US" sz="2800" dirty="0" smtClean="0">
                <a:solidFill>
                  <a:srgbClr val="000000"/>
                </a:solidFill>
              </a:rPr>
              <a:t>function</a:t>
            </a:r>
            <a:endParaRPr lang="en-US" altLang="en-US" sz="2800" dirty="0">
              <a:solidFill>
                <a:srgbClr val="000000"/>
              </a:solidFill>
            </a:endParaRPr>
          </a:p>
        </p:txBody>
      </p:sp>
    </p:spTree>
    <p:extLst>
      <p:ext uri="{BB962C8B-B14F-4D97-AF65-F5344CB8AC3E}">
        <p14:creationId xmlns:p14="http://schemas.microsoft.com/office/powerpoint/2010/main" val="1933850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rgbClr val="037797"/>
                </a:solidFill>
              </a:rPr>
              <a:t>Using Files</a:t>
            </a:r>
            <a:endParaRPr lang="en-IN" dirty="0">
              <a:solidFill>
                <a:srgbClr val="037797"/>
              </a:solidFill>
            </a:endParaRPr>
          </a:p>
        </p:txBody>
      </p:sp>
      <p:sp>
        <p:nvSpPr>
          <p:cNvPr id="3" name="Content Placeholder 2"/>
          <p:cNvSpPr>
            <a:spLocks noGrp="1"/>
          </p:cNvSpPr>
          <p:nvPr>
            <p:ph idx="1"/>
          </p:nvPr>
        </p:nvSpPr>
        <p:spPr/>
        <p:txBody>
          <a:bodyPr/>
          <a:lstStyle/>
          <a:p>
            <a:pPr lvl="0">
              <a:buFontTx/>
              <a:buChar char="•"/>
            </a:pPr>
            <a:r>
              <a:rPr lang="en-US" altLang="en-US" dirty="0">
                <a:solidFill>
                  <a:srgbClr val="000000"/>
                </a:solidFill>
              </a:rPr>
              <a:t>Can use output file object and </a:t>
            </a:r>
            <a:r>
              <a:rPr lang="en-US" altLang="en-US" dirty="0">
                <a:solidFill>
                  <a:srgbClr val="000000"/>
                </a:solidFill>
                <a:latin typeface="Courier New" panose="02070309020205020404" pitchFamily="49" charset="0"/>
              </a:rPr>
              <a:t>&lt;&lt;</a:t>
            </a:r>
            <a:r>
              <a:rPr lang="en-US" altLang="en-US" dirty="0">
                <a:solidFill>
                  <a:srgbClr val="000000"/>
                </a:solidFill>
              </a:rPr>
              <a:t> to send data to a </a:t>
            </a:r>
            <a:r>
              <a:rPr lang="en-US" altLang="en-US" dirty="0" smtClean="0">
                <a:solidFill>
                  <a:srgbClr val="000000"/>
                </a:solidFill>
              </a:rPr>
              <a:t>file:</a:t>
            </a:r>
          </a:p>
          <a:p>
            <a:pPr marL="720000" lvl="0" indent="0">
              <a:buNone/>
            </a:pPr>
            <a:r>
              <a:rPr lang="en-US" altLang="en-US" sz="2800" dirty="0" smtClean="0">
                <a:solidFill>
                  <a:srgbClr val="000000"/>
                </a:solidFill>
                <a:latin typeface="Courier New" panose="02070309020205020404" pitchFamily="49" charset="0"/>
              </a:rPr>
              <a:t>outfile </a:t>
            </a:r>
            <a:r>
              <a:rPr lang="en-US" altLang="en-US" sz="2800" dirty="0">
                <a:solidFill>
                  <a:srgbClr val="000000"/>
                </a:solidFill>
                <a:latin typeface="Courier New" panose="02070309020205020404" pitchFamily="49" charset="0"/>
              </a:rPr>
              <a:t>&lt;&lt; "Inventory report";</a:t>
            </a:r>
          </a:p>
          <a:p>
            <a:pPr lvl="0">
              <a:buFontTx/>
              <a:buChar char="•"/>
            </a:pPr>
            <a:r>
              <a:rPr lang="en-US" altLang="en-US" dirty="0">
                <a:solidFill>
                  <a:srgbClr val="000000"/>
                </a:solidFill>
              </a:rPr>
              <a:t>Can use input file object and </a:t>
            </a:r>
            <a:r>
              <a:rPr lang="en-US" altLang="en-US" dirty="0">
                <a:solidFill>
                  <a:srgbClr val="000000"/>
                </a:solidFill>
                <a:latin typeface="Courier New" panose="02070309020205020404" pitchFamily="49" charset="0"/>
              </a:rPr>
              <a:t>&gt;&gt;</a:t>
            </a:r>
            <a:r>
              <a:rPr lang="en-US" altLang="en-US" dirty="0">
                <a:solidFill>
                  <a:srgbClr val="000000"/>
                </a:solidFill>
              </a:rPr>
              <a:t> to copy data from file to </a:t>
            </a:r>
            <a:r>
              <a:rPr lang="en-US" altLang="en-US" dirty="0" smtClean="0">
                <a:solidFill>
                  <a:srgbClr val="000000"/>
                </a:solidFill>
              </a:rPr>
              <a:t>variables:</a:t>
            </a:r>
          </a:p>
          <a:p>
            <a:pPr marL="720000" lvl="0" indent="0">
              <a:buNone/>
            </a:pPr>
            <a:r>
              <a:rPr lang="en-US" altLang="en-US" sz="2800" dirty="0" smtClean="0">
                <a:solidFill>
                  <a:srgbClr val="000000"/>
                </a:solidFill>
                <a:latin typeface="Courier New" panose="02070309020205020404" pitchFamily="49" charset="0"/>
              </a:rPr>
              <a:t>infile </a:t>
            </a:r>
            <a:r>
              <a:rPr lang="en-US" altLang="en-US" sz="2800" dirty="0">
                <a:solidFill>
                  <a:srgbClr val="000000"/>
                </a:solidFill>
                <a:latin typeface="Courier New" panose="02070309020205020404" pitchFamily="49" charset="0"/>
              </a:rPr>
              <a:t>&gt;&gt; </a:t>
            </a:r>
            <a:r>
              <a:rPr lang="en-US" altLang="en-US" sz="2800" dirty="0" smtClean="0">
                <a:solidFill>
                  <a:srgbClr val="000000"/>
                </a:solidFill>
                <a:latin typeface="Courier New" panose="02070309020205020404" pitchFamily="49" charset="0"/>
              </a:rPr>
              <a:t>partNum;</a:t>
            </a:r>
          </a:p>
          <a:p>
            <a:pPr marL="1026000" lvl="1">
              <a:buClr>
                <a:srgbClr val="000000"/>
              </a:buClr>
              <a:buNone/>
            </a:pPr>
            <a:r>
              <a:rPr lang="en-US" altLang="en-US" dirty="0" smtClean="0">
                <a:solidFill>
                  <a:srgbClr val="000000"/>
                </a:solidFill>
                <a:latin typeface="Courier New" panose="02070309020205020404" pitchFamily="49" charset="0"/>
              </a:rPr>
              <a:t>infile </a:t>
            </a:r>
            <a:r>
              <a:rPr lang="en-US" altLang="en-US" dirty="0">
                <a:solidFill>
                  <a:srgbClr val="000000"/>
                </a:solidFill>
                <a:latin typeface="Courier New" panose="02070309020205020404" pitchFamily="49" charset="0"/>
              </a:rPr>
              <a:t>&gt;&gt; qtyInStock </a:t>
            </a:r>
            <a:r>
              <a:rPr lang="en-US" altLang="en-US" dirty="0" smtClean="0">
                <a:solidFill>
                  <a:srgbClr val="000000"/>
                </a:solidFill>
                <a:latin typeface="Courier New" panose="02070309020205020404" pitchFamily="49" charset="0"/>
              </a:rPr>
              <a:t>&gt;&gt;</a:t>
            </a:r>
          </a:p>
          <a:p>
            <a:pPr marL="1026000" lvl="1">
              <a:spcBef>
                <a:spcPts val="672"/>
              </a:spcBef>
              <a:buClr>
                <a:srgbClr val="000000"/>
              </a:buClr>
              <a:buNone/>
            </a:pPr>
            <a:r>
              <a:rPr lang="en-US" altLang="en-US" dirty="0" smtClean="0">
                <a:solidFill>
                  <a:srgbClr val="000000"/>
                </a:solidFill>
                <a:latin typeface="Courier New" panose="02070309020205020404" pitchFamily="49" charset="0"/>
              </a:rPr>
              <a:t>qtyOnOrder;</a:t>
            </a:r>
            <a:endParaRPr lang="en-US" altLang="en-US" dirty="0">
              <a:solidFill>
                <a:srgbClr val="000000"/>
              </a:solidFill>
            </a:endParaRPr>
          </a:p>
        </p:txBody>
      </p:sp>
    </p:spTree>
    <p:extLst>
      <p:ext uri="{BB962C8B-B14F-4D97-AF65-F5344CB8AC3E}">
        <p14:creationId xmlns:p14="http://schemas.microsoft.com/office/powerpoint/2010/main" val="33008595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p:txBody>
          <a:bodyPr/>
          <a:lstStyle/>
          <a:p>
            <a:r>
              <a:rPr lang="en-US" altLang="en-US" dirty="0" smtClean="0">
                <a:solidFill>
                  <a:srgbClr val="037797"/>
                </a:solidFill>
              </a:rPr>
              <a:t>Using Loops to Process Files</a:t>
            </a:r>
          </a:p>
        </p:txBody>
      </p:sp>
      <p:sp>
        <p:nvSpPr>
          <p:cNvPr id="77827" name="Content Placeholder 2"/>
          <p:cNvSpPr>
            <a:spLocks noGrp="1" noChangeArrowheads="1"/>
          </p:cNvSpPr>
          <p:nvPr>
            <p:ph idx="1"/>
          </p:nvPr>
        </p:nvSpPr>
        <p:spPr/>
        <p:txBody>
          <a:bodyPr/>
          <a:lstStyle/>
          <a:p>
            <a:pPr>
              <a:buFontTx/>
              <a:buChar char="•"/>
            </a:pPr>
            <a:r>
              <a:rPr lang="en-US" altLang="en-US" dirty="0" smtClean="0"/>
              <a:t>The stream extraction operator </a:t>
            </a:r>
            <a:r>
              <a:rPr lang="en-US" altLang="en-US" dirty="0" smtClean="0">
                <a:latin typeface="Courier New" panose="02070309020205020404" pitchFamily="49" charset="0"/>
              </a:rPr>
              <a:t>&gt;&gt;</a:t>
            </a:r>
            <a:r>
              <a:rPr lang="en-US" altLang="en-US" dirty="0" smtClean="0"/>
              <a:t> returns </a:t>
            </a:r>
            <a:r>
              <a:rPr lang="en-US" altLang="en-US" dirty="0" smtClean="0">
                <a:latin typeface="Courier New" panose="02070309020205020404" pitchFamily="49" charset="0"/>
              </a:rPr>
              <a:t>true</a:t>
            </a:r>
            <a:r>
              <a:rPr lang="en-US" altLang="en-US" dirty="0" smtClean="0"/>
              <a:t> when a value was successfully read, </a:t>
            </a:r>
            <a:r>
              <a:rPr lang="en-US" altLang="en-US" dirty="0" smtClean="0">
                <a:latin typeface="Courier New" panose="02070309020205020404" pitchFamily="49" charset="0"/>
              </a:rPr>
              <a:t>false</a:t>
            </a:r>
            <a:r>
              <a:rPr lang="en-US" altLang="en-US" dirty="0" smtClean="0"/>
              <a:t> otherwise</a:t>
            </a:r>
          </a:p>
          <a:p>
            <a:pPr>
              <a:spcBef>
                <a:spcPts val="4500"/>
              </a:spcBef>
              <a:buFontTx/>
              <a:buChar char="•"/>
            </a:pPr>
            <a:r>
              <a:rPr lang="en-US" altLang="en-US" dirty="0" smtClean="0"/>
              <a:t>Can be tested in a </a:t>
            </a:r>
            <a:r>
              <a:rPr lang="en-US" altLang="en-US" dirty="0" smtClean="0">
                <a:latin typeface="Courier New" panose="02070309020205020404" pitchFamily="49" charset="0"/>
              </a:rPr>
              <a:t>while</a:t>
            </a:r>
            <a:r>
              <a:rPr lang="en-US" altLang="en-US" dirty="0" smtClean="0"/>
              <a:t> loop to continue execution as long as values are read from the file:</a:t>
            </a:r>
          </a:p>
          <a:p>
            <a:pPr marL="752400" indent="0">
              <a:buNone/>
            </a:pPr>
            <a:r>
              <a:rPr lang="en-US" altLang="en-US" sz="2800" dirty="0" smtClean="0">
                <a:latin typeface="Courier New" panose="02070309020205020404" pitchFamily="49" charset="0"/>
              </a:rPr>
              <a:t>while (inputFile &gt;&gt; number) ...</a:t>
            </a:r>
            <a:endParaRPr lang="en-US" altLang="en-US" sz="2800" dirty="0" smtClean="0"/>
          </a:p>
        </p:txBody>
      </p:sp>
    </p:spTree>
    <p:extLst>
      <p:ext uri="{BB962C8B-B14F-4D97-AF65-F5344CB8AC3E}">
        <p14:creationId xmlns:p14="http://schemas.microsoft.com/office/powerpoint/2010/main" val="11142886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noChangeArrowheads="1"/>
          </p:cNvSpPr>
          <p:nvPr>
            <p:ph type="title"/>
          </p:nvPr>
        </p:nvSpPr>
        <p:spPr/>
        <p:txBody>
          <a:bodyPr/>
          <a:lstStyle/>
          <a:p>
            <a:r>
              <a:rPr lang="en-US" altLang="en-US" dirty="0" smtClean="0">
                <a:solidFill>
                  <a:srgbClr val="037797"/>
                </a:solidFill>
              </a:rPr>
              <a:t>Closing Files</a:t>
            </a:r>
          </a:p>
        </p:txBody>
      </p:sp>
      <p:sp>
        <p:nvSpPr>
          <p:cNvPr id="78851" name="Content Placeholder 2"/>
          <p:cNvSpPr>
            <a:spLocks noGrp="1" noChangeArrowheads="1"/>
          </p:cNvSpPr>
          <p:nvPr>
            <p:ph idx="1"/>
          </p:nvPr>
        </p:nvSpPr>
        <p:spPr/>
        <p:txBody>
          <a:bodyPr/>
          <a:lstStyle/>
          <a:p>
            <a:pPr>
              <a:lnSpc>
                <a:spcPct val="90000"/>
              </a:lnSpc>
              <a:buFontTx/>
              <a:buChar char="•"/>
            </a:pPr>
            <a:r>
              <a:rPr lang="en-US" altLang="en-US" dirty="0" smtClean="0"/>
              <a:t>Use the </a:t>
            </a:r>
            <a:r>
              <a:rPr lang="en-US" altLang="en-US" dirty="0" smtClean="0">
                <a:latin typeface="Courier New" panose="02070309020205020404" pitchFamily="49" charset="0"/>
              </a:rPr>
              <a:t>close</a:t>
            </a:r>
            <a:r>
              <a:rPr lang="en-US" altLang="en-US" dirty="0" smtClean="0"/>
              <a:t> member function:</a:t>
            </a:r>
          </a:p>
          <a:p>
            <a:pPr marL="738000" indent="0">
              <a:lnSpc>
                <a:spcPct val="90000"/>
              </a:lnSpc>
              <a:buNone/>
            </a:pPr>
            <a:r>
              <a:rPr lang="en-US" altLang="en-US" sz="2800" dirty="0" smtClean="0">
                <a:latin typeface="Courier New" panose="02070309020205020404" pitchFamily="49" charset="0"/>
              </a:rPr>
              <a:t>infile.close();</a:t>
            </a:r>
          </a:p>
          <a:p>
            <a:pPr marL="1029600" lvl="1">
              <a:lnSpc>
                <a:spcPct val="90000"/>
              </a:lnSpc>
              <a:buFontTx/>
              <a:buNone/>
            </a:pPr>
            <a:r>
              <a:rPr lang="en-US" altLang="en-US" dirty="0" smtClean="0">
                <a:latin typeface="Courier New" panose="02070309020205020404" pitchFamily="49" charset="0"/>
              </a:rPr>
              <a:t>outfile.close();</a:t>
            </a:r>
          </a:p>
          <a:p>
            <a:pPr>
              <a:lnSpc>
                <a:spcPct val="90000"/>
              </a:lnSpc>
              <a:buFontTx/>
              <a:buChar char="•"/>
            </a:pPr>
            <a:r>
              <a:rPr lang="en-US" altLang="en-US" dirty="0" smtClean="0"/>
              <a:t>Don’t wait for operating system to close files at program end:</a:t>
            </a:r>
          </a:p>
          <a:p>
            <a:pPr lvl="1">
              <a:lnSpc>
                <a:spcPct val="90000"/>
              </a:lnSpc>
            </a:pPr>
            <a:r>
              <a:rPr lang="en-US" altLang="en-US" dirty="0" smtClean="0"/>
              <a:t>may be limit on number of open files</a:t>
            </a:r>
          </a:p>
          <a:p>
            <a:pPr lvl="1">
              <a:lnSpc>
                <a:spcPct val="90000"/>
              </a:lnSpc>
            </a:pPr>
            <a:r>
              <a:rPr lang="en-US" altLang="en-US" dirty="0" smtClean="0"/>
              <a:t>may be buffered output data waiting to send to file</a:t>
            </a:r>
          </a:p>
        </p:txBody>
      </p:sp>
    </p:spTree>
    <p:extLst>
      <p:ext uri="{BB962C8B-B14F-4D97-AF65-F5344CB8AC3E}">
        <p14:creationId xmlns:p14="http://schemas.microsoft.com/office/powerpoint/2010/main" val="185990664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noChangeArrowheads="1"/>
          </p:cNvSpPr>
          <p:nvPr>
            <p:ph type="title"/>
          </p:nvPr>
        </p:nvSpPr>
        <p:spPr/>
        <p:txBody>
          <a:bodyPr/>
          <a:lstStyle/>
          <a:p>
            <a:r>
              <a:rPr lang="en-US" altLang="en-US" sz="3600" dirty="0" smtClean="0">
                <a:solidFill>
                  <a:srgbClr val="037797"/>
                </a:solidFill>
              </a:rPr>
              <a:t>Letting the User Specify a Filename</a:t>
            </a:r>
          </a:p>
        </p:txBody>
      </p:sp>
      <p:sp>
        <p:nvSpPr>
          <p:cNvPr id="79875" name="Content Placeholder 2"/>
          <p:cNvSpPr>
            <a:spLocks noGrp="1" noChangeArrowheads="1"/>
          </p:cNvSpPr>
          <p:nvPr>
            <p:ph idx="1"/>
          </p:nvPr>
        </p:nvSpPr>
        <p:spPr/>
        <p:txBody>
          <a:bodyPr/>
          <a:lstStyle/>
          <a:p>
            <a:pPr>
              <a:buFontTx/>
              <a:buChar char="•"/>
            </a:pPr>
            <a:r>
              <a:rPr lang="en-US" altLang="en-US" dirty="0" smtClean="0"/>
              <a:t>In many cases, you will want the user to specify the name of a file for the program to open.</a:t>
            </a:r>
          </a:p>
          <a:p>
            <a:pPr>
              <a:buFontTx/>
              <a:buChar char="•"/>
            </a:pPr>
            <a:r>
              <a:rPr lang="en-US" altLang="en-US" dirty="0" smtClean="0"/>
              <a:t>In C++ 11, you can pass a </a:t>
            </a:r>
            <a:r>
              <a:rPr lang="en-US" altLang="en-US" dirty="0" smtClean="0">
                <a:latin typeface="Courier New" panose="02070309020205020404" pitchFamily="49" charset="0"/>
                <a:cs typeface="Courier New" panose="02070309020205020404" pitchFamily="49" charset="0"/>
              </a:rPr>
              <a:t>string</a:t>
            </a:r>
            <a:r>
              <a:rPr lang="en-US" altLang="en-US" dirty="0" smtClean="0"/>
              <a:t> object as an argument to a file stream object’s </a:t>
            </a:r>
            <a:r>
              <a:rPr lang="en-US" altLang="en-US" dirty="0" smtClean="0">
                <a:latin typeface="Courier New" panose="02070309020205020404" pitchFamily="49" charset="0"/>
                <a:cs typeface="Courier New" panose="02070309020205020404" pitchFamily="49" charset="0"/>
              </a:rPr>
              <a:t>open</a:t>
            </a:r>
            <a:r>
              <a:rPr lang="en-US" altLang="en-US" dirty="0" smtClean="0"/>
              <a:t> member function.</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8800"/>
            <a:ext cx="8229600" cy="563562"/>
          </a:xfrm>
        </p:spPr>
        <p:txBody>
          <a:bodyPr/>
          <a:lstStyle/>
          <a:p>
            <a:r>
              <a:rPr lang="en-US" altLang="en-US" sz="3600" dirty="0"/>
              <a:t>Letting the User Specify a </a:t>
            </a:r>
            <a:r>
              <a:rPr lang="en-US" altLang="en-US" sz="3600" dirty="0" smtClean="0"/>
              <a:t>Filename </a:t>
            </a:r>
            <a:r>
              <a:rPr lang="en-US" altLang="en-US" sz="1200" dirty="0" smtClean="0"/>
              <a:t>(1 of 3)</a:t>
            </a:r>
            <a:endParaRPr lang="en-IN" sz="1800" dirty="0"/>
          </a:p>
        </p:txBody>
      </p:sp>
      <p:pic>
        <p:nvPicPr>
          <p:cNvPr id="3" name="Picture 2" descr="The screenshot shows the program source code to let the user enter a file name. The program gets the file name from the user and opens the fi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6545263"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2131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8800"/>
            <a:ext cx="8229600" cy="563562"/>
          </a:xfrm>
        </p:spPr>
        <p:txBody>
          <a:bodyPr/>
          <a:lstStyle/>
          <a:p>
            <a:r>
              <a:rPr lang="en-US" altLang="en-US" sz="3600" dirty="0"/>
              <a:t>Letting the User Specify a Filename </a:t>
            </a:r>
            <a:r>
              <a:rPr lang="en-US" altLang="en-US" sz="1200" dirty="0" smtClean="0"/>
              <a:t>(2 </a:t>
            </a:r>
            <a:r>
              <a:rPr lang="en-US" altLang="en-US" sz="1200" dirty="0"/>
              <a:t>of </a:t>
            </a:r>
            <a:r>
              <a:rPr lang="en-US" altLang="en-US" sz="1200" dirty="0" smtClean="0"/>
              <a:t>3)</a:t>
            </a:r>
            <a:endParaRPr lang="en-IN" dirty="0"/>
          </a:p>
        </p:txBody>
      </p:sp>
      <p:pic>
        <p:nvPicPr>
          <p:cNvPr id="3" name="Picture 4" descr="The screenshot shows the program source code to let the user enter a file name. The program gets the file name from the user and opens the file. If the file opens successfully, the program processes the file. It reads the numbers from the file and displays them on the output screen. Finally, the program closes the file. The trailing else catches the errors in opening a file and displays the error message, &quot;Error opening the fil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1343025"/>
            <a:ext cx="6615112"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9413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86000"/>
            <a:ext cx="8229600" cy="715962"/>
          </a:xfrm>
        </p:spPr>
        <p:txBody>
          <a:bodyPr/>
          <a:lstStyle/>
          <a:p>
            <a:r>
              <a:rPr lang="en-US" altLang="en-US" sz="3600" dirty="0"/>
              <a:t>Letting the User Specify a Filename </a:t>
            </a:r>
            <a:r>
              <a:rPr lang="en-US" altLang="en-US" sz="1200" dirty="0" smtClean="0"/>
              <a:t>(3 </a:t>
            </a:r>
            <a:r>
              <a:rPr lang="en-US" altLang="en-US" sz="1200" dirty="0"/>
              <a:t>of 3)</a:t>
            </a:r>
            <a:endParaRPr lang="en-IN" dirty="0"/>
          </a:p>
        </p:txBody>
      </p:sp>
      <p:pic>
        <p:nvPicPr>
          <p:cNvPr id="3" name="Picture 3" descr="The screenshot shows the program output with example input in bold to let the user specify a filename. The statement reads, &quot;Enter the file name.&quot; The input reads, &quot;ListofNumbers.text&quot; in bold. The program output displays the numbers in the file from 100 to 700, in intervals of 100, one below the oth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85975"/>
            <a:ext cx="6707188"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87228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037797"/>
                </a:solidFill>
              </a:rPr>
              <a:t>Using the </a:t>
            </a:r>
            <a:r>
              <a:rPr lang="en-US" dirty="0">
                <a:solidFill>
                  <a:srgbClr val="037797"/>
                </a:solidFill>
                <a:latin typeface="Courier New" panose="02070309020205020404" pitchFamily="49" charset="0"/>
                <a:cs typeface="Courier New" panose="02070309020205020404" pitchFamily="49" charset="0"/>
              </a:rPr>
              <a:t>c_str</a:t>
            </a:r>
            <a:r>
              <a:rPr lang="en-US" dirty="0">
                <a:solidFill>
                  <a:srgbClr val="037797"/>
                </a:solidFill>
              </a:rPr>
              <a:t> Member Function in Older Versions of C</a:t>
            </a:r>
            <a:r>
              <a:rPr lang="en-US" dirty="0" smtClean="0">
                <a:solidFill>
                  <a:srgbClr val="037797"/>
                </a:solidFill>
              </a:rPr>
              <a:t>++ </a:t>
            </a:r>
            <a:r>
              <a:rPr lang="en-US" sz="1300" dirty="0" smtClean="0">
                <a:solidFill>
                  <a:srgbClr val="037797"/>
                </a:solidFill>
              </a:rPr>
              <a:t>(1 of 2)</a:t>
            </a:r>
            <a:endParaRPr lang="en-US" sz="1300" dirty="0">
              <a:solidFill>
                <a:srgbClr val="037797"/>
              </a:solidFill>
            </a:endParaRPr>
          </a:p>
        </p:txBody>
      </p:sp>
      <p:sp>
        <p:nvSpPr>
          <p:cNvPr id="83971" name="Content Placeholder 2"/>
          <p:cNvSpPr>
            <a:spLocks noGrp="1" noChangeArrowheads="1"/>
          </p:cNvSpPr>
          <p:nvPr>
            <p:ph idx="1"/>
          </p:nvPr>
        </p:nvSpPr>
        <p:spPr/>
        <p:txBody>
          <a:bodyPr/>
          <a:lstStyle/>
          <a:p>
            <a:pPr>
              <a:buFontTx/>
              <a:buChar char="•"/>
            </a:pPr>
            <a:r>
              <a:rPr lang="en-US" altLang="en-US" dirty="0" smtClean="0">
                <a:cs typeface="Courier New" panose="02070309020205020404" pitchFamily="49" charset="0"/>
              </a:rPr>
              <a:t>Prior to C++ 11, the </a:t>
            </a:r>
            <a:r>
              <a:rPr lang="en-US" altLang="en-US" dirty="0" smtClean="0">
                <a:latin typeface="Courier New" panose="02070309020205020404" pitchFamily="49" charset="0"/>
                <a:cs typeface="Courier New" panose="02070309020205020404" pitchFamily="49" charset="0"/>
              </a:rPr>
              <a:t>open</a:t>
            </a:r>
            <a:r>
              <a:rPr lang="en-US" altLang="en-US" dirty="0" smtClean="0"/>
              <a:t> member function requires that you pass the name of the file as a null-terminated string, which is also known as a </a:t>
            </a:r>
            <a:r>
              <a:rPr lang="en-US" altLang="en-US" i="1" u="sng" dirty="0" smtClean="0"/>
              <a:t>C-string</a:t>
            </a:r>
            <a:r>
              <a:rPr lang="en-US" altLang="en-US" i="1" dirty="0" smtClean="0"/>
              <a:t>.</a:t>
            </a:r>
          </a:p>
          <a:p>
            <a:pPr>
              <a:buFontTx/>
              <a:buChar char="•"/>
            </a:pPr>
            <a:r>
              <a:rPr lang="en-US" altLang="en-US" i="1" dirty="0" smtClean="0"/>
              <a:t>String literals are stored </a:t>
            </a:r>
            <a:r>
              <a:rPr lang="en-US" altLang="en-US" dirty="0" smtClean="0"/>
              <a:t>in memory as null-terminated C-strings, but </a:t>
            </a:r>
            <a:r>
              <a:rPr lang="en-US" altLang="en-US" i="1" u="sng" dirty="0" smtClean="0"/>
              <a:t>string objects </a:t>
            </a:r>
            <a:r>
              <a:rPr lang="en-US" altLang="en-US" dirty="0" smtClean="0"/>
              <a:t>are </a:t>
            </a:r>
            <a:r>
              <a:rPr lang="en-US" altLang="en-US" b="1" dirty="0" smtClean="0"/>
              <a:t>not</a:t>
            </a:r>
            <a:r>
              <a:rPr lang="en-US" altLang="en-US" dirty="0" smtClean="0"/>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37797"/>
                </a:solidFill>
              </a:rPr>
              <a:t>Notes on Increment and Decrement</a:t>
            </a:r>
            <a:endParaRPr lang="en-IN" dirty="0">
              <a:solidFill>
                <a:srgbClr val="037797"/>
              </a:solidFill>
            </a:endParaRPr>
          </a:p>
        </p:txBody>
      </p:sp>
      <p:sp>
        <p:nvSpPr>
          <p:cNvPr id="3" name="Content Placeholder 2"/>
          <p:cNvSpPr>
            <a:spLocks noGrp="1"/>
          </p:cNvSpPr>
          <p:nvPr>
            <p:ph idx="1"/>
          </p:nvPr>
        </p:nvSpPr>
        <p:spPr/>
        <p:txBody>
          <a:bodyPr/>
          <a:lstStyle/>
          <a:p>
            <a:pPr lvl="0">
              <a:buFontTx/>
              <a:buChar char="•"/>
            </a:pPr>
            <a:r>
              <a:rPr lang="en-US" altLang="en-US" sz="2800" dirty="0">
                <a:solidFill>
                  <a:srgbClr val="000000"/>
                </a:solidFill>
              </a:rPr>
              <a:t>Can be used in </a:t>
            </a:r>
            <a:r>
              <a:rPr lang="en-US" altLang="en-US" sz="2800" dirty="0" smtClean="0">
                <a:solidFill>
                  <a:srgbClr val="000000"/>
                </a:solidFill>
              </a:rPr>
              <a:t>expressions:</a:t>
            </a:r>
          </a:p>
          <a:p>
            <a:pPr marL="741600" lvl="0" indent="0">
              <a:buNone/>
            </a:pPr>
            <a:r>
              <a:rPr lang="en-US" altLang="en-US" sz="2400" dirty="0" smtClean="0">
                <a:solidFill>
                  <a:srgbClr val="000000"/>
                </a:solidFill>
                <a:latin typeface="Courier New" panose="02070309020205020404" pitchFamily="49" charset="0"/>
              </a:rPr>
              <a:t>result </a:t>
            </a:r>
            <a:r>
              <a:rPr lang="en-US" altLang="en-US" sz="2400" dirty="0">
                <a:solidFill>
                  <a:srgbClr val="000000"/>
                </a:solidFill>
                <a:latin typeface="Courier New" panose="02070309020205020404" pitchFamily="49" charset="0"/>
              </a:rPr>
              <a:t>= num1++ + </a:t>
            </a:r>
            <a:r>
              <a:rPr lang="en-US" altLang="en-US" sz="2400" dirty="0" smtClean="0">
                <a:solidFill>
                  <a:srgbClr val="000000"/>
                </a:solidFill>
                <a:latin typeface="Courier New" panose="02070309020205020404" pitchFamily="49" charset="0"/>
              </a:rPr>
              <a:t>−−num2</a:t>
            </a:r>
            <a:r>
              <a:rPr lang="en-US" altLang="en-US" sz="2400" dirty="0">
                <a:solidFill>
                  <a:srgbClr val="000000"/>
                </a:solidFill>
                <a:latin typeface="Courier New" panose="02070309020205020404" pitchFamily="49" charset="0"/>
              </a:rPr>
              <a:t>;</a:t>
            </a:r>
          </a:p>
          <a:p>
            <a:pPr lvl="0">
              <a:buFontTx/>
              <a:buChar char="•"/>
            </a:pPr>
            <a:r>
              <a:rPr lang="en-US" altLang="en-US" sz="2800" dirty="0">
                <a:solidFill>
                  <a:srgbClr val="000000"/>
                </a:solidFill>
              </a:rPr>
              <a:t>Must be applied to something that has a location in memory. Cannot </a:t>
            </a:r>
            <a:r>
              <a:rPr lang="en-US" altLang="en-US" sz="2800" dirty="0" smtClean="0">
                <a:solidFill>
                  <a:srgbClr val="000000"/>
                </a:solidFill>
              </a:rPr>
              <a:t>have:</a:t>
            </a:r>
          </a:p>
          <a:p>
            <a:pPr marL="1080000" lvl="0" indent="-342000">
              <a:buNone/>
            </a:pPr>
            <a:r>
              <a:rPr lang="en-US" altLang="en-US" sz="2400" dirty="0" smtClean="0">
                <a:solidFill>
                  <a:srgbClr val="000000"/>
                </a:solidFill>
                <a:latin typeface="Courier New" panose="02070309020205020404" pitchFamily="49" charset="0"/>
              </a:rPr>
              <a:t>result </a:t>
            </a:r>
            <a:r>
              <a:rPr lang="en-US" altLang="en-US" sz="2400" dirty="0">
                <a:solidFill>
                  <a:srgbClr val="000000"/>
                </a:solidFill>
                <a:latin typeface="Courier New" panose="02070309020205020404" pitchFamily="49" charset="0"/>
              </a:rPr>
              <a:t>= (num1 + num2)++;</a:t>
            </a:r>
          </a:p>
          <a:p>
            <a:pPr lvl="0">
              <a:buFontTx/>
              <a:buChar char="•"/>
            </a:pPr>
            <a:r>
              <a:rPr lang="en-US" altLang="en-US" sz="2800" dirty="0">
                <a:solidFill>
                  <a:srgbClr val="000000"/>
                </a:solidFill>
              </a:rPr>
              <a:t>Can be used in relational </a:t>
            </a:r>
            <a:r>
              <a:rPr lang="en-US" altLang="en-US" sz="2800" dirty="0" smtClean="0">
                <a:solidFill>
                  <a:srgbClr val="000000"/>
                </a:solidFill>
              </a:rPr>
              <a:t>expressions:</a:t>
            </a:r>
          </a:p>
          <a:p>
            <a:pPr marL="741600" lvl="0" indent="0">
              <a:buNone/>
            </a:pPr>
            <a:r>
              <a:rPr lang="en-US" altLang="en-US" sz="2400" dirty="0" smtClean="0">
                <a:solidFill>
                  <a:srgbClr val="000000"/>
                </a:solidFill>
                <a:latin typeface="Courier New" panose="02070309020205020404" pitchFamily="49" charset="0"/>
              </a:rPr>
              <a:t>if </a:t>
            </a:r>
            <a:r>
              <a:rPr lang="en-US" altLang="en-US" sz="2400" dirty="0">
                <a:solidFill>
                  <a:srgbClr val="000000"/>
                </a:solidFill>
                <a:latin typeface="Courier New" panose="02070309020205020404" pitchFamily="49" charset="0"/>
              </a:rPr>
              <a:t>(++num &gt; </a:t>
            </a:r>
            <a:r>
              <a:rPr lang="en-US" altLang="en-US" sz="2400" dirty="0" smtClean="0">
                <a:solidFill>
                  <a:srgbClr val="000000"/>
                </a:solidFill>
                <a:latin typeface="Courier New" panose="02070309020205020404" pitchFamily="49" charset="0"/>
              </a:rPr>
              <a:t>limit)</a:t>
            </a:r>
          </a:p>
          <a:p>
            <a:pPr marL="741600" lvl="0" indent="0">
              <a:buNone/>
            </a:pPr>
            <a:r>
              <a:rPr lang="en-US" altLang="en-US" sz="2400" dirty="0" smtClean="0"/>
              <a:t>pre- </a:t>
            </a:r>
            <a:r>
              <a:rPr lang="en-US" altLang="en-US" sz="2400" dirty="0"/>
              <a:t>and post-operations will cause different comparisons</a:t>
            </a:r>
            <a:endParaRPr lang="en-US" altLang="en-US" sz="2400" dirty="0" smtClean="0">
              <a:solidFill>
                <a:srgbClr val="000000"/>
              </a:solidFill>
            </a:endParaRPr>
          </a:p>
        </p:txBody>
      </p:sp>
    </p:spTree>
    <p:extLst>
      <p:ext uri="{BB962C8B-B14F-4D97-AF65-F5344CB8AC3E}">
        <p14:creationId xmlns:p14="http://schemas.microsoft.com/office/powerpoint/2010/main" val="149470782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37797"/>
                </a:solidFill>
              </a:rPr>
              <a:t>Using the </a:t>
            </a:r>
            <a:r>
              <a:rPr lang="en-US" sz="4000" dirty="0">
                <a:solidFill>
                  <a:srgbClr val="037797"/>
                </a:solidFill>
                <a:latin typeface="Courier New" panose="02070309020205020404" pitchFamily="49" charset="0"/>
                <a:cs typeface="Courier New" panose="02070309020205020404" pitchFamily="49" charset="0"/>
              </a:rPr>
              <a:t>c_str</a:t>
            </a:r>
            <a:r>
              <a:rPr lang="en-US" sz="4000" dirty="0">
                <a:solidFill>
                  <a:srgbClr val="037797"/>
                </a:solidFill>
              </a:rPr>
              <a:t> Member Function in Older Versions of C++ </a:t>
            </a:r>
            <a:r>
              <a:rPr lang="en-US" sz="1200" dirty="0" smtClean="0">
                <a:solidFill>
                  <a:srgbClr val="037797"/>
                </a:solidFill>
              </a:rPr>
              <a:t>(2 </a:t>
            </a:r>
            <a:r>
              <a:rPr lang="en-US" sz="1200" dirty="0">
                <a:solidFill>
                  <a:srgbClr val="037797"/>
                </a:solidFill>
              </a:rPr>
              <a:t>of 2)</a:t>
            </a:r>
            <a:endParaRPr lang="en-IN" dirty="0">
              <a:solidFill>
                <a:srgbClr val="037797"/>
              </a:solidFill>
            </a:endParaRPr>
          </a:p>
        </p:txBody>
      </p:sp>
      <p:sp>
        <p:nvSpPr>
          <p:cNvPr id="3" name="Content Placeholder 2"/>
          <p:cNvSpPr>
            <a:spLocks noGrp="1"/>
          </p:cNvSpPr>
          <p:nvPr>
            <p:ph idx="1"/>
          </p:nvPr>
        </p:nvSpPr>
        <p:spPr/>
        <p:txBody>
          <a:bodyPr/>
          <a:lstStyle/>
          <a:p>
            <a:pPr lvl="0">
              <a:defRPr/>
            </a:pPr>
            <a:r>
              <a:rPr lang="en-US" sz="2400" dirty="0">
                <a:solidFill>
                  <a:srgbClr val="000000"/>
                </a:solidFill>
                <a:latin typeface="Courier New" pitchFamily="49" charset="0"/>
                <a:cs typeface="Courier New" pitchFamily="49" charset="0"/>
              </a:rPr>
              <a:t>string</a:t>
            </a:r>
            <a:r>
              <a:rPr lang="en-US" sz="2400" dirty="0">
                <a:solidFill>
                  <a:srgbClr val="000000"/>
                </a:solidFill>
              </a:rPr>
              <a:t> objects have a member function named </a:t>
            </a:r>
            <a:r>
              <a:rPr lang="en-US" sz="2400" dirty="0">
                <a:solidFill>
                  <a:srgbClr val="000000"/>
                </a:solidFill>
                <a:latin typeface="Courier New" pitchFamily="49" charset="0"/>
                <a:cs typeface="Courier New" pitchFamily="49" charset="0"/>
              </a:rPr>
              <a:t>c_str</a:t>
            </a:r>
            <a:r>
              <a:rPr lang="en-US" sz="2400" dirty="0">
                <a:solidFill>
                  <a:srgbClr val="000000"/>
                </a:solidFill>
              </a:rPr>
              <a:t> </a:t>
            </a:r>
          </a:p>
          <a:p>
            <a:pPr lvl="1">
              <a:defRPr/>
            </a:pPr>
            <a:r>
              <a:rPr lang="en-US" sz="2400" dirty="0">
                <a:solidFill>
                  <a:srgbClr val="000000"/>
                </a:solidFill>
                <a:ea typeface="+mn-ea"/>
              </a:rPr>
              <a:t>It returns the contents of the object formatted as a null-terminated C-string. </a:t>
            </a:r>
          </a:p>
          <a:p>
            <a:pPr lvl="1">
              <a:defRPr/>
            </a:pPr>
            <a:r>
              <a:rPr lang="en-US" sz="2400" dirty="0">
                <a:solidFill>
                  <a:srgbClr val="000000"/>
                </a:solidFill>
                <a:ea typeface="+mn-ea"/>
              </a:rPr>
              <a:t>Here is the general format of how you call the </a:t>
            </a:r>
            <a:r>
              <a:rPr lang="en-US" sz="2400" dirty="0">
                <a:solidFill>
                  <a:srgbClr val="000000"/>
                </a:solidFill>
                <a:latin typeface="Courier New" pitchFamily="49" charset="0"/>
                <a:ea typeface="+mn-ea"/>
                <a:cs typeface="Courier New" pitchFamily="49" charset="0"/>
              </a:rPr>
              <a:t>c_str</a:t>
            </a:r>
            <a:r>
              <a:rPr lang="en-US" sz="2400" dirty="0">
                <a:solidFill>
                  <a:srgbClr val="000000"/>
                </a:solidFill>
                <a:ea typeface="+mn-ea"/>
              </a:rPr>
              <a:t> function:</a:t>
            </a:r>
            <a:r>
              <a:rPr lang="en-US" sz="2400" i="1" dirty="0">
                <a:solidFill>
                  <a:srgbClr val="000000"/>
                </a:solidFill>
              </a:rPr>
              <a:t> </a:t>
            </a:r>
          </a:p>
          <a:p>
            <a:pPr marL="1638000" lvl="1" indent="0">
              <a:buNone/>
              <a:defRPr/>
            </a:pPr>
            <a:r>
              <a:rPr lang="en-US" sz="3200" dirty="0" smtClean="0">
                <a:solidFill>
                  <a:srgbClr val="000000"/>
                </a:solidFill>
                <a:latin typeface="Courier New" pitchFamily="49" charset="0"/>
                <a:cs typeface="Courier New" pitchFamily="49" charset="0"/>
              </a:rPr>
              <a:t>stringObject.c_str()</a:t>
            </a:r>
          </a:p>
          <a:p>
            <a:pPr marL="857250" lvl="2" indent="-457200">
              <a:spcBef>
                <a:spcPts val="2000"/>
              </a:spcBef>
              <a:defRPr/>
            </a:pPr>
            <a:r>
              <a:rPr lang="en-US" dirty="0" smtClean="0">
                <a:solidFill>
                  <a:srgbClr val="000000"/>
                </a:solidFill>
              </a:rPr>
              <a:t>Line </a:t>
            </a:r>
            <a:r>
              <a:rPr lang="en-US" dirty="0">
                <a:solidFill>
                  <a:srgbClr val="000000"/>
                </a:solidFill>
              </a:rPr>
              <a:t>18 in Program 5-24 could be rewritten in the following </a:t>
            </a:r>
            <a:r>
              <a:rPr lang="en-US" dirty="0" smtClean="0">
                <a:solidFill>
                  <a:srgbClr val="000000"/>
                </a:solidFill>
              </a:rPr>
              <a:t>manner:</a:t>
            </a:r>
          </a:p>
          <a:p>
            <a:pPr marL="1008000" lvl="2" indent="0">
              <a:spcBef>
                <a:spcPts val="4000"/>
              </a:spcBef>
              <a:buNone/>
              <a:defRPr/>
            </a:pPr>
            <a:r>
              <a:rPr lang="en-US" dirty="0" smtClean="0">
                <a:solidFill>
                  <a:srgbClr val="000000"/>
                </a:solidFill>
                <a:latin typeface="Courier New" pitchFamily="49" charset="0"/>
                <a:cs typeface="Courier New" pitchFamily="49" charset="0"/>
              </a:rPr>
              <a:t>inputFile.open(</a:t>
            </a:r>
            <a:r>
              <a:rPr lang="en-US" dirty="0" smtClean="0">
                <a:solidFill>
                  <a:srgbClr val="000000"/>
                </a:solidFill>
                <a:latin typeface="Courier New" pitchFamily="49" charset="0"/>
                <a:cs typeface="Courier New" pitchFamily="49" charset="0"/>
              </a:rPr>
              <a:t>filename.c_str</a:t>
            </a:r>
            <a:r>
              <a:rPr lang="en-US" dirty="0" smtClean="0">
                <a:solidFill>
                  <a:srgbClr val="000000"/>
                </a:solidFill>
                <a:latin typeface="Courier New" pitchFamily="49" charset="0"/>
                <a:cs typeface="Courier New" pitchFamily="49" charset="0"/>
              </a:rPr>
              <a:t>());</a:t>
            </a:r>
            <a:endParaRPr lang="en-US"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42642443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noChangeArrowheads="1"/>
          </p:cNvSpPr>
          <p:nvPr>
            <p:ph type="ctrTitle"/>
          </p:nvPr>
        </p:nvSpPr>
        <p:spPr/>
        <p:txBody>
          <a:bodyPr/>
          <a:lstStyle/>
          <a:p>
            <a:r>
              <a:rPr lang="en-US" altLang="en-US" dirty="0" smtClean="0">
                <a:solidFill>
                  <a:srgbClr val="037797"/>
                </a:solidFill>
              </a:rPr>
              <a:t>5.12</a:t>
            </a:r>
          </a:p>
        </p:txBody>
      </p:sp>
      <p:sp>
        <p:nvSpPr>
          <p:cNvPr id="86019" name="Subtitle 2"/>
          <p:cNvSpPr>
            <a:spLocks noGrp="1" noChangeArrowheads="1"/>
          </p:cNvSpPr>
          <p:nvPr>
            <p:ph type="subTitle" idx="1"/>
          </p:nvPr>
        </p:nvSpPr>
        <p:spPr/>
        <p:txBody>
          <a:bodyPr/>
          <a:lstStyle/>
          <a:p>
            <a:r>
              <a:rPr lang="en-US" altLang="en-US" dirty="0" smtClean="0"/>
              <a:t>Breaking and Continuing a Loop</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noChangeArrowheads="1"/>
          </p:cNvSpPr>
          <p:nvPr>
            <p:ph type="title"/>
          </p:nvPr>
        </p:nvSpPr>
        <p:spPr/>
        <p:txBody>
          <a:bodyPr/>
          <a:lstStyle/>
          <a:p>
            <a:r>
              <a:rPr lang="en-US" altLang="en-US" dirty="0" smtClean="0">
                <a:solidFill>
                  <a:srgbClr val="037797"/>
                </a:solidFill>
              </a:rPr>
              <a:t>Breaking Out of a Loop</a:t>
            </a:r>
          </a:p>
        </p:txBody>
      </p:sp>
      <p:sp>
        <p:nvSpPr>
          <p:cNvPr id="87043" name="Content Placeholder 2"/>
          <p:cNvSpPr>
            <a:spLocks noGrp="1" noChangeArrowheads="1"/>
          </p:cNvSpPr>
          <p:nvPr>
            <p:ph idx="1"/>
          </p:nvPr>
        </p:nvSpPr>
        <p:spPr/>
        <p:txBody>
          <a:bodyPr/>
          <a:lstStyle/>
          <a:p>
            <a:pPr>
              <a:buFontTx/>
              <a:buChar char="•"/>
            </a:pPr>
            <a:r>
              <a:rPr lang="en-US" altLang="en-US" dirty="0" smtClean="0"/>
              <a:t>Can use </a:t>
            </a:r>
            <a:r>
              <a:rPr lang="en-US" altLang="en-US" dirty="0" smtClean="0">
                <a:latin typeface="Courier New" panose="02070309020205020404" pitchFamily="49" charset="0"/>
              </a:rPr>
              <a:t>break</a:t>
            </a:r>
            <a:r>
              <a:rPr lang="en-US" altLang="en-US" dirty="0" smtClean="0"/>
              <a:t> to terminate execution of a loop</a:t>
            </a:r>
          </a:p>
          <a:p>
            <a:pPr>
              <a:spcBef>
                <a:spcPts val="4600"/>
              </a:spcBef>
              <a:buFontTx/>
              <a:buChar char="•"/>
            </a:pPr>
            <a:r>
              <a:rPr lang="en-US" altLang="en-US" dirty="0" smtClean="0"/>
              <a:t>Use sparingly if at all – makes code harder to understand and debug</a:t>
            </a:r>
          </a:p>
          <a:p>
            <a:pPr>
              <a:spcBef>
                <a:spcPts val="4700"/>
              </a:spcBef>
              <a:buFontTx/>
              <a:buChar char="•"/>
            </a:pPr>
            <a:r>
              <a:rPr lang="en-US" altLang="en-US" dirty="0" smtClean="0"/>
              <a:t>When used in an inner loop, terminates that loop only and goes back to outer loop</a:t>
            </a:r>
          </a:p>
        </p:txBody>
      </p:sp>
    </p:spTree>
    <p:extLst>
      <p:ext uri="{BB962C8B-B14F-4D97-AF65-F5344CB8AC3E}">
        <p14:creationId xmlns:p14="http://schemas.microsoft.com/office/powerpoint/2010/main" val="288632121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noChangeArrowheads="1"/>
          </p:cNvSpPr>
          <p:nvPr>
            <p:ph type="title"/>
          </p:nvPr>
        </p:nvSpPr>
        <p:spPr/>
        <p:txBody>
          <a:bodyPr/>
          <a:lstStyle/>
          <a:p>
            <a:r>
              <a:rPr lang="en-US" altLang="en-US" dirty="0" smtClean="0">
                <a:solidFill>
                  <a:srgbClr val="037797"/>
                </a:solidFill>
              </a:rPr>
              <a:t>The </a:t>
            </a:r>
            <a:r>
              <a:rPr lang="en-US" altLang="en-US" dirty="0" smtClean="0">
                <a:solidFill>
                  <a:srgbClr val="037797"/>
                </a:solidFill>
                <a:latin typeface="Courier New" panose="02070309020205020404" pitchFamily="49" charset="0"/>
                <a:cs typeface="Courier New" panose="02070309020205020404" pitchFamily="49" charset="0"/>
              </a:rPr>
              <a:t>continue</a:t>
            </a:r>
            <a:r>
              <a:rPr lang="en-US" altLang="en-US" dirty="0" smtClean="0">
                <a:solidFill>
                  <a:srgbClr val="037797"/>
                </a:solidFill>
              </a:rPr>
              <a:t> Statement</a:t>
            </a:r>
          </a:p>
        </p:txBody>
      </p:sp>
      <p:sp>
        <p:nvSpPr>
          <p:cNvPr id="88067" name="Content Placeholder 2"/>
          <p:cNvSpPr>
            <a:spLocks noGrp="1" noChangeArrowheads="1"/>
          </p:cNvSpPr>
          <p:nvPr>
            <p:ph idx="1"/>
          </p:nvPr>
        </p:nvSpPr>
        <p:spPr/>
        <p:txBody>
          <a:bodyPr/>
          <a:lstStyle/>
          <a:p>
            <a:pPr>
              <a:buFontTx/>
              <a:buChar char="•"/>
            </a:pPr>
            <a:r>
              <a:rPr lang="en-US" altLang="en-US" dirty="0" smtClean="0"/>
              <a:t>Can use </a:t>
            </a:r>
            <a:r>
              <a:rPr lang="en-US" altLang="en-US" dirty="0" smtClean="0">
                <a:latin typeface="Courier New" panose="02070309020205020404" pitchFamily="49" charset="0"/>
              </a:rPr>
              <a:t>continue</a:t>
            </a:r>
            <a:r>
              <a:rPr lang="en-US" altLang="en-US" dirty="0" smtClean="0"/>
              <a:t> to go to end of loop and prepare for next repetition</a:t>
            </a:r>
          </a:p>
          <a:p>
            <a:pPr lvl="1"/>
            <a:r>
              <a:rPr lang="en-US" altLang="en-US" dirty="0" smtClean="0">
                <a:latin typeface="Courier New" panose="02070309020205020404" pitchFamily="49" charset="0"/>
              </a:rPr>
              <a:t>while</a:t>
            </a:r>
            <a:r>
              <a:rPr lang="en-US" altLang="en-US" dirty="0" smtClean="0"/>
              <a:t>, </a:t>
            </a:r>
            <a:r>
              <a:rPr lang="en-US" altLang="en-US" dirty="0" smtClean="0">
                <a:latin typeface="Courier New" panose="02070309020205020404" pitchFamily="49" charset="0"/>
              </a:rPr>
              <a:t>do-while</a:t>
            </a:r>
            <a:r>
              <a:rPr lang="en-US" altLang="en-US" dirty="0" smtClean="0"/>
              <a:t> loops: go to test, repeat loop if test passes</a:t>
            </a:r>
          </a:p>
          <a:p>
            <a:pPr lvl="1"/>
            <a:r>
              <a:rPr lang="en-US" altLang="en-US" dirty="0" smtClean="0">
                <a:latin typeface="Courier New" panose="02070309020205020404" pitchFamily="49" charset="0"/>
              </a:rPr>
              <a:t>for</a:t>
            </a:r>
            <a:r>
              <a:rPr lang="en-US" altLang="en-US" dirty="0" smtClean="0"/>
              <a:t> loop: perform update step, then test, then repeat loop if test passes</a:t>
            </a:r>
          </a:p>
          <a:p>
            <a:pPr>
              <a:buFontTx/>
              <a:buChar char="•"/>
            </a:pPr>
            <a:r>
              <a:rPr lang="en-US" altLang="en-US" dirty="0" smtClean="0"/>
              <a:t>Use sparingly – like </a:t>
            </a:r>
            <a:r>
              <a:rPr lang="en-US" altLang="en-US" dirty="0" smtClean="0">
                <a:latin typeface="Courier New" panose="02070309020205020404" pitchFamily="49" charset="0"/>
              </a:rPr>
              <a:t>break</a:t>
            </a:r>
            <a:r>
              <a:rPr lang="en-US" altLang="en-US" dirty="0" smtClean="0"/>
              <a:t>, can make program logic hard to follow</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ctrTitle"/>
          </p:nvPr>
        </p:nvSpPr>
        <p:spPr/>
        <p:txBody>
          <a:bodyPr/>
          <a:lstStyle/>
          <a:p>
            <a:r>
              <a:rPr lang="en-US" altLang="en-US" dirty="0" smtClean="0">
                <a:solidFill>
                  <a:srgbClr val="037797"/>
                </a:solidFill>
              </a:rPr>
              <a:t>5.2</a:t>
            </a:r>
          </a:p>
        </p:txBody>
      </p:sp>
      <p:sp>
        <p:nvSpPr>
          <p:cNvPr id="12291" name="Subtitle 2"/>
          <p:cNvSpPr>
            <a:spLocks noGrp="1" noChangeArrowheads="1"/>
          </p:cNvSpPr>
          <p:nvPr>
            <p:ph type="subTitle" idx="1"/>
          </p:nvPr>
        </p:nvSpPr>
        <p:spPr/>
        <p:txBody>
          <a:bodyPr/>
          <a:lstStyle/>
          <a:p>
            <a:r>
              <a:rPr lang="en-US" altLang="en-US" dirty="0" smtClean="0"/>
              <a:t>Introduction to Loops: The </a:t>
            </a:r>
            <a:r>
              <a:rPr lang="en-US" altLang="en-US" dirty="0" smtClean="0">
                <a:latin typeface="Courier New" panose="02070309020205020404" pitchFamily="49" charset="0"/>
                <a:cs typeface="Courier New" panose="02070309020205020404" pitchFamily="49" charset="0"/>
              </a:rPr>
              <a:t>while</a:t>
            </a:r>
            <a:r>
              <a:rPr lang="en-US" altLang="en-US" dirty="0" smtClean="0"/>
              <a:t> Loop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1618</TotalTime>
  <Words>2308</Words>
  <Application>Microsoft Office PowerPoint</Application>
  <PresentationFormat>On-screen Show (4:3)</PresentationFormat>
  <Paragraphs>303</Paragraphs>
  <Slides>83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83</vt:i4>
      </vt:variant>
    </vt:vector>
  </HeadingPairs>
  <TitlesOfParts>
    <vt:vector size="88" baseType="lpstr">
      <vt:lpstr>Arial</vt:lpstr>
      <vt:lpstr>Courier New</vt:lpstr>
      <vt:lpstr>Times</vt:lpstr>
      <vt:lpstr>Times New Roman</vt:lpstr>
      <vt:lpstr>Default Design</vt:lpstr>
      <vt:lpstr>Chapter 5: Loops and Files</vt:lpstr>
      <vt:lpstr>The Increment and Decrement Operators (1 of 2)</vt:lpstr>
      <vt:lpstr>The Increment and Decrement Operators (2 of 2)</vt:lpstr>
      <vt:lpstr>Increment and Decrement Operators (1 of 2)</vt:lpstr>
      <vt:lpstr>Increment and Decrement Operators (2 of 2)</vt:lpstr>
      <vt:lpstr>Prefix vs. Postfix</vt:lpstr>
      <vt:lpstr>Prefix vs. Postfix - Examples</vt:lpstr>
      <vt:lpstr>Notes on Increment and Decrement</vt:lpstr>
      <vt:lpstr>5.2</vt:lpstr>
      <vt:lpstr>Introduction to Loops: The while Loop</vt:lpstr>
      <vt:lpstr>The while Loop – How It Works</vt:lpstr>
      <vt:lpstr>The Logic of a while Loop</vt:lpstr>
      <vt:lpstr>The while loop in Program 5-3</vt:lpstr>
      <vt:lpstr>How the while Loop in Program 5-3 Lines 9 through 13 Works</vt:lpstr>
      <vt:lpstr>Flowchart of the while Loop in Program 5-3</vt:lpstr>
      <vt:lpstr>The while Loop is a Pretest Loop</vt:lpstr>
      <vt:lpstr>Watch Out for Infinite Loops</vt:lpstr>
      <vt:lpstr>Example of an Infinite Loop</vt:lpstr>
      <vt:lpstr>5.3</vt:lpstr>
      <vt:lpstr>Using the while Loop for Input Validation (1 of 2)</vt:lpstr>
      <vt:lpstr>Using the while Loop for Input Validation (2 of 2)</vt:lpstr>
      <vt:lpstr>Input Validation Example</vt:lpstr>
      <vt:lpstr>Flowchart for Input Validation</vt:lpstr>
      <vt:lpstr>Input Validation in Program 5-5</vt:lpstr>
      <vt:lpstr>5.4</vt:lpstr>
      <vt:lpstr>Counters</vt:lpstr>
      <vt:lpstr>A Counter Variable Controls the Loop in Program 5-6 (1 of 2)</vt:lpstr>
      <vt:lpstr>A Counter Variable Controls the Loop in Program 5-6 (2 of 2)</vt:lpstr>
      <vt:lpstr>5.5</vt:lpstr>
      <vt:lpstr>The do-while Loop</vt:lpstr>
      <vt:lpstr>The Logic of a do-while Loop</vt:lpstr>
      <vt:lpstr>An Example do-while Loop</vt:lpstr>
      <vt:lpstr>A do-while Loop in Program 5-7 (1 of 2)</vt:lpstr>
      <vt:lpstr>A do-while Loop in Program 5-7 (2 of 2)</vt:lpstr>
      <vt:lpstr>do-while Loop Notes</vt:lpstr>
      <vt:lpstr>5.6</vt:lpstr>
      <vt:lpstr>The for Loop</vt:lpstr>
      <vt:lpstr>for Loop - Mechanics</vt:lpstr>
      <vt:lpstr>for Loop - Example</vt:lpstr>
      <vt:lpstr>A Closer Look  at the Previous Example</vt:lpstr>
      <vt:lpstr>Flowchart for the Previous Example</vt:lpstr>
      <vt:lpstr>A for Loop in Program 5-9 (1 of 2)</vt:lpstr>
      <vt:lpstr>A for Loop in Program 5-9 (2 of 2)</vt:lpstr>
      <vt:lpstr>A Closer Look at Lines 15 and 16 in Program 5-9</vt:lpstr>
      <vt:lpstr>Flowchart for Lines 15 and 16 in Program 5-9</vt:lpstr>
      <vt:lpstr>When to Use the for Loop</vt:lpstr>
      <vt:lpstr>The for Loop is a Pretest Loop</vt:lpstr>
      <vt:lpstr>for Loop - Modifications (1 of 4)</vt:lpstr>
      <vt:lpstr>for Loop - Modifications (2 of 4)</vt:lpstr>
      <vt:lpstr>for Loop - Modifications (3 of 4)</vt:lpstr>
      <vt:lpstr>for Loop - Modifications (4 of 4)</vt:lpstr>
      <vt:lpstr>5.7</vt:lpstr>
      <vt:lpstr>Keeping a Running Total</vt:lpstr>
      <vt:lpstr>Logic for Keeping a Running Total</vt:lpstr>
      <vt:lpstr>A Running Total in Program 5-12 (1 of 2)</vt:lpstr>
      <vt:lpstr>A Running Total in Program 5-12 (2 of 2)</vt:lpstr>
      <vt:lpstr>5.8</vt:lpstr>
      <vt:lpstr>Sentinels</vt:lpstr>
      <vt:lpstr>A Sentinel in Program 5-13 (1 of 2)</vt:lpstr>
      <vt:lpstr>A Sentinel in Program 5-13 (2 of 2)</vt:lpstr>
      <vt:lpstr>5.9</vt:lpstr>
      <vt:lpstr>Deciding Which Loop to Use</vt:lpstr>
      <vt:lpstr>5.10</vt:lpstr>
      <vt:lpstr>Nested Loops</vt:lpstr>
      <vt:lpstr>Nested for Loop in Program 5-14</vt:lpstr>
      <vt:lpstr>Nested Loops - Notes</vt:lpstr>
      <vt:lpstr>5.11</vt:lpstr>
      <vt:lpstr>Using Files for Data Storage</vt:lpstr>
      <vt:lpstr>Files: What is Needed</vt:lpstr>
      <vt:lpstr>Opening Files</vt:lpstr>
      <vt:lpstr>Testing for File Open Errors</vt:lpstr>
      <vt:lpstr>Using Files</vt:lpstr>
      <vt:lpstr>Using Loops to Process Files</vt:lpstr>
      <vt:lpstr>Closing Files</vt:lpstr>
      <vt:lpstr>Letting the User Specify a Filename</vt:lpstr>
      <vt:lpstr>Letting the User Specify a Filename (1 of 3)</vt:lpstr>
      <vt:lpstr>Letting the User Specify a Filename (2 of 3)</vt:lpstr>
      <vt:lpstr>Letting the User Specify a Filename (3 of 3)</vt:lpstr>
      <vt:lpstr>Using the c_str Member Function in Older Versions of C++ (1 of 2)</vt:lpstr>
      <vt:lpstr>Using the c_str Member Function in Older Versions of C++ (2 of 2)</vt:lpstr>
      <vt:lpstr>5.12</vt:lpstr>
      <vt:lpstr>Breaking Out of a Loop</vt:lpstr>
      <vt:lpstr>The continue Statement</vt:lpstr>
    </vt:vector>
  </TitlesOfParts>
  <Company>PEARSON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subject>Introduction to C++</dc:subject>
  <dc:creator>Tony Gaddis</dc:creator>
  <cp:lastModifiedBy>codemantra</cp:lastModifiedBy>
  <cp:revision>311</cp:revision>
  <dcterms:created xsi:type="dcterms:W3CDTF">2011-02-16T20:47:20Z</dcterms:created>
  <dcterms:modified xsi:type="dcterms:W3CDTF">2021-08-12T14:42:43Z</dcterms:modified>
</cp:coreProperties>
</file>