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59" r:id="rId8"/>
    <p:sldId id="260" r:id="rId9"/>
    <p:sldId id="261"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BE255-8A8A-4C8A-8FEE-650D06A22D1D}" v="10" dt="2023-11-01T19:49:13.593"/>
    <p1510:client id="{5FB0B180-5952-CFA1-7414-8348EA86667A}" v="3522" dt="2023-11-01T19:50:05.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8:23.3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83 6144,'74'0'7235,"1"-1"-4570,78 0-944,-127 0-1495,25-5 1,-25 3-174,26-1 1,53-3 276,-82 7-306,38-6 0,-11 2 190,-25 2-48,49 3 1,-29 0-116,221-1 487,-223 0-501,96 3 188,108 4-155,-215-7-23,39-5 3,2 0 225,279 12 56,-220-10-240,-32-1 117,-2-2-304,121 6 165,-115-10-96,169 10 43,-251 1-3,32 6 0,-11-1 196,-28-5-192,43 4-125,25 1 199,28-2-203,194-1 363,-32-3-257,-130-3 86,-122 2-60,-5 1-53,0 0 0,23 4-1,-29-3 79,-1 0 0,15-1 0,6 0 39,64 2-276,-3 0 299,29-3-242,-46-1 259,103-1-247,-16-4 59,-11 1 134,-63 2 52,349 1-79,-327-4 48,109 1-241,-27-4 316,-19 6-385,-71 0 176,90 1 283,105 0-394,-221-4 292,-6 4-324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8:40.8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10 4608,'1'0'9929,"0"-1"-9807,1 1-1,0 0 1,-1 0-1,1 0 1,-1 0-1,1 1 0,-1-1 1,1 0-1,-1 1 1,1-1-1,-1 1 1,1-1-1,-1 1 1,1 0-1,-1 0 1,2 1-1,1-1-46,-1 0-1,0 0 0,0 0 1,0 0-1,1 0 0,-1-1 1,0 0-1,1 1 0,-1-1 1,0-1-1,1 1 0,2-1 1,9 0 51,326 1 925,-328 0-991,-1-1 0,21-6 0,-20 5 17,-1 0 0,23-2 0,357 4 659,-269-4-662,-59 3 7,119 6 361,-33-3-218,-80-4-341,50 10 447,-49-4-618,29 2 359,1 0-14,256-6-217,-257 4 571,101-4-486,-46-4 6,68 4-48,-93 4 319,-76-4-292,105 4 116,-14-2-41,-77-3 212,317-4-91,-279 10-543,-106-5 410,0 0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8:46.2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1 197 5376,'26'5'6040,"-20"-6"-5576,28-8 2017,-12 2-2037,83-9 1,-41 8-298,0-1 797,98-1 0,-139 9-942,40-6 1,-6 3 328,-38 2-147,1 1 0,21 1 0,16 0-59,170-5 158,-196 5-273,-18 0 1,-1 1 0,0 1-1,0 0 1,0 1 0,0 0-1,14 6 1,-19-7 16,1 0 0,0-1 0,0 0 0,-1 0 0,1-1 0,8-1 0,28 3 61,9 10-44,-38-7-26,0-2 1,0 0-1,29 2 1,165-5 151,-146-5-223,28 1 80,296 1 559,-299 10-596,406-7 474,-356 5-566,81-5 284,-137 4-284,122-4 220,-181-1-163,32-6 1,-9 1-81,-27 4 123,57-3 228,417 5-343,-402-4 357,-14 8-341,-31 4 293,-29-8-408,4-1 161,37 5 0,-42-2 79,-1-1 0,19-1 0,-18-1 30,0 1 1,18 3-1,-12-1-75,1-1 1,30-2-1,-10 0 131,21 8-158,-42-7-4,-1 0 0,1-2 0,37-7 0,-51 8 88,0 0 0,-1 0 0,1 1 0,0 0 0,9 1 0,-7 0 6,-1 0 0,1-1 0,11-2 0,96-12-207,-89 11 150,31 3 1,-34 0 106,47-5-1,-12 1-192,-47 2 115,1 1 0,15 0 1,-22 1-4,1-1 0,0 0 0,-1-1 1,9-2-1,16-3-233,53-5 286,-35 4-23,-29 5 3,42-3-1,7 2-43,54-1-42,36 5 159,-94 5-314,-16-4 216,-23 0 65,0-1 0,52-6 1,-55 3-122,0 1 0,0 1 0,27 2 0,-3 0-66,103-1 306,-143 0-224,0-1 0,0 0 1,15-5-1,5-1 61,40 0-6,113 1 0,-147 6-33,26-4 15,-42 3 28,24-4-1,-24 2-108,25 0 1,-36 3 22,-3 1 57,-1-1 1,1 0-1,-1-1 0,1 1 0,-1-1 0,1 1 1,6-3-1,-4 1-2,-1 1 1,1 0 0,-1 0 0,1 1-1,0 0 1,10 0 0,-3 0-100,0 1 71,78-5-34,-69 2 54,36 3-1,-12 1-7,-3-2 44,-9 1-96,0-2 1,36-5-1,-42 5 116,6-1-5,-23 1-36,1 0 0,0 0-1,0 1 1,12 1 0,7 1 9,-12-1-27,24 4 0,-25-3-12,25 1 0,224-3-38,-251-1 90,-1 0-1,0-2 0,26-7 0,-24 6-19,-11 2-3,1 1 0,-1 0 1,0 1-1,11 0 0,-8 0-126,5-3 96,-13 3 21,-1-1 1,1 1-1,-1 0 0,1 0 0,-1 0 0,1 0 0,0-1 1,-1 1-1,1 0 0,-1 0 0,1 0 0,-1 0 0,1 0 0,0 0 1,-1 0-1,1 1 0,-1-1 0,1 0 0,0 0 0,16 1 2,-16-1-115,0 0 1,0 0 0,-1 0-1,1 0 1,0 0-1,0 0 1,-1 0-1,1-1 1,0 1-1,0 0 1,-1-1 0,6-3-718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8:51.66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41 6656,'32'-17'5893,"-14"17"-3586,18 0-328,-15 1-1935,237-1 2970,-243 1-2912,1 1 0,-1 0-1,26 8 1,-36-9 8,55 4 87,-46-2-131,0-2-1,0 0 1,0 0-1,16-2 1,1 0 134,71-3-205,32 4 384,-42-5-49,-55 5-162,46-7 0,-69 6-169,0 1 0,1 0 0,27 4 0,14 0 224,132-4-244,-178 1 31,-1 0 0,16 3 1,-16-2-34,1 0 0,15 0 0,144-5 66,-115-1-139,16-1 245,-35 5-127,3 0 79,42 4 0,-48-2-98,51-2 0,-29-1 23,-30 0 16,-9 1-11,1 0 0,-1 1 0,18 2 0,-25-1-24,1-2 1,0 1-1,0-1 1,0-1-1,11-1 1,19-1 85,-9 3-37,212-8-69,-98 6 99,-77 3 15,-48-1-128,1 0 0,34-7 1,-44 6 96,1 0 0,0 0 0,20 3 0,-3-1-68,153-9-2,-111 4-192,44-1 384,80 2-101,-123-1 5,268 0 53,-336 4-246,15-1 497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8:56.7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83 7424,'12'0'2585,"-5"-1"-1591,1 1 0,-1 1 1,0-1-1,12 4 1,-13-3-850,0-1 0,0 1 0,-1-1 0,1 0 0,8-1 0,4 0-76,-11 1-19,-1-1 0,1 0 0,0-1 1,-1 1-1,8-4 0,-7 3 51,-1 0 0,1 0 0,0 0-1,-1 1 1,9 0 0,177-2 582,-102-2 10,-46 3-626,-31 1 59,0 0 1,-1 1-1,1 0 0,20 4 1,-4-1-213,-22-2 108,-1 0 1,1-1-1,-1 2 0,0-1 0,7 3 1,-6-1 3,0-1 1,0 0 0,1 0-1,-1-1 1,0 0 0,1 0-1,12-1 1,-2 1 14,0 1-1,0 1 1,26 8-1,0 0 33,-10-6 6,2-1 0,63-1 1,-89-3-52,14 1 62,43 8-1,-43-5-26,45 2-1,-58-5-41,0 0 0,0 1 0,14 4 0,-14-3 2,0-1 0,0 0 0,15 0 0,722-2 708,-648-7-790,-83 7 177,-5 1-108,1-2 1,-1 1 0,19-4-1,36-4-106,-45 4 131,0 1-1,0 0 1,0 2 0,40 2-1,-13 0 39,-16 0-39,-3 0-129,-1-2 0,52-7 0,-52 4 113,1 1 0,0 1 0,34 3-1,-15 0 56,-46-1-102,23-1 53,0 2 0,31 5 0,-44-4-1,1-1 1,0-1 0,15-1-1,1 0-160,195 8 372,36-7-353,-248 0 145,-1-1 0,20-5 0,12-1-118,87 8 257,-11 0-151,-64-3-14,82-8 62,0-1-186,-87 11 86,3 2 96,1-4-1,99-14 1,-130 13-40,0 0-1,0 2 1,34 2-1,-8 1 68,12-3-247,132 5 237,-169-2-139,101 6 142,-70-9-57,-9 0 10,61 6-1,-67 2 68,-24-4-93,0 0 0,22 0 0,14-3-58,130-4 62,-22 1 16,-53 3 37,-70 1-41,45-3 0,-2-9 86,36-3-67,-82 12-84,71-3 12,25 5 260,-46-4-154,-6-2-81,-3 0 6,69-1 16,-115 6 104,39-6 0,-46 5-99,-1 1-1,27 2 0,-5 0 133,78 5-310,-1 1 159,57-7 78,-97-4-27,-71 3-49,-1 0 0,0 0 0,14-4 0,-14 2 8,1 1 0,-1 1 0,15-2 0,333 3 90,-283 5-161,-73-5 53,-1 0 0,0 0 1,1 0-1,-1 0 0,0 0 0,1 0 0,-1 0 0,0-1 1,0 1-1,1 0 0,-1 0 0,0 0 0,1 0 1,-1 0-1,0-1 0,0 1 0,0 0 0,1 0 0,-1 0 1,0-1-1,0 1 0,1 0 0,-1 0 0,0-1 1,0 1-1,0 0 0,0 0 0,0-1 0,0 1 0,1 0 1,-1-1-1,0 1 0,0 0 0,0 0 0,0-1 1,0 1-1,0 0 0,0-1 0,0 1 0,0 0 1,0-1-1,0 1 0,-1 0 0,1 0 0,0-1 0,0 1 1,-6-18-815,5 17 649,-1-5-338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9:03.4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0 132 8448,'17'-17'5108,"-15"14"-4929,1 0 0,-1 1 0,0-1 0,1 1 0,-1-1-1,1 1 1,0 0 0,0 0 0,0 0 0,0 1 0,0-1 0,0 1 0,1 0 0,5-2 0,273-36 865,-151 23-243,-91 13-516,-26 3-275,-1-1 0,15-3-1,-13 2 0,1 0-1,26 0 1,6 0 168,396-10 590,-308 13-649,104 2 336,-110 1-369,54-4 230,-95 8-11,-25-4-144,84 9-251,-49-3 278,106 0 47,67-7-116,-248-2-108,0 2 1,0 0-1,41 13 1,31 4-27,78-11 203,296-9-256,-354-4-27,-23-5 90,249 6 316,-243-6-433,-91 10 201,1 0-1,15 3 1,-16-2-95,1 0-1,15 0 1,-13-4-334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9:09.0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0 122 9216,'34'-13'9364,"9"14"-8750,-20 0-182,66-7 696,1 0-907,211 3 889,-226-6-913,285 5 203,-219 1-69,-38-2-91,-40 7-139,85 12 0,-100-9 97,71-2-1,-88-3-426,-21 0 297,-1 1 1,17 4-1,-17-3-37,0-1 0,17 2 0,16-4 128,0 1-4,47 4 1,-58-1-24,39-3-1,17 2-176,60 2 410,-110-5-367,82 6 29,-26-13 133,-89 8-162,64 1-26,100-14-1,-125 9 71,86 3 0,-64 2-73,162-5 122,-177 4-126,93-12 1,-102 8 91,0 1 1,71 4 0,24 0-61,-17-18 12,-84 11 13,1 0 0,41 0 0,-70 6-103,0 0-1,-1-1 1,1 0 0,-1 0 0,0 0 0,7-3-1,-11 3-94,-1 1-1,0 0 1,1-1-1,-1 0 1,0 1-1,0-1 1,1 0-1,12-33-4413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19:49:13.59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1 112 8832,'21'6'6228,"-17"-6"-5813,24-2 1133,-1-3-855,-15 2-355,0 1 0,22-1 0,-30 3-252,11 1 16,0-2 1,0 0-1,27-5 1,-31 4 21,0 0 1,13 0-1,-13 1 45,1 0 0,12-3 0,-7 1 44,0 1-1,31-1 0,1 0-129,-9 1 180,-26 2-147,24-3 1,-13 0-149,0 1-1,28 2 1,-30 1 103,0-1 0,0-1 0,27-6 0,17-3 46,-24 5-69,-5 3 178,-31 3-161,0-1 1,1-1 0,-1 1 0,10-3 0,1-2-60,0 2 1,-1 0 0,31-1-1,3 5 201,-19 0-172,-1-1-1,48-6 0,-46 2-53,1 1 0,53 4 0,-30 0-106,496-1 483,-444-3-406,-66-1 176,37-1-155,876 5 528,-886 5-453,5-1-192,154-4 182,-81-4-134,181 4 490,-299 1-447,31 6 0,-31-3 42,33 0 0,230-4 27,142 3 144,-308-5-43,121 3-164,-125 4-81,183 1 367,-190-7-164,247 1 21,-245-5-90,679 5 271,-635-9-574,-1-1 402,-27 6-153,205 4 91,-318 1-36,22 4 0,-21-2 15,24 0 0,214 1-80,-171 3 26,56-11 138,-119 6-24,1 0-3801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8.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Calibri Light"/>
                <a:cs typeface="Calibri Light"/>
              </a:rPr>
              <a:t>MIPS01</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Calibri"/>
                <a:cs typeface="Calibri"/>
              </a:rPr>
              <a:t>Lakota Dolce</a:t>
            </a:r>
          </a:p>
          <a:p>
            <a:endParaRPr lang="en-US"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4048-579F-E42D-4C81-6830603A3119}"/>
              </a:ext>
            </a:extLst>
          </p:cNvPr>
          <p:cNvSpPr>
            <a:spLocks noGrp="1"/>
          </p:cNvSpPr>
          <p:nvPr>
            <p:ph type="title"/>
          </p:nvPr>
        </p:nvSpPr>
        <p:spPr/>
        <p:txBody>
          <a:bodyPr/>
          <a:lstStyle/>
          <a:p>
            <a:r>
              <a:rPr lang="en-US" dirty="0">
                <a:ea typeface="Calibri Light"/>
                <a:cs typeface="Calibri Light"/>
              </a:rPr>
              <a:t>With negative numbers, </a:t>
            </a:r>
            <a:endParaRPr lang="en-US" dirty="0"/>
          </a:p>
        </p:txBody>
      </p:sp>
      <p:pic>
        <p:nvPicPr>
          <p:cNvPr id="4" name="Content Placeholder 3" descr="A number and punctuation marks&#10;&#10;Description automatically generated">
            <a:extLst>
              <a:ext uri="{FF2B5EF4-FFF2-40B4-BE49-F238E27FC236}">
                <a16:creationId xmlns:a16="http://schemas.microsoft.com/office/drawing/2014/main" id="{E590E2C3-8464-8966-3EBB-FB3A8A6BCF61}"/>
              </a:ext>
            </a:extLst>
          </p:cNvPr>
          <p:cNvPicPr>
            <a:picLocks noGrp="1" noChangeAspect="1"/>
          </p:cNvPicPr>
          <p:nvPr>
            <p:ph idx="1"/>
          </p:nvPr>
        </p:nvPicPr>
        <p:blipFill>
          <a:blip r:embed="rId2"/>
          <a:stretch>
            <a:fillRect/>
          </a:stretch>
        </p:blipFill>
        <p:spPr>
          <a:xfrm>
            <a:off x="790222" y="1608666"/>
            <a:ext cx="2943225" cy="666750"/>
          </a:xfrm>
        </p:spPr>
      </p:pic>
      <p:pic>
        <p:nvPicPr>
          <p:cNvPr id="5" name="Picture 4" descr="A screenshot of a computer code&#10;&#10;Description automatically generated">
            <a:extLst>
              <a:ext uri="{FF2B5EF4-FFF2-40B4-BE49-F238E27FC236}">
                <a16:creationId xmlns:a16="http://schemas.microsoft.com/office/drawing/2014/main" id="{2FF00A54-0B2D-4332-B771-45750F4942EF}"/>
              </a:ext>
            </a:extLst>
          </p:cNvPr>
          <p:cNvPicPr>
            <a:picLocks noChangeAspect="1"/>
          </p:cNvPicPr>
          <p:nvPr/>
        </p:nvPicPr>
        <p:blipFill>
          <a:blip r:embed="rId3"/>
          <a:stretch>
            <a:fillRect/>
          </a:stretch>
        </p:blipFill>
        <p:spPr>
          <a:xfrm>
            <a:off x="839611" y="2532944"/>
            <a:ext cx="6096000" cy="4103402"/>
          </a:xfrm>
          <a:prstGeom prst="rect">
            <a:avLst/>
          </a:prstGeom>
        </p:spPr>
      </p:pic>
      <p:sp>
        <p:nvSpPr>
          <p:cNvPr id="6" name="TextBox 5">
            <a:extLst>
              <a:ext uri="{FF2B5EF4-FFF2-40B4-BE49-F238E27FC236}">
                <a16:creationId xmlns:a16="http://schemas.microsoft.com/office/drawing/2014/main" id="{452E3357-1AE3-0EFE-EF14-4B8C3B0410ED}"/>
              </a:ext>
            </a:extLst>
          </p:cNvPr>
          <p:cNvSpPr txBox="1"/>
          <p:nvPr/>
        </p:nvSpPr>
        <p:spPr>
          <a:xfrm>
            <a:off x="7318963" y="1420518"/>
            <a:ext cx="40169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is the same program ran but with negative numbers, the arrays are shown in the same memory location (158-16c) and the terminal at the top shows the printout from the program. </a:t>
            </a:r>
            <a:endParaRPr lang="en-US"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2972173-26B5-0A8F-8BCE-A255D2F4F24F}"/>
                  </a:ext>
                </a:extLst>
              </p14:cNvPr>
              <p14:cNvContentPartPr/>
              <p14:nvPr/>
            </p14:nvContentPartPr>
            <p14:xfrm>
              <a:off x="3456245" y="6119889"/>
              <a:ext cx="1470960" cy="46080"/>
            </p14:xfrm>
          </p:contentPart>
        </mc:Choice>
        <mc:Fallback>
          <p:pic>
            <p:nvPicPr>
              <p:cNvPr id="3" name="Ink 2">
                <a:extLst>
                  <a:ext uri="{FF2B5EF4-FFF2-40B4-BE49-F238E27FC236}">
                    <a16:creationId xmlns:a16="http://schemas.microsoft.com/office/drawing/2014/main" id="{72972173-26B5-0A8F-8BCE-A255D2F4F24F}"/>
                  </a:ext>
                </a:extLst>
              </p:cNvPr>
              <p:cNvPicPr/>
              <p:nvPr/>
            </p:nvPicPr>
            <p:blipFill>
              <a:blip r:embed="rId5"/>
              <a:stretch>
                <a:fillRect/>
              </a:stretch>
            </p:blipFill>
            <p:spPr>
              <a:xfrm>
                <a:off x="3402245" y="6011889"/>
                <a:ext cx="15786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16C6E78D-D647-55EC-D659-634327A401D1}"/>
                  </a:ext>
                </a:extLst>
              </p14:cNvPr>
              <p14:cNvContentPartPr/>
              <p14:nvPr/>
            </p14:nvContentPartPr>
            <p14:xfrm>
              <a:off x="1852445" y="6258489"/>
              <a:ext cx="3111840" cy="42840"/>
            </p14:xfrm>
          </p:contentPart>
        </mc:Choice>
        <mc:Fallback>
          <p:pic>
            <p:nvPicPr>
              <p:cNvPr id="7" name="Ink 6">
                <a:extLst>
                  <a:ext uri="{FF2B5EF4-FFF2-40B4-BE49-F238E27FC236}">
                    <a16:creationId xmlns:a16="http://schemas.microsoft.com/office/drawing/2014/main" id="{16C6E78D-D647-55EC-D659-634327A401D1}"/>
                  </a:ext>
                </a:extLst>
              </p:cNvPr>
              <p:cNvPicPr/>
              <p:nvPr/>
            </p:nvPicPr>
            <p:blipFill>
              <a:blip r:embed="rId7"/>
              <a:stretch>
                <a:fillRect/>
              </a:stretch>
            </p:blipFill>
            <p:spPr>
              <a:xfrm>
                <a:off x="1798445" y="6150489"/>
                <a:ext cx="3219480" cy="258480"/>
              </a:xfrm>
              <a:prstGeom prst="rect">
                <a:avLst/>
              </a:prstGeom>
            </p:spPr>
          </p:pic>
        </mc:Fallback>
      </mc:AlternateContent>
    </p:spTree>
    <p:extLst>
      <p:ext uri="{BB962C8B-B14F-4D97-AF65-F5344CB8AC3E}">
        <p14:creationId xmlns:p14="http://schemas.microsoft.com/office/powerpoint/2010/main" val="73546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424B-229C-0E47-CCA0-BE8B4F55449F}"/>
              </a:ext>
            </a:extLst>
          </p:cNvPr>
          <p:cNvSpPr>
            <a:spLocks noGrp="1"/>
          </p:cNvSpPr>
          <p:nvPr>
            <p:ph type="title"/>
          </p:nvPr>
        </p:nvSpPr>
        <p:spPr/>
        <p:txBody>
          <a:bodyPr/>
          <a:lstStyle/>
          <a:p>
            <a:r>
              <a:rPr lang="en-US" dirty="0">
                <a:ea typeface="Calibri Light"/>
                <a:cs typeface="Calibri Light"/>
              </a:rPr>
              <a:t>Code in C</a:t>
            </a:r>
            <a:endParaRPr lang="en-US" dirty="0"/>
          </a:p>
        </p:txBody>
      </p:sp>
      <p:pic>
        <p:nvPicPr>
          <p:cNvPr id="4" name="Content Placeholder 3" descr="A screen shot of a computer program&#10;&#10;Description automatically generated">
            <a:extLst>
              <a:ext uri="{FF2B5EF4-FFF2-40B4-BE49-F238E27FC236}">
                <a16:creationId xmlns:a16="http://schemas.microsoft.com/office/drawing/2014/main" id="{FC99D303-1F2B-B328-B02E-37A97F86CE0F}"/>
              </a:ext>
            </a:extLst>
          </p:cNvPr>
          <p:cNvPicPr>
            <a:picLocks noGrp="1" noChangeAspect="1"/>
          </p:cNvPicPr>
          <p:nvPr>
            <p:ph idx="1"/>
          </p:nvPr>
        </p:nvPicPr>
        <p:blipFill>
          <a:blip r:embed="rId2"/>
          <a:stretch>
            <a:fillRect/>
          </a:stretch>
        </p:blipFill>
        <p:spPr>
          <a:xfrm>
            <a:off x="8682509" y="-3440"/>
            <a:ext cx="3039650" cy="6861763"/>
          </a:xfrm>
        </p:spPr>
      </p:pic>
      <p:sp>
        <p:nvSpPr>
          <p:cNvPr id="5" name="TextBox 4">
            <a:extLst>
              <a:ext uri="{FF2B5EF4-FFF2-40B4-BE49-F238E27FC236}">
                <a16:creationId xmlns:a16="http://schemas.microsoft.com/office/drawing/2014/main" id="{43610519-0909-F467-492D-082020DF15FA}"/>
              </a:ext>
            </a:extLst>
          </p:cNvPr>
          <p:cNvSpPr txBox="1"/>
          <p:nvPr/>
        </p:nvSpPr>
        <p:spPr>
          <a:xfrm>
            <a:off x="809036" y="1392296"/>
            <a:ext cx="391348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is the program in C doing the same thing as the MIPS program. Resulting in the printout below. </a:t>
            </a:r>
            <a:endParaRPr lang="en-US" dirty="0"/>
          </a:p>
        </p:txBody>
      </p:sp>
      <p:pic>
        <p:nvPicPr>
          <p:cNvPr id="6" name="Picture 5" descr="A number of numbers on a black background&#10;&#10;Description automatically generated">
            <a:extLst>
              <a:ext uri="{FF2B5EF4-FFF2-40B4-BE49-F238E27FC236}">
                <a16:creationId xmlns:a16="http://schemas.microsoft.com/office/drawing/2014/main" id="{F78490D2-A5C6-C1C6-667B-767CBDCCE1A6}"/>
              </a:ext>
            </a:extLst>
          </p:cNvPr>
          <p:cNvPicPr>
            <a:picLocks noChangeAspect="1"/>
          </p:cNvPicPr>
          <p:nvPr/>
        </p:nvPicPr>
        <p:blipFill>
          <a:blip r:embed="rId3"/>
          <a:stretch>
            <a:fillRect/>
          </a:stretch>
        </p:blipFill>
        <p:spPr>
          <a:xfrm>
            <a:off x="662517" y="3355504"/>
            <a:ext cx="1929929" cy="1040694"/>
          </a:xfrm>
          <a:prstGeom prst="rect">
            <a:avLst/>
          </a:prstGeom>
        </p:spPr>
      </p:pic>
    </p:spTree>
    <p:extLst>
      <p:ext uri="{BB962C8B-B14F-4D97-AF65-F5344CB8AC3E}">
        <p14:creationId xmlns:p14="http://schemas.microsoft.com/office/powerpoint/2010/main" val="255851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677C-A748-D6C1-708C-9A95AFFF9CDA}"/>
              </a:ext>
            </a:extLst>
          </p:cNvPr>
          <p:cNvSpPr>
            <a:spLocks noGrp="1"/>
          </p:cNvSpPr>
          <p:nvPr>
            <p:ph type="title"/>
          </p:nvPr>
        </p:nvSpPr>
        <p:spPr/>
        <p:txBody>
          <a:bodyPr/>
          <a:lstStyle/>
          <a:p>
            <a:r>
              <a:rPr lang="en-US" dirty="0">
                <a:ea typeface="Calibri Light"/>
                <a:cs typeface="Calibri Light"/>
              </a:rPr>
              <a:t>MIPS Code</a:t>
            </a:r>
            <a:endParaRPr lang="en-US" dirty="0"/>
          </a:p>
        </p:txBody>
      </p:sp>
      <p:pic>
        <p:nvPicPr>
          <p:cNvPr id="5" name="Picture 4" descr="A screenshot of a computer program&#10;&#10;Description automatically generated">
            <a:extLst>
              <a:ext uri="{FF2B5EF4-FFF2-40B4-BE49-F238E27FC236}">
                <a16:creationId xmlns:a16="http://schemas.microsoft.com/office/drawing/2014/main" id="{37358E4E-12DC-616F-5ACE-B70E12E90EFD}"/>
              </a:ext>
            </a:extLst>
          </p:cNvPr>
          <p:cNvPicPr>
            <a:picLocks noChangeAspect="1"/>
          </p:cNvPicPr>
          <p:nvPr/>
        </p:nvPicPr>
        <p:blipFill>
          <a:blip r:embed="rId2"/>
          <a:stretch>
            <a:fillRect/>
          </a:stretch>
        </p:blipFill>
        <p:spPr>
          <a:xfrm>
            <a:off x="141111" y="1393251"/>
            <a:ext cx="8175037" cy="5463794"/>
          </a:xfrm>
          <a:prstGeom prst="rect">
            <a:avLst/>
          </a:prstGeom>
        </p:spPr>
      </p:pic>
      <p:sp>
        <p:nvSpPr>
          <p:cNvPr id="7" name="TextBox 6">
            <a:extLst>
              <a:ext uri="{FF2B5EF4-FFF2-40B4-BE49-F238E27FC236}">
                <a16:creationId xmlns:a16="http://schemas.microsoft.com/office/drawing/2014/main" id="{B42B3D98-37AD-7A81-D9BF-84C6DF73BE17}"/>
              </a:ext>
            </a:extLst>
          </p:cNvPr>
          <p:cNvSpPr txBox="1"/>
          <p:nvPr/>
        </p:nvSpPr>
        <p:spPr>
          <a:xfrm>
            <a:off x="8786518" y="771407"/>
            <a:ext cx="316088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This is the start of the MIPS code, it takes and initiates the stack pointer to 0x7ffffffc. It then takes and stores the address of A in register a0 and the length of the array in a1. This then calls the print array, descending sort, and the final print array functions. </a:t>
            </a:r>
          </a:p>
          <a:p>
            <a:endParaRPr lang="en-US" dirty="0">
              <a:ea typeface="Calibri"/>
              <a:cs typeface="Calibri"/>
            </a:endParaRPr>
          </a:p>
          <a:p>
            <a:r>
              <a:rPr lang="en-US" dirty="0">
                <a:ea typeface="Calibri"/>
                <a:cs typeface="Calibri"/>
              </a:rPr>
              <a:t>The End function sets the register v0 to 10 and calls the system call for that ending the program.</a:t>
            </a:r>
          </a:p>
          <a:p>
            <a:endParaRPr lang="en-US" dirty="0">
              <a:ea typeface="Calibri"/>
              <a:cs typeface="Calibri"/>
            </a:endParaRPr>
          </a:p>
          <a:p>
            <a:r>
              <a:rPr lang="en-US" dirty="0">
                <a:ea typeface="Calibri"/>
                <a:cs typeface="Calibri"/>
              </a:rPr>
              <a:t>The Descending sort function takes and first makes room for and stores registers a1, </a:t>
            </a:r>
            <a:r>
              <a:rPr lang="en-US" dirty="0" err="1">
                <a:ea typeface="Calibri"/>
                <a:cs typeface="Calibri"/>
              </a:rPr>
              <a:t>ra</a:t>
            </a:r>
            <a:r>
              <a:rPr lang="en-US" dirty="0">
                <a:ea typeface="Calibri"/>
                <a:cs typeface="Calibri"/>
              </a:rPr>
              <a:t>, s3, s2, s1, and s0 on the stack, and then loads the values in a0 to s2,  a1 to s3, and zero to s0.</a:t>
            </a:r>
          </a:p>
        </p:txBody>
      </p:sp>
    </p:spTree>
    <p:extLst>
      <p:ext uri="{BB962C8B-B14F-4D97-AF65-F5344CB8AC3E}">
        <p14:creationId xmlns:p14="http://schemas.microsoft.com/office/powerpoint/2010/main" val="1694285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5BAD-1E74-C8E9-C6BC-77EB854DE339}"/>
              </a:ext>
            </a:extLst>
          </p:cNvPr>
          <p:cNvSpPr>
            <a:spLocks noGrp="1"/>
          </p:cNvSpPr>
          <p:nvPr>
            <p:ph type="title"/>
          </p:nvPr>
        </p:nvSpPr>
        <p:spPr/>
        <p:txBody>
          <a:bodyPr/>
          <a:lstStyle/>
          <a:p>
            <a:r>
              <a:rPr lang="en-US" dirty="0">
                <a:ea typeface="Calibri Light"/>
                <a:cs typeface="Calibri Light"/>
              </a:rPr>
              <a:t>MIPS Code Cont.</a:t>
            </a:r>
          </a:p>
        </p:txBody>
      </p:sp>
      <p:pic>
        <p:nvPicPr>
          <p:cNvPr id="7" name="Picture 6" descr="A screenshot of a computer program&#10;&#10;Description automatically generated">
            <a:extLst>
              <a:ext uri="{FF2B5EF4-FFF2-40B4-BE49-F238E27FC236}">
                <a16:creationId xmlns:a16="http://schemas.microsoft.com/office/drawing/2014/main" id="{1A961ACB-293A-0DBF-2C87-D673D4448802}"/>
              </a:ext>
            </a:extLst>
          </p:cNvPr>
          <p:cNvPicPr>
            <a:picLocks noChangeAspect="1"/>
          </p:cNvPicPr>
          <p:nvPr/>
        </p:nvPicPr>
        <p:blipFill>
          <a:blip r:embed="rId2"/>
          <a:stretch>
            <a:fillRect/>
          </a:stretch>
        </p:blipFill>
        <p:spPr>
          <a:xfrm>
            <a:off x="895587" y="1628076"/>
            <a:ext cx="5527791" cy="4937699"/>
          </a:xfrm>
          <a:prstGeom prst="rect">
            <a:avLst/>
          </a:prstGeom>
        </p:spPr>
      </p:pic>
      <p:sp>
        <p:nvSpPr>
          <p:cNvPr id="8" name="TextBox 7">
            <a:extLst>
              <a:ext uri="{FF2B5EF4-FFF2-40B4-BE49-F238E27FC236}">
                <a16:creationId xmlns:a16="http://schemas.microsoft.com/office/drawing/2014/main" id="{084DD6F1-B1D6-4C14-789D-8F733F76A862}"/>
              </a:ext>
            </a:extLst>
          </p:cNvPr>
          <p:cNvSpPr txBox="1"/>
          <p:nvPr/>
        </p:nvSpPr>
        <p:spPr>
          <a:xfrm>
            <a:off x="6914444" y="1213555"/>
            <a:ext cx="5183481"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dirty="0">
                <a:ea typeface="Calibri"/>
                <a:cs typeface="Calibri"/>
              </a:rPr>
              <a:t>This is a continuation of the Descending sort functions, in the function for1tst it compares the value in s0 and the value in s3 and sets the temporary register t0 to a 1 s0 is less than s3 or a zero if not. It then compares the value to zero, and if they match it jumps to the exit 1 function. If not, then it adds a –1 to s0 and stores that in s1. </a:t>
            </a:r>
          </a:p>
          <a:p>
            <a:endParaRPr lang="en-US" sz="1500" dirty="0">
              <a:ea typeface="Calibri"/>
              <a:cs typeface="Calibri"/>
            </a:endParaRPr>
          </a:p>
          <a:p>
            <a:r>
              <a:rPr lang="en-US" sz="1500" dirty="0">
                <a:ea typeface="Calibri"/>
                <a:cs typeface="Calibri"/>
              </a:rPr>
              <a:t>The for2tst function starts by setting register t0 to 1 if s0 is equal to zero, if t0 is equal to 0 then it jumps to the exit 2 function, if not, then it continues and multiplies s1 by 4 and stores that value in t1. It then adds that value to s2 and stores the result in t2, which is an address. The next two lines then take the item at that address and one past that address and stores them into registers. Next it compares the two numbers and if the number in t4 is greater than t3 it stores a 1 or zero in t0 and compares that to see if it should test the outer loop again (calling exit2). If not then it stores the values in register a0, and a1 and calls the swap function, switching the two numbers and repeating until the array has been sorted into descending order. To change from ascending order to descending order all that needed to be done was to change the comparison from less than to greater than ass seen on line 48.  </a:t>
            </a:r>
          </a:p>
          <a:p>
            <a:endParaRPr lang="en-US" sz="1500" dirty="0">
              <a:ea typeface="Calibri"/>
              <a:cs typeface="Calibri"/>
            </a:endParaRPr>
          </a:p>
          <a:p>
            <a:r>
              <a:rPr lang="en-US" sz="1500" dirty="0">
                <a:ea typeface="Calibri"/>
                <a:cs typeface="Calibri"/>
              </a:rPr>
              <a:t>The exit2 function simply calls back to for1tst to check the outer loop, and exit1 restores all values from the stack and  resets the stack pointer.</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46E9863A-BCCE-0530-49C3-99A14217C876}"/>
                  </a:ext>
                </a:extLst>
              </p14:cNvPr>
              <p14:cNvContentPartPr/>
              <p14:nvPr/>
            </p14:nvContentPartPr>
            <p14:xfrm>
              <a:off x="1034046" y="3534915"/>
              <a:ext cx="2547000" cy="30240"/>
            </p14:xfrm>
          </p:contentPart>
        </mc:Choice>
        <mc:Fallback>
          <p:pic>
            <p:nvPicPr>
              <p:cNvPr id="4" name="Ink 3">
                <a:extLst>
                  <a:ext uri="{FF2B5EF4-FFF2-40B4-BE49-F238E27FC236}">
                    <a16:creationId xmlns:a16="http://schemas.microsoft.com/office/drawing/2014/main" id="{46E9863A-BCCE-0530-49C3-99A14217C876}"/>
                  </a:ext>
                </a:extLst>
              </p:cNvPr>
              <p:cNvPicPr/>
              <p:nvPr/>
            </p:nvPicPr>
            <p:blipFill>
              <a:blip r:embed="rId4"/>
              <a:stretch>
                <a:fillRect/>
              </a:stretch>
            </p:blipFill>
            <p:spPr>
              <a:xfrm>
                <a:off x="980038" y="3426915"/>
                <a:ext cx="2654655" cy="245880"/>
              </a:xfrm>
              <a:prstGeom prst="rect">
                <a:avLst/>
              </a:prstGeom>
            </p:spPr>
          </p:pic>
        </mc:Fallback>
      </mc:AlternateContent>
    </p:spTree>
    <p:extLst>
      <p:ext uri="{BB962C8B-B14F-4D97-AF65-F5344CB8AC3E}">
        <p14:creationId xmlns:p14="http://schemas.microsoft.com/office/powerpoint/2010/main" val="328022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4CD8-58F5-DEB3-29F8-75E716D648AE}"/>
              </a:ext>
            </a:extLst>
          </p:cNvPr>
          <p:cNvSpPr>
            <a:spLocks noGrp="1"/>
          </p:cNvSpPr>
          <p:nvPr>
            <p:ph type="title"/>
          </p:nvPr>
        </p:nvSpPr>
        <p:spPr/>
        <p:txBody>
          <a:bodyPr/>
          <a:lstStyle/>
          <a:p>
            <a:r>
              <a:rPr lang="en-US" dirty="0">
                <a:ea typeface="Calibri Light"/>
                <a:cs typeface="Calibri Light"/>
              </a:rPr>
              <a:t>MIPS Code Cont.</a:t>
            </a:r>
            <a:endParaRPr lang="en-US" dirty="0"/>
          </a:p>
        </p:txBody>
      </p:sp>
      <p:pic>
        <p:nvPicPr>
          <p:cNvPr id="4" name="Content Placeholder 3" descr="A screenshot of a computer code&#10;&#10;Description automatically generated">
            <a:extLst>
              <a:ext uri="{FF2B5EF4-FFF2-40B4-BE49-F238E27FC236}">
                <a16:creationId xmlns:a16="http://schemas.microsoft.com/office/drawing/2014/main" id="{E15BB1B8-07BD-E185-F885-61E8944FFE31}"/>
              </a:ext>
            </a:extLst>
          </p:cNvPr>
          <p:cNvPicPr>
            <a:picLocks noGrp="1" noChangeAspect="1"/>
          </p:cNvPicPr>
          <p:nvPr>
            <p:ph idx="1"/>
          </p:nvPr>
        </p:nvPicPr>
        <p:blipFill>
          <a:blip r:embed="rId2"/>
          <a:stretch>
            <a:fillRect/>
          </a:stretch>
        </p:blipFill>
        <p:spPr>
          <a:xfrm>
            <a:off x="802922" y="1422488"/>
            <a:ext cx="5562600" cy="1714500"/>
          </a:xfrm>
        </p:spPr>
      </p:pic>
      <p:sp>
        <p:nvSpPr>
          <p:cNvPr id="5" name="TextBox 4">
            <a:extLst>
              <a:ext uri="{FF2B5EF4-FFF2-40B4-BE49-F238E27FC236}">
                <a16:creationId xmlns:a16="http://schemas.microsoft.com/office/drawing/2014/main" id="{AEA049FF-AF98-CBC3-6239-F3AD4AFF21DD}"/>
              </a:ext>
            </a:extLst>
          </p:cNvPr>
          <p:cNvSpPr txBox="1"/>
          <p:nvPr/>
        </p:nvSpPr>
        <p:spPr>
          <a:xfrm>
            <a:off x="6810962" y="1213555"/>
            <a:ext cx="483540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This is the swap function, it takes in two parameters, and then swaps the two parameters in memory. </a:t>
            </a:r>
            <a:endParaRPr lang="en-US" dirty="0"/>
          </a:p>
        </p:txBody>
      </p:sp>
    </p:spTree>
    <p:extLst>
      <p:ext uri="{BB962C8B-B14F-4D97-AF65-F5344CB8AC3E}">
        <p14:creationId xmlns:p14="http://schemas.microsoft.com/office/powerpoint/2010/main" val="230409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6409-1119-48EE-895B-6C2D4BED8269}"/>
              </a:ext>
            </a:extLst>
          </p:cNvPr>
          <p:cNvSpPr>
            <a:spLocks noGrp="1"/>
          </p:cNvSpPr>
          <p:nvPr>
            <p:ph type="title"/>
          </p:nvPr>
        </p:nvSpPr>
        <p:spPr/>
        <p:txBody>
          <a:bodyPr/>
          <a:lstStyle/>
          <a:p>
            <a:r>
              <a:rPr lang="en-US" dirty="0">
                <a:ea typeface="Calibri Light"/>
                <a:cs typeface="Calibri Light"/>
              </a:rPr>
              <a:t>MIPS Code Cont.</a:t>
            </a:r>
            <a:endParaRPr lang="en-US" dirty="0"/>
          </a:p>
        </p:txBody>
      </p:sp>
      <p:pic>
        <p:nvPicPr>
          <p:cNvPr id="4" name="Content Placeholder 3" descr="A screenshot of a computer program&#10;&#10;Description automatically generated">
            <a:extLst>
              <a:ext uri="{FF2B5EF4-FFF2-40B4-BE49-F238E27FC236}">
                <a16:creationId xmlns:a16="http://schemas.microsoft.com/office/drawing/2014/main" id="{6BDAA667-37FB-908F-C181-32F9E7EF3487}"/>
              </a:ext>
            </a:extLst>
          </p:cNvPr>
          <p:cNvPicPr>
            <a:picLocks noGrp="1" noChangeAspect="1"/>
          </p:cNvPicPr>
          <p:nvPr>
            <p:ph idx="1"/>
          </p:nvPr>
        </p:nvPicPr>
        <p:blipFill>
          <a:blip r:embed="rId2"/>
          <a:stretch>
            <a:fillRect/>
          </a:stretch>
        </p:blipFill>
        <p:spPr>
          <a:xfrm>
            <a:off x="711200" y="1496983"/>
            <a:ext cx="4504266" cy="5083880"/>
          </a:xfrm>
        </p:spPr>
      </p:pic>
      <p:sp>
        <p:nvSpPr>
          <p:cNvPr id="5" name="TextBox 4">
            <a:extLst>
              <a:ext uri="{FF2B5EF4-FFF2-40B4-BE49-F238E27FC236}">
                <a16:creationId xmlns:a16="http://schemas.microsoft.com/office/drawing/2014/main" id="{759AB424-876E-0F4B-4BB8-FAA6AF56A24C}"/>
              </a:ext>
            </a:extLst>
          </p:cNvPr>
          <p:cNvSpPr txBox="1"/>
          <p:nvPr/>
        </p:nvSpPr>
        <p:spPr>
          <a:xfrm>
            <a:off x="6274741" y="1110074"/>
            <a:ext cx="5484518"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This is the print array, it takes in two parameters, the array length and the array location. It takes and stores these value in the stack well as it stores the values in registers t0, t1, and t2 ( a second length saved). This then makes a system call to print a string by storing the value 4 in register v0, and the string in a0.  Then the loop is set up and it first checks if the loop has been iterated at least one time, if not then it will not print the ","  and will continue through the loop. Then it prints the number of the array by making a </a:t>
            </a:r>
            <a:r>
              <a:rPr lang="en-US" dirty="0" err="1">
                <a:ea typeface="Calibri"/>
                <a:cs typeface="Calibri"/>
              </a:rPr>
              <a:t>syscall</a:t>
            </a:r>
            <a:r>
              <a:rPr lang="en-US" dirty="0">
                <a:ea typeface="Calibri"/>
                <a:cs typeface="Calibri"/>
              </a:rPr>
              <a:t> with v0 = 1 and loading the word at the address provided. After that it increments to the next array value, reduces the counter, and checks if the counter has hit 0.  and repeats the process until all items in the array are printed and finishes by printing the closing curly brace, resets the stack and values, and returning to the main function with a jump return address call. </a:t>
            </a:r>
          </a:p>
        </p:txBody>
      </p:sp>
    </p:spTree>
    <p:extLst>
      <p:ext uri="{BB962C8B-B14F-4D97-AF65-F5344CB8AC3E}">
        <p14:creationId xmlns:p14="http://schemas.microsoft.com/office/powerpoint/2010/main" val="38788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E4C3F-1F42-FB7A-80CA-B93610352BA7}"/>
              </a:ext>
            </a:extLst>
          </p:cNvPr>
          <p:cNvSpPr>
            <a:spLocks noGrp="1"/>
          </p:cNvSpPr>
          <p:nvPr>
            <p:ph type="title"/>
          </p:nvPr>
        </p:nvSpPr>
        <p:spPr/>
        <p:txBody>
          <a:bodyPr/>
          <a:lstStyle/>
          <a:p>
            <a:r>
              <a:rPr lang="en-US" dirty="0">
                <a:ea typeface="Calibri Light"/>
                <a:cs typeface="Calibri Light"/>
              </a:rPr>
              <a:t>MIPS Code Cont. .data</a:t>
            </a:r>
            <a:endParaRPr lang="en-US" dirty="0"/>
          </a:p>
        </p:txBody>
      </p:sp>
      <p:pic>
        <p:nvPicPr>
          <p:cNvPr id="4" name="Content Placeholder 3" descr="A screenshot of a computer code&#10;&#10;Description automatically generated">
            <a:extLst>
              <a:ext uri="{FF2B5EF4-FFF2-40B4-BE49-F238E27FC236}">
                <a16:creationId xmlns:a16="http://schemas.microsoft.com/office/drawing/2014/main" id="{FBC08E09-44FF-428F-C1F5-E816EB8D6AC5}"/>
              </a:ext>
            </a:extLst>
          </p:cNvPr>
          <p:cNvPicPr>
            <a:picLocks noGrp="1" noChangeAspect="1"/>
          </p:cNvPicPr>
          <p:nvPr>
            <p:ph idx="1"/>
          </p:nvPr>
        </p:nvPicPr>
        <p:blipFill>
          <a:blip r:embed="rId2"/>
          <a:stretch>
            <a:fillRect/>
          </a:stretch>
        </p:blipFill>
        <p:spPr>
          <a:xfrm>
            <a:off x="836142" y="1718822"/>
            <a:ext cx="3934530" cy="1488722"/>
          </a:xfrm>
        </p:spPr>
      </p:pic>
      <p:sp>
        <p:nvSpPr>
          <p:cNvPr id="5" name="TextBox 4">
            <a:extLst>
              <a:ext uri="{FF2B5EF4-FFF2-40B4-BE49-F238E27FC236}">
                <a16:creationId xmlns:a16="http://schemas.microsoft.com/office/drawing/2014/main" id="{314096DF-2F22-D767-32C3-07EB181F7374}"/>
              </a:ext>
            </a:extLst>
          </p:cNvPr>
          <p:cNvSpPr txBox="1"/>
          <p:nvPr/>
        </p:nvSpPr>
        <p:spPr>
          <a:xfrm>
            <a:off x="6726296" y="1185332"/>
            <a:ext cx="216370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is the .data portion of the code, it contains the array (A), and the strings needed for printing. </a:t>
            </a:r>
            <a:endParaRPr lang="en-US" dirty="0"/>
          </a:p>
        </p:txBody>
      </p:sp>
    </p:spTree>
    <p:extLst>
      <p:ext uri="{BB962C8B-B14F-4D97-AF65-F5344CB8AC3E}">
        <p14:creationId xmlns:p14="http://schemas.microsoft.com/office/powerpoint/2010/main" val="317520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C123-A7F9-EAEE-3482-825EBFB47C8B}"/>
              </a:ext>
            </a:extLst>
          </p:cNvPr>
          <p:cNvSpPr>
            <a:spLocks noGrp="1"/>
          </p:cNvSpPr>
          <p:nvPr>
            <p:ph type="title"/>
          </p:nvPr>
        </p:nvSpPr>
        <p:spPr/>
        <p:txBody>
          <a:bodyPr/>
          <a:lstStyle/>
          <a:p>
            <a:r>
              <a:rPr lang="en-US" dirty="0">
                <a:ea typeface="Calibri Light"/>
                <a:cs typeface="Calibri Light"/>
              </a:rPr>
              <a:t>Memory before</a:t>
            </a:r>
            <a:endParaRPr lang="en-US" dirty="0"/>
          </a:p>
        </p:txBody>
      </p:sp>
      <p:pic>
        <p:nvPicPr>
          <p:cNvPr id="4" name="Content Placeholder 3" descr="A screenshot of a computer screen&#10;&#10;Description automatically generated">
            <a:extLst>
              <a:ext uri="{FF2B5EF4-FFF2-40B4-BE49-F238E27FC236}">
                <a16:creationId xmlns:a16="http://schemas.microsoft.com/office/drawing/2014/main" id="{F65B85F7-1D66-6C91-C792-1FD991EDA0E3}"/>
              </a:ext>
            </a:extLst>
          </p:cNvPr>
          <p:cNvPicPr>
            <a:picLocks noGrp="1" noChangeAspect="1"/>
          </p:cNvPicPr>
          <p:nvPr>
            <p:ph idx="1"/>
          </p:nvPr>
        </p:nvPicPr>
        <p:blipFill>
          <a:blip r:embed="rId2"/>
          <a:stretch>
            <a:fillRect/>
          </a:stretch>
        </p:blipFill>
        <p:spPr>
          <a:xfrm>
            <a:off x="1012276" y="1718116"/>
            <a:ext cx="5952931" cy="4114800"/>
          </a:xfrm>
        </p:spPr>
      </p:pic>
      <p:sp>
        <p:nvSpPr>
          <p:cNvPr id="5" name="TextBox 4">
            <a:extLst>
              <a:ext uri="{FF2B5EF4-FFF2-40B4-BE49-F238E27FC236}">
                <a16:creationId xmlns:a16="http://schemas.microsoft.com/office/drawing/2014/main" id="{AF7F2DE7-46AC-5344-C715-BC82968E852C}"/>
              </a:ext>
            </a:extLst>
          </p:cNvPr>
          <p:cNvSpPr txBox="1"/>
          <p:nvPr/>
        </p:nvSpPr>
        <p:spPr>
          <a:xfrm>
            <a:off x="7873999" y="1571037"/>
            <a:ext cx="34619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is the memory after compiling and before the code is ran. You can see the array stored in the memory address 158 (hex) to 16c (hex) and the strings stored directly after that to 17c (hex).</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06C427D-2B7A-B922-35D0-A772A76DE705}"/>
                  </a:ext>
                </a:extLst>
              </p14:cNvPr>
              <p14:cNvContentPartPr/>
              <p14:nvPr/>
            </p14:nvContentPartPr>
            <p14:xfrm>
              <a:off x="3537605" y="5352009"/>
              <a:ext cx="1442160" cy="14400"/>
            </p14:xfrm>
          </p:contentPart>
        </mc:Choice>
        <mc:Fallback>
          <p:pic>
            <p:nvPicPr>
              <p:cNvPr id="3" name="Ink 2">
                <a:extLst>
                  <a:ext uri="{FF2B5EF4-FFF2-40B4-BE49-F238E27FC236}">
                    <a16:creationId xmlns:a16="http://schemas.microsoft.com/office/drawing/2014/main" id="{306C427D-2B7A-B922-35D0-A772A76DE705}"/>
                  </a:ext>
                </a:extLst>
              </p:cNvPr>
              <p:cNvPicPr/>
              <p:nvPr/>
            </p:nvPicPr>
            <p:blipFill>
              <a:blip r:embed="rId4"/>
              <a:stretch>
                <a:fillRect/>
              </a:stretch>
            </p:blipFill>
            <p:spPr>
              <a:xfrm>
                <a:off x="3483605" y="5244009"/>
                <a:ext cx="15498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61B6CCE7-427E-6A3E-03AF-403FEB2ECDE0}"/>
                  </a:ext>
                </a:extLst>
              </p14:cNvPr>
              <p14:cNvContentPartPr/>
              <p14:nvPr/>
            </p14:nvContentPartPr>
            <p14:xfrm>
              <a:off x="1977365" y="5460369"/>
              <a:ext cx="3021480" cy="72720"/>
            </p14:xfrm>
          </p:contentPart>
        </mc:Choice>
        <mc:Fallback>
          <p:pic>
            <p:nvPicPr>
              <p:cNvPr id="6" name="Ink 5">
                <a:extLst>
                  <a:ext uri="{FF2B5EF4-FFF2-40B4-BE49-F238E27FC236}">
                    <a16:creationId xmlns:a16="http://schemas.microsoft.com/office/drawing/2014/main" id="{61B6CCE7-427E-6A3E-03AF-403FEB2ECDE0}"/>
                  </a:ext>
                </a:extLst>
              </p:cNvPr>
              <p:cNvPicPr/>
              <p:nvPr/>
            </p:nvPicPr>
            <p:blipFill>
              <a:blip r:embed="rId6"/>
              <a:stretch>
                <a:fillRect/>
              </a:stretch>
            </p:blipFill>
            <p:spPr>
              <a:xfrm>
                <a:off x="1923365" y="5352369"/>
                <a:ext cx="3129120" cy="288360"/>
              </a:xfrm>
              <a:prstGeom prst="rect">
                <a:avLst/>
              </a:prstGeom>
            </p:spPr>
          </p:pic>
        </mc:Fallback>
      </mc:AlternateContent>
    </p:spTree>
    <p:extLst>
      <p:ext uri="{BB962C8B-B14F-4D97-AF65-F5344CB8AC3E}">
        <p14:creationId xmlns:p14="http://schemas.microsoft.com/office/powerpoint/2010/main" val="411312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6B0D-E8B2-EEEB-C946-6F992072938A}"/>
              </a:ext>
            </a:extLst>
          </p:cNvPr>
          <p:cNvSpPr>
            <a:spLocks noGrp="1"/>
          </p:cNvSpPr>
          <p:nvPr>
            <p:ph type="title"/>
          </p:nvPr>
        </p:nvSpPr>
        <p:spPr/>
        <p:txBody>
          <a:bodyPr/>
          <a:lstStyle/>
          <a:p>
            <a:r>
              <a:rPr lang="en-US" dirty="0">
                <a:ea typeface="Calibri Light"/>
                <a:cs typeface="Calibri Light"/>
              </a:rPr>
              <a:t>Memory After</a:t>
            </a:r>
            <a:endParaRPr lang="en-US" dirty="0"/>
          </a:p>
        </p:txBody>
      </p:sp>
      <p:pic>
        <p:nvPicPr>
          <p:cNvPr id="4" name="Content Placeholder 3" descr="A screenshot of a computer code&#10;&#10;Description automatically generated">
            <a:extLst>
              <a:ext uri="{FF2B5EF4-FFF2-40B4-BE49-F238E27FC236}">
                <a16:creationId xmlns:a16="http://schemas.microsoft.com/office/drawing/2014/main" id="{B1E19A6E-BED7-A61F-E4C4-AF22D86884BA}"/>
              </a:ext>
            </a:extLst>
          </p:cNvPr>
          <p:cNvPicPr>
            <a:picLocks noGrp="1" noChangeAspect="1"/>
          </p:cNvPicPr>
          <p:nvPr>
            <p:ph idx="1"/>
          </p:nvPr>
        </p:nvPicPr>
        <p:blipFill>
          <a:blip r:embed="rId2"/>
          <a:stretch>
            <a:fillRect/>
          </a:stretch>
        </p:blipFill>
        <p:spPr>
          <a:xfrm>
            <a:off x="731022" y="1887450"/>
            <a:ext cx="6026252" cy="4114800"/>
          </a:xfrm>
        </p:spPr>
      </p:pic>
      <p:sp>
        <p:nvSpPr>
          <p:cNvPr id="5" name="TextBox 4">
            <a:extLst>
              <a:ext uri="{FF2B5EF4-FFF2-40B4-BE49-F238E27FC236}">
                <a16:creationId xmlns:a16="http://schemas.microsoft.com/office/drawing/2014/main" id="{D1990592-695D-65C6-C0B5-CE8BCEDAE98D}"/>
              </a:ext>
            </a:extLst>
          </p:cNvPr>
          <p:cNvSpPr txBox="1"/>
          <p:nvPr/>
        </p:nvSpPr>
        <p:spPr>
          <a:xfrm>
            <a:off x="7281332" y="2737555"/>
            <a:ext cx="36971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is the array after the program was ran, you can now see the array (158-16c) has now changed and is in descending order.</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F1D07E4-3AE1-76AF-12F8-E8CDE662721E}"/>
                  </a:ext>
                </a:extLst>
              </p14:cNvPr>
              <p14:cNvContentPartPr/>
              <p14:nvPr/>
            </p14:nvContentPartPr>
            <p14:xfrm>
              <a:off x="3299645" y="5556489"/>
              <a:ext cx="1432080" cy="19080"/>
            </p14:xfrm>
          </p:contentPart>
        </mc:Choice>
        <mc:Fallback>
          <p:pic>
            <p:nvPicPr>
              <p:cNvPr id="3" name="Ink 2">
                <a:extLst>
                  <a:ext uri="{FF2B5EF4-FFF2-40B4-BE49-F238E27FC236}">
                    <a16:creationId xmlns:a16="http://schemas.microsoft.com/office/drawing/2014/main" id="{BF1D07E4-3AE1-76AF-12F8-E8CDE662721E}"/>
                  </a:ext>
                </a:extLst>
              </p:cNvPr>
              <p:cNvPicPr/>
              <p:nvPr/>
            </p:nvPicPr>
            <p:blipFill>
              <a:blip r:embed="rId4"/>
              <a:stretch>
                <a:fillRect/>
              </a:stretch>
            </p:blipFill>
            <p:spPr>
              <a:xfrm>
                <a:off x="3245645" y="5448489"/>
                <a:ext cx="153972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7F26F84-1F38-1D59-22E4-AA5EBC758FCB}"/>
                  </a:ext>
                </a:extLst>
              </p14:cNvPr>
              <p14:cNvContentPartPr/>
              <p14:nvPr/>
            </p14:nvContentPartPr>
            <p14:xfrm>
              <a:off x="1717805" y="5687529"/>
              <a:ext cx="3001680" cy="58320"/>
            </p14:xfrm>
          </p:contentPart>
        </mc:Choice>
        <mc:Fallback>
          <p:pic>
            <p:nvPicPr>
              <p:cNvPr id="6" name="Ink 5">
                <a:extLst>
                  <a:ext uri="{FF2B5EF4-FFF2-40B4-BE49-F238E27FC236}">
                    <a16:creationId xmlns:a16="http://schemas.microsoft.com/office/drawing/2014/main" id="{47F26F84-1F38-1D59-22E4-AA5EBC758FCB}"/>
                  </a:ext>
                </a:extLst>
              </p:cNvPr>
              <p:cNvPicPr/>
              <p:nvPr/>
            </p:nvPicPr>
            <p:blipFill>
              <a:blip r:embed="rId6"/>
              <a:stretch>
                <a:fillRect/>
              </a:stretch>
            </p:blipFill>
            <p:spPr>
              <a:xfrm>
                <a:off x="1663805" y="5579529"/>
                <a:ext cx="3109320" cy="273960"/>
              </a:xfrm>
              <a:prstGeom prst="rect">
                <a:avLst/>
              </a:prstGeom>
            </p:spPr>
          </p:pic>
        </mc:Fallback>
      </mc:AlternateContent>
    </p:spTree>
    <p:extLst>
      <p:ext uri="{BB962C8B-B14F-4D97-AF65-F5344CB8AC3E}">
        <p14:creationId xmlns:p14="http://schemas.microsoft.com/office/powerpoint/2010/main" val="130965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6549-7272-5DF5-A827-9AC72B3CF727}"/>
              </a:ext>
            </a:extLst>
          </p:cNvPr>
          <p:cNvSpPr>
            <a:spLocks noGrp="1"/>
          </p:cNvSpPr>
          <p:nvPr>
            <p:ph type="title"/>
          </p:nvPr>
        </p:nvSpPr>
        <p:spPr/>
        <p:txBody>
          <a:bodyPr/>
          <a:lstStyle/>
          <a:p>
            <a:r>
              <a:rPr lang="en-US" dirty="0">
                <a:ea typeface="Calibri Light"/>
                <a:cs typeface="Calibri Light"/>
              </a:rPr>
              <a:t>Terminal and messages</a:t>
            </a:r>
            <a:endParaRPr lang="en-US" dirty="0"/>
          </a:p>
        </p:txBody>
      </p:sp>
      <p:pic>
        <p:nvPicPr>
          <p:cNvPr id="4" name="Content Placeholder 3" descr="A group of numbers on a white background&#10;&#10;Description automatically generated">
            <a:extLst>
              <a:ext uri="{FF2B5EF4-FFF2-40B4-BE49-F238E27FC236}">
                <a16:creationId xmlns:a16="http://schemas.microsoft.com/office/drawing/2014/main" id="{F2C0F0C4-0390-FDEA-7A97-5D064E57821C}"/>
              </a:ext>
            </a:extLst>
          </p:cNvPr>
          <p:cNvPicPr>
            <a:picLocks noGrp="1" noChangeAspect="1"/>
          </p:cNvPicPr>
          <p:nvPr>
            <p:ph idx="1"/>
          </p:nvPr>
        </p:nvPicPr>
        <p:blipFill>
          <a:blip r:embed="rId2"/>
          <a:stretch>
            <a:fillRect/>
          </a:stretch>
        </p:blipFill>
        <p:spPr>
          <a:xfrm>
            <a:off x="968963" y="1646297"/>
            <a:ext cx="2028825" cy="495300"/>
          </a:xfrm>
        </p:spPr>
      </p:pic>
      <p:pic>
        <p:nvPicPr>
          <p:cNvPr id="5" name="Picture 4" descr="A screenshot of a computer&#10;&#10;Description automatically generated">
            <a:extLst>
              <a:ext uri="{FF2B5EF4-FFF2-40B4-BE49-F238E27FC236}">
                <a16:creationId xmlns:a16="http://schemas.microsoft.com/office/drawing/2014/main" id="{DD8AD09D-167F-04B1-D75C-B08839AEAD46}"/>
              </a:ext>
            </a:extLst>
          </p:cNvPr>
          <p:cNvPicPr>
            <a:picLocks noChangeAspect="1"/>
          </p:cNvPicPr>
          <p:nvPr/>
        </p:nvPicPr>
        <p:blipFill>
          <a:blip r:embed="rId3"/>
          <a:stretch>
            <a:fillRect/>
          </a:stretch>
        </p:blipFill>
        <p:spPr>
          <a:xfrm>
            <a:off x="1018351" y="2514130"/>
            <a:ext cx="6096000" cy="1693767"/>
          </a:xfrm>
          <a:prstGeom prst="rect">
            <a:avLst/>
          </a:prstGeom>
        </p:spPr>
      </p:pic>
      <p:sp>
        <p:nvSpPr>
          <p:cNvPr id="6" name="TextBox 5">
            <a:extLst>
              <a:ext uri="{FF2B5EF4-FFF2-40B4-BE49-F238E27FC236}">
                <a16:creationId xmlns:a16="http://schemas.microsoft.com/office/drawing/2014/main" id="{AE736DE3-F32D-A4A9-3335-5B29E39A5470}"/>
              </a:ext>
            </a:extLst>
          </p:cNvPr>
          <p:cNvSpPr txBox="1"/>
          <p:nvPr/>
        </p:nvSpPr>
        <p:spPr>
          <a:xfrm>
            <a:off x="7572963" y="1448741"/>
            <a:ext cx="383822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Here is the terminal showing how the program printed the strings and array to the terminal. Below that is the message box showing that there were no errors while running the program and it was exited with a </a:t>
            </a:r>
            <a:r>
              <a:rPr lang="en-US" dirty="0" err="1">
                <a:ea typeface="Calibri"/>
                <a:cs typeface="Calibri"/>
              </a:rPr>
              <a:t>syscall</a:t>
            </a:r>
            <a:r>
              <a:rPr lang="en-US" dirty="0">
                <a:ea typeface="Calibri"/>
                <a:cs typeface="Calibri"/>
              </a:rPr>
              <a:t>.</a:t>
            </a:r>
            <a:endParaRPr lang="en-US" dirty="0" err="1"/>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279CA19-730C-CECE-AFFC-131D548ED362}"/>
                  </a:ext>
                </a:extLst>
              </p14:cNvPr>
              <p14:cNvContentPartPr/>
              <p14:nvPr/>
            </p14:nvContentPartPr>
            <p14:xfrm>
              <a:off x="1111925" y="3645609"/>
              <a:ext cx="1557000" cy="47880"/>
            </p14:xfrm>
          </p:contentPart>
        </mc:Choice>
        <mc:Fallback>
          <p:pic>
            <p:nvPicPr>
              <p:cNvPr id="3" name="Ink 2">
                <a:extLst>
                  <a:ext uri="{FF2B5EF4-FFF2-40B4-BE49-F238E27FC236}">
                    <a16:creationId xmlns:a16="http://schemas.microsoft.com/office/drawing/2014/main" id="{0279CA19-730C-CECE-AFFC-131D548ED362}"/>
                  </a:ext>
                </a:extLst>
              </p:cNvPr>
              <p:cNvPicPr/>
              <p:nvPr/>
            </p:nvPicPr>
            <p:blipFill>
              <a:blip r:embed="rId5"/>
              <a:stretch>
                <a:fillRect/>
              </a:stretch>
            </p:blipFill>
            <p:spPr>
              <a:xfrm>
                <a:off x="1057937" y="3537609"/>
                <a:ext cx="1664615" cy="263520"/>
              </a:xfrm>
              <a:prstGeom prst="rect">
                <a:avLst/>
              </a:prstGeom>
            </p:spPr>
          </p:pic>
        </mc:Fallback>
      </mc:AlternateContent>
    </p:spTree>
    <p:extLst>
      <p:ext uri="{BB962C8B-B14F-4D97-AF65-F5344CB8AC3E}">
        <p14:creationId xmlns:p14="http://schemas.microsoft.com/office/powerpoint/2010/main" val="32726078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MIPS01</vt:lpstr>
      <vt:lpstr>MIPS Code</vt:lpstr>
      <vt:lpstr>MIPS Code Cont.</vt:lpstr>
      <vt:lpstr>MIPS Code Cont.</vt:lpstr>
      <vt:lpstr>MIPS Code Cont.</vt:lpstr>
      <vt:lpstr>MIPS Code Cont. .data</vt:lpstr>
      <vt:lpstr>Memory before</vt:lpstr>
      <vt:lpstr>Memory After</vt:lpstr>
      <vt:lpstr>Terminal and messages</vt:lpstr>
      <vt:lpstr>With negative numbers, </vt:lpstr>
      <vt:lpstr>Code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320</cp:revision>
  <dcterms:created xsi:type="dcterms:W3CDTF">2023-11-01T18:41:19Z</dcterms:created>
  <dcterms:modified xsi:type="dcterms:W3CDTF">2023-11-01T19:50:14Z</dcterms:modified>
</cp:coreProperties>
</file>