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57" r:id="rId4"/>
    <p:sldId id="366" r:id="rId5"/>
    <p:sldId id="358" r:id="rId6"/>
    <p:sldId id="360" r:id="rId7"/>
    <p:sldId id="362" r:id="rId8"/>
    <p:sldId id="359" r:id="rId9"/>
    <p:sldId id="363" r:id="rId10"/>
    <p:sldId id="361" r:id="rId11"/>
    <p:sldId id="364" r:id="rId12"/>
    <p:sldId id="365" r:id="rId13"/>
    <p:sldId id="310" r:id="rId14"/>
  </p:sldIdLst>
  <p:sldSz cx="9144000" cy="6858000" type="screen4x3"/>
  <p:notesSz cx="9144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7" autoAdjust="0"/>
    <p:restoredTop sz="79091" autoAdjust="0"/>
  </p:normalViewPr>
  <p:slideViewPr>
    <p:cSldViewPr>
      <p:cViewPr varScale="1">
        <p:scale>
          <a:sx n="68" d="100"/>
          <a:sy n="68" d="100"/>
        </p:scale>
        <p:origin x="123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5E284-1701-4417-B764-2E34EB105038}" type="datetimeFigureOut">
              <a:rPr lang="id-ID" smtClean="0"/>
              <a:t>12/10/2023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96658-FCB9-400C-BD75-F6069B11DE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315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5971031"/>
            <a:ext cx="9144000" cy="886965"/>
          </a:xfrm>
          <a:custGeom>
            <a:avLst/>
            <a:gdLst/>
            <a:ahLst/>
            <a:cxnLst/>
            <a:rect l="l" t="t" r="r" b="b"/>
            <a:pathLst>
              <a:path w="9144000" h="886965">
                <a:moveTo>
                  <a:pt x="9144000" y="886965"/>
                </a:moveTo>
                <a:lnTo>
                  <a:pt x="9144000" y="0"/>
                </a:lnTo>
                <a:lnTo>
                  <a:pt x="0" y="0"/>
                </a:lnTo>
                <a:lnTo>
                  <a:pt x="0" y="886965"/>
                </a:lnTo>
                <a:lnTo>
                  <a:pt x="9144000" y="8869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59152" y="6044184"/>
            <a:ext cx="6784848" cy="713232"/>
          </a:xfrm>
          <a:custGeom>
            <a:avLst/>
            <a:gdLst/>
            <a:ahLst/>
            <a:cxnLst/>
            <a:rect l="l" t="t" r="r" b="b"/>
            <a:pathLst>
              <a:path w="6784848" h="713232">
                <a:moveTo>
                  <a:pt x="0" y="713231"/>
                </a:moveTo>
                <a:lnTo>
                  <a:pt x="6784848" y="713231"/>
                </a:lnTo>
                <a:lnTo>
                  <a:pt x="678484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4800" y="6144119"/>
            <a:ext cx="1524000" cy="583184"/>
          </a:xfrm>
          <a:prstGeom prst="rect">
            <a:avLst/>
          </a:prstGeom>
        </p:spPr>
        <p:txBody>
          <a:bodyPr wrap="square" lIns="0" tIns="13525" rIns="0" bIns="0" rtlCol="0">
            <a:noAutofit/>
          </a:bodyPr>
          <a:lstStyle/>
          <a:p>
            <a:pPr marL="279730" marR="297541" algn="ctr">
              <a:lnSpc>
                <a:spcPts val="2130"/>
              </a:lnSpc>
            </a:pPr>
            <a:r>
              <a:rPr sz="2000" spc="-10" dirty="0" err="1">
                <a:solidFill>
                  <a:srgbClr val="FFFFFF"/>
                </a:solidFill>
                <a:latin typeface="Tw Cen MT"/>
                <a:cs typeface="Tw Cen MT"/>
              </a:rPr>
              <a:t>Genap</a:t>
            </a:r>
            <a:endParaRPr sz="2000" dirty="0">
              <a:latin typeface="Tw Cen MT"/>
              <a:cs typeface="Tw Cen MT"/>
            </a:endParaRPr>
          </a:p>
          <a:p>
            <a:pPr algn="ctr">
              <a:lnSpc>
                <a:spcPct val="90738"/>
              </a:lnSpc>
              <a:spcBef>
                <a:spcPts val="113"/>
              </a:spcBef>
            </a:pPr>
            <a:r>
              <a:rPr sz="2000" spc="-5" dirty="0">
                <a:solidFill>
                  <a:srgbClr val="FFFFFF"/>
                </a:solidFill>
                <a:latin typeface="Tw Cen MT"/>
                <a:cs typeface="Tw Cen MT"/>
              </a:rPr>
              <a:t>2021-2022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1828" y="6224503"/>
            <a:ext cx="5254371" cy="38201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8" dirty="0" err="1">
                <a:solidFill>
                  <a:srgbClr val="FFFFFF"/>
                </a:solidFill>
                <a:latin typeface="Tw Cen MT"/>
                <a:cs typeface="Tw Cen MT"/>
              </a:rPr>
              <a:t>Ardy</a:t>
            </a:r>
            <a:r>
              <a:rPr sz="2800" spc="-8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800" spc="-8" dirty="0" err="1">
                <a:solidFill>
                  <a:srgbClr val="FFFFFF"/>
                </a:solidFill>
                <a:latin typeface="Tw Cen MT"/>
                <a:cs typeface="Tw Cen MT"/>
              </a:rPr>
              <a:t>Wicaksono</a:t>
            </a:r>
            <a:r>
              <a:rPr sz="2800" spc="-8" dirty="0">
                <a:solidFill>
                  <a:srgbClr val="FFFFFF"/>
                </a:solidFill>
                <a:latin typeface="Tw Cen MT"/>
                <a:cs typeface="Tw Cen MT"/>
              </a:rPr>
              <a:t>, </a:t>
            </a:r>
            <a:r>
              <a:rPr sz="2800" spc="-8" dirty="0" err="1">
                <a:solidFill>
                  <a:srgbClr val="FFFFFF"/>
                </a:solidFill>
                <a:latin typeface="Tw Cen MT"/>
                <a:cs typeface="Tw Cen MT"/>
              </a:rPr>
              <a:t>S.Kom</a:t>
            </a:r>
            <a:r>
              <a:rPr sz="2800" spc="-8" dirty="0">
                <a:solidFill>
                  <a:srgbClr val="FFFFFF"/>
                </a:solidFill>
                <a:latin typeface="Tw Cen MT"/>
                <a:cs typeface="Tw Cen MT"/>
              </a:rPr>
              <a:t>., </a:t>
            </a:r>
            <a:r>
              <a:rPr sz="2800" spc="-8" dirty="0" err="1">
                <a:solidFill>
                  <a:srgbClr val="FFFFFF"/>
                </a:solidFill>
                <a:latin typeface="Tw Cen MT"/>
                <a:cs typeface="Tw Cen MT"/>
              </a:rPr>
              <a:t>M.Kom</a:t>
            </a:r>
            <a:r>
              <a:rPr sz="2800" spc="-8" dirty="0">
                <a:solidFill>
                  <a:srgbClr val="FFFFFF"/>
                </a:solidFill>
                <a:latin typeface="Tw Cen MT"/>
                <a:cs typeface="Tw Cen MT"/>
              </a:rPr>
              <a:t>.</a:t>
            </a:r>
            <a:endParaRPr sz="2800" dirty="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0" y="1117352"/>
            <a:ext cx="4067555" cy="77082"/>
          </a:xfrm>
          <a:prstGeom prst="rect">
            <a:avLst/>
          </a:prstGeom>
        </p:spPr>
        <p:txBody>
          <a:bodyPr wrap="square" lIns="0" tIns="882" rIns="0" bIns="0" rtlCol="0">
            <a:noAutofit/>
          </a:bodyPr>
          <a:lstStyle/>
          <a:p>
            <a:pPr marL="25400">
              <a:lnSpc>
                <a:spcPts val="600"/>
              </a:lnSpc>
            </a:pPr>
            <a:endParaRPr sz="600"/>
          </a:p>
        </p:txBody>
      </p:sp>
      <p:sp>
        <p:nvSpPr>
          <p:cNvPr id="2" name="object 2"/>
          <p:cNvSpPr txBox="1"/>
          <p:nvPr/>
        </p:nvSpPr>
        <p:spPr>
          <a:xfrm>
            <a:off x="3919220" y="362064"/>
            <a:ext cx="437184" cy="787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37" y="695784"/>
            <a:ext cx="7083964" cy="5149930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3505200" y="0"/>
            <a:ext cx="5638800" cy="1676400"/>
            <a:chOff x="3505200" y="1"/>
            <a:chExt cx="5638800" cy="1676400"/>
          </a:xfrm>
        </p:grpSpPr>
        <p:sp>
          <p:nvSpPr>
            <p:cNvPr id="33" name="object 19"/>
            <p:cNvSpPr/>
            <p:nvPr/>
          </p:nvSpPr>
          <p:spPr>
            <a:xfrm>
              <a:off x="3505200" y="1"/>
              <a:ext cx="5638800" cy="1676400"/>
            </a:xfrm>
            <a:custGeom>
              <a:avLst/>
              <a:gdLst/>
              <a:ahLst/>
              <a:cxnLst/>
              <a:rect l="l" t="t" r="r" b="b"/>
              <a:pathLst>
                <a:path w="9144000" h="5971031">
                  <a:moveTo>
                    <a:pt x="0" y="5971031"/>
                  </a:moveTo>
                  <a:lnTo>
                    <a:pt x="9144000" y="597103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971031"/>
                  </a:lnTo>
                  <a:close/>
                </a:path>
              </a:pathLst>
            </a:cu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" name="object 8"/>
            <p:cNvSpPr/>
            <p:nvPr/>
          </p:nvSpPr>
          <p:spPr>
            <a:xfrm>
              <a:off x="4392168" y="1094232"/>
              <a:ext cx="4172712" cy="1828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" name="object 9"/>
            <p:cNvSpPr/>
            <p:nvPr/>
          </p:nvSpPr>
          <p:spPr>
            <a:xfrm>
              <a:off x="4445000" y="1117352"/>
              <a:ext cx="4067555" cy="77082"/>
            </a:xfrm>
            <a:custGeom>
              <a:avLst/>
              <a:gdLst/>
              <a:ahLst/>
              <a:cxnLst/>
              <a:rect l="l" t="t" r="r" b="b"/>
              <a:pathLst>
                <a:path w="4067555" h="77082">
                  <a:moveTo>
                    <a:pt x="0" y="77082"/>
                  </a:moveTo>
                  <a:lnTo>
                    <a:pt x="4067555" y="77082"/>
                  </a:lnTo>
                  <a:lnTo>
                    <a:pt x="4067555" y="0"/>
                  </a:lnTo>
                  <a:lnTo>
                    <a:pt x="0" y="0"/>
                  </a:lnTo>
                  <a:lnTo>
                    <a:pt x="0" y="77082"/>
                  </a:lnTo>
                  <a:close/>
                </a:path>
              </a:pathLst>
            </a:custGeom>
            <a:solidFill>
              <a:srgbClr val="EB631B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" name="object 10"/>
            <p:cNvSpPr/>
            <p:nvPr/>
          </p:nvSpPr>
          <p:spPr>
            <a:xfrm>
              <a:off x="4445000" y="1117352"/>
              <a:ext cx="4067555" cy="77082"/>
            </a:xfrm>
            <a:custGeom>
              <a:avLst/>
              <a:gdLst/>
              <a:ahLst/>
              <a:cxnLst/>
              <a:rect l="l" t="t" r="r" b="b"/>
              <a:pathLst>
                <a:path w="4067555" h="77082">
                  <a:moveTo>
                    <a:pt x="0" y="77082"/>
                  </a:moveTo>
                  <a:lnTo>
                    <a:pt x="4067555" y="77082"/>
                  </a:lnTo>
                  <a:lnTo>
                    <a:pt x="4067555" y="0"/>
                  </a:lnTo>
                  <a:lnTo>
                    <a:pt x="0" y="0"/>
                  </a:lnTo>
                  <a:lnTo>
                    <a:pt x="0" y="77082"/>
                  </a:lnTo>
                  <a:close/>
                </a:path>
              </a:pathLst>
            </a:custGeom>
            <a:ln w="19050">
              <a:solidFill>
                <a:srgbClr val="EB631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" name="object 11"/>
            <p:cNvSpPr/>
            <p:nvPr/>
          </p:nvSpPr>
          <p:spPr>
            <a:xfrm>
              <a:off x="3919220" y="362064"/>
              <a:ext cx="437184" cy="787539"/>
            </a:xfrm>
            <a:custGeom>
              <a:avLst/>
              <a:gdLst/>
              <a:ahLst/>
              <a:cxnLst/>
              <a:rect l="l" t="t" r="r" b="b"/>
              <a:pathLst>
                <a:path w="437184" h="787539">
                  <a:moveTo>
                    <a:pt x="0" y="787539"/>
                  </a:moveTo>
                  <a:lnTo>
                    <a:pt x="437184" y="787539"/>
                  </a:lnTo>
                  <a:lnTo>
                    <a:pt x="437184" y="0"/>
                  </a:lnTo>
                  <a:lnTo>
                    <a:pt x="0" y="0"/>
                  </a:lnTo>
                  <a:lnTo>
                    <a:pt x="0" y="787539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" name="object 12"/>
            <p:cNvSpPr/>
            <p:nvPr/>
          </p:nvSpPr>
          <p:spPr>
            <a:xfrm>
              <a:off x="3919220" y="362064"/>
              <a:ext cx="437184" cy="787539"/>
            </a:xfrm>
            <a:custGeom>
              <a:avLst/>
              <a:gdLst/>
              <a:ahLst/>
              <a:cxnLst/>
              <a:rect l="l" t="t" r="r" b="b"/>
              <a:pathLst>
                <a:path w="437184" h="787539">
                  <a:moveTo>
                    <a:pt x="0" y="787539"/>
                  </a:moveTo>
                  <a:lnTo>
                    <a:pt x="437184" y="787539"/>
                  </a:lnTo>
                  <a:lnTo>
                    <a:pt x="437184" y="0"/>
                  </a:lnTo>
                  <a:lnTo>
                    <a:pt x="0" y="0"/>
                  </a:lnTo>
                  <a:lnTo>
                    <a:pt x="0" y="787539"/>
                  </a:lnTo>
                  <a:close/>
                </a:path>
              </a:pathLst>
            </a:custGeom>
            <a:ln w="19049">
              <a:solidFill>
                <a:srgbClr val="EB631B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" name="object 7"/>
            <p:cNvSpPr txBox="1"/>
            <p:nvPr/>
          </p:nvSpPr>
          <p:spPr>
            <a:xfrm>
              <a:off x="4470019" y="300735"/>
              <a:ext cx="3983391" cy="796925"/>
            </a:xfrm>
            <a:prstGeom prst="rect">
              <a:avLst/>
            </a:prstGeom>
          </p:spPr>
          <p:txBody>
            <a:bodyPr wrap="square" lIns="0" tIns="12668" rIns="0" bIns="0" rtlCol="0">
              <a:noAutofit/>
            </a:bodyPr>
            <a:lstStyle/>
            <a:p>
              <a:pPr marL="12700" marR="20884">
                <a:lnSpc>
                  <a:spcPts val="1995"/>
                </a:lnSpc>
              </a:pPr>
              <a:r>
                <a:rPr sz="1900" b="1" spc="-9" dirty="0">
                  <a:solidFill>
                    <a:srgbClr val="FFFFFF"/>
                  </a:solidFill>
                  <a:latin typeface="Calibri"/>
                  <a:cs typeface="Calibri"/>
                </a:rPr>
                <a:t>Program </a:t>
              </a:r>
              <a:r>
                <a:rPr sz="1900" b="1" spc="-9" dirty="0" err="1">
                  <a:solidFill>
                    <a:srgbClr val="FFFFFF"/>
                  </a:solidFill>
                  <a:latin typeface="Calibri"/>
                  <a:cs typeface="Calibri"/>
                </a:rPr>
                <a:t>Studi</a:t>
              </a:r>
              <a:r>
                <a:rPr sz="1900" b="1" spc="-9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900" b="1" spc="-9" dirty="0" err="1">
                  <a:solidFill>
                    <a:srgbClr val="FFFFFF"/>
                  </a:solidFill>
                  <a:latin typeface="Calibri"/>
                  <a:cs typeface="Calibri"/>
                </a:rPr>
                <a:t>Informatika</a:t>
              </a:r>
              <a:endParaRPr sz="1900" dirty="0">
                <a:latin typeface="Calibri"/>
                <a:cs typeface="Calibri"/>
              </a:endParaRPr>
            </a:p>
            <a:p>
              <a:pPr marL="12700">
                <a:lnSpc>
                  <a:spcPts val="2090"/>
                </a:lnSpc>
                <a:spcBef>
                  <a:spcPts val="4"/>
                </a:spcBef>
              </a:pPr>
              <a:r>
                <a:rPr sz="1900" b="1" spc="-8" dirty="0" err="1">
                  <a:solidFill>
                    <a:srgbClr val="FFFFFF"/>
                  </a:solidFill>
                  <a:latin typeface="Calibri"/>
                  <a:cs typeface="Calibri"/>
                </a:rPr>
                <a:t>Fakultas</a:t>
              </a:r>
              <a:r>
                <a:rPr sz="1900" b="1" spc="-8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900" b="1" spc="-8" dirty="0" err="1">
                  <a:solidFill>
                    <a:srgbClr val="FFFFFF"/>
                  </a:solidFill>
                  <a:latin typeface="Calibri"/>
                  <a:cs typeface="Calibri"/>
                </a:rPr>
                <a:t>Sains</a:t>
              </a:r>
              <a:r>
                <a:rPr sz="1900" b="1" spc="-8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900" b="1" spc="-8" dirty="0" err="1">
                  <a:solidFill>
                    <a:srgbClr val="FFFFFF"/>
                  </a:solidFill>
                  <a:latin typeface="Calibri"/>
                  <a:cs typeface="Calibri"/>
                </a:rPr>
                <a:t>dan</a:t>
              </a:r>
              <a:r>
                <a:rPr sz="1900" b="1" spc="-8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900" b="1" spc="-8" dirty="0" err="1">
                  <a:solidFill>
                    <a:srgbClr val="FFFFFF"/>
                  </a:solidFill>
                  <a:latin typeface="Calibri"/>
                  <a:cs typeface="Calibri"/>
                </a:rPr>
                <a:t>Teknologi</a:t>
              </a:r>
              <a:endParaRPr sz="1900" dirty="0">
                <a:latin typeface="Calibri"/>
                <a:cs typeface="Calibri"/>
              </a:endParaRPr>
            </a:p>
            <a:p>
              <a:pPr marL="12700" marR="36164">
                <a:lnSpc>
                  <a:spcPts val="2090"/>
                </a:lnSpc>
              </a:pPr>
              <a:r>
                <a:rPr sz="1900" b="1" spc="-18" dirty="0">
                  <a:solidFill>
                    <a:srgbClr val="FFFFFF"/>
                  </a:solidFill>
                  <a:latin typeface="Calibri"/>
                  <a:cs typeface="Calibri"/>
                </a:rPr>
                <a:t>Universitas Teknologi Yogyakarta</a:t>
              </a:r>
              <a:endParaRPr sz="1900" dirty="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102870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4360" y="1028700"/>
            <a:ext cx="8077200" cy="228600"/>
          </a:xfrm>
          <a:custGeom>
            <a:avLst/>
            <a:gdLst/>
            <a:ahLst/>
            <a:cxnLst/>
            <a:rect l="l" t="t" r="r" b="b"/>
            <a:pathLst>
              <a:path w="8077200" h="228600">
                <a:moveTo>
                  <a:pt x="0" y="228600"/>
                </a:moveTo>
                <a:lnTo>
                  <a:pt x="8077200" y="228600"/>
                </a:lnTo>
                <a:lnTo>
                  <a:pt x="8077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49665" y="0"/>
            <a:ext cx="394334" cy="6857998"/>
          </a:xfrm>
          <a:custGeom>
            <a:avLst/>
            <a:gdLst/>
            <a:ahLst/>
            <a:cxnLst/>
            <a:rect l="l" t="t" r="r" b="b"/>
            <a:pathLst>
              <a:path w="394334" h="6857998">
                <a:moveTo>
                  <a:pt x="394334" y="6857998"/>
                </a:moveTo>
                <a:lnTo>
                  <a:pt x="394334" y="0"/>
                </a:lnTo>
                <a:lnTo>
                  <a:pt x="0" y="0"/>
                </a:lnTo>
                <a:lnTo>
                  <a:pt x="0" y="6857998"/>
                </a:lnTo>
                <a:lnTo>
                  <a:pt x="394334" y="6857998"/>
                </a:lnTo>
                <a:close/>
              </a:path>
            </a:pathLst>
          </a:custGeom>
          <a:solidFill>
            <a:srgbClr val="ED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49665" y="6305126"/>
            <a:ext cx="394385" cy="543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5400000">
            <a:off x="8106653" y="4998265"/>
            <a:ext cx="1707875" cy="245745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sz="1800" spc="25" dirty="0" err="1">
                <a:solidFill>
                  <a:srgbClr val="FFFFFF"/>
                </a:solidFill>
                <a:latin typeface="Tw Cen MT"/>
                <a:cs typeface="Tw Cen MT"/>
              </a:rPr>
              <a:t>Ardy</a:t>
            </a:r>
            <a:r>
              <a:rPr sz="1800" spc="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800" spc="25" dirty="0" err="1">
                <a:solidFill>
                  <a:srgbClr val="FFFFFF"/>
                </a:solidFill>
                <a:latin typeface="Tw Cen MT"/>
                <a:cs typeface="Tw Cen MT"/>
              </a:rPr>
              <a:t>Wicaksono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4360" y="1028700"/>
            <a:ext cx="80772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576263" y="304801"/>
            <a:ext cx="80010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altLang="id-ID" sz="2800" b="1" dirty="0"/>
              <a:t>Run Project</a:t>
            </a:r>
            <a:endParaRPr lang="en-US" altLang="id-ID" sz="2800" b="1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1" y="1290551"/>
            <a:ext cx="8577263" cy="426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d-ID" sz="2000" dirty="0"/>
          </a:p>
          <a:p>
            <a:pPr algn="just"/>
            <a:endParaRPr lang="en-US" altLang="id-ID" sz="2000" dirty="0"/>
          </a:p>
        </p:txBody>
      </p:sp>
      <p:sp>
        <p:nvSpPr>
          <p:cNvPr id="5" name="Rectangle 4"/>
          <p:cNvSpPr/>
          <p:nvPr/>
        </p:nvSpPr>
        <p:spPr>
          <a:xfrm>
            <a:off x="-2328" y="1371599"/>
            <a:ext cx="8673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sz="2000" dirty="0"/>
              <a:t>Ketikkan code berikut pada terminal Visual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1" y="1886008"/>
            <a:ext cx="8038463" cy="22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04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102870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4360" y="1028700"/>
            <a:ext cx="8077200" cy="228600"/>
          </a:xfrm>
          <a:custGeom>
            <a:avLst/>
            <a:gdLst/>
            <a:ahLst/>
            <a:cxnLst/>
            <a:rect l="l" t="t" r="r" b="b"/>
            <a:pathLst>
              <a:path w="8077200" h="228600">
                <a:moveTo>
                  <a:pt x="0" y="228600"/>
                </a:moveTo>
                <a:lnTo>
                  <a:pt x="8077200" y="228600"/>
                </a:lnTo>
                <a:lnTo>
                  <a:pt x="8077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49665" y="0"/>
            <a:ext cx="394334" cy="6857998"/>
          </a:xfrm>
          <a:custGeom>
            <a:avLst/>
            <a:gdLst/>
            <a:ahLst/>
            <a:cxnLst/>
            <a:rect l="l" t="t" r="r" b="b"/>
            <a:pathLst>
              <a:path w="394334" h="6857998">
                <a:moveTo>
                  <a:pt x="394334" y="6857998"/>
                </a:moveTo>
                <a:lnTo>
                  <a:pt x="394334" y="0"/>
                </a:lnTo>
                <a:lnTo>
                  <a:pt x="0" y="0"/>
                </a:lnTo>
                <a:lnTo>
                  <a:pt x="0" y="6857998"/>
                </a:lnTo>
                <a:lnTo>
                  <a:pt x="394334" y="6857998"/>
                </a:lnTo>
                <a:close/>
              </a:path>
            </a:pathLst>
          </a:custGeom>
          <a:solidFill>
            <a:srgbClr val="ED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49665" y="6305126"/>
            <a:ext cx="394385" cy="543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5400000">
            <a:off x="8106653" y="4998265"/>
            <a:ext cx="1707875" cy="245745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sz="1800" spc="25" dirty="0" err="1">
                <a:solidFill>
                  <a:srgbClr val="FFFFFF"/>
                </a:solidFill>
                <a:latin typeface="Tw Cen MT"/>
                <a:cs typeface="Tw Cen MT"/>
              </a:rPr>
              <a:t>Ardy</a:t>
            </a:r>
            <a:r>
              <a:rPr sz="1800" spc="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800" spc="25" dirty="0" err="1">
                <a:solidFill>
                  <a:srgbClr val="FFFFFF"/>
                </a:solidFill>
                <a:latin typeface="Tw Cen MT"/>
                <a:cs typeface="Tw Cen MT"/>
              </a:rPr>
              <a:t>Wicaksono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4360" y="1028700"/>
            <a:ext cx="80772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576263" y="304801"/>
            <a:ext cx="80010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altLang="id-ID" sz="2800" b="1" dirty="0"/>
              <a:t>Mengaktifkan Debugging</a:t>
            </a:r>
            <a:endParaRPr lang="en-US" altLang="id-ID" sz="2800" b="1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1" y="1290551"/>
            <a:ext cx="8577263" cy="426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d-ID" sz="2000" dirty="0"/>
          </a:p>
          <a:p>
            <a:pPr algn="just"/>
            <a:endParaRPr lang="en-US" altLang="id-ID" sz="2000" dirty="0"/>
          </a:p>
        </p:txBody>
      </p:sp>
      <p:sp>
        <p:nvSpPr>
          <p:cNvPr id="5" name="Rectangle 4"/>
          <p:cNvSpPr/>
          <p:nvPr/>
        </p:nvSpPr>
        <p:spPr>
          <a:xfrm>
            <a:off x="-2328" y="1371599"/>
            <a:ext cx="86738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sz="2000" dirty="0"/>
              <a:t>Buatlah file baru dengan nama “config.py”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sz="2000" dirty="0"/>
              <a:t>Kemudian isikan code berikut pada “__init__.py”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829918"/>
            <a:ext cx="7972425" cy="140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94" y="4098813"/>
            <a:ext cx="7932231" cy="18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15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102870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4360" y="1028700"/>
            <a:ext cx="8077200" cy="228600"/>
          </a:xfrm>
          <a:custGeom>
            <a:avLst/>
            <a:gdLst/>
            <a:ahLst/>
            <a:cxnLst/>
            <a:rect l="l" t="t" r="r" b="b"/>
            <a:pathLst>
              <a:path w="8077200" h="228600">
                <a:moveTo>
                  <a:pt x="0" y="228600"/>
                </a:moveTo>
                <a:lnTo>
                  <a:pt x="8077200" y="228600"/>
                </a:lnTo>
                <a:lnTo>
                  <a:pt x="8077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49665" y="0"/>
            <a:ext cx="394334" cy="6857998"/>
          </a:xfrm>
          <a:custGeom>
            <a:avLst/>
            <a:gdLst/>
            <a:ahLst/>
            <a:cxnLst/>
            <a:rect l="l" t="t" r="r" b="b"/>
            <a:pathLst>
              <a:path w="394334" h="6857998">
                <a:moveTo>
                  <a:pt x="394334" y="6857998"/>
                </a:moveTo>
                <a:lnTo>
                  <a:pt x="394334" y="0"/>
                </a:lnTo>
                <a:lnTo>
                  <a:pt x="0" y="0"/>
                </a:lnTo>
                <a:lnTo>
                  <a:pt x="0" y="6857998"/>
                </a:lnTo>
                <a:lnTo>
                  <a:pt x="394334" y="6857998"/>
                </a:lnTo>
                <a:close/>
              </a:path>
            </a:pathLst>
          </a:custGeom>
          <a:solidFill>
            <a:srgbClr val="ED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49665" y="6305126"/>
            <a:ext cx="394385" cy="543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5400000">
            <a:off x="8106653" y="4998265"/>
            <a:ext cx="1707875" cy="245745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sz="1800" spc="25" dirty="0" err="1">
                <a:solidFill>
                  <a:srgbClr val="FFFFFF"/>
                </a:solidFill>
                <a:latin typeface="Tw Cen MT"/>
                <a:cs typeface="Tw Cen MT"/>
              </a:rPr>
              <a:t>Ardy</a:t>
            </a:r>
            <a:r>
              <a:rPr sz="1800" spc="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800" spc="25" dirty="0" err="1">
                <a:solidFill>
                  <a:srgbClr val="FFFFFF"/>
                </a:solidFill>
                <a:latin typeface="Tw Cen MT"/>
                <a:cs typeface="Tw Cen MT"/>
              </a:rPr>
              <a:t>Wicaksono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4360" y="1028700"/>
            <a:ext cx="80772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576263" y="304801"/>
            <a:ext cx="80010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altLang="id-ID" sz="2800" b="1" dirty="0"/>
              <a:t>Mengaktifkan Debugging</a:t>
            </a:r>
            <a:endParaRPr lang="en-US" altLang="id-ID" sz="2800" b="1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1" y="1290551"/>
            <a:ext cx="8577263" cy="426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d-ID" sz="2000" dirty="0"/>
          </a:p>
          <a:p>
            <a:pPr algn="just"/>
            <a:endParaRPr lang="en-US" altLang="id-ID" sz="2000" dirty="0"/>
          </a:p>
        </p:txBody>
      </p:sp>
      <p:sp>
        <p:nvSpPr>
          <p:cNvPr id="5" name="Rectangle 4"/>
          <p:cNvSpPr/>
          <p:nvPr/>
        </p:nvSpPr>
        <p:spPr>
          <a:xfrm>
            <a:off x="-2328" y="1371599"/>
            <a:ext cx="8673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sz="2000" dirty="0"/>
              <a:t>Pada file “server.py” isikan code berikut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95" y="1743739"/>
            <a:ext cx="8055220" cy="15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9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0" y="152400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0" y="990600"/>
                </a:moveTo>
                <a:lnTo>
                  <a:pt x="1295400" y="990600"/>
                </a:lnTo>
                <a:lnTo>
                  <a:pt x="1295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1600" y="1600200"/>
            <a:ext cx="7772400" cy="990600"/>
          </a:xfrm>
          <a:custGeom>
            <a:avLst/>
            <a:gdLst/>
            <a:ahLst/>
            <a:cxnLst/>
            <a:rect l="l" t="t" r="r" b="b"/>
            <a:pathLst>
              <a:path w="7772400" h="990600">
                <a:moveTo>
                  <a:pt x="0" y="990600"/>
                </a:moveTo>
                <a:lnTo>
                  <a:pt x="7772400" y="990600"/>
                </a:lnTo>
                <a:lnTo>
                  <a:pt x="7772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0975" y="1951539"/>
            <a:ext cx="1574917" cy="583184"/>
          </a:xfrm>
          <a:prstGeom prst="rect">
            <a:avLst/>
          </a:prstGeom>
        </p:spPr>
        <p:txBody>
          <a:bodyPr wrap="square" lIns="0" tIns="29051" rIns="0" bIns="0" rtlCol="0">
            <a:noAutofit/>
          </a:bodyPr>
          <a:lstStyle/>
          <a:p>
            <a:pPr marL="12700">
              <a:lnSpc>
                <a:spcPts val="4575"/>
              </a:lnSpc>
            </a:pPr>
            <a:r>
              <a:rPr sz="4400" spc="-59" dirty="0">
                <a:solidFill>
                  <a:srgbClr val="FFFFFF"/>
                </a:solidFill>
                <a:latin typeface="Tw Cen MT"/>
                <a:cs typeface="Tw Cen MT"/>
              </a:rPr>
              <a:t>Terima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0779" y="1951539"/>
            <a:ext cx="1265907" cy="583184"/>
          </a:xfrm>
          <a:prstGeom prst="rect">
            <a:avLst/>
          </a:prstGeom>
        </p:spPr>
        <p:txBody>
          <a:bodyPr wrap="square" lIns="0" tIns="29051" rIns="0" bIns="0" rtlCol="0">
            <a:noAutofit/>
          </a:bodyPr>
          <a:lstStyle/>
          <a:p>
            <a:pPr marL="12700">
              <a:lnSpc>
                <a:spcPts val="4575"/>
              </a:lnSpc>
            </a:pPr>
            <a:r>
              <a:rPr sz="4400" spc="-16" dirty="0">
                <a:solidFill>
                  <a:srgbClr val="FFFFFF"/>
                </a:solidFill>
                <a:latin typeface="Tw Cen MT"/>
                <a:cs typeface="Tw Cen MT"/>
              </a:rPr>
              <a:t>Kasih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50975" y="2832434"/>
            <a:ext cx="5910546" cy="89738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endParaRPr sz="2800" dirty="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34694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7620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52400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0" y="990600"/>
                </a:moveTo>
                <a:lnTo>
                  <a:pt x="1295400" y="990600"/>
                </a:lnTo>
                <a:lnTo>
                  <a:pt x="1295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71600" y="1600200"/>
            <a:ext cx="7772400" cy="990600"/>
          </a:xfrm>
          <a:custGeom>
            <a:avLst/>
            <a:gdLst/>
            <a:ahLst/>
            <a:cxnLst/>
            <a:rect l="l" t="t" r="r" b="b"/>
            <a:pathLst>
              <a:path w="7772400" h="990600">
                <a:moveTo>
                  <a:pt x="0" y="990600"/>
                </a:moveTo>
                <a:lnTo>
                  <a:pt x="7772400" y="990600"/>
                </a:lnTo>
                <a:lnTo>
                  <a:pt x="7772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50975" y="1951539"/>
            <a:ext cx="7997825" cy="583184"/>
          </a:xfrm>
          <a:prstGeom prst="rect">
            <a:avLst/>
          </a:prstGeom>
        </p:spPr>
        <p:txBody>
          <a:bodyPr wrap="square" lIns="0" tIns="29051" rIns="0" bIns="0" rtlCol="0">
            <a:noAutofit/>
          </a:bodyPr>
          <a:lstStyle/>
          <a:p>
            <a:pPr marL="12700">
              <a:lnSpc>
                <a:spcPts val="4575"/>
              </a:lnSpc>
            </a:pPr>
            <a:r>
              <a:rPr sz="4000" dirty="0" err="1">
                <a:solidFill>
                  <a:srgbClr val="FFFFFF"/>
                </a:solidFill>
                <a:latin typeface="Tw Cen MT"/>
                <a:cs typeface="Tw Cen MT"/>
              </a:rPr>
              <a:t>Struktur</a:t>
            </a:r>
            <a:r>
              <a:rPr sz="4000" dirty="0">
                <a:solidFill>
                  <a:srgbClr val="FFFFFF"/>
                </a:solidFill>
                <a:latin typeface="Tw Cen MT"/>
                <a:cs typeface="Tw Cen MT"/>
              </a:rPr>
              <a:t> Project </a:t>
            </a:r>
            <a:r>
              <a:rPr sz="4000" dirty="0" err="1">
                <a:solidFill>
                  <a:srgbClr val="FFFFFF"/>
                </a:solidFill>
                <a:latin typeface="Tw Cen MT"/>
                <a:cs typeface="Tw Cen MT"/>
              </a:rPr>
              <a:t>dan</a:t>
            </a:r>
            <a:r>
              <a:rPr sz="4000" dirty="0">
                <a:solidFill>
                  <a:srgbClr val="FFFFFF"/>
                </a:solidFill>
                <a:latin typeface="Tw Cen MT"/>
                <a:cs typeface="Tw Cen MT"/>
              </a:rPr>
              <a:t> Server Flask</a:t>
            </a:r>
            <a:endParaRPr sz="4000" dirty="0">
              <a:latin typeface="Tw Cen MT"/>
              <a:cs typeface="Tw Cen MT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0" y="2666998"/>
            <a:ext cx="9144000" cy="426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id-ID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2757338"/>
            <a:ext cx="6553200" cy="34176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102870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4360" y="1028700"/>
            <a:ext cx="8077200" cy="228600"/>
          </a:xfrm>
          <a:custGeom>
            <a:avLst/>
            <a:gdLst/>
            <a:ahLst/>
            <a:cxnLst/>
            <a:rect l="l" t="t" r="r" b="b"/>
            <a:pathLst>
              <a:path w="8077200" h="228600">
                <a:moveTo>
                  <a:pt x="0" y="228600"/>
                </a:moveTo>
                <a:lnTo>
                  <a:pt x="8077200" y="228600"/>
                </a:lnTo>
                <a:lnTo>
                  <a:pt x="8077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49665" y="0"/>
            <a:ext cx="394334" cy="6857998"/>
          </a:xfrm>
          <a:custGeom>
            <a:avLst/>
            <a:gdLst/>
            <a:ahLst/>
            <a:cxnLst/>
            <a:rect l="l" t="t" r="r" b="b"/>
            <a:pathLst>
              <a:path w="394334" h="6857998">
                <a:moveTo>
                  <a:pt x="394334" y="6857998"/>
                </a:moveTo>
                <a:lnTo>
                  <a:pt x="394334" y="0"/>
                </a:lnTo>
                <a:lnTo>
                  <a:pt x="0" y="0"/>
                </a:lnTo>
                <a:lnTo>
                  <a:pt x="0" y="6857998"/>
                </a:lnTo>
                <a:lnTo>
                  <a:pt x="394334" y="6857998"/>
                </a:lnTo>
                <a:close/>
              </a:path>
            </a:pathLst>
          </a:custGeom>
          <a:solidFill>
            <a:srgbClr val="ED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49665" y="6305126"/>
            <a:ext cx="394385" cy="543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5400000">
            <a:off x="8106653" y="4998265"/>
            <a:ext cx="1707875" cy="245745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sz="1800" spc="25" dirty="0" err="1">
                <a:solidFill>
                  <a:srgbClr val="FFFFFF"/>
                </a:solidFill>
                <a:latin typeface="Tw Cen MT"/>
                <a:cs typeface="Tw Cen MT"/>
              </a:rPr>
              <a:t>Ardy</a:t>
            </a:r>
            <a:r>
              <a:rPr sz="1800" spc="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800" spc="25" dirty="0" err="1">
                <a:solidFill>
                  <a:srgbClr val="FFFFFF"/>
                </a:solidFill>
                <a:latin typeface="Tw Cen MT"/>
                <a:cs typeface="Tw Cen MT"/>
              </a:rPr>
              <a:t>Wicaksono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4360" y="1028700"/>
            <a:ext cx="80772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576263" y="304801"/>
            <a:ext cx="80010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altLang="id-ID" sz="2800" b="1" dirty="0"/>
              <a:t>Terminal Project</a:t>
            </a:r>
            <a:endParaRPr lang="en-US" altLang="id-ID" sz="2800" b="1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1" y="1290551"/>
            <a:ext cx="8577263" cy="426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d-ID" sz="2000" dirty="0"/>
          </a:p>
          <a:p>
            <a:pPr algn="just"/>
            <a:endParaRPr lang="en-US" altLang="id-ID" sz="2000" dirty="0"/>
          </a:p>
        </p:txBody>
      </p:sp>
      <p:sp>
        <p:nvSpPr>
          <p:cNvPr id="5" name="Rectangle 4"/>
          <p:cNvSpPr/>
          <p:nvPr/>
        </p:nvSpPr>
        <p:spPr>
          <a:xfrm>
            <a:off x="-2328" y="1371599"/>
            <a:ext cx="86738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sz="2000" dirty="0"/>
              <a:t>Bagi pengguna windows akan terdapat kesalahan pada </a:t>
            </a:r>
            <a:r>
              <a:rPr lang="id-ID" sz="2000" i="1" dirty="0"/>
              <a:t>Activate.ps1 </a:t>
            </a:r>
            <a:r>
              <a:rPr lang="id-ID" sz="2000" dirty="0"/>
              <a:t>saat membuat terminal baru. </a:t>
            </a:r>
          </a:p>
          <a:p>
            <a:pPr algn="just"/>
            <a:endParaRPr lang="id-ID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sz="2000" dirty="0"/>
              <a:t>Jangan gunakan </a:t>
            </a:r>
            <a:r>
              <a:rPr lang="id-ID" sz="2000" i="1" dirty="0"/>
              <a:t>powershell </a:t>
            </a:r>
            <a:r>
              <a:rPr lang="id-ID" sz="2000" dirty="0"/>
              <a:t>tetapi </a:t>
            </a:r>
            <a:r>
              <a:rPr lang="id-ID" sz="2000" i="1" dirty="0"/>
              <a:t>command prompt</a:t>
            </a:r>
            <a:endParaRPr lang="id-ID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21" y="2087928"/>
            <a:ext cx="7846679" cy="1812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" y="4681537"/>
            <a:ext cx="7863840" cy="15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2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102870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4360" y="1028700"/>
            <a:ext cx="8077200" cy="228600"/>
          </a:xfrm>
          <a:custGeom>
            <a:avLst/>
            <a:gdLst/>
            <a:ahLst/>
            <a:cxnLst/>
            <a:rect l="l" t="t" r="r" b="b"/>
            <a:pathLst>
              <a:path w="8077200" h="228600">
                <a:moveTo>
                  <a:pt x="0" y="228600"/>
                </a:moveTo>
                <a:lnTo>
                  <a:pt x="8077200" y="228600"/>
                </a:lnTo>
                <a:lnTo>
                  <a:pt x="8077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49665" y="0"/>
            <a:ext cx="394334" cy="6857998"/>
          </a:xfrm>
          <a:custGeom>
            <a:avLst/>
            <a:gdLst/>
            <a:ahLst/>
            <a:cxnLst/>
            <a:rect l="l" t="t" r="r" b="b"/>
            <a:pathLst>
              <a:path w="394334" h="6857998">
                <a:moveTo>
                  <a:pt x="394334" y="6857998"/>
                </a:moveTo>
                <a:lnTo>
                  <a:pt x="394334" y="0"/>
                </a:lnTo>
                <a:lnTo>
                  <a:pt x="0" y="0"/>
                </a:lnTo>
                <a:lnTo>
                  <a:pt x="0" y="6857998"/>
                </a:lnTo>
                <a:lnTo>
                  <a:pt x="394334" y="6857998"/>
                </a:lnTo>
                <a:close/>
              </a:path>
            </a:pathLst>
          </a:custGeom>
          <a:solidFill>
            <a:srgbClr val="ED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49665" y="6305126"/>
            <a:ext cx="394385" cy="543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5400000">
            <a:off x="8106653" y="4998265"/>
            <a:ext cx="1707875" cy="245745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sz="1800" spc="25" dirty="0" err="1">
                <a:solidFill>
                  <a:srgbClr val="FFFFFF"/>
                </a:solidFill>
                <a:latin typeface="Tw Cen MT"/>
                <a:cs typeface="Tw Cen MT"/>
              </a:rPr>
              <a:t>Ardy</a:t>
            </a:r>
            <a:r>
              <a:rPr sz="1800" spc="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800" spc="25" dirty="0" err="1">
                <a:solidFill>
                  <a:srgbClr val="FFFFFF"/>
                </a:solidFill>
                <a:latin typeface="Tw Cen MT"/>
                <a:cs typeface="Tw Cen MT"/>
              </a:rPr>
              <a:t>Wicaksono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4360" y="1028700"/>
            <a:ext cx="80772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576263" y="304801"/>
            <a:ext cx="80010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altLang="id-ID" sz="2800" b="1" dirty="0"/>
              <a:t>Terminal Project</a:t>
            </a:r>
            <a:endParaRPr lang="en-US" altLang="id-ID" sz="2800" b="1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1" y="1290551"/>
            <a:ext cx="8577263" cy="426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d-ID" sz="2000" dirty="0"/>
          </a:p>
          <a:p>
            <a:pPr algn="just"/>
            <a:endParaRPr lang="en-US" altLang="id-ID" sz="2000" dirty="0"/>
          </a:p>
        </p:txBody>
      </p:sp>
      <p:sp>
        <p:nvSpPr>
          <p:cNvPr id="5" name="Rectangle 4"/>
          <p:cNvSpPr/>
          <p:nvPr/>
        </p:nvSpPr>
        <p:spPr>
          <a:xfrm>
            <a:off x="-2328" y="1371599"/>
            <a:ext cx="8673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sz="2000" dirty="0"/>
              <a:t>Install flask di terminal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55" y="2022014"/>
            <a:ext cx="8334375" cy="428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102870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4360" y="1028700"/>
            <a:ext cx="8077200" cy="228600"/>
          </a:xfrm>
          <a:custGeom>
            <a:avLst/>
            <a:gdLst/>
            <a:ahLst/>
            <a:cxnLst/>
            <a:rect l="l" t="t" r="r" b="b"/>
            <a:pathLst>
              <a:path w="8077200" h="228600">
                <a:moveTo>
                  <a:pt x="0" y="228600"/>
                </a:moveTo>
                <a:lnTo>
                  <a:pt x="8077200" y="228600"/>
                </a:lnTo>
                <a:lnTo>
                  <a:pt x="8077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49665" y="0"/>
            <a:ext cx="394334" cy="6857998"/>
          </a:xfrm>
          <a:custGeom>
            <a:avLst/>
            <a:gdLst/>
            <a:ahLst/>
            <a:cxnLst/>
            <a:rect l="l" t="t" r="r" b="b"/>
            <a:pathLst>
              <a:path w="394334" h="6857998">
                <a:moveTo>
                  <a:pt x="394334" y="6857998"/>
                </a:moveTo>
                <a:lnTo>
                  <a:pt x="394334" y="0"/>
                </a:lnTo>
                <a:lnTo>
                  <a:pt x="0" y="0"/>
                </a:lnTo>
                <a:lnTo>
                  <a:pt x="0" y="6857998"/>
                </a:lnTo>
                <a:lnTo>
                  <a:pt x="394334" y="6857998"/>
                </a:lnTo>
                <a:close/>
              </a:path>
            </a:pathLst>
          </a:custGeom>
          <a:solidFill>
            <a:srgbClr val="ED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49665" y="6305126"/>
            <a:ext cx="394385" cy="543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5400000">
            <a:off x="8106653" y="4998265"/>
            <a:ext cx="1707875" cy="245745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sz="1800" spc="25" dirty="0" err="1">
                <a:solidFill>
                  <a:srgbClr val="FFFFFF"/>
                </a:solidFill>
                <a:latin typeface="Tw Cen MT"/>
                <a:cs typeface="Tw Cen MT"/>
              </a:rPr>
              <a:t>Ardy</a:t>
            </a:r>
            <a:r>
              <a:rPr sz="1800" spc="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800" spc="25" dirty="0" err="1">
                <a:solidFill>
                  <a:srgbClr val="FFFFFF"/>
                </a:solidFill>
                <a:latin typeface="Tw Cen MT"/>
                <a:cs typeface="Tw Cen MT"/>
              </a:rPr>
              <a:t>Wicaksono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4360" y="1028700"/>
            <a:ext cx="80772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576263" y="304801"/>
            <a:ext cx="80010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altLang="id-ID" sz="2800" b="1" dirty="0"/>
              <a:t>Terminal Project</a:t>
            </a:r>
            <a:endParaRPr lang="en-US" altLang="id-ID" sz="2800" b="1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1" y="1290551"/>
            <a:ext cx="8577263" cy="426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d-ID" sz="2000" dirty="0"/>
          </a:p>
          <a:p>
            <a:pPr algn="just"/>
            <a:endParaRPr lang="en-US" altLang="id-ID" sz="2000" dirty="0"/>
          </a:p>
        </p:txBody>
      </p:sp>
      <p:sp>
        <p:nvSpPr>
          <p:cNvPr id="5" name="Rectangle 4"/>
          <p:cNvSpPr/>
          <p:nvPr/>
        </p:nvSpPr>
        <p:spPr>
          <a:xfrm>
            <a:off x="-2328" y="1371599"/>
            <a:ext cx="8673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sz="2000" dirty="0"/>
              <a:t>Install dotenv bertujuan melakukan konfigurasi environment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76" y="2147859"/>
            <a:ext cx="8164286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102870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4360" y="1028700"/>
            <a:ext cx="8077200" cy="228600"/>
          </a:xfrm>
          <a:custGeom>
            <a:avLst/>
            <a:gdLst/>
            <a:ahLst/>
            <a:cxnLst/>
            <a:rect l="l" t="t" r="r" b="b"/>
            <a:pathLst>
              <a:path w="8077200" h="228600">
                <a:moveTo>
                  <a:pt x="0" y="228600"/>
                </a:moveTo>
                <a:lnTo>
                  <a:pt x="8077200" y="228600"/>
                </a:lnTo>
                <a:lnTo>
                  <a:pt x="8077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49665" y="0"/>
            <a:ext cx="394334" cy="6857998"/>
          </a:xfrm>
          <a:custGeom>
            <a:avLst/>
            <a:gdLst/>
            <a:ahLst/>
            <a:cxnLst/>
            <a:rect l="l" t="t" r="r" b="b"/>
            <a:pathLst>
              <a:path w="394334" h="6857998">
                <a:moveTo>
                  <a:pt x="394334" y="6857998"/>
                </a:moveTo>
                <a:lnTo>
                  <a:pt x="394334" y="0"/>
                </a:lnTo>
                <a:lnTo>
                  <a:pt x="0" y="0"/>
                </a:lnTo>
                <a:lnTo>
                  <a:pt x="0" y="6857998"/>
                </a:lnTo>
                <a:lnTo>
                  <a:pt x="394334" y="6857998"/>
                </a:lnTo>
                <a:close/>
              </a:path>
            </a:pathLst>
          </a:custGeom>
          <a:solidFill>
            <a:srgbClr val="ED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49665" y="6305126"/>
            <a:ext cx="394385" cy="543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5400000">
            <a:off x="8106653" y="4998265"/>
            <a:ext cx="1707875" cy="245745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sz="1800" spc="25" dirty="0" err="1">
                <a:solidFill>
                  <a:srgbClr val="FFFFFF"/>
                </a:solidFill>
                <a:latin typeface="Tw Cen MT"/>
                <a:cs typeface="Tw Cen MT"/>
              </a:rPr>
              <a:t>Ardy</a:t>
            </a:r>
            <a:r>
              <a:rPr sz="1800" spc="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800" spc="25" dirty="0" err="1">
                <a:solidFill>
                  <a:srgbClr val="FFFFFF"/>
                </a:solidFill>
                <a:latin typeface="Tw Cen MT"/>
                <a:cs typeface="Tw Cen MT"/>
              </a:rPr>
              <a:t>Wicaksono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4360" y="1028700"/>
            <a:ext cx="80772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576263" y="304801"/>
            <a:ext cx="80010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altLang="id-ID" sz="2800" b="1" dirty="0"/>
              <a:t>Struktur Project Index</a:t>
            </a:r>
            <a:endParaRPr lang="en-US" altLang="id-ID" sz="2800" b="1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1" y="1290551"/>
            <a:ext cx="8577263" cy="426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d-ID" sz="2000" dirty="0"/>
          </a:p>
          <a:p>
            <a:pPr algn="just"/>
            <a:endParaRPr lang="en-US" altLang="id-ID" sz="2000" dirty="0"/>
          </a:p>
        </p:txBody>
      </p:sp>
      <p:sp>
        <p:nvSpPr>
          <p:cNvPr id="5" name="Rectangle 4"/>
          <p:cNvSpPr/>
          <p:nvPr/>
        </p:nvSpPr>
        <p:spPr>
          <a:xfrm>
            <a:off x="-2328" y="1371599"/>
            <a:ext cx="8673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sz="2000" dirty="0"/>
              <a:t>Buat folder baru dengan nama “app”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sz="2000" dirty="0"/>
              <a:t>Membuat file baru untuk </a:t>
            </a:r>
            <a:r>
              <a:rPr lang="id-ID" sz="2000" i="1" dirty="0"/>
              <a:t>index </a:t>
            </a:r>
            <a:r>
              <a:rPr lang="id-ID" sz="2000" dirty="0"/>
              <a:t>yaitu “__init__.py”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40" y="2455635"/>
            <a:ext cx="8279752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9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102870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4360" y="1028700"/>
            <a:ext cx="8077200" cy="228600"/>
          </a:xfrm>
          <a:custGeom>
            <a:avLst/>
            <a:gdLst/>
            <a:ahLst/>
            <a:cxnLst/>
            <a:rect l="l" t="t" r="r" b="b"/>
            <a:pathLst>
              <a:path w="8077200" h="228600">
                <a:moveTo>
                  <a:pt x="0" y="228600"/>
                </a:moveTo>
                <a:lnTo>
                  <a:pt x="8077200" y="228600"/>
                </a:lnTo>
                <a:lnTo>
                  <a:pt x="8077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49665" y="0"/>
            <a:ext cx="394334" cy="6857998"/>
          </a:xfrm>
          <a:custGeom>
            <a:avLst/>
            <a:gdLst/>
            <a:ahLst/>
            <a:cxnLst/>
            <a:rect l="l" t="t" r="r" b="b"/>
            <a:pathLst>
              <a:path w="394334" h="6857998">
                <a:moveTo>
                  <a:pt x="394334" y="6857998"/>
                </a:moveTo>
                <a:lnTo>
                  <a:pt x="394334" y="0"/>
                </a:lnTo>
                <a:lnTo>
                  <a:pt x="0" y="0"/>
                </a:lnTo>
                <a:lnTo>
                  <a:pt x="0" y="6857998"/>
                </a:lnTo>
                <a:lnTo>
                  <a:pt x="394334" y="6857998"/>
                </a:lnTo>
                <a:close/>
              </a:path>
            </a:pathLst>
          </a:custGeom>
          <a:solidFill>
            <a:srgbClr val="ED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49665" y="6305126"/>
            <a:ext cx="394385" cy="543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5400000">
            <a:off x="8106653" y="4998265"/>
            <a:ext cx="1707875" cy="245745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sz="1800" spc="25" dirty="0" err="1">
                <a:solidFill>
                  <a:srgbClr val="FFFFFF"/>
                </a:solidFill>
                <a:latin typeface="Tw Cen MT"/>
                <a:cs typeface="Tw Cen MT"/>
              </a:rPr>
              <a:t>Ardy</a:t>
            </a:r>
            <a:r>
              <a:rPr sz="1800" spc="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800" spc="25" dirty="0" err="1">
                <a:solidFill>
                  <a:srgbClr val="FFFFFF"/>
                </a:solidFill>
                <a:latin typeface="Tw Cen MT"/>
                <a:cs typeface="Tw Cen MT"/>
              </a:rPr>
              <a:t>Wicaksono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4360" y="1028700"/>
            <a:ext cx="80772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576263" y="304801"/>
            <a:ext cx="80010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altLang="id-ID" sz="2800" b="1" dirty="0"/>
              <a:t>Struktur Project Routes</a:t>
            </a:r>
            <a:endParaRPr lang="en-US" altLang="id-ID" sz="2800" b="1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1" y="1290551"/>
            <a:ext cx="8577263" cy="426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d-ID" sz="2000" dirty="0"/>
          </a:p>
          <a:p>
            <a:pPr algn="just"/>
            <a:endParaRPr lang="en-US" altLang="id-ID" sz="2000" dirty="0"/>
          </a:p>
        </p:txBody>
      </p:sp>
      <p:sp>
        <p:nvSpPr>
          <p:cNvPr id="5" name="Rectangle 4"/>
          <p:cNvSpPr/>
          <p:nvPr/>
        </p:nvSpPr>
        <p:spPr>
          <a:xfrm>
            <a:off x="-2328" y="1371599"/>
            <a:ext cx="86738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sz="2000" dirty="0"/>
              <a:t>Buat file baru dengan nama “routes.py”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sz="2000" dirty="0"/>
              <a:t>Kemudian isikan code berikut di file “__init__.py”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808842"/>
            <a:ext cx="7705725" cy="20097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4510001"/>
            <a:ext cx="77247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4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102870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4360" y="1028700"/>
            <a:ext cx="8077200" cy="228600"/>
          </a:xfrm>
          <a:custGeom>
            <a:avLst/>
            <a:gdLst/>
            <a:ahLst/>
            <a:cxnLst/>
            <a:rect l="l" t="t" r="r" b="b"/>
            <a:pathLst>
              <a:path w="8077200" h="228600">
                <a:moveTo>
                  <a:pt x="0" y="228600"/>
                </a:moveTo>
                <a:lnTo>
                  <a:pt x="8077200" y="228600"/>
                </a:lnTo>
                <a:lnTo>
                  <a:pt x="8077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49665" y="0"/>
            <a:ext cx="394334" cy="6857998"/>
          </a:xfrm>
          <a:custGeom>
            <a:avLst/>
            <a:gdLst/>
            <a:ahLst/>
            <a:cxnLst/>
            <a:rect l="l" t="t" r="r" b="b"/>
            <a:pathLst>
              <a:path w="394334" h="6857998">
                <a:moveTo>
                  <a:pt x="394334" y="6857998"/>
                </a:moveTo>
                <a:lnTo>
                  <a:pt x="394334" y="0"/>
                </a:lnTo>
                <a:lnTo>
                  <a:pt x="0" y="0"/>
                </a:lnTo>
                <a:lnTo>
                  <a:pt x="0" y="6857998"/>
                </a:lnTo>
                <a:lnTo>
                  <a:pt x="394334" y="6857998"/>
                </a:lnTo>
                <a:close/>
              </a:path>
            </a:pathLst>
          </a:custGeom>
          <a:solidFill>
            <a:srgbClr val="ED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49665" y="6305126"/>
            <a:ext cx="394385" cy="543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5400000">
            <a:off x="8106653" y="4998265"/>
            <a:ext cx="1707875" cy="245745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sz="1800" spc="25" dirty="0" err="1">
                <a:solidFill>
                  <a:srgbClr val="FFFFFF"/>
                </a:solidFill>
                <a:latin typeface="Tw Cen MT"/>
                <a:cs typeface="Tw Cen MT"/>
              </a:rPr>
              <a:t>Ardy</a:t>
            </a:r>
            <a:r>
              <a:rPr sz="1800" spc="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800" spc="25" dirty="0" err="1">
                <a:solidFill>
                  <a:srgbClr val="FFFFFF"/>
                </a:solidFill>
                <a:latin typeface="Tw Cen MT"/>
                <a:cs typeface="Tw Cen MT"/>
              </a:rPr>
              <a:t>Wicaksono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4360" y="1028700"/>
            <a:ext cx="80772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576263" y="304801"/>
            <a:ext cx="80010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altLang="id-ID" sz="2800" b="1" dirty="0"/>
              <a:t>Struktur Project Server</a:t>
            </a:r>
            <a:endParaRPr lang="en-US" altLang="id-ID" sz="2800" b="1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1" y="1290551"/>
            <a:ext cx="8577263" cy="426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d-ID" sz="2000" dirty="0"/>
          </a:p>
          <a:p>
            <a:pPr algn="just"/>
            <a:endParaRPr lang="en-US" altLang="id-ID" sz="2000" dirty="0"/>
          </a:p>
        </p:txBody>
      </p:sp>
      <p:sp>
        <p:nvSpPr>
          <p:cNvPr id="5" name="Rectangle 4"/>
          <p:cNvSpPr/>
          <p:nvPr/>
        </p:nvSpPr>
        <p:spPr>
          <a:xfrm>
            <a:off x="-2328" y="1371599"/>
            <a:ext cx="86738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sz="2000" dirty="0"/>
              <a:t>Buatlah file baru dengan nama “server.py” dan isikan code berikut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sz="2000" dirty="0"/>
              <a:t>Kemudian buat file baru dengan nama “.env” dan lakukan konfigurasi berikut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1770979"/>
            <a:ext cx="5654040" cy="2347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5" y="4849475"/>
            <a:ext cx="5610225" cy="181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2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102870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4360" y="1028700"/>
            <a:ext cx="8077200" cy="228600"/>
          </a:xfrm>
          <a:custGeom>
            <a:avLst/>
            <a:gdLst/>
            <a:ahLst/>
            <a:cxnLst/>
            <a:rect l="l" t="t" r="r" b="b"/>
            <a:pathLst>
              <a:path w="8077200" h="228600">
                <a:moveTo>
                  <a:pt x="0" y="228600"/>
                </a:moveTo>
                <a:lnTo>
                  <a:pt x="8077200" y="228600"/>
                </a:lnTo>
                <a:lnTo>
                  <a:pt x="8077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49665" y="0"/>
            <a:ext cx="394334" cy="6857998"/>
          </a:xfrm>
          <a:custGeom>
            <a:avLst/>
            <a:gdLst/>
            <a:ahLst/>
            <a:cxnLst/>
            <a:rect l="l" t="t" r="r" b="b"/>
            <a:pathLst>
              <a:path w="394334" h="6857998">
                <a:moveTo>
                  <a:pt x="394334" y="6857998"/>
                </a:moveTo>
                <a:lnTo>
                  <a:pt x="394334" y="0"/>
                </a:lnTo>
                <a:lnTo>
                  <a:pt x="0" y="0"/>
                </a:lnTo>
                <a:lnTo>
                  <a:pt x="0" y="6857998"/>
                </a:lnTo>
                <a:lnTo>
                  <a:pt x="394334" y="6857998"/>
                </a:lnTo>
                <a:close/>
              </a:path>
            </a:pathLst>
          </a:custGeom>
          <a:solidFill>
            <a:srgbClr val="ED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49665" y="6305126"/>
            <a:ext cx="394385" cy="543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5400000">
            <a:off x="8106653" y="4998265"/>
            <a:ext cx="1707875" cy="245745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sz="1800" spc="25" dirty="0" err="1">
                <a:solidFill>
                  <a:srgbClr val="FFFFFF"/>
                </a:solidFill>
                <a:latin typeface="Tw Cen MT"/>
                <a:cs typeface="Tw Cen MT"/>
              </a:rPr>
              <a:t>Ardy</a:t>
            </a:r>
            <a:r>
              <a:rPr sz="1800" spc="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800" spc="25" dirty="0" err="1">
                <a:solidFill>
                  <a:srgbClr val="FFFFFF"/>
                </a:solidFill>
                <a:latin typeface="Tw Cen MT"/>
                <a:cs typeface="Tw Cen MT"/>
              </a:rPr>
              <a:t>Wicaksono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4360" y="1028700"/>
            <a:ext cx="80772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576263" y="304801"/>
            <a:ext cx="80010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altLang="id-ID" sz="2800" b="1" dirty="0"/>
              <a:t>Struktur Project di folder App</a:t>
            </a:r>
            <a:endParaRPr lang="en-US" altLang="id-ID" sz="2800" b="1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1" y="1290551"/>
            <a:ext cx="8577263" cy="426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d-ID" sz="2000" dirty="0"/>
          </a:p>
          <a:p>
            <a:pPr algn="just"/>
            <a:endParaRPr lang="en-US" altLang="id-ID" sz="2000" dirty="0"/>
          </a:p>
        </p:txBody>
      </p:sp>
      <p:sp>
        <p:nvSpPr>
          <p:cNvPr id="5" name="Rectangle 4"/>
          <p:cNvSpPr/>
          <p:nvPr/>
        </p:nvSpPr>
        <p:spPr>
          <a:xfrm>
            <a:off x="-2328" y="1371599"/>
            <a:ext cx="8673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sz="2000" dirty="0"/>
              <a:t>Buat folder “model” dan “controller”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33501"/>
            <a:ext cx="33718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0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5500</TotalTime>
  <Words>220</Words>
  <Application>Microsoft Office PowerPoint</Application>
  <PresentationFormat>On-screen Show (4:3)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148</cp:revision>
  <dcterms:modified xsi:type="dcterms:W3CDTF">2023-10-12T05:53:34Z</dcterms:modified>
</cp:coreProperties>
</file>