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10375194" cy="2677648"/>
          </a:xfrm>
        </p:spPr>
        <p:txBody>
          <a:bodyPr/>
          <a:lstStyle/>
          <a:p>
            <a:r>
              <a:rPr lang="en-US" dirty="0" err="1" smtClean="0"/>
              <a:t>Optimizacija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Cassandra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16418" y="4777381"/>
            <a:ext cx="2816154" cy="447763"/>
          </a:xfrm>
        </p:spPr>
        <p:txBody>
          <a:bodyPr/>
          <a:lstStyle/>
          <a:p>
            <a:r>
              <a:rPr lang="en-US" dirty="0" err="1" smtClean="0"/>
              <a:t>Dušan</a:t>
            </a:r>
            <a:r>
              <a:rPr lang="en-US" dirty="0" smtClean="0"/>
              <a:t> Dimitrov 1428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1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ALLOW FILTERING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8046" y="1158240"/>
            <a:ext cx="117826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Efikasan</a:t>
            </a:r>
            <a:r>
              <a:rPr lang="en-US" dirty="0" smtClean="0"/>
              <a:t> </a:t>
            </a:r>
            <a:r>
              <a:rPr lang="en-US" dirty="0" err="1" smtClean="0"/>
              <a:t>upit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primarnom</a:t>
            </a:r>
            <a:r>
              <a:rPr lang="en-US" dirty="0" smtClean="0"/>
              <a:t> </a:t>
            </a:r>
            <a:r>
              <a:rPr lang="en-US" dirty="0" err="1" smtClean="0"/>
              <a:t>ključu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 </a:t>
            </a:r>
            <a:r>
              <a:rPr lang="en-US" dirty="0" err="1" smtClean="0"/>
              <a:t>suprotnom</a:t>
            </a:r>
            <a:r>
              <a:rPr lang="en-US" dirty="0" smtClean="0"/>
              <a:t>:</a:t>
            </a:r>
          </a:p>
          <a:p>
            <a:pPr lvl="1"/>
            <a:r>
              <a:rPr lang="en-US" b="1" i="1" dirty="0"/>
              <a:t>Bad Request: Cannot execute this query as it might involve data filtering and thus may have unpredictable performance. If you want to execute this query despite the performance unpredictability, use ALLOW FILTERING</a:t>
            </a:r>
            <a:r>
              <a:rPr lang="en-US" b="1" i="1" dirty="0" smtClean="0"/>
              <a:t>.</a:t>
            </a:r>
          </a:p>
          <a:p>
            <a:endParaRPr lang="en-US" b="1" i="1" dirty="0" smtClean="0"/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particija</a:t>
            </a:r>
            <a:r>
              <a:rPr lang="en-US" dirty="0" smtClean="0"/>
              <a:t>/</a:t>
            </a:r>
            <a:r>
              <a:rPr lang="en-US" dirty="0" err="1" smtClean="0"/>
              <a:t>čvorova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Ukoliko</a:t>
            </a:r>
            <a:r>
              <a:rPr lang="en-US" dirty="0" smtClean="0"/>
              <a:t> se ne </a:t>
            </a:r>
            <a:r>
              <a:rPr lang="en-US" dirty="0" err="1" smtClean="0"/>
              <a:t>obezbedi</a:t>
            </a:r>
            <a:r>
              <a:rPr lang="en-US" dirty="0" smtClean="0"/>
              <a:t> </a:t>
            </a:r>
            <a:r>
              <a:rPr lang="en-US" dirty="0" err="1" smtClean="0"/>
              <a:t>particioni</a:t>
            </a:r>
            <a:r>
              <a:rPr lang="en-US" dirty="0" smtClean="0"/>
              <a:t> </a:t>
            </a:r>
            <a:r>
              <a:rPr lang="en-US" dirty="0" err="1" smtClean="0"/>
              <a:t>ključ</a:t>
            </a:r>
            <a:r>
              <a:rPr lang="en-US" dirty="0" smtClean="0"/>
              <a:t>, Cassandra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mora </a:t>
            </a:r>
            <a:r>
              <a:rPr lang="en-US" dirty="0" err="1" smtClean="0"/>
              <a:t>pretražiti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particije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=&gt; </a:t>
            </a:r>
            <a:r>
              <a:rPr lang="en-US" dirty="0" err="1" smtClean="0"/>
              <a:t>Optimizacija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: </a:t>
            </a:r>
            <a:r>
              <a:rPr lang="en-US" dirty="0" err="1" smtClean="0"/>
              <a:t>izbegavanje</a:t>
            </a:r>
            <a:r>
              <a:rPr lang="en-US" dirty="0" smtClean="0"/>
              <a:t> ALLOW FILTERING-a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Query driven </a:t>
            </a:r>
            <a:r>
              <a:rPr lang="en-US" b="1" dirty="0" err="1" smtClean="0"/>
              <a:t>pristup</a:t>
            </a:r>
            <a:r>
              <a:rPr lang="en-US" b="1" i="1" dirty="0" smtClean="0"/>
              <a:t>	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6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3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Pripremljene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naredbe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5428" y="940526"/>
            <a:ext cx="1011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Neki</a:t>
            </a:r>
            <a:r>
              <a:rPr lang="en-US" dirty="0" smtClean="0"/>
              <a:t> CQL </a:t>
            </a:r>
            <a:r>
              <a:rPr lang="en-US" dirty="0" err="1" smtClean="0"/>
              <a:t>upiti</a:t>
            </a:r>
            <a:r>
              <a:rPr lang="en-US" dirty="0" smtClean="0"/>
              <a:t> se </a:t>
            </a:r>
            <a:r>
              <a:rPr lang="en-US" dirty="0" err="1" smtClean="0"/>
              <a:t>ponavljaju</a:t>
            </a:r>
            <a:r>
              <a:rPr lang="en-US" dirty="0" smtClean="0"/>
              <a:t>. Da li </a:t>
            </a:r>
            <a:r>
              <a:rPr lang="en-US" dirty="0" err="1" smtClean="0"/>
              <a:t>možemo</a:t>
            </a:r>
            <a:r>
              <a:rPr lang="en-US" dirty="0" smtClean="0"/>
              <a:t> to </a:t>
            </a:r>
            <a:r>
              <a:rPr lang="en-US" dirty="0" err="1" smtClean="0"/>
              <a:t>iskoristiti</a:t>
            </a:r>
            <a:r>
              <a:rPr lang="en-US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Prepared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55" y="1510347"/>
            <a:ext cx="5943600" cy="249618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565" y="4378824"/>
            <a:ext cx="5943600" cy="210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9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192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Batch </a:t>
            </a:r>
            <a:r>
              <a:rPr lang="en-US" sz="4800" b="1" dirty="0" err="1" smtClean="0"/>
              <a:t>naredbe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8971" y="1210491"/>
            <a:ext cx="11390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Grupiše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 smtClean="0"/>
              <a:t> INSERT/UPDATE/DELETE </a:t>
            </a:r>
            <a:r>
              <a:rPr lang="en-US" dirty="0" err="1" smtClean="0"/>
              <a:t>naredbi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Podseća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SQL </a:t>
            </a:r>
            <a:r>
              <a:rPr lang="en-US" dirty="0" err="1" smtClean="0"/>
              <a:t>transakciju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Batch ne </a:t>
            </a:r>
            <a:r>
              <a:rPr lang="en-US" b="1" dirty="0" err="1" smtClean="0"/>
              <a:t>ubrzava</a:t>
            </a:r>
            <a:r>
              <a:rPr lang="en-US" b="1" dirty="0" smtClean="0"/>
              <a:t> </a:t>
            </a:r>
            <a:r>
              <a:rPr lang="en-US" b="1" dirty="0" err="1" smtClean="0"/>
              <a:t>svaku</a:t>
            </a:r>
            <a:r>
              <a:rPr lang="en-US" b="1" dirty="0" smtClean="0"/>
              <a:t> </a:t>
            </a:r>
            <a:r>
              <a:rPr lang="en-US" b="1" dirty="0" err="1" smtClean="0"/>
              <a:t>naredbu</a:t>
            </a:r>
            <a:r>
              <a:rPr lang="en-US" b="1" dirty="0" smtClean="0"/>
              <a:t>, </a:t>
            </a:r>
            <a:r>
              <a:rPr lang="en-US" b="1" dirty="0" err="1" smtClean="0"/>
              <a:t>već</a:t>
            </a:r>
            <a:r>
              <a:rPr lang="en-US" b="1" dirty="0" smtClean="0"/>
              <a:t> </a:t>
            </a:r>
            <a:r>
              <a:rPr lang="en-US" b="1" dirty="0" err="1" smtClean="0"/>
              <a:t>grupno</a:t>
            </a:r>
            <a:r>
              <a:rPr lang="en-US" b="1" dirty="0" smtClean="0"/>
              <a:t> </a:t>
            </a:r>
            <a:r>
              <a:rPr lang="en-US" b="1" dirty="0" err="1" smtClean="0"/>
              <a:t>izvršavanje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Batch </a:t>
            </a:r>
            <a:r>
              <a:rPr lang="en-US" dirty="0" err="1" smtClean="0"/>
              <a:t>pruža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Atomičnost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izolaciju</a:t>
            </a:r>
            <a:r>
              <a:rPr lang="en-US" dirty="0" smtClean="0"/>
              <a:t> (</a:t>
            </a:r>
            <a:r>
              <a:rPr lang="en-US" dirty="0" err="1" smtClean="0"/>
              <a:t>operacije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1 </a:t>
            </a:r>
            <a:r>
              <a:rPr lang="en-US" dirty="0" err="1" smtClean="0"/>
              <a:t>particiji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Atomičnost</a:t>
            </a:r>
            <a:r>
              <a:rPr lang="en-US" dirty="0" smtClean="0"/>
              <a:t> (</a:t>
            </a:r>
            <a:r>
              <a:rPr lang="en-US" dirty="0" err="1" smtClean="0"/>
              <a:t>operacija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 smtClean="0"/>
              <a:t> od 1 </a:t>
            </a:r>
            <a:r>
              <a:rPr lang="en-US" dirty="0" err="1" smtClean="0"/>
              <a:t>particije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Atomičnost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princip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ništa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Izolacija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nijedna</a:t>
            </a:r>
            <a:r>
              <a:rPr lang="en-US" dirty="0" smtClean="0"/>
              <a:t> batch </a:t>
            </a:r>
            <a:r>
              <a:rPr lang="en-US" dirty="0" err="1" smtClean="0"/>
              <a:t>naredba</a:t>
            </a:r>
            <a:r>
              <a:rPr lang="en-US" dirty="0" smtClean="0"/>
              <a:t> </a:t>
            </a:r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 </a:t>
            </a:r>
            <a:r>
              <a:rPr lang="en-US" dirty="0" err="1" smtClean="0"/>
              <a:t>promenama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neke</a:t>
            </a:r>
            <a:r>
              <a:rPr lang="en-US" dirty="0" smtClean="0"/>
              <a:t> </a:t>
            </a:r>
            <a:r>
              <a:rPr lang="en-US" dirty="0" err="1" smtClean="0"/>
              <a:t>druge</a:t>
            </a:r>
            <a:r>
              <a:rPr lang="en-US" dirty="0" smtClean="0"/>
              <a:t> batch </a:t>
            </a:r>
            <a:r>
              <a:rPr lang="en-US" dirty="0" err="1" smtClean="0"/>
              <a:t>naredbe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Logovanje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upis</a:t>
            </a:r>
            <a:r>
              <a:rPr lang="en-US" dirty="0" smtClean="0"/>
              <a:t> u </a:t>
            </a:r>
            <a:r>
              <a:rPr lang="en-US" dirty="0" err="1" smtClean="0"/>
              <a:t>batchlog</a:t>
            </a:r>
            <a:r>
              <a:rPr lang="en-US" dirty="0" smtClean="0"/>
              <a:t> </a:t>
            </a:r>
            <a:r>
              <a:rPr lang="en-US" dirty="0" err="1" smtClean="0"/>
              <a:t>sistemsku</a:t>
            </a:r>
            <a:r>
              <a:rPr lang="en-US" dirty="0" smtClean="0"/>
              <a:t> </a:t>
            </a:r>
            <a:r>
              <a:rPr lang="en-US" dirty="0" err="1" smtClean="0"/>
              <a:t>tabelu</a:t>
            </a:r>
            <a:r>
              <a:rPr lang="en-US" dirty="0" smtClean="0"/>
              <a:t> </a:t>
            </a:r>
            <a:r>
              <a:rPr lang="en-US" dirty="0" err="1" smtClean="0"/>
              <a:t>prvo</a:t>
            </a:r>
            <a:r>
              <a:rPr lang="en-US" dirty="0" smtClean="0"/>
              <a:t> – </a:t>
            </a:r>
            <a:r>
              <a:rPr lang="en-US" dirty="0" err="1" smtClean="0"/>
              <a:t>pruža</a:t>
            </a:r>
            <a:r>
              <a:rPr lang="en-US" dirty="0" smtClean="0"/>
              <a:t> </a:t>
            </a:r>
            <a:r>
              <a:rPr lang="en-US" dirty="0" err="1" smtClean="0"/>
              <a:t>atomičnost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151017" y="4577119"/>
            <a:ext cx="7916091" cy="198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UNLOGGED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TIMESTAMP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epoch_microseconds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]]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dml_statement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TIMESTAMP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epoch_microseconds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]];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[</a:t>
            </a:r>
            <a:r>
              <a:rPr lang="en-US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dml_statement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...]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5705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12192001" cy="85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Demonstracija</a:t>
            </a:r>
            <a:r>
              <a:rPr lang="en-US" sz="4800" b="1" dirty="0" smtClean="0"/>
              <a:t> batch </a:t>
            </a:r>
            <a:r>
              <a:rPr lang="en-US" sz="4800" b="1" dirty="0" err="1" smtClean="0"/>
              <a:t>naredbe</a:t>
            </a:r>
            <a:r>
              <a:rPr lang="en-US" sz="4800" b="1" dirty="0" smtClean="0"/>
              <a:t> 1</a:t>
            </a:r>
            <a:endParaRPr lang="en-US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" y="1240247"/>
            <a:ext cx="3254022" cy="41685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8606" y="5826034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otnet</a:t>
            </a:r>
            <a:r>
              <a:rPr lang="en-US" dirty="0" smtClean="0"/>
              <a:t> web </a:t>
            </a:r>
            <a:r>
              <a:rPr lang="en-US" dirty="0" err="1" smtClean="0"/>
              <a:t>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72" y="1189739"/>
            <a:ext cx="6699140" cy="42190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4446" y="5549035"/>
            <a:ext cx="4676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SessionManager</a:t>
            </a:r>
            <a:endParaRPr lang="en-US" dirty="0" smtClean="0"/>
          </a:p>
          <a:p>
            <a:pPr algn="ctr"/>
            <a:r>
              <a:rPr lang="de-DE" dirty="0"/>
              <a:t>NuGet paket </a:t>
            </a:r>
            <a:r>
              <a:rPr lang="de-DE" b="1" dirty="0"/>
              <a:t>CassandraCSharpDriver Data Stax-a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9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4171"/>
            <a:ext cx="12192000" cy="836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Demonstracija</a:t>
            </a:r>
            <a:r>
              <a:rPr lang="en-US" sz="4800" b="1" dirty="0" smtClean="0"/>
              <a:t> batch </a:t>
            </a:r>
            <a:r>
              <a:rPr lang="en-US" sz="4800" b="1" dirty="0" err="1" smtClean="0"/>
              <a:t>naredbe</a:t>
            </a:r>
            <a:r>
              <a:rPr lang="en-US" sz="4800" b="1" dirty="0" smtClean="0"/>
              <a:t> 2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206"/>
            <a:ext cx="5471634" cy="1028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10194"/>
            <a:ext cx="516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familije</a:t>
            </a:r>
            <a:r>
              <a:rPr lang="en-US" dirty="0" smtClean="0"/>
              <a:t> </a:t>
            </a:r>
            <a:r>
              <a:rPr lang="en-US" dirty="0" err="1" smtClean="0"/>
              <a:t>kolona</a:t>
            </a:r>
            <a:r>
              <a:rPr lang="en-US" dirty="0" smtClean="0"/>
              <a:t> student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43" y="1428206"/>
            <a:ext cx="8186057" cy="54297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6389" y="5913120"/>
            <a:ext cx="324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Batch </a:t>
            </a:r>
            <a:r>
              <a:rPr lang="en-US" dirty="0" err="1" smtClean="0"/>
              <a:t>naredba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DataStax</a:t>
            </a:r>
            <a:r>
              <a:rPr lang="en-US" dirty="0" smtClean="0"/>
              <a:t> driver-om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48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9668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Demonstracija</a:t>
            </a:r>
            <a:r>
              <a:rPr lang="en-US" sz="4800" b="1" dirty="0" smtClean="0"/>
              <a:t> batch </a:t>
            </a:r>
            <a:r>
              <a:rPr lang="en-US" sz="4800" b="1" dirty="0" err="1" smtClean="0"/>
              <a:t>naredbe</a:t>
            </a:r>
            <a:r>
              <a:rPr lang="en-US" sz="4800" b="1" dirty="0" smtClean="0"/>
              <a:t> 3</a:t>
            </a:r>
            <a:endParaRPr lang="en-US" sz="4800" b="1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73" y="1231810"/>
            <a:ext cx="7862570" cy="48554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4617" y="6209211"/>
            <a:ext cx="45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Izvršavanje</a:t>
            </a:r>
            <a:r>
              <a:rPr lang="en-US" dirty="0" smtClean="0"/>
              <a:t> bez batch-a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2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966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Demonstracija</a:t>
            </a:r>
            <a:r>
              <a:rPr lang="en-US" sz="4800" b="1" dirty="0" smtClean="0"/>
              <a:t> batch </a:t>
            </a:r>
            <a:r>
              <a:rPr lang="en-US" sz="4800" b="1" dirty="0" err="1" smtClean="0"/>
              <a:t>naredbe</a:t>
            </a:r>
            <a:r>
              <a:rPr lang="en-US" sz="4800" b="1" dirty="0" smtClean="0"/>
              <a:t> 4</a:t>
            </a:r>
            <a:endParaRPr lang="en-US" sz="4800" b="1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6" y="853439"/>
            <a:ext cx="8090263" cy="50772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04458" y="6022828"/>
            <a:ext cx="632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poziv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repository-a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bez batch-a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85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Demonstracija</a:t>
            </a:r>
            <a:r>
              <a:rPr lang="en-US" sz="4800" b="1" dirty="0" smtClean="0"/>
              <a:t> batch </a:t>
            </a:r>
            <a:r>
              <a:rPr lang="en-US" sz="4800" b="1" dirty="0" err="1" smtClean="0"/>
              <a:t>naredbe</a:t>
            </a:r>
            <a:r>
              <a:rPr lang="en-US" sz="4800" b="1" dirty="0" smtClean="0"/>
              <a:t> 5</a:t>
            </a:r>
            <a:endParaRPr lang="en-US" sz="4800" b="1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2" y="644434"/>
            <a:ext cx="6855188" cy="418011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789" y="1846217"/>
            <a:ext cx="7733211" cy="49329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178" y="5277394"/>
            <a:ext cx="3788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Izvršenje</a:t>
            </a:r>
            <a:r>
              <a:rPr lang="en-US" dirty="0" smtClean="0"/>
              <a:t> 100 </a:t>
            </a:r>
            <a:r>
              <a:rPr lang="en-US" dirty="0" err="1" smtClean="0"/>
              <a:t>naredbi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Batch 16ms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Bez batch-a 383ms</a:t>
            </a:r>
          </a:p>
        </p:txBody>
      </p:sp>
    </p:spTree>
    <p:extLst>
      <p:ext uri="{BB962C8B-B14F-4D97-AF65-F5344CB8AC3E}">
        <p14:creationId xmlns:p14="http://schemas.microsoft.com/office/powerpoint/2010/main" val="2513081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Indeksi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9669" y="1158240"/>
            <a:ext cx="118523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Utiču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performance </a:t>
            </a:r>
            <a:r>
              <a:rPr lang="en-US" dirty="0" err="1" smtClean="0"/>
              <a:t>upita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Optimizuju</a:t>
            </a:r>
            <a:r>
              <a:rPr lang="en-US" dirty="0" smtClean="0"/>
              <a:t> </a:t>
            </a:r>
            <a:r>
              <a:rPr lang="en-US" dirty="0" err="1" smtClean="0"/>
              <a:t>upite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Kod</a:t>
            </a:r>
            <a:r>
              <a:rPr lang="en-US" dirty="0" smtClean="0"/>
              <a:t> Cassandra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Pristup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kolonama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nisu</a:t>
            </a:r>
            <a:r>
              <a:rPr lang="en-US" dirty="0" smtClean="0"/>
              <a:t> </a:t>
            </a:r>
            <a:r>
              <a:rPr lang="en-US" dirty="0" err="1" smtClean="0"/>
              <a:t>deo</a:t>
            </a:r>
            <a:r>
              <a:rPr lang="en-US" dirty="0" smtClean="0"/>
              <a:t> </a:t>
            </a:r>
            <a:r>
              <a:rPr lang="en-US" dirty="0" err="1" smtClean="0"/>
              <a:t>primarnog</a:t>
            </a:r>
            <a:r>
              <a:rPr lang="en-US" dirty="0" smtClean="0"/>
              <a:t> </a:t>
            </a:r>
            <a:r>
              <a:rPr lang="en-US" dirty="0" err="1" smtClean="0"/>
              <a:t>ključa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ndeksira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kolone</a:t>
            </a:r>
            <a:r>
              <a:rPr lang="en-US" dirty="0" smtClean="0"/>
              <a:t> u </a:t>
            </a:r>
            <a:r>
              <a:rPr lang="en-US" dirty="0" err="1" smtClean="0"/>
              <a:t>novoj</a:t>
            </a:r>
            <a:r>
              <a:rPr lang="en-US" dirty="0" smtClean="0"/>
              <a:t>, </a:t>
            </a:r>
            <a:r>
              <a:rPr lang="en-US" dirty="0" err="1" smtClean="0"/>
              <a:t>posebnoj</a:t>
            </a:r>
            <a:r>
              <a:rPr lang="en-US" dirty="0" smtClean="0"/>
              <a:t>, </a:t>
            </a:r>
            <a:r>
              <a:rPr lang="en-US" dirty="0" err="1" smtClean="0"/>
              <a:t>skrivenoj</a:t>
            </a:r>
            <a:r>
              <a:rPr lang="en-US" dirty="0" smtClean="0"/>
              <a:t> </a:t>
            </a:r>
            <a:r>
              <a:rPr lang="en-US" dirty="0" err="1" smtClean="0"/>
              <a:t>tabeli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Mogu</a:t>
            </a:r>
            <a:r>
              <a:rPr lang="en-US" dirty="0" smtClean="0"/>
              <a:t> se </a:t>
            </a:r>
            <a:r>
              <a:rPr lang="en-US" dirty="0" err="1" smtClean="0"/>
              <a:t>indeksirati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kolone</a:t>
            </a:r>
            <a:r>
              <a:rPr lang="en-US" dirty="0" smtClean="0"/>
              <a:t> </a:t>
            </a:r>
            <a:r>
              <a:rPr lang="en-US" dirty="0" err="1" smtClean="0"/>
              <a:t>osim</a:t>
            </a:r>
            <a:r>
              <a:rPr lang="en-US" dirty="0" smtClean="0"/>
              <a:t> </a:t>
            </a:r>
            <a:r>
              <a:rPr lang="en-US" dirty="0" err="1" smtClean="0"/>
              <a:t>brojača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statičkih</a:t>
            </a:r>
            <a:r>
              <a:rPr lang="en-US" dirty="0" smtClean="0"/>
              <a:t> </a:t>
            </a:r>
            <a:r>
              <a:rPr lang="en-US" dirty="0" err="1" smtClean="0"/>
              <a:t>kolona</a:t>
            </a:r>
            <a:r>
              <a:rPr lang="en-US" dirty="0" smtClean="0"/>
              <a:t> (dele je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kolone</a:t>
            </a:r>
            <a:r>
              <a:rPr lang="en-US" dirty="0" smtClean="0"/>
              <a:t> </a:t>
            </a:r>
            <a:r>
              <a:rPr lang="en-US" dirty="0" err="1" smtClean="0"/>
              <a:t>jedne</a:t>
            </a:r>
            <a:r>
              <a:rPr lang="en-US" dirty="0" smtClean="0"/>
              <a:t> </a:t>
            </a:r>
            <a:r>
              <a:rPr lang="en-US" dirty="0" err="1" smtClean="0"/>
              <a:t>particije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Tipovi</a:t>
            </a:r>
            <a:r>
              <a:rPr lang="en-US" dirty="0" smtClean="0"/>
              <a:t> </a:t>
            </a:r>
            <a:r>
              <a:rPr lang="en-US" dirty="0" err="1" smtClean="0"/>
              <a:t>indeksa</a:t>
            </a:r>
            <a:r>
              <a:rPr lang="en-US" dirty="0" smtClean="0"/>
              <a:t>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Regularni</a:t>
            </a:r>
            <a:r>
              <a:rPr lang="en-US" b="1" dirty="0" smtClean="0"/>
              <a:t> </a:t>
            </a:r>
            <a:r>
              <a:rPr lang="en-US" b="1" dirty="0" err="1" smtClean="0"/>
              <a:t>sekundarni</a:t>
            </a:r>
            <a:r>
              <a:rPr lang="en-US" b="1" dirty="0" smtClean="0"/>
              <a:t> </a:t>
            </a:r>
            <a:r>
              <a:rPr lang="en-US" b="1" dirty="0" err="1" smtClean="0"/>
              <a:t>indeks</a:t>
            </a:r>
            <a:r>
              <a:rPr lang="en-US" b="1" dirty="0" smtClean="0"/>
              <a:t> (2i)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SSTable</a:t>
            </a:r>
            <a:r>
              <a:rPr lang="en-US" b="1" dirty="0" smtClean="0"/>
              <a:t>-Attached Secondary Index (SASI)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Prefix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Contains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Sparse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6408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933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Regularni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indeks</a:t>
            </a:r>
            <a:endParaRPr lang="en-US" sz="4800" b="1" dirty="0"/>
          </a:p>
        </p:txBody>
      </p:sp>
      <p:sp>
        <p:nvSpPr>
          <p:cNvPr id="3" name="Rectangle 2"/>
          <p:cNvSpPr/>
          <p:nvPr/>
        </p:nvSpPr>
        <p:spPr>
          <a:xfrm>
            <a:off x="2325187" y="1650375"/>
            <a:ext cx="8821783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INDEX IF NOT EXISTS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index_name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keyspace_name.table_name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KEYS (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column_name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 )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4038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SASI </a:t>
            </a:r>
            <a:r>
              <a:rPr lang="en-US" sz="4800" b="1" dirty="0" err="1" smtClean="0"/>
              <a:t>indeks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539931" y="4234847"/>
            <a:ext cx="1111213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CUSTOM INDEX IF NOT EXISTS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ime_indeksa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ime_familije_kolona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ime_kolone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USING '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org.apache.cassandra.index.sasi.SASIIndex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';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1817" y="5355771"/>
            <a:ext cx="9945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SASI ne </a:t>
            </a:r>
            <a:r>
              <a:rPr lang="en-US" dirty="0" err="1" smtClean="0"/>
              <a:t>kreira</a:t>
            </a:r>
            <a:r>
              <a:rPr lang="en-US" dirty="0" smtClean="0"/>
              <a:t> </a:t>
            </a:r>
            <a:r>
              <a:rPr lang="en-US" dirty="0" err="1" smtClean="0"/>
              <a:t>posebnu</a:t>
            </a:r>
            <a:r>
              <a:rPr lang="en-US" dirty="0" smtClean="0"/>
              <a:t> </a:t>
            </a:r>
            <a:r>
              <a:rPr lang="en-US" dirty="0" err="1" smtClean="0"/>
              <a:t>tabelu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indeksiranje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regularni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Indeks</a:t>
            </a:r>
            <a:r>
              <a:rPr lang="en-US" dirty="0" smtClean="0"/>
              <a:t> se </a:t>
            </a:r>
            <a:r>
              <a:rPr lang="en-US" dirty="0" err="1" smtClean="0"/>
              <a:t>kreira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SSTable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upiše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8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996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Sadržaj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09897" y="1672046"/>
            <a:ext cx="106244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Uvod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Cassandra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Optimizacija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Query driven </a:t>
            </a:r>
            <a:r>
              <a:rPr lang="en-US" dirty="0" err="1" smtClean="0"/>
              <a:t>pristup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Izbegavanje</a:t>
            </a:r>
            <a:r>
              <a:rPr lang="en-US" dirty="0" smtClean="0"/>
              <a:t> ALLOW FILTERING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Priprema</a:t>
            </a:r>
            <a:r>
              <a:rPr lang="en-US" dirty="0" smtClean="0"/>
              <a:t> </a:t>
            </a:r>
            <a:r>
              <a:rPr lang="en-US" dirty="0" err="1" smtClean="0"/>
              <a:t>naredbe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Indeks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Izbegavanje</a:t>
            </a:r>
            <a:r>
              <a:rPr lang="en-US" dirty="0" smtClean="0"/>
              <a:t> tombstone-ova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83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Indeksi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demonstracija</a:t>
            </a:r>
            <a:r>
              <a:rPr lang="en-US" sz="4800" b="1" dirty="0" smtClean="0"/>
              <a:t> 1</a:t>
            </a:r>
            <a:endParaRPr lang="en-US" sz="4800" b="1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638" y="1005296"/>
            <a:ext cx="2880360" cy="998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74421" y="2081894"/>
            <a:ext cx="624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familije</a:t>
            </a:r>
            <a:r>
              <a:rPr lang="en-US" dirty="0" smtClean="0"/>
              <a:t> </a:t>
            </a:r>
            <a:r>
              <a:rPr lang="en-US" dirty="0" err="1" smtClean="0"/>
              <a:t>kolona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rad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studentima</a:t>
            </a:r>
            <a:endParaRPr lang="en-US" dirty="0" smtClean="0"/>
          </a:p>
          <a:p>
            <a:r>
              <a:rPr lang="en-US" dirty="0" smtClean="0"/>
              <a:t>PK UUID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14" y="2728225"/>
            <a:ext cx="7707084" cy="1033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53097" y="3875314"/>
            <a:ext cx="5451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koloni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nije</a:t>
            </a:r>
            <a:r>
              <a:rPr lang="en-US" dirty="0" smtClean="0"/>
              <a:t> PK ne </a:t>
            </a:r>
            <a:r>
              <a:rPr lang="en-US" dirty="0" err="1" smtClean="0"/>
              <a:t>radi</a:t>
            </a:r>
            <a:r>
              <a:rPr lang="en-US" dirty="0" smtClean="0"/>
              <a:t>!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err="1" smtClean="0"/>
              <a:t>Korišćenje</a:t>
            </a:r>
            <a:r>
              <a:rPr lang="en-US" dirty="0" smtClean="0"/>
              <a:t> SASI </a:t>
            </a:r>
            <a:r>
              <a:rPr lang="en-US" dirty="0" err="1" smtClean="0"/>
              <a:t>indeksa</a:t>
            </a:r>
            <a:endParaRPr lang="en-US" dirty="0" smtClean="0"/>
          </a:p>
          <a:p>
            <a:r>
              <a:rPr lang="en-US" dirty="0" err="1" smtClean="0"/>
              <a:t>Defaultni</a:t>
            </a:r>
            <a:r>
              <a:rPr lang="en-US" dirty="0" smtClean="0"/>
              <a:t> prefix SASI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01739" y="6162753"/>
            <a:ext cx="395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Bezuspešno</a:t>
            </a:r>
            <a:r>
              <a:rPr lang="en-US" dirty="0" smtClean="0"/>
              <a:t> </a:t>
            </a:r>
            <a:r>
              <a:rPr lang="en-US" dirty="0" err="1" smtClean="0"/>
              <a:t>kreiranje</a:t>
            </a:r>
            <a:r>
              <a:rPr lang="en-US" dirty="0" smtClean="0"/>
              <a:t> SASI </a:t>
            </a:r>
            <a:r>
              <a:rPr lang="en-US" dirty="0" err="1" smtClean="0"/>
              <a:t>indeksa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14" y="4798644"/>
            <a:ext cx="8159932" cy="130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96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Indeksi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demonstracija</a:t>
            </a:r>
            <a:r>
              <a:rPr lang="en-US" sz="4800" b="1" dirty="0" smtClean="0"/>
              <a:t> 2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3841" y="1306286"/>
            <a:ext cx="11007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Neophodno</a:t>
            </a:r>
            <a:r>
              <a:rPr lang="en-US" dirty="0" smtClean="0"/>
              <a:t> </a:t>
            </a:r>
            <a:r>
              <a:rPr lang="en-US" dirty="0" err="1" smtClean="0"/>
              <a:t>izmeniti</a:t>
            </a:r>
            <a:r>
              <a:rPr lang="en-US" dirty="0" smtClean="0"/>
              <a:t> </a:t>
            </a:r>
            <a:r>
              <a:rPr lang="en-US" dirty="0" err="1" smtClean="0"/>
              <a:t>cassandra.yaml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enable_sasi_indexes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enable_transient_replication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</a:t>
            </a:r>
            <a:r>
              <a:rPr lang="de-DE" dirty="0" smtClean="0"/>
              <a:t>odetool flush system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Restart (</a:t>
            </a:r>
            <a:r>
              <a:rPr lang="de-DE" dirty="0"/>
              <a:t>docker restart 1d3a8e7e6aa8 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57" y="3197326"/>
            <a:ext cx="9185420" cy="904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1737" y="4218411"/>
            <a:ext cx="47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Uspešno</a:t>
            </a:r>
            <a:r>
              <a:rPr lang="en-US" dirty="0" smtClean="0"/>
              <a:t> </a:t>
            </a:r>
            <a:r>
              <a:rPr lang="en-US" dirty="0" err="1" smtClean="0"/>
              <a:t>kreiranje</a:t>
            </a:r>
            <a:r>
              <a:rPr lang="en-US" dirty="0" smtClean="0"/>
              <a:t> SASI </a:t>
            </a:r>
            <a:r>
              <a:rPr lang="en-US" dirty="0" err="1" smtClean="0"/>
              <a:t>indeksa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" y="4587743"/>
            <a:ext cx="5209903" cy="13453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2846" y="6234402"/>
            <a:ext cx="486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Demonstracija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SASI prefix </a:t>
            </a:r>
            <a:r>
              <a:rPr lang="en-US" dirty="0" err="1" smtClean="0"/>
              <a:t>indeksa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074" y="4587743"/>
            <a:ext cx="4933203" cy="13453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48549" y="6095902"/>
            <a:ext cx="418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Demonstracija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SASI prefix </a:t>
            </a:r>
            <a:r>
              <a:rPr lang="en-US" dirty="0" err="1" smtClean="0"/>
              <a:t>indeksa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“LIKE” </a:t>
            </a:r>
            <a:r>
              <a:rPr lang="en-US" dirty="0" err="1" smtClean="0"/>
              <a:t>operatorom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04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Indeksi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demonstracija</a:t>
            </a:r>
            <a:r>
              <a:rPr lang="en-US" sz="4800" b="1" dirty="0" smtClean="0"/>
              <a:t> 3</a:t>
            </a:r>
            <a:endParaRPr lang="en-US" sz="48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89" y="1045029"/>
            <a:ext cx="6803571" cy="1346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5977" y="2444787"/>
            <a:ext cx="502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Problemi</a:t>
            </a:r>
            <a:r>
              <a:rPr lang="en-US" dirty="0" smtClean="0"/>
              <a:t> SASI prefix </a:t>
            </a:r>
            <a:r>
              <a:rPr lang="en-US" dirty="0" err="1" smtClean="0"/>
              <a:t>indeksa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2" y="2943497"/>
            <a:ext cx="7402285" cy="34355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6205" y="6416967"/>
            <a:ext cx="42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SASI contains </a:t>
            </a:r>
            <a:r>
              <a:rPr lang="en-US" dirty="0" err="1" smtClean="0"/>
              <a:t>indeks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90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Indeksi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demonstracija</a:t>
            </a:r>
            <a:r>
              <a:rPr lang="en-US" sz="4800" b="1" dirty="0" smtClean="0"/>
              <a:t> 4</a:t>
            </a:r>
            <a:endParaRPr lang="en-US" sz="4800" b="1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296" y="830997"/>
            <a:ext cx="8383407" cy="18471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6709" y="2795452"/>
            <a:ext cx="674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Familija</a:t>
            </a:r>
            <a:r>
              <a:rPr lang="en-US" dirty="0" smtClean="0"/>
              <a:t> </a:t>
            </a:r>
            <a:r>
              <a:rPr lang="en-US" dirty="0" err="1" smtClean="0"/>
              <a:t>kolona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datumima</a:t>
            </a:r>
            <a:r>
              <a:rPr lang="en-US" dirty="0" smtClean="0"/>
              <a:t> (</a:t>
            </a:r>
            <a:r>
              <a:rPr lang="en-US" dirty="0" err="1" smtClean="0"/>
              <a:t>vreme</a:t>
            </a:r>
            <a:r>
              <a:rPr lang="en-US" dirty="0" smtClean="0"/>
              <a:t> </a:t>
            </a:r>
            <a:r>
              <a:rPr lang="en-US" dirty="0" err="1" smtClean="0"/>
              <a:t>rođenja</a:t>
            </a:r>
            <a:r>
              <a:rPr lang="en-US" dirty="0" smtClean="0"/>
              <a:t> </a:t>
            </a:r>
            <a:r>
              <a:rPr lang="en-US" dirty="0" err="1" smtClean="0"/>
              <a:t>dece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91" y="3164784"/>
            <a:ext cx="9236165" cy="8240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31772" y="3988877"/>
            <a:ext cx="538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</a:t>
            </a:r>
            <a:r>
              <a:rPr lang="en-US" dirty="0" err="1" smtClean="0"/>
              <a:t>rada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intervalima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4358209"/>
            <a:ext cx="7306491" cy="20163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83726" y="6488668"/>
            <a:ext cx="552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SASI sparse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intervalima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65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096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Tombstone </a:t>
            </a:r>
            <a:r>
              <a:rPr lang="en-US" sz="4800" b="1" dirty="0" err="1" smtClean="0"/>
              <a:t>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efikasnost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upita</a:t>
            </a:r>
            <a:r>
              <a:rPr lang="en-US" sz="4800" b="1" dirty="0" smtClean="0"/>
              <a:t> 1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2880" y="1254034"/>
            <a:ext cx="112688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Operacija</a:t>
            </a:r>
            <a:r>
              <a:rPr lang="en-US" dirty="0" smtClean="0"/>
              <a:t> </a:t>
            </a:r>
            <a:r>
              <a:rPr lang="en-US" dirty="0" err="1" smtClean="0"/>
              <a:t>brisanje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Dodavanje</a:t>
            </a:r>
            <a:r>
              <a:rPr lang="en-US" dirty="0" smtClean="0"/>
              <a:t> </a:t>
            </a:r>
            <a:r>
              <a:rPr lang="en-US" dirty="0" err="1" smtClean="0"/>
              <a:t>fleg</a:t>
            </a:r>
            <a:r>
              <a:rPr lang="en-US" dirty="0" smtClean="0"/>
              <a:t>-a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 bi se </a:t>
            </a:r>
            <a:r>
              <a:rPr lang="en-US" dirty="0" err="1" smtClean="0"/>
              <a:t>podatak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tombstone-om </a:t>
            </a:r>
            <a:r>
              <a:rPr lang="en-US" dirty="0" err="1" smtClean="0"/>
              <a:t>obrisao</a:t>
            </a:r>
            <a:r>
              <a:rPr lang="en-US" dirty="0" smtClean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Mora </a:t>
            </a:r>
            <a:r>
              <a:rPr lang="en-US" dirty="0" err="1" smtClean="0"/>
              <a:t>proći</a:t>
            </a:r>
            <a:r>
              <a:rPr lang="en-US" dirty="0" smtClean="0"/>
              <a:t> </a:t>
            </a:r>
            <a:r>
              <a:rPr lang="en-US" dirty="0" err="1" smtClean="0"/>
              <a:t>gc_grace_seconds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 smtClean="0"/>
              <a:t>Podatak</a:t>
            </a:r>
            <a:r>
              <a:rPr lang="en-US" dirty="0" smtClean="0"/>
              <a:t> mora </a:t>
            </a:r>
            <a:r>
              <a:rPr lang="en-US" dirty="0" err="1" smtClean="0"/>
              <a:t>biti</a:t>
            </a:r>
            <a:r>
              <a:rPr lang="en-US" dirty="0" smtClean="0"/>
              <a:t> u </a:t>
            </a:r>
            <a:r>
              <a:rPr lang="en-US" dirty="0" err="1" smtClean="0"/>
              <a:t>tabeli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učestvuje</a:t>
            </a:r>
            <a:r>
              <a:rPr lang="en-US" dirty="0" smtClean="0"/>
              <a:t> u </a:t>
            </a:r>
            <a:r>
              <a:rPr lang="en-US" dirty="0" err="1" smtClean="0"/>
              <a:t>procesu</a:t>
            </a:r>
            <a:r>
              <a:rPr lang="en-US" dirty="0" smtClean="0"/>
              <a:t> </a:t>
            </a:r>
            <a:r>
              <a:rPr lang="en-US" dirty="0" err="1" smtClean="0"/>
              <a:t>kompakcije</a:t>
            </a:r>
            <a:r>
              <a:rPr lang="en-US" dirty="0" smtClean="0"/>
              <a:t> (</a:t>
            </a:r>
            <a:r>
              <a:rPr lang="en-US" dirty="0" err="1" smtClean="0"/>
              <a:t>spajanja</a:t>
            </a:r>
            <a:r>
              <a:rPr lang="en-US" dirty="0" smtClean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 smtClean="0"/>
              <a:t>SSTable</a:t>
            </a:r>
            <a:r>
              <a:rPr lang="en-US" dirty="0" smtClean="0"/>
              <a:t> je </a:t>
            </a:r>
            <a:r>
              <a:rPr lang="en-US" dirty="0" err="1" smtClean="0"/>
              <a:t>uključen</a:t>
            </a:r>
            <a:r>
              <a:rPr lang="en-US" dirty="0" smtClean="0"/>
              <a:t> u </a:t>
            </a:r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kompakcije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Tombstone </a:t>
            </a:r>
            <a:r>
              <a:rPr lang="en-US" dirty="0" err="1" smtClean="0"/>
              <a:t>usporava</a:t>
            </a:r>
            <a:r>
              <a:rPr lang="en-US" dirty="0" smtClean="0"/>
              <a:t> </a:t>
            </a:r>
            <a:r>
              <a:rPr lang="en-US" dirty="0" err="1" smtClean="0"/>
              <a:t>obične</a:t>
            </a:r>
            <a:r>
              <a:rPr lang="en-US" dirty="0" smtClean="0"/>
              <a:t> </a:t>
            </a:r>
            <a:r>
              <a:rPr lang="en-US" dirty="0" err="1" smtClean="0"/>
              <a:t>upite</a:t>
            </a:r>
            <a:endParaRPr lang="en-US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Cassandra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mora </a:t>
            </a:r>
            <a:r>
              <a:rPr lang="en-US" dirty="0" err="1" smtClean="0"/>
              <a:t>isfiltrirati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videti</a:t>
            </a:r>
            <a:r>
              <a:rPr lang="en-US" dirty="0" smtClean="0"/>
              <a:t> da li </a:t>
            </a:r>
            <a:r>
              <a:rPr lang="en-US" dirty="0" err="1" smtClean="0"/>
              <a:t>imaju</a:t>
            </a:r>
            <a:r>
              <a:rPr lang="en-US" dirty="0" smtClean="0"/>
              <a:t> tombstone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&gt; 1000 tombstone-a =&gt; warning u log </a:t>
            </a:r>
            <a:r>
              <a:rPr lang="en-US" dirty="0" err="1" smtClean="0"/>
              <a:t>fajlu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&gt; 100000 tombstone-a =&gt; </a:t>
            </a:r>
            <a:r>
              <a:rPr lang="en-US" b="1" dirty="0" err="1"/>
              <a:t>TombstoneOverwhelmingException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82003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0450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Tombstone </a:t>
            </a:r>
            <a:r>
              <a:rPr lang="en-US" sz="4800" b="1" dirty="0" err="1" smtClean="0"/>
              <a:t>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efikasnost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upita</a:t>
            </a:r>
            <a:r>
              <a:rPr lang="en-US" sz="4800" b="1" dirty="0" smtClean="0"/>
              <a:t> 2</a:t>
            </a:r>
            <a:endParaRPr lang="en-US" sz="4800" b="1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0" y="1053737"/>
            <a:ext cx="11086011" cy="45928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5349" y="5921829"/>
            <a:ext cx="37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Detekcija</a:t>
            </a:r>
            <a:r>
              <a:rPr lang="en-US" dirty="0" smtClean="0"/>
              <a:t> tombstone-a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70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192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Tombstone </a:t>
            </a:r>
            <a:r>
              <a:rPr lang="en-US" sz="4800" b="1" dirty="0" err="1" smtClean="0"/>
              <a:t>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efikasnost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upita</a:t>
            </a:r>
            <a:r>
              <a:rPr lang="en-US" sz="4800" b="1" dirty="0" smtClean="0"/>
              <a:t> 3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3509" y="1271451"/>
            <a:ext cx="113211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Rešenja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Adekvatno</a:t>
            </a:r>
            <a:r>
              <a:rPr lang="en-US" dirty="0" smtClean="0"/>
              <a:t> </a:t>
            </a:r>
            <a:r>
              <a:rPr lang="en-US" dirty="0" err="1" smtClean="0"/>
              <a:t>korišćenje</a:t>
            </a:r>
            <a:r>
              <a:rPr lang="en-US" dirty="0" smtClean="0"/>
              <a:t> Cassandra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case: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puno</a:t>
            </a:r>
            <a:r>
              <a:rPr lang="en-US" dirty="0" smtClean="0"/>
              <a:t> </a:t>
            </a:r>
            <a:r>
              <a:rPr lang="en-US" dirty="0" err="1" smtClean="0"/>
              <a:t>operacija</a:t>
            </a:r>
            <a:r>
              <a:rPr lang="en-US" dirty="0" smtClean="0"/>
              <a:t> </a:t>
            </a:r>
            <a:r>
              <a:rPr lang="en-US" dirty="0" err="1" smtClean="0"/>
              <a:t>upisa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Čitanje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primarnom</a:t>
            </a:r>
            <a:r>
              <a:rPr lang="en-US" dirty="0" smtClean="0"/>
              <a:t> </a:t>
            </a:r>
            <a:r>
              <a:rPr lang="en-US" dirty="0" err="1" smtClean="0"/>
              <a:t>ključu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Što</a:t>
            </a:r>
            <a:r>
              <a:rPr lang="en-US" dirty="0" smtClean="0"/>
              <a:t> </a:t>
            </a:r>
            <a:r>
              <a:rPr lang="en-US" dirty="0" err="1" smtClean="0"/>
              <a:t>manje</a:t>
            </a:r>
            <a:r>
              <a:rPr lang="en-US" dirty="0" smtClean="0"/>
              <a:t> </a:t>
            </a:r>
            <a:r>
              <a:rPr lang="en-US" dirty="0" err="1" smtClean="0"/>
              <a:t>ažuriranja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brisanja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puno</a:t>
            </a:r>
            <a:r>
              <a:rPr lang="en-US" dirty="0" smtClean="0"/>
              <a:t> tombstone-ova: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Ručno</a:t>
            </a:r>
            <a:r>
              <a:rPr lang="en-US" dirty="0" smtClean="0"/>
              <a:t> </a:t>
            </a:r>
            <a:r>
              <a:rPr lang="en-US" dirty="0" err="1" smtClean="0"/>
              <a:t>rešavanje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: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err="1"/>
              <a:t>n</a:t>
            </a:r>
            <a:r>
              <a:rPr lang="en-US" dirty="0" err="1" smtClean="0"/>
              <a:t>odetool</a:t>
            </a:r>
            <a:r>
              <a:rPr lang="en-US" dirty="0" smtClean="0"/>
              <a:t> compact – </a:t>
            </a:r>
            <a:r>
              <a:rPr lang="en-US" dirty="0" err="1" smtClean="0"/>
              <a:t>forsira</a:t>
            </a:r>
            <a:r>
              <a:rPr lang="en-US" dirty="0" smtClean="0"/>
              <a:t> </a:t>
            </a:r>
            <a:r>
              <a:rPr lang="en-US" dirty="0" err="1" smtClean="0"/>
              <a:t>spajanje</a:t>
            </a:r>
            <a:r>
              <a:rPr lang="en-US" dirty="0" smtClean="0"/>
              <a:t> </a:t>
            </a:r>
            <a:r>
              <a:rPr lang="en-US" dirty="0" err="1" smtClean="0"/>
              <a:t>SSTable</a:t>
            </a:r>
            <a:r>
              <a:rPr lang="en-US" dirty="0" smtClean="0"/>
              <a:t>-ova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Zahteva</a:t>
            </a:r>
            <a:r>
              <a:rPr lang="en-US" dirty="0" smtClean="0"/>
              <a:t> </a:t>
            </a:r>
            <a:r>
              <a:rPr lang="en-US" dirty="0" err="1" smtClean="0"/>
              <a:t>puno</a:t>
            </a:r>
            <a:r>
              <a:rPr lang="en-US" dirty="0" smtClean="0"/>
              <a:t> </a:t>
            </a:r>
            <a:r>
              <a:rPr lang="en-US" dirty="0" err="1" smtClean="0"/>
              <a:t>slobodnog</a:t>
            </a:r>
            <a:r>
              <a:rPr lang="en-US" dirty="0" smtClean="0"/>
              <a:t> </a:t>
            </a:r>
            <a:r>
              <a:rPr lang="en-US" dirty="0" err="1" smtClean="0"/>
              <a:t>prostora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malo</a:t>
            </a:r>
            <a:r>
              <a:rPr lang="en-US" dirty="0" smtClean="0"/>
              <a:t> CPU-a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err="1"/>
              <a:t>n</a:t>
            </a:r>
            <a:r>
              <a:rPr lang="en-US" dirty="0" err="1" smtClean="0"/>
              <a:t>odetool</a:t>
            </a:r>
            <a:r>
              <a:rPr lang="en-US" dirty="0" smtClean="0"/>
              <a:t> </a:t>
            </a:r>
            <a:r>
              <a:rPr lang="en-US" dirty="0" err="1" smtClean="0"/>
              <a:t>garbadgecollect</a:t>
            </a:r>
            <a:r>
              <a:rPr lang="en-US" dirty="0" smtClean="0"/>
              <a:t> – </a:t>
            </a:r>
            <a:r>
              <a:rPr lang="en-US" dirty="0" err="1" smtClean="0"/>
              <a:t>spajanje</a:t>
            </a:r>
            <a:r>
              <a:rPr lang="en-US" dirty="0" smtClean="0"/>
              <a:t> </a:t>
            </a:r>
            <a:r>
              <a:rPr lang="en-US" dirty="0" err="1" smtClean="0"/>
              <a:t>manjih</a:t>
            </a:r>
            <a:r>
              <a:rPr lang="en-US" dirty="0" smtClean="0"/>
              <a:t> </a:t>
            </a:r>
            <a:r>
              <a:rPr lang="en-US" dirty="0" err="1" smtClean="0"/>
              <a:t>SSTable</a:t>
            </a:r>
            <a:r>
              <a:rPr lang="en-US" dirty="0" smtClean="0"/>
              <a:t>-ova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Zahteva</a:t>
            </a:r>
            <a:r>
              <a:rPr lang="en-US" dirty="0" smtClean="0"/>
              <a:t> </a:t>
            </a:r>
            <a:r>
              <a:rPr lang="en-US" dirty="0" err="1" smtClean="0"/>
              <a:t>manje</a:t>
            </a:r>
            <a:r>
              <a:rPr lang="en-US" dirty="0" smtClean="0"/>
              <a:t> </a:t>
            </a:r>
            <a:r>
              <a:rPr lang="en-US" dirty="0" err="1" smtClean="0"/>
              <a:t>slobodnog</a:t>
            </a:r>
            <a:r>
              <a:rPr lang="en-US" dirty="0" smtClean="0"/>
              <a:t> </a:t>
            </a:r>
            <a:r>
              <a:rPr lang="en-US" dirty="0" err="1" smtClean="0"/>
              <a:t>prostora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puno</a:t>
            </a:r>
            <a:r>
              <a:rPr lang="en-US" dirty="0" smtClean="0"/>
              <a:t> CPU-a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59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09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Zaključak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6720" y="1236617"/>
            <a:ext cx="11355977" cy="4921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Osnovno</a:t>
            </a:r>
            <a:r>
              <a:rPr lang="en-US" dirty="0" smtClean="0"/>
              <a:t> </a:t>
            </a:r>
            <a:r>
              <a:rPr lang="en-US" dirty="0" err="1" smtClean="0"/>
              <a:t>pravilo</a:t>
            </a:r>
            <a:r>
              <a:rPr lang="en-US" dirty="0" smtClean="0"/>
              <a:t>: </a:t>
            </a:r>
            <a:r>
              <a:rPr lang="en-US" dirty="0" err="1" smtClean="0"/>
              <a:t>koristiti</a:t>
            </a:r>
            <a:r>
              <a:rPr lang="en-US" dirty="0" smtClean="0"/>
              <a:t> Cassandra </a:t>
            </a:r>
            <a:r>
              <a:rPr lang="en-US" dirty="0" err="1" smtClean="0"/>
              <a:t>bazu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pravilno</a:t>
            </a:r>
            <a:endParaRPr lang="en-US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Query driven </a:t>
            </a:r>
            <a:r>
              <a:rPr lang="en-US" dirty="0" err="1" smtClean="0"/>
              <a:t>princip</a:t>
            </a:r>
            <a:endParaRPr lang="en-US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Ne </a:t>
            </a:r>
            <a:r>
              <a:rPr lang="en-US" dirty="0" err="1" smtClean="0"/>
              <a:t>koristiti</a:t>
            </a:r>
            <a:r>
              <a:rPr lang="en-US" dirty="0" smtClean="0"/>
              <a:t> ALLOW FILTERING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Prepare </a:t>
            </a:r>
            <a:r>
              <a:rPr lang="en-US" dirty="0" err="1" smtClean="0"/>
              <a:t>mehanizam</a:t>
            </a:r>
            <a:endParaRPr lang="en-US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Batch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Indeksi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29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pažnji</a:t>
            </a:r>
            <a:r>
              <a:rPr lang="en-US" dirty="0" smtClean="0"/>
              <a:t>!!!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7784" y="4777381"/>
            <a:ext cx="2824862" cy="430346"/>
          </a:xfrm>
        </p:spPr>
        <p:txBody>
          <a:bodyPr/>
          <a:lstStyle/>
          <a:p>
            <a:r>
              <a:rPr lang="en-US" dirty="0" err="1" smtClean="0"/>
              <a:t>Dušan</a:t>
            </a:r>
            <a:r>
              <a:rPr lang="en-US" dirty="0" smtClean="0"/>
              <a:t> Dimitrov 1428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029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Uvod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1886" y="1802674"/>
            <a:ext cx="49290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veća</a:t>
            </a:r>
            <a:r>
              <a:rPr lang="en-US" dirty="0" smtClean="0"/>
              <a:t> </a:t>
            </a:r>
            <a:r>
              <a:rPr lang="en-US" dirty="0" err="1" smtClean="0"/>
              <a:t>zastupljenost</a:t>
            </a:r>
            <a:r>
              <a:rPr lang="en-US" dirty="0" smtClean="0"/>
              <a:t> </a:t>
            </a:r>
            <a:r>
              <a:rPr lang="en-US" dirty="0" err="1" smtClean="0"/>
              <a:t>mobilnih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web </a:t>
            </a:r>
            <a:r>
              <a:rPr lang="en-US" dirty="0" err="1" smtClean="0"/>
              <a:t>aplikacija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Korisnici</a:t>
            </a:r>
            <a:r>
              <a:rPr lang="en-US" dirty="0" smtClean="0"/>
              <a:t> </a:t>
            </a:r>
            <a:r>
              <a:rPr lang="en-US" dirty="0" err="1" smtClean="0"/>
              <a:t>generišu</a:t>
            </a:r>
            <a:r>
              <a:rPr lang="en-US" dirty="0" smtClean="0"/>
              <a:t> </a:t>
            </a:r>
            <a:r>
              <a:rPr lang="en-US" dirty="0" err="1" smtClean="0"/>
              <a:t>puno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Tradicionalne</a:t>
            </a:r>
            <a:r>
              <a:rPr lang="en-US" dirty="0" smtClean="0"/>
              <a:t> </a:t>
            </a:r>
            <a:r>
              <a:rPr lang="en-US" dirty="0" err="1" smtClean="0"/>
              <a:t>relacione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postaju</a:t>
            </a:r>
            <a:r>
              <a:rPr lang="en-US" dirty="0" smtClean="0"/>
              <a:t> </a:t>
            </a:r>
            <a:r>
              <a:rPr lang="en-US" dirty="0" err="1" smtClean="0"/>
              <a:t>usko</a:t>
            </a:r>
            <a:r>
              <a:rPr lang="en-US" dirty="0" smtClean="0"/>
              <a:t> </a:t>
            </a:r>
            <a:r>
              <a:rPr lang="en-US" dirty="0" err="1" smtClean="0"/>
              <a:t>grlo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Teško</a:t>
            </a:r>
            <a:r>
              <a:rPr lang="en-US" dirty="0"/>
              <a:t> </a:t>
            </a:r>
            <a:r>
              <a:rPr lang="en-US" dirty="0" err="1"/>
              <a:t>zadovoljavaju</a:t>
            </a:r>
            <a:r>
              <a:rPr lang="en-US" dirty="0"/>
              <a:t> </a:t>
            </a:r>
            <a:r>
              <a:rPr lang="en-US" dirty="0" err="1"/>
              <a:t>funkcionalne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nefunkcionalne</a:t>
            </a:r>
            <a:r>
              <a:rPr lang="en-US" dirty="0"/>
              <a:t> </a:t>
            </a:r>
            <a:r>
              <a:rPr lang="en-US" dirty="0" err="1" smtClean="0"/>
              <a:t>zahteve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Teško</a:t>
            </a:r>
            <a:r>
              <a:rPr lang="en-US" dirty="0" smtClean="0"/>
              <a:t> se </a:t>
            </a:r>
            <a:r>
              <a:rPr lang="en-US" dirty="0" err="1" smtClean="0"/>
              <a:t>skaliraju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NoSQL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rešavaju</a:t>
            </a:r>
            <a:r>
              <a:rPr lang="en-US" dirty="0" smtClean="0"/>
              <a:t> </a:t>
            </a:r>
            <a:r>
              <a:rPr lang="en-US" dirty="0" err="1" smtClean="0"/>
              <a:t>neke</a:t>
            </a:r>
            <a:r>
              <a:rPr lang="en-US" dirty="0" smtClean="0"/>
              <a:t> od </a:t>
            </a:r>
            <a:r>
              <a:rPr lang="en-US" dirty="0" err="1" smtClean="0"/>
              <a:t>problema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826" y="1985697"/>
            <a:ext cx="6388174" cy="29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6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Cassandra </a:t>
            </a:r>
            <a:r>
              <a:rPr lang="en-US" sz="4800" b="1" dirty="0" err="1" smtClean="0"/>
              <a:t>baza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podataka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0297" y="1306286"/>
            <a:ext cx="11791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Wide column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Peer-to-peer </a:t>
            </a:r>
            <a:r>
              <a:rPr lang="en-US" dirty="0" err="1" smtClean="0"/>
              <a:t>arhitektura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DynamoDB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r>
              <a:rPr lang="en-US" dirty="0" smtClean="0"/>
              <a:t> + Google </a:t>
            </a:r>
            <a:r>
              <a:rPr lang="en-US" dirty="0" err="1" smtClean="0"/>
              <a:t>Bigtable</a:t>
            </a:r>
            <a:r>
              <a:rPr lang="en-US" dirty="0" smtClean="0"/>
              <a:t> model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podseća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model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relacionih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CQL-Cassandra Query Language </a:t>
            </a:r>
            <a:r>
              <a:rPr lang="en-US" dirty="0" err="1" smtClean="0"/>
              <a:t>zaslužan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CQL </a:t>
            </a:r>
            <a:r>
              <a:rPr lang="en-US" dirty="0" err="1" smtClean="0"/>
              <a:t>podseća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SQL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13" y="3664897"/>
            <a:ext cx="9773871" cy="3193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506" y="1335175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7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610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Model </a:t>
            </a:r>
            <a:r>
              <a:rPr lang="en-US" sz="4000" b="1" dirty="0" err="1" smtClean="0"/>
              <a:t>podataka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kod</a:t>
            </a:r>
            <a:r>
              <a:rPr lang="en-US" sz="4000" b="1" dirty="0" smtClean="0"/>
              <a:t> Cassandra </a:t>
            </a:r>
            <a:r>
              <a:rPr lang="en-US" sz="4000" b="1" dirty="0" err="1" smtClean="0"/>
              <a:t>baze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podataka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5760" y="2281646"/>
            <a:ext cx="44936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Fleksibilne</a:t>
            </a:r>
            <a:r>
              <a:rPr lang="en-US" dirty="0" smtClean="0"/>
              <a:t> </a:t>
            </a:r>
            <a:r>
              <a:rPr lang="en-US" dirty="0" err="1" smtClean="0"/>
              <a:t>vrste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Vrste</a:t>
            </a:r>
            <a:r>
              <a:rPr lang="en-US" dirty="0" smtClean="0"/>
              <a:t>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imate</a:t>
            </a:r>
            <a:r>
              <a:rPr lang="en-US" dirty="0" smtClean="0"/>
              <a:t> </a:t>
            </a:r>
            <a:r>
              <a:rPr lang="en-US" dirty="0" err="1" smtClean="0"/>
              <a:t>različite</a:t>
            </a:r>
            <a:r>
              <a:rPr lang="en-US" dirty="0" smtClean="0"/>
              <a:t> </a:t>
            </a:r>
            <a:r>
              <a:rPr lang="en-US" dirty="0" err="1" smtClean="0"/>
              <a:t>kolone</a:t>
            </a:r>
            <a:r>
              <a:rPr lang="en-US" dirty="0" smtClean="0"/>
              <a:t> (BITI JAKO PAŽLJIV!!!)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Primarni</a:t>
            </a:r>
            <a:r>
              <a:rPr lang="en-US" b="1" dirty="0" smtClean="0"/>
              <a:t> </a:t>
            </a:r>
            <a:r>
              <a:rPr lang="en-US" b="1" dirty="0" err="1" smtClean="0"/>
              <a:t>ključ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Particioni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definiše</a:t>
            </a:r>
            <a:r>
              <a:rPr lang="en-US" dirty="0" smtClean="0"/>
              <a:t> </a:t>
            </a:r>
            <a:r>
              <a:rPr lang="en-US" dirty="0" err="1" smtClean="0"/>
              <a:t>particiju</a:t>
            </a:r>
            <a:r>
              <a:rPr lang="en-US" dirty="0" smtClean="0"/>
              <a:t> </a:t>
            </a:r>
            <a:r>
              <a:rPr lang="en-US" dirty="0" err="1" smtClean="0"/>
              <a:t>podatka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Klastering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 err="1" smtClean="0"/>
              <a:t>sortirani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particiji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56" y="1175508"/>
            <a:ext cx="5845047" cy="3444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85463" y="4718336"/>
            <a:ext cx="440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Četvorodimenzioni</a:t>
            </a:r>
            <a:r>
              <a:rPr lang="en-US" b="1" dirty="0"/>
              <a:t> </a:t>
            </a:r>
            <a:r>
              <a:rPr lang="en-US" b="1" dirty="0" smtClean="0"/>
              <a:t>hash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OPTIMIZACIJA UPITA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213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5462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Query driven </a:t>
            </a:r>
            <a:r>
              <a:rPr lang="en-US" sz="4800" b="1" dirty="0" err="1" smtClean="0"/>
              <a:t>pristup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2217" y="1123406"/>
            <a:ext cx="11077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Relacione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: model </a:t>
            </a:r>
            <a:r>
              <a:rPr lang="en-US" dirty="0" err="1" smtClean="0"/>
              <a:t>podataka</a:t>
            </a:r>
            <a:r>
              <a:rPr lang="en-US" dirty="0" smtClean="0"/>
              <a:t> =&gt; </a:t>
            </a:r>
            <a:r>
              <a:rPr lang="en-US" dirty="0" err="1" smtClean="0"/>
              <a:t>upiti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Cassandra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</a:t>
            </a:r>
            <a:r>
              <a:rPr lang="en-US" dirty="0" smtClean="0"/>
              <a:t> : </a:t>
            </a:r>
            <a:r>
              <a:rPr lang="en-US" dirty="0" err="1" smtClean="0"/>
              <a:t>upiti</a:t>
            </a:r>
            <a:r>
              <a:rPr lang="en-US" dirty="0" smtClean="0"/>
              <a:t> =&gt; model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Pristup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primarnom</a:t>
            </a:r>
            <a:r>
              <a:rPr lang="en-US" dirty="0" smtClean="0"/>
              <a:t> </a:t>
            </a:r>
            <a:r>
              <a:rPr lang="en-US" dirty="0" err="1" smtClean="0"/>
              <a:t>ključu</a:t>
            </a:r>
            <a:r>
              <a:rPr lang="en-US" dirty="0" smtClean="0"/>
              <a:t> je </a:t>
            </a:r>
            <a:r>
              <a:rPr lang="en-US" b="1" dirty="0" smtClean="0"/>
              <a:t>JEDINI EFIKASAN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Dupliranje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nije</a:t>
            </a:r>
            <a:r>
              <a:rPr lang="en-US" dirty="0" smtClean="0"/>
              <a:t>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Operacija</a:t>
            </a:r>
            <a:r>
              <a:rPr lang="en-US" dirty="0" smtClean="0"/>
              <a:t> </a:t>
            </a:r>
            <a:r>
              <a:rPr lang="en-US" dirty="0" err="1" smtClean="0"/>
              <a:t>upisa</a:t>
            </a:r>
            <a:r>
              <a:rPr lang="en-US" dirty="0" smtClean="0"/>
              <a:t> je </a:t>
            </a:r>
            <a:r>
              <a:rPr lang="en-US" dirty="0" err="1" smtClean="0"/>
              <a:t>jako</a:t>
            </a:r>
            <a:r>
              <a:rPr lang="en-US" dirty="0" smtClean="0"/>
              <a:t> </a:t>
            </a:r>
            <a:r>
              <a:rPr lang="en-US" dirty="0" err="1" smtClean="0"/>
              <a:t>efikasna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Cassandra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398" y="2999652"/>
            <a:ext cx="4488815" cy="29641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6191795"/>
            <a:ext cx="307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Chebotko</a:t>
            </a:r>
            <a:r>
              <a:rPr lang="en-US" dirty="0" smtClean="0"/>
              <a:t> </a:t>
            </a:r>
            <a:r>
              <a:rPr lang="en-US" dirty="0" err="1" smtClean="0"/>
              <a:t>dijagram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7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Praktična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demonstracija</a:t>
            </a:r>
            <a:r>
              <a:rPr lang="en-US" sz="4800" b="1" dirty="0" smtClean="0"/>
              <a:t> 1</a:t>
            </a:r>
            <a:endParaRPr lang="en-US" sz="4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91" y="987752"/>
            <a:ext cx="8827258" cy="18447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7371" y="2987040"/>
            <a:ext cx="6461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familije</a:t>
            </a:r>
            <a:r>
              <a:rPr lang="en-US" dirty="0" smtClean="0"/>
              <a:t> </a:t>
            </a:r>
            <a:r>
              <a:rPr lang="en-US" dirty="0" err="1" smtClean="0"/>
              <a:t>kolona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čuvanje</a:t>
            </a:r>
            <a:r>
              <a:rPr lang="en-US" dirty="0" smtClean="0"/>
              <a:t> </a:t>
            </a:r>
            <a:r>
              <a:rPr lang="en-US" dirty="0" err="1" smtClean="0"/>
              <a:t>osnovnih</a:t>
            </a:r>
            <a:r>
              <a:rPr lang="en-US" dirty="0" smtClean="0"/>
              <a:t> </a:t>
            </a:r>
            <a:r>
              <a:rPr lang="en-US" dirty="0" err="1" smtClean="0"/>
              <a:t>informacija</a:t>
            </a:r>
            <a:r>
              <a:rPr lang="en-US" dirty="0" smtClean="0"/>
              <a:t> o </a:t>
            </a:r>
            <a:r>
              <a:rPr lang="en-US" dirty="0" err="1" smtClean="0"/>
              <a:t>nekom</a:t>
            </a:r>
            <a:r>
              <a:rPr lang="en-US" dirty="0" smtClean="0"/>
              <a:t> </a:t>
            </a:r>
            <a:r>
              <a:rPr lang="en-US" dirty="0" err="1" smtClean="0"/>
              <a:t>zaposlenom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Pristup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primarnom</a:t>
            </a:r>
            <a:r>
              <a:rPr lang="en-US" dirty="0" smtClean="0"/>
              <a:t> </a:t>
            </a:r>
            <a:r>
              <a:rPr lang="en-US" dirty="0" err="1" smtClean="0"/>
              <a:t>ključu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02" y="3910370"/>
            <a:ext cx="7396013" cy="291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5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Praktična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demonstracija</a:t>
            </a:r>
            <a:r>
              <a:rPr lang="en-US" sz="4800" b="1" dirty="0" smtClean="0"/>
              <a:t> 2</a:t>
            </a:r>
            <a:endParaRPr lang="en-US" sz="4800" b="1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7" y="2025635"/>
            <a:ext cx="8139248" cy="2975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063" y="966651"/>
            <a:ext cx="9544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familije</a:t>
            </a:r>
            <a:r>
              <a:rPr lang="en-US" dirty="0" smtClean="0"/>
              <a:t> </a:t>
            </a:r>
            <a:r>
              <a:rPr lang="en-US" dirty="0" err="1" smtClean="0"/>
              <a:t>kolona</a:t>
            </a:r>
            <a:r>
              <a:rPr lang="en-US" dirty="0" smtClean="0"/>
              <a:t> </a:t>
            </a:r>
            <a:r>
              <a:rPr lang="en-US" dirty="0" err="1" smtClean="0"/>
              <a:t>gde</a:t>
            </a:r>
            <a:r>
              <a:rPr lang="en-US" dirty="0" smtClean="0"/>
              <a:t> je </a:t>
            </a:r>
            <a:r>
              <a:rPr lang="en-US" dirty="0" err="1" smtClean="0"/>
              <a:t>naziv</a:t>
            </a:r>
            <a:r>
              <a:rPr lang="en-US" dirty="0" smtClean="0"/>
              <a:t> </a:t>
            </a:r>
            <a:r>
              <a:rPr lang="en-US" dirty="0" err="1" smtClean="0"/>
              <a:t>kompanije</a:t>
            </a:r>
            <a:r>
              <a:rPr lang="en-US" dirty="0" smtClean="0"/>
              <a:t> </a:t>
            </a:r>
            <a:r>
              <a:rPr lang="en-US" dirty="0" err="1" smtClean="0"/>
              <a:t>deo</a:t>
            </a:r>
            <a:r>
              <a:rPr lang="en-US" dirty="0" smtClean="0"/>
              <a:t> </a:t>
            </a:r>
            <a:r>
              <a:rPr lang="en-US" dirty="0" err="1" smtClean="0"/>
              <a:t>primarnog</a:t>
            </a:r>
            <a:r>
              <a:rPr lang="en-US" dirty="0" smtClean="0"/>
              <a:t> </a:t>
            </a:r>
            <a:r>
              <a:rPr lang="en-US" dirty="0" err="1" smtClean="0"/>
              <a:t>ključ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nazivu</a:t>
            </a:r>
            <a:r>
              <a:rPr lang="en-US" dirty="0" smtClean="0"/>
              <a:t> </a:t>
            </a:r>
            <a:r>
              <a:rPr lang="en-US" dirty="0" err="1" smtClean="0"/>
              <a:t>kompanije</a:t>
            </a:r>
            <a:r>
              <a:rPr lang="en-US" dirty="0" smtClean="0"/>
              <a:t> </a:t>
            </a:r>
            <a:r>
              <a:rPr lang="en-US" dirty="0" err="1" smtClean="0"/>
              <a:t>moguć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5064" y="5451566"/>
            <a:ext cx="969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poziciji</a:t>
            </a:r>
            <a:r>
              <a:rPr lang="en-U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Nova </a:t>
            </a:r>
            <a:r>
              <a:rPr lang="en-US" dirty="0" err="1" smtClean="0"/>
              <a:t>familijakolona</a:t>
            </a:r>
            <a:r>
              <a:rPr lang="en-US" dirty="0" smtClean="0"/>
              <a:t> </a:t>
            </a:r>
            <a:r>
              <a:rPr lang="en-US" dirty="0" err="1" smtClean="0"/>
              <a:t>gde</a:t>
            </a:r>
            <a:r>
              <a:rPr lang="en-US" dirty="0" smtClean="0"/>
              <a:t> je </a:t>
            </a:r>
            <a:r>
              <a:rPr lang="en-US" dirty="0" err="1" smtClean="0"/>
              <a:t>pozicija</a:t>
            </a:r>
            <a:r>
              <a:rPr lang="en-US" dirty="0" smtClean="0"/>
              <a:t> </a:t>
            </a:r>
            <a:r>
              <a:rPr lang="en-US" dirty="0" err="1" smtClean="0"/>
              <a:t>deo</a:t>
            </a:r>
            <a:r>
              <a:rPr lang="en-US" dirty="0" smtClean="0"/>
              <a:t> </a:t>
            </a:r>
            <a:r>
              <a:rPr lang="en-US" dirty="0" err="1" smtClean="0"/>
              <a:t>primarnog</a:t>
            </a:r>
            <a:r>
              <a:rPr lang="en-US" dirty="0" smtClean="0"/>
              <a:t> </a:t>
            </a:r>
            <a:r>
              <a:rPr lang="en-US" dirty="0" err="1" smtClean="0"/>
              <a:t>ključa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97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1431</TotalTime>
  <Words>862</Words>
  <Application>Microsoft Office PowerPoint</Application>
  <PresentationFormat>Widescreen</PresentationFormat>
  <Paragraphs>206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Symbol</vt:lpstr>
      <vt:lpstr>Times New Roman</vt:lpstr>
      <vt:lpstr>Wingdings 3</vt:lpstr>
      <vt:lpstr>Ion Boardroom</vt:lpstr>
      <vt:lpstr>Optimizacija upita kod Cassandra baze podataka</vt:lpstr>
      <vt:lpstr>PowerPoint Presentation</vt:lpstr>
      <vt:lpstr>PowerPoint Presentation</vt:lpstr>
      <vt:lpstr>PowerPoint Presentation</vt:lpstr>
      <vt:lpstr>PowerPoint Presentation</vt:lpstr>
      <vt:lpstr>OPTIMIZACIJA UPITA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pažnji!!!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Dusan Dimitrov</dc:creator>
  <cp:lastModifiedBy>Dusan Dimitrov</cp:lastModifiedBy>
  <cp:revision>289</cp:revision>
  <dcterms:created xsi:type="dcterms:W3CDTF">2023-02-11T12:13:44Z</dcterms:created>
  <dcterms:modified xsi:type="dcterms:W3CDTF">2023-02-12T12:05:10Z</dcterms:modified>
</cp:coreProperties>
</file>