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san Dimitrov" initials="DD" lastIdx="1" clrIdx="0">
    <p:extLst>
      <p:ext uri="{19B8F6BF-5375-455C-9EA6-DF929625EA0E}">
        <p15:presenceInfo xmlns:p15="http://schemas.microsoft.com/office/powerpoint/2012/main" userId="446c69b394d9a4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ndb.net/buy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RavenDB</a:t>
            </a:r>
            <a:r>
              <a:rPr lang="en-US" dirty="0" smtClean="0"/>
              <a:t> cluster </a:t>
            </a:r>
            <a:r>
              <a:rPr lang="en-US" dirty="0" err="1" smtClean="0"/>
              <a:t>rešenja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3309" y="4747631"/>
            <a:ext cx="2720359" cy="439054"/>
          </a:xfrm>
        </p:spPr>
        <p:txBody>
          <a:bodyPr/>
          <a:lstStyle/>
          <a:p>
            <a:r>
              <a:rPr lang="en-US" dirty="0" err="1" smtClean="0"/>
              <a:t>Dušan</a:t>
            </a:r>
            <a:r>
              <a:rPr lang="en-US" dirty="0" smtClean="0"/>
              <a:t> Dimitrov 1428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Rachis </a:t>
            </a:r>
            <a:r>
              <a:rPr lang="en-US" dirty="0" err="1" smtClean="0"/>
              <a:t>izmene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36" y="2276597"/>
            <a:ext cx="7223660" cy="44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3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Replikacija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771" y="2360023"/>
            <a:ext cx="105722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dupliranja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jedne</a:t>
            </a:r>
            <a:r>
              <a:rPr lang="en-US" dirty="0" smtClean="0"/>
              <a:t> instance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drugu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 group –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replike</a:t>
            </a:r>
            <a:r>
              <a:rPr lang="en-US" dirty="0" smtClean="0"/>
              <a:t> </a:t>
            </a:r>
            <a:r>
              <a:rPr lang="en-US" dirty="0" err="1" smtClean="0"/>
              <a:t>jedne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Interna</a:t>
            </a:r>
            <a:r>
              <a:rPr lang="en-US" dirty="0" smtClean="0"/>
              <a:t> </a:t>
            </a:r>
            <a:r>
              <a:rPr lang="en-US" dirty="0" err="1" smtClean="0"/>
              <a:t>replikacija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Automatska</a:t>
            </a:r>
            <a:r>
              <a:rPr lang="en-US" dirty="0" smtClean="0"/>
              <a:t> </a:t>
            </a:r>
            <a:r>
              <a:rPr lang="en-US" dirty="0" err="1" smtClean="0"/>
              <a:t>replikacija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</a:t>
            </a:r>
            <a:r>
              <a:rPr lang="en-US" dirty="0" err="1" smtClean="0"/>
              <a:t>čvorova</a:t>
            </a:r>
            <a:r>
              <a:rPr lang="en-US" dirty="0" smtClean="0"/>
              <a:t> database group-a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Eksterna</a:t>
            </a:r>
            <a:r>
              <a:rPr lang="en-US" dirty="0" smtClean="0"/>
              <a:t> </a:t>
            </a:r>
            <a:r>
              <a:rPr lang="en-US" dirty="0" err="1" smtClean="0"/>
              <a:t>replikacija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Eksplicitna</a:t>
            </a:r>
            <a:r>
              <a:rPr lang="en-US" dirty="0" smtClean="0"/>
              <a:t> </a:t>
            </a:r>
            <a:r>
              <a:rPr lang="en-US" dirty="0" err="1" smtClean="0"/>
              <a:t>replikacija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taska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Između</a:t>
            </a:r>
            <a:r>
              <a:rPr lang="en-US" dirty="0" smtClean="0"/>
              <a:t> </a:t>
            </a:r>
            <a:r>
              <a:rPr lang="en-US" dirty="0" err="1" smtClean="0"/>
              <a:t>čvorova</a:t>
            </a:r>
            <a:r>
              <a:rPr lang="en-US" dirty="0" smtClean="0"/>
              <a:t> u </a:t>
            </a:r>
            <a:r>
              <a:rPr lang="en-US" dirty="0" err="1" smtClean="0"/>
              <a:t>različitim</a:t>
            </a:r>
            <a:r>
              <a:rPr lang="en-US" dirty="0" smtClean="0"/>
              <a:t> cluster-</a:t>
            </a:r>
            <a:r>
              <a:rPr lang="en-US" dirty="0" err="1" smtClean="0"/>
              <a:t>ima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Hub/sink </a:t>
            </a:r>
            <a:r>
              <a:rPr lang="en-US" dirty="0" err="1" smtClean="0"/>
              <a:t>replikacija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Eksplicitna</a:t>
            </a:r>
            <a:r>
              <a:rPr lang="en-US" dirty="0" smtClean="0"/>
              <a:t> </a:t>
            </a:r>
            <a:r>
              <a:rPr lang="en-US" dirty="0" err="1" smtClean="0"/>
              <a:t>replikacija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taska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Između</a:t>
            </a:r>
            <a:r>
              <a:rPr lang="en-US" dirty="0" smtClean="0"/>
              <a:t> </a:t>
            </a:r>
            <a:r>
              <a:rPr lang="en-US" dirty="0" err="1" smtClean="0"/>
              <a:t>jednog</a:t>
            </a:r>
            <a:r>
              <a:rPr lang="en-US" dirty="0" smtClean="0"/>
              <a:t> </a:t>
            </a:r>
            <a:r>
              <a:rPr lang="en-US" dirty="0" err="1" smtClean="0"/>
              <a:t>sinka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hub-ova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Fitriranje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repliciraju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906" y="3959407"/>
            <a:ext cx="3079705" cy="230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3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replikacija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857" y="2403566"/>
            <a:ext cx="10554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 se </a:t>
            </a:r>
            <a:r>
              <a:rPr lang="en-US" dirty="0" err="1" smtClean="0"/>
              <a:t>upis</a:t>
            </a:r>
            <a:r>
              <a:rPr lang="en-US" dirty="0" smtClean="0"/>
              <a:t> =&gt; </a:t>
            </a:r>
            <a:r>
              <a:rPr lang="en-US" dirty="0" err="1" smtClean="0"/>
              <a:t>automatski</a:t>
            </a:r>
            <a:r>
              <a:rPr lang="en-US" dirty="0" smtClean="0"/>
              <a:t> se </a:t>
            </a:r>
            <a:r>
              <a:rPr lang="en-US" dirty="0" err="1" smtClean="0"/>
              <a:t>šalje</a:t>
            </a:r>
            <a:r>
              <a:rPr lang="en-US" dirty="0" smtClean="0"/>
              <a:t> </a:t>
            </a:r>
            <a:r>
              <a:rPr lang="en-US" dirty="0" err="1" smtClean="0"/>
              <a:t>podatak</a:t>
            </a:r>
            <a:r>
              <a:rPr lang="en-US" dirty="0" smtClean="0"/>
              <a:t> </a:t>
            </a:r>
            <a:r>
              <a:rPr lang="en-US" dirty="0" err="1" smtClean="0"/>
              <a:t>ostalim</a:t>
            </a:r>
            <a:r>
              <a:rPr lang="en-US" dirty="0" smtClean="0"/>
              <a:t> </a:t>
            </a:r>
            <a:r>
              <a:rPr lang="en-US" dirty="0" err="1" smtClean="0"/>
              <a:t>replikama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podatak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ETag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ETag</a:t>
            </a:r>
            <a:r>
              <a:rPr lang="en-US" dirty="0"/>
              <a:t> –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koga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određuje</a:t>
            </a:r>
            <a:r>
              <a:rPr lang="en-US" dirty="0"/>
              <a:t> </a:t>
            </a:r>
            <a:r>
              <a:rPr lang="en-US" dirty="0" err="1"/>
              <a:t>redosled</a:t>
            </a:r>
            <a:r>
              <a:rPr lang="en-US" dirty="0"/>
              <a:t> </a:t>
            </a:r>
            <a:r>
              <a:rPr lang="en-US" dirty="0" err="1"/>
              <a:t>upisa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Manji </a:t>
            </a:r>
            <a:r>
              <a:rPr lang="en-US" dirty="0" err="1" smtClean="0"/>
              <a:t>ETag</a:t>
            </a:r>
            <a:r>
              <a:rPr lang="en-US" dirty="0" smtClean="0"/>
              <a:t> =&gt; </a:t>
            </a:r>
            <a:r>
              <a:rPr lang="en-US" dirty="0" err="1" smtClean="0"/>
              <a:t>ranija</a:t>
            </a:r>
            <a:r>
              <a:rPr lang="en-US" dirty="0" smtClean="0"/>
              <a:t> </a:t>
            </a: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čvoru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Veći</a:t>
            </a:r>
            <a:r>
              <a:rPr lang="en-US" dirty="0" smtClean="0"/>
              <a:t> </a:t>
            </a:r>
            <a:r>
              <a:rPr lang="en-US" dirty="0" err="1" smtClean="0"/>
              <a:t>ETag</a:t>
            </a:r>
            <a:r>
              <a:rPr lang="en-US" dirty="0" smtClean="0"/>
              <a:t> =&gt; </a:t>
            </a:r>
            <a:r>
              <a:rPr lang="en-US" dirty="0" err="1" smtClean="0"/>
              <a:t>kasnija</a:t>
            </a:r>
            <a:r>
              <a:rPr lang="en-US" dirty="0" smtClean="0"/>
              <a:t> </a:t>
            </a: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čvoru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replikaciju</a:t>
            </a:r>
            <a:r>
              <a:rPr lang="en-US" dirty="0" smtClean="0"/>
              <a:t> se </a:t>
            </a:r>
            <a:r>
              <a:rPr lang="en-US" dirty="0" err="1" smtClean="0"/>
              <a:t>šalju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ETag</a:t>
            </a:r>
            <a:r>
              <a:rPr lang="en-US" dirty="0" smtClean="0"/>
              <a:t>-om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Šalje</a:t>
            </a:r>
            <a:r>
              <a:rPr lang="en-US" dirty="0" smtClean="0"/>
              <a:t> se batch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replikaciju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Pamti</a:t>
            </a:r>
            <a:r>
              <a:rPr lang="en-US" dirty="0" smtClean="0"/>
              <a:t> se </a:t>
            </a:r>
            <a:r>
              <a:rPr lang="en-US" dirty="0" err="1" smtClean="0"/>
              <a:t>poslednji</a:t>
            </a:r>
            <a:r>
              <a:rPr lang="en-US" dirty="0" smtClean="0"/>
              <a:t> “</a:t>
            </a:r>
            <a:r>
              <a:rPr lang="en-US" dirty="0" err="1" smtClean="0"/>
              <a:t>obrađen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55" y="4071101"/>
            <a:ext cx="4646745" cy="25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5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Replikacioni</a:t>
            </a:r>
            <a:r>
              <a:rPr lang="en-US" dirty="0" smtClean="0"/>
              <a:t> </a:t>
            </a:r>
            <a:r>
              <a:rPr lang="en-US" dirty="0" err="1" smtClean="0"/>
              <a:t>konflikti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314" y="2429691"/>
            <a:ext cx="10180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nastaje</a:t>
            </a:r>
            <a:r>
              <a:rPr lang="en-US" dirty="0" smtClean="0"/>
              <a:t> </a:t>
            </a:r>
            <a:r>
              <a:rPr lang="en-US" dirty="0" err="1" smtClean="0"/>
              <a:t>konflikt</a:t>
            </a:r>
            <a:r>
              <a:rPr lang="en-US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istim</a:t>
            </a:r>
            <a:r>
              <a:rPr lang="en-US" dirty="0" smtClean="0"/>
              <a:t> </a:t>
            </a:r>
            <a:r>
              <a:rPr lang="en-US" dirty="0" err="1" smtClean="0"/>
              <a:t>podatkom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2 </a:t>
            </a:r>
            <a:r>
              <a:rPr lang="en-US" dirty="0" err="1" smtClean="0"/>
              <a:t>različita</a:t>
            </a:r>
            <a:r>
              <a:rPr lang="en-US" dirty="0" smtClean="0"/>
              <a:t> </a:t>
            </a:r>
            <a:r>
              <a:rPr lang="en-US" dirty="0" err="1" smtClean="0"/>
              <a:t>čvora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rešiti</a:t>
            </a:r>
            <a:r>
              <a:rPr lang="en-US" dirty="0" smtClean="0"/>
              <a:t> </a:t>
            </a:r>
            <a:r>
              <a:rPr lang="en-US" dirty="0" err="1" smtClean="0"/>
              <a:t>konflikt</a:t>
            </a:r>
            <a:r>
              <a:rPr lang="en-US" dirty="0" smtClean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Postizanje</a:t>
            </a:r>
            <a:r>
              <a:rPr lang="en-US" dirty="0" smtClean="0"/>
              <a:t> </a:t>
            </a:r>
            <a:r>
              <a:rPr lang="en-US" dirty="0" err="1" smtClean="0"/>
              <a:t>konsenzusa</a:t>
            </a:r>
            <a:r>
              <a:rPr lang="en-US" dirty="0" smtClean="0"/>
              <a:t> </a:t>
            </a:r>
            <a:r>
              <a:rPr lang="en-US" dirty="0" err="1" smtClean="0"/>
              <a:t>prilikom</a:t>
            </a:r>
            <a:r>
              <a:rPr lang="en-US" dirty="0" smtClean="0"/>
              <a:t> </a:t>
            </a:r>
            <a:r>
              <a:rPr lang="en-US" dirty="0" err="1" smtClean="0"/>
              <a:t>svake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Prihvatiti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r>
              <a:rPr lang="en-US" dirty="0" smtClean="0"/>
              <a:t>, a </a:t>
            </a:r>
            <a:r>
              <a:rPr lang="en-US" dirty="0" err="1" smtClean="0"/>
              <a:t>nakon</a:t>
            </a:r>
            <a:r>
              <a:rPr lang="en-US" dirty="0" smtClean="0"/>
              <a:t> toga </a:t>
            </a:r>
            <a:r>
              <a:rPr lang="en-US" dirty="0" err="1" smtClean="0"/>
              <a:t>detektovati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rešiti</a:t>
            </a:r>
            <a:r>
              <a:rPr lang="en-US" dirty="0" smtClean="0"/>
              <a:t> </a:t>
            </a:r>
            <a:r>
              <a:rPr lang="en-US" dirty="0" err="1" smtClean="0"/>
              <a:t>konflikt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RavenDB</a:t>
            </a:r>
            <a:r>
              <a:rPr lang="en-US" dirty="0" smtClean="0"/>
              <a:t> cluster </a:t>
            </a:r>
            <a:r>
              <a:rPr lang="en-US" dirty="0" err="1" smtClean="0"/>
              <a:t>koristi</a:t>
            </a:r>
            <a:r>
              <a:rPr lang="en-US" dirty="0" smtClean="0"/>
              <a:t> 2. </a:t>
            </a:r>
            <a:r>
              <a:rPr lang="en-US" dirty="0" err="1" smtClean="0"/>
              <a:t>način</a:t>
            </a:r>
            <a:r>
              <a:rPr lang="en-US" dirty="0" smtClean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Koristi</a:t>
            </a:r>
            <a:r>
              <a:rPr lang="en-US" dirty="0" smtClean="0"/>
              <a:t> change vector </a:t>
            </a:r>
            <a:r>
              <a:rPr lang="en-US" dirty="0" err="1" smtClean="0"/>
              <a:t>mehanizam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8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Change vector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9269" y="2473234"/>
            <a:ext cx="11190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dokument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change vector (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promene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Poređenje</a:t>
            </a:r>
            <a:r>
              <a:rPr lang="en-US" dirty="0" smtClean="0"/>
              <a:t> remote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lokalnog</a:t>
            </a:r>
            <a:r>
              <a:rPr lang="en-US" dirty="0" smtClean="0"/>
              <a:t> change vector-a </a:t>
            </a:r>
            <a:r>
              <a:rPr lang="en-US" dirty="0" err="1" smtClean="0"/>
              <a:t>prilikom</a:t>
            </a:r>
            <a:r>
              <a:rPr lang="en-US" dirty="0" smtClean="0"/>
              <a:t> </a:t>
            </a:r>
            <a:r>
              <a:rPr lang="en-US" dirty="0" err="1" smtClean="0"/>
              <a:t>replikacije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Struktura</a:t>
            </a:r>
            <a:r>
              <a:rPr lang="en-US" dirty="0" smtClean="0"/>
              <a:t> change vector-a: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Tag čvora : ETag : ID baze podataka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Npr</a:t>
            </a:r>
            <a:r>
              <a:rPr lang="en-US" dirty="0" smtClean="0"/>
              <a:t>: </a:t>
            </a:r>
            <a:r>
              <a:rPr lang="de-DE" b="1" dirty="0"/>
              <a:t>A:1-0tIXNUeUckSe73dUR6rjrA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Rad change vector </a:t>
            </a:r>
            <a:r>
              <a:rPr lang="en-US" dirty="0" err="1" smtClean="0"/>
              <a:t>mehanizma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i="1" dirty="0" err="1"/>
              <a:t>remote_cv</a:t>
            </a:r>
            <a:r>
              <a:rPr lang="en-US" dirty="0"/>
              <a:t> &lt;= </a:t>
            </a:r>
            <a:r>
              <a:rPr lang="en-US" b="1" i="1" dirty="0" err="1" smtClean="0"/>
              <a:t>local_cv</a:t>
            </a:r>
            <a:endParaRPr lang="en-US" b="1" i="1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Akcija</a:t>
            </a:r>
            <a:r>
              <a:rPr lang="en-US" dirty="0" smtClean="0"/>
              <a:t>: </a:t>
            </a:r>
            <a:r>
              <a:rPr lang="en-US" b="1" dirty="0" err="1" smtClean="0"/>
              <a:t>ništa</a:t>
            </a:r>
            <a:endParaRPr lang="en-US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b="1" i="1" dirty="0"/>
              <a:t>remote_cv</a:t>
            </a:r>
            <a:r>
              <a:rPr lang="de-DE" dirty="0"/>
              <a:t> &gt; </a:t>
            </a:r>
            <a:r>
              <a:rPr lang="de-DE" b="1" i="1" dirty="0" smtClean="0"/>
              <a:t>local_cv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Akcija: </a:t>
            </a:r>
            <a:r>
              <a:rPr lang="de-DE" b="1" dirty="0" smtClean="0"/>
              <a:t>zamena</a:t>
            </a: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b="1" i="1" dirty="0"/>
              <a:t>remote_cv</a:t>
            </a:r>
            <a:r>
              <a:rPr lang="de-DE" dirty="0"/>
              <a:t> nije ni &lt;= ni &gt; </a:t>
            </a:r>
            <a:r>
              <a:rPr lang="de-DE" b="1" i="1" dirty="0" smtClean="0"/>
              <a:t>local_cv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Akcija: </a:t>
            </a:r>
            <a:r>
              <a:rPr lang="de-DE" b="1" dirty="0" smtClean="0"/>
              <a:t>niz aktivnosti za rešavanje konflikta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961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139" y="792696"/>
            <a:ext cx="8761413" cy="706964"/>
          </a:xfrm>
        </p:spPr>
        <p:txBody>
          <a:bodyPr/>
          <a:lstStyle/>
          <a:p>
            <a:pPr algn="ctr"/>
            <a:r>
              <a:rPr lang="de-DE" dirty="0" smtClean="0"/>
              <a:t>Rešavanje konflikta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023" y="2412274"/>
            <a:ext cx="10746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 err="1" smtClean="0"/>
              <a:t>ResolveToLatest</a:t>
            </a:r>
            <a:r>
              <a:rPr lang="en-US" dirty="0" smtClean="0"/>
              <a:t> == true? =&gt; </a:t>
            </a:r>
            <a:r>
              <a:rPr lang="en-US" b="1" dirty="0" err="1" smtClean="0"/>
              <a:t>prihvatiti</a:t>
            </a:r>
            <a:r>
              <a:rPr lang="en-US" b="1" dirty="0" smtClean="0"/>
              <a:t> </a:t>
            </a:r>
            <a:r>
              <a:rPr lang="en-US" b="1" dirty="0" err="1" smtClean="0"/>
              <a:t>noviji</a:t>
            </a:r>
            <a:endParaRPr lang="en-US" b="1" dirty="0" smtClean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 smtClean="0"/>
              <a:t>Oba </a:t>
            </a:r>
            <a:r>
              <a:rPr lang="en-US" dirty="0" err="1" smtClean="0"/>
              <a:t>dokumenta</a:t>
            </a:r>
            <a:r>
              <a:rPr lang="en-US" dirty="0" smtClean="0"/>
              <a:t> </a:t>
            </a:r>
            <a:r>
              <a:rPr lang="en-US" dirty="0" err="1" smtClean="0"/>
              <a:t>identična</a:t>
            </a:r>
            <a:r>
              <a:rPr lang="en-US" dirty="0" smtClean="0"/>
              <a:t>? =&gt; </a:t>
            </a:r>
            <a:r>
              <a:rPr lang="en-US" b="1" dirty="0" smtClean="0"/>
              <a:t>bez </a:t>
            </a:r>
            <a:r>
              <a:rPr lang="en-US" b="1" dirty="0" err="1" smtClean="0"/>
              <a:t>akcije</a:t>
            </a:r>
            <a:r>
              <a:rPr lang="en-US" b="1" dirty="0" smtClean="0"/>
              <a:t>!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 smtClean="0"/>
              <a:t>Conflict Resolver </a:t>
            </a:r>
            <a:r>
              <a:rPr lang="en-US" b="1" dirty="0" err="1" smtClean="0"/>
              <a:t>skripta</a:t>
            </a:r>
            <a:endParaRPr lang="en-US" b="1" dirty="0" smtClean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b="1" dirty="0" err="1" smtClean="0"/>
              <a:t>Manuelno</a:t>
            </a:r>
            <a:r>
              <a:rPr lang="en-US" dirty="0" smtClean="0"/>
              <a:t> </a:t>
            </a:r>
            <a:r>
              <a:rPr lang="en-US" dirty="0" err="1" smtClean="0"/>
              <a:t>rešavanje</a:t>
            </a:r>
            <a:r>
              <a:rPr lang="en-US" dirty="0" smtClean="0"/>
              <a:t> </a:t>
            </a:r>
            <a:r>
              <a:rPr lang="en-US" dirty="0" err="1" smtClean="0"/>
              <a:t>konflikta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Praktična</a:t>
            </a:r>
            <a:r>
              <a:rPr lang="en-US" dirty="0" smtClean="0"/>
              <a:t> </a:t>
            </a:r>
            <a:r>
              <a:rPr lang="en-US" dirty="0" err="1" smtClean="0"/>
              <a:t>demonstracija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314" y="2569029"/>
            <a:ext cx="10633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Nemoguće</a:t>
            </a:r>
            <a:r>
              <a:rPr lang="en-US" dirty="0" smtClean="0"/>
              <a:t> </a:t>
            </a:r>
            <a:r>
              <a:rPr lang="en-US" dirty="0" err="1" smtClean="0"/>
              <a:t>raditi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bez cluster-a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Pokretanje</a:t>
            </a:r>
            <a:r>
              <a:rPr lang="en-US" dirty="0" smtClean="0"/>
              <a:t> 1. instance: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Raven.Server.exe --</a:t>
            </a:r>
            <a:r>
              <a:rPr lang="en-US" b="1" dirty="0" err="1"/>
              <a:t>ServerUrl</a:t>
            </a:r>
            <a:r>
              <a:rPr lang="en-US" b="1" dirty="0"/>
              <a:t>=http://127.0.0.1:8080 --</a:t>
            </a:r>
            <a:r>
              <a:rPr lang="en-US" b="1" dirty="0" err="1"/>
              <a:t>Logs.Path</a:t>
            </a:r>
            <a:r>
              <a:rPr lang="en-US" b="1" dirty="0"/>
              <a:t>=Logs/A --</a:t>
            </a:r>
            <a:r>
              <a:rPr lang="en-US" b="1" dirty="0" err="1"/>
              <a:t>DataDir</a:t>
            </a:r>
            <a:r>
              <a:rPr lang="en-US" b="1" dirty="0"/>
              <a:t>=Data/A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" y="4464720"/>
            <a:ext cx="5997460" cy="127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4594" y="5982789"/>
            <a:ext cx="361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ettings.json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58149" y="4101737"/>
            <a:ext cx="4981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ServerUrl.Tcp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HTTP </a:t>
            </a:r>
            <a:r>
              <a:rPr lang="en-US" dirty="0" err="1" smtClean="0"/>
              <a:t>i</a:t>
            </a:r>
            <a:r>
              <a:rPr lang="en-US" dirty="0" smtClean="0"/>
              <a:t>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TCP-</a:t>
            </a:r>
            <a:r>
              <a:rPr lang="en-US" dirty="0" err="1" smtClean="0"/>
              <a:t>međustobna</a:t>
            </a:r>
            <a:r>
              <a:rPr lang="en-US" dirty="0" smtClean="0"/>
              <a:t> </a:t>
            </a:r>
            <a:r>
              <a:rPr lang="en-US" dirty="0" err="1" smtClean="0"/>
              <a:t>komunikacija</a:t>
            </a:r>
            <a:r>
              <a:rPr lang="en-US" dirty="0" smtClean="0"/>
              <a:t> </a:t>
            </a:r>
            <a:r>
              <a:rPr lang="en-US" dirty="0" err="1" smtClean="0"/>
              <a:t>čvorova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Praktična</a:t>
            </a:r>
            <a:r>
              <a:rPr lang="en-US" dirty="0" smtClean="0"/>
              <a:t> </a:t>
            </a:r>
            <a:r>
              <a:rPr lang="en-US" dirty="0" err="1" smtClean="0"/>
              <a:t>demonstracija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5063" y="2316480"/>
            <a:ext cx="368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Databases &gt; New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2237"/>
            <a:ext cx="5397064" cy="2313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760" y="2316480"/>
            <a:ext cx="5164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Documents &gt; New document</a:t>
            </a:r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b="1" dirty="0"/>
              <a:t>    "</a:t>
            </a:r>
            <a:r>
              <a:rPr lang="en-US" b="1" dirty="0" err="1"/>
              <a:t>Ime</a:t>
            </a:r>
            <a:r>
              <a:rPr lang="en-US" b="1" dirty="0"/>
              <a:t>": "Dusan",</a:t>
            </a:r>
            <a:endParaRPr lang="en-US" dirty="0"/>
          </a:p>
          <a:p>
            <a:r>
              <a:rPr lang="en-US" b="1" dirty="0"/>
              <a:t>    "</a:t>
            </a:r>
            <a:r>
              <a:rPr lang="en-US" b="1" dirty="0" err="1"/>
              <a:t>Prezime</a:t>
            </a:r>
            <a:r>
              <a:rPr lang="en-US" b="1" dirty="0"/>
              <a:t>": "Dimitrov"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3762237"/>
            <a:ext cx="5329646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Praktična</a:t>
            </a:r>
            <a:r>
              <a:rPr lang="en-US" dirty="0" smtClean="0"/>
              <a:t> </a:t>
            </a:r>
            <a:r>
              <a:rPr lang="en-US" dirty="0" err="1" smtClean="0"/>
              <a:t>demonstracija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6354" y="2194560"/>
            <a:ext cx="1081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</a:t>
            </a:r>
            <a:r>
              <a:rPr lang="en-US" dirty="0" err="1" smtClean="0"/>
              <a:t>nove</a:t>
            </a:r>
            <a:r>
              <a:rPr lang="en-US" dirty="0" smtClean="0"/>
              <a:t> instance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Raven.Server.exe --</a:t>
            </a:r>
            <a:r>
              <a:rPr lang="en-US" b="1" dirty="0" err="1"/>
              <a:t>ServerUrl</a:t>
            </a:r>
            <a:r>
              <a:rPr lang="en-US" b="1" dirty="0"/>
              <a:t>=http://127.0.0.3:8081 --</a:t>
            </a:r>
            <a:r>
              <a:rPr lang="en-US" b="1" dirty="0" err="1"/>
              <a:t>Logs.Path</a:t>
            </a:r>
            <a:r>
              <a:rPr lang="en-US" b="1" dirty="0"/>
              <a:t>=Logs/B --</a:t>
            </a:r>
            <a:r>
              <a:rPr lang="en-US" b="1" dirty="0" err="1" smtClean="0"/>
              <a:t>DataDir</a:t>
            </a:r>
            <a:r>
              <a:rPr lang="en-US" b="1" dirty="0" smtClean="0"/>
              <a:t>=Data/B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60" y="2909615"/>
            <a:ext cx="5943600" cy="2588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9989" y="5765074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Zašto</a:t>
            </a:r>
            <a:r>
              <a:rPr lang="en-US" dirty="0" smtClean="0"/>
              <a:t> je </a:t>
            </a:r>
            <a:r>
              <a:rPr lang="en-US" dirty="0" err="1" smtClean="0"/>
              <a:t>čvor</a:t>
            </a:r>
            <a:r>
              <a:rPr lang="en-US" dirty="0" smtClean="0"/>
              <a:t> </a:t>
            </a:r>
            <a:r>
              <a:rPr lang="en-US" dirty="0" err="1" smtClean="0"/>
              <a:t>obeležen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“?”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Novi je </a:t>
            </a:r>
            <a:r>
              <a:rPr lang="en-US" dirty="0" err="1" smtClean="0"/>
              <a:t>čvor</a:t>
            </a:r>
            <a:r>
              <a:rPr lang="en-US" dirty="0" smtClean="0"/>
              <a:t>,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obavljena</a:t>
            </a:r>
            <a:r>
              <a:rPr lang="en-US" dirty="0" smtClean="0"/>
              <a:t> </a:t>
            </a:r>
            <a:r>
              <a:rPr lang="en-US" dirty="0" err="1" smtClean="0"/>
              <a:t>nijedna</a:t>
            </a:r>
            <a:r>
              <a:rPr lang="en-US" dirty="0" smtClean="0"/>
              <a:t> </a:t>
            </a:r>
            <a:r>
              <a:rPr lang="en-US" dirty="0" err="1" smtClean="0"/>
              <a:t>operacija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51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29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Praktična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demonstracija</a:t>
            </a:r>
            <a:r>
              <a:rPr lang="en-US" sz="4000" b="1" dirty="0" smtClean="0"/>
              <a:t> 4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0229" y="1759131"/>
            <a:ext cx="1002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Dodavanje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čvora</a:t>
            </a:r>
            <a:r>
              <a:rPr lang="en-US" dirty="0">
                <a:solidFill>
                  <a:prstClr val="black"/>
                </a:solidFill>
              </a:rPr>
              <a:t> u cluster: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Čvor</a:t>
            </a:r>
            <a:r>
              <a:rPr lang="en-US" dirty="0">
                <a:solidFill>
                  <a:prstClr val="black"/>
                </a:solidFill>
              </a:rPr>
              <a:t> A &gt; Manage Server &gt; Cluster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94" y="674914"/>
            <a:ext cx="6609806" cy="273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303" y="4223657"/>
            <a:ext cx="8821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Node to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Add…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94" y="3411764"/>
            <a:ext cx="6620692" cy="34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4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317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/>
              <a:t>Sadržaj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70560" y="1306507"/>
            <a:ext cx="9370422" cy="4921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Uvod</a:t>
            </a:r>
            <a:r>
              <a:rPr lang="en-US" dirty="0" smtClean="0"/>
              <a:t> u </a:t>
            </a:r>
            <a:r>
              <a:rPr lang="en-US" dirty="0" err="1" smtClean="0"/>
              <a:t>RavenDB</a:t>
            </a:r>
            <a:r>
              <a:rPr lang="en-US" dirty="0" smtClean="0"/>
              <a:t> cluster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Rachis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Replikacija</a:t>
            </a:r>
            <a:endParaRPr lang="en-US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Replikacioni</a:t>
            </a:r>
            <a:r>
              <a:rPr lang="en-US" dirty="0" smtClean="0"/>
              <a:t> </a:t>
            </a:r>
            <a:r>
              <a:rPr lang="en-US" dirty="0" err="1" smtClean="0"/>
              <a:t>konflikti</a:t>
            </a:r>
            <a:endParaRPr lang="en-US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Praktična</a:t>
            </a:r>
            <a:r>
              <a:rPr lang="en-US" dirty="0" smtClean="0"/>
              <a:t> </a:t>
            </a:r>
            <a:r>
              <a:rPr lang="en-US" dirty="0" err="1" smtClean="0"/>
              <a:t>demonstracija</a:t>
            </a:r>
            <a:endParaRPr lang="en-US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79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66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Praktična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demonstracija</a:t>
            </a:r>
            <a:r>
              <a:rPr lang="en-US" sz="4000" b="1" dirty="0" smtClean="0"/>
              <a:t> 5</a:t>
            </a:r>
            <a:endParaRPr lang="en-US" sz="4000" b="1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0560"/>
            <a:ext cx="5016136" cy="2394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21829" y="1131001"/>
            <a:ext cx="4441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 li je </a:t>
            </a:r>
            <a:r>
              <a:rPr lang="en-US" dirty="0" err="1" smtClean="0"/>
              <a:t>neophodna</a:t>
            </a:r>
            <a:r>
              <a:rPr lang="en-US" dirty="0" smtClean="0"/>
              <a:t> </a:t>
            </a:r>
            <a:r>
              <a:rPr lang="en-US" dirty="0" err="1" smtClean="0"/>
              <a:t>licenca</a:t>
            </a:r>
            <a:r>
              <a:rPr lang="en-US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 da </a:t>
            </a:r>
            <a:r>
              <a:rPr lang="en-US" dirty="0" err="1" smtClean="0"/>
              <a:t>i</a:t>
            </a:r>
            <a:r>
              <a:rPr lang="en-US" dirty="0" smtClean="0"/>
              <a:t> ne…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Čvor</a:t>
            </a:r>
            <a:r>
              <a:rPr lang="en-US" dirty="0" smtClean="0"/>
              <a:t> je u </a:t>
            </a:r>
            <a:r>
              <a:rPr lang="en-US" dirty="0" err="1" smtClean="0"/>
              <a:t>pasivnom</a:t>
            </a:r>
            <a:r>
              <a:rPr lang="en-US" dirty="0" smtClean="0"/>
              <a:t> </a:t>
            </a:r>
            <a:r>
              <a:rPr lang="en-US" dirty="0" err="1" smtClean="0"/>
              <a:t>stanju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Izlazak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pasivnog</a:t>
            </a:r>
            <a:r>
              <a:rPr lang="en-US" dirty="0" smtClean="0"/>
              <a:t> </a:t>
            </a:r>
            <a:r>
              <a:rPr lang="en-US" dirty="0" err="1" smtClean="0"/>
              <a:t>stanja</a:t>
            </a:r>
            <a:r>
              <a:rPr lang="en-US" dirty="0" smtClean="0"/>
              <a:t> je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dodavanja</a:t>
            </a:r>
            <a:r>
              <a:rPr lang="en-US" dirty="0" smtClean="0"/>
              <a:t> </a:t>
            </a:r>
            <a:r>
              <a:rPr lang="en-US" dirty="0" err="1" smtClean="0"/>
              <a:t>licence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77" y="5050971"/>
            <a:ext cx="502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Registracija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ravendb.net/buy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Besplatno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do 3 </a:t>
            </a:r>
            <a:r>
              <a:rPr lang="en-US" dirty="0" err="1" smtClean="0"/>
              <a:t>čvora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5" y="3162326"/>
            <a:ext cx="6835956" cy="35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78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Praktična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demonstracija</a:t>
            </a:r>
            <a:r>
              <a:rPr lang="en-US" sz="4000" b="1" dirty="0" smtClean="0"/>
              <a:t> 6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3143" y="1358537"/>
            <a:ext cx="406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čvoru</a:t>
            </a:r>
            <a:r>
              <a:rPr lang="en-US" dirty="0" smtClean="0"/>
              <a:t>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Replikacioni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30" y="707886"/>
            <a:ext cx="5164183" cy="2426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066903"/>
            <a:ext cx="4458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Documents &gt; New document</a:t>
            </a:r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b="1" dirty="0"/>
              <a:t>    "</a:t>
            </a:r>
            <a:r>
              <a:rPr lang="en-US" b="1" dirty="0" err="1"/>
              <a:t>Naziv</a:t>
            </a:r>
            <a:r>
              <a:rPr lang="en-US" b="1" dirty="0"/>
              <a:t>": "Equipment1",</a:t>
            </a:r>
            <a:endParaRPr lang="en-US" dirty="0"/>
          </a:p>
          <a:p>
            <a:r>
              <a:rPr lang="en-US" b="1" dirty="0"/>
              <a:t>    "</a:t>
            </a:r>
            <a:r>
              <a:rPr lang="en-US" b="1" dirty="0" err="1"/>
              <a:t>Vlasnik</a:t>
            </a:r>
            <a:r>
              <a:rPr lang="en-US" b="1" dirty="0"/>
              <a:t>": "Dusan"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97" y="3492137"/>
            <a:ext cx="8029303" cy="336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24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Praktična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demonstracija</a:t>
            </a:r>
            <a:r>
              <a:rPr lang="en-US" sz="4000" b="1" dirty="0" smtClean="0"/>
              <a:t> 7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4469" y="1210491"/>
            <a:ext cx="11164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novog</a:t>
            </a:r>
            <a:r>
              <a:rPr lang="en-US" dirty="0" smtClean="0"/>
              <a:t> </a:t>
            </a:r>
            <a:r>
              <a:rPr lang="en-US" dirty="0" err="1" smtClean="0"/>
              <a:t>čvora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Raven.Server.exe --</a:t>
            </a:r>
            <a:r>
              <a:rPr lang="en-US" b="1" dirty="0" err="1"/>
              <a:t>ServerUrl</a:t>
            </a:r>
            <a:r>
              <a:rPr lang="en-US" b="1" dirty="0"/>
              <a:t>=http://127.0.0.4:8081 --</a:t>
            </a:r>
            <a:r>
              <a:rPr lang="en-US" b="1" dirty="0" err="1"/>
              <a:t>Logs.Path</a:t>
            </a:r>
            <a:r>
              <a:rPr lang="en-US" b="1" dirty="0"/>
              <a:t>=Logs/C --</a:t>
            </a:r>
            <a:r>
              <a:rPr lang="en-US" b="1" dirty="0" err="1"/>
              <a:t>DataDir</a:t>
            </a:r>
            <a:r>
              <a:rPr lang="en-US" b="1" dirty="0"/>
              <a:t>=Data/C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Dodavanje</a:t>
            </a:r>
            <a:r>
              <a:rPr lang="en-US" dirty="0" smtClean="0"/>
              <a:t> u cluster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76" y="2064153"/>
            <a:ext cx="9867855" cy="36767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2903" y="584345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Šta</a:t>
            </a:r>
            <a:r>
              <a:rPr lang="en-US" dirty="0" smtClean="0"/>
              <a:t> se </a:t>
            </a:r>
            <a:r>
              <a:rPr lang="en-US" dirty="0" err="1" smtClean="0"/>
              <a:t>dešava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čvor</a:t>
            </a:r>
            <a:r>
              <a:rPr lang="en-US" dirty="0" smtClean="0"/>
              <a:t> </a:t>
            </a:r>
            <a:r>
              <a:rPr lang="en-US" dirty="0" err="1" smtClean="0"/>
              <a:t>otkaže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Šta</a:t>
            </a:r>
            <a:r>
              <a:rPr lang="en-US" dirty="0" smtClean="0"/>
              <a:t> se </a:t>
            </a:r>
            <a:r>
              <a:rPr lang="en-US" dirty="0" err="1" smtClean="0"/>
              <a:t>dešava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Leader </a:t>
            </a:r>
            <a:r>
              <a:rPr lang="en-US" dirty="0" err="1" smtClean="0"/>
              <a:t>otkaže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9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Praktična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demonstracija</a:t>
            </a:r>
            <a:r>
              <a:rPr lang="en-US" sz="4000" b="1" dirty="0" smtClean="0"/>
              <a:t> 8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5" y="1208651"/>
            <a:ext cx="10058400" cy="39653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6320" y="839319"/>
            <a:ext cx="920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Novi Leader C!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1120" y="5399314"/>
            <a:ext cx="906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 li je </a:t>
            </a:r>
            <a:r>
              <a:rPr lang="en-US" dirty="0" err="1" smtClean="0"/>
              <a:t>moguće</a:t>
            </a:r>
            <a:r>
              <a:rPr lang="en-US" dirty="0" smtClean="0"/>
              <a:t> </a:t>
            </a:r>
            <a:r>
              <a:rPr lang="en-US" dirty="0" err="1" smtClean="0"/>
              <a:t>dodavati</a:t>
            </a:r>
            <a:r>
              <a:rPr lang="en-US" dirty="0" smtClean="0"/>
              <a:t> </a:t>
            </a:r>
            <a:r>
              <a:rPr lang="en-US" dirty="0" err="1" smtClean="0"/>
              <a:t>dokumente</a:t>
            </a:r>
            <a:r>
              <a:rPr lang="en-US" dirty="0" smtClean="0"/>
              <a:t> u cluster?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 li cluster </a:t>
            </a:r>
            <a:r>
              <a:rPr lang="en-US" dirty="0" err="1" smtClean="0"/>
              <a:t>nastavlja</a:t>
            </a:r>
            <a:r>
              <a:rPr lang="en-US" dirty="0" smtClean="0"/>
              <a:t> da </a:t>
            </a:r>
            <a:r>
              <a:rPr lang="en-US" dirty="0" err="1" smtClean="0"/>
              <a:t>radi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3544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Praktična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demonstracija</a:t>
            </a:r>
            <a:r>
              <a:rPr lang="en-US" sz="4000" b="1" dirty="0" smtClean="0"/>
              <a:t> 9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522" y="596905"/>
            <a:ext cx="410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</a:t>
            </a:r>
            <a:r>
              <a:rPr lang="en-US" dirty="0" err="1" smtClean="0"/>
              <a:t>Moguće</a:t>
            </a:r>
            <a:r>
              <a:rPr lang="en-US" dirty="0" smtClean="0"/>
              <a:t> je </a:t>
            </a:r>
            <a:r>
              <a:rPr lang="en-US" dirty="0" err="1" smtClean="0"/>
              <a:t>kreirati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čvoru</a:t>
            </a:r>
            <a:r>
              <a:rPr lang="en-US" dirty="0" smtClean="0"/>
              <a:t> 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2" y="1243236"/>
            <a:ext cx="3619814" cy="2141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7075" y="596905"/>
            <a:ext cx="8014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</a:t>
            </a:r>
            <a:r>
              <a:rPr lang="en-US" dirty="0" err="1" smtClean="0"/>
              <a:t>Startovanje</a:t>
            </a:r>
            <a:r>
              <a:rPr lang="en-US" dirty="0" smtClean="0"/>
              <a:t> </a:t>
            </a:r>
            <a:r>
              <a:rPr lang="en-US" dirty="0" err="1" smtClean="0"/>
              <a:t>čvora</a:t>
            </a:r>
            <a:r>
              <a:rPr lang="en-US" dirty="0" smtClean="0"/>
              <a:t> 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Raven.Server.exe --</a:t>
            </a:r>
            <a:r>
              <a:rPr lang="en-US" b="1" dirty="0" err="1"/>
              <a:t>ServerUrl</a:t>
            </a:r>
            <a:r>
              <a:rPr lang="en-US" b="1" dirty="0"/>
              <a:t>=http://127.0.0.3:8081 --</a:t>
            </a:r>
            <a:r>
              <a:rPr lang="en-US" b="1" dirty="0" err="1"/>
              <a:t>Logs.Path</a:t>
            </a:r>
            <a:r>
              <a:rPr lang="en-US" b="1" dirty="0"/>
              <a:t>=Logs/B --</a:t>
            </a:r>
            <a:r>
              <a:rPr lang="en-US" b="1" dirty="0" err="1"/>
              <a:t>DataDir</a:t>
            </a:r>
            <a:r>
              <a:rPr lang="en-US" b="1" dirty="0"/>
              <a:t>=Data/B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783" y="1515291"/>
            <a:ext cx="7907059" cy="3975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" y="4411768"/>
            <a:ext cx="3825572" cy="2446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522" y="3923680"/>
            <a:ext cx="355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Refresh</a:t>
            </a:r>
            <a:endParaRPr lang="en-US" b="1" dirty="0"/>
          </a:p>
        </p:txBody>
      </p:sp>
      <p:sp>
        <p:nvSpPr>
          <p:cNvPr id="9" name="Right Arrow 8"/>
          <p:cNvSpPr/>
          <p:nvPr/>
        </p:nvSpPr>
        <p:spPr>
          <a:xfrm>
            <a:off x="4458789" y="5886994"/>
            <a:ext cx="1428205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0" y="5464140"/>
            <a:ext cx="5834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Suzbijen</a:t>
            </a:r>
            <a:r>
              <a:rPr lang="en-US" sz="4400" b="1" dirty="0" smtClean="0"/>
              <a:t> single point of failure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76099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 smtClean="0"/>
              <a:t>Zaključak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1852" y="2915897"/>
            <a:ext cx="6496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Opisani</a:t>
            </a:r>
            <a:r>
              <a:rPr lang="en-US" dirty="0" smtClean="0"/>
              <a:t>: </a:t>
            </a:r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 err="1" smtClean="0"/>
              <a:t>koncepti</a:t>
            </a:r>
            <a:r>
              <a:rPr lang="en-US" dirty="0" smtClean="0"/>
              <a:t>, CAP (</a:t>
            </a:r>
            <a:r>
              <a:rPr lang="en-US" dirty="0" err="1" smtClean="0"/>
              <a:t>RavenDB</a:t>
            </a:r>
            <a:r>
              <a:rPr lang="en-US" dirty="0" smtClean="0"/>
              <a:t> je CP </a:t>
            </a:r>
            <a:r>
              <a:rPr lang="en-US" dirty="0" err="1" smtClean="0"/>
              <a:t>i</a:t>
            </a:r>
            <a:r>
              <a:rPr lang="en-US" dirty="0" smtClean="0"/>
              <a:t> AP), </a:t>
            </a:r>
            <a:r>
              <a:rPr lang="en-US" dirty="0" err="1" smtClean="0"/>
              <a:t>replikacija</a:t>
            </a:r>
            <a:r>
              <a:rPr lang="en-US" dirty="0" smtClean="0"/>
              <a:t>, Rachis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konzistentnosti</a:t>
            </a:r>
            <a:r>
              <a:rPr lang="en-US" dirty="0" smtClean="0"/>
              <a:t>, </a:t>
            </a:r>
            <a:r>
              <a:rPr lang="en-US" dirty="0" err="1" smtClean="0"/>
              <a:t>praktična</a:t>
            </a:r>
            <a:r>
              <a:rPr lang="en-US" dirty="0" smtClean="0"/>
              <a:t> </a:t>
            </a:r>
            <a:r>
              <a:rPr lang="en-US" dirty="0" err="1" smtClean="0"/>
              <a:t>demonstracija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point of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 li je </a:t>
            </a:r>
            <a:r>
              <a:rPr lang="en-US" dirty="0" err="1" smtClean="0"/>
              <a:t>uvek</a:t>
            </a:r>
            <a:r>
              <a:rPr lang="en-US" dirty="0" smtClean="0"/>
              <a:t> </a:t>
            </a:r>
            <a:r>
              <a:rPr lang="en-US" dirty="0" err="1" smtClean="0"/>
              <a:t>neophodno</a:t>
            </a:r>
            <a:r>
              <a:rPr lang="en-US" dirty="0" smtClean="0"/>
              <a:t> </a:t>
            </a:r>
            <a:r>
              <a:rPr lang="en-US" dirty="0" err="1" smtClean="0"/>
              <a:t>korišćenje</a:t>
            </a:r>
            <a:r>
              <a:rPr lang="en-US" dirty="0" smtClean="0"/>
              <a:t> cluster-a </a:t>
            </a:r>
            <a:r>
              <a:rPr lang="en-US" dirty="0" err="1" smtClean="0"/>
              <a:t>sa</a:t>
            </a:r>
            <a:r>
              <a:rPr lang="en-US" dirty="0" smtClean="0"/>
              <a:t> 3-5 </a:t>
            </a:r>
            <a:r>
              <a:rPr lang="en-US" dirty="0" err="1" smtClean="0"/>
              <a:t>čvorova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-a?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Ne,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uvek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cluster-om, pa je dobro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upoznat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konceptima</a:t>
            </a:r>
            <a:r>
              <a:rPr lang="en-US" dirty="0"/>
              <a:t>!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03" y="2473234"/>
            <a:ext cx="3344175" cy="33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7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7469" y="1890727"/>
            <a:ext cx="8825658" cy="2677648"/>
          </a:xfrm>
        </p:spPr>
        <p:txBody>
          <a:bodyPr/>
          <a:lstStyle/>
          <a:p>
            <a:pPr algn="ctr"/>
            <a:r>
              <a:rPr lang="en-US" dirty="0" smtClean="0"/>
              <a:t>HVALA NA PAŽNJI!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3972" y="4568375"/>
            <a:ext cx="2720359" cy="369386"/>
          </a:xfrm>
        </p:spPr>
        <p:txBody>
          <a:bodyPr/>
          <a:lstStyle/>
          <a:p>
            <a:r>
              <a:rPr lang="en-US" dirty="0" smtClean="0"/>
              <a:t>DUŠAN DIMITROV 1428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0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Uvod</a:t>
            </a:r>
            <a:r>
              <a:rPr lang="en-US" dirty="0" smtClean="0"/>
              <a:t> u </a:t>
            </a:r>
            <a:r>
              <a:rPr lang="en-US" dirty="0" err="1" smtClean="0"/>
              <a:t>RavenDB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314" y="2569029"/>
            <a:ext cx="10972800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– 3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instance </a:t>
            </a:r>
            <a:r>
              <a:rPr lang="en-US" dirty="0" err="1" smtClean="0"/>
              <a:t>RavenDB</a:t>
            </a:r>
            <a:r>
              <a:rPr lang="en-US" dirty="0" smtClean="0"/>
              <a:t>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Peer-to-peer </a:t>
            </a:r>
            <a:r>
              <a:rPr lang="en-US" dirty="0" err="1" smtClean="0"/>
              <a:t>arhitektura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</a:t>
            </a:r>
            <a:r>
              <a:rPr lang="en-US" dirty="0" err="1" smtClean="0"/>
              <a:t>automatski</a:t>
            </a:r>
            <a:r>
              <a:rPr lang="en-US" dirty="0" smtClean="0"/>
              <a:t> </a:t>
            </a:r>
            <a:r>
              <a:rPr lang="en-US" dirty="0" err="1" smtClean="0"/>
              <a:t>upravlja</a:t>
            </a:r>
            <a:r>
              <a:rPr lang="en-US" dirty="0" smtClean="0"/>
              <a:t> </a:t>
            </a:r>
            <a:r>
              <a:rPr lang="en-US" dirty="0" err="1" smtClean="0"/>
              <a:t>bazom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Replikacija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Gubitak</a:t>
            </a:r>
            <a:r>
              <a:rPr lang="en-US" dirty="0" smtClean="0"/>
              <a:t> single point of failure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uvek</a:t>
            </a:r>
            <a:r>
              <a:rPr lang="en-US" dirty="0" smtClean="0"/>
              <a:t> </a:t>
            </a:r>
            <a:r>
              <a:rPr lang="en-US" dirty="0" err="1" smtClean="0"/>
              <a:t>prihvata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r>
              <a:rPr lang="en-US" dirty="0" smtClean="0"/>
              <a:t> </a:t>
            </a:r>
            <a:r>
              <a:rPr lang="en-US" dirty="0" err="1" smtClean="0"/>
              <a:t>upisa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Konflikti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Cassandra + </a:t>
            </a:r>
            <a:r>
              <a:rPr lang="en-US" dirty="0" err="1" smtClean="0"/>
              <a:t>DynamoDB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036" y="3231627"/>
            <a:ext cx="3984069" cy="203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6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Tipovi</a:t>
            </a:r>
            <a:r>
              <a:rPr lang="en-US" dirty="0" smtClean="0"/>
              <a:t> </a:t>
            </a: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3110" y="2656114"/>
            <a:ext cx="5590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Cluster wide </a:t>
            </a:r>
            <a:r>
              <a:rPr lang="en-US" b="1" dirty="0" err="1" smtClean="0"/>
              <a:t>operacije</a:t>
            </a:r>
            <a:endParaRPr lang="en-US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Operacije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nivou</a:t>
            </a:r>
            <a:r>
              <a:rPr lang="en-US" dirty="0" smtClean="0"/>
              <a:t> cluster-a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Npr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Interne </a:t>
            </a:r>
            <a:r>
              <a:rPr lang="en-US" b="1" dirty="0" err="1" smtClean="0"/>
              <a:t>operacije</a:t>
            </a:r>
            <a:endParaRPr lang="en-US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Operacije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nivou</a:t>
            </a:r>
            <a:r>
              <a:rPr lang="en-US" dirty="0" smtClean="0"/>
              <a:t> 1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dokumenta</a:t>
            </a:r>
            <a:r>
              <a:rPr lang="en-US" dirty="0" smtClean="0"/>
              <a:t> u cluster-u </a:t>
            </a:r>
            <a:r>
              <a:rPr lang="en-US" dirty="0" err="1" smtClean="0"/>
              <a:t>sa</a:t>
            </a:r>
            <a:r>
              <a:rPr lang="en-US" dirty="0" smtClean="0"/>
              <a:t> 1 </a:t>
            </a:r>
            <a:r>
              <a:rPr lang="en-US" dirty="0" err="1" smtClean="0"/>
              <a:t>čvorom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409509" y="3091543"/>
            <a:ext cx="1515291" cy="661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409508" y="4728876"/>
            <a:ext cx="1515291" cy="661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38309" y="3237802"/>
            <a:ext cx="395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čvorovi</a:t>
            </a:r>
            <a:r>
              <a:rPr lang="en-US" dirty="0" smtClean="0"/>
              <a:t> </a:t>
            </a:r>
            <a:r>
              <a:rPr lang="en-US" dirty="0" err="1" smtClean="0"/>
              <a:t>rade</a:t>
            </a:r>
            <a:r>
              <a:rPr lang="en-US" dirty="0" smtClean="0"/>
              <a:t> </a:t>
            </a:r>
            <a:r>
              <a:rPr lang="en-US" dirty="0" err="1" smtClean="0"/>
              <a:t>zajedno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38309" y="4875135"/>
            <a:ext cx="36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čvorovi</a:t>
            </a:r>
            <a:r>
              <a:rPr lang="en-US" dirty="0" smtClean="0"/>
              <a:t> </a:t>
            </a:r>
            <a:r>
              <a:rPr lang="en-US" dirty="0" err="1" smtClean="0"/>
              <a:t>rade</a:t>
            </a:r>
            <a:r>
              <a:rPr lang="en-US" dirty="0" smtClean="0"/>
              <a:t> </a:t>
            </a:r>
            <a:r>
              <a:rPr lang="en-US" dirty="0" err="1" smtClean="0"/>
              <a:t>nezavisno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CAP </a:t>
            </a:r>
            <a:r>
              <a:rPr lang="en-US" dirty="0" err="1" smtClean="0"/>
              <a:t>teorema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515" y="2603862"/>
            <a:ext cx="4206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Distribuirane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moraju</a:t>
            </a:r>
            <a:r>
              <a:rPr lang="en-US" dirty="0" smtClean="0"/>
              <a:t> da </a:t>
            </a:r>
            <a:r>
              <a:rPr lang="en-US" dirty="0" err="1" smtClean="0"/>
              <a:t>ispune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Konzistentnost</a:t>
            </a:r>
            <a:r>
              <a:rPr lang="en-US" dirty="0" smtClean="0"/>
              <a:t> (consistency)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Dostupnost</a:t>
            </a:r>
            <a:r>
              <a:rPr lang="en-US" dirty="0" smtClean="0"/>
              <a:t> (availability)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Otpornost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particionisanje</a:t>
            </a:r>
            <a:r>
              <a:rPr lang="en-US" dirty="0" smtClean="0"/>
              <a:t> (Partition tolerance)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CAP: </a:t>
            </a:r>
            <a:r>
              <a:rPr lang="en-US" dirty="0" err="1" smtClean="0"/>
              <a:t>moguće</a:t>
            </a:r>
            <a:r>
              <a:rPr lang="en-US" dirty="0" smtClean="0"/>
              <a:t> </a:t>
            </a:r>
            <a:r>
              <a:rPr lang="en-US" dirty="0" err="1" smtClean="0"/>
              <a:t>zadovoljiti</a:t>
            </a:r>
            <a:r>
              <a:rPr lang="en-US" dirty="0" smtClean="0"/>
              <a:t> 2/3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95" y="2309676"/>
            <a:ext cx="4193842" cy="3316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904411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Gde</a:t>
            </a:r>
            <a:r>
              <a:rPr lang="en-US" sz="4000" b="1" dirty="0"/>
              <a:t> je </a:t>
            </a:r>
            <a:r>
              <a:rPr lang="en-US" sz="4000" b="1" dirty="0" err="1"/>
              <a:t>RavenDB</a:t>
            </a:r>
            <a:r>
              <a:rPr lang="en-US" sz="4000" b="1" dirty="0"/>
              <a:t>?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7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229" y="2682240"/>
            <a:ext cx="10903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RavenDB</a:t>
            </a:r>
            <a:r>
              <a:rPr lang="en-US" dirty="0" smtClean="0"/>
              <a:t> je </a:t>
            </a:r>
            <a:r>
              <a:rPr lang="en-US" b="1" dirty="0" err="1" smtClean="0"/>
              <a:t>i</a:t>
            </a:r>
            <a:r>
              <a:rPr lang="en-US" b="1" dirty="0" smtClean="0"/>
              <a:t> CP </a:t>
            </a:r>
            <a:r>
              <a:rPr lang="en-US" b="1" dirty="0" err="1" smtClean="0"/>
              <a:t>i</a:t>
            </a:r>
            <a:r>
              <a:rPr lang="en-US" b="1" dirty="0" smtClean="0"/>
              <a:t> 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CP je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nivou</a:t>
            </a:r>
            <a:r>
              <a:rPr lang="en-US" dirty="0" smtClean="0"/>
              <a:t> cluster-a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Konzistenta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otporna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particionisanje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nisu</a:t>
            </a:r>
            <a:r>
              <a:rPr lang="en-US" dirty="0" smtClean="0"/>
              <a:t> </a:t>
            </a:r>
            <a:r>
              <a:rPr lang="en-US" dirty="0" err="1" smtClean="0"/>
              <a:t>dostupni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particionisanja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nivou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Otporna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particionisanje</a:t>
            </a:r>
            <a:r>
              <a:rPr lang="en-US" dirty="0" smtClean="0"/>
              <a:t>, </a:t>
            </a: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dostupni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možda</a:t>
            </a:r>
            <a:r>
              <a:rPr lang="en-US" dirty="0" smtClean="0"/>
              <a:t> ne </a:t>
            </a:r>
            <a:r>
              <a:rPr lang="en-US" dirty="0" err="1" smtClean="0"/>
              <a:t>konzistentni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4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Rachis </a:t>
            </a:r>
            <a:r>
              <a:rPr lang="en-US" dirty="0" err="1" smtClean="0"/>
              <a:t>uvod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2446" y="2490651"/>
            <a:ext cx="10398034" cy="325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implementacija</a:t>
            </a:r>
            <a:r>
              <a:rPr lang="en-US" dirty="0" smtClean="0"/>
              <a:t> Raft </a:t>
            </a:r>
            <a:r>
              <a:rPr lang="en-US" dirty="0" err="1" smtClean="0"/>
              <a:t>protokola</a:t>
            </a:r>
            <a:endParaRPr lang="en-US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Postizanje</a:t>
            </a:r>
            <a:r>
              <a:rPr lang="en-US" dirty="0" smtClean="0"/>
              <a:t> </a:t>
            </a:r>
            <a:r>
              <a:rPr lang="en-US" dirty="0" err="1" smtClean="0"/>
              <a:t>konsenzusa</a:t>
            </a:r>
            <a:r>
              <a:rPr lang="en-US" dirty="0" smtClean="0"/>
              <a:t> u </a:t>
            </a:r>
            <a:r>
              <a:rPr lang="en-US" dirty="0" err="1" smtClean="0"/>
              <a:t>distribuiranom</a:t>
            </a:r>
            <a:r>
              <a:rPr lang="en-US" dirty="0" smtClean="0"/>
              <a:t> </a:t>
            </a:r>
            <a:r>
              <a:rPr lang="en-US" dirty="0" err="1" smtClean="0"/>
              <a:t>sistemu</a:t>
            </a:r>
            <a:endParaRPr lang="en-US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Omogućava</a:t>
            </a:r>
            <a:r>
              <a:rPr lang="en-US" dirty="0" smtClean="0"/>
              <a:t> </a:t>
            </a:r>
            <a:r>
              <a:rPr lang="en-US" dirty="0" err="1" smtClean="0"/>
              <a:t>izvršavanje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r>
              <a:rPr lang="en-US" dirty="0" smtClean="0"/>
              <a:t> </a:t>
            </a:r>
            <a:r>
              <a:rPr lang="en-US" dirty="0" err="1" smtClean="0"/>
              <a:t>operacija</a:t>
            </a:r>
            <a:r>
              <a:rPr lang="en-US" dirty="0" smtClean="0"/>
              <a:t> u </a:t>
            </a:r>
            <a:r>
              <a:rPr lang="en-US" dirty="0" err="1" smtClean="0"/>
              <a:t>tačnom</a:t>
            </a:r>
            <a:r>
              <a:rPr lang="en-US" dirty="0" smtClean="0"/>
              <a:t> </a:t>
            </a:r>
            <a:r>
              <a:rPr lang="en-US" dirty="0" err="1" smtClean="0"/>
              <a:t>redosledu</a:t>
            </a:r>
            <a:endParaRPr lang="en-US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Princip</a:t>
            </a:r>
            <a:r>
              <a:rPr lang="en-US" dirty="0" smtClean="0"/>
              <a:t> “SVE ILI NIŠTA!”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8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99794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Raft </a:t>
            </a:r>
            <a:r>
              <a:rPr lang="en-US" dirty="0" err="1" smtClean="0"/>
              <a:t>protokol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480" y="2621280"/>
            <a:ext cx="10946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Čvor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Follower (</a:t>
            </a:r>
            <a:r>
              <a:rPr lang="en-US" dirty="0" err="1" smtClean="0"/>
              <a:t>sledbenik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Candidate (</a:t>
            </a:r>
            <a:r>
              <a:rPr lang="en-US" dirty="0" err="1" smtClean="0"/>
              <a:t>kandidat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Leader (</a:t>
            </a:r>
            <a:r>
              <a:rPr lang="en-US" dirty="0" err="1" smtClean="0"/>
              <a:t>lider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2558688"/>
            <a:ext cx="5314950" cy="38481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70217" y="4972594"/>
            <a:ext cx="1793966" cy="940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5360" y="5258191"/>
            <a:ext cx="277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7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Raft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78" y="2266120"/>
            <a:ext cx="6564849" cy="3614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88074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Log replication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80622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541</TotalTime>
  <Words>807</Words>
  <Application>Microsoft Office PowerPoint</Application>
  <PresentationFormat>Widescreen</PresentationFormat>
  <Paragraphs>188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 Boardroom</vt:lpstr>
      <vt:lpstr>RavenDB cluster rešenja</vt:lpstr>
      <vt:lpstr>PowerPoint Presentation</vt:lpstr>
      <vt:lpstr>Uvod u RavenDB cluster</vt:lpstr>
      <vt:lpstr>Tipovi operacija kod RavenDB</vt:lpstr>
      <vt:lpstr>CAP teorema</vt:lpstr>
      <vt:lpstr>CAP kod RavenDB baze podataka</vt:lpstr>
      <vt:lpstr>Rachis uvod</vt:lpstr>
      <vt:lpstr>Raft protokol 1</vt:lpstr>
      <vt:lpstr>Raft protokol 2</vt:lpstr>
      <vt:lpstr>Rachis izmene</vt:lpstr>
      <vt:lpstr>Replikacija</vt:lpstr>
      <vt:lpstr>Kako radi replikacija?</vt:lpstr>
      <vt:lpstr>Replikacioni konflikti</vt:lpstr>
      <vt:lpstr>Change vector 1</vt:lpstr>
      <vt:lpstr>Rešavanje konflikta</vt:lpstr>
      <vt:lpstr>Praktična demonstracija 1</vt:lpstr>
      <vt:lpstr>Praktična demonstracija 2</vt:lpstr>
      <vt:lpstr>Praktična demonstracija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Dusan Dimitrov</dc:creator>
  <cp:lastModifiedBy>Dusan Dimitrov</cp:lastModifiedBy>
  <cp:revision>295</cp:revision>
  <dcterms:created xsi:type="dcterms:W3CDTF">2023-02-05T19:09:38Z</dcterms:created>
  <dcterms:modified xsi:type="dcterms:W3CDTF">2023-02-12T12:28:48Z</dcterms:modified>
</cp:coreProperties>
</file>