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28"/>
  </p:notesMasterIdLst>
  <p:handoutMasterIdLst>
    <p:handoutMasterId r:id="rId29"/>
  </p:handoutMasterIdLst>
  <p:sldIdLst>
    <p:sldId id="334" r:id="rId5"/>
    <p:sldId id="316" r:id="rId6"/>
    <p:sldId id="337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42" r:id="rId18"/>
    <p:sldId id="343" r:id="rId19"/>
    <p:sldId id="336" r:id="rId20"/>
    <p:sldId id="324" r:id="rId21"/>
    <p:sldId id="346" r:id="rId22"/>
    <p:sldId id="328" r:id="rId23"/>
    <p:sldId id="345" r:id="rId24"/>
    <p:sldId id="331" r:id="rId25"/>
    <p:sldId id="347" r:id="rId26"/>
    <p:sldId id="34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2695" y="1531001"/>
            <a:ext cx="7983110" cy="3080335"/>
          </a:xfrm>
        </p:spPr>
        <p:txBody>
          <a:bodyPr/>
          <a:lstStyle/>
          <a:p>
            <a:r>
              <a:rPr lang="en-US" dirty="0"/>
              <a:t>Domain driven </a:t>
            </a:r>
            <a:r>
              <a:rPr lang="en-US" dirty="0" err="1"/>
              <a:t>mikroservisne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0656-DEC7-E1B5-5931-22988562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770"/>
            <a:ext cx="12192000" cy="662827"/>
          </a:xfrm>
        </p:spPr>
        <p:txBody>
          <a:bodyPr/>
          <a:lstStyle/>
          <a:p>
            <a:pPr algn="ctr"/>
            <a:r>
              <a:rPr lang="sr-Latn-RS" dirty="0"/>
              <a:t>Repository pattern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C9E34-59EB-14C3-3C65-9E21B3CE0252}"/>
              </a:ext>
            </a:extLst>
          </p:cNvPr>
          <p:cNvSpPr txBox="1"/>
          <p:nvPr/>
        </p:nvSpPr>
        <p:spPr>
          <a:xfrm>
            <a:off x="862642" y="1242204"/>
            <a:ext cx="10748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Perzistiranje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Nije pattern samo DDD-a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Popunjavaju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o </a:t>
            </a:r>
            <a:r>
              <a:rPr lang="en-US" dirty="0" err="1"/>
              <a:t>domenskim</a:t>
            </a:r>
            <a:r>
              <a:rPr lang="en-US" dirty="0"/>
              <a:t> </a:t>
            </a:r>
            <a:r>
              <a:rPr lang="en-US" dirty="0" err="1"/>
              <a:t>entitetima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memerije</a:t>
            </a:r>
            <a:r>
              <a:rPr lang="en-US" dirty="0"/>
              <a:t> u </a:t>
            </a:r>
            <a:r>
              <a:rPr lang="en-US" dirty="0" err="1"/>
              <a:t>bazu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Apstrakcija (u domenskom ili aplikativnom delu)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Implementacija (u infrastrukturnom delu)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1 aggregate : 1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Aggregate root se perzistira/menja/briše/manipuliše,...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2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E25D-EE08-59FA-DA70-0FA0F690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0"/>
            <a:ext cx="12192000" cy="671453"/>
          </a:xfrm>
        </p:spPr>
        <p:txBody>
          <a:bodyPr/>
          <a:lstStyle/>
          <a:p>
            <a:pPr algn="ctr"/>
            <a:r>
              <a:rPr lang="sr-Latn-RS" dirty="0"/>
              <a:t>Domain event (domenski događaj)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40C73-0987-A96A-BBCD-D6299FF0B916}"/>
              </a:ext>
            </a:extLst>
          </p:cNvPr>
          <p:cNvSpPr txBox="1"/>
          <p:nvPr/>
        </p:nvSpPr>
        <p:spPr>
          <a:xfrm>
            <a:off x="698741" y="1138687"/>
            <a:ext cx="10739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“Stvari se dešavaju, nisu sve interesantne. Posebno su interesantne one koje izazivaju reakciju.“ - Martin Fowler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Event</a:t>
            </a:r>
            <a:r>
              <a:rPr lang="sr-Latn-RS" dirty="0"/>
              <a:t> – nešto što se desilo u prošlosti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Domain event </a:t>
            </a:r>
            <a:r>
              <a:rPr lang="sr-Latn-RS" dirty="0"/>
              <a:t>– nešto što se desilo u domenu i neophodno je da ostali delovi domena budu obavešteni (i reaguju na adekvatan način)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251EF-C709-FC59-9D86-36637F5FB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38" y="3824018"/>
            <a:ext cx="6557925" cy="1196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482B57-3E82-72B4-4416-7665EA25BB81}"/>
              </a:ext>
            </a:extLst>
          </p:cNvPr>
          <p:cNvSpPr txBox="1"/>
          <p:nvPr/>
        </p:nvSpPr>
        <p:spPr>
          <a:xfrm>
            <a:off x="4813539" y="5349981"/>
            <a:ext cx="510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Domain event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4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461B-F79B-8D95-0CBE-415094AE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770"/>
            <a:ext cx="12192000" cy="697332"/>
          </a:xfrm>
        </p:spPr>
        <p:txBody>
          <a:bodyPr/>
          <a:lstStyle/>
          <a:p>
            <a:pPr algn="ctr"/>
            <a:r>
              <a:rPr lang="sr-Latn-RS" dirty="0"/>
              <a:t>Integration event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401E1-7A05-DE37-0F2E-90F30ACC6939}"/>
              </a:ext>
            </a:extLst>
          </p:cNvPr>
          <p:cNvSpPr txBox="1"/>
          <p:nvPr/>
        </p:nvSpPr>
        <p:spPr>
          <a:xfrm>
            <a:off x="1026543" y="1207698"/>
            <a:ext cx="10343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Notifikacija o nečemu što se desilo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Slično domenskom eventu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Razlika: obaveštavaju se drugi sistemi, mikroservisi, bounded context-i,...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Message queue</a:t>
            </a:r>
          </a:p>
        </p:txBody>
      </p:sp>
      <p:pic>
        <p:nvPicPr>
          <p:cNvPr id="5" name="Picture 4" descr="A diagram of a service&#10;&#10;Description automatically generated">
            <a:extLst>
              <a:ext uri="{FF2B5EF4-FFF2-40B4-BE49-F238E27FC236}">
                <a16:creationId xmlns:a16="http://schemas.microsoft.com/office/drawing/2014/main" id="{43D3182A-56DF-ACAB-631A-1B22FF4F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83" y="2801904"/>
            <a:ext cx="7850820" cy="40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7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3B2F-0D84-9B1D-A1EE-C7930193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144"/>
            <a:ext cx="12192000" cy="705205"/>
          </a:xfrm>
        </p:spPr>
        <p:txBody>
          <a:bodyPr/>
          <a:lstStyle/>
          <a:p>
            <a:pPr algn="ctr"/>
            <a:r>
              <a:rPr lang="sr-Latn-RS" dirty="0"/>
              <a:t>CQRS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5E612-B0B3-6329-AA8F-761BAB2E1557}"/>
              </a:ext>
            </a:extLst>
          </p:cNvPr>
          <p:cNvSpPr txBox="1"/>
          <p:nvPr/>
        </p:nvSpPr>
        <p:spPr>
          <a:xfrm>
            <a:off x="994299" y="1162975"/>
            <a:ext cx="10857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C</a:t>
            </a:r>
            <a:r>
              <a:rPr lang="sr-Latn-RS" dirty="0"/>
              <a:t>ommand </a:t>
            </a:r>
            <a:r>
              <a:rPr lang="sr-Latn-RS" b="1" dirty="0"/>
              <a:t>Q</a:t>
            </a:r>
            <a:r>
              <a:rPr lang="sr-Latn-RS" dirty="0"/>
              <a:t>uery </a:t>
            </a:r>
            <a:r>
              <a:rPr lang="sr-Latn-RS" b="1" dirty="0"/>
              <a:t>R</a:t>
            </a:r>
            <a:r>
              <a:rPr lang="sr-Latn-RS" dirty="0"/>
              <a:t>esponsibility </a:t>
            </a:r>
            <a:r>
              <a:rPr lang="sr-Latn-RS" b="1" dirty="0"/>
              <a:t>S</a:t>
            </a:r>
            <a:r>
              <a:rPr lang="sr-Latn-RS" dirty="0"/>
              <a:t>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Query (upit) – operacija koja vraća rezultate i ne menja stanje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Command (komanda) – operacija koja menja stanje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D9780-0C06-A26A-A1AC-662BFDA9B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5" y="2188407"/>
            <a:ext cx="5492750" cy="219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E6A5C-3C87-0E60-2FD6-E1D0B37440F5}"/>
              </a:ext>
            </a:extLst>
          </p:cNvPr>
          <p:cNvSpPr txBox="1"/>
          <p:nvPr/>
        </p:nvSpPr>
        <p:spPr>
          <a:xfrm>
            <a:off x="1393794" y="4802819"/>
            <a:ext cx="3923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Prednosti: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Bolja skalabilnost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Lakše održavanje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Korišćenje prednosti baza sa efikasnim čitanjem/upisom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D1A9E-B8D9-5D0B-415B-3C0B8DA90BF6}"/>
              </a:ext>
            </a:extLst>
          </p:cNvPr>
          <p:cNvSpPr txBox="1"/>
          <p:nvPr/>
        </p:nvSpPr>
        <p:spPr>
          <a:xfrm>
            <a:off x="7448365" y="4802819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5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Sadr</a:t>
            </a:r>
            <a:r>
              <a:rPr lang="sr-Latn-RS" dirty="0"/>
              <a:t>žaj</a:t>
            </a:r>
            <a:endParaRPr lang="en-US" dirty="0"/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US" dirty="0"/>
          </a:p>
          <a:p>
            <a:r>
              <a:rPr lang="en-US" dirty="0"/>
              <a:t>	</a:t>
            </a:r>
            <a:r>
              <a:rPr lang="sr-Latn-RS" dirty="0"/>
              <a:t>Domain Driven Design</a:t>
            </a:r>
            <a:endParaRPr lang="en-US" dirty="0"/>
          </a:p>
          <a:p>
            <a:r>
              <a:rPr lang="sr-Latn-RS" dirty="0"/>
              <a:t>Mikroservisi</a:t>
            </a:r>
            <a:endParaRPr lang="en-US" dirty="0"/>
          </a:p>
          <a:p>
            <a:r>
              <a:rPr lang="sr-Latn-RS" dirty="0"/>
              <a:t>Ticket4U</a:t>
            </a:r>
          </a:p>
          <a:p>
            <a:r>
              <a:rPr lang="sr-Latn-RS" dirty="0"/>
              <a:t>Zaključak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262961-9495-E252-E690-1E733A8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6AF13B15-615A-B282-84CE-BCE3A52AFAF2}"/>
              </a:ext>
            </a:extLst>
          </p:cNvPr>
          <p:cNvGraphicFramePr>
            <a:graphicFrameLocks noGrp="1"/>
          </p:cNvGraphicFramePr>
          <p:nvPr>
            <p:ph idx="21"/>
            <p:extLst>
              <p:ext uri="{D42A27DB-BD31-4B8C-83A1-F6EECF244321}">
                <p14:modId xmlns:p14="http://schemas.microsoft.com/office/powerpoint/2010/main" val="540832049"/>
              </p:ext>
            </p:extLst>
          </p:nvPr>
        </p:nvGraphicFramePr>
        <p:xfrm>
          <a:off x="1279525" y="3017838"/>
          <a:ext cx="10374792" cy="338613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36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77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685800"/>
            <a:ext cx="4937760" cy="402336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4755" y="685800"/>
            <a:ext cx="4937760" cy="402336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923D-C618-15EF-E1D7-7C1B0DBB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 anchorCtr="0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8B2437E8-72AB-C7C2-6EC7-E8366A2C8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316456"/>
              </p:ext>
            </p:extLst>
          </p:nvPr>
        </p:nvGraphicFramePr>
        <p:xfrm>
          <a:off x="1279525" y="2103438"/>
          <a:ext cx="10387544" cy="40402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6886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51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A5C627-24A7-F6D5-4F97-477441F6EE82}"/>
              </a:ext>
            </a:extLst>
          </p:cNvPr>
          <p:cNvSpPr txBox="1"/>
          <p:nvPr/>
        </p:nvSpPr>
        <p:spPr>
          <a:xfrm>
            <a:off x="4287329" y="534838"/>
            <a:ext cx="45859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Monolitne aplikacije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1 baza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Jako složeni sistemi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Komplikovani sistemi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Teški za održavanje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</p:txBody>
      </p:sp>
      <p:pic>
        <p:nvPicPr>
          <p:cNvPr id="5" name="Picture 4" descr="A black background with blue text and icons&#10;&#10;Description automatically generated">
            <a:extLst>
              <a:ext uri="{FF2B5EF4-FFF2-40B4-BE49-F238E27FC236}">
                <a16:creationId xmlns:a16="http://schemas.microsoft.com/office/drawing/2014/main" id="{E9B284D8-E7AD-D17F-CF6E-B8918CEBC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797" y="4718914"/>
            <a:ext cx="2889250" cy="185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41CDF-065C-D98E-ABFD-1DB009CE5AEE}"/>
              </a:ext>
            </a:extLst>
          </p:cNvPr>
          <p:cNvSpPr txBox="1"/>
          <p:nvPr/>
        </p:nvSpPr>
        <p:spPr>
          <a:xfrm>
            <a:off x="1242204" y="3286664"/>
            <a:ext cx="410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DDD – Domain Driven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Razumevanje nekog problema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BFCAF-A66D-8627-E759-8F60BBD49A6C}"/>
              </a:ext>
            </a:extLst>
          </p:cNvPr>
          <p:cNvSpPr txBox="1"/>
          <p:nvPr/>
        </p:nvSpPr>
        <p:spPr>
          <a:xfrm>
            <a:off x="7220309" y="3226279"/>
            <a:ext cx="4666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Mikroservisna arhitektura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Više manjih servisa koji zajedno rešavaju (kompleksan) problem</a:t>
            </a:r>
          </a:p>
          <a:p>
            <a:endParaRPr lang="en-US" dirty="0"/>
          </a:p>
        </p:txBody>
      </p:sp>
      <p:pic>
        <p:nvPicPr>
          <p:cNvPr id="13" name="Picture 12" descr="A book cover of a design&#10;&#10;Description automatically generated">
            <a:extLst>
              <a:ext uri="{FF2B5EF4-FFF2-40B4-BE49-F238E27FC236}">
                <a16:creationId xmlns:a16="http://schemas.microsoft.com/office/drawing/2014/main" id="{A9C82B7F-D3B0-F6E3-5C84-97535BD2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03" y="4223185"/>
            <a:ext cx="1734237" cy="23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2DCF-BACF-A7E0-2FE9-0E9FDC4F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517"/>
            <a:ext cx="10515600" cy="792223"/>
          </a:xfrm>
        </p:spPr>
        <p:txBody>
          <a:bodyPr/>
          <a:lstStyle/>
          <a:p>
            <a:pPr algn="ctr"/>
            <a:r>
              <a:rPr lang="sr-Latn-RS" dirty="0"/>
              <a:t>DDD-Domain Driven Design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75276-0513-FF5E-72A5-BF7DE0E95F90}"/>
              </a:ext>
            </a:extLst>
          </p:cNvPr>
          <p:cNvSpPr txBox="1"/>
          <p:nvPr/>
        </p:nvSpPr>
        <p:spPr>
          <a:xfrm>
            <a:off x="931653" y="135434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Razumevanje domena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Razvoj adekvatnog modela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Niz šablona/pattern-a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Posledice: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Jasan, čist i testabilan kod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Fleksibilan softver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Jasna putanja prilikom rešavanja kompleksnog problema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Centralizovana poslovna logika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Divide and conquer / Separation of concerns</a:t>
            </a:r>
            <a:endParaRPr lang="en-US" dirty="0"/>
          </a:p>
        </p:txBody>
      </p:sp>
      <p:pic>
        <p:nvPicPr>
          <p:cNvPr id="4" name="Picture 3" descr="A diagram of sales and inventory&#10;&#10;Description automatically generated">
            <a:extLst>
              <a:ext uri="{FF2B5EF4-FFF2-40B4-BE49-F238E27FC236}">
                <a16:creationId xmlns:a16="http://schemas.microsoft.com/office/drawing/2014/main" id="{EB13B798-8C18-69E2-E800-D0D5108E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29" y="3826197"/>
            <a:ext cx="3076518" cy="230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2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0BDD-DC7A-A10B-0C71-DE8DAD92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717" y="86263"/>
            <a:ext cx="10515600" cy="662827"/>
          </a:xfrm>
        </p:spPr>
        <p:txBody>
          <a:bodyPr/>
          <a:lstStyle/>
          <a:p>
            <a:pPr algn="ctr"/>
            <a:r>
              <a:rPr lang="sr-Latn-RS" dirty="0"/>
              <a:t>Mind Map</a:t>
            </a:r>
            <a:endParaRPr lang="en-US" dirty="0"/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FC68CB3D-9EAC-283F-C7E0-CC3BC3419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298" y="1014287"/>
            <a:ext cx="5943600" cy="539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5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B132CD-F36F-A886-EA0A-91D1E97E756B}"/>
              </a:ext>
            </a:extLst>
          </p:cNvPr>
          <p:cNvSpPr txBox="1"/>
          <p:nvPr/>
        </p:nvSpPr>
        <p:spPr>
          <a:xfrm>
            <a:off x="779254" y="1500087"/>
            <a:ext cx="109469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Domain (domen) </a:t>
            </a:r>
            <a:r>
              <a:rPr lang="sr-Latn-RS" dirty="0"/>
              <a:t>– sfera znanja/informacija u stvarnom životu</a:t>
            </a:r>
            <a:endParaRPr lang="sr-Latn-R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Subdomain </a:t>
            </a:r>
            <a:r>
              <a:rPr lang="sr-Latn-RS" dirty="0"/>
              <a:t>– deo domena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Bounded context </a:t>
            </a:r>
            <a:r>
              <a:rPr lang="sr-Latn-RS" dirty="0"/>
              <a:t>– deo modela podataka (rešenje problema)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Granica gde se primenjuje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b="1" dirty="0"/>
              <a:t>Context map </a:t>
            </a:r>
            <a:r>
              <a:rPr lang="sr-Latn-RS" dirty="0"/>
              <a:t>– kako su povezani bounded context-i</a:t>
            </a:r>
            <a:endParaRPr lang="sr-Latn-R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Svoj jezik </a:t>
            </a:r>
            <a:r>
              <a:rPr lang="sr-Latn-RS" b="1" dirty="0"/>
              <a:t>ubiquitous language </a:t>
            </a:r>
          </a:p>
          <a:p>
            <a:pPr lvl="1"/>
            <a:r>
              <a:rPr lang="sr-Latn-RS" b="1" dirty="0"/>
              <a:t>		</a:t>
            </a:r>
            <a:r>
              <a:rPr lang="sr-Latn-RS" dirty="0"/>
              <a:t>(konzistentna terminologija)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Subdomain </a:t>
            </a:r>
            <a:r>
              <a:rPr lang="en-US" b="1" dirty="0"/>
              <a:t>== bounded context?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Nepisano</a:t>
            </a:r>
            <a:r>
              <a:rPr lang="en-US" b="1" dirty="0"/>
              <a:t> </a:t>
            </a:r>
            <a:r>
              <a:rPr lang="en-US" b="1" dirty="0" err="1"/>
              <a:t>pravilo</a:t>
            </a:r>
            <a:r>
              <a:rPr lang="en-US" b="1" dirty="0"/>
              <a:t>: </a:t>
            </a:r>
            <a:r>
              <a:rPr lang="sr-Latn-RS" b="1" dirty="0"/>
              <a:t>1 bounded context – 1 mikroservis – 1 baza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Shared kernel</a:t>
            </a:r>
          </a:p>
          <a:p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58A9C-8D75-F092-4EF6-DF60DCE9978B}"/>
              </a:ext>
            </a:extLst>
          </p:cNvPr>
          <p:cNvSpPr txBox="1"/>
          <p:nvPr/>
        </p:nvSpPr>
        <p:spPr>
          <a:xfrm>
            <a:off x="1098431" y="5516571"/>
            <a:ext cx="4088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Anemičan domenski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Stanje objekata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Samo getteri i setteri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Anti-pattern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0EB2D-11A9-DE15-73A8-DE1CB17FB1D9}"/>
              </a:ext>
            </a:extLst>
          </p:cNvPr>
          <p:cNvSpPr txBox="1"/>
          <p:nvPr/>
        </p:nvSpPr>
        <p:spPr>
          <a:xfrm>
            <a:off x="8022565" y="5652379"/>
            <a:ext cx="3450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Bogat domenski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Stanje + ponašanje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Preporuka (pattern)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BDB43-3E85-67C0-77E3-804FE3AE5C81}"/>
              </a:ext>
            </a:extLst>
          </p:cNvPr>
          <p:cNvSpPr txBox="1"/>
          <p:nvPr/>
        </p:nvSpPr>
        <p:spPr>
          <a:xfrm>
            <a:off x="0" y="43132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000" b="1" dirty="0">
                <a:latin typeface="+mj-lt"/>
              </a:rPr>
              <a:t>Domain, subdomain, bounded context</a:t>
            </a:r>
            <a:endParaRPr lang="en-US" sz="4000" b="1" dirty="0">
              <a:latin typeface="+mj-lt"/>
            </a:endParaRPr>
          </a:p>
        </p:txBody>
      </p:sp>
      <p:pic>
        <p:nvPicPr>
          <p:cNvPr id="8" name="Picture 7" descr="Several different types of e-commerce&#10;&#10;Description automatically generated">
            <a:extLst>
              <a:ext uri="{FF2B5EF4-FFF2-40B4-BE49-F238E27FC236}">
                <a16:creationId xmlns:a16="http://schemas.microsoft.com/office/drawing/2014/main" id="{4FD65178-67F3-F5EC-C347-9B9499E5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876" y="1042663"/>
            <a:ext cx="2018475" cy="1683283"/>
          </a:xfrm>
          <a:prstGeom prst="rect">
            <a:avLst/>
          </a:prstGeom>
        </p:spPr>
      </p:pic>
      <p:pic>
        <p:nvPicPr>
          <p:cNvPr id="12" name="Picture 11" descr="A diagram of a customer and apartment&#10;&#10;Description automatically generated">
            <a:extLst>
              <a:ext uri="{FF2B5EF4-FFF2-40B4-BE49-F238E27FC236}">
                <a16:creationId xmlns:a16="http://schemas.microsoft.com/office/drawing/2014/main" id="{A2F1E19C-EAC5-0C1D-95B2-2D44A460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079" y="2860155"/>
            <a:ext cx="4088921" cy="256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9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774B-5892-B1AB-C0F7-C6AB5385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396"/>
            <a:ext cx="12192000" cy="697332"/>
          </a:xfrm>
        </p:spPr>
        <p:txBody>
          <a:bodyPr/>
          <a:lstStyle/>
          <a:p>
            <a:pPr algn="ctr"/>
            <a:r>
              <a:rPr lang="sr-Latn-RS" dirty="0"/>
              <a:t>Entitet i value object pattern-i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24497-D15D-06DB-64E0-0C6A53B40FEB}"/>
              </a:ext>
            </a:extLst>
          </p:cNvPr>
          <p:cNvSpPr txBox="1"/>
          <p:nvPr/>
        </p:nvSpPr>
        <p:spPr>
          <a:xfrm>
            <a:off x="983411" y="1199072"/>
            <a:ext cx="10869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2 osnovna gradivna elementa u DDD-u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Razlika: Po čemu se definišu? (identitet ili vrednosti)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84701-1C4C-6257-D78B-A764103953BE}"/>
              </a:ext>
            </a:extLst>
          </p:cNvPr>
          <p:cNvSpPr txBox="1"/>
          <p:nvPr/>
        </p:nvSpPr>
        <p:spPr>
          <a:xfrm>
            <a:off x="2070340" y="1805912"/>
            <a:ext cx="484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/>
              <a:t>Entitet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08931-F298-0EA4-E4E1-41C8F38B0366}"/>
              </a:ext>
            </a:extLst>
          </p:cNvPr>
          <p:cNvSpPr txBox="1"/>
          <p:nvPr/>
        </p:nvSpPr>
        <p:spPr>
          <a:xfrm>
            <a:off x="8005315" y="1840418"/>
            <a:ext cx="364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/>
              <a:t>Value object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AF11B-94CC-CB5C-E159-653DF9D641E4}"/>
              </a:ext>
            </a:extLst>
          </p:cNvPr>
          <p:cNvSpPr txBox="1"/>
          <p:nvPr/>
        </p:nvSpPr>
        <p:spPr>
          <a:xfrm>
            <a:off x="1017918" y="2251342"/>
            <a:ext cx="5503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Da li su ova 2 entiteta ista?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Identifikator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Ključ – jedinstveni identifikator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Primer: </a:t>
            </a:r>
            <a:r>
              <a:rPr lang="sr-Latn-RS" dirty="0"/>
              <a:t>Čovek, narudžbenica, rezervacija,...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9AB13-188F-70C2-4E71-5BBCC180A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54" y="4020213"/>
            <a:ext cx="3093607" cy="26423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A5004-51A9-6535-3E8D-7FEE379F1BC0}"/>
              </a:ext>
            </a:extLst>
          </p:cNvPr>
          <p:cNvSpPr txBox="1"/>
          <p:nvPr/>
        </p:nvSpPr>
        <p:spPr>
          <a:xfrm>
            <a:off x="7065034" y="3096883"/>
            <a:ext cx="4848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Skup</a:t>
            </a:r>
            <a:r>
              <a:rPr lang="sr-Latn-RS" dirty="0"/>
              <a:t> </a:t>
            </a:r>
            <a:r>
              <a:rPr lang="sr-Latn-RS" b="1" dirty="0"/>
              <a:t>atributa</a:t>
            </a:r>
            <a:r>
              <a:rPr lang="sr-Latn-RS" dirty="0"/>
              <a:t> bez identiteta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Nepromenljiv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trike="sngStrike" dirty="0"/>
              <a:t>Promena? </a:t>
            </a:r>
            <a:r>
              <a:rPr lang="sr-Latn-RS" dirty="0"/>
              <a:t>Kreiranje novog!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Primer</a:t>
            </a:r>
            <a:r>
              <a:rPr lang="sr-Latn-RS" dirty="0"/>
              <a:t>: Novac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Količina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Valuta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8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428A-7A70-D65E-41A4-1E3E4FED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264"/>
            <a:ext cx="12192000" cy="567936"/>
          </a:xfrm>
        </p:spPr>
        <p:txBody>
          <a:bodyPr/>
          <a:lstStyle/>
          <a:p>
            <a:pPr algn="ctr"/>
            <a:r>
              <a:rPr lang="sr-Latn-RS" dirty="0"/>
              <a:t>Aggregate i aggregate root pattern-i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49EAD-0DC9-3D1D-84E5-877DAB884E78}"/>
              </a:ext>
            </a:extLst>
          </p:cNvPr>
          <p:cNvSpPr txBox="1"/>
          <p:nvPr/>
        </p:nvSpPr>
        <p:spPr>
          <a:xfrm>
            <a:off x="1052423" y="1199072"/>
            <a:ext cx="10541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Aggregate</a:t>
            </a:r>
            <a:r>
              <a:rPr lang="sr-Latn-RS" dirty="0"/>
              <a:t> – skup više entiteta i/ili value object-a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Celina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Primer: entitet </a:t>
            </a:r>
            <a:r>
              <a:rPr lang="sr-Latn-RS" b="1" dirty="0"/>
              <a:t>order</a:t>
            </a:r>
            <a:r>
              <a:rPr lang="sr-Latn-RS" dirty="0"/>
              <a:t> + entitet </a:t>
            </a:r>
            <a:r>
              <a:rPr lang="sr-Latn-RS" b="1" dirty="0"/>
              <a:t>order item </a:t>
            </a:r>
            <a:r>
              <a:rPr lang="sr-Latn-RS" dirty="0"/>
              <a:t>+ value object </a:t>
            </a:r>
            <a:r>
              <a:rPr lang="sr-Latn-RS" b="1" dirty="0"/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Osnovna jedinica transfera/izmene podataka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Aggregate root </a:t>
            </a:r>
            <a:r>
              <a:rPr lang="sr-Latn-RS" dirty="0"/>
              <a:t>– glavna komponenta aggregate-a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Svaka referenca/izmena u aggregate-u ide preko aggregate root-a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Integritet, konzistentnost</a:t>
            </a:r>
          </a:p>
        </p:txBody>
      </p:sp>
      <p:pic>
        <p:nvPicPr>
          <p:cNvPr id="5" name="Picture 4" descr="A diagram of a type of root project&#10;&#10;Description automatically generated">
            <a:extLst>
              <a:ext uri="{FF2B5EF4-FFF2-40B4-BE49-F238E27FC236}">
                <a16:creationId xmlns:a16="http://schemas.microsoft.com/office/drawing/2014/main" id="{54A2285B-CDF1-52D4-F810-305073DD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50" y="4388607"/>
            <a:ext cx="6278832" cy="24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0774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a8468511-bbdb-4426-8803-3642ff74a7e0}" enabled="1" method="Standard" siteId="{d0ef711e-8b6b-40e5-9710-c4e4628db12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{61FE1F75-732C-4162-B355-6F6F47D0E6C1}tf89338750_win32</Template>
  <TotalTime>379</TotalTime>
  <Words>820</Words>
  <Application>Microsoft Office PowerPoint</Application>
  <PresentationFormat>Widescreen</PresentationFormat>
  <Paragraphs>225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Univers</vt:lpstr>
      <vt:lpstr>GradientVTI</vt:lpstr>
      <vt:lpstr>Domain driven mikroservisne arhitekture</vt:lpstr>
      <vt:lpstr>Sadržaj</vt:lpstr>
      <vt:lpstr>Uvod</vt:lpstr>
      <vt:lpstr>PowerPoint Presentation</vt:lpstr>
      <vt:lpstr>DDD-Domain Driven Design</vt:lpstr>
      <vt:lpstr>Mind Map</vt:lpstr>
      <vt:lpstr>PowerPoint Presentation</vt:lpstr>
      <vt:lpstr>Entitet i value object pattern-i</vt:lpstr>
      <vt:lpstr>Aggregate i aggregate root pattern-i</vt:lpstr>
      <vt:lpstr>Repository pattern</vt:lpstr>
      <vt:lpstr>Domain event (domenski događaj)</vt:lpstr>
      <vt:lpstr>Integration event</vt:lpstr>
      <vt:lpstr>CQRS</vt:lpstr>
      <vt:lpstr>PowerPoint Presentation</vt:lpstr>
      <vt:lpstr>Overcoming nervousness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Dusan Dimitrov</dc:creator>
  <cp:lastModifiedBy>Dusan Dimitrov</cp:lastModifiedBy>
  <cp:revision>77</cp:revision>
  <dcterms:created xsi:type="dcterms:W3CDTF">2024-03-23T17:12:27Z</dcterms:created>
  <dcterms:modified xsi:type="dcterms:W3CDTF">2024-03-24T08:51:11Z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8468511-bbdb-4426-8803-3642ff74a7e0_Enabled">
    <vt:lpwstr>true</vt:lpwstr>
  </property>
  <property fmtid="{D5CDD505-2E9C-101B-9397-08002B2CF9AE}" pid="4" name="MSIP_Label_a8468511-bbdb-4426-8803-3642ff74a7e0_SetDate">
    <vt:lpwstr>2024-03-23T17:12:41Z</vt:lpwstr>
  </property>
  <property fmtid="{D5CDD505-2E9C-101B-9397-08002B2CF9AE}" pid="5" name="MSIP_Label_a8468511-bbdb-4426-8803-3642ff74a7e0_Method">
    <vt:lpwstr>Standard</vt:lpwstr>
  </property>
  <property fmtid="{D5CDD505-2E9C-101B-9397-08002B2CF9AE}" pid="6" name="MSIP_Label_a8468511-bbdb-4426-8803-3642ff74a7e0_Name">
    <vt:lpwstr>defa4170-0d19-0005-0004-bc88714345d2</vt:lpwstr>
  </property>
  <property fmtid="{D5CDD505-2E9C-101B-9397-08002B2CF9AE}" pid="7" name="MSIP_Label_a8468511-bbdb-4426-8803-3642ff74a7e0_SiteId">
    <vt:lpwstr>d0ef711e-8b6b-40e5-9710-c4e4628db12c</vt:lpwstr>
  </property>
  <property fmtid="{D5CDD505-2E9C-101B-9397-08002B2CF9AE}" pid="8" name="MSIP_Label_a8468511-bbdb-4426-8803-3642ff74a7e0_ActionId">
    <vt:lpwstr>fcb00ba2-5064-44d8-b2d5-d9da7e084ed2</vt:lpwstr>
  </property>
  <property fmtid="{D5CDD505-2E9C-101B-9397-08002B2CF9AE}" pid="9" name="MSIP_Label_a8468511-bbdb-4426-8803-3642ff74a7e0_ContentBits">
    <vt:lpwstr>0</vt:lpwstr>
  </property>
</Properties>
</file>