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71" r:id="rId4"/>
    <p:sldId id="393" r:id="rId5"/>
    <p:sldId id="394"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108" d="100"/>
          <a:sy n="108" d="100"/>
        </p:scale>
        <p:origin x="594"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10/11/2018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10/11/2018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10/11/2018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10/11/2018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10/11/2018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10/11/2018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10/11/2018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10/11/2018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10/11/2018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eagleboard.org/Support/BoneScript/pushbutton" TargetMode="External"/><Relationship Id="rId2" Type="http://schemas.openxmlformats.org/officeDocument/2006/relationships/hyperlink" Target="https://learn.adafruit.com/measuring-temperature-with-a-beaglebone-black/overview" TargetMode="External"/><Relationship Id="rId1" Type="http://schemas.openxmlformats.org/officeDocument/2006/relationships/slideLayout" Target="../slideLayouts/slideLayout2.xml"/><Relationship Id="rId4" Type="http://schemas.openxmlformats.org/officeDocument/2006/relationships/hyperlink" Target="https://www.instructables.com/id/Aquarium-water-auto-refi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parkfun.com/products/11050" TargetMode="External"/><Relationship Id="rId7" Type="http://schemas.openxmlformats.org/officeDocument/2006/relationships/hyperlink" Target="https://beagleboard.org/pocket" TargetMode="External"/><Relationship Id="rId2" Type="http://schemas.openxmlformats.org/officeDocument/2006/relationships/hyperlink" Target="https://www.mikroe.com/oled-c-click" TargetMode="External"/><Relationship Id="rId1" Type="http://schemas.openxmlformats.org/officeDocument/2006/relationships/slideLayout" Target="../slideLayouts/slideLayout2.xml"/><Relationship Id="rId6" Type="http://schemas.openxmlformats.org/officeDocument/2006/relationships/hyperlink" Target="https://www.amazon.com/SMAKN-Converter-Power-Supply-Module/dp/B00CXKBJI2" TargetMode="External"/><Relationship Id="rId5" Type="http://schemas.openxmlformats.org/officeDocument/2006/relationships/hyperlink" Target="https://www.amazon.com/gp/product/B077ZTBWPV/ref=oh_aui_detailpage_o01_s01?ie=UTF8&amp;psc=1" TargetMode="External"/><Relationship Id="rId4" Type="http://schemas.openxmlformats.org/officeDocument/2006/relationships/hyperlink" Target="https://www.amazon.com/Uxcell-Liquid-Sensor-Floating-Switch/dp/B01DBU4OCK/ref=sr_1_2?ie=UTF8&amp;qid=1538620303&amp;sr=8-2&amp;keywords=floating+limit+swit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Tank </a:t>
            </a:r>
            <a:r>
              <a:rPr lang="en-US" sz="6000" dirty="0" err="1"/>
              <a:t>Refillerator</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10/3/18</a:t>
            </a:r>
          </a:p>
          <a:p>
            <a:r>
              <a:rPr lang="en-US" dirty="0"/>
              <a:t>Adulfo Amador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a:bodyPr>
          <a:lstStyle/>
          <a:p>
            <a:r>
              <a:rPr lang="en-US" dirty="0"/>
              <a:t>If you have ever had an aquarium, you know how troublesome it is when the water just keeps evaporating. Especially in small tanks, without a lid the water level drops daily. The proposed project, Tank Refillerator, would serve to end this problem. The Refillerator would be able to detect when the water level is below a certain point in the tank and would then begin refilling the tank to the desired water level. After the water level is reached, the flow will automatically stop. The Refillerator would also have the capability to read the current temperature of the water so that you know that it will be safe for the fish. There will be an LCD screen that displays the water temperature and whether there is still water in the reserve or not. </a:t>
            </a:r>
          </a:p>
          <a:p>
            <a:pPr lvl="1"/>
            <a:r>
              <a:rPr lang="en-US" dirty="0"/>
              <a:t>Link to Temperature Probe Coding with Beagle</a:t>
            </a:r>
          </a:p>
          <a:p>
            <a:pPr lvl="2"/>
            <a:r>
              <a:rPr lang="en-US" dirty="0">
                <a:hlinkClick r:id="rId2"/>
              </a:rPr>
              <a:t>https://learn.adafruit.com/measuring-temperature-with-a-beaglebone-black/overview</a:t>
            </a:r>
            <a:endParaRPr lang="en-US" dirty="0"/>
          </a:p>
          <a:p>
            <a:pPr lvl="1"/>
            <a:r>
              <a:rPr lang="en-US" dirty="0"/>
              <a:t>Link to Limit Switch coding (essentially a push button)</a:t>
            </a:r>
          </a:p>
          <a:p>
            <a:pPr lvl="2"/>
            <a:r>
              <a:rPr lang="en-US" dirty="0">
                <a:hlinkClick r:id="rId3"/>
              </a:rPr>
              <a:t>http://beagleboard.org/Support/BoneScript/pushbutton</a:t>
            </a:r>
            <a:endParaRPr lang="en-US" dirty="0"/>
          </a:p>
          <a:p>
            <a:pPr lvl="1"/>
            <a:r>
              <a:rPr lang="en-US" dirty="0"/>
              <a:t>Link to similar project, but uses completion of circuit for shutoff</a:t>
            </a:r>
          </a:p>
          <a:p>
            <a:pPr lvl="2"/>
            <a:r>
              <a:rPr lang="en-US" dirty="0">
                <a:hlinkClick r:id="rId4"/>
              </a:rPr>
              <a:t>https://www.instructables.com/id/Aquarium-water-auto-refill/</a:t>
            </a:r>
            <a:endParaRPr lang="en-US" dirty="0"/>
          </a:p>
          <a:p>
            <a:pPr marL="274320" lvl="1" indent="0">
              <a:buNone/>
            </a:pPr>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pPr lvl="1"/>
            <a:r>
              <a:rPr lang="en-US" dirty="0"/>
              <a:t>Improvements/ Additions	</a:t>
            </a:r>
          </a:p>
          <a:p>
            <a:pPr lvl="2"/>
            <a:r>
              <a:rPr lang="en-US" dirty="0"/>
              <a:t>While similar projects have been made, mine will involve displaying whether there is still water in the reservoir on an LCD screen, as well as the water temperature. Additionally it may be neat to include how much water is being pumped out, so keep track of the rate of evaporation for the aquarium. This last part will be added at the end, and really does not involve much programming as it will mostly be a math equation. Also, if time permits and there is reliable DIY technology available, I would like to measure the pH of the water constantly to know what the pH of the aquarium will be. This measure is critical for the survival of an aquarium and having an automatic measurement would be very beneficial as it would remove the need to do a manual measurement. </a:t>
            </a:r>
          </a:p>
        </p:txBody>
      </p:sp>
      <p:sp>
        <p:nvSpPr>
          <p:cNvPr id="4" name="Rectangle 3">
            <a:extLst>
              <a:ext uri="{FF2B5EF4-FFF2-40B4-BE49-F238E27FC236}">
                <a16:creationId xmlns:a16="http://schemas.microsoft.com/office/drawing/2014/main" id="{4AE79ADF-5347-4964-8ED1-4B4DBC65A2A5}"/>
              </a:ext>
            </a:extLst>
          </p:cNvPr>
          <p:cNvSpPr/>
          <p:nvPr/>
        </p:nvSpPr>
        <p:spPr>
          <a:xfrm>
            <a:off x="2667000" y="4762499"/>
            <a:ext cx="1104900" cy="12572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E1AF7C-82CA-4706-8180-5011480E4F50}"/>
              </a:ext>
            </a:extLst>
          </p:cNvPr>
          <p:cNvSpPr/>
          <p:nvPr/>
        </p:nvSpPr>
        <p:spPr>
          <a:xfrm>
            <a:off x="4648200" y="3924300"/>
            <a:ext cx="11811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30912D-83A7-408F-B782-60E904759AB2}"/>
              </a:ext>
            </a:extLst>
          </p:cNvPr>
          <p:cNvSpPr/>
          <p:nvPr/>
        </p:nvSpPr>
        <p:spPr>
          <a:xfrm>
            <a:off x="3009900" y="4686300"/>
            <a:ext cx="419100" cy="190500"/>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4C9074-705A-4490-A3C1-8AC743B09904}"/>
              </a:ext>
            </a:extLst>
          </p:cNvPr>
          <p:cNvSpPr/>
          <p:nvPr/>
        </p:nvSpPr>
        <p:spPr>
          <a:xfrm>
            <a:off x="3619500" y="5295900"/>
            <a:ext cx="228600"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503B96-9C68-43CB-A2D0-DC6DB348548E}"/>
              </a:ext>
            </a:extLst>
          </p:cNvPr>
          <p:cNvSpPr/>
          <p:nvPr/>
        </p:nvSpPr>
        <p:spPr>
          <a:xfrm>
            <a:off x="3619500" y="5734049"/>
            <a:ext cx="228600"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460AE7-BEF1-479E-A815-D9BC5291DC3D}"/>
              </a:ext>
            </a:extLst>
          </p:cNvPr>
          <p:cNvSpPr/>
          <p:nvPr/>
        </p:nvSpPr>
        <p:spPr>
          <a:xfrm>
            <a:off x="2667000" y="5848349"/>
            <a:ext cx="342900" cy="17144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Curved 11">
            <a:extLst>
              <a:ext uri="{FF2B5EF4-FFF2-40B4-BE49-F238E27FC236}">
                <a16:creationId xmlns:a16="http://schemas.microsoft.com/office/drawing/2014/main" id="{B8D849B9-5681-46FB-9DE8-50494C107BEF}"/>
              </a:ext>
            </a:extLst>
          </p:cNvPr>
          <p:cNvCxnSpPr/>
          <p:nvPr/>
        </p:nvCxnSpPr>
        <p:spPr>
          <a:xfrm flipV="1">
            <a:off x="2743200" y="3924300"/>
            <a:ext cx="2019300" cy="1924049"/>
          </a:xfrm>
          <a:prstGeom prst="curvedConnector3">
            <a:avLst>
              <a:gd name="adj1" fmla="val -1075"/>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016EBED4-C968-457B-88B8-C21ECAEEB300}"/>
              </a:ext>
            </a:extLst>
          </p:cNvPr>
          <p:cNvSpPr/>
          <p:nvPr/>
        </p:nvSpPr>
        <p:spPr>
          <a:xfrm>
            <a:off x="4587949" y="4008917"/>
            <a:ext cx="228600"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F8E360-EC67-4B7E-8259-38894D502368}"/>
              </a:ext>
            </a:extLst>
          </p:cNvPr>
          <p:cNvSpPr txBox="1"/>
          <p:nvPr/>
        </p:nvSpPr>
        <p:spPr>
          <a:xfrm>
            <a:off x="4133850" y="4974388"/>
            <a:ext cx="1104900" cy="307777"/>
          </a:xfrm>
          <a:prstGeom prst="rect">
            <a:avLst/>
          </a:prstGeom>
          <a:noFill/>
        </p:spPr>
        <p:txBody>
          <a:bodyPr wrap="square" rtlCol="0">
            <a:spAutoFit/>
          </a:bodyPr>
          <a:lstStyle/>
          <a:p>
            <a:r>
              <a:rPr lang="en-US" sz="1400" dirty="0"/>
              <a:t>Limit switch</a:t>
            </a:r>
          </a:p>
        </p:txBody>
      </p:sp>
      <p:cxnSp>
        <p:nvCxnSpPr>
          <p:cNvPr id="18" name="Straight Arrow Connector 17">
            <a:extLst>
              <a:ext uri="{FF2B5EF4-FFF2-40B4-BE49-F238E27FC236}">
                <a16:creationId xmlns:a16="http://schemas.microsoft.com/office/drawing/2014/main" id="{03B57B83-E3D7-4AA7-8EAF-391799F05AB8}"/>
              </a:ext>
            </a:extLst>
          </p:cNvPr>
          <p:cNvCxnSpPr>
            <a:cxnSpLocks/>
            <a:endCxn id="14" idx="2"/>
          </p:cNvCxnSpPr>
          <p:nvPr/>
        </p:nvCxnSpPr>
        <p:spPr>
          <a:xfrm flipV="1">
            <a:off x="4632251" y="4123217"/>
            <a:ext cx="69998" cy="851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E09142B-2580-4988-89C3-DC1016C428F2}"/>
              </a:ext>
            </a:extLst>
          </p:cNvPr>
          <p:cNvCxnSpPr>
            <a:cxnSpLocks/>
            <a:stCxn id="16" idx="1"/>
            <a:endCxn id="7" idx="3"/>
          </p:cNvCxnSpPr>
          <p:nvPr/>
        </p:nvCxnSpPr>
        <p:spPr>
          <a:xfrm flipH="1">
            <a:off x="3848100" y="5128277"/>
            <a:ext cx="285750" cy="224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8077AFE-C962-4EE7-BDA1-A385B27DE7C9}"/>
              </a:ext>
            </a:extLst>
          </p:cNvPr>
          <p:cNvCxnSpPr>
            <a:cxnSpLocks/>
            <a:stCxn id="16" idx="1"/>
            <a:endCxn id="8" idx="3"/>
          </p:cNvCxnSpPr>
          <p:nvPr/>
        </p:nvCxnSpPr>
        <p:spPr>
          <a:xfrm flipH="1">
            <a:off x="3848100" y="5128277"/>
            <a:ext cx="285750" cy="662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6912C8A-E630-48A2-9CCA-744AA50596B6}"/>
              </a:ext>
            </a:extLst>
          </p:cNvPr>
          <p:cNvSpPr txBox="1"/>
          <p:nvPr/>
        </p:nvSpPr>
        <p:spPr>
          <a:xfrm>
            <a:off x="1972561" y="3957964"/>
            <a:ext cx="1352550" cy="523220"/>
          </a:xfrm>
          <a:prstGeom prst="rect">
            <a:avLst/>
          </a:prstGeom>
          <a:noFill/>
        </p:spPr>
        <p:txBody>
          <a:bodyPr wrap="square" rtlCol="0">
            <a:spAutoFit/>
          </a:bodyPr>
          <a:lstStyle/>
          <a:p>
            <a:r>
              <a:rPr lang="en-US" sz="1400" dirty="0"/>
              <a:t>LCD display</a:t>
            </a:r>
          </a:p>
          <a:p>
            <a:endParaRPr lang="en-US" sz="1400" dirty="0"/>
          </a:p>
        </p:txBody>
      </p:sp>
      <p:cxnSp>
        <p:nvCxnSpPr>
          <p:cNvPr id="30" name="Straight Arrow Connector 29">
            <a:extLst>
              <a:ext uri="{FF2B5EF4-FFF2-40B4-BE49-F238E27FC236}">
                <a16:creationId xmlns:a16="http://schemas.microsoft.com/office/drawing/2014/main" id="{0CCEFBF6-2340-417F-99B0-7086ED3EB602}"/>
              </a:ext>
            </a:extLst>
          </p:cNvPr>
          <p:cNvCxnSpPr>
            <a:cxnSpLocks/>
            <a:endCxn id="6" idx="0"/>
          </p:cNvCxnSpPr>
          <p:nvPr/>
        </p:nvCxnSpPr>
        <p:spPr>
          <a:xfrm>
            <a:off x="2571750" y="4247822"/>
            <a:ext cx="647700" cy="438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236AF1FE-3A56-46D6-9916-CC7246B8C385}"/>
              </a:ext>
            </a:extLst>
          </p:cNvPr>
          <p:cNvSpPr/>
          <p:nvPr/>
        </p:nvSpPr>
        <p:spPr>
          <a:xfrm>
            <a:off x="3009900" y="4876800"/>
            <a:ext cx="45719" cy="8000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FE3720E-D909-4B84-8DE1-13F3665465D5}"/>
              </a:ext>
            </a:extLst>
          </p:cNvPr>
          <p:cNvSpPr txBox="1"/>
          <p:nvPr/>
        </p:nvSpPr>
        <p:spPr>
          <a:xfrm>
            <a:off x="473813" y="5142011"/>
            <a:ext cx="1716937" cy="307777"/>
          </a:xfrm>
          <a:prstGeom prst="rect">
            <a:avLst/>
          </a:prstGeom>
          <a:noFill/>
        </p:spPr>
        <p:txBody>
          <a:bodyPr wrap="square" rtlCol="0">
            <a:spAutoFit/>
          </a:bodyPr>
          <a:lstStyle/>
          <a:p>
            <a:r>
              <a:rPr lang="en-US" sz="1400" dirty="0"/>
              <a:t>Temperature Probe</a:t>
            </a:r>
          </a:p>
        </p:txBody>
      </p:sp>
      <p:cxnSp>
        <p:nvCxnSpPr>
          <p:cNvPr id="36" name="Straight Arrow Connector 35">
            <a:extLst>
              <a:ext uri="{FF2B5EF4-FFF2-40B4-BE49-F238E27FC236}">
                <a16:creationId xmlns:a16="http://schemas.microsoft.com/office/drawing/2014/main" id="{F32DBA5B-03B7-4DD1-BE6C-623F2B9F9FCC}"/>
              </a:ext>
            </a:extLst>
          </p:cNvPr>
          <p:cNvCxnSpPr>
            <a:cxnSpLocks/>
            <a:stCxn id="35" idx="3"/>
            <a:endCxn id="34" idx="3"/>
          </p:cNvCxnSpPr>
          <p:nvPr/>
        </p:nvCxnSpPr>
        <p:spPr>
          <a:xfrm flipV="1">
            <a:off x="2190750" y="5276850"/>
            <a:ext cx="864869"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7B27D257-CE30-4384-A64D-D6EC46FFE55F}"/>
              </a:ext>
            </a:extLst>
          </p:cNvPr>
          <p:cNvSpPr txBox="1"/>
          <p:nvPr/>
        </p:nvSpPr>
        <p:spPr>
          <a:xfrm>
            <a:off x="1649043" y="5797080"/>
            <a:ext cx="672288" cy="307777"/>
          </a:xfrm>
          <a:prstGeom prst="rect">
            <a:avLst/>
          </a:prstGeom>
          <a:noFill/>
        </p:spPr>
        <p:txBody>
          <a:bodyPr wrap="square" rtlCol="0">
            <a:spAutoFit/>
          </a:bodyPr>
          <a:lstStyle/>
          <a:p>
            <a:r>
              <a:rPr lang="en-US" sz="1400" dirty="0"/>
              <a:t>Motor</a:t>
            </a:r>
          </a:p>
        </p:txBody>
      </p:sp>
      <p:cxnSp>
        <p:nvCxnSpPr>
          <p:cNvPr id="40" name="Straight Arrow Connector 39">
            <a:extLst>
              <a:ext uri="{FF2B5EF4-FFF2-40B4-BE49-F238E27FC236}">
                <a16:creationId xmlns:a16="http://schemas.microsoft.com/office/drawing/2014/main" id="{C5DEC11D-F464-4AB0-B7C8-D3B860826BB2}"/>
              </a:ext>
            </a:extLst>
          </p:cNvPr>
          <p:cNvCxnSpPr>
            <a:cxnSpLocks/>
            <a:stCxn id="39" idx="3"/>
            <a:endCxn id="9" idx="1"/>
          </p:cNvCxnSpPr>
          <p:nvPr/>
        </p:nvCxnSpPr>
        <p:spPr>
          <a:xfrm flipV="1">
            <a:off x="2321331" y="5934074"/>
            <a:ext cx="345669" cy="16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EA12A1C0-1E59-4E10-9548-AD6E9092CD66}"/>
              </a:ext>
            </a:extLst>
          </p:cNvPr>
          <p:cNvSpPr txBox="1"/>
          <p:nvPr/>
        </p:nvSpPr>
        <p:spPr>
          <a:xfrm>
            <a:off x="609600" y="4612301"/>
            <a:ext cx="1362961" cy="307777"/>
          </a:xfrm>
          <a:prstGeom prst="rect">
            <a:avLst/>
          </a:prstGeom>
          <a:noFill/>
        </p:spPr>
        <p:txBody>
          <a:bodyPr wrap="square" rtlCol="0">
            <a:spAutoFit/>
          </a:bodyPr>
          <a:lstStyle/>
          <a:p>
            <a:r>
              <a:rPr lang="en-US" sz="1400" dirty="0"/>
              <a:t>Water Reserve</a:t>
            </a:r>
          </a:p>
        </p:txBody>
      </p:sp>
      <p:cxnSp>
        <p:nvCxnSpPr>
          <p:cNvPr id="44" name="Straight Arrow Connector 43">
            <a:extLst>
              <a:ext uri="{FF2B5EF4-FFF2-40B4-BE49-F238E27FC236}">
                <a16:creationId xmlns:a16="http://schemas.microsoft.com/office/drawing/2014/main" id="{6171AA7B-BD9C-4003-BA9F-757645748004}"/>
              </a:ext>
            </a:extLst>
          </p:cNvPr>
          <p:cNvCxnSpPr>
            <a:cxnSpLocks/>
            <a:stCxn id="43" idx="3"/>
          </p:cNvCxnSpPr>
          <p:nvPr/>
        </p:nvCxnSpPr>
        <p:spPr>
          <a:xfrm>
            <a:off x="1972561" y="4766190"/>
            <a:ext cx="716590" cy="11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101B60FD-344E-4018-A6CC-69E8F491604C}"/>
              </a:ext>
            </a:extLst>
          </p:cNvPr>
          <p:cNvSpPr txBox="1"/>
          <p:nvPr/>
        </p:nvSpPr>
        <p:spPr>
          <a:xfrm>
            <a:off x="6094759" y="4065685"/>
            <a:ext cx="1104900" cy="307777"/>
          </a:xfrm>
          <a:prstGeom prst="rect">
            <a:avLst/>
          </a:prstGeom>
          <a:noFill/>
        </p:spPr>
        <p:txBody>
          <a:bodyPr wrap="square" rtlCol="0">
            <a:spAutoFit/>
          </a:bodyPr>
          <a:lstStyle/>
          <a:p>
            <a:r>
              <a:rPr lang="en-US" sz="1400" dirty="0"/>
              <a:t>Aquarium</a:t>
            </a:r>
          </a:p>
        </p:txBody>
      </p:sp>
      <p:cxnSp>
        <p:nvCxnSpPr>
          <p:cNvPr id="48" name="Straight Arrow Connector 47">
            <a:extLst>
              <a:ext uri="{FF2B5EF4-FFF2-40B4-BE49-F238E27FC236}">
                <a16:creationId xmlns:a16="http://schemas.microsoft.com/office/drawing/2014/main" id="{926A2174-89C0-4E73-82A2-415FE07F8A3E}"/>
              </a:ext>
            </a:extLst>
          </p:cNvPr>
          <p:cNvCxnSpPr>
            <a:cxnSpLocks/>
            <a:stCxn id="47" idx="1"/>
            <a:endCxn id="5" idx="3"/>
          </p:cNvCxnSpPr>
          <p:nvPr/>
        </p:nvCxnSpPr>
        <p:spPr>
          <a:xfrm flipH="1" flipV="1">
            <a:off x="5829300" y="4171950"/>
            <a:ext cx="265459" cy="47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B5E37213-27E8-406D-89BE-1790CBB993EF}"/>
              </a:ext>
            </a:extLst>
          </p:cNvPr>
          <p:cNvSpPr txBox="1"/>
          <p:nvPr/>
        </p:nvSpPr>
        <p:spPr>
          <a:xfrm>
            <a:off x="3219450" y="3412487"/>
            <a:ext cx="1104900" cy="307777"/>
          </a:xfrm>
          <a:prstGeom prst="rect">
            <a:avLst/>
          </a:prstGeom>
          <a:noFill/>
        </p:spPr>
        <p:txBody>
          <a:bodyPr wrap="square" rtlCol="0">
            <a:spAutoFit/>
          </a:bodyPr>
          <a:lstStyle/>
          <a:p>
            <a:r>
              <a:rPr lang="en-US" sz="1400" dirty="0"/>
              <a:t>Water Flow</a:t>
            </a:r>
          </a:p>
        </p:txBody>
      </p:sp>
      <p:cxnSp>
        <p:nvCxnSpPr>
          <p:cNvPr id="52" name="Straight Arrow Connector 51">
            <a:extLst>
              <a:ext uri="{FF2B5EF4-FFF2-40B4-BE49-F238E27FC236}">
                <a16:creationId xmlns:a16="http://schemas.microsoft.com/office/drawing/2014/main" id="{82608631-7CDD-463E-9A75-913888C08DAF}"/>
              </a:ext>
            </a:extLst>
          </p:cNvPr>
          <p:cNvCxnSpPr>
            <a:cxnSpLocks/>
            <a:stCxn id="51" idx="2"/>
          </p:cNvCxnSpPr>
          <p:nvPr/>
        </p:nvCxnSpPr>
        <p:spPr>
          <a:xfrm>
            <a:off x="3771900" y="3720264"/>
            <a:ext cx="120502" cy="323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062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349307E3-4689-42CB-AC0C-EFC936186F4D}"/>
              </a:ext>
            </a:extLst>
          </p:cNvPr>
          <p:cNvSpPr/>
          <p:nvPr/>
        </p:nvSpPr>
        <p:spPr>
          <a:xfrm>
            <a:off x="609600" y="685800"/>
            <a:ext cx="10210800" cy="579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C549A528-871F-446E-BEFF-E62960A64530}"/>
              </a:ext>
            </a:extLst>
          </p:cNvPr>
          <p:cNvCxnSpPr>
            <a:cxnSpLocks/>
          </p:cNvCxnSpPr>
          <p:nvPr/>
        </p:nvCxnSpPr>
        <p:spPr>
          <a:xfrm>
            <a:off x="4016877" y="3436859"/>
            <a:ext cx="91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7" name="Straight Connector 106">
            <a:extLst>
              <a:ext uri="{FF2B5EF4-FFF2-40B4-BE49-F238E27FC236}">
                <a16:creationId xmlns:a16="http://schemas.microsoft.com/office/drawing/2014/main" id="{6AC428BD-74AD-4E39-A69E-46DAAEF71BBA}"/>
              </a:ext>
            </a:extLst>
          </p:cNvPr>
          <p:cNvCxnSpPr>
            <a:cxnSpLocks/>
          </p:cNvCxnSpPr>
          <p:nvPr/>
        </p:nvCxnSpPr>
        <p:spPr>
          <a:xfrm>
            <a:off x="6302877" y="5265659"/>
            <a:ext cx="0" cy="228600"/>
          </a:xfrm>
          <a:prstGeom prst="line">
            <a:avLst/>
          </a:prstGeom>
          <a:ln/>
        </p:spPr>
        <p:style>
          <a:lnRef idx="3">
            <a:schemeClr val="dk1"/>
          </a:lnRef>
          <a:fillRef idx="0">
            <a:schemeClr val="dk1"/>
          </a:fillRef>
          <a:effectRef idx="2">
            <a:schemeClr val="dk1"/>
          </a:effectRef>
          <a:fontRef idx="minor">
            <a:schemeClr val="tx1"/>
          </a:fontRef>
        </p:style>
      </p:cxnSp>
      <p:sp>
        <p:nvSpPr>
          <p:cNvPr id="108" name="Rectangle: Rounded Corners 107">
            <a:extLst>
              <a:ext uri="{FF2B5EF4-FFF2-40B4-BE49-F238E27FC236}">
                <a16:creationId xmlns:a16="http://schemas.microsoft.com/office/drawing/2014/main" id="{D61A492B-8B31-452D-BAD5-6A3CA471B050}"/>
              </a:ext>
            </a:extLst>
          </p:cNvPr>
          <p:cNvSpPr/>
          <p:nvPr/>
        </p:nvSpPr>
        <p:spPr>
          <a:xfrm>
            <a:off x="4931277" y="1608059"/>
            <a:ext cx="2743200" cy="3657600"/>
          </a:xfrm>
          <a:prstGeom prst="roundRect">
            <a:avLst/>
          </a:prstGeom>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err="1"/>
              <a:t>PocketBeagle</a:t>
            </a:r>
            <a:endParaRPr lang="en-US" sz="1600" b="1" dirty="0"/>
          </a:p>
          <a:p>
            <a:pPr algn="ctr"/>
            <a:endParaRPr lang="en-US" sz="1000" b="1" dirty="0"/>
          </a:p>
          <a:p>
            <a:pPr algn="ctr"/>
            <a:endParaRPr lang="en-US" sz="1000" b="1" dirty="0"/>
          </a:p>
          <a:p>
            <a:pPr algn="ctr"/>
            <a:endParaRPr lang="en-US" sz="1000" b="1" dirty="0"/>
          </a:p>
        </p:txBody>
      </p:sp>
      <p:cxnSp>
        <p:nvCxnSpPr>
          <p:cNvPr id="113" name="Straight Connector 112">
            <a:extLst>
              <a:ext uri="{FF2B5EF4-FFF2-40B4-BE49-F238E27FC236}">
                <a16:creationId xmlns:a16="http://schemas.microsoft.com/office/drawing/2014/main" id="{239D0265-BF23-4B1F-AD98-C86FC5743AE0}"/>
              </a:ext>
            </a:extLst>
          </p:cNvPr>
          <p:cNvCxnSpPr>
            <a:cxnSpLocks/>
          </p:cNvCxnSpPr>
          <p:nvPr/>
        </p:nvCxnSpPr>
        <p:spPr>
          <a:xfrm>
            <a:off x="6299362" y="5494259"/>
            <a:ext cx="0" cy="228600"/>
          </a:xfrm>
          <a:prstGeom prst="line">
            <a:avLst/>
          </a:prstGeom>
          <a:ln/>
        </p:spPr>
        <p:style>
          <a:lnRef idx="3">
            <a:schemeClr val="dk1"/>
          </a:lnRef>
          <a:fillRef idx="0">
            <a:schemeClr val="dk1"/>
          </a:fillRef>
          <a:effectRef idx="2">
            <a:schemeClr val="dk1"/>
          </a:effectRef>
          <a:fontRef idx="minor">
            <a:schemeClr val="tx1"/>
          </a:fontRef>
        </p:style>
      </p:cxnSp>
      <p:sp>
        <p:nvSpPr>
          <p:cNvPr id="118" name="TextBox 117">
            <a:extLst>
              <a:ext uri="{FF2B5EF4-FFF2-40B4-BE49-F238E27FC236}">
                <a16:creationId xmlns:a16="http://schemas.microsoft.com/office/drawing/2014/main" id="{4F175143-0256-454A-9A29-562EAA5DF919}"/>
              </a:ext>
            </a:extLst>
          </p:cNvPr>
          <p:cNvSpPr txBox="1"/>
          <p:nvPr/>
        </p:nvSpPr>
        <p:spPr>
          <a:xfrm>
            <a:off x="6074277" y="5019440"/>
            <a:ext cx="431528" cy="246221"/>
          </a:xfrm>
          <a:prstGeom prst="rect">
            <a:avLst/>
          </a:prstGeom>
          <a:noFill/>
        </p:spPr>
        <p:txBody>
          <a:bodyPr wrap="none" rtlCol="0">
            <a:spAutoFit/>
          </a:bodyPr>
          <a:lstStyle/>
          <a:p>
            <a:r>
              <a:rPr lang="en-US" sz="1000" dirty="0"/>
              <a:t>I2C0</a:t>
            </a:r>
            <a:endParaRPr lang="en-US" sz="1200" dirty="0"/>
          </a:p>
        </p:txBody>
      </p:sp>
      <p:sp>
        <p:nvSpPr>
          <p:cNvPr id="121" name="TextBox 120">
            <a:extLst>
              <a:ext uri="{FF2B5EF4-FFF2-40B4-BE49-F238E27FC236}">
                <a16:creationId xmlns:a16="http://schemas.microsoft.com/office/drawing/2014/main" id="{B7CC98B3-AA64-47EB-8EB7-288A6ABABA83}"/>
              </a:ext>
            </a:extLst>
          </p:cNvPr>
          <p:cNvSpPr txBox="1"/>
          <p:nvPr/>
        </p:nvSpPr>
        <p:spPr>
          <a:xfrm>
            <a:off x="7124700" y="2846608"/>
            <a:ext cx="465192" cy="246221"/>
          </a:xfrm>
          <a:prstGeom prst="rect">
            <a:avLst/>
          </a:prstGeom>
          <a:noFill/>
        </p:spPr>
        <p:txBody>
          <a:bodyPr wrap="none" rtlCol="0">
            <a:spAutoFit/>
          </a:bodyPr>
          <a:lstStyle/>
          <a:p>
            <a:r>
              <a:rPr lang="en-US" sz="1000" dirty="0"/>
              <a:t>GPIO</a:t>
            </a:r>
            <a:endParaRPr lang="en-US" sz="1200" dirty="0"/>
          </a:p>
        </p:txBody>
      </p:sp>
      <p:sp>
        <p:nvSpPr>
          <p:cNvPr id="126" name="TextBox 125">
            <a:extLst>
              <a:ext uri="{FF2B5EF4-FFF2-40B4-BE49-F238E27FC236}">
                <a16:creationId xmlns:a16="http://schemas.microsoft.com/office/drawing/2014/main" id="{DABCF85E-6543-4E5A-A515-A2DE24E44878}"/>
              </a:ext>
            </a:extLst>
          </p:cNvPr>
          <p:cNvSpPr txBox="1"/>
          <p:nvPr/>
        </p:nvSpPr>
        <p:spPr>
          <a:xfrm>
            <a:off x="4931277" y="4028840"/>
            <a:ext cx="468398" cy="246221"/>
          </a:xfrm>
          <a:prstGeom prst="rect">
            <a:avLst/>
          </a:prstGeom>
          <a:noFill/>
        </p:spPr>
        <p:txBody>
          <a:bodyPr wrap="none" rtlCol="0">
            <a:spAutoFit/>
          </a:bodyPr>
          <a:lstStyle/>
          <a:p>
            <a:r>
              <a:rPr lang="en-US" sz="1000" dirty="0"/>
              <a:t>USB0</a:t>
            </a:r>
            <a:endParaRPr lang="en-US" sz="1200" dirty="0"/>
          </a:p>
        </p:txBody>
      </p:sp>
      <p:sp>
        <p:nvSpPr>
          <p:cNvPr id="145" name="TextBox 144">
            <a:extLst>
              <a:ext uri="{FF2B5EF4-FFF2-40B4-BE49-F238E27FC236}">
                <a16:creationId xmlns:a16="http://schemas.microsoft.com/office/drawing/2014/main" id="{2D6B5470-F2F0-404E-87E0-E12B27676269}"/>
              </a:ext>
            </a:extLst>
          </p:cNvPr>
          <p:cNvSpPr txBox="1"/>
          <p:nvPr/>
        </p:nvSpPr>
        <p:spPr>
          <a:xfrm>
            <a:off x="4016879" y="3208261"/>
            <a:ext cx="642805" cy="276999"/>
          </a:xfrm>
          <a:prstGeom prst="rect">
            <a:avLst/>
          </a:prstGeom>
          <a:noFill/>
        </p:spPr>
        <p:txBody>
          <a:bodyPr wrap="none" rtlCol="0">
            <a:spAutoFit/>
          </a:bodyPr>
          <a:lstStyle/>
          <a:p>
            <a:r>
              <a:rPr lang="en-US" sz="1200" dirty="0"/>
              <a:t>5 Volts</a:t>
            </a:r>
          </a:p>
        </p:txBody>
      </p:sp>
      <p:sp>
        <p:nvSpPr>
          <p:cNvPr id="150" name="Rectangle: Rounded Corners 149">
            <a:extLst>
              <a:ext uri="{FF2B5EF4-FFF2-40B4-BE49-F238E27FC236}">
                <a16:creationId xmlns:a16="http://schemas.microsoft.com/office/drawing/2014/main" id="{9AF68489-5B80-4B34-B521-92BF4B885CF3}"/>
              </a:ext>
            </a:extLst>
          </p:cNvPr>
          <p:cNvSpPr/>
          <p:nvPr/>
        </p:nvSpPr>
        <p:spPr>
          <a:xfrm>
            <a:off x="3102477" y="3208259"/>
            <a:ext cx="914400" cy="457200"/>
          </a:xfrm>
          <a:prstGeom prst="roundRect">
            <a:avLst/>
          </a:prstGeom>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rPr>
              <a:t>5V Power </a:t>
            </a:r>
          </a:p>
          <a:p>
            <a:pPr algn="ctr"/>
            <a:r>
              <a:rPr lang="en-US" sz="1000" dirty="0">
                <a:solidFill>
                  <a:schemeClr val="bg1"/>
                </a:solidFill>
              </a:rPr>
              <a:t>Converter</a:t>
            </a:r>
          </a:p>
        </p:txBody>
      </p:sp>
      <p:sp>
        <p:nvSpPr>
          <p:cNvPr id="180" name="Title 1">
            <a:extLst>
              <a:ext uri="{FF2B5EF4-FFF2-40B4-BE49-F238E27FC236}">
                <a16:creationId xmlns:a16="http://schemas.microsoft.com/office/drawing/2014/main" id="{F3CC2B0F-DE8F-4AD8-B88C-E6B21FEF92CC}"/>
              </a:ext>
            </a:extLst>
          </p:cNvPr>
          <p:cNvSpPr txBox="1">
            <a:spLocks/>
          </p:cNvSpPr>
          <p:nvPr/>
        </p:nvSpPr>
        <p:spPr>
          <a:xfrm>
            <a:off x="609600" y="114301"/>
            <a:ext cx="10972800" cy="571500"/>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System Block Diagram</a:t>
            </a:r>
          </a:p>
        </p:txBody>
      </p:sp>
      <p:sp>
        <p:nvSpPr>
          <p:cNvPr id="181" name="Rectangle: Rounded Corners 180">
            <a:extLst>
              <a:ext uri="{FF2B5EF4-FFF2-40B4-BE49-F238E27FC236}">
                <a16:creationId xmlns:a16="http://schemas.microsoft.com/office/drawing/2014/main" id="{884D204E-067E-4C5A-A076-41731BDB03A1}"/>
              </a:ext>
            </a:extLst>
          </p:cNvPr>
          <p:cNvSpPr/>
          <p:nvPr/>
        </p:nvSpPr>
        <p:spPr>
          <a:xfrm>
            <a:off x="5845677" y="5700823"/>
            <a:ext cx="914400" cy="457200"/>
          </a:xfrm>
          <a:prstGeom prst="round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LCD Screen</a:t>
            </a:r>
          </a:p>
        </p:txBody>
      </p:sp>
      <p:sp>
        <p:nvSpPr>
          <p:cNvPr id="29" name="TextBox 28">
            <a:extLst>
              <a:ext uri="{FF2B5EF4-FFF2-40B4-BE49-F238E27FC236}">
                <a16:creationId xmlns:a16="http://schemas.microsoft.com/office/drawing/2014/main" id="{4D4C2F93-EEA2-49DD-B183-FD860B40475E}"/>
              </a:ext>
            </a:extLst>
          </p:cNvPr>
          <p:cNvSpPr txBox="1"/>
          <p:nvPr/>
        </p:nvSpPr>
        <p:spPr>
          <a:xfrm>
            <a:off x="7124700" y="2286000"/>
            <a:ext cx="465192" cy="246221"/>
          </a:xfrm>
          <a:prstGeom prst="rect">
            <a:avLst/>
          </a:prstGeom>
          <a:noFill/>
        </p:spPr>
        <p:txBody>
          <a:bodyPr wrap="none" rtlCol="0">
            <a:spAutoFit/>
          </a:bodyPr>
          <a:lstStyle/>
          <a:p>
            <a:r>
              <a:rPr lang="en-US" sz="1000" dirty="0"/>
              <a:t>GPIO</a:t>
            </a:r>
            <a:endParaRPr lang="en-US" sz="1200" dirty="0"/>
          </a:p>
        </p:txBody>
      </p:sp>
      <p:sp>
        <p:nvSpPr>
          <p:cNvPr id="30" name="TextBox 29">
            <a:extLst>
              <a:ext uri="{FF2B5EF4-FFF2-40B4-BE49-F238E27FC236}">
                <a16:creationId xmlns:a16="http://schemas.microsoft.com/office/drawing/2014/main" id="{3CFDFFDA-E1CC-46E5-8C9D-78F409BB8C34}"/>
              </a:ext>
            </a:extLst>
          </p:cNvPr>
          <p:cNvSpPr txBox="1"/>
          <p:nvPr/>
        </p:nvSpPr>
        <p:spPr>
          <a:xfrm>
            <a:off x="7124700" y="3407216"/>
            <a:ext cx="465192" cy="246221"/>
          </a:xfrm>
          <a:prstGeom prst="rect">
            <a:avLst/>
          </a:prstGeom>
          <a:noFill/>
        </p:spPr>
        <p:txBody>
          <a:bodyPr wrap="none" rtlCol="0">
            <a:spAutoFit/>
          </a:bodyPr>
          <a:lstStyle/>
          <a:p>
            <a:r>
              <a:rPr lang="en-US" sz="1000" dirty="0"/>
              <a:t>GPIO</a:t>
            </a:r>
            <a:endParaRPr lang="en-US" sz="1200" dirty="0"/>
          </a:p>
        </p:txBody>
      </p:sp>
      <p:sp>
        <p:nvSpPr>
          <p:cNvPr id="31" name="TextBox 30">
            <a:extLst>
              <a:ext uri="{FF2B5EF4-FFF2-40B4-BE49-F238E27FC236}">
                <a16:creationId xmlns:a16="http://schemas.microsoft.com/office/drawing/2014/main" id="{15DD4CF8-BB03-4E34-A694-8451C5495DF8}"/>
              </a:ext>
            </a:extLst>
          </p:cNvPr>
          <p:cNvSpPr txBox="1"/>
          <p:nvPr/>
        </p:nvSpPr>
        <p:spPr>
          <a:xfrm>
            <a:off x="7124700" y="3967824"/>
            <a:ext cx="465192" cy="246221"/>
          </a:xfrm>
          <a:prstGeom prst="rect">
            <a:avLst/>
          </a:prstGeom>
          <a:noFill/>
        </p:spPr>
        <p:txBody>
          <a:bodyPr wrap="none" rtlCol="0">
            <a:spAutoFit/>
          </a:bodyPr>
          <a:lstStyle/>
          <a:p>
            <a:r>
              <a:rPr lang="en-US" sz="1000" dirty="0"/>
              <a:t>GPIO</a:t>
            </a:r>
            <a:endParaRPr lang="en-US" sz="1200" dirty="0"/>
          </a:p>
        </p:txBody>
      </p:sp>
      <p:sp>
        <p:nvSpPr>
          <p:cNvPr id="32" name="TextBox 31">
            <a:extLst>
              <a:ext uri="{FF2B5EF4-FFF2-40B4-BE49-F238E27FC236}">
                <a16:creationId xmlns:a16="http://schemas.microsoft.com/office/drawing/2014/main" id="{86A62687-630D-4BD8-8712-FA9AE127E623}"/>
              </a:ext>
            </a:extLst>
          </p:cNvPr>
          <p:cNvSpPr txBox="1"/>
          <p:nvPr/>
        </p:nvSpPr>
        <p:spPr>
          <a:xfrm>
            <a:off x="7124700" y="4528802"/>
            <a:ext cx="465192" cy="246221"/>
          </a:xfrm>
          <a:prstGeom prst="rect">
            <a:avLst/>
          </a:prstGeom>
          <a:noFill/>
        </p:spPr>
        <p:txBody>
          <a:bodyPr wrap="none" rtlCol="0">
            <a:spAutoFit/>
          </a:bodyPr>
          <a:lstStyle/>
          <a:p>
            <a:r>
              <a:rPr lang="en-US" sz="1000" dirty="0"/>
              <a:t>GPIO</a:t>
            </a:r>
            <a:endParaRPr lang="en-US" sz="1200" dirty="0"/>
          </a:p>
        </p:txBody>
      </p:sp>
      <p:sp>
        <p:nvSpPr>
          <p:cNvPr id="41" name="Rectangle: Rounded Corners 40">
            <a:extLst>
              <a:ext uri="{FF2B5EF4-FFF2-40B4-BE49-F238E27FC236}">
                <a16:creationId xmlns:a16="http://schemas.microsoft.com/office/drawing/2014/main" id="{59E86662-407D-4AFC-966B-A7C977CD7527}"/>
              </a:ext>
            </a:extLst>
          </p:cNvPr>
          <p:cNvSpPr/>
          <p:nvPr/>
        </p:nvSpPr>
        <p:spPr>
          <a:xfrm>
            <a:off x="8152136" y="2159596"/>
            <a:ext cx="914400" cy="457200"/>
          </a:xfrm>
          <a:prstGeom prst="round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PIN 117: User LED (Power)</a:t>
            </a:r>
          </a:p>
        </p:txBody>
      </p:sp>
      <p:sp>
        <p:nvSpPr>
          <p:cNvPr id="42" name="Rectangle: Rounded Corners 41">
            <a:extLst>
              <a:ext uri="{FF2B5EF4-FFF2-40B4-BE49-F238E27FC236}">
                <a16:creationId xmlns:a16="http://schemas.microsoft.com/office/drawing/2014/main" id="{6F9F3EB4-CA4F-4723-8E12-4B20265B00BB}"/>
              </a:ext>
            </a:extLst>
          </p:cNvPr>
          <p:cNvSpPr/>
          <p:nvPr/>
        </p:nvSpPr>
        <p:spPr>
          <a:xfrm>
            <a:off x="8147959" y="2746273"/>
            <a:ext cx="914400" cy="457200"/>
          </a:xfrm>
          <a:prstGeom prst="round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PIN 114: Limit Switch</a:t>
            </a:r>
          </a:p>
        </p:txBody>
      </p:sp>
      <p:cxnSp>
        <p:nvCxnSpPr>
          <p:cNvPr id="45" name="Straight Connector 44">
            <a:extLst>
              <a:ext uri="{FF2B5EF4-FFF2-40B4-BE49-F238E27FC236}">
                <a16:creationId xmlns:a16="http://schemas.microsoft.com/office/drawing/2014/main" id="{3C3980B4-94EA-4F6A-997A-72E7B6F996DE}"/>
              </a:ext>
            </a:extLst>
          </p:cNvPr>
          <p:cNvCxnSpPr>
            <a:cxnSpLocks/>
          </p:cNvCxnSpPr>
          <p:nvPr/>
        </p:nvCxnSpPr>
        <p:spPr>
          <a:xfrm flipH="1">
            <a:off x="7674478" y="2409110"/>
            <a:ext cx="473481" cy="0"/>
          </a:xfrm>
          <a:prstGeom prst="line">
            <a:avLst/>
          </a:prstGeom>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CDEADC6F-97AB-45D9-9280-EC65D61FBC1F}"/>
              </a:ext>
            </a:extLst>
          </p:cNvPr>
          <p:cNvCxnSpPr>
            <a:cxnSpLocks/>
          </p:cNvCxnSpPr>
          <p:nvPr/>
        </p:nvCxnSpPr>
        <p:spPr>
          <a:xfrm flipH="1">
            <a:off x="7674477" y="2969718"/>
            <a:ext cx="473481" cy="0"/>
          </a:xfrm>
          <a:prstGeom prst="line">
            <a:avLst/>
          </a:prstGeom>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5C27D92-3B70-4AD2-924C-F17CE72A51FF}"/>
              </a:ext>
            </a:extLst>
          </p:cNvPr>
          <p:cNvCxnSpPr>
            <a:cxnSpLocks/>
          </p:cNvCxnSpPr>
          <p:nvPr/>
        </p:nvCxnSpPr>
        <p:spPr>
          <a:xfrm flipH="1">
            <a:off x="7674476" y="3530326"/>
            <a:ext cx="473481" cy="0"/>
          </a:xfrm>
          <a:prstGeom prst="line">
            <a:avLst/>
          </a:prstGeom>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17E1166F-D475-4202-8D01-8A46437D4BCA}"/>
              </a:ext>
            </a:extLst>
          </p:cNvPr>
          <p:cNvCxnSpPr>
            <a:cxnSpLocks/>
          </p:cNvCxnSpPr>
          <p:nvPr/>
        </p:nvCxnSpPr>
        <p:spPr>
          <a:xfrm flipH="1">
            <a:off x="7674475" y="4090934"/>
            <a:ext cx="473481" cy="0"/>
          </a:xfrm>
          <a:prstGeom prst="line">
            <a:avLst/>
          </a:prstGeom>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BAE2020C-C5C0-4F69-A5C8-74A165CCD211}"/>
              </a:ext>
            </a:extLst>
          </p:cNvPr>
          <p:cNvCxnSpPr>
            <a:cxnSpLocks/>
          </p:cNvCxnSpPr>
          <p:nvPr/>
        </p:nvCxnSpPr>
        <p:spPr>
          <a:xfrm flipH="1">
            <a:off x="7674474" y="4651912"/>
            <a:ext cx="473481" cy="0"/>
          </a:xfrm>
          <a:prstGeom prst="line">
            <a:avLst/>
          </a:prstGeom>
          <a:ln/>
        </p:spPr>
        <p:style>
          <a:lnRef idx="3">
            <a:schemeClr val="dk1"/>
          </a:lnRef>
          <a:fillRef idx="0">
            <a:schemeClr val="dk1"/>
          </a:fillRef>
          <a:effectRef idx="2">
            <a:schemeClr val="dk1"/>
          </a:effectRef>
          <a:fontRef idx="minor">
            <a:schemeClr val="tx1"/>
          </a:fontRef>
        </p:style>
      </p:cxnSp>
      <p:sp>
        <p:nvSpPr>
          <p:cNvPr id="52" name="Rectangle: Rounded Corners 51">
            <a:extLst>
              <a:ext uri="{FF2B5EF4-FFF2-40B4-BE49-F238E27FC236}">
                <a16:creationId xmlns:a16="http://schemas.microsoft.com/office/drawing/2014/main" id="{25B8F710-06B8-4408-BE1F-77984F626CFA}"/>
              </a:ext>
            </a:extLst>
          </p:cNvPr>
          <p:cNvSpPr/>
          <p:nvPr/>
        </p:nvSpPr>
        <p:spPr>
          <a:xfrm>
            <a:off x="8147959" y="3298965"/>
            <a:ext cx="914400" cy="457200"/>
          </a:xfrm>
          <a:prstGeom prst="round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PIN 111: Limit Switch</a:t>
            </a:r>
          </a:p>
        </p:txBody>
      </p:sp>
      <p:sp>
        <p:nvSpPr>
          <p:cNvPr id="53" name="Rectangle: Rounded Corners 52">
            <a:extLst>
              <a:ext uri="{FF2B5EF4-FFF2-40B4-BE49-F238E27FC236}">
                <a16:creationId xmlns:a16="http://schemas.microsoft.com/office/drawing/2014/main" id="{F71FD351-612F-480F-A0F9-44F1B067AC81}"/>
              </a:ext>
            </a:extLst>
          </p:cNvPr>
          <p:cNvSpPr/>
          <p:nvPr/>
        </p:nvSpPr>
        <p:spPr>
          <a:xfrm>
            <a:off x="8147959" y="3883249"/>
            <a:ext cx="914400" cy="457200"/>
          </a:xfrm>
          <a:prstGeom prst="round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PIN 88: Limit Switch</a:t>
            </a:r>
          </a:p>
        </p:txBody>
      </p:sp>
      <p:sp>
        <p:nvSpPr>
          <p:cNvPr id="54" name="Rectangle: Rounded Corners 53">
            <a:extLst>
              <a:ext uri="{FF2B5EF4-FFF2-40B4-BE49-F238E27FC236}">
                <a16:creationId xmlns:a16="http://schemas.microsoft.com/office/drawing/2014/main" id="{E337D26A-372C-465F-A350-4BA87C467B5E}"/>
              </a:ext>
            </a:extLst>
          </p:cNvPr>
          <p:cNvSpPr/>
          <p:nvPr/>
        </p:nvSpPr>
        <p:spPr>
          <a:xfrm>
            <a:off x="8147954" y="4468004"/>
            <a:ext cx="996045" cy="457200"/>
          </a:xfrm>
          <a:prstGeom prst="round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PIN 50: Temperature Probe</a:t>
            </a:r>
          </a:p>
        </p:txBody>
      </p:sp>
    </p:spTree>
    <p:extLst>
      <p:ext uri="{BB962C8B-B14F-4D97-AF65-F5344CB8AC3E}">
        <p14:creationId xmlns:p14="http://schemas.microsoft.com/office/powerpoint/2010/main" val="306488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88BC45-E097-4FCF-870C-13BDD7FC7AAC}"/>
              </a:ext>
            </a:extLst>
          </p:cNvPr>
          <p:cNvSpPr/>
          <p:nvPr/>
        </p:nvSpPr>
        <p:spPr>
          <a:xfrm>
            <a:off x="609600" y="685800"/>
            <a:ext cx="9525000" cy="579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CE6AD7D-9CD0-41D1-B412-55D4FBAD511B}"/>
              </a:ext>
            </a:extLst>
          </p:cNvPr>
          <p:cNvCxnSpPr>
            <a:cxnSpLocks/>
          </p:cNvCxnSpPr>
          <p:nvPr/>
        </p:nvCxnSpPr>
        <p:spPr>
          <a:xfrm>
            <a:off x="6248400" y="2847201"/>
            <a:ext cx="11430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2DF0EA5-18F9-4BE9-B651-F39509D9AD45}"/>
              </a:ext>
            </a:extLst>
          </p:cNvPr>
          <p:cNvSpPr txBox="1"/>
          <p:nvPr/>
        </p:nvSpPr>
        <p:spPr>
          <a:xfrm>
            <a:off x="6477000" y="2618601"/>
            <a:ext cx="810671" cy="276999"/>
          </a:xfrm>
          <a:prstGeom prst="rect">
            <a:avLst/>
          </a:prstGeom>
          <a:noFill/>
        </p:spPr>
        <p:txBody>
          <a:bodyPr wrap="none" rtlCol="0">
            <a:spAutoFit/>
          </a:bodyPr>
          <a:lstStyle/>
          <a:p>
            <a:r>
              <a:rPr lang="en-US" sz="1200" b="1" dirty="0"/>
              <a:t>3.3 Volts</a:t>
            </a:r>
          </a:p>
        </p:txBody>
      </p:sp>
      <p:cxnSp>
        <p:nvCxnSpPr>
          <p:cNvPr id="14" name="Straight Connector 13">
            <a:extLst>
              <a:ext uri="{FF2B5EF4-FFF2-40B4-BE49-F238E27FC236}">
                <a16:creationId xmlns:a16="http://schemas.microsoft.com/office/drawing/2014/main" id="{7A25F6BB-37FE-4EB7-B102-A1EE8C972CA8}"/>
              </a:ext>
            </a:extLst>
          </p:cNvPr>
          <p:cNvCxnSpPr>
            <a:cxnSpLocks/>
          </p:cNvCxnSpPr>
          <p:nvPr/>
        </p:nvCxnSpPr>
        <p:spPr>
          <a:xfrm>
            <a:off x="2584792" y="4092892"/>
            <a:ext cx="91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DB1BDC-D6D7-455C-AFAB-F390FDF95CC0}"/>
              </a:ext>
            </a:extLst>
          </p:cNvPr>
          <p:cNvSpPr txBox="1"/>
          <p:nvPr/>
        </p:nvSpPr>
        <p:spPr>
          <a:xfrm>
            <a:off x="2584792" y="3864292"/>
            <a:ext cx="664797" cy="276999"/>
          </a:xfrm>
          <a:prstGeom prst="rect">
            <a:avLst/>
          </a:prstGeom>
          <a:noFill/>
        </p:spPr>
        <p:txBody>
          <a:bodyPr wrap="none" rtlCol="0">
            <a:spAutoFit/>
          </a:bodyPr>
          <a:lstStyle/>
          <a:p>
            <a:r>
              <a:rPr lang="en-US" sz="1200" b="1" dirty="0"/>
              <a:t>5 Volts</a:t>
            </a:r>
          </a:p>
        </p:txBody>
      </p:sp>
      <p:sp>
        <p:nvSpPr>
          <p:cNvPr id="20" name="Rectangle: Rounded Corners 19">
            <a:extLst>
              <a:ext uri="{FF2B5EF4-FFF2-40B4-BE49-F238E27FC236}">
                <a16:creationId xmlns:a16="http://schemas.microsoft.com/office/drawing/2014/main" id="{F937C214-7DBD-4903-A6F9-C721C917651E}"/>
              </a:ext>
            </a:extLst>
          </p:cNvPr>
          <p:cNvSpPr/>
          <p:nvPr/>
        </p:nvSpPr>
        <p:spPr>
          <a:xfrm>
            <a:off x="3499192" y="1103470"/>
            <a:ext cx="2743200" cy="504682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b="1" dirty="0"/>
          </a:p>
          <a:p>
            <a:pPr algn="ctr"/>
            <a:endParaRPr lang="en-US" b="1" dirty="0"/>
          </a:p>
          <a:p>
            <a:pPr algn="ctr"/>
            <a:endParaRPr lang="en-US" b="1" dirty="0"/>
          </a:p>
          <a:p>
            <a:pPr algn="ctr"/>
            <a:r>
              <a:rPr lang="en-US" b="1" dirty="0" err="1"/>
              <a:t>PocketBeagle</a:t>
            </a:r>
            <a:endParaRPr lang="en-US" b="1" dirty="0"/>
          </a:p>
        </p:txBody>
      </p:sp>
      <p:sp>
        <p:nvSpPr>
          <p:cNvPr id="21" name="TextBox 20">
            <a:extLst>
              <a:ext uri="{FF2B5EF4-FFF2-40B4-BE49-F238E27FC236}">
                <a16:creationId xmlns:a16="http://schemas.microsoft.com/office/drawing/2014/main" id="{B5F06AFA-BA39-4667-8EE5-34703B922E44}"/>
              </a:ext>
            </a:extLst>
          </p:cNvPr>
          <p:cNvSpPr txBox="1"/>
          <p:nvPr/>
        </p:nvSpPr>
        <p:spPr>
          <a:xfrm>
            <a:off x="5155235" y="5693092"/>
            <a:ext cx="1087157" cy="246221"/>
          </a:xfrm>
          <a:prstGeom prst="rect">
            <a:avLst/>
          </a:prstGeom>
          <a:noFill/>
        </p:spPr>
        <p:txBody>
          <a:bodyPr wrap="none" rtlCol="0">
            <a:spAutoFit/>
          </a:bodyPr>
          <a:lstStyle/>
          <a:p>
            <a:r>
              <a:rPr lang="en-US" sz="1000" b="1" dirty="0"/>
              <a:t>SYS_RTC_1P8V</a:t>
            </a:r>
            <a:endParaRPr lang="en-US" sz="1200" b="1" dirty="0"/>
          </a:p>
        </p:txBody>
      </p:sp>
      <p:sp>
        <p:nvSpPr>
          <p:cNvPr id="22" name="TextBox 21">
            <a:extLst>
              <a:ext uri="{FF2B5EF4-FFF2-40B4-BE49-F238E27FC236}">
                <a16:creationId xmlns:a16="http://schemas.microsoft.com/office/drawing/2014/main" id="{E6774661-40C8-47F9-AC00-7BB94E3FE48E}"/>
              </a:ext>
            </a:extLst>
          </p:cNvPr>
          <p:cNvSpPr txBox="1"/>
          <p:nvPr/>
        </p:nvSpPr>
        <p:spPr>
          <a:xfrm>
            <a:off x="5556592" y="3749992"/>
            <a:ext cx="737702" cy="246221"/>
          </a:xfrm>
          <a:prstGeom prst="rect">
            <a:avLst/>
          </a:prstGeom>
          <a:noFill/>
        </p:spPr>
        <p:txBody>
          <a:bodyPr wrap="none" rtlCol="0">
            <a:spAutoFit/>
          </a:bodyPr>
          <a:lstStyle/>
          <a:p>
            <a:r>
              <a:rPr lang="en-US" sz="1000" b="1" dirty="0"/>
              <a:t>VDDSHV1</a:t>
            </a:r>
            <a:endParaRPr lang="en-US" sz="1200" b="1" dirty="0"/>
          </a:p>
        </p:txBody>
      </p:sp>
      <p:sp>
        <p:nvSpPr>
          <p:cNvPr id="23" name="TextBox 22">
            <a:extLst>
              <a:ext uri="{FF2B5EF4-FFF2-40B4-BE49-F238E27FC236}">
                <a16:creationId xmlns:a16="http://schemas.microsoft.com/office/drawing/2014/main" id="{5CD8E301-14D9-4171-8E86-D8732E76F096}"/>
              </a:ext>
            </a:extLst>
          </p:cNvPr>
          <p:cNvSpPr txBox="1"/>
          <p:nvPr/>
        </p:nvSpPr>
        <p:spPr>
          <a:xfrm>
            <a:off x="5071879" y="3407092"/>
            <a:ext cx="1170513" cy="246221"/>
          </a:xfrm>
          <a:prstGeom prst="rect">
            <a:avLst/>
          </a:prstGeom>
          <a:noFill/>
        </p:spPr>
        <p:txBody>
          <a:bodyPr wrap="none" rtlCol="0">
            <a:spAutoFit/>
          </a:bodyPr>
          <a:lstStyle/>
          <a:p>
            <a:r>
              <a:rPr lang="en-US" sz="1000" b="1" dirty="0"/>
              <a:t>SYS_VDD3_3P3V</a:t>
            </a:r>
            <a:endParaRPr lang="en-US" sz="1200" b="1" dirty="0"/>
          </a:p>
        </p:txBody>
      </p:sp>
      <p:sp>
        <p:nvSpPr>
          <p:cNvPr id="25" name="TextBox 24">
            <a:extLst>
              <a:ext uri="{FF2B5EF4-FFF2-40B4-BE49-F238E27FC236}">
                <a16:creationId xmlns:a16="http://schemas.microsoft.com/office/drawing/2014/main" id="{6860A1D5-EE96-4826-AA13-6AE3C67979E5}"/>
              </a:ext>
            </a:extLst>
          </p:cNvPr>
          <p:cNvSpPr txBox="1"/>
          <p:nvPr/>
        </p:nvSpPr>
        <p:spPr>
          <a:xfrm>
            <a:off x="3499192" y="4664392"/>
            <a:ext cx="689612" cy="246221"/>
          </a:xfrm>
          <a:prstGeom prst="rect">
            <a:avLst/>
          </a:prstGeom>
          <a:noFill/>
        </p:spPr>
        <p:txBody>
          <a:bodyPr wrap="none" rtlCol="0">
            <a:spAutoFit/>
          </a:bodyPr>
          <a:lstStyle/>
          <a:p>
            <a:r>
              <a:rPr lang="en-US" sz="1000" b="1" dirty="0"/>
              <a:t>VIN_USB</a:t>
            </a:r>
            <a:endParaRPr lang="en-US" sz="1200" b="1" dirty="0"/>
          </a:p>
        </p:txBody>
      </p:sp>
      <p:sp>
        <p:nvSpPr>
          <p:cNvPr id="27" name="TextBox 26">
            <a:extLst>
              <a:ext uri="{FF2B5EF4-FFF2-40B4-BE49-F238E27FC236}">
                <a16:creationId xmlns:a16="http://schemas.microsoft.com/office/drawing/2014/main" id="{71981926-E524-4E3F-BE50-599946ACE68E}"/>
              </a:ext>
            </a:extLst>
          </p:cNvPr>
          <p:cNvSpPr txBox="1"/>
          <p:nvPr/>
        </p:nvSpPr>
        <p:spPr>
          <a:xfrm>
            <a:off x="5147220" y="5235892"/>
            <a:ext cx="1095172" cy="246221"/>
          </a:xfrm>
          <a:prstGeom prst="rect">
            <a:avLst/>
          </a:prstGeom>
          <a:noFill/>
        </p:spPr>
        <p:txBody>
          <a:bodyPr wrap="none" rtlCol="0">
            <a:spAutoFit/>
          </a:bodyPr>
          <a:lstStyle/>
          <a:p>
            <a:r>
              <a:rPr lang="en-US" sz="1000" b="1" dirty="0"/>
              <a:t>SYS_VDD_1P8V</a:t>
            </a:r>
            <a:endParaRPr lang="en-US" sz="1200" b="1" dirty="0"/>
          </a:p>
        </p:txBody>
      </p:sp>
      <p:sp>
        <p:nvSpPr>
          <p:cNvPr id="28" name="TextBox 27">
            <a:extLst>
              <a:ext uri="{FF2B5EF4-FFF2-40B4-BE49-F238E27FC236}">
                <a16:creationId xmlns:a16="http://schemas.microsoft.com/office/drawing/2014/main" id="{B7AFF1E6-109D-4A4D-80CF-FEC74FBE7BC9}"/>
              </a:ext>
            </a:extLst>
          </p:cNvPr>
          <p:cNvSpPr txBox="1"/>
          <p:nvPr/>
        </p:nvSpPr>
        <p:spPr>
          <a:xfrm>
            <a:off x="5071879" y="2703671"/>
            <a:ext cx="1170513" cy="246221"/>
          </a:xfrm>
          <a:prstGeom prst="rect">
            <a:avLst/>
          </a:prstGeom>
          <a:noFill/>
        </p:spPr>
        <p:txBody>
          <a:bodyPr wrap="none" rtlCol="0">
            <a:spAutoFit/>
          </a:bodyPr>
          <a:lstStyle/>
          <a:p>
            <a:r>
              <a:rPr lang="en-US" sz="1000" b="1" dirty="0"/>
              <a:t>SYS_VDD1_3P3V</a:t>
            </a:r>
            <a:endParaRPr lang="en-US" sz="1200" b="1" dirty="0"/>
          </a:p>
        </p:txBody>
      </p:sp>
      <p:sp>
        <p:nvSpPr>
          <p:cNvPr id="29" name="TextBox 28">
            <a:extLst>
              <a:ext uri="{FF2B5EF4-FFF2-40B4-BE49-F238E27FC236}">
                <a16:creationId xmlns:a16="http://schemas.microsoft.com/office/drawing/2014/main" id="{160043DA-974E-4DEC-8754-4AC32EF5433D}"/>
              </a:ext>
            </a:extLst>
          </p:cNvPr>
          <p:cNvSpPr txBox="1"/>
          <p:nvPr/>
        </p:nvSpPr>
        <p:spPr>
          <a:xfrm>
            <a:off x="3499192" y="3960971"/>
            <a:ext cx="620683" cy="246221"/>
          </a:xfrm>
          <a:prstGeom prst="rect">
            <a:avLst/>
          </a:prstGeom>
          <a:noFill/>
        </p:spPr>
        <p:txBody>
          <a:bodyPr wrap="none" rtlCol="0">
            <a:spAutoFit/>
          </a:bodyPr>
          <a:lstStyle/>
          <a:p>
            <a:r>
              <a:rPr lang="en-US" sz="1000" b="1" dirty="0"/>
              <a:t>VIN_AC</a:t>
            </a:r>
            <a:endParaRPr lang="en-US" sz="1200" b="1" dirty="0"/>
          </a:p>
        </p:txBody>
      </p:sp>
      <p:cxnSp>
        <p:nvCxnSpPr>
          <p:cNvPr id="32" name="Straight Connector 31">
            <a:extLst>
              <a:ext uri="{FF2B5EF4-FFF2-40B4-BE49-F238E27FC236}">
                <a16:creationId xmlns:a16="http://schemas.microsoft.com/office/drawing/2014/main" id="{C63A60C3-F82D-41BC-B590-A18FA7BFDD7D}"/>
              </a:ext>
            </a:extLst>
          </p:cNvPr>
          <p:cNvCxnSpPr>
            <a:cxnSpLocks/>
          </p:cNvCxnSpPr>
          <p:nvPr/>
        </p:nvCxnSpPr>
        <p:spPr>
          <a:xfrm>
            <a:off x="6242392" y="3521392"/>
            <a:ext cx="5715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13C30AF-1297-484C-BA76-1426680C4D33}"/>
              </a:ext>
            </a:extLst>
          </p:cNvPr>
          <p:cNvSpPr/>
          <p:nvPr/>
        </p:nvSpPr>
        <p:spPr>
          <a:xfrm>
            <a:off x="7391400" y="2628901"/>
            <a:ext cx="2400300" cy="1600200"/>
          </a:xfrm>
          <a:prstGeom prst="roundRect">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3.3V Components</a:t>
            </a:r>
          </a:p>
          <a:p>
            <a:r>
              <a:rPr lang="en-US" sz="1000" b="1" dirty="0">
                <a:solidFill>
                  <a:schemeClr val="tx1"/>
                </a:solidFill>
              </a:rPr>
              <a:t>(up to 500 mA)</a:t>
            </a:r>
          </a:p>
        </p:txBody>
      </p:sp>
      <p:sp>
        <p:nvSpPr>
          <p:cNvPr id="35" name="TextBox 34">
            <a:extLst>
              <a:ext uri="{FF2B5EF4-FFF2-40B4-BE49-F238E27FC236}">
                <a16:creationId xmlns:a16="http://schemas.microsoft.com/office/drawing/2014/main" id="{034B4F74-B288-4313-9D10-EF2471CCF11C}"/>
              </a:ext>
            </a:extLst>
          </p:cNvPr>
          <p:cNvSpPr txBox="1"/>
          <p:nvPr/>
        </p:nvSpPr>
        <p:spPr>
          <a:xfrm>
            <a:off x="5560795" y="3978592"/>
            <a:ext cx="737702" cy="246221"/>
          </a:xfrm>
          <a:prstGeom prst="rect">
            <a:avLst/>
          </a:prstGeom>
          <a:noFill/>
        </p:spPr>
        <p:txBody>
          <a:bodyPr wrap="none" rtlCol="0">
            <a:spAutoFit/>
          </a:bodyPr>
          <a:lstStyle/>
          <a:p>
            <a:r>
              <a:rPr lang="en-US" sz="1000" b="1" dirty="0"/>
              <a:t>VDDSHV2</a:t>
            </a:r>
            <a:endParaRPr lang="en-US" sz="1200" b="1" dirty="0"/>
          </a:p>
        </p:txBody>
      </p:sp>
      <p:sp>
        <p:nvSpPr>
          <p:cNvPr id="36" name="TextBox 35">
            <a:extLst>
              <a:ext uri="{FF2B5EF4-FFF2-40B4-BE49-F238E27FC236}">
                <a16:creationId xmlns:a16="http://schemas.microsoft.com/office/drawing/2014/main" id="{C0B2A12A-DF89-4E98-9C94-2EE0D7AD0E3B}"/>
              </a:ext>
            </a:extLst>
          </p:cNvPr>
          <p:cNvSpPr txBox="1"/>
          <p:nvPr/>
        </p:nvSpPr>
        <p:spPr>
          <a:xfrm>
            <a:off x="5556592" y="4207192"/>
            <a:ext cx="737702" cy="246221"/>
          </a:xfrm>
          <a:prstGeom prst="rect">
            <a:avLst/>
          </a:prstGeom>
          <a:noFill/>
        </p:spPr>
        <p:txBody>
          <a:bodyPr wrap="none" rtlCol="0">
            <a:spAutoFit/>
          </a:bodyPr>
          <a:lstStyle/>
          <a:p>
            <a:r>
              <a:rPr lang="en-US" sz="1000" b="1" dirty="0"/>
              <a:t>VDDSHV3</a:t>
            </a:r>
            <a:endParaRPr lang="en-US" sz="1200" b="1" dirty="0"/>
          </a:p>
        </p:txBody>
      </p:sp>
      <p:sp>
        <p:nvSpPr>
          <p:cNvPr id="37" name="TextBox 36">
            <a:extLst>
              <a:ext uri="{FF2B5EF4-FFF2-40B4-BE49-F238E27FC236}">
                <a16:creationId xmlns:a16="http://schemas.microsoft.com/office/drawing/2014/main" id="{8EFF8964-FC22-46F0-8953-9F1E3787D07E}"/>
              </a:ext>
            </a:extLst>
          </p:cNvPr>
          <p:cNvSpPr txBox="1"/>
          <p:nvPr/>
        </p:nvSpPr>
        <p:spPr>
          <a:xfrm>
            <a:off x="5556592" y="4435792"/>
            <a:ext cx="737702" cy="246221"/>
          </a:xfrm>
          <a:prstGeom prst="rect">
            <a:avLst/>
          </a:prstGeom>
          <a:noFill/>
        </p:spPr>
        <p:txBody>
          <a:bodyPr wrap="none" rtlCol="0">
            <a:spAutoFit/>
          </a:bodyPr>
          <a:lstStyle/>
          <a:p>
            <a:r>
              <a:rPr lang="en-US" sz="1000" b="1" dirty="0"/>
              <a:t>VDDSHV4</a:t>
            </a:r>
            <a:endParaRPr lang="en-US" sz="1200" b="1" dirty="0"/>
          </a:p>
        </p:txBody>
      </p:sp>
      <p:sp>
        <p:nvSpPr>
          <p:cNvPr id="38" name="TextBox 37">
            <a:extLst>
              <a:ext uri="{FF2B5EF4-FFF2-40B4-BE49-F238E27FC236}">
                <a16:creationId xmlns:a16="http://schemas.microsoft.com/office/drawing/2014/main" id="{D5599C39-B3B1-419A-9DB0-5C3487BDEFB7}"/>
              </a:ext>
            </a:extLst>
          </p:cNvPr>
          <p:cNvSpPr txBox="1"/>
          <p:nvPr/>
        </p:nvSpPr>
        <p:spPr>
          <a:xfrm>
            <a:off x="5556592" y="4664392"/>
            <a:ext cx="737702" cy="246221"/>
          </a:xfrm>
          <a:prstGeom prst="rect">
            <a:avLst/>
          </a:prstGeom>
          <a:noFill/>
        </p:spPr>
        <p:txBody>
          <a:bodyPr wrap="none" rtlCol="0">
            <a:spAutoFit/>
          </a:bodyPr>
          <a:lstStyle/>
          <a:p>
            <a:r>
              <a:rPr lang="en-US" sz="1000" b="1" dirty="0"/>
              <a:t>VDDSHV5</a:t>
            </a:r>
            <a:endParaRPr lang="en-US" sz="1200" b="1" dirty="0"/>
          </a:p>
        </p:txBody>
      </p:sp>
      <p:sp>
        <p:nvSpPr>
          <p:cNvPr id="39" name="TextBox 38">
            <a:extLst>
              <a:ext uri="{FF2B5EF4-FFF2-40B4-BE49-F238E27FC236}">
                <a16:creationId xmlns:a16="http://schemas.microsoft.com/office/drawing/2014/main" id="{175A7FA4-7F33-4D5D-B3C8-EF41D87BCF7E}"/>
              </a:ext>
            </a:extLst>
          </p:cNvPr>
          <p:cNvSpPr txBox="1"/>
          <p:nvPr/>
        </p:nvSpPr>
        <p:spPr>
          <a:xfrm>
            <a:off x="5560795" y="4892992"/>
            <a:ext cx="737702" cy="246221"/>
          </a:xfrm>
          <a:prstGeom prst="rect">
            <a:avLst/>
          </a:prstGeom>
          <a:noFill/>
        </p:spPr>
        <p:txBody>
          <a:bodyPr wrap="none" rtlCol="0">
            <a:spAutoFit/>
          </a:bodyPr>
          <a:lstStyle/>
          <a:p>
            <a:r>
              <a:rPr lang="en-US" sz="1000" b="1" dirty="0"/>
              <a:t>VDDSHV6</a:t>
            </a:r>
            <a:endParaRPr lang="en-US" sz="1200" b="1" dirty="0"/>
          </a:p>
        </p:txBody>
      </p:sp>
      <p:cxnSp>
        <p:nvCxnSpPr>
          <p:cNvPr id="40" name="Straight Connector 39">
            <a:extLst>
              <a:ext uri="{FF2B5EF4-FFF2-40B4-BE49-F238E27FC236}">
                <a16:creationId xmlns:a16="http://schemas.microsoft.com/office/drawing/2014/main" id="{0A8031B7-98A7-4A58-86B8-70326B2A8BBE}"/>
              </a:ext>
            </a:extLst>
          </p:cNvPr>
          <p:cNvCxnSpPr>
            <a:cxnSpLocks/>
          </p:cNvCxnSpPr>
          <p:nvPr/>
        </p:nvCxnSpPr>
        <p:spPr>
          <a:xfrm>
            <a:off x="6242392" y="3864292"/>
            <a:ext cx="457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BF556B6-61D2-4F2C-B7B7-02EFA67FFD45}"/>
              </a:ext>
            </a:extLst>
          </p:cNvPr>
          <p:cNvCxnSpPr>
            <a:cxnSpLocks/>
          </p:cNvCxnSpPr>
          <p:nvPr/>
        </p:nvCxnSpPr>
        <p:spPr>
          <a:xfrm>
            <a:off x="6242392" y="4092892"/>
            <a:ext cx="457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52B746-5D7F-4EDC-A241-8F7AAE6ED1AA}"/>
              </a:ext>
            </a:extLst>
          </p:cNvPr>
          <p:cNvCxnSpPr>
            <a:cxnSpLocks/>
          </p:cNvCxnSpPr>
          <p:nvPr/>
        </p:nvCxnSpPr>
        <p:spPr>
          <a:xfrm>
            <a:off x="6242392" y="4321492"/>
            <a:ext cx="457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F18BF57-41D7-4AB4-9603-B1B61482B8FA}"/>
              </a:ext>
            </a:extLst>
          </p:cNvPr>
          <p:cNvCxnSpPr>
            <a:cxnSpLocks/>
          </p:cNvCxnSpPr>
          <p:nvPr/>
        </p:nvCxnSpPr>
        <p:spPr>
          <a:xfrm>
            <a:off x="6242392" y="4550092"/>
            <a:ext cx="457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0132A5D-9075-439E-A9FF-CBF91AEC6765}"/>
              </a:ext>
            </a:extLst>
          </p:cNvPr>
          <p:cNvCxnSpPr>
            <a:cxnSpLocks/>
          </p:cNvCxnSpPr>
          <p:nvPr/>
        </p:nvCxnSpPr>
        <p:spPr>
          <a:xfrm>
            <a:off x="6242392" y="4778692"/>
            <a:ext cx="457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A869822-AD50-4FCF-913E-8BE4EB0A18CF}"/>
              </a:ext>
            </a:extLst>
          </p:cNvPr>
          <p:cNvCxnSpPr>
            <a:cxnSpLocks/>
          </p:cNvCxnSpPr>
          <p:nvPr/>
        </p:nvCxnSpPr>
        <p:spPr>
          <a:xfrm>
            <a:off x="6242392" y="5007292"/>
            <a:ext cx="457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F81E42E-7FA5-4568-933B-F681D90934EC}"/>
              </a:ext>
            </a:extLst>
          </p:cNvPr>
          <p:cNvCxnSpPr>
            <a:cxnSpLocks/>
          </p:cNvCxnSpPr>
          <p:nvPr/>
        </p:nvCxnSpPr>
        <p:spPr>
          <a:xfrm flipV="1">
            <a:off x="6813892" y="3521392"/>
            <a:ext cx="0" cy="22860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2B78FFB1-E73E-4585-846A-F0EA4DC99479}"/>
              </a:ext>
            </a:extLst>
          </p:cNvPr>
          <p:cNvSpPr/>
          <p:nvPr/>
        </p:nvSpPr>
        <p:spPr>
          <a:xfrm>
            <a:off x="8789581" y="3086100"/>
            <a:ext cx="914400" cy="342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solidFill>
                  <a:schemeClr val="bg1"/>
                </a:solidFill>
              </a:rPr>
              <a:t>LCD display</a:t>
            </a:r>
          </a:p>
        </p:txBody>
      </p:sp>
      <p:sp>
        <p:nvSpPr>
          <p:cNvPr id="58" name="Rectangle: Rounded Corners 57">
            <a:extLst>
              <a:ext uri="{FF2B5EF4-FFF2-40B4-BE49-F238E27FC236}">
                <a16:creationId xmlns:a16="http://schemas.microsoft.com/office/drawing/2014/main" id="{CF775E2B-F3E8-4E33-8E29-01CFE1F46D39}"/>
              </a:ext>
            </a:extLst>
          </p:cNvPr>
          <p:cNvSpPr/>
          <p:nvPr/>
        </p:nvSpPr>
        <p:spPr>
          <a:xfrm>
            <a:off x="8779819" y="3626881"/>
            <a:ext cx="914400" cy="32527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solidFill>
                  <a:schemeClr val="bg1"/>
                </a:solidFill>
              </a:rPr>
              <a:t>Temp Probe</a:t>
            </a:r>
          </a:p>
        </p:txBody>
      </p:sp>
      <p:sp>
        <p:nvSpPr>
          <p:cNvPr id="60" name="Rectangle: Rounded Corners 59">
            <a:extLst>
              <a:ext uri="{FF2B5EF4-FFF2-40B4-BE49-F238E27FC236}">
                <a16:creationId xmlns:a16="http://schemas.microsoft.com/office/drawing/2014/main" id="{9732F6C0-A0F4-489B-8D70-C6B1D7DDA650}"/>
              </a:ext>
            </a:extLst>
          </p:cNvPr>
          <p:cNvSpPr/>
          <p:nvPr/>
        </p:nvSpPr>
        <p:spPr>
          <a:xfrm>
            <a:off x="6585292" y="3767613"/>
            <a:ext cx="457200" cy="1371600"/>
          </a:xfrm>
          <a:prstGeom prst="round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sz="1000" b="1" dirty="0">
                <a:solidFill>
                  <a:schemeClr val="bg1"/>
                </a:solidFill>
              </a:rPr>
              <a:t>3.3V or 1.8V Connections</a:t>
            </a:r>
          </a:p>
        </p:txBody>
      </p:sp>
      <p:sp>
        <p:nvSpPr>
          <p:cNvPr id="62" name="Title 1">
            <a:extLst>
              <a:ext uri="{FF2B5EF4-FFF2-40B4-BE49-F238E27FC236}">
                <a16:creationId xmlns:a16="http://schemas.microsoft.com/office/drawing/2014/main" id="{1BBE7B3D-470E-46F0-B82E-A6DEB7F34FE4}"/>
              </a:ext>
            </a:extLst>
          </p:cNvPr>
          <p:cNvSpPr txBox="1">
            <a:spLocks/>
          </p:cNvSpPr>
          <p:nvPr/>
        </p:nvSpPr>
        <p:spPr>
          <a:xfrm>
            <a:off x="609600" y="114301"/>
            <a:ext cx="10972800" cy="571500"/>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Power Block Diagram</a:t>
            </a:r>
          </a:p>
        </p:txBody>
      </p:sp>
      <p:sp>
        <p:nvSpPr>
          <p:cNvPr id="65" name="TextBox 64">
            <a:extLst>
              <a:ext uri="{FF2B5EF4-FFF2-40B4-BE49-F238E27FC236}">
                <a16:creationId xmlns:a16="http://schemas.microsoft.com/office/drawing/2014/main" id="{37C0B595-7EDC-4891-95A8-3C621B059313}"/>
              </a:ext>
            </a:extLst>
          </p:cNvPr>
          <p:cNvSpPr txBox="1"/>
          <p:nvPr/>
        </p:nvSpPr>
        <p:spPr>
          <a:xfrm>
            <a:off x="845370" y="2286642"/>
            <a:ext cx="763158" cy="276999"/>
          </a:xfrm>
          <a:prstGeom prst="rect">
            <a:avLst/>
          </a:prstGeom>
          <a:noFill/>
        </p:spPr>
        <p:txBody>
          <a:bodyPr wrap="none" rtlCol="0">
            <a:spAutoFit/>
          </a:bodyPr>
          <a:lstStyle/>
          <a:p>
            <a:r>
              <a:rPr lang="en-US" sz="1200" b="1" dirty="0"/>
              <a:t>12 Volts</a:t>
            </a:r>
          </a:p>
        </p:txBody>
      </p:sp>
      <p:cxnSp>
        <p:nvCxnSpPr>
          <p:cNvPr id="66" name="Straight Connector 65">
            <a:extLst>
              <a:ext uri="{FF2B5EF4-FFF2-40B4-BE49-F238E27FC236}">
                <a16:creationId xmlns:a16="http://schemas.microsoft.com/office/drawing/2014/main" id="{ED0E3845-7E49-4D77-8492-2C49288E6BA7}"/>
              </a:ext>
            </a:extLst>
          </p:cNvPr>
          <p:cNvCxnSpPr>
            <a:cxnSpLocks/>
          </p:cNvCxnSpPr>
          <p:nvPr/>
        </p:nvCxnSpPr>
        <p:spPr>
          <a:xfrm>
            <a:off x="769749" y="2563641"/>
            <a:ext cx="91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34BC187C-53F4-41AE-81B3-CBA3A0439700}"/>
              </a:ext>
            </a:extLst>
          </p:cNvPr>
          <p:cNvSpPr/>
          <p:nvPr/>
        </p:nvSpPr>
        <p:spPr>
          <a:xfrm>
            <a:off x="1752600" y="1227516"/>
            <a:ext cx="914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solidFill>
                  <a:schemeClr val="bg1"/>
                </a:solidFill>
              </a:rPr>
              <a:t>Motor</a:t>
            </a:r>
          </a:p>
        </p:txBody>
      </p:sp>
      <p:cxnSp>
        <p:nvCxnSpPr>
          <p:cNvPr id="51" name="Straight Connector 50">
            <a:extLst>
              <a:ext uri="{FF2B5EF4-FFF2-40B4-BE49-F238E27FC236}">
                <a16:creationId xmlns:a16="http://schemas.microsoft.com/office/drawing/2014/main" id="{4FC63E6C-2D8F-4FB2-B33E-C54F164EC24A}"/>
              </a:ext>
            </a:extLst>
          </p:cNvPr>
          <p:cNvCxnSpPr>
            <a:cxnSpLocks/>
          </p:cNvCxnSpPr>
          <p:nvPr/>
        </p:nvCxnSpPr>
        <p:spPr>
          <a:xfrm flipV="1">
            <a:off x="2153096" y="1684716"/>
            <a:ext cx="0" cy="6910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764502B-AE4D-4B54-929F-D773BDFB0B10}"/>
              </a:ext>
            </a:extLst>
          </p:cNvPr>
          <p:cNvSpPr/>
          <p:nvPr/>
        </p:nvSpPr>
        <p:spPr>
          <a:xfrm>
            <a:off x="1684149" y="2335041"/>
            <a:ext cx="914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solidFill>
                  <a:schemeClr val="bg1"/>
                </a:solidFill>
              </a:rPr>
              <a:t>Transistor</a:t>
            </a:r>
          </a:p>
        </p:txBody>
      </p:sp>
      <p:cxnSp>
        <p:nvCxnSpPr>
          <p:cNvPr id="52" name="Straight Connector 51">
            <a:extLst>
              <a:ext uri="{FF2B5EF4-FFF2-40B4-BE49-F238E27FC236}">
                <a16:creationId xmlns:a16="http://schemas.microsoft.com/office/drawing/2014/main" id="{F4651E6C-FDDB-4CF2-ABEE-9E106B1DD6F9}"/>
              </a:ext>
            </a:extLst>
          </p:cNvPr>
          <p:cNvCxnSpPr>
            <a:cxnSpLocks/>
          </p:cNvCxnSpPr>
          <p:nvPr/>
        </p:nvCxnSpPr>
        <p:spPr>
          <a:xfrm flipV="1">
            <a:off x="1371600" y="2563642"/>
            <a:ext cx="0" cy="152043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70BE226-4D6B-4727-A751-8A5DAA1F2861}"/>
              </a:ext>
            </a:extLst>
          </p:cNvPr>
          <p:cNvCxnSpPr>
            <a:cxnSpLocks/>
          </p:cNvCxnSpPr>
          <p:nvPr/>
        </p:nvCxnSpPr>
        <p:spPr>
          <a:xfrm>
            <a:off x="1371600" y="4084081"/>
            <a:ext cx="91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A5CDA8A6-36E5-462E-8E21-1920E3E78834}"/>
              </a:ext>
            </a:extLst>
          </p:cNvPr>
          <p:cNvSpPr/>
          <p:nvPr/>
        </p:nvSpPr>
        <p:spPr>
          <a:xfrm>
            <a:off x="1670392" y="3864292"/>
            <a:ext cx="914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solidFill>
                  <a:schemeClr val="bg1"/>
                </a:solidFill>
              </a:rPr>
              <a:t>5V Power </a:t>
            </a:r>
          </a:p>
          <a:p>
            <a:pPr algn="ctr"/>
            <a:r>
              <a:rPr lang="en-US" sz="1000" b="1" dirty="0">
                <a:solidFill>
                  <a:schemeClr val="bg1"/>
                </a:solidFill>
              </a:rPr>
              <a:t>Converter</a:t>
            </a:r>
          </a:p>
        </p:txBody>
      </p:sp>
    </p:spTree>
    <p:extLst>
      <p:ext uri="{BB962C8B-B14F-4D97-AF65-F5344CB8AC3E}">
        <p14:creationId xmlns:p14="http://schemas.microsoft.com/office/powerpoint/2010/main" val="318462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98910327"/>
              </p:ext>
            </p:extLst>
          </p:nvPr>
        </p:nvGraphicFramePr>
        <p:xfrm>
          <a:off x="609600" y="1295400"/>
          <a:ext cx="10972800" cy="4871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OLED screen (</a:t>
                      </a:r>
                      <a:r>
                        <a:rPr lang="en-US" dirty="0">
                          <a:hlinkClick r:id="rId2"/>
                        </a:rPr>
                        <a:t>https://www.mikroe.com/oled-c-click</a:t>
                      </a:r>
                      <a:r>
                        <a:rPr lang="en-US" dirty="0"/>
                        <a:t>)</a:t>
                      </a:r>
                    </a:p>
                  </a:txBody>
                  <a:tcPr/>
                </a:tc>
                <a:tc>
                  <a:txBody>
                    <a:bodyPr/>
                    <a:lstStyle/>
                    <a:p>
                      <a:pPr algn="ctr"/>
                      <a:r>
                        <a:rPr lang="en-US" dirty="0"/>
                        <a:t>yes</a:t>
                      </a:r>
                    </a:p>
                  </a:txBody>
                  <a:tcPr/>
                </a:tc>
                <a:tc>
                  <a:txBody>
                    <a:bodyPr/>
                    <a:lstStyle/>
                    <a:p>
                      <a:r>
                        <a:rPr lang="en-US" dirty="0"/>
                        <a:t>29.99</a:t>
                      </a:r>
                    </a:p>
                  </a:txBody>
                  <a:tcPr/>
                </a:tc>
                <a:extLst>
                  <a:ext uri="{0D108BD9-81ED-4DB2-BD59-A6C34878D82A}">
                    <a16:rowId xmlns:a16="http://schemas.microsoft.com/office/drawing/2014/main" val="33313506"/>
                  </a:ext>
                </a:extLst>
              </a:tr>
              <a:tr h="370840">
                <a:tc>
                  <a:txBody>
                    <a:bodyPr/>
                    <a:lstStyle/>
                    <a:p>
                      <a:r>
                        <a:rPr lang="en-US" dirty="0"/>
                        <a:t>Temperature Probe DS18B20 (</a:t>
                      </a:r>
                      <a:r>
                        <a:rPr lang="en-US" dirty="0">
                          <a:hlinkClick r:id="rId3"/>
                        </a:rPr>
                        <a:t>https://www.sparkfun.com/products/11050</a:t>
                      </a:r>
                      <a:r>
                        <a:rPr lang="en-US" dirty="0"/>
                        <a:t>)</a:t>
                      </a:r>
                    </a:p>
                  </a:txBody>
                  <a:tcPr/>
                </a:tc>
                <a:tc>
                  <a:txBody>
                    <a:bodyPr/>
                    <a:lstStyle/>
                    <a:p>
                      <a:pPr algn="ctr"/>
                      <a:r>
                        <a:rPr lang="en-US" dirty="0"/>
                        <a:t>No</a:t>
                      </a:r>
                    </a:p>
                  </a:txBody>
                  <a:tcPr/>
                </a:tc>
                <a:tc>
                  <a:txBody>
                    <a:bodyPr/>
                    <a:lstStyle/>
                    <a:p>
                      <a:r>
                        <a:rPr lang="en-US" dirty="0"/>
                        <a:t>9.95</a:t>
                      </a:r>
                    </a:p>
                  </a:txBody>
                  <a:tcPr/>
                </a:tc>
                <a:extLst>
                  <a:ext uri="{0D108BD9-81ED-4DB2-BD59-A6C34878D82A}">
                    <a16:rowId xmlns:a16="http://schemas.microsoft.com/office/drawing/2014/main" val="2595126612"/>
                  </a:ext>
                </a:extLst>
              </a:tr>
              <a:tr h="119380">
                <a:tc>
                  <a:txBody>
                    <a:bodyPr/>
                    <a:lstStyle/>
                    <a:p>
                      <a:r>
                        <a:rPr lang="en-US" dirty="0"/>
                        <a:t>Floating Limit Switch </a:t>
                      </a:r>
                    </a:p>
                    <a:p>
                      <a:r>
                        <a:rPr lang="en-US" dirty="0"/>
                        <a:t>(</a:t>
                      </a:r>
                      <a:r>
                        <a:rPr lang="en-US" dirty="0">
                          <a:hlinkClick r:id="rId4"/>
                        </a:rPr>
                        <a:t>https://www.amazon.com/Uxcell-Liquid-Sensor-Floating-Switch/dp/B01DBU4OCK/ref=sr_1_2?ie=UTF8&amp;qid=1538620303&amp;sr=8-2&amp;keywords=floating+limit+switch</a:t>
                      </a:r>
                      <a:r>
                        <a:rPr lang="en-US" dirty="0"/>
                        <a:t>)</a:t>
                      </a:r>
                    </a:p>
                  </a:txBody>
                  <a:tcPr/>
                </a:tc>
                <a:tc>
                  <a:txBody>
                    <a:bodyPr/>
                    <a:lstStyle/>
                    <a:p>
                      <a:pPr algn="ctr"/>
                      <a:r>
                        <a:rPr lang="en-US" dirty="0"/>
                        <a:t>Yes (3)</a:t>
                      </a:r>
                    </a:p>
                  </a:txBody>
                  <a:tcPr/>
                </a:tc>
                <a:tc>
                  <a:txBody>
                    <a:bodyPr/>
                    <a:lstStyle/>
                    <a:p>
                      <a:r>
                        <a:rPr lang="en-US" dirty="0"/>
                        <a:t>6.86</a:t>
                      </a:r>
                    </a:p>
                  </a:txBody>
                  <a:tcPr/>
                </a:tc>
                <a:extLst>
                  <a:ext uri="{0D108BD9-81ED-4DB2-BD59-A6C34878D82A}">
                    <a16:rowId xmlns:a16="http://schemas.microsoft.com/office/drawing/2014/main" val="1757493575"/>
                  </a:ext>
                </a:extLst>
              </a:tr>
              <a:tr h="370840">
                <a:tc>
                  <a:txBody>
                    <a:bodyPr/>
                    <a:lstStyle/>
                    <a:p>
                      <a:r>
                        <a:rPr lang="en-US" dirty="0"/>
                        <a:t>Submersible Water pump (</a:t>
                      </a:r>
                      <a:r>
                        <a:rPr lang="en-US" dirty="0">
                          <a:hlinkClick r:id="rId5"/>
                        </a:rPr>
                        <a:t>https://www.amazon.com/gp/product/B077ZTBWPV/ref=oh_aui_detailpage_o01_s01?ie=UTF8&amp;psc=1</a:t>
                      </a:r>
                      <a:r>
                        <a:rPr lang="en-US" dirty="0"/>
                        <a:t>)</a:t>
                      </a:r>
                    </a:p>
                  </a:txBody>
                  <a:tcPr/>
                </a:tc>
                <a:tc>
                  <a:txBody>
                    <a:bodyPr/>
                    <a:lstStyle/>
                    <a:p>
                      <a:pPr algn="ctr"/>
                      <a:r>
                        <a:rPr lang="en-US" dirty="0"/>
                        <a:t>no</a:t>
                      </a:r>
                    </a:p>
                  </a:txBody>
                  <a:tcPr/>
                </a:tc>
                <a:tc>
                  <a:txBody>
                    <a:bodyPr/>
                    <a:lstStyle/>
                    <a:p>
                      <a:r>
                        <a:rPr lang="en-US" dirty="0"/>
                        <a:t>10.34</a:t>
                      </a:r>
                    </a:p>
                  </a:txBody>
                  <a:tcPr/>
                </a:tc>
                <a:extLst>
                  <a:ext uri="{0D108BD9-81ED-4DB2-BD59-A6C34878D82A}">
                    <a16:rowId xmlns:a16="http://schemas.microsoft.com/office/drawing/2014/main" val="3862840897"/>
                  </a:ext>
                </a:extLst>
              </a:tr>
              <a:tr h="370840">
                <a:tc>
                  <a:txBody>
                    <a:bodyPr/>
                    <a:lstStyle/>
                    <a:p>
                      <a:r>
                        <a:rPr lang="en-US" dirty="0"/>
                        <a:t>Power Converter 12v to 5v</a:t>
                      </a:r>
                    </a:p>
                    <a:p>
                      <a:r>
                        <a:rPr lang="en-US" dirty="0"/>
                        <a:t> (</a:t>
                      </a:r>
                      <a:r>
                        <a:rPr lang="en-US" dirty="0">
                          <a:hlinkClick r:id="rId6"/>
                        </a:rPr>
                        <a:t>https://www.amazon.com/SMAKN-Converter-Power-Supply-Module/dp/B00CXKBJI2</a:t>
                      </a:r>
                      <a:r>
                        <a:rPr lang="en-US" dirty="0"/>
                        <a:t>)</a:t>
                      </a:r>
                    </a:p>
                  </a:txBody>
                  <a:tcPr/>
                </a:tc>
                <a:tc>
                  <a:txBody>
                    <a:bodyPr/>
                    <a:lstStyle/>
                    <a:p>
                      <a:pPr algn="ctr"/>
                      <a:r>
                        <a:rPr lang="en-US" dirty="0"/>
                        <a:t>Yes</a:t>
                      </a:r>
                    </a:p>
                  </a:txBody>
                  <a:tcPr/>
                </a:tc>
                <a:tc>
                  <a:txBody>
                    <a:bodyPr/>
                    <a:lstStyle/>
                    <a:p>
                      <a:r>
                        <a:rPr lang="en-US" dirty="0"/>
                        <a:t>6.99</a:t>
                      </a:r>
                    </a:p>
                  </a:txBody>
                  <a:tcPr/>
                </a:tc>
                <a:extLst>
                  <a:ext uri="{0D108BD9-81ED-4DB2-BD59-A6C34878D82A}">
                    <a16:rowId xmlns:a16="http://schemas.microsoft.com/office/drawing/2014/main" val="1698356184"/>
                  </a:ext>
                </a:extLst>
              </a:tr>
              <a:tr h="370840">
                <a:tc>
                  <a:txBody>
                    <a:bodyPr/>
                    <a:lstStyle/>
                    <a:p>
                      <a:r>
                        <a:rPr lang="en-US" dirty="0"/>
                        <a:t>12 V power supply</a:t>
                      </a:r>
                    </a:p>
                  </a:txBody>
                  <a:tcPr/>
                </a:tc>
                <a:tc>
                  <a:txBody>
                    <a:bodyPr/>
                    <a:lstStyle/>
                    <a:p>
                      <a:pPr algn="ctr"/>
                      <a:r>
                        <a:rPr lang="en-US" dirty="0"/>
                        <a:t>No</a:t>
                      </a:r>
                    </a:p>
                  </a:txBody>
                  <a:tcPr/>
                </a:tc>
                <a:tc>
                  <a:txBody>
                    <a:bodyPr/>
                    <a:lstStyle/>
                    <a:p>
                      <a:r>
                        <a:rPr lang="en-US" dirty="0"/>
                        <a:t>7.79</a:t>
                      </a:r>
                    </a:p>
                  </a:txBody>
                  <a:tcPr/>
                </a:tc>
                <a:extLst>
                  <a:ext uri="{0D108BD9-81ED-4DB2-BD59-A6C34878D82A}">
                    <a16:rowId xmlns:a16="http://schemas.microsoft.com/office/drawing/2014/main" val="1364489299"/>
                  </a:ext>
                </a:extLst>
              </a:tr>
              <a:tr h="370840">
                <a:tc>
                  <a:txBody>
                    <a:bodyPr/>
                    <a:lstStyle/>
                    <a:p>
                      <a:r>
                        <a:rPr lang="en-US" dirty="0" err="1"/>
                        <a:t>PocketBeagle</a:t>
                      </a:r>
                      <a:r>
                        <a:rPr lang="en-US" dirty="0"/>
                        <a:t> (</a:t>
                      </a:r>
                      <a:r>
                        <a:rPr lang="en-US" dirty="0">
                          <a:hlinkClick r:id="rId7"/>
                        </a:rPr>
                        <a:t>https://beagleboard.org/pocket</a:t>
                      </a:r>
                      <a:r>
                        <a:rPr lang="en-US" dirty="0"/>
                        <a:t>)</a:t>
                      </a:r>
                    </a:p>
                  </a:txBody>
                  <a:tcPr/>
                </a:tc>
                <a:tc>
                  <a:txBody>
                    <a:bodyPr/>
                    <a:lstStyle/>
                    <a:p>
                      <a:pPr algn="ctr"/>
                      <a:r>
                        <a:rPr lang="en-US" dirty="0"/>
                        <a:t>no</a:t>
                      </a:r>
                    </a:p>
                  </a:txBody>
                  <a:tcPr/>
                </a:tc>
                <a:tc>
                  <a:txBody>
                    <a:bodyPr/>
                    <a:lstStyle/>
                    <a:p>
                      <a:r>
                        <a:rPr lang="en-US" dirty="0"/>
                        <a:t>27.36</a:t>
                      </a:r>
                    </a:p>
                  </a:txBody>
                  <a:tcPr/>
                </a:tc>
                <a:extLst>
                  <a:ext uri="{0D108BD9-81ED-4DB2-BD59-A6C34878D82A}">
                    <a16:rowId xmlns:a16="http://schemas.microsoft.com/office/drawing/2014/main" val="2337708406"/>
                  </a:ext>
                </a:extLst>
              </a:tr>
            </a:tbl>
          </a:graphicData>
        </a:graphic>
      </p:graphicFrame>
      <p:graphicFrame>
        <p:nvGraphicFramePr>
          <p:cNvPr id="3" name="Table 2">
            <a:extLst>
              <a:ext uri="{FF2B5EF4-FFF2-40B4-BE49-F238E27FC236}">
                <a16:creationId xmlns:a16="http://schemas.microsoft.com/office/drawing/2014/main" id="{2CA1064E-DFCF-4FAA-82EC-720E5CBC2859}"/>
              </a:ext>
            </a:extLst>
          </p:cNvPr>
          <p:cNvGraphicFramePr>
            <a:graphicFrameLocks noGrp="1"/>
          </p:cNvGraphicFramePr>
          <p:nvPr>
            <p:extLst>
              <p:ext uri="{D42A27DB-BD31-4B8C-83A1-F6EECF244321}">
                <p14:modId xmlns:p14="http://schemas.microsoft.com/office/powerpoint/2010/main" val="1122261725"/>
              </p:ext>
            </p:extLst>
          </p:nvPr>
        </p:nvGraphicFramePr>
        <p:xfrm>
          <a:off x="609600" y="6167120"/>
          <a:ext cx="10972800" cy="370840"/>
        </p:xfrm>
        <a:graphic>
          <a:graphicData uri="http://schemas.openxmlformats.org/drawingml/2006/table">
            <a:tbl>
              <a:tblPr firstRow="1" bandRow="1">
                <a:tableStyleId>{BC89EF96-8CEA-46FF-86C4-4CE0E7609802}</a:tableStyleId>
              </a:tblPr>
              <a:tblGrid>
                <a:gridCol w="7848600">
                  <a:extLst>
                    <a:ext uri="{9D8B030D-6E8A-4147-A177-3AD203B41FA5}">
                      <a16:colId xmlns:a16="http://schemas.microsoft.com/office/drawing/2014/main" val="3556758450"/>
                    </a:ext>
                  </a:extLst>
                </a:gridCol>
                <a:gridCol w="1562100">
                  <a:extLst>
                    <a:ext uri="{9D8B030D-6E8A-4147-A177-3AD203B41FA5}">
                      <a16:colId xmlns:a16="http://schemas.microsoft.com/office/drawing/2014/main" val="3048447062"/>
                    </a:ext>
                  </a:extLst>
                </a:gridCol>
                <a:gridCol w="1562100">
                  <a:extLst>
                    <a:ext uri="{9D8B030D-6E8A-4147-A177-3AD203B41FA5}">
                      <a16:colId xmlns:a16="http://schemas.microsoft.com/office/drawing/2014/main" val="1232803710"/>
                    </a:ext>
                  </a:extLst>
                </a:gridCol>
              </a:tblGrid>
              <a:tr h="370840">
                <a:tc>
                  <a:txBody>
                    <a:bodyPr/>
                    <a:lstStyle/>
                    <a:p>
                      <a:r>
                        <a:rPr lang="en-US" b="0" dirty="0"/>
                        <a:t>12V Transistor </a:t>
                      </a:r>
                    </a:p>
                  </a:txBody>
                  <a:tcPr/>
                </a:tc>
                <a:tc>
                  <a:txBody>
                    <a:bodyPr/>
                    <a:lstStyle/>
                    <a:p>
                      <a:pPr algn="ctr"/>
                      <a:r>
                        <a:rPr lang="en-US" b="0" dirty="0"/>
                        <a:t>Yes</a:t>
                      </a:r>
                    </a:p>
                  </a:txBody>
                  <a:tcPr/>
                </a:tc>
                <a:tc>
                  <a:txBody>
                    <a:bodyPr/>
                    <a:lstStyle/>
                    <a:p>
                      <a:r>
                        <a:rPr lang="en-US" b="0" dirty="0"/>
                        <a:t>9.99</a:t>
                      </a:r>
                    </a:p>
                  </a:txBody>
                  <a:tcPr/>
                </a:tc>
                <a:extLst>
                  <a:ext uri="{0D108BD9-81ED-4DB2-BD59-A6C34878D82A}">
                    <a16:rowId xmlns:a16="http://schemas.microsoft.com/office/drawing/2014/main" val="2200519771"/>
                  </a:ext>
                </a:extLst>
              </a:tr>
            </a:tbl>
          </a:graphicData>
        </a:graphic>
      </p:graphicFrame>
      <p:graphicFrame>
        <p:nvGraphicFramePr>
          <p:cNvPr id="8" name="Table 7">
            <a:extLst>
              <a:ext uri="{FF2B5EF4-FFF2-40B4-BE49-F238E27FC236}">
                <a16:creationId xmlns:a16="http://schemas.microsoft.com/office/drawing/2014/main" id="{BE2A1B9A-CF48-4C49-A8F6-6383B10DACA5}"/>
              </a:ext>
            </a:extLst>
          </p:cNvPr>
          <p:cNvGraphicFramePr>
            <a:graphicFrameLocks noGrp="1"/>
          </p:cNvGraphicFramePr>
          <p:nvPr>
            <p:extLst>
              <p:ext uri="{D42A27DB-BD31-4B8C-83A1-F6EECF244321}">
                <p14:modId xmlns:p14="http://schemas.microsoft.com/office/powerpoint/2010/main" val="3674540912"/>
              </p:ext>
            </p:extLst>
          </p:nvPr>
        </p:nvGraphicFramePr>
        <p:xfrm>
          <a:off x="609600" y="6537960"/>
          <a:ext cx="10972800" cy="365760"/>
        </p:xfrm>
        <a:graphic>
          <a:graphicData uri="http://schemas.openxmlformats.org/drawingml/2006/table">
            <a:tbl>
              <a:tblPr firstRow="1" bandRow="1">
                <a:tableStyleId>{BC89EF96-8CEA-46FF-86C4-4CE0E7609802}</a:tableStyleId>
              </a:tblPr>
              <a:tblGrid>
                <a:gridCol w="7848600">
                  <a:extLst>
                    <a:ext uri="{9D8B030D-6E8A-4147-A177-3AD203B41FA5}">
                      <a16:colId xmlns:a16="http://schemas.microsoft.com/office/drawing/2014/main" val="1692079958"/>
                    </a:ext>
                  </a:extLst>
                </a:gridCol>
                <a:gridCol w="1562100">
                  <a:extLst>
                    <a:ext uri="{9D8B030D-6E8A-4147-A177-3AD203B41FA5}">
                      <a16:colId xmlns:a16="http://schemas.microsoft.com/office/drawing/2014/main" val="3523847634"/>
                    </a:ext>
                  </a:extLst>
                </a:gridCol>
                <a:gridCol w="1562100">
                  <a:extLst>
                    <a:ext uri="{9D8B030D-6E8A-4147-A177-3AD203B41FA5}">
                      <a16:colId xmlns:a16="http://schemas.microsoft.com/office/drawing/2014/main" val="2230608780"/>
                    </a:ext>
                  </a:extLst>
                </a:gridCol>
              </a:tblGrid>
              <a:tr h="320040">
                <a:tc>
                  <a:txBody>
                    <a:bodyPr/>
                    <a:lstStyle/>
                    <a:p>
                      <a:r>
                        <a:rPr lang="en-US" b="0" dirty="0"/>
                        <a:t>Ultrasonic Sensor (Possibly used instead of the Limit switch)</a:t>
                      </a:r>
                    </a:p>
                  </a:txBody>
                  <a:tcPr/>
                </a:tc>
                <a:tc>
                  <a:txBody>
                    <a:bodyPr/>
                    <a:lstStyle/>
                    <a:p>
                      <a:pPr algn="ctr"/>
                      <a:r>
                        <a:rPr lang="en-US" b="0" dirty="0"/>
                        <a:t>No</a:t>
                      </a:r>
                    </a:p>
                  </a:txBody>
                  <a:tcPr/>
                </a:tc>
                <a:tc>
                  <a:txBody>
                    <a:bodyPr/>
                    <a:lstStyle/>
                    <a:p>
                      <a:endParaRPr lang="en-US" dirty="0"/>
                    </a:p>
                  </a:txBody>
                  <a:tcPr/>
                </a:tc>
                <a:extLst>
                  <a:ext uri="{0D108BD9-81ED-4DB2-BD59-A6C34878D82A}">
                    <a16:rowId xmlns:a16="http://schemas.microsoft.com/office/drawing/2014/main" val="397123708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8845</TotalTime>
  <Words>525</Words>
  <Application>Microsoft Office PowerPoint</Application>
  <PresentationFormat>Widescreen</PresentationFormat>
  <Paragraphs>101</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Tank Refillerator</vt:lpstr>
      <vt:lpstr>Background Information</vt:lpstr>
      <vt:lpstr>Background Information</vt:lpstr>
      <vt:lpstr>PowerPoint Presentation</vt:lpstr>
      <vt:lpstr>PowerPoint Presentation</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Adulfo Amador</cp:lastModifiedBy>
  <cp:revision>412</cp:revision>
  <dcterms:created xsi:type="dcterms:W3CDTF">2018-01-09T20:24:50Z</dcterms:created>
  <dcterms:modified xsi:type="dcterms:W3CDTF">2018-10-11T23:11:32Z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