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5/15/2023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B6AEB-A865-0B8E-9310-32B436B1D758}"/>
              </a:ext>
            </a:extLst>
          </p:cNvPr>
          <p:cNvSpPr>
            <a:spLocks noGrp="1"/>
          </p:cNvSpPr>
          <p:nvPr>
            <p:ph type="ctrTitle"/>
          </p:nvPr>
        </p:nvSpPr>
        <p:spPr>
          <a:xfrm>
            <a:off x="2043534" y="3429000"/>
            <a:ext cx="8915399" cy="708720"/>
          </a:xfrm>
        </p:spPr>
        <p:txBody>
          <a:bodyPr>
            <a:normAutofit fontScale="90000"/>
          </a:bodyPr>
          <a:lstStyle/>
          <a:p>
            <a:pPr algn="ctr"/>
            <a:r>
              <a:rPr lang="en-US" sz="2700" b="1" dirty="0">
                <a:latin typeface="+mn-lt"/>
              </a:rPr>
              <a:t>IE2022-Introduction to Cyber Security</a:t>
            </a:r>
            <a:br>
              <a:rPr lang="en-US" sz="2400" b="1" dirty="0">
                <a:latin typeface="+mn-lt"/>
              </a:rPr>
            </a:br>
            <a:r>
              <a:rPr lang="en-US" sz="2200" b="1" dirty="0">
                <a:latin typeface="+mn-lt"/>
              </a:rPr>
              <a:t>Individual Assignment</a:t>
            </a:r>
            <a:br>
              <a:rPr lang="en-US" sz="2400" b="1" dirty="0">
                <a:latin typeface="+mn-lt"/>
              </a:rPr>
            </a:br>
            <a:r>
              <a:rPr lang="en-US" sz="6000" b="1" dirty="0">
                <a:latin typeface="+mn-lt"/>
              </a:rPr>
              <a:t>Blockchain Technology</a:t>
            </a:r>
            <a:endParaRPr lang="en-US" sz="2400" b="1" dirty="0">
              <a:latin typeface="+mn-lt"/>
            </a:endParaRPr>
          </a:p>
        </p:txBody>
      </p:sp>
      <p:sp>
        <p:nvSpPr>
          <p:cNvPr id="3" name="Subtitle 2">
            <a:extLst>
              <a:ext uri="{FF2B5EF4-FFF2-40B4-BE49-F238E27FC236}">
                <a16:creationId xmlns:a16="http://schemas.microsoft.com/office/drawing/2014/main" id="{40DCBE67-4743-4BE0-0A21-0E8041002B0B}"/>
              </a:ext>
            </a:extLst>
          </p:cNvPr>
          <p:cNvSpPr>
            <a:spLocks noGrp="1"/>
          </p:cNvSpPr>
          <p:nvPr>
            <p:ph type="subTitle" idx="1"/>
          </p:nvPr>
        </p:nvSpPr>
        <p:spPr>
          <a:xfrm>
            <a:off x="2748604" y="5347830"/>
            <a:ext cx="8915399" cy="1126283"/>
          </a:xfrm>
        </p:spPr>
        <p:txBody>
          <a:bodyPr>
            <a:normAutofit/>
          </a:bodyPr>
          <a:lstStyle/>
          <a:p>
            <a:pPr algn="r"/>
            <a:r>
              <a:rPr lang="en-US" sz="1600" dirty="0">
                <a:latin typeface="Arial Rounded MT Bold" panose="020F0704030504030204" pitchFamily="34" charset="0"/>
              </a:rPr>
              <a:t>H.P.D.D.M Wickramasinghe</a:t>
            </a:r>
          </a:p>
          <a:p>
            <a:pPr algn="r"/>
            <a:r>
              <a:rPr lang="en-US" sz="1600" dirty="0">
                <a:latin typeface="Arial Rounded MT Bold" panose="020F0704030504030204" pitchFamily="34" charset="0"/>
              </a:rPr>
              <a:t>IT21825682</a:t>
            </a:r>
          </a:p>
        </p:txBody>
      </p:sp>
      <p:pic>
        <p:nvPicPr>
          <p:cNvPr id="1026" name="Picture 2" descr="Sri Lanka Institute of Information Technology - Wikipedia">
            <a:extLst>
              <a:ext uri="{FF2B5EF4-FFF2-40B4-BE49-F238E27FC236}">
                <a16:creationId xmlns:a16="http://schemas.microsoft.com/office/drawing/2014/main" id="{B23BF51E-FDA8-5594-F402-3EEF335CE1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4487" y="702736"/>
            <a:ext cx="1211205" cy="1516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001119"/>
      </p:ext>
    </p:extLst>
  </p:cSld>
  <p:clrMapOvr>
    <a:masterClrMapping/>
  </p:clrMapOvr>
  <mc:AlternateContent xmlns:mc="http://schemas.openxmlformats.org/markup-compatibility/2006">
    <mc:Choice xmlns:p14="http://schemas.microsoft.com/office/powerpoint/2010/main" Requires="p14">
      <p:transition spd="slow" p14:dur="2000" advTm="2104"/>
    </mc:Choice>
    <mc:Fallback>
      <p:transition spd="slow" advTm="210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FD1DB-BF4E-59D8-C391-6EDB2F3F0AAC}"/>
              </a:ext>
            </a:extLst>
          </p:cNvPr>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Future Developments of Blockchain Technology</a:t>
            </a:r>
          </a:p>
        </p:txBody>
      </p:sp>
      <p:sp>
        <p:nvSpPr>
          <p:cNvPr id="3" name="Content Placeholder 2">
            <a:extLst>
              <a:ext uri="{FF2B5EF4-FFF2-40B4-BE49-F238E27FC236}">
                <a16:creationId xmlns:a16="http://schemas.microsoft.com/office/drawing/2014/main" id="{F7B0144B-B6B5-6EB0-9DCA-DDDF769D498D}"/>
              </a:ext>
            </a:extLst>
          </p:cNvPr>
          <p:cNvSpPr>
            <a:spLocks noGrp="1"/>
          </p:cNvSpPr>
          <p:nvPr>
            <p:ph idx="1"/>
          </p:nvPr>
        </p:nvSpPr>
        <p:spPr/>
        <p:txBody>
          <a:bodyPr/>
          <a:lstStyle/>
          <a:p>
            <a:r>
              <a:rPr lang="en-US" dirty="0"/>
              <a:t>IOT (Internet of Things)</a:t>
            </a:r>
          </a:p>
          <a:p>
            <a:r>
              <a:rPr lang="en-US" dirty="0"/>
              <a:t>Privacy</a:t>
            </a:r>
          </a:p>
          <a:p>
            <a:r>
              <a:rPr lang="en-US" dirty="0"/>
              <a:t>Tokenization </a:t>
            </a:r>
          </a:p>
          <a:p>
            <a:r>
              <a:rPr lang="en-US" dirty="0"/>
              <a:t>DeFi</a:t>
            </a:r>
          </a:p>
        </p:txBody>
      </p:sp>
    </p:spTree>
    <p:extLst>
      <p:ext uri="{BB962C8B-B14F-4D97-AF65-F5344CB8AC3E}">
        <p14:creationId xmlns:p14="http://schemas.microsoft.com/office/powerpoint/2010/main" val="1623126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F2734-64AB-B36D-618D-79975E372245}"/>
              </a:ext>
            </a:extLst>
          </p:cNvPr>
          <p:cNvSpPr>
            <a:spLocks noGrp="1"/>
          </p:cNvSpPr>
          <p:nvPr>
            <p:ph type="title"/>
          </p:nvPr>
        </p:nvSpPr>
        <p:spPr>
          <a:xfrm>
            <a:off x="4220804" y="2788555"/>
            <a:ext cx="3750392" cy="1280890"/>
          </a:xfrm>
        </p:spPr>
        <p:txBody>
          <a:bodyPr>
            <a:normAutofit fontScale="90000"/>
          </a:bodyPr>
          <a:lstStyle/>
          <a:p>
            <a:r>
              <a:rPr lang="en-US" sz="5400" b="1" dirty="0">
                <a:latin typeface="Arial" panose="020B0604020202020204" pitchFamily="34" charset="0"/>
                <a:cs typeface="Arial" panose="020B0604020202020204" pitchFamily="34" charset="0"/>
              </a:rPr>
              <a:t>Conclusion</a:t>
            </a:r>
            <a:endParaRPr lang="en-US" sz="4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7070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AEBDA-B79B-B148-9F10-FEB57868869E}"/>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References</a:t>
            </a:r>
          </a:p>
        </p:txBody>
      </p:sp>
      <p:sp>
        <p:nvSpPr>
          <p:cNvPr id="3" name="Content Placeholder 2">
            <a:extLst>
              <a:ext uri="{FF2B5EF4-FFF2-40B4-BE49-F238E27FC236}">
                <a16:creationId xmlns:a16="http://schemas.microsoft.com/office/drawing/2014/main" id="{5668F1C5-61A7-E08B-B2FD-620D8BEE4325}"/>
              </a:ext>
            </a:extLst>
          </p:cNvPr>
          <p:cNvSpPr>
            <a:spLocks noGrp="1"/>
          </p:cNvSpPr>
          <p:nvPr>
            <p:ph idx="1"/>
          </p:nvPr>
        </p:nvSpPr>
        <p:spPr/>
        <p:txBody>
          <a:bodyPr/>
          <a:lstStyle/>
          <a:p>
            <a:pPr marL="0" indent="0">
              <a:buNone/>
            </a:pPr>
            <a:r>
              <a:rPr lang="en-US" dirty="0"/>
              <a:t>[1] Java T point," [Online]. Available: https://www.javatpoint.com/history-ofblockchain#:~:text=The%20blockchain%20technology%20was%20described,not%20b e%20backdated%20or%20tampered.</a:t>
            </a:r>
          </a:p>
          <a:p>
            <a:pPr marL="0" indent="0">
              <a:buNone/>
            </a:pPr>
            <a:endParaRPr lang="en-US" dirty="0"/>
          </a:p>
          <a:p>
            <a:pPr marL="0" indent="0">
              <a:buNone/>
            </a:pPr>
            <a:r>
              <a:rPr lang="en-US" dirty="0"/>
              <a:t>[2]</a:t>
            </a:r>
            <a:r>
              <a:rPr lang="fr-FR" dirty="0"/>
              <a:t> "Java T Point," [Online]. </a:t>
            </a:r>
            <a:r>
              <a:rPr lang="fr-FR" dirty="0" err="1"/>
              <a:t>Available</a:t>
            </a:r>
            <a:r>
              <a:rPr lang="fr-FR" dirty="0"/>
              <a:t>: https://www.javatpoint.com/bitcoin. </a:t>
            </a:r>
            <a:endParaRPr lang="en-US" dirty="0"/>
          </a:p>
        </p:txBody>
      </p:sp>
    </p:spTree>
    <p:extLst>
      <p:ext uri="{BB962C8B-B14F-4D97-AF65-F5344CB8AC3E}">
        <p14:creationId xmlns:p14="http://schemas.microsoft.com/office/powerpoint/2010/main" val="2251120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45042-D359-5638-104C-9214DE023465}"/>
              </a:ext>
            </a:extLst>
          </p:cNvPr>
          <p:cNvSpPr>
            <a:spLocks noGrp="1"/>
          </p:cNvSpPr>
          <p:nvPr>
            <p:ph type="title"/>
          </p:nvPr>
        </p:nvSpPr>
        <p:spPr>
          <a:xfrm>
            <a:off x="2592925" y="624110"/>
            <a:ext cx="8911687" cy="1280890"/>
          </a:xfrm>
        </p:spPr>
        <p:txBody>
          <a:bodyPr>
            <a:normAutofit/>
          </a:bodyPr>
          <a:lstStyle/>
          <a:p>
            <a:r>
              <a:rPr lang="en-US" dirty="0">
                <a:latin typeface="Arial" panose="020B0604020202020204" pitchFamily="34" charset="0"/>
                <a:cs typeface="Arial" panose="020B0604020202020204" pitchFamily="34" charset="0"/>
              </a:rPr>
              <a:t>What is Blockchain?</a:t>
            </a:r>
          </a:p>
        </p:txBody>
      </p:sp>
      <p:sp>
        <p:nvSpPr>
          <p:cNvPr id="3" name="Content Placeholder 2">
            <a:extLst>
              <a:ext uri="{FF2B5EF4-FFF2-40B4-BE49-F238E27FC236}">
                <a16:creationId xmlns:a16="http://schemas.microsoft.com/office/drawing/2014/main" id="{3A54D041-E976-FA9D-C4D5-DBC2EB6613B5}"/>
              </a:ext>
            </a:extLst>
          </p:cNvPr>
          <p:cNvSpPr>
            <a:spLocks noGrp="1"/>
          </p:cNvSpPr>
          <p:nvPr>
            <p:ph idx="1"/>
          </p:nvPr>
        </p:nvSpPr>
        <p:spPr>
          <a:xfrm>
            <a:off x="2589212" y="2125362"/>
            <a:ext cx="5835121" cy="3785860"/>
          </a:xfrm>
        </p:spPr>
        <p:txBody>
          <a:bodyPr>
            <a:normAutofit/>
          </a:bodyPr>
          <a:lstStyle/>
          <a:p>
            <a:r>
              <a:rPr lang="en-US" dirty="0"/>
              <a:t>Blockchain is a revolutionary concept that can transform industries, redefine transactions, and establish trust in the digital age. Its decentralized and transparent nature has captured worldwide attention. It's a secure ledger for multi-participant transaction verification.</a:t>
            </a:r>
          </a:p>
        </p:txBody>
      </p:sp>
      <p:pic>
        <p:nvPicPr>
          <p:cNvPr id="2050" name="Picture 2" descr="What is Blockchain Technology? How Does Blockchain Work? [Updated]">
            <a:extLst>
              <a:ext uri="{FF2B5EF4-FFF2-40B4-BE49-F238E27FC236}">
                <a16:creationId xmlns:a16="http://schemas.microsoft.com/office/drawing/2014/main" id="{93F4DA68-F545-1819-147C-F5708AB148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512" r="21052" b="-1"/>
          <a:stretch/>
        </p:blipFill>
        <p:spPr bwMode="auto">
          <a:xfrm>
            <a:off x="8631452" y="2615640"/>
            <a:ext cx="2873159" cy="2765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638738"/>
      </p:ext>
    </p:extLst>
  </p:cSld>
  <p:clrMapOvr>
    <a:masterClrMapping/>
  </p:clrMapOvr>
  <mc:AlternateContent xmlns:mc="http://schemas.openxmlformats.org/markup-compatibility/2006">
    <mc:Choice xmlns:p14="http://schemas.microsoft.com/office/powerpoint/2010/main" Requires="p14">
      <p:transition spd="slow" p14:dur="2000" advTm="55893"/>
    </mc:Choice>
    <mc:Fallback>
      <p:transition spd="slow" advTm="5589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0836-755A-BBEF-82FA-302669C3F8C6}"/>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How does blockchain technology works ?</a:t>
            </a:r>
          </a:p>
        </p:txBody>
      </p:sp>
      <p:sp>
        <p:nvSpPr>
          <p:cNvPr id="3" name="Content Placeholder 2">
            <a:extLst>
              <a:ext uri="{FF2B5EF4-FFF2-40B4-BE49-F238E27FC236}">
                <a16:creationId xmlns:a16="http://schemas.microsoft.com/office/drawing/2014/main" id="{6A5C05C3-2FBA-3764-8F30-AF0B757B8EC6}"/>
              </a:ext>
            </a:extLst>
          </p:cNvPr>
          <p:cNvSpPr>
            <a:spLocks noGrp="1"/>
          </p:cNvSpPr>
          <p:nvPr>
            <p:ph idx="1"/>
          </p:nvPr>
        </p:nvSpPr>
        <p:spPr>
          <a:xfrm>
            <a:off x="2505322" y="1772873"/>
            <a:ext cx="8915400" cy="3777622"/>
          </a:xfrm>
        </p:spPr>
        <p:txBody>
          <a:bodyPr/>
          <a:lstStyle/>
          <a:p>
            <a:r>
              <a:rPr lang="en-US" dirty="0"/>
              <a:t>Blockchain technology functions through complex principles and mechanisms to allow for decentralization, security, and transparency. To comprehend its workings, it's crucial to explore its key components and procedures.</a:t>
            </a:r>
          </a:p>
        </p:txBody>
      </p:sp>
    </p:spTree>
    <p:extLst>
      <p:ext uri="{BB962C8B-B14F-4D97-AF65-F5344CB8AC3E}">
        <p14:creationId xmlns:p14="http://schemas.microsoft.com/office/powerpoint/2010/main" val="2803713689"/>
      </p:ext>
    </p:extLst>
  </p:cSld>
  <p:clrMapOvr>
    <a:masterClrMapping/>
  </p:clrMapOvr>
  <mc:AlternateContent xmlns:mc="http://schemas.openxmlformats.org/markup-compatibility/2006">
    <mc:Choice xmlns:p14="http://schemas.microsoft.com/office/powerpoint/2010/main" Requires="p14">
      <p:transition spd="slow" p14:dur="2000" advTm="57634"/>
    </mc:Choice>
    <mc:Fallback>
      <p:transition spd="slow" advTm="5763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EDD2D-5274-5B28-3B4B-4B3B9F179197}"/>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Evolution of Blockchain Technology</a:t>
            </a:r>
          </a:p>
        </p:txBody>
      </p:sp>
      <p:sp>
        <p:nvSpPr>
          <p:cNvPr id="3" name="Content Placeholder 2">
            <a:extLst>
              <a:ext uri="{FF2B5EF4-FFF2-40B4-BE49-F238E27FC236}">
                <a16:creationId xmlns:a16="http://schemas.microsoft.com/office/drawing/2014/main" id="{53BB1B8B-D130-9B63-7F2E-02B059BAB7E7}"/>
              </a:ext>
            </a:extLst>
          </p:cNvPr>
          <p:cNvSpPr>
            <a:spLocks noGrp="1"/>
          </p:cNvSpPr>
          <p:nvPr>
            <p:ph idx="1"/>
          </p:nvPr>
        </p:nvSpPr>
        <p:spPr>
          <a:xfrm>
            <a:off x="2069095" y="1739318"/>
            <a:ext cx="8915400" cy="3777622"/>
          </a:xfrm>
        </p:spPr>
        <p:txBody>
          <a:bodyPr/>
          <a:lstStyle/>
          <a:p>
            <a:r>
              <a:rPr lang="en-US" u="sng" dirty="0">
                <a:solidFill>
                  <a:schemeClr val="accent2">
                    <a:lumMod val="75000"/>
                  </a:schemeClr>
                </a:solidFill>
              </a:rPr>
              <a:t>History of Blockchain</a:t>
            </a:r>
          </a:p>
          <a:p>
            <a:pPr marL="0" indent="0">
              <a:buNone/>
            </a:pPr>
            <a:r>
              <a:rPr lang="en-US" dirty="0"/>
              <a:t>                The story of blockchain is about new ideas, big advancements in technology, and finding ways to share power. The idea of blockchain is new, but it started from older ideas about keeping things secret and spreading information out. </a:t>
            </a:r>
          </a:p>
          <a:p>
            <a:pPr marL="0" indent="0">
              <a:buNone/>
            </a:pPr>
            <a:endParaRPr lang="en-US" dirty="0"/>
          </a:p>
          <a:p>
            <a:pPr marL="0" indent="0">
              <a:buNone/>
            </a:pPr>
            <a:r>
              <a:rPr lang="en-US" dirty="0"/>
              <a:t>The blockchain technology was described in 1991 by the research scientist Stuart Haber and W. Scott </a:t>
            </a:r>
            <a:r>
              <a:rPr lang="en-US" dirty="0" err="1"/>
              <a:t>Stornetta</a:t>
            </a:r>
            <a:r>
              <a:rPr lang="en-US" dirty="0"/>
              <a:t>. They wanted to introduce a computationally practical solution for time-stamping digital documents so that they could not be backdated or tampered. They develop a system using the concept of cryptographically secured chain of blocks to store the time-stamped documents. [1]</a:t>
            </a:r>
            <a:endParaRPr lang="en-US" u="sng" dirty="0">
              <a:solidFill>
                <a:schemeClr val="accent2">
                  <a:lumMod val="75000"/>
                </a:schemeClr>
              </a:solidFill>
            </a:endParaRPr>
          </a:p>
        </p:txBody>
      </p:sp>
    </p:spTree>
    <p:extLst>
      <p:ext uri="{BB962C8B-B14F-4D97-AF65-F5344CB8AC3E}">
        <p14:creationId xmlns:p14="http://schemas.microsoft.com/office/powerpoint/2010/main" val="2665472990"/>
      </p:ext>
    </p:extLst>
  </p:cSld>
  <p:clrMapOvr>
    <a:masterClrMapping/>
  </p:clrMapOvr>
  <mc:AlternateContent xmlns:mc="http://schemas.openxmlformats.org/markup-compatibility/2006">
    <mc:Choice xmlns:p14="http://schemas.microsoft.com/office/powerpoint/2010/main" Requires="p14">
      <p:transition spd="slow" p14:dur="2000" advTm="50970"/>
    </mc:Choice>
    <mc:Fallback>
      <p:transition spd="slow" advTm="5097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C390AF-BA0A-3F4D-79ED-15D49BAFA29B}"/>
              </a:ext>
            </a:extLst>
          </p:cNvPr>
          <p:cNvSpPr>
            <a:spLocks noGrp="1"/>
          </p:cNvSpPr>
          <p:nvPr>
            <p:ph idx="1"/>
          </p:nvPr>
        </p:nvSpPr>
        <p:spPr>
          <a:xfrm>
            <a:off x="2178151" y="1084976"/>
            <a:ext cx="8915400" cy="3777622"/>
          </a:xfrm>
        </p:spPr>
        <p:txBody>
          <a:bodyPr/>
          <a:lstStyle/>
          <a:p>
            <a:r>
              <a:rPr lang="en-US" u="sng" dirty="0">
                <a:solidFill>
                  <a:schemeClr val="accent2">
                    <a:lumMod val="75000"/>
                  </a:schemeClr>
                </a:solidFill>
              </a:rPr>
              <a:t>What is Bitcoin</a:t>
            </a:r>
            <a:r>
              <a:rPr lang="en-US" u="sng" dirty="0">
                <a:solidFill>
                  <a:schemeClr val="accent2">
                    <a:lumMod val="75000"/>
                  </a:schemeClr>
                </a:solidFill>
                <a:latin typeface="Arial" panose="020B0604020202020204" pitchFamily="34" charset="0"/>
                <a:cs typeface="Arial" panose="020B0604020202020204" pitchFamily="34" charset="0"/>
              </a:rPr>
              <a:t>?</a:t>
            </a:r>
          </a:p>
          <a:p>
            <a:pPr marL="0" indent="0">
              <a:buNone/>
            </a:pPr>
            <a:r>
              <a:rPr lang="en-US" dirty="0"/>
              <a:t>             A bitcoin is a type of digital assets which can be bought, sold, and transfer between the two parties securely over the internet. Bitcoin can be used to store values much like fine gold, silver, and some other type of investments. We can also use bitcoin to buy products and services as well as make payments and exchange values electronically. [2</a:t>
            </a:r>
            <a:r>
              <a:rPr lang="en-US" sz="2000" dirty="0"/>
              <a:t>]</a:t>
            </a:r>
            <a:endParaRPr lang="en-US" u="sng" dirty="0">
              <a:solidFill>
                <a:schemeClr val="accent2">
                  <a:lumMod val="75000"/>
                </a:schemeClr>
              </a:solidFill>
            </a:endParaRPr>
          </a:p>
        </p:txBody>
      </p:sp>
    </p:spTree>
    <p:extLst>
      <p:ext uri="{BB962C8B-B14F-4D97-AF65-F5344CB8AC3E}">
        <p14:creationId xmlns:p14="http://schemas.microsoft.com/office/powerpoint/2010/main" val="2560620447"/>
      </p:ext>
    </p:extLst>
  </p:cSld>
  <p:clrMapOvr>
    <a:masterClrMapping/>
  </p:clrMapOvr>
  <mc:AlternateContent xmlns:mc="http://schemas.openxmlformats.org/markup-compatibility/2006">
    <mc:Choice xmlns:p14="http://schemas.microsoft.com/office/powerpoint/2010/main" Requires="p14">
      <p:transition spd="slow" p14:dur="2000" advTm="40299"/>
    </mc:Choice>
    <mc:Fallback>
      <p:transition spd="slow" advTm="4029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547E-DAB2-09DB-04D6-872E35A7EE1B}"/>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Types of Blockchain</a:t>
            </a:r>
          </a:p>
        </p:txBody>
      </p:sp>
      <p:sp>
        <p:nvSpPr>
          <p:cNvPr id="3" name="Content Placeholder 2">
            <a:extLst>
              <a:ext uri="{FF2B5EF4-FFF2-40B4-BE49-F238E27FC236}">
                <a16:creationId xmlns:a16="http://schemas.microsoft.com/office/drawing/2014/main" id="{802A5E2D-588F-C02A-DAA7-D37E00A90955}"/>
              </a:ext>
            </a:extLst>
          </p:cNvPr>
          <p:cNvSpPr>
            <a:spLocks noGrp="1"/>
          </p:cNvSpPr>
          <p:nvPr>
            <p:ph idx="1"/>
          </p:nvPr>
        </p:nvSpPr>
        <p:spPr/>
        <p:txBody>
          <a:bodyPr/>
          <a:lstStyle/>
          <a:p>
            <a:r>
              <a:rPr lang="en-US" dirty="0"/>
              <a:t>Public Blockchains</a:t>
            </a:r>
          </a:p>
          <a:p>
            <a:r>
              <a:rPr lang="en-US" dirty="0"/>
              <a:t>Private Blockchains</a:t>
            </a:r>
          </a:p>
          <a:p>
            <a:r>
              <a:rPr lang="en-US" dirty="0"/>
              <a:t>Consortium Blockchains</a:t>
            </a:r>
          </a:p>
        </p:txBody>
      </p:sp>
    </p:spTree>
    <p:extLst>
      <p:ext uri="{BB962C8B-B14F-4D97-AF65-F5344CB8AC3E}">
        <p14:creationId xmlns:p14="http://schemas.microsoft.com/office/powerpoint/2010/main" val="2653810431"/>
      </p:ext>
    </p:extLst>
  </p:cSld>
  <p:clrMapOvr>
    <a:masterClrMapping/>
  </p:clrMapOvr>
  <mc:AlternateContent xmlns:mc="http://schemas.openxmlformats.org/markup-compatibility/2006">
    <mc:Choice xmlns:p14="http://schemas.microsoft.com/office/powerpoint/2010/main" Requires="p14">
      <p:transition spd="slow" p14:dur="2000" advTm="15790"/>
    </mc:Choice>
    <mc:Fallback>
      <p:transition spd="slow" advTm="1579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663D5-7E18-AA19-7CD0-7D35C9ECA62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Applications of Blockchain Technology</a:t>
            </a:r>
          </a:p>
        </p:txBody>
      </p:sp>
      <p:sp>
        <p:nvSpPr>
          <p:cNvPr id="3" name="Content Placeholder 2">
            <a:extLst>
              <a:ext uri="{FF2B5EF4-FFF2-40B4-BE49-F238E27FC236}">
                <a16:creationId xmlns:a16="http://schemas.microsoft.com/office/drawing/2014/main" id="{4A4C1A67-5A33-7449-07E7-95880A515297}"/>
              </a:ext>
            </a:extLst>
          </p:cNvPr>
          <p:cNvSpPr>
            <a:spLocks noGrp="1"/>
          </p:cNvSpPr>
          <p:nvPr>
            <p:ph idx="1"/>
          </p:nvPr>
        </p:nvSpPr>
        <p:spPr/>
        <p:txBody>
          <a:bodyPr/>
          <a:lstStyle/>
          <a:p>
            <a:r>
              <a:rPr lang="en-US" dirty="0"/>
              <a:t>Finance</a:t>
            </a:r>
          </a:p>
          <a:p>
            <a:r>
              <a:rPr lang="en-US" dirty="0"/>
              <a:t>Healthcare</a:t>
            </a:r>
          </a:p>
          <a:p>
            <a:r>
              <a:rPr lang="en-US" dirty="0"/>
              <a:t>Supply Chain Management</a:t>
            </a:r>
          </a:p>
          <a:p>
            <a:r>
              <a:rPr lang="en-US" dirty="0"/>
              <a:t>Government</a:t>
            </a:r>
          </a:p>
          <a:p>
            <a:r>
              <a:rPr lang="en-US" dirty="0"/>
              <a:t>Education</a:t>
            </a:r>
          </a:p>
        </p:txBody>
      </p:sp>
    </p:spTree>
    <p:extLst>
      <p:ext uri="{BB962C8B-B14F-4D97-AF65-F5344CB8AC3E}">
        <p14:creationId xmlns:p14="http://schemas.microsoft.com/office/powerpoint/2010/main" val="3437181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FC02F-9CB3-9AE1-73E2-DC935330E590}"/>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Security of Blockchain Technology</a:t>
            </a:r>
          </a:p>
        </p:txBody>
      </p:sp>
      <p:sp>
        <p:nvSpPr>
          <p:cNvPr id="3" name="Content Placeholder 2">
            <a:extLst>
              <a:ext uri="{FF2B5EF4-FFF2-40B4-BE49-F238E27FC236}">
                <a16:creationId xmlns:a16="http://schemas.microsoft.com/office/drawing/2014/main" id="{1F215488-D032-75B4-08F9-1670E8526D58}"/>
              </a:ext>
            </a:extLst>
          </p:cNvPr>
          <p:cNvSpPr>
            <a:spLocks noGrp="1"/>
          </p:cNvSpPr>
          <p:nvPr>
            <p:ph idx="1"/>
          </p:nvPr>
        </p:nvSpPr>
        <p:spPr>
          <a:xfrm>
            <a:off x="2589212" y="1798040"/>
            <a:ext cx="8915400" cy="3777622"/>
          </a:xfrm>
        </p:spPr>
        <p:txBody>
          <a:bodyPr/>
          <a:lstStyle/>
          <a:p>
            <a:r>
              <a:rPr lang="en-US" dirty="0"/>
              <a:t>Blockchain technology enhances security for digital transactions and data with its decentralized and immutable nature. "Decentralized nodes validate and record transactions for secure blockchain technology." Blockchain distributes data across multiple nodes, making it almost impossible to manipulate. Each node has a copy of the blockchain, making tampering difficult because an attacker would need to control the majority of nodes simultaneously.</a:t>
            </a:r>
          </a:p>
        </p:txBody>
      </p:sp>
    </p:spTree>
    <p:extLst>
      <p:ext uri="{BB962C8B-B14F-4D97-AF65-F5344CB8AC3E}">
        <p14:creationId xmlns:p14="http://schemas.microsoft.com/office/powerpoint/2010/main" val="3329648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351CC-D286-0181-5111-753C1ACDEEE6}"/>
              </a:ext>
            </a:extLst>
          </p:cNvPr>
          <p:cNvSpPr>
            <a:spLocks noGrp="1"/>
          </p:cNvSpPr>
          <p:nvPr>
            <p:ph type="title"/>
          </p:nvPr>
        </p:nvSpPr>
        <p:spPr>
          <a:xfrm>
            <a:off x="2105637" y="624110"/>
            <a:ext cx="10008065" cy="1280890"/>
          </a:xfrm>
        </p:spPr>
        <p:txBody>
          <a:bodyPr>
            <a:normAutofit/>
          </a:bodyPr>
          <a:lstStyle/>
          <a:p>
            <a:r>
              <a:rPr lang="en-US" sz="2800" dirty="0">
                <a:latin typeface="Arial" panose="020B0604020202020204" pitchFamily="34" charset="0"/>
                <a:cs typeface="Arial" panose="020B0604020202020204" pitchFamily="34" charset="0"/>
              </a:rPr>
              <a:t>Challenges and Limitations faced by Blockchain Technology</a:t>
            </a:r>
          </a:p>
        </p:txBody>
      </p:sp>
      <p:sp>
        <p:nvSpPr>
          <p:cNvPr id="3" name="Content Placeholder 2">
            <a:extLst>
              <a:ext uri="{FF2B5EF4-FFF2-40B4-BE49-F238E27FC236}">
                <a16:creationId xmlns:a16="http://schemas.microsoft.com/office/drawing/2014/main" id="{D5726E4B-F3C4-1CF8-C1AA-EE86E6981E96}"/>
              </a:ext>
            </a:extLst>
          </p:cNvPr>
          <p:cNvSpPr>
            <a:spLocks noGrp="1"/>
          </p:cNvSpPr>
          <p:nvPr>
            <p:ph idx="1"/>
          </p:nvPr>
        </p:nvSpPr>
        <p:spPr/>
        <p:txBody>
          <a:bodyPr/>
          <a:lstStyle/>
          <a:p>
            <a:r>
              <a:rPr lang="en-US" dirty="0"/>
              <a:t>Complexity of Blockchain</a:t>
            </a:r>
          </a:p>
          <a:p>
            <a:r>
              <a:rPr lang="en-US" dirty="0"/>
              <a:t>High Energy Consumption</a:t>
            </a:r>
          </a:p>
          <a:p>
            <a:r>
              <a:rPr lang="en-US" dirty="0"/>
              <a:t>Scalability</a:t>
            </a:r>
          </a:p>
          <a:p>
            <a:pPr marL="0" indent="0">
              <a:buNone/>
            </a:pPr>
            <a:endParaRPr lang="en-US" dirty="0"/>
          </a:p>
        </p:txBody>
      </p:sp>
    </p:spTree>
    <p:extLst>
      <p:ext uri="{BB962C8B-B14F-4D97-AF65-F5344CB8AC3E}">
        <p14:creationId xmlns:p14="http://schemas.microsoft.com/office/powerpoint/2010/main" val="349302575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280</TotalTime>
  <Words>482</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Rounded MT Bold</vt:lpstr>
      <vt:lpstr>Century Gothic</vt:lpstr>
      <vt:lpstr>Wingdings 3</vt:lpstr>
      <vt:lpstr>Wisp</vt:lpstr>
      <vt:lpstr>IE2022-Introduction to Cyber Security Individual Assignment Blockchain Technology</vt:lpstr>
      <vt:lpstr>What is Blockchain?</vt:lpstr>
      <vt:lpstr>How does blockchain technology works ?</vt:lpstr>
      <vt:lpstr>Evolution of Blockchain Technology</vt:lpstr>
      <vt:lpstr>PowerPoint Presentation</vt:lpstr>
      <vt:lpstr>Types of Blockchain</vt:lpstr>
      <vt:lpstr>Applications of Blockchain Technology</vt:lpstr>
      <vt:lpstr>Security of Blockchain Technology</vt:lpstr>
      <vt:lpstr>Challenges and Limitations faced by Blockchain Technology</vt:lpstr>
      <vt:lpstr>Future Developments of Blockchain Technology</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IE2022-Introduction to Cyber Security Individual Assignment Blockchain Technology</dc:title>
  <dc:creator>Wickramasinghe H P D D M it21825682</dc:creator>
  <cp:lastModifiedBy>Wickramasinghe H P D D M it21825682</cp:lastModifiedBy>
  <cp:revision>20</cp:revision>
  <dcterms:created xsi:type="dcterms:W3CDTF">2023-05-14T14:13:52Z</dcterms:created>
  <dcterms:modified xsi:type="dcterms:W3CDTF">2023-05-15T08:55:19Z</dcterms:modified>
</cp:coreProperties>
</file>