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8" r:id="rId5"/>
    <p:sldId id="259" r:id="rId6"/>
    <p:sldId id="282" r:id="rId7"/>
    <p:sldId id="283" r:id="rId8"/>
    <p:sldId id="284" r:id="rId9"/>
    <p:sldId id="285" r:id="rId10"/>
    <p:sldId id="286" r:id="rId11"/>
    <p:sldId id="278" r:id="rId12"/>
    <p:sldId id="279" r:id="rId13"/>
    <p:sldId id="280" r:id="rId14"/>
    <p:sldId id="281" r:id="rId15"/>
    <p:sldId id="287" r:id="rId16"/>
    <p:sldId id="289" r:id="rId17"/>
    <p:sldId id="288" r:id="rId18"/>
    <p:sldId id="290" r:id="rId19"/>
  </p:sldIdLst>
  <p:sldSz cx="13439775" cy="7559675"/>
  <p:notesSz cx="6858000" cy="9144000"/>
  <p:defaultTextStyle>
    <a:defPPr>
      <a:defRPr lang="en-GB"/>
    </a:defPPr>
    <a:lvl1pPr marL="0" lvl="0" indent="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742950" lvl="1" indent="-28575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1143000" lvl="2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600200" lvl="3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2057400" lvl="4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howGuides="1">
      <p:cViewPr varScale="1">
        <p:scale>
          <a:sx n="61" d="100"/>
          <a:sy n="61" d="100"/>
        </p:scale>
        <p:origin x="528" y="68"/>
      </p:cViewPr>
      <p:guideLst>
        <p:guide orient="horz" pos="2236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9650" cy="3425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lvl="0"/>
            <a:endParaRPr lang="zh-CN" altLang="en-US" dirty="0"/>
          </a:p>
        </p:txBody>
      </p:sp>
      <p:sp>
        <p:nvSpPr>
          <p:cNvPr id="3076" name="Rectangle 3"/>
          <p:cNvSpPr>
            <a:spLocks noGrp="1"/>
          </p:cNvSpPr>
          <p:nvPr>
            <p:ph type="hdr"/>
          </p:nvPr>
        </p:nvSpPr>
        <p:spPr>
          <a:xfrm>
            <a:off x="0" y="0"/>
            <a:ext cx="2974975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defTabSz="0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77" name="Rectangle 4"/>
          <p:cNvSpPr>
            <a:spLocks noGrp="1"/>
          </p:cNvSpPr>
          <p:nvPr>
            <p:ph type="dt"/>
          </p:nvPr>
        </p:nvSpPr>
        <p:spPr>
          <a:xfrm>
            <a:off x="3881438" y="0"/>
            <a:ext cx="2974975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algn="r" defTabSz="0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78" name="Rectangle 5"/>
          <p:cNvSpPr>
            <a:spLocks noGrp="1"/>
          </p:cNvSpPr>
          <p:nvPr>
            <p:ph type="ftr"/>
          </p:nvPr>
        </p:nvSpPr>
        <p:spPr>
          <a:xfrm>
            <a:off x="0" y="8686800"/>
            <a:ext cx="2974975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 defTabSz="0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79" name="Rectangle 6"/>
          <p:cNvSpPr>
            <a:spLocks noGrp="1"/>
          </p:cNvSpPr>
          <p:nvPr>
            <p:ph type="sldNum"/>
          </p:nvPr>
        </p:nvSpPr>
        <p:spPr>
          <a:xfrm>
            <a:off x="3881438" y="8686800"/>
            <a:ext cx="2974975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 algn="r" defTabSz="0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400" dirty="0">
                <a:solidFill>
                  <a:srgbClr val="000000"/>
                </a:solidFill>
                <a:latin typeface="Times New Roman" charset="0"/>
              </a:rPr>
              <a:t>‹#›</a:t>
            </a:fld>
            <a:endParaRPr lang="en-US" altLang="x-none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8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972" y="1237198"/>
            <a:ext cx="10079832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972" y="3970581"/>
            <a:ext cx="10079832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39605" y="301626"/>
            <a:ext cx="3022891" cy="6454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0931" y="301626"/>
            <a:ext cx="8893433" cy="6454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972" y="1237198"/>
            <a:ext cx="10079832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972" y="3970581"/>
            <a:ext cx="10079832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986" y="1884670"/>
            <a:ext cx="11591806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6986" y="5059033"/>
            <a:ext cx="11591806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3047" y="1763713"/>
            <a:ext cx="5925904" cy="4989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0824" y="1763713"/>
            <a:ext cx="5925904" cy="4989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736" y="402483"/>
            <a:ext cx="11591806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08234" y="1960399"/>
            <a:ext cx="5372354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08234" y="2938087"/>
            <a:ext cx="5372354" cy="3884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97297" y="1960399"/>
            <a:ext cx="5398812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97297" y="2938087"/>
            <a:ext cx="5398812" cy="3884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735" y="503978"/>
            <a:ext cx="4334677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25735" y="2267903"/>
            <a:ext cx="4334677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735" y="503978"/>
            <a:ext cx="459164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13655" y="503979"/>
            <a:ext cx="680388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25735" y="2267903"/>
            <a:ext cx="459164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3307" y="303213"/>
            <a:ext cx="3023421" cy="6450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3047" y="303213"/>
            <a:ext cx="8894990" cy="6450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391300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893695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221568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423443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84688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8892138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88227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986" y="1884670"/>
            <a:ext cx="11591806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6986" y="5059033"/>
            <a:ext cx="11591806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60179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654311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416367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818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0931" y="1768476"/>
            <a:ext cx="5924867" cy="4987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37628" y="1768476"/>
            <a:ext cx="5924867" cy="4987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736" y="402483"/>
            <a:ext cx="11591806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08234" y="1960399"/>
            <a:ext cx="5372354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08234" y="2938087"/>
            <a:ext cx="5372354" cy="3884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97297" y="1960399"/>
            <a:ext cx="5398812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97297" y="2938087"/>
            <a:ext cx="5398812" cy="3884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735" y="503978"/>
            <a:ext cx="4334677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25735" y="2267903"/>
            <a:ext cx="4334677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735" y="503978"/>
            <a:ext cx="459164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13655" y="503979"/>
            <a:ext cx="680388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25735" y="2267903"/>
            <a:ext cx="459164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670932" y="301626"/>
            <a:ext cx="12091564" cy="12604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lvl="0"/>
            <a:r>
              <a:rPr lang="zh-CN" altLang="en-US"/>
              <a:t>单击鼠标编辑标题文的格式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670932" y="1768476"/>
            <a:ext cx="12091564" cy="49879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28224" rIns="0" bIns="0"/>
          <a:lstStyle/>
          <a:p>
            <a:pPr lvl="0"/>
            <a:r>
              <a:rPr lang="zh-CN" altLang="en-US"/>
              <a:t>单击鼠标编辑大纲正文格式</a:t>
            </a:r>
          </a:p>
          <a:p>
            <a:pPr lvl="1"/>
            <a:r>
              <a:rPr lang="zh-CN" altLang="en-US"/>
              <a:t>第二个大纲级</a:t>
            </a:r>
          </a:p>
          <a:p>
            <a:pPr lvl="2"/>
            <a:r>
              <a:rPr lang="zh-CN" altLang="en-US"/>
              <a:t>第三个大纲级</a:t>
            </a:r>
          </a:p>
          <a:p>
            <a:pPr lvl="3"/>
            <a:r>
              <a:rPr lang="zh-CN" altLang="en-US"/>
              <a:t>第四个大纲级</a:t>
            </a:r>
          </a:p>
          <a:p>
            <a:pPr lvl="4"/>
            <a:r>
              <a:rPr lang="zh-CN" altLang="en-US"/>
              <a:t>第五个大纲级</a:t>
            </a:r>
          </a:p>
          <a:p>
            <a:pPr lvl="4"/>
            <a:r>
              <a:rPr lang="zh-CN" altLang="en-US"/>
              <a:t>第六个大纲级</a:t>
            </a:r>
          </a:p>
          <a:p>
            <a:pPr lvl="4"/>
            <a:r>
              <a:rPr lang="zh-CN" altLang="en-US"/>
              <a:t>第七个大纲级</a:t>
            </a:r>
          </a:p>
          <a:p>
            <a:pPr lvl="4"/>
            <a:r>
              <a:rPr lang="zh-CN" altLang="en-US"/>
              <a:t>第八个大纲级</a:t>
            </a:r>
          </a:p>
          <a:p>
            <a:pPr lvl="4"/>
            <a:r>
              <a:rPr lang="zh-CN" altLang="en-US"/>
              <a:t>第九个大纲级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dt"/>
          </p:nvPr>
        </p:nvSpPr>
        <p:spPr>
          <a:xfrm>
            <a:off x="670932" y="6886576"/>
            <a:ext cx="3128187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1029" name="Rectangle 4"/>
          <p:cNvSpPr>
            <a:spLocks noGrp="1"/>
          </p:cNvSpPr>
          <p:nvPr>
            <p:ph type="ftr"/>
          </p:nvPr>
        </p:nvSpPr>
        <p:spPr>
          <a:xfrm>
            <a:off x="4597038" y="6886576"/>
            <a:ext cx="425839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1030" name="Rectangle 5"/>
          <p:cNvSpPr>
            <a:spLocks noGrp="1"/>
          </p:cNvSpPr>
          <p:nvPr>
            <p:ph type="sldNum"/>
          </p:nvPr>
        </p:nvSpPr>
        <p:spPr>
          <a:xfrm>
            <a:off x="9636426" y="6886576"/>
            <a:ext cx="3128187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Clr>
          <a:srgbClr val="000000"/>
        </a:buClr>
        <a:buSzPct val="100000"/>
        <a:buFont typeface="Times New Roman" charset="0"/>
        <a:buNone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73048" y="303214"/>
            <a:ext cx="12093681" cy="1258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673048" y="1763713"/>
            <a:ext cx="12093681" cy="49895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73047" y="6883401"/>
            <a:ext cx="3134537" cy="5254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FigureOut">
              <a:rPr lang="en-GB"/>
              <a:t>15/06/2018</a:t>
            </a:fld>
            <a:endParaRPr lang="en-GB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592806" y="6883401"/>
            <a:ext cx="4254165" cy="5254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GB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9632193" y="6883401"/>
            <a:ext cx="3134536" cy="5254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US" altLang="x-none" smtClean="0"/>
              <a:pPr defTabSz="0">
                <a:lnSpc>
                  <a:spcPct val="95000"/>
                </a:lnSpc>
                <a:tabLst>
                  <a:tab pos="723900" algn="l"/>
                  <a:tab pos="1447800" algn="l"/>
                  <a:tab pos="2171700" algn="l"/>
                </a:tabLst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501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0115" y="3923665"/>
            <a:ext cx="5008880" cy="19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2060"/>
                </a:solidFill>
                <a:latin typeface="华文行楷" charset="0"/>
                <a:ea typeface="华文行楷" charset="0"/>
              </a:rPr>
              <a:t>密码学</a:t>
            </a:r>
          </a:p>
          <a:p>
            <a:r>
              <a:rPr lang="zh-CN" altLang="en-US" sz="6600" dirty="0">
                <a:solidFill>
                  <a:srgbClr val="002060"/>
                </a:solidFill>
                <a:latin typeface="华文行楷" charset="0"/>
                <a:ea typeface="华文行楷" charset="0"/>
              </a:rPr>
              <a:t>题目讲解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1" y="340361"/>
            <a:ext cx="8631555" cy="62147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66" y="960120"/>
            <a:ext cx="8357235" cy="4061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66" y="971550"/>
            <a:ext cx="7977505" cy="4366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876948"/>
              </p:ext>
            </p:extLst>
          </p:nvPr>
        </p:nvGraphicFramePr>
        <p:xfrm>
          <a:off x="2338208" y="1403577"/>
          <a:ext cx="8558143" cy="354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5651280" imgH="2145960" progId="Equation.DSMT4">
                  <p:embed/>
                </p:oleObj>
              </mc:Choice>
              <mc:Fallback>
                <p:oleObj name="Equation" r:id="rId3" imgW="5651280" imgH="2145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208" y="1403577"/>
                        <a:ext cx="8558143" cy="3541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50001" y="4499917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13194"/>
              </p:ext>
            </p:extLst>
          </p:nvPr>
        </p:nvGraphicFramePr>
        <p:xfrm>
          <a:off x="2255540" y="5217149"/>
          <a:ext cx="4037838" cy="2125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r:id="rId5" imgW="2247840" imgH="1079280" progId="Equation.DSMT4">
                  <p:embed/>
                </p:oleObj>
              </mc:Choice>
              <mc:Fallback>
                <p:oleObj r:id="rId5" imgW="2247840" imgH="1079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540" y="5217149"/>
                        <a:ext cx="4037838" cy="2125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1295" y="769965"/>
            <a:ext cx="15121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第五章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7279" y="1657507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02543" y="4859957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3802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1295" y="769965"/>
            <a:ext cx="15121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第五章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7279" y="1657507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35340"/>
              </p:ext>
            </p:extLst>
          </p:nvPr>
        </p:nvGraphicFramePr>
        <p:xfrm>
          <a:off x="1971358" y="1657507"/>
          <a:ext cx="5019044" cy="117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r:id="rId3" imgW="2654280" imgH="622080" progId="Equation.DSMT4">
                  <p:embed/>
                </p:oleObj>
              </mc:Choice>
              <mc:Fallback>
                <p:oleObj r:id="rId3" imgW="2654280" imgH="622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358" y="1657507"/>
                        <a:ext cx="5019044" cy="1176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98878"/>
              </p:ext>
            </p:extLst>
          </p:nvPr>
        </p:nvGraphicFramePr>
        <p:xfrm>
          <a:off x="1900154" y="3303673"/>
          <a:ext cx="3379573" cy="15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r:id="rId5" imgW="1269720" imgH="977760" progId="Equation.DSMT4">
                  <p:embed/>
                </p:oleObj>
              </mc:Choice>
              <mc:Fallback>
                <p:oleObj r:id="rId5" imgW="1269720" imgH="977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154" y="3303673"/>
                        <a:ext cx="3379573" cy="15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16770" y="3419797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95809"/>
              </p:ext>
            </p:extLst>
          </p:nvPr>
        </p:nvGraphicFramePr>
        <p:xfrm>
          <a:off x="2021849" y="5292005"/>
          <a:ext cx="3228511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r:id="rId7" imgW="1244520" imgH="977760" progId="Equation.DSMT4">
                  <p:embed/>
                </p:oleObj>
              </mc:Choice>
              <mc:Fallback>
                <p:oleObj r:id="rId7" imgW="1244520" imgH="977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849" y="5292005"/>
                        <a:ext cx="3228511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86108"/>
              </p:ext>
            </p:extLst>
          </p:nvPr>
        </p:nvGraphicFramePr>
        <p:xfrm>
          <a:off x="5357946" y="3203773"/>
          <a:ext cx="2946117" cy="156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r:id="rId9" imgW="1739880" imgH="787320" progId="Equation.DSMT4">
                  <p:embed/>
                </p:oleObj>
              </mc:Choice>
              <mc:Fallback>
                <p:oleObj r:id="rId9" imgW="173988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46" y="3203773"/>
                        <a:ext cx="2946117" cy="1568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295951" y="1698775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71" y="1698775"/>
            <a:ext cx="857701" cy="3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8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1295" y="769965"/>
            <a:ext cx="15121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第五章 </a:t>
            </a:r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7379" y="1547589"/>
            <a:ext cx="6718300" cy="2532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3556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charset="0"/>
                <a:cs typeface="Times New Roman" charset="0"/>
              </a:rPr>
              <a:t>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0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2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0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21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12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4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7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4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16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7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20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7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3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15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9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9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12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10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5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10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 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9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14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 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13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11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13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12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14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5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14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 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15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6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15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17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 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17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9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17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14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9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14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 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22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5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）（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22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，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18</a:t>
            </a:r>
            <a:r>
              <a:rPr lang="zh-CN" altLang="zh-CN" kern="100" dirty="0">
                <a:latin typeface="Times New Roman" charset="0"/>
                <a:cs typeface="Times New Roman" charset="0"/>
              </a:rPr>
              <a:t>） 无穷远点</a:t>
            </a:r>
            <a:r>
              <a:rPr lang="en-US" altLang="zh-CN" kern="100" dirty="0">
                <a:latin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91295" y="1619597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3303" y="4748503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12937"/>
              </p:ext>
            </p:extLst>
          </p:nvPr>
        </p:nvGraphicFramePr>
        <p:xfrm>
          <a:off x="3551535" y="4766209"/>
          <a:ext cx="4167880" cy="31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3" imgW="2692080" imgH="203040" progId="Equation.3">
                  <p:embed/>
                </p:oleObj>
              </mc:Choice>
              <mc:Fallback>
                <p:oleObj r:id="rId3" imgW="26920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535" y="4766209"/>
                        <a:ext cx="4167880" cy="314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6FB2BDF-E5C9-4ED5-AAF2-B98CB2E5159D}"/>
              </a:ext>
            </a:extLst>
          </p:cNvPr>
          <p:cNvSpPr/>
          <p:nvPr/>
        </p:nvSpPr>
        <p:spPr>
          <a:xfrm>
            <a:off x="1967359" y="4643218"/>
            <a:ext cx="150554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3556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charset="0"/>
                <a:cs typeface="Times New Roman" charset="0"/>
              </a:rPr>
              <a:t>公钥是</a:t>
            </a:r>
            <a:endParaRPr lang="zh-CN" altLang="zh-CN" sz="1200" kern="1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11254"/>
              </p:ext>
            </p:extLst>
          </p:nvPr>
        </p:nvGraphicFramePr>
        <p:xfrm>
          <a:off x="2327399" y="1294437"/>
          <a:ext cx="3672408" cy="5431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3" imgW="1714500" imgH="3009900" progId="Equation.DSMT4">
                  <p:embed/>
                </p:oleObj>
              </mc:Choice>
              <mc:Fallback>
                <p:oleObj r:id="rId3" imgW="1714500" imgH="300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399" y="1294437"/>
                        <a:ext cx="3672408" cy="54312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03263" y="1275223"/>
            <a:ext cx="77457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89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230" y="539115"/>
            <a:ext cx="9672320" cy="558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2．设有两条明文：</a:t>
            </a:r>
          </a:p>
          <a:p>
            <a:endParaRPr lang="zh-CN" altLang="en-US" sz="3600" dirty="0"/>
          </a:p>
          <a:p>
            <a:endParaRPr lang="zh-CN" altLang="en-US" sz="3600" dirty="0"/>
          </a:p>
          <a:p>
            <a:r>
              <a:rPr lang="zh-CN" altLang="en-US" sz="3200" dirty="0"/>
              <a:t>取密钥：</a:t>
            </a:r>
          </a:p>
          <a:p>
            <a:endParaRPr lang="zh-CN" altLang="en-US" sz="32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（注：需要注意</a:t>
            </a:r>
            <a:r>
              <a:rPr lang="en-US" altLang="zh-CN" sz="2000" dirty="0">
                <a:solidFill>
                  <a:srgbClr val="FF0000"/>
                </a:solidFill>
              </a:rPr>
              <a:t>DES</a:t>
            </a:r>
            <a:r>
              <a:rPr lang="zh-CN" altLang="en-US" sz="2000" dirty="0">
                <a:solidFill>
                  <a:srgbClr val="FF0000"/>
                </a:solidFill>
              </a:rPr>
              <a:t>密钥为</a:t>
            </a:r>
            <a:r>
              <a:rPr lang="en-US" altLang="zh-CN" sz="2000" dirty="0">
                <a:solidFill>
                  <a:srgbClr val="FF0000"/>
                </a:solidFill>
              </a:rPr>
              <a:t>64</a:t>
            </a:r>
            <a:r>
              <a:rPr lang="zh-CN" altLang="en-US" sz="2000" dirty="0">
                <a:solidFill>
                  <a:srgbClr val="FF0000"/>
                </a:solidFill>
              </a:rPr>
              <a:t>位，每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位最后一位为奇偶校验码）</a:t>
            </a:r>
          </a:p>
          <a:p>
            <a:r>
              <a:rPr lang="zh-CN" altLang="en-US" sz="3200" dirty="0"/>
              <a:t>1）推导DES加密算法中第一轮及第二轮的子密钥  与     ；</a:t>
            </a:r>
          </a:p>
          <a:p>
            <a:r>
              <a:rPr lang="zh-CN" altLang="en-US" sz="3200" dirty="0"/>
              <a:t>2）分别求出明文    与    经DES第一轮加密后的密文；</a:t>
            </a:r>
          </a:p>
          <a:p>
            <a:endParaRPr lang="zh-CN" altLang="en-US" sz="3600" dirty="0"/>
          </a:p>
          <a:p>
            <a:endParaRPr lang="zh-CN" altLang="en-US" sz="3200" dirty="0"/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2327275" y="1188086"/>
          <a:ext cx="9055100" cy="75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r:id="rId3" imgW="4773295" imgH="393700" progId="Equation.DSMT4">
                  <p:embed/>
                </p:oleObj>
              </mc:Choice>
              <mc:Fallback>
                <p:oleObj r:id="rId3" imgW="4773295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275" y="1188086"/>
                        <a:ext cx="9055100" cy="755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4356"/>
              </p:ext>
            </p:extLst>
          </p:nvPr>
        </p:nvGraphicFramePr>
        <p:xfrm>
          <a:off x="2210246" y="2517030"/>
          <a:ext cx="910018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r:id="rId5" imgW="4125595" imgH="190500" progId="Equation.DSMT4">
                  <p:embed/>
                </p:oleObj>
              </mc:Choice>
              <mc:Fallback>
                <p:oleObj r:id="rId5" imgW="4125595" imgH="1905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0246" y="2517030"/>
                        <a:ext cx="9100185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2671"/>
              </p:ext>
            </p:extLst>
          </p:nvPr>
        </p:nvGraphicFramePr>
        <p:xfrm>
          <a:off x="10836318" y="3203320"/>
          <a:ext cx="4508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r:id="rId7" imgW="177800" imgH="203200" progId="Equation.DSMT4">
                  <p:embed/>
                </p:oleObj>
              </mc:Choice>
              <mc:Fallback>
                <p:oleObj r:id="rId7" imgW="177800" imgH="2032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36318" y="3203320"/>
                        <a:ext cx="450850" cy="525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871728"/>
              </p:ext>
            </p:extLst>
          </p:nvPr>
        </p:nvGraphicFramePr>
        <p:xfrm>
          <a:off x="2543423" y="3669873"/>
          <a:ext cx="44513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r:id="rId9" imgW="190500" imgH="203200" progId="Equation.DSMT4">
                  <p:embed/>
                </p:oleObj>
              </mc:Choice>
              <mc:Fallback>
                <p:oleObj r:id="rId9" imgW="190500" imgH="203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3423" y="3669873"/>
                        <a:ext cx="445135" cy="502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1612"/>
              </p:ext>
            </p:extLst>
          </p:nvPr>
        </p:nvGraphicFramePr>
        <p:xfrm>
          <a:off x="5196770" y="4172158"/>
          <a:ext cx="40576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r:id="rId11" imgW="165100" imgH="203200" progId="Equation.DSMT4">
                  <p:embed/>
                </p:oleObj>
              </mc:Choice>
              <mc:Fallback>
                <p:oleObj r:id="rId11" imgW="165100" imgH="203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96770" y="4172158"/>
                        <a:ext cx="405765" cy="501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7597"/>
              </p:ext>
            </p:extLst>
          </p:nvPr>
        </p:nvGraphicFramePr>
        <p:xfrm>
          <a:off x="5999807" y="4184609"/>
          <a:ext cx="41148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r:id="rId13" imgW="177800" imgH="203200" progId="Equation.DSMT4">
                  <p:embed/>
                </p:oleObj>
              </mc:Choice>
              <mc:Fallback>
                <p:oleObj r:id="rId13" imgW="177800" imgH="2032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99807" y="4184609"/>
                        <a:ext cx="411480" cy="480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7276" y="323215"/>
            <a:ext cx="8943975" cy="661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存在的问题：</a:t>
            </a:r>
          </a:p>
          <a:p>
            <a:r>
              <a:rPr lang="zh-CN" altLang="en-US" sz="2400" dirty="0"/>
              <a:t>1）密钥扩展：</a:t>
            </a:r>
          </a:p>
          <a:p>
            <a:r>
              <a:rPr lang="zh-CN" altLang="en-US" sz="2400" dirty="0"/>
              <a:t>a.漏了</a:t>
            </a:r>
            <a:r>
              <a:rPr lang="zh-CN" altLang="en-US" sz="2400" i="1" dirty="0">
                <a:latin typeface="宋体" charset="0"/>
                <a:ea typeface="宋体" charset="0"/>
              </a:rPr>
              <a:t>PC-1</a:t>
            </a:r>
            <a:r>
              <a:rPr lang="zh-CN" altLang="en-US" sz="2400" dirty="0"/>
              <a:t>变换这一步，直接进行循环左移变换</a:t>
            </a:r>
            <a:r>
              <a:rPr lang="zh-CN" altLang="en-US" sz="2400" i="1" dirty="0">
                <a:latin typeface="Times New Roman" charset="0"/>
              </a:rPr>
              <a:t>LS </a:t>
            </a:r>
            <a:r>
              <a:rPr lang="en-US" altLang="zh-CN" sz="2400" dirty="0">
                <a:latin typeface="Times New Roman" charset="0"/>
              </a:rPr>
              <a:t>;</a:t>
            </a:r>
          </a:p>
          <a:p>
            <a:r>
              <a:rPr lang="zh-CN" altLang="en-US" sz="2400" dirty="0"/>
              <a:t>b.循环左移时，分不清应该移几位：当 </a:t>
            </a:r>
            <a:r>
              <a:rPr lang="zh-CN" altLang="en-US" sz="2400" i="1" dirty="0">
                <a:latin typeface="Times New Roman" charset="0"/>
              </a:rPr>
              <a:t>i </a:t>
            </a:r>
            <a:r>
              <a:rPr lang="zh-CN" altLang="en-US" sz="2400" dirty="0">
                <a:latin typeface="Times New Roman" charset="0"/>
              </a:rPr>
              <a:t>=1，2，9，16</a:t>
            </a:r>
            <a:r>
              <a:rPr lang="zh-CN" altLang="en-US" sz="2400" dirty="0"/>
              <a:t>时，移一位；对其他 </a:t>
            </a:r>
            <a:r>
              <a:rPr lang="zh-CN" altLang="en-US" sz="2400" i="1" dirty="0">
                <a:latin typeface="Times New Roman" charset="0"/>
              </a:rPr>
              <a:t>i </a:t>
            </a:r>
            <a:r>
              <a:rPr lang="zh-CN" altLang="en-US" sz="2400" dirty="0"/>
              <a:t>，移两位；</a:t>
            </a:r>
          </a:p>
          <a:p>
            <a:r>
              <a:rPr lang="zh-CN" altLang="en-US" sz="2400" dirty="0"/>
              <a:t>2）异或运算算错；</a:t>
            </a:r>
          </a:p>
          <a:p>
            <a:r>
              <a:rPr lang="zh-CN" altLang="en-US" sz="2400" dirty="0"/>
              <a:t>3）明文、密文应该以</a:t>
            </a:r>
            <a:r>
              <a:rPr lang="zh-CN" altLang="en-US" sz="2400" dirty="0">
                <a:solidFill>
                  <a:srgbClr val="FF0000"/>
                </a:solidFill>
              </a:rPr>
              <a:t>字节分块</a:t>
            </a:r>
            <a:r>
              <a:rPr lang="zh-CN" altLang="en-US" sz="2400" dirty="0"/>
              <a:t>的格式书写。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1）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3" name="对象 -2147482617"/>
          <p:cNvGraphicFramePr>
            <a:graphicFrameLocks noChangeAspect="1"/>
          </p:cNvGraphicFramePr>
          <p:nvPr/>
        </p:nvGraphicFramePr>
        <p:xfrm>
          <a:off x="2639695" y="3131820"/>
          <a:ext cx="888492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r:id="rId3" imgW="3695700" imgH="203200" progId="Equation.DSMT4">
                  <p:embed/>
                </p:oleObj>
              </mc:Choice>
              <mc:Fallback>
                <p:oleObj r:id="rId3" imgW="3695700" imgH="203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9695" y="3131820"/>
                        <a:ext cx="888492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6"/>
          <p:cNvGraphicFramePr>
            <a:graphicFrameLocks noChangeAspect="1"/>
          </p:cNvGraphicFramePr>
          <p:nvPr/>
        </p:nvGraphicFramePr>
        <p:xfrm>
          <a:off x="2574290" y="3635375"/>
          <a:ext cx="890397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r:id="rId5" imgW="3695700" imgH="203200" progId="Equation.DSMT4">
                  <p:embed/>
                </p:oleObj>
              </mc:Choice>
              <mc:Fallback>
                <p:oleObj r:id="rId5" imgW="3695700" imgH="2032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4290" y="3635375"/>
                        <a:ext cx="8903970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5"/>
          <p:cNvGraphicFramePr>
            <a:graphicFrameLocks noChangeAspect="1"/>
          </p:cNvGraphicFramePr>
          <p:nvPr/>
        </p:nvGraphicFramePr>
        <p:xfrm>
          <a:off x="2284730" y="4428491"/>
          <a:ext cx="924433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r:id="rId7" imgW="4813300" imgH="203200" progId="Equation.DSMT4">
                  <p:embed/>
                </p:oleObj>
              </mc:Choice>
              <mc:Fallback>
                <p:oleObj r:id="rId7" imgW="4813300" imgH="203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4730" y="4428491"/>
                        <a:ext cx="9244330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4"/>
          <p:cNvGraphicFramePr>
            <a:graphicFrameLocks noChangeAspect="1"/>
          </p:cNvGraphicFramePr>
          <p:nvPr/>
        </p:nvGraphicFramePr>
        <p:xfrm>
          <a:off x="2287906" y="4859655"/>
          <a:ext cx="925385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r:id="rId9" imgW="4813300" imgH="203200" progId="Equation.DSMT4">
                  <p:embed/>
                </p:oleObj>
              </mc:Choice>
              <mc:Fallback>
                <p:oleObj r:id="rId9" imgW="4813300" imgH="203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7906" y="4859655"/>
                        <a:ext cx="9253855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87" y="467469"/>
            <a:ext cx="8660765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95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66" y="2772410"/>
            <a:ext cx="7947025" cy="4372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56156" y="539751"/>
            <a:ext cx="8921115" cy="264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tips</a:t>
            </a:r>
            <a:r>
              <a:rPr lang="zh-CN" altLang="en-US" sz="2400" dirty="0"/>
              <a:t>：</a:t>
            </a:r>
          </a:p>
          <a:p>
            <a:pPr marL="285750" indent="-285750">
              <a:buFont typeface="Wingdings" charset="0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加法：模2加</a:t>
            </a:r>
          </a:p>
          <a:p>
            <a:pPr marL="285750" indent="-285750">
              <a:buFont typeface="Wingdings" charset="0"/>
              <a:buChar char="ü"/>
            </a:pPr>
            <a:r>
              <a:rPr lang="zh-CN" altLang="en-US" sz="2400" dirty="0"/>
              <a:t>乘法：字节相乘</a:t>
            </a:r>
          </a:p>
          <a:p>
            <a:pPr marL="285750" indent="-285750">
              <a:buFont typeface="Wingdings" charset="0"/>
              <a:buChar char="ü"/>
            </a:pPr>
            <a:r>
              <a:rPr lang="zh-CN" altLang="en-US" sz="2400" dirty="0"/>
              <a:t>多项式相乘：系数的计算</a:t>
            </a:r>
          </a:p>
          <a:p>
            <a:pPr marL="285750" indent="-285750">
              <a:buFont typeface="Wingdings" charset="0"/>
              <a:buChar char="ü"/>
            </a:pPr>
            <a:r>
              <a:rPr lang="zh-CN" altLang="en-US" sz="2400" dirty="0"/>
              <a:t>求逆运算：辗转相除法</a:t>
            </a:r>
          </a:p>
          <a:p>
            <a:pPr marL="285750" indent="-285750">
              <a:buFont typeface="Wingdings" charset="0"/>
              <a:buChar char="ü"/>
            </a:pPr>
            <a:endParaRPr lang="zh-CN" altLang="en-US" dirty="0"/>
          </a:p>
          <a:p>
            <a:pPr marL="285750" indent="-285750">
              <a:buFont typeface="Wingdings" charset="0"/>
              <a:buChar char="ü"/>
            </a:pPr>
            <a:endParaRPr lang="zh-CN" altLang="en-US" dirty="0"/>
          </a:p>
          <a:p>
            <a:pPr>
              <a:buFont typeface="Wingdings" charset="0"/>
            </a:pPr>
            <a:r>
              <a:rPr lang="zh-CN" altLang="en-US" sz="2400" dirty="0"/>
              <a:t>解：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425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10" y="1351281"/>
            <a:ext cx="8458200" cy="4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277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810895"/>
            <a:ext cx="8082280" cy="5240020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5524613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87956" y="611505"/>
            <a:ext cx="8448675" cy="561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（3）在                   中，</a:t>
            </a:r>
          </a:p>
          <a:p>
            <a:r>
              <a:rPr lang="zh-CN" altLang="en-US" dirty="0"/>
              <a:t>     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400" dirty="0"/>
              <a:t>        </a:t>
            </a:r>
            <a:r>
              <a:rPr lang="zh-CN" altLang="en-US" dirty="0"/>
              <a:t>     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2" name="对象 -2147482571"/>
          <p:cNvGraphicFramePr>
            <a:graphicFrameLocks noChangeAspect="1"/>
          </p:cNvGraphicFramePr>
          <p:nvPr/>
        </p:nvGraphicFramePr>
        <p:xfrm>
          <a:off x="3983356" y="612140"/>
          <a:ext cx="141033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3" imgW="685800" imgH="203200" progId="Equation.DSMT4">
                  <p:embed/>
                </p:oleObj>
              </mc:Choice>
              <mc:Fallback>
                <p:oleObj r:id="rId3" imgW="685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3356" y="612140"/>
                        <a:ext cx="1410335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570"/>
          <p:cNvGraphicFramePr>
            <a:graphicFrameLocks noChangeAspect="1"/>
          </p:cNvGraphicFramePr>
          <p:nvPr/>
        </p:nvGraphicFramePr>
        <p:xfrm>
          <a:off x="3585846" y="1187450"/>
          <a:ext cx="710374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5" imgW="3365500" imgH="787400" progId="Equation.DSMT4">
                  <p:embed/>
                </p:oleObj>
              </mc:Choice>
              <mc:Fallback>
                <p:oleObj r:id="rId5" imgW="33655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5846" y="1187450"/>
                        <a:ext cx="7103745" cy="174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580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1" y="1764031"/>
            <a:ext cx="8621395" cy="19577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338</Words>
  <Application>Microsoft Office PowerPoint</Application>
  <PresentationFormat>自定义</PresentationFormat>
  <Paragraphs>69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华文行楷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默认设计模板</vt:lpstr>
      <vt:lpstr>1_Office 主题​​</vt:lpstr>
      <vt:lpstr>MathType 6.0 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 sign</dc:title>
  <dc:subject>&lt;a href="http://templates.redoffice.com/template/cateShow.php?class=mb&amp;categoryid=117&amp;sid=165"&gt;Business&lt;/a&gt;</dc:subject>
  <dc:creator>User</dc:creator>
  <cp:keywords>presentation background, Presentation, Azure, Direction sign, Blue sky, Business, Redoffice Templates, Redoffice.com</cp:keywords>
  <dc:description>A &lt;a href="http://templates.redoffice.com/template/cateShow.php?class=mb&amp;categoryid=117&amp;sid=165"&gt;business&lt;/a&gt; lady standing in front of direction pointer, thinking. Terrific template for presentations on guide, leadership, decision, decision, strategic choice, etc.&lt;a href="http://templates.redoffice.com/template/cateShow.php?class=mb&amp;categoryid=117&amp;sid=165"&gt;more about Business Impress Templates&lt;/a&gt;.</dc:description>
  <cp:lastModifiedBy>HP</cp:lastModifiedBy>
  <cp:revision>32</cp:revision>
  <dcterms:created xsi:type="dcterms:W3CDTF">2010-08-31T15:58:00Z</dcterms:created>
  <dcterms:modified xsi:type="dcterms:W3CDTF">2018-06-15T02:55:48Z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  <property fmtid="{D5CDD505-2E9C-101B-9397-08002B2CF9AE}" pid="3" name="KSOProductBuildVer">
    <vt:lpwstr>2052-10.1.0.5603</vt:lpwstr>
  </property>
</Properties>
</file>