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A756C-F3BD-4CB9-A663-2D2C6C4E3068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2162A-4089-4FD8-B912-FAB4F317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02FA78-EE8E-4183-B573-4A2DE7630567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2051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6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8DD990-1114-4E2C-ABDA-774FCE486F81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215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8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CACA4C-0C99-460A-A358-1C06706DF9DB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32256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2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E20CDF-9A8D-4635-BC70-C1EFDB3AF99C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3235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8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CC155C-2A7D-41F6-9126-8B2EACBAF891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2461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65A4E6-73E4-42AE-8EF5-8E699437492F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256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9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FDFC9B-0A30-4E8D-8876-8F457E8A789F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3266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4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57175F-A11B-4AB9-B82C-BFCDFD2B0EB0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32768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8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8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28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8A3540-FC55-4E7A-9936-6266D00BE927}" type="slidenum">
              <a:rPr lang="zh-CN" altLang="en-US" sz="1200"/>
              <a:pPr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386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1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1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4718" y="595313"/>
            <a:ext cx="11207749" cy="342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672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4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4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0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4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B85A-959D-4C6E-B56E-990ACBE16905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6910-6CD0-4286-8347-28F3114C0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0451" y="1562100"/>
            <a:ext cx="753586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defRPr/>
            </a:pPr>
            <a:endParaRPr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533400" indent="-533400">
              <a:defRPr/>
            </a:pPr>
            <a:r>
              <a:rPr lang="en-US" altLang="zh-CN" sz="4000" b="1" dirty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zh-CN" altLang="en-US" sz="4000" b="1" dirty="0">
                <a:solidFill>
                  <a:srgbClr val="663300"/>
                </a:solidFill>
                <a:latin typeface="Arial" charset="0"/>
              </a:rPr>
              <a:t>四、</a:t>
            </a:r>
            <a:r>
              <a:rPr lang="en-US" altLang="zh-CN" sz="4000" b="1" dirty="0">
                <a:solidFill>
                  <a:srgbClr val="663300"/>
                </a:solidFill>
                <a:latin typeface="Times New Roman" pitchFamily="18" charset="0"/>
              </a:rPr>
              <a:t>Linux</a:t>
            </a:r>
            <a:r>
              <a:rPr lang="zh-CN" altLang="en-US" sz="4000" b="1" dirty="0" smtClean="0">
                <a:solidFill>
                  <a:srgbClr val="663300"/>
                </a:solidFill>
                <a:latin typeface="Times New Roman" pitchFamily="18" charset="0"/>
              </a:rPr>
              <a:t>进程控制</a:t>
            </a:r>
            <a:endParaRPr lang="en-US" altLang="zh-CN" sz="4400" b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817101" y="6510339"/>
            <a:ext cx="650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28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43025" y="787401"/>
            <a:ext cx="9144000" cy="5895975"/>
            <a:chOff x="284" y="453"/>
            <a:chExt cx="5049" cy="3397"/>
          </a:xfrm>
        </p:grpSpPr>
        <p:sp>
          <p:nvSpPr>
            <p:cNvPr id="1122309" name="Text Box 5"/>
            <p:cNvSpPr txBox="1">
              <a:spLocks noChangeArrowheads="1"/>
            </p:cNvSpPr>
            <p:nvPr/>
          </p:nvSpPr>
          <p:spPr bwMode="auto">
            <a:xfrm>
              <a:off x="284" y="1616"/>
              <a:ext cx="1709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指向进程基本控制块的指针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2024" y="715"/>
              <a:ext cx="983" cy="3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2022" y="882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2022" y="1029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2026" y="1177"/>
              <a:ext cx="9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2026" y="1324"/>
              <a:ext cx="9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022" y="1471"/>
              <a:ext cx="9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16" name="Text Box 12"/>
            <p:cNvSpPr txBox="1">
              <a:spLocks noChangeArrowheads="1"/>
            </p:cNvSpPr>
            <p:nvPr/>
          </p:nvSpPr>
          <p:spPr bwMode="auto">
            <a:xfrm>
              <a:off x="1155" y="678"/>
              <a:ext cx="874" cy="1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进程状态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17" name="Text Box 13"/>
            <p:cNvSpPr txBox="1">
              <a:spLocks noChangeArrowheads="1"/>
            </p:cNvSpPr>
            <p:nvPr/>
          </p:nvSpPr>
          <p:spPr bwMode="auto">
            <a:xfrm>
              <a:off x="2004" y="691"/>
              <a:ext cx="756" cy="2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latin typeface="Times New Roman" pitchFamily="18" charset="0"/>
                </a:rPr>
                <a:t>state</a:t>
              </a:r>
              <a:endPara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2028" y="1619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>
              <a:off x="2028" y="1766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>
              <a:off x="2022" y="2560"/>
              <a:ext cx="9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028" y="2060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>
              <a:off x="2028" y="2226"/>
              <a:ext cx="9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2028" y="2391"/>
              <a:ext cx="9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24" name="Text Box 20"/>
            <p:cNvSpPr txBox="1">
              <a:spLocks noChangeArrowheads="1"/>
            </p:cNvSpPr>
            <p:nvPr/>
          </p:nvSpPr>
          <p:spPr bwMode="auto">
            <a:xfrm>
              <a:off x="1030" y="1135"/>
              <a:ext cx="855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进程标识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>
              <a:off x="2886" y="1840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>
              <a:off x="2886" y="1913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>
              <a:off x="2886" y="1987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28" name="Text Box 24"/>
            <p:cNvSpPr txBox="1">
              <a:spLocks noChangeArrowheads="1"/>
            </p:cNvSpPr>
            <p:nvPr/>
          </p:nvSpPr>
          <p:spPr bwMode="auto">
            <a:xfrm>
              <a:off x="582" y="1827"/>
              <a:ext cx="1515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进程调度有关的字段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>
              <a:off x="2022" y="2735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>
              <a:off x="2022" y="2900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>
              <a:off x="2022" y="3056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32" name="Text Box 28"/>
            <p:cNvSpPr txBox="1">
              <a:spLocks noChangeArrowheads="1"/>
            </p:cNvSpPr>
            <p:nvPr/>
          </p:nvSpPr>
          <p:spPr bwMode="auto">
            <a:xfrm>
              <a:off x="516" y="2255"/>
              <a:ext cx="1477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进程亲属关系的字段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33" name="Text Box 29"/>
            <p:cNvSpPr txBox="1">
              <a:spLocks noChangeArrowheads="1"/>
            </p:cNvSpPr>
            <p:nvPr/>
          </p:nvSpPr>
          <p:spPr bwMode="auto">
            <a:xfrm>
              <a:off x="608" y="2727"/>
              <a:ext cx="1452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指向当前目录的指针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34" name="Text Box 30"/>
            <p:cNvSpPr txBox="1">
              <a:spLocks noChangeArrowheads="1"/>
            </p:cNvSpPr>
            <p:nvPr/>
          </p:nvSpPr>
          <p:spPr bwMode="auto">
            <a:xfrm>
              <a:off x="504" y="2896"/>
              <a:ext cx="1538" cy="2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指向文件描述符的指针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2022" y="3222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>
              <a:off x="2022" y="3396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37" name="Text Box 33"/>
            <p:cNvSpPr txBox="1">
              <a:spLocks noChangeArrowheads="1"/>
            </p:cNvSpPr>
            <p:nvPr/>
          </p:nvSpPr>
          <p:spPr bwMode="auto">
            <a:xfrm>
              <a:off x="504" y="3059"/>
              <a:ext cx="1538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指向主存描述符的指针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38" name="Text Box 34"/>
            <p:cNvSpPr txBox="1">
              <a:spLocks noChangeArrowheads="1"/>
            </p:cNvSpPr>
            <p:nvPr/>
          </p:nvSpPr>
          <p:spPr bwMode="auto">
            <a:xfrm>
              <a:off x="627" y="3220"/>
              <a:ext cx="1417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指向信号结构的指针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>
              <a:off x="2022" y="3561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40" name="Text Box 36"/>
            <p:cNvSpPr txBox="1">
              <a:spLocks noChangeArrowheads="1"/>
            </p:cNvSpPr>
            <p:nvPr/>
          </p:nvSpPr>
          <p:spPr bwMode="auto">
            <a:xfrm>
              <a:off x="719" y="3384"/>
              <a:ext cx="1368" cy="2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</a:t>
              </a:r>
              <a:r>
                <a:rPr lang="en-US" altLang="zh-CN" sz="1600" b="1">
                  <a:latin typeface="Times New Roman" pitchFamily="18" charset="0"/>
                </a:rPr>
                <a:t>tty</a:t>
              </a:r>
              <a:r>
                <a:rPr lang="zh-CN" altLang="en-US" sz="1600" b="1">
                  <a:latin typeface="Times New Roman" pitchFamily="18" charset="0"/>
                </a:rPr>
                <a:t>结构的指针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41" name="Text Box 37"/>
            <p:cNvSpPr txBox="1">
              <a:spLocks noChangeArrowheads="1"/>
            </p:cNvSpPr>
            <p:nvPr/>
          </p:nvSpPr>
          <p:spPr bwMode="auto">
            <a:xfrm>
              <a:off x="1848" y="453"/>
              <a:ext cx="1156" cy="2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>
                  <a:latin typeface="Times New Roman" pitchFamily="18" charset="0"/>
                </a:rPr>
                <a:t>task_struct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42" name="Text Box 38"/>
            <p:cNvSpPr txBox="1">
              <a:spLocks noChangeArrowheads="1"/>
            </p:cNvSpPr>
            <p:nvPr/>
          </p:nvSpPr>
          <p:spPr bwMode="auto">
            <a:xfrm>
              <a:off x="3855" y="1507"/>
              <a:ext cx="431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43" name="Text Box 39"/>
            <p:cNvSpPr txBox="1">
              <a:spLocks noChangeArrowheads="1"/>
            </p:cNvSpPr>
            <p:nvPr/>
          </p:nvSpPr>
          <p:spPr bwMode="auto">
            <a:xfrm>
              <a:off x="4040" y="1495"/>
              <a:ext cx="1022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>
                  <a:latin typeface="Times New Roman" pitchFamily="18" charset="0"/>
                </a:rPr>
                <a:t>thread_info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>
              <a:off x="2896" y="2819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3205" y="2215"/>
              <a:ext cx="0" cy="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3205" y="2221"/>
              <a:ext cx="6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47" name="Text Box 43"/>
            <p:cNvSpPr txBox="1">
              <a:spLocks noChangeArrowheads="1"/>
            </p:cNvSpPr>
            <p:nvPr/>
          </p:nvSpPr>
          <p:spPr bwMode="auto">
            <a:xfrm>
              <a:off x="3860" y="2230"/>
              <a:ext cx="43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48" name="Text Box 44"/>
            <p:cNvSpPr txBox="1">
              <a:spLocks noChangeArrowheads="1"/>
            </p:cNvSpPr>
            <p:nvPr/>
          </p:nvSpPr>
          <p:spPr bwMode="auto">
            <a:xfrm>
              <a:off x="4047" y="2229"/>
              <a:ext cx="886" cy="2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当前目录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>
              <a:off x="3350" y="2543"/>
              <a:ext cx="0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>
              <a:off x="3356" y="2546"/>
              <a:ext cx="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51" name="Text Box 47"/>
            <p:cNvSpPr txBox="1">
              <a:spLocks noChangeArrowheads="1"/>
            </p:cNvSpPr>
            <p:nvPr/>
          </p:nvSpPr>
          <p:spPr bwMode="auto">
            <a:xfrm>
              <a:off x="3860" y="2546"/>
              <a:ext cx="430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52" name="Text Box 48"/>
            <p:cNvSpPr txBox="1">
              <a:spLocks noChangeArrowheads="1"/>
            </p:cNvSpPr>
            <p:nvPr/>
          </p:nvSpPr>
          <p:spPr bwMode="auto">
            <a:xfrm>
              <a:off x="4062" y="2564"/>
              <a:ext cx="983" cy="2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文件描述符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>
              <a:off x="3501" y="2857"/>
              <a:ext cx="3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54" name="Text Box 50"/>
            <p:cNvSpPr txBox="1">
              <a:spLocks noChangeArrowheads="1"/>
            </p:cNvSpPr>
            <p:nvPr/>
          </p:nvSpPr>
          <p:spPr bwMode="auto">
            <a:xfrm>
              <a:off x="3860" y="2857"/>
              <a:ext cx="43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55" name="Text Box 51"/>
            <p:cNvSpPr txBox="1">
              <a:spLocks noChangeArrowheads="1"/>
            </p:cNvSpPr>
            <p:nvPr/>
          </p:nvSpPr>
          <p:spPr bwMode="auto">
            <a:xfrm>
              <a:off x="4067" y="2875"/>
              <a:ext cx="959" cy="2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主存描述符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>
              <a:off x="3622" y="3180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57" name="Text Box 53"/>
            <p:cNvSpPr txBox="1">
              <a:spLocks noChangeArrowheads="1"/>
            </p:cNvSpPr>
            <p:nvPr/>
          </p:nvSpPr>
          <p:spPr bwMode="auto">
            <a:xfrm>
              <a:off x="3860" y="3180"/>
              <a:ext cx="43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58" name="Text Box 54"/>
            <p:cNvSpPr txBox="1">
              <a:spLocks noChangeArrowheads="1"/>
            </p:cNvSpPr>
            <p:nvPr/>
          </p:nvSpPr>
          <p:spPr bwMode="auto">
            <a:xfrm>
              <a:off x="4082" y="3189"/>
              <a:ext cx="1141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所接收的信号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2900" y="3476"/>
              <a:ext cx="9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60" name="Text Box 56"/>
            <p:cNvSpPr txBox="1">
              <a:spLocks noChangeArrowheads="1"/>
            </p:cNvSpPr>
            <p:nvPr/>
          </p:nvSpPr>
          <p:spPr bwMode="auto">
            <a:xfrm>
              <a:off x="3854" y="3467"/>
              <a:ext cx="43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2361" name="Text Box 57"/>
            <p:cNvSpPr txBox="1">
              <a:spLocks noChangeArrowheads="1"/>
            </p:cNvSpPr>
            <p:nvPr/>
          </p:nvSpPr>
          <p:spPr bwMode="auto">
            <a:xfrm>
              <a:off x="4076" y="3479"/>
              <a:ext cx="1257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与进程相关的</a:t>
              </a:r>
              <a:r>
                <a:rPr lang="en-US" altLang="zh-CN" sz="1600" b="1">
                  <a:latin typeface="Times New Roman" pitchFamily="18" charset="0"/>
                </a:rPr>
                <a:t>tty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>
              <a:off x="2908" y="3318"/>
              <a:ext cx="7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>
              <a:off x="3622" y="3186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>
              <a:off x="2905" y="3142"/>
              <a:ext cx="5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>
              <a:off x="3500" y="2862"/>
              <a:ext cx="0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>
              <a:off x="2908" y="2984"/>
              <a:ext cx="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67" name="Text Box 63"/>
            <p:cNvSpPr txBox="1">
              <a:spLocks noChangeArrowheads="1"/>
            </p:cNvSpPr>
            <p:nvPr/>
          </p:nvSpPr>
          <p:spPr bwMode="auto">
            <a:xfrm>
              <a:off x="2994" y="1828"/>
              <a:ext cx="1108" cy="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/>
            <a:lstStyle>
              <a:lvl1pPr marL="914400" indent="-341313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zh-CN" altLang="en-US" sz="1600" b="1">
                  <a:latin typeface="Times New Roman" pitchFamily="18" charset="0"/>
                </a:rPr>
                <a:t>指向进程队列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>
              <a:off x="3205" y="1512"/>
              <a:ext cx="6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>
              <a:off x="2890" y="1693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>
              <a:off x="3206" y="1514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371" name="AutoShape 67"/>
            <p:cNvSpPr>
              <a:spLocks/>
            </p:cNvSpPr>
            <p:nvPr/>
          </p:nvSpPr>
          <p:spPr bwMode="auto">
            <a:xfrm>
              <a:off x="1895" y="881"/>
              <a:ext cx="89" cy="706"/>
            </a:xfrm>
            <a:prstGeom prst="leftBrace">
              <a:avLst>
                <a:gd name="adj1" fmla="val 6610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914400" indent="-341313"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22372" name="AutoShape 68"/>
            <p:cNvSpPr>
              <a:spLocks/>
            </p:cNvSpPr>
            <p:nvPr/>
          </p:nvSpPr>
          <p:spPr bwMode="auto">
            <a:xfrm>
              <a:off x="1913" y="2078"/>
              <a:ext cx="82" cy="648"/>
            </a:xfrm>
            <a:prstGeom prst="leftBrace">
              <a:avLst>
                <a:gd name="adj1" fmla="val 6760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914400" indent="-341313">
                <a:buBlip>
                  <a:blip r:embed="rId3"/>
                </a:buBlip>
                <a:defRPr/>
              </a:pPr>
              <a:endParaRPr lang="zh-CN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8677" name="Text Box 69"/>
            <p:cNvSpPr txBox="1">
              <a:spLocks noChangeArrowheads="1"/>
            </p:cNvSpPr>
            <p:nvPr/>
          </p:nvSpPr>
          <p:spPr bwMode="auto">
            <a:xfrm>
              <a:off x="2040" y="828"/>
              <a:ext cx="6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prio</a:t>
              </a:r>
            </a:p>
          </p:txBody>
        </p:sp>
        <p:sp>
          <p:nvSpPr>
            <p:cNvPr id="68678" name="Text Box 70"/>
            <p:cNvSpPr txBox="1">
              <a:spLocks noChangeArrowheads="1"/>
            </p:cNvSpPr>
            <p:nvPr/>
          </p:nvSpPr>
          <p:spPr bwMode="auto">
            <a:xfrm>
              <a:off x="2051" y="983"/>
              <a:ext cx="6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pid</a:t>
              </a:r>
            </a:p>
          </p:txBody>
        </p:sp>
        <p:sp>
          <p:nvSpPr>
            <p:cNvPr id="68679" name="Text Box 71"/>
            <p:cNvSpPr txBox="1">
              <a:spLocks noChangeArrowheads="1"/>
            </p:cNvSpPr>
            <p:nvPr/>
          </p:nvSpPr>
          <p:spPr bwMode="auto">
            <a:xfrm>
              <a:off x="2022" y="1145"/>
              <a:ext cx="6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tgid</a:t>
              </a:r>
            </a:p>
          </p:txBody>
        </p:sp>
        <p:sp>
          <p:nvSpPr>
            <p:cNvPr id="68680" name="Text Box 72"/>
            <p:cNvSpPr txBox="1">
              <a:spLocks noChangeArrowheads="1"/>
            </p:cNvSpPr>
            <p:nvPr/>
          </p:nvSpPr>
          <p:spPr bwMode="auto">
            <a:xfrm>
              <a:off x="2013" y="1310"/>
              <a:ext cx="6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pgrp</a:t>
              </a:r>
            </a:p>
          </p:txBody>
        </p:sp>
        <p:sp>
          <p:nvSpPr>
            <p:cNvPr id="68681" name="Text Box 73"/>
            <p:cNvSpPr txBox="1">
              <a:spLocks noChangeArrowheads="1"/>
            </p:cNvSpPr>
            <p:nvPr/>
          </p:nvSpPr>
          <p:spPr bwMode="auto">
            <a:xfrm>
              <a:off x="1941" y="1435"/>
              <a:ext cx="79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sessin</a:t>
              </a:r>
            </a:p>
          </p:txBody>
        </p:sp>
        <p:sp>
          <p:nvSpPr>
            <p:cNvPr id="68682" name="Text Box 74"/>
            <p:cNvSpPr txBox="1">
              <a:spLocks noChangeArrowheads="1"/>
            </p:cNvSpPr>
            <p:nvPr/>
          </p:nvSpPr>
          <p:spPr bwMode="auto">
            <a:xfrm>
              <a:off x="1843" y="1601"/>
              <a:ext cx="100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thread_info</a:t>
              </a:r>
            </a:p>
          </p:txBody>
        </p:sp>
        <p:sp>
          <p:nvSpPr>
            <p:cNvPr id="68683" name="Text Box 75"/>
            <p:cNvSpPr txBox="1">
              <a:spLocks noChangeArrowheads="1"/>
            </p:cNvSpPr>
            <p:nvPr/>
          </p:nvSpPr>
          <p:spPr bwMode="auto">
            <a:xfrm>
              <a:off x="1950" y="1779"/>
              <a:ext cx="7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run_list</a:t>
              </a:r>
            </a:p>
          </p:txBody>
        </p:sp>
        <p:sp>
          <p:nvSpPr>
            <p:cNvPr id="68684" name="Text Box 76"/>
            <p:cNvSpPr txBox="1">
              <a:spLocks noChangeArrowheads="1"/>
            </p:cNvSpPr>
            <p:nvPr/>
          </p:nvSpPr>
          <p:spPr bwMode="auto">
            <a:xfrm>
              <a:off x="2079" y="3351"/>
              <a:ext cx="5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tty</a:t>
              </a:r>
            </a:p>
          </p:txBody>
        </p:sp>
        <p:sp>
          <p:nvSpPr>
            <p:cNvPr id="68685" name="Text Box 77"/>
            <p:cNvSpPr txBox="1">
              <a:spLocks noChangeArrowheads="1"/>
            </p:cNvSpPr>
            <p:nvPr/>
          </p:nvSpPr>
          <p:spPr bwMode="auto">
            <a:xfrm>
              <a:off x="1880" y="2015"/>
              <a:ext cx="96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real_parent</a:t>
              </a:r>
            </a:p>
          </p:txBody>
        </p:sp>
        <p:sp>
          <p:nvSpPr>
            <p:cNvPr id="68686" name="Text Box 78"/>
            <p:cNvSpPr txBox="1">
              <a:spLocks noChangeArrowheads="1"/>
            </p:cNvSpPr>
            <p:nvPr/>
          </p:nvSpPr>
          <p:spPr bwMode="auto">
            <a:xfrm>
              <a:off x="1980" y="2181"/>
              <a:ext cx="72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parent</a:t>
              </a:r>
            </a:p>
          </p:txBody>
        </p:sp>
        <p:sp>
          <p:nvSpPr>
            <p:cNvPr id="68687" name="Text Box 79"/>
            <p:cNvSpPr txBox="1">
              <a:spLocks noChangeArrowheads="1"/>
            </p:cNvSpPr>
            <p:nvPr/>
          </p:nvSpPr>
          <p:spPr bwMode="auto">
            <a:xfrm>
              <a:off x="1917" y="2364"/>
              <a:ext cx="8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children</a:t>
              </a:r>
            </a:p>
          </p:txBody>
        </p:sp>
        <p:sp>
          <p:nvSpPr>
            <p:cNvPr id="68688" name="Text Box 80"/>
            <p:cNvSpPr txBox="1">
              <a:spLocks noChangeArrowheads="1"/>
            </p:cNvSpPr>
            <p:nvPr/>
          </p:nvSpPr>
          <p:spPr bwMode="auto">
            <a:xfrm>
              <a:off x="1962" y="2537"/>
              <a:ext cx="74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sibling</a:t>
              </a:r>
            </a:p>
          </p:txBody>
        </p:sp>
        <p:sp>
          <p:nvSpPr>
            <p:cNvPr id="68689" name="Text Box 81"/>
            <p:cNvSpPr txBox="1">
              <a:spLocks noChangeArrowheads="1"/>
            </p:cNvSpPr>
            <p:nvPr/>
          </p:nvSpPr>
          <p:spPr bwMode="auto">
            <a:xfrm>
              <a:off x="2062" y="2701"/>
              <a:ext cx="52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fs</a:t>
              </a:r>
            </a:p>
          </p:txBody>
        </p:sp>
        <p:sp>
          <p:nvSpPr>
            <p:cNvPr id="68690" name="Text Box 82"/>
            <p:cNvSpPr txBox="1">
              <a:spLocks noChangeArrowheads="1"/>
            </p:cNvSpPr>
            <p:nvPr/>
          </p:nvSpPr>
          <p:spPr bwMode="auto">
            <a:xfrm>
              <a:off x="2015" y="2865"/>
              <a:ext cx="74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files</a:t>
              </a:r>
            </a:p>
          </p:txBody>
        </p:sp>
        <p:sp>
          <p:nvSpPr>
            <p:cNvPr id="68691" name="Text Box 83"/>
            <p:cNvSpPr txBox="1">
              <a:spLocks noChangeArrowheads="1"/>
            </p:cNvSpPr>
            <p:nvPr/>
          </p:nvSpPr>
          <p:spPr bwMode="auto">
            <a:xfrm>
              <a:off x="2034" y="3030"/>
              <a:ext cx="62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68692" name="Text Box 84"/>
            <p:cNvSpPr txBox="1">
              <a:spLocks noChangeArrowheads="1"/>
            </p:cNvSpPr>
            <p:nvPr/>
          </p:nvSpPr>
          <p:spPr bwMode="auto">
            <a:xfrm>
              <a:off x="1962" y="3195"/>
              <a:ext cx="74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signal</a:t>
              </a:r>
            </a:p>
          </p:txBody>
        </p:sp>
        <p:sp>
          <p:nvSpPr>
            <p:cNvPr id="68693" name="Text Box 85"/>
            <p:cNvSpPr txBox="1">
              <a:spLocks noChangeArrowheads="1"/>
            </p:cNvSpPr>
            <p:nvPr/>
          </p:nvSpPr>
          <p:spPr bwMode="auto">
            <a:xfrm>
              <a:off x="2126" y="3616"/>
              <a:ext cx="5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14400" indent="-34131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</a:p>
          </p:txBody>
        </p:sp>
      </p:grpSp>
      <p:sp>
        <p:nvSpPr>
          <p:cNvPr id="1122390" name="Rectangle 86"/>
          <p:cNvSpPr>
            <a:spLocks noChangeArrowheads="1"/>
          </p:cNvSpPr>
          <p:nvPr/>
        </p:nvSpPr>
        <p:spPr bwMode="auto">
          <a:xfrm>
            <a:off x="1722438" y="33339"/>
            <a:ext cx="692785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</a:rPr>
              <a:t>linux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进程控制块的结构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54153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817101" y="6510339"/>
            <a:ext cx="650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1919289" y="757239"/>
            <a:ext cx="7202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进程标识符</a:t>
            </a:r>
          </a:p>
        </p:txBody>
      </p:sp>
      <p:graphicFrame>
        <p:nvGraphicFramePr>
          <p:cNvPr id="1124359" name="Group 7"/>
          <p:cNvGraphicFramePr>
            <a:graphicFrameLocks noGrp="1"/>
          </p:cNvGraphicFramePr>
          <p:nvPr/>
        </p:nvGraphicFramePr>
        <p:xfrm>
          <a:off x="2279651" y="1557339"/>
          <a:ext cx="5129213" cy="3362324"/>
        </p:xfrm>
        <a:graphic>
          <a:graphicData uri="http://schemas.openxmlformats.org/drawingml/2006/table">
            <a:tbl>
              <a:tblPr/>
              <a:tblGrid>
                <a:gridCol w="1466031"/>
                <a:gridCol w="3663182"/>
              </a:tblGrid>
              <a:tr h="85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字段名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进程的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tgid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线程组领头进程的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pgrp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进程组领头的进程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session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会话领头进程的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PID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6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10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92313" y="2060576"/>
            <a:ext cx="8208962" cy="2944813"/>
          </a:xfrm>
        </p:spPr>
        <p:txBody>
          <a:bodyPr/>
          <a:lstStyle/>
          <a:p>
            <a:pPr marL="1168400" lvl="1" indent="-711200">
              <a:buClr>
                <a:srgbClr val="CC3300"/>
              </a:buClr>
              <a:buNone/>
            </a:pPr>
            <a:r>
              <a:rPr lang="en-US" altLang="zh-CN">
                <a:latin typeface="隶书" panose="02010509060101010101" pitchFamily="49" charset="-122"/>
              </a:rPr>
              <a:t>TASK_RUNNING		  </a:t>
            </a:r>
            <a:r>
              <a:rPr lang="zh-CN" altLang="en-US">
                <a:latin typeface="隶书" panose="02010509060101010101" pitchFamily="49" charset="-122"/>
              </a:rPr>
              <a:t>可执行状态</a:t>
            </a:r>
          </a:p>
          <a:p>
            <a:pPr marL="1168400" lvl="1" indent="-711200">
              <a:buClr>
                <a:srgbClr val="CC3300"/>
              </a:buClr>
              <a:buNone/>
            </a:pPr>
            <a:r>
              <a:rPr lang="en-US" altLang="zh-CN">
                <a:latin typeface="隶书" panose="02010509060101010101" pitchFamily="49" charset="-122"/>
              </a:rPr>
              <a:t>TASK_INTERRUPTIBLE	</a:t>
            </a:r>
            <a:r>
              <a:rPr lang="zh-CN" altLang="en-US">
                <a:latin typeface="隶书" panose="02010509060101010101" pitchFamily="49" charset="-122"/>
              </a:rPr>
              <a:t>可中断睡眠状态</a:t>
            </a:r>
          </a:p>
          <a:p>
            <a:pPr marL="1168400" lvl="1" indent="-711200">
              <a:buClr>
                <a:srgbClr val="CC3300"/>
              </a:buClr>
              <a:buNone/>
            </a:pPr>
            <a:r>
              <a:rPr lang="en-US" altLang="zh-CN">
                <a:latin typeface="隶书" panose="02010509060101010101" pitchFamily="49" charset="-122"/>
              </a:rPr>
              <a:t>TASK_UNINTERRUPTIBLE	</a:t>
            </a:r>
            <a:r>
              <a:rPr lang="zh-CN" altLang="en-US">
                <a:latin typeface="隶书" panose="02010509060101010101" pitchFamily="49" charset="-122"/>
              </a:rPr>
              <a:t>不可中断睡眠状态</a:t>
            </a:r>
            <a:endParaRPr lang="en-US" altLang="zh-CN">
              <a:latin typeface="隶书" panose="02010509060101010101" pitchFamily="49" charset="-122"/>
            </a:endParaRPr>
          </a:p>
          <a:p>
            <a:pPr marL="1168400" lvl="1" indent="-711200">
              <a:buClr>
                <a:srgbClr val="CC3300"/>
              </a:buClr>
              <a:buNone/>
            </a:pPr>
            <a:r>
              <a:rPr lang="en-US" altLang="zh-CN">
                <a:latin typeface="隶书" panose="02010509060101010101" pitchFamily="49" charset="-122"/>
              </a:rPr>
              <a:t>TASK_STOPPED		</a:t>
            </a:r>
            <a:r>
              <a:rPr lang="zh-CN" altLang="en-US"/>
              <a:t>暂停状态或跟踪状态 </a:t>
            </a:r>
          </a:p>
          <a:p>
            <a:pPr marL="1168400" lvl="1" indent="-711200">
              <a:buClr>
                <a:srgbClr val="CC3300"/>
              </a:buClr>
              <a:buNone/>
            </a:pPr>
            <a:r>
              <a:rPr lang="en-US" altLang="zh-CN">
                <a:latin typeface="隶书" panose="02010509060101010101" pitchFamily="49" charset="-122"/>
              </a:rPr>
              <a:t>TASK_ZOMBIE		</a:t>
            </a:r>
            <a:r>
              <a:rPr lang="zh-CN" altLang="en-US"/>
              <a:t>僵死态 </a:t>
            </a:r>
            <a:endParaRPr lang="en-US" altLang="zh-CN">
              <a:latin typeface="隶书" panose="02010509060101010101" pitchFamily="49" charset="-122"/>
            </a:endParaRPr>
          </a:p>
          <a:p>
            <a:pPr marL="1168400" lvl="1" indent="-711200">
              <a:buClr>
                <a:srgbClr val="CC3300"/>
              </a:buClr>
              <a:buNone/>
            </a:pPr>
            <a:r>
              <a:rPr lang="en-US" altLang="zh-CN">
                <a:latin typeface="隶书" panose="02010509060101010101" pitchFamily="49" charset="-122"/>
              </a:rPr>
              <a:t>TASK_DEAD      </a:t>
            </a:r>
            <a:r>
              <a:rPr lang="en-US" altLang="zh-CN"/>
              <a:t>        </a:t>
            </a:r>
            <a:r>
              <a:rPr lang="zh-CN" altLang="en-US"/>
              <a:t>死亡态 </a:t>
            </a:r>
            <a:endParaRPr lang="en-US" altLang="zh-CN"/>
          </a:p>
        </p:txBody>
      </p:sp>
      <p:sp>
        <p:nvSpPr>
          <p:cNvPr id="70659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47851" y="622301"/>
            <a:ext cx="7927975" cy="1012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宋体" pitchFamily="2" charset="-122"/>
              </a:rPr>
              <a:t>②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</a:rPr>
              <a:t>进程状态：</a:t>
            </a:r>
          </a:p>
          <a:p>
            <a:pPr marL="1168400" lvl="1" indent="-711200">
              <a:lnSpc>
                <a:spcPct val="130000"/>
              </a:lnSpc>
              <a:buClr>
                <a:srgbClr val="CC3300"/>
              </a:buClr>
              <a:defRPr/>
            </a:pPr>
            <a:r>
              <a:rPr lang="zh-CN" altLang="en-US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隶书" pitchFamily="49" charset="-122"/>
              </a:rPr>
              <a:t>反映进程当前状态，包括以下几种可能的状态：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6891338" y="117475"/>
            <a:ext cx="3668712" cy="863600"/>
          </a:xfrm>
          <a:prstGeom prst="wedgeRoundRectCallout">
            <a:avLst>
              <a:gd name="adj1" fmla="val -50454"/>
              <a:gd name="adj2" fmla="val 19363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zh-CN" altLang="en-US" sz="2000" b="1" dirty="0">
                <a:latin typeface="Arial" charset="0"/>
              </a:rPr>
              <a:t>进程正在被</a:t>
            </a:r>
            <a:r>
              <a:rPr lang="en-US" altLang="zh-CN" sz="2000" b="1" dirty="0">
                <a:latin typeface="Arial" charset="0"/>
              </a:rPr>
              <a:t>CPU</a:t>
            </a:r>
            <a:r>
              <a:rPr lang="zh-CN" altLang="en-US" sz="2000" b="1" dirty="0">
                <a:latin typeface="Arial" charset="0"/>
              </a:rPr>
              <a:t>执行，或者已经准备就绪，随时可以执行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916738" y="355601"/>
            <a:ext cx="3668712" cy="1127125"/>
          </a:xfrm>
          <a:prstGeom prst="wedgeRoundRectCallout">
            <a:avLst>
              <a:gd name="adj1" fmla="val -47703"/>
              <a:gd name="adj2" fmla="val 15366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 dirty="0">
                <a:latin typeface="Arial" charset="0"/>
              </a:rPr>
              <a:t>处于等待中的进程，待等待条件为真时被唤醒，也可以被信号或者中断唤醒。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6818313" y="512764"/>
            <a:ext cx="3816350" cy="1127125"/>
          </a:xfrm>
          <a:prstGeom prst="wedgeRoundRectCallout">
            <a:avLst>
              <a:gd name="adj1" fmla="val -35393"/>
              <a:gd name="adj2" fmla="val 1767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 dirty="0">
                <a:latin typeface="Arial" charset="0"/>
              </a:rPr>
              <a:t>处于等待中的进程，待资源有效时唤醒，但不可以由其它进程通过信号</a:t>
            </a:r>
            <a:r>
              <a:rPr lang="en-US" altLang="zh-CN" sz="2000" b="1" dirty="0">
                <a:latin typeface="Arial" charset="0"/>
              </a:rPr>
              <a:t>(signal)</a:t>
            </a:r>
            <a:r>
              <a:rPr lang="zh-CN" altLang="en-US" sz="2000" b="1" dirty="0">
                <a:latin typeface="Arial" charset="0"/>
              </a:rPr>
              <a:t>或中断唤醒</a:t>
            </a:r>
          </a:p>
        </p:txBody>
      </p:sp>
      <p:sp>
        <p:nvSpPr>
          <p:cNvPr id="17" name="圆角矩形标注 16"/>
          <p:cNvSpPr/>
          <p:nvPr/>
        </p:nvSpPr>
        <p:spPr bwMode="auto">
          <a:xfrm>
            <a:off x="6146801" y="355600"/>
            <a:ext cx="4460875" cy="1511300"/>
          </a:xfrm>
          <a:prstGeom prst="wedgeRoundRectCallout">
            <a:avLst>
              <a:gd name="adj1" fmla="val -34270"/>
              <a:gd name="adj2" fmla="val 1638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zh-CN" altLang="en-US" sz="2000" b="1" dirty="0">
                <a:latin typeface="Arial" charset="0"/>
              </a:rPr>
              <a:t>进程暂停执行。当接收到</a:t>
            </a:r>
            <a:r>
              <a:rPr lang="en-US" altLang="zh-CN" sz="2000" b="1" dirty="0">
                <a:latin typeface="Arial" charset="0"/>
              </a:rPr>
              <a:t>SIGSTOP</a:t>
            </a:r>
            <a:r>
              <a:rPr lang="zh-CN" altLang="en-US" sz="2000" b="1" dirty="0">
                <a:latin typeface="Arial" charset="0"/>
              </a:rPr>
              <a:t>等信号时，进程进入该状态，接收到</a:t>
            </a:r>
            <a:r>
              <a:rPr lang="en-US" altLang="zh-CN" sz="2000" b="1" dirty="0">
                <a:latin typeface="Arial" charset="0"/>
              </a:rPr>
              <a:t>SIGCONT</a:t>
            </a:r>
            <a:r>
              <a:rPr lang="zh-CN" altLang="en-US" sz="2000" b="1" dirty="0">
                <a:latin typeface="Arial" charset="0"/>
              </a:rPr>
              <a:t>信号后，进程重新回到</a:t>
            </a:r>
            <a:r>
              <a:rPr lang="en-US" altLang="zh-CN" sz="2000" b="1" dirty="0">
                <a:latin typeface="Arial" charset="0"/>
              </a:rPr>
              <a:t>TASK_RUNNING</a:t>
            </a:r>
            <a:r>
              <a:rPr lang="zh-CN" altLang="en-US" sz="2000" b="1" dirty="0">
                <a:latin typeface="Arial" charset="0"/>
              </a:rPr>
              <a:t>。</a:t>
            </a:r>
          </a:p>
        </p:txBody>
      </p:sp>
      <p:sp>
        <p:nvSpPr>
          <p:cNvPr id="18" name="圆角矩形标注 17"/>
          <p:cNvSpPr/>
          <p:nvPr/>
        </p:nvSpPr>
        <p:spPr bwMode="auto">
          <a:xfrm>
            <a:off x="6183313" y="487363"/>
            <a:ext cx="4462462" cy="1193800"/>
          </a:xfrm>
          <a:prstGeom prst="wedgeRoundRectCallout">
            <a:avLst>
              <a:gd name="adj1" fmla="val -45624"/>
              <a:gd name="adj2" fmla="val 2391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zh-CN" altLang="en-US" sz="2000" b="1" dirty="0">
                <a:latin typeface="Arial" charset="0"/>
              </a:rPr>
              <a:t>表示进程的执行被终止，但是父进程还没有发布</a:t>
            </a:r>
            <a:r>
              <a:rPr lang="en-US" altLang="zh-CN" sz="2000" b="1" dirty="0" err="1">
                <a:latin typeface="Arial" charset="0"/>
              </a:rPr>
              <a:t>waitpid</a:t>
            </a:r>
            <a:r>
              <a:rPr lang="en-US" altLang="zh-CN" sz="2000" b="1" dirty="0">
                <a:latin typeface="Arial" charset="0"/>
              </a:rPr>
              <a:t>()</a:t>
            </a:r>
            <a:r>
              <a:rPr lang="zh-CN" altLang="en-US" sz="2000" b="1" dirty="0">
                <a:latin typeface="Arial" charset="0"/>
              </a:rPr>
              <a:t>系统调用来收集有关死亡的进程的信息。</a:t>
            </a:r>
          </a:p>
        </p:txBody>
      </p:sp>
      <p:sp>
        <p:nvSpPr>
          <p:cNvPr id="19" name="圆角矩形标注 18"/>
          <p:cNvSpPr/>
          <p:nvPr/>
        </p:nvSpPr>
        <p:spPr bwMode="auto">
          <a:xfrm>
            <a:off x="5519738" y="5419725"/>
            <a:ext cx="4824412" cy="1193800"/>
          </a:xfrm>
          <a:prstGeom prst="wedgeRoundRectCallout">
            <a:avLst>
              <a:gd name="adj1" fmla="val -35462"/>
              <a:gd name="adj2" fmla="val -11733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en-US" altLang="zh-CN" sz="2000" b="1" dirty="0">
                <a:latin typeface="Arial" charset="0"/>
              </a:rPr>
              <a:t>2.6</a:t>
            </a:r>
            <a:r>
              <a:rPr lang="zh-CN" altLang="en-US" sz="2000" b="1" dirty="0">
                <a:latin typeface="Arial" charset="0"/>
              </a:rPr>
              <a:t>引入，表示进程的最终状态。父进程已经使用</a:t>
            </a:r>
            <a:r>
              <a:rPr lang="en-US" altLang="zh-CN" sz="2000" b="1" dirty="0">
                <a:latin typeface="Arial" charset="0"/>
              </a:rPr>
              <a:t>wait4()</a:t>
            </a:r>
            <a:r>
              <a:rPr lang="zh-CN" altLang="en-US" sz="2000" b="1" dirty="0">
                <a:latin typeface="Arial" charset="0"/>
              </a:rPr>
              <a:t>或</a:t>
            </a:r>
            <a:r>
              <a:rPr lang="en-US" altLang="zh-CN" sz="2000" b="1" dirty="0" err="1">
                <a:latin typeface="Arial" charset="0"/>
              </a:rPr>
              <a:t>waitpid</a:t>
            </a:r>
            <a:r>
              <a:rPr lang="en-US" altLang="zh-CN" sz="2000" b="1" dirty="0">
                <a:latin typeface="Arial" charset="0"/>
              </a:rPr>
              <a:t>()</a:t>
            </a:r>
            <a:r>
              <a:rPr lang="zh-CN" altLang="en-US" sz="2000" b="1" dirty="0">
                <a:latin typeface="Arial" charset="0"/>
              </a:rPr>
              <a:t>系统调用来收集了信息，因此进程将由系统删除。</a:t>
            </a:r>
          </a:p>
        </p:txBody>
      </p:sp>
    </p:spTree>
    <p:extLst>
      <p:ext uri="{BB962C8B-B14F-4D97-AF65-F5344CB8AC3E}">
        <p14:creationId xmlns:p14="http://schemas.microsoft.com/office/powerpoint/2010/main" val="58840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96851"/>
            <a:ext cx="8229600" cy="5683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  <a:latin typeface="宋体" pitchFamily="2" charset="-122"/>
              </a:rPr>
              <a:t>② </a:t>
            </a:r>
            <a:r>
              <a:rPr lang="zh-CN" altLang="en-US" sz="3200">
                <a:solidFill>
                  <a:srgbClr val="000099"/>
                </a:solidFill>
                <a:latin typeface="Times New Roman" pitchFamily="18" charset="0"/>
              </a:rPr>
              <a:t>进程状态</a:t>
            </a:r>
            <a:r>
              <a:rPr lang="zh-CN" altLang="en-US" sz="3600">
                <a:solidFill>
                  <a:srgbClr val="000099"/>
                </a:solidFill>
                <a:latin typeface="Times New Roman" pitchFamily="18" charset="0"/>
              </a:rPr>
              <a:t>：</a:t>
            </a:r>
            <a:endParaRPr lang="zh-CN" altLang="en-US" sz="3600"/>
          </a:p>
        </p:txBody>
      </p:sp>
      <p:sp>
        <p:nvSpPr>
          <p:cNvPr id="716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168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125538"/>
            <a:ext cx="91297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1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0017125" y="6510339"/>
            <a:ext cx="37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1128452" name="Rectangle 4"/>
          <p:cNvSpPr>
            <a:spLocks noChangeArrowheads="1"/>
          </p:cNvSpPr>
          <p:nvPr/>
        </p:nvSpPr>
        <p:spPr bwMode="auto">
          <a:xfrm>
            <a:off x="1762125" y="622301"/>
            <a:ext cx="8631238" cy="11387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800" b="1" dirty="0">
                <a:solidFill>
                  <a:srgbClr val="000099"/>
                </a:solidFill>
                <a:latin typeface="宋体" pitchFamily="2" charset="-122"/>
              </a:rPr>
              <a:t>任务基本信息块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</a:rPr>
              <a:t>：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thread_info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533400" indent="-533400">
              <a:defRPr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sz="2000" b="1" dirty="0">
                <a:latin typeface="+mn-ea"/>
              </a:rPr>
              <a:t>每个进程都有一个进程基本信息块</a:t>
            </a:r>
            <a:r>
              <a:rPr lang="en-US" altLang="zh-CN" sz="2000" b="1" dirty="0" err="1">
                <a:latin typeface="+mn-ea"/>
              </a:rPr>
              <a:t>thread_info</a:t>
            </a:r>
            <a:r>
              <a:rPr lang="zh-CN" altLang="en-US" sz="2000" b="1" dirty="0">
                <a:latin typeface="+mn-ea"/>
              </a:rPr>
              <a:t>字段，描述当前进程运行的一些环境信息。</a:t>
            </a:r>
          </a:p>
        </p:txBody>
      </p:sp>
      <p:sp>
        <p:nvSpPr>
          <p:cNvPr id="72708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72709" name="矩形 2"/>
          <p:cNvSpPr>
            <a:spLocks noChangeArrowheads="1"/>
          </p:cNvSpPr>
          <p:nvPr/>
        </p:nvSpPr>
        <p:spPr bwMode="auto">
          <a:xfrm>
            <a:off x="1612900" y="1957389"/>
            <a:ext cx="8929688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struct thread_info {</a:t>
            </a:r>
            <a:endParaRPr lang="zh-CN" altLang="zh-CN"/>
          </a:p>
          <a:p>
            <a:r>
              <a:rPr lang="zh-CN" altLang="zh-CN"/>
              <a:t>　　</a:t>
            </a:r>
            <a:r>
              <a:rPr lang="en-US" altLang="zh-CN"/>
              <a:t>struct task_struct    *task;       /* main task structure */</a:t>
            </a:r>
            <a:endParaRPr lang="zh-CN" altLang="zh-CN"/>
          </a:p>
          <a:p>
            <a:r>
              <a:rPr lang="zh-CN" altLang="zh-CN"/>
              <a:t>　　</a:t>
            </a:r>
            <a:r>
              <a:rPr lang="en-US" altLang="zh-CN"/>
              <a:t>struct exec_domain    *exec_domain</a:t>
            </a:r>
            <a:r>
              <a:rPr lang="en-US" altLang="zh-CN" sz="1800"/>
              <a:t>; /*</a:t>
            </a:r>
            <a:r>
              <a:rPr lang="zh-CN" altLang="zh-CN" sz="1800"/>
              <a:t>当前进程可执行程序的规范</a:t>
            </a:r>
            <a:r>
              <a:rPr lang="en-US" altLang="zh-CN" sz="1800"/>
              <a:t>*/</a:t>
            </a:r>
            <a:endParaRPr lang="zh-CN" altLang="zh-CN" sz="1800"/>
          </a:p>
          <a:p>
            <a:r>
              <a:rPr lang="zh-CN" altLang="zh-CN"/>
              <a:t>　　</a:t>
            </a:r>
            <a:r>
              <a:rPr lang="en-US" altLang="zh-CN"/>
              <a:t>unsigned long           flags;    </a:t>
            </a:r>
            <a:r>
              <a:rPr lang="en-US" altLang="zh-CN" sz="1800"/>
              <a:t>   /* </a:t>
            </a:r>
            <a:r>
              <a:rPr lang="zh-CN" altLang="en-US" sz="1800"/>
              <a:t>其中有</a:t>
            </a:r>
            <a:r>
              <a:rPr lang="en-US" altLang="zh-CN" sz="1800"/>
              <a:t>TIF_NEED_RESCHED</a:t>
            </a:r>
            <a:r>
              <a:rPr lang="zh-CN" altLang="en-US" sz="1800"/>
              <a:t>位</a:t>
            </a:r>
            <a:r>
              <a:rPr lang="en-US" altLang="zh-CN" sz="1800"/>
              <a:t>*/</a:t>
            </a:r>
            <a:endParaRPr lang="zh-CN" altLang="zh-CN" sz="1800"/>
          </a:p>
          <a:p>
            <a:r>
              <a:rPr lang="zh-CN" altLang="zh-CN"/>
              <a:t>　　</a:t>
            </a:r>
            <a:r>
              <a:rPr lang="en-US" altLang="zh-CN"/>
              <a:t>unsigned long           status;</a:t>
            </a:r>
          </a:p>
          <a:p>
            <a:r>
              <a:rPr lang="en-US" altLang="zh-CN"/>
              <a:t>       struct cpu_context_save cpu_context    </a:t>
            </a:r>
            <a:r>
              <a:rPr lang="en-US" altLang="zh-CN" sz="1800"/>
              <a:t> /*</a:t>
            </a:r>
            <a:r>
              <a:rPr lang="zh-CN" altLang="en-US" sz="1800"/>
              <a:t>保存</a:t>
            </a:r>
            <a:r>
              <a:rPr lang="en-US" altLang="zh-CN" sz="1800"/>
              <a:t>CPU</a:t>
            </a:r>
            <a:r>
              <a:rPr lang="zh-CN" altLang="en-US" sz="1800"/>
              <a:t>上下文</a:t>
            </a:r>
            <a:r>
              <a:rPr lang="en-US" altLang="zh-CN"/>
              <a:t>    </a:t>
            </a:r>
          </a:p>
          <a:p>
            <a:r>
              <a:rPr lang="zh-CN" altLang="zh-CN"/>
              <a:t>　　</a:t>
            </a:r>
            <a:r>
              <a:rPr lang="en-US" altLang="zh-CN"/>
              <a:t>unsigned long       CPU</a:t>
            </a:r>
            <a:endParaRPr lang="zh-CN" altLang="zh-CN"/>
          </a:p>
          <a:p>
            <a:r>
              <a:rPr lang="en-US" altLang="zh-CN"/>
              <a:t>       int       preempt_count;   /*</a:t>
            </a:r>
            <a:r>
              <a:rPr lang="zh-CN" altLang="en-US" sz="1800"/>
              <a:t>表示内核能否被抢占的使能成员。</a:t>
            </a:r>
            <a:r>
              <a:rPr lang="en-US" altLang="zh-CN" sz="1800"/>
              <a:t>&gt;0</a:t>
            </a:r>
            <a:r>
              <a:rPr lang="zh-CN" altLang="en-US" sz="1800"/>
              <a:t>，内核不能被抢占；</a:t>
            </a:r>
            <a:r>
              <a:rPr lang="en-US" altLang="zh-CN" sz="1800"/>
              <a:t>=0</a:t>
            </a:r>
            <a:r>
              <a:rPr lang="zh-CN" altLang="en-US" sz="1800"/>
              <a:t>，则表示内核处于安全状态（即没有加锁），可以抢占。</a:t>
            </a:r>
            <a:endParaRPr lang="zh-CN" altLang="zh-CN" sz="1800"/>
          </a:p>
          <a:p>
            <a:r>
              <a:rPr lang="en-US" altLang="zh-CN"/>
              <a:t>       mm_segment_t  addr_limit;   /*</a:t>
            </a:r>
            <a:r>
              <a:rPr lang="zh-CN" altLang="zh-CN" sz="1800"/>
              <a:t>用户进程逻辑空间</a:t>
            </a:r>
            <a:r>
              <a:rPr lang="zh-CN" altLang="en-US" sz="1800"/>
              <a:t>及内核空间</a:t>
            </a:r>
            <a:r>
              <a:rPr lang="zh-CN" altLang="zh-CN" sz="1800"/>
              <a:t>的范围</a:t>
            </a:r>
            <a:r>
              <a:rPr lang="zh-CN" altLang="zh-CN"/>
              <a:t>　　</a:t>
            </a:r>
            <a:r>
              <a:rPr lang="en-US" altLang="zh-CN"/>
              <a:t>}</a:t>
            </a:r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844676"/>
            <a:ext cx="6889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86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0017125" y="6510339"/>
            <a:ext cx="37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1128452" name="Rectangle 4"/>
          <p:cNvSpPr>
            <a:spLocks noChangeArrowheads="1"/>
          </p:cNvSpPr>
          <p:nvPr/>
        </p:nvSpPr>
        <p:spPr bwMode="auto">
          <a:xfrm>
            <a:off x="1770063" y="692151"/>
            <a:ext cx="824706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宋体" pitchFamily="2" charset="-122"/>
              </a:rPr>
              <a:t>③ </a:t>
            </a:r>
            <a:r>
              <a:rPr lang="zh-CN" altLang="en-US" sz="2800" b="1" dirty="0">
                <a:solidFill>
                  <a:srgbClr val="000099"/>
                </a:solidFill>
                <a:latin typeface="宋体" pitchFamily="2" charset="-122"/>
              </a:rPr>
              <a:t>线程描述符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</a:rPr>
              <a:t>：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thread_info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73732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412876"/>
            <a:ext cx="8447088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 bwMode="auto">
          <a:xfrm>
            <a:off x="6383338" y="1916114"/>
            <a:ext cx="4284662" cy="1152525"/>
          </a:xfrm>
          <a:prstGeom prst="wedgeEllipseCallout">
            <a:avLst>
              <a:gd name="adj1" fmla="val -49770"/>
              <a:gd name="adj2" fmla="val 3007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609600" indent="-609600">
              <a:defRPr/>
            </a:pPr>
            <a:r>
              <a:rPr lang="en-US" altLang="zh-CN" sz="2000" dirty="0">
                <a:latin typeface="Arial" charset="0"/>
              </a:rPr>
              <a:t>current</a:t>
            </a:r>
            <a:r>
              <a:rPr lang="zh-CN" altLang="en-US" sz="2000" dirty="0">
                <a:latin typeface="Arial" charset="0"/>
              </a:rPr>
              <a:t>宏返回的是</a:t>
            </a:r>
            <a:endParaRPr lang="en-US" altLang="zh-CN" sz="2000" dirty="0">
              <a:latin typeface="Arial" charset="0"/>
            </a:endParaRPr>
          </a:p>
          <a:p>
            <a:pPr marL="609600" indent="-609600">
              <a:defRPr/>
            </a:pPr>
            <a:r>
              <a:rPr lang="en-US" altLang="zh-CN" sz="2000" dirty="0" err="1">
                <a:latin typeface="Arial" charset="0"/>
              </a:rPr>
              <a:t>thread_info</a:t>
            </a:r>
            <a:r>
              <a:rPr lang="zh-CN" altLang="en-US" sz="2000" dirty="0">
                <a:latin typeface="Arial" charset="0"/>
              </a:rPr>
              <a:t>结构</a:t>
            </a:r>
            <a:r>
              <a:rPr lang="en-US" altLang="zh-CN" sz="2000" dirty="0">
                <a:latin typeface="Arial" charset="0"/>
              </a:rPr>
              <a:t>task</a:t>
            </a:r>
            <a:r>
              <a:rPr lang="zh-CN" altLang="en-US" sz="2000" dirty="0">
                <a:latin typeface="Arial" charset="0"/>
              </a:rPr>
              <a:t>字段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0688" y="4264025"/>
            <a:ext cx="19431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err="1">
                <a:latin typeface="Arial" charset="0"/>
              </a:rPr>
              <a:t>Task_struct</a:t>
            </a:r>
            <a:endParaRPr lang="zh-CN" alt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29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0017125" y="6510339"/>
            <a:ext cx="37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1128453" name="Rectangle 5"/>
          <p:cNvSpPr>
            <a:spLocks noChangeArrowheads="1"/>
          </p:cNvSpPr>
          <p:nvPr/>
        </p:nvSpPr>
        <p:spPr bwMode="auto">
          <a:xfrm>
            <a:off x="1919288" y="765176"/>
            <a:ext cx="7796212" cy="23098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宋体" pitchFamily="2" charset="-122"/>
              </a:rPr>
              <a:t>④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</a:rPr>
              <a:t>与进程调度有关的信息</a:t>
            </a:r>
          </a:p>
          <a:p>
            <a:pPr marL="533400" indent="-533400">
              <a:buFont typeface="Arial" pitchFamily="34" charset="0"/>
              <a:buChar char="•"/>
              <a:defRPr/>
            </a:pPr>
            <a:r>
              <a:rPr lang="zh-CN" altLang="en-US" b="1" dirty="0">
                <a:latin typeface="Times New Roman" pitchFamily="18" charset="0"/>
              </a:rPr>
              <a:t> 可运行进程链表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最多可有</a:t>
            </a:r>
            <a:r>
              <a:rPr lang="en-US" altLang="zh-CN" b="1" dirty="0">
                <a:latin typeface="Times New Roman" pitchFamily="18" charset="0"/>
              </a:rPr>
              <a:t>140</a:t>
            </a:r>
            <a:r>
              <a:rPr lang="zh-CN" altLang="en-US" b="1" dirty="0">
                <a:latin typeface="Times New Roman" pitchFamily="18" charset="0"/>
              </a:rPr>
              <a:t>个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533400" indent="-533400">
              <a:buFont typeface="Arial" pitchFamily="34" charset="0"/>
              <a:buChar char="•"/>
              <a:defRPr/>
            </a:pPr>
            <a:r>
              <a:rPr lang="zh-CN" altLang="en-US" b="1" dirty="0">
                <a:latin typeface="Times New Roman" pitchFamily="18" charset="0"/>
              </a:rPr>
              <a:t>进程优先级：静态、动态</a:t>
            </a:r>
            <a:endParaRPr lang="en-US" altLang="zh-CN" b="1" dirty="0">
              <a:latin typeface="Times New Roman" pitchFamily="18" charset="0"/>
            </a:endParaRPr>
          </a:p>
          <a:p>
            <a:pPr marL="533400" indent="-533400">
              <a:buFont typeface="Arial" pitchFamily="34" charset="0"/>
              <a:buChar char="•"/>
              <a:defRPr/>
            </a:pPr>
            <a:r>
              <a:rPr lang="zh-CN" altLang="en-US" b="1" dirty="0">
                <a:latin typeface="Times New Roman" pitchFamily="18" charset="0"/>
              </a:rPr>
              <a:t>调度策略</a:t>
            </a:r>
            <a:r>
              <a:rPr lang="en-US" altLang="zh-CN" b="1" dirty="0">
                <a:solidFill>
                  <a:srgbClr val="CC3300"/>
                </a:solidFill>
                <a:latin typeface="Arial" charset="0"/>
              </a:rPr>
              <a:t>policy </a:t>
            </a:r>
            <a:r>
              <a:rPr lang="zh-CN" altLang="en-US" b="1" dirty="0">
                <a:latin typeface="Times New Roman" pitchFamily="18" charset="0"/>
              </a:rPr>
              <a:t>：</a:t>
            </a: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dirty="0">
                <a:latin typeface="+mn-ea"/>
              </a:rPr>
              <a:t>SCHED_OTHER   0  </a:t>
            </a:r>
            <a:r>
              <a:rPr lang="zh-CN" altLang="en-US" dirty="0">
                <a:latin typeface="+mn-ea"/>
              </a:rPr>
              <a:t>非实时进程，基于优先级的轮转法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dirty="0">
                <a:latin typeface="+mn-ea"/>
              </a:rPr>
              <a:t>  SCHED_FIFO  1  </a:t>
            </a:r>
            <a:r>
              <a:rPr lang="zh-CN" altLang="en-US" dirty="0">
                <a:latin typeface="+mn-ea"/>
              </a:rPr>
              <a:t>实时进程，用先进先出算法。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dirty="0">
                <a:latin typeface="+mn-ea"/>
              </a:rPr>
              <a:t>  SCHED_RR  2  </a:t>
            </a:r>
            <a:r>
              <a:rPr lang="zh-CN" altLang="en-US" dirty="0">
                <a:latin typeface="+mn-ea"/>
              </a:rPr>
              <a:t>实时进程，用基于优先权的轮转法。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4756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50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0017125" y="6510339"/>
            <a:ext cx="37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75779" name="Rectangle 6"/>
          <p:cNvSpPr>
            <a:spLocks noChangeArrowheads="1"/>
          </p:cNvSpPr>
          <p:nvPr/>
        </p:nvSpPr>
        <p:spPr bwMode="auto">
          <a:xfrm>
            <a:off x="1747838" y="811214"/>
            <a:ext cx="63738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⑤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进程的亲属关系：</a:t>
            </a:r>
            <a:r>
              <a:rPr lang="zh-CN" altLang="en-US" sz="2800">
                <a:latin typeface="Times New Roman" panose="02020603050405020304" pitchFamily="18" charset="0"/>
              </a:rPr>
              <a:t>        </a:t>
            </a:r>
          </a:p>
        </p:txBody>
      </p:sp>
      <p:graphicFrame>
        <p:nvGraphicFramePr>
          <p:cNvPr id="1128456" name="Group 8"/>
          <p:cNvGraphicFramePr>
            <a:graphicFrameLocks noGrp="1"/>
          </p:cNvGraphicFramePr>
          <p:nvPr/>
        </p:nvGraphicFramePr>
        <p:xfrm>
          <a:off x="1774825" y="1628776"/>
          <a:ext cx="8496300" cy="4238625"/>
        </p:xfrm>
        <a:graphic>
          <a:graphicData uri="http://schemas.openxmlformats.org/drawingml/2006/table">
            <a:tbl>
              <a:tblPr/>
              <a:tblGrid>
                <a:gridCol w="1653399"/>
                <a:gridCol w="6842901"/>
              </a:tblGrid>
              <a:tr h="648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字段名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real_parent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指向创建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进程的父进程的描述符，若该父进程不再存在，就指向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#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进程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parent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指向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进程的当前父进程，它的值通常与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real_parent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一致，但如果执行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ptrace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时，将指向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ptrace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进程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children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链表的头部，链表中的所有进程都是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进程创建的子进程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sibling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指向兄弟进程链表中的下一个或前一个元素的指针</a:t>
                      </a:r>
                    </a:p>
                  </a:txBody>
                  <a:tcPr marL="91438" marR="91438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00" name="Rectangle 27"/>
          <p:cNvSpPr>
            <a:spLocks noChangeArrowheads="1"/>
          </p:cNvSpPr>
          <p:nvPr/>
        </p:nvSpPr>
        <p:spPr bwMode="auto">
          <a:xfrm>
            <a:off x="1703388" y="87313"/>
            <a:ext cx="6985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6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98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017125" y="6510339"/>
            <a:ext cx="37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1703388" y="777876"/>
            <a:ext cx="885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⑥ 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时间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字段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1693863" y="1916114"/>
            <a:ext cx="86995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800080"/>
                </a:solidFill>
              </a:rPr>
              <a:t>utime</a:t>
            </a:r>
            <a:r>
              <a:rPr lang="en-US" altLang="zh-CN" b="1">
                <a:latin typeface="Times New Roman" panose="02020603050405020304" pitchFamily="18" charset="0"/>
              </a:rPr>
              <a:t>   —— </a:t>
            </a:r>
            <a:r>
              <a:rPr lang="zh-CN" altLang="en-US" b="1"/>
              <a:t>进程在用户态的运行时间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800080"/>
                </a:solidFill>
              </a:rPr>
              <a:t>stime  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在内核态的运行时间</a:t>
            </a:r>
            <a:endParaRPr lang="en-US" altLang="zh-CN" b="1"/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800080"/>
                </a:solidFill>
              </a:rPr>
              <a:t>start_time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进程的创建时间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800080"/>
                </a:solidFill>
              </a:rPr>
              <a:t>cutime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所有层次子进程在用户态的运行时间总和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800080"/>
                </a:solidFill>
              </a:rPr>
              <a:t>cstime 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所有层次子进程在核心态的运行时间总和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6805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23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620713"/>
            <a:ext cx="8424862" cy="5689600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en-US" altLang="zh-CN" sz="2400" b="1" dirty="0"/>
              <a:t> 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⑦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进程上下文环境：</a:t>
            </a: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(1)</a:t>
            </a:r>
            <a:r>
              <a:rPr lang="en-US" altLang="zh-CN" sz="2400" b="1" dirty="0">
                <a:solidFill>
                  <a:srgbClr val="CC3300"/>
                </a:solidFill>
                <a:latin typeface="+mn-ea"/>
              </a:rPr>
              <a:t> </a:t>
            </a:r>
            <a:r>
              <a:rPr lang="en-US" altLang="zh-CN" sz="2400" b="1" dirty="0" err="1">
                <a:solidFill>
                  <a:srgbClr val="CC3300"/>
                </a:solidFill>
                <a:latin typeface="+mn-ea"/>
              </a:rPr>
              <a:t>struct</a:t>
            </a:r>
            <a:r>
              <a:rPr lang="en-US" altLang="zh-CN" sz="2400" b="1" dirty="0">
                <a:solidFill>
                  <a:srgbClr val="CC3300"/>
                </a:solidFill>
                <a:latin typeface="+mn-ea"/>
              </a:rPr>
              <a:t> </a:t>
            </a:r>
            <a:r>
              <a:rPr lang="en-US" altLang="zh-CN" sz="2400" b="1" dirty="0" err="1">
                <a:solidFill>
                  <a:srgbClr val="CC3300"/>
                </a:solidFill>
                <a:latin typeface="+mn-ea"/>
              </a:rPr>
              <a:t>thread_struct</a:t>
            </a:r>
            <a:r>
              <a:rPr lang="en-US" altLang="zh-CN" sz="2400" b="1" dirty="0">
                <a:solidFill>
                  <a:srgbClr val="CC3300"/>
                </a:solidFill>
                <a:latin typeface="+mn-ea"/>
              </a:rPr>
              <a:t> </a:t>
            </a:r>
            <a:r>
              <a:rPr lang="en-US" altLang="zh-CN" sz="2400" b="1" dirty="0" err="1">
                <a:solidFill>
                  <a:srgbClr val="CC3300"/>
                </a:solidFill>
                <a:latin typeface="+mn-ea"/>
              </a:rPr>
              <a:t>tss</a:t>
            </a:r>
            <a:r>
              <a:rPr lang="en-US" altLang="zh-CN" sz="2400" b="1" dirty="0">
                <a:solidFill>
                  <a:srgbClr val="CC3300"/>
                </a:solidFill>
                <a:latin typeface="+mn-ea"/>
              </a:rPr>
              <a:t>;</a:t>
            </a:r>
          </a:p>
          <a:p>
            <a:pPr marL="609600" indent="-609600">
              <a:buNone/>
              <a:defRPr/>
            </a:pPr>
            <a:r>
              <a:rPr lang="zh-CN" altLang="en-US" sz="2400" b="1" dirty="0">
                <a:latin typeface="+mn-ea"/>
              </a:rPr>
              <a:t>　</a:t>
            </a:r>
            <a:r>
              <a:rPr lang="zh-CN" altLang="en-US" sz="2000" b="1" dirty="0">
                <a:latin typeface="+mn-ea"/>
              </a:rPr>
              <a:t>任务状态段，如各种通用寄存器</a:t>
            </a:r>
            <a:r>
              <a:rPr lang="en-US" altLang="zh-CN" sz="2000" b="1" dirty="0">
                <a:latin typeface="+mn-ea"/>
              </a:rPr>
              <a:t>.CPU</a:t>
            </a:r>
            <a:r>
              <a:rPr lang="zh-CN" altLang="en-US" sz="2000" b="1" dirty="0">
                <a:latin typeface="+mn-ea"/>
              </a:rPr>
              <a:t>调度时，当前运行进程的</a:t>
            </a:r>
            <a:r>
              <a:rPr lang="en-US" altLang="zh-CN" sz="2000" b="1" dirty="0">
                <a:latin typeface="+mn-ea"/>
              </a:rPr>
              <a:t>TSS</a:t>
            </a:r>
            <a:r>
              <a:rPr lang="zh-CN" altLang="en-US" sz="2000" b="1" dirty="0">
                <a:latin typeface="+mn-ea"/>
              </a:rPr>
              <a:t>保存到</a:t>
            </a:r>
            <a:r>
              <a:rPr lang="en-US" altLang="zh-CN" sz="2000" b="1" dirty="0" err="1">
                <a:latin typeface="+mn-ea"/>
              </a:rPr>
              <a:t>task_struct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en-US" altLang="zh-CN" sz="2000" b="1" dirty="0">
                <a:latin typeface="+mn-ea"/>
              </a:rPr>
              <a:t>TSS,</a:t>
            </a:r>
            <a:r>
              <a:rPr lang="zh-CN" altLang="en-US" sz="2000" b="1" dirty="0">
                <a:latin typeface="+mn-ea"/>
              </a:rPr>
              <a:t>新选中进程的</a:t>
            </a:r>
            <a:r>
              <a:rPr lang="en-US" altLang="zh-CN" sz="2000" b="1" dirty="0">
                <a:latin typeface="+mn-ea"/>
              </a:rPr>
              <a:t>TSS</a:t>
            </a:r>
            <a:r>
              <a:rPr lang="zh-CN" altLang="en-US" sz="2000" b="1" dirty="0">
                <a:latin typeface="+mn-ea"/>
              </a:rPr>
              <a:t>选择符装入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en-US" altLang="zh-CN" sz="2000" b="1" dirty="0">
                <a:latin typeface="+mn-ea"/>
              </a:rPr>
              <a:t>TR</a:t>
            </a:r>
            <a:r>
              <a:rPr lang="zh-CN" altLang="en-US" sz="2000" b="1" dirty="0">
                <a:latin typeface="+mn-ea"/>
              </a:rPr>
              <a:t>中。</a:t>
            </a:r>
            <a:endParaRPr lang="en-US" altLang="zh-CN" sz="2000" b="1" dirty="0">
              <a:latin typeface="+mn-ea"/>
            </a:endParaRPr>
          </a:p>
          <a:p>
            <a:pPr marL="609600" indent="-609600">
              <a:buNone/>
              <a:defRPr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77827" name="Rectangle 27"/>
          <p:cNvSpPr>
            <a:spLocks noChangeArrowheads="1"/>
          </p:cNvSpPr>
          <p:nvPr/>
        </p:nvSpPr>
        <p:spPr bwMode="auto">
          <a:xfrm>
            <a:off x="1703388" y="87314"/>
            <a:ext cx="73453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208213"/>
            <a:ext cx="6192838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43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"/>
            <a:ext cx="8507413" cy="72072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一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内核中链表的实现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692150"/>
            <a:ext cx="8424863" cy="5905500"/>
          </a:xfrm>
        </p:spPr>
        <p:txBody>
          <a:bodyPr>
            <a:normAutofit lnSpcReduction="10000"/>
          </a:bodyPr>
          <a:lstStyle/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 </a:t>
            </a:r>
            <a:r>
              <a:rPr lang="zh-CN" altLang="en-US" b="1" dirty="0">
                <a:solidFill>
                  <a:srgbClr val="0000FF"/>
                </a:solidFill>
              </a:rPr>
              <a:t>链表的定义：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list.h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数据结构中链表定义：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my_list</a:t>
            </a:r>
            <a:r>
              <a:rPr lang="en-US" altLang="zh-CN" sz="2000" b="1" dirty="0"/>
              <a:t> {</a:t>
            </a:r>
            <a:endParaRPr lang="zh-CN" altLang="zh-CN" sz="2000" b="1" dirty="0"/>
          </a:p>
          <a:p>
            <a:pPr marL="0" indent="0">
              <a:buNone/>
              <a:defRPr/>
            </a:pPr>
            <a:r>
              <a:rPr lang="en-US" altLang="zh-CN" sz="2000" b="1" dirty="0"/>
              <a:t>        void *</a:t>
            </a:r>
            <a:r>
              <a:rPr lang="en-US" altLang="zh-CN" sz="2000" b="1" dirty="0" err="1"/>
              <a:t>mydata</a:t>
            </a:r>
            <a:r>
              <a:rPr lang="en-US" altLang="zh-CN" sz="2000" b="1" dirty="0"/>
              <a:t>;    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my_list</a:t>
            </a:r>
            <a:r>
              <a:rPr lang="en-US" altLang="zh-CN" sz="2000" b="1" dirty="0"/>
              <a:t> *next, *</a:t>
            </a:r>
            <a:r>
              <a:rPr lang="en-US" altLang="zh-CN" sz="2000" b="1" dirty="0" err="1"/>
              <a:t>prev</a:t>
            </a:r>
            <a:r>
              <a:rPr lang="en-US" altLang="zh-CN" sz="2000" b="1" dirty="0"/>
              <a:t>;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 };</a:t>
            </a:r>
            <a:endParaRPr lang="zh-CN" altLang="zh-CN" sz="2000" b="1" dirty="0"/>
          </a:p>
          <a:p>
            <a:pPr marL="0" indent="0"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Linux</a:t>
            </a:r>
            <a:r>
              <a:rPr lang="zh-CN" altLang="en-US" sz="2400" b="1" dirty="0">
                <a:solidFill>
                  <a:srgbClr val="FF0000"/>
                </a:solidFill>
              </a:rPr>
              <a:t>中链表定义：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list_head</a:t>
            </a:r>
            <a:r>
              <a:rPr lang="en-US" altLang="zh-CN" sz="2000" b="1" dirty="0"/>
              <a:t> {</a:t>
            </a:r>
            <a:endParaRPr lang="zh-CN" altLang="zh-CN" sz="2000" b="1" dirty="0"/>
          </a:p>
          <a:p>
            <a:pPr marL="0" indent="0">
              <a:buNone/>
              <a:defRPr/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list_head</a:t>
            </a:r>
            <a:r>
              <a:rPr lang="en-US" altLang="zh-CN" sz="2000" b="1" dirty="0"/>
              <a:t> *next, *</a:t>
            </a:r>
            <a:r>
              <a:rPr lang="en-US" altLang="zh-CN" sz="2000" b="1" dirty="0" err="1"/>
              <a:t>prev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    };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Linux</a:t>
            </a:r>
            <a:r>
              <a:rPr lang="zh-CN" altLang="en-US" sz="2400" b="1" dirty="0">
                <a:solidFill>
                  <a:srgbClr val="FF0000"/>
                </a:solidFill>
              </a:rPr>
              <a:t>中链表应用：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my_list</a:t>
            </a:r>
            <a:r>
              <a:rPr lang="en-US" altLang="zh-CN" sz="2000" b="1" dirty="0"/>
              <a:t> {</a:t>
            </a:r>
            <a:endParaRPr lang="zh-CN" altLang="zh-CN" sz="2000" b="1" dirty="0"/>
          </a:p>
          <a:p>
            <a:pPr marL="0" indent="0">
              <a:buNone/>
              <a:defRPr/>
            </a:pPr>
            <a:r>
              <a:rPr lang="en-US" altLang="zh-CN" sz="2000" b="1" dirty="0"/>
              <a:t>      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list_head</a:t>
            </a:r>
            <a:r>
              <a:rPr lang="en-US" altLang="zh-CN" sz="2000" b="1" dirty="0"/>
              <a:t>  list; 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        void *</a:t>
            </a:r>
            <a:r>
              <a:rPr lang="en-US" altLang="zh-CN" sz="2000" b="1" dirty="0" err="1"/>
              <a:t>mydata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    };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1196975"/>
            <a:ext cx="4105275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365625"/>
            <a:ext cx="489585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5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359151" y="4795838"/>
            <a:ext cx="1800225" cy="576262"/>
          </a:xfrm>
          <a:prstGeom prst="rect">
            <a:avLst/>
          </a:prstGeom>
          <a:solidFill>
            <a:srgbClr val="FFDEBD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/>
              <a:t>thread_info</a:t>
            </a:r>
            <a:r>
              <a:rPr lang="zh-CN" altLang="en-US" sz="1800" b="1"/>
              <a:t>结构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359151" y="1843088"/>
            <a:ext cx="1800225" cy="2952750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8852" name="Rectangle 4" descr="宽上对角线"/>
          <p:cNvSpPr>
            <a:spLocks noChangeArrowheads="1"/>
          </p:cNvSpPr>
          <p:nvPr/>
        </p:nvSpPr>
        <p:spPr bwMode="auto">
          <a:xfrm>
            <a:off x="3359151" y="1843089"/>
            <a:ext cx="1800225" cy="1296987"/>
          </a:xfrm>
          <a:prstGeom prst="rect">
            <a:avLst/>
          </a:prstGeom>
          <a:pattFill prst="wdUpDiag">
            <a:fgClr>
              <a:srgbClr val="CCFF99"/>
            </a:fgClr>
            <a:bgClr>
              <a:srgbClr val="FFFFFF"/>
            </a:bgClr>
          </a:patt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575051" y="1411289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200" b="1"/>
              <a:t>8K</a:t>
            </a:r>
            <a:r>
              <a:rPr lang="zh-CN" altLang="en-US" sz="2200" b="1"/>
              <a:t>内存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919289" y="3000375"/>
            <a:ext cx="136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200" b="1"/>
              <a:t>核心栈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880101" y="4364038"/>
            <a:ext cx="1800225" cy="1008062"/>
          </a:xfrm>
          <a:prstGeom prst="rect">
            <a:avLst/>
          </a:prstGeom>
          <a:solidFill>
            <a:srgbClr val="FFCCFF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/>
              <a:t>task_struct</a:t>
            </a:r>
            <a:r>
              <a:rPr lang="zh-CN" altLang="en-US" sz="1800" b="1"/>
              <a:t>结构</a:t>
            </a:r>
          </a:p>
        </p:txBody>
      </p:sp>
      <p:sp>
        <p:nvSpPr>
          <p:cNvPr id="78856" name="Freeform 8"/>
          <p:cNvSpPr>
            <a:spLocks/>
          </p:cNvSpPr>
          <p:nvPr/>
        </p:nvSpPr>
        <p:spPr bwMode="auto">
          <a:xfrm>
            <a:off x="3575050" y="5227639"/>
            <a:ext cx="2305050" cy="815975"/>
          </a:xfrm>
          <a:custGeom>
            <a:avLst/>
            <a:gdLst>
              <a:gd name="T0" fmla="*/ 0 w 1452"/>
              <a:gd name="T1" fmla="*/ 0 h 514"/>
              <a:gd name="T2" fmla="*/ 2147483647 w 1452"/>
              <a:gd name="T3" fmla="*/ 2147483647 h 514"/>
              <a:gd name="T4" fmla="*/ 2147483647 w 1452"/>
              <a:gd name="T5" fmla="*/ 2147483647 h 514"/>
              <a:gd name="T6" fmla="*/ 0 60000 65536"/>
              <a:gd name="T7" fmla="*/ 0 60000 65536"/>
              <a:gd name="T8" fmla="*/ 0 60000 65536"/>
              <a:gd name="T9" fmla="*/ 0 w 1452"/>
              <a:gd name="T10" fmla="*/ 0 h 514"/>
              <a:gd name="T11" fmla="*/ 1452 w 1452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2" h="514">
                <a:moveTo>
                  <a:pt x="0" y="0"/>
                </a:moveTo>
                <a:cubicBezTo>
                  <a:pt x="242" y="242"/>
                  <a:pt x="484" y="484"/>
                  <a:pt x="726" y="499"/>
                </a:cubicBezTo>
                <a:cubicBezTo>
                  <a:pt x="968" y="514"/>
                  <a:pt x="1331" y="159"/>
                  <a:pt x="1452" y="91"/>
                </a:cubicBezTo>
              </a:path>
            </a:pathLst>
          </a:cu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AutoShape 9"/>
          <p:cNvSpPr>
            <a:spLocks/>
          </p:cNvSpPr>
          <p:nvPr/>
        </p:nvSpPr>
        <p:spPr bwMode="auto">
          <a:xfrm>
            <a:off x="3071813" y="1843089"/>
            <a:ext cx="215900" cy="2808287"/>
          </a:xfrm>
          <a:prstGeom prst="leftBrace">
            <a:avLst>
              <a:gd name="adj1" fmla="val 108395"/>
              <a:gd name="adj2" fmla="val 50000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5375276" y="2874964"/>
            <a:ext cx="136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200" b="1"/>
              <a:t>栈顶指针</a:t>
            </a:r>
            <a:endParaRPr lang="en-US" altLang="zh-CN" sz="2200" b="1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H="1">
            <a:off x="5159376" y="3101975"/>
            <a:ext cx="28892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3359151" y="2995613"/>
            <a:ext cx="1800225" cy="0"/>
          </a:xfrm>
          <a:prstGeom prst="line">
            <a:avLst/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782889" y="6097589"/>
            <a:ext cx="55451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200" b="1"/>
              <a:t>Linux 2.6  task_struct</a:t>
            </a:r>
            <a:r>
              <a:rPr lang="zh-CN" altLang="en-US" sz="2200" b="1"/>
              <a:t>结构的存放</a:t>
            </a:r>
          </a:p>
        </p:txBody>
      </p:sp>
      <p:sp>
        <p:nvSpPr>
          <p:cNvPr id="78862" name="AutoShape 14"/>
          <p:cNvSpPr>
            <a:spLocks/>
          </p:cNvSpPr>
          <p:nvPr/>
        </p:nvSpPr>
        <p:spPr bwMode="auto">
          <a:xfrm>
            <a:off x="5232401" y="1843088"/>
            <a:ext cx="142875" cy="1223962"/>
          </a:xfrm>
          <a:prstGeom prst="rightBrace">
            <a:avLst>
              <a:gd name="adj1" fmla="val 71389"/>
              <a:gd name="adj2" fmla="val 50000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5334001" y="2236789"/>
            <a:ext cx="14398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200" b="1"/>
              <a:t>栈内数据</a:t>
            </a:r>
          </a:p>
        </p:txBody>
      </p:sp>
      <p:sp>
        <p:nvSpPr>
          <p:cNvPr id="78864" name="Rectangle 16" descr="宽上对角线"/>
          <p:cNvSpPr>
            <a:spLocks noChangeArrowheads="1"/>
          </p:cNvSpPr>
          <p:nvPr/>
        </p:nvSpPr>
        <p:spPr bwMode="auto">
          <a:xfrm>
            <a:off x="6672263" y="2203450"/>
            <a:ext cx="1008062" cy="431800"/>
          </a:xfrm>
          <a:prstGeom prst="rect">
            <a:avLst/>
          </a:prstGeom>
          <a:pattFill prst="wdUpDiag">
            <a:fgClr>
              <a:srgbClr val="CCFF99"/>
            </a:fgClr>
            <a:bgClr>
              <a:srgbClr val="FFFFFF"/>
            </a:bgClr>
          </a:patt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31950" y="150813"/>
            <a:ext cx="8027988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）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unsigned long 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kernel_stack_page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;</a:t>
            </a:r>
            <a:r>
              <a:rPr lang="en-US" altLang="zh-CN" b="1" dirty="0">
                <a:latin typeface="+mn-ea"/>
              </a:rPr>
              <a:t> </a:t>
            </a:r>
          </a:p>
          <a:p>
            <a:pPr marL="609600" indent="-609600">
              <a:lnSpc>
                <a:spcPct val="150000"/>
              </a:lnSpc>
              <a:defRPr/>
            </a:pPr>
            <a:r>
              <a:rPr lang="en-US" altLang="zh-CN" b="1" dirty="0">
                <a:latin typeface="+mn-ea"/>
              </a:rPr>
              <a:t>     </a:t>
            </a:r>
            <a:r>
              <a:rPr lang="zh-CN" altLang="en-US" b="1" dirty="0">
                <a:latin typeface="+mn-ea"/>
              </a:rPr>
              <a:t>进程内核堆栈的基地址</a:t>
            </a:r>
          </a:p>
        </p:txBody>
      </p:sp>
    </p:spTree>
    <p:extLst>
      <p:ext uri="{BB962C8B-B14F-4D97-AF65-F5344CB8AC3E}">
        <p14:creationId xmlns:p14="http://schemas.microsoft.com/office/powerpoint/2010/main" val="415783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0017125" y="6510339"/>
            <a:ext cx="37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130500" name="Rectangle 4"/>
          <p:cNvSpPr>
            <a:spLocks noChangeArrowheads="1"/>
          </p:cNvSpPr>
          <p:nvPr/>
        </p:nvSpPr>
        <p:spPr bwMode="auto">
          <a:xfrm>
            <a:off x="1703388" y="777875"/>
            <a:ext cx="8856662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defRPr/>
            </a:pPr>
            <a:r>
              <a:rPr lang="zh-CN" altLang="zh-CN" sz="3200" b="1" dirty="0">
                <a:solidFill>
                  <a:srgbClr val="0000FF"/>
                </a:solidFill>
                <a:latin typeface="Arial" charset="0"/>
              </a:rPr>
              <a:t>⑧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itchFamily="18" charset="0"/>
              </a:rPr>
              <a:t>其他字段：</a:t>
            </a:r>
          </a:p>
          <a:p>
            <a:pPr marL="533400" indent="-533400"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 err="1">
                <a:latin typeface="Arial" charset="0"/>
              </a:rPr>
              <a:t>task_struct</a:t>
            </a:r>
            <a:r>
              <a:rPr lang="zh-CN" altLang="en-US" b="1" dirty="0">
                <a:latin typeface="Arial" charset="0"/>
              </a:rPr>
              <a:t>结构</a:t>
            </a:r>
            <a:r>
              <a:rPr lang="zh-CN" altLang="en-US" b="1" dirty="0">
                <a:latin typeface="+mn-ea"/>
              </a:rPr>
              <a:t>中包含了指向各种结构的指针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1130501" name="Rectangle 5"/>
          <p:cNvSpPr>
            <a:spLocks noChangeArrowheads="1"/>
          </p:cNvSpPr>
          <p:nvPr/>
        </p:nvSpPr>
        <p:spPr bwMode="auto">
          <a:xfrm>
            <a:off x="1919289" y="2205039"/>
            <a:ext cx="83534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fs       —— </a:t>
            </a:r>
            <a:r>
              <a:rPr lang="zh-CN" altLang="en-US" b="1">
                <a:latin typeface="Times New Roman" panose="02020603050405020304" pitchFamily="18" charset="0"/>
              </a:rPr>
              <a:t>指向当前目录结构 </a:t>
            </a:r>
            <a:r>
              <a:rPr lang="en-US" altLang="zh-CN" b="1">
                <a:latin typeface="Times New Roman" panose="02020603050405020304" pitchFamily="18" charset="0"/>
              </a:rPr>
              <a:t>fs_struct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files   —— </a:t>
            </a:r>
            <a:r>
              <a:rPr lang="zh-CN" altLang="en-US" b="1">
                <a:latin typeface="Times New Roman" panose="02020603050405020304" pitchFamily="18" charset="0"/>
              </a:rPr>
              <a:t>指向文件描述符结构 </a:t>
            </a:r>
            <a:r>
              <a:rPr lang="en-US" altLang="zh-CN" b="1">
                <a:latin typeface="Times New Roman" panose="02020603050405020304" pitchFamily="18" charset="0"/>
              </a:rPr>
              <a:t>files_struct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mm    ——</a:t>
            </a:r>
            <a:r>
              <a:rPr lang="zh-CN" altLang="en-US" b="1">
                <a:latin typeface="Times New Roman" panose="02020603050405020304" pitchFamily="18" charset="0"/>
              </a:rPr>
              <a:t>指向进程的地址空间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active_mm——</a:t>
            </a:r>
            <a:r>
              <a:rPr lang="zh-CN" altLang="en-US" b="1">
                <a:latin typeface="Times New Roman" panose="02020603050405020304" pitchFamily="18" charset="0"/>
              </a:rPr>
              <a:t>记录进程最近最常访问的地址空间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signal ——</a:t>
            </a:r>
            <a:r>
              <a:rPr lang="zh-CN" altLang="en-US" b="1">
                <a:latin typeface="Times New Roman" panose="02020603050405020304" pitchFamily="18" charset="0"/>
              </a:rPr>
              <a:t>指向信号结构 </a:t>
            </a:r>
            <a:r>
              <a:rPr lang="en-US" altLang="zh-CN" b="1">
                <a:latin typeface="Times New Roman" panose="02020603050405020304" pitchFamily="18" charset="0"/>
              </a:rPr>
              <a:t>signal_struct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sig      ——</a:t>
            </a:r>
            <a:r>
              <a:rPr lang="zh-CN" altLang="en-US" b="1">
                <a:latin typeface="Times New Roman" panose="02020603050405020304" pitchFamily="18" charset="0"/>
              </a:rPr>
              <a:t>指向每种信号的处理信号函数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</a:rPr>
              <a:t>tty       ——</a:t>
            </a:r>
            <a:r>
              <a:rPr lang="zh-CN" altLang="en-US" b="1">
                <a:latin typeface="Times New Roman" panose="02020603050405020304" pitchFamily="18" charset="0"/>
              </a:rPr>
              <a:t>指向进程相关的 </a:t>
            </a:r>
            <a:r>
              <a:rPr lang="en-US" altLang="zh-CN" b="1">
                <a:latin typeface="Times New Roman" panose="02020603050405020304" pitchFamily="18" charset="0"/>
              </a:rPr>
              <a:t>tty_struct</a:t>
            </a:r>
            <a:r>
              <a:rPr lang="zh-CN" altLang="en-US" b="1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9877" name="Rectangle 27"/>
          <p:cNvSpPr>
            <a:spLocks noChangeArrowheads="1"/>
          </p:cNvSpPr>
          <p:nvPr/>
        </p:nvSpPr>
        <p:spPr bwMode="auto">
          <a:xfrm>
            <a:off x="1703389" y="87314"/>
            <a:ext cx="64087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2.Linux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的进程控制块的主要内容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08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4"/>
            <a:ext cx="8229600" cy="727075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08050"/>
            <a:ext cx="8713787" cy="649288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b="1">
                <a:solidFill>
                  <a:srgbClr val="0000FF"/>
                </a:solidFill>
              </a:rPr>
              <a:t>1.</a:t>
            </a:r>
            <a:r>
              <a:rPr lang="zh-CN" altLang="en-US" b="1">
                <a:solidFill>
                  <a:srgbClr val="0000FF"/>
                </a:solidFill>
              </a:rPr>
              <a:t>进程创建：</a:t>
            </a:r>
            <a:r>
              <a:rPr lang="en-US" altLang="zh-CN" sz="2400" b="1"/>
              <a:t> do_fork()</a:t>
            </a:r>
          </a:p>
          <a:p>
            <a:pPr marL="609600" indent="-609600">
              <a:buNone/>
            </a:pPr>
            <a:endParaRPr lang="en-US" altLang="zh-CN" sz="2400" b="1"/>
          </a:p>
          <a:p>
            <a:pPr marL="609600" indent="-609600">
              <a:buNone/>
            </a:pPr>
            <a:endParaRPr lang="zh-CN" altLang="en-US"/>
          </a:p>
        </p:txBody>
      </p:sp>
      <p:sp>
        <p:nvSpPr>
          <p:cNvPr id="80900" name="右箭头 2"/>
          <p:cNvSpPr>
            <a:spLocks noChangeArrowheads="1"/>
          </p:cNvSpPr>
          <p:nvPr/>
        </p:nvSpPr>
        <p:spPr bwMode="auto">
          <a:xfrm>
            <a:off x="3071813" y="1700214"/>
            <a:ext cx="863600" cy="46037"/>
          </a:xfrm>
          <a:prstGeom prst="rightArrow">
            <a:avLst>
              <a:gd name="adj1" fmla="val 50000"/>
              <a:gd name="adj2" fmla="val 4958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557338"/>
            <a:ext cx="9218613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圆角矩形标注 6"/>
          <p:cNvSpPr>
            <a:spLocks noChangeArrowheads="1"/>
          </p:cNvSpPr>
          <p:nvPr/>
        </p:nvSpPr>
        <p:spPr bwMode="auto">
          <a:xfrm>
            <a:off x="6743700" y="549276"/>
            <a:ext cx="2736850" cy="576263"/>
          </a:xfrm>
          <a:prstGeom prst="wedgeRoundRectCallout">
            <a:avLst>
              <a:gd name="adj1" fmla="val -46009"/>
              <a:gd name="adj2" fmla="val 132079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/>
              <a:t>做创建前的权限检查</a:t>
            </a:r>
            <a:endParaRPr lang="zh-CN" altLang="en-US" sz="2000" b="1"/>
          </a:p>
        </p:txBody>
      </p:sp>
      <p:pic>
        <p:nvPicPr>
          <p:cNvPr id="80903" name="Picture 6" descr="for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 t="44339" r="19048" b="53006"/>
          <a:stretch>
            <a:fillRect/>
          </a:stretch>
        </p:blipFill>
        <p:spPr bwMode="auto">
          <a:xfrm>
            <a:off x="1552576" y="4305300"/>
            <a:ext cx="8501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圆角矩形标注 15"/>
          <p:cNvSpPr>
            <a:spLocks noChangeArrowheads="1"/>
          </p:cNvSpPr>
          <p:nvPr/>
        </p:nvSpPr>
        <p:spPr bwMode="auto">
          <a:xfrm>
            <a:off x="7972426" y="3454401"/>
            <a:ext cx="2017713" cy="822325"/>
          </a:xfrm>
          <a:prstGeom prst="wedgeRoundRectCallout">
            <a:avLst>
              <a:gd name="adj1" fmla="val -154106"/>
              <a:gd name="adj2" fmla="val 71009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/>
              <a:t>完成具体的进</a:t>
            </a:r>
            <a:endParaRPr lang="en-US" altLang="zh-CN" sz="2000" b="1"/>
          </a:p>
          <a:p>
            <a:r>
              <a:rPr lang="zh-CN" altLang="zh-CN" sz="2000" b="1"/>
              <a:t>程创建工作</a:t>
            </a:r>
            <a:endParaRPr lang="zh-CN" altLang="en-US" sz="2000" b="1"/>
          </a:p>
        </p:txBody>
      </p:sp>
      <p:pic>
        <p:nvPicPr>
          <p:cNvPr id="80905" name="Picture 8" descr="for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1" t="82629" r="39323" b="15567"/>
          <a:stretch>
            <a:fillRect/>
          </a:stretch>
        </p:blipFill>
        <p:spPr bwMode="auto">
          <a:xfrm>
            <a:off x="1847851" y="5156201"/>
            <a:ext cx="60055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圆角矩形标注 17"/>
          <p:cNvSpPr>
            <a:spLocks noChangeArrowheads="1"/>
          </p:cNvSpPr>
          <p:nvPr/>
        </p:nvSpPr>
        <p:spPr bwMode="auto">
          <a:xfrm>
            <a:off x="5735639" y="5805489"/>
            <a:ext cx="2376487" cy="822325"/>
          </a:xfrm>
          <a:prstGeom prst="wedgeRoundRectCallout">
            <a:avLst>
              <a:gd name="adj1" fmla="val -131134"/>
              <a:gd name="adj2" fmla="val -85787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唤醒新进程并让其投入运行</a:t>
            </a:r>
          </a:p>
        </p:txBody>
      </p:sp>
    </p:spTree>
    <p:extLst>
      <p:ext uri="{BB962C8B-B14F-4D97-AF65-F5344CB8AC3E}">
        <p14:creationId xmlns:p14="http://schemas.microsoft.com/office/powerpoint/2010/main" val="198411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4"/>
            <a:ext cx="8229600" cy="727075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08050"/>
            <a:ext cx="8713787" cy="1081088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进程创建：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copy_process</a:t>
            </a:r>
            <a:r>
              <a:rPr lang="en-US" altLang="zh-CN" sz="2400" b="1" dirty="0"/>
              <a:t>()</a:t>
            </a: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zh-CN" altLang="en-US" sz="2400" b="1" dirty="0">
                <a:latin typeface="+mn-ea"/>
              </a:rPr>
              <a:t>创建子进程描述符及所有其他的内核数据结构</a:t>
            </a:r>
            <a:endParaRPr lang="en-US" altLang="zh-CN" sz="2400" b="1" dirty="0">
              <a:latin typeface="+mn-ea"/>
            </a:endParaRPr>
          </a:p>
          <a:p>
            <a:pPr marL="609600" indent="-609600">
              <a:buNone/>
              <a:defRPr/>
            </a:pPr>
            <a:endParaRPr lang="en-US" altLang="zh-CN" sz="2400" b="1" dirty="0"/>
          </a:p>
          <a:p>
            <a:pPr marL="609600" indent="-609600">
              <a:buNone/>
              <a:defRPr/>
            </a:pPr>
            <a:endParaRPr lang="zh-CN" altLang="en-US" dirty="0"/>
          </a:p>
        </p:txBody>
      </p:sp>
      <p:sp>
        <p:nvSpPr>
          <p:cNvPr id="81924" name="右箭头 2"/>
          <p:cNvSpPr>
            <a:spLocks noChangeArrowheads="1"/>
          </p:cNvSpPr>
          <p:nvPr/>
        </p:nvSpPr>
        <p:spPr bwMode="auto">
          <a:xfrm>
            <a:off x="3071813" y="1700214"/>
            <a:ext cx="863600" cy="46037"/>
          </a:xfrm>
          <a:prstGeom prst="rightArrow">
            <a:avLst>
              <a:gd name="adj1" fmla="val 50000"/>
              <a:gd name="adj2" fmla="val 4958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6421439" y="347663"/>
            <a:ext cx="4211637" cy="1339850"/>
          </a:xfrm>
          <a:prstGeom prst="wedgeRoundRectCallout">
            <a:avLst>
              <a:gd name="adj1" fmla="val -85704"/>
              <a:gd name="adj2" fmla="val 122750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/>
              <a:t>为新进程创建一个内核栈、</a:t>
            </a:r>
            <a:r>
              <a:rPr lang="en-US" altLang="zh-CN" sz="1800" b="1"/>
              <a:t>thread_info</a:t>
            </a:r>
            <a:r>
              <a:rPr lang="zh-CN" altLang="en-US" sz="1800" b="1"/>
              <a:t>和</a:t>
            </a:r>
            <a:r>
              <a:rPr lang="en-US" altLang="zh-CN" sz="1800" b="1"/>
              <a:t>task_struct,  </a:t>
            </a:r>
            <a:r>
              <a:rPr lang="zh-CN" altLang="en-US" sz="1800" b="1"/>
              <a:t>这里完全</a:t>
            </a:r>
            <a:r>
              <a:rPr lang="en-US" altLang="zh-CN" sz="1800" b="1"/>
              <a:t>copy</a:t>
            </a:r>
            <a:r>
              <a:rPr lang="zh-CN" altLang="en-US" sz="1800" b="1"/>
              <a:t>父进程的内容，所以到目前为止，  父进程和子进程是没有任何区别的</a:t>
            </a: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7751763" y="2420939"/>
            <a:ext cx="2736850" cy="935037"/>
          </a:xfrm>
          <a:prstGeom prst="wedgeRoundRectCallout">
            <a:avLst>
              <a:gd name="adj1" fmla="val -160468"/>
              <a:gd name="adj2" fmla="val 89412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task</a:t>
            </a:r>
            <a:r>
              <a:rPr lang="zh-CN" altLang="en-US" sz="1600" b="1"/>
              <a:t>中</a:t>
            </a:r>
            <a:r>
              <a:rPr lang="en-US" altLang="zh-CN" sz="1600" b="1"/>
              <a:t>ftrace_ret_stack</a:t>
            </a:r>
            <a:r>
              <a:rPr lang="zh-CN" altLang="en-US" sz="1600" b="1"/>
              <a:t>结构的初始化，即函数返回用的栈，或称用户栈</a:t>
            </a: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7391400" y="4797426"/>
            <a:ext cx="2736850" cy="468313"/>
          </a:xfrm>
          <a:prstGeom prst="wedgeRoundRectCallout">
            <a:avLst>
              <a:gd name="adj1" fmla="val -146736"/>
              <a:gd name="adj2" fmla="val -171519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task</a:t>
            </a:r>
            <a:r>
              <a:rPr lang="zh-CN" altLang="en-US" sz="1600" b="1"/>
              <a:t>中互斥变量的初始化</a:t>
            </a:r>
          </a:p>
        </p:txBody>
      </p:sp>
      <p:sp>
        <p:nvSpPr>
          <p:cNvPr id="81928" name="矩形 1"/>
          <p:cNvSpPr>
            <a:spLocks noChangeArrowheads="1"/>
          </p:cNvSpPr>
          <p:nvPr/>
        </p:nvSpPr>
        <p:spPr bwMode="auto">
          <a:xfrm>
            <a:off x="1884363" y="2528888"/>
            <a:ext cx="457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p = dup_task_struct(current);  </a:t>
            </a:r>
            <a:endParaRPr lang="zh-CN" altLang="zh-CN"/>
          </a:p>
          <a:p>
            <a:r>
              <a:rPr lang="en-US" altLang="zh-CN"/>
              <a:t>    if (!p)  </a:t>
            </a:r>
            <a:endParaRPr lang="zh-CN" altLang="zh-CN"/>
          </a:p>
          <a:p>
            <a:r>
              <a:rPr lang="en-US" altLang="zh-CN"/>
              <a:t>        goto fork_out; </a:t>
            </a:r>
          </a:p>
          <a:p>
            <a:r>
              <a:rPr lang="en-US" altLang="zh-CN"/>
              <a:t>ftrace_graph_init_task(p); </a:t>
            </a:r>
          </a:p>
          <a:p>
            <a:r>
              <a:rPr lang="en-US" altLang="zh-CN"/>
              <a:t>rt_mutex_init_task(p); </a:t>
            </a:r>
          </a:p>
          <a:p>
            <a:r>
              <a:rPr lang="en-US" altLang="zh-CN"/>
              <a:t> 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620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4"/>
            <a:ext cx="8229600" cy="727075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08051"/>
            <a:ext cx="8713787" cy="576263"/>
          </a:xfrm>
        </p:spPr>
        <p:txBody>
          <a:bodyPr>
            <a:normAutofit fontScale="62500" lnSpcReduction="20000"/>
          </a:bodyPr>
          <a:lstStyle/>
          <a:p>
            <a:pPr marL="609600" indent="-609600"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进程创建：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copy_process</a:t>
            </a:r>
            <a:r>
              <a:rPr lang="en-US" altLang="zh-CN" sz="2400" b="1" dirty="0"/>
              <a:t>()</a:t>
            </a: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+mn-ea"/>
              </a:rPr>
              <a:t>   </a:t>
            </a:r>
            <a:endParaRPr lang="zh-CN" altLang="en-US" dirty="0"/>
          </a:p>
        </p:txBody>
      </p:sp>
      <p:sp>
        <p:nvSpPr>
          <p:cNvPr id="82948" name="右箭头 2"/>
          <p:cNvSpPr>
            <a:spLocks noChangeArrowheads="1"/>
          </p:cNvSpPr>
          <p:nvPr/>
        </p:nvSpPr>
        <p:spPr bwMode="auto">
          <a:xfrm>
            <a:off x="3071813" y="1700214"/>
            <a:ext cx="863600" cy="46037"/>
          </a:xfrm>
          <a:prstGeom prst="rightArrow">
            <a:avLst>
              <a:gd name="adj1" fmla="val 50000"/>
              <a:gd name="adj2" fmla="val 4958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6437314" y="188913"/>
            <a:ext cx="4211637" cy="1008062"/>
          </a:xfrm>
          <a:prstGeom prst="wedgeRoundRectCallout">
            <a:avLst>
              <a:gd name="adj1" fmla="val -141912"/>
              <a:gd name="adj2" fmla="val 97903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/>
              <a:t>检查并确保新创建该子进程后，当前用户所拥有的进程数目没有超过给它分配的资源限制（默认</a:t>
            </a:r>
            <a:r>
              <a:rPr lang="en-US" altLang="zh-CN" sz="1800" b="1"/>
              <a:t>1024</a:t>
            </a:r>
            <a:r>
              <a:rPr lang="zh-CN" altLang="en-US" sz="1800" b="1"/>
              <a:t>）</a:t>
            </a:r>
          </a:p>
        </p:txBody>
      </p:sp>
      <p:sp>
        <p:nvSpPr>
          <p:cNvPr id="18" name="圆角矩形标注 17"/>
          <p:cNvSpPr/>
          <p:nvPr/>
        </p:nvSpPr>
        <p:spPr bwMode="auto">
          <a:xfrm>
            <a:off x="7262814" y="3357564"/>
            <a:ext cx="2852737" cy="935037"/>
          </a:xfrm>
          <a:prstGeom prst="wedgeRoundRectCallout">
            <a:avLst>
              <a:gd name="adj1" fmla="val -168370"/>
              <a:gd name="adj2" fmla="val -113980"/>
              <a:gd name="adj3" fmla="val 16667"/>
            </a:avLst>
          </a:prstGeom>
          <a:solidFill>
            <a:srgbClr val="FFC000"/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zh-CN" sz="1600" b="1" dirty="0">
                <a:latin typeface="+mn-ea"/>
              </a:rPr>
              <a:t>检查是否有权</a:t>
            </a:r>
            <a:r>
              <a:rPr lang="en-US" altLang="zh-CN" sz="1600" b="1" dirty="0">
                <a:latin typeface="+mn-ea"/>
              </a:rPr>
              <a:t> </a:t>
            </a:r>
            <a:r>
              <a:rPr lang="zh-CN" altLang="zh-CN" sz="1600" b="1" dirty="0">
                <a:latin typeface="+mn-ea"/>
              </a:rPr>
              <a:t>对指定的资源进行操作，</a:t>
            </a:r>
            <a:r>
              <a:rPr lang="zh-CN" altLang="en-US" sz="1600" b="1" dirty="0">
                <a:latin typeface="+mn-ea"/>
              </a:rPr>
              <a:t>若</a:t>
            </a:r>
            <a:r>
              <a:rPr lang="zh-CN" altLang="zh-CN" sz="1600" b="1" dirty="0">
                <a:latin typeface="+mn-ea"/>
              </a:rPr>
              <a:t>返回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zh-CN" sz="1600" b="1" dirty="0">
                <a:latin typeface="+mn-ea"/>
              </a:rPr>
              <a:t>则代表无权操作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7329488" y="4581526"/>
            <a:ext cx="3022600" cy="627063"/>
          </a:xfrm>
          <a:prstGeom prst="wedgeRoundRectCallout">
            <a:avLst>
              <a:gd name="adj1" fmla="val -123333"/>
              <a:gd name="adj2" fmla="val -74241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task</a:t>
            </a:r>
            <a:r>
              <a:rPr lang="zh-CN" altLang="en-US" sz="1600" b="1"/>
              <a:t>中一些成员被清</a:t>
            </a:r>
            <a:r>
              <a:rPr lang="en-US" altLang="zh-CN" sz="1600" b="1"/>
              <a:t>0</a:t>
            </a:r>
            <a:r>
              <a:rPr lang="zh-CN" altLang="en-US" sz="1600" b="1"/>
              <a:t>或设置为初始值，大多数数据共享</a:t>
            </a:r>
          </a:p>
        </p:txBody>
      </p:sp>
      <p:sp>
        <p:nvSpPr>
          <p:cNvPr id="82952" name="矩形 1"/>
          <p:cNvSpPr>
            <a:spLocks noChangeArrowheads="1"/>
          </p:cNvSpPr>
          <p:nvPr/>
        </p:nvSpPr>
        <p:spPr bwMode="auto">
          <a:xfrm>
            <a:off x="1847851" y="1628775"/>
            <a:ext cx="87852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if (atomic_read(&amp;p-&gt;real_cred-&gt;user-&gt;processes) &gt;=</a:t>
            </a:r>
          </a:p>
          <a:p>
            <a:r>
              <a:rPr lang="en-US" altLang="zh-CN"/>
              <a:t>  p-&gt;signal-&gt;rlim[RLIMIT_NPROC].rlim_cur) {  </a:t>
            </a:r>
            <a:endParaRPr lang="zh-CN" altLang="zh-CN"/>
          </a:p>
          <a:p>
            <a:r>
              <a:rPr lang="en-US" altLang="zh-CN"/>
              <a:t>        if (!capable(CAP_SYS_ADMIN) &amp;&amp; !capable(CAP_SYS_RESOURCE) &amp;&amp;p-&gt;real_cred-&gt;user != INIT_USER)  </a:t>
            </a:r>
            <a:endParaRPr lang="zh-CN" altLang="zh-CN"/>
          </a:p>
          <a:p>
            <a:r>
              <a:rPr lang="en-US" altLang="zh-CN"/>
              <a:t>            goto bad_fork_free;  </a:t>
            </a:r>
            <a:endParaRPr lang="zh-CN" altLang="zh-CN"/>
          </a:p>
          <a:p>
            <a:r>
              <a:rPr lang="en-US" altLang="zh-CN"/>
              <a:t>    } </a:t>
            </a:r>
          </a:p>
          <a:p>
            <a:endParaRPr lang="en-US" altLang="zh-CN"/>
          </a:p>
          <a:p>
            <a:r>
              <a:rPr lang="zh-CN" altLang="en-US"/>
              <a:t>一组统计信息的初始化代码：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 (nr_threads &gt;= max_threads)  </a:t>
            </a:r>
            <a:endParaRPr lang="zh-CN" altLang="zh-CN"/>
          </a:p>
          <a:p>
            <a:r>
              <a:rPr lang="en-US" altLang="zh-CN"/>
              <a:t>        goto bad_fork_cleanup_count; 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7540626" y="5311776"/>
            <a:ext cx="2601913" cy="627063"/>
          </a:xfrm>
          <a:prstGeom prst="wedgeRoundRectCallout">
            <a:avLst>
              <a:gd name="adj1" fmla="val -109315"/>
              <a:gd name="adj2" fmla="val 11991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/>
              <a:t>检查创建的进程是否超过了系统进程总量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184881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2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88" y="1"/>
            <a:ext cx="8229600" cy="728663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692151"/>
            <a:ext cx="5040312" cy="576263"/>
          </a:xfrm>
        </p:spPr>
        <p:txBody>
          <a:bodyPr>
            <a:normAutofit fontScale="62500" lnSpcReduction="20000"/>
          </a:bodyPr>
          <a:lstStyle/>
          <a:p>
            <a:pPr marL="609600" indent="-609600"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进程创建：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copy_process</a:t>
            </a:r>
            <a:r>
              <a:rPr lang="en-US" altLang="zh-CN" sz="2400" b="1" dirty="0"/>
              <a:t>()</a:t>
            </a: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+mn-ea"/>
              </a:rPr>
              <a:t>   </a:t>
            </a:r>
            <a:endParaRPr lang="zh-CN" altLang="en-US" dirty="0"/>
          </a:p>
        </p:txBody>
      </p:sp>
      <p:sp>
        <p:nvSpPr>
          <p:cNvPr id="83972" name="右箭头 2"/>
          <p:cNvSpPr>
            <a:spLocks noChangeArrowheads="1"/>
          </p:cNvSpPr>
          <p:nvPr/>
        </p:nvSpPr>
        <p:spPr bwMode="auto">
          <a:xfrm>
            <a:off x="3071813" y="1700214"/>
            <a:ext cx="863600" cy="46037"/>
          </a:xfrm>
          <a:prstGeom prst="rightArrow">
            <a:avLst>
              <a:gd name="adj1" fmla="val 50000"/>
              <a:gd name="adj2" fmla="val 4958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3" name="矩形 1"/>
          <p:cNvSpPr>
            <a:spLocks noChangeArrowheads="1"/>
          </p:cNvSpPr>
          <p:nvPr/>
        </p:nvSpPr>
        <p:spPr bwMode="auto">
          <a:xfrm>
            <a:off x="1908175" y="1268413"/>
            <a:ext cx="8064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一组复制父进程信息的代码：</a:t>
            </a:r>
            <a:endParaRPr lang="en-US" altLang="zh-CN"/>
          </a:p>
          <a:p>
            <a:r>
              <a:rPr lang="en-US" altLang="zh-CN"/>
              <a:t>copy_flags(clone_flags, p); </a:t>
            </a:r>
          </a:p>
          <a:p>
            <a:r>
              <a:rPr lang="en-US" altLang="zh-CN"/>
              <a:t>copy_semundo(): </a:t>
            </a:r>
          </a:p>
          <a:p>
            <a:r>
              <a:rPr lang="en-US" altLang="zh-CN"/>
              <a:t>copy_files(clone_flags, p)</a:t>
            </a:r>
          </a:p>
          <a:p>
            <a:r>
              <a:rPr lang="en-US" altLang="zh-CN"/>
              <a:t>copy_fs(clone_flags, p)</a:t>
            </a:r>
          </a:p>
          <a:p>
            <a:r>
              <a:rPr lang="en-US" altLang="zh-CN"/>
              <a:t>copy_signal (clone_flags, p)</a:t>
            </a:r>
          </a:p>
          <a:p>
            <a:r>
              <a:rPr lang="en-US" altLang="zh-CN"/>
              <a:t>copy_mm(clone_flags, p)</a:t>
            </a:r>
          </a:p>
          <a:p>
            <a:r>
              <a:rPr lang="en-US" altLang="zh-CN"/>
              <a:t>copy_namespaces</a:t>
            </a:r>
          </a:p>
          <a:p>
            <a:r>
              <a:rPr lang="en-US" altLang="zh-CN"/>
              <a:t>copy_thread(clone_flags, stack_start, stack_size, p, regs); </a:t>
            </a:r>
            <a:endParaRPr lang="zh-CN" altLang="zh-CN"/>
          </a:p>
        </p:txBody>
      </p:sp>
      <p:sp>
        <p:nvSpPr>
          <p:cNvPr id="83974" name="右箭头 12"/>
          <p:cNvSpPr>
            <a:spLocks noChangeArrowheads="1"/>
          </p:cNvSpPr>
          <p:nvPr/>
        </p:nvSpPr>
        <p:spPr bwMode="auto">
          <a:xfrm>
            <a:off x="3084513" y="5400675"/>
            <a:ext cx="863600" cy="46038"/>
          </a:xfrm>
          <a:prstGeom prst="rightArrow">
            <a:avLst>
              <a:gd name="adj1" fmla="val 50000"/>
              <a:gd name="adj2" fmla="val 495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5" name="矩形 13"/>
          <p:cNvSpPr>
            <a:spLocks noChangeArrowheads="1"/>
          </p:cNvSpPr>
          <p:nvPr/>
        </p:nvSpPr>
        <p:spPr bwMode="auto">
          <a:xfrm>
            <a:off x="1931989" y="5372101"/>
            <a:ext cx="80660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sched_fork(p, clone_flags); </a:t>
            </a:r>
          </a:p>
          <a:p>
            <a:r>
              <a:rPr lang="en-US" altLang="zh-CN"/>
              <a:t>pid = alloc_pid(p-&gt;nsproxy-&gt;pid_ns);</a:t>
            </a:r>
          </a:p>
          <a:p>
            <a:r>
              <a:rPr lang="zh-CN" altLang="en-US"/>
              <a:t>完成一些扫尾工作</a:t>
            </a:r>
            <a:r>
              <a:rPr lang="en-US" altLang="zh-CN"/>
              <a:t> </a:t>
            </a:r>
            <a:endParaRPr lang="zh-CN" altLang="zh-CN"/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6456364" y="3068639"/>
            <a:ext cx="3906837" cy="1152525"/>
          </a:xfrm>
          <a:prstGeom prst="wedgeRoundRectCallout">
            <a:avLst>
              <a:gd name="adj1" fmla="val -69560"/>
              <a:gd name="adj2" fmla="val 165519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/>
              <a:t>设置子进程调度信息：运行</a:t>
            </a:r>
            <a:r>
              <a:rPr lang="en-US" altLang="zh-CN" sz="1800" b="1"/>
              <a:t>CPU</a:t>
            </a:r>
            <a:r>
              <a:rPr lang="zh-CN" altLang="en-US" sz="1800" b="1"/>
              <a:t>、初始时间片长度、静态优先级、状态置为</a:t>
            </a:r>
            <a:r>
              <a:rPr lang="en-US" altLang="zh-CN" sz="1800" b="1"/>
              <a:t>TASK_RUNNING</a:t>
            </a:r>
            <a:endParaRPr lang="zh-CN" altLang="en-US" sz="1800" b="1"/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7693025" y="5541963"/>
            <a:ext cx="2160588" cy="425450"/>
          </a:xfrm>
          <a:prstGeom prst="wedgeRoundRectCallout">
            <a:avLst>
              <a:gd name="adj1" fmla="val -87231"/>
              <a:gd name="adj2" fmla="val 77037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/>
              <a:t>分配一个有效</a:t>
            </a:r>
            <a:r>
              <a:rPr lang="en-US" altLang="zh-CN" sz="1800" b="1"/>
              <a:t>PID</a:t>
            </a:r>
            <a:endParaRPr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33831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4"/>
            <a:ext cx="8229600" cy="727075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08050"/>
            <a:ext cx="8713787" cy="50419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b="1">
                <a:solidFill>
                  <a:srgbClr val="0000FF"/>
                </a:solidFill>
              </a:rPr>
              <a:t>1.</a:t>
            </a:r>
            <a:r>
              <a:rPr lang="zh-CN" altLang="en-US" b="1">
                <a:solidFill>
                  <a:srgbClr val="0000FF"/>
                </a:solidFill>
              </a:rPr>
              <a:t>进程创建：</a:t>
            </a:r>
            <a:r>
              <a:rPr lang="en-US" altLang="zh-CN" sz="2400" b="1"/>
              <a:t> do_fork()</a:t>
            </a:r>
            <a:r>
              <a:rPr lang="zh-CN" altLang="en-US" sz="2400" b="1"/>
              <a:t>几点说明：</a:t>
            </a:r>
            <a:endParaRPr lang="en-US" altLang="zh-CN" sz="2400" b="1"/>
          </a:p>
          <a:p>
            <a:pPr marL="609600" indent="-609600">
              <a:buNone/>
            </a:pPr>
            <a:r>
              <a:rPr lang="zh-CN" altLang="en-US" sz="2400" b="1"/>
              <a:t>①  </a:t>
            </a:r>
            <a:r>
              <a:rPr lang="en-US" altLang="zh-CN" sz="2400" b="1"/>
              <a:t>do_fork() </a:t>
            </a:r>
            <a:r>
              <a:rPr lang="zh-CN" altLang="en-US" sz="2400" b="1"/>
              <a:t>函数的</a:t>
            </a:r>
            <a:r>
              <a:rPr lang="zh-CN" altLang="en-US" sz="2400" b="1">
                <a:solidFill>
                  <a:srgbClr val="FF0000"/>
                </a:solidFill>
              </a:rPr>
              <a:t>第一个参数</a:t>
            </a:r>
            <a:r>
              <a:rPr lang="en-US" altLang="zh-CN" sz="2400" b="1">
                <a:solidFill>
                  <a:srgbClr val="FF0000"/>
                </a:solidFill>
              </a:rPr>
              <a:t>clone_flags </a:t>
            </a:r>
            <a:r>
              <a:rPr lang="zh-CN" altLang="en-US" sz="2400" b="1"/>
              <a:t>可由多个标志</a:t>
            </a:r>
          </a:p>
          <a:p>
            <a:pPr marL="609600" indent="-609600">
              <a:buNone/>
            </a:pPr>
            <a:r>
              <a:rPr lang="zh-CN" altLang="en-US" sz="2400" b="1"/>
              <a:t>位组成，常见的标志位有：</a:t>
            </a:r>
          </a:p>
          <a:p>
            <a:pPr marL="609600" indent="-609600">
              <a:buNone/>
            </a:pPr>
            <a:r>
              <a:rPr lang="zh-CN" altLang="en-US" sz="2400" b="1"/>
              <a:t> </a:t>
            </a:r>
            <a:r>
              <a:rPr lang="en-US" altLang="zh-CN" sz="2400" b="1"/>
              <a:t>CLONE_VM    </a:t>
            </a:r>
            <a:r>
              <a:rPr lang="zh-CN" altLang="en-US" sz="2400" b="1"/>
              <a:t>父子进程共享进程空间</a:t>
            </a:r>
            <a:r>
              <a:rPr lang="en-US" altLang="zh-CN" sz="2400" b="1"/>
              <a:t>;</a:t>
            </a:r>
          </a:p>
          <a:p>
            <a:pPr marL="609600" indent="-609600">
              <a:buNone/>
            </a:pPr>
            <a:r>
              <a:rPr lang="en-US" altLang="zh-CN" sz="2400" b="1"/>
              <a:t> CLONE_FS     </a:t>
            </a:r>
            <a:r>
              <a:rPr lang="zh-CN" altLang="en-US" sz="2400" b="1"/>
              <a:t>父子进程共享文件系统信息</a:t>
            </a:r>
            <a:r>
              <a:rPr lang="en-US" altLang="zh-CN" sz="2400" b="1"/>
              <a:t>;</a:t>
            </a:r>
          </a:p>
          <a:p>
            <a:pPr marL="609600" indent="-609600">
              <a:buNone/>
            </a:pPr>
            <a:r>
              <a:rPr lang="en-US" altLang="zh-CN" sz="2400" b="1"/>
              <a:t> CLONE_FILES    </a:t>
            </a:r>
            <a:r>
              <a:rPr lang="zh-CN" altLang="en-US" sz="2400" b="1"/>
              <a:t>父子进程共享打开的文件</a:t>
            </a:r>
            <a:r>
              <a:rPr lang="en-US" altLang="zh-CN" sz="2400" b="1"/>
              <a:t>;</a:t>
            </a:r>
          </a:p>
          <a:p>
            <a:pPr marL="609600" indent="-609600">
              <a:buNone/>
            </a:pPr>
            <a:r>
              <a:rPr lang="en-US" altLang="zh-CN" sz="2400" b="1"/>
              <a:t> CLONE_VFORK  </a:t>
            </a:r>
            <a:r>
              <a:rPr lang="zh-CN" altLang="en-US" sz="2400" b="1"/>
              <a:t>如果父进程想使子进程终止时唤醒它，则置该位。</a:t>
            </a:r>
          </a:p>
          <a:p>
            <a:pPr marL="609600" indent="-609600">
              <a:buNone/>
            </a:pPr>
            <a:r>
              <a:rPr lang="zh-CN" altLang="en-US" sz="2400" b="1"/>
              <a:t> </a:t>
            </a:r>
            <a:r>
              <a:rPr lang="en-US" altLang="zh-CN" sz="2400" b="1"/>
              <a:t>CLONE_SIGHAND   </a:t>
            </a:r>
            <a:r>
              <a:rPr lang="zh-CN" altLang="en-US" sz="2400" b="1"/>
              <a:t>父子进程共享信号处理函数表</a:t>
            </a:r>
          </a:p>
          <a:p>
            <a:pPr marL="609600" indent="-609600">
              <a:buNone/>
            </a:pPr>
            <a:r>
              <a:rPr lang="zh-CN" altLang="en-US" sz="2400" b="1"/>
              <a:t> </a:t>
            </a:r>
            <a:r>
              <a:rPr lang="en-US" altLang="zh-CN" sz="2400" b="1"/>
              <a:t>CLONE_PTRACE  </a:t>
            </a:r>
            <a:r>
              <a:rPr lang="zh-CN" altLang="en-US" sz="2400" b="1"/>
              <a:t>如果父进程被跟踪的话，那么子进程也被跟踪。</a:t>
            </a:r>
            <a:endParaRPr lang="en-US" altLang="zh-CN" sz="2400" b="1"/>
          </a:p>
          <a:p>
            <a:pPr marL="609600" indent="-609600">
              <a:buNone/>
            </a:pPr>
            <a:endParaRPr lang="en-US" altLang="zh-CN" sz="2400" b="1"/>
          </a:p>
          <a:p>
            <a:pPr marL="609600" indent="-609600">
              <a:buNone/>
            </a:pPr>
            <a:endParaRPr lang="zh-CN" altLang="en-US"/>
          </a:p>
        </p:txBody>
      </p:sp>
      <p:sp>
        <p:nvSpPr>
          <p:cNvPr id="84996" name="右箭头 2"/>
          <p:cNvSpPr>
            <a:spLocks noChangeArrowheads="1"/>
          </p:cNvSpPr>
          <p:nvPr/>
        </p:nvSpPr>
        <p:spPr bwMode="auto">
          <a:xfrm>
            <a:off x="3071813" y="1700214"/>
            <a:ext cx="863600" cy="46037"/>
          </a:xfrm>
          <a:prstGeom prst="rightArrow">
            <a:avLst>
              <a:gd name="adj1" fmla="val 50000"/>
              <a:gd name="adj2" fmla="val 4958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4"/>
            <a:ext cx="8229600" cy="727075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8713787" cy="5040312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b="1">
                <a:solidFill>
                  <a:srgbClr val="0000FF"/>
                </a:solidFill>
              </a:rPr>
              <a:t>1.</a:t>
            </a:r>
            <a:r>
              <a:rPr lang="zh-CN" altLang="en-US" b="1">
                <a:solidFill>
                  <a:srgbClr val="0000FF"/>
                </a:solidFill>
              </a:rPr>
              <a:t>进程创建：</a:t>
            </a:r>
            <a:r>
              <a:rPr lang="en-US" altLang="zh-CN" b="1"/>
              <a:t> do_fork()</a:t>
            </a:r>
            <a:r>
              <a:rPr lang="zh-CN" altLang="en-US" b="1"/>
              <a:t>几点说明：</a:t>
            </a:r>
            <a:endParaRPr lang="en-US" altLang="zh-CN" b="1"/>
          </a:p>
          <a:p>
            <a:pPr marL="914400" lvl="1" indent="-341313"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写时拷贝</a:t>
            </a:r>
          </a:p>
          <a:p>
            <a:pPr marL="1295400" lvl="2" indent="-265113"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ⅰ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在创建新进程时内核不复制父进程的整个地址空间，</a:t>
            </a:r>
          </a:p>
          <a:p>
            <a:pPr marL="1295400" lvl="2" indent="-265113"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  而是让父进程和子进程以读方式共享同一拷贝</a:t>
            </a:r>
          </a:p>
          <a:p>
            <a:pPr marL="1295400" lvl="2" indent="-265113"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ⅱ </a:t>
            </a:r>
            <a:r>
              <a:rPr lang="zh-CN" altLang="en-US" smtClean="0">
                <a:latin typeface="Times New Roman" panose="02020603050405020304" pitchFamily="18" charset="0"/>
              </a:rPr>
              <a:t>只有当一方真正需要写入时，数据才被复制，这时，</a:t>
            </a:r>
          </a:p>
          <a:p>
            <a:pPr marL="1295400" lvl="2" indent="-265113"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  父、子进程才拥有各自的拷贝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1295400" lvl="2" indent="-265113">
              <a:buNone/>
            </a:pPr>
            <a:endParaRPr lang="en-US" altLang="zh-CN" sz="2800"/>
          </a:p>
          <a:p>
            <a:pPr marL="914400" lvl="1" indent="-341313">
              <a:buNone/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系统提供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fork()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vfork()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clone()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系统调用</a:t>
            </a:r>
          </a:p>
          <a:p>
            <a:pPr marL="1295400" lvl="2" indent="-265113"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ⅰ </a:t>
            </a:r>
            <a:r>
              <a:rPr lang="en-US" altLang="zh-CN" smtClean="0">
                <a:latin typeface="Times New Roman" panose="02020603050405020304" pitchFamily="18" charset="0"/>
              </a:rPr>
              <a:t>fork()</a:t>
            </a:r>
            <a:r>
              <a:rPr lang="zh-CN" altLang="en-US" b="1" smtClean="0">
                <a:latin typeface="Times New Roman" panose="02020603050405020304" pitchFamily="18" charset="0"/>
              </a:rPr>
              <a:t> 、</a:t>
            </a:r>
            <a:r>
              <a:rPr lang="en-US" altLang="zh-CN" b="1" smtClean="0">
                <a:latin typeface="Times New Roman" panose="02020603050405020304" pitchFamily="18" charset="0"/>
              </a:rPr>
              <a:t>vfork()</a:t>
            </a:r>
            <a:r>
              <a:rPr lang="zh-CN" altLang="en-US" smtClean="0">
                <a:latin typeface="Times New Roman" panose="02020603050405020304" pitchFamily="18" charset="0"/>
              </a:rPr>
              <a:t>用来创建一般进程</a:t>
            </a:r>
          </a:p>
          <a:p>
            <a:pPr marL="1295400" lvl="2" indent="-265113"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ⅱ </a:t>
            </a:r>
            <a:r>
              <a:rPr lang="en-US" altLang="zh-CN" smtClean="0">
                <a:latin typeface="Times New Roman" panose="02020603050405020304" pitchFamily="18" charset="0"/>
              </a:rPr>
              <a:t>clone()</a:t>
            </a:r>
            <a:r>
              <a:rPr lang="zh-CN" altLang="en-US" smtClean="0">
                <a:latin typeface="Times New Roman" panose="02020603050405020304" pitchFamily="18" charset="0"/>
              </a:rPr>
              <a:t>用来创建轻量级进程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线程</a:t>
            </a:r>
            <a:r>
              <a:rPr lang="en-US" altLang="zh-CN" smtClean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86020" name="右箭头 2"/>
          <p:cNvSpPr>
            <a:spLocks noChangeArrowheads="1"/>
          </p:cNvSpPr>
          <p:nvPr/>
        </p:nvSpPr>
        <p:spPr bwMode="auto">
          <a:xfrm>
            <a:off x="3071813" y="1700214"/>
            <a:ext cx="863600" cy="46037"/>
          </a:xfrm>
          <a:prstGeom prst="rightArrow">
            <a:avLst>
              <a:gd name="adj1" fmla="val 50000"/>
              <a:gd name="adj2" fmla="val 4958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8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en-US" altLang="zh-CN" sz="3200"/>
              <a:t>fork</a:t>
            </a:r>
            <a:r>
              <a:rPr lang="zh-CN" altLang="en-US" sz="3200"/>
              <a:t>、</a:t>
            </a:r>
            <a:r>
              <a:rPr lang="en-US" altLang="zh-CN" sz="3200"/>
              <a:t>vfork</a:t>
            </a:r>
            <a:r>
              <a:rPr lang="zh-CN" altLang="en-US" sz="3200"/>
              <a:t>和</a:t>
            </a:r>
            <a:r>
              <a:rPr lang="en-US" altLang="zh-CN" sz="3200"/>
              <a:t>clone</a:t>
            </a:r>
            <a:r>
              <a:rPr lang="zh-CN" altLang="en-US" sz="3200"/>
              <a:t>联系与区别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620713"/>
            <a:ext cx="8229600" cy="56880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fork </a:t>
            </a:r>
            <a:r>
              <a:rPr lang="zh-CN" altLang="en-US" sz="2400"/>
              <a:t>创造的子进程复制了父亲进程的资源，包括内存的内容</a:t>
            </a:r>
            <a:r>
              <a:rPr lang="en-US" altLang="zh-CN" sz="2400"/>
              <a:t>task_struct</a:t>
            </a:r>
            <a:r>
              <a:rPr lang="zh-CN" altLang="en-US" sz="2400"/>
              <a:t>内容，新旧进程使用同一代码段</a:t>
            </a:r>
            <a:r>
              <a:rPr lang="en-US" altLang="zh-CN" sz="2400"/>
              <a:t>,</a:t>
            </a:r>
            <a:r>
              <a:rPr lang="zh-CN" altLang="en-US" sz="2400"/>
              <a:t>复制数据段和堆栈段，这里的复制采用了著名的</a:t>
            </a:r>
            <a:r>
              <a:rPr lang="en-US" altLang="zh-CN" sz="2400"/>
              <a:t>copy_on_write</a:t>
            </a:r>
            <a:r>
              <a:rPr lang="zh-CN" altLang="en-US" sz="2400"/>
              <a:t>技术，即一旦子进程开始运行，则新旧进程的地址空间已经分开，两者运行独立。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 </a:t>
            </a:r>
            <a:r>
              <a:rPr lang="en-US" altLang="zh-CN" sz="2400"/>
              <a:t>int main() {</a:t>
            </a:r>
            <a:br>
              <a:rPr lang="en-US" altLang="zh-CN" sz="2400"/>
            </a:br>
            <a:r>
              <a:rPr lang="en-US" altLang="zh-CN" sz="2400"/>
              <a:t>int </a:t>
            </a:r>
            <a:r>
              <a:rPr lang="en-US" altLang="zh-CN" sz="2400" b="1">
                <a:solidFill>
                  <a:schemeClr val="tx2"/>
                </a:solidFill>
              </a:rPr>
              <a:t>num</a:t>
            </a:r>
            <a:r>
              <a:rPr lang="en-US" altLang="zh-CN" sz="2400"/>
              <a:t> = 1;</a:t>
            </a:r>
            <a:br>
              <a:rPr lang="en-US" altLang="zh-CN" sz="2400"/>
            </a:br>
            <a:r>
              <a:rPr lang="en-US" altLang="zh-CN" sz="2400"/>
              <a:t>int child;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   if(!(child = </a:t>
            </a:r>
            <a:r>
              <a:rPr lang="en-US" altLang="zh-CN" sz="2400" b="1">
                <a:solidFill>
                  <a:schemeClr val="hlink"/>
                </a:solidFill>
              </a:rPr>
              <a:t>fork()))</a:t>
            </a:r>
            <a:r>
              <a:rPr lang="en-US" altLang="zh-CN" sz="2400"/>
              <a:t> { </a:t>
            </a:r>
            <a:br>
              <a:rPr lang="en-US" altLang="zh-CN" sz="2400"/>
            </a:br>
            <a:r>
              <a:rPr lang="en-US" altLang="zh-CN" sz="2400"/>
              <a:t>printf("This is son, his num is: %d. and his pid is: %d\n", </a:t>
            </a:r>
            <a:r>
              <a:rPr lang="en-US" altLang="zh-CN" sz="2400" b="1">
                <a:solidFill>
                  <a:schemeClr val="tx2"/>
                </a:solidFill>
              </a:rPr>
              <a:t>++num</a:t>
            </a:r>
            <a:r>
              <a:rPr lang="en-US" altLang="zh-CN" sz="2400"/>
              <a:t>, getpid());</a:t>
            </a:r>
            <a:br>
              <a:rPr lang="en-US" altLang="zh-CN" sz="2400"/>
            </a:br>
            <a:r>
              <a:rPr lang="en-US" altLang="zh-CN" sz="2400"/>
              <a:t>} else {</a:t>
            </a:r>
            <a:br>
              <a:rPr lang="en-US" altLang="zh-CN" sz="2400"/>
            </a:br>
            <a:r>
              <a:rPr lang="en-US" altLang="zh-CN" sz="2400"/>
              <a:t>printf("This is father, his num is: %d, his pid is: %d\n", </a:t>
            </a:r>
            <a:r>
              <a:rPr lang="en-US" altLang="zh-CN" sz="2400" b="1">
                <a:solidFill>
                  <a:schemeClr val="tx2"/>
                </a:solidFill>
              </a:rPr>
              <a:t>num,</a:t>
            </a:r>
            <a:r>
              <a:rPr lang="en-US" altLang="zh-CN" sz="2400"/>
              <a:t> getpid());</a:t>
            </a:r>
            <a:br>
              <a:rPr lang="en-US" altLang="zh-CN" sz="2400"/>
            </a:br>
            <a:r>
              <a:rPr lang="en-US" altLang="zh-CN" sz="2400"/>
              <a:t>}</a:t>
            </a:r>
            <a:br>
              <a:rPr lang="en-US" altLang="zh-CN" sz="2400"/>
            </a:b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82888" y="5705475"/>
            <a:ext cx="7454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b="1" kern="0" dirty="0">
                <a:latin typeface="宋体" pitchFamily="2" charset="-122"/>
              </a:rPr>
              <a:t>执行结果为：</a:t>
            </a:r>
            <a:r>
              <a:rPr lang="en-US" altLang="zh-CN" b="1" kern="0" dirty="0">
                <a:latin typeface="宋体" pitchFamily="2" charset="-122"/>
              </a:rPr>
              <a:t>This is son, his num is: 2. and his </a:t>
            </a:r>
            <a:r>
              <a:rPr lang="en-US" altLang="zh-CN" b="1" kern="0" dirty="0" err="1">
                <a:latin typeface="宋体" pitchFamily="2" charset="-122"/>
              </a:rPr>
              <a:t>pid</a:t>
            </a:r>
            <a:r>
              <a:rPr lang="en-US" altLang="zh-CN" b="1" kern="0" dirty="0">
                <a:latin typeface="宋体" pitchFamily="2" charset="-122"/>
              </a:rPr>
              <a:t> is: 2139</a:t>
            </a:r>
            <a:br>
              <a:rPr lang="en-US" altLang="zh-CN" b="1" kern="0" dirty="0">
                <a:latin typeface="宋体" pitchFamily="2" charset="-122"/>
              </a:rPr>
            </a:br>
            <a:r>
              <a:rPr lang="en-US" altLang="zh-CN" b="1" kern="0" dirty="0">
                <a:latin typeface="宋体" pitchFamily="2" charset="-122"/>
              </a:rPr>
              <a:t>This is father, his num is: 1, his </a:t>
            </a:r>
            <a:r>
              <a:rPr lang="en-US" altLang="zh-CN" b="1" kern="0" dirty="0" err="1">
                <a:latin typeface="宋体" pitchFamily="2" charset="-122"/>
              </a:rPr>
              <a:t>pid</a:t>
            </a:r>
            <a:r>
              <a:rPr lang="en-US" altLang="zh-CN" b="1" kern="0" dirty="0">
                <a:latin typeface="宋体" pitchFamily="2" charset="-122"/>
              </a:rPr>
              <a:t> is: 2138</a:t>
            </a:r>
          </a:p>
        </p:txBody>
      </p:sp>
    </p:spTree>
    <p:extLst>
      <p:ext uri="{BB962C8B-B14F-4D97-AF65-F5344CB8AC3E}">
        <p14:creationId xmlns:p14="http://schemas.microsoft.com/office/powerpoint/2010/main" val="373750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en-US" altLang="zh-CN" sz="3600"/>
              <a:t>fork</a:t>
            </a:r>
            <a:r>
              <a:rPr lang="zh-CN" altLang="en-US" sz="3600"/>
              <a:t>、</a:t>
            </a:r>
            <a:r>
              <a:rPr lang="en-US" altLang="zh-CN" sz="3600"/>
              <a:t>vfork</a:t>
            </a:r>
            <a:r>
              <a:rPr lang="zh-CN" altLang="en-US" sz="3600"/>
              <a:t>和</a:t>
            </a:r>
            <a:r>
              <a:rPr lang="en-US" altLang="zh-CN" sz="3600"/>
              <a:t>clone</a:t>
            </a:r>
            <a:r>
              <a:rPr lang="zh-CN" altLang="en-US" sz="3600"/>
              <a:t>联系与区别</a:t>
            </a:r>
            <a:r>
              <a:rPr lang="zh-CN" altLang="en-US" smtClean="0">
                <a:latin typeface="宋体" pitchFamily="2" charset="-122"/>
              </a:rPr>
              <a:t>：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620714"/>
            <a:ext cx="8713787" cy="6048375"/>
          </a:xfrm>
        </p:spPr>
        <p:txBody>
          <a:bodyPr/>
          <a:lstStyle/>
          <a:p>
            <a:r>
              <a:rPr lang="en-US" altLang="zh-CN" b="1"/>
              <a:t>vfork</a:t>
            </a:r>
            <a:r>
              <a:rPr lang="zh-CN" altLang="en-US" sz="2400" b="1">
                <a:latin typeface="宋体" panose="02010600030101010101" pitchFamily="2" charset="-122"/>
              </a:rPr>
              <a:t>函数创建的子进程完全运行在父进程的地址空间上，子进程对虚拟地址空间任何数据的修改都为父进程所见。这与</a:t>
            </a:r>
            <a:r>
              <a:rPr lang="en-US" altLang="zh-CN" sz="2400" b="1">
                <a:latin typeface="宋体" panose="02010600030101010101" pitchFamily="2" charset="-122"/>
              </a:rPr>
              <a:t>fork</a:t>
            </a:r>
            <a:r>
              <a:rPr lang="zh-CN" altLang="en-US" sz="2400" b="1">
                <a:latin typeface="宋体" panose="02010600030101010101" pitchFamily="2" charset="-122"/>
              </a:rPr>
              <a:t>是完全不同的，</a:t>
            </a:r>
            <a:r>
              <a:rPr lang="en-US" altLang="zh-CN" sz="2400" b="1">
                <a:latin typeface="宋体" panose="02010600030101010101" pitchFamily="2" charset="-122"/>
              </a:rPr>
              <a:t>fork</a:t>
            </a:r>
            <a:r>
              <a:rPr lang="zh-CN" altLang="en-US" sz="2400" b="1">
                <a:latin typeface="宋体" panose="02010600030101010101" pitchFamily="2" charset="-122"/>
              </a:rPr>
              <a:t>进程是独立的空间。另外一点不同的是</a:t>
            </a:r>
            <a:r>
              <a:rPr lang="en-US" altLang="zh-CN" sz="2400" b="1">
                <a:latin typeface="宋体" panose="02010600030101010101" pitchFamily="2" charset="-122"/>
              </a:rPr>
              <a:t>vfork</a:t>
            </a:r>
            <a:r>
              <a:rPr lang="zh-CN" altLang="en-US" sz="2400" b="1">
                <a:latin typeface="宋体" panose="02010600030101010101" pitchFamily="2" charset="-122"/>
              </a:rPr>
              <a:t>创建子进程后，父进程会被阻塞，直到子进程执行</a:t>
            </a:r>
            <a:r>
              <a:rPr lang="en-US" altLang="zh-CN" sz="2400" b="1">
                <a:latin typeface="宋体" panose="02010600030101010101" pitchFamily="2" charset="-122"/>
              </a:rPr>
              <a:t>exit</a:t>
            </a:r>
            <a:r>
              <a:rPr lang="zh-CN" altLang="en-US" sz="2400" b="1">
                <a:latin typeface="宋体" panose="02010600030101010101" pitchFamily="2" charset="-122"/>
              </a:rPr>
              <a:t>（）</a:t>
            </a:r>
            <a:r>
              <a:rPr lang="zh-CN" altLang="en-US" b="1" smtClean="0"/>
              <a:t>。</a:t>
            </a:r>
          </a:p>
          <a:p>
            <a:r>
              <a:rPr lang="en-US" altLang="zh-CN" sz="2400" b="1"/>
              <a:t>clone</a:t>
            </a:r>
            <a:r>
              <a:rPr lang="zh-CN" altLang="en-US" sz="2400" b="1"/>
              <a:t>函数功能强大，可以有选择性的继承父进程的资源 </a:t>
            </a:r>
          </a:p>
        </p:txBody>
      </p:sp>
    </p:spTree>
    <p:extLst>
      <p:ext uri="{BB962C8B-B14F-4D97-AF65-F5344CB8AC3E}">
        <p14:creationId xmlns:p14="http://schemas.microsoft.com/office/powerpoint/2010/main" val="408778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"/>
            <a:ext cx="8507413" cy="72072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一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内核中链表的实现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8463" y="692150"/>
            <a:ext cx="8964612" cy="5905500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2. </a:t>
            </a:r>
            <a:r>
              <a:rPr lang="zh-CN" altLang="en-US" b="1" dirty="0">
                <a:solidFill>
                  <a:srgbClr val="0000FF"/>
                </a:solidFill>
              </a:rPr>
              <a:t>链表头的申明和初始化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list.h</a:t>
            </a:r>
            <a:endParaRPr lang="en-US" altLang="zh-CN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）仅初始化：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dirty="0"/>
              <a:t> #define LIST_HEAD_INIT(name) { &amp;(name), &amp;(name) }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）申明并初始化：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dirty="0"/>
              <a:t> #define LIST_HEAD(name)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name =LIST_HEAD_INIT(name)</a:t>
            </a:r>
            <a:endParaRPr lang="zh-CN" altLang="zh-CN" sz="2000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b="1" dirty="0"/>
              <a:t> 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例：申明</a:t>
            </a:r>
            <a:r>
              <a:rPr lang="en-US" altLang="zh-CN" sz="2400" b="1" dirty="0" err="1"/>
              <a:t>mylist_head</a:t>
            </a:r>
            <a:r>
              <a:rPr lang="zh-CN" altLang="en-US" sz="2400" b="1" dirty="0"/>
              <a:t>的链表头：</a:t>
            </a:r>
            <a:endParaRPr lang="en-US" altLang="zh-CN" sz="2400" b="1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b="1" dirty="0"/>
              <a:t>                 </a:t>
            </a:r>
            <a:r>
              <a:rPr lang="en-US" altLang="zh-CN" sz="2400" dirty="0"/>
              <a:t>LIST_HEAD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mylist_head</a:t>
            </a:r>
            <a:r>
              <a:rPr lang="en-US" altLang="zh-CN" sz="2400" dirty="0"/>
              <a:t>);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endParaRPr lang="en-US" altLang="zh-CN" sz="2400" b="1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3. </a:t>
            </a:r>
            <a:r>
              <a:rPr lang="zh-CN" altLang="en-US" b="1" dirty="0">
                <a:solidFill>
                  <a:srgbClr val="0000FF"/>
                </a:solidFill>
              </a:rPr>
              <a:t>在链表中插入一个节点：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2400" dirty="0"/>
              <a:t>static inline void </a:t>
            </a:r>
            <a:r>
              <a:rPr lang="en-US" altLang="zh-CN" sz="2400" dirty="0" err="1"/>
              <a:t>list_add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*new,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*head);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static inline void </a:t>
            </a:r>
            <a:r>
              <a:rPr lang="en-US" altLang="zh-CN" sz="2400" dirty="0" err="1"/>
              <a:t>list_add_tail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*new,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*head);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en-US" altLang="zh-CN" sz="3200"/>
              <a:t>fork</a:t>
            </a:r>
            <a:r>
              <a:rPr lang="zh-CN" altLang="en-US" sz="3200"/>
              <a:t>、</a:t>
            </a:r>
            <a:r>
              <a:rPr lang="en-US" altLang="zh-CN" sz="3200"/>
              <a:t>vfork</a:t>
            </a:r>
            <a:r>
              <a:rPr lang="zh-CN" altLang="en-US" sz="3200"/>
              <a:t>和</a:t>
            </a:r>
            <a:r>
              <a:rPr lang="en-US" altLang="zh-CN" sz="3200"/>
              <a:t>clone</a:t>
            </a:r>
            <a:r>
              <a:rPr lang="zh-CN" altLang="en-US" sz="3200"/>
              <a:t>联系与区别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692150"/>
            <a:ext cx="8229600" cy="38163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int main() {</a:t>
            </a:r>
            <a:br>
              <a:rPr lang="en-US" altLang="zh-CN" sz="2400"/>
            </a:br>
            <a:r>
              <a:rPr lang="en-US" altLang="zh-CN" sz="2400"/>
              <a:t>int </a:t>
            </a:r>
            <a:r>
              <a:rPr lang="en-US" altLang="zh-CN" sz="2400" b="1">
                <a:solidFill>
                  <a:schemeClr val="tx2"/>
                </a:solidFill>
              </a:rPr>
              <a:t>num</a:t>
            </a:r>
            <a:r>
              <a:rPr lang="en-US" altLang="zh-CN" sz="2400"/>
              <a:t> = 1;</a:t>
            </a:r>
            <a:br>
              <a:rPr lang="en-US" altLang="zh-CN" sz="2400"/>
            </a:br>
            <a:r>
              <a:rPr lang="en-US" altLang="zh-CN" sz="2400"/>
              <a:t>int child;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if(!(child = </a:t>
            </a:r>
            <a:r>
              <a:rPr lang="en-US" altLang="zh-CN" sz="2400" b="1">
                <a:solidFill>
                  <a:schemeClr val="hlink"/>
                </a:solidFill>
              </a:rPr>
              <a:t>vfork()))</a:t>
            </a:r>
            <a:r>
              <a:rPr lang="en-US" altLang="zh-CN" sz="2400"/>
              <a:t> { </a:t>
            </a:r>
            <a:br>
              <a:rPr lang="en-US" altLang="zh-CN" sz="2400"/>
            </a:br>
            <a:r>
              <a:rPr lang="en-US" altLang="zh-CN" sz="2400"/>
              <a:t>printf("This is son, his num is: %d. and his pid is: %d\n", </a:t>
            </a:r>
            <a:r>
              <a:rPr lang="en-US" altLang="zh-CN" sz="2400" b="1">
                <a:solidFill>
                  <a:schemeClr val="tx2"/>
                </a:solidFill>
              </a:rPr>
              <a:t>++num,</a:t>
            </a:r>
            <a:r>
              <a:rPr lang="en-US" altLang="zh-CN" sz="2400"/>
              <a:t> getpid());</a:t>
            </a:r>
            <a:br>
              <a:rPr lang="en-US" altLang="zh-CN" sz="2400"/>
            </a:br>
            <a:r>
              <a:rPr lang="en-US" altLang="zh-CN" sz="2400"/>
              <a:t>} else {</a:t>
            </a:r>
            <a:br>
              <a:rPr lang="en-US" altLang="zh-CN" sz="2400"/>
            </a:br>
            <a:r>
              <a:rPr lang="en-US" altLang="zh-CN" sz="2400"/>
              <a:t>printf("This is father, his num is: %d, his pid is: %d\n", </a:t>
            </a:r>
            <a:r>
              <a:rPr lang="en-US" altLang="zh-CN" sz="2400" b="1">
                <a:solidFill>
                  <a:schemeClr val="tx2"/>
                </a:solidFill>
              </a:rPr>
              <a:t>num</a:t>
            </a:r>
            <a:r>
              <a:rPr lang="en-US" altLang="zh-CN" sz="2400"/>
              <a:t>, getpid());</a:t>
            </a:r>
            <a:br>
              <a:rPr lang="en-US" altLang="zh-CN" sz="2400"/>
            </a:br>
            <a:r>
              <a:rPr lang="en-US" altLang="zh-CN" sz="2400"/>
              <a:t>}</a:t>
            </a:r>
            <a:br>
              <a:rPr lang="en-US" altLang="zh-CN" sz="2400"/>
            </a:br>
            <a:r>
              <a:rPr lang="en-US" altLang="zh-CN" sz="2400"/>
              <a:t>}</a:t>
            </a: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919288" y="47244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000"/>
              <a:t>运行结果为：</a:t>
            </a:r>
            <a:r>
              <a:rPr lang="en-US" altLang="zh-CN" sz="2000"/>
              <a:t>This is son, his num is: 2. and his pid is:4139</a:t>
            </a:r>
            <a:br>
              <a:rPr lang="en-US" altLang="zh-CN" sz="2000"/>
            </a:br>
            <a:r>
              <a:rPr lang="en-US" altLang="zh-CN" sz="2000"/>
              <a:t>This is father, his num is: 2, his pid is: 4138</a:t>
            </a:r>
          </a:p>
          <a:p>
            <a:pPr>
              <a:buFontTx/>
              <a:buChar char="•"/>
            </a:pPr>
            <a:r>
              <a:rPr lang="zh-CN" altLang="en-US" sz="2000"/>
              <a:t>从运行结果可以看到</a:t>
            </a:r>
            <a:r>
              <a:rPr lang="en-US" altLang="zh-CN" sz="2000"/>
              <a:t>vfork</a:t>
            </a:r>
            <a:r>
              <a:rPr lang="zh-CN" altLang="en-US" sz="2000"/>
              <a:t>创建出的子进程（线程）共享了父进程的</a:t>
            </a:r>
            <a:r>
              <a:rPr lang="en-US" altLang="zh-CN" sz="2000"/>
              <a:t>num</a:t>
            </a:r>
            <a:r>
              <a:rPr lang="zh-CN" altLang="en-US" sz="2000"/>
              <a:t>变量，这一次是指针复制，</a:t>
            </a:r>
            <a:r>
              <a:rPr lang="en-US" altLang="zh-CN" sz="2000"/>
              <a:t>2</a:t>
            </a:r>
            <a:r>
              <a:rPr lang="zh-CN" altLang="en-US" sz="2000"/>
              <a:t>者的指针指向了同一个内存</a:t>
            </a:r>
            <a:r>
              <a:rPr lang="zh-CN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10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908050"/>
            <a:ext cx="4033838" cy="2376488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sz="2400"/>
              <a:t>	</a:t>
            </a:r>
            <a:r>
              <a:rPr lang="en-US" altLang="zh-CN" sz="2400"/>
              <a:t>#include &lt;stdio.h&gt;</a:t>
            </a:r>
          </a:p>
          <a:p>
            <a:pPr marL="609600" indent="-609600">
              <a:buNone/>
            </a:pPr>
            <a:r>
              <a:rPr lang="en-US" altLang="zh-CN" sz="2400"/>
              <a:t>	Main()</a:t>
            </a:r>
          </a:p>
          <a:p>
            <a:pPr marL="609600" indent="-609600">
              <a:buNone/>
            </a:pPr>
            <a:r>
              <a:rPr lang="en-US" altLang="zh-CN" sz="2400"/>
              <a:t>	{  fork();  </a:t>
            </a:r>
          </a:p>
          <a:p>
            <a:pPr marL="609600" indent="-609600">
              <a:buNone/>
            </a:pPr>
            <a:r>
              <a:rPr lang="en-US" altLang="zh-CN" sz="2400"/>
              <a:t>          fork(); </a:t>
            </a:r>
          </a:p>
          <a:p>
            <a:pPr marL="609600" indent="-609600">
              <a:buNone/>
            </a:pPr>
            <a:r>
              <a:rPr lang="en-US" altLang="zh-CN" sz="2400"/>
              <a:t>          putchar(</a:t>
            </a:r>
            <a:r>
              <a:rPr lang="en-US" altLang="zh-CN" sz="2400">
                <a:latin typeface="宋体" panose="02010600030101010101" pitchFamily="2" charset="-122"/>
              </a:rPr>
              <a:t>‘</a:t>
            </a:r>
            <a:r>
              <a:rPr lang="en-US" altLang="zh-CN" sz="2400"/>
              <a:t>A</a:t>
            </a:r>
            <a:r>
              <a:rPr lang="en-US" altLang="zh-CN" sz="2400">
                <a:latin typeface="宋体" panose="02010600030101010101" pitchFamily="2" charset="-122"/>
              </a:rPr>
              <a:t>’</a:t>
            </a:r>
            <a:r>
              <a:rPr lang="en-US" altLang="zh-CN" sz="2400"/>
              <a:t>);  }</a:t>
            </a:r>
            <a:endParaRPr lang="zh-CN" altLang="en-US" sz="2400"/>
          </a:p>
        </p:txBody>
      </p:sp>
      <p:sp>
        <p:nvSpPr>
          <p:cNvPr id="95235" name="Rectangle 5"/>
          <p:cNvSpPr>
            <a:spLocks noGrp="1" noChangeArrowheads="1"/>
          </p:cNvSpPr>
          <p:nvPr>
            <p:ph type="title"/>
          </p:nvPr>
        </p:nvSpPr>
        <p:spPr>
          <a:xfrm>
            <a:off x="1838326" y="188913"/>
            <a:ext cx="4257675" cy="582612"/>
          </a:xfrm>
        </p:spPr>
        <p:txBody>
          <a:bodyPr/>
          <a:lstStyle/>
          <a:p>
            <a:pPr marL="1016000" indent="-1016000">
              <a:defRPr/>
            </a:pPr>
            <a:r>
              <a:rPr lang="en-US" altLang="zh-CN" sz="3200">
                <a:latin typeface="宋体" pitchFamily="2" charset="-122"/>
              </a:rPr>
              <a:t>Fork</a:t>
            </a:r>
            <a:r>
              <a:rPr lang="zh-CN" altLang="en-US" sz="3200">
                <a:latin typeface="宋体" pitchFamily="2" charset="-122"/>
              </a:rPr>
              <a:t>使用举例：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1524001" y="2621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6888164" y="260350"/>
          <a:ext cx="3240087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347639" imgH="1078704" progId="Visio.Drawing.11">
                  <p:embed/>
                </p:oleObj>
              </mc:Choice>
              <mc:Fallback>
                <p:oleObj name="Visio" r:id="rId4" imgW="1347639" imgH="10787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260350"/>
                        <a:ext cx="3240087" cy="303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38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953001" y="2697163"/>
            <a:ext cx="184731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1233923" name="Rectangle 3"/>
          <p:cNvSpPr>
            <a:spLocks noChangeArrowheads="1"/>
          </p:cNvSpPr>
          <p:nvPr/>
        </p:nvSpPr>
        <p:spPr bwMode="auto">
          <a:xfrm>
            <a:off x="2760664" y="1268414"/>
            <a:ext cx="4752975" cy="51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Times New Roman" pitchFamily="18" charset="0"/>
              </a:rPr>
              <a:t>例： </a:t>
            </a:r>
            <a:r>
              <a:rPr lang="en-US" altLang="zh-CN" b="1" dirty="0">
                <a:latin typeface="Times New Roman" pitchFamily="18" charset="0"/>
              </a:rPr>
              <a:t>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{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while((x=fork())= =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b="1" dirty="0">
                <a:latin typeface="Times New Roman" pitchFamily="18" charset="0"/>
              </a:rPr>
              <a:t>1);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if(x= =0)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     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(“a”);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    else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      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(“b”);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  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(“c”);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         }</a:t>
            </a: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233924" name="Rectangle 4"/>
          <p:cNvSpPr>
            <a:spLocks noChangeArrowheads="1"/>
          </p:cNvSpPr>
          <p:nvPr/>
        </p:nvSpPr>
        <p:spPr bwMode="auto">
          <a:xfrm>
            <a:off x="8616951" y="4508501"/>
            <a:ext cx="1655763" cy="180022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b="1"/>
              <a:t>abcc ①</a:t>
            </a:r>
          </a:p>
          <a:p>
            <a:pPr algn="ctr">
              <a:lnSpc>
                <a:spcPct val="75000"/>
              </a:lnSpc>
            </a:pPr>
            <a:r>
              <a:rPr lang="en-US" altLang="zh-CN" b="1"/>
              <a:t>bcac ②</a:t>
            </a:r>
          </a:p>
          <a:p>
            <a:pPr algn="ctr">
              <a:lnSpc>
                <a:spcPct val="75000"/>
              </a:lnSpc>
            </a:pPr>
            <a:r>
              <a:rPr lang="en-US" altLang="zh-CN" b="1"/>
              <a:t>abcc ③</a:t>
            </a:r>
          </a:p>
          <a:p>
            <a:pPr algn="ctr">
              <a:lnSpc>
                <a:spcPct val="75000"/>
              </a:lnSpc>
            </a:pPr>
            <a:r>
              <a:rPr lang="en-US" altLang="zh-CN" b="1"/>
              <a:t>acbc ④</a:t>
            </a:r>
          </a:p>
          <a:p>
            <a:pPr algn="ctr"/>
            <a:r>
              <a:rPr lang="en-US" altLang="zh-CN" b="1"/>
              <a:t>cabc ⑤</a:t>
            </a:r>
          </a:p>
        </p:txBody>
      </p:sp>
      <p:sp>
        <p:nvSpPr>
          <p:cNvPr id="1233925" name="Rectangle 5"/>
          <p:cNvSpPr>
            <a:spLocks noChangeArrowheads="1"/>
          </p:cNvSpPr>
          <p:nvPr/>
        </p:nvSpPr>
        <p:spPr bwMode="auto">
          <a:xfrm>
            <a:off x="6311900" y="4292600"/>
            <a:ext cx="1944688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33926" name="AutoShape 6"/>
          <p:cNvSpPr>
            <a:spLocks noChangeArrowheads="1"/>
          </p:cNvSpPr>
          <p:nvPr/>
        </p:nvSpPr>
        <p:spPr bwMode="auto">
          <a:xfrm>
            <a:off x="8472489" y="3008314"/>
            <a:ext cx="1544637" cy="1119187"/>
          </a:xfrm>
          <a:prstGeom prst="cloudCallout">
            <a:avLst>
              <a:gd name="adj1" fmla="val -96690"/>
              <a:gd name="adj2" fmla="val 63542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结果 ？</a:t>
            </a:r>
            <a:endParaRPr lang="zh-CN" altLang="en-US" b="1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017125" y="6510339"/>
            <a:ext cx="3762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9728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-26988"/>
            <a:ext cx="8229600" cy="719138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90121" name="Rectangle 3"/>
          <p:cNvSpPr txBox="1">
            <a:spLocks noChangeArrowheads="1"/>
          </p:cNvSpPr>
          <p:nvPr/>
        </p:nvSpPr>
        <p:spPr bwMode="auto">
          <a:xfrm>
            <a:off x="1787526" y="606426"/>
            <a:ext cx="7261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进程创建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  <a:r>
              <a:rPr lang="en-US" altLang="zh-CN" sz="2800" b="1">
                <a:latin typeface="宋体" panose="02010600030101010101" pitchFamily="2" charset="-122"/>
              </a:rPr>
              <a:t>Fork</a:t>
            </a:r>
            <a:r>
              <a:rPr lang="zh-CN" altLang="en-US" sz="2800" b="1">
                <a:latin typeface="宋体" panose="02010600030101010101" pitchFamily="2" charset="-122"/>
              </a:rPr>
              <a:t>使用举例：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29086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4" grpId="0" animBg="1" autoUpdateAnimBg="0"/>
      <p:bldP spid="1233925" grpId="0" animBg="1"/>
      <p:bldP spid="123392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4976" y="719138"/>
            <a:ext cx="6481763" cy="56054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题目：写出可能的执行结果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main()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 int child, i=2;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if((child=fork()) ==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sz="2400" b="1">
                <a:latin typeface="Times New Roman" panose="02020603050405020304" pitchFamily="18" charset="0"/>
              </a:rPr>
              <a:t>1)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{printf("fork error. ");exit();}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if(child==0)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{i=i+3;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printf(“i=%d\n”,i);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i=i+5;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printf(“i=%d\n”,i);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34947" name="Rectangle 3"/>
          <p:cNvSpPr>
            <a:spLocks noChangeArrowheads="1"/>
          </p:cNvSpPr>
          <p:nvPr/>
        </p:nvSpPr>
        <p:spPr bwMode="auto">
          <a:xfrm>
            <a:off x="8375650" y="1093788"/>
            <a:ext cx="1828800" cy="48561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latin typeface="Arial" charset="0"/>
              </a:rPr>
              <a:t>1.fork error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2 . i=5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    i=10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    i=7</a:t>
            </a:r>
          </a:p>
          <a:p>
            <a:pPr>
              <a:defRPr/>
            </a:pPr>
            <a:r>
              <a:rPr lang="en-US" altLang="zh-CN" b="1" dirty="0">
                <a:latin typeface="Arial" charset="0"/>
              </a:rPr>
              <a:t>3.  i=7</a:t>
            </a:r>
          </a:p>
          <a:p>
            <a:pPr>
              <a:defRPr/>
            </a:pPr>
            <a:r>
              <a:rPr lang="en-US" altLang="zh-CN" b="1" dirty="0">
                <a:latin typeface="Arial" charset="0"/>
              </a:rPr>
              <a:t>     i=5</a:t>
            </a:r>
          </a:p>
          <a:p>
            <a:pPr>
              <a:defRPr/>
            </a:pPr>
            <a:r>
              <a:rPr lang="en-US" altLang="zh-CN" b="1" dirty="0">
                <a:latin typeface="Arial" charset="0"/>
              </a:rPr>
              <a:t>     i=10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4.  i=5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    i=7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    i=10</a:t>
            </a:r>
            <a:endParaRPr lang="en-US" altLang="zh-CN" b="1" dirty="0">
              <a:latin typeface="Arial" charset="0"/>
            </a:endParaRPr>
          </a:p>
          <a:p>
            <a:pPr>
              <a:defRPr/>
            </a:pPr>
            <a:endParaRPr lang="en-US" altLang="zh-CN" b="1" dirty="0">
              <a:latin typeface="Arial" charset="0"/>
            </a:endParaRPr>
          </a:p>
        </p:txBody>
      </p:sp>
      <p:sp>
        <p:nvSpPr>
          <p:cNvPr id="1234948" name="AutoShape 4"/>
          <p:cNvSpPr>
            <a:spLocks noChangeArrowheads="1"/>
          </p:cNvSpPr>
          <p:nvPr/>
        </p:nvSpPr>
        <p:spPr bwMode="auto">
          <a:xfrm>
            <a:off x="3719513" y="4437063"/>
            <a:ext cx="3149600" cy="762000"/>
          </a:xfrm>
          <a:prstGeom prst="cloudCallout">
            <a:avLst>
              <a:gd name="adj1" fmla="val -99894"/>
              <a:gd name="adj2" fmla="val 31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插入</a:t>
            </a:r>
            <a:r>
              <a:rPr lang="en-US" altLang="zh-CN"/>
              <a:t>else</a:t>
            </a:r>
            <a:r>
              <a:rPr lang="zh-CN" altLang="en-US"/>
              <a:t>呢？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0017125" y="6510339"/>
            <a:ext cx="3762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71</a:t>
            </a:r>
          </a:p>
        </p:txBody>
      </p:sp>
      <p:sp>
        <p:nvSpPr>
          <p:cNvPr id="983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-26988"/>
            <a:ext cx="8229600" cy="719138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1659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47" grpId="0" animBg="1"/>
      <p:bldP spid="12349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412875"/>
            <a:ext cx="8928100" cy="4895850"/>
          </a:xfrm>
        </p:spPr>
        <p:txBody>
          <a:bodyPr/>
          <a:lstStyle/>
          <a:p>
            <a:pPr marL="812800" indent="-812800">
              <a:buNone/>
            </a:pPr>
            <a:r>
              <a:rPr lang="en-US" altLang="zh-CN" sz="2400">
                <a:latin typeface="宋体" panose="02010600030101010101" pitchFamily="2" charset="-122"/>
              </a:rPr>
              <a:t>Linux</a:t>
            </a:r>
            <a:r>
              <a:rPr lang="zh-CN" altLang="en-US" sz="2400">
                <a:latin typeface="宋体" panose="02010600030101010101" pitchFamily="2" charset="-122"/>
              </a:rPr>
              <a:t>提供了一组系统调用：</a:t>
            </a:r>
            <a:r>
              <a:rPr lang="en-US" altLang="zh-CN" sz="2400" b="1">
                <a:latin typeface="宋体" panose="02010600030101010101" pitchFamily="2" charset="-122"/>
              </a:rPr>
              <a:t>execl(), execle(), execlp(), </a:t>
            </a:r>
          </a:p>
          <a:p>
            <a:pPr marL="812800" indent="-812800"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execv(),execv(),</a:t>
            </a:r>
            <a:r>
              <a:rPr lang="en-US" altLang="zh-CN" b="1" smtClean="0"/>
              <a:t>  </a:t>
            </a:r>
            <a:r>
              <a:rPr lang="en-US" altLang="zh-CN" sz="2400" b="1">
                <a:latin typeface="宋体" panose="02010600030101010101" pitchFamily="2" charset="-122"/>
              </a:rPr>
              <a:t>execvp(),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其功能都是将一个指定的程序</a:t>
            </a:r>
          </a:p>
          <a:p>
            <a:pPr marL="812800" indent="-812800">
              <a:buNone/>
            </a:pPr>
            <a:r>
              <a:rPr lang="zh-CN" altLang="en-US" sz="2400">
                <a:latin typeface="宋体" panose="02010600030101010101" pitchFamily="2" charset="-122"/>
              </a:rPr>
              <a:t>装入调用它的进程映像中，用这个可执行文件的副本去覆盖该</a:t>
            </a:r>
          </a:p>
          <a:p>
            <a:pPr marL="812800" indent="-812800">
              <a:buNone/>
            </a:pPr>
            <a:r>
              <a:rPr lang="zh-CN" altLang="en-US" sz="2400">
                <a:latin typeface="宋体" panose="02010600030101010101" pitchFamily="2" charset="-122"/>
              </a:rPr>
              <a:t>进程的程序空间。该组系统调用的</a:t>
            </a:r>
            <a:r>
              <a:rPr lang="zh-CN" altLang="en-US" sz="2400" b="1">
                <a:solidFill>
                  <a:srgbClr val="800080"/>
                </a:solidFill>
                <a:latin typeface="宋体" panose="02010600030101010101" pitchFamily="2" charset="-122"/>
              </a:rPr>
              <a:t>处理过程</a:t>
            </a:r>
            <a:r>
              <a:rPr lang="zh-CN" altLang="en-US" sz="2400">
                <a:latin typeface="宋体" panose="02010600030101010101" pitchFamily="2" charset="-122"/>
              </a:rPr>
              <a:t>是：</a:t>
            </a:r>
          </a:p>
          <a:p>
            <a:pPr marL="1168400" lvl="1" indent="-711200"/>
            <a:r>
              <a:rPr lang="zh-CN" altLang="en-US">
                <a:latin typeface="宋体" panose="02010600030101010101" pitchFamily="2" charset="-122"/>
              </a:rPr>
              <a:t>根据给出的路径名找到指定文件，检查该文件是否可执行，用户是否具有执行权限。</a:t>
            </a:r>
          </a:p>
          <a:p>
            <a:pPr marL="1168400" lvl="1" indent="-711200"/>
            <a:r>
              <a:rPr lang="zh-CN" altLang="en-US">
                <a:latin typeface="宋体" panose="02010600030101010101" pitchFamily="2" charset="-122"/>
              </a:rPr>
              <a:t>将该文件载入到调用它的进程映像中并覆盖其原来的程序。</a:t>
            </a:r>
          </a:p>
          <a:p>
            <a:pPr marL="1168400" lvl="1" indent="-711200"/>
            <a:r>
              <a:rPr lang="zh-CN" altLang="en-US">
                <a:latin typeface="宋体" panose="02010600030101010101" pitchFamily="2" charset="-122"/>
              </a:rPr>
              <a:t>为该程序的执行设置参数组和环境变量。</a:t>
            </a:r>
          </a:p>
          <a:p>
            <a:pPr marL="1168400" lvl="1" indent="-711200"/>
            <a:r>
              <a:rPr lang="zh-CN" altLang="en-US">
                <a:latin typeface="宋体" panose="02010600030101010101" pitchFamily="2" charset="-122"/>
              </a:rPr>
              <a:t>启动该进程进入新的程序入口点去执行。</a:t>
            </a:r>
          </a:p>
        </p:txBody>
      </p:sp>
      <p:sp>
        <p:nvSpPr>
          <p:cNvPr id="99331" name="Rectangle 2"/>
          <p:cNvSpPr txBox="1">
            <a:spLocks noChangeArrowheads="1"/>
          </p:cNvSpPr>
          <p:nvPr/>
        </p:nvSpPr>
        <p:spPr bwMode="auto">
          <a:xfrm>
            <a:off x="1631950" y="-26988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>
                <a:alpha val="73000"/>
              </a:srgbClr>
            </a:outerShdw>
          </a:effectLst>
        </p:spPr>
        <p:txBody>
          <a:bodyPr anchor="ctr"/>
          <a:lstStyle/>
          <a:p>
            <a:pPr marL="1016000" indent="-1016000">
              <a:defRPr/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三</a:t>
            </a:r>
            <a:r>
              <a:rPr lang="en-US" altLang="zh-CN" sz="3600" b="1">
                <a:solidFill>
                  <a:schemeClr val="tx2"/>
                </a:solidFill>
                <a:latin typeface="宋体" pitchFamily="2" charset="-122"/>
              </a:rPr>
              <a:t>.Linux</a:t>
            </a:r>
            <a:r>
              <a:rPr lang="zh-CN" altLang="en-US" sz="3600" b="1">
                <a:solidFill>
                  <a:schemeClr val="tx2"/>
                </a:solidFill>
                <a:latin typeface="Arial" charset="0"/>
              </a:rPr>
              <a:t>进程控制</a:t>
            </a: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：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31951" y="692151"/>
            <a:ext cx="6651625" cy="652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Exec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执行文件，启动新程序运行</a:t>
            </a:r>
          </a:p>
        </p:txBody>
      </p:sp>
    </p:spTree>
    <p:extLst>
      <p:ext uri="{BB962C8B-B14F-4D97-AF65-F5344CB8AC3E}">
        <p14:creationId xmlns:p14="http://schemas.microsoft.com/office/powerpoint/2010/main" val="81924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196976"/>
            <a:ext cx="8137525" cy="16557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调用格式：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exec (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文件名，参数表，环境变量表）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 ② 例      </a:t>
            </a:r>
            <a:r>
              <a:rPr lang="en-US" altLang="zh-CN" sz="2400">
                <a:latin typeface="Times New Roman" panose="02020603050405020304" pitchFamily="18" charset="0"/>
              </a:rPr>
              <a:t>execlp(“max”,15,18,10,0);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execvp(“max”,argp)</a:t>
            </a:r>
          </a:p>
        </p:txBody>
      </p:sp>
      <p:sp>
        <p:nvSpPr>
          <p:cNvPr id="1236996" name="Rectangle 4"/>
          <p:cNvSpPr>
            <a:spLocks noChangeArrowheads="1"/>
          </p:cNvSpPr>
          <p:nvPr/>
        </p:nvSpPr>
        <p:spPr bwMode="auto">
          <a:xfrm>
            <a:off x="1992314" y="2852738"/>
            <a:ext cx="3425825" cy="4005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main()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if(fork()==0)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    {    </a:t>
            </a:r>
            <a:r>
              <a:rPr lang="en-US" altLang="zh-CN" dirty="0" err="1">
                <a:latin typeface="Times New Roman" pitchFamily="18" charset="0"/>
              </a:rPr>
              <a:t>printf</a:t>
            </a:r>
            <a:r>
              <a:rPr lang="en-US" altLang="zh-CN" dirty="0">
                <a:latin typeface="Times New Roman" pitchFamily="18" charset="0"/>
              </a:rPr>
              <a:t>(“a”);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          </a:t>
            </a:r>
            <a:r>
              <a:rPr lang="en-US" altLang="zh-CN" dirty="0" err="1">
                <a:latin typeface="Times New Roman" pitchFamily="18" charset="0"/>
              </a:rPr>
              <a:t>execlp</a:t>
            </a:r>
            <a:r>
              <a:rPr lang="en-US" altLang="zh-CN" dirty="0">
                <a:latin typeface="Times New Roman" pitchFamily="18" charset="0"/>
              </a:rPr>
              <a:t>(“file1”,0);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          </a:t>
            </a:r>
            <a:r>
              <a:rPr lang="en-US" altLang="zh-CN" dirty="0" err="1">
                <a:latin typeface="Times New Roman" pitchFamily="18" charset="0"/>
              </a:rPr>
              <a:t>printf</a:t>
            </a:r>
            <a:r>
              <a:rPr lang="en-US" altLang="zh-CN" dirty="0">
                <a:latin typeface="Times New Roman" pitchFamily="18" charset="0"/>
              </a:rPr>
              <a:t>(“b”);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 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err="1">
                <a:latin typeface="Times New Roman" pitchFamily="18" charset="0"/>
              </a:rPr>
              <a:t>printf</a:t>
            </a:r>
            <a:r>
              <a:rPr lang="en-US" altLang="zh-CN" dirty="0">
                <a:latin typeface="Times New Roman" pitchFamily="18" charset="0"/>
              </a:rPr>
              <a:t>(“c”);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1236997" name="Rectangle 5"/>
          <p:cNvSpPr>
            <a:spLocks noChangeArrowheads="1"/>
          </p:cNvSpPr>
          <p:nvPr/>
        </p:nvSpPr>
        <p:spPr bwMode="auto">
          <a:xfrm>
            <a:off x="5602288" y="3311526"/>
            <a:ext cx="2398712" cy="2143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file1: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main()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printf</a:t>
            </a:r>
            <a:r>
              <a:rPr lang="en-US" altLang="zh-CN" dirty="0">
                <a:latin typeface="Times New Roman" pitchFamily="18" charset="0"/>
              </a:rPr>
              <a:t>(“d”);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1236998" name="Rectangle 6"/>
          <p:cNvSpPr>
            <a:spLocks noChangeArrowheads="1"/>
          </p:cNvSpPr>
          <p:nvPr/>
        </p:nvSpPr>
        <p:spPr bwMode="auto">
          <a:xfrm>
            <a:off x="8534400" y="3625850"/>
            <a:ext cx="1524000" cy="2590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acdb  ①</a:t>
            </a: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cadbc ②</a:t>
            </a: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adcbc ③</a:t>
            </a: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abdc   ④</a:t>
            </a: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adbcc ⑤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236999" name="Rectangle 7"/>
          <p:cNvSpPr>
            <a:spLocks noChangeArrowheads="1"/>
          </p:cNvSpPr>
          <p:nvPr/>
        </p:nvSpPr>
        <p:spPr bwMode="auto">
          <a:xfrm>
            <a:off x="1631951" y="544513"/>
            <a:ext cx="6651625" cy="65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Exec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执行文件，启动新程序运行</a:t>
            </a:r>
          </a:p>
        </p:txBody>
      </p:sp>
      <p:sp>
        <p:nvSpPr>
          <p:cNvPr id="93191" name="Text Box 10"/>
          <p:cNvSpPr txBox="1">
            <a:spLocks noChangeArrowheads="1"/>
          </p:cNvSpPr>
          <p:nvPr/>
        </p:nvSpPr>
        <p:spPr bwMode="auto">
          <a:xfrm>
            <a:off x="10017125" y="6510339"/>
            <a:ext cx="3762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73</a:t>
            </a:r>
          </a:p>
        </p:txBody>
      </p:sp>
      <p:sp>
        <p:nvSpPr>
          <p:cNvPr id="10036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-26988"/>
            <a:ext cx="8229600" cy="719138"/>
          </a:xfrm>
        </p:spPr>
        <p:txBody>
          <a:bodyPr/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7460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6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  <p:bldP spid="1236996" grpId="0" animBg="1"/>
      <p:bldP spid="1236997" grpId="0" animBg="1"/>
      <p:bldP spid="123699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836614"/>
            <a:ext cx="8713787" cy="5329237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进程终止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exit()    </a:t>
            </a:r>
            <a:r>
              <a:rPr lang="en-US" altLang="zh-CN" b="1" dirty="0" err="1">
                <a:latin typeface="宋体" pitchFamily="2" charset="-122"/>
              </a:rPr>
              <a:t>do_exit</a:t>
            </a:r>
            <a:r>
              <a:rPr lang="en-US" altLang="zh-CN" b="1" dirty="0">
                <a:latin typeface="宋体" pitchFamily="2" charset="-122"/>
              </a:rPr>
              <a:t>()</a:t>
            </a:r>
          </a:p>
          <a:p>
            <a:pPr marL="990600" lvl="1" indent="-533400">
              <a:defRPr/>
            </a:pPr>
            <a:r>
              <a:rPr lang="zh-CN" altLang="en-US" b="1" dirty="0">
                <a:latin typeface="+mn-ea"/>
              </a:rPr>
              <a:t>设置</a:t>
            </a:r>
            <a:r>
              <a:rPr lang="en-US" altLang="zh-CN" b="1" dirty="0">
                <a:latin typeface="+mn-ea"/>
              </a:rPr>
              <a:t>task</a:t>
            </a:r>
            <a:r>
              <a:rPr lang="zh-CN" altLang="en-US" b="1" dirty="0">
                <a:latin typeface="+mn-ea"/>
              </a:rPr>
              <a:t>中</a:t>
            </a:r>
            <a:r>
              <a:rPr lang="en-US" altLang="zh-CN" b="1" dirty="0">
                <a:latin typeface="+mn-ea"/>
              </a:rPr>
              <a:t>flags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PF_EXECING</a:t>
            </a:r>
            <a:r>
              <a:rPr lang="zh-CN" altLang="en-US" b="1" dirty="0">
                <a:latin typeface="+mn-ea"/>
              </a:rPr>
              <a:t>标志，表示正在被删除；</a:t>
            </a:r>
            <a:endParaRPr lang="en-US" altLang="zh-CN" b="1" dirty="0">
              <a:latin typeface="+mn-ea"/>
            </a:endParaRPr>
          </a:p>
          <a:p>
            <a:pPr marL="990600" lvl="1" indent="-533400">
              <a:defRPr/>
            </a:pPr>
            <a:r>
              <a:rPr lang="zh-CN" altLang="en-US" b="1" dirty="0">
                <a:latin typeface="+mn-ea"/>
              </a:rPr>
              <a:t>分别调用：</a:t>
            </a:r>
            <a:r>
              <a:rPr lang="en-US" altLang="zh-CN" b="1" dirty="0" err="1">
                <a:latin typeface="+mn-ea"/>
              </a:rPr>
              <a:t>exit_mm</a:t>
            </a:r>
            <a:r>
              <a:rPr lang="en-US" altLang="zh-CN" b="1" dirty="0">
                <a:latin typeface="+mn-ea"/>
              </a:rPr>
              <a:t>(),</a:t>
            </a:r>
            <a:r>
              <a:rPr lang="en-US" altLang="zh-CN" b="1" dirty="0" err="1">
                <a:latin typeface="+mn-ea"/>
              </a:rPr>
              <a:t>exit_sem</a:t>
            </a:r>
            <a:r>
              <a:rPr lang="en-US" altLang="zh-CN" b="1" dirty="0">
                <a:latin typeface="+mn-ea"/>
              </a:rPr>
              <a:t>(),__</a:t>
            </a:r>
            <a:r>
              <a:rPr lang="en-US" altLang="zh-CN" b="1" dirty="0" err="1">
                <a:latin typeface="+mn-ea"/>
              </a:rPr>
              <a:t>exit_files</a:t>
            </a:r>
            <a:r>
              <a:rPr lang="en-US" altLang="zh-CN" b="1" dirty="0">
                <a:latin typeface="+mn-ea"/>
              </a:rPr>
              <a:t>(),__</a:t>
            </a:r>
            <a:r>
              <a:rPr lang="en-US" altLang="zh-CN" b="1" dirty="0" err="1">
                <a:latin typeface="+mn-ea"/>
              </a:rPr>
              <a:t>exit_fs</a:t>
            </a:r>
            <a:r>
              <a:rPr lang="en-US" altLang="zh-CN" b="1" dirty="0">
                <a:latin typeface="+mn-ea"/>
              </a:rPr>
              <a:t>(),</a:t>
            </a:r>
            <a:r>
              <a:rPr lang="en-US" altLang="zh-CN" b="1" dirty="0" err="1">
                <a:latin typeface="+mn-ea"/>
              </a:rPr>
              <a:t>exit_namespace</a:t>
            </a:r>
            <a:r>
              <a:rPr lang="en-US" altLang="zh-CN" b="1" dirty="0">
                <a:latin typeface="+mn-ea"/>
              </a:rPr>
              <a:t>(),</a:t>
            </a:r>
            <a:r>
              <a:rPr lang="en-US" altLang="zh-CN" b="1" dirty="0" err="1">
                <a:latin typeface="+mn-ea"/>
              </a:rPr>
              <a:t>exit_thread</a:t>
            </a:r>
            <a:r>
              <a:rPr lang="en-US" altLang="zh-CN" b="1" dirty="0">
                <a:latin typeface="+mn-ea"/>
              </a:rPr>
              <a:t>(),</a:t>
            </a:r>
            <a:r>
              <a:rPr lang="zh-CN" altLang="en-US" b="1" dirty="0">
                <a:latin typeface="+mn-ea"/>
              </a:rPr>
              <a:t> 释放相关资源；</a:t>
            </a:r>
          </a:p>
          <a:p>
            <a:pPr marL="990600" lvl="1" indent="-533400">
              <a:defRPr/>
            </a:pPr>
            <a:r>
              <a:rPr lang="zh-CN" altLang="en-US" b="1" dirty="0">
                <a:latin typeface="+mn-ea"/>
              </a:rPr>
              <a:t>如果进程有子进程，则让</a:t>
            </a:r>
            <a:r>
              <a:rPr lang="en-US" altLang="zh-CN" b="1" dirty="0" err="1">
                <a:latin typeface="+mn-ea"/>
              </a:rPr>
              <a:t>init</a:t>
            </a:r>
            <a:r>
              <a:rPr lang="zh-CN" altLang="en-US" b="1" dirty="0">
                <a:latin typeface="+mn-ea"/>
              </a:rPr>
              <a:t>进程作为其所有子进程的父进程。</a:t>
            </a:r>
          </a:p>
          <a:p>
            <a:pPr marL="990600" lvl="1" indent="-533400">
              <a:defRPr/>
            </a:pPr>
            <a:r>
              <a:rPr lang="zh-CN" altLang="en-US" b="1" dirty="0">
                <a:latin typeface="+mn-ea"/>
              </a:rPr>
              <a:t>设置</a:t>
            </a:r>
            <a:r>
              <a:rPr lang="en-US" altLang="zh-CN" b="1" dirty="0">
                <a:latin typeface="+mn-ea"/>
              </a:rPr>
              <a:t>task 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 err="1">
                <a:latin typeface="+mn-ea"/>
              </a:rPr>
              <a:t>exit_code</a:t>
            </a:r>
            <a:r>
              <a:rPr lang="zh-CN" altLang="en-US" b="1" dirty="0">
                <a:latin typeface="+mn-ea"/>
              </a:rPr>
              <a:t>为终止代码，供父进程检索；</a:t>
            </a:r>
            <a:endParaRPr lang="en-US" altLang="zh-CN" b="1" dirty="0">
              <a:latin typeface="+mn-ea"/>
            </a:endParaRPr>
          </a:p>
          <a:p>
            <a:pPr marL="990600" lvl="1" indent="-533400">
              <a:defRPr/>
            </a:pPr>
            <a:r>
              <a:rPr lang="zh-CN" altLang="en-US" b="1" dirty="0">
                <a:latin typeface="+mn-ea"/>
              </a:rPr>
              <a:t>把进程状态置为僵死状态</a:t>
            </a:r>
            <a:r>
              <a:rPr lang="en-US" altLang="zh-CN" b="1" dirty="0">
                <a:latin typeface="+mn-ea"/>
              </a:rPr>
              <a:t>TASK_ZOMBIE</a:t>
            </a:r>
            <a:r>
              <a:rPr lang="zh-CN" altLang="en-US" b="1" dirty="0">
                <a:latin typeface="+mn-ea"/>
              </a:rPr>
              <a:t>。并向其原父进程发送</a:t>
            </a:r>
            <a:r>
              <a:rPr lang="en-US" altLang="zh-CN" b="1" dirty="0">
                <a:latin typeface="+mn-ea"/>
              </a:rPr>
              <a:t>SIGCHILD</a:t>
            </a:r>
            <a:r>
              <a:rPr lang="zh-CN" altLang="en-US" b="1" dirty="0">
                <a:latin typeface="+mn-ea"/>
              </a:rPr>
              <a:t>信号，通知其某个子进程已经终止。</a:t>
            </a:r>
          </a:p>
          <a:p>
            <a:pPr marL="990600" lvl="1" indent="-533400">
              <a:defRPr/>
            </a:pPr>
            <a:r>
              <a:rPr lang="zh-CN" altLang="en-US" b="1" dirty="0">
                <a:latin typeface="+mn-ea"/>
              </a:rPr>
              <a:t>最后</a:t>
            </a:r>
            <a:r>
              <a:rPr lang="en-US" altLang="zh-CN" b="1" dirty="0" err="1">
                <a:latin typeface="+mn-ea"/>
              </a:rPr>
              <a:t>do_exit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b="1" dirty="0">
                <a:latin typeface="+mn-ea"/>
              </a:rPr>
              <a:t>调用</a:t>
            </a:r>
            <a:r>
              <a:rPr lang="en-US" altLang="zh-CN" b="1" dirty="0">
                <a:latin typeface="+mn-ea"/>
              </a:rPr>
              <a:t>schedule()</a:t>
            </a:r>
            <a:r>
              <a:rPr lang="zh-CN" altLang="en-US" b="1" dirty="0">
                <a:latin typeface="+mn-ea"/>
              </a:rPr>
              <a:t>去执行其他进程</a:t>
            </a:r>
            <a:r>
              <a:rPr lang="zh-CN" altLang="en-US" dirty="0" smtClean="0"/>
              <a:t>。</a:t>
            </a:r>
          </a:p>
        </p:txBody>
      </p:sp>
      <p:cxnSp>
        <p:nvCxnSpPr>
          <p:cNvPr id="94212" name="直接箭头连接符 2"/>
          <p:cNvCxnSpPr>
            <a:cxnSpLocks noChangeShapeType="1"/>
          </p:cNvCxnSpPr>
          <p:nvPr/>
        </p:nvCxnSpPr>
        <p:spPr bwMode="auto">
          <a:xfrm>
            <a:off x="5303838" y="1196975"/>
            <a:ext cx="57626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1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en-US" altLang="zh-CN" sz="3600">
                <a:latin typeface="宋体" pitchFamily="2" charset="-122"/>
              </a:rPr>
              <a:t>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836614"/>
            <a:ext cx="8713787" cy="4968875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4.wait()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系统调用：</a:t>
            </a:r>
            <a:endParaRPr lang="en-US" altLang="zh-CN" b="1" dirty="0" smtClean="0">
              <a:solidFill>
                <a:srgbClr val="0000FF"/>
              </a:solidFill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pid_t</a:t>
            </a:r>
            <a:r>
              <a:rPr lang="en-US" altLang="zh-CN" sz="2400" b="1" dirty="0"/>
              <a:t> wait(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*status) </a:t>
            </a:r>
          </a:p>
          <a:p>
            <a:pPr marL="609600" indent="-609600"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参数status：存放子进程的退出码，即从子进程的main函数返回的值或子进程中exit()函数的参数</a:t>
            </a:r>
          </a:p>
          <a:p>
            <a:pPr marL="609600" indent="-609600">
              <a:buNone/>
              <a:defRPr/>
            </a:pPr>
            <a:r>
              <a:rPr lang="zh-CN" altLang="en-US" sz="2400" b="1" dirty="0"/>
              <a:t>工作过程：</a:t>
            </a:r>
            <a:endParaRPr lang="en-US" altLang="zh-CN" sz="2400" b="1" dirty="0"/>
          </a:p>
          <a:p>
            <a:pPr>
              <a:defRPr/>
            </a:pPr>
            <a:r>
              <a:rPr lang="zh-CN" altLang="en-US" sz="2400" dirty="0"/>
              <a:t>立即阻塞调用进程，等待一个子进程的终止。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调用进程被一个终止的子进程唤醒，搜集该子进程信息，如运行时间等；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调用</a:t>
            </a:r>
            <a:r>
              <a:rPr lang="en-US" altLang="zh-CN" sz="2400" dirty="0" err="1"/>
              <a:t>release_task</a:t>
            </a:r>
            <a:r>
              <a:rPr lang="en-US" altLang="zh-CN" sz="2400" dirty="0"/>
              <a:t>(),</a:t>
            </a:r>
            <a:r>
              <a:rPr lang="zh-CN" altLang="en-US" sz="2400" dirty="0"/>
              <a:t>释放该子进程的内核栈、</a:t>
            </a:r>
            <a:r>
              <a:rPr lang="en-US" altLang="zh-CN" sz="2400" dirty="0" err="1"/>
              <a:t>task_struct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727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en-US" altLang="zh-CN" sz="3600">
                <a:latin typeface="宋体" pitchFamily="2" charset="-122"/>
              </a:rPr>
              <a:t>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598488"/>
            <a:ext cx="6877050" cy="6165850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4.wait()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系统调用：例：</a:t>
            </a:r>
            <a:r>
              <a:rPr lang="en-US" altLang="zh-CN" sz="2400" dirty="0"/>
              <a:t>/* </a:t>
            </a:r>
            <a:r>
              <a:rPr lang="en-US" altLang="zh-CN" sz="2400" dirty="0" err="1"/>
              <a:t>zombie.c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  <a:defRPr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type.h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#include &lt;sys/</a:t>
            </a:r>
            <a:r>
              <a:rPr lang="en-US" altLang="zh-CN" sz="2000" dirty="0" err="1"/>
              <a:t>wait.h</a:t>
            </a:r>
            <a:r>
              <a:rPr lang="en-US" altLang="zh-CN" sz="2000" dirty="0"/>
              <a:t>&gt;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main()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{	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;	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=fork();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	if(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&lt;0)	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("error occurred!\n");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	else if(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==0) /* </a:t>
            </a:r>
            <a:r>
              <a:rPr lang="zh-CN" altLang="zh-CN" sz="2000" dirty="0"/>
              <a:t>如果是子进程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		exit(0);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else	/* </a:t>
            </a:r>
            <a:r>
              <a:rPr lang="zh-CN" altLang="zh-CN" sz="2000" dirty="0"/>
              <a:t>如果是父进程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    sleep(60);	/* </a:t>
            </a:r>
            <a:r>
              <a:rPr lang="zh-CN" altLang="zh-CN" sz="2000" dirty="0"/>
              <a:t>休眠</a:t>
            </a:r>
            <a:r>
              <a:rPr lang="en-US" altLang="zh-CN" sz="2000" dirty="0"/>
              <a:t>60</a:t>
            </a:r>
            <a:r>
              <a:rPr lang="zh-CN" altLang="zh-CN" sz="2000" dirty="0"/>
              <a:t>秒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   wait(NULL);/* </a:t>
            </a:r>
            <a:r>
              <a:rPr lang="zh-CN" altLang="zh-CN" sz="2000" dirty="0"/>
              <a:t>收集僵尸进程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}</a:t>
            </a:r>
          </a:p>
          <a:p>
            <a:pPr marL="0" indent="0">
              <a:buNone/>
              <a:defRPr/>
            </a:pPr>
            <a:endParaRPr lang="en-US" altLang="zh-CN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00826" y="1484313"/>
            <a:ext cx="3959225" cy="4392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800080"/>
                </a:solidFill>
              </a:rPr>
              <a:t>编译并运行：</a:t>
            </a:r>
            <a:endParaRPr lang="en-US" altLang="zh-CN" b="1">
              <a:solidFill>
                <a:srgbClr val="800080"/>
              </a:solidFill>
            </a:endParaRPr>
          </a:p>
          <a:p>
            <a:r>
              <a:rPr lang="en-US" altLang="zh-CN" sz="2000"/>
              <a:t>$ gcc zombie.c -o zombie</a:t>
            </a:r>
          </a:p>
          <a:p>
            <a:r>
              <a:rPr lang="en-US" altLang="zh-CN" sz="2000"/>
              <a:t>$ ./zombie &amp;</a:t>
            </a:r>
            <a:endParaRPr lang="zh-CN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[1] 1577</a:t>
            </a:r>
          </a:p>
          <a:p>
            <a:r>
              <a:rPr lang="en-US" altLang="zh-CN" sz="2000"/>
              <a:t>$ ps -ax</a:t>
            </a:r>
            <a:endParaRPr lang="zh-CN" altLang="zh-CN" sz="2000"/>
          </a:p>
          <a:p>
            <a:r>
              <a:rPr lang="en-US" altLang="zh-CN" sz="2000"/>
              <a:t>	...  ...</a:t>
            </a:r>
            <a:endParaRPr lang="zh-CN" altLang="zh-CN" sz="2000"/>
          </a:p>
          <a:p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1177 pts/0    S      0:00 -bash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1577 pts/0    S      0:00 ./zombie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1578 pts/0    Z      0:00 [zombie ]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1579 pts/0    R      0:00 ps -ax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577014" y="5661025"/>
            <a:ext cx="2376487" cy="1081088"/>
          </a:xfrm>
          <a:prstGeom prst="wedgeRoundRectCallout">
            <a:avLst>
              <a:gd name="adj1" fmla="val 23446"/>
              <a:gd name="adj2" fmla="val -9395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 :</a:t>
            </a:r>
            <a:r>
              <a:rPr lang="zh-CN" altLang="en-US" b="1" dirty="0">
                <a:solidFill>
                  <a:schemeClr val="tx1"/>
                </a:solidFill>
              </a:rPr>
              <a:t>可中断睡眠；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609600" indent="-609600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：僵死；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609600" indent="-609600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</a:t>
            </a:r>
            <a:r>
              <a:rPr lang="zh-CN" altLang="en-US" b="1" dirty="0">
                <a:solidFill>
                  <a:schemeClr val="tx1"/>
                </a:solidFill>
              </a:rPr>
              <a:t>：运行</a:t>
            </a:r>
          </a:p>
        </p:txBody>
      </p:sp>
    </p:spTree>
    <p:extLst>
      <p:ext uri="{BB962C8B-B14F-4D97-AF65-F5344CB8AC3E}">
        <p14:creationId xmlns:p14="http://schemas.microsoft.com/office/powerpoint/2010/main" val="148756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3"/>
            <a:ext cx="8229600" cy="582612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908050"/>
            <a:ext cx="9036050" cy="5435600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进程阻塞与唤醒：</a:t>
            </a:r>
            <a:endParaRPr lang="en-US" altLang="zh-CN" b="1" dirty="0" smtClean="0">
              <a:solidFill>
                <a:srgbClr val="0000FF"/>
              </a:solidFill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两种阻塞状态：</a:t>
            </a:r>
            <a:r>
              <a:rPr lang="en-US" altLang="zh-CN" sz="2400" dirty="0">
                <a:latin typeface="宋体" pitchFamily="2" charset="-122"/>
              </a:rPr>
              <a:t> TASK_UNINTERRUPTIBLE</a:t>
            </a:r>
            <a:r>
              <a:rPr lang="zh-CN" altLang="en-US" sz="2400" dirty="0">
                <a:latin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</a:rPr>
              <a:t> TASK_INTERRUPTIBLE</a:t>
            </a:r>
            <a:endParaRPr lang="zh-CN" altLang="en-US" sz="2400" b="1" dirty="0"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等待同一事件的两种状态的进程位于同一队列中。</a:t>
            </a:r>
            <a:endParaRPr lang="en-US" altLang="zh-CN" sz="2400" dirty="0"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）等待队列相关数据结构：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① 等待队列头：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609600" indent="-609600"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 _ _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itchFamily="18" charset="0"/>
              </a:rPr>
              <a:t>wait_queue_head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{	</a:t>
            </a:r>
            <a:endParaRPr lang="en-US" altLang="zh-CN" sz="2400" b="1" dirty="0"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	 </a:t>
            </a:r>
            <a:r>
              <a:rPr lang="en-US" altLang="zh-CN" sz="2400" b="1" dirty="0" err="1">
                <a:latin typeface="宋体" pitchFamily="2" charset="-122"/>
              </a:rPr>
              <a:t>spinlock_t</a:t>
            </a:r>
            <a:r>
              <a:rPr lang="en-US" altLang="zh-CN" sz="2400" b="1" dirty="0">
                <a:latin typeface="宋体" pitchFamily="2" charset="-122"/>
              </a:rPr>
              <a:t> lock; </a:t>
            </a:r>
            <a:r>
              <a:rPr lang="en-US" altLang="zh-CN" sz="2000" b="1" dirty="0">
                <a:latin typeface="宋体" pitchFamily="2" charset="-122"/>
              </a:rPr>
              <a:t>//</a:t>
            </a:r>
            <a:r>
              <a:rPr lang="zh-CN" altLang="en-US" sz="2000" b="1" dirty="0">
                <a:latin typeface="宋体" pitchFamily="2" charset="-122"/>
              </a:rPr>
              <a:t>实现对等待队列的互斥</a:t>
            </a:r>
            <a:endParaRPr lang="en-US" altLang="zh-CN" sz="2400" b="1" dirty="0"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 </a:t>
            </a:r>
            <a:r>
              <a:rPr lang="en-US" altLang="zh-CN" sz="2400" b="1" dirty="0" err="1">
                <a:latin typeface="宋体" pitchFamily="2" charset="-122"/>
              </a:rPr>
              <a:t>struct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list_head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task_list</a:t>
            </a:r>
            <a:r>
              <a:rPr lang="en-US" altLang="zh-CN" sz="2400" b="1" dirty="0">
                <a:latin typeface="宋体" pitchFamily="2" charset="-122"/>
              </a:rPr>
              <a:t>;</a:t>
            </a: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}</a:t>
            </a:r>
          </a:p>
          <a:p>
            <a:pPr marL="609600" indent="-60960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en-US" altLang="zh-CN" sz="2400" b="1" dirty="0" err="1">
                <a:latin typeface="宋体" pitchFamily="2" charset="-122"/>
              </a:rPr>
              <a:t>typedef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struct</a:t>
            </a:r>
            <a:r>
              <a:rPr lang="en-US" altLang="zh-CN" sz="2400" b="1" dirty="0">
                <a:latin typeface="宋体" pitchFamily="2" charset="-122"/>
              </a:rPr>
              <a:t> _ _</a:t>
            </a:r>
            <a:r>
              <a:rPr lang="en-US" altLang="zh-CN" sz="2400" b="1" dirty="0" err="1">
                <a:latin typeface="宋体" pitchFamily="2" charset="-122"/>
              </a:rPr>
              <a:t>wait_queue_head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wait_queue_head_t</a:t>
            </a:r>
            <a:r>
              <a:rPr lang="en-US" altLang="zh-CN" sz="2400" b="1" dirty="0">
                <a:latin typeface="宋体" pitchFamily="2" charset="-122"/>
              </a:rPr>
              <a:t>;</a:t>
            </a:r>
            <a:endParaRPr lang="zh-CN" altLang="en-US" sz="2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7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1992313" y="1462089"/>
            <a:ext cx="8170862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struct  numlist {</a:t>
            </a:r>
          </a:p>
          <a:p>
            <a:r>
              <a:rPr lang="en-US" altLang="zh-CN" b="1"/>
              <a:t>          int  mum;</a:t>
            </a:r>
          </a:p>
          <a:p>
            <a:r>
              <a:rPr lang="en-US" altLang="zh-CN" b="1"/>
              <a:t>          struct list_head list;</a:t>
            </a:r>
          </a:p>
          <a:p>
            <a:r>
              <a:rPr lang="en-US" altLang="zh-CN" b="1"/>
              <a:t>} numhead;</a:t>
            </a:r>
          </a:p>
          <a:p>
            <a:endParaRPr lang="en-US" altLang="zh-CN" sz="1400" b="1"/>
          </a:p>
          <a:p>
            <a:r>
              <a:rPr lang="en-US" altLang="zh-CN" b="1"/>
              <a:t> LIST_HEAD(&amp;numhead.list);</a:t>
            </a:r>
          </a:p>
          <a:p>
            <a:endParaRPr lang="en-US" altLang="zh-CN" sz="1400" b="1"/>
          </a:p>
          <a:p>
            <a:r>
              <a:rPr lang="en-US" altLang="zh-CN" b="1"/>
              <a:t>Listnode=(struct numlist *)kmalloc(sizeof(struct numlist),GFP_KERNEL);</a:t>
            </a:r>
          </a:p>
          <a:p>
            <a:endParaRPr lang="en-US" altLang="zh-CN" sz="1200" b="1"/>
          </a:p>
          <a:p>
            <a:r>
              <a:rPr lang="en-US" altLang="zh-CN" b="1">
                <a:solidFill>
                  <a:srgbClr val="008000"/>
                </a:solidFill>
              </a:rPr>
              <a:t>list_add(&amp;listnode-&gt;list,&amp;numlist.list);   </a:t>
            </a:r>
            <a:endParaRPr lang="zh-CN" altLang="en-US" b="1">
              <a:solidFill>
                <a:srgbClr val="008000"/>
              </a:solidFill>
            </a:endParaRPr>
          </a:p>
        </p:txBody>
      </p:sp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1652588" y="692151"/>
            <a:ext cx="698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例：在链表头插入一个节点：</a:t>
            </a:r>
          </a:p>
        </p:txBody>
      </p:sp>
    </p:spTree>
    <p:extLst>
      <p:ext uri="{BB962C8B-B14F-4D97-AF65-F5344CB8AC3E}">
        <p14:creationId xmlns:p14="http://schemas.microsoft.com/office/powerpoint/2010/main" val="51080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3"/>
            <a:ext cx="8229600" cy="582612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908050"/>
            <a:ext cx="9036050" cy="5435600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进程阻塞与唤醒：</a:t>
            </a:r>
            <a:endParaRPr lang="en-US" altLang="zh-CN" b="1" dirty="0" smtClean="0">
              <a:solidFill>
                <a:srgbClr val="0000FF"/>
              </a:solidFill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）等待队列相关数据结构：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 等待队列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节点）：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609600" indent="-609600"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 __</a:t>
            </a:r>
            <a:r>
              <a:rPr lang="en-US" altLang="zh-CN" sz="2400" dirty="0" err="1"/>
              <a:t>wait_queue</a:t>
            </a:r>
            <a:r>
              <a:rPr lang="en-US" altLang="zh-CN" sz="2400" dirty="0"/>
              <a:t> {</a:t>
            </a:r>
          </a:p>
          <a:p>
            <a:pPr marL="609600" indent="-609600">
              <a:buNone/>
              <a:defRPr/>
            </a:pPr>
            <a:r>
              <a:rPr lang="en-US" altLang="zh-CN" sz="2400" dirty="0"/>
              <a:t>		unsigned 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 flags;</a:t>
            </a:r>
          </a:p>
          <a:p>
            <a:pPr marL="609600" indent="-609600">
              <a:buNone/>
              <a:defRPr/>
            </a:pPr>
            <a:r>
              <a:rPr lang="en-US" altLang="zh-CN" sz="2400" dirty="0"/>
              <a:t>		#define WQ_FLAG_EXCLUSIVE   0x01</a:t>
            </a:r>
          </a:p>
          <a:p>
            <a:pPr marL="609600" indent="-609600">
              <a:buNone/>
              <a:defRPr/>
            </a:pPr>
            <a:r>
              <a:rPr lang="en-US" altLang="zh-CN" sz="2400" dirty="0"/>
              <a:t>		void *private;</a:t>
            </a:r>
          </a:p>
          <a:p>
            <a:pPr marL="609600" indent="-609600"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wait_queue_func_t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;</a:t>
            </a:r>
          </a:p>
          <a:p>
            <a:pPr marL="609600" indent="-609600">
              <a:buNone/>
              <a:defRPr/>
            </a:pPr>
            <a:r>
              <a:rPr lang="en-US" altLang="zh-CN" sz="2400" dirty="0"/>
              <a:t> 	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task_list</a:t>
            </a:r>
            <a:r>
              <a:rPr lang="en-US" altLang="zh-CN" sz="2400" dirty="0"/>
              <a:t>;</a:t>
            </a:r>
          </a:p>
          <a:p>
            <a:pPr marL="609600" indent="-609600">
              <a:buNone/>
              <a:defRPr/>
            </a:pPr>
            <a:r>
              <a:rPr lang="en-US" altLang="zh-CN" sz="2400" dirty="0"/>
              <a:t>	};</a:t>
            </a:r>
          </a:p>
          <a:p>
            <a:pPr marL="609600" indent="-609600">
              <a:buNone/>
              <a:defRPr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 __</a:t>
            </a:r>
            <a:r>
              <a:rPr lang="en-US" altLang="zh-CN" sz="2400" dirty="0" err="1"/>
              <a:t>wait_queue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wait_queue_t</a:t>
            </a:r>
            <a:r>
              <a:rPr lang="en-US" altLang="zh-CN" sz="2400" dirty="0"/>
              <a:t>;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6527800" y="1844675"/>
            <a:ext cx="3240088" cy="863600"/>
          </a:xfrm>
          <a:prstGeom prst="wedgeEllipseCallout">
            <a:avLst>
              <a:gd name="adj1" fmla="val -113963"/>
              <a:gd name="adj2" fmla="val 1953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609600" indent="-609600">
              <a:defRPr/>
            </a:pPr>
            <a:r>
              <a:rPr lang="zh-CN" altLang="en-US" b="1" dirty="0">
                <a:latin typeface="Arial" charset="0"/>
              </a:rPr>
              <a:t>传递给</a:t>
            </a:r>
            <a:r>
              <a:rPr lang="en-US" altLang="zh-CN" b="1" dirty="0" err="1">
                <a:latin typeface="Arial" charset="0"/>
              </a:rPr>
              <a:t>func</a:t>
            </a:r>
            <a:r>
              <a:rPr lang="zh-CN" altLang="en-US" b="1" dirty="0">
                <a:latin typeface="Arial" charset="0"/>
              </a:rPr>
              <a:t>的参数，</a:t>
            </a:r>
            <a:endParaRPr lang="en-US" altLang="zh-CN" b="1" dirty="0">
              <a:latin typeface="Arial" charset="0"/>
            </a:endParaRPr>
          </a:p>
          <a:p>
            <a:pPr marL="609600" indent="-609600">
              <a:defRPr/>
            </a:pPr>
            <a:r>
              <a:rPr lang="zh-CN" altLang="en-US" b="1" dirty="0">
                <a:latin typeface="Arial" charset="0"/>
              </a:rPr>
              <a:t>通常为</a:t>
            </a:r>
            <a:r>
              <a:rPr lang="en-US" altLang="zh-CN" b="1" dirty="0">
                <a:latin typeface="Arial" charset="0"/>
              </a:rPr>
              <a:t>current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7319963" y="3933826"/>
            <a:ext cx="2246312" cy="574675"/>
          </a:xfrm>
          <a:prstGeom prst="wedgeEllipseCallout">
            <a:avLst>
              <a:gd name="adj1" fmla="val -109011"/>
              <a:gd name="adj2" fmla="val 3873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609600" indent="-609600">
              <a:defRPr/>
            </a:pPr>
            <a:r>
              <a:rPr lang="en-US" altLang="zh-CN" b="1" dirty="0" err="1">
                <a:latin typeface="Arial" charset="0"/>
              </a:rPr>
              <a:t>wake_up</a:t>
            </a:r>
            <a:r>
              <a:rPr lang="en-US" altLang="zh-CN" b="1" dirty="0">
                <a:latin typeface="Arial" charset="0"/>
              </a:rPr>
              <a:t>()</a:t>
            </a:r>
            <a:endParaRPr lang="zh-CN" alt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604838"/>
            <a:ext cx="9072562" cy="606425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进程阻塞与唤醒：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609600" indent="-609600"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）等待队列相关操作：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  <a:latin typeface="宋体" pitchFamily="2" charset="-122"/>
            </a:endParaRPr>
          </a:p>
          <a:p>
            <a:pPr marL="609600" indent="-609600"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② 初始化等待队列中的一个元素：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	</a:t>
            </a:r>
          </a:p>
          <a:p>
            <a:pPr marL="609600" indent="-609600"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static inline void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init_waitqueue_entry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wait_queue_t</a:t>
            </a:r>
            <a:r>
              <a:rPr lang="en-US" altLang="zh-CN" sz="2400" dirty="0">
                <a:latin typeface="Times New Roman" pitchFamily="18" charset="0"/>
              </a:rPr>
              <a:t> *q,</a:t>
            </a:r>
          </a:p>
          <a:p>
            <a:pPr marL="609600" indent="-609600">
              <a:buNone/>
              <a:defRPr/>
            </a:pPr>
            <a:r>
              <a:rPr lang="en-US" altLang="zh-CN" sz="2400" dirty="0" err="1">
                <a:latin typeface="Times New Roman" pitchFamily="18" charset="0"/>
              </a:rPr>
              <a:t>struct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task_struct</a:t>
            </a:r>
            <a:r>
              <a:rPr lang="en-US" altLang="zh-CN" sz="2400" dirty="0">
                <a:latin typeface="Times New Roman" pitchFamily="18" charset="0"/>
              </a:rPr>
              <a:t> *p){</a:t>
            </a:r>
          </a:p>
          <a:p>
            <a:pPr marL="609600" indent="-609600">
              <a:buNone/>
              <a:defRPr/>
            </a:pPr>
            <a:r>
              <a:rPr lang="en-US" altLang="zh-CN" sz="2000" dirty="0"/>
              <a:t>	q-&gt;flags=0;</a:t>
            </a:r>
          </a:p>
          <a:p>
            <a:pPr marL="609600" indent="-609600">
              <a:buNone/>
              <a:defRPr/>
            </a:pPr>
            <a:r>
              <a:rPr lang="en-US" altLang="zh-CN" sz="2000" dirty="0"/>
              <a:t>	q-&gt;private=p;</a:t>
            </a:r>
          </a:p>
          <a:p>
            <a:pPr marL="609600" indent="-609600">
              <a:buNone/>
              <a:defRPr/>
            </a:pPr>
            <a:r>
              <a:rPr lang="en-US" altLang="zh-CN" sz="2000" dirty="0"/>
              <a:t>	q-&gt;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default_wake_function</a:t>
            </a:r>
            <a:r>
              <a:rPr lang="en-US" altLang="zh-CN" sz="2000" dirty="0"/>
              <a:t>;</a:t>
            </a:r>
          </a:p>
          <a:p>
            <a:pPr marL="609600" indent="-609600"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}</a:t>
            </a:r>
          </a:p>
          <a:p>
            <a:pPr marL="609600" indent="-609600"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③ 将节点添加／移出等待队列</a:t>
            </a:r>
            <a:endParaRPr lang="en-US" altLang="zh-CN" sz="2400" b="1" dirty="0">
              <a:solidFill>
                <a:srgbClr val="000099"/>
              </a:solidFill>
              <a:latin typeface="宋体" pitchFamily="2" charset="-122"/>
            </a:endParaRPr>
          </a:p>
          <a:p>
            <a:pPr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>
                <a:solidFill>
                  <a:srgbClr val="FF0000"/>
                </a:solidFill>
              </a:rPr>
              <a:t>add_wait_queue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wait_queue_head_t</a:t>
            </a:r>
            <a:r>
              <a:rPr lang="en-US" altLang="zh-CN" sz="2000" dirty="0"/>
              <a:t> *q, </a:t>
            </a:r>
            <a:r>
              <a:rPr lang="en-US" altLang="zh-CN" sz="2000" dirty="0" err="1"/>
              <a:t>wait_queue_t</a:t>
            </a:r>
            <a:r>
              <a:rPr lang="en-US" altLang="zh-CN" sz="2000" dirty="0"/>
              <a:t> *wait);</a:t>
            </a:r>
          </a:p>
          <a:p>
            <a:pPr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>
                <a:solidFill>
                  <a:srgbClr val="FF0000"/>
                </a:solidFill>
              </a:rPr>
              <a:t>add_wait_queue_exclusive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wait_queue_head_t</a:t>
            </a:r>
            <a:r>
              <a:rPr lang="en-US" altLang="zh-CN" sz="2000" dirty="0"/>
              <a:t> *q, </a:t>
            </a:r>
            <a:r>
              <a:rPr lang="en-US" altLang="zh-CN" sz="2000" dirty="0" err="1"/>
              <a:t>wait_queue_t</a:t>
            </a:r>
            <a:r>
              <a:rPr lang="en-US" altLang="zh-CN" sz="2000" dirty="0"/>
              <a:t> *wait);</a:t>
            </a:r>
          </a:p>
          <a:p>
            <a:pPr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>
                <a:solidFill>
                  <a:srgbClr val="FF0000"/>
                </a:solidFill>
              </a:rPr>
              <a:t>remove_wait_queue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wait_queue_head_t</a:t>
            </a:r>
            <a:r>
              <a:rPr lang="en-US" altLang="zh-CN" sz="2000" dirty="0"/>
              <a:t> *q, </a:t>
            </a:r>
            <a:r>
              <a:rPr lang="en-US" altLang="zh-CN" sz="2000" dirty="0" err="1"/>
              <a:t>wait_queue_t</a:t>
            </a:r>
            <a:r>
              <a:rPr lang="en-US" altLang="zh-CN" sz="2000" dirty="0"/>
              <a:t> *wait);</a:t>
            </a:r>
          </a:p>
          <a:p>
            <a:pPr marL="609600" indent="-609600"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609600" indent="-609600"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609600" indent="-609600"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marL="609600" indent="-609600">
              <a:buNone/>
              <a:defRPr/>
            </a:pPr>
            <a:r>
              <a:rPr lang="en-US" altLang="zh-CN" sz="2400" dirty="0"/>
              <a:t>	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870" name="圆角矩形标注 36869"/>
          <p:cNvSpPr/>
          <p:nvPr/>
        </p:nvSpPr>
        <p:spPr bwMode="auto">
          <a:xfrm>
            <a:off x="7464426" y="3068639"/>
            <a:ext cx="2879725" cy="936625"/>
          </a:xfrm>
          <a:prstGeom prst="wedgeRoundRectCallout">
            <a:avLst>
              <a:gd name="adj1" fmla="val -99073"/>
              <a:gd name="adj2" fmla="val 4401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609600" indent="-609600">
              <a:defRPr/>
            </a:pPr>
            <a:r>
              <a:rPr lang="zh-CN" altLang="en-US" sz="2000" b="1" dirty="0">
                <a:latin typeface="Arial" charset="0"/>
              </a:rPr>
              <a:t>唤醒睡眠进程</a:t>
            </a:r>
            <a:r>
              <a:rPr lang="en-US" altLang="zh-CN" sz="2000" b="1" dirty="0">
                <a:latin typeface="Arial" charset="0"/>
              </a:rPr>
              <a:t>p</a:t>
            </a:r>
            <a:r>
              <a:rPr lang="zh-CN" altLang="en-US" sz="2000" b="1" dirty="0">
                <a:latin typeface="Arial" charset="0"/>
              </a:rPr>
              <a:t>，并从</a:t>
            </a:r>
            <a:endParaRPr lang="en-US" altLang="zh-CN" sz="2000" b="1" dirty="0">
              <a:latin typeface="Arial" charset="0"/>
            </a:endParaRPr>
          </a:p>
          <a:p>
            <a:pPr marL="609600" indent="-609600">
              <a:defRPr/>
            </a:pPr>
            <a:r>
              <a:rPr lang="zh-CN" altLang="en-US" sz="2000" b="1" dirty="0">
                <a:latin typeface="Arial" charset="0"/>
              </a:rPr>
              <a:t>等待队列中删除</a:t>
            </a:r>
            <a:r>
              <a:rPr lang="en-US" altLang="zh-CN" sz="2000" b="1" dirty="0">
                <a:latin typeface="Arial" charset="0"/>
              </a:rPr>
              <a:t>p</a:t>
            </a:r>
            <a:endParaRPr lang="zh-CN" altLang="en-US" sz="2000" b="1" dirty="0">
              <a:latin typeface="Arial" charset="0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2782888" y="2997201"/>
            <a:ext cx="3097212" cy="936625"/>
          </a:xfrm>
          <a:prstGeom prst="wedgeRoundRectCallout">
            <a:avLst>
              <a:gd name="adj1" fmla="val -30169"/>
              <a:gd name="adj2" fmla="val 17990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609600" indent="-609600">
              <a:defRPr/>
            </a:pPr>
            <a:r>
              <a:rPr lang="zh-CN" altLang="en-US" sz="2000" b="1" dirty="0">
                <a:latin typeface="Arial" charset="0"/>
              </a:rPr>
              <a:t>设置等待进程为非互斥进</a:t>
            </a:r>
            <a:endParaRPr lang="en-US" altLang="zh-CN" sz="2000" b="1" dirty="0">
              <a:latin typeface="Arial" charset="0"/>
            </a:endParaRPr>
          </a:p>
          <a:p>
            <a:pPr marL="609600" indent="-609600">
              <a:defRPr/>
            </a:pPr>
            <a:r>
              <a:rPr lang="zh-CN" altLang="en-US" sz="2000" b="1" dirty="0">
                <a:latin typeface="Arial" charset="0"/>
              </a:rPr>
              <a:t>程，插入等待队列头</a:t>
            </a:r>
          </a:p>
        </p:txBody>
      </p:sp>
    </p:spTree>
    <p:extLst>
      <p:ext uri="{BB962C8B-B14F-4D97-AF65-F5344CB8AC3E}">
        <p14:creationId xmlns:p14="http://schemas.microsoft.com/office/powerpoint/2010/main" val="361286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604838"/>
            <a:ext cx="9144000" cy="606425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进程阻塞与唤醒：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b="1">
                <a:solidFill>
                  <a:srgbClr val="DB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DB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DB0000"/>
                </a:solidFill>
                <a:latin typeface="宋体" panose="02010600030101010101" pitchFamily="2" charset="-122"/>
              </a:rPr>
              <a:t>）在等待队列上睡眠：</a:t>
            </a:r>
            <a:r>
              <a:rPr lang="en-US" altLang="zh-CN"/>
              <a:t>sleep_on()</a:t>
            </a:r>
          </a:p>
          <a:p>
            <a:pPr marL="609600" indent="-609600">
              <a:buNone/>
            </a:pPr>
            <a:r>
              <a:rPr lang="en-US" altLang="zh-CN" sz="2400"/>
              <a:t>void </a:t>
            </a:r>
            <a:r>
              <a:rPr lang="en-US" altLang="zh-CN" sz="2400" b="1">
                <a:solidFill>
                  <a:srgbClr val="0000FF"/>
                </a:solidFill>
              </a:rPr>
              <a:t>sleep_on </a:t>
            </a:r>
            <a:r>
              <a:rPr lang="en-US" altLang="zh-CN" sz="2400"/>
              <a:t>(wait_queue_head_t *wq) {</a:t>
            </a:r>
          </a:p>
          <a:p>
            <a:pPr marL="609600" indent="-609600">
              <a:buNone/>
            </a:pPr>
            <a:r>
              <a:rPr lang="en-US" altLang="zh-CN" sz="2400"/>
              <a:t>	wait_queue_wait wait;</a:t>
            </a:r>
          </a:p>
          <a:p>
            <a:pPr marL="609600" indent="-609600">
              <a:buNone/>
            </a:pPr>
            <a:r>
              <a:rPr lang="en-US" altLang="zh-CN" sz="2400"/>
              <a:t>	init_waitqueue_entry(&amp;wait, current);</a:t>
            </a:r>
          </a:p>
          <a:p>
            <a:pPr marL="609600" indent="-609600">
              <a:buNone/>
            </a:pPr>
            <a:r>
              <a:rPr lang="en-US" altLang="zh-CN" sz="2400"/>
              <a:t>	current-&gt;state=TASK_UNINTERRUPTBLE;</a:t>
            </a:r>
          </a:p>
          <a:p>
            <a:pPr marL="609600" indent="-609600">
              <a:buNone/>
            </a:pPr>
            <a:r>
              <a:rPr lang="en-US" altLang="zh-CN" sz="2400"/>
              <a:t>	add_wait_queue_exclusive (wq, &amp;wait);</a:t>
            </a:r>
          </a:p>
          <a:p>
            <a:pPr marL="609600" indent="-609600">
              <a:buNone/>
            </a:pPr>
            <a:r>
              <a:rPr lang="en-US" altLang="zh-CN" sz="2400"/>
              <a:t>	schedule();</a:t>
            </a:r>
          </a:p>
          <a:p>
            <a:pPr marL="609600" indent="-609600">
              <a:buNone/>
            </a:pPr>
            <a:r>
              <a:rPr lang="en-US" altLang="zh-CN" sz="2400"/>
              <a:t>	remove_wait_queue(q, &amp;wait);</a:t>
            </a:r>
          </a:p>
          <a:p>
            <a:pPr marL="609600" indent="-609600">
              <a:buNone/>
            </a:pPr>
            <a:r>
              <a:rPr lang="en-US" altLang="zh-CN" sz="2400"/>
              <a:t>} </a:t>
            </a:r>
          </a:p>
          <a:p>
            <a:pPr marL="609600" indent="-609600">
              <a:buNone/>
            </a:pPr>
            <a:r>
              <a:rPr lang="en-US" altLang="zh-CN" sz="2400"/>
              <a:t>     </a:t>
            </a:r>
          </a:p>
          <a:p>
            <a:pPr marL="609600" indent="-609600">
              <a:buNone/>
            </a:pPr>
            <a:r>
              <a:rPr lang="en-US" altLang="zh-CN" sz="2400"/>
              <a:t>         interruptible_sleep_on(wait_queue_head_t *q)</a:t>
            </a:r>
          </a:p>
          <a:p>
            <a:pPr marL="609600" indent="-609600">
              <a:buNone/>
            </a:pP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400"/>
              <a:t>	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9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8229600" cy="582613"/>
          </a:xfrm>
        </p:spPr>
        <p:txBody>
          <a:bodyPr>
            <a:normAutofit fontScale="90000"/>
          </a:bodyPr>
          <a:lstStyle/>
          <a:p>
            <a:pPr marL="1016000" indent="-1016000">
              <a:defRPr/>
            </a:pPr>
            <a:r>
              <a:rPr lang="zh-CN" altLang="en-US" sz="3600">
                <a:latin typeface="宋体" pitchFamily="2" charset="-122"/>
              </a:rPr>
              <a:t>三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/>
              <a:t>进程控制</a:t>
            </a:r>
            <a:r>
              <a:rPr lang="zh-CN" altLang="en-US" sz="3600">
                <a:latin typeface="宋体" pitchFamily="2" charset="-122"/>
              </a:rPr>
              <a:t>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604838"/>
            <a:ext cx="9144000" cy="606425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buNone/>
            </a:pP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进程阻塞与唤醒：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b="1">
                <a:solidFill>
                  <a:srgbClr val="DB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DB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DB0000"/>
                </a:solidFill>
                <a:latin typeface="宋体" panose="02010600030101010101" pitchFamily="2" charset="-122"/>
              </a:rPr>
              <a:t>）唤醒进程：</a:t>
            </a:r>
            <a:r>
              <a:rPr lang="en-US" altLang="zh-CN" b="1">
                <a:latin typeface="宋体" panose="02010600030101010101" pitchFamily="2" charset="-122"/>
              </a:rPr>
              <a:t>wake</a:t>
            </a:r>
            <a:r>
              <a:rPr lang="en-US" altLang="zh-CN"/>
              <a:t>_up()</a:t>
            </a:r>
          </a:p>
          <a:p>
            <a:pPr marL="609600" indent="-609600">
              <a:buNone/>
            </a:pPr>
            <a:r>
              <a:rPr lang="en-US" altLang="zh-CN" sz="2400"/>
              <a:t>void </a:t>
            </a:r>
            <a:r>
              <a:rPr lang="en-US" altLang="zh-CN" sz="2400" b="1">
                <a:solidFill>
                  <a:srgbClr val="0000FF"/>
                </a:solidFill>
              </a:rPr>
              <a:t>wake_up</a:t>
            </a:r>
            <a:r>
              <a:rPr lang="en-US" altLang="zh-CN" sz="2400"/>
              <a:t>(wait_queue_head_t *q) {</a:t>
            </a:r>
          </a:p>
          <a:p>
            <a:pPr marL="609600" indent="-609600">
              <a:buNone/>
            </a:pPr>
            <a:r>
              <a:rPr lang="en-US" altLang="zh-CN" sz="2400"/>
              <a:t>	struct list_head *tmp;</a:t>
            </a:r>
          </a:p>
          <a:p>
            <a:pPr marL="609600" indent="-609600">
              <a:buNone/>
            </a:pPr>
            <a:r>
              <a:rPr lang="en-US" altLang="zh-CN" sz="2400"/>
              <a:t>	wait_queue_t curr;</a:t>
            </a:r>
          </a:p>
          <a:p>
            <a:pPr marL="609600" indent="-609600">
              <a:buNone/>
            </a:pPr>
            <a:r>
              <a:rPr lang="en-US" altLang="zh-CN" sz="2400"/>
              <a:t>	list_for_each(tmp,&amp;q-&gt;task_list{</a:t>
            </a:r>
          </a:p>
          <a:p>
            <a:pPr marL="609600" indent="-609600">
              <a:buNone/>
            </a:pPr>
            <a:r>
              <a:rPr lang="en-US" altLang="zh-CN" sz="2400"/>
              <a:t>		curr=list_entry(tmp,wait_queue_t,task_list);</a:t>
            </a:r>
          </a:p>
          <a:p>
            <a:pPr marL="609600" indent="-609600">
              <a:buNone/>
            </a:pPr>
            <a:r>
              <a:rPr lang="en-US" altLang="zh-CN" sz="2400"/>
              <a:t>		if(curr-&gt;func(curr,</a:t>
            </a:r>
          </a:p>
          <a:p>
            <a:pPr marL="609600" indent="-609600">
              <a:buNone/>
            </a:pPr>
            <a:r>
              <a:rPr lang="en-US" altLang="zh-CN" sz="2400"/>
              <a:t>          TASK_INTERRUPTIBLE|TASK_UNINTERRUPTIBLE,</a:t>
            </a:r>
          </a:p>
          <a:p>
            <a:pPr marL="609600" indent="-609600">
              <a:buNone/>
            </a:pPr>
            <a:r>
              <a:rPr lang="en-US" altLang="zh-CN" sz="2400"/>
              <a:t>		0,NULL) &amp;&amp; curr-&gt;flags)</a:t>
            </a:r>
          </a:p>
          <a:p>
            <a:pPr marL="609600" indent="-609600">
              <a:buNone/>
            </a:pPr>
            <a:r>
              <a:rPr lang="en-US" altLang="zh-CN" sz="2400"/>
              <a:t>		    break;</a:t>
            </a:r>
          </a:p>
          <a:p>
            <a:pPr marL="609600" indent="-609600">
              <a:buNone/>
            </a:pPr>
            <a:r>
              <a:rPr lang="en-US" altLang="zh-CN" sz="2400"/>
              <a:t>     }</a:t>
            </a:r>
          </a:p>
          <a:p>
            <a:pPr marL="609600" indent="-609600">
              <a:buNone/>
            </a:pPr>
            <a:r>
              <a:rPr lang="en-US" altLang="zh-CN" sz="2400"/>
              <a:t>}  </a:t>
            </a:r>
          </a:p>
          <a:p>
            <a:pPr marL="609600" indent="-609600">
              <a:buNone/>
            </a:pPr>
            <a:endParaRPr lang="en-US" altLang="zh-CN" sz="2400"/>
          </a:p>
          <a:p>
            <a:pPr marL="609600" indent="-609600">
              <a:buNone/>
            </a:pP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400"/>
              <a:t>	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5732464"/>
            <a:ext cx="77771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"/>
            <a:ext cx="8507413" cy="72072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一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内核中链表的实现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8463" y="692150"/>
            <a:ext cx="8964612" cy="5905500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FF"/>
                </a:solidFill>
              </a:rPr>
              <a:t>4. </a:t>
            </a:r>
            <a:r>
              <a:rPr lang="zh-CN" altLang="en-US" b="1">
                <a:solidFill>
                  <a:srgbClr val="0000FF"/>
                </a:solidFill>
              </a:rPr>
              <a:t>从链表中删除指定节点：</a:t>
            </a:r>
            <a:endParaRPr lang="en-US" altLang="zh-CN" b="1">
              <a:solidFill>
                <a:srgbClr val="0000FF"/>
              </a:solidFill>
            </a:endParaRP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static inline void list_del(struct list_head *entry)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{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	_list_del(entry-&gt;prev,entry-&gt;next);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	entry-&gt;next=LIST_POISON1;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	 entry-&gt; prev=LIST_POISON2;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}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 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Static inline void _list_del(struct  list_head *prev, struct list_head * next)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{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	next-&gt;prev=prev;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	prev-&gt;next=next;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altLang="zh-CN" sz="2400"/>
              <a:t>}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8115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"/>
            <a:ext cx="8507413" cy="72072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一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内核中链表的实现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7513" y="954089"/>
            <a:ext cx="8964612" cy="4778375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5. </a:t>
            </a:r>
            <a:r>
              <a:rPr lang="zh-CN" altLang="en-US" b="1" dirty="0">
                <a:solidFill>
                  <a:srgbClr val="0000FF"/>
                </a:solidFill>
              </a:rPr>
              <a:t>搬移节点：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dirty="0"/>
              <a:t>    </a:t>
            </a:r>
            <a:r>
              <a:rPr lang="zh-CN" altLang="zh-CN" sz="2400" dirty="0"/>
              <a:t>将原本属于一个链表的节点移动到另一个链表的操作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static inline void </a:t>
            </a:r>
            <a:r>
              <a:rPr lang="en-US" altLang="zh-CN" sz="2400" dirty="0" err="1">
                <a:solidFill>
                  <a:srgbClr val="FF0000"/>
                </a:solidFill>
              </a:rPr>
              <a:t>list_move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*list,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*head);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static inline void </a:t>
            </a:r>
            <a:r>
              <a:rPr lang="en-US" altLang="zh-CN" sz="2400" dirty="0" err="1">
                <a:solidFill>
                  <a:srgbClr val="FF0000"/>
                </a:solidFill>
              </a:rPr>
              <a:t>list_move_tail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*list,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*head);</a:t>
            </a:r>
            <a:endParaRPr lang="zh-CN" altLang="zh-CN" sz="2400" dirty="0"/>
          </a:p>
          <a:p>
            <a:pPr marL="812800" indent="-812800">
              <a:lnSpc>
                <a:spcPct val="80000"/>
              </a:lnSpc>
              <a:buNone/>
              <a:defRPr/>
            </a:pPr>
            <a:endParaRPr lang="en-US" altLang="zh-CN" sz="2400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例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dirty="0" err="1"/>
              <a:t>list_move</a:t>
            </a:r>
            <a:r>
              <a:rPr lang="en-US" altLang="zh-CN" sz="2400" dirty="0"/>
              <a:t>(&amp;new_sockopt.list,&amp;</a:t>
            </a:r>
            <a:r>
              <a:rPr lang="en-US" altLang="zh-CN" sz="2400" dirty="0" err="1"/>
              <a:t>nf_sockopts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dirty="0"/>
              <a:t>       </a:t>
            </a:r>
            <a:r>
              <a:rPr lang="zh-CN" altLang="zh-CN" sz="2400" dirty="0"/>
              <a:t>把</a:t>
            </a:r>
            <a:r>
              <a:rPr lang="en-US" altLang="zh-CN" sz="2400" dirty="0" err="1"/>
              <a:t>new_sockopt</a:t>
            </a:r>
            <a:r>
              <a:rPr lang="zh-CN" altLang="zh-CN" sz="2400" dirty="0"/>
              <a:t>从它所在的链表上删除，并将其再链入</a:t>
            </a:r>
            <a:r>
              <a:rPr lang="en-US" altLang="zh-CN" sz="2400" dirty="0" err="1"/>
              <a:t>nf_sockopts</a:t>
            </a:r>
            <a:r>
              <a:rPr lang="zh-CN" altLang="zh-CN" sz="2400" dirty="0"/>
              <a:t>的表头。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925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"/>
            <a:ext cx="8507413" cy="72072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一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内核中链表的实现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7513" y="954089"/>
            <a:ext cx="8964612" cy="4778375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6. </a:t>
            </a:r>
            <a:r>
              <a:rPr lang="zh-CN" altLang="en-US" b="1" dirty="0">
                <a:solidFill>
                  <a:srgbClr val="0000FF"/>
                </a:solidFill>
              </a:rPr>
              <a:t>链表的遍历：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2400" dirty="0"/>
              <a:t> #define </a:t>
            </a:r>
            <a:r>
              <a:rPr lang="en-US" altLang="zh-CN" sz="2400" dirty="0" err="1">
                <a:solidFill>
                  <a:srgbClr val="FF0000"/>
                </a:solidFill>
              </a:rPr>
              <a:t>list_for_each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, head) \</a:t>
            </a:r>
            <a:endParaRPr lang="zh-CN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 = (head)-&gt;next, </a:t>
            </a:r>
            <a:r>
              <a:rPr lang="en-US" altLang="zh-CN" sz="2400" dirty="0" err="1"/>
              <a:t>prefetch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-&gt;next); 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 !=  (head);  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-&gt;next, </a:t>
            </a:r>
            <a:r>
              <a:rPr lang="en-US" altLang="zh-CN" sz="2400" dirty="0" err="1"/>
              <a:t>prefetch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-&gt;next))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功能：</a:t>
            </a:r>
            <a:r>
              <a:rPr lang="zh-CN" altLang="en-US" sz="2400" b="1" dirty="0"/>
              <a:t>找到每个节点在链表中的偏移位置</a:t>
            </a:r>
            <a:r>
              <a:rPr lang="en-US" altLang="zh-CN" sz="2400" b="1" dirty="0" err="1"/>
              <a:t>pos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buNone/>
              <a:defRPr/>
            </a:pPr>
            <a:endParaRPr lang="en-US" altLang="zh-CN" sz="1200" b="1" dirty="0"/>
          </a:p>
          <a:p>
            <a:pPr>
              <a:lnSpc>
                <a:spcPct val="80000"/>
              </a:lnSpc>
              <a:defRPr/>
            </a:pPr>
            <a:r>
              <a:rPr lang="en-US" altLang="zh-CN" sz="2400" b="1" dirty="0" err="1">
                <a:solidFill>
                  <a:schemeClr val="accent1"/>
                </a:solidFill>
              </a:rPr>
              <a:t>list_entry</a:t>
            </a:r>
            <a:r>
              <a:rPr lang="en-US" altLang="zh-CN" sz="2400" b="1" dirty="0">
                <a:solidFill>
                  <a:schemeClr val="accent1"/>
                </a:solidFill>
              </a:rPr>
              <a:t>(</a:t>
            </a:r>
            <a:r>
              <a:rPr lang="en-US" altLang="zh-CN" sz="2400" b="1" dirty="0" err="1">
                <a:solidFill>
                  <a:schemeClr val="accent1"/>
                </a:solidFill>
              </a:rPr>
              <a:t>ptr,type,member</a:t>
            </a:r>
            <a:r>
              <a:rPr lang="en-US" altLang="zh-CN" sz="2400" b="1" dirty="0">
                <a:solidFill>
                  <a:schemeClr val="accent1"/>
                </a:solidFill>
              </a:rPr>
              <a:t>)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/>
              <a:t>  </a:t>
            </a:r>
            <a:r>
              <a:rPr lang="zh-CN" altLang="en-US" sz="2400" b="1" dirty="0">
                <a:latin typeface="+mn-ea"/>
              </a:rPr>
              <a:t>功能：返回指向</a:t>
            </a:r>
            <a:r>
              <a:rPr lang="en-US" altLang="zh-CN" sz="2400" b="1" dirty="0">
                <a:latin typeface="+mn-ea"/>
              </a:rPr>
              <a:t>type</a:t>
            </a:r>
            <a:r>
              <a:rPr lang="zh-CN" altLang="en-US" sz="2400" b="1" dirty="0">
                <a:latin typeface="+mn-ea"/>
              </a:rPr>
              <a:t>类型的指针。</a:t>
            </a:r>
            <a:r>
              <a:rPr lang="en-US" altLang="zh-CN" sz="2400" b="1" dirty="0">
                <a:latin typeface="+mn-ea"/>
              </a:rPr>
              <a:t>  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pPr marL="812800" indent="-812800">
              <a:lnSpc>
                <a:spcPct val="80000"/>
              </a:lnSpc>
              <a:buNone/>
              <a:defRPr/>
            </a:pPr>
            <a:endParaRPr lang="en-US" altLang="zh-CN" sz="2400" dirty="0"/>
          </a:p>
        </p:txBody>
      </p:sp>
      <p:grpSp>
        <p:nvGrpSpPr>
          <p:cNvPr id="65540" name="组合 3"/>
          <p:cNvGrpSpPr>
            <a:grpSpLocks/>
          </p:cNvGrpSpPr>
          <p:nvPr/>
        </p:nvGrpSpPr>
        <p:grpSpPr bwMode="auto">
          <a:xfrm>
            <a:off x="1919288" y="4468813"/>
            <a:ext cx="3744912" cy="1397000"/>
            <a:chOff x="899592" y="4263479"/>
            <a:chExt cx="3744416" cy="1397769"/>
          </a:xfrm>
        </p:grpSpPr>
        <p:sp>
          <p:nvSpPr>
            <p:cNvPr id="65547" name="TextBox 1"/>
            <p:cNvSpPr txBox="1">
              <a:spLocks noChangeArrowheads="1"/>
            </p:cNvSpPr>
            <p:nvPr/>
          </p:nvSpPr>
          <p:spPr bwMode="auto">
            <a:xfrm>
              <a:off x="2987824" y="4293096"/>
              <a:ext cx="1656184" cy="46166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65548" name="TextBox 4"/>
            <p:cNvSpPr txBox="1">
              <a:spLocks noChangeArrowheads="1"/>
            </p:cNvSpPr>
            <p:nvPr/>
          </p:nvSpPr>
          <p:spPr bwMode="auto">
            <a:xfrm>
              <a:off x="2987824" y="4754761"/>
              <a:ext cx="1656184" cy="46166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List_head</a:t>
              </a:r>
              <a:endParaRPr lang="zh-CN" altLang="en-US"/>
            </a:p>
          </p:txBody>
        </p:sp>
        <p:sp>
          <p:nvSpPr>
            <p:cNvPr id="65549" name="TextBox 5"/>
            <p:cNvSpPr txBox="1">
              <a:spLocks noChangeArrowheads="1"/>
            </p:cNvSpPr>
            <p:nvPr/>
          </p:nvSpPr>
          <p:spPr bwMode="auto">
            <a:xfrm>
              <a:off x="2987824" y="5199583"/>
              <a:ext cx="1656184" cy="46166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" name="矩形标注 2"/>
            <p:cNvSpPr/>
            <p:nvPr/>
          </p:nvSpPr>
          <p:spPr bwMode="auto">
            <a:xfrm>
              <a:off x="899592" y="4263479"/>
              <a:ext cx="1368244" cy="462216"/>
            </a:xfrm>
            <a:prstGeom prst="wedgeRectCallout">
              <a:avLst>
                <a:gd name="adj1" fmla="val 102902"/>
                <a:gd name="adj2" fmla="val -4456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r>
                <a:rPr lang="zh-CN" altLang="en-US" sz="2000" b="1" dirty="0">
                  <a:latin typeface="Arial" charset="0"/>
                </a:rPr>
                <a:t>节点位置</a:t>
              </a:r>
            </a:p>
          </p:txBody>
        </p:sp>
        <p:sp>
          <p:nvSpPr>
            <p:cNvPr id="8" name="矩形标注 7"/>
            <p:cNvSpPr/>
            <p:nvPr/>
          </p:nvSpPr>
          <p:spPr bwMode="auto">
            <a:xfrm>
              <a:off x="899592" y="5167263"/>
              <a:ext cx="1368244" cy="462217"/>
            </a:xfrm>
            <a:prstGeom prst="wedgeRectCallout">
              <a:avLst>
                <a:gd name="adj1" fmla="val 105612"/>
                <a:gd name="adj2" fmla="val -13289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r>
                <a:rPr lang="en-US" altLang="zh-CN" sz="2000" b="1" dirty="0" err="1">
                  <a:latin typeface="Arial" charset="0"/>
                </a:rPr>
                <a:t>pos</a:t>
              </a:r>
              <a:endParaRPr lang="zh-CN" altLang="en-US" sz="2000" b="1" dirty="0">
                <a:latin typeface="Arial" charset="0"/>
              </a:endParaRPr>
            </a:p>
          </p:txBody>
        </p:sp>
      </p:grpSp>
      <p:grpSp>
        <p:nvGrpSpPr>
          <p:cNvPr id="65541" name="组合 9"/>
          <p:cNvGrpSpPr>
            <a:grpSpLocks/>
          </p:cNvGrpSpPr>
          <p:nvPr/>
        </p:nvGrpSpPr>
        <p:grpSpPr bwMode="auto">
          <a:xfrm>
            <a:off x="6600826" y="4473575"/>
            <a:ext cx="3311525" cy="1397000"/>
            <a:chOff x="899592" y="4263479"/>
            <a:chExt cx="3744416" cy="1397769"/>
          </a:xfrm>
        </p:grpSpPr>
        <p:sp>
          <p:nvSpPr>
            <p:cNvPr id="65542" name="TextBox 10"/>
            <p:cNvSpPr txBox="1">
              <a:spLocks noChangeArrowheads="1"/>
            </p:cNvSpPr>
            <p:nvPr/>
          </p:nvSpPr>
          <p:spPr bwMode="auto">
            <a:xfrm>
              <a:off x="2987824" y="4293096"/>
              <a:ext cx="1656184" cy="46166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65543" name="TextBox 11"/>
            <p:cNvSpPr txBox="1">
              <a:spLocks noChangeArrowheads="1"/>
            </p:cNvSpPr>
            <p:nvPr/>
          </p:nvSpPr>
          <p:spPr bwMode="auto">
            <a:xfrm>
              <a:off x="2987824" y="4754761"/>
              <a:ext cx="1656184" cy="46166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member</a:t>
              </a:r>
              <a:endParaRPr lang="zh-CN" altLang="en-US"/>
            </a:p>
          </p:txBody>
        </p:sp>
        <p:sp>
          <p:nvSpPr>
            <p:cNvPr id="65544" name="TextBox 12"/>
            <p:cNvSpPr txBox="1">
              <a:spLocks noChangeArrowheads="1"/>
            </p:cNvSpPr>
            <p:nvPr/>
          </p:nvSpPr>
          <p:spPr bwMode="auto">
            <a:xfrm>
              <a:off x="2987824" y="5199583"/>
              <a:ext cx="1656184" cy="46166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标注 13"/>
            <p:cNvSpPr/>
            <p:nvPr/>
          </p:nvSpPr>
          <p:spPr bwMode="auto">
            <a:xfrm>
              <a:off x="899592" y="4263479"/>
              <a:ext cx="1367807" cy="462217"/>
            </a:xfrm>
            <a:prstGeom prst="wedgeRectCallout">
              <a:avLst>
                <a:gd name="adj1" fmla="val 102902"/>
                <a:gd name="adj2" fmla="val -4456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r>
                <a:rPr lang="en-US" altLang="zh-CN" sz="2000" b="1" dirty="0">
                  <a:latin typeface="Arial" charset="0"/>
                </a:rPr>
                <a:t>type</a:t>
              </a:r>
              <a:endParaRPr lang="zh-CN" altLang="en-US" sz="2000" b="1" dirty="0">
                <a:latin typeface="Arial" charset="0"/>
              </a:endParaRPr>
            </a:p>
          </p:txBody>
        </p:sp>
        <p:sp>
          <p:nvSpPr>
            <p:cNvPr id="15" name="矩形标注 14"/>
            <p:cNvSpPr/>
            <p:nvPr/>
          </p:nvSpPr>
          <p:spPr bwMode="auto">
            <a:xfrm>
              <a:off x="899592" y="5167264"/>
              <a:ext cx="1367807" cy="462216"/>
            </a:xfrm>
            <a:prstGeom prst="wedgeRectCallout">
              <a:avLst>
                <a:gd name="adj1" fmla="val 105612"/>
                <a:gd name="adj2" fmla="val -13289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r>
                <a:rPr lang="en-US" altLang="zh-CN" sz="2000" b="1" dirty="0" err="1">
                  <a:latin typeface="Arial" charset="0"/>
                </a:rPr>
                <a:t>ptr</a:t>
              </a:r>
              <a:endParaRPr lang="zh-CN" altLang="en-US" sz="20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28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"/>
            <a:ext cx="8507413" cy="72072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一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内核中链表的实现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7514" y="836614"/>
            <a:ext cx="8656637" cy="6021387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6. </a:t>
            </a:r>
            <a:r>
              <a:rPr lang="zh-CN" altLang="en-US" b="1" dirty="0">
                <a:solidFill>
                  <a:srgbClr val="0000FF"/>
                </a:solidFill>
              </a:rPr>
              <a:t>链表的遍历：举例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numlist</a:t>
            </a:r>
            <a:r>
              <a:rPr lang="en-US" altLang="zh-CN" sz="2000" b="1" dirty="0"/>
              <a:t> {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 mum;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list_head</a:t>
            </a:r>
            <a:r>
              <a:rPr lang="en-US" altLang="zh-CN" sz="2000" b="1" dirty="0"/>
              <a:t> list;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 }</a:t>
            </a:r>
            <a:r>
              <a:rPr lang="en-US" altLang="zh-CN" sz="2000" b="1" dirty="0" err="1"/>
              <a:t>numhead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p;</a:t>
            </a:r>
          </a:p>
          <a:p>
            <a:pPr marL="0" indent="0">
              <a:buNone/>
              <a:defRPr/>
            </a:pPr>
            <a:r>
              <a:rPr lang="en-US" altLang="zh-CN" sz="2000" b="1" dirty="0"/>
              <a:t>   LIST_HEAD(&amp;</a:t>
            </a:r>
            <a:r>
              <a:rPr lang="en-US" altLang="zh-CN" sz="2000" b="1" dirty="0" err="1"/>
              <a:t>numhead.list</a:t>
            </a:r>
            <a:r>
              <a:rPr lang="en-US" altLang="zh-CN" sz="2000" b="1" dirty="0"/>
              <a:t>);</a:t>
            </a:r>
            <a:endParaRPr lang="en-US" altLang="zh-CN" sz="2000" dirty="0"/>
          </a:p>
          <a:p>
            <a:pPr>
              <a:buFontTx/>
              <a:buNone/>
              <a:defRPr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Listnode</a:t>
            </a:r>
            <a:r>
              <a:rPr lang="en-US" altLang="zh-CN" sz="2000" b="1" dirty="0"/>
              <a:t>=(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numlist</a:t>
            </a:r>
            <a:r>
              <a:rPr lang="en-US" altLang="zh-CN" sz="2000" b="1" dirty="0"/>
              <a:t> *)</a:t>
            </a:r>
            <a:r>
              <a:rPr lang="en-US" altLang="zh-CN" sz="2000" b="1" dirty="0" err="1"/>
              <a:t>kmalloc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sizeof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numlist</a:t>
            </a:r>
            <a:r>
              <a:rPr lang="en-US" altLang="zh-CN" sz="2000" b="1" dirty="0"/>
              <a:t>),GFP_KERNEL);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solidFill>
                  <a:srgbClr val="008000"/>
                </a:solidFill>
              </a:rPr>
              <a:t>  </a:t>
            </a:r>
            <a:r>
              <a:rPr lang="en-US" altLang="zh-CN" sz="2000" b="1" dirty="0" err="1">
                <a:solidFill>
                  <a:srgbClr val="008000"/>
                </a:solidFill>
              </a:rPr>
              <a:t>list_add</a:t>
            </a:r>
            <a:r>
              <a:rPr lang="en-US" altLang="zh-CN" sz="2000" b="1" dirty="0">
                <a:solidFill>
                  <a:srgbClr val="008000"/>
                </a:solidFill>
              </a:rPr>
              <a:t>(&amp;</a:t>
            </a:r>
            <a:r>
              <a:rPr lang="en-US" altLang="zh-CN" sz="2000" b="1" dirty="0" err="1">
                <a:solidFill>
                  <a:srgbClr val="008000"/>
                </a:solidFill>
              </a:rPr>
              <a:t>listnode</a:t>
            </a:r>
            <a:r>
              <a:rPr lang="en-US" altLang="zh-CN" sz="2000" b="1" dirty="0">
                <a:solidFill>
                  <a:srgbClr val="008000"/>
                </a:solidFill>
              </a:rPr>
              <a:t>-&gt;</a:t>
            </a:r>
            <a:r>
              <a:rPr lang="en-US" altLang="zh-CN" sz="2000" b="1" dirty="0" err="1">
                <a:solidFill>
                  <a:srgbClr val="008000"/>
                </a:solidFill>
              </a:rPr>
              <a:t>list,&amp;numhead.list</a:t>
            </a:r>
            <a:r>
              <a:rPr lang="en-US" altLang="zh-CN" sz="2000" b="1" dirty="0">
                <a:solidFill>
                  <a:srgbClr val="008000"/>
                </a:solidFill>
              </a:rPr>
              <a:t>);   </a:t>
            </a:r>
          </a:p>
          <a:p>
            <a:pPr>
              <a:buFontTx/>
              <a:buNone/>
              <a:defRPr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遍历：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dirty="0"/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list_for_each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,&amp;</a:t>
            </a:r>
            <a:r>
              <a:rPr lang="en-US" altLang="zh-CN" sz="2400" dirty="0" err="1"/>
              <a:t>numhead.list</a:t>
            </a:r>
            <a:r>
              <a:rPr lang="en-US" altLang="zh-CN" sz="2400" dirty="0"/>
              <a:t>){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dirty="0"/>
              <a:t>	p=</a:t>
            </a:r>
            <a:r>
              <a:rPr lang="en-US" altLang="zh-CN" sz="2400" dirty="0" err="1">
                <a:solidFill>
                  <a:srgbClr val="FF0000"/>
                </a:solidFill>
              </a:rPr>
              <a:t>list_entry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pos,struct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numhead,list</a:t>
            </a:r>
            <a:r>
              <a:rPr lang="en-US" altLang="zh-CN" sz="2400" dirty="0"/>
              <a:t>);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printk</a:t>
            </a:r>
            <a:r>
              <a:rPr lang="en-US" altLang="zh-CN" sz="2400" dirty="0"/>
              <a:t>(“ %d\</a:t>
            </a:r>
            <a:r>
              <a:rPr lang="en-US" altLang="zh-CN" sz="2400" dirty="0" err="1"/>
              <a:t>n”,p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);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en-US" altLang="zh-CN" sz="2400" dirty="0"/>
              <a:t>    }</a:t>
            </a:r>
            <a:endParaRPr lang="en-US" altLang="zh-CN" dirty="0"/>
          </a:p>
        </p:txBody>
      </p:sp>
      <p:grpSp>
        <p:nvGrpSpPr>
          <p:cNvPr id="66564" name="组合 9"/>
          <p:cNvGrpSpPr>
            <a:grpSpLocks/>
          </p:cNvGrpSpPr>
          <p:nvPr/>
        </p:nvGrpSpPr>
        <p:grpSpPr bwMode="auto">
          <a:xfrm>
            <a:off x="6959600" y="1773238"/>
            <a:ext cx="3386138" cy="1325562"/>
            <a:chOff x="5436096" y="1772816"/>
            <a:chExt cx="3384872" cy="1326059"/>
          </a:xfrm>
        </p:grpSpPr>
        <p:sp>
          <p:nvSpPr>
            <p:cNvPr id="66565" name="TextBox 1"/>
            <p:cNvSpPr txBox="1">
              <a:spLocks noChangeArrowheads="1"/>
            </p:cNvSpPr>
            <p:nvPr/>
          </p:nvSpPr>
          <p:spPr bwMode="auto">
            <a:xfrm>
              <a:off x="7164565" y="1802417"/>
              <a:ext cx="1656403" cy="461411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num</a:t>
              </a:r>
              <a:endParaRPr lang="zh-CN" altLang="en-US"/>
            </a:p>
          </p:txBody>
        </p:sp>
        <p:sp>
          <p:nvSpPr>
            <p:cNvPr id="66566" name="TextBox 4"/>
            <p:cNvSpPr txBox="1">
              <a:spLocks noChangeArrowheads="1"/>
            </p:cNvSpPr>
            <p:nvPr/>
          </p:nvSpPr>
          <p:spPr bwMode="auto">
            <a:xfrm>
              <a:off x="7164565" y="2263828"/>
              <a:ext cx="1656403" cy="461411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list</a:t>
              </a:r>
              <a:endParaRPr lang="zh-CN" altLang="en-US"/>
            </a:p>
          </p:txBody>
        </p:sp>
        <p:sp>
          <p:nvSpPr>
            <p:cNvPr id="8" name="矩形标注 7"/>
            <p:cNvSpPr/>
            <p:nvPr/>
          </p:nvSpPr>
          <p:spPr bwMode="auto">
            <a:xfrm>
              <a:off x="5436096" y="1772816"/>
              <a:ext cx="1152094" cy="462135"/>
            </a:xfrm>
            <a:prstGeom prst="wedgeRectCallout">
              <a:avLst>
                <a:gd name="adj1" fmla="val 102902"/>
                <a:gd name="adj2" fmla="val -4456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r>
                <a:rPr lang="en-US" altLang="zh-CN" sz="2000" b="1" dirty="0">
                  <a:latin typeface="Arial" charset="0"/>
                </a:rPr>
                <a:t>     p</a:t>
              </a:r>
              <a:endParaRPr lang="zh-CN" altLang="en-US" sz="2000" b="1" dirty="0">
                <a:latin typeface="Arial" charset="0"/>
              </a:endParaRPr>
            </a:p>
          </p:txBody>
        </p:sp>
        <p:sp>
          <p:nvSpPr>
            <p:cNvPr id="9" name="矩形标注 8"/>
            <p:cNvSpPr/>
            <p:nvPr/>
          </p:nvSpPr>
          <p:spPr bwMode="auto">
            <a:xfrm>
              <a:off x="5580505" y="2636740"/>
              <a:ext cx="1007685" cy="462135"/>
            </a:xfrm>
            <a:prstGeom prst="wedgeRectCallout">
              <a:avLst>
                <a:gd name="adj1" fmla="val 123748"/>
                <a:gd name="adj2" fmla="val -14008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r>
                <a:rPr lang="en-US" altLang="zh-CN" sz="2000" b="1" dirty="0" err="1">
                  <a:latin typeface="Arial" charset="0"/>
                </a:rPr>
                <a:t>pos</a:t>
              </a:r>
              <a:endParaRPr lang="zh-CN" altLang="en-US" sz="20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3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188913"/>
            <a:ext cx="8229600" cy="5826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>
                <a:latin typeface="宋体" pitchFamily="2" charset="-122"/>
              </a:rPr>
              <a:t>二</a:t>
            </a:r>
            <a:r>
              <a:rPr lang="en-US" altLang="zh-CN" sz="3600">
                <a:latin typeface="宋体" pitchFamily="2" charset="-122"/>
              </a:rPr>
              <a:t>.linux</a:t>
            </a:r>
            <a:r>
              <a:rPr lang="zh-CN" altLang="en-US" sz="3600">
                <a:latin typeface="宋体" pitchFamily="2" charset="-122"/>
              </a:rPr>
              <a:t>进程的描述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908051"/>
            <a:ext cx="8424862" cy="5616575"/>
          </a:xfrm>
        </p:spPr>
        <p:txBody>
          <a:bodyPr>
            <a:normAutofit lnSpcReduction="10000"/>
          </a:bodyPr>
          <a:lstStyle/>
          <a:p>
            <a:pPr marL="812800" indent="-8128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Linux</a:t>
            </a:r>
            <a:r>
              <a:rPr lang="zh-CN" altLang="en-US" b="1" dirty="0" smtClean="0">
                <a:solidFill>
                  <a:srgbClr val="0000FF"/>
                </a:solidFill>
              </a:rPr>
              <a:t>进程实体的组成：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由三部分组成：</a:t>
            </a:r>
          </a:p>
          <a:p>
            <a:pPr marL="812800" indent="-812800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</a:rPr>
              <a:t>进程控制块</a:t>
            </a:r>
            <a:r>
              <a:rPr lang="zh-CN" altLang="en-US" b="1" dirty="0"/>
              <a:t>（</a:t>
            </a:r>
            <a:r>
              <a:rPr lang="en-US" altLang="zh-CN" b="1" dirty="0" err="1"/>
              <a:t>task_struct</a:t>
            </a:r>
            <a:r>
              <a:rPr lang="zh-CN" altLang="en-US" b="1" dirty="0"/>
              <a:t>）</a:t>
            </a:r>
          </a:p>
          <a:p>
            <a:pPr marL="812800" indent="-812800">
              <a:lnSpc>
                <a:spcPct val="80000"/>
              </a:lnSpc>
              <a:defRPr/>
            </a:pPr>
            <a:endParaRPr lang="zh-CN" altLang="en-US" sz="1600" b="1" dirty="0"/>
          </a:p>
          <a:p>
            <a:pPr marL="812800" indent="-812800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</a:rPr>
              <a:t>正文段：</a:t>
            </a:r>
            <a:r>
              <a:rPr lang="zh-CN" altLang="en-US" sz="2400" dirty="0"/>
              <a:t>进程要运行的程序代码，只能读不能修改，运行系统中多个进程可共享。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endParaRPr lang="zh-CN" altLang="en-US" sz="1600" dirty="0"/>
          </a:p>
          <a:p>
            <a:pPr marL="812800" indent="-812800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</a:rPr>
              <a:t>数据段：</a:t>
            </a:r>
            <a:r>
              <a:rPr lang="zh-CN" altLang="en-US" sz="2400" dirty="0"/>
              <a:t>又分为用户数据段和系统数据段</a:t>
            </a:r>
          </a:p>
          <a:p>
            <a:pPr marL="812800" indent="-812800">
              <a:lnSpc>
                <a:spcPct val="80000"/>
              </a:lnSpc>
              <a:defRPr/>
            </a:pPr>
            <a:endParaRPr lang="zh-CN" altLang="en-US" sz="1800" b="1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zh-CN" altLang="en-US" sz="2400" b="1" dirty="0"/>
              <a:t>  用户数据段</a:t>
            </a:r>
            <a:r>
              <a:rPr lang="zh-CN" altLang="en-US" sz="2000" dirty="0"/>
              <a:t>：</a:t>
            </a:r>
            <a:r>
              <a:rPr lang="zh-CN" altLang="en-US" sz="2400" dirty="0"/>
              <a:t>进程在用户态下执行时直接操作的所有数据，包括全部变量及用户栈。</a:t>
            </a:r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zh-CN" altLang="en-US" sz="2400" b="1" dirty="0"/>
              <a:t>  系统数据段</a:t>
            </a:r>
            <a:r>
              <a:rPr lang="zh-CN" altLang="en-US" sz="2400" dirty="0"/>
              <a:t>：主要是系统栈。保存中断现场信息和进程在内核态下执行子程序（函数）嵌套调用的返回现场信息。</a:t>
            </a:r>
            <a:endParaRPr lang="zh-CN" altLang="en-US" sz="2400" b="1" dirty="0"/>
          </a:p>
          <a:p>
            <a:pPr marL="812800" indent="-812800">
              <a:lnSpc>
                <a:spcPct val="80000"/>
              </a:lnSpc>
              <a:buNone/>
              <a:defRPr/>
            </a:pPr>
            <a:r>
              <a:rPr lang="zh-CN" altLang="en-US" sz="2400" b="1" dirty="0"/>
              <a:t>  另外，系统栈的大小是静态确定的，而用户栈可以在进程运行时动态扩展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880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2902</Words>
  <Application>Microsoft Office PowerPoint</Application>
  <PresentationFormat>宽屏</PresentationFormat>
  <Paragraphs>561</Paragraphs>
  <Slides>43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隶书</vt:lpstr>
      <vt:lpstr>宋体</vt:lpstr>
      <vt:lpstr>Arial</vt:lpstr>
      <vt:lpstr>Calibri</vt:lpstr>
      <vt:lpstr>Calibri Light</vt:lpstr>
      <vt:lpstr>MT Extra</vt:lpstr>
      <vt:lpstr>Times New Roman</vt:lpstr>
      <vt:lpstr>Wingdings</vt:lpstr>
      <vt:lpstr>Office 主题</vt:lpstr>
      <vt:lpstr>Microsoft Visio 绘图</vt:lpstr>
      <vt:lpstr>PowerPoint 演示文稿</vt:lpstr>
      <vt:lpstr>一.Linux内核中链表的实现</vt:lpstr>
      <vt:lpstr>一.Linux内核中链表的实现</vt:lpstr>
      <vt:lpstr>PowerPoint 演示文稿</vt:lpstr>
      <vt:lpstr>一.Linux内核中链表的实现</vt:lpstr>
      <vt:lpstr>一.Linux内核中链表的实现</vt:lpstr>
      <vt:lpstr>一.Linux内核中链表的实现</vt:lpstr>
      <vt:lpstr>一.Linux内核中链表的实现</vt:lpstr>
      <vt:lpstr>二.linux进程的描述</vt:lpstr>
      <vt:lpstr>PowerPoint 演示文稿</vt:lpstr>
      <vt:lpstr>PowerPoint 演示文稿</vt:lpstr>
      <vt:lpstr>PowerPoint 演示文稿</vt:lpstr>
      <vt:lpstr>② 进程状态：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三.Linux进程控制：</vt:lpstr>
      <vt:lpstr>三.Linux进程控制：</vt:lpstr>
      <vt:lpstr>三.Linux进程控制：</vt:lpstr>
      <vt:lpstr>三.Linux进程控制：</vt:lpstr>
      <vt:lpstr>三.Linux进程控制：</vt:lpstr>
      <vt:lpstr>三.Linux进程控制：</vt:lpstr>
      <vt:lpstr>fork、vfork和clone联系与区别：</vt:lpstr>
      <vt:lpstr>fork、vfork和clone联系与区别：</vt:lpstr>
      <vt:lpstr>fork、vfork和clone联系与区别：</vt:lpstr>
      <vt:lpstr>Fork使用举例：</vt:lpstr>
      <vt:lpstr>三.Linux进程控制：</vt:lpstr>
      <vt:lpstr>三.Linux进程控制：</vt:lpstr>
      <vt:lpstr>PowerPoint 演示文稿</vt:lpstr>
      <vt:lpstr>三.Linux进程控制：</vt:lpstr>
      <vt:lpstr>三.Linux进程控制：</vt:lpstr>
      <vt:lpstr>Linux进程控制：</vt:lpstr>
      <vt:lpstr>Linux进程控制：</vt:lpstr>
      <vt:lpstr>三.Linux进程控制：</vt:lpstr>
      <vt:lpstr>三.Linux进程控制：</vt:lpstr>
      <vt:lpstr>三.Linux进程控制：</vt:lpstr>
      <vt:lpstr>三.Linux进程控制：</vt:lpstr>
      <vt:lpstr>三.Linux进程控制：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zwh</dc:creator>
  <cp:lastModifiedBy>zwh</cp:lastModifiedBy>
  <cp:revision>1</cp:revision>
  <dcterms:created xsi:type="dcterms:W3CDTF">2017-03-03T02:22:56Z</dcterms:created>
  <dcterms:modified xsi:type="dcterms:W3CDTF">2017-03-03T02:23:24Z</dcterms:modified>
</cp:coreProperties>
</file>