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87749-F1CD-412E-A3E3-C6766D4F2A9D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69BDE-560E-4D6C-B10C-2C36F9E75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17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69BDE-560E-4D6C-B10C-2C36F9E75A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61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xunart.com/e480229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Intel SGX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TEE</a:t>
            </a:r>
            <a:r>
              <a:rPr lang="zh-CN" altLang="en-US" dirty="0" smtClean="0"/>
              <a:t>的一个例子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13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57504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英特尔</a:t>
            </a:r>
            <a:r>
              <a:rPr lang="en-US" altLang="zh-CN" b="1" dirty="0"/>
              <a:t>SGX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可</a:t>
            </a:r>
            <a:r>
              <a:rPr lang="zh-CN" altLang="en-US" b="1" dirty="0" smtClean="0"/>
              <a:t>实现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b="1" dirty="0" smtClean="0">
                <a:solidFill>
                  <a:srgbClr val="FF0000"/>
                </a:solidFill>
              </a:rPr>
              <a:t>区</a:t>
            </a:r>
            <a:r>
              <a:rPr lang="zh-CN" altLang="en-US" b="1" dirty="0">
                <a:solidFill>
                  <a:srgbClr val="FF0000"/>
                </a:solidFill>
              </a:rPr>
              <a:t>块链计算</a:t>
            </a:r>
            <a:r>
              <a:rPr lang="zh-CN" altLang="en-US" dirty="0"/>
              <a:t>中的</a:t>
            </a:r>
            <a:r>
              <a:rPr lang="zh-CN" altLang="en-US" b="1" dirty="0">
                <a:solidFill>
                  <a:srgbClr val="7030A0"/>
                </a:solidFill>
              </a:rPr>
              <a:t>隐私</a:t>
            </a:r>
            <a:r>
              <a:rPr lang="zh-CN" altLang="en-US" dirty="0"/>
              <a:t>和安全性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iExec</a:t>
            </a:r>
            <a:r>
              <a:rPr lang="zh-CN" altLang="en-US" dirty="0" smtClean="0"/>
              <a:t>于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月提供</a:t>
            </a:r>
            <a:r>
              <a:rPr lang="zh-CN" altLang="en-US" dirty="0" smtClean="0"/>
              <a:t>首</a:t>
            </a:r>
            <a:r>
              <a:rPr lang="zh-CN" altLang="en-US" dirty="0"/>
              <a:t>个完整的</a:t>
            </a:r>
            <a:r>
              <a:rPr lang="zh-CN" altLang="en-US" dirty="0" smtClean="0"/>
              <a:t>工具包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包括</a:t>
            </a:r>
            <a:r>
              <a:rPr lang="zh-CN" altLang="en-US" dirty="0"/>
              <a:t>软件开发套件（</a:t>
            </a:r>
            <a:r>
              <a:rPr lang="en-US" altLang="zh-CN" dirty="0"/>
              <a:t>SDK</a:t>
            </a:r>
            <a:r>
              <a:rPr lang="zh-CN" altLang="en-US" dirty="0"/>
              <a:t>）和技术文档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供</a:t>
            </a:r>
            <a:r>
              <a:rPr lang="zh-CN" altLang="en-US" dirty="0"/>
              <a:t>企业轻松使用英特尔</a:t>
            </a:r>
            <a:r>
              <a:rPr lang="en-US" altLang="zh-CN" dirty="0"/>
              <a:t>SGX </a:t>
            </a:r>
            <a:r>
              <a:rPr lang="en-US" altLang="zh-CN" dirty="0" smtClean="0"/>
              <a:t>enclaves</a:t>
            </a:r>
          </a:p>
          <a:p>
            <a:r>
              <a:rPr lang="zh-CN" altLang="en-US" dirty="0" smtClean="0"/>
              <a:t>确保</a:t>
            </a:r>
            <a:r>
              <a:rPr lang="zh-CN" altLang="en-US" dirty="0"/>
              <a:t>“端到端”</a:t>
            </a:r>
            <a:r>
              <a:rPr lang="zh-CN" altLang="en-US" dirty="0" smtClean="0"/>
              <a:t>隐私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虽然</a:t>
            </a:r>
            <a:r>
              <a:rPr lang="zh-CN" altLang="en-US" b="1" dirty="0"/>
              <a:t>分散式应用程序（</a:t>
            </a:r>
            <a:r>
              <a:rPr lang="en-US" altLang="zh-CN" b="1" dirty="0" err="1"/>
              <a:t>DApps</a:t>
            </a:r>
            <a:r>
              <a:rPr lang="zh-CN" altLang="en-US" b="1" dirty="0"/>
              <a:t>）</a:t>
            </a:r>
            <a:r>
              <a:rPr lang="zh-CN" altLang="en-US" dirty="0"/>
              <a:t>在分散节点上处理，但它们</a:t>
            </a:r>
            <a:r>
              <a:rPr lang="zh-CN" altLang="en-US" b="1" dirty="0">
                <a:solidFill>
                  <a:srgbClr val="FF0000"/>
                </a:solidFill>
              </a:rPr>
              <a:t>永远不会被最终用户以外</a:t>
            </a:r>
            <a:r>
              <a:rPr lang="zh-CN" altLang="en-US" dirty="0"/>
              <a:t>的人检查</a:t>
            </a:r>
          </a:p>
        </p:txBody>
      </p:sp>
      <p:sp>
        <p:nvSpPr>
          <p:cNvPr id="4" name="矩形 3"/>
          <p:cNvSpPr/>
          <p:nvPr/>
        </p:nvSpPr>
        <p:spPr>
          <a:xfrm>
            <a:off x="3131840" y="5949280"/>
            <a:ext cx="4246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http://m.elecfans.com/article/809141.html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02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SGX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Intel </a:t>
            </a:r>
            <a:r>
              <a:rPr lang="en-US" altLang="zh-CN" dirty="0"/>
              <a:t>Software Guard </a:t>
            </a:r>
            <a:r>
              <a:rPr lang="en-US" altLang="zh-CN" dirty="0" smtClean="0"/>
              <a:t>Extensions</a:t>
            </a:r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/>
              <a:t>因特尔体系（</a:t>
            </a:r>
            <a:r>
              <a:rPr lang="en-US" altLang="zh-CN" dirty="0"/>
              <a:t>IA</a:t>
            </a:r>
            <a:r>
              <a:rPr lang="zh-CN" altLang="en-US" dirty="0"/>
              <a:t>）的一</a:t>
            </a:r>
            <a:r>
              <a:rPr lang="zh-CN" altLang="en-US" b="1" dirty="0"/>
              <a:t>个扩展</a:t>
            </a:r>
            <a:r>
              <a:rPr lang="zh-CN" altLang="en-US" dirty="0"/>
              <a:t>，用于增强软件的安全性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/>
              <a:t>合法软件的安全操作</a:t>
            </a:r>
            <a:r>
              <a:rPr lang="zh-CN" altLang="en-US" b="1" dirty="0"/>
              <a:t>封装在一个</a:t>
            </a:r>
            <a:r>
              <a:rPr lang="en-US" altLang="zh-CN" b="1" dirty="0"/>
              <a:t>enclave</a:t>
            </a:r>
            <a:r>
              <a:rPr lang="zh-CN" altLang="en-US" dirty="0"/>
              <a:t>中，保护其不受恶意软件的攻击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特权</a:t>
            </a:r>
            <a:r>
              <a:rPr lang="zh-CN" altLang="en-US" b="1" dirty="0">
                <a:solidFill>
                  <a:srgbClr val="FF0000"/>
                </a:solidFill>
              </a:rPr>
              <a:t>或者非特权的软件都无法访问</a:t>
            </a:r>
            <a:r>
              <a:rPr lang="en-US" altLang="zh-CN" b="1" dirty="0">
                <a:solidFill>
                  <a:srgbClr val="FF0000"/>
                </a:solidFill>
              </a:rPr>
              <a:t>enclave</a:t>
            </a:r>
            <a:r>
              <a:rPr lang="zh-CN" altLang="en-US" b="1" dirty="0" smtClean="0">
                <a:solidFill>
                  <a:srgbClr val="FF0000"/>
                </a:solidFill>
              </a:rPr>
              <a:t>，一旦</a:t>
            </a:r>
            <a:r>
              <a:rPr lang="zh-CN" altLang="en-US" b="1" dirty="0">
                <a:solidFill>
                  <a:srgbClr val="FF0000"/>
                </a:solidFill>
              </a:rPr>
              <a:t>软件和数据位于</a:t>
            </a:r>
            <a:r>
              <a:rPr lang="en-US" altLang="zh-CN" b="1" dirty="0">
                <a:solidFill>
                  <a:srgbClr val="FF0000"/>
                </a:solidFill>
              </a:rPr>
              <a:t>enclave</a:t>
            </a:r>
            <a:r>
              <a:rPr lang="zh-CN" altLang="en-US" b="1" dirty="0">
                <a:solidFill>
                  <a:srgbClr val="FF0000"/>
                </a:solidFill>
              </a:rPr>
              <a:t>中，即便操作系统或者和</a:t>
            </a:r>
            <a:r>
              <a:rPr lang="en-US" altLang="zh-CN" b="1" dirty="0">
                <a:solidFill>
                  <a:srgbClr val="FF0000"/>
                </a:solidFill>
              </a:rPr>
              <a:t>VMM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Hypervisor</a:t>
            </a:r>
            <a:r>
              <a:rPr lang="zh-CN" altLang="en-US" b="1" dirty="0">
                <a:solidFill>
                  <a:srgbClr val="FF0000"/>
                </a:solidFill>
              </a:rPr>
              <a:t>）也无法影响</a:t>
            </a:r>
            <a:r>
              <a:rPr lang="en-US" altLang="zh-CN" b="1" dirty="0">
                <a:solidFill>
                  <a:srgbClr val="FF0000"/>
                </a:solidFill>
              </a:rPr>
              <a:t>enclave</a:t>
            </a:r>
            <a:r>
              <a:rPr lang="zh-CN" altLang="en-US" b="1" dirty="0">
                <a:solidFill>
                  <a:srgbClr val="FF0000"/>
                </a:solidFill>
              </a:rPr>
              <a:t>里面的代码和数据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23320" y="6381328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https://blog.csdn.net/u010071291/article/details/52750372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60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7840" y="-4544"/>
            <a:ext cx="8229600" cy="1143000"/>
          </a:xfrm>
        </p:spPr>
        <p:txBody>
          <a:bodyPr/>
          <a:lstStyle/>
          <a:p>
            <a:r>
              <a:rPr lang="en-US" altLang="zh-CN" dirty="0"/>
              <a:t>SGX</a:t>
            </a:r>
            <a:endParaRPr lang="zh-CN" altLang="en-US" dirty="0"/>
          </a:p>
        </p:txBody>
      </p:sp>
      <p:pic>
        <p:nvPicPr>
          <p:cNvPr id="4" name="图片 3" descr="http://img01.xunart.com/mmbiz_jpg/wpkib3J60o29aJYfn64d9b58GeiaU4TaNPQKWlCzKwpvUcunwxLap3lXAxRypfHfLLoktMu0Vib2RA4Nqib2B1Ktxw/64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08" y="90352"/>
            <a:ext cx="4176464" cy="338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内容占位符 4" descr="http://img01.xunart.com/mmbiz_jpg/wpkib3J60o29aJYfn64d9b58GeiaU4TaNPLPMj3fGp2VskHOBv5ibf1OdsicRC8U7pV3Ko03XZE2iaxufHH1bdmvZiaQ/640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048" y="3440616"/>
            <a:ext cx="2264296" cy="311735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5076056" y="1124744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18</a:t>
            </a:r>
            <a:r>
              <a:rPr lang="zh-CN" altLang="zh-CN" dirty="0" smtClean="0"/>
              <a:t>条</a:t>
            </a:r>
            <a:r>
              <a:rPr lang="zh-CN" altLang="en-US" dirty="0" smtClean="0"/>
              <a:t>指令：</a:t>
            </a:r>
            <a:endParaRPr lang="en-US" altLang="zh-CN" dirty="0" smtClean="0"/>
          </a:p>
          <a:p>
            <a:r>
              <a:rPr lang="zh-CN" altLang="zh-CN" dirty="0" smtClean="0"/>
              <a:t>·</a:t>
            </a:r>
            <a:r>
              <a:rPr lang="en-US" altLang="zh-CN" dirty="0"/>
              <a:t>EADD</a:t>
            </a:r>
            <a:r>
              <a:rPr lang="zh-CN" altLang="zh-CN" dirty="0"/>
              <a:t>：添加页面；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·</a:t>
            </a:r>
            <a:r>
              <a:rPr lang="en-US" altLang="zh-CN" b="1" dirty="0">
                <a:solidFill>
                  <a:srgbClr val="FF0000"/>
                </a:solidFill>
              </a:rPr>
              <a:t>EENTER</a:t>
            </a:r>
            <a:r>
              <a:rPr lang="zh-CN" altLang="zh-CN" b="1" dirty="0">
                <a:solidFill>
                  <a:srgbClr val="FF0000"/>
                </a:solidFill>
              </a:rPr>
              <a:t>：进入</a:t>
            </a:r>
            <a:r>
              <a:rPr lang="en-US" altLang="zh-CN" b="1" dirty="0">
                <a:solidFill>
                  <a:srgbClr val="FF0000"/>
                </a:solidFill>
              </a:rPr>
              <a:t>enclave</a:t>
            </a:r>
            <a:r>
              <a:rPr lang="zh-CN" altLang="zh-CN" b="1" dirty="0">
                <a:solidFill>
                  <a:srgbClr val="FF0000"/>
                </a:solidFill>
              </a:rPr>
              <a:t>；</a:t>
            </a:r>
            <a:r>
              <a:rPr lang="en-US" altLang="zh-CN" b="1" dirty="0">
                <a:solidFill>
                  <a:srgbClr val="FF0000"/>
                </a:solidFill>
              </a:rPr>
              <a:t/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zh-CN" altLang="zh-CN" dirty="0"/>
              <a:t>·</a:t>
            </a:r>
            <a:r>
              <a:rPr lang="en-US" altLang="zh-CN" dirty="0"/>
              <a:t>EBLOCK</a:t>
            </a:r>
            <a:r>
              <a:rPr lang="zh-CN" altLang="zh-CN" dirty="0"/>
              <a:t>：阻止</a:t>
            </a:r>
            <a:r>
              <a:rPr lang="en-US" altLang="zh-CN" dirty="0"/>
              <a:t>EPC</a:t>
            </a:r>
            <a:r>
              <a:rPr lang="zh-CN" altLang="zh-CN" dirty="0"/>
              <a:t>页面；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·</a:t>
            </a:r>
            <a:r>
              <a:rPr lang="en-US" altLang="zh-CN" b="1" dirty="0">
                <a:solidFill>
                  <a:srgbClr val="FF0000"/>
                </a:solidFill>
              </a:rPr>
              <a:t>EEXIT</a:t>
            </a:r>
            <a:r>
              <a:rPr lang="zh-CN" altLang="zh-CN" b="1" dirty="0">
                <a:solidFill>
                  <a:srgbClr val="FF0000"/>
                </a:solidFill>
              </a:rPr>
              <a:t>：退出</a:t>
            </a:r>
            <a:r>
              <a:rPr lang="en-US" altLang="zh-CN" b="1" dirty="0">
                <a:solidFill>
                  <a:srgbClr val="FF0000"/>
                </a:solidFill>
              </a:rPr>
              <a:t>enclave</a:t>
            </a:r>
            <a:r>
              <a:rPr lang="zh-CN" altLang="zh-CN" b="1" dirty="0">
                <a:solidFill>
                  <a:srgbClr val="FF0000"/>
                </a:solidFill>
              </a:rPr>
              <a:t>；</a:t>
            </a:r>
            <a:r>
              <a:rPr lang="en-US" altLang="zh-CN" b="1" dirty="0">
                <a:solidFill>
                  <a:srgbClr val="FF0000"/>
                </a:solidFill>
              </a:rPr>
              <a:t/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zh-CN" altLang="zh-CN" dirty="0"/>
              <a:t>·</a:t>
            </a:r>
            <a:r>
              <a:rPr lang="en-US" altLang="zh-CN" dirty="0"/>
              <a:t>ECREATE</a:t>
            </a:r>
            <a:r>
              <a:rPr lang="zh-CN" altLang="zh-CN" dirty="0"/>
              <a:t>：创建安全区；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·</a:t>
            </a:r>
            <a:r>
              <a:rPr lang="en-US" altLang="zh-CN" dirty="0">
                <a:solidFill>
                  <a:srgbClr val="FF0000"/>
                </a:solidFill>
              </a:rPr>
              <a:t>EGETKEY</a:t>
            </a:r>
            <a:r>
              <a:rPr lang="zh-CN" altLang="zh-CN" dirty="0">
                <a:solidFill>
                  <a:srgbClr val="FF0000"/>
                </a:solidFill>
              </a:rPr>
              <a:t>：创建加密密钥；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·</a:t>
            </a:r>
            <a:r>
              <a:rPr lang="en-US" altLang="zh-CN" dirty="0"/>
              <a:t>EDBGRD</a:t>
            </a:r>
            <a:r>
              <a:rPr lang="zh-CN" altLang="zh-CN" dirty="0"/>
              <a:t>：通过调试器读取数据；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·</a:t>
            </a:r>
            <a:r>
              <a:rPr lang="en-US" altLang="zh-CN" dirty="0">
                <a:solidFill>
                  <a:srgbClr val="FF0000"/>
                </a:solidFill>
              </a:rPr>
              <a:t>EREPORT</a:t>
            </a:r>
            <a:r>
              <a:rPr lang="zh-CN" altLang="zh-CN" dirty="0">
                <a:solidFill>
                  <a:srgbClr val="FF0000"/>
                </a:solidFill>
              </a:rPr>
              <a:t>：创建加密报告；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·</a:t>
            </a:r>
            <a:r>
              <a:rPr lang="en-US" altLang="zh-CN" dirty="0"/>
              <a:t>EBDGWR</a:t>
            </a:r>
            <a:r>
              <a:rPr lang="zh-CN" altLang="zh-CN" dirty="0"/>
              <a:t>：通过调试器写入数据；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·</a:t>
            </a:r>
            <a:r>
              <a:rPr lang="en-US" altLang="zh-CN" dirty="0">
                <a:solidFill>
                  <a:srgbClr val="FF0000"/>
                </a:solidFill>
              </a:rPr>
              <a:t>ERESUME</a:t>
            </a:r>
            <a:r>
              <a:rPr lang="zh-CN" altLang="zh-CN" dirty="0">
                <a:solidFill>
                  <a:srgbClr val="FF0000"/>
                </a:solidFill>
              </a:rPr>
              <a:t>：重新进入安全区；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zh-CN" dirty="0"/>
              <a:t>·</a:t>
            </a:r>
            <a:r>
              <a:rPr lang="en-US" altLang="zh-CN" dirty="0"/>
              <a:t>EINIT</a:t>
            </a:r>
            <a:r>
              <a:rPr lang="zh-CN" altLang="zh-CN" dirty="0"/>
              <a:t>：初始化</a:t>
            </a:r>
            <a:r>
              <a:rPr lang="en-US" altLang="zh-CN" dirty="0"/>
              <a:t>enclave</a:t>
            </a:r>
            <a:r>
              <a:rPr lang="zh-CN" altLang="zh-CN" dirty="0"/>
              <a:t>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·</a:t>
            </a:r>
            <a:r>
              <a:rPr lang="en-US" altLang="zh-CN" dirty="0"/>
              <a:t>ELDB</a:t>
            </a:r>
            <a:r>
              <a:rPr lang="zh-CN" altLang="zh-CN" dirty="0"/>
              <a:t>：加载</a:t>
            </a:r>
            <a:r>
              <a:rPr lang="en-US" altLang="zh-CN" dirty="0"/>
              <a:t>EPC</a:t>
            </a:r>
            <a:r>
              <a:rPr lang="zh-CN" altLang="zh-CN" dirty="0"/>
              <a:t>页面为已阻止；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·</a:t>
            </a:r>
            <a:r>
              <a:rPr lang="en-US" altLang="zh-CN" dirty="0"/>
              <a:t>ELDU</a:t>
            </a:r>
            <a:r>
              <a:rPr lang="zh-CN" altLang="zh-CN" dirty="0"/>
              <a:t>：加载</a:t>
            </a:r>
            <a:r>
              <a:rPr lang="en-US" altLang="zh-CN" dirty="0"/>
              <a:t>EPC</a:t>
            </a:r>
            <a:r>
              <a:rPr lang="zh-CN" altLang="zh-CN" dirty="0"/>
              <a:t>页面为未阻止；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·</a:t>
            </a:r>
            <a:r>
              <a:rPr lang="en-US" altLang="zh-CN" dirty="0"/>
              <a:t>EPA</a:t>
            </a:r>
            <a:r>
              <a:rPr lang="zh-CN" altLang="zh-CN" dirty="0"/>
              <a:t>：添加版本数组（</a:t>
            </a:r>
            <a:r>
              <a:rPr lang="en-US" altLang="zh-CN" dirty="0"/>
              <a:t>version array</a:t>
            </a:r>
            <a:r>
              <a:rPr lang="zh-CN" altLang="zh-CN" dirty="0"/>
              <a:t>）；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·</a:t>
            </a:r>
            <a:r>
              <a:rPr lang="en-US" altLang="zh-CN" dirty="0"/>
              <a:t>EREMOVE</a:t>
            </a:r>
            <a:r>
              <a:rPr lang="zh-CN" altLang="zh-CN" dirty="0"/>
              <a:t>：从</a:t>
            </a:r>
            <a:r>
              <a:rPr lang="en-US" altLang="zh-CN" dirty="0"/>
              <a:t>EPC</a:t>
            </a:r>
            <a:r>
              <a:rPr lang="zh-CN" altLang="zh-CN" dirty="0"/>
              <a:t>中删除页面；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·</a:t>
            </a:r>
            <a:r>
              <a:rPr lang="en-US" altLang="zh-CN" dirty="0"/>
              <a:t>ETRACE</a:t>
            </a:r>
            <a:r>
              <a:rPr lang="zh-CN" altLang="zh-CN" dirty="0"/>
              <a:t>：激活</a:t>
            </a:r>
            <a:r>
              <a:rPr lang="en-US" altLang="zh-CN" dirty="0"/>
              <a:t>EBLOCK</a:t>
            </a:r>
            <a:r>
              <a:rPr lang="zh-CN" altLang="zh-CN" dirty="0"/>
              <a:t>检查；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·</a:t>
            </a:r>
            <a:r>
              <a:rPr lang="en-US" altLang="zh-CN" dirty="0"/>
              <a:t> EWB</a:t>
            </a:r>
            <a:r>
              <a:rPr lang="zh-CN" altLang="zh-CN" dirty="0"/>
              <a:t>：回写或是让</a:t>
            </a:r>
            <a:r>
              <a:rPr lang="en-US" altLang="zh-CN" dirty="0"/>
              <a:t>EPC</a:t>
            </a:r>
            <a:r>
              <a:rPr lang="zh-CN" altLang="zh-CN" dirty="0"/>
              <a:t>页面无效；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76056" y="6381328"/>
            <a:ext cx="3821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hlinkClick r:id="rId4"/>
              </a:rPr>
              <a:t>http://www.xunart.com/e480229.html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395536" y="3888338"/>
            <a:ext cx="23762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13</a:t>
            </a:r>
            <a:r>
              <a:rPr lang="zh-CN" altLang="zh-CN" sz="1200" dirty="0" smtClean="0"/>
              <a:t>种数据结构：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zh-CN" sz="1200" dirty="0"/>
              <a:t>·</a:t>
            </a:r>
            <a:r>
              <a:rPr lang="en-US" altLang="zh-CN" sz="1200" dirty="0"/>
              <a:t>SGX Enclave</a:t>
            </a:r>
            <a:r>
              <a:rPr lang="zh-CN" altLang="zh-CN" sz="1200" dirty="0"/>
              <a:t>控制结构（</a:t>
            </a:r>
            <a:r>
              <a:rPr lang="en-US" altLang="zh-CN" sz="1200" dirty="0"/>
              <a:t>SECS</a:t>
            </a:r>
            <a:r>
              <a:rPr lang="zh-CN" altLang="zh-CN" sz="1200" dirty="0"/>
              <a:t>）；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zh-CN" sz="1200" dirty="0"/>
              <a:t>·线程控制结构</a:t>
            </a:r>
            <a:r>
              <a:rPr lang="en-US" altLang="zh-CN" sz="1200" dirty="0"/>
              <a:t>(TCS)</a:t>
            </a:r>
            <a:r>
              <a:rPr lang="zh-CN" altLang="zh-CN" sz="1200" dirty="0"/>
              <a:t>；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zh-CN" sz="1200" dirty="0"/>
              <a:t>·存储状态区</a:t>
            </a:r>
            <a:r>
              <a:rPr lang="en-US" altLang="zh-CN" sz="1200" dirty="0"/>
              <a:t>(SSA)</a:t>
            </a:r>
            <a:r>
              <a:rPr lang="zh-CN" altLang="zh-CN" sz="1200" dirty="0"/>
              <a:t>；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zh-CN" sz="1200" dirty="0"/>
              <a:t>·页面信息（</a:t>
            </a:r>
            <a:r>
              <a:rPr lang="en-US" altLang="zh-CN" sz="1200" dirty="0"/>
              <a:t>PAGEINFO</a:t>
            </a:r>
            <a:r>
              <a:rPr lang="zh-CN" altLang="zh-CN" sz="1200" dirty="0"/>
              <a:t>）；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zh-CN" sz="1200" dirty="0"/>
              <a:t>·安全信息（</a:t>
            </a:r>
            <a:r>
              <a:rPr lang="en-US" altLang="zh-CN" sz="1200" dirty="0"/>
              <a:t>SECINFO</a:t>
            </a:r>
            <a:r>
              <a:rPr lang="zh-CN" altLang="zh-CN" sz="1200" dirty="0"/>
              <a:t>）；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zh-CN" sz="1200" dirty="0"/>
              <a:t>·分页加密元数据</a:t>
            </a:r>
            <a:r>
              <a:rPr lang="en-US" altLang="zh-CN" sz="1200" dirty="0"/>
              <a:t>(PCMD)</a:t>
            </a:r>
            <a:r>
              <a:rPr lang="zh-CN" altLang="zh-CN" sz="1200" dirty="0"/>
              <a:t>；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zh-CN" sz="1200" dirty="0"/>
              <a:t>·版本数组（</a:t>
            </a:r>
            <a:r>
              <a:rPr lang="en-US" altLang="zh-CN" sz="1200" dirty="0"/>
              <a:t>VA</a:t>
            </a:r>
            <a:r>
              <a:rPr lang="zh-CN" altLang="zh-CN" sz="1200" dirty="0"/>
              <a:t>）；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zh-CN" sz="1200" dirty="0"/>
              <a:t>·</a:t>
            </a:r>
            <a:r>
              <a:rPr lang="en-US" altLang="zh-CN" sz="1200" dirty="0"/>
              <a:t>Enclave</a:t>
            </a:r>
            <a:r>
              <a:rPr lang="zh-CN" altLang="zh-CN" sz="1200" dirty="0"/>
              <a:t>页面缓存映射（</a:t>
            </a:r>
            <a:r>
              <a:rPr lang="en-US" altLang="zh-CN" sz="1200" dirty="0"/>
              <a:t>EPCM</a:t>
            </a:r>
            <a:r>
              <a:rPr lang="zh-CN" altLang="zh-CN" sz="1200" dirty="0"/>
              <a:t>）；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zh-CN" sz="1200" dirty="0"/>
              <a:t>·</a:t>
            </a:r>
            <a:r>
              <a:rPr lang="en-US" altLang="zh-CN" sz="1200" dirty="0"/>
              <a:t>Enclave</a:t>
            </a:r>
            <a:r>
              <a:rPr lang="zh-CN" altLang="zh-CN" sz="1200" dirty="0"/>
              <a:t>签名结构（</a:t>
            </a:r>
            <a:r>
              <a:rPr lang="en-US" altLang="zh-CN" sz="1200" dirty="0"/>
              <a:t>SIGSTRUCT</a:t>
            </a:r>
            <a:r>
              <a:rPr lang="zh-CN" altLang="zh-CN" sz="1200" dirty="0"/>
              <a:t>）；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zh-CN" sz="1200" dirty="0"/>
              <a:t>·</a:t>
            </a:r>
            <a:r>
              <a:rPr lang="en-US" altLang="zh-CN" sz="1200" dirty="0"/>
              <a:t>EINIT</a:t>
            </a:r>
            <a:r>
              <a:rPr lang="zh-CN" altLang="zh-CN" sz="1200" dirty="0"/>
              <a:t>令牌结构（</a:t>
            </a:r>
            <a:r>
              <a:rPr lang="en-US" altLang="zh-CN" sz="1200" dirty="0"/>
              <a:t>EINITTOKEN</a:t>
            </a:r>
            <a:r>
              <a:rPr lang="zh-CN" altLang="zh-CN" sz="1200" dirty="0"/>
              <a:t>）；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zh-CN" sz="1200" dirty="0"/>
              <a:t>·报告</a:t>
            </a:r>
            <a:r>
              <a:rPr lang="en-US" altLang="zh-CN" sz="1200" dirty="0"/>
              <a:t>(REPORT)</a:t>
            </a:r>
            <a:r>
              <a:rPr lang="zh-CN" altLang="zh-CN" sz="1200" dirty="0"/>
              <a:t>；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zh-CN" sz="1200" dirty="0"/>
              <a:t>·报告目标信息（</a:t>
            </a:r>
            <a:r>
              <a:rPr lang="en-US" altLang="zh-CN" sz="1200" dirty="0"/>
              <a:t>TARGETINFO</a:t>
            </a:r>
            <a:r>
              <a:rPr lang="zh-CN" altLang="zh-CN" sz="1200" dirty="0"/>
              <a:t>）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zh-CN" sz="1200" dirty="0"/>
              <a:t>·密钥请求（</a:t>
            </a:r>
            <a:r>
              <a:rPr lang="en-US" altLang="zh-CN" sz="1200" dirty="0"/>
              <a:t>KEYREQUEST</a:t>
            </a:r>
            <a:r>
              <a:rPr lang="zh-CN" altLang="zh-CN" sz="1200" dirty="0"/>
              <a:t>）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39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SGX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Intel Software Guard Extensions</a:t>
            </a:r>
          </a:p>
          <a:p>
            <a:pPr lvl="1"/>
            <a:r>
              <a:rPr lang="en-US" altLang="zh-CN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Enclave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的安全边界只包含</a:t>
            </a:r>
            <a:r>
              <a:rPr lang="en-US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和它自身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是一个可信执行环境</a:t>
            </a:r>
            <a:r>
              <a:rPr lang="en-US" altLang="zh-CN" dirty="0"/>
              <a:t>TEE</a:t>
            </a:r>
            <a:r>
              <a:rPr lang="zh-CN" altLang="en-US" dirty="0"/>
              <a:t>（</a:t>
            </a:r>
            <a:r>
              <a:rPr lang="en-US" altLang="zh-CN" dirty="0"/>
              <a:t>Trusted Execution Environment</a:t>
            </a:r>
            <a:r>
              <a:rPr lang="zh-CN" altLang="en-US" dirty="0"/>
              <a:t>），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TrustZone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TZ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）区别：</a:t>
            </a:r>
            <a:r>
              <a:rPr lang="en-US" altLang="zh-CN" dirty="0"/>
              <a:t>TZ</a:t>
            </a:r>
            <a:r>
              <a:rPr lang="zh-CN" altLang="en-US" dirty="0"/>
              <a:t>中通过</a:t>
            </a:r>
            <a:r>
              <a:rPr lang="en-US" altLang="zh-CN" dirty="0"/>
              <a:t>CPU</a:t>
            </a:r>
            <a:r>
              <a:rPr lang="zh-CN" altLang="en-US" dirty="0"/>
              <a:t>划分为两个隔离环境（安全世界和正常世界），两者之间通过</a:t>
            </a:r>
            <a:r>
              <a:rPr lang="en-US" altLang="zh-CN" dirty="0"/>
              <a:t>SMC</a:t>
            </a:r>
            <a:r>
              <a:rPr lang="zh-CN" altLang="en-US" dirty="0"/>
              <a:t>指令通信；而</a:t>
            </a:r>
            <a:r>
              <a:rPr lang="en-US" altLang="zh-CN" b="1" dirty="0"/>
              <a:t>SGX</a:t>
            </a:r>
            <a:r>
              <a:rPr lang="zh-CN" altLang="en-US" b="1" dirty="0"/>
              <a:t>中一个</a:t>
            </a:r>
            <a:r>
              <a:rPr lang="en-US" altLang="zh-CN" b="1" dirty="0"/>
              <a:t>CPU</a:t>
            </a:r>
            <a:r>
              <a:rPr lang="zh-CN" altLang="en-US" b="1" dirty="0"/>
              <a:t>可以运行多个安全</a:t>
            </a:r>
            <a:r>
              <a:rPr lang="en-US" altLang="zh-CN" b="1" dirty="0"/>
              <a:t>enclaves</a:t>
            </a:r>
            <a:r>
              <a:rPr lang="zh-CN" altLang="en-US" dirty="0"/>
              <a:t>，并发执行亦可。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23320" y="6381328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https://blog.csdn.net/u010071291/article/details/52750372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80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SGX </a:t>
            </a:r>
            <a:r>
              <a:rPr lang="zh-CN" altLang="en-US" dirty="0" smtClean="0"/>
              <a:t>优 </a:t>
            </a:r>
            <a:r>
              <a:rPr lang="zh-CN" altLang="en-US" dirty="0"/>
              <a:t>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内存加密技术</a:t>
            </a:r>
            <a:r>
              <a:rPr lang="zh-CN" altLang="en-US" dirty="0"/>
              <a:t>保护程序运行态的</a:t>
            </a:r>
            <a:r>
              <a:rPr lang="zh-CN" altLang="en-US" dirty="0" smtClean="0"/>
              <a:t>安全</a:t>
            </a:r>
            <a:r>
              <a:rPr lang="en-US" altLang="zh-CN" dirty="0"/>
              <a:t>,</a:t>
            </a:r>
            <a:r>
              <a:rPr lang="zh-CN" altLang="en-US" dirty="0"/>
              <a:t>使得通过内存泄漏攻击获取关键信息的难度增大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将</a:t>
            </a:r>
            <a:r>
              <a:rPr lang="zh-CN" altLang="en-US" dirty="0"/>
              <a:t>系统的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可信计算基缩小到</a:t>
            </a:r>
            <a:r>
              <a:rPr lang="en-US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en-US" altLang="zh-CN" dirty="0"/>
              <a:t>,</a:t>
            </a:r>
            <a:r>
              <a:rPr lang="zh-CN" altLang="en-US" dirty="0"/>
              <a:t>相比以往将整个</a:t>
            </a:r>
            <a:r>
              <a:rPr lang="zh-CN" altLang="en-US" dirty="0" smtClean="0"/>
              <a:t>操作系统</a:t>
            </a:r>
            <a:r>
              <a:rPr lang="zh-CN" altLang="en-US" dirty="0"/>
              <a:t>或特权软件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hypervisor 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视为可信计算基</a:t>
            </a:r>
            <a:r>
              <a:rPr lang="en-US" altLang="zh-CN" dirty="0"/>
              <a:t>,</a:t>
            </a:r>
            <a:r>
              <a:rPr lang="zh-CN" altLang="en-US" dirty="0"/>
              <a:t>可以避免更多的系统攻击带来的危害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支持</a:t>
            </a:r>
            <a:r>
              <a:rPr lang="zh-CN" altLang="en-US" dirty="0"/>
              <a:t>虚拟化</a:t>
            </a:r>
            <a:r>
              <a:rPr lang="zh-CN" altLang="en-US" dirty="0" smtClean="0"/>
              <a:t>技术</a:t>
            </a:r>
            <a:r>
              <a:rPr lang="zh-CN" altLang="en-US" dirty="0"/>
              <a:t>、容器技术</a:t>
            </a:r>
            <a:r>
              <a:rPr lang="en-US" altLang="zh-CN" dirty="0"/>
              <a:t>,</a:t>
            </a:r>
            <a:r>
              <a:rPr lang="zh-CN" altLang="en-US" dirty="0"/>
              <a:t>可用性更强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7504" y="630932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王鹃等</a:t>
            </a:r>
            <a:r>
              <a:rPr lang="en-US" altLang="zh-CN" dirty="0"/>
              <a:t>:SGX </a:t>
            </a:r>
            <a:r>
              <a:rPr lang="zh-CN" altLang="en-US" dirty="0"/>
              <a:t>技术的分析和</a:t>
            </a:r>
            <a:r>
              <a:rPr lang="zh-CN" altLang="en-US" dirty="0" smtClean="0"/>
              <a:t>研究，</a:t>
            </a:r>
            <a:r>
              <a:rPr lang="en-US" altLang="zh-CN" i="1" dirty="0" smtClean="0"/>
              <a:t>Journal </a:t>
            </a:r>
            <a:r>
              <a:rPr lang="en-US" altLang="zh-CN" i="1" dirty="0"/>
              <a:t>of Software </a:t>
            </a:r>
            <a:r>
              <a:rPr lang="zh-CN" altLang="en-US" dirty="0"/>
              <a:t>软件学报 </a:t>
            </a:r>
            <a:r>
              <a:rPr lang="en-US" altLang="zh-CN" dirty="0"/>
              <a:t>Vol.29, No.9, September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80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4704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SGX </a:t>
            </a:r>
            <a:r>
              <a:rPr lang="zh-CN" altLang="en-US" dirty="0"/>
              <a:t>的不足之</a:t>
            </a:r>
            <a:r>
              <a:rPr lang="zh-CN" altLang="en-US" dirty="0" smtClean="0"/>
              <a:t>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47260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 (</a:t>
            </a:r>
            <a:r>
              <a:rPr lang="en-US" altLang="zh-CN" dirty="0"/>
              <a:t>1) </a:t>
            </a:r>
            <a:r>
              <a:rPr lang="zh-CN" altLang="en-US" dirty="0"/>
              <a:t>由于 </a:t>
            </a:r>
            <a:r>
              <a:rPr lang="en-US" altLang="zh-CN" dirty="0"/>
              <a:t>enclave </a:t>
            </a:r>
            <a:r>
              <a:rPr lang="zh-CN" altLang="en-US" dirty="0"/>
              <a:t>处于用户态</a:t>
            </a:r>
            <a:r>
              <a:rPr lang="en-US" altLang="zh-CN" dirty="0"/>
              <a:t>,</a:t>
            </a:r>
            <a:r>
              <a:rPr lang="zh-CN" altLang="en-US" dirty="0"/>
              <a:t>其自身无法执行系统调用</a:t>
            </a:r>
            <a:r>
              <a:rPr lang="en-US" altLang="zh-CN" dirty="0"/>
              <a:t>,</a:t>
            </a:r>
            <a:r>
              <a:rPr lang="zh-CN" altLang="en-US" sz="4000" b="1" dirty="0">
                <a:solidFill>
                  <a:srgbClr val="7030A0"/>
                </a:solidFill>
              </a:rPr>
              <a:t>需要与不可信区域进行交互</a:t>
            </a:r>
            <a:r>
              <a:rPr lang="en-US" altLang="zh-CN" sz="4000" b="1" dirty="0">
                <a:solidFill>
                  <a:srgbClr val="7030A0"/>
                </a:solidFill>
              </a:rPr>
              <a:t>(</a:t>
            </a:r>
            <a:r>
              <a:rPr lang="zh-CN" altLang="en-US" sz="4000" b="1" dirty="0">
                <a:solidFill>
                  <a:srgbClr val="7030A0"/>
                </a:solidFill>
              </a:rPr>
              <a:t>运行库的支持有限</a:t>
            </a:r>
            <a:r>
              <a:rPr lang="en-US" altLang="zh-CN" sz="4000" b="1" dirty="0" smtClean="0">
                <a:solidFill>
                  <a:srgbClr val="7030A0"/>
                </a:solidFill>
              </a:rPr>
              <a:t>,</a:t>
            </a:r>
            <a:r>
              <a:rPr lang="zh-CN" altLang="en-US" sz="4000" b="1" dirty="0" smtClean="0">
                <a:solidFill>
                  <a:srgbClr val="7030A0"/>
                </a:solidFill>
              </a:rPr>
              <a:t>接口</a:t>
            </a:r>
            <a:r>
              <a:rPr lang="zh-CN" altLang="en-US" sz="4000" b="1" dirty="0">
                <a:solidFill>
                  <a:srgbClr val="7030A0"/>
                </a:solidFill>
              </a:rPr>
              <a:t>的安全性</a:t>
            </a:r>
            <a:r>
              <a:rPr lang="en-US" altLang="zh-CN" sz="4000" b="1" dirty="0">
                <a:solidFill>
                  <a:srgbClr val="7030A0"/>
                </a:solidFill>
              </a:rPr>
              <a:t>).</a:t>
            </a:r>
            <a:r>
              <a:rPr lang="zh-CN" altLang="en-US" dirty="0"/>
              <a:t>在执行系统调用前需要退出</a:t>
            </a:r>
            <a:r>
              <a:rPr lang="en-US" altLang="zh-CN" dirty="0"/>
              <a:t>enclave,</a:t>
            </a:r>
            <a:r>
              <a:rPr lang="zh-CN" altLang="en-US" dirty="0"/>
              <a:t>执行完成后将结果返回到</a:t>
            </a:r>
            <a:r>
              <a:rPr lang="en-US" altLang="zh-CN" dirty="0"/>
              <a:t>enclave 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增大了</a:t>
            </a:r>
            <a:r>
              <a:rPr lang="zh-CN" altLang="en-US" dirty="0" smtClean="0"/>
              <a:t>安全风险</a:t>
            </a:r>
            <a:r>
              <a:rPr lang="zh-CN" altLang="en-US" dirty="0"/>
              <a:t>和系统开销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(2) Enclave </a:t>
            </a:r>
            <a:r>
              <a:rPr lang="zh-CN" altLang="en-US" dirty="0"/>
              <a:t>中的数据和处理过程</a:t>
            </a:r>
            <a:r>
              <a:rPr lang="en-US" altLang="zh-CN" dirty="0"/>
              <a:t>,</a:t>
            </a:r>
            <a:r>
              <a:rPr lang="zh-CN" altLang="en-US" dirty="0"/>
              <a:t>如果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依赖于外部数据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则存在一定的安全隐患</a:t>
            </a:r>
            <a:r>
              <a:rPr lang="en-US" altLang="zh-CN" dirty="0"/>
              <a:t>.</a:t>
            </a:r>
            <a:r>
              <a:rPr lang="zh-CN" altLang="en-US" dirty="0"/>
              <a:t>例如</a:t>
            </a:r>
            <a:r>
              <a:rPr lang="en-US" altLang="zh-CN" dirty="0"/>
              <a:t>:</a:t>
            </a:r>
            <a:r>
              <a:rPr lang="zh-CN" altLang="en-US" dirty="0"/>
              <a:t>通过一些不合法</a:t>
            </a:r>
            <a:r>
              <a:rPr lang="zh-CN" altLang="en-US" dirty="0" smtClean="0"/>
              <a:t>输入</a:t>
            </a:r>
            <a:r>
              <a:rPr lang="en-US" altLang="zh-CN" dirty="0"/>
              <a:t>,</a:t>
            </a:r>
            <a:r>
              <a:rPr lang="zh-CN" altLang="en-US" dirty="0"/>
              <a:t>可以发起对可信区的缓冲区溢出攻击</a:t>
            </a:r>
            <a:r>
              <a:rPr lang="en-US" altLang="zh-CN" dirty="0"/>
              <a:t>,</a:t>
            </a:r>
            <a:r>
              <a:rPr lang="zh-CN" altLang="en-US" dirty="0"/>
              <a:t>这些攻击可能会改变可信区中程序的执行流程、获取</a:t>
            </a:r>
            <a:r>
              <a:rPr lang="zh-CN" altLang="en-US" dirty="0" smtClean="0"/>
              <a:t>可信区</a:t>
            </a:r>
            <a:r>
              <a:rPr lang="zh-CN" altLang="en-US" dirty="0"/>
              <a:t>中的敏感信息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(3) </a:t>
            </a: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SGX 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本身无法抵御侧信道攻击</a:t>
            </a:r>
            <a:r>
              <a:rPr lang="en-US" altLang="zh-C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endParaRPr lang="en-US" altLang="zh-C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/>
              <a:t>(4) SGX </a:t>
            </a:r>
            <a:r>
              <a:rPr lang="zh-CN" altLang="en-US" dirty="0"/>
              <a:t>提供的</a:t>
            </a:r>
            <a:r>
              <a:rPr lang="en-US" altLang="zh-CN" dirty="0"/>
              <a:t>enclave </a:t>
            </a:r>
            <a:r>
              <a:rPr lang="zh-CN" altLang="en-US" dirty="0"/>
              <a:t>可使用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内存太小</a:t>
            </a:r>
            <a:r>
              <a:rPr lang="en-US" altLang="zh-CN" dirty="0"/>
              <a:t>,</a:t>
            </a:r>
            <a:r>
              <a:rPr lang="zh-CN" altLang="en-US" dirty="0"/>
              <a:t>当程序数量和规模增大时</a:t>
            </a:r>
            <a:r>
              <a:rPr lang="en-US" altLang="zh-CN" dirty="0"/>
              <a:t>,</a:t>
            </a:r>
            <a:r>
              <a:rPr lang="zh-CN" altLang="en-US" dirty="0"/>
              <a:t>需要换进换出页面</a:t>
            </a:r>
            <a:r>
              <a:rPr lang="en-US" altLang="zh-CN" dirty="0"/>
              <a:t>.</a:t>
            </a:r>
            <a:r>
              <a:rPr lang="zh-CN" altLang="en-US" dirty="0"/>
              <a:t>为了保证安全性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</a:t>
            </a:r>
            <a:r>
              <a:rPr lang="zh-CN" altLang="en-US" dirty="0"/>
              <a:t>对页面进行完整性和机密性保障</a:t>
            </a:r>
            <a:r>
              <a:rPr lang="en-US" altLang="zh-CN" dirty="0"/>
              <a:t>,</a:t>
            </a:r>
            <a:r>
              <a:rPr lang="zh-CN" altLang="en-US" dirty="0"/>
              <a:t>导致系统开销大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(5) </a:t>
            </a:r>
            <a:r>
              <a:rPr lang="zh-CN" altLang="en-US" dirty="0"/>
              <a:t>使用 </a:t>
            </a:r>
            <a:r>
              <a:rPr lang="en-US" altLang="zh-CN" dirty="0"/>
              <a:t>SGX </a:t>
            </a:r>
            <a:r>
              <a:rPr lang="zh-CN" altLang="en-US" dirty="0"/>
              <a:t>提供的</a:t>
            </a:r>
            <a:r>
              <a:rPr lang="en-US" altLang="zh-CN" dirty="0"/>
              <a:t>enclave </a:t>
            </a:r>
            <a:r>
              <a:rPr lang="zh-CN" altLang="en-US" dirty="0"/>
              <a:t>时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需要对程序进行改造</a:t>
            </a:r>
            <a:r>
              <a:rPr lang="en-US" altLang="zh-CN" dirty="0"/>
              <a:t>,</a:t>
            </a:r>
            <a:r>
              <a:rPr lang="zh-CN" altLang="en-US" dirty="0"/>
              <a:t>当程序规模大时</a:t>
            </a:r>
            <a:r>
              <a:rPr lang="en-US" altLang="zh-CN" dirty="0"/>
              <a:t>,</a:t>
            </a:r>
            <a:r>
              <a:rPr lang="zh-CN" altLang="en-US" dirty="0"/>
              <a:t>带来的编程成本高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630932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王鹃等</a:t>
            </a:r>
            <a:r>
              <a:rPr lang="en-US" altLang="zh-CN" dirty="0"/>
              <a:t>:SGX </a:t>
            </a:r>
            <a:r>
              <a:rPr lang="zh-CN" altLang="en-US" dirty="0"/>
              <a:t>技术的分析和</a:t>
            </a:r>
            <a:r>
              <a:rPr lang="zh-CN" altLang="en-US" dirty="0" smtClean="0"/>
              <a:t>研究，</a:t>
            </a:r>
            <a:r>
              <a:rPr lang="en-US" altLang="zh-CN" i="1" dirty="0" smtClean="0"/>
              <a:t>Journal </a:t>
            </a:r>
            <a:r>
              <a:rPr lang="en-US" altLang="zh-CN" i="1" dirty="0"/>
              <a:t>of Software </a:t>
            </a:r>
            <a:r>
              <a:rPr lang="zh-CN" altLang="en-US" dirty="0"/>
              <a:t>软件学报 </a:t>
            </a:r>
            <a:r>
              <a:rPr lang="en-US" altLang="zh-CN" dirty="0"/>
              <a:t>Vol.29, No.9, September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98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581</Words>
  <Application>Microsoft Office PowerPoint</Application>
  <PresentationFormat>全屏显示(4:3)</PresentationFormat>
  <Paragraphs>43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Intel SGX</vt:lpstr>
      <vt:lpstr> 英特尔SGX解决方案 可实现 区块链计算中的隐私和安全性 </vt:lpstr>
      <vt:lpstr>SGX</vt:lpstr>
      <vt:lpstr>SGX</vt:lpstr>
      <vt:lpstr>SGX</vt:lpstr>
      <vt:lpstr>SGX 优 势</vt:lpstr>
      <vt:lpstr>SGX 的不足之处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SGX</dc:title>
  <dc:creator>Administrator</dc:creator>
  <cp:lastModifiedBy>ch</cp:lastModifiedBy>
  <cp:revision>15</cp:revision>
  <dcterms:created xsi:type="dcterms:W3CDTF">2018-12-14T06:40:13Z</dcterms:created>
  <dcterms:modified xsi:type="dcterms:W3CDTF">2018-12-17T01:03:29Z</dcterms:modified>
</cp:coreProperties>
</file>