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1"/>
  </p:notesMasterIdLst>
  <p:sldIdLst>
    <p:sldId id="270" r:id="rId2"/>
    <p:sldId id="534" r:id="rId3"/>
    <p:sldId id="435" r:id="rId4"/>
    <p:sldId id="427" r:id="rId5"/>
    <p:sldId id="428" r:id="rId6"/>
    <p:sldId id="526" r:id="rId7"/>
    <p:sldId id="429" r:id="rId8"/>
    <p:sldId id="535" r:id="rId9"/>
    <p:sldId id="536" r:id="rId10"/>
    <p:sldId id="537" r:id="rId11"/>
    <p:sldId id="538" r:id="rId12"/>
    <p:sldId id="539" r:id="rId13"/>
    <p:sldId id="540" r:id="rId14"/>
    <p:sldId id="430" r:id="rId15"/>
    <p:sldId id="431" r:id="rId16"/>
    <p:sldId id="432" r:id="rId17"/>
    <p:sldId id="433" r:id="rId18"/>
    <p:sldId id="437" r:id="rId19"/>
    <p:sldId id="438" r:id="rId20"/>
    <p:sldId id="439" r:id="rId21"/>
    <p:sldId id="440" r:id="rId22"/>
    <p:sldId id="541" r:id="rId23"/>
    <p:sldId id="441" r:id="rId24"/>
    <p:sldId id="542" r:id="rId25"/>
    <p:sldId id="543" r:id="rId26"/>
    <p:sldId id="544" r:id="rId27"/>
    <p:sldId id="548" r:id="rId28"/>
    <p:sldId id="550" r:id="rId29"/>
    <p:sldId id="545" r:id="rId30"/>
    <p:sldId id="546" r:id="rId31"/>
    <p:sldId id="547" r:id="rId32"/>
    <p:sldId id="551" r:id="rId33"/>
    <p:sldId id="453" r:id="rId34"/>
    <p:sldId id="456" r:id="rId35"/>
    <p:sldId id="457" r:id="rId36"/>
    <p:sldId id="458" r:id="rId37"/>
    <p:sldId id="460" r:id="rId38"/>
    <p:sldId id="461" r:id="rId39"/>
    <p:sldId id="462" r:id="rId40"/>
    <p:sldId id="463" r:id="rId41"/>
    <p:sldId id="464" r:id="rId42"/>
    <p:sldId id="465" r:id="rId43"/>
    <p:sldId id="466" r:id="rId44"/>
    <p:sldId id="467" r:id="rId45"/>
    <p:sldId id="468" r:id="rId46"/>
    <p:sldId id="469" r:id="rId47"/>
    <p:sldId id="470" r:id="rId48"/>
    <p:sldId id="477" r:id="rId49"/>
    <p:sldId id="565" r:id="rId50"/>
  </p:sldIdLst>
  <p:sldSz cx="9144000" cy="6858000" type="screen4x3"/>
  <p:notesSz cx="6797675" cy="9874250"/>
  <p:defaultTextStyle>
    <a:defPPr>
      <a:defRPr lang="zh-CN"/>
    </a:defPPr>
    <a:lvl1pPr algn="l" rtl="0" fontAlgn="base">
      <a:spcBef>
        <a:spcPct val="0"/>
      </a:spcBef>
      <a:spcAft>
        <a:spcPct val="0"/>
      </a:spcAft>
      <a:defRPr kumimoji="1" sz="2400" b="1" kern="1200">
        <a:solidFill>
          <a:schemeClr val="tx1"/>
        </a:solidFill>
        <a:latin typeface="Times New Roman" pitchFamily="18" charset="0"/>
        <a:ea typeface="华文新魏" pitchFamily="2" charset="-122"/>
        <a:cs typeface="+mn-cs"/>
      </a:defRPr>
    </a:lvl1pPr>
    <a:lvl2pPr marL="457200" algn="l" rtl="0" fontAlgn="base">
      <a:spcBef>
        <a:spcPct val="0"/>
      </a:spcBef>
      <a:spcAft>
        <a:spcPct val="0"/>
      </a:spcAft>
      <a:defRPr kumimoji="1" sz="2400" b="1" kern="1200">
        <a:solidFill>
          <a:schemeClr val="tx1"/>
        </a:solidFill>
        <a:latin typeface="Times New Roman" pitchFamily="18" charset="0"/>
        <a:ea typeface="华文新魏" pitchFamily="2" charset="-122"/>
        <a:cs typeface="+mn-cs"/>
      </a:defRPr>
    </a:lvl2pPr>
    <a:lvl3pPr marL="914400" algn="l" rtl="0" fontAlgn="base">
      <a:spcBef>
        <a:spcPct val="0"/>
      </a:spcBef>
      <a:spcAft>
        <a:spcPct val="0"/>
      </a:spcAft>
      <a:defRPr kumimoji="1" sz="2400" b="1" kern="1200">
        <a:solidFill>
          <a:schemeClr val="tx1"/>
        </a:solidFill>
        <a:latin typeface="Times New Roman" pitchFamily="18" charset="0"/>
        <a:ea typeface="华文新魏" pitchFamily="2" charset="-122"/>
        <a:cs typeface="+mn-cs"/>
      </a:defRPr>
    </a:lvl3pPr>
    <a:lvl4pPr marL="1371600" algn="l" rtl="0" fontAlgn="base">
      <a:spcBef>
        <a:spcPct val="0"/>
      </a:spcBef>
      <a:spcAft>
        <a:spcPct val="0"/>
      </a:spcAft>
      <a:defRPr kumimoji="1" sz="2400" b="1" kern="1200">
        <a:solidFill>
          <a:schemeClr val="tx1"/>
        </a:solidFill>
        <a:latin typeface="Times New Roman" pitchFamily="18" charset="0"/>
        <a:ea typeface="华文新魏" pitchFamily="2" charset="-122"/>
        <a:cs typeface="+mn-cs"/>
      </a:defRPr>
    </a:lvl4pPr>
    <a:lvl5pPr marL="1828800" algn="l" rtl="0" fontAlgn="base">
      <a:spcBef>
        <a:spcPct val="0"/>
      </a:spcBef>
      <a:spcAft>
        <a:spcPct val="0"/>
      </a:spcAft>
      <a:defRPr kumimoji="1" sz="2400" b="1" kern="1200">
        <a:solidFill>
          <a:schemeClr val="tx1"/>
        </a:solidFill>
        <a:latin typeface="Times New Roman" pitchFamily="18" charset="0"/>
        <a:ea typeface="华文新魏" pitchFamily="2" charset="-122"/>
        <a:cs typeface="+mn-cs"/>
      </a:defRPr>
    </a:lvl5pPr>
    <a:lvl6pPr marL="2286000" algn="l" defTabSz="914400" rtl="0" eaLnBrk="1" latinLnBrk="0" hangingPunct="1">
      <a:defRPr kumimoji="1" sz="2400" b="1" kern="1200">
        <a:solidFill>
          <a:schemeClr val="tx1"/>
        </a:solidFill>
        <a:latin typeface="Times New Roman" pitchFamily="18" charset="0"/>
        <a:ea typeface="华文新魏" pitchFamily="2" charset="-122"/>
        <a:cs typeface="+mn-cs"/>
      </a:defRPr>
    </a:lvl6pPr>
    <a:lvl7pPr marL="2743200" algn="l" defTabSz="914400" rtl="0" eaLnBrk="1" latinLnBrk="0" hangingPunct="1">
      <a:defRPr kumimoji="1" sz="2400" b="1" kern="1200">
        <a:solidFill>
          <a:schemeClr val="tx1"/>
        </a:solidFill>
        <a:latin typeface="Times New Roman" pitchFamily="18" charset="0"/>
        <a:ea typeface="华文新魏" pitchFamily="2" charset="-122"/>
        <a:cs typeface="+mn-cs"/>
      </a:defRPr>
    </a:lvl7pPr>
    <a:lvl8pPr marL="3200400" algn="l" defTabSz="914400" rtl="0" eaLnBrk="1" latinLnBrk="0" hangingPunct="1">
      <a:defRPr kumimoji="1" sz="2400" b="1" kern="1200">
        <a:solidFill>
          <a:schemeClr val="tx1"/>
        </a:solidFill>
        <a:latin typeface="Times New Roman" pitchFamily="18" charset="0"/>
        <a:ea typeface="华文新魏" pitchFamily="2" charset="-122"/>
        <a:cs typeface="+mn-cs"/>
      </a:defRPr>
    </a:lvl8pPr>
    <a:lvl9pPr marL="3657600" algn="l" defTabSz="914400" rtl="0" eaLnBrk="1" latinLnBrk="0" hangingPunct="1">
      <a:defRPr kumimoji="1" sz="2400" b="1" kern="1200">
        <a:solidFill>
          <a:schemeClr val="tx1"/>
        </a:solidFill>
        <a:latin typeface="Times New Roman" pitchFamily="18" charset="0"/>
        <a:ea typeface="华文新魏"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FF"/>
    <a:srgbClr val="33CCFF"/>
    <a:srgbClr val="CC00CC"/>
    <a:srgbClr val="FF0000"/>
    <a:srgbClr val="99CC00"/>
    <a:srgbClr val="CC0099"/>
    <a:srgbClr val="6600CC"/>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63" autoAdjust="0"/>
    <p:restoredTop sz="94075" autoAdjust="0"/>
  </p:normalViewPr>
  <p:slideViewPr>
    <p:cSldViewPr>
      <p:cViewPr varScale="1">
        <p:scale>
          <a:sx n="80" d="100"/>
          <a:sy n="80" d="100"/>
        </p:scale>
        <p:origin x="1531"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image" Target="../media/image15.wmf"/><Relationship Id="rId6" Type="http://schemas.openxmlformats.org/officeDocument/2006/relationships/image" Target="../media/image20.wmf"/><Relationship Id="rId5" Type="http://schemas.openxmlformats.org/officeDocument/2006/relationships/image" Target="../media/image19.wmf"/><Relationship Id="rId4" Type="http://schemas.openxmlformats.org/officeDocument/2006/relationships/image" Target="../media/image18.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27.wmf"/><Relationship Id="rId1" Type="http://schemas.openxmlformats.org/officeDocument/2006/relationships/image" Target="../media/image2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2946400"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b="0">
                <a:ea typeface="宋体" pitchFamily="2" charset="-122"/>
              </a:defRPr>
            </a:lvl1pPr>
          </a:lstStyle>
          <a:p>
            <a:endParaRPr lang="en-US" altLang="zh-CN"/>
          </a:p>
        </p:txBody>
      </p:sp>
      <p:sp>
        <p:nvSpPr>
          <p:cNvPr id="15363" name="Rectangle 3"/>
          <p:cNvSpPr>
            <a:spLocks noGrp="1" noChangeArrowheads="1"/>
          </p:cNvSpPr>
          <p:nvPr>
            <p:ph type="dt" idx="1"/>
          </p:nvPr>
        </p:nvSpPr>
        <p:spPr bwMode="auto">
          <a:xfrm>
            <a:off x="3851275" y="0"/>
            <a:ext cx="2946400"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b="0">
                <a:ea typeface="宋体" pitchFamily="2" charset="-122"/>
              </a:defRPr>
            </a:lvl1pPr>
          </a:lstStyle>
          <a:p>
            <a:endParaRPr lang="en-US" altLang="zh-CN"/>
          </a:p>
        </p:txBody>
      </p:sp>
      <p:sp>
        <p:nvSpPr>
          <p:cNvPr id="15364" name="Rectangle 4"/>
          <p:cNvSpPr>
            <a:spLocks noGrp="1" noRot="1" noChangeAspect="1" noChangeArrowheads="1" noTextEdit="1"/>
          </p:cNvSpPr>
          <p:nvPr>
            <p:ph type="sldImg" idx="2"/>
          </p:nvPr>
        </p:nvSpPr>
        <p:spPr bwMode="auto">
          <a:xfrm>
            <a:off x="931863" y="741363"/>
            <a:ext cx="4935537" cy="370205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5365" name="Rectangle 5"/>
          <p:cNvSpPr>
            <a:spLocks noGrp="1" noChangeArrowheads="1"/>
          </p:cNvSpPr>
          <p:nvPr>
            <p:ph type="body" sz="quarter" idx="3"/>
          </p:nvPr>
        </p:nvSpPr>
        <p:spPr bwMode="auto">
          <a:xfrm>
            <a:off x="906463" y="4691063"/>
            <a:ext cx="4984750" cy="4443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5366" name="Rectangle 6"/>
          <p:cNvSpPr>
            <a:spLocks noGrp="1" noChangeArrowheads="1"/>
          </p:cNvSpPr>
          <p:nvPr>
            <p:ph type="ftr" sz="quarter" idx="4"/>
          </p:nvPr>
        </p:nvSpPr>
        <p:spPr bwMode="auto">
          <a:xfrm>
            <a:off x="0" y="9380538"/>
            <a:ext cx="2946400" cy="493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b="0">
                <a:ea typeface="宋体" pitchFamily="2" charset="-122"/>
              </a:defRPr>
            </a:lvl1pPr>
          </a:lstStyle>
          <a:p>
            <a:endParaRPr lang="en-US" altLang="zh-CN"/>
          </a:p>
        </p:txBody>
      </p:sp>
      <p:sp>
        <p:nvSpPr>
          <p:cNvPr id="15367" name="Rectangle 7"/>
          <p:cNvSpPr>
            <a:spLocks noGrp="1" noChangeArrowheads="1"/>
          </p:cNvSpPr>
          <p:nvPr>
            <p:ph type="sldNum" sz="quarter" idx="5"/>
          </p:nvPr>
        </p:nvSpPr>
        <p:spPr bwMode="auto">
          <a:xfrm>
            <a:off x="3851275" y="9380538"/>
            <a:ext cx="2946400" cy="493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b="0">
                <a:ea typeface="宋体" pitchFamily="2" charset="-122"/>
              </a:defRPr>
            </a:lvl1pPr>
          </a:lstStyle>
          <a:p>
            <a:fld id="{F3DDC9A7-C77D-4FA8-BB77-C23EAD1128CC}" type="slidenum">
              <a:rPr lang="en-US" altLang="zh-CN"/>
              <a:pPr/>
              <a:t>‹#›</a:t>
            </a:fld>
            <a:endParaRPr lang="en-US" altLang="zh-CN"/>
          </a:p>
        </p:txBody>
      </p:sp>
    </p:spTree>
    <p:extLst>
      <p:ext uri="{BB962C8B-B14F-4D97-AF65-F5344CB8AC3E}">
        <p14:creationId xmlns:p14="http://schemas.microsoft.com/office/powerpoint/2010/main" val="208427228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76FC1B0-86EF-4AE1-A874-BB943CEBF279}" type="slidenum">
              <a:rPr lang="en-US" altLang="zh-CN"/>
              <a:pPr/>
              <a:t>1</a:t>
            </a:fld>
            <a:endParaRPr lang="en-US" altLang="zh-CN"/>
          </a:p>
        </p:txBody>
      </p:sp>
      <p:sp>
        <p:nvSpPr>
          <p:cNvPr id="238594" name="Rectangle 2"/>
          <p:cNvSpPr>
            <a:spLocks noGrp="1" noRot="1" noChangeAspect="1" noChangeArrowheads="1" noTextEdit="1"/>
          </p:cNvSpPr>
          <p:nvPr>
            <p:ph type="sldImg"/>
          </p:nvPr>
        </p:nvSpPr>
        <p:spPr>
          <a:ln/>
        </p:spPr>
      </p:sp>
      <p:sp>
        <p:nvSpPr>
          <p:cNvPr id="23859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9054374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8E324D1-5203-4FC0-A5A8-7282F9DB3867}" type="slidenum">
              <a:rPr lang="en-US" altLang="zh-CN"/>
              <a:pPr/>
              <a:t>8</a:t>
            </a:fld>
            <a:endParaRPr lang="en-US" altLang="zh-CN"/>
          </a:p>
        </p:txBody>
      </p:sp>
      <p:sp>
        <p:nvSpPr>
          <p:cNvPr id="244738" name="Rectangle 2"/>
          <p:cNvSpPr>
            <a:spLocks noGrp="1" noRot="1" noChangeAspect="1" noChangeArrowheads="1" noTextEdit="1"/>
          </p:cNvSpPr>
          <p:nvPr>
            <p:ph type="sldImg"/>
          </p:nvPr>
        </p:nvSpPr>
        <p:spPr>
          <a:ln/>
        </p:spPr>
      </p:sp>
      <p:sp>
        <p:nvSpPr>
          <p:cNvPr id="24473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175159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506F01-21BB-4B58-89CC-5E2302E7813C}" type="slidenum">
              <a:rPr lang="en-US" altLang="zh-CN"/>
              <a:pPr/>
              <a:t>9</a:t>
            </a:fld>
            <a:endParaRPr lang="en-US" altLang="zh-CN"/>
          </a:p>
        </p:txBody>
      </p:sp>
      <p:sp>
        <p:nvSpPr>
          <p:cNvPr id="246786" name="Rectangle 2"/>
          <p:cNvSpPr>
            <a:spLocks noGrp="1" noRot="1" noChangeAspect="1" noChangeArrowheads="1" noTextEdit="1"/>
          </p:cNvSpPr>
          <p:nvPr>
            <p:ph type="sldImg"/>
          </p:nvPr>
        </p:nvSpPr>
        <p:spPr>
          <a:ln/>
        </p:spPr>
      </p:sp>
      <p:sp>
        <p:nvSpPr>
          <p:cNvPr id="24678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2429340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7F5CD92-8421-4F7C-998B-808E2AB76D24}" type="slidenum">
              <a:rPr lang="en-US" altLang="zh-CN"/>
              <a:pPr/>
              <a:t>10</a:t>
            </a:fld>
            <a:endParaRPr lang="en-US" altLang="zh-CN"/>
          </a:p>
        </p:txBody>
      </p:sp>
      <p:sp>
        <p:nvSpPr>
          <p:cNvPr id="252930" name="Rectangle 2"/>
          <p:cNvSpPr>
            <a:spLocks noGrp="1" noRot="1" noChangeAspect="1" noChangeArrowheads="1" noTextEdit="1"/>
          </p:cNvSpPr>
          <p:nvPr>
            <p:ph type="sldImg"/>
          </p:nvPr>
        </p:nvSpPr>
        <p:spPr>
          <a:ln/>
        </p:spPr>
      </p:sp>
      <p:sp>
        <p:nvSpPr>
          <p:cNvPr id="25293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3774358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B59C1BB-31C1-4EB4-A2A4-58CFB1546D88}" type="slidenum">
              <a:rPr lang="en-US" altLang="zh-CN"/>
              <a:pPr/>
              <a:t>11</a:t>
            </a:fld>
            <a:endParaRPr lang="en-US" altLang="zh-CN"/>
          </a:p>
        </p:txBody>
      </p:sp>
      <p:sp>
        <p:nvSpPr>
          <p:cNvPr id="254978" name="Rectangle 2"/>
          <p:cNvSpPr>
            <a:spLocks noGrp="1" noRot="1" noChangeAspect="1" noChangeArrowheads="1" noTextEdit="1"/>
          </p:cNvSpPr>
          <p:nvPr>
            <p:ph type="sldImg"/>
          </p:nvPr>
        </p:nvSpPr>
        <p:spPr>
          <a:ln/>
        </p:spPr>
      </p:sp>
      <p:sp>
        <p:nvSpPr>
          <p:cNvPr id="25497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5360873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DE30D06-5191-4270-BBFB-251DE524BC4D}" type="slidenum">
              <a:rPr lang="en-US" altLang="zh-CN"/>
              <a:pPr/>
              <a:t>12</a:t>
            </a:fld>
            <a:endParaRPr lang="en-US" altLang="zh-CN"/>
          </a:p>
        </p:txBody>
      </p:sp>
      <p:sp>
        <p:nvSpPr>
          <p:cNvPr id="259074" name="Rectangle 2"/>
          <p:cNvSpPr>
            <a:spLocks noGrp="1" noRot="1" noChangeAspect="1" noChangeArrowheads="1" noTextEdit="1"/>
          </p:cNvSpPr>
          <p:nvPr>
            <p:ph type="sldImg"/>
          </p:nvPr>
        </p:nvSpPr>
        <p:spPr>
          <a:ln/>
        </p:spPr>
      </p:sp>
      <p:sp>
        <p:nvSpPr>
          <p:cNvPr id="25907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9981625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1C46D85-8285-4A42-A4CD-FD802561AA9A}" type="slidenum">
              <a:rPr lang="en-US" altLang="zh-CN"/>
              <a:pPr/>
              <a:t>13</a:t>
            </a:fld>
            <a:endParaRPr lang="en-US" altLang="zh-CN"/>
          </a:p>
        </p:txBody>
      </p:sp>
      <p:sp>
        <p:nvSpPr>
          <p:cNvPr id="261122" name="Rectangle 2"/>
          <p:cNvSpPr>
            <a:spLocks noGrp="1" noRot="1" noChangeAspect="1" noChangeArrowheads="1" noTextEdit="1"/>
          </p:cNvSpPr>
          <p:nvPr>
            <p:ph type="sldImg"/>
          </p:nvPr>
        </p:nvSpPr>
        <p:spPr>
          <a:ln/>
        </p:spPr>
      </p:sp>
      <p:sp>
        <p:nvSpPr>
          <p:cNvPr id="2611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6127197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79ADC34C-6814-4720-81F5-675391975348}" type="slidenum">
              <a:rPr lang="en-US" altLang="zh-CN"/>
              <a:pPr/>
              <a:t>‹#›</a:t>
            </a:fld>
            <a:endParaRPr lang="en-US" altLang="zh-CN"/>
          </a:p>
        </p:txBody>
      </p:sp>
    </p:spTree>
    <p:extLst>
      <p:ext uri="{BB962C8B-B14F-4D97-AF65-F5344CB8AC3E}">
        <p14:creationId xmlns:p14="http://schemas.microsoft.com/office/powerpoint/2010/main" val="9112189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TW"/>
          </a:p>
        </p:txBody>
      </p:sp>
      <p:sp>
        <p:nvSpPr>
          <p:cNvPr id="5" name="页脚占位符 4"/>
          <p:cNvSpPr>
            <a:spLocks noGrp="1"/>
          </p:cNvSpPr>
          <p:nvPr>
            <p:ph type="ftr" sz="quarter" idx="11"/>
          </p:nvPr>
        </p:nvSpPr>
        <p:spPr/>
        <p:txBody>
          <a:bodyPr/>
          <a:lstStyle>
            <a:lvl1pPr>
              <a:defRPr/>
            </a:lvl1pPr>
          </a:lstStyle>
          <a:p>
            <a:endParaRPr lang="en-US" altLang="zh-TW"/>
          </a:p>
        </p:txBody>
      </p:sp>
      <p:sp>
        <p:nvSpPr>
          <p:cNvPr id="6" name="灯片编号占位符 5"/>
          <p:cNvSpPr>
            <a:spLocks noGrp="1"/>
          </p:cNvSpPr>
          <p:nvPr>
            <p:ph type="sldNum" sz="quarter" idx="12"/>
          </p:nvPr>
        </p:nvSpPr>
        <p:spPr/>
        <p:txBody>
          <a:bodyPr/>
          <a:lstStyle>
            <a:lvl1pPr>
              <a:defRPr/>
            </a:lvl1pPr>
          </a:lstStyle>
          <a:p>
            <a:fld id="{462FD29C-4BF2-49C5-A866-85EC70319A0B}" type="slidenum">
              <a:rPr lang="zh-TW" altLang="en-US"/>
              <a:pPr/>
              <a:t>‹#›</a:t>
            </a:fld>
            <a:endParaRPr lang="en-US" altLang="zh-TW"/>
          </a:p>
        </p:txBody>
      </p:sp>
    </p:spTree>
    <p:extLst>
      <p:ext uri="{BB962C8B-B14F-4D97-AF65-F5344CB8AC3E}">
        <p14:creationId xmlns:p14="http://schemas.microsoft.com/office/powerpoint/2010/main" val="21893337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smtClean="0"/>
              <a:t>单击此处编辑母版副标题样式</a:t>
            </a:r>
            <a:endParaRPr lang="zh-CN" altLang="en-US" noProof="1"/>
          </a:p>
        </p:txBody>
      </p:sp>
      <p:sp>
        <p:nvSpPr>
          <p:cNvPr id="4" name="日期占位符 1027"/>
          <p:cNvSpPr>
            <a:spLocks noGrp="1"/>
          </p:cNvSpPr>
          <p:nvPr>
            <p:ph type="dt" sz="half" idx="10"/>
          </p:nvPr>
        </p:nvSpPr>
        <p:spPr>
          <a:ln/>
        </p:spPr>
        <p:txBody>
          <a:bodyPr/>
          <a:lstStyle>
            <a:lvl1pPr>
              <a:defRPr/>
            </a:lvl1pPr>
          </a:lstStyle>
          <a:p>
            <a:pPr>
              <a:defRPr/>
            </a:pPr>
            <a:endParaRPr lang="zh-CN" altLang="en-US"/>
          </a:p>
        </p:txBody>
      </p:sp>
      <p:sp>
        <p:nvSpPr>
          <p:cNvPr id="5" name="页脚占位符 1028"/>
          <p:cNvSpPr>
            <a:spLocks noGrp="1"/>
          </p:cNvSpPr>
          <p:nvPr>
            <p:ph type="ftr" sz="quarter" idx="11"/>
          </p:nvPr>
        </p:nvSpPr>
        <p:spPr>
          <a:ln/>
        </p:spPr>
        <p:txBody>
          <a:bodyPr/>
          <a:lstStyle>
            <a:lvl1pPr>
              <a:defRPr/>
            </a:lvl1pPr>
          </a:lstStyle>
          <a:p>
            <a:pPr>
              <a:defRPr/>
            </a:pPr>
            <a:endParaRPr lang="zh-CN"/>
          </a:p>
        </p:txBody>
      </p:sp>
      <p:sp>
        <p:nvSpPr>
          <p:cNvPr id="6" name="灯片编号占位符 1029"/>
          <p:cNvSpPr>
            <a:spLocks noGrp="1"/>
          </p:cNvSpPr>
          <p:nvPr>
            <p:ph type="sldNum" sz="quarter" idx="12"/>
          </p:nvPr>
        </p:nvSpPr>
        <p:spPr>
          <a:ln/>
        </p:spPr>
        <p:txBody>
          <a:bodyPr/>
          <a:lstStyle>
            <a:lvl1pPr>
              <a:defRPr/>
            </a:lvl1pPr>
          </a:lstStyle>
          <a:p>
            <a:fld id="{F0625E33-DD08-485A-A037-DA348BBA627F}" type="slidenum">
              <a:rPr lang="zh-CN" altLang="en-US"/>
              <a:pPr/>
              <a:t>‹#›</a:t>
            </a:fld>
            <a:endParaRPr lang="zh-CN" altLang="en-US"/>
          </a:p>
        </p:txBody>
      </p:sp>
    </p:spTree>
    <p:extLst>
      <p:ext uri="{BB962C8B-B14F-4D97-AF65-F5344CB8AC3E}">
        <p14:creationId xmlns:p14="http://schemas.microsoft.com/office/powerpoint/2010/main" val="368166096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762000"/>
            <a:ext cx="77724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685800" y="1676400"/>
            <a:ext cx="7772400"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b="0">
                <a:ea typeface="+mn-ea"/>
              </a:defRPr>
            </a:lvl1pPr>
          </a:lstStyle>
          <a:p>
            <a:endParaRPr lang="en-US" altLang="zh-CN"/>
          </a:p>
        </p:txBody>
      </p:sp>
      <p:sp>
        <p:nvSpPr>
          <p:cNvPr id="1029" name="Rectangle 5"/>
          <p:cNvSpPr>
            <a:spLocks noGrp="1" noChangeArrowheads="1"/>
          </p:cNvSpPr>
          <p:nvPr>
            <p:ph type="ftr" sz="quarter" idx="3"/>
          </p:nvPr>
        </p:nvSpPr>
        <p:spPr bwMode="auto">
          <a:xfrm>
            <a:off x="3124200" y="6477000"/>
            <a:ext cx="28956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b="0">
                <a:ea typeface="+mn-ea"/>
              </a:defRPr>
            </a:lvl1pPr>
          </a:lstStyle>
          <a:p>
            <a:endParaRPr lang="en-US" altLang="zh-CN"/>
          </a:p>
        </p:txBody>
      </p:sp>
      <p:sp>
        <p:nvSpPr>
          <p:cNvPr id="1030" name="Rectangle 6"/>
          <p:cNvSpPr>
            <a:spLocks noGrp="1" noChangeArrowheads="1"/>
          </p:cNvSpPr>
          <p:nvPr>
            <p:ph type="sldNum" sz="quarter" idx="4"/>
          </p:nvPr>
        </p:nvSpPr>
        <p:spPr bwMode="auto">
          <a:xfrm>
            <a:off x="6553200" y="6400800"/>
            <a:ext cx="1905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b="0">
                <a:ea typeface="+mn-ea"/>
              </a:defRPr>
            </a:lvl1pPr>
          </a:lstStyle>
          <a:p>
            <a:fld id="{851F8BB3-FD80-4926-9D6C-5D43825A66A1}"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Lst>
  <p:txStyles>
    <p:titleStyle>
      <a:lvl1pPr algn="ctr" rtl="0" fontAlgn="base">
        <a:spcBef>
          <a:spcPct val="0"/>
        </a:spcBef>
        <a:spcAft>
          <a:spcPct val="0"/>
        </a:spcAft>
        <a:defRPr kumimoji="1" sz="4400" b="1">
          <a:solidFill>
            <a:schemeClr val="accent2"/>
          </a:solidFill>
          <a:effectLst>
            <a:outerShdw blurRad="38100" dist="38100" dir="2700000" algn="tl">
              <a:srgbClr val="C0C0C0"/>
            </a:outerShdw>
          </a:effectLst>
          <a:latin typeface="+mj-lt"/>
          <a:ea typeface="+mj-ea"/>
          <a:cs typeface="+mj-cs"/>
        </a:defRPr>
      </a:lvl1pPr>
      <a:lvl2pPr algn="ctr" rtl="0" fontAlgn="base">
        <a:spcBef>
          <a:spcPct val="0"/>
        </a:spcBef>
        <a:spcAft>
          <a:spcPct val="0"/>
        </a:spcAft>
        <a:defRPr kumimoji="1" sz="4400" b="1">
          <a:solidFill>
            <a:schemeClr val="accent2"/>
          </a:solidFill>
          <a:effectLst>
            <a:outerShdw blurRad="38100" dist="38100" dir="2700000" algn="tl">
              <a:srgbClr val="C0C0C0"/>
            </a:outerShdw>
          </a:effectLst>
          <a:latin typeface="Times New Roman" pitchFamily="18" charset="0"/>
          <a:ea typeface="宋体" pitchFamily="2" charset="-122"/>
        </a:defRPr>
      </a:lvl2pPr>
      <a:lvl3pPr algn="ctr" rtl="0" fontAlgn="base">
        <a:spcBef>
          <a:spcPct val="0"/>
        </a:spcBef>
        <a:spcAft>
          <a:spcPct val="0"/>
        </a:spcAft>
        <a:defRPr kumimoji="1" sz="4400" b="1">
          <a:solidFill>
            <a:schemeClr val="accent2"/>
          </a:solidFill>
          <a:effectLst>
            <a:outerShdw blurRad="38100" dist="38100" dir="2700000" algn="tl">
              <a:srgbClr val="C0C0C0"/>
            </a:outerShdw>
          </a:effectLst>
          <a:latin typeface="Times New Roman" pitchFamily="18" charset="0"/>
          <a:ea typeface="宋体" pitchFamily="2" charset="-122"/>
        </a:defRPr>
      </a:lvl3pPr>
      <a:lvl4pPr algn="ctr" rtl="0" fontAlgn="base">
        <a:spcBef>
          <a:spcPct val="0"/>
        </a:spcBef>
        <a:spcAft>
          <a:spcPct val="0"/>
        </a:spcAft>
        <a:defRPr kumimoji="1" sz="4400" b="1">
          <a:solidFill>
            <a:schemeClr val="accent2"/>
          </a:solidFill>
          <a:effectLst>
            <a:outerShdw blurRad="38100" dist="38100" dir="2700000" algn="tl">
              <a:srgbClr val="C0C0C0"/>
            </a:outerShdw>
          </a:effectLst>
          <a:latin typeface="Times New Roman" pitchFamily="18" charset="0"/>
          <a:ea typeface="宋体" pitchFamily="2" charset="-122"/>
        </a:defRPr>
      </a:lvl4pPr>
      <a:lvl5pPr algn="ctr" rtl="0" fontAlgn="base">
        <a:spcBef>
          <a:spcPct val="0"/>
        </a:spcBef>
        <a:spcAft>
          <a:spcPct val="0"/>
        </a:spcAft>
        <a:defRPr kumimoji="1" sz="4400" b="1">
          <a:solidFill>
            <a:schemeClr val="accent2"/>
          </a:solidFill>
          <a:effectLst>
            <a:outerShdw blurRad="38100" dist="38100" dir="2700000" algn="tl">
              <a:srgbClr val="C0C0C0"/>
            </a:outerShdw>
          </a:effectLst>
          <a:latin typeface="Times New Roman" pitchFamily="18" charset="0"/>
          <a:ea typeface="宋体" pitchFamily="2" charset="-122"/>
        </a:defRPr>
      </a:lvl5pPr>
      <a:lvl6pPr marL="457200" algn="ctr" rtl="0" fontAlgn="base">
        <a:spcBef>
          <a:spcPct val="0"/>
        </a:spcBef>
        <a:spcAft>
          <a:spcPct val="0"/>
        </a:spcAft>
        <a:defRPr kumimoji="1" sz="4400" b="1">
          <a:solidFill>
            <a:schemeClr val="accent2"/>
          </a:solidFill>
          <a:effectLst>
            <a:outerShdw blurRad="38100" dist="38100" dir="2700000" algn="tl">
              <a:srgbClr val="C0C0C0"/>
            </a:outerShdw>
          </a:effectLst>
          <a:latin typeface="Times New Roman" pitchFamily="18" charset="0"/>
          <a:ea typeface="宋体" pitchFamily="2" charset="-122"/>
        </a:defRPr>
      </a:lvl6pPr>
      <a:lvl7pPr marL="914400" algn="ctr" rtl="0" fontAlgn="base">
        <a:spcBef>
          <a:spcPct val="0"/>
        </a:spcBef>
        <a:spcAft>
          <a:spcPct val="0"/>
        </a:spcAft>
        <a:defRPr kumimoji="1" sz="4400" b="1">
          <a:solidFill>
            <a:schemeClr val="accent2"/>
          </a:solidFill>
          <a:effectLst>
            <a:outerShdw blurRad="38100" dist="38100" dir="2700000" algn="tl">
              <a:srgbClr val="C0C0C0"/>
            </a:outerShdw>
          </a:effectLst>
          <a:latin typeface="Times New Roman" pitchFamily="18" charset="0"/>
          <a:ea typeface="宋体" pitchFamily="2" charset="-122"/>
        </a:defRPr>
      </a:lvl7pPr>
      <a:lvl8pPr marL="1371600" algn="ctr" rtl="0" fontAlgn="base">
        <a:spcBef>
          <a:spcPct val="0"/>
        </a:spcBef>
        <a:spcAft>
          <a:spcPct val="0"/>
        </a:spcAft>
        <a:defRPr kumimoji="1" sz="4400" b="1">
          <a:solidFill>
            <a:schemeClr val="accent2"/>
          </a:solidFill>
          <a:effectLst>
            <a:outerShdw blurRad="38100" dist="38100" dir="2700000" algn="tl">
              <a:srgbClr val="C0C0C0"/>
            </a:outerShdw>
          </a:effectLst>
          <a:latin typeface="Times New Roman" pitchFamily="18" charset="0"/>
          <a:ea typeface="宋体" pitchFamily="2" charset="-122"/>
        </a:defRPr>
      </a:lvl8pPr>
      <a:lvl9pPr marL="1828800" algn="ctr" rtl="0" fontAlgn="base">
        <a:spcBef>
          <a:spcPct val="0"/>
        </a:spcBef>
        <a:spcAft>
          <a:spcPct val="0"/>
        </a:spcAft>
        <a:defRPr kumimoji="1" sz="4400" b="1">
          <a:solidFill>
            <a:schemeClr val="accent2"/>
          </a:solidFill>
          <a:effectLst>
            <a:outerShdw blurRad="38100" dist="38100" dir="2700000" algn="tl">
              <a:srgbClr val="C0C0C0"/>
            </a:outerShdw>
          </a:effectLst>
          <a:latin typeface="Times New Roman" pitchFamily="18" charset="0"/>
          <a:ea typeface="宋体" pitchFamily="2" charset="-122"/>
        </a:defRPr>
      </a:lvl9pPr>
    </p:titleStyle>
    <p:bodyStyle>
      <a:lvl1pPr marL="342900" indent="-342900" algn="l" rtl="0" fontAlgn="base">
        <a:spcBef>
          <a:spcPct val="20000"/>
        </a:spcBef>
        <a:spcAft>
          <a:spcPct val="0"/>
        </a:spcAft>
        <a:buSzPct val="70000"/>
        <a:buFont typeface="Wingdings" pitchFamily="2" charset="2"/>
        <a:buChar char="v"/>
        <a:defRPr kumimoji="1" sz="3200">
          <a:solidFill>
            <a:schemeClr val="tx1"/>
          </a:solidFill>
          <a:latin typeface="+mn-lt"/>
          <a:ea typeface="+mn-ea"/>
          <a:cs typeface="+mn-cs"/>
        </a:defRPr>
      </a:lvl1pPr>
      <a:lvl2pPr marL="742950" indent="-285750" algn="l" rtl="0" fontAlgn="base">
        <a:spcBef>
          <a:spcPct val="20000"/>
        </a:spcBef>
        <a:spcAft>
          <a:spcPct val="0"/>
        </a:spcAft>
        <a:buChar char="–"/>
        <a:defRPr kumimoji="1" sz="2800">
          <a:solidFill>
            <a:schemeClr val="tx1"/>
          </a:solidFill>
          <a:latin typeface="+mn-lt"/>
          <a:ea typeface="+mn-ea"/>
        </a:defRPr>
      </a:lvl2pPr>
      <a:lvl3pPr marL="1143000" indent="-228600" algn="l" rtl="0" fontAlgn="base">
        <a:spcBef>
          <a:spcPct val="20000"/>
        </a:spcBef>
        <a:spcAft>
          <a:spcPct val="0"/>
        </a:spcAft>
        <a:buChar char="•"/>
        <a:defRPr kumimoji="1" sz="2400">
          <a:solidFill>
            <a:schemeClr val="tx1"/>
          </a:solidFill>
          <a:latin typeface="+mn-lt"/>
          <a:ea typeface="+mn-ea"/>
        </a:defRPr>
      </a:lvl3pPr>
      <a:lvl4pPr marL="1600200" indent="-228600" algn="l" rtl="0" fontAlgn="base">
        <a:spcBef>
          <a:spcPct val="20000"/>
        </a:spcBef>
        <a:spcAft>
          <a:spcPct val="0"/>
        </a:spcAft>
        <a:buChar char="–"/>
        <a:defRPr kumimoji="1" sz="2000">
          <a:solidFill>
            <a:schemeClr val="tx1"/>
          </a:solidFill>
          <a:latin typeface="+mn-lt"/>
          <a:ea typeface="+mn-ea"/>
        </a:defRPr>
      </a:lvl4pPr>
      <a:lvl5pPr marL="2057400" indent="-228600" algn="l" rtl="0" fontAlgn="base">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3.xml"/><Relationship Id="rId1" Type="http://schemas.openxmlformats.org/officeDocument/2006/relationships/vmlDrawing" Target="../drawings/vmlDrawing1.vml"/><Relationship Id="rId5" Type="http://schemas.openxmlformats.org/officeDocument/2006/relationships/image" Target="../media/image13.wmf"/><Relationship Id="rId4" Type="http://schemas.openxmlformats.org/officeDocument/2006/relationships/oleObject" Target="../embeddings/oleObject1.bin"/></Relationships>
</file>

<file path=ppt/slides/_rels/slide25.xml.rels><?xml version="1.0" encoding="UTF-8" standalone="yes"?>
<Relationships xmlns="http://schemas.openxmlformats.org/package/2006/relationships"><Relationship Id="rId8" Type="http://schemas.openxmlformats.org/officeDocument/2006/relationships/oleObject" Target="../embeddings/oleObject4.bin"/><Relationship Id="rId13" Type="http://schemas.openxmlformats.org/officeDocument/2006/relationships/image" Target="../media/image19.wmf"/><Relationship Id="rId3" Type="http://schemas.openxmlformats.org/officeDocument/2006/relationships/image" Target="../media/image21.png"/><Relationship Id="rId7" Type="http://schemas.openxmlformats.org/officeDocument/2006/relationships/image" Target="../media/image16.wmf"/><Relationship Id="rId12" Type="http://schemas.openxmlformats.org/officeDocument/2006/relationships/oleObject" Target="../embeddings/oleObject6.bin"/><Relationship Id="rId2" Type="http://schemas.openxmlformats.org/officeDocument/2006/relationships/slideLayout" Target="../slideLayouts/slideLayout3.xml"/><Relationship Id="rId1" Type="http://schemas.openxmlformats.org/officeDocument/2006/relationships/vmlDrawing" Target="../drawings/vmlDrawing2.vml"/><Relationship Id="rId6" Type="http://schemas.openxmlformats.org/officeDocument/2006/relationships/oleObject" Target="../embeddings/oleObject3.bin"/><Relationship Id="rId11" Type="http://schemas.openxmlformats.org/officeDocument/2006/relationships/image" Target="../media/image18.wmf"/><Relationship Id="rId5" Type="http://schemas.openxmlformats.org/officeDocument/2006/relationships/image" Target="../media/image15.wmf"/><Relationship Id="rId15" Type="http://schemas.openxmlformats.org/officeDocument/2006/relationships/image" Target="../media/image20.wmf"/><Relationship Id="rId10" Type="http://schemas.openxmlformats.org/officeDocument/2006/relationships/oleObject" Target="../embeddings/oleObject5.bin"/><Relationship Id="rId4" Type="http://schemas.openxmlformats.org/officeDocument/2006/relationships/oleObject" Target="../embeddings/oleObject2.bin"/><Relationship Id="rId9" Type="http://schemas.openxmlformats.org/officeDocument/2006/relationships/image" Target="../media/image17.wmf"/><Relationship Id="rId14" Type="http://schemas.openxmlformats.org/officeDocument/2006/relationships/oleObject" Target="../embeddings/oleObject7.bin"/></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3.xml"/><Relationship Id="rId4" Type="http://schemas.openxmlformats.org/officeDocument/2006/relationships/image" Target="../media/image23.jpeg"/></Relationships>
</file>

<file path=ppt/slides/_rels/slide27.xml.rels><?xml version="1.0" encoding="UTF-8" standalone="yes"?>
<Relationships xmlns="http://schemas.openxmlformats.org/package/2006/relationships"><Relationship Id="rId3" Type="http://schemas.openxmlformats.org/officeDocument/2006/relationships/image" Target="../media/image24.gif"/><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8" Type="http://schemas.openxmlformats.org/officeDocument/2006/relationships/oleObject" Target="../embeddings/oleObject10.bin"/><Relationship Id="rId3" Type="http://schemas.openxmlformats.org/officeDocument/2006/relationships/image" Target="../media/image21.png"/><Relationship Id="rId7" Type="http://schemas.openxmlformats.org/officeDocument/2006/relationships/image" Target="../media/image27.wmf"/><Relationship Id="rId2" Type="http://schemas.openxmlformats.org/officeDocument/2006/relationships/slideLayout" Target="../slideLayouts/slideLayout3.xml"/><Relationship Id="rId1" Type="http://schemas.openxmlformats.org/officeDocument/2006/relationships/vmlDrawing" Target="../drawings/vmlDrawing3.vml"/><Relationship Id="rId6" Type="http://schemas.openxmlformats.org/officeDocument/2006/relationships/oleObject" Target="../embeddings/oleObject9.bin"/><Relationship Id="rId5" Type="http://schemas.openxmlformats.org/officeDocument/2006/relationships/image" Target="../media/image26.wmf"/><Relationship Id="rId10" Type="http://schemas.openxmlformats.org/officeDocument/2006/relationships/image" Target="../media/image28.png"/><Relationship Id="rId4" Type="http://schemas.openxmlformats.org/officeDocument/2006/relationships/oleObject" Target="../embeddings/oleObject8.bin"/><Relationship Id="rId9" Type="http://schemas.openxmlformats.org/officeDocument/2006/relationships/image" Target="../media/image13.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1.png"/><Relationship Id="rId1" Type="http://schemas.openxmlformats.org/officeDocument/2006/relationships/slideLayout" Target="../slideLayouts/slideLayout3.xml"/><Relationship Id="rId4" Type="http://schemas.openxmlformats.org/officeDocument/2006/relationships/image" Target="../media/image30.png"/></Relationships>
</file>

<file path=ppt/slides/_rels/slide3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1.png"/><Relationship Id="rId1" Type="http://schemas.openxmlformats.org/officeDocument/2006/relationships/slideLayout" Target="../slideLayouts/slideLayout3.xml"/><Relationship Id="rId5" Type="http://schemas.openxmlformats.org/officeDocument/2006/relationships/image" Target="../media/image33.png"/><Relationship Id="rId4" Type="http://schemas.openxmlformats.org/officeDocument/2006/relationships/image" Target="../media/image3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71" name="Text Box 19"/>
          <p:cNvSpPr txBox="1">
            <a:spLocks noChangeArrowheads="1"/>
          </p:cNvSpPr>
          <p:nvPr/>
        </p:nvSpPr>
        <p:spPr bwMode="auto">
          <a:xfrm>
            <a:off x="4067944" y="2060848"/>
            <a:ext cx="156966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600" dirty="0" smtClean="0">
                <a:solidFill>
                  <a:srgbClr val="CC0099"/>
                </a:solidFill>
              </a:rPr>
              <a:t>决策树</a:t>
            </a:r>
          </a:p>
        </p:txBody>
      </p:sp>
      <p:pic>
        <p:nvPicPr>
          <p:cNvPr id="74780" name="Picture 28" descr="BD06776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27250" y="1899827"/>
            <a:ext cx="1366838" cy="968375"/>
          </a:xfrm>
          <a:prstGeom prst="rect">
            <a:avLst/>
          </a:prstGeom>
          <a:noFill/>
          <a:extLst>
            <a:ext uri="{909E8E84-426E-40DD-AFC4-6F175D3DCCD1}">
              <a14:hiddenFill xmlns:a14="http://schemas.microsoft.com/office/drawing/2010/main">
                <a:solidFill>
                  <a:srgbClr val="FFFFFF"/>
                </a:solidFill>
              </a14:hiddenFill>
            </a:ext>
          </a:extLst>
        </p:spPr>
      </p:pic>
      <p:sp>
        <p:nvSpPr>
          <p:cNvPr id="74783" name="Text Box 31"/>
          <p:cNvSpPr txBox="1">
            <a:spLocks noChangeArrowheads="1"/>
          </p:cNvSpPr>
          <p:nvPr/>
        </p:nvSpPr>
        <p:spPr bwMode="auto">
          <a:xfrm>
            <a:off x="3779912" y="3573016"/>
            <a:ext cx="126188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dirty="0" smtClean="0"/>
              <a:t>吴震东</a:t>
            </a:r>
            <a:endParaRPr lang="zh-CN" altLang="en-US" sz="28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2"/>
          <p:cNvSpPr>
            <a:spLocks noGrp="1" noChangeArrowheads="1"/>
          </p:cNvSpPr>
          <p:nvPr>
            <p:ph type="title"/>
          </p:nvPr>
        </p:nvSpPr>
        <p:spPr/>
        <p:txBody>
          <a:bodyPr/>
          <a:lstStyle/>
          <a:p>
            <a:r>
              <a:rPr lang="zh-CN" altLang="en-US" b="1">
                <a:latin typeface="標楷體" pitchFamily="65" charset="-120"/>
                <a:ea typeface="標楷體" pitchFamily="65" charset="-120"/>
              </a:rPr>
              <a:t>分类的过程</a:t>
            </a:r>
          </a:p>
        </p:txBody>
      </p:sp>
      <p:sp>
        <p:nvSpPr>
          <p:cNvPr id="251907" name="Rectangle 3"/>
          <p:cNvSpPr>
            <a:spLocks noGrp="1" noChangeArrowheads="1"/>
          </p:cNvSpPr>
          <p:nvPr>
            <p:ph type="body" idx="1"/>
          </p:nvPr>
        </p:nvSpPr>
        <p:spPr>
          <a:xfrm>
            <a:off x="457200" y="1600200"/>
            <a:ext cx="8229600" cy="2108200"/>
          </a:xfrm>
        </p:spPr>
        <p:txBody>
          <a:bodyPr/>
          <a:lstStyle/>
          <a:p>
            <a:r>
              <a:rPr lang="en-US" altLang="zh-TW" b="1">
                <a:latin typeface="標楷體" pitchFamily="65" charset="-120"/>
                <a:ea typeface="標楷體" pitchFamily="65" charset="-120"/>
              </a:rPr>
              <a:t>1.</a:t>
            </a:r>
            <a:r>
              <a:rPr lang="zh-TW" altLang="en-US" b="1">
                <a:latin typeface="標楷體" pitchFamily="65" charset="-120"/>
                <a:ea typeface="標楷體" pitchFamily="65" charset="-120"/>
              </a:rPr>
              <a:t>模型建立</a:t>
            </a:r>
            <a:r>
              <a:rPr lang="en-US" altLang="zh-TW" b="1">
                <a:latin typeface="標楷體" pitchFamily="65" charset="-120"/>
                <a:ea typeface="標楷體" pitchFamily="65" charset="-120"/>
              </a:rPr>
              <a:t>(Model Building)</a:t>
            </a:r>
          </a:p>
          <a:p>
            <a:r>
              <a:rPr lang="en-US" altLang="zh-TW" b="1">
                <a:latin typeface="標楷體" pitchFamily="65" charset="-120"/>
                <a:ea typeface="標楷體" pitchFamily="65" charset="-120"/>
              </a:rPr>
              <a:t>2.</a:t>
            </a:r>
            <a:r>
              <a:rPr lang="zh-TW" altLang="en-US" b="1">
                <a:latin typeface="標楷體" pitchFamily="65" charset="-120"/>
                <a:ea typeface="標楷體" pitchFamily="65" charset="-120"/>
              </a:rPr>
              <a:t>模型评估</a:t>
            </a:r>
            <a:r>
              <a:rPr lang="en-US" altLang="zh-TW" b="1">
                <a:latin typeface="標楷體" pitchFamily="65" charset="-120"/>
                <a:ea typeface="標楷體" pitchFamily="65" charset="-120"/>
              </a:rPr>
              <a:t>(Model Evaluation)</a:t>
            </a:r>
          </a:p>
          <a:p>
            <a:r>
              <a:rPr lang="en-US" altLang="zh-TW" b="1">
                <a:latin typeface="標楷體" pitchFamily="65" charset="-120"/>
                <a:ea typeface="標楷體" pitchFamily="65" charset="-120"/>
              </a:rPr>
              <a:t>3.</a:t>
            </a:r>
            <a:r>
              <a:rPr lang="zh-TW" altLang="en-US" b="1">
                <a:latin typeface="標楷體" pitchFamily="65" charset="-120"/>
                <a:ea typeface="標楷體" pitchFamily="65" charset="-120"/>
              </a:rPr>
              <a:t>使用模型</a:t>
            </a:r>
            <a:r>
              <a:rPr lang="en-US" altLang="zh-TW" b="1">
                <a:latin typeface="標楷體" pitchFamily="65" charset="-120"/>
                <a:ea typeface="標楷體" pitchFamily="65" charset="-120"/>
              </a:rPr>
              <a:t>(Use Model)</a:t>
            </a:r>
          </a:p>
        </p:txBody>
      </p:sp>
      <p:grpSp>
        <p:nvGrpSpPr>
          <p:cNvPr id="251908" name="Group 4"/>
          <p:cNvGrpSpPr>
            <a:grpSpLocks/>
          </p:cNvGrpSpPr>
          <p:nvPr/>
        </p:nvGrpSpPr>
        <p:grpSpPr bwMode="auto">
          <a:xfrm>
            <a:off x="468313" y="2636838"/>
            <a:ext cx="8386762" cy="2386012"/>
            <a:chOff x="295" y="2432"/>
            <a:chExt cx="5283" cy="1503"/>
          </a:xfrm>
        </p:grpSpPr>
        <p:grpSp>
          <p:nvGrpSpPr>
            <p:cNvPr id="251909" name="Group 5"/>
            <p:cNvGrpSpPr>
              <a:grpSpLocks/>
            </p:cNvGrpSpPr>
            <p:nvPr/>
          </p:nvGrpSpPr>
          <p:grpSpPr bwMode="auto">
            <a:xfrm>
              <a:off x="295" y="2478"/>
              <a:ext cx="2223" cy="1457"/>
              <a:chOff x="2744" y="2115"/>
              <a:chExt cx="2722" cy="1736"/>
            </a:xfrm>
          </p:grpSpPr>
          <p:grpSp>
            <p:nvGrpSpPr>
              <p:cNvPr id="251910" name="Group 6"/>
              <p:cNvGrpSpPr>
                <a:grpSpLocks/>
              </p:cNvGrpSpPr>
              <p:nvPr/>
            </p:nvGrpSpPr>
            <p:grpSpPr bwMode="auto">
              <a:xfrm>
                <a:off x="3833" y="2115"/>
                <a:ext cx="681" cy="363"/>
                <a:chOff x="3833" y="2115"/>
                <a:chExt cx="681" cy="363"/>
              </a:xfrm>
            </p:grpSpPr>
            <p:sp>
              <p:nvSpPr>
                <p:cNvPr id="251911" name="Text Box 7"/>
                <p:cNvSpPr txBox="1">
                  <a:spLocks noChangeArrowheads="1"/>
                </p:cNvSpPr>
                <p:nvPr/>
              </p:nvSpPr>
              <p:spPr bwMode="auto">
                <a:xfrm>
                  <a:off x="3833" y="2160"/>
                  <a:ext cx="681" cy="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TW" altLang="en-US" b="1">
                      <a:latin typeface="標楷體" pitchFamily="65" charset="-120"/>
                      <a:ea typeface="標楷體" pitchFamily="65" charset="-120"/>
                    </a:rPr>
                    <a:t>性别</a:t>
                  </a:r>
                </a:p>
              </p:txBody>
            </p:sp>
            <p:sp>
              <p:nvSpPr>
                <p:cNvPr id="251912" name="Oval 8"/>
                <p:cNvSpPr>
                  <a:spLocks noChangeArrowheads="1"/>
                </p:cNvSpPr>
                <p:nvPr/>
              </p:nvSpPr>
              <p:spPr bwMode="auto">
                <a:xfrm>
                  <a:off x="3833" y="2115"/>
                  <a:ext cx="453" cy="363"/>
                </a:xfrm>
                <a:prstGeom prst="ellipse">
                  <a:avLst/>
                </a:prstGeom>
                <a:noFill/>
                <a:ln w="12700">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51913" name="Group 9"/>
              <p:cNvGrpSpPr>
                <a:grpSpLocks/>
              </p:cNvGrpSpPr>
              <p:nvPr/>
            </p:nvGrpSpPr>
            <p:grpSpPr bwMode="auto">
              <a:xfrm>
                <a:off x="3288" y="2704"/>
                <a:ext cx="1770" cy="363"/>
                <a:chOff x="3288" y="2704"/>
                <a:chExt cx="1770" cy="363"/>
              </a:xfrm>
            </p:grpSpPr>
            <p:grpSp>
              <p:nvGrpSpPr>
                <p:cNvPr id="251914" name="Group 10"/>
                <p:cNvGrpSpPr>
                  <a:grpSpLocks/>
                </p:cNvGrpSpPr>
                <p:nvPr/>
              </p:nvGrpSpPr>
              <p:grpSpPr bwMode="auto">
                <a:xfrm>
                  <a:off x="3288" y="2704"/>
                  <a:ext cx="681" cy="363"/>
                  <a:chOff x="3833" y="2115"/>
                  <a:chExt cx="681" cy="363"/>
                </a:xfrm>
              </p:grpSpPr>
              <p:sp>
                <p:nvSpPr>
                  <p:cNvPr id="251915" name="Text Box 11"/>
                  <p:cNvSpPr txBox="1">
                    <a:spLocks noChangeArrowheads="1"/>
                  </p:cNvSpPr>
                  <p:nvPr/>
                </p:nvSpPr>
                <p:spPr bwMode="auto">
                  <a:xfrm>
                    <a:off x="3833" y="2160"/>
                    <a:ext cx="681" cy="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TW" altLang="en-US" b="1">
                        <a:latin typeface="標楷體" pitchFamily="65" charset="-120"/>
                        <a:ea typeface="標楷體" pitchFamily="65" charset="-120"/>
                      </a:rPr>
                      <a:t>年龄</a:t>
                    </a:r>
                  </a:p>
                </p:txBody>
              </p:sp>
              <p:sp>
                <p:nvSpPr>
                  <p:cNvPr id="251916" name="Oval 12"/>
                  <p:cNvSpPr>
                    <a:spLocks noChangeArrowheads="1"/>
                  </p:cNvSpPr>
                  <p:nvPr/>
                </p:nvSpPr>
                <p:spPr bwMode="auto">
                  <a:xfrm>
                    <a:off x="3833" y="2115"/>
                    <a:ext cx="453" cy="363"/>
                  </a:xfrm>
                  <a:prstGeom prst="ellipse">
                    <a:avLst/>
                  </a:prstGeom>
                  <a:noFill/>
                  <a:ln w="12700">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51917" name="Group 13"/>
                <p:cNvGrpSpPr>
                  <a:grpSpLocks/>
                </p:cNvGrpSpPr>
                <p:nvPr/>
              </p:nvGrpSpPr>
              <p:grpSpPr bwMode="auto">
                <a:xfrm>
                  <a:off x="4377" y="2704"/>
                  <a:ext cx="681" cy="363"/>
                  <a:chOff x="3833" y="2115"/>
                  <a:chExt cx="681" cy="363"/>
                </a:xfrm>
              </p:grpSpPr>
              <p:sp>
                <p:nvSpPr>
                  <p:cNvPr id="251918" name="Text Box 14"/>
                  <p:cNvSpPr txBox="1">
                    <a:spLocks noChangeArrowheads="1"/>
                  </p:cNvSpPr>
                  <p:nvPr/>
                </p:nvSpPr>
                <p:spPr bwMode="auto">
                  <a:xfrm>
                    <a:off x="3833" y="2160"/>
                    <a:ext cx="681" cy="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TW" altLang="en-US" b="1">
                        <a:latin typeface="標楷體" pitchFamily="65" charset="-120"/>
                        <a:ea typeface="標楷體" pitchFamily="65" charset="-120"/>
                      </a:rPr>
                      <a:t>婚姻</a:t>
                    </a:r>
                  </a:p>
                </p:txBody>
              </p:sp>
              <p:sp>
                <p:nvSpPr>
                  <p:cNvPr id="251919" name="Oval 15"/>
                  <p:cNvSpPr>
                    <a:spLocks noChangeArrowheads="1"/>
                  </p:cNvSpPr>
                  <p:nvPr/>
                </p:nvSpPr>
                <p:spPr bwMode="auto">
                  <a:xfrm>
                    <a:off x="3833" y="2115"/>
                    <a:ext cx="453" cy="363"/>
                  </a:xfrm>
                  <a:prstGeom prst="ellipse">
                    <a:avLst/>
                  </a:prstGeom>
                  <a:noFill/>
                  <a:ln w="12700">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251920" name="Group 16"/>
              <p:cNvGrpSpPr>
                <a:grpSpLocks/>
              </p:cNvGrpSpPr>
              <p:nvPr/>
            </p:nvGrpSpPr>
            <p:grpSpPr bwMode="auto">
              <a:xfrm>
                <a:off x="2744" y="3566"/>
                <a:ext cx="2540" cy="285"/>
                <a:chOff x="2744" y="3566"/>
                <a:chExt cx="2540" cy="285"/>
              </a:xfrm>
            </p:grpSpPr>
            <p:sp>
              <p:nvSpPr>
                <p:cNvPr id="251921" name="Text Box 17"/>
                <p:cNvSpPr txBox="1">
                  <a:spLocks noChangeArrowheads="1"/>
                </p:cNvSpPr>
                <p:nvPr/>
              </p:nvSpPr>
              <p:spPr bwMode="auto">
                <a:xfrm>
                  <a:off x="2744" y="3566"/>
                  <a:ext cx="363" cy="285"/>
                </a:xfrm>
                <a:prstGeom prst="rect">
                  <a:avLst/>
                </a:prstGeom>
                <a:noFill/>
                <a:ln w="127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TW" altLang="en-US" b="1">
                      <a:latin typeface="標楷體" pitchFamily="65" charset="-120"/>
                      <a:ea typeface="標楷體" pitchFamily="65" charset="-120"/>
                    </a:rPr>
                    <a:t>否</a:t>
                  </a:r>
                </a:p>
              </p:txBody>
            </p:sp>
            <p:sp>
              <p:nvSpPr>
                <p:cNvPr id="251922" name="Text Box 18"/>
                <p:cNvSpPr txBox="1">
                  <a:spLocks noChangeArrowheads="1"/>
                </p:cNvSpPr>
                <p:nvPr/>
              </p:nvSpPr>
              <p:spPr bwMode="auto">
                <a:xfrm>
                  <a:off x="3516" y="3566"/>
                  <a:ext cx="362" cy="285"/>
                </a:xfrm>
                <a:prstGeom prst="rect">
                  <a:avLst/>
                </a:prstGeom>
                <a:noFill/>
                <a:ln w="127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TW" altLang="en-US" b="1">
                      <a:latin typeface="標楷體" pitchFamily="65" charset="-120"/>
                      <a:ea typeface="標楷體" pitchFamily="65" charset="-120"/>
                    </a:rPr>
                    <a:t>是</a:t>
                  </a:r>
                </a:p>
              </p:txBody>
            </p:sp>
            <p:sp>
              <p:nvSpPr>
                <p:cNvPr id="251923" name="Text Box 19"/>
                <p:cNvSpPr txBox="1">
                  <a:spLocks noChangeArrowheads="1"/>
                </p:cNvSpPr>
                <p:nvPr/>
              </p:nvSpPr>
              <p:spPr bwMode="auto">
                <a:xfrm>
                  <a:off x="4195" y="3566"/>
                  <a:ext cx="363" cy="285"/>
                </a:xfrm>
                <a:prstGeom prst="rect">
                  <a:avLst/>
                </a:prstGeom>
                <a:noFill/>
                <a:ln w="127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TW" altLang="en-US" b="1">
                      <a:latin typeface="標楷體" pitchFamily="65" charset="-120"/>
                      <a:ea typeface="標楷體" pitchFamily="65" charset="-120"/>
                    </a:rPr>
                    <a:t>否</a:t>
                  </a:r>
                </a:p>
              </p:txBody>
            </p:sp>
            <p:sp>
              <p:nvSpPr>
                <p:cNvPr id="251924" name="Text Box 20"/>
                <p:cNvSpPr txBox="1">
                  <a:spLocks noChangeArrowheads="1"/>
                </p:cNvSpPr>
                <p:nvPr/>
              </p:nvSpPr>
              <p:spPr bwMode="auto">
                <a:xfrm>
                  <a:off x="4921" y="3566"/>
                  <a:ext cx="363" cy="284"/>
                </a:xfrm>
                <a:prstGeom prst="rect">
                  <a:avLst/>
                </a:prstGeom>
                <a:noFill/>
                <a:ln w="127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TW" altLang="en-US" b="1">
                      <a:latin typeface="標楷體" pitchFamily="65" charset="-120"/>
                      <a:ea typeface="標楷體" pitchFamily="65" charset="-120"/>
                    </a:rPr>
                    <a:t>是</a:t>
                  </a:r>
                </a:p>
              </p:txBody>
            </p:sp>
          </p:grpSp>
          <p:grpSp>
            <p:nvGrpSpPr>
              <p:cNvPr id="251925" name="Group 21"/>
              <p:cNvGrpSpPr>
                <a:grpSpLocks/>
              </p:cNvGrpSpPr>
              <p:nvPr/>
            </p:nvGrpSpPr>
            <p:grpSpPr bwMode="auto">
              <a:xfrm>
                <a:off x="3288" y="2432"/>
                <a:ext cx="1906" cy="276"/>
                <a:chOff x="3288" y="2432"/>
                <a:chExt cx="1906" cy="276"/>
              </a:xfrm>
            </p:grpSpPr>
            <p:sp>
              <p:nvSpPr>
                <p:cNvPr id="251926" name="Text Box 22"/>
                <p:cNvSpPr txBox="1">
                  <a:spLocks noChangeArrowheads="1"/>
                </p:cNvSpPr>
                <p:nvPr/>
              </p:nvSpPr>
              <p:spPr bwMode="auto">
                <a:xfrm>
                  <a:off x="3288" y="2432"/>
                  <a:ext cx="772" cy="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TW" b="1">
                      <a:solidFill>
                        <a:schemeClr val="folHlink"/>
                      </a:solidFill>
                      <a:latin typeface="標楷體" pitchFamily="65" charset="-120"/>
                      <a:ea typeface="標楷體" pitchFamily="65" charset="-120"/>
                    </a:rPr>
                    <a:t>Female</a:t>
                  </a:r>
                </a:p>
              </p:txBody>
            </p:sp>
            <p:sp>
              <p:nvSpPr>
                <p:cNvPr id="251927" name="Line 23"/>
                <p:cNvSpPr>
                  <a:spLocks noChangeShapeType="1"/>
                </p:cNvSpPr>
                <p:nvPr/>
              </p:nvSpPr>
              <p:spPr bwMode="auto">
                <a:xfrm flipH="1">
                  <a:off x="3515" y="2432"/>
                  <a:ext cx="363" cy="272"/>
                </a:xfrm>
                <a:prstGeom prst="line">
                  <a:avLst/>
                </a:prstGeom>
                <a:noFill/>
                <a:ln w="127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1928" name="Line 24"/>
                <p:cNvSpPr>
                  <a:spLocks noChangeShapeType="1"/>
                </p:cNvSpPr>
                <p:nvPr/>
              </p:nvSpPr>
              <p:spPr bwMode="auto">
                <a:xfrm>
                  <a:off x="4195" y="2432"/>
                  <a:ext cx="318" cy="272"/>
                </a:xfrm>
                <a:prstGeom prst="line">
                  <a:avLst/>
                </a:prstGeom>
                <a:noFill/>
                <a:ln w="127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1929" name="Text Box 25"/>
                <p:cNvSpPr txBox="1">
                  <a:spLocks noChangeArrowheads="1"/>
                </p:cNvSpPr>
                <p:nvPr/>
              </p:nvSpPr>
              <p:spPr bwMode="auto">
                <a:xfrm>
                  <a:off x="4422" y="2432"/>
                  <a:ext cx="772" cy="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TW" b="1">
                      <a:solidFill>
                        <a:schemeClr val="folHlink"/>
                      </a:solidFill>
                      <a:latin typeface="標楷體" pitchFamily="65" charset="-120"/>
                      <a:ea typeface="標楷體" pitchFamily="65" charset="-120"/>
                    </a:rPr>
                    <a:t>Male</a:t>
                  </a:r>
                </a:p>
              </p:txBody>
            </p:sp>
          </p:grpSp>
          <p:grpSp>
            <p:nvGrpSpPr>
              <p:cNvPr id="251930" name="Group 26"/>
              <p:cNvGrpSpPr>
                <a:grpSpLocks/>
              </p:cNvGrpSpPr>
              <p:nvPr/>
            </p:nvGrpSpPr>
            <p:grpSpPr bwMode="auto">
              <a:xfrm>
                <a:off x="2835" y="3022"/>
                <a:ext cx="2631" cy="544"/>
                <a:chOff x="2835" y="3022"/>
                <a:chExt cx="2631" cy="544"/>
              </a:xfrm>
            </p:grpSpPr>
            <p:sp>
              <p:nvSpPr>
                <p:cNvPr id="251931" name="Line 27"/>
                <p:cNvSpPr>
                  <a:spLocks noChangeShapeType="1"/>
                </p:cNvSpPr>
                <p:nvPr/>
              </p:nvSpPr>
              <p:spPr bwMode="auto">
                <a:xfrm flipH="1">
                  <a:off x="2880" y="3067"/>
                  <a:ext cx="499" cy="499"/>
                </a:xfrm>
                <a:prstGeom prst="line">
                  <a:avLst/>
                </a:prstGeom>
                <a:noFill/>
                <a:ln w="127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1932" name="Line 28"/>
                <p:cNvSpPr>
                  <a:spLocks noChangeShapeType="1"/>
                </p:cNvSpPr>
                <p:nvPr/>
              </p:nvSpPr>
              <p:spPr bwMode="auto">
                <a:xfrm>
                  <a:off x="3560" y="3067"/>
                  <a:ext cx="227" cy="454"/>
                </a:xfrm>
                <a:prstGeom prst="line">
                  <a:avLst/>
                </a:prstGeom>
                <a:noFill/>
                <a:ln w="127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1933" name="Line 29"/>
                <p:cNvSpPr>
                  <a:spLocks noChangeShapeType="1"/>
                </p:cNvSpPr>
                <p:nvPr/>
              </p:nvSpPr>
              <p:spPr bwMode="auto">
                <a:xfrm flipH="1">
                  <a:off x="4195" y="3022"/>
                  <a:ext cx="273" cy="499"/>
                </a:xfrm>
                <a:prstGeom prst="line">
                  <a:avLst/>
                </a:prstGeom>
                <a:noFill/>
                <a:ln w="127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1934" name="Line 30"/>
                <p:cNvSpPr>
                  <a:spLocks noChangeShapeType="1"/>
                </p:cNvSpPr>
                <p:nvPr/>
              </p:nvSpPr>
              <p:spPr bwMode="auto">
                <a:xfrm>
                  <a:off x="4740" y="3022"/>
                  <a:ext cx="227" cy="453"/>
                </a:xfrm>
                <a:prstGeom prst="line">
                  <a:avLst/>
                </a:prstGeom>
                <a:noFill/>
                <a:ln w="127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1935" name="Text Box 31"/>
                <p:cNvSpPr txBox="1">
                  <a:spLocks noChangeArrowheads="1"/>
                </p:cNvSpPr>
                <p:nvPr/>
              </p:nvSpPr>
              <p:spPr bwMode="auto">
                <a:xfrm>
                  <a:off x="2835" y="3113"/>
                  <a:ext cx="773" cy="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TW" b="1">
                      <a:solidFill>
                        <a:schemeClr val="folHlink"/>
                      </a:solidFill>
                      <a:latin typeface="標楷體" pitchFamily="65" charset="-120"/>
                      <a:ea typeface="標楷體" pitchFamily="65" charset="-120"/>
                    </a:rPr>
                    <a:t>&lt;35</a:t>
                  </a:r>
                </a:p>
              </p:txBody>
            </p:sp>
            <p:sp>
              <p:nvSpPr>
                <p:cNvPr id="251936" name="Text Box 32"/>
                <p:cNvSpPr txBox="1">
                  <a:spLocks noChangeArrowheads="1"/>
                </p:cNvSpPr>
                <p:nvPr/>
              </p:nvSpPr>
              <p:spPr bwMode="auto">
                <a:xfrm>
                  <a:off x="3514" y="3158"/>
                  <a:ext cx="773" cy="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en-US" b="1">
                      <a:latin typeface="標楷體" pitchFamily="65" charset="-120"/>
                      <a:ea typeface="標楷體" pitchFamily="65" charset="-120"/>
                    </a:rPr>
                    <a:t>≧</a:t>
                  </a:r>
                  <a:r>
                    <a:rPr kumimoji="1" lang="en-US" altLang="zh-TW" b="1">
                      <a:solidFill>
                        <a:schemeClr val="folHlink"/>
                      </a:solidFill>
                      <a:latin typeface="標楷體" pitchFamily="65" charset="-120"/>
                      <a:ea typeface="標楷體" pitchFamily="65" charset="-120"/>
                    </a:rPr>
                    <a:t>35</a:t>
                  </a:r>
                </a:p>
              </p:txBody>
            </p:sp>
            <p:sp>
              <p:nvSpPr>
                <p:cNvPr id="251937" name="Text Box 33"/>
                <p:cNvSpPr txBox="1">
                  <a:spLocks noChangeArrowheads="1"/>
                </p:cNvSpPr>
                <p:nvPr/>
              </p:nvSpPr>
              <p:spPr bwMode="auto">
                <a:xfrm>
                  <a:off x="4195" y="3158"/>
                  <a:ext cx="771" cy="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TW" altLang="en-US" b="1">
                      <a:solidFill>
                        <a:schemeClr val="folHlink"/>
                      </a:solidFill>
                      <a:latin typeface="標楷體" pitchFamily="65" charset="-120"/>
                      <a:ea typeface="標楷體" pitchFamily="65" charset="-120"/>
                    </a:rPr>
                    <a:t>未婚</a:t>
                  </a:r>
                </a:p>
              </p:txBody>
            </p:sp>
            <p:sp>
              <p:nvSpPr>
                <p:cNvPr id="251938" name="Text Box 34"/>
                <p:cNvSpPr txBox="1">
                  <a:spLocks noChangeArrowheads="1"/>
                </p:cNvSpPr>
                <p:nvPr/>
              </p:nvSpPr>
              <p:spPr bwMode="auto">
                <a:xfrm>
                  <a:off x="4693" y="3158"/>
                  <a:ext cx="773" cy="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TW" altLang="en-US" b="1">
                      <a:solidFill>
                        <a:schemeClr val="folHlink"/>
                      </a:solidFill>
                      <a:latin typeface="標楷體" pitchFamily="65" charset="-120"/>
                      <a:ea typeface="標楷體" pitchFamily="65" charset="-120"/>
                    </a:rPr>
                    <a:t>已婚</a:t>
                  </a:r>
                </a:p>
              </p:txBody>
            </p:sp>
          </p:grpSp>
        </p:grpSp>
        <p:sp>
          <p:nvSpPr>
            <p:cNvPr id="251939" name="Text Box 35"/>
            <p:cNvSpPr txBox="1">
              <a:spLocks noChangeArrowheads="1"/>
            </p:cNvSpPr>
            <p:nvPr/>
          </p:nvSpPr>
          <p:spPr bwMode="auto">
            <a:xfrm>
              <a:off x="2290" y="2432"/>
              <a:ext cx="3288" cy="1163"/>
            </a:xfrm>
            <a:prstGeom prst="rect">
              <a:avLst/>
            </a:prstGeom>
            <a:noFill/>
            <a:ln w="12700">
              <a:solidFill>
                <a:srgbClr val="3366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TW" altLang="en-US" b="1">
                  <a:solidFill>
                    <a:schemeClr val="folHlink"/>
                  </a:solidFill>
                  <a:latin typeface="標楷體" pitchFamily="65" charset="-120"/>
                  <a:ea typeface="標楷體" pitchFamily="65" charset="-120"/>
                </a:rPr>
                <a:t>分类规则</a:t>
              </a:r>
            </a:p>
            <a:p>
              <a:pPr>
                <a:spcBef>
                  <a:spcPct val="50000"/>
                </a:spcBef>
              </a:pPr>
              <a:r>
                <a:rPr kumimoji="1" lang="en-US" altLang="zh-TW" sz="1600" b="1">
                  <a:latin typeface="標楷體" pitchFamily="65" charset="-120"/>
                  <a:ea typeface="標楷體" pitchFamily="65" charset="-120"/>
                </a:rPr>
                <a:t>IF </a:t>
              </a:r>
              <a:r>
                <a:rPr kumimoji="1" lang="zh-TW" altLang="en-US" sz="1600" b="1">
                  <a:latin typeface="標楷體" pitchFamily="65" charset="-120"/>
                  <a:ea typeface="標楷體" pitchFamily="65" charset="-120"/>
                </a:rPr>
                <a:t>性别</a:t>
              </a:r>
              <a:r>
                <a:rPr kumimoji="1" lang="en-US" altLang="zh-TW" sz="1600" b="1">
                  <a:latin typeface="標楷體" pitchFamily="65" charset="-120"/>
                  <a:ea typeface="標楷體" pitchFamily="65" charset="-120"/>
                </a:rPr>
                <a:t>=Female AND </a:t>
              </a:r>
              <a:r>
                <a:rPr kumimoji="1" lang="zh-TW" altLang="en-US" sz="1600" b="1">
                  <a:latin typeface="標楷體" pitchFamily="65" charset="-120"/>
                  <a:ea typeface="標楷體" pitchFamily="65" charset="-120"/>
                </a:rPr>
                <a:t>年龄</a:t>
              </a:r>
              <a:r>
                <a:rPr kumimoji="1" lang="en-US" altLang="zh-TW" sz="1600" b="1">
                  <a:latin typeface="標楷體" pitchFamily="65" charset="-120"/>
                  <a:ea typeface="標楷體" pitchFamily="65" charset="-120"/>
                </a:rPr>
                <a:t>&lt;35 THEN </a:t>
              </a:r>
              <a:r>
                <a:rPr kumimoji="1" lang="zh-TW" altLang="en-US" sz="1600" b="1">
                  <a:latin typeface="標楷體" pitchFamily="65" charset="-120"/>
                  <a:ea typeface="標楷體" pitchFamily="65" charset="-120"/>
                </a:rPr>
                <a:t>购买</a:t>
              </a:r>
              <a:r>
                <a:rPr kumimoji="1" lang="en-US" altLang="zh-TW" sz="1600" b="1">
                  <a:latin typeface="標楷體" pitchFamily="65" charset="-120"/>
                  <a:ea typeface="標楷體" pitchFamily="65" charset="-120"/>
                </a:rPr>
                <a:t>RV</a:t>
              </a:r>
              <a:r>
                <a:rPr kumimoji="1" lang="zh-TW" altLang="en-US" sz="1600" b="1">
                  <a:latin typeface="標楷體" pitchFamily="65" charset="-120"/>
                  <a:ea typeface="標楷體" pitchFamily="65" charset="-120"/>
                </a:rPr>
                <a:t>房车</a:t>
              </a:r>
              <a:r>
                <a:rPr kumimoji="1" lang="en-US" altLang="zh-TW" sz="1600" b="1">
                  <a:latin typeface="標楷體" pitchFamily="65" charset="-120"/>
                  <a:ea typeface="標楷體" pitchFamily="65" charset="-120"/>
                </a:rPr>
                <a:t>=</a:t>
              </a:r>
              <a:r>
                <a:rPr kumimoji="1" lang="zh-TW" altLang="en-US" sz="1600" b="1">
                  <a:latin typeface="標楷體" pitchFamily="65" charset="-120"/>
                  <a:ea typeface="標楷體" pitchFamily="65" charset="-120"/>
                </a:rPr>
                <a:t>否</a:t>
              </a:r>
            </a:p>
            <a:p>
              <a:pPr>
                <a:spcBef>
                  <a:spcPct val="50000"/>
                </a:spcBef>
              </a:pPr>
              <a:r>
                <a:rPr kumimoji="1" lang="en-US" altLang="zh-TW" sz="1600" b="1">
                  <a:latin typeface="標楷體" pitchFamily="65" charset="-120"/>
                  <a:ea typeface="標楷體" pitchFamily="65" charset="-120"/>
                </a:rPr>
                <a:t>IF </a:t>
              </a:r>
              <a:r>
                <a:rPr kumimoji="1" lang="zh-TW" altLang="en-US" sz="1600" b="1">
                  <a:latin typeface="標楷體" pitchFamily="65" charset="-120"/>
                  <a:ea typeface="標楷體" pitchFamily="65" charset="-120"/>
                </a:rPr>
                <a:t>性别</a:t>
              </a:r>
              <a:r>
                <a:rPr kumimoji="1" lang="en-US" altLang="zh-TW" sz="1600" b="1">
                  <a:latin typeface="標楷體" pitchFamily="65" charset="-120"/>
                  <a:ea typeface="標楷體" pitchFamily="65" charset="-120"/>
                </a:rPr>
                <a:t>=Female AND </a:t>
              </a:r>
              <a:r>
                <a:rPr kumimoji="1" lang="zh-TW" altLang="en-US" sz="1600" b="1">
                  <a:latin typeface="標楷體" pitchFamily="65" charset="-120"/>
                  <a:ea typeface="標楷體" pitchFamily="65" charset="-120"/>
                </a:rPr>
                <a:t>年龄≧</a:t>
              </a:r>
              <a:r>
                <a:rPr kumimoji="1" lang="en-US" altLang="zh-TW" sz="1600" b="1">
                  <a:latin typeface="標楷體" pitchFamily="65" charset="-120"/>
                  <a:ea typeface="標楷體" pitchFamily="65" charset="-120"/>
                </a:rPr>
                <a:t>35 THEN </a:t>
              </a:r>
              <a:r>
                <a:rPr kumimoji="1" lang="zh-TW" altLang="en-US" sz="1600" b="1">
                  <a:latin typeface="標楷體" pitchFamily="65" charset="-120"/>
                  <a:ea typeface="標楷體" pitchFamily="65" charset="-120"/>
                </a:rPr>
                <a:t>购买</a:t>
              </a:r>
              <a:r>
                <a:rPr kumimoji="1" lang="en-US" altLang="zh-TW" sz="1600" b="1">
                  <a:latin typeface="標楷體" pitchFamily="65" charset="-120"/>
                  <a:ea typeface="標楷體" pitchFamily="65" charset="-120"/>
                </a:rPr>
                <a:t>RV</a:t>
              </a:r>
              <a:r>
                <a:rPr kumimoji="1" lang="zh-TW" altLang="en-US" sz="1600" b="1">
                  <a:latin typeface="標楷體" pitchFamily="65" charset="-120"/>
                  <a:ea typeface="標楷體" pitchFamily="65" charset="-120"/>
                </a:rPr>
                <a:t>房车</a:t>
              </a:r>
              <a:r>
                <a:rPr kumimoji="1" lang="en-US" altLang="zh-TW" sz="1600" b="1">
                  <a:latin typeface="標楷體" pitchFamily="65" charset="-120"/>
                  <a:ea typeface="標楷體" pitchFamily="65" charset="-120"/>
                </a:rPr>
                <a:t>=</a:t>
              </a:r>
              <a:r>
                <a:rPr kumimoji="1" lang="zh-TW" altLang="en-US" sz="1600" b="1">
                  <a:latin typeface="標楷體" pitchFamily="65" charset="-120"/>
                  <a:ea typeface="標楷體" pitchFamily="65" charset="-120"/>
                </a:rPr>
                <a:t>是</a:t>
              </a:r>
            </a:p>
            <a:p>
              <a:pPr>
                <a:spcBef>
                  <a:spcPct val="50000"/>
                </a:spcBef>
              </a:pPr>
              <a:r>
                <a:rPr kumimoji="1" lang="en-US" altLang="zh-TW" sz="1600" b="1">
                  <a:latin typeface="標楷體" pitchFamily="65" charset="-120"/>
                  <a:ea typeface="標楷體" pitchFamily="65" charset="-120"/>
                </a:rPr>
                <a:t>IF </a:t>
              </a:r>
              <a:r>
                <a:rPr kumimoji="1" lang="zh-TW" altLang="en-US" sz="1600" b="1">
                  <a:latin typeface="標楷體" pitchFamily="65" charset="-120"/>
                  <a:ea typeface="標楷體" pitchFamily="65" charset="-120"/>
                </a:rPr>
                <a:t>性别</a:t>
              </a:r>
              <a:r>
                <a:rPr kumimoji="1" lang="en-US" altLang="zh-TW" sz="1600" b="1">
                  <a:latin typeface="標楷體" pitchFamily="65" charset="-120"/>
                  <a:ea typeface="標楷體" pitchFamily="65" charset="-120"/>
                </a:rPr>
                <a:t>=Male AND </a:t>
              </a:r>
              <a:r>
                <a:rPr kumimoji="1" lang="zh-TW" altLang="en-US" sz="1600" b="1">
                  <a:latin typeface="標楷體" pitchFamily="65" charset="-120"/>
                  <a:ea typeface="標楷體" pitchFamily="65" charset="-120"/>
                </a:rPr>
                <a:t>婚姻</a:t>
              </a:r>
              <a:r>
                <a:rPr kumimoji="1" lang="en-US" altLang="zh-TW" sz="1600" b="1">
                  <a:latin typeface="標楷體" pitchFamily="65" charset="-120"/>
                  <a:ea typeface="標楷體" pitchFamily="65" charset="-120"/>
                </a:rPr>
                <a:t>=</a:t>
              </a:r>
              <a:r>
                <a:rPr kumimoji="1" lang="zh-TW" altLang="en-US" sz="1600" b="1">
                  <a:latin typeface="標楷體" pitchFamily="65" charset="-120"/>
                  <a:ea typeface="標楷體" pitchFamily="65" charset="-120"/>
                </a:rPr>
                <a:t>未婚 </a:t>
              </a:r>
              <a:r>
                <a:rPr kumimoji="1" lang="en-US" altLang="zh-TW" sz="1600" b="1">
                  <a:latin typeface="標楷體" pitchFamily="65" charset="-120"/>
                  <a:ea typeface="標楷體" pitchFamily="65" charset="-120"/>
                </a:rPr>
                <a:t>THEN </a:t>
              </a:r>
              <a:r>
                <a:rPr kumimoji="1" lang="zh-TW" altLang="en-US" sz="1600" b="1">
                  <a:latin typeface="標楷體" pitchFamily="65" charset="-120"/>
                  <a:ea typeface="標楷體" pitchFamily="65" charset="-120"/>
                </a:rPr>
                <a:t>购买</a:t>
              </a:r>
              <a:r>
                <a:rPr kumimoji="1" lang="en-US" altLang="zh-TW" sz="1600" b="1">
                  <a:latin typeface="標楷體" pitchFamily="65" charset="-120"/>
                  <a:ea typeface="標楷體" pitchFamily="65" charset="-120"/>
                </a:rPr>
                <a:t>RV</a:t>
              </a:r>
              <a:r>
                <a:rPr kumimoji="1" lang="zh-TW" altLang="en-US" sz="1600" b="1">
                  <a:latin typeface="標楷體" pitchFamily="65" charset="-120"/>
                  <a:ea typeface="標楷體" pitchFamily="65" charset="-120"/>
                </a:rPr>
                <a:t>房车</a:t>
              </a:r>
              <a:r>
                <a:rPr kumimoji="1" lang="en-US" altLang="zh-TW" sz="1600" b="1">
                  <a:latin typeface="標楷體" pitchFamily="65" charset="-120"/>
                  <a:ea typeface="標楷體" pitchFamily="65" charset="-120"/>
                </a:rPr>
                <a:t>=</a:t>
              </a:r>
              <a:r>
                <a:rPr kumimoji="1" lang="zh-TW" altLang="en-US" sz="1600" b="1">
                  <a:latin typeface="標楷體" pitchFamily="65" charset="-120"/>
                  <a:ea typeface="標楷體" pitchFamily="65" charset="-120"/>
                </a:rPr>
                <a:t>否</a:t>
              </a:r>
            </a:p>
            <a:p>
              <a:pPr>
                <a:spcBef>
                  <a:spcPct val="50000"/>
                </a:spcBef>
              </a:pPr>
              <a:r>
                <a:rPr kumimoji="1" lang="en-US" altLang="zh-TW" sz="1600" b="1">
                  <a:latin typeface="標楷體" pitchFamily="65" charset="-120"/>
                  <a:ea typeface="標楷體" pitchFamily="65" charset="-120"/>
                </a:rPr>
                <a:t>IF </a:t>
              </a:r>
              <a:r>
                <a:rPr kumimoji="1" lang="zh-TW" altLang="en-US" sz="1600" b="1">
                  <a:latin typeface="標楷體" pitchFamily="65" charset="-120"/>
                  <a:ea typeface="標楷體" pitchFamily="65" charset="-120"/>
                </a:rPr>
                <a:t>性别</a:t>
              </a:r>
              <a:r>
                <a:rPr kumimoji="1" lang="en-US" altLang="zh-TW" sz="1600" b="1">
                  <a:latin typeface="標楷體" pitchFamily="65" charset="-120"/>
                  <a:ea typeface="標楷體" pitchFamily="65" charset="-120"/>
                </a:rPr>
                <a:t>=Male AND </a:t>
              </a:r>
              <a:r>
                <a:rPr kumimoji="1" lang="zh-TW" altLang="en-US" sz="1600" b="1">
                  <a:latin typeface="標楷體" pitchFamily="65" charset="-120"/>
                  <a:ea typeface="標楷體" pitchFamily="65" charset="-120"/>
                </a:rPr>
                <a:t>婚姻</a:t>
              </a:r>
              <a:r>
                <a:rPr kumimoji="1" lang="en-US" altLang="zh-TW" sz="1600" b="1">
                  <a:latin typeface="標楷體" pitchFamily="65" charset="-120"/>
                  <a:ea typeface="標楷體" pitchFamily="65" charset="-120"/>
                </a:rPr>
                <a:t>=</a:t>
              </a:r>
              <a:r>
                <a:rPr kumimoji="1" lang="zh-TW" altLang="en-US" sz="1600" b="1">
                  <a:latin typeface="標楷體" pitchFamily="65" charset="-120"/>
                  <a:ea typeface="標楷體" pitchFamily="65" charset="-120"/>
                </a:rPr>
                <a:t>已婚 </a:t>
              </a:r>
              <a:r>
                <a:rPr kumimoji="1" lang="en-US" altLang="zh-TW" sz="1600" b="1">
                  <a:latin typeface="標楷體" pitchFamily="65" charset="-120"/>
                  <a:ea typeface="標楷體" pitchFamily="65" charset="-120"/>
                </a:rPr>
                <a:t>THEN </a:t>
              </a:r>
              <a:r>
                <a:rPr kumimoji="1" lang="zh-TW" altLang="en-US" sz="1600" b="1">
                  <a:latin typeface="標楷體" pitchFamily="65" charset="-120"/>
                  <a:ea typeface="標楷體" pitchFamily="65" charset="-120"/>
                </a:rPr>
                <a:t>购买</a:t>
              </a:r>
              <a:r>
                <a:rPr kumimoji="1" lang="en-US" altLang="zh-TW" sz="1600" b="1">
                  <a:latin typeface="標楷體" pitchFamily="65" charset="-120"/>
                  <a:ea typeface="標楷體" pitchFamily="65" charset="-120"/>
                </a:rPr>
                <a:t>RV</a:t>
              </a:r>
              <a:r>
                <a:rPr kumimoji="1" lang="zh-TW" altLang="en-US" sz="1600" b="1">
                  <a:latin typeface="標楷體" pitchFamily="65" charset="-120"/>
                  <a:ea typeface="標楷體" pitchFamily="65" charset="-120"/>
                </a:rPr>
                <a:t>房车</a:t>
              </a:r>
              <a:r>
                <a:rPr kumimoji="1" lang="en-US" altLang="zh-TW" sz="1600" b="1">
                  <a:latin typeface="標楷體" pitchFamily="65" charset="-120"/>
                  <a:ea typeface="標楷體" pitchFamily="65" charset="-120"/>
                </a:rPr>
                <a:t>=</a:t>
              </a:r>
              <a:r>
                <a:rPr kumimoji="1" lang="zh-TW" altLang="en-US" sz="1600" b="1">
                  <a:latin typeface="標楷體" pitchFamily="65" charset="-120"/>
                  <a:ea typeface="標楷體" pitchFamily="65" charset="-120"/>
                </a:rPr>
                <a:t>是</a:t>
              </a:r>
            </a:p>
          </p:txBody>
        </p:sp>
        <p:sp>
          <p:nvSpPr>
            <p:cNvPr id="251940" name="Line 36"/>
            <p:cNvSpPr>
              <a:spLocks noChangeShapeType="1"/>
            </p:cNvSpPr>
            <p:nvPr/>
          </p:nvSpPr>
          <p:spPr bwMode="auto">
            <a:xfrm>
              <a:off x="1701" y="2659"/>
              <a:ext cx="544" cy="0"/>
            </a:xfrm>
            <a:prstGeom prst="line">
              <a:avLst/>
            </a:prstGeom>
            <a:noFill/>
            <a:ln w="127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51941" name="Group 37"/>
          <p:cNvGrpSpPr>
            <a:grpSpLocks/>
          </p:cNvGrpSpPr>
          <p:nvPr/>
        </p:nvGrpSpPr>
        <p:grpSpPr bwMode="auto">
          <a:xfrm>
            <a:off x="539750" y="2997200"/>
            <a:ext cx="7200900" cy="4103688"/>
            <a:chOff x="748" y="1480"/>
            <a:chExt cx="5148" cy="2721"/>
          </a:xfrm>
        </p:grpSpPr>
        <p:grpSp>
          <p:nvGrpSpPr>
            <p:cNvPr id="251942" name="Group 38"/>
            <p:cNvGrpSpPr>
              <a:grpSpLocks/>
            </p:cNvGrpSpPr>
            <p:nvPr/>
          </p:nvGrpSpPr>
          <p:grpSpPr bwMode="auto">
            <a:xfrm>
              <a:off x="930" y="1525"/>
              <a:ext cx="1950" cy="1993"/>
              <a:chOff x="431" y="1616"/>
              <a:chExt cx="1502" cy="1856"/>
            </a:xfrm>
          </p:grpSpPr>
          <p:pic>
            <p:nvPicPr>
              <p:cNvPr id="251943" name="Picture 3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1" y="1842"/>
                <a:ext cx="1502" cy="1630"/>
              </a:xfrm>
              <a:prstGeom prst="rect">
                <a:avLst/>
              </a:prstGeom>
              <a:noFill/>
              <a:ln w="254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51944" name="Text Box 40"/>
              <p:cNvSpPr txBox="1">
                <a:spLocks noChangeArrowheads="1"/>
              </p:cNvSpPr>
              <p:nvPr/>
            </p:nvSpPr>
            <p:spPr bwMode="auto">
              <a:xfrm>
                <a:off x="567" y="1616"/>
                <a:ext cx="1224" cy="2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TW" altLang="en-US" b="1">
                    <a:solidFill>
                      <a:schemeClr val="folHlink"/>
                    </a:solidFill>
                    <a:latin typeface="標楷體" pitchFamily="65" charset="-120"/>
                    <a:ea typeface="標楷體" pitchFamily="65" charset="-120"/>
                  </a:rPr>
                  <a:t>数据库</a:t>
                </a:r>
              </a:p>
            </p:txBody>
          </p:sp>
        </p:grpSp>
        <p:sp>
          <p:nvSpPr>
            <p:cNvPr id="251945" name="Rectangle 41"/>
            <p:cNvSpPr>
              <a:spLocks noChangeArrowheads="1"/>
            </p:cNvSpPr>
            <p:nvPr/>
          </p:nvSpPr>
          <p:spPr bwMode="auto">
            <a:xfrm>
              <a:off x="748" y="2115"/>
              <a:ext cx="2223" cy="771"/>
            </a:xfrm>
            <a:prstGeom prst="rect">
              <a:avLst/>
            </a:prstGeom>
            <a:noFill/>
            <a:ln w="38100">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1946" name="Line 42"/>
            <p:cNvSpPr>
              <a:spLocks noChangeShapeType="1"/>
            </p:cNvSpPr>
            <p:nvPr/>
          </p:nvSpPr>
          <p:spPr bwMode="auto">
            <a:xfrm>
              <a:off x="2971" y="2478"/>
              <a:ext cx="317" cy="0"/>
            </a:xfrm>
            <a:prstGeom prst="line">
              <a:avLst/>
            </a:prstGeom>
            <a:noFill/>
            <a:ln w="12700">
              <a:solidFill>
                <a:schemeClr val="fo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1947" name="Rectangle 43"/>
            <p:cNvSpPr>
              <a:spLocks noChangeArrowheads="1"/>
            </p:cNvSpPr>
            <p:nvPr/>
          </p:nvSpPr>
          <p:spPr bwMode="auto">
            <a:xfrm>
              <a:off x="748" y="2931"/>
              <a:ext cx="2268" cy="589"/>
            </a:xfrm>
            <a:prstGeom prst="rect">
              <a:avLst/>
            </a:prstGeom>
            <a:noFill/>
            <a:ln w="381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1948" name="Line 44"/>
            <p:cNvSpPr>
              <a:spLocks noChangeShapeType="1"/>
            </p:cNvSpPr>
            <p:nvPr/>
          </p:nvSpPr>
          <p:spPr bwMode="auto">
            <a:xfrm>
              <a:off x="3016" y="3158"/>
              <a:ext cx="363" cy="0"/>
            </a:xfrm>
            <a:prstGeom prst="line">
              <a:avLst/>
            </a:prstGeom>
            <a:noFill/>
            <a:ln w="127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251949" name="Group 45"/>
            <p:cNvGrpSpPr>
              <a:grpSpLocks/>
            </p:cNvGrpSpPr>
            <p:nvPr/>
          </p:nvGrpSpPr>
          <p:grpSpPr bwMode="auto">
            <a:xfrm>
              <a:off x="3243" y="2160"/>
              <a:ext cx="2517" cy="454"/>
              <a:chOff x="3243" y="2160"/>
              <a:chExt cx="2517" cy="454"/>
            </a:xfrm>
          </p:grpSpPr>
          <p:sp>
            <p:nvSpPr>
              <p:cNvPr id="251950" name="Text Box 46"/>
              <p:cNvSpPr txBox="1">
                <a:spLocks noChangeArrowheads="1"/>
              </p:cNvSpPr>
              <p:nvPr/>
            </p:nvSpPr>
            <p:spPr bwMode="auto">
              <a:xfrm>
                <a:off x="3334" y="2251"/>
                <a:ext cx="2426" cy="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TW" altLang="en-US" sz="2000" b="1">
                    <a:solidFill>
                      <a:schemeClr val="folHlink"/>
                    </a:solidFill>
                    <a:latin typeface="標楷體" pitchFamily="65" charset="-120"/>
                    <a:ea typeface="標楷體" pitchFamily="65" charset="-120"/>
                  </a:rPr>
                  <a:t>训练样本</a:t>
                </a:r>
                <a:r>
                  <a:rPr kumimoji="1" lang="en-US" altLang="zh-TW" sz="2000" b="1">
                    <a:solidFill>
                      <a:schemeClr val="folHlink"/>
                    </a:solidFill>
                    <a:latin typeface="標楷體" pitchFamily="65" charset="-120"/>
                    <a:ea typeface="標楷體" pitchFamily="65" charset="-120"/>
                  </a:rPr>
                  <a:t>(training samples)</a:t>
                </a:r>
              </a:p>
            </p:txBody>
          </p:sp>
          <p:sp>
            <p:nvSpPr>
              <p:cNvPr id="251951" name="Oval 47"/>
              <p:cNvSpPr>
                <a:spLocks noChangeArrowheads="1"/>
              </p:cNvSpPr>
              <p:nvPr/>
            </p:nvSpPr>
            <p:spPr bwMode="auto">
              <a:xfrm>
                <a:off x="3243" y="2160"/>
                <a:ext cx="2359" cy="454"/>
              </a:xfrm>
              <a:prstGeom prst="ellipse">
                <a:avLst/>
              </a:prstGeom>
              <a:noFill/>
              <a:ln w="12700">
                <a:solidFill>
                  <a:schemeClr val="fo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51952" name="Line 48"/>
            <p:cNvSpPr>
              <a:spLocks noChangeShapeType="1"/>
            </p:cNvSpPr>
            <p:nvPr/>
          </p:nvSpPr>
          <p:spPr bwMode="auto">
            <a:xfrm flipV="1">
              <a:off x="4422" y="1933"/>
              <a:ext cx="0" cy="227"/>
            </a:xfrm>
            <a:prstGeom prst="line">
              <a:avLst/>
            </a:prstGeom>
            <a:noFill/>
            <a:ln w="12700">
              <a:solidFill>
                <a:schemeClr val="fo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251953" name="Group 49"/>
            <p:cNvGrpSpPr>
              <a:grpSpLocks/>
            </p:cNvGrpSpPr>
            <p:nvPr/>
          </p:nvGrpSpPr>
          <p:grpSpPr bwMode="auto">
            <a:xfrm>
              <a:off x="3878" y="1480"/>
              <a:ext cx="1089" cy="499"/>
              <a:chOff x="3878" y="1480"/>
              <a:chExt cx="1089" cy="499"/>
            </a:xfrm>
          </p:grpSpPr>
          <p:sp>
            <p:nvSpPr>
              <p:cNvPr id="251954" name="Text Box 50"/>
              <p:cNvSpPr txBox="1">
                <a:spLocks noChangeArrowheads="1"/>
              </p:cNvSpPr>
              <p:nvPr/>
            </p:nvSpPr>
            <p:spPr bwMode="auto">
              <a:xfrm>
                <a:off x="4014" y="1616"/>
                <a:ext cx="906" cy="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TW" altLang="en-US" sz="2000" b="1">
                    <a:solidFill>
                      <a:schemeClr val="folHlink"/>
                    </a:solidFill>
                    <a:latin typeface="標楷體" pitchFamily="65" charset="-120"/>
                    <a:ea typeface="標楷體" pitchFamily="65" charset="-120"/>
                  </a:rPr>
                  <a:t>建立模型</a:t>
                </a:r>
              </a:p>
            </p:txBody>
          </p:sp>
          <p:sp>
            <p:nvSpPr>
              <p:cNvPr id="251955" name="Oval 51"/>
              <p:cNvSpPr>
                <a:spLocks noChangeArrowheads="1"/>
              </p:cNvSpPr>
              <p:nvPr/>
            </p:nvSpPr>
            <p:spPr bwMode="auto">
              <a:xfrm>
                <a:off x="3878" y="1480"/>
                <a:ext cx="1089" cy="499"/>
              </a:xfrm>
              <a:prstGeom prst="ellipse">
                <a:avLst/>
              </a:prstGeom>
              <a:noFill/>
              <a:ln w="12700">
                <a:solidFill>
                  <a:schemeClr val="fo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51956" name="Group 52"/>
            <p:cNvGrpSpPr>
              <a:grpSpLocks/>
            </p:cNvGrpSpPr>
            <p:nvPr/>
          </p:nvGrpSpPr>
          <p:grpSpPr bwMode="auto">
            <a:xfrm>
              <a:off x="3379" y="2931"/>
              <a:ext cx="2517" cy="454"/>
              <a:chOff x="3243" y="2160"/>
              <a:chExt cx="2517" cy="454"/>
            </a:xfrm>
          </p:grpSpPr>
          <p:sp>
            <p:nvSpPr>
              <p:cNvPr id="251957" name="Text Box 53"/>
              <p:cNvSpPr txBox="1">
                <a:spLocks noChangeArrowheads="1"/>
              </p:cNvSpPr>
              <p:nvPr/>
            </p:nvSpPr>
            <p:spPr bwMode="auto">
              <a:xfrm>
                <a:off x="3334" y="2251"/>
                <a:ext cx="2426" cy="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TW" altLang="en-US" sz="2000" b="1">
                    <a:solidFill>
                      <a:schemeClr val="hlink"/>
                    </a:solidFill>
                    <a:latin typeface="標楷體" pitchFamily="65" charset="-120"/>
                    <a:ea typeface="標楷體" pitchFamily="65" charset="-120"/>
                  </a:rPr>
                  <a:t>测试样本</a:t>
                </a:r>
                <a:r>
                  <a:rPr kumimoji="1" lang="en-US" altLang="zh-TW" sz="2000" b="1">
                    <a:solidFill>
                      <a:schemeClr val="hlink"/>
                    </a:solidFill>
                    <a:latin typeface="標楷體" pitchFamily="65" charset="-120"/>
                    <a:ea typeface="標楷體" pitchFamily="65" charset="-120"/>
                  </a:rPr>
                  <a:t>(testing samples)</a:t>
                </a:r>
              </a:p>
            </p:txBody>
          </p:sp>
          <p:sp>
            <p:nvSpPr>
              <p:cNvPr id="251958" name="Oval 54"/>
              <p:cNvSpPr>
                <a:spLocks noChangeArrowheads="1"/>
              </p:cNvSpPr>
              <p:nvPr/>
            </p:nvSpPr>
            <p:spPr bwMode="auto">
              <a:xfrm>
                <a:off x="3243" y="2160"/>
                <a:ext cx="2359" cy="454"/>
              </a:xfrm>
              <a:prstGeom prst="ellipse">
                <a:avLst/>
              </a:prstGeom>
              <a:noFill/>
              <a:ln w="12700">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51959" name="Line 55"/>
            <p:cNvSpPr>
              <a:spLocks noChangeShapeType="1"/>
            </p:cNvSpPr>
            <p:nvPr/>
          </p:nvSpPr>
          <p:spPr bwMode="auto">
            <a:xfrm>
              <a:off x="4513" y="3385"/>
              <a:ext cx="0" cy="317"/>
            </a:xfrm>
            <a:prstGeom prst="line">
              <a:avLst/>
            </a:prstGeom>
            <a:noFill/>
            <a:ln w="127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251960" name="Group 56"/>
            <p:cNvGrpSpPr>
              <a:grpSpLocks/>
            </p:cNvGrpSpPr>
            <p:nvPr/>
          </p:nvGrpSpPr>
          <p:grpSpPr bwMode="auto">
            <a:xfrm>
              <a:off x="3969" y="3702"/>
              <a:ext cx="1089" cy="499"/>
              <a:chOff x="3878" y="1480"/>
              <a:chExt cx="1089" cy="499"/>
            </a:xfrm>
          </p:grpSpPr>
          <p:sp>
            <p:nvSpPr>
              <p:cNvPr id="251961" name="Text Box 57"/>
              <p:cNvSpPr txBox="1">
                <a:spLocks noChangeArrowheads="1"/>
              </p:cNvSpPr>
              <p:nvPr/>
            </p:nvSpPr>
            <p:spPr bwMode="auto">
              <a:xfrm>
                <a:off x="4014" y="1616"/>
                <a:ext cx="906" cy="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TW" altLang="en-US" sz="2000" b="1">
                    <a:solidFill>
                      <a:schemeClr val="hlink"/>
                    </a:solidFill>
                    <a:latin typeface="標楷體" pitchFamily="65" charset="-120"/>
                    <a:ea typeface="標楷體" pitchFamily="65" charset="-120"/>
                  </a:rPr>
                  <a:t>评估模型</a:t>
                </a:r>
              </a:p>
            </p:txBody>
          </p:sp>
          <p:sp>
            <p:nvSpPr>
              <p:cNvPr id="251962" name="Oval 58"/>
              <p:cNvSpPr>
                <a:spLocks noChangeArrowheads="1"/>
              </p:cNvSpPr>
              <p:nvPr/>
            </p:nvSpPr>
            <p:spPr bwMode="auto">
              <a:xfrm>
                <a:off x="3878" y="1480"/>
                <a:ext cx="1089" cy="499"/>
              </a:xfrm>
              <a:prstGeom prst="ellipse">
                <a:avLst/>
              </a:prstGeom>
              <a:noFill/>
              <a:ln w="12700">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Tree>
    <p:extLst>
      <p:ext uri="{BB962C8B-B14F-4D97-AF65-F5344CB8AC3E}">
        <p14:creationId xmlns:p14="http://schemas.microsoft.com/office/powerpoint/2010/main" val="19080323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251907">
                                            <p:txEl>
                                              <p:pRg st="0" end="0"/>
                                            </p:txEl>
                                          </p:spTgt>
                                        </p:tgtEl>
                                        <p:attrNameLst>
                                          <p:attrName>style.visibility</p:attrName>
                                        </p:attrNameLst>
                                      </p:cBhvr>
                                      <p:to>
                                        <p:strVal val="visible"/>
                                      </p:to>
                                    </p:set>
                                    <p:anim calcmode="discrete" valueType="clr">
                                      <p:cBhvr override="childStyle">
                                        <p:cTn id="7" dur="80"/>
                                        <p:tgtEl>
                                          <p:spTgt spid="251907">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251907">
                                            <p:txEl>
                                              <p:pRg st="0" end="0"/>
                                            </p:txEl>
                                          </p:spTgt>
                                        </p:tgtEl>
                                        <p:attrNameLst>
                                          <p:attrName>fillcolor</p:attrName>
                                        </p:attrNameLst>
                                      </p:cBhvr>
                                      <p:tavLst>
                                        <p:tav tm="0">
                                          <p:val>
                                            <p:clrVal>
                                              <a:schemeClr val="accent2"/>
                                            </p:clrVal>
                                          </p:val>
                                        </p:tav>
                                        <p:tav tm="50000">
                                          <p:val>
                                            <p:clrVal>
                                              <a:schemeClr val="hlink"/>
                                            </p:clrVal>
                                          </p:val>
                                        </p:tav>
                                      </p:tavLst>
                                    </p:anim>
                                    <p:set>
                                      <p:cBhvr>
                                        <p:cTn id="9" dur="80"/>
                                        <p:tgtEl>
                                          <p:spTgt spid="251907">
                                            <p:txEl>
                                              <p:pRg st="0" end="0"/>
                                            </p:txEl>
                                          </p:spTgt>
                                        </p:tgtEl>
                                        <p:attrNameLst>
                                          <p:attrName>fill.type</p:attrName>
                                        </p:attrNameLst>
                                      </p:cBhvr>
                                      <p:to>
                                        <p:strVal val="solid"/>
                                      </p:to>
                                    </p:set>
                                  </p:childTnLst>
                                  <p:subTnLst>
                                    <p:animClr clrSpc="rgb" dir="cw">
                                      <p:cBhvr override="childStyle">
                                        <p:cTn dur="1" fill="hold" display="0" masterRel="nextClick" afterEffect="1"/>
                                        <p:tgtEl>
                                          <p:spTgt spid="251907">
                                            <p:txEl>
                                              <p:pRg st="0" end="0"/>
                                            </p:txEl>
                                          </p:spTgt>
                                        </p:tgtEl>
                                        <p:attrNameLst>
                                          <p:attrName>ppt_c</p:attrName>
                                        </p:attrNameLst>
                                      </p:cBhvr>
                                      <p:to>
                                        <a:srgbClr val="C0C0C0"/>
                                      </p:to>
                                    </p:animClr>
                                  </p:subTnLst>
                                </p:cTn>
                              </p:par>
                            </p:childTnLst>
                          </p:cTn>
                        </p:par>
                      </p:childTnLst>
                    </p:cTn>
                  </p:par>
                  <p:par>
                    <p:cTn id="10" fill="hold" nodeType="clickPar">
                      <p:stCondLst>
                        <p:cond delay="indefinite"/>
                      </p:stCondLst>
                      <p:childTnLst>
                        <p:par>
                          <p:cTn id="11" fill="hold" nodeType="withGroup">
                            <p:stCondLst>
                              <p:cond delay="0"/>
                            </p:stCondLst>
                            <p:childTnLst>
                              <p:par>
                                <p:cTn id="12" presetID="3" presetClass="entr" presetSubtype="10" fill="hold" nodeType="clickEffect">
                                  <p:stCondLst>
                                    <p:cond delay="0"/>
                                  </p:stCondLst>
                                  <p:childTnLst>
                                    <p:set>
                                      <p:cBhvr>
                                        <p:cTn id="13" dur="1" fill="hold">
                                          <p:stCondLst>
                                            <p:cond delay="0"/>
                                          </p:stCondLst>
                                        </p:cTn>
                                        <p:tgtEl>
                                          <p:spTgt spid="251908"/>
                                        </p:tgtEl>
                                        <p:attrNameLst>
                                          <p:attrName>style.visibility</p:attrName>
                                        </p:attrNameLst>
                                      </p:cBhvr>
                                      <p:to>
                                        <p:strVal val="visible"/>
                                      </p:to>
                                    </p:set>
                                    <p:animEffect transition="in" filter="blinds(horizontal)">
                                      <p:cBhvr>
                                        <p:cTn id="14" dur="500"/>
                                        <p:tgtEl>
                                          <p:spTgt spid="251908"/>
                                        </p:tgtEl>
                                      </p:cBhvr>
                                    </p:animEffect>
                                  </p:childTnLst>
                                  <p:subTnLst>
                                    <p:set>
                                      <p:cBhvr override="childStyle">
                                        <p:cTn dur="1" fill="hold" display="0" masterRel="nextClick" afterEffect="1"/>
                                        <p:tgtEl>
                                          <p:spTgt spid="251908"/>
                                        </p:tgtEl>
                                        <p:attrNameLst>
                                          <p:attrName>style.visibility</p:attrName>
                                        </p:attrNameLst>
                                      </p:cBhvr>
                                      <p:to>
                                        <p:strVal val="hidden"/>
                                      </p:to>
                                    </p:set>
                                  </p:subTnLst>
                                </p:cTn>
                              </p:par>
                            </p:childTnLst>
                          </p:cTn>
                        </p:par>
                      </p:childTnLst>
                    </p:cTn>
                  </p:par>
                  <p:par>
                    <p:cTn id="15" fill="hold" nodeType="clickPar">
                      <p:stCondLst>
                        <p:cond delay="indefinite"/>
                      </p:stCondLst>
                      <p:childTnLst>
                        <p:par>
                          <p:cTn id="16" fill="hold" nodeType="withGroup">
                            <p:stCondLst>
                              <p:cond delay="0"/>
                            </p:stCondLst>
                            <p:childTnLst>
                              <p:par>
                                <p:cTn id="17" presetID="27" presetClass="entr" presetSubtype="0" fill="hold" grpId="0" nodeType="clickEffect">
                                  <p:stCondLst>
                                    <p:cond delay="0"/>
                                  </p:stCondLst>
                                  <p:iterate type="lt">
                                    <p:tmPct val="50000"/>
                                  </p:iterate>
                                  <p:childTnLst>
                                    <p:set>
                                      <p:cBhvr>
                                        <p:cTn id="18" dur="1" fill="hold">
                                          <p:stCondLst>
                                            <p:cond delay="0"/>
                                          </p:stCondLst>
                                        </p:cTn>
                                        <p:tgtEl>
                                          <p:spTgt spid="251907">
                                            <p:txEl>
                                              <p:pRg st="1" end="1"/>
                                            </p:txEl>
                                          </p:spTgt>
                                        </p:tgtEl>
                                        <p:attrNameLst>
                                          <p:attrName>style.visibility</p:attrName>
                                        </p:attrNameLst>
                                      </p:cBhvr>
                                      <p:to>
                                        <p:strVal val="visible"/>
                                      </p:to>
                                    </p:set>
                                    <p:anim calcmode="discrete" valueType="clr">
                                      <p:cBhvr override="childStyle">
                                        <p:cTn id="19" dur="80"/>
                                        <p:tgtEl>
                                          <p:spTgt spid="251907">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0" dur="80"/>
                                        <p:tgtEl>
                                          <p:spTgt spid="251907">
                                            <p:txEl>
                                              <p:pRg st="1" end="1"/>
                                            </p:txEl>
                                          </p:spTgt>
                                        </p:tgtEl>
                                        <p:attrNameLst>
                                          <p:attrName>fillcolor</p:attrName>
                                        </p:attrNameLst>
                                      </p:cBhvr>
                                      <p:tavLst>
                                        <p:tav tm="0">
                                          <p:val>
                                            <p:clrVal>
                                              <a:schemeClr val="accent2"/>
                                            </p:clrVal>
                                          </p:val>
                                        </p:tav>
                                        <p:tav tm="50000">
                                          <p:val>
                                            <p:clrVal>
                                              <a:schemeClr val="hlink"/>
                                            </p:clrVal>
                                          </p:val>
                                        </p:tav>
                                      </p:tavLst>
                                    </p:anim>
                                    <p:set>
                                      <p:cBhvr>
                                        <p:cTn id="21" dur="80"/>
                                        <p:tgtEl>
                                          <p:spTgt spid="251907">
                                            <p:txEl>
                                              <p:pRg st="1" end="1"/>
                                            </p:txEl>
                                          </p:spTgt>
                                        </p:tgtEl>
                                        <p:attrNameLst>
                                          <p:attrName>fill.type</p:attrName>
                                        </p:attrNameLst>
                                      </p:cBhvr>
                                      <p:to>
                                        <p:strVal val="solid"/>
                                      </p:to>
                                    </p:set>
                                  </p:childTnLst>
                                  <p:subTnLst>
                                    <p:animClr clrSpc="rgb" dir="cw">
                                      <p:cBhvr override="childStyle">
                                        <p:cTn dur="1" fill="hold" display="0" masterRel="nextClick" afterEffect="1"/>
                                        <p:tgtEl>
                                          <p:spTgt spid="251907">
                                            <p:txEl>
                                              <p:pRg st="1" end="1"/>
                                            </p:txEl>
                                          </p:spTgt>
                                        </p:tgtEl>
                                        <p:attrNameLst>
                                          <p:attrName>ppt_c</p:attrName>
                                        </p:attrNameLst>
                                      </p:cBhvr>
                                      <p:to>
                                        <a:srgbClr val="C0C0C0"/>
                                      </p:to>
                                    </p:animClr>
                                  </p:sub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nodeType="clickEffect">
                                  <p:stCondLst>
                                    <p:cond delay="0"/>
                                  </p:stCondLst>
                                  <p:childTnLst>
                                    <p:set>
                                      <p:cBhvr>
                                        <p:cTn id="25" dur="1" fill="hold">
                                          <p:stCondLst>
                                            <p:cond delay="0"/>
                                          </p:stCondLst>
                                        </p:cTn>
                                        <p:tgtEl>
                                          <p:spTgt spid="251941"/>
                                        </p:tgtEl>
                                        <p:attrNameLst>
                                          <p:attrName>style.visibility</p:attrName>
                                        </p:attrNameLst>
                                      </p:cBhvr>
                                      <p:to>
                                        <p:strVal val="visible"/>
                                      </p:to>
                                    </p:set>
                                    <p:animEffect transition="in" filter="blinds(horizontal)">
                                      <p:cBhvr>
                                        <p:cTn id="26" dur="500"/>
                                        <p:tgtEl>
                                          <p:spTgt spid="251941"/>
                                        </p:tgtEl>
                                      </p:cBhvr>
                                    </p:animEffect>
                                  </p:childTnLst>
                                  <p:subTnLst>
                                    <p:set>
                                      <p:cBhvr override="childStyle">
                                        <p:cTn dur="1" fill="hold" display="0" masterRel="nextClick" afterEffect="1"/>
                                        <p:tgtEl>
                                          <p:spTgt spid="251941"/>
                                        </p:tgtEl>
                                        <p:attrNameLst>
                                          <p:attrName>style.visibility</p:attrName>
                                        </p:attrNameLst>
                                      </p:cBhvr>
                                      <p:to>
                                        <p:strVal val="hidden"/>
                                      </p:to>
                                    </p:set>
                                  </p:subTnLst>
                                </p:cTn>
                              </p:par>
                            </p:childTnLst>
                          </p:cTn>
                        </p:par>
                      </p:childTnLst>
                    </p:cTn>
                  </p:par>
                  <p:par>
                    <p:cTn id="27" fill="hold" nodeType="clickPar">
                      <p:stCondLst>
                        <p:cond delay="indefinite"/>
                      </p:stCondLst>
                      <p:childTnLst>
                        <p:par>
                          <p:cTn id="28" fill="hold" nodeType="withGroup">
                            <p:stCondLst>
                              <p:cond delay="0"/>
                            </p:stCondLst>
                            <p:childTnLst>
                              <p:par>
                                <p:cTn id="29" presetID="27" presetClass="entr" presetSubtype="0" fill="hold" grpId="0" nodeType="clickEffect">
                                  <p:stCondLst>
                                    <p:cond delay="0"/>
                                  </p:stCondLst>
                                  <p:iterate type="lt">
                                    <p:tmPct val="50000"/>
                                  </p:iterate>
                                  <p:childTnLst>
                                    <p:set>
                                      <p:cBhvr>
                                        <p:cTn id="30" dur="1" fill="hold">
                                          <p:stCondLst>
                                            <p:cond delay="0"/>
                                          </p:stCondLst>
                                        </p:cTn>
                                        <p:tgtEl>
                                          <p:spTgt spid="251907">
                                            <p:txEl>
                                              <p:pRg st="2" end="2"/>
                                            </p:txEl>
                                          </p:spTgt>
                                        </p:tgtEl>
                                        <p:attrNameLst>
                                          <p:attrName>style.visibility</p:attrName>
                                        </p:attrNameLst>
                                      </p:cBhvr>
                                      <p:to>
                                        <p:strVal val="visible"/>
                                      </p:to>
                                    </p:set>
                                    <p:anim calcmode="discrete" valueType="clr">
                                      <p:cBhvr override="childStyle">
                                        <p:cTn id="31" dur="80"/>
                                        <p:tgtEl>
                                          <p:spTgt spid="251907">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2" dur="80"/>
                                        <p:tgtEl>
                                          <p:spTgt spid="251907">
                                            <p:txEl>
                                              <p:pRg st="2" end="2"/>
                                            </p:txEl>
                                          </p:spTgt>
                                        </p:tgtEl>
                                        <p:attrNameLst>
                                          <p:attrName>fillcolor</p:attrName>
                                        </p:attrNameLst>
                                      </p:cBhvr>
                                      <p:tavLst>
                                        <p:tav tm="0">
                                          <p:val>
                                            <p:clrVal>
                                              <a:schemeClr val="accent2"/>
                                            </p:clrVal>
                                          </p:val>
                                        </p:tav>
                                        <p:tav tm="50000">
                                          <p:val>
                                            <p:clrVal>
                                              <a:schemeClr val="hlink"/>
                                            </p:clrVal>
                                          </p:val>
                                        </p:tav>
                                      </p:tavLst>
                                    </p:anim>
                                    <p:set>
                                      <p:cBhvr>
                                        <p:cTn id="33" dur="80"/>
                                        <p:tgtEl>
                                          <p:spTgt spid="251907">
                                            <p:txEl>
                                              <p:pRg st="2" end="2"/>
                                            </p:txEl>
                                          </p:spTgt>
                                        </p:tgtEl>
                                        <p:attrNameLst>
                                          <p:attrName>fill.type</p:attrName>
                                        </p:attrNameLst>
                                      </p:cBhvr>
                                      <p:to>
                                        <p:strVal val="solid"/>
                                      </p:to>
                                    </p:set>
                                  </p:childTnLst>
                                  <p:subTnLst>
                                    <p:animClr clrSpc="rgb" dir="cw">
                                      <p:cBhvr override="childStyle">
                                        <p:cTn dur="1" fill="hold" display="0" masterRel="nextClick" afterEffect="1"/>
                                        <p:tgtEl>
                                          <p:spTgt spid="251907">
                                            <p:txEl>
                                              <p:pRg st="2" end="2"/>
                                            </p:txEl>
                                          </p:spTgt>
                                        </p:tgtEl>
                                        <p:attrNameLst>
                                          <p:attrName>ppt_c</p:attrName>
                                        </p:attrNameLst>
                                      </p:cBhvr>
                                      <p:to>
                                        <a:srgbClr val="C0C0C0"/>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1907"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3954" name="Group 2"/>
          <p:cNvGrpSpPr>
            <a:grpSpLocks/>
          </p:cNvGrpSpPr>
          <p:nvPr/>
        </p:nvGrpSpPr>
        <p:grpSpPr bwMode="auto">
          <a:xfrm>
            <a:off x="0" y="1844675"/>
            <a:ext cx="4402138" cy="2679700"/>
            <a:chOff x="0" y="1162"/>
            <a:chExt cx="2773" cy="1688"/>
          </a:xfrm>
        </p:grpSpPr>
        <p:grpSp>
          <p:nvGrpSpPr>
            <p:cNvPr id="253955" name="Group 3"/>
            <p:cNvGrpSpPr>
              <a:grpSpLocks/>
            </p:cNvGrpSpPr>
            <p:nvPr/>
          </p:nvGrpSpPr>
          <p:grpSpPr bwMode="auto">
            <a:xfrm>
              <a:off x="0" y="1162"/>
              <a:ext cx="2773" cy="1688"/>
              <a:chOff x="0" y="1162"/>
              <a:chExt cx="2773" cy="1688"/>
            </a:xfrm>
          </p:grpSpPr>
          <p:pic>
            <p:nvPicPr>
              <p:cNvPr id="25395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5" y="1344"/>
                <a:ext cx="2478" cy="1506"/>
              </a:xfrm>
              <a:prstGeom prst="rect">
                <a:avLst/>
              </a:prstGeom>
              <a:noFill/>
              <a:ln w="127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53957" name="Oval 5"/>
              <p:cNvSpPr>
                <a:spLocks noChangeArrowheads="1"/>
              </p:cNvSpPr>
              <p:nvPr/>
            </p:nvSpPr>
            <p:spPr bwMode="auto">
              <a:xfrm>
                <a:off x="0" y="1162"/>
                <a:ext cx="431" cy="318"/>
              </a:xfrm>
              <a:prstGeom prst="ellipse">
                <a:avLst/>
              </a:prstGeom>
              <a:noFill/>
              <a:ln w="12700">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53958" name="Text Box 6"/>
            <p:cNvSpPr txBox="1">
              <a:spLocks noChangeArrowheads="1"/>
            </p:cNvSpPr>
            <p:nvPr/>
          </p:nvSpPr>
          <p:spPr bwMode="auto">
            <a:xfrm>
              <a:off x="0" y="1207"/>
              <a:ext cx="43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TW" altLang="en-US">
                  <a:solidFill>
                    <a:schemeClr val="folHlink"/>
                  </a:solidFill>
                  <a:latin typeface="Tahoma" panose="020B0604030504040204" pitchFamily="34" charset="0"/>
                  <a:ea typeface="標楷體" pitchFamily="65" charset="-120"/>
                </a:rPr>
                <a:t>资料</a:t>
              </a:r>
            </a:p>
          </p:txBody>
        </p:sp>
      </p:grpSp>
      <p:sp>
        <p:nvSpPr>
          <p:cNvPr id="253959" name="Rectangle 7"/>
          <p:cNvSpPr>
            <a:spLocks noGrp="1" noChangeArrowheads="1"/>
          </p:cNvSpPr>
          <p:nvPr>
            <p:ph type="title"/>
          </p:nvPr>
        </p:nvSpPr>
        <p:spPr>
          <a:xfrm>
            <a:off x="1116013" y="188913"/>
            <a:ext cx="7793037" cy="1462087"/>
          </a:xfrm>
        </p:spPr>
        <p:txBody>
          <a:bodyPr/>
          <a:lstStyle/>
          <a:p>
            <a:r>
              <a:rPr lang="en-US" altLang="zh-TW"/>
              <a:t>Example</a:t>
            </a:r>
          </a:p>
        </p:txBody>
      </p:sp>
      <p:grpSp>
        <p:nvGrpSpPr>
          <p:cNvPr id="253960" name="Group 8"/>
          <p:cNvGrpSpPr>
            <a:grpSpLocks/>
          </p:cNvGrpSpPr>
          <p:nvPr/>
        </p:nvGrpSpPr>
        <p:grpSpPr bwMode="auto">
          <a:xfrm>
            <a:off x="323850" y="2565400"/>
            <a:ext cx="4635500" cy="1295400"/>
            <a:chOff x="204" y="1616"/>
            <a:chExt cx="2920" cy="816"/>
          </a:xfrm>
        </p:grpSpPr>
        <p:sp>
          <p:nvSpPr>
            <p:cNvPr id="253961" name="Rectangle 9"/>
            <p:cNvSpPr>
              <a:spLocks noChangeArrowheads="1"/>
            </p:cNvSpPr>
            <p:nvPr/>
          </p:nvSpPr>
          <p:spPr bwMode="auto">
            <a:xfrm>
              <a:off x="204" y="1616"/>
              <a:ext cx="2676" cy="816"/>
            </a:xfrm>
            <a:prstGeom prst="rect">
              <a:avLst/>
            </a:prstGeom>
            <a:noFill/>
            <a:ln w="381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3962" name="Text Box 10"/>
            <p:cNvSpPr txBox="1">
              <a:spLocks noChangeArrowheads="1"/>
            </p:cNvSpPr>
            <p:nvPr/>
          </p:nvSpPr>
          <p:spPr bwMode="auto">
            <a:xfrm>
              <a:off x="2835" y="1661"/>
              <a:ext cx="289" cy="7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a:spcBef>
                  <a:spcPct val="50000"/>
                </a:spcBef>
              </a:pPr>
              <a:r>
                <a:rPr kumimoji="1" lang="zh-TW" altLang="en-US" b="1">
                  <a:solidFill>
                    <a:schemeClr val="folHlink"/>
                  </a:solidFill>
                  <a:latin typeface="Tahoma" panose="020B0604030504040204" pitchFamily="34" charset="0"/>
                  <a:ea typeface="標楷體" pitchFamily="65" charset="-120"/>
                </a:rPr>
                <a:t>训练样本</a:t>
              </a:r>
            </a:p>
          </p:txBody>
        </p:sp>
      </p:grpSp>
      <p:grpSp>
        <p:nvGrpSpPr>
          <p:cNvPr id="253963" name="Group 11"/>
          <p:cNvGrpSpPr>
            <a:grpSpLocks/>
          </p:cNvGrpSpPr>
          <p:nvPr/>
        </p:nvGrpSpPr>
        <p:grpSpPr bwMode="auto">
          <a:xfrm>
            <a:off x="4572000" y="0"/>
            <a:ext cx="4572000" cy="3644900"/>
            <a:chOff x="2971" y="0"/>
            <a:chExt cx="2789" cy="2296"/>
          </a:xfrm>
        </p:grpSpPr>
        <p:sp>
          <p:nvSpPr>
            <p:cNvPr id="253964" name="Rectangle 12"/>
            <p:cNvSpPr>
              <a:spLocks noChangeArrowheads="1"/>
            </p:cNvSpPr>
            <p:nvPr/>
          </p:nvSpPr>
          <p:spPr bwMode="auto">
            <a:xfrm>
              <a:off x="2971" y="0"/>
              <a:ext cx="2789" cy="2296"/>
            </a:xfrm>
            <a:prstGeom prst="rect">
              <a:avLst/>
            </a:prstGeom>
            <a:solidFill>
              <a:srgbClr val="FFFF99"/>
            </a:solidFill>
            <a:ln w="127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53965" name="Group 13"/>
            <p:cNvGrpSpPr>
              <a:grpSpLocks/>
            </p:cNvGrpSpPr>
            <p:nvPr/>
          </p:nvGrpSpPr>
          <p:grpSpPr bwMode="auto">
            <a:xfrm>
              <a:off x="3061" y="210"/>
              <a:ext cx="2699" cy="1913"/>
              <a:chOff x="2925" y="210"/>
              <a:chExt cx="2835" cy="1658"/>
            </a:xfrm>
          </p:grpSpPr>
          <p:grpSp>
            <p:nvGrpSpPr>
              <p:cNvPr id="253966" name="Group 14"/>
              <p:cNvGrpSpPr>
                <a:grpSpLocks/>
              </p:cNvGrpSpPr>
              <p:nvPr/>
            </p:nvGrpSpPr>
            <p:grpSpPr bwMode="auto">
              <a:xfrm>
                <a:off x="4014" y="210"/>
                <a:ext cx="681" cy="363"/>
                <a:chOff x="3833" y="2115"/>
                <a:chExt cx="681" cy="363"/>
              </a:xfrm>
            </p:grpSpPr>
            <p:sp>
              <p:nvSpPr>
                <p:cNvPr id="253967" name="Text Box 15"/>
                <p:cNvSpPr txBox="1">
                  <a:spLocks noChangeArrowheads="1"/>
                </p:cNvSpPr>
                <p:nvPr/>
              </p:nvSpPr>
              <p:spPr bwMode="auto">
                <a:xfrm>
                  <a:off x="3833" y="2160"/>
                  <a:ext cx="681" cy="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TW" altLang="en-US">
                      <a:latin typeface="Tahoma" panose="020B0604030504040204" pitchFamily="34" charset="0"/>
                      <a:ea typeface="標楷體" pitchFamily="65" charset="-120"/>
                    </a:rPr>
                    <a:t>婚姻</a:t>
                  </a:r>
                </a:p>
              </p:txBody>
            </p:sp>
            <p:sp>
              <p:nvSpPr>
                <p:cNvPr id="253968" name="Oval 16"/>
                <p:cNvSpPr>
                  <a:spLocks noChangeArrowheads="1"/>
                </p:cNvSpPr>
                <p:nvPr/>
              </p:nvSpPr>
              <p:spPr bwMode="auto">
                <a:xfrm>
                  <a:off x="3833" y="2115"/>
                  <a:ext cx="453" cy="363"/>
                </a:xfrm>
                <a:prstGeom prst="ellipse">
                  <a:avLst/>
                </a:prstGeom>
                <a:noFill/>
                <a:ln w="12700">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53969" name="Group 17"/>
              <p:cNvGrpSpPr>
                <a:grpSpLocks/>
              </p:cNvGrpSpPr>
              <p:nvPr/>
            </p:nvGrpSpPr>
            <p:grpSpPr bwMode="auto">
              <a:xfrm>
                <a:off x="3515" y="799"/>
                <a:ext cx="1770" cy="363"/>
                <a:chOff x="3288" y="2704"/>
                <a:chExt cx="1770" cy="363"/>
              </a:xfrm>
            </p:grpSpPr>
            <p:grpSp>
              <p:nvGrpSpPr>
                <p:cNvPr id="253970" name="Group 18"/>
                <p:cNvGrpSpPr>
                  <a:grpSpLocks/>
                </p:cNvGrpSpPr>
                <p:nvPr/>
              </p:nvGrpSpPr>
              <p:grpSpPr bwMode="auto">
                <a:xfrm>
                  <a:off x="3288" y="2704"/>
                  <a:ext cx="681" cy="363"/>
                  <a:chOff x="3833" y="2115"/>
                  <a:chExt cx="681" cy="363"/>
                </a:xfrm>
              </p:grpSpPr>
              <p:sp>
                <p:nvSpPr>
                  <p:cNvPr id="253971" name="Text Box 19"/>
                  <p:cNvSpPr txBox="1">
                    <a:spLocks noChangeArrowheads="1"/>
                  </p:cNvSpPr>
                  <p:nvPr/>
                </p:nvSpPr>
                <p:spPr bwMode="auto">
                  <a:xfrm>
                    <a:off x="3833" y="2160"/>
                    <a:ext cx="681" cy="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TW" altLang="en-US">
                        <a:latin typeface="Tahoma" panose="020B0604030504040204" pitchFamily="34" charset="0"/>
                        <a:ea typeface="標楷體" pitchFamily="65" charset="-120"/>
                      </a:rPr>
                      <a:t>年龄</a:t>
                    </a:r>
                  </a:p>
                </p:txBody>
              </p:sp>
              <p:sp>
                <p:nvSpPr>
                  <p:cNvPr id="253972" name="Oval 20"/>
                  <p:cNvSpPr>
                    <a:spLocks noChangeArrowheads="1"/>
                  </p:cNvSpPr>
                  <p:nvPr/>
                </p:nvSpPr>
                <p:spPr bwMode="auto">
                  <a:xfrm>
                    <a:off x="3833" y="2115"/>
                    <a:ext cx="453" cy="363"/>
                  </a:xfrm>
                  <a:prstGeom prst="ellipse">
                    <a:avLst/>
                  </a:prstGeom>
                  <a:noFill/>
                  <a:ln w="12700">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53973" name="Group 21"/>
                <p:cNvGrpSpPr>
                  <a:grpSpLocks/>
                </p:cNvGrpSpPr>
                <p:nvPr/>
              </p:nvGrpSpPr>
              <p:grpSpPr bwMode="auto">
                <a:xfrm>
                  <a:off x="4377" y="2704"/>
                  <a:ext cx="681" cy="363"/>
                  <a:chOff x="3833" y="2115"/>
                  <a:chExt cx="681" cy="363"/>
                </a:xfrm>
              </p:grpSpPr>
              <p:sp>
                <p:nvSpPr>
                  <p:cNvPr id="253974" name="Text Box 22"/>
                  <p:cNvSpPr txBox="1">
                    <a:spLocks noChangeArrowheads="1"/>
                  </p:cNvSpPr>
                  <p:nvPr/>
                </p:nvSpPr>
                <p:spPr bwMode="auto">
                  <a:xfrm>
                    <a:off x="3833" y="2160"/>
                    <a:ext cx="681" cy="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TW" altLang="en-US" sz="1400">
                        <a:latin typeface="Tahoma" panose="020B0604030504040204" pitchFamily="34" charset="0"/>
                        <a:ea typeface="標楷體" pitchFamily="65" charset="-120"/>
                      </a:rPr>
                      <a:t>家庭</a:t>
                    </a:r>
                    <a:br>
                      <a:rPr kumimoji="1" lang="zh-TW" altLang="en-US" sz="1400">
                        <a:latin typeface="Tahoma" panose="020B0604030504040204" pitchFamily="34" charset="0"/>
                        <a:ea typeface="標楷體" pitchFamily="65" charset="-120"/>
                      </a:rPr>
                    </a:br>
                    <a:r>
                      <a:rPr kumimoji="1" lang="zh-TW" altLang="en-US" sz="1400">
                        <a:latin typeface="Tahoma" panose="020B0604030504040204" pitchFamily="34" charset="0"/>
                        <a:ea typeface="標楷體" pitchFamily="65" charset="-120"/>
                      </a:rPr>
                      <a:t> 所得</a:t>
                    </a:r>
                  </a:p>
                </p:txBody>
              </p:sp>
              <p:sp>
                <p:nvSpPr>
                  <p:cNvPr id="253975" name="Oval 23"/>
                  <p:cNvSpPr>
                    <a:spLocks noChangeArrowheads="1"/>
                  </p:cNvSpPr>
                  <p:nvPr/>
                </p:nvSpPr>
                <p:spPr bwMode="auto">
                  <a:xfrm>
                    <a:off x="3833" y="2115"/>
                    <a:ext cx="453" cy="363"/>
                  </a:xfrm>
                  <a:prstGeom prst="ellipse">
                    <a:avLst/>
                  </a:prstGeom>
                  <a:noFill/>
                  <a:ln w="12700">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253976" name="Text Box 24"/>
              <p:cNvSpPr txBox="1">
                <a:spLocks noChangeArrowheads="1"/>
              </p:cNvSpPr>
              <p:nvPr/>
            </p:nvSpPr>
            <p:spPr bwMode="auto">
              <a:xfrm>
                <a:off x="2925" y="1661"/>
                <a:ext cx="363" cy="207"/>
              </a:xfrm>
              <a:prstGeom prst="rect">
                <a:avLst/>
              </a:prstGeom>
              <a:noFill/>
              <a:ln w="127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TW" altLang="en-US">
                    <a:latin typeface="Tahoma" panose="020B0604030504040204" pitchFamily="34" charset="0"/>
                    <a:ea typeface="新細明體" pitchFamily="18" charset="-120"/>
                  </a:rPr>
                  <a:t>否</a:t>
                </a:r>
              </a:p>
            </p:txBody>
          </p:sp>
          <p:sp>
            <p:nvSpPr>
              <p:cNvPr id="253977" name="Text Box 25"/>
              <p:cNvSpPr txBox="1">
                <a:spLocks noChangeArrowheads="1"/>
              </p:cNvSpPr>
              <p:nvPr/>
            </p:nvSpPr>
            <p:spPr bwMode="auto">
              <a:xfrm>
                <a:off x="3696" y="1661"/>
                <a:ext cx="363" cy="207"/>
              </a:xfrm>
              <a:prstGeom prst="rect">
                <a:avLst/>
              </a:prstGeom>
              <a:noFill/>
              <a:ln w="127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TW" altLang="en-US">
                    <a:solidFill>
                      <a:schemeClr val="hlink"/>
                    </a:solidFill>
                    <a:latin typeface="Tahoma" panose="020B0604030504040204" pitchFamily="34" charset="0"/>
                    <a:ea typeface="新細明體" pitchFamily="18" charset="-120"/>
                  </a:rPr>
                  <a:t>是</a:t>
                </a:r>
              </a:p>
            </p:txBody>
          </p:sp>
          <p:sp>
            <p:nvSpPr>
              <p:cNvPr id="253978" name="Text Box 26"/>
              <p:cNvSpPr txBox="1">
                <a:spLocks noChangeArrowheads="1"/>
              </p:cNvSpPr>
              <p:nvPr/>
            </p:nvSpPr>
            <p:spPr bwMode="auto">
              <a:xfrm>
                <a:off x="4195" y="1616"/>
                <a:ext cx="363" cy="207"/>
              </a:xfrm>
              <a:prstGeom prst="rect">
                <a:avLst/>
              </a:prstGeom>
              <a:noFill/>
              <a:ln w="127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TW" altLang="en-US">
                    <a:latin typeface="Tahoma" panose="020B0604030504040204" pitchFamily="34" charset="0"/>
                    <a:ea typeface="新細明體" pitchFamily="18" charset="-120"/>
                  </a:rPr>
                  <a:t>否</a:t>
                </a:r>
              </a:p>
            </p:txBody>
          </p:sp>
          <p:sp>
            <p:nvSpPr>
              <p:cNvPr id="253979" name="Text Box 27"/>
              <p:cNvSpPr txBox="1">
                <a:spLocks noChangeArrowheads="1"/>
              </p:cNvSpPr>
              <p:nvPr/>
            </p:nvSpPr>
            <p:spPr bwMode="auto">
              <a:xfrm>
                <a:off x="5102" y="1661"/>
                <a:ext cx="363" cy="207"/>
              </a:xfrm>
              <a:prstGeom prst="rect">
                <a:avLst/>
              </a:prstGeom>
              <a:noFill/>
              <a:ln w="127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TW" altLang="en-US">
                    <a:solidFill>
                      <a:schemeClr val="hlink"/>
                    </a:solidFill>
                    <a:latin typeface="Tahoma" panose="020B0604030504040204" pitchFamily="34" charset="0"/>
                    <a:ea typeface="新細明體" pitchFamily="18" charset="-120"/>
                  </a:rPr>
                  <a:t>是</a:t>
                </a:r>
              </a:p>
            </p:txBody>
          </p:sp>
          <p:grpSp>
            <p:nvGrpSpPr>
              <p:cNvPr id="253980" name="Group 28"/>
              <p:cNvGrpSpPr>
                <a:grpSpLocks/>
              </p:cNvGrpSpPr>
              <p:nvPr/>
            </p:nvGrpSpPr>
            <p:grpSpPr bwMode="auto">
              <a:xfrm>
                <a:off x="3469" y="527"/>
                <a:ext cx="1906" cy="272"/>
                <a:chOff x="3288" y="2432"/>
                <a:chExt cx="1906" cy="272"/>
              </a:xfrm>
            </p:grpSpPr>
            <p:sp>
              <p:nvSpPr>
                <p:cNvPr id="253981" name="Text Box 29"/>
                <p:cNvSpPr txBox="1">
                  <a:spLocks noChangeArrowheads="1"/>
                </p:cNvSpPr>
                <p:nvPr/>
              </p:nvSpPr>
              <p:spPr bwMode="auto">
                <a:xfrm>
                  <a:off x="3288" y="2432"/>
                  <a:ext cx="772" cy="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TW" altLang="en-US">
                      <a:solidFill>
                        <a:schemeClr val="folHlink"/>
                      </a:solidFill>
                      <a:latin typeface="Tahoma" panose="020B0604030504040204" pitchFamily="34" charset="0"/>
                      <a:ea typeface="新細明體" pitchFamily="18" charset="-120"/>
                    </a:rPr>
                    <a:t>未婚</a:t>
                  </a:r>
                </a:p>
              </p:txBody>
            </p:sp>
            <p:sp>
              <p:nvSpPr>
                <p:cNvPr id="253982" name="Line 30"/>
                <p:cNvSpPr>
                  <a:spLocks noChangeShapeType="1"/>
                </p:cNvSpPr>
                <p:nvPr/>
              </p:nvSpPr>
              <p:spPr bwMode="auto">
                <a:xfrm flipH="1">
                  <a:off x="3515" y="2432"/>
                  <a:ext cx="363" cy="272"/>
                </a:xfrm>
                <a:prstGeom prst="line">
                  <a:avLst/>
                </a:prstGeom>
                <a:noFill/>
                <a:ln w="127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3983" name="Line 31"/>
                <p:cNvSpPr>
                  <a:spLocks noChangeShapeType="1"/>
                </p:cNvSpPr>
                <p:nvPr/>
              </p:nvSpPr>
              <p:spPr bwMode="auto">
                <a:xfrm>
                  <a:off x="4195" y="2432"/>
                  <a:ext cx="318" cy="272"/>
                </a:xfrm>
                <a:prstGeom prst="line">
                  <a:avLst/>
                </a:prstGeom>
                <a:noFill/>
                <a:ln w="127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3984" name="Text Box 32"/>
                <p:cNvSpPr txBox="1">
                  <a:spLocks noChangeArrowheads="1"/>
                </p:cNvSpPr>
                <p:nvPr/>
              </p:nvSpPr>
              <p:spPr bwMode="auto">
                <a:xfrm>
                  <a:off x="4422" y="2432"/>
                  <a:ext cx="772" cy="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TW" altLang="en-US">
                      <a:solidFill>
                        <a:schemeClr val="folHlink"/>
                      </a:solidFill>
                      <a:latin typeface="Tahoma" panose="020B0604030504040204" pitchFamily="34" charset="0"/>
                      <a:ea typeface="新細明體" pitchFamily="18" charset="-120"/>
                    </a:rPr>
                    <a:t>已婚</a:t>
                  </a:r>
                </a:p>
              </p:txBody>
            </p:sp>
          </p:grpSp>
          <p:sp>
            <p:nvSpPr>
              <p:cNvPr id="253985" name="Line 33"/>
              <p:cNvSpPr>
                <a:spLocks noChangeShapeType="1"/>
              </p:cNvSpPr>
              <p:nvPr/>
            </p:nvSpPr>
            <p:spPr bwMode="auto">
              <a:xfrm flipH="1">
                <a:off x="3061" y="1162"/>
                <a:ext cx="499" cy="499"/>
              </a:xfrm>
              <a:prstGeom prst="line">
                <a:avLst/>
              </a:prstGeom>
              <a:noFill/>
              <a:ln w="127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3986" name="Line 34"/>
              <p:cNvSpPr>
                <a:spLocks noChangeShapeType="1"/>
              </p:cNvSpPr>
              <p:nvPr/>
            </p:nvSpPr>
            <p:spPr bwMode="auto">
              <a:xfrm>
                <a:off x="3606" y="1162"/>
                <a:ext cx="227" cy="454"/>
              </a:xfrm>
              <a:prstGeom prst="line">
                <a:avLst/>
              </a:prstGeom>
              <a:noFill/>
              <a:ln w="127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3987" name="Line 35"/>
              <p:cNvSpPr>
                <a:spLocks noChangeShapeType="1"/>
              </p:cNvSpPr>
              <p:nvPr/>
            </p:nvSpPr>
            <p:spPr bwMode="auto">
              <a:xfrm flipH="1">
                <a:off x="4376" y="1117"/>
                <a:ext cx="273" cy="499"/>
              </a:xfrm>
              <a:prstGeom prst="line">
                <a:avLst/>
              </a:prstGeom>
              <a:noFill/>
              <a:ln w="127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3988" name="Line 36"/>
              <p:cNvSpPr>
                <a:spLocks noChangeShapeType="1"/>
              </p:cNvSpPr>
              <p:nvPr/>
            </p:nvSpPr>
            <p:spPr bwMode="auto">
              <a:xfrm>
                <a:off x="4921" y="1117"/>
                <a:ext cx="272" cy="544"/>
              </a:xfrm>
              <a:prstGeom prst="line">
                <a:avLst/>
              </a:prstGeom>
              <a:noFill/>
              <a:ln w="127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3989" name="Text Box 37"/>
              <p:cNvSpPr txBox="1">
                <a:spLocks noChangeArrowheads="1"/>
              </p:cNvSpPr>
              <p:nvPr/>
            </p:nvSpPr>
            <p:spPr bwMode="auto">
              <a:xfrm>
                <a:off x="3016" y="1208"/>
                <a:ext cx="772" cy="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TW">
                    <a:solidFill>
                      <a:schemeClr val="folHlink"/>
                    </a:solidFill>
                    <a:latin typeface="Tahoma" panose="020B0604030504040204" pitchFamily="34" charset="0"/>
                    <a:ea typeface="新細明體" pitchFamily="18" charset="-120"/>
                  </a:rPr>
                  <a:t>&lt;35</a:t>
                </a:r>
              </a:p>
            </p:txBody>
          </p:sp>
          <p:sp>
            <p:nvSpPr>
              <p:cNvPr id="253990" name="Text Box 38"/>
              <p:cNvSpPr txBox="1">
                <a:spLocks noChangeArrowheads="1"/>
              </p:cNvSpPr>
              <p:nvPr/>
            </p:nvSpPr>
            <p:spPr bwMode="auto">
              <a:xfrm>
                <a:off x="3560" y="1253"/>
                <a:ext cx="517"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kumimoji="1" lang="en-US" altLang="en-US" dirty="0">
                    <a:latin typeface="Tahoma" panose="020B0604030504040204" pitchFamily="34" charset="0"/>
                    <a:ea typeface="新細明體" pitchFamily="18" charset="-120"/>
                  </a:rPr>
                  <a:t>≧</a:t>
                </a:r>
                <a:r>
                  <a:rPr kumimoji="1" lang="en-US" altLang="zh-TW" dirty="0">
                    <a:solidFill>
                      <a:schemeClr val="folHlink"/>
                    </a:solidFill>
                    <a:latin typeface="Tahoma" panose="020B0604030504040204" pitchFamily="34" charset="0"/>
                    <a:ea typeface="新細明體" pitchFamily="18" charset="-120"/>
                  </a:rPr>
                  <a:t>35</a:t>
                </a:r>
              </a:p>
            </p:txBody>
          </p:sp>
          <p:sp>
            <p:nvSpPr>
              <p:cNvPr id="253991" name="Text Box 39"/>
              <p:cNvSpPr txBox="1">
                <a:spLocks noChangeArrowheads="1"/>
              </p:cNvSpPr>
              <p:nvPr/>
            </p:nvSpPr>
            <p:spPr bwMode="auto">
              <a:xfrm>
                <a:off x="4286" y="1253"/>
                <a:ext cx="363" cy="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TW" altLang="en-US">
                    <a:solidFill>
                      <a:schemeClr val="folHlink"/>
                    </a:solidFill>
                    <a:latin typeface="Tahoma" panose="020B0604030504040204" pitchFamily="34" charset="0"/>
                    <a:ea typeface="新細明體" pitchFamily="18" charset="-120"/>
                  </a:rPr>
                  <a:t>低</a:t>
                </a:r>
              </a:p>
            </p:txBody>
          </p:sp>
          <p:sp>
            <p:nvSpPr>
              <p:cNvPr id="253992" name="Text Box 40"/>
              <p:cNvSpPr txBox="1">
                <a:spLocks noChangeArrowheads="1"/>
              </p:cNvSpPr>
              <p:nvPr/>
            </p:nvSpPr>
            <p:spPr bwMode="auto">
              <a:xfrm>
                <a:off x="4988" y="1253"/>
                <a:ext cx="772" cy="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TW" altLang="en-US">
                    <a:solidFill>
                      <a:schemeClr val="folHlink"/>
                    </a:solidFill>
                    <a:latin typeface="Tahoma" panose="020B0604030504040204" pitchFamily="34" charset="0"/>
                    <a:ea typeface="新細明體" pitchFamily="18" charset="-120"/>
                  </a:rPr>
                  <a:t>高</a:t>
                </a:r>
              </a:p>
            </p:txBody>
          </p:sp>
          <p:sp>
            <p:nvSpPr>
              <p:cNvPr id="253993" name="Line 41"/>
              <p:cNvSpPr>
                <a:spLocks noChangeShapeType="1"/>
              </p:cNvSpPr>
              <p:nvPr/>
            </p:nvSpPr>
            <p:spPr bwMode="auto">
              <a:xfrm>
                <a:off x="4785" y="1162"/>
                <a:ext cx="0" cy="408"/>
              </a:xfrm>
              <a:prstGeom prst="line">
                <a:avLst/>
              </a:prstGeom>
              <a:noFill/>
              <a:ln w="127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3994" name="Text Box 42"/>
              <p:cNvSpPr txBox="1">
                <a:spLocks noChangeArrowheads="1"/>
              </p:cNvSpPr>
              <p:nvPr/>
            </p:nvSpPr>
            <p:spPr bwMode="auto">
              <a:xfrm>
                <a:off x="4649" y="1616"/>
                <a:ext cx="317" cy="207"/>
              </a:xfrm>
              <a:prstGeom prst="rect">
                <a:avLst/>
              </a:prstGeom>
              <a:noFill/>
              <a:ln w="127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TW" altLang="en-US">
                    <a:latin typeface="Tahoma" panose="020B0604030504040204" pitchFamily="34" charset="0"/>
                    <a:ea typeface="新細明體" pitchFamily="18" charset="-120"/>
                  </a:rPr>
                  <a:t>否</a:t>
                </a:r>
              </a:p>
            </p:txBody>
          </p:sp>
          <p:sp>
            <p:nvSpPr>
              <p:cNvPr id="253995" name="Text Box 43"/>
              <p:cNvSpPr txBox="1">
                <a:spLocks noChangeArrowheads="1"/>
              </p:cNvSpPr>
              <p:nvPr/>
            </p:nvSpPr>
            <p:spPr bwMode="auto">
              <a:xfrm>
                <a:off x="4558" y="1253"/>
                <a:ext cx="454" cy="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TW" altLang="en-US">
                    <a:solidFill>
                      <a:schemeClr val="folHlink"/>
                    </a:solidFill>
                    <a:latin typeface="Tahoma" panose="020B0604030504040204" pitchFamily="34" charset="0"/>
                    <a:ea typeface="新細明體" pitchFamily="18" charset="-120"/>
                  </a:rPr>
                  <a:t>小康</a:t>
                </a:r>
              </a:p>
            </p:txBody>
          </p:sp>
        </p:grpSp>
      </p:grpSp>
      <p:grpSp>
        <p:nvGrpSpPr>
          <p:cNvPr id="253996" name="Group 44"/>
          <p:cNvGrpSpPr>
            <a:grpSpLocks/>
          </p:cNvGrpSpPr>
          <p:nvPr/>
        </p:nvGrpSpPr>
        <p:grpSpPr bwMode="auto">
          <a:xfrm>
            <a:off x="4643438" y="188913"/>
            <a:ext cx="1584325" cy="503237"/>
            <a:chOff x="2925" y="119"/>
            <a:chExt cx="998" cy="317"/>
          </a:xfrm>
        </p:grpSpPr>
        <p:sp>
          <p:nvSpPr>
            <p:cNvPr id="253997" name="Text Box 45"/>
            <p:cNvSpPr txBox="1">
              <a:spLocks noChangeArrowheads="1"/>
            </p:cNvSpPr>
            <p:nvPr/>
          </p:nvSpPr>
          <p:spPr bwMode="auto">
            <a:xfrm>
              <a:off x="3016" y="119"/>
              <a:ext cx="86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TW">
                  <a:solidFill>
                    <a:schemeClr val="folHlink"/>
                  </a:solidFill>
                  <a:latin typeface="Tahoma" panose="020B0604030504040204" pitchFamily="34" charset="0"/>
                  <a:ea typeface="新細明體" pitchFamily="18" charset="-120"/>
                </a:rPr>
                <a:t>1.</a:t>
              </a:r>
              <a:r>
                <a:rPr kumimoji="1" lang="zh-TW" altLang="en-US">
                  <a:solidFill>
                    <a:schemeClr val="folHlink"/>
                  </a:solidFill>
                  <a:latin typeface="Tahoma" panose="020B0604030504040204" pitchFamily="34" charset="0"/>
                  <a:ea typeface="新細明體" pitchFamily="18" charset="-120"/>
                </a:rPr>
                <a:t>建立模型</a:t>
              </a:r>
            </a:p>
          </p:txBody>
        </p:sp>
        <p:sp>
          <p:nvSpPr>
            <p:cNvPr id="253998" name="Oval 46"/>
            <p:cNvSpPr>
              <a:spLocks noChangeArrowheads="1"/>
            </p:cNvSpPr>
            <p:nvPr/>
          </p:nvSpPr>
          <p:spPr bwMode="auto">
            <a:xfrm>
              <a:off x="2925" y="119"/>
              <a:ext cx="998" cy="317"/>
            </a:xfrm>
            <a:prstGeom prst="ellipse">
              <a:avLst/>
            </a:prstGeom>
            <a:noFill/>
            <a:ln w="12700">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53999" name="Line 47"/>
          <p:cNvSpPr>
            <a:spLocks noChangeShapeType="1"/>
          </p:cNvSpPr>
          <p:nvPr/>
        </p:nvSpPr>
        <p:spPr bwMode="auto">
          <a:xfrm flipV="1">
            <a:off x="2987675" y="692150"/>
            <a:ext cx="1944688" cy="1800225"/>
          </a:xfrm>
          <a:prstGeom prst="line">
            <a:avLst/>
          </a:prstGeom>
          <a:noFill/>
          <a:ln w="12700">
            <a:solidFill>
              <a:srgbClr val="00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4000" name="Line 48"/>
          <p:cNvSpPr>
            <a:spLocks noChangeShapeType="1"/>
          </p:cNvSpPr>
          <p:nvPr/>
        </p:nvSpPr>
        <p:spPr bwMode="auto">
          <a:xfrm flipV="1">
            <a:off x="395288" y="692150"/>
            <a:ext cx="2952750" cy="3168650"/>
          </a:xfrm>
          <a:prstGeom prst="line">
            <a:avLst/>
          </a:prstGeom>
          <a:noFill/>
          <a:ln w="25400">
            <a:solidFill>
              <a:srgbClr val="800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254001" name="Group 49"/>
          <p:cNvGrpSpPr>
            <a:grpSpLocks/>
          </p:cNvGrpSpPr>
          <p:nvPr/>
        </p:nvGrpSpPr>
        <p:grpSpPr bwMode="auto">
          <a:xfrm>
            <a:off x="250825" y="3789363"/>
            <a:ext cx="4678363" cy="1008062"/>
            <a:chOff x="158" y="2387"/>
            <a:chExt cx="2947" cy="635"/>
          </a:xfrm>
        </p:grpSpPr>
        <p:sp>
          <p:nvSpPr>
            <p:cNvPr id="254002" name="Rectangle 50"/>
            <p:cNvSpPr>
              <a:spLocks noChangeArrowheads="1"/>
            </p:cNvSpPr>
            <p:nvPr/>
          </p:nvSpPr>
          <p:spPr bwMode="auto">
            <a:xfrm>
              <a:off x="158" y="2432"/>
              <a:ext cx="2722" cy="454"/>
            </a:xfrm>
            <a:prstGeom prst="rect">
              <a:avLst/>
            </a:prstGeom>
            <a:noFill/>
            <a:ln w="381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4003" name="Text Box 51"/>
            <p:cNvSpPr txBox="1">
              <a:spLocks noChangeArrowheads="1"/>
            </p:cNvSpPr>
            <p:nvPr/>
          </p:nvSpPr>
          <p:spPr bwMode="auto">
            <a:xfrm>
              <a:off x="2835" y="2387"/>
              <a:ext cx="270" cy="6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a:spcBef>
                  <a:spcPct val="50000"/>
                </a:spcBef>
              </a:pPr>
              <a:r>
                <a:rPr kumimoji="1" lang="zh-TW" altLang="en-US" sz="1600">
                  <a:solidFill>
                    <a:srgbClr val="660066"/>
                  </a:solidFill>
                  <a:latin typeface="Tahoma" panose="020B0604030504040204" pitchFamily="34" charset="0"/>
                  <a:ea typeface="標楷體" pitchFamily="65" charset="-120"/>
                </a:rPr>
                <a:t>测试样本</a:t>
              </a:r>
            </a:p>
          </p:txBody>
        </p:sp>
      </p:grpSp>
      <p:grpSp>
        <p:nvGrpSpPr>
          <p:cNvPr id="254004" name="Group 52"/>
          <p:cNvGrpSpPr>
            <a:grpSpLocks/>
          </p:cNvGrpSpPr>
          <p:nvPr/>
        </p:nvGrpSpPr>
        <p:grpSpPr bwMode="auto">
          <a:xfrm>
            <a:off x="2771775" y="260350"/>
            <a:ext cx="1584325" cy="504825"/>
            <a:chOff x="1746" y="164"/>
            <a:chExt cx="998" cy="318"/>
          </a:xfrm>
        </p:grpSpPr>
        <p:sp>
          <p:nvSpPr>
            <p:cNvPr id="254005" name="Text Box 53"/>
            <p:cNvSpPr txBox="1">
              <a:spLocks noChangeArrowheads="1"/>
            </p:cNvSpPr>
            <p:nvPr/>
          </p:nvSpPr>
          <p:spPr bwMode="auto">
            <a:xfrm>
              <a:off x="1791" y="210"/>
              <a:ext cx="86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a:solidFill>
                    <a:schemeClr val="folHlink"/>
                  </a:solidFill>
                  <a:latin typeface="Tahoma" panose="020B0604030504040204" pitchFamily="34" charset="0"/>
                  <a:ea typeface="新細明體" pitchFamily="18" charset="-120"/>
                </a:rPr>
                <a:t>2. </a:t>
              </a:r>
              <a:r>
                <a:rPr kumimoji="1" lang="zh-CN" altLang="en-US">
                  <a:solidFill>
                    <a:schemeClr val="folHlink"/>
                  </a:solidFill>
                  <a:latin typeface="Tahoma" panose="020B0604030504040204" pitchFamily="34" charset="0"/>
                  <a:ea typeface="新細明體" pitchFamily="18" charset="-120"/>
                </a:rPr>
                <a:t>模型评估</a:t>
              </a:r>
              <a:endParaRPr kumimoji="1" lang="zh-TW" altLang="en-US">
                <a:solidFill>
                  <a:schemeClr val="folHlink"/>
                </a:solidFill>
                <a:latin typeface="Tahoma" panose="020B0604030504040204" pitchFamily="34" charset="0"/>
                <a:ea typeface="新細明體" pitchFamily="18" charset="-120"/>
              </a:endParaRPr>
            </a:p>
          </p:txBody>
        </p:sp>
        <p:sp>
          <p:nvSpPr>
            <p:cNvPr id="254006" name="Oval 54"/>
            <p:cNvSpPr>
              <a:spLocks noChangeArrowheads="1"/>
            </p:cNvSpPr>
            <p:nvPr/>
          </p:nvSpPr>
          <p:spPr bwMode="auto">
            <a:xfrm>
              <a:off x="1746" y="164"/>
              <a:ext cx="998" cy="318"/>
            </a:xfrm>
            <a:prstGeom prst="ellipse">
              <a:avLst/>
            </a:prstGeom>
            <a:noFill/>
            <a:ln w="12700">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54007" name="Oval 55"/>
          <p:cNvSpPr>
            <a:spLocks noChangeArrowheads="1"/>
          </p:cNvSpPr>
          <p:nvPr/>
        </p:nvSpPr>
        <p:spPr bwMode="auto">
          <a:xfrm>
            <a:off x="250825" y="3789363"/>
            <a:ext cx="4608513" cy="360362"/>
          </a:xfrm>
          <a:prstGeom prst="ellipse">
            <a:avLst/>
          </a:prstGeom>
          <a:noFill/>
          <a:ln w="12700">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4008" name="Oval 56"/>
          <p:cNvSpPr>
            <a:spLocks noChangeArrowheads="1"/>
          </p:cNvSpPr>
          <p:nvPr/>
        </p:nvSpPr>
        <p:spPr bwMode="auto">
          <a:xfrm>
            <a:off x="2555875" y="3860800"/>
            <a:ext cx="576263" cy="288925"/>
          </a:xfrm>
          <a:prstGeom prst="ellipse">
            <a:avLst/>
          </a:prstGeom>
          <a:noFill/>
          <a:ln w="12700">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4009" name="Line 57"/>
          <p:cNvSpPr>
            <a:spLocks noChangeShapeType="1"/>
          </p:cNvSpPr>
          <p:nvPr/>
        </p:nvSpPr>
        <p:spPr bwMode="auto">
          <a:xfrm flipH="1">
            <a:off x="6084888" y="908050"/>
            <a:ext cx="503237" cy="504825"/>
          </a:xfrm>
          <a:prstGeom prst="line">
            <a:avLst/>
          </a:prstGeom>
          <a:noFill/>
          <a:ln w="31750">
            <a:solidFill>
              <a:srgbClr val="00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4010" name="Oval 58"/>
          <p:cNvSpPr>
            <a:spLocks noChangeArrowheads="1"/>
          </p:cNvSpPr>
          <p:nvPr/>
        </p:nvSpPr>
        <p:spPr bwMode="auto">
          <a:xfrm>
            <a:off x="1763713" y="3789363"/>
            <a:ext cx="720725" cy="360362"/>
          </a:xfrm>
          <a:prstGeom prst="ellipse">
            <a:avLst/>
          </a:prstGeom>
          <a:noFill/>
          <a:ln w="12700">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4011" name="Line 59"/>
          <p:cNvSpPr>
            <a:spLocks noChangeShapeType="1"/>
          </p:cNvSpPr>
          <p:nvPr/>
        </p:nvSpPr>
        <p:spPr bwMode="auto">
          <a:xfrm>
            <a:off x="5940425" y="2060575"/>
            <a:ext cx="360363" cy="863600"/>
          </a:xfrm>
          <a:prstGeom prst="line">
            <a:avLst/>
          </a:prstGeom>
          <a:noFill/>
          <a:ln w="31750">
            <a:solidFill>
              <a:srgbClr val="00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4012" name="Oval 60"/>
          <p:cNvSpPr>
            <a:spLocks noChangeArrowheads="1"/>
          </p:cNvSpPr>
          <p:nvPr/>
        </p:nvSpPr>
        <p:spPr bwMode="auto">
          <a:xfrm>
            <a:off x="3779838" y="3789363"/>
            <a:ext cx="504825" cy="360362"/>
          </a:xfrm>
          <a:prstGeom prst="ellipse">
            <a:avLst/>
          </a:prstGeom>
          <a:noFill/>
          <a:ln w="12700">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4013" name="Oval 61"/>
          <p:cNvSpPr>
            <a:spLocks noChangeArrowheads="1"/>
          </p:cNvSpPr>
          <p:nvPr/>
        </p:nvSpPr>
        <p:spPr bwMode="auto">
          <a:xfrm>
            <a:off x="5795963" y="2781300"/>
            <a:ext cx="863600" cy="792163"/>
          </a:xfrm>
          <a:prstGeom prst="ellipse">
            <a:avLst/>
          </a:prstGeom>
          <a:noFill/>
          <a:ln w="12700">
            <a:solidFill>
              <a:srgbClr val="00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4014" name="Text Box 62"/>
          <p:cNvSpPr txBox="1">
            <a:spLocks noChangeArrowheads="1"/>
          </p:cNvSpPr>
          <p:nvPr/>
        </p:nvSpPr>
        <p:spPr bwMode="auto">
          <a:xfrm>
            <a:off x="5867400" y="2852738"/>
            <a:ext cx="72072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TW" sz="3200" b="1">
                <a:latin typeface="Tahoma" panose="020B0604030504040204" pitchFamily="34" charset="0"/>
                <a:ea typeface="新細明體" pitchFamily="18" charset="-120"/>
              </a:rPr>
              <a:t>X</a:t>
            </a:r>
          </a:p>
        </p:txBody>
      </p:sp>
      <p:grpSp>
        <p:nvGrpSpPr>
          <p:cNvPr id="254015" name="Group 63"/>
          <p:cNvGrpSpPr>
            <a:grpSpLocks/>
          </p:cNvGrpSpPr>
          <p:nvPr/>
        </p:nvGrpSpPr>
        <p:grpSpPr bwMode="auto">
          <a:xfrm>
            <a:off x="4859338" y="3644900"/>
            <a:ext cx="3600450" cy="923925"/>
            <a:chOff x="3061" y="2296"/>
            <a:chExt cx="2268" cy="582"/>
          </a:xfrm>
        </p:grpSpPr>
        <p:pic>
          <p:nvPicPr>
            <p:cNvPr id="254016" name="Picture 6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61" y="2432"/>
              <a:ext cx="420" cy="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4017" name="Picture 6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15" y="2296"/>
              <a:ext cx="474" cy="5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54018" name="Text Box 66"/>
            <p:cNvSpPr txBox="1">
              <a:spLocks noChangeArrowheads="1"/>
            </p:cNvSpPr>
            <p:nvPr/>
          </p:nvSpPr>
          <p:spPr bwMode="auto">
            <a:xfrm>
              <a:off x="4059" y="2523"/>
              <a:ext cx="127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a:solidFill>
                    <a:schemeClr val="hlink"/>
                  </a:solidFill>
                  <a:latin typeface="標楷體" pitchFamily="65" charset="-120"/>
                  <a:ea typeface="標楷體" pitchFamily="65" charset="-120"/>
                </a:rPr>
                <a:t>错误率为 </a:t>
              </a:r>
              <a:r>
                <a:rPr kumimoji="1" lang="en-US" altLang="zh-CN">
                  <a:solidFill>
                    <a:schemeClr val="hlink"/>
                  </a:solidFill>
                  <a:latin typeface="標楷體" pitchFamily="65" charset="-120"/>
                  <a:ea typeface="標楷體" pitchFamily="65" charset="-120"/>
                </a:rPr>
                <a:t>66.67%</a:t>
              </a:r>
              <a:endParaRPr kumimoji="1" lang="en-US" altLang="zh-TW">
                <a:solidFill>
                  <a:schemeClr val="hlink"/>
                </a:solidFill>
                <a:latin typeface="標楷體" pitchFamily="65" charset="-120"/>
                <a:ea typeface="標楷體" pitchFamily="65" charset="-120"/>
              </a:endParaRPr>
            </a:p>
          </p:txBody>
        </p:sp>
      </p:grpSp>
      <p:sp>
        <p:nvSpPr>
          <p:cNvPr id="254019" name="Line 67"/>
          <p:cNvSpPr>
            <a:spLocks noChangeShapeType="1"/>
          </p:cNvSpPr>
          <p:nvPr/>
        </p:nvSpPr>
        <p:spPr bwMode="auto">
          <a:xfrm>
            <a:off x="7524750" y="4365625"/>
            <a:ext cx="0" cy="647700"/>
          </a:xfrm>
          <a:prstGeom prst="line">
            <a:avLst/>
          </a:prstGeom>
          <a:noFill/>
          <a:ln w="127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254020" name="Group 68"/>
          <p:cNvGrpSpPr>
            <a:grpSpLocks/>
          </p:cNvGrpSpPr>
          <p:nvPr/>
        </p:nvGrpSpPr>
        <p:grpSpPr bwMode="auto">
          <a:xfrm>
            <a:off x="6588125" y="5084763"/>
            <a:ext cx="1871663" cy="431800"/>
            <a:chOff x="4150" y="3203"/>
            <a:chExt cx="1179" cy="272"/>
          </a:xfrm>
        </p:grpSpPr>
        <p:sp>
          <p:nvSpPr>
            <p:cNvPr id="254021" name="Text Box 69"/>
            <p:cNvSpPr txBox="1">
              <a:spLocks noChangeArrowheads="1"/>
            </p:cNvSpPr>
            <p:nvPr/>
          </p:nvSpPr>
          <p:spPr bwMode="auto">
            <a:xfrm>
              <a:off x="4377" y="3203"/>
              <a:ext cx="81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TW" altLang="en-US">
                  <a:solidFill>
                    <a:schemeClr val="folHlink"/>
                  </a:solidFill>
                  <a:latin typeface="Tahoma" panose="020B0604030504040204" pitchFamily="34" charset="0"/>
                  <a:ea typeface="標楷體" pitchFamily="65" charset="-120"/>
                </a:rPr>
                <a:t>修改模型</a:t>
              </a:r>
            </a:p>
          </p:txBody>
        </p:sp>
        <p:sp>
          <p:nvSpPr>
            <p:cNvPr id="254022" name="Oval 70"/>
            <p:cNvSpPr>
              <a:spLocks noChangeArrowheads="1"/>
            </p:cNvSpPr>
            <p:nvPr/>
          </p:nvSpPr>
          <p:spPr bwMode="auto">
            <a:xfrm>
              <a:off x="4150" y="3203"/>
              <a:ext cx="1179" cy="272"/>
            </a:xfrm>
            <a:prstGeom prst="ellipse">
              <a:avLst/>
            </a:prstGeom>
            <a:noFill/>
            <a:ln w="12700">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54023" name="Group 71"/>
          <p:cNvGrpSpPr>
            <a:grpSpLocks/>
          </p:cNvGrpSpPr>
          <p:nvPr/>
        </p:nvGrpSpPr>
        <p:grpSpPr bwMode="auto">
          <a:xfrm>
            <a:off x="971550" y="5084763"/>
            <a:ext cx="4510088" cy="1008062"/>
            <a:chOff x="612" y="3203"/>
            <a:chExt cx="2841" cy="635"/>
          </a:xfrm>
        </p:grpSpPr>
        <p:pic>
          <p:nvPicPr>
            <p:cNvPr id="254024" name="Picture 7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5" y="3430"/>
              <a:ext cx="2478" cy="408"/>
            </a:xfrm>
            <a:prstGeom prst="rect">
              <a:avLst/>
            </a:prstGeom>
            <a:noFill/>
            <a:ln w="127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254025" name="Group 73"/>
            <p:cNvGrpSpPr>
              <a:grpSpLocks/>
            </p:cNvGrpSpPr>
            <p:nvPr/>
          </p:nvGrpSpPr>
          <p:grpSpPr bwMode="auto">
            <a:xfrm>
              <a:off x="612" y="3203"/>
              <a:ext cx="1179" cy="272"/>
              <a:chOff x="4150" y="3203"/>
              <a:chExt cx="1179" cy="272"/>
            </a:xfrm>
          </p:grpSpPr>
          <p:sp>
            <p:nvSpPr>
              <p:cNvPr id="254026" name="Text Box 74"/>
              <p:cNvSpPr txBox="1">
                <a:spLocks noChangeArrowheads="1"/>
              </p:cNvSpPr>
              <p:nvPr/>
            </p:nvSpPr>
            <p:spPr bwMode="auto">
              <a:xfrm>
                <a:off x="4377" y="3203"/>
                <a:ext cx="81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TW">
                    <a:solidFill>
                      <a:schemeClr val="folHlink"/>
                    </a:solidFill>
                    <a:latin typeface="Tahoma" panose="020B0604030504040204" pitchFamily="34" charset="0"/>
                    <a:ea typeface="標楷體" pitchFamily="65" charset="-120"/>
                  </a:rPr>
                  <a:t>3.</a:t>
                </a:r>
                <a:r>
                  <a:rPr kumimoji="1" lang="zh-TW" altLang="en-US">
                    <a:solidFill>
                      <a:schemeClr val="folHlink"/>
                    </a:solidFill>
                    <a:latin typeface="Tahoma" panose="020B0604030504040204" pitchFamily="34" charset="0"/>
                    <a:ea typeface="標楷體" pitchFamily="65" charset="-120"/>
                  </a:rPr>
                  <a:t>使用模型</a:t>
                </a:r>
              </a:p>
            </p:txBody>
          </p:sp>
          <p:sp>
            <p:nvSpPr>
              <p:cNvPr id="254027" name="Oval 75"/>
              <p:cNvSpPr>
                <a:spLocks noChangeArrowheads="1"/>
              </p:cNvSpPr>
              <p:nvPr/>
            </p:nvSpPr>
            <p:spPr bwMode="auto">
              <a:xfrm>
                <a:off x="4150" y="3203"/>
                <a:ext cx="1179" cy="272"/>
              </a:xfrm>
              <a:prstGeom prst="ellipse">
                <a:avLst/>
              </a:prstGeom>
              <a:noFill/>
              <a:ln w="12700">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254028" name="Line 76"/>
          <p:cNvSpPr>
            <a:spLocks noChangeShapeType="1"/>
          </p:cNvSpPr>
          <p:nvPr/>
        </p:nvSpPr>
        <p:spPr bwMode="auto">
          <a:xfrm flipH="1" flipV="1">
            <a:off x="4427538" y="765175"/>
            <a:ext cx="2232025" cy="4392613"/>
          </a:xfrm>
          <a:prstGeom prst="line">
            <a:avLst/>
          </a:prstGeom>
          <a:noFill/>
          <a:ln w="127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4029" name="Oval 77"/>
          <p:cNvSpPr>
            <a:spLocks noChangeArrowheads="1"/>
          </p:cNvSpPr>
          <p:nvPr/>
        </p:nvSpPr>
        <p:spPr bwMode="auto">
          <a:xfrm>
            <a:off x="1619250" y="188913"/>
            <a:ext cx="5113338" cy="647700"/>
          </a:xfrm>
          <a:prstGeom prst="ellipse">
            <a:avLst/>
          </a:prstGeom>
          <a:noFill/>
          <a:ln w="12700">
            <a:solidFill>
              <a:srgbClr val="80008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32985847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53954"/>
                                        </p:tgtEl>
                                        <p:attrNameLst>
                                          <p:attrName>style.visibility</p:attrName>
                                        </p:attrNameLst>
                                      </p:cBhvr>
                                      <p:to>
                                        <p:strVal val="visible"/>
                                      </p:to>
                                    </p:set>
                                    <p:animEffect transition="in" filter="box(in)">
                                      <p:cBhvr>
                                        <p:cTn id="7" dur="500"/>
                                        <p:tgtEl>
                                          <p:spTgt spid="25395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253960"/>
                                        </p:tgtEl>
                                        <p:attrNameLst>
                                          <p:attrName>style.visibility</p:attrName>
                                        </p:attrNameLst>
                                      </p:cBhvr>
                                      <p:to>
                                        <p:strVal val="visible"/>
                                      </p:to>
                                    </p:set>
                                    <p:animEffect transition="in" filter="box(in)">
                                      <p:cBhvr>
                                        <p:cTn id="12" dur="500"/>
                                        <p:tgtEl>
                                          <p:spTgt spid="253960"/>
                                        </p:tgtEl>
                                      </p:cBhvr>
                                    </p:animEffect>
                                  </p:childTnLst>
                                </p:cTn>
                              </p:par>
                            </p:childTnLst>
                          </p:cTn>
                        </p:par>
                        <p:par>
                          <p:cTn id="13" fill="hold" nodeType="afterGroup">
                            <p:stCondLst>
                              <p:cond delay="500"/>
                            </p:stCondLst>
                            <p:childTnLst>
                              <p:par>
                                <p:cTn id="14" presetID="26" presetClass="emph" presetSubtype="0" fill="hold" nodeType="afterEffect">
                                  <p:stCondLst>
                                    <p:cond delay="0"/>
                                  </p:stCondLst>
                                  <p:childTnLst>
                                    <p:animEffect transition="out" filter="fade">
                                      <p:cBhvr>
                                        <p:cTn id="15" dur="500" tmFilter="0, 0; .2, .5; .8, .5; 1, 0"/>
                                        <p:tgtEl>
                                          <p:spTgt spid="253960"/>
                                        </p:tgtEl>
                                      </p:cBhvr>
                                    </p:animEffect>
                                    <p:animScale>
                                      <p:cBhvr>
                                        <p:cTn id="16" dur="250" autoRev="1" fill="hold"/>
                                        <p:tgtEl>
                                          <p:spTgt spid="253960"/>
                                        </p:tgtEl>
                                      </p:cBhvr>
                                      <p:by x="105000" y="105000"/>
                                    </p:animScale>
                                  </p:childTnLst>
                                </p:cTn>
                              </p:par>
                            </p:childTnLst>
                          </p:cTn>
                        </p:par>
                      </p:childTnLst>
                    </p:cTn>
                  </p:par>
                  <p:par>
                    <p:cTn id="17" fill="hold" nodeType="clickPar">
                      <p:stCondLst>
                        <p:cond delay="indefinite"/>
                      </p:stCondLst>
                      <p:childTnLst>
                        <p:par>
                          <p:cTn id="18" fill="hold" nodeType="withGroup">
                            <p:stCondLst>
                              <p:cond delay="0"/>
                            </p:stCondLst>
                            <p:childTnLst>
                              <p:par>
                                <p:cTn id="19" presetID="12" presetClass="entr" presetSubtype="4" fill="hold" grpId="0" nodeType="clickEffect">
                                  <p:stCondLst>
                                    <p:cond delay="0"/>
                                  </p:stCondLst>
                                  <p:childTnLst>
                                    <p:set>
                                      <p:cBhvr>
                                        <p:cTn id="20" dur="1" fill="hold">
                                          <p:stCondLst>
                                            <p:cond delay="0"/>
                                          </p:stCondLst>
                                        </p:cTn>
                                        <p:tgtEl>
                                          <p:spTgt spid="253999"/>
                                        </p:tgtEl>
                                        <p:attrNameLst>
                                          <p:attrName>style.visibility</p:attrName>
                                        </p:attrNameLst>
                                      </p:cBhvr>
                                      <p:to>
                                        <p:strVal val="visible"/>
                                      </p:to>
                                    </p:set>
                                    <p:animEffect transition="in" filter="slide(fromBottom)">
                                      <p:cBhvr>
                                        <p:cTn id="21" dur="500"/>
                                        <p:tgtEl>
                                          <p:spTgt spid="253999"/>
                                        </p:tgtEl>
                                      </p:cBhvr>
                                    </p:animEffect>
                                  </p:childTnLst>
                                </p:cTn>
                              </p:par>
                            </p:childTnLst>
                          </p:cTn>
                        </p:par>
                        <p:par>
                          <p:cTn id="22" fill="hold" nodeType="afterGroup">
                            <p:stCondLst>
                              <p:cond delay="500"/>
                            </p:stCondLst>
                            <p:childTnLst>
                              <p:par>
                                <p:cTn id="23" presetID="3" presetClass="entr" presetSubtype="10" fill="hold" nodeType="afterEffect">
                                  <p:stCondLst>
                                    <p:cond delay="0"/>
                                  </p:stCondLst>
                                  <p:childTnLst>
                                    <p:set>
                                      <p:cBhvr>
                                        <p:cTn id="24" dur="1" fill="hold">
                                          <p:stCondLst>
                                            <p:cond delay="0"/>
                                          </p:stCondLst>
                                        </p:cTn>
                                        <p:tgtEl>
                                          <p:spTgt spid="253996"/>
                                        </p:tgtEl>
                                        <p:attrNameLst>
                                          <p:attrName>style.visibility</p:attrName>
                                        </p:attrNameLst>
                                      </p:cBhvr>
                                      <p:to>
                                        <p:strVal val="visible"/>
                                      </p:to>
                                    </p:set>
                                    <p:animEffect transition="in" filter="blinds(horizontal)">
                                      <p:cBhvr>
                                        <p:cTn id="25" dur="500"/>
                                        <p:tgtEl>
                                          <p:spTgt spid="253996"/>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5" presetClass="entr" presetSubtype="0" fill="hold" nodeType="clickEffect">
                                  <p:stCondLst>
                                    <p:cond delay="0"/>
                                  </p:stCondLst>
                                  <p:childTnLst>
                                    <p:set>
                                      <p:cBhvr>
                                        <p:cTn id="29" dur="1" fill="hold">
                                          <p:stCondLst>
                                            <p:cond delay="0"/>
                                          </p:stCondLst>
                                        </p:cTn>
                                        <p:tgtEl>
                                          <p:spTgt spid="253963"/>
                                        </p:tgtEl>
                                        <p:attrNameLst>
                                          <p:attrName>style.visibility</p:attrName>
                                        </p:attrNameLst>
                                      </p:cBhvr>
                                      <p:to>
                                        <p:strVal val="visible"/>
                                      </p:to>
                                    </p:set>
                                    <p:anim calcmode="lin" valueType="num">
                                      <p:cBhvr>
                                        <p:cTn id="30" dur="1000" fill="hold"/>
                                        <p:tgtEl>
                                          <p:spTgt spid="253963"/>
                                        </p:tgtEl>
                                        <p:attrNameLst>
                                          <p:attrName>ppt_w</p:attrName>
                                        </p:attrNameLst>
                                      </p:cBhvr>
                                      <p:tavLst>
                                        <p:tav tm="0">
                                          <p:val>
                                            <p:fltVal val="0"/>
                                          </p:val>
                                        </p:tav>
                                        <p:tav tm="100000">
                                          <p:val>
                                            <p:strVal val="#ppt_w"/>
                                          </p:val>
                                        </p:tav>
                                      </p:tavLst>
                                    </p:anim>
                                    <p:anim calcmode="lin" valueType="num">
                                      <p:cBhvr>
                                        <p:cTn id="31" dur="1000" fill="hold"/>
                                        <p:tgtEl>
                                          <p:spTgt spid="253963"/>
                                        </p:tgtEl>
                                        <p:attrNameLst>
                                          <p:attrName>ppt_h</p:attrName>
                                        </p:attrNameLst>
                                      </p:cBhvr>
                                      <p:tavLst>
                                        <p:tav tm="0">
                                          <p:val>
                                            <p:fltVal val="0"/>
                                          </p:val>
                                        </p:tav>
                                        <p:tav tm="100000">
                                          <p:val>
                                            <p:strVal val="#ppt_h"/>
                                          </p:val>
                                        </p:tav>
                                      </p:tavLst>
                                    </p:anim>
                                    <p:anim calcmode="lin" valueType="num">
                                      <p:cBhvr>
                                        <p:cTn id="32" dur="1000" fill="hold"/>
                                        <p:tgtEl>
                                          <p:spTgt spid="253963"/>
                                        </p:tgtEl>
                                        <p:attrNameLst>
                                          <p:attrName>ppt_x</p:attrName>
                                        </p:attrNameLst>
                                      </p:cBhvr>
                                      <p:tavLst>
                                        <p:tav tm="0" fmla="#ppt_x+(cos(-2*pi*(1-$))*-#ppt_x-sin(-2*pi*(1-$))*(1-#ppt_y))*(1-$)">
                                          <p:val>
                                            <p:fltVal val="0"/>
                                          </p:val>
                                        </p:tav>
                                        <p:tav tm="100000">
                                          <p:val>
                                            <p:fltVal val="1"/>
                                          </p:val>
                                        </p:tav>
                                      </p:tavLst>
                                    </p:anim>
                                    <p:anim calcmode="lin" valueType="num">
                                      <p:cBhvr>
                                        <p:cTn id="33" dur="1000" fill="hold"/>
                                        <p:tgtEl>
                                          <p:spTgt spid="253963"/>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4" presetClass="entr" presetSubtype="16" fill="hold" nodeType="clickEffect">
                                  <p:stCondLst>
                                    <p:cond delay="0"/>
                                  </p:stCondLst>
                                  <p:childTnLst>
                                    <p:set>
                                      <p:cBhvr>
                                        <p:cTn id="37" dur="1" fill="hold">
                                          <p:stCondLst>
                                            <p:cond delay="0"/>
                                          </p:stCondLst>
                                        </p:cTn>
                                        <p:tgtEl>
                                          <p:spTgt spid="254001"/>
                                        </p:tgtEl>
                                        <p:attrNameLst>
                                          <p:attrName>style.visibility</p:attrName>
                                        </p:attrNameLst>
                                      </p:cBhvr>
                                      <p:to>
                                        <p:strVal val="visible"/>
                                      </p:to>
                                    </p:set>
                                    <p:animEffect transition="in" filter="box(in)">
                                      <p:cBhvr>
                                        <p:cTn id="38" dur="500"/>
                                        <p:tgtEl>
                                          <p:spTgt spid="254001"/>
                                        </p:tgtEl>
                                      </p:cBhvr>
                                    </p:animEffect>
                                  </p:childTnLst>
                                </p:cTn>
                              </p:par>
                            </p:childTnLst>
                          </p:cTn>
                        </p:par>
                        <p:par>
                          <p:cTn id="39" fill="hold" nodeType="afterGroup">
                            <p:stCondLst>
                              <p:cond delay="500"/>
                            </p:stCondLst>
                            <p:childTnLst>
                              <p:par>
                                <p:cTn id="40" presetID="26" presetClass="emph" presetSubtype="0" fill="hold" nodeType="afterEffect">
                                  <p:stCondLst>
                                    <p:cond delay="0"/>
                                  </p:stCondLst>
                                  <p:childTnLst>
                                    <p:animEffect transition="out" filter="fade">
                                      <p:cBhvr>
                                        <p:cTn id="41" dur="500" tmFilter="0, 0; .2, .5; .8, .5; 1, 0"/>
                                        <p:tgtEl>
                                          <p:spTgt spid="254001"/>
                                        </p:tgtEl>
                                      </p:cBhvr>
                                    </p:animEffect>
                                    <p:animScale>
                                      <p:cBhvr>
                                        <p:cTn id="42" dur="250" autoRev="1" fill="hold"/>
                                        <p:tgtEl>
                                          <p:spTgt spid="254001"/>
                                        </p:tgtEl>
                                      </p:cBhvr>
                                      <p:by x="105000" y="105000"/>
                                    </p:animScale>
                                  </p:childTnLst>
                                </p:cTn>
                              </p:par>
                            </p:childTnLst>
                          </p:cTn>
                        </p:par>
                      </p:childTnLst>
                    </p:cTn>
                  </p:par>
                  <p:par>
                    <p:cTn id="43" fill="hold" nodeType="clickPar">
                      <p:stCondLst>
                        <p:cond delay="indefinite"/>
                      </p:stCondLst>
                      <p:childTnLst>
                        <p:par>
                          <p:cTn id="44" fill="hold" nodeType="withGroup">
                            <p:stCondLst>
                              <p:cond delay="0"/>
                            </p:stCondLst>
                            <p:childTnLst>
                              <p:par>
                                <p:cTn id="45" presetID="12" presetClass="entr" presetSubtype="4" fill="hold" grpId="0" nodeType="clickEffect">
                                  <p:stCondLst>
                                    <p:cond delay="0"/>
                                  </p:stCondLst>
                                  <p:childTnLst>
                                    <p:set>
                                      <p:cBhvr>
                                        <p:cTn id="46" dur="1" fill="hold">
                                          <p:stCondLst>
                                            <p:cond delay="0"/>
                                          </p:stCondLst>
                                        </p:cTn>
                                        <p:tgtEl>
                                          <p:spTgt spid="254000"/>
                                        </p:tgtEl>
                                        <p:attrNameLst>
                                          <p:attrName>style.visibility</p:attrName>
                                        </p:attrNameLst>
                                      </p:cBhvr>
                                      <p:to>
                                        <p:strVal val="visible"/>
                                      </p:to>
                                    </p:set>
                                    <p:animEffect transition="in" filter="slide(fromBottom)">
                                      <p:cBhvr>
                                        <p:cTn id="47" dur="500"/>
                                        <p:tgtEl>
                                          <p:spTgt spid="254000"/>
                                        </p:tgtEl>
                                      </p:cBhvr>
                                    </p:animEffect>
                                  </p:childTnLst>
                                </p:cTn>
                              </p:par>
                            </p:childTnLst>
                          </p:cTn>
                        </p:par>
                        <p:par>
                          <p:cTn id="48" fill="hold" nodeType="afterGroup">
                            <p:stCondLst>
                              <p:cond delay="500"/>
                            </p:stCondLst>
                            <p:childTnLst>
                              <p:par>
                                <p:cTn id="49" presetID="4" presetClass="entr" presetSubtype="16" fill="hold" nodeType="afterEffect">
                                  <p:stCondLst>
                                    <p:cond delay="0"/>
                                  </p:stCondLst>
                                  <p:childTnLst>
                                    <p:set>
                                      <p:cBhvr>
                                        <p:cTn id="50" dur="1" fill="hold">
                                          <p:stCondLst>
                                            <p:cond delay="0"/>
                                          </p:stCondLst>
                                        </p:cTn>
                                        <p:tgtEl>
                                          <p:spTgt spid="254004"/>
                                        </p:tgtEl>
                                        <p:attrNameLst>
                                          <p:attrName>style.visibility</p:attrName>
                                        </p:attrNameLst>
                                      </p:cBhvr>
                                      <p:to>
                                        <p:strVal val="visible"/>
                                      </p:to>
                                    </p:set>
                                    <p:animEffect transition="in" filter="box(in)">
                                      <p:cBhvr>
                                        <p:cTn id="51" dur="500"/>
                                        <p:tgtEl>
                                          <p:spTgt spid="254004"/>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4" presetClass="entr" presetSubtype="16" fill="hold" grpId="0" nodeType="clickEffect">
                                  <p:stCondLst>
                                    <p:cond delay="0"/>
                                  </p:stCondLst>
                                  <p:childTnLst>
                                    <p:set>
                                      <p:cBhvr>
                                        <p:cTn id="55" dur="1" fill="hold">
                                          <p:stCondLst>
                                            <p:cond delay="0"/>
                                          </p:stCondLst>
                                        </p:cTn>
                                        <p:tgtEl>
                                          <p:spTgt spid="254007"/>
                                        </p:tgtEl>
                                        <p:attrNameLst>
                                          <p:attrName>style.visibility</p:attrName>
                                        </p:attrNameLst>
                                      </p:cBhvr>
                                      <p:to>
                                        <p:strVal val="visible"/>
                                      </p:to>
                                    </p:set>
                                    <p:animEffect transition="in" filter="box(in)">
                                      <p:cBhvr>
                                        <p:cTn id="56" dur="500"/>
                                        <p:tgtEl>
                                          <p:spTgt spid="254007"/>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4" presetClass="entr" presetSubtype="16" fill="hold" grpId="0" nodeType="clickEffect">
                                  <p:stCondLst>
                                    <p:cond delay="0"/>
                                  </p:stCondLst>
                                  <p:childTnLst>
                                    <p:set>
                                      <p:cBhvr>
                                        <p:cTn id="60" dur="1" fill="hold">
                                          <p:stCondLst>
                                            <p:cond delay="0"/>
                                          </p:stCondLst>
                                        </p:cTn>
                                        <p:tgtEl>
                                          <p:spTgt spid="254008"/>
                                        </p:tgtEl>
                                        <p:attrNameLst>
                                          <p:attrName>style.visibility</p:attrName>
                                        </p:attrNameLst>
                                      </p:cBhvr>
                                      <p:to>
                                        <p:strVal val="visible"/>
                                      </p:to>
                                    </p:set>
                                    <p:animEffect transition="in" filter="box(in)">
                                      <p:cBhvr>
                                        <p:cTn id="61" dur="500"/>
                                        <p:tgtEl>
                                          <p:spTgt spid="254008"/>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9" presetClass="entr" presetSubtype="0" fill="hold" grpId="0" nodeType="clickEffect">
                                  <p:stCondLst>
                                    <p:cond delay="0"/>
                                  </p:stCondLst>
                                  <p:childTnLst>
                                    <p:set>
                                      <p:cBhvr>
                                        <p:cTn id="65" dur="1" fill="hold">
                                          <p:stCondLst>
                                            <p:cond delay="0"/>
                                          </p:stCondLst>
                                        </p:cTn>
                                        <p:tgtEl>
                                          <p:spTgt spid="254009"/>
                                        </p:tgtEl>
                                        <p:attrNameLst>
                                          <p:attrName>style.visibility</p:attrName>
                                        </p:attrNameLst>
                                      </p:cBhvr>
                                      <p:to>
                                        <p:strVal val="visible"/>
                                      </p:to>
                                    </p:set>
                                    <p:animEffect transition="in" filter="dissolve">
                                      <p:cBhvr>
                                        <p:cTn id="66" dur="500"/>
                                        <p:tgtEl>
                                          <p:spTgt spid="254009"/>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4" presetClass="entr" presetSubtype="16" fill="hold" grpId="0" nodeType="clickEffect">
                                  <p:stCondLst>
                                    <p:cond delay="0"/>
                                  </p:stCondLst>
                                  <p:childTnLst>
                                    <p:set>
                                      <p:cBhvr>
                                        <p:cTn id="70" dur="1" fill="hold">
                                          <p:stCondLst>
                                            <p:cond delay="0"/>
                                          </p:stCondLst>
                                        </p:cTn>
                                        <p:tgtEl>
                                          <p:spTgt spid="254010"/>
                                        </p:tgtEl>
                                        <p:attrNameLst>
                                          <p:attrName>style.visibility</p:attrName>
                                        </p:attrNameLst>
                                      </p:cBhvr>
                                      <p:to>
                                        <p:strVal val="visible"/>
                                      </p:to>
                                    </p:set>
                                    <p:animEffect transition="in" filter="box(in)">
                                      <p:cBhvr>
                                        <p:cTn id="71" dur="500"/>
                                        <p:tgtEl>
                                          <p:spTgt spid="254010"/>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9" presetClass="entr" presetSubtype="0" fill="hold" grpId="0" nodeType="clickEffect">
                                  <p:stCondLst>
                                    <p:cond delay="0"/>
                                  </p:stCondLst>
                                  <p:childTnLst>
                                    <p:set>
                                      <p:cBhvr>
                                        <p:cTn id="75" dur="1" fill="hold">
                                          <p:stCondLst>
                                            <p:cond delay="0"/>
                                          </p:stCondLst>
                                        </p:cTn>
                                        <p:tgtEl>
                                          <p:spTgt spid="254011"/>
                                        </p:tgtEl>
                                        <p:attrNameLst>
                                          <p:attrName>style.visibility</p:attrName>
                                        </p:attrNameLst>
                                      </p:cBhvr>
                                      <p:to>
                                        <p:strVal val="visible"/>
                                      </p:to>
                                    </p:set>
                                    <p:animEffect transition="in" filter="dissolve">
                                      <p:cBhvr>
                                        <p:cTn id="76" dur="500"/>
                                        <p:tgtEl>
                                          <p:spTgt spid="254011"/>
                                        </p:tgtEl>
                                      </p:cBhvr>
                                    </p:animEffect>
                                  </p:childTnLst>
                                </p:cTn>
                              </p:par>
                            </p:childTnLst>
                          </p:cTn>
                        </p:par>
                      </p:childTnLst>
                    </p:cTn>
                  </p:par>
                  <p:par>
                    <p:cTn id="77" fill="hold" nodeType="clickPar">
                      <p:stCondLst>
                        <p:cond delay="indefinite"/>
                      </p:stCondLst>
                      <p:childTnLst>
                        <p:par>
                          <p:cTn id="78" fill="hold" nodeType="withGroup">
                            <p:stCondLst>
                              <p:cond delay="0"/>
                            </p:stCondLst>
                            <p:childTnLst>
                              <p:par>
                                <p:cTn id="79" presetID="9" presetClass="entr" presetSubtype="0" fill="hold" grpId="0" nodeType="clickEffect">
                                  <p:stCondLst>
                                    <p:cond delay="0"/>
                                  </p:stCondLst>
                                  <p:childTnLst>
                                    <p:set>
                                      <p:cBhvr>
                                        <p:cTn id="80" dur="1" fill="hold">
                                          <p:stCondLst>
                                            <p:cond delay="0"/>
                                          </p:stCondLst>
                                        </p:cTn>
                                        <p:tgtEl>
                                          <p:spTgt spid="254013"/>
                                        </p:tgtEl>
                                        <p:attrNameLst>
                                          <p:attrName>style.visibility</p:attrName>
                                        </p:attrNameLst>
                                      </p:cBhvr>
                                      <p:to>
                                        <p:strVal val="visible"/>
                                      </p:to>
                                    </p:set>
                                    <p:animEffect transition="in" filter="dissolve">
                                      <p:cBhvr>
                                        <p:cTn id="81" dur="500"/>
                                        <p:tgtEl>
                                          <p:spTgt spid="254013"/>
                                        </p:tgtEl>
                                      </p:cBhvr>
                                    </p:animEffect>
                                  </p:childTnLst>
                                </p:cTn>
                              </p:par>
                            </p:childTnLst>
                          </p:cTn>
                        </p:par>
                      </p:childTnLst>
                    </p:cTn>
                  </p:par>
                  <p:par>
                    <p:cTn id="82" fill="hold" nodeType="clickPar">
                      <p:stCondLst>
                        <p:cond delay="indefinite"/>
                      </p:stCondLst>
                      <p:childTnLst>
                        <p:par>
                          <p:cTn id="83" fill="hold" nodeType="withGroup">
                            <p:stCondLst>
                              <p:cond delay="0"/>
                            </p:stCondLst>
                            <p:childTnLst>
                              <p:par>
                                <p:cTn id="84" presetID="4" presetClass="entr" presetSubtype="16" fill="hold" grpId="0" nodeType="clickEffect">
                                  <p:stCondLst>
                                    <p:cond delay="0"/>
                                  </p:stCondLst>
                                  <p:childTnLst>
                                    <p:set>
                                      <p:cBhvr>
                                        <p:cTn id="85" dur="1" fill="hold">
                                          <p:stCondLst>
                                            <p:cond delay="0"/>
                                          </p:stCondLst>
                                        </p:cTn>
                                        <p:tgtEl>
                                          <p:spTgt spid="254012"/>
                                        </p:tgtEl>
                                        <p:attrNameLst>
                                          <p:attrName>style.visibility</p:attrName>
                                        </p:attrNameLst>
                                      </p:cBhvr>
                                      <p:to>
                                        <p:strVal val="visible"/>
                                      </p:to>
                                    </p:set>
                                    <p:animEffect transition="in" filter="box(in)">
                                      <p:cBhvr>
                                        <p:cTn id="86" dur="500"/>
                                        <p:tgtEl>
                                          <p:spTgt spid="254012"/>
                                        </p:tgtEl>
                                      </p:cBhvr>
                                    </p:animEffect>
                                  </p:childTnLst>
                                </p:cTn>
                              </p:par>
                            </p:childTnLst>
                          </p:cTn>
                        </p:par>
                      </p:childTnLst>
                    </p:cTn>
                  </p:par>
                  <p:par>
                    <p:cTn id="87" fill="hold" nodeType="clickPar">
                      <p:stCondLst>
                        <p:cond delay="indefinite"/>
                      </p:stCondLst>
                      <p:childTnLst>
                        <p:par>
                          <p:cTn id="88" fill="hold" nodeType="withGroup">
                            <p:stCondLst>
                              <p:cond delay="0"/>
                            </p:stCondLst>
                            <p:childTnLst>
                              <p:par>
                                <p:cTn id="89" presetID="9" presetClass="entr" presetSubtype="0" fill="hold" grpId="0" nodeType="clickEffect">
                                  <p:stCondLst>
                                    <p:cond delay="0"/>
                                  </p:stCondLst>
                                  <p:childTnLst>
                                    <p:set>
                                      <p:cBhvr>
                                        <p:cTn id="90" dur="1" fill="hold">
                                          <p:stCondLst>
                                            <p:cond delay="0"/>
                                          </p:stCondLst>
                                        </p:cTn>
                                        <p:tgtEl>
                                          <p:spTgt spid="254014"/>
                                        </p:tgtEl>
                                        <p:attrNameLst>
                                          <p:attrName>style.visibility</p:attrName>
                                        </p:attrNameLst>
                                      </p:cBhvr>
                                      <p:to>
                                        <p:strVal val="visible"/>
                                      </p:to>
                                    </p:set>
                                    <p:animEffect transition="in" filter="dissolve">
                                      <p:cBhvr>
                                        <p:cTn id="91" dur="500"/>
                                        <p:tgtEl>
                                          <p:spTgt spid="254014"/>
                                        </p:tgtEl>
                                      </p:cBhvr>
                                    </p:animEffect>
                                  </p:childTnLst>
                                </p:cTn>
                              </p:par>
                            </p:childTnLst>
                          </p:cTn>
                        </p:par>
                      </p:childTnLst>
                    </p:cTn>
                  </p:par>
                  <p:par>
                    <p:cTn id="92" fill="hold" nodeType="clickPar">
                      <p:stCondLst>
                        <p:cond delay="indefinite"/>
                      </p:stCondLst>
                      <p:childTnLst>
                        <p:par>
                          <p:cTn id="93" fill="hold" nodeType="withGroup">
                            <p:stCondLst>
                              <p:cond delay="0"/>
                            </p:stCondLst>
                            <p:childTnLst>
                              <p:par>
                                <p:cTn id="94" presetID="9" presetClass="entr" presetSubtype="0" fill="hold" nodeType="clickEffect">
                                  <p:stCondLst>
                                    <p:cond delay="0"/>
                                  </p:stCondLst>
                                  <p:childTnLst>
                                    <p:set>
                                      <p:cBhvr>
                                        <p:cTn id="95" dur="1" fill="hold">
                                          <p:stCondLst>
                                            <p:cond delay="0"/>
                                          </p:stCondLst>
                                        </p:cTn>
                                        <p:tgtEl>
                                          <p:spTgt spid="254015"/>
                                        </p:tgtEl>
                                        <p:attrNameLst>
                                          <p:attrName>style.visibility</p:attrName>
                                        </p:attrNameLst>
                                      </p:cBhvr>
                                      <p:to>
                                        <p:strVal val="visible"/>
                                      </p:to>
                                    </p:set>
                                    <p:animEffect transition="in" filter="dissolve">
                                      <p:cBhvr>
                                        <p:cTn id="96" dur="500"/>
                                        <p:tgtEl>
                                          <p:spTgt spid="254015"/>
                                        </p:tgtEl>
                                      </p:cBhvr>
                                    </p:animEffect>
                                  </p:childTnLst>
                                </p:cTn>
                              </p:par>
                            </p:childTnLst>
                          </p:cTn>
                        </p:par>
                      </p:childTnLst>
                    </p:cTn>
                  </p:par>
                  <p:par>
                    <p:cTn id="97" fill="hold" nodeType="clickPar">
                      <p:stCondLst>
                        <p:cond delay="indefinite"/>
                      </p:stCondLst>
                      <p:childTnLst>
                        <p:par>
                          <p:cTn id="98" fill="hold" nodeType="withGroup">
                            <p:stCondLst>
                              <p:cond delay="0"/>
                            </p:stCondLst>
                            <p:childTnLst>
                              <p:par>
                                <p:cTn id="99" presetID="12" presetClass="entr" presetSubtype="1" fill="hold" grpId="0" nodeType="clickEffect">
                                  <p:stCondLst>
                                    <p:cond delay="0"/>
                                  </p:stCondLst>
                                  <p:childTnLst>
                                    <p:set>
                                      <p:cBhvr>
                                        <p:cTn id="100" dur="1" fill="hold">
                                          <p:stCondLst>
                                            <p:cond delay="0"/>
                                          </p:stCondLst>
                                        </p:cTn>
                                        <p:tgtEl>
                                          <p:spTgt spid="254019"/>
                                        </p:tgtEl>
                                        <p:attrNameLst>
                                          <p:attrName>style.visibility</p:attrName>
                                        </p:attrNameLst>
                                      </p:cBhvr>
                                      <p:to>
                                        <p:strVal val="visible"/>
                                      </p:to>
                                    </p:set>
                                    <p:animEffect transition="in" filter="slide(fromTop)">
                                      <p:cBhvr>
                                        <p:cTn id="101" dur="500"/>
                                        <p:tgtEl>
                                          <p:spTgt spid="254019"/>
                                        </p:tgtEl>
                                      </p:cBhvr>
                                    </p:animEffect>
                                  </p:childTnLst>
                                </p:cTn>
                              </p:par>
                            </p:childTnLst>
                          </p:cTn>
                        </p:par>
                      </p:childTnLst>
                    </p:cTn>
                  </p:par>
                  <p:par>
                    <p:cTn id="102" fill="hold" nodeType="clickPar">
                      <p:stCondLst>
                        <p:cond delay="indefinite"/>
                      </p:stCondLst>
                      <p:childTnLst>
                        <p:par>
                          <p:cTn id="103" fill="hold" nodeType="withGroup">
                            <p:stCondLst>
                              <p:cond delay="0"/>
                            </p:stCondLst>
                            <p:childTnLst>
                              <p:par>
                                <p:cTn id="104" presetID="9" presetClass="entr" presetSubtype="0" fill="hold" nodeType="clickEffect">
                                  <p:stCondLst>
                                    <p:cond delay="0"/>
                                  </p:stCondLst>
                                  <p:childTnLst>
                                    <p:set>
                                      <p:cBhvr>
                                        <p:cTn id="105" dur="1" fill="hold">
                                          <p:stCondLst>
                                            <p:cond delay="0"/>
                                          </p:stCondLst>
                                        </p:cTn>
                                        <p:tgtEl>
                                          <p:spTgt spid="254020"/>
                                        </p:tgtEl>
                                        <p:attrNameLst>
                                          <p:attrName>style.visibility</p:attrName>
                                        </p:attrNameLst>
                                      </p:cBhvr>
                                      <p:to>
                                        <p:strVal val="visible"/>
                                      </p:to>
                                    </p:set>
                                    <p:animEffect transition="in" filter="dissolve">
                                      <p:cBhvr>
                                        <p:cTn id="106" dur="500"/>
                                        <p:tgtEl>
                                          <p:spTgt spid="254020"/>
                                        </p:tgtEl>
                                      </p:cBhvr>
                                    </p:animEffect>
                                  </p:childTnLst>
                                </p:cTn>
                              </p:par>
                            </p:childTnLst>
                          </p:cTn>
                        </p:par>
                      </p:childTnLst>
                    </p:cTn>
                  </p:par>
                  <p:par>
                    <p:cTn id="107" fill="hold" nodeType="clickPar">
                      <p:stCondLst>
                        <p:cond delay="indefinite"/>
                      </p:stCondLst>
                      <p:childTnLst>
                        <p:par>
                          <p:cTn id="108" fill="hold" nodeType="withGroup">
                            <p:stCondLst>
                              <p:cond delay="0"/>
                            </p:stCondLst>
                            <p:childTnLst>
                              <p:par>
                                <p:cTn id="109" presetID="9" presetClass="entr" presetSubtype="0" fill="hold" grpId="0" nodeType="clickEffect">
                                  <p:stCondLst>
                                    <p:cond delay="0"/>
                                  </p:stCondLst>
                                  <p:childTnLst>
                                    <p:set>
                                      <p:cBhvr>
                                        <p:cTn id="110" dur="1" fill="hold">
                                          <p:stCondLst>
                                            <p:cond delay="0"/>
                                          </p:stCondLst>
                                        </p:cTn>
                                        <p:tgtEl>
                                          <p:spTgt spid="254028"/>
                                        </p:tgtEl>
                                        <p:attrNameLst>
                                          <p:attrName>style.visibility</p:attrName>
                                        </p:attrNameLst>
                                      </p:cBhvr>
                                      <p:to>
                                        <p:strVal val="visible"/>
                                      </p:to>
                                    </p:set>
                                    <p:animEffect transition="in" filter="dissolve">
                                      <p:cBhvr>
                                        <p:cTn id="111" dur="500"/>
                                        <p:tgtEl>
                                          <p:spTgt spid="254028"/>
                                        </p:tgtEl>
                                      </p:cBhvr>
                                    </p:animEffect>
                                  </p:childTnLst>
                                </p:cTn>
                              </p:par>
                            </p:childTnLst>
                          </p:cTn>
                        </p:par>
                      </p:childTnLst>
                    </p:cTn>
                  </p:par>
                  <p:par>
                    <p:cTn id="112" fill="hold" nodeType="clickPar">
                      <p:stCondLst>
                        <p:cond delay="indefinite"/>
                      </p:stCondLst>
                      <p:childTnLst>
                        <p:par>
                          <p:cTn id="113" fill="hold" nodeType="withGroup">
                            <p:stCondLst>
                              <p:cond delay="0"/>
                            </p:stCondLst>
                            <p:childTnLst>
                              <p:par>
                                <p:cTn id="114" presetID="9" presetClass="entr" presetSubtype="0" fill="hold" grpId="0" nodeType="clickEffect">
                                  <p:stCondLst>
                                    <p:cond delay="0"/>
                                  </p:stCondLst>
                                  <p:childTnLst>
                                    <p:set>
                                      <p:cBhvr>
                                        <p:cTn id="115" dur="1" fill="hold">
                                          <p:stCondLst>
                                            <p:cond delay="0"/>
                                          </p:stCondLst>
                                        </p:cTn>
                                        <p:tgtEl>
                                          <p:spTgt spid="254029"/>
                                        </p:tgtEl>
                                        <p:attrNameLst>
                                          <p:attrName>style.visibility</p:attrName>
                                        </p:attrNameLst>
                                      </p:cBhvr>
                                      <p:to>
                                        <p:strVal val="visible"/>
                                      </p:to>
                                    </p:set>
                                    <p:animEffect transition="in" filter="dissolve">
                                      <p:cBhvr>
                                        <p:cTn id="116" dur="500"/>
                                        <p:tgtEl>
                                          <p:spTgt spid="254029"/>
                                        </p:tgtEl>
                                      </p:cBhvr>
                                    </p:animEffect>
                                  </p:childTnLst>
                                </p:cTn>
                              </p:par>
                            </p:childTnLst>
                          </p:cTn>
                        </p:par>
                      </p:childTnLst>
                    </p:cTn>
                  </p:par>
                  <p:par>
                    <p:cTn id="117" fill="hold" nodeType="clickPar">
                      <p:stCondLst>
                        <p:cond delay="indefinite"/>
                      </p:stCondLst>
                      <p:childTnLst>
                        <p:par>
                          <p:cTn id="118" fill="hold" nodeType="withGroup">
                            <p:stCondLst>
                              <p:cond delay="0"/>
                            </p:stCondLst>
                            <p:childTnLst>
                              <p:par>
                                <p:cTn id="119" presetID="15" presetClass="entr" presetSubtype="0" fill="hold" nodeType="clickEffect">
                                  <p:stCondLst>
                                    <p:cond delay="0"/>
                                  </p:stCondLst>
                                  <p:childTnLst>
                                    <p:set>
                                      <p:cBhvr>
                                        <p:cTn id="120" dur="1" fill="hold">
                                          <p:stCondLst>
                                            <p:cond delay="0"/>
                                          </p:stCondLst>
                                        </p:cTn>
                                        <p:tgtEl>
                                          <p:spTgt spid="254023"/>
                                        </p:tgtEl>
                                        <p:attrNameLst>
                                          <p:attrName>style.visibility</p:attrName>
                                        </p:attrNameLst>
                                      </p:cBhvr>
                                      <p:to>
                                        <p:strVal val="visible"/>
                                      </p:to>
                                    </p:set>
                                    <p:anim calcmode="lin" valueType="num">
                                      <p:cBhvr>
                                        <p:cTn id="121" dur="1000" fill="hold"/>
                                        <p:tgtEl>
                                          <p:spTgt spid="254023"/>
                                        </p:tgtEl>
                                        <p:attrNameLst>
                                          <p:attrName>ppt_w</p:attrName>
                                        </p:attrNameLst>
                                      </p:cBhvr>
                                      <p:tavLst>
                                        <p:tav tm="0">
                                          <p:val>
                                            <p:fltVal val="0"/>
                                          </p:val>
                                        </p:tav>
                                        <p:tav tm="100000">
                                          <p:val>
                                            <p:strVal val="#ppt_w"/>
                                          </p:val>
                                        </p:tav>
                                      </p:tavLst>
                                    </p:anim>
                                    <p:anim calcmode="lin" valueType="num">
                                      <p:cBhvr>
                                        <p:cTn id="122" dur="1000" fill="hold"/>
                                        <p:tgtEl>
                                          <p:spTgt spid="254023"/>
                                        </p:tgtEl>
                                        <p:attrNameLst>
                                          <p:attrName>ppt_h</p:attrName>
                                        </p:attrNameLst>
                                      </p:cBhvr>
                                      <p:tavLst>
                                        <p:tav tm="0">
                                          <p:val>
                                            <p:fltVal val="0"/>
                                          </p:val>
                                        </p:tav>
                                        <p:tav tm="100000">
                                          <p:val>
                                            <p:strVal val="#ppt_h"/>
                                          </p:val>
                                        </p:tav>
                                      </p:tavLst>
                                    </p:anim>
                                    <p:anim calcmode="lin" valueType="num">
                                      <p:cBhvr>
                                        <p:cTn id="123" dur="1000" fill="hold"/>
                                        <p:tgtEl>
                                          <p:spTgt spid="254023"/>
                                        </p:tgtEl>
                                        <p:attrNameLst>
                                          <p:attrName>ppt_x</p:attrName>
                                        </p:attrNameLst>
                                      </p:cBhvr>
                                      <p:tavLst>
                                        <p:tav tm="0" fmla="#ppt_x+(cos(-2*pi*(1-$))*-#ppt_x-sin(-2*pi*(1-$))*(1-#ppt_y))*(1-$)">
                                          <p:val>
                                            <p:fltVal val="0"/>
                                          </p:val>
                                        </p:tav>
                                        <p:tav tm="100000">
                                          <p:val>
                                            <p:fltVal val="1"/>
                                          </p:val>
                                        </p:tav>
                                      </p:tavLst>
                                    </p:anim>
                                    <p:anim calcmode="lin" valueType="num">
                                      <p:cBhvr>
                                        <p:cTn id="124" dur="1000" fill="hold"/>
                                        <p:tgtEl>
                                          <p:spTgt spid="254023"/>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3999" grpId="0" animBg="1"/>
      <p:bldP spid="254000" grpId="0" animBg="1"/>
      <p:bldP spid="254007" grpId="0" animBg="1"/>
      <p:bldP spid="254008" grpId="0" animBg="1"/>
      <p:bldP spid="254009" grpId="0" animBg="1"/>
      <p:bldP spid="254010" grpId="0" animBg="1"/>
      <p:bldP spid="254011" grpId="0" animBg="1"/>
      <p:bldP spid="254012" grpId="0" animBg="1"/>
      <p:bldP spid="254013" grpId="0" animBg="1"/>
      <p:bldP spid="254014" grpId="0"/>
      <p:bldP spid="254019" grpId="0" animBg="1"/>
      <p:bldP spid="254028" grpId="0" animBg="1"/>
      <p:bldP spid="25402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p:nvPr>
        </p:nvSpPr>
        <p:spPr/>
        <p:txBody>
          <a:bodyPr/>
          <a:lstStyle/>
          <a:p>
            <a:r>
              <a:rPr lang="zh-TW" altLang="en-US" b="1">
                <a:latin typeface="黑体" panose="02010609060101010101" pitchFamily="49" charset="-122"/>
                <a:ea typeface="黑体" panose="02010609060101010101" pitchFamily="49" charset="-122"/>
              </a:rPr>
              <a:t/>
            </a:r>
            <a:br>
              <a:rPr lang="zh-TW" altLang="en-US" b="1">
                <a:latin typeface="黑体" panose="02010609060101010101" pitchFamily="49" charset="-122"/>
                <a:ea typeface="黑体" panose="02010609060101010101" pitchFamily="49" charset="-122"/>
              </a:rPr>
            </a:br>
            <a:r>
              <a:rPr lang="zh-TW" altLang="en-US" b="1">
                <a:latin typeface="黑体" panose="02010609060101010101" pitchFamily="49" charset="-122"/>
                <a:ea typeface="黑体" panose="02010609060101010101" pitchFamily="49" charset="-122"/>
              </a:rPr>
              <a:t>决策树</a:t>
            </a:r>
            <a:r>
              <a:rPr lang="en-US" altLang="zh-TW" b="1">
                <a:latin typeface="黑体" panose="02010609060101010101" pitchFamily="49" charset="-122"/>
                <a:ea typeface="黑体" panose="02010609060101010101" pitchFamily="49" charset="-122"/>
              </a:rPr>
              <a:t>(Decision Tree)</a:t>
            </a:r>
            <a:r>
              <a:rPr lang="zh-TW" altLang="en-US" b="1">
                <a:latin typeface="黑体" panose="02010609060101010101" pitchFamily="49" charset="-122"/>
                <a:ea typeface="黑体" panose="02010609060101010101" pitchFamily="49" charset="-122"/>
              </a:rPr>
              <a:t>介绍</a:t>
            </a:r>
          </a:p>
        </p:txBody>
      </p:sp>
      <p:grpSp>
        <p:nvGrpSpPr>
          <p:cNvPr id="258051" name="Group 3"/>
          <p:cNvGrpSpPr>
            <a:grpSpLocks/>
          </p:cNvGrpSpPr>
          <p:nvPr/>
        </p:nvGrpSpPr>
        <p:grpSpPr bwMode="auto">
          <a:xfrm>
            <a:off x="1187450" y="1916113"/>
            <a:ext cx="2447925" cy="3744912"/>
            <a:chOff x="1980" y="1260"/>
            <a:chExt cx="3600" cy="3600"/>
          </a:xfrm>
        </p:grpSpPr>
        <p:sp>
          <p:nvSpPr>
            <p:cNvPr id="258052" name="Rectangle 4"/>
            <p:cNvSpPr>
              <a:spLocks noChangeArrowheads="1"/>
            </p:cNvSpPr>
            <p:nvPr/>
          </p:nvSpPr>
          <p:spPr bwMode="auto">
            <a:xfrm>
              <a:off x="1980" y="1260"/>
              <a:ext cx="3600" cy="36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58053" name="Oval 5"/>
            <p:cNvSpPr>
              <a:spLocks noChangeArrowheads="1"/>
            </p:cNvSpPr>
            <p:nvPr/>
          </p:nvSpPr>
          <p:spPr bwMode="auto">
            <a:xfrm>
              <a:off x="3420" y="1440"/>
              <a:ext cx="180" cy="180"/>
            </a:xfrm>
            <a:prstGeom prst="ellipse">
              <a:avLst/>
            </a:prstGeom>
            <a:solidFill>
              <a:srgbClr val="FFFFFF"/>
            </a:solidFill>
            <a:ln w="9525">
              <a:solidFill>
                <a:srgbClr val="000000"/>
              </a:solidFill>
              <a:round/>
              <a:headEnd/>
              <a:tailEnd/>
            </a:ln>
          </p:spPr>
          <p:txBody>
            <a:bodyPr/>
            <a:lstStyle/>
            <a:p>
              <a:endParaRPr lang="zh-CN" altLang="en-US"/>
            </a:p>
          </p:txBody>
        </p:sp>
        <p:sp>
          <p:nvSpPr>
            <p:cNvPr id="258054" name="Line 6"/>
            <p:cNvSpPr>
              <a:spLocks noChangeShapeType="1"/>
            </p:cNvSpPr>
            <p:nvPr/>
          </p:nvSpPr>
          <p:spPr bwMode="auto">
            <a:xfrm flipH="1">
              <a:off x="3060" y="1620"/>
              <a:ext cx="360" cy="36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58055" name="Line 7"/>
            <p:cNvSpPr>
              <a:spLocks noChangeShapeType="1"/>
            </p:cNvSpPr>
            <p:nvPr/>
          </p:nvSpPr>
          <p:spPr bwMode="auto">
            <a:xfrm>
              <a:off x="3600" y="1620"/>
              <a:ext cx="360" cy="36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58056" name="Oval 8"/>
            <p:cNvSpPr>
              <a:spLocks noChangeArrowheads="1"/>
            </p:cNvSpPr>
            <p:nvPr/>
          </p:nvSpPr>
          <p:spPr bwMode="auto">
            <a:xfrm>
              <a:off x="2880" y="1980"/>
              <a:ext cx="180" cy="180"/>
            </a:xfrm>
            <a:prstGeom prst="ellipse">
              <a:avLst/>
            </a:prstGeom>
            <a:solidFill>
              <a:srgbClr val="FFFFFF"/>
            </a:solidFill>
            <a:ln w="9525">
              <a:solidFill>
                <a:srgbClr val="000000"/>
              </a:solidFill>
              <a:round/>
              <a:headEnd/>
              <a:tailEnd/>
            </a:ln>
          </p:spPr>
          <p:txBody>
            <a:bodyPr/>
            <a:lstStyle/>
            <a:p>
              <a:endParaRPr lang="zh-CN" altLang="en-US"/>
            </a:p>
          </p:txBody>
        </p:sp>
        <p:sp>
          <p:nvSpPr>
            <p:cNvPr id="258057" name="Line 9"/>
            <p:cNvSpPr>
              <a:spLocks noChangeShapeType="1"/>
            </p:cNvSpPr>
            <p:nvPr/>
          </p:nvSpPr>
          <p:spPr bwMode="auto">
            <a:xfrm flipH="1">
              <a:off x="2520" y="2160"/>
              <a:ext cx="360" cy="36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58058" name="Line 10"/>
            <p:cNvSpPr>
              <a:spLocks noChangeShapeType="1"/>
            </p:cNvSpPr>
            <p:nvPr/>
          </p:nvSpPr>
          <p:spPr bwMode="auto">
            <a:xfrm>
              <a:off x="3060" y="2160"/>
              <a:ext cx="180" cy="36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58059" name="Oval 11"/>
            <p:cNvSpPr>
              <a:spLocks noChangeArrowheads="1"/>
            </p:cNvSpPr>
            <p:nvPr/>
          </p:nvSpPr>
          <p:spPr bwMode="auto">
            <a:xfrm>
              <a:off x="3960" y="1980"/>
              <a:ext cx="180" cy="180"/>
            </a:xfrm>
            <a:prstGeom prst="ellipse">
              <a:avLst/>
            </a:prstGeom>
            <a:solidFill>
              <a:srgbClr val="FFFFFF"/>
            </a:solidFill>
            <a:ln w="9525">
              <a:solidFill>
                <a:srgbClr val="000000"/>
              </a:solidFill>
              <a:round/>
              <a:headEnd/>
              <a:tailEnd/>
            </a:ln>
          </p:spPr>
          <p:txBody>
            <a:bodyPr/>
            <a:lstStyle/>
            <a:p>
              <a:endParaRPr lang="zh-CN" altLang="en-US"/>
            </a:p>
          </p:txBody>
        </p:sp>
        <p:sp>
          <p:nvSpPr>
            <p:cNvPr id="258060" name="Line 12"/>
            <p:cNvSpPr>
              <a:spLocks noChangeShapeType="1"/>
            </p:cNvSpPr>
            <p:nvPr/>
          </p:nvSpPr>
          <p:spPr bwMode="auto">
            <a:xfrm flipH="1">
              <a:off x="3780" y="2160"/>
              <a:ext cx="180" cy="36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58061" name="Line 13"/>
            <p:cNvSpPr>
              <a:spLocks noChangeShapeType="1"/>
            </p:cNvSpPr>
            <p:nvPr/>
          </p:nvSpPr>
          <p:spPr bwMode="auto">
            <a:xfrm>
              <a:off x="4140" y="2160"/>
              <a:ext cx="360" cy="36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58062" name="Rectangle 14"/>
            <p:cNvSpPr>
              <a:spLocks noChangeArrowheads="1"/>
            </p:cNvSpPr>
            <p:nvPr/>
          </p:nvSpPr>
          <p:spPr bwMode="auto">
            <a:xfrm>
              <a:off x="2340" y="2520"/>
              <a:ext cx="360" cy="540"/>
            </a:xfrm>
            <a:prstGeom prst="rect">
              <a:avLst/>
            </a:prstGeom>
            <a:solidFill>
              <a:srgbClr val="FFFFFF"/>
            </a:solidFill>
            <a:ln w="9525">
              <a:solidFill>
                <a:srgbClr val="000000"/>
              </a:solidFill>
              <a:miter lim="800000"/>
              <a:headEnd/>
              <a:tailEnd/>
            </a:ln>
          </p:spPr>
          <p:txBody>
            <a:bodyPr/>
            <a:lstStyle/>
            <a:p>
              <a:endParaRPr lang="zh-CN" altLang="en-US"/>
            </a:p>
          </p:txBody>
        </p:sp>
        <p:sp>
          <p:nvSpPr>
            <p:cNvPr id="258063" name="Rectangle 15"/>
            <p:cNvSpPr>
              <a:spLocks noChangeArrowheads="1"/>
            </p:cNvSpPr>
            <p:nvPr/>
          </p:nvSpPr>
          <p:spPr bwMode="auto">
            <a:xfrm>
              <a:off x="3600" y="2520"/>
              <a:ext cx="360" cy="540"/>
            </a:xfrm>
            <a:prstGeom prst="rect">
              <a:avLst/>
            </a:prstGeom>
            <a:solidFill>
              <a:srgbClr val="FFFFFF"/>
            </a:solidFill>
            <a:ln w="9525">
              <a:solidFill>
                <a:srgbClr val="000000"/>
              </a:solidFill>
              <a:miter lim="800000"/>
              <a:headEnd/>
              <a:tailEnd/>
            </a:ln>
          </p:spPr>
          <p:txBody>
            <a:bodyPr/>
            <a:lstStyle/>
            <a:p>
              <a:endParaRPr lang="zh-CN" altLang="en-US"/>
            </a:p>
          </p:txBody>
        </p:sp>
        <p:sp>
          <p:nvSpPr>
            <p:cNvPr id="258064" name="Oval 16"/>
            <p:cNvSpPr>
              <a:spLocks noChangeArrowheads="1"/>
            </p:cNvSpPr>
            <p:nvPr/>
          </p:nvSpPr>
          <p:spPr bwMode="auto">
            <a:xfrm>
              <a:off x="4320" y="2520"/>
              <a:ext cx="180" cy="180"/>
            </a:xfrm>
            <a:prstGeom prst="ellipse">
              <a:avLst/>
            </a:prstGeom>
            <a:solidFill>
              <a:srgbClr val="FFFFFF"/>
            </a:solidFill>
            <a:ln w="9525">
              <a:solidFill>
                <a:srgbClr val="000000"/>
              </a:solidFill>
              <a:round/>
              <a:headEnd/>
              <a:tailEnd/>
            </a:ln>
          </p:spPr>
          <p:txBody>
            <a:bodyPr/>
            <a:lstStyle/>
            <a:p>
              <a:endParaRPr lang="zh-CN" altLang="en-US"/>
            </a:p>
          </p:txBody>
        </p:sp>
        <p:sp>
          <p:nvSpPr>
            <p:cNvPr id="258065" name="Line 17"/>
            <p:cNvSpPr>
              <a:spLocks noChangeShapeType="1"/>
            </p:cNvSpPr>
            <p:nvPr/>
          </p:nvSpPr>
          <p:spPr bwMode="auto">
            <a:xfrm flipH="1">
              <a:off x="3960" y="2700"/>
              <a:ext cx="360" cy="54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58066" name="Line 18"/>
            <p:cNvSpPr>
              <a:spLocks noChangeShapeType="1"/>
            </p:cNvSpPr>
            <p:nvPr/>
          </p:nvSpPr>
          <p:spPr bwMode="auto">
            <a:xfrm>
              <a:off x="4500" y="2700"/>
              <a:ext cx="360" cy="54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58067" name="Rectangle 19"/>
            <p:cNvSpPr>
              <a:spLocks noChangeArrowheads="1"/>
            </p:cNvSpPr>
            <p:nvPr/>
          </p:nvSpPr>
          <p:spPr bwMode="auto">
            <a:xfrm>
              <a:off x="3780" y="3240"/>
              <a:ext cx="360" cy="540"/>
            </a:xfrm>
            <a:prstGeom prst="rect">
              <a:avLst/>
            </a:prstGeom>
            <a:solidFill>
              <a:srgbClr val="FFFFFF"/>
            </a:solidFill>
            <a:ln w="9525">
              <a:solidFill>
                <a:srgbClr val="000000"/>
              </a:solidFill>
              <a:miter lim="800000"/>
              <a:headEnd/>
              <a:tailEnd/>
            </a:ln>
          </p:spPr>
          <p:txBody>
            <a:bodyPr/>
            <a:lstStyle/>
            <a:p>
              <a:endParaRPr lang="zh-CN" altLang="en-US"/>
            </a:p>
          </p:txBody>
        </p:sp>
        <p:sp>
          <p:nvSpPr>
            <p:cNvPr id="258068" name="Oval 20"/>
            <p:cNvSpPr>
              <a:spLocks noChangeArrowheads="1"/>
            </p:cNvSpPr>
            <p:nvPr/>
          </p:nvSpPr>
          <p:spPr bwMode="auto">
            <a:xfrm>
              <a:off x="4680" y="3240"/>
              <a:ext cx="180" cy="180"/>
            </a:xfrm>
            <a:prstGeom prst="ellipse">
              <a:avLst/>
            </a:prstGeom>
            <a:solidFill>
              <a:srgbClr val="FFFFFF"/>
            </a:solidFill>
            <a:ln w="9525">
              <a:solidFill>
                <a:srgbClr val="000000"/>
              </a:solidFill>
              <a:round/>
              <a:headEnd/>
              <a:tailEnd/>
            </a:ln>
          </p:spPr>
          <p:txBody>
            <a:bodyPr/>
            <a:lstStyle/>
            <a:p>
              <a:endParaRPr lang="zh-CN" altLang="en-US"/>
            </a:p>
          </p:txBody>
        </p:sp>
        <p:sp>
          <p:nvSpPr>
            <p:cNvPr id="258069" name="Oval 21"/>
            <p:cNvSpPr>
              <a:spLocks noChangeArrowheads="1"/>
            </p:cNvSpPr>
            <p:nvPr/>
          </p:nvSpPr>
          <p:spPr bwMode="auto">
            <a:xfrm flipH="1">
              <a:off x="3240" y="2520"/>
              <a:ext cx="180" cy="180"/>
            </a:xfrm>
            <a:prstGeom prst="ellipse">
              <a:avLst/>
            </a:prstGeom>
            <a:solidFill>
              <a:srgbClr val="FFFFFF"/>
            </a:solidFill>
            <a:ln w="9525">
              <a:solidFill>
                <a:srgbClr val="000000"/>
              </a:solidFill>
              <a:round/>
              <a:headEnd/>
              <a:tailEnd/>
            </a:ln>
          </p:spPr>
          <p:txBody>
            <a:bodyPr/>
            <a:lstStyle/>
            <a:p>
              <a:endParaRPr lang="zh-CN" altLang="en-US"/>
            </a:p>
          </p:txBody>
        </p:sp>
        <p:sp>
          <p:nvSpPr>
            <p:cNvPr id="258070" name="Line 22"/>
            <p:cNvSpPr>
              <a:spLocks noChangeShapeType="1"/>
            </p:cNvSpPr>
            <p:nvPr/>
          </p:nvSpPr>
          <p:spPr bwMode="auto">
            <a:xfrm flipH="1">
              <a:off x="2700" y="2700"/>
              <a:ext cx="540" cy="72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58071" name="Line 23"/>
            <p:cNvSpPr>
              <a:spLocks noChangeShapeType="1"/>
            </p:cNvSpPr>
            <p:nvPr/>
          </p:nvSpPr>
          <p:spPr bwMode="auto">
            <a:xfrm>
              <a:off x="3240" y="2700"/>
              <a:ext cx="180" cy="72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58072" name="Rectangle 24"/>
            <p:cNvSpPr>
              <a:spLocks noChangeArrowheads="1"/>
            </p:cNvSpPr>
            <p:nvPr/>
          </p:nvSpPr>
          <p:spPr bwMode="auto">
            <a:xfrm>
              <a:off x="2520" y="3420"/>
              <a:ext cx="360" cy="540"/>
            </a:xfrm>
            <a:prstGeom prst="rect">
              <a:avLst/>
            </a:prstGeom>
            <a:solidFill>
              <a:srgbClr val="FFFFFF"/>
            </a:solidFill>
            <a:ln w="9525">
              <a:solidFill>
                <a:srgbClr val="000000"/>
              </a:solidFill>
              <a:miter lim="800000"/>
              <a:headEnd/>
              <a:tailEnd/>
            </a:ln>
          </p:spPr>
          <p:txBody>
            <a:bodyPr/>
            <a:lstStyle/>
            <a:p>
              <a:endParaRPr lang="zh-CN" altLang="en-US"/>
            </a:p>
          </p:txBody>
        </p:sp>
        <p:sp>
          <p:nvSpPr>
            <p:cNvPr id="258073" name="Oval 25"/>
            <p:cNvSpPr>
              <a:spLocks noChangeArrowheads="1"/>
            </p:cNvSpPr>
            <p:nvPr/>
          </p:nvSpPr>
          <p:spPr bwMode="auto">
            <a:xfrm>
              <a:off x="3420" y="3420"/>
              <a:ext cx="180" cy="180"/>
            </a:xfrm>
            <a:prstGeom prst="ellipse">
              <a:avLst/>
            </a:prstGeom>
            <a:solidFill>
              <a:srgbClr val="FFFFFF"/>
            </a:solidFill>
            <a:ln w="9525">
              <a:solidFill>
                <a:srgbClr val="000000"/>
              </a:solidFill>
              <a:round/>
              <a:headEnd/>
              <a:tailEnd/>
            </a:ln>
          </p:spPr>
          <p:txBody>
            <a:bodyPr/>
            <a:lstStyle/>
            <a:p>
              <a:endParaRPr lang="zh-CN" altLang="en-US"/>
            </a:p>
          </p:txBody>
        </p:sp>
        <p:sp>
          <p:nvSpPr>
            <p:cNvPr id="258074" name="Line 26"/>
            <p:cNvSpPr>
              <a:spLocks noChangeShapeType="1"/>
            </p:cNvSpPr>
            <p:nvPr/>
          </p:nvSpPr>
          <p:spPr bwMode="auto">
            <a:xfrm flipH="1">
              <a:off x="3060" y="3600"/>
              <a:ext cx="360" cy="54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58075" name="Line 27"/>
            <p:cNvSpPr>
              <a:spLocks noChangeShapeType="1"/>
            </p:cNvSpPr>
            <p:nvPr/>
          </p:nvSpPr>
          <p:spPr bwMode="auto">
            <a:xfrm>
              <a:off x="3420" y="3600"/>
              <a:ext cx="180" cy="54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58076" name="Line 28"/>
            <p:cNvSpPr>
              <a:spLocks noChangeShapeType="1"/>
            </p:cNvSpPr>
            <p:nvPr/>
          </p:nvSpPr>
          <p:spPr bwMode="auto">
            <a:xfrm flipH="1">
              <a:off x="4320" y="3420"/>
              <a:ext cx="360" cy="72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58077" name="Line 29"/>
            <p:cNvSpPr>
              <a:spLocks noChangeShapeType="1"/>
            </p:cNvSpPr>
            <p:nvPr/>
          </p:nvSpPr>
          <p:spPr bwMode="auto">
            <a:xfrm>
              <a:off x="4680" y="3420"/>
              <a:ext cx="360" cy="72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58078" name="Rectangle 30"/>
            <p:cNvSpPr>
              <a:spLocks noChangeArrowheads="1"/>
            </p:cNvSpPr>
            <p:nvPr/>
          </p:nvSpPr>
          <p:spPr bwMode="auto">
            <a:xfrm>
              <a:off x="2880" y="4140"/>
              <a:ext cx="360" cy="540"/>
            </a:xfrm>
            <a:prstGeom prst="rect">
              <a:avLst/>
            </a:prstGeom>
            <a:solidFill>
              <a:srgbClr val="FFFFFF"/>
            </a:solidFill>
            <a:ln w="9525">
              <a:solidFill>
                <a:srgbClr val="000000"/>
              </a:solidFill>
              <a:miter lim="800000"/>
              <a:headEnd/>
              <a:tailEnd/>
            </a:ln>
          </p:spPr>
          <p:txBody>
            <a:bodyPr/>
            <a:lstStyle/>
            <a:p>
              <a:endParaRPr lang="zh-CN" altLang="en-US"/>
            </a:p>
          </p:txBody>
        </p:sp>
        <p:sp>
          <p:nvSpPr>
            <p:cNvPr id="258079" name="Rectangle 31"/>
            <p:cNvSpPr>
              <a:spLocks noChangeArrowheads="1"/>
            </p:cNvSpPr>
            <p:nvPr/>
          </p:nvSpPr>
          <p:spPr bwMode="auto">
            <a:xfrm>
              <a:off x="3420" y="4140"/>
              <a:ext cx="360" cy="540"/>
            </a:xfrm>
            <a:prstGeom prst="rect">
              <a:avLst/>
            </a:prstGeom>
            <a:solidFill>
              <a:srgbClr val="FFFFFF"/>
            </a:solidFill>
            <a:ln w="9525">
              <a:solidFill>
                <a:srgbClr val="000000"/>
              </a:solidFill>
              <a:miter lim="800000"/>
              <a:headEnd/>
              <a:tailEnd/>
            </a:ln>
          </p:spPr>
          <p:txBody>
            <a:bodyPr/>
            <a:lstStyle/>
            <a:p>
              <a:endParaRPr lang="zh-CN" altLang="en-US"/>
            </a:p>
          </p:txBody>
        </p:sp>
        <p:sp>
          <p:nvSpPr>
            <p:cNvPr id="258080" name="Rectangle 32"/>
            <p:cNvSpPr>
              <a:spLocks noChangeArrowheads="1"/>
            </p:cNvSpPr>
            <p:nvPr/>
          </p:nvSpPr>
          <p:spPr bwMode="auto">
            <a:xfrm>
              <a:off x="4140" y="4140"/>
              <a:ext cx="360" cy="540"/>
            </a:xfrm>
            <a:prstGeom prst="rect">
              <a:avLst/>
            </a:prstGeom>
            <a:solidFill>
              <a:srgbClr val="FFFFFF"/>
            </a:solidFill>
            <a:ln w="9525">
              <a:solidFill>
                <a:srgbClr val="000000"/>
              </a:solidFill>
              <a:miter lim="800000"/>
              <a:headEnd/>
              <a:tailEnd/>
            </a:ln>
          </p:spPr>
          <p:txBody>
            <a:bodyPr/>
            <a:lstStyle/>
            <a:p>
              <a:endParaRPr lang="zh-CN" altLang="en-US"/>
            </a:p>
          </p:txBody>
        </p:sp>
        <p:sp>
          <p:nvSpPr>
            <p:cNvPr id="258081" name="Rectangle 33"/>
            <p:cNvSpPr>
              <a:spLocks noChangeArrowheads="1"/>
            </p:cNvSpPr>
            <p:nvPr/>
          </p:nvSpPr>
          <p:spPr bwMode="auto">
            <a:xfrm>
              <a:off x="4860" y="4140"/>
              <a:ext cx="360" cy="540"/>
            </a:xfrm>
            <a:prstGeom prst="rect">
              <a:avLst/>
            </a:prstGeom>
            <a:solidFill>
              <a:srgbClr val="FFFFFF"/>
            </a:solidFill>
            <a:ln w="9525">
              <a:solidFill>
                <a:srgbClr val="000000"/>
              </a:solidFill>
              <a:miter lim="800000"/>
              <a:headEnd/>
              <a:tailEnd/>
            </a:ln>
          </p:spPr>
          <p:txBody>
            <a:bodyPr/>
            <a:lstStyle/>
            <a:p>
              <a:endParaRPr lang="zh-CN" altLang="en-US"/>
            </a:p>
          </p:txBody>
        </p:sp>
      </p:grpSp>
      <p:sp>
        <p:nvSpPr>
          <p:cNvPr id="258082" name="Oval 34"/>
          <p:cNvSpPr>
            <a:spLocks noChangeArrowheads="1"/>
          </p:cNvSpPr>
          <p:nvPr/>
        </p:nvSpPr>
        <p:spPr bwMode="auto">
          <a:xfrm>
            <a:off x="1979613" y="1989138"/>
            <a:ext cx="504825" cy="503237"/>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8083" name="Oval 35"/>
          <p:cNvSpPr>
            <a:spLocks noChangeArrowheads="1"/>
          </p:cNvSpPr>
          <p:nvPr/>
        </p:nvSpPr>
        <p:spPr bwMode="auto">
          <a:xfrm>
            <a:off x="1762125" y="1914525"/>
            <a:ext cx="863600" cy="647700"/>
          </a:xfrm>
          <a:prstGeom prst="ellipse">
            <a:avLst/>
          </a:prstGeom>
          <a:noFill/>
          <a:ln w="9525" algn="ctr">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8084" name="Line 36"/>
          <p:cNvSpPr>
            <a:spLocks noChangeShapeType="1"/>
          </p:cNvSpPr>
          <p:nvPr/>
        </p:nvSpPr>
        <p:spPr bwMode="auto">
          <a:xfrm>
            <a:off x="2627313" y="2276475"/>
            <a:ext cx="1296987" cy="0"/>
          </a:xfrm>
          <a:prstGeom prst="line">
            <a:avLst/>
          </a:prstGeom>
          <a:noFill/>
          <a:ln w="9525">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8085" name="Text Box 37"/>
          <p:cNvSpPr txBox="1">
            <a:spLocks noChangeArrowheads="1"/>
          </p:cNvSpPr>
          <p:nvPr/>
        </p:nvSpPr>
        <p:spPr bwMode="auto">
          <a:xfrm>
            <a:off x="3563938" y="1989138"/>
            <a:ext cx="38893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742950" indent="-28575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buClr>
                <a:schemeClr val="hlink"/>
              </a:buClr>
              <a:buSzPct val="55000"/>
              <a:buFont typeface="Wingdings" panose="05000000000000000000" pitchFamily="2" charset="2"/>
              <a:buNone/>
            </a:pPr>
            <a:r>
              <a:rPr lang="zh-TW" altLang="en-US" sz="2800">
                <a:solidFill>
                  <a:schemeClr val="folHlink"/>
                </a:solidFill>
                <a:latin typeface="標楷體" pitchFamily="65" charset="-120"/>
                <a:ea typeface="標楷體" pitchFamily="65" charset="-120"/>
              </a:rPr>
              <a:t>根部节点</a:t>
            </a:r>
            <a:r>
              <a:rPr lang="en-US" altLang="zh-TW" sz="2800">
                <a:solidFill>
                  <a:schemeClr val="folHlink"/>
                </a:solidFill>
                <a:latin typeface="標楷體" pitchFamily="65" charset="-120"/>
                <a:ea typeface="標楷體" pitchFamily="65" charset="-120"/>
              </a:rPr>
              <a:t>(root node)</a:t>
            </a:r>
          </a:p>
        </p:txBody>
      </p:sp>
      <p:sp>
        <p:nvSpPr>
          <p:cNvPr id="258086" name="Rectangle 38"/>
          <p:cNvSpPr>
            <a:spLocks noChangeArrowheads="1"/>
          </p:cNvSpPr>
          <p:nvPr/>
        </p:nvSpPr>
        <p:spPr bwMode="auto">
          <a:xfrm>
            <a:off x="1619250" y="2636838"/>
            <a:ext cx="1368425" cy="215900"/>
          </a:xfrm>
          <a:prstGeom prst="rect">
            <a:avLst/>
          </a:prstGeom>
          <a:noFill/>
          <a:ln w="9525" algn="ctr">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8087" name="Line 39"/>
          <p:cNvSpPr>
            <a:spLocks noChangeShapeType="1"/>
          </p:cNvSpPr>
          <p:nvPr/>
        </p:nvSpPr>
        <p:spPr bwMode="auto">
          <a:xfrm>
            <a:off x="2987675" y="2781300"/>
            <a:ext cx="1008063" cy="0"/>
          </a:xfrm>
          <a:prstGeom prst="line">
            <a:avLst/>
          </a:prstGeom>
          <a:noFill/>
          <a:ln w="9525">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8088" name="Text Box 40"/>
          <p:cNvSpPr txBox="1">
            <a:spLocks noChangeArrowheads="1"/>
          </p:cNvSpPr>
          <p:nvPr/>
        </p:nvSpPr>
        <p:spPr bwMode="auto">
          <a:xfrm>
            <a:off x="3563938" y="2565400"/>
            <a:ext cx="5329237" cy="976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742950" indent="-28575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buClr>
                <a:schemeClr val="hlink"/>
              </a:buClr>
              <a:buSzPct val="55000"/>
              <a:buFont typeface="Wingdings" panose="05000000000000000000" pitchFamily="2" charset="2"/>
              <a:buNone/>
            </a:pPr>
            <a:r>
              <a:rPr lang="zh-TW" altLang="en-US" sz="2800">
                <a:solidFill>
                  <a:schemeClr val="folHlink"/>
                </a:solidFill>
                <a:latin typeface="標楷體" pitchFamily="65" charset="-120"/>
                <a:ea typeface="標楷體" pitchFamily="65" charset="-120"/>
              </a:rPr>
              <a:t>中间节点</a:t>
            </a:r>
            <a:r>
              <a:rPr lang="en-US" altLang="zh-TW" sz="2800">
                <a:solidFill>
                  <a:schemeClr val="folHlink"/>
                </a:solidFill>
                <a:latin typeface="標楷體" pitchFamily="65" charset="-120"/>
                <a:ea typeface="標楷體" pitchFamily="65" charset="-120"/>
              </a:rPr>
              <a:t>(non-leaf node)</a:t>
            </a:r>
          </a:p>
          <a:p>
            <a:pPr algn="ctr">
              <a:spcBef>
                <a:spcPct val="50000"/>
              </a:spcBef>
              <a:buClr>
                <a:schemeClr val="hlink"/>
              </a:buClr>
              <a:buSzPct val="55000"/>
              <a:buFont typeface="Wingdings" panose="05000000000000000000" pitchFamily="2" charset="2"/>
              <a:buNone/>
            </a:pPr>
            <a:r>
              <a:rPr lang="en-US" altLang="zh-CN" sz="2000">
                <a:solidFill>
                  <a:schemeClr val="folHlink"/>
                </a:solidFill>
                <a:latin typeface="標楷體" pitchFamily="65" charset="-120"/>
                <a:ea typeface="標楷體" pitchFamily="65" charset="-120"/>
              </a:rPr>
              <a:t>(</a:t>
            </a:r>
            <a:r>
              <a:rPr lang="zh-CN" altLang="en-US" sz="2000">
                <a:solidFill>
                  <a:schemeClr val="folHlink"/>
                </a:solidFill>
                <a:latin typeface="標楷體" pitchFamily="65" charset="-120"/>
                <a:ea typeface="標楷體" pitchFamily="65" charset="-120"/>
              </a:rPr>
              <a:t>代表测试的</a:t>
            </a:r>
            <a:r>
              <a:rPr lang="zh-TW" altLang="en-US" sz="2000">
                <a:solidFill>
                  <a:schemeClr val="hlink"/>
                </a:solidFill>
                <a:latin typeface="標楷體" pitchFamily="65" charset="-120"/>
                <a:ea typeface="標楷體" pitchFamily="65" charset="-120"/>
              </a:rPr>
              <a:t>条件</a:t>
            </a:r>
            <a:r>
              <a:rPr lang="en-US" altLang="zh-TW" sz="2000">
                <a:solidFill>
                  <a:schemeClr val="folHlink"/>
                </a:solidFill>
                <a:latin typeface="標楷體" pitchFamily="65" charset="-120"/>
                <a:ea typeface="標楷體" pitchFamily="65" charset="-120"/>
              </a:rPr>
              <a:t>)</a:t>
            </a:r>
          </a:p>
        </p:txBody>
      </p:sp>
      <p:sp>
        <p:nvSpPr>
          <p:cNvPr id="258089" name="Text Box 41"/>
          <p:cNvSpPr txBox="1">
            <a:spLocks noChangeArrowheads="1"/>
          </p:cNvSpPr>
          <p:nvPr/>
        </p:nvSpPr>
        <p:spPr bwMode="auto">
          <a:xfrm>
            <a:off x="3563938" y="4221163"/>
            <a:ext cx="5329237" cy="976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742950" indent="-28575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buClr>
                <a:schemeClr val="hlink"/>
              </a:buClr>
              <a:buSzPct val="55000"/>
              <a:buFont typeface="Wingdings" panose="05000000000000000000" pitchFamily="2" charset="2"/>
              <a:buNone/>
            </a:pPr>
            <a:r>
              <a:rPr lang="zh-TW" altLang="en-US" sz="2800">
                <a:solidFill>
                  <a:schemeClr val="folHlink"/>
                </a:solidFill>
                <a:latin typeface="標楷體" pitchFamily="65" charset="-120"/>
                <a:ea typeface="標楷體" pitchFamily="65" charset="-120"/>
              </a:rPr>
              <a:t>分支</a:t>
            </a:r>
            <a:r>
              <a:rPr lang="en-US" altLang="zh-TW" sz="2800">
                <a:solidFill>
                  <a:schemeClr val="folHlink"/>
                </a:solidFill>
                <a:latin typeface="標楷體" pitchFamily="65" charset="-120"/>
                <a:ea typeface="標楷體" pitchFamily="65" charset="-120"/>
              </a:rPr>
              <a:t>(branches)</a:t>
            </a:r>
          </a:p>
          <a:p>
            <a:pPr algn="ctr">
              <a:spcBef>
                <a:spcPct val="50000"/>
              </a:spcBef>
              <a:buClr>
                <a:schemeClr val="hlink"/>
              </a:buClr>
              <a:buSzPct val="55000"/>
              <a:buFont typeface="Wingdings" panose="05000000000000000000" pitchFamily="2" charset="2"/>
              <a:buNone/>
            </a:pPr>
            <a:r>
              <a:rPr lang="en-US" altLang="zh-CN" sz="2000">
                <a:solidFill>
                  <a:schemeClr val="folHlink"/>
                </a:solidFill>
                <a:latin typeface="標楷體" pitchFamily="65" charset="-120"/>
                <a:ea typeface="標楷體" pitchFamily="65" charset="-120"/>
              </a:rPr>
              <a:t>(</a:t>
            </a:r>
            <a:r>
              <a:rPr lang="zh-CN" altLang="en-US" sz="2000">
                <a:solidFill>
                  <a:schemeClr val="folHlink"/>
                </a:solidFill>
                <a:latin typeface="標楷體" pitchFamily="65" charset="-120"/>
                <a:ea typeface="標楷體" pitchFamily="65" charset="-120"/>
              </a:rPr>
              <a:t>代表测试的</a:t>
            </a:r>
            <a:r>
              <a:rPr lang="zh-TW" altLang="en-US" sz="2000">
                <a:solidFill>
                  <a:schemeClr val="hlink"/>
                </a:solidFill>
                <a:latin typeface="標楷體" pitchFamily="65" charset="-120"/>
                <a:ea typeface="標楷體" pitchFamily="65" charset="-120"/>
              </a:rPr>
              <a:t>结果</a:t>
            </a:r>
            <a:r>
              <a:rPr lang="en-US" altLang="zh-TW" sz="2000">
                <a:solidFill>
                  <a:schemeClr val="folHlink"/>
                </a:solidFill>
                <a:latin typeface="標楷體" pitchFamily="65" charset="-120"/>
                <a:ea typeface="標楷體" pitchFamily="65" charset="-120"/>
              </a:rPr>
              <a:t>)</a:t>
            </a:r>
          </a:p>
        </p:txBody>
      </p:sp>
      <p:sp>
        <p:nvSpPr>
          <p:cNvPr id="258090" name="Rectangle 42"/>
          <p:cNvSpPr>
            <a:spLocks noChangeArrowheads="1"/>
          </p:cNvSpPr>
          <p:nvPr/>
        </p:nvSpPr>
        <p:spPr bwMode="auto">
          <a:xfrm>
            <a:off x="2555875" y="4221163"/>
            <a:ext cx="936625" cy="503237"/>
          </a:xfrm>
          <a:prstGeom prst="rect">
            <a:avLst/>
          </a:prstGeom>
          <a:noFill/>
          <a:ln w="9525" algn="ctr">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8091" name="Line 43"/>
          <p:cNvSpPr>
            <a:spLocks noChangeShapeType="1"/>
          </p:cNvSpPr>
          <p:nvPr/>
        </p:nvSpPr>
        <p:spPr bwMode="auto">
          <a:xfrm>
            <a:off x="3492500" y="4508500"/>
            <a:ext cx="647700" cy="0"/>
          </a:xfrm>
          <a:prstGeom prst="line">
            <a:avLst/>
          </a:prstGeom>
          <a:noFill/>
          <a:ln w="9525">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8092" name="Rectangle 44"/>
          <p:cNvSpPr>
            <a:spLocks noChangeArrowheads="1"/>
          </p:cNvSpPr>
          <p:nvPr/>
        </p:nvSpPr>
        <p:spPr bwMode="auto">
          <a:xfrm>
            <a:off x="1403350" y="4868863"/>
            <a:ext cx="2376488" cy="720725"/>
          </a:xfrm>
          <a:prstGeom prst="rect">
            <a:avLst/>
          </a:prstGeom>
          <a:noFill/>
          <a:ln w="9525" algn="ctr">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8093" name="Line 45"/>
          <p:cNvSpPr>
            <a:spLocks noChangeShapeType="1"/>
          </p:cNvSpPr>
          <p:nvPr/>
        </p:nvSpPr>
        <p:spPr bwMode="auto">
          <a:xfrm>
            <a:off x="3132138" y="5589588"/>
            <a:ext cx="0" cy="287337"/>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8094" name="Line 46"/>
          <p:cNvSpPr>
            <a:spLocks noChangeShapeType="1"/>
          </p:cNvSpPr>
          <p:nvPr/>
        </p:nvSpPr>
        <p:spPr bwMode="auto">
          <a:xfrm>
            <a:off x="3132138" y="5876925"/>
            <a:ext cx="792162" cy="0"/>
          </a:xfrm>
          <a:prstGeom prst="line">
            <a:avLst/>
          </a:prstGeom>
          <a:noFill/>
          <a:ln w="9525">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8095" name="Text Box 47"/>
          <p:cNvSpPr txBox="1">
            <a:spLocks noChangeArrowheads="1"/>
          </p:cNvSpPr>
          <p:nvPr/>
        </p:nvSpPr>
        <p:spPr bwMode="auto">
          <a:xfrm>
            <a:off x="3348038" y="5516563"/>
            <a:ext cx="5329237" cy="976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742950" indent="-28575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buClr>
                <a:schemeClr val="hlink"/>
              </a:buClr>
              <a:buSzPct val="55000"/>
              <a:buFont typeface="Wingdings" panose="05000000000000000000" pitchFamily="2" charset="2"/>
              <a:buNone/>
            </a:pPr>
            <a:r>
              <a:rPr lang="zh-TW" altLang="en-US" sz="2800">
                <a:solidFill>
                  <a:schemeClr val="folHlink"/>
                </a:solidFill>
                <a:latin typeface="標楷體" pitchFamily="65" charset="-120"/>
                <a:ea typeface="標楷體" pitchFamily="65" charset="-120"/>
              </a:rPr>
              <a:t>叶节点</a:t>
            </a:r>
            <a:r>
              <a:rPr lang="en-US" altLang="zh-TW" sz="2800">
                <a:solidFill>
                  <a:schemeClr val="folHlink"/>
                </a:solidFill>
                <a:latin typeface="標楷體" pitchFamily="65" charset="-120"/>
                <a:ea typeface="標楷體" pitchFamily="65" charset="-120"/>
              </a:rPr>
              <a:t>(leaf node)</a:t>
            </a:r>
          </a:p>
          <a:p>
            <a:pPr algn="ctr">
              <a:spcBef>
                <a:spcPct val="50000"/>
              </a:spcBef>
              <a:buClr>
                <a:schemeClr val="hlink"/>
              </a:buClr>
              <a:buSzPct val="55000"/>
              <a:buFont typeface="Wingdings" panose="05000000000000000000" pitchFamily="2" charset="2"/>
              <a:buNone/>
            </a:pPr>
            <a:r>
              <a:rPr lang="en-US" altLang="zh-CN" sz="2000">
                <a:solidFill>
                  <a:schemeClr val="folHlink"/>
                </a:solidFill>
                <a:latin typeface="標楷體" pitchFamily="65" charset="-120"/>
                <a:ea typeface="標楷體" pitchFamily="65" charset="-120"/>
              </a:rPr>
              <a:t>(</a:t>
            </a:r>
            <a:r>
              <a:rPr lang="zh-CN" altLang="en-US" sz="2000">
                <a:solidFill>
                  <a:schemeClr val="folHlink"/>
                </a:solidFill>
                <a:latin typeface="標楷體" pitchFamily="65" charset="-120"/>
                <a:ea typeface="標楷體" pitchFamily="65" charset="-120"/>
              </a:rPr>
              <a:t>代表分类后所获得的</a:t>
            </a:r>
            <a:r>
              <a:rPr lang="zh-TW" altLang="en-US" sz="2000">
                <a:solidFill>
                  <a:schemeClr val="hlink"/>
                </a:solidFill>
                <a:latin typeface="標楷體" pitchFamily="65" charset="-120"/>
                <a:ea typeface="標楷體" pitchFamily="65" charset="-120"/>
              </a:rPr>
              <a:t>分类标记</a:t>
            </a:r>
            <a:r>
              <a:rPr lang="en-US" altLang="zh-TW" sz="2000">
                <a:solidFill>
                  <a:schemeClr val="folHlink"/>
                </a:solidFill>
                <a:latin typeface="標楷體" pitchFamily="65" charset="-120"/>
                <a:ea typeface="標楷體" pitchFamily="65" charset="-120"/>
              </a:rPr>
              <a:t>)</a:t>
            </a:r>
          </a:p>
        </p:txBody>
      </p:sp>
    </p:spTree>
    <p:extLst>
      <p:ext uri="{BB962C8B-B14F-4D97-AF65-F5344CB8AC3E}">
        <p14:creationId xmlns:p14="http://schemas.microsoft.com/office/powerpoint/2010/main" val="380843218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58051"/>
                                        </p:tgtEl>
                                        <p:attrNameLst>
                                          <p:attrName>style.visibility</p:attrName>
                                        </p:attrNameLst>
                                      </p:cBhvr>
                                      <p:to>
                                        <p:strVal val="visible"/>
                                      </p:to>
                                    </p:set>
                                    <p:animEffect transition="in" filter="dissolve">
                                      <p:cBhvr>
                                        <p:cTn id="7" dur="500"/>
                                        <p:tgtEl>
                                          <p:spTgt spid="258051"/>
                                        </p:tgtEl>
                                      </p:cBhvr>
                                    </p:animEffect>
                                  </p:childTnLst>
                                </p:cTn>
                              </p:par>
                            </p:childTnLst>
                          </p:cTn>
                        </p:par>
                        <p:par>
                          <p:cTn id="8" fill="hold" nodeType="afterGroup">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258083"/>
                                        </p:tgtEl>
                                        <p:attrNameLst>
                                          <p:attrName>style.visibility</p:attrName>
                                        </p:attrNameLst>
                                      </p:cBhvr>
                                      <p:to>
                                        <p:strVal val="visible"/>
                                      </p:to>
                                    </p:set>
                                    <p:animEffect transition="in" filter="dissolve">
                                      <p:cBhvr>
                                        <p:cTn id="11" dur="500"/>
                                        <p:tgtEl>
                                          <p:spTgt spid="258083"/>
                                        </p:tgtEl>
                                      </p:cBhvr>
                                    </p:animEffect>
                                  </p:childTnLst>
                                </p:cTn>
                              </p:par>
                            </p:childTnLst>
                          </p:cTn>
                        </p:par>
                        <p:par>
                          <p:cTn id="12" fill="hold" nodeType="afterGroup">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258084"/>
                                        </p:tgtEl>
                                        <p:attrNameLst>
                                          <p:attrName>style.visibility</p:attrName>
                                        </p:attrNameLst>
                                      </p:cBhvr>
                                      <p:to>
                                        <p:strVal val="visible"/>
                                      </p:to>
                                    </p:set>
                                    <p:animEffect transition="in" filter="dissolve">
                                      <p:cBhvr>
                                        <p:cTn id="15" dur="500"/>
                                        <p:tgtEl>
                                          <p:spTgt spid="258084"/>
                                        </p:tgtEl>
                                      </p:cBhvr>
                                    </p:animEffect>
                                  </p:childTnLst>
                                </p:cTn>
                              </p:par>
                            </p:childTnLst>
                          </p:cTn>
                        </p:par>
                        <p:par>
                          <p:cTn id="16" fill="hold" nodeType="afterGroup">
                            <p:stCondLst>
                              <p:cond delay="1500"/>
                            </p:stCondLst>
                            <p:childTnLst>
                              <p:par>
                                <p:cTn id="17" presetID="9" presetClass="entr" presetSubtype="0" fill="hold" grpId="0" nodeType="afterEffect">
                                  <p:stCondLst>
                                    <p:cond delay="0"/>
                                  </p:stCondLst>
                                  <p:childTnLst>
                                    <p:set>
                                      <p:cBhvr>
                                        <p:cTn id="18" dur="1" fill="hold">
                                          <p:stCondLst>
                                            <p:cond delay="0"/>
                                          </p:stCondLst>
                                        </p:cTn>
                                        <p:tgtEl>
                                          <p:spTgt spid="258085"/>
                                        </p:tgtEl>
                                        <p:attrNameLst>
                                          <p:attrName>style.visibility</p:attrName>
                                        </p:attrNameLst>
                                      </p:cBhvr>
                                      <p:to>
                                        <p:strVal val="visible"/>
                                      </p:to>
                                    </p:set>
                                    <p:animEffect transition="in" filter="dissolve">
                                      <p:cBhvr>
                                        <p:cTn id="19" dur="500"/>
                                        <p:tgtEl>
                                          <p:spTgt spid="258085"/>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258086"/>
                                        </p:tgtEl>
                                        <p:attrNameLst>
                                          <p:attrName>style.visibility</p:attrName>
                                        </p:attrNameLst>
                                      </p:cBhvr>
                                      <p:to>
                                        <p:strVal val="visible"/>
                                      </p:to>
                                    </p:set>
                                    <p:animEffect transition="in" filter="dissolve">
                                      <p:cBhvr>
                                        <p:cTn id="24" dur="500"/>
                                        <p:tgtEl>
                                          <p:spTgt spid="258086"/>
                                        </p:tgtEl>
                                      </p:cBhvr>
                                    </p:animEffect>
                                  </p:childTnLst>
                                </p:cTn>
                              </p:par>
                            </p:childTnLst>
                          </p:cTn>
                        </p:par>
                        <p:par>
                          <p:cTn id="25" fill="hold" nodeType="afterGroup">
                            <p:stCondLst>
                              <p:cond delay="500"/>
                            </p:stCondLst>
                            <p:childTnLst>
                              <p:par>
                                <p:cTn id="26" presetID="9" presetClass="entr" presetSubtype="0" fill="hold" grpId="0" nodeType="afterEffect">
                                  <p:stCondLst>
                                    <p:cond delay="0"/>
                                  </p:stCondLst>
                                  <p:childTnLst>
                                    <p:set>
                                      <p:cBhvr>
                                        <p:cTn id="27" dur="1" fill="hold">
                                          <p:stCondLst>
                                            <p:cond delay="0"/>
                                          </p:stCondLst>
                                        </p:cTn>
                                        <p:tgtEl>
                                          <p:spTgt spid="258087"/>
                                        </p:tgtEl>
                                        <p:attrNameLst>
                                          <p:attrName>style.visibility</p:attrName>
                                        </p:attrNameLst>
                                      </p:cBhvr>
                                      <p:to>
                                        <p:strVal val="visible"/>
                                      </p:to>
                                    </p:set>
                                    <p:animEffect transition="in" filter="dissolve">
                                      <p:cBhvr>
                                        <p:cTn id="28" dur="500"/>
                                        <p:tgtEl>
                                          <p:spTgt spid="258087"/>
                                        </p:tgtEl>
                                      </p:cBhvr>
                                    </p:animEffect>
                                  </p:childTnLst>
                                </p:cTn>
                              </p:par>
                            </p:childTnLst>
                          </p:cTn>
                        </p:par>
                        <p:par>
                          <p:cTn id="29" fill="hold" nodeType="afterGroup">
                            <p:stCondLst>
                              <p:cond delay="1000"/>
                            </p:stCondLst>
                            <p:childTnLst>
                              <p:par>
                                <p:cTn id="30" presetID="9" presetClass="entr" presetSubtype="0" fill="hold" grpId="0" nodeType="afterEffect">
                                  <p:stCondLst>
                                    <p:cond delay="0"/>
                                  </p:stCondLst>
                                  <p:childTnLst>
                                    <p:set>
                                      <p:cBhvr>
                                        <p:cTn id="31" dur="1" fill="hold">
                                          <p:stCondLst>
                                            <p:cond delay="0"/>
                                          </p:stCondLst>
                                        </p:cTn>
                                        <p:tgtEl>
                                          <p:spTgt spid="258088"/>
                                        </p:tgtEl>
                                        <p:attrNameLst>
                                          <p:attrName>style.visibility</p:attrName>
                                        </p:attrNameLst>
                                      </p:cBhvr>
                                      <p:to>
                                        <p:strVal val="visible"/>
                                      </p:to>
                                    </p:set>
                                    <p:animEffect transition="in" filter="dissolve">
                                      <p:cBhvr>
                                        <p:cTn id="32" dur="500"/>
                                        <p:tgtEl>
                                          <p:spTgt spid="25808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258090"/>
                                        </p:tgtEl>
                                        <p:attrNameLst>
                                          <p:attrName>style.visibility</p:attrName>
                                        </p:attrNameLst>
                                      </p:cBhvr>
                                      <p:to>
                                        <p:strVal val="visible"/>
                                      </p:to>
                                    </p:set>
                                    <p:animEffect transition="in" filter="dissolve">
                                      <p:cBhvr>
                                        <p:cTn id="37" dur="500"/>
                                        <p:tgtEl>
                                          <p:spTgt spid="258090"/>
                                        </p:tgtEl>
                                      </p:cBhvr>
                                    </p:animEffect>
                                  </p:childTnLst>
                                </p:cTn>
                              </p:par>
                            </p:childTnLst>
                          </p:cTn>
                        </p:par>
                        <p:par>
                          <p:cTn id="38" fill="hold" nodeType="afterGroup">
                            <p:stCondLst>
                              <p:cond delay="500"/>
                            </p:stCondLst>
                            <p:childTnLst>
                              <p:par>
                                <p:cTn id="39" presetID="9" presetClass="entr" presetSubtype="0" fill="hold" grpId="0" nodeType="afterEffect">
                                  <p:stCondLst>
                                    <p:cond delay="0"/>
                                  </p:stCondLst>
                                  <p:childTnLst>
                                    <p:set>
                                      <p:cBhvr>
                                        <p:cTn id="40" dur="1" fill="hold">
                                          <p:stCondLst>
                                            <p:cond delay="0"/>
                                          </p:stCondLst>
                                        </p:cTn>
                                        <p:tgtEl>
                                          <p:spTgt spid="258091"/>
                                        </p:tgtEl>
                                        <p:attrNameLst>
                                          <p:attrName>style.visibility</p:attrName>
                                        </p:attrNameLst>
                                      </p:cBhvr>
                                      <p:to>
                                        <p:strVal val="visible"/>
                                      </p:to>
                                    </p:set>
                                    <p:animEffect transition="in" filter="dissolve">
                                      <p:cBhvr>
                                        <p:cTn id="41" dur="500"/>
                                        <p:tgtEl>
                                          <p:spTgt spid="258091"/>
                                        </p:tgtEl>
                                      </p:cBhvr>
                                    </p:animEffect>
                                  </p:childTnLst>
                                </p:cTn>
                              </p:par>
                            </p:childTnLst>
                          </p:cTn>
                        </p:par>
                        <p:par>
                          <p:cTn id="42" fill="hold" nodeType="afterGroup">
                            <p:stCondLst>
                              <p:cond delay="1000"/>
                            </p:stCondLst>
                            <p:childTnLst>
                              <p:par>
                                <p:cTn id="43" presetID="9" presetClass="entr" presetSubtype="0" fill="hold" grpId="0" nodeType="afterEffect">
                                  <p:stCondLst>
                                    <p:cond delay="0"/>
                                  </p:stCondLst>
                                  <p:childTnLst>
                                    <p:set>
                                      <p:cBhvr>
                                        <p:cTn id="44" dur="1" fill="hold">
                                          <p:stCondLst>
                                            <p:cond delay="0"/>
                                          </p:stCondLst>
                                        </p:cTn>
                                        <p:tgtEl>
                                          <p:spTgt spid="258089"/>
                                        </p:tgtEl>
                                        <p:attrNameLst>
                                          <p:attrName>style.visibility</p:attrName>
                                        </p:attrNameLst>
                                      </p:cBhvr>
                                      <p:to>
                                        <p:strVal val="visible"/>
                                      </p:to>
                                    </p:set>
                                    <p:animEffect transition="in" filter="dissolve">
                                      <p:cBhvr>
                                        <p:cTn id="45" dur="500"/>
                                        <p:tgtEl>
                                          <p:spTgt spid="258089"/>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9" presetClass="entr" presetSubtype="0" fill="hold" grpId="0" nodeType="clickEffect">
                                  <p:stCondLst>
                                    <p:cond delay="0"/>
                                  </p:stCondLst>
                                  <p:childTnLst>
                                    <p:set>
                                      <p:cBhvr>
                                        <p:cTn id="49" dur="1" fill="hold">
                                          <p:stCondLst>
                                            <p:cond delay="0"/>
                                          </p:stCondLst>
                                        </p:cTn>
                                        <p:tgtEl>
                                          <p:spTgt spid="258092"/>
                                        </p:tgtEl>
                                        <p:attrNameLst>
                                          <p:attrName>style.visibility</p:attrName>
                                        </p:attrNameLst>
                                      </p:cBhvr>
                                      <p:to>
                                        <p:strVal val="visible"/>
                                      </p:to>
                                    </p:set>
                                    <p:animEffect transition="in" filter="dissolve">
                                      <p:cBhvr>
                                        <p:cTn id="50" dur="500"/>
                                        <p:tgtEl>
                                          <p:spTgt spid="258092"/>
                                        </p:tgtEl>
                                      </p:cBhvr>
                                    </p:animEffect>
                                  </p:childTnLst>
                                </p:cTn>
                              </p:par>
                            </p:childTnLst>
                          </p:cTn>
                        </p:par>
                        <p:par>
                          <p:cTn id="51" fill="hold" nodeType="afterGroup">
                            <p:stCondLst>
                              <p:cond delay="500"/>
                            </p:stCondLst>
                            <p:childTnLst>
                              <p:par>
                                <p:cTn id="52" presetID="9" presetClass="entr" presetSubtype="0" fill="hold" grpId="0" nodeType="afterEffect">
                                  <p:stCondLst>
                                    <p:cond delay="0"/>
                                  </p:stCondLst>
                                  <p:childTnLst>
                                    <p:set>
                                      <p:cBhvr>
                                        <p:cTn id="53" dur="1" fill="hold">
                                          <p:stCondLst>
                                            <p:cond delay="0"/>
                                          </p:stCondLst>
                                        </p:cTn>
                                        <p:tgtEl>
                                          <p:spTgt spid="258093"/>
                                        </p:tgtEl>
                                        <p:attrNameLst>
                                          <p:attrName>style.visibility</p:attrName>
                                        </p:attrNameLst>
                                      </p:cBhvr>
                                      <p:to>
                                        <p:strVal val="visible"/>
                                      </p:to>
                                    </p:set>
                                    <p:animEffect transition="in" filter="dissolve">
                                      <p:cBhvr>
                                        <p:cTn id="54" dur="500"/>
                                        <p:tgtEl>
                                          <p:spTgt spid="258093"/>
                                        </p:tgtEl>
                                      </p:cBhvr>
                                    </p:animEffect>
                                  </p:childTnLst>
                                </p:cTn>
                              </p:par>
                            </p:childTnLst>
                          </p:cTn>
                        </p:par>
                        <p:par>
                          <p:cTn id="55" fill="hold" nodeType="afterGroup">
                            <p:stCondLst>
                              <p:cond delay="1000"/>
                            </p:stCondLst>
                            <p:childTnLst>
                              <p:par>
                                <p:cTn id="56" presetID="9" presetClass="entr" presetSubtype="0" fill="hold" grpId="0" nodeType="afterEffect">
                                  <p:stCondLst>
                                    <p:cond delay="0"/>
                                  </p:stCondLst>
                                  <p:childTnLst>
                                    <p:set>
                                      <p:cBhvr>
                                        <p:cTn id="57" dur="1" fill="hold">
                                          <p:stCondLst>
                                            <p:cond delay="0"/>
                                          </p:stCondLst>
                                        </p:cTn>
                                        <p:tgtEl>
                                          <p:spTgt spid="258094"/>
                                        </p:tgtEl>
                                        <p:attrNameLst>
                                          <p:attrName>style.visibility</p:attrName>
                                        </p:attrNameLst>
                                      </p:cBhvr>
                                      <p:to>
                                        <p:strVal val="visible"/>
                                      </p:to>
                                    </p:set>
                                    <p:animEffect transition="in" filter="dissolve">
                                      <p:cBhvr>
                                        <p:cTn id="58" dur="500"/>
                                        <p:tgtEl>
                                          <p:spTgt spid="258094"/>
                                        </p:tgtEl>
                                      </p:cBhvr>
                                    </p:animEffect>
                                  </p:childTnLst>
                                </p:cTn>
                              </p:par>
                            </p:childTnLst>
                          </p:cTn>
                        </p:par>
                        <p:par>
                          <p:cTn id="59" fill="hold" nodeType="afterGroup">
                            <p:stCondLst>
                              <p:cond delay="1500"/>
                            </p:stCondLst>
                            <p:childTnLst>
                              <p:par>
                                <p:cTn id="60" presetID="9" presetClass="entr" presetSubtype="0" fill="hold" grpId="0" nodeType="afterEffect">
                                  <p:stCondLst>
                                    <p:cond delay="0"/>
                                  </p:stCondLst>
                                  <p:childTnLst>
                                    <p:set>
                                      <p:cBhvr>
                                        <p:cTn id="61" dur="1" fill="hold">
                                          <p:stCondLst>
                                            <p:cond delay="0"/>
                                          </p:stCondLst>
                                        </p:cTn>
                                        <p:tgtEl>
                                          <p:spTgt spid="258095"/>
                                        </p:tgtEl>
                                        <p:attrNameLst>
                                          <p:attrName>style.visibility</p:attrName>
                                        </p:attrNameLst>
                                      </p:cBhvr>
                                      <p:to>
                                        <p:strVal val="visible"/>
                                      </p:to>
                                    </p:set>
                                    <p:animEffect transition="in" filter="dissolve">
                                      <p:cBhvr>
                                        <p:cTn id="62" dur="500"/>
                                        <p:tgtEl>
                                          <p:spTgt spid="2580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8083" grpId="0" animBg="1"/>
      <p:bldP spid="258084" grpId="0" animBg="1"/>
      <p:bldP spid="258085" grpId="0"/>
      <p:bldP spid="258086" grpId="0" animBg="1"/>
      <p:bldP spid="258087" grpId="0" animBg="1"/>
      <p:bldP spid="258088" grpId="0"/>
      <p:bldP spid="258089" grpId="0"/>
      <p:bldP spid="258090" grpId="0" animBg="1"/>
      <p:bldP spid="258091" grpId="0" animBg="1"/>
      <p:bldP spid="258092" grpId="0" animBg="1"/>
      <p:bldP spid="258093" grpId="0" animBg="1"/>
      <p:bldP spid="258094" grpId="0" animBg="1"/>
      <p:bldP spid="25809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Grp="1" noChangeArrowheads="1"/>
          </p:cNvSpPr>
          <p:nvPr>
            <p:ph type="title"/>
          </p:nvPr>
        </p:nvSpPr>
        <p:spPr/>
        <p:txBody>
          <a:bodyPr/>
          <a:lstStyle/>
          <a:p>
            <a:r>
              <a:rPr lang="zh-CN" altLang="en-US" b="1">
                <a:ea typeface="黑体" panose="02010609060101010101" pitchFamily="49" charset="-122"/>
              </a:rPr>
              <a:t>决策树的形成</a:t>
            </a:r>
            <a:endParaRPr lang="zh-TW" altLang="en-US" b="1">
              <a:ea typeface="黑体" panose="02010609060101010101" pitchFamily="49" charset="-122"/>
            </a:endParaRPr>
          </a:p>
        </p:txBody>
      </p:sp>
      <p:pic>
        <p:nvPicPr>
          <p:cNvPr id="260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188" y="2492375"/>
            <a:ext cx="2686050" cy="3886200"/>
          </a:xfrm>
          <a:prstGeom prst="rect">
            <a:avLst/>
          </a:prstGeom>
          <a:noFill/>
          <a:ln w="9525" algn="ctr">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010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35375" y="2133600"/>
            <a:ext cx="2305050" cy="2014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0101"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48038" y="4221163"/>
            <a:ext cx="2663825" cy="2303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0102"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67400" y="2924175"/>
            <a:ext cx="2736850" cy="2757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0103" name="Text Box 7"/>
          <p:cNvSpPr txBox="1">
            <a:spLocks noChangeArrowheads="1"/>
          </p:cNvSpPr>
          <p:nvPr/>
        </p:nvSpPr>
        <p:spPr bwMode="auto">
          <a:xfrm>
            <a:off x="5940425" y="836613"/>
            <a:ext cx="2376488"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742950" indent="-28575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buClr>
                <a:schemeClr val="hlink"/>
              </a:buClr>
              <a:buSzPct val="55000"/>
              <a:buFont typeface="Wingdings" panose="05000000000000000000" pitchFamily="2" charset="2"/>
              <a:buChar char="n"/>
            </a:pPr>
            <a:r>
              <a:rPr lang="zh-TW" altLang="en-US" sz="2400">
                <a:latin typeface="Tahoma" panose="020B0604030504040204" pitchFamily="34" charset="0"/>
                <a:ea typeface="標楷體" pitchFamily="65" charset="-120"/>
              </a:rPr>
              <a:t>根部节点</a:t>
            </a:r>
          </a:p>
          <a:p>
            <a:pPr>
              <a:spcBef>
                <a:spcPct val="50000"/>
              </a:spcBef>
              <a:buClr>
                <a:schemeClr val="hlink"/>
              </a:buClr>
              <a:buSzPct val="55000"/>
              <a:buFont typeface="Wingdings" panose="05000000000000000000" pitchFamily="2" charset="2"/>
              <a:buChar char="n"/>
            </a:pPr>
            <a:r>
              <a:rPr lang="zh-TW" altLang="en-US" sz="2400">
                <a:latin typeface="Tahoma" panose="020B0604030504040204" pitchFamily="34" charset="0"/>
                <a:ea typeface="標楷體" pitchFamily="65" charset="-120"/>
              </a:rPr>
              <a:t>中间节点</a:t>
            </a:r>
          </a:p>
          <a:p>
            <a:pPr>
              <a:spcBef>
                <a:spcPct val="50000"/>
              </a:spcBef>
              <a:buClr>
                <a:schemeClr val="hlink"/>
              </a:buClr>
              <a:buSzPct val="55000"/>
              <a:buFont typeface="Wingdings" panose="05000000000000000000" pitchFamily="2" charset="2"/>
              <a:buChar char="n"/>
            </a:pPr>
            <a:r>
              <a:rPr lang="zh-TW" altLang="en-US" sz="2400">
                <a:latin typeface="Tahoma" panose="020B0604030504040204" pitchFamily="34" charset="0"/>
                <a:ea typeface="標楷體" pitchFamily="65" charset="-120"/>
              </a:rPr>
              <a:t>停止分支</a:t>
            </a:r>
          </a:p>
        </p:txBody>
      </p:sp>
      <p:sp>
        <p:nvSpPr>
          <p:cNvPr id="260104" name="Rectangle 8"/>
          <p:cNvSpPr>
            <a:spLocks noChangeArrowheads="1"/>
          </p:cNvSpPr>
          <p:nvPr/>
        </p:nvSpPr>
        <p:spPr bwMode="auto">
          <a:xfrm>
            <a:off x="6588125" y="1052513"/>
            <a:ext cx="132715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742950" indent="-28575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Clr>
                <a:schemeClr val="hlink"/>
              </a:buClr>
              <a:buSzPct val="55000"/>
              <a:buFont typeface="Wingdings" panose="05000000000000000000" pitchFamily="2" charset="2"/>
              <a:buNone/>
            </a:pPr>
            <a:r>
              <a:rPr lang="zh-TW" altLang="en-US" sz="5400">
                <a:solidFill>
                  <a:schemeClr val="hlink"/>
                </a:solidFill>
                <a:latin typeface="Tahoma" panose="020B0604030504040204" pitchFamily="34" charset="0"/>
                <a:ea typeface="新細明體" pitchFamily="18" charset="-120"/>
              </a:rPr>
              <a:t>？</a:t>
            </a:r>
          </a:p>
        </p:txBody>
      </p:sp>
      <p:sp>
        <p:nvSpPr>
          <p:cNvPr id="260105" name="Oval 9"/>
          <p:cNvSpPr>
            <a:spLocks noChangeArrowheads="1"/>
          </p:cNvSpPr>
          <p:nvPr/>
        </p:nvSpPr>
        <p:spPr bwMode="auto">
          <a:xfrm>
            <a:off x="611188" y="2349500"/>
            <a:ext cx="720725" cy="4103688"/>
          </a:xfrm>
          <a:prstGeom prst="ellipse">
            <a:avLst/>
          </a:prstGeom>
          <a:noFill/>
          <a:ln w="9525" algn="ctr">
            <a:solidFill>
              <a:srgbClr val="3366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0106" name="Oval 10"/>
          <p:cNvSpPr>
            <a:spLocks noChangeArrowheads="1"/>
          </p:cNvSpPr>
          <p:nvPr/>
        </p:nvSpPr>
        <p:spPr bwMode="auto">
          <a:xfrm>
            <a:off x="1258888" y="2349500"/>
            <a:ext cx="792162" cy="4248150"/>
          </a:xfrm>
          <a:prstGeom prst="ellipse">
            <a:avLst/>
          </a:prstGeom>
          <a:noFill/>
          <a:ln w="9525" algn="ctr">
            <a:solidFill>
              <a:srgbClr val="6666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0107" name="Oval 11"/>
          <p:cNvSpPr>
            <a:spLocks noChangeArrowheads="1"/>
          </p:cNvSpPr>
          <p:nvPr/>
        </p:nvSpPr>
        <p:spPr bwMode="auto">
          <a:xfrm>
            <a:off x="1908175" y="2349500"/>
            <a:ext cx="792163" cy="4248150"/>
          </a:xfrm>
          <a:prstGeom prst="ellipse">
            <a:avLst/>
          </a:prstGeom>
          <a:noFill/>
          <a:ln w="9525" algn="ctr">
            <a:solidFill>
              <a:srgbClr val="008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16725996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60099"/>
                                        </p:tgtEl>
                                        <p:attrNameLst>
                                          <p:attrName>style.visibility</p:attrName>
                                        </p:attrNameLst>
                                      </p:cBhvr>
                                      <p:to>
                                        <p:strVal val="visible"/>
                                      </p:to>
                                    </p:set>
                                    <p:animEffect transition="in" filter="dissolve">
                                      <p:cBhvr>
                                        <p:cTn id="7" dur="500"/>
                                        <p:tgtEl>
                                          <p:spTgt spid="26009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60105"/>
                                        </p:tgtEl>
                                        <p:attrNameLst>
                                          <p:attrName>style.visibility</p:attrName>
                                        </p:attrNameLst>
                                      </p:cBhvr>
                                      <p:to>
                                        <p:strVal val="visible"/>
                                      </p:to>
                                    </p:set>
                                    <p:animEffect transition="in" filter="dissolve">
                                      <p:cBhvr>
                                        <p:cTn id="12" dur="500"/>
                                        <p:tgtEl>
                                          <p:spTgt spid="26010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0" presetClass="path" presetSubtype="0" accel="50000" decel="50000" fill="hold" grpId="1" nodeType="clickEffect">
                                  <p:stCondLst>
                                    <p:cond delay="0"/>
                                  </p:stCondLst>
                                  <p:childTnLst>
                                    <p:animMotion origin="layout" path="M 2.5E-6 2.25434E-6 L 0.20469 2.25434E-6 " pathEditMode="relative" ptsTypes="AA">
                                      <p:cBhvr>
                                        <p:cTn id="16" dur="2000" fill="hold"/>
                                        <p:tgtEl>
                                          <p:spTgt spid="260105"/>
                                        </p:tgtEl>
                                        <p:attrNameLst>
                                          <p:attrName>ppt_x</p:attrName>
                                          <p:attrName>ppt_y</p:attrName>
                                        </p:attrNameLst>
                                      </p:cBhvr>
                                    </p:animMotion>
                                  </p:childTnLst>
                                </p:cTn>
                              </p:par>
                            </p:childTnLst>
                          </p:cTn>
                        </p:par>
                        <p:par>
                          <p:cTn id="17" fill="hold" nodeType="afterGroup">
                            <p:stCondLst>
                              <p:cond delay="2000"/>
                            </p:stCondLst>
                            <p:childTnLst>
                              <p:par>
                                <p:cTn id="18" presetID="15" presetClass="entr" presetSubtype="0" fill="hold" nodeType="afterEffect">
                                  <p:stCondLst>
                                    <p:cond delay="0"/>
                                  </p:stCondLst>
                                  <p:childTnLst>
                                    <p:set>
                                      <p:cBhvr>
                                        <p:cTn id="19" dur="1" fill="hold">
                                          <p:stCondLst>
                                            <p:cond delay="0"/>
                                          </p:stCondLst>
                                        </p:cTn>
                                        <p:tgtEl>
                                          <p:spTgt spid="260100"/>
                                        </p:tgtEl>
                                        <p:attrNameLst>
                                          <p:attrName>style.visibility</p:attrName>
                                        </p:attrNameLst>
                                      </p:cBhvr>
                                      <p:to>
                                        <p:strVal val="visible"/>
                                      </p:to>
                                    </p:set>
                                    <p:anim calcmode="lin" valueType="num">
                                      <p:cBhvr>
                                        <p:cTn id="20" dur="1000" fill="hold"/>
                                        <p:tgtEl>
                                          <p:spTgt spid="260100"/>
                                        </p:tgtEl>
                                        <p:attrNameLst>
                                          <p:attrName>ppt_w</p:attrName>
                                        </p:attrNameLst>
                                      </p:cBhvr>
                                      <p:tavLst>
                                        <p:tav tm="0">
                                          <p:val>
                                            <p:fltVal val="0"/>
                                          </p:val>
                                        </p:tav>
                                        <p:tav tm="100000">
                                          <p:val>
                                            <p:strVal val="#ppt_w"/>
                                          </p:val>
                                        </p:tav>
                                      </p:tavLst>
                                    </p:anim>
                                    <p:anim calcmode="lin" valueType="num">
                                      <p:cBhvr>
                                        <p:cTn id="21" dur="1000" fill="hold"/>
                                        <p:tgtEl>
                                          <p:spTgt spid="260100"/>
                                        </p:tgtEl>
                                        <p:attrNameLst>
                                          <p:attrName>ppt_h</p:attrName>
                                        </p:attrNameLst>
                                      </p:cBhvr>
                                      <p:tavLst>
                                        <p:tav tm="0">
                                          <p:val>
                                            <p:fltVal val="0"/>
                                          </p:val>
                                        </p:tav>
                                        <p:tav tm="100000">
                                          <p:val>
                                            <p:strVal val="#ppt_h"/>
                                          </p:val>
                                        </p:tav>
                                      </p:tavLst>
                                    </p:anim>
                                    <p:anim calcmode="lin" valueType="num">
                                      <p:cBhvr>
                                        <p:cTn id="22" dur="1000" fill="hold"/>
                                        <p:tgtEl>
                                          <p:spTgt spid="260100"/>
                                        </p:tgtEl>
                                        <p:attrNameLst>
                                          <p:attrName>ppt_x</p:attrName>
                                        </p:attrNameLst>
                                      </p:cBhvr>
                                      <p:tavLst>
                                        <p:tav tm="0" fmla="#ppt_x+(cos(-2*pi*(1-$))*-#ppt_x-sin(-2*pi*(1-$))*(1-#ppt_y))*(1-$)">
                                          <p:val>
                                            <p:fltVal val="0"/>
                                          </p:val>
                                        </p:tav>
                                        <p:tav tm="100000">
                                          <p:val>
                                            <p:fltVal val="1"/>
                                          </p:val>
                                        </p:tav>
                                      </p:tavLst>
                                    </p:anim>
                                    <p:anim calcmode="lin" valueType="num">
                                      <p:cBhvr>
                                        <p:cTn id="23" dur="1000" fill="hold"/>
                                        <p:tgtEl>
                                          <p:spTgt spid="260100"/>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260106"/>
                                        </p:tgtEl>
                                        <p:attrNameLst>
                                          <p:attrName>style.visibility</p:attrName>
                                        </p:attrNameLst>
                                      </p:cBhvr>
                                      <p:to>
                                        <p:strVal val="visible"/>
                                      </p:to>
                                    </p:set>
                                    <p:animEffect transition="in" filter="dissolve">
                                      <p:cBhvr>
                                        <p:cTn id="28" dur="500"/>
                                        <p:tgtEl>
                                          <p:spTgt spid="260106"/>
                                        </p:tgtEl>
                                      </p:cBhvr>
                                    </p:animEffect>
                                  </p:childTnLst>
                                </p:cTn>
                              </p:par>
                            </p:childTnLst>
                          </p:cTn>
                        </p:par>
                        <p:par>
                          <p:cTn id="29" fill="hold" nodeType="afterGroup">
                            <p:stCondLst>
                              <p:cond delay="500"/>
                            </p:stCondLst>
                            <p:childTnLst>
                              <p:par>
                                <p:cTn id="30" presetID="0" presetClass="path" presetSubtype="0" accel="50000" decel="50000" fill="hold" grpId="1" nodeType="afterEffect">
                                  <p:stCondLst>
                                    <p:cond delay="0"/>
                                  </p:stCondLst>
                                  <p:childTnLst>
                                    <p:animMotion origin="layout" path="M -2.77778E-6 -6.93642E-7 L 0.13802 -0.00532 " pathEditMode="relative" rAng="0" ptsTypes="AA">
                                      <p:cBhvr>
                                        <p:cTn id="31" dur="2000" fill="hold"/>
                                        <p:tgtEl>
                                          <p:spTgt spid="260106"/>
                                        </p:tgtEl>
                                        <p:attrNameLst>
                                          <p:attrName>ppt_x</p:attrName>
                                          <p:attrName>ppt_y</p:attrName>
                                        </p:attrNameLst>
                                      </p:cBhvr>
                                      <p:rCtr x="6892" y="-277"/>
                                    </p:animMotion>
                                  </p:childTnLst>
                                </p:cTn>
                              </p:par>
                            </p:childTnLst>
                          </p:cTn>
                        </p:par>
                        <p:par>
                          <p:cTn id="32" fill="hold" nodeType="afterGroup">
                            <p:stCondLst>
                              <p:cond delay="2500"/>
                            </p:stCondLst>
                            <p:childTnLst>
                              <p:par>
                                <p:cTn id="33" presetID="9" presetClass="entr" presetSubtype="0" fill="hold" nodeType="afterEffect">
                                  <p:stCondLst>
                                    <p:cond delay="0"/>
                                  </p:stCondLst>
                                  <p:childTnLst>
                                    <p:set>
                                      <p:cBhvr>
                                        <p:cTn id="34" dur="1" fill="hold">
                                          <p:stCondLst>
                                            <p:cond delay="0"/>
                                          </p:stCondLst>
                                        </p:cTn>
                                        <p:tgtEl>
                                          <p:spTgt spid="260101"/>
                                        </p:tgtEl>
                                        <p:attrNameLst>
                                          <p:attrName>style.visibility</p:attrName>
                                        </p:attrNameLst>
                                      </p:cBhvr>
                                      <p:to>
                                        <p:strVal val="visible"/>
                                      </p:to>
                                    </p:set>
                                    <p:animEffect transition="in" filter="dissolve">
                                      <p:cBhvr>
                                        <p:cTn id="35" dur="500"/>
                                        <p:tgtEl>
                                          <p:spTgt spid="260101"/>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9" presetClass="entr" presetSubtype="0" fill="hold" grpId="0" nodeType="clickEffect">
                                  <p:stCondLst>
                                    <p:cond delay="0"/>
                                  </p:stCondLst>
                                  <p:childTnLst>
                                    <p:set>
                                      <p:cBhvr>
                                        <p:cTn id="39" dur="1" fill="hold">
                                          <p:stCondLst>
                                            <p:cond delay="0"/>
                                          </p:stCondLst>
                                        </p:cTn>
                                        <p:tgtEl>
                                          <p:spTgt spid="260107"/>
                                        </p:tgtEl>
                                        <p:attrNameLst>
                                          <p:attrName>style.visibility</p:attrName>
                                        </p:attrNameLst>
                                      </p:cBhvr>
                                      <p:to>
                                        <p:strVal val="visible"/>
                                      </p:to>
                                    </p:set>
                                    <p:animEffect transition="in" filter="dissolve">
                                      <p:cBhvr>
                                        <p:cTn id="40" dur="500"/>
                                        <p:tgtEl>
                                          <p:spTgt spid="260107"/>
                                        </p:tgtEl>
                                      </p:cBhvr>
                                    </p:animEffect>
                                  </p:childTnLst>
                                </p:cTn>
                              </p:par>
                            </p:childTnLst>
                          </p:cTn>
                        </p:par>
                        <p:par>
                          <p:cTn id="41" fill="hold" nodeType="afterGroup">
                            <p:stCondLst>
                              <p:cond delay="500"/>
                            </p:stCondLst>
                            <p:childTnLst>
                              <p:par>
                                <p:cTn id="42" presetID="0" presetClass="path" presetSubtype="0" accel="50000" decel="50000" fill="hold" grpId="1" nodeType="afterEffect">
                                  <p:stCondLst>
                                    <p:cond delay="0"/>
                                  </p:stCondLst>
                                  <p:childTnLst>
                                    <p:animMotion origin="layout" path="M -3.05556E-6 2.36994E-6 L 0.07084 2.36994E-6 " pathEditMode="relative" ptsTypes="AA">
                                      <p:cBhvr>
                                        <p:cTn id="43" dur="2000" fill="hold"/>
                                        <p:tgtEl>
                                          <p:spTgt spid="260107"/>
                                        </p:tgtEl>
                                        <p:attrNameLst>
                                          <p:attrName>ppt_x</p:attrName>
                                          <p:attrName>ppt_y</p:attrName>
                                        </p:attrNameLst>
                                      </p:cBhvr>
                                    </p:animMotion>
                                  </p:childTnLst>
                                </p:cTn>
                              </p:par>
                            </p:childTnLst>
                          </p:cTn>
                        </p:par>
                        <p:par>
                          <p:cTn id="44" fill="hold" nodeType="afterGroup">
                            <p:stCondLst>
                              <p:cond delay="2500"/>
                            </p:stCondLst>
                            <p:childTnLst>
                              <p:par>
                                <p:cTn id="45" presetID="9" presetClass="entr" presetSubtype="0" fill="hold" nodeType="afterEffect">
                                  <p:stCondLst>
                                    <p:cond delay="0"/>
                                  </p:stCondLst>
                                  <p:childTnLst>
                                    <p:set>
                                      <p:cBhvr>
                                        <p:cTn id="46" dur="1" fill="hold">
                                          <p:stCondLst>
                                            <p:cond delay="0"/>
                                          </p:stCondLst>
                                        </p:cTn>
                                        <p:tgtEl>
                                          <p:spTgt spid="260102"/>
                                        </p:tgtEl>
                                        <p:attrNameLst>
                                          <p:attrName>style.visibility</p:attrName>
                                        </p:attrNameLst>
                                      </p:cBhvr>
                                      <p:to>
                                        <p:strVal val="visible"/>
                                      </p:to>
                                    </p:set>
                                    <p:animEffect transition="in" filter="dissolve">
                                      <p:cBhvr>
                                        <p:cTn id="47" dur="500"/>
                                        <p:tgtEl>
                                          <p:spTgt spid="260102"/>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260103"/>
                                        </p:tgtEl>
                                        <p:attrNameLst>
                                          <p:attrName>style.visibility</p:attrName>
                                        </p:attrNameLst>
                                      </p:cBhvr>
                                      <p:to>
                                        <p:strVal val="visible"/>
                                      </p:to>
                                    </p:set>
                                    <p:animEffect transition="in" filter="dissolve">
                                      <p:cBhvr>
                                        <p:cTn id="52" dur="500"/>
                                        <p:tgtEl>
                                          <p:spTgt spid="260103"/>
                                        </p:tgtEl>
                                      </p:cBhvr>
                                    </p:animEffect>
                                  </p:childTnLst>
                                </p:cTn>
                              </p:par>
                            </p:childTnLst>
                          </p:cTn>
                        </p:par>
                        <p:par>
                          <p:cTn id="53" fill="hold" nodeType="afterGroup">
                            <p:stCondLst>
                              <p:cond delay="500"/>
                            </p:stCondLst>
                            <p:childTnLst>
                              <p:par>
                                <p:cTn id="54" presetID="15" presetClass="entr" presetSubtype="0" fill="hold" grpId="0" nodeType="afterEffect">
                                  <p:stCondLst>
                                    <p:cond delay="0"/>
                                  </p:stCondLst>
                                  <p:childTnLst>
                                    <p:set>
                                      <p:cBhvr>
                                        <p:cTn id="55" dur="1" fill="hold">
                                          <p:stCondLst>
                                            <p:cond delay="0"/>
                                          </p:stCondLst>
                                        </p:cTn>
                                        <p:tgtEl>
                                          <p:spTgt spid="260104"/>
                                        </p:tgtEl>
                                        <p:attrNameLst>
                                          <p:attrName>style.visibility</p:attrName>
                                        </p:attrNameLst>
                                      </p:cBhvr>
                                      <p:to>
                                        <p:strVal val="visible"/>
                                      </p:to>
                                    </p:set>
                                    <p:anim calcmode="lin" valueType="num">
                                      <p:cBhvr>
                                        <p:cTn id="56" dur="1000" fill="hold"/>
                                        <p:tgtEl>
                                          <p:spTgt spid="260104"/>
                                        </p:tgtEl>
                                        <p:attrNameLst>
                                          <p:attrName>ppt_w</p:attrName>
                                        </p:attrNameLst>
                                      </p:cBhvr>
                                      <p:tavLst>
                                        <p:tav tm="0">
                                          <p:val>
                                            <p:fltVal val="0"/>
                                          </p:val>
                                        </p:tav>
                                        <p:tav tm="100000">
                                          <p:val>
                                            <p:strVal val="#ppt_w"/>
                                          </p:val>
                                        </p:tav>
                                      </p:tavLst>
                                    </p:anim>
                                    <p:anim calcmode="lin" valueType="num">
                                      <p:cBhvr>
                                        <p:cTn id="57" dur="1000" fill="hold"/>
                                        <p:tgtEl>
                                          <p:spTgt spid="260104"/>
                                        </p:tgtEl>
                                        <p:attrNameLst>
                                          <p:attrName>ppt_h</p:attrName>
                                        </p:attrNameLst>
                                      </p:cBhvr>
                                      <p:tavLst>
                                        <p:tav tm="0">
                                          <p:val>
                                            <p:fltVal val="0"/>
                                          </p:val>
                                        </p:tav>
                                        <p:tav tm="100000">
                                          <p:val>
                                            <p:strVal val="#ppt_h"/>
                                          </p:val>
                                        </p:tav>
                                      </p:tavLst>
                                    </p:anim>
                                    <p:anim calcmode="lin" valueType="num">
                                      <p:cBhvr>
                                        <p:cTn id="58" dur="1000" fill="hold"/>
                                        <p:tgtEl>
                                          <p:spTgt spid="260104"/>
                                        </p:tgtEl>
                                        <p:attrNameLst>
                                          <p:attrName>ppt_x</p:attrName>
                                        </p:attrNameLst>
                                      </p:cBhvr>
                                      <p:tavLst>
                                        <p:tav tm="0" fmla="#ppt_x+(cos(-2*pi*(1-$))*-#ppt_x-sin(-2*pi*(1-$))*(1-#ppt_y))*(1-$)">
                                          <p:val>
                                            <p:fltVal val="0"/>
                                          </p:val>
                                        </p:tav>
                                        <p:tav tm="100000">
                                          <p:val>
                                            <p:fltVal val="1"/>
                                          </p:val>
                                        </p:tav>
                                      </p:tavLst>
                                    </p:anim>
                                    <p:anim calcmode="lin" valueType="num">
                                      <p:cBhvr>
                                        <p:cTn id="59" dur="1000" fill="hold"/>
                                        <p:tgtEl>
                                          <p:spTgt spid="260104"/>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0103" grpId="0"/>
      <p:bldP spid="260104" grpId="0"/>
      <p:bldP spid="260105" grpId="0" animBg="1"/>
      <p:bldP spid="260105" grpId="1" animBg="1"/>
      <p:bldP spid="260106" grpId="0" animBg="1"/>
      <p:bldP spid="260106" grpId="1" animBg="1"/>
      <p:bldP spid="260107" grpId="0" animBg="1"/>
      <p:bldP spid="260107" grpId="1"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27" name="Text Box 7"/>
          <p:cNvSpPr txBox="1">
            <a:spLocks noChangeArrowheads="1"/>
          </p:cNvSpPr>
          <p:nvPr/>
        </p:nvSpPr>
        <p:spPr bwMode="auto">
          <a:xfrm>
            <a:off x="3276600" y="620713"/>
            <a:ext cx="1962150" cy="519112"/>
          </a:xfrm>
          <a:prstGeom prst="rect">
            <a:avLst/>
          </a:prstGeom>
          <a:noFill/>
          <a:ln>
            <a:noFill/>
          </a:ln>
          <a:effectLst/>
          <a:extLst>
            <a:ext uri="{909E8E84-426E-40DD-AFC4-6F175D3DCCD1}">
              <a14:hiddenFill xmlns:a14="http://schemas.microsoft.com/office/drawing/2010/main">
                <a:solidFill>
                  <a:srgbClr val="CC00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a:t>决策树算法</a:t>
            </a:r>
          </a:p>
        </p:txBody>
      </p:sp>
      <p:sp>
        <p:nvSpPr>
          <p:cNvPr id="798728" name="Text Box 8"/>
          <p:cNvSpPr txBox="1">
            <a:spLocks noChangeArrowheads="1"/>
          </p:cNvSpPr>
          <p:nvPr/>
        </p:nvSpPr>
        <p:spPr bwMode="auto">
          <a:xfrm>
            <a:off x="231775" y="1365250"/>
            <a:ext cx="53673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CLS</a:t>
            </a:r>
            <a:r>
              <a:rPr lang="zh-CN" altLang="en-US"/>
              <a:t>（</a:t>
            </a:r>
            <a:r>
              <a:rPr lang="en-US" altLang="zh-CN"/>
              <a:t>Concept Learning System</a:t>
            </a:r>
            <a:r>
              <a:rPr lang="zh-CN" altLang="en-US"/>
              <a:t>）算法</a:t>
            </a:r>
          </a:p>
        </p:txBody>
      </p:sp>
      <p:sp>
        <p:nvSpPr>
          <p:cNvPr id="798729" name="Text Box 9"/>
          <p:cNvSpPr txBox="1">
            <a:spLocks noChangeArrowheads="1"/>
          </p:cNvSpPr>
          <p:nvPr/>
        </p:nvSpPr>
        <p:spPr bwMode="auto">
          <a:xfrm>
            <a:off x="107950" y="2060575"/>
            <a:ext cx="8972550" cy="410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        </a:t>
            </a:r>
            <a:r>
              <a:rPr lang="en-US" altLang="zh-CN" b="0"/>
              <a:t>CLS</a:t>
            </a:r>
            <a:r>
              <a:rPr lang="zh-CN" altLang="en-US" b="0"/>
              <a:t>算法是早期的决策树学习算法。它是许多决策树学习算法</a:t>
            </a:r>
          </a:p>
          <a:p>
            <a:r>
              <a:rPr lang="zh-CN" altLang="en-US" b="0"/>
              <a:t>的基础。</a:t>
            </a:r>
          </a:p>
          <a:p>
            <a:endParaRPr lang="zh-CN" altLang="en-US" b="0"/>
          </a:p>
          <a:p>
            <a:r>
              <a:rPr lang="zh-CN" altLang="en-US"/>
              <a:t>  </a:t>
            </a:r>
            <a:r>
              <a:rPr lang="en-US" altLang="zh-CN"/>
              <a:t>CLS</a:t>
            </a:r>
            <a:r>
              <a:rPr lang="zh-CN" altLang="en-US"/>
              <a:t>基本思想</a:t>
            </a:r>
          </a:p>
          <a:p>
            <a:endParaRPr lang="zh-CN" altLang="en-US"/>
          </a:p>
          <a:p>
            <a:r>
              <a:rPr lang="zh-CN" altLang="en-US"/>
              <a:t>        </a:t>
            </a:r>
            <a:r>
              <a:rPr lang="zh-CN" altLang="en-US" b="0"/>
              <a:t>从一棵空决策树开始，选择某一属性（分类属性）作为测试</a:t>
            </a:r>
          </a:p>
          <a:p>
            <a:r>
              <a:rPr lang="zh-CN" altLang="en-US" b="0"/>
              <a:t>属性。该测试属性对应决策树中的决策结点。根据该属性的值的</a:t>
            </a:r>
          </a:p>
          <a:p>
            <a:r>
              <a:rPr lang="zh-CN" altLang="en-US" b="0"/>
              <a:t>不同，可将训练样本分成相应的子集，如果该子集为空，或该子</a:t>
            </a:r>
          </a:p>
          <a:p>
            <a:r>
              <a:rPr lang="zh-CN" altLang="en-US" b="0"/>
              <a:t>集中的样本属于同一个类，则该子集为叶结点，否则该子集对应</a:t>
            </a:r>
          </a:p>
          <a:p>
            <a:r>
              <a:rPr lang="zh-CN" altLang="en-US" b="0"/>
              <a:t>于决策树的内部结点，即测试结点，需要选择一个新的分类属性</a:t>
            </a:r>
          </a:p>
          <a:p>
            <a:r>
              <a:rPr lang="zh-CN" altLang="en-US" b="0"/>
              <a:t>对该子集进行划分，直到所有的子集都为空或者属于同一类。</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99811" name="Group 67"/>
          <p:cNvGraphicFramePr>
            <a:graphicFrameLocks noGrp="1"/>
          </p:cNvGraphicFramePr>
          <p:nvPr/>
        </p:nvGraphicFramePr>
        <p:xfrm>
          <a:off x="755650" y="2251075"/>
          <a:ext cx="7632700" cy="3914779"/>
        </p:xfrm>
        <a:graphic>
          <a:graphicData uri="http://schemas.openxmlformats.org/drawingml/2006/table">
            <a:tbl>
              <a:tblPr/>
              <a:tblGrid>
                <a:gridCol w="1908175"/>
                <a:gridCol w="1909763"/>
                <a:gridCol w="1906587"/>
                <a:gridCol w="1908175"/>
              </a:tblGrid>
              <a:tr h="433388">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pitchFamily="18" charset="0"/>
                          <a:ea typeface="宋体" pitchFamily="2" charset="-122"/>
                        </a:rPr>
                        <a:t>人员</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pitchFamily="18" charset="0"/>
                          <a:ea typeface="宋体" pitchFamily="2" charset="-122"/>
                        </a:rPr>
                        <a:t>眼睛颜色</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pitchFamily="18" charset="0"/>
                          <a:ea typeface="宋体" pitchFamily="2" charset="-122"/>
                        </a:rPr>
                        <a:t>头发颜色</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pitchFamily="18" charset="0"/>
                          <a:ea typeface="宋体" pitchFamily="2" charset="-122"/>
                        </a:rPr>
                        <a:t>所属人种</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3388">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pitchFamily="18" charset="0"/>
                          <a:ea typeface="宋体" pitchFamily="2" charset="-122"/>
                        </a:rPr>
                        <a:t>黑色</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pitchFamily="18" charset="0"/>
                          <a:ea typeface="宋体" pitchFamily="2" charset="-122"/>
                        </a:rPr>
                        <a:t>黑色</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pitchFamily="18" charset="0"/>
                          <a:ea typeface="宋体" pitchFamily="2" charset="-122"/>
                        </a:rPr>
                        <a:t>黄种人</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6088">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pitchFamily="18" charset="0"/>
                          <a:ea typeface="宋体" pitchFamily="2" charset="-122"/>
                        </a:rPr>
                        <a:t>蓝色</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pitchFamily="18" charset="0"/>
                          <a:ea typeface="宋体" pitchFamily="2" charset="-122"/>
                        </a:rPr>
                        <a:t>金色</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pitchFamily="18" charset="0"/>
                          <a:ea typeface="宋体" pitchFamily="2" charset="-122"/>
                        </a:rPr>
                        <a:t>白种人</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3388">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pitchFamily="18" charset="0"/>
                          <a:ea typeface="宋体" pitchFamily="2" charset="-122"/>
                        </a:rPr>
                        <a:t>灰色</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pitchFamily="18" charset="0"/>
                          <a:ea typeface="宋体" pitchFamily="2" charset="-122"/>
                        </a:rPr>
                        <a:t>金色</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pitchFamily="18" charset="0"/>
                          <a:ea typeface="宋体" pitchFamily="2" charset="-122"/>
                        </a:rPr>
                        <a:t>白种人</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3388">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pitchFamily="18" charset="0"/>
                          <a:ea typeface="宋体" pitchFamily="2" charset="-122"/>
                        </a:rPr>
                        <a:t>蓝色</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pitchFamily="18" charset="0"/>
                          <a:ea typeface="宋体" pitchFamily="2" charset="-122"/>
                        </a:rPr>
                        <a:t>红色</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pitchFamily="18" charset="0"/>
                          <a:ea typeface="宋体" pitchFamily="2" charset="-122"/>
                        </a:rPr>
                        <a:t>白种人</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3388">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pitchFamily="18" charset="0"/>
                          <a:ea typeface="宋体" pitchFamily="2" charset="-122"/>
                        </a:rPr>
                        <a:t>灰色</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pitchFamily="18" charset="0"/>
                          <a:ea typeface="宋体" pitchFamily="2" charset="-122"/>
                        </a:rPr>
                        <a:t>红色</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pitchFamily="18" charset="0"/>
                          <a:ea typeface="宋体" pitchFamily="2" charset="-122"/>
                        </a:rPr>
                        <a:t>白种人</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3388">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pitchFamily="18" charset="0"/>
                          <a:ea typeface="宋体" pitchFamily="2" charset="-122"/>
                        </a:rPr>
                        <a:t>黑色</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pitchFamily="18" charset="0"/>
                          <a:ea typeface="宋体" pitchFamily="2" charset="-122"/>
                        </a:rPr>
                        <a:t>金色</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pitchFamily="18" charset="0"/>
                          <a:ea typeface="宋体" pitchFamily="2" charset="-122"/>
                        </a:rPr>
                        <a:t>混血</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4975">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rPr>
                        <a:t>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pitchFamily="18" charset="0"/>
                          <a:ea typeface="宋体" pitchFamily="2" charset="-122"/>
                        </a:rPr>
                        <a:t>灰色</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pitchFamily="18" charset="0"/>
                          <a:ea typeface="宋体" pitchFamily="2" charset="-122"/>
                        </a:rPr>
                        <a:t>黑色</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pitchFamily="18" charset="0"/>
                          <a:ea typeface="宋体" pitchFamily="2" charset="-122"/>
                        </a:rPr>
                        <a:t>混血</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3388">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rPr>
                        <a:t>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pitchFamily="18" charset="0"/>
                          <a:ea typeface="宋体" pitchFamily="2" charset="-122"/>
                        </a:rPr>
                        <a:t>蓝色</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pitchFamily="18" charset="0"/>
                          <a:ea typeface="宋体" pitchFamily="2" charset="-122"/>
                        </a:rPr>
                        <a:t>黑色</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pitchFamily="18" charset="0"/>
                          <a:ea typeface="宋体" pitchFamily="2" charset="-122"/>
                        </a:rPr>
                        <a:t>混血</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99812" name="Text Box 68"/>
          <p:cNvSpPr txBox="1">
            <a:spLocks noChangeArrowheads="1"/>
          </p:cNvSpPr>
          <p:nvPr/>
        </p:nvSpPr>
        <p:spPr bwMode="auto">
          <a:xfrm>
            <a:off x="3276600" y="620713"/>
            <a:ext cx="1962150" cy="519112"/>
          </a:xfrm>
          <a:prstGeom prst="rect">
            <a:avLst/>
          </a:prstGeom>
          <a:noFill/>
          <a:ln>
            <a:noFill/>
          </a:ln>
          <a:effectLst/>
          <a:extLst>
            <a:ext uri="{909E8E84-426E-40DD-AFC4-6F175D3DCCD1}">
              <a14:hiddenFill xmlns:a14="http://schemas.microsoft.com/office/drawing/2010/main">
                <a:solidFill>
                  <a:srgbClr val="CC00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a:t>决策树算法</a:t>
            </a:r>
          </a:p>
        </p:txBody>
      </p:sp>
      <p:sp>
        <p:nvSpPr>
          <p:cNvPr id="799813" name="Text Box 69"/>
          <p:cNvSpPr txBox="1">
            <a:spLocks noChangeArrowheads="1"/>
          </p:cNvSpPr>
          <p:nvPr/>
        </p:nvSpPr>
        <p:spPr bwMode="auto">
          <a:xfrm>
            <a:off x="231775" y="1365250"/>
            <a:ext cx="1387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CLS</a:t>
            </a:r>
            <a:r>
              <a:rPr lang="zh-CN" altLang="en-US"/>
              <a:t>算法</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0772" name="Line 4"/>
          <p:cNvSpPr>
            <a:spLocks noChangeShapeType="1"/>
          </p:cNvSpPr>
          <p:nvPr/>
        </p:nvSpPr>
        <p:spPr bwMode="auto">
          <a:xfrm>
            <a:off x="34925" y="-215373"/>
            <a:ext cx="2665413" cy="0"/>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800828" name="Group 60"/>
          <p:cNvGraphicFramePr>
            <a:graphicFrameLocks noGrp="1"/>
          </p:cNvGraphicFramePr>
          <p:nvPr/>
        </p:nvGraphicFramePr>
        <p:xfrm>
          <a:off x="179388" y="2205038"/>
          <a:ext cx="4248150" cy="4121471"/>
        </p:xfrm>
        <a:graphic>
          <a:graphicData uri="http://schemas.openxmlformats.org/drawingml/2006/table">
            <a:tbl>
              <a:tblPr/>
              <a:tblGrid>
                <a:gridCol w="792162"/>
                <a:gridCol w="1333500"/>
                <a:gridCol w="1060450"/>
                <a:gridCol w="1062038"/>
              </a:tblGrid>
              <a:tr h="433388">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pitchFamily="18" charset="0"/>
                          <a:ea typeface="宋体" pitchFamily="2" charset="-122"/>
                        </a:rPr>
                        <a:t>人员</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pitchFamily="18" charset="0"/>
                          <a:ea typeface="宋体" pitchFamily="2" charset="-122"/>
                        </a:rPr>
                        <a:t>眼睛颜色</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pitchFamily="18" charset="0"/>
                          <a:ea typeface="宋体" pitchFamily="2" charset="-122"/>
                        </a:rPr>
                        <a:t>头发颜色</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pitchFamily="18" charset="0"/>
                          <a:ea typeface="宋体" pitchFamily="2" charset="-122"/>
                        </a:rPr>
                        <a:t>所属人种</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3388">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pitchFamily="18" charset="0"/>
                          <a:ea typeface="宋体" pitchFamily="2" charset="-122"/>
                        </a:rPr>
                        <a:t>黑色</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pitchFamily="18" charset="0"/>
                          <a:ea typeface="宋体" pitchFamily="2" charset="-122"/>
                        </a:rPr>
                        <a:t>黑色</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pitchFamily="18" charset="0"/>
                          <a:ea typeface="宋体" pitchFamily="2" charset="-122"/>
                        </a:rPr>
                        <a:t>黄种人</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6088">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pitchFamily="18" charset="0"/>
                          <a:ea typeface="宋体" pitchFamily="2" charset="-122"/>
                        </a:rPr>
                        <a:t>蓝色</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pitchFamily="18" charset="0"/>
                          <a:ea typeface="宋体" pitchFamily="2" charset="-122"/>
                        </a:rPr>
                        <a:t>金色</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pitchFamily="18" charset="0"/>
                          <a:ea typeface="宋体" pitchFamily="2" charset="-122"/>
                        </a:rPr>
                        <a:t>白种人</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3388">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pitchFamily="18" charset="0"/>
                          <a:ea typeface="宋体" pitchFamily="2" charset="-122"/>
                        </a:rPr>
                        <a:t>灰色</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pitchFamily="18" charset="0"/>
                          <a:ea typeface="宋体" pitchFamily="2" charset="-122"/>
                        </a:rPr>
                        <a:t>金色</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pitchFamily="18" charset="0"/>
                          <a:ea typeface="宋体" pitchFamily="2" charset="-122"/>
                        </a:rPr>
                        <a:t>白种人</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3388">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pitchFamily="18" charset="0"/>
                          <a:ea typeface="宋体" pitchFamily="2" charset="-122"/>
                        </a:rPr>
                        <a:t>蓝色</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pitchFamily="18" charset="0"/>
                          <a:ea typeface="宋体" pitchFamily="2" charset="-122"/>
                        </a:rPr>
                        <a:t>红色</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pitchFamily="18" charset="0"/>
                          <a:ea typeface="宋体" pitchFamily="2" charset="-122"/>
                        </a:rPr>
                        <a:t>白种人</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3388">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pitchFamily="18" charset="0"/>
                          <a:ea typeface="宋体" pitchFamily="2" charset="-122"/>
                        </a:rPr>
                        <a:t>灰色</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pitchFamily="18" charset="0"/>
                          <a:ea typeface="宋体" pitchFamily="2" charset="-122"/>
                        </a:rPr>
                        <a:t>红色</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pitchFamily="18" charset="0"/>
                          <a:ea typeface="宋体" pitchFamily="2" charset="-122"/>
                        </a:rPr>
                        <a:t>白种人</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3388">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pitchFamily="18" charset="0"/>
                          <a:ea typeface="宋体" pitchFamily="2" charset="-122"/>
                        </a:rPr>
                        <a:t>黑色</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pitchFamily="18" charset="0"/>
                          <a:ea typeface="宋体" pitchFamily="2" charset="-122"/>
                        </a:rPr>
                        <a:t>金色</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pitchFamily="18" charset="0"/>
                          <a:ea typeface="宋体" pitchFamily="2" charset="-122"/>
                        </a:rPr>
                        <a:t>混血</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4975">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rPr>
                        <a:t>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pitchFamily="18" charset="0"/>
                          <a:ea typeface="宋体" pitchFamily="2" charset="-122"/>
                        </a:rPr>
                        <a:t>灰色</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pitchFamily="18" charset="0"/>
                          <a:ea typeface="宋体" pitchFamily="2" charset="-122"/>
                        </a:rPr>
                        <a:t>黑色</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pitchFamily="18" charset="0"/>
                          <a:ea typeface="宋体" pitchFamily="2" charset="-122"/>
                        </a:rPr>
                        <a:t>混血</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3388">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rPr>
                        <a:t>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pitchFamily="18" charset="0"/>
                          <a:ea typeface="宋体" pitchFamily="2" charset="-122"/>
                        </a:rPr>
                        <a:t>蓝色</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pitchFamily="18" charset="0"/>
                          <a:ea typeface="宋体" pitchFamily="2" charset="-122"/>
                        </a:rPr>
                        <a:t>黑色</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pitchFamily="18" charset="0"/>
                          <a:ea typeface="宋体" pitchFamily="2" charset="-122"/>
                        </a:rPr>
                        <a:t>混血</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800829" name="Text Box 61"/>
          <p:cNvSpPr txBox="1">
            <a:spLocks noChangeArrowheads="1"/>
          </p:cNvSpPr>
          <p:nvPr/>
        </p:nvSpPr>
        <p:spPr bwMode="auto">
          <a:xfrm>
            <a:off x="3276600" y="620713"/>
            <a:ext cx="1962150" cy="519112"/>
          </a:xfrm>
          <a:prstGeom prst="rect">
            <a:avLst/>
          </a:prstGeom>
          <a:noFill/>
          <a:ln>
            <a:noFill/>
          </a:ln>
          <a:effectLst/>
          <a:extLst>
            <a:ext uri="{909E8E84-426E-40DD-AFC4-6F175D3DCCD1}">
              <a14:hiddenFill xmlns:a14="http://schemas.microsoft.com/office/drawing/2010/main">
                <a:solidFill>
                  <a:srgbClr val="CC00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a:t>决策树算法</a:t>
            </a:r>
          </a:p>
        </p:txBody>
      </p:sp>
      <p:sp>
        <p:nvSpPr>
          <p:cNvPr id="800830" name="Text Box 62"/>
          <p:cNvSpPr txBox="1">
            <a:spLocks noChangeArrowheads="1"/>
          </p:cNvSpPr>
          <p:nvPr/>
        </p:nvSpPr>
        <p:spPr bwMode="auto">
          <a:xfrm>
            <a:off x="231775" y="1365250"/>
            <a:ext cx="33178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CLS</a:t>
            </a:r>
            <a:r>
              <a:rPr lang="zh-CN" altLang="en-US"/>
              <a:t>算法</a:t>
            </a:r>
            <a:r>
              <a:rPr lang="en-US" altLang="zh-CN"/>
              <a:t>-</a:t>
            </a:r>
            <a:r>
              <a:rPr lang="zh-CN" altLang="en-US"/>
              <a:t>决策树的构建</a:t>
            </a:r>
          </a:p>
        </p:txBody>
      </p:sp>
      <p:sp>
        <p:nvSpPr>
          <p:cNvPr id="800831" name="Oval 63"/>
          <p:cNvSpPr>
            <a:spLocks noChangeArrowheads="1"/>
          </p:cNvSpPr>
          <p:nvPr/>
        </p:nvSpPr>
        <p:spPr bwMode="auto">
          <a:xfrm>
            <a:off x="6156325" y="1773238"/>
            <a:ext cx="1584325" cy="719137"/>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solidFill>
                  <a:srgbClr val="CC00CC"/>
                </a:solidFill>
              </a:rPr>
              <a:t>眼睛颜色</a:t>
            </a:r>
          </a:p>
        </p:txBody>
      </p:sp>
      <p:sp>
        <p:nvSpPr>
          <p:cNvPr id="800833" name="Line 65"/>
          <p:cNvSpPr>
            <a:spLocks noChangeShapeType="1"/>
          </p:cNvSpPr>
          <p:nvPr/>
        </p:nvSpPr>
        <p:spPr bwMode="auto">
          <a:xfrm flipH="1">
            <a:off x="5364163" y="2492375"/>
            <a:ext cx="1584325" cy="5048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00834" name="Line 66"/>
          <p:cNvSpPr>
            <a:spLocks noChangeShapeType="1"/>
          </p:cNvSpPr>
          <p:nvPr/>
        </p:nvSpPr>
        <p:spPr bwMode="auto">
          <a:xfrm>
            <a:off x="6948488" y="2492375"/>
            <a:ext cx="0" cy="7207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00835" name="Line 67"/>
          <p:cNvSpPr>
            <a:spLocks noChangeShapeType="1"/>
          </p:cNvSpPr>
          <p:nvPr/>
        </p:nvSpPr>
        <p:spPr bwMode="auto">
          <a:xfrm>
            <a:off x="6948488" y="2492375"/>
            <a:ext cx="1368425" cy="649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00836" name="Oval 68"/>
          <p:cNvSpPr>
            <a:spLocks noChangeArrowheads="1"/>
          </p:cNvSpPr>
          <p:nvPr/>
        </p:nvSpPr>
        <p:spPr bwMode="auto">
          <a:xfrm>
            <a:off x="4500563" y="2997200"/>
            <a:ext cx="1441450" cy="1008063"/>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[1</a:t>
            </a:r>
            <a:r>
              <a:rPr lang="zh-CN" altLang="en-US"/>
              <a:t>，</a:t>
            </a:r>
            <a:r>
              <a:rPr lang="en-US" altLang="zh-CN"/>
              <a:t>6]</a:t>
            </a:r>
          </a:p>
        </p:txBody>
      </p:sp>
      <p:sp>
        <p:nvSpPr>
          <p:cNvPr id="800838" name="Oval 70"/>
          <p:cNvSpPr>
            <a:spLocks noChangeArrowheads="1"/>
          </p:cNvSpPr>
          <p:nvPr/>
        </p:nvSpPr>
        <p:spPr bwMode="auto">
          <a:xfrm>
            <a:off x="6084888" y="3141663"/>
            <a:ext cx="1439862" cy="935037"/>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[2</a:t>
            </a:r>
            <a:r>
              <a:rPr lang="zh-CN" altLang="en-US"/>
              <a:t>，</a:t>
            </a:r>
            <a:r>
              <a:rPr lang="en-US" altLang="zh-CN"/>
              <a:t>4</a:t>
            </a:r>
            <a:r>
              <a:rPr lang="zh-CN" altLang="en-US"/>
              <a:t>，</a:t>
            </a:r>
            <a:r>
              <a:rPr lang="en-US" altLang="zh-CN"/>
              <a:t>8]</a:t>
            </a:r>
          </a:p>
        </p:txBody>
      </p:sp>
      <p:sp>
        <p:nvSpPr>
          <p:cNvPr id="800840" name="Oval 72"/>
          <p:cNvSpPr>
            <a:spLocks noChangeArrowheads="1"/>
          </p:cNvSpPr>
          <p:nvPr/>
        </p:nvSpPr>
        <p:spPr bwMode="auto">
          <a:xfrm>
            <a:off x="7667625" y="3141663"/>
            <a:ext cx="1439863" cy="935037"/>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[3</a:t>
            </a:r>
            <a:r>
              <a:rPr lang="zh-CN" altLang="en-US"/>
              <a:t>，</a:t>
            </a:r>
            <a:r>
              <a:rPr lang="en-US" altLang="zh-CN"/>
              <a:t>5</a:t>
            </a:r>
            <a:r>
              <a:rPr lang="zh-CN" altLang="en-US"/>
              <a:t>，</a:t>
            </a:r>
            <a:r>
              <a:rPr lang="en-US" altLang="zh-CN"/>
              <a:t>7]</a:t>
            </a:r>
          </a:p>
        </p:txBody>
      </p:sp>
      <p:sp>
        <p:nvSpPr>
          <p:cNvPr id="800841" name="Text Box 73"/>
          <p:cNvSpPr txBox="1">
            <a:spLocks noChangeArrowheads="1"/>
          </p:cNvSpPr>
          <p:nvPr/>
        </p:nvSpPr>
        <p:spPr bwMode="auto">
          <a:xfrm>
            <a:off x="5508625" y="2420938"/>
            <a:ext cx="793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t>黑色</a:t>
            </a:r>
          </a:p>
        </p:txBody>
      </p:sp>
      <p:sp>
        <p:nvSpPr>
          <p:cNvPr id="800842" name="Text Box 74"/>
          <p:cNvSpPr txBox="1">
            <a:spLocks noChangeArrowheads="1"/>
          </p:cNvSpPr>
          <p:nvPr/>
        </p:nvSpPr>
        <p:spPr bwMode="auto">
          <a:xfrm>
            <a:off x="6516688" y="2684463"/>
            <a:ext cx="793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t>兰色</a:t>
            </a:r>
          </a:p>
        </p:txBody>
      </p:sp>
      <p:sp>
        <p:nvSpPr>
          <p:cNvPr id="800843" name="Text Box 75"/>
          <p:cNvSpPr txBox="1">
            <a:spLocks noChangeArrowheads="1"/>
          </p:cNvSpPr>
          <p:nvPr/>
        </p:nvSpPr>
        <p:spPr bwMode="auto">
          <a:xfrm>
            <a:off x="7954963" y="2636838"/>
            <a:ext cx="793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t>灰色</a:t>
            </a:r>
          </a:p>
        </p:txBody>
      </p:sp>
      <p:sp>
        <p:nvSpPr>
          <p:cNvPr id="800844" name="AutoShape 76"/>
          <p:cNvSpPr>
            <a:spLocks/>
          </p:cNvSpPr>
          <p:nvPr/>
        </p:nvSpPr>
        <p:spPr bwMode="auto">
          <a:xfrm rot="16200000">
            <a:off x="6502401" y="3298825"/>
            <a:ext cx="576262" cy="2420937"/>
          </a:xfrm>
          <a:prstGeom prst="leftBrace">
            <a:avLst>
              <a:gd name="adj1" fmla="val 35009"/>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00845" name="Text Box 77"/>
          <p:cNvSpPr txBox="1">
            <a:spLocks noChangeArrowheads="1"/>
          </p:cNvSpPr>
          <p:nvPr/>
        </p:nvSpPr>
        <p:spPr bwMode="auto">
          <a:xfrm>
            <a:off x="5076825" y="4902200"/>
            <a:ext cx="3536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t>不属于同一类，非叶结点</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1799" name="Oval 7"/>
          <p:cNvSpPr>
            <a:spLocks noChangeArrowheads="1"/>
          </p:cNvSpPr>
          <p:nvPr/>
        </p:nvSpPr>
        <p:spPr bwMode="auto">
          <a:xfrm>
            <a:off x="3565525" y="1628775"/>
            <a:ext cx="1584325" cy="71913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solidFill>
                  <a:srgbClr val="CC00CC"/>
                </a:solidFill>
              </a:rPr>
              <a:t>眼睛颜色</a:t>
            </a:r>
          </a:p>
        </p:txBody>
      </p:sp>
      <p:sp>
        <p:nvSpPr>
          <p:cNvPr id="801800" name="Line 8"/>
          <p:cNvSpPr>
            <a:spLocks noChangeShapeType="1"/>
          </p:cNvSpPr>
          <p:nvPr/>
        </p:nvSpPr>
        <p:spPr bwMode="auto">
          <a:xfrm flipH="1">
            <a:off x="2773363" y="2347913"/>
            <a:ext cx="1584325" cy="5048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01801" name="Line 9"/>
          <p:cNvSpPr>
            <a:spLocks noChangeShapeType="1"/>
          </p:cNvSpPr>
          <p:nvPr/>
        </p:nvSpPr>
        <p:spPr bwMode="auto">
          <a:xfrm>
            <a:off x="4357688" y="2347913"/>
            <a:ext cx="0" cy="7207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01802" name="Line 10"/>
          <p:cNvSpPr>
            <a:spLocks noChangeShapeType="1"/>
          </p:cNvSpPr>
          <p:nvPr/>
        </p:nvSpPr>
        <p:spPr bwMode="auto">
          <a:xfrm>
            <a:off x="4357688" y="2347913"/>
            <a:ext cx="1368425" cy="6492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01803" name="Oval 11"/>
          <p:cNvSpPr>
            <a:spLocks noChangeArrowheads="1"/>
          </p:cNvSpPr>
          <p:nvPr/>
        </p:nvSpPr>
        <p:spPr bwMode="auto">
          <a:xfrm>
            <a:off x="1909763" y="2852738"/>
            <a:ext cx="1441450" cy="100806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头发颜色</a:t>
            </a:r>
          </a:p>
        </p:txBody>
      </p:sp>
      <p:sp>
        <p:nvSpPr>
          <p:cNvPr id="801804" name="Oval 12"/>
          <p:cNvSpPr>
            <a:spLocks noChangeArrowheads="1"/>
          </p:cNvSpPr>
          <p:nvPr/>
        </p:nvSpPr>
        <p:spPr bwMode="auto">
          <a:xfrm>
            <a:off x="3494088" y="2997200"/>
            <a:ext cx="1439862" cy="93503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头发颜色</a:t>
            </a:r>
          </a:p>
        </p:txBody>
      </p:sp>
      <p:sp>
        <p:nvSpPr>
          <p:cNvPr id="801805" name="Oval 13"/>
          <p:cNvSpPr>
            <a:spLocks noChangeArrowheads="1"/>
          </p:cNvSpPr>
          <p:nvPr/>
        </p:nvSpPr>
        <p:spPr bwMode="auto">
          <a:xfrm>
            <a:off x="5076825" y="2997200"/>
            <a:ext cx="1439863" cy="93503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头发颜色</a:t>
            </a:r>
          </a:p>
        </p:txBody>
      </p:sp>
      <p:sp>
        <p:nvSpPr>
          <p:cNvPr id="801806" name="Text Box 14"/>
          <p:cNvSpPr txBox="1">
            <a:spLocks noChangeArrowheads="1"/>
          </p:cNvSpPr>
          <p:nvPr/>
        </p:nvSpPr>
        <p:spPr bwMode="auto">
          <a:xfrm>
            <a:off x="2917825" y="2276475"/>
            <a:ext cx="793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t>黑色</a:t>
            </a:r>
          </a:p>
        </p:txBody>
      </p:sp>
      <p:sp>
        <p:nvSpPr>
          <p:cNvPr id="801807" name="Text Box 15"/>
          <p:cNvSpPr txBox="1">
            <a:spLocks noChangeArrowheads="1"/>
          </p:cNvSpPr>
          <p:nvPr/>
        </p:nvSpPr>
        <p:spPr bwMode="auto">
          <a:xfrm>
            <a:off x="3925888" y="2540000"/>
            <a:ext cx="793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t>兰色</a:t>
            </a:r>
          </a:p>
        </p:txBody>
      </p:sp>
      <p:sp>
        <p:nvSpPr>
          <p:cNvPr id="801808" name="Text Box 16"/>
          <p:cNvSpPr txBox="1">
            <a:spLocks noChangeArrowheads="1"/>
          </p:cNvSpPr>
          <p:nvPr/>
        </p:nvSpPr>
        <p:spPr bwMode="auto">
          <a:xfrm>
            <a:off x="5364163" y="2492375"/>
            <a:ext cx="793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t>灰色</a:t>
            </a:r>
          </a:p>
        </p:txBody>
      </p:sp>
      <p:sp>
        <p:nvSpPr>
          <p:cNvPr id="801809" name="Text Box 17"/>
          <p:cNvSpPr txBox="1">
            <a:spLocks noChangeArrowheads="1"/>
          </p:cNvSpPr>
          <p:nvPr/>
        </p:nvSpPr>
        <p:spPr bwMode="auto">
          <a:xfrm>
            <a:off x="3276600" y="620713"/>
            <a:ext cx="1962150" cy="519112"/>
          </a:xfrm>
          <a:prstGeom prst="rect">
            <a:avLst/>
          </a:prstGeom>
          <a:noFill/>
          <a:ln>
            <a:noFill/>
          </a:ln>
          <a:effectLst/>
          <a:extLst>
            <a:ext uri="{909E8E84-426E-40DD-AFC4-6F175D3DCCD1}">
              <a14:hiddenFill xmlns:a14="http://schemas.microsoft.com/office/drawing/2010/main">
                <a:solidFill>
                  <a:srgbClr val="CC00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a:t>决策树算法</a:t>
            </a:r>
          </a:p>
        </p:txBody>
      </p:sp>
      <p:sp>
        <p:nvSpPr>
          <p:cNvPr id="801810" name="Text Box 18"/>
          <p:cNvSpPr txBox="1">
            <a:spLocks noChangeArrowheads="1"/>
          </p:cNvSpPr>
          <p:nvPr/>
        </p:nvSpPr>
        <p:spPr bwMode="auto">
          <a:xfrm>
            <a:off x="231775" y="1365250"/>
            <a:ext cx="1387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CLS</a:t>
            </a:r>
            <a:r>
              <a:rPr lang="zh-CN" altLang="en-US"/>
              <a:t>算法</a:t>
            </a:r>
          </a:p>
        </p:txBody>
      </p:sp>
      <p:sp>
        <p:nvSpPr>
          <p:cNvPr id="801811" name="Line 19"/>
          <p:cNvSpPr>
            <a:spLocks noChangeShapeType="1"/>
          </p:cNvSpPr>
          <p:nvPr/>
        </p:nvSpPr>
        <p:spPr bwMode="auto">
          <a:xfrm flipH="1">
            <a:off x="611188" y="3789363"/>
            <a:ext cx="1657350" cy="11525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01812" name="Oval 20"/>
          <p:cNvSpPr>
            <a:spLocks noChangeArrowheads="1"/>
          </p:cNvSpPr>
          <p:nvPr/>
        </p:nvSpPr>
        <p:spPr bwMode="auto">
          <a:xfrm>
            <a:off x="71438" y="4940300"/>
            <a:ext cx="1116012" cy="720725"/>
          </a:xfrm>
          <a:prstGeom prst="ellipse">
            <a:avLst/>
          </a:prstGeom>
          <a:solidFill>
            <a:srgbClr val="CC0099"/>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800">
                <a:solidFill>
                  <a:schemeClr val="bg1"/>
                </a:solidFill>
              </a:rPr>
              <a:t>黄种人</a:t>
            </a:r>
            <a:r>
              <a:rPr lang="en-US" altLang="zh-CN" sz="1800">
                <a:solidFill>
                  <a:schemeClr val="bg1"/>
                </a:solidFill>
              </a:rPr>
              <a:t>[1]</a:t>
            </a:r>
          </a:p>
        </p:txBody>
      </p:sp>
      <p:sp>
        <p:nvSpPr>
          <p:cNvPr id="801814" name="Line 22"/>
          <p:cNvSpPr>
            <a:spLocks noChangeShapeType="1"/>
          </p:cNvSpPr>
          <p:nvPr/>
        </p:nvSpPr>
        <p:spPr bwMode="auto">
          <a:xfrm flipH="1">
            <a:off x="1619250" y="3789363"/>
            <a:ext cx="649288" cy="12239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01819" name="Oval 27"/>
          <p:cNvSpPr>
            <a:spLocks noChangeArrowheads="1"/>
          </p:cNvSpPr>
          <p:nvPr/>
        </p:nvSpPr>
        <p:spPr bwMode="auto">
          <a:xfrm>
            <a:off x="1295400" y="4941888"/>
            <a:ext cx="1116013" cy="720725"/>
          </a:xfrm>
          <a:prstGeom prst="ellipse">
            <a:avLst/>
          </a:prstGeom>
          <a:solidFill>
            <a:srgbClr val="CC0099"/>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800">
                <a:solidFill>
                  <a:schemeClr val="bg1"/>
                </a:solidFill>
              </a:rPr>
              <a:t>混血</a:t>
            </a:r>
            <a:r>
              <a:rPr lang="en-US" altLang="zh-CN" sz="1800">
                <a:solidFill>
                  <a:schemeClr val="bg1"/>
                </a:solidFill>
              </a:rPr>
              <a:t>[6]</a:t>
            </a:r>
          </a:p>
        </p:txBody>
      </p:sp>
      <p:sp>
        <p:nvSpPr>
          <p:cNvPr id="801820" name="Oval 28"/>
          <p:cNvSpPr>
            <a:spLocks noChangeArrowheads="1"/>
          </p:cNvSpPr>
          <p:nvPr/>
        </p:nvSpPr>
        <p:spPr bwMode="auto">
          <a:xfrm>
            <a:off x="2555875" y="4941888"/>
            <a:ext cx="1116013" cy="720725"/>
          </a:xfrm>
          <a:prstGeom prst="ellipse">
            <a:avLst/>
          </a:prstGeom>
          <a:solidFill>
            <a:srgbClr val="CC0099"/>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800">
                <a:solidFill>
                  <a:schemeClr val="bg1"/>
                </a:solidFill>
              </a:rPr>
              <a:t>白种人</a:t>
            </a:r>
            <a:r>
              <a:rPr lang="en-US" altLang="zh-CN" sz="1800">
                <a:solidFill>
                  <a:schemeClr val="bg1"/>
                </a:solidFill>
              </a:rPr>
              <a:t>[2]</a:t>
            </a:r>
          </a:p>
        </p:txBody>
      </p:sp>
      <p:sp>
        <p:nvSpPr>
          <p:cNvPr id="801821" name="Oval 29"/>
          <p:cNvSpPr>
            <a:spLocks noChangeArrowheads="1"/>
          </p:cNvSpPr>
          <p:nvPr/>
        </p:nvSpPr>
        <p:spPr bwMode="auto">
          <a:xfrm>
            <a:off x="3816350" y="4941888"/>
            <a:ext cx="1116013" cy="720725"/>
          </a:xfrm>
          <a:prstGeom prst="ellipse">
            <a:avLst/>
          </a:prstGeom>
          <a:solidFill>
            <a:srgbClr val="CC0099"/>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800">
                <a:solidFill>
                  <a:schemeClr val="bg1"/>
                </a:solidFill>
              </a:rPr>
              <a:t>白种人</a:t>
            </a:r>
            <a:r>
              <a:rPr lang="en-US" altLang="zh-CN" sz="1800">
                <a:solidFill>
                  <a:schemeClr val="bg1"/>
                </a:solidFill>
              </a:rPr>
              <a:t>[4]</a:t>
            </a:r>
          </a:p>
        </p:txBody>
      </p:sp>
      <p:sp>
        <p:nvSpPr>
          <p:cNvPr id="801822" name="Oval 30"/>
          <p:cNvSpPr>
            <a:spLocks noChangeArrowheads="1"/>
          </p:cNvSpPr>
          <p:nvPr/>
        </p:nvSpPr>
        <p:spPr bwMode="auto">
          <a:xfrm>
            <a:off x="5040313" y="4941888"/>
            <a:ext cx="1116012" cy="720725"/>
          </a:xfrm>
          <a:prstGeom prst="ellipse">
            <a:avLst/>
          </a:prstGeom>
          <a:solidFill>
            <a:srgbClr val="CC0099"/>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800">
                <a:solidFill>
                  <a:schemeClr val="bg1"/>
                </a:solidFill>
              </a:rPr>
              <a:t>混血</a:t>
            </a:r>
            <a:r>
              <a:rPr lang="en-US" altLang="zh-CN" sz="1800">
                <a:solidFill>
                  <a:schemeClr val="bg1"/>
                </a:solidFill>
              </a:rPr>
              <a:t>[8]</a:t>
            </a:r>
          </a:p>
        </p:txBody>
      </p:sp>
      <p:sp>
        <p:nvSpPr>
          <p:cNvPr id="801823" name="Oval 31"/>
          <p:cNvSpPr>
            <a:spLocks noChangeArrowheads="1"/>
          </p:cNvSpPr>
          <p:nvPr/>
        </p:nvSpPr>
        <p:spPr bwMode="auto">
          <a:xfrm>
            <a:off x="6264275" y="4941888"/>
            <a:ext cx="1116013" cy="720725"/>
          </a:xfrm>
          <a:prstGeom prst="ellipse">
            <a:avLst/>
          </a:prstGeom>
          <a:solidFill>
            <a:srgbClr val="CC0099"/>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800">
                <a:solidFill>
                  <a:schemeClr val="bg1"/>
                </a:solidFill>
              </a:rPr>
              <a:t>白种人</a:t>
            </a:r>
            <a:r>
              <a:rPr lang="en-US" altLang="zh-CN" sz="1800">
                <a:solidFill>
                  <a:schemeClr val="bg1"/>
                </a:solidFill>
              </a:rPr>
              <a:t>[3]</a:t>
            </a:r>
          </a:p>
        </p:txBody>
      </p:sp>
      <p:sp>
        <p:nvSpPr>
          <p:cNvPr id="801824" name="Oval 32"/>
          <p:cNvSpPr>
            <a:spLocks noChangeArrowheads="1"/>
          </p:cNvSpPr>
          <p:nvPr/>
        </p:nvSpPr>
        <p:spPr bwMode="auto">
          <a:xfrm>
            <a:off x="7488238" y="4941888"/>
            <a:ext cx="1116012" cy="720725"/>
          </a:xfrm>
          <a:prstGeom prst="ellipse">
            <a:avLst/>
          </a:prstGeom>
          <a:solidFill>
            <a:srgbClr val="CC0099"/>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800">
                <a:solidFill>
                  <a:schemeClr val="bg1"/>
                </a:solidFill>
              </a:rPr>
              <a:t>白种人</a:t>
            </a:r>
            <a:r>
              <a:rPr lang="en-US" altLang="zh-CN" sz="1800">
                <a:solidFill>
                  <a:schemeClr val="bg1"/>
                </a:solidFill>
              </a:rPr>
              <a:t>[5]</a:t>
            </a:r>
          </a:p>
        </p:txBody>
      </p:sp>
      <p:sp>
        <p:nvSpPr>
          <p:cNvPr id="801825" name="Oval 33"/>
          <p:cNvSpPr>
            <a:spLocks noChangeArrowheads="1"/>
          </p:cNvSpPr>
          <p:nvPr/>
        </p:nvSpPr>
        <p:spPr bwMode="auto">
          <a:xfrm>
            <a:off x="7920038" y="4005263"/>
            <a:ext cx="1116012" cy="720725"/>
          </a:xfrm>
          <a:prstGeom prst="ellipse">
            <a:avLst/>
          </a:prstGeom>
          <a:solidFill>
            <a:srgbClr val="CC0099"/>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800">
                <a:solidFill>
                  <a:schemeClr val="bg1"/>
                </a:solidFill>
              </a:rPr>
              <a:t>混血</a:t>
            </a:r>
            <a:r>
              <a:rPr lang="en-US" altLang="zh-CN" sz="1800">
                <a:solidFill>
                  <a:schemeClr val="bg1"/>
                </a:solidFill>
              </a:rPr>
              <a:t>[7]</a:t>
            </a:r>
          </a:p>
        </p:txBody>
      </p:sp>
      <p:sp>
        <p:nvSpPr>
          <p:cNvPr id="801826" name="Line 34"/>
          <p:cNvSpPr>
            <a:spLocks noChangeShapeType="1"/>
          </p:cNvSpPr>
          <p:nvPr/>
        </p:nvSpPr>
        <p:spPr bwMode="auto">
          <a:xfrm flipH="1">
            <a:off x="3132138" y="3933825"/>
            <a:ext cx="1152525" cy="10080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01827" name="Line 35"/>
          <p:cNvSpPr>
            <a:spLocks noChangeShapeType="1"/>
          </p:cNvSpPr>
          <p:nvPr/>
        </p:nvSpPr>
        <p:spPr bwMode="auto">
          <a:xfrm>
            <a:off x="4284663" y="3933825"/>
            <a:ext cx="0" cy="10080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01828" name="Line 36"/>
          <p:cNvSpPr>
            <a:spLocks noChangeShapeType="1"/>
          </p:cNvSpPr>
          <p:nvPr/>
        </p:nvSpPr>
        <p:spPr bwMode="auto">
          <a:xfrm>
            <a:off x="4284663" y="3933825"/>
            <a:ext cx="1223962" cy="10080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01829" name="Line 37"/>
          <p:cNvSpPr>
            <a:spLocks noChangeShapeType="1"/>
          </p:cNvSpPr>
          <p:nvPr/>
        </p:nvSpPr>
        <p:spPr bwMode="auto">
          <a:xfrm>
            <a:off x="6084888" y="3933825"/>
            <a:ext cx="719137" cy="10080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01830" name="Line 38"/>
          <p:cNvSpPr>
            <a:spLocks noChangeShapeType="1"/>
          </p:cNvSpPr>
          <p:nvPr/>
        </p:nvSpPr>
        <p:spPr bwMode="auto">
          <a:xfrm>
            <a:off x="6084888" y="3933825"/>
            <a:ext cx="1800225" cy="10080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01831" name="Line 39"/>
          <p:cNvSpPr>
            <a:spLocks noChangeShapeType="1"/>
          </p:cNvSpPr>
          <p:nvPr/>
        </p:nvSpPr>
        <p:spPr bwMode="auto">
          <a:xfrm>
            <a:off x="6084888" y="3933825"/>
            <a:ext cx="1800225" cy="3587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01832" name="Text Box 40"/>
          <p:cNvSpPr txBox="1">
            <a:spLocks noChangeArrowheads="1"/>
          </p:cNvSpPr>
          <p:nvPr/>
        </p:nvSpPr>
        <p:spPr bwMode="auto">
          <a:xfrm>
            <a:off x="827088" y="4221163"/>
            <a:ext cx="793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t>黑色</a:t>
            </a:r>
          </a:p>
        </p:txBody>
      </p:sp>
      <p:sp>
        <p:nvSpPr>
          <p:cNvPr id="801833" name="Text Box 41"/>
          <p:cNvSpPr txBox="1">
            <a:spLocks noChangeArrowheads="1"/>
          </p:cNvSpPr>
          <p:nvPr/>
        </p:nvSpPr>
        <p:spPr bwMode="auto">
          <a:xfrm>
            <a:off x="1547813" y="4149725"/>
            <a:ext cx="793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t>金色</a:t>
            </a:r>
          </a:p>
        </p:txBody>
      </p:sp>
      <p:sp>
        <p:nvSpPr>
          <p:cNvPr id="801834" name="Text Box 42"/>
          <p:cNvSpPr txBox="1">
            <a:spLocks noChangeArrowheads="1"/>
          </p:cNvSpPr>
          <p:nvPr/>
        </p:nvSpPr>
        <p:spPr bwMode="auto">
          <a:xfrm>
            <a:off x="3203575" y="4292600"/>
            <a:ext cx="793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t>金色</a:t>
            </a:r>
          </a:p>
        </p:txBody>
      </p:sp>
      <p:sp>
        <p:nvSpPr>
          <p:cNvPr id="801835" name="Text Box 43"/>
          <p:cNvSpPr txBox="1">
            <a:spLocks noChangeArrowheads="1"/>
          </p:cNvSpPr>
          <p:nvPr/>
        </p:nvSpPr>
        <p:spPr bwMode="auto">
          <a:xfrm>
            <a:off x="3851275" y="4365625"/>
            <a:ext cx="793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t>红色</a:t>
            </a:r>
          </a:p>
        </p:txBody>
      </p:sp>
      <p:sp>
        <p:nvSpPr>
          <p:cNvPr id="801836" name="Text Box 44"/>
          <p:cNvSpPr txBox="1">
            <a:spLocks noChangeArrowheads="1"/>
          </p:cNvSpPr>
          <p:nvPr/>
        </p:nvSpPr>
        <p:spPr bwMode="auto">
          <a:xfrm>
            <a:off x="4643438" y="4365625"/>
            <a:ext cx="793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t>黑色</a:t>
            </a:r>
          </a:p>
        </p:txBody>
      </p:sp>
      <p:sp>
        <p:nvSpPr>
          <p:cNvPr id="801837" name="Text Box 45"/>
          <p:cNvSpPr txBox="1">
            <a:spLocks noChangeArrowheads="1"/>
          </p:cNvSpPr>
          <p:nvPr/>
        </p:nvSpPr>
        <p:spPr bwMode="auto">
          <a:xfrm>
            <a:off x="6083300" y="4292600"/>
            <a:ext cx="793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t>金色</a:t>
            </a:r>
          </a:p>
        </p:txBody>
      </p:sp>
      <p:sp>
        <p:nvSpPr>
          <p:cNvPr id="801838" name="Text Box 46"/>
          <p:cNvSpPr txBox="1">
            <a:spLocks noChangeArrowheads="1"/>
          </p:cNvSpPr>
          <p:nvPr/>
        </p:nvSpPr>
        <p:spPr bwMode="auto">
          <a:xfrm>
            <a:off x="6946900" y="4365625"/>
            <a:ext cx="793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t>红色</a:t>
            </a:r>
          </a:p>
        </p:txBody>
      </p:sp>
      <p:sp>
        <p:nvSpPr>
          <p:cNvPr id="801839" name="Text Box 47"/>
          <p:cNvSpPr txBox="1">
            <a:spLocks noChangeArrowheads="1"/>
          </p:cNvSpPr>
          <p:nvPr/>
        </p:nvSpPr>
        <p:spPr bwMode="auto">
          <a:xfrm>
            <a:off x="7091363" y="3789363"/>
            <a:ext cx="793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t>黑色</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5893" name="Text Box 5"/>
          <p:cNvSpPr txBox="1">
            <a:spLocks noChangeArrowheads="1"/>
          </p:cNvSpPr>
          <p:nvPr/>
        </p:nvSpPr>
        <p:spPr bwMode="auto">
          <a:xfrm>
            <a:off x="467544" y="1551757"/>
            <a:ext cx="19970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dirty="0"/>
              <a:t>CLS</a:t>
            </a:r>
            <a:r>
              <a:rPr lang="zh-CN" altLang="en-US" dirty="0"/>
              <a:t>算法问题</a:t>
            </a:r>
          </a:p>
        </p:txBody>
      </p:sp>
      <p:sp>
        <p:nvSpPr>
          <p:cNvPr id="805894" name="Text Box 6"/>
          <p:cNvSpPr txBox="1">
            <a:spLocks noChangeArrowheads="1"/>
          </p:cNvSpPr>
          <p:nvPr/>
        </p:nvSpPr>
        <p:spPr bwMode="auto">
          <a:xfrm>
            <a:off x="1296988" y="2420888"/>
            <a:ext cx="6841504"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ts val="600"/>
              </a:spcBef>
              <a:spcAft>
                <a:spcPts val="600"/>
              </a:spcAft>
            </a:pPr>
            <a:r>
              <a:rPr lang="zh-CN" altLang="en-US" b="0" dirty="0"/>
              <a:t>在步骤</a:t>
            </a:r>
            <a:r>
              <a:rPr lang="en-US" altLang="zh-CN" b="0" dirty="0"/>
              <a:t>3</a:t>
            </a:r>
            <a:r>
              <a:rPr lang="zh-CN" altLang="en-US" b="0" dirty="0"/>
              <a:t>中，根据某种策略从训练样本属性表中选择属性</a:t>
            </a:r>
            <a:r>
              <a:rPr lang="en-US" altLang="zh-CN" b="0" dirty="0"/>
              <a:t>A</a:t>
            </a:r>
            <a:r>
              <a:rPr lang="zh-CN" altLang="en-US" b="0" dirty="0"/>
              <a:t>作为测试属性。</a:t>
            </a:r>
            <a:r>
              <a:rPr lang="zh-CN" altLang="en-US" b="0" dirty="0">
                <a:solidFill>
                  <a:srgbClr val="FF66FF"/>
                </a:solidFill>
              </a:rPr>
              <a:t>没有规定采用何种测试属性</a:t>
            </a:r>
            <a:r>
              <a:rPr lang="zh-CN" altLang="en-US" b="0" dirty="0"/>
              <a:t>。实践表明，测试属性集的组成以及测试属性的先后对决策树的学习具有举足轻重的影响。</a:t>
            </a:r>
          </a:p>
          <a:p>
            <a:pPr>
              <a:spcBef>
                <a:spcPts val="600"/>
              </a:spcBef>
              <a:spcAft>
                <a:spcPts val="600"/>
              </a:spcAft>
            </a:pPr>
            <a:r>
              <a:rPr kumimoji="0" lang="zh-CN" altLang="en-US" b="0" dirty="0"/>
              <a:t>举例加以说明，下表为调查学生膳食结构和缺钙情况的关系，其中</a:t>
            </a:r>
            <a:r>
              <a:rPr kumimoji="0" lang="en-US" altLang="zh-CN" b="0" dirty="0"/>
              <a:t>1</a:t>
            </a:r>
            <a:r>
              <a:rPr kumimoji="0" lang="zh-CN" altLang="en-US" b="0" dirty="0"/>
              <a:t>表示包含食物，</a:t>
            </a:r>
            <a:r>
              <a:rPr kumimoji="0" lang="en-US" altLang="zh-CN" b="0" dirty="0"/>
              <a:t>0</a:t>
            </a:r>
            <a:r>
              <a:rPr kumimoji="0" lang="zh-CN" altLang="en-US" b="0" dirty="0"/>
              <a:t>表示不包含</a:t>
            </a:r>
          </a:p>
        </p:txBody>
      </p:sp>
      <p:sp>
        <p:nvSpPr>
          <p:cNvPr id="805895" name="Text Box 7"/>
          <p:cNvSpPr txBox="1">
            <a:spLocks noChangeArrowheads="1"/>
          </p:cNvSpPr>
          <p:nvPr/>
        </p:nvSpPr>
        <p:spPr bwMode="auto">
          <a:xfrm>
            <a:off x="3276600" y="620713"/>
            <a:ext cx="1962150" cy="519112"/>
          </a:xfrm>
          <a:prstGeom prst="rect">
            <a:avLst/>
          </a:prstGeom>
          <a:noFill/>
          <a:ln>
            <a:noFill/>
          </a:ln>
          <a:effectLst/>
          <a:extLst>
            <a:ext uri="{909E8E84-426E-40DD-AFC4-6F175D3DCCD1}">
              <a14:hiddenFill xmlns:a14="http://schemas.microsoft.com/office/drawing/2010/main">
                <a:solidFill>
                  <a:srgbClr val="CC00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a:t>决策树算法</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6916" name="Line 4"/>
          <p:cNvSpPr>
            <a:spLocks noChangeShapeType="1"/>
          </p:cNvSpPr>
          <p:nvPr/>
        </p:nvSpPr>
        <p:spPr bwMode="auto">
          <a:xfrm>
            <a:off x="34925" y="-215373"/>
            <a:ext cx="2665413" cy="0"/>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06917" name="Text Box 5"/>
          <p:cNvSpPr txBox="1">
            <a:spLocks noChangeArrowheads="1"/>
          </p:cNvSpPr>
          <p:nvPr/>
        </p:nvSpPr>
        <p:spPr bwMode="auto">
          <a:xfrm>
            <a:off x="250825" y="981075"/>
            <a:ext cx="19970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CLS</a:t>
            </a:r>
            <a:r>
              <a:rPr lang="zh-CN" altLang="en-US"/>
              <a:t>算法问题</a:t>
            </a:r>
          </a:p>
        </p:txBody>
      </p:sp>
      <p:sp>
        <p:nvSpPr>
          <p:cNvPr id="806918" name="Text Box 6"/>
          <p:cNvSpPr txBox="1">
            <a:spLocks noChangeArrowheads="1"/>
          </p:cNvSpPr>
          <p:nvPr/>
        </p:nvSpPr>
        <p:spPr bwMode="auto">
          <a:xfrm>
            <a:off x="3276600" y="620713"/>
            <a:ext cx="1962150" cy="519112"/>
          </a:xfrm>
          <a:prstGeom prst="rect">
            <a:avLst/>
          </a:prstGeom>
          <a:noFill/>
          <a:ln>
            <a:noFill/>
          </a:ln>
          <a:effectLst/>
          <a:extLst>
            <a:ext uri="{909E8E84-426E-40DD-AFC4-6F175D3DCCD1}">
              <a14:hiddenFill xmlns:a14="http://schemas.microsoft.com/office/drawing/2010/main">
                <a:solidFill>
                  <a:srgbClr val="CC00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a:t>决策树算法</a:t>
            </a:r>
          </a:p>
        </p:txBody>
      </p:sp>
      <p:graphicFrame>
        <p:nvGraphicFramePr>
          <p:cNvPr id="807093" name="Group 181"/>
          <p:cNvGraphicFramePr>
            <a:graphicFrameLocks noGrp="1"/>
          </p:cNvGraphicFramePr>
          <p:nvPr/>
        </p:nvGraphicFramePr>
        <p:xfrm>
          <a:off x="0" y="2124075"/>
          <a:ext cx="9109075" cy="4330068"/>
        </p:xfrm>
        <a:graphic>
          <a:graphicData uri="http://schemas.openxmlformats.org/drawingml/2006/table">
            <a:tbl>
              <a:tblPr/>
              <a:tblGrid>
                <a:gridCol w="808038"/>
                <a:gridCol w="806450"/>
                <a:gridCol w="808037"/>
                <a:gridCol w="806450"/>
                <a:gridCol w="808038"/>
                <a:gridCol w="811212"/>
                <a:gridCol w="808038"/>
                <a:gridCol w="806450"/>
                <a:gridCol w="808037"/>
                <a:gridCol w="806450"/>
                <a:gridCol w="1031875"/>
              </a:tblGrid>
              <a:tr h="369888">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pitchFamily="18" charset="0"/>
                          <a:ea typeface="华文新魏" pitchFamily="2" charset="-122"/>
                        </a:rPr>
                        <a:t>学生</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pitchFamily="18" charset="0"/>
                          <a:ea typeface="华文新魏" pitchFamily="2" charset="-122"/>
                        </a:rPr>
                        <a:t>鸡肉</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pitchFamily="18" charset="0"/>
                          <a:ea typeface="华文新魏" pitchFamily="2" charset="-122"/>
                        </a:rPr>
                        <a:t>猪肉</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pitchFamily="18" charset="0"/>
                          <a:ea typeface="华文新魏" pitchFamily="2" charset="-122"/>
                        </a:rPr>
                        <a:t>牛肉</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pitchFamily="18" charset="0"/>
                          <a:ea typeface="华文新魏" pitchFamily="2" charset="-122"/>
                        </a:rPr>
                        <a:t>羊肉</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pitchFamily="18" charset="0"/>
                          <a:ea typeface="华文新魏" pitchFamily="2" charset="-122"/>
                        </a:rPr>
                        <a:t>鱼肉</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pitchFamily="18" charset="0"/>
                          <a:ea typeface="华文新魏" pitchFamily="2" charset="-122"/>
                        </a:rPr>
                        <a:t>鸡蛋</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pitchFamily="18" charset="0"/>
                          <a:ea typeface="华文新魏" pitchFamily="2" charset="-122"/>
                        </a:rPr>
                        <a:t>青菜</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pitchFamily="18" charset="0"/>
                          <a:ea typeface="华文新魏" pitchFamily="2" charset="-122"/>
                        </a:rPr>
                        <a:t>番茄</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pitchFamily="18" charset="0"/>
                          <a:ea typeface="华文新魏" pitchFamily="2" charset="-122"/>
                        </a:rPr>
                        <a:t>牛奶</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pitchFamily="18" charset="0"/>
                          <a:ea typeface="华文新魏" pitchFamily="2" charset="-122"/>
                        </a:rPr>
                        <a:t>健康情况</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8300">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华文新魏"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华文新魏"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华文新魏"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华文新魏"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华文新魏"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华文新魏"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华文新魏"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华文新魏"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华文新魏"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华文新魏"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pitchFamily="18" charset="0"/>
                          <a:ea typeface="华文新魏" pitchFamily="2" charset="-122"/>
                        </a:rPr>
                        <a:t>不缺钙</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0363">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华文新魏" pitchFamily="2"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华文新魏"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华文新魏"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华文新魏"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华文新魏"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华文新魏"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华文新魏"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华文新魏"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华文新魏"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华文新魏"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pitchFamily="18" charset="0"/>
                          <a:ea typeface="华文新魏" pitchFamily="2" charset="-122"/>
                        </a:rPr>
                        <a:t>不缺钙</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9888">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华文新魏" pitchFamily="2"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华文新魏"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华文新魏"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华文新魏"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华文新魏"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华文新魏"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华文新魏"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华文新魏"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华文新魏"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华文新魏"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pitchFamily="18" charset="0"/>
                          <a:ea typeface="华文新魏" pitchFamily="2" charset="-122"/>
                        </a:rPr>
                        <a:t>缺钙</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9888">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华文新魏" pitchFamily="2" charset="-122"/>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华文新魏"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华文新魏"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华文新魏"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华文新魏"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华文新魏"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华文新魏"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华文新魏"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华文新魏"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华文新魏"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pitchFamily="18" charset="0"/>
                          <a:ea typeface="华文新魏" pitchFamily="2" charset="-122"/>
                        </a:rPr>
                        <a:t>不缺钙</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8300">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华文新魏" pitchFamily="2" charset="-122"/>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华文新魏"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华文新魏"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华文新魏"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华文新魏"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华文新魏"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华文新魏"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华文新魏"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华文新魏"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华文新魏"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pitchFamily="18" charset="0"/>
                          <a:ea typeface="华文新魏" pitchFamily="2" charset="-122"/>
                        </a:rPr>
                        <a:t>缺钙</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9888">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华文新魏" pitchFamily="2" charset="-122"/>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华文新魏"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华文新魏"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华文新魏"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华文新魏"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华文新魏"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华文新魏"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华文新魏"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华文新魏"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华文新魏"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pitchFamily="18" charset="0"/>
                          <a:ea typeface="华文新魏" pitchFamily="2" charset="-122"/>
                        </a:rPr>
                        <a:t>缺钙</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9888">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华文新魏" pitchFamily="2" charset="-122"/>
                        </a:rPr>
                        <a:t>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华文新魏"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华文新魏"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华文新魏"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华文新魏"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华文新魏"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华文新魏"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华文新魏"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华文新魏"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华文新魏"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pitchFamily="18" charset="0"/>
                          <a:ea typeface="华文新魏" pitchFamily="2" charset="-122"/>
                        </a:rPr>
                        <a:t>不缺钙</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9888">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华文新魏" pitchFamily="2" charset="-122"/>
                        </a:rPr>
                        <a:t>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华文新魏"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华文新魏"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华文新魏"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华文新魏"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华文新魏"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华文新魏"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华文新魏"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华文新魏"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华文新魏"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pitchFamily="18" charset="0"/>
                          <a:ea typeface="华文新魏" pitchFamily="2" charset="-122"/>
                        </a:rPr>
                        <a:t>缺钙</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8300">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华文新魏" pitchFamily="2" charset="-122"/>
                        </a:rPr>
                        <a:t>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华文新魏"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华文新魏"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华文新魏"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华文新魏"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华文新魏"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华文新魏"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华文新魏"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华文新魏"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华文新魏"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pitchFamily="18" charset="0"/>
                          <a:ea typeface="华文新魏" pitchFamily="2" charset="-122"/>
                        </a:rPr>
                        <a:t>不缺钙</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9888">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华文新魏" pitchFamily="2" charset="-122"/>
                        </a:rPr>
                        <a:t>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华文新魏"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华文新魏"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华文新魏"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华文新魏"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华文新魏"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华文新魏"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华文新魏"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华文新魏"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华文新魏"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pitchFamily="18" charset="0"/>
                          <a:ea typeface="华文新魏" pitchFamily="2" charset="-122"/>
                        </a:rPr>
                        <a:t>不缺钙</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807095" name="Text Box 183"/>
          <p:cNvSpPr txBox="1">
            <a:spLocks noChangeArrowheads="1"/>
          </p:cNvSpPr>
          <p:nvPr/>
        </p:nvSpPr>
        <p:spPr bwMode="auto">
          <a:xfrm>
            <a:off x="2771775" y="1517650"/>
            <a:ext cx="3841750" cy="45720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0">
                <a:solidFill>
                  <a:schemeClr val="bg1"/>
                </a:solidFill>
              </a:rPr>
              <a:t>学生膳食结构和缺钙调查表</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4631" name="Text Box 7"/>
          <p:cNvSpPr txBox="1">
            <a:spLocks noChangeArrowheads="1"/>
          </p:cNvSpPr>
          <p:nvPr/>
        </p:nvSpPr>
        <p:spPr bwMode="auto">
          <a:xfrm>
            <a:off x="3567113" y="1341438"/>
            <a:ext cx="20129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600">
                <a:solidFill>
                  <a:srgbClr val="CC0099"/>
                </a:solidFill>
              </a:rPr>
              <a:t>主要内容</a:t>
            </a:r>
          </a:p>
        </p:txBody>
      </p:sp>
      <p:pic>
        <p:nvPicPr>
          <p:cNvPr id="794632" name="Picture 8" descr="BD06776_"/>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27250" y="1196975"/>
            <a:ext cx="1366838" cy="968375"/>
          </a:xfrm>
          <a:prstGeom prst="rect">
            <a:avLst/>
          </a:prstGeom>
          <a:noFill/>
          <a:extLst>
            <a:ext uri="{909E8E84-426E-40DD-AFC4-6F175D3DCCD1}">
              <a14:hiddenFill xmlns:a14="http://schemas.microsoft.com/office/drawing/2010/main">
                <a:solidFill>
                  <a:srgbClr val="FFFFFF"/>
                </a:solidFill>
              </a14:hiddenFill>
            </a:ext>
          </a:extLst>
        </p:spPr>
      </p:pic>
      <p:sp>
        <p:nvSpPr>
          <p:cNvPr id="794633" name="Text Box 9"/>
          <p:cNvSpPr txBox="1">
            <a:spLocks noChangeArrowheads="1"/>
          </p:cNvSpPr>
          <p:nvPr/>
        </p:nvSpPr>
        <p:spPr bwMode="auto">
          <a:xfrm>
            <a:off x="3262313" y="2420938"/>
            <a:ext cx="26733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a:defRPr sz="2800"/>
            </a:lvl1pPr>
          </a:lstStyle>
          <a:p>
            <a:r>
              <a:rPr lang="zh-CN" altLang="en-US" dirty="0"/>
              <a:t>决策树基本概念</a:t>
            </a:r>
          </a:p>
        </p:txBody>
      </p:sp>
      <p:sp>
        <p:nvSpPr>
          <p:cNvPr id="794634" name="Text Box 10"/>
          <p:cNvSpPr txBox="1">
            <a:spLocks noChangeArrowheads="1"/>
          </p:cNvSpPr>
          <p:nvPr/>
        </p:nvSpPr>
        <p:spPr bwMode="auto">
          <a:xfrm>
            <a:off x="3255963" y="3213100"/>
            <a:ext cx="1962150" cy="519113"/>
          </a:xfrm>
          <a:prstGeom prst="rect">
            <a:avLst/>
          </a:prstGeom>
          <a:solidFill>
            <a:srgbClr val="CC00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a:defRPr sz="2800">
                <a:solidFill>
                  <a:schemeClr val="bg1"/>
                </a:solidFill>
              </a:defRPr>
            </a:lvl1pPr>
          </a:lstStyle>
          <a:p>
            <a:r>
              <a:rPr lang="zh-CN" altLang="en-US" dirty="0"/>
              <a:t>决策树算法</a:t>
            </a:r>
          </a:p>
        </p:txBody>
      </p:sp>
      <p:sp>
        <p:nvSpPr>
          <p:cNvPr id="794635" name="Text Box 11"/>
          <p:cNvSpPr txBox="1">
            <a:spLocks noChangeArrowheads="1"/>
          </p:cNvSpPr>
          <p:nvPr/>
        </p:nvSpPr>
        <p:spPr bwMode="auto">
          <a:xfrm>
            <a:off x="3267075" y="4005263"/>
            <a:ext cx="162095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dirty="0"/>
              <a:t>案例分析</a:t>
            </a:r>
          </a:p>
        </p:txBody>
      </p:sp>
    </p:spTree>
    <p:extLst>
      <p:ext uri="{BB962C8B-B14F-4D97-AF65-F5344CB8AC3E}">
        <p14:creationId xmlns:p14="http://schemas.microsoft.com/office/powerpoint/2010/main" val="5893137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7941" name="Text Box 5"/>
          <p:cNvSpPr txBox="1">
            <a:spLocks noChangeArrowheads="1"/>
          </p:cNvSpPr>
          <p:nvPr/>
        </p:nvSpPr>
        <p:spPr bwMode="auto">
          <a:xfrm>
            <a:off x="250825" y="981075"/>
            <a:ext cx="19970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CLS</a:t>
            </a:r>
            <a:r>
              <a:rPr lang="zh-CN" altLang="en-US"/>
              <a:t>算法问题</a:t>
            </a:r>
          </a:p>
        </p:txBody>
      </p:sp>
      <p:sp>
        <p:nvSpPr>
          <p:cNvPr id="807942" name="Text Box 6"/>
          <p:cNvSpPr txBox="1">
            <a:spLocks noChangeArrowheads="1"/>
          </p:cNvSpPr>
          <p:nvPr/>
        </p:nvSpPr>
        <p:spPr bwMode="auto">
          <a:xfrm>
            <a:off x="3276600" y="620713"/>
            <a:ext cx="1962150" cy="519112"/>
          </a:xfrm>
          <a:prstGeom prst="rect">
            <a:avLst/>
          </a:prstGeom>
          <a:noFill/>
          <a:ln>
            <a:noFill/>
          </a:ln>
          <a:effectLst/>
          <a:extLst>
            <a:ext uri="{909E8E84-426E-40DD-AFC4-6F175D3DCCD1}">
              <a14:hiddenFill xmlns:a14="http://schemas.microsoft.com/office/drawing/2010/main">
                <a:solidFill>
                  <a:srgbClr val="CC00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a:t>决策树算法</a:t>
            </a:r>
          </a:p>
        </p:txBody>
      </p:sp>
      <p:sp>
        <p:nvSpPr>
          <p:cNvPr id="807943" name="Text Box 7"/>
          <p:cNvSpPr txBox="1">
            <a:spLocks noChangeArrowheads="1"/>
          </p:cNvSpPr>
          <p:nvPr/>
        </p:nvSpPr>
        <p:spPr bwMode="auto">
          <a:xfrm>
            <a:off x="323850" y="1484313"/>
            <a:ext cx="6534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0"/>
              <a:t>采用不同的测试属性及其先后顺序将会生成不同的决策树</a:t>
            </a:r>
          </a:p>
        </p:txBody>
      </p:sp>
      <p:sp>
        <p:nvSpPr>
          <p:cNvPr id="807944" name="Oval 8"/>
          <p:cNvSpPr>
            <a:spLocks noChangeArrowheads="1"/>
          </p:cNvSpPr>
          <p:nvPr/>
        </p:nvSpPr>
        <p:spPr bwMode="auto">
          <a:xfrm>
            <a:off x="3924300" y="2133600"/>
            <a:ext cx="863600" cy="431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800"/>
              <a:t>鸡肉</a:t>
            </a:r>
          </a:p>
        </p:txBody>
      </p:sp>
      <p:sp>
        <p:nvSpPr>
          <p:cNvPr id="807946" name="Oval 10"/>
          <p:cNvSpPr>
            <a:spLocks noChangeArrowheads="1"/>
          </p:cNvSpPr>
          <p:nvPr/>
        </p:nvSpPr>
        <p:spPr bwMode="auto">
          <a:xfrm>
            <a:off x="5724525" y="2781300"/>
            <a:ext cx="863600" cy="431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800"/>
              <a:t>猪肉</a:t>
            </a:r>
          </a:p>
        </p:txBody>
      </p:sp>
      <p:sp>
        <p:nvSpPr>
          <p:cNvPr id="807947" name="Oval 11"/>
          <p:cNvSpPr>
            <a:spLocks noChangeArrowheads="1"/>
          </p:cNvSpPr>
          <p:nvPr/>
        </p:nvSpPr>
        <p:spPr bwMode="auto">
          <a:xfrm>
            <a:off x="2268538" y="2781300"/>
            <a:ext cx="863600" cy="431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800"/>
              <a:t>猪肉</a:t>
            </a:r>
          </a:p>
        </p:txBody>
      </p:sp>
      <p:sp>
        <p:nvSpPr>
          <p:cNvPr id="807949" name="Oval 13"/>
          <p:cNvSpPr>
            <a:spLocks noChangeArrowheads="1"/>
          </p:cNvSpPr>
          <p:nvPr/>
        </p:nvSpPr>
        <p:spPr bwMode="auto">
          <a:xfrm>
            <a:off x="1044575" y="3573463"/>
            <a:ext cx="863600" cy="431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800"/>
              <a:t>牛肉</a:t>
            </a:r>
          </a:p>
        </p:txBody>
      </p:sp>
      <p:sp>
        <p:nvSpPr>
          <p:cNvPr id="807950" name="Oval 14"/>
          <p:cNvSpPr>
            <a:spLocks noChangeArrowheads="1"/>
          </p:cNvSpPr>
          <p:nvPr/>
        </p:nvSpPr>
        <p:spPr bwMode="auto">
          <a:xfrm>
            <a:off x="3203575" y="3573463"/>
            <a:ext cx="863600" cy="431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800"/>
              <a:t>牛肉</a:t>
            </a:r>
          </a:p>
        </p:txBody>
      </p:sp>
      <p:sp>
        <p:nvSpPr>
          <p:cNvPr id="807951" name="Oval 15"/>
          <p:cNvSpPr>
            <a:spLocks noChangeArrowheads="1"/>
          </p:cNvSpPr>
          <p:nvPr/>
        </p:nvSpPr>
        <p:spPr bwMode="auto">
          <a:xfrm>
            <a:off x="4932363" y="3644900"/>
            <a:ext cx="863600" cy="431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800"/>
              <a:t>牛肉</a:t>
            </a:r>
          </a:p>
        </p:txBody>
      </p:sp>
      <p:sp>
        <p:nvSpPr>
          <p:cNvPr id="807952" name="Oval 16"/>
          <p:cNvSpPr>
            <a:spLocks noChangeArrowheads="1"/>
          </p:cNvSpPr>
          <p:nvPr/>
        </p:nvSpPr>
        <p:spPr bwMode="auto">
          <a:xfrm>
            <a:off x="6516688" y="3644900"/>
            <a:ext cx="1368425" cy="431800"/>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800">
                <a:solidFill>
                  <a:schemeClr val="bg1"/>
                </a:solidFill>
              </a:rPr>
              <a:t>不缺钙（</a:t>
            </a:r>
            <a:r>
              <a:rPr lang="en-US" altLang="zh-CN" sz="1800">
                <a:solidFill>
                  <a:schemeClr val="bg1"/>
                </a:solidFill>
              </a:rPr>
              <a:t>2</a:t>
            </a:r>
            <a:r>
              <a:rPr lang="zh-CN" altLang="en-US" sz="1800">
                <a:solidFill>
                  <a:schemeClr val="bg1"/>
                </a:solidFill>
              </a:rPr>
              <a:t>）</a:t>
            </a:r>
          </a:p>
        </p:txBody>
      </p:sp>
      <p:sp>
        <p:nvSpPr>
          <p:cNvPr id="807953" name="Oval 17"/>
          <p:cNvSpPr>
            <a:spLocks noChangeArrowheads="1"/>
          </p:cNvSpPr>
          <p:nvPr/>
        </p:nvSpPr>
        <p:spPr bwMode="auto">
          <a:xfrm>
            <a:off x="179388" y="4797425"/>
            <a:ext cx="1368425" cy="431800"/>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800">
                <a:solidFill>
                  <a:schemeClr val="bg1"/>
                </a:solidFill>
              </a:rPr>
              <a:t>缺钙（</a:t>
            </a:r>
            <a:r>
              <a:rPr lang="en-US" altLang="zh-CN" sz="1800">
                <a:solidFill>
                  <a:schemeClr val="bg1"/>
                </a:solidFill>
              </a:rPr>
              <a:t>3</a:t>
            </a:r>
            <a:r>
              <a:rPr lang="zh-CN" altLang="en-US" sz="1800">
                <a:solidFill>
                  <a:schemeClr val="bg1"/>
                </a:solidFill>
              </a:rPr>
              <a:t>，</a:t>
            </a:r>
            <a:r>
              <a:rPr lang="en-US" altLang="zh-CN" sz="1800">
                <a:solidFill>
                  <a:schemeClr val="bg1"/>
                </a:solidFill>
              </a:rPr>
              <a:t>6</a:t>
            </a:r>
            <a:r>
              <a:rPr lang="zh-CN" altLang="en-US" sz="1800">
                <a:solidFill>
                  <a:schemeClr val="bg1"/>
                </a:solidFill>
              </a:rPr>
              <a:t>）</a:t>
            </a:r>
          </a:p>
        </p:txBody>
      </p:sp>
      <p:sp>
        <p:nvSpPr>
          <p:cNvPr id="807954" name="Oval 18"/>
          <p:cNvSpPr>
            <a:spLocks noChangeArrowheads="1"/>
          </p:cNvSpPr>
          <p:nvPr/>
        </p:nvSpPr>
        <p:spPr bwMode="auto">
          <a:xfrm>
            <a:off x="1619250" y="4797425"/>
            <a:ext cx="1368425" cy="431800"/>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800">
                <a:solidFill>
                  <a:schemeClr val="bg1"/>
                </a:solidFill>
              </a:rPr>
              <a:t>不缺钙（</a:t>
            </a:r>
            <a:r>
              <a:rPr lang="en-US" altLang="zh-CN" sz="1800">
                <a:solidFill>
                  <a:schemeClr val="bg1"/>
                </a:solidFill>
              </a:rPr>
              <a:t>4</a:t>
            </a:r>
            <a:r>
              <a:rPr lang="zh-CN" altLang="en-US" sz="1800">
                <a:solidFill>
                  <a:schemeClr val="bg1"/>
                </a:solidFill>
              </a:rPr>
              <a:t>）</a:t>
            </a:r>
          </a:p>
        </p:txBody>
      </p:sp>
      <p:sp>
        <p:nvSpPr>
          <p:cNvPr id="807955" name="Oval 19"/>
          <p:cNvSpPr>
            <a:spLocks noChangeArrowheads="1"/>
          </p:cNvSpPr>
          <p:nvPr/>
        </p:nvSpPr>
        <p:spPr bwMode="auto">
          <a:xfrm>
            <a:off x="3059113" y="4797425"/>
            <a:ext cx="1368425" cy="431800"/>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800">
                <a:solidFill>
                  <a:schemeClr val="bg1"/>
                </a:solidFill>
              </a:rPr>
              <a:t>不缺钙（</a:t>
            </a:r>
            <a:r>
              <a:rPr lang="en-US" altLang="zh-CN" sz="1800">
                <a:solidFill>
                  <a:schemeClr val="bg1"/>
                </a:solidFill>
              </a:rPr>
              <a:t>10</a:t>
            </a:r>
            <a:r>
              <a:rPr lang="zh-CN" altLang="en-US" sz="1800">
                <a:solidFill>
                  <a:schemeClr val="bg1"/>
                </a:solidFill>
              </a:rPr>
              <a:t>）</a:t>
            </a:r>
          </a:p>
        </p:txBody>
      </p:sp>
      <p:sp>
        <p:nvSpPr>
          <p:cNvPr id="807956" name="Oval 20"/>
          <p:cNvSpPr>
            <a:spLocks noChangeArrowheads="1"/>
          </p:cNvSpPr>
          <p:nvPr/>
        </p:nvSpPr>
        <p:spPr bwMode="auto">
          <a:xfrm>
            <a:off x="4500563" y="4797425"/>
            <a:ext cx="1368425" cy="431800"/>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800">
                <a:solidFill>
                  <a:schemeClr val="bg1"/>
                </a:solidFill>
              </a:rPr>
              <a:t>缺钙（</a:t>
            </a:r>
            <a:r>
              <a:rPr lang="en-US" altLang="zh-CN" sz="1800">
                <a:solidFill>
                  <a:schemeClr val="bg1"/>
                </a:solidFill>
              </a:rPr>
              <a:t>5</a:t>
            </a:r>
            <a:r>
              <a:rPr lang="zh-CN" altLang="en-US" sz="1800">
                <a:solidFill>
                  <a:schemeClr val="bg1"/>
                </a:solidFill>
              </a:rPr>
              <a:t>）</a:t>
            </a:r>
          </a:p>
        </p:txBody>
      </p:sp>
      <p:sp>
        <p:nvSpPr>
          <p:cNvPr id="807957" name="Oval 21"/>
          <p:cNvSpPr>
            <a:spLocks noChangeArrowheads="1"/>
          </p:cNvSpPr>
          <p:nvPr/>
        </p:nvSpPr>
        <p:spPr bwMode="auto">
          <a:xfrm>
            <a:off x="5940425" y="4797425"/>
            <a:ext cx="1368425" cy="431800"/>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800">
                <a:solidFill>
                  <a:schemeClr val="bg1"/>
                </a:solidFill>
              </a:rPr>
              <a:t>不缺钙（</a:t>
            </a:r>
            <a:r>
              <a:rPr lang="en-US" altLang="zh-CN" sz="1800">
                <a:solidFill>
                  <a:schemeClr val="bg1"/>
                </a:solidFill>
              </a:rPr>
              <a:t>1</a:t>
            </a:r>
            <a:r>
              <a:rPr lang="zh-CN" altLang="en-US" sz="1800">
                <a:solidFill>
                  <a:schemeClr val="bg1"/>
                </a:solidFill>
              </a:rPr>
              <a:t>）</a:t>
            </a:r>
          </a:p>
        </p:txBody>
      </p:sp>
      <p:sp>
        <p:nvSpPr>
          <p:cNvPr id="807958" name="Oval 22"/>
          <p:cNvSpPr>
            <a:spLocks noChangeArrowheads="1"/>
          </p:cNvSpPr>
          <p:nvPr/>
        </p:nvSpPr>
        <p:spPr bwMode="auto">
          <a:xfrm>
            <a:off x="7596188" y="4797425"/>
            <a:ext cx="863600" cy="431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800"/>
              <a:t>鱼肉</a:t>
            </a:r>
          </a:p>
        </p:txBody>
      </p:sp>
      <p:sp>
        <p:nvSpPr>
          <p:cNvPr id="807959" name="Oval 23"/>
          <p:cNvSpPr>
            <a:spLocks noChangeArrowheads="1"/>
          </p:cNvSpPr>
          <p:nvPr/>
        </p:nvSpPr>
        <p:spPr bwMode="auto">
          <a:xfrm>
            <a:off x="6011863" y="5805488"/>
            <a:ext cx="1368425" cy="431800"/>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800">
                <a:solidFill>
                  <a:schemeClr val="bg1"/>
                </a:solidFill>
              </a:rPr>
              <a:t>缺钙（</a:t>
            </a:r>
            <a:r>
              <a:rPr lang="en-US" altLang="zh-CN" sz="1800">
                <a:solidFill>
                  <a:schemeClr val="bg1"/>
                </a:solidFill>
              </a:rPr>
              <a:t>5</a:t>
            </a:r>
            <a:r>
              <a:rPr lang="zh-CN" altLang="en-US" sz="1800">
                <a:solidFill>
                  <a:schemeClr val="bg1"/>
                </a:solidFill>
              </a:rPr>
              <a:t>）</a:t>
            </a:r>
          </a:p>
        </p:txBody>
      </p:sp>
      <p:sp>
        <p:nvSpPr>
          <p:cNvPr id="807960" name="Oval 24"/>
          <p:cNvSpPr>
            <a:spLocks noChangeArrowheads="1"/>
          </p:cNvSpPr>
          <p:nvPr/>
        </p:nvSpPr>
        <p:spPr bwMode="auto">
          <a:xfrm>
            <a:off x="7524750" y="5805488"/>
            <a:ext cx="1584325" cy="431800"/>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800">
                <a:solidFill>
                  <a:schemeClr val="bg1"/>
                </a:solidFill>
              </a:rPr>
              <a:t>不缺钙（</a:t>
            </a:r>
            <a:r>
              <a:rPr lang="en-US" altLang="zh-CN" sz="1800">
                <a:solidFill>
                  <a:schemeClr val="bg1"/>
                </a:solidFill>
              </a:rPr>
              <a:t>7</a:t>
            </a:r>
            <a:r>
              <a:rPr lang="zh-CN" altLang="en-US" sz="1800">
                <a:solidFill>
                  <a:schemeClr val="bg1"/>
                </a:solidFill>
              </a:rPr>
              <a:t>，</a:t>
            </a:r>
            <a:r>
              <a:rPr lang="en-US" altLang="zh-CN" sz="1800">
                <a:solidFill>
                  <a:schemeClr val="bg1"/>
                </a:solidFill>
              </a:rPr>
              <a:t>9</a:t>
            </a:r>
            <a:r>
              <a:rPr lang="zh-CN" altLang="en-US" sz="1800">
                <a:solidFill>
                  <a:schemeClr val="bg1"/>
                </a:solidFill>
              </a:rPr>
              <a:t>）</a:t>
            </a:r>
          </a:p>
        </p:txBody>
      </p:sp>
      <p:sp>
        <p:nvSpPr>
          <p:cNvPr id="807961" name="Text Box 25"/>
          <p:cNvSpPr txBox="1">
            <a:spLocks noChangeArrowheads="1"/>
          </p:cNvSpPr>
          <p:nvPr/>
        </p:nvSpPr>
        <p:spPr bwMode="auto">
          <a:xfrm>
            <a:off x="3276600" y="2349500"/>
            <a:ext cx="3873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a:t>是</a:t>
            </a:r>
          </a:p>
        </p:txBody>
      </p:sp>
      <p:sp>
        <p:nvSpPr>
          <p:cNvPr id="807962" name="Text Box 26"/>
          <p:cNvSpPr txBox="1">
            <a:spLocks noChangeArrowheads="1"/>
          </p:cNvSpPr>
          <p:nvPr/>
        </p:nvSpPr>
        <p:spPr bwMode="auto">
          <a:xfrm>
            <a:off x="5121275" y="2300288"/>
            <a:ext cx="3873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a:t>否</a:t>
            </a:r>
          </a:p>
        </p:txBody>
      </p:sp>
      <p:sp>
        <p:nvSpPr>
          <p:cNvPr id="807963" name="Line 27"/>
          <p:cNvSpPr>
            <a:spLocks noChangeShapeType="1"/>
          </p:cNvSpPr>
          <p:nvPr/>
        </p:nvSpPr>
        <p:spPr bwMode="auto">
          <a:xfrm flipH="1">
            <a:off x="3059113" y="2492375"/>
            <a:ext cx="936625" cy="3603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07964" name="Line 28"/>
          <p:cNvSpPr>
            <a:spLocks noChangeShapeType="1"/>
          </p:cNvSpPr>
          <p:nvPr/>
        </p:nvSpPr>
        <p:spPr bwMode="auto">
          <a:xfrm>
            <a:off x="4716463" y="2492375"/>
            <a:ext cx="1008062" cy="431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07965" name="Line 29"/>
          <p:cNvSpPr>
            <a:spLocks noChangeShapeType="1"/>
          </p:cNvSpPr>
          <p:nvPr/>
        </p:nvSpPr>
        <p:spPr bwMode="auto">
          <a:xfrm flipH="1">
            <a:off x="1619250" y="3213100"/>
            <a:ext cx="865188" cy="3603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07966" name="Line 30"/>
          <p:cNvSpPr>
            <a:spLocks noChangeShapeType="1"/>
          </p:cNvSpPr>
          <p:nvPr/>
        </p:nvSpPr>
        <p:spPr bwMode="auto">
          <a:xfrm>
            <a:off x="2916238" y="3213100"/>
            <a:ext cx="647700" cy="3603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07967" name="Text Box 31"/>
          <p:cNvSpPr txBox="1">
            <a:spLocks noChangeArrowheads="1"/>
          </p:cNvSpPr>
          <p:nvPr/>
        </p:nvSpPr>
        <p:spPr bwMode="auto">
          <a:xfrm>
            <a:off x="1619250" y="3141663"/>
            <a:ext cx="3873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a:t>是</a:t>
            </a:r>
          </a:p>
        </p:txBody>
      </p:sp>
      <p:sp>
        <p:nvSpPr>
          <p:cNvPr id="807968" name="Text Box 32"/>
          <p:cNvSpPr txBox="1">
            <a:spLocks noChangeArrowheads="1"/>
          </p:cNvSpPr>
          <p:nvPr/>
        </p:nvSpPr>
        <p:spPr bwMode="auto">
          <a:xfrm>
            <a:off x="3248025" y="3068638"/>
            <a:ext cx="3873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a:t>否</a:t>
            </a:r>
          </a:p>
        </p:txBody>
      </p:sp>
      <p:sp>
        <p:nvSpPr>
          <p:cNvPr id="807969" name="Text Box 33"/>
          <p:cNvSpPr txBox="1">
            <a:spLocks noChangeArrowheads="1"/>
          </p:cNvSpPr>
          <p:nvPr/>
        </p:nvSpPr>
        <p:spPr bwMode="auto">
          <a:xfrm>
            <a:off x="2051050" y="4171950"/>
            <a:ext cx="3873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a:t>否</a:t>
            </a:r>
          </a:p>
        </p:txBody>
      </p:sp>
      <p:sp>
        <p:nvSpPr>
          <p:cNvPr id="807970" name="Text Box 34"/>
          <p:cNvSpPr txBox="1">
            <a:spLocks noChangeArrowheads="1"/>
          </p:cNvSpPr>
          <p:nvPr/>
        </p:nvSpPr>
        <p:spPr bwMode="auto">
          <a:xfrm>
            <a:off x="4427538" y="4100513"/>
            <a:ext cx="3873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a:t>否</a:t>
            </a:r>
          </a:p>
        </p:txBody>
      </p:sp>
      <p:sp>
        <p:nvSpPr>
          <p:cNvPr id="807971" name="Text Box 35"/>
          <p:cNvSpPr txBox="1">
            <a:spLocks noChangeArrowheads="1"/>
          </p:cNvSpPr>
          <p:nvPr/>
        </p:nvSpPr>
        <p:spPr bwMode="auto">
          <a:xfrm>
            <a:off x="6992938" y="3141663"/>
            <a:ext cx="3873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a:t>否</a:t>
            </a:r>
          </a:p>
        </p:txBody>
      </p:sp>
      <p:sp>
        <p:nvSpPr>
          <p:cNvPr id="807972" name="Text Box 36"/>
          <p:cNvSpPr txBox="1">
            <a:spLocks noChangeArrowheads="1"/>
          </p:cNvSpPr>
          <p:nvPr/>
        </p:nvSpPr>
        <p:spPr bwMode="auto">
          <a:xfrm>
            <a:off x="6129338" y="4076700"/>
            <a:ext cx="3873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a:t>否</a:t>
            </a:r>
          </a:p>
        </p:txBody>
      </p:sp>
      <p:sp>
        <p:nvSpPr>
          <p:cNvPr id="807973" name="Text Box 37"/>
          <p:cNvSpPr txBox="1">
            <a:spLocks noChangeArrowheads="1"/>
          </p:cNvSpPr>
          <p:nvPr/>
        </p:nvSpPr>
        <p:spPr bwMode="auto">
          <a:xfrm>
            <a:off x="8505825" y="5324475"/>
            <a:ext cx="3873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a:t>否</a:t>
            </a:r>
          </a:p>
        </p:txBody>
      </p:sp>
      <p:sp>
        <p:nvSpPr>
          <p:cNvPr id="807974" name="Line 38"/>
          <p:cNvSpPr>
            <a:spLocks noChangeShapeType="1"/>
          </p:cNvSpPr>
          <p:nvPr/>
        </p:nvSpPr>
        <p:spPr bwMode="auto">
          <a:xfrm>
            <a:off x="1619250" y="4005263"/>
            <a:ext cx="649288" cy="7921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07975" name="Line 39"/>
          <p:cNvSpPr>
            <a:spLocks noChangeShapeType="1"/>
          </p:cNvSpPr>
          <p:nvPr/>
        </p:nvSpPr>
        <p:spPr bwMode="auto">
          <a:xfrm>
            <a:off x="3995738" y="3933825"/>
            <a:ext cx="1081087" cy="7905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07976" name="Line 40"/>
          <p:cNvSpPr>
            <a:spLocks noChangeShapeType="1"/>
          </p:cNvSpPr>
          <p:nvPr/>
        </p:nvSpPr>
        <p:spPr bwMode="auto">
          <a:xfrm>
            <a:off x="5651500" y="4005263"/>
            <a:ext cx="2376488" cy="7921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07977" name="Line 41"/>
          <p:cNvSpPr>
            <a:spLocks noChangeShapeType="1"/>
          </p:cNvSpPr>
          <p:nvPr/>
        </p:nvSpPr>
        <p:spPr bwMode="auto">
          <a:xfrm>
            <a:off x="8101013" y="5229225"/>
            <a:ext cx="431800" cy="5762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07978" name="Line 42"/>
          <p:cNvSpPr>
            <a:spLocks noChangeShapeType="1"/>
          </p:cNvSpPr>
          <p:nvPr/>
        </p:nvSpPr>
        <p:spPr bwMode="auto">
          <a:xfrm>
            <a:off x="6516688" y="3141663"/>
            <a:ext cx="792162" cy="5032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07979" name="Text Box 43"/>
          <p:cNvSpPr txBox="1">
            <a:spLocks noChangeArrowheads="1"/>
          </p:cNvSpPr>
          <p:nvPr/>
        </p:nvSpPr>
        <p:spPr bwMode="auto">
          <a:xfrm>
            <a:off x="611188" y="4171950"/>
            <a:ext cx="3873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a:t>是</a:t>
            </a:r>
          </a:p>
        </p:txBody>
      </p:sp>
      <p:sp>
        <p:nvSpPr>
          <p:cNvPr id="807980" name="Text Box 44"/>
          <p:cNvSpPr txBox="1">
            <a:spLocks noChangeArrowheads="1"/>
          </p:cNvSpPr>
          <p:nvPr/>
        </p:nvSpPr>
        <p:spPr bwMode="auto">
          <a:xfrm>
            <a:off x="3248025" y="4149725"/>
            <a:ext cx="3873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a:t>是</a:t>
            </a:r>
          </a:p>
        </p:txBody>
      </p:sp>
      <p:sp>
        <p:nvSpPr>
          <p:cNvPr id="807981" name="Text Box 45"/>
          <p:cNvSpPr txBox="1">
            <a:spLocks noChangeArrowheads="1"/>
          </p:cNvSpPr>
          <p:nvPr/>
        </p:nvSpPr>
        <p:spPr bwMode="auto">
          <a:xfrm>
            <a:off x="5076825" y="4076700"/>
            <a:ext cx="3873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a:t>是</a:t>
            </a:r>
          </a:p>
        </p:txBody>
      </p:sp>
      <p:sp>
        <p:nvSpPr>
          <p:cNvPr id="807982" name="Text Box 46"/>
          <p:cNvSpPr txBox="1">
            <a:spLocks noChangeArrowheads="1"/>
          </p:cNvSpPr>
          <p:nvPr/>
        </p:nvSpPr>
        <p:spPr bwMode="auto">
          <a:xfrm>
            <a:off x="7208838" y="5397500"/>
            <a:ext cx="3873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a:t>是</a:t>
            </a:r>
          </a:p>
        </p:txBody>
      </p:sp>
      <p:sp>
        <p:nvSpPr>
          <p:cNvPr id="807983" name="Line 47"/>
          <p:cNvSpPr>
            <a:spLocks noChangeShapeType="1"/>
          </p:cNvSpPr>
          <p:nvPr/>
        </p:nvSpPr>
        <p:spPr bwMode="auto">
          <a:xfrm flipH="1">
            <a:off x="611188" y="4005263"/>
            <a:ext cx="720725" cy="7921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07984" name="Line 48"/>
          <p:cNvSpPr>
            <a:spLocks noChangeShapeType="1"/>
          </p:cNvSpPr>
          <p:nvPr/>
        </p:nvSpPr>
        <p:spPr bwMode="auto">
          <a:xfrm>
            <a:off x="3563938" y="4005263"/>
            <a:ext cx="0" cy="7921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07985" name="Line 49"/>
          <p:cNvSpPr>
            <a:spLocks noChangeShapeType="1"/>
          </p:cNvSpPr>
          <p:nvPr/>
        </p:nvSpPr>
        <p:spPr bwMode="auto">
          <a:xfrm>
            <a:off x="5364163" y="4076700"/>
            <a:ext cx="863600" cy="7207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07986" name="Line 50"/>
          <p:cNvSpPr>
            <a:spLocks noChangeShapeType="1"/>
          </p:cNvSpPr>
          <p:nvPr/>
        </p:nvSpPr>
        <p:spPr bwMode="auto">
          <a:xfrm flipH="1">
            <a:off x="6948488" y="5157788"/>
            <a:ext cx="792162" cy="6477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07987" name="Line 51"/>
          <p:cNvSpPr>
            <a:spLocks noChangeShapeType="1"/>
          </p:cNvSpPr>
          <p:nvPr/>
        </p:nvSpPr>
        <p:spPr bwMode="auto">
          <a:xfrm flipH="1">
            <a:off x="5435600" y="3213100"/>
            <a:ext cx="576263" cy="431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07988" name="Text Box 52"/>
          <p:cNvSpPr txBox="1">
            <a:spLocks noChangeArrowheads="1"/>
          </p:cNvSpPr>
          <p:nvPr/>
        </p:nvSpPr>
        <p:spPr bwMode="auto">
          <a:xfrm>
            <a:off x="5264150" y="3092450"/>
            <a:ext cx="3873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a:t>是</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65" name="Oval 5"/>
          <p:cNvSpPr>
            <a:spLocks noChangeArrowheads="1"/>
          </p:cNvSpPr>
          <p:nvPr/>
        </p:nvSpPr>
        <p:spPr bwMode="auto">
          <a:xfrm>
            <a:off x="3924300" y="2133600"/>
            <a:ext cx="863600" cy="431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800"/>
              <a:t>牛奶</a:t>
            </a:r>
          </a:p>
        </p:txBody>
      </p:sp>
      <p:sp>
        <p:nvSpPr>
          <p:cNvPr id="808966" name="Oval 6"/>
          <p:cNvSpPr>
            <a:spLocks noChangeArrowheads="1"/>
          </p:cNvSpPr>
          <p:nvPr/>
        </p:nvSpPr>
        <p:spPr bwMode="auto">
          <a:xfrm>
            <a:off x="2124075" y="2997200"/>
            <a:ext cx="1368425" cy="792163"/>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800">
                <a:solidFill>
                  <a:schemeClr val="bg1"/>
                </a:solidFill>
              </a:rPr>
              <a:t>不缺钙</a:t>
            </a:r>
          </a:p>
          <a:p>
            <a:pPr algn="ctr"/>
            <a:r>
              <a:rPr lang="zh-CN" altLang="en-US" sz="1800">
                <a:solidFill>
                  <a:schemeClr val="bg1"/>
                </a:solidFill>
              </a:rPr>
              <a:t>（</a:t>
            </a:r>
            <a:r>
              <a:rPr lang="en-US" altLang="zh-CN" sz="1800">
                <a:solidFill>
                  <a:schemeClr val="bg1"/>
                </a:solidFill>
              </a:rPr>
              <a:t>1</a:t>
            </a:r>
            <a:r>
              <a:rPr lang="zh-CN" altLang="en-US" sz="1800">
                <a:solidFill>
                  <a:schemeClr val="bg1"/>
                </a:solidFill>
              </a:rPr>
              <a:t>，</a:t>
            </a:r>
            <a:r>
              <a:rPr lang="en-US" altLang="zh-CN" sz="1800">
                <a:solidFill>
                  <a:schemeClr val="bg1"/>
                </a:solidFill>
              </a:rPr>
              <a:t>2</a:t>
            </a:r>
            <a:r>
              <a:rPr lang="zh-CN" altLang="en-US" sz="1800">
                <a:solidFill>
                  <a:schemeClr val="bg1"/>
                </a:solidFill>
              </a:rPr>
              <a:t>，</a:t>
            </a:r>
            <a:r>
              <a:rPr lang="en-US" altLang="zh-CN" sz="1800">
                <a:solidFill>
                  <a:schemeClr val="bg1"/>
                </a:solidFill>
              </a:rPr>
              <a:t>4</a:t>
            </a:r>
            <a:r>
              <a:rPr lang="zh-CN" altLang="en-US" sz="1800">
                <a:solidFill>
                  <a:schemeClr val="bg1"/>
                </a:solidFill>
              </a:rPr>
              <a:t>，</a:t>
            </a:r>
          </a:p>
          <a:p>
            <a:pPr algn="ctr"/>
            <a:r>
              <a:rPr lang="en-US" altLang="zh-CN" sz="1800">
                <a:solidFill>
                  <a:schemeClr val="bg1"/>
                </a:solidFill>
              </a:rPr>
              <a:t>7</a:t>
            </a:r>
            <a:r>
              <a:rPr lang="zh-CN" altLang="en-US" sz="1800">
                <a:solidFill>
                  <a:schemeClr val="bg1"/>
                </a:solidFill>
              </a:rPr>
              <a:t>，</a:t>
            </a:r>
            <a:r>
              <a:rPr lang="en-US" altLang="zh-CN" sz="1800">
                <a:solidFill>
                  <a:schemeClr val="bg1"/>
                </a:solidFill>
              </a:rPr>
              <a:t>9</a:t>
            </a:r>
            <a:r>
              <a:rPr lang="zh-CN" altLang="en-US" sz="1800">
                <a:solidFill>
                  <a:schemeClr val="bg1"/>
                </a:solidFill>
              </a:rPr>
              <a:t>，</a:t>
            </a:r>
            <a:r>
              <a:rPr lang="en-US" altLang="zh-CN" sz="1800">
                <a:solidFill>
                  <a:schemeClr val="bg1"/>
                </a:solidFill>
              </a:rPr>
              <a:t>10</a:t>
            </a:r>
            <a:r>
              <a:rPr lang="zh-CN" altLang="en-US" sz="1800">
                <a:solidFill>
                  <a:schemeClr val="bg1"/>
                </a:solidFill>
              </a:rPr>
              <a:t>）</a:t>
            </a:r>
          </a:p>
        </p:txBody>
      </p:sp>
      <p:sp>
        <p:nvSpPr>
          <p:cNvPr id="808967" name="Oval 7"/>
          <p:cNvSpPr>
            <a:spLocks noChangeArrowheads="1"/>
          </p:cNvSpPr>
          <p:nvPr/>
        </p:nvSpPr>
        <p:spPr bwMode="auto">
          <a:xfrm>
            <a:off x="5148263" y="2997200"/>
            <a:ext cx="1368425" cy="863600"/>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800">
                <a:solidFill>
                  <a:schemeClr val="bg1"/>
                </a:solidFill>
              </a:rPr>
              <a:t>缺钙</a:t>
            </a:r>
          </a:p>
          <a:p>
            <a:pPr algn="ctr"/>
            <a:r>
              <a:rPr lang="zh-CN" altLang="en-US" sz="1800">
                <a:solidFill>
                  <a:schemeClr val="bg1"/>
                </a:solidFill>
              </a:rPr>
              <a:t>（</a:t>
            </a:r>
            <a:r>
              <a:rPr lang="en-US" altLang="zh-CN" sz="1800">
                <a:solidFill>
                  <a:schemeClr val="bg1"/>
                </a:solidFill>
              </a:rPr>
              <a:t>3</a:t>
            </a:r>
            <a:r>
              <a:rPr lang="zh-CN" altLang="en-US" sz="1800">
                <a:solidFill>
                  <a:schemeClr val="bg1"/>
                </a:solidFill>
              </a:rPr>
              <a:t>，</a:t>
            </a:r>
            <a:r>
              <a:rPr lang="en-US" altLang="zh-CN" sz="1800">
                <a:solidFill>
                  <a:schemeClr val="bg1"/>
                </a:solidFill>
              </a:rPr>
              <a:t>5</a:t>
            </a:r>
            <a:r>
              <a:rPr lang="zh-CN" altLang="en-US" sz="1800">
                <a:solidFill>
                  <a:schemeClr val="bg1"/>
                </a:solidFill>
              </a:rPr>
              <a:t>，</a:t>
            </a:r>
            <a:r>
              <a:rPr lang="en-US" altLang="zh-CN" sz="1800">
                <a:solidFill>
                  <a:schemeClr val="bg1"/>
                </a:solidFill>
              </a:rPr>
              <a:t>6</a:t>
            </a:r>
            <a:r>
              <a:rPr lang="zh-CN" altLang="en-US" sz="1800">
                <a:solidFill>
                  <a:schemeClr val="bg1"/>
                </a:solidFill>
              </a:rPr>
              <a:t>，</a:t>
            </a:r>
            <a:r>
              <a:rPr lang="en-US" altLang="zh-CN" sz="1800">
                <a:solidFill>
                  <a:schemeClr val="bg1"/>
                </a:solidFill>
              </a:rPr>
              <a:t>8</a:t>
            </a:r>
            <a:r>
              <a:rPr lang="zh-CN" altLang="en-US" sz="1800">
                <a:solidFill>
                  <a:schemeClr val="bg1"/>
                </a:solidFill>
              </a:rPr>
              <a:t>）</a:t>
            </a:r>
          </a:p>
        </p:txBody>
      </p:sp>
      <p:sp>
        <p:nvSpPr>
          <p:cNvPr id="808968" name="Line 8"/>
          <p:cNvSpPr>
            <a:spLocks noChangeShapeType="1"/>
          </p:cNvSpPr>
          <p:nvPr/>
        </p:nvSpPr>
        <p:spPr bwMode="auto">
          <a:xfrm flipH="1">
            <a:off x="2771775" y="2565400"/>
            <a:ext cx="1368425" cy="431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08969" name="Line 9"/>
          <p:cNvSpPr>
            <a:spLocks noChangeShapeType="1"/>
          </p:cNvSpPr>
          <p:nvPr/>
        </p:nvSpPr>
        <p:spPr bwMode="auto">
          <a:xfrm>
            <a:off x="4572000" y="2565400"/>
            <a:ext cx="1152525" cy="431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08970" name="Text Box 10"/>
          <p:cNvSpPr txBox="1">
            <a:spLocks noChangeArrowheads="1"/>
          </p:cNvSpPr>
          <p:nvPr/>
        </p:nvSpPr>
        <p:spPr bwMode="auto">
          <a:xfrm>
            <a:off x="323528" y="1340768"/>
            <a:ext cx="19970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dirty="0"/>
              <a:t>CLS</a:t>
            </a:r>
            <a:r>
              <a:rPr lang="zh-CN" altLang="en-US" dirty="0"/>
              <a:t>算法问题</a:t>
            </a:r>
          </a:p>
        </p:txBody>
      </p:sp>
      <p:sp>
        <p:nvSpPr>
          <p:cNvPr id="808971" name="Text Box 11"/>
          <p:cNvSpPr txBox="1">
            <a:spLocks noChangeArrowheads="1"/>
          </p:cNvSpPr>
          <p:nvPr/>
        </p:nvSpPr>
        <p:spPr bwMode="auto">
          <a:xfrm>
            <a:off x="3276600" y="620713"/>
            <a:ext cx="1962150" cy="519112"/>
          </a:xfrm>
          <a:prstGeom prst="rect">
            <a:avLst/>
          </a:prstGeom>
          <a:noFill/>
          <a:ln>
            <a:noFill/>
          </a:ln>
          <a:effectLst/>
          <a:extLst>
            <a:ext uri="{909E8E84-426E-40DD-AFC4-6F175D3DCCD1}">
              <a14:hiddenFill xmlns:a14="http://schemas.microsoft.com/office/drawing/2010/main">
                <a:solidFill>
                  <a:srgbClr val="CC00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a:t>决策树算法</a:t>
            </a:r>
          </a:p>
        </p:txBody>
      </p:sp>
      <p:sp>
        <p:nvSpPr>
          <p:cNvPr id="808972" name="Text Box 12"/>
          <p:cNvSpPr txBox="1">
            <a:spLocks noChangeArrowheads="1"/>
          </p:cNvSpPr>
          <p:nvPr/>
        </p:nvSpPr>
        <p:spPr bwMode="auto">
          <a:xfrm>
            <a:off x="179388" y="4221163"/>
            <a:ext cx="871855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0"/>
              <a:t>        </a:t>
            </a:r>
            <a:r>
              <a:rPr lang="zh-CN" altLang="en-US" b="0"/>
              <a:t>在上例中，显然生成的两种决策树的复杂性和分类意义相差</a:t>
            </a:r>
          </a:p>
          <a:p>
            <a:r>
              <a:rPr lang="zh-CN" altLang="en-US" b="0"/>
              <a:t>很大由此可见，选择测试属性是决策树学习算法中需要研究的重</a:t>
            </a:r>
          </a:p>
          <a:p>
            <a:r>
              <a:rPr lang="zh-CN" altLang="en-US" b="0"/>
              <a:t>要课题。</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67544" y="1137769"/>
            <a:ext cx="7867650" cy="2000548"/>
          </a:xfrm>
          <a:prstGeom prst="rect">
            <a:avLst/>
          </a:prstGeom>
          <a:noFill/>
        </p:spPr>
        <p:txBody>
          <a:bodyPr>
            <a:spAutoFit/>
          </a:bodyPr>
          <a:lstStyle/>
          <a:p>
            <a:pPr>
              <a:defRPr/>
            </a:pPr>
            <a:r>
              <a:rPr lang="zh-CN" altLang="en-US" sz="2800" noProof="1" smtClean="0">
                <a:solidFill>
                  <a:srgbClr val="FF0000"/>
                </a:solidFill>
                <a:cs typeface="+mn-ea"/>
              </a:rPr>
              <a:t>什么样</a:t>
            </a:r>
            <a:r>
              <a:rPr lang="zh-CN" altLang="en-US" sz="2800" noProof="1">
                <a:solidFill>
                  <a:srgbClr val="FF0000"/>
                </a:solidFill>
                <a:cs typeface="+mn-ea"/>
              </a:rPr>
              <a:t>的划分属性是最优的？</a:t>
            </a:r>
            <a:endParaRPr lang="zh-CN" altLang="en-US" sz="2800" noProof="1">
              <a:solidFill>
                <a:srgbClr val="FF0000"/>
              </a:solidFill>
            </a:endParaRPr>
          </a:p>
          <a:p>
            <a:pPr>
              <a:defRPr/>
            </a:pPr>
            <a:endParaRPr lang="zh-CN" altLang="en-US" sz="2400" noProof="1"/>
          </a:p>
          <a:p>
            <a:pPr indent="457200">
              <a:defRPr/>
            </a:pPr>
            <a:r>
              <a:rPr lang="zh-CN" altLang="en-US" sz="2400" noProof="1">
                <a:cs typeface="+mn-ea"/>
              </a:rPr>
              <a:t>我们希望决策树的分支结点所包含的样本尽可能属于同一类别，即结点的“纯度”越来越高，可以高效地从根结点到达叶结点，得到决策结果。</a:t>
            </a:r>
            <a:endParaRPr lang="zh-CN" altLang="en-US" sz="2400" noProof="1"/>
          </a:p>
        </p:txBody>
      </p:sp>
      <p:sp>
        <p:nvSpPr>
          <p:cNvPr id="3" name="文本框 2"/>
          <p:cNvSpPr txBox="1"/>
          <p:nvPr/>
        </p:nvSpPr>
        <p:spPr>
          <a:xfrm>
            <a:off x="611560" y="3501008"/>
            <a:ext cx="7869237" cy="1555750"/>
          </a:xfrm>
          <a:prstGeom prst="rect">
            <a:avLst/>
          </a:prstGeom>
          <a:noFill/>
        </p:spPr>
        <p:txBody>
          <a:bodyPr>
            <a:spAutoFit/>
          </a:bodyPr>
          <a:lstStyle/>
          <a:p>
            <a:pPr>
              <a:defRPr/>
            </a:pPr>
            <a:r>
              <a:rPr lang="zh-CN" altLang="en-US" sz="2400" noProof="1">
                <a:cs typeface="+mn-ea"/>
              </a:rPr>
              <a:t>三种度量结点“纯度”的指标：</a:t>
            </a:r>
            <a:endParaRPr lang="zh-CN" altLang="en-US" sz="2400" noProof="1"/>
          </a:p>
          <a:p>
            <a:pPr marL="457200" indent="-457200">
              <a:buFont typeface="Arial" panose="020B0604020202020204" pitchFamily="34" charset="0"/>
              <a:buAutoNum type="arabicPeriod"/>
              <a:defRPr/>
            </a:pPr>
            <a:r>
              <a:rPr lang="zh-CN" altLang="en-US" sz="2400" noProof="1">
                <a:cs typeface="+mn-ea"/>
              </a:rPr>
              <a:t>信息增益</a:t>
            </a:r>
            <a:endParaRPr lang="zh-CN" altLang="en-US" sz="2400" noProof="1"/>
          </a:p>
          <a:p>
            <a:pPr marL="457200" indent="-457200">
              <a:buFont typeface="Arial" panose="020B0604020202020204" pitchFamily="34" charset="0"/>
              <a:buAutoNum type="arabicPeriod"/>
              <a:defRPr/>
            </a:pPr>
            <a:r>
              <a:rPr lang="zh-CN" altLang="en-US" sz="2400" noProof="1">
                <a:cs typeface="+mn-ea"/>
              </a:rPr>
              <a:t>增益率</a:t>
            </a:r>
            <a:endParaRPr lang="zh-CN" altLang="en-US" sz="2400" noProof="1"/>
          </a:p>
          <a:p>
            <a:pPr marL="457200" indent="-457200">
              <a:buFont typeface="Arial" panose="020B0604020202020204" pitchFamily="34" charset="0"/>
              <a:buAutoNum type="arabicPeriod"/>
              <a:defRPr/>
            </a:pPr>
            <a:r>
              <a:rPr lang="zh-CN" altLang="en-US" sz="2400" noProof="1">
                <a:cs typeface="+mn-ea"/>
              </a:rPr>
              <a:t>基尼指数</a:t>
            </a:r>
            <a:endParaRPr lang="zh-CN" altLang="en-US" sz="2400" noProof="1"/>
          </a:p>
        </p:txBody>
      </p:sp>
    </p:spTree>
    <p:extLst>
      <p:ext uri="{BB962C8B-B14F-4D97-AF65-F5344CB8AC3E}">
        <p14:creationId xmlns:p14="http://schemas.microsoft.com/office/powerpoint/2010/main" val="40740540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989" name="Text Box 5"/>
          <p:cNvSpPr txBox="1">
            <a:spLocks noChangeArrowheads="1"/>
          </p:cNvSpPr>
          <p:nvPr/>
        </p:nvSpPr>
        <p:spPr bwMode="auto">
          <a:xfrm>
            <a:off x="363538" y="1299729"/>
            <a:ext cx="752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dirty="0"/>
              <a:t>ID3 </a:t>
            </a:r>
          </a:p>
        </p:txBody>
      </p:sp>
      <p:sp>
        <p:nvSpPr>
          <p:cNvPr id="809990" name="Text Box 6"/>
          <p:cNvSpPr txBox="1">
            <a:spLocks noChangeArrowheads="1"/>
          </p:cNvSpPr>
          <p:nvPr/>
        </p:nvSpPr>
        <p:spPr bwMode="auto">
          <a:xfrm>
            <a:off x="3276600" y="620713"/>
            <a:ext cx="1962150" cy="519112"/>
          </a:xfrm>
          <a:prstGeom prst="rect">
            <a:avLst/>
          </a:prstGeom>
          <a:noFill/>
          <a:ln>
            <a:noFill/>
          </a:ln>
          <a:effectLst/>
          <a:extLst>
            <a:ext uri="{909E8E84-426E-40DD-AFC4-6F175D3DCCD1}">
              <a14:hiddenFill xmlns:a14="http://schemas.microsoft.com/office/drawing/2010/main">
                <a:solidFill>
                  <a:srgbClr val="CC00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a:t>决策树算法</a:t>
            </a:r>
          </a:p>
        </p:txBody>
      </p:sp>
      <p:sp>
        <p:nvSpPr>
          <p:cNvPr id="809991" name="Text Box 7"/>
          <p:cNvSpPr txBox="1">
            <a:spLocks noChangeArrowheads="1"/>
          </p:cNvSpPr>
          <p:nvPr/>
        </p:nvSpPr>
        <p:spPr bwMode="auto">
          <a:xfrm>
            <a:off x="363538" y="1916832"/>
            <a:ext cx="8425184"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b="0" dirty="0"/>
              <a:t>        ID3</a:t>
            </a:r>
            <a:r>
              <a:rPr lang="zh-CN" altLang="en-US" b="0" dirty="0"/>
              <a:t>算法</a:t>
            </a:r>
            <a:r>
              <a:rPr lang="zh-CN" altLang="en-US" b="0" dirty="0">
                <a:solidFill>
                  <a:srgbClr val="FF0000"/>
                </a:solidFill>
              </a:rPr>
              <a:t>主要针对属性选择问题</a:t>
            </a:r>
            <a:r>
              <a:rPr lang="zh-CN" altLang="en-US" b="0" dirty="0"/>
              <a:t>。是决策树学习方法中最</a:t>
            </a:r>
          </a:p>
          <a:p>
            <a:r>
              <a:rPr lang="zh-CN" altLang="en-US" b="0" dirty="0"/>
              <a:t>具影响和最为典型的算法。</a:t>
            </a:r>
          </a:p>
          <a:p>
            <a:r>
              <a:rPr lang="zh-CN" altLang="en-US" dirty="0"/>
              <a:t>        该方法使用</a:t>
            </a:r>
            <a:r>
              <a:rPr lang="zh-CN" altLang="en-US" dirty="0">
                <a:solidFill>
                  <a:srgbClr val="FF0000"/>
                </a:solidFill>
              </a:rPr>
              <a:t>信息增益</a:t>
            </a:r>
            <a:r>
              <a:rPr lang="zh-CN" altLang="en-US" dirty="0"/>
              <a:t>度选择测试属性。</a:t>
            </a:r>
          </a:p>
          <a:p>
            <a:endParaRPr lang="zh-CN" altLang="en-US" dirty="0"/>
          </a:p>
          <a:p>
            <a:r>
              <a:rPr lang="zh-CN" altLang="en-US" b="0" dirty="0" smtClean="0"/>
              <a:t>        </a:t>
            </a:r>
            <a:r>
              <a:rPr lang="zh-CN" altLang="en-US" b="0" dirty="0"/>
              <a:t>从直觉上讲，小概率事件比大概率事件包含的信息量大。</a:t>
            </a:r>
          </a:p>
          <a:p>
            <a:r>
              <a:rPr lang="zh-CN" altLang="en-US" b="0" dirty="0"/>
              <a:t>如果某件事情是“百年一见”则肯定比“习以为常”的事件包含</a:t>
            </a:r>
            <a:r>
              <a:rPr lang="zh-CN" altLang="en-US" b="0" dirty="0" smtClean="0"/>
              <a:t>的信息量</a:t>
            </a:r>
            <a:r>
              <a:rPr lang="zh-CN" altLang="en-US" b="0" dirty="0"/>
              <a:t>大。</a:t>
            </a:r>
          </a:p>
          <a:p>
            <a:endParaRPr lang="zh-CN" altLang="en-US" b="0" dirty="0"/>
          </a:p>
          <a:p>
            <a:r>
              <a:rPr lang="zh-CN" altLang="en-US" b="0" dirty="0"/>
              <a:t>        如何度量信息量的大小？</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1" name="文本框 1"/>
          <p:cNvSpPr txBox="1">
            <a:spLocks noChangeArrowheads="1"/>
          </p:cNvSpPr>
          <p:nvPr/>
        </p:nvSpPr>
        <p:spPr bwMode="auto">
          <a:xfrm>
            <a:off x="769938" y="452438"/>
            <a:ext cx="24225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800" b="1" dirty="0" smtClean="0">
                <a:solidFill>
                  <a:schemeClr val="accent2">
                    <a:lumMod val="75000"/>
                  </a:schemeClr>
                </a:solidFill>
              </a:rPr>
              <a:t>信息</a:t>
            </a:r>
            <a:r>
              <a:rPr lang="zh-CN" altLang="en-US" sz="2800" b="1" dirty="0">
                <a:solidFill>
                  <a:schemeClr val="accent2">
                    <a:lumMod val="75000"/>
                  </a:schemeClr>
                </a:solidFill>
              </a:rPr>
              <a:t>增益</a:t>
            </a:r>
          </a:p>
        </p:txBody>
      </p:sp>
      <p:sp>
        <p:nvSpPr>
          <p:cNvPr id="9222" name="文本框 1"/>
          <p:cNvSpPr txBox="1">
            <a:spLocks noChangeArrowheads="1"/>
          </p:cNvSpPr>
          <p:nvPr/>
        </p:nvSpPr>
        <p:spPr bwMode="auto">
          <a:xfrm>
            <a:off x="971600" y="1784632"/>
            <a:ext cx="6669088"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4572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000" dirty="0"/>
              <a:t>香农提出了“信息熵”的概念，解决了对信息的量化度量问题。</a:t>
            </a:r>
          </a:p>
          <a:p>
            <a:endParaRPr lang="zh-CN" altLang="en-US" sz="2000" dirty="0"/>
          </a:p>
          <a:p>
            <a:r>
              <a:rPr lang="zh-CN" altLang="en-US" sz="2000" dirty="0"/>
              <a:t>香农用“信息熵”的概念来描述信源的不确定性。</a:t>
            </a:r>
          </a:p>
        </p:txBody>
      </p:sp>
      <p:sp>
        <p:nvSpPr>
          <p:cNvPr id="9223" name="文本框 1"/>
          <p:cNvSpPr txBox="1">
            <a:spLocks noChangeArrowheads="1"/>
          </p:cNvSpPr>
          <p:nvPr/>
        </p:nvSpPr>
        <p:spPr bwMode="auto">
          <a:xfrm>
            <a:off x="849312" y="1207433"/>
            <a:ext cx="24225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b="1" dirty="0"/>
              <a:t>信息熵</a:t>
            </a:r>
          </a:p>
        </p:txBody>
      </p:sp>
      <p:grpSp>
        <p:nvGrpSpPr>
          <p:cNvPr id="9224" name="组合 1"/>
          <p:cNvGrpSpPr>
            <a:grpSpLocks/>
          </p:cNvGrpSpPr>
          <p:nvPr/>
        </p:nvGrpSpPr>
        <p:grpSpPr bwMode="auto">
          <a:xfrm>
            <a:off x="611560" y="3284984"/>
            <a:ext cx="7989887" cy="2569528"/>
            <a:chOff x="907" y="5370"/>
            <a:chExt cx="12582" cy="4047"/>
          </a:xfrm>
        </p:grpSpPr>
        <p:pic>
          <p:nvPicPr>
            <p:cNvPr id="9225" name="图片 5" descr="信息熵"/>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7" y="5370"/>
              <a:ext cx="12582" cy="40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6" name="文本框 2"/>
            <p:cNvSpPr txBox="1">
              <a:spLocks noChangeArrowheads="1"/>
            </p:cNvSpPr>
            <p:nvPr/>
          </p:nvSpPr>
          <p:spPr bwMode="auto">
            <a:xfrm>
              <a:off x="6955" y="8642"/>
              <a:ext cx="3125" cy="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1800" dirty="0"/>
                <a:t>对于二分类任务</a:t>
              </a:r>
            </a:p>
          </p:txBody>
        </p:sp>
        <p:graphicFrame>
          <p:nvGraphicFramePr>
            <p:cNvPr id="9227" name="对象 3">
              <a:hlinkClick r:id="" action="ppaction://ole?verb=1"/>
            </p:cNvPr>
            <p:cNvGraphicFramePr>
              <a:graphicFrameLocks noChangeAspect="1"/>
            </p:cNvGraphicFramePr>
            <p:nvPr>
              <p:extLst>
                <p:ext uri="{D42A27DB-BD31-4B8C-83A1-F6EECF244321}">
                  <p14:modId xmlns:p14="http://schemas.microsoft.com/office/powerpoint/2010/main" val="488414263"/>
                </p:ext>
              </p:extLst>
            </p:nvPr>
          </p:nvGraphicFramePr>
          <p:xfrm>
            <a:off x="10262" y="8508"/>
            <a:ext cx="1402" cy="850"/>
          </p:xfrm>
          <a:graphic>
            <a:graphicData uri="http://schemas.openxmlformats.org/presentationml/2006/ole">
              <mc:AlternateContent xmlns:mc="http://schemas.openxmlformats.org/markup-compatibility/2006">
                <mc:Choice xmlns:v="urn:schemas-microsoft-com:vml" Requires="v">
                  <p:oleObj spid="_x0000_s846995" r:id="rId4" imgW="419040" imgH="253800" progId="Equation.KSEE3">
                    <p:embed/>
                  </p:oleObj>
                </mc:Choice>
                <mc:Fallback>
                  <p:oleObj r:id="rId4" imgW="419040" imgH="253800" progId="Equation.KSEE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62" y="8508"/>
                          <a:ext cx="1402" cy="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spTree>
    <p:extLst>
      <p:ext uri="{BB962C8B-B14F-4D97-AF65-F5344CB8AC3E}">
        <p14:creationId xmlns:p14="http://schemas.microsoft.com/office/powerpoint/2010/main" val="24177675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241" name="组合 9"/>
          <p:cNvGrpSpPr>
            <a:grpSpLocks/>
          </p:cNvGrpSpPr>
          <p:nvPr/>
        </p:nvGrpSpPr>
        <p:grpSpPr bwMode="auto">
          <a:xfrm>
            <a:off x="-17463" y="6337300"/>
            <a:ext cx="9628188" cy="522288"/>
            <a:chOff x="-27" y="9980"/>
            <a:chExt cx="15162" cy="822"/>
          </a:xfrm>
        </p:grpSpPr>
        <p:pic>
          <p:nvPicPr>
            <p:cNvPr id="10242" name="图片 5" descr="B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 y="9980"/>
              <a:ext cx="5054" cy="8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3" name="图片 6" descr="B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7" y="9980"/>
              <a:ext cx="5054" cy="8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4" name="图片 7" descr="B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81" y="9980"/>
              <a:ext cx="5054" cy="8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0245" name="组合 1"/>
          <p:cNvGrpSpPr>
            <a:grpSpLocks/>
          </p:cNvGrpSpPr>
          <p:nvPr/>
        </p:nvGrpSpPr>
        <p:grpSpPr bwMode="auto">
          <a:xfrm>
            <a:off x="323850" y="388938"/>
            <a:ext cx="8496300" cy="5856287"/>
            <a:chOff x="510" y="613"/>
            <a:chExt cx="13380" cy="9221"/>
          </a:xfrm>
        </p:grpSpPr>
        <p:sp>
          <p:nvSpPr>
            <p:cNvPr id="10246" name="文本框 1"/>
            <p:cNvSpPr txBox="1">
              <a:spLocks noChangeArrowheads="1"/>
            </p:cNvSpPr>
            <p:nvPr/>
          </p:nvSpPr>
          <p:spPr bwMode="auto">
            <a:xfrm>
              <a:off x="510" y="6665"/>
              <a:ext cx="13380" cy="1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4572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000"/>
                <a:t>一个事件的</a:t>
              </a:r>
              <a:r>
                <a:rPr lang="zh-CN" altLang="en-US" sz="2000" b="1"/>
                <a:t>信息量</a:t>
              </a:r>
              <a:r>
                <a:rPr lang="zh-CN" altLang="en-US" sz="2000"/>
                <a:t>就是这个事件发生的概率的负对数。</a:t>
              </a:r>
            </a:p>
            <a:p>
              <a:r>
                <a:rPr lang="zh-CN" altLang="en-US" sz="2000" b="1"/>
                <a:t>信息熵</a:t>
              </a:r>
              <a:r>
                <a:rPr lang="zh-CN" altLang="en-US" sz="2000"/>
                <a:t>是跟所有事件的可能性有关的，是平均而言发生一个事件得到的信息量大小。所以信息熵其实是信息量的期望。</a:t>
              </a:r>
            </a:p>
          </p:txBody>
        </p:sp>
        <p:sp>
          <p:nvSpPr>
            <p:cNvPr id="3" name="文本框 2"/>
            <p:cNvSpPr txBox="1"/>
            <p:nvPr/>
          </p:nvSpPr>
          <p:spPr>
            <a:xfrm>
              <a:off x="510" y="613"/>
              <a:ext cx="13380" cy="4464"/>
            </a:xfrm>
            <a:prstGeom prst="rect">
              <a:avLst/>
            </a:prstGeom>
            <a:noFill/>
          </p:spPr>
          <p:txBody>
            <a:bodyPr>
              <a:spAutoFit/>
            </a:bodyPr>
            <a:lstStyle/>
            <a:p>
              <a:pPr indent="457200">
                <a:defRPr/>
              </a:pPr>
              <a:r>
                <a:rPr lang="zh-CN" altLang="en-US" sz="2000" noProof="1">
                  <a:cs typeface="+mn-ea"/>
                </a:rPr>
                <a:t>假设我们已经知道</a:t>
              </a:r>
              <a:r>
                <a:rPr lang="zh-CN" altLang="en-US" sz="2000" noProof="1">
                  <a:cs typeface="+mn-ea"/>
                  <a:sym typeface="+mn-ea"/>
                </a:rPr>
                <a:t>衡量不确定性大小的</a:t>
              </a:r>
              <a:r>
                <a:rPr lang="zh-CN" altLang="en-US" sz="2000" noProof="1">
                  <a:cs typeface="+mn-ea"/>
                </a:rPr>
                <a:t>这个量已经存在了，不妨就叫做“</a:t>
              </a:r>
              <a:r>
                <a:rPr lang="zh-CN" altLang="en-US" sz="2000" b="1" noProof="1">
                  <a:cs typeface="+mn-ea"/>
                </a:rPr>
                <a:t>信息量</a:t>
              </a:r>
              <a:r>
                <a:rPr lang="zh-CN" altLang="en-US" sz="2000" noProof="1">
                  <a:cs typeface="+mn-ea"/>
                </a:rPr>
                <a:t>”</a:t>
              </a:r>
            </a:p>
            <a:p>
              <a:pPr indent="457200">
                <a:defRPr/>
              </a:pPr>
              <a:endParaRPr lang="en-US" altLang="zh-CN" sz="2000" noProof="1">
                <a:cs typeface="+mn-ea"/>
              </a:endParaRPr>
            </a:p>
            <a:p>
              <a:pPr marL="342900" indent="-342900">
                <a:buFont typeface="Arial" panose="020B0604020202020204" pitchFamily="34" charset="0"/>
                <a:buChar char="•"/>
                <a:defRPr/>
              </a:pPr>
              <a:r>
                <a:rPr lang="zh-CN" altLang="en-US" sz="2000" noProof="1">
                  <a:cs typeface="+mn-ea"/>
                </a:rPr>
                <a:t>不会是负数</a:t>
              </a:r>
            </a:p>
            <a:p>
              <a:pPr marL="342900" indent="-342900">
                <a:buFont typeface="Arial" panose="020B0604020202020204" pitchFamily="34" charset="0"/>
                <a:buChar char="•"/>
                <a:defRPr/>
              </a:pPr>
              <a:r>
                <a:rPr lang="zh-CN" altLang="en-US" sz="2000" noProof="1">
                  <a:cs typeface="+mn-ea"/>
                </a:rPr>
                <a:t>不确定性函数</a:t>
              </a:r>
              <a:r>
                <a:rPr lang="en-US" altLang="zh-CN" sz="2000" noProof="1">
                  <a:cs typeface="+mn-ea"/>
                </a:rPr>
                <a:t>	</a:t>
              </a:r>
              <a:r>
                <a:rPr lang="zh-CN" altLang="en-US" sz="2000" noProof="1">
                  <a:cs typeface="+mn-ea"/>
                </a:rPr>
                <a:t>是概率</a:t>
              </a:r>
              <a:r>
                <a:rPr lang="en-US" altLang="zh-CN" sz="2000" noProof="1">
                  <a:cs typeface="+mn-ea"/>
                </a:rPr>
                <a:t>		</a:t>
              </a:r>
              <a:r>
                <a:rPr lang="zh-CN" altLang="en-US" sz="2000" noProof="1">
                  <a:cs typeface="+mn-ea"/>
                </a:rPr>
                <a:t>的单调递减函数；</a:t>
              </a:r>
              <a:endParaRPr lang="zh-CN" altLang="en-US" sz="2000" noProof="1"/>
            </a:p>
            <a:p>
              <a:pPr marL="342900" indent="-342900">
                <a:buFont typeface="Arial" panose="020B0604020202020204" pitchFamily="34" charset="0"/>
                <a:buChar char="•"/>
                <a:defRPr/>
              </a:pPr>
              <a:r>
                <a:rPr lang="zh-CN" altLang="en-US" sz="2000" noProof="1">
                  <a:cs typeface="+mn-ea"/>
                  <a:sym typeface="+mn-ea"/>
                </a:rPr>
                <a:t>可加性：</a:t>
              </a:r>
              <a:r>
                <a:rPr lang="zh-CN" altLang="en-US" sz="2000" noProof="1">
                  <a:cs typeface="+mn-ea"/>
                </a:rPr>
                <a:t>两个独立符号所产生的不确定性应等于各自不确定性之和，即</a:t>
              </a:r>
              <a:endParaRPr lang="zh-CN" altLang="en-US" sz="2000" noProof="1"/>
            </a:p>
            <a:p>
              <a:pPr>
                <a:defRPr/>
              </a:pPr>
              <a:endParaRPr lang="zh-CN" altLang="en-US" sz="2000" noProof="1"/>
            </a:p>
            <a:p>
              <a:pPr>
                <a:defRPr/>
              </a:pPr>
              <a:endParaRPr lang="zh-CN" altLang="en-US" sz="2000" noProof="1"/>
            </a:p>
            <a:p>
              <a:pPr indent="457200">
                <a:defRPr/>
              </a:pPr>
              <a:r>
                <a:rPr lang="zh-CN" altLang="en-US" sz="2000" noProof="1">
                  <a:cs typeface="+mn-ea"/>
                </a:rPr>
                <a:t>同时满足这三个条件的函数</a:t>
              </a:r>
              <a:r>
                <a:rPr lang="en-US" altLang="zh-CN" sz="2000" noProof="1">
                  <a:cs typeface="+mn-ea"/>
                </a:rPr>
                <a:t>		</a:t>
              </a:r>
              <a:r>
                <a:rPr lang="zh-CN" altLang="en-US" sz="2000" noProof="1">
                  <a:cs typeface="+mn-ea"/>
                </a:rPr>
                <a:t>是负的对数函数，即</a:t>
              </a:r>
              <a:endParaRPr lang="zh-CN" altLang="en-US" sz="2000" noProof="1"/>
            </a:p>
          </p:txBody>
        </p:sp>
        <p:graphicFrame>
          <p:nvGraphicFramePr>
            <p:cNvPr id="10248" name="对象 3">
              <a:hlinkClick r:id="" action="ppaction://ole?verb=1"/>
            </p:cNvPr>
            <p:cNvGraphicFramePr>
              <a:graphicFrameLocks noChangeAspect="1"/>
            </p:cNvGraphicFramePr>
            <p:nvPr/>
          </p:nvGraphicFramePr>
          <p:xfrm>
            <a:off x="4087" y="2530"/>
            <a:ext cx="472" cy="630"/>
          </p:xfrm>
          <a:graphic>
            <a:graphicData uri="http://schemas.openxmlformats.org/presentationml/2006/ole">
              <mc:AlternateContent xmlns:mc="http://schemas.openxmlformats.org/markup-compatibility/2006">
                <mc:Choice xmlns:v="urn:schemas-microsoft-com:vml" Requires="v">
                  <p:oleObj spid="_x0000_s848744" r:id="rId4" imgW="152280" imgH="203040" progId="Equation.KSEE3">
                    <p:embed/>
                  </p:oleObj>
                </mc:Choice>
                <mc:Fallback>
                  <p:oleObj r:id="rId4" imgW="152280" imgH="203040" progId="Equation.KSEE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87" y="2530"/>
                          <a:ext cx="472" cy="6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0249" name="对象 5">
              <a:hlinkClick r:id="" action="ppaction://ole?verb=1"/>
            </p:cNvPr>
            <p:cNvGraphicFramePr>
              <a:graphicFrameLocks noChangeAspect="1"/>
            </p:cNvGraphicFramePr>
            <p:nvPr/>
          </p:nvGraphicFramePr>
          <p:xfrm>
            <a:off x="6672" y="2527"/>
            <a:ext cx="582" cy="632"/>
          </p:xfrm>
          <a:graphic>
            <a:graphicData uri="http://schemas.openxmlformats.org/presentationml/2006/ole">
              <mc:AlternateContent xmlns:mc="http://schemas.openxmlformats.org/markup-compatibility/2006">
                <mc:Choice xmlns:v="urn:schemas-microsoft-com:vml" Requires="v">
                  <p:oleObj spid="_x0000_s848745" r:id="rId6" imgW="152280" imgH="164880" progId="Equation.KSEE3">
                    <p:embed/>
                  </p:oleObj>
                </mc:Choice>
                <mc:Fallback>
                  <p:oleObj r:id="rId6" imgW="152280" imgH="164880" progId="Equation.KSEE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72" y="2527"/>
                          <a:ext cx="582" cy="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0250" name="对象 6">
              <a:hlinkClick r:id="" action="ppaction://ole?verb=1"/>
            </p:cNvPr>
            <p:cNvGraphicFramePr>
              <a:graphicFrameLocks noChangeAspect="1"/>
            </p:cNvGraphicFramePr>
            <p:nvPr/>
          </p:nvGraphicFramePr>
          <p:xfrm>
            <a:off x="2787" y="3685"/>
            <a:ext cx="6270" cy="850"/>
          </p:xfrm>
          <a:graphic>
            <a:graphicData uri="http://schemas.openxmlformats.org/presentationml/2006/ole">
              <mc:AlternateContent xmlns:mc="http://schemas.openxmlformats.org/markup-compatibility/2006">
                <mc:Choice xmlns:v="urn:schemas-microsoft-com:vml" Requires="v">
                  <p:oleObj spid="_x0000_s848746" r:id="rId8" imgW="1688760" imgH="228600" progId="Equation.KSEE3">
                    <p:embed/>
                  </p:oleObj>
                </mc:Choice>
                <mc:Fallback>
                  <p:oleObj r:id="rId8" imgW="1688760" imgH="228600" progId="Equation.KSEE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87" y="3685"/>
                          <a:ext cx="6270" cy="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0251" name="对象 8">
              <a:hlinkClick r:id="" action="ppaction://ole?verb=1"/>
            </p:cNvPr>
            <p:cNvGraphicFramePr>
              <a:graphicFrameLocks noChangeAspect="1"/>
            </p:cNvGraphicFramePr>
            <p:nvPr/>
          </p:nvGraphicFramePr>
          <p:xfrm>
            <a:off x="6672" y="4300"/>
            <a:ext cx="582" cy="777"/>
          </p:xfrm>
          <a:graphic>
            <a:graphicData uri="http://schemas.openxmlformats.org/presentationml/2006/ole">
              <mc:AlternateContent xmlns:mc="http://schemas.openxmlformats.org/markup-compatibility/2006">
                <mc:Choice xmlns:v="urn:schemas-microsoft-com:vml" Requires="v">
                  <p:oleObj spid="_x0000_s848747" r:id="rId10" imgW="152280" imgH="203040" progId="Equation.KSEE3">
                    <p:embed/>
                  </p:oleObj>
                </mc:Choice>
                <mc:Fallback>
                  <p:oleObj r:id="rId10" imgW="152280" imgH="203040" progId="Equation.KSEE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672" y="4300"/>
                          <a:ext cx="582" cy="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0252" name="对象 10">
              <a:hlinkClick r:id="" action="ppaction://ole?verb=1"/>
            </p:cNvPr>
            <p:cNvGraphicFramePr>
              <a:graphicFrameLocks noChangeAspect="1"/>
            </p:cNvGraphicFramePr>
            <p:nvPr/>
          </p:nvGraphicFramePr>
          <p:xfrm>
            <a:off x="2787" y="5077"/>
            <a:ext cx="5595" cy="1587"/>
          </p:xfrm>
          <a:graphic>
            <a:graphicData uri="http://schemas.openxmlformats.org/presentationml/2006/ole">
              <mc:AlternateContent xmlns:mc="http://schemas.openxmlformats.org/markup-compatibility/2006">
                <mc:Choice xmlns:v="urn:schemas-microsoft-com:vml" Requires="v">
                  <p:oleObj spid="_x0000_s848748" r:id="rId12" imgW="1523880" imgH="431640" progId="Equation.KSEE3">
                    <p:embed/>
                  </p:oleObj>
                </mc:Choice>
                <mc:Fallback>
                  <p:oleObj r:id="rId12" imgW="1523880" imgH="431640" progId="Equation.KSEE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787" y="5077"/>
                          <a:ext cx="5595"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0253" name="对象 12">
              <a:hlinkClick r:id="" action="ppaction://ole?verb=1"/>
            </p:cNvPr>
            <p:cNvGraphicFramePr>
              <a:graphicFrameLocks noChangeAspect="1"/>
            </p:cNvGraphicFramePr>
            <p:nvPr/>
          </p:nvGraphicFramePr>
          <p:xfrm>
            <a:off x="2787" y="8247"/>
            <a:ext cx="5977" cy="1587"/>
          </p:xfrm>
          <a:graphic>
            <a:graphicData uri="http://schemas.openxmlformats.org/presentationml/2006/ole">
              <mc:AlternateContent xmlns:mc="http://schemas.openxmlformats.org/markup-compatibility/2006">
                <mc:Choice xmlns:v="urn:schemas-microsoft-com:vml" Requires="v">
                  <p:oleObj spid="_x0000_s848749" r:id="rId14" imgW="1625400" imgH="431640" progId="Equation.KSEE3">
                    <p:embed/>
                  </p:oleObj>
                </mc:Choice>
                <mc:Fallback>
                  <p:oleObj r:id="rId14" imgW="1625400" imgH="431640" progId="Equation.KSEE3">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787" y="8247"/>
                          <a:ext cx="5977"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spTree>
    <p:extLst>
      <p:ext uri="{BB962C8B-B14F-4D97-AF65-F5344CB8AC3E}">
        <p14:creationId xmlns:p14="http://schemas.microsoft.com/office/powerpoint/2010/main" val="5277622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265" name="组合 9"/>
          <p:cNvGrpSpPr>
            <a:grpSpLocks/>
          </p:cNvGrpSpPr>
          <p:nvPr/>
        </p:nvGrpSpPr>
        <p:grpSpPr bwMode="auto">
          <a:xfrm>
            <a:off x="-17463" y="6337300"/>
            <a:ext cx="9628188" cy="522288"/>
            <a:chOff x="-27" y="9980"/>
            <a:chExt cx="15162" cy="822"/>
          </a:xfrm>
        </p:grpSpPr>
        <p:pic>
          <p:nvPicPr>
            <p:cNvPr id="11266" name="图片 5" descr="B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 y="9980"/>
              <a:ext cx="5054" cy="8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67" name="图片 6" descr="B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27" y="9980"/>
              <a:ext cx="5054" cy="8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68" name="图片 7" descr="B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81" y="9980"/>
              <a:ext cx="5054" cy="8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1269" name="文本框 1"/>
          <p:cNvSpPr txBox="1">
            <a:spLocks noChangeArrowheads="1"/>
          </p:cNvSpPr>
          <p:nvPr/>
        </p:nvSpPr>
        <p:spPr bwMode="auto">
          <a:xfrm>
            <a:off x="769408" y="393700"/>
            <a:ext cx="2422525"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800" b="1"/>
              <a:t>信息增益</a:t>
            </a:r>
          </a:p>
        </p:txBody>
      </p:sp>
      <p:pic>
        <p:nvPicPr>
          <p:cNvPr id="11270" name="图片 1" descr="信息增益"/>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925" y="1133475"/>
            <a:ext cx="8058150" cy="323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1" name="文本框 4"/>
          <p:cNvSpPr txBox="1">
            <a:spLocks noChangeArrowheads="1"/>
          </p:cNvSpPr>
          <p:nvPr/>
        </p:nvSpPr>
        <p:spPr bwMode="auto">
          <a:xfrm>
            <a:off x="542925" y="4525963"/>
            <a:ext cx="805815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4572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000" dirty="0"/>
              <a:t>一般而言，信息增益越大，则意味着使用属性a来进行划分所获得的“纯度提升”越大。</a:t>
            </a:r>
          </a:p>
          <a:p>
            <a:r>
              <a:rPr lang="zh-CN" altLang="en-US" sz="2000" dirty="0"/>
              <a:t>决策</a:t>
            </a:r>
            <a:r>
              <a:rPr lang="zh-CN" altLang="en-US" sz="2000" dirty="0" smtClean="0"/>
              <a:t>树算法选择</a:t>
            </a:r>
            <a:r>
              <a:rPr lang="zh-CN" altLang="en-US" sz="2000" dirty="0"/>
              <a:t>属性</a:t>
            </a:r>
          </a:p>
        </p:txBody>
      </p:sp>
      <p:pic>
        <p:nvPicPr>
          <p:cNvPr id="11272" name="图片 5" descr="算法第8行"/>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95750" y="5095875"/>
            <a:ext cx="2954338" cy="62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3" name="文本框 1"/>
          <p:cNvSpPr txBox="1">
            <a:spLocks noChangeArrowheads="1"/>
          </p:cNvSpPr>
          <p:nvPr/>
        </p:nvSpPr>
        <p:spPr bwMode="auto">
          <a:xfrm>
            <a:off x="542925" y="5718175"/>
            <a:ext cx="3175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4572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000" dirty="0">
                <a:solidFill>
                  <a:schemeClr val="accent2">
                    <a:lumMod val="75000"/>
                  </a:schemeClr>
                </a:solidFill>
              </a:rPr>
              <a:t>著名的</a:t>
            </a:r>
            <a:r>
              <a:rPr lang="en-US" altLang="zh-CN" sz="2000" dirty="0">
                <a:solidFill>
                  <a:schemeClr val="accent2">
                    <a:lumMod val="75000"/>
                  </a:schemeClr>
                </a:solidFill>
              </a:rPr>
              <a:t>ID3</a:t>
            </a:r>
            <a:r>
              <a:rPr lang="zh-CN" altLang="en-US" sz="2000" dirty="0">
                <a:solidFill>
                  <a:schemeClr val="accent2">
                    <a:lumMod val="75000"/>
                  </a:schemeClr>
                </a:solidFill>
              </a:rPr>
              <a:t>决策树算法</a:t>
            </a:r>
          </a:p>
        </p:txBody>
      </p:sp>
    </p:spTree>
    <p:extLst>
      <p:ext uri="{BB962C8B-B14F-4D97-AF65-F5344CB8AC3E}">
        <p14:creationId xmlns:p14="http://schemas.microsoft.com/office/powerpoint/2010/main" val="27678259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361" name="组合 9"/>
          <p:cNvGrpSpPr>
            <a:grpSpLocks/>
          </p:cNvGrpSpPr>
          <p:nvPr/>
        </p:nvGrpSpPr>
        <p:grpSpPr bwMode="auto">
          <a:xfrm>
            <a:off x="-17463" y="6337300"/>
            <a:ext cx="9628188" cy="522288"/>
            <a:chOff x="-27" y="9980"/>
            <a:chExt cx="15162" cy="822"/>
          </a:xfrm>
        </p:grpSpPr>
        <p:pic>
          <p:nvPicPr>
            <p:cNvPr id="15362" name="图片 5" descr="B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 y="9980"/>
              <a:ext cx="5054" cy="8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3" name="图片 6" descr="B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27" y="9980"/>
              <a:ext cx="5054" cy="8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4" name="图片 7" descr="B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81" y="9980"/>
              <a:ext cx="5054" cy="8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5365" name="图片 1" descr="数据集2.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0925" y="201613"/>
            <a:ext cx="7042150" cy="596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284522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21" name="组合 9"/>
          <p:cNvGrpSpPr>
            <a:grpSpLocks/>
          </p:cNvGrpSpPr>
          <p:nvPr/>
        </p:nvGrpSpPr>
        <p:grpSpPr bwMode="auto">
          <a:xfrm>
            <a:off x="-17463" y="6337300"/>
            <a:ext cx="9628188" cy="522288"/>
            <a:chOff x="-27" y="9980"/>
            <a:chExt cx="15162" cy="822"/>
          </a:xfrm>
        </p:grpSpPr>
        <p:pic>
          <p:nvPicPr>
            <p:cNvPr id="5122" name="图片 5" descr="B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 y="9980"/>
              <a:ext cx="5054" cy="8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3" name="图片 6" descr="B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27" y="9980"/>
              <a:ext cx="5054" cy="8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4" name="图片 7" descr="B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81" y="9980"/>
              <a:ext cx="5054" cy="8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5125" name="图片 1" descr="图4.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1950" y="333375"/>
            <a:ext cx="4538663" cy="419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6" name="文本框 3"/>
          <p:cNvSpPr txBox="1">
            <a:spLocks noChangeArrowheads="1"/>
          </p:cNvSpPr>
          <p:nvPr/>
        </p:nvSpPr>
        <p:spPr bwMode="auto">
          <a:xfrm>
            <a:off x="5283200" y="333375"/>
            <a:ext cx="2695575" cy="1189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400"/>
              <a:t>二分类学习任务</a:t>
            </a:r>
          </a:p>
          <a:p>
            <a:r>
              <a:rPr lang="zh-CN" altLang="en-US" sz="2400"/>
              <a:t>属性</a:t>
            </a:r>
          </a:p>
          <a:p>
            <a:r>
              <a:rPr lang="zh-CN" altLang="en-US" sz="2400"/>
              <a:t>属性值</a:t>
            </a:r>
          </a:p>
        </p:txBody>
      </p:sp>
      <p:sp>
        <p:nvSpPr>
          <p:cNvPr id="5127" name="文本框 4"/>
          <p:cNvSpPr txBox="1">
            <a:spLocks noChangeArrowheads="1"/>
          </p:cNvSpPr>
          <p:nvPr/>
        </p:nvSpPr>
        <p:spPr bwMode="auto">
          <a:xfrm>
            <a:off x="2903538" y="2798763"/>
            <a:ext cx="5983287" cy="1189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Char char="•"/>
            </a:pPr>
            <a:r>
              <a:rPr lang="zh-CN" altLang="en-US" sz="2400"/>
              <a:t>根结点：包含全部样本</a:t>
            </a:r>
          </a:p>
          <a:p>
            <a:pPr>
              <a:buFont typeface="Arial" panose="020B0604020202020204" pitchFamily="34" charset="0"/>
              <a:buChar char="•"/>
            </a:pPr>
            <a:r>
              <a:rPr lang="zh-CN" altLang="en-US" sz="2400"/>
              <a:t>叶结点：对应决策结果 “好瓜” “坏瓜”</a:t>
            </a:r>
            <a:endParaRPr lang="en-US" altLang="zh-CN" sz="2400"/>
          </a:p>
          <a:p>
            <a:pPr>
              <a:buFont typeface="Arial" panose="020B0604020202020204" pitchFamily="34" charset="0"/>
              <a:buChar char="•"/>
            </a:pPr>
            <a:r>
              <a:rPr lang="zh-CN" altLang="en-US" sz="2400"/>
              <a:t>内部结点：对应属性测试</a:t>
            </a:r>
          </a:p>
        </p:txBody>
      </p:sp>
      <p:sp>
        <p:nvSpPr>
          <p:cNvPr id="5128" name="文本框 5"/>
          <p:cNvSpPr txBox="1">
            <a:spLocks noChangeArrowheads="1"/>
          </p:cNvSpPr>
          <p:nvPr/>
        </p:nvSpPr>
        <p:spPr bwMode="auto">
          <a:xfrm>
            <a:off x="361950" y="4851400"/>
            <a:ext cx="852487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4572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400"/>
              <a:t>决策树学习的目的：为了产生一颗泛化能力强的决策树，即处理未见示例能力强。</a:t>
            </a:r>
          </a:p>
        </p:txBody>
      </p:sp>
    </p:spTree>
    <p:extLst>
      <p:ext uri="{BB962C8B-B14F-4D97-AF65-F5344CB8AC3E}">
        <p14:creationId xmlns:p14="http://schemas.microsoft.com/office/powerpoint/2010/main" val="37031481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289" name="组合 9"/>
          <p:cNvGrpSpPr>
            <a:grpSpLocks/>
          </p:cNvGrpSpPr>
          <p:nvPr/>
        </p:nvGrpSpPr>
        <p:grpSpPr bwMode="auto">
          <a:xfrm>
            <a:off x="-17463" y="6337300"/>
            <a:ext cx="9628188" cy="522288"/>
            <a:chOff x="-27" y="9980"/>
            <a:chExt cx="15162" cy="822"/>
          </a:xfrm>
        </p:grpSpPr>
        <p:pic>
          <p:nvPicPr>
            <p:cNvPr id="12290" name="图片 5" descr="B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 y="9980"/>
              <a:ext cx="5054" cy="8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图片 6" descr="B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7" y="9980"/>
              <a:ext cx="5054" cy="8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2" name="图片 7" descr="B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81" y="9980"/>
              <a:ext cx="5054" cy="8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2293" name="文本框 1"/>
          <p:cNvSpPr txBox="1">
            <a:spLocks noChangeArrowheads="1"/>
          </p:cNvSpPr>
          <p:nvPr/>
        </p:nvSpPr>
        <p:spPr bwMode="auto">
          <a:xfrm>
            <a:off x="390525" y="201613"/>
            <a:ext cx="4745038" cy="395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000" dirty="0"/>
              <a:t>举例：求解划分根结点的最优划分属性</a:t>
            </a:r>
          </a:p>
        </p:txBody>
      </p:sp>
      <p:sp>
        <p:nvSpPr>
          <p:cNvPr id="12294" name="文本框 4"/>
          <p:cNvSpPr txBox="1">
            <a:spLocks noChangeArrowheads="1"/>
          </p:cNvSpPr>
          <p:nvPr/>
        </p:nvSpPr>
        <p:spPr bwMode="auto">
          <a:xfrm>
            <a:off x="1158875" y="4014788"/>
            <a:ext cx="2443163" cy="395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000"/>
              <a:t>根结点的信息熵：</a:t>
            </a:r>
          </a:p>
        </p:txBody>
      </p:sp>
      <p:grpSp>
        <p:nvGrpSpPr>
          <p:cNvPr id="12295" name="组合 1"/>
          <p:cNvGrpSpPr>
            <a:grpSpLocks/>
          </p:cNvGrpSpPr>
          <p:nvPr/>
        </p:nvGrpSpPr>
        <p:grpSpPr bwMode="auto">
          <a:xfrm>
            <a:off x="669925" y="854075"/>
            <a:ext cx="7550150" cy="2554288"/>
            <a:chOff x="1055" y="1345"/>
            <a:chExt cx="11890" cy="4022"/>
          </a:xfrm>
        </p:grpSpPr>
        <p:sp>
          <p:nvSpPr>
            <p:cNvPr id="12296" name="文本框 5"/>
            <p:cNvSpPr txBox="1">
              <a:spLocks noChangeArrowheads="1"/>
            </p:cNvSpPr>
            <p:nvPr/>
          </p:nvSpPr>
          <p:spPr bwMode="auto">
            <a:xfrm>
              <a:off x="1825" y="4742"/>
              <a:ext cx="7015" cy="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000"/>
                <a:t>以属性“色泽”为例计算其信息增益</a:t>
              </a:r>
            </a:p>
          </p:txBody>
        </p:sp>
        <p:graphicFrame>
          <p:nvGraphicFramePr>
            <p:cNvPr id="12297" name="对象 8">
              <a:hlinkClick r:id="" action="ppaction://ole?verb=1"/>
            </p:cNvPr>
            <p:cNvGraphicFramePr>
              <a:graphicFrameLocks noChangeAspect="1"/>
            </p:cNvGraphicFramePr>
            <p:nvPr/>
          </p:nvGraphicFramePr>
          <p:xfrm>
            <a:off x="5647" y="2085"/>
            <a:ext cx="1492" cy="1187"/>
          </p:xfrm>
          <a:graphic>
            <a:graphicData uri="http://schemas.openxmlformats.org/presentationml/2006/ole">
              <mc:AlternateContent xmlns:mc="http://schemas.openxmlformats.org/markup-compatibility/2006">
                <mc:Choice xmlns:v="urn:schemas-microsoft-com:vml" Requires="v">
                  <p:oleObj spid="_x0000_s849333" r:id="rId4" imgW="495000" imgH="393480" progId="Equation.KSEE3">
                    <p:embed/>
                  </p:oleObj>
                </mc:Choice>
                <mc:Fallback>
                  <p:oleObj r:id="rId4" imgW="495000" imgH="393480" progId="Equation.KSEE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47" y="2085"/>
                          <a:ext cx="1492" cy="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2298" name="对象 9">
              <a:hlinkClick r:id="" action="ppaction://ole?verb=1"/>
            </p:cNvPr>
            <p:cNvGraphicFramePr>
              <a:graphicFrameLocks noChangeAspect="1"/>
            </p:cNvGraphicFramePr>
            <p:nvPr/>
          </p:nvGraphicFramePr>
          <p:xfrm>
            <a:off x="5647" y="3272"/>
            <a:ext cx="1570" cy="1185"/>
          </p:xfrm>
          <a:graphic>
            <a:graphicData uri="http://schemas.openxmlformats.org/presentationml/2006/ole">
              <mc:AlternateContent xmlns:mc="http://schemas.openxmlformats.org/markup-compatibility/2006">
                <mc:Choice xmlns:v="urn:schemas-microsoft-com:vml" Requires="v">
                  <p:oleObj spid="_x0000_s849334" r:id="rId6" imgW="520560" imgH="393480" progId="Equation.KSEE3">
                    <p:embed/>
                  </p:oleObj>
                </mc:Choice>
                <mc:Fallback>
                  <p:oleObj r:id="rId6" imgW="520560" imgH="393480" progId="Equation.KSEE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47" y="3272"/>
                          <a:ext cx="1570" cy="1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2299" name="文本框 10"/>
            <p:cNvSpPr txBox="1">
              <a:spLocks noChangeArrowheads="1"/>
            </p:cNvSpPr>
            <p:nvPr/>
          </p:nvSpPr>
          <p:spPr bwMode="auto">
            <a:xfrm>
              <a:off x="1055" y="1345"/>
              <a:ext cx="7032" cy="3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4572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000" dirty="0">
                  <a:sym typeface="宋体" panose="02010600030101010101" pitchFamily="2" charset="-122"/>
                </a:rPr>
                <a:t>数据集包含</a:t>
              </a:r>
              <a:r>
                <a:rPr lang="en-US" altLang="zh-CN" sz="2000" dirty="0">
                  <a:sym typeface="宋体" panose="02010600030101010101" pitchFamily="2" charset="-122"/>
                </a:rPr>
                <a:t>17</a:t>
              </a:r>
              <a:r>
                <a:rPr lang="zh-CN" altLang="en-US" sz="2000" dirty="0">
                  <a:sym typeface="宋体" panose="02010600030101010101" pitchFamily="2" charset="-122"/>
                </a:rPr>
                <a:t>个训练样例：</a:t>
              </a:r>
            </a:p>
            <a:p>
              <a:endParaRPr lang="zh-CN" altLang="en-US" sz="2000" dirty="0">
                <a:sym typeface="宋体" panose="02010600030101010101" pitchFamily="2" charset="-122"/>
              </a:endParaRPr>
            </a:p>
            <a:p>
              <a:r>
                <a:rPr lang="en-US" altLang="zh-CN" sz="2000" dirty="0">
                  <a:sym typeface="宋体" panose="02010600030101010101" pitchFamily="2" charset="-122"/>
                </a:rPr>
                <a:t>8</a:t>
              </a:r>
              <a:r>
                <a:rPr lang="zh-CN" altLang="en-US" sz="2000" dirty="0">
                  <a:sym typeface="宋体" panose="02010600030101010101" pitchFamily="2" charset="-122"/>
                </a:rPr>
                <a:t>个正例（好瓜）占</a:t>
              </a:r>
            </a:p>
            <a:p>
              <a:endParaRPr lang="en-US" altLang="zh-CN" sz="2000" dirty="0">
                <a:sym typeface="宋体" panose="02010600030101010101" pitchFamily="2" charset="-122"/>
              </a:endParaRPr>
            </a:p>
            <a:p>
              <a:endParaRPr lang="en-US" altLang="zh-CN" sz="2000" dirty="0">
                <a:sym typeface="宋体" panose="02010600030101010101" pitchFamily="2" charset="-122"/>
              </a:endParaRPr>
            </a:p>
            <a:p>
              <a:r>
                <a:rPr lang="en-US" altLang="zh-CN" sz="2000" dirty="0">
                  <a:sym typeface="宋体" panose="02010600030101010101" pitchFamily="2" charset="-122"/>
                </a:rPr>
                <a:t>9</a:t>
              </a:r>
              <a:r>
                <a:rPr lang="zh-CN" altLang="en-US" sz="2000" dirty="0">
                  <a:sym typeface="宋体" panose="02010600030101010101" pitchFamily="2" charset="-122"/>
                </a:rPr>
                <a:t>个反例（坏瓜）占</a:t>
              </a:r>
              <a:endParaRPr lang="zh-CN" altLang="en-US" sz="2000" dirty="0"/>
            </a:p>
          </p:txBody>
        </p:sp>
        <p:sp>
          <p:nvSpPr>
            <p:cNvPr id="12300" name="文本框 2"/>
            <p:cNvSpPr txBox="1">
              <a:spLocks noChangeArrowheads="1"/>
            </p:cNvSpPr>
            <p:nvPr/>
          </p:nvSpPr>
          <p:spPr bwMode="auto">
            <a:xfrm>
              <a:off x="8087" y="3102"/>
              <a:ext cx="3125" cy="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000"/>
                <a:t>对于二分类任务</a:t>
              </a:r>
            </a:p>
          </p:txBody>
        </p:sp>
        <p:graphicFrame>
          <p:nvGraphicFramePr>
            <p:cNvPr id="12301" name="对象 3">
              <a:hlinkClick r:id="" action="ppaction://ole?verb=1"/>
            </p:cNvPr>
            <p:cNvGraphicFramePr>
              <a:graphicFrameLocks noChangeAspect="1"/>
            </p:cNvGraphicFramePr>
            <p:nvPr/>
          </p:nvGraphicFramePr>
          <p:xfrm>
            <a:off x="11542" y="2990"/>
            <a:ext cx="1402" cy="850"/>
          </p:xfrm>
          <a:graphic>
            <a:graphicData uri="http://schemas.openxmlformats.org/presentationml/2006/ole">
              <mc:AlternateContent xmlns:mc="http://schemas.openxmlformats.org/markup-compatibility/2006">
                <mc:Choice xmlns:v="urn:schemas-microsoft-com:vml" Requires="v">
                  <p:oleObj spid="_x0000_s849335" r:id="rId8" imgW="419040" imgH="253800" progId="Equation.KSEE3">
                    <p:embed/>
                  </p:oleObj>
                </mc:Choice>
                <mc:Fallback>
                  <p:oleObj r:id="rId8" imgW="419040" imgH="253800" progId="Equation.KSEE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542" y="2990"/>
                          <a:ext cx="1402" cy="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pic>
        <p:nvPicPr>
          <p:cNvPr id="12302" name="图片 1" descr="求解过程1_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58875" y="4410075"/>
            <a:ext cx="644842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53915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3847" name="Text Box 7"/>
          <p:cNvSpPr txBox="1">
            <a:spLocks noChangeArrowheads="1"/>
          </p:cNvSpPr>
          <p:nvPr/>
        </p:nvSpPr>
        <p:spPr bwMode="auto">
          <a:xfrm>
            <a:off x="3519488" y="581820"/>
            <a:ext cx="1962150" cy="519112"/>
          </a:xfrm>
          <a:prstGeom prst="rect">
            <a:avLst/>
          </a:prstGeom>
          <a:noFill/>
          <a:ln>
            <a:noFill/>
          </a:ln>
          <a:effectLst/>
          <a:extLst>
            <a:ext uri="{909E8E84-426E-40DD-AFC4-6F175D3DCCD1}">
              <a14:hiddenFill xmlns:a14="http://schemas.microsoft.com/office/drawing/2010/main">
                <a:solidFill>
                  <a:srgbClr val="CC00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dirty="0"/>
              <a:t>决策树算法</a:t>
            </a:r>
          </a:p>
        </p:txBody>
      </p:sp>
      <p:sp>
        <p:nvSpPr>
          <p:cNvPr id="803848" name="Text Box 8"/>
          <p:cNvSpPr txBox="1">
            <a:spLocks noChangeArrowheads="1"/>
          </p:cNvSpPr>
          <p:nvPr/>
        </p:nvSpPr>
        <p:spPr bwMode="auto">
          <a:xfrm>
            <a:off x="179388" y="1268413"/>
            <a:ext cx="3536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t>与决策树相关的重要算法</a:t>
            </a:r>
          </a:p>
        </p:txBody>
      </p:sp>
      <p:sp>
        <p:nvSpPr>
          <p:cNvPr id="803849" name="Rectangle 9"/>
          <p:cNvSpPr>
            <a:spLocks noChangeArrowheads="1"/>
          </p:cNvSpPr>
          <p:nvPr/>
        </p:nvSpPr>
        <p:spPr bwMode="auto">
          <a:xfrm>
            <a:off x="252413" y="2781300"/>
            <a:ext cx="8496300" cy="3749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1"/>
            <a:r>
              <a:rPr kumimoji="0" lang="en-US" altLang="zh-CN" sz="2000" b="0"/>
              <a:t>1</a:t>
            </a:r>
            <a:r>
              <a:rPr kumimoji="0" lang="zh-CN" altLang="en-US" sz="2000" b="0"/>
              <a:t>、</a:t>
            </a:r>
            <a:r>
              <a:rPr kumimoji="0" lang="en-US" altLang="zh-CN" sz="2000" b="0"/>
              <a:t>Hunt,Marin</a:t>
            </a:r>
            <a:r>
              <a:rPr kumimoji="0" lang="zh-CN" altLang="en-US" sz="2000" b="0"/>
              <a:t>和</a:t>
            </a:r>
            <a:r>
              <a:rPr kumimoji="0" lang="en-US" altLang="zh-CN" sz="2000" b="0"/>
              <a:t>Stone </a:t>
            </a:r>
            <a:r>
              <a:rPr kumimoji="0" lang="zh-CN" altLang="en-US" sz="2000" b="0"/>
              <a:t>于</a:t>
            </a:r>
            <a:r>
              <a:rPr kumimoji="0" lang="en-US" altLang="zh-CN" sz="2000" b="0"/>
              <a:t>1966</a:t>
            </a:r>
            <a:r>
              <a:rPr kumimoji="0" lang="zh-CN" altLang="en-US" sz="2000" b="0"/>
              <a:t>年研制的</a:t>
            </a:r>
            <a:r>
              <a:rPr kumimoji="0" lang="en-US" altLang="zh-CN" sz="2000" b="0"/>
              <a:t>CLS</a:t>
            </a:r>
            <a:r>
              <a:rPr kumimoji="0" lang="zh-CN" altLang="en-US" sz="2000" b="0"/>
              <a:t>学习系统，用于学习单个概    念。</a:t>
            </a:r>
          </a:p>
          <a:p>
            <a:pPr lvl="1"/>
            <a:r>
              <a:rPr kumimoji="0" lang="en-US" altLang="zh-CN" sz="2000" b="0"/>
              <a:t>2</a:t>
            </a:r>
            <a:r>
              <a:rPr kumimoji="0" lang="zh-CN" altLang="en-US" sz="2000" b="0"/>
              <a:t>、</a:t>
            </a:r>
            <a:r>
              <a:rPr kumimoji="0" lang="en-US" altLang="zh-CN" sz="2000" b="0"/>
              <a:t>1979</a:t>
            </a:r>
            <a:r>
              <a:rPr kumimoji="0" lang="zh-CN" altLang="en-US" sz="2000" b="0"/>
              <a:t>年</a:t>
            </a:r>
            <a:r>
              <a:rPr kumimoji="0" lang="en-US" altLang="zh-CN" sz="2000" b="0"/>
              <a:t>, J.R. Quinlan </a:t>
            </a:r>
            <a:r>
              <a:rPr kumimoji="0" lang="zh-CN" altLang="en-US" sz="2000" b="0"/>
              <a:t>给出</a:t>
            </a:r>
            <a:r>
              <a:rPr kumimoji="0" lang="en-US" altLang="zh-CN" sz="2000" b="0"/>
              <a:t>ID3</a:t>
            </a:r>
            <a:r>
              <a:rPr kumimoji="0" lang="zh-CN" altLang="en-US" sz="2000" b="0"/>
              <a:t>算法，并在</a:t>
            </a:r>
            <a:r>
              <a:rPr kumimoji="0" lang="en-US" altLang="zh-CN" sz="2000" b="0"/>
              <a:t>1983</a:t>
            </a:r>
            <a:r>
              <a:rPr kumimoji="0" lang="zh-CN" altLang="en-US" sz="2000" b="0"/>
              <a:t>年和</a:t>
            </a:r>
            <a:r>
              <a:rPr kumimoji="0" lang="en-US" altLang="zh-CN" sz="2000" b="0"/>
              <a:t>1986</a:t>
            </a:r>
            <a:r>
              <a:rPr kumimoji="0" lang="zh-CN" altLang="en-US" sz="2000" b="0"/>
              <a:t>年对</a:t>
            </a:r>
            <a:r>
              <a:rPr kumimoji="0" lang="en-US" altLang="zh-CN" sz="2000" b="0"/>
              <a:t>ID3 </a:t>
            </a:r>
            <a:r>
              <a:rPr kumimoji="0" lang="zh-CN" altLang="en-US" sz="2000" b="0"/>
              <a:t>进行了总结和简化，使其成为决策树学习算法的典型。</a:t>
            </a:r>
          </a:p>
          <a:p>
            <a:pPr lvl="1"/>
            <a:r>
              <a:rPr kumimoji="0" lang="en-US" altLang="zh-CN" sz="2000" b="0"/>
              <a:t>3</a:t>
            </a:r>
            <a:r>
              <a:rPr kumimoji="0" lang="zh-CN" altLang="en-US" sz="2000" b="0"/>
              <a:t>、</a:t>
            </a:r>
            <a:r>
              <a:rPr kumimoji="0" lang="en-US" altLang="zh-CN" sz="2000" b="0"/>
              <a:t>Schlimmer </a:t>
            </a:r>
            <a:r>
              <a:rPr kumimoji="0" lang="zh-CN" altLang="en-US" sz="2000" b="0"/>
              <a:t>和</a:t>
            </a:r>
            <a:r>
              <a:rPr kumimoji="0" lang="en-US" altLang="zh-CN" sz="2000" b="0"/>
              <a:t>Fisher </a:t>
            </a:r>
            <a:r>
              <a:rPr kumimoji="0" lang="zh-CN" altLang="en-US" sz="2000" b="0"/>
              <a:t>于</a:t>
            </a:r>
            <a:r>
              <a:rPr kumimoji="0" lang="en-US" altLang="zh-CN" sz="2000" b="0"/>
              <a:t>1986</a:t>
            </a:r>
            <a:r>
              <a:rPr kumimoji="0" lang="zh-CN" altLang="en-US" sz="2000" b="0"/>
              <a:t>年对</a:t>
            </a:r>
            <a:r>
              <a:rPr kumimoji="0" lang="en-US" altLang="zh-CN" sz="2000" b="0"/>
              <a:t>ID3</a:t>
            </a:r>
            <a:r>
              <a:rPr kumimoji="0" lang="zh-CN" altLang="en-US" sz="2000" b="0"/>
              <a:t>进行改造，在每个可能的决策树节点创建缓冲区，使决策树可以递增式生成，得到</a:t>
            </a:r>
            <a:r>
              <a:rPr kumimoji="0" lang="en-US" altLang="zh-CN" sz="2000" b="0"/>
              <a:t>ID4</a:t>
            </a:r>
            <a:r>
              <a:rPr kumimoji="0" lang="zh-CN" altLang="en-US" sz="2000" b="0"/>
              <a:t>算法。</a:t>
            </a:r>
          </a:p>
          <a:p>
            <a:pPr lvl="1"/>
            <a:r>
              <a:rPr kumimoji="0" lang="en-US" altLang="zh-CN" sz="2000" b="0"/>
              <a:t>4</a:t>
            </a:r>
            <a:r>
              <a:rPr kumimoji="0" lang="zh-CN" altLang="en-US" sz="2000" b="0"/>
              <a:t>、</a:t>
            </a:r>
            <a:r>
              <a:rPr kumimoji="0" lang="en-US" altLang="zh-CN" sz="2000" b="0"/>
              <a:t>1988</a:t>
            </a:r>
            <a:r>
              <a:rPr kumimoji="0" lang="zh-CN" altLang="en-US" sz="2000" b="0"/>
              <a:t>年，</a:t>
            </a:r>
            <a:r>
              <a:rPr kumimoji="0" lang="en-US" altLang="zh-CN" sz="2000" b="0"/>
              <a:t>Utgoff </a:t>
            </a:r>
            <a:r>
              <a:rPr kumimoji="0" lang="zh-CN" altLang="en-US" sz="2000" b="0"/>
              <a:t>在</a:t>
            </a:r>
            <a:r>
              <a:rPr kumimoji="0" lang="en-US" altLang="zh-CN" sz="2000" b="0"/>
              <a:t>ID4</a:t>
            </a:r>
            <a:r>
              <a:rPr kumimoji="0" lang="zh-CN" altLang="en-US" sz="2000" b="0"/>
              <a:t>基础上提出了</a:t>
            </a:r>
            <a:r>
              <a:rPr kumimoji="0" lang="en-US" altLang="zh-CN" sz="2000" b="0"/>
              <a:t>ID5</a:t>
            </a:r>
            <a:r>
              <a:rPr kumimoji="0" lang="zh-CN" altLang="en-US" sz="2000" b="0"/>
              <a:t>学习算法，进一步提高了效率。</a:t>
            </a:r>
          </a:p>
          <a:p>
            <a:pPr lvl="1"/>
            <a:r>
              <a:rPr kumimoji="0" lang="en-US" altLang="zh-CN" sz="2000" b="0"/>
              <a:t>1993</a:t>
            </a:r>
            <a:r>
              <a:rPr kumimoji="0" lang="zh-CN" altLang="en-US" sz="2000" b="0"/>
              <a:t>年，</a:t>
            </a:r>
            <a:r>
              <a:rPr kumimoji="0" lang="en-US" altLang="zh-CN" sz="2000" b="0"/>
              <a:t>Quinlan </a:t>
            </a:r>
            <a:r>
              <a:rPr kumimoji="0" lang="zh-CN" altLang="en-US" sz="2000" b="0"/>
              <a:t>进一步发展了</a:t>
            </a:r>
            <a:r>
              <a:rPr kumimoji="0" lang="en-US" altLang="zh-CN" sz="2000" b="0"/>
              <a:t>ID3</a:t>
            </a:r>
            <a:r>
              <a:rPr kumimoji="0" lang="zh-CN" altLang="en-US" sz="2000" b="0"/>
              <a:t>算法，改进成</a:t>
            </a:r>
            <a:r>
              <a:rPr kumimoji="0" lang="en-US" altLang="zh-CN" sz="2000" b="0"/>
              <a:t>C4.5</a:t>
            </a:r>
            <a:r>
              <a:rPr kumimoji="0" lang="zh-CN" altLang="en-US" sz="2000" b="0"/>
              <a:t>算法。</a:t>
            </a:r>
          </a:p>
          <a:p>
            <a:pPr lvl="1"/>
            <a:r>
              <a:rPr kumimoji="0" lang="en-US" altLang="zh-CN" sz="2000" b="0"/>
              <a:t>5</a:t>
            </a:r>
            <a:r>
              <a:rPr kumimoji="0" lang="zh-CN" altLang="en-US" sz="2000" b="0"/>
              <a:t>、另一类决策树算法为</a:t>
            </a:r>
            <a:r>
              <a:rPr kumimoji="0" lang="en-US" altLang="zh-CN" sz="2000" b="0"/>
              <a:t>CART</a:t>
            </a:r>
            <a:r>
              <a:rPr kumimoji="0" lang="zh-CN" altLang="en-US" sz="2000" b="0"/>
              <a:t>，与</a:t>
            </a:r>
            <a:r>
              <a:rPr kumimoji="0" lang="en-US" altLang="zh-CN" sz="2000" b="0"/>
              <a:t>C4.5</a:t>
            </a:r>
            <a:r>
              <a:rPr kumimoji="0" lang="zh-CN" altLang="en-US" sz="2000" b="0"/>
              <a:t>不同的是，</a:t>
            </a:r>
            <a:r>
              <a:rPr kumimoji="0" lang="en-US" altLang="zh-CN" sz="2000" b="0"/>
              <a:t>CART</a:t>
            </a:r>
            <a:r>
              <a:rPr kumimoji="0" lang="zh-CN" altLang="en-US" sz="2000" b="0"/>
              <a:t>的决策树由二元逻辑问题生成，每个树节点只有两个分枝，分别包括学习实例的正例与反例。</a:t>
            </a:r>
          </a:p>
        </p:txBody>
      </p:sp>
      <p:sp>
        <p:nvSpPr>
          <p:cNvPr id="803850" name="Text Box 10"/>
          <p:cNvSpPr txBox="1">
            <a:spLocks noChangeArrowheads="1"/>
          </p:cNvSpPr>
          <p:nvPr/>
        </p:nvSpPr>
        <p:spPr bwMode="auto">
          <a:xfrm>
            <a:off x="755650" y="2060575"/>
            <a:ext cx="34988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CLS, ID3</a:t>
            </a:r>
            <a:r>
              <a:rPr lang="zh-CN" altLang="en-US"/>
              <a:t>，</a:t>
            </a:r>
            <a:r>
              <a:rPr lang="en-US" altLang="zh-CN"/>
              <a:t>C4.5</a:t>
            </a:r>
            <a:r>
              <a:rPr lang="zh-CN" altLang="en-US"/>
              <a:t>，</a:t>
            </a:r>
            <a:r>
              <a:rPr lang="en-US" altLang="zh-CN"/>
              <a:t>CART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313" name="组合 9"/>
          <p:cNvGrpSpPr>
            <a:grpSpLocks/>
          </p:cNvGrpSpPr>
          <p:nvPr/>
        </p:nvGrpSpPr>
        <p:grpSpPr bwMode="auto">
          <a:xfrm>
            <a:off x="-17463" y="6337300"/>
            <a:ext cx="9628188" cy="522288"/>
            <a:chOff x="-27" y="9980"/>
            <a:chExt cx="15162" cy="822"/>
          </a:xfrm>
        </p:grpSpPr>
        <p:pic>
          <p:nvPicPr>
            <p:cNvPr id="13314" name="图片 5" descr="B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 y="9980"/>
              <a:ext cx="5054" cy="8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5" name="图片 6" descr="B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27" y="9980"/>
              <a:ext cx="5054" cy="8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6" name="图片 7" descr="B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81" y="9980"/>
              <a:ext cx="5054" cy="8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3317" name="文本框 4"/>
          <p:cNvSpPr txBox="1">
            <a:spLocks noChangeArrowheads="1"/>
          </p:cNvSpPr>
          <p:nvPr/>
        </p:nvSpPr>
        <p:spPr bwMode="auto">
          <a:xfrm>
            <a:off x="1096963" y="314325"/>
            <a:ext cx="69484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000"/>
              <a:t>用“色泽”将根结点划分后获得</a:t>
            </a:r>
            <a:r>
              <a:rPr lang="en-US" altLang="zh-CN" sz="2000"/>
              <a:t>3</a:t>
            </a:r>
            <a:r>
              <a:rPr lang="zh-CN" altLang="en-US" sz="2000"/>
              <a:t>个分支结点的信息熵分别为：</a:t>
            </a:r>
          </a:p>
        </p:txBody>
      </p:sp>
      <p:pic>
        <p:nvPicPr>
          <p:cNvPr id="13318" name="图片 1" descr="求解过程2_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8000" y="898525"/>
            <a:ext cx="5588000" cy="229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9" name="文本框 2"/>
          <p:cNvSpPr txBox="1">
            <a:spLocks noChangeArrowheads="1"/>
          </p:cNvSpPr>
          <p:nvPr/>
        </p:nvSpPr>
        <p:spPr bwMode="auto">
          <a:xfrm>
            <a:off x="1096963" y="3230563"/>
            <a:ext cx="35687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000"/>
              <a:t>属性</a:t>
            </a:r>
            <a:r>
              <a:rPr lang="en-US" altLang="zh-CN" sz="2000"/>
              <a:t>“</a:t>
            </a:r>
            <a:r>
              <a:rPr lang="zh-CN" altLang="en-US" sz="2000"/>
              <a:t>色泽</a:t>
            </a:r>
            <a:r>
              <a:rPr lang="en-US" altLang="zh-CN" sz="2000"/>
              <a:t>”</a:t>
            </a:r>
            <a:r>
              <a:rPr lang="zh-CN" altLang="en-US" sz="2000"/>
              <a:t>的信息增益为：</a:t>
            </a:r>
          </a:p>
        </p:txBody>
      </p:sp>
      <p:pic>
        <p:nvPicPr>
          <p:cNvPr id="13320" name="图片 5" descr="求解过程3_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1950" y="3749675"/>
            <a:ext cx="7575550" cy="2138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663726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337" name="组合 9"/>
          <p:cNvGrpSpPr>
            <a:grpSpLocks/>
          </p:cNvGrpSpPr>
          <p:nvPr/>
        </p:nvGrpSpPr>
        <p:grpSpPr bwMode="auto">
          <a:xfrm>
            <a:off x="-17463" y="6337300"/>
            <a:ext cx="9628188" cy="522288"/>
            <a:chOff x="-27" y="9980"/>
            <a:chExt cx="15162" cy="822"/>
          </a:xfrm>
        </p:grpSpPr>
        <p:pic>
          <p:nvPicPr>
            <p:cNvPr id="14338" name="图片 5" descr="B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 y="9980"/>
              <a:ext cx="5054" cy="8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39" name="图片 6" descr="B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27" y="9980"/>
              <a:ext cx="5054" cy="8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0" name="图片 7" descr="B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81" y="9980"/>
              <a:ext cx="5054" cy="8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4341" name="图片 4" descr="求解过程3_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9975" y="184150"/>
            <a:ext cx="7400925" cy="231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4342" name="组合 1"/>
          <p:cNvGrpSpPr>
            <a:grpSpLocks/>
          </p:cNvGrpSpPr>
          <p:nvPr/>
        </p:nvGrpSpPr>
        <p:grpSpPr bwMode="auto">
          <a:xfrm>
            <a:off x="146050" y="2495550"/>
            <a:ext cx="8829675" cy="3667125"/>
            <a:chOff x="230" y="3930"/>
            <a:chExt cx="13904" cy="5774"/>
          </a:xfrm>
        </p:grpSpPr>
        <p:pic>
          <p:nvPicPr>
            <p:cNvPr id="14343" name="图片 6" descr="图4.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0" y="3930"/>
              <a:ext cx="8087" cy="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4" name="图片 1" descr="图4.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10" y="5785"/>
              <a:ext cx="7125" cy="2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36548401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body" idx="1"/>
          </p:nvPr>
        </p:nvSpPr>
        <p:spPr>
          <a:xfrm>
            <a:off x="457200" y="476250"/>
            <a:ext cx="8229600" cy="5649913"/>
          </a:xfrm>
        </p:spPr>
        <p:txBody>
          <a:bodyPr/>
          <a:lstStyle/>
          <a:p>
            <a:pPr marL="0" indent="0" algn="just">
              <a:lnSpc>
                <a:spcPct val="160000"/>
              </a:lnSpc>
              <a:buFont typeface="Wingdings" panose="05000000000000000000" pitchFamily="2" charset="2"/>
              <a:buNone/>
            </a:pPr>
            <a:r>
              <a:rPr lang="en-US" altLang="zh-CN" sz="2400" dirty="0">
                <a:latin typeface="Times New Roman" panose="02020603050405020304" pitchFamily="18" charset="0"/>
                <a:cs typeface="Times New Roman" panose="02020603050405020304" pitchFamily="18" charset="0"/>
              </a:rPr>
              <a:t>        </a:t>
            </a:r>
            <a:r>
              <a:rPr lang="zh-CN" altLang="en-US" sz="2400" dirty="0">
                <a:latin typeface="Times New Roman" panose="02020603050405020304" pitchFamily="18" charset="0"/>
                <a:cs typeface="Times New Roman" panose="02020603050405020304" pitchFamily="18" charset="0"/>
              </a:rPr>
              <a:t>这个条件熵称为信道疑义度。它表示在输出端收到全部输出符号</a:t>
            </a:r>
            <a:r>
              <a:rPr lang="en-US" altLang="zh-CN" sz="2400" i="1" dirty="0">
                <a:latin typeface="Times New Roman" panose="02020603050405020304" pitchFamily="18" charset="0"/>
                <a:cs typeface="Times New Roman" panose="02020603050405020304" pitchFamily="18" charset="0"/>
              </a:rPr>
              <a:t>V</a:t>
            </a:r>
            <a:r>
              <a:rPr lang="zh-CN" altLang="en-US" sz="2400" dirty="0">
                <a:latin typeface="Times New Roman" panose="02020603050405020304" pitchFamily="18" charset="0"/>
                <a:cs typeface="Times New Roman" panose="02020603050405020304" pitchFamily="18" charset="0"/>
              </a:rPr>
              <a:t>后，对于输入端的符号集</a:t>
            </a:r>
            <a:r>
              <a:rPr lang="en-US" altLang="zh-CN" sz="2400" i="1" dirty="0">
                <a:latin typeface="Times New Roman" panose="02020603050405020304" pitchFamily="18" charset="0"/>
                <a:cs typeface="Times New Roman" panose="02020603050405020304" pitchFamily="18" charset="0"/>
              </a:rPr>
              <a:t>U</a:t>
            </a:r>
            <a:r>
              <a:rPr lang="zh-CN" altLang="en-US" sz="2400" dirty="0">
                <a:latin typeface="Times New Roman" panose="02020603050405020304" pitchFamily="18" charset="0"/>
                <a:cs typeface="Times New Roman" panose="02020603050405020304" pitchFamily="18" charset="0"/>
              </a:rPr>
              <a:t>尚存在的不确定性（存在疑义）。</a:t>
            </a:r>
          </a:p>
          <a:p>
            <a:pPr marL="0" indent="0" algn="just">
              <a:lnSpc>
                <a:spcPct val="160000"/>
              </a:lnSpc>
              <a:buFont typeface="Wingdings" panose="05000000000000000000" pitchFamily="2" charset="2"/>
              <a:buNone/>
            </a:pPr>
            <a:r>
              <a:rPr lang="zh-CN" altLang="en-US" sz="2400" dirty="0" smtClean="0">
                <a:latin typeface="Times New Roman" panose="02020603050405020304" pitchFamily="18" charset="0"/>
                <a:cs typeface="Times New Roman" panose="02020603050405020304" pitchFamily="18" charset="0"/>
              </a:rPr>
              <a:t>        </a:t>
            </a:r>
            <a:r>
              <a:rPr lang="zh-CN" altLang="en-US" sz="2400" b="1" dirty="0" smtClean="0">
                <a:solidFill>
                  <a:srgbClr val="FF66FF"/>
                </a:solidFill>
                <a:latin typeface="Times New Roman" panose="02020603050405020304" pitchFamily="18" charset="0"/>
                <a:cs typeface="Times New Roman" panose="02020603050405020304" pitchFamily="18" charset="0"/>
              </a:rPr>
              <a:t>定理：</a:t>
            </a:r>
            <a:r>
              <a:rPr lang="zh-CN" altLang="en-US" sz="2400" dirty="0">
                <a:latin typeface="Times New Roman" panose="02020603050405020304" pitchFamily="18" charset="0"/>
                <a:cs typeface="Times New Roman" panose="02020603050405020304" pitchFamily="18" charset="0"/>
              </a:rPr>
              <a:t>条件熵小于无条件熵，即</a:t>
            </a:r>
          </a:p>
          <a:p>
            <a:pPr marL="0" indent="0" algn="ctr">
              <a:lnSpc>
                <a:spcPct val="160000"/>
              </a:lnSpc>
              <a:buFont typeface="Wingdings" panose="05000000000000000000" pitchFamily="2" charset="2"/>
              <a:buNone/>
            </a:pPr>
            <a:r>
              <a:rPr lang="en-US" altLang="zh-CN" sz="2400" b="1" i="1" dirty="0">
                <a:solidFill>
                  <a:srgbClr val="FF66FF"/>
                </a:solidFill>
                <a:latin typeface="Times New Roman" panose="02020603050405020304" pitchFamily="18" charset="0"/>
                <a:cs typeface="Times New Roman" panose="02020603050405020304" pitchFamily="18" charset="0"/>
              </a:rPr>
              <a:t>H</a:t>
            </a:r>
            <a:r>
              <a:rPr lang="zh-CN" altLang="en-US" sz="2400" b="1" dirty="0">
                <a:solidFill>
                  <a:srgbClr val="FF66FF"/>
                </a:solidFill>
                <a:latin typeface="Times New Roman" panose="02020603050405020304" pitchFamily="18" charset="0"/>
                <a:cs typeface="Times New Roman" panose="02020603050405020304" pitchFamily="18" charset="0"/>
              </a:rPr>
              <a:t>（</a:t>
            </a:r>
            <a:r>
              <a:rPr lang="en-US" altLang="zh-CN" sz="2400" b="1" i="1" dirty="0">
                <a:solidFill>
                  <a:srgbClr val="FF66FF"/>
                </a:solidFill>
                <a:latin typeface="Times New Roman" panose="02020603050405020304" pitchFamily="18" charset="0"/>
                <a:cs typeface="Times New Roman" panose="02020603050405020304" pitchFamily="18" charset="0"/>
              </a:rPr>
              <a:t>U</a:t>
            </a:r>
            <a:r>
              <a:rPr lang="en-US" altLang="zh-CN" sz="2400" b="1" dirty="0">
                <a:solidFill>
                  <a:srgbClr val="FF66FF"/>
                </a:solidFill>
                <a:latin typeface="Times New Roman" panose="02020603050405020304" pitchFamily="18" charset="0"/>
                <a:cs typeface="Times New Roman" panose="02020603050405020304" pitchFamily="18" charset="0"/>
              </a:rPr>
              <a:t>|</a:t>
            </a:r>
            <a:r>
              <a:rPr lang="en-US" altLang="zh-CN" sz="2400" b="1" i="1" dirty="0">
                <a:solidFill>
                  <a:srgbClr val="FF66FF"/>
                </a:solidFill>
                <a:latin typeface="Times New Roman" panose="02020603050405020304" pitchFamily="18" charset="0"/>
                <a:cs typeface="Times New Roman" panose="02020603050405020304" pitchFamily="18" charset="0"/>
              </a:rPr>
              <a:t>V</a:t>
            </a:r>
            <a:r>
              <a:rPr lang="zh-CN" altLang="en-US" sz="2400" b="1" dirty="0">
                <a:solidFill>
                  <a:srgbClr val="FF66FF"/>
                </a:solidFill>
                <a:latin typeface="Times New Roman" panose="02020603050405020304" pitchFamily="18" charset="0"/>
                <a:cs typeface="Times New Roman" panose="02020603050405020304" pitchFamily="18" charset="0"/>
              </a:rPr>
              <a:t>）</a:t>
            </a:r>
            <a:r>
              <a:rPr lang="en-US" altLang="zh-CN" sz="2400" b="1" dirty="0">
                <a:solidFill>
                  <a:srgbClr val="FF66FF"/>
                </a:solidFill>
                <a:latin typeface="Times New Roman" panose="02020603050405020304" pitchFamily="18" charset="0"/>
                <a:cs typeface="Times New Roman" panose="02020603050405020304" pitchFamily="18" charset="0"/>
              </a:rPr>
              <a:t>&lt;</a:t>
            </a:r>
            <a:r>
              <a:rPr lang="en-US" altLang="zh-CN" sz="2400" b="1" i="1" dirty="0">
                <a:solidFill>
                  <a:srgbClr val="FF66FF"/>
                </a:solidFill>
                <a:latin typeface="Times New Roman" panose="02020603050405020304" pitchFamily="18" charset="0"/>
                <a:cs typeface="Times New Roman" panose="02020603050405020304" pitchFamily="18" charset="0"/>
              </a:rPr>
              <a:t>H</a:t>
            </a:r>
            <a:r>
              <a:rPr lang="zh-CN" altLang="en-US" sz="2400" b="1" dirty="0">
                <a:solidFill>
                  <a:srgbClr val="FF66FF"/>
                </a:solidFill>
                <a:latin typeface="Times New Roman" panose="02020603050405020304" pitchFamily="18" charset="0"/>
                <a:cs typeface="Times New Roman" panose="02020603050405020304" pitchFamily="18" charset="0"/>
              </a:rPr>
              <a:t>（</a:t>
            </a:r>
            <a:r>
              <a:rPr lang="en-US" altLang="zh-CN" sz="2400" b="1" i="1" dirty="0">
                <a:solidFill>
                  <a:srgbClr val="FF66FF"/>
                </a:solidFill>
                <a:latin typeface="Times New Roman" panose="02020603050405020304" pitchFamily="18" charset="0"/>
                <a:cs typeface="Times New Roman" panose="02020603050405020304" pitchFamily="18" charset="0"/>
              </a:rPr>
              <a:t>U</a:t>
            </a:r>
            <a:r>
              <a:rPr lang="zh-CN" altLang="en-US" sz="2400" b="1" dirty="0" smtClean="0">
                <a:solidFill>
                  <a:srgbClr val="FF66FF"/>
                </a:solidFill>
                <a:latin typeface="Times New Roman" panose="02020603050405020304" pitchFamily="18" charset="0"/>
                <a:cs typeface="Times New Roman" panose="02020603050405020304" pitchFamily="18" charset="0"/>
              </a:rPr>
              <a:t>）</a:t>
            </a:r>
            <a:endParaRPr lang="zh-CN" altLang="en-US" sz="2400" dirty="0">
              <a:latin typeface="Times New Roman" panose="02020603050405020304" pitchFamily="18" charset="0"/>
              <a:cs typeface="Times New Roman" panose="02020603050405020304" pitchFamily="18" charset="0"/>
            </a:endParaRPr>
          </a:p>
          <a:p>
            <a:pPr marL="0" indent="0" algn="just">
              <a:lnSpc>
                <a:spcPct val="160000"/>
              </a:lnSpc>
              <a:buFont typeface="Wingdings" panose="05000000000000000000" pitchFamily="2" charset="2"/>
              <a:buNone/>
            </a:pPr>
            <a:r>
              <a:rPr lang="zh-CN" altLang="en-US" sz="2400" dirty="0">
                <a:latin typeface="Times New Roman" panose="02020603050405020304" pitchFamily="18" charset="0"/>
                <a:cs typeface="Times New Roman" panose="02020603050405020304" pitchFamily="18" charset="0"/>
              </a:rPr>
              <a:t>说明接收到符号集</a:t>
            </a:r>
            <a:r>
              <a:rPr lang="en-US" altLang="zh-CN" sz="2400" i="1" dirty="0">
                <a:latin typeface="Times New Roman" panose="02020603050405020304" pitchFamily="18" charset="0"/>
                <a:cs typeface="Times New Roman" panose="02020603050405020304" pitchFamily="18" charset="0"/>
              </a:rPr>
              <a:t>V</a:t>
            </a:r>
            <a:r>
              <a:rPr lang="zh-CN" altLang="en-US" sz="2400" dirty="0">
                <a:latin typeface="Times New Roman" panose="02020603050405020304" pitchFamily="18" charset="0"/>
                <a:cs typeface="Times New Roman" panose="02020603050405020304" pitchFamily="18" charset="0"/>
              </a:rPr>
              <a:t>的所有符号后，关于输入符号</a:t>
            </a:r>
            <a:r>
              <a:rPr lang="en-US" altLang="zh-CN" sz="2400" i="1" dirty="0">
                <a:latin typeface="Times New Roman" panose="02020603050405020304" pitchFamily="18" charset="0"/>
                <a:cs typeface="Times New Roman" panose="02020603050405020304" pitchFamily="18" charset="0"/>
              </a:rPr>
              <a:t>U</a:t>
            </a:r>
            <a:r>
              <a:rPr lang="zh-CN" altLang="en-US" sz="2400" dirty="0">
                <a:latin typeface="Times New Roman" panose="02020603050405020304" pitchFamily="18" charset="0"/>
                <a:cs typeface="Times New Roman" panose="02020603050405020304" pitchFamily="18" charset="0"/>
              </a:rPr>
              <a:t>的平均不确定性减少了。即总能消除一些关于输入端</a:t>
            </a:r>
            <a:r>
              <a:rPr lang="en-US" altLang="zh-CN" sz="2400" i="1" dirty="0">
                <a:latin typeface="Times New Roman" panose="02020603050405020304" pitchFamily="18" charset="0"/>
                <a:cs typeface="Times New Roman" panose="02020603050405020304" pitchFamily="18" charset="0"/>
              </a:rPr>
              <a:t>X</a:t>
            </a:r>
            <a:r>
              <a:rPr lang="zh-CN" altLang="en-US" sz="2400" dirty="0">
                <a:latin typeface="Times New Roman" panose="02020603050405020304" pitchFamily="18" charset="0"/>
                <a:cs typeface="Times New Roman" panose="02020603050405020304" pitchFamily="18" charset="0"/>
              </a:rPr>
              <a:t>的不确定性，从而获得了一些信息。</a:t>
            </a:r>
          </a:p>
        </p:txBody>
      </p:sp>
    </p:spTree>
    <p:extLst>
      <p:ext uri="{BB962C8B-B14F-4D97-AF65-F5344CB8AC3E}">
        <p14:creationId xmlns:p14="http://schemas.microsoft.com/office/powerpoint/2010/main" val="16124622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23423" name="Group 127"/>
          <p:cNvGraphicFramePr>
            <a:graphicFrameLocks noGrp="1"/>
          </p:cNvGraphicFramePr>
          <p:nvPr/>
        </p:nvGraphicFramePr>
        <p:xfrm>
          <a:off x="1258888" y="836613"/>
          <a:ext cx="7056437" cy="5852160"/>
        </p:xfrm>
        <a:graphic>
          <a:graphicData uri="http://schemas.openxmlformats.org/drawingml/2006/table">
            <a:tbl>
              <a:tblPr/>
              <a:tblGrid>
                <a:gridCol w="798512"/>
                <a:gridCol w="868363"/>
                <a:gridCol w="952500"/>
                <a:gridCol w="954087"/>
                <a:gridCol w="1071563"/>
                <a:gridCol w="2411412"/>
              </a:tblGrid>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800" b="0" i="0" u="none" strike="noStrike" cap="none" normalizeH="0" baseline="0" smtClean="0">
                          <a:ln>
                            <a:noFill/>
                          </a:ln>
                          <a:solidFill>
                            <a:schemeClr val="bg1"/>
                          </a:solidFill>
                          <a:effectLst/>
                          <a:latin typeface="华文新魏" pitchFamily="2" charset="-122"/>
                          <a:ea typeface="华文新魏" pitchFamily="2" charset="-122"/>
                        </a:rPr>
                        <a:t>计数</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800" b="0" i="0" u="none" strike="noStrike" cap="none" normalizeH="0" baseline="0" smtClean="0">
                          <a:ln>
                            <a:noFill/>
                          </a:ln>
                          <a:solidFill>
                            <a:schemeClr val="bg1"/>
                          </a:solidFill>
                          <a:effectLst/>
                          <a:latin typeface="华文新魏" pitchFamily="2" charset="-122"/>
                          <a:ea typeface="华文新魏" pitchFamily="2" charset="-122"/>
                        </a:rPr>
                        <a:t>年龄</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800" b="0" i="0" u="none" strike="noStrike" cap="none" normalizeH="0" baseline="0" smtClean="0">
                          <a:ln>
                            <a:noFill/>
                          </a:ln>
                          <a:solidFill>
                            <a:schemeClr val="bg1"/>
                          </a:solidFill>
                          <a:effectLst/>
                          <a:latin typeface="华文新魏" pitchFamily="2" charset="-122"/>
                          <a:ea typeface="华文新魏" pitchFamily="2" charset="-122"/>
                        </a:rPr>
                        <a:t>收入</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800" b="0" i="0" u="none" strike="noStrike" cap="none" normalizeH="0" baseline="0" smtClean="0">
                          <a:ln>
                            <a:noFill/>
                          </a:ln>
                          <a:solidFill>
                            <a:schemeClr val="bg1"/>
                          </a:solidFill>
                          <a:effectLst/>
                          <a:latin typeface="华文新魏" pitchFamily="2" charset="-122"/>
                          <a:ea typeface="华文新魏" pitchFamily="2" charset="-122"/>
                        </a:rPr>
                        <a:t>学生</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800" b="0" i="0" u="none" strike="noStrike" cap="none" normalizeH="0" baseline="0" smtClean="0">
                          <a:ln>
                            <a:noFill/>
                          </a:ln>
                          <a:solidFill>
                            <a:schemeClr val="bg1"/>
                          </a:solidFill>
                          <a:effectLst/>
                          <a:latin typeface="华文新魏" pitchFamily="2" charset="-122"/>
                          <a:ea typeface="华文新魏" pitchFamily="2" charset="-122"/>
                        </a:rPr>
                        <a:t>信誉</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800" b="1" i="0" u="none" strike="noStrike" cap="none" normalizeH="0" baseline="0" smtClean="0">
                          <a:ln>
                            <a:noFill/>
                          </a:ln>
                          <a:solidFill>
                            <a:schemeClr val="bg1"/>
                          </a:solidFill>
                          <a:effectLst/>
                          <a:latin typeface="华文新魏" pitchFamily="2" charset="-122"/>
                          <a:ea typeface="华文新魏" pitchFamily="2" charset="-122"/>
                        </a:rPr>
                        <a:t>归类：买计算机？</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r>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en-US" altLang="zh-CN" sz="1800" b="0" i="0" u="none" strike="noStrike" cap="none" normalizeH="0" baseline="0" smtClean="0">
                          <a:ln>
                            <a:noFill/>
                          </a:ln>
                          <a:solidFill>
                            <a:schemeClr val="tx1"/>
                          </a:solidFill>
                          <a:effectLst/>
                          <a:latin typeface="华文新魏" pitchFamily="2" charset="-122"/>
                          <a:ea typeface="华文新魏" pitchFamily="2" charset="-122"/>
                        </a:rPr>
                        <a:t>64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800" b="0" i="0" u="none" strike="noStrike" cap="none" normalizeH="0" baseline="0" smtClean="0">
                          <a:ln>
                            <a:noFill/>
                          </a:ln>
                          <a:solidFill>
                            <a:schemeClr val="tx1"/>
                          </a:solidFill>
                          <a:effectLst/>
                          <a:latin typeface="华文新魏" pitchFamily="2" charset="-122"/>
                          <a:ea typeface="华文新魏" pitchFamily="2" charset="-122"/>
                        </a:rPr>
                        <a:t>青</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800" b="0" i="0" u="none" strike="noStrike" cap="none" normalizeH="0" baseline="0" smtClean="0">
                          <a:ln>
                            <a:noFill/>
                          </a:ln>
                          <a:solidFill>
                            <a:schemeClr val="tx1"/>
                          </a:solidFill>
                          <a:effectLst/>
                          <a:latin typeface="华文新魏" pitchFamily="2" charset="-122"/>
                          <a:ea typeface="华文新魏" pitchFamily="2" charset="-122"/>
                        </a:rPr>
                        <a:t>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800" b="0" i="0" u="none" strike="noStrike" cap="none" normalizeH="0" baseline="0" smtClean="0">
                          <a:ln>
                            <a:noFill/>
                          </a:ln>
                          <a:solidFill>
                            <a:schemeClr val="tx1"/>
                          </a:solidFill>
                          <a:effectLst/>
                          <a:latin typeface="华文新魏" pitchFamily="2" charset="-122"/>
                          <a:ea typeface="华文新魏" pitchFamily="2" charset="-122"/>
                        </a:rPr>
                        <a:t>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800" b="0" i="0" u="none" strike="noStrike" cap="none" normalizeH="0" baseline="0" smtClean="0">
                          <a:ln>
                            <a:noFill/>
                          </a:ln>
                          <a:solidFill>
                            <a:schemeClr val="tx1"/>
                          </a:solidFill>
                          <a:effectLst/>
                          <a:latin typeface="华文新魏" pitchFamily="2" charset="-122"/>
                          <a:ea typeface="华文新魏" pitchFamily="2" charset="-122"/>
                        </a:rPr>
                        <a:t>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800" b="0" i="0" u="none" strike="noStrike" cap="none" normalizeH="0" baseline="0" smtClean="0">
                          <a:ln>
                            <a:noFill/>
                          </a:ln>
                          <a:solidFill>
                            <a:schemeClr val="tx1"/>
                          </a:solidFill>
                          <a:effectLst/>
                          <a:latin typeface="华文新魏" pitchFamily="2" charset="-122"/>
                          <a:ea typeface="华文新魏" pitchFamily="2" charset="-122"/>
                        </a:rPr>
                        <a:t>不买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9088">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en-US" altLang="zh-CN" sz="1800" b="0" i="0" u="none" strike="noStrike" cap="none" normalizeH="0" baseline="0" smtClean="0">
                          <a:ln>
                            <a:noFill/>
                          </a:ln>
                          <a:solidFill>
                            <a:schemeClr val="tx1"/>
                          </a:solidFill>
                          <a:effectLst/>
                          <a:latin typeface="华文新魏" pitchFamily="2" charset="-122"/>
                          <a:ea typeface="华文新魏" pitchFamily="2" charset="-122"/>
                        </a:rPr>
                        <a:t>64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800" b="0" i="0" u="none" strike="noStrike" cap="none" normalizeH="0" baseline="0" smtClean="0">
                          <a:ln>
                            <a:noFill/>
                          </a:ln>
                          <a:solidFill>
                            <a:schemeClr val="tx1"/>
                          </a:solidFill>
                          <a:effectLst/>
                          <a:latin typeface="华文新魏" pitchFamily="2" charset="-122"/>
                          <a:ea typeface="华文新魏" pitchFamily="2" charset="-122"/>
                        </a:rPr>
                        <a:t>青</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800" b="0" i="0" u="none" strike="noStrike" cap="none" normalizeH="0" baseline="0" smtClean="0">
                          <a:ln>
                            <a:noFill/>
                          </a:ln>
                          <a:solidFill>
                            <a:schemeClr val="tx1"/>
                          </a:solidFill>
                          <a:effectLst/>
                          <a:latin typeface="华文新魏" pitchFamily="2" charset="-122"/>
                          <a:ea typeface="华文新魏" pitchFamily="2" charset="-122"/>
                        </a:rPr>
                        <a:t>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800" b="0" i="0" u="none" strike="noStrike" cap="none" normalizeH="0" baseline="0" smtClean="0">
                          <a:ln>
                            <a:noFill/>
                          </a:ln>
                          <a:solidFill>
                            <a:schemeClr val="tx1"/>
                          </a:solidFill>
                          <a:effectLst/>
                          <a:latin typeface="华文新魏" pitchFamily="2" charset="-122"/>
                          <a:ea typeface="华文新魏" pitchFamily="2" charset="-122"/>
                        </a:rPr>
                        <a:t>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800" b="0" i="0" u="none" strike="noStrike" cap="none" normalizeH="0" baseline="0" smtClean="0">
                          <a:ln>
                            <a:noFill/>
                          </a:ln>
                          <a:solidFill>
                            <a:schemeClr val="tx1"/>
                          </a:solidFill>
                          <a:effectLst/>
                          <a:latin typeface="华文新魏" pitchFamily="2" charset="-122"/>
                          <a:ea typeface="华文新魏" pitchFamily="2" charset="-122"/>
                        </a:rPr>
                        <a:t>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800" b="0" i="0" u="none" strike="noStrike" cap="none" normalizeH="0" baseline="0" smtClean="0">
                          <a:ln>
                            <a:noFill/>
                          </a:ln>
                          <a:solidFill>
                            <a:schemeClr val="tx1"/>
                          </a:solidFill>
                          <a:effectLst/>
                          <a:latin typeface="华文新魏" pitchFamily="2" charset="-122"/>
                          <a:ea typeface="华文新魏" pitchFamily="2" charset="-122"/>
                        </a:rPr>
                        <a:t>不买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en-US" altLang="zh-CN" sz="1800" b="0" i="0" u="none" strike="noStrike" cap="none" normalizeH="0" baseline="0" smtClean="0">
                          <a:ln>
                            <a:noFill/>
                          </a:ln>
                          <a:solidFill>
                            <a:schemeClr val="tx1"/>
                          </a:solidFill>
                          <a:effectLst/>
                          <a:latin typeface="华文新魏" pitchFamily="2" charset="-122"/>
                          <a:ea typeface="华文新魏" pitchFamily="2" charset="-122"/>
                        </a:rPr>
                        <a:t>128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800" b="0" i="0" u="none" strike="noStrike" cap="none" normalizeH="0" baseline="0" smtClean="0">
                          <a:ln>
                            <a:noFill/>
                          </a:ln>
                          <a:solidFill>
                            <a:schemeClr val="tx1"/>
                          </a:solidFill>
                          <a:effectLst/>
                          <a:latin typeface="华文新魏" pitchFamily="2" charset="-122"/>
                          <a:ea typeface="华文新魏"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800" b="0" i="0" u="none" strike="noStrike" cap="none" normalizeH="0" baseline="0" smtClean="0">
                          <a:ln>
                            <a:noFill/>
                          </a:ln>
                          <a:solidFill>
                            <a:schemeClr val="tx1"/>
                          </a:solidFill>
                          <a:effectLst/>
                          <a:latin typeface="华文新魏" pitchFamily="2" charset="-122"/>
                          <a:ea typeface="华文新魏" pitchFamily="2" charset="-122"/>
                        </a:rPr>
                        <a:t>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800" b="0" i="0" u="none" strike="noStrike" cap="none" normalizeH="0" baseline="0" smtClean="0">
                          <a:ln>
                            <a:noFill/>
                          </a:ln>
                          <a:solidFill>
                            <a:schemeClr val="tx1"/>
                          </a:solidFill>
                          <a:effectLst/>
                          <a:latin typeface="华文新魏" pitchFamily="2" charset="-122"/>
                          <a:ea typeface="华文新魏" pitchFamily="2" charset="-122"/>
                        </a:rPr>
                        <a:t>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800" b="0" i="0" u="none" strike="noStrike" cap="none" normalizeH="0" baseline="0" smtClean="0">
                          <a:ln>
                            <a:noFill/>
                          </a:ln>
                          <a:solidFill>
                            <a:schemeClr val="tx1"/>
                          </a:solidFill>
                          <a:effectLst/>
                          <a:latin typeface="华文新魏" pitchFamily="2" charset="-122"/>
                          <a:ea typeface="华文新魏" pitchFamily="2" charset="-122"/>
                        </a:rPr>
                        <a:t>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800" b="0" i="0" u="none" strike="noStrike" cap="none" normalizeH="0" baseline="0" smtClean="0">
                          <a:ln>
                            <a:noFill/>
                          </a:ln>
                          <a:solidFill>
                            <a:schemeClr val="tx1"/>
                          </a:solidFill>
                          <a:effectLst/>
                          <a:latin typeface="华文新魏" pitchFamily="2" charset="-122"/>
                          <a:ea typeface="华文新魏"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en-US" altLang="zh-CN" sz="1800" b="0" i="0" u="none" strike="noStrike" cap="none" normalizeH="0" baseline="0" smtClean="0">
                          <a:ln>
                            <a:noFill/>
                          </a:ln>
                          <a:solidFill>
                            <a:schemeClr val="tx1"/>
                          </a:solidFill>
                          <a:effectLst/>
                          <a:latin typeface="华文新魏" pitchFamily="2" charset="-122"/>
                          <a:ea typeface="华文新魏" pitchFamily="2" charset="-122"/>
                        </a:rPr>
                        <a:t>60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800" b="0" i="0" u="none" strike="noStrike" cap="none" normalizeH="0" baseline="0" smtClean="0">
                          <a:ln>
                            <a:noFill/>
                          </a:ln>
                          <a:solidFill>
                            <a:schemeClr val="tx1"/>
                          </a:solidFill>
                          <a:effectLst/>
                          <a:latin typeface="华文新魏" pitchFamily="2" charset="-122"/>
                          <a:ea typeface="华文新魏" pitchFamily="2" charset="-122"/>
                        </a:rPr>
                        <a:t>老</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800" b="0" i="0" u="none" strike="noStrike" cap="none" normalizeH="0" baseline="0" smtClean="0">
                          <a:ln>
                            <a:noFill/>
                          </a:ln>
                          <a:solidFill>
                            <a:schemeClr val="tx1"/>
                          </a:solidFill>
                          <a:effectLst/>
                          <a:latin typeface="华文新魏" pitchFamily="2" charset="-122"/>
                          <a:ea typeface="华文新魏"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800" b="0" i="0" u="none" strike="noStrike" cap="none" normalizeH="0" baseline="0" smtClean="0">
                          <a:ln>
                            <a:noFill/>
                          </a:ln>
                          <a:solidFill>
                            <a:schemeClr val="tx1"/>
                          </a:solidFill>
                          <a:effectLst/>
                          <a:latin typeface="华文新魏" pitchFamily="2" charset="-122"/>
                          <a:ea typeface="华文新魏" pitchFamily="2" charset="-122"/>
                        </a:rPr>
                        <a:t>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800" b="0" i="0" u="none" strike="noStrike" cap="none" normalizeH="0" baseline="0" smtClean="0">
                          <a:ln>
                            <a:noFill/>
                          </a:ln>
                          <a:solidFill>
                            <a:schemeClr val="tx1"/>
                          </a:solidFill>
                          <a:effectLst/>
                          <a:latin typeface="华文新魏" pitchFamily="2" charset="-122"/>
                          <a:ea typeface="华文新魏" pitchFamily="2" charset="-122"/>
                        </a:rPr>
                        <a:t>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800" b="0" i="0" u="none" strike="noStrike" cap="none" normalizeH="0" baseline="0" smtClean="0">
                          <a:ln>
                            <a:noFill/>
                          </a:ln>
                          <a:solidFill>
                            <a:schemeClr val="tx1"/>
                          </a:solidFill>
                          <a:effectLst/>
                          <a:latin typeface="华文新魏" pitchFamily="2" charset="-122"/>
                          <a:ea typeface="华文新魏"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en-US" altLang="zh-CN" sz="1800" b="0" i="0" u="none" strike="noStrike" cap="none" normalizeH="0" baseline="0" smtClean="0">
                          <a:ln>
                            <a:noFill/>
                          </a:ln>
                          <a:solidFill>
                            <a:schemeClr val="tx1"/>
                          </a:solidFill>
                          <a:effectLst/>
                          <a:latin typeface="华文新魏" pitchFamily="2" charset="-122"/>
                          <a:ea typeface="华文新魏" pitchFamily="2" charset="-122"/>
                        </a:rPr>
                        <a:t>64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800" b="0" i="0" u="none" strike="noStrike" cap="none" normalizeH="0" baseline="0" smtClean="0">
                          <a:ln>
                            <a:noFill/>
                          </a:ln>
                          <a:solidFill>
                            <a:schemeClr val="tx1"/>
                          </a:solidFill>
                          <a:effectLst/>
                          <a:latin typeface="华文新魏" pitchFamily="2" charset="-122"/>
                          <a:ea typeface="华文新魏" pitchFamily="2" charset="-122"/>
                        </a:rPr>
                        <a:t>老</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800" b="0" i="0" u="none" strike="noStrike" cap="none" normalizeH="0" baseline="0" smtClean="0">
                          <a:ln>
                            <a:noFill/>
                          </a:ln>
                          <a:solidFill>
                            <a:schemeClr val="tx1"/>
                          </a:solidFill>
                          <a:effectLst/>
                          <a:latin typeface="华文新魏" pitchFamily="2" charset="-122"/>
                          <a:ea typeface="华文新魏" pitchFamily="2" charset="-122"/>
                        </a:rPr>
                        <a:t>低</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800" b="0" i="0" u="none" strike="noStrike" cap="none" normalizeH="0" baseline="0" smtClean="0">
                          <a:ln>
                            <a:noFill/>
                          </a:ln>
                          <a:solidFill>
                            <a:schemeClr val="tx1"/>
                          </a:solidFill>
                          <a:effectLst/>
                          <a:latin typeface="华文新魏" pitchFamily="2" charset="-122"/>
                          <a:ea typeface="华文新魏" pitchFamily="2" charset="-122"/>
                        </a:rPr>
                        <a:t>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800" b="0" i="0" u="none" strike="noStrike" cap="none" normalizeH="0" baseline="0" smtClean="0">
                          <a:ln>
                            <a:noFill/>
                          </a:ln>
                          <a:solidFill>
                            <a:schemeClr val="tx1"/>
                          </a:solidFill>
                          <a:effectLst/>
                          <a:latin typeface="华文新魏" pitchFamily="2" charset="-122"/>
                          <a:ea typeface="华文新魏" pitchFamily="2" charset="-122"/>
                        </a:rPr>
                        <a:t>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800" b="0" i="0" u="none" strike="noStrike" cap="none" normalizeH="0" baseline="0" smtClean="0">
                          <a:ln>
                            <a:noFill/>
                          </a:ln>
                          <a:solidFill>
                            <a:schemeClr val="tx1"/>
                          </a:solidFill>
                          <a:effectLst/>
                          <a:latin typeface="华文新魏" pitchFamily="2" charset="-122"/>
                          <a:ea typeface="华文新魏"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en-US" altLang="zh-CN" sz="1800" b="0" i="0" u="none" strike="noStrike" cap="none" normalizeH="0" baseline="0" smtClean="0">
                          <a:ln>
                            <a:noFill/>
                          </a:ln>
                          <a:solidFill>
                            <a:schemeClr val="tx1"/>
                          </a:solidFill>
                          <a:effectLst/>
                          <a:latin typeface="华文新魏" pitchFamily="2" charset="-122"/>
                          <a:ea typeface="华文新魏" pitchFamily="2" charset="-122"/>
                        </a:rPr>
                        <a:t>64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800" b="0" i="0" u="none" strike="noStrike" cap="none" normalizeH="0" baseline="0" smtClean="0">
                          <a:ln>
                            <a:noFill/>
                          </a:ln>
                          <a:solidFill>
                            <a:schemeClr val="tx1"/>
                          </a:solidFill>
                          <a:effectLst/>
                          <a:latin typeface="华文新魏" pitchFamily="2" charset="-122"/>
                          <a:ea typeface="华文新魏" pitchFamily="2" charset="-122"/>
                        </a:rPr>
                        <a:t>老</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800" b="0" i="0" u="none" strike="noStrike" cap="none" normalizeH="0" baseline="0" smtClean="0">
                          <a:ln>
                            <a:noFill/>
                          </a:ln>
                          <a:solidFill>
                            <a:schemeClr val="tx1"/>
                          </a:solidFill>
                          <a:effectLst/>
                          <a:latin typeface="华文新魏" pitchFamily="2" charset="-122"/>
                          <a:ea typeface="华文新魏" pitchFamily="2" charset="-122"/>
                        </a:rPr>
                        <a:t>低</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800" b="0" i="0" u="none" strike="noStrike" cap="none" normalizeH="0" baseline="0" smtClean="0">
                          <a:ln>
                            <a:noFill/>
                          </a:ln>
                          <a:solidFill>
                            <a:schemeClr val="tx1"/>
                          </a:solidFill>
                          <a:effectLst/>
                          <a:latin typeface="华文新魏" pitchFamily="2" charset="-122"/>
                          <a:ea typeface="华文新魏" pitchFamily="2" charset="-122"/>
                        </a:rPr>
                        <a:t>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800" b="0" i="0" u="none" strike="noStrike" cap="none" normalizeH="0" baseline="0" smtClean="0">
                          <a:ln>
                            <a:noFill/>
                          </a:ln>
                          <a:solidFill>
                            <a:schemeClr val="tx1"/>
                          </a:solidFill>
                          <a:effectLst/>
                          <a:latin typeface="华文新魏" pitchFamily="2" charset="-122"/>
                          <a:ea typeface="华文新魏" pitchFamily="2" charset="-122"/>
                        </a:rPr>
                        <a:t>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800" b="0" i="0" u="none" strike="noStrike" cap="none" normalizeH="0" baseline="0" smtClean="0">
                          <a:ln>
                            <a:noFill/>
                          </a:ln>
                          <a:solidFill>
                            <a:schemeClr val="tx1"/>
                          </a:solidFill>
                          <a:effectLst/>
                          <a:latin typeface="华文新魏" pitchFamily="2" charset="-122"/>
                          <a:ea typeface="华文新魏" pitchFamily="2" charset="-122"/>
                        </a:rPr>
                        <a:t>不买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9088">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en-US" altLang="zh-CN" sz="1800" b="0" i="0" u="none" strike="noStrike" cap="none" normalizeH="0" baseline="0" smtClean="0">
                          <a:ln>
                            <a:noFill/>
                          </a:ln>
                          <a:solidFill>
                            <a:schemeClr val="tx1"/>
                          </a:solidFill>
                          <a:effectLst/>
                          <a:latin typeface="华文新魏" pitchFamily="2" charset="-122"/>
                          <a:ea typeface="华文新魏" pitchFamily="2" charset="-122"/>
                        </a:rPr>
                        <a:t>64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800" b="0" i="0" u="none" strike="noStrike" cap="none" normalizeH="0" baseline="0" smtClean="0">
                          <a:ln>
                            <a:noFill/>
                          </a:ln>
                          <a:solidFill>
                            <a:schemeClr val="tx1"/>
                          </a:solidFill>
                          <a:effectLst/>
                          <a:latin typeface="华文新魏" pitchFamily="2" charset="-122"/>
                          <a:ea typeface="华文新魏"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800" b="0" i="0" u="none" strike="noStrike" cap="none" normalizeH="0" baseline="0" smtClean="0">
                          <a:ln>
                            <a:noFill/>
                          </a:ln>
                          <a:solidFill>
                            <a:schemeClr val="tx1"/>
                          </a:solidFill>
                          <a:effectLst/>
                          <a:latin typeface="华文新魏" pitchFamily="2" charset="-122"/>
                          <a:ea typeface="华文新魏" pitchFamily="2" charset="-122"/>
                        </a:rPr>
                        <a:t>低</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800" b="0" i="0" u="none" strike="noStrike" cap="none" normalizeH="0" baseline="0" smtClean="0">
                          <a:ln>
                            <a:noFill/>
                          </a:ln>
                          <a:solidFill>
                            <a:schemeClr val="tx1"/>
                          </a:solidFill>
                          <a:effectLst/>
                          <a:latin typeface="华文新魏" pitchFamily="2" charset="-122"/>
                          <a:ea typeface="华文新魏" pitchFamily="2" charset="-122"/>
                        </a:rPr>
                        <a:t>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800" b="0" i="0" u="none" strike="noStrike" cap="none" normalizeH="0" baseline="0" smtClean="0">
                          <a:ln>
                            <a:noFill/>
                          </a:ln>
                          <a:solidFill>
                            <a:schemeClr val="tx1"/>
                          </a:solidFill>
                          <a:effectLst/>
                          <a:latin typeface="华文新魏" pitchFamily="2" charset="-122"/>
                          <a:ea typeface="华文新魏" pitchFamily="2" charset="-122"/>
                        </a:rPr>
                        <a:t>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800" b="0" i="0" u="none" strike="noStrike" cap="none" normalizeH="0" baseline="0" smtClean="0">
                          <a:ln>
                            <a:noFill/>
                          </a:ln>
                          <a:solidFill>
                            <a:schemeClr val="tx1"/>
                          </a:solidFill>
                          <a:effectLst/>
                          <a:latin typeface="华文新魏" pitchFamily="2" charset="-122"/>
                          <a:ea typeface="华文新魏"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en-US" altLang="zh-CN" sz="1800" b="0" i="0" u="none" strike="noStrike" cap="none" normalizeH="0" baseline="0" smtClean="0">
                          <a:ln>
                            <a:noFill/>
                          </a:ln>
                          <a:solidFill>
                            <a:schemeClr val="tx1"/>
                          </a:solidFill>
                          <a:effectLst/>
                          <a:latin typeface="华文新魏" pitchFamily="2" charset="-122"/>
                          <a:ea typeface="华文新魏" pitchFamily="2" charset="-122"/>
                        </a:rPr>
                        <a:t>128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800" b="0" i="0" u="none" strike="noStrike" cap="none" normalizeH="0" baseline="0" smtClean="0">
                          <a:ln>
                            <a:noFill/>
                          </a:ln>
                          <a:solidFill>
                            <a:schemeClr val="tx1"/>
                          </a:solidFill>
                          <a:effectLst/>
                          <a:latin typeface="华文新魏" pitchFamily="2" charset="-122"/>
                          <a:ea typeface="华文新魏" pitchFamily="2" charset="-122"/>
                        </a:rPr>
                        <a:t>青</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800" b="0" i="0" u="none" strike="noStrike" cap="none" normalizeH="0" baseline="0" smtClean="0">
                          <a:ln>
                            <a:noFill/>
                          </a:ln>
                          <a:solidFill>
                            <a:schemeClr val="tx1"/>
                          </a:solidFill>
                          <a:effectLst/>
                          <a:latin typeface="华文新魏" pitchFamily="2" charset="-122"/>
                          <a:ea typeface="华文新魏"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800" b="0" i="0" u="none" strike="noStrike" cap="none" normalizeH="0" baseline="0" smtClean="0">
                          <a:ln>
                            <a:noFill/>
                          </a:ln>
                          <a:solidFill>
                            <a:schemeClr val="tx1"/>
                          </a:solidFill>
                          <a:effectLst/>
                          <a:latin typeface="华文新魏" pitchFamily="2" charset="-122"/>
                          <a:ea typeface="华文新魏" pitchFamily="2" charset="-122"/>
                        </a:rPr>
                        <a:t>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800" b="0" i="0" u="none" strike="noStrike" cap="none" normalizeH="0" baseline="0" smtClean="0">
                          <a:ln>
                            <a:noFill/>
                          </a:ln>
                          <a:solidFill>
                            <a:schemeClr val="tx1"/>
                          </a:solidFill>
                          <a:effectLst/>
                          <a:latin typeface="华文新魏" pitchFamily="2" charset="-122"/>
                          <a:ea typeface="华文新魏" pitchFamily="2" charset="-122"/>
                        </a:rPr>
                        <a:t>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800" b="0" i="0" u="none" strike="noStrike" cap="none" normalizeH="0" baseline="0" smtClean="0">
                          <a:ln>
                            <a:noFill/>
                          </a:ln>
                          <a:solidFill>
                            <a:schemeClr val="tx1"/>
                          </a:solidFill>
                          <a:effectLst/>
                          <a:latin typeface="华文新魏" pitchFamily="2" charset="-122"/>
                          <a:ea typeface="华文新魏" pitchFamily="2" charset="-122"/>
                        </a:rPr>
                        <a:t>不买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en-US" altLang="zh-CN" sz="1800" b="0" i="0" u="none" strike="noStrike" cap="none" normalizeH="0" baseline="0" smtClean="0">
                          <a:ln>
                            <a:noFill/>
                          </a:ln>
                          <a:solidFill>
                            <a:schemeClr val="tx1"/>
                          </a:solidFill>
                          <a:effectLst/>
                          <a:latin typeface="华文新魏" pitchFamily="2" charset="-122"/>
                          <a:ea typeface="华文新魏" pitchFamily="2" charset="-122"/>
                        </a:rPr>
                        <a:t>64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800" b="0" i="0" u="none" strike="noStrike" cap="none" normalizeH="0" baseline="0" smtClean="0">
                          <a:ln>
                            <a:noFill/>
                          </a:ln>
                          <a:solidFill>
                            <a:schemeClr val="tx1"/>
                          </a:solidFill>
                          <a:effectLst/>
                          <a:latin typeface="华文新魏" pitchFamily="2" charset="-122"/>
                          <a:ea typeface="华文新魏" pitchFamily="2" charset="-122"/>
                        </a:rPr>
                        <a:t>青</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800" b="0" i="0" u="none" strike="noStrike" cap="none" normalizeH="0" baseline="0" smtClean="0">
                          <a:ln>
                            <a:noFill/>
                          </a:ln>
                          <a:solidFill>
                            <a:schemeClr val="tx1"/>
                          </a:solidFill>
                          <a:effectLst/>
                          <a:latin typeface="华文新魏" pitchFamily="2" charset="-122"/>
                          <a:ea typeface="华文新魏" pitchFamily="2" charset="-122"/>
                        </a:rPr>
                        <a:t>低</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800" b="0" i="0" u="none" strike="noStrike" cap="none" normalizeH="0" baseline="0" smtClean="0">
                          <a:ln>
                            <a:noFill/>
                          </a:ln>
                          <a:solidFill>
                            <a:schemeClr val="tx1"/>
                          </a:solidFill>
                          <a:effectLst/>
                          <a:latin typeface="华文新魏" pitchFamily="2" charset="-122"/>
                          <a:ea typeface="华文新魏" pitchFamily="2" charset="-122"/>
                        </a:rPr>
                        <a:t>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800" b="0" i="0" u="none" strike="noStrike" cap="none" normalizeH="0" baseline="0" smtClean="0">
                          <a:ln>
                            <a:noFill/>
                          </a:ln>
                          <a:solidFill>
                            <a:schemeClr val="tx1"/>
                          </a:solidFill>
                          <a:effectLst/>
                          <a:latin typeface="华文新魏" pitchFamily="2" charset="-122"/>
                          <a:ea typeface="华文新魏" pitchFamily="2" charset="-122"/>
                        </a:rPr>
                        <a:t>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800" b="0" i="0" u="none" strike="noStrike" cap="none" normalizeH="0" baseline="0" smtClean="0">
                          <a:ln>
                            <a:noFill/>
                          </a:ln>
                          <a:solidFill>
                            <a:schemeClr val="tx1"/>
                          </a:solidFill>
                          <a:effectLst/>
                          <a:latin typeface="华文新魏" pitchFamily="2" charset="-122"/>
                          <a:ea typeface="华文新魏"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en-US" altLang="zh-CN" sz="1800" b="0" i="0" u="none" strike="noStrike" cap="none" normalizeH="0" baseline="0" smtClean="0">
                          <a:ln>
                            <a:noFill/>
                          </a:ln>
                          <a:solidFill>
                            <a:schemeClr val="tx1"/>
                          </a:solidFill>
                          <a:effectLst/>
                          <a:latin typeface="华文新魏" pitchFamily="2" charset="-122"/>
                          <a:ea typeface="华文新魏" pitchFamily="2" charset="-122"/>
                        </a:rPr>
                        <a:t>132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800" b="0" i="0" u="none" strike="noStrike" cap="none" normalizeH="0" baseline="0" smtClean="0">
                          <a:ln>
                            <a:noFill/>
                          </a:ln>
                          <a:solidFill>
                            <a:schemeClr val="tx1"/>
                          </a:solidFill>
                          <a:effectLst/>
                          <a:latin typeface="华文新魏" pitchFamily="2" charset="-122"/>
                          <a:ea typeface="华文新魏" pitchFamily="2" charset="-122"/>
                        </a:rPr>
                        <a:t>老</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800" b="0" i="0" u="none" strike="noStrike" cap="none" normalizeH="0" baseline="0" smtClean="0">
                          <a:ln>
                            <a:noFill/>
                          </a:ln>
                          <a:solidFill>
                            <a:schemeClr val="tx1"/>
                          </a:solidFill>
                          <a:effectLst/>
                          <a:latin typeface="华文新魏" pitchFamily="2" charset="-122"/>
                          <a:ea typeface="华文新魏"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800" b="0" i="0" u="none" strike="noStrike" cap="none" normalizeH="0" baseline="0" smtClean="0">
                          <a:ln>
                            <a:noFill/>
                          </a:ln>
                          <a:solidFill>
                            <a:schemeClr val="tx1"/>
                          </a:solidFill>
                          <a:effectLst/>
                          <a:latin typeface="华文新魏" pitchFamily="2" charset="-122"/>
                          <a:ea typeface="华文新魏" pitchFamily="2" charset="-122"/>
                        </a:rPr>
                        <a:t>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800" b="0" i="0" u="none" strike="noStrike" cap="none" normalizeH="0" baseline="0" smtClean="0">
                          <a:ln>
                            <a:noFill/>
                          </a:ln>
                          <a:solidFill>
                            <a:schemeClr val="tx1"/>
                          </a:solidFill>
                          <a:effectLst/>
                          <a:latin typeface="华文新魏" pitchFamily="2" charset="-122"/>
                          <a:ea typeface="华文新魏" pitchFamily="2" charset="-122"/>
                        </a:rPr>
                        <a:t>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800" b="0" i="0" u="none" strike="noStrike" cap="none" normalizeH="0" baseline="0" smtClean="0">
                          <a:ln>
                            <a:noFill/>
                          </a:ln>
                          <a:solidFill>
                            <a:schemeClr val="tx1"/>
                          </a:solidFill>
                          <a:effectLst/>
                          <a:latin typeface="华文新魏" pitchFamily="2" charset="-122"/>
                          <a:ea typeface="华文新魏"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en-US" altLang="zh-CN" sz="1800" b="0" i="0" u="none" strike="noStrike" cap="none" normalizeH="0" baseline="0" smtClean="0">
                          <a:ln>
                            <a:noFill/>
                          </a:ln>
                          <a:solidFill>
                            <a:schemeClr val="tx1"/>
                          </a:solidFill>
                          <a:effectLst/>
                          <a:latin typeface="华文新魏" pitchFamily="2" charset="-122"/>
                          <a:ea typeface="华文新魏" pitchFamily="2" charset="-122"/>
                        </a:rPr>
                        <a:t>64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800" b="0" i="0" u="none" strike="noStrike" cap="none" normalizeH="0" baseline="0" smtClean="0">
                          <a:ln>
                            <a:noFill/>
                          </a:ln>
                          <a:solidFill>
                            <a:schemeClr val="tx1"/>
                          </a:solidFill>
                          <a:effectLst/>
                          <a:latin typeface="华文新魏" pitchFamily="2" charset="-122"/>
                          <a:ea typeface="华文新魏" pitchFamily="2" charset="-122"/>
                        </a:rPr>
                        <a:t>青</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800" b="0" i="0" u="none" strike="noStrike" cap="none" normalizeH="0" baseline="0" smtClean="0">
                          <a:ln>
                            <a:noFill/>
                          </a:ln>
                          <a:solidFill>
                            <a:schemeClr val="tx1"/>
                          </a:solidFill>
                          <a:effectLst/>
                          <a:latin typeface="华文新魏" pitchFamily="2" charset="-122"/>
                          <a:ea typeface="华文新魏"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800" b="0" i="0" u="none" strike="noStrike" cap="none" normalizeH="0" baseline="0" smtClean="0">
                          <a:ln>
                            <a:noFill/>
                          </a:ln>
                          <a:solidFill>
                            <a:schemeClr val="tx1"/>
                          </a:solidFill>
                          <a:effectLst/>
                          <a:latin typeface="华文新魏" pitchFamily="2" charset="-122"/>
                          <a:ea typeface="华文新魏" pitchFamily="2" charset="-122"/>
                        </a:rPr>
                        <a:t>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800" b="0" i="0" u="none" strike="noStrike" cap="none" normalizeH="0" baseline="0" smtClean="0">
                          <a:ln>
                            <a:noFill/>
                          </a:ln>
                          <a:solidFill>
                            <a:schemeClr val="tx1"/>
                          </a:solidFill>
                          <a:effectLst/>
                          <a:latin typeface="华文新魏" pitchFamily="2" charset="-122"/>
                          <a:ea typeface="华文新魏" pitchFamily="2" charset="-122"/>
                        </a:rPr>
                        <a:t>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800" b="0" i="0" u="none" strike="noStrike" cap="none" normalizeH="0" baseline="0" smtClean="0">
                          <a:ln>
                            <a:noFill/>
                          </a:ln>
                          <a:solidFill>
                            <a:schemeClr val="tx1"/>
                          </a:solidFill>
                          <a:effectLst/>
                          <a:latin typeface="华文新魏" pitchFamily="2" charset="-122"/>
                          <a:ea typeface="华文新魏"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en-US" altLang="zh-CN" sz="1800" b="0" i="0" u="none" strike="noStrike" cap="none" normalizeH="0" baseline="0" smtClean="0">
                          <a:ln>
                            <a:noFill/>
                          </a:ln>
                          <a:solidFill>
                            <a:schemeClr val="tx1"/>
                          </a:solidFill>
                          <a:effectLst/>
                          <a:latin typeface="华文新魏" pitchFamily="2" charset="-122"/>
                          <a:ea typeface="华文新魏" pitchFamily="2" charset="-122"/>
                        </a:rPr>
                        <a:t>32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800" b="0" i="0" u="none" strike="noStrike" cap="none" normalizeH="0" baseline="0" smtClean="0">
                          <a:ln>
                            <a:noFill/>
                          </a:ln>
                          <a:solidFill>
                            <a:schemeClr val="tx1"/>
                          </a:solidFill>
                          <a:effectLst/>
                          <a:latin typeface="华文新魏" pitchFamily="2" charset="-122"/>
                          <a:ea typeface="华文新魏"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800" b="0" i="0" u="none" strike="noStrike" cap="none" normalizeH="0" baseline="0" smtClean="0">
                          <a:ln>
                            <a:noFill/>
                          </a:ln>
                          <a:solidFill>
                            <a:schemeClr val="tx1"/>
                          </a:solidFill>
                          <a:effectLst/>
                          <a:latin typeface="华文新魏" pitchFamily="2" charset="-122"/>
                          <a:ea typeface="华文新魏"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800" b="0" i="0" u="none" strike="noStrike" cap="none" normalizeH="0" baseline="0" smtClean="0">
                          <a:ln>
                            <a:noFill/>
                          </a:ln>
                          <a:solidFill>
                            <a:schemeClr val="tx1"/>
                          </a:solidFill>
                          <a:effectLst/>
                          <a:latin typeface="华文新魏" pitchFamily="2" charset="-122"/>
                          <a:ea typeface="华文新魏" pitchFamily="2" charset="-122"/>
                        </a:rPr>
                        <a:t>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800" b="0" i="0" u="none" strike="noStrike" cap="none" normalizeH="0" baseline="0" smtClean="0">
                          <a:ln>
                            <a:noFill/>
                          </a:ln>
                          <a:solidFill>
                            <a:schemeClr val="tx1"/>
                          </a:solidFill>
                          <a:effectLst/>
                          <a:latin typeface="华文新魏" pitchFamily="2" charset="-122"/>
                          <a:ea typeface="华文新魏" pitchFamily="2" charset="-122"/>
                        </a:rPr>
                        <a:t>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800" b="0" i="0" u="none" strike="noStrike" cap="none" normalizeH="0" baseline="0" smtClean="0">
                          <a:ln>
                            <a:noFill/>
                          </a:ln>
                          <a:solidFill>
                            <a:schemeClr val="tx1"/>
                          </a:solidFill>
                          <a:effectLst/>
                          <a:latin typeface="华文新魏" pitchFamily="2" charset="-122"/>
                          <a:ea typeface="华文新魏"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9088">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en-US" altLang="zh-CN" sz="1800" b="0" i="0" u="none" strike="noStrike" cap="none" normalizeH="0" baseline="0" smtClean="0">
                          <a:ln>
                            <a:noFill/>
                          </a:ln>
                          <a:solidFill>
                            <a:schemeClr val="tx1"/>
                          </a:solidFill>
                          <a:effectLst/>
                          <a:latin typeface="华文新魏" pitchFamily="2" charset="-122"/>
                          <a:ea typeface="华文新魏" pitchFamily="2" charset="-122"/>
                        </a:rPr>
                        <a:t>32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800" b="0" i="0" u="none" strike="noStrike" cap="none" normalizeH="0" baseline="0" smtClean="0">
                          <a:ln>
                            <a:noFill/>
                          </a:ln>
                          <a:solidFill>
                            <a:schemeClr val="tx1"/>
                          </a:solidFill>
                          <a:effectLst/>
                          <a:latin typeface="华文新魏" pitchFamily="2" charset="-122"/>
                          <a:ea typeface="华文新魏"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800" b="0" i="0" u="none" strike="noStrike" cap="none" normalizeH="0" baseline="0" smtClean="0">
                          <a:ln>
                            <a:noFill/>
                          </a:ln>
                          <a:solidFill>
                            <a:schemeClr val="tx1"/>
                          </a:solidFill>
                          <a:effectLst/>
                          <a:latin typeface="华文新魏" pitchFamily="2" charset="-122"/>
                          <a:ea typeface="华文新魏" pitchFamily="2" charset="-122"/>
                        </a:rPr>
                        <a:t>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800" b="0" i="0" u="none" strike="noStrike" cap="none" normalizeH="0" baseline="0" smtClean="0">
                          <a:ln>
                            <a:noFill/>
                          </a:ln>
                          <a:solidFill>
                            <a:schemeClr val="tx1"/>
                          </a:solidFill>
                          <a:effectLst/>
                          <a:latin typeface="华文新魏" pitchFamily="2" charset="-122"/>
                          <a:ea typeface="华文新魏" pitchFamily="2" charset="-122"/>
                        </a:rPr>
                        <a:t>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800" b="0" i="0" u="none" strike="noStrike" cap="none" normalizeH="0" baseline="0" smtClean="0">
                          <a:ln>
                            <a:noFill/>
                          </a:ln>
                          <a:solidFill>
                            <a:schemeClr val="tx1"/>
                          </a:solidFill>
                          <a:effectLst/>
                          <a:latin typeface="华文新魏" pitchFamily="2" charset="-122"/>
                          <a:ea typeface="华文新魏" pitchFamily="2" charset="-122"/>
                        </a:rPr>
                        <a:t>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800" b="0" i="0" u="none" strike="noStrike" cap="none" normalizeH="0" baseline="0" smtClean="0">
                          <a:ln>
                            <a:noFill/>
                          </a:ln>
                          <a:solidFill>
                            <a:schemeClr val="tx1"/>
                          </a:solidFill>
                          <a:effectLst/>
                          <a:latin typeface="华文新魏" pitchFamily="2" charset="-122"/>
                          <a:ea typeface="华文新魏"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en-US" altLang="zh-CN" sz="1800" b="0" i="0" u="none" strike="noStrike" cap="none" normalizeH="0" baseline="0" smtClean="0">
                          <a:ln>
                            <a:noFill/>
                          </a:ln>
                          <a:solidFill>
                            <a:schemeClr val="tx1"/>
                          </a:solidFill>
                          <a:effectLst/>
                          <a:latin typeface="华文新魏" pitchFamily="2" charset="-122"/>
                          <a:ea typeface="华文新魏" pitchFamily="2" charset="-122"/>
                        </a:rPr>
                        <a:t>63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800" b="0" i="0" u="none" strike="noStrike" cap="none" normalizeH="0" baseline="0" smtClean="0">
                          <a:ln>
                            <a:noFill/>
                          </a:ln>
                          <a:solidFill>
                            <a:schemeClr val="tx1"/>
                          </a:solidFill>
                          <a:effectLst/>
                          <a:latin typeface="华文新魏" pitchFamily="2" charset="-122"/>
                          <a:ea typeface="华文新魏" pitchFamily="2" charset="-122"/>
                        </a:rPr>
                        <a:t>老</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800" b="0" i="0" u="none" strike="noStrike" cap="none" normalizeH="0" baseline="0" smtClean="0">
                          <a:ln>
                            <a:noFill/>
                          </a:ln>
                          <a:solidFill>
                            <a:schemeClr val="tx1"/>
                          </a:solidFill>
                          <a:effectLst/>
                          <a:latin typeface="华文新魏" pitchFamily="2" charset="-122"/>
                          <a:ea typeface="华文新魏"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800" b="0" i="0" u="none" strike="noStrike" cap="none" normalizeH="0" baseline="0" smtClean="0">
                          <a:ln>
                            <a:noFill/>
                          </a:ln>
                          <a:solidFill>
                            <a:schemeClr val="tx1"/>
                          </a:solidFill>
                          <a:effectLst/>
                          <a:latin typeface="华文新魏" pitchFamily="2" charset="-122"/>
                          <a:ea typeface="华文新魏" pitchFamily="2" charset="-122"/>
                        </a:rPr>
                        <a:t>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800" b="0" i="0" u="none" strike="noStrike" cap="none" normalizeH="0" baseline="0" smtClean="0">
                          <a:ln>
                            <a:noFill/>
                          </a:ln>
                          <a:solidFill>
                            <a:schemeClr val="tx1"/>
                          </a:solidFill>
                          <a:effectLst/>
                          <a:latin typeface="华文新魏" pitchFamily="2" charset="-122"/>
                          <a:ea typeface="华文新魏" pitchFamily="2" charset="-122"/>
                        </a:rPr>
                        <a:t>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800" b="0" i="0" u="none" strike="noStrike" cap="none" normalizeH="0" baseline="0" smtClean="0">
                          <a:ln>
                            <a:noFill/>
                          </a:ln>
                          <a:solidFill>
                            <a:schemeClr val="tx1"/>
                          </a:solidFill>
                          <a:effectLst/>
                          <a:latin typeface="华文新魏" pitchFamily="2" charset="-122"/>
                          <a:ea typeface="华文新魏" pitchFamily="2" charset="-122"/>
                        </a:rPr>
                        <a:t>不买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r>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en-US" altLang="zh-CN" sz="1800" b="0" i="0" u="none" strike="noStrike" cap="none" normalizeH="0" baseline="0" smtClean="0">
                          <a:ln>
                            <a:noFill/>
                          </a:ln>
                          <a:solidFill>
                            <a:schemeClr val="tx1"/>
                          </a:solidFill>
                          <a:effectLst/>
                          <a:latin typeface="华文新魏" pitchFamily="2" charset="-122"/>
                          <a:ea typeface="华文新魏" pitchFamily="2" charset="-122"/>
                        </a:rPr>
                        <a:t>1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med" len="med"/>
                      <a:tailEnd type="none" w="med" len="med"/>
                    </a:lnB>
                    <a:lnTlToBr>
                      <a:noFill/>
                    </a:lnTlToBr>
                    <a:lnBlToTr>
                      <a:noFill/>
                    </a:lnBlToTr>
                    <a:solidFill>
                      <a:srgbClr val="B4B6B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800" b="0" i="0" u="none" strike="noStrike" cap="none" normalizeH="0" baseline="0" smtClean="0">
                          <a:ln>
                            <a:noFill/>
                          </a:ln>
                          <a:solidFill>
                            <a:schemeClr val="tx1"/>
                          </a:solidFill>
                          <a:effectLst/>
                          <a:latin typeface="华文新魏" pitchFamily="2" charset="-122"/>
                          <a:ea typeface="华文新魏" pitchFamily="2" charset="-122"/>
                        </a:rPr>
                        <a:t>老</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med" len="med"/>
                      <a:tailEnd type="none" w="med" len="med"/>
                    </a:lnB>
                    <a:lnTlToBr>
                      <a:noFill/>
                    </a:lnTlToBr>
                    <a:lnBlToTr>
                      <a:noFill/>
                    </a:lnBlToTr>
                    <a:solidFill>
                      <a:srgbClr val="B4B6B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800" b="0" i="0" u="none" strike="noStrike" cap="none" normalizeH="0" baseline="0" smtClean="0">
                          <a:ln>
                            <a:noFill/>
                          </a:ln>
                          <a:solidFill>
                            <a:schemeClr val="tx1"/>
                          </a:solidFill>
                          <a:effectLst/>
                          <a:latin typeface="华文新魏" pitchFamily="2" charset="-122"/>
                          <a:ea typeface="华文新魏"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med" len="med"/>
                      <a:tailEnd type="none" w="med" len="med"/>
                    </a:lnB>
                    <a:lnTlToBr>
                      <a:noFill/>
                    </a:lnTlToBr>
                    <a:lnBlToTr>
                      <a:noFill/>
                    </a:lnBlToTr>
                    <a:solidFill>
                      <a:srgbClr val="B4B6B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800" b="0" i="0" u="none" strike="noStrike" cap="none" normalizeH="0" baseline="0" smtClean="0">
                          <a:ln>
                            <a:noFill/>
                          </a:ln>
                          <a:solidFill>
                            <a:schemeClr val="tx1"/>
                          </a:solidFill>
                          <a:effectLst/>
                          <a:latin typeface="华文新魏" pitchFamily="2" charset="-122"/>
                          <a:ea typeface="华文新魏" pitchFamily="2" charset="-122"/>
                        </a:rPr>
                        <a:t>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med" len="med"/>
                      <a:tailEnd type="none" w="med" len="med"/>
                    </a:lnB>
                    <a:lnTlToBr>
                      <a:noFill/>
                    </a:lnTlToBr>
                    <a:lnBlToTr>
                      <a:noFill/>
                    </a:lnBlToTr>
                    <a:solidFill>
                      <a:srgbClr val="B4B6B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800" b="0" i="0" u="none" strike="noStrike" cap="none" normalizeH="0" baseline="0" smtClean="0">
                          <a:ln>
                            <a:noFill/>
                          </a:ln>
                          <a:solidFill>
                            <a:schemeClr val="tx1"/>
                          </a:solidFill>
                          <a:effectLst/>
                          <a:latin typeface="华文新魏" pitchFamily="2" charset="-122"/>
                          <a:ea typeface="华文新魏" pitchFamily="2" charset="-122"/>
                        </a:rPr>
                        <a:t>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med" len="med"/>
                      <a:tailEnd type="none" w="med" len="med"/>
                    </a:lnB>
                    <a:lnTlToBr>
                      <a:noFill/>
                    </a:lnTlToBr>
                    <a:lnBlToTr>
                      <a:noFill/>
                    </a:lnBlToTr>
                    <a:solidFill>
                      <a:srgbClr val="B4B6B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800" b="0" i="0" u="none" strike="noStrike" cap="none" normalizeH="0" baseline="0" smtClean="0">
                          <a:ln>
                            <a:noFill/>
                          </a:ln>
                          <a:solidFill>
                            <a:schemeClr val="tx1"/>
                          </a:solidFill>
                          <a:effectLst/>
                          <a:latin typeface="华文新魏" pitchFamily="2" charset="-122"/>
                          <a:ea typeface="华文新魏"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med" len="med"/>
                      <a:tailEnd type="none" w="med" len="med"/>
                    </a:lnB>
                    <a:lnTlToBr>
                      <a:noFill/>
                    </a:lnTlToBr>
                    <a:lnBlToTr>
                      <a:noFill/>
                    </a:lnBlToTr>
                    <a:solidFill>
                      <a:srgbClr val="B4B6B0"/>
                    </a:solidFill>
                  </a:tcPr>
                </a:tc>
              </a:tr>
            </a:tbl>
          </a:graphicData>
        </a:graphic>
      </p:graphicFrame>
      <p:sp>
        <p:nvSpPr>
          <p:cNvPr id="823424" name="Text Box 128"/>
          <p:cNvSpPr txBox="1">
            <a:spLocks noChangeArrowheads="1"/>
          </p:cNvSpPr>
          <p:nvPr/>
        </p:nvSpPr>
        <p:spPr bwMode="auto">
          <a:xfrm>
            <a:off x="3546475" y="260350"/>
            <a:ext cx="1962150" cy="519113"/>
          </a:xfrm>
          <a:prstGeom prst="rect">
            <a:avLst/>
          </a:prstGeom>
          <a:noFill/>
          <a:ln>
            <a:noFill/>
          </a:ln>
          <a:effectLst/>
          <a:extLst>
            <a:ext uri="{909E8E84-426E-40DD-AFC4-6F175D3DCCD1}">
              <a14:hiddenFill xmlns:a14="http://schemas.microsoft.com/office/drawing/2010/main">
                <a:solidFill>
                  <a:srgbClr val="CC00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a:t>决策树算法</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26509" name="Group 141"/>
          <p:cNvGraphicFramePr>
            <a:graphicFrameLocks noGrp="1"/>
          </p:cNvGraphicFramePr>
          <p:nvPr/>
        </p:nvGraphicFramePr>
        <p:xfrm>
          <a:off x="179388" y="1052513"/>
          <a:ext cx="4537075" cy="5290187"/>
        </p:xfrm>
        <a:graphic>
          <a:graphicData uri="http://schemas.openxmlformats.org/drawingml/2006/table">
            <a:tbl>
              <a:tblPr/>
              <a:tblGrid>
                <a:gridCol w="512762"/>
                <a:gridCol w="558800"/>
                <a:gridCol w="612775"/>
                <a:gridCol w="612775"/>
                <a:gridCol w="690563"/>
                <a:gridCol w="1549400"/>
              </a:tblGrid>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bg1"/>
                          </a:solidFill>
                          <a:effectLst/>
                          <a:latin typeface="华文新魏" pitchFamily="2" charset="-122"/>
                          <a:ea typeface="华文新魏" pitchFamily="2" charset="-122"/>
                        </a:rPr>
                        <a:t>计数</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bg1"/>
                          </a:solidFill>
                          <a:effectLst/>
                          <a:latin typeface="华文新魏" pitchFamily="2" charset="-122"/>
                          <a:ea typeface="华文新魏" pitchFamily="2" charset="-122"/>
                        </a:rPr>
                        <a:t>年龄</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bg1"/>
                          </a:solidFill>
                          <a:effectLst/>
                          <a:latin typeface="华文新魏" pitchFamily="2" charset="-122"/>
                          <a:ea typeface="华文新魏" pitchFamily="2" charset="-122"/>
                        </a:rPr>
                        <a:t>收入</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bg1"/>
                          </a:solidFill>
                          <a:effectLst/>
                          <a:latin typeface="华文新魏" pitchFamily="2" charset="-122"/>
                          <a:ea typeface="华文新魏" pitchFamily="2" charset="-122"/>
                        </a:rPr>
                        <a:t>学生</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bg1"/>
                          </a:solidFill>
                          <a:effectLst/>
                          <a:latin typeface="华文新魏" pitchFamily="2" charset="-122"/>
                          <a:ea typeface="华文新魏" pitchFamily="2" charset="-122"/>
                        </a:rPr>
                        <a:t>信誉</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1" i="0" u="none" strike="noStrike" cap="none" normalizeH="0" baseline="0" smtClean="0">
                          <a:ln>
                            <a:noFill/>
                          </a:ln>
                          <a:solidFill>
                            <a:schemeClr val="bg1"/>
                          </a:solidFill>
                          <a:effectLst/>
                          <a:latin typeface="华文新魏" pitchFamily="2" charset="-122"/>
                          <a:ea typeface="华文新魏" pitchFamily="2" charset="-122"/>
                        </a:rPr>
                        <a:t>归类：买计算机？</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r>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en-US" altLang="zh-CN" sz="1400" b="0" i="0" u="none" strike="noStrike" cap="none" normalizeH="0" baseline="0" smtClean="0">
                          <a:ln>
                            <a:noFill/>
                          </a:ln>
                          <a:solidFill>
                            <a:schemeClr val="bg1"/>
                          </a:solidFill>
                          <a:effectLst/>
                          <a:latin typeface="华文新魏" pitchFamily="2" charset="-122"/>
                          <a:ea typeface="华文新魏" pitchFamily="2" charset="-122"/>
                        </a:rPr>
                        <a:t>64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0099"/>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bg1"/>
                          </a:solidFill>
                          <a:effectLst/>
                          <a:latin typeface="华文新魏" pitchFamily="2" charset="-122"/>
                          <a:ea typeface="华文新魏" pitchFamily="2" charset="-122"/>
                        </a:rPr>
                        <a:t>青</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0099"/>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bg1"/>
                          </a:solidFill>
                          <a:effectLst/>
                          <a:latin typeface="华文新魏" pitchFamily="2" charset="-122"/>
                          <a:ea typeface="华文新魏" pitchFamily="2" charset="-122"/>
                        </a:rPr>
                        <a:t>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0099"/>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bg1"/>
                          </a:solidFill>
                          <a:effectLst/>
                          <a:latin typeface="华文新魏" pitchFamily="2" charset="-122"/>
                          <a:ea typeface="华文新魏" pitchFamily="2" charset="-122"/>
                        </a:rPr>
                        <a:t>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0099"/>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bg1"/>
                          </a:solidFill>
                          <a:effectLst/>
                          <a:latin typeface="华文新魏" pitchFamily="2" charset="-122"/>
                          <a:ea typeface="华文新魏" pitchFamily="2" charset="-122"/>
                        </a:rPr>
                        <a:t>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0099"/>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bg1"/>
                          </a:solidFill>
                          <a:effectLst/>
                          <a:latin typeface="华文新魏" pitchFamily="2" charset="-122"/>
                          <a:ea typeface="华文新魏" pitchFamily="2" charset="-122"/>
                        </a:rPr>
                        <a:t>不买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0099"/>
                    </a:solidFill>
                  </a:tcPr>
                </a:tc>
              </a:tr>
              <a:tr h="319088">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en-US" altLang="zh-CN" sz="1400" b="0" i="0" u="none" strike="noStrike" cap="none" normalizeH="0" baseline="0" smtClean="0">
                          <a:ln>
                            <a:noFill/>
                          </a:ln>
                          <a:solidFill>
                            <a:schemeClr val="bg1"/>
                          </a:solidFill>
                          <a:effectLst/>
                          <a:latin typeface="华文新魏" pitchFamily="2" charset="-122"/>
                          <a:ea typeface="华文新魏" pitchFamily="2" charset="-122"/>
                        </a:rPr>
                        <a:t>64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0099"/>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bg1"/>
                          </a:solidFill>
                          <a:effectLst/>
                          <a:latin typeface="华文新魏" pitchFamily="2" charset="-122"/>
                          <a:ea typeface="华文新魏" pitchFamily="2" charset="-122"/>
                        </a:rPr>
                        <a:t>青</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0099"/>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bg1"/>
                          </a:solidFill>
                          <a:effectLst/>
                          <a:latin typeface="华文新魏" pitchFamily="2" charset="-122"/>
                          <a:ea typeface="华文新魏" pitchFamily="2" charset="-122"/>
                        </a:rPr>
                        <a:t>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0099"/>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bg1"/>
                          </a:solidFill>
                          <a:effectLst/>
                          <a:latin typeface="华文新魏" pitchFamily="2" charset="-122"/>
                          <a:ea typeface="华文新魏" pitchFamily="2" charset="-122"/>
                        </a:rPr>
                        <a:t>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0099"/>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bg1"/>
                          </a:solidFill>
                          <a:effectLst/>
                          <a:latin typeface="华文新魏" pitchFamily="2" charset="-122"/>
                          <a:ea typeface="华文新魏" pitchFamily="2" charset="-122"/>
                        </a:rPr>
                        <a:t>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0099"/>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bg1"/>
                          </a:solidFill>
                          <a:effectLst/>
                          <a:latin typeface="华文新魏" pitchFamily="2" charset="-122"/>
                          <a:ea typeface="华文新魏" pitchFamily="2" charset="-122"/>
                        </a:rPr>
                        <a:t>不买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0099"/>
                    </a:solidFill>
                  </a:tcPr>
                </a:tc>
              </a:tr>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en-US" altLang="zh-CN" sz="1400" b="0" i="0" u="none" strike="noStrike" cap="none" normalizeH="0" baseline="0" smtClean="0">
                          <a:ln>
                            <a:noFill/>
                          </a:ln>
                          <a:solidFill>
                            <a:schemeClr val="tx1"/>
                          </a:solidFill>
                          <a:effectLst/>
                          <a:latin typeface="华文新魏" pitchFamily="2" charset="-122"/>
                          <a:ea typeface="华文新魏" pitchFamily="2" charset="-122"/>
                        </a:rPr>
                        <a:t>128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en-US" altLang="zh-CN" sz="1400" b="0" i="0" u="none" strike="noStrike" cap="none" normalizeH="0" baseline="0" smtClean="0">
                          <a:ln>
                            <a:noFill/>
                          </a:ln>
                          <a:solidFill>
                            <a:schemeClr val="tx1"/>
                          </a:solidFill>
                          <a:effectLst/>
                          <a:latin typeface="华文新魏" pitchFamily="2" charset="-122"/>
                          <a:ea typeface="华文新魏" pitchFamily="2" charset="-122"/>
                        </a:rPr>
                        <a:t>60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老</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en-US" altLang="zh-CN" sz="1400" b="0" i="0" u="none" strike="noStrike" cap="none" normalizeH="0" baseline="0" smtClean="0">
                          <a:ln>
                            <a:noFill/>
                          </a:ln>
                          <a:solidFill>
                            <a:schemeClr val="tx1"/>
                          </a:solidFill>
                          <a:effectLst/>
                          <a:latin typeface="华文新魏" pitchFamily="2" charset="-122"/>
                          <a:ea typeface="华文新魏" pitchFamily="2" charset="-122"/>
                        </a:rPr>
                        <a:t>64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老</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低</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6863">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en-US" altLang="zh-CN" sz="1400" b="0" i="0" u="none" strike="noStrike" cap="none" normalizeH="0" baseline="0" smtClean="0">
                          <a:ln>
                            <a:noFill/>
                          </a:ln>
                          <a:solidFill>
                            <a:schemeClr val="bg1"/>
                          </a:solidFill>
                          <a:effectLst/>
                          <a:latin typeface="华文新魏" pitchFamily="2" charset="-122"/>
                          <a:ea typeface="华文新魏" pitchFamily="2" charset="-122"/>
                        </a:rPr>
                        <a:t>64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0099"/>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bg1"/>
                          </a:solidFill>
                          <a:effectLst/>
                          <a:latin typeface="华文新魏" pitchFamily="2" charset="-122"/>
                          <a:ea typeface="华文新魏" pitchFamily="2" charset="-122"/>
                        </a:rPr>
                        <a:t>老</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0099"/>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bg1"/>
                          </a:solidFill>
                          <a:effectLst/>
                          <a:latin typeface="华文新魏" pitchFamily="2" charset="-122"/>
                          <a:ea typeface="华文新魏" pitchFamily="2" charset="-122"/>
                        </a:rPr>
                        <a:t>低</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0099"/>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bg1"/>
                          </a:solidFill>
                          <a:effectLst/>
                          <a:latin typeface="华文新魏" pitchFamily="2" charset="-122"/>
                          <a:ea typeface="华文新魏" pitchFamily="2" charset="-122"/>
                        </a:rPr>
                        <a:t>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0099"/>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bg1"/>
                          </a:solidFill>
                          <a:effectLst/>
                          <a:latin typeface="华文新魏" pitchFamily="2" charset="-122"/>
                          <a:ea typeface="华文新魏" pitchFamily="2" charset="-122"/>
                        </a:rPr>
                        <a:t>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0099"/>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bg1"/>
                          </a:solidFill>
                          <a:effectLst/>
                          <a:latin typeface="华文新魏" pitchFamily="2" charset="-122"/>
                          <a:ea typeface="华文新魏" pitchFamily="2" charset="-122"/>
                        </a:rPr>
                        <a:t>不买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0099"/>
                    </a:solidFill>
                  </a:tcPr>
                </a:tc>
              </a:tr>
              <a:tr h="319088">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en-US" altLang="zh-CN" sz="1400" b="0" i="0" u="none" strike="noStrike" cap="none" normalizeH="0" baseline="0" smtClean="0">
                          <a:ln>
                            <a:noFill/>
                          </a:ln>
                          <a:solidFill>
                            <a:schemeClr val="tx1"/>
                          </a:solidFill>
                          <a:effectLst/>
                          <a:latin typeface="华文新魏" pitchFamily="2" charset="-122"/>
                          <a:ea typeface="华文新魏" pitchFamily="2" charset="-122"/>
                        </a:rPr>
                        <a:t>64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低</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en-US" altLang="zh-CN" sz="1400" b="0" i="0" u="none" strike="noStrike" cap="none" normalizeH="0" baseline="0" smtClean="0">
                          <a:ln>
                            <a:noFill/>
                          </a:ln>
                          <a:solidFill>
                            <a:schemeClr val="bg1"/>
                          </a:solidFill>
                          <a:effectLst/>
                          <a:latin typeface="华文新魏" pitchFamily="2" charset="-122"/>
                          <a:ea typeface="华文新魏" pitchFamily="2" charset="-122"/>
                        </a:rPr>
                        <a:t>128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0099"/>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bg1"/>
                          </a:solidFill>
                          <a:effectLst/>
                          <a:latin typeface="华文新魏" pitchFamily="2" charset="-122"/>
                          <a:ea typeface="华文新魏" pitchFamily="2" charset="-122"/>
                        </a:rPr>
                        <a:t>青</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0099"/>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bg1"/>
                          </a:solidFill>
                          <a:effectLst/>
                          <a:latin typeface="华文新魏" pitchFamily="2" charset="-122"/>
                          <a:ea typeface="华文新魏"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0099"/>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bg1"/>
                          </a:solidFill>
                          <a:effectLst/>
                          <a:latin typeface="华文新魏" pitchFamily="2" charset="-122"/>
                          <a:ea typeface="华文新魏" pitchFamily="2" charset="-122"/>
                        </a:rPr>
                        <a:t>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0099"/>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bg1"/>
                          </a:solidFill>
                          <a:effectLst/>
                          <a:latin typeface="华文新魏" pitchFamily="2" charset="-122"/>
                          <a:ea typeface="华文新魏" pitchFamily="2" charset="-122"/>
                        </a:rPr>
                        <a:t>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0099"/>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bg1"/>
                          </a:solidFill>
                          <a:effectLst/>
                          <a:latin typeface="华文新魏" pitchFamily="2" charset="-122"/>
                          <a:ea typeface="华文新魏" pitchFamily="2" charset="-122"/>
                        </a:rPr>
                        <a:t>不买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0099"/>
                    </a:solidFill>
                  </a:tcPr>
                </a:tc>
              </a:tr>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en-US" altLang="zh-CN" sz="1400" b="0" i="0" u="none" strike="noStrike" cap="none" normalizeH="0" baseline="0" smtClean="0">
                          <a:ln>
                            <a:noFill/>
                          </a:ln>
                          <a:solidFill>
                            <a:schemeClr val="tx1"/>
                          </a:solidFill>
                          <a:effectLst/>
                          <a:latin typeface="华文新魏" pitchFamily="2" charset="-122"/>
                          <a:ea typeface="华文新魏" pitchFamily="2" charset="-122"/>
                        </a:rPr>
                        <a:t>64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青</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低</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en-US" altLang="zh-CN" sz="1400" b="0" i="0" u="none" strike="noStrike" cap="none" normalizeH="0" baseline="0" smtClean="0">
                          <a:ln>
                            <a:noFill/>
                          </a:ln>
                          <a:solidFill>
                            <a:schemeClr val="tx1"/>
                          </a:solidFill>
                          <a:effectLst/>
                          <a:latin typeface="华文新魏" pitchFamily="2" charset="-122"/>
                          <a:ea typeface="华文新魏" pitchFamily="2" charset="-122"/>
                        </a:rPr>
                        <a:t>132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老</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en-US" altLang="zh-CN" sz="1400" b="0" i="0" u="none" strike="noStrike" cap="none" normalizeH="0" baseline="0" smtClean="0">
                          <a:ln>
                            <a:noFill/>
                          </a:ln>
                          <a:solidFill>
                            <a:schemeClr val="tx1"/>
                          </a:solidFill>
                          <a:effectLst/>
                          <a:latin typeface="华文新魏" pitchFamily="2" charset="-122"/>
                          <a:ea typeface="华文新魏" pitchFamily="2" charset="-122"/>
                        </a:rPr>
                        <a:t>64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青</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en-US" altLang="zh-CN" sz="1400" b="0" i="0" u="none" strike="noStrike" cap="none" normalizeH="0" baseline="0" smtClean="0">
                          <a:ln>
                            <a:noFill/>
                          </a:ln>
                          <a:solidFill>
                            <a:schemeClr val="tx1"/>
                          </a:solidFill>
                          <a:effectLst/>
                          <a:latin typeface="华文新魏" pitchFamily="2" charset="-122"/>
                          <a:ea typeface="华文新魏" pitchFamily="2" charset="-122"/>
                        </a:rPr>
                        <a:t>32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9088">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en-US" altLang="zh-CN" sz="1400" b="0" i="0" u="none" strike="noStrike" cap="none" normalizeH="0" baseline="0" smtClean="0">
                          <a:ln>
                            <a:noFill/>
                          </a:ln>
                          <a:solidFill>
                            <a:schemeClr val="tx1"/>
                          </a:solidFill>
                          <a:effectLst/>
                          <a:latin typeface="华文新魏" pitchFamily="2" charset="-122"/>
                          <a:ea typeface="华文新魏" pitchFamily="2" charset="-122"/>
                        </a:rPr>
                        <a:t>32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4963">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en-US" altLang="zh-CN" sz="1400" b="0" i="0" u="none" strike="noStrike" cap="none" normalizeH="0" baseline="0" smtClean="0">
                          <a:ln>
                            <a:noFill/>
                          </a:ln>
                          <a:solidFill>
                            <a:schemeClr val="bg1"/>
                          </a:solidFill>
                          <a:effectLst/>
                          <a:latin typeface="华文新魏" pitchFamily="2" charset="-122"/>
                          <a:ea typeface="华文新魏" pitchFamily="2" charset="-122"/>
                        </a:rPr>
                        <a:t>63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solidFill>
                      <a:srgbClr val="CC0099"/>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bg1"/>
                          </a:solidFill>
                          <a:effectLst/>
                          <a:latin typeface="华文新魏" pitchFamily="2" charset="-122"/>
                          <a:ea typeface="华文新魏" pitchFamily="2" charset="-122"/>
                        </a:rPr>
                        <a:t>老</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solidFill>
                      <a:srgbClr val="CC0099"/>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bg1"/>
                          </a:solidFill>
                          <a:effectLst/>
                          <a:latin typeface="华文新魏" pitchFamily="2" charset="-122"/>
                          <a:ea typeface="华文新魏"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solidFill>
                      <a:srgbClr val="CC0099"/>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bg1"/>
                          </a:solidFill>
                          <a:effectLst/>
                          <a:latin typeface="华文新魏" pitchFamily="2" charset="-122"/>
                          <a:ea typeface="华文新魏" pitchFamily="2" charset="-122"/>
                        </a:rPr>
                        <a:t>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solidFill>
                      <a:srgbClr val="CC0099"/>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bg1"/>
                          </a:solidFill>
                          <a:effectLst/>
                          <a:latin typeface="华文新魏" pitchFamily="2" charset="-122"/>
                          <a:ea typeface="华文新魏" pitchFamily="2" charset="-122"/>
                        </a:rPr>
                        <a:t>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solidFill>
                      <a:srgbClr val="CC0099"/>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bg1"/>
                          </a:solidFill>
                          <a:effectLst/>
                          <a:latin typeface="华文新魏" pitchFamily="2" charset="-122"/>
                          <a:ea typeface="华文新魏" pitchFamily="2" charset="-122"/>
                        </a:rPr>
                        <a:t>不买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solidFill>
                      <a:srgbClr val="CC0099"/>
                    </a:solidFill>
                  </a:tcPr>
                </a:tc>
              </a:tr>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en-US" altLang="zh-CN" sz="1400" b="0" i="0" u="none" strike="noStrike" cap="none" normalizeH="0" baseline="0" smtClean="0">
                          <a:ln>
                            <a:noFill/>
                          </a:ln>
                          <a:solidFill>
                            <a:schemeClr val="tx1"/>
                          </a:solidFill>
                          <a:effectLst/>
                          <a:latin typeface="华文新魏" pitchFamily="2" charset="-122"/>
                          <a:ea typeface="华文新魏" pitchFamily="2" charset="-122"/>
                        </a:rPr>
                        <a:t>1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老</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826499" name="Text Box 131"/>
          <p:cNvSpPr txBox="1">
            <a:spLocks noChangeArrowheads="1"/>
          </p:cNvSpPr>
          <p:nvPr/>
        </p:nvSpPr>
        <p:spPr bwMode="auto">
          <a:xfrm>
            <a:off x="5220072" y="789980"/>
            <a:ext cx="3384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dirty="0"/>
              <a:t>第</a:t>
            </a:r>
            <a:r>
              <a:rPr lang="en-US" altLang="zh-CN" dirty="0"/>
              <a:t>1</a:t>
            </a:r>
            <a:r>
              <a:rPr lang="zh-CN" altLang="en-US" dirty="0"/>
              <a:t>步计算决策属性的熵</a:t>
            </a:r>
          </a:p>
        </p:txBody>
      </p:sp>
      <p:sp>
        <p:nvSpPr>
          <p:cNvPr id="826502" name="Text Box 134"/>
          <p:cNvSpPr txBox="1">
            <a:spLocks noChangeArrowheads="1"/>
          </p:cNvSpPr>
          <p:nvPr/>
        </p:nvSpPr>
        <p:spPr bwMode="auto">
          <a:xfrm>
            <a:off x="4929559" y="1670368"/>
            <a:ext cx="3965575" cy="405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0" dirty="0"/>
              <a:t>决策属性“买计算机？”。该属性分</a:t>
            </a:r>
          </a:p>
          <a:p>
            <a:r>
              <a:rPr lang="zh-CN" altLang="en-US" sz="2000" b="0" dirty="0"/>
              <a:t>两类：买</a:t>
            </a:r>
            <a:r>
              <a:rPr lang="en-US" altLang="zh-CN" sz="2000" b="0" dirty="0"/>
              <a:t>/</a:t>
            </a:r>
            <a:r>
              <a:rPr lang="zh-CN" altLang="en-US" sz="2000" b="0" dirty="0"/>
              <a:t>不买</a:t>
            </a:r>
          </a:p>
          <a:p>
            <a:r>
              <a:rPr lang="en-US" altLang="zh-CN" sz="2000" b="0" dirty="0"/>
              <a:t>S1(</a:t>
            </a:r>
            <a:r>
              <a:rPr lang="zh-CN" altLang="en-US" sz="2000" b="0" dirty="0"/>
              <a:t>买</a:t>
            </a:r>
            <a:r>
              <a:rPr lang="en-US" altLang="zh-CN" sz="2000" b="0" dirty="0"/>
              <a:t>)=641            </a:t>
            </a:r>
          </a:p>
          <a:p>
            <a:r>
              <a:rPr lang="en-US" altLang="zh-CN" sz="2000" b="0" dirty="0"/>
              <a:t>S2</a:t>
            </a:r>
            <a:r>
              <a:rPr lang="zh-CN" altLang="en-US" sz="2000" b="0" dirty="0"/>
              <a:t>（不买）</a:t>
            </a:r>
            <a:r>
              <a:rPr lang="en-US" altLang="zh-CN" sz="2000" b="0" dirty="0"/>
              <a:t>= 383</a:t>
            </a:r>
          </a:p>
          <a:p>
            <a:r>
              <a:rPr lang="en-US" altLang="zh-CN" sz="2000" b="0" dirty="0"/>
              <a:t>S=S1+S2=1024</a:t>
            </a:r>
          </a:p>
          <a:p>
            <a:endParaRPr lang="en-US" altLang="zh-CN" sz="2000" b="0" dirty="0"/>
          </a:p>
          <a:p>
            <a:r>
              <a:rPr lang="en-US" altLang="zh-CN" sz="2000" b="0" dirty="0"/>
              <a:t>P1=641/1024=0.6260</a:t>
            </a:r>
          </a:p>
          <a:p>
            <a:r>
              <a:rPr lang="en-US" altLang="zh-CN" sz="2000" b="0" dirty="0"/>
              <a:t>P2=383/1024=0.3740</a:t>
            </a:r>
          </a:p>
          <a:p>
            <a:endParaRPr lang="en-US" altLang="zh-CN" sz="2000" b="0" dirty="0"/>
          </a:p>
          <a:p>
            <a:r>
              <a:rPr lang="en-US" altLang="zh-CN" sz="2000" b="0" dirty="0"/>
              <a:t>I(S1,S2)=I(641,383)</a:t>
            </a:r>
          </a:p>
          <a:p>
            <a:r>
              <a:rPr lang="en-US" altLang="zh-CN" sz="2000" b="0" dirty="0"/>
              <a:t>    =-P1Log</a:t>
            </a:r>
            <a:r>
              <a:rPr lang="en-US" altLang="zh-CN" sz="2000" b="0" baseline="-25000" dirty="0"/>
              <a:t>2</a:t>
            </a:r>
            <a:r>
              <a:rPr lang="en-US" altLang="zh-CN" sz="2000" b="0" dirty="0"/>
              <a:t>P1-P2Log</a:t>
            </a:r>
            <a:r>
              <a:rPr lang="en-US" altLang="zh-CN" sz="2000" b="0" baseline="-25000" dirty="0"/>
              <a:t>2</a:t>
            </a:r>
            <a:r>
              <a:rPr lang="en-US" altLang="zh-CN" sz="2000" b="0" dirty="0"/>
              <a:t>P2</a:t>
            </a:r>
          </a:p>
          <a:p>
            <a:r>
              <a:rPr lang="en-US" altLang="zh-CN" sz="2000" b="0" dirty="0"/>
              <a:t>    =-(P1Log</a:t>
            </a:r>
            <a:r>
              <a:rPr lang="en-US" altLang="zh-CN" sz="2000" b="0" baseline="-25000" dirty="0"/>
              <a:t>2</a:t>
            </a:r>
            <a:r>
              <a:rPr lang="en-US" altLang="zh-CN" sz="2000" b="0" dirty="0"/>
              <a:t>P1+P2Log</a:t>
            </a:r>
            <a:r>
              <a:rPr lang="en-US" altLang="zh-CN" sz="2000" b="0" baseline="-25000" dirty="0"/>
              <a:t>2</a:t>
            </a:r>
            <a:r>
              <a:rPr lang="en-US" altLang="zh-CN" sz="2000" b="0" dirty="0"/>
              <a:t>P2)</a:t>
            </a:r>
          </a:p>
          <a:p>
            <a:r>
              <a:rPr lang="en-US" altLang="zh-CN" sz="2000" b="0" dirty="0"/>
              <a:t>    =0.9537</a:t>
            </a:r>
          </a:p>
        </p:txBody>
      </p:sp>
      <p:sp>
        <p:nvSpPr>
          <p:cNvPr id="826503" name="Text Box 135"/>
          <p:cNvSpPr txBox="1">
            <a:spLocks noChangeArrowheads="1"/>
          </p:cNvSpPr>
          <p:nvPr/>
        </p:nvSpPr>
        <p:spPr bwMode="auto">
          <a:xfrm>
            <a:off x="3005932" y="178222"/>
            <a:ext cx="1962150" cy="519113"/>
          </a:xfrm>
          <a:prstGeom prst="rect">
            <a:avLst/>
          </a:prstGeom>
          <a:noFill/>
          <a:ln>
            <a:noFill/>
          </a:ln>
          <a:effectLst/>
          <a:extLst>
            <a:ext uri="{909E8E84-426E-40DD-AFC4-6F175D3DCCD1}">
              <a14:hiddenFill xmlns:a14="http://schemas.microsoft.com/office/drawing/2010/main">
                <a:solidFill>
                  <a:srgbClr val="CC00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dirty="0"/>
              <a:t>决策树算法</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27399" name="Group 7"/>
          <p:cNvGraphicFramePr>
            <a:graphicFrameLocks noGrp="1"/>
          </p:cNvGraphicFramePr>
          <p:nvPr/>
        </p:nvGraphicFramePr>
        <p:xfrm>
          <a:off x="395288" y="1268413"/>
          <a:ext cx="4537075" cy="5272724"/>
        </p:xfrm>
        <a:graphic>
          <a:graphicData uri="http://schemas.openxmlformats.org/drawingml/2006/table">
            <a:tbl>
              <a:tblPr/>
              <a:tblGrid>
                <a:gridCol w="512762"/>
                <a:gridCol w="558800"/>
                <a:gridCol w="612775"/>
                <a:gridCol w="612775"/>
                <a:gridCol w="690563"/>
                <a:gridCol w="1549400"/>
              </a:tblGrid>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bg1"/>
                          </a:solidFill>
                          <a:effectLst/>
                          <a:latin typeface="华文新魏" pitchFamily="2" charset="-122"/>
                          <a:ea typeface="华文新魏" pitchFamily="2" charset="-122"/>
                        </a:rPr>
                        <a:t>计数</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bg1"/>
                          </a:solidFill>
                          <a:effectLst/>
                          <a:latin typeface="华文新魏" pitchFamily="2" charset="-122"/>
                          <a:ea typeface="华文新魏" pitchFamily="2" charset="-122"/>
                        </a:rPr>
                        <a:t>年龄</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bg1"/>
                          </a:solidFill>
                          <a:effectLst/>
                          <a:latin typeface="华文新魏" pitchFamily="2" charset="-122"/>
                          <a:ea typeface="华文新魏" pitchFamily="2" charset="-122"/>
                        </a:rPr>
                        <a:t>收入</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bg1"/>
                          </a:solidFill>
                          <a:effectLst/>
                          <a:latin typeface="华文新魏" pitchFamily="2" charset="-122"/>
                          <a:ea typeface="华文新魏" pitchFamily="2" charset="-122"/>
                        </a:rPr>
                        <a:t>学生</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bg1"/>
                          </a:solidFill>
                          <a:effectLst/>
                          <a:latin typeface="华文新魏" pitchFamily="2" charset="-122"/>
                          <a:ea typeface="华文新魏" pitchFamily="2" charset="-122"/>
                        </a:rPr>
                        <a:t>信誉</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1" i="0" u="none" strike="noStrike" cap="none" normalizeH="0" baseline="0" smtClean="0">
                          <a:ln>
                            <a:noFill/>
                          </a:ln>
                          <a:solidFill>
                            <a:schemeClr val="bg1"/>
                          </a:solidFill>
                          <a:effectLst/>
                          <a:latin typeface="华文新魏" pitchFamily="2" charset="-122"/>
                          <a:ea typeface="华文新魏" pitchFamily="2" charset="-122"/>
                        </a:rPr>
                        <a:t>归类：买计算机？</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r>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en-US" altLang="zh-CN" sz="1400" b="0" i="0" u="none" strike="noStrike" cap="none" normalizeH="0" baseline="0" smtClean="0">
                          <a:ln>
                            <a:noFill/>
                          </a:ln>
                          <a:solidFill>
                            <a:schemeClr val="tx1"/>
                          </a:solidFill>
                          <a:effectLst/>
                          <a:latin typeface="华文新魏" pitchFamily="2" charset="-122"/>
                          <a:ea typeface="华文新魏" pitchFamily="2" charset="-122"/>
                        </a:rPr>
                        <a:t>64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青</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不买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9088">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en-US" altLang="zh-CN" sz="1400" b="0" i="0" u="none" strike="noStrike" cap="none" normalizeH="0" baseline="0" smtClean="0">
                          <a:ln>
                            <a:noFill/>
                          </a:ln>
                          <a:solidFill>
                            <a:schemeClr val="tx1"/>
                          </a:solidFill>
                          <a:effectLst/>
                          <a:latin typeface="华文新魏" pitchFamily="2" charset="-122"/>
                          <a:ea typeface="华文新魏" pitchFamily="2" charset="-122"/>
                        </a:rPr>
                        <a:t>64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青</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不买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en-US" altLang="zh-CN" sz="1400" b="0" i="0" u="none" strike="noStrike" cap="none" normalizeH="0" baseline="0" smtClean="0">
                          <a:ln>
                            <a:noFill/>
                          </a:ln>
                          <a:solidFill>
                            <a:schemeClr val="tx1"/>
                          </a:solidFill>
                          <a:effectLst/>
                          <a:latin typeface="华文新魏" pitchFamily="2" charset="-122"/>
                          <a:ea typeface="华文新魏" pitchFamily="2" charset="-122"/>
                        </a:rPr>
                        <a:t>128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en-US" altLang="zh-CN" sz="1400" b="0" i="0" u="none" strike="noStrike" cap="none" normalizeH="0" baseline="0" smtClean="0">
                          <a:ln>
                            <a:noFill/>
                          </a:ln>
                          <a:solidFill>
                            <a:schemeClr val="tx1"/>
                          </a:solidFill>
                          <a:effectLst/>
                          <a:latin typeface="华文新魏" pitchFamily="2" charset="-122"/>
                          <a:ea typeface="华文新魏" pitchFamily="2" charset="-122"/>
                        </a:rPr>
                        <a:t>60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老</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en-US" altLang="zh-CN" sz="1400" b="0" i="0" u="none" strike="noStrike" cap="none" normalizeH="0" baseline="0" smtClean="0">
                          <a:ln>
                            <a:noFill/>
                          </a:ln>
                          <a:solidFill>
                            <a:schemeClr val="tx1"/>
                          </a:solidFill>
                          <a:effectLst/>
                          <a:latin typeface="华文新魏" pitchFamily="2" charset="-122"/>
                          <a:ea typeface="华文新魏" pitchFamily="2" charset="-122"/>
                        </a:rPr>
                        <a:t>64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老</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低</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6863">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en-US" altLang="zh-CN" sz="1400" b="0" i="0" u="none" strike="noStrike" cap="none" normalizeH="0" baseline="0" smtClean="0">
                          <a:ln>
                            <a:noFill/>
                          </a:ln>
                          <a:solidFill>
                            <a:schemeClr val="tx1"/>
                          </a:solidFill>
                          <a:effectLst/>
                          <a:latin typeface="华文新魏" pitchFamily="2" charset="-122"/>
                          <a:ea typeface="华文新魏" pitchFamily="2" charset="-122"/>
                        </a:rPr>
                        <a:t>64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老</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低</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不买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9088">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en-US" altLang="zh-CN" sz="1400" b="0" i="0" u="none" strike="noStrike" cap="none" normalizeH="0" baseline="0" smtClean="0">
                          <a:ln>
                            <a:noFill/>
                          </a:ln>
                          <a:solidFill>
                            <a:schemeClr val="tx1"/>
                          </a:solidFill>
                          <a:effectLst/>
                          <a:latin typeface="华文新魏" pitchFamily="2" charset="-122"/>
                          <a:ea typeface="华文新魏" pitchFamily="2" charset="-122"/>
                        </a:rPr>
                        <a:t>64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低</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en-US" altLang="zh-CN" sz="1400" b="0" i="0" u="none" strike="noStrike" cap="none" normalizeH="0" baseline="0" smtClean="0">
                          <a:ln>
                            <a:noFill/>
                          </a:ln>
                          <a:solidFill>
                            <a:schemeClr val="tx1"/>
                          </a:solidFill>
                          <a:effectLst/>
                          <a:latin typeface="华文新魏" pitchFamily="2" charset="-122"/>
                          <a:ea typeface="华文新魏" pitchFamily="2" charset="-122"/>
                        </a:rPr>
                        <a:t>128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青</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不买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en-US" altLang="zh-CN" sz="1400" b="0" i="0" u="none" strike="noStrike" cap="none" normalizeH="0" baseline="0" smtClean="0">
                          <a:ln>
                            <a:noFill/>
                          </a:ln>
                          <a:solidFill>
                            <a:schemeClr val="tx1"/>
                          </a:solidFill>
                          <a:effectLst/>
                          <a:latin typeface="华文新魏" pitchFamily="2" charset="-122"/>
                          <a:ea typeface="华文新魏" pitchFamily="2" charset="-122"/>
                        </a:rPr>
                        <a:t>64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青</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低</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en-US" altLang="zh-CN" sz="1400" b="0" i="0" u="none" strike="noStrike" cap="none" normalizeH="0" baseline="0" smtClean="0">
                          <a:ln>
                            <a:noFill/>
                          </a:ln>
                          <a:solidFill>
                            <a:schemeClr val="tx1"/>
                          </a:solidFill>
                          <a:effectLst/>
                          <a:latin typeface="华文新魏" pitchFamily="2" charset="-122"/>
                          <a:ea typeface="华文新魏" pitchFamily="2" charset="-122"/>
                        </a:rPr>
                        <a:t>132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老</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en-US" altLang="zh-CN" sz="1400" b="0" i="0" u="none" strike="noStrike" cap="none" normalizeH="0" baseline="0" smtClean="0">
                          <a:ln>
                            <a:noFill/>
                          </a:ln>
                          <a:solidFill>
                            <a:schemeClr val="tx1"/>
                          </a:solidFill>
                          <a:effectLst/>
                          <a:latin typeface="华文新魏" pitchFamily="2" charset="-122"/>
                          <a:ea typeface="华文新魏" pitchFamily="2" charset="-122"/>
                        </a:rPr>
                        <a:t>64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青</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en-US" altLang="zh-CN" sz="1400" b="0" i="0" u="none" strike="noStrike" cap="none" normalizeH="0" baseline="0" smtClean="0">
                          <a:ln>
                            <a:noFill/>
                          </a:ln>
                          <a:solidFill>
                            <a:schemeClr val="tx1"/>
                          </a:solidFill>
                          <a:effectLst/>
                          <a:latin typeface="华文新魏" pitchFamily="2" charset="-122"/>
                          <a:ea typeface="华文新魏" pitchFamily="2" charset="-122"/>
                        </a:rPr>
                        <a:t>32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9088">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en-US" altLang="zh-CN" sz="1400" b="0" i="0" u="none" strike="noStrike" cap="none" normalizeH="0" baseline="0" smtClean="0">
                          <a:ln>
                            <a:noFill/>
                          </a:ln>
                          <a:solidFill>
                            <a:schemeClr val="tx1"/>
                          </a:solidFill>
                          <a:effectLst/>
                          <a:latin typeface="华文新魏" pitchFamily="2" charset="-122"/>
                          <a:ea typeface="华文新魏" pitchFamily="2" charset="-122"/>
                        </a:rPr>
                        <a:t>32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en-US" altLang="zh-CN" sz="1400" b="0" i="0" u="none" strike="noStrike" cap="none" normalizeH="0" baseline="0" smtClean="0">
                          <a:ln>
                            <a:noFill/>
                          </a:ln>
                          <a:solidFill>
                            <a:schemeClr val="tx1"/>
                          </a:solidFill>
                          <a:effectLst/>
                          <a:latin typeface="华文新魏" pitchFamily="2" charset="-122"/>
                          <a:ea typeface="华文新魏" pitchFamily="2" charset="-122"/>
                        </a:rPr>
                        <a:t>63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老</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不买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r>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en-US" altLang="zh-CN" sz="1400" b="0" i="0" u="none" strike="noStrike" cap="none" normalizeH="0" baseline="0" smtClean="0">
                          <a:ln>
                            <a:noFill/>
                          </a:ln>
                          <a:solidFill>
                            <a:schemeClr val="tx1"/>
                          </a:solidFill>
                          <a:effectLst/>
                          <a:latin typeface="华文新魏" pitchFamily="2" charset="-122"/>
                          <a:ea typeface="华文新魏" pitchFamily="2" charset="-122"/>
                        </a:rPr>
                        <a:t>1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med" len="med"/>
                      <a:tailEnd type="none" w="med" len="med"/>
                    </a:lnB>
                    <a:lnTlToBr>
                      <a:noFill/>
                    </a:lnTlToBr>
                    <a:lnBlToTr>
                      <a:noFill/>
                    </a:lnBlToTr>
                    <a:solidFill>
                      <a:srgbClr val="B4B6B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老</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med" len="med"/>
                      <a:tailEnd type="none" w="med" len="med"/>
                    </a:lnB>
                    <a:lnTlToBr>
                      <a:noFill/>
                    </a:lnTlToBr>
                    <a:lnBlToTr>
                      <a:noFill/>
                    </a:lnBlToTr>
                    <a:solidFill>
                      <a:srgbClr val="B4B6B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med" len="med"/>
                      <a:tailEnd type="none" w="med" len="med"/>
                    </a:lnB>
                    <a:lnTlToBr>
                      <a:noFill/>
                    </a:lnTlToBr>
                    <a:lnBlToTr>
                      <a:noFill/>
                    </a:lnBlToTr>
                    <a:solidFill>
                      <a:srgbClr val="B4B6B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med" len="med"/>
                      <a:tailEnd type="none" w="med" len="med"/>
                    </a:lnB>
                    <a:lnTlToBr>
                      <a:noFill/>
                    </a:lnTlToBr>
                    <a:lnBlToTr>
                      <a:noFill/>
                    </a:lnBlToTr>
                    <a:solidFill>
                      <a:srgbClr val="B4B6B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med" len="med"/>
                      <a:tailEnd type="none" w="med" len="med"/>
                    </a:lnB>
                    <a:lnTlToBr>
                      <a:noFill/>
                    </a:lnTlToBr>
                    <a:lnBlToTr>
                      <a:noFill/>
                    </a:lnBlToTr>
                    <a:solidFill>
                      <a:srgbClr val="B4B6B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med" len="med"/>
                      <a:tailEnd type="none" w="med" len="med"/>
                    </a:lnB>
                    <a:lnTlToBr>
                      <a:noFill/>
                    </a:lnTlToBr>
                    <a:lnBlToTr>
                      <a:noFill/>
                    </a:lnBlToTr>
                    <a:solidFill>
                      <a:srgbClr val="B4B6B0"/>
                    </a:solidFill>
                  </a:tcPr>
                </a:tc>
              </a:tr>
            </a:tbl>
          </a:graphicData>
        </a:graphic>
      </p:graphicFrame>
      <p:sp>
        <p:nvSpPr>
          <p:cNvPr id="827520" name="Text Box 128"/>
          <p:cNvSpPr txBox="1">
            <a:spLocks noChangeArrowheads="1"/>
          </p:cNvSpPr>
          <p:nvPr/>
        </p:nvSpPr>
        <p:spPr bwMode="auto">
          <a:xfrm>
            <a:off x="5318125" y="1412776"/>
            <a:ext cx="3384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dirty="0"/>
              <a:t>第</a:t>
            </a:r>
            <a:r>
              <a:rPr lang="en-US" altLang="zh-CN" dirty="0"/>
              <a:t>2</a:t>
            </a:r>
            <a:r>
              <a:rPr lang="zh-CN" altLang="en-US" dirty="0"/>
              <a:t>步计算条件属性的熵</a:t>
            </a:r>
          </a:p>
        </p:txBody>
      </p:sp>
      <p:sp>
        <p:nvSpPr>
          <p:cNvPr id="827521" name="Text Box 129"/>
          <p:cNvSpPr txBox="1">
            <a:spLocks noChangeArrowheads="1"/>
          </p:cNvSpPr>
          <p:nvPr/>
        </p:nvSpPr>
        <p:spPr bwMode="auto">
          <a:xfrm>
            <a:off x="5076825" y="2708275"/>
            <a:ext cx="386715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0"/>
              <a:t>条件属性共有</a:t>
            </a:r>
            <a:r>
              <a:rPr lang="en-US" altLang="zh-CN" sz="2000" b="0"/>
              <a:t>4</a:t>
            </a:r>
            <a:r>
              <a:rPr lang="zh-CN" altLang="en-US" sz="2000" b="0"/>
              <a:t>个。分别是年龄、</a:t>
            </a:r>
          </a:p>
          <a:p>
            <a:r>
              <a:rPr lang="zh-CN" altLang="en-US" sz="2000" b="0"/>
              <a:t>收入、学生、信誉。</a:t>
            </a:r>
          </a:p>
          <a:p>
            <a:r>
              <a:rPr lang="zh-CN" altLang="en-US" sz="2000" b="0"/>
              <a:t>分别计算不同属性的信息增益。</a:t>
            </a:r>
          </a:p>
          <a:p>
            <a:endParaRPr lang="en-US" altLang="zh-CN" sz="2000" b="0"/>
          </a:p>
        </p:txBody>
      </p:sp>
      <p:sp>
        <p:nvSpPr>
          <p:cNvPr id="827522" name="Text Box 130"/>
          <p:cNvSpPr txBox="1">
            <a:spLocks noChangeArrowheads="1"/>
          </p:cNvSpPr>
          <p:nvPr/>
        </p:nvSpPr>
        <p:spPr bwMode="auto">
          <a:xfrm>
            <a:off x="3221832" y="317501"/>
            <a:ext cx="1962150" cy="519112"/>
          </a:xfrm>
          <a:prstGeom prst="rect">
            <a:avLst/>
          </a:prstGeom>
          <a:noFill/>
          <a:ln>
            <a:noFill/>
          </a:ln>
          <a:effectLst/>
          <a:extLst>
            <a:ext uri="{909E8E84-426E-40DD-AFC4-6F175D3DCCD1}">
              <a14:hiddenFill xmlns:a14="http://schemas.microsoft.com/office/drawing/2010/main">
                <a:solidFill>
                  <a:srgbClr val="CC00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dirty="0"/>
              <a:t>决策树算法</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bwMode="auto">
          <a:xfrm>
            <a:off x="5219700" y="6093296"/>
            <a:ext cx="1512540" cy="351954"/>
          </a:xfrm>
          <a:prstGeom prst="ellipse">
            <a:avLst/>
          </a:prstGeom>
          <a:solidFill>
            <a:srgbClr val="C00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smtClean="0">
              <a:ln>
                <a:noFill/>
              </a:ln>
              <a:solidFill>
                <a:srgbClr val="FF0000"/>
              </a:solidFill>
              <a:effectLst/>
              <a:latin typeface="Times New Roman" pitchFamily="18" charset="0"/>
              <a:ea typeface="华文新魏" pitchFamily="2" charset="-122"/>
            </a:endParaRPr>
          </a:p>
        </p:txBody>
      </p:sp>
      <p:graphicFrame>
        <p:nvGraphicFramePr>
          <p:cNvPr id="828552" name="Group 136"/>
          <p:cNvGraphicFramePr>
            <a:graphicFrameLocks noGrp="1"/>
          </p:cNvGraphicFramePr>
          <p:nvPr/>
        </p:nvGraphicFramePr>
        <p:xfrm>
          <a:off x="250825" y="1328738"/>
          <a:ext cx="4537075" cy="5272724"/>
        </p:xfrm>
        <a:graphic>
          <a:graphicData uri="http://schemas.openxmlformats.org/drawingml/2006/table">
            <a:tbl>
              <a:tblPr/>
              <a:tblGrid>
                <a:gridCol w="512763"/>
                <a:gridCol w="558800"/>
                <a:gridCol w="612775"/>
                <a:gridCol w="612775"/>
                <a:gridCol w="690562"/>
                <a:gridCol w="1549400"/>
              </a:tblGrid>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bg1"/>
                          </a:solidFill>
                          <a:effectLst/>
                          <a:latin typeface="华文新魏" pitchFamily="2" charset="-122"/>
                          <a:ea typeface="华文新魏" pitchFamily="2" charset="-122"/>
                        </a:rPr>
                        <a:t>计数</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bg1"/>
                          </a:solidFill>
                          <a:effectLst/>
                          <a:latin typeface="华文新魏" pitchFamily="2" charset="-122"/>
                          <a:ea typeface="华文新魏" pitchFamily="2" charset="-122"/>
                        </a:rPr>
                        <a:t>年龄</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bg1"/>
                          </a:solidFill>
                          <a:effectLst/>
                          <a:latin typeface="华文新魏" pitchFamily="2" charset="-122"/>
                          <a:ea typeface="华文新魏" pitchFamily="2" charset="-122"/>
                        </a:rPr>
                        <a:t>收入</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bg1"/>
                          </a:solidFill>
                          <a:effectLst/>
                          <a:latin typeface="华文新魏" pitchFamily="2" charset="-122"/>
                          <a:ea typeface="华文新魏" pitchFamily="2" charset="-122"/>
                        </a:rPr>
                        <a:t>学生</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bg1"/>
                          </a:solidFill>
                          <a:effectLst/>
                          <a:latin typeface="华文新魏" pitchFamily="2" charset="-122"/>
                          <a:ea typeface="华文新魏" pitchFamily="2" charset="-122"/>
                        </a:rPr>
                        <a:t>信誉</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1" i="0" u="none" strike="noStrike" cap="none" normalizeH="0" baseline="0" smtClean="0">
                          <a:ln>
                            <a:noFill/>
                          </a:ln>
                          <a:solidFill>
                            <a:schemeClr val="bg1"/>
                          </a:solidFill>
                          <a:effectLst/>
                          <a:latin typeface="华文新魏" pitchFamily="2" charset="-122"/>
                          <a:ea typeface="华文新魏" pitchFamily="2" charset="-122"/>
                        </a:rPr>
                        <a:t>归类：买计算机？</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r>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en-US" altLang="zh-CN" sz="1400" b="0" i="0" u="none" strike="noStrike" cap="none" normalizeH="0" baseline="0" smtClean="0">
                          <a:ln>
                            <a:noFill/>
                          </a:ln>
                          <a:solidFill>
                            <a:schemeClr val="bg1"/>
                          </a:solidFill>
                          <a:effectLst/>
                          <a:latin typeface="华文新魏" pitchFamily="2" charset="-122"/>
                          <a:ea typeface="华文新魏" pitchFamily="2" charset="-122"/>
                        </a:rPr>
                        <a:t>64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0099"/>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bg1"/>
                          </a:solidFill>
                          <a:effectLst/>
                          <a:latin typeface="华文新魏" pitchFamily="2" charset="-122"/>
                          <a:ea typeface="华文新魏" pitchFamily="2" charset="-122"/>
                        </a:rPr>
                        <a:t>青</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0099"/>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bg1"/>
                          </a:solidFill>
                          <a:effectLst/>
                          <a:latin typeface="华文新魏" pitchFamily="2" charset="-122"/>
                          <a:ea typeface="华文新魏" pitchFamily="2" charset="-122"/>
                        </a:rPr>
                        <a:t>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0099"/>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bg1"/>
                          </a:solidFill>
                          <a:effectLst/>
                          <a:latin typeface="华文新魏" pitchFamily="2" charset="-122"/>
                          <a:ea typeface="华文新魏" pitchFamily="2" charset="-122"/>
                        </a:rPr>
                        <a:t>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0099"/>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bg1"/>
                          </a:solidFill>
                          <a:effectLst/>
                          <a:latin typeface="华文新魏" pitchFamily="2" charset="-122"/>
                          <a:ea typeface="华文新魏" pitchFamily="2" charset="-122"/>
                        </a:rPr>
                        <a:t>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0099"/>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bg1"/>
                          </a:solidFill>
                          <a:effectLst/>
                          <a:latin typeface="华文新魏" pitchFamily="2" charset="-122"/>
                          <a:ea typeface="华文新魏" pitchFamily="2" charset="-122"/>
                        </a:rPr>
                        <a:t>不买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0099"/>
                    </a:solidFill>
                  </a:tcPr>
                </a:tc>
              </a:tr>
              <a:tr h="319088">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en-US" altLang="zh-CN" sz="1400" b="0" i="0" u="none" strike="noStrike" cap="none" normalizeH="0" baseline="0" smtClean="0">
                          <a:ln>
                            <a:noFill/>
                          </a:ln>
                          <a:solidFill>
                            <a:schemeClr val="bg1"/>
                          </a:solidFill>
                          <a:effectLst/>
                          <a:latin typeface="华文新魏" pitchFamily="2" charset="-122"/>
                          <a:ea typeface="华文新魏" pitchFamily="2" charset="-122"/>
                        </a:rPr>
                        <a:t>64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0099"/>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bg1"/>
                          </a:solidFill>
                          <a:effectLst/>
                          <a:latin typeface="华文新魏" pitchFamily="2" charset="-122"/>
                          <a:ea typeface="华文新魏" pitchFamily="2" charset="-122"/>
                        </a:rPr>
                        <a:t>青</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0099"/>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bg1"/>
                          </a:solidFill>
                          <a:effectLst/>
                          <a:latin typeface="华文新魏" pitchFamily="2" charset="-122"/>
                          <a:ea typeface="华文新魏" pitchFamily="2" charset="-122"/>
                        </a:rPr>
                        <a:t>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0099"/>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bg1"/>
                          </a:solidFill>
                          <a:effectLst/>
                          <a:latin typeface="华文新魏" pitchFamily="2" charset="-122"/>
                          <a:ea typeface="华文新魏" pitchFamily="2" charset="-122"/>
                        </a:rPr>
                        <a:t>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0099"/>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bg1"/>
                          </a:solidFill>
                          <a:effectLst/>
                          <a:latin typeface="华文新魏" pitchFamily="2" charset="-122"/>
                          <a:ea typeface="华文新魏" pitchFamily="2" charset="-122"/>
                        </a:rPr>
                        <a:t>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0099"/>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bg1"/>
                          </a:solidFill>
                          <a:effectLst/>
                          <a:latin typeface="华文新魏" pitchFamily="2" charset="-122"/>
                          <a:ea typeface="华文新魏" pitchFamily="2" charset="-122"/>
                        </a:rPr>
                        <a:t>不买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0099"/>
                    </a:solidFill>
                  </a:tcPr>
                </a:tc>
              </a:tr>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en-US" altLang="zh-CN" sz="1400" b="0" i="0" u="none" strike="noStrike" cap="none" normalizeH="0" baseline="0" smtClean="0">
                          <a:ln>
                            <a:noFill/>
                          </a:ln>
                          <a:solidFill>
                            <a:schemeClr val="tx1"/>
                          </a:solidFill>
                          <a:effectLst/>
                          <a:latin typeface="华文新魏" pitchFamily="2" charset="-122"/>
                          <a:ea typeface="华文新魏" pitchFamily="2" charset="-122"/>
                        </a:rPr>
                        <a:t>128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en-US" altLang="zh-CN" sz="1400" b="0" i="0" u="none" strike="noStrike" cap="none" normalizeH="0" baseline="0" smtClean="0">
                          <a:ln>
                            <a:noFill/>
                          </a:ln>
                          <a:solidFill>
                            <a:schemeClr val="tx1"/>
                          </a:solidFill>
                          <a:effectLst/>
                          <a:latin typeface="华文新魏" pitchFamily="2" charset="-122"/>
                          <a:ea typeface="华文新魏" pitchFamily="2" charset="-122"/>
                        </a:rPr>
                        <a:t>60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老</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en-US" altLang="zh-CN" sz="1400" b="0" i="0" u="none" strike="noStrike" cap="none" normalizeH="0" baseline="0" smtClean="0">
                          <a:ln>
                            <a:noFill/>
                          </a:ln>
                          <a:solidFill>
                            <a:schemeClr val="tx1"/>
                          </a:solidFill>
                          <a:effectLst/>
                          <a:latin typeface="华文新魏" pitchFamily="2" charset="-122"/>
                          <a:ea typeface="华文新魏" pitchFamily="2" charset="-122"/>
                        </a:rPr>
                        <a:t>64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老</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低</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6863">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en-US" altLang="zh-CN" sz="1400" b="0" i="0" u="none" strike="noStrike" cap="none" normalizeH="0" baseline="0" smtClean="0">
                          <a:ln>
                            <a:noFill/>
                          </a:ln>
                          <a:solidFill>
                            <a:schemeClr val="tx1"/>
                          </a:solidFill>
                          <a:effectLst/>
                          <a:latin typeface="华文新魏" pitchFamily="2" charset="-122"/>
                          <a:ea typeface="华文新魏" pitchFamily="2" charset="-122"/>
                        </a:rPr>
                        <a:t>64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老</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低</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不买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9088">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en-US" altLang="zh-CN" sz="1400" b="0" i="0" u="none" strike="noStrike" cap="none" normalizeH="0" baseline="0" smtClean="0">
                          <a:ln>
                            <a:noFill/>
                          </a:ln>
                          <a:solidFill>
                            <a:schemeClr val="tx1"/>
                          </a:solidFill>
                          <a:effectLst/>
                          <a:latin typeface="华文新魏" pitchFamily="2" charset="-122"/>
                          <a:ea typeface="华文新魏" pitchFamily="2" charset="-122"/>
                        </a:rPr>
                        <a:t>64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低</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en-US" altLang="zh-CN" sz="1400" b="0" i="0" u="none" strike="noStrike" cap="none" normalizeH="0" baseline="0" smtClean="0">
                          <a:ln>
                            <a:noFill/>
                          </a:ln>
                          <a:solidFill>
                            <a:schemeClr val="bg1"/>
                          </a:solidFill>
                          <a:effectLst/>
                          <a:latin typeface="华文新魏" pitchFamily="2" charset="-122"/>
                          <a:ea typeface="华文新魏" pitchFamily="2" charset="-122"/>
                        </a:rPr>
                        <a:t>128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0099"/>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bg1"/>
                          </a:solidFill>
                          <a:effectLst/>
                          <a:latin typeface="华文新魏" pitchFamily="2" charset="-122"/>
                          <a:ea typeface="华文新魏" pitchFamily="2" charset="-122"/>
                        </a:rPr>
                        <a:t>青</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0099"/>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bg1"/>
                          </a:solidFill>
                          <a:effectLst/>
                          <a:latin typeface="华文新魏" pitchFamily="2" charset="-122"/>
                          <a:ea typeface="华文新魏"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0099"/>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bg1"/>
                          </a:solidFill>
                          <a:effectLst/>
                          <a:latin typeface="华文新魏" pitchFamily="2" charset="-122"/>
                          <a:ea typeface="华文新魏" pitchFamily="2" charset="-122"/>
                        </a:rPr>
                        <a:t>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0099"/>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bg1"/>
                          </a:solidFill>
                          <a:effectLst/>
                          <a:latin typeface="华文新魏" pitchFamily="2" charset="-122"/>
                          <a:ea typeface="华文新魏" pitchFamily="2" charset="-122"/>
                        </a:rPr>
                        <a:t>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0099"/>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bg1"/>
                          </a:solidFill>
                          <a:effectLst/>
                          <a:latin typeface="华文新魏" pitchFamily="2" charset="-122"/>
                          <a:ea typeface="华文新魏" pitchFamily="2" charset="-122"/>
                        </a:rPr>
                        <a:t>不买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0099"/>
                    </a:solidFill>
                  </a:tcPr>
                </a:tc>
              </a:tr>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en-US" altLang="zh-CN" sz="1400" b="0" i="0" u="none" strike="noStrike" cap="none" normalizeH="0" baseline="0" smtClean="0">
                          <a:ln>
                            <a:noFill/>
                          </a:ln>
                          <a:solidFill>
                            <a:schemeClr val="bg1"/>
                          </a:solidFill>
                          <a:effectLst/>
                          <a:latin typeface="华文新魏" pitchFamily="2" charset="-122"/>
                          <a:ea typeface="华文新魏" pitchFamily="2" charset="-122"/>
                        </a:rPr>
                        <a:t>64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0099"/>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bg1"/>
                          </a:solidFill>
                          <a:effectLst/>
                          <a:latin typeface="华文新魏" pitchFamily="2" charset="-122"/>
                          <a:ea typeface="华文新魏" pitchFamily="2" charset="-122"/>
                        </a:rPr>
                        <a:t>青</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0099"/>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bg1"/>
                          </a:solidFill>
                          <a:effectLst/>
                          <a:latin typeface="华文新魏" pitchFamily="2" charset="-122"/>
                          <a:ea typeface="华文新魏" pitchFamily="2" charset="-122"/>
                        </a:rPr>
                        <a:t>低</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0099"/>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bg1"/>
                          </a:solidFill>
                          <a:effectLst/>
                          <a:latin typeface="华文新魏" pitchFamily="2" charset="-122"/>
                          <a:ea typeface="华文新魏" pitchFamily="2" charset="-122"/>
                        </a:rPr>
                        <a:t>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0099"/>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bg1"/>
                          </a:solidFill>
                          <a:effectLst/>
                          <a:latin typeface="华文新魏" pitchFamily="2" charset="-122"/>
                          <a:ea typeface="华文新魏" pitchFamily="2" charset="-122"/>
                        </a:rPr>
                        <a:t>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0099"/>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bg1"/>
                          </a:solidFill>
                          <a:effectLst/>
                          <a:latin typeface="华文新魏" pitchFamily="2" charset="-122"/>
                          <a:ea typeface="华文新魏"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0099"/>
                    </a:solidFill>
                  </a:tcPr>
                </a:tc>
              </a:tr>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en-US" altLang="zh-CN" sz="1400" b="0" i="0" u="none" strike="noStrike" cap="none" normalizeH="0" baseline="0" smtClean="0">
                          <a:ln>
                            <a:noFill/>
                          </a:ln>
                          <a:solidFill>
                            <a:schemeClr val="tx1"/>
                          </a:solidFill>
                          <a:effectLst/>
                          <a:latin typeface="华文新魏" pitchFamily="2" charset="-122"/>
                          <a:ea typeface="华文新魏" pitchFamily="2" charset="-122"/>
                        </a:rPr>
                        <a:t>132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老</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en-US" altLang="zh-CN" sz="1400" b="0" i="0" u="none" strike="noStrike" cap="none" normalizeH="0" baseline="0" smtClean="0">
                          <a:ln>
                            <a:noFill/>
                          </a:ln>
                          <a:solidFill>
                            <a:schemeClr val="bg1"/>
                          </a:solidFill>
                          <a:effectLst/>
                          <a:latin typeface="华文新魏" pitchFamily="2" charset="-122"/>
                          <a:ea typeface="华文新魏" pitchFamily="2" charset="-122"/>
                        </a:rPr>
                        <a:t>64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0099"/>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bg1"/>
                          </a:solidFill>
                          <a:effectLst/>
                          <a:latin typeface="华文新魏" pitchFamily="2" charset="-122"/>
                          <a:ea typeface="华文新魏" pitchFamily="2" charset="-122"/>
                        </a:rPr>
                        <a:t>青</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0099"/>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bg1"/>
                          </a:solidFill>
                          <a:effectLst/>
                          <a:latin typeface="华文新魏" pitchFamily="2" charset="-122"/>
                          <a:ea typeface="华文新魏"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0099"/>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bg1"/>
                          </a:solidFill>
                          <a:effectLst/>
                          <a:latin typeface="华文新魏" pitchFamily="2" charset="-122"/>
                          <a:ea typeface="华文新魏" pitchFamily="2" charset="-122"/>
                        </a:rPr>
                        <a:t>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0099"/>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bg1"/>
                          </a:solidFill>
                          <a:effectLst/>
                          <a:latin typeface="华文新魏" pitchFamily="2" charset="-122"/>
                          <a:ea typeface="华文新魏" pitchFamily="2" charset="-122"/>
                        </a:rPr>
                        <a:t>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0099"/>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bg1"/>
                          </a:solidFill>
                          <a:effectLst/>
                          <a:latin typeface="华文新魏" pitchFamily="2" charset="-122"/>
                          <a:ea typeface="华文新魏"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0099"/>
                    </a:solidFill>
                  </a:tcPr>
                </a:tc>
              </a:tr>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en-US" altLang="zh-CN" sz="1400" b="0" i="0" u="none" strike="noStrike" cap="none" normalizeH="0" baseline="0" smtClean="0">
                          <a:ln>
                            <a:noFill/>
                          </a:ln>
                          <a:solidFill>
                            <a:schemeClr val="tx1"/>
                          </a:solidFill>
                          <a:effectLst/>
                          <a:latin typeface="华文新魏" pitchFamily="2" charset="-122"/>
                          <a:ea typeface="华文新魏" pitchFamily="2" charset="-122"/>
                        </a:rPr>
                        <a:t>32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9088">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en-US" altLang="zh-CN" sz="1400" b="0" i="0" u="none" strike="noStrike" cap="none" normalizeH="0" baseline="0" smtClean="0">
                          <a:ln>
                            <a:noFill/>
                          </a:ln>
                          <a:solidFill>
                            <a:schemeClr val="tx1"/>
                          </a:solidFill>
                          <a:effectLst/>
                          <a:latin typeface="华文新魏" pitchFamily="2" charset="-122"/>
                          <a:ea typeface="华文新魏" pitchFamily="2" charset="-122"/>
                        </a:rPr>
                        <a:t>32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en-US" altLang="zh-CN" sz="1400" b="0" i="0" u="none" strike="noStrike" cap="none" normalizeH="0" baseline="0" smtClean="0">
                          <a:ln>
                            <a:noFill/>
                          </a:ln>
                          <a:solidFill>
                            <a:schemeClr val="tx1"/>
                          </a:solidFill>
                          <a:effectLst/>
                          <a:latin typeface="华文新魏" pitchFamily="2" charset="-122"/>
                          <a:ea typeface="华文新魏" pitchFamily="2" charset="-122"/>
                        </a:rPr>
                        <a:t>63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老</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不买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r>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en-US" altLang="zh-CN" sz="1400" b="0" i="0" u="none" strike="noStrike" cap="none" normalizeH="0" baseline="0" smtClean="0">
                          <a:ln>
                            <a:noFill/>
                          </a:ln>
                          <a:solidFill>
                            <a:schemeClr val="tx1"/>
                          </a:solidFill>
                          <a:effectLst/>
                          <a:latin typeface="华文新魏" pitchFamily="2" charset="-122"/>
                          <a:ea typeface="华文新魏" pitchFamily="2" charset="-122"/>
                        </a:rPr>
                        <a:t>1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老</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828544" name="Text Box 128"/>
          <p:cNvSpPr txBox="1">
            <a:spLocks noChangeArrowheads="1"/>
          </p:cNvSpPr>
          <p:nvPr/>
        </p:nvSpPr>
        <p:spPr bwMode="auto">
          <a:xfrm>
            <a:off x="5651500" y="1052513"/>
            <a:ext cx="302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t>第</a:t>
            </a:r>
            <a:r>
              <a:rPr lang="en-US" altLang="zh-CN"/>
              <a:t>2-1</a:t>
            </a:r>
            <a:r>
              <a:rPr lang="zh-CN" altLang="en-US"/>
              <a:t>步计算年龄的熵</a:t>
            </a:r>
          </a:p>
        </p:txBody>
      </p:sp>
      <p:sp>
        <p:nvSpPr>
          <p:cNvPr id="828545" name="Text Box 129"/>
          <p:cNvSpPr txBox="1">
            <a:spLocks noChangeArrowheads="1"/>
          </p:cNvSpPr>
          <p:nvPr/>
        </p:nvSpPr>
        <p:spPr bwMode="auto">
          <a:xfrm>
            <a:off x="5219700" y="1781175"/>
            <a:ext cx="3302000" cy="4664075"/>
          </a:xfrm>
          <a:prstGeom prst="rect">
            <a:avLst/>
          </a:prstGeom>
          <a:noFill/>
          <a:ln>
            <a:noFill/>
          </a:ln>
          <a:effectLst/>
          <a:extLst/>
        </p:spPr>
        <p:txBody>
          <a:bodyPr wrap="none">
            <a:spAutoFit/>
          </a:bodyPr>
          <a:lstStyle/>
          <a:p>
            <a:r>
              <a:rPr lang="zh-CN" altLang="en-US" sz="2000" b="0" dirty="0"/>
              <a:t>年龄共分三个组：</a:t>
            </a:r>
          </a:p>
          <a:p>
            <a:r>
              <a:rPr lang="zh-CN" altLang="en-US" sz="2000" b="0" dirty="0"/>
              <a:t>       青年、中年、老年</a:t>
            </a:r>
          </a:p>
          <a:p>
            <a:r>
              <a:rPr lang="zh-CN" altLang="en-US" sz="2000" b="0" dirty="0">
                <a:solidFill>
                  <a:schemeClr val="accent2"/>
                </a:solidFill>
              </a:rPr>
              <a:t>青年</a:t>
            </a:r>
            <a:r>
              <a:rPr lang="zh-CN" altLang="en-US" sz="2000" b="0" dirty="0"/>
              <a:t>买与不买比例为</a:t>
            </a:r>
            <a:r>
              <a:rPr lang="en-US" altLang="zh-CN" sz="2000" b="0" dirty="0"/>
              <a:t>128/256</a:t>
            </a:r>
          </a:p>
          <a:p>
            <a:endParaRPr lang="en-US" altLang="zh-CN" sz="2000" b="0" dirty="0"/>
          </a:p>
          <a:p>
            <a:r>
              <a:rPr lang="en-US" altLang="zh-CN" sz="2000" b="0" dirty="0"/>
              <a:t>S1(</a:t>
            </a:r>
            <a:r>
              <a:rPr lang="zh-CN" altLang="en-US" sz="2000" b="0" dirty="0"/>
              <a:t>买</a:t>
            </a:r>
            <a:r>
              <a:rPr lang="en-US" altLang="zh-CN" sz="2000" b="0" dirty="0"/>
              <a:t>)=128            </a:t>
            </a:r>
          </a:p>
          <a:p>
            <a:r>
              <a:rPr lang="en-US" altLang="zh-CN" sz="2000" b="0" dirty="0"/>
              <a:t>S2</a:t>
            </a:r>
            <a:r>
              <a:rPr lang="zh-CN" altLang="en-US" sz="2000" b="0" dirty="0"/>
              <a:t>（不买）</a:t>
            </a:r>
            <a:r>
              <a:rPr lang="en-US" altLang="zh-CN" sz="2000" b="0" dirty="0"/>
              <a:t>= 256</a:t>
            </a:r>
          </a:p>
          <a:p>
            <a:r>
              <a:rPr lang="en-US" altLang="zh-CN" sz="2000" b="0" dirty="0"/>
              <a:t>S=S1+S2=384</a:t>
            </a:r>
          </a:p>
          <a:p>
            <a:endParaRPr lang="en-US" altLang="zh-CN" sz="2000" b="0" dirty="0"/>
          </a:p>
          <a:p>
            <a:r>
              <a:rPr lang="en-US" altLang="zh-CN" sz="2000" b="0" dirty="0"/>
              <a:t>P1=128/384</a:t>
            </a:r>
          </a:p>
          <a:p>
            <a:r>
              <a:rPr lang="en-US" altLang="zh-CN" sz="2000" b="0" dirty="0"/>
              <a:t>P2=256/384</a:t>
            </a:r>
          </a:p>
          <a:p>
            <a:endParaRPr lang="en-US" altLang="zh-CN" sz="2000" b="0" dirty="0"/>
          </a:p>
          <a:p>
            <a:r>
              <a:rPr lang="en-US" altLang="zh-CN" sz="2000" b="0" dirty="0"/>
              <a:t>I(S1,S2)=I(128,256)</a:t>
            </a:r>
          </a:p>
          <a:p>
            <a:r>
              <a:rPr lang="en-US" altLang="zh-CN" sz="2000" b="0" dirty="0"/>
              <a:t>    =-P1Log</a:t>
            </a:r>
            <a:r>
              <a:rPr lang="en-US" altLang="zh-CN" sz="2000" b="0" baseline="-25000" dirty="0"/>
              <a:t>2</a:t>
            </a:r>
            <a:r>
              <a:rPr lang="en-US" altLang="zh-CN" sz="2000" b="0" dirty="0"/>
              <a:t>P1-P2Log</a:t>
            </a:r>
            <a:r>
              <a:rPr lang="en-US" altLang="zh-CN" sz="2000" b="0" baseline="-25000" dirty="0"/>
              <a:t>2</a:t>
            </a:r>
            <a:r>
              <a:rPr lang="en-US" altLang="zh-CN" sz="2000" b="0" dirty="0"/>
              <a:t>P2</a:t>
            </a:r>
          </a:p>
          <a:p>
            <a:r>
              <a:rPr lang="en-US" altLang="zh-CN" sz="2000" b="0" dirty="0"/>
              <a:t>    =-(P1Log</a:t>
            </a:r>
            <a:r>
              <a:rPr lang="en-US" altLang="zh-CN" sz="2000" b="0" baseline="-25000" dirty="0"/>
              <a:t>2</a:t>
            </a:r>
            <a:r>
              <a:rPr lang="en-US" altLang="zh-CN" sz="2000" b="0" dirty="0"/>
              <a:t>P1+P2Log</a:t>
            </a:r>
            <a:r>
              <a:rPr lang="en-US" altLang="zh-CN" sz="2000" b="0" baseline="-25000" dirty="0"/>
              <a:t>2</a:t>
            </a:r>
            <a:r>
              <a:rPr lang="en-US" altLang="zh-CN" sz="2000" b="0" dirty="0"/>
              <a:t>P2)</a:t>
            </a:r>
          </a:p>
          <a:p>
            <a:r>
              <a:rPr lang="en-US" altLang="zh-CN" sz="2000" b="0" dirty="0"/>
              <a:t>    </a:t>
            </a:r>
            <a:r>
              <a:rPr lang="en-US" altLang="zh-CN" sz="2000" b="0" dirty="0">
                <a:solidFill>
                  <a:schemeClr val="bg1"/>
                </a:solidFill>
              </a:rPr>
              <a:t>=0.9183</a:t>
            </a:r>
          </a:p>
        </p:txBody>
      </p:sp>
      <p:sp>
        <p:nvSpPr>
          <p:cNvPr id="828546" name="Text Box 130"/>
          <p:cNvSpPr txBox="1">
            <a:spLocks noChangeArrowheads="1"/>
          </p:cNvSpPr>
          <p:nvPr/>
        </p:nvSpPr>
        <p:spPr bwMode="auto">
          <a:xfrm>
            <a:off x="3347864" y="449810"/>
            <a:ext cx="1962150" cy="519112"/>
          </a:xfrm>
          <a:prstGeom prst="rect">
            <a:avLst/>
          </a:prstGeom>
          <a:noFill/>
          <a:ln>
            <a:noFill/>
          </a:ln>
          <a:effectLst/>
          <a:extLst>
            <a:ext uri="{909E8E84-426E-40DD-AFC4-6F175D3DCCD1}">
              <a14:hiddenFill xmlns:a14="http://schemas.microsoft.com/office/drawing/2010/main">
                <a:solidFill>
                  <a:srgbClr val="CC00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dirty="0"/>
              <a:t>决策树算法</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30469" name="Group 5"/>
          <p:cNvGraphicFramePr>
            <a:graphicFrameLocks noGrp="1"/>
          </p:cNvGraphicFramePr>
          <p:nvPr/>
        </p:nvGraphicFramePr>
        <p:xfrm>
          <a:off x="466725" y="1268413"/>
          <a:ext cx="4537075" cy="5272724"/>
        </p:xfrm>
        <a:graphic>
          <a:graphicData uri="http://schemas.openxmlformats.org/drawingml/2006/table">
            <a:tbl>
              <a:tblPr/>
              <a:tblGrid>
                <a:gridCol w="512763"/>
                <a:gridCol w="558800"/>
                <a:gridCol w="612775"/>
                <a:gridCol w="612775"/>
                <a:gridCol w="690562"/>
                <a:gridCol w="1549400"/>
              </a:tblGrid>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bg1"/>
                          </a:solidFill>
                          <a:effectLst/>
                          <a:latin typeface="华文新魏" pitchFamily="2" charset="-122"/>
                          <a:ea typeface="华文新魏" pitchFamily="2" charset="-122"/>
                        </a:rPr>
                        <a:t>计数</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bg1"/>
                          </a:solidFill>
                          <a:effectLst/>
                          <a:latin typeface="华文新魏" pitchFamily="2" charset="-122"/>
                          <a:ea typeface="华文新魏" pitchFamily="2" charset="-122"/>
                        </a:rPr>
                        <a:t>年龄</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bg1"/>
                          </a:solidFill>
                          <a:effectLst/>
                          <a:latin typeface="华文新魏" pitchFamily="2" charset="-122"/>
                          <a:ea typeface="华文新魏" pitchFamily="2" charset="-122"/>
                        </a:rPr>
                        <a:t>收入</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bg1"/>
                          </a:solidFill>
                          <a:effectLst/>
                          <a:latin typeface="华文新魏" pitchFamily="2" charset="-122"/>
                          <a:ea typeface="华文新魏" pitchFamily="2" charset="-122"/>
                        </a:rPr>
                        <a:t>学生</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bg1"/>
                          </a:solidFill>
                          <a:effectLst/>
                          <a:latin typeface="华文新魏" pitchFamily="2" charset="-122"/>
                          <a:ea typeface="华文新魏" pitchFamily="2" charset="-122"/>
                        </a:rPr>
                        <a:t>信誉</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1" i="0" u="none" strike="noStrike" cap="none" normalizeH="0" baseline="0" smtClean="0">
                          <a:ln>
                            <a:noFill/>
                          </a:ln>
                          <a:solidFill>
                            <a:schemeClr val="bg1"/>
                          </a:solidFill>
                          <a:effectLst/>
                          <a:latin typeface="华文新魏" pitchFamily="2" charset="-122"/>
                          <a:ea typeface="华文新魏" pitchFamily="2" charset="-122"/>
                        </a:rPr>
                        <a:t>归类：买计算机？</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r>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en-US" altLang="zh-CN" sz="1400" b="0" i="0" u="none" strike="noStrike" cap="none" normalizeH="0" baseline="0" smtClean="0">
                          <a:ln>
                            <a:noFill/>
                          </a:ln>
                          <a:solidFill>
                            <a:schemeClr val="tx1"/>
                          </a:solidFill>
                          <a:effectLst/>
                          <a:latin typeface="华文新魏" pitchFamily="2" charset="-122"/>
                          <a:ea typeface="华文新魏" pitchFamily="2" charset="-122"/>
                        </a:rPr>
                        <a:t>64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青</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不买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9088">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en-US" altLang="zh-CN" sz="1400" b="0" i="0" u="none" strike="noStrike" cap="none" normalizeH="0" baseline="0" smtClean="0">
                          <a:ln>
                            <a:noFill/>
                          </a:ln>
                          <a:solidFill>
                            <a:schemeClr val="tx1"/>
                          </a:solidFill>
                          <a:effectLst/>
                          <a:latin typeface="华文新魏" pitchFamily="2" charset="-122"/>
                          <a:ea typeface="华文新魏" pitchFamily="2" charset="-122"/>
                        </a:rPr>
                        <a:t>64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青</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不买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en-US" altLang="zh-CN" sz="1400" b="0" i="0" u="none" strike="noStrike" cap="none" normalizeH="0" baseline="0" smtClean="0">
                          <a:ln>
                            <a:noFill/>
                          </a:ln>
                          <a:solidFill>
                            <a:schemeClr val="tx1"/>
                          </a:solidFill>
                          <a:effectLst/>
                          <a:latin typeface="华文新魏" pitchFamily="2" charset="-122"/>
                          <a:ea typeface="华文新魏" pitchFamily="2" charset="-122"/>
                        </a:rPr>
                        <a:t>128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en-US" altLang="zh-CN" sz="1400" b="0" i="0" u="none" strike="noStrike" cap="none" normalizeH="0" baseline="0" smtClean="0">
                          <a:ln>
                            <a:noFill/>
                          </a:ln>
                          <a:solidFill>
                            <a:schemeClr val="tx1"/>
                          </a:solidFill>
                          <a:effectLst/>
                          <a:latin typeface="华文新魏" pitchFamily="2" charset="-122"/>
                          <a:ea typeface="华文新魏" pitchFamily="2" charset="-122"/>
                        </a:rPr>
                        <a:t>60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老</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en-US" altLang="zh-CN" sz="1400" b="0" i="0" u="none" strike="noStrike" cap="none" normalizeH="0" baseline="0" smtClean="0">
                          <a:ln>
                            <a:noFill/>
                          </a:ln>
                          <a:solidFill>
                            <a:schemeClr val="tx1"/>
                          </a:solidFill>
                          <a:effectLst/>
                          <a:latin typeface="华文新魏" pitchFamily="2" charset="-122"/>
                          <a:ea typeface="华文新魏" pitchFamily="2" charset="-122"/>
                        </a:rPr>
                        <a:t>64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老</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低</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6863">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en-US" altLang="zh-CN" sz="1400" b="0" i="0" u="none" strike="noStrike" cap="none" normalizeH="0" baseline="0" smtClean="0">
                          <a:ln>
                            <a:noFill/>
                          </a:ln>
                          <a:solidFill>
                            <a:schemeClr val="tx1"/>
                          </a:solidFill>
                          <a:effectLst/>
                          <a:latin typeface="华文新魏" pitchFamily="2" charset="-122"/>
                          <a:ea typeface="华文新魏" pitchFamily="2" charset="-122"/>
                        </a:rPr>
                        <a:t>64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老</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低</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不买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9088">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en-US" altLang="zh-CN" sz="1400" b="0" i="0" u="none" strike="noStrike" cap="none" normalizeH="0" baseline="0" smtClean="0">
                          <a:ln>
                            <a:noFill/>
                          </a:ln>
                          <a:solidFill>
                            <a:schemeClr val="tx1"/>
                          </a:solidFill>
                          <a:effectLst/>
                          <a:latin typeface="华文新魏" pitchFamily="2" charset="-122"/>
                          <a:ea typeface="华文新魏" pitchFamily="2" charset="-122"/>
                        </a:rPr>
                        <a:t>64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低</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en-US" altLang="zh-CN" sz="1400" b="0" i="0" u="none" strike="noStrike" cap="none" normalizeH="0" baseline="0" smtClean="0">
                          <a:ln>
                            <a:noFill/>
                          </a:ln>
                          <a:solidFill>
                            <a:schemeClr val="tx1"/>
                          </a:solidFill>
                          <a:effectLst/>
                          <a:latin typeface="华文新魏" pitchFamily="2" charset="-122"/>
                          <a:ea typeface="华文新魏" pitchFamily="2" charset="-122"/>
                        </a:rPr>
                        <a:t>128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青</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不买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en-US" altLang="zh-CN" sz="1400" b="0" i="0" u="none" strike="noStrike" cap="none" normalizeH="0" baseline="0" smtClean="0">
                          <a:ln>
                            <a:noFill/>
                          </a:ln>
                          <a:solidFill>
                            <a:schemeClr val="tx1"/>
                          </a:solidFill>
                          <a:effectLst/>
                          <a:latin typeface="华文新魏" pitchFamily="2" charset="-122"/>
                          <a:ea typeface="华文新魏" pitchFamily="2" charset="-122"/>
                        </a:rPr>
                        <a:t>64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青</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低</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en-US" altLang="zh-CN" sz="1400" b="0" i="0" u="none" strike="noStrike" cap="none" normalizeH="0" baseline="0" smtClean="0">
                          <a:ln>
                            <a:noFill/>
                          </a:ln>
                          <a:solidFill>
                            <a:schemeClr val="tx1"/>
                          </a:solidFill>
                          <a:effectLst/>
                          <a:latin typeface="华文新魏" pitchFamily="2" charset="-122"/>
                          <a:ea typeface="华文新魏" pitchFamily="2" charset="-122"/>
                        </a:rPr>
                        <a:t>132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老</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en-US" altLang="zh-CN" sz="1400" b="0" i="0" u="none" strike="noStrike" cap="none" normalizeH="0" baseline="0" smtClean="0">
                          <a:ln>
                            <a:noFill/>
                          </a:ln>
                          <a:solidFill>
                            <a:schemeClr val="tx1"/>
                          </a:solidFill>
                          <a:effectLst/>
                          <a:latin typeface="华文新魏" pitchFamily="2" charset="-122"/>
                          <a:ea typeface="华文新魏" pitchFamily="2" charset="-122"/>
                        </a:rPr>
                        <a:t>64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青</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en-US" altLang="zh-CN" sz="1400" b="0" i="0" u="none" strike="noStrike" cap="none" normalizeH="0" baseline="0" smtClean="0">
                          <a:ln>
                            <a:noFill/>
                          </a:ln>
                          <a:solidFill>
                            <a:schemeClr val="tx1"/>
                          </a:solidFill>
                          <a:effectLst/>
                          <a:latin typeface="华文新魏" pitchFamily="2" charset="-122"/>
                          <a:ea typeface="华文新魏" pitchFamily="2" charset="-122"/>
                        </a:rPr>
                        <a:t>32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9088">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en-US" altLang="zh-CN" sz="1400" b="0" i="0" u="none" strike="noStrike" cap="none" normalizeH="0" baseline="0" smtClean="0">
                          <a:ln>
                            <a:noFill/>
                          </a:ln>
                          <a:solidFill>
                            <a:schemeClr val="tx1"/>
                          </a:solidFill>
                          <a:effectLst/>
                          <a:latin typeface="华文新魏" pitchFamily="2" charset="-122"/>
                          <a:ea typeface="华文新魏" pitchFamily="2" charset="-122"/>
                        </a:rPr>
                        <a:t>32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en-US" altLang="zh-CN" sz="1400" b="0" i="0" u="none" strike="noStrike" cap="none" normalizeH="0" baseline="0" smtClean="0">
                          <a:ln>
                            <a:noFill/>
                          </a:ln>
                          <a:solidFill>
                            <a:schemeClr val="tx1"/>
                          </a:solidFill>
                          <a:effectLst/>
                          <a:latin typeface="华文新魏" pitchFamily="2" charset="-122"/>
                          <a:ea typeface="华文新魏" pitchFamily="2" charset="-122"/>
                        </a:rPr>
                        <a:t>63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老</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不买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r>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en-US" altLang="zh-CN" sz="1400" b="0" i="0" u="none" strike="noStrike" cap="none" normalizeH="0" baseline="0" smtClean="0">
                          <a:ln>
                            <a:noFill/>
                          </a:ln>
                          <a:solidFill>
                            <a:schemeClr val="tx1"/>
                          </a:solidFill>
                          <a:effectLst/>
                          <a:latin typeface="华文新魏" pitchFamily="2" charset="-122"/>
                          <a:ea typeface="华文新魏" pitchFamily="2" charset="-122"/>
                        </a:rPr>
                        <a:t>1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med" len="med"/>
                      <a:tailEnd type="none" w="med" len="med"/>
                    </a:lnB>
                    <a:lnTlToBr>
                      <a:noFill/>
                    </a:lnTlToBr>
                    <a:lnBlToTr>
                      <a:noFill/>
                    </a:lnBlToTr>
                    <a:solidFill>
                      <a:srgbClr val="B4B6B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老</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med" len="med"/>
                      <a:tailEnd type="none" w="med" len="med"/>
                    </a:lnB>
                    <a:lnTlToBr>
                      <a:noFill/>
                    </a:lnTlToBr>
                    <a:lnBlToTr>
                      <a:noFill/>
                    </a:lnBlToTr>
                    <a:solidFill>
                      <a:srgbClr val="B4B6B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med" len="med"/>
                      <a:tailEnd type="none" w="med" len="med"/>
                    </a:lnB>
                    <a:lnTlToBr>
                      <a:noFill/>
                    </a:lnTlToBr>
                    <a:lnBlToTr>
                      <a:noFill/>
                    </a:lnBlToTr>
                    <a:solidFill>
                      <a:srgbClr val="B4B6B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med" len="med"/>
                      <a:tailEnd type="none" w="med" len="med"/>
                    </a:lnB>
                    <a:lnTlToBr>
                      <a:noFill/>
                    </a:lnTlToBr>
                    <a:lnBlToTr>
                      <a:noFill/>
                    </a:lnBlToTr>
                    <a:solidFill>
                      <a:srgbClr val="B4B6B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med" len="med"/>
                      <a:tailEnd type="none" w="med" len="med"/>
                    </a:lnB>
                    <a:lnTlToBr>
                      <a:noFill/>
                    </a:lnTlToBr>
                    <a:lnBlToTr>
                      <a:noFill/>
                    </a:lnBlToTr>
                    <a:solidFill>
                      <a:srgbClr val="B4B6B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med" len="med"/>
                      <a:tailEnd type="none" w="med" len="med"/>
                    </a:lnB>
                    <a:lnTlToBr>
                      <a:noFill/>
                    </a:lnTlToBr>
                    <a:lnBlToTr>
                      <a:noFill/>
                    </a:lnBlToTr>
                    <a:solidFill>
                      <a:srgbClr val="B4B6B0"/>
                    </a:solidFill>
                  </a:tcPr>
                </a:tc>
              </a:tr>
            </a:tbl>
          </a:graphicData>
        </a:graphic>
      </p:graphicFrame>
      <p:sp>
        <p:nvSpPr>
          <p:cNvPr id="830590" name="Text Box 126"/>
          <p:cNvSpPr txBox="1">
            <a:spLocks noChangeArrowheads="1"/>
          </p:cNvSpPr>
          <p:nvPr/>
        </p:nvSpPr>
        <p:spPr bwMode="auto">
          <a:xfrm>
            <a:off x="5403850" y="1340768"/>
            <a:ext cx="302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dirty="0"/>
              <a:t>第</a:t>
            </a:r>
            <a:r>
              <a:rPr lang="en-US" altLang="zh-CN" dirty="0"/>
              <a:t>2-2</a:t>
            </a:r>
            <a:r>
              <a:rPr lang="zh-CN" altLang="en-US" dirty="0"/>
              <a:t>步计算年龄的熵</a:t>
            </a:r>
          </a:p>
        </p:txBody>
      </p:sp>
      <p:sp>
        <p:nvSpPr>
          <p:cNvPr id="830591" name="Text Box 127"/>
          <p:cNvSpPr txBox="1">
            <a:spLocks noChangeArrowheads="1"/>
          </p:cNvSpPr>
          <p:nvPr/>
        </p:nvSpPr>
        <p:spPr bwMode="auto">
          <a:xfrm>
            <a:off x="5435600" y="1997075"/>
            <a:ext cx="3048000" cy="466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0" dirty="0"/>
              <a:t>年龄共分三个组：</a:t>
            </a:r>
          </a:p>
          <a:p>
            <a:r>
              <a:rPr lang="zh-CN" altLang="en-US" sz="2000" b="0" dirty="0"/>
              <a:t>       青年、中年、老年</a:t>
            </a:r>
          </a:p>
          <a:p>
            <a:r>
              <a:rPr lang="zh-CN" altLang="en-US" sz="2000" b="0" dirty="0">
                <a:solidFill>
                  <a:schemeClr val="accent2"/>
                </a:solidFill>
              </a:rPr>
              <a:t>中年</a:t>
            </a:r>
            <a:r>
              <a:rPr lang="zh-CN" altLang="en-US" sz="2000" b="0" dirty="0"/>
              <a:t>买与不买比例为</a:t>
            </a:r>
            <a:r>
              <a:rPr lang="en-US" altLang="zh-CN" sz="2000" b="0" dirty="0"/>
              <a:t>256/0</a:t>
            </a:r>
          </a:p>
          <a:p>
            <a:endParaRPr lang="en-US" altLang="zh-CN" sz="2000" b="0" dirty="0"/>
          </a:p>
          <a:p>
            <a:r>
              <a:rPr lang="en-US" altLang="zh-CN" sz="2000" b="0" dirty="0"/>
              <a:t>S1(</a:t>
            </a:r>
            <a:r>
              <a:rPr lang="zh-CN" altLang="en-US" sz="2000" b="0" dirty="0"/>
              <a:t>买</a:t>
            </a:r>
            <a:r>
              <a:rPr lang="en-US" altLang="zh-CN" sz="2000" b="0" dirty="0"/>
              <a:t>)=256            </a:t>
            </a:r>
          </a:p>
          <a:p>
            <a:r>
              <a:rPr lang="en-US" altLang="zh-CN" sz="2000" b="0" dirty="0"/>
              <a:t>S2</a:t>
            </a:r>
            <a:r>
              <a:rPr lang="zh-CN" altLang="en-US" sz="2000" b="0" dirty="0"/>
              <a:t>（不买）</a:t>
            </a:r>
            <a:r>
              <a:rPr lang="en-US" altLang="zh-CN" sz="2000" b="0" dirty="0"/>
              <a:t>= 0</a:t>
            </a:r>
          </a:p>
          <a:p>
            <a:r>
              <a:rPr lang="en-US" altLang="zh-CN" sz="2000" b="0" dirty="0"/>
              <a:t>S=S1+S2=256</a:t>
            </a:r>
          </a:p>
          <a:p>
            <a:endParaRPr lang="en-US" altLang="zh-CN" sz="2000" b="0" dirty="0"/>
          </a:p>
          <a:p>
            <a:r>
              <a:rPr lang="en-US" altLang="zh-CN" sz="2000" b="0" dirty="0"/>
              <a:t>P1=256/256</a:t>
            </a:r>
          </a:p>
          <a:p>
            <a:r>
              <a:rPr lang="en-US" altLang="zh-CN" sz="2000" b="0" dirty="0"/>
              <a:t>P2=0/256</a:t>
            </a:r>
          </a:p>
          <a:p>
            <a:endParaRPr lang="en-US" altLang="zh-CN" sz="2000" b="0" dirty="0"/>
          </a:p>
          <a:p>
            <a:r>
              <a:rPr lang="en-US" altLang="zh-CN" sz="2000" b="0" dirty="0"/>
              <a:t>I(S1,S2)=I(256</a:t>
            </a:r>
            <a:r>
              <a:rPr lang="zh-CN" altLang="en-US" sz="2000" b="0" dirty="0"/>
              <a:t>，</a:t>
            </a:r>
            <a:r>
              <a:rPr lang="en-US" altLang="zh-CN" sz="2000" b="0" dirty="0"/>
              <a:t>0)</a:t>
            </a:r>
          </a:p>
          <a:p>
            <a:r>
              <a:rPr lang="en-US" altLang="zh-CN" sz="2000" b="0" dirty="0"/>
              <a:t>    =-P1Log</a:t>
            </a:r>
            <a:r>
              <a:rPr lang="en-US" altLang="zh-CN" sz="2000" b="0" baseline="-25000" dirty="0"/>
              <a:t>2</a:t>
            </a:r>
            <a:r>
              <a:rPr lang="en-US" altLang="zh-CN" sz="2000" b="0" dirty="0"/>
              <a:t>P1-P2Log</a:t>
            </a:r>
            <a:r>
              <a:rPr lang="en-US" altLang="zh-CN" sz="2000" b="0" baseline="-25000" dirty="0"/>
              <a:t>2</a:t>
            </a:r>
            <a:r>
              <a:rPr lang="en-US" altLang="zh-CN" sz="2000" b="0" dirty="0"/>
              <a:t>P2</a:t>
            </a:r>
          </a:p>
          <a:p>
            <a:r>
              <a:rPr lang="en-US" altLang="zh-CN" sz="2000" b="0" dirty="0"/>
              <a:t>    =-(P1Log</a:t>
            </a:r>
            <a:r>
              <a:rPr lang="en-US" altLang="zh-CN" sz="2000" b="0" baseline="-25000" dirty="0"/>
              <a:t>2</a:t>
            </a:r>
            <a:r>
              <a:rPr lang="en-US" altLang="zh-CN" sz="2000" b="0" dirty="0"/>
              <a:t>P1+P2Log</a:t>
            </a:r>
            <a:r>
              <a:rPr lang="en-US" altLang="zh-CN" sz="2000" b="0" baseline="-25000" dirty="0"/>
              <a:t>2</a:t>
            </a:r>
            <a:r>
              <a:rPr lang="en-US" altLang="zh-CN" sz="2000" b="0" dirty="0"/>
              <a:t>P2)</a:t>
            </a:r>
          </a:p>
          <a:p>
            <a:r>
              <a:rPr lang="en-US" altLang="zh-CN" sz="2000" b="0" dirty="0"/>
              <a:t>    =0</a:t>
            </a:r>
          </a:p>
        </p:txBody>
      </p:sp>
      <p:sp>
        <p:nvSpPr>
          <p:cNvPr id="830592" name="Text Box 128"/>
          <p:cNvSpPr txBox="1">
            <a:spLocks noChangeArrowheads="1"/>
          </p:cNvSpPr>
          <p:nvPr/>
        </p:nvSpPr>
        <p:spPr bwMode="auto">
          <a:xfrm>
            <a:off x="3275856" y="476672"/>
            <a:ext cx="1962150" cy="519112"/>
          </a:xfrm>
          <a:prstGeom prst="rect">
            <a:avLst/>
          </a:prstGeom>
          <a:noFill/>
          <a:ln>
            <a:noFill/>
          </a:ln>
          <a:effectLst/>
          <a:extLst>
            <a:ext uri="{909E8E84-426E-40DD-AFC4-6F175D3DCCD1}">
              <a14:hiddenFill xmlns:a14="http://schemas.microsoft.com/office/drawing/2010/main">
                <a:solidFill>
                  <a:srgbClr val="CC00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dirty="0"/>
              <a:t>决策树算法</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1492" name="Line 4"/>
          <p:cNvSpPr>
            <a:spLocks noChangeShapeType="1"/>
          </p:cNvSpPr>
          <p:nvPr/>
        </p:nvSpPr>
        <p:spPr bwMode="auto">
          <a:xfrm>
            <a:off x="106363" y="-215373"/>
            <a:ext cx="2665412" cy="0"/>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831493" name="Group 5"/>
          <p:cNvGraphicFramePr>
            <a:graphicFrameLocks noGrp="1"/>
          </p:cNvGraphicFramePr>
          <p:nvPr/>
        </p:nvGraphicFramePr>
        <p:xfrm>
          <a:off x="539750" y="1125538"/>
          <a:ext cx="4537075" cy="5272724"/>
        </p:xfrm>
        <a:graphic>
          <a:graphicData uri="http://schemas.openxmlformats.org/drawingml/2006/table">
            <a:tbl>
              <a:tblPr/>
              <a:tblGrid>
                <a:gridCol w="512763"/>
                <a:gridCol w="558800"/>
                <a:gridCol w="612775"/>
                <a:gridCol w="612775"/>
                <a:gridCol w="690562"/>
                <a:gridCol w="1549400"/>
              </a:tblGrid>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bg1"/>
                          </a:solidFill>
                          <a:effectLst/>
                          <a:latin typeface="华文新魏" pitchFamily="2" charset="-122"/>
                          <a:ea typeface="华文新魏" pitchFamily="2" charset="-122"/>
                        </a:rPr>
                        <a:t>计数</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bg1"/>
                          </a:solidFill>
                          <a:effectLst/>
                          <a:latin typeface="华文新魏" pitchFamily="2" charset="-122"/>
                          <a:ea typeface="华文新魏" pitchFamily="2" charset="-122"/>
                        </a:rPr>
                        <a:t>年龄</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bg1"/>
                          </a:solidFill>
                          <a:effectLst/>
                          <a:latin typeface="华文新魏" pitchFamily="2" charset="-122"/>
                          <a:ea typeface="华文新魏" pitchFamily="2" charset="-122"/>
                        </a:rPr>
                        <a:t>收入</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bg1"/>
                          </a:solidFill>
                          <a:effectLst/>
                          <a:latin typeface="华文新魏" pitchFamily="2" charset="-122"/>
                          <a:ea typeface="华文新魏" pitchFamily="2" charset="-122"/>
                        </a:rPr>
                        <a:t>学生</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bg1"/>
                          </a:solidFill>
                          <a:effectLst/>
                          <a:latin typeface="华文新魏" pitchFamily="2" charset="-122"/>
                          <a:ea typeface="华文新魏" pitchFamily="2" charset="-122"/>
                        </a:rPr>
                        <a:t>信誉</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1" i="0" u="none" strike="noStrike" cap="none" normalizeH="0" baseline="0" smtClean="0">
                          <a:ln>
                            <a:noFill/>
                          </a:ln>
                          <a:solidFill>
                            <a:schemeClr val="bg1"/>
                          </a:solidFill>
                          <a:effectLst/>
                          <a:latin typeface="华文新魏" pitchFamily="2" charset="-122"/>
                          <a:ea typeface="华文新魏" pitchFamily="2" charset="-122"/>
                        </a:rPr>
                        <a:t>归类：买计算机？</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r>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en-US" altLang="zh-CN" sz="1400" b="0" i="0" u="none" strike="noStrike" cap="none" normalizeH="0" baseline="0" smtClean="0">
                          <a:ln>
                            <a:noFill/>
                          </a:ln>
                          <a:solidFill>
                            <a:schemeClr val="tx1"/>
                          </a:solidFill>
                          <a:effectLst/>
                          <a:latin typeface="华文新魏" pitchFamily="2" charset="-122"/>
                          <a:ea typeface="华文新魏" pitchFamily="2" charset="-122"/>
                        </a:rPr>
                        <a:t>64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青</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不买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9088">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en-US" altLang="zh-CN" sz="1400" b="0" i="0" u="none" strike="noStrike" cap="none" normalizeH="0" baseline="0" smtClean="0">
                          <a:ln>
                            <a:noFill/>
                          </a:ln>
                          <a:solidFill>
                            <a:schemeClr val="tx1"/>
                          </a:solidFill>
                          <a:effectLst/>
                          <a:latin typeface="华文新魏" pitchFamily="2" charset="-122"/>
                          <a:ea typeface="华文新魏" pitchFamily="2" charset="-122"/>
                        </a:rPr>
                        <a:t>64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青</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不买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en-US" altLang="zh-CN" sz="1400" b="0" i="0" u="none" strike="noStrike" cap="none" normalizeH="0" baseline="0" smtClean="0">
                          <a:ln>
                            <a:noFill/>
                          </a:ln>
                          <a:solidFill>
                            <a:schemeClr val="tx1"/>
                          </a:solidFill>
                          <a:effectLst/>
                          <a:latin typeface="华文新魏" pitchFamily="2" charset="-122"/>
                          <a:ea typeface="华文新魏" pitchFamily="2" charset="-122"/>
                        </a:rPr>
                        <a:t>128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en-US" altLang="zh-CN" sz="1400" b="0" i="0" u="none" strike="noStrike" cap="none" normalizeH="0" baseline="0" smtClean="0">
                          <a:ln>
                            <a:noFill/>
                          </a:ln>
                          <a:solidFill>
                            <a:schemeClr val="tx1"/>
                          </a:solidFill>
                          <a:effectLst/>
                          <a:latin typeface="华文新魏" pitchFamily="2" charset="-122"/>
                          <a:ea typeface="华文新魏" pitchFamily="2" charset="-122"/>
                        </a:rPr>
                        <a:t>60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老</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en-US" altLang="zh-CN" sz="1400" b="0" i="0" u="none" strike="noStrike" cap="none" normalizeH="0" baseline="0" smtClean="0">
                          <a:ln>
                            <a:noFill/>
                          </a:ln>
                          <a:solidFill>
                            <a:schemeClr val="tx1"/>
                          </a:solidFill>
                          <a:effectLst/>
                          <a:latin typeface="华文新魏" pitchFamily="2" charset="-122"/>
                          <a:ea typeface="华文新魏" pitchFamily="2" charset="-122"/>
                        </a:rPr>
                        <a:t>64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老</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低</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6863">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en-US" altLang="zh-CN" sz="1400" b="0" i="0" u="none" strike="noStrike" cap="none" normalizeH="0" baseline="0" smtClean="0">
                          <a:ln>
                            <a:noFill/>
                          </a:ln>
                          <a:solidFill>
                            <a:schemeClr val="tx1"/>
                          </a:solidFill>
                          <a:effectLst/>
                          <a:latin typeface="华文新魏" pitchFamily="2" charset="-122"/>
                          <a:ea typeface="华文新魏" pitchFamily="2" charset="-122"/>
                        </a:rPr>
                        <a:t>64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老</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低</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不买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9088">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en-US" altLang="zh-CN" sz="1400" b="0" i="0" u="none" strike="noStrike" cap="none" normalizeH="0" baseline="0" smtClean="0">
                          <a:ln>
                            <a:noFill/>
                          </a:ln>
                          <a:solidFill>
                            <a:schemeClr val="tx1"/>
                          </a:solidFill>
                          <a:effectLst/>
                          <a:latin typeface="华文新魏" pitchFamily="2" charset="-122"/>
                          <a:ea typeface="华文新魏" pitchFamily="2" charset="-122"/>
                        </a:rPr>
                        <a:t>64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低</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en-US" altLang="zh-CN" sz="1400" b="0" i="0" u="none" strike="noStrike" cap="none" normalizeH="0" baseline="0" smtClean="0">
                          <a:ln>
                            <a:noFill/>
                          </a:ln>
                          <a:solidFill>
                            <a:schemeClr val="tx1"/>
                          </a:solidFill>
                          <a:effectLst/>
                          <a:latin typeface="华文新魏" pitchFamily="2" charset="-122"/>
                          <a:ea typeface="华文新魏" pitchFamily="2" charset="-122"/>
                        </a:rPr>
                        <a:t>128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青</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不买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en-US" altLang="zh-CN" sz="1400" b="0" i="0" u="none" strike="noStrike" cap="none" normalizeH="0" baseline="0" smtClean="0">
                          <a:ln>
                            <a:noFill/>
                          </a:ln>
                          <a:solidFill>
                            <a:schemeClr val="tx1"/>
                          </a:solidFill>
                          <a:effectLst/>
                          <a:latin typeface="华文新魏" pitchFamily="2" charset="-122"/>
                          <a:ea typeface="华文新魏" pitchFamily="2" charset="-122"/>
                        </a:rPr>
                        <a:t>64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青</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低</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en-US" altLang="zh-CN" sz="1400" b="0" i="0" u="none" strike="noStrike" cap="none" normalizeH="0" baseline="0" smtClean="0">
                          <a:ln>
                            <a:noFill/>
                          </a:ln>
                          <a:solidFill>
                            <a:schemeClr val="tx1"/>
                          </a:solidFill>
                          <a:effectLst/>
                          <a:latin typeface="华文新魏" pitchFamily="2" charset="-122"/>
                          <a:ea typeface="华文新魏" pitchFamily="2" charset="-122"/>
                        </a:rPr>
                        <a:t>132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老</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en-US" altLang="zh-CN" sz="1400" b="0" i="0" u="none" strike="noStrike" cap="none" normalizeH="0" baseline="0" smtClean="0">
                          <a:ln>
                            <a:noFill/>
                          </a:ln>
                          <a:solidFill>
                            <a:schemeClr val="tx1"/>
                          </a:solidFill>
                          <a:effectLst/>
                          <a:latin typeface="华文新魏" pitchFamily="2" charset="-122"/>
                          <a:ea typeface="华文新魏" pitchFamily="2" charset="-122"/>
                        </a:rPr>
                        <a:t>64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青</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en-US" altLang="zh-CN" sz="1400" b="0" i="0" u="none" strike="noStrike" cap="none" normalizeH="0" baseline="0" smtClean="0">
                          <a:ln>
                            <a:noFill/>
                          </a:ln>
                          <a:solidFill>
                            <a:schemeClr val="tx1"/>
                          </a:solidFill>
                          <a:effectLst/>
                          <a:latin typeface="华文新魏" pitchFamily="2" charset="-122"/>
                          <a:ea typeface="华文新魏" pitchFamily="2" charset="-122"/>
                        </a:rPr>
                        <a:t>32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9088">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en-US" altLang="zh-CN" sz="1400" b="0" i="0" u="none" strike="noStrike" cap="none" normalizeH="0" baseline="0" smtClean="0">
                          <a:ln>
                            <a:noFill/>
                          </a:ln>
                          <a:solidFill>
                            <a:schemeClr val="tx1"/>
                          </a:solidFill>
                          <a:effectLst/>
                          <a:latin typeface="华文新魏" pitchFamily="2" charset="-122"/>
                          <a:ea typeface="华文新魏" pitchFamily="2" charset="-122"/>
                        </a:rPr>
                        <a:t>32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en-US" altLang="zh-CN" sz="1400" b="0" i="0" u="none" strike="noStrike" cap="none" normalizeH="0" baseline="0" smtClean="0">
                          <a:ln>
                            <a:noFill/>
                          </a:ln>
                          <a:solidFill>
                            <a:schemeClr val="tx1"/>
                          </a:solidFill>
                          <a:effectLst/>
                          <a:latin typeface="华文新魏" pitchFamily="2" charset="-122"/>
                          <a:ea typeface="华文新魏" pitchFamily="2" charset="-122"/>
                        </a:rPr>
                        <a:t>63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老</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不买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r>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en-US" altLang="zh-CN" sz="1400" b="0" i="0" u="none" strike="noStrike" cap="none" normalizeH="0" baseline="0" smtClean="0">
                          <a:ln>
                            <a:noFill/>
                          </a:ln>
                          <a:solidFill>
                            <a:schemeClr val="tx1"/>
                          </a:solidFill>
                          <a:effectLst/>
                          <a:latin typeface="华文新魏" pitchFamily="2" charset="-122"/>
                          <a:ea typeface="华文新魏" pitchFamily="2" charset="-122"/>
                        </a:rPr>
                        <a:t>1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med" len="med"/>
                      <a:tailEnd type="none" w="med" len="med"/>
                    </a:lnB>
                    <a:lnTlToBr>
                      <a:noFill/>
                    </a:lnTlToBr>
                    <a:lnBlToTr>
                      <a:noFill/>
                    </a:lnBlToTr>
                    <a:solidFill>
                      <a:srgbClr val="B4B6B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老</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med" len="med"/>
                      <a:tailEnd type="none" w="med" len="med"/>
                    </a:lnB>
                    <a:lnTlToBr>
                      <a:noFill/>
                    </a:lnTlToBr>
                    <a:lnBlToTr>
                      <a:noFill/>
                    </a:lnBlToTr>
                    <a:solidFill>
                      <a:srgbClr val="B4B6B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med" len="med"/>
                      <a:tailEnd type="none" w="med" len="med"/>
                    </a:lnB>
                    <a:lnTlToBr>
                      <a:noFill/>
                    </a:lnTlToBr>
                    <a:lnBlToTr>
                      <a:noFill/>
                    </a:lnBlToTr>
                    <a:solidFill>
                      <a:srgbClr val="B4B6B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med" len="med"/>
                      <a:tailEnd type="none" w="med" len="med"/>
                    </a:lnB>
                    <a:lnTlToBr>
                      <a:noFill/>
                    </a:lnTlToBr>
                    <a:lnBlToTr>
                      <a:noFill/>
                    </a:lnBlToTr>
                    <a:solidFill>
                      <a:srgbClr val="B4B6B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med" len="med"/>
                      <a:tailEnd type="none" w="med" len="med"/>
                    </a:lnB>
                    <a:lnTlToBr>
                      <a:noFill/>
                    </a:lnTlToBr>
                    <a:lnBlToTr>
                      <a:noFill/>
                    </a:lnBlToTr>
                    <a:solidFill>
                      <a:srgbClr val="B4B6B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med" len="med"/>
                      <a:tailEnd type="none" w="med" len="med"/>
                    </a:lnB>
                    <a:lnTlToBr>
                      <a:noFill/>
                    </a:lnTlToBr>
                    <a:lnBlToTr>
                      <a:noFill/>
                    </a:lnBlToTr>
                    <a:solidFill>
                      <a:srgbClr val="B4B6B0"/>
                    </a:solidFill>
                  </a:tcPr>
                </a:tc>
              </a:tr>
            </a:tbl>
          </a:graphicData>
        </a:graphic>
      </p:graphicFrame>
      <p:sp>
        <p:nvSpPr>
          <p:cNvPr id="831614" name="Text Box 126"/>
          <p:cNvSpPr txBox="1">
            <a:spLocks noChangeArrowheads="1"/>
          </p:cNvSpPr>
          <p:nvPr/>
        </p:nvSpPr>
        <p:spPr bwMode="auto">
          <a:xfrm>
            <a:off x="5508625" y="1136651"/>
            <a:ext cx="302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dirty="0"/>
              <a:t>第</a:t>
            </a:r>
            <a:r>
              <a:rPr lang="en-US" altLang="zh-CN" dirty="0"/>
              <a:t>2-3</a:t>
            </a:r>
            <a:r>
              <a:rPr lang="zh-CN" altLang="en-US" dirty="0"/>
              <a:t>步计算年龄的熵</a:t>
            </a:r>
          </a:p>
        </p:txBody>
      </p:sp>
      <p:sp>
        <p:nvSpPr>
          <p:cNvPr id="831615" name="Text Box 127"/>
          <p:cNvSpPr txBox="1">
            <a:spLocks noChangeArrowheads="1"/>
          </p:cNvSpPr>
          <p:nvPr/>
        </p:nvSpPr>
        <p:spPr bwMode="auto">
          <a:xfrm>
            <a:off x="5508625" y="1854200"/>
            <a:ext cx="3302000" cy="466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0" dirty="0"/>
              <a:t>年龄共分三个组：</a:t>
            </a:r>
          </a:p>
          <a:p>
            <a:r>
              <a:rPr lang="zh-CN" altLang="en-US" sz="2000" b="0" dirty="0"/>
              <a:t>       青年、中年、老年</a:t>
            </a:r>
          </a:p>
          <a:p>
            <a:r>
              <a:rPr lang="zh-CN" altLang="en-US" sz="2000" b="0" dirty="0">
                <a:solidFill>
                  <a:schemeClr val="accent2"/>
                </a:solidFill>
              </a:rPr>
              <a:t>老年</a:t>
            </a:r>
            <a:r>
              <a:rPr lang="zh-CN" altLang="en-US" sz="2000" b="0" dirty="0"/>
              <a:t>买与不买比例为</a:t>
            </a:r>
            <a:r>
              <a:rPr lang="en-US" altLang="zh-CN" sz="2000" b="0" dirty="0" smtClean="0"/>
              <a:t>127/257</a:t>
            </a:r>
            <a:endParaRPr lang="en-US" altLang="zh-CN" sz="2000" b="0" dirty="0"/>
          </a:p>
          <a:p>
            <a:endParaRPr lang="en-US" altLang="zh-CN" sz="2000" b="0" dirty="0"/>
          </a:p>
          <a:p>
            <a:r>
              <a:rPr lang="en-US" altLang="zh-CN" sz="2000" b="0" dirty="0"/>
              <a:t>S1(</a:t>
            </a:r>
            <a:r>
              <a:rPr lang="zh-CN" altLang="en-US" sz="2000" b="0" dirty="0"/>
              <a:t>买</a:t>
            </a:r>
            <a:r>
              <a:rPr lang="en-US" altLang="zh-CN" sz="2000" b="0" dirty="0"/>
              <a:t>)=</a:t>
            </a:r>
            <a:r>
              <a:rPr lang="en-US" altLang="zh-CN" sz="2000" b="0" dirty="0" smtClean="0"/>
              <a:t>127            </a:t>
            </a:r>
            <a:endParaRPr lang="en-US" altLang="zh-CN" sz="2000" b="0" dirty="0"/>
          </a:p>
          <a:p>
            <a:r>
              <a:rPr lang="en-US" altLang="zh-CN" sz="2000" b="0" dirty="0"/>
              <a:t>S2</a:t>
            </a:r>
            <a:r>
              <a:rPr lang="zh-CN" altLang="en-US" sz="2000" b="0" dirty="0"/>
              <a:t>（不买）</a:t>
            </a:r>
            <a:r>
              <a:rPr lang="en-US" altLang="zh-CN" sz="2000" b="0" dirty="0" smtClean="0"/>
              <a:t>=257</a:t>
            </a:r>
            <a:endParaRPr lang="en-US" altLang="zh-CN" sz="2000" b="0" dirty="0"/>
          </a:p>
          <a:p>
            <a:r>
              <a:rPr lang="en-US" altLang="zh-CN" sz="2000" b="0" dirty="0" smtClean="0"/>
              <a:t>S=S1+S2=384</a:t>
            </a:r>
            <a:endParaRPr lang="en-US" altLang="zh-CN" sz="2000" b="0" dirty="0"/>
          </a:p>
          <a:p>
            <a:endParaRPr lang="en-US" altLang="zh-CN" sz="2000" b="0" dirty="0"/>
          </a:p>
          <a:p>
            <a:r>
              <a:rPr lang="en-US" altLang="zh-CN" sz="2000" b="0" dirty="0" smtClean="0"/>
              <a:t>P1=127/384</a:t>
            </a:r>
            <a:endParaRPr lang="en-US" altLang="zh-CN" sz="2000" b="0" dirty="0"/>
          </a:p>
          <a:p>
            <a:r>
              <a:rPr lang="en-US" altLang="zh-CN" sz="2000" b="0" dirty="0" smtClean="0"/>
              <a:t>P2=257/384</a:t>
            </a:r>
            <a:endParaRPr lang="en-US" altLang="zh-CN" sz="2000" b="0" dirty="0"/>
          </a:p>
          <a:p>
            <a:endParaRPr lang="en-US" altLang="zh-CN" sz="2000" b="0" dirty="0"/>
          </a:p>
          <a:p>
            <a:r>
              <a:rPr lang="en-US" altLang="zh-CN" sz="2000" b="0" dirty="0"/>
              <a:t>I(S1,S2)=</a:t>
            </a:r>
            <a:r>
              <a:rPr lang="en-US" altLang="zh-CN" sz="2000" b="0" dirty="0" smtClean="0"/>
              <a:t>I(129</a:t>
            </a:r>
            <a:r>
              <a:rPr lang="zh-CN" altLang="en-US" sz="2000" b="0" dirty="0" smtClean="0"/>
              <a:t>，</a:t>
            </a:r>
            <a:r>
              <a:rPr lang="en-US" altLang="zh-CN" sz="2000" b="0" dirty="0"/>
              <a:t>127)</a:t>
            </a:r>
          </a:p>
          <a:p>
            <a:r>
              <a:rPr lang="en-US" altLang="zh-CN" sz="2000" b="0" dirty="0"/>
              <a:t>    =-P1Log</a:t>
            </a:r>
            <a:r>
              <a:rPr lang="en-US" altLang="zh-CN" sz="2000" b="0" baseline="-25000" dirty="0"/>
              <a:t>2</a:t>
            </a:r>
            <a:r>
              <a:rPr lang="en-US" altLang="zh-CN" sz="2000" b="0" dirty="0"/>
              <a:t>P1-P2Log</a:t>
            </a:r>
            <a:r>
              <a:rPr lang="en-US" altLang="zh-CN" sz="2000" b="0" baseline="-25000" dirty="0"/>
              <a:t>2</a:t>
            </a:r>
            <a:r>
              <a:rPr lang="en-US" altLang="zh-CN" sz="2000" b="0" dirty="0"/>
              <a:t>P2</a:t>
            </a:r>
          </a:p>
          <a:p>
            <a:r>
              <a:rPr lang="en-US" altLang="zh-CN" sz="2000" b="0" dirty="0"/>
              <a:t>    =-(P1Log</a:t>
            </a:r>
            <a:r>
              <a:rPr lang="en-US" altLang="zh-CN" sz="2000" b="0" baseline="-25000" dirty="0"/>
              <a:t>2</a:t>
            </a:r>
            <a:r>
              <a:rPr lang="en-US" altLang="zh-CN" sz="2000" b="0" dirty="0"/>
              <a:t>P1+P2Log</a:t>
            </a:r>
            <a:r>
              <a:rPr lang="en-US" altLang="zh-CN" sz="2000" b="0" baseline="-25000" dirty="0"/>
              <a:t>2</a:t>
            </a:r>
            <a:r>
              <a:rPr lang="en-US" altLang="zh-CN" sz="2000" b="0" dirty="0"/>
              <a:t>P2)</a:t>
            </a:r>
          </a:p>
          <a:p>
            <a:r>
              <a:rPr lang="en-US" altLang="zh-CN" sz="2000" b="0" dirty="0"/>
              <a:t>    =0.9157</a:t>
            </a:r>
          </a:p>
        </p:txBody>
      </p:sp>
      <p:sp>
        <p:nvSpPr>
          <p:cNvPr id="831616" name="Text Box 128"/>
          <p:cNvSpPr txBox="1">
            <a:spLocks noChangeArrowheads="1"/>
          </p:cNvSpPr>
          <p:nvPr/>
        </p:nvSpPr>
        <p:spPr bwMode="auto">
          <a:xfrm>
            <a:off x="3275856" y="332656"/>
            <a:ext cx="1962150" cy="519112"/>
          </a:xfrm>
          <a:prstGeom prst="rect">
            <a:avLst/>
          </a:prstGeom>
          <a:noFill/>
          <a:ln>
            <a:noFill/>
          </a:ln>
          <a:effectLst/>
          <a:extLst>
            <a:ext uri="{909E8E84-426E-40DD-AFC4-6F175D3DCCD1}">
              <a14:hiddenFill xmlns:a14="http://schemas.microsoft.com/office/drawing/2010/main">
                <a:solidFill>
                  <a:srgbClr val="CC00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dirty="0"/>
              <a:t>决策树算法</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32517" name="Group 5"/>
          <p:cNvGraphicFramePr>
            <a:graphicFrameLocks noGrp="1"/>
          </p:cNvGraphicFramePr>
          <p:nvPr/>
        </p:nvGraphicFramePr>
        <p:xfrm>
          <a:off x="390525" y="1125538"/>
          <a:ext cx="4537075" cy="5272724"/>
        </p:xfrm>
        <a:graphic>
          <a:graphicData uri="http://schemas.openxmlformats.org/drawingml/2006/table">
            <a:tbl>
              <a:tblPr/>
              <a:tblGrid>
                <a:gridCol w="512763"/>
                <a:gridCol w="558800"/>
                <a:gridCol w="612775"/>
                <a:gridCol w="612775"/>
                <a:gridCol w="690562"/>
                <a:gridCol w="1549400"/>
              </a:tblGrid>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bg1"/>
                          </a:solidFill>
                          <a:effectLst/>
                          <a:latin typeface="华文新魏" pitchFamily="2" charset="-122"/>
                          <a:ea typeface="华文新魏" pitchFamily="2" charset="-122"/>
                        </a:rPr>
                        <a:t>计数</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bg1"/>
                          </a:solidFill>
                          <a:effectLst/>
                          <a:latin typeface="华文新魏" pitchFamily="2" charset="-122"/>
                          <a:ea typeface="华文新魏" pitchFamily="2" charset="-122"/>
                        </a:rPr>
                        <a:t>年龄</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bg1"/>
                          </a:solidFill>
                          <a:effectLst/>
                          <a:latin typeface="华文新魏" pitchFamily="2" charset="-122"/>
                          <a:ea typeface="华文新魏" pitchFamily="2" charset="-122"/>
                        </a:rPr>
                        <a:t>收入</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bg1"/>
                          </a:solidFill>
                          <a:effectLst/>
                          <a:latin typeface="华文新魏" pitchFamily="2" charset="-122"/>
                          <a:ea typeface="华文新魏" pitchFamily="2" charset="-122"/>
                        </a:rPr>
                        <a:t>学生</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bg1"/>
                          </a:solidFill>
                          <a:effectLst/>
                          <a:latin typeface="华文新魏" pitchFamily="2" charset="-122"/>
                          <a:ea typeface="华文新魏" pitchFamily="2" charset="-122"/>
                        </a:rPr>
                        <a:t>信誉</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1" i="0" u="none" strike="noStrike" cap="none" normalizeH="0" baseline="0" smtClean="0">
                          <a:ln>
                            <a:noFill/>
                          </a:ln>
                          <a:solidFill>
                            <a:schemeClr val="bg1"/>
                          </a:solidFill>
                          <a:effectLst/>
                          <a:latin typeface="华文新魏" pitchFamily="2" charset="-122"/>
                          <a:ea typeface="华文新魏" pitchFamily="2" charset="-122"/>
                        </a:rPr>
                        <a:t>归类：买计算机？</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r>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en-US" altLang="zh-CN" sz="1400" b="0" i="0" u="none" strike="noStrike" cap="none" normalizeH="0" baseline="0" smtClean="0">
                          <a:ln>
                            <a:noFill/>
                          </a:ln>
                          <a:solidFill>
                            <a:schemeClr val="tx1"/>
                          </a:solidFill>
                          <a:effectLst/>
                          <a:latin typeface="华文新魏" pitchFamily="2" charset="-122"/>
                          <a:ea typeface="华文新魏" pitchFamily="2" charset="-122"/>
                        </a:rPr>
                        <a:t>64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青</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不买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9088">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en-US" altLang="zh-CN" sz="1400" b="0" i="0" u="none" strike="noStrike" cap="none" normalizeH="0" baseline="0" smtClean="0">
                          <a:ln>
                            <a:noFill/>
                          </a:ln>
                          <a:solidFill>
                            <a:schemeClr val="tx1"/>
                          </a:solidFill>
                          <a:effectLst/>
                          <a:latin typeface="华文新魏" pitchFamily="2" charset="-122"/>
                          <a:ea typeface="华文新魏" pitchFamily="2" charset="-122"/>
                        </a:rPr>
                        <a:t>64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青</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不买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en-US" altLang="zh-CN" sz="1400" b="0" i="0" u="none" strike="noStrike" cap="none" normalizeH="0" baseline="0" smtClean="0">
                          <a:ln>
                            <a:noFill/>
                          </a:ln>
                          <a:solidFill>
                            <a:schemeClr val="tx1"/>
                          </a:solidFill>
                          <a:effectLst/>
                          <a:latin typeface="华文新魏" pitchFamily="2" charset="-122"/>
                          <a:ea typeface="华文新魏" pitchFamily="2" charset="-122"/>
                        </a:rPr>
                        <a:t>128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en-US" altLang="zh-CN" sz="1400" b="0" i="0" u="none" strike="noStrike" cap="none" normalizeH="0" baseline="0" smtClean="0">
                          <a:ln>
                            <a:noFill/>
                          </a:ln>
                          <a:solidFill>
                            <a:schemeClr val="tx1"/>
                          </a:solidFill>
                          <a:effectLst/>
                          <a:latin typeface="华文新魏" pitchFamily="2" charset="-122"/>
                          <a:ea typeface="华文新魏" pitchFamily="2" charset="-122"/>
                        </a:rPr>
                        <a:t>60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老</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en-US" altLang="zh-CN" sz="1400" b="0" i="0" u="none" strike="noStrike" cap="none" normalizeH="0" baseline="0" smtClean="0">
                          <a:ln>
                            <a:noFill/>
                          </a:ln>
                          <a:solidFill>
                            <a:schemeClr val="tx1"/>
                          </a:solidFill>
                          <a:effectLst/>
                          <a:latin typeface="华文新魏" pitchFamily="2" charset="-122"/>
                          <a:ea typeface="华文新魏" pitchFamily="2" charset="-122"/>
                        </a:rPr>
                        <a:t>64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老</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低</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6863">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en-US" altLang="zh-CN" sz="1400" b="0" i="0" u="none" strike="noStrike" cap="none" normalizeH="0" baseline="0" smtClean="0">
                          <a:ln>
                            <a:noFill/>
                          </a:ln>
                          <a:solidFill>
                            <a:schemeClr val="tx1"/>
                          </a:solidFill>
                          <a:effectLst/>
                          <a:latin typeface="华文新魏" pitchFamily="2" charset="-122"/>
                          <a:ea typeface="华文新魏" pitchFamily="2" charset="-122"/>
                        </a:rPr>
                        <a:t>64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老</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低</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不买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9088">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en-US" altLang="zh-CN" sz="1400" b="0" i="0" u="none" strike="noStrike" cap="none" normalizeH="0" baseline="0" smtClean="0">
                          <a:ln>
                            <a:noFill/>
                          </a:ln>
                          <a:solidFill>
                            <a:schemeClr val="tx1"/>
                          </a:solidFill>
                          <a:effectLst/>
                          <a:latin typeface="华文新魏" pitchFamily="2" charset="-122"/>
                          <a:ea typeface="华文新魏" pitchFamily="2" charset="-122"/>
                        </a:rPr>
                        <a:t>64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低</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en-US" altLang="zh-CN" sz="1400" b="0" i="0" u="none" strike="noStrike" cap="none" normalizeH="0" baseline="0" smtClean="0">
                          <a:ln>
                            <a:noFill/>
                          </a:ln>
                          <a:solidFill>
                            <a:schemeClr val="tx1"/>
                          </a:solidFill>
                          <a:effectLst/>
                          <a:latin typeface="华文新魏" pitchFamily="2" charset="-122"/>
                          <a:ea typeface="华文新魏" pitchFamily="2" charset="-122"/>
                        </a:rPr>
                        <a:t>128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青</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不买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en-US" altLang="zh-CN" sz="1400" b="0" i="0" u="none" strike="noStrike" cap="none" normalizeH="0" baseline="0" smtClean="0">
                          <a:ln>
                            <a:noFill/>
                          </a:ln>
                          <a:solidFill>
                            <a:schemeClr val="tx1"/>
                          </a:solidFill>
                          <a:effectLst/>
                          <a:latin typeface="华文新魏" pitchFamily="2" charset="-122"/>
                          <a:ea typeface="华文新魏" pitchFamily="2" charset="-122"/>
                        </a:rPr>
                        <a:t>64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青</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低</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en-US" altLang="zh-CN" sz="1400" b="0" i="0" u="none" strike="noStrike" cap="none" normalizeH="0" baseline="0" smtClean="0">
                          <a:ln>
                            <a:noFill/>
                          </a:ln>
                          <a:solidFill>
                            <a:schemeClr val="tx1"/>
                          </a:solidFill>
                          <a:effectLst/>
                          <a:latin typeface="华文新魏" pitchFamily="2" charset="-122"/>
                          <a:ea typeface="华文新魏" pitchFamily="2" charset="-122"/>
                        </a:rPr>
                        <a:t>132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老</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en-US" altLang="zh-CN" sz="1400" b="0" i="0" u="none" strike="noStrike" cap="none" normalizeH="0" baseline="0" smtClean="0">
                          <a:ln>
                            <a:noFill/>
                          </a:ln>
                          <a:solidFill>
                            <a:schemeClr val="tx1"/>
                          </a:solidFill>
                          <a:effectLst/>
                          <a:latin typeface="华文新魏" pitchFamily="2" charset="-122"/>
                          <a:ea typeface="华文新魏" pitchFamily="2" charset="-122"/>
                        </a:rPr>
                        <a:t>64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青</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en-US" altLang="zh-CN" sz="1400" b="0" i="0" u="none" strike="noStrike" cap="none" normalizeH="0" baseline="0" smtClean="0">
                          <a:ln>
                            <a:noFill/>
                          </a:ln>
                          <a:solidFill>
                            <a:schemeClr val="tx1"/>
                          </a:solidFill>
                          <a:effectLst/>
                          <a:latin typeface="华文新魏" pitchFamily="2" charset="-122"/>
                          <a:ea typeface="华文新魏" pitchFamily="2" charset="-122"/>
                        </a:rPr>
                        <a:t>32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9088">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en-US" altLang="zh-CN" sz="1400" b="0" i="0" u="none" strike="noStrike" cap="none" normalizeH="0" baseline="0" smtClean="0">
                          <a:ln>
                            <a:noFill/>
                          </a:ln>
                          <a:solidFill>
                            <a:schemeClr val="tx1"/>
                          </a:solidFill>
                          <a:effectLst/>
                          <a:latin typeface="华文新魏" pitchFamily="2" charset="-122"/>
                          <a:ea typeface="华文新魏" pitchFamily="2" charset="-122"/>
                        </a:rPr>
                        <a:t>32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en-US" altLang="zh-CN" sz="1400" b="0" i="0" u="none" strike="noStrike" cap="none" normalizeH="0" baseline="0" smtClean="0">
                          <a:ln>
                            <a:noFill/>
                          </a:ln>
                          <a:solidFill>
                            <a:schemeClr val="tx1"/>
                          </a:solidFill>
                          <a:effectLst/>
                          <a:latin typeface="华文新魏" pitchFamily="2" charset="-122"/>
                          <a:ea typeface="华文新魏" pitchFamily="2" charset="-122"/>
                        </a:rPr>
                        <a:t>63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老</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不买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r>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en-US" altLang="zh-CN" sz="1400" b="0" i="0" u="none" strike="noStrike" cap="none" normalizeH="0" baseline="0" smtClean="0">
                          <a:ln>
                            <a:noFill/>
                          </a:ln>
                          <a:solidFill>
                            <a:schemeClr val="tx1"/>
                          </a:solidFill>
                          <a:effectLst/>
                          <a:latin typeface="华文新魏" pitchFamily="2" charset="-122"/>
                          <a:ea typeface="华文新魏" pitchFamily="2" charset="-122"/>
                        </a:rPr>
                        <a:t>1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med" len="med"/>
                      <a:tailEnd type="none" w="med" len="med"/>
                    </a:lnB>
                    <a:lnTlToBr>
                      <a:noFill/>
                    </a:lnTlToBr>
                    <a:lnBlToTr>
                      <a:noFill/>
                    </a:lnBlToTr>
                    <a:solidFill>
                      <a:srgbClr val="B4B6B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老</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med" len="med"/>
                      <a:tailEnd type="none" w="med" len="med"/>
                    </a:lnB>
                    <a:lnTlToBr>
                      <a:noFill/>
                    </a:lnTlToBr>
                    <a:lnBlToTr>
                      <a:noFill/>
                    </a:lnBlToTr>
                    <a:solidFill>
                      <a:srgbClr val="B4B6B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med" len="med"/>
                      <a:tailEnd type="none" w="med" len="med"/>
                    </a:lnB>
                    <a:lnTlToBr>
                      <a:noFill/>
                    </a:lnTlToBr>
                    <a:lnBlToTr>
                      <a:noFill/>
                    </a:lnBlToTr>
                    <a:solidFill>
                      <a:srgbClr val="B4B6B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med" len="med"/>
                      <a:tailEnd type="none" w="med" len="med"/>
                    </a:lnB>
                    <a:lnTlToBr>
                      <a:noFill/>
                    </a:lnTlToBr>
                    <a:lnBlToTr>
                      <a:noFill/>
                    </a:lnBlToTr>
                    <a:solidFill>
                      <a:srgbClr val="B4B6B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med" len="med"/>
                      <a:tailEnd type="none" w="med" len="med"/>
                    </a:lnB>
                    <a:lnTlToBr>
                      <a:noFill/>
                    </a:lnTlToBr>
                    <a:lnBlToTr>
                      <a:noFill/>
                    </a:lnBlToTr>
                    <a:solidFill>
                      <a:srgbClr val="B4B6B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med" len="med"/>
                      <a:tailEnd type="none" w="med" len="med"/>
                    </a:lnB>
                    <a:lnTlToBr>
                      <a:noFill/>
                    </a:lnTlToBr>
                    <a:lnBlToTr>
                      <a:noFill/>
                    </a:lnBlToTr>
                    <a:solidFill>
                      <a:srgbClr val="B4B6B0"/>
                    </a:solidFill>
                  </a:tcPr>
                </a:tc>
              </a:tr>
            </a:tbl>
          </a:graphicData>
        </a:graphic>
      </p:graphicFrame>
      <p:sp>
        <p:nvSpPr>
          <p:cNvPr id="832638" name="Text Box 126"/>
          <p:cNvSpPr txBox="1">
            <a:spLocks noChangeArrowheads="1"/>
          </p:cNvSpPr>
          <p:nvPr/>
        </p:nvSpPr>
        <p:spPr bwMode="auto">
          <a:xfrm>
            <a:off x="5249019" y="1184276"/>
            <a:ext cx="302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dirty="0"/>
              <a:t>第</a:t>
            </a:r>
            <a:r>
              <a:rPr lang="en-US" altLang="zh-CN" dirty="0"/>
              <a:t>2-4</a:t>
            </a:r>
            <a:r>
              <a:rPr lang="zh-CN" altLang="en-US" dirty="0"/>
              <a:t>步计算年龄的熵</a:t>
            </a:r>
          </a:p>
        </p:txBody>
      </p:sp>
      <p:sp>
        <p:nvSpPr>
          <p:cNvPr id="832639" name="Text Box 127"/>
          <p:cNvSpPr txBox="1">
            <a:spLocks noChangeArrowheads="1"/>
          </p:cNvSpPr>
          <p:nvPr/>
        </p:nvSpPr>
        <p:spPr bwMode="auto">
          <a:xfrm>
            <a:off x="5359400" y="1854200"/>
            <a:ext cx="3057525" cy="466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0"/>
              <a:t>年龄共分三个组：</a:t>
            </a:r>
          </a:p>
          <a:p>
            <a:r>
              <a:rPr lang="zh-CN" altLang="en-US" sz="2000" b="0"/>
              <a:t>       青年、中年、老年</a:t>
            </a:r>
          </a:p>
          <a:p>
            <a:r>
              <a:rPr lang="zh-CN" altLang="en-US" sz="2000" b="0"/>
              <a:t>所占比例</a:t>
            </a:r>
          </a:p>
          <a:p>
            <a:r>
              <a:rPr lang="zh-CN" altLang="en-US" sz="2000" b="0"/>
              <a:t>青年组 </a:t>
            </a:r>
            <a:r>
              <a:rPr lang="en-US" altLang="zh-CN" sz="2000" b="0"/>
              <a:t>384/1025=0.375</a:t>
            </a:r>
          </a:p>
          <a:p>
            <a:r>
              <a:rPr lang="zh-CN" altLang="en-US" sz="2000" b="0"/>
              <a:t>中年组 </a:t>
            </a:r>
            <a:r>
              <a:rPr lang="en-US" altLang="zh-CN" sz="2000" b="0"/>
              <a:t>256/1024=0.25</a:t>
            </a:r>
          </a:p>
          <a:p>
            <a:r>
              <a:rPr lang="zh-CN" altLang="en-US" sz="2000" b="0"/>
              <a:t>老年组 </a:t>
            </a:r>
            <a:r>
              <a:rPr lang="en-US" altLang="zh-CN" sz="2000" b="0"/>
              <a:t>384/1024=0.375</a:t>
            </a:r>
          </a:p>
          <a:p>
            <a:endParaRPr lang="en-US" altLang="zh-CN" sz="2000" b="0"/>
          </a:p>
          <a:p>
            <a:r>
              <a:rPr lang="zh-CN" altLang="en-US" sz="2000" b="0"/>
              <a:t>计算年龄的平均信息期望</a:t>
            </a:r>
          </a:p>
          <a:p>
            <a:r>
              <a:rPr lang="en-US" altLang="zh-CN" sz="2000" b="0"/>
              <a:t>E</a:t>
            </a:r>
            <a:r>
              <a:rPr lang="zh-CN" altLang="en-US" sz="2000" b="0"/>
              <a:t>（年龄）</a:t>
            </a:r>
            <a:r>
              <a:rPr lang="en-US" altLang="zh-CN" sz="2000" b="0"/>
              <a:t>=0.375*0.9183+</a:t>
            </a:r>
          </a:p>
          <a:p>
            <a:r>
              <a:rPr lang="en-US" altLang="zh-CN" sz="2000" b="0"/>
              <a:t>                    0.25*0+</a:t>
            </a:r>
          </a:p>
          <a:p>
            <a:r>
              <a:rPr lang="en-US" altLang="zh-CN" sz="2000" b="0"/>
              <a:t>                    0.375*0.9157</a:t>
            </a:r>
          </a:p>
          <a:p>
            <a:r>
              <a:rPr lang="en-US" altLang="zh-CN" sz="2000" b="0"/>
              <a:t>                  =0.6877</a:t>
            </a:r>
          </a:p>
          <a:p>
            <a:r>
              <a:rPr kumimoji="0" lang="en-US" altLang="zh-CN" sz="2000" b="0"/>
              <a:t>G</a:t>
            </a:r>
            <a:r>
              <a:rPr kumimoji="0" lang="zh-CN" altLang="en-US" sz="2000" b="0"/>
              <a:t>（年龄信息增益）</a:t>
            </a:r>
          </a:p>
          <a:p>
            <a:r>
              <a:rPr kumimoji="0" lang="zh-CN" altLang="en-US" sz="2000" b="0"/>
              <a:t>                  </a:t>
            </a:r>
            <a:r>
              <a:rPr kumimoji="0" lang="en-US" altLang="zh-CN" sz="2000" b="0"/>
              <a:t>=0.9537-0.6877</a:t>
            </a:r>
          </a:p>
          <a:p>
            <a:r>
              <a:rPr kumimoji="0" lang="en-US" altLang="zh-CN" sz="2000" b="0"/>
              <a:t>                  =0.2660    </a:t>
            </a:r>
            <a:r>
              <a:rPr kumimoji="0" lang="zh-CN" altLang="en-US" sz="2000" b="0">
                <a:solidFill>
                  <a:srgbClr val="FF0000"/>
                </a:solidFill>
              </a:rPr>
              <a:t>（</a:t>
            </a:r>
            <a:r>
              <a:rPr kumimoji="0" lang="en-US" altLang="zh-CN" sz="2000" b="0">
                <a:solidFill>
                  <a:srgbClr val="FF0000"/>
                </a:solidFill>
              </a:rPr>
              <a:t>1</a:t>
            </a:r>
            <a:r>
              <a:rPr kumimoji="0" lang="zh-CN" altLang="en-US" sz="2000" b="0">
                <a:solidFill>
                  <a:srgbClr val="FF0000"/>
                </a:solidFill>
              </a:rPr>
              <a:t>）</a:t>
            </a:r>
            <a:endParaRPr lang="zh-CN" altLang="en-US" sz="2000" b="0">
              <a:solidFill>
                <a:srgbClr val="FF0000"/>
              </a:solidFill>
            </a:endParaRPr>
          </a:p>
        </p:txBody>
      </p:sp>
      <p:sp>
        <p:nvSpPr>
          <p:cNvPr id="832640" name="Text Box 128"/>
          <p:cNvSpPr txBox="1">
            <a:spLocks noChangeArrowheads="1"/>
          </p:cNvSpPr>
          <p:nvPr/>
        </p:nvSpPr>
        <p:spPr bwMode="auto">
          <a:xfrm>
            <a:off x="3275856" y="332656"/>
            <a:ext cx="1962150" cy="519112"/>
          </a:xfrm>
          <a:prstGeom prst="rect">
            <a:avLst/>
          </a:prstGeom>
          <a:noFill/>
          <a:ln>
            <a:noFill/>
          </a:ln>
          <a:effectLst/>
          <a:extLst>
            <a:ext uri="{909E8E84-426E-40DD-AFC4-6F175D3DCCD1}">
              <a14:hiddenFill xmlns:a14="http://schemas.microsoft.com/office/drawing/2010/main">
                <a:solidFill>
                  <a:srgbClr val="CC00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dirty="0"/>
              <a:t>决策树算法</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5655" name="Text Box 7"/>
          <p:cNvSpPr txBox="1">
            <a:spLocks noChangeArrowheads="1"/>
          </p:cNvSpPr>
          <p:nvPr/>
        </p:nvSpPr>
        <p:spPr bwMode="auto">
          <a:xfrm>
            <a:off x="3287713" y="476672"/>
            <a:ext cx="1962150" cy="519112"/>
          </a:xfrm>
          <a:prstGeom prst="rect">
            <a:avLst/>
          </a:prstGeom>
          <a:noFill/>
          <a:ln>
            <a:noFill/>
          </a:ln>
          <a:effectLst/>
          <a:extLst>
            <a:ext uri="{909E8E84-426E-40DD-AFC4-6F175D3DCCD1}">
              <a14:hiddenFill xmlns:a14="http://schemas.microsoft.com/office/drawing/2010/main">
                <a:solidFill>
                  <a:srgbClr val="CC00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dirty="0"/>
              <a:t>决策树算法</a:t>
            </a:r>
          </a:p>
        </p:txBody>
      </p:sp>
      <p:graphicFrame>
        <p:nvGraphicFramePr>
          <p:cNvPr id="795779" name="Group 131"/>
          <p:cNvGraphicFramePr>
            <a:graphicFrameLocks noGrp="1"/>
          </p:cNvGraphicFramePr>
          <p:nvPr/>
        </p:nvGraphicFramePr>
        <p:xfrm>
          <a:off x="468313" y="1677988"/>
          <a:ext cx="4514850" cy="5090160"/>
        </p:xfrm>
        <a:graphic>
          <a:graphicData uri="http://schemas.openxmlformats.org/drawingml/2006/table">
            <a:tbl>
              <a:tblPr/>
              <a:tblGrid>
                <a:gridCol w="511175"/>
                <a:gridCol w="555625"/>
                <a:gridCol w="609600"/>
                <a:gridCol w="609600"/>
                <a:gridCol w="685800"/>
                <a:gridCol w="1543050"/>
              </a:tblGrid>
              <a:tr h="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bg1"/>
                          </a:solidFill>
                          <a:effectLst/>
                          <a:latin typeface="Times New Roman" pitchFamily="18" charset="0"/>
                          <a:ea typeface="宋体" pitchFamily="2" charset="-122"/>
                        </a:rPr>
                        <a:t>计数</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bg1"/>
                          </a:solidFill>
                          <a:effectLst/>
                          <a:latin typeface="Times New Roman" pitchFamily="18" charset="0"/>
                          <a:ea typeface="宋体" pitchFamily="2" charset="-122"/>
                        </a:rPr>
                        <a:t>年龄</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bg1"/>
                          </a:solidFill>
                          <a:effectLst/>
                          <a:latin typeface="Times New Roman" pitchFamily="18" charset="0"/>
                          <a:ea typeface="宋体" pitchFamily="2" charset="-122"/>
                        </a:rPr>
                        <a:t>收入</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bg1"/>
                          </a:solidFill>
                          <a:effectLst/>
                          <a:latin typeface="Times New Roman" pitchFamily="18" charset="0"/>
                          <a:ea typeface="宋体" pitchFamily="2" charset="-122"/>
                        </a:rPr>
                        <a:t>学生</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bg1"/>
                          </a:solidFill>
                          <a:effectLst/>
                          <a:latin typeface="Times New Roman" pitchFamily="18" charset="0"/>
                          <a:ea typeface="宋体" pitchFamily="2" charset="-122"/>
                        </a:rPr>
                        <a:t>信誉</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1" i="0" u="none" strike="noStrike" cap="none" normalizeH="0" baseline="0" smtClean="0">
                          <a:ln>
                            <a:noFill/>
                          </a:ln>
                          <a:solidFill>
                            <a:schemeClr val="bg1"/>
                          </a:solidFill>
                          <a:effectLst/>
                          <a:latin typeface="Times New Roman" pitchFamily="18" charset="0"/>
                          <a:ea typeface="宋体" pitchFamily="2" charset="-122"/>
                        </a:rPr>
                        <a:t>归类：买计算机？</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r>
              <a:tr h="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en-US" altLang="zh-CN" sz="1400" b="0" i="0" u="none" strike="noStrike" cap="none" normalizeH="0" baseline="0" smtClean="0">
                          <a:ln>
                            <a:noFill/>
                          </a:ln>
                          <a:solidFill>
                            <a:schemeClr val="tx1"/>
                          </a:solidFill>
                          <a:effectLst/>
                          <a:latin typeface="Times New Roman" pitchFamily="18" charset="0"/>
                          <a:ea typeface="宋体" pitchFamily="2" charset="-122"/>
                        </a:rPr>
                        <a:t>64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Times New Roman" pitchFamily="18" charset="0"/>
                          <a:ea typeface="宋体" pitchFamily="2" charset="-122"/>
                        </a:rPr>
                        <a:t>青</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Times New Roman" pitchFamily="18" charset="0"/>
                          <a:ea typeface="宋体" pitchFamily="2" charset="-122"/>
                        </a:rPr>
                        <a:t>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Times New Roman" pitchFamily="18" charset="0"/>
                          <a:ea typeface="宋体" pitchFamily="2" charset="-122"/>
                        </a:rPr>
                        <a:t>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Times New Roman" pitchFamily="18" charset="0"/>
                          <a:ea typeface="宋体" pitchFamily="2" charset="-122"/>
                        </a:rPr>
                        <a:t>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Times New Roman" pitchFamily="18" charset="0"/>
                          <a:ea typeface="宋体" pitchFamily="2" charset="-122"/>
                        </a:rPr>
                        <a:t>不买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en-US" altLang="zh-CN" sz="1400" b="0" i="0" u="none" strike="noStrike" cap="none" normalizeH="0" baseline="0" smtClean="0">
                          <a:ln>
                            <a:noFill/>
                          </a:ln>
                          <a:solidFill>
                            <a:schemeClr val="tx1"/>
                          </a:solidFill>
                          <a:effectLst/>
                          <a:latin typeface="Times New Roman" pitchFamily="18" charset="0"/>
                          <a:ea typeface="宋体" pitchFamily="2" charset="-122"/>
                        </a:rPr>
                        <a:t>64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Times New Roman" pitchFamily="18" charset="0"/>
                          <a:ea typeface="宋体" pitchFamily="2" charset="-122"/>
                        </a:rPr>
                        <a:t>青</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Times New Roman" pitchFamily="18" charset="0"/>
                          <a:ea typeface="宋体" pitchFamily="2" charset="-122"/>
                        </a:rPr>
                        <a:t>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Times New Roman" pitchFamily="18" charset="0"/>
                          <a:ea typeface="宋体" pitchFamily="2" charset="-122"/>
                        </a:rPr>
                        <a:t>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Times New Roman" pitchFamily="18" charset="0"/>
                          <a:ea typeface="宋体" pitchFamily="2" charset="-122"/>
                        </a:rPr>
                        <a:t>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Times New Roman" pitchFamily="18" charset="0"/>
                          <a:ea typeface="宋体" pitchFamily="2" charset="-122"/>
                        </a:rPr>
                        <a:t>不买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en-US" altLang="zh-CN" sz="1400" b="0" i="0" u="none" strike="noStrike" cap="none" normalizeH="0" baseline="0" smtClean="0">
                          <a:ln>
                            <a:noFill/>
                          </a:ln>
                          <a:solidFill>
                            <a:schemeClr val="tx1"/>
                          </a:solidFill>
                          <a:effectLst/>
                          <a:latin typeface="Times New Roman" pitchFamily="18" charset="0"/>
                          <a:ea typeface="宋体" pitchFamily="2" charset="-122"/>
                        </a:rPr>
                        <a:t>128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Times New Roman" pitchFamily="18" charset="0"/>
                          <a:ea typeface="宋体"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Times New Roman" pitchFamily="18" charset="0"/>
                          <a:ea typeface="宋体" pitchFamily="2" charset="-122"/>
                        </a:rPr>
                        <a:t>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Times New Roman" pitchFamily="18" charset="0"/>
                          <a:ea typeface="宋体" pitchFamily="2" charset="-122"/>
                        </a:rPr>
                        <a:t>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Times New Roman" pitchFamily="18" charset="0"/>
                          <a:ea typeface="宋体" pitchFamily="2" charset="-122"/>
                        </a:rPr>
                        <a:t>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Times New Roman" pitchFamily="18" charset="0"/>
                          <a:ea typeface="宋体"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en-US" altLang="zh-CN" sz="1400" b="0" i="0" u="none" strike="noStrike" cap="none" normalizeH="0" baseline="0" smtClean="0">
                          <a:ln>
                            <a:noFill/>
                          </a:ln>
                          <a:solidFill>
                            <a:schemeClr val="tx1"/>
                          </a:solidFill>
                          <a:effectLst/>
                          <a:latin typeface="Times New Roman" pitchFamily="18" charset="0"/>
                          <a:ea typeface="宋体" pitchFamily="2" charset="-122"/>
                        </a:rPr>
                        <a:t>60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Times New Roman" pitchFamily="18" charset="0"/>
                          <a:ea typeface="宋体" pitchFamily="2" charset="-122"/>
                        </a:rPr>
                        <a:t>老</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Times New Roman" pitchFamily="18" charset="0"/>
                          <a:ea typeface="宋体"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Times New Roman" pitchFamily="18" charset="0"/>
                          <a:ea typeface="宋体" pitchFamily="2" charset="-122"/>
                        </a:rPr>
                        <a:t>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Times New Roman" pitchFamily="18" charset="0"/>
                          <a:ea typeface="宋体" pitchFamily="2" charset="-122"/>
                        </a:rPr>
                        <a:t>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Times New Roman" pitchFamily="18" charset="0"/>
                          <a:ea typeface="宋体"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en-US" altLang="zh-CN" sz="1400" b="0" i="0" u="none" strike="noStrike" cap="none" normalizeH="0" baseline="0" smtClean="0">
                          <a:ln>
                            <a:noFill/>
                          </a:ln>
                          <a:solidFill>
                            <a:schemeClr val="tx1"/>
                          </a:solidFill>
                          <a:effectLst/>
                          <a:latin typeface="Times New Roman" pitchFamily="18" charset="0"/>
                          <a:ea typeface="宋体" pitchFamily="2" charset="-122"/>
                        </a:rPr>
                        <a:t>64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Times New Roman" pitchFamily="18" charset="0"/>
                          <a:ea typeface="宋体" pitchFamily="2" charset="-122"/>
                        </a:rPr>
                        <a:t>老</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Times New Roman" pitchFamily="18" charset="0"/>
                          <a:ea typeface="宋体" pitchFamily="2" charset="-122"/>
                        </a:rPr>
                        <a:t>低</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Times New Roman" pitchFamily="18" charset="0"/>
                          <a:ea typeface="宋体" pitchFamily="2" charset="-122"/>
                        </a:rPr>
                        <a:t>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Times New Roman" pitchFamily="18" charset="0"/>
                          <a:ea typeface="宋体" pitchFamily="2" charset="-122"/>
                        </a:rPr>
                        <a:t>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Times New Roman" pitchFamily="18" charset="0"/>
                          <a:ea typeface="宋体"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en-US" altLang="zh-CN" sz="1400" b="0" i="0" u="none" strike="noStrike" cap="none" normalizeH="0" baseline="0" smtClean="0">
                          <a:ln>
                            <a:noFill/>
                          </a:ln>
                          <a:solidFill>
                            <a:schemeClr val="tx1"/>
                          </a:solidFill>
                          <a:effectLst/>
                          <a:latin typeface="Times New Roman" pitchFamily="18" charset="0"/>
                          <a:ea typeface="宋体" pitchFamily="2" charset="-122"/>
                        </a:rPr>
                        <a:t>64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Times New Roman" pitchFamily="18" charset="0"/>
                          <a:ea typeface="宋体" pitchFamily="2" charset="-122"/>
                        </a:rPr>
                        <a:t>老</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Times New Roman" pitchFamily="18" charset="0"/>
                          <a:ea typeface="宋体" pitchFamily="2" charset="-122"/>
                        </a:rPr>
                        <a:t>低</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Times New Roman" pitchFamily="18" charset="0"/>
                          <a:ea typeface="宋体" pitchFamily="2" charset="-122"/>
                        </a:rPr>
                        <a:t>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Times New Roman" pitchFamily="18" charset="0"/>
                          <a:ea typeface="宋体" pitchFamily="2" charset="-122"/>
                        </a:rPr>
                        <a:t>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Times New Roman" pitchFamily="18" charset="0"/>
                          <a:ea typeface="宋体" pitchFamily="2" charset="-122"/>
                        </a:rPr>
                        <a:t>不买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en-US" altLang="zh-CN" sz="1400" b="0" i="0" u="none" strike="noStrike" cap="none" normalizeH="0" baseline="0" smtClean="0">
                          <a:ln>
                            <a:noFill/>
                          </a:ln>
                          <a:solidFill>
                            <a:schemeClr val="tx1"/>
                          </a:solidFill>
                          <a:effectLst/>
                          <a:latin typeface="Times New Roman" pitchFamily="18" charset="0"/>
                          <a:ea typeface="宋体" pitchFamily="2" charset="-122"/>
                        </a:rPr>
                        <a:t>64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Times New Roman" pitchFamily="18" charset="0"/>
                          <a:ea typeface="宋体"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Times New Roman" pitchFamily="18" charset="0"/>
                          <a:ea typeface="宋体" pitchFamily="2" charset="-122"/>
                        </a:rPr>
                        <a:t>低</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Times New Roman" pitchFamily="18" charset="0"/>
                          <a:ea typeface="宋体" pitchFamily="2" charset="-122"/>
                        </a:rPr>
                        <a:t>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Times New Roman" pitchFamily="18" charset="0"/>
                          <a:ea typeface="宋体" pitchFamily="2" charset="-122"/>
                        </a:rPr>
                        <a:t>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Times New Roman" pitchFamily="18" charset="0"/>
                          <a:ea typeface="宋体"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en-US" altLang="zh-CN" sz="1400" b="0" i="0" u="none" strike="noStrike" cap="none" normalizeH="0" baseline="0" smtClean="0">
                          <a:ln>
                            <a:noFill/>
                          </a:ln>
                          <a:solidFill>
                            <a:schemeClr val="tx1"/>
                          </a:solidFill>
                          <a:effectLst/>
                          <a:latin typeface="Times New Roman" pitchFamily="18" charset="0"/>
                          <a:ea typeface="宋体" pitchFamily="2" charset="-122"/>
                        </a:rPr>
                        <a:t>128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Times New Roman" pitchFamily="18" charset="0"/>
                          <a:ea typeface="宋体" pitchFamily="2" charset="-122"/>
                        </a:rPr>
                        <a:t>青</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Times New Roman" pitchFamily="18" charset="0"/>
                          <a:ea typeface="宋体"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Times New Roman" pitchFamily="18" charset="0"/>
                          <a:ea typeface="宋体" pitchFamily="2" charset="-122"/>
                        </a:rPr>
                        <a:t>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Times New Roman" pitchFamily="18" charset="0"/>
                          <a:ea typeface="宋体" pitchFamily="2" charset="-122"/>
                        </a:rPr>
                        <a:t>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Times New Roman" pitchFamily="18" charset="0"/>
                          <a:ea typeface="宋体" pitchFamily="2" charset="-122"/>
                        </a:rPr>
                        <a:t>不买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en-US" altLang="zh-CN" sz="1400" b="0" i="0" u="none" strike="noStrike" cap="none" normalizeH="0" baseline="0" smtClean="0">
                          <a:ln>
                            <a:noFill/>
                          </a:ln>
                          <a:solidFill>
                            <a:schemeClr val="tx1"/>
                          </a:solidFill>
                          <a:effectLst/>
                          <a:latin typeface="Times New Roman" pitchFamily="18" charset="0"/>
                          <a:ea typeface="宋体" pitchFamily="2" charset="-122"/>
                        </a:rPr>
                        <a:t>64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Times New Roman" pitchFamily="18" charset="0"/>
                          <a:ea typeface="宋体" pitchFamily="2" charset="-122"/>
                        </a:rPr>
                        <a:t>青</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Times New Roman" pitchFamily="18" charset="0"/>
                          <a:ea typeface="宋体" pitchFamily="2" charset="-122"/>
                        </a:rPr>
                        <a:t>低</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Times New Roman" pitchFamily="18" charset="0"/>
                          <a:ea typeface="宋体" pitchFamily="2" charset="-122"/>
                        </a:rPr>
                        <a:t>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Times New Roman" pitchFamily="18" charset="0"/>
                          <a:ea typeface="宋体" pitchFamily="2" charset="-122"/>
                        </a:rPr>
                        <a:t>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Times New Roman" pitchFamily="18" charset="0"/>
                          <a:ea typeface="宋体"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en-US" altLang="zh-CN" sz="1400" b="0" i="0" u="none" strike="noStrike" cap="none" normalizeH="0" baseline="0" smtClean="0">
                          <a:ln>
                            <a:noFill/>
                          </a:ln>
                          <a:solidFill>
                            <a:schemeClr val="tx1"/>
                          </a:solidFill>
                          <a:effectLst/>
                          <a:latin typeface="Times New Roman" pitchFamily="18" charset="0"/>
                          <a:ea typeface="宋体" pitchFamily="2" charset="-122"/>
                        </a:rPr>
                        <a:t>132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Times New Roman" pitchFamily="18" charset="0"/>
                          <a:ea typeface="宋体" pitchFamily="2" charset="-122"/>
                        </a:rPr>
                        <a:t>老</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Times New Roman" pitchFamily="18" charset="0"/>
                          <a:ea typeface="宋体"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Times New Roman" pitchFamily="18" charset="0"/>
                          <a:ea typeface="宋体" pitchFamily="2" charset="-122"/>
                        </a:rPr>
                        <a:t>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Times New Roman" pitchFamily="18" charset="0"/>
                          <a:ea typeface="宋体" pitchFamily="2" charset="-122"/>
                        </a:rPr>
                        <a:t>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Times New Roman" pitchFamily="18" charset="0"/>
                          <a:ea typeface="宋体"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en-US" altLang="zh-CN" sz="1400" b="0" i="0" u="none" strike="noStrike" cap="none" normalizeH="0" baseline="0" smtClean="0">
                          <a:ln>
                            <a:noFill/>
                          </a:ln>
                          <a:solidFill>
                            <a:schemeClr val="tx1"/>
                          </a:solidFill>
                          <a:effectLst/>
                          <a:latin typeface="Times New Roman" pitchFamily="18" charset="0"/>
                          <a:ea typeface="宋体" pitchFamily="2" charset="-122"/>
                        </a:rPr>
                        <a:t>64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Times New Roman" pitchFamily="18" charset="0"/>
                          <a:ea typeface="宋体" pitchFamily="2" charset="-122"/>
                        </a:rPr>
                        <a:t>青</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Times New Roman" pitchFamily="18" charset="0"/>
                          <a:ea typeface="宋体"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Times New Roman" pitchFamily="18" charset="0"/>
                          <a:ea typeface="宋体" pitchFamily="2" charset="-122"/>
                        </a:rPr>
                        <a:t>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Times New Roman" pitchFamily="18" charset="0"/>
                          <a:ea typeface="宋体" pitchFamily="2" charset="-122"/>
                        </a:rPr>
                        <a:t>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Times New Roman" pitchFamily="18" charset="0"/>
                          <a:ea typeface="宋体"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en-US" altLang="zh-CN" sz="1400" b="0" i="0" u="none" strike="noStrike" cap="none" normalizeH="0" baseline="0" smtClean="0">
                          <a:ln>
                            <a:noFill/>
                          </a:ln>
                          <a:solidFill>
                            <a:schemeClr val="tx1"/>
                          </a:solidFill>
                          <a:effectLst/>
                          <a:latin typeface="Times New Roman" pitchFamily="18" charset="0"/>
                          <a:ea typeface="宋体" pitchFamily="2" charset="-122"/>
                        </a:rPr>
                        <a:t>32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Times New Roman" pitchFamily="18" charset="0"/>
                          <a:ea typeface="宋体"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Times New Roman" pitchFamily="18" charset="0"/>
                          <a:ea typeface="宋体"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Times New Roman" pitchFamily="18" charset="0"/>
                          <a:ea typeface="宋体" pitchFamily="2" charset="-122"/>
                        </a:rPr>
                        <a:t>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Times New Roman" pitchFamily="18" charset="0"/>
                          <a:ea typeface="宋体" pitchFamily="2" charset="-122"/>
                        </a:rPr>
                        <a:t>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Times New Roman" pitchFamily="18" charset="0"/>
                          <a:ea typeface="宋体"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en-US" altLang="zh-CN" sz="1400" b="0" i="0" u="none" strike="noStrike" cap="none" normalizeH="0" baseline="0" smtClean="0">
                          <a:ln>
                            <a:noFill/>
                          </a:ln>
                          <a:solidFill>
                            <a:schemeClr val="tx1"/>
                          </a:solidFill>
                          <a:effectLst/>
                          <a:latin typeface="Times New Roman" pitchFamily="18" charset="0"/>
                          <a:ea typeface="宋体" pitchFamily="2" charset="-122"/>
                        </a:rPr>
                        <a:t>32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Times New Roman" pitchFamily="18" charset="0"/>
                          <a:ea typeface="宋体"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Times New Roman" pitchFamily="18" charset="0"/>
                          <a:ea typeface="宋体" pitchFamily="2" charset="-122"/>
                        </a:rPr>
                        <a:t>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Times New Roman" pitchFamily="18" charset="0"/>
                          <a:ea typeface="宋体" pitchFamily="2" charset="-122"/>
                        </a:rPr>
                        <a:t>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Times New Roman" pitchFamily="18" charset="0"/>
                          <a:ea typeface="宋体" pitchFamily="2" charset="-122"/>
                        </a:rPr>
                        <a:t>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Times New Roman" pitchFamily="18" charset="0"/>
                          <a:ea typeface="宋体"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en-US" altLang="zh-CN" sz="1400" b="0" i="0" u="none" strike="noStrike" cap="none" normalizeH="0" baseline="0" smtClean="0">
                          <a:ln>
                            <a:noFill/>
                          </a:ln>
                          <a:solidFill>
                            <a:schemeClr val="tx1"/>
                          </a:solidFill>
                          <a:effectLst/>
                          <a:latin typeface="Times New Roman" pitchFamily="18" charset="0"/>
                          <a:ea typeface="宋体" pitchFamily="2" charset="-122"/>
                        </a:rPr>
                        <a:t>63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Times New Roman" pitchFamily="18" charset="0"/>
                          <a:ea typeface="宋体" pitchFamily="2" charset="-122"/>
                        </a:rPr>
                        <a:t>老</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Times New Roman" pitchFamily="18" charset="0"/>
                          <a:ea typeface="宋体"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Times New Roman" pitchFamily="18" charset="0"/>
                          <a:ea typeface="宋体" pitchFamily="2" charset="-122"/>
                        </a:rPr>
                        <a:t>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Times New Roman" pitchFamily="18" charset="0"/>
                          <a:ea typeface="宋体" pitchFamily="2" charset="-122"/>
                        </a:rPr>
                        <a:t>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Times New Roman" pitchFamily="18" charset="0"/>
                          <a:ea typeface="宋体" pitchFamily="2" charset="-122"/>
                        </a:rPr>
                        <a:t>不买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r>
              <a:tr h="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en-US" altLang="zh-CN" sz="1400" b="0" i="0" u="none" strike="noStrike" cap="none" normalizeH="0" baseline="0" smtClean="0">
                          <a:ln>
                            <a:noFill/>
                          </a:ln>
                          <a:solidFill>
                            <a:schemeClr val="tx1"/>
                          </a:solidFill>
                          <a:effectLst/>
                          <a:latin typeface="Times New Roman" pitchFamily="18" charset="0"/>
                          <a:ea typeface="宋体" pitchFamily="2" charset="-122"/>
                        </a:rPr>
                        <a:t>1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med" len="med"/>
                      <a:tailEnd type="none" w="med" len="med"/>
                    </a:lnB>
                    <a:lnTlToBr>
                      <a:noFill/>
                    </a:lnTlToBr>
                    <a:lnBlToTr>
                      <a:noFill/>
                    </a:lnBlToTr>
                    <a:solidFill>
                      <a:srgbClr val="B4B6B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Times New Roman" pitchFamily="18" charset="0"/>
                          <a:ea typeface="宋体" pitchFamily="2" charset="-122"/>
                        </a:rPr>
                        <a:t>老</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med" len="med"/>
                      <a:tailEnd type="none" w="med" len="med"/>
                    </a:lnB>
                    <a:lnTlToBr>
                      <a:noFill/>
                    </a:lnTlToBr>
                    <a:lnBlToTr>
                      <a:noFill/>
                    </a:lnBlToTr>
                    <a:solidFill>
                      <a:srgbClr val="B4B6B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Times New Roman" pitchFamily="18" charset="0"/>
                          <a:ea typeface="宋体"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med" len="med"/>
                      <a:tailEnd type="none" w="med" len="med"/>
                    </a:lnB>
                    <a:lnTlToBr>
                      <a:noFill/>
                    </a:lnTlToBr>
                    <a:lnBlToTr>
                      <a:noFill/>
                    </a:lnBlToTr>
                    <a:solidFill>
                      <a:srgbClr val="B4B6B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Times New Roman" pitchFamily="18" charset="0"/>
                          <a:ea typeface="宋体" pitchFamily="2" charset="-122"/>
                        </a:rPr>
                        <a:t>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med" len="med"/>
                      <a:tailEnd type="none" w="med" len="med"/>
                    </a:lnB>
                    <a:lnTlToBr>
                      <a:noFill/>
                    </a:lnTlToBr>
                    <a:lnBlToTr>
                      <a:noFill/>
                    </a:lnBlToTr>
                    <a:solidFill>
                      <a:srgbClr val="B4B6B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Times New Roman" pitchFamily="18" charset="0"/>
                          <a:ea typeface="宋体" pitchFamily="2" charset="-122"/>
                        </a:rPr>
                        <a:t>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med" len="med"/>
                      <a:tailEnd type="none" w="med" len="med"/>
                    </a:lnB>
                    <a:lnTlToBr>
                      <a:noFill/>
                    </a:lnTlToBr>
                    <a:lnBlToTr>
                      <a:noFill/>
                    </a:lnBlToTr>
                    <a:solidFill>
                      <a:srgbClr val="B4B6B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Times New Roman" pitchFamily="18" charset="0"/>
                          <a:ea typeface="宋体"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med" len="med"/>
                      <a:tailEnd type="none" w="med" len="med"/>
                    </a:lnB>
                    <a:lnTlToBr>
                      <a:noFill/>
                    </a:lnTlToBr>
                    <a:lnBlToTr>
                      <a:noFill/>
                    </a:lnBlToTr>
                    <a:solidFill>
                      <a:srgbClr val="B4B6B0"/>
                    </a:solidFill>
                  </a:tcPr>
                </a:tc>
              </a:tr>
            </a:tbl>
          </a:graphicData>
        </a:graphic>
      </p:graphicFrame>
      <p:sp>
        <p:nvSpPr>
          <p:cNvPr id="795777" name="Text Box 129"/>
          <p:cNvSpPr txBox="1">
            <a:spLocks noChangeArrowheads="1"/>
          </p:cNvSpPr>
          <p:nvPr/>
        </p:nvSpPr>
        <p:spPr bwMode="auto">
          <a:xfrm>
            <a:off x="5249863" y="2492896"/>
            <a:ext cx="3643312" cy="25654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zh-CN" altLang="en-US" sz="1800" dirty="0">
                <a:ea typeface="宋体" pitchFamily="2" charset="-122"/>
              </a:rPr>
              <a:t>假定公司收集了左表数据，那么对于任意给定的客人（测试样例），你能帮助公司将这位客人归类吗？</a:t>
            </a:r>
          </a:p>
          <a:p>
            <a:pPr>
              <a:spcBef>
                <a:spcPct val="50000"/>
              </a:spcBef>
            </a:pPr>
            <a:r>
              <a:rPr kumimoji="0" lang="zh-CN" altLang="en-US" sz="1800" dirty="0">
                <a:ea typeface="宋体" pitchFamily="2" charset="-122"/>
              </a:rPr>
              <a:t>即：你能预测这位客人是属于“买”计算机的那一类，还是属于“不买”计算机的那一类？</a:t>
            </a:r>
          </a:p>
          <a:p>
            <a:pPr>
              <a:spcBef>
                <a:spcPct val="50000"/>
              </a:spcBef>
            </a:pPr>
            <a:r>
              <a:rPr kumimoji="0" lang="zh-CN" altLang="en-US" sz="1800" dirty="0">
                <a:ea typeface="宋体" pitchFamily="2" charset="-122"/>
              </a:rPr>
              <a:t>又：你需要多少有关这位客人的信息才能回答这个问题？</a:t>
            </a:r>
          </a:p>
        </p:txBody>
      </p:sp>
      <p:sp>
        <p:nvSpPr>
          <p:cNvPr id="795780" name="Text Box 132"/>
          <p:cNvSpPr txBox="1">
            <a:spLocks noChangeArrowheads="1"/>
          </p:cNvSpPr>
          <p:nvPr/>
        </p:nvSpPr>
        <p:spPr bwMode="auto">
          <a:xfrm>
            <a:off x="303213" y="1085850"/>
            <a:ext cx="2012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t>决策树的用途</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33541" name="Group 5"/>
          <p:cNvGraphicFramePr>
            <a:graphicFrameLocks noGrp="1"/>
          </p:cNvGraphicFramePr>
          <p:nvPr/>
        </p:nvGraphicFramePr>
        <p:xfrm>
          <a:off x="466725" y="1328738"/>
          <a:ext cx="4537075" cy="5272724"/>
        </p:xfrm>
        <a:graphic>
          <a:graphicData uri="http://schemas.openxmlformats.org/drawingml/2006/table">
            <a:tbl>
              <a:tblPr/>
              <a:tblGrid>
                <a:gridCol w="512763"/>
                <a:gridCol w="558800"/>
                <a:gridCol w="612775"/>
                <a:gridCol w="612775"/>
                <a:gridCol w="690562"/>
                <a:gridCol w="1549400"/>
              </a:tblGrid>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bg1"/>
                          </a:solidFill>
                          <a:effectLst/>
                          <a:latin typeface="华文新魏" pitchFamily="2" charset="-122"/>
                          <a:ea typeface="华文新魏" pitchFamily="2" charset="-122"/>
                        </a:rPr>
                        <a:t>计数</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bg1"/>
                          </a:solidFill>
                          <a:effectLst/>
                          <a:latin typeface="华文新魏" pitchFamily="2" charset="-122"/>
                          <a:ea typeface="华文新魏" pitchFamily="2" charset="-122"/>
                        </a:rPr>
                        <a:t>年龄</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bg1"/>
                          </a:solidFill>
                          <a:effectLst/>
                          <a:latin typeface="华文新魏" pitchFamily="2" charset="-122"/>
                          <a:ea typeface="华文新魏" pitchFamily="2" charset="-122"/>
                        </a:rPr>
                        <a:t>收入</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bg1"/>
                          </a:solidFill>
                          <a:effectLst/>
                          <a:latin typeface="华文新魏" pitchFamily="2" charset="-122"/>
                          <a:ea typeface="华文新魏" pitchFamily="2" charset="-122"/>
                        </a:rPr>
                        <a:t>学生</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bg1"/>
                          </a:solidFill>
                          <a:effectLst/>
                          <a:latin typeface="华文新魏" pitchFamily="2" charset="-122"/>
                          <a:ea typeface="华文新魏" pitchFamily="2" charset="-122"/>
                        </a:rPr>
                        <a:t>信誉</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1" i="0" u="none" strike="noStrike" cap="none" normalizeH="0" baseline="0" smtClean="0">
                          <a:ln>
                            <a:noFill/>
                          </a:ln>
                          <a:solidFill>
                            <a:schemeClr val="bg1"/>
                          </a:solidFill>
                          <a:effectLst/>
                          <a:latin typeface="华文新魏" pitchFamily="2" charset="-122"/>
                          <a:ea typeface="华文新魏" pitchFamily="2" charset="-122"/>
                        </a:rPr>
                        <a:t>归类：买计算机？</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r>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en-US" altLang="zh-CN" sz="1400" b="0" i="0" u="none" strike="noStrike" cap="none" normalizeH="0" baseline="0" smtClean="0">
                          <a:ln>
                            <a:noFill/>
                          </a:ln>
                          <a:solidFill>
                            <a:schemeClr val="tx1"/>
                          </a:solidFill>
                          <a:effectLst/>
                          <a:latin typeface="华文新魏" pitchFamily="2" charset="-122"/>
                          <a:ea typeface="华文新魏" pitchFamily="2" charset="-122"/>
                        </a:rPr>
                        <a:t>64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青</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不买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9088">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en-US" altLang="zh-CN" sz="1400" b="0" i="0" u="none" strike="noStrike" cap="none" normalizeH="0" baseline="0" smtClean="0">
                          <a:ln>
                            <a:noFill/>
                          </a:ln>
                          <a:solidFill>
                            <a:schemeClr val="tx1"/>
                          </a:solidFill>
                          <a:effectLst/>
                          <a:latin typeface="华文新魏" pitchFamily="2" charset="-122"/>
                          <a:ea typeface="华文新魏" pitchFamily="2" charset="-122"/>
                        </a:rPr>
                        <a:t>64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青</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不买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en-US" altLang="zh-CN" sz="1400" b="0" i="0" u="none" strike="noStrike" cap="none" normalizeH="0" baseline="0" smtClean="0">
                          <a:ln>
                            <a:noFill/>
                          </a:ln>
                          <a:solidFill>
                            <a:schemeClr val="tx1"/>
                          </a:solidFill>
                          <a:effectLst/>
                          <a:latin typeface="华文新魏" pitchFamily="2" charset="-122"/>
                          <a:ea typeface="华文新魏" pitchFamily="2" charset="-122"/>
                        </a:rPr>
                        <a:t>128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en-US" altLang="zh-CN" sz="1400" b="0" i="0" u="none" strike="noStrike" cap="none" normalizeH="0" baseline="0" smtClean="0">
                          <a:ln>
                            <a:noFill/>
                          </a:ln>
                          <a:solidFill>
                            <a:schemeClr val="tx1"/>
                          </a:solidFill>
                          <a:effectLst/>
                          <a:latin typeface="华文新魏" pitchFamily="2" charset="-122"/>
                          <a:ea typeface="华文新魏" pitchFamily="2" charset="-122"/>
                        </a:rPr>
                        <a:t>60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老</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en-US" altLang="zh-CN" sz="1400" b="0" i="0" u="none" strike="noStrike" cap="none" normalizeH="0" baseline="0" smtClean="0">
                          <a:ln>
                            <a:noFill/>
                          </a:ln>
                          <a:solidFill>
                            <a:schemeClr val="tx1"/>
                          </a:solidFill>
                          <a:effectLst/>
                          <a:latin typeface="华文新魏" pitchFamily="2" charset="-122"/>
                          <a:ea typeface="华文新魏" pitchFamily="2" charset="-122"/>
                        </a:rPr>
                        <a:t>64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老</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低</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6863">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en-US" altLang="zh-CN" sz="1400" b="0" i="0" u="none" strike="noStrike" cap="none" normalizeH="0" baseline="0" smtClean="0">
                          <a:ln>
                            <a:noFill/>
                          </a:ln>
                          <a:solidFill>
                            <a:schemeClr val="tx1"/>
                          </a:solidFill>
                          <a:effectLst/>
                          <a:latin typeface="华文新魏" pitchFamily="2" charset="-122"/>
                          <a:ea typeface="华文新魏" pitchFamily="2" charset="-122"/>
                        </a:rPr>
                        <a:t>64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老</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低</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不买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9088">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en-US" altLang="zh-CN" sz="1400" b="0" i="0" u="none" strike="noStrike" cap="none" normalizeH="0" baseline="0" smtClean="0">
                          <a:ln>
                            <a:noFill/>
                          </a:ln>
                          <a:solidFill>
                            <a:schemeClr val="tx1"/>
                          </a:solidFill>
                          <a:effectLst/>
                          <a:latin typeface="华文新魏" pitchFamily="2" charset="-122"/>
                          <a:ea typeface="华文新魏" pitchFamily="2" charset="-122"/>
                        </a:rPr>
                        <a:t>64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低</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en-US" altLang="zh-CN" sz="1400" b="0" i="0" u="none" strike="noStrike" cap="none" normalizeH="0" baseline="0" smtClean="0">
                          <a:ln>
                            <a:noFill/>
                          </a:ln>
                          <a:solidFill>
                            <a:schemeClr val="tx1"/>
                          </a:solidFill>
                          <a:effectLst/>
                          <a:latin typeface="华文新魏" pitchFamily="2" charset="-122"/>
                          <a:ea typeface="华文新魏" pitchFamily="2" charset="-122"/>
                        </a:rPr>
                        <a:t>128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青</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不买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en-US" altLang="zh-CN" sz="1400" b="0" i="0" u="none" strike="noStrike" cap="none" normalizeH="0" baseline="0" smtClean="0">
                          <a:ln>
                            <a:noFill/>
                          </a:ln>
                          <a:solidFill>
                            <a:schemeClr val="tx1"/>
                          </a:solidFill>
                          <a:effectLst/>
                          <a:latin typeface="华文新魏" pitchFamily="2" charset="-122"/>
                          <a:ea typeface="华文新魏" pitchFamily="2" charset="-122"/>
                        </a:rPr>
                        <a:t>64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青</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低</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en-US" altLang="zh-CN" sz="1400" b="0" i="0" u="none" strike="noStrike" cap="none" normalizeH="0" baseline="0" smtClean="0">
                          <a:ln>
                            <a:noFill/>
                          </a:ln>
                          <a:solidFill>
                            <a:schemeClr val="tx1"/>
                          </a:solidFill>
                          <a:effectLst/>
                          <a:latin typeface="华文新魏" pitchFamily="2" charset="-122"/>
                          <a:ea typeface="华文新魏" pitchFamily="2" charset="-122"/>
                        </a:rPr>
                        <a:t>132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老</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en-US" altLang="zh-CN" sz="1400" b="0" i="0" u="none" strike="noStrike" cap="none" normalizeH="0" baseline="0" smtClean="0">
                          <a:ln>
                            <a:noFill/>
                          </a:ln>
                          <a:solidFill>
                            <a:schemeClr val="tx1"/>
                          </a:solidFill>
                          <a:effectLst/>
                          <a:latin typeface="华文新魏" pitchFamily="2" charset="-122"/>
                          <a:ea typeface="华文新魏" pitchFamily="2" charset="-122"/>
                        </a:rPr>
                        <a:t>64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青</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en-US" altLang="zh-CN" sz="1400" b="0" i="0" u="none" strike="noStrike" cap="none" normalizeH="0" baseline="0" smtClean="0">
                          <a:ln>
                            <a:noFill/>
                          </a:ln>
                          <a:solidFill>
                            <a:schemeClr val="tx1"/>
                          </a:solidFill>
                          <a:effectLst/>
                          <a:latin typeface="华文新魏" pitchFamily="2" charset="-122"/>
                          <a:ea typeface="华文新魏" pitchFamily="2" charset="-122"/>
                        </a:rPr>
                        <a:t>32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9088">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en-US" altLang="zh-CN" sz="1400" b="0" i="0" u="none" strike="noStrike" cap="none" normalizeH="0" baseline="0" smtClean="0">
                          <a:ln>
                            <a:noFill/>
                          </a:ln>
                          <a:solidFill>
                            <a:schemeClr val="tx1"/>
                          </a:solidFill>
                          <a:effectLst/>
                          <a:latin typeface="华文新魏" pitchFamily="2" charset="-122"/>
                          <a:ea typeface="华文新魏" pitchFamily="2" charset="-122"/>
                        </a:rPr>
                        <a:t>32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en-US" altLang="zh-CN" sz="1400" b="0" i="0" u="none" strike="noStrike" cap="none" normalizeH="0" baseline="0" smtClean="0">
                          <a:ln>
                            <a:noFill/>
                          </a:ln>
                          <a:solidFill>
                            <a:schemeClr val="tx1"/>
                          </a:solidFill>
                          <a:effectLst/>
                          <a:latin typeface="华文新魏" pitchFamily="2" charset="-122"/>
                          <a:ea typeface="华文新魏" pitchFamily="2" charset="-122"/>
                        </a:rPr>
                        <a:t>63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老</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不买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r>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en-US" altLang="zh-CN" sz="1400" b="0" i="0" u="none" strike="noStrike" cap="none" normalizeH="0" baseline="0" smtClean="0">
                          <a:ln>
                            <a:noFill/>
                          </a:ln>
                          <a:solidFill>
                            <a:schemeClr val="tx1"/>
                          </a:solidFill>
                          <a:effectLst/>
                          <a:latin typeface="华文新魏" pitchFamily="2" charset="-122"/>
                          <a:ea typeface="华文新魏" pitchFamily="2" charset="-122"/>
                        </a:rPr>
                        <a:t>1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med" len="med"/>
                      <a:tailEnd type="none" w="med" len="med"/>
                    </a:lnB>
                    <a:lnTlToBr>
                      <a:noFill/>
                    </a:lnTlToBr>
                    <a:lnBlToTr>
                      <a:noFill/>
                    </a:lnBlToTr>
                    <a:solidFill>
                      <a:srgbClr val="B4B6B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老</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med" len="med"/>
                      <a:tailEnd type="none" w="med" len="med"/>
                    </a:lnB>
                    <a:lnTlToBr>
                      <a:noFill/>
                    </a:lnTlToBr>
                    <a:lnBlToTr>
                      <a:noFill/>
                    </a:lnBlToTr>
                    <a:solidFill>
                      <a:srgbClr val="B4B6B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med" len="med"/>
                      <a:tailEnd type="none" w="med" len="med"/>
                    </a:lnB>
                    <a:lnTlToBr>
                      <a:noFill/>
                    </a:lnTlToBr>
                    <a:lnBlToTr>
                      <a:noFill/>
                    </a:lnBlToTr>
                    <a:solidFill>
                      <a:srgbClr val="B4B6B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med" len="med"/>
                      <a:tailEnd type="none" w="med" len="med"/>
                    </a:lnB>
                    <a:lnTlToBr>
                      <a:noFill/>
                    </a:lnTlToBr>
                    <a:lnBlToTr>
                      <a:noFill/>
                    </a:lnBlToTr>
                    <a:solidFill>
                      <a:srgbClr val="B4B6B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med" len="med"/>
                      <a:tailEnd type="none" w="med" len="med"/>
                    </a:lnB>
                    <a:lnTlToBr>
                      <a:noFill/>
                    </a:lnTlToBr>
                    <a:lnBlToTr>
                      <a:noFill/>
                    </a:lnBlToTr>
                    <a:solidFill>
                      <a:srgbClr val="B4B6B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med" len="med"/>
                      <a:tailEnd type="none" w="med" len="med"/>
                    </a:lnB>
                    <a:lnTlToBr>
                      <a:noFill/>
                    </a:lnTlToBr>
                    <a:lnBlToTr>
                      <a:noFill/>
                    </a:lnBlToTr>
                    <a:solidFill>
                      <a:srgbClr val="B4B6B0"/>
                    </a:solidFill>
                  </a:tcPr>
                </a:tc>
              </a:tr>
            </a:tbl>
          </a:graphicData>
        </a:graphic>
      </p:graphicFrame>
      <p:sp>
        <p:nvSpPr>
          <p:cNvPr id="833662" name="Text Box 126"/>
          <p:cNvSpPr txBox="1">
            <a:spLocks noChangeArrowheads="1"/>
          </p:cNvSpPr>
          <p:nvPr/>
        </p:nvSpPr>
        <p:spPr bwMode="auto">
          <a:xfrm>
            <a:off x="5795963" y="1052513"/>
            <a:ext cx="2774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t>第</a:t>
            </a:r>
            <a:r>
              <a:rPr lang="en-US" altLang="zh-CN"/>
              <a:t>3</a:t>
            </a:r>
            <a:r>
              <a:rPr lang="zh-CN" altLang="en-US"/>
              <a:t>步计算收入的熵</a:t>
            </a:r>
          </a:p>
        </p:txBody>
      </p:sp>
      <p:sp>
        <p:nvSpPr>
          <p:cNvPr id="833663" name="Text Box 127"/>
          <p:cNvSpPr txBox="1">
            <a:spLocks noChangeArrowheads="1"/>
          </p:cNvSpPr>
          <p:nvPr/>
        </p:nvSpPr>
        <p:spPr bwMode="auto">
          <a:xfrm>
            <a:off x="5292725" y="2300288"/>
            <a:ext cx="3332163" cy="192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0" dirty="0"/>
              <a:t>收入共分三个组：</a:t>
            </a:r>
          </a:p>
          <a:p>
            <a:r>
              <a:rPr lang="zh-CN" altLang="en-US" sz="2000" b="0" dirty="0"/>
              <a:t>       高、中、低</a:t>
            </a:r>
          </a:p>
          <a:p>
            <a:r>
              <a:rPr lang="en-US" altLang="zh-CN" sz="2000" b="0" dirty="0"/>
              <a:t>E</a:t>
            </a:r>
            <a:r>
              <a:rPr lang="zh-CN" altLang="en-US" sz="2000" b="0" dirty="0"/>
              <a:t>（收入）</a:t>
            </a:r>
            <a:r>
              <a:rPr lang="en-US" altLang="zh-CN" sz="2000" b="0" dirty="0"/>
              <a:t>=0.9361</a:t>
            </a:r>
          </a:p>
          <a:p>
            <a:r>
              <a:rPr lang="zh-CN" altLang="en-US" sz="2000" b="0" dirty="0"/>
              <a:t>收入信息增益</a:t>
            </a:r>
            <a:r>
              <a:rPr lang="en-US" altLang="zh-CN" sz="2000" b="0" dirty="0"/>
              <a:t>=0.9537-0.9361</a:t>
            </a:r>
          </a:p>
          <a:p>
            <a:r>
              <a:rPr lang="en-US" altLang="zh-CN" sz="2000" b="0" dirty="0"/>
              <a:t>                       =0.0176 </a:t>
            </a:r>
            <a:r>
              <a:rPr lang="en-US" altLang="zh-CN" sz="2000" b="0" dirty="0">
                <a:solidFill>
                  <a:srgbClr val="FF0000"/>
                </a:solidFill>
              </a:rPr>
              <a:t>(2)</a:t>
            </a:r>
          </a:p>
          <a:p>
            <a:endParaRPr lang="en-US" altLang="zh-CN" sz="2000" b="0" dirty="0">
              <a:solidFill>
                <a:srgbClr val="FF0000"/>
              </a:solidFill>
            </a:endParaRPr>
          </a:p>
        </p:txBody>
      </p:sp>
      <p:sp>
        <p:nvSpPr>
          <p:cNvPr id="833664" name="Text Box 128"/>
          <p:cNvSpPr txBox="1">
            <a:spLocks noChangeArrowheads="1"/>
          </p:cNvSpPr>
          <p:nvPr/>
        </p:nvSpPr>
        <p:spPr bwMode="auto">
          <a:xfrm>
            <a:off x="3276600" y="620713"/>
            <a:ext cx="1962150" cy="519112"/>
          </a:xfrm>
          <a:prstGeom prst="rect">
            <a:avLst/>
          </a:prstGeom>
          <a:noFill/>
          <a:ln>
            <a:noFill/>
          </a:ln>
          <a:effectLst/>
          <a:extLst>
            <a:ext uri="{909E8E84-426E-40DD-AFC4-6F175D3DCCD1}">
              <a14:hiddenFill xmlns:a14="http://schemas.microsoft.com/office/drawing/2010/main">
                <a:solidFill>
                  <a:srgbClr val="CC00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a:t>决策树算法</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34565" name="Group 5"/>
          <p:cNvGraphicFramePr>
            <a:graphicFrameLocks noGrp="1"/>
          </p:cNvGraphicFramePr>
          <p:nvPr/>
        </p:nvGraphicFramePr>
        <p:xfrm>
          <a:off x="390525" y="1328738"/>
          <a:ext cx="4537075" cy="5272724"/>
        </p:xfrm>
        <a:graphic>
          <a:graphicData uri="http://schemas.openxmlformats.org/drawingml/2006/table">
            <a:tbl>
              <a:tblPr/>
              <a:tblGrid>
                <a:gridCol w="512763"/>
                <a:gridCol w="558800"/>
                <a:gridCol w="612775"/>
                <a:gridCol w="612775"/>
                <a:gridCol w="690562"/>
                <a:gridCol w="1549400"/>
              </a:tblGrid>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bg1"/>
                          </a:solidFill>
                          <a:effectLst/>
                          <a:latin typeface="华文新魏" pitchFamily="2" charset="-122"/>
                          <a:ea typeface="华文新魏" pitchFamily="2" charset="-122"/>
                        </a:rPr>
                        <a:t>计数</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bg1"/>
                          </a:solidFill>
                          <a:effectLst/>
                          <a:latin typeface="华文新魏" pitchFamily="2" charset="-122"/>
                          <a:ea typeface="华文新魏" pitchFamily="2" charset="-122"/>
                        </a:rPr>
                        <a:t>年龄</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bg1"/>
                          </a:solidFill>
                          <a:effectLst/>
                          <a:latin typeface="华文新魏" pitchFamily="2" charset="-122"/>
                          <a:ea typeface="华文新魏" pitchFamily="2" charset="-122"/>
                        </a:rPr>
                        <a:t>收入</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bg1"/>
                          </a:solidFill>
                          <a:effectLst/>
                          <a:latin typeface="华文新魏" pitchFamily="2" charset="-122"/>
                          <a:ea typeface="华文新魏" pitchFamily="2" charset="-122"/>
                        </a:rPr>
                        <a:t>学生</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bg1"/>
                          </a:solidFill>
                          <a:effectLst/>
                          <a:latin typeface="华文新魏" pitchFamily="2" charset="-122"/>
                          <a:ea typeface="华文新魏" pitchFamily="2" charset="-122"/>
                        </a:rPr>
                        <a:t>信誉</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1" i="0" u="none" strike="noStrike" cap="none" normalizeH="0" baseline="0" smtClean="0">
                          <a:ln>
                            <a:noFill/>
                          </a:ln>
                          <a:solidFill>
                            <a:schemeClr val="bg1"/>
                          </a:solidFill>
                          <a:effectLst/>
                          <a:latin typeface="华文新魏" pitchFamily="2" charset="-122"/>
                          <a:ea typeface="华文新魏" pitchFamily="2" charset="-122"/>
                        </a:rPr>
                        <a:t>归类：买计算机？</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r>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en-US" altLang="zh-CN" sz="1400" b="0" i="0" u="none" strike="noStrike" cap="none" normalizeH="0" baseline="0" smtClean="0">
                          <a:ln>
                            <a:noFill/>
                          </a:ln>
                          <a:solidFill>
                            <a:schemeClr val="tx1"/>
                          </a:solidFill>
                          <a:effectLst/>
                          <a:latin typeface="华文新魏" pitchFamily="2" charset="-122"/>
                          <a:ea typeface="华文新魏" pitchFamily="2" charset="-122"/>
                        </a:rPr>
                        <a:t>64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青</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不买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9088">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en-US" altLang="zh-CN" sz="1400" b="0" i="0" u="none" strike="noStrike" cap="none" normalizeH="0" baseline="0" smtClean="0">
                          <a:ln>
                            <a:noFill/>
                          </a:ln>
                          <a:solidFill>
                            <a:schemeClr val="tx1"/>
                          </a:solidFill>
                          <a:effectLst/>
                          <a:latin typeface="华文新魏" pitchFamily="2" charset="-122"/>
                          <a:ea typeface="华文新魏" pitchFamily="2" charset="-122"/>
                        </a:rPr>
                        <a:t>64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青</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不买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en-US" altLang="zh-CN" sz="1400" b="0" i="0" u="none" strike="noStrike" cap="none" normalizeH="0" baseline="0" smtClean="0">
                          <a:ln>
                            <a:noFill/>
                          </a:ln>
                          <a:solidFill>
                            <a:schemeClr val="tx1"/>
                          </a:solidFill>
                          <a:effectLst/>
                          <a:latin typeface="华文新魏" pitchFamily="2" charset="-122"/>
                          <a:ea typeface="华文新魏" pitchFamily="2" charset="-122"/>
                        </a:rPr>
                        <a:t>128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en-US" altLang="zh-CN" sz="1400" b="0" i="0" u="none" strike="noStrike" cap="none" normalizeH="0" baseline="0" smtClean="0">
                          <a:ln>
                            <a:noFill/>
                          </a:ln>
                          <a:solidFill>
                            <a:schemeClr val="tx1"/>
                          </a:solidFill>
                          <a:effectLst/>
                          <a:latin typeface="华文新魏" pitchFamily="2" charset="-122"/>
                          <a:ea typeface="华文新魏" pitchFamily="2" charset="-122"/>
                        </a:rPr>
                        <a:t>60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老</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en-US" altLang="zh-CN" sz="1400" b="0" i="0" u="none" strike="noStrike" cap="none" normalizeH="0" baseline="0" smtClean="0">
                          <a:ln>
                            <a:noFill/>
                          </a:ln>
                          <a:solidFill>
                            <a:schemeClr val="tx1"/>
                          </a:solidFill>
                          <a:effectLst/>
                          <a:latin typeface="华文新魏" pitchFamily="2" charset="-122"/>
                          <a:ea typeface="华文新魏" pitchFamily="2" charset="-122"/>
                        </a:rPr>
                        <a:t>64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老</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低</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6863">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en-US" altLang="zh-CN" sz="1400" b="0" i="0" u="none" strike="noStrike" cap="none" normalizeH="0" baseline="0" smtClean="0">
                          <a:ln>
                            <a:noFill/>
                          </a:ln>
                          <a:solidFill>
                            <a:schemeClr val="tx1"/>
                          </a:solidFill>
                          <a:effectLst/>
                          <a:latin typeface="华文新魏" pitchFamily="2" charset="-122"/>
                          <a:ea typeface="华文新魏" pitchFamily="2" charset="-122"/>
                        </a:rPr>
                        <a:t>64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老</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低</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不买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9088">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en-US" altLang="zh-CN" sz="1400" b="0" i="0" u="none" strike="noStrike" cap="none" normalizeH="0" baseline="0" smtClean="0">
                          <a:ln>
                            <a:noFill/>
                          </a:ln>
                          <a:solidFill>
                            <a:schemeClr val="tx1"/>
                          </a:solidFill>
                          <a:effectLst/>
                          <a:latin typeface="华文新魏" pitchFamily="2" charset="-122"/>
                          <a:ea typeface="华文新魏" pitchFamily="2" charset="-122"/>
                        </a:rPr>
                        <a:t>64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低</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en-US" altLang="zh-CN" sz="1400" b="0" i="0" u="none" strike="noStrike" cap="none" normalizeH="0" baseline="0" smtClean="0">
                          <a:ln>
                            <a:noFill/>
                          </a:ln>
                          <a:solidFill>
                            <a:schemeClr val="tx1"/>
                          </a:solidFill>
                          <a:effectLst/>
                          <a:latin typeface="华文新魏" pitchFamily="2" charset="-122"/>
                          <a:ea typeface="华文新魏" pitchFamily="2" charset="-122"/>
                        </a:rPr>
                        <a:t>128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青</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不买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en-US" altLang="zh-CN" sz="1400" b="0" i="0" u="none" strike="noStrike" cap="none" normalizeH="0" baseline="0" smtClean="0">
                          <a:ln>
                            <a:noFill/>
                          </a:ln>
                          <a:solidFill>
                            <a:schemeClr val="tx1"/>
                          </a:solidFill>
                          <a:effectLst/>
                          <a:latin typeface="华文新魏" pitchFamily="2" charset="-122"/>
                          <a:ea typeface="华文新魏" pitchFamily="2" charset="-122"/>
                        </a:rPr>
                        <a:t>64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青</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低</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en-US" altLang="zh-CN" sz="1400" b="0" i="0" u="none" strike="noStrike" cap="none" normalizeH="0" baseline="0" smtClean="0">
                          <a:ln>
                            <a:noFill/>
                          </a:ln>
                          <a:solidFill>
                            <a:schemeClr val="tx1"/>
                          </a:solidFill>
                          <a:effectLst/>
                          <a:latin typeface="华文新魏" pitchFamily="2" charset="-122"/>
                          <a:ea typeface="华文新魏" pitchFamily="2" charset="-122"/>
                        </a:rPr>
                        <a:t>132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老</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en-US" altLang="zh-CN" sz="1400" b="0" i="0" u="none" strike="noStrike" cap="none" normalizeH="0" baseline="0" smtClean="0">
                          <a:ln>
                            <a:noFill/>
                          </a:ln>
                          <a:solidFill>
                            <a:schemeClr val="tx1"/>
                          </a:solidFill>
                          <a:effectLst/>
                          <a:latin typeface="华文新魏" pitchFamily="2" charset="-122"/>
                          <a:ea typeface="华文新魏" pitchFamily="2" charset="-122"/>
                        </a:rPr>
                        <a:t>64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青</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en-US" altLang="zh-CN" sz="1400" b="0" i="0" u="none" strike="noStrike" cap="none" normalizeH="0" baseline="0" smtClean="0">
                          <a:ln>
                            <a:noFill/>
                          </a:ln>
                          <a:solidFill>
                            <a:schemeClr val="tx1"/>
                          </a:solidFill>
                          <a:effectLst/>
                          <a:latin typeface="华文新魏" pitchFamily="2" charset="-122"/>
                          <a:ea typeface="华文新魏" pitchFamily="2" charset="-122"/>
                        </a:rPr>
                        <a:t>32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9088">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en-US" altLang="zh-CN" sz="1400" b="0" i="0" u="none" strike="noStrike" cap="none" normalizeH="0" baseline="0" smtClean="0">
                          <a:ln>
                            <a:noFill/>
                          </a:ln>
                          <a:solidFill>
                            <a:schemeClr val="tx1"/>
                          </a:solidFill>
                          <a:effectLst/>
                          <a:latin typeface="华文新魏" pitchFamily="2" charset="-122"/>
                          <a:ea typeface="华文新魏" pitchFamily="2" charset="-122"/>
                        </a:rPr>
                        <a:t>32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en-US" altLang="zh-CN" sz="1400" b="0" i="0" u="none" strike="noStrike" cap="none" normalizeH="0" baseline="0" smtClean="0">
                          <a:ln>
                            <a:noFill/>
                          </a:ln>
                          <a:solidFill>
                            <a:schemeClr val="tx1"/>
                          </a:solidFill>
                          <a:effectLst/>
                          <a:latin typeface="华文新魏" pitchFamily="2" charset="-122"/>
                          <a:ea typeface="华文新魏" pitchFamily="2" charset="-122"/>
                        </a:rPr>
                        <a:t>63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老</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不买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r>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en-US" altLang="zh-CN" sz="1400" b="0" i="0" u="none" strike="noStrike" cap="none" normalizeH="0" baseline="0" smtClean="0">
                          <a:ln>
                            <a:noFill/>
                          </a:ln>
                          <a:solidFill>
                            <a:schemeClr val="tx1"/>
                          </a:solidFill>
                          <a:effectLst/>
                          <a:latin typeface="华文新魏" pitchFamily="2" charset="-122"/>
                          <a:ea typeface="华文新魏" pitchFamily="2" charset="-122"/>
                        </a:rPr>
                        <a:t>1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med" len="med"/>
                      <a:tailEnd type="none" w="med" len="med"/>
                    </a:lnB>
                    <a:lnTlToBr>
                      <a:noFill/>
                    </a:lnTlToBr>
                    <a:lnBlToTr>
                      <a:noFill/>
                    </a:lnBlToTr>
                    <a:solidFill>
                      <a:srgbClr val="B4B6B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老</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med" len="med"/>
                      <a:tailEnd type="none" w="med" len="med"/>
                    </a:lnB>
                    <a:lnTlToBr>
                      <a:noFill/>
                    </a:lnTlToBr>
                    <a:lnBlToTr>
                      <a:noFill/>
                    </a:lnBlToTr>
                    <a:solidFill>
                      <a:srgbClr val="B4B6B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med" len="med"/>
                      <a:tailEnd type="none" w="med" len="med"/>
                    </a:lnB>
                    <a:lnTlToBr>
                      <a:noFill/>
                    </a:lnTlToBr>
                    <a:lnBlToTr>
                      <a:noFill/>
                    </a:lnBlToTr>
                    <a:solidFill>
                      <a:srgbClr val="B4B6B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med" len="med"/>
                      <a:tailEnd type="none" w="med" len="med"/>
                    </a:lnB>
                    <a:lnTlToBr>
                      <a:noFill/>
                    </a:lnTlToBr>
                    <a:lnBlToTr>
                      <a:noFill/>
                    </a:lnBlToTr>
                    <a:solidFill>
                      <a:srgbClr val="B4B6B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med" len="med"/>
                      <a:tailEnd type="none" w="med" len="med"/>
                    </a:lnB>
                    <a:lnTlToBr>
                      <a:noFill/>
                    </a:lnTlToBr>
                    <a:lnBlToTr>
                      <a:noFill/>
                    </a:lnBlToTr>
                    <a:solidFill>
                      <a:srgbClr val="B4B6B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med" len="med"/>
                      <a:tailEnd type="none" w="med" len="med"/>
                    </a:lnB>
                    <a:lnTlToBr>
                      <a:noFill/>
                    </a:lnTlToBr>
                    <a:lnBlToTr>
                      <a:noFill/>
                    </a:lnBlToTr>
                    <a:solidFill>
                      <a:srgbClr val="B4B6B0"/>
                    </a:solidFill>
                  </a:tcPr>
                </a:tc>
              </a:tr>
            </a:tbl>
          </a:graphicData>
        </a:graphic>
      </p:graphicFrame>
      <p:sp>
        <p:nvSpPr>
          <p:cNvPr id="834686" name="Text Box 126"/>
          <p:cNvSpPr txBox="1">
            <a:spLocks noChangeArrowheads="1"/>
          </p:cNvSpPr>
          <p:nvPr/>
        </p:nvSpPr>
        <p:spPr bwMode="auto">
          <a:xfrm>
            <a:off x="5791200" y="1125538"/>
            <a:ext cx="2774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t>第</a:t>
            </a:r>
            <a:r>
              <a:rPr lang="en-US" altLang="zh-CN"/>
              <a:t>4</a:t>
            </a:r>
            <a:r>
              <a:rPr lang="zh-CN" altLang="en-US"/>
              <a:t>步计算学生的熵</a:t>
            </a:r>
          </a:p>
        </p:txBody>
      </p:sp>
      <p:sp>
        <p:nvSpPr>
          <p:cNvPr id="834687" name="Text Box 127"/>
          <p:cNvSpPr txBox="1">
            <a:spLocks noChangeArrowheads="1"/>
          </p:cNvSpPr>
          <p:nvPr/>
        </p:nvSpPr>
        <p:spPr bwMode="auto">
          <a:xfrm>
            <a:off x="5364163" y="2349500"/>
            <a:ext cx="3332162" cy="161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0"/>
              <a:t>学生共分二个组：</a:t>
            </a:r>
          </a:p>
          <a:p>
            <a:r>
              <a:rPr lang="zh-CN" altLang="en-US" sz="2000" b="0"/>
              <a:t>       学生、非学生</a:t>
            </a:r>
          </a:p>
          <a:p>
            <a:r>
              <a:rPr lang="en-US" altLang="zh-CN" sz="2000" b="0"/>
              <a:t>E</a:t>
            </a:r>
            <a:r>
              <a:rPr lang="zh-CN" altLang="en-US" sz="2000" b="0"/>
              <a:t>（学生）</a:t>
            </a:r>
            <a:r>
              <a:rPr lang="en-US" altLang="zh-CN" sz="2000" b="0"/>
              <a:t>=0.7811</a:t>
            </a:r>
          </a:p>
          <a:p>
            <a:r>
              <a:rPr kumimoji="0" lang="zh-CN" altLang="en-US" sz="2000" b="0"/>
              <a:t>年龄信息增益</a:t>
            </a:r>
            <a:r>
              <a:rPr kumimoji="0" lang="en-US" altLang="zh-CN" sz="2000" b="0"/>
              <a:t>=0.9537-0.7811</a:t>
            </a:r>
          </a:p>
          <a:p>
            <a:r>
              <a:rPr kumimoji="0" lang="en-US" altLang="zh-CN" sz="2000" b="0"/>
              <a:t>                        =0.1726  </a:t>
            </a:r>
            <a:r>
              <a:rPr kumimoji="0" lang="zh-CN" altLang="en-US" sz="2000" b="0">
                <a:solidFill>
                  <a:srgbClr val="FF0000"/>
                </a:solidFill>
              </a:rPr>
              <a:t>（</a:t>
            </a:r>
            <a:r>
              <a:rPr kumimoji="0" lang="en-US" altLang="zh-CN" sz="2000" b="0">
                <a:solidFill>
                  <a:srgbClr val="FF0000"/>
                </a:solidFill>
              </a:rPr>
              <a:t>3</a:t>
            </a:r>
            <a:r>
              <a:rPr kumimoji="0" lang="zh-CN" altLang="en-US" sz="2000" b="0">
                <a:solidFill>
                  <a:srgbClr val="FF0000"/>
                </a:solidFill>
              </a:rPr>
              <a:t>）</a:t>
            </a:r>
            <a:endParaRPr lang="zh-CN" altLang="en-US" sz="2000" b="0">
              <a:solidFill>
                <a:srgbClr val="FF0000"/>
              </a:solidFill>
            </a:endParaRPr>
          </a:p>
        </p:txBody>
      </p:sp>
      <p:sp>
        <p:nvSpPr>
          <p:cNvPr id="834688" name="Text Box 128"/>
          <p:cNvSpPr txBox="1">
            <a:spLocks noChangeArrowheads="1"/>
          </p:cNvSpPr>
          <p:nvPr/>
        </p:nvSpPr>
        <p:spPr bwMode="auto">
          <a:xfrm>
            <a:off x="3276600" y="620713"/>
            <a:ext cx="1962150" cy="519112"/>
          </a:xfrm>
          <a:prstGeom prst="rect">
            <a:avLst/>
          </a:prstGeom>
          <a:noFill/>
          <a:ln>
            <a:noFill/>
          </a:ln>
          <a:effectLst/>
          <a:extLst>
            <a:ext uri="{909E8E84-426E-40DD-AFC4-6F175D3DCCD1}">
              <a14:hiddenFill xmlns:a14="http://schemas.microsoft.com/office/drawing/2010/main">
                <a:solidFill>
                  <a:srgbClr val="CC00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a:t>决策树算法</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35589" name="Group 5"/>
          <p:cNvGraphicFramePr>
            <a:graphicFrameLocks noGrp="1"/>
          </p:cNvGraphicFramePr>
          <p:nvPr/>
        </p:nvGraphicFramePr>
        <p:xfrm>
          <a:off x="468313" y="1255713"/>
          <a:ext cx="4537075" cy="5272724"/>
        </p:xfrm>
        <a:graphic>
          <a:graphicData uri="http://schemas.openxmlformats.org/drawingml/2006/table">
            <a:tbl>
              <a:tblPr/>
              <a:tblGrid>
                <a:gridCol w="512762"/>
                <a:gridCol w="558800"/>
                <a:gridCol w="612775"/>
                <a:gridCol w="612775"/>
                <a:gridCol w="690563"/>
                <a:gridCol w="1549400"/>
              </a:tblGrid>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bg1"/>
                          </a:solidFill>
                          <a:effectLst/>
                          <a:latin typeface="华文新魏" pitchFamily="2" charset="-122"/>
                          <a:ea typeface="华文新魏" pitchFamily="2" charset="-122"/>
                        </a:rPr>
                        <a:t>计数</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bg1"/>
                          </a:solidFill>
                          <a:effectLst/>
                          <a:latin typeface="华文新魏" pitchFamily="2" charset="-122"/>
                          <a:ea typeface="华文新魏" pitchFamily="2" charset="-122"/>
                        </a:rPr>
                        <a:t>年龄</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bg1"/>
                          </a:solidFill>
                          <a:effectLst/>
                          <a:latin typeface="华文新魏" pitchFamily="2" charset="-122"/>
                          <a:ea typeface="华文新魏" pitchFamily="2" charset="-122"/>
                        </a:rPr>
                        <a:t>收入</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bg1"/>
                          </a:solidFill>
                          <a:effectLst/>
                          <a:latin typeface="华文新魏" pitchFamily="2" charset="-122"/>
                          <a:ea typeface="华文新魏" pitchFamily="2" charset="-122"/>
                        </a:rPr>
                        <a:t>学生</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bg1"/>
                          </a:solidFill>
                          <a:effectLst/>
                          <a:latin typeface="华文新魏" pitchFamily="2" charset="-122"/>
                          <a:ea typeface="华文新魏" pitchFamily="2" charset="-122"/>
                        </a:rPr>
                        <a:t>信誉</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1" i="0" u="none" strike="noStrike" cap="none" normalizeH="0" baseline="0" smtClean="0">
                          <a:ln>
                            <a:noFill/>
                          </a:ln>
                          <a:solidFill>
                            <a:schemeClr val="bg1"/>
                          </a:solidFill>
                          <a:effectLst/>
                          <a:latin typeface="华文新魏" pitchFamily="2" charset="-122"/>
                          <a:ea typeface="华文新魏" pitchFamily="2" charset="-122"/>
                        </a:rPr>
                        <a:t>归类：买计算机？</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r>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en-US" altLang="zh-CN" sz="1400" b="0" i="0" u="none" strike="noStrike" cap="none" normalizeH="0" baseline="0" smtClean="0">
                          <a:ln>
                            <a:noFill/>
                          </a:ln>
                          <a:solidFill>
                            <a:schemeClr val="tx1"/>
                          </a:solidFill>
                          <a:effectLst/>
                          <a:latin typeface="华文新魏" pitchFamily="2" charset="-122"/>
                          <a:ea typeface="华文新魏" pitchFamily="2" charset="-122"/>
                        </a:rPr>
                        <a:t>64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青</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不买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9088">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en-US" altLang="zh-CN" sz="1400" b="0" i="0" u="none" strike="noStrike" cap="none" normalizeH="0" baseline="0" smtClean="0">
                          <a:ln>
                            <a:noFill/>
                          </a:ln>
                          <a:solidFill>
                            <a:schemeClr val="tx1"/>
                          </a:solidFill>
                          <a:effectLst/>
                          <a:latin typeface="华文新魏" pitchFamily="2" charset="-122"/>
                          <a:ea typeface="华文新魏" pitchFamily="2" charset="-122"/>
                        </a:rPr>
                        <a:t>64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青</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不买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en-US" altLang="zh-CN" sz="1400" b="0" i="0" u="none" strike="noStrike" cap="none" normalizeH="0" baseline="0" smtClean="0">
                          <a:ln>
                            <a:noFill/>
                          </a:ln>
                          <a:solidFill>
                            <a:schemeClr val="tx1"/>
                          </a:solidFill>
                          <a:effectLst/>
                          <a:latin typeface="华文新魏" pitchFamily="2" charset="-122"/>
                          <a:ea typeface="华文新魏" pitchFamily="2" charset="-122"/>
                        </a:rPr>
                        <a:t>128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en-US" altLang="zh-CN" sz="1400" b="0" i="0" u="none" strike="noStrike" cap="none" normalizeH="0" baseline="0" smtClean="0">
                          <a:ln>
                            <a:noFill/>
                          </a:ln>
                          <a:solidFill>
                            <a:schemeClr val="tx1"/>
                          </a:solidFill>
                          <a:effectLst/>
                          <a:latin typeface="华文新魏" pitchFamily="2" charset="-122"/>
                          <a:ea typeface="华文新魏" pitchFamily="2" charset="-122"/>
                        </a:rPr>
                        <a:t>60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老</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en-US" altLang="zh-CN" sz="1400" b="0" i="0" u="none" strike="noStrike" cap="none" normalizeH="0" baseline="0" smtClean="0">
                          <a:ln>
                            <a:noFill/>
                          </a:ln>
                          <a:solidFill>
                            <a:schemeClr val="tx1"/>
                          </a:solidFill>
                          <a:effectLst/>
                          <a:latin typeface="华文新魏" pitchFamily="2" charset="-122"/>
                          <a:ea typeface="华文新魏" pitchFamily="2" charset="-122"/>
                        </a:rPr>
                        <a:t>64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老</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低</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6863">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en-US" altLang="zh-CN" sz="1400" b="0" i="0" u="none" strike="noStrike" cap="none" normalizeH="0" baseline="0" smtClean="0">
                          <a:ln>
                            <a:noFill/>
                          </a:ln>
                          <a:solidFill>
                            <a:schemeClr val="tx1"/>
                          </a:solidFill>
                          <a:effectLst/>
                          <a:latin typeface="华文新魏" pitchFamily="2" charset="-122"/>
                          <a:ea typeface="华文新魏" pitchFamily="2" charset="-122"/>
                        </a:rPr>
                        <a:t>64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老</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低</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不买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9088">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en-US" altLang="zh-CN" sz="1400" b="0" i="0" u="none" strike="noStrike" cap="none" normalizeH="0" baseline="0" smtClean="0">
                          <a:ln>
                            <a:noFill/>
                          </a:ln>
                          <a:solidFill>
                            <a:schemeClr val="tx1"/>
                          </a:solidFill>
                          <a:effectLst/>
                          <a:latin typeface="华文新魏" pitchFamily="2" charset="-122"/>
                          <a:ea typeface="华文新魏" pitchFamily="2" charset="-122"/>
                        </a:rPr>
                        <a:t>64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低</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en-US" altLang="zh-CN" sz="1400" b="0" i="0" u="none" strike="noStrike" cap="none" normalizeH="0" baseline="0" smtClean="0">
                          <a:ln>
                            <a:noFill/>
                          </a:ln>
                          <a:solidFill>
                            <a:schemeClr val="tx1"/>
                          </a:solidFill>
                          <a:effectLst/>
                          <a:latin typeface="华文新魏" pitchFamily="2" charset="-122"/>
                          <a:ea typeface="华文新魏" pitchFamily="2" charset="-122"/>
                        </a:rPr>
                        <a:t>128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青</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不买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en-US" altLang="zh-CN" sz="1400" b="0" i="0" u="none" strike="noStrike" cap="none" normalizeH="0" baseline="0" smtClean="0">
                          <a:ln>
                            <a:noFill/>
                          </a:ln>
                          <a:solidFill>
                            <a:schemeClr val="tx1"/>
                          </a:solidFill>
                          <a:effectLst/>
                          <a:latin typeface="华文新魏" pitchFamily="2" charset="-122"/>
                          <a:ea typeface="华文新魏" pitchFamily="2" charset="-122"/>
                        </a:rPr>
                        <a:t>64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青</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低</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en-US" altLang="zh-CN" sz="1400" b="0" i="0" u="none" strike="noStrike" cap="none" normalizeH="0" baseline="0" smtClean="0">
                          <a:ln>
                            <a:noFill/>
                          </a:ln>
                          <a:solidFill>
                            <a:schemeClr val="tx1"/>
                          </a:solidFill>
                          <a:effectLst/>
                          <a:latin typeface="华文新魏" pitchFamily="2" charset="-122"/>
                          <a:ea typeface="华文新魏" pitchFamily="2" charset="-122"/>
                        </a:rPr>
                        <a:t>132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老</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en-US" altLang="zh-CN" sz="1400" b="0" i="0" u="none" strike="noStrike" cap="none" normalizeH="0" baseline="0" smtClean="0">
                          <a:ln>
                            <a:noFill/>
                          </a:ln>
                          <a:solidFill>
                            <a:schemeClr val="tx1"/>
                          </a:solidFill>
                          <a:effectLst/>
                          <a:latin typeface="华文新魏" pitchFamily="2" charset="-122"/>
                          <a:ea typeface="华文新魏" pitchFamily="2" charset="-122"/>
                        </a:rPr>
                        <a:t>64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青</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en-US" altLang="zh-CN" sz="1400" b="0" i="0" u="none" strike="noStrike" cap="none" normalizeH="0" baseline="0" smtClean="0">
                          <a:ln>
                            <a:noFill/>
                          </a:ln>
                          <a:solidFill>
                            <a:schemeClr val="tx1"/>
                          </a:solidFill>
                          <a:effectLst/>
                          <a:latin typeface="华文新魏" pitchFamily="2" charset="-122"/>
                          <a:ea typeface="华文新魏" pitchFamily="2" charset="-122"/>
                        </a:rPr>
                        <a:t>32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9088">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en-US" altLang="zh-CN" sz="1400" b="0" i="0" u="none" strike="noStrike" cap="none" normalizeH="0" baseline="0" smtClean="0">
                          <a:ln>
                            <a:noFill/>
                          </a:ln>
                          <a:solidFill>
                            <a:schemeClr val="tx1"/>
                          </a:solidFill>
                          <a:effectLst/>
                          <a:latin typeface="华文新魏" pitchFamily="2" charset="-122"/>
                          <a:ea typeface="华文新魏" pitchFamily="2" charset="-122"/>
                        </a:rPr>
                        <a:t>32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en-US" altLang="zh-CN" sz="1400" b="0" i="0" u="none" strike="noStrike" cap="none" normalizeH="0" baseline="0" smtClean="0">
                          <a:ln>
                            <a:noFill/>
                          </a:ln>
                          <a:solidFill>
                            <a:schemeClr val="tx1"/>
                          </a:solidFill>
                          <a:effectLst/>
                          <a:latin typeface="华文新魏" pitchFamily="2" charset="-122"/>
                          <a:ea typeface="华文新魏" pitchFamily="2" charset="-122"/>
                        </a:rPr>
                        <a:t>63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老</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不买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r>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en-US" altLang="zh-CN" sz="1400" b="0" i="0" u="none" strike="noStrike" cap="none" normalizeH="0" baseline="0" smtClean="0">
                          <a:ln>
                            <a:noFill/>
                          </a:ln>
                          <a:solidFill>
                            <a:schemeClr val="tx1"/>
                          </a:solidFill>
                          <a:effectLst/>
                          <a:latin typeface="华文新魏" pitchFamily="2" charset="-122"/>
                          <a:ea typeface="华文新魏" pitchFamily="2" charset="-122"/>
                        </a:rPr>
                        <a:t>1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med" len="med"/>
                      <a:tailEnd type="none" w="med" len="med"/>
                    </a:lnB>
                    <a:lnTlToBr>
                      <a:noFill/>
                    </a:lnTlToBr>
                    <a:lnBlToTr>
                      <a:noFill/>
                    </a:lnBlToTr>
                    <a:solidFill>
                      <a:srgbClr val="B4B6B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老</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med" len="med"/>
                      <a:tailEnd type="none" w="med" len="med"/>
                    </a:lnB>
                    <a:lnTlToBr>
                      <a:noFill/>
                    </a:lnTlToBr>
                    <a:lnBlToTr>
                      <a:noFill/>
                    </a:lnBlToTr>
                    <a:solidFill>
                      <a:srgbClr val="B4B6B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med" len="med"/>
                      <a:tailEnd type="none" w="med" len="med"/>
                    </a:lnB>
                    <a:lnTlToBr>
                      <a:noFill/>
                    </a:lnTlToBr>
                    <a:lnBlToTr>
                      <a:noFill/>
                    </a:lnBlToTr>
                    <a:solidFill>
                      <a:srgbClr val="B4B6B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med" len="med"/>
                      <a:tailEnd type="none" w="med" len="med"/>
                    </a:lnB>
                    <a:lnTlToBr>
                      <a:noFill/>
                    </a:lnTlToBr>
                    <a:lnBlToTr>
                      <a:noFill/>
                    </a:lnBlToTr>
                    <a:solidFill>
                      <a:srgbClr val="B4B6B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med" len="med"/>
                      <a:tailEnd type="none" w="med" len="med"/>
                    </a:lnB>
                    <a:lnTlToBr>
                      <a:noFill/>
                    </a:lnTlToBr>
                    <a:lnBlToTr>
                      <a:noFill/>
                    </a:lnBlToTr>
                    <a:solidFill>
                      <a:srgbClr val="B4B6B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med" len="med"/>
                      <a:tailEnd type="none" w="med" len="med"/>
                    </a:lnB>
                    <a:lnTlToBr>
                      <a:noFill/>
                    </a:lnTlToBr>
                    <a:lnBlToTr>
                      <a:noFill/>
                    </a:lnBlToTr>
                    <a:solidFill>
                      <a:srgbClr val="B4B6B0"/>
                    </a:solidFill>
                  </a:tcPr>
                </a:tc>
              </a:tr>
            </a:tbl>
          </a:graphicData>
        </a:graphic>
      </p:graphicFrame>
      <p:sp>
        <p:nvSpPr>
          <p:cNvPr id="835710" name="Text Box 126"/>
          <p:cNvSpPr txBox="1">
            <a:spLocks noChangeArrowheads="1"/>
          </p:cNvSpPr>
          <p:nvPr/>
        </p:nvSpPr>
        <p:spPr bwMode="auto">
          <a:xfrm>
            <a:off x="5868988" y="908050"/>
            <a:ext cx="2774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t>第</a:t>
            </a:r>
            <a:r>
              <a:rPr lang="en-US" altLang="zh-CN"/>
              <a:t>5</a:t>
            </a:r>
            <a:r>
              <a:rPr lang="zh-CN" altLang="en-US"/>
              <a:t>步计算信誉的熵</a:t>
            </a:r>
          </a:p>
        </p:txBody>
      </p:sp>
      <p:sp>
        <p:nvSpPr>
          <p:cNvPr id="835711" name="Text Box 127"/>
          <p:cNvSpPr txBox="1">
            <a:spLocks noChangeArrowheads="1"/>
          </p:cNvSpPr>
          <p:nvPr/>
        </p:nvSpPr>
        <p:spPr bwMode="auto">
          <a:xfrm>
            <a:off x="5437188" y="1636713"/>
            <a:ext cx="3332162" cy="161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0"/>
              <a:t>信誉分二个组：</a:t>
            </a:r>
          </a:p>
          <a:p>
            <a:r>
              <a:rPr lang="zh-CN" altLang="en-US" sz="2000" b="0"/>
              <a:t>       良好，优秀</a:t>
            </a:r>
          </a:p>
          <a:p>
            <a:r>
              <a:rPr lang="en-US" altLang="zh-CN" sz="2000" b="0"/>
              <a:t>E</a:t>
            </a:r>
            <a:r>
              <a:rPr lang="zh-CN" altLang="en-US" sz="2000" b="0"/>
              <a:t>（信誉）</a:t>
            </a:r>
            <a:r>
              <a:rPr lang="en-US" altLang="zh-CN" sz="2000" b="0"/>
              <a:t>= 0.9048</a:t>
            </a:r>
          </a:p>
          <a:p>
            <a:r>
              <a:rPr kumimoji="0" lang="zh-CN" altLang="en-US" sz="2000" b="0"/>
              <a:t>信誉信息增益</a:t>
            </a:r>
            <a:r>
              <a:rPr kumimoji="0" lang="en-US" altLang="zh-CN" sz="2000" b="0"/>
              <a:t>=0.9537-0.9048</a:t>
            </a:r>
          </a:p>
          <a:p>
            <a:r>
              <a:rPr kumimoji="0" lang="en-US" altLang="zh-CN" sz="2000" b="0"/>
              <a:t>                        =0.0453  </a:t>
            </a:r>
            <a:r>
              <a:rPr kumimoji="0" lang="zh-CN" altLang="en-US" sz="2000" b="0">
                <a:solidFill>
                  <a:srgbClr val="FF0000"/>
                </a:solidFill>
              </a:rPr>
              <a:t>（</a:t>
            </a:r>
            <a:r>
              <a:rPr kumimoji="0" lang="en-US" altLang="zh-CN" sz="2000" b="0">
                <a:solidFill>
                  <a:srgbClr val="FF0000"/>
                </a:solidFill>
              </a:rPr>
              <a:t>4</a:t>
            </a:r>
            <a:r>
              <a:rPr kumimoji="0" lang="zh-CN" altLang="en-US" sz="2000" b="0">
                <a:solidFill>
                  <a:srgbClr val="FF0000"/>
                </a:solidFill>
              </a:rPr>
              <a:t>）</a:t>
            </a:r>
            <a:endParaRPr lang="zh-CN" altLang="en-US" sz="2000" b="0">
              <a:solidFill>
                <a:srgbClr val="FF0000"/>
              </a:solidFill>
            </a:endParaRPr>
          </a:p>
        </p:txBody>
      </p:sp>
      <p:sp>
        <p:nvSpPr>
          <p:cNvPr id="835712" name="Text Box 128"/>
          <p:cNvSpPr txBox="1">
            <a:spLocks noChangeArrowheads="1"/>
          </p:cNvSpPr>
          <p:nvPr/>
        </p:nvSpPr>
        <p:spPr bwMode="auto">
          <a:xfrm>
            <a:off x="3276600" y="620713"/>
            <a:ext cx="1962150" cy="519112"/>
          </a:xfrm>
          <a:prstGeom prst="rect">
            <a:avLst/>
          </a:prstGeom>
          <a:noFill/>
          <a:ln>
            <a:noFill/>
          </a:ln>
          <a:effectLst/>
          <a:extLst>
            <a:ext uri="{909E8E84-426E-40DD-AFC4-6F175D3DCCD1}">
              <a14:hiddenFill xmlns:a14="http://schemas.microsoft.com/office/drawing/2010/main">
                <a:solidFill>
                  <a:srgbClr val="CC00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a:t>决策树算法</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36614" name="Group 6"/>
          <p:cNvGraphicFramePr>
            <a:graphicFrameLocks noGrp="1"/>
          </p:cNvGraphicFramePr>
          <p:nvPr/>
        </p:nvGraphicFramePr>
        <p:xfrm>
          <a:off x="107950" y="1400175"/>
          <a:ext cx="4537075" cy="5272724"/>
        </p:xfrm>
        <a:graphic>
          <a:graphicData uri="http://schemas.openxmlformats.org/drawingml/2006/table">
            <a:tbl>
              <a:tblPr/>
              <a:tblGrid>
                <a:gridCol w="512763"/>
                <a:gridCol w="558800"/>
                <a:gridCol w="612775"/>
                <a:gridCol w="612775"/>
                <a:gridCol w="690562"/>
                <a:gridCol w="1549400"/>
              </a:tblGrid>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bg1"/>
                          </a:solidFill>
                          <a:effectLst/>
                          <a:latin typeface="华文新魏" pitchFamily="2" charset="-122"/>
                          <a:ea typeface="华文新魏" pitchFamily="2" charset="-122"/>
                        </a:rPr>
                        <a:t>计数</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bg1"/>
                          </a:solidFill>
                          <a:effectLst/>
                          <a:latin typeface="华文新魏" pitchFamily="2" charset="-122"/>
                          <a:ea typeface="华文新魏" pitchFamily="2" charset="-122"/>
                        </a:rPr>
                        <a:t>年龄</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bg1"/>
                          </a:solidFill>
                          <a:effectLst/>
                          <a:latin typeface="华文新魏" pitchFamily="2" charset="-122"/>
                          <a:ea typeface="华文新魏" pitchFamily="2" charset="-122"/>
                        </a:rPr>
                        <a:t>收入</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bg1"/>
                          </a:solidFill>
                          <a:effectLst/>
                          <a:latin typeface="华文新魏" pitchFamily="2" charset="-122"/>
                          <a:ea typeface="华文新魏" pitchFamily="2" charset="-122"/>
                        </a:rPr>
                        <a:t>学生</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bg1"/>
                          </a:solidFill>
                          <a:effectLst/>
                          <a:latin typeface="华文新魏" pitchFamily="2" charset="-122"/>
                          <a:ea typeface="华文新魏" pitchFamily="2" charset="-122"/>
                        </a:rPr>
                        <a:t>信誉</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1" i="0" u="none" strike="noStrike" cap="none" normalizeH="0" baseline="0" smtClean="0">
                          <a:ln>
                            <a:noFill/>
                          </a:ln>
                          <a:solidFill>
                            <a:schemeClr val="bg1"/>
                          </a:solidFill>
                          <a:effectLst/>
                          <a:latin typeface="华文新魏" pitchFamily="2" charset="-122"/>
                          <a:ea typeface="华文新魏" pitchFamily="2" charset="-122"/>
                        </a:rPr>
                        <a:t>归类：买计算机？</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r>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en-US" altLang="zh-CN" sz="1400" b="0" i="0" u="none" strike="noStrike" cap="none" normalizeH="0" baseline="0" smtClean="0">
                          <a:ln>
                            <a:noFill/>
                          </a:ln>
                          <a:solidFill>
                            <a:schemeClr val="tx1"/>
                          </a:solidFill>
                          <a:effectLst/>
                          <a:latin typeface="华文新魏" pitchFamily="2" charset="-122"/>
                          <a:ea typeface="华文新魏" pitchFamily="2" charset="-122"/>
                        </a:rPr>
                        <a:t>64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青</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不买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9088">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en-US" altLang="zh-CN" sz="1400" b="0" i="0" u="none" strike="noStrike" cap="none" normalizeH="0" baseline="0" smtClean="0">
                          <a:ln>
                            <a:noFill/>
                          </a:ln>
                          <a:solidFill>
                            <a:schemeClr val="tx1"/>
                          </a:solidFill>
                          <a:effectLst/>
                          <a:latin typeface="华文新魏" pitchFamily="2" charset="-122"/>
                          <a:ea typeface="华文新魏" pitchFamily="2" charset="-122"/>
                        </a:rPr>
                        <a:t>64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青</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不买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en-US" altLang="zh-CN" sz="1400" b="0" i="0" u="none" strike="noStrike" cap="none" normalizeH="0" baseline="0" smtClean="0">
                          <a:ln>
                            <a:noFill/>
                          </a:ln>
                          <a:solidFill>
                            <a:schemeClr val="tx1"/>
                          </a:solidFill>
                          <a:effectLst/>
                          <a:latin typeface="华文新魏" pitchFamily="2" charset="-122"/>
                          <a:ea typeface="华文新魏" pitchFamily="2" charset="-122"/>
                        </a:rPr>
                        <a:t>128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en-US" altLang="zh-CN" sz="1400" b="0" i="0" u="none" strike="noStrike" cap="none" normalizeH="0" baseline="0" smtClean="0">
                          <a:ln>
                            <a:noFill/>
                          </a:ln>
                          <a:solidFill>
                            <a:schemeClr val="tx1"/>
                          </a:solidFill>
                          <a:effectLst/>
                          <a:latin typeface="华文新魏" pitchFamily="2" charset="-122"/>
                          <a:ea typeface="华文新魏" pitchFamily="2" charset="-122"/>
                        </a:rPr>
                        <a:t>60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老</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en-US" altLang="zh-CN" sz="1400" b="0" i="0" u="none" strike="noStrike" cap="none" normalizeH="0" baseline="0" smtClean="0">
                          <a:ln>
                            <a:noFill/>
                          </a:ln>
                          <a:solidFill>
                            <a:schemeClr val="tx1"/>
                          </a:solidFill>
                          <a:effectLst/>
                          <a:latin typeface="华文新魏" pitchFamily="2" charset="-122"/>
                          <a:ea typeface="华文新魏" pitchFamily="2" charset="-122"/>
                        </a:rPr>
                        <a:t>64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老</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低</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6863">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en-US" altLang="zh-CN" sz="1400" b="0" i="0" u="none" strike="noStrike" cap="none" normalizeH="0" baseline="0" smtClean="0">
                          <a:ln>
                            <a:noFill/>
                          </a:ln>
                          <a:solidFill>
                            <a:schemeClr val="tx1"/>
                          </a:solidFill>
                          <a:effectLst/>
                          <a:latin typeface="华文新魏" pitchFamily="2" charset="-122"/>
                          <a:ea typeface="华文新魏" pitchFamily="2" charset="-122"/>
                        </a:rPr>
                        <a:t>64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老</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低</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不买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9088">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en-US" altLang="zh-CN" sz="1400" b="0" i="0" u="none" strike="noStrike" cap="none" normalizeH="0" baseline="0" smtClean="0">
                          <a:ln>
                            <a:noFill/>
                          </a:ln>
                          <a:solidFill>
                            <a:schemeClr val="tx1"/>
                          </a:solidFill>
                          <a:effectLst/>
                          <a:latin typeface="华文新魏" pitchFamily="2" charset="-122"/>
                          <a:ea typeface="华文新魏" pitchFamily="2" charset="-122"/>
                        </a:rPr>
                        <a:t>64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低</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en-US" altLang="zh-CN" sz="1400" b="0" i="0" u="none" strike="noStrike" cap="none" normalizeH="0" baseline="0" smtClean="0">
                          <a:ln>
                            <a:noFill/>
                          </a:ln>
                          <a:solidFill>
                            <a:schemeClr val="tx1"/>
                          </a:solidFill>
                          <a:effectLst/>
                          <a:latin typeface="华文新魏" pitchFamily="2" charset="-122"/>
                          <a:ea typeface="华文新魏" pitchFamily="2" charset="-122"/>
                        </a:rPr>
                        <a:t>128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青</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不买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en-US" altLang="zh-CN" sz="1400" b="0" i="0" u="none" strike="noStrike" cap="none" normalizeH="0" baseline="0" smtClean="0">
                          <a:ln>
                            <a:noFill/>
                          </a:ln>
                          <a:solidFill>
                            <a:schemeClr val="tx1"/>
                          </a:solidFill>
                          <a:effectLst/>
                          <a:latin typeface="华文新魏" pitchFamily="2" charset="-122"/>
                          <a:ea typeface="华文新魏" pitchFamily="2" charset="-122"/>
                        </a:rPr>
                        <a:t>64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青</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低</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en-US" altLang="zh-CN" sz="1400" b="0" i="0" u="none" strike="noStrike" cap="none" normalizeH="0" baseline="0" smtClean="0">
                          <a:ln>
                            <a:noFill/>
                          </a:ln>
                          <a:solidFill>
                            <a:schemeClr val="tx1"/>
                          </a:solidFill>
                          <a:effectLst/>
                          <a:latin typeface="华文新魏" pitchFamily="2" charset="-122"/>
                          <a:ea typeface="华文新魏" pitchFamily="2" charset="-122"/>
                        </a:rPr>
                        <a:t>132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老</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en-US" altLang="zh-CN" sz="1400" b="0" i="0" u="none" strike="noStrike" cap="none" normalizeH="0" baseline="0" smtClean="0">
                          <a:ln>
                            <a:noFill/>
                          </a:ln>
                          <a:solidFill>
                            <a:schemeClr val="tx1"/>
                          </a:solidFill>
                          <a:effectLst/>
                          <a:latin typeface="华文新魏" pitchFamily="2" charset="-122"/>
                          <a:ea typeface="华文新魏" pitchFamily="2" charset="-122"/>
                        </a:rPr>
                        <a:t>64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青</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en-US" altLang="zh-CN" sz="1400" b="0" i="0" u="none" strike="noStrike" cap="none" normalizeH="0" baseline="0" smtClean="0">
                          <a:ln>
                            <a:noFill/>
                          </a:ln>
                          <a:solidFill>
                            <a:schemeClr val="tx1"/>
                          </a:solidFill>
                          <a:effectLst/>
                          <a:latin typeface="华文新魏" pitchFamily="2" charset="-122"/>
                          <a:ea typeface="华文新魏" pitchFamily="2" charset="-122"/>
                        </a:rPr>
                        <a:t>32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9088">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en-US" altLang="zh-CN" sz="1400" b="0" i="0" u="none" strike="noStrike" cap="none" normalizeH="0" baseline="0" smtClean="0">
                          <a:ln>
                            <a:noFill/>
                          </a:ln>
                          <a:solidFill>
                            <a:schemeClr val="tx1"/>
                          </a:solidFill>
                          <a:effectLst/>
                          <a:latin typeface="华文新魏" pitchFamily="2" charset="-122"/>
                          <a:ea typeface="华文新魏" pitchFamily="2" charset="-122"/>
                        </a:rPr>
                        <a:t>32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en-US" altLang="zh-CN" sz="1400" b="0" i="0" u="none" strike="noStrike" cap="none" normalizeH="0" baseline="0" smtClean="0">
                          <a:ln>
                            <a:noFill/>
                          </a:ln>
                          <a:solidFill>
                            <a:schemeClr val="tx1"/>
                          </a:solidFill>
                          <a:effectLst/>
                          <a:latin typeface="华文新魏" pitchFamily="2" charset="-122"/>
                          <a:ea typeface="华文新魏" pitchFamily="2" charset="-122"/>
                        </a:rPr>
                        <a:t>63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老</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不买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r>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en-US" altLang="zh-CN" sz="1400" b="0" i="0" u="none" strike="noStrike" cap="none" normalizeH="0" baseline="0" smtClean="0">
                          <a:ln>
                            <a:noFill/>
                          </a:ln>
                          <a:solidFill>
                            <a:schemeClr val="tx1"/>
                          </a:solidFill>
                          <a:effectLst/>
                          <a:latin typeface="华文新魏" pitchFamily="2" charset="-122"/>
                          <a:ea typeface="华文新魏" pitchFamily="2" charset="-122"/>
                        </a:rPr>
                        <a:t>1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med" len="med"/>
                      <a:tailEnd type="none" w="med" len="med"/>
                    </a:lnB>
                    <a:lnTlToBr>
                      <a:noFill/>
                    </a:lnTlToBr>
                    <a:lnBlToTr>
                      <a:noFill/>
                    </a:lnBlToTr>
                    <a:solidFill>
                      <a:srgbClr val="B4B6B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老</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med" len="med"/>
                      <a:tailEnd type="none" w="med" len="med"/>
                    </a:lnB>
                    <a:lnTlToBr>
                      <a:noFill/>
                    </a:lnTlToBr>
                    <a:lnBlToTr>
                      <a:noFill/>
                    </a:lnBlToTr>
                    <a:solidFill>
                      <a:srgbClr val="B4B6B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med" len="med"/>
                      <a:tailEnd type="none" w="med" len="med"/>
                    </a:lnB>
                    <a:lnTlToBr>
                      <a:noFill/>
                    </a:lnTlToBr>
                    <a:lnBlToTr>
                      <a:noFill/>
                    </a:lnBlToTr>
                    <a:solidFill>
                      <a:srgbClr val="B4B6B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med" len="med"/>
                      <a:tailEnd type="none" w="med" len="med"/>
                    </a:lnB>
                    <a:lnTlToBr>
                      <a:noFill/>
                    </a:lnTlToBr>
                    <a:lnBlToTr>
                      <a:noFill/>
                    </a:lnBlToTr>
                    <a:solidFill>
                      <a:srgbClr val="B4B6B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med" len="med"/>
                      <a:tailEnd type="none" w="med" len="med"/>
                    </a:lnB>
                    <a:lnTlToBr>
                      <a:noFill/>
                    </a:lnTlToBr>
                    <a:lnBlToTr>
                      <a:noFill/>
                    </a:lnBlToTr>
                    <a:solidFill>
                      <a:srgbClr val="B4B6B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med" len="med"/>
                      <a:tailEnd type="none" w="med" len="med"/>
                    </a:lnB>
                    <a:lnTlToBr>
                      <a:noFill/>
                    </a:lnTlToBr>
                    <a:lnBlToTr>
                      <a:noFill/>
                    </a:lnBlToTr>
                    <a:solidFill>
                      <a:srgbClr val="B4B6B0"/>
                    </a:solidFill>
                  </a:tcPr>
                </a:tc>
              </a:tr>
            </a:tbl>
          </a:graphicData>
        </a:graphic>
      </p:graphicFrame>
      <p:sp>
        <p:nvSpPr>
          <p:cNvPr id="836735" name="Text Box 127"/>
          <p:cNvSpPr txBox="1">
            <a:spLocks noChangeArrowheads="1"/>
          </p:cNvSpPr>
          <p:nvPr/>
        </p:nvSpPr>
        <p:spPr bwMode="auto">
          <a:xfrm>
            <a:off x="5868988" y="1123950"/>
            <a:ext cx="2927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t>第</a:t>
            </a:r>
            <a:r>
              <a:rPr lang="en-US" altLang="zh-CN"/>
              <a:t>6</a:t>
            </a:r>
            <a:r>
              <a:rPr lang="zh-CN" altLang="en-US"/>
              <a:t>步计算选择节点  </a:t>
            </a:r>
          </a:p>
        </p:txBody>
      </p:sp>
      <p:sp>
        <p:nvSpPr>
          <p:cNvPr id="836736" name="Text Box 128"/>
          <p:cNvSpPr txBox="1">
            <a:spLocks noChangeArrowheads="1"/>
          </p:cNvSpPr>
          <p:nvPr/>
        </p:nvSpPr>
        <p:spPr bwMode="auto">
          <a:xfrm>
            <a:off x="5437188" y="1852613"/>
            <a:ext cx="3375025" cy="3749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kumimoji="0" lang="en-US" altLang="zh-CN" sz="2000" b="0" dirty="0"/>
          </a:p>
          <a:p>
            <a:r>
              <a:rPr kumimoji="0" lang="zh-CN" altLang="en-US" sz="2000" b="0" dirty="0"/>
              <a:t>年龄信息增益</a:t>
            </a:r>
            <a:r>
              <a:rPr kumimoji="0" lang="en-US" altLang="zh-CN" sz="2000" b="0" dirty="0"/>
              <a:t>=0.9537-0.6877</a:t>
            </a:r>
          </a:p>
          <a:p>
            <a:r>
              <a:rPr kumimoji="0" lang="en-US" altLang="zh-CN" sz="2000" b="0" dirty="0"/>
              <a:t>                        =0.2660  </a:t>
            </a:r>
            <a:r>
              <a:rPr kumimoji="0" lang="zh-CN" altLang="en-US" sz="2000" b="0" dirty="0">
                <a:solidFill>
                  <a:srgbClr val="FF0000"/>
                </a:solidFill>
              </a:rPr>
              <a:t>（</a:t>
            </a:r>
            <a:r>
              <a:rPr kumimoji="0" lang="en-US" altLang="zh-CN" sz="2000" b="0" dirty="0">
                <a:solidFill>
                  <a:srgbClr val="FF0000"/>
                </a:solidFill>
              </a:rPr>
              <a:t>1</a:t>
            </a:r>
            <a:r>
              <a:rPr kumimoji="0" lang="zh-CN" altLang="en-US" sz="2000" b="0" dirty="0">
                <a:solidFill>
                  <a:srgbClr val="FF0000"/>
                </a:solidFill>
              </a:rPr>
              <a:t>）</a:t>
            </a:r>
            <a:endParaRPr lang="zh-CN" altLang="en-US" sz="2000" b="0" dirty="0">
              <a:solidFill>
                <a:srgbClr val="FF0000"/>
              </a:solidFill>
            </a:endParaRPr>
          </a:p>
          <a:p>
            <a:endParaRPr lang="zh-CN" altLang="en-US" sz="2000" b="0" dirty="0"/>
          </a:p>
          <a:p>
            <a:r>
              <a:rPr lang="zh-CN" altLang="en-US" sz="2000" b="0" dirty="0"/>
              <a:t>收入信息增益</a:t>
            </a:r>
            <a:r>
              <a:rPr lang="en-US" altLang="zh-CN" sz="2000" b="0" dirty="0"/>
              <a:t>=0.9537-0.9361</a:t>
            </a:r>
          </a:p>
          <a:p>
            <a:r>
              <a:rPr lang="en-US" altLang="zh-CN" sz="2000" b="0" dirty="0"/>
              <a:t>                       =0.0176    </a:t>
            </a:r>
            <a:r>
              <a:rPr lang="zh-CN" altLang="en-US" sz="2000" b="0" dirty="0">
                <a:solidFill>
                  <a:srgbClr val="FF0000"/>
                </a:solidFill>
              </a:rPr>
              <a:t>（</a:t>
            </a:r>
            <a:r>
              <a:rPr lang="en-US" altLang="zh-CN" sz="2000" b="0" dirty="0">
                <a:solidFill>
                  <a:srgbClr val="FF0000"/>
                </a:solidFill>
              </a:rPr>
              <a:t>2</a:t>
            </a:r>
            <a:r>
              <a:rPr lang="zh-CN" altLang="en-US" sz="2000" b="0" dirty="0">
                <a:solidFill>
                  <a:srgbClr val="FF0000"/>
                </a:solidFill>
              </a:rPr>
              <a:t>）</a:t>
            </a:r>
          </a:p>
          <a:p>
            <a:endParaRPr lang="zh-CN" altLang="en-US" sz="2000" b="0" dirty="0">
              <a:solidFill>
                <a:srgbClr val="FF0000"/>
              </a:solidFill>
            </a:endParaRPr>
          </a:p>
          <a:p>
            <a:r>
              <a:rPr kumimoji="0" lang="zh-CN" altLang="en-US" sz="2000" b="0" dirty="0"/>
              <a:t>学生</a:t>
            </a:r>
            <a:r>
              <a:rPr kumimoji="0" lang="zh-CN" altLang="en-US" sz="2000" b="0" dirty="0" smtClean="0"/>
              <a:t>信息</a:t>
            </a:r>
            <a:r>
              <a:rPr kumimoji="0" lang="zh-CN" altLang="en-US" sz="2000" b="0" dirty="0"/>
              <a:t>增益</a:t>
            </a:r>
            <a:r>
              <a:rPr kumimoji="0" lang="en-US" altLang="zh-CN" sz="2000" b="0" dirty="0"/>
              <a:t>=0.9537-0.7811</a:t>
            </a:r>
          </a:p>
          <a:p>
            <a:r>
              <a:rPr kumimoji="0" lang="en-US" altLang="zh-CN" sz="2000" b="0" dirty="0"/>
              <a:t>                        =0.1726   </a:t>
            </a:r>
            <a:r>
              <a:rPr kumimoji="0" lang="zh-CN" altLang="en-US" sz="2000" b="0" dirty="0">
                <a:solidFill>
                  <a:srgbClr val="FF0000"/>
                </a:solidFill>
              </a:rPr>
              <a:t>（</a:t>
            </a:r>
            <a:r>
              <a:rPr kumimoji="0" lang="en-US" altLang="zh-CN" sz="2000" b="0" dirty="0">
                <a:solidFill>
                  <a:srgbClr val="FF0000"/>
                </a:solidFill>
              </a:rPr>
              <a:t>3</a:t>
            </a:r>
            <a:r>
              <a:rPr kumimoji="0" lang="zh-CN" altLang="en-US" sz="2000" b="0" dirty="0">
                <a:solidFill>
                  <a:srgbClr val="FF0000"/>
                </a:solidFill>
              </a:rPr>
              <a:t>）</a:t>
            </a:r>
            <a:endParaRPr kumimoji="0" lang="zh-CN" altLang="en-US" sz="2000" b="0" dirty="0"/>
          </a:p>
          <a:p>
            <a:endParaRPr kumimoji="0" lang="zh-CN" altLang="en-US" sz="2000" b="0" dirty="0"/>
          </a:p>
          <a:p>
            <a:r>
              <a:rPr kumimoji="0" lang="zh-CN" altLang="en-US" sz="2000" b="0" dirty="0"/>
              <a:t>信誉信息增益</a:t>
            </a:r>
            <a:r>
              <a:rPr kumimoji="0" lang="en-US" altLang="zh-CN" sz="2000" b="0" dirty="0"/>
              <a:t>=0.9537-0.9048</a:t>
            </a:r>
          </a:p>
          <a:p>
            <a:r>
              <a:rPr kumimoji="0" lang="en-US" altLang="zh-CN" sz="2000" b="0" dirty="0"/>
              <a:t>                        =0.0453   </a:t>
            </a:r>
            <a:r>
              <a:rPr kumimoji="0" lang="zh-CN" altLang="en-US" sz="2000" b="0" dirty="0">
                <a:solidFill>
                  <a:srgbClr val="FF0000"/>
                </a:solidFill>
              </a:rPr>
              <a:t>（</a:t>
            </a:r>
            <a:r>
              <a:rPr kumimoji="0" lang="en-US" altLang="zh-CN" sz="2000" b="0" dirty="0">
                <a:solidFill>
                  <a:srgbClr val="FF0000"/>
                </a:solidFill>
              </a:rPr>
              <a:t>4</a:t>
            </a:r>
            <a:r>
              <a:rPr kumimoji="0" lang="zh-CN" altLang="en-US" sz="2000" b="0" dirty="0">
                <a:solidFill>
                  <a:srgbClr val="FF0000"/>
                </a:solidFill>
              </a:rPr>
              <a:t>）</a:t>
            </a:r>
          </a:p>
        </p:txBody>
      </p:sp>
      <p:sp>
        <p:nvSpPr>
          <p:cNvPr id="836737" name="AutoShape 129"/>
          <p:cNvSpPr>
            <a:spLocks noChangeArrowheads="1"/>
          </p:cNvSpPr>
          <p:nvPr/>
        </p:nvSpPr>
        <p:spPr bwMode="auto">
          <a:xfrm>
            <a:off x="4862513" y="1123950"/>
            <a:ext cx="646112" cy="4392613"/>
          </a:xfrm>
          <a:custGeom>
            <a:avLst/>
            <a:gdLst>
              <a:gd name="G0" fmla="+- 15126 0 0"/>
              <a:gd name="G1" fmla="+- 2912 0 0"/>
              <a:gd name="G2" fmla="+- 12158 0 2912"/>
              <a:gd name="G3" fmla="+- G2 0 2912"/>
              <a:gd name="G4" fmla="*/ G3 32768 32059"/>
              <a:gd name="G5" fmla="*/ G4 1 2"/>
              <a:gd name="G6" fmla="+- 21600 0 15126"/>
              <a:gd name="G7" fmla="*/ G6 2912 6079"/>
              <a:gd name="G8" fmla="+- G7 15126 0"/>
              <a:gd name="T0" fmla="*/ 15126 w 21600"/>
              <a:gd name="T1" fmla="*/ 0 h 21600"/>
              <a:gd name="T2" fmla="*/ 15126 w 21600"/>
              <a:gd name="T3" fmla="*/ 12158 h 21600"/>
              <a:gd name="T4" fmla="*/ 3237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6738" name="Text Box 130"/>
          <p:cNvSpPr txBox="1">
            <a:spLocks noChangeArrowheads="1"/>
          </p:cNvSpPr>
          <p:nvPr/>
        </p:nvSpPr>
        <p:spPr bwMode="auto">
          <a:xfrm>
            <a:off x="3276600" y="620713"/>
            <a:ext cx="1962150" cy="519112"/>
          </a:xfrm>
          <a:prstGeom prst="rect">
            <a:avLst/>
          </a:prstGeom>
          <a:noFill/>
          <a:ln>
            <a:noFill/>
          </a:ln>
          <a:effectLst/>
          <a:extLst>
            <a:ext uri="{909E8E84-426E-40DD-AFC4-6F175D3DCCD1}">
              <a14:hiddenFill xmlns:a14="http://schemas.microsoft.com/office/drawing/2010/main">
                <a:solidFill>
                  <a:srgbClr val="CC00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a:t>决策树算法</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37785" name="Group 153"/>
          <p:cNvGraphicFramePr>
            <a:graphicFrameLocks noGrp="1"/>
          </p:cNvGraphicFramePr>
          <p:nvPr/>
        </p:nvGraphicFramePr>
        <p:xfrm>
          <a:off x="322263" y="2187575"/>
          <a:ext cx="4537075" cy="2107248"/>
        </p:xfrm>
        <a:graphic>
          <a:graphicData uri="http://schemas.openxmlformats.org/drawingml/2006/table">
            <a:tbl>
              <a:tblPr/>
              <a:tblGrid>
                <a:gridCol w="512762"/>
                <a:gridCol w="558800"/>
                <a:gridCol w="612775"/>
                <a:gridCol w="612775"/>
                <a:gridCol w="690563"/>
                <a:gridCol w="1549400"/>
              </a:tblGrid>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bg1"/>
                          </a:solidFill>
                          <a:effectLst/>
                          <a:latin typeface="华文新魏" pitchFamily="2" charset="-122"/>
                          <a:ea typeface="华文新魏" pitchFamily="2" charset="-122"/>
                        </a:rPr>
                        <a:t>计数</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bg1"/>
                          </a:solidFill>
                          <a:effectLst/>
                          <a:latin typeface="华文新魏" pitchFamily="2" charset="-122"/>
                          <a:ea typeface="华文新魏" pitchFamily="2" charset="-122"/>
                        </a:rPr>
                        <a:t>年龄</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bg1"/>
                          </a:solidFill>
                          <a:effectLst/>
                          <a:latin typeface="华文新魏" pitchFamily="2" charset="-122"/>
                          <a:ea typeface="华文新魏" pitchFamily="2" charset="-122"/>
                        </a:rPr>
                        <a:t>收入</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bg1"/>
                          </a:solidFill>
                          <a:effectLst/>
                          <a:latin typeface="华文新魏" pitchFamily="2" charset="-122"/>
                          <a:ea typeface="华文新魏" pitchFamily="2" charset="-122"/>
                        </a:rPr>
                        <a:t>学生</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bg1"/>
                          </a:solidFill>
                          <a:effectLst/>
                          <a:latin typeface="华文新魏" pitchFamily="2" charset="-122"/>
                          <a:ea typeface="华文新魏" pitchFamily="2" charset="-122"/>
                        </a:rPr>
                        <a:t>信誉</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1" i="0" u="none" strike="noStrike" cap="none" normalizeH="0" baseline="0" smtClean="0">
                          <a:ln>
                            <a:noFill/>
                          </a:ln>
                          <a:solidFill>
                            <a:schemeClr val="bg1"/>
                          </a:solidFill>
                          <a:effectLst/>
                          <a:latin typeface="华文新魏" pitchFamily="2" charset="-122"/>
                          <a:ea typeface="华文新魏" pitchFamily="2" charset="-122"/>
                        </a:rPr>
                        <a:t>归类：买计算机？</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r>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en-US" altLang="zh-CN" sz="1400" b="0" i="0" u="none" strike="noStrike" cap="none" normalizeH="0" baseline="0" smtClean="0">
                          <a:ln>
                            <a:noFill/>
                          </a:ln>
                          <a:solidFill>
                            <a:schemeClr val="tx1"/>
                          </a:solidFill>
                          <a:effectLst/>
                          <a:latin typeface="华文新魏" pitchFamily="2" charset="-122"/>
                          <a:ea typeface="华文新魏" pitchFamily="2" charset="-122"/>
                        </a:rPr>
                        <a:t>64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青</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不买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9088">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en-US" altLang="zh-CN" sz="1400" b="0" i="0" u="none" strike="noStrike" cap="none" normalizeH="0" baseline="0" smtClean="0">
                          <a:ln>
                            <a:noFill/>
                          </a:ln>
                          <a:solidFill>
                            <a:schemeClr val="tx1"/>
                          </a:solidFill>
                          <a:effectLst/>
                          <a:latin typeface="华文新魏" pitchFamily="2" charset="-122"/>
                          <a:ea typeface="华文新魏" pitchFamily="2" charset="-122"/>
                        </a:rPr>
                        <a:t>64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青</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不买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en-US" altLang="zh-CN" sz="1400" b="0" i="0" u="none" strike="noStrike" cap="none" normalizeH="0" baseline="0" smtClean="0">
                          <a:ln>
                            <a:noFill/>
                          </a:ln>
                          <a:solidFill>
                            <a:schemeClr val="tx1"/>
                          </a:solidFill>
                          <a:effectLst/>
                          <a:latin typeface="华文新魏" pitchFamily="2" charset="-122"/>
                          <a:ea typeface="华文新魏" pitchFamily="2" charset="-122"/>
                        </a:rPr>
                        <a:t>128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青</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不买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en-US" altLang="zh-CN" sz="1400" b="0" i="0" u="none" strike="noStrike" cap="none" normalizeH="0" baseline="0" smtClean="0">
                          <a:ln>
                            <a:noFill/>
                          </a:ln>
                          <a:solidFill>
                            <a:schemeClr val="tx1"/>
                          </a:solidFill>
                          <a:effectLst/>
                          <a:latin typeface="华文新魏" pitchFamily="2" charset="-122"/>
                          <a:ea typeface="华文新魏" pitchFamily="2" charset="-122"/>
                        </a:rPr>
                        <a:t>64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青</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低</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en-US" altLang="zh-CN" sz="1400" b="0" i="0" u="none" strike="noStrike" cap="none" normalizeH="0" baseline="0" smtClean="0">
                          <a:ln>
                            <a:noFill/>
                          </a:ln>
                          <a:solidFill>
                            <a:schemeClr val="tx1"/>
                          </a:solidFill>
                          <a:effectLst/>
                          <a:latin typeface="华文新魏" pitchFamily="2" charset="-122"/>
                          <a:ea typeface="华文新魏" pitchFamily="2" charset="-122"/>
                        </a:rPr>
                        <a:t>64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青</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837758" name="Rectangle 126"/>
          <p:cNvSpPr>
            <a:spLocks noChangeArrowheads="1"/>
          </p:cNvSpPr>
          <p:nvPr/>
        </p:nvSpPr>
        <p:spPr bwMode="auto">
          <a:xfrm>
            <a:off x="6588125" y="1484313"/>
            <a:ext cx="1223963" cy="50323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年龄</a:t>
            </a:r>
          </a:p>
        </p:txBody>
      </p:sp>
      <p:sp>
        <p:nvSpPr>
          <p:cNvPr id="837760" name="Line 128"/>
          <p:cNvSpPr>
            <a:spLocks noChangeShapeType="1"/>
          </p:cNvSpPr>
          <p:nvPr/>
        </p:nvSpPr>
        <p:spPr bwMode="auto">
          <a:xfrm flipH="1">
            <a:off x="5580063" y="1989138"/>
            <a:ext cx="1584325" cy="93503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37761" name="Line 129"/>
          <p:cNvSpPr>
            <a:spLocks noChangeShapeType="1"/>
          </p:cNvSpPr>
          <p:nvPr/>
        </p:nvSpPr>
        <p:spPr bwMode="auto">
          <a:xfrm>
            <a:off x="7164388" y="1989138"/>
            <a:ext cx="0" cy="11525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37762" name="Line 130"/>
          <p:cNvSpPr>
            <a:spLocks noChangeShapeType="1"/>
          </p:cNvSpPr>
          <p:nvPr/>
        </p:nvSpPr>
        <p:spPr bwMode="auto">
          <a:xfrm>
            <a:off x="7164388" y="1989138"/>
            <a:ext cx="1511300" cy="863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37763" name="Text Box 131"/>
          <p:cNvSpPr txBox="1">
            <a:spLocks noChangeArrowheads="1"/>
          </p:cNvSpPr>
          <p:nvPr/>
        </p:nvSpPr>
        <p:spPr bwMode="auto">
          <a:xfrm>
            <a:off x="5508625" y="2060575"/>
            <a:ext cx="793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0"/>
              <a:t>青年</a:t>
            </a:r>
          </a:p>
        </p:txBody>
      </p:sp>
      <p:sp>
        <p:nvSpPr>
          <p:cNvPr id="837764" name="Text Box 132"/>
          <p:cNvSpPr txBox="1">
            <a:spLocks noChangeArrowheads="1"/>
          </p:cNvSpPr>
          <p:nvPr/>
        </p:nvSpPr>
        <p:spPr bwMode="auto">
          <a:xfrm>
            <a:off x="6731000" y="2324100"/>
            <a:ext cx="793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0"/>
              <a:t>中年</a:t>
            </a:r>
          </a:p>
        </p:txBody>
      </p:sp>
      <p:sp>
        <p:nvSpPr>
          <p:cNvPr id="837765" name="Text Box 133"/>
          <p:cNvSpPr txBox="1">
            <a:spLocks noChangeArrowheads="1"/>
          </p:cNvSpPr>
          <p:nvPr/>
        </p:nvSpPr>
        <p:spPr bwMode="auto">
          <a:xfrm>
            <a:off x="7881938" y="2060575"/>
            <a:ext cx="793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0"/>
              <a:t>老年</a:t>
            </a:r>
          </a:p>
        </p:txBody>
      </p:sp>
      <p:sp>
        <p:nvSpPr>
          <p:cNvPr id="837766" name="Oval 134"/>
          <p:cNvSpPr>
            <a:spLocks noChangeArrowheads="1"/>
          </p:cNvSpPr>
          <p:nvPr/>
        </p:nvSpPr>
        <p:spPr bwMode="auto">
          <a:xfrm>
            <a:off x="5148263" y="2852738"/>
            <a:ext cx="719137" cy="1512887"/>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7767" name="Text Box 135"/>
          <p:cNvSpPr txBox="1">
            <a:spLocks noChangeArrowheads="1"/>
          </p:cNvSpPr>
          <p:nvPr/>
        </p:nvSpPr>
        <p:spPr bwMode="auto">
          <a:xfrm>
            <a:off x="5076825" y="3213100"/>
            <a:ext cx="79375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0"/>
              <a:t>买</a:t>
            </a:r>
            <a:r>
              <a:rPr lang="en-US" altLang="zh-CN" b="0"/>
              <a:t>/</a:t>
            </a:r>
          </a:p>
          <a:p>
            <a:r>
              <a:rPr lang="zh-CN" altLang="en-US" b="0"/>
              <a:t>不买</a:t>
            </a:r>
          </a:p>
        </p:txBody>
      </p:sp>
      <p:sp>
        <p:nvSpPr>
          <p:cNvPr id="837768" name="Oval 136"/>
          <p:cNvSpPr>
            <a:spLocks noChangeArrowheads="1"/>
          </p:cNvSpPr>
          <p:nvPr/>
        </p:nvSpPr>
        <p:spPr bwMode="auto">
          <a:xfrm>
            <a:off x="6659563" y="3141663"/>
            <a:ext cx="1008062" cy="79216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7769" name="Text Box 137"/>
          <p:cNvSpPr txBox="1">
            <a:spLocks noChangeArrowheads="1"/>
          </p:cNvSpPr>
          <p:nvPr/>
        </p:nvSpPr>
        <p:spPr bwMode="auto">
          <a:xfrm>
            <a:off x="6877050" y="3332163"/>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0"/>
              <a:t>买</a:t>
            </a:r>
          </a:p>
        </p:txBody>
      </p:sp>
      <p:sp>
        <p:nvSpPr>
          <p:cNvPr id="837770" name="Oval 138"/>
          <p:cNvSpPr>
            <a:spLocks noChangeArrowheads="1"/>
          </p:cNvSpPr>
          <p:nvPr/>
        </p:nvSpPr>
        <p:spPr bwMode="auto">
          <a:xfrm>
            <a:off x="8243888" y="2852738"/>
            <a:ext cx="719137" cy="1512887"/>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7771" name="Text Box 139"/>
          <p:cNvSpPr txBox="1">
            <a:spLocks noChangeArrowheads="1"/>
          </p:cNvSpPr>
          <p:nvPr/>
        </p:nvSpPr>
        <p:spPr bwMode="auto">
          <a:xfrm>
            <a:off x="8172450" y="3213100"/>
            <a:ext cx="79375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0"/>
              <a:t>买</a:t>
            </a:r>
            <a:r>
              <a:rPr lang="en-US" altLang="zh-CN" b="0"/>
              <a:t>/</a:t>
            </a:r>
          </a:p>
          <a:p>
            <a:r>
              <a:rPr lang="zh-CN" altLang="en-US" b="0"/>
              <a:t>不买</a:t>
            </a:r>
          </a:p>
        </p:txBody>
      </p:sp>
      <p:sp>
        <p:nvSpPr>
          <p:cNvPr id="837772" name="Line 140"/>
          <p:cNvSpPr>
            <a:spLocks noChangeShapeType="1"/>
          </p:cNvSpPr>
          <p:nvPr/>
        </p:nvSpPr>
        <p:spPr bwMode="auto">
          <a:xfrm flipH="1">
            <a:off x="4932363" y="4365625"/>
            <a:ext cx="576262" cy="7921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37773" name="Line 141"/>
          <p:cNvSpPr>
            <a:spLocks noChangeShapeType="1"/>
          </p:cNvSpPr>
          <p:nvPr/>
        </p:nvSpPr>
        <p:spPr bwMode="auto">
          <a:xfrm>
            <a:off x="8604250" y="4365625"/>
            <a:ext cx="360363" cy="9350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37774" name="Line 142"/>
          <p:cNvSpPr>
            <a:spLocks noChangeShapeType="1"/>
          </p:cNvSpPr>
          <p:nvPr/>
        </p:nvSpPr>
        <p:spPr bwMode="auto">
          <a:xfrm>
            <a:off x="6516688" y="3933825"/>
            <a:ext cx="122396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37775" name="Text Box 143"/>
          <p:cNvSpPr txBox="1">
            <a:spLocks noChangeArrowheads="1"/>
          </p:cNvSpPr>
          <p:nvPr/>
        </p:nvSpPr>
        <p:spPr bwMode="auto">
          <a:xfrm>
            <a:off x="6804025" y="3894138"/>
            <a:ext cx="793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0"/>
              <a:t>叶子</a:t>
            </a:r>
          </a:p>
        </p:txBody>
      </p:sp>
      <p:sp>
        <p:nvSpPr>
          <p:cNvPr id="837786" name="AutoShape 154"/>
          <p:cNvSpPr>
            <a:spLocks noChangeArrowheads="1"/>
          </p:cNvSpPr>
          <p:nvPr/>
        </p:nvSpPr>
        <p:spPr bwMode="auto">
          <a:xfrm>
            <a:off x="4859338" y="2492375"/>
            <a:ext cx="1152525" cy="288925"/>
          </a:xfrm>
          <a:prstGeom prst="rightArrow">
            <a:avLst>
              <a:gd name="adj1" fmla="val 50000"/>
              <a:gd name="adj2" fmla="val 99725"/>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7787" name="Text Box 155"/>
          <p:cNvSpPr txBox="1">
            <a:spLocks noChangeArrowheads="1"/>
          </p:cNvSpPr>
          <p:nvPr/>
        </p:nvSpPr>
        <p:spPr bwMode="auto">
          <a:xfrm>
            <a:off x="3276600" y="620713"/>
            <a:ext cx="1962150" cy="519112"/>
          </a:xfrm>
          <a:prstGeom prst="rect">
            <a:avLst/>
          </a:prstGeom>
          <a:noFill/>
          <a:ln>
            <a:noFill/>
          </a:ln>
          <a:effectLst/>
          <a:extLst>
            <a:ext uri="{909E8E84-426E-40DD-AFC4-6F175D3DCCD1}">
              <a14:hiddenFill xmlns:a14="http://schemas.microsoft.com/office/drawing/2010/main">
                <a:solidFill>
                  <a:srgbClr val="CC00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a:t>决策树算法</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8660" name="Line 4"/>
          <p:cNvSpPr>
            <a:spLocks noChangeShapeType="1"/>
          </p:cNvSpPr>
          <p:nvPr/>
        </p:nvSpPr>
        <p:spPr bwMode="auto">
          <a:xfrm>
            <a:off x="106363" y="-215373"/>
            <a:ext cx="2665412" cy="0"/>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838661" name="Group 5"/>
          <p:cNvGraphicFramePr>
            <a:graphicFrameLocks noGrp="1"/>
          </p:cNvGraphicFramePr>
          <p:nvPr/>
        </p:nvGraphicFramePr>
        <p:xfrm>
          <a:off x="322263" y="2187575"/>
          <a:ext cx="4537075" cy="2107248"/>
        </p:xfrm>
        <a:graphic>
          <a:graphicData uri="http://schemas.openxmlformats.org/drawingml/2006/table">
            <a:tbl>
              <a:tblPr/>
              <a:tblGrid>
                <a:gridCol w="512762"/>
                <a:gridCol w="558800"/>
                <a:gridCol w="612775"/>
                <a:gridCol w="612775"/>
                <a:gridCol w="690563"/>
                <a:gridCol w="1549400"/>
              </a:tblGrid>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bg1"/>
                          </a:solidFill>
                          <a:effectLst/>
                          <a:latin typeface="华文新魏" pitchFamily="2" charset="-122"/>
                          <a:ea typeface="华文新魏" pitchFamily="2" charset="-122"/>
                        </a:rPr>
                        <a:t>计数</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bg1"/>
                          </a:solidFill>
                          <a:effectLst/>
                          <a:latin typeface="华文新魏" pitchFamily="2" charset="-122"/>
                          <a:ea typeface="华文新魏" pitchFamily="2" charset="-122"/>
                        </a:rPr>
                        <a:t>年龄</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bg1"/>
                          </a:solidFill>
                          <a:effectLst/>
                          <a:latin typeface="华文新魏" pitchFamily="2" charset="-122"/>
                          <a:ea typeface="华文新魏" pitchFamily="2" charset="-122"/>
                        </a:rPr>
                        <a:t>收入</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bg1"/>
                          </a:solidFill>
                          <a:effectLst/>
                          <a:latin typeface="华文新魏" pitchFamily="2" charset="-122"/>
                          <a:ea typeface="华文新魏" pitchFamily="2" charset="-122"/>
                        </a:rPr>
                        <a:t>学生</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bg1"/>
                          </a:solidFill>
                          <a:effectLst/>
                          <a:latin typeface="华文新魏" pitchFamily="2" charset="-122"/>
                          <a:ea typeface="华文新魏" pitchFamily="2" charset="-122"/>
                        </a:rPr>
                        <a:t>信誉</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1" i="0" u="none" strike="noStrike" cap="none" normalizeH="0" baseline="0" smtClean="0">
                          <a:ln>
                            <a:noFill/>
                          </a:ln>
                          <a:solidFill>
                            <a:schemeClr val="bg1"/>
                          </a:solidFill>
                          <a:effectLst/>
                          <a:latin typeface="华文新魏" pitchFamily="2" charset="-122"/>
                          <a:ea typeface="华文新魏" pitchFamily="2" charset="-122"/>
                        </a:rPr>
                        <a:t>归类：买计算机？</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r>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en-US" altLang="zh-CN" sz="1400" b="0" i="0" u="none" strike="noStrike" cap="none" normalizeH="0" baseline="0" smtClean="0">
                          <a:ln>
                            <a:noFill/>
                          </a:ln>
                          <a:solidFill>
                            <a:schemeClr val="tx1"/>
                          </a:solidFill>
                          <a:effectLst/>
                          <a:latin typeface="华文新魏" pitchFamily="2" charset="-122"/>
                          <a:ea typeface="华文新魏" pitchFamily="2" charset="-122"/>
                        </a:rPr>
                        <a:t>64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青</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不买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9088">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en-US" altLang="zh-CN" sz="1400" b="0" i="0" u="none" strike="noStrike" cap="none" normalizeH="0" baseline="0" smtClean="0">
                          <a:ln>
                            <a:noFill/>
                          </a:ln>
                          <a:solidFill>
                            <a:schemeClr val="tx1"/>
                          </a:solidFill>
                          <a:effectLst/>
                          <a:latin typeface="华文新魏" pitchFamily="2" charset="-122"/>
                          <a:ea typeface="华文新魏" pitchFamily="2" charset="-122"/>
                        </a:rPr>
                        <a:t>64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青</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不买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en-US" altLang="zh-CN" sz="1400" b="0" i="0" u="none" strike="noStrike" cap="none" normalizeH="0" baseline="0" smtClean="0">
                          <a:ln>
                            <a:noFill/>
                          </a:ln>
                          <a:solidFill>
                            <a:schemeClr val="tx1"/>
                          </a:solidFill>
                          <a:effectLst/>
                          <a:latin typeface="华文新魏" pitchFamily="2" charset="-122"/>
                          <a:ea typeface="华文新魏" pitchFamily="2" charset="-122"/>
                        </a:rPr>
                        <a:t>128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青</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不买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en-US" altLang="zh-CN" sz="1400" b="0" i="0" u="none" strike="noStrike" cap="none" normalizeH="0" baseline="0" smtClean="0">
                          <a:ln>
                            <a:noFill/>
                          </a:ln>
                          <a:solidFill>
                            <a:schemeClr val="tx1"/>
                          </a:solidFill>
                          <a:effectLst/>
                          <a:latin typeface="华文新魏" pitchFamily="2" charset="-122"/>
                          <a:ea typeface="华文新魏" pitchFamily="2" charset="-122"/>
                        </a:rPr>
                        <a:t>64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青</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低</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en-US" altLang="zh-CN" sz="1400" b="0" i="0" u="none" strike="noStrike" cap="none" normalizeH="0" baseline="0" smtClean="0">
                          <a:ln>
                            <a:noFill/>
                          </a:ln>
                          <a:solidFill>
                            <a:schemeClr val="tx1"/>
                          </a:solidFill>
                          <a:effectLst/>
                          <a:latin typeface="华文新魏" pitchFamily="2" charset="-122"/>
                          <a:ea typeface="华文新魏" pitchFamily="2" charset="-122"/>
                        </a:rPr>
                        <a:t>64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青</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838712" name="Rectangle 56"/>
          <p:cNvSpPr>
            <a:spLocks noChangeArrowheads="1"/>
          </p:cNvSpPr>
          <p:nvPr/>
        </p:nvSpPr>
        <p:spPr bwMode="auto">
          <a:xfrm>
            <a:off x="5003800" y="1484313"/>
            <a:ext cx="3779838" cy="405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000" b="0"/>
              <a:t>青年买与不买比例为</a:t>
            </a:r>
            <a:r>
              <a:rPr lang="en-US" altLang="zh-CN" sz="2000" b="0"/>
              <a:t>128/256</a:t>
            </a:r>
          </a:p>
          <a:p>
            <a:endParaRPr lang="en-US" altLang="zh-CN" sz="2000" b="0"/>
          </a:p>
          <a:p>
            <a:r>
              <a:rPr lang="en-US" altLang="zh-CN" sz="2000" b="0"/>
              <a:t>S1(</a:t>
            </a:r>
            <a:r>
              <a:rPr lang="zh-CN" altLang="en-US" sz="2000" b="0"/>
              <a:t>买</a:t>
            </a:r>
            <a:r>
              <a:rPr lang="en-US" altLang="zh-CN" sz="2000" b="0"/>
              <a:t>)=128            </a:t>
            </a:r>
          </a:p>
          <a:p>
            <a:r>
              <a:rPr lang="en-US" altLang="zh-CN" sz="2000" b="0"/>
              <a:t>S2</a:t>
            </a:r>
            <a:r>
              <a:rPr lang="zh-CN" altLang="en-US" sz="2000" b="0"/>
              <a:t>（不买）</a:t>
            </a:r>
            <a:r>
              <a:rPr lang="en-US" altLang="zh-CN" sz="2000" b="0"/>
              <a:t>= 256</a:t>
            </a:r>
          </a:p>
          <a:p>
            <a:r>
              <a:rPr lang="en-US" altLang="zh-CN" sz="2000" b="0"/>
              <a:t>S=S1+S2=384</a:t>
            </a:r>
          </a:p>
          <a:p>
            <a:endParaRPr lang="en-US" altLang="zh-CN" sz="2000" b="0"/>
          </a:p>
          <a:p>
            <a:r>
              <a:rPr lang="en-US" altLang="zh-CN" sz="2000" b="0"/>
              <a:t>P1=128/384</a:t>
            </a:r>
          </a:p>
          <a:p>
            <a:r>
              <a:rPr lang="en-US" altLang="zh-CN" sz="2000" b="0"/>
              <a:t>P2=256/384</a:t>
            </a:r>
          </a:p>
          <a:p>
            <a:endParaRPr lang="en-US" altLang="zh-CN" sz="2000" b="0"/>
          </a:p>
          <a:p>
            <a:r>
              <a:rPr lang="en-US" altLang="zh-CN" sz="2000" b="0"/>
              <a:t>I(S1,S2)=I(128,256)</a:t>
            </a:r>
          </a:p>
          <a:p>
            <a:r>
              <a:rPr lang="en-US" altLang="zh-CN" sz="2000" b="0"/>
              <a:t>    =-P1Log2P1-P2Log2P2</a:t>
            </a:r>
          </a:p>
          <a:p>
            <a:r>
              <a:rPr lang="en-US" altLang="zh-CN" sz="2000" b="0"/>
              <a:t>    =-(P1Log2P1+P2Log2P2)</a:t>
            </a:r>
          </a:p>
          <a:p>
            <a:r>
              <a:rPr lang="en-US" altLang="zh-CN" sz="2000" b="0"/>
              <a:t>    =0.9183</a:t>
            </a:r>
          </a:p>
        </p:txBody>
      </p:sp>
      <p:sp>
        <p:nvSpPr>
          <p:cNvPr id="838713" name="Text Box 57"/>
          <p:cNvSpPr txBox="1">
            <a:spLocks noChangeArrowheads="1"/>
          </p:cNvSpPr>
          <p:nvPr/>
        </p:nvSpPr>
        <p:spPr bwMode="auto">
          <a:xfrm>
            <a:off x="3276600" y="620713"/>
            <a:ext cx="1962150" cy="519112"/>
          </a:xfrm>
          <a:prstGeom prst="rect">
            <a:avLst/>
          </a:prstGeom>
          <a:noFill/>
          <a:ln>
            <a:noFill/>
          </a:ln>
          <a:effectLst/>
          <a:extLst>
            <a:ext uri="{909E8E84-426E-40DD-AFC4-6F175D3DCCD1}">
              <a14:hiddenFill xmlns:a14="http://schemas.microsoft.com/office/drawing/2010/main">
                <a:solidFill>
                  <a:srgbClr val="CC00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a:t>决策树算法</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39685" name="Group 5"/>
          <p:cNvGraphicFramePr>
            <a:graphicFrameLocks noGrp="1"/>
          </p:cNvGraphicFramePr>
          <p:nvPr/>
        </p:nvGraphicFramePr>
        <p:xfrm>
          <a:off x="323850" y="2187575"/>
          <a:ext cx="4537075" cy="2107248"/>
        </p:xfrm>
        <a:graphic>
          <a:graphicData uri="http://schemas.openxmlformats.org/drawingml/2006/table">
            <a:tbl>
              <a:tblPr/>
              <a:tblGrid>
                <a:gridCol w="512763"/>
                <a:gridCol w="558800"/>
                <a:gridCol w="612775"/>
                <a:gridCol w="612775"/>
                <a:gridCol w="690562"/>
                <a:gridCol w="1549400"/>
              </a:tblGrid>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bg1"/>
                          </a:solidFill>
                          <a:effectLst/>
                          <a:latin typeface="华文新魏" pitchFamily="2" charset="-122"/>
                          <a:ea typeface="华文新魏" pitchFamily="2" charset="-122"/>
                        </a:rPr>
                        <a:t>计数</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bg1"/>
                          </a:solidFill>
                          <a:effectLst/>
                          <a:latin typeface="华文新魏" pitchFamily="2" charset="-122"/>
                          <a:ea typeface="华文新魏" pitchFamily="2" charset="-122"/>
                        </a:rPr>
                        <a:t>年龄</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bg1"/>
                          </a:solidFill>
                          <a:effectLst/>
                          <a:latin typeface="华文新魏" pitchFamily="2" charset="-122"/>
                          <a:ea typeface="华文新魏" pitchFamily="2" charset="-122"/>
                        </a:rPr>
                        <a:t>收入</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bg1"/>
                          </a:solidFill>
                          <a:effectLst/>
                          <a:latin typeface="华文新魏" pitchFamily="2" charset="-122"/>
                          <a:ea typeface="华文新魏" pitchFamily="2" charset="-122"/>
                        </a:rPr>
                        <a:t>学生</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bg1"/>
                          </a:solidFill>
                          <a:effectLst/>
                          <a:latin typeface="华文新魏" pitchFamily="2" charset="-122"/>
                          <a:ea typeface="华文新魏" pitchFamily="2" charset="-122"/>
                        </a:rPr>
                        <a:t>信誉</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1" i="0" u="none" strike="noStrike" cap="none" normalizeH="0" baseline="0" smtClean="0">
                          <a:ln>
                            <a:noFill/>
                          </a:ln>
                          <a:solidFill>
                            <a:schemeClr val="bg1"/>
                          </a:solidFill>
                          <a:effectLst/>
                          <a:latin typeface="华文新魏" pitchFamily="2" charset="-122"/>
                          <a:ea typeface="华文新魏" pitchFamily="2" charset="-122"/>
                        </a:rPr>
                        <a:t>归类：买计算机？</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r>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en-US" altLang="zh-CN" sz="1400" b="0" i="0" u="none" strike="noStrike" cap="none" normalizeH="0" baseline="0" smtClean="0">
                          <a:ln>
                            <a:noFill/>
                          </a:ln>
                          <a:solidFill>
                            <a:schemeClr val="tx1"/>
                          </a:solidFill>
                          <a:effectLst/>
                          <a:latin typeface="华文新魏" pitchFamily="2" charset="-122"/>
                          <a:ea typeface="华文新魏" pitchFamily="2" charset="-122"/>
                        </a:rPr>
                        <a:t>64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青</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不买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9088">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en-US" altLang="zh-CN" sz="1400" b="0" i="0" u="none" strike="noStrike" cap="none" normalizeH="0" baseline="0" smtClean="0">
                          <a:ln>
                            <a:noFill/>
                          </a:ln>
                          <a:solidFill>
                            <a:schemeClr val="tx1"/>
                          </a:solidFill>
                          <a:effectLst/>
                          <a:latin typeface="华文新魏" pitchFamily="2" charset="-122"/>
                          <a:ea typeface="华文新魏" pitchFamily="2" charset="-122"/>
                        </a:rPr>
                        <a:t>64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青</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不买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en-US" altLang="zh-CN" sz="1400" b="0" i="0" u="none" strike="noStrike" cap="none" normalizeH="0" baseline="0" smtClean="0">
                          <a:ln>
                            <a:noFill/>
                          </a:ln>
                          <a:solidFill>
                            <a:schemeClr val="tx1"/>
                          </a:solidFill>
                          <a:effectLst/>
                          <a:latin typeface="华文新魏" pitchFamily="2" charset="-122"/>
                          <a:ea typeface="华文新魏" pitchFamily="2" charset="-122"/>
                        </a:rPr>
                        <a:t>128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青</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不买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en-US" altLang="zh-CN" sz="1400" b="0" i="0" u="none" strike="noStrike" cap="none" normalizeH="0" baseline="0" smtClean="0">
                          <a:ln>
                            <a:noFill/>
                          </a:ln>
                          <a:solidFill>
                            <a:schemeClr val="tx1"/>
                          </a:solidFill>
                          <a:effectLst/>
                          <a:latin typeface="华文新魏" pitchFamily="2" charset="-122"/>
                          <a:ea typeface="华文新魏" pitchFamily="2" charset="-122"/>
                        </a:rPr>
                        <a:t>64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青</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低</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en-US" altLang="zh-CN" sz="1400" b="0" i="0" u="none" strike="noStrike" cap="none" normalizeH="0" baseline="0" smtClean="0">
                          <a:ln>
                            <a:noFill/>
                          </a:ln>
                          <a:solidFill>
                            <a:schemeClr val="tx1"/>
                          </a:solidFill>
                          <a:effectLst/>
                          <a:latin typeface="华文新魏" pitchFamily="2" charset="-122"/>
                          <a:ea typeface="华文新魏" pitchFamily="2" charset="-122"/>
                        </a:rPr>
                        <a:t>64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青</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839736" name="Rectangle 56"/>
          <p:cNvSpPr>
            <a:spLocks noChangeArrowheads="1"/>
          </p:cNvSpPr>
          <p:nvPr/>
        </p:nvSpPr>
        <p:spPr bwMode="auto">
          <a:xfrm>
            <a:off x="5005388" y="1484313"/>
            <a:ext cx="3779837"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000" b="0"/>
              <a:t>如果选择收入作为节点</a:t>
            </a:r>
          </a:p>
          <a:p>
            <a:r>
              <a:rPr lang="zh-CN" altLang="en-US" sz="2000" b="0"/>
              <a:t>分高、中、低</a:t>
            </a:r>
          </a:p>
          <a:p>
            <a:endParaRPr lang="en-US" altLang="zh-CN" sz="2000" b="0"/>
          </a:p>
        </p:txBody>
      </p:sp>
      <p:sp>
        <p:nvSpPr>
          <p:cNvPr id="839737" name="Rectangle 57"/>
          <p:cNvSpPr>
            <a:spLocks noChangeArrowheads="1"/>
          </p:cNvSpPr>
          <p:nvPr/>
        </p:nvSpPr>
        <p:spPr bwMode="auto">
          <a:xfrm>
            <a:off x="69850" y="4913313"/>
            <a:ext cx="8382000" cy="1335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eaLnBrk="0" hangingPunct="0">
              <a:buSzPct val="70000"/>
            </a:pPr>
            <a:r>
              <a:rPr lang="zh-CN" altLang="en-US" sz="2000" b="0">
                <a:solidFill>
                  <a:schemeClr val="tx2"/>
                </a:solidFill>
                <a:latin typeface="华文新魏" pitchFamily="2" charset="-122"/>
              </a:rPr>
              <a:t>平均信息期望（加权总和）： </a:t>
            </a:r>
          </a:p>
          <a:p>
            <a:pPr marL="342900" indent="-342900" eaLnBrk="0" hangingPunct="0">
              <a:buSzPct val="70000"/>
            </a:pPr>
            <a:r>
              <a:rPr lang="zh-CN" altLang="en-US" sz="2000" b="0">
                <a:solidFill>
                  <a:schemeClr val="tx2"/>
                </a:solidFill>
                <a:latin typeface="华文新魏" pitchFamily="2" charset="-122"/>
              </a:rPr>
              <a:t>	</a:t>
            </a:r>
            <a:r>
              <a:rPr lang="en-US" altLang="zh-CN" sz="2000" b="0">
                <a:solidFill>
                  <a:schemeClr val="tx2"/>
                </a:solidFill>
                <a:latin typeface="华文新魏" pitchFamily="2" charset="-122"/>
              </a:rPr>
              <a:t>E(</a:t>
            </a:r>
            <a:r>
              <a:rPr lang="zh-CN" altLang="en-US" sz="2000" b="0">
                <a:solidFill>
                  <a:schemeClr val="tx2"/>
                </a:solidFill>
                <a:latin typeface="华文新魏" pitchFamily="2" charset="-122"/>
              </a:rPr>
              <a:t>收入）</a:t>
            </a:r>
            <a:r>
              <a:rPr lang="en-US" altLang="zh-CN" sz="2000" b="0">
                <a:solidFill>
                  <a:schemeClr val="tx2"/>
                </a:solidFill>
                <a:latin typeface="华文新魏" pitchFamily="2" charset="-122"/>
              </a:rPr>
              <a:t>= 0.3333 * 0 + 0.5 * 0.9183 + 0.1667 * 0 = 0.4592</a:t>
            </a:r>
          </a:p>
          <a:p>
            <a:pPr marL="342900" indent="-342900">
              <a:spcBef>
                <a:spcPct val="20000"/>
              </a:spcBef>
              <a:buSzPct val="70000"/>
              <a:buFont typeface="Wingdings" pitchFamily="2" charset="2"/>
              <a:buNone/>
            </a:pPr>
            <a:r>
              <a:rPr lang="en-US" altLang="zh-CN" sz="2000" b="0">
                <a:solidFill>
                  <a:schemeClr val="tx2"/>
                </a:solidFill>
                <a:latin typeface="华文新魏" pitchFamily="2" charset="-122"/>
              </a:rPr>
              <a:t>Gain(</a:t>
            </a:r>
            <a:r>
              <a:rPr lang="zh-CN" altLang="en-US" sz="2000" b="0">
                <a:solidFill>
                  <a:schemeClr val="tx2"/>
                </a:solidFill>
                <a:latin typeface="华文新魏" pitchFamily="2" charset="-122"/>
              </a:rPr>
              <a:t>收入</a:t>
            </a:r>
            <a:r>
              <a:rPr lang="en-US" altLang="zh-CN" sz="2000" b="0">
                <a:solidFill>
                  <a:schemeClr val="tx2"/>
                </a:solidFill>
                <a:latin typeface="华文新魏" pitchFamily="2" charset="-122"/>
              </a:rPr>
              <a:t>) = </a:t>
            </a:r>
            <a:r>
              <a:rPr lang="en-US" altLang="zh-CN" sz="2000" b="0">
                <a:solidFill>
                  <a:srgbClr val="FF0000"/>
                </a:solidFill>
                <a:latin typeface="华文新魏" pitchFamily="2" charset="-122"/>
              </a:rPr>
              <a:t>I(128, 256)</a:t>
            </a:r>
            <a:r>
              <a:rPr lang="en-US" altLang="zh-CN" sz="2000" b="0">
                <a:solidFill>
                  <a:schemeClr val="tx2"/>
                </a:solidFill>
                <a:latin typeface="华文新魏" pitchFamily="2" charset="-122"/>
              </a:rPr>
              <a:t> - E(</a:t>
            </a:r>
            <a:r>
              <a:rPr lang="zh-CN" altLang="en-US" sz="2000" b="0">
                <a:solidFill>
                  <a:schemeClr val="tx2"/>
                </a:solidFill>
                <a:latin typeface="华文新魏" pitchFamily="2" charset="-122"/>
              </a:rPr>
              <a:t>收入</a:t>
            </a:r>
            <a:r>
              <a:rPr lang="en-US" altLang="zh-CN" sz="2000" b="0">
                <a:solidFill>
                  <a:schemeClr val="tx2"/>
                </a:solidFill>
                <a:latin typeface="华文新魏" pitchFamily="2" charset="-122"/>
              </a:rPr>
              <a:t>)=</a:t>
            </a:r>
            <a:r>
              <a:rPr lang="en-US" altLang="zh-CN" sz="2000" b="0">
                <a:solidFill>
                  <a:srgbClr val="FF0000"/>
                </a:solidFill>
                <a:latin typeface="华文新魏" pitchFamily="2" charset="-122"/>
              </a:rPr>
              <a:t>0.9183</a:t>
            </a:r>
            <a:r>
              <a:rPr lang="en-US" altLang="zh-CN" sz="2000" b="0">
                <a:solidFill>
                  <a:schemeClr val="tx2"/>
                </a:solidFill>
                <a:latin typeface="华文新魏" pitchFamily="2" charset="-122"/>
              </a:rPr>
              <a:t> </a:t>
            </a:r>
            <a:r>
              <a:rPr lang="en-US" altLang="zh-CN" sz="2000" b="0">
                <a:solidFill>
                  <a:schemeClr val="tx2"/>
                </a:solidFill>
                <a:latin typeface="Times New Roman"/>
              </a:rPr>
              <a:t>–</a:t>
            </a:r>
            <a:r>
              <a:rPr lang="en-US" altLang="zh-CN" sz="2000" b="0">
                <a:solidFill>
                  <a:schemeClr val="tx2"/>
                </a:solidFill>
                <a:latin typeface="华文新魏" pitchFamily="2" charset="-122"/>
              </a:rPr>
              <a:t> 0.4592 = 0.4591</a:t>
            </a:r>
          </a:p>
        </p:txBody>
      </p:sp>
      <p:sp>
        <p:nvSpPr>
          <p:cNvPr id="839738" name="Text Box 58"/>
          <p:cNvSpPr txBox="1">
            <a:spLocks noChangeArrowheads="1"/>
          </p:cNvSpPr>
          <p:nvPr/>
        </p:nvSpPr>
        <p:spPr bwMode="auto">
          <a:xfrm>
            <a:off x="5364163" y="2420938"/>
            <a:ext cx="2371725" cy="283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pPr>
            <a:r>
              <a:rPr kumimoji="0" lang="en-US" altLang="zh-CN" sz="2000" b="0">
                <a:solidFill>
                  <a:schemeClr val="tx2"/>
                </a:solidFill>
                <a:latin typeface="华文新魏" pitchFamily="2" charset="-122"/>
              </a:rPr>
              <a:t>I(0,128)=0 </a:t>
            </a:r>
          </a:p>
          <a:p>
            <a:pPr>
              <a:lnSpc>
                <a:spcPct val="90000"/>
              </a:lnSpc>
            </a:pPr>
            <a:r>
              <a:rPr kumimoji="0" lang="zh-CN" altLang="en-US" sz="2000" b="0">
                <a:solidFill>
                  <a:schemeClr val="tx2"/>
                </a:solidFill>
                <a:latin typeface="华文新魏" pitchFamily="2" charset="-122"/>
              </a:rPr>
              <a:t>比例</a:t>
            </a:r>
            <a:r>
              <a:rPr kumimoji="0" lang="en-US" altLang="zh-CN" sz="2000" b="0">
                <a:solidFill>
                  <a:schemeClr val="tx2"/>
                </a:solidFill>
                <a:latin typeface="华文新魏" pitchFamily="2" charset="-122"/>
              </a:rPr>
              <a:t>: 128/384=0.3333</a:t>
            </a:r>
          </a:p>
          <a:p>
            <a:pPr>
              <a:lnSpc>
                <a:spcPct val="90000"/>
              </a:lnSpc>
            </a:pPr>
            <a:endParaRPr kumimoji="0" lang="en-US" altLang="zh-CN" sz="2000" b="0">
              <a:solidFill>
                <a:schemeClr val="tx2"/>
              </a:solidFill>
              <a:latin typeface="华文新魏" pitchFamily="2" charset="-122"/>
            </a:endParaRPr>
          </a:p>
          <a:p>
            <a:pPr>
              <a:lnSpc>
                <a:spcPct val="90000"/>
              </a:lnSpc>
              <a:buClr>
                <a:schemeClr val="accent2"/>
              </a:buClr>
              <a:buFont typeface="Wingdings" pitchFamily="2" charset="2"/>
              <a:buNone/>
            </a:pPr>
            <a:r>
              <a:rPr kumimoji="0" lang="en-US" altLang="zh-CN" sz="2000" b="0">
                <a:solidFill>
                  <a:schemeClr val="tx2"/>
                </a:solidFill>
                <a:latin typeface="华文新魏" pitchFamily="2" charset="-122"/>
              </a:rPr>
              <a:t>I(64,128)=0.9183 </a:t>
            </a:r>
          </a:p>
          <a:p>
            <a:pPr>
              <a:lnSpc>
                <a:spcPct val="90000"/>
              </a:lnSpc>
              <a:buClr>
                <a:schemeClr val="accent2"/>
              </a:buClr>
              <a:buFont typeface="Wingdings" pitchFamily="2" charset="2"/>
              <a:buNone/>
            </a:pPr>
            <a:r>
              <a:rPr kumimoji="0" lang="zh-CN" altLang="en-US" sz="2000" b="0">
                <a:solidFill>
                  <a:schemeClr val="tx2"/>
                </a:solidFill>
                <a:latin typeface="华文新魏" pitchFamily="2" charset="-122"/>
              </a:rPr>
              <a:t>比例</a:t>
            </a:r>
            <a:r>
              <a:rPr kumimoji="0" lang="en-US" altLang="zh-CN" sz="2000" b="0">
                <a:solidFill>
                  <a:schemeClr val="tx2"/>
                </a:solidFill>
                <a:latin typeface="华文新魏" pitchFamily="2" charset="-122"/>
              </a:rPr>
              <a:t>: 192/384=0.5</a:t>
            </a:r>
          </a:p>
          <a:p>
            <a:pPr>
              <a:lnSpc>
                <a:spcPct val="90000"/>
              </a:lnSpc>
              <a:buClr>
                <a:schemeClr val="accent2"/>
              </a:buClr>
              <a:buFont typeface="Wingdings" pitchFamily="2" charset="2"/>
              <a:buNone/>
            </a:pPr>
            <a:endParaRPr kumimoji="0" lang="en-US" altLang="zh-CN" sz="2000" b="0">
              <a:solidFill>
                <a:schemeClr val="tx2"/>
              </a:solidFill>
              <a:latin typeface="华文新魏" pitchFamily="2" charset="-122"/>
            </a:endParaRPr>
          </a:p>
          <a:p>
            <a:pPr>
              <a:lnSpc>
                <a:spcPct val="90000"/>
              </a:lnSpc>
              <a:buClr>
                <a:schemeClr val="accent2"/>
              </a:buClr>
              <a:buFont typeface="Wingdings" pitchFamily="2" charset="2"/>
              <a:buNone/>
            </a:pPr>
            <a:r>
              <a:rPr kumimoji="0" lang="en-US" altLang="zh-CN" sz="2000" b="0">
                <a:solidFill>
                  <a:schemeClr val="tx2"/>
                </a:solidFill>
                <a:latin typeface="华文新魏" pitchFamily="2" charset="-122"/>
              </a:rPr>
              <a:t>I(64,0)=0</a:t>
            </a:r>
          </a:p>
          <a:p>
            <a:pPr>
              <a:lnSpc>
                <a:spcPct val="90000"/>
              </a:lnSpc>
              <a:buClr>
                <a:schemeClr val="accent2"/>
              </a:buClr>
              <a:buFont typeface="Wingdings" pitchFamily="2" charset="2"/>
              <a:buNone/>
            </a:pPr>
            <a:r>
              <a:rPr kumimoji="0" lang="zh-CN" altLang="en-US" sz="2000" b="0">
                <a:solidFill>
                  <a:schemeClr val="tx2"/>
                </a:solidFill>
                <a:latin typeface="华文新魏" pitchFamily="2" charset="-122"/>
              </a:rPr>
              <a:t>比例</a:t>
            </a:r>
            <a:r>
              <a:rPr kumimoji="0" lang="en-US" altLang="zh-CN" sz="2000" b="0">
                <a:solidFill>
                  <a:schemeClr val="tx2"/>
                </a:solidFill>
                <a:latin typeface="华文新魏" pitchFamily="2" charset="-122"/>
              </a:rPr>
              <a:t>: 64/384=0.1667 </a:t>
            </a:r>
          </a:p>
        </p:txBody>
      </p:sp>
      <p:sp>
        <p:nvSpPr>
          <p:cNvPr id="839739" name="Text Box 59"/>
          <p:cNvSpPr txBox="1">
            <a:spLocks noChangeArrowheads="1"/>
          </p:cNvSpPr>
          <p:nvPr/>
        </p:nvSpPr>
        <p:spPr bwMode="auto">
          <a:xfrm>
            <a:off x="2895600" y="6270625"/>
            <a:ext cx="793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0">
                <a:solidFill>
                  <a:srgbClr val="FF0000"/>
                </a:solidFill>
              </a:rPr>
              <a:t>注意</a:t>
            </a:r>
          </a:p>
        </p:txBody>
      </p:sp>
      <p:sp>
        <p:nvSpPr>
          <p:cNvPr id="839740" name="Line 60"/>
          <p:cNvSpPr>
            <a:spLocks noChangeShapeType="1"/>
          </p:cNvSpPr>
          <p:nvPr/>
        </p:nvSpPr>
        <p:spPr bwMode="auto">
          <a:xfrm flipH="1" flipV="1">
            <a:off x="2555875" y="6021388"/>
            <a:ext cx="576263" cy="360362"/>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39741" name="Line 61"/>
          <p:cNvSpPr>
            <a:spLocks noChangeShapeType="1"/>
          </p:cNvSpPr>
          <p:nvPr/>
        </p:nvSpPr>
        <p:spPr bwMode="auto">
          <a:xfrm flipV="1">
            <a:off x="3492500" y="5949950"/>
            <a:ext cx="1008063" cy="4318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39742" name="Text Box 62"/>
          <p:cNvSpPr txBox="1">
            <a:spLocks noChangeArrowheads="1"/>
          </p:cNvSpPr>
          <p:nvPr/>
        </p:nvSpPr>
        <p:spPr bwMode="auto">
          <a:xfrm>
            <a:off x="3276600" y="620713"/>
            <a:ext cx="1962150" cy="519112"/>
          </a:xfrm>
          <a:prstGeom prst="rect">
            <a:avLst/>
          </a:prstGeom>
          <a:noFill/>
          <a:ln>
            <a:noFill/>
          </a:ln>
          <a:effectLst/>
          <a:extLst>
            <a:ext uri="{909E8E84-426E-40DD-AFC4-6F175D3DCCD1}">
              <a14:hiddenFill xmlns:a14="http://schemas.microsoft.com/office/drawing/2010/main">
                <a:solidFill>
                  <a:srgbClr val="CC00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a:t>决策树算法</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40830" name="Group 126"/>
          <p:cNvGraphicFramePr>
            <a:graphicFrameLocks noGrp="1"/>
          </p:cNvGraphicFramePr>
          <p:nvPr/>
        </p:nvGraphicFramePr>
        <p:xfrm>
          <a:off x="107950" y="765175"/>
          <a:ext cx="4032250" cy="5874704"/>
        </p:xfrm>
        <a:graphic>
          <a:graphicData uri="http://schemas.openxmlformats.org/drawingml/2006/table">
            <a:tbl>
              <a:tblPr/>
              <a:tblGrid>
                <a:gridCol w="455613"/>
                <a:gridCol w="496887"/>
                <a:gridCol w="544513"/>
                <a:gridCol w="544512"/>
                <a:gridCol w="614363"/>
                <a:gridCol w="1376362"/>
              </a:tblGrid>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bg1"/>
                          </a:solidFill>
                          <a:effectLst/>
                          <a:latin typeface="华文新魏" pitchFamily="2" charset="-122"/>
                          <a:ea typeface="华文新魏" pitchFamily="2" charset="-122"/>
                        </a:rPr>
                        <a:t>计数</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bg1"/>
                          </a:solidFill>
                          <a:effectLst/>
                          <a:latin typeface="华文新魏" pitchFamily="2" charset="-122"/>
                          <a:ea typeface="华文新魏" pitchFamily="2" charset="-122"/>
                        </a:rPr>
                        <a:t>年龄</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bg1"/>
                          </a:solidFill>
                          <a:effectLst/>
                          <a:latin typeface="华文新魏" pitchFamily="2" charset="-122"/>
                          <a:ea typeface="华文新魏" pitchFamily="2" charset="-122"/>
                        </a:rPr>
                        <a:t>收入</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bg1"/>
                          </a:solidFill>
                          <a:effectLst/>
                          <a:latin typeface="华文新魏" pitchFamily="2" charset="-122"/>
                          <a:ea typeface="华文新魏" pitchFamily="2" charset="-122"/>
                        </a:rPr>
                        <a:t>学生</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bg1"/>
                          </a:solidFill>
                          <a:effectLst/>
                          <a:latin typeface="华文新魏" pitchFamily="2" charset="-122"/>
                          <a:ea typeface="华文新魏" pitchFamily="2" charset="-122"/>
                        </a:rPr>
                        <a:t>信誉</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1" i="0" u="none" strike="noStrike" cap="none" normalizeH="0" baseline="0" smtClean="0">
                          <a:ln>
                            <a:noFill/>
                          </a:ln>
                          <a:solidFill>
                            <a:schemeClr val="bg1"/>
                          </a:solidFill>
                          <a:effectLst/>
                          <a:latin typeface="华文新魏" pitchFamily="2" charset="-122"/>
                          <a:ea typeface="华文新魏" pitchFamily="2" charset="-122"/>
                        </a:rPr>
                        <a:t>归类：买计算机？</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r>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en-US" altLang="zh-CN" sz="1400" b="0" i="0" u="none" strike="noStrike" cap="none" normalizeH="0" baseline="0" smtClean="0">
                          <a:ln>
                            <a:noFill/>
                          </a:ln>
                          <a:solidFill>
                            <a:schemeClr val="tx1"/>
                          </a:solidFill>
                          <a:effectLst/>
                          <a:latin typeface="华文新魏" pitchFamily="2" charset="-122"/>
                          <a:ea typeface="华文新魏" pitchFamily="2" charset="-122"/>
                        </a:rPr>
                        <a:t>64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青</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不买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9088">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en-US" altLang="zh-CN" sz="1400" b="0" i="0" u="none" strike="noStrike" cap="none" normalizeH="0" baseline="0" smtClean="0">
                          <a:ln>
                            <a:noFill/>
                          </a:ln>
                          <a:solidFill>
                            <a:schemeClr val="tx1"/>
                          </a:solidFill>
                          <a:effectLst/>
                          <a:latin typeface="华文新魏" pitchFamily="2" charset="-122"/>
                          <a:ea typeface="华文新魏" pitchFamily="2" charset="-122"/>
                        </a:rPr>
                        <a:t>64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青</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不买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en-US" altLang="zh-CN" sz="1400" b="0" i="0" u="none" strike="noStrike" cap="none" normalizeH="0" baseline="0" smtClean="0">
                          <a:ln>
                            <a:noFill/>
                          </a:ln>
                          <a:solidFill>
                            <a:schemeClr val="tx1"/>
                          </a:solidFill>
                          <a:effectLst/>
                          <a:latin typeface="华文新魏" pitchFamily="2" charset="-122"/>
                          <a:ea typeface="华文新魏" pitchFamily="2" charset="-122"/>
                        </a:rPr>
                        <a:t>128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en-US" altLang="zh-CN" sz="1400" b="0" i="0" u="none" strike="noStrike" cap="none" normalizeH="0" baseline="0" smtClean="0">
                          <a:ln>
                            <a:noFill/>
                          </a:ln>
                          <a:solidFill>
                            <a:schemeClr val="tx1"/>
                          </a:solidFill>
                          <a:effectLst/>
                          <a:latin typeface="华文新魏" pitchFamily="2" charset="-122"/>
                          <a:ea typeface="华文新魏" pitchFamily="2" charset="-122"/>
                        </a:rPr>
                        <a:t>60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老</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en-US" altLang="zh-CN" sz="1400" b="0" i="0" u="none" strike="noStrike" cap="none" normalizeH="0" baseline="0" smtClean="0">
                          <a:ln>
                            <a:noFill/>
                          </a:ln>
                          <a:solidFill>
                            <a:schemeClr val="tx1"/>
                          </a:solidFill>
                          <a:effectLst/>
                          <a:latin typeface="华文新魏" pitchFamily="2" charset="-122"/>
                          <a:ea typeface="华文新魏" pitchFamily="2" charset="-122"/>
                        </a:rPr>
                        <a:t>64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老</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低</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6863">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en-US" altLang="zh-CN" sz="1400" b="0" i="0" u="none" strike="noStrike" cap="none" normalizeH="0" baseline="0" smtClean="0">
                          <a:ln>
                            <a:noFill/>
                          </a:ln>
                          <a:solidFill>
                            <a:schemeClr val="tx1"/>
                          </a:solidFill>
                          <a:effectLst/>
                          <a:latin typeface="华文新魏" pitchFamily="2" charset="-122"/>
                          <a:ea typeface="华文新魏" pitchFamily="2" charset="-122"/>
                        </a:rPr>
                        <a:t>64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老</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低</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不买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9088">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en-US" altLang="zh-CN" sz="1400" b="0" i="0" u="none" strike="noStrike" cap="none" normalizeH="0" baseline="0" smtClean="0">
                          <a:ln>
                            <a:noFill/>
                          </a:ln>
                          <a:solidFill>
                            <a:schemeClr val="tx1"/>
                          </a:solidFill>
                          <a:effectLst/>
                          <a:latin typeface="华文新魏" pitchFamily="2" charset="-122"/>
                          <a:ea typeface="华文新魏" pitchFamily="2" charset="-122"/>
                        </a:rPr>
                        <a:t>64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低</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en-US" altLang="zh-CN" sz="1400" b="0" i="0" u="none" strike="noStrike" cap="none" normalizeH="0" baseline="0" smtClean="0">
                          <a:ln>
                            <a:noFill/>
                          </a:ln>
                          <a:solidFill>
                            <a:schemeClr val="tx1"/>
                          </a:solidFill>
                          <a:effectLst/>
                          <a:latin typeface="华文新魏" pitchFamily="2" charset="-122"/>
                          <a:ea typeface="华文新魏" pitchFamily="2" charset="-122"/>
                        </a:rPr>
                        <a:t>128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青</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不买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en-US" altLang="zh-CN" sz="1400" b="0" i="0" u="none" strike="noStrike" cap="none" normalizeH="0" baseline="0" smtClean="0">
                          <a:ln>
                            <a:noFill/>
                          </a:ln>
                          <a:solidFill>
                            <a:schemeClr val="tx1"/>
                          </a:solidFill>
                          <a:effectLst/>
                          <a:latin typeface="华文新魏" pitchFamily="2" charset="-122"/>
                          <a:ea typeface="华文新魏" pitchFamily="2" charset="-122"/>
                        </a:rPr>
                        <a:t>64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青</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低</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en-US" altLang="zh-CN" sz="1400" b="0" i="0" u="none" strike="noStrike" cap="none" normalizeH="0" baseline="0" smtClean="0">
                          <a:ln>
                            <a:noFill/>
                          </a:ln>
                          <a:solidFill>
                            <a:schemeClr val="tx1"/>
                          </a:solidFill>
                          <a:effectLst/>
                          <a:latin typeface="华文新魏" pitchFamily="2" charset="-122"/>
                          <a:ea typeface="华文新魏" pitchFamily="2" charset="-122"/>
                        </a:rPr>
                        <a:t>132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老</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en-US" altLang="zh-CN" sz="1400" b="0" i="0" u="none" strike="noStrike" cap="none" normalizeH="0" baseline="0" smtClean="0">
                          <a:ln>
                            <a:noFill/>
                          </a:ln>
                          <a:solidFill>
                            <a:schemeClr val="tx1"/>
                          </a:solidFill>
                          <a:effectLst/>
                          <a:latin typeface="华文新魏" pitchFamily="2" charset="-122"/>
                          <a:ea typeface="华文新魏" pitchFamily="2" charset="-122"/>
                        </a:rPr>
                        <a:t>64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青</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en-US" altLang="zh-CN" sz="1400" b="0" i="0" u="none" strike="noStrike" cap="none" normalizeH="0" baseline="0" smtClean="0">
                          <a:ln>
                            <a:noFill/>
                          </a:ln>
                          <a:solidFill>
                            <a:schemeClr val="tx1"/>
                          </a:solidFill>
                          <a:effectLst/>
                          <a:latin typeface="华文新魏" pitchFamily="2" charset="-122"/>
                          <a:ea typeface="华文新魏" pitchFamily="2" charset="-122"/>
                        </a:rPr>
                        <a:t>32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9088">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en-US" altLang="zh-CN" sz="1400" b="0" i="0" u="none" strike="noStrike" cap="none" normalizeH="0" baseline="0" smtClean="0">
                          <a:ln>
                            <a:noFill/>
                          </a:ln>
                          <a:solidFill>
                            <a:schemeClr val="tx1"/>
                          </a:solidFill>
                          <a:effectLst/>
                          <a:latin typeface="华文新魏" pitchFamily="2" charset="-122"/>
                          <a:ea typeface="华文新魏" pitchFamily="2" charset="-122"/>
                        </a:rPr>
                        <a:t>32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en-US" altLang="zh-CN" sz="1400" b="0" i="0" u="none" strike="noStrike" cap="none" normalizeH="0" baseline="0" smtClean="0">
                          <a:ln>
                            <a:noFill/>
                          </a:ln>
                          <a:solidFill>
                            <a:schemeClr val="tx1"/>
                          </a:solidFill>
                          <a:effectLst/>
                          <a:latin typeface="华文新魏" pitchFamily="2" charset="-122"/>
                          <a:ea typeface="华文新魏" pitchFamily="2" charset="-122"/>
                        </a:rPr>
                        <a:t>63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老</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不买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r>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en-US" altLang="zh-CN" sz="1400" b="0" i="0" u="none" strike="noStrike" cap="none" normalizeH="0" baseline="0" smtClean="0">
                          <a:ln>
                            <a:noFill/>
                          </a:ln>
                          <a:solidFill>
                            <a:schemeClr val="tx1"/>
                          </a:solidFill>
                          <a:effectLst/>
                          <a:latin typeface="华文新魏" pitchFamily="2" charset="-122"/>
                          <a:ea typeface="华文新魏" pitchFamily="2" charset="-122"/>
                        </a:rPr>
                        <a:t>1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med" len="med"/>
                      <a:tailEnd type="none" w="med" len="med"/>
                    </a:lnB>
                    <a:lnTlToBr>
                      <a:noFill/>
                    </a:lnTlToBr>
                    <a:lnBlToTr>
                      <a:noFill/>
                    </a:lnBlToTr>
                    <a:solidFill>
                      <a:srgbClr val="B4B6B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老</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med" len="med"/>
                      <a:tailEnd type="none" w="med" len="med"/>
                    </a:lnB>
                    <a:lnTlToBr>
                      <a:noFill/>
                    </a:lnTlToBr>
                    <a:lnBlToTr>
                      <a:noFill/>
                    </a:lnBlToTr>
                    <a:solidFill>
                      <a:srgbClr val="B4B6B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med" len="med"/>
                      <a:tailEnd type="none" w="med" len="med"/>
                    </a:lnB>
                    <a:lnTlToBr>
                      <a:noFill/>
                    </a:lnTlToBr>
                    <a:lnBlToTr>
                      <a:noFill/>
                    </a:lnBlToTr>
                    <a:solidFill>
                      <a:srgbClr val="B4B6B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med" len="med"/>
                      <a:tailEnd type="none" w="med" len="med"/>
                    </a:lnB>
                    <a:lnTlToBr>
                      <a:noFill/>
                    </a:lnTlToBr>
                    <a:lnBlToTr>
                      <a:noFill/>
                    </a:lnBlToTr>
                    <a:solidFill>
                      <a:srgbClr val="B4B6B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med" len="med"/>
                      <a:tailEnd type="none" w="med" len="med"/>
                    </a:lnB>
                    <a:lnTlToBr>
                      <a:noFill/>
                    </a:lnTlToBr>
                    <a:lnBlToTr>
                      <a:noFill/>
                    </a:lnBlToTr>
                    <a:solidFill>
                      <a:srgbClr val="B4B6B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华文新魏" pitchFamily="2" charset="-122"/>
                          <a:ea typeface="华文新魏"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med" len="med"/>
                      <a:tailEnd type="none" w="med" len="med"/>
                    </a:lnB>
                    <a:lnTlToBr>
                      <a:noFill/>
                    </a:lnTlToBr>
                    <a:lnBlToTr>
                      <a:noFill/>
                    </a:lnBlToTr>
                    <a:solidFill>
                      <a:srgbClr val="B4B6B0"/>
                    </a:solidFill>
                  </a:tcPr>
                </a:tc>
              </a:tr>
            </a:tbl>
          </a:graphicData>
        </a:graphic>
      </p:graphicFrame>
      <p:sp>
        <p:nvSpPr>
          <p:cNvPr id="840831" name="Rectangle 127"/>
          <p:cNvSpPr>
            <a:spLocks noChangeArrowheads="1"/>
          </p:cNvSpPr>
          <p:nvPr/>
        </p:nvSpPr>
        <p:spPr bwMode="auto">
          <a:xfrm>
            <a:off x="6300788" y="1052513"/>
            <a:ext cx="1223962" cy="50323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年龄</a:t>
            </a:r>
          </a:p>
        </p:txBody>
      </p:sp>
      <p:sp>
        <p:nvSpPr>
          <p:cNvPr id="840832" name="Line 128"/>
          <p:cNvSpPr>
            <a:spLocks noChangeShapeType="1"/>
          </p:cNvSpPr>
          <p:nvPr/>
        </p:nvSpPr>
        <p:spPr bwMode="auto">
          <a:xfrm flipH="1">
            <a:off x="5292725" y="1557338"/>
            <a:ext cx="1584325" cy="93503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40833" name="Line 129"/>
          <p:cNvSpPr>
            <a:spLocks noChangeShapeType="1"/>
          </p:cNvSpPr>
          <p:nvPr/>
        </p:nvSpPr>
        <p:spPr bwMode="auto">
          <a:xfrm>
            <a:off x="6877050" y="1557338"/>
            <a:ext cx="0" cy="11525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40834" name="Line 130"/>
          <p:cNvSpPr>
            <a:spLocks noChangeShapeType="1"/>
          </p:cNvSpPr>
          <p:nvPr/>
        </p:nvSpPr>
        <p:spPr bwMode="auto">
          <a:xfrm>
            <a:off x="6877050" y="1557338"/>
            <a:ext cx="1511300" cy="863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40835" name="Text Box 131"/>
          <p:cNvSpPr txBox="1">
            <a:spLocks noChangeArrowheads="1"/>
          </p:cNvSpPr>
          <p:nvPr/>
        </p:nvSpPr>
        <p:spPr bwMode="auto">
          <a:xfrm>
            <a:off x="5221288" y="1628775"/>
            <a:ext cx="793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0"/>
              <a:t>青年</a:t>
            </a:r>
          </a:p>
        </p:txBody>
      </p:sp>
      <p:sp>
        <p:nvSpPr>
          <p:cNvPr id="840836" name="Text Box 132"/>
          <p:cNvSpPr txBox="1">
            <a:spLocks noChangeArrowheads="1"/>
          </p:cNvSpPr>
          <p:nvPr/>
        </p:nvSpPr>
        <p:spPr bwMode="auto">
          <a:xfrm>
            <a:off x="6443663" y="1892300"/>
            <a:ext cx="793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0"/>
              <a:t>中年</a:t>
            </a:r>
          </a:p>
        </p:txBody>
      </p:sp>
      <p:sp>
        <p:nvSpPr>
          <p:cNvPr id="840837" name="Text Box 133"/>
          <p:cNvSpPr txBox="1">
            <a:spLocks noChangeArrowheads="1"/>
          </p:cNvSpPr>
          <p:nvPr/>
        </p:nvSpPr>
        <p:spPr bwMode="auto">
          <a:xfrm>
            <a:off x="7594600" y="1628775"/>
            <a:ext cx="793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0"/>
              <a:t>老年</a:t>
            </a:r>
          </a:p>
        </p:txBody>
      </p:sp>
      <p:sp>
        <p:nvSpPr>
          <p:cNvPr id="840838" name="Oval 134"/>
          <p:cNvSpPr>
            <a:spLocks noChangeArrowheads="1"/>
          </p:cNvSpPr>
          <p:nvPr/>
        </p:nvSpPr>
        <p:spPr bwMode="auto">
          <a:xfrm>
            <a:off x="4860925" y="2420938"/>
            <a:ext cx="719138" cy="1512887"/>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40839" name="Text Box 135"/>
          <p:cNvSpPr txBox="1">
            <a:spLocks noChangeArrowheads="1"/>
          </p:cNvSpPr>
          <p:nvPr/>
        </p:nvSpPr>
        <p:spPr bwMode="auto">
          <a:xfrm>
            <a:off x="4789488" y="2789238"/>
            <a:ext cx="793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0"/>
              <a:t>学生</a:t>
            </a:r>
          </a:p>
        </p:txBody>
      </p:sp>
      <p:sp>
        <p:nvSpPr>
          <p:cNvPr id="840840" name="Oval 136"/>
          <p:cNvSpPr>
            <a:spLocks noChangeArrowheads="1"/>
          </p:cNvSpPr>
          <p:nvPr/>
        </p:nvSpPr>
        <p:spPr bwMode="auto">
          <a:xfrm>
            <a:off x="6372225" y="2709863"/>
            <a:ext cx="1008063" cy="79216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40841" name="Text Box 137"/>
          <p:cNvSpPr txBox="1">
            <a:spLocks noChangeArrowheads="1"/>
          </p:cNvSpPr>
          <p:nvPr/>
        </p:nvSpPr>
        <p:spPr bwMode="auto">
          <a:xfrm>
            <a:off x="6589713" y="2900363"/>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0"/>
              <a:t>买</a:t>
            </a:r>
          </a:p>
        </p:txBody>
      </p:sp>
      <p:sp>
        <p:nvSpPr>
          <p:cNvPr id="840842" name="Oval 138"/>
          <p:cNvSpPr>
            <a:spLocks noChangeArrowheads="1"/>
          </p:cNvSpPr>
          <p:nvPr/>
        </p:nvSpPr>
        <p:spPr bwMode="auto">
          <a:xfrm>
            <a:off x="7956550" y="2420938"/>
            <a:ext cx="719138" cy="1512887"/>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40843" name="Text Box 139"/>
          <p:cNvSpPr txBox="1">
            <a:spLocks noChangeArrowheads="1"/>
          </p:cNvSpPr>
          <p:nvPr/>
        </p:nvSpPr>
        <p:spPr bwMode="auto">
          <a:xfrm>
            <a:off x="7885113" y="2789238"/>
            <a:ext cx="793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0"/>
              <a:t>信誉</a:t>
            </a:r>
          </a:p>
        </p:txBody>
      </p:sp>
      <p:sp>
        <p:nvSpPr>
          <p:cNvPr id="840844" name="Line 140"/>
          <p:cNvSpPr>
            <a:spLocks noChangeShapeType="1"/>
          </p:cNvSpPr>
          <p:nvPr/>
        </p:nvSpPr>
        <p:spPr bwMode="auto">
          <a:xfrm flipH="1">
            <a:off x="4645025" y="3933825"/>
            <a:ext cx="576263" cy="7921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40845" name="Line 141"/>
          <p:cNvSpPr>
            <a:spLocks noChangeShapeType="1"/>
          </p:cNvSpPr>
          <p:nvPr/>
        </p:nvSpPr>
        <p:spPr bwMode="auto">
          <a:xfrm>
            <a:off x="8316913" y="3933825"/>
            <a:ext cx="360362" cy="9350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40846" name="Line 142"/>
          <p:cNvSpPr>
            <a:spLocks noChangeShapeType="1"/>
          </p:cNvSpPr>
          <p:nvPr/>
        </p:nvSpPr>
        <p:spPr bwMode="auto">
          <a:xfrm>
            <a:off x="6229350" y="3502025"/>
            <a:ext cx="122396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40847" name="Text Box 143"/>
          <p:cNvSpPr txBox="1">
            <a:spLocks noChangeArrowheads="1"/>
          </p:cNvSpPr>
          <p:nvPr/>
        </p:nvSpPr>
        <p:spPr bwMode="auto">
          <a:xfrm>
            <a:off x="6516688" y="3462338"/>
            <a:ext cx="793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0"/>
              <a:t>叶子</a:t>
            </a:r>
          </a:p>
        </p:txBody>
      </p:sp>
      <p:sp>
        <p:nvSpPr>
          <p:cNvPr id="840849" name="Line 145"/>
          <p:cNvSpPr>
            <a:spLocks noChangeShapeType="1"/>
          </p:cNvSpPr>
          <p:nvPr/>
        </p:nvSpPr>
        <p:spPr bwMode="auto">
          <a:xfrm>
            <a:off x="5219700" y="3933825"/>
            <a:ext cx="431800" cy="7905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40850" name="Line 146"/>
          <p:cNvSpPr>
            <a:spLocks noChangeShapeType="1"/>
          </p:cNvSpPr>
          <p:nvPr/>
        </p:nvSpPr>
        <p:spPr bwMode="auto">
          <a:xfrm flipH="1">
            <a:off x="7740650" y="3933825"/>
            <a:ext cx="576263" cy="863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40851" name="Text Box 147"/>
          <p:cNvSpPr txBox="1">
            <a:spLocks noChangeArrowheads="1"/>
          </p:cNvSpPr>
          <p:nvPr/>
        </p:nvSpPr>
        <p:spPr bwMode="auto">
          <a:xfrm>
            <a:off x="4427538" y="3933825"/>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t>否</a:t>
            </a:r>
          </a:p>
        </p:txBody>
      </p:sp>
      <p:sp>
        <p:nvSpPr>
          <p:cNvPr id="840852" name="Text Box 148"/>
          <p:cNvSpPr txBox="1">
            <a:spLocks noChangeArrowheads="1"/>
          </p:cNvSpPr>
          <p:nvPr/>
        </p:nvSpPr>
        <p:spPr bwMode="auto">
          <a:xfrm>
            <a:off x="5364163" y="3933825"/>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t>是</a:t>
            </a:r>
          </a:p>
        </p:txBody>
      </p:sp>
      <p:sp>
        <p:nvSpPr>
          <p:cNvPr id="840853" name="Text Box 149"/>
          <p:cNvSpPr txBox="1">
            <a:spLocks noChangeArrowheads="1"/>
          </p:cNvSpPr>
          <p:nvPr/>
        </p:nvSpPr>
        <p:spPr bwMode="auto">
          <a:xfrm>
            <a:off x="7683500" y="3933825"/>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t>优</a:t>
            </a:r>
          </a:p>
        </p:txBody>
      </p:sp>
      <p:sp>
        <p:nvSpPr>
          <p:cNvPr id="840854" name="Text Box 150"/>
          <p:cNvSpPr txBox="1">
            <a:spLocks noChangeArrowheads="1"/>
          </p:cNvSpPr>
          <p:nvPr/>
        </p:nvSpPr>
        <p:spPr bwMode="auto">
          <a:xfrm>
            <a:off x="8475663" y="3933825"/>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t>良</a:t>
            </a:r>
          </a:p>
        </p:txBody>
      </p:sp>
      <p:sp>
        <p:nvSpPr>
          <p:cNvPr id="840855" name="Oval 151"/>
          <p:cNvSpPr>
            <a:spLocks noChangeArrowheads="1"/>
          </p:cNvSpPr>
          <p:nvPr/>
        </p:nvSpPr>
        <p:spPr bwMode="auto">
          <a:xfrm>
            <a:off x="5219700" y="4724400"/>
            <a:ext cx="1008063" cy="792163"/>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40856" name="Text Box 152"/>
          <p:cNvSpPr txBox="1">
            <a:spLocks noChangeArrowheads="1"/>
          </p:cNvSpPr>
          <p:nvPr/>
        </p:nvSpPr>
        <p:spPr bwMode="auto">
          <a:xfrm>
            <a:off x="5437188" y="4914900"/>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0"/>
              <a:t>买</a:t>
            </a:r>
          </a:p>
        </p:txBody>
      </p:sp>
      <p:sp>
        <p:nvSpPr>
          <p:cNvPr id="840857" name="Oval 153"/>
          <p:cNvSpPr>
            <a:spLocks noChangeArrowheads="1"/>
          </p:cNvSpPr>
          <p:nvPr/>
        </p:nvSpPr>
        <p:spPr bwMode="auto">
          <a:xfrm>
            <a:off x="4140200" y="4724400"/>
            <a:ext cx="1008063" cy="792163"/>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40858" name="Text Box 154"/>
          <p:cNvSpPr txBox="1">
            <a:spLocks noChangeArrowheads="1"/>
          </p:cNvSpPr>
          <p:nvPr/>
        </p:nvSpPr>
        <p:spPr bwMode="auto">
          <a:xfrm>
            <a:off x="4211638" y="4868863"/>
            <a:ext cx="793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0"/>
              <a:t>不买</a:t>
            </a:r>
          </a:p>
        </p:txBody>
      </p:sp>
      <p:sp>
        <p:nvSpPr>
          <p:cNvPr id="840863" name="Oval 159"/>
          <p:cNvSpPr>
            <a:spLocks noChangeArrowheads="1"/>
          </p:cNvSpPr>
          <p:nvPr/>
        </p:nvSpPr>
        <p:spPr bwMode="auto">
          <a:xfrm>
            <a:off x="7307263" y="4797425"/>
            <a:ext cx="719137" cy="1512888"/>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40864" name="Text Box 160"/>
          <p:cNvSpPr txBox="1">
            <a:spLocks noChangeArrowheads="1"/>
          </p:cNvSpPr>
          <p:nvPr/>
        </p:nvSpPr>
        <p:spPr bwMode="auto">
          <a:xfrm>
            <a:off x="7307263" y="5157788"/>
            <a:ext cx="79375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0"/>
              <a:t>买</a:t>
            </a:r>
            <a:r>
              <a:rPr lang="en-US" altLang="zh-CN" b="0"/>
              <a:t>/</a:t>
            </a:r>
          </a:p>
          <a:p>
            <a:r>
              <a:rPr lang="zh-CN" altLang="en-US" b="0"/>
              <a:t>不买</a:t>
            </a:r>
          </a:p>
        </p:txBody>
      </p:sp>
      <p:sp>
        <p:nvSpPr>
          <p:cNvPr id="840865" name="Oval 161"/>
          <p:cNvSpPr>
            <a:spLocks noChangeArrowheads="1"/>
          </p:cNvSpPr>
          <p:nvPr/>
        </p:nvSpPr>
        <p:spPr bwMode="auto">
          <a:xfrm>
            <a:off x="8101013" y="4868863"/>
            <a:ext cx="1008062" cy="79216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40866" name="Text Box 162"/>
          <p:cNvSpPr txBox="1">
            <a:spLocks noChangeArrowheads="1"/>
          </p:cNvSpPr>
          <p:nvPr/>
        </p:nvSpPr>
        <p:spPr bwMode="auto">
          <a:xfrm>
            <a:off x="8318500" y="5059363"/>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0"/>
              <a:t>买</a:t>
            </a:r>
          </a:p>
        </p:txBody>
      </p:sp>
      <p:sp>
        <p:nvSpPr>
          <p:cNvPr id="840867" name="Line 163"/>
          <p:cNvSpPr>
            <a:spLocks noChangeShapeType="1"/>
          </p:cNvSpPr>
          <p:nvPr/>
        </p:nvSpPr>
        <p:spPr bwMode="auto">
          <a:xfrm flipH="1">
            <a:off x="6877050" y="6308725"/>
            <a:ext cx="719138" cy="2889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40868" name="Line 164"/>
          <p:cNvSpPr>
            <a:spLocks noChangeShapeType="1"/>
          </p:cNvSpPr>
          <p:nvPr/>
        </p:nvSpPr>
        <p:spPr bwMode="auto">
          <a:xfrm>
            <a:off x="8172450" y="5661025"/>
            <a:ext cx="97155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40869" name="Text Box 165"/>
          <p:cNvSpPr txBox="1">
            <a:spLocks noChangeArrowheads="1"/>
          </p:cNvSpPr>
          <p:nvPr/>
        </p:nvSpPr>
        <p:spPr bwMode="auto">
          <a:xfrm>
            <a:off x="8243888" y="5635625"/>
            <a:ext cx="793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0"/>
              <a:t>叶子</a:t>
            </a:r>
          </a:p>
        </p:txBody>
      </p:sp>
      <p:sp>
        <p:nvSpPr>
          <p:cNvPr id="840870" name="Line 166"/>
          <p:cNvSpPr>
            <a:spLocks noChangeShapeType="1"/>
          </p:cNvSpPr>
          <p:nvPr/>
        </p:nvSpPr>
        <p:spPr bwMode="auto">
          <a:xfrm>
            <a:off x="5219700" y="5541963"/>
            <a:ext cx="97155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40871" name="Text Box 167"/>
          <p:cNvSpPr txBox="1">
            <a:spLocks noChangeArrowheads="1"/>
          </p:cNvSpPr>
          <p:nvPr/>
        </p:nvSpPr>
        <p:spPr bwMode="auto">
          <a:xfrm>
            <a:off x="5291138" y="5516563"/>
            <a:ext cx="793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0"/>
              <a:t>叶子</a:t>
            </a:r>
          </a:p>
        </p:txBody>
      </p:sp>
      <p:sp>
        <p:nvSpPr>
          <p:cNvPr id="840872" name="Line 168"/>
          <p:cNvSpPr>
            <a:spLocks noChangeShapeType="1"/>
          </p:cNvSpPr>
          <p:nvPr/>
        </p:nvSpPr>
        <p:spPr bwMode="auto">
          <a:xfrm>
            <a:off x="4211638" y="5541963"/>
            <a:ext cx="97155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40873" name="Text Box 169"/>
          <p:cNvSpPr txBox="1">
            <a:spLocks noChangeArrowheads="1"/>
          </p:cNvSpPr>
          <p:nvPr/>
        </p:nvSpPr>
        <p:spPr bwMode="auto">
          <a:xfrm>
            <a:off x="4283075" y="5516563"/>
            <a:ext cx="793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0"/>
              <a:t>叶子</a:t>
            </a:r>
          </a:p>
        </p:txBody>
      </p:sp>
      <p:sp>
        <p:nvSpPr>
          <p:cNvPr id="840874" name="Text Box 170"/>
          <p:cNvSpPr txBox="1">
            <a:spLocks noChangeArrowheads="1"/>
          </p:cNvSpPr>
          <p:nvPr/>
        </p:nvSpPr>
        <p:spPr bwMode="auto">
          <a:xfrm>
            <a:off x="4211638" y="333375"/>
            <a:ext cx="1962150" cy="519113"/>
          </a:xfrm>
          <a:prstGeom prst="rect">
            <a:avLst/>
          </a:prstGeom>
          <a:noFill/>
          <a:ln>
            <a:noFill/>
          </a:ln>
          <a:effectLst/>
          <a:extLst>
            <a:ext uri="{909E8E84-426E-40DD-AFC4-6F175D3DCCD1}">
              <a14:hiddenFill xmlns:a14="http://schemas.microsoft.com/office/drawing/2010/main">
                <a:solidFill>
                  <a:srgbClr val="CC00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a:t>决策树算法</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7878" name="Line 6"/>
          <p:cNvSpPr>
            <a:spLocks noChangeShapeType="1"/>
          </p:cNvSpPr>
          <p:nvPr/>
        </p:nvSpPr>
        <p:spPr bwMode="auto">
          <a:xfrm>
            <a:off x="106363" y="-215373"/>
            <a:ext cx="2665412" cy="0"/>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47879" name="Text Box 7"/>
          <p:cNvSpPr txBox="1">
            <a:spLocks noChangeArrowheads="1"/>
          </p:cNvSpPr>
          <p:nvPr/>
        </p:nvSpPr>
        <p:spPr bwMode="auto">
          <a:xfrm>
            <a:off x="258763" y="1052513"/>
            <a:ext cx="8717451"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dirty="0"/>
              <a:t>ID3 </a:t>
            </a:r>
            <a:r>
              <a:rPr lang="zh-CN" altLang="en-US" dirty="0"/>
              <a:t>决策树建立算法</a:t>
            </a:r>
          </a:p>
          <a:p>
            <a:endParaRPr lang="zh-CN" altLang="en-US" dirty="0"/>
          </a:p>
          <a:p>
            <a:r>
              <a:rPr lang="en-US" altLang="zh-CN" b="0" dirty="0"/>
              <a:t>1 </a:t>
            </a:r>
            <a:r>
              <a:rPr lang="zh-CN" altLang="en-US" b="0" dirty="0"/>
              <a:t>决定分类属性；</a:t>
            </a:r>
          </a:p>
          <a:p>
            <a:r>
              <a:rPr lang="en-US" altLang="zh-CN" b="0" dirty="0"/>
              <a:t>2 </a:t>
            </a:r>
            <a:r>
              <a:rPr lang="zh-CN" altLang="en-US" b="0" dirty="0"/>
              <a:t>对目前的数据表，</a:t>
            </a:r>
            <a:r>
              <a:rPr lang="zh-CN" altLang="en-US" b="0" dirty="0">
                <a:solidFill>
                  <a:srgbClr val="FF66FF"/>
                </a:solidFill>
              </a:rPr>
              <a:t>建立一个节点</a:t>
            </a:r>
            <a:r>
              <a:rPr lang="en-US" altLang="zh-CN" b="0" dirty="0">
                <a:solidFill>
                  <a:srgbClr val="FF66FF"/>
                </a:solidFill>
              </a:rPr>
              <a:t>N</a:t>
            </a:r>
          </a:p>
          <a:p>
            <a:r>
              <a:rPr lang="en-US" altLang="zh-CN" b="0" dirty="0"/>
              <a:t>3 </a:t>
            </a:r>
            <a:r>
              <a:rPr lang="zh-CN" altLang="en-US" b="0" dirty="0"/>
              <a:t>如果数据库中的数据都属于同一个类，</a:t>
            </a:r>
            <a:r>
              <a:rPr lang="en-US" altLang="zh-CN" b="0" dirty="0"/>
              <a:t>N</a:t>
            </a:r>
            <a:r>
              <a:rPr lang="zh-CN" altLang="en-US" b="0" dirty="0"/>
              <a:t>就是树叶，在树叶上</a:t>
            </a:r>
          </a:p>
          <a:p>
            <a:r>
              <a:rPr lang="zh-CN" altLang="en-US" b="0" dirty="0"/>
              <a:t>   标出所属的类</a:t>
            </a:r>
          </a:p>
          <a:p>
            <a:r>
              <a:rPr lang="en-US" altLang="zh-CN" b="0" dirty="0"/>
              <a:t>4 </a:t>
            </a:r>
            <a:r>
              <a:rPr lang="zh-CN" altLang="en-US" b="0" dirty="0"/>
              <a:t>如果数据表中没有其他属性可以考虑，则</a:t>
            </a:r>
            <a:r>
              <a:rPr lang="en-US" altLang="zh-CN" b="0" dirty="0"/>
              <a:t>N</a:t>
            </a:r>
            <a:r>
              <a:rPr lang="zh-CN" altLang="en-US" b="0" dirty="0"/>
              <a:t>也是树叶，按照少</a:t>
            </a:r>
          </a:p>
          <a:p>
            <a:r>
              <a:rPr lang="zh-CN" altLang="en-US" b="0" dirty="0"/>
              <a:t>   数服从多数的原则在树叶上标出所属类别</a:t>
            </a:r>
          </a:p>
          <a:p>
            <a:r>
              <a:rPr lang="en-US" altLang="zh-CN" b="0" dirty="0"/>
              <a:t>5 </a:t>
            </a:r>
            <a:r>
              <a:rPr lang="zh-CN" altLang="en-US" b="0" dirty="0"/>
              <a:t>否则，根据</a:t>
            </a:r>
            <a:r>
              <a:rPr lang="zh-CN" altLang="en-US" b="0" dirty="0">
                <a:solidFill>
                  <a:srgbClr val="FF66FF"/>
                </a:solidFill>
              </a:rPr>
              <a:t>平均信息期望值</a:t>
            </a:r>
            <a:r>
              <a:rPr lang="en-US" altLang="zh-CN" b="0" dirty="0">
                <a:solidFill>
                  <a:srgbClr val="FF66FF"/>
                </a:solidFill>
              </a:rPr>
              <a:t>E</a:t>
            </a:r>
            <a:r>
              <a:rPr lang="zh-CN" altLang="en-US" b="0" dirty="0">
                <a:solidFill>
                  <a:srgbClr val="FF66FF"/>
                </a:solidFill>
              </a:rPr>
              <a:t>或</a:t>
            </a:r>
            <a:r>
              <a:rPr lang="en-US" altLang="zh-CN" b="0" dirty="0">
                <a:solidFill>
                  <a:srgbClr val="FF66FF"/>
                </a:solidFill>
              </a:rPr>
              <a:t>GAIN</a:t>
            </a:r>
            <a:r>
              <a:rPr lang="zh-CN" altLang="en-US" b="0" dirty="0">
                <a:solidFill>
                  <a:srgbClr val="FF66FF"/>
                </a:solidFill>
              </a:rPr>
              <a:t>值选出一个最佳属性作</a:t>
            </a:r>
          </a:p>
          <a:p>
            <a:r>
              <a:rPr lang="zh-CN" altLang="en-US" b="0" dirty="0">
                <a:solidFill>
                  <a:srgbClr val="FF66FF"/>
                </a:solidFill>
              </a:rPr>
              <a:t>   为节点</a:t>
            </a:r>
            <a:r>
              <a:rPr lang="en-US" altLang="zh-CN" b="0" dirty="0">
                <a:solidFill>
                  <a:srgbClr val="FF66FF"/>
                </a:solidFill>
              </a:rPr>
              <a:t>N</a:t>
            </a:r>
            <a:r>
              <a:rPr lang="zh-CN" altLang="en-US" b="0" dirty="0">
                <a:solidFill>
                  <a:srgbClr val="FF66FF"/>
                </a:solidFill>
              </a:rPr>
              <a:t>的测试属性</a:t>
            </a:r>
          </a:p>
          <a:p>
            <a:r>
              <a:rPr lang="en-US" altLang="zh-CN" b="0" dirty="0"/>
              <a:t>6 </a:t>
            </a:r>
            <a:r>
              <a:rPr lang="zh-CN" altLang="en-US" b="0" dirty="0"/>
              <a:t>节点属性选定后，对于该属性中的每个值：</a:t>
            </a:r>
          </a:p>
          <a:p>
            <a:r>
              <a:rPr lang="zh-CN" altLang="en-US" b="0" dirty="0"/>
              <a:t>    </a:t>
            </a:r>
            <a:r>
              <a:rPr lang="zh-CN" altLang="en-US" b="0" dirty="0">
                <a:solidFill>
                  <a:srgbClr val="FF66FF"/>
                </a:solidFill>
              </a:rPr>
              <a:t>从</a:t>
            </a:r>
            <a:r>
              <a:rPr lang="en-US" altLang="zh-CN" b="0" dirty="0">
                <a:solidFill>
                  <a:srgbClr val="FF66FF"/>
                </a:solidFill>
              </a:rPr>
              <a:t>N</a:t>
            </a:r>
            <a:r>
              <a:rPr lang="zh-CN" altLang="en-US" b="0" dirty="0">
                <a:solidFill>
                  <a:srgbClr val="FF66FF"/>
                </a:solidFill>
              </a:rPr>
              <a:t>生成一个分支</a:t>
            </a:r>
            <a:r>
              <a:rPr lang="zh-CN" altLang="en-US" b="0" dirty="0"/>
              <a:t>，并将数据表中与该分支有关的数据收集形</a:t>
            </a:r>
          </a:p>
          <a:p>
            <a:r>
              <a:rPr lang="zh-CN" altLang="en-US" b="0" dirty="0"/>
              <a:t>   成分支节点的数据表</a:t>
            </a:r>
            <a:r>
              <a:rPr lang="zh-CN" altLang="en-US" b="0" dirty="0" smtClean="0"/>
              <a:t>，</a:t>
            </a:r>
            <a:r>
              <a:rPr lang="zh-CN" altLang="en-US" b="0" dirty="0" smtClean="0">
                <a:solidFill>
                  <a:srgbClr val="FF66FF"/>
                </a:solidFill>
              </a:rPr>
              <a:t>在表中删除节点属性那一栏</a:t>
            </a:r>
          </a:p>
          <a:p>
            <a:r>
              <a:rPr lang="zh-CN" altLang="en-US" b="0" dirty="0" smtClean="0"/>
              <a:t>   </a:t>
            </a:r>
            <a:r>
              <a:rPr lang="zh-CN" altLang="en-US" b="0" dirty="0" smtClean="0">
                <a:solidFill>
                  <a:srgbClr val="FF66FF"/>
                </a:solidFill>
              </a:rPr>
              <a:t>如果分支数据表非空，则运用以上算法从该节点建立子树</a:t>
            </a:r>
            <a:r>
              <a:rPr lang="zh-CN" altLang="en-US" b="0" dirty="0" smtClean="0"/>
              <a:t>。</a:t>
            </a:r>
            <a:endParaRPr lang="zh-CN" altLang="en-US" b="0" dirty="0"/>
          </a:p>
        </p:txBody>
      </p:sp>
      <p:sp>
        <p:nvSpPr>
          <p:cNvPr id="847880" name="Text Box 8"/>
          <p:cNvSpPr txBox="1">
            <a:spLocks noChangeArrowheads="1"/>
          </p:cNvSpPr>
          <p:nvPr/>
        </p:nvSpPr>
        <p:spPr bwMode="auto">
          <a:xfrm>
            <a:off x="3276600" y="620713"/>
            <a:ext cx="1962150" cy="519112"/>
          </a:xfrm>
          <a:prstGeom prst="rect">
            <a:avLst/>
          </a:prstGeom>
          <a:noFill/>
          <a:ln>
            <a:noFill/>
          </a:ln>
          <a:effectLst/>
          <a:extLst>
            <a:ext uri="{909E8E84-426E-40DD-AFC4-6F175D3DCCD1}">
              <a14:hiddenFill xmlns:a14="http://schemas.microsoft.com/office/drawing/2010/main">
                <a:solidFill>
                  <a:srgbClr val="CC00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a:t>决策树算法</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23381159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96835" name="Group 163"/>
          <p:cNvGraphicFramePr>
            <a:graphicFrameLocks noGrp="1"/>
          </p:cNvGraphicFramePr>
          <p:nvPr/>
        </p:nvGraphicFramePr>
        <p:xfrm>
          <a:off x="323850" y="1533525"/>
          <a:ext cx="4514850" cy="5090160"/>
        </p:xfrm>
        <a:graphic>
          <a:graphicData uri="http://schemas.openxmlformats.org/drawingml/2006/table">
            <a:tbl>
              <a:tblPr/>
              <a:tblGrid>
                <a:gridCol w="511175"/>
                <a:gridCol w="555625"/>
                <a:gridCol w="609600"/>
                <a:gridCol w="609600"/>
                <a:gridCol w="685800"/>
                <a:gridCol w="1543050"/>
              </a:tblGrid>
              <a:tr h="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bg1"/>
                          </a:solidFill>
                          <a:effectLst/>
                          <a:latin typeface="Times New Roman" pitchFamily="18" charset="0"/>
                          <a:ea typeface="宋体" pitchFamily="2" charset="-122"/>
                        </a:rPr>
                        <a:t>计数</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bg1"/>
                          </a:solidFill>
                          <a:effectLst/>
                          <a:latin typeface="Times New Roman" pitchFamily="18" charset="0"/>
                          <a:ea typeface="宋体" pitchFamily="2" charset="-122"/>
                        </a:rPr>
                        <a:t>年龄</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bg1"/>
                          </a:solidFill>
                          <a:effectLst/>
                          <a:latin typeface="Times New Roman" pitchFamily="18" charset="0"/>
                          <a:ea typeface="宋体" pitchFamily="2" charset="-122"/>
                        </a:rPr>
                        <a:t>收入</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bg1"/>
                          </a:solidFill>
                          <a:effectLst/>
                          <a:latin typeface="Times New Roman" pitchFamily="18" charset="0"/>
                          <a:ea typeface="宋体" pitchFamily="2" charset="-122"/>
                        </a:rPr>
                        <a:t>学生</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bg1"/>
                          </a:solidFill>
                          <a:effectLst/>
                          <a:latin typeface="Times New Roman" pitchFamily="18" charset="0"/>
                          <a:ea typeface="宋体" pitchFamily="2" charset="-122"/>
                        </a:rPr>
                        <a:t>信誉</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1" i="0" u="none" strike="noStrike" cap="none" normalizeH="0" baseline="0" smtClean="0">
                          <a:ln>
                            <a:noFill/>
                          </a:ln>
                          <a:solidFill>
                            <a:schemeClr val="bg1"/>
                          </a:solidFill>
                          <a:effectLst/>
                          <a:latin typeface="Times New Roman" pitchFamily="18" charset="0"/>
                          <a:ea typeface="宋体" pitchFamily="2" charset="-122"/>
                        </a:rPr>
                        <a:t>归类：买计算机？</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r>
              <a:tr h="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en-US" altLang="zh-CN" sz="1400" b="0" i="0" u="none" strike="noStrike" cap="none" normalizeH="0" baseline="0" smtClean="0">
                          <a:ln>
                            <a:noFill/>
                          </a:ln>
                          <a:solidFill>
                            <a:schemeClr val="tx1"/>
                          </a:solidFill>
                          <a:effectLst/>
                          <a:latin typeface="Times New Roman" pitchFamily="18" charset="0"/>
                          <a:ea typeface="宋体" pitchFamily="2" charset="-122"/>
                        </a:rPr>
                        <a:t>64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Times New Roman" pitchFamily="18" charset="0"/>
                          <a:ea typeface="宋体" pitchFamily="2" charset="-122"/>
                        </a:rPr>
                        <a:t>青</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Times New Roman" pitchFamily="18" charset="0"/>
                          <a:ea typeface="宋体" pitchFamily="2" charset="-122"/>
                        </a:rPr>
                        <a:t>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Times New Roman" pitchFamily="18" charset="0"/>
                          <a:ea typeface="宋体" pitchFamily="2" charset="-122"/>
                        </a:rPr>
                        <a:t>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Times New Roman" pitchFamily="18" charset="0"/>
                          <a:ea typeface="宋体" pitchFamily="2" charset="-122"/>
                        </a:rPr>
                        <a:t>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Times New Roman" pitchFamily="18" charset="0"/>
                          <a:ea typeface="宋体" pitchFamily="2" charset="-122"/>
                        </a:rPr>
                        <a:t>不买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en-US" altLang="zh-CN" sz="1400" b="0" i="0" u="none" strike="noStrike" cap="none" normalizeH="0" baseline="0" smtClean="0">
                          <a:ln>
                            <a:noFill/>
                          </a:ln>
                          <a:solidFill>
                            <a:schemeClr val="tx1"/>
                          </a:solidFill>
                          <a:effectLst/>
                          <a:latin typeface="Times New Roman" pitchFamily="18" charset="0"/>
                          <a:ea typeface="宋体" pitchFamily="2" charset="-122"/>
                        </a:rPr>
                        <a:t>64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Times New Roman" pitchFamily="18" charset="0"/>
                          <a:ea typeface="宋体" pitchFamily="2" charset="-122"/>
                        </a:rPr>
                        <a:t>青</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Times New Roman" pitchFamily="18" charset="0"/>
                          <a:ea typeface="宋体" pitchFamily="2" charset="-122"/>
                        </a:rPr>
                        <a:t>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Times New Roman" pitchFamily="18" charset="0"/>
                          <a:ea typeface="宋体" pitchFamily="2" charset="-122"/>
                        </a:rPr>
                        <a:t>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Times New Roman" pitchFamily="18" charset="0"/>
                          <a:ea typeface="宋体" pitchFamily="2" charset="-122"/>
                        </a:rPr>
                        <a:t>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Times New Roman" pitchFamily="18" charset="0"/>
                          <a:ea typeface="宋体" pitchFamily="2" charset="-122"/>
                        </a:rPr>
                        <a:t>不买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en-US" altLang="zh-CN" sz="1400" b="0" i="0" u="none" strike="noStrike" cap="none" normalizeH="0" baseline="0" smtClean="0">
                          <a:ln>
                            <a:noFill/>
                          </a:ln>
                          <a:solidFill>
                            <a:schemeClr val="tx1"/>
                          </a:solidFill>
                          <a:effectLst/>
                          <a:latin typeface="Times New Roman" pitchFamily="18" charset="0"/>
                          <a:ea typeface="宋体" pitchFamily="2" charset="-122"/>
                        </a:rPr>
                        <a:t>128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Times New Roman" pitchFamily="18" charset="0"/>
                          <a:ea typeface="宋体"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Times New Roman" pitchFamily="18" charset="0"/>
                          <a:ea typeface="宋体" pitchFamily="2" charset="-122"/>
                        </a:rPr>
                        <a:t>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Times New Roman" pitchFamily="18" charset="0"/>
                          <a:ea typeface="宋体" pitchFamily="2" charset="-122"/>
                        </a:rPr>
                        <a:t>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Times New Roman" pitchFamily="18" charset="0"/>
                          <a:ea typeface="宋体" pitchFamily="2" charset="-122"/>
                        </a:rPr>
                        <a:t>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Times New Roman" pitchFamily="18" charset="0"/>
                          <a:ea typeface="宋体"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en-US" altLang="zh-CN" sz="1400" b="0" i="0" u="none" strike="noStrike" cap="none" normalizeH="0" baseline="0" smtClean="0">
                          <a:ln>
                            <a:noFill/>
                          </a:ln>
                          <a:solidFill>
                            <a:schemeClr val="tx1"/>
                          </a:solidFill>
                          <a:effectLst/>
                          <a:latin typeface="Times New Roman" pitchFamily="18" charset="0"/>
                          <a:ea typeface="宋体" pitchFamily="2" charset="-122"/>
                        </a:rPr>
                        <a:t>60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Times New Roman" pitchFamily="18" charset="0"/>
                          <a:ea typeface="宋体" pitchFamily="2" charset="-122"/>
                        </a:rPr>
                        <a:t>老</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Times New Roman" pitchFamily="18" charset="0"/>
                          <a:ea typeface="宋体"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Times New Roman" pitchFamily="18" charset="0"/>
                          <a:ea typeface="宋体" pitchFamily="2" charset="-122"/>
                        </a:rPr>
                        <a:t>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Times New Roman" pitchFamily="18" charset="0"/>
                          <a:ea typeface="宋体" pitchFamily="2" charset="-122"/>
                        </a:rPr>
                        <a:t>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Times New Roman" pitchFamily="18" charset="0"/>
                          <a:ea typeface="宋体"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en-US" altLang="zh-CN" sz="1400" b="0" i="0" u="none" strike="noStrike" cap="none" normalizeH="0" baseline="0" smtClean="0">
                          <a:ln>
                            <a:noFill/>
                          </a:ln>
                          <a:solidFill>
                            <a:schemeClr val="tx1"/>
                          </a:solidFill>
                          <a:effectLst/>
                          <a:latin typeface="Times New Roman" pitchFamily="18" charset="0"/>
                          <a:ea typeface="宋体" pitchFamily="2" charset="-122"/>
                        </a:rPr>
                        <a:t>64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Times New Roman" pitchFamily="18" charset="0"/>
                          <a:ea typeface="宋体" pitchFamily="2" charset="-122"/>
                        </a:rPr>
                        <a:t>老</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Times New Roman" pitchFamily="18" charset="0"/>
                          <a:ea typeface="宋体" pitchFamily="2" charset="-122"/>
                        </a:rPr>
                        <a:t>低</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Times New Roman" pitchFamily="18" charset="0"/>
                          <a:ea typeface="宋体" pitchFamily="2" charset="-122"/>
                        </a:rPr>
                        <a:t>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Times New Roman" pitchFamily="18" charset="0"/>
                          <a:ea typeface="宋体" pitchFamily="2" charset="-122"/>
                        </a:rPr>
                        <a:t>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Times New Roman" pitchFamily="18" charset="0"/>
                          <a:ea typeface="宋体"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en-US" altLang="zh-CN" sz="1400" b="0" i="0" u="none" strike="noStrike" cap="none" normalizeH="0" baseline="0" smtClean="0">
                          <a:ln>
                            <a:noFill/>
                          </a:ln>
                          <a:solidFill>
                            <a:schemeClr val="tx1"/>
                          </a:solidFill>
                          <a:effectLst/>
                          <a:latin typeface="Times New Roman" pitchFamily="18" charset="0"/>
                          <a:ea typeface="宋体" pitchFamily="2" charset="-122"/>
                        </a:rPr>
                        <a:t>64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Times New Roman" pitchFamily="18" charset="0"/>
                          <a:ea typeface="宋体" pitchFamily="2" charset="-122"/>
                        </a:rPr>
                        <a:t>老</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Times New Roman" pitchFamily="18" charset="0"/>
                          <a:ea typeface="宋体" pitchFamily="2" charset="-122"/>
                        </a:rPr>
                        <a:t>低</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Times New Roman" pitchFamily="18" charset="0"/>
                          <a:ea typeface="宋体" pitchFamily="2" charset="-122"/>
                        </a:rPr>
                        <a:t>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Times New Roman" pitchFamily="18" charset="0"/>
                          <a:ea typeface="宋体" pitchFamily="2" charset="-122"/>
                        </a:rPr>
                        <a:t>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Times New Roman" pitchFamily="18" charset="0"/>
                          <a:ea typeface="宋体" pitchFamily="2" charset="-122"/>
                        </a:rPr>
                        <a:t>不买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en-US" altLang="zh-CN" sz="1400" b="0" i="0" u="none" strike="noStrike" cap="none" normalizeH="0" baseline="0" smtClean="0">
                          <a:ln>
                            <a:noFill/>
                          </a:ln>
                          <a:solidFill>
                            <a:schemeClr val="tx1"/>
                          </a:solidFill>
                          <a:effectLst/>
                          <a:latin typeface="Times New Roman" pitchFamily="18" charset="0"/>
                          <a:ea typeface="宋体" pitchFamily="2" charset="-122"/>
                        </a:rPr>
                        <a:t>64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Times New Roman" pitchFamily="18" charset="0"/>
                          <a:ea typeface="宋体"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Times New Roman" pitchFamily="18" charset="0"/>
                          <a:ea typeface="宋体" pitchFamily="2" charset="-122"/>
                        </a:rPr>
                        <a:t>低</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Times New Roman" pitchFamily="18" charset="0"/>
                          <a:ea typeface="宋体" pitchFamily="2" charset="-122"/>
                        </a:rPr>
                        <a:t>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Times New Roman" pitchFamily="18" charset="0"/>
                          <a:ea typeface="宋体" pitchFamily="2" charset="-122"/>
                        </a:rPr>
                        <a:t>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Times New Roman" pitchFamily="18" charset="0"/>
                          <a:ea typeface="宋体"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en-US" altLang="zh-CN" sz="1400" b="0" i="0" u="none" strike="noStrike" cap="none" normalizeH="0" baseline="0" smtClean="0">
                          <a:ln>
                            <a:noFill/>
                          </a:ln>
                          <a:solidFill>
                            <a:schemeClr val="tx1"/>
                          </a:solidFill>
                          <a:effectLst/>
                          <a:latin typeface="Times New Roman" pitchFamily="18" charset="0"/>
                          <a:ea typeface="宋体" pitchFamily="2" charset="-122"/>
                        </a:rPr>
                        <a:t>128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Times New Roman" pitchFamily="18" charset="0"/>
                          <a:ea typeface="宋体" pitchFamily="2" charset="-122"/>
                        </a:rPr>
                        <a:t>青</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Times New Roman" pitchFamily="18" charset="0"/>
                          <a:ea typeface="宋体"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Times New Roman" pitchFamily="18" charset="0"/>
                          <a:ea typeface="宋体" pitchFamily="2" charset="-122"/>
                        </a:rPr>
                        <a:t>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Times New Roman" pitchFamily="18" charset="0"/>
                          <a:ea typeface="宋体" pitchFamily="2" charset="-122"/>
                        </a:rPr>
                        <a:t>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Times New Roman" pitchFamily="18" charset="0"/>
                          <a:ea typeface="宋体" pitchFamily="2" charset="-122"/>
                        </a:rPr>
                        <a:t>不买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en-US" altLang="zh-CN" sz="1400" b="0" i="0" u="none" strike="noStrike" cap="none" normalizeH="0" baseline="0" smtClean="0">
                          <a:ln>
                            <a:noFill/>
                          </a:ln>
                          <a:solidFill>
                            <a:schemeClr val="tx1"/>
                          </a:solidFill>
                          <a:effectLst/>
                          <a:latin typeface="Times New Roman" pitchFamily="18" charset="0"/>
                          <a:ea typeface="宋体" pitchFamily="2" charset="-122"/>
                        </a:rPr>
                        <a:t>64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Times New Roman" pitchFamily="18" charset="0"/>
                          <a:ea typeface="宋体" pitchFamily="2" charset="-122"/>
                        </a:rPr>
                        <a:t>青</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Times New Roman" pitchFamily="18" charset="0"/>
                          <a:ea typeface="宋体" pitchFamily="2" charset="-122"/>
                        </a:rPr>
                        <a:t>低</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Times New Roman" pitchFamily="18" charset="0"/>
                          <a:ea typeface="宋体" pitchFamily="2" charset="-122"/>
                        </a:rPr>
                        <a:t>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Times New Roman" pitchFamily="18" charset="0"/>
                          <a:ea typeface="宋体" pitchFamily="2" charset="-122"/>
                        </a:rPr>
                        <a:t>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Times New Roman" pitchFamily="18" charset="0"/>
                          <a:ea typeface="宋体"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en-US" altLang="zh-CN" sz="1400" b="0" i="0" u="none" strike="noStrike" cap="none" normalizeH="0" baseline="0" smtClean="0">
                          <a:ln>
                            <a:noFill/>
                          </a:ln>
                          <a:solidFill>
                            <a:schemeClr val="tx1"/>
                          </a:solidFill>
                          <a:effectLst/>
                          <a:latin typeface="Times New Roman" pitchFamily="18" charset="0"/>
                          <a:ea typeface="宋体" pitchFamily="2" charset="-122"/>
                        </a:rPr>
                        <a:t>132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Times New Roman" pitchFamily="18" charset="0"/>
                          <a:ea typeface="宋体" pitchFamily="2" charset="-122"/>
                        </a:rPr>
                        <a:t>老</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Times New Roman" pitchFamily="18" charset="0"/>
                          <a:ea typeface="宋体"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Times New Roman" pitchFamily="18" charset="0"/>
                          <a:ea typeface="宋体" pitchFamily="2" charset="-122"/>
                        </a:rPr>
                        <a:t>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Times New Roman" pitchFamily="18" charset="0"/>
                          <a:ea typeface="宋体" pitchFamily="2" charset="-122"/>
                        </a:rPr>
                        <a:t>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Times New Roman" pitchFamily="18" charset="0"/>
                          <a:ea typeface="宋体"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en-US" altLang="zh-CN" sz="1400" b="0" i="0" u="none" strike="noStrike" cap="none" normalizeH="0" baseline="0" smtClean="0">
                          <a:ln>
                            <a:noFill/>
                          </a:ln>
                          <a:solidFill>
                            <a:schemeClr val="tx1"/>
                          </a:solidFill>
                          <a:effectLst/>
                          <a:latin typeface="Times New Roman" pitchFamily="18" charset="0"/>
                          <a:ea typeface="宋体" pitchFamily="2" charset="-122"/>
                        </a:rPr>
                        <a:t>64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Times New Roman" pitchFamily="18" charset="0"/>
                          <a:ea typeface="宋体" pitchFamily="2" charset="-122"/>
                        </a:rPr>
                        <a:t>青</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Times New Roman" pitchFamily="18" charset="0"/>
                          <a:ea typeface="宋体"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Times New Roman" pitchFamily="18" charset="0"/>
                          <a:ea typeface="宋体" pitchFamily="2" charset="-122"/>
                        </a:rPr>
                        <a:t>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Times New Roman" pitchFamily="18" charset="0"/>
                          <a:ea typeface="宋体" pitchFamily="2" charset="-122"/>
                        </a:rPr>
                        <a:t>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Times New Roman" pitchFamily="18" charset="0"/>
                          <a:ea typeface="宋体"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en-US" altLang="zh-CN" sz="1400" b="0" i="0" u="none" strike="noStrike" cap="none" normalizeH="0" baseline="0" smtClean="0">
                          <a:ln>
                            <a:noFill/>
                          </a:ln>
                          <a:solidFill>
                            <a:schemeClr val="tx1"/>
                          </a:solidFill>
                          <a:effectLst/>
                          <a:latin typeface="Times New Roman" pitchFamily="18" charset="0"/>
                          <a:ea typeface="宋体" pitchFamily="2" charset="-122"/>
                        </a:rPr>
                        <a:t>32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Times New Roman" pitchFamily="18" charset="0"/>
                          <a:ea typeface="宋体"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Times New Roman" pitchFamily="18" charset="0"/>
                          <a:ea typeface="宋体"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Times New Roman" pitchFamily="18" charset="0"/>
                          <a:ea typeface="宋体" pitchFamily="2" charset="-122"/>
                        </a:rPr>
                        <a:t>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Times New Roman" pitchFamily="18" charset="0"/>
                          <a:ea typeface="宋体" pitchFamily="2" charset="-122"/>
                        </a:rPr>
                        <a:t>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Times New Roman" pitchFamily="18" charset="0"/>
                          <a:ea typeface="宋体"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en-US" altLang="zh-CN" sz="1400" b="0" i="0" u="none" strike="noStrike" cap="none" normalizeH="0" baseline="0" smtClean="0">
                          <a:ln>
                            <a:noFill/>
                          </a:ln>
                          <a:solidFill>
                            <a:schemeClr val="tx1"/>
                          </a:solidFill>
                          <a:effectLst/>
                          <a:latin typeface="Times New Roman" pitchFamily="18" charset="0"/>
                          <a:ea typeface="宋体" pitchFamily="2" charset="-122"/>
                        </a:rPr>
                        <a:t>32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Times New Roman" pitchFamily="18" charset="0"/>
                          <a:ea typeface="宋体"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Times New Roman" pitchFamily="18" charset="0"/>
                          <a:ea typeface="宋体" pitchFamily="2" charset="-122"/>
                        </a:rPr>
                        <a:t>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Times New Roman" pitchFamily="18" charset="0"/>
                          <a:ea typeface="宋体" pitchFamily="2" charset="-122"/>
                        </a:rPr>
                        <a:t>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Times New Roman" pitchFamily="18" charset="0"/>
                          <a:ea typeface="宋体" pitchFamily="2" charset="-122"/>
                        </a:rPr>
                        <a:t>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Times New Roman" pitchFamily="18" charset="0"/>
                          <a:ea typeface="宋体"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en-US" altLang="zh-CN" sz="1400" b="0" i="0" u="none" strike="noStrike" cap="none" normalizeH="0" baseline="0" smtClean="0">
                          <a:ln>
                            <a:noFill/>
                          </a:ln>
                          <a:solidFill>
                            <a:schemeClr val="tx1"/>
                          </a:solidFill>
                          <a:effectLst/>
                          <a:latin typeface="Times New Roman" pitchFamily="18" charset="0"/>
                          <a:ea typeface="宋体" pitchFamily="2" charset="-122"/>
                        </a:rPr>
                        <a:t>63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Times New Roman" pitchFamily="18" charset="0"/>
                          <a:ea typeface="宋体" pitchFamily="2" charset="-122"/>
                        </a:rPr>
                        <a:t>老</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Times New Roman" pitchFamily="18" charset="0"/>
                          <a:ea typeface="宋体"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Times New Roman" pitchFamily="18" charset="0"/>
                          <a:ea typeface="宋体" pitchFamily="2" charset="-122"/>
                        </a:rPr>
                        <a:t>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Times New Roman" pitchFamily="18" charset="0"/>
                          <a:ea typeface="宋体" pitchFamily="2" charset="-122"/>
                        </a:rPr>
                        <a:t>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Times New Roman" pitchFamily="18" charset="0"/>
                          <a:ea typeface="宋体" pitchFamily="2" charset="-122"/>
                        </a:rPr>
                        <a:t>不买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r>
              <a:tr h="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en-US" altLang="zh-CN" sz="1400" b="0" i="0" u="none" strike="noStrike" cap="none" normalizeH="0" baseline="0" smtClean="0">
                          <a:ln>
                            <a:noFill/>
                          </a:ln>
                          <a:solidFill>
                            <a:schemeClr val="tx1"/>
                          </a:solidFill>
                          <a:effectLst/>
                          <a:latin typeface="Times New Roman" pitchFamily="18" charset="0"/>
                          <a:ea typeface="宋体" pitchFamily="2" charset="-122"/>
                        </a:rPr>
                        <a:t>1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med" len="med"/>
                      <a:tailEnd type="none" w="med" len="med"/>
                    </a:lnB>
                    <a:lnTlToBr>
                      <a:noFill/>
                    </a:lnTlToBr>
                    <a:lnBlToTr>
                      <a:noFill/>
                    </a:lnBlToTr>
                    <a:solidFill>
                      <a:srgbClr val="B4B6B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Times New Roman" pitchFamily="18" charset="0"/>
                          <a:ea typeface="宋体" pitchFamily="2" charset="-122"/>
                        </a:rPr>
                        <a:t>老</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med" len="med"/>
                      <a:tailEnd type="none" w="med" len="med"/>
                    </a:lnB>
                    <a:lnTlToBr>
                      <a:noFill/>
                    </a:lnTlToBr>
                    <a:lnBlToTr>
                      <a:noFill/>
                    </a:lnBlToTr>
                    <a:solidFill>
                      <a:srgbClr val="B4B6B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Times New Roman" pitchFamily="18" charset="0"/>
                          <a:ea typeface="宋体"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med" len="med"/>
                      <a:tailEnd type="none" w="med" len="med"/>
                    </a:lnB>
                    <a:lnTlToBr>
                      <a:noFill/>
                    </a:lnTlToBr>
                    <a:lnBlToTr>
                      <a:noFill/>
                    </a:lnBlToTr>
                    <a:solidFill>
                      <a:srgbClr val="B4B6B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Times New Roman" pitchFamily="18" charset="0"/>
                          <a:ea typeface="宋体" pitchFamily="2" charset="-122"/>
                        </a:rPr>
                        <a:t>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med" len="med"/>
                      <a:tailEnd type="none" w="med" len="med"/>
                    </a:lnB>
                    <a:lnTlToBr>
                      <a:noFill/>
                    </a:lnTlToBr>
                    <a:lnBlToTr>
                      <a:noFill/>
                    </a:lnBlToTr>
                    <a:solidFill>
                      <a:srgbClr val="B4B6B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Times New Roman" pitchFamily="18" charset="0"/>
                          <a:ea typeface="宋体" pitchFamily="2" charset="-122"/>
                        </a:rPr>
                        <a:t>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med" len="med"/>
                      <a:tailEnd type="none" w="med" len="med"/>
                    </a:lnB>
                    <a:lnTlToBr>
                      <a:noFill/>
                    </a:lnTlToBr>
                    <a:lnBlToTr>
                      <a:noFill/>
                    </a:lnBlToTr>
                    <a:solidFill>
                      <a:srgbClr val="B4B6B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Times New Roman" pitchFamily="18" charset="0"/>
                          <a:ea typeface="宋体"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med" len="med"/>
                      <a:tailEnd type="none" w="med" len="med"/>
                    </a:lnB>
                    <a:lnTlToBr>
                      <a:noFill/>
                    </a:lnTlToBr>
                    <a:lnBlToTr>
                      <a:noFill/>
                    </a:lnBlToTr>
                    <a:solidFill>
                      <a:srgbClr val="B4B6B0"/>
                    </a:solidFill>
                  </a:tcPr>
                </a:tc>
              </a:tr>
            </a:tbl>
          </a:graphicData>
        </a:graphic>
      </p:graphicFrame>
      <p:sp>
        <p:nvSpPr>
          <p:cNvPr id="796800" name="Text Box 128"/>
          <p:cNvSpPr txBox="1">
            <a:spLocks noChangeArrowheads="1"/>
          </p:cNvSpPr>
          <p:nvPr/>
        </p:nvSpPr>
        <p:spPr bwMode="auto">
          <a:xfrm>
            <a:off x="5043488" y="1700213"/>
            <a:ext cx="3581400" cy="519112"/>
          </a:xfrm>
          <a:prstGeom prst="rect">
            <a:avLst/>
          </a:prstGeom>
          <a:solidFill>
            <a:srgbClr val="FF66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zh-CN" altLang="en-US" sz="2800">
                <a:solidFill>
                  <a:schemeClr val="bg1"/>
                </a:solidFill>
                <a:ea typeface="宋体" pitchFamily="2" charset="-122"/>
              </a:rPr>
              <a:t>谁在买计算机？</a:t>
            </a:r>
          </a:p>
        </p:txBody>
      </p:sp>
      <p:sp>
        <p:nvSpPr>
          <p:cNvPr id="796803" name="Text Box 131"/>
          <p:cNvSpPr txBox="1">
            <a:spLocks noChangeArrowheads="1"/>
          </p:cNvSpPr>
          <p:nvPr/>
        </p:nvSpPr>
        <p:spPr bwMode="auto">
          <a:xfrm>
            <a:off x="6338888" y="2309813"/>
            <a:ext cx="857250" cy="314325"/>
          </a:xfrm>
          <a:prstGeom prst="rect">
            <a:avLst/>
          </a:prstGeom>
          <a:solidFill>
            <a:srgbClr val="66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zh-CN" altLang="en-US" sz="1400" b="0">
                <a:ea typeface="宋体" pitchFamily="2" charset="-122"/>
              </a:rPr>
              <a:t>年龄？</a:t>
            </a:r>
          </a:p>
        </p:txBody>
      </p:sp>
      <p:sp>
        <p:nvSpPr>
          <p:cNvPr id="796804" name="Text Box 132"/>
          <p:cNvSpPr txBox="1">
            <a:spLocks noChangeArrowheads="1"/>
          </p:cNvSpPr>
          <p:nvPr/>
        </p:nvSpPr>
        <p:spPr bwMode="auto">
          <a:xfrm>
            <a:off x="5176838" y="3529013"/>
            <a:ext cx="914400" cy="314325"/>
          </a:xfrm>
          <a:prstGeom prst="rect">
            <a:avLst/>
          </a:prstGeom>
          <a:solidFill>
            <a:srgbClr val="66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zh-CN" altLang="en-US" sz="1400" b="0">
                <a:ea typeface="宋体" pitchFamily="2" charset="-122"/>
              </a:rPr>
              <a:t>学生？</a:t>
            </a:r>
          </a:p>
        </p:txBody>
      </p:sp>
      <p:sp>
        <p:nvSpPr>
          <p:cNvPr id="796805" name="Text Box 133"/>
          <p:cNvSpPr txBox="1">
            <a:spLocks noChangeArrowheads="1"/>
          </p:cNvSpPr>
          <p:nvPr/>
        </p:nvSpPr>
        <p:spPr bwMode="auto">
          <a:xfrm>
            <a:off x="7558088" y="3529013"/>
            <a:ext cx="838200" cy="314325"/>
          </a:xfrm>
          <a:prstGeom prst="rect">
            <a:avLst/>
          </a:prstGeom>
          <a:solidFill>
            <a:srgbClr val="66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zh-CN" altLang="en-US" sz="1400" b="0">
                <a:ea typeface="宋体" pitchFamily="2" charset="-122"/>
              </a:rPr>
              <a:t>信誉？</a:t>
            </a:r>
          </a:p>
        </p:txBody>
      </p:sp>
      <p:grpSp>
        <p:nvGrpSpPr>
          <p:cNvPr id="796806" name="Group 134"/>
          <p:cNvGrpSpPr>
            <a:grpSpLocks/>
          </p:cNvGrpSpPr>
          <p:nvPr/>
        </p:nvGrpSpPr>
        <p:grpSpPr bwMode="auto">
          <a:xfrm>
            <a:off x="6262688" y="3508375"/>
            <a:ext cx="914400" cy="381000"/>
            <a:chOff x="4080" y="2435"/>
            <a:chExt cx="576" cy="240"/>
          </a:xfrm>
        </p:grpSpPr>
        <p:sp>
          <p:nvSpPr>
            <p:cNvPr id="796807" name="Oval 135"/>
            <p:cNvSpPr>
              <a:spLocks noChangeArrowheads="1"/>
            </p:cNvSpPr>
            <p:nvPr/>
          </p:nvSpPr>
          <p:spPr bwMode="auto">
            <a:xfrm>
              <a:off x="4080" y="2435"/>
              <a:ext cx="576" cy="240"/>
            </a:xfrm>
            <a:prstGeom prst="ellipse">
              <a:avLst/>
            </a:prstGeom>
            <a:solidFill>
              <a:srgbClr val="66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96808" name="Text Box 136"/>
            <p:cNvSpPr txBox="1">
              <a:spLocks noChangeArrowheads="1"/>
            </p:cNvSpPr>
            <p:nvPr/>
          </p:nvSpPr>
          <p:spPr bwMode="auto">
            <a:xfrm>
              <a:off x="4224" y="2448"/>
              <a:ext cx="384"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zh-CN" altLang="en-US" sz="1400" b="0">
                  <a:ea typeface="宋体" pitchFamily="2" charset="-122"/>
                </a:rPr>
                <a:t>买</a:t>
              </a:r>
            </a:p>
          </p:txBody>
        </p:sp>
      </p:grpSp>
      <p:sp>
        <p:nvSpPr>
          <p:cNvPr id="796809" name="Line 137"/>
          <p:cNvSpPr>
            <a:spLocks noChangeShapeType="1"/>
          </p:cNvSpPr>
          <p:nvPr/>
        </p:nvSpPr>
        <p:spPr bwMode="auto">
          <a:xfrm flipH="1">
            <a:off x="5634038" y="2614613"/>
            <a:ext cx="1066800" cy="9144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96810" name="Line 138"/>
          <p:cNvSpPr>
            <a:spLocks noChangeShapeType="1"/>
          </p:cNvSpPr>
          <p:nvPr/>
        </p:nvSpPr>
        <p:spPr bwMode="auto">
          <a:xfrm>
            <a:off x="6700838" y="2614613"/>
            <a:ext cx="0" cy="9144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96811" name="Line 139"/>
          <p:cNvSpPr>
            <a:spLocks noChangeShapeType="1"/>
          </p:cNvSpPr>
          <p:nvPr/>
        </p:nvSpPr>
        <p:spPr bwMode="auto">
          <a:xfrm>
            <a:off x="6719888" y="2614613"/>
            <a:ext cx="1123950" cy="9144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96812" name="Line 140"/>
          <p:cNvSpPr>
            <a:spLocks noChangeShapeType="1"/>
          </p:cNvSpPr>
          <p:nvPr/>
        </p:nvSpPr>
        <p:spPr bwMode="auto">
          <a:xfrm flipH="1">
            <a:off x="5253038" y="3910013"/>
            <a:ext cx="304800" cy="7620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96813" name="Line 141"/>
          <p:cNvSpPr>
            <a:spLocks noChangeShapeType="1"/>
          </p:cNvSpPr>
          <p:nvPr/>
        </p:nvSpPr>
        <p:spPr bwMode="auto">
          <a:xfrm>
            <a:off x="5710238" y="3910013"/>
            <a:ext cx="457200" cy="7620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96814" name="Line 142"/>
          <p:cNvSpPr>
            <a:spLocks noChangeShapeType="1"/>
          </p:cNvSpPr>
          <p:nvPr/>
        </p:nvSpPr>
        <p:spPr bwMode="auto">
          <a:xfrm flipH="1">
            <a:off x="7462838" y="3910013"/>
            <a:ext cx="381000" cy="7620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96815" name="Line 143"/>
          <p:cNvSpPr>
            <a:spLocks noChangeShapeType="1"/>
          </p:cNvSpPr>
          <p:nvPr/>
        </p:nvSpPr>
        <p:spPr bwMode="auto">
          <a:xfrm>
            <a:off x="7996238" y="3910013"/>
            <a:ext cx="457200" cy="7620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96816" name="Rectangle 144"/>
          <p:cNvSpPr>
            <a:spLocks noChangeArrowheads="1"/>
          </p:cNvSpPr>
          <p:nvPr/>
        </p:nvSpPr>
        <p:spPr bwMode="auto">
          <a:xfrm>
            <a:off x="5634038" y="2816225"/>
            <a:ext cx="3619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zh-CN" altLang="en-US" sz="1400" b="0">
                <a:ea typeface="宋体" pitchFamily="2" charset="-122"/>
              </a:rPr>
              <a:t>青</a:t>
            </a:r>
          </a:p>
        </p:txBody>
      </p:sp>
      <p:sp>
        <p:nvSpPr>
          <p:cNvPr id="796817" name="Rectangle 145"/>
          <p:cNvSpPr>
            <a:spLocks noChangeArrowheads="1"/>
          </p:cNvSpPr>
          <p:nvPr/>
        </p:nvSpPr>
        <p:spPr bwMode="auto">
          <a:xfrm>
            <a:off x="6396038" y="2968625"/>
            <a:ext cx="3619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zh-CN" altLang="en-US" sz="1400" b="0">
                <a:ea typeface="宋体" pitchFamily="2" charset="-122"/>
              </a:rPr>
              <a:t>中</a:t>
            </a:r>
          </a:p>
        </p:txBody>
      </p:sp>
      <p:sp>
        <p:nvSpPr>
          <p:cNvPr id="796818" name="Rectangle 146"/>
          <p:cNvSpPr>
            <a:spLocks noChangeArrowheads="1"/>
          </p:cNvSpPr>
          <p:nvPr/>
        </p:nvSpPr>
        <p:spPr bwMode="auto">
          <a:xfrm>
            <a:off x="7253288" y="2892425"/>
            <a:ext cx="3619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zh-CN" altLang="en-US" sz="1400" b="0">
                <a:ea typeface="宋体" pitchFamily="2" charset="-122"/>
              </a:rPr>
              <a:t>老</a:t>
            </a:r>
          </a:p>
        </p:txBody>
      </p:sp>
      <p:sp>
        <p:nvSpPr>
          <p:cNvPr id="796819" name="Rectangle 147"/>
          <p:cNvSpPr>
            <a:spLocks noChangeArrowheads="1"/>
          </p:cNvSpPr>
          <p:nvPr/>
        </p:nvSpPr>
        <p:spPr bwMode="auto">
          <a:xfrm>
            <a:off x="5081588" y="4090988"/>
            <a:ext cx="3619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zh-CN" altLang="en-US" sz="1400" b="0">
                <a:ea typeface="宋体" pitchFamily="2" charset="-122"/>
              </a:rPr>
              <a:t>否</a:t>
            </a:r>
          </a:p>
        </p:txBody>
      </p:sp>
      <p:sp>
        <p:nvSpPr>
          <p:cNvPr id="796820" name="Rectangle 148"/>
          <p:cNvSpPr>
            <a:spLocks noChangeArrowheads="1"/>
          </p:cNvSpPr>
          <p:nvPr/>
        </p:nvSpPr>
        <p:spPr bwMode="auto">
          <a:xfrm>
            <a:off x="5808663" y="4083050"/>
            <a:ext cx="3619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zh-CN" altLang="en-US" sz="1400" b="0">
                <a:ea typeface="宋体" pitchFamily="2" charset="-122"/>
              </a:rPr>
              <a:t>是</a:t>
            </a:r>
          </a:p>
        </p:txBody>
      </p:sp>
      <p:sp>
        <p:nvSpPr>
          <p:cNvPr id="796821" name="Rectangle 149"/>
          <p:cNvSpPr>
            <a:spLocks noChangeArrowheads="1"/>
          </p:cNvSpPr>
          <p:nvPr/>
        </p:nvSpPr>
        <p:spPr bwMode="auto">
          <a:xfrm>
            <a:off x="7253288" y="4111625"/>
            <a:ext cx="3619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zh-CN" altLang="en-US" sz="1400" b="0">
                <a:ea typeface="宋体" pitchFamily="2" charset="-122"/>
              </a:rPr>
              <a:t>优</a:t>
            </a:r>
          </a:p>
        </p:txBody>
      </p:sp>
      <p:sp>
        <p:nvSpPr>
          <p:cNvPr id="796822" name="Rectangle 150"/>
          <p:cNvSpPr>
            <a:spLocks noChangeArrowheads="1"/>
          </p:cNvSpPr>
          <p:nvPr/>
        </p:nvSpPr>
        <p:spPr bwMode="auto">
          <a:xfrm>
            <a:off x="8167688" y="4111625"/>
            <a:ext cx="3619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zh-CN" altLang="en-US" sz="1400" b="0">
                <a:ea typeface="宋体" pitchFamily="2" charset="-122"/>
              </a:rPr>
              <a:t>良</a:t>
            </a:r>
          </a:p>
        </p:txBody>
      </p:sp>
      <p:grpSp>
        <p:nvGrpSpPr>
          <p:cNvPr id="796823" name="Group 151"/>
          <p:cNvGrpSpPr>
            <a:grpSpLocks/>
          </p:cNvGrpSpPr>
          <p:nvPr/>
        </p:nvGrpSpPr>
        <p:grpSpPr bwMode="auto">
          <a:xfrm>
            <a:off x="4795838" y="4651375"/>
            <a:ext cx="914400" cy="381000"/>
            <a:chOff x="3156" y="3155"/>
            <a:chExt cx="576" cy="240"/>
          </a:xfrm>
        </p:grpSpPr>
        <p:sp>
          <p:nvSpPr>
            <p:cNvPr id="796824" name="Oval 152"/>
            <p:cNvSpPr>
              <a:spLocks noChangeArrowheads="1"/>
            </p:cNvSpPr>
            <p:nvPr/>
          </p:nvSpPr>
          <p:spPr bwMode="auto">
            <a:xfrm>
              <a:off x="3156" y="3155"/>
              <a:ext cx="576" cy="240"/>
            </a:xfrm>
            <a:prstGeom prst="ellipse">
              <a:avLst/>
            </a:prstGeom>
            <a:solidFill>
              <a:srgbClr val="66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96825" name="Text Box 153"/>
            <p:cNvSpPr txBox="1">
              <a:spLocks noChangeArrowheads="1"/>
            </p:cNvSpPr>
            <p:nvPr/>
          </p:nvSpPr>
          <p:spPr bwMode="auto">
            <a:xfrm>
              <a:off x="3252" y="3174"/>
              <a:ext cx="384"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zh-CN" altLang="en-US" sz="1400" b="0">
                  <a:ea typeface="宋体" pitchFamily="2" charset="-122"/>
                </a:rPr>
                <a:t>不买</a:t>
              </a:r>
            </a:p>
          </p:txBody>
        </p:sp>
      </p:grpSp>
      <p:grpSp>
        <p:nvGrpSpPr>
          <p:cNvPr id="796826" name="Group 154"/>
          <p:cNvGrpSpPr>
            <a:grpSpLocks/>
          </p:cNvGrpSpPr>
          <p:nvPr/>
        </p:nvGrpSpPr>
        <p:grpSpPr bwMode="auto">
          <a:xfrm>
            <a:off x="8015288" y="4652963"/>
            <a:ext cx="914400" cy="381000"/>
            <a:chOff x="4080" y="2435"/>
            <a:chExt cx="576" cy="240"/>
          </a:xfrm>
        </p:grpSpPr>
        <p:sp>
          <p:nvSpPr>
            <p:cNvPr id="796827" name="Oval 155"/>
            <p:cNvSpPr>
              <a:spLocks noChangeArrowheads="1"/>
            </p:cNvSpPr>
            <p:nvPr/>
          </p:nvSpPr>
          <p:spPr bwMode="auto">
            <a:xfrm>
              <a:off x="4080" y="2435"/>
              <a:ext cx="576" cy="240"/>
            </a:xfrm>
            <a:prstGeom prst="ellipse">
              <a:avLst/>
            </a:prstGeom>
            <a:solidFill>
              <a:srgbClr val="66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96828" name="Text Box 156"/>
            <p:cNvSpPr txBox="1">
              <a:spLocks noChangeArrowheads="1"/>
            </p:cNvSpPr>
            <p:nvPr/>
          </p:nvSpPr>
          <p:spPr bwMode="auto">
            <a:xfrm>
              <a:off x="4224" y="2448"/>
              <a:ext cx="384"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zh-CN" altLang="en-US" sz="1400" b="0">
                  <a:ea typeface="宋体" pitchFamily="2" charset="-122"/>
                </a:rPr>
                <a:t>买</a:t>
              </a:r>
            </a:p>
          </p:txBody>
        </p:sp>
      </p:grpSp>
      <p:grpSp>
        <p:nvGrpSpPr>
          <p:cNvPr id="796829" name="Group 157"/>
          <p:cNvGrpSpPr>
            <a:grpSpLocks/>
          </p:cNvGrpSpPr>
          <p:nvPr/>
        </p:nvGrpSpPr>
        <p:grpSpPr bwMode="auto">
          <a:xfrm>
            <a:off x="5803900" y="4651375"/>
            <a:ext cx="914400" cy="381000"/>
            <a:chOff x="4080" y="2435"/>
            <a:chExt cx="576" cy="240"/>
          </a:xfrm>
        </p:grpSpPr>
        <p:sp>
          <p:nvSpPr>
            <p:cNvPr id="796830" name="Oval 158"/>
            <p:cNvSpPr>
              <a:spLocks noChangeArrowheads="1"/>
            </p:cNvSpPr>
            <p:nvPr/>
          </p:nvSpPr>
          <p:spPr bwMode="auto">
            <a:xfrm>
              <a:off x="4080" y="2435"/>
              <a:ext cx="576" cy="240"/>
            </a:xfrm>
            <a:prstGeom prst="ellipse">
              <a:avLst/>
            </a:prstGeom>
            <a:solidFill>
              <a:srgbClr val="66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96831" name="Text Box 159"/>
            <p:cNvSpPr txBox="1">
              <a:spLocks noChangeArrowheads="1"/>
            </p:cNvSpPr>
            <p:nvPr/>
          </p:nvSpPr>
          <p:spPr bwMode="auto">
            <a:xfrm>
              <a:off x="4224" y="2448"/>
              <a:ext cx="384"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zh-CN" altLang="en-US" sz="1400" b="0">
                  <a:ea typeface="宋体" pitchFamily="2" charset="-122"/>
                </a:rPr>
                <a:t>买</a:t>
              </a:r>
            </a:p>
          </p:txBody>
        </p:sp>
      </p:grpSp>
      <p:grpSp>
        <p:nvGrpSpPr>
          <p:cNvPr id="796832" name="Group 160"/>
          <p:cNvGrpSpPr>
            <a:grpSpLocks/>
          </p:cNvGrpSpPr>
          <p:nvPr/>
        </p:nvGrpSpPr>
        <p:grpSpPr bwMode="auto">
          <a:xfrm>
            <a:off x="6948488" y="4672013"/>
            <a:ext cx="914400" cy="381000"/>
            <a:chOff x="4512" y="3168"/>
            <a:chExt cx="576" cy="240"/>
          </a:xfrm>
        </p:grpSpPr>
        <p:sp>
          <p:nvSpPr>
            <p:cNvPr id="796833" name="Oval 161"/>
            <p:cNvSpPr>
              <a:spLocks noChangeArrowheads="1"/>
            </p:cNvSpPr>
            <p:nvPr/>
          </p:nvSpPr>
          <p:spPr bwMode="auto">
            <a:xfrm>
              <a:off x="4512" y="3168"/>
              <a:ext cx="576" cy="240"/>
            </a:xfrm>
            <a:prstGeom prst="ellipse">
              <a:avLst/>
            </a:prstGeom>
            <a:solidFill>
              <a:srgbClr val="B4B6B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96834" name="Text Box 162"/>
            <p:cNvSpPr txBox="1">
              <a:spLocks noChangeArrowheads="1"/>
            </p:cNvSpPr>
            <p:nvPr/>
          </p:nvSpPr>
          <p:spPr bwMode="auto">
            <a:xfrm>
              <a:off x="4608" y="3187"/>
              <a:ext cx="384" cy="192"/>
            </a:xfrm>
            <a:prstGeom prst="rect">
              <a:avLst/>
            </a:prstGeom>
            <a:solidFill>
              <a:srgbClr val="B4B6B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zh-CN" altLang="en-US" sz="1400" b="0">
                  <a:ea typeface="宋体" pitchFamily="2" charset="-122"/>
                </a:rPr>
                <a:t>不买</a:t>
              </a:r>
            </a:p>
          </p:txBody>
        </p:sp>
      </p:grpSp>
      <p:sp>
        <p:nvSpPr>
          <p:cNvPr id="796836" name="Text Box 164"/>
          <p:cNvSpPr txBox="1">
            <a:spLocks noChangeArrowheads="1"/>
          </p:cNvSpPr>
          <p:nvPr/>
        </p:nvSpPr>
        <p:spPr bwMode="auto">
          <a:xfrm>
            <a:off x="303213" y="1085850"/>
            <a:ext cx="2012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t>决策树的用途</a:t>
            </a:r>
          </a:p>
        </p:txBody>
      </p:sp>
      <p:sp>
        <p:nvSpPr>
          <p:cNvPr id="796837" name="Text Box 165"/>
          <p:cNvSpPr txBox="1">
            <a:spLocks noChangeArrowheads="1"/>
          </p:cNvSpPr>
          <p:nvPr/>
        </p:nvSpPr>
        <p:spPr bwMode="auto">
          <a:xfrm>
            <a:off x="3290888" y="419076"/>
            <a:ext cx="1962150" cy="519112"/>
          </a:xfrm>
          <a:prstGeom prst="rect">
            <a:avLst/>
          </a:prstGeom>
          <a:noFill/>
          <a:ln>
            <a:noFill/>
          </a:ln>
          <a:effectLst/>
          <a:extLst>
            <a:ext uri="{909E8E84-426E-40DD-AFC4-6F175D3DCCD1}">
              <a14:hiddenFill xmlns:a14="http://schemas.microsoft.com/office/drawing/2010/main">
                <a:solidFill>
                  <a:srgbClr val="CC00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dirty="0"/>
              <a:t>决策树算法</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01285" name="Group 165"/>
          <p:cNvGraphicFramePr>
            <a:graphicFrameLocks noGrp="1"/>
          </p:cNvGraphicFramePr>
          <p:nvPr/>
        </p:nvGraphicFramePr>
        <p:xfrm>
          <a:off x="93663" y="1341438"/>
          <a:ext cx="4838700" cy="5090160"/>
        </p:xfrm>
        <a:graphic>
          <a:graphicData uri="http://schemas.openxmlformats.org/drawingml/2006/table">
            <a:tbl>
              <a:tblPr/>
              <a:tblGrid>
                <a:gridCol w="479425"/>
                <a:gridCol w="604837"/>
                <a:gridCol w="663575"/>
                <a:gridCol w="663575"/>
                <a:gridCol w="1512888"/>
                <a:gridCol w="914400"/>
              </a:tblGrid>
              <a:tr h="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bg1"/>
                          </a:solidFill>
                          <a:effectLst/>
                          <a:latin typeface="Times New Roman" pitchFamily="18" charset="0"/>
                          <a:ea typeface="宋体" pitchFamily="2" charset="-122"/>
                        </a:rPr>
                        <a:t>计数</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bg1"/>
                          </a:solidFill>
                          <a:effectLst/>
                          <a:latin typeface="Times New Roman" pitchFamily="18" charset="0"/>
                          <a:ea typeface="宋体" pitchFamily="2" charset="-122"/>
                        </a:rPr>
                        <a:t>年龄</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bg1"/>
                          </a:solidFill>
                          <a:effectLst/>
                          <a:latin typeface="Times New Roman" pitchFamily="18" charset="0"/>
                          <a:ea typeface="宋体" pitchFamily="2" charset="-122"/>
                        </a:rPr>
                        <a:t>收入</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bg1"/>
                          </a:solidFill>
                          <a:effectLst/>
                          <a:latin typeface="Times New Roman" pitchFamily="18" charset="0"/>
                          <a:ea typeface="宋体" pitchFamily="2" charset="-122"/>
                        </a:rPr>
                        <a:t>学生</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bg1"/>
                          </a:solidFill>
                          <a:effectLst/>
                          <a:latin typeface="Times New Roman" pitchFamily="18" charset="0"/>
                          <a:ea typeface="宋体" pitchFamily="2" charset="-122"/>
                        </a:rPr>
                        <a:t>信誉</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1" i="0" u="none" strike="noStrike" cap="none" normalizeH="0" baseline="0" smtClean="0">
                          <a:ln>
                            <a:noFill/>
                          </a:ln>
                          <a:solidFill>
                            <a:schemeClr val="bg1"/>
                          </a:solidFill>
                          <a:effectLst/>
                          <a:latin typeface="Times New Roman" pitchFamily="18" charset="0"/>
                          <a:ea typeface="宋体" pitchFamily="2" charset="-122"/>
                        </a:rPr>
                        <a:t>归类：买计算机？</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r>
              <a:tr h="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en-US" altLang="zh-CN" sz="1400" b="0" i="0" u="none" strike="noStrike" cap="none" normalizeH="0" baseline="0" smtClean="0">
                          <a:ln>
                            <a:noFill/>
                          </a:ln>
                          <a:solidFill>
                            <a:srgbClr val="CC0099"/>
                          </a:solidFill>
                          <a:effectLst/>
                          <a:latin typeface="Times New Roman" pitchFamily="18" charset="0"/>
                          <a:ea typeface="宋体" pitchFamily="2" charset="-122"/>
                        </a:rPr>
                        <a:t>64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rgbClr val="CC0099"/>
                          </a:solidFill>
                          <a:effectLst/>
                          <a:latin typeface="Times New Roman" pitchFamily="18" charset="0"/>
                          <a:ea typeface="宋体" pitchFamily="2" charset="-122"/>
                        </a:rPr>
                        <a:t>青</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rgbClr val="CC0099"/>
                          </a:solidFill>
                          <a:effectLst/>
                          <a:latin typeface="Times New Roman" pitchFamily="18" charset="0"/>
                          <a:ea typeface="宋体" pitchFamily="2" charset="-122"/>
                        </a:rPr>
                        <a:t>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rgbClr val="CC0099"/>
                          </a:solidFill>
                          <a:effectLst/>
                          <a:latin typeface="Times New Roman" pitchFamily="18" charset="0"/>
                          <a:ea typeface="宋体" pitchFamily="2" charset="-122"/>
                        </a:rPr>
                        <a:t>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rgbClr val="CC0099"/>
                          </a:solidFill>
                          <a:effectLst/>
                          <a:latin typeface="Times New Roman" pitchFamily="18" charset="0"/>
                          <a:ea typeface="宋体" pitchFamily="2" charset="-122"/>
                        </a:rPr>
                        <a:t>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rgbClr val="CC0099"/>
                          </a:solidFill>
                          <a:effectLst/>
                          <a:latin typeface="Times New Roman" pitchFamily="18" charset="0"/>
                          <a:ea typeface="宋体" pitchFamily="2" charset="-122"/>
                        </a:rPr>
                        <a:t>不买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en-US" altLang="zh-CN" sz="1400" b="0" i="0" u="none" strike="noStrike" cap="none" normalizeH="0" baseline="0" smtClean="0">
                          <a:ln>
                            <a:noFill/>
                          </a:ln>
                          <a:solidFill>
                            <a:srgbClr val="CC0099"/>
                          </a:solidFill>
                          <a:effectLst/>
                          <a:latin typeface="Times New Roman" pitchFamily="18" charset="0"/>
                          <a:ea typeface="宋体" pitchFamily="2" charset="-122"/>
                        </a:rPr>
                        <a:t>64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rgbClr val="CC0099"/>
                          </a:solidFill>
                          <a:effectLst/>
                          <a:latin typeface="Times New Roman" pitchFamily="18" charset="0"/>
                          <a:ea typeface="宋体" pitchFamily="2" charset="-122"/>
                        </a:rPr>
                        <a:t>青</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rgbClr val="CC0099"/>
                          </a:solidFill>
                          <a:effectLst/>
                          <a:latin typeface="Times New Roman" pitchFamily="18" charset="0"/>
                          <a:ea typeface="宋体" pitchFamily="2" charset="-122"/>
                        </a:rPr>
                        <a:t>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rgbClr val="CC0099"/>
                          </a:solidFill>
                          <a:effectLst/>
                          <a:latin typeface="Times New Roman" pitchFamily="18" charset="0"/>
                          <a:ea typeface="宋体" pitchFamily="2" charset="-122"/>
                        </a:rPr>
                        <a:t>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rgbClr val="CC0099"/>
                          </a:solidFill>
                          <a:effectLst/>
                          <a:latin typeface="Times New Roman" pitchFamily="18" charset="0"/>
                          <a:ea typeface="宋体" pitchFamily="2" charset="-122"/>
                        </a:rPr>
                        <a:t>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rgbClr val="CC0099"/>
                          </a:solidFill>
                          <a:effectLst/>
                          <a:latin typeface="Times New Roman" pitchFamily="18" charset="0"/>
                          <a:ea typeface="宋体" pitchFamily="2" charset="-122"/>
                        </a:rPr>
                        <a:t>不买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en-US" altLang="zh-CN" sz="1400" b="0" i="0" u="none" strike="noStrike" cap="none" normalizeH="0" baseline="0" smtClean="0">
                          <a:ln>
                            <a:noFill/>
                          </a:ln>
                          <a:solidFill>
                            <a:schemeClr val="accent2"/>
                          </a:solidFill>
                          <a:effectLst/>
                          <a:latin typeface="Times New Roman" pitchFamily="18" charset="0"/>
                          <a:ea typeface="宋体" pitchFamily="2" charset="-122"/>
                        </a:rPr>
                        <a:t>128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accent2"/>
                          </a:solidFill>
                          <a:effectLst/>
                          <a:latin typeface="Times New Roman" pitchFamily="18" charset="0"/>
                          <a:ea typeface="宋体"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accent2"/>
                          </a:solidFill>
                          <a:effectLst/>
                          <a:latin typeface="Times New Roman" pitchFamily="18" charset="0"/>
                          <a:ea typeface="宋体" pitchFamily="2" charset="-122"/>
                        </a:rPr>
                        <a:t>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accent2"/>
                          </a:solidFill>
                          <a:effectLst/>
                          <a:latin typeface="Times New Roman" pitchFamily="18" charset="0"/>
                          <a:ea typeface="宋体" pitchFamily="2" charset="-122"/>
                        </a:rPr>
                        <a:t>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accent2"/>
                          </a:solidFill>
                          <a:effectLst/>
                          <a:latin typeface="Times New Roman" pitchFamily="18" charset="0"/>
                          <a:ea typeface="宋体" pitchFamily="2" charset="-122"/>
                        </a:rPr>
                        <a:t>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accent2"/>
                          </a:solidFill>
                          <a:effectLst/>
                          <a:latin typeface="Times New Roman" pitchFamily="18" charset="0"/>
                          <a:ea typeface="宋体"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en-US" altLang="zh-CN" sz="1400" b="0" i="0" u="none" strike="noStrike" cap="none" normalizeH="0" baseline="0" smtClean="0">
                          <a:ln>
                            <a:noFill/>
                          </a:ln>
                          <a:solidFill>
                            <a:srgbClr val="FF9900"/>
                          </a:solidFill>
                          <a:effectLst/>
                          <a:latin typeface="Times New Roman" pitchFamily="18" charset="0"/>
                          <a:ea typeface="宋体" pitchFamily="2" charset="-122"/>
                        </a:rPr>
                        <a:t>60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rgbClr val="FF9900"/>
                          </a:solidFill>
                          <a:effectLst/>
                          <a:latin typeface="Times New Roman" pitchFamily="18" charset="0"/>
                          <a:ea typeface="宋体" pitchFamily="2" charset="-122"/>
                        </a:rPr>
                        <a:t>老</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rgbClr val="FF9900"/>
                          </a:solidFill>
                          <a:effectLst/>
                          <a:latin typeface="Times New Roman" pitchFamily="18" charset="0"/>
                          <a:ea typeface="宋体"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rgbClr val="FF9900"/>
                          </a:solidFill>
                          <a:effectLst/>
                          <a:latin typeface="Times New Roman" pitchFamily="18" charset="0"/>
                          <a:ea typeface="宋体" pitchFamily="2" charset="-122"/>
                        </a:rPr>
                        <a:t>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rgbClr val="FF9900"/>
                          </a:solidFill>
                          <a:effectLst/>
                          <a:latin typeface="Times New Roman" pitchFamily="18" charset="0"/>
                          <a:ea typeface="宋体" pitchFamily="2" charset="-122"/>
                        </a:rPr>
                        <a:t>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rgbClr val="FF9900"/>
                          </a:solidFill>
                          <a:effectLst/>
                          <a:latin typeface="Times New Roman" pitchFamily="18" charset="0"/>
                          <a:ea typeface="宋体"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en-US" altLang="zh-CN" sz="1400" b="0" i="0" u="none" strike="noStrike" cap="none" normalizeH="0" baseline="0" smtClean="0">
                          <a:ln>
                            <a:noFill/>
                          </a:ln>
                          <a:solidFill>
                            <a:srgbClr val="FF9900"/>
                          </a:solidFill>
                          <a:effectLst/>
                          <a:latin typeface="Times New Roman" pitchFamily="18" charset="0"/>
                          <a:ea typeface="宋体" pitchFamily="2" charset="-122"/>
                        </a:rPr>
                        <a:t>64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rgbClr val="FF9900"/>
                          </a:solidFill>
                          <a:effectLst/>
                          <a:latin typeface="Times New Roman" pitchFamily="18" charset="0"/>
                          <a:ea typeface="宋体" pitchFamily="2" charset="-122"/>
                        </a:rPr>
                        <a:t>老</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rgbClr val="FF9900"/>
                          </a:solidFill>
                          <a:effectLst/>
                          <a:latin typeface="Times New Roman" pitchFamily="18" charset="0"/>
                          <a:ea typeface="宋体" pitchFamily="2" charset="-122"/>
                        </a:rPr>
                        <a:t>低</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rgbClr val="FF9900"/>
                          </a:solidFill>
                          <a:effectLst/>
                          <a:latin typeface="Times New Roman" pitchFamily="18" charset="0"/>
                          <a:ea typeface="宋体" pitchFamily="2" charset="-122"/>
                        </a:rPr>
                        <a:t>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rgbClr val="FF9900"/>
                          </a:solidFill>
                          <a:effectLst/>
                          <a:latin typeface="Times New Roman" pitchFamily="18" charset="0"/>
                          <a:ea typeface="宋体" pitchFamily="2" charset="-122"/>
                        </a:rPr>
                        <a:t>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rgbClr val="FF9900"/>
                          </a:solidFill>
                          <a:effectLst/>
                          <a:latin typeface="Times New Roman" pitchFamily="18" charset="0"/>
                          <a:ea typeface="宋体"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en-US" altLang="zh-CN" sz="1400" b="0" i="0" u="none" strike="noStrike" cap="none" normalizeH="0" baseline="0" smtClean="0">
                          <a:ln>
                            <a:noFill/>
                          </a:ln>
                          <a:solidFill>
                            <a:srgbClr val="FF9900"/>
                          </a:solidFill>
                          <a:effectLst/>
                          <a:latin typeface="Times New Roman" pitchFamily="18" charset="0"/>
                          <a:ea typeface="宋体" pitchFamily="2" charset="-122"/>
                        </a:rPr>
                        <a:t>64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rgbClr val="FF9900"/>
                          </a:solidFill>
                          <a:effectLst/>
                          <a:latin typeface="Times New Roman" pitchFamily="18" charset="0"/>
                          <a:ea typeface="宋体" pitchFamily="2" charset="-122"/>
                        </a:rPr>
                        <a:t>老</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rgbClr val="FF9900"/>
                          </a:solidFill>
                          <a:effectLst/>
                          <a:latin typeface="Times New Roman" pitchFamily="18" charset="0"/>
                          <a:ea typeface="宋体" pitchFamily="2" charset="-122"/>
                        </a:rPr>
                        <a:t>低</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rgbClr val="FF9900"/>
                          </a:solidFill>
                          <a:effectLst/>
                          <a:latin typeface="Times New Roman" pitchFamily="18" charset="0"/>
                          <a:ea typeface="宋体" pitchFamily="2" charset="-122"/>
                        </a:rPr>
                        <a:t>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rgbClr val="FF9900"/>
                          </a:solidFill>
                          <a:effectLst/>
                          <a:latin typeface="Times New Roman" pitchFamily="18" charset="0"/>
                          <a:ea typeface="宋体" pitchFamily="2" charset="-122"/>
                        </a:rPr>
                        <a:t>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rgbClr val="FF9900"/>
                          </a:solidFill>
                          <a:effectLst/>
                          <a:latin typeface="Times New Roman" pitchFamily="18" charset="0"/>
                          <a:ea typeface="宋体" pitchFamily="2" charset="-122"/>
                        </a:rPr>
                        <a:t>不买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en-US" altLang="zh-CN" sz="1400" b="0" i="0" u="none" strike="noStrike" cap="none" normalizeH="0" baseline="0" smtClean="0">
                          <a:ln>
                            <a:noFill/>
                          </a:ln>
                          <a:solidFill>
                            <a:schemeClr val="accent2"/>
                          </a:solidFill>
                          <a:effectLst/>
                          <a:latin typeface="Times New Roman" pitchFamily="18" charset="0"/>
                          <a:ea typeface="宋体" pitchFamily="2" charset="-122"/>
                        </a:rPr>
                        <a:t>64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accent2"/>
                          </a:solidFill>
                          <a:effectLst/>
                          <a:latin typeface="Times New Roman" pitchFamily="18" charset="0"/>
                          <a:ea typeface="宋体"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accent2"/>
                          </a:solidFill>
                          <a:effectLst/>
                          <a:latin typeface="Times New Roman" pitchFamily="18" charset="0"/>
                          <a:ea typeface="宋体" pitchFamily="2" charset="-122"/>
                        </a:rPr>
                        <a:t>低</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accent2"/>
                          </a:solidFill>
                          <a:effectLst/>
                          <a:latin typeface="Times New Roman" pitchFamily="18" charset="0"/>
                          <a:ea typeface="宋体" pitchFamily="2" charset="-122"/>
                        </a:rPr>
                        <a:t>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accent2"/>
                          </a:solidFill>
                          <a:effectLst/>
                          <a:latin typeface="Times New Roman" pitchFamily="18" charset="0"/>
                          <a:ea typeface="宋体" pitchFamily="2" charset="-122"/>
                        </a:rPr>
                        <a:t>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accent2"/>
                          </a:solidFill>
                          <a:effectLst/>
                          <a:latin typeface="Times New Roman" pitchFamily="18" charset="0"/>
                          <a:ea typeface="宋体"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en-US" altLang="zh-CN" sz="1400" b="0" i="0" u="none" strike="noStrike" cap="none" normalizeH="0" baseline="0" smtClean="0">
                          <a:ln>
                            <a:noFill/>
                          </a:ln>
                          <a:solidFill>
                            <a:srgbClr val="CC0099"/>
                          </a:solidFill>
                          <a:effectLst/>
                          <a:latin typeface="Times New Roman" pitchFamily="18" charset="0"/>
                          <a:ea typeface="宋体" pitchFamily="2" charset="-122"/>
                        </a:rPr>
                        <a:t>128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rgbClr val="CC0099"/>
                          </a:solidFill>
                          <a:effectLst/>
                          <a:latin typeface="Times New Roman" pitchFamily="18" charset="0"/>
                          <a:ea typeface="宋体" pitchFamily="2" charset="-122"/>
                        </a:rPr>
                        <a:t>青</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rgbClr val="CC0099"/>
                          </a:solidFill>
                          <a:effectLst/>
                          <a:latin typeface="Times New Roman" pitchFamily="18" charset="0"/>
                          <a:ea typeface="宋体"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rgbClr val="CC0099"/>
                          </a:solidFill>
                          <a:effectLst/>
                          <a:latin typeface="Times New Roman" pitchFamily="18" charset="0"/>
                          <a:ea typeface="宋体" pitchFamily="2" charset="-122"/>
                        </a:rPr>
                        <a:t>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rgbClr val="CC0099"/>
                          </a:solidFill>
                          <a:effectLst/>
                          <a:latin typeface="Times New Roman" pitchFamily="18" charset="0"/>
                          <a:ea typeface="宋体" pitchFamily="2" charset="-122"/>
                        </a:rPr>
                        <a:t>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rgbClr val="CC0099"/>
                          </a:solidFill>
                          <a:effectLst/>
                          <a:latin typeface="Times New Roman" pitchFamily="18" charset="0"/>
                          <a:ea typeface="宋体" pitchFamily="2" charset="-122"/>
                        </a:rPr>
                        <a:t>不买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en-US" altLang="zh-CN" sz="1400" b="0" i="0" u="none" strike="noStrike" cap="none" normalizeH="0" baseline="0" smtClean="0">
                          <a:ln>
                            <a:noFill/>
                          </a:ln>
                          <a:solidFill>
                            <a:srgbClr val="CC0099"/>
                          </a:solidFill>
                          <a:effectLst/>
                          <a:latin typeface="Times New Roman" pitchFamily="18" charset="0"/>
                          <a:ea typeface="宋体" pitchFamily="2" charset="-122"/>
                        </a:rPr>
                        <a:t>64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rgbClr val="CC0099"/>
                          </a:solidFill>
                          <a:effectLst/>
                          <a:latin typeface="Times New Roman" pitchFamily="18" charset="0"/>
                          <a:ea typeface="宋体" pitchFamily="2" charset="-122"/>
                        </a:rPr>
                        <a:t>青</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rgbClr val="CC0099"/>
                          </a:solidFill>
                          <a:effectLst/>
                          <a:latin typeface="Times New Roman" pitchFamily="18" charset="0"/>
                          <a:ea typeface="宋体" pitchFamily="2" charset="-122"/>
                        </a:rPr>
                        <a:t>低</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rgbClr val="CC0099"/>
                          </a:solidFill>
                          <a:effectLst/>
                          <a:latin typeface="Times New Roman" pitchFamily="18" charset="0"/>
                          <a:ea typeface="宋体" pitchFamily="2" charset="-122"/>
                        </a:rPr>
                        <a:t>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rgbClr val="CC0099"/>
                          </a:solidFill>
                          <a:effectLst/>
                          <a:latin typeface="Times New Roman" pitchFamily="18" charset="0"/>
                          <a:ea typeface="宋体" pitchFamily="2" charset="-122"/>
                        </a:rPr>
                        <a:t>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rgbClr val="CC0099"/>
                          </a:solidFill>
                          <a:effectLst/>
                          <a:latin typeface="Times New Roman" pitchFamily="18" charset="0"/>
                          <a:ea typeface="宋体"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en-US" altLang="zh-CN" sz="1400" b="0" i="0" u="none" strike="noStrike" cap="none" normalizeH="0" baseline="0" smtClean="0">
                          <a:ln>
                            <a:noFill/>
                          </a:ln>
                          <a:solidFill>
                            <a:schemeClr val="tx1"/>
                          </a:solidFill>
                          <a:effectLst/>
                          <a:latin typeface="Times New Roman" pitchFamily="18" charset="0"/>
                          <a:ea typeface="宋体" pitchFamily="2" charset="-122"/>
                        </a:rPr>
                        <a:t>132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Times New Roman" pitchFamily="18" charset="0"/>
                          <a:ea typeface="宋体" pitchFamily="2" charset="-122"/>
                        </a:rPr>
                        <a:t>老</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Times New Roman" pitchFamily="18" charset="0"/>
                          <a:ea typeface="宋体"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Times New Roman" pitchFamily="18" charset="0"/>
                          <a:ea typeface="宋体" pitchFamily="2" charset="-122"/>
                        </a:rPr>
                        <a:t>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Times New Roman" pitchFamily="18" charset="0"/>
                          <a:ea typeface="宋体" pitchFamily="2" charset="-122"/>
                        </a:rPr>
                        <a:t>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tx1"/>
                          </a:solidFill>
                          <a:effectLst/>
                          <a:latin typeface="Times New Roman" pitchFamily="18" charset="0"/>
                          <a:ea typeface="宋体"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en-US" altLang="zh-CN" sz="1400" b="0" i="0" u="none" strike="noStrike" cap="none" normalizeH="0" baseline="0" smtClean="0">
                          <a:ln>
                            <a:noFill/>
                          </a:ln>
                          <a:solidFill>
                            <a:srgbClr val="CC0099"/>
                          </a:solidFill>
                          <a:effectLst/>
                          <a:latin typeface="Times New Roman" pitchFamily="18" charset="0"/>
                          <a:ea typeface="宋体" pitchFamily="2" charset="-122"/>
                        </a:rPr>
                        <a:t>64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rgbClr val="CC0099"/>
                          </a:solidFill>
                          <a:effectLst/>
                          <a:latin typeface="Times New Roman" pitchFamily="18" charset="0"/>
                          <a:ea typeface="宋体" pitchFamily="2" charset="-122"/>
                        </a:rPr>
                        <a:t>青</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rgbClr val="CC0099"/>
                          </a:solidFill>
                          <a:effectLst/>
                          <a:latin typeface="Times New Roman" pitchFamily="18" charset="0"/>
                          <a:ea typeface="宋体"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rgbClr val="CC0099"/>
                          </a:solidFill>
                          <a:effectLst/>
                          <a:latin typeface="Times New Roman" pitchFamily="18" charset="0"/>
                          <a:ea typeface="宋体" pitchFamily="2" charset="-122"/>
                        </a:rPr>
                        <a:t>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rgbClr val="CC0099"/>
                          </a:solidFill>
                          <a:effectLst/>
                          <a:latin typeface="Times New Roman" pitchFamily="18" charset="0"/>
                          <a:ea typeface="宋体" pitchFamily="2" charset="-122"/>
                        </a:rPr>
                        <a:t>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rgbClr val="CC0099"/>
                          </a:solidFill>
                          <a:effectLst/>
                          <a:latin typeface="Times New Roman" pitchFamily="18" charset="0"/>
                          <a:ea typeface="宋体"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en-US" altLang="zh-CN" sz="1400" b="0" i="0" u="none" strike="noStrike" cap="none" normalizeH="0" baseline="0" smtClean="0">
                          <a:ln>
                            <a:noFill/>
                          </a:ln>
                          <a:solidFill>
                            <a:schemeClr val="accent2"/>
                          </a:solidFill>
                          <a:effectLst/>
                          <a:latin typeface="Times New Roman" pitchFamily="18" charset="0"/>
                          <a:ea typeface="宋体" pitchFamily="2" charset="-122"/>
                        </a:rPr>
                        <a:t>32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accent2"/>
                          </a:solidFill>
                          <a:effectLst/>
                          <a:latin typeface="Times New Roman" pitchFamily="18" charset="0"/>
                          <a:ea typeface="宋体"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accent2"/>
                          </a:solidFill>
                          <a:effectLst/>
                          <a:latin typeface="Times New Roman" pitchFamily="18" charset="0"/>
                          <a:ea typeface="宋体"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accent2"/>
                          </a:solidFill>
                          <a:effectLst/>
                          <a:latin typeface="Times New Roman" pitchFamily="18" charset="0"/>
                          <a:ea typeface="宋体" pitchFamily="2" charset="-122"/>
                        </a:rPr>
                        <a:t>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accent2"/>
                          </a:solidFill>
                          <a:effectLst/>
                          <a:latin typeface="Times New Roman" pitchFamily="18" charset="0"/>
                          <a:ea typeface="宋体" pitchFamily="2" charset="-122"/>
                        </a:rPr>
                        <a:t>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accent2"/>
                          </a:solidFill>
                          <a:effectLst/>
                          <a:latin typeface="Times New Roman" pitchFamily="18" charset="0"/>
                          <a:ea typeface="宋体"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en-US" altLang="zh-CN" sz="1400" b="0" i="0" u="none" strike="noStrike" cap="none" normalizeH="0" baseline="0" smtClean="0">
                          <a:ln>
                            <a:noFill/>
                          </a:ln>
                          <a:solidFill>
                            <a:schemeClr val="accent2"/>
                          </a:solidFill>
                          <a:effectLst/>
                          <a:latin typeface="Times New Roman" pitchFamily="18" charset="0"/>
                          <a:ea typeface="宋体" pitchFamily="2" charset="-122"/>
                        </a:rPr>
                        <a:t>32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accent2"/>
                          </a:solidFill>
                          <a:effectLst/>
                          <a:latin typeface="Times New Roman" pitchFamily="18" charset="0"/>
                          <a:ea typeface="宋体"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accent2"/>
                          </a:solidFill>
                          <a:effectLst/>
                          <a:latin typeface="Times New Roman" pitchFamily="18" charset="0"/>
                          <a:ea typeface="宋体" pitchFamily="2" charset="-122"/>
                        </a:rPr>
                        <a:t>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accent2"/>
                          </a:solidFill>
                          <a:effectLst/>
                          <a:latin typeface="Times New Roman" pitchFamily="18" charset="0"/>
                          <a:ea typeface="宋体" pitchFamily="2" charset="-122"/>
                        </a:rPr>
                        <a:t>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accent2"/>
                          </a:solidFill>
                          <a:effectLst/>
                          <a:latin typeface="Times New Roman" pitchFamily="18" charset="0"/>
                          <a:ea typeface="宋体" pitchFamily="2" charset="-122"/>
                        </a:rPr>
                        <a:t>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chemeClr val="accent2"/>
                          </a:solidFill>
                          <a:effectLst/>
                          <a:latin typeface="Times New Roman" pitchFamily="18" charset="0"/>
                          <a:ea typeface="宋体"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en-US" altLang="zh-CN" sz="1400" b="0" i="0" u="none" strike="noStrike" cap="none" normalizeH="0" baseline="0" smtClean="0">
                          <a:ln>
                            <a:noFill/>
                          </a:ln>
                          <a:solidFill>
                            <a:srgbClr val="FF9900"/>
                          </a:solidFill>
                          <a:effectLst/>
                          <a:latin typeface="Times New Roman" pitchFamily="18" charset="0"/>
                          <a:ea typeface="宋体" pitchFamily="2" charset="-122"/>
                        </a:rPr>
                        <a:t>63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rgbClr val="FF9900"/>
                          </a:solidFill>
                          <a:effectLst/>
                          <a:latin typeface="Times New Roman" pitchFamily="18" charset="0"/>
                          <a:ea typeface="宋体" pitchFamily="2" charset="-122"/>
                        </a:rPr>
                        <a:t>老</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rgbClr val="FF9900"/>
                          </a:solidFill>
                          <a:effectLst/>
                          <a:latin typeface="Times New Roman" pitchFamily="18" charset="0"/>
                          <a:ea typeface="宋体"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rgbClr val="FF9900"/>
                          </a:solidFill>
                          <a:effectLst/>
                          <a:latin typeface="Times New Roman" pitchFamily="18" charset="0"/>
                          <a:ea typeface="宋体" pitchFamily="2" charset="-122"/>
                        </a:rPr>
                        <a:t>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rgbClr val="FF9900"/>
                          </a:solidFill>
                          <a:effectLst/>
                          <a:latin typeface="Times New Roman" pitchFamily="18" charset="0"/>
                          <a:ea typeface="宋体" pitchFamily="2" charset="-122"/>
                        </a:rPr>
                        <a:t>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rgbClr val="FF9900"/>
                          </a:solidFill>
                          <a:effectLst/>
                          <a:latin typeface="Times New Roman" pitchFamily="18" charset="0"/>
                          <a:ea typeface="宋体" pitchFamily="2" charset="-122"/>
                        </a:rPr>
                        <a:t>不买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r>
              <a:tr h="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en-US" altLang="zh-CN" sz="1400" b="0" i="0" u="none" strike="noStrike" cap="none" normalizeH="0" baseline="0" smtClean="0">
                          <a:ln>
                            <a:noFill/>
                          </a:ln>
                          <a:solidFill>
                            <a:srgbClr val="FF9900"/>
                          </a:solidFill>
                          <a:effectLst/>
                          <a:latin typeface="Times New Roman" pitchFamily="18" charset="0"/>
                          <a:ea typeface="宋体" pitchFamily="2" charset="-122"/>
                        </a:rPr>
                        <a:t>1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med" len="med"/>
                      <a:tailEnd type="none" w="med" len="med"/>
                    </a:lnB>
                    <a:lnTlToBr>
                      <a:noFill/>
                    </a:lnTlToBr>
                    <a:lnBlToTr>
                      <a:noFill/>
                    </a:lnBlToTr>
                    <a:solidFill>
                      <a:srgbClr val="B4B6B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rgbClr val="FF9900"/>
                          </a:solidFill>
                          <a:effectLst/>
                          <a:latin typeface="Times New Roman" pitchFamily="18" charset="0"/>
                          <a:ea typeface="宋体" pitchFamily="2" charset="-122"/>
                        </a:rPr>
                        <a:t>老</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med" len="med"/>
                      <a:tailEnd type="none" w="med" len="med"/>
                    </a:lnB>
                    <a:lnTlToBr>
                      <a:noFill/>
                    </a:lnTlToBr>
                    <a:lnBlToTr>
                      <a:noFill/>
                    </a:lnBlToTr>
                    <a:solidFill>
                      <a:srgbClr val="B4B6B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rgbClr val="FF9900"/>
                          </a:solidFill>
                          <a:effectLst/>
                          <a:latin typeface="Times New Roman" pitchFamily="18" charset="0"/>
                          <a:ea typeface="宋体"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med" len="med"/>
                      <a:tailEnd type="none" w="med" len="med"/>
                    </a:lnB>
                    <a:lnTlToBr>
                      <a:noFill/>
                    </a:lnTlToBr>
                    <a:lnBlToTr>
                      <a:noFill/>
                    </a:lnBlToTr>
                    <a:solidFill>
                      <a:srgbClr val="B4B6B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rgbClr val="FF9900"/>
                          </a:solidFill>
                          <a:effectLst/>
                          <a:latin typeface="Times New Roman" pitchFamily="18" charset="0"/>
                          <a:ea typeface="宋体" pitchFamily="2" charset="-122"/>
                        </a:rPr>
                        <a:t>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med" len="med"/>
                      <a:tailEnd type="none" w="med" len="med"/>
                    </a:lnB>
                    <a:lnTlToBr>
                      <a:noFill/>
                    </a:lnTlToBr>
                    <a:lnBlToTr>
                      <a:noFill/>
                    </a:lnBlToTr>
                    <a:solidFill>
                      <a:srgbClr val="B4B6B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rgbClr val="FF9900"/>
                          </a:solidFill>
                          <a:effectLst/>
                          <a:latin typeface="Times New Roman" pitchFamily="18" charset="0"/>
                          <a:ea typeface="宋体" pitchFamily="2" charset="-122"/>
                        </a:rPr>
                        <a:t>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med" len="med"/>
                      <a:tailEnd type="none" w="med" len="med"/>
                    </a:lnB>
                    <a:lnTlToBr>
                      <a:noFill/>
                    </a:lnTlToBr>
                    <a:lnBlToTr>
                      <a:noFill/>
                    </a:lnBlToTr>
                    <a:solidFill>
                      <a:srgbClr val="B4B6B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itchFamily="2" charset="2"/>
                        <a:buNone/>
                        <a:tabLst/>
                      </a:pPr>
                      <a:r>
                        <a:rPr kumimoji="1" lang="zh-CN" altLang="en-US" sz="1400" b="0" i="0" u="none" strike="noStrike" cap="none" normalizeH="0" baseline="0" smtClean="0">
                          <a:ln>
                            <a:noFill/>
                          </a:ln>
                          <a:solidFill>
                            <a:srgbClr val="FF9900"/>
                          </a:solidFill>
                          <a:effectLst/>
                          <a:latin typeface="Times New Roman" pitchFamily="18" charset="0"/>
                          <a:ea typeface="宋体"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med" len="med"/>
                      <a:tailEnd type="none" w="med" len="med"/>
                    </a:lnB>
                    <a:lnTlToBr>
                      <a:noFill/>
                    </a:lnTlToBr>
                    <a:lnBlToTr>
                      <a:noFill/>
                    </a:lnBlToTr>
                    <a:solidFill>
                      <a:srgbClr val="B4B6B0"/>
                    </a:solidFill>
                  </a:tcPr>
                </a:tc>
              </a:tr>
            </a:tbl>
          </a:graphicData>
        </a:graphic>
      </p:graphicFrame>
      <p:sp>
        <p:nvSpPr>
          <p:cNvPr id="901248" name="Text Box 128"/>
          <p:cNvSpPr txBox="1">
            <a:spLocks noChangeArrowheads="1"/>
          </p:cNvSpPr>
          <p:nvPr/>
        </p:nvSpPr>
        <p:spPr bwMode="auto">
          <a:xfrm>
            <a:off x="5222875" y="1876425"/>
            <a:ext cx="3581400" cy="519113"/>
          </a:xfrm>
          <a:prstGeom prst="rect">
            <a:avLst/>
          </a:prstGeom>
          <a:solidFill>
            <a:srgbClr val="FF66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zh-CN" altLang="en-US" sz="2800">
                <a:solidFill>
                  <a:schemeClr val="bg1"/>
                </a:solidFill>
                <a:ea typeface="宋体" pitchFamily="2" charset="-122"/>
              </a:rPr>
              <a:t>谁在买计算机？</a:t>
            </a:r>
          </a:p>
        </p:txBody>
      </p:sp>
      <p:sp>
        <p:nvSpPr>
          <p:cNvPr id="901249" name="Text Box 129"/>
          <p:cNvSpPr txBox="1">
            <a:spLocks noChangeArrowheads="1"/>
          </p:cNvSpPr>
          <p:nvPr/>
        </p:nvSpPr>
        <p:spPr bwMode="auto">
          <a:xfrm>
            <a:off x="6518275" y="2486025"/>
            <a:ext cx="857250" cy="314325"/>
          </a:xfrm>
          <a:prstGeom prst="rect">
            <a:avLst/>
          </a:prstGeom>
          <a:solidFill>
            <a:srgbClr val="66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zh-CN" altLang="en-US" sz="1400" b="0">
                <a:ea typeface="宋体" pitchFamily="2" charset="-122"/>
              </a:rPr>
              <a:t>年龄？</a:t>
            </a:r>
          </a:p>
        </p:txBody>
      </p:sp>
      <p:sp>
        <p:nvSpPr>
          <p:cNvPr id="901250" name="Text Box 130"/>
          <p:cNvSpPr txBox="1">
            <a:spLocks noChangeArrowheads="1"/>
          </p:cNvSpPr>
          <p:nvPr/>
        </p:nvSpPr>
        <p:spPr bwMode="auto">
          <a:xfrm>
            <a:off x="5356225" y="3705225"/>
            <a:ext cx="914400" cy="314325"/>
          </a:xfrm>
          <a:prstGeom prst="rect">
            <a:avLst/>
          </a:prstGeom>
          <a:solidFill>
            <a:srgbClr val="66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zh-CN" altLang="en-US" sz="1400" b="0">
                <a:ea typeface="宋体" pitchFamily="2" charset="-122"/>
              </a:rPr>
              <a:t>学生？</a:t>
            </a:r>
          </a:p>
        </p:txBody>
      </p:sp>
      <p:sp>
        <p:nvSpPr>
          <p:cNvPr id="901251" name="Text Box 131"/>
          <p:cNvSpPr txBox="1">
            <a:spLocks noChangeArrowheads="1"/>
          </p:cNvSpPr>
          <p:nvPr/>
        </p:nvSpPr>
        <p:spPr bwMode="auto">
          <a:xfrm>
            <a:off x="7737475" y="3705225"/>
            <a:ext cx="838200" cy="314325"/>
          </a:xfrm>
          <a:prstGeom prst="rect">
            <a:avLst/>
          </a:prstGeom>
          <a:solidFill>
            <a:srgbClr val="66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zh-CN" altLang="en-US" sz="1400" b="0">
                <a:ea typeface="宋体" pitchFamily="2" charset="-122"/>
              </a:rPr>
              <a:t>信誉？</a:t>
            </a:r>
          </a:p>
        </p:txBody>
      </p:sp>
      <p:grpSp>
        <p:nvGrpSpPr>
          <p:cNvPr id="901252" name="Group 132"/>
          <p:cNvGrpSpPr>
            <a:grpSpLocks/>
          </p:cNvGrpSpPr>
          <p:nvPr/>
        </p:nvGrpSpPr>
        <p:grpSpPr bwMode="auto">
          <a:xfrm>
            <a:off x="6442075" y="3684588"/>
            <a:ext cx="914400" cy="381000"/>
            <a:chOff x="4080" y="2435"/>
            <a:chExt cx="576" cy="240"/>
          </a:xfrm>
        </p:grpSpPr>
        <p:sp>
          <p:nvSpPr>
            <p:cNvPr id="901253" name="Oval 133"/>
            <p:cNvSpPr>
              <a:spLocks noChangeArrowheads="1"/>
            </p:cNvSpPr>
            <p:nvPr/>
          </p:nvSpPr>
          <p:spPr bwMode="auto">
            <a:xfrm>
              <a:off x="4080" y="2435"/>
              <a:ext cx="576" cy="240"/>
            </a:xfrm>
            <a:prstGeom prst="ellipse">
              <a:avLst/>
            </a:prstGeom>
            <a:solidFill>
              <a:srgbClr val="66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01254" name="Text Box 134"/>
            <p:cNvSpPr txBox="1">
              <a:spLocks noChangeArrowheads="1"/>
            </p:cNvSpPr>
            <p:nvPr/>
          </p:nvSpPr>
          <p:spPr bwMode="auto">
            <a:xfrm>
              <a:off x="4224" y="2448"/>
              <a:ext cx="384"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zh-CN" altLang="en-US" sz="1400" b="0">
                  <a:ea typeface="宋体" pitchFamily="2" charset="-122"/>
                </a:rPr>
                <a:t>买</a:t>
              </a:r>
            </a:p>
          </p:txBody>
        </p:sp>
      </p:grpSp>
      <p:sp>
        <p:nvSpPr>
          <p:cNvPr id="901255" name="Line 135"/>
          <p:cNvSpPr>
            <a:spLocks noChangeShapeType="1"/>
          </p:cNvSpPr>
          <p:nvPr/>
        </p:nvSpPr>
        <p:spPr bwMode="auto">
          <a:xfrm flipH="1">
            <a:off x="5813425" y="2790825"/>
            <a:ext cx="1066800" cy="9144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01256" name="Line 136"/>
          <p:cNvSpPr>
            <a:spLocks noChangeShapeType="1"/>
          </p:cNvSpPr>
          <p:nvPr/>
        </p:nvSpPr>
        <p:spPr bwMode="auto">
          <a:xfrm>
            <a:off x="6880225" y="2790825"/>
            <a:ext cx="0" cy="9144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01257" name="Line 137"/>
          <p:cNvSpPr>
            <a:spLocks noChangeShapeType="1"/>
          </p:cNvSpPr>
          <p:nvPr/>
        </p:nvSpPr>
        <p:spPr bwMode="auto">
          <a:xfrm>
            <a:off x="6899275" y="2790825"/>
            <a:ext cx="1123950" cy="9144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01258" name="Line 138"/>
          <p:cNvSpPr>
            <a:spLocks noChangeShapeType="1"/>
          </p:cNvSpPr>
          <p:nvPr/>
        </p:nvSpPr>
        <p:spPr bwMode="auto">
          <a:xfrm flipH="1">
            <a:off x="5432425" y="4086225"/>
            <a:ext cx="304800" cy="7620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01259" name="Line 139"/>
          <p:cNvSpPr>
            <a:spLocks noChangeShapeType="1"/>
          </p:cNvSpPr>
          <p:nvPr/>
        </p:nvSpPr>
        <p:spPr bwMode="auto">
          <a:xfrm>
            <a:off x="5889625" y="4086225"/>
            <a:ext cx="457200" cy="7620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01260" name="Line 140"/>
          <p:cNvSpPr>
            <a:spLocks noChangeShapeType="1"/>
          </p:cNvSpPr>
          <p:nvPr/>
        </p:nvSpPr>
        <p:spPr bwMode="auto">
          <a:xfrm flipH="1">
            <a:off x="7642225" y="4086225"/>
            <a:ext cx="381000" cy="7620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01261" name="Line 141"/>
          <p:cNvSpPr>
            <a:spLocks noChangeShapeType="1"/>
          </p:cNvSpPr>
          <p:nvPr/>
        </p:nvSpPr>
        <p:spPr bwMode="auto">
          <a:xfrm>
            <a:off x="8175625" y="4086225"/>
            <a:ext cx="457200" cy="7620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01262" name="Rectangle 142"/>
          <p:cNvSpPr>
            <a:spLocks noChangeArrowheads="1"/>
          </p:cNvSpPr>
          <p:nvPr/>
        </p:nvSpPr>
        <p:spPr bwMode="auto">
          <a:xfrm>
            <a:off x="5813425" y="2992438"/>
            <a:ext cx="3619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zh-CN" altLang="en-US" sz="1400" b="0">
                <a:ea typeface="宋体" pitchFamily="2" charset="-122"/>
              </a:rPr>
              <a:t>青</a:t>
            </a:r>
          </a:p>
        </p:txBody>
      </p:sp>
      <p:sp>
        <p:nvSpPr>
          <p:cNvPr id="901263" name="Rectangle 143"/>
          <p:cNvSpPr>
            <a:spLocks noChangeArrowheads="1"/>
          </p:cNvSpPr>
          <p:nvPr/>
        </p:nvSpPr>
        <p:spPr bwMode="auto">
          <a:xfrm>
            <a:off x="6575425" y="3144838"/>
            <a:ext cx="3619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zh-CN" altLang="en-US" sz="1400" b="0">
                <a:ea typeface="宋体" pitchFamily="2" charset="-122"/>
              </a:rPr>
              <a:t>中</a:t>
            </a:r>
          </a:p>
        </p:txBody>
      </p:sp>
      <p:sp>
        <p:nvSpPr>
          <p:cNvPr id="901264" name="Rectangle 144"/>
          <p:cNvSpPr>
            <a:spLocks noChangeArrowheads="1"/>
          </p:cNvSpPr>
          <p:nvPr/>
        </p:nvSpPr>
        <p:spPr bwMode="auto">
          <a:xfrm>
            <a:off x="7432675" y="3068638"/>
            <a:ext cx="3619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zh-CN" altLang="en-US" sz="1400" b="0">
                <a:ea typeface="宋体" pitchFamily="2" charset="-122"/>
              </a:rPr>
              <a:t>老</a:t>
            </a:r>
          </a:p>
        </p:txBody>
      </p:sp>
      <p:sp>
        <p:nvSpPr>
          <p:cNvPr id="901265" name="Rectangle 145"/>
          <p:cNvSpPr>
            <a:spLocks noChangeArrowheads="1"/>
          </p:cNvSpPr>
          <p:nvPr/>
        </p:nvSpPr>
        <p:spPr bwMode="auto">
          <a:xfrm>
            <a:off x="5260975" y="4267200"/>
            <a:ext cx="3619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zh-CN" altLang="en-US" sz="1400" b="0">
                <a:ea typeface="宋体" pitchFamily="2" charset="-122"/>
              </a:rPr>
              <a:t>否</a:t>
            </a:r>
          </a:p>
        </p:txBody>
      </p:sp>
      <p:sp>
        <p:nvSpPr>
          <p:cNvPr id="901266" name="Rectangle 146"/>
          <p:cNvSpPr>
            <a:spLocks noChangeArrowheads="1"/>
          </p:cNvSpPr>
          <p:nvPr/>
        </p:nvSpPr>
        <p:spPr bwMode="auto">
          <a:xfrm>
            <a:off x="5988050" y="4259263"/>
            <a:ext cx="3619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zh-CN" altLang="en-US" sz="1400" b="0">
                <a:ea typeface="宋体" pitchFamily="2" charset="-122"/>
              </a:rPr>
              <a:t>是</a:t>
            </a:r>
          </a:p>
        </p:txBody>
      </p:sp>
      <p:sp>
        <p:nvSpPr>
          <p:cNvPr id="901267" name="Rectangle 147"/>
          <p:cNvSpPr>
            <a:spLocks noChangeArrowheads="1"/>
          </p:cNvSpPr>
          <p:nvPr/>
        </p:nvSpPr>
        <p:spPr bwMode="auto">
          <a:xfrm>
            <a:off x="7432675" y="4287838"/>
            <a:ext cx="3619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zh-CN" altLang="en-US" sz="1400" b="0">
                <a:ea typeface="宋体" pitchFamily="2" charset="-122"/>
              </a:rPr>
              <a:t>优</a:t>
            </a:r>
          </a:p>
        </p:txBody>
      </p:sp>
      <p:sp>
        <p:nvSpPr>
          <p:cNvPr id="901268" name="Rectangle 148"/>
          <p:cNvSpPr>
            <a:spLocks noChangeArrowheads="1"/>
          </p:cNvSpPr>
          <p:nvPr/>
        </p:nvSpPr>
        <p:spPr bwMode="auto">
          <a:xfrm>
            <a:off x="8347075" y="4287838"/>
            <a:ext cx="3619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zh-CN" altLang="en-US" sz="1400" b="0">
                <a:ea typeface="宋体" pitchFamily="2" charset="-122"/>
              </a:rPr>
              <a:t>良</a:t>
            </a:r>
          </a:p>
        </p:txBody>
      </p:sp>
      <p:grpSp>
        <p:nvGrpSpPr>
          <p:cNvPr id="901269" name="Group 149"/>
          <p:cNvGrpSpPr>
            <a:grpSpLocks/>
          </p:cNvGrpSpPr>
          <p:nvPr/>
        </p:nvGrpSpPr>
        <p:grpSpPr bwMode="auto">
          <a:xfrm>
            <a:off x="4975225" y="4827588"/>
            <a:ext cx="914400" cy="381000"/>
            <a:chOff x="3156" y="3155"/>
            <a:chExt cx="576" cy="240"/>
          </a:xfrm>
        </p:grpSpPr>
        <p:sp>
          <p:nvSpPr>
            <p:cNvPr id="901270" name="Oval 150"/>
            <p:cNvSpPr>
              <a:spLocks noChangeArrowheads="1"/>
            </p:cNvSpPr>
            <p:nvPr/>
          </p:nvSpPr>
          <p:spPr bwMode="auto">
            <a:xfrm>
              <a:off x="3156" y="3155"/>
              <a:ext cx="576" cy="240"/>
            </a:xfrm>
            <a:prstGeom prst="ellipse">
              <a:avLst/>
            </a:prstGeom>
            <a:solidFill>
              <a:srgbClr val="66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01271" name="Text Box 151"/>
            <p:cNvSpPr txBox="1">
              <a:spLocks noChangeArrowheads="1"/>
            </p:cNvSpPr>
            <p:nvPr/>
          </p:nvSpPr>
          <p:spPr bwMode="auto">
            <a:xfrm>
              <a:off x="3252" y="3174"/>
              <a:ext cx="384"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zh-CN" altLang="en-US" sz="1400" b="0">
                  <a:ea typeface="宋体" pitchFamily="2" charset="-122"/>
                </a:rPr>
                <a:t>不买</a:t>
              </a:r>
            </a:p>
          </p:txBody>
        </p:sp>
      </p:grpSp>
      <p:grpSp>
        <p:nvGrpSpPr>
          <p:cNvPr id="901272" name="Group 152"/>
          <p:cNvGrpSpPr>
            <a:grpSpLocks/>
          </p:cNvGrpSpPr>
          <p:nvPr/>
        </p:nvGrpSpPr>
        <p:grpSpPr bwMode="auto">
          <a:xfrm>
            <a:off x="8194675" y="4829175"/>
            <a:ext cx="914400" cy="381000"/>
            <a:chOff x="4080" y="2435"/>
            <a:chExt cx="576" cy="240"/>
          </a:xfrm>
        </p:grpSpPr>
        <p:sp>
          <p:nvSpPr>
            <p:cNvPr id="901273" name="Oval 153"/>
            <p:cNvSpPr>
              <a:spLocks noChangeArrowheads="1"/>
            </p:cNvSpPr>
            <p:nvPr/>
          </p:nvSpPr>
          <p:spPr bwMode="auto">
            <a:xfrm>
              <a:off x="4080" y="2435"/>
              <a:ext cx="576" cy="240"/>
            </a:xfrm>
            <a:prstGeom prst="ellipse">
              <a:avLst/>
            </a:prstGeom>
            <a:solidFill>
              <a:srgbClr val="66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01274" name="Text Box 154"/>
            <p:cNvSpPr txBox="1">
              <a:spLocks noChangeArrowheads="1"/>
            </p:cNvSpPr>
            <p:nvPr/>
          </p:nvSpPr>
          <p:spPr bwMode="auto">
            <a:xfrm>
              <a:off x="4224" y="2448"/>
              <a:ext cx="384"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zh-CN" altLang="en-US" sz="1400" b="0">
                  <a:ea typeface="宋体" pitchFamily="2" charset="-122"/>
                </a:rPr>
                <a:t>买</a:t>
              </a:r>
            </a:p>
          </p:txBody>
        </p:sp>
      </p:grpSp>
      <p:grpSp>
        <p:nvGrpSpPr>
          <p:cNvPr id="901275" name="Group 155"/>
          <p:cNvGrpSpPr>
            <a:grpSpLocks/>
          </p:cNvGrpSpPr>
          <p:nvPr/>
        </p:nvGrpSpPr>
        <p:grpSpPr bwMode="auto">
          <a:xfrm>
            <a:off x="5983288" y="4827588"/>
            <a:ext cx="914400" cy="381000"/>
            <a:chOff x="4080" y="2435"/>
            <a:chExt cx="576" cy="240"/>
          </a:xfrm>
        </p:grpSpPr>
        <p:sp>
          <p:nvSpPr>
            <p:cNvPr id="901276" name="Oval 156"/>
            <p:cNvSpPr>
              <a:spLocks noChangeArrowheads="1"/>
            </p:cNvSpPr>
            <p:nvPr/>
          </p:nvSpPr>
          <p:spPr bwMode="auto">
            <a:xfrm>
              <a:off x="4080" y="2435"/>
              <a:ext cx="576" cy="240"/>
            </a:xfrm>
            <a:prstGeom prst="ellipse">
              <a:avLst/>
            </a:prstGeom>
            <a:solidFill>
              <a:srgbClr val="66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01277" name="Text Box 157"/>
            <p:cNvSpPr txBox="1">
              <a:spLocks noChangeArrowheads="1"/>
            </p:cNvSpPr>
            <p:nvPr/>
          </p:nvSpPr>
          <p:spPr bwMode="auto">
            <a:xfrm>
              <a:off x="4224" y="2448"/>
              <a:ext cx="384"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zh-CN" altLang="en-US" sz="1400" b="0">
                  <a:ea typeface="宋体" pitchFamily="2" charset="-122"/>
                </a:rPr>
                <a:t>买</a:t>
              </a:r>
            </a:p>
          </p:txBody>
        </p:sp>
      </p:grpSp>
      <p:grpSp>
        <p:nvGrpSpPr>
          <p:cNvPr id="901278" name="Group 158"/>
          <p:cNvGrpSpPr>
            <a:grpSpLocks/>
          </p:cNvGrpSpPr>
          <p:nvPr/>
        </p:nvGrpSpPr>
        <p:grpSpPr bwMode="auto">
          <a:xfrm>
            <a:off x="7127875" y="4848225"/>
            <a:ext cx="914400" cy="381000"/>
            <a:chOff x="4512" y="3168"/>
            <a:chExt cx="576" cy="240"/>
          </a:xfrm>
        </p:grpSpPr>
        <p:sp>
          <p:nvSpPr>
            <p:cNvPr id="901279" name="Oval 159"/>
            <p:cNvSpPr>
              <a:spLocks noChangeArrowheads="1"/>
            </p:cNvSpPr>
            <p:nvPr/>
          </p:nvSpPr>
          <p:spPr bwMode="auto">
            <a:xfrm>
              <a:off x="4512" y="3168"/>
              <a:ext cx="576" cy="240"/>
            </a:xfrm>
            <a:prstGeom prst="ellipse">
              <a:avLst/>
            </a:prstGeom>
            <a:solidFill>
              <a:srgbClr val="B4B6B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01280" name="Text Box 160"/>
            <p:cNvSpPr txBox="1">
              <a:spLocks noChangeArrowheads="1"/>
            </p:cNvSpPr>
            <p:nvPr/>
          </p:nvSpPr>
          <p:spPr bwMode="auto">
            <a:xfrm>
              <a:off x="4608" y="3187"/>
              <a:ext cx="384" cy="192"/>
            </a:xfrm>
            <a:prstGeom prst="rect">
              <a:avLst/>
            </a:prstGeom>
            <a:solidFill>
              <a:srgbClr val="B4B6B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zh-CN" altLang="en-US" sz="1400" b="0">
                  <a:ea typeface="宋体" pitchFamily="2" charset="-122"/>
                </a:rPr>
                <a:t>不买</a:t>
              </a:r>
            </a:p>
          </p:txBody>
        </p:sp>
      </p:grpSp>
      <p:sp>
        <p:nvSpPr>
          <p:cNvPr id="901281" name="Text Box 161"/>
          <p:cNvSpPr txBox="1">
            <a:spLocks noChangeArrowheads="1"/>
          </p:cNvSpPr>
          <p:nvPr/>
        </p:nvSpPr>
        <p:spPr bwMode="auto">
          <a:xfrm>
            <a:off x="179388" y="765175"/>
            <a:ext cx="2012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t>决策树的用途</a:t>
            </a:r>
          </a:p>
        </p:txBody>
      </p:sp>
      <p:sp>
        <p:nvSpPr>
          <p:cNvPr id="901282" name="Text Box 162"/>
          <p:cNvSpPr txBox="1">
            <a:spLocks noChangeArrowheads="1"/>
          </p:cNvSpPr>
          <p:nvPr/>
        </p:nvSpPr>
        <p:spPr bwMode="auto">
          <a:xfrm>
            <a:off x="3276600" y="620713"/>
            <a:ext cx="1962150" cy="519112"/>
          </a:xfrm>
          <a:prstGeom prst="rect">
            <a:avLst/>
          </a:prstGeom>
          <a:noFill/>
          <a:ln>
            <a:noFill/>
          </a:ln>
          <a:effectLst/>
          <a:extLst>
            <a:ext uri="{909E8E84-426E-40DD-AFC4-6F175D3DCCD1}">
              <a14:hiddenFill xmlns:a14="http://schemas.microsoft.com/office/drawing/2010/main">
                <a:solidFill>
                  <a:srgbClr val="CC00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a:t>决策树算法</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7703" name="Text Box 7"/>
          <p:cNvSpPr txBox="1">
            <a:spLocks noChangeArrowheads="1"/>
          </p:cNvSpPr>
          <p:nvPr/>
        </p:nvSpPr>
        <p:spPr bwMode="auto">
          <a:xfrm>
            <a:off x="3276600" y="620713"/>
            <a:ext cx="1962150" cy="519112"/>
          </a:xfrm>
          <a:prstGeom prst="rect">
            <a:avLst/>
          </a:prstGeom>
          <a:noFill/>
          <a:ln>
            <a:noFill/>
          </a:ln>
          <a:effectLst/>
          <a:extLst>
            <a:ext uri="{909E8E84-426E-40DD-AFC4-6F175D3DCCD1}">
              <a14:hiddenFill xmlns:a14="http://schemas.microsoft.com/office/drawing/2010/main">
                <a:solidFill>
                  <a:srgbClr val="CC00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a:t>决策树算法</a:t>
            </a:r>
          </a:p>
        </p:txBody>
      </p:sp>
      <p:sp>
        <p:nvSpPr>
          <p:cNvPr id="797704" name="Text Box 8"/>
          <p:cNvSpPr txBox="1">
            <a:spLocks noChangeArrowheads="1"/>
          </p:cNvSpPr>
          <p:nvPr/>
        </p:nvSpPr>
        <p:spPr bwMode="auto">
          <a:xfrm>
            <a:off x="179388" y="1052513"/>
            <a:ext cx="2012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t>决策树的表示</a:t>
            </a:r>
          </a:p>
        </p:txBody>
      </p:sp>
      <p:sp>
        <p:nvSpPr>
          <p:cNvPr id="797705" name="Text Box 9"/>
          <p:cNvSpPr txBox="1">
            <a:spLocks noChangeArrowheads="1"/>
          </p:cNvSpPr>
          <p:nvPr/>
        </p:nvSpPr>
        <p:spPr bwMode="auto">
          <a:xfrm>
            <a:off x="900113" y="1557338"/>
            <a:ext cx="6889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t>决策树的基本组成部分：决策结点、分支和叶子。</a:t>
            </a:r>
          </a:p>
        </p:txBody>
      </p:sp>
      <p:sp>
        <p:nvSpPr>
          <p:cNvPr id="797706" name="Text Box 10"/>
          <p:cNvSpPr txBox="1">
            <a:spLocks noChangeArrowheads="1"/>
          </p:cNvSpPr>
          <p:nvPr/>
        </p:nvSpPr>
        <p:spPr bwMode="auto">
          <a:xfrm>
            <a:off x="1577975" y="2276475"/>
            <a:ext cx="857250" cy="314325"/>
          </a:xfrm>
          <a:prstGeom prst="rect">
            <a:avLst/>
          </a:prstGeom>
          <a:solidFill>
            <a:srgbClr val="66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zh-CN" altLang="en-US" sz="1400" b="0">
                <a:ea typeface="宋体" pitchFamily="2" charset="-122"/>
              </a:rPr>
              <a:t>年龄？</a:t>
            </a:r>
          </a:p>
        </p:txBody>
      </p:sp>
      <p:sp>
        <p:nvSpPr>
          <p:cNvPr id="797707" name="Text Box 11"/>
          <p:cNvSpPr txBox="1">
            <a:spLocks noChangeArrowheads="1"/>
          </p:cNvSpPr>
          <p:nvPr/>
        </p:nvSpPr>
        <p:spPr bwMode="auto">
          <a:xfrm>
            <a:off x="415925" y="3495675"/>
            <a:ext cx="914400" cy="314325"/>
          </a:xfrm>
          <a:prstGeom prst="rect">
            <a:avLst/>
          </a:prstGeom>
          <a:solidFill>
            <a:srgbClr val="66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zh-CN" altLang="en-US" sz="1400" b="0">
                <a:ea typeface="宋体" pitchFamily="2" charset="-122"/>
              </a:rPr>
              <a:t>学生？</a:t>
            </a:r>
          </a:p>
        </p:txBody>
      </p:sp>
      <p:sp>
        <p:nvSpPr>
          <p:cNvPr id="797708" name="Text Box 12"/>
          <p:cNvSpPr txBox="1">
            <a:spLocks noChangeArrowheads="1"/>
          </p:cNvSpPr>
          <p:nvPr/>
        </p:nvSpPr>
        <p:spPr bwMode="auto">
          <a:xfrm>
            <a:off x="2797175" y="3495675"/>
            <a:ext cx="838200" cy="314325"/>
          </a:xfrm>
          <a:prstGeom prst="rect">
            <a:avLst/>
          </a:prstGeom>
          <a:solidFill>
            <a:srgbClr val="66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zh-CN" altLang="en-US" sz="1400" b="0">
                <a:ea typeface="宋体" pitchFamily="2" charset="-122"/>
              </a:rPr>
              <a:t>信誉？</a:t>
            </a:r>
          </a:p>
        </p:txBody>
      </p:sp>
      <p:grpSp>
        <p:nvGrpSpPr>
          <p:cNvPr id="797709" name="Group 13"/>
          <p:cNvGrpSpPr>
            <a:grpSpLocks/>
          </p:cNvGrpSpPr>
          <p:nvPr/>
        </p:nvGrpSpPr>
        <p:grpSpPr bwMode="auto">
          <a:xfrm>
            <a:off x="1501775" y="3475038"/>
            <a:ext cx="914400" cy="381000"/>
            <a:chOff x="4080" y="2435"/>
            <a:chExt cx="576" cy="240"/>
          </a:xfrm>
        </p:grpSpPr>
        <p:sp>
          <p:nvSpPr>
            <p:cNvPr id="797710" name="Oval 14"/>
            <p:cNvSpPr>
              <a:spLocks noChangeArrowheads="1"/>
            </p:cNvSpPr>
            <p:nvPr/>
          </p:nvSpPr>
          <p:spPr bwMode="auto">
            <a:xfrm>
              <a:off x="4080" y="2435"/>
              <a:ext cx="576" cy="240"/>
            </a:xfrm>
            <a:prstGeom prst="ellipse">
              <a:avLst/>
            </a:prstGeom>
            <a:solidFill>
              <a:srgbClr val="66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97711" name="Text Box 15"/>
            <p:cNvSpPr txBox="1">
              <a:spLocks noChangeArrowheads="1"/>
            </p:cNvSpPr>
            <p:nvPr/>
          </p:nvSpPr>
          <p:spPr bwMode="auto">
            <a:xfrm>
              <a:off x="4224" y="2448"/>
              <a:ext cx="384"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zh-CN" altLang="en-US" sz="1400" b="0">
                  <a:ea typeface="宋体" pitchFamily="2" charset="-122"/>
                </a:rPr>
                <a:t>买</a:t>
              </a:r>
            </a:p>
          </p:txBody>
        </p:sp>
      </p:grpSp>
      <p:sp>
        <p:nvSpPr>
          <p:cNvPr id="797712" name="Line 16"/>
          <p:cNvSpPr>
            <a:spLocks noChangeShapeType="1"/>
          </p:cNvSpPr>
          <p:nvPr/>
        </p:nvSpPr>
        <p:spPr bwMode="auto">
          <a:xfrm flipH="1">
            <a:off x="873125" y="2581275"/>
            <a:ext cx="1066800" cy="9144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97713" name="Line 17"/>
          <p:cNvSpPr>
            <a:spLocks noChangeShapeType="1"/>
          </p:cNvSpPr>
          <p:nvPr/>
        </p:nvSpPr>
        <p:spPr bwMode="auto">
          <a:xfrm>
            <a:off x="1939925" y="2581275"/>
            <a:ext cx="0" cy="9144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97714" name="Line 18"/>
          <p:cNvSpPr>
            <a:spLocks noChangeShapeType="1"/>
          </p:cNvSpPr>
          <p:nvPr/>
        </p:nvSpPr>
        <p:spPr bwMode="auto">
          <a:xfrm>
            <a:off x="1958975" y="2581275"/>
            <a:ext cx="1123950" cy="9144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97715" name="Line 19"/>
          <p:cNvSpPr>
            <a:spLocks noChangeShapeType="1"/>
          </p:cNvSpPr>
          <p:nvPr/>
        </p:nvSpPr>
        <p:spPr bwMode="auto">
          <a:xfrm flipH="1">
            <a:off x="492125" y="3876675"/>
            <a:ext cx="304800" cy="7620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97716" name="Line 20"/>
          <p:cNvSpPr>
            <a:spLocks noChangeShapeType="1"/>
          </p:cNvSpPr>
          <p:nvPr/>
        </p:nvSpPr>
        <p:spPr bwMode="auto">
          <a:xfrm>
            <a:off x="949325" y="3876675"/>
            <a:ext cx="457200" cy="7620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97717" name="Line 21"/>
          <p:cNvSpPr>
            <a:spLocks noChangeShapeType="1"/>
          </p:cNvSpPr>
          <p:nvPr/>
        </p:nvSpPr>
        <p:spPr bwMode="auto">
          <a:xfrm flipH="1">
            <a:off x="2701925" y="3876675"/>
            <a:ext cx="381000" cy="7620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97718" name="Line 22"/>
          <p:cNvSpPr>
            <a:spLocks noChangeShapeType="1"/>
          </p:cNvSpPr>
          <p:nvPr/>
        </p:nvSpPr>
        <p:spPr bwMode="auto">
          <a:xfrm>
            <a:off x="3235325" y="3876675"/>
            <a:ext cx="457200" cy="7620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97719" name="Rectangle 23"/>
          <p:cNvSpPr>
            <a:spLocks noChangeArrowheads="1"/>
          </p:cNvSpPr>
          <p:nvPr/>
        </p:nvSpPr>
        <p:spPr bwMode="auto">
          <a:xfrm>
            <a:off x="873125" y="2782888"/>
            <a:ext cx="3619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zh-CN" altLang="en-US" sz="1400" b="0">
                <a:ea typeface="宋体" pitchFamily="2" charset="-122"/>
              </a:rPr>
              <a:t>青</a:t>
            </a:r>
          </a:p>
        </p:txBody>
      </p:sp>
      <p:sp>
        <p:nvSpPr>
          <p:cNvPr id="797720" name="Rectangle 24"/>
          <p:cNvSpPr>
            <a:spLocks noChangeArrowheads="1"/>
          </p:cNvSpPr>
          <p:nvPr/>
        </p:nvSpPr>
        <p:spPr bwMode="auto">
          <a:xfrm>
            <a:off x="1635125" y="2935288"/>
            <a:ext cx="3619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zh-CN" altLang="en-US" sz="1400" b="0">
                <a:ea typeface="宋体" pitchFamily="2" charset="-122"/>
              </a:rPr>
              <a:t>中</a:t>
            </a:r>
          </a:p>
        </p:txBody>
      </p:sp>
      <p:sp>
        <p:nvSpPr>
          <p:cNvPr id="797721" name="Rectangle 25"/>
          <p:cNvSpPr>
            <a:spLocks noChangeArrowheads="1"/>
          </p:cNvSpPr>
          <p:nvPr/>
        </p:nvSpPr>
        <p:spPr bwMode="auto">
          <a:xfrm>
            <a:off x="2492375" y="2859088"/>
            <a:ext cx="3619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zh-CN" altLang="en-US" sz="1400" b="0">
                <a:ea typeface="宋体" pitchFamily="2" charset="-122"/>
              </a:rPr>
              <a:t>老</a:t>
            </a:r>
          </a:p>
        </p:txBody>
      </p:sp>
      <p:sp>
        <p:nvSpPr>
          <p:cNvPr id="797722" name="Rectangle 26"/>
          <p:cNvSpPr>
            <a:spLocks noChangeArrowheads="1"/>
          </p:cNvSpPr>
          <p:nvPr/>
        </p:nvSpPr>
        <p:spPr bwMode="auto">
          <a:xfrm>
            <a:off x="320675" y="4057650"/>
            <a:ext cx="3619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zh-CN" altLang="en-US" sz="1400" b="0">
                <a:ea typeface="宋体" pitchFamily="2" charset="-122"/>
              </a:rPr>
              <a:t>否</a:t>
            </a:r>
          </a:p>
        </p:txBody>
      </p:sp>
      <p:sp>
        <p:nvSpPr>
          <p:cNvPr id="797723" name="Rectangle 27"/>
          <p:cNvSpPr>
            <a:spLocks noChangeArrowheads="1"/>
          </p:cNvSpPr>
          <p:nvPr/>
        </p:nvSpPr>
        <p:spPr bwMode="auto">
          <a:xfrm>
            <a:off x="1047750" y="4049713"/>
            <a:ext cx="3619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zh-CN" altLang="en-US" sz="1400" b="0">
                <a:ea typeface="宋体" pitchFamily="2" charset="-122"/>
              </a:rPr>
              <a:t>是</a:t>
            </a:r>
          </a:p>
        </p:txBody>
      </p:sp>
      <p:sp>
        <p:nvSpPr>
          <p:cNvPr id="797724" name="Rectangle 28"/>
          <p:cNvSpPr>
            <a:spLocks noChangeArrowheads="1"/>
          </p:cNvSpPr>
          <p:nvPr/>
        </p:nvSpPr>
        <p:spPr bwMode="auto">
          <a:xfrm>
            <a:off x="2492375" y="4078288"/>
            <a:ext cx="3619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zh-CN" altLang="en-US" sz="1400" b="0">
                <a:ea typeface="宋体" pitchFamily="2" charset="-122"/>
              </a:rPr>
              <a:t>优</a:t>
            </a:r>
          </a:p>
        </p:txBody>
      </p:sp>
      <p:sp>
        <p:nvSpPr>
          <p:cNvPr id="797725" name="Rectangle 29"/>
          <p:cNvSpPr>
            <a:spLocks noChangeArrowheads="1"/>
          </p:cNvSpPr>
          <p:nvPr/>
        </p:nvSpPr>
        <p:spPr bwMode="auto">
          <a:xfrm>
            <a:off x="3406775" y="4078288"/>
            <a:ext cx="3619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zh-CN" altLang="en-US" sz="1400" b="0">
                <a:ea typeface="宋体" pitchFamily="2" charset="-122"/>
              </a:rPr>
              <a:t>良</a:t>
            </a:r>
          </a:p>
        </p:txBody>
      </p:sp>
      <p:grpSp>
        <p:nvGrpSpPr>
          <p:cNvPr id="797726" name="Group 30"/>
          <p:cNvGrpSpPr>
            <a:grpSpLocks/>
          </p:cNvGrpSpPr>
          <p:nvPr/>
        </p:nvGrpSpPr>
        <p:grpSpPr bwMode="auto">
          <a:xfrm>
            <a:off x="34925" y="4618038"/>
            <a:ext cx="914400" cy="381000"/>
            <a:chOff x="3156" y="3155"/>
            <a:chExt cx="576" cy="240"/>
          </a:xfrm>
        </p:grpSpPr>
        <p:sp>
          <p:nvSpPr>
            <p:cNvPr id="797727" name="Oval 31"/>
            <p:cNvSpPr>
              <a:spLocks noChangeArrowheads="1"/>
            </p:cNvSpPr>
            <p:nvPr/>
          </p:nvSpPr>
          <p:spPr bwMode="auto">
            <a:xfrm>
              <a:off x="3156" y="3155"/>
              <a:ext cx="576" cy="240"/>
            </a:xfrm>
            <a:prstGeom prst="ellipse">
              <a:avLst/>
            </a:prstGeom>
            <a:solidFill>
              <a:srgbClr val="66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97728" name="Text Box 32"/>
            <p:cNvSpPr txBox="1">
              <a:spLocks noChangeArrowheads="1"/>
            </p:cNvSpPr>
            <p:nvPr/>
          </p:nvSpPr>
          <p:spPr bwMode="auto">
            <a:xfrm>
              <a:off x="3252" y="3174"/>
              <a:ext cx="384"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zh-CN" altLang="en-US" sz="1400" b="0">
                  <a:ea typeface="宋体" pitchFamily="2" charset="-122"/>
                </a:rPr>
                <a:t>不买</a:t>
              </a:r>
            </a:p>
          </p:txBody>
        </p:sp>
      </p:grpSp>
      <p:grpSp>
        <p:nvGrpSpPr>
          <p:cNvPr id="797729" name="Group 33"/>
          <p:cNvGrpSpPr>
            <a:grpSpLocks/>
          </p:cNvGrpSpPr>
          <p:nvPr/>
        </p:nvGrpSpPr>
        <p:grpSpPr bwMode="auto">
          <a:xfrm>
            <a:off x="3254375" y="4619625"/>
            <a:ext cx="914400" cy="381000"/>
            <a:chOff x="4080" y="2435"/>
            <a:chExt cx="576" cy="240"/>
          </a:xfrm>
        </p:grpSpPr>
        <p:sp>
          <p:nvSpPr>
            <p:cNvPr id="797730" name="Oval 34"/>
            <p:cNvSpPr>
              <a:spLocks noChangeArrowheads="1"/>
            </p:cNvSpPr>
            <p:nvPr/>
          </p:nvSpPr>
          <p:spPr bwMode="auto">
            <a:xfrm>
              <a:off x="4080" y="2435"/>
              <a:ext cx="576" cy="240"/>
            </a:xfrm>
            <a:prstGeom prst="ellipse">
              <a:avLst/>
            </a:prstGeom>
            <a:solidFill>
              <a:srgbClr val="66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97731" name="Text Box 35"/>
            <p:cNvSpPr txBox="1">
              <a:spLocks noChangeArrowheads="1"/>
            </p:cNvSpPr>
            <p:nvPr/>
          </p:nvSpPr>
          <p:spPr bwMode="auto">
            <a:xfrm>
              <a:off x="4224" y="2448"/>
              <a:ext cx="384"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zh-CN" altLang="en-US" sz="1400" b="0">
                  <a:ea typeface="宋体" pitchFamily="2" charset="-122"/>
                </a:rPr>
                <a:t>买</a:t>
              </a:r>
            </a:p>
          </p:txBody>
        </p:sp>
      </p:grpSp>
      <p:grpSp>
        <p:nvGrpSpPr>
          <p:cNvPr id="797732" name="Group 36"/>
          <p:cNvGrpSpPr>
            <a:grpSpLocks/>
          </p:cNvGrpSpPr>
          <p:nvPr/>
        </p:nvGrpSpPr>
        <p:grpSpPr bwMode="auto">
          <a:xfrm>
            <a:off x="1042988" y="4618038"/>
            <a:ext cx="914400" cy="381000"/>
            <a:chOff x="4080" y="2435"/>
            <a:chExt cx="576" cy="240"/>
          </a:xfrm>
        </p:grpSpPr>
        <p:sp>
          <p:nvSpPr>
            <p:cNvPr id="797733" name="Oval 37"/>
            <p:cNvSpPr>
              <a:spLocks noChangeArrowheads="1"/>
            </p:cNvSpPr>
            <p:nvPr/>
          </p:nvSpPr>
          <p:spPr bwMode="auto">
            <a:xfrm>
              <a:off x="4080" y="2435"/>
              <a:ext cx="576" cy="240"/>
            </a:xfrm>
            <a:prstGeom prst="ellipse">
              <a:avLst/>
            </a:prstGeom>
            <a:solidFill>
              <a:srgbClr val="66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97734" name="Text Box 38"/>
            <p:cNvSpPr txBox="1">
              <a:spLocks noChangeArrowheads="1"/>
            </p:cNvSpPr>
            <p:nvPr/>
          </p:nvSpPr>
          <p:spPr bwMode="auto">
            <a:xfrm>
              <a:off x="4224" y="2448"/>
              <a:ext cx="384"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zh-CN" altLang="en-US" sz="1400" b="0">
                  <a:ea typeface="宋体" pitchFamily="2" charset="-122"/>
                </a:rPr>
                <a:t>买</a:t>
              </a:r>
            </a:p>
          </p:txBody>
        </p:sp>
      </p:grpSp>
      <p:grpSp>
        <p:nvGrpSpPr>
          <p:cNvPr id="797735" name="Group 39"/>
          <p:cNvGrpSpPr>
            <a:grpSpLocks/>
          </p:cNvGrpSpPr>
          <p:nvPr/>
        </p:nvGrpSpPr>
        <p:grpSpPr bwMode="auto">
          <a:xfrm>
            <a:off x="2187575" y="4638675"/>
            <a:ext cx="914400" cy="381000"/>
            <a:chOff x="4512" y="3168"/>
            <a:chExt cx="576" cy="240"/>
          </a:xfrm>
        </p:grpSpPr>
        <p:sp>
          <p:nvSpPr>
            <p:cNvPr id="797736" name="Oval 40"/>
            <p:cNvSpPr>
              <a:spLocks noChangeArrowheads="1"/>
            </p:cNvSpPr>
            <p:nvPr/>
          </p:nvSpPr>
          <p:spPr bwMode="auto">
            <a:xfrm>
              <a:off x="4512" y="3168"/>
              <a:ext cx="576" cy="240"/>
            </a:xfrm>
            <a:prstGeom prst="ellipse">
              <a:avLst/>
            </a:prstGeom>
            <a:solidFill>
              <a:srgbClr val="B4B6B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97737" name="Text Box 41"/>
            <p:cNvSpPr txBox="1">
              <a:spLocks noChangeArrowheads="1"/>
            </p:cNvSpPr>
            <p:nvPr/>
          </p:nvSpPr>
          <p:spPr bwMode="auto">
            <a:xfrm>
              <a:off x="4608" y="3187"/>
              <a:ext cx="384" cy="192"/>
            </a:xfrm>
            <a:prstGeom prst="rect">
              <a:avLst/>
            </a:prstGeom>
            <a:solidFill>
              <a:srgbClr val="B4B6B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zh-CN" altLang="en-US" sz="1400" b="0">
                  <a:ea typeface="宋体" pitchFamily="2" charset="-122"/>
                </a:rPr>
                <a:t>不买</a:t>
              </a:r>
            </a:p>
          </p:txBody>
        </p:sp>
      </p:grpSp>
      <p:sp>
        <p:nvSpPr>
          <p:cNvPr id="797738" name="Text Box 42"/>
          <p:cNvSpPr txBox="1">
            <a:spLocks noChangeArrowheads="1"/>
          </p:cNvSpPr>
          <p:nvPr/>
        </p:nvSpPr>
        <p:spPr bwMode="auto">
          <a:xfrm>
            <a:off x="3924300" y="2205038"/>
            <a:ext cx="5186035"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0" dirty="0"/>
              <a:t>决策树中最上面的结点称为</a:t>
            </a:r>
            <a:r>
              <a:rPr lang="zh-CN" altLang="en-US" b="0" dirty="0">
                <a:solidFill>
                  <a:srgbClr val="FF0000"/>
                </a:solidFill>
              </a:rPr>
              <a:t>根结点</a:t>
            </a:r>
            <a:r>
              <a:rPr lang="zh-CN" altLang="en-US" b="0" dirty="0"/>
              <a:t>。</a:t>
            </a:r>
          </a:p>
          <a:p>
            <a:r>
              <a:rPr lang="zh-CN" altLang="en-US" b="0" dirty="0"/>
              <a:t>是整个决策树的开始。每个分支是一</a:t>
            </a:r>
          </a:p>
          <a:p>
            <a:r>
              <a:rPr lang="zh-CN" altLang="en-US" b="0" dirty="0"/>
              <a:t>个新的</a:t>
            </a:r>
            <a:r>
              <a:rPr lang="zh-CN" altLang="en-US" b="0" dirty="0">
                <a:solidFill>
                  <a:srgbClr val="FF0000"/>
                </a:solidFill>
              </a:rPr>
              <a:t>决策结点</a:t>
            </a:r>
            <a:r>
              <a:rPr lang="zh-CN" altLang="en-US" b="0" dirty="0"/>
              <a:t>，或者是树的叶子。</a:t>
            </a:r>
          </a:p>
          <a:p>
            <a:r>
              <a:rPr lang="zh-CN" altLang="en-US" b="0" dirty="0"/>
              <a:t>每个决策结点代表一个问题或者决策</a:t>
            </a:r>
            <a:r>
              <a:rPr lang="en-US" altLang="zh-CN" b="0" dirty="0"/>
              <a:t>.</a:t>
            </a:r>
          </a:p>
          <a:p>
            <a:r>
              <a:rPr lang="zh-CN" altLang="en-US" b="0" dirty="0"/>
              <a:t>通常对应待分类对象的属性。</a:t>
            </a:r>
          </a:p>
          <a:p>
            <a:r>
              <a:rPr lang="zh-CN" altLang="en-US" b="0" dirty="0">
                <a:solidFill>
                  <a:srgbClr val="FF66FF"/>
                </a:solidFill>
              </a:rPr>
              <a:t>每个</a:t>
            </a:r>
            <a:r>
              <a:rPr lang="zh-CN" altLang="en-US" b="0" dirty="0">
                <a:solidFill>
                  <a:srgbClr val="FF0000"/>
                </a:solidFill>
              </a:rPr>
              <a:t>叶结点</a:t>
            </a:r>
            <a:r>
              <a:rPr lang="zh-CN" altLang="en-US" b="0" dirty="0">
                <a:solidFill>
                  <a:srgbClr val="FF66FF"/>
                </a:solidFill>
              </a:rPr>
              <a:t>代表一种可能的分类结果</a:t>
            </a:r>
          </a:p>
        </p:txBody>
      </p:sp>
      <p:sp>
        <p:nvSpPr>
          <p:cNvPr id="797739" name="Text Box 43"/>
          <p:cNvSpPr txBox="1">
            <a:spLocks noChangeArrowheads="1"/>
          </p:cNvSpPr>
          <p:nvPr/>
        </p:nvSpPr>
        <p:spPr bwMode="auto">
          <a:xfrm>
            <a:off x="228600" y="5157788"/>
            <a:ext cx="902335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0"/>
              <a:t>        </a:t>
            </a:r>
            <a:r>
              <a:rPr lang="zh-CN" altLang="en-US" b="0"/>
              <a:t>在沿着决策树从上到下的遍历过程中，在每个结点都有一个</a:t>
            </a:r>
          </a:p>
          <a:p>
            <a:r>
              <a:rPr lang="zh-CN" altLang="en-US" b="0"/>
              <a:t>测试。对每个结点上问题的不同测试输出导致不同的分枝，最后</a:t>
            </a:r>
          </a:p>
          <a:p>
            <a:r>
              <a:rPr lang="zh-CN" altLang="en-US" b="0"/>
              <a:t>会达到一个叶子结点。这一过程就是利用决策树进行分类的过程，</a:t>
            </a:r>
          </a:p>
          <a:p>
            <a:r>
              <a:rPr lang="zh-CN" altLang="en-US" b="0"/>
              <a:t>利用若干个变量来判断属性的类别</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2"/>
          <p:cNvSpPr>
            <a:spLocks noGrp="1" noChangeArrowheads="1"/>
          </p:cNvSpPr>
          <p:nvPr>
            <p:ph type="title"/>
          </p:nvPr>
        </p:nvSpPr>
        <p:spPr/>
        <p:txBody>
          <a:bodyPr/>
          <a:lstStyle/>
          <a:p>
            <a:r>
              <a:rPr lang="zh-TW" altLang="en-US" b="1">
                <a:latin typeface="標楷體" pitchFamily="65" charset="-120"/>
                <a:ea typeface="標楷體" pitchFamily="65" charset="-120"/>
              </a:rPr>
              <a:t>分类</a:t>
            </a:r>
            <a:r>
              <a:rPr lang="en-US" altLang="zh-TW" b="1">
                <a:latin typeface="標楷體" pitchFamily="65" charset="-120"/>
                <a:ea typeface="標楷體" pitchFamily="65" charset="-120"/>
              </a:rPr>
              <a:t>(Classification)</a:t>
            </a:r>
          </a:p>
        </p:txBody>
      </p:sp>
      <p:sp>
        <p:nvSpPr>
          <p:cNvPr id="243715" name="Rectangle 3"/>
          <p:cNvSpPr>
            <a:spLocks noGrp="1" noChangeArrowheads="1"/>
          </p:cNvSpPr>
          <p:nvPr>
            <p:ph type="body" idx="1"/>
          </p:nvPr>
        </p:nvSpPr>
        <p:spPr>
          <a:xfrm>
            <a:off x="250825" y="1989138"/>
            <a:ext cx="7772400" cy="690562"/>
          </a:xfrm>
        </p:spPr>
        <p:txBody>
          <a:bodyPr/>
          <a:lstStyle/>
          <a:p>
            <a:r>
              <a:rPr lang="zh-TW" altLang="en-US" b="1">
                <a:solidFill>
                  <a:srgbClr val="660066"/>
                </a:solidFill>
                <a:latin typeface="標楷體" pitchFamily="65" charset="-120"/>
                <a:ea typeface="標楷體" pitchFamily="65" charset="-120"/>
              </a:rPr>
              <a:t>分类</a:t>
            </a:r>
            <a:r>
              <a:rPr lang="zh-TW" altLang="en-US" b="1">
                <a:latin typeface="標楷體" pitchFamily="65" charset="-120"/>
                <a:ea typeface="標楷體" pitchFamily="65" charset="-120"/>
              </a:rPr>
              <a:t>的意义</a:t>
            </a:r>
          </a:p>
          <a:p>
            <a:pPr>
              <a:buFontTx/>
              <a:buNone/>
            </a:pPr>
            <a:endParaRPr lang="zh-TW" altLang="en-US" b="1">
              <a:latin typeface="標楷體" pitchFamily="65" charset="-120"/>
              <a:ea typeface="標楷體" pitchFamily="65" charset="-120"/>
            </a:endParaRPr>
          </a:p>
        </p:txBody>
      </p:sp>
      <p:grpSp>
        <p:nvGrpSpPr>
          <p:cNvPr id="243716" name="Group 4"/>
          <p:cNvGrpSpPr>
            <a:grpSpLocks/>
          </p:cNvGrpSpPr>
          <p:nvPr/>
        </p:nvGrpSpPr>
        <p:grpSpPr bwMode="auto">
          <a:xfrm>
            <a:off x="684213" y="2565400"/>
            <a:ext cx="2384425" cy="2946400"/>
            <a:chOff x="431" y="1616"/>
            <a:chExt cx="1502" cy="1856"/>
          </a:xfrm>
        </p:grpSpPr>
        <p:pic>
          <p:nvPicPr>
            <p:cNvPr id="24371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1" y="1842"/>
              <a:ext cx="1502" cy="1630"/>
            </a:xfrm>
            <a:prstGeom prst="rect">
              <a:avLst/>
            </a:prstGeom>
            <a:noFill/>
            <a:ln w="254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43718" name="Text Box 6"/>
            <p:cNvSpPr txBox="1">
              <a:spLocks noChangeArrowheads="1"/>
            </p:cNvSpPr>
            <p:nvPr/>
          </p:nvSpPr>
          <p:spPr bwMode="auto">
            <a:xfrm>
              <a:off x="567" y="1616"/>
              <a:ext cx="122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TW" altLang="en-US" b="1">
                  <a:solidFill>
                    <a:schemeClr val="folHlink"/>
                  </a:solidFill>
                  <a:latin typeface="標楷體" pitchFamily="65" charset="-120"/>
                  <a:ea typeface="標楷體" pitchFamily="65" charset="-120"/>
                </a:rPr>
                <a:t>数据库</a:t>
              </a:r>
            </a:p>
          </p:txBody>
        </p:sp>
      </p:grpSp>
      <p:sp>
        <p:nvSpPr>
          <p:cNvPr id="243719" name="AutoShape 7"/>
          <p:cNvSpPr>
            <a:spLocks noChangeArrowheads="1"/>
          </p:cNvSpPr>
          <p:nvPr/>
        </p:nvSpPr>
        <p:spPr bwMode="auto">
          <a:xfrm>
            <a:off x="3203575" y="3860800"/>
            <a:ext cx="1873250" cy="720725"/>
          </a:xfrm>
          <a:prstGeom prst="rightArrow">
            <a:avLst>
              <a:gd name="adj1" fmla="val 50000"/>
              <a:gd name="adj2" fmla="val 64978"/>
            </a:avLst>
          </a:prstGeom>
          <a:solidFill>
            <a:schemeClr val="folHlink"/>
          </a:solidFill>
          <a:ln>
            <a:noFill/>
          </a:ln>
          <a:effectLst/>
          <a:extLst>
            <a:ext uri="{91240B29-F687-4F45-9708-019B960494DF}">
              <a14:hiddenLine xmlns:a14="http://schemas.microsoft.com/office/drawing/2010/main" w="127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43720" name="Group 8"/>
          <p:cNvGrpSpPr>
            <a:grpSpLocks/>
          </p:cNvGrpSpPr>
          <p:nvPr/>
        </p:nvGrpSpPr>
        <p:grpSpPr bwMode="auto">
          <a:xfrm>
            <a:off x="5219700" y="2349500"/>
            <a:ext cx="3384550" cy="3240088"/>
            <a:chOff x="2562" y="1616"/>
            <a:chExt cx="2132" cy="2041"/>
          </a:xfrm>
        </p:grpSpPr>
        <p:pic>
          <p:nvPicPr>
            <p:cNvPr id="243721"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62" y="1888"/>
              <a:ext cx="1043" cy="1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3722"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51" y="1842"/>
              <a:ext cx="1043" cy="18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43723" name="Text Box 11"/>
            <p:cNvSpPr txBox="1">
              <a:spLocks noChangeArrowheads="1"/>
            </p:cNvSpPr>
            <p:nvPr/>
          </p:nvSpPr>
          <p:spPr bwMode="auto">
            <a:xfrm>
              <a:off x="2789" y="1616"/>
              <a:ext cx="136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TW" altLang="en-US" b="1">
                  <a:solidFill>
                    <a:schemeClr val="folHlink"/>
                  </a:solidFill>
                  <a:latin typeface="標楷體" pitchFamily="65" charset="-120"/>
                  <a:ea typeface="標楷體" pitchFamily="65" charset="-120"/>
                </a:rPr>
                <a:t>分类模型</a:t>
              </a:r>
            </a:p>
          </p:txBody>
        </p:sp>
      </p:grpSp>
      <p:sp>
        <p:nvSpPr>
          <p:cNvPr id="243724" name="AutoShape 12"/>
          <p:cNvSpPr>
            <a:spLocks noChangeArrowheads="1"/>
          </p:cNvSpPr>
          <p:nvPr/>
        </p:nvSpPr>
        <p:spPr bwMode="auto">
          <a:xfrm>
            <a:off x="5076825" y="5589588"/>
            <a:ext cx="1657350" cy="1268412"/>
          </a:xfrm>
          <a:custGeom>
            <a:avLst/>
            <a:gdLst>
              <a:gd name="G0" fmla="+- 9257 0 0"/>
              <a:gd name="G1" fmla="+- 18514 0 0"/>
              <a:gd name="G2" fmla="+- 6171 0 0"/>
              <a:gd name="G3" fmla="*/ 9257 1 2"/>
              <a:gd name="G4" fmla="+- G3 10800 0"/>
              <a:gd name="G5" fmla="+- 21600 9257 18514"/>
              <a:gd name="G6" fmla="+- 18514 6171 0"/>
              <a:gd name="G7" fmla="*/ G6 1 2"/>
              <a:gd name="G8" fmla="*/ 18514 2 1"/>
              <a:gd name="G9" fmla="+- G8 0 21600"/>
              <a:gd name="G10" fmla="+- G5 0 G4"/>
              <a:gd name="G11" fmla="+- 9257 0 G4"/>
              <a:gd name="G12" fmla="*/ G2 G10 G11"/>
              <a:gd name="T0" fmla="*/ 15429 w 21600"/>
              <a:gd name="T1" fmla="*/ 0 h 21600"/>
              <a:gd name="T2" fmla="*/ 9257 w 21600"/>
              <a:gd name="T3" fmla="*/ 6171 h 21600"/>
              <a:gd name="T4" fmla="*/ 6171 w 21600"/>
              <a:gd name="T5" fmla="*/ 9257 h 21600"/>
              <a:gd name="T6" fmla="*/ 0 w 21600"/>
              <a:gd name="T7" fmla="*/ 15429 h 21600"/>
              <a:gd name="T8" fmla="*/ 6171 w 21600"/>
              <a:gd name="T9" fmla="*/ 21600 h 21600"/>
              <a:gd name="T10" fmla="*/ 12343 w 21600"/>
              <a:gd name="T11" fmla="*/ 18514 h 21600"/>
              <a:gd name="T12" fmla="*/ 18514 w 21600"/>
              <a:gd name="T13" fmla="*/ 12343 h 21600"/>
              <a:gd name="T14" fmla="*/ 21600 w 21600"/>
              <a:gd name="T15" fmla="*/ 6171 h 21600"/>
              <a:gd name="T16" fmla="*/ 17694720 60000 65536"/>
              <a:gd name="T17" fmla="*/ 11796480 60000 65536"/>
              <a:gd name="T18" fmla="*/ 17694720 60000 65536"/>
              <a:gd name="T19" fmla="*/ 11796480 60000 65536"/>
              <a:gd name="T20" fmla="*/ 5898240 60000 65536"/>
              <a:gd name="T21" fmla="*/ 5898240 60000 65536"/>
              <a:gd name="T22" fmla="*/ 0 60000 65536"/>
              <a:gd name="T23" fmla="*/ 0 60000 65536"/>
              <a:gd name="T24" fmla="*/ G12 w 21600"/>
              <a:gd name="T25" fmla="*/ G5 h 21600"/>
              <a:gd name="T26" fmla="*/ G1 w 21600"/>
              <a:gd name="T27" fmla="*/ G1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15429" y="0"/>
                </a:moveTo>
                <a:lnTo>
                  <a:pt x="9257" y="6171"/>
                </a:lnTo>
                <a:lnTo>
                  <a:pt x="12343" y="6171"/>
                </a:lnTo>
                <a:lnTo>
                  <a:pt x="12343" y="12343"/>
                </a:lnTo>
                <a:lnTo>
                  <a:pt x="6171" y="12343"/>
                </a:lnTo>
                <a:lnTo>
                  <a:pt x="6171" y="9257"/>
                </a:lnTo>
                <a:lnTo>
                  <a:pt x="0" y="15429"/>
                </a:lnTo>
                <a:lnTo>
                  <a:pt x="6171" y="21600"/>
                </a:lnTo>
                <a:lnTo>
                  <a:pt x="6171" y="18514"/>
                </a:lnTo>
                <a:lnTo>
                  <a:pt x="18514" y="18514"/>
                </a:lnTo>
                <a:lnTo>
                  <a:pt x="18514" y="6171"/>
                </a:lnTo>
                <a:lnTo>
                  <a:pt x="21600" y="6171"/>
                </a:lnTo>
                <a:close/>
              </a:path>
            </a:pathLst>
          </a:custGeom>
          <a:solidFill>
            <a:schemeClr val="folHlink"/>
          </a:solidFill>
          <a:ln>
            <a:noFill/>
          </a:ln>
          <a:effectLst/>
          <a:extLst>
            <a:ext uri="{91240B29-F687-4F45-9708-019B960494DF}">
              <a14:hiddenLine xmlns:a14="http://schemas.microsoft.com/office/drawing/2010/main" w="127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3725" name="AutoShape 13"/>
          <p:cNvSpPr>
            <a:spLocks noChangeArrowheads="1"/>
          </p:cNvSpPr>
          <p:nvPr/>
        </p:nvSpPr>
        <p:spPr bwMode="auto">
          <a:xfrm>
            <a:off x="1763713" y="5589588"/>
            <a:ext cx="2736850" cy="1081087"/>
          </a:xfrm>
          <a:prstGeom prst="cloudCallout">
            <a:avLst>
              <a:gd name="adj1" fmla="val -65833"/>
              <a:gd name="adj2" fmla="val -52056"/>
            </a:avLst>
          </a:prstGeom>
          <a:solidFill>
            <a:srgbClr val="FFFF00"/>
          </a:solidFill>
          <a:ln w="12700">
            <a:solidFill>
              <a:srgbClr val="FF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kumimoji="1" lang="zh-CN" altLang="en-US" sz="2000" b="1">
                <a:solidFill>
                  <a:schemeClr val="folHlink"/>
                </a:solidFill>
                <a:latin typeface="標楷體" pitchFamily="65" charset="-120"/>
                <a:ea typeface="標楷體" pitchFamily="65" charset="-120"/>
              </a:rPr>
              <a:t>了解类别属性与</a:t>
            </a:r>
            <a:br>
              <a:rPr kumimoji="1" lang="zh-CN" altLang="en-US" sz="2000" b="1">
                <a:solidFill>
                  <a:schemeClr val="folHlink"/>
                </a:solidFill>
                <a:latin typeface="標楷體" pitchFamily="65" charset="-120"/>
                <a:ea typeface="標楷體" pitchFamily="65" charset="-120"/>
              </a:rPr>
            </a:br>
            <a:r>
              <a:rPr kumimoji="1" lang="zh-CN" altLang="en-US" sz="2000" b="1">
                <a:solidFill>
                  <a:schemeClr val="folHlink"/>
                </a:solidFill>
                <a:latin typeface="標楷體" pitchFamily="65" charset="-120"/>
                <a:ea typeface="標楷體" pitchFamily="65" charset="-120"/>
              </a:rPr>
              <a:t>特征</a:t>
            </a:r>
            <a:endParaRPr kumimoji="1" lang="zh-TW" altLang="en-US" sz="2000" b="1">
              <a:solidFill>
                <a:schemeClr val="folHlink"/>
              </a:solidFill>
              <a:latin typeface="標楷體" pitchFamily="65" charset="-120"/>
              <a:ea typeface="標楷體" pitchFamily="65" charset="-120"/>
            </a:endParaRPr>
          </a:p>
        </p:txBody>
      </p:sp>
      <p:grpSp>
        <p:nvGrpSpPr>
          <p:cNvPr id="243726" name="Group 14"/>
          <p:cNvGrpSpPr>
            <a:grpSpLocks/>
          </p:cNvGrpSpPr>
          <p:nvPr/>
        </p:nvGrpSpPr>
        <p:grpSpPr bwMode="auto">
          <a:xfrm>
            <a:off x="3779838" y="4508500"/>
            <a:ext cx="1008062" cy="720725"/>
            <a:chOff x="2381" y="2840"/>
            <a:chExt cx="635" cy="454"/>
          </a:xfrm>
        </p:grpSpPr>
        <p:sp>
          <p:nvSpPr>
            <p:cNvPr id="243727" name="Rectangle 15"/>
            <p:cNvSpPr>
              <a:spLocks noChangeArrowheads="1"/>
            </p:cNvSpPr>
            <p:nvPr/>
          </p:nvSpPr>
          <p:spPr bwMode="auto">
            <a:xfrm>
              <a:off x="2381" y="2840"/>
              <a:ext cx="635" cy="454"/>
            </a:xfrm>
            <a:prstGeom prst="rect">
              <a:avLst/>
            </a:prstGeom>
            <a:solidFill>
              <a:srgbClr val="FFFF00"/>
            </a:solidFill>
            <a:ln>
              <a:noFill/>
            </a:ln>
            <a:effectLst/>
            <a:extLst>
              <a:ext uri="{91240B29-F687-4F45-9708-019B960494DF}">
                <a14:hiddenLine xmlns:a14="http://schemas.microsoft.com/office/drawing/2010/main" w="127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3728" name="Text Box 16"/>
            <p:cNvSpPr txBox="1">
              <a:spLocks noChangeArrowheads="1"/>
            </p:cNvSpPr>
            <p:nvPr/>
          </p:nvSpPr>
          <p:spPr bwMode="auto">
            <a:xfrm>
              <a:off x="2426" y="2840"/>
              <a:ext cx="59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TW" altLang="en-US" sz="2400" b="1">
                  <a:solidFill>
                    <a:schemeClr val="hlink"/>
                  </a:solidFill>
                  <a:latin typeface="標楷體" pitchFamily="65" charset="-120"/>
                  <a:ea typeface="標楷體" pitchFamily="65" charset="-120"/>
                </a:rPr>
                <a:t>预测</a:t>
              </a:r>
            </a:p>
          </p:txBody>
        </p:sp>
      </p:grpSp>
      <p:sp>
        <p:nvSpPr>
          <p:cNvPr id="243729" name="Line 17"/>
          <p:cNvSpPr>
            <a:spLocks noChangeShapeType="1"/>
          </p:cNvSpPr>
          <p:nvPr/>
        </p:nvSpPr>
        <p:spPr bwMode="auto">
          <a:xfrm flipH="1" flipV="1">
            <a:off x="2843213" y="3284538"/>
            <a:ext cx="1152525" cy="1223962"/>
          </a:xfrm>
          <a:prstGeom prst="line">
            <a:avLst/>
          </a:prstGeom>
          <a:noFill/>
          <a:ln w="127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371125526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43716"/>
                                        </p:tgtEl>
                                        <p:attrNameLst>
                                          <p:attrName>style.visibility</p:attrName>
                                        </p:attrNameLst>
                                      </p:cBhvr>
                                      <p:to>
                                        <p:strVal val="visible"/>
                                      </p:to>
                                    </p:set>
                                    <p:animEffect transition="in" filter="blinds(horizontal)">
                                      <p:cBhvr>
                                        <p:cTn id="7" dur="500"/>
                                        <p:tgtEl>
                                          <p:spTgt spid="24371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243719"/>
                                        </p:tgtEl>
                                        <p:attrNameLst>
                                          <p:attrName>style.visibility</p:attrName>
                                        </p:attrNameLst>
                                      </p:cBhvr>
                                      <p:to>
                                        <p:strVal val="visible"/>
                                      </p:to>
                                    </p:set>
                                    <p:animEffect transition="in" filter="slide(fromLeft)">
                                      <p:cBhvr>
                                        <p:cTn id="12" dur="500"/>
                                        <p:tgtEl>
                                          <p:spTgt spid="24371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5" presetClass="entr" presetSubtype="0" fill="hold" nodeType="clickEffect">
                                  <p:stCondLst>
                                    <p:cond delay="0"/>
                                  </p:stCondLst>
                                  <p:childTnLst>
                                    <p:set>
                                      <p:cBhvr>
                                        <p:cTn id="16" dur="1" fill="hold">
                                          <p:stCondLst>
                                            <p:cond delay="0"/>
                                          </p:stCondLst>
                                        </p:cTn>
                                        <p:tgtEl>
                                          <p:spTgt spid="243720"/>
                                        </p:tgtEl>
                                        <p:attrNameLst>
                                          <p:attrName>style.visibility</p:attrName>
                                        </p:attrNameLst>
                                      </p:cBhvr>
                                      <p:to>
                                        <p:strVal val="visible"/>
                                      </p:to>
                                    </p:set>
                                    <p:anim calcmode="lin" valueType="num">
                                      <p:cBhvr>
                                        <p:cTn id="17" dur="1000" fill="hold"/>
                                        <p:tgtEl>
                                          <p:spTgt spid="243720"/>
                                        </p:tgtEl>
                                        <p:attrNameLst>
                                          <p:attrName>ppt_w</p:attrName>
                                        </p:attrNameLst>
                                      </p:cBhvr>
                                      <p:tavLst>
                                        <p:tav tm="0">
                                          <p:val>
                                            <p:fltVal val="0"/>
                                          </p:val>
                                        </p:tav>
                                        <p:tav tm="100000">
                                          <p:val>
                                            <p:strVal val="#ppt_w"/>
                                          </p:val>
                                        </p:tav>
                                      </p:tavLst>
                                    </p:anim>
                                    <p:anim calcmode="lin" valueType="num">
                                      <p:cBhvr>
                                        <p:cTn id="18" dur="1000" fill="hold"/>
                                        <p:tgtEl>
                                          <p:spTgt spid="243720"/>
                                        </p:tgtEl>
                                        <p:attrNameLst>
                                          <p:attrName>ppt_h</p:attrName>
                                        </p:attrNameLst>
                                      </p:cBhvr>
                                      <p:tavLst>
                                        <p:tav tm="0">
                                          <p:val>
                                            <p:fltVal val="0"/>
                                          </p:val>
                                        </p:tav>
                                        <p:tav tm="100000">
                                          <p:val>
                                            <p:strVal val="#ppt_h"/>
                                          </p:val>
                                        </p:tav>
                                      </p:tavLst>
                                    </p:anim>
                                    <p:anim calcmode="lin" valueType="num">
                                      <p:cBhvr>
                                        <p:cTn id="19" dur="1000" fill="hold"/>
                                        <p:tgtEl>
                                          <p:spTgt spid="243720"/>
                                        </p:tgtEl>
                                        <p:attrNameLst>
                                          <p:attrName>ppt_x</p:attrName>
                                        </p:attrNameLst>
                                      </p:cBhvr>
                                      <p:tavLst>
                                        <p:tav tm="0" fmla="#ppt_x+(cos(-2*pi*(1-$))*-#ppt_x-sin(-2*pi*(1-$))*(1-#ppt_y))*(1-$)">
                                          <p:val>
                                            <p:fltVal val="0"/>
                                          </p:val>
                                        </p:tav>
                                        <p:tav tm="100000">
                                          <p:val>
                                            <p:fltVal val="1"/>
                                          </p:val>
                                        </p:tav>
                                      </p:tavLst>
                                    </p:anim>
                                    <p:anim calcmode="lin" valueType="num">
                                      <p:cBhvr>
                                        <p:cTn id="20" dur="1000" fill="hold"/>
                                        <p:tgtEl>
                                          <p:spTgt spid="243720"/>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243724"/>
                                        </p:tgtEl>
                                        <p:attrNameLst>
                                          <p:attrName>style.visibility</p:attrName>
                                        </p:attrNameLst>
                                      </p:cBhvr>
                                      <p:to>
                                        <p:strVal val="visible"/>
                                      </p:to>
                                    </p:set>
                                    <p:animEffect transition="in" filter="blinds(horizontal)">
                                      <p:cBhvr>
                                        <p:cTn id="25" dur="500"/>
                                        <p:tgtEl>
                                          <p:spTgt spid="243724"/>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243725"/>
                                        </p:tgtEl>
                                        <p:attrNameLst>
                                          <p:attrName>style.visibility</p:attrName>
                                        </p:attrNameLst>
                                      </p:cBhvr>
                                      <p:to>
                                        <p:strVal val="visible"/>
                                      </p:to>
                                    </p:set>
                                    <p:animEffect transition="in" filter="blinds(horizontal)">
                                      <p:cBhvr>
                                        <p:cTn id="30" dur="500"/>
                                        <p:tgtEl>
                                          <p:spTgt spid="243725"/>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5" presetClass="entr" presetSubtype="0" fill="hold" nodeType="clickEffect">
                                  <p:stCondLst>
                                    <p:cond delay="0"/>
                                  </p:stCondLst>
                                  <p:childTnLst>
                                    <p:set>
                                      <p:cBhvr>
                                        <p:cTn id="34" dur="1" fill="hold">
                                          <p:stCondLst>
                                            <p:cond delay="0"/>
                                          </p:stCondLst>
                                        </p:cTn>
                                        <p:tgtEl>
                                          <p:spTgt spid="243726"/>
                                        </p:tgtEl>
                                        <p:attrNameLst>
                                          <p:attrName>style.visibility</p:attrName>
                                        </p:attrNameLst>
                                      </p:cBhvr>
                                      <p:to>
                                        <p:strVal val="visible"/>
                                      </p:to>
                                    </p:set>
                                    <p:anim calcmode="lin" valueType="num">
                                      <p:cBhvr>
                                        <p:cTn id="35" dur="1000" fill="hold"/>
                                        <p:tgtEl>
                                          <p:spTgt spid="243726"/>
                                        </p:tgtEl>
                                        <p:attrNameLst>
                                          <p:attrName>ppt_w</p:attrName>
                                        </p:attrNameLst>
                                      </p:cBhvr>
                                      <p:tavLst>
                                        <p:tav tm="0">
                                          <p:val>
                                            <p:fltVal val="0"/>
                                          </p:val>
                                        </p:tav>
                                        <p:tav tm="100000">
                                          <p:val>
                                            <p:strVal val="#ppt_w"/>
                                          </p:val>
                                        </p:tav>
                                      </p:tavLst>
                                    </p:anim>
                                    <p:anim calcmode="lin" valueType="num">
                                      <p:cBhvr>
                                        <p:cTn id="36" dur="1000" fill="hold"/>
                                        <p:tgtEl>
                                          <p:spTgt spid="243726"/>
                                        </p:tgtEl>
                                        <p:attrNameLst>
                                          <p:attrName>ppt_h</p:attrName>
                                        </p:attrNameLst>
                                      </p:cBhvr>
                                      <p:tavLst>
                                        <p:tav tm="0">
                                          <p:val>
                                            <p:fltVal val="0"/>
                                          </p:val>
                                        </p:tav>
                                        <p:tav tm="100000">
                                          <p:val>
                                            <p:strVal val="#ppt_h"/>
                                          </p:val>
                                        </p:tav>
                                      </p:tavLst>
                                    </p:anim>
                                    <p:anim calcmode="lin" valueType="num">
                                      <p:cBhvr>
                                        <p:cTn id="37" dur="1000" fill="hold"/>
                                        <p:tgtEl>
                                          <p:spTgt spid="243726"/>
                                        </p:tgtEl>
                                        <p:attrNameLst>
                                          <p:attrName>ppt_x</p:attrName>
                                        </p:attrNameLst>
                                      </p:cBhvr>
                                      <p:tavLst>
                                        <p:tav tm="0" fmla="#ppt_x+(cos(-2*pi*(1-$))*-#ppt_x-sin(-2*pi*(1-$))*(1-#ppt_y))*(1-$)">
                                          <p:val>
                                            <p:fltVal val="0"/>
                                          </p:val>
                                        </p:tav>
                                        <p:tav tm="100000">
                                          <p:val>
                                            <p:fltVal val="1"/>
                                          </p:val>
                                        </p:tav>
                                      </p:tavLst>
                                    </p:anim>
                                    <p:anim calcmode="lin" valueType="num">
                                      <p:cBhvr>
                                        <p:cTn id="38" dur="1000" fill="hold"/>
                                        <p:tgtEl>
                                          <p:spTgt spid="243726"/>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12" presetClass="entr" presetSubtype="4" fill="hold" grpId="0" nodeType="clickEffect">
                                  <p:stCondLst>
                                    <p:cond delay="0"/>
                                  </p:stCondLst>
                                  <p:childTnLst>
                                    <p:set>
                                      <p:cBhvr>
                                        <p:cTn id="42" dur="1" fill="hold">
                                          <p:stCondLst>
                                            <p:cond delay="0"/>
                                          </p:stCondLst>
                                        </p:cTn>
                                        <p:tgtEl>
                                          <p:spTgt spid="243729"/>
                                        </p:tgtEl>
                                        <p:attrNameLst>
                                          <p:attrName>style.visibility</p:attrName>
                                        </p:attrNameLst>
                                      </p:cBhvr>
                                      <p:to>
                                        <p:strVal val="visible"/>
                                      </p:to>
                                    </p:set>
                                    <p:animEffect transition="in" filter="slide(fromBottom)">
                                      <p:cBhvr>
                                        <p:cTn id="43" dur="500"/>
                                        <p:tgtEl>
                                          <p:spTgt spid="2437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3719" grpId="0" animBg="1"/>
      <p:bldP spid="243724" grpId="0" animBg="1"/>
      <p:bldP spid="243725" grpId="0" animBg="1"/>
      <p:bldP spid="24372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2"/>
          <p:cNvSpPr>
            <a:spLocks noGrp="1" noChangeArrowheads="1"/>
          </p:cNvSpPr>
          <p:nvPr>
            <p:ph type="title"/>
          </p:nvPr>
        </p:nvSpPr>
        <p:spPr/>
        <p:txBody>
          <a:bodyPr/>
          <a:lstStyle/>
          <a:p>
            <a:r>
              <a:rPr lang="zh-CN" altLang="en-US" b="1">
                <a:latin typeface="標楷體" pitchFamily="65" charset="-120"/>
                <a:ea typeface="標楷體" pitchFamily="65" charset="-120"/>
              </a:rPr>
              <a:t>分类的技术</a:t>
            </a:r>
            <a:endParaRPr lang="zh-TW" altLang="en-US" b="1">
              <a:latin typeface="標楷體" pitchFamily="65" charset="-120"/>
              <a:ea typeface="標楷體" pitchFamily="65" charset="-120"/>
            </a:endParaRPr>
          </a:p>
        </p:txBody>
      </p:sp>
      <p:sp>
        <p:nvSpPr>
          <p:cNvPr id="245763" name="Text Box 3"/>
          <p:cNvSpPr txBox="1">
            <a:spLocks noChangeArrowheads="1"/>
          </p:cNvSpPr>
          <p:nvPr/>
        </p:nvSpPr>
        <p:spPr bwMode="auto">
          <a:xfrm>
            <a:off x="179388" y="1628775"/>
            <a:ext cx="8640762" cy="1160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TW" altLang="en-US" sz="2800" b="1" dirty="0">
                <a:latin typeface="楷体_GB2312" pitchFamily="49" charset="-122"/>
                <a:ea typeface="楷体_GB2312" pitchFamily="49" charset="-122"/>
              </a:rPr>
              <a:t>监督式</a:t>
            </a:r>
            <a:r>
              <a:rPr kumimoji="1" lang="en-US" altLang="zh-TW" sz="2800" b="1" dirty="0">
                <a:latin typeface="楷体_GB2312" pitchFamily="49" charset="-122"/>
                <a:ea typeface="楷体_GB2312" pitchFamily="49" charset="-122"/>
              </a:rPr>
              <a:t>(supervised learning)</a:t>
            </a:r>
            <a:r>
              <a:rPr kumimoji="1" lang="zh-TW" altLang="en-US" sz="2800" b="1" dirty="0">
                <a:latin typeface="楷体_GB2312" pitchFamily="49" charset="-122"/>
                <a:ea typeface="楷体_GB2312" pitchFamily="49" charset="-122"/>
              </a:rPr>
              <a:t>的机器学习法</a:t>
            </a:r>
            <a:r>
              <a:rPr kumimoji="1" lang="en-US" altLang="zh-TW" sz="2800" b="1" dirty="0">
                <a:latin typeface="楷体_GB2312" pitchFamily="49" charset="-122"/>
                <a:ea typeface="楷体_GB2312" pitchFamily="49" charset="-122"/>
              </a:rPr>
              <a:t>------</a:t>
            </a:r>
          </a:p>
          <a:p>
            <a:pPr algn="r">
              <a:spcBef>
                <a:spcPct val="50000"/>
              </a:spcBef>
            </a:pPr>
            <a:r>
              <a:rPr kumimoji="1" lang="zh-TW" altLang="en-US" sz="2800" b="1" dirty="0">
                <a:solidFill>
                  <a:schemeClr val="hlink"/>
                </a:solidFill>
                <a:latin typeface="楷体_GB2312" pitchFamily="49" charset="-122"/>
                <a:ea typeface="楷体_GB2312" pitchFamily="49" charset="-122"/>
                <a:sym typeface="Wingdings" panose="05000000000000000000" pitchFamily="2" charset="2"/>
              </a:rPr>
              <a:t>决策树</a:t>
            </a:r>
            <a:r>
              <a:rPr kumimoji="1" lang="en-US" altLang="zh-TW" sz="2800" b="1" dirty="0">
                <a:solidFill>
                  <a:schemeClr val="hlink"/>
                </a:solidFill>
                <a:latin typeface="楷体_GB2312" pitchFamily="49" charset="-122"/>
                <a:ea typeface="楷体_GB2312" pitchFamily="49" charset="-122"/>
                <a:sym typeface="Wingdings" panose="05000000000000000000" pitchFamily="2" charset="2"/>
              </a:rPr>
              <a:t>(Decision Tree)</a:t>
            </a:r>
            <a:endParaRPr kumimoji="1" lang="en-US" altLang="zh-TW" sz="2800" b="1" dirty="0">
              <a:solidFill>
                <a:schemeClr val="hlink"/>
              </a:solidFill>
              <a:latin typeface="楷体_GB2312" pitchFamily="49" charset="-122"/>
              <a:ea typeface="楷体_GB2312" pitchFamily="49" charset="-122"/>
            </a:endParaRPr>
          </a:p>
        </p:txBody>
      </p:sp>
      <p:grpSp>
        <p:nvGrpSpPr>
          <p:cNvPr id="245764" name="Group 4"/>
          <p:cNvGrpSpPr>
            <a:grpSpLocks/>
          </p:cNvGrpSpPr>
          <p:nvPr/>
        </p:nvGrpSpPr>
        <p:grpSpPr bwMode="auto">
          <a:xfrm>
            <a:off x="395288" y="2997200"/>
            <a:ext cx="3095625" cy="3163888"/>
            <a:chOff x="431" y="1616"/>
            <a:chExt cx="1502" cy="1856"/>
          </a:xfrm>
        </p:grpSpPr>
        <p:pic>
          <p:nvPicPr>
            <p:cNvPr id="24576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1" y="1842"/>
              <a:ext cx="1502" cy="1630"/>
            </a:xfrm>
            <a:prstGeom prst="rect">
              <a:avLst/>
            </a:prstGeom>
            <a:noFill/>
            <a:ln w="254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45766" name="Text Box 6"/>
            <p:cNvSpPr txBox="1">
              <a:spLocks noChangeArrowheads="1"/>
            </p:cNvSpPr>
            <p:nvPr/>
          </p:nvSpPr>
          <p:spPr bwMode="auto">
            <a:xfrm>
              <a:off x="567" y="1616"/>
              <a:ext cx="1224"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TW" altLang="en-US" b="1">
                  <a:solidFill>
                    <a:schemeClr val="folHlink"/>
                  </a:solidFill>
                  <a:latin typeface="標楷體" pitchFamily="65" charset="-120"/>
                  <a:ea typeface="標楷體" pitchFamily="65" charset="-120"/>
                </a:rPr>
                <a:t>数据库</a:t>
              </a:r>
            </a:p>
          </p:txBody>
        </p:sp>
      </p:grpSp>
      <p:sp>
        <p:nvSpPr>
          <p:cNvPr id="245767" name="Oval 7"/>
          <p:cNvSpPr>
            <a:spLocks noChangeArrowheads="1"/>
          </p:cNvSpPr>
          <p:nvPr/>
        </p:nvSpPr>
        <p:spPr bwMode="auto">
          <a:xfrm>
            <a:off x="2843213" y="3068638"/>
            <a:ext cx="865187" cy="3313112"/>
          </a:xfrm>
          <a:prstGeom prst="ellipse">
            <a:avLst/>
          </a:prstGeom>
          <a:noFill/>
          <a:ln w="12700">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5768" name="AutoShape 8"/>
          <p:cNvSpPr>
            <a:spLocks/>
          </p:cNvSpPr>
          <p:nvPr/>
        </p:nvSpPr>
        <p:spPr bwMode="auto">
          <a:xfrm>
            <a:off x="4227513" y="3275013"/>
            <a:ext cx="1431029" cy="330200"/>
          </a:xfrm>
          <a:prstGeom prst="borderCallout1">
            <a:avLst>
              <a:gd name="adj1" fmla="val 34616"/>
              <a:gd name="adj2" fmla="val -6306"/>
              <a:gd name="adj3" fmla="val 155769"/>
              <a:gd name="adj4" fmla="val -49014"/>
            </a:avLst>
          </a:prstGeom>
          <a:noFill/>
          <a:ln w="127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kumimoji="1" lang="zh-TW" altLang="en-US" b="1" dirty="0">
                <a:latin typeface="標楷體" pitchFamily="65" charset="-120"/>
                <a:ea typeface="標楷體" pitchFamily="65" charset="-120"/>
              </a:rPr>
              <a:t>分类标记</a:t>
            </a:r>
          </a:p>
        </p:txBody>
      </p:sp>
      <p:grpSp>
        <p:nvGrpSpPr>
          <p:cNvPr id="245769" name="Group 9"/>
          <p:cNvGrpSpPr>
            <a:grpSpLocks/>
          </p:cNvGrpSpPr>
          <p:nvPr/>
        </p:nvGrpSpPr>
        <p:grpSpPr bwMode="auto">
          <a:xfrm>
            <a:off x="6084888" y="3357563"/>
            <a:ext cx="1081087" cy="576262"/>
            <a:chOff x="3833" y="2115"/>
            <a:chExt cx="681" cy="363"/>
          </a:xfrm>
        </p:grpSpPr>
        <p:sp>
          <p:nvSpPr>
            <p:cNvPr id="245770" name="Text Box 10"/>
            <p:cNvSpPr txBox="1">
              <a:spLocks noChangeArrowheads="1"/>
            </p:cNvSpPr>
            <p:nvPr/>
          </p:nvSpPr>
          <p:spPr bwMode="auto">
            <a:xfrm>
              <a:off x="3833" y="2160"/>
              <a:ext cx="6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TW" altLang="en-US" b="1">
                  <a:latin typeface="標楷體" pitchFamily="65" charset="-120"/>
                  <a:ea typeface="標楷體" pitchFamily="65" charset="-120"/>
                </a:rPr>
                <a:t>性别</a:t>
              </a:r>
            </a:p>
          </p:txBody>
        </p:sp>
        <p:sp>
          <p:nvSpPr>
            <p:cNvPr id="245771" name="Oval 11"/>
            <p:cNvSpPr>
              <a:spLocks noChangeArrowheads="1"/>
            </p:cNvSpPr>
            <p:nvPr/>
          </p:nvSpPr>
          <p:spPr bwMode="auto">
            <a:xfrm>
              <a:off x="3833" y="2115"/>
              <a:ext cx="453" cy="363"/>
            </a:xfrm>
            <a:prstGeom prst="ellipse">
              <a:avLst/>
            </a:prstGeom>
            <a:noFill/>
            <a:ln w="12700">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45772" name="Group 12"/>
          <p:cNvGrpSpPr>
            <a:grpSpLocks/>
          </p:cNvGrpSpPr>
          <p:nvPr/>
        </p:nvGrpSpPr>
        <p:grpSpPr bwMode="auto">
          <a:xfrm>
            <a:off x="5219700" y="4292600"/>
            <a:ext cx="2809875" cy="576263"/>
            <a:chOff x="3288" y="2704"/>
            <a:chExt cx="1770" cy="363"/>
          </a:xfrm>
        </p:grpSpPr>
        <p:grpSp>
          <p:nvGrpSpPr>
            <p:cNvPr id="245773" name="Group 13"/>
            <p:cNvGrpSpPr>
              <a:grpSpLocks/>
            </p:cNvGrpSpPr>
            <p:nvPr/>
          </p:nvGrpSpPr>
          <p:grpSpPr bwMode="auto">
            <a:xfrm>
              <a:off x="3288" y="2704"/>
              <a:ext cx="681" cy="363"/>
              <a:chOff x="3833" y="2115"/>
              <a:chExt cx="681" cy="363"/>
            </a:xfrm>
          </p:grpSpPr>
          <p:sp>
            <p:nvSpPr>
              <p:cNvPr id="245774" name="Text Box 14"/>
              <p:cNvSpPr txBox="1">
                <a:spLocks noChangeArrowheads="1"/>
              </p:cNvSpPr>
              <p:nvPr/>
            </p:nvSpPr>
            <p:spPr bwMode="auto">
              <a:xfrm>
                <a:off x="3833" y="2160"/>
                <a:ext cx="6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TW" altLang="en-US" b="1">
                    <a:latin typeface="標楷體" pitchFamily="65" charset="-120"/>
                    <a:ea typeface="標楷體" pitchFamily="65" charset="-120"/>
                  </a:rPr>
                  <a:t>年龄</a:t>
                </a:r>
              </a:p>
            </p:txBody>
          </p:sp>
          <p:sp>
            <p:nvSpPr>
              <p:cNvPr id="245775" name="Oval 15"/>
              <p:cNvSpPr>
                <a:spLocks noChangeArrowheads="1"/>
              </p:cNvSpPr>
              <p:nvPr/>
            </p:nvSpPr>
            <p:spPr bwMode="auto">
              <a:xfrm>
                <a:off x="3833" y="2115"/>
                <a:ext cx="453" cy="363"/>
              </a:xfrm>
              <a:prstGeom prst="ellipse">
                <a:avLst/>
              </a:prstGeom>
              <a:noFill/>
              <a:ln w="12700">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45776" name="Group 16"/>
            <p:cNvGrpSpPr>
              <a:grpSpLocks/>
            </p:cNvGrpSpPr>
            <p:nvPr/>
          </p:nvGrpSpPr>
          <p:grpSpPr bwMode="auto">
            <a:xfrm>
              <a:off x="4377" y="2704"/>
              <a:ext cx="681" cy="363"/>
              <a:chOff x="3833" y="2115"/>
              <a:chExt cx="681" cy="363"/>
            </a:xfrm>
          </p:grpSpPr>
          <p:sp>
            <p:nvSpPr>
              <p:cNvPr id="245777" name="Text Box 17"/>
              <p:cNvSpPr txBox="1">
                <a:spLocks noChangeArrowheads="1"/>
              </p:cNvSpPr>
              <p:nvPr/>
            </p:nvSpPr>
            <p:spPr bwMode="auto">
              <a:xfrm>
                <a:off x="3833" y="2160"/>
                <a:ext cx="6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TW" altLang="en-US" b="1">
                    <a:latin typeface="標楷體" pitchFamily="65" charset="-120"/>
                    <a:ea typeface="標楷體" pitchFamily="65" charset="-120"/>
                  </a:rPr>
                  <a:t>婚姻</a:t>
                </a:r>
              </a:p>
            </p:txBody>
          </p:sp>
          <p:sp>
            <p:nvSpPr>
              <p:cNvPr id="245778" name="Oval 18"/>
              <p:cNvSpPr>
                <a:spLocks noChangeArrowheads="1"/>
              </p:cNvSpPr>
              <p:nvPr/>
            </p:nvSpPr>
            <p:spPr bwMode="auto">
              <a:xfrm>
                <a:off x="3833" y="2115"/>
                <a:ext cx="453" cy="363"/>
              </a:xfrm>
              <a:prstGeom prst="ellipse">
                <a:avLst/>
              </a:prstGeom>
              <a:noFill/>
              <a:ln w="12700">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245779" name="Group 19"/>
          <p:cNvGrpSpPr>
            <a:grpSpLocks/>
          </p:cNvGrpSpPr>
          <p:nvPr/>
        </p:nvGrpSpPr>
        <p:grpSpPr bwMode="auto">
          <a:xfrm>
            <a:off x="4356100" y="5661025"/>
            <a:ext cx="4032250" cy="379413"/>
            <a:chOff x="2744" y="3566"/>
            <a:chExt cx="2540" cy="239"/>
          </a:xfrm>
        </p:grpSpPr>
        <p:sp>
          <p:nvSpPr>
            <p:cNvPr id="245780" name="Text Box 20"/>
            <p:cNvSpPr txBox="1">
              <a:spLocks noChangeArrowheads="1"/>
            </p:cNvSpPr>
            <p:nvPr/>
          </p:nvSpPr>
          <p:spPr bwMode="auto">
            <a:xfrm>
              <a:off x="2744" y="3566"/>
              <a:ext cx="363" cy="239"/>
            </a:xfrm>
            <a:prstGeom prst="rect">
              <a:avLst/>
            </a:prstGeom>
            <a:noFill/>
            <a:ln w="127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TW" altLang="en-US" b="1">
                  <a:latin typeface="標楷體" pitchFamily="65" charset="-120"/>
                  <a:ea typeface="標楷體" pitchFamily="65" charset="-120"/>
                </a:rPr>
                <a:t>否</a:t>
              </a:r>
            </a:p>
          </p:txBody>
        </p:sp>
        <p:sp>
          <p:nvSpPr>
            <p:cNvPr id="245781" name="Text Box 21"/>
            <p:cNvSpPr txBox="1">
              <a:spLocks noChangeArrowheads="1"/>
            </p:cNvSpPr>
            <p:nvPr/>
          </p:nvSpPr>
          <p:spPr bwMode="auto">
            <a:xfrm>
              <a:off x="3515" y="3566"/>
              <a:ext cx="363" cy="239"/>
            </a:xfrm>
            <a:prstGeom prst="rect">
              <a:avLst/>
            </a:prstGeom>
            <a:noFill/>
            <a:ln w="127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TW" altLang="en-US" b="1">
                  <a:latin typeface="標楷體" pitchFamily="65" charset="-120"/>
                  <a:ea typeface="標楷體" pitchFamily="65" charset="-120"/>
                </a:rPr>
                <a:t>是</a:t>
              </a:r>
            </a:p>
          </p:txBody>
        </p:sp>
        <p:sp>
          <p:nvSpPr>
            <p:cNvPr id="245782" name="Text Box 22"/>
            <p:cNvSpPr txBox="1">
              <a:spLocks noChangeArrowheads="1"/>
            </p:cNvSpPr>
            <p:nvPr/>
          </p:nvSpPr>
          <p:spPr bwMode="auto">
            <a:xfrm>
              <a:off x="4195" y="3566"/>
              <a:ext cx="363" cy="239"/>
            </a:xfrm>
            <a:prstGeom prst="rect">
              <a:avLst/>
            </a:prstGeom>
            <a:noFill/>
            <a:ln w="127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TW" altLang="en-US" b="1">
                  <a:latin typeface="標楷體" pitchFamily="65" charset="-120"/>
                  <a:ea typeface="標楷體" pitchFamily="65" charset="-120"/>
                </a:rPr>
                <a:t>否</a:t>
              </a:r>
            </a:p>
          </p:txBody>
        </p:sp>
        <p:sp>
          <p:nvSpPr>
            <p:cNvPr id="245783" name="Text Box 23"/>
            <p:cNvSpPr txBox="1">
              <a:spLocks noChangeArrowheads="1"/>
            </p:cNvSpPr>
            <p:nvPr/>
          </p:nvSpPr>
          <p:spPr bwMode="auto">
            <a:xfrm>
              <a:off x="4921" y="3566"/>
              <a:ext cx="363" cy="239"/>
            </a:xfrm>
            <a:prstGeom prst="rect">
              <a:avLst/>
            </a:prstGeom>
            <a:noFill/>
            <a:ln w="127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TW" altLang="en-US" b="1">
                  <a:latin typeface="標楷體" pitchFamily="65" charset="-120"/>
                  <a:ea typeface="標楷體" pitchFamily="65" charset="-120"/>
                </a:rPr>
                <a:t>是</a:t>
              </a:r>
            </a:p>
          </p:txBody>
        </p:sp>
      </p:grpSp>
      <p:grpSp>
        <p:nvGrpSpPr>
          <p:cNvPr id="245784" name="Group 24"/>
          <p:cNvGrpSpPr>
            <a:grpSpLocks/>
          </p:cNvGrpSpPr>
          <p:nvPr/>
        </p:nvGrpSpPr>
        <p:grpSpPr bwMode="auto">
          <a:xfrm>
            <a:off x="5219700" y="3860800"/>
            <a:ext cx="3025775" cy="431800"/>
            <a:chOff x="3288" y="2432"/>
            <a:chExt cx="1906" cy="272"/>
          </a:xfrm>
        </p:grpSpPr>
        <p:sp>
          <p:nvSpPr>
            <p:cNvPr id="245785" name="Text Box 25"/>
            <p:cNvSpPr txBox="1">
              <a:spLocks noChangeArrowheads="1"/>
            </p:cNvSpPr>
            <p:nvPr/>
          </p:nvSpPr>
          <p:spPr bwMode="auto">
            <a:xfrm>
              <a:off x="3288" y="2432"/>
              <a:ext cx="77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TW" b="1">
                  <a:solidFill>
                    <a:schemeClr val="folHlink"/>
                  </a:solidFill>
                  <a:latin typeface="標楷體" pitchFamily="65" charset="-120"/>
                  <a:ea typeface="標楷體" pitchFamily="65" charset="-120"/>
                </a:rPr>
                <a:t>Female</a:t>
              </a:r>
            </a:p>
          </p:txBody>
        </p:sp>
        <p:sp>
          <p:nvSpPr>
            <p:cNvPr id="245786" name="Line 26"/>
            <p:cNvSpPr>
              <a:spLocks noChangeShapeType="1"/>
            </p:cNvSpPr>
            <p:nvPr/>
          </p:nvSpPr>
          <p:spPr bwMode="auto">
            <a:xfrm flipH="1">
              <a:off x="3515" y="2432"/>
              <a:ext cx="363" cy="272"/>
            </a:xfrm>
            <a:prstGeom prst="line">
              <a:avLst/>
            </a:prstGeom>
            <a:noFill/>
            <a:ln w="127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5787" name="Line 27"/>
            <p:cNvSpPr>
              <a:spLocks noChangeShapeType="1"/>
            </p:cNvSpPr>
            <p:nvPr/>
          </p:nvSpPr>
          <p:spPr bwMode="auto">
            <a:xfrm>
              <a:off x="4195" y="2432"/>
              <a:ext cx="318" cy="272"/>
            </a:xfrm>
            <a:prstGeom prst="line">
              <a:avLst/>
            </a:prstGeom>
            <a:noFill/>
            <a:ln w="127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5788" name="Text Box 28"/>
            <p:cNvSpPr txBox="1">
              <a:spLocks noChangeArrowheads="1"/>
            </p:cNvSpPr>
            <p:nvPr/>
          </p:nvSpPr>
          <p:spPr bwMode="auto">
            <a:xfrm>
              <a:off x="4422" y="2432"/>
              <a:ext cx="77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TW" b="1">
                  <a:solidFill>
                    <a:schemeClr val="folHlink"/>
                  </a:solidFill>
                  <a:latin typeface="標楷體" pitchFamily="65" charset="-120"/>
                  <a:ea typeface="標楷體" pitchFamily="65" charset="-120"/>
                </a:rPr>
                <a:t>Male</a:t>
              </a:r>
            </a:p>
          </p:txBody>
        </p:sp>
      </p:grpSp>
      <p:grpSp>
        <p:nvGrpSpPr>
          <p:cNvPr id="245789" name="Group 29"/>
          <p:cNvGrpSpPr>
            <a:grpSpLocks/>
          </p:cNvGrpSpPr>
          <p:nvPr/>
        </p:nvGrpSpPr>
        <p:grpSpPr bwMode="auto">
          <a:xfrm>
            <a:off x="4500563" y="4797425"/>
            <a:ext cx="4176712" cy="863600"/>
            <a:chOff x="2835" y="3022"/>
            <a:chExt cx="2631" cy="544"/>
          </a:xfrm>
        </p:grpSpPr>
        <p:sp>
          <p:nvSpPr>
            <p:cNvPr id="245790" name="Line 30"/>
            <p:cNvSpPr>
              <a:spLocks noChangeShapeType="1"/>
            </p:cNvSpPr>
            <p:nvPr/>
          </p:nvSpPr>
          <p:spPr bwMode="auto">
            <a:xfrm flipH="1">
              <a:off x="2880" y="3067"/>
              <a:ext cx="499" cy="499"/>
            </a:xfrm>
            <a:prstGeom prst="line">
              <a:avLst/>
            </a:prstGeom>
            <a:noFill/>
            <a:ln w="127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5791" name="Line 31"/>
            <p:cNvSpPr>
              <a:spLocks noChangeShapeType="1"/>
            </p:cNvSpPr>
            <p:nvPr/>
          </p:nvSpPr>
          <p:spPr bwMode="auto">
            <a:xfrm>
              <a:off x="3560" y="3067"/>
              <a:ext cx="227" cy="454"/>
            </a:xfrm>
            <a:prstGeom prst="line">
              <a:avLst/>
            </a:prstGeom>
            <a:noFill/>
            <a:ln w="127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5792" name="Line 32"/>
            <p:cNvSpPr>
              <a:spLocks noChangeShapeType="1"/>
            </p:cNvSpPr>
            <p:nvPr/>
          </p:nvSpPr>
          <p:spPr bwMode="auto">
            <a:xfrm flipH="1">
              <a:off x="4195" y="3022"/>
              <a:ext cx="273" cy="499"/>
            </a:xfrm>
            <a:prstGeom prst="line">
              <a:avLst/>
            </a:prstGeom>
            <a:noFill/>
            <a:ln w="127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5793" name="Line 33"/>
            <p:cNvSpPr>
              <a:spLocks noChangeShapeType="1"/>
            </p:cNvSpPr>
            <p:nvPr/>
          </p:nvSpPr>
          <p:spPr bwMode="auto">
            <a:xfrm>
              <a:off x="4740" y="3022"/>
              <a:ext cx="227" cy="453"/>
            </a:xfrm>
            <a:prstGeom prst="line">
              <a:avLst/>
            </a:prstGeom>
            <a:noFill/>
            <a:ln w="127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5794" name="Text Box 34"/>
            <p:cNvSpPr txBox="1">
              <a:spLocks noChangeArrowheads="1"/>
            </p:cNvSpPr>
            <p:nvPr/>
          </p:nvSpPr>
          <p:spPr bwMode="auto">
            <a:xfrm>
              <a:off x="2835" y="3113"/>
              <a:ext cx="77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TW" b="1">
                  <a:solidFill>
                    <a:schemeClr val="folHlink"/>
                  </a:solidFill>
                  <a:latin typeface="標楷體" pitchFamily="65" charset="-120"/>
                  <a:ea typeface="標楷體" pitchFamily="65" charset="-120"/>
                </a:rPr>
                <a:t>&lt;35</a:t>
              </a:r>
            </a:p>
          </p:txBody>
        </p:sp>
        <p:sp>
          <p:nvSpPr>
            <p:cNvPr id="245795" name="Text Box 35"/>
            <p:cNvSpPr txBox="1">
              <a:spLocks noChangeArrowheads="1"/>
            </p:cNvSpPr>
            <p:nvPr/>
          </p:nvSpPr>
          <p:spPr bwMode="auto">
            <a:xfrm>
              <a:off x="3515" y="3158"/>
              <a:ext cx="77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en-US" b="1">
                  <a:latin typeface="標楷體" pitchFamily="65" charset="-120"/>
                  <a:ea typeface="標楷體" pitchFamily="65" charset="-120"/>
                </a:rPr>
                <a:t>≧</a:t>
              </a:r>
              <a:r>
                <a:rPr kumimoji="1" lang="en-US" altLang="zh-TW" b="1">
                  <a:solidFill>
                    <a:schemeClr val="folHlink"/>
                  </a:solidFill>
                  <a:latin typeface="標楷體" pitchFamily="65" charset="-120"/>
                  <a:ea typeface="標楷體" pitchFamily="65" charset="-120"/>
                </a:rPr>
                <a:t>35</a:t>
              </a:r>
            </a:p>
          </p:txBody>
        </p:sp>
        <p:sp>
          <p:nvSpPr>
            <p:cNvPr id="245796" name="Text Box 36"/>
            <p:cNvSpPr txBox="1">
              <a:spLocks noChangeArrowheads="1"/>
            </p:cNvSpPr>
            <p:nvPr/>
          </p:nvSpPr>
          <p:spPr bwMode="auto">
            <a:xfrm>
              <a:off x="4195" y="3158"/>
              <a:ext cx="77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TW" altLang="en-US" b="1">
                  <a:solidFill>
                    <a:schemeClr val="folHlink"/>
                  </a:solidFill>
                  <a:latin typeface="標楷體" pitchFamily="65" charset="-120"/>
                  <a:ea typeface="標楷體" pitchFamily="65" charset="-120"/>
                </a:rPr>
                <a:t>未婚</a:t>
              </a:r>
            </a:p>
          </p:txBody>
        </p:sp>
        <p:sp>
          <p:nvSpPr>
            <p:cNvPr id="245797" name="Text Box 37"/>
            <p:cNvSpPr txBox="1">
              <a:spLocks noChangeArrowheads="1"/>
            </p:cNvSpPr>
            <p:nvPr/>
          </p:nvSpPr>
          <p:spPr bwMode="auto">
            <a:xfrm>
              <a:off x="4694" y="3158"/>
              <a:ext cx="77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TW" altLang="en-US" b="1">
                  <a:solidFill>
                    <a:schemeClr val="folHlink"/>
                  </a:solidFill>
                  <a:latin typeface="標楷體" pitchFamily="65" charset="-120"/>
                  <a:ea typeface="標楷體" pitchFamily="65" charset="-120"/>
                </a:rPr>
                <a:t>已婚</a:t>
              </a:r>
            </a:p>
          </p:txBody>
        </p:sp>
      </p:grpSp>
    </p:spTree>
    <p:extLst>
      <p:ext uri="{BB962C8B-B14F-4D97-AF65-F5344CB8AC3E}">
        <p14:creationId xmlns:p14="http://schemas.microsoft.com/office/powerpoint/2010/main" val="33601581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45764"/>
                                        </p:tgtEl>
                                        <p:attrNameLst>
                                          <p:attrName>style.visibility</p:attrName>
                                        </p:attrNameLst>
                                      </p:cBhvr>
                                      <p:to>
                                        <p:strVal val="visible"/>
                                      </p:to>
                                    </p:set>
                                    <p:animEffect transition="in" filter="blinds(horizontal)">
                                      <p:cBhvr>
                                        <p:cTn id="7" dur="500"/>
                                        <p:tgtEl>
                                          <p:spTgt spid="24576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45767"/>
                                        </p:tgtEl>
                                        <p:attrNameLst>
                                          <p:attrName>style.visibility</p:attrName>
                                        </p:attrNameLst>
                                      </p:cBhvr>
                                      <p:to>
                                        <p:strVal val="visible"/>
                                      </p:to>
                                    </p:set>
                                    <p:animEffect transition="in" filter="blinds(horizontal)">
                                      <p:cBhvr>
                                        <p:cTn id="12" dur="500"/>
                                        <p:tgtEl>
                                          <p:spTgt spid="245767"/>
                                        </p:tgtEl>
                                      </p:cBhvr>
                                    </p:animEffect>
                                  </p:childTnLst>
                                </p:cTn>
                              </p:par>
                            </p:childTnLst>
                          </p:cTn>
                        </p:par>
                        <p:par>
                          <p:cTn id="13" fill="hold" nodeType="afterGroup">
                            <p:stCondLst>
                              <p:cond delay="500"/>
                            </p:stCondLst>
                            <p:childTnLst>
                              <p:par>
                                <p:cTn id="14" presetID="3" presetClass="entr" presetSubtype="10" fill="hold" grpId="0" nodeType="afterEffect">
                                  <p:stCondLst>
                                    <p:cond delay="0"/>
                                  </p:stCondLst>
                                  <p:childTnLst>
                                    <p:set>
                                      <p:cBhvr>
                                        <p:cTn id="15" dur="1" fill="hold">
                                          <p:stCondLst>
                                            <p:cond delay="0"/>
                                          </p:stCondLst>
                                        </p:cTn>
                                        <p:tgtEl>
                                          <p:spTgt spid="245768"/>
                                        </p:tgtEl>
                                        <p:attrNameLst>
                                          <p:attrName>style.visibility</p:attrName>
                                        </p:attrNameLst>
                                      </p:cBhvr>
                                      <p:to>
                                        <p:strVal val="visible"/>
                                      </p:to>
                                    </p:set>
                                    <p:animEffect transition="in" filter="blinds(horizontal)">
                                      <p:cBhvr>
                                        <p:cTn id="16" dur="500"/>
                                        <p:tgtEl>
                                          <p:spTgt spid="245768"/>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nodeType="clickEffect">
                                  <p:stCondLst>
                                    <p:cond delay="0"/>
                                  </p:stCondLst>
                                  <p:childTnLst>
                                    <p:set>
                                      <p:cBhvr>
                                        <p:cTn id="20" dur="1" fill="hold">
                                          <p:stCondLst>
                                            <p:cond delay="0"/>
                                          </p:stCondLst>
                                        </p:cTn>
                                        <p:tgtEl>
                                          <p:spTgt spid="245769"/>
                                        </p:tgtEl>
                                        <p:attrNameLst>
                                          <p:attrName>style.visibility</p:attrName>
                                        </p:attrNameLst>
                                      </p:cBhvr>
                                      <p:to>
                                        <p:strVal val="visible"/>
                                      </p:to>
                                    </p:set>
                                    <p:animEffect transition="in" filter="blinds(horizontal)">
                                      <p:cBhvr>
                                        <p:cTn id="21" dur="500"/>
                                        <p:tgtEl>
                                          <p:spTgt spid="245769"/>
                                        </p:tgtEl>
                                      </p:cBhvr>
                                    </p:animEffect>
                                  </p:childTnLst>
                                </p:cTn>
                              </p:par>
                            </p:childTnLst>
                          </p:cTn>
                        </p:par>
                        <p:par>
                          <p:cTn id="22" fill="hold" nodeType="afterGroup">
                            <p:stCondLst>
                              <p:cond delay="500"/>
                            </p:stCondLst>
                            <p:childTnLst>
                              <p:par>
                                <p:cTn id="23" presetID="12" presetClass="entr" presetSubtype="1" fill="hold" nodeType="afterEffect">
                                  <p:stCondLst>
                                    <p:cond delay="0"/>
                                  </p:stCondLst>
                                  <p:childTnLst>
                                    <p:set>
                                      <p:cBhvr>
                                        <p:cTn id="24" dur="1" fill="hold">
                                          <p:stCondLst>
                                            <p:cond delay="0"/>
                                          </p:stCondLst>
                                        </p:cTn>
                                        <p:tgtEl>
                                          <p:spTgt spid="245784"/>
                                        </p:tgtEl>
                                        <p:attrNameLst>
                                          <p:attrName>style.visibility</p:attrName>
                                        </p:attrNameLst>
                                      </p:cBhvr>
                                      <p:to>
                                        <p:strVal val="visible"/>
                                      </p:to>
                                    </p:set>
                                    <p:animEffect transition="in" filter="slide(fromTop)">
                                      <p:cBhvr>
                                        <p:cTn id="25" dur="500"/>
                                        <p:tgtEl>
                                          <p:spTgt spid="245784"/>
                                        </p:tgtEl>
                                      </p:cBhvr>
                                    </p:animEffect>
                                  </p:childTnLst>
                                </p:cTn>
                              </p:par>
                            </p:childTnLst>
                          </p:cTn>
                        </p:par>
                        <p:par>
                          <p:cTn id="26" fill="hold" nodeType="afterGroup">
                            <p:stCondLst>
                              <p:cond delay="1000"/>
                            </p:stCondLst>
                            <p:childTnLst>
                              <p:par>
                                <p:cTn id="27" presetID="3" presetClass="entr" presetSubtype="10" fill="hold" nodeType="afterEffect">
                                  <p:stCondLst>
                                    <p:cond delay="0"/>
                                  </p:stCondLst>
                                  <p:childTnLst>
                                    <p:set>
                                      <p:cBhvr>
                                        <p:cTn id="28" dur="1" fill="hold">
                                          <p:stCondLst>
                                            <p:cond delay="0"/>
                                          </p:stCondLst>
                                        </p:cTn>
                                        <p:tgtEl>
                                          <p:spTgt spid="245772"/>
                                        </p:tgtEl>
                                        <p:attrNameLst>
                                          <p:attrName>style.visibility</p:attrName>
                                        </p:attrNameLst>
                                      </p:cBhvr>
                                      <p:to>
                                        <p:strVal val="visible"/>
                                      </p:to>
                                    </p:set>
                                    <p:animEffect transition="in" filter="blinds(horizontal)">
                                      <p:cBhvr>
                                        <p:cTn id="29" dur="500"/>
                                        <p:tgtEl>
                                          <p:spTgt spid="245772"/>
                                        </p:tgtEl>
                                      </p:cBhvr>
                                    </p:animEffect>
                                  </p:childTnLst>
                                </p:cTn>
                              </p:par>
                            </p:childTnLst>
                          </p:cTn>
                        </p:par>
                        <p:par>
                          <p:cTn id="30" fill="hold" nodeType="afterGroup">
                            <p:stCondLst>
                              <p:cond delay="1500"/>
                            </p:stCondLst>
                            <p:childTnLst>
                              <p:par>
                                <p:cTn id="31" presetID="12" presetClass="entr" presetSubtype="1" fill="hold" nodeType="afterEffect">
                                  <p:stCondLst>
                                    <p:cond delay="0"/>
                                  </p:stCondLst>
                                  <p:childTnLst>
                                    <p:set>
                                      <p:cBhvr>
                                        <p:cTn id="32" dur="1" fill="hold">
                                          <p:stCondLst>
                                            <p:cond delay="0"/>
                                          </p:stCondLst>
                                        </p:cTn>
                                        <p:tgtEl>
                                          <p:spTgt spid="245789"/>
                                        </p:tgtEl>
                                        <p:attrNameLst>
                                          <p:attrName>style.visibility</p:attrName>
                                        </p:attrNameLst>
                                      </p:cBhvr>
                                      <p:to>
                                        <p:strVal val="visible"/>
                                      </p:to>
                                    </p:set>
                                    <p:animEffect transition="in" filter="slide(fromTop)">
                                      <p:cBhvr>
                                        <p:cTn id="33" dur="500"/>
                                        <p:tgtEl>
                                          <p:spTgt spid="245789"/>
                                        </p:tgtEl>
                                      </p:cBhvr>
                                    </p:animEffect>
                                  </p:childTnLst>
                                </p:cTn>
                              </p:par>
                            </p:childTnLst>
                          </p:cTn>
                        </p:par>
                        <p:par>
                          <p:cTn id="34" fill="hold" nodeType="afterGroup">
                            <p:stCondLst>
                              <p:cond delay="2000"/>
                            </p:stCondLst>
                            <p:childTnLst>
                              <p:par>
                                <p:cTn id="35" presetID="3" presetClass="entr" presetSubtype="10" fill="hold" nodeType="afterEffect">
                                  <p:stCondLst>
                                    <p:cond delay="0"/>
                                  </p:stCondLst>
                                  <p:childTnLst>
                                    <p:set>
                                      <p:cBhvr>
                                        <p:cTn id="36" dur="1" fill="hold">
                                          <p:stCondLst>
                                            <p:cond delay="0"/>
                                          </p:stCondLst>
                                        </p:cTn>
                                        <p:tgtEl>
                                          <p:spTgt spid="245779"/>
                                        </p:tgtEl>
                                        <p:attrNameLst>
                                          <p:attrName>style.visibility</p:attrName>
                                        </p:attrNameLst>
                                      </p:cBhvr>
                                      <p:to>
                                        <p:strVal val="visible"/>
                                      </p:to>
                                    </p:set>
                                    <p:animEffect transition="in" filter="blinds(horizontal)">
                                      <p:cBhvr>
                                        <p:cTn id="37" dur="500"/>
                                        <p:tgtEl>
                                          <p:spTgt spid="2457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67" grpId="0" animBg="1"/>
      <p:bldP spid="245768" grpId="0" animBg="1"/>
    </p:bldLst>
  </p:timing>
</p:sld>
</file>

<file path=ppt/theme/theme1.xml><?xml version="1.0" encoding="utf-8"?>
<a:theme xmlns:a="http://schemas.openxmlformats.org/drawingml/2006/main" name="默认设计模板">
  <a:themeElements>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1" i="0" u="none" strike="noStrike" cap="none" normalizeH="0" baseline="0" smtClean="0">
            <a:ln>
              <a:noFill/>
            </a:ln>
            <a:solidFill>
              <a:schemeClr val="tx1"/>
            </a:solidFill>
            <a:effectLst/>
            <a:latin typeface="Times New Roman" pitchFamily="18" charset="0"/>
            <a:ea typeface="华文新魏"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1" i="0" u="none" strike="noStrike" cap="none" normalizeH="0" baseline="0" smtClean="0">
            <a:ln>
              <a:noFill/>
            </a:ln>
            <a:solidFill>
              <a:schemeClr val="tx1"/>
            </a:solidFill>
            <a:effectLst/>
            <a:latin typeface="Times New Roman" pitchFamily="18" charset="0"/>
            <a:ea typeface="华文新魏" pitchFamily="2" charset="-122"/>
          </a:defRPr>
        </a:defPPr>
      </a:lstStyle>
    </a:lnDef>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15311</TotalTime>
  <Words>4467</Words>
  <Application>Microsoft Office PowerPoint</Application>
  <PresentationFormat>全屏显示(4:3)</PresentationFormat>
  <Paragraphs>2281</Paragraphs>
  <Slides>49</Slides>
  <Notes>7</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1</vt:i4>
      </vt:variant>
      <vt:variant>
        <vt:lpstr>幻灯片标题</vt:lpstr>
      </vt:variant>
      <vt:variant>
        <vt:i4>49</vt:i4>
      </vt:variant>
    </vt:vector>
  </HeadingPairs>
  <TitlesOfParts>
    <vt:vector size="61" baseType="lpstr">
      <vt:lpstr>標楷體</vt:lpstr>
      <vt:lpstr>新細明體</vt:lpstr>
      <vt:lpstr>黑体</vt:lpstr>
      <vt:lpstr>华文新魏</vt:lpstr>
      <vt:lpstr>楷体_GB2312</vt:lpstr>
      <vt:lpstr>宋体</vt:lpstr>
      <vt:lpstr>Arial</vt:lpstr>
      <vt:lpstr>Tahoma</vt:lpstr>
      <vt:lpstr>Times New Roman</vt:lpstr>
      <vt:lpstr>Wingdings</vt:lpstr>
      <vt:lpstr>默认设计模板</vt:lpstr>
      <vt:lpstr>Equation.KSEE3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分类(Classification)</vt:lpstr>
      <vt:lpstr>分类的技术</vt:lpstr>
      <vt:lpstr>分类的过程</vt:lpstr>
      <vt:lpstr>Example</vt:lpstr>
      <vt:lpstr> 决策树(Decision Tree)介绍</vt:lpstr>
      <vt:lpstr>决策树的形成</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qqq</dc:creator>
  <cp:lastModifiedBy>wzd</cp:lastModifiedBy>
  <cp:revision>436</cp:revision>
  <dcterms:created xsi:type="dcterms:W3CDTF">2003-10-22T02:24:38Z</dcterms:created>
  <dcterms:modified xsi:type="dcterms:W3CDTF">2020-02-27T01:44:47Z</dcterms:modified>
</cp:coreProperties>
</file>