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2"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Qayyum" userId="449f52b43bac2572" providerId="LiveId" clId="{EB8F9C81-161B-4870-9CF8-3C6AC9157C6E}"/>
    <pc:docChg chg="undo custSel modSld">
      <pc:chgData name="Abdullah Qayyum" userId="449f52b43bac2572" providerId="LiveId" clId="{EB8F9C81-161B-4870-9CF8-3C6AC9157C6E}" dt="2023-10-23T00:34:01.573" v="454" actId="1076"/>
      <pc:docMkLst>
        <pc:docMk/>
      </pc:docMkLst>
      <pc:sldChg chg="modSp mod">
        <pc:chgData name="Abdullah Qayyum" userId="449f52b43bac2572" providerId="LiveId" clId="{EB8F9C81-161B-4870-9CF8-3C6AC9157C6E}" dt="2023-10-23T00:24:49.250" v="0" actId="20577"/>
        <pc:sldMkLst>
          <pc:docMk/>
          <pc:sldMk cId="260974783" sldId="257"/>
        </pc:sldMkLst>
        <pc:spChg chg="mod">
          <ac:chgData name="Abdullah Qayyum" userId="449f52b43bac2572" providerId="LiveId" clId="{EB8F9C81-161B-4870-9CF8-3C6AC9157C6E}" dt="2023-10-23T00:24:49.250" v="0" actId="20577"/>
          <ac:spMkLst>
            <pc:docMk/>
            <pc:sldMk cId="260974783" sldId="257"/>
            <ac:spMk id="3" creationId="{66907216-25FF-F3FA-3275-15CB810AD5B8}"/>
          </ac:spMkLst>
        </pc:spChg>
      </pc:sldChg>
      <pc:sldChg chg="modSp mod">
        <pc:chgData name="Abdullah Qayyum" userId="449f52b43bac2572" providerId="LiveId" clId="{EB8F9C81-161B-4870-9CF8-3C6AC9157C6E}" dt="2023-10-23T00:34:01.573" v="454" actId="1076"/>
        <pc:sldMkLst>
          <pc:docMk/>
          <pc:sldMk cId="2125510784" sldId="258"/>
        </pc:sldMkLst>
        <pc:spChg chg="mod">
          <ac:chgData name="Abdullah Qayyum" userId="449f52b43bac2572" providerId="LiveId" clId="{EB8F9C81-161B-4870-9CF8-3C6AC9157C6E}" dt="2023-10-23T00:33:54.515" v="451" actId="1076"/>
          <ac:spMkLst>
            <pc:docMk/>
            <pc:sldMk cId="2125510784" sldId="258"/>
            <ac:spMk id="3" creationId="{38BB128D-90F9-5535-2CAC-6C53A91F5EFD}"/>
          </ac:spMkLst>
        </pc:spChg>
        <pc:picChg chg="mod">
          <ac:chgData name="Abdullah Qayyum" userId="449f52b43bac2572" providerId="LiveId" clId="{EB8F9C81-161B-4870-9CF8-3C6AC9157C6E}" dt="2023-10-23T00:34:01.573" v="454" actId="1076"/>
          <ac:picMkLst>
            <pc:docMk/>
            <pc:sldMk cId="2125510784" sldId="258"/>
            <ac:picMk id="6" creationId="{EA2A6C69-84A2-B5BE-F8E2-AF00B1D17A87}"/>
          </ac:picMkLst>
        </pc:picChg>
      </pc:sldChg>
      <pc:sldChg chg="modSp mod">
        <pc:chgData name="Abdullah Qayyum" userId="449f52b43bac2572" providerId="LiveId" clId="{EB8F9C81-161B-4870-9CF8-3C6AC9157C6E}" dt="2023-10-23T00:25:06.834" v="1" actId="20577"/>
        <pc:sldMkLst>
          <pc:docMk/>
          <pc:sldMk cId="3346180709" sldId="259"/>
        </pc:sldMkLst>
        <pc:spChg chg="mod">
          <ac:chgData name="Abdullah Qayyum" userId="449f52b43bac2572" providerId="LiveId" clId="{EB8F9C81-161B-4870-9CF8-3C6AC9157C6E}" dt="2023-10-23T00:25:06.834" v="1" actId="20577"/>
          <ac:spMkLst>
            <pc:docMk/>
            <pc:sldMk cId="3346180709" sldId="259"/>
            <ac:spMk id="3" creationId="{42AB4606-471A-B926-7AA7-EC8092F6FBCB}"/>
          </ac:spMkLst>
        </pc:spChg>
      </pc:sldChg>
      <pc:sldChg chg="modSp mod">
        <pc:chgData name="Abdullah Qayyum" userId="449f52b43bac2572" providerId="LiveId" clId="{EB8F9C81-161B-4870-9CF8-3C6AC9157C6E}" dt="2023-10-23T00:25:10.941" v="2" actId="20577"/>
        <pc:sldMkLst>
          <pc:docMk/>
          <pc:sldMk cId="1012601622" sldId="260"/>
        </pc:sldMkLst>
        <pc:spChg chg="mod">
          <ac:chgData name="Abdullah Qayyum" userId="449f52b43bac2572" providerId="LiveId" clId="{EB8F9C81-161B-4870-9CF8-3C6AC9157C6E}" dt="2023-10-23T00:25:10.941" v="2" actId="20577"/>
          <ac:spMkLst>
            <pc:docMk/>
            <pc:sldMk cId="1012601622" sldId="260"/>
            <ac:spMk id="3" creationId="{FF8C7D41-2980-F732-8757-CFBF8D0EE548}"/>
          </ac:spMkLst>
        </pc:spChg>
      </pc:sldChg>
      <pc:sldChg chg="modSp mod">
        <pc:chgData name="Abdullah Qayyum" userId="449f52b43bac2572" providerId="LiveId" clId="{EB8F9C81-161B-4870-9CF8-3C6AC9157C6E}" dt="2023-10-23T00:27:53.958" v="118" actId="20577"/>
        <pc:sldMkLst>
          <pc:docMk/>
          <pc:sldMk cId="2288623050" sldId="261"/>
        </pc:sldMkLst>
        <pc:spChg chg="mod">
          <ac:chgData name="Abdullah Qayyum" userId="449f52b43bac2572" providerId="LiveId" clId="{EB8F9C81-161B-4870-9CF8-3C6AC9157C6E}" dt="2023-10-23T00:27:53.958" v="118" actId="20577"/>
          <ac:spMkLst>
            <pc:docMk/>
            <pc:sldMk cId="2288623050" sldId="261"/>
            <ac:spMk id="3" creationId="{E9E7EC7C-75ED-0280-5FC9-CA91B9C345E2}"/>
          </ac:spMkLst>
        </pc:spChg>
      </pc:sldChg>
      <pc:sldChg chg="modSp mod">
        <pc:chgData name="Abdullah Qayyum" userId="449f52b43bac2572" providerId="LiveId" clId="{EB8F9C81-161B-4870-9CF8-3C6AC9157C6E}" dt="2023-10-23T00:27:21.984" v="116" actId="20577"/>
        <pc:sldMkLst>
          <pc:docMk/>
          <pc:sldMk cId="2798854974" sldId="262"/>
        </pc:sldMkLst>
        <pc:spChg chg="mod">
          <ac:chgData name="Abdullah Qayyum" userId="449f52b43bac2572" providerId="LiveId" clId="{EB8F9C81-161B-4870-9CF8-3C6AC9157C6E}" dt="2023-10-23T00:27:21.984" v="116" actId="20577"/>
          <ac:spMkLst>
            <pc:docMk/>
            <pc:sldMk cId="2798854974" sldId="262"/>
            <ac:spMk id="3" creationId="{A50BAC87-46EA-8F31-A3EF-1B9BC2BF6A57}"/>
          </ac:spMkLst>
        </pc:spChg>
      </pc:sldChg>
      <pc:sldChg chg="modSp mod">
        <pc:chgData name="Abdullah Qayyum" userId="449f52b43bac2572" providerId="LiveId" clId="{EB8F9C81-161B-4870-9CF8-3C6AC9157C6E}" dt="2023-10-23T00:25:59.885" v="29" actId="20577"/>
        <pc:sldMkLst>
          <pc:docMk/>
          <pc:sldMk cId="3825559753" sldId="263"/>
        </pc:sldMkLst>
        <pc:spChg chg="mod">
          <ac:chgData name="Abdullah Qayyum" userId="449f52b43bac2572" providerId="LiveId" clId="{EB8F9C81-161B-4870-9CF8-3C6AC9157C6E}" dt="2023-10-23T00:25:59.885" v="29" actId="20577"/>
          <ac:spMkLst>
            <pc:docMk/>
            <pc:sldMk cId="3825559753" sldId="263"/>
            <ac:spMk id="3" creationId="{A374A130-1BD1-2338-BBB7-E06669B30BC9}"/>
          </ac:spMkLst>
        </pc:spChg>
      </pc:sldChg>
      <pc:sldChg chg="modSp mod">
        <pc:chgData name="Abdullah Qayyum" userId="449f52b43bac2572" providerId="LiveId" clId="{EB8F9C81-161B-4870-9CF8-3C6AC9157C6E}" dt="2023-10-23T00:27:41.714" v="117" actId="20577"/>
        <pc:sldMkLst>
          <pc:docMk/>
          <pc:sldMk cId="4168607847" sldId="264"/>
        </pc:sldMkLst>
        <pc:spChg chg="mod">
          <ac:chgData name="Abdullah Qayyum" userId="449f52b43bac2572" providerId="LiveId" clId="{EB8F9C81-161B-4870-9CF8-3C6AC9157C6E}" dt="2023-10-23T00:27:41.714" v="117" actId="20577"/>
          <ac:spMkLst>
            <pc:docMk/>
            <pc:sldMk cId="4168607847" sldId="264"/>
            <ac:spMk id="6" creationId="{5EDED72E-5BF5-3B2F-00D0-4393AAEF46A8}"/>
          </ac:spMkLst>
        </pc:spChg>
      </pc:sldChg>
      <pc:sldChg chg="modSp mod">
        <pc:chgData name="Abdullah Qayyum" userId="449f52b43bac2572" providerId="LiveId" clId="{EB8F9C81-161B-4870-9CF8-3C6AC9157C6E}" dt="2023-10-23T00:25:21.281" v="5" actId="20577"/>
        <pc:sldMkLst>
          <pc:docMk/>
          <pc:sldMk cId="3572572673" sldId="265"/>
        </pc:sldMkLst>
        <pc:spChg chg="mod">
          <ac:chgData name="Abdullah Qayyum" userId="449f52b43bac2572" providerId="LiveId" clId="{EB8F9C81-161B-4870-9CF8-3C6AC9157C6E}" dt="2023-10-23T00:25:21.281" v="5" actId="20577"/>
          <ac:spMkLst>
            <pc:docMk/>
            <pc:sldMk cId="3572572673" sldId="265"/>
            <ac:spMk id="3" creationId="{C3D9B1A6-D9B4-B819-C8AB-A3DB7A1C7815}"/>
          </ac:spMkLst>
        </pc:spChg>
      </pc:sldChg>
      <pc:sldChg chg="modSp mod">
        <pc:chgData name="Abdullah Qayyum" userId="449f52b43bac2572" providerId="LiveId" clId="{EB8F9C81-161B-4870-9CF8-3C6AC9157C6E}" dt="2023-10-23T00:25:24.299" v="6" actId="20577"/>
        <pc:sldMkLst>
          <pc:docMk/>
          <pc:sldMk cId="4219535313" sldId="266"/>
        </pc:sldMkLst>
        <pc:spChg chg="mod">
          <ac:chgData name="Abdullah Qayyum" userId="449f52b43bac2572" providerId="LiveId" clId="{EB8F9C81-161B-4870-9CF8-3C6AC9157C6E}" dt="2023-10-23T00:25:24.299" v="6" actId="20577"/>
          <ac:spMkLst>
            <pc:docMk/>
            <pc:sldMk cId="4219535313" sldId="266"/>
            <ac:spMk id="3" creationId="{60BF88E1-BDC3-DD3F-934C-4432C8BC3826}"/>
          </ac:spMkLst>
        </pc:spChg>
      </pc:sldChg>
      <pc:sldChg chg="modSp mod">
        <pc:chgData name="Abdullah Qayyum" userId="449f52b43bac2572" providerId="LiveId" clId="{EB8F9C81-161B-4870-9CF8-3C6AC9157C6E}" dt="2023-10-23T00:25:27.461" v="7" actId="20577"/>
        <pc:sldMkLst>
          <pc:docMk/>
          <pc:sldMk cId="3493389009" sldId="267"/>
        </pc:sldMkLst>
        <pc:spChg chg="mod">
          <ac:chgData name="Abdullah Qayyum" userId="449f52b43bac2572" providerId="LiveId" clId="{EB8F9C81-161B-4870-9CF8-3C6AC9157C6E}" dt="2023-10-23T00:25:27.461" v="7" actId="20577"/>
          <ac:spMkLst>
            <pc:docMk/>
            <pc:sldMk cId="3493389009" sldId="267"/>
            <ac:spMk id="3" creationId="{06719082-B1DA-A1CE-A3F3-A6F1CCA96742}"/>
          </ac:spMkLst>
        </pc:spChg>
      </pc:sldChg>
      <pc:sldChg chg="modSp mod">
        <pc:chgData name="Abdullah Qayyum" userId="449f52b43bac2572" providerId="LiveId" clId="{EB8F9C81-161B-4870-9CF8-3C6AC9157C6E}" dt="2023-10-23T00:28:44.716" v="121" actId="20577"/>
        <pc:sldMkLst>
          <pc:docMk/>
          <pc:sldMk cId="1183363993" sldId="268"/>
        </pc:sldMkLst>
        <pc:spChg chg="mod">
          <ac:chgData name="Abdullah Qayyum" userId="449f52b43bac2572" providerId="LiveId" clId="{EB8F9C81-161B-4870-9CF8-3C6AC9157C6E}" dt="2023-10-23T00:28:44.716" v="121" actId="20577"/>
          <ac:spMkLst>
            <pc:docMk/>
            <pc:sldMk cId="1183363993" sldId="268"/>
            <ac:spMk id="3" creationId="{EAD3EFDC-175E-0F7C-716D-64703059747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10/22/2023</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10/22/2023</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10/22/2023</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10/22/2023</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0FCF27-BF68-0243-D61A-617129E22DC1}"/>
              </a:ext>
            </a:extLst>
          </p:cNvPr>
          <p:cNvPicPr>
            <a:picLocks noChangeAspect="1"/>
          </p:cNvPicPr>
          <p:nvPr/>
        </p:nvPicPr>
        <p:blipFill rotWithShape="1">
          <a:blip r:embed="rId2"/>
          <a:srcRect t="9091" r="9093"/>
          <a:stretch/>
        </p:blipFill>
        <p:spPr>
          <a:xfrm>
            <a:off x="2" y="10"/>
            <a:ext cx="12191695" cy="6857990"/>
          </a:xfrm>
          <a:prstGeom prst="rect">
            <a:avLst/>
          </a:prstGeom>
        </p:spPr>
      </p:pic>
      <p:sp>
        <p:nvSpPr>
          <p:cNvPr id="9" name="Rectangle 8">
            <a:extLst>
              <a:ext uri="{FF2B5EF4-FFF2-40B4-BE49-F238E27FC236}">
                <a16:creationId xmlns:a16="http://schemas.microsoft.com/office/drawing/2014/main" id="{8324065E-E64E-484D-84AE-BB73D056C9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786EF-4666-464F-0F9B-FD65A028F21E}"/>
              </a:ext>
            </a:extLst>
          </p:cNvPr>
          <p:cNvSpPr>
            <a:spLocks noGrp="1"/>
          </p:cNvSpPr>
          <p:nvPr>
            <p:ph type="ctrTitle"/>
          </p:nvPr>
        </p:nvSpPr>
        <p:spPr>
          <a:xfrm>
            <a:off x="1300526" y="3546341"/>
            <a:ext cx="6829044" cy="1112621"/>
          </a:xfrm>
        </p:spPr>
        <p:txBody>
          <a:bodyPr>
            <a:normAutofit/>
          </a:bodyPr>
          <a:lstStyle/>
          <a:p>
            <a:pPr algn="r"/>
            <a:r>
              <a:rPr lang="en-US" sz="4400">
                <a:solidFill>
                  <a:srgbClr val="FFFFFE"/>
                </a:solidFill>
              </a:rPr>
              <a:t>Hypothesis Testing 2 </a:t>
            </a:r>
          </a:p>
        </p:txBody>
      </p:sp>
      <p:sp>
        <p:nvSpPr>
          <p:cNvPr id="3" name="Subtitle 2">
            <a:extLst>
              <a:ext uri="{FF2B5EF4-FFF2-40B4-BE49-F238E27FC236}">
                <a16:creationId xmlns:a16="http://schemas.microsoft.com/office/drawing/2014/main" id="{9A28F1DD-B18A-8223-AF8E-FBA5BF10057C}"/>
              </a:ext>
            </a:extLst>
          </p:cNvPr>
          <p:cNvSpPr>
            <a:spLocks noGrp="1"/>
          </p:cNvSpPr>
          <p:nvPr>
            <p:ph type="subTitle" idx="1"/>
          </p:nvPr>
        </p:nvSpPr>
        <p:spPr>
          <a:xfrm>
            <a:off x="1300525" y="4669144"/>
            <a:ext cx="6829043" cy="716529"/>
          </a:xfrm>
        </p:spPr>
        <p:txBody>
          <a:bodyPr>
            <a:normAutofit/>
          </a:bodyPr>
          <a:lstStyle/>
          <a:p>
            <a:pPr algn="r"/>
            <a:r>
              <a:rPr lang="en-US" sz="1600">
                <a:solidFill>
                  <a:srgbClr val="FFFFFE"/>
                </a:solidFill>
              </a:rPr>
              <a:t>Abdullah Qayyum </a:t>
            </a:r>
          </a:p>
        </p:txBody>
      </p:sp>
      <p:pic>
        <p:nvPicPr>
          <p:cNvPr id="11" name="Picture 10">
            <a:extLst>
              <a:ext uri="{FF2B5EF4-FFF2-40B4-BE49-F238E27FC236}">
                <a16:creationId xmlns:a16="http://schemas.microsoft.com/office/drawing/2014/main" id="{4B0E1570-C6E8-49B6-A377-07EB44A368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40448" b="36564"/>
          <a:stretch/>
        </p:blipFill>
        <p:spPr>
          <a:xfrm>
            <a:off x="1326432" y="3227912"/>
            <a:ext cx="6803136" cy="155448"/>
          </a:xfrm>
          <a:prstGeom prst="rect">
            <a:avLst/>
          </a:prstGeom>
          <a:noFill/>
          <a:ln>
            <a:noFill/>
          </a:ln>
        </p:spPr>
      </p:pic>
    </p:spTree>
    <p:extLst>
      <p:ext uri="{BB962C8B-B14F-4D97-AF65-F5344CB8AC3E}">
        <p14:creationId xmlns:p14="http://schemas.microsoft.com/office/powerpoint/2010/main" val="71994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EE97DD-2CB6-41D4-9F34-E64E3274D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305388-3EDD-428F-9929-76B2B25B5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E41361-72B2-EE2D-DCC8-54C84AFBCAF3}"/>
              </a:ext>
            </a:extLst>
          </p:cNvPr>
          <p:cNvSpPr>
            <a:spLocks noGrp="1"/>
          </p:cNvSpPr>
          <p:nvPr>
            <p:ph type="title"/>
          </p:nvPr>
        </p:nvSpPr>
        <p:spPr>
          <a:xfrm>
            <a:off x="6579649" y="957219"/>
            <a:ext cx="4486991" cy="1049235"/>
          </a:xfrm>
        </p:spPr>
        <p:txBody>
          <a:bodyPr>
            <a:normAutofit/>
          </a:bodyPr>
          <a:lstStyle/>
          <a:p>
            <a:r>
              <a:rPr lang="en-US" dirty="0"/>
              <a:t>Ram vs Nissan</a:t>
            </a:r>
          </a:p>
        </p:txBody>
      </p:sp>
      <p:pic>
        <p:nvPicPr>
          <p:cNvPr id="13" name="Picture 12">
            <a:extLst>
              <a:ext uri="{FF2B5EF4-FFF2-40B4-BE49-F238E27FC236}">
                <a16:creationId xmlns:a16="http://schemas.microsoft.com/office/drawing/2014/main" id="{E3FFB7F1-B6BA-4C8E-8057-6D4A18A85C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6579647" y="643464"/>
            <a:ext cx="4526280" cy="155448"/>
          </a:xfrm>
          <a:prstGeom prst="rect">
            <a:avLst/>
          </a:prstGeom>
          <a:noFill/>
          <a:ln>
            <a:noFill/>
          </a:ln>
        </p:spPr>
      </p:pic>
      <p:pic>
        <p:nvPicPr>
          <p:cNvPr id="4" name="Picture 3">
            <a:extLst>
              <a:ext uri="{FF2B5EF4-FFF2-40B4-BE49-F238E27FC236}">
                <a16:creationId xmlns:a16="http://schemas.microsoft.com/office/drawing/2014/main" id="{7BC668B0-49F7-FAB8-1027-1C7B6E706346}"/>
              </a:ext>
            </a:extLst>
          </p:cNvPr>
          <p:cNvPicPr>
            <a:picLocks noChangeAspect="1"/>
          </p:cNvPicPr>
          <p:nvPr/>
        </p:nvPicPr>
        <p:blipFill>
          <a:blip r:embed="rId3"/>
          <a:stretch>
            <a:fillRect/>
          </a:stretch>
        </p:blipFill>
        <p:spPr>
          <a:xfrm>
            <a:off x="1489603" y="805583"/>
            <a:ext cx="4241293" cy="4660762"/>
          </a:xfrm>
          <a:prstGeom prst="rect">
            <a:avLst/>
          </a:prstGeom>
        </p:spPr>
      </p:pic>
      <p:sp>
        <p:nvSpPr>
          <p:cNvPr id="3" name="Content Placeholder 2">
            <a:extLst>
              <a:ext uri="{FF2B5EF4-FFF2-40B4-BE49-F238E27FC236}">
                <a16:creationId xmlns:a16="http://schemas.microsoft.com/office/drawing/2014/main" id="{C3D9B1A6-D9B4-B819-C8AB-A3DB7A1C7815}"/>
              </a:ext>
            </a:extLst>
          </p:cNvPr>
          <p:cNvSpPr>
            <a:spLocks noGrp="1"/>
          </p:cNvSpPr>
          <p:nvPr>
            <p:ph idx="1"/>
          </p:nvPr>
        </p:nvSpPr>
        <p:spPr>
          <a:xfrm>
            <a:off x="6579648" y="2164761"/>
            <a:ext cx="4486992" cy="3301584"/>
          </a:xfrm>
        </p:spPr>
        <p:txBody>
          <a:bodyPr>
            <a:normAutofit/>
          </a:bodyPr>
          <a:lstStyle/>
          <a:p>
            <a:pPr>
              <a:lnSpc>
                <a:spcPct val="110000"/>
              </a:lnSpc>
            </a:pPr>
            <a:r>
              <a:rPr lang="en-US" sz="1600" dirty="0"/>
              <a:t>Null Hypothesis:</a:t>
            </a:r>
          </a:p>
          <a:p>
            <a:pPr>
              <a:lnSpc>
                <a:spcPct val="110000"/>
              </a:lnSpc>
            </a:pPr>
            <a:r>
              <a:rPr lang="en-US" sz="1600" dirty="0"/>
              <a:t>There is no difference between the buyers age mean of Nissan and Ram.</a:t>
            </a:r>
          </a:p>
          <a:p>
            <a:pPr>
              <a:lnSpc>
                <a:spcPct val="110000"/>
              </a:lnSpc>
            </a:pPr>
            <a:r>
              <a:rPr lang="en-US" sz="1600" dirty="0"/>
              <a:t>Since the p value I got after running the permutation test is 0.435 which is higher  than the 0.005 which is our significance level. So, we can not  reject the null hypothesis and do not have enough strength in our evidence to support the alternative that Ram buyers age mean is higher. </a:t>
            </a:r>
          </a:p>
          <a:p>
            <a:pPr>
              <a:lnSpc>
                <a:spcPct val="110000"/>
              </a:lnSpc>
            </a:pPr>
            <a:endParaRPr lang="en-US" sz="1600" dirty="0"/>
          </a:p>
        </p:txBody>
      </p:sp>
      <p:pic>
        <p:nvPicPr>
          <p:cNvPr id="15" name="Picture 14">
            <a:extLst>
              <a:ext uri="{FF2B5EF4-FFF2-40B4-BE49-F238E27FC236}">
                <a16:creationId xmlns:a16="http://schemas.microsoft.com/office/drawing/2014/main" id="{C7060F49-53A3-4601-BA9A-617F15EAC8E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17" name="Straight Connector 16">
            <a:extLst>
              <a:ext uri="{FF2B5EF4-FFF2-40B4-BE49-F238E27FC236}">
                <a16:creationId xmlns:a16="http://schemas.microsoft.com/office/drawing/2014/main" id="{380122F5-DBF9-45E5-B46A-499C6E912C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572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14BF94-4DFC-4A65-99BF-76277891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55C7B1-10DA-4D61-B560-5E1F081B3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3D917F-95BD-CDD9-921E-413BC2B1D93D}"/>
              </a:ext>
            </a:extLst>
          </p:cNvPr>
          <p:cNvSpPr>
            <a:spLocks noGrp="1"/>
          </p:cNvSpPr>
          <p:nvPr>
            <p:ph type="title"/>
          </p:nvPr>
        </p:nvSpPr>
        <p:spPr>
          <a:xfrm>
            <a:off x="1121028" y="948706"/>
            <a:ext cx="4507707" cy="1049235"/>
          </a:xfrm>
        </p:spPr>
        <p:txBody>
          <a:bodyPr>
            <a:normAutofit/>
          </a:bodyPr>
          <a:lstStyle/>
          <a:p>
            <a:r>
              <a:rPr lang="en-US" dirty="0"/>
              <a:t>Ram vs Subaru</a:t>
            </a:r>
          </a:p>
        </p:txBody>
      </p:sp>
      <p:pic>
        <p:nvPicPr>
          <p:cNvPr id="13" name="Picture 12">
            <a:extLst>
              <a:ext uri="{FF2B5EF4-FFF2-40B4-BE49-F238E27FC236}">
                <a16:creationId xmlns:a16="http://schemas.microsoft.com/office/drawing/2014/main" id="{88C29B8B-A62C-43CE-92FF-12EAA1D01B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1125460" y="643464"/>
            <a:ext cx="4526280" cy="155448"/>
          </a:xfrm>
          <a:prstGeom prst="rect">
            <a:avLst/>
          </a:prstGeom>
          <a:noFill/>
          <a:ln>
            <a:noFill/>
          </a:ln>
        </p:spPr>
      </p:pic>
      <p:sp>
        <p:nvSpPr>
          <p:cNvPr id="3" name="Content Placeholder 2">
            <a:extLst>
              <a:ext uri="{FF2B5EF4-FFF2-40B4-BE49-F238E27FC236}">
                <a16:creationId xmlns:a16="http://schemas.microsoft.com/office/drawing/2014/main" id="{60BF88E1-BDC3-DD3F-934C-4432C8BC3826}"/>
              </a:ext>
            </a:extLst>
          </p:cNvPr>
          <p:cNvSpPr>
            <a:spLocks noGrp="1"/>
          </p:cNvSpPr>
          <p:nvPr>
            <p:ph idx="1"/>
          </p:nvPr>
        </p:nvSpPr>
        <p:spPr>
          <a:xfrm>
            <a:off x="1121030" y="2167151"/>
            <a:ext cx="4503066" cy="3299194"/>
          </a:xfrm>
        </p:spPr>
        <p:txBody>
          <a:bodyPr>
            <a:normAutofit/>
          </a:bodyPr>
          <a:lstStyle/>
          <a:p>
            <a:pPr>
              <a:lnSpc>
                <a:spcPct val="110000"/>
              </a:lnSpc>
            </a:pPr>
            <a:r>
              <a:rPr lang="en-US" sz="1600" dirty="0"/>
              <a:t>Null Hypothesis:</a:t>
            </a:r>
          </a:p>
          <a:p>
            <a:pPr>
              <a:lnSpc>
                <a:spcPct val="110000"/>
              </a:lnSpc>
            </a:pPr>
            <a:r>
              <a:rPr lang="en-US" sz="1600" dirty="0"/>
              <a:t>There is no difference between the buyers age mean of Subaru and Ram.</a:t>
            </a:r>
          </a:p>
          <a:p>
            <a:pPr>
              <a:lnSpc>
                <a:spcPct val="110000"/>
              </a:lnSpc>
            </a:pPr>
            <a:r>
              <a:rPr lang="en-US" sz="1600" dirty="0"/>
              <a:t>Since the p value I got after running the permutation test is 0.114 which is higher  than the 0.005 which is our significance level. So, we can not  reject the null hypothesis and do not have enough strength in our evidence to support the alternative hypothesis that Ram buyers age mean is higher. </a:t>
            </a:r>
          </a:p>
          <a:p>
            <a:pPr>
              <a:lnSpc>
                <a:spcPct val="110000"/>
              </a:lnSpc>
            </a:pPr>
            <a:endParaRPr lang="en-US" sz="1600" dirty="0"/>
          </a:p>
        </p:txBody>
      </p:sp>
      <p:pic>
        <p:nvPicPr>
          <p:cNvPr id="4" name="Picture 3">
            <a:extLst>
              <a:ext uri="{FF2B5EF4-FFF2-40B4-BE49-F238E27FC236}">
                <a16:creationId xmlns:a16="http://schemas.microsoft.com/office/drawing/2014/main" id="{89864A29-0D21-8B46-DFFC-14704FBEF06F}"/>
              </a:ext>
            </a:extLst>
          </p:cNvPr>
          <p:cNvPicPr>
            <a:picLocks noChangeAspect="1"/>
          </p:cNvPicPr>
          <p:nvPr/>
        </p:nvPicPr>
        <p:blipFill>
          <a:blip r:embed="rId3"/>
          <a:stretch>
            <a:fillRect/>
          </a:stretch>
        </p:blipFill>
        <p:spPr>
          <a:xfrm>
            <a:off x="6453985" y="805583"/>
            <a:ext cx="4241293" cy="4660762"/>
          </a:xfrm>
          <a:prstGeom prst="rect">
            <a:avLst/>
          </a:prstGeom>
        </p:spPr>
      </p:pic>
      <p:pic>
        <p:nvPicPr>
          <p:cNvPr id="15" name="Picture 14">
            <a:extLst>
              <a:ext uri="{FF2B5EF4-FFF2-40B4-BE49-F238E27FC236}">
                <a16:creationId xmlns:a16="http://schemas.microsoft.com/office/drawing/2014/main" id="{F873EA42-E9E9-4806-A9F6-1718BE38B7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17" name="Straight Connector 16">
            <a:extLst>
              <a:ext uri="{FF2B5EF4-FFF2-40B4-BE49-F238E27FC236}">
                <a16:creationId xmlns:a16="http://schemas.microsoft.com/office/drawing/2014/main" id="{A99D5523-0BC8-4D5A-871C-69C0725E73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535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EE97DD-2CB6-41D4-9F34-E64E3274D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305388-3EDD-428F-9929-76B2B25B5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BEF39-E96E-0ABC-E533-37EE050DD2FB}"/>
              </a:ext>
            </a:extLst>
          </p:cNvPr>
          <p:cNvSpPr>
            <a:spLocks noGrp="1"/>
          </p:cNvSpPr>
          <p:nvPr>
            <p:ph type="title"/>
          </p:nvPr>
        </p:nvSpPr>
        <p:spPr>
          <a:xfrm>
            <a:off x="6579649" y="957219"/>
            <a:ext cx="4486991" cy="1049235"/>
          </a:xfrm>
        </p:spPr>
        <p:txBody>
          <a:bodyPr>
            <a:normAutofit/>
          </a:bodyPr>
          <a:lstStyle/>
          <a:p>
            <a:r>
              <a:rPr lang="en-US" dirty="0"/>
              <a:t>Ram vs Toyota </a:t>
            </a:r>
          </a:p>
        </p:txBody>
      </p:sp>
      <p:pic>
        <p:nvPicPr>
          <p:cNvPr id="13" name="Picture 12">
            <a:extLst>
              <a:ext uri="{FF2B5EF4-FFF2-40B4-BE49-F238E27FC236}">
                <a16:creationId xmlns:a16="http://schemas.microsoft.com/office/drawing/2014/main" id="{E3FFB7F1-B6BA-4C8E-8057-6D4A18A85C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6579647" y="643464"/>
            <a:ext cx="4526280" cy="155448"/>
          </a:xfrm>
          <a:prstGeom prst="rect">
            <a:avLst/>
          </a:prstGeom>
          <a:noFill/>
          <a:ln>
            <a:noFill/>
          </a:ln>
        </p:spPr>
      </p:pic>
      <p:pic>
        <p:nvPicPr>
          <p:cNvPr id="4" name="Picture 3">
            <a:extLst>
              <a:ext uri="{FF2B5EF4-FFF2-40B4-BE49-F238E27FC236}">
                <a16:creationId xmlns:a16="http://schemas.microsoft.com/office/drawing/2014/main" id="{16F367D1-006F-4C5A-9F28-612E44D9C55F}"/>
              </a:ext>
            </a:extLst>
          </p:cNvPr>
          <p:cNvPicPr>
            <a:picLocks noChangeAspect="1"/>
          </p:cNvPicPr>
          <p:nvPr/>
        </p:nvPicPr>
        <p:blipFill>
          <a:blip r:embed="rId3"/>
          <a:stretch>
            <a:fillRect/>
          </a:stretch>
        </p:blipFill>
        <p:spPr>
          <a:xfrm>
            <a:off x="1489603" y="805583"/>
            <a:ext cx="4241293" cy="4660762"/>
          </a:xfrm>
          <a:prstGeom prst="rect">
            <a:avLst/>
          </a:prstGeom>
        </p:spPr>
      </p:pic>
      <p:sp>
        <p:nvSpPr>
          <p:cNvPr id="3" name="Content Placeholder 2">
            <a:extLst>
              <a:ext uri="{FF2B5EF4-FFF2-40B4-BE49-F238E27FC236}">
                <a16:creationId xmlns:a16="http://schemas.microsoft.com/office/drawing/2014/main" id="{06719082-B1DA-A1CE-A3F3-A6F1CCA96742}"/>
              </a:ext>
            </a:extLst>
          </p:cNvPr>
          <p:cNvSpPr>
            <a:spLocks noGrp="1"/>
          </p:cNvSpPr>
          <p:nvPr>
            <p:ph idx="1"/>
          </p:nvPr>
        </p:nvSpPr>
        <p:spPr>
          <a:xfrm>
            <a:off x="6579648" y="2164761"/>
            <a:ext cx="4486992" cy="3301584"/>
          </a:xfrm>
        </p:spPr>
        <p:txBody>
          <a:bodyPr>
            <a:normAutofit/>
          </a:bodyPr>
          <a:lstStyle/>
          <a:p>
            <a:pPr>
              <a:lnSpc>
                <a:spcPct val="110000"/>
              </a:lnSpc>
            </a:pPr>
            <a:r>
              <a:rPr lang="en-US" sz="1600" dirty="0"/>
              <a:t>Null Hypothesis:</a:t>
            </a:r>
          </a:p>
          <a:p>
            <a:pPr>
              <a:lnSpc>
                <a:spcPct val="110000"/>
              </a:lnSpc>
            </a:pPr>
            <a:r>
              <a:rPr lang="en-US" sz="1600" dirty="0"/>
              <a:t>There is no difference between the buyers age mean of Toyota and Ram.</a:t>
            </a:r>
          </a:p>
          <a:p>
            <a:pPr>
              <a:lnSpc>
                <a:spcPct val="110000"/>
              </a:lnSpc>
            </a:pPr>
            <a:r>
              <a:rPr lang="en-US" sz="1600" dirty="0"/>
              <a:t>Since the p value I got after running the permutation test is 0.34 which is higher  than the 0.005 which is our significance level. So, we can not  reject the null hypothesis and do not have enough strength in our evidence to support the alternative hypothesis that Ram buyers age mean is higher. </a:t>
            </a:r>
          </a:p>
          <a:p>
            <a:pPr>
              <a:lnSpc>
                <a:spcPct val="110000"/>
              </a:lnSpc>
            </a:pPr>
            <a:endParaRPr lang="en-US" sz="1600" dirty="0"/>
          </a:p>
        </p:txBody>
      </p:sp>
      <p:pic>
        <p:nvPicPr>
          <p:cNvPr id="15" name="Picture 14">
            <a:extLst>
              <a:ext uri="{FF2B5EF4-FFF2-40B4-BE49-F238E27FC236}">
                <a16:creationId xmlns:a16="http://schemas.microsoft.com/office/drawing/2014/main" id="{C7060F49-53A3-4601-BA9A-617F15EAC8E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17" name="Straight Connector 16">
            <a:extLst>
              <a:ext uri="{FF2B5EF4-FFF2-40B4-BE49-F238E27FC236}">
                <a16:creationId xmlns:a16="http://schemas.microsoft.com/office/drawing/2014/main" id="{380122F5-DBF9-45E5-B46A-499C6E912C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389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628DE1-A296-A77B-B6EF-BC56DDE81ECA}"/>
              </a:ext>
            </a:extLst>
          </p:cNvPr>
          <p:cNvPicPr>
            <a:picLocks noChangeAspect="1"/>
          </p:cNvPicPr>
          <p:nvPr/>
        </p:nvPicPr>
        <p:blipFill rotWithShape="1">
          <a:blip r:embed="rId2"/>
          <a:srcRect t="6094" r="-1" b="9317"/>
          <a:stretch/>
        </p:blipFill>
        <p:spPr>
          <a:xfrm>
            <a:off x="2" y="10"/>
            <a:ext cx="12191695" cy="6857990"/>
          </a:xfrm>
          <a:prstGeom prst="rect">
            <a:avLst/>
          </a:prstGeom>
        </p:spPr>
      </p:pic>
      <p:sp>
        <p:nvSpPr>
          <p:cNvPr id="20" name="Rectangle 19">
            <a:extLst>
              <a:ext uri="{FF2B5EF4-FFF2-40B4-BE49-F238E27FC236}">
                <a16:creationId xmlns:a16="http://schemas.microsoft.com/office/drawing/2014/main" id="{43FB3696-1E22-49CF-9BBB-F0D898CE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636753"/>
            <a:ext cx="8299435" cy="5572810"/>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4C1325-977F-6F5D-0DD9-08FF120448F5}"/>
              </a:ext>
            </a:extLst>
          </p:cNvPr>
          <p:cNvSpPr>
            <a:spLocks noGrp="1"/>
          </p:cNvSpPr>
          <p:nvPr>
            <p:ph type="title"/>
          </p:nvPr>
        </p:nvSpPr>
        <p:spPr>
          <a:xfrm>
            <a:off x="1304017" y="1133058"/>
            <a:ext cx="6815731" cy="1049235"/>
          </a:xfrm>
        </p:spPr>
        <p:txBody>
          <a:bodyPr>
            <a:normAutofit/>
          </a:bodyPr>
          <a:lstStyle/>
          <a:p>
            <a:r>
              <a:rPr lang="en-US">
                <a:solidFill>
                  <a:srgbClr val="FFFFFE"/>
                </a:solidFill>
              </a:rPr>
              <a:t>Conclusion</a:t>
            </a:r>
          </a:p>
        </p:txBody>
      </p:sp>
      <p:pic>
        <p:nvPicPr>
          <p:cNvPr id="21" name="Picture 20">
            <a:extLst>
              <a:ext uri="{FF2B5EF4-FFF2-40B4-BE49-F238E27FC236}">
                <a16:creationId xmlns:a16="http://schemas.microsoft.com/office/drawing/2014/main" id="{F925AF9C-55D9-4068-B7ED-0EAE4BDC5C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40449" b="36435"/>
          <a:stretch/>
        </p:blipFill>
        <p:spPr>
          <a:xfrm>
            <a:off x="1290677" y="798973"/>
            <a:ext cx="6803136" cy="155448"/>
          </a:xfrm>
          <a:prstGeom prst="rect">
            <a:avLst/>
          </a:prstGeom>
          <a:noFill/>
          <a:ln>
            <a:noFill/>
          </a:ln>
        </p:spPr>
      </p:pic>
      <p:sp>
        <p:nvSpPr>
          <p:cNvPr id="3" name="Content Placeholder 2">
            <a:extLst>
              <a:ext uri="{FF2B5EF4-FFF2-40B4-BE49-F238E27FC236}">
                <a16:creationId xmlns:a16="http://schemas.microsoft.com/office/drawing/2014/main" id="{EAD3EFDC-175E-0F7C-716D-647030597476}"/>
              </a:ext>
            </a:extLst>
          </p:cNvPr>
          <p:cNvSpPr>
            <a:spLocks noGrp="1"/>
          </p:cNvSpPr>
          <p:nvPr>
            <p:ph idx="1"/>
          </p:nvPr>
        </p:nvSpPr>
        <p:spPr>
          <a:xfrm>
            <a:off x="1304017" y="2344271"/>
            <a:ext cx="6815731" cy="3692729"/>
          </a:xfrm>
        </p:spPr>
        <p:txBody>
          <a:bodyPr>
            <a:normAutofit/>
          </a:bodyPr>
          <a:lstStyle/>
          <a:p>
            <a:pPr>
              <a:lnSpc>
                <a:spcPct val="110000"/>
              </a:lnSpc>
            </a:pPr>
            <a:r>
              <a:rPr lang="en-US" sz="1700" dirty="0">
                <a:solidFill>
                  <a:srgbClr val="FFFFFE"/>
                </a:solidFill>
              </a:rPr>
              <a:t>In summary, I conducted a series of permutation tests to evaluate whether the mean age of Ram buyers differed significantly from that of buyers of other car brands in the dataset. After running 10 permutation tests, I found that in only 2 instances, the p-value fell below the predefined significance level of 0.005, leading to the rejection of the null hypothesis in those cases and support for the alternative hypothesis. Nevertheless, it's important to note that we cannot confidently assert that Ram consistently has the highest mean buyer age, as these differences may have arisen due to random fluctuations within the dataset.</a:t>
            </a:r>
          </a:p>
        </p:txBody>
      </p:sp>
    </p:spTree>
    <p:extLst>
      <p:ext uri="{BB962C8B-B14F-4D97-AF65-F5344CB8AC3E}">
        <p14:creationId xmlns:p14="http://schemas.microsoft.com/office/powerpoint/2010/main" val="118336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B6D7-59AB-E440-7B7E-9456F434ED80}"/>
              </a:ext>
            </a:extLst>
          </p:cNvPr>
          <p:cNvSpPr>
            <a:spLocks noGrp="1"/>
          </p:cNvSpPr>
          <p:nvPr>
            <p:ph type="title"/>
          </p:nvPr>
        </p:nvSpPr>
        <p:spPr>
          <a:xfrm>
            <a:off x="1130270" y="953324"/>
            <a:ext cx="9603275" cy="1049235"/>
          </a:xfrm>
        </p:spPr>
        <p:txBody>
          <a:bodyPr>
            <a:normAutofit/>
          </a:bodyPr>
          <a:lstStyle/>
          <a:p>
            <a:r>
              <a:rPr lang="en-US" dirty="0"/>
              <a:t>Highest Mean of Buyers Age</a:t>
            </a:r>
          </a:p>
        </p:txBody>
      </p:sp>
      <p:sp>
        <p:nvSpPr>
          <p:cNvPr id="3" name="Content Placeholder 2">
            <a:extLst>
              <a:ext uri="{FF2B5EF4-FFF2-40B4-BE49-F238E27FC236}">
                <a16:creationId xmlns:a16="http://schemas.microsoft.com/office/drawing/2014/main" id="{38BB128D-90F9-5535-2CAC-6C53A91F5EFD}"/>
              </a:ext>
            </a:extLst>
          </p:cNvPr>
          <p:cNvSpPr>
            <a:spLocks noGrp="1"/>
          </p:cNvSpPr>
          <p:nvPr>
            <p:ph idx="1"/>
          </p:nvPr>
        </p:nvSpPr>
        <p:spPr>
          <a:xfrm>
            <a:off x="1130270" y="1477941"/>
            <a:ext cx="4345401" cy="3308172"/>
          </a:xfrm>
        </p:spPr>
        <p:txBody>
          <a:bodyPr>
            <a:normAutofit fontScale="85000" lnSpcReduction="20000"/>
          </a:bodyPr>
          <a:lstStyle/>
          <a:p>
            <a:r>
              <a:rPr lang="en-US" dirty="0"/>
              <a:t>Ram has the highest mean age of buyers.</a:t>
            </a:r>
          </a:p>
          <a:p>
            <a:r>
              <a:rPr lang="en-US" dirty="0"/>
              <a:t>After applying the </a:t>
            </a:r>
            <a:r>
              <a:rPr lang="en-US" dirty="0" err="1"/>
              <a:t>tapply</a:t>
            </a:r>
            <a:r>
              <a:rPr lang="en-US" dirty="0"/>
              <a:t>() method to calculate the mean of buyers age for every car brand.</a:t>
            </a:r>
          </a:p>
          <a:p>
            <a:r>
              <a:rPr lang="en-US" dirty="0"/>
              <a:t>To calculate the level of significance we calculate by 0.05/10 we get 0.005 since, we are doing 10 permutations and comparing Ram’s Buyers age mean to the other 10 car brands buyers age mean . </a:t>
            </a:r>
          </a:p>
          <a:p>
            <a:endParaRPr lang="en-US" dirty="0"/>
          </a:p>
          <a:p>
            <a:endParaRPr lang="en-US" dirty="0"/>
          </a:p>
        </p:txBody>
      </p:sp>
      <p:pic>
        <p:nvPicPr>
          <p:cNvPr id="6" name="Picture 5">
            <a:extLst>
              <a:ext uri="{FF2B5EF4-FFF2-40B4-BE49-F238E27FC236}">
                <a16:creationId xmlns:a16="http://schemas.microsoft.com/office/drawing/2014/main" id="{EA2A6C69-84A2-B5BE-F8E2-AF00B1D17A87}"/>
              </a:ext>
            </a:extLst>
          </p:cNvPr>
          <p:cNvPicPr>
            <a:picLocks noChangeAspect="1"/>
          </p:cNvPicPr>
          <p:nvPr/>
        </p:nvPicPr>
        <p:blipFill>
          <a:blip r:embed="rId2"/>
          <a:stretch>
            <a:fillRect/>
          </a:stretch>
        </p:blipFill>
        <p:spPr>
          <a:xfrm>
            <a:off x="87930" y="4855442"/>
            <a:ext cx="11355443" cy="1268267"/>
          </a:xfrm>
          <a:prstGeom prst="rect">
            <a:avLst/>
          </a:prstGeom>
        </p:spPr>
      </p:pic>
    </p:spTree>
    <p:extLst>
      <p:ext uri="{BB962C8B-B14F-4D97-AF65-F5344CB8AC3E}">
        <p14:creationId xmlns:p14="http://schemas.microsoft.com/office/powerpoint/2010/main" val="2125510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014BF94-4DFC-4A65-99BF-76277891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255C7B1-10DA-4D61-B560-5E1F081B3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DA090-8A8B-BEE4-B6BA-876D28C36508}"/>
              </a:ext>
            </a:extLst>
          </p:cNvPr>
          <p:cNvSpPr>
            <a:spLocks noGrp="1"/>
          </p:cNvSpPr>
          <p:nvPr>
            <p:ph type="title"/>
          </p:nvPr>
        </p:nvSpPr>
        <p:spPr>
          <a:xfrm>
            <a:off x="1121028" y="948706"/>
            <a:ext cx="4507707" cy="1049235"/>
          </a:xfrm>
        </p:spPr>
        <p:txBody>
          <a:bodyPr>
            <a:normAutofit/>
          </a:bodyPr>
          <a:lstStyle/>
          <a:p>
            <a:r>
              <a:rPr lang="en-US" dirty="0"/>
              <a:t>Ram vs Chevrolet</a:t>
            </a:r>
          </a:p>
        </p:txBody>
      </p:sp>
      <p:pic>
        <p:nvPicPr>
          <p:cNvPr id="40" name="Picture 39">
            <a:extLst>
              <a:ext uri="{FF2B5EF4-FFF2-40B4-BE49-F238E27FC236}">
                <a16:creationId xmlns:a16="http://schemas.microsoft.com/office/drawing/2014/main" id="{88C29B8B-A62C-43CE-92FF-12EAA1D01B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1125460" y="643464"/>
            <a:ext cx="4526280" cy="155448"/>
          </a:xfrm>
          <a:prstGeom prst="rect">
            <a:avLst/>
          </a:prstGeom>
          <a:noFill/>
          <a:ln>
            <a:noFill/>
          </a:ln>
        </p:spPr>
      </p:pic>
      <p:sp>
        <p:nvSpPr>
          <p:cNvPr id="3" name="Content Placeholder 2">
            <a:extLst>
              <a:ext uri="{FF2B5EF4-FFF2-40B4-BE49-F238E27FC236}">
                <a16:creationId xmlns:a16="http://schemas.microsoft.com/office/drawing/2014/main" id="{66907216-25FF-F3FA-3275-15CB810AD5B8}"/>
              </a:ext>
            </a:extLst>
          </p:cNvPr>
          <p:cNvSpPr>
            <a:spLocks noGrp="1"/>
          </p:cNvSpPr>
          <p:nvPr>
            <p:ph idx="1"/>
          </p:nvPr>
        </p:nvSpPr>
        <p:spPr>
          <a:xfrm>
            <a:off x="1121030" y="2167151"/>
            <a:ext cx="4503066" cy="3299194"/>
          </a:xfrm>
        </p:spPr>
        <p:txBody>
          <a:bodyPr>
            <a:normAutofit/>
          </a:bodyPr>
          <a:lstStyle/>
          <a:p>
            <a:pPr>
              <a:lnSpc>
                <a:spcPct val="110000"/>
              </a:lnSpc>
            </a:pPr>
            <a:r>
              <a:rPr lang="en-US" sz="1400" dirty="0"/>
              <a:t>Null Hypothesis</a:t>
            </a:r>
          </a:p>
          <a:p>
            <a:pPr>
              <a:lnSpc>
                <a:spcPct val="110000"/>
              </a:lnSpc>
            </a:pPr>
            <a:r>
              <a:rPr lang="en-US" sz="1400" dirty="0"/>
              <a:t>There is no difference between the buyers age mean of Chevrolet and Ram.</a:t>
            </a:r>
          </a:p>
          <a:p>
            <a:pPr>
              <a:lnSpc>
                <a:spcPct val="110000"/>
              </a:lnSpc>
            </a:pPr>
            <a:r>
              <a:rPr lang="en-US" sz="1400" dirty="0"/>
              <a:t>Since the p value I got after running the permutation test is 0.002 which lower then the 0.005 which is our significance level. So, we can reject the null hypothesis. </a:t>
            </a:r>
          </a:p>
          <a:p>
            <a:pPr>
              <a:lnSpc>
                <a:spcPct val="110000"/>
              </a:lnSpc>
            </a:pPr>
            <a:r>
              <a:rPr lang="en-US" sz="1400" dirty="0"/>
              <a:t>Alternative Hypothesis:</a:t>
            </a:r>
          </a:p>
          <a:p>
            <a:pPr>
              <a:lnSpc>
                <a:spcPct val="110000"/>
              </a:lnSpc>
            </a:pPr>
            <a:r>
              <a:rPr lang="en-US" sz="1400" dirty="0"/>
              <a:t>The buyers age mean of Ram is higher than Chevrolet. </a:t>
            </a:r>
          </a:p>
          <a:p>
            <a:pPr>
              <a:lnSpc>
                <a:spcPct val="110000"/>
              </a:lnSpc>
            </a:pPr>
            <a:endParaRPr lang="en-US" sz="1400" dirty="0"/>
          </a:p>
        </p:txBody>
      </p:sp>
      <p:pic>
        <p:nvPicPr>
          <p:cNvPr id="5" name="Picture 4">
            <a:extLst>
              <a:ext uri="{FF2B5EF4-FFF2-40B4-BE49-F238E27FC236}">
                <a16:creationId xmlns:a16="http://schemas.microsoft.com/office/drawing/2014/main" id="{0712EF99-C52A-7B8B-807E-06DD7FDEBF1D}"/>
              </a:ext>
            </a:extLst>
          </p:cNvPr>
          <p:cNvPicPr>
            <a:picLocks noChangeAspect="1"/>
          </p:cNvPicPr>
          <p:nvPr/>
        </p:nvPicPr>
        <p:blipFill>
          <a:blip r:embed="rId3"/>
          <a:stretch>
            <a:fillRect/>
          </a:stretch>
        </p:blipFill>
        <p:spPr>
          <a:xfrm>
            <a:off x="6453985" y="805583"/>
            <a:ext cx="4241293" cy="4660762"/>
          </a:xfrm>
          <a:prstGeom prst="rect">
            <a:avLst/>
          </a:prstGeom>
        </p:spPr>
      </p:pic>
      <p:pic>
        <p:nvPicPr>
          <p:cNvPr id="41" name="Picture 40">
            <a:extLst>
              <a:ext uri="{FF2B5EF4-FFF2-40B4-BE49-F238E27FC236}">
                <a16:creationId xmlns:a16="http://schemas.microsoft.com/office/drawing/2014/main" id="{F873EA42-E9E9-4806-A9F6-1718BE38B7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42" name="Straight Connector 41">
            <a:extLst>
              <a:ext uri="{FF2B5EF4-FFF2-40B4-BE49-F238E27FC236}">
                <a16:creationId xmlns:a16="http://schemas.microsoft.com/office/drawing/2014/main" id="{A99D5523-0BC8-4D5A-871C-69C0725E73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7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FEE97DD-2CB6-41D4-9F34-E64E3274D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A305388-3EDD-428F-9929-76B2B25B5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922907-F112-5FCC-8ED3-3CD9D2C25BC9}"/>
              </a:ext>
            </a:extLst>
          </p:cNvPr>
          <p:cNvSpPr>
            <a:spLocks noGrp="1"/>
          </p:cNvSpPr>
          <p:nvPr>
            <p:ph type="title"/>
          </p:nvPr>
        </p:nvSpPr>
        <p:spPr>
          <a:xfrm>
            <a:off x="6579649" y="957219"/>
            <a:ext cx="4486991" cy="1049235"/>
          </a:xfrm>
        </p:spPr>
        <p:txBody>
          <a:bodyPr>
            <a:normAutofit/>
          </a:bodyPr>
          <a:lstStyle/>
          <a:p>
            <a:r>
              <a:rPr lang="en-US" dirty="0"/>
              <a:t>Ram vs Ford </a:t>
            </a:r>
          </a:p>
        </p:txBody>
      </p:sp>
      <p:pic>
        <p:nvPicPr>
          <p:cNvPr id="26" name="Picture 25">
            <a:extLst>
              <a:ext uri="{FF2B5EF4-FFF2-40B4-BE49-F238E27FC236}">
                <a16:creationId xmlns:a16="http://schemas.microsoft.com/office/drawing/2014/main" id="{E3FFB7F1-B6BA-4C8E-8057-6D4A18A85C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6579647" y="643464"/>
            <a:ext cx="4526280" cy="155448"/>
          </a:xfrm>
          <a:prstGeom prst="rect">
            <a:avLst/>
          </a:prstGeom>
          <a:noFill/>
          <a:ln>
            <a:noFill/>
          </a:ln>
        </p:spPr>
      </p:pic>
      <p:pic>
        <p:nvPicPr>
          <p:cNvPr id="4" name="Picture 3">
            <a:extLst>
              <a:ext uri="{FF2B5EF4-FFF2-40B4-BE49-F238E27FC236}">
                <a16:creationId xmlns:a16="http://schemas.microsoft.com/office/drawing/2014/main" id="{4B6F1449-5835-976E-BD7A-8067E9B0D554}"/>
              </a:ext>
            </a:extLst>
          </p:cNvPr>
          <p:cNvPicPr>
            <a:picLocks noChangeAspect="1"/>
          </p:cNvPicPr>
          <p:nvPr/>
        </p:nvPicPr>
        <p:blipFill>
          <a:blip r:embed="rId3"/>
          <a:stretch>
            <a:fillRect/>
          </a:stretch>
        </p:blipFill>
        <p:spPr>
          <a:xfrm>
            <a:off x="1489603" y="805583"/>
            <a:ext cx="4241293" cy="4660762"/>
          </a:xfrm>
          <a:prstGeom prst="rect">
            <a:avLst/>
          </a:prstGeom>
        </p:spPr>
      </p:pic>
      <p:sp>
        <p:nvSpPr>
          <p:cNvPr id="3" name="Content Placeholder 2">
            <a:extLst>
              <a:ext uri="{FF2B5EF4-FFF2-40B4-BE49-F238E27FC236}">
                <a16:creationId xmlns:a16="http://schemas.microsoft.com/office/drawing/2014/main" id="{42AB4606-471A-B926-7AA7-EC8092F6FBCB}"/>
              </a:ext>
            </a:extLst>
          </p:cNvPr>
          <p:cNvSpPr>
            <a:spLocks noGrp="1"/>
          </p:cNvSpPr>
          <p:nvPr>
            <p:ph idx="1"/>
          </p:nvPr>
        </p:nvSpPr>
        <p:spPr>
          <a:xfrm>
            <a:off x="6579648" y="2164761"/>
            <a:ext cx="4486992" cy="3301584"/>
          </a:xfrm>
        </p:spPr>
        <p:txBody>
          <a:bodyPr>
            <a:normAutofit/>
          </a:bodyPr>
          <a:lstStyle/>
          <a:p>
            <a:pPr>
              <a:lnSpc>
                <a:spcPct val="110000"/>
              </a:lnSpc>
            </a:pPr>
            <a:r>
              <a:rPr lang="en-US" sz="1400" dirty="0"/>
              <a:t>Null Hypothesis</a:t>
            </a:r>
          </a:p>
          <a:p>
            <a:pPr>
              <a:lnSpc>
                <a:spcPct val="110000"/>
              </a:lnSpc>
            </a:pPr>
            <a:r>
              <a:rPr lang="en-US" sz="1400" dirty="0"/>
              <a:t>There is no difference between the buyers age mean of Ford  and Ram.</a:t>
            </a:r>
          </a:p>
          <a:p>
            <a:pPr>
              <a:lnSpc>
                <a:spcPct val="110000"/>
              </a:lnSpc>
            </a:pPr>
            <a:r>
              <a:rPr lang="en-US" sz="1400" dirty="0"/>
              <a:t>Since the p value I got after running the permutation test is 0.003 which is  lower than the 0.005 which is our significance level. So, we can reject the null hypothesis. </a:t>
            </a:r>
          </a:p>
          <a:p>
            <a:pPr>
              <a:lnSpc>
                <a:spcPct val="110000"/>
              </a:lnSpc>
            </a:pPr>
            <a:r>
              <a:rPr lang="en-US" sz="1400" dirty="0"/>
              <a:t>Alternative Hypothesis:</a:t>
            </a:r>
          </a:p>
          <a:p>
            <a:pPr>
              <a:lnSpc>
                <a:spcPct val="110000"/>
              </a:lnSpc>
            </a:pPr>
            <a:r>
              <a:rPr lang="en-US" sz="1400" dirty="0"/>
              <a:t>The buyers age mean of Ram is higher than Ford. </a:t>
            </a:r>
          </a:p>
          <a:p>
            <a:pPr>
              <a:lnSpc>
                <a:spcPct val="110000"/>
              </a:lnSpc>
            </a:pPr>
            <a:endParaRPr lang="en-US" sz="1400" dirty="0"/>
          </a:p>
        </p:txBody>
      </p:sp>
      <p:pic>
        <p:nvPicPr>
          <p:cNvPr id="28" name="Picture 27">
            <a:extLst>
              <a:ext uri="{FF2B5EF4-FFF2-40B4-BE49-F238E27FC236}">
                <a16:creationId xmlns:a16="http://schemas.microsoft.com/office/drawing/2014/main" id="{C7060F49-53A3-4601-BA9A-617F15EAC8E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0" name="Straight Connector 29">
            <a:extLst>
              <a:ext uri="{FF2B5EF4-FFF2-40B4-BE49-F238E27FC236}">
                <a16:creationId xmlns:a16="http://schemas.microsoft.com/office/drawing/2014/main" id="{380122F5-DBF9-45E5-B46A-499C6E912C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18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14BF94-4DFC-4A65-99BF-76277891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55C7B1-10DA-4D61-B560-5E1F081B3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8EFF1-3BE5-5075-D252-DFF5A55DB034}"/>
              </a:ext>
            </a:extLst>
          </p:cNvPr>
          <p:cNvSpPr>
            <a:spLocks noGrp="1"/>
          </p:cNvSpPr>
          <p:nvPr>
            <p:ph type="title"/>
          </p:nvPr>
        </p:nvSpPr>
        <p:spPr>
          <a:xfrm>
            <a:off x="1121028" y="948706"/>
            <a:ext cx="4507707" cy="1049235"/>
          </a:xfrm>
        </p:spPr>
        <p:txBody>
          <a:bodyPr>
            <a:normAutofit/>
          </a:bodyPr>
          <a:lstStyle/>
          <a:p>
            <a:r>
              <a:rPr lang="en-US" dirty="0"/>
              <a:t>Ram vs GMC </a:t>
            </a:r>
          </a:p>
        </p:txBody>
      </p:sp>
      <p:pic>
        <p:nvPicPr>
          <p:cNvPr id="13" name="Picture 12">
            <a:extLst>
              <a:ext uri="{FF2B5EF4-FFF2-40B4-BE49-F238E27FC236}">
                <a16:creationId xmlns:a16="http://schemas.microsoft.com/office/drawing/2014/main" id="{88C29B8B-A62C-43CE-92FF-12EAA1D01B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1125460" y="643464"/>
            <a:ext cx="4526280" cy="155448"/>
          </a:xfrm>
          <a:prstGeom prst="rect">
            <a:avLst/>
          </a:prstGeom>
          <a:noFill/>
          <a:ln>
            <a:noFill/>
          </a:ln>
        </p:spPr>
      </p:pic>
      <p:sp>
        <p:nvSpPr>
          <p:cNvPr id="3" name="Content Placeholder 2">
            <a:extLst>
              <a:ext uri="{FF2B5EF4-FFF2-40B4-BE49-F238E27FC236}">
                <a16:creationId xmlns:a16="http://schemas.microsoft.com/office/drawing/2014/main" id="{FF8C7D41-2980-F732-8757-CFBF8D0EE548}"/>
              </a:ext>
            </a:extLst>
          </p:cNvPr>
          <p:cNvSpPr>
            <a:spLocks noGrp="1"/>
          </p:cNvSpPr>
          <p:nvPr>
            <p:ph idx="1"/>
          </p:nvPr>
        </p:nvSpPr>
        <p:spPr>
          <a:xfrm>
            <a:off x="1121030" y="2167151"/>
            <a:ext cx="4503066" cy="3299194"/>
          </a:xfrm>
        </p:spPr>
        <p:txBody>
          <a:bodyPr>
            <a:normAutofit/>
          </a:bodyPr>
          <a:lstStyle/>
          <a:p>
            <a:pPr>
              <a:lnSpc>
                <a:spcPct val="110000"/>
              </a:lnSpc>
            </a:pPr>
            <a:r>
              <a:rPr lang="en-US" sz="1700" dirty="0"/>
              <a:t>Null Hypothesis</a:t>
            </a:r>
          </a:p>
          <a:p>
            <a:pPr>
              <a:lnSpc>
                <a:spcPct val="110000"/>
              </a:lnSpc>
            </a:pPr>
            <a:r>
              <a:rPr lang="en-US" sz="1700" dirty="0"/>
              <a:t>There is no difference between the buyers age mean of GMC and Ram.</a:t>
            </a:r>
          </a:p>
          <a:p>
            <a:pPr>
              <a:lnSpc>
                <a:spcPct val="110000"/>
              </a:lnSpc>
            </a:pPr>
            <a:r>
              <a:rPr lang="en-US" sz="1700" dirty="0"/>
              <a:t>Since the p value I got after running the permutation test is 0.173 which is  higher  than the 0.005 which is our significance level. So, we can not  reject the null hypothesis. </a:t>
            </a:r>
          </a:p>
        </p:txBody>
      </p:sp>
      <p:pic>
        <p:nvPicPr>
          <p:cNvPr id="4" name="Picture 3">
            <a:extLst>
              <a:ext uri="{FF2B5EF4-FFF2-40B4-BE49-F238E27FC236}">
                <a16:creationId xmlns:a16="http://schemas.microsoft.com/office/drawing/2014/main" id="{4DEDB3D7-DEF6-B952-BBC5-873149356606}"/>
              </a:ext>
            </a:extLst>
          </p:cNvPr>
          <p:cNvPicPr>
            <a:picLocks noChangeAspect="1"/>
          </p:cNvPicPr>
          <p:nvPr/>
        </p:nvPicPr>
        <p:blipFill>
          <a:blip r:embed="rId3"/>
          <a:stretch>
            <a:fillRect/>
          </a:stretch>
        </p:blipFill>
        <p:spPr>
          <a:xfrm>
            <a:off x="6453985" y="805583"/>
            <a:ext cx="4241293" cy="4660762"/>
          </a:xfrm>
          <a:prstGeom prst="rect">
            <a:avLst/>
          </a:prstGeom>
        </p:spPr>
      </p:pic>
      <p:pic>
        <p:nvPicPr>
          <p:cNvPr id="15" name="Picture 14">
            <a:extLst>
              <a:ext uri="{FF2B5EF4-FFF2-40B4-BE49-F238E27FC236}">
                <a16:creationId xmlns:a16="http://schemas.microsoft.com/office/drawing/2014/main" id="{F873EA42-E9E9-4806-A9F6-1718BE38B7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17" name="Straight Connector 16">
            <a:extLst>
              <a:ext uri="{FF2B5EF4-FFF2-40B4-BE49-F238E27FC236}">
                <a16:creationId xmlns:a16="http://schemas.microsoft.com/office/drawing/2014/main" id="{A99D5523-0BC8-4D5A-871C-69C0725E73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601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EE97DD-2CB6-41D4-9F34-E64E3274D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305388-3EDD-428F-9929-76B2B25B5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D156D5-C065-7943-B402-AF2034925044}"/>
              </a:ext>
            </a:extLst>
          </p:cNvPr>
          <p:cNvSpPr>
            <a:spLocks noGrp="1"/>
          </p:cNvSpPr>
          <p:nvPr>
            <p:ph type="title"/>
          </p:nvPr>
        </p:nvSpPr>
        <p:spPr>
          <a:xfrm>
            <a:off x="6579649" y="957219"/>
            <a:ext cx="4486991" cy="1049235"/>
          </a:xfrm>
        </p:spPr>
        <p:txBody>
          <a:bodyPr>
            <a:normAutofit/>
          </a:bodyPr>
          <a:lstStyle/>
          <a:p>
            <a:r>
              <a:rPr lang="en-US" dirty="0"/>
              <a:t>Ram vs Honda </a:t>
            </a:r>
          </a:p>
        </p:txBody>
      </p:sp>
      <p:pic>
        <p:nvPicPr>
          <p:cNvPr id="13" name="Picture 12">
            <a:extLst>
              <a:ext uri="{FF2B5EF4-FFF2-40B4-BE49-F238E27FC236}">
                <a16:creationId xmlns:a16="http://schemas.microsoft.com/office/drawing/2014/main" id="{E3FFB7F1-B6BA-4C8E-8057-6D4A18A85C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6579647" y="643464"/>
            <a:ext cx="4526280" cy="155448"/>
          </a:xfrm>
          <a:prstGeom prst="rect">
            <a:avLst/>
          </a:prstGeom>
          <a:noFill/>
          <a:ln>
            <a:noFill/>
          </a:ln>
        </p:spPr>
      </p:pic>
      <p:pic>
        <p:nvPicPr>
          <p:cNvPr id="4" name="Picture 3">
            <a:extLst>
              <a:ext uri="{FF2B5EF4-FFF2-40B4-BE49-F238E27FC236}">
                <a16:creationId xmlns:a16="http://schemas.microsoft.com/office/drawing/2014/main" id="{EE792346-821E-4CC3-D6EE-66EF49581F3C}"/>
              </a:ext>
            </a:extLst>
          </p:cNvPr>
          <p:cNvPicPr>
            <a:picLocks noChangeAspect="1"/>
          </p:cNvPicPr>
          <p:nvPr/>
        </p:nvPicPr>
        <p:blipFill>
          <a:blip r:embed="rId3"/>
          <a:stretch>
            <a:fillRect/>
          </a:stretch>
        </p:blipFill>
        <p:spPr>
          <a:xfrm>
            <a:off x="1489603" y="805583"/>
            <a:ext cx="4241293" cy="4660762"/>
          </a:xfrm>
          <a:prstGeom prst="rect">
            <a:avLst/>
          </a:prstGeom>
        </p:spPr>
      </p:pic>
      <p:sp>
        <p:nvSpPr>
          <p:cNvPr id="3" name="Content Placeholder 2">
            <a:extLst>
              <a:ext uri="{FF2B5EF4-FFF2-40B4-BE49-F238E27FC236}">
                <a16:creationId xmlns:a16="http://schemas.microsoft.com/office/drawing/2014/main" id="{E9E7EC7C-75ED-0280-5FC9-CA91B9C345E2}"/>
              </a:ext>
            </a:extLst>
          </p:cNvPr>
          <p:cNvSpPr>
            <a:spLocks noGrp="1"/>
          </p:cNvSpPr>
          <p:nvPr>
            <p:ph idx="1"/>
          </p:nvPr>
        </p:nvSpPr>
        <p:spPr>
          <a:xfrm>
            <a:off x="6579648" y="2164761"/>
            <a:ext cx="4486992" cy="3301584"/>
          </a:xfrm>
        </p:spPr>
        <p:txBody>
          <a:bodyPr>
            <a:normAutofit/>
          </a:bodyPr>
          <a:lstStyle/>
          <a:p>
            <a:pPr>
              <a:lnSpc>
                <a:spcPct val="110000"/>
              </a:lnSpc>
            </a:pPr>
            <a:r>
              <a:rPr lang="en-US" sz="1400" dirty="0"/>
              <a:t>Null Hypothesis</a:t>
            </a:r>
          </a:p>
          <a:p>
            <a:pPr>
              <a:lnSpc>
                <a:spcPct val="110000"/>
              </a:lnSpc>
            </a:pPr>
            <a:r>
              <a:rPr lang="en-US" sz="1400" dirty="0"/>
              <a:t>There is no difference between the buyers age mean of Honda  and Ram.</a:t>
            </a:r>
          </a:p>
          <a:p>
            <a:pPr>
              <a:lnSpc>
                <a:spcPct val="110000"/>
              </a:lnSpc>
            </a:pPr>
            <a:r>
              <a:rPr lang="en-US" sz="1400" dirty="0"/>
              <a:t>Since the p value I got after running the permutation test is 0.064 which is  higher than the 0.005 which is our significance level. So, we can not  reject the null hypothesis. We don’t not have enough level of significance in our evidence to support our Alternative Hypothesis that the mean of Ram is indeed higher than Honda. </a:t>
            </a:r>
          </a:p>
          <a:p>
            <a:pPr>
              <a:lnSpc>
                <a:spcPct val="110000"/>
              </a:lnSpc>
            </a:pPr>
            <a:endParaRPr lang="en-US" sz="1400" dirty="0"/>
          </a:p>
        </p:txBody>
      </p:sp>
      <p:pic>
        <p:nvPicPr>
          <p:cNvPr id="15" name="Picture 14">
            <a:extLst>
              <a:ext uri="{FF2B5EF4-FFF2-40B4-BE49-F238E27FC236}">
                <a16:creationId xmlns:a16="http://schemas.microsoft.com/office/drawing/2014/main" id="{C7060F49-53A3-4601-BA9A-617F15EAC8E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17" name="Straight Connector 16">
            <a:extLst>
              <a:ext uri="{FF2B5EF4-FFF2-40B4-BE49-F238E27FC236}">
                <a16:creationId xmlns:a16="http://schemas.microsoft.com/office/drawing/2014/main" id="{380122F5-DBF9-45E5-B46A-499C6E912C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623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14BF94-4DFC-4A65-99BF-76277891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55C7B1-10DA-4D61-B560-5E1F081B3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44918A-8BD7-75C0-4766-253CA371408E}"/>
              </a:ext>
            </a:extLst>
          </p:cNvPr>
          <p:cNvSpPr>
            <a:spLocks noGrp="1"/>
          </p:cNvSpPr>
          <p:nvPr>
            <p:ph type="title"/>
          </p:nvPr>
        </p:nvSpPr>
        <p:spPr>
          <a:xfrm>
            <a:off x="1121028" y="948706"/>
            <a:ext cx="4507707" cy="1049235"/>
          </a:xfrm>
        </p:spPr>
        <p:txBody>
          <a:bodyPr>
            <a:normAutofit/>
          </a:bodyPr>
          <a:lstStyle/>
          <a:p>
            <a:r>
              <a:rPr lang="en-US" dirty="0"/>
              <a:t>Ram vs Hyundai</a:t>
            </a:r>
          </a:p>
        </p:txBody>
      </p:sp>
      <p:pic>
        <p:nvPicPr>
          <p:cNvPr id="13" name="Picture 12">
            <a:extLst>
              <a:ext uri="{FF2B5EF4-FFF2-40B4-BE49-F238E27FC236}">
                <a16:creationId xmlns:a16="http://schemas.microsoft.com/office/drawing/2014/main" id="{88C29B8B-A62C-43CE-92FF-12EAA1D01B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1125460" y="643464"/>
            <a:ext cx="4526280" cy="155448"/>
          </a:xfrm>
          <a:prstGeom prst="rect">
            <a:avLst/>
          </a:prstGeom>
          <a:noFill/>
          <a:ln>
            <a:noFill/>
          </a:ln>
        </p:spPr>
      </p:pic>
      <p:sp>
        <p:nvSpPr>
          <p:cNvPr id="3" name="Content Placeholder 2">
            <a:extLst>
              <a:ext uri="{FF2B5EF4-FFF2-40B4-BE49-F238E27FC236}">
                <a16:creationId xmlns:a16="http://schemas.microsoft.com/office/drawing/2014/main" id="{A50BAC87-46EA-8F31-A3EF-1B9BC2BF6A57}"/>
              </a:ext>
            </a:extLst>
          </p:cNvPr>
          <p:cNvSpPr>
            <a:spLocks noGrp="1"/>
          </p:cNvSpPr>
          <p:nvPr>
            <p:ph idx="1"/>
          </p:nvPr>
        </p:nvSpPr>
        <p:spPr>
          <a:xfrm>
            <a:off x="1121030" y="2167151"/>
            <a:ext cx="4503066" cy="3299194"/>
          </a:xfrm>
        </p:spPr>
        <p:txBody>
          <a:bodyPr>
            <a:normAutofit/>
          </a:bodyPr>
          <a:lstStyle/>
          <a:p>
            <a:pPr>
              <a:lnSpc>
                <a:spcPct val="110000"/>
              </a:lnSpc>
            </a:pPr>
            <a:r>
              <a:rPr lang="en-US" sz="1400" dirty="0"/>
              <a:t>Null Hypothesis</a:t>
            </a:r>
          </a:p>
          <a:p>
            <a:pPr>
              <a:lnSpc>
                <a:spcPct val="110000"/>
              </a:lnSpc>
            </a:pPr>
            <a:r>
              <a:rPr lang="en-US" sz="1400" dirty="0"/>
              <a:t>There is no difference between the buyers age mean of Hyundai and Ram.</a:t>
            </a:r>
          </a:p>
          <a:p>
            <a:pPr>
              <a:lnSpc>
                <a:spcPct val="110000"/>
              </a:lnSpc>
            </a:pPr>
            <a:r>
              <a:rPr lang="en-US" sz="1400" dirty="0"/>
              <a:t>Since the p value I got after running the permutation test is 0.009 which is higher  than the 0.005 which is our significance level. So, we can not reject the null hypothesis. </a:t>
            </a:r>
          </a:p>
        </p:txBody>
      </p:sp>
      <p:pic>
        <p:nvPicPr>
          <p:cNvPr id="4" name="Picture 3">
            <a:extLst>
              <a:ext uri="{FF2B5EF4-FFF2-40B4-BE49-F238E27FC236}">
                <a16:creationId xmlns:a16="http://schemas.microsoft.com/office/drawing/2014/main" id="{5BBDA9E4-10B7-BDF3-5501-4E3BDF80B0C3}"/>
              </a:ext>
            </a:extLst>
          </p:cNvPr>
          <p:cNvPicPr>
            <a:picLocks noChangeAspect="1"/>
          </p:cNvPicPr>
          <p:nvPr/>
        </p:nvPicPr>
        <p:blipFill>
          <a:blip r:embed="rId3"/>
          <a:stretch>
            <a:fillRect/>
          </a:stretch>
        </p:blipFill>
        <p:spPr>
          <a:xfrm>
            <a:off x="6453985" y="805583"/>
            <a:ext cx="4241293" cy="4660762"/>
          </a:xfrm>
          <a:prstGeom prst="rect">
            <a:avLst/>
          </a:prstGeom>
        </p:spPr>
      </p:pic>
      <p:pic>
        <p:nvPicPr>
          <p:cNvPr id="15" name="Picture 14">
            <a:extLst>
              <a:ext uri="{FF2B5EF4-FFF2-40B4-BE49-F238E27FC236}">
                <a16:creationId xmlns:a16="http://schemas.microsoft.com/office/drawing/2014/main" id="{F873EA42-E9E9-4806-A9F6-1718BE38B7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17" name="Straight Connector 16">
            <a:extLst>
              <a:ext uri="{FF2B5EF4-FFF2-40B4-BE49-F238E27FC236}">
                <a16:creationId xmlns:a16="http://schemas.microsoft.com/office/drawing/2014/main" id="{A99D5523-0BC8-4D5A-871C-69C0725E73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854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EE97DD-2CB6-41D4-9F34-E64E3274D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305388-3EDD-428F-9929-76B2B25B5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E222E-DB79-F98C-FA1C-4FC9DEECDD12}"/>
              </a:ext>
            </a:extLst>
          </p:cNvPr>
          <p:cNvSpPr>
            <a:spLocks noGrp="1"/>
          </p:cNvSpPr>
          <p:nvPr>
            <p:ph type="title"/>
          </p:nvPr>
        </p:nvSpPr>
        <p:spPr>
          <a:xfrm>
            <a:off x="6579649" y="957219"/>
            <a:ext cx="4486991" cy="1049235"/>
          </a:xfrm>
        </p:spPr>
        <p:txBody>
          <a:bodyPr>
            <a:normAutofit/>
          </a:bodyPr>
          <a:lstStyle/>
          <a:p>
            <a:r>
              <a:rPr lang="en-US" dirty="0"/>
              <a:t>Ram vs Jeep</a:t>
            </a:r>
          </a:p>
        </p:txBody>
      </p:sp>
      <p:pic>
        <p:nvPicPr>
          <p:cNvPr id="13" name="Picture 12">
            <a:extLst>
              <a:ext uri="{FF2B5EF4-FFF2-40B4-BE49-F238E27FC236}">
                <a16:creationId xmlns:a16="http://schemas.microsoft.com/office/drawing/2014/main" id="{E3FFB7F1-B6BA-4C8E-8057-6D4A18A85C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6579647" y="643464"/>
            <a:ext cx="4526280" cy="155448"/>
          </a:xfrm>
          <a:prstGeom prst="rect">
            <a:avLst/>
          </a:prstGeom>
          <a:noFill/>
          <a:ln>
            <a:noFill/>
          </a:ln>
        </p:spPr>
      </p:pic>
      <p:pic>
        <p:nvPicPr>
          <p:cNvPr id="4" name="Picture 3">
            <a:extLst>
              <a:ext uri="{FF2B5EF4-FFF2-40B4-BE49-F238E27FC236}">
                <a16:creationId xmlns:a16="http://schemas.microsoft.com/office/drawing/2014/main" id="{470904CB-1491-74D7-F9BF-D18864868257}"/>
              </a:ext>
            </a:extLst>
          </p:cNvPr>
          <p:cNvPicPr>
            <a:picLocks noChangeAspect="1"/>
          </p:cNvPicPr>
          <p:nvPr/>
        </p:nvPicPr>
        <p:blipFill>
          <a:blip r:embed="rId3"/>
          <a:stretch>
            <a:fillRect/>
          </a:stretch>
        </p:blipFill>
        <p:spPr>
          <a:xfrm>
            <a:off x="1489603" y="805583"/>
            <a:ext cx="4241293" cy="4660762"/>
          </a:xfrm>
          <a:prstGeom prst="rect">
            <a:avLst/>
          </a:prstGeom>
        </p:spPr>
      </p:pic>
      <p:sp>
        <p:nvSpPr>
          <p:cNvPr id="3" name="Content Placeholder 2">
            <a:extLst>
              <a:ext uri="{FF2B5EF4-FFF2-40B4-BE49-F238E27FC236}">
                <a16:creationId xmlns:a16="http://schemas.microsoft.com/office/drawing/2014/main" id="{A374A130-1BD1-2338-BBB7-E06669B30BC9}"/>
              </a:ext>
            </a:extLst>
          </p:cNvPr>
          <p:cNvSpPr>
            <a:spLocks noGrp="1"/>
          </p:cNvSpPr>
          <p:nvPr>
            <p:ph idx="1"/>
          </p:nvPr>
        </p:nvSpPr>
        <p:spPr>
          <a:xfrm>
            <a:off x="6579648" y="2164761"/>
            <a:ext cx="4486992" cy="3301584"/>
          </a:xfrm>
        </p:spPr>
        <p:txBody>
          <a:bodyPr>
            <a:normAutofit/>
          </a:bodyPr>
          <a:lstStyle/>
          <a:p>
            <a:pPr>
              <a:lnSpc>
                <a:spcPct val="110000"/>
              </a:lnSpc>
            </a:pPr>
            <a:r>
              <a:rPr lang="en-US" sz="1400" dirty="0"/>
              <a:t>Null Hypothesis</a:t>
            </a:r>
          </a:p>
          <a:p>
            <a:pPr>
              <a:lnSpc>
                <a:spcPct val="110000"/>
              </a:lnSpc>
            </a:pPr>
            <a:r>
              <a:rPr lang="en-US" sz="1400" dirty="0"/>
              <a:t>There is no difference between the buyers age mean of Jeep and Ram.</a:t>
            </a:r>
          </a:p>
          <a:p>
            <a:pPr>
              <a:lnSpc>
                <a:spcPct val="110000"/>
              </a:lnSpc>
            </a:pPr>
            <a:r>
              <a:rPr lang="en-US" sz="1400" dirty="0"/>
              <a:t>Since the p value I got after running the permutation test is 0.017 which is higher than the 0.005 which is our significance level. So, we can not reject the null hypothesis. </a:t>
            </a:r>
          </a:p>
        </p:txBody>
      </p:sp>
      <p:pic>
        <p:nvPicPr>
          <p:cNvPr id="15" name="Picture 14">
            <a:extLst>
              <a:ext uri="{FF2B5EF4-FFF2-40B4-BE49-F238E27FC236}">
                <a16:creationId xmlns:a16="http://schemas.microsoft.com/office/drawing/2014/main" id="{C7060F49-53A3-4601-BA9A-617F15EAC8E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17" name="Straight Connector 16">
            <a:extLst>
              <a:ext uri="{FF2B5EF4-FFF2-40B4-BE49-F238E27FC236}">
                <a16:creationId xmlns:a16="http://schemas.microsoft.com/office/drawing/2014/main" id="{380122F5-DBF9-45E5-B46A-499C6E912C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55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014BF94-4DFC-4A65-99BF-76277891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55C7B1-10DA-4D61-B560-5E1F081B3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0FA18-78F3-5F5E-009E-F4044C3B92F5}"/>
              </a:ext>
            </a:extLst>
          </p:cNvPr>
          <p:cNvSpPr>
            <a:spLocks noGrp="1"/>
          </p:cNvSpPr>
          <p:nvPr>
            <p:ph type="title"/>
          </p:nvPr>
        </p:nvSpPr>
        <p:spPr>
          <a:xfrm>
            <a:off x="1121028" y="948706"/>
            <a:ext cx="4507707" cy="1049235"/>
          </a:xfrm>
        </p:spPr>
        <p:txBody>
          <a:bodyPr>
            <a:normAutofit/>
          </a:bodyPr>
          <a:lstStyle/>
          <a:p>
            <a:r>
              <a:rPr lang="en-US" dirty="0"/>
              <a:t>Ram vs Kia</a:t>
            </a:r>
          </a:p>
        </p:txBody>
      </p:sp>
      <p:pic>
        <p:nvPicPr>
          <p:cNvPr id="16" name="Picture 15">
            <a:extLst>
              <a:ext uri="{FF2B5EF4-FFF2-40B4-BE49-F238E27FC236}">
                <a16:creationId xmlns:a16="http://schemas.microsoft.com/office/drawing/2014/main" id="{88C29B8B-A62C-43CE-92FF-12EAA1D01B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1125460" y="643464"/>
            <a:ext cx="4526280" cy="155448"/>
          </a:xfrm>
          <a:prstGeom prst="rect">
            <a:avLst/>
          </a:prstGeom>
          <a:noFill/>
          <a:ln>
            <a:noFill/>
          </a:ln>
        </p:spPr>
      </p:pic>
      <p:sp>
        <p:nvSpPr>
          <p:cNvPr id="6" name="Content Placeholder 5">
            <a:extLst>
              <a:ext uri="{FF2B5EF4-FFF2-40B4-BE49-F238E27FC236}">
                <a16:creationId xmlns:a16="http://schemas.microsoft.com/office/drawing/2014/main" id="{5EDED72E-5BF5-3B2F-00D0-4393AAEF46A8}"/>
              </a:ext>
            </a:extLst>
          </p:cNvPr>
          <p:cNvSpPr>
            <a:spLocks noGrp="1"/>
          </p:cNvSpPr>
          <p:nvPr>
            <p:ph idx="1"/>
          </p:nvPr>
        </p:nvSpPr>
        <p:spPr>
          <a:xfrm>
            <a:off x="1121030" y="2167151"/>
            <a:ext cx="4503066" cy="3299194"/>
          </a:xfrm>
        </p:spPr>
        <p:txBody>
          <a:bodyPr>
            <a:normAutofit/>
          </a:bodyPr>
          <a:lstStyle/>
          <a:p>
            <a:pPr>
              <a:lnSpc>
                <a:spcPct val="110000"/>
              </a:lnSpc>
            </a:pPr>
            <a:r>
              <a:rPr lang="en-US" sz="1600" dirty="0"/>
              <a:t>Null Hypothesis:</a:t>
            </a:r>
          </a:p>
          <a:p>
            <a:pPr>
              <a:lnSpc>
                <a:spcPct val="110000"/>
              </a:lnSpc>
            </a:pPr>
            <a:r>
              <a:rPr lang="en-US" sz="1600" dirty="0"/>
              <a:t>There is no difference between the buyers age mean of Kia and Ram.</a:t>
            </a:r>
          </a:p>
          <a:p>
            <a:pPr>
              <a:lnSpc>
                <a:spcPct val="110000"/>
              </a:lnSpc>
            </a:pPr>
            <a:r>
              <a:rPr lang="en-US" sz="1600" dirty="0"/>
              <a:t>Since the p value I got after running the permutation test is 0.369 which is higher  than the 0.005 which is our significance level. So, we can not  reject the null hypothesis and do not have enough strength in our evidence to support the alternative that Ram buyers age mean is higher. </a:t>
            </a:r>
          </a:p>
          <a:p>
            <a:pPr>
              <a:lnSpc>
                <a:spcPct val="110000"/>
              </a:lnSpc>
            </a:pPr>
            <a:endParaRPr lang="en-US" sz="1600" dirty="0"/>
          </a:p>
        </p:txBody>
      </p:sp>
      <p:pic>
        <p:nvPicPr>
          <p:cNvPr id="7" name="Picture 6">
            <a:extLst>
              <a:ext uri="{FF2B5EF4-FFF2-40B4-BE49-F238E27FC236}">
                <a16:creationId xmlns:a16="http://schemas.microsoft.com/office/drawing/2014/main" id="{9C1332EE-8D9D-415B-95FF-32E3D71FFB87}"/>
              </a:ext>
            </a:extLst>
          </p:cNvPr>
          <p:cNvPicPr>
            <a:picLocks noChangeAspect="1"/>
          </p:cNvPicPr>
          <p:nvPr/>
        </p:nvPicPr>
        <p:blipFill>
          <a:blip r:embed="rId3"/>
          <a:stretch>
            <a:fillRect/>
          </a:stretch>
        </p:blipFill>
        <p:spPr>
          <a:xfrm>
            <a:off x="6453985" y="805583"/>
            <a:ext cx="4241293" cy="4660762"/>
          </a:xfrm>
          <a:prstGeom prst="rect">
            <a:avLst/>
          </a:prstGeom>
        </p:spPr>
      </p:pic>
      <p:pic>
        <p:nvPicPr>
          <p:cNvPr id="18" name="Picture 17">
            <a:extLst>
              <a:ext uri="{FF2B5EF4-FFF2-40B4-BE49-F238E27FC236}">
                <a16:creationId xmlns:a16="http://schemas.microsoft.com/office/drawing/2014/main" id="{F873EA42-E9E9-4806-A9F6-1718BE38B7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0" name="Straight Connector 19">
            <a:extLst>
              <a:ext uri="{FF2B5EF4-FFF2-40B4-BE49-F238E27FC236}">
                <a16:creationId xmlns:a16="http://schemas.microsoft.com/office/drawing/2014/main" id="{A99D5523-0BC8-4D5A-871C-69C0725E73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6078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67</TotalTime>
  <Words>863</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Gallery</vt:lpstr>
      <vt:lpstr>Hypothesis Testing 2 </vt:lpstr>
      <vt:lpstr>Highest Mean of Buyers Age</vt:lpstr>
      <vt:lpstr>Ram vs Chevrolet</vt:lpstr>
      <vt:lpstr>Ram vs Ford </vt:lpstr>
      <vt:lpstr>Ram vs GMC </vt:lpstr>
      <vt:lpstr>Ram vs Honda </vt:lpstr>
      <vt:lpstr>Ram vs Hyundai</vt:lpstr>
      <vt:lpstr>Ram vs Jeep</vt:lpstr>
      <vt:lpstr>Ram vs Kia</vt:lpstr>
      <vt:lpstr>Ram vs Nissan</vt:lpstr>
      <vt:lpstr>Ram vs Subaru</vt:lpstr>
      <vt:lpstr>Ram vs Toyota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 2 </dc:title>
  <dc:creator>Abdullah Qayyum</dc:creator>
  <cp:lastModifiedBy>Abdullah Qayyum</cp:lastModifiedBy>
  <cp:revision>1</cp:revision>
  <dcterms:created xsi:type="dcterms:W3CDTF">2023-10-22T23:13:19Z</dcterms:created>
  <dcterms:modified xsi:type="dcterms:W3CDTF">2023-10-23T00:34:04Z</dcterms:modified>
</cp:coreProperties>
</file>