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9"/>
  </p:notesMasterIdLst>
  <p:sldIdLst>
    <p:sldId id="267" r:id="rId2"/>
    <p:sldId id="272" r:id="rId3"/>
    <p:sldId id="273" r:id="rId4"/>
    <p:sldId id="280" r:id="rId5"/>
    <p:sldId id="279" r:id="rId6"/>
    <p:sldId id="278" r:id="rId7"/>
    <p:sldId id="277" r:id="rId8"/>
    <p:sldId id="274" r:id="rId9"/>
    <p:sldId id="276" r:id="rId10"/>
    <p:sldId id="275" r:id="rId11"/>
    <p:sldId id="285" r:id="rId12"/>
    <p:sldId id="284" r:id="rId13"/>
    <p:sldId id="283" r:id="rId14"/>
    <p:sldId id="282" r:id="rId15"/>
    <p:sldId id="281" r:id="rId16"/>
    <p:sldId id="287" r:id="rId17"/>
    <p:sldId id="271" r:id="rId18"/>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22E8C-C2FA-4D43-969E-6BCEC6478C48}" type="datetimeFigureOut">
              <a:rPr lang="zh-CN" altLang="en-US" smtClean="0"/>
              <a:t>2024/8/21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C1D7A-CCBB-42C4-B8DB-1DB33965608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格">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A41EDF13-9641-4F93-9070-2EBB3541EA34}"/>
              </a:ext>
            </a:extLst>
          </p:cNvPr>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4" name="页脚占位符 3">
            <a:extLst>
              <a:ext uri="{FF2B5EF4-FFF2-40B4-BE49-F238E27FC236}">
                <a16:creationId xmlns:a16="http://schemas.microsoft.com/office/drawing/2014/main" id="{1165BB12-FE30-4F7A-8C44-A01E4B9931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97A540C-3892-4267-867C-A06CDB29DA64}"/>
              </a:ext>
            </a:extLst>
          </p:cNvPr>
          <p:cNvSpPr>
            <a:spLocks noGrp="1"/>
          </p:cNvSpPr>
          <p:nvPr>
            <p:ph type="sldNum" sz="quarter" idx="12"/>
          </p:nvPr>
        </p:nvSpPr>
        <p:spPr/>
        <p:txBody>
          <a:bodyPr/>
          <a:lstStyle/>
          <a:p>
            <a:fld id="{C64DC312-E732-4E35-ACC6-8833826DABAE}" type="slidenum">
              <a:rPr lang="zh-CN" altLang="en-US" smtClean="0"/>
              <a:t>‹#›</a:t>
            </a:fld>
            <a:endParaRPr lang="zh-CN" altLang="en-US"/>
          </a:p>
        </p:txBody>
      </p:sp>
      <p:graphicFrame>
        <p:nvGraphicFramePr>
          <p:cNvPr id="6" name="表格 5">
            <a:extLst>
              <a:ext uri="{FF2B5EF4-FFF2-40B4-BE49-F238E27FC236}">
                <a16:creationId xmlns:a16="http://schemas.microsoft.com/office/drawing/2014/main" id="{8E3666EF-423B-458B-A249-6BF1E2D51F58}"/>
              </a:ext>
            </a:extLst>
          </p:cNvPr>
          <p:cNvGraphicFramePr>
            <a:graphicFrameLocks noGrp="1"/>
          </p:cNvGraphicFramePr>
          <p:nvPr userDrawn="1">
            <p:custDataLst>
              <p:tags r:id="rId1"/>
            </p:custDataLst>
            <p:extLst>
              <p:ext uri="{D42A27DB-BD31-4B8C-83A1-F6EECF244321}">
                <p14:modId xmlns:p14="http://schemas.microsoft.com/office/powerpoint/2010/main" val="4209278107"/>
              </p:ext>
            </p:extLst>
          </p:nvPr>
        </p:nvGraphicFramePr>
        <p:xfrm>
          <a:off x="285750" y="710565"/>
          <a:ext cx="8600440" cy="3735705"/>
        </p:xfrm>
        <a:graphic>
          <a:graphicData uri="http://schemas.openxmlformats.org/drawingml/2006/table">
            <a:tbl>
              <a:tblPr firstRow="1" bandRow="1">
                <a:tableStyleId>{8799B23B-EC83-4686-B30A-512413B5E67A}</a:tableStyleId>
              </a:tblPr>
              <a:tblGrid>
                <a:gridCol w="611505">
                  <a:extLst>
                    <a:ext uri="{9D8B030D-6E8A-4147-A177-3AD203B41FA5}">
                      <a16:colId xmlns:a16="http://schemas.microsoft.com/office/drawing/2014/main" val="20000"/>
                    </a:ext>
                  </a:extLst>
                </a:gridCol>
                <a:gridCol w="577215">
                  <a:extLst>
                    <a:ext uri="{9D8B030D-6E8A-4147-A177-3AD203B41FA5}">
                      <a16:colId xmlns:a16="http://schemas.microsoft.com/office/drawing/2014/main" val="20001"/>
                    </a:ext>
                  </a:extLst>
                </a:gridCol>
                <a:gridCol w="941705">
                  <a:extLst>
                    <a:ext uri="{9D8B030D-6E8A-4147-A177-3AD203B41FA5}">
                      <a16:colId xmlns:a16="http://schemas.microsoft.com/office/drawing/2014/main" val="20002"/>
                    </a:ext>
                  </a:extLst>
                </a:gridCol>
                <a:gridCol w="941705">
                  <a:extLst>
                    <a:ext uri="{9D8B030D-6E8A-4147-A177-3AD203B41FA5}">
                      <a16:colId xmlns:a16="http://schemas.microsoft.com/office/drawing/2014/main" val="20003"/>
                    </a:ext>
                  </a:extLst>
                </a:gridCol>
                <a:gridCol w="1433830">
                  <a:extLst>
                    <a:ext uri="{9D8B030D-6E8A-4147-A177-3AD203B41FA5}">
                      <a16:colId xmlns:a16="http://schemas.microsoft.com/office/drawing/2014/main" val="20004"/>
                    </a:ext>
                  </a:extLst>
                </a:gridCol>
                <a:gridCol w="2184400">
                  <a:extLst>
                    <a:ext uri="{9D8B030D-6E8A-4147-A177-3AD203B41FA5}">
                      <a16:colId xmlns:a16="http://schemas.microsoft.com/office/drawing/2014/main" val="20005"/>
                    </a:ext>
                  </a:extLst>
                </a:gridCol>
                <a:gridCol w="1910080">
                  <a:extLst>
                    <a:ext uri="{9D8B030D-6E8A-4147-A177-3AD203B41FA5}">
                      <a16:colId xmlns:a16="http://schemas.microsoft.com/office/drawing/2014/main" val="20006"/>
                    </a:ext>
                  </a:extLst>
                </a:gridCol>
              </a:tblGrid>
              <a:tr h="387985">
                <a:tc>
                  <a:txBody>
                    <a:bodyPr/>
                    <a:lstStyle/>
                    <a:p>
                      <a:pPr algn="ctr"/>
                      <a:r>
                        <a:rPr lang="zh-CN" altLang="en-US" sz="1000" dirty="0">
                          <a:solidFill>
                            <a:schemeClr val="bg1"/>
                          </a:solidFill>
                          <a:latin typeface="微软雅黑" panose="020B0503020204020204" charset="-122"/>
                          <a:ea typeface="微软雅黑" panose="020B0503020204020204" charset="-122"/>
                        </a:rPr>
                        <a:t>战略项目名称</a:t>
                      </a:r>
                    </a:p>
                  </a:txBody>
                  <a:tcPr marL="68580" marR="68580" marT="34291" marB="34291" anchor="ctr">
                    <a:lnL w="12700" cap="flat" cmpd="sng" algn="ctr">
                      <a:solidFill>
                        <a:srgbClr val="00ACD2"/>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6350" cap="flat" cmpd="sng" algn="ctr">
                      <a:solidFill>
                        <a:schemeClr val="accent5">
                          <a:lumMod val="60000"/>
                          <a:lumOff val="40000"/>
                        </a:schemeClr>
                      </a:solidFill>
                      <a:prstDash val="solid"/>
                      <a:round/>
                      <a:headEnd type="none" w="med" len="med"/>
                      <a:tailEnd type="none" w="med" len="med"/>
                    </a:lnB>
                    <a:solidFill>
                      <a:srgbClr val="00ACD2"/>
                    </a:solidFill>
                  </a:tcPr>
                </a:tc>
                <a:tc>
                  <a:txBody>
                    <a:bodyPr/>
                    <a:lstStyle/>
                    <a:p>
                      <a:pPr algn="ctr">
                        <a:buNone/>
                      </a:pPr>
                      <a:r>
                        <a:rPr lang="zh-CN" altLang="en-US" sz="1000" dirty="0">
                          <a:solidFill>
                            <a:schemeClr val="bg1"/>
                          </a:solidFill>
                          <a:latin typeface="微软雅黑" panose="020B0503020204020204" charset="-122"/>
                          <a:ea typeface="微软雅黑" panose="020B0503020204020204" charset="-122"/>
                        </a:rPr>
                        <a:t>总负责人</a:t>
                      </a: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6350" cap="flat" cmpd="sng" algn="ctr">
                      <a:solidFill>
                        <a:schemeClr val="accent5">
                          <a:lumMod val="60000"/>
                          <a:lumOff val="40000"/>
                        </a:schemeClr>
                      </a:solidFill>
                      <a:prstDash val="solid"/>
                      <a:round/>
                      <a:headEnd type="none" w="med" len="med"/>
                      <a:tailEnd type="none" w="med" len="med"/>
                    </a:lnB>
                    <a:solidFill>
                      <a:srgbClr val="00ACD2"/>
                    </a:solidFill>
                  </a:tcPr>
                </a:tc>
                <a:tc>
                  <a:txBody>
                    <a:bodyPr/>
                    <a:lstStyle/>
                    <a:p>
                      <a:pPr algn="ctr">
                        <a:buNone/>
                      </a:pPr>
                      <a:r>
                        <a:rPr lang="zh-CN" altLang="en-US" sz="1000" dirty="0">
                          <a:solidFill>
                            <a:schemeClr val="bg1"/>
                          </a:solidFill>
                          <a:latin typeface="微软雅黑" panose="020B0503020204020204" charset="-122"/>
                          <a:ea typeface="微软雅黑" panose="020B0503020204020204" charset="-122"/>
                        </a:rPr>
                        <a:t>战略子项目</a:t>
                      </a: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6350" cap="flat" cmpd="sng" algn="ctr">
                      <a:solidFill>
                        <a:schemeClr val="accent5">
                          <a:lumMod val="60000"/>
                          <a:lumOff val="40000"/>
                        </a:schemeClr>
                      </a:solidFill>
                      <a:prstDash val="solid"/>
                      <a:round/>
                      <a:headEnd type="none" w="med" len="med"/>
                      <a:tailEnd type="none" w="med" len="med"/>
                    </a:lnB>
                    <a:solidFill>
                      <a:srgbClr val="00ACD2"/>
                    </a:solidFill>
                  </a:tcPr>
                </a:tc>
                <a:tc>
                  <a:txBody>
                    <a:bodyPr/>
                    <a:lstStyle/>
                    <a:p>
                      <a:pPr algn="ctr"/>
                      <a:r>
                        <a:rPr lang="zh-CN" altLang="en-US" sz="1000" dirty="0">
                          <a:solidFill>
                            <a:schemeClr val="bg1"/>
                          </a:solidFill>
                          <a:latin typeface="微软雅黑" panose="020B0503020204020204" charset="-122"/>
                          <a:ea typeface="微软雅黑" panose="020B0503020204020204" charset="-122"/>
                        </a:rPr>
                        <a:t>总目标</a:t>
                      </a: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6350" cap="flat" cmpd="sng" algn="ctr">
                      <a:solidFill>
                        <a:schemeClr val="accent5">
                          <a:lumMod val="60000"/>
                          <a:lumOff val="40000"/>
                        </a:schemeClr>
                      </a:solidFill>
                      <a:prstDash val="solid"/>
                      <a:round/>
                      <a:headEnd type="none" w="med" len="med"/>
                      <a:tailEnd type="none" w="med" len="med"/>
                    </a:lnB>
                    <a:solidFill>
                      <a:srgbClr val="00ACD2"/>
                    </a:solidFill>
                  </a:tcPr>
                </a:tc>
                <a:tc>
                  <a:txBody>
                    <a:bodyPr/>
                    <a:lstStyle/>
                    <a:p>
                      <a:pPr algn="ctr">
                        <a:buNone/>
                      </a:pPr>
                      <a:r>
                        <a:rPr lang="en-US" altLang="zh-CN" sz="1000" dirty="0">
                          <a:solidFill>
                            <a:schemeClr val="bg1"/>
                          </a:solidFill>
                          <a:latin typeface="微软雅黑" panose="020B0503020204020204" charset="-122"/>
                          <a:ea typeface="微软雅黑" panose="020B0503020204020204" charset="-122"/>
                        </a:rPr>
                        <a:t>3</a:t>
                      </a:r>
                      <a:r>
                        <a:rPr lang="zh-CN" altLang="en-US" sz="1000" dirty="0">
                          <a:solidFill>
                            <a:schemeClr val="bg1"/>
                          </a:solidFill>
                          <a:latin typeface="微软雅黑" panose="020B0503020204020204" charset="-122"/>
                          <a:ea typeface="微软雅黑" panose="020B0503020204020204" charset="-122"/>
                        </a:rPr>
                        <a:t>年目标</a:t>
                      </a: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6350" cap="flat" cmpd="sng" algn="ctr">
                      <a:solidFill>
                        <a:schemeClr val="accent5">
                          <a:lumMod val="60000"/>
                          <a:lumOff val="40000"/>
                        </a:schemeClr>
                      </a:solidFill>
                      <a:prstDash val="solid"/>
                      <a:round/>
                      <a:headEnd type="none" w="med" len="med"/>
                      <a:tailEnd type="none" w="med" len="med"/>
                    </a:lnB>
                    <a:solidFill>
                      <a:srgbClr val="00ACD2"/>
                    </a:solidFill>
                  </a:tcPr>
                </a:tc>
                <a:tc>
                  <a:txBody>
                    <a:bodyPr/>
                    <a:lstStyle/>
                    <a:p>
                      <a:pPr algn="ctr">
                        <a:buNone/>
                      </a:pPr>
                      <a:r>
                        <a:rPr lang="en-US" altLang="zh-CN" sz="1000" dirty="0">
                          <a:solidFill>
                            <a:schemeClr val="bg1"/>
                          </a:solidFill>
                          <a:latin typeface="微软雅黑" panose="020B0503020204020204" charset="-122"/>
                          <a:ea typeface="微软雅黑" panose="020B0503020204020204" charset="-122"/>
                        </a:rPr>
                        <a:t>5</a:t>
                      </a:r>
                      <a:r>
                        <a:rPr lang="zh-CN" altLang="en-US" sz="1000" dirty="0">
                          <a:solidFill>
                            <a:schemeClr val="bg1"/>
                          </a:solidFill>
                          <a:latin typeface="微软雅黑" panose="020B0503020204020204" charset="-122"/>
                          <a:ea typeface="微软雅黑" panose="020B0503020204020204" charset="-122"/>
                        </a:rPr>
                        <a:t>年目标</a:t>
                      </a: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6350" cap="flat" cmpd="sng" algn="ctr">
                      <a:solidFill>
                        <a:schemeClr val="accent5">
                          <a:lumMod val="60000"/>
                          <a:lumOff val="40000"/>
                        </a:schemeClr>
                      </a:solidFill>
                      <a:prstDash val="solid"/>
                      <a:round/>
                      <a:headEnd type="none" w="med" len="med"/>
                      <a:tailEnd type="none" w="med" len="med"/>
                    </a:lnB>
                    <a:solidFill>
                      <a:srgbClr val="00ACD2"/>
                    </a:solidFill>
                  </a:tcPr>
                </a:tc>
                <a:tc>
                  <a:txBody>
                    <a:bodyPr/>
                    <a:lstStyle/>
                    <a:p>
                      <a:pPr algn="ctr"/>
                      <a:r>
                        <a:rPr lang="en-US" altLang="zh-CN" sz="1000" dirty="0">
                          <a:solidFill>
                            <a:schemeClr val="tx1"/>
                          </a:solidFill>
                          <a:latin typeface="微软雅黑" panose="020B0503020204020204" charset="-122"/>
                          <a:ea typeface="微软雅黑" panose="020B0503020204020204" charset="-122"/>
                          <a:cs typeface="微软雅黑" panose="020B0503020204020204" charset="-122"/>
                        </a:rPr>
                        <a:t>2022</a:t>
                      </a:r>
                      <a:r>
                        <a:rPr lang="zh-CN" altLang="en-US" sz="1000" dirty="0">
                          <a:solidFill>
                            <a:schemeClr val="tx1"/>
                          </a:solidFill>
                          <a:latin typeface="微软雅黑" panose="020B0503020204020204" charset="-122"/>
                          <a:ea typeface="微软雅黑" panose="020B0503020204020204" charset="-122"/>
                          <a:cs typeface="微软雅黑" panose="020B0503020204020204" charset="-122"/>
                        </a:rPr>
                        <a:t>年目标</a:t>
                      </a: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12700" cap="flat" cmpd="sng" algn="ctr">
                      <a:solidFill>
                        <a:srgbClr val="00ACD2"/>
                      </a:solidFill>
                      <a:prstDash val="solid"/>
                      <a:round/>
                      <a:headEnd type="none" w="med" len="med"/>
                      <a:tailEnd type="none" w="med" len="med"/>
                    </a:lnR>
                    <a:lnT w="12700" cap="flat" cmpd="sng" algn="ctr">
                      <a:solidFill>
                        <a:srgbClr val="00ACD2"/>
                      </a:solidFill>
                      <a:prstDash val="solid"/>
                      <a:round/>
                      <a:headEnd type="none" w="med" len="med"/>
                      <a:tailEnd type="none" w="med" len="med"/>
                    </a:lnT>
                    <a:lnB w="6350" cap="flat" cmpd="sng" algn="ctr">
                      <a:solidFill>
                        <a:schemeClr val="accent5">
                          <a:lumMod val="60000"/>
                          <a:lumOff val="40000"/>
                        </a:schemeClr>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778510">
                <a:tc rowSpan="3">
                  <a:txBody>
                    <a:bodyPr/>
                    <a:lstStyle/>
                    <a:p>
                      <a:pPr algn="l"/>
                      <a:endParaRPr lang="zh-CN" altLang="en-US" sz="1000" b="1" dirty="0">
                        <a:latin typeface="微软雅黑" panose="020B0503020204020204" charset="-122"/>
                        <a:ea typeface="微软雅黑" panose="020B0503020204020204" charset="-122"/>
                      </a:endParaRPr>
                    </a:p>
                  </a:txBody>
                  <a:tcPr marL="68580" marR="68580" marT="34291" marB="34291" anchor="ctr">
                    <a:lnL w="12700" cap="flat" cmpd="sng" algn="ctr">
                      <a:solidFill>
                        <a:srgbClr val="00ACD2"/>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rowSpan="3">
                  <a:txBody>
                    <a:bodyPr/>
                    <a:lstStyle/>
                    <a:p>
                      <a:pPr algn="l">
                        <a:buNone/>
                      </a:pPr>
                      <a:endParaRPr lang="zh-CN" altLang="en-US" sz="1000" kern="1200" dirty="0">
                        <a:solidFill>
                          <a:schemeClr val="tx1"/>
                        </a:solidFill>
                        <a:latin typeface="微软雅黑" panose="020B0503020204020204" charset="-122"/>
                        <a:ea typeface="微软雅黑" panose="020B0503020204020204" charset="-122"/>
                        <a:cs typeface="+mn-cs"/>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r>
                        <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rPr>
                        <a:t>（如不涉及子项目，可删除此列）</a:t>
                      </a: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r>
                        <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rPr>
                        <a:t>（需列出</a:t>
                      </a:r>
                      <a:r>
                        <a:rPr lang="en-US" altLang="zh-CN" sz="1000" kern="1200" dirty="0">
                          <a:solidFill>
                            <a:schemeClr val="tx1"/>
                          </a:solidFill>
                          <a:latin typeface="微软雅黑" panose="020B0503020204020204" charset="-122"/>
                          <a:ea typeface="微软雅黑" panose="020B0503020204020204" charset="-122"/>
                          <a:cs typeface="宋体" panose="02010600030101010101" pitchFamily="2" charset="-122"/>
                        </a:rPr>
                        <a:t>2022</a:t>
                      </a:r>
                      <a:r>
                        <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rPr>
                        <a:t>年的里程碑节点）</a:t>
                      </a:r>
                      <a:endParaRPr lang="en-US" altLang="zh-CN"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12700" cap="flat" cmpd="sng" algn="ctr">
                      <a:solidFill>
                        <a:srgbClr val="00ACD2"/>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extLst>
                  <a:ext uri="{0D108BD9-81ED-4DB2-BD59-A6C34878D82A}">
                    <a16:rowId xmlns:a16="http://schemas.microsoft.com/office/drawing/2014/main" val="10001"/>
                  </a:ext>
                </a:extLst>
              </a:tr>
              <a:tr h="1284605">
                <a:tc vMerge="1">
                  <a:txBody>
                    <a:bodyPr/>
                    <a:lstStyle/>
                    <a:p>
                      <a:endParaRPr lang="zh-CN"/>
                    </a:p>
                  </a:txBody>
                  <a:tcPr marL="68580" marR="68580" marT="34291" marB="34291" anchor="ctr">
                    <a:lnL w="12700" cap="flat" cmpd="sng" algn="ctr">
                      <a:solidFill>
                        <a:srgbClr val="00ACD2"/>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vMerge="1">
                  <a:txBody>
                    <a:bodyPr/>
                    <a:lstStyle/>
                    <a:p>
                      <a:endParaRPr lang="zh-CN"/>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rPr>
                        <a:t>（需列出</a:t>
                      </a:r>
                      <a:r>
                        <a:rPr lang="en-US" altLang="zh-CN" sz="1000" kern="1200" dirty="0">
                          <a:solidFill>
                            <a:schemeClr val="tx1"/>
                          </a:solidFill>
                          <a:latin typeface="微软雅黑" panose="020B0503020204020204" charset="-122"/>
                          <a:ea typeface="微软雅黑" panose="020B0503020204020204" charset="-122"/>
                          <a:cs typeface="宋体" panose="02010600030101010101" pitchFamily="2" charset="-122"/>
                        </a:rPr>
                        <a:t>2022</a:t>
                      </a:r>
                      <a:r>
                        <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rPr>
                        <a:t>年的里程碑节点）</a:t>
                      </a:r>
                      <a:endParaRPr lang="en-US" altLang="zh-CN" sz="1000" kern="1200" dirty="0">
                        <a:solidFill>
                          <a:schemeClr val="tx1"/>
                        </a:solidFill>
                        <a:latin typeface="微软雅黑" panose="020B0503020204020204" charset="-122"/>
                        <a:ea typeface="微软雅黑" panose="020B0503020204020204" charset="-122"/>
                        <a:cs typeface="宋体" panose="02010600030101010101" pitchFamily="2" charset="-122"/>
                      </a:endParaRPr>
                    </a:p>
                    <a:p>
                      <a:pPr algn="l">
                        <a:buNone/>
                      </a:pPr>
                      <a:endParaRPr lang="en-US" altLang="zh-CN"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12700" cap="flat" cmpd="sng" algn="ctr">
                      <a:solidFill>
                        <a:srgbClr val="00ACD2"/>
                      </a:solidFill>
                      <a:prstDash val="solid"/>
                      <a:round/>
                      <a:headEnd type="none" w="med" len="med"/>
                      <a:tailEnd type="none" w="med" len="med"/>
                    </a:lnR>
                    <a:lnT w="12700" cap="flat" cmpd="sng" algn="ctr">
                      <a:solidFill>
                        <a:srgbClr val="00ACD2"/>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extLst>
                  <a:ext uri="{0D108BD9-81ED-4DB2-BD59-A6C34878D82A}">
                    <a16:rowId xmlns:a16="http://schemas.microsoft.com/office/drawing/2014/main" val="10002"/>
                  </a:ext>
                </a:extLst>
              </a:tr>
              <a:tr h="1284605">
                <a:tc vMerge="1">
                  <a:txBody>
                    <a:bodyPr/>
                    <a:lstStyle/>
                    <a:p>
                      <a:endParaRPr lang="zh-CN"/>
                    </a:p>
                  </a:txBody>
                  <a:tcPr marL="68580" marR="68580" marT="34291" marB="34291" anchor="ctr">
                    <a:lnL w="12700" cap="flat" cmpd="sng" algn="ctr">
                      <a:solidFill>
                        <a:srgbClr val="00ACD2"/>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vMerge="1">
                  <a:txBody>
                    <a:bodyPr/>
                    <a:lstStyle/>
                    <a:p>
                      <a:endParaRPr lang="zh-CN"/>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6350" cap="flat" cmpd="sng" algn="ctr">
                      <a:solidFill>
                        <a:schemeClr val="accent5">
                          <a:lumMod val="60000"/>
                          <a:lumOff val="40000"/>
                        </a:schemeClr>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algn="l">
                        <a:buClrTx/>
                        <a:buSzTx/>
                        <a:buFontTx/>
                        <a:buNone/>
                      </a:pPr>
                      <a:endPar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6350" cap="flat" cmpd="sng" algn="ctr">
                      <a:solidFill>
                        <a:schemeClr val="accent5">
                          <a:lumMod val="60000"/>
                          <a:lumOff val="40000"/>
                        </a:schemeClr>
                      </a:solidFill>
                      <a:prstDash val="solid"/>
                      <a:round/>
                      <a:headEnd type="none" w="med" len="med"/>
                      <a:tailEnd type="none" w="med" len="med"/>
                    </a:lnR>
                    <a:lnT w="12700" cap="flat" cmpd="sng" algn="ctr">
                      <a:solidFill>
                        <a:srgbClr val="00ACD2"/>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rPr>
                        <a:t>（需列出</a:t>
                      </a:r>
                      <a:r>
                        <a:rPr lang="en-US" altLang="zh-CN" sz="1000" kern="1200" dirty="0">
                          <a:solidFill>
                            <a:schemeClr val="tx1"/>
                          </a:solidFill>
                          <a:latin typeface="微软雅黑" panose="020B0503020204020204" charset="-122"/>
                          <a:ea typeface="微软雅黑" panose="020B0503020204020204" charset="-122"/>
                          <a:cs typeface="宋体" panose="02010600030101010101" pitchFamily="2" charset="-122"/>
                        </a:rPr>
                        <a:t>2022</a:t>
                      </a:r>
                      <a:r>
                        <a:rPr lang="zh-CN" altLang="en-US" sz="1000" kern="1200" dirty="0">
                          <a:solidFill>
                            <a:schemeClr val="tx1"/>
                          </a:solidFill>
                          <a:latin typeface="微软雅黑" panose="020B0503020204020204" charset="-122"/>
                          <a:ea typeface="微软雅黑" panose="020B0503020204020204" charset="-122"/>
                          <a:cs typeface="宋体" panose="02010600030101010101" pitchFamily="2" charset="-122"/>
                        </a:rPr>
                        <a:t>年的里程碑节点）</a:t>
                      </a:r>
                      <a:endParaRPr lang="en-US" altLang="zh-CN" sz="1000" kern="1200" dirty="0">
                        <a:solidFill>
                          <a:schemeClr val="tx1"/>
                        </a:solidFill>
                        <a:latin typeface="微软雅黑" panose="020B0503020204020204" charset="-122"/>
                        <a:ea typeface="微软雅黑" panose="020B0503020204020204" charset="-122"/>
                        <a:cs typeface="宋体" panose="02010600030101010101" pitchFamily="2" charset="-122"/>
                      </a:endParaRPr>
                    </a:p>
                  </a:txBody>
                  <a:tcPr marL="68580" marR="68580" marT="34291" marB="34291" anchor="ctr">
                    <a:lnL w="6350" cap="flat" cmpd="sng" algn="ctr">
                      <a:solidFill>
                        <a:schemeClr val="accent5">
                          <a:lumMod val="60000"/>
                          <a:lumOff val="40000"/>
                        </a:schemeClr>
                      </a:solidFill>
                      <a:prstDash val="solid"/>
                      <a:round/>
                      <a:headEnd type="none" w="med" len="med"/>
                      <a:tailEnd type="none" w="med" len="med"/>
                    </a:lnL>
                    <a:lnR w="12700" cap="flat" cmpd="sng" algn="ctr">
                      <a:solidFill>
                        <a:srgbClr val="00ACD2"/>
                      </a:solidFill>
                      <a:prstDash val="solid"/>
                      <a:round/>
                      <a:headEnd type="none" w="med" len="med"/>
                      <a:tailEnd type="none" w="med" len="med"/>
                    </a:lnR>
                    <a:lnT w="12700" cap="flat" cmpd="sng" algn="ctr">
                      <a:solidFill>
                        <a:srgbClr val="00ACD2"/>
                      </a:solidFill>
                      <a:prstDash val="solid"/>
                      <a:round/>
                      <a:headEnd type="none" w="med" len="med"/>
                      <a:tailEnd type="none" w="med" len="med"/>
                    </a:lnT>
                    <a:lnB w="12700" cap="flat" cmpd="sng" algn="ctr">
                      <a:solidFill>
                        <a:srgbClr val="00ACD2"/>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7816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常用">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sp>
        <p:nvSpPr>
          <p:cNvPr id="9" name="Title 1">
            <a:extLst>
              <a:ext uri="{FF2B5EF4-FFF2-40B4-BE49-F238E27FC236}">
                <a16:creationId xmlns:a16="http://schemas.microsoft.com/office/drawing/2014/main" id="{39385F7C-B1EB-4457-958C-9C2080A1883C}"/>
              </a:ext>
            </a:extLst>
          </p:cNvPr>
          <p:cNvSpPr>
            <a:spLocks noGrp="1"/>
          </p:cNvSpPr>
          <p:nvPr>
            <p:ph type="title"/>
          </p:nvPr>
        </p:nvSpPr>
        <p:spPr>
          <a:xfrm>
            <a:off x="0" y="185543"/>
            <a:ext cx="3996000" cy="360000"/>
          </a:xfrm>
        </p:spPr>
        <p:txBody>
          <a:bodyPr anchor="ctr" anchorCtr="0">
            <a:normAutofit/>
          </a:bodyPr>
          <a:lstStyle>
            <a:lvl1pPr algn="ctr">
              <a:defRPr sz="1800" b="1">
                <a:solidFill>
                  <a:schemeClr val="bg1"/>
                </a:solidFill>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11522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4DC312-E732-4E35-ACC6-8833826DABAE}"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4DC312-E732-4E35-ACC6-8833826DABAE}" type="slidenum">
              <a:rPr lang="zh-CN" altLang="en-US" smtClean="0"/>
              <a:t>‹#›</a:t>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19304E0-4029-4432-99D1-493017E15F03}" type="datetimeFigureOut">
              <a:rPr lang="zh-CN" altLang="en-US" smtClean="0"/>
              <a:t>2024/8/21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64DC312-E732-4E35-ACC6-8833826DABA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19304E0-4029-4432-99D1-493017E15F03}" type="datetimeFigureOut">
              <a:rPr lang="zh-CN" altLang="en-US" smtClean="0"/>
              <a:t>2024/8/21</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64DC312-E732-4E35-ACC6-8833826DABAE}" type="slidenum">
              <a:rPr lang="zh-CN" altLang="en-US" smtClean="0"/>
              <a:t>‹#›</a:t>
            </a:fld>
            <a:endParaRPr lang="zh-CN" altLang="en-US"/>
          </a:p>
        </p:txBody>
      </p:sp>
      <p:sp>
        <p:nvSpPr>
          <p:cNvPr id="7" name="矩形 6"/>
          <p:cNvSpPr/>
          <p:nvPr userDrawn="1"/>
        </p:nvSpPr>
        <p:spPr>
          <a:xfrm>
            <a:off x="229" y="145257"/>
            <a:ext cx="3995936" cy="399981"/>
          </a:xfrm>
          <a:prstGeom prst="rect">
            <a:avLst/>
          </a:prstGeom>
          <a:solidFill>
            <a:srgbClr val="00ACD2"/>
          </a:solidFill>
          <a:ln>
            <a:solidFill>
              <a:srgbClr val="00ACD2"/>
            </a:solidFill>
          </a:ln>
        </p:spPr>
        <p:style>
          <a:lnRef idx="1">
            <a:schemeClr val="accent6"/>
          </a:lnRef>
          <a:fillRef idx="3">
            <a:schemeClr val="accent6"/>
          </a:fillRef>
          <a:effectRef idx="2">
            <a:schemeClr val="accent6"/>
          </a:effectRef>
          <a:fontRef idx="minor">
            <a:schemeClr val="lt1"/>
          </a:fontRef>
        </p:style>
        <p:txBody>
          <a:bodyPr wrap="square">
            <a:spAutoFit/>
          </a:bodyPr>
          <a:lstStyle/>
          <a:p>
            <a:pPr algn="ctr" hangingPunct="1"/>
            <a:endParaRPr lang="zh-CN" altLang="en-US" sz="2000" b="1" kern="1200" dirty="0">
              <a:ln>
                <a:noFill/>
              </a:ln>
              <a:solidFill>
                <a:schemeClr val="bg1"/>
              </a:solidFill>
              <a:latin typeface="微软雅黑" panose="020B0503020204020204" charset="-122"/>
              <a:ea typeface="微软雅黑" panose="020B0503020204020204" charset="-122"/>
              <a:cs typeface="+mn-ea"/>
              <a:sym typeface="+mn-lt"/>
            </a:endParaRPr>
          </a:p>
        </p:txBody>
      </p:sp>
      <p:pic>
        <p:nvPicPr>
          <p:cNvPr id="8" name="图片 7" descr="研究院logo-2021_画板 1"/>
          <p:cNvPicPr>
            <a:picLocks noChangeAspect="1"/>
          </p:cNvPicPr>
          <p:nvPr userDrawn="1"/>
        </p:nvPicPr>
        <p:blipFill>
          <a:blip r:embed="rId16"/>
          <a:srcRect l="18141" t="35065" r="16401" b="37065"/>
          <a:stretch>
            <a:fillRect/>
          </a:stretch>
        </p:blipFill>
        <p:spPr>
          <a:xfrm>
            <a:off x="7523797" y="199073"/>
            <a:ext cx="1343978" cy="322421"/>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6" r:id="rId11"/>
    <p:sldLayoutId id="2147483687" r:id="rId12"/>
    <p:sldLayoutId id="2147483683" r:id="rId13"/>
    <p:sldLayoutId id="2147483684"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2.xml"/><Relationship Id="rId5" Type="http://schemas.openxmlformats.org/officeDocument/2006/relationships/image" Target="../media/image31.jpe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971585"/>
            <a:ext cx="9144000" cy="1200329"/>
          </a:xfrm>
          <a:prstGeom prst="rect">
            <a:avLst/>
          </a:prstGeom>
          <a:noFill/>
        </p:spPr>
        <p:txBody>
          <a:bodyPr wrap="square" rtlCol="0">
            <a:spAutoFit/>
          </a:bodyPr>
          <a:lstStyle/>
          <a:p>
            <a:pPr algn="ctr"/>
            <a:r>
              <a:rPr lang="zh-CN" altLang="en-US" sz="3600" dirty="0">
                <a:solidFill>
                  <a:schemeClr val="bg1"/>
                </a:solidFill>
                <a:latin typeface="方正正粗黑简体" panose="02000000000000000000" pitchFamily="2" charset="-122"/>
                <a:ea typeface="方正正粗黑简体" panose="02000000000000000000" pitchFamily="2" charset="-122"/>
              </a:rPr>
              <a:t>量子深度</a:t>
            </a:r>
            <a:r>
              <a:rPr lang="en-US" altLang="zh-CN" sz="3600" dirty="0">
                <a:solidFill>
                  <a:schemeClr val="bg1"/>
                </a:solidFill>
                <a:latin typeface="方正正粗黑简体" panose="02000000000000000000" pitchFamily="2" charset="-122"/>
                <a:ea typeface="方正正粗黑简体" panose="02000000000000000000" pitchFamily="2" charset="-122"/>
              </a:rPr>
              <a:t>Q</a:t>
            </a:r>
            <a:r>
              <a:rPr lang="zh-CN" altLang="en-US" sz="3600" dirty="0">
                <a:solidFill>
                  <a:schemeClr val="bg1"/>
                </a:solidFill>
                <a:latin typeface="方正正粗黑简体" panose="02000000000000000000" pitchFamily="2" charset="-122"/>
                <a:ea typeface="方正正粗黑简体" panose="02000000000000000000" pitchFamily="2" charset="-122"/>
              </a:rPr>
              <a:t>网络</a:t>
            </a:r>
            <a:endParaRPr lang="en-US" altLang="zh-CN" sz="3600" dirty="0">
              <a:solidFill>
                <a:schemeClr val="bg1"/>
              </a:solidFill>
              <a:latin typeface="方正正粗黑简体" panose="02000000000000000000" pitchFamily="2" charset="-122"/>
              <a:ea typeface="方正正粗黑简体" panose="02000000000000000000" pitchFamily="2" charset="-122"/>
            </a:endParaRPr>
          </a:p>
          <a:p>
            <a:pPr algn="ctr"/>
            <a:r>
              <a:rPr lang="zh-CN" altLang="en-US" sz="3600" dirty="0">
                <a:solidFill>
                  <a:schemeClr val="bg1"/>
                </a:solidFill>
                <a:latin typeface="方正正粗黑简体" panose="02000000000000000000" pitchFamily="2" charset="-122"/>
                <a:ea typeface="方正正粗黑简体" panose="02000000000000000000" pitchFamily="2" charset="-122"/>
              </a:rPr>
              <a:t>（</a:t>
            </a:r>
            <a:r>
              <a:rPr lang="en-US" altLang="zh-CN" sz="3600" dirty="0">
                <a:solidFill>
                  <a:schemeClr val="bg1"/>
                </a:solidFill>
                <a:latin typeface="方正正粗黑简体" panose="02000000000000000000" pitchFamily="2" charset="-122"/>
                <a:ea typeface="方正正粗黑简体" panose="02000000000000000000" pitchFamily="2" charset="-122"/>
              </a:rPr>
              <a:t>Quantum Deep Q Network</a:t>
            </a:r>
            <a:r>
              <a:rPr lang="zh-CN" altLang="en-US" sz="3600" dirty="0">
                <a:solidFill>
                  <a:schemeClr val="bg1"/>
                </a:solidFill>
                <a:latin typeface="方正正粗黑简体" panose="02000000000000000000" pitchFamily="2" charset="-122"/>
                <a:ea typeface="方正正粗黑简体" panose="02000000000000000000" pitchFamily="2" charset="-122"/>
              </a:rPr>
              <a:t>）</a:t>
            </a:r>
          </a:p>
        </p:txBody>
      </p:sp>
      <p:sp>
        <p:nvSpPr>
          <p:cNvPr id="3" name="文本框 2"/>
          <p:cNvSpPr txBox="1"/>
          <p:nvPr/>
        </p:nvSpPr>
        <p:spPr>
          <a:xfrm>
            <a:off x="3224334" y="3899692"/>
            <a:ext cx="2695331" cy="528863"/>
          </a:xfrm>
          <a:prstGeom prst="rect">
            <a:avLst/>
          </a:prstGeom>
          <a:noFill/>
        </p:spPr>
        <p:txBody>
          <a:bodyPr wrap="square" rtlCol="0">
            <a:spAutoFit/>
          </a:bodyPr>
          <a:lstStyle/>
          <a:p>
            <a:pPr algn="ctr">
              <a:lnSpc>
                <a:spcPct val="150000"/>
              </a:lnSpc>
            </a:pPr>
            <a:r>
              <a:rPr lang="en-US" altLang="zh-CN" sz="2100" b="1" dirty="0">
                <a:solidFill>
                  <a:schemeClr val="bg1"/>
                </a:solidFill>
                <a:latin typeface="方正兰亭黑简体" panose="02000000000000000000" pitchFamily="2" charset="-122"/>
                <a:ea typeface="方正兰亭黑简体" panose="02000000000000000000" pitchFamily="2" charset="-122"/>
              </a:rPr>
              <a:t>2024</a:t>
            </a:r>
            <a:r>
              <a:rPr lang="zh-CN" altLang="en-US" sz="2100" b="1" dirty="0">
                <a:solidFill>
                  <a:schemeClr val="bg1"/>
                </a:solidFill>
                <a:latin typeface="方正兰亭黑简体" panose="02000000000000000000" pitchFamily="2" charset="-122"/>
                <a:ea typeface="方正兰亭黑简体" panose="02000000000000000000" pitchFamily="2" charset="-122"/>
              </a:rPr>
              <a:t>年</a:t>
            </a:r>
            <a:r>
              <a:rPr lang="en-US" altLang="zh-CN" sz="2100" b="1" dirty="0">
                <a:solidFill>
                  <a:schemeClr val="bg1"/>
                </a:solidFill>
                <a:latin typeface="方正兰亭黑简体" panose="02000000000000000000" pitchFamily="2" charset="-122"/>
                <a:ea typeface="方正兰亭黑简体" panose="02000000000000000000" pitchFamily="2" charset="-122"/>
              </a:rPr>
              <a:t>08</a:t>
            </a:r>
            <a:r>
              <a:rPr lang="zh-CN" altLang="en-US" sz="2100" b="1" dirty="0">
                <a:solidFill>
                  <a:schemeClr val="bg1"/>
                </a:solidFill>
                <a:latin typeface="方正兰亭黑简体" panose="02000000000000000000" pitchFamily="2" charset="-122"/>
                <a:ea typeface="方正兰亭黑简体" panose="02000000000000000000" pitchFamily="2" charset="-122"/>
              </a:rPr>
              <a:t>月</a:t>
            </a:r>
            <a:r>
              <a:rPr lang="en-US" altLang="zh-CN" sz="2100" b="1" dirty="0">
                <a:solidFill>
                  <a:schemeClr val="bg1"/>
                </a:solidFill>
                <a:latin typeface="方正兰亭黑简体" panose="02000000000000000000" pitchFamily="2" charset="-122"/>
                <a:ea typeface="方正兰亭黑简体" panose="02000000000000000000" pitchFamily="2" charset="-122"/>
              </a:rPr>
              <a:t>22</a:t>
            </a:r>
            <a:r>
              <a:rPr lang="zh-CN" altLang="en-US" sz="2100" b="1" dirty="0">
                <a:solidFill>
                  <a:schemeClr val="bg1"/>
                </a:solidFill>
                <a:latin typeface="方正兰亭黑简体" panose="02000000000000000000" pitchFamily="2" charset="-122"/>
                <a:ea typeface="方正兰亭黑简体" panose="02000000000000000000" pitchFamily="2" charset="-122"/>
              </a:rPr>
              <a:t>日</a:t>
            </a:r>
          </a:p>
        </p:txBody>
      </p:sp>
      <p:pic>
        <p:nvPicPr>
          <p:cNvPr id="5" name="图片 4" descr="研究院新logo白色透明底2021-0826"/>
          <p:cNvPicPr>
            <a:picLocks noChangeAspect="1"/>
          </p:cNvPicPr>
          <p:nvPr/>
        </p:nvPicPr>
        <p:blipFill>
          <a:blip r:embed="rId2"/>
          <a:srcRect t="34938" b="36534"/>
          <a:stretch>
            <a:fillRect/>
          </a:stretch>
        </p:blipFill>
        <p:spPr>
          <a:xfrm>
            <a:off x="2249935" y="720063"/>
            <a:ext cx="4441984" cy="7124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8785B46-2418-4587-BAC2-62143B2E5FD2}"/>
              </a:ext>
            </a:extLst>
          </p:cNvPr>
          <p:cNvSpPr>
            <a:spLocks noGrp="1"/>
          </p:cNvSpPr>
          <p:nvPr>
            <p:ph type="title"/>
          </p:nvPr>
        </p:nvSpPr>
        <p:spPr/>
        <p:txBody>
          <a:bodyPr/>
          <a:lstStyle/>
          <a:p>
            <a:r>
              <a:rPr lang="zh-CN" altLang="en-US" dirty="0"/>
              <a:t>针对旅行商问题的量子</a:t>
            </a:r>
            <a:r>
              <a:rPr lang="en-US" altLang="zh-CN" dirty="0"/>
              <a:t>Q</a:t>
            </a:r>
            <a:r>
              <a:rPr lang="zh-CN" altLang="en-US" dirty="0"/>
              <a:t>学习</a:t>
            </a:r>
          </a:p>
        </p:txBody>
      </p:sp>
      <p:pic>
        <p:nvPicPr>
          <p:cNvPr id="4" name="图片 3">
            <a:extLst>
              <a:ext uri="{FF2B5EF4-FFF2-40B4-BE49-F238E27FC236}">
                <a16:creationId xmlns:a16="http://schemas.microsoft.com/office/drawing/2014/main" id="{4A8C16F0-5BE3-43D4-A51A-E075B874B05F}"/>
              </a:ext>
            </a:extLst>
          </p:cNvPr>
          <p:cNvPicPr>
            <a:picLocks noChangeAspect="1"/>
          </p:cNvPicPr>
          <p:nvPr/>
        </p:nvPicPr>
        <p:blipFill>
          <a:blip r:embed="rId2"/>
          <a:stretch>
            <a:fillRect/>
          </a:stretch>
        </p:blipFill>
        <p:spPr>
          <a:xfrm>
            <a:off x="323823" y="964754"/>
            <a:ext cx="4601853" cy="1606996"/>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CD8C882-48C9-400F-B2B3-8C5E1741DBAD}"/>
                  </a:ext>
                </a:extLst>
              </p:cNvPr>
              <p:cNvSpPr txBox="1"/>
              <p:nvPr/>
            </p:nvSpPr>
            <p:spPr>
              <a:xfrm flipH="1">
                <a:off x="182880" y="2968398"/>
                <a:ext cx="924100" cy="3583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𝛼</m:t>
                          </m:r>
                        </m:e>
                        <m:sub>
                          <m:r>
                            <a:rPr lang="en-GB" sz="1600" b="0" i="1" smtClean="0">
                              <a:latin typeface="Cambria Math" panose="02040503050406030204" pitchFamily="18" charset="0"/>
                              <a:ea typeface="Cambria Math" panose="02040503050406030204" pitchFamily="18" charset="0"/>
                            </a:rPr>
                            <m:t>𝑗</m:t>
                          </m:r>
                        </m:sub>
                      </m:sSub>
                      <m:r>
                        <a:rPr lang="en-US"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p:sp>
            <p:nvSpPr>
              <p:cNvPr id="5" name="文本框 4">
                <a:extLst>
                  <a:ext uri="{FF2B5EF4-FFF2-40B4-BE49-F238E27FC236}">
                    <a16:creationId xmlns:a16="http://schemas.microsoft.com/office/drawing/2014/main" id="{2CD8C882-48C9-400F-B2B3-8C5E1741DBAD}"/>
                  </a:ext>
                </a:extLst>
              </p:cNvPr>
              <p:cNvSpPr txBox="1">
                <a:spLocks noRot="1" noChangeAspect="1" noMove="1" noResize="1" noEditPoints="1" noAdjustHandles="1" noChangeArrowheads="1" noChangeShapeType="1" noTextEdit="1"/>
              </p:cNvSpPr>
              <p:nvPr/>
            </p:nvSpPr>
            <p:spPr>
              <a:xfrm flipH="1">
                <a:off x="182880" y="2968398"/>
                <a:ext cx="924100" cy="358368"/>
              </a:xfrm>
              <a:prstGeom prst="rect">
                <a:avLst/>
              </a:prstGeom>
              <a:blipFill>
                <a:blip r:embed="rId3"/>
                <a:stretch>
                  <a:fillRect b="-6780"/>
                </a:stretch>
              </a:blipFill>
            </p:spPr>
            <p:txBody>
              <a:bodyPr/>
              <a:lstStyle/>
              <a:p>
                <a:r>
                  <a:rPr lang="zh-CN" altLang="en-US">
                    <a:noFill/>
                  </a:rPr>
                  <a:t> </a:t>
                </a:r>
              </a:p>
            </p:txBody>
          </p:sp>
        </mc:Fallback>
      </mc:AlternateContent>
      <p:sp>
        <p:nvSpPr>
          <p:cNvPr id="6" name="左大括号 5">
            <a:extLst>
              <a:ext uri="{FF2B5EF4-FFF2-40B4-BE49-F238E27FC236}">
                <a16:creationId xmlns:a16="http://schemas.microsoft.com/office/drawing/2014/main" id="{73AA3153-9047-4F24-8949-7D21C4FA18D7}"/>
              </a:ext>
            </a:extLst>
          </p:cNvPr>
          <p:cNvSpPr/>
          <p:nvPr/>
        </p:nvSpPr>
        <p:spPr>
          <a:xfrm>
            <a:off x="949601" y="2902908"/>
            <a:ext cx="314758" cy="53109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636AC993-54E3-4A4A-98F6-C699DCAF87B7}"/>
                  </a:ext>
                </a:extLst>
              </p:cNvPr>
              <p:cNvSpPr txBox="1"/>
              <p:nvPr/>
            </p:nvSpPr>
            <p:spPr>
              <a:xfrm flipH="1">
                <a:off x="1106980" y="2702757"/>
                <a:ext cx="76672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p:txBody>
          </p:sp>
        </mc:Choice>
        <mc:Fallback>
          <p:sp>
            <p:nvSpPr>
              <p:cNvPr id="7" name="文本框 6">
                <a:extLst>
                  <a:ext uri="{FF2B5EF4-FFF2-40B4-BE49-F238E27FC236}">
                    <a16:creationId xmlns:a16="http://schemas.microsoft.com/office/drawing/2014/main" id="{636AC993-54E3-4A4A-98F6-C699DCAF87B7}"/>
                  </a:ext>
                </a:extLst>
              </p:cNvPr>
              <p:cNvSpPr txBox="1">
                <a:spLocks noRot="1" noChangeAspect="1" noMove="1" noResize="1" noEditPoints="1" noAdjustHandles="1" noChangeArrowheads="1" noChangeShapeType="1" noTextEdit="1"/>
              </p:cNvSpPr>
              <p:nvPr/>
            </p:nvSpPr>
            <p:spPr>
              <a:xfrm flipH="1">
                <a:off x="1106980" y="2702757"/>
                <a:ext cx="766721" cy="3385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A97C799-086C-4725-876E-F582666E633E}"/>
                  </a:ext>
                </a:extLst>
              </p:cNvPr>
              <p:cNvSpPr txBox="1"/>
              <p:nvPr/>
            </p:nvSpPr>
            <p:spPr>
              <a:xfrm flipH="1">
                <a:off x="1097847" y="3201102"/>
                <a:ext cx="766721"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𝜋</m:t>
                      </m:r>
                    </m:oMath>
                  </m:oMathPara>
                </a14:m>
                <a:endParaRPr lang="en-US" sz="1600" dirty="0"/>
              </a:p>
            </p:txBody>
          </p:sp>
        </mc:Choice>
        <mc:Fallback>
          <p:sp>
            <p:nvSpPr>
              <p:cNvPr id="8" name="文本框 7">
                <a:extLst>
                  <a:ext uri="{FF2B5EF4-FFF2-40B4-BE49-F238E27FC236}">
                    <a16:creationId xmlns:a16="http://schemas.microsoft.com/office/drawing/2014/main" id="{3A97C799-086C-4725-876E-F582666E633E}"/>
                  </a:ext>
                </a:extLst>
              </p:cNvPr>
              <p:cNvSpPr txBox="1">
                <a:spLocks noRot="1" noChangeAspect="1" noMove="1" noResize="1" noEditPoints="1" noAdjustHandles="1" noChangeArrowheads="1" noChangeShapeType="1" noTextEdit="1"/>
              </p:cNvSpPr>
              <p:nvPr/>
            </p:nvSpPr>
            <p:spPr>
              <a:xfrm flipH="1">
                <a:off x="1097847" y="3201102"/>
                <a:ext cx="766721" cy="33855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97FA7A5B-C645-4616-A204-998C4840ACC5}"/>
                  </a:ext>
                </a:extLst>
              </p:cNvPr>
              <p:cNvSpPr txBox="1"/>
              <p:nvPr/>
            </p:nvSpPr>
            <p:spPr>
              <a:xfrm>
                <a:off x="1771442" y="2706726"/>
                <a:ext cx="1236749" cy="338554"/>
              </a:xfrm>
              <a:prstGeom prst="rect">
                <a:avLst/>
              </a:prstGeom>
              <a:noFill/>
            </p:spPr>
            <p:txBody>
              <a:bodyPr wrap="none" rtlCol="0">
                <a:spAutoFit/>
              </a:bodyPr>
              <a:lstStyle/>
              <a:p>
                <a:r>
                  <a:rPr lang="zh-CN" altLang="en-US" sz="1600" dirty="0"/>
                  <a:t>如果</a:t>
                </a:r>
                <a:r>
                  <a:rPr lang="en-US" altLang="zh-CN" sz="1600" dirty="0"/>
                  <a:t>  </a:t>
                </a:r>
                <a14:m>
                  <m:oMath xmlns:m="http://schemas.openxmlformats.org/officeDocument/2006/math">
                    <m:r>
                      <a:rPr lang="en-GB" altLang="zh-CN" sz="1600" b="0" i="1" smtClean="0">
                        <a:latin typeface="Cambria Math" panose="02040503050406030204" pitchFamily="18" charset="0"/>
                        <a:ea typeface="Cambria Math" panose="02040503050406030204" pitchFamily="18" charset="0"/>
                      </a:rPr>
                      <m:t>𝑗</m:t>
                    </m:r>
                    <m:r>
                      <a:rPr lang="en-US" altLang="zh-CN" sz="1600" i="1">
                        <a:latin typeface="Cambria Math" panose="02040503050406030204" pitchFamily="18" charset="0"/>
                        <a:ea typeface="Cambria Math" panose="02040503050406030204" pitchFamily="18" charset="0"/>
                      </a:rPr>
                      <m:t>∈</m:t>
                    </m:r>
                    <m:r>
                      <m:rPr>
                        <m:nor/>
                      </m:rPr>
                      <a:rPr lang="en-US" altLang="zh-CN" sz="1600"/>
                      <m:t>V</m:t>
                    </m:r>
                  </m:oMath>
                </a14:m>
                <a:r>
                  <a:rPr lang="en-US" altLang="zh-CN" sz="1600" dirty="0"/>
                  <a:t> </a:t>
                </a:r>
                <a:endParaRPr lang="en-US" sz="1600" dirty="0"/>
              </a:p>
            </p:txBody>
          </p:sp>
        </mc:Choice>
        <mc:Fallback>
          <p:sp>
            <p:nvSpPr>
              <p:cNvPr id="9" name="文本框 8">
                <a:extLst>
                  <a:ext uri="{FF2B5EF4-FFF2-40B4-BE49-F238E27FC236}">
                    <a16:creationId xmlns:a16="http://schemas.microsoft.com/office/drawing/2014/main" id="{97FA7A5B-C645-4616-A204-998C4840ACC5}"/>
                  </a:ext>
                </a:extLst>
              </p:cNvPr>
              <p:cNvSpPr txBox="1">
                <a:spLocks noRot="1" noChangeAspect="1" noMove="1" noResize="1" noEditPoints="1" noAdjustHandles="1" noChangeArrowheads="1" noChangeShapeType="1" noTextEdit="1"/>
              </p:cNvSpPr>
              <p:nvPr/>
            </p:nvSpPr>
            <p:spPr>
              <a:xfrm>
                <a:off x="1771442" y="2706726"/>
                <a:ext cx="1236749" cy="338554"/>
              </a:xfrm>
              <a:prstGeom prst="rect">
                <a:avLst/>
              </a:prstGeom>
              <a:blipFill>
                <a:blip r:embed="rId6"/>
                <a:stretch>
                  <a:fillRect l="-2970" t="-5357" b="-21429"/>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6617EE6C-7D47-4EDF-AC9C-7CB30135E0A8}"/>
              </a:ext>
            </a:extLst>
          </p:cNvPr>
          <p:cNvSpPr txBox="1"/>
          <p:nvPr/>
        </p:nvSpPr>
        <p:spPr>
          <a:xfrm>
            <a:off x="1790470" y="3201294"/>
            <a:ext cx="595035" cy="338554"/>
          </a:xfrm>
          <a:prstGeom prst="rect">
            <a:avLst/>
          </a:prstGeom>
          <a:noFill/>
        </p:spPr>
        <p:txBody>
          <a:bodyPr wrap="none" rtlCol="0">
            <a:spAutoFit/>
          </a:bodyPr>
          <a:lstStyle/>
          <a:p>
            <a:r>
              <a:rPr lang="zh-CN" altLang="en-US" sz="1600" dirty="0"/>
              <a:t>其他</a:t>
            </a:r>
            <a:endParaRPr lang="en-US" sz="1600" dirty="0"/>
          </a:p>
        </p:txBody>
      </p:sp>
      <p:sp>
        <p:nvSpPr>
          <p:cNvPr id="11" name="文本框 10">
            <a:extLst>
              <a:ext uri="{FF2B5EF4-FFF2-40B4-BE49-F238E27FC236}">
                <a16:creationId xmlns:a16="http://schemas.microsoft.com/office/drawing/2014/main" id="{5CA721CA-613D-4D01-9518-3B8422041E51}"/>
              </a:ext>
            </a:extLst>
          </p:cNvPr>
          <p:cNvSpPr txBox="1"/>
          <p:nvPr/>
        </p:nvSpPr>
        <p:spPr>
          <a:xfrm>
            <a:off x="323823" y="3808502"/>
            <a:ext cx="3664373" cy="300082"/>
          </a:xfrm>
          <a:prstGeom prst="rect">
            <a:avLst/>
          </a:prstGeom>
          <a:noFill/>
        </p:spPr>
        <p:txBody>
          <a:bodyPr wrap="square" rtlCol="0">
            <a:spAutoFit/>
          </a:bodyPr>
          <a:lstStyle/>
          <a:p>
            <a:r>
              <a:rPr lang="zh-CN" altLang="en-US" dirty="0"/>
              <a:t>其中采用的测量是</a:t>
            </a:r>
            <a:r>
              <a:rPr lang="en-US" altLang="zh-CN" dirty="0"/>
              <a:t>ZZ</a:t>
            </a:r>
            <a:r>
              <a:rPr lang="zh-CN" altLang="en-US" dirty="0"/>
              <a:t>相干观测。</a:t>
            </a:r>
          </a:p>
        </p:txBody>
      </p:sp>
    </p:spTree>
    <p:extLst>
      <p:ext uri="{BB962C8B-B14F-4D97-AF65-F5344CB8AC3E}">
        <p14:creationId xmlns:p14="http://schemas.microsoft.com/office/powerpoint/2010/main" val="2705415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5A4DD0B-0B76-4552-BEDF-5B1CF854DB55}"/>
              </a:ext>
            </a:extLst>
          </p:cNvPr>
          <p:cNvSpPr>
            <a:spLocks noGrp="1"/>
          </p:cNvSpPr>
          <p:nvPr>
            <p:ph type="title"/>
          </p:nvPr>
        </p:nvSpPr>
        <p:spPr/>
        <p:txBody>
          <a:bodyPr/>
          <a:lstStyle/>
          <a:p>
            <a:r>
              <a:rPr lang="zh-CN" altLang="en-US" dirty="0"/>
              <a:t>图的等变性嵌入</a:t>
            </a:r>
          </a:p>
        </p:txBody>
      </p:sp>
      <p:sp>
        <p:nvSpPr>
          <p:cNvPr id="4" name="文本框 3">
            <a:extLst>
              <a:ext uri="{FF2B5EF4-FFF2-40B4-BE49-F238E27FC236}">
                <a16:creationId xmlns:a16="http://schemas.microsoft.com/office/drawing/2014/main" id="{770680C8-857E-4E03-ABD3-99385DDF3BCC}"/>
              </a:ext>
            </a:extLst>
          </p:cNvPr>
          <p:cNvSpPr txBox="1"/>
          <p:nvPr/>
        </p:nvSpPr>
        <p:spPr>
          <a:xfrm>
            <a:off x="1" y="1225973"/>
            <a:ext cx="3901440" cy="1169551"/>
          </a:xfrm>
          <a:prstGeom prst="rect">
            <a:avLst/>
          </a:prstGeom>
          <a:noFill/>
        </p:spPr>
        <p:txBody>
          <a:bodyPr wrap="square" rtlCol="0">
            <a:spAutoFit/>
          </a:bodyPr>
          <a:lstStyle/>
          <a:p>
            <a:r>
              <a:rPr lang="zh-CN" altLang="en-US" sz="1400" dirty="0"/>
              <a:t>等变性：在数学中，一个函数的定义域收到对成群作用交换之后，他的函数也随着该群的作用而交换，那么这个函数成为等变映射。也就是说，应用对称变换然后计算函数会产生与计算函数然后应用变换相同的结果。</a:t>
            </a:r>
          </a:p>
        </p:txBody>
      </p:sp>
      <p:sp>
        <p:nvSpPr>
          <p:cNvPr id="7" name="文本框 6">
            <a:extLst>
              <a:ext uri="{FF2B5EF4-FFF2-40B4-BE49-F238E27FC236}">
                <a16:creationId xmlns:a16="http://schemas.microsoft.com/office/drawing/2014/main" id="{BFD77944-761B-41CA-A443-7B46F9AA77B8}"/>
              </a:ext>
            </a:extLst>
          </p:cNvPr>
          <p:cNvSpPr txBox="1"/>
          <p:nvPr/>
        </p:nvSpPr>
        <p:spPr>
          <a:xfrm>
            <a:off x="47413" y="2720385"/>
            <a:ext cx="3698240" cy="954107"/>
          </a:xfrm>
          <a:prstGeom prst="rect">
            <a:avLst/>
          </a:prstGeom>
          <a:noFill/>
        </p:spPr>
        <p:txBody>
          <a:bodyPr wrap="square" rtlCol="0">
            <a:spAutoFit/>
          </a:bodyPr>
          <a:lstStyle/>
          <a:p>
            <a:r>
              <a:rPr lang="zh-CN" altLang="en-US" sz="1400" dirty="0"/>
              <a:t>对于神经网络，采用等变性嵌入方式可以保证模型能正确捕捉图的结构。输入数据的变化能被可预测的反映在输出上。与等变性相对的是不变性。</a:t>
            </a:r>
          </a:p>
        </p:txBody>
      </p:sp>
      <p:pic>
        <p:nvPicPr>
          <p:cNvPr id="2054" name="Picture 6" descr="Equivariant quantum circuits for learning on weighted graphs | npj Quantum  Information">
            <a:extLst>
              <a:ext uri="{FF2B5EF4-FFF2-40B4-BE49-F238E27FC236}">
                <a16:creationId xmlns:a16="http://schemas.microsoft.com/office/drawing/2014/main" id="{80ACBEC8-DDE0-44B9-9426-6B26ED2AB8A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597" t="5710" r="1061" b="2688"/>
          <a:stretch/>
        </p:blipFill>
        <p:spPr bwMode="auto">
          <a:xfrm>
            <a:off x="4612640" y="1674290"/>
            <a:ext cx="3542456" cy="209219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667E8FC3-E58A-4B48-8D7E-E026CC13B307}"/>
              </a:ext>
            </a:extLst>
          </p:cNvPr>
          <p:cNvSpPr txBox="1"/>
          <p:nvPr/>
        </p:nvSpPr>
        <p:spPr>
          <a:xfrm>
            <a:off x="5628642" y="3674492"/>
            <a:ext cx="1510453" cy="246221"/>
          </a:xfrm>
          <a:prstGeom prst="rect">
            <a:avLst/>
          </a:prstGeom>
          <a:noFill/>
        </p:spPr>
        <p:txBody>
          <a:bodyPr wrap="square" rtlCol="0">
            <a:spAutoFit/>
          </a:bodyPr>
          <a:lstStyle/>
          <a:p>
            <a:r>
              <a:rPr lang="zh-CN" altLang="en-US" sz="1000" dirty="0"/>
              <a:t>等变和不变函数的例子</a:t>
            </a:r>
          </a:p>
        </p:txBody>
      </p:sp>
    </p:spTree>
    <p:extLst>
      <p:ext uri="{BB962C8B-B14F-4D97-AF65-F5344CB8AC3E}">
        <p14:creationId xmlns:p14="http://schemas.microsoft.com/office/powerpoint/2010/main" val="3390544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2C3D79F-B947-42C1-AA88-2EB97DA1A91D}"/>
              </a:ext>
            </a:extLst>
          </p:cNvPr>
          <p:cNvSpPr>
            <a:spLocks noGrp="1"/>
          </p:cNvSpPr>
          <p:nvPr>
            <p:ph type="title"/>
          </p:nvPr>
        </p:nvSpPr>
        <p:spPr/>
        <p:txBody>
          <a:bodyPr/>
          <a:lstStyle/>
          <a:p>
            <a:r>
              <a:rPr lang="zh-CN" altLang="en-US" dirty="0"/>
              <a:t>图的等变性嵌入</a:t>
            </a:r>
          </a:p>
        </p:txBody>
      </p:sp>
      <p:pic>
        <p:nvPicPr>
          <p:cNvPr id="4" name="Picture 8">
            <a:extLst>
              <a:ext uri="{FF2B5EF4-FFF2-40B4-BE49-F238E27FC236}">
                <a16:creationId xmlns:a16="http://schemas.microsoft.com/office/drawing/2014/main" id="{90CD2F9B-A53A-4694-92C6-A58607A9B93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1600" y="1504949"/>
            <a:ext cx="4290996" cy="223265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C74100C-B06D-4417-8854-0225067C505A}"/>
              </a:ext>
            </a:extLst>
          </p:cNvPr>
          <p:cNvSpPr txBox="1"/>
          <p:nvPr/>
        </p:nvSpPr>
        <p:spPr>
          <a:xfrm>
            <a:off x="20187" y="1282450"/>
            <a:ext cx="3955626" cy="1338828"/>
          </a:xfrm>
          <a:prstGeom prst="rect">
            <a:avLst/>
          </a:prstGeom>
          <a:noFill/>
        </p:spPr>
        <p:txBody>
          <a:bodyPr wrap="square" rtlCol="0">
            <a:spAutoFit/>
          </a:bodyPr>
          <a:lstStyle/>
          <a:p>
            <a:r>
              <a:rPr lang="zh-CN" altLang="en-US" dirty="0"/>
              <a:t>计算机中对同一个图的表示不唯一，一个邻接矩阵的行和列变换结果都代表可以代表同一个图的结构。</a:t>
            </a:r>
            <a:endParaRPr lang="en-US" altLang="zh-CN" dirty="0"/>
          </a:p>
          <a:p>
            <a:r>
              <a:rPr lang="zh-CN" altLang="en-US" dirty="0"/>
              <a:t>这种排列的数量随着节点数增加会阶乘增长。</a:t>
            </a:r>
            <a:endParaRPr lang="en-US" altLang="zh-CN" dirty="0"/>
          </a:p>
          <a:p>
            <a:endParaRPr lang="en-US" altLang="zh-CN" dirty="0"/>
          </a:p>
          <a:p>
            <a:r>
              <a:rPr lang="zh-CN" altLang="en-US" dirty="0"/>
              <a:t>所以我们希望计算机能知道一些矩阵代表同一个图。</a:t>
            </a:r>
            <a:endParaRPr lang="en-US" altLang="zh-CN" dirty="0"/>
          </a:p>
          <a:p>
            <a:endParaRPr lang="en-US" altLang="zh-CN" dirty="0"/>
          </a:p>
        </p:txBody>
      </p:sp>
      <p:sp>
        <p:nvSpPr>
          <p:cNvPr id="7" name="文本框 6">
            <a:extLst>
              <a:ext uri="{FF2B5EF4-FFF2-40B4-BE49-F238E27FC236}">
                <a16:creationId xmlns:a16="http://schemas.microsoft.com/office/drawing/2014/main" id="{0CFD0974-2908-416B-94F5-04730C183697}"/>
              </a:ext>
            </a:extLst>
          </p:cNvPr>
          <p:cNvSpPr txBox="1"/>
          <p:nvPr/>
        </p:nvSpPr>
        <p:spPr>
          <a:xfrm>
            <a:off x="0" y="732006"/>
            <a:ext cx="2221653" cy="300082"/>
          </a:xfrm>
          <a:prstGeom prst="rect">
            <a:avLst/>
          </a:prstGeom>
          <a:noFill/>
        </p:spPr>
        <p:txBody>
          <a:bodyPr wrap="square" rtlCol="0">
            <a:spAutoFit/>
          </a:bodyPr>
          <a:lstStyle/>
          <a:p>
            <a:r>
              <a:rPr lang="zh-CN" altLang="en-US" dirty="0"/>
              <a:t>为什么需要维持等变性</a:t>
            </a:r>
          </a:p>
        </p:txBody>
      </p:sp>
      <p:sp>
        <p:nvSpPr>
          <p:cNvPr id="10" name="文本框 9">
            <a:extLst>
              <a:ext uri="{FF2B5EF4-FFF2-40B4-BE49-F238E27FC236}">
                <a16:creationId xmlns:a16="http://schemas.microsoft.com/office/drawing/2014/main" id="{873C5BE5-89E8-4749-87DF-39560A7EE0F5}"/>
              </a:ext>
            </a:extLst>
          </p:cNvPr>
          <p:cNvSpPr txBox="1"/>
          <p:nvPr/>
        </p:nvSpPr>
        <p:spPr>
          <a:xfrm>
            <a:off x="0" y="3298862"/>
            <a:ext cx="3711787" cy="523220"/>
          </a:xfrm>
          <a:prstGeom prst="rect">
            <a:avLst/>
          </a:prstGeom>
          <a:noFill/>
        </p:spPr>
        <p:txBody>
          <a:bodyPr wrap="square">
            <a:spAutoFit/>
          </a:bodyPr>
          <a:lstStyle/>
          <a:p>
            <a:r>
              <a:rPr lang="zh-CN" altLang="en-US" sz="1400" dirty="0"/>
              <a:t>例如嵌入这个图时，不同的节点顺序会计算出不同的邻接矩阵。</a:t>
            </a:r>
          </a:p>
        </p:txBody>
      </p:sp>
    </p:spTree>
    <p:extLst>
      <p:ext uri="{BB962C8B-B14F-4D97-AF65-F5344CB8AC3E}">
        <p14:creationId xmlns:p14="http://schemas.microsoft.com/office/powerpoint/2010/main" val="278650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B5B0280-9760-4C9A-80FF-528212F642B2}"/>
              </a:ext>
            </a:extLst>
          </p:cNvPr>
          <p:cNvSpPr>
            <a:spLocks noGrp="1"/>
          </p:cNvSpPr>
          <p:nvPr>
            <p:ph type="title"/>
          </p:nvPr>
        </p:nvSpPr>
        <p:spPr/>
        <p:txBody>
          <a:bodyPr/>
          <a:lstStyle/>
          <a:p>
            <a:r>
              <a:rPr lang="zh-CN" altLang="en-US" dirty="0"/>
              <a:t>图的等变性嵌入</a:t>
            </a:r>
          </a:p>
        </p:txBody>
      </p:sp>
      <p:pic>
        <p:nvPicPr>
          <p:cNvPr id="15" name="图片 14">
            <a:extLst>
              <a:ext uri="{FF2B5EF4-FFF2-40B4-BE49-F238E27FC236}">
                <a16:creationId xmlns:a16="http://schemas.microsoft.com/office/drawing/2014/main" id="{664ABAC2-A85E-4C96-A9E5-99BD8F6DD63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2" t="2433" r="4380" b="2705"/>
          <a:stretch/>
        </p:blipFill>
        <p:spPr>
          <a:xfrm>
            <a:off x="4829121" y="755612"/>
            <a:ext cx="3224170" cy="1667732"/>
          </a:xfrm>
          <a:prstGeom prst="rect">
            <a:avLst/>
          </a:prstGeom>
        </p:spPr>
      </p:pic>
      <p:sp>
        <p:nvSpPr>
          <p:cNvPr id="17" name="Rectangle 2">
            <a:extLst>
              <a:ext uri="{FF2B5EF4-FFF2-40B4-BE49-F238E27FC236}">
                <a16:creationId xmlns:a16="http://schemas.microsoft.com/office/drawing/2014/main" id="{CB013BEA-90FA-438A-BAFF-845CC45C4669}"/>
              </a:ext>
            </a:extLst>
          </p:cNvPr>
          <p:cNvSpPr>
            <a:spLocks noChangeArrowheads="1"/>
          </p:cNvSpPr>
          <p:nvPr/>
        </p:nvSpPr>
        <p:spPr bwMode="auto">
          <a:xfrm>
            <a:off x="406518" y="762078"/>
            <a:ext cx="1666241"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accent1"/>
                </a:solidFill>
                <a:effectLst/>
                <a:latin typeface="Arial Unicode MS"/>
                <a:ea typeface="var(--jp-code-font-family)"/>
              </a:rPr>
              <a:t>矩阵</a:t>
            </a:r>
            <a:r>
              <a:rPr kumimoji="0" lang="en-US" altLang="zh-CN" sz="1800" b="0" i="0" u="none" strike="noStrike" cap="none" normalizeH="0" baseline="0" dirty="0">
                <a:ln>
                  <a:noFill/>
                </a:ln>
                <a:solidFill>
                  <a:schemeClr val="accent1"/>
                </a:solidFill>
                <a:effectLst/>
                <a:latin typeface="Arial Unicode MS"/>
                <a:ea typeface="var(--jp-code-font-family)"/>
              </a:rPr>
              <a:t>A</a:t>
            </a:r>
            <a:r>
              <a:rPr kumimoji="0" lang="zh-CN" altLang="en-US" sz="1800" b="0" i="0" u="none" strike="noStrike" cap="none" normalizeH="0" baseline="0" dirty="0">
                <a:ln>
                  <a:noFill/>
                </a:ln>
                <a:solidFill>
                  <a:schemeClr val="accent1"/>
                </a:solidFill>
                <a:effectLst/>
                <a:latin typeface="Arial Unicode MS"/>
                <a:ea typeface="var(--jp-code-font-family)"/>
              </a:rPr>
              <a:t>：</a:t>
            </a:r>
            <a:r>
              <a:rPr kumimoji="0" lang="en-US" altLang="zh-CN" sz="1800" b="0" i="0" u="none" strike="noStrike" cap="none" normalizeH="0" baseline="0" dirty="0">
                <a:ln>
                  <a:noFill/>
                </a:ln>
                <a:solidFill>
                  <a:schemeClr val="accent1"/>
                </a:solidFill>
                <a:effectLst/>
                <a:latin typeface="Arial Unicode MS"/>
                <a:ea typeface="var(--jp-code-font-family)"/>
              </a:rPr>
              <a:t>[0,1,2]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accent1"/>
              </a:solidFill>
              <a:effectLst/>
              <a:latin typeface="Arial Unicode MS"/>
              <a:ea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accent1"/>
                </a:solidFill>
                <a:effectLst/>
                <a:latin typeface="Arial Unicode MS"/>
                <a:ea typeface="var(--jp-code-font-family)"/>
              </a:rPr>
              <a:t>[0.36 0.52 0.27]</a:t>
            </a:r>
            <a:endParaRPr kumimoji="0" lang="en-US" altLang="zh-CN" sz="1800" b="0" i="0" u="none" strike="noStrike" cap="none" normalizeH="0" baseline="0" dirty="0">
              <a:ln>
                <a:noFill/>
              </a:ln>
              <a:solidFill>
                <a:schemeClr val="accent1"/>
              </a:solidFill>
              <a:effectLst/>
              <a:latin typeface="Arial Unicode MS"/>
              <a:ea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accent1"/>
                </a:solidFill>
                <a:effectLst/>
                <a:latin typeface="Arial Unicode MS"/>
                <a:ea typeface="var(--jp-code-font-family)"/>
              </a:rPr>
              <a:t>[0.52 0.32 0.8 </a:t>
            </a:r>
            <a:r>
              <a:rPr kumimoji="0" lang="en-US" altLang="zh-CN" sz="1800" b="0" i="0" u="none" strike="noStrike" cap="none" normalizeH="0" baseline="0" dirty="0">
                <a:ln>
                  <a:noFill/>
                </a:ln>
                <a:solidFill>
                  <a:schemeClr val="accent1"/>
                </a:solidFill>
                <a:effectLst/>
                <a:latin typeface="Arial Unicode MS"/>
                <a:ea typeface="var(--jp-code-font-family)"/>
              </a:rPr>
              <a:t> </a:t>
            </a:r>
            <a:r>
              <a:rPr kumimoji="0" lang="zh-CN" altLang="zh-CN" sz="1800" b="0" i="0" u="none" strike="noStrike" cap="none" normalizeH="0" baseline="0" dirty="0">
                <a:ln>
                  <a:noFill/>
                </a:ln>
                <a:solidFill>
                  <a:schemeClr val="accent1"/>
                </a:solidFill>
                <a:effectLst/>
                <a:latin typeface="Arial Unicode MS"/>
                <a:ea typeface="var(--jp-code-font-family)"/>
              </a:rPr>
              <a:t>]</a:t>
            </a:r>
            <a:endParaRPr kumimoji="0" lang="en-US" altLang="zh-CN" sz="1800" b="0" i="0" u="none" strike="noStrike" cap="none" normalizeH="0" baseline="0" dirty="0">
              <a:ln>
                <a:noFill/>
              </a:ln>
              <a:solidFill>
                <a:schemeClr val="accent1"/>
              </a:solidFill>
              <a:effectLst/>
              <a:latin typeface="Arial Unicode MS"/>
              <a:ea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accent1"/>
                </a:solidFill>
                <a:effectLst/>
                <a:latin typeface="Arial Unicode MS"/>
                <a:ea typeface="var(--jp-code-font-family)"/>
              </a:rPr>
              <a:t>[0.27 0.8 </a:t>
            </a:r>
            <a:r>
              <a:rPr kumimoji="0" lang="en-US" altLang="zh-CN" sz="1800" b="0" i="0" u="none" strike="noStrike" cap="none" normalizeH="0" baseline="0" dirty="0">
                <a:ln>
                  <a:noFill/>
                </a:ln>
                <a:solidFill>
                  <a:schemeClr val="accent1"/>
                </a:solidFill>
                <a:effectLst/>
                <a:latin typeface="Arial Unicode MS"/>
                <a:ea typeface="var(--jp-code-font-family)"/>
              </a:rPr>
              <a:t>  </a:t>
            </a:r>
            <a:r>
              <a:rPr kumimoji="0" lang="zh-CN" altLang="zh-CN" sz="1800" b="0" i="0" u="none" strike="noStrike" cap="none" normalizeH="0" baseline="0" dirty="0">
                <a:ln>
                  <a:noFill/>
                </a:ln>
                <a:solidFill>
                  <a:schemeClr val="accent1"/>
                </a:solidFill>
                <a:effectLst/>
                <a:latin typeface="Arial Unicode MS"/>
                <a:ea typeface="var(--jp-code-font-family)"/>
              </a:rPr>
              <a:t>0.92]</a:t>
            </a:r>
            <a:endParaRPr kumimoji="0" lang="zh-CN" altLang="zh-CN" sz="1800" b="0" i="0" u="none" strike="noStrike" cap="none" normalizeH="0" baseline="0" dirty="0">
              <a:ln>
                <a:noFill/>
              </a:ln>
              <a:solidFill>
                <a:schemeClr val="accent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61F646B9-B1EB-488D-AA57-428467A5C068}"/>
              </a:ext>
            </a:extLst>
          </p:cNvPr>
          <p:cNvSpPr>
            <a:spLocks noChangeArrowheads="1"/>
          </p:cNvSpPr>
          <p:nvPr/>
        </p:nvSpPr>
        <p:spPr bwMode="auto">
          <a:xfrm>
            <a:off x="2617819" y="762078"/>
            <a:ext cx="1666242"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14400" eaLnBrk="0" fontAlgn="base" hangingPunct="0">
              <a:spcBef>
                <a:spcPct val="0"/>
              </a:spcBef>
              <a:spcAft>
                <a:spcPct val="0"/>
              </a:spcAft>
            </a:pPr>
            <a:r>
              <a:rPr lang="zh-CN" altLang="en-US" sz="1800" dirty="0">
                <a:solidFill>
                  <a:schemeClr val="accent1"/>
                </a:solidFill>
                <a:latin typeface="Arial Unicode MS"/>
              </a:rPr>
              <a:t>矩阵</a:t>
            </a:r>
            <a:r>
              <a:rPr lang="en-US" altLang="zh-CN" sz="1800" dirty="0">
                <a:solidFill>
                  <a:schemeClr val="accent1"/>
                </a:solidFill>
                <a:latin typeface="Arial Unicode MS"/>
              </a:rPr>
              <a:t>B</a:t>
            </a:r>
            <a:r>
              <a:rPr lang="zh-CN" altLang="en-US" sz="1800" dirty="0">
                <a:solidFill>
                  <a:schemeClr val="accent1"/>
                </a:solidFill>
                <a:latin typeface="Arial Unicode MS"/>
              </a:rPr>
              <a:t>：</a:t>
            </a:r>
            <a:r>
              <a:rPr lang="en-US" altLang="zh-CN" sz="1800" dirty="0">
                <a:solidFill>
                  <a:schemeClr val="accent1"/>
                </a:solidFill>
                <a:latin typeface="Arial Unicode MS"/>
              </a:rPr>
              <a:t>[1,2,0]</a:t>
            </a:r>
          </a:p>
          <a:p>
            <a:pPr defTabSz="914400" eaLnBrk="0" fontAlgn="base" hangingPunct="0">
              <a:spcBef>
                <a:spcPct val="0"/>
              </a:spcBef>
              <a:spcAft>
                <a:spcPct val="0"/>
              </a:spcAft>
            </a:pPr>
            <a:endParaRPr lang="en-US" altLang="zh-CN" sz="1800" dirty="0">
              <a:solidFill>
                <a:schemeClr val="accent1"/>
              </a:solidFill>
              <a:latin typeface="Arial Unicode MS"/>
            </a:endParaRPr>
          </a:p>
          <a:p>
            <a:pPr defTabSz="914400" eaLnBrk="0" fontAlgn="base" hangingPunct="0">
              <a:spcBef>
                <a:spcPct val="0"/>
              </a:spcBef>
              <a:spcAft>
                <a:spcPct val="0"/>
              </a:spcAft>
            </a:pPr>
            <a:r>
              <a:rPr lang="zh-CN" altLang="zh-CN" sz="1800" dirty="0">
                <a:solidFill>
                  <a:schemeClr val="accent1"/>
                </a:solidFill>
                <a:latin typeface="Arial Unicode MS"/>
              </a:rPr>
              <a:t>[0.32 0.8 </a:t>
            </a:r>
            <a:r>
              <a:rPr lang="en-US" altLang="zh-CN" sz="1800" dirty="0">
                <a:solidFill>
                  <a:schemeClr val="accent1"/>
                </a:solidFill>
                <a:latin typeface="Arial Unicode MS"/>
              </a:rPr>
              <a:t>  </a:t>
            </a:r>
            <a:r>
              <a:rPr lang="zh-CN" altLang="zh-CN" sz="1800" dirty="0">
                <a:solidFill>
                  <a:schemeClr val="accent1"/>
                </a:solidFill>
                <a:latin typeface="Arial Unicode MS"/>
              </a:rPr>
              <a:t>0.52] </a:t>
            </a:r>
            <a:endParaRPr lang="en-US" altLang="zh-CN" sz="1800" dirty="0">
              <a:solidFill>
                <a:schemeClr val="accent1"/>
              </a:solidFill>
              <a:latin typeface="Arial Unicode MS"/>
            </a:endParaRPr>
          </a:p>
          <a:p>
            <a:pPr defTabSz="914400" eaLnBrk="0" fontAlgn="base" hangingPunct="0">
              <a:spcBef>
                <a:spcPct val="0"/>
              </a:spcBef>
              <a:spcAft>
                <a:spcPct val="0"/>
              </a:spcAft>
            </a:pPr>
            <a:r>
              <a:rPr lang="zh-CN" altLang="zh-CN" sz="1800" dirty="0">
                <a:solidFill>
                  <a:schemeClr val="accent1"/>
                </a:solidFill>
                <a:latin typeface="Arial Unicode MS"/>
              </a:rPr>
              <a:t>[0.8 </a:t>
            </a:r>
            <a:r>
              <a:rPr lang="en-US" altLang="zh-CN" sz="1800" dirty="0">
                <a:solidFill>
                  <a:schemeClr val="accent1"/>
                </a:solidFill>
                <a:latin typeface="Arial Unicode MS"/>
              </a:rPr>
              <a:t>  </a:t>
            </a:r>
            <a:r>
              <a:rPr lang="zh-CN" altLang="zh-CN" sz="1800" dirty="0">
                <a:solidFill>
                  <a:schemeClr val="accent1"/>
                </a:solidFill>
                <a:latin typeface="Arial Unicode MS"/>
              </a:rPr>
              <a:t>0.92 0.27] </a:t>
            </a:r>
            <a:endParaRPr lang="en-US" altLang="zh-CN" sz="1800" dirty="0">
              <a:solidFill>
                <a:schemeClr val="accent1"/>
              </a:solidFill>
              <a:latin typeface="Arial Unicode MS"/>
            </a:endParaRPr>
          </a:p>
          <a:p>
            <a:pPr defTabSz="914400" eaLnBrk="0" fontAlgn="base" hangingPunct="0">
              <a:spcBef>
                <a:spcPct val="0"/>
              </a:spcBef>
              <a:spcAft>
                <a:spcPct val="0"/>
              </a:spcAft>
            </a:pPr>
            <a:r>
              <a:rPr lang="zh-CN" altLang="zh-CN" sz="1800" dirty="0">
                <a:solidFill>
                  <a:schemeClr val="accent1"/>
                </a:solidFill>
                <a:latin typeface="Arial Unicode MS"/>
              </a:rPr>
              <a:t>[0.52 0.27 0.36]</a:t>
            </a:r>
          </a:p>
        </p:txBody>
      </p:sp>
      <p:pic>
        <p:nvPicPr>
          <p:cNvPr id="20" name="图片 19">
            <a:extLst>
              <a:ext uri="{FF2B5EF4-FFF2-40B4-BE49-F238E27FC236}">
                <a16:creationId xmlns:a16="http://schemas.microsoft.com/office/drawing/2014/main" id="{30363CB3-BB6E-455D-BACD-BC455E9A5F10}"/>
              </a:ext>
            </a:extLst>
          </p:cNvPr>
          <p:cNvPicPr>
            <a:picLocks noChangeAspect="1"/>
          </p:cNvPicPr>
          <p:nvPr/>
        </p:nvPicPr>
        <p:blipFill>
          <a:blip r:embed="rId3"/>
          <a:stretch>
            <a:fillRect/>
          </a:stretch>
        </p:blipFill>
        <p:spPr>
          <a:xfrm>
            <a:off x="505210" y="2363608"/>
            <a:ext cx="1468856" cy="2397330"/>
          </a:xfrm>
          <a:prstGeom prst="rect">
            <a:avLst/>
          </a:prstGeom>
        </p:spPr>
      </p:pic>
      <p:pic>
        <p:nvPicPr>
          <p:cNvPr id="22" name="图片 21">
            <a:extLst>
              <a:ext uri="{FF2B5EF4-FFF2-40B4-BE49-F238E27FC236}">
                <a16:creationId xmlns:a16="http://schemas.microsoft.com/office/drawing/2014/main" id="{B2D566EC-3C3C-4DB3-A6C8-C5E7B6275E20}"/>
              </a:ext>
            </a:extLst>
          </p:cNvPr>
          <p:cNvPicPr>
            <a:picLocks noChangeAspect="1"/>
          </p:cNvPicPr>
          <p:nvPr/>
        </p:nvPicPr>
        <p:blipFill>
          <a:blip r:embed="rId4"/>
          <a:stretch>
            <a:fillRect/>
          </a:stretch>
        </p:blipFill>
        <p:spPr>
          <a:xfrm>
            <a:off x="2823959" y="2363608"/>
            <a:ext cx="1460102" cy="2306711"/>
          </a:xfrm>
          <a:prstGeom prst="rect">
            <a:avLst/>
          </a:prstGeom>
        </p:spPr>
      </p:pic>
      <p:cxnSp>
        <p:nvCxnSpPr>
          <p:cNvPr id="24" name="直接箭头连接符 23">
            <a:extLst>
              <a:ext uri="{FF2B5EF4-FFF2-40B4-BE49-F238E27FC236}">
                <a16:creationId xmlns:a16="http://schemas.microsoft.com/office/drawing/2014/main" id="{A809BE9D-80AC-4178-83A6-DD575B2D9199}"/>
              </a:ext>
            </a:extLst>
          </p:cNvPr>
          <p:cNvCxnSpPr>
            <a:stCxn id="17" idx="3"/>
            <a:endCxn id="18" idx="1"/>
          </p:cNvCxnSpPr>
          <p:nvPr/>
        </p:nvCxnSpPr>
        <p:spPr>
          <a:xfrm>
            <a:off x="2072759" y="1454576"/>
            <a:ext cx="54506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5" name="文本框 24">
            <a:extLst>
              <a:ext uri="{FF2B5EF4-FFF2-40B4-BE49-F238E27FC236}">
                <a16:creationId xmlns:a16="http://schemas.microsoft.com/office/drawing/2014/main" id="{23438F80-CA8F-4A21-8B18-28D2012415C4}"/>
              </a:ext>
            </a:extLst>
          </p:cNvPr>
          <p:cNvSpPr txBox="1"/>
          <p:nvPr/>
        </p:nvSpPr>
        <p:spPr>
          <a:xfrm>
            <a:off x="2072759" y="1185333"/>
            <a:ext cx="545060" cy="253916"/>
          </a:xfrm>
          <a:prstGeom prst="rect">
            <a:avLst/>
          </a:prstGeom>
          <a:noFill/>
        </p:spPr>
        <p:txBody>
          <a:bodyPr wrap="square" rtlCol="0">
            <a:spAutoFit/>
          </a:bodyPr>
          <a:lstStyle/>
          <a:p>
            <a:r>
              <a:rPr lang="en-US" altLang="zh-CN" sz="1050" dirty="0">
                <a:solidFill>
                  <a:schemeClr val="accent2"/>
                </a:solidFill>
              </a:rPr>
              <a:t>perm</a:t>
            </a:r>
            <a:endParaRPr lang="zh-CN" altLang="en-US" sz="1050" dirty="0">
              <a:solidFill>
                <a:schemeClr val="accent2"/>
              </a:solidFill>
            </a:endParaRPr>
          </a:p>
        </p:txBody>
      </p:sp>
      <p:sp>
        <p:nvSpPr>
          <p:cNvPr id="27" name="文本框 26">
            <a:extLst>
              <a:ext uri="{FF2B5EF4-FFF2-40B4-BE49-F238E27FC236}">
                <a16:creationId xmlns:a16="http://schemas.microsoft.com/office/drawing/2014/main" id="{96687564-1E93-41FF-8E15-55FA25322ADC}"/>
              </a:ext>
            </a:extLst>
          </p:cNvPr>
          <p:cNvSpPr txBox="1"/>
          <p:nvPr/>
        </p:nvSpPr>
        <p:spPr>
          <a:xfrm>
            <a:off x="5235787" y="2363608"/>
            <a:ext cx="2729654" cy="300082"/>
          </a:xfrm>
          <a:prstGeom prst="rect">
            <a:avLst/>
          </a:prstGeom>
          <a:noFill/>
        </p:spPr>
        <p:txBody>
          <a:bodyPr wrap="square" rtlCol="0">
            <a:spAutoFit/>
          </a:bodyPr>
          <a:lstStyle/>
          <a:p>
            <a:r>
              <a:rPr lang="en-US" altLang="zh-CN" dirty="0" err="1"/>
              <a:t>PauliX</a:t>
            </a:r>
            <a:r>
              <a:rPr lang="en-US" altLang="zh-CN" dirty="0"/>
              <a:t>(0)@PauliX(1)=0.39359</a:t>
            </a:r>
            <a:endParaRPr lang="zh-CN" altLang="en-US" dirty="0"/>
          </a:p>
        </p:txBody>
      </p:sp>
      <p:pic>
        <p:nvPicPr>
          <p:cNvPr id="31" name="图片 30">
            <a:extLst>
              <a:ext uri="{FF2B5EF4-FFF2-40B4-BE49-F238E27FC236}">
                <a16:creationId xmlns:a16="http://schemas.microsoft.com/office/drawing/2014/main" id="{C1CDCD0B-49F9-430F-B5E2-EF433F762C9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148"/>
          <a:stretch/>
        </p:blipFill>
        <p:spPr>
          <a:xfrm>
            <a:off x="5133954" y="2663690"/>
            <a:ext cx="3122670" cy="1527540"/>
          </a:xfrm>
          <a:prstGeom prst="rect">
            <a:avLst/>
          </a:prstGeom>
        </p:spPr>
      </p:pic>
      <p:sp>
        <p:nvSpPr>
          <p:cNvPr id="32" name="文本框 31">
            <a:extLst>
              <a:ext uri="{FF2B5EF4-FFF2-40B4-BE49-F238E27FC236}">
                <a16:creationId xmlns:a16="http://schemas.microsoft.com/office/drawing/2014/main" id="{34F565A8-1BE7-462E-939D-14ADD8FFB6AC}"/>
              </a:ext>
            </a:extLst>
          </p:cNvPr>
          <p:cNvSpPr txBox="1"/>
          <p:nvPr/>
        </p:nvSpPr>
        <p:spPr>
          <a:xfrm>
            <a:off x="5235787" y="4237847"/>
            <a:ext cx="2817504" cy="300082"/>
          </a:xfrm>
          <a:prstGeom prst="rect">
            <a:avLst/>
          </a:prstGeom>
          <a:noFill/>
        </p:spPr>
        <p:txBody>
          <a:bodyPr wrap="square" rtlCol="0">
            <a:spAutoFit/>
          </a:bodyPr>
          <a:lstStyle/>
          <a:p>
            <a:r>
              <a:rPr lang="en-US" altLang="zh-CN" dirty="0" err="1"/>
              <a:t>PauliX</a:t>
            </a:r>
            <a:r>
              <a:rPr lang="en-US" altLang="zh-CN" dirty="0"/>
              <a:t>(1)@PauliX(2)=0.39359</a:t>
            </a:r>
            <a:endParaRPr lang="zh-CN" altLang="en-US" dirty="0"/>
          </a:p>
        </p:txBody>
      </p:sp>
      <p:sp>
        <p:nvSpPr>
          <p:cNvPr id="33" name="文本框 32">
            <a:extLst>
              <a:ext uri="{FF2B5EF4-FFF2-40B4-BE49-F238E27FC236}">
                <a16:creationId xmlns:a16="http://schemas.microsoft.com/office/drawing/2014/main" id="{ACD56B7C-75C7-4C72-BA1B-413535D6F875}"/>
              </a:ext>
            </a:extLst>
          </p:cNvPr>
          <p:cNvSpPr txBox="1"/>
          <p:nvPr/>
        </p:nvSpPr>
        <p:spPr>
          <a:xfrm>
            <a:off x="406518" y="4716936"/>
            <a:ext cx="7450549" cy="415498"/>
          </a:xfrm>
          <a:prstGeom prst="rect">
            <a:avLst/>
          </a:prstGeom>
          <a:noFill/>
        </p:spPr>
        <p:txBody>
          <a:bodyPr wrap="square" rtlCol="0">
            <a:spAutoFit/>
          </a:bodyPr>
          <a:lstStyle/>
          <a:p>
            <a:r>
              <a:rPr lang="en-US" altLang="zh-CN" sz="1050" b="0" i="0" dirty="0" err="1">
                <a:solidFill>
                  <a:srgbClr val="222222"/>
                </a:solidFill>
                <a:effectLst/>
                <a:latin typeface="-apple-system"/>
              </a:rPr>
              <a:t>Skolik</a:t>
            </a:r>
            <a:r>
              <a:rPr lang="en-US" altLang="zh-CN" sz="1050" b="0" i="0" dirty="0">
                <a:solidFill>
                  <a:srgbClr val="222222"/>
                </a:solidFill>
                <a:effectLst/>
                <a:latin typeface="-apple-system"/>
              </a:rPr>
              <a:t>, A., </a:t>
            </a:r>
            <a:r>
              <a:rPr lang="en-US" altLang="zh-CN" sz="1050" b="0" i="0" dirty="0" err="1">
                <a:solidFill>
                  <a:srgbClr val="222222"/>
                </a:solidFill>
                <a:effectLst/>
                <a:latin typeface="-apple-system"/>
              </a:rPr>
              <a:t>Cattelan</a:t>
            </a:r>
            <a:r>
              <a:rPr lang="en-US" altLang="zh-CN" sz="1050" b="0" i="0" dirty="0">
                <a:solidFill>
                  <a:srgbClr val="222222"/>
                </a:solidFill>
                <a:effectLst/>
                <a:latin typeface="-apple-system"/>
              </a:rPr>
              <a:t>, M., </a:t>
            </a:r>
            <a:r>
              <a:rPr lang="en-US" altLang="zh-CN" sz="1050" b="0" i="0" dirty="0" err="1">
                <a:solidFill>
                  <a:srgbClr val="222222"/>
                </a:solidFill>
                <a:effectLst/>
                <a:latin typeface="-apple-system"/>
              </a:rPr>
              <a:t>Yarkoni</a:t>
            </a:r>
            <a:r>
              <a:rPr lang="en-US" altLang="zh-CN" sz="1050" b="0" i="0" dirty="0">
                <a:solidFill>
                  <a:srgbClr val="222222"/>
                </a:solidFill>
                <a:effectLst/>
                <a:latin typeface="-apple-system"/>
              </a:rPr>
              <a:t>, S. </a:t>
            </a:r>
            <a:r>
              <a:rPr lang="en-US" altLang="zh-CN" sz="1050" b="0" i="1" dirty="0">
                <a:solidFill>
                  <a:srgbClr val="222222"/>
                </a:solidFill>
                <a:effectLst/>
                <a:latin typeface="-apple-system"/>
              </a:rPr>
              <a:t>et al.</a:t>
            </a:r>
            <a:r>
              <a:rPr lang="en-US" altLang="zh-CN" sz="1050" b="0" i="0" dirty="0">
                <a:solidFill>
                  <a:srgbClr val="222222"/>
                </a:solidFill>
                <a:effectLst/>
                <a:latin typeface="-apple-system"/>
              </a:rPr>
              <a:t> Equivariant quantum circuits for learning on weighted graphs. </a:t>
            </a:r>
            <a:r>
              <a:rPr lang="en-US" altLang="zh-CN" sz="1050" b="0" i="1" dirty="0" err="1">
                <a:solidFill>
                  <a:srgbClr val="222222"/>
                </a:solidFill>
                <a:effectLst/>
                <a:latin typeface="-apple-system"/>
              </a:rPr>
              <a:t>npj</a:t>
            </a:r>
            <a:r>
              <a:rPr lang="en-US" altLang="zh-CN" sz="1050" b="0" i="1" dirty="0">
                <a:solidFill>
                  <a:srgbClr val="222222"/>
                </a:solidFill>
                <a:effectLst/>
                <a:latin typeface="-apple-system"/>
              </a:rPr>
              <a:t> Quantum Inf</a:t>
            </a:r>
            <a:r>
              <a:rPr lang="en-US" altLang="zh-CN" sz="1050" b="0" i="0" dirty="0">
                <a:solidFill>
                  <a:srgbClr val="222222"/>
                </a:solidFill>
                <a:effectLst/>
                <a:latin typeface="-apple-system"/>
              </a:rPr>
              <a:t> </a:t>
            </a:r>
            <a:r>
              <a:rPr lang="en-US" altLang="zh-CN" sz="1050" b="1" i="0" dirty="0">
                <a:solidFill>
                  <a:srgbClr val="222222"/>
                </a:solidFill>
                <a:effectLst/>
                <a:latin typeface="-apple-system"/>
              </a:rPr>
              <a:t>9</a:t>
            </a:r>
            <a:r>
              <a:rPr lang="en-US" altLang="zh-CN" sz="1050" b="0" i="0" dirty="0">
                <a:solidFill>
                  <a:srgbClr val="222222"/>
                </a:solidFill>
                <a:effectLst/>
                <a:latin typeface="-apple-system"/>
              </a:rPr>
              <a:t>, 47 (2023). https://doi.org/10.1038/s41534-023-00710-y</a:t>
            </a:r>
            <a:endParaRPr lang="zh-CN" altLang="en-US" sz="1050" dirty="0"/>
          </a:p>
        </p:txBody>
      </p:sp>
    </p:spTree>
    <p:extLst>
      <p:ext uri="{BB962C8B-B14F-4D97-AF65-F5344CB8AC3E}">
        <p14:creationId xmlns:p14="http://schemas.microsoft.com/office/powerpoint/2010/main" val="2642804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81800E9-9463-4D38-B401-B1BDAEA76CAE}"/>
              </a:ext>
            </a:extLst>
          </p:cNvPr>
          <p:cNvSpPr>
            <a:spLocks noGrp="1"/>
          </p:cNvSpPr>
          <p:nvPr>
            <p:ph type="title"/>
          </p:nvPr>
        </p:nvSpPr>
        <p:spPr/>
        <p:txBody>
          <a:bodyPr/>
          <a:lstStyle/>
          <a:p>
            <a:r>
              <a:rPr lang="zh-CN" altLang="en-US" dirty="0"/>
              <a:t>针对旅行商问题的量子</a:t>
            </a:r>
            <a:r>
              <a:rPr lang="en-US" altLang="zh-CN" dirty="0"/>
              <a:t>Q</a:t>
            </a:r>
            <a:r>
              <a:rPr lang="zh-CN" altLang="en-US" dirty="0"/>
              <a:t>学习</a:t>
            </a:r>
          </a:p>
        </p:txBody>
      </p:sp>
      <p:pic>
        <p:nvPicPr>
          <p:cNvPr id="5" name="图片 4">
            <a:extLst>
              <a:ext uri="{FF2B5EF4-FFF2-40B4-BE49-F238E27FC236}">
                <a16:creationId xmlns:a16="http://schemas.microsoft.com/office/drawing/2014/main" id="{AFC3F2AE-1F1C-4D50-9F35-223F07DA959B}"/>
              </a:ext>
            </a:extLst>
          </p:cNvPr>
          <p:cNvPicPr>
            <a:picLocks noChangeAspect="1"/>
          </p:cNvPicPr>
          <p:nvPr/>
        </p:nvPicPr>
        <p:blipFill>
          <a:blip r:embed="rId2"/>
          <a:stretch>
            <a:fillRect/>
          </a:stretch>
        </p:blipFill>
        <p:spPr>
          <a:xfrm>
            <a:off x="1317444" y="1669539"/>
            <a:ext cx="6509111" cy="2865122"/>
          </a:xfrm>
          <a:prstGeom prst="rect">
            <a:avLst/>
          </a:prstGeom>
        </p:spPr>
      </p:pic>
      <p:sp>
        <p:nvSpPr>
          <p:cNvPr id="6" name="文本框 5">
            <a:extLst>
              <a:ext uri="{FF2B5EF4-FFF2-40B4-BE49-F238E27FC236}">
                <a16:creationId xmlns:a16="http://schemas.microsoft.com/office/drawing/2014/main" id="{9460ACF0-941C-49F6-B56A-90339BBCE3C6}"/>
              </a:ext>
            </a:extLst>
          </p:cNvPr>
          <p:cNvSpPr txBox="1"/>
          <p:nvPr/>
        </p:nvSpPr>
        <p:spPr>
          <a:xfrm>
            <a:off x="230293" y="789175"/>
            <a:ext cx="3095414" cy="507831"/>
          </a:xfrm>
          <a:prstGeom prst="rect">
            <a:avLst/>
          </a:prstGeom>
          <a:noFill/>
        </p:spPr>
        <p:txBody>
          <a:bodyPr wrap="square" rtlCol="0">
            <a:spAutoFit/>
          </a:bodyPr>
          <a:lstStyle/>
          <a:p>
            <a:r>
              <a:rPr lang="en-US" altLang="zh-CN" dirty="0"/>
              <a:t>1.</a:t>
            </a:r>
            <a:r>
              <a:rPr lang="zh-CN" altLang="en-US" dirty="0"/>
              <a:t>经验采集</a:t>
            </a:r>
            <a:endParaRPr lang="en-US" altLang="zh-CN" dirty="0"/>
          </a:p>
          <a:p>
            <a:r>
              <a:rPr lang="en-US" altLang="zh-CN" dirty="0"/>
              <a:t>2.</a:t>
            </a:r>
            <a:r>
              <a:rPr lang="zh-CN" altLang="en-US" dirty="0"/>
              <a:t>使用训练好的模型解决问题</a:t>
            </a:r>
          </a:p>
        </p:txBody>
      </p:sp>
    </p:spTree>
    <p:extLst>
      <p:ext uri="{BB962C8B-B14F-4D97-AF65-F5344CB8AC3E}">
        <p14:creationId xmlns:p14="http://schemas.microsoft.com/office/powerpoint/2010/main" val="1212704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B4B4C70-7222-4925-9273-6E30B7CACE72}"/>
              </a:ext>
            </a:extLst>
          </p:cNvPr>
          <p:cNvSpPr>
            <a:spLocks noGrp="1"/>
          </p:cNvSpPr>
          <p:nvPr>
            <p:ph type="title"/>
          </p:nvPr>
        </p:nvSpPr>
        <p:spPr/>
        <p:txBody>
          <a:bodyPr/>
          <a:lstStyle/>
          <a:p>
            <a:r>
              <a:rPr lang="zh-CN" altLang="en-US" dirty="0"/>
              <a:t>针对旅行商问题的量子</a:t>
            </a:r>
            <a:r>
              <a:rPr lang="en-US" altLang="zh-CN" dirty="0"/>
              <a:t>Q</a:t>
            </a:r>
            <a:r>
              <a:rPr lang="zh-CN" altLang="en-US" dirty="0"/>
              <a:t>学习</a:t>
            </a:r>
          </a:p>
        </p:txBody>
      </p:sp>
      <p:sp>
        <p:nvSpPr>
          <p:cNvPr id="4" name="文本框 3">
            <a:extLst>
              <a:ext uri="{FF2B5EF4-FFF2-40B4-BE49-F238E27FC236}">
                <a16:creationId xmlns:a16="http://schemas.microsoft.com/office/drawing/2014/main" id="{4EF235C8-CC12-4BF1-819F-6503C3716847}"/>
              </a:ext>
            </a:extLst>
          </p:cNvPr>
          <p:cNvSpPr txBox="1"/>
          <p:nvPr/>
        </p:nvSpPr>
        <p:spPr>
          <a:xfrm>
            <a:off x="386080" y="657013"/>
            <a:ext cx="1063413" cy="338554"/>
          </a:xfrm>
          <a:prstGeom prst="rect">
            <a:avLst/>
          </a:prstGeom>
          <a:noFill/>
        </p:spPr>
        <p:txBody>
          <a:bodyPr wrap="square" rtlCol="0">
            <a:spAutoFit/>
          </a:bodyPr>
          <a:lstStyle/>
          <a:p>
            <a:r>
              <a:rPr lang="zh-CN" altLang="en-US" sz="1600" dirty="0"/>
              <a:t>实验结果</a:t>
            </a:r>
          </a:p>
        </p:txBody>
      </p:sp>
      <p:pic>
        <p:nvPicPr>
          <p:cNvPr id="5" name="図 16">
            <a:extLst>
              <a:ext uri="{FF2B5EF4-FFF2-40B4-BE49-F238E27FC236}">
                <a16:creationId xmlns:a16="http://schemas.microsoft.com/office/drawing/2014/main" id="{E8468DD7-BCE7-4D01-95C0-A55549D81486}"/>
              </a:ext>
            </a:extLst>
          </p:cNvPr>
          <p:cNvPicPr>
            <a:picLocks noChangeAspect="1"/>
          </p:cNvPicPr>
          <p:nvPr/>
        </p:nvPicPr>
        <p:blipFill rotWithShape="1">
          <a:blip r:embed="rId2"/>
          <a:srcRect t="2229" r="3185"/>
          <a:stretch/>
        </p:blipFill>
        <p:spPr>
          <a:xfrm>
            <a:off x="799639" y="1831784"/>
            <a:ext cx="3634416" cy="2654703"/>
          </a:xfrm>
          <a:prstGeom prst="rect">
            <a:avLst/>
          </a:prstGeom>
        </p:spPr>
      </p:pic>
      <p:pic>
        <p:nvPicPr>
          <p:cNvPr id="9" name="図 5">
            <a:extLst>
              <a:ext uri="{FF2B5EF4-FFF2-40B4-BE49-F238E27FC236}">
                <a16:creationId xmlns:a16="http://schemas.microsoft.com/office/drawing/2014/main" id="{C1B7630D-6A9F-4761-A220-54FE075DF36E}"/>
              </a:ext>
            </a:extLst>
          </p:cNvPr>
          <p:cNvPicPr>
            <a:picLocks noChangeAspect="1"/>
          </p:cNvPicPr>
          <p:nvPr/>
        </p:nvPicPr>
        <p:blipFill>
          <a:blip r:embed="rId3"/>
          <a:stretch>
            <a:fillRect/>
          </a:stretch>
        </p:blipFill>
        <p:spPr>
          <a:xfrm>
            <a:off x="4897119" y="1740125"/>
            <a:ext cx="3685197" cy="2746362"/>
          </a:xfrm>
          <a:prstGeom prst="rect">
            <a:avLst/>
          </a:prstGeom>
        </p:spPr>
      </p:pic>
      <p:sp>
        <p:nvSpPr>
          <p:cNvPr id="10" name="文本框 9">
            <a:extLst>
              <a:ext uri="{FF2B5EF4-FFF2-40B4-BE49-F238E27FC236}">
                <a16:creationId xmlns:a16="http://schemas.microsoft.com/office/drawing/2014/main" id="{63EDC34B-968F-459D-A768-57851871ABD0}"/>
              </a:ext>
            </a:extLst>
          </p:cNvPr>
          <p:cNvSpPr txBox="1"/>
          <p:nvPr/>
        </p:nvSpPr>
        <p:spPr>
          <a:xfrm>
            <a:off x="6245013" y="1198485"/>
            <a:ext cx="1557867" cy="300082"/>
          </a:xfrm>
          <a:prstGeom prst="rect">
            <a:avLst/>
          </a:prstGeom>
          <a:noFill/>
        </p:spPr>
        <p:txBody>
          <a:bodyPr wrap="square" rtlCol="0">
            <a:spAutoFit/>
          </a:bodyPr>
          <a:lstStyle/>
          <a:p>
            <a:r>
              <a:rPr lang="zh-CN" altLang="en-US" dirty="0"/>
              <a:t>测试结果</a:t>
            </a:r>
          </a:p>
        </p:txBody>
      </p:sp>
      <p:sp>
        <p:nvSpPr>
          <p:cNvPr id="12" name="文本框 11">
            <a:extLst>
              <a:ext uri="{FF2B5EF4-FFF2-40B4-BE49-F238E27FC236}">
                <a16:creationId xmlns:a16="http://schemas.microsoft.com/office/drawing/2014/main" id="{AE7CC877-802D-4D87-98F3-591BD64FE411}"/>
              </a:ext>
            </a:extLst>
          </p:cNvPr>
          <p:cNvSpPr txBox="1"/>
          <p:nvPr/>
        </p:nvSpPr>
        <p:spPr>
          <a:xfrm>
            <a:off x="2241973" y="1348526"/>
            <a:ext cx="921175" cy="300082"/>
          </a:xfrm>
          <a:prstGeom prst="rect">
            <a:avLst/>
          </a:prstGeom>
          <a:noFill/>
        </p:spPr>
        <p:txBody>
          <a:bodyPr wrap="square" rtlCol="0">
            <a:spAutoFit/>
          </a:bodyPr>
          <a:lstStyle/>
          <a:p>
            <a:r>
              <a:rPr lang="zh-CN" altLang="en-US" dirty="0"/>
              <a:t>训练曲线</a:t>
            </a:r>
          </a:p>
        </p:txBody>
      </p:sp>
    </p:spTree>
    <p:extLst>
      <p:ext uri="{BB962C8B-B14F-4D97-AF65-F5344CB8AC3E}">
        <p14:creationId xmlns:p14="http://schemas.microsoft.com/office/powerpoint/2010/main" val="329713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F2DEE12-2A22-4545-B900-966718F3D554}"/>
              </a:ext>
            </a:extLst>
          </p:cNvPr>
          <p:cNvSpPr>
            <a:spLocks noGrp="1"/>
          </p:cNvSpPr>
          <p:nvPr>
            <p:ph type="title"/>
          </p:nvPr>
        </p:nvSpPr>
        <p:spPr/>
        <p:txBody>
          <a:bodyPr/>
          <a:lstStyle/>
          <a:p>
            <a:r>
              <a:rPr lang="zh-CN" altLang="en-US" dirty="0"/>
              <a:t>针对旅行商问题的量子</a:t>
            </a:r>
            <a:r>
              <a:rPr lang="en-US" altLang="zh-CN" dirty="0"/>
              <a:t>Q</a:t>
            </a:r>
            <a:r>
              <a:rPr lang="zh-CN" altLang="en-US" dirty="0"/>
              <a:t>学习</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FF2509B-865A-4671-BA38-6F188429128F}"/>
                  </a:ext>
                </a:extLst>
              </p:cNvPr>
              <p:cNvSpPr txBox="1"/>
              <p:nvPr/>
            </p:nvSpPr>
            <p:spPr>
              <a:xfrm>
                <a:off x="196160" y="1191079"/>
                <a:ext cx="4287520" cy="3324821"/>
              </a:xfrm>
              <a:prstGeom prst="rect">
                <a:avLst/>
              </a:prstGeom>
              <a:noFill/>
            </p:spPr>
            <p:txBody>
              <a:bodyPr wrap="square" rtlCol="0">
                <a:spAutoFit/>
              </a:bodyPr>
              <a:lstStyle/>
              <a:p>
                <a:r>
                  <a:rPr lang="zh-CN" altLang="en-US" sz="1400" dirty="0"/>
                  <a:t>该方法的优点：</a:t>
                </a:r>
                <a:endParaRPr lang="en-US" altLang="zh-CN" sz="1400" dirty="0"/>
              </a:p>
              <a:p>
                <a:r>
                  <a:rPr lang="en-US" altLang="zh-CN" sz="1400" dirty="0"/>
                  <a:t>1.</a:t>
                </a:r>
                <a:r>
                  <a:rPr lang="zh-CN" altLang="en-US" sz="1400" dirty="0"/>
                  <a:t>这个嵌入方法保留了图的等变性，利于处理图结构数据。</a:t>
                </a:r>
                <a:endParaRPr lang="en-US" altLang="zh-CN" sz="1400" dirty="0"/>
              </a:p>
              <a:p>
                <a:endParaRPr lang="en-US" altLang="zh-CN" sz="1400" dirty="0"/>
              </a:p>
              <a:p>
                <a:r>
                  <a:rPr lang="en-US" altLang="zh-CN" sz="1400" dirty="0"/>
                  <a:t>2.</a:t>
                </a:r>
                <a:r>
                  <a:rPr lang="zh-CN" altLang="en-US" sz="1400" dirty="0"/>
                  <a:t>参数量少，每层</a:t>
                </a:r>
                <a:r>
                  <a:rPr lang="en-US" altLang="zh-CN" sz="1400" dirty="0"/>
                  <a:t>2</a:t>
                </a:r>
                <a:r>
                  <a:rPr lang="zh-CN" altLang="en-US" sz="1400" dirty="0"/>
                  <a:t>个可训练参数。</a:t>
                </a:r>
                <a:endParaRPr lang="en-US" altLang="zh-CN" sz="1400" dirty="0"/>
              </a:p>
              <a:p>
                <a:endParaRPr lang="en-US" altLang="zh-CN" sz="1400" dirty="0"/>
              </a:p>
              <a:p>
                <a:r>
                  <a:rPr lang="en-US" altLang="zh-CN" sz="1400" dirty="0"/>
                  <a:t>3.</a:t>
                </a:r>
                <a:r>
                  <a:rPr lang="zh-CN" altLang="en-US" sz="1400" dirty="0"/>
                  <a:t>只需要少量数据就可以达到较好的效果</a:t>
                </a:r>
                <a:endParaRPr lang="en-US" altLang="zh-CN" sz="1400" dirty="0"/>
              </a:p>
              <a:p>
                <a:endParaRPr lang="en-US" altLang="zh-CN" sz="1400" dirty="0"/>
              </a:p>
              <a:p>
                <a:r>
                  <a:rPr lang="en-US" altLang="zh-CN" sz="1400" dirty="0"/>
                  <a:t>4.</a:t>
                </a:r>
                <a:r>
                  <a:rPr lang="zh-CN" altLang="en-US" sz="1400" dirty="0"/>
                  <a:t>对于</a:t>
                </a:r>
                <a:r>
                  <a:rPr lang="en-US" altLang="zh-CN" sz="1400" dirty="0"/>
                  <a:t>N</a:t>
                </a:r>
                <a:r>
                  <a:rPr lang="zh-CN" altLang="en-US" sz="1400" dirty="0"/>
                  <a:t>个节点的问题只需要</a:t>
                </a:r>
                <a:r>
                  <a:rPr lang="en-US" altLang="zh-CN" sz="1400" dirty="0"/>
                  <a:t>N</a:t>
                </a:r>
                <a:r>
                  <a:rPr lang="zh-CN" altLang="en-US" sz="1400" dirty="0"/>
                  <a:t>个</a:t>
                </a:r>
                <a:r>
                  <a:rPr lang="en-US" altLang="zh-CN" sz="1400" dirty="0"/>
                  <a:t>qubit</a:t>
                </a:r>
                <a:r>
                  <a:rPr lang="zh-CN" altLang="en-US" sz="1400" dirty="0"/>
                  <a:t>，而</a:t>
                </a:r>
                <a:r>
                  <a:rPr lang="en-US" altLang="zh-CN" sz="1400" dirty="0"/>
                  <a:t>QAOA</a:t>
                </a:r>
                <a:r>
                  <a:rPr lang="zh-CN" altLang="en-US" sz="1400" dirty="0"/>
                  <a:t>需要</a:t>
                </a:r>
                <a:r>
                  <a:rPr lang="en-US" altLang="zh-CN" sz="1400" dirty="0"/>
                  <a:t>O(N*</a:t>
                </a:r>
                <a14:m>
                  <m:oMath xmlns:m="http://schemas.openxmlformats.org/officeDocument/2006/math">
                    <m:d>
                      <m:dPr>
                        <m:begChr m:val="⌈"/>
                        <m:endChr m:val="⌉"/>
                        <m:ctrlPr>
                          <a:rPr lang="en-US" altLang="zh-CN" sz="1400" i="1" smtClean="0">
                            <a:latin typeface="Cambria Math" panose="02040503050406030204" pitchFamily="18" charset="0"/>
                          </a:rPr>
                        </m:ctrlPr>
                      </m:dPr>
                      <m:e>
                        <m:r>
                          <m:rPr>
                            <m:nor/>
                          </m:rPr>
                          <a:rPr lang="en-US" altLang="zh-CN" sz="1400" dirty="0"/>
                          <m:t>logN</m:t>
                        </m:r>
                      </m:e>
                    </m:d>
                  </m:oMath>
                </a14:m>
                <a:r>
                  <a:rPr lang="en-US" altLang="zh-CN" sz="1400" dirty="0"/>
                  <a:t>)</a:t>
                </a:r>
                <a:r>
                  <a:rPr lang="zh-CN" altLang="en-US" sz="1400" dirty="0"/>
                  <a:t>。</a:t>
                </a:r>
                <a:endParaRPr lang="en-US" altLang="zh-CN" sz="1400" dirty="0"/>
              </a:p>
              <a:p>
                <a:endParaRPr lang="en-US" altLang="zh-CN" sz="1400" dirty="0"/>
              </a:p>
              <a:p>
                <a:r>
                  <a:rPr lang="en-US" altLang="zh-CN" sz="1400" dirty="0"/>
                  <a:t>5.</a:t>
                </a:r>
                <a:r>
                  <a:rPr lang="zh-CN" altLang="en-US" sz="1400" dirty="0"/>
                  <a:t>训练完成的模型可以解决所有同等大小的问题，而</a:t>
                </a:r>
                <a:r>
                  <a:rPr lang="en-US" altLang="zh-CN" sz="1400" dirty="0"/>
                  <a:t>QAOA</a:t>
                </a:r>
                <a:r>
                  <a:rPr lang="zh-CN" altLang="en-US" sz="1400" dirty="0"/>
                  <a:t>需要对一个问题的实例反复训练。</a:t>
                </a:r>
                <a:endParaRPr lang="en-US" altLang="zh-CN" sz="1400" dirty="0"/>
              </a:p>
              <a:p>
                <a:endParaRPr lang="en-US" altLang="zh-CN" sz="1400" dirty="0"/>
              </a:p>
              <a:p>
                <a:r>
                  <a:rPr lang="en-US" altLang="zh-CN" sz="1400" dirty="0"/>
                  <a:t>6.</a:t>
                </a:r>
                <a:r>
                  <a:rPr lang="zh-CN" altLang="en-US" sz="1400" dirty="0"/>
                  <a:t>训练后的模型表现比同层数</a:t>
                </a:r>
                <a:r>
                  <a:rPr lang="en-US" altLang="zh-CN" sz="1400" dirty="0"/>
                  <a:t>QAOA</a:t>
                </a:r>
                <a:r>
                  <a:rPr lang="zh-CN" altLang="en-US" sz="1400" dirty="0"/>
                  <a:t>效果好</a:t>
                </a:r>
              </a:p>
            </p:txBody>
          </p:sp>
        </mc:Choice>
        <mc:Fallback>
          <p:sp>
            <p:nvSpPr>
              <p:cNvPr id="4" name="文本框 3">
                <a:extLst>
                  <a:ext uri="{FF2B5EF4-FFF2-40B4-BE49-F238E27FC236}">
                    <a16:creationId xmlns:a16="http://schemas.microsoft.com/office/drawing/2014/main" id="{0FF2509B-865A-4671-BA38-6F188429128F}"/>
                  </a:ext>
                </a:extLst>
              </p:cNvPr>
              <p:cNvSpPr txBox="1">
                <a:spLocks noRot="1" noChangeAspect="1" noMove="1" noResize="1" noEditPoints="1" noAdjustHandles="1" noChangeArrowheads="1" noChangeShapeType="1" noTextEdit="1"/>
              </p:cNvSpPr>
              <p:nvPr/>
            </p:nvSpPr>
            <p:spPr>
              <a:xfrm>
                <a:off x="196160" y="1191079"/>
                <a:ext cx="4287520" cy="3324821"/>
              </a:xfrm>
              <a:prstGeom prst="rect">
                <a:avLst/>
              </a:prstGeom>
              <a:blipFill>
                <a:blip r:embed="rId2"/>
                <a:stretch>
                  <a:fillRect l="-426" t="-183" b="-91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2631052D-CEB6-4CD7-9834-BD28675A4E1B}"/>
              </a:ext>
            </a:extLst>
          </p:cNvPr>
          <p:cNvSpPr txBox="1"/>
          <p:nvPr/>
        </p:nvSpPr>
        <p:spPr>
          <a:xfrm>
            <a:off x="4991947" y="1131147"/>
            <a:ext cx="3650826" cy="1754326"/>
          </a:xfrm>
          <a:prstGeom prst="rect">
            <a:avLst/>
          </a:prstGeom>
          <a:noFill/>
        </p:spPr>
        <p:txBody>
          <a:bodyPr wrap="square" rtlCol="0">
            <a:spAutoFit/>
          </a:bodyPr>
          <a:lstStyle/>
          <a:p>
            <a:r>
              <a:rPr lang="zh-CN" altLang="en-US" dirty="0"/>
              <a:t>该方法的不足：</a:t>
            </a:r>
            <a:endParaRPr lang="en-US" altLang="zh-CN" dirty="0"/>
          </a:p>
          <a:p>
            <a:endParaRPr lang="en-US" altLang="zh-CN" dirty="0"/>
          </a:p>
          <a:p>
            <a:r>
              <a:rPr lang="en-US" altLang="zh-CN" dirty="0"/>
              <a:t>1.</a:t>
            </a:r>
            <a:r>
              <a:rPr lang="zh-CN" altLang="en-US" dirty="0"/>
              <a:t>依赖训练数据的质量来训练出较好的模型</a:t>
            </a:r>
            <a:endParaRPr lang="en-US" altLang="zh-CN" dirty="0"/>
          </a:p>
          <a:p>
            <a:endParaRPr lang="en-US" altLang="zh-CN" dirty="0"/>
          </a:p>
          <a:p>
            <a:r>
              <a:rPr lang="en-US" altLang="zh-CN" dirty="0"/>
              <a:t>2.</a:t>
            </a:r>
            <a:r>
              <a:rPr lang="zh-CN" altLang="en-US" dirty="0"/>
              <a:t>使用经典优化器进行参数优化难度更高</a:t>
            </a:r>
            <a:r>
              <a:rPr lang="en-US" altLang="zh-CN" dirty="0"/>
              <a:t>.</a:t>
            </a:r>
            <a:r>
              <a:rPr lang="zh-CN" altLang="en-US" dirty="0"/>
              <a:t>对于较大的问题或较深的层数很难优化。</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619244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B3367BB-34BA-4FFC-93BC-727158DAB1E9}"/>
              </a:ext>
            </a:extLst>
          </p:cNvPr>
          <p:cNvSpPr txBox="1"/>
          <p:nvPr/>
        </p:nvSpPr>
        <p:spPr>
          <a:xfrm>
            <a:off x="0" y="2144710"/>
            <a:ext cx="9144000" cy="877163"/>
          </a:xfrm>
          <a:prstGeom prst="rect">
            <a:avLst/>
          </a:prstGeom>
          <a:noFill/>
        </p:spPr>
        <p:txBody>
          <a:bodyPr wrap="square" rtlCol="0">
            <a:spAutoFit/>
          </a:bodyPr>
          <a:lstStyle/>
          <a:p>
            <a:pPr algn="ctr"/>
            <a:r>
              <a:rPr lang="en-US" altLang="zh-CN" sz="5100" dirty="0">
                <a:solidFill>
                  <a:schemeClr val="bg1"/>
                </a:solidFill>
                <a:latin typeface="方正正粗黑简体" panose="02000000000000000000" pitchFamily="2" charset="-122"/>
                <a:ea typeface="方正正粗黑简体" panose="02000000000000000000" pitchFamily="2" charset="-122"/>
              </a:rPr>
              <a:t>THANKS</a:t>
            </a:r>
            <a:endParaRPr lang="zh-CN" altLang="en-US" sz="5100" dirty="0">
              <a:solidFill>
                <a:schemeClr val="bg1"/>
              </a:solidFill>
              <a:latin typeface="方正正粗黑简体" panose="02000000000000000000" pitchFamily="2" charset="-122"/>
              <a:ea typeface="方正正粗黑简体" panose="02000000000000000000" pitchFamily="2" charset="-122"/>
            </a:endParaRPr>
          </a:p>
        </p:txBody>
      </p:sp>
      <p:sp>
        <p:nvSpPr>
          <p:cNvPr id="4" name="文本框 3">
            <a:extLst>
              <a:ext uri="{FF2B5EF4-FFF2-40B4-BE49-F238E27FC236}">
                <a16:creationId xmlns:a16="http://schemas.microsoft.com/office/drawing/2014/main" id="{0B258DF6-405D-4E4F-811E-96A7208E55BB}"/>
              </a:ext>
            </a:extLst>
          </p:cNvPr>
          <p:cNvSpPr txBox="1"/>
          <p:nvPr/>
        </p:nvSpPr>
        <p:spPr>
          <a:xfrm>
            <a:off x="1254815" y="4148781"/>
            <a:ext cx="6634370" cy="553998"/>
          </a:xfrm>
          <a:prstGeom prst="rect">
            <a:avLst/>
          </a:prstGeom>
          <a:noFill/>
        </p:spPr>
        <p:txBody>
          <a:bodyPr wrap="square" rtlCol="0">
            <a:spAutoFit/>
          </a:bodyPr>
          <a:lstStyle/>
          <a:p>
            <a:pPr algn="ctr"/>
            <a:r>
              <a:rPr lang="en-US" altLang="zh-CN" sz="1800" b="1" dirty="0">
                <a:solidFill>
                  <a:schemeClr val="bg1"/>
                </a:solidFill>
                <a:latin typeface="方正兰亭黑简体" panose="02000000000000000000" pitchFamily="2" charset="-122"/>
                <a:ea typeface="方正兰亭黑简体" panose="02000000000000000000" pitchFamily="2" charset="-122"/>
              </a:rPr>
              <a:t>OMICS FOR ALL</a:t>
            </a:r>
          </a:p>
          <a:p>
            <a:pPr algn="ctr"/>
            <a:r>
              <a:rPr lang="zh-CN" altLang="en-US" sz="1200" dirty="0">
                <a:solidFill>
                  <a:schemeClr val="bg1"/>
                </a:solidFill>
                <a:latin typeface="方正兰亭黑简体" panose="02000000000000000000" pitchFamily="2" charset="-122"/>
                <a:ea typeface="方正兰亭黑简体" panose="02000000000000000000" pitchFamily="2" charset="-122"/>
              </a:rPr>
              <a:t>基  因  科  技  造  福  人  类</a:t>
            </a:r>
          </a:p>
        </p:txBody>
      </p:sp>
      <p:pic>
        <p:nvPicPr>
          <p:cNvPr id="5" name="图片 4" descr="研究院新logo白色透明底2021-0826">
            <a:extLst>
              <a:ext uri="{FF2B5EF4-FFF2-40B4-BE49-F238E27FC236}">
                <a16:creationId xmlns:a16="http://schemas.microsoft.com/office/drawing/2014/main" id="{5D9D8300-1261-4CE8-92DE-0166DB4B1D26}"/>
              </a:ext>
            </a:extLst>
          </p:cNvPr>
          <p:cNvPicPr>
            <a:picLocks noChangeAspect="1"/>
          </p:cNvPicPr>
          <p:nvPr/>
        </p:nvPicPr>
        <p:blipFill>
          <a:blip r:embed="rId2"/>
          <a:srcRect t="34938" b="36534"/>
          <a:stretch>
            <a:fillRect/>
          </a:stretch>
        </p:blipFill>
        <p:spPr>
          <a:xfrm>
            <a:off x="7138119" y="192741"/>
            <a:ext cx="2101619" cy="337416"/>
          </a:xfrm>
          <a:prstGeom prst="rect">
            <a:avLst/>
          </a:prstGeom>
        </p:spPr>
      </p:pic>
    </p:spTree>
    <p:extLst>
      <p:ext uri="{BB962C8B-B14F-4D97-AF65-F5344CB8AC3E}">
        <p14:creationId xmlns:p14="http://schemas.microsoft.com/office/powerpoint/2010/main" val="390298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5313C1F-3C69-46C8-8198-2FDFE971F0F0}"/>
              </a:ext>
            </a:extLst>
          </p:cNvPr>
          <p:cNvSpPr>
            <a:spLocks noGrp="1"/>
          </p:cNvSpPr>
          <p:nvPr>
            <p:ph type="title"/>
          </p:nvPr>
        </p:nvSpPr>
        <p:spPr/>
        <p:txBody>
          <a:bodyPr/>
          <a:lstStyle/>
          <a:p>
            <a:r>
              <a:rPr lang="zh-CN" altLang="en-US" sz="1800" dirty="0">
                <a:latin typeface="微软雅黑" panose="020B0503020204020204" pitchFamily="34" charset="-122"/>
                <a:ea typeface="微软雅黑" panose="020B0503020204020204" pitchFamily="34" charset="-122"/>
              </a:rPr>
              <a:t>强化学习</a:t>
            </a:r>
            <a:endParaRPr lang="zh-CN" altLang="en-US" dirty="0"/>
          </a:p>
        </p:txBody>
      </p:sp>
      <p:pic>
        <p:nvPicPr>
          <p:cNvPr id="4" name="Picture 2" descr="Everything You Should Know About Reinforcement Learning">
            <a:extLst>
              <a:ext uri="{FF2B5EF4-FFF2-40B4-BE49-F238E27FC236}">
                <a16:creationId xmlns:a16="http://schemas.microsoft.com/office/drawing/2014/main" id="{1B6D8E66-EFDA-42EB-963F-7481458AFD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943"/>
          <a:stretch/>
        </p:blipFill>
        <p:spPr bwMode="auto">
          <a:xfrm>
            <a:off x="5555381" y="1320800"/>
            <a:ext cx="3405762" cy="2397956"/>
          </a:xfrm>
          <a:prstGeom prst="rect">
            <a:avLst/>
          </a:prstGeom>
          <a:noFill/>
          <a:extLst>
            <a:ext uri="{909E8E84-426E-40DD-AFC4-6F175D3DCCD1}">
              <a14:hiddenFill xmlns:a14="http://schemas.microsoft.com/office/drawing/2010/main">
                <a:solidFill>
                  <a:srgbClr val="FFFFFF"/>
                </a:solidFill>
              </a14:hiddenFill>
            </a:ext>
          </a:extLst>
        </p:spPr>
      </p:pic>
      <p:sp>
        <p:nvSpPr>
          <p:cNvPr id="5" name="内容占位符 2">
            <a:extLst>
              <a:ext uri="{FF2B5EF4-FFF2-40B4-BE49-F238E27FC236}">
                <a16:creationId xmlns:a16="http://schemas.microsoft.com/office/drawing/2014/main" id="{E9C57DEB-87C7-4535-A49A-36A876A962E1}"/>
              </a:ext>
            </a:extLst>
          </p:cNvPr>
          <p:cNvSpPr>
            <a:spLocks noGrp="1"/>
          </p:cNvSpPr>
          <p:nvPr>
            <p:ph idx="1"/>
          </p:nvPr>
        </p:nvSpPr>
        <p:spPr>
          <a:xfrm>
            <a:off x="0" y="1022005"/>
            <a:ext cx="5699991" cy="1816022"/>
          </a:xfrm>
        </p:spPr>
        <p:txBody>
          <a:bodyPr>
            <a:noAutofit/>
          </a:bodyPr>
          <a:lstStyle/>
          <a:p>
            <a:r>
              <a:rPr lang="zh-CN" altLang="en-US" sz="1600" dirty="0"/>
              <a:t>强化学习是指智能体通过与环境交互，来达到学习一个能最大化累积奖励的策略的目的。</a:t>
            </a:r>
            <a:endParaRPr lang="en-US" altLang="zh-CN" sz="1600" dirty="0"/>
          </a:p>
          <a:p>
            <a:endParaRPr lang="en-US" altLang="zh-CN" sz="1600" dirty="0"/>
          </a:p>
          <a:p>
            <a:r>
              <a:rPr lang="zh-CN" altLang="en-US" sz="1600" dirty="0"/>
              <a:t>区别于有监督和无监督学习的一种机器学习方法</a:t>
            </a:r>
            <a:endParaRPr lang="en-US" sz="1600" dirty="0"/>
          </a:p>
        </p:txBody>
      </p:sp>
      <p:sp>
        <p:nvSpPr>
          <p:cNvPr id="6" name="文本框 5">
            <a:extLst>
              <a:ext uri="{FF2B5EF4-FFF2-40B4-BE49-F238E27FC236}">
                <a16:creationId xmlns:a16="http://schemas.microsoft.com/office/drawing/2014/main" id="{7C69E873-993F-4CEF-B227-EE0A88ECC328}"/>
              </a:ext>
            </a:extLst>
          </p:cNvPr>
          <p:cNvSpPr txBox="1"/>
          <p:nvPr/>
        </p:nvSpPr>
        <p:spPr>
          <a:xfrm>
            <a:off x="182857" y="3459775"/>
            <a:ext cx="6725943" cy="1323439"/>
          </a:xfrm>
          <a:prstGeom prst="rect">
            <a:avLst/>
          </a:prstGeom>
          <a:noFill/>
        </p:spPr>
        <p:txBody>
          <a:bodyPr wrap="square" rtlCol="0">
            <a:spAutoFit/>
          </a:bodyPr>
          <a:lstStyle/>
          <a:p>
            <a:r>
              <a:rPr lang="zh-CN" altLang="en-US" sz="1600" dirty="0"/>
              <a:t>经典强化学习框架</a:t>
            </a:r>
            <a:r>
              <a:rPr lang="en-US" altLang="zh-CN" sz="1600" dirty="0"/>
              <a:t>:</a:t>
            </a:r>
          </a:p>
          <a:p>
            <a:pPr marL="914400" lvl="1" indent="-457200">
              <a:buAutoNum type="arabicPeriod"/>
            </a:pPr>
            <a:r>
              <a:rPr lang="zh-CN" altLang="en-US" sz="1600" dirty="0"/>
              <a:t>通过与环境交互收集数据。每个数据由（ </a:t>
            </a:r>
            <a:r>
              <a:rPr lang="en-US" altLang="zh-CN" sz="1600" dirty="0"/>
              <a:t>s , a , r , s’</a:t>
            </a:r>
            <a:r>
              <a:rPr lang="zh-CN" altLang="en-US" sz="1600" dirty="0"/>
              <a:t>）组成</a:t>
            </a:r>
            <a:endParaRPr lang="en-US" altLang="zh-CN" sz="1600" dirty="0"/>
          </a:p>
          <a:p>
            <a:pPr marL="914400" lvl="1" indent="-457200">
              <a:buAutoNum type="arabicPeriod"/>
            </a:pPr>
            <a:r>
              <a:rPr lang="zh-CN" altLang="en-US" sz="1600" dirty="0"/>
              <a:t>周期性的通过记忆中的数据进行训练优化策略或模型</a:t>
            </a:r>
            <a:endParaRPr lang="en-US" altLang="zh-CN" sz="1600" dirty="0"/>
          </a:p>
          <a:p>
            <a:pPr marL="457200" lvl="1" indent="0">
              <a:buNone/>
            </a:pPr>
            <a:endParaRPr lang="en-US" altLang="zh-CN" sz="1600" dirty="0"/>
          </a:p>
          <a:p>
            <a:pPr marL="457200" lvl="1" indent="0">
              <a:buNone/>
            </a:pPr>
            <a:r>
              <a:rPr lang="zh-CN" altLang="en-US" sz="1600" dirty="0"/>
              <a:t>重复</a:t>
            </a:r>
            <a:r>
              <a:rPr lang="en-US" altLang="zh-CN" sz="1600" dirty="0"/>
              <a:t>1</a:t>
            </a:r>
            <a:r>
              <a:rPr lang="zh-CN" altLang="en-US" sz="1600" dirty="0"/>
              <a:t>和</a:t>
            </a:r>
            <a:r>
              <a:rPr lang="en-US" altLang="zh-CN" sz="1600" dirty="0"/>
              <a:t>2</a:t>
            </a:r>
          </a:p>
        </p:txBody>
      </p:sp>
    </p:spTree>
    <p:extLst>
      <p:ext uri="{BB962C8B-B14F-4D97-AF65-F5344CB8AC3E}">
        <p14:creationId xmlns:p14="http://schemas.microsoft.com/office/powerpoint/2010/main" val="207152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ynamic Programming Explanation with Fibonacci 用費波那契數列來入手動態規劃| by Ryan Yang  | Medium">
            <a:extLst>
              <a:ext uri="{FF2B5EF4-FFF2-40B4-BE49-F238E27FC236}">
                <a16:creationId xmlns:a16="http://schemas.microsoft.com/office/drawing/2014/main" id="{33584D69-DD48-4E07-818F-38D8DB7885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416" t="8674" r="32167" b="24161"/>
          <a:stretch/>
        </p:blipFill>
        <p:spPr bwMode="auto">
          <a:xfrm>
            <a:off x="5622965" y="1240811"/>
            <a:ext cx="2823382" cy="2266659"/>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a:extLst>
              <a:ext uri="{FF2B5EF4-FFF2-40B4-BE49-F238E27FC236}">
                <a16:creationId xmlns:a16="http://schemas.microsoft.com/office/drawing/2014/main" id="{3D556C3B-ECAE-4105-AE48-EA6D1D395AF8}"/>
              </a:ext>
            </a:extLst>
          </p:cNvPr>
          <p:cNvSpPr>
            <a:spLocks noGrp="1"/>
          </p:cNvSpPr>
          <p:nvPr>
            <p:ph type="title"/>
          </p:nvPr>
        </p:nvSpPr>
        <p:spPr/>
        <p:txBody>
          <a:bodyPr/>
          <a:lstStyle/>
          <a:p>
            <a:r>
              <a:rPr lang="zh-CN" altLang="en-US" sz="1800" dirty="0">
                <a:latin typeface="微软雅黑" panose="020B0503020204020204" pitchFamily="34" charset="-122"/>
                <a:ea typeface="微软雅黑" panose="020B0503020204020204" pitchFamily="34" charset="-122"/>
              </a:rPr>
              <a:t>强化学习的分类</a:t>
            </a:r>
            <a:endParaRPr lang="zh-CN" altLang="en-US" dirty="0"/>
          </a:p>
        </p:txBody>
      </p:sp>
      <p:sp>
        <p:nvSpPr>
          <p:cNvPr id="4" name="文本框 3">
            <a:extLst>
              <a:ext uri="{FF2B5EF4-FFF2-40B4-BE49-F238E27FC236}">
                <a16:creationId xmlns:a16="http://schemas.microsoft.com/office/drawing/2014/main" id="{7E1146A7-67F2-4AC9-8FC8-B52AFD90A2BE}"/>
              </a:ext>
            </a:extLst>
          </p:cNvPr>
          <p:cNvSpPr txBox="1"/>
          <p:nvPr/>
        </p:nvSpPr>
        <p:spPr>
          <a:xfrm>
            <a:off x="254000" y="808625"/>
            <a:ext cx="3662680" cy="584775"/>
          </a:xfrm>
          <a:prstGeom prst="rect">
            <a:avLst/>
          </a:prstGeom>
          <a:noFill/>
        </p:spPr>
        <p:txBody>
          <a:bodyPr wrap="square" rtlCol="0">
            <a:spAutoFit/>
          </a:bodyPr>
          <a:lstStyle/>
          <a:p>
            <a:pPr marL="342900" indent="-342900">
              <a:buAutoNum type="ea1ChsPeriod"/>
            </a:pPr>
            <a:r>
              <a:rPr lang="zh-CN" altLang="en-US" sz="1600" dirty="0">
                <a:solidFill>
                  <a:schemeClr val="accent4"/>
                </a:solidFill>
              </a:rPr>
              <a:t>基于有无环境模型</a:t>
            </a:r>
            <a:endParaRPr lang="en-US" altLang="zh-CN" sz="1600" dirty="0">
              <a:solidFill>
                <a:schemeClr val="accent4"/>
              </a:solidFill>
            </a:endParaRPr>
          </a:p>
          <a:p>
            <a:pPr marL="342900" indent="-342900">
              <a:buAutoNum type="ea1ChsPeriod"/>
            </a:pPr>
            <a:r>
              <a:rPr lang="zh-CN" altLang="en-US" sz="1600" dirty="0"/>
              <a:t>基于决策方法</a:t>
            </a:r>
          </a:p>
        </p:txBody>
      </p:sp>
      <p:sp>
        <p:nvSpPr>
          <p:cNvPr id="5" name="文本框 4">
            <a:extLst>
              <a:ext uri="{FF2B5EF4-FFF2-40B4-BE49-F238E27FC236}">
                <a16:creationId xmlns:a16="http://schemas.microsoft.com/office/drawing/2014/main" id="{4EB078CD-F973-437B-8A4B-41516E6D1A03}"/>
              </a:ext>
            </a:extLst>
          </p:cNvPr>
          <p:cNvSpPr txBox="1"/>
          <p:nvPr/>
        </p:nvSpPr>
        <p:spPr>
          <a:xfrm>
            <a:off x="254000" y="1871011"/>
            <a:ext cx="7071360" cy="1363450"/>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zh-CN" altLang="en-US" sz="1600" dirty="0">
                <a:solidFill>
                  <a:schemeClr val="accent4"/>
                </a:solidFill>
              </a:rPr>
              <a:t>基于模型的强化学习</a:t>
            </a:r>
            <a:endParaRPr lang="en-US" altLang="zh-CN" sz="1600" dirty="0">
              <a:solidFill>
                <a:schemeClr val="accent4"/>
              </a:solidFill>
            </a:endParaRPr>
          </a:p>
          <a:p>
            <a:pPr marL="228600" indent="-228600">
              <a:lnSpc>
                <a:spcPct val="90000"/>
              </a:lnSpc>
              <a:spcBef>
                <a:spcPts val="1000"/>
              </a:spcBef>
              <a:buFont typeface="Arial" panose="020B0604020202020204" pitchFamily="34" charset="0"/>
              <a:buChar char="•"/>
            </a:pPr>
            <a:r>
              <a:rPr lang="zh-CN" altLang="en-US" sz="1600" dirty="0"/>
              <a:t>环境可以被一个模型，用状态转移和奖励函数描述。</a:t>
            </a:r>
            <a:endParaRPr lang="en-US" altLang="zh-CN" sz="1600" dirty="0"/>
          </a:p>
          <a:p>
            <a:pPr marL="228600" indent="-228600">
              <a:lnSpc>
                <a:spcPct val="90000"/>
              </a:lnSpc>
              <a:spcBef>
                <a:spcPts val="1000"/>
              </a:spcBef>
              <a:buFont typeface="Arial" panose="020B0604020202020204" pitchFamily="34" charset="0"/>
              <a:buChar char="•"/>
            </a:pPr>
            <a:r>
              <a:rPr lang="zh-CN" altLang="en-US" sz="1600" dirty="0"/>
              <a:t>智能体在该模型中探索并选择最优动作。</a:t>
            </a:r>
            <a:endParaRPr lang="en-US" altLang="zh-CN" sz="1600" dirty="0"/>
          </a:p>
          <a:p>
            <a:pPr marL="228600" indent="-228600">
              <a:lnSpc>
                <a:spcPct val="90000"/>
              </a:lnSpc>
              <a:spcBef>
                <a:spcPts val="1000"/>
              </a:spcBef>
              <a:buFont typeface="Arial" panose="020B0604020202020204" pitchFamily="34" charset="0"/>
              <a:buChar char="•"/>
            </a:pPr>
            <a:r>
              <a:rPr lang="zh-CN" altLang="en-US" sz="1600" dirty="0"/>
              <a:t>例子：动态规划，蒙特卡洛树搜索。</a:t>
            </a:r>
          </a:p>
        </p:txBody>
      </p:sp>
      <p:sp>
        <p:nvSpPr>
          <p:cNvPr id="7" name="文本框 6">
            <a:extLst>
              <a:ext uri="{FF2B5EF4-FFF2-40B4-BE49-F238E27FC236}">
                <a16:creationId xmlns:a16="http://schemas.microsoft.com/office/drawing/2014/main" id="{D8BABB73-1D49-42F1-A41F-B73BF5086E2B}"/>
              </a:ext>
            </a:extLst>
          </p:cNvPr>
          <p:cNvSpPr txBox="1"/>
          <p:nvPr/>
        </p:nvSpPr>
        <p:spPr>
          <a:xfrm>
            <a:off x="254000" y="4004805"/>
            <a:ext cx="9276080" cy="584775"/>
          </a:xfrm>
          <a:prstGeom prst="rect">
            <a:avLst/>
          </a:prstGeom>
          <a:noFill/>
        </p:spPr>
        <p:txBody>
          <a:bodyPr wrap="square" rtlCol="0">
            <a:spAutoFit/>
          </a:bodyPr>
          <a:lstStyle/>
          <a:p>
            <a:r>
              <a:rPr lang="zh-CN" altLang="en-US" sz="1600" dirty="0"/>
              <a:t>特点：能够提前进行策略规划（如动态规划）。</a:t>
            </a:r>
          </a:p>
          <a:p>
            <a:r>
              <a:rPr lang="zh-CN" altLang="en-US" sz="1600" dirty="0"/>
              <a:t>在样本数据有限的情况下表现良好，因为可以通过模拟来减少真实环境中的探索。</a:t>
            </a:r>
          </a:p>
        </p:txBody>
      </p:sp>
      <p:sp>
        <p:nvSpPr>
          <p:cNvPr id="8" name="文本框 7">
            <a:extLst>
              <a:ext uri="{FF2B5EF4-FFF2-40B4-BE49-F238E27FC236}">
                <a16:creationId xmlns:a16="http://schemas.microsoft.com/office/drawing/2014/main" id="{524900A4-63DD-42C9-A6F9-3A8282A22E9B}"/>
              </a:ext>
            </a:extLst>
          </p:cNvPr>
          <p:cNvSpPr txBox="1"/>
          <p:nvPr/>
        </p:nvSpPr>
        <p:spPr>
          <a:xfrm>
            <a:off x="6207760" y="3591020"/>
            <a:ext cx="2235200" cy="246221"/>
          </a:xfrm>
          <a:prstGeom prst="rect">
            <a:avLst/>
          </a:prstGeom>
          <a:noFill/>
        </p:spPr>
        <p:txBody>
          <a:bodyPr wrap="square" rtlCol="0">
            <a:spAutoFit/>
          </a:bodyPr>
          <a:lstStyle/>
          <a:p>
            <a:r>
              <a:rPr lang="zh-CN" altLang="en-US" sz="1000" dirty="0"/>
              <a:t>使用动态规划方法求解斐波那契数列</a:t>
            </a:r>
          </a:p>
        </p:txBody>
      </p:sp>
    </p:spTree>
    <p:extLst>
      <p:ext uri="{BB962C8B-B14F-4D97-AF65-F5344CB8AC3E}">
        <p14:creationId xmlns:p14="http://schemas.microsoft.com/office/powerpoint/2010/main" val="309024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C82B6AF-A1EE-42FE-959E-0E0BF14C7E01}"/>
              </a:ext>
            </a:extLst>
          </p:cNvPr>
          <p:cNvSpPr>
            <a:spLocks noGrp="1"/>
          </p:cNvSpPr>
          <p:nvPr>
            <p:ph type="title"/>
          </p:nvPr>
        </p:nvSpPr>
        <p:spPr/>
        <p:txBody>
          <a:bodyPr/>
          <a:lstStyle/>
          <a:p>
            <a:r>
              <a:rPr lang="zh-CN" altLang="en-US" sz="1800" dirty="0">
                <a:latin typeface="微软雅黑" panose="020B0503020204020204" pitchFamily="34" charset="-122"/>
                <a:ea typeface="微软雅黑" panose="020B0503020204020204" pitchFamily="34" charset="-122"/>
              </a:rPr>
              <a:t>强化学习的分类</a:t>
            </a:r>
            <a:endParaRPr lang="zh-CN" altLang="en-US" dirty="0"/>
          </a:p>
        </p:txBody>
      </p:sp>
      <p:sp>
        <p:nvSpPr>
          <p:cNvPr id="4" name="文本框 3">
            <a:extLst>
              <a:ext uri="{FF2B5EF4-FFF2-40B4-BE49-F238E27FC236}">
                <a16:creationId xmlns:a16="http://schemas.microsoft.com/office/drawing/2014/main" id="{23F66C0B-6DAD-4431-B046-8D92FDE57D46}"/>
              </a:ext>
            </a:extLst>
          </p:cNvPr>
          <p:cNvSpPr txBox="1"/>
          <p:nvPr/>
        </p:nvSpPr>
        <p:spPr>
          <a:xfrm>
            <a:off x="245400" y="775547"/>
            <a:ext cx="3505200" cy="584775"/>
          </a:xfrm>
          <a:prstGeom prst="rect">
            <a:avLst/>
          </a:prstGeom>
          <a:noFill/>
        </p:spPr>
        <p:txBody>
          <a:bodyPr wrap="square" rtlCol="0">
            <a:spAutoFit/>
          </a:bodyPr>
          <a:lstStyle/>
          <a:p>
            <a:pPr marL="342900" indent="-342900">
              <a:buAutoNum type="ea1ChsPeriod"/>
            </a:pPr>
            <a:r>
              <a:rPr lang="zh-CN" altLang="en-US" sz="1600" dirty="0">
                <a:solidFill>
                  <a:schemeClr val="accent4"/>
                </a:solidFill>
              </a:rPr>
              <a:t>基于有无环境模型</a:t>
            </a:r>
            <a:endParaRPr lang="en-US" altLang="zh-CN" sz="1600" dirty="0">
              <a:solidFill>
                <a:schemeClr val="accent4"/>
              </a:solidFill>
            </a:endParaRPr>
          </a:p>
          <a:p>
            <a:pPr marL="342900" indent="-342900">
              <a:buAutoNum type="ea1ChsPeriod"/>
            </a:pPr>
            <a:r>
              <a:rPr lang="zh-CN" altLang="en-US" sz="1600" dirty="0"/>
              <a:t>基于决策方法</a:t>
            </a:r>
          </a:p>
        </p:txBody>
      </p:sp>
      <p:sp>
        <p:nvSpPr>
          <p:cNvPr id="5" name="文本框 4">
            <a:extLst>
              <a:ext uri="{FF2B5EF4-FFF2-40B4-BE49-F238E27FC236}">
                <a16:creationId xmlns:a16="http://schemas.microsoft.com/office/drawing/2014/main" id="{93B12789-5839-46A1-893A-4C19A876751F}"/>
              </a:ext>
            </a:extLst>
          </p:cNvPr>
          <p:cNvSpPr txBox="1"/>
          <p:nvPr/>
        </p:nvSpPr>
        <p:spPr>
          <a:xfrm>
            <a:off x="254000" y="1902704"/>
            <a:ext cx="7071360" cy="1363450"/>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zh-CN" altLang="en-US" sz="1600" dirty="0">
                <a:solidFill>
                  <a:schemeClr val="accent4"/>
                </a:solidFill>
              </a:rPr>
              <a:t>无模型的强化学习</a:t>
            </a:r>
            <a:endParaRPr lang="en-US" altLang="zh-CN" sz="1600" dirty="0">
              <a:solidFill>
                <a:schemeClr val="accent4"/>
              </a:solidFill>
            </a:endParaRPr>
          </a:p>
          <a:p>
            <a:pPr marL="228600" indent="-228600">
              <a:lnSpc>
                <a:spcPct val="90000"/>
              </a:lnSpc>
              <a:spcBef>
                <a:spcPts val="1000"/>
              </a:spcBef>
              <a:buFont typeface="Arial" panose="020B0604020202020204" pitchFamily="34" charset="0"/>
              <a:buChar char="•"/>
            </a:pPr>
            <a:r>
              <a:rPr lang="zh-CN" altLang="en-US" sz="1600" dirty="0"/>
              <a:t>不依赖于环境模型，直接与环境交互来学习</a:t>
            </a:r>
            <a:endParaRPr lang="en-US" altLang="zh-CN" sz="1600" dirty="0"/>
          </a:p>
          <a:p>
            <a:pPr marL="228600" indent="-228600">
              <a:lnSpc>
                <a:spcPct val="90000"/>
              </a:lnSpc>
              <a:spcBef>
                <a:spcPts val="1000"/>
              </a:spcBef>
              <a:buFont typeface="Arial" panose="020B0604020202020204" pitchFamily="34" charset="0"/>
              <a:buChar char="•"/>
            </a:pPr>
            <a:r>
              <a:rPr lang="zh-CN" altLang="en-US" sz="1600" dirty="0"/>
              <a:t>智能体不断试错调整，来最大化累计奖励</a:t>
            </a:r>
            <a:endParaRPr lang="en-US" altLang="zh-CN" sz="1600" dirty="0"/>
          </a:p>
          <a:p>
            <a:pPr marL="228600" indent="-228600">
              <a:lnSpc>
                <a:spcPct val="90000"/>
              </a:lnSpc>
              <a:spcBef>
                <a:spcPts val="1000"/>
              </a:spcBef>
              <a:buFont typeface="Arial" panose="020B0604020202020204" pitchFamily="34" charset="0"/>
              <a:buChar char="•"/>
            </a:pPr>
            <a:r>
              <a:rPr lang="zh-CN" altLang="en-US" sz="1600" dirty="0"/>
              <a:t>例子：</a:t>
            </a:r>
            <a:r>
              <a:rPr lang="en-US" altLang="zh-CN" sz="1600" dirty="0"/>
              <a:t>Q-Learning, SARSA, </a:t>
            </a:r>
            <a:r>
              <a:rPr lang="zh-CN" altLang="en-US" sz="1600" dirty="0"/>
              <a:t>深度</a:t>
            </a:r>
            <a:r>
              <a:rPr lang="en-US" altLang="zh-CN" sz="1600" dirty="0"/>
              <a:t>Q</a:t>
            </a:r>
            <a:r>
              <a:rPr lang="zh-CN" altLang="en-US" sz="1600" dirty="0"/>
              <a:t>网络 </a:t>
            </a:r>
            <a:r>
              <a:rPr lang="en-US" altLang="zh-CN" sz="1600" dirty="0"/>
              <a:t>(DQN)</a:t>
            </a:r>
            <a:endParaRPr lang="zh-CN" altLang="en-US" sz="1600" dirty="0"/>
          </a:p>
        </p:txBody>
      </p:sp>
      <p:sp>
        <p:nvSpPr>
          <p:cNvPr id="6" name="文本框 5">
            <a:extLst>
              <a:ext uri="{FF2B5EF4-FFF2-40B4-BE49-F238E27FC236}">
                <a16:creationId xmlns:a16="http://schemas.microsoft.com/office/drawing/2014/main" id="{73FAE81E-F46A-4342-A3A6-19096E3361B7}"/>
              </a:ext>
            </a:extLst>
          </p:cNvPr>
          <p:cNvSpPr txBox="1"/>
          <p:nvPr/>
        </p:nvSpPr>
        <p:spPr>
          <a:xfrm>
            <a:off x="254000" y="3776749"/>
            <a:ext cx="7272020" cy="584775"/>
          </a:xfrm>
          <a:prstGeom prst="rect">
            <a:avLst/>
          </a:prstGeom>
          <a:noFill/>
        </p:spPr>
        <p:txBody>
          <a:bodyPr wrap="square">
            <a:spAutoFit/>
          </a:bodyPr>
          <a:lstStyle/>
          <a:p>
            <a:r>
              <a:rPr lang="zh-CN" altLang="en-US" sz="1600" dirty="0"/>
              <a:t>特点：不需要构建或学习环境模型，因此可以处理复杂和不可预测的环境。</a:t>
            </a:r>
          </a:p>
          <a:p>
            <a:r>
              <a:rPr lang="zh-CN" altLang="en-US" sz="1600" dirty="0"/>
              <a:t>适用于在线学习和实际环境的直接交互。</a:t>
            </a:r>
          </a:p>
        </p:txBody>
      </p:sp>
      <p:sp>
        <p:nvSpPr>
          <p:cNvPr id="7" name="文本框 6">
            <a:extLst>
              <a:ext uri="{FF2B5EF4-FFF2-40B4-BE49-F238E27FC236}">
                <a16:creationId xmlns:a16="http://schemas.microsoft.com/office/drawing/2014/main" id="{BB32D5D2-79D9-4042-9022-3855345F31EC}"/>
              </a:ext>
            </a:extLst>
          </p:cNvPr>
          <p:cNvSpPr txBox="1"/>
          <p:nvPr/>
        </p:nvSpPr>
        <p:spPr>
          <a:xfrm>
            <a:off x="6129412" y="3296627"/>
            <a:ext cx="2651911" cy="400110"/>
          </a:xfrm>
          <a:prstGeom prst="rect">
            <a:avLst/>
          </a:prstGeom>
          <a:noFill/>
        </p:spPr>
        <p:txBody>
          <a:bodyPr wrap="square" rtlCol="0">
            <a:spAutoFit/>
          </a:bodyPr>
          <a:lstStyle/>
          <a:p>
            <a:r>
              <a:rPr lang="en-US" altLang="zh-CN" sz="1000" dirty="0"/>
              <a:t>Cart-pole, </a:t>
            </a:r>
            <a:r>
              <a:rPr lang="zh-CN" altLang="en-US" sz="1000" dirty="0"/>
              <a:t>一个常用的强化学习训练环境。目标是训练智能体操控小车让杆子不倒下来。</a:t>
            </a:r>
          </a:p>
        </p:txBody>
      </p:sp>
      <p:pic>
        <p:nvPicPr>
          <p:cNvPr id="8" name="Picture 2" descr="Cart-pole balancing problem. The force applied to the cart is a(t)F ,... |  Download Scientific Diagram">
            <a:extLst>
              <a:ext uri="{FF2B5EF4-FFF2-40B4-BE49-F238E27FC236}">
                <a16:creationId xmlns:a16="http://schemas.microsoft.com/office/drawing/2014/main" id="{99E16BB2-F9F5-421E-A282-8B1405CB0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717" y="1846558"/>
            <a:ext cx="2510606" cy="145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128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B51DF8F-2E9E-4D32-AE18-76F2E8AFB017}"/>
              </a:ext>
            </a:extLst>
          </p:cNvPr>
          <p:cNvSpPr>
            <a:spLocks noGrp="1"/>
          </p:cNvSpPr>
          <p:nvPr>
            <p:ph type="title"/>
          </p:nvPr>
        </p:nvSpPr>
        <p:spPr>
          <a:xfrm>
            <a:off x="0" y="185738"/>
            <a:ext cx="3995738" cy="360362"/>
          </a:xfrm>
        </p:spPr>
        <p:txBody>
          <a:bodyPr>
            <a:normAutofit/>
          </a:bodyPr>
          <a:lstStyle/>
          <a:p>
            <a:r>
              <a:rPr lang="zh-CN" altLang="en-US" dirty="0">
                <a:latin typeface="微软雅黑" panose="020B0503020204020204" pitchFamily="34" charset="-122"/>
                <a:ea typeface="微软雅黑" panose="020B0503020204020204" pitchFamily="34" charset="-122"/>
              </a:rPr>
              <a:t>强化学习的分类</a:t>
            </a:r>
            <a:endParaRPr 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77A5FB2-E323-4636-8845-8E915B199C5C}"/>
              </a:ext>
            </a:extLst>
          </p:cNvPr>
          <p:cNvSpPr txBox="1"/>
          <p:nvPr/>
        </p:nvSpPr>
        <p:spPr>
          <a:xfrm>
            <a:off x="254000" y="822960"/>
            <a:ext cx="3505200" cy="584775"/>
          </a:xfrm>
          <a:prstGeom prst="rect">
            <a:avLst/>
          </a:prstGeom>
          <a:noFill/>
        </p:spPr>
        <p:txBody>
          <a:bodyPr wrap="square" rtlCol="0">
            <a:spAutoFit/>
          </a:bodyPr>
          <a:lstStyle/>
          <a:p>
            <a:pPr marL="342900" indent="-342900">
              <a:buAutoNum type="ea1ChsPeriod"/>
            </a:pPr>
            <a:r>
              <a:rPr lang="zh-CN" altLang="en-US" sz="1600" dirty="0"/>
              <a:t>基于有无环境模型</a:t>
            </a:r>
            <a:endParaRPr lang="en-US" altLang="zh-CN" sz="1600" dirty="0"/>
          </a:p>
          <a:p>
            <a:pPr marL="342900" indent="-342900">
              <a:buAutoNum type="ea1ChsPeriod"/>
            </a:pPr>
            <a:r>
              <a:rPr lang="zh-CN" altLang="en-US" sz="1600" dirty="0">
                <a:solidFill>
                  <a:schemeClr val="accent4"/>
                </a:solidFill>
              </a:rPr>
              <a:t>基于决策方法</a:t>
            </a:r>
          </a:p>
        </p:txBody>
      </p:sp>
      <p:sp>
        <p:nvSpPr>
          <p:cNvPr id="6" name="文本框 5">
            <a:extLst>
              <a:ext uri="{FF2B5EF4-FFF2-40B4-BE49-F238E27FC236}">
                <a16:creationId xmlns:a16="http://schemas.microsoft.com/office/drawing/2014/main" id="{FA379883-1CA9-45CA-8FD4-53A3C1856CB2}"/>
              </a:ext>
            </a:extLst>
          </p:cNvPr>
          <p:cNvSpPr txBox="1"/>
          <p:nvPr/>
        </p:nvSpPr>
        <p:spPr>
          <a:xfrm>
            <a:off x="254000" y="1614802"/>
            <a:ext cx="5203634" cy="1569660"/>
          </a:xfrm>
          <a:prstGeom prst="rect">
            <a:avLst/>
          </a:prstGeom>
          <a:noFill/>
        </p:spPr>
        <p:txBody>
          <a:bodyPr wrap="square" rtlCol="0">
            <a:spAutoFit/>
          </a:bodyPr>
          <a:lstStyle/>
          <a:p>
            <a:r>
              <a:rPr lang="zh-CN" altLang="en-US" sz="1600" dirty="0"/>
              <a:t>基于策略 </a:t>
            </a:r>
            <a:r>
              <a:rPr lang="en-US" altLang="zh-CN" sz="1600" dirty="0"/>
              <a:t>(policy)</a:t>
            </a:r>
            <a:r>
              <a:rPr lang="zh-CN" altLang="en-US" sz="1600" dirty="0"/>
              <a:t>梯度</a:t>
            </a:r>
            <a:r>
              <a:rPr lang="en-US" altLang="zh-CN" sz="1600" dirty="0"/>
              <a:t> </a:t>
            </a:r>
            <a:r>
              <a:rPr lang="zh-CN" altLang="en-US" sz="1600" dirty="0"/>
              <a:t>的智能体：</a:t>
            </a:r>
            <a:endParaRPr lang="en-US" altLang="zh-CN" sz="1600" dirty="0"/>
          </a:p>
          <a:p>
            <a:r>
              <a:rPr lang="zh-CN" altLang="en-US" sz="1600" dirty="0"/>
              <a:t>该方法直接输出一个行动。策略梯度方法直接优化策略。通过计算和调整策略的梯度来最大化期望的累计奖励。策略通常通过参数化的神经网络来表示。</a:t>
            </a:r>
            <a:endParaRPr lang="en-US" altLang="zh-CN" sz="1600" dirty="0"/>
          </a:p>
          <a:p>
            <a:r>
              <a:rPr lang="zh-CN" altLang="en-US" sz="1600" dirty="0"/>
              <a:t>例子：深度确定性策略梯度（</a:t>
            </a:r>
            <a:r>
              <a:rPr lang="en-US" altLang="zh-CN" sz="1600" dirty="0"/>
              <a:t>DDPG</a:t>
            </a:r>
            <a:r>
              <a:rPr lang="zh-CN" altLang="en-US" sz="1600" dirty="0"/>
              <a:t>）、近端策略优化（</a:t>
            </a:r>
            <a:r>
              <a:rPr lang="en-US" altLang="zh-CN" sz="1600" dirty="0"/>
              <a:t>PPO</a:t>
            </a:r>
            <a:r>
              <a:rPr lang="zh-CN" altLang="en-US" sz="1600" dirty="0"/>
              <a:t>） </a:t>
            </a:r>
          </a:p>
        </p:txBody>
      </p:sp>
      <p:sp>
        <p:nvSpPr>
          <p:cNvPr id="7" name="文本框 6">
            <a:extLst>
              <a:ext uri="{FF2B5EF4-FFF2-40B4-BE49-F238E27FC236}">
                <a16:creationId xmlns:a16="http://schemas.microsoft.com/office/drawing/2014/main" id="{3C7AE042-46E8-4986-B701-8909ECB11887}"/>
              </a:ext>
            </a:extLst>
          </p:cNvPr>
          <p:cNvSpPr txBox="1"/>
          <p:nvPr/>
        </p:nvSpPr>
        <p:spPr>
          <a:xfrm>
            <a:off x="254000" y="3391529"/>
            <a:ext cx="5821864" cy="1323439"/>
          </a:xfrm>
          <a:prstGeom prst="rect">
            <a:avLst/>
          </a:prstGeom>
          <a:noFill/>
        </p:spPr>
        <p:txBody>
          <a:bodyPr wrap="square" rtlCol="0">
            <a:spAutoFit/>
          </a:bodyPr>
          <a:lstStyle/>
          <a:p>
            <a:r>
              <a:rPr lang="zh-CN" altLang="en-US" sz="1600" dirty="0"/>
              <a:t>基于值函数 </a:t>
            </a:r>
            <a:r>
              <a:rPr lang="en-US" altLang="zh-CN" sz="1600" dirty="0"/>
              <a:t>(value) </a:t>
            </a:r>
            <a:r>
              <a:rPr lang="zh-CN" altLang="en-US" sz="1600" dirty="0"/>
              <a:t>的智能体：</a:t>
            </a:r>
            <a:endParaRPr lang="en-US" altLang="zh-CN" sz="1600" dirty="0"/>
          </a:p>
          <a:p>
            <a:r>
              <a:rPr lang="zh-CN" altLang="en-US" sz="1600" dirty="0"/>
              <a:t>值函数方法通过估计每个状态或状态</a:t>
            </a:r>
            <a:r>
              <a:rPr lang="en-US" altLang="zh-CN" sz="1600" dirty="0"/>
              <a:t>-</a:t>
            </a:r>
            <a:r>
              <a:rPr lang="zh-CN" altLang="en-US" sz="1600" dirty="0"/>
              <a:t>动作对的值来指导智能体的决策。这个值代表即长期奖励的期望。这类方法的目标是找到最优的值函数，一般通过神经网络来近似值函数。</a:t>
            </a:r>
            <a:endParaRPr lang="en-US" altLang="zh-CN" sz="1600" dirty="0"/>
          </a:p>
          <a:p>
            <a:r>
              <a:rPr lang="zh-CN" altLang="en-US" sz="1600" dirty="0"/>
              <a:t>例子：</a:t>
            </a:r>
            <a:r>
              <a:rPr lang="en-US" altLang="zh-CN" sz="1600" dirty="0"/>
              <a:t> Q-learning</a:t>
            </a:r>
            <a:r>
              <a:rPr lang="zh-CN" altLang="en-US" sz="1600" dirty="0"/>
              <a:t>、</a:t>
            </a:r>
            <a:r>
              <a:rPr lang="en-US" altLang="zh-CN" sz="1600" dirty="0"/>
              <a:t>SARSA</a:t>
            </a:r>
            <a:r>
              <a:rPr lang="zh-CN" altLang="en-US" sz="1600" dirty="0"/>
              <a:t>、深度</a:t>
            </a:r>
            <a:r>
              <a:rPr lang="en-US" altLang="zh-CN" sz="1600" dirty="0"/>
              <a:t>Q</a:t>
            </a:r>
            <a:r>
              <a:rPr lang="zh-CN" altLang="en-US" sz="1600" dirty="0"/>
              <a:t>网络（</a:t>
            </a:r>
            <a:r>
              <a:rPr lang="en-US" altLang="zh-CN" sz="1600" dirty="0"/>
              <a:t>DQN</a:t>
            </a:r>
            <a:r>
              <a:rPr lang="zh-CN" altLang="en-US" sz="1600" dirty="0"/>
              <a:t>）</a:t>
            </a:r>
          </a:p>
        </p:txBody>
      </p:sp>
      <mc:AlternateContent xmlns:mc="http://schemas.openxmlformats.org/markup-compatibility/2006">
        <mc:Choice xmlns:a14="http://schemas.microsoft.com/office/drawing/2010/main" Requires="a14">
          <p:sp>
            <p:nvSpPr>
              <p:cNvPr id="8" name="椭圆 7">
                <a:extLst>
                  <a:ext uri="{FF2B5EF4-FFF2-40B4-BE49-F238E27FC236}">
                    <a16:creationId xmlns:a16="http://schemas.microsoft.com/office/drawing/2014/main" id="{156B79C2-8D12-4960-A6A2-FFFAFB75B58A}"/>
                  </a:ext>
                </a:extLst>
              </p:cNvPr>
              <p:cNvSpPr/>
              <p:nvPr/>
            </p:nvSpPr>
            <p:spPr>
              <a:xfrm>
                <a:off x="5923198" y="1921207"/>
                <a:ext cx="1443463" cy="815189"/>
              </a:xfrm>
              <a:prstGeom prst="ellipse">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rPr>
                  <a:t>Policy-Based</a:t>
                </a:r>
              </a:p>
              <a:p>
                <a:pPr algn="ctr"/>
                <a:r>
                  <a:rPr lang="en-US" sz="1000" dirty="0">
                    <a:solidFill>
                      <a:schemeClr val="tx1"/>
                    </a:solidFill>
                  </a:rPr>
                  <a:t>(</a:t>
                </a:r>
                <a14:m>
                  <m:oMath xmlns:m="http://schemas.openxmlformats.org/officeDocument/2006/math">
                    <m:r>
                      <m:rPr>
                        <m:nor/>
                      </m:rPr>
                      <a:rPr lang="en-US" sz="1000" dirty="0" smtClean="0">
                        <a:solidFill>
                          <a:schemeClr val="tx1"/>
                        </a:solidFill>
                      </a:rPr>
                      <m:t>e</m:t>
                    </m:r>
                    <m:r>
                      <m:rPr>
                        <m:nor/>
                      </m:rPr>
                      <a:rPr lang="en-US" sz="1000" dirty="0" smtClean="0">
                        <a:solidFill>
                          <a:schemeClr val="tx1"/>
                        </a:solidFill>
                      </a:rPr>
                      <m:t>.</m:t>
                    </m:r>
                    <m:r>
                      <m:rPr>
                        <m:nor/>
                      </m:rPr>
                      <a:rPr lang="en-US" sz="1000" dirty="0" smtClean="0">
                        <a:solidFill>
                          <a:schemeClr val="tx1"/>
                        </a:solidFill>
                      </a:rPr>
                      <m:t>g</m:t>
                    </m:r>
                    <m:r>
                      <m:rPr>
                        <m:nor/>
                      </m:rPr>
                      <a:rPr lang="en-US" sz="1000" dirty="0" smtClean="0">
                        <a:solidFill>
                          <a:schemeClr val="tx1"/>
                        </a:solidFill>
                      </a:rPr>
                      <m:t>.,</m:t>
                    </m:r>
                    <m:sSub>
                      <m:sSubPr>
                        <m:ctrlPr>
                          <a:rPr lang="en-US" sz="100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𝑝</m:t>
                        </m:r>
                      </m:e>
                      <m:sub>
                        <m:r>
                          <a:rPr lang="en-US" sz="1000" i="1" smtClean="0">
                            <a:solidFill>
                              <a:schemeClr val="tx1"/>
                            </a:solidFill>
                            <a:latin typeface="Cambria Math" panose="02040503050406030204" pitchFamily="18" charset="0"/>
                            <a:ea typeface="Cambria Math" panose="02040503050406030204" pitchFamily="18" charset="0"/>
                          </a:rPr>
                          <m:t>𝜃</m:t>
                        </m:r>
                      </m:sub>
                    </m:sSub>
                    <m:d>
                      <m:dPr>
                        <m:ctrlPr>
                          <a:rPr lang="en-US" sz="1000" i="1" smtClean="0">
                            <a:solidFill>
                              <a:schemeClr val="tx1"/>
                            </a:solidFill>
                            <a:latin typeface="Cambria Math" panose="02040503050406030204" pitchFamily="18" charset="0"/>
                          </a:rPr>
                        </m:ctrlPr>
                      </m:dPr>
                      <m:e>
                        <m:r>
                          <a:rPr lang="en-US" sz="1000" b="0" i="1" smtClean="0">
                            <a:solidFill>
                              <a:schemeClr val="tx1"/>
                            </a:solidFill>
                            <a:latin typeface="Cambria Math" panose="02040503050406030204" pitchFamily="18" charset="0"/>
                          </a:rPr>
                          <m:t>𝑎</m:t>
                        </m:r>
                      </m:e>
                      <m:e>
                        <m:r>
                          <a:rPr lang="en-US" sz="1000" b="0" i="1" smtClean="0">
                            <a:solidFill>
                              <a:schemeClr val="tx1"/>
                            </a:solidFill>
                            <a:latin typeface="Cambria Math" panose="02040503050406030204" pitchFamily="18" charset="0"/>
                          </a:rPr>
                          <m:t>𝑠</m:t>
                        </m:r>
                      </m:e>
                    </m:d>
                  </m:oMath>
                </a14:m>
                <a:r>
                  <a:rPr lang="en-US" sz="1000" dirty="0">
                    <a:solidFill>
                      <a:schemeClr val="tx1"/>
                    </a:solidFill>
                  </a:rPr>
                  <a:t>)</a:t>
                </a:r>
              </a:p>
            </p:txBody>
          </p:sp>
        </mc:Choice>
        <mc:Fallback>
          <p:sp>
            <p:nvSpPr>
              <p:cNvPr id="8" name="椭圆 7">
                <a:extLst>
                  <a:ext uri="{FF2B5EF4-FFF2-40B4-BE49-F238E27FC236}">
                    <a16:creationId xmlns:a16="http://schemas.microsoft.com/office/drawing/2014/main" id="{156B79C2-8D12-4960-A6A2-FFFAFB75B58A}"/>
                  </a:ext>
                </a:extLst>
              </p:cNvPr>
              <p:cNvSpPr>
                <a:spLocks noRot="1" noChangeAspect="1" noMove="1" noResize="1" noEditPoints="1" noAdjustHandles="1" noChangeArrowheads="1" noChangeShapeType="1" noTextEdit="1"/>
              </p:cNvSpPr>
              <p:nvPr/>
            </p:nvSpPr>
            <p:spPr>
              <a:xfrm>
                <a:off x="5923198" y="1921207"/>
                <a:ext cx="1443463" cy="815189"/>
              </a:xfrm>
              <a:prstGeom prst="ellipse">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椭圆 8">
                <a:extLst>
                  <a:ext uri="{FF2B5EF4-FFF2-40B4-BE49-F238E27FC236}">
                    <a16:creationId xmlns:a16="http://schemas.microsoft.com/office/drawing/2014/main" id="{0A39DAF8-A9A0-49C7-B12F-1C605BA456CB}"/>
                  </a:ext>
                </a:extLst>
              </p:cNvPr>
              <p:cNvSpPr/>
              <p:nvPr/>
            </p:nvSpPr>
            <p:spPr>
              <a:xfrm>
                <a:off x="7078797" y="1935665"/>
                <a:ext cx="1443463" cy="815189"/>
              </a:xfrm>
              <a:prstGeom prst="ellipse">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00" b="1" dirty="0">
                    <a:solidFill>
                      <a:schemeClr val="tx1"/>
                    </a:solidFill>
                  </a:rPr>
                  <a:t>Value-Based</a:t>
                </a:r>
              </a:p>
              <a:p>
                <a:pPr algn="ctr"/>
                <a:r>
                  <a:rPr lang="en-US" sz="1000" dirty="0">
                    <a:solidFill>
                      <a:schemeClr val="tx1"/>
                    </a:solidFill>
                  </a:rPr>
                  <a:t>(e.g.,</a:t>
                </a:r>
                <a14:m>
                  <m:oMath xmlns:m="http://schemas.openxmlformats.org/officeDocument/2006/math">
                    <m:sSub>
                      <m:sSubPr>
                        <m:ctrlPr>
                          <a:rPr lang="en-US" sz="1000" i="1" smtClean="0">
                            <a:solidFill>
                              <a:schemeClr val="tx1"/>
                            </a:solidFill>
                            <a:latin typeface="Cambria Math" panose="02040503050406030204" pitchFamily="18" charset="0"/>
                          </a:rPr>
                        </m:ctrlPr>
                      </m:sSubPr>
                      <m:e>
                        <m:r>
                          <a:rPr lang="en-US" sz="1000" b="0" i="1" smtClean="0">
                            <a:solidFill>
                              <a:schemeClr val="tx1"/>
                            </a:solidFill>
                            <a:latin typeface="Cambria Math" panose="02040503050406030204" pitchFamily="18" charset="0"/>
                          </a:rPr>
                          <m:t>𝑄</m:t>
                        </m:r>
                      </m:e>
                      <m:sub>
                        <m:r>
                          <a:rPr lang="en-US" sz="1000" i="1" smtClean="0">
                            <a:solidFill>
                              <a:schemeClr val="tx1"/>
                            </a:solidFill>
                            <a:latin typeface="Cambria Math" panose="02040503050406030204" pitchFamily="18" charset="0"/>
                            <a:ea typeface="Cambria Math" panose="02040503050406030204" pitchFamily="18" charset="0"/>
                          </a:rPr>
                          <m:t>𝜃</m:t>
                        </m:r>
                      </m:sub>
                    </m:sSub>
                    <m:r>
                      <a:rPr lang="en-US" sz="1000" b="0" i="1" smtClean="0">
                        <a:solidFill>
                          <a:schemeClr val="tx1"/>
                        </a:solidFill>
                        <a:latin typeface="Cambria Math" panose="02040503050406030204" pitchFamily="18" charset="0"/>
                      </a:rPr>
                      <m:t>(</m:t>
                    </m:r>
                    <m:r>
                      <a:rPr lang="en-US" sz="1000" b="0" i="1" smtClean="0">
                        <a:solidFill>
                          <a:schemeClr val="tx1"/>
                        </a:solidFill>
                        <a:latin typeface="Cambria Math" panose="02040503050406030204" pitchFamily="18" charset="0"/>
                      </a:rPr>
                      <m:t>𝑎</m:t>
                    </m:r>
                    <m:r>
                      <a:rPr lang="en-US" sz="1000" b="0" i="1" smtClean="0">
                        <a:solidFill>
                          <a:schemeClr val="tx1"/>
                        </a:solidFill>
                        <a:latin typeface="Cambria Math" panose="02040503050406030204" pitchFamily="18" charset="0"/>
                      </a:rPr>
                      <m:t>,</m:t>
                    </m:r>
                    <m:r>
                      <a:rPr lang="en-US" sz="1000" b="0" i="1" smtClean="0">
                        <a:solidFill>
                          <a:schemeClr val="tx1"/>
                        </a:solidFill>
                        <a:latin typeface="Cambria Math" panose="02040503050406030204" pitchFamily="18" charset="0"/>
                      </a:rPr>
                      <m:t>𝑠</m:t>
                    </m:r>
                    <m:r>
                      <a:rPr lang="en-US" sz="1000" b="0" i="1" smtClean="0">
                        <a:solidFill>
                          <a:schemeClr val="tx1"/>
                        </a:solidFill>
                        <a:latin typeface="Cambria Math" panose="02040503050406030204" pitchFamily="18" charset="0"/>
                      </a:rPr>
                      <m:t>)</m:t>
                    </m:r>
                  </m:oMath>
                </a14:m>
                <a:r>
                  <a:rPr lang="en-US" sz="1000" dirty="0">
                    <a:solidFill>
                      <a:schemeClr val="tx1"/>
                    </a:solidFill>
                  </a:rPr>
                  <a:t>)</a:t>
                </a:r>
              </a:p>
            </p:txBody>
          </p:sp>
        </mc:Choice>
        <mc:Fallback>
          <p:sp>
            <p:nvSpPr>
              <p:cNvPr id="9" name="椭圆 8">
                <a:extLst>
                  <a:ext uri="{FF2B5EF4-FFF2-40B4-BE49-F238E27FC236}">
                    <a16:creationId xmlns:a16="http://schemas.microsoft.com/office/drawing/2014/main" id="{0A39DAF8-A9A0-49C7-B12F-1C605BA456CB}"/>
                  </a:ext>
                </a:extLst>
              </p:cNvPr>
              <p:cNvSpPr>
                <a:spLocks noRot="1" noChangeAspect="1" noMove="1" noResize="1" noEditPoints="1" noAdjustHandles="1" noChangeArrowheads="1" noChangeShapeType="1" noTextEdit="1"/>
              </p:cNvSpPr>
              <p:nvPr/>
            </p:nvSpPr>
            <p:spPr>
              <a:xfrm>
                <a:off x="7078797" y="1935665"/>
                <a:ext cx="1443463" cy="815189"/>
              </a:xfrm>
              <a:prstGeom prst="ellipse">
                <a:avLst/>
              </a:prstGeom>
              <a:blipFill>
                <a:blip r:embed="rId3"/>
                <a:stretch>
                  <a:fillRect/>
                </a:stretch>
              </a:blipFill>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BE771566-D99B-4583-876D-1A7B79B50CB3}"/>
              </a:ext>
            </a:extLst>
          </p:cNvPr>
          <p:cNvCxnSpPr>
            <a:cxnSpLocks/>
          </p:cNvCxnSpPr>
          <p:nvPr/>
        </p:nvCxnSpPr>
        <p:spPr>
          <a:xfrm>
            <a:off x="6260866" y="2568036"/>
            <a:ext cx="2658" cy="332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309BDB86-601D-4460-89A2-8DDAC0C61048}"/>
              </a:ext>
            </a:extLst>
          </p:cNvPr>
          <p:cNvCxnSpPr>
            <a:cxnSpLocks/>
          </p:cNvCxnSpPr>
          <p:nvPr/>
        </p:nvCxnSpPr>
        <p:spPr>
          <a:xfrm>
            <a:off x="8220928" y="2568036"/>
            <a:ext cx="169840" cy="332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文本框 11">
            <a:extLst>
              <a:ext uri="{FF2B5EF4-FFF2-40B4-BE49-F238E27FC236}">
                <a16:creationId xmlns:a16="http://schemas.microsoft.com/office/drawing/2014/main" id="{4BB8C37E-D8A9-48A9-A062-636BFB2311D8}"/>
              </a:ext>
            </a:extLst>
          </p:cNvPr>
          <p:cNvSpPr txBox="1"/>
          <p:nvPr/>
        </p:nvSpPr>
        <p:spPr>
          <a:xfrm>
            <a:off x="5719247" y="2984944"/>
            <a:ext cx="1060940" cy="246221"/>
          </a:xfrm>
          <a:prstGeom prst="rect">
            <a:avLst/>
          </a:prstGeom>
          <a:noFill/>
        </p:spPr>
        <p:txBody>
          <a:bodyPr wrap="square" rtlCol="0">
            <a:spAutoFit/>
          </a:bodyPr>
          <a:lstStyle/>
          <a:p>
            <a:r>
              <a:rPr lang="en-US" sz="1000" dirty="0"/>
              <a:t>Learn an actor</a:t>
            </a:r>
          </a:p>
        </p:txBody>
      </p:sp>
      <p:sp>
        <p:nvSpPr>
          <p:cNvPr id="13" name="文本框 12">
            <a:extLst>
              <a:ext uri="{FF2B5EF4-FFF2-40B4-BE49-F238E27FC236}">
                <a16:creationId xmlns:a16="http://schemas.microsoft.com/office/drawing/2014/main" id="{0603315F-F94E-445B-A00D-E4DA96989B67}"/>
              </a:ext>
            </a:extLst>
          </p:cNvPr>
          <p:cNvSpPr txBox="1"/>
          <p:nvPr/>
        </p:nvSpPr>
        <p:spPr>
          <a:xfrm>
            <a:off x="7864801" y="2952768"/>
            <a:ext cx="1083154" cy="246221"/>
          </a:xfrm>
          <a:prstGeom prst="rect">
            <a:avLst/>
          </a:prstGeom>
          <a:noFill/>
        </p:spPr>
        <p:txBody>
          <a:bodyPr wrap="square" rtlCol="0">
            <a:spAutoFit/>
          </a:bodyPr>
          <a:lstStyle/>
          <a:p>
            <a:r>
              <a:rPr lang="en-US" sz="1000" dirty="0"/>
              <a:t>Learn a Critic</a:t>
            </a:r>
          </a:p>
        </p:txBody>
      </p:sp>
      <p:cxnSp>
        <p:nvCxnSpPr>
          <p:cNvPr id="14" name="直接箭头连接符 13">
            <a:extLst>
              <a:ext uri="{FF2B5EF4-FFF2-40B4-BE49-F238E27FC236}">
                <a16:creationId xmlns:a16="http://schemas.microsoft.com/office/drawing/2014/main" id="{C8344373-86B7-4600-BABD-EAC0468FDB15}"/>
              </a:ext>
            </a:extLst>
          </p:cNvPr>
          <p:cNvCxnSpPr>
            <a:cxnSpLocks/>
          </p:cNvCxnSpPr>
          <p:nvPr/>
        </p:nvCxnSpPr>
        <p:spPr>
          <a:xfrm>
            <a:off x="7235168" y="2471279"/>
            <a:ext cx="0" cy="391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文本框 14">
            <a:extLst>
              <a:ext uri="{FF2B5EF4-FFF2-40B4-BE49-F238E27FC236}">
                <a16:creationId xmlns:a16="http://schemas.microsoft.com/office/drawing/2014/main" id="{38C5CA91-23A5-48C7-9D06-F2EE6C731A7C}"/>
              </a:ext>
            </a:extLst>
          </p:cNvPr>
          <p:cNvSpPr txBox="1"/>
          <p:nvPr/>
        </p:nvSpPr>
        <p:spPr>
          <a:xfrm>
            <a:off x="6844460" y="3025789"/>
            <a:ext cx="956068" cy="246221"/>
          </a:xfrm>
          <a:prstGeom prst="rect">
            <a:avLst/>
          </a:prstGeom>
          <a:noFill/>
        </p:spPr>
        <p:txBody>
          <a:bodyPr wrap="square">
            <a:spAutoFit/>
          </a:bodyPr>
          <a:lstStyle/>
          <a:p>
            <a:pPr algn="ctr"/>
            <a:r>
              <a:rPr lang="en-US" sz="1000" b="1" dirty="0">
                <a:solidFill>
                  <a:schemeClr val="tx1"/>
                </a:solidFill>
              </a:rPr>
              <a:t>Actor-Critic</a:t>
            </a:r>
          </a:p>
        </p:txBody>
      </p:sp>
    </p:spTree>
    <p:extLst>
      <p:ext uri="{BB962C8B-B14F-4D97-AF65-F5344CB8AC3E}">
        <p14:creationId xmlns:p14="http://schemas.microsoft.com/office/powerpoint/2010/main" val="254357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0389E1E-ED09-41BC-8F1F-462D8670831C}"/>
              </a:ext>
            </a:extLst>
          </p:cNvPr>
          <p:cNvSpPr>
            <a:spLocks noGrp="1"/>
          </p:cNvSpPr>
          <p:nvPr>
            <p:ph type="title"/>
          </p:nvPr>
        </p:nvSpPr>
        <p:spPr/>
        <p:txBody>
          <a:bodyPr/>
          <a:lstStyle/>
          <a:p>
            <a:r>
              <a:rPr lang="en-US" altLang="zh-CN" dirty="0"/>
              <a:t>Q </a:t>
            </a:r>
            <a:r>
              <a:rPr lang="zh-CN" altLang="en-US" dirty="0"/>
              <a:t>学习</a:t>
            </a:r>
          </a:p>
        </p:txBody>
      </p:sp>
      <p:pic>
        <p:nvPicPr>
          <p:cNvPr id="5" name="图片 4">
            <a:extLst>
              <a:ext uri="{FF2B5EF4-FFF2-40B4-BE49-F238E27FC236}">
                <a16:creationId xmlns:a16="http://schemas.microsoft.com/office/drawing/2014/main" id="{D93401D1-97EA-4649-ACDA-696129055D86}"/>
              </a:ext>
            </a:extLst>
          </p:cNvPr>
          <p:cNvPicPr>
            <a:picLocks noChangeAspect="1"/>
          </p:cNvPicPr>
          <p:nvPr/>
        </p:nvPicPr>
        <p:blipFill>
          <a:blip r:embed="rId2"/>
          <a:stretch>
            <a:fillRect/>
          </a:stretch>
        </p:blipFill>
        <p:spPr>
          <a:xfrm>
            <a:off x="5211504" y="846667"/>
            <a:ext cx="3722523" cy="1433355"/>
          </a:xfrm>
          <a:prstGeom prst="rect">
            <a:avLst/>
          </a:prstGeom>
        </p:spPr>
      </p:pic>
      <p:sp>
        <p:nvSpPr>
          <p:cNvPr id="6" name="文本框 5">
            <a:extLst>
              <a:ext uri="{FF2B5EF4-FFF2-40B4-BE49-F238E27FC236}">
                <a16:creationId xmlns:a16="http://schemas.microsoft.com/office/drawing/2014/main" id="{B7C0CEC5-8163-4DE7-AE96-1D4B1FFDFAA5}"/>
              </a:ext>
            </a:extLst>
          </p:cNvPr>
          <p:cNvSpPr txBox="1"/>
          <p:nvPr/>
        </p:nvSpPr>
        <p:spPr>
          <a:xfrm>
            <a:off x="209973" y="846667"/>
            <a:ext cx="4422987" cy="923330"/>
          </a:xfrm>
          <a:prstGeom prst="rect">
            <a:avLst/>
          </a:prstGeom>
          <a:noFill/>
        </p:spPr>
        <p:txBody>
          <a:bodyPr wrap="square" rtlCol="0">
            <a:spAutoFit/>
          </a:bodyPr>
          <a:lstStyle/>
          <a:p>
            <a:r>
              <a:rPr lang="en-US" altLang="zh-CN" dirty="0"/>
              <a:t>Q-Learning </a:t>
            </a:r>
            <a:r>
              <a:rPr lang="zh-CN" altLang="en-US" dirty="0"/>
              <a:t>是一种基于表格的强化学习方法。它通过学习状态</a:t>
            </a:r>
            <a:r>
              <a:rPr lang="en-US" altLang="zh-CN" dirty="0"/>
              <a:t>-</a:t>
            </a:r>
            <a:r>
              <a:rPr lang="zh-CN" altLang="en-US" dirty="0"/>
              <a:t>动作的值函数（</a:t>
            </a:r>
            <a:r>
              <a:rPr lang="en-US" altLang="zh-CN" dirty="0"/>
              <a:t>Q</a:t>
            </a:r>
            <a:r>
              <a:rPr lang="zh-CN" altLang="en-US" dirty="0"/>
              <a:t>函数），估计在给定状态下采取某个动作所能获得的长期回报。其中储存的</a:t>
            </a:r>
            <a:r>
              <a:rPr lang="en-US" altLang="zh-CN" dirty="0"/>
              <a:t>Q</a:t>
            </a:r>
            <a:r>
              <a:rPr lang="zh-CN" altLang="en-US" dirty="0"/>
              <a:t>值会随着学习更新。</a:t>
            </a:r>
          </a:p>
        </p:txBody>
      </p:sp>
      <p:pic>
        <p:nvPicPr>
          <p:cNvPr id="8" name="图片 7">
            <a:extLst>
              <a:ext uri="{FF2B5EF4-FFF2-40B4-BE49-F238E27FC236}">
                <a16:creationId xmlns:a16="http://schemas.microsoft.com/office/drawing/2014/main" id="{05B99CCB-86DD-4365-8073-709F3CB69823}"/>
              </a:ext>
            </a:extLst>
          </p:cNvPr>
          <p:cNvPicPr>
            <a:picLocks noChangeAspect="1"/>
          </p:cNvPicPr>
          <p:nvPr/>
        </p:nvPicPr>
        <p:blipFill>
          <a:blip r:embed="rId3"/>
          <a:stretch>
            <a:fillRect/>
          </a:stretch>
        </p:blipFill>
        <p:spPr>
          <a:xfrm>
            <a:off x="162559" y="1945386"/>
            <a:ext cx="5526020" cy="842184"/>
          </a:xfrm>
          <a:prstGeom prst="rect">
            <a:avLst/>
          </a:prstGeom>
        </p:spPr>
      </p:pic>
      <p:sp>
        <p:nvSpPr>
          <p:cNvPr id="9" name="文本框 8">
            <a:extLst>
              <a:ext uri="{FF2B5EF4-FFF2-40B4-BE49-F238E27FC236}">
                <a16:creationId xmlns:a16="http://schemas.microsoft.com/office/drawing/2014/main" id="{A54E6D0A-CD0C-4C8F-A068-38C43A283CB6}"/>
              </a:ext>
            </a:extLst>
          </p:cNvPr>
          <p:cNvSpPr txBox="1"/>
          <p:nvPr/>
        </p:nvSpPr>
        <p:spPr>
          <a:xfrm>
            <a:off x="162559" y="2750256"/>
            <a:ext cx="5933440" cy="1546577"/>
          </a:xfrm>
          <a:prstGeom prst="rect">
            <a:avLst/>
          </a:prstGeom>
          <a:noFill/>
        </p:spPr>
        <p:txBody>
          <a:bodyPr wrap="square" rtlCol="0">
            <a:spAutoFit/>
          </a:bodyPr>
          <a:lstStyle/>
          <a:p>
            <a:r>
              <a:rPr lang="zh-CN" altLang="en-US" dirty="0"/>
              <a:t>其中</a:t>
            </a:r>
            <a:r>
              <a:rPr lang="en-US" altLang="zh-CN" dirty="0"/>
              <a:t>α</a:t>
            </a:r>
            <a:r>
              <a:rPr lang="zh-CN" altLang="en-US" dirty="0"/>
              <a:t>是学习率，</a:t>
            </a:r>
            <a:r>
              <a:rPr lang="en-US" altLang="zh-CN" dirty="0"/>
              <a:t>γ</a:t>
            </a:r>
            <a:r>
              <a:rPr lang="zh-CN" altLang="en-US" dirty="0"/>
              <a:t>是折扣因子。折扣因子是一个介于</a:t>
            </a:r>
            <a:r>
              <a:rPr lang="en-US" altLang="zh-CN" dirty="0"/>
              <a:t>0-1</a:t>
            </a:r>
            <a:r>
              <a:rPr lang="zh-CN" altLang="en-US" dirty="0"/>
              <a:t>之间的小数，越大反应这个</a:t>
            </a:r>
            <a:r>
              <a:rPr lang="en-US" altLang="zh-CN" dirty="0"/>
              <a:t>Q</a:t>
            </a:r>
            <a:r>
              <a:rPr lang="zh-CN" altLang="en-US" dirty="0"/>
              <a:t>表对于越远的未来的总回报越关注，反之则越关注近期的回报。</a:t>
            </a:r>
            <a:endParaRPr lang="en-US" altLang="zh-CN" dirty="0"/>
          </a:p>
          <a:p>
            <a:r>
              <a:rPr lang="en-US" altLang="zh-CN" dirty="0"/>
              <a:t>s</a:t>
            </a:r>
            <a:r>
              <a:rPr lang="zh-CN" altLang="en-US" dirty="0"/>
              <a:t>是当前状态，</a:t>
            </a:r>
            <a:r>
              <a:rPr lang="en-US" altLang="zh-CN" dirty="0"/>
              <a:t>a</a:t>
            </a:r>
            <a:r>
              <a:rPr lang="zh-CN" altLang="en-US" dirty="0"/>
              <a:t>是在</a:t>
            </a:r>
            <a:r>
              <a:rPr lang="en-US" altLang="zh-CN" dirty="0"/>
              <a:t>s</a:t>
            </a:r>
            <a:r>
              <a:rPr lang="zh-CN" altLang="en-US" dirty="0"/>
              <a:t>下采取的动作，这个动作会让状态跃迁到</a:t>
            </a:r>
            <a:r>
              <a:rPr lang="en-US" altLang="zh-CN" dirty="0"/>
              <a:t>s’</a:t>
            </a:r>
            <a:r>
              <a:rPr lang="zh-CN" altLang="en-US" dirty="0"/>
              <a:t>。并获得回报</a:t>
            </a:r>
            <a:r>
              <a:rPr lang="en-US" altLang="zh-CN" dirty="0"/>
              <a:t>R</a:t>
            </a:r>
            <a:r>
              <a:rPr lang="zh-CN" altLang="en-US" dirty="0"/>
              <a:t>。</a:t>
            </a:r>
            <a:endParaRPr lang="en-US" altLang="zh-CN" dirty="0"/>
          </a:p>
          <a:p>
            <a:r>
              <a:rPr lang="zh-CN" altLang="en-US" dirty="0"/>
              <a:t>通过学习率</a:t>
            </a:r>
            <a:r>
              <a:rPr lang="en-US" altLang="zh-CN" dirty="0"/>
              <a:t>α</a:t>
            </a:r>
            <a:r>
              <a:rPr lang="zh-CN" altLang="en-US" dirty="0"/>
              <a:t>对旧的</a:t>
            </a:r>
            <a:r>
              <a:rPr lang="en-US" altLang="zh-CN" dirty="0"/>
              <a:t>Q</a:t>
            </a:r>
            <a:r>
              <a:rPr lang="zh-CN" altLang="en-US" dirty="0"/>
              <a:t>值和新的预期回报之间的差值进行加权平均来进行</a:t>
            </a:r>
            <a:r>
              <a:rPr lang="en-US" altLang="zh-CN" dirty="0"/>
              <a:t>Q</a:t>
            </a:r>
            <a:r>
              <a:rPr lang="zh-CN" altLang="en-US" dirty="0"/>
              <a:t>值更新。更新后的</a:t>
            </a:r>
            <a:r>
              <a:rPr lang="en-US" altLang="zh-CN" dirty="0"/>
              <a:t>Q</a:t>
            </a:r>
            <a:r>
              <a:rPr lang="zh-CN" altLang="en-US" dirty="0"/>
              <a:t>值更接近新的目标值，这个值反映了在这个策略下对累计回报的最新估计</a:t>
            </a:r>
          </a:p>
        </p:txBody>
      </p:sp>
      <p:sp>
        <p:nvSpPr>
          <p:cNvPr id="10" name="文本框 9">
            <a:extLst>
              <a:ext uri="{FF2B5EF4-FFF2-40B4-BE49-F238E27FC236}">
                <a16:creationId xmlns:a16="http://schemas.microsoft.com/office/drawing/2014/main" id="{C6E81104-52CD-4AFE-B3D3-9FFF3AE190F2}"/>
              </a:ext>
            </a:extLst>
          </p:cNvPr>
          <p:cNvSpPr txBox="1"/>
          <p:nvPr/>
        </p:nvSpPr>
        <p:spPr>
          <a:xfrm>
            <a:off x="209973" y="4450126"/>
            <a:ext cx="4585547" cy="507831"/>
          </a:xfrm>
          <a:prstGeom prst="rect">
            <a:avLst/>
          </a:prstGeom>
          <a:noFill/>
        </p:spPr>
        <p:txBody>
          <a:bodyPr wrap="square" rtlCol="0">
            <a:spAutoFit/>
          </a:bodyPr>
          <a:lstStyle/>
          <a:p>
            <a:r>
              <a:rPr lang="zh-CN" altLang="en-US" dirty="0"/>
              <a:t>特点：实现简单。当状态和动作空间较大时，很难训练，</a:t>
            </a:r>
            <a:r>
              <a:rPr lang="en-US" altLang="zh-CN" dirty="0"/>
              <a:t>Q</a:t>
            </a:r>
            <a:r>
              <a:rPr lang="zh-CN" altLang="en-US" dirty="0"/>
              <a:t>表会变得非常大。不适用于复杂问题。</a:t>
            </a:r>
          </a:p>
        </p:txBody>
      </p:sp>
    </p:spTree>
    <p:extLst>
      <p:ext uri="{BB962C8B-B14F-4D97-AF65-F5344CB8AC3E}">
        <p14:creationId xmlns:p14="http://schemas.microsoft.com/office/powerpoint/2010/main" val="323509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CE0DDF5-0C23-457E-B4A5-AF89D7EAB8E0}"/>
              </a:ext>
            </a:extLst>
          </p:cNvPr>
          <p:cNvSpPr>
            <a:spLocks noGrp="1"/>
          </p:cNvSpPr>
          <p:nvPr>
            <p:ph type="title"/>
          </p:nvPr>
        </p:nvSpPr>
        <p:spPr/>
        <p:txBody>
          <a:bodyPr/>
          <a:lstStyle/>
          <a:p>
            <a:r>
              <a:rPr lang="zh-CN" altLang="en-US" dirty="0"/>
              <a:t>深度</a:t>
            </a:r>
            <a:r>
              <a:rPr lang="en-US" altLang="zh-CN" dirty="0"/>
              <a:t>Q</a:t>
            </a:r>
            <a:r>
              <a:rPr lang="zh-CN" altLang="en-US" dirty="0"/>
              <a:t>学习</a:t>
            </a:r>
            <a:r>
              <a:rPr lang="zh-CN" altLang="en-US" sz="1800" dirty="0"/>
              <a:t>（</a:t>
            </a:r>
            <a:r>
              <a:rPr lang="en-US" altLang="zh-CN" sz="1800" dirty="0"/>
              <a:t>DQN</a:t>
            </a:r>
            <a:r>
              <a:rPr lang="zh-CN" altLang="en-US" sz="1800" dirty="0"/>
              <a:t>）</a:t>
            </a:r>
            <a:endParaRPr lang="zh-CN" altLang="en-US" dirty="0"/>
          </a:p>
        </p:txBody>
      </p:sp>
      <p:sp>
        <p:nvSpPr>
          <p:cNvPr id="4" name="文本框 3">
            <a:extLst>
              <a:ext uri="{FF2B5EF4-FFF2-40B4-BE49-F238E27FC236}">
                <a16:creationId xmlns:a16="http://schemas.microsoft.com/office/drawing/2014/main" id="{73D3E031-E7D3-4ADB-915F-2FC347195137}"/>
              </a:ext>
            </a:extLst>
          </p:cNvPr>
          <p:cNvSpPr txBox="1"/>
          <p:nvPr/>
        </p:nvSpPr>
        <p:spPr>
          <a:xfrm>
            <a:off x="135467" y="826347"/>
            <a:ext cx="4334933" cy="1600438"/>
          </a:xfrm>
          <a:prstGeom prst="rect">
            <a:avLst/>
          </a:prstGeom>
          <a:noFill/>
        </p:spPr>
        <p:txBody>
          <a:bodyPr wrap="square" rtlCol="0">
            <a:spAutoFit/>
          </a:bodyPr>
          <a:lstStyle/>
          <a:p>
            <a:r>
              <a:rPr lang="zh-CN" altLang="en-US" sz="1400" dirty="0"/>
              <a:t>为了取代</a:t>
            </a:r>
            <a:r>
              <a:rPr lang="en-US" altLang="zh-CN" sz="1400" dirty="0"/>
              <a:t>Q-table</a:t>
            </a:r>
            <a:r>
              <a:rPr lang="zh-CN" altLang="en-US" sz="1400" dirty="0"/>
              <a:t>，提出了用神经网络来近似</a:t>
            </a:r>
            <a:r>
              <a:rPr lang="en-US" altLang="zh-CN" sz="1400" dirty="0"/>
              <a:t>Q</a:t>
            </a:r>
            <a:r>
              <a:rPr lang="zh-CN" altLang="en-US" sz="1400" dirty="0"/>
              <a:t>值函数。用神经网络估计每个状态</a:t>
            </a:r>
            <a:r>
              <a:rPr lang="en-US" altLang="zh-CN" sz="1400" dirty="0"/>
              <a:t>-</a:t>
            </a:r>
            <a:r>
              <a:rPr lang="zh-CN" altLang="en-US" sz="1400" dirty="0"/>
              <a:t>动作对的</a:t>
            </a:r>
            <a:r>
              <a:rPr lang="en-US" altLang="zh-CN" sz="1400" dirty="0"/>
              <a:t>Q</a:t>
            </a:r>
            <a:r>
              <a:rPr lang="zh-CN" altLang="en-US" sz="1400" dirty="0"/>
              <a:t>值。</a:t>
            </a:r>
            <a:endParaRPr lang="en-US" altLang="zh-CN" sz="1400" dirty="0"/>
          </a:p>
          <a:p>
            <a:endParaRPr lang="en-US" altLang="zh-CN" sz="1400" dirty="0"/>
          </a:p>
          <a:p>
            <a:r>
              <a:rPr lang="zh-CN" altLang="en-US" sz="1400" dirty="0"/>
              <a:t>并且为了提高训练的稳定性，采用了</a:t>
            </a:r>
            <a:r>
              <a:rPr lang="en-US" altLang="zh-CN" sz="1400" dirty="0"/>
              <a:t>Q</a:t>
            </a:r>
            <a:r>
              <a:rPr lang="zh-CN" altLang="en-US" sz="1400" dirty="0"/>
              <a:t>网络和目标网络的双模型结构。使用目标网络产生目标</a:t>
            </a:r>
            <a:r>
              <a:rPr lang="en-US" altLang="zh-CN" sz="1400" dirty="0"/>
              <a:t>Q</a:t>
            </a:r>
            <a:r>
              <a:rPr lang="zh-CN" altLang="en-US" sz="1400" dirty="0"/>
              <a:t>值。</a:t>
            </a:r>
            <a:endParaRPr lang="en-US" altLang="zh-CN" sz="1400" dirty="0"/>
          </a:p>
          <a:p>
            <a:endParaRPr lang="en-US" altLang="zh-CN" sz="1400" dirty="0"/>
          </a:p>
          <a:p>
            <a:endParaRPr lang="zh-CN" altLang="en-US" sz="1400" dirty="0"/>
          </a:p>
        </p:txBody>
      </p:sp>
      <p:pic>
        <p:nvPicPr>
          <p:cNvPr id="1026" name="Picture 2" descr="Double Deep Q-Learning: An Introduction | Built In">
            <a:extLst>
              <a:ext uri="{FF2B5EF4-FFF2-40B4-BE49-F238E27FC236}">
                <a16:creationId xmlns:a16="http://schemas.microsoft.com/office/drawing/2014/main" id="{454AA084-C530-4FAC-85F2-C2403FD47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307" y="972810"/>
            <a:ext cx="3488270" cy="186676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15859DB-4946-4AA2-A9AD-A42DB9A67EAF}"/>
              </a:ext>
            </a:extLst>
          </p:cNvPr>
          <p:cNvSpPr txBox="1"/>
          <p:nvPr/>
        </p:nvSpPr>
        <p:spPr>
          <a:xfrm>
            <a:off x="223480" y="2296160"/>
            <a:ext cx="3488270" cy="1338828"/>
          </a:xfrm>
          <a:prstGeom prst="rect">
            <a:avLst/>
          </a:prstGeom>
          <a:noFill/>
        </p:spPr>
        <p:txBody>
          <a:bodyPr wrap="square" rtlCol="0">
            <a:spAutoFit/>
          </a:bodyPr>
          <a:lstStyle/>
          <a:p>
            <a:r>
              <a:rPr lang="en-US" altLang="zh-CN" dirty="0"/>
              <a:t>Q</a:t>
            </a:r>
            <a:r>
              <a:rPr lang="zh-CN" altLang="en-US" dirty="0"/>
              <a:t>网络接收状态</a:t>
            </a:r>
            <a:r>
              <a:rPr lang="en-US" altLang="zh-CN" dirty="0"/>
              <a:t>s</a:t>
            </a:r>
            <a:r>
              <a:rPr lang="zh-CN" altLang="en-US" dirty="0"/>
              <a:t>，对所有行动进行评估计算</a:t>
            </a:r>
            <a:r>
              <a:rPr lang="en-US" altLang="zh-CN" dirty="0"/>
              <a:t>Q-value</a:t>
            </a:r>
            <a:r>
              <a:rPr lang="zh-CN" altLang="en-US" dirty="0"/>
              <a:t>。然后根据一个不变的策略从</a:t>
            </a:r>
            <a:r>
              <a:rPr lang="en-US" altLang="zh-CN" dirty="0"/>
              <a:t>Q-value</a:t>
            </a:r>
            <a:r>
              <a:rPr lang="zh-CN" altLang="en-US" dirty="0"/>
              <a:t>中选择行动。</a:t>
            </a:r>
            <a:endParaRPr lang="en-US" altLang="zh-CN" dirty="0"/>
          </a:p>
          <a:p>
            <a:r>
              <a:rPr lang="zh-CN" altLang="en-US" dirty="0"/>
              <a:t>训练过程中，从记忆中抽取经验样本进行训练。针对提取到的样本，由目标网络提供目标值 </a:t>
            </a:r>
            <a:r>
              <a:rPr lang="en-US" altLang="zh-CN" dirty="0"/>
              <a:t>y </a:t>
            </a:r>
            <a:r>
              <a:rPr lang="zh-CN" altLang="en-US" dirty="0"/>
              <a:t>来进行优化。</a:t>
            </a:r>
          </a:p>
        </p:txBody>
      </p:sp>
      <p:sp>
        <p:nvSpPr>
          <p:cNvPr id="12" name="文本框 11">
            <a:extLst>
              <a:ext uri="{FF2B5EF4-FFF2-40B4-BE49-F238E27FC236}">
                <a16:creationId xmlns:a16="http://schemas.microsoft.com/office/drawing/2014/main" id="{EC6E26B8-9449-46C3-8240-E069950DD350}"/>
              </a:ext>
            </a:extLst>
          </p:cNvPr>
          <p:cNvSpPr txBox="1"/>
          <p:nvPr/>
        </p:nvSpPr>
        <p:spPr>
          <a:xfrm>
            <a:off x="1686560" y="4249890"/>
            <a:ext cx="4145280" cy="715581"/>
          </a:xfrm>
          <a:prstGeom prst="rect">
            <a:avLst/>
          </a:prstGeom>
          <a:noFill/>
        </p:spPr>
        <p:txBody>
          <a:bodyPr wrap="square" rtlCol="0">
            <a:spAutoFit/>
          </a:bodyPr>
          <a:lstStyle/>
          <a:p>
            <a:r>
              <a:rPr lang="zh-CN" altLang="en-US" dirty="0"/>
              <a:t>是由带参数</a:t>
            </a:r>
            <a:r>
              <a:rPr lang="en-US" altLang="zh-CN" dirty="0"/>
              <a:t>θ’</a:t>
            </a:r>
            <a:r>
              <a:rPr lang="zh-CN" altLang="en-US" dirty="0"/>
              <a:t>的目标网络预测的在</a:t>
            </a:r>
            <a:r>
              <a:rPr lang="en-US" altLang="zh-CN" dirty="0"/>
              <a:t>s’</a:t>
            </a:r>
            <a:r>
              <a:rPr lang="zh-CN" altLang="en-US" dirty="0"/>
              <a:t>状态下所有可能动作中最大</a:t>
            </a:r>
            <a:r>
              <a:rPr lang="en-US" altLang="zh-CN" dirty="0"/>
              <a:t>Q</a:t>
            </a:r>
            <a:r>
              <a:rPr lang="zh-CN" altLang="en-US" dirty="0"/>
              <a:t>值。这个值代表在新状态下选择最佳动作时未来可能获得的最大长期回报。</a:t>
            </a:r>
          </a:p>
        </p:txBody>
      </p:sp>
      <p:pic>
        <p:nvPicPr>
          <p:cNvPr id="15" name="图片 14">
            <a:extLst>
              <a:ext uri="{FF2B5EF4-FFF2-40B4-BE49-F238E27FC236}">
                <a16:creationId xmlns:a16="http://schemas.microsoft.com/office/drawing/2014/main" id="{82360EC1-5A66-4816-BF30-1EBBBAC2CEDD}"/>
              </a:ext>
            </a:extLst>
          </p:cNvPr>
          <p:cNvPicPr>
            <a:picLocks noChangeAspect="1"/>
          </p:cNvPicPr>
          <p:nvPr/>
        </p:nvPicPr>
        <p:blipFill>
          <a:blip r:embed="rId3"/>
          <a:stretch>
            <a:fillRect/>
          </a:stretch>
        </p:blipFill>
        <p:spPr>
          <a:xfrm>
            <a:off x="308580" y="3682479"/>
            <a:ext cx="2614634" cy="415409"/>
          </a:xfrm>
          <a:prstGeom prst="rect">
            <a:avLst/>
          </a:prstGeom>
        </p:spPr>
      </p:pic>
      <p:pic>
        <p:nvPicPr>
          <p:cNvPr id="17" name="图片 16">
            <a:extLst>
              <a:ext uri="{FF2B5EF4-FFF2-40B4-BE49-F238E27FC236}">
                <a16:creationId xmlns:a16="http://schemas.microsoft.com/office/drawing/2014/main" id="{287A1280-CED4-4A60-97C2-D0706C456312}"/>
              </a:ext>
            </a:extLst>
          </p:cNvPr>
          <p:cNvPicPr>
            <a:picLocks noChangeAspect="1"/>
          </p:cNvPicPr>
          <p:nvPr/>
        </p:nvPicPr>
        <p:blipFill>
          <a:blip r:embed="rId4"/>
          <a:stretch>
            <a:fillRect/>
          </a:stretch>
        </p:blipFill>
        <p:spPr>
          <a:xfrm>
            <a:off x="223480" y="4197634"/>
            <a:ext cx="1392417" cy="426460"/>
          </a:xfrm>
          <a:prstGeom prst="rect">
            <a:avLst/>
          </a:prstGeom>
        </p:spPr>
      </p:pic>
      <p:sp>
        <p:nvSpPr>
          <p:cNvPr id="18" name="文本框 17">
            <a:extLst>
              <a:ext uri="{FF2B5EF4-FFF2-40B4-BE49-F238E27FC236}">
                <a16:creationId xmlns:a16="http://schemas.microsoft.com/office/drawing/2014/main" id="{D597A03D-F487-45E6-A807-27C8FB7686EB}"/>
              </a:ext>
            </a:extLst>
          </p:cNvPr>
          <p:cNvSpPr txBox="1"/>
          <p:nvPr/>
        </p:nvSpPr>
        <p:spPr>
          <a:xfrm>
            <a:off x="4744201" y="3593548"/>
            <a:ext cx="2953173" cy="5078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整个目标值反应当前网络参数下的最佳预期回报</a:t>
            </a:r>
          </a:p>
        </p:txBody>
      </p:sp>
      <p:cxnSp>
        <p:nvCxnSpPr>
          <p:cNvPr id="20" name="直接箭头连接符 19">
            <a:extLst>
              <a:ext uri="{FF2B5EF4-FFF2-40B4-BE49-F238E27FC236}">
                <a16:creationId xmlns:a16="http://schemas.microsoft.com/office/drawing/2014/main" id="{07F12851-34F5-4F00-93DF-355F812780F3}"/>
              </a:ext>
            </a:extLst>
          </p:cNvPr>
          <p:cNvCxnSpPr>
            <a:cxnSpLocks/>
            <a:endCxn id="18" idx="1"/>
          </p:cNvCxnSpPr>
          <p:nvPr/>
        </p:nvCxnSpPr>
        <p:spPr>
          <a:xfrm>
            <a:off x="3377941" y="3847464"/>
            <a:ext cx="1366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563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60B4BD6-9E28-474B-AA44-9947949AFF7C}"/>
              </a:ext>
            </a:extLst>
          </p:cNvPr>
          <p:cNvSpPr>
            <a:spLocks noGrp="1"/>
          </p:cNvSpPr>
          <p:nvPr>
            <p:ph type="title"/>
          </p:nvPr>
        </p:nvSpPr>
        <p:spPr/>
        <p:txBody>
          <a:bodyPr/>
          <a:lstStyle/>
          <a:p>
            <a:r>
              <a:rPr lang="zh-CN" altLang="en-US" sz="1800" dirty="0"/>
              <a:t>深度</a:t>
            </a:r>
            <a:r>
              <a:rPr lang="en-US" altLang="zh-CN" sz="1800" dirty="0"/>
              <a:t>Q</a:t>
            </a:r>
            <a:r>
              <a:rPr lang="zh-CN" altLang="en-US" sz="1800" dirty="0"/>
              <a:t>学习（</a:t>
            </a:r>
            <a:r>
              <a:rPr lang="en-US" altLang="zh-CN" sz="1800" dirty="0"/>
              <a:t>DQN</a:t>
            </a:r>
            <a:r>
              <a:rPr lang="zh-CN" altLang="en-US" sz="1800" dirty="0"/>
              <a:t>）</a:t>
            </a:r>
            <a:endParaRPr lang="zh-CN" altLang="en-US" dirty="0"/>
          </a:p>
        </p:txBody>
      </p:sp>
      <p:sp>
        <p:nvSpPr>
          <p:cNvPr id="5" name="文本框 4">
            <a:extLst>
              <a:ext uri="{FF2B5EF4-FFF2-40B4-BE49-F238E27FC236}">
                <a16:creationId xmlns:a16="http://schemas.microsoft.com/office/drawing/2014/main" id="{AE424552-AD1B-420A-99D4-92101E837668}"/>
              </a:ext>
            </a:extLst>
          </p:cNvPr>
          <p:cNvSpPr txBox="1"/>
          <p:nvPr/>
        </p:nvSpPr>
        <p:spPr>
          <a:xfrm>
            <a:off x="304800" y="900853"/>
            <a:ext cx="5791200" cy="300082"/>
          </a:xfrm>
          <a:prstGeom prst="rect">
            <a:avLst/>
          </a:prstGeom>
          <a:noFill/>
        </p:spPr>
        <p:txBody>
          <a:bodyPr wrap="square" rtlCol="0">
            <a:spAutoFit/>
          </a:bodyPr>
          <a:lstStyle/>
          <a:p>
            <a:r>
              <a:rPr lang="zh-CN" altLang="en-US" dirty="0"/>
              <a:t>损失函数：</a:t>
            </a:r>
          </a:p>
        </p:txBody>
      </p:sp>
      <p:sp>
        <p:nvSpPr>
          <p:cNvPr id="6" name="文本框 5">
            <a:extLst>
              <a:ext uri="{FF2B5EF4-FFF2-40B4-BE49-F238E27FC236}">
                <a16:creationId xmlns:a16="http://schemas.microsoft.com/office/drawing/2014/main" id="{046C884F-FFFD-44CE-8EEA-E14495E8400B}"/>
              </a:ext>
            </a:extLst>
          </p:cNvPr>
          <p:cNvSpPr txBox="1"/>
          <p:nvPr/>
        </p:nvSpPr>
        <p:spPr>
          <a:xfrm>
            <a:off x="352212" y="1862667"/>
            <a:ext cx="5296747" cy="1131079"/>
          </a:xfrm>
          <a:prstGeom prst="rect">
            <a:avLst/>
          </a:prstGeom>
          <a:noFill/>
        </p:spPr>
        <p:txBody>
          <a:bodyPr wrap="square" rtlCol="0">
            <a:spAutoFit/>
          </a:bodyPr>
          <a:lstStyle/>
          <a:p>
            <a:r>
              <a:rPr lang="zh-CN" altLang="en-US" dirty="0"/>
              <a:t>通过最小化损失函数来调整模型参数，</a:t>
            </a:r>
            <a:r>
              <a:rPr lang="en-US" altLang="zh-CN" dirty="0"/>
              <a:t>DQN</a:t>
            </a:r>
            <a:r>
              <a:rPr lang="zh-CN" altLang="en-US" dirty="0"/>
              <a:t>试图使</a:t>
            </a:r>
            <a:r>
              <a:rPr lang="en-US" altLang="zh-CN" dirty="0"/>
              <a:t>Q</a:t>
            </a:r>
            <a:r>
              <a:rPr lang="zh-CN" altLang="en-US" dirty="0"/>
              <a:t>网络预测</a:t>
            </a:r>
            <a:r>
              <a:rPr lang="en-US" altLang="zh-CN" dirty="0"/>
              <a:t>Q</a:t>
            </a:r>
            <a:r>
              <a:rPr lang="zh-CN" altLang="en-US" dirty="0"/>
              <a:t>值逐渐逼近真实的最优</a:t>
            </a:r>
            <a:r>
              <a:rPr lang="en-US" altLang="zh-CN" dirty="0"/>
              <a:t>Q</a:t>
            </a:r>
            <a:r>
              <a:rPr lang="zh-CN" altLang="en-US" dirty="0"/>
              <a:t>值。其中 </a:t>
            </a:r>
            <a:r>
              <a:rPr lang="en-US" altLang="zh-CN" dirty="0"/>
              <a:t>θ </a:t>
            </a:r>
            <a:r>
              <a:rPr lang="zh-CN" altLang="en-US" dirty="0"/>
              <a:t>是</a:t>
            </a:r>
            <a:r>
              <a:rPr lang="en-US" altLang="zh-CN" dirty="0"/>
              <a:t>Q</a:t>
            </a:r>
            <a:r>
              <a:rPr lang="zh-CN" altLang="en-US" dirty="0"/>
              <a:t>网络的参数。</a:t>
            </a:r>
            <a:endParaRPr lang="en-US" altLang="zh-CN" dirty="0"/>
          </a:p>
          <a:p>
            <a:endParaRPr lang="en-US" altLang="zh-CN" dirty="0"/>
          </a:p>
          <a:p>
            <a:r>
              <a:rPr lang="zh-CN" altLang="en-US" dirty="0"/>
              <a:t>目标网络参数的更新是每隔固定的迭代次数，从</a:t>
            </a:r>
            <a:r>
              <a:rPr lang="en-US" altLang="zh-CN" dirty="0"/>
              <a:t>Q</a:t>
            </a:r>
            <a:r>
              <a:rPr lang="zh-CN" altLang="en-US" dirty="0"/>
              <a:t>网络直接完整复制其参数。它的作用是避免</a:t>
            </a:r>
            <a:r>
              <a:rPr lang="en-US" altLang="zh-CN" dirty="0"/>
              <a:t>Q</a:t>
            </a:r>
            <a:r>
              <a:rPr lang="zh-CN" altLang="en-US" dirty="0"/>
              <a:t>值估计过程中震荡的问题。</a:t>
            </a:r>
          </a:p>
        </p:txBody>
      </p:sp>
      <p:pic>
        <p:nvPicPr>
          <p:cNvPr id="10" name="图片 9">
            <a:extLst>
              <a:ext uri="{FF2B5EF4-FFF2-40B4-BE49-F238E27FC236}">
                <a16:creationId xmlns:a16="http://schemas.microsoft.com/office/drawing/2014/main" id="{7C84250F-38E3-4B03-8423-0D68EF56A855}"/>
              </a:ext>
            </a:extLst>
          </p:cNvPr>
          <p:cNvPicPr>
            <a:picLocks noChangeAspect="1"/>
          </p:cNvPicPr>
          <p:nvPr/>
        </p:nvPicPr>
        <p:blipFill>
          <a:blip r:embed="rId2"/>
          <a:stretch>
            <a:fillRect/>
          </a:stretch>
        </p:blipFill>
        <p:spPr>
          <a:xfrm>
            <a:off x="433493" y="1322069"/>
            <a:ext cx="2658638" cy="364491"/>
          </a:xfrm>
          <a:prstGeom prst="rect">
            <a:avLst/>
          </a:prstGeom>
        </p:spPr>
      </p:pic>
      <p:sp>
        <p:nvSpPr>
          <p:cNvPr id="11" name="文本框 10">
            <a:extLst>
              <a:ext uri="{FF2B5EF4-FFF2-40B4-BE49-F238E27FC236}">
                <a16:creationId xmlns:a16="http://schemas.microsoft.com/office/drawing/2014/main" id="{E236787D-0A49-4D94-BB7C-4F7FED584A9E}"/>
              </a:ext>
            </a:extLst>
          </p:cNvPr>
          <p:cNvSpPr txBox="1"/>
          <p:nvPr/>
        </p:nvSpPr>
        <p:spPr>
          <a:xfrm>
            <a:off x="352213" y="3585351"/>
            <a:ext cx="4091094" cy="507831"/>
          </a:xfrm>
          <a:prstGeom prst="rect">
            <a:avLst/>
          </a:prstGeom>
          <a:noFill/>
        </p:spPr>
        <p:txBody>
          <a:bodyPr wrap="square" rtlCol="0">
            <a:spAutoFit/>
          </a:bodyPr>
          <a:lstStyle/>
          <a:p>
            <a:r>
              <a:rPr lang="zh-CN" altLang="en-US" dirty="0"/>
              <a:t>特点：</a:t>
            </a:r>
            <a:r>
              <a:rPr lang="en-US" altLang="zh-CN" dirty="0"/>
              <a:t>DQN</a:t>
            </a:r>
            <a:r>
              <a:rPr lang="zh-CN" altLang="en-US" dirty="0"/>
              <a:t>结合了深度学习和强化学习。</a:t>
            </a:r>
            <a:endParaRPr lang="en-US" altLang="zh-CN" dirty="0"/>
          </a:p>
          <a:p>
            <a:r>
              <a:rPr lang="en-US" altLang="zh-CN" dirty="0"/>
              <a:t>          </a:t>
            </a:r>
            <a:r>
              <a:rPr lang="zh-CN" altLang="en-US" dirty="0"/>
              <a:t>能在大规模，复杂环境中进行有效的学习。</a:t>
            </a:r>
          </a:p>
        </p:txBody>
      </p:sp>
    </p:spTree>
    <p:extLst>
      <p:ext uri="{BB962C8B-B14F-4D97-AF65-F5344CB8AC3E}">
        <p14:creationId xmlns:p14="http://schemas.microsoft.com/office/powerpoint/2010/main" val="160367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5809E07-F11F-45E1-A2E3-37FAD08E72CA}"/>
              </a:ext>
            </a:extLst>
          </p:cNvPr>
          <p:cNvSpPr>
            <a:spLocks noGrp="1"/>
          </p:cNvSpPr>
          <p:nvPr>
            <p:ph type="title"/>
          </p:nvPr>
        </p:nvSpPr>
        <p:spPr/>
        <p:txBody>
          <a:bodyPr>
            <a:normAutofit/>
          </a:bodyPr>
          <a:lstStyle/>
          <a:p>
            <a:r>
              <a:rPr lang="zh-CN" altLang="en-US" dirty="0"/>
              <a:t>针对旅行商问题的量子</a:t>
            </a:r>
            <a:r>
              <a:rPr lang="en-US" altLang="zh-CN" dirty="0"/>
              <a:t>Q</a:t>
            </a:r>
            <a:r>
              <a:rPr lang="zh-CN" altLang="en-US" dirty="0"/>
              <a:t>学习</a:t>
            </a:r>
          </a:p>
        </p:txBody>
      </p:sp>
      <p:sp>
        <p:nvSpPr>
          <p:cNvPr id="4" name="内容占位符 2">
            <a:extLst>
              <a:ext uri="{FF2B5EF4-FFF2-40B4-BE49-F238E27FC236}">
                <a16:creationId xmlns:a16="http://schemas.microsoft.com/office/drawing/2014/main" id="{78AFF402-A0AD-4517-84DA-15C28A8BF833}"/>
              </a:ext>
            </a:extLst>
          </p:cNvPr>
          <p:cNvSpPr>
            <a:spLocks noGrp="1"/>
          </p:cNvSpPr>
          <p:nvPr>
            <p:ph idx="1"/>
          </p:nvPr>
        </p:nvSpPr>
        <p:spPr>
          <a:xfrm>
            <a:off x="194082" y="713569"/>
            <a:ext cx="7603836" cy="1176191"/>
          </a:xfrm>
        </p:spPr>
        <p:txBody>
          <a:bodyPr>
            <a:normAutofit/>
          </a:bodyPr>
          <a:lstStyle/>
          <a:p>
            <a:r>
              <a:rPr lang="zh-CN" altLang="en-US" sz="1800" dirty="0"/>
              <a:t>对于旅行商问题：</a:t>
            </a:r>
            <a:endParaRPr lang="en-US" altLang="zh-CN" sz="1800" dirty="0"/>
          </a:p>
          <a:p>
            <a:pPr lvl="1"/>
            <a:r>
              <a:rPr lang="zh-CN" altLang="en-US" sz="1400" dirty="0"/>
              <a:t>状态</a:t>
            </a:r>
            <a:r>
              <a:rPr lang="en-US" sz="1400" dirty="0"/>
              <a:t>: </a:t>
            </a:r>
            <a:r>
              <a:rPr lang="zh-CN" altLang="en-US" sz="1400" dirty="0"/>
              <a:t>给定的图</a:t>
            </a:r>
            <a:r>
              <a:rPr lang="en-US" sz="1400" dirty="0"/>
              <a:t>, </a:t>
            </a:r>
            <a:r>
              <a:rPr lang="zh-CN" altLang="en-US" sz="1400" dirty="0"/>
              <a:t>已经被访问过的城市，出发点</a:t>
            </a:r>
            <a:endParaRPr lang="en-US" sz="1400" dirty="0"/>
          </a:p>
          <a:p>
            <a:pPr lvl="1"/>
            <a:r>
              <a:rPr lang="zh-CN" altLang="en-US" sz="1400" dirty="0"/>
              <a:t>行动</a:t>
            </a:r>
            <a:r>
              <a:rPr lang="en-US" sz="1400" dirty="0"/>
              <a:t>: </a:t>
            </a:r>
            <a:r>
              <a:rPr lang="zh-CN" altLang="en-US" sz="1400" dirty="0"/>
              <a:t>选择一条边</a:t>
            </a:r>
            <a:r>
              <a:rPr lang="en-US" sz="1400" dirty="0"/>
              <a:t> (</a:t>
            </a:r>
            <a:r>
              <a:rPr lang="zh-CN" altLang="en-US" sz="1400" dirty="0"/>
              <a:t>上一个到访的城市至下一个城市）</a:t>
            </a:r>
            <a:endParaRPr lang="en-US" sz="1400" dirty="0"/>
          </a:p>
          <a:p>
            <a:pPr lvl="1"/>
            <a:r>
              <a:rPr lang="zh-CN" altLang="en-US" sz="1400" dirty="0"/>
              <a:t>回报</a:t>
            </a:r>
            <a:r>
              <a:rPr lang="en-US" sz="1400" dirty="0"/>
              <a:t>: </a:t>
            </a:r>
            <a:r>
              <a:rPr lang="zh-CN" altLang="en-US" sz="1400" dirty="0"/>
              <a:t>这条边的距离的负值</a:t>
            </a:r>
            <a:endParaRPr lang="en-US" sz="1400" dirty="0"/>
          </a:p>
          <a:p>
            <a:pPr marL="457200" lvl="1" indent="0">
              <a:buNone/>
            </a:pPr>
            <a:endParaRPr lang="en-US" dirty="0"/>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DA16CC9-E6F7-41E8-8FC7-C2A90AE1CAF8}"/>
                  </a:ext>
                </a:extLst>
              </p:cNvPr>
              <p:cNvSpPr txBox="1"/>
              <p:nvPr/>
            </p:nvSpPr>
            <p:spPr>
              <a:xfrm>
                <a:off x="991033" y="2409297"/>
                <a:ext cx="2498488" cy="378117"/>
              </a:xfrm>
              <a:prstGeom prst="rect">
                <a:avLst/>
              </a:prstGeom>
              <a:noFill/>
            </p:spPr>
            <p:txBody>
              <a:bodyPr wrap="square" rtlCol="0">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𝑄</m:t>
                        </m:r>
                      </m:e>
                      <m:sub>
                        <m:r>
                          <a:rPr lang="en-US" sz="1600" i="1" smtClean="0">
                            <a:latin typeface="Cambria Math" panose="02040503050406030204" pitchFamily="18" charset="0"/>
                            <a:ea typeface="Cambria Math" panose="02040503050406030204" pitchFamily="18" charset="0"/>
                          </a:rPr>
                          <m:t>𝛾</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sub>
                    </m:sSub>
                    <m:d>
                      <m:dPr>
                        <m:ctrlPr>
                          <a:rPr lang="en-US" sz="160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𝑣</m:t>
                            </m:r>
                            <m:r>
                              <a:rPr lang="en-US" sz="1600" b="0" i="1" smtClean="0">
                                <a:latin typeface="Cambria Math" panose="02040503050406030204" pitchFamily="18" charset="0"/>
                              </a:rPr>
                              <m:t>,</m:t>
                            </m:r>
                            <m:r>
                              <a:rPr lang="en-US" sz="1600" b="0" i="1" smtClean="0">
                                <a:latin typeface="Cambria Math" panose="02040503050406030204" pitchFamily="18" charset="0"/>
                              </a:rPr>
                              <m:t>𝑙</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𝜀</m:t>
                        </m:r>
                        <m:r>
                          <a:rPr lang="en-US" sz="1600" b="0" i="1" smtClean="0">
                            <a:latin typeface="Cambria Math" panose="02040503050406030204" pitchFamily="18" charset="0"/>
                          </a:rPr>
                          <m:t>,</m:t>
                        </m:r>
                        <m:r>
                          <a:rPr lang="en-US" sz="1600" b="0" i="1" smtClean="0">
                            <a:latin typeface="Cambria Math" panose="02040503050406030204" pitchFamily="18" charset="0"/>
                          </a:rPr>
                          <m:t>𝑉</m:t>
                        </m:r>
                        <m:r>
                          <a:rPr lang="en-US" sz="1600" b="0" i="1" smtClean="0">
                            <a:latin typeface="Cambria Math" panose="02040503050406030204" pitchFamily="18" charset="0"/>
                          </a:rPr>
                          <m:t>)</m:t>
                        </m:r>
                      </m:e>
                    </m:d>
                  </m:oMath>
                </a14:m>
                <a:r>
                  <a:rPr lang="en-US" sz="1600" dirty="0"/>
                  <a:t> =</a:t>
                </a:r>
              </a:p>
            </p:txBody>
          </p:sp>
        </mc:Choice>
        <mc:Fallback>
          <p:sp>
            <p:nvSpPr>
              <p:cNvPr id="5" name="文本框 4">
                <a:extLst>
                  <a:ext uri="{FF2B5EF4-FFF2-40B4-BE49-F238E27FC236}">
                    <a16:creationId xmlns:a16="http://schemas.microsoft.com/office/drawing/2014/main" id="{0DA16CC9-E6F7-41E8-8FC7-C2A90AE1CAF8}"/>
                  </a:ext>
                </a:extLst>
              </p:cNvPr>
              <p:cNvSpPr txBox="1">
                <a:spLocks noRot="1" noChangeAspect="1" noMove="1" noResize="1" noEditPoints="1" noAdjustHandles="1" noChangeArrowheads="1" noChangeShapeType="1" noTextEdit="1"/>
              </p:cNvSpPr>
              <p:nvPr/>
            </p:nvSpPr>
            <p:spPr>
              <a:xfrm>
                <a:off x="991033" y="2409297"/>
                <a:ext cx="2498488" cy="378117"/>
              </a:xfrm>
              <a:prstGeom prst="rect">
                <a:avLst/>
              </a:prstGeom>
              <a:blipFill>
                <a:blip r:embed="rId2"/>
                <a:stretch>
                  <a:fillRect b="-1451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B7D28639-9F5B-43B9-A969-98F21837CDE5}"/>
              </a:ext>
            </a:extLst>
          </p:cNvPr>
          <p:cNvSpPr txBox="1"/>
          <p:nvPr/>
        </p:nvSpPr>
        <p:spPr>
          <a:xfrm>
            <a:off x="494454" y="1842347"/>
            <a:ext cx="1950720" cy="3139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Q-value</a:t>
            </a:r>
          </a:p>
        </p:txBody>
      </p:sp>
      <mc:AlternateContent xmlns:mc="http://schemas.openxmlformats.org/markup-compatibility/2006">
        <mc:Choice xmlns:a14="http://schemas.microsoft.com/office/drawing/2010/main" Requires="a14">
          <p:sp>
            <p:nvSpPr>
              <p:cNvPr id="7" name="内容占位符 2">
                <a:extLst>
                  <a:ext uri="{FF2B5EF4-FFF2-40B4-BE49-F238E27FC236}">
                    <a16:creationId xmlns:a16="http://schemas.microsoft.com/office/drawing/2014/main" id="{00304F36-C8A2-4D58-82E7-E874E71F3E93}"/>
                  </a:ext>
                </a:extLst>
              </p:cNvPr>
              <p:cNvSpPr txBox="1">
                <a:spLocks/>
              </p:cNvSpPr>
              <p:nvPr/>
            </p:nvSpPr>
            <p:spPr>
              <a:xfrm>
                <a:off x="261666" y="3655123"/>
                <a:ext cx="6742561" cy="142487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i="1" dirty="0">
                    <a:latin typeface="Cambria Math" panose="02040503050406030204" pitchFamily="18" charset="0"/>
                  </a:rPr>
                  <a:t> </a:t>
                </a:r>
                <a14:m>
                  <m:oMath xmlns:m="http://schemas.openxmlformats.org/officeDocument/2006/math">
                    <m:r>
                      <a:rPr lang="en-US" sz="1800" b="0" i="1" smtClean="0">
                        <a:latin typeface="Cambria Math" panose="02040503050406030204" pitchFamily="18" charset="0"/>
                      </a:rPr>
                      <m:t>𝑣</m:t>
                    </m:r>
                  </m:oMath>
                </a14:m>
                <a:r>
                  <a:rPr lang="en-US" sz="1800" dirty="0"/>
                  <a:t> : </a:t>
                </a:r>
                <a:r>
                  <a:rPr lang="zh-CN" altLang="en-US" sz="1800" dirty="0"/>
                  <a:t>上一个到访的城市</a:t>
                </a:r>
                <a:endParaRPr lang="en-US" sz="1800" dirty="0"/>
              </a:p>
              <a:p>
                <a:pPr lvl="1"/>
                <a14:m>
                  <m:oMath xmlns:m="http://schemas.openxmlformats.org/officeDocument/2006/math">
                    <m:r>
                      <a:rPr lang="en-US" sz="1800" i="1" dirty="0" smtClean="0">
                        <a:latin typeface="Cambria Math" panose="02040503050406030204" pitchFamily="18" charset="0"/>
                      </a:rPr>
                      <m:t>(</m:t>
                    </m:r>
                    <m:r>
                      <a:rPr lang="en-US" sz="1800" i="1" dirty="0" err="1" smtClean="0">
                        <a:latin typeface="Cambria Math" panose="02040503050406030204" pitchFamily="18" charset="0"/>
                      </a:rPr>
                      <m:t>𝑣</m:t>
                    </m:r>
                    <m:r>
                      <a:rPr lang="en-US" sz="1800" i="1" dirty="0" err="1" smtClean="0">
                        <a:latin typeface="Cambria Math" panose="02040503050406030204" pitchFamily="18" charset="0"/>
                      </a:rPr>
                      <m:t>,</m:t>
                    </m:r>
                    <m:r>
                      <a:rPr lang="en-US" sz="1800" i="1" dirty="0" err="1" smtClean="0">
                        <a:latin typeface="Cambria Math" panose="02040503050406030204" pitchFamily="18" charset="0"/>
                      </a:rPr>
                      <m:t>𝑙</m:t>
                    </m:r>
                    <m:r>
                      <a:rPr lang="en-US" sz="1800" i="1" dirty="0" smtClean="0">
                        <a:latin typeface="Cambria Math" panose="02040503050406030204" pitchFamily="18" charset="0"/>
                      </a:rPr>
                      <m:t>)</m:t>
                    </m:r>
                  </m:oMath>
                </a14:m>
                <a:r>
                  <a:rPr lang="en-US" sz="1800" dirty="0"/>
                  <a:t>: </a:t>
                </a:r>
                <a:r>
                  <a:rPr lang="zh-CN" altLang="en-US" sz="1800" dirty="0"/>
                  <a:t>某一条边</a:t>
                </a:r>
                <a:r>
                  <a:rPr lang="en-US" sz="1800" dirty="0"/>
                  <a:t> </a:t>
                </a:r>
              </a:p>
              <a:p>
                <a:pPr lvl="1"/>
                <a14:m>
                  <m:oMath xmlns:m="http://schemas.openxmlformats.org/officeDocument/2006/math">
                    <m:r>
                      <a:rPr lang="en-US" sz="1800" i="1" smtClean="0">
                        <a:latin typeface="Cambria Math" panose="02040503050406030204" pitchFamily="18" charset="0"/>
                        <a:ea typeface="Cambria Math" panose="02040503050406030204" pitchFamily="18" charset="0"/>
                      </a:rPr>
                      <m:t>𝜀</m:t>
                    </m:r>
                  </m:oMath>
                </a14:m>
                <a:r>
                  <a:rPr lang="en-US" sz="1800" dirty="0"/>
                  <a:t>: </a:t>
                </a:r>
                <a:r>
                  <a:rPr lang="zh-CN" altLang="en-US" sz="1800" dirty="0"/>
                  <a:t>边的权重</a:t>
                </a:r>
                <a:r>
                  <a:rPr lang="en-US" sz="1800" dirty="0"/>
                  <a:t> (</a:t>
                </a:r>
                <a:r>
                  <a:rPr lang="zh-CN" altLang="en-US" sz="1800" dirty="0"/>
                  <a:t>旅行的成本（</a:t>
                </a:r>
                <a:r>
                  <a:rPr lang="en-US" altLang="zh-CN" sz="1800" dirty="0"/>
                  <a:t>cost</a:t>
                </a:r>
                <a:r>
                  <a:rPr lang="zh-CN" altLang="en-US" sz="1800" dirty="0"/>
                  <a:t>）</a:t>
                </a:r>
                <a:r>
                  <a:rPr lang="en-US" sz="1800" dirty="0"/>
                  <a:t>)</a:t>
                </a:r>
              </a:p>
              <a:p>
                <a:pPr lvl="1"/>
                <a14:m>
                  <m:oMath xmlns:m="http://schemas.openxmlformats.org/officeDocument/2006/math">
                    <m:r>
                      <a:rPr lang="en-US" sz="1800" b="0" i="1" smtClean="0">
                        <a:latin typeface="Cambria Math" panose="02040503050406030204" pitchFamily="18" charset="0"/>
                      </a:rPr>
                      <m:t>𝑉</m:t>
                    </m:r>
                  </m:oMath>
                </a14:m>
                <a:r>
                  <a:rPr lang="en-US" sz="1800" dirty="0"/>
                  <a:t>: </a:t>
                </a:r>
                <a:r>
                  <a:rPr lang="zh-CN" altLang="en-US" sz="1800" dirty="0"/>
                  <a:t>已被访问过的城市的集合</a:t>
                </a:r>
                <a:endParaRPr lang="en-US" sz="1800" dirty="0"/>
              </a:p>
              <a:p>
                <a:pPr lvl="1"/>
                <a14:m>
                  <m:oMath xmlns:m="http://schemas.openxmlformats.org/officeDocument/2006/math">
                    <m:r>
                      <a:rPr lang="en-US" sz="1800" b="0" i="1" smtClean="0">
                        <a:latin typeface="Cambria Math" panose="02040503050406030204" pitchFamily="18" charset="0"/>
                        <a:ea typeface="Cambria Math" panose="02040503050406030204" pitchFamily="18" charset="0"/>
                      </a:rPr>
                      <m:t>𝛾</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𝛽</m:t>
                    </m:r>
                  </m:oMath>
                </a14:m>
                <a:r>
                  <a:rPr lang="en-US" sz="1800" dirty="0"/>
                  <a:t>: </a:t>
                </a:r>
                <a:r>
                  <a:rPr lang="zh-CN" altLang="en-US" sz="1800" dirty="0"/>
                  <a:t>可被训练的参数</a:t>
                </a:r>
                <a:endParaRPr lang="en-US" sz="1800" dirty="0"/>
              </a:p>
            </p:txBody>
          </p:sp>
        </mc:Choice>
        <mc:Fallback>
          <p:sp>
            <p:nvSpPr>
              <p:cNvPr id="7" name="内容占位符 2">
                <a:extLst>
                  <a:ext uri="{FF2B5EF4-FFF2-40B4-BE49-F238E27FC236}">
                    <a16:creationId xmlns:a16="http://schemas.microsoft.com/office/drawing/2014/main" id="{00304F36-C8A2-4D58-82E7-E874E71F3E93}"/>
                  </a:ext>
                </a:extLst>
              </p:cNvPr>
              <p:cNvSpPr txBox="1">
                <a:spLocks noRot="1" noChangeAspect="1" noMove="1" noResize="1" noEditPoints="1" noAdjustHandles="1" noChangeArrowheads="1" noChangeShapeType="1" noTextEdit="1"/>
              </p:cNvSpPr>
              <p:nvPr/>
            </p:nvSpPr>
            <p:spPr>
              <a:xfrm>
                <a:off x="261666" y="3655123"/>
                <a:ext cx="6742561" cy="1424878"/>
              </a:xfrm>
              <a:prstGeom prst="rect">
                <a:avLst/>
              </a:prstGeom>
              <a:blipFill>
                <a:blip r:embed="rId3"/>
                <a:stretch>
                  <a:fillRect t="-5150" b="-3004"/>
                </a:stretch>
              </a:blipFill>
            </p:spPr>
            <p:txBody>
              <a:bodyPr/>
              <a:lstStyle/>
              <a:p>
                <a:r>
                  <a:rPr lang="zh-CN" altLang="en-US">
                    <a:noFill/>
                  </a:rPr>
                  <a:t> </a:t>
                </a:r>
              </a:p>
            </p:txBody>
          </p:sp>
        </mc:Fallback>
      </mc:AlternateContent>
      <p:sp>
        <p:nvSpPr>
          <p:cNvPr id="8" name="左大括号 7">
            <a:extLst>
              <a:ext uri="{FF2B5EF4-FFF2-40B4-BE49-F238E27FC236}">
                <a16:creationId xmlns:a16="http://schemas.microsoft.com/office/drawing/2014/main" id="{04A0E6AA-6A18-4281-8700-47FE60464561}"/>
              </a:ext>
            </a:extLst>
          </p:cNvPr>
          <p:cNvSpPr/>
          <p:nvPr/>
        </p:nvSpPr>
        <p:spPr>
          <a:xfrm>
            <a:off x="3001891" y="2141708"/>
            <a:ext cx="389644" cy="91329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B31801A8-0565-4068-8F96-451E6B5A4703}"/>
                  </a:ext>
                </a:extLst>
              </p:cNvPr>
              <p:cNvSpPr txBox="1"/>
              <p:nvPr/>
            </p:nvSpPr>
            <p:spPr>
              <a:xfrm>
                <a:off x="3489521" y="1940611"/>
                <a:ext cx="3353525" cy="3702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600" i="1" smtClean="0">
                              <a:latin typeface="Cambria Math" panose="02040503050406030204" pitchFamily="18" charset="0"/>
                            </a:rPr>
                          </m:ctrlPr>
                        </m:dPr>
                        <m:e>
                          <m:r>
                            <a:rPr lang="en-US" altLang="zh-CN" sz="1600" i="1">
                              <a:latin typeface="Cambria Math" panose="02040503050406030204" pitchFamily="18" charset="0"/>
                              <a:ea typeface="Cambria Math" panose="02040503050406030204" pitchFamily="18" charset="0"/>
                            </a:rPr>
                            <m:t>𝜀</m:t>
                          </m:r>
                          <m:r>
                            <a:rPr lang="en-US" sz="1600" b="0" i="1" smtClean="0">
                              <a:latin typeface="Cambria Math" panose="02040503050406030204" pitchFamily="18" charset="0"/>
                            </a:rPr>
                            <m:t>,</m:t>
                          </m:r>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𝛾</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e>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𝜀</m:t>
                              </m:r>
                            </m:e>
                            <m:sub>
                              <m:r>
                                <a:rPr lang="en-US" sz="1600" b="0" i="1" smtClean="0">
                                  <a:latin typeface="Cambria Math" panose="02040503050406030204" pitchFamily="18" charset="0"/>
                                </a:rPr>
                                <m:t>𝑣</m:t>
                              </m:r>
                              <m:r>
                                <a:rPr lang="en-US" sz="1600" b="0" i="1" smtClean="0">
                                  <a:latin typeface="Cambria Math" panose="02040503050406030204" pitchFamily="18" charset="0"/>
                                </a:rPr>
                                <m:t>,</m:t>
                              </m:r>
                              <m:r>
                                <a:rPr lang="en-US" sz="1600" b="0" i="1" smtClean="0">
                                  <a:latin typeface="Cambria Math" panose="02040503050406030204" pitchFamily="18" charset="0"/>
                                </a:rPr>
                                <m:t>𝑙</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𝑍</m:t>
                              </m:r>
                            </m:e>
                            <m:sub>
                              <m:r>
                                <a:rPr lang="en-US" sz="1600" b="0" i="1" smtClean="0">
                                  <a:latin typeface="Cambria Math" panose="02040503050406030204" pitchFamily="18" charset="0"/>
                                </a:rPr>
                                <m:t>𝑣</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𝑍</m:t>
                              </m:r>
                            </m:e>
                            <m:sub>
                              <m:r>
                                <a:rPr lang="en-US" sz="1600" b="0" i="1" smtClean="0">
                                  <a:latin typeface="Cambria Math" panose="02040503050406030204" pitchFamily="18" charset="0"/>
                                </a:rPr>
                                <m:t>𝑙</m:t>
                              </m:r>
                            </m:sub>
                          </m:sSub>
                        </m:e>
                        <m:e>
                          <m:r>
                            <a:rPr lang="en-US" altLang="zh-CN" sz="1600" i="1">
                              <a:latin typeface="Cambria Math" panose="02040503050406030204" pitchFamily="18" charset="0"/>
                              <a:ea typeface="Cambria Math" panose="02040503050406030204" pitchFamily="18" charset="0"/>
                            </a:rPr>
                            <m:t>𝜀</m:t>
                          </m:r>
                          <m:r>
                            <a:rPr lang="en-US" sz="1600" b="0" i="1" smtClean="0">
                              <a:latin typeface="Cambria Math" panose="02040503050406030204" pitchFamily="18" charset="0"/>
                            </a:rPr>
                            <m:t>,</m:t>
                          </m:r>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𝛾</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e>
                      </m:d>
                    </m:oMath>
                  </m:oMathPara>
                </a14:m>
                <a:endParaRPr lang="en-US" sz="1600" dirty="0"/>
              </a:p>
            </p:txBody>
          </p:sp>
        </mc:Choice>
        <mc:Fallback>
          <p:sp>
            <p:nvSpPr>
              <p:cNvPr id="9" name="文本框 8">
                <a:extLst>
                  <a:ext uri="{FF2B5EF4-FFF2-40B4-BE49-F238E27FC236}">
                    <a16:creationId xmlns:a16="http://schemas.microsoft.com/office/drawing/2014/main" id="{B31801A8-0565-4068-8F96-451E6B5A4703}"/>
                  </a:ext>
                </a:extLst>
              </p:cNvPr>
              <p:cNvSpPr txBox="1">
                <a:spLocks noRot="1" noChangeAspect="1" noMove="1" noResize="1" noEditPoints="1" noAdjustHandles="1" noChangeArrowheads="1" noChangeShapeType="1" noTextEdit="1"/>
              </p:cNvSpPr>
              <p:nvPr/>
            </p:nvSpPr>
            <p:spPr>
              <a:xfrm>
                <a:off x="3489521" y="1940611"/>
                <a:ext cx="3353525" cy="370294"/>
              </a:xfrm>
              <a:prstGeom prst="rect">
                <a:avLst/>
              </a:prstGeom>
              <a:blipFill>
                <a:blip r:embed="rId4"/>
                <a:stretch>
                  <a:fillRect b="-65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44365E3B-6843-4A70-A114-46EF42E71726}"/>
                  </a:ext>
                </a:extLst>
              </p:cNvPr>
              <p:cNvSpPr txBox="1"/>
              <p:nvPr/>
            </p:nvSpPr>
            <p:spPr>
              <a:xfrm>
                <a:off x="6396147" y="1980563"/>
                <a:ext cx="1278039" cy="338554"/>
              </a:xfrm>
              <a:prstGeom prst="rect">
                <a:avLst/>
              </a:prstGeom>
              <a:noFill/>
            </p:spPr>
            <p:txBody>
              <a:bodyPr wrap="square" rtlCol="0">
                <a:spAutoFit/>
              </a:bodyPr>
              <a:lstStyle/>
              <a:p>
                <a:r>
                  <a:rPr lang="zh-CN" altLang="en-US" sz="1600" dirty="0"/>
                  <a:t>如果</a:t>
                </a:r>
                <a:r>
                  <a:rPr lang="en-US" altLang="zh-CN" sz="1600" dirty="0"/>
                  <a:t> </a:t>
                </a:r>
                <a:r>
                  <a:rPr lang="en-US" altLang="zh-CN" sz="1600" i="1" dirty="0">
                    <a:effectLst/>
                  </a:rPr>
                  <a:t>l</a:t>
                </a:r>
                <a14:m>
                  <m:oMath xmlns:m="http://schemas.openxmlformats.org/officeDocument/2006/math">
                    <m:r>
                      <a:rPr lang="en-US" altLang="zh-CN" sz="1600" i="1" smtClean="0">
                        <a:effectLst/>
                        <a:latin typeface="Cambria Math" panose="02040503050406030204" pitchFamily="18" charset="0"/>
                      </a:rPr>
                      <m:t> </m:t>
                    </m:r>
                    <m:r>
                      <m:rPr>
                        <m:nor/>
                      </m:rPr>
                      <a:rPr lang="zh-CN" altLang="en-US" sz="1600" i="1">
                        <a:effectLst/>
                      </a:rPr>
                      <m:t>∉</m:t>
                    </m:r>
                    <m:r>
                      <m:rPr>
                        <m:nor/>
                      </m:rPr>
                      <a:rPr lang="en-US" altLang="zh-CN" sz="1600" i="1">
                        <a:effectLst/>
                      </a:rPr>
                      <m:t> </m:t>
                    </m:r>
                    <m:r>
                      <m:rPr>
                        <m:nor/>
                      </m:rPr>
                      <a:rPr lang="en-US" altLang="zh-CN" sz="1600" i="1">
                        <a:effectLst/>
                      </a:rPr>
                      <m:t>V</m:t>
                    </m:r>
                  </m:oMath>
                </a14:m>
                <a:r>
                  <a:rPr lang="en-US" altLang="zh-CN" sz="1600" i="1" dirty="0">
                    <a:effectLst/>
                  </a:rPr>
                  <a:t> </a:t>
                </a:r>
                <a:endParaRPr lang="en-US" sz="1600" i="1" dirty="0"/>
              </a:p>
            </p:txBody>
          </p:sp>
        </mc:Choice>
        <mc:Fallback>
          <p:sp>
            <p:nvSpPr>
              <p:cNvPr id="10" name="文本框 9">
                <a:extLst>
                  <a:ext uri="{FF2B5EF4-FFF2-40B4-BE49-F238E27FC236}">
                    <a16:creationId xmlns:a16="http://schemas.microsoft.com/office/drawing/2014/main" id="{44365E3B-6843-4A70-A114-46EF42E71726}"/>
                  </a:ext>
                </a:extLst>
              </p:cNvPr>
              <p:cNvSpPr txBox="1">
                <a:spLocks noRot="1" noChangeAspect="1" noMove="1" noResize="1" noEditPoints="1" noAdjustHandles="1" noChangeArrowheads="1" noChangeShapeType="1" noTextEdit="1"/>
              </p:cNvSpPr>
              <p:nvPr/>
            </p:nvSpPr>
            <p:spPr>
              <a:xfrm>
                <a:off x="6396147" y="1980563"/>
                <a:ext cx="1278039" cy="338554"/>
              </a:xfrm>
              <a:prstGeom prst="rect">
                <a:avLst/>
              </a:prstGeom>
              <a:blipFill>
                <a:blip r:embed="rId5"/>
                <a:stretch>
                  <a:fillRect l="-2381" t="-5455" b="-23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F8E5645A-07A0-4CC8-A012-ED76EFF73B98}"/>
                  </a:ext>
                </a:extLst>
              </p:cNvPr>
              <p:cNvSpPr txBox="1"/>
              <p:nvPr/>
            </p:nvSpPr>
            <p:spPr>
              <a:xfrm>
                <a:off x="3751871" y="2911026"/>
                <a:ext cx="1201950" cy="33855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rPr>
                        <m:t>−</m:t>
                      </m:r>
                      <m:r>
                        <a:rPr lang="en-US" sz="1600" b="0" i="1" smtClean="0">
                          <a:latin typeface="Cambria Math" panose="02040503050406030204" pitchFamily="18" charset="0"/>
                        </a:rPr>
                        <m:t>10000</m:t>
                      </m:r>
                    </m:oMath>
                  </m:oMathPara>
                </a14:m>
                <a:endParaRPr lang="en-US" sz="1600" dirty="0"/>
              </a:p>
            </p:txBody>
          </p:sp>
        </mc:Choice>
        <mc:Fallback>
          <p:sp>
            <p:nvSpPr>
              <p:cNvPr id="11" name="文本框 10">
                <a:extLst>
                  <a:ext uri="{FF2B5EF4-FFF2-40B4-BE49-F238E27FC236}">
                    <a16:creationId xmlns:a16="http://schemas.microsoft.com/office/drawing/2014/main" id="{F8E5645A-07A0-4CC8-A012-ED76EFF73B98}"/>
                  </a:ext>
                </a:extLst>
              </p:cNvPr>
              <p:cNvSpPr txBox="1">
                <a:spLocks noRot="1" noChangeAspect="1" noMove="1" noResize="1" noEditPoints="1" noAdjustHandles="1" noChangeArrowheads="1" noChangeShapeType="1" noTextEdit="1"/>
              </p:cNvSpPr>
              <p:nvPr/>
            </p:nvSpPr>
            <p:spPr>
              <a:xfrm>
                <a:off x="3751871" y="2911026"/>
                <a:ext cx="1201950" cy="338554"/>
              </a:xfrm>
              <a:prstGeom prst="rect">
                <a:avLst/>
              </a:prstGeom>
              <a:blipFill>
                <a:blip r:embed="rId6"/>
                <a:stretch>
                  <a:fillRect/>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5F3A2F3B-AFE4-4226-AB6E-06F8D7837E70}"/>
              </a:ext>
            </a:extLst>
          </p:cNvPr>
          <p:cNvSpPr txBox="1"/>
          <p:nvPr/>
        </p:nvSpPr>
        <p:spPr>
          <a:xfrm>
            <a:off x="6376171" y="2840059"/>
            <a:ext cx="1435090" cy="338554"/>
          </a:xfrm>
          <a:prstGeom prst="rect">
            <a:avLst/>
          </a:prstGeom>
          <a:noFill/>
        </p:spPr>
        <p:txBody>
          <a:bodyPr wrap="square" rtlCol="0">
            <a:spAutoFit/>
          </a:bodyPr>
          <a:lstStyle/>
          <a:p>
            <a:r>
              <a:rPr lang="zh-CN" altLang="en-US" sz="1600" dirty="0"/>
              <a:t>其他</a:t>
            </a:r>
            <a:endParaRPr lang="en-US" sz="1600" dirty="0"/>
          </a:p>
        </p:txBody>
      </p:sp>
    </p:spTree>
    <p:extLst>
      <p:ext uri="{BB962C8B-B14F-4D97-AF65-F5344CB8AC3E}">
        <p14:creationId xmlns:p14="http://schemas.microsoft.com/office/powerpoint/2010/main" val="26414706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8ff21fd0-4f33-48ca-968f-cdf1174dd772}"/>
  <p:tag name="TABLE_ENDDRAG_ORIGIN_RECT" val="677*294"/>
  <p:tag name="TABLE_ENDDRAG_RECT" val="22*55*677*29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1537</TotalTime>
  <Words>1637</Words>
  <Application>Microsoft Office PowerPoint</Application>
  <PresentationFormat>全屏显示(16:9)</PresentationFormat>
  <Paragraphs>146</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-apple-system</vt:lpstr>
      <vt:lpstr>Aptos</vt:lpstr>
      <vt:lpstr>Arial Unicode MS</vt:lpstr>
      <vt:lpstr>等线</vt:lpstr>
      <vt:lpstr>方正兰亭黑简体</vt:lpstr>
      <vt:lpstr>方正正粗黑简体</vt:lpstr>
      <vt:lpstr>微软雅黑</vt:lpstr>
      <vt:lpstr>Arial</vt:lpstr>
      <vt:lpstr>Cambria Math</vt:lpstr>
      <vt:lpstr>Office 主题​​</vt:lpstr>
      <vt:lpstr>PowerPoint 演示文稿</vt:lpstr>
      <vt:lpstr>强化学习</vt:lpstr>
      <vt:lpstr>强化学习的分类</vt:lpstr>
      <vt:lpstr>强化学习的分类</vt:lpstr>
      <vt:lpstr>强化学习的分类</vt:lpstr>
      <vt:lpstr>Q 学习</vt:lpstr>
      <vt:lpstr>深度Q学习（DQN）</vt:lpstr>
      <vt:lpstr>深度Q学习（DQN）</vt:lpstr>
      <vt:lpstr>针对旅行商问题的量子Q学习</vt:lpstr>
      <vt:lpstr>针对旅行商问题的量子Q学习</vt:lpstr>
      <vt:lpstr>图的等变性嵌入</vt:lpstr>
      <vt:lpstr>图的等变性嵌入</vt:lpstr>
      <vt:lpstr>图的等变性嵌入</vt:lpstr>
      <vt:lpstr>针对旅行商问题的量子Q学习</vt:lpstr>
      <vt:lpstr>针对旅行商问题的量子Q学习</vt:lpstr>
      <vt:lpstr>针对旅行商问题的量子Q学习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田娇(Jiao Tian)</dc:creator>
  <cp:lastModifiedBy>徐嘉华(Jiahua Xu)</cp:lastModifiedBy>
  <cp:revision>117</cp:revision>
  <dcterms:created xsi:type="dcterms:W3CDTF">2021-12-13T10:01:00Z</dcterms:created>
  <dcterms:modified xsi:type="dcterms:W3CDTF">2024-08-22T06:21:47Z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0x0101000E76F9444DF3BB45B07ECAA6841CADF3</vt:lpwstr>
  </property>
  <property fmtid="{D5CDD505-2E9C-101B-9397-08002B2CF9AE}" pid="3" name="ICV">
    <vt:lpwstr>7D16DBE143A9481181E959CEF44AC866</vt:lpwstr>
  </property>
  <property fmtid="{D5CDD505-2E9C-101B-9397-08002B2CF9AE}" pid="4" name="KSOProductBuildVer">
    <vt:lpwstr>2052-11.1.0.11365</vt:lpwstr>
  </property>
</Properties>
</file>