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15"/>
  </p:notesMasterIdLst>
  <p:sldIdLst>
    <p:sldId id="256" r:id="rId4"/>
    <p:sldId id="1513" r:id="rId5"/>
    <p:sldId id="1514" r:id="rId6"/>
    <p:sldId id="1510" r:id="rId7"/>
    <p:sldId id="1516" r:id="rId8"/>
    <p:sldId id="1515" r:id="rId9"/>
    <p:sldId id="1524" r:id="rId10"/>
    <p:sldId id="1522" r:id="rId11"/>
    <p:sldId id="1520" r:id="rId12"/>
    <p:sldId id="1523" r:id="rId13"/>
    <p:sldId id="265"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CD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9" autoAdjust="0"/>
  </p:normalViewPr>
  <p:slideViewPr>
    <p:cSldViewPr snapToGrid="0">
      <p:cViewPr varScale="1">
        <p:scale>
          <a:sx n="94" d="100"/>
          <a:sy n="94" d="100"/>
        </p:scale>
        <p:origin x="11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22E8C-C2FA-4D43-969E-6BCEC6478C48}"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C1D7A-CCBB-42C4-B8DB-1DB3396560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图放上面</a:t>
            </a:r>
          </a:p>
          <a:p>
            <a:r>
              <a:rPr lang="zh-CN" altLang="en-US" dirty="0"/>
              <a:t>文字删掉</a:t>
            </a:r>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dirty="0"/>
              <a:t>调整图片</a:t>
            </a:r>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78436" y="369141"/>
            <a:ext cx="3920836" cy="397791"/>
          </a:xfrm>
          <a:prstGeom prst="rect">
            <a:avLst/>
          </a:prstGeom>
        </p:spPr>
        <p:txBody>
          <a:bodyPr/>
          <a:lstStyle>
            <a:lvl1pPr algn="r">
              <a:defRPr sz="2800" b="1">
                <a:latin typeface="微软雅黑" panose="020B0503020204020204" charset="-122"/>
                <a:ea typeface="微软雅黑" panose="020B0503020204020204" charset="-122"/>
              </a:defRPr>
            </a:lvl1pPr>
          </a:lstStyle>
          <a:p>
            <a:r>
              <a:rPr lang="zh-CN" altLang="en-US" dirty="0"/>
              <a:t>单击此处添加标题</a:t>
            </a:r>
          </a:p>
        </p:txBody>
      </p:sp>
      <p:sp>
        <p:nvSpPr>
          <p:cNvPr id="3" name="内容占位符 2"/>
          <p:cNvSpPr>
            <a:spLocks noGrp="1"/>
          </p:cNvSpPr>
          <p:nvPr>
            <p:ph idx="1"/>
          </p:nvPr>
        </p:nvSpPr>
        <p:spPr>
          <a:xfrm>
            <a:off x="838200" y="1253330"/>
            <a:ext cx="10661072" cy="5036633"/>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304E0-4029-4432-99D1-493017E15F03}" type="datetimeFigureOut">
              <a:rPr lang="zh-CN" altLang="en-US" smtClean="0"/>
              <a:t>2024/5/29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DC312-E732-4E35-ACC6-8833826DABAE}" type="slidenum">
              <a:rPr lang="zh-CN" altLang="en-US" smtClean="0"/>
              <a:t>‹#›</a:t>
            </a:fld>
            <a:endParaRPr lang="zh-CN" altLang="en-US"/>
          </a:p>
        </p:txBody>
      </p:sp>
      <p:sp>
        <p:nvSpPr>
          <p:cNvPr id="7" name="矩形 6"/>
          <p:cNvSpPr/>
          <p:nvPr userDrawn="1"/>
        </p:nvSpPr>
        <p:spPr>
          <a:xfrm>
            <a:off x="305" y="193675"/>
            <a:ext cx="5327915" cy="501650"/>
          </a:xfrm>
          <a:prstGeom prst="rect">
            <a:avLst/>
          </a:prstGeom>
          <a:solidFill>
            <a:srgbClr val="00ACD2"/>
          </a:solidFill>
          <a:ln>
            <a:solidFill>
              <a:srgbClr val="00ACD2"/>
            </a:solidFill>
          </a:ln>
        </p:spPr>
        <p:style>
          <a:lnRef idx="1">
            <a:schemeClr val="accent6"/>
          </a:lnRef>
          <a:fillRef idx="3">
            <a:schemeClr val="accent6"/>
          </a:fillRef>
          <a:effectRef idx="2">
            <a:schemeClr val="accent6"/>
          </a:effectRef>
          <a:fontRef idx="minor">
            <a:schemeClr val="lt1"/>
          </a:fontRef>
        </p:style>
        <p:txBody>
          <a:bodyPr wrap="square">
            <a:spAutoFit/>
          </a:bodyPr>
          <a:lstStyle/>
          <a:p>
            <a:pPr algn="ctr" hangingPunct="1"/>
            <a:endParaRPr lang="zh-CN" altLang="en-US" sz="2665" b="1" kern="1200">
              <a:ln>
                <a:noFill/>
              </a:ln>
              <a:solidFill>
                <a:schemeClr val="bg1"/>
              </a:solidFill>
              <a:latin typeface="微软雅黑" panose="020B0503020204020204" charset="-122"/>
              <a:ea typeface="微软雅黑" panose="020B0503020204020204" charset="-122"/>
              <a:cs typeface="+mn-ea"/>
              <a:sym typeface="+mn-lt"/>
            </a:endParaRPr>
          </a:p>
        </p:txBody>
      </p:sp>
      <p:pic>
        <p:nvPicPr>
          <p:cNvPr id="8" name="图片 7" descr="研究院logo-2021_画板 1"/>
          <p:cNvPicPr>
            <a:picLocks noChangeAspect="1"/>
          </p:cNvPicPr>
          <p:nvPr userDrawn="1"/>
        </p:nvPicPr>
        <p:blipFill>
          <a:blip r:embed="rId14"/>
          <a:srcRect l="18141" t="35065" r="16401" b="37065"/>
          <a:stretch>
            <a:fillRect/>
          </a:stretch>
        </p:blipFill>
        <p:spPr>
          <a:xfrm>
            <a:off x="10031730" y="265430"/>
            <a:ext cx="1791970" cy="4298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F33F1-D536-41EA-9CF2-46F2991A59DB}" type="datetimeFigureOut">
              <a:rPr lang="zh-CN" altLang="en-US" smtClean="0"/>
              <a:t>2024/5/29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202A6-DC75-4B5F-BEC7-F4CEEC2DAAF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35064-9F64-46CE-AFC6-F5F9E1888A58}" type="datetimeFigureOut">
              <a:rPr lang="zh-CN" altLang="en-US" smtClean="0"/>
              <a:t>2024/5/29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8D1F8-B022-4456-A1CC-C9B4388431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30.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6.xml"/><Relationship Id="rId5" Type="http://schemas.openxmlformats.org/officeDocument/2006/relationships/tags" Target="../tags/tag6.xml"/><Relationship Id="rId10"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60382"/>
            <a:ext cx="12192000" cy="737235"/>
          </a:xfrm>
          <a:prstGeom prst="rect">
            <a:avLst/>
          </a:prstGeom>
          <a:noFill/>
        </p:spPr>
        <p:txBody>
          <a:bodyPr wrap="square" rtlCol="0">
            <a:spAutoFit/>
          </a:bodyPr>
          <a:lstStyle/>
          <a:p>
            <a:pPr algn="ctr"/>
            <a:r>
              <a:rPr lang="zh-CN" altLang="en-US" sz="4200" dirty="0">
                <a:solidFill>
                  <a:schemeClr val="bg1"/>
                </a:solidFill>
                <a:latin typeface="方正正大黑简体" panose="02000000000000000000" pitchFamily="2" charset="-122"/>
                <a:ea typeface="方正正大黑简体" panose="02000000000000000000" pitchFamily="2" charset="-122"/>
              </a:rPr>
              <a:t>基于量子退火的玻尔兹曼机（分类器）</a:t>
            </a:r>
          </a:p>
        </p:txBody>
      </p:sp>
      <p:sp>
        <p:nvSpPr>
          <p:cNvPr id="4" name="文本框 3"/>
          <p:cNvSpPr txBox="1"/>
          <p:nvPr/>
        </p:nvSpPr>
        <p:spPr>
          <a:xfrm>
            <a:off x="1673087" y="4957335"/>
            <a:ext cx="8845826" cy="1106805"/>
          </a:xfrm>
          <a:prstGeom prst="rect">
            <a:avLst/>
          </a:prstGeom>
          <a:noFill/>
        </p:spPr>
        <p:txBody>
          <a:bodyPr wrap="square" lIns="91440" tIns="45720" rIns="91440" bIns="45720" rtlCol="0" anchor="t">
            <a:spAutoFit/>
          </a:bodyPr>
          <a:lstStyle/>
          <a:p>
            <a:pPr algn="ctr">
              <a:lnSpc>
                <a:spcPct val="150000"/>
              </a:lnSpc>
            </a:pPr>
            <a:r>
              <a:rPr lang="zh-CN" altLang="en-US" sz="2400" dirty="0">
                <a:solidFill>
                  <a:schemeClr val="bg1"/>
                </a:solidFill>
                <a:latin typeface="方正正中黑简体" panose="02000000000000000000" pitchFamily="2" charset="-122"/>
                <a:ea typeface="方正正中黑简体" panose="02000000000000000000" pitchFamily="2" charset="-122"/>
                <a:sym typeface="+mn-ea"/>
              </a:rPr>
              <a:t>分享者：傅峻荣</a:t>
            </a:r>
            <a:endParaRPr lang="en-US" altLang="zh-CN" sz="2400" dirty="0">
              <a:solidFill>
                <a:schemeClr val="bg1"/>
              </a:solidFill>
              <a:latin typeface="方正正中黑简体" panose="02000000000000000000" pitchFamily="2" charset="-122"/>
              <a:ea typeface="方正正中黑简体" panose="02000000000000000000" pitchFamily="2" charset="-122"/>
              <a:sym typeface="+mn-ea"/>
            </a:endParaRPr>
          </a:p>
          <a:p>
            <a:pPr algn="ctr">
              <a:lnSpc>
                <a:spcPct val="150000"/>
              </a:lnSpc>
            </a:pPr>
            <a:r>
              <a:rPr lang="en-US" altLang="zh-CN" sz="2000" dirty="0">
                <a:solidFill>
                  <a:schemeClr val="bg1"/>
                </a:solidFill>
                <a:latin typeface="方正正中黑简体" panose="02000000000000000000" pitchFamily="2" charset="-122"/>
                <a:ea typeface="方正正中黑简体" panose="02000000000000000000" pitchFamily="2" charset="-122"/>
                <a:sym typeface="+mn-ea"/>
              </a:rPr>
              <a:t>2024.5.30</a:t>
            </a:r>
            <a:endParaRPr lang="zh-CN" altLang="en-US" sz="2000" dirty="0">
              <a:solidFill>
                <a:schemeClr val="bg1"/>
              </a:solidFill>
              <a:latin typeface="方正正中黑简体" panose="02000000000000000000" pitchFamily="2" charset="-122"/>
              <a:ea typeface="方正正中黑简体" panose="02000000000000000000" pitchFamily="2" charset="-122"/>
            </a:endParaRPr>
          </a:p>
        </p:txBody>
      </p:sp>
      <p:grpSp>
        <p:nvGrpSpPr>
          <p:cNvPr id="6" name="组合 5"/>
          <p:cNvGrpSpPr/>
          <p:nvPr/>
        </p:nvGrpSpPr>
        <p:grpSpPr>
          <a:xfrm>
            <a:off x="3804149" y="831141"/>
            <a:ext cx="4583702" cy="730392"/>
            <a:chOff x="3471943" y="376909"/>
            <a:chExt cx="4583702" cy="730392"/>
          </a:xfrm>
        </p:grpSpPr>
        <p:pic>
          <p:nvPicPr>
            <p:cNvPr id="7" name="图片 6"/>
            <p:cNvPicPr>
              <a:picLocks noChangeAspect="1"/>
            </p:cNvPicPr>
            <p:nvPr/>
          </p:nvPicPr>
          <p:blipFill>
            <a:blip r:embed="rId2">
              <a:biLevel thresh="50000"/>
            </a:blip>
            <a:stretch>
              <a:fillRect/>
            </a:stretch>
          </p:blipFill>
          <p:spPr>
            <a:xfrm>
              <a:off x="3471943" y="376909"/>
              <a:ext cx="2432682" cy="730392"/>
            </a:xfrm>
            <a:prstGeom prst="rect">
              <a:avLst/>
            </a:prstGeom>
          </p:spPr>
        </p:pic>
        <p:pic>
          <p:nvPicPr>
            <p:cNvPr id="8" name="图片 7"/>
            <p:cNvPicPr>
              <a:picLocks noChangeAspect="1"/>
            </p:cNvPicPr>
            <p:nvPr/>
          </p:nvPicPr>
          <p:blipFill>
            <a:blip r:embed="rId3">
              <a:biLevel thresh="50000"/>
            </a:blip>
            <a:stretch>
              <a:fillRect/>
            </a:stretch>
          </p:blipFill>
          <p:spPr>
            <a:xfrm>
              <a:off x="5972622" y="476250"/>
              <a:ext cx="2083023" cy="54150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工作延申</a:t>
            </a:r>
          </a:p>
        </p:txBody>
      </p:sp>
      <p:pic>
        <p:nvPicPr>
          <p:cNvPr id="2" name="图片 1" descr="download"/>
          <p:cNvPicPr>
            <a:picLocks noChangeAspect="1"/>
          </p:cNvPicPr>
          <p:nvPr/>
        </p:nvPicPr>
        <p:blipFill>
          <a:blip r:embed="rId3"/>
          <a:stretch>
            <a:fillRect/>
          </a:stretch>
        </p:blipFill>
        <p:spPr>
          <a:xfrm>
            <a:off x="9067800" y="1617377"/>
            <a:ext cx="3013474" cy="2005330"/>
          </a:xfrm>
          <a:prstGeom prst="rect">
            <a:avLst/>
          </a:prstGeom>
        </p:spPr>
      </p:pic>
      <p:sp>
        <p:nvSpPr>
          <p:cNvPr id="3" name="文本框 2"/>
          <p:cNvSpPr txBox="1"/>
          <p:nvPr/>
        </p:nvSpPr>
        <p:spPr>
          <a:xfrm>
            <a:off x="784224" y="1805798"/>
            <a:ext cx="7877175" cy="645160"/>
          </a:xfrm>
          <a:prstGeom prst="rect">
            <a:avLst/>
          </a:prstGeom>
          <a:noFill/>
        </p:spPr>
        <p:txBody>
          <a:bodyPr wrap="square" rtlCol="0">
            <a:spAutoFit/>
          </a:bodyPr>
          <a:lstStyle/>
          <a:p>
            <a:r>
              <a:rPr lang="en-US" altLang="zh-CN" dirty="0"/>
              <a:t>1. </a:t>
            </a:r>
            <a:r>
              <a:rPr lang="zh-CN" altLang="en-US" dirty="0"/>
              <a:t>现阶段工作使用的是模拟器来求解QUBO，未来可以拓展到使用</a:t>
            </a:r>
            <a:r>
              <a:rPr lang="zh-CN" altLang="en-US" b="1" dirty="0"/>
              <a:t>真实量子退火机</a:t>
            </a:r>
            <a:r>
              <a:rPr lang="zh-CN" altLang="en-US" dirty="0"/>
              <a:t>，例如</a:t>
            </a:r>
            <a:r>
              <a:rPr lang="en-US" altLang="zh-CN" dirty="0" err="1"/>
              <a:t>DWave</a:t>
            </a:r>
            <a:r>
              <a:rPr lang="zh-CN" altLang="en-US" dirty="0"/>
              <a:t>。</a:t>
            </a:r>
          </a:p>
        </p:txBody>
      </p:sp>
      <p:pic>
        <p:nvPicPr>
          <p:cNvPr id="4" name="图片 3"/>
          <p:cNvPicPr>
            <a:picLocks noChangeAspect="1"/>
          </p:cNvPicPr>
          <p:nvPr/>
        </p:nvPicPr>
        <p:blipFill>
          <a:blip r:embed="rId4"/>
          <a:stretch>
            <a:fillRect/>
          </a:stretch>
        </p:blipFill>
        <p:spPr>
          <a:xfrm>
            <a:off x="1103577" y="3897171"/>
            <a:ext cx="8448675" cy="2343150"/>
          </a:xfrm>
          <a:prstGeom prst="rect">
            <a:avLst/>
          </a:prstGeom>
        </p:spPr>
      </p:pic>
      <p:sp>
        <p:nvSpPr>
          <p:cNvPr id="5" name="文本框 4"/>
          <p:cNvSpPr txBox="1"/>
          <p:nvPr/>
        </p:nvSpPr>
        <p:spPr>
          <a:xfrm>
            <a:off x="784225" y="2865962"/>
            <a:ext cx="8806816" cy="369332"/>
          </a:xfrm>
          <a:prstGeom prst="rect">
            <a:avLst/>
          </a:prstGeom>
          <a:noFill/>
        </p:spPr>
        <p:txBody>
          <a:bodyPr wrap="square" rtlCol="0">
            <a:spAutoFit/>
          </a:bodyPr>
          <a:lstStyle/>
          <a:p>
            <a:r>
              <a:rPr lang="en-US" altLang="zh-CN" dirty="0"/>
              <a:t>2. </a:t>
            </a:r>
            <a:r>
              <a:rPr lang="zh-CN" altLang="en-US" dirty="0"/>
              <a:t>另外可以开发更</a:t>
            </a:r>
            <a:r>
              <a:rPr lang="zh-CN" altLang="en-US" b="1" dirty="0"/>
              <a:t>多层的玻尔兹曼机</a:t>
            </a:r>
            <a:r>
              <a:rPr lang="zh-CN" altLang="en-US" dirty="0"/>
              <a:t>或者对接其他机器学习架构处理</a:t>
            </a:r>
            <a:r>
              <a:rPr lang="zh-CN" altLang="en-US" b="1" dirty="0"/>
              <a:t>大规模</a:t>
            </a:r>
            <a:r>
              <a:rPr lang="zh-CN" altLang="en-US" dirty="0"/>
              <a:t>分类问题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2859613"/>
            <a:ext cx="12192000" cy="1138773"/>
          </a:xfrm>
          <a:prstGeom prst="rect">
            <a:avLst/>
          </a:prstGeom>
          <a:noFill/>
        </p:spPr>
        <p:txBody>
          <a:bodyPr wrap="square" rtlCol="0">
            <a:spAutoFit/>
          </a:bodyPr>
          <a:lstStyle/>
          <a:p>
            <a:pPr algn="ctr"/>
            <a:r>
              <a:rPr lang="en-US" altLang="zh-CN" sz="6800">
                <a:solidFill>
                  <a:schemeClr val="bg1"/>
                </a:solidFill>
                <a:latin typeface="方正正粗黑简体" panose="02000000000000000000" pitchFamily="2" charset="-122"/>
                <a:ea typeface="方正正粗黑简体" panose="02000000000000000000" pitchFamily="2" charset="-122"/>
              </a:rPr>
              <a:t>THANKS</a:t>
            </a:r>
            <a:endParaRPr lang="zh-CN" altLang="en-US" sz="6800">
              <a:solidFill>
                <a:schemeClr val="bg1"/>
              </a:solidFill>
              <a:latin typeface="方正正粗黑简体" panose="02000000000000000000" pitchFamily="2" charset="-122"/>
              <a:ea typeface="方正正粗黑简体" panose="02000000000000000000" pitchFamily="2" charset="-122"/>
            </a:endParaRPr>
          </a:p>
        </p:txBody>
      </p:sp>
      <p:sp>
        <p:nvSpPr>
          <p:cNvPr id="7" name="文本框 6"/>
          <p:cNvSpPr txBox="1"/>
          <p:nvPr/>
        </p:nvSpPr>
        <p:spPr>
          <a:xfrm>
            <a:off x="1673087" y="5531708"/>
            <a:ext cx="8845826" cy="707886"/>
          </a:xfrm>
          <a:prstGeom prst="rect">
            <a:avLst/>
          </a:prstGeom>
          <a:noFill/>
        </p:spPr>
        <p:txBody>
          <a:bodyPr wrap="square" rtlCol="0">
            <a:spAutoFit/>
          </a:bodyPr>
          <a:lstStyle/>
          <a:p>
            <a:pPr algn="ctr"/>
            <a:r>
              <a:rPr lang="en-US" altLang="zh-CN" sz="2400" b="1">
                <a:solidFill>
                  <a:schemeClr val="bg1"/>
                </a:solidFill>
                <a:latin typeface="方正兰亭黑简体" panose="02000000000000000000" pitchFamily="2" charset="-122"/>
                <a:ea typeface="方正兰亭黑简体" panose="02000000000000000000" pitchFamily="2" charset="-122"/>
              </a:rPr>
              <a:t>OMICS FOR ALL</a:t>
            </a:r>
          </a:p>
          <a:p>
            <a:pPr algn="ctr"/>
            <a:r>
              <a:rPr lang="zh-CN" altLang="en-US" sz="1600">
                <a:solidFill>
                  <a:schemeClr val="bg1"/>
                </a:solidFill>
                <a:latin typeface="方正兰亭黑简体" panose="02000000000000000000" pitchFamily="2" charset="-122"/>
                <a:ea typeface="方正兰亭黑简体" panose="02000000000000000000" pitchFamily="2" charset="-122"/>
              </a:rPr>
              <a:t>基  因  科  技  造  福  人  类</a:t>
            </a:r>
          </a:p>
        </p:txBody>
      </p:sp>
      <p:pic>
        <p:nvPicPr>
          <p:cNvPr id="8" name="图片 7" descr="研究院新logo白色透明底2021-0826"/>
          <p:cNvPicPr>
            <a:picLocks noChangeAspect="1"/>
          </p:cNvPicPr>
          <p:nvPr/>
        </p:nvPicPr>
        <p:blipFill>
          <a:blip r:embed="rId2"/>
          <a:srcRect t="34938" b="36534"/>
          <a:stretch>
            <a:fillRect/>
          </a:stretch>
        </p:blipFill>
        <p:spPr>
          <a:xfrm>
            <a:off x="9476510" y="308215"/>
            <a:ext cx="2802159" cy="449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公式回顾</a:t>
            </a:r>
          </a:p>
        </p:txBody>
      </p:sp>
      <p:pic>
        <p:nvPicPr>
          <p:cNvPr id="2" name="图片 1"/>
          <p:cNvPicPr>
            <a:picLocks noChangeAspect="1"/>
          </p:cNvPicPr>
          <p:nvPr/>
        </p:nvPicPr>
        <p:blipFill>
          <a:blip r:embed="rId3"/>
          <a:stretch>
            <a:fillRect/>
          </a:stretch>
        </p:blipFill>
        <p:spPr>
          <a:xfrm>
            <a:off x="3024505" y="5753735"/>
            <a:ext cx="4676775" cy="685800"/>
          </a:xfrm>
          <a:prstGeom prst="rect">
            <a:avLst/>
          </a:prstGeom>
        </p:spPr>
      </p:pic>
      <p:pic>
        <p:nvPicPr>
          <p:cNvPr id="3" name="图片 2"/>
          <p:cNvPicPr>
            <a:picLocks noChangeAspect="1"/>
          </p:cNvPicPr>
          <p:nvPr/>
        </p:nvPicPr>
        <p:blipFill>
          <a:blip r:embed="rId4"/>
          <a:stretch>
            <a:fillRect/>
          </a:stretch>
        </p:blipFill>
        <p:spPr>
          <a:xfrm>
            <a:off x="598170" y="3681730"/>
            <a:ext cx="2057400" cy="704850"/>
          </a:xfrm>
          <a:prstGeom prst="rect">
            <a:avLst/>
          </a:prstGeom>
        </p:spPr>
      </p:pic>
      <p:pic>
        <p:nvPicPr>
          <p:cNvPr id="4" name="图片 3"/>
          <p:cNvPicPr>
            <a:picLocks noChangeAspect="1"/>
          </p:cNvPicPr>
          <p:nvPr/>
        </p:nvPicPr>
        <p:blipFill>
          <a:blip r:embed="rId5"/>
          <a:stretch>
            <a:fillRect/>
          </a:stretch>
        </p:blipFill>
        <p:spPr>
          <a:xfrm>
            <a:off x="598170" y="5389245"/>
            <a:ext cx="1647825" cy="733425"/>
          </a:xfrm>
          <a:prstGeom prst="rect">
            <a:avLst/>
          </a:prstGeom>
        </p:spPr>
      </p:pic>
      <p:pic>
        <p:nvPicPr>
          <p:cNvPr id="5" name="图片 4"/>
          <p:cNvPicPr>
            <a:picLocks noChangeAspect="1"/>
          </p:cNvPicPr>
          <p:nvPr/>
        </p:nvPicPr>
        <p:blipFill>
          <a:blip r:embed="rId6"/>
          <a:stretch>
            <a:fillRect/>
          </a:stretch>
        </p:blipFill>
        <p:spPr>
          <a:xfrm>
            <a:off x="7928610" y="2735580"/>
            <a:ext cx="3143250" cy="533400"/>
          </a:xfrm>
          <a:prstGeom prst="rect">
            <a:avLst/>
          </a:prstGeom>
        </p:spPr>
      </p:pic>
      <p:pic>
        <p:nvPicPr>
          <p:cNvPr id="6" name="图片 5"/>
          <p:cNvPicPr>
            <a:picLocks noChangeAspect="1"/>
          </p:cNvPicPr>
          <p:nvPr/>
        </p:nvPicPr>
        <p:blipFill>
          <a:blip r:embed="rId7"/>
          <a:stretch>
            <a:fillRect/>
          </a:stretch>
        </p:blipFill>
        <p:spPr>
          <a:xfrm>
            <a:off x="7909560" y="4323715"/>
            <a:ext cx="3162300" cy="561975"/>
          </a:xfrm>
          <a:prstGeom prst="rect">
            <a:avLst/>
          </a:prstGeom>
        </p:spPr>
      </p:pic>
      <p:cxnSp>
        <p:nvCxnSpPr>
          <p:cNvPr id="7" name="直接箭头连接符 6"/>
          <p:cNvCxnSpPr/>
          <p:nvPr/>
        </p:nvCxnSpPr>
        <p:spPr>
          <a:xfrm flipH="1" flipV="1">
            <a:off x="2564765" y="4132580"/>
            <a:ext cx="822325" cy="117729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a:endCxn id="3" idx="2"/>
          </p:cNvCxnSpPr>
          <p:nvPr/>
        </p:nvCxnSpPr>
        <p:spPr>
          <a:xfrm flipV="1">
            <a:off x="714375" y="4386580"/>
            <a:ext cx="912495" cy="94043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608330" y="6253480"/>
            <a:ext cx="1527175" cy="368300"/>
          </a:xfrm>
          <a:prstGeom prst="rect">
            <a:avLst/>
          </a:prstGeom>
          <a:noFill/>
        </p:spPr>
        <p:txBody>
          <a:bodyPr wrap="square" rtlCol="0">
            <a:spAutoFit/>
          </a:bodyPr>
          <a:lstStyle/>
          <a:p>
            <a:r>
              <a:rPr lang="zh-CN" altLang="en-US"/>
              <a:t>归一化系数</a:t>
            </a:r>
          </a:p>
        </p:txBody>
      </p:sp>
      <p:sp>
        <p:nvSpPr>
          <p:cNvPr id="10" name="文本框 9"/>
          <p:cNvSpPr txBox="1"/>
          <p:nvPr/>
        </p:nvSpPr>
        <p:spPr>
          <a:xfrm>
            <a:off x="5903595" y="1844040"/>
            <a:ext cx="3460115" cy="368300"/>
          </a:xfrm>
          <a:prstGeom prst="rect">
            <a:avLst/>
          </a:prstGeom>
          <a:noFill/>
        </p:spPr>
        <p:txBody>
          <a:bodyPr wrap="square" rtlCol="0">
            <a:spAutoFit/>
          </a:bodyPr>
          <a:lstStyle/>
          <a:p>
            <a:r>
              <a:rPr lang="zh-CN" altLang="en-US"/>
              <a:t>能量模型</a:t>
            </a:r>
          </a:p>
        </p:txBody>
      </p:sp>
      <p:sp>
        <p:nvSpPr>
          <p:cNvPr id="11" name="文本框 10"/>
          <p:cNvSpPr txBox="1"/>
          <p:nvPr/>
        </p:nvSpPr>
        <p:spPr>
          <a:xfrm>
            <a:off x="405765" y="4312285"/>
            <a:ext cx="1296670" cy="368300"/>
          </a:xfrm>
          <a:prstGeom prst="rect">
            <a:avLst/>
          </a:prstGeom>
          <a:noFill/>
        </p:spPr>
        <p:txBody>
          <a:bodyPr wrap="square" rtlCol="0">
            <a:spAutoFit/>
          </a:bodyPr>
          <a:lstStyle/>
          <a:p>
            <a:r>
              <a:rPr lang="zh-CN" altLang="en-US"/>
              <a:t>概率分布</a:t>
            </a:r>
          </a:p>
        </p:txBody>
      </p:sp>
      <p:sp>
        <p:nvSpPr>
          <p:cNvPr id="12" name="文本框 11"/>
          <p:cNvSpPr txBox="1"/>
          <p:nvPr/>
        </p:nvSpPr>
        <p:spPr>
          <a:xfrm>
            <a:off x="8221980" y="3373755"/>
            <a:ext cx="2868930" cy="368300"/>
          </a:xfrm>
          <a:prstGeom prst="rect">
            <a:avLst/>
          </a:prstGeom>
          <a:noFill/>
        </p:spPr>
        <p:txBody>
          <a:bodyPr wrap="square" rtlCol="0">
            <a:spAutoFit/>
          </a:bodyPr>
          <a:lstStyle/>
          <a:p>
            <a:r>
              <a:rPr lang="zh-CN" altLang="en-US"/>
              <a:t>固定可见层的隐藏层概率</a:t>
            </a:r>
          </a:p>
        </p:txBody>
      </p:sp>
      <p:sp>
        <p:nvSpPr>
          <p:cNvPr id="13" name="文本框 12"/>
          <p:cNvSpPr txBox="1"/>
          <p:nvPr/>
        </p:nvSpPr>
        <p:spPr>
          <a:xfrm>
            <a:off x="8221980" y="5067935"/>
            <a:ext cx="2868930" cy="368300"/>
          </a:xfrm>
          <a:prstGeom prst="rect">
            <a:avLst/>
          </a:prstGeom>
          <a:noFill/>
        </p:spPr>
        <p:txBody>
          <a:bodyPr wrap="square" rtlCol="0">
            <a:spAutoFit/>
          </a:bodyPr>
          <a:lstStyle/>
          <a:p>
            <a:r>
              <a:rPr lang="zh-CN" altLang="en-US"/>
              <a:t>固定隐藏层的可见层概率</a:t>
            </a:r>
          </a:p>
        </p:txBody>
      </p:sp>
      <p:pic>
        <p:nvPicPr>
          <p:cNvPr id="15" name="图片 14"/>
          <p:cNvPicPr>
            <a:picLocks noChangeAspect="1"/>
          </p:cNvPicPr>
          <p:nvPr/>
        </p:nvPicPr>
        <p:blipFill>
          <a:blip r:embed="rId8"/>
          <a:stretch>
            <a:fillRect/>
          </a:stretch>
        </p:blipFill>
        <p:spPr>
          <a:xfrm>
            <a:off x="1064260" y="934085"/>
            <a:ext cx="6066790" cy="21882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参数更新方式</a:t>
            </a:r>
          </a:p>
        </p:txBody>
      </p:sp>
      <p:pic>
        <p:nvPicPr>
          <p:cNvPr id="2" name="图片 1"/>
          <p:cNvPicPr>
            <a:picLocks noChangeAspect="1"/>
          </p:cNvPicPr>
          <p:nvPr/>
        </p:nvPicPr>
        <p:blipFill>
          <a:blip r:embed="rId3"/>
          <a:stretch>
            <a:fillRect/>
          </a:stretch>
        </p:blipFill>
        <p:spPr>
          <a:xfrm>
            <a:off x="5724525" y="585756"/>
            <a:ext cx="3314700" cy="438150"/>
          </a:xfrm>
          <a:prstGeom prst="rect">
            <a:avLst/>
          </a:prstGeom>
        </p:spPr>
      </p:pic>
      <p:pic>
        <p:nvPicPr>
          <p:cNvPr id="3" name="图片 2"/>
          <p:cNvPicPr>
            <a:picLocks noChangeAspect="1"/>
          </p:cNvPicPr>
          <p:nvPr/>
        </p:nvPicPr>
        <p:blipFill>
          <a:blip r:embed="rId4"/>
          <a:stretch>
            <a:fillRect/>
          </a:stretch>
        </p:blipFill>
        <p:spPr>
          <a:xfrm>
            <a:off x="5944235" y="1176020"/>
            <a:ext cx="2571750" cy="781050"/>
          </a:xfrm>
          <a:prstGeom prst="rect">
            <a:avLst/>
          </a:prstGeom>
        </p:spPr>
      </p:pic>
      <p:pic>
        <p:nvPicPr>
          <p:cNvPr id="5" name="图片 4"/>
          <p:cNvPicPr>
            <a:picLocks noChangeAspect="1"/>
          </p:cNvPicPr>
          <p:nvPr/>
        </p:nvPicPr>
        <p:blipFill>
          <a:blip r:embed="rId5"/>
          <a:stretch>
            <a:fillRect/>
          </a:stretch>
        </p:blipFill>
        <p:spPr>
          <a:xfrm>
            <a:off x="5497830" y="2589848"/>
            <a:ext cx="4038600" cy="904875"/>
          </a:xfrm>
          <a:prstGeom prst="rect">
            <a:avLst/>
          </a:prstGeom>
        </p:spPr>
      </p:pic>
      <p:pic>
        <p:nvPicPr>
          <p:cNvPr id="6" name="图片 5"/>
          <p:cNvPicPr>
            <a:picLocks noChangeAspect="1"/>
          </p:cNvPicPr>
          <p:nvPr/>
        </p:nvPicPr>
        <p:blipFill>
          <a:blip r:embed="rId6"/>
          <a:stretch>
            <a:fillRect/>
          </a:stretch>
        </p:blipFill>
        <p:spPr>
          <a:xfrm>
            <a:off x="5459730" y="4199573"/>
            <a:ext cx="4114800" cy="1066800"/>
          </a:xfrm>
          <a:prstGeom prst="rect">
            <a:avLst/>
          </a:prstGeom>
        </p:spPr>
      </p:pic>
      <p:sp>
        <p:nvSpPr>
          <p:cNvPr id="7" name="文本框 6"/>
          <p:cNvSpPr txBox="1"/>
          <p:nvPr/>
        </p:nvSpPr>
        <p:spPr>
          <a:xfrm>
            <a:off x="9678035" y="1205865"/>
            <a:ext cx="1612900" cy="368300"/>
          </a:xfrm>
          <a:prstGeom prst="rect">
            <a:avLst/>
          </a:prstGeom>
          <a:noFill/>
        </p:spPr>
        <p:txBody>
          <a:bodyPr wrap="square" rtlCol="0">
            <a:spAutoFit/>
          </a:bodyPr>
          <a:lstStyle/>
          <a:p>
            <a:r>
              <a:rPr lang="zh-CN" altLang="en-US" dirty="0"/>
              <a:t>参数更新方式</a:t>
            </a:r>
          </a:p>
        </p:txBody>
      </p:sp>
      <p:sp>
        <p:nvSpPr>
          <p:cNvPr id="8" name="文本框 7"/>
          <p:cNvSpPr txBox="1"/>
          <p:nvPr/>
        </p:nvSpPr>
        <p:spPr>
          <a:xfrm>
            <a:off x="9536430" y="2697946"/>
            <a:ext cx="2655570" cy="646331"/>
          </a:xfrm>
          <a:prstGeom prst="rect">
            <a:avLst/>
          </a:prstGeom>
          <a:noFill/>
        </p:spPr>
        <p:txBody>
          <a:bodyPr wrap="square" rtlCol="0">
            <a:spAutoFit/>
          </a:bodyPr>
          <a:lstStyle/>
          <a:p>
            <a:r>
              <a:rPr lang="zh-CN" altLang="en-US" dirty="0"/>
              <a:t>固定可见层</a:t>
            </a:r>
            <a:r>
              <a:rPr lang="zh-CN" altLang="en-US" b="1" dirty="0"/>
              <a:t>采样隐藏层</a:t>
            </a:r>
            <a:r>
              <a:rPr lang="zh-CN" altLang="en-US" dirty="0"/>
              <a:t>哈密顿构造方式</a:t>
            </a:r>
          </a:p>
        </p:txBody>
      </p:sp>
      <p:sp>
        <p:nvSpPr>
          <p:cNvPr id="9" name="文本框 8"/>
          <p:cNvSpPr txBox="1"/>
          <p:nvPr/>
        </p:nvSpPr>
        <p:spPr>
          <a:xfrm>
            <a:off x="9607232" y="4343315"/>
            <a:ext cx="2513648" cy="646331"/>
          </a:xfrm>
          <a:prstGeom prst="rect">
            <a:avLst/>
          </a:prstGeom>
          <a:noFill/>
        </p:spPr>
        <p:txBody>
          <a:bodyPr wrap="square" rtlCol="0">
            <a:spAutoFit/>
          </a:bodyPr>
          <a:lstStyle/>
          <a:p>
            <a:r>
              <a:rPr lang="zh-CN" altLang="en-US" dirty="0"/>
              <a:t>固定隐藏层</a:t>
            </a:r>
            <a:r>
              <a:rPr lang="zh-CN" altLang="en-US" b="1" dirty="0"/>
              <a:t>采样可见层</a:t>
            </a:r>
            <a:r>
              <a:rPr lang="zh-CN" altLang="en-US" dirty="0"/>
              <a:t>哈密顿构造方式</a:t>
            </a:r>
          </a:p>
        </p:txBody>
      </p:sp>
      <p:sp>
        <p:nvSpPr>
          <p:cNvPr id="10" name="文本框 9"/>
          <p:cNvSpPr txBox="1"/>
          <p:nvPr/>
        </p:nvSpPr>
        <p:spPr>
          <a:xfrm>
            <a:off x="5776595" y="5266373"/>
            <a:ext cx="3901440" cy="368300"/>
          </a:xfrm>
          <a:prstGeom prst="rect">
            <a:avLst/>
          </a:prstGeom>
          <a:noFill/>
        </p:spPr>
        <p:txBody>
          <a:bodyPr wrap="square" rtlCol="0">
            <a:spAutoFit/>
          </a:bodyPr>
          <a:lstStyle/>
          <a:p>
            <a:r>
              <a:rPr lang="zh-CN" altLang="en-US" dirty="0"/>
              <a:t>其中</a:t>
            </a:r>
            <a:r>
              <a:rPr lang="en-US" altLang="zh-CN" dirty="0"/>
              <a:t>W</a:t>
            </a:r>
            <a:r>
              <a:rPr lang="zh-CN" altLang="en-US" dirty="0"/>
              <a:t>不变，改变</a:t>
            </a:r>
            <a:r>
              <a:rPr lang="en-US" altLang="zh-CN" dirty="0"/>
              <a:t>a</a:t>
            </a:r>
            <a:r>
              <a:rPr lang="zh-CN" altLang="en-US" dirty="0"/>
              <a:t>和</a:t>
            </a:r>
            <a:r>
              <a:rPr lang="en-US" altLang="zh-CN" dirty="0"/>
              <a:t>b</a:t>
            </a:r>
            <a:r>
              <a:rPr lang="zh-CN" altLang="en-US" dirty="0"/>
              <a:t>和输入</a:t>
            </a:r>
            <a:r>
              <a:rPr lang="en-US" altLang="zh-CN" dirty="0"/>
              <a:t>v</a:t>
            </a:r>
            <a:r>
              <a:rPr lang="zh-CN" altLang="en-US" dirty="0"/>
              <a:t>和</a:t>
            </a:r>
            <a:r>
              <a:rPr lang="en-US" altLang="zh-CN" dirty="0"/>
              <a:t>h</a:t>
            </a:r>
          </a:p>
        </p:txBody>
      </p:sp>
      <p:pic>
        <p:nvPicPr>
          <p:cNvPr id="11" name="图片 10"/>
          <p:cNvPicPr>
            <a:picLocks noChangeAspect="1"/>
          </p:cNvPicPr>
          <p:nvPr/>
        </p:nvPicPr>
        <p:blipFill>
          <a:blip r:embed="rId7"/>
          <a:stretch>
            <a:fillRect/>
          </a:stretch>
        </p:blipFill>
        <p:spPr>
          <a:xfrm>
            <a:off x="901065" y="1097280"/>
            <a:ext cx="4256405" cy="2202180"/>
          </a:xfrm>
          <a:prstGeom prst="rect">
            <a:avLst/>
          </a:prstGeom>
        </p:spPr>
      </p:pic>
      <p:pic>
        <p:nvPicPr>
          <p:cNvPr id="4" name="图片 3"/>
          <p:cNvPicPr>
            <a:picLocks noChangeAspect="1"/>
          </p:cNvPicPr>
          <p:nvPr/>
        </p:nvPicPr>
        <p:blipFill>
          <a:blip r:embed="rId8"/>
          <a:stretch>
            <a:fillRect/>
          </a:stretch>
        </p:blipFill>
        <p:spPr>
          <a:xfrm>
            <a:off x="597535" y="3700145"/>
            <a:ext cx="4864100" cy="2913380"/>
          </a:xfrm>
          <a:prstGeom prst="rect">
            <a:avLst/>
          </a:prstGeom>
        </p:spPr>
      </p:pic>
      <p:sp>
        <p:nvSpPr>
          <p:cNvPr id="12" name="文本框 11"/>
          <p:cNvSpPr txBox="1"/>
          <p:nvPr/>
        </p:nvSpPr>
        <p:spPr>
          <a:xfrm>
            <a:off x="5937250" y="6081261"/>
            <a:ext cx="3740785" cy="368300"/>
          </a:xfrm>
          <a:prstGeom prst="rect">
            <a:avLst/>
          </a:prstGeom>
          <a:noFill/>
        </p:spPr>
        <p:txBody>
          <a:bodyPr wrap="square" rtlCol="0">
            <a:spAutoFit/>
          </a:bodyPr>
          <a:lstStyle/>
          <a:p>
            <a:r>
              <a:rPr lang="zh-CN" altLang="en-US" dirty="0"/>
              <a:t>哈密顿量对应着</a:t>
            </a:r>
            <a:r>
              <a:rPr lang="zh-CN" altLang="en-US" b="1" dirty="0"/>
              <a:t>一次项</a:t>
            </a:r>
            <a:r>
              <a:rPr lang="en-US" altLang="zh-CN" b="1" dirty="0" err="1"/>
              <a:t>ising</a:t>
            </a:r>
            <a:r>
              <a:rPr lang="zh-CN" altLang="en-US" b="1" dirty="0"/>
              <a:t>模型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数据处理</a:t>
            </a:r>
          </a:p>
        </p:txBody>
      </p:sp>
      <p:pic>
        <p:nvPicPr>
          <p:cNvPr id="2" name="图片 1"/>
          <p:cNvPicPr>
            <a:picLocks noChangeAspect="1"/>
          </p:cNvPicPr>
          <p:nvPr/>
        </p:nvPicPr>
        <p:blipFill>
          <a:blip r:embed="rId3"/>
          <a:stretch>
            <a:fillRect/>
          </a:stretch>
        </p:blipFill>
        <p:spPr>
          <a:xfrm>
            <a:off x="669290" y="1064895"/>
            <a:ext cx="5486400" cy="2838450"/>
          </a:xfrm>
          <a:prstGeom prst="rect">
            <a:avLst/>
          </a:prstGeom>
        </p:spPr>
      </p:pic>
      <p:sp>
        <p:nvSpPr>
          <p:cNvPr id="3" name="文本框 2"/>
          <p:cNvSpPr txBox="1"/>
          <p:nvPr/>
        </p:nvSpPr>
        <p:spPr>
          <a:xfrm>
            <a:off x="589915" y="3966845"/>
            <a:ext cx="4589780" cy="645160"/>
          </a:xfrm>
          <a:prstGeom prst="rect">
            <a:avLst/>
          </a:prstGeom>
          <a:noFill/>
        </p:spPr>
        <p:txBody>
          <a:bodyPr wrap="square" rtlCol="0">
            <a:spAutoFit/>
          </a:bodyPr>
          <a:lstStyle/>
          <a:p>
            <a:r>
              <a:rPr lang="zh-CN" altLang="en-US" dirty="0"/>
              <a:t>训练图像数据集</a:t>
            </a:r>
            <a:r>
              <a:rPr lang="en-US" altLang="zh-CN" dirty="0"/>
              <a:t>28*28</a:t>
            </a:r>
            <a:r>
              <a:rPr lang="zh-CN" altLang="en-US" dirty="0"/>
              <a:t>分别投影到可见层，训练第一层参数</a:t>
            </a:r>
          </a:p>
        </p:txBody>
      </p:sp>
      <p:cxnSp>
        <p:nvCxnSpPr>
          <p:cNvPr id="5" name="直接箭头连接符 4"/>
          <p:cNvCxnSpPr/>
          <p:nvPr/>
        </p:nvCxnSpPr>
        <p:spPr>
          <a:xfrm>
            <a:off x="5819140" y="1979295"/>
            <a:ext cx="1308735" cy="5911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a:off x="5838825" y="2531745"/>
            <a:ext cx="1279525" cy="292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V="1">
            <a:off x="5838825" y="2551430"/>
            <a:ext cx="1279525" cy="5327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矩形 7"/>
          <p:cNvSpPr/>
          <p:nvPr/>
        </p:nvSpPr>
        <p:spPr>
          <a:xfrm>
            <a:off x="7108190" y="2406015"/>
            <a:ext cx="360000" cy="36000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5761355" y="3898265"/>
            <a:ext cx="3498850" cy="1476375"/>
          </a:xfrm>
          <a:prstGeom prst="rect">
            <a:avLst/>
          </a:prstGeom>
          <a:noFill/>
        </p:spPr>
        <p:txBody>
          <a:bodyPr wrap="square" rtlCol="0">
            <a:spAutoFit/>
          </a:bodyPr>
          <a:lstStyle/>
          <a:p>
            <a:r>
              <a:rPr lang="zh-CN" altLang="en-US"/>
              <a:t>将图像数据通过训练好的参数得到隐藏层，最终利用经典分类算法训练进行分类预测（在这次我们使用了</a:t>
            </a:r>
            <a:r>
              <a:rPr lang="zh-CN" altLang="en-US" b="1"/>
              <a:t>支持向量机，逻辑回归，随机森林</a:t>
            </a:r>
            <a:r>
              <a:rPr lang="zh-CN" altLang="en-US"/>
              <a:t>进行分类）</a:t>
            </a:r>
          </a:p>
        </p:txBody>
      </p:sp>
      <p:sp>
        <p:nvSpPr>
          <p:cNvPr id="10" name="文本框 9"/>
          <p:cNvSpPr txBox="1"/>
          <p:nvPr/>
        </p:nvSpPr>
        <p:spPr>
          <a:xfrm>
            <a:off x="2912110" y="5710555"/>
            <a:ext cx="4942840" cy="645160"/>
          </a:xfrm>
          <a:prstGeom prst="rect">
            <a:avLst/>
          </a:prstGeom>
          <a:noFill/>
        </p:spPr>
        <p:txBody>
          <a:bodyPr wrap="square" rtlCol="0">
            <a:spAutoFit/>
          </a:bodyPr>
          <a:lstStyle/>
          <a:p>
            <a:r>
              <a:rPr lang="zh-CN" altLang="en-US"/>
              <a:t>在整个模型中玻尔兹曼机作为降维工具将特征提取降维后给其他机器学习算法作为输入训练</a:t>
            </a:r>
          </a:p>
        </p:txBody>
      </p:sp>
      <p:pic>
        <p:nvPicPr>
          <p:cNvPr id="4" name="图片 3"/>
          <p:cNvPicPr>
            <a:picLocks noChangeAspect="1"/>
          </p:cNvPicPr>
          <p:nvPr/>
        </p:nvPicPr>
        <p:blipFill>
          <a:blip r:embed="rId4"/>
          <a:stretch>
            <a:fillRect/>
          </a:stretch>
        </p:blipFill>
        <p:spPr>
          <a:xfrm>
            <a:off x="8279765" y="1226185"/>
            <a:ext cx="2939415" cy="640080"/>
          </a:xfrm>
          <a:prstGeom prst="rect">
            <a:avLst/>
          </a:prstGeom>
        </p:spPr>
      </p:pic>
      <p:sp>
        <p:nvSpPr>
          <p:cNvPr id="11" name="文本框 10"/>
          <p:cNvSpPr txBox="1"/>
          <p:nvPr/>
        </p:nvSpPr>
        <p:spPr>
          <a:xfrm>
            <a:off x="8557260" y="2093595"/>
            <a:ext cx="2696845" cy="368300"/>
          </a:xfrm>
          <a:prstGeom prst="rect">
            <a:avLst/>
          </a:prstGeom>
          <a:noFill/>
        </p:spPr>
        <p:txBody>
          <a:bodyPr wrap="square" rtlCol="0">
            <a:spAutoFit/>
          </a:bodyPr>
          <a:lstStyle/>
          <a:p>
            <a:r>
              <a:rPr lang="zh-CN" altLang="en-US"/>
              <a:t>图片处理方式</a:t>
            </a:r>
          </a:p>
        </p:txBody>
      </p:sp>
      <p:sp>
        <p:nvSpPr>
          <p:cNvPr id="12" name="文本框 11"/>
          <p:cNvSpPr txBox="1"/>
          <p:nvPr/>
        </p:nvSpPr>
        <p:spPr>
          <a:xfrm>
            <a:off x="6873875" y="2976880"/>
            <a:ext cx="1081405" cy="368300"/>
          </a:xfrm>
          <a:prstGeom prst="rect">
            <a:avLst/>
          </a:prstGeom>
          <a:noFill/>
        </p:spPr>
        <p:txBody>
          <a:bodyPr wrap="square" rtlCol="0">
            <a:spAutoFit/>
          </a:bodyPr>
          <a:lstStyle/>
          <a:p>
            <a:r>
              <a:rPr lang="zh-CN" altLang="en-US"/>
              <a:t>分类器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参数训练</a:t>
            </a:r>
            <a:r>
              <a:rPr lang="en-US" altLang="zh-CN" sz="2400" b="1" dirty="0">
                <a:solidFill>
                  <a:schemeClr val="bg1"/>
                </a:solidFill>
                <a:latin typeface="微软雅黑" panose="020B0503020204020204" charset="-122"/>
                <a:ea typeface="微软雅黑" panose="020B0503020204020204" charset="-122"/>
                <a:cs typeface="+mn-ea"/>
                <a:sym typeface="+mn-lt"/>
              </a:rPr>
              <a:t>MSE</a:t>
            </a:r>
            <a:r>
              <a:rPr lang="zh-CN" altLang="en-US" sz="2400" b="1" dirty="0">
                <a:solidFill>
                  <a:schemeClr val="bg1"/>
                </a:solidFill>
                <a:latin typeface="微软雅黑" panose="020B0503020204020204" charset="-122"/>
                <a:ea typeface="微软雅黑" panose="020B0503020204020204" charset="-122"/>
                <a:cs typeface="+mn-ea"/>
                <a:sym typeface="+mn-lt"/>
              </a:rPr>
              <a:t>下降和分类训练结果</a:t>
            </a:r>
          </a:p>
        </p:txBody>
      </p:sp>
      <p:pic>
        <p:nvPicPr>
          <p:cNvPr id="2" name="图片 1"/>
          <p:cNvPicPr>
            <a:picLocks noChangeAspect="1"/>
          </p:cNvPicPr>
          <p:nvPr/>
        </p:nvPicPr>
        <p:blipFill>
          <a:blip r:embed="rId3"/>
          <a:stretch>
            <a:fillRect/>
          </a:stretch>
        </p:blipFill>
        <p:spPr>
          <a:xfrm>
            <a:off x="415925" y="1566545"/>
            <a:ext cx="5448300" cy="4105275"/>
          </a:xfrm>
          <a:prstGeom prst="rect">
            <a:avLst/>
          </a:prstGeom>
        </p:spPr>
      </p:pic>
      <p:sp>
        <p:nvSpPr>
          <p:cNvPr id="3" name="文本框 2"/>
          <p:cNvSpPr txBox="1"/>
          <p:nvPr/>
        </p:nvSpPr>
        <p:spPr>
          <a:xfrm>
            <a:off x="1247775" y="5910580"/>
            <a:ext cx="4166870" cy="368300"/>
          </a:xfrm>
          <a:prstGeom prst="rect">
            <a:avLst/>
          </a:prstGeom>
          <a:noFill/>
        </p:spPr>
        <p:txBody>
          <a:bodyPr wrap="square" rtlCol="0">
            <a:spAutoFit/>
          </a:bodyPr>
          <a:lstStyle/>
          <a:p>
            <a:r>
              <a:rPr lang="zh-CN" altLang="en-US"/>
              <a:t>二分类五千次迭代的</a:t>
            </a:r>
            <a:r>
              <a:rPr lang="en-US" altLang="zh-CN"/>
              <a:t>MSE</a:t>
            </a:r>
            <a:r>
              <a:rPr lang="zh-CN" altLang="en-US"/>
              <a:t>下降趋势图</a:t>
            </a:r>
          </a:p>
        </p:txBody>
      </p:sp>
      <p:pic>
        <p:nvPicPr>
          <p:cNvPr id="15" name="图片 14"/>
          <p:cNvPicPr>
            <a:picLocks noChangeAspect="1"/>
          </p:cNvPicPr>
          <p:nvPr/>
        </p:nvPicPr>
        <p:blipFill>
          <a:blip r:embed="rId4"/>
          <a:stretch>
            <a:fillRect/>
          </a:stretch>
        </p:blipFill>
        <p:spPr>
          <a:xfrm>
            <a:off x="6345555" y="1566545"/>
            <a:ext cx="5438775" cy="4114800"/>
          </a:xfrm>
          <a:prstGeom prst="rect">
            <a:avLst/>
          </a:prstGeom>
        </p:spPr>
      </p:pic>
      <p:sp>
        <p:nvSpPr>
          <p:cNvPr id="16" name="文本框 15"/>
          <p:cNvSpPr txBox="1"/>
          <p:nvPr/>
        </p:nvSpPr>
        <p:spPr>
          <a:xfrm>
            <a:off x="7477125" y="5910580"/>
            <a:ext cx="4065270" cy="368300"/>
          </a:xfrm>
          <a:prstGeom prst="rect">
            <a:avLst/>
          </a:prstGeom>
          <a:noFill/>
        </p:spPr>
        <p:txBody>
          <a:bodyPr wrap="square" rtlCol="0">
            <a:spAutoFit/>
          </a:bodyPr>
          <a:lstStyle/>
          <a:p>
            <a:r>
              <a:rPr lang="zh-CN" altLang="en-US"/>
              <a:t>四分类三千次迭代</a:t>
            </a:r>
            <a:r>
              <a:rPr lang="en-US" altLang="zh-CN"/>
              <a:t>MSE</a:t>
            </a:r>
            <a:r>
              <a:rPr lang="zh-CN" altLang="en-US"/>
              <a:t>下降趋势图</a:t>
            </a:r>
          </a:p>
        </p:txBody>
      </p:sp>
      <p:sp>
        <p:nvSpPr>
          <p:cNvPr id="17" name="文本框 16"/>
          <p:cNvSpPr txBox="1"/>
          <p:nvPr/>
        </p:nvSpPr>
        <p:spPr>
          <a:xfrm>
            <a:off x="4096385" y="969010"/>
            <a:ext cx="5735320" cy="368300"/>
          </a:xfrm>
          <a:prstGeom prst="rect">
            <a:avLst/>
          </a:prstGeom>
          <a:noFill/>
        </p:spPr>
        <p:txBody>
          <a:bodyPr wrap="square" rtlCol="0">
            <a:spAutoFit/>
          </a:bodyPr>
          <a:lstStyle/>
          <a:p>
            <a:r>
              <a:rPr lang="zh-CN" altLang="en-US"/>
              <a:t>可见层均方误差（mean-square error, MSE）（</a:t>
            </a:r>
            <a:r>
              <a:rPr lang="en-US" altLang="zh-CN"/>
              <a:t>a-b)</a:t>
            </a:r>
            <a:r>
              <a:rPr lang="zh-CN" altLang="en-US">
                <a:latin typeface="微软雅黑" panose="020B0503020204020204" charset="-122"/>
                <a:ea typeface="微软雅黑" panose="020B0503020204020204" charset="-122"/>
              </a:rPr>
              <a:t>²</a:t>
            </a:r>
          </a:p>
        </p:txBody>
      </p:sp>
      <p:sp>
        <p:nvSpPr>
          <p:cNvPr id="4" name="文本框 3"/>
          <p:cNvSpPr txBox="1"/>
          <p:nvPr/>
        </p:nvSpPr>
        <p:spPr>
          <a:xfrm>
            <a:off x="346710" y="969010"/>
            <a:ext cx="3122930" cy="368300"/>
          </a:xfrm>
          <a:prstGeom prst="rect">
            <a:avLst/>
          </a:prstGeom>
          <a:noFill/>
        </p:spPr>
        <p:txBody>
          <a:bodyPr wrap="square" rtlCol="0">
            <a:spAutoFit/>
          </a:bodyPr>
          <a:lstStyle/>
          <a:p>
            <a:r>
              <a:rPr lang="zh-CN" altLang="en-US"/>
              <a:t>数据集：手写体</a:t>
            </a:r>
            <a:r>
              <a:rPr lang="en-US" altLang="zh-CN"/>
              <a:t>(</a:t>
            </a:r>
            <a:r>
              <a:rPr lang="en-US" altLang="zh-CN">
                <a:sym typeface="+mn-ea"/>
              </a:rPr>
              <a:t>MNIST</a:t>
            </a:r>
            <a:r>
              <a:rPr lang="en-US" altLang="zh-CN"/>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重建结果</a:t>
            </a:r>
          </a:p>
        </p:txBody>
      </p:sp>
      <p:sp>
        <p:nvSpPr>
          <p:cNvPr id="17" name="文本框 16"/>
          <p:cNvSpPr txBox="1"/>
          <p:nvPr/>
        </p:nvSpPr>
        <p:spPr>
          <a:xfrm>
            <a:off x="2078990" y="3474085"/>
            <a:ext cx="1518920" cy="368300"/>
          </a:xfrm>
          <a:prstGeom prst="rect">
            <a:avLst/>
          </a:prstGeom>
          <a:noFill/>
        </p:spPr>
        <p:txBody>
          <a:bodyPr wrap="square" rtlCol="0">
            <a:spAutoFit/>
          </a:bodyPr>
          <a:lstStyle/>
          <a:p>
            <a:r>
              <a:rPr lang="en-US" altLang="zh-CN"/>
              <a:t>10</a:t>
            </a:r>
          </a:p>
        </p:txBody>
      </p:sp>
      <p:sp>
        <p:nvSpPr>
          <p:cNvPr id="20" name="文本框 19"/>
          <p:cNvSpPr txBox="1"/>
          <p:nvPr/>
        </p:nvSpPr>
        <p:spPr>
          <a:xfrm>
            <a:off x="3597910" y="3474085"/>
            <a:ext cx="670560" cy="368300"/>
          </a:xfrm>
          <a:prstGeom prst="rect">
            <a:avLst/>
          </a:prstGeom>
          <a:noFill/>
        </p:spPr>
        <p:txBody>
          <a:bodyPr wrap="square" rtlCol="0">
            <a:spAutoFit/>
          </a:bodyPr>
          <a:lstStyle/>
          <a:p>
            <a:r>
              <a:rPr lang="en-US" altLang="zh-CN"/>
              <a:t>30</a:t>
            </a:r>
          </a:p>
        </p:txBody>
      </p:sp>
      <p:sp>
        <p:nvSpPr>
          <p:cNvPr id="23" name="文本框 22"/>
          <p:cNvSpPr txBox="1"/>
          <p:nvPr/>
        </p:nvSpPr>
        <p:spPr>
          <a:xfrm>
            <a:off x="5100320" y="3474085"/>
            <a:ext cx="739140" cy="368300"/>
          </a:xfrm>
          <a:prstGeom prst="rect">
            <a:avLst/>
          </a:prstGeom>
          <a:noFill/>
        </p:spPr>
        <p:txBody>
          <a:bodyPr wrap="square" rtlCol="0">
            <a:spAutoFit/>
          </a:bodyPr>
          <a:lstStyle/>
          <a:p>
            <a:r>
              <a:rPr lang="en-US" altLang="zh-CN"/>
              <a:t>80</a:t>
            </a:r>
          </a:p>
        </p:txBody>
      </p:sp>
      <p:sp>
        <p:nvSpPr>
          <p:cNvPr id="26" name="文本框 25"/>
          <p:cNvSpPr txBox="1"/>
          <p:nvPr/>
        </p:nvSpPr>
        <p:spPr>
          <a:xfrm>
            <a:off x="6640830" y="3474085"/>
            <a:ext cx="1204595" cy="368300"/>
          </a:xfrm>
          <a:prstGeom prst="rect">
            <a:avLst/>
          </a:prstGeom>
          <a:noFill/>
        </p:spPr>
        <p:txBody>
          <a:bodyPr wrap="square" rtlCol="0">
            <a:spAutoFit/>
          </a:bodyPr>
          <a:lstStyle/>
          <a:p>
            <a:r>
              <a:rPr lang="en-US" altLang="zh-CN"/>
              <a:t>200</a:t>
            </a:r>
          </a:p>
        </p:txBody>
      </p:sp>
      <p:sp>
        <p:nvSpPr>
          <p:cNvPr id="27" name="文本框 26"/>
          <p:cNvSpPr txBox="1"/>
          <p:nvPr/>
        </p:nvSpPr>
        <p:spPr>
          <a:xfrm>
            <a:off x="8149590" y="3474085"/>
            <a:ext cx="1245235" cy="368300"/>
          </a:xfrm>
          <a:prstGeom prst="rect">
            <a:avLst/>
          </a:prstGeom>
          <a:noFill/>
        </p:spPr>
        <p:txBody>
          <a:bodyPr wrap="square" rtlCol="0">
            <a:spAutoFit/>
          </a:bodyPr>
          <a:lstStyle/>
          <a:p>
            <a:r>
              <a:rPr lang="en-US" altLang="zh-CN"/>
              <a:t>800</a:t>
            </a:r>
          </a:p>
        </p:txBody>
      </p:sp>
      <p:pic>
        <p:nvPicPr>
          <p:cNvPr id="2" name="图片 1"/>
          <p:cNvPicPr>
            <a:picLocks noChangeAspect="1"/>
          </p:cNvPicPr>
          <p:nvPr/>
        </p:nvPicPr>
        <p:blipFill>
          <a:blip r:embed="rId3"/>
          <a:stretch>
            <a:fillRect/>
          </a:stretch>
        </p:blipFill>
        <p:spPr>
          <a:xfrm>
            <a:off x="295275" y="1963669"/>
            <a:ext cx="1080000" cy="1174115"/>
          </a:xfrm>
          <a:prstGeom prst="rect">
            <a:avLst/>
          </a:prstGeom>
        </p:spPr>
      </p:pic>
      <p:pic>
        <p:nvPicPr>
          <p:cNvPr id="3" name="图片 2"/>
          <p:cNvPicPr>
            <a:picLocks noChangeAspect="1"/>
          </p:cNvPicPr>
          <p:nvPr/>
        </p:nvPicPr>
        <p:blipFill>
          <a:blip r:embed="rId4"/>
          <a:stretch>
            <a:fillRect/>
          </a:stretch>
        </p:blipFill>
        <p:spPr>
          <a:xfrm>
            <a:off x="1777365" y="1963669"/>
            <a:ext cx="1080000" cy="1174115"/>
          </a:xfrm>
          <a:prstGeom prst="rect">
            <a:avLst/>
          </a:prstGeom>
        </p:spPr>
      </p:pic>
      <p:pic>
        <p:nvPicPr>
          <p:cNvPr id="5" name="图片 4"/>
          <p:cNvPicPr>
            <a:picLocks noChangeAspect="1"/>
          </p:cNvPicPr>
          <p:nvPr/>
        </p:nvPicPr>
        <p:blipFill>
          <a:blip r:embed="rId5"/>
          <a:stretch>
            <a:fillRect/>
          </a:stretch>
        </p:blipFill>
        <p:spPr>
          <a:xfrm>
            <a:off x="3296920" y="1963034"/>
            <a:ext cx="1080000" cy="1174750"/>
          </a:xfrm>
          <a:prstGeom prst="rect">
            <a:avLst/>
          </a:prstGeom>
        </p:spPr>
      </p:pic>
      <p:pic>
        <p:nvPicPr>
          <p:cNvPr id="7" name="图片 6"/>
          <p:cNvPicPr>
            <a:picLocks noChangeAspect="1"/>
          </p:cNvPicPr>
          <p:nvPr/>
        </p:nvPicPr>
        <p:blipFill>
          <a:blip r:embed="rId6"/>
          <a:stretch>
            <a:fillRect/>
          </a:stretch>
        </p:blipFill>
        <p:spPr>
          <a:xfrm>
            <a:off x="4816475" y="1963669"/>
            <a:ext cx="1080000" cy="1174115"/>
          </a:xfrm>
          <a:prstGeom prst="rect">
            <a:avLst/>
          </a:prstGeom>
        </p:spPr>
      </p:pic>
      <p:pic>
        <p:nvPicPr>
          <p:cNvPr id="9" name="图片 8"/>
          <p:cNvPicPr>
            <a:picLocks noChangeAspect="1"/>
          </p:cNvPicPr>
          <p:nvPr/>
        </p:nvPicPr>
        <p:blipFill>
          <a:blip r:embed="rId7"/>
          <a:stretch>
            <a:fillRect/>
          </a:stretch>
        </p:blipFill>
        <p:spPr>
          <a:xfrm>
            <a:off x="6336030" y="1963669"/>
            <a:ext cx="1080000" cy="1174115"/>
          </a:xfrm>
          <a:prstGeom prst="rect">
            <a:avLst/>
          </a:prstGeom>
        </p:spPr>
      </p:pic>
      <p:pic>
        <p:nvPicPr>
          <p:cNvPr id="11" name="图片 10"/>
          <p:cNvPicPr>
            <a:picLocks noChangeAspect="1"/>
          </p:cNvPicPr>
          <p:nvPr/>
        </p:nvPicPr>
        <p:blipFill>
          <a:blip r:embed="rId8"/>
          <a:stretch>
            <a:fillRect/>
          </a:stretch>
        </p:blipFill>
        <p:spPr>
          <a:xfrm>
            <a:off x="9394825" y="1963034"/>
            <a:ext cx="1080000" cy="1174750"/>
          </a:xfrm>
          <a:prstGeom prst="rect">
            <a:avLst/>
          </a:prstGeom>
        </p:spPr>
      </p:pic>
      <p:pic>
        <p:nvPicPr>
          <p:cNvPr id="30" name="图片 29"/>
          <p:cNvPicPr>
            <a:picLocks noChangeAspect="1"/>
          </p:cNvPicPr>
          <p:nvPr/>
        </p:nvPicPr>
        <p:blipFill>
          <a:blip r:embed="rId9"/>
          <a:stretch>
            <a:fillRect/>
          </a:stretch>
        </p:blipFill>
        <p:spPr>
          <a:xfrm>
            <a:off x="10934065" y="1963669"/>
            <a:ext cx="1080000" cy="1174115"/>
          </a:xfrm>
          <a:prstGeom prst="rect">
            <a:avLst/>
          </a:prstGeom>
        </p:spPr>
      </p:pic>
      <p:pic>
        <p:nvPicPr>
          <p:cNvPr id="32" name="图片 31"/>
          <p:cNvPicPr>
            <a:picLocks noChangeAspect="1"/>
          </p:cNvPicPr>
          <p:nvPr/>
        </p:nvPicPr>
        <p:blipFill>
          <a:blip r:embed="rId10"/>
          <a:stretch>
            <a:fillRect/>
          </a:stretch>
        </p:blipFill>
        <p:spPr>
          <a:xfrm>
            <a:off x="7855585" y="1962536"/>
            <a:ext cx="1080000" cy="1175248"/>
          </a:xfrm>
          <a:prstGeom prst="rect">
            <a:avLst/>
          </a:prstGeom>
        </p:spPr>
      </p:pic>
      <p:sp>
        <p:nvSpPr>
          <p:cNvPr id="33" name="文本框 32"/>
          <p:cNvSpPr txBox="1"/>
          <p:nvPr/>
        </p:nvSpPr>
        <p:spPr>
          <a:xfrm>
            <a:off x="9653270" y="3474085"/>
            <a:ext cx="821690" cy="368300"/>
          </a:xfrm>
          <a:prstGeom prst="rect">
            <a:avLst/>
          </a:prstGeom>
          <a:noFill/>
        </p:spPr>
        <p:txBody>
          <a:bodyPr wrap="square" rtlCol="0">
            <a:spAutoFit/>
          </a:bodyPr>
          <a:lstStyle/>
          <a:p>
            <a:r>
              <a:rPr lang="en-US" altLang="zh-CN"/>
              <a:t>1500</a:t>
            </a:r>
          </a:p>
        </p:txBody>
      </p:sp>
      <p:sp>
        <p:nvSpPr>
          <p:cNvPr id="34" name="文本框 33"/>
          <p:cNvSpPr txBox="1"/>
          <p:nvPr/>
        </p:nvSpPr>
        <p:spPr>
          <a:xfrm>
            <a:off x="11200765" y="3474085"/>
            <a:ext cx="874395" cy="368300"/>
          </a:xfrm>
          <a:prstGeom prst="rect">
            <a:avLst/>
          </a:prstGeom>
          <a:noFill/>
        </p:spPr>
        <p:txBody>
          <a:bodyPr wrap="square" rtlCol="0">
            <a:spAutoFit/>
          </a:bodyPr>
          <a:lstStyle/>
          <a:p>
            <a:r>
              <a:rPr lang="en-US" altLang="zh-CN"/>
              <a:t>2000</a:t>
            </a:r>
          </a:p>
        </p:txBody>
      </p:sp>
      <p:sp>
        <p:nvSpPr>
          <p:cNvPr id="35" name="右箭头 34"/>
          <p:cNvSpPr/>
          <p:nvPr/>
        </p:nvSpPr>
        <p:spPr>
          <a:xfrm>
            <a:off x="436880" y="3987800"/>
            <a:ext cx="11017250" cy="10242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文本框 35"/>
          <p:cNvSpPr txBox="1"/>
          <p:nvPr/>
        </p:nvSpPr>
        <p:spPr>
          <a:xfrm>
            <a:off x="4377055" y="4361180"/>
            <a:ext cx="6057265" cy="368300"/>
          </a:xfrm>
          <a:prstGeom prst="rect">
            <a:avLst/>
          </a:prstGeom>
          <a:noFill/>
        </p:spPr>
        <p:txBody>
          <a:bodyPr wrap="square" rtlCol="0">
            <a:spAutoFit/>
          </a:bodyPr>
          <a:lstStyle/>
          <a:p>
            <a:r>
              <a:rPr lang="zh-CN" altLang="en-US">
                <a:solidFill>
                  <a:schemeClr val="bg1"/>
                </a:solidFill>
              </a:rPr>
              <a:t>训练次数对同一张图的重建效果</a:t>
            </a:r>
          </a:p>
        </p:txBody>
      </p:sp>
      <p:sp>
        <p:nvSpPr>
          <p:cNvPr id="4" name="文本框 3"/>
          <p:cNvSpPr txBox="1"/>
          <p:nvPr/>
        </p:nvSpPr>
        <p:spPr>
          <a:xfrm>
            <a:off x="418465" y="3474085"/>
            <a:ext cx="1217295" cy="368300"/>
          </a:xfrm>
          <a:prstGeom prst="rect">
            <a:avLst/>
          </a:prstGeom>
          <a:noFill/>
        </p:spPr>
        <p:txBody>
          <a:bodyPr wrap="square" rtlCol="0">
            <a:spAutoFit/>
          </a:bodyPr>
          <a:lstStyle/>
          <a:p>
            <a:r>
              <a:rPr lang="zh-CN" altLang="en-US"/>
              <a:t>输入图片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二分类和四分类分类结果</a:t>
            </a:r>
          </a:p>
        </p:txBody>
      </p:sp>
      <p:sp>
        <p:nvSpPr>
          <p:cNvPr id="14" name="文本框 13"/>
          <p:cNvSpPr txBox="1"/>
          <p:nvPr>
            <p:custDataLst>
              <p:tags r:id="rId1"/>
            </p:custDataLst>
          </p:nvPr>
        </p:nvSpPr>
        <p:spPr>
          <a:xfrm>
            <a:off x="4921024" y="1615185"/>
            <a:ext cx="3272335" cy="368300"/>
          </a:xfrm>
          <a:prstGeom prst="rect">
            <a:avLst/>
          </a:prstGeom>
          <a:noFill/>
        </p:spPr>
        <p:txBody>
          <a:bodyPr wrap="square" rtlCol="0">
            <a:spAutoFit/>
          </a:bodyPr>
          <a:lstStyle/>
          <a:p>
            <a:r>
              <a:rPr lang="zh-CN" altLang="en-US"/>
              <a:t>0.9966903073286052</a:t>
            </a:r>
          </a:p>
        </p:txBody>
      </p:sp>
      <p:sp>
        <p:nvSpPr>
          <p:cNvPr id="15" name="文本框 14"/>
          <p:cNvSpPr txBox="1"/>
          <p:nvPr>
            <p:custDataLst>
              <p:tags r:id="rId2"/>
            </p:custDataLst>
          </p:nvPr>
        </p:nvSpPr>
        <p:spPr>
          <a:xfrm>
            <a:off x="4921024" y="3362960"/>
            <a:ext cx="3451483" cy="368300"/>
          </a:xfrm>
          <a:prstGeom prst="rect">
            <a:avLst/>
          </a:prstGeom>
          <a:noFill/>
        </p:spPr>
        <p:txBody>
          <a:bodyPr wrap="square" rtlCol="0">
            <a:spAutoFit/>
          </a:bodyPr>
          <a:lstStyle/>
          <a:p>
            <a:r>
              <a:rPr lang="zh-CN" altLang="en-US"/>
              <a:t>0.9962174940898345</a:t>
            </a:r>
          </a:p>
        </p:txBody>
      </p:sp>
      <p:sp>
        <p:nvSpPr>
          <p:cNvPr id="16" name="文本框 15"/>
          <p:cNvSpPr txBox="1"/>
          <p:nvPr>
            <p:custDataLst>
              <p:tags r:id="rId3"/>
            </p:custDataLst>
          </p:nvPr>
        </p:nvSpPr>
        <p:spPr>
          <a:xfrm>
            <a:off x="4921024" y="5347549"/>
            <a:ext cx="3222206" cy="368300"/>
          </a:xfrm>
          <a:prstGeom prst="rect">
            <a:avLst/>
          </a:prstGeom>
          <a:noFill/>
        </p:spPr>
        <p:txBody>
          <a:bodyPr wrap="square" rtlCol="0">
            <a:spAutoFit/>
          </a:bodyPr>
          <a:lstStyle/>
          <a:p>
            <a:r>
              <a:rPr lang="en-US" altLang="zh-CN"/>
              <a:t>0.9962174940898345</a:t>
            </a:r>
          </a:p>
        </p:txBody>
      </p:sp>
      <p:sp>
        <p:nvSpPr>
          <p:cNvPr id="17" name="文本框 16"/>
          <p:cNvSpPr txBox="1"/>
          <p:nvPr>
            <p:custDataLst>
              <p:tags r:id="rId4"/>
            </p:custDataLst>
          </p:nvPr>
        </p:nvSpPr>
        <p:spPr>
          <a:xfrm>
            <a:off x="7592695" y="1615185"/>
            <a:ext cx="2546985" cy="368300"/>
          </a:xfrm>
          <a:prstGeom prst="rect">
            <a:avLst/>
          </a:prstGeom>
          <a:noFill/>
        </p:spPr>
        <p:txBody>
          <a:bodyPr wrap="square" rtlCol="0">
            <a:spAutoFit/>
          </a:bodyPr>
          <a:lstStyle/>
          <a:p>
            <a:r>
              <a:rPr lang="zh-CN" altLang="en-US"/>
              <a:t>0.8037045946596103</a:t>
            </a:r>
          </a:p>
        </p:txBody>
      </p:sp>
      <p:sp>
        <p:nvSpPr>
          <p:cNvPr id="18" name="文本框 17"/>
          <p:cNvSpPr txBox="1"/>
          <p:nvPr>
            <p:custDataLst>
              <p:tags r:id="rId5"/>
            </p:custDataLst>
          </p:nvPr>
        </p:nvSpPr>
        <p:spPr>
          <a:xfrm>
            <a:off x="7592695" y="3362960"/>
            <a:ext cx="2390775" cy="368300"/>
          </a:xfrm>
          <a:prstGeom prst="rect">
            <a:avLst/>
          </a:prstGeom>
          <a:noFill/>
        </p:spPr>
        <p:txBody>
          <a:bodyPr wrap="square" rtlCol="0">
            <a:spAutoFit/>
          </a:bodyPr>
          <a:lstStyle/>
          <a:p>
            <a:r>
              <a:rPr lang="zh-CN" altLang="en-US"/>
              <a:t>0.8037045946596103</a:t>
            </a:r>
          </a:p>
        </p:txBody>
      </p:sp>
      <p:sp>
        <p:nvSpPr>
          <p:cNvPr id="19" name="文本框 18"/>
          <p:cNvSpPr txBox="1"/>
          <p:nvPr>
            <p:custDataLst>
              <p:tags r:id="rId6"/>
            </p:custDataLst>
          </p:nvPr>
        </p:nvSpPr>
        <p:spPr>
          <a:xfrm>
            <a:off x="7592695" y="5347549"/>
            <a:ext cx="2437130" cy="368300"/>
          </a:xfrm>
          <a:prstGeom prst="rect">
            <a:avLst/>
          </a:prstGeom>
          <a:noFill/>
        </p:spPr>
        <p:txBody>
          <a:bodyPr wrap="square" rtlCol="0">
            <a:spAutoFit/>
          </a:bodyPr>
          <a:lstStyle/>
          <a:p>
            <a:r>
              <a:rPr lang="zh-CN" altLang="en-US"/>
              <a:t>0.8037045946596103</a:t>
            </a:r>
          </a:p>
        </p:txBody>
      </p:sp>
      <p:pic>
        <p:nvPicPr>
          <p:cNvPr id="2" name="图片 1"/>
          <p:cNvPicPr>
            <a:picLocks noChangeAspect="1"/>
          </p:cNvPicPr>
          <p:nvPr/>
        </p:nvPicPr>
        <p:blipFill>
          <a:blip r:embed="rId12"/>
          <a:stretch>
            <a:fillRect/>
          </a:stretch>
        </p:blipFill>
        <p:spPr>
          <a:xfrm>
            <a:off x="187325" y="731520"/>
            <a:ext cx="2620010" cy="1829435"/>
          </a:xfrm>
          <a:prstGeom prst="rect">
            <a:avLst/>
          </a:prstGeom>
        </p:spPr>
      </p:pic>
      <p:pic>
        <p:nvPicPr>
          <p:cNvPr id="4" name="图片 3"/>
          <p:cNvPicPr>
            <a:picLocks noChangeAspect="1"/>
          </p:cNvPicPr>
          <p:nvPr/>
        </p:nvPicPr>
        <p:blipFill>
          <a:blip r:embed="rId13"/>
          <a:stretch>
            <a:fillRect/>
          </a:stretch>
        </p:blipFill>
        <p:spPr>
          <a:xfrm>
            <a:off x="337820" y="4580890"/>
            <a:ext cx="2336165" cy="1884045"/>
          </a:xfrm>
          <a:prstGeom prst="rect">
            <a:avLst/>
          </a:prstGeom>
        </p:spPr>
      </p:pic>
      <p:pic>
        <p:nvPicPr>
          <p:cNvPr id="6" name="图片 5"/>
          <p:cNvPicPr>
            <a:picLocks noChangeAspect="1"/>
          </p:cNvPicPr>
          <p:nvPr/>
        </p:nvPicPr>
        <p:blipFill>
          <a:blip r:embed="rId14"/>
          <a:stretch>
            <a:fillRect/>
          </a:stretch>
        </p:blipFill>
        <p:spPr>
          <a:xfrm>
            <a:off x="469265" y="2632075"/>
            <a:ext cx="2040890" cy="1814195"/>
          </a:xfrm>
          <a:prstGeom prst="rect">
            <a:avLst/>
          </a:prstGeom>
        </p:spPr>
      </p:pic>
      <p:sp>
        <p:nvSpPr>
          <p:cNvPr id="8" name="文本框 7"/>
          <p:cNvSpPr txBox="1"/>
          <p:nvPr>
            <p:custDataLst>
              <p:tags r:id="rId7"/>
            </p:custDataLst>
          </p:nvPr>
        </p:nvSpPr>
        <p:spPr>
          <a:xfrm>
            <a:off x="3074808" y="1615185"/>
            <a:ext cx="1579464" cy="368300"/>
          </a:xfrm>
          <a:prstGeom prst="rect">
            <a:avLst/>
          </a:prstGeom>
          <a:noFill/>
        </p:spPr>
        <p:txBody>
          <a:bodyPr wrap="square" rtlCol="0">
            <a:spAutoFit/>
          </a:bodyPr>
          <a:lstStyle/>
          <a:p>
            <a:r>
              <a:rPr lang="zh-CN" altLang="en-US">
                <a:sym typeface="+mn-ea"/>
              </a:rPr>
              <a:t>随机森林</a:t>
            </a:r>
            <a:endParaRPr lang="zh-CN" altLang="en-US"/>
          </a:p>
        </p:txBody>
      </p:sp>
      <p:sp>
        <p:nvSpPr>
          <p:cNvPr id="9" name="文本框 8"/>
          <p:cNvSpPr txBox="1"/>
          <p:nvPr>
            <p:custDataLst>
              <p:tags r:id="rId8"/>
            </p:custDataLst>
          </p:nvPr>
        </p:nvSpPr>
        <p:spPr>
          <a:xfrm>
            <a:off x="3074808" y="3362960"/>
            <a:ext cx="1991177" cy="368300"/>
          </a:xfrm>
          <a:prstGeom prst="rect">
            <a:avLst/>
          </a:prstGeom>
          <a:noFill/>
        </p:spPr>
        <p:txBody>
          <a:bodyPr wrap="square" rtlCol="0">
            <a:spAutoFit/>
          </a:bodyPr>
          <a:lstStyle/>
          <a:p>
            <a:r>
              <a:rPr lang="zh-CN" altLang="en-US">
                <a:sym typeface="+mn-ea"/>
              </a:rPr>
              <a:t>逻辑回归</a:t>
            </a:r>
            <a:endParaRPr lang="zh-CN" altLang="en-US"/>
          </a:p>
        </p:txBody>
      </p:sp>
      <p:sp>
        <p:nvSpPr>
          <p:cNvPr id="12" name="文本框 11"/>
          <p:cNvSpPr txBox="1"/>
          <p:nvPr>
            <p:custDataLst>
              <p:tags r:id="rId9"/>
            </p:custDataLst>
          </p:nvPr>
        </p:nvSpPr>
        <p:spPr>
          <a:xfrm>
            <a:off x="3074808" y="5347549"/>
            <a:ext cx="1789841" cy="368300"/>
          </a:xfrm>
          <a:prstGeom prst="rect">
            <a:avLst/>
          </a:prstGeom>
          <a:noFill/>
        </p:spPr>
        <p:txBody>
          <a:bodyPr wrap="square" rtlCol="0">
            <a:spAutoFit/>
          </a:bodyPr>
          <a:lstStyle/>
          <a:p>
            <a:r>
              <a:rPr lang="zh-CN" altLang="en-US">
                <a:sym typeface="+mn-ea"/>
              </a:rPr>
              <a:t>支持向量机</a:t>
            </a:r>
            <a:endParaRPr lang="zh-CN" altLang="en-US"/>
          </a:p>
        </p:txBody>
      </p:sp>
      <p:sp>
        <p:nvSpPr>
          <p:cNvPr id="23" name="文本框 22"/>
          <p:cNvSpPr txBox="1"/>
          <p:nvPr/>
        </p:nvSpPr>
        <p:spPr>
          <a:xfrm>
            <a:off x="5243830" y="917575"/>
            <a:ext cx="1882775" cy="369332"/>
          </a:xfrm>
          <a:prstGeom prst="rect">
            <a:avLst/>
          </a:prstGeom>
          <a:noFill/>
        </p:spPr>
        <p:txBody>
          <a:bodyPr wrap="square" rtlCol="0">
            <a:spAutoFit/>
          </a:bodyPr>
          <a:lstStyle/>
          <a:p>
            <a:r>
              <a:rPr lang="zh-CN" altLang="en-US" dirty="0"/>
              <a:t>二分类准确率</a:t>
            </a:r>
          </a:p>
        </p:txBody>
      </p:sp>
      <p:sp>
        <p:nvSpPr>
          <p:cNvPr id="24" name="文本框 23"/>
          <p:cNvSpPr txBox="1"/>
          <p:nvPr/>
        </p:nvSpPr>
        <p:spPr>
          <a:xfrm>
            <a:off x="7983855" y="917575"/>
            <a:ext cx="1990090" cy="368300"/>
          </a:xfrm>
          <a:prstGeom prst="rect">
            <a:avLst/>
          </a:prstGeom>
          <a:noFill/>
        </p:spPr>
        <p:txBody>
          <a:bodyPr wrap="square" rtlCol="0">
            <a:spAutoFit/>
          </a:bodyPr>
          <a:lstStyle/>
          <a:p>
            <a:r>
              <a:rPr lang="zh-CN" altLang="en-US" dirty="0"/>
              <a:t>四分类准确率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不同隐藏层的四分类准确率对比</a:t>
            </a:r>
          </a:p>
        </p:txBody>
      </p:sp>
      <p:sp>
        <p:nvSpPr>
          <p:cNvPr id="3" name="文本框 2"/>
          <p:cNvSpPr txBox="1"/>
          <p:nvPr/>
        </p:nvSpPr>
        <p:spPr>
          <a:xfrm>
            <a:off x="2750820" y="6333490"/>
            <a:ext cx="1205230" cy="368300"/>
          </a:xfrm>
          <a:prstGeom prst="rect">
            <a:avLst/>
          </a:prstGeom>
          <a:noFill/>
        </p:spPr>
        <p:txBody>
          <a:bodyPr wrap="square" rtlCol="0">
            <a:spAutoFit/>
          </a:bodyPr>
          <a:lstStyle/>
          <a:p>
            <a:r>
              <a:rPr lang="en-US" altLang="zh-CN"/>
              <a:t>50</a:t>
            </a:r>
            <a:r>
              <a:rPr lang="zh-CN" altLang="en-US"/>
              <a:t>隐藏层</a:t>
            </a:r>
          </a:p>
        </p:txBody>
      </p:sp>
      <p:pic>
        <p:nvPicPr>
          <p:cNvPr id="14" name="图片 13"/>
          <p:cNvPicPr>
            <a:picLocks noChangeAspect="1"/>
          </p:cNvPicPr>
          <p:nvPr/>
        </p:nvPicPr>
        <p:blipFill>
          <a:blip r:embed="rId3"/>
          <a:stretch>
            <a:fillRect/>
          </a:stretch>
        </p:blipFill>
        <p:spPr>
          <a:xfrm>
            <a:off x="6243320" y="3708400"/>
            <a:ext cx="3330561" cy="2520000"/>
          </a:xfrm>
          <a:prstGeom prst="rect">
            <a:avLst/>
          </a:prstGeom>
        </p:spPr>
      </p:pic>
      <p:sp>
        <p:nvSpPr>
          <p:cNvPr id="16" name="文本框 15"/>
          <p:cNvSpPr txBox="1"/>
          <p:nvPr/>
        </p:nvSpPr>
        <p:spPr>
          <a:xfrm>
            <a:off x="7414260" y="6333490"/>
            <a:ext cx="2037080" cy="368300"/>
          </a:xfrm>
          <a:prstGeom prst="rect">
            <a:avLst/>
          </a:prstGeom>
          <a:noFill/>
        </p:spPr>
        <p:txBody>
          <a:bodyPr wrap="square" rtlCol="0">
            <a:spAutoFit/>
          </a:bodyPr>
          <a:lstStyle/>
          <a:p>
            <a:r>
              <a:rPr lang="en-US" altLang="zh-CN"/>
              <a:t>80</a:t>
            </a:r>
            <a:r>
              <a:rPr lang="zh-CN" altLang="en-US"/>
              <a:t>隐藏层</a:t>
            </a:r>
          </a:p>
        </p:txBody>
      </p:sp>
      <p:pic>
        <p:nvPicPr>
          <p:cNvPr id="17" name="图片 16"/>
          <p:cNvPicPr>
            <a:picLocks noChangeAspect="1"/>
          </p:cNvPicPr>
          <p:nvPr/>
        </p:nvPicPr>
        <p:blipFill>
          <a:blip r:embed="rId4"/>
          <a:stretch>
            <a:fillRect/>
          </a:stretch>
        </p:blipFill>
        <p:spPr>
          <a:xfrm>
            <a:off x="1477010" y="696595"/>
            <a:ext cx="3330625" cy="2520000"/>
          </a:xfrm>
          <a:prstGeom prst="rect">
            <a:avLst/>
          </a:prstGeom>
        </p:spPr>
      </p:pic>
      <p:pic>
        <p:nvPicPr>
          <p:cNvPr id="6" name="图片 5"/>
          <p:cNvPicPr>
            <a:picLocks noChangeAspect="1"/>
          </p:cNvPicPr>
          <p:nvPr/>
        </p:nvPicPr>
        <p:blipFill>
          <a:blip r:embed="rId5"/>
          <a:stretch>
            <a:fillRect/>
          </a:stretch>
        </p:blipFill>
        <p:spPr>
          <a:xfrm>
            <a:off x="6244845" y="696595"/>
            <a:ext cx="3329036" cy="2520000"/>
          </a:xfrm>
          <a:prstGeom prst="rect">
            <a:avLst/>
          </a:prstGeom>
        </p:spPr>
      </p:pic>
      <p:pic>
        <p:nvPicPr>
          <p:cNvPr id="8" name="图片 7"/>
          <p:cNvPicPr>
            <a:picLocks noChangeAspect="1"/>
          </p:cNvPicPr>
          <p:nvPr/>
        </p:nvPicPr>
        <p:blipFill>
          <a:blip r:embed="rId6"/>
          <a:stretch>
            <a:fillRect/>
          </a:stretch>
        </p:blipFill>
        <p:spPr>
          <a:xfrm>
            <a:off x="1477010" y="3708400"/>
            <a:ext cx="3329736" cy="2520000"/>
          </a:xfrm>
          <a:prstGeom prst="rect">
            <a:avLst/>
          </a:prstGeom>
        </p:spPr>
      </p:pic>
      <p:sp>
        <p:nvSpPr>
          <p:cNvPr id="4" name="文本框 3"/>
          <p:cNvSpPr txBox="1"/>
          <p:nvPr/>
        </p:nvSpPr>
        <p:spPr>
          <a:xfrm>
            <a:off x="7414260" y="3278505"/>
            <a:ext cx="1461135" cy="368300"/>
          </a:xfrm>
          <a:prstGeom prst="rect">
            <a:avLst/>
          </a:prstGeom>
          <a:noFill/>
        </p:spPr>
        <p:txBody>
          <a:bodyPr wrap="square" rtlCol="0">
            <a:spAutoFit/>
          </a:bodyPr>
          <a:lstStyle/>
          <a:p>
            <a:r>
              <a:rPr lang="en-US" altLang="zh-CN"/>
              <a:t>30</a:t>
            </a:r>
            <a:r>
              <a:rPr lang="zh-CN" altLang="en-US"/>
              <a:t>隐藏层</a:t>
            </a:r>
          </a:p>
        </p:txBody>
      </p:sp>
      <p:sp>
        <p:nvSpPr>
          <p:cNvPr id="9" name="文本框 8"/>
          <p:cNvSpPr txBox="1"/>
          <p:nvPr/>
        </p:nvSpPr>
        <p:spPr>
          <a:xfrm>
            <a:off x="2750820" y="3278505"/>
            <a:ext cx="1126490" cy="368300"/>
          </a:xfrm>
          <a:prstGeom prst="rect">
            <a:avLst/>
          </a:prstGeom>
          <a:noFill/>
        </p:spPr>
        <p:txBody>
          <a:bodyPr wrap="square" rtlCol="0">
            <a:spAutoFit/>
          </a:bodyPr>
          <a:lstStyle/>
          <a:p>
            <a:r>
              <a:rPr lang="en-US" altLang="zh-CN"/>
              <a:t>10</a:t>
            </a:r>
            <a:r>
              <a:rPr lang="zh-CN" altLang="en-US"/>
              <a:t>隐藏层</a:t>
            </a:r>
          </a:p>
        </p:txBody>
      </p:sp>
      <p:sp>
        <p:nvSpPr>
          <p:cNvPr id="10" name="文本框 9"/>
          <p:cNvSpPr txBox="1"/>
          <p:nvPr/>
        </p:nvSpPr>
        <p:spPr>
          <a:xfrm>
            <a:off x="2192655" y="980125"/>
            <a:ext cx="2459990" cy="369332"/>
          </a:xfrm>
          <a:prstGeom prst="rect">
            <a:avLst/>
          </a:prstGeom>
          <a:noFill/>
        </p:spPr>
        <p:txBody>
          <a:bodyPr wrap="square" rtlCol="0">
            <a:spAutoFit/>
          </a:bodyPr>
          <a:lstStyle/>
          <a:p>
            <a:r>
              <a:rPr lang="zh-CN" altLang="en-US" b="1" dirty="0"/>
              <a:t>0.5070964637960067</a:t>
            </a:r>
          </a:p>
        </p:txBody>
      </p:sp>
      <p:sp>
        <p:nvSpPr>
          <p:cNvPr id="12" name="文本框 11"/>
          <p:cNvSpPr txBox="1"/>
          <p:nvPr/>
        </p:nvSpPr>
        <p:spPr>
          <a:xfrm>
            <a:off x="2192655" y="3949700"/>
            <a:ext cx="2575560" cy="368300"/>
          </a:xfrm>
          <a:prstGeom prst="rect">
            <a:avLst/>
          </a:prstGeom>
          <a:noFill/>
        </p:spPr>
        <p:txBody>
          <a:bodyPr wrap="square" rtlCol="0">
            <a:spAutoFit/>
          </a:bodyPr>
          <a:lstStyle/>
          <a:p>
            <a:r>
              <a:rPr lang="zh-CN" altLang="en-US" b="1" dirty="0"/>
              <a:t>0.8852537887899928</a:t>
            </a:r>
          </a:p>
        </p:txBody>
      </p:sp>
      <p:sp>
        <p:nvSpPr>
          <p:cNvPr id="13" name="文本框 12"/>
          <p:cNvSpPr txBox="1"/>
          <p:nvPr/>
        </p:nvSpPr>
        <p:spPr>
          <a:xfrm>
            <a:off x="7052944" y="980440"/>
            <a:ext cx="2398395" cy="369332"/>
          </a:xfrm>
          <a:prstGeom prst="rect">
            <a:avLst/>
          </a:prstGeom>
          <a:noFill/>
        </p:spPr>
        <p:txBody>
          <a:bodyPr wrap="square" rtlCol="0">
            <a:spAutoFit/>
          </a:bodyPr>
          <a:lstStyle/>
          <a:p>
            <a:r>
              <a:rPr lang="zh-CN" altLang="en-US" b="1" dirty="0"/>
              <a:t>0.8212653355785422</a:t>
            </a:r>
          </a:p>
        </p:txBody>
      </p:sp>
      <p:sp>
        <p:nvSpPr>
          <p:cNvPr id="18" name="文本框 17"/>
          <p:cNvSpPr txBox="1"/>
          <p:nvPr/>
        </p:nvSpPr>
        <p:spPr>
          <a:xfrm>
            <a:off x="7052945" y="3997325"/>
            <a:ext cx="2398395" cy="368300"/>
          </a:xfrm>
          <a:prstGeom prst="rect">
            <a:avLst/>
          </a:prstGeom>
          <a:noFill/>
        </p:spPr>
        <p:txBody>
          <a:bodyPr wrap="square" rtlCol="0">
            <a:spAutoFit/>
          </a:bodyPr>
          <a:lstStyle/>
          <a:p>
            <a:r>
              <a:rPr lang="zh-CN" altLang="en-US" b="1"/>
              <a:t>0.9408227086841472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ea"/>
              </a:rPr>
              <a:t>遗留问题</a:t>
            </a:r>
          </a:p>
        </p:txBody>
      </p:sp>
      <p:pic>
        <p:nvPicPr>
          <p:cNvPr id="8" name="图片 7"/>
          <p:cNvPicPr>
            <a:picLocks noChangeAspect="1"/>
          </p:cNvPicPr>
          <p:nvPr/>
        </p:nvPicPr>
        <p:blipFill>
          <a:blip r:embed="rId3"/>
          <a:stretch>
            <a:fillRect/>
          </a:stretch>
        </p:blipFill>
        <p:spPr>
          <a:xfrm>
            <a:off x="309245" y="839470"/>
            <a:ext cx="4351020" cy="3307080"/>
          </a:xfrm>
          <a:prstGeom prst="rect">
            <a:avLst/>
          </a:prstGeom>
        </p:spPr>
      </p:pic>
      <p:pic>
        <p:nvPicPr>
          <p:cNvPr id="10" name="图片 9"/>
          <p:cNvPicPr>
            <a:picLocks noChangeAspect="1"/>
          </p:cNvPicPr>
          <p:nvPr/>
        </p:nvPicPr>
        <p:blipFill>
          <a:blip r:embed="rId4"/>
          <a:stretch>
            <a:fillRect/>
          </a:stretch>
        </p:blipFill>
        <p:spPr>
          <a:xfrm>
            <a:off x="5202555" y="817880"/>
            <a:ext cx="1324467" cy="1440000"/>
          </a:xfrm>
          <a:prstGeom prst="rect">
            <a:avLst/>
          </a:prstGeom>
        </p:spPr>
      </p:pic>
      <p:pic>
        <p:nvPicPr>
          <p:cNvPr id="11" name="图片 10"/>
          <p:cNvPicPr>
            <a:picLocks noChangeAspect="1"/>
          </p:cNvPicPr>
          <p:nvPr/>
        </p:nvPicPr>
        <p:blipFill>
          <a:blip r:embed="rId5"/>
          <a:stretch>
            <a:fillRect/>
          </a:stretch>
        </p:blipFill>
        <p:spPr>
          <a:xfrm>
            <a:off x="8544560" y="817880"/>
            <a:ext cx="1323320" cy="1440000"/>
          </a:xfrm>
          <a:prstGeom prst="rect">
            <a:avLst/>
          </a:prstGeom>
        </p:spPr>
      </p:pic>
      <p:pic>
        <p:nvPicPr>
          <p:cNvPr id="12" name="图片 11"/>
          <p:cNvPicPr>
            <a:picLocks noChangeAspect="1"/>
          </p:cNvPicPr>
          <p:nvPr/>
        </p:nvPicPr>
        <p:blipFill>
          <a:blip r:embed="rId6"/>
          <a:stretch>
            <a:fillRect/>
          </a:stretch>
        </p:blipFill>
        <p:spPr>
          <a:xfrm>
            <a:off x="5202555" y="2445385"/>
            <a:ext cx="1323322" cy="1440000"/>
          </a:xfrm>
          <a:prstGeom prst="rect">
            <a:avLst/>
          </a:prstGeom>
        </p:spPr>
      </p:pic>
      <p:pic>
        <p:nvPicPr>
          <p:cNvPr id="13" name="图片 12"/>
          <p:cNvPicPr>
            <a:picLocks noChangeAspect="1"/>
          </p:cNvPicPr>
          <p:nvPr/>
        </p:nvPicPr>
        <p:blipFill>
          <a:blip r:embed="rId5"/>
          <a:stretch>
            <a:fillRect/>
          </a:stretch>
        </p:blipFill>
        <p:spPr>
          <a:xfrm>
            <a:off x="8544120" y="2445385"/>
            <a:ext cx="1323760" cy="1440000"/>
          </a:xfrm>
          <a:prstGeom prst="rect">
            <a:avLst/>
          </a:prstGeom>
        </p:spPr>
      </p:pic>
      <p:pic>
        <p:nvPicPr>
          <p:cNvPr id="14" name="图片 13"/>
          <p:cNvPicPr>
            <a:picLocks noChangeAspect="1"/>
          </p:cNvPicPr>
          <p:nvPr/>
        </p:nvPicPr>
        <p:blipFill>
          <a:blip r:embed="rId7"/>
          <a:stretch>
            <a:fillRect/>
          </a:stretch>
        </p:blipFill>
        <p:spPr>
          <a:xfrm>
            <a:off x="5202555" y="4072890"/>
            <a:ext cx="1323643" cy="1440000"/>
          </a:xfrm>
          <a:prstGeom prst="rect">
            <a:avLst/>
          </a:prstGeom>
        </p:spPr>
      </p:pic>
      <p:pic>
        <p:nvPicPr>
          <p:cNvPr id="15" name="图片 14"/>
          <p:cNvPicPr>
            <a:picLocks noChangeAspect="1"/>
          </p:cNvPicPr>
          <p:nvPr/>
        </p:nvPicPr>
        <p:blipFill>
          <a:blip r:embed="rId8"/>
          <a:stretch>
            <a:fillRect/>
          </a:stretch>
        </p:blipFill>
        <p:spPr>
          <a:xfrm>
            <a:off x="8544904" y="4072890"/>
            <a:ext cx="1322976" cy="1440000"/>
          </a:xfrm>
          <a:prstGeom prst="rect">
            <a:avLst/>
          </a:prstGeom>
        </p:spPr>
      </p:pic>
      <p:sp>
        <p:nvSpPr>
          <p:cNvPr id="17" name="文本框 16"/>
          <p:cNvSpPr txBox="1"/>
          <p:nvPr/>
        </p:nvSpPr>
        <p:spPr>
          <a:xfrm>
            <a:off x="958850" y="5527040"/>
            <a:ext cx="2403475" cy="368300"/>
          </a:xfrm>
          <a:prstGeom prst="rect">
            <a:avLst/>
          </a:prstGeom>
          <a:noFill/>
        </p:spPr>
        <p:txBody>
          <a:bodyPr wrap="square" rtlCol="0">
            <a:spAutoFit/>
          </a:bodyPr>
          <a:lstStyle/>
          <a:p>
            <a:r>
              <a:rPr lang="zh-CN" altLang="en-US"/>
              <a:t>随机森林分类正确率</a:t>
            </a:r>
          </a:p>
        </p:txBody>
      </p:sp>
      <p:sp>
        <p:nvSpPr>
          <p:cNvPr id="2" name="文本框 1"/>
          <p:cNvSpPr txBox="1"/>
          <p:nvPr/>
        </p:nvSpPr>
        <p:spPr>
          <a:xfrm>
            <a:off x="4845050" y="5700395"/>
            <a:ext cx="5823585" cy="922020"/>
          </a:xfrm>
          <a:prstGeom prst="rect">
            <a:avLst/>
          </a:prstGeom>
          <a:noFill/>
        </p:spPr>
        <p:txBody>
          <a:bodyPr wrap="square" rtlCol="0">
            <a:spAutoFit/>
          </a:bodyPr>
          <a:lstStyle/>
          <a:p>
            <a:r>
              <a:rPr lang="zh-CN" altLang="en-US"/>
              <a:t>训练效果与当时随着训练次数的增加逐渐提高学习率时差不多，也是</a:t>
            </a:r>
            <a:r>
              <a:rPr lang="en-US" altLang="zh-CN"/>
              <a:t>MSE</a:t>
            </a:r>
            <a:r>
              <a:rPr lang="zh-CN" altLang="en-US"/>
              <a:t>降到很低，但图像却不会随着输入图像而改变</a:t>
            </a:r>
          </a:p>
        </p:txBody>
      </p:sp>
      <p:sp>
        <p:nvSpPr>
          <p:cNvPr id="3" name="文本框 2"/>
          <p:cNvSpPr txBox="1"/>
          <p:nvPr/>
        </p:nvSpPr>
        <p:spPr>
          <a:xfrm>
            <a:off x="958850" y="5043170"/>
            <a:ext cx="2875280" cy="368300"/>
          </a:xfrm>
          <a:prstGeom prst="rect">
            <a:avLst/>
          </a:prstGeom>
          <a:noFill/>
        </p:spPr>
        <p:txBody>
          <a:bodyPr wrap="square" rtlCol="0">
            <a:spAutoFit/>
          </a:bodyPr>
          <a:lstStyle/>
          <a:p>
            <a:r>
              <a:rPr lang="zh-CN" altLang="en-US"/>
              <a:t>0.502044743805629</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6626d8a-76d9-4b70-965e-a8d690dc1054"/>
  <p:tag name="COMMONDATA" val="eyJoZGlkIjoiMTBjMjFiOGNlMjMzZTE2OWZlMDgzOGMzZGQ5YTYzN2M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420.5140703536681,&quot;left&quot;:208.45,&quot;top&quot;:85.05,&quot;width&quot;:727.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415</Words>
  <Application>Microsoft Office PowerPoint</Application>
  <PresentationFormat>宽屏</PresentationFormat>
  <Paragraphs>79</Paragraphs>
  <Slides>11</Slides>
  <Notes>9</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11</vt:i4>
      </vt:variant>
    </vt:vector>
  </HeadingPairs>
  <TitlesOfParts>
    <vt:vector size="22" baseType="lpstr">
      <vt:lpstr>等线</vt:lpstr>
      <vt:lpstr>等线 Light</vt:lpstr>
      <vt:lpstr>方正兰亭黑简体</vt:lpstr>
      <vt:lpstr>方正正粗黑简体</vt:lpstr>
      <vt:lpstr>方正正大黑简体</vt:lpstr>
      <vt:lpstr>方正正中黑简体</vt:lpstr>
      <vt:lpstr>微软雅黑</vt:lpstr>
      <vt:lpstr>Arial</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黄丽坚(Lijian Huang)</dc:creator>
  <cp:lastModifiedBy>陈一博(Yibo Chen)</cp:lastModifiedBy>
  <cp:revision>170</cp:revision>
  <dcterms:created xsi:type="dcterms:W3CDTF">2021-12-13T10:01:00Z</dcterms:created>
  <dcterms:modified xsi:type="dcterms:W3CDTF">2024-05-29T09:58:03Z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0x010100B119803B1F4763478499E3264740C0D0</vt:lpwstr>
  </property>
  <property fmtid="{D5CDD505-2E9C-101B-9397-08002B2CF9AE}" pid="3" name="KSOProductBuildVer">
    <vt:lpwstr>2052-12.1.0.16929</vt:lpwstr>
  </property>
  <property fmtid="{D5CDD505-2E9C-101B-9397-08002B2CF9AE}" pid="4" name="MediaServiceImageTags">
    <vt:lpwstr/>
  </property>
  <property fmtid="{D5CDD505-2E9C-101B-9397-08002B2CF9AE}" pid="5" name="ICV">
    <vt:lpwstr>F43E919A8F11482DB5A95EBF83E4B792</vt:lpwstr>
  </property>
</Properties>
</file>