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Lst>
  <p:notesMasterIdLst>
    <p:notesMasterId r:id="rId19"/>
  </p:notesMasterIdLst>
  <p:sldIdLst>
    <p:sldId id="256" r:id="rId4"/>
    <p:sldId id="1526" r:id="rId5"/>
    <p:sldId id="1528" r:id="rId6"/>
    <p:sldId id="1513" r:id="rId7"/>
    <p:sldId id="1527" r:id="rId8"/>
    <p:sldId id="1529" r:id="rId9"/>
    <p:sldId id="1530" r:id="rId10"/>
    <p:sldId id="1531" r:id="rId11"/>
    <p:sldId id="1532" r:id="rId12"/>
    <p:sldId id="1533" r:id="rId13"/>
    <p:sldId id="1535" r:id="rId14"/>
    <p:sldId id="1534" r:id="rId15"/>
    <p:sldId id="1536" r:id="rId16"/>
    <p:sldId id="1537" r:id="rId17"/>
    <p:sldId id="265"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ACD2"/>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22E8C-C2FA-4D43-969E-6BCEC6478C48}" type="datetimeFigureOut">
              <a:rPr lang="zh-CN" altLang="en-US" smtClean="0"/>
              <a:t>2024/6/20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C1D7A-CCBB-42C4-B8DB-1DB33965608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2</a:t>
            </a:fld>
            <a:endParaRPr kumimoji="1" lang="zh-CN" altLang="en-US"/>
          </a:p>
        </p:txBody>
      </p:sp>
    </p:spTree>
    <p:extLst>
      <p:ext uri="{BB962C8B-B14F-4D97-AF65-F5344CB8AC3E}">
        <p14:creationId xmlns:p14="http://schemas.microsoft.com/office/powerpoint/2010/main" val="3865613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11</a:t>
            </a:fld>
            <a:endParaRPr kumimoji="1" lang="zh-CN" altLang="en-US"/>
          </a:p>
        </p:txBody>
      </p:sp>
    </p:spTree>
    <p:extLst>
      <p:ext uri="{BB962C8B-B14F-4D97-AF65-F5344CB8AC3E}">
        <p14:creationId xmlns:p14="http://schemas.microsoft.com/office/powerpoint/2010/main" val="3528154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12</a:t>
            </a:fld>
            <a:endParaRPr kumimoji="1" lang="zh-CN" altLang="en-US"/>
          </a:p>
        </p:txBody>
      </p:sp>
    </p:spTree>
    <p:extLst>
      <p:ext uri="{BB962C8B-B14F-4D97-AF65-F5344CB8AC3E}">
        <p14:creationId xmlns:p14="http://schemas.microsoft.com/office/powerpoint/2010/main" val="4035925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13</a:t>
            </a:fld>
            <a:endParaRPr kumimoji="1" lang="zh-CN" altLang="en-US"/>
          </a:p>
        </p:txBody>
      </p:sp>
    </p:spTree>
    <p:extLst>
      <p:ext uri="{BB962C8B-B14F-4D97-AF65-F5344CB8AC3E}">
        <p14:creationId xmlns:p14="http://schemas.microsoft.com/office/powerpoint/2010/main" val="3805249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14</a:t>
            </a:fld>
            <a:endParaRPr kumimoji="1" lang="zh-CN" altLang="en-US"/>
          </a:p>
        </p:txBody>
      </p:sp>
    </p:spTree>
    <p:extLst>
      <p:ext uri="{BB962C8B-B14F-4D97-AF65-F5344CB8AC3E}">
        <p14:creationId xmlns:p14="http://schemas.microsoft.com/office/powerpoint/2010/main" val="720738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3</a:t>
            </a:fld>
            <a:endParaRPr kumimoji="1" lang="zh-CN" altLang="en-US"/>
          </a:p>
        </p:txBody>
      </p:sp>
    </p:spTree>
    <p:extLst>
      <p:ext uri="{BB962C8B-B14F-4D97-AF65-F5344CB8AC3E}">
        <p14:creationId xmlns:p14="http://schemas.microsoft.com/office/powerpoint/2010/main" val="1068407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4</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5</a:t>
            </a:fld>
            <a:endParaRPr kumimoji="1" lang="zh-CN" altLang="en-US"/>
          </a:p>
        </p:txBody>
      </p:sp>
    </p:spTree>
    <p:extLst>
      <p:ext uri="{BB962C8B-B14F-4D97-AF65-F5344CB8AC3E}">
        <p14:creationId xmlns:p14="http://schemas.microsoft.com/office/powerpoint/2010/main" val="1660360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6</a:t>
            </a:fld>
            <a:endParaRPr kumimoji="1" lang="zh-CN" altLang="en-US"/>
          </a:p>
        </p:txBody>
      </p:sp>
    </p:spTree>
    <p:extLst>
      <p:ext uri="{BB962C8B-B14F-4D97-AF65-F5344CB8AC3E}">
        <p14:creationId xmlns:p14="http://schemas.microsoft.com/office/powerpoint/2010/main" val="2853702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7</a:t>
            </a:fld>
            <a:endParaRPr kumimoji="1" lang="zh-CN" altLang="en-US"/>
          </a:p>
        </p:txBody>
      </p:sp>
    </p:spTree>
    <p:extLst>
      <p:ext uri="{BB962C8B-B14F-4D97-AF65-F5344CB8AC3E}">
        <p14:creationId xmlns:p14="http://schemas.microsoft.com/office/powerpoint/2010/main" val="100494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8</a:t>
            </a:fld>
            <a:endParaRPr kumimoji="1" lang="zh-CN" altLang="en-US"/>
          </a:p>
        </p:txBody>
      </p:sp>
    </p:spTree>
    <p:extLst>
      <p:ext uri="{BB962C8B-B14F-4D97-AF65-F5344CB8AC3E}">
        <p14:creationId xmlns:p14="http://schemas.microsoft.com/office/powerpoint/2010/main" val="4211980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9</a:t>
            </a:fld>
            <a:endParaRPr kumimoji="1" lang="zh-CN" altLang="en-US"/>
          </a:p>
        </p:txBody>
      </p:sp>
    </p:spTree>
    <p:extLst>
      <p:ext uri="{BB962C8B-B14F-4D97-AF65-F5344CB8AC3E}">
        <p14:creationId xmlns:p14="http://schemas.microsoft.com/office/powerpoint/2010/main" val="4176587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D78D49-89F0-B84A-A2E9-4954859F3F02}" type="slidenum">
              <a:rPr kumimoji="1" lang="zh-CN" altLang="en-US" smtClean="0"/>
              <a:t>10</a:t>
            </a:fld>
            <a:endParaRPr kumimoji="1" lang="zh-CN" altLang="en-US"/>
          </a:p>
        </p:txBody>
      </p:sp>
    </p:spTree>
    <p:extLst>
      <p:ext uri="{BB962C8B-B14F-4D97-AF65-F5344CB8AC3E}">
        <p14:creationId xmlns:p14="http://schemas.microsoft.com/office/powerpoint/2010/main" val="3406635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9304E0-4029-4432-99D1-493017E15F03}"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4DC312-E732-4E35-ACC6-8833826DABAE}" type="slidenum">
              <a:rPr lang="zh-CN" altLang="en-US" smtClean="0"/>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19304E0-4029-4432-99D1-493017E15F03}"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19304E0-4029-4432-99D1-493017E15F03}"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4DC312-E732-4E35-ACC6-8833826DABAE}"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78436" y="369141"/>
            <a:ext cx="3920836" cy="397791"/>
          </a:xfrm>
          <a:prstGeom prst="rect">
            <a:avLst/>
          </a:prstGeom>
        </p:spPr>
        <p:txBody>
          <a:bodyPr/>
          <a:lstStyle>
            <a:lvl1pPr algn="r">
              <a:defRPr sz="2800" b="1">
                <a:latin typeface="微软雅黑" panose="020B0503020204020204" charset="-122"/>
                <a:ea typeface="微软雅黑" panose="020B0503020204020204" charset="-122"/>
              </a:defRPr>
            </a:lvl1pPr>
          </a:lstStyle>
          <a:p>
            <a:r>
              <a:rPr lang="zh-CN" altLang="en-US" dirty="0"/>
              <a:t>单击此处添加标题</a:t>
            </a:r>
          </a:p>
        </p:txBody>
      </p:sp>
      <p:sp>
        <p:nvSpPr>
          <p:cNvPr id="3" name="内容占位符 2"/>
          <p:cNvSpPr>
            <a:spLocks noGrp="1"/>
          </p:cNvSpPr>
          <p:nvPr>
            <p:ph idx="1"/>
          </p:nvPr>
        </p:nvSpPr>
        <p:spPr>
          <a:xfrm>
            <a:off x="838200" y="1253330"/>
            <a:ext cx="10661072" cy="5036633"/>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13F33F1-D536-41EA-9CF2-46F2991A59DB}"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202A6-DC75-4B5F-BEC7-F4CEEC2DAAF4}"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13F33F1-D536-41EA-9CF2-46F2991A59DB}"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13F33F1-D536-41EA-9CF2-46F2991A59DB}"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13F33F1-D536-41EA-9CF2-46F2991A59DB}" type="datetimeFigureOut">
              <a:rPr lang="zh-CN" altLang="en-US" smtClean="0"/>
              <a:t>2024/6/20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13F33F1-D536-41EA-9CF2-46F2991A59DB}" type="datetimeFigureOut">
              <a:rPr lang="zh-CN" altLang="en-US" smtClean="0"/>
              <a:t>2024/6/20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13F33F1-D536-41EA-9CF2-46F2991A59DB}" type="datetimeFigureOut">
              <a:rPr lang="zh-CN" altLang="en-US" smtClean="0"/>
              <a:t>2024/6/20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3F33F1-D536-41EA-9CF2-46F2991A59DB}" type="datetimeFigureOut">
              <a:rPr lang="zh-CN" altLang="en-US" smtClean="0"/>
              <a:t>2024/6/20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19304E0-4029-4432-99D1-493017E15F03}"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3F33F1-D536-41EA-9CF2-46F2991A59DB}" type="datetimeFigureOut">
              <a:rPr lang="zh-CN" altLang="en-US" smtClean="0"/>
              <a:t>2024/6/20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3F33F1-D536-41EA-9CF2-46F2991A59DB}" type="datetimeFigureOut">
              <a:rPr lang="zh-CN" altLang="en-US" smtClean="0"/>
              <a:t>2024/6/20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13F33F1-D536-41EA-9CF2-46F2991A59DB}"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13F33F1-D536-41EA-9CF2-46F2991A59DB}"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202A6-DC75-4B5F-BEC7-F4CEEC2DAAF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FB35064-9F64-46CE-AFC6-F5F9E1888A58}"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78D1F8-B022-4456-A1CC-C9B43884319C}" type="slidenum">
              <a:rPr lang="zh-CN" altLang="en-US" smtClean="0"/>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FB35064-9F64-46CE-AFC6-F5F9E1888A58}"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FB35064-9F64-46CE-AFC6-F5F9E1888A58}"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FB35064-9F64-46CE-AFC6-F5F9E1888A58}" type="datetimeFigureOut">
              <a:rPr lang="zh-CN" altLang="en-US" smtClean="0"/>
              <a:t>2024/6/20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B35064-9F64-46CE-AFC6-F5F9E1888A58}" type="datetimeFigureOut">
              <a:rPr lang="zh-CN" altLang="en-US" smtClean="0"/>
              <a:t>2024/6/20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FB35064-9F64-46CE-AFC6-F5F9E1888A58}" type="datetimeFigureOut">
              <a:rPr lang="zh-CN" altLang="en-US" smtClean="0"/>
              <a:t>2024/6/20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9304E0-4029-4432-99D1-493017E15F03}"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B35064-9F64-46CE-AFC6-F5F9E1888A58}" type="datetimeFigureOut">
              <a:rPr lang="zh-CN" altLang="en-US" smtClean="0"/>
              <a:t>2024/6/20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FB35064-9F64-46CE-AFC6-F5F9E1888A58}" type="datetimeFigureOut">
              <a:rPr lang="zh-CN" altLang="en-US" smtClean="0"/>
              <a:t>2024/6/20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FB35064-9F64-46CE-AFC6-F5F9E1888A58}" type="datetimeFigureOut">
              <a:rPr lang="zh-CN" altLang="en-US" smtClean="0"/>
              <a:t>2024/6/20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FB35064-9F64-46CE-AFC6-F5F9E1888A58}"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FB35064-9F64-46CE-AFC6-F5F9E1888A58}"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78D1F8-B022-4456-A1CC-C9B43884319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19304E0-4029-4432-99D1-493017E15F03}" type="datetimeFigureOut">
              <a:rPr lang="zh-CN" altLang="en-US" smtClean="0"/>
              <a:t>2024/6/20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19304E0-4029-4432-99D1-493017E15F03}" type="datetimeFigureOut">
              <a:rPr lang="zh-CN" altLang="en-US" smtClean="0"/>
              <a:t>2024/6/20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9304E0-4029-4432-99D1-493017E15F03}" type="datetimeFigureOut">
              <a:rPr lang="zh-CN" altLang="en-US" smtClean="0"/>
              <a:t>2024/6/20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9304E0-4029-4432-99D1-493017E15F03}" type="datetimeFigureOut">
              <a:rPr lang="zh-CN" altLang="en-US" smtClean="0"/>
              <a:t>2024/6/20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9304E0-4029-4432-99D1-493017E15F03}" type="datetimeFigureOut">
              <a:rPr lang="zh-CN" altLang="en-US" smtClean="0"/>
              <a:t>2024/6/20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9304E0-4029-4432-99D1-493017E15F03}" type="datetimeFigureOut">
              <a:rPr lang="zh-CN" altLang="en-US" smtClean="0"/>
              <a:t>2024/6/20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304E0-4029-4432-99D1-493017E15F03}" type="datetimeFigureOut">
              <a:rPr lang="zh-CN" altLang="en-US" smtClean="0"/>
              <a:t>2024/6/20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4DC312-E732-4E35-ACC6-8833826DABAE}" type="slidenum">
              <a:rPr lang="zh-CN" altLang="en-US" smtClean="0"/>
              <a:t>‹#›</a:t>
            </a:fld>
            <a:endParaRPr lang="zh-CN" altLang="en-US"/>
          </a:p>
        </p:txBody>
      </p:sp>
      <p:sp>
        <p:nvSpPr>
          <p:cNvPr id="7" name="矩形 6"/>
          <p:cNvSpPr/>
          <p:nvPr userDrawn="1"/>
        </p:nvSpPr>
        <p:spPr>
          <a:xfrm>
            <a:off x="305" y="193675"/>
            <a:ext cx="5327915" cy="501650"/>
          </a:xfrm>
          <a:prstGeom prst="rect">
            <a:avLst/>
          </a:prstGeom>
          <a:solidFill>
            <a:srgbClr val="00ACD2"/>
          </a:solidFill>
          <a:ln>
            <a:solidFill>
              <a:srgbClr val="00ACD2"/>
            </a:solidFill>
          </a:ln>
        </p:spPr>
        <p:style>
          <a:lnRef idx="1">
            <a:schemeClr val="accent6"/>
          </a:lnRef>
          <a:fillRef idx="3">
            <a:schemeClr val="accent6"/>
          </a:fillRef>
          <a:effectRef idx="2">
            <a:schemeClr val="accent6"/>
          </a:effectRef>
          <a:fontRef idx="minor">
            <a:schemeClr val="lt1"/>
          </a:fontRef>
        </p:style>
        <p:txBody>
          <a:bodyPr wrap="square">
            <a:spAutoFit/>
          </a:bodyPr>
          <a:lstStyle/>
          <a:p>
            <a:pPr algn="ctr" hangingPunct="1"/>
            <a:endParaRPr lang="zh-CN" altLang="en-US" sz="2665" b="1" kern="1200">
              <a:ln>
                <a:noFill/>
              </a:ln>
              <a:solidFill>
                <a:schemeClr val="bg1"/>
              </a:solidFill>
              <a:latin typeface="微软雅黑" panose="020B0503020204020204" charset="-122"/>
              <a:ea typeface="微软雅黑" panose="020B0503020204020204" charset="-122"/>
              <a:cs typeface="+mn-ea"/>
              <a:sym typeface="+mn-lt"/>
            </a:endParaRPr>
          </a:p>
        </p:txBody>
      </p:sp>
      <p:pic>
        <p:nvPicPr>
          <p:cNvPr id="8" name="图片 7" descr="研究院logo-2021_画板 1"/>
          <p:cNvPicPr>
            <a:picLocks noChangeAspect="1"/>
          </p:cNvPicPr>
          <p:nvPr userDrawn="1"/>
        </p:nvPicPr>
        <p:blipFill>
          <a:blip r:embed="rId14"/>
          <a:srcRect l="18141" t="35065" r="16401" b="37065"/>
          <a:stretch>
            <a:fillRect/>
          </a:stretch>
        </p:blipFill>
        <p:spPr>
          <a:xfrm>
            <a:off x="10031730" y="265430"/>
            <a:ext cx="1791970" cy="4298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F33F1-D536-41EA-9CF2-46F2991A59DB}" type="datetimeFigureOut">
              <a:rPr lang="zh-CN" altLang="en-US" smtClean="0"/>
              <a:t>2024/6/20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202A6-DC75-4B5F-BEC7-F4CEEC2DAAF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35064-9F64-46CE-AFC6-F5F9E1888A58}" type="datetimeFigureOut">
              <a:rPr lang="zh-CN" altLang="en-US" smtClean="0"/>
              <a:t>2024/6/20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8D1F8-B022-4456-A1CC-C9B43884319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3060382"/>
            <a:ext cx="12192000" cy="737235"/>
          </a:xfrm>
          <a:prstGeom prst="rect">
            <a:avLst/>
          </a:prstGeom>
          <a:noFill/>
        </p:spPr>
        <p:txBody>
          <a:bodyPr wrap="square" rtlCol="0">
            <a:spAutoFit/>
          </a:bodyPr>
          <a:lstStyle/>
          <a:p>
            <a:pPr algn="ctr"/>
            <a:r>
              <a:rPr lang="zh-CN" altLang="en-US" sz="4200" dirty="0">
                <a:solidFill>
                  <a:schemeClr val="bg1"/>
                </a:solidFill>
                <a:latin typeface="方正正大黑简体" panose="02000000000000000000" pitchFamily="2" charset="-122"/>
                <a:ea typeface="方正正大黑简体" panose="02000000000000000000" pitchFamily="2" charset="-122"/>
              </a:rPr>
              <a:t>量子基因调控网络​</a:t>
            </a:r>
          </a:p>
        </p:txBody>
      </p:sp>
      <p:sp>
        <p:nvSpPr>
          <p:cNvPr id="4" name="文本框 3"/>
          <p:cNvSpPr txBox="1"/>
          <p:nvPr/>
        </p:nvSpPr>
        <p:spPr>
          <a:xfrm>
            <a:off x="1673087" y="4957335"/>
            <a:ext cx="8845826" cy="515526"/>
          </a:xfrm>
          <a:prstGeom prst="rect">
            <a:avLst/>
          </a:prstGeom>
          <a:noFill/>
        </p:spPr>
        <p:txBody>
          <a:bodyPr wrap="square" lIns="91440" tIns="45720" rIns="91440" bIns="45720" rtlCol="0" anchor="t">
            <a:spAutoFit/>
          </a:bodyPr>
          <a:lstStyle/>
          <a:p>
            <a:pPr algn="ctr">
              <a:lnSpc>
                <a:spcPct val="150000"/>
              </a:lnSpc>
            </a:pPr>
            <a:r>
              <a:rPr lang="en-US" altLang="zh-CN" sz="2000" dirty="0">
                <a:solidFill>
                  <a:schemeClr val="bg1"/>
                </a:solidFill>
                <a:latin typeface="方正正中黑简体" panose="02000000000000000000" pitchFamily="2" charset="-122"/>
                <a:ea typeface="方正正中黑简体" panose="02000000000000000000" pitchFamily="2" charset="-122"/>
              </a:rPr>
              <a:t>2024.6.20</a:t>
            </a:r>
          </a:p>
        </p:txBody>
      </p:sp>
      <p:grpSp>
        <p:nvGrpSpPr>
          <p:cNvPr id="6" name="组合 5"/>
          <p:cNvGrpSpPr/>
          <p:nvPr/>
        </p:nvGrpSpPr>
        <p:grpSpPr>
          <a:xfrm>
            <a:off x="3804149" y="831141"/>
            <a:ext cx="4583702" cy="730392"/>
            <a:chOff x="3471943" y="376909"/>
            <a:chExt cx="4583702" cy="730392"/>
          </a:xfrm>
        </p:grpSpPr>
        <p:pic>
          <p:nvPicPr>
            <p:cNvPr id="7" name="图片 6"/>
            <p:cNvPicPr>
              <a:picLocks noChangeAspect="1"/>
            </p:cNvPicPr>
            <p:nvPr/>
          </p:nvPicPr>
          <p:blipFill>
            <a:blip r:embed="rId2">
              <a:biLevel thresh="50000"/>
            </a:blip>
            <a:stretch>
              <a:fillRect/>
            </a:stretch>
          </p:blipFill>
          <p:spPr>
            <a:xfrm>
              <a:off x="3471943" y="376909"/>
              <a:ext cx="2432682" cy="730392"/>
            </a:xfrm>
            <a:prstGeom prst="rect">
              <a:avLst/>
            </a:prstGeom>
          </p:spPr>
        </p:pic>
        <p:pic>
          <p:nvPicPr>
            <p:cNvPr id="8" name="图片 7"/>
            <p:cNvPicPr>
              <a:picLocks noChangeAspect="1"/>
            </p:cNvPicPr>
            <p:nvPr/>
          </p:nvPicPr>
          <p:blipFill>
            <a:blip r:embed="rId3">
              <a:biLevel thresh="50000"/>
            </a:blip>
            <a:stretch>
              <a:fillRect/>
            </a:stretch>
          </p:blipFill>
          <p:spPr>
            <a:xfrm>
              <a:off x="5972622" y="476250"/>
              <a:ext cx="2083023" cy="541503"/>
            </a:xfrm>
            <a:prstGeom prst="rect">
              <a:avLst/>
            </a:prstGeom>
          </p:spPr>
        </p:pic>
      </p:grpSp>
      <p:sp>
        <p:nvSpPr>
          <p:cNvPr id="3" name="文本框 2">
            <a:extLst>
              <a:ext uri="{FF2B5EF4-FFF2-40B4-BE49-F238E27FC236}">
                <a16:creationId xmlns:a16="http://schemas.microsoft.com/office/drawing/2014/main" id="{DDE9DE00-F453-5BD7-5F14-F653B2D33784}"/>
              </a:ext>
            </a:extLst>
          </p:cNvPr>
          <p:cNvSpPr txBox="1"/>
          <p:nvPr/>
        </p:nvSpPr>
        <p:spPr>
          <a:xfrm>
            <a:off x="5555793" y="4588003"/>
            <a:ext cx="1362075" cy="461665"/>
          </a:xfrm>
          <a:prstGeom prst="rect">
            <a:avLst/>
          </a:prstGeom>
          <a:noFill/>
        </p:spPr>
        <p:txBody>
          <a:bodyPr wrap="square" rtlCol="0">
            <a:spAutoFit/>
          </a:bodyPr>
          <a:lstStyle/>
          <a:p>
            <a:r>
              <a:rPr lang="zh-CN" altLang="en-US" sz="2400" b="1" dirty="0">
                <a:solidFill>
                  <a:srgbClr val="FFFFFF"/>
                </a:solidFill>
              </a:rPr>
              <a:t>李岳仪</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r>
              <a:rPr lang="zh-CN" altLang="en-US" sz="2400" b="1" dirty="0">
                <a:solidFill>
                  <a:schemeClr val="bg1"/>
                </a:solidFill>
              </a:rPr>
              <a:t>                        参数优化</a:t>
            </a:r>
            <a:endParaRPr lang="en-US" altLang="zh-CN" sz="2400" b="1" dirty="0">
              <a:solidFill>
                <a:schemeClr val="bg1"/>
              </a:solidFill>
            </a:endParaRPr>
          </a:p>
        </p:txBody>
      </p:sp>
      <p:sp>
        <p:nvSpPr>
          <p:cNvPr id="8" name="文本框 7">
            <a:extLst>
              <a:ext uri="{FF2B5EF4-FFF2-40B4-BE49-F238E27FC236}">
                <a16:creationId xmlns:a16="http://schemas.microsoft.com/office/drawing/2014/main" id="{50A57705-7F6E-CE91-8A6B-C9E6988E1C4B}"/>
              </a:ext>
            </a:extLst>
          </p:cNvPr>
          <p:cNvSpPr txBox="1"/>
          <p:nvPr/>
        </p:nvSpPr>
        <p:spPr>
          <a:xfrm>
            <a:off x="381000" y="1205984"/>
            <a:ext cx="6096000" cy="369332"/>
          </a:xfrm>
          <a:prstGeom prst="rect">
            <a:avLst/>
          </a:prstGeom>
          <a:noFill/>
        </p:spPr>
        <p:txBody>
          <a:bodyPr wrap="square">
            <a:spAutoFit/>
          </a:bodyPr>
          <a:lstStyle/>
          <a:p>
            <a:r>
              <a:rPr lang="zh-CN" altLang="en-US" sz="1800" dirty="0"/>
              <a:t>最终模型输入：</a:t>
            </a:r>
          </a:p>
        </p:txBody>
      </p:sp>
      <p:sp>
        <p:nvSpPr>
          <p:cNvPr id="10" name="文本框 9">
            <a:extLst>
              <a:ext uri="{FF2B5EF4-FFF2-40B4-BE49-F238E27FC236}">
                <a16:creationId xmlns:a16="http://schemas.microsoft.com/office/drawing/2014/main" id="{B0B7D9CD-98F3-C57A-FAE6-63549E396A4D}"/>
              </a:ext>
            </a:extLst>
          </p:cNvPr>
          <p:cNvSpPr txBox="1"/>
          <p:nvPr/>
        </p:nvSpPr>
        <p:spPr>
          <a:xfrm>
            <a:off x="469490" y="2960716"/>
            <a:ext cx="6381750" cy="369332"/>
          </a:xfrm>
          <a:prstGeom prst="rect">
            <a:avLst/>
          </a:prstGeom>
          <a:noFill/>
        </p:spPr>
        <p:txBody>
          <a:bodyPr wrap="square">
            <a:spAutoFit/>
          </a:bodyPr>
          <a:lstStyle/>
          <a:p>
            <a:r>
              <a:rPr lang="zh-CN" altLang="en-US" sz="1800" dirty="0"/>
              <a:t>基因调控网络重建则是由输出的矩阵𝜃构建的：</a:t>
            </a:r>
          </a:p>
        </p:txBody>
      </p:sp>
      <p:pic>
        <p:nvPicPr>
          <p:cNvPr id="3" name="图片 2">
            <a:extLst>
              <a:ext uri="{FF2B5EF4-FFF2-40B4-BE49-F238E27FC236}">
                <a16:creationId xmlns:a16="http://schemas.microsoft.com/office/drawing/2014/main" id="{13A0FAE6-35D5-399D-3B8F-989C70CD4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0634" y="884447"/>
            <a:ext cx="5212721" cy="1026399"/>
          </a:xfrm>
          <a:prstGeom prst="rect">
            <a:avLst/>
          </a:prstGeom>
        </p:spPr>
      </p:pic>
      <p:pic>
        <p:nvPicPr>
          <p:cNvPr id="19" name="图片 18">
            <a:extLst>
              <a:ext uri="{FF2B5EF4-FFF2-40B4-BE49-F238E27FC236}">
                <a16:creationId xmlns:a16="http://schemas.microsoft.com/office/drawing/2014/main" id="{4BD1CFBE-83D8-D0F4-5B4E-FDEF2D53D6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667" y="3480912"/>
            <a:ext cx="9677125" cy="2685998"/>
          </a:xfrm>
          <a:prstGeom prst="rect">
            <a:avLst/>
          </a:prstGeom>
        </p:spPr>
      </p:pic>
    </p:spTree>
    <p:extLst>
      <p:ext uri="{BB962C8B-B14F-4D97-AF65-F5344CB8AC3E}">
        <p14:creationId xmlns:p14="http://schemas.microsoft.com/office/powerpoint/2010/main" val="57814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r>
              <a:rPr lang="zh-CN" altLang="en-US" sz="2400" b="1" dirty="0">
                <a:solidFill>
                  <a:schemeClr val="bg1"/>
                </a:solidFill>
              </a:rPr>
              <a:t>                        参数优化</a:t>
            </a:r>
            <a:endParaRPr lang="en-US" altLang="zh-CN" sz="2400" b="1" dirty="0">
              <a:solidFill>
                <a:schemeClr val="bg1"/>
              </a:solidFill>
            </a:endParaRPr>
          </a:p>
        </p:txBody>
      </p:sp>
      <p:sp>
        <p:nvSpPr>
          <p:cNvPr id="10" name="文本框 9">
            <a:extLst>
              <a:ext uri="{FF2B5EF4-FFF2-40B4-BE49-F238E27FC236}">
                <a16:creationId xmlns:a16="http://schemas.microsoft.com/office/drawing/2014/main" id="{B0B7D9CD-98F3-C57A-FAE6-63549E396A4D}"/>
              </a:ext>
            </a:extLst>
          </p:cNvPr>
          <p:cNvSpPr txBox="1"/>
          <p:nvPr/>
        </p:nvSpPr>
        <p:spPr>
          <a:xfrm>
            <a:off x="132440" y="1790475"/>
            <a:ext cx="6381750" cy="923330"/>
          </a:xfrm>
          <a:prstGeom prst="rect">
            <a:avLst/>
          </a:prstGeom>
          <a:noFill/>
        </p:spPr>
        <p:txBody>
          <a:bodyPr wrap="square">
            <a:spAutoFit/>
          </a:bodyPr>
          <a:lstStyle/>
          <a:p>
            <a:r>
              <a:rPr lang="zh-CN" altLang="en-US" sz="1800" dirty="0"/>
              <a:t>损失函数由两部分构成：</a:t>
            </a:r>
            <a:endParaRPr lang="en-US" altLang="zh-CN" sz="1800" dirty="0"/>
          </a:p>
          <a:p>
            <a:r>
              <a:rPr lang="zh-CN" altLang="en-US" dirty="0"/>
              <a:t>首先是</a:t>
            </a:r>
            <a:r>
              <a:rPr lang="en-US" altLang="zh-CN" dirty="0"/>
              <a:t>KL</a:t>
            </a:r>
            <a:r>
              <a:rPr lang="zh-CN" altLang="en-US" dirty="0"/>
              <a:t>散度项（衡量模型输出分布 </a:t>
            </a:r>
            <a:r>
              <a:rPr lang="en-US" altLang="zh-CN" dirty="0" err="1"/>
              <a:t>p_out</a:t>
            </a:r>
            <a:r>
              <a:rPr lang="zh-CN" altLang="en-US" dirty="0"/>
              <a:t>观察分布 </a:t>
            </a:r>
            <a:r>
              <a:rPr lang="en-US" altLang="zh-CN" dirty="0" err="1"/>
              <a:t>p_obs</a:t>
            </a:r>
            <a:r>
              <a:rPr lang="en-US" altLang="zh-CN" dirty="0"/>
              <a:t>​ </a:t>
            </a:r>
            <a:r>
              <a:rPr lang="zh-CN" altLang="en-US" dirty="0"/>
              <a:t>之间的差异）：</a:t>
            </a:r>
            <a:endParaRPr lang="zh-CN" altLang="en-US" sz="1800" dirty="0"/>
          </a:p>
        </p:txBody>
      </p:sp>
      <p:sp>
        <p:nvSpPr>
          <p:cNvPr id="14" name="文本框 13">
            <a:extLst>
              <a:ext uri="{FF2B5EF4-FFF2-40B4-BE49-F238E27FC236}">
                <a16:creationId xmlns:a16="http://schemas.microsoft.com/office/drawing/2014/main" id="{5B74DCD0-1EF0-D396-D7C7-ACA271A2383D}"/>
              </a:ext>
            </a:extLst>
          </p:cNvPr>
          <p:cNvSpPr txBox="1"/>
          <p:nvPr/>
        </p:nvSpPr>
        <p:spPr>
          <a:xfrm>
            <a:off x="132440" y="3041982"/>
            <a:ext cx="6096000" cy="646331"/>
          </a:xfrm>
          <a:prstGeom prst="rect">
            <a:avLst/>
          </a:prstGeom>
          <a:noFill/>
        </p:spPr>
        <p:txBody>
          <a:bodyPr wrap="square">
            <a:spAutoFit/>
          </a:bodyPr>
          <a:lstStyle/>
          <a:p>
            <a:r>
              <a:rPr lang="zh-CN" altLang="en-US" sz="1800" dirty="0"/>
              <a:t>其次是约束项</a:t>
            </a:r>
            <a:endParaRPr lang="en-US" altLang="zh-CN" sz="1800" dirty="0"/>
          </a:p>
          <a:p>
            <a:r>
              <a:rPr lang="en-US" altLang="zh-CN" sz="1800" dirty="0"/>
              <a:t>(</a:t>
            </a:r>
            <a:r>
              <a:rPr lang="zh-CN" altLang="en-US" sz="1800" dirty="0"/>
              <a:t>防止参数过大，保证模型泛化能力以及电路稳定性</a:t>
            </a:r>
            <a:r>
              <a:rPr lang="en-US" altLang="zh-CN" sz="1800" dirty="0"/>
              <a:t>)</a:t>
            </a:r>
            <a:r>
              <a:rPr lang="zh-CN" altLang="en-US" sz="1800" dirty="0"/>
              <a:t>：</a:t>
            </a:r>
          </a:p>
        </p:txBody>
      </p:sp>
      <p:sp>
        <p:nvSpPr>
          <p:cNvPr id="16" name="文本框 15">
            <a:extLst>
              <a:ext uri="{FF2B5EF4-FFF2-40B4-BE49-F238E27FC236}">
                <a16:creationId xmlns:a16="http://schemas.microsoft.com/office/drawing/2014/main" id="{A62854CB-2317-9309-0FD1-D9ABAC30CD18}"/>
              </a:ext>
            </a:extLst>
          </p:cNvPr>
          <p:cNvSpPr txBox="1"/>
          <p:nvPr/>
        </p:nvSpPr>
        <p:spPr>
          <a:xfrm>
            <a:off x="132440" y="4286025"/>
            <a:ext cx="6838950" cy="369332"/>
          </a:xfrm>
          <a:prstGeom prst="rect">
            <a:avLst/>
          </a:prstGeom>
          <a:noFill/>
        </p:spPr>
        <p:txBody>
          <a:bodyPr wrap="square">
            <a:spAutoFit/>
          </a:bodyPr>
          <a:lstStyle/>
          <a:p>
            <a:r>
              <a:rPr lang="zh-CN" altLang="en-US" dirty="0"/>
              <a:t>其中</a:t>
            </a:r>
            <a:r>
              <a:rPr lang="el-GR" altLang="zh-CN" dirty="0"/>
              <a:t>λ</a:t>
            </a:r>
            <a:r>
              <a:rPr lang="zh-CN" altLang="en-US" dirty="0"/>
              <a:t>唯一个动态系数，可以自由调整</a:t>
            </a:r>
          </a:p>
        </p:txBody>
      </p:sp>
      <p:pic>
        <p:nvPicPr>
          <p:cNvPr id="5" name="图片 4">
            <a:extLst>
              <a:ext uri="{FF2B5EF4-FFF2-40B4-BE49-F238E27FC236}">
                <a16:creationId xmlns:a16="http://schemas.microsoft.com/office/drawing/2014/main" id="{8E64F80F-1A3F-417F-24EA-DC0C1BD89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884" y="1470463"/>
            <a:ext cx="5212721" cy="1176860"/>
          </a:xfrm>
          <a:prstGeom prst="rect">
            <a:avLst/>
          </a:prstGeom>
        </p:spPr>
      </p:pic>
      <p:pic>
        <p:nvPicPr>
          <p:cNvPr id="7" name="图片 6">
            <a:extLst>
              <a:ext uri="{FF2B5EF4-FFF2-40B4-BE49-F238E27FC236}">
                <a16:creationId xmlns:a16="http://schemas.microsoft.com/office/drawing/2014/main" id="{1D6570AE-7F59-A2F3-ED29-CD6E09CBF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0324" y="2713805"/>
            <a:ext cx="3754380" cy="1126314"/>
          </a:xfrm>
          <a:prstGeom prst="rect">
            <a:avLst/>
          </a:prstGeom>
        </p:spPr>
      </p:pic>
      <p:pic>
        <p:nvPicPr>
          <p:cNvPr id="11" name="图片 10">
            <a:extLst>
              <a:ext uri="{FF2B5EF4-FFF2-40B4-BE49-F238E27FC236}">
                <a16:creationId xmlns:a16="http://schemas.microsoft.com/office/drawing/2014/main" id="{55C56822-F1F7-F85F-7EEC-4ED482F7F2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1627" y="4114766"/>
            <a:ext cx="5655324" cy="1195503"/>
          </a:xfrm>
          <a:prstGeom prst="rect">
            <a:avLst/>
          </a:prstGeom>
        </p:spPr>
      </p:pic>
    </p:spTree>
    <p:extLst>
      <p:ext uri="{BB962C8B-B14F-4D97-AF65-F5344CB8AC3E}">
        <p14:creationId xmlns:p14="http://schemas.microsoft.com/office/powerpoint/2010/main" val="1363375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r>
              <a:rPr lang="zh-CN" altLang="en-US" sz="2400" b="1" dirty="0">
                <a:solidFill>
                  <a:schemeClr val="bg1"/>
                </a:solidFill>
              </a:rPr>
              <a:t>                        模型分析</a:t>
            </a:r>
            <a:endParaRPr lang="en-US" altLang="zh-CN" sz="2400" b="1" dirty="0">
              <a:solidFill>
                <a:schemeClr val="bg1"/>
              </a:solidFill>
            </a:endParaRPr>
          </a:p>
        </p:txBody>
      </p:sp>
      <p:sp>
        <p:nvSpPr>
          <p:cNvPr id="8" name="文本框 7">
            <a:extLst>
              <a:ext uri="{FF2B5EF4-FFF2-40B4-BE49-F238E27FC236}">
                <a16:creationId xmlns:a16="http://schemas.microsoft.com/office/drawing/2014/main" id="{50A57705-7F6E-CE91-8A6B-C9E6988E1C4B}"/>
              </a:ext>
            </a:extLst>
          </p:cNvPr>
          <p:cNvSpPr txBox="1"/>
          <p:nvPr/>
        </p:nvSpPr>
        <p:spPr>
          <a:xfrm>
            <a:off x="381000" y="1205984"/>
            <a:ext cx="6096000" cy="369332"/>
          </a:xfrm>
          <a:prstGeom prst="rect">
            <a:avLst/>
          </a:prstGeom>
          <a:noFill/>
        </p:spPr>
        <p:txBody>
          <a:bodyPr wrap="square">
            <a:spAutoFit/>
          </a:bodyPr>
          <a:lstStyle/>
          <a:p>
            <a:r>
              <a:rPr lang="zh-CN" altLang="en-US" dirty="0"/>
              <a:t>模型复杂度计算</a:t>
            </a:r>
            <a:r>
              <a:rPr lang="zh-CN" altLang="en-US" sz="1800" dirty="0"/>
              <a:t>：</a:t>
            </a:r>
          </a:p>
        </p:txBody>
      </p:sp>
      <p:sp>
        <p:nvSpPr>
          <p:cNvPr id="14" name="文本框 13">
            <a:extLst>
              <a:ext uri="{FF2B5EF4-FFF2-40B4-BE49-F238E27FC236}">
                <a16:creationId xmlns:a16="http://schemas.microsoft.com/office/drawing/2014/main" id="{5B74DCD0-1EF0-D396-D7C7-ACA271A2383D}"/>
              </a:ext>
            </a:extLst>
          </p:cNvPr>
          <p:cNvSpPr txBox="1"/>
          <p:nvPr/>
        </p:nvSpPr>
        <p:spPr>
          <a:xfrm>
            <a:off x="990600" y="1761253"/>
            <a:ext cx="6096000" cy="2862322"/>
          </a:xfrm>
          <a:prstGeom prst="rect">
            <a:avLst/>
          </a:prstGeom>
          <a:noFill/>
        </p:spPr>
        <p:txBody>
          <a:bodyPr wrap="square">
            <a:spAutoFit/>
          </a:bodyPr>
          <a:lstStyle/>
          <a:p>
            <a:r>
              <a:rPr lang="zh-CN" altLang="en-US" sz="1800" dirty="0"/>
              <a:t>参数</a:t>
            </a:r>
            <a:r>
              <a:rPr lang="zh-CN" altLang="en-US" dirty="0"/>
              <a:t>含量：</a:t>
            </a:r>
            <a:r>
              <a:rPr lang="en-US" altLang="zh-CN" dirty="0"/>
              <a:t>n</a:t>
            </a:r>
            <a:r>
              <a:rPr lang="zh-CN" altLang="en-US" dirty="0"/>
              <a:t>个基因其中每个基因对其他基因需要应用不同的旋转门也就是</a:t>
            </a:r>
            <a:r>
              <a:rPr lang="en-US" altLang="zh-CN" dirty="0"/>
              <a:t>n-1</a:t>
            </a:r>
            <a:r>
              <a:rPr lang="zh-CN" altLang="en-US" dirty="0"/>
              <a:t>个门，并且自身也有编码成量子态要用到的门，也就是一共</a:t>
            </a:r>
            <a:r>
              <a:rPr lang="en-US" altLang="zh-CN" dirty="0"/>
              <a:t>n</a:t>
            </a:r>
            <a:r>
              <a:rPr lang="zh-CN" altLang="en-US" dirty="0"/>
              <a:t>个旋转门，所以</a:t>
            </a:r>
            <a:r>
              <a:rPr lang="en-US" altLang="zh-CN" dirty="0"/>
              <a:t>n</a:t>
            </a:r>
            <a:r>
              <a:rPr lang="zh-CN" altLang="en-US" dirty="0"/>
              <a:t>个基因也就需要</a:t>
            </a:r>
            <a:r>
              <a:rPr lang="en-US" altLang="zh-CN" dirty="0"/>
              <a:t>n^2</a:t>
            </a:r>
            <a:r>
              <a:rPr lang="zh-CN" altLang="en-US" dirty="0"/>
              <a:t>个门。</a:t>
            </a:r>
            <a:endParaRPr lang="en-US" altLang="zh-CN" dirty="0"/>
          </a:p>
          <a:p>
            <a:endParaRPr lang="en-US" altLang="zh-CN" sz="1800" dirty="0"/>
          </a:p>
          <a:p>
            <a:r>
              <a:rPr lang="zh-CN" altLang="en-US" dirty="0"/>
              <a:t>时间复杂度：由上可知，假设每个量子门的操作时间为常数，则量子电路的执行时间为</a:t>
            </a:r>
            <a:r>
              <a:rPr lang="en-US" altLang="zh-CN" dirty="0"/>
              <a:t>O(n^2)</a:t>
            </a:r>
            <a:r>
              <a:rPr lang="zh-CN" altLang="en-US" dirty="0"/>
              <a:t>，而损失函数若有</a:t>
            </a:r>
            <a:r>
              <a:rPr lang="en-US" altLang="zh-CN" dirty="0"/>
              <a:t>m</a:t>
            </a:r>
            <a:r>
              <a:rPr lang="zh-CN" altLang="en-US" dirty="0"/>
              <a:t>个样本，</a:t>
            </a:r>
            <a:r>
              <a:rPr lang="en-US" altLang="zh-CN" dirty="0"/>
              <a:t>k</a:t>
            </a:r>
            <a:r>
              <a:rPr lang="zh-CN" altLang="en-US" dirty="0"/>
              <a:t>次迭代，则需要</a:t>
            </a:r>
            <a:r>
              <a:rPr lang="en-US" altLang="zh-CN" dirty="0"/>
              <a:t>kmn^2</a:t>
            </a:r>
            <a:r>
              <a:rPr lang="zh-CN" altLang="en-US" dirty="0"/>
              <a:t>的时间复杂度</a:t>
            </a:r>
            <a:endParaRPr lang="en-US" altLang="zh-CN" dirty="0"/>
          </a:p>
          <a:p>
            <a:endParaRPr lang="en-US" altLang="zh-CN" sz="1800" dirty="0"/>
          </a:p>
          <a:p>
            <a:r>
              <a:rPr lang="zh-CN" altLang="en-US" dirty="0"/>
              <a:t>空间复杂度：</a:t>
            </a:r>
            <a:r>
              <a:rPr lang="en-US" altLang="zh-CN" dirty="0"/>
              <a:t>O(n)</a:t>
            </a:r>
            <a:endParaRPr lang="zh-CN" altLang="en-US" sz="1800" dirty="0"/>
          </a:p>
        </p:txBody>
      </p:sp>
      <p:sp>
        <p:nvSpPr>
          <p:cNvPr id="16" name="文本框 15">
            <a:extLst>
              <a:ext uri="{FF2B5EF4-FFF2-40B4-BE49-F238E27FC236}">
                <a16:creationId xmlns:a16="http://schemas.microsoft.com/office/drawing/2014/main" id="{A62854CB-2317-9309-0FD1-D9ABAC30CD18}"/>
              </a:ext>
            </a:extLst>
          </p:cNvPr>
          <p:cNvSpPr txBox="1"/>
          <p:nvPr/>
        </p:nvSpPr>
        <p:spPr>
          <a:xfrm>
            <a:off x="380999" y="4949309"/>
            <a:ext cx="10709787" cy="1200329"/>
          </a:xfrm>
          <a:prstGeom prst="rect">
            <a:avLst/>
          </a:prstGeom>
          <a:noFill/>
        </p:spPr>
        <p:txBody>
          <a:bodyPr wrap="square">
            <a:spAutoFit/>
          </a:bodyPr>
          <a:lstStyle/>
          <a:p>
            <a:r>
              <a:rPr lang="zh-CN" altLang="en-US" dirty="0"/>
              <a:t>所以时间复杂度以及空间复杂度使得该模型无法在量子计算机上处理较大的基因数据。</a:t>
            </a:r>
            <a:endParaRPr lang="en-US" altLang="zh-CN" dirty="0"/>
          </a:p>
          <a:p>
            <a:r>
              <a:rPr lang="zh-CN" altLang="en-US" dirty="0"/>
              <a:t>并且在这个模型里面量子比特会造成极大的浪费，</a:t>
            </a:r>
            <a:r>
              <a:rPr lang="zh-CN" altLang="en-US" b="0" i="0" dirty="0">
                <a:effectLst/>
                <a:highlight>
                  <a:srgbClr val="FFFFFF"/>
                </a:highlight>
                <a:latin typeface="-apple-system"/>
              </a:rPr>
              <a:t>例如，</a:t>
            </a:r>
            <a:r>
              <a:rPr lang="en-US" altLang="zh-CN" b="0" i="0" dirty="0">
                <a:effectLst/>
                <a:highlight>
                  <a:srgbClr val="FFFFFF"/>
                </a:highlight>
                <a:latin typeface="-apple-system"/>
              </a:rPr>
              <a:t>15 </a:t>
            </a:r>
            <a:r>
              <a:rPr lang="zh-CN" altLang="en-US" b="0" i="0" dirty="0">
                <a:effectLst/>
                <a:highlight>
                  <a:srgbClr val="FFFFFF"/>
                </a:highlight>
                <a:latin typeface="-apple-system"/>
              </a:rPr>
              <a:t>量子比特的 </a:t>
            </a:r>
            <a:r>
              <a:rPr lang="en-US" altLang="zh-CN" b="0" i="0" dirty="0" err="1">
                <a:effectLst/>
                <a:highlight>
                  <a:srgbClr val="FFFFFF"/>
                </a:highlight>
                <a:latin typeface="-apple-system"/>
              </a:rPr>
              <a:t>qscGRN</a:t>
            </a:r>
            <a:r>
              <a:rPr lang="en-US" altLang="zh-CN" b="0" i="0" dirty="0">
                <a:effectLst/>
                <a:highlight>
                  <a:srgbClr val="FFFFFF"/>
                </a:highlight>
                <a:latin typeface="-apple-system"/>
              </a:rPr>
              <a:t> </a:t>
            </a:r>
            <a:r>
              <a:rPr lang="zh-CN" altLang="en-US" b="0" i="0" dirty="0">
                <a:effectLst/>
                <a:highlight>
                  <a:srgbClr val="FFFFFF"/>
                </a:highlight>
                <a:latin typeface="-apple-system"/>
              </a:rPr>
              <a:t>模型提供 </a:t>
            </a:r>
            <a:r>
              <a:rPr lang="en-US" altLang="zh-CN" b="0" i="0" dirty="0">
                <a:effectLst/>
                <a:highlight>
                  <a:srgbClr val="FFFFFF"/>
                </a:highlight>
                <a:latin typeface="-apple-system"/>
              </a:rPr>
              <a:t>215 = 32,768 </a:t>
            </a:r>
            <a:r>
              <a:rPr lang="zh-CN" altLang="en-US" b="0" i="0" dirty="0">
                <a:effectLst/>
                <a:highlight>
                  <a:srgbClr val="FFFFFF"/>
                </a:highlight>
                <a:latin typeface="-apple-system"/>
              </a:rPr>
              <a:t>个基本状态，而包含 </a:t>
            </a:r>
            <a:r>
              <a:rPr lang="en-US" altLang="zh-CN" b="0" i="0" dirty="0">
                <a:effectLst/>
                <a:highlight>
                  <a:srgbClr val="FFFFFF"/>
                </a:highlight>
                <a:latin typeface="-apple-system"/>
              </a:rPr>
              <a:t>20,000 </a:t>
            </a:r>
            <a:r>
              <a:rPr lang="zh-CN" altLang="en-US" b="0" i="0" dirty="0">
                <a:effectLst/>
                <a:highlight>
                  <a:srgbClr val="FFFFFF"/>
                </a:highlight>
                <a:latin typeface="-apple-system"/>
              </a:rPr>
              <a:t>个细胞的 </a:t>
            </a:r>
            <a:r>
              <a:rPr lang="en-US" altLang="zh-CN" b="0" i="0" dirty="0" err="1">
                <a:effectLst/>
                <a:highlight>
                  <a:srgbClr val="FFFFFF"/>
                </a:highlight>
                <a:latin typeface="-apple-system"/>
              </a:rPr>
              <a:t>scRNA</a:t>
            </a:r>
            <a:r>
              <a:rPr lang="en-US" altLang="zh-CN" b="0" i="0" dirty="0">
                <a:effectLst/>
                <a:highlight>
                  <a:srgbClr val="FFFFFF"/>
                </a:highlight>
                <a:latin typeface="-apple-system"/>
              </a:rPr>
              <a:t>-seq </a:t>
            </a:r>
            <a:r>
              <a:rPr lang="zh-CN" altLang="en-US" b="0" i="0" dirty="0">
                <a:effectLst/>
                <a:highlight>
                  <a:srgbClr val="FFFFFF"/>
                </a:highlight>
                <a:latin typeface="-apple-system"/>
              </a:rPr>
              <a:t>数据集在最佳情况下最多可以采用 </a:t>
            </a:r>
            <a:r>
              <a:rPr lang="en-US" altLang="zh-CN" b="0" i="0" dirty="0">
                <a:effectLst/>
                <a:highlight>
                  <a:srgbClr val="FFFFFF"/>
                </a:highlight>
                <a:latin typeface="-apple-system"/>
              </a:rPr>
              <a:t>61% </a:t>
            </a:r>
            <a:r>
              <a:rPr lang="zh-CN" altLang="en-US" b="0" i="0" dirty="0">
                <a:effectLst/>
                <a:highlight>
                  <a:srgbClr val="FFFFFF"/>
                </a:highlight>
                <a:latin typeface="-apple-system"/>
              </a:rPr>
              <a:t>的激活状态。而且会导致</a:t>
            </a:r>
            <a:r>
              <a:rPr lang="zh-CN" altLang="en-US" dirty="0"/>
              <a:t>该模型可能会得到一个映射到许多基态但没有生物信息的观测分布。</a:t>
            </a:r>
          </a:p>
        </p:txBody>
      </p:sp>
    </p:spTree>
    <p:extLst>
      <p:ext uri="{BB962C8B-B14F-4D97-AF65-F5344CB8AC3E}">
        <p14:creationId xmlns:p14="http://schemas.microsoft.com/office/powerpoint/2010/main" val="2395639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r>
              <a:rPr lang="zh-CN" altLang="en-US" sz="2400" b="1" dirty="0">
                <a:solidFill>
                  <a:schemeClr val="bg1"/>
                </a:solidFill>
              </a:rPr>
              <a:t>                        模型分析</a:t>
            </a:r>
            <a:endParaRPr lang="en-US" altLang="zh-CN" sz="2400" b="1" dirty="0">
              <a:solidFill>
                <a:schemeClr val="bg1"/>
              </a:solidFill>
            </a:endParaRPr>
          </a:p>
        </p:txBody>
      </p:sp>
      <p:sp>
        <p:nvSpPr>
          <p:cNvPr id="8" name="文本框 7">
            <a:extLst>
              <a:ext uri="{FF2B5EF4-FFF2-40B4-BE49-F238E27FC236}">
                <a16:creationId xmlns:a16="http://schemas.microsoft.com/office/drawing/2014/main" id="{50A57705-7F6E-CE91-8A6B-C9E6988E1C4B}"/>
              </a:ext>
            </a:extLst>
          </p:cNvPr>
          <p:cNvSpPr txBox="1"/>
          <p:nvPr/>
        </p:nvSpPr>
        <p:spPr>
          <a:xfrm>
            <a:off x="381000" y="1205984"/>
            <a:ext cx="6096000" cy="369332"/>
          </a:xfrm>
          <a:prstGeom prst="rect">
            <a:avLst/>
          </a:prstGeom>
          <a:noFill/>
        </p:spPr>
        <p:txBody>
          <a:bodyPr wrap="square">
            <a:spAutoFit/>
          </a:bodyPr>
          <a:lstStyle/>
          <a:p>
            <a:r>
              <a:rPr lang="zh-CN" altLang="en-US" dirty="0"/>
              <a:t>模型分析</a:t>
            </a:r>
            <a:r>
              <a:rPr lang="zh-CN" altLang="en-US" sz="1800" dirty="0"/>
              <a:t>：</a:t>
            </a:r>
          </a:p>
        </p:txBody>
      </p:sp>
      <p:sp>
        <p:nvSpPr>
          <p:cNvPr id="16" name="文本框 15">
            <a:extLst>
              <a:ext uri="{FF2B5EF4-FFF2-40B4-BE49-F238E27FC236}">
                <a16:creationId xmlns:a16="http://schemas.microsoft.com/office/drawing/2014/main" id="{A62854CB-2317-9309-0FD1-D9ABAC30CD18}"/>
              </a:ext>
            </a:extLst>
          </p:cNvPr>
          <p:cNvSpPr txBox="1"/>
          <p:nvPr/>
        </p:nvSpPr>
        <p:spPr>
          <a:xfrm>
            <a:off x="1639528" y="4443485"/>
            <a:ext cx="10709787" cy="1200329"/>
          </a:xfrm>
          <a:prstGeom prst="rect">
            <a:avLst/>
          </a:prstGeom>
          <a:noFill/>
        </p:spPr>
        <p:txBody>
          <a:bodyPr wrap="square">
            <a:spAutoFit/>
          </a:bodyPr>
          <a:lstStyle/>
          <a:p>
            <a:r>
              <a:rPr lang="zh-CN" altLang="en-US" dirty="0"/>
              <a:t>在基因调控网络中，各个基因之间都有较为复杂的关系：</a:t>
            </a:r>
            <a:endParaRPr lang="en-US" altLang="zh-CN" dirty="0"/>
          </a:p>
          <a:p>
            <a:endParaRPr lang="en-US" altLang="zh-CN" dirty="0"/>
          </a:p>
          <a:p>
            <a:r>
              <a:rPr lang="zh-CN" altLang="en-US" dirty="0"/>
              <a:t>但是这个模型在构建基因关系时是孤立其他基因考虑的</a:t>
            </a:r>
            <a:endParaRPr lang="en-US" altLang="zh-CN" dirty="0"/>
          </a:p>
          <a:p>
            <a:r>
              <a:rPr lang="zh-CN" altLang="en-US" dirty="0"/>
              <a:t>无法很好的利于各个基因关系去进行推断</a:t>
            </a:r>
          </a:p>
        </p:txBody>
      </p:sp>
      <p:pic>
        <p:nvPicPr>
          <p:cNvPr id="2" name="图片 1">
            <a:extLst>
              <a:ext uri="{FF2B5EF4-FFF2-40B4-BE49-F238E27FC236}">
                <a16:creationId xmlns:a16="http://schemas.microsoft.com/office/drawing/2014/main" id="{66281B05-87CC-07A5-CCF5-7B64645EC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427" y="1758083"/>
            <a:ext cx="7305368" cy="2204150"/>
          </a:xfrm>
          <a:prstGeom prst="rect">
            <a:avLst/>
          </a:prstGeom>
        </p:spPr>
      </p:pic>
      <p:pic>
        <p:nvPicPr>
          <p:cNvPr id="4" name="图片 3">
            <a:extLst>
              <a:ext uri="{FF2B5EF4-FFF2-40B4-BE49-F238E27FC236}">
                <a16:creationId xmlns:a16="http://schemas.microsoft.com/office/drawing/2014/main" id="{B1F17AEE-D0B8-1DBA-C27C-C95B6C693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3497" y="2776331"/>
            <a:ext cx="3116850" cy="3703641"/>
          </a:xfrm>
          <a:prstGeom prst="rect">
            <a:avLst/>
          </a:prstGeom>
        </p:spPr>
      </p:pic>
    </p:spTree>
    <p:extLst>
      <p:ext uri="{BB962C8B-B14F-4D97-AF65-F5344CB8AC3E}">
        <p14:creationId xmlns:p14="http://schemas.microsoft.com/office/powerpoint/2010/main" val="3235064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r>
              <a:rPr lang="zh-CN" altLang="en-US" sz="2400" b="1" dirty="0">
                <a:solidFill>
                  <a:schemeClr val="bg1"/>
                </a:solidFill>
              </a:rPr>
              <a:t>                        模型分析</a:t>
            </a:r>
            <a:endParaRPr lang="en-US" altLang="zh-CN" sz="2400" b="1" dirty="0">
              <a:solidFill>
                <a:schemeClr val="bg1"/>
              </a:solidFill>
            </a:endParaRPr>
          </a:p>
        </p:txBody>
      </p:sp>
      <p:sp>
        <p:nvSpPr>
          <p:cNvPr id="8" name="文本框 7">
            <a:extLst>
              <a:ext uri="{FF2B5EF4-FFF2-40B4-BE49-F238E27FC236}">
                <a16:creationId xmlns:a16="http://schemas.microsoft.com/office/drawing/2014/main" id="{50A57705-7F6E-CE91-8A6B-C9E6988E1C4B}"/>
              </a:ext>
            </a:extLst>
          </p:cNvPr>
          <p:cNvSpPr txBox="1"/>
          <p:nvPr/>
        </p:nvSpPr>
        <p:spPr>
          <a:xfrm>
            <a:off x="381000" y="1205984"/>
            <a:ext cx="6096000" cy="369332"/>
          </a:xfrm>
          <a:prstGeom prst="rect">
            <a:avLst/>
          </a:prstGeom>
          <a:noFill/>
        </p:spPr>
        <p:txBody>
          <a:bodyPr wrap="square">
            <a:spAutoFit/>
          </a:bodyPr>
          <a:lstStyle/>
          <a:p>
            <a:r>
              <a:rPr lang="zh-CN" altLang="en-US" dirty="0"/>
              <a:t>模型分析</a:t>
            </a:r>
            <a:r>
              <a:rPr lang="zh-CN" altLang="en-US" sz="1800" dirty="0"/>
              <a:t>：</a:t>
            </a:r>
          </a:p>
        </p:txBody>
      </p:sp>
      <p:sp>
        <p:nvSpPr>
          <p:cNvPr id="16" name="文本框 15">
            <a:extLst>
              <a:ext uri="{FF2B5EF4-FFF2-40B4-BE49-F238E27FC236}">
                <a16:creationId xmlns:a16="http://schemas.microsoft.com/office/drawing/2014/main" id="{A62854CB-2317-9309-0FD1-D9ABAC30CD18}"/>
              </a:ext>
            </a:extLst>
          </p:cNvPr>
          <p:cNvSpPr txBox="1"/>
          <p:nvPr/>
        </p:nvSpPr>
        <p:spPr>
          <a:xfrm>
            <a:off x="1855898" y="1396405"/>
            <a:ext cx="6944033" cy="923330"/>
          </a:xfrm>
          <a:prstGeom prst="rect">
            <a:avLst/>
          </a:prstGeom>
          <a:noFill/>
        </p:spPr>
        <p:txBody>
          <a:bodyPr wrap="square">
            <a:spAutoFit/>
          </a:bodyPr>
          <a:lstStyle/>
          <a:p>
            <a:r>
              <a:rPr lang="zh-CN" altLang="en-US" dirty="0"/>
              <a:t>其次由于模型输入的数据只是调控关系，就是简单的邻接矩阵</a:t>
            </a:r>
            <a:endParaRPr lang="en-US" altLang="zh-CN" dirty="0"/>
          </a:p>
          <a:p>
            <a:r>
              <a:rPr lang="zh-CN" altLang="en-US" dirty="0"/>
              <a:t>而没有输入包含生物特征的数据，构建的模型无法理解深层次的特征</a:t>
            </a:r>
          </a:p>
        </p:txBody>
      </p:sp>
      <p:pic>
        <p:nvPicPr>
          <p:cNvPr id="3" name="图片 2">
            <a:extLst>
              <a:ext uri="{FF2B5EF4-FFF2-40B4-BE49-F238E27FC236}">
                <a16:creationId xmlns:a16="http://schemas.microsoft.com/office/drawing/2014/main" id="{6774BAC2-BC9E-BFAB-3A58-4B24AACA2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249" y="2496087"/>
            <a:ext cx="5525332" cy="3813256"/>
          </a:xfrm>
          <a:prstGeom prst="rect">
            <a:avLst/>
          </a:prstGeom>
        </p:spPr>
      </p:pic>
    </p:spTree>
    <p:extLst>
      <p:ext uri="{BB962C8B-B14F-4D97-AF65-F5344CB8AC3E}">
        <p14:creationId xmlns:p14="http://schemas.microsoft.com/office/powerpoint/2010/main" val="406665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2859613"/>
            <a:ext cx="12192000" cy="1138773"/>
          </a:xfrm>
          <a:prstGeom prst="rect">
            <a:avLst/>
          </a:prstGeom>
          <a:noFill/>
        </p:spPr>
        <p:txBody>
          <a:bodyPr wrap="square" rtlCol="0">
            <a:spAutoFit/>
          </a:bodyPr>
          <a:lstStyle/>
          <a:p>
            <a:pPr algn="ctr"/>
            <a:r>
              <a:rPr lang="en-US" altLang="zh-CN" sz="6800">
                <a:solidFill>
                  <a:schemeClr val="bg1"/>
                </a:solidFill>
                <a:latin typeface="方正正粗黑简体" panose="02000000000000000000" pitchFamily="2" charset="-122"/>
                <a:ea typeface="方正正粗黑简体" panose="02000000000000000000" pitchFamily="2" charset="-122"/>
              </a:rPr>
              <a:t>THANKS</a:t>
            </a:r>
            <a:endParaRPr lang="zh-CN" altLang="en-US" sz="6800">
              <a:solidFill>
                <a:schemeClr val="bg1"/>
              </a:solidFill>
              <a:latin typeface="方正正粗黑简体" panose="02000000000000000000" pitchFamily="2" charset="-122"/>
              <a:ea typeface="方正正粗黑简体" panose="02000000000000000000" pitchFamily="2" charset="-122"/>
            </a:endParaRPr>
          </a:p>
        </p:txBody>
      </p:sp>
      <p:sp>
        <p:nvSpPr>
          <p:cNvPr id="7" name="文本框 6"/>
          <p:cNvSpPr txBox="1"/>
          <p:nvPr/>
        </p:nvSpPr>
        <p:spPr>
          <a:xfrm>
            <a:off x="1673087" y="5531708"/>
            <a:ext cx="8845826" cy="707886"/>
          </a:xfrm>
          <a:prstGeom prst="rect">
            <a:avLst/>
          </a:prstGeom>
          <a:noFill/>
        </p:spPr>
        <p:txBody>
          <a:bodyPr wrap="square" rtlCol="0">
            <a:spAutoFit/>
          </a:bodyPr>
          <a:lstStyle/>
          <a:p>
            <a:pPr algn="ctr"/>
            <a:r>
              <a:rPr lang="en-US" altLang="zh-CN" sz="2400" b="1">
                <a:solidFill>
                  <a:schemeClr val="bg1"/>
                </a:solidFill>
                <a:latin typeface="方正兰亭黑简体" panose="02000000000000000000" pitchFamily="2" charset="-122"/>
                <a:ea typeface="方正兰亭黑简体" panose="02000000000000000000" pitchFamily="2" charset="-122"/>
              </a:rPr>
              <a:t>OMICS FOR ALL</a:t>
            </a:r>
          </a:p>
          <a:p>
            <a:pPr algn="ctr"/>
            <a:r>
              <a:rPr lang="zh-CN" altLang="en-US" sz="1600">
                <a:solidFill>
                  <a:schemeClr val="bg1"/>
                </a:solidFill>
                <a:latin typeface="方正兰亭黑简体" panose="02000000000000000000" pitchFamily="2" charset="-122"/>
                <a:ea typeface="方正兰亭黑简体" panose="02000000000000000000" pitchFamily="2" charset="-122"/>
              </a:rPr>
              <a:t>基  因  科  技  造  福  人  类</a:t>
            </a:r>
          </a:p>
        </p:txBody>
      </p:sp>
      <p:pic>
        <p:nvPicPr>
          <p:cNvPr id="8" name="图片 7" descr="研究院新logo白色透明底2021-0826"/>
          <p:cNvPicPr>
            <a:picLocks noChangeAspect="1"/>
          </p:cNvPicPr>
          <p:nvPr/>
        </p:nvPicPr>
        <p:blipFill>
          <a:blip r:embed="rId2"/>
          <a:srcRect t="34938" b="36534"/>
          <a:stretch>
            <a:fillRect/>
          </a:stretch>
        </p:blipFill>
        <p:spPr>
          <a:xfrm>
            <a:off x="9476510" y="308215"/>
            <a:ext cx="2802159" cy="4498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sym typeface="+mn-lt"/>
              </a:rPr>
              <a:t>目录</a:t>
            </a:r>
          </a:p>
        </p:txBody>
      </p:sp>
      <p:sp>
        <p:nvSpPr>
          <p:cNvPr id="2" name="文本框 1"/>
          <p:cNvSpPr txBox="1"/>
          <p:nvPr/>
        </p:nvSpPr>
        <p:spPr>
          <a:xfrm>
            <a:off x="3813942" y="1560433"/>
            <a:ext cx="3206750" cy="461665"/>
          </a:xfrm>
          <a:prstGeom prst="rect">
            <a:avLst/>
          </a:prstGeom>
          <a:noFill/>
        </p:spPr>
        <p:txBody>
          <a:bodyPr wrap="square" rtlCol="0">
            <a:spAutoFit/>
          </a:bodyPr>
          <a:lstStyle/>
          <a:p>
            <a:r>
              <a:rPr lang="en-US" altLang="zh-CN" sz="2400" dirty="0"/>
              <a:t>1.</a:t>
            </a:r>
            <a:r>
              <a:rPr lang="zh-CN" altLang="en-US" sz="2400" dirty="0"/>
              <a:t>背景及意义</a:t>
            </a:r>
          </a:p>
        </p:txBody>
      </p:sp>
      <p:sp>
        <p:nvSpPr>
          <p:cNvPr id="3" name="文本框 2"/>
          <p:cNvSpPr txBox="1"/>
          <p:nvPr/>
        </p:nvSpPr>
        <p:spPr>
          <a:xfrm>
            <a:off x="3777297" y="2423985"/>
            <a:ext cx="4637405" cy="461665"/>
          </a:xfrm>
          <a:prstGeom prst="rect">
            <a:avLst/>
          </a:prstGeom>
          <a:noFill/>
        </p:spPr>
        <p:txBody>
          <a:bodyPr wrap="square" rtlCol="0">
            <a:spAutoFit/>
          </a:bodyPr>
          <a:lstStyle/>
          <a:p>
            <a:r>
              <a:rPr lang="en-US" altLang="zh-CN" sz="2400" dirty="0"/>
              <a:t>2.</a:t>
            </a:r>
            <a:r>
              <a:rPr lang="zh-CN" altLang="en-US" sz="2400" dirty="0"/>
              <a:t>模型构建</a:t>
            </a:r>
          </a:p>
        </p:txBody>
      </p:sp>
      <p:sp>
        <p:nvSpPr>
          <p:cNvPr id="4" name="文本框 3"/>
          <p:cNvSpPr txBox="1"/>
          <p:nvPr/>
        </p:nvSpPr>
        <p:spPr>
          <a:xfrm>
            <a:off x="3777297" y="3333703"/>
            <a:ext cx="4518660" cy="461665"/>
          </a:xfrm>
          <a:prstGeom prst="rect">
            <a:avLst/>
          </a:prstGeom>
          <a:noFill/>
        </p:spPr>
        <p:txBody>
          <a:bodyPr wrap="square" rtlCol="0">
            <a:spAutoFit/>
          </a:bodyPr>
          <a:lstStyle/>
          <a:p>
            <a:r>
              <a:rPr lang="en-US" altLang="zh-CN" sz="2400" dirty="0"/>
              <a:t>3.</a:t>
            </a:r>
            <a:r>
              <a:rPr lang="zh-CN" altLang="en-US" sz="2400" dirty="0"/>
              <a:t>模型分析</a:t>
            </a:r>
          </a:p>
        </p:txBody>
      </p:sp>
    </p:spTree>
    <p:extLst>
      <p:ext uri="{BB962C8B-B14F-4D97-AF65-F5344CB8AC3E}">
        <p14:creationId xmlns:p14="http://schemas.microsoft.com/office/powerpoint/2010/main" val="3234494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sym typeface="+mn-lt"/>
              </a:rPr>
              <a:t>背景</a:t>
            </a:r>
          </a:p>
        </p:txBody>
      </p:sp>
      <p:sp>
        <p:nvSpPr>
          <p:cNvPr id="6" name="文本框 5"/>
          <p:cNvSpPr txBox="1"/>
          <p:nvPr/>
        </p:nvSpPr>
        <p:spPr>
          <a:xfrm>
            <a:off x="574674" y="955183"/>
            <a:ext cx="10906125" cy="1569660"/>
          </a:xfrm>
          <a:prstGeom prst="rect">
            <a:avLst/>
          </a:prstGeom>
          <a:noFill/>
        </p:spPr>
        <p:txBody>
          <a:bodyPr wrap="square" rtlCol="0">
            <a:spAutoFit/>
          </a:bodyPr>
          <a:lstStyle/>
          <a:p>
            <a:r>
              <a:rPr lang="zh-CN" altLang="en-US" sz="2400" dirty="0"/>
              <a:t>基因调控网络（</a:t>
            </a:r>
            <a:r>
              <a:rPr lang="en-US" altLang="zh-CN" sz="2400" dirty="0"/>
              <a:t>GRN</a:t>
            </a:r>
            <a:r>
              <a:rPr lang="zh-CN" altLang="en-US" sz="2400" dirty="0"/>
              <a:t>）决定并维持</a:t>
            </a:r>
            <a:r>
              <a:rPr lang="en-US" altLang="zh-CN" sz="2400" dirty="0"/>
              <a:t>cell-type-specific</a:t>
            </a:r>
            <a:r>
              <a:rPr lang="zh-CN" altLang="en-US" sz="2400" dirty="0"/>
              <a:t>的转录状态，这反过来又构成了细胞形态和功能的基础。每种细胞类型或稳定状态均由一组特异的转录因子与其靶标基因组合构成，在这个组合中活跃的转录因子（</a:t>
            </a:r>
            <a:r>
              <a:rPr lang="en-US" altLang="zh-CN" sz="2400" dirty="0"/>
              <a:t>TFs</a:t>
            </a:r>
            <a:r>
              <a:rPr lang="zh-CN" altLang="en-US" sz="2400" dirty="0"/>
              <a:t>）与基因组中的一组顺式调节区域相互作用并与染色质结构相互作用，从而产生特定的基因表达谱。</a:t>
            </a:r>
          </a:p>
        </p:txBody>
      </p:sp>
      <p:sp>
        <p:nvSpPr>
          <p:cNvPr id="2" name="AutoShape 2">
            <a:extLst>
              <a:ext uri="{FF2B5EF4-FFF2-40B4-BE49-F238E27FC236}">
                <a16:creationId xmlns:a16="http://schemas.microsoft.com/office/drawing/2014/main" id="{F86FADA7-9183-363A-C21B-6FA5F8B8AB3F}"/>
              </a:ext>
            </a:extLst>
          </p:cNvPr>
          <p:cNvSpPr>
            <a:spLocks noChangeAspect="1" noChangeArrowheads="1"/>
          </p:cNvSpPr>
          <p:nvPr/>
        </p:nvSpPr>
        <p:spPr bwMode="auto">
          <a:xfrm>
            <a:off x="5943600" y="3276600"/>
            <a:ext cx="3230880" cy="32308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3C11B86A-458C-76DE-88A0-2B289B229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501" y="2644959"/>
            <a:ext cx="8437078" cy="3376398"/>
          </a:xfrm>
          <a:prstGeom prst="rect">
            <a:avLst/>
          </a:prstGeom>
        </p:spPr>
      </p:pic>
    </p:spTree>
    <p:extLst>
      <p:ext uri="{BB962C8B-B14F-4D97-AF65-F5344CB8AC3E}">
        <p14:creationId xmlns:p14="http://schemas.microsoft.com/office/powerpoint/2010/main" val="99874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sym typeface="+mn-lt"/>
              </a:rPr>
              <a:t>意义</a:t>
            </a:r>
          </a:p>
        </p:txBody>
      </p:sp>
      <p:sp>
        <p:nvSpPr>
          <p:cNvPr id="3" name="文本框 2"/>
          <p:cNvSpPr txBox="1"/>
          <p:nvPr/>
        </p:nvSpPr>
        <p:spPr>
          <a:xfrm>
            <a:off x="856615" y="1626521"/>
            <a:ext cx="5327914" cy="923330"/>
          </a:xfrm>
          <a:prstGeom prst="rect">
            <a:avLst/>
          </a:prstGeom>
          <a:noFill/>
        </p:spPr>
        <p:txBody>
          <a:bodyPr wrap="square" rtlCol="0">
            <a:spAutoFit/>
          </a:bodyPr>
          <a:lstStyle/>
          <a:p>
            <a:r>
              <a:rPr lang="en-US" altLang="zh-CN" dirty="0"/>
              <a:t>1.</a:t>
            </a:r>
            <a:r>
              <a:rPr lang="zh-CN" altLang="en-US" dirty="0"/>
              <a:t>该论文提出了一种基于量子电路的</a:t>
            </a:r>
            <a:r>
              <a:rPr lang="en-US" altLang="zh-CN" dirty="0"/>
              <a:t>GRN</a:t>
            </a:r>
            <a:r>
              <a:rPr lang="zh-CN" altLang="en-US" dirty="0"/>
              <a:t>建模方法</a:t>
            </a:r>
            <a:r>
              <a:rPr lang="en-US" altLang="zh-CN" dirty="0"/>
              <a:t>(</a:t>
            </a:r>
            <a:r>
              <a:rPr lang="en-US" altLang="zh-CN" dirty="0" err="1"/>
              <a:t>qscGRN</a:t>
            </a:r>
            <a:r>
              <a:rPr lang="en-US" altLang="zh-CN" dirty="0"/>
              <a:t>)</a:t>
            </a:r>
            <a:r>
              <a:rPr lang="zh-CN" altLang="en-US" dirty="0"/>
              <a:t>，利用量子比特的叠加态和纠缠态模拟基因间的复杂调控关系。</a:t>
            </a:r>
          </a:p>
        </p:txBody>
      </p:sp>
      <p:sp>
        <p:nvSpPr>
          <p:cNvPr id="2" name="文本框 1">
            <a:extLst>
              <a:ext uri="{FF2B5EF4-FFF2-40B4-BE49-F238E27FC236}">
                <a16:creationId xmlns:a16="http://schemas.microsoft.com/office/drawing/2014/main" id="{56E710B2-233B-483E-200D-18C5E8D8D315}"/>
              </a:ext>
            </a:extLst>
          </p:cNvPr>
          <p:cNvSpPr txBox="1"/>
          <p:nvPr/>
        </p:nvSpPr>
        <p:spPr>
          <a:xfrm>
            <a:off x="856616" y="3298907"/>
            <a:ext cx="5327913" cy="923330"/>
          </a:xfrm>
          <a:prstGeom prst="rect">
            <a:avLst/>
          </a:prstGeom>
          <a:noFill/>
        </p:spPr>
        <p:txBody>
          <a:bodyPr wrap="square" rtlCol="0">
            <a:spAutoFit/>
          </a:bodyPr>
          <a:lstStyle/>
          <a:p>
            <a:r>
              <a:rPr lang="en-US" altLang="zh-CN" dirty="0"/>
              <a:t>2.</a:t>
            </a:r>
            <a:r>
              <a:rPr lang="zh-CN" altLang="en-US" dirty="0"/>
              <a:t>将</a:t>
            </a:r>
            <a:r>
              <a:rPr lang="en-US" altLang="zh-CN" dirty="0" err="1"/>
              <a:t>qscGRN</a:t>
            </a:r>
            <a:r>
              <a:rPr lang="zh-CN" altLang="en-US" dirty="0"/>
              <a:t>模型应用于真实的单细胞转录组数据</a:t>
            </a:r>
            <a:r>
              <a:rPr lang="en-US" altLang="zh-CN" dirty="0"/>
              <a:t>,</a:t>
            </a:r>
            <a:r>
              <a:rPr lang="zh-CN" altLang="en-US" dirty="0"/>
              <a:t>成功预测了已知的基因调控关系</a:t>
            </a:r>
            <a:r>
              <a:rPr lang="en-US" altLang="zh-CN" dirty="0"/>
              <a:t>,</a:t>
            </a:r>
            <a:r>
              <a:rPr lang="zh-CN" altLang="en-US" dirty="0"/>
              <a:t>同时也发现了一些之前未被发现的新调控关系。</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latin typeface="微软雅黑" panose="020B0503020204020204" charset="-122"/>
                <a:ea typeface="微软雅黑" panose="020B0503020204020204" charset="-122"/>
                <a:cs typeface="+mn-ea"/>
                <a:sym typeface="+mn-lt"/>
              </a:rPr>
              <a:t>模型构建</a:t>
            </a:r>
          </a:p>
        </p:txBody>
      </p:sp>
      <p:sp>
        <p:nvSpPr>
          <p:cNvPr id="3" name="文本框 2"/>
          <p:cNvSpPr txBox="1"/>
          <p:nvPr/>
        </p:nvSpPr>
        <p:spPr>
          <a:xfrm>
            <a:off x="2234062" y="1938809"/>
            <a:ext cx="2526030" cy="461665"/>
          </a:xfrm>
          <a:prstGeom prst="rect">
            <a:avLst/>
          </a:prstGeom>
          <a:noFill/>
        </p:spPr>
        <p:txBody>
          <a:bodyPr wrap="square" rtlCol="0">
            <a:spAutoFit/>
          </a:bodyPr>
          <a:lstStyle/>
          <a:p>
            <a:r>
              <a:rPr lang="en-US" altLang="zh-CN" sz="2400" b="1" dirty="0">
                <a:latin typeface="微软雅黑" panose="020B0503020204020204" charset="-122"/>
                <a:ea typeface="微软雅黑" panose="020B0503020204020204" charset="-122"/>
                <a:cs typeface="+mn-ea"/>
                <a:sym typeface="+mn-lt"/>
              </a:rPr>
              <a:t>2.</a:t>
            </a:r>
            <a:r>
              <a:rPr lang="zh-CN" altLang="en-US" sz="2400" b="1" dirty="0">
                <a:latin typeface="微软雅黑" panose="020B0503020204020204" charset="-122"/>
                <a:ea typeface="微软雅黑" panose="020B0503020204020204" charset="-122"/>
                <a:cs typeface="+mn-ea"/>
                <a:sym typeface="+mn-lt"/>
              </a:rPr>
              <a:t>模型构建：</a:t>
            </a:r>
          </a:p>
        </p:txBody>
      </p:sp>
      <p:sp>
        <p:nvSpPr>
          <p:cNvPr id="4" name="文本框 3">
            <a:extLst>
              <a:ext uri="{FF2B5EF4-FFF2-40B4-BE49-F238E27FC236}">
                <a16:creationId xmlns:a16="http://schemas.microsoft.com/office/drawing/2014/main" id="{E5EC7296-5365-2168-3264-AA301A776B60}"/>
              </a:ext>
            </a:extLst>
          </p:cNvPr>
          <p:cNvSpPr txBox="1"/>
          <p:nvPr/>
        </p:nvSpPr>
        <p:spPr>
          <a:xfrm>
            <a:off x="4220210" y="2952710"/>
            <a:ext cx="7028815" cy="1200329"/>
          </a:xfrm>
          <a:prstGeom prst="rect">
            <a:avLst/>
          </a:prstGeom>
          <a:noFill/>
        </p:spPr>
        <p:txBody>
          <a:bodyPr wrap="square" rtlCol="0">
            <a:spAutoFit/>
          </a:bodyPr>
          <a:lstStyle/>
          <a:p>
            <a:pPr marL="342900" indent="-342900">
              <a:buAutoNum type="alphaLcPeriod"/>
            </a:pPr>
            <a:r>
              <a:rPr lang="zh-CN" altLang="en-US" sz="2400" dirty="0"/>
              <a:t>基因数据编码</a:t>
            </a:r>
            <a:endParaRPr lang="en-US" altLang="zh-CN" sz="2400" dirty="0"/>
          </a:p>
          <a:p>
            <a:pPr marL="342900" indent="-342900">
              <a:buAutoNum type="alphaLcPeriod"/>
            </a:pPr>
            <a:r>
              <a:rPr lang="zh-CN" altLang="en-US" sz="2400" dirty="0"/>
              <a:t>基因调控网络的构建</a:t>
            </a:r>
            <a:endParaRPr lang="en-US" altLang="zh-CN" sz="2400" dirty="0"/>
          </a:p>
          <a:p>
            <a:pPr marL="342900" indent="-342900">
              <a:buAutoNum type="alphaLcPeriod"/>
            </a:pPr>
            <a:r>
              <a:rPr lang="zh-CN" altLang="en-US" sz="2400" dirty="0"/>
              <a:t>参数优化</a:t>
            </a:r>
            <a:endParaRPr lang="en-US" altLang="zh-CN" sz="2400" dirty="0"/>
          </a:p>
        </p:txBody>
      </p:sp>
    </p:spTree>
    <p:extLst>
      <p:ext uri="{BB962C8B-B14F-4D97-AF65-F5344CB8AC3E}">
        <p14:creationId xmlns:p14="http://schemas.microsoft.com/office/powerpoint/2010/main" val="2799322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r>
              <a:rPr lang="zh-CN" altLang="en-US" sz="2400" b="1" dirty="0">
                <a:solidFill>
                  <a:schemeClr val="bg1"/>
                </a:solidFill>
              </a:rPr>
              <a:t>                 基因数据编码</a:t>
            </a:r>
            <a:endParaRPr lang="en-US" altLang="zh-CN" sz="2400" b="1" dirty="0">
              <a:solidFill>
                <a:schemeClr val="bg1"/>
              </a:solidFill>
            </a:endParaRPr>
          </a:p>
        </p:txBody>
      </p:sp>
      <p:sp>
        <p:nvSpPr>
          <p:cNvPr id="3" name="文本框 2"/>
          <p:cNvSpPr txBox="1"/>
          <p:nvPr/>
        </p:nvSpPr>
        <p:spPr>
          <a:xfrm>
            <a:off x="541654" y="1027081"/>
            <a:ext cx="4436745" cy="369332"/>
          </a:xfrm>
          <a:prstGeom prst="rect">
            <a:avLst/>
          </a:prstGeom>
          <a:noFill/>
        </p:spPr>
        <p:txBody>
          <a:bodyPr wrap="square" rtlCol="0">
            <a:spAutoFit/>
          </a:bodyPr>
          <a:lstStyle/>
          <a:p>
            <a:r>
              <a:rPr lang="zh-CN" altLang="en-US" dirty="0"/>
              <a:t>对基因二值化处理：生成邻接矩阵</a:t>
            </a:r>
          </a:p>
        </p:txBody>
      </p:sp>
      <p:pic>
        <p:nvPicPr>
          <p:cNvPr id="8" name="图片 7">
            <a:extLst>
              <a:ext uri="{FF2B5EF4-FFF2-40B4-BE49-F238E27FC236}">
                <a16:creationId xmlns:a16="http://schemas.microsoft.com/office/drawing/2014/main" id="{9239BCFC-0375-9880-5549-D90997EB2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426" y="1806050"/>
            <a:ext cx="5014054" cy="3460402"/>
          </a:xfrm>
          <a:prstGeom prst="rect">
            <a:avLst/>
          </a:prstGeom>
        </p:spPr>
      </p:pic>
      <p:sp>
        <p:nvSpPr>
          <p:cNvPr id="12" name="文本框 11">
            <a:extLst>
              <a:ext uri="{FF2B5EF4-FFF2-40B4-BE49-F238E27FC236}">
                <a16:creationId xmlns:a16="http://schemas.microsoft.com/office/drawing/2014/main" id="{BA6E25B0-019A-6546-EF46-9B431D3AFC51}"/>
              </a:ext>
            </a:extLst>
          </p:cNvPr>
          <p:cNvSpPr txBox="1"/>
          <p:nvPr/>
        </p:nvSpPr>
        <p:spPr>
          <a:xfrm>
            <a:off x="2103120" y="5525546"/>
            <a:ext cx="4622800" cy="369332"/>
          </a:xfrm>
          <a:prstGeom prst="rect">
            <a:avLst/>
          </a:prstGeom>
          <a:noFill/>
        </p:spPr>
        <p:txBody>
          <a:bodyPr wrap="square" rtlCol="0">
            <a:spAutoFit/>
          </a:bodyPr>
          <a:lstStyle/>
          <a:p>
            <a:r>
              <a:rPr lang="zh-CN" altLang="en-US" dirty="0"/>
              <a:t>其中</a:t>
            </a:r>
            <a:r>
              <a:rPr lang="en-US" altLang="zh-CN" dirty="0"/>
              <a:t>labels</a:t>
            </a:r>
            <a:r>
              <a:rPr lang="zh-CN" altLang="en-US" dirty="0"/>
              <a:t>代表细胞中基因的激活标签</a:t>
            </a:r>
          </a:p>
        </p:txBody>
      </p:sp>
      <p:sp>
        <p:nvSpPr>
          <p:cNvPr id="13" name="文本框 12">
            <a:extLst>
              <a:ext uri="{FF2B5EF4-FFF2-40B4-BE49-F238E27FC236}">
                <a16:creationId xmlns:a16="http://schemas.microsoft.com/office/drawing/2014/main" id="{46D6B6E8-6A6C-19D8-4C7C-C9C2963A1FBD}"/>
              </a:ext>
            </a:extLst>
          </p:cNvPr>
          <p:cNvSpPr txBox="1"/>
          <p:nvPr/>
        </p:nvSpPr>
        <p:spPr>
          <a:xfrm>
            <a:off x="7833360" y="2889920"/>
            <a:ext cx="4155440" cy="646331"/>
          </a:xfrm>
          <a:prstGeom prst="rect">
            <a:avLst/>
          </a:prstGeom>
          <a:noFill/>
        </p:spPr>
        <p:txBody>
          <a:bodyPr wrap="square" rtlCol="0">
            <a:spAutoFit/>
          </a:bodyPr>
          <a:lstStyle/>
          <a:p>
            <a:r>
              <a:rPr lang="zh-CN" altLang="en-US" dirty="0"/>
              <a:t>其中黄色框中的表示基因的激活比率（该基因在细胞中激活数</a:t>
            </a:r>
            <a:r>
              <a:rPr lang="en-US" altLang="zh-CN" dirty="0"/>
              <a:t>/</a:t>
            </a:r>
            <a:r>
              <a:rPr lang="zh-CN" altLang="en-US" dirty="0"/>
              <a:t>总细胞数）</a:t>
            </a:r>
          </a:p>
        </p:txBody>
      </p:sp>
      <p:sp>
        <p:nvSpPr>
          <p:cNvPr id="15" name="箭头: 左 14">
            <a:extLst>
              <a:ext uri="{FF2B5EF4-FFF2-40B4-BE49-F238E27FC236}">
                <a16:creationId xmlns:a16="http://schemas.microsoft.com/office/drawing/2014/main" id="{8723B7C2-C15B-364B-C51B-71EC467F2D05}"/>
              </a:ext>
            </a:extLst>
          </p:cNvPr>
          <p:cNvSpPr/>
          <p:nvPr/>
        </p:nvSpPr>
        <p:spPr>
          <a:xfrm>
            <a:off x="6725920" y="2915334"/>
            <a:ext cx="1107440" cy="3810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8C280E6E-AB3B-87CE-3426-70067D216086}"/>
              </a:ext>
            </a:extLst>
          </p:cNvPr>
          <p:cNvCxnSpPr/>
          <p:nvPr/>
        </p:nvCxnSpPr>
        <p:spPr>
          <a:xfrm>
            <a:off x="2885440" y="1310640"/>
            <a:ext cx="335280" cy="812800"/>
          </a:xfrm>
          <a:prstGeom prst="straightConnector1">
            <a:avLst/>
          </a:prstGeom>
          <a:ln w="31750" cap="rnd">
            <a:solidFill>
              <a:schemeClr val="accent1"/>
            </a:solidFill>
            <a:round/>
            <a:tailEnd type="triangle"/>
          </a:ln>
        </p:spPr>
        <p:style>
          <a:lnRef idx="0">
            <a:srgbClr val="FFFFFF"/>
          </a:lnRef>
          <a:fillRef idx="0">
            <a:srgbClr val="FFFFFF"/>
          </a:fillRef>
          <a:effectRef idx="0">
            <a:srgbClr val="FFFFFF"/>
          </a:effectRef>
          <a:fontRef idx="minor">
            <a:schemeClr val="tx1"/>
          </a:fontRef>
        </p:style>
      </p:cxnSp>
      <p:cxnSp>
        <p:nvCxnSpPr>
          <p:cNvPr id="19" name="直接箭头连接符 18">
            <a:extLst>
              <a:ext uri="{FF2B5EF4-FFF2-40B4-BE49-F238E27FC236}">
                <a16:creationId xmlns:a16="http://schemas.microsoft.com/office/drawing/2014/main" id="{2320FA6F-F280-DD51-744B-A3A45B709B73}"/>
              </a:ext>
            </a:extLst>
          </p:cNvPr>
          <p:cNvCxnSpPr/>
          <p:nvPr/>
        </p:nvCxnSpPr>
        <p:spPr>
          <a:xfrm flipV="1">
            <a:off x="2760026" y="4958080"/>
            <a:ext cx="460694" cy="567466"/>
          </a:xfrm>
          <a:prstGeom prst="straightConnector1">
            <a:avLst/>
          </a:prstGeom>
          <a:ln w="31750" cap="rnd">
            <a:solidFill>
              <a:schemeClr val="accent1"/>
            </a:solidFill>
            <a:round/>
            <a:tailEnd type="triangle"/>
          </a:ln>
        </p:spPr>
        <p:style>
          <a:lnRef idx="0">
            <a:srgbClr val="FFFFFF"/>
          </a:lnRef>
          <a:fillRef idx="0">
            <a:srgbClr val="FFFFFF"/>
          </a:fillRef>
          <a:effectRef idx="0">
            <a:srgbClr val="FFFFFF"/>
          </a:effectRef>
          <a:fontRef idx="minor">
            <a:schemeClr val="tx1"/>
          </a:fontRef>
        </p:style>
      </p:cxnSp>
    </p:spTree>
    <p:extLst>
      <p:ext uri="{BB962C8B-B14F-4D97-AF65-F5344CB8AC3E}">
        <p14:creationId xmlns:p14="http://schemas.microsoft.com/office/powerpoint/2010/main" val="64590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rPr>
              <a:t>基因数据编码</a:t>
            </a:r>
            <a:endParaRPr lang="zh-CN" altLang="en-US" sz="2400" b="1" dirty="0">
              <a:solidFill>
                <a:schemeClr val="bg1"/>
              </a:solidFill>
              <a:latin typeface="微软雅黑" panose="020B0503020204020204" charset="-122"/>
              <a:ea typeface="微软雅黑" panose="020B0503020204020204" charset="-122"/>
              <a:cs typeface="+mn-ea"/>
              <a:sym typeface="+mn-lt"/>
            </a:endParaRPr>
          </a:p>
        </p:txBody>
      </p:sp>
      <p:sp>
        <p:nvSpPr>
          <p:cNvPr id="3" name="文本框 2"/>
          <p:cNvSpPr txBox="1"/>
          <p:nvPr/>
        </p:nvSpPr>
        <p:spPr>
          <a:xfrm>
            <a:off x="673735" y="1003223"/>
            <a:ext cx="3227705" cy="369332"/>
          </a:xfrm>
          <a:prstGeom prst="rect">
            <a:avLst/>
          </a:prstGeom>
          <a:noFill/>
        </p:spPr>
        <p:txBody>
          <a:bodyPr wrap="square" rtlCol="0">
            <a:spAutoFit/>
          </a:bodyPr>
          <a:lstStyle/>
          <a:p>
            <a:r>
              <a:rPr lang="zh-CN" altLang="en-US" dirty="0"/>
              <a:t>基因数据转换成叠加态：：</a:t>
            </a:r>
          </a:p>
        </p:txBody>
      </p:sp>
      <p:sp>
        <p:nvSpPr>
          <p:cNvPr id="5" name="文本框 4"/>
          <p:cNvSpPr txBox="1"/>
          <p:nvPr/>
        </p:nvSpPr>
        <p:spPr>
          <a:xfrm>
            <a:off x="673735" y="1457143"/>
            <a:ext cx="6657340" cy="369332"/>
          </a:xfrm>
          <a:prstGeom prst="rect">
            <a:avLst/>
          </a:prstGeom>
          <a:noFill/>
        </p:spPr>
        <p:txBody>
          <a:bodyPr wrap="square" rtlCol="0">
            <a:spAutoFit/>
          </a:bodyPr>
          <a:lstStyle/>
          <a:p>
            <a:r>
              <a:rPr lang="en-US" altLang="zh-CN" dirty="0"/>
              <a:t>1.</a:t>
            </a:r>
            <a:r>
              <a:rPr lang="zh-CN" altLang="en-US" dirty="0"/>
              <a:t>所有量子比特初始化为</a:t>
            </a:r>
            <a:r>
              <a:rPr lang="en-US" altLang="zh-CN" dirty="0"/>
              <a:t>|0⟩</a:t>
            </a:r>
            <a:r>
              <a:rPr lang="zh-CN" altLang="en-US" dirty="0"/>
              <a:t>态，即 </a:t>
            </a:r>
            <a:r>
              <a:rPr lang="en-US" altLang="zh-CN" dirty="0"/>
              <a:t>|0⟩^n</a:t>
            </a:r>
          </a:p>
        </p:txBody>
      </p:sp>
      <p:sp>
        <p:nvSpPr>
          <p:cNvPr id="10" name="文本框 9"/>
          <p:cNvSpPr txBox="1"/>
          <p:nvPr/>
        </p:nvSpPr>
        <p:spPr>
          <a:xfrm>
            <a:off x="673735" y="1995651"/>
            <a:ext cx="8275320" cy="646331"/>
          </a:xfrm>
          <a:prstGeom prst="rect">
            <a:avLst/>
          </a:prstGeom>
          <a:noFill/>
        </p:spPr>
        <p:txBody>
          <a:bodyPr wrap="square" rtlCol="0">
            <a:spAutoFit/>
          </a:bodyPr>
          <a:lstStyle/>
          <a:p>
            <a:r>
              <a:rPr lang="en-US" altLang="zh-CN" dirty="0"/>
              <a:t>2.</a:t>
            </a:r>
            <a:r>
              <a:rPr lang="zh-CN" altLang="en-US" dirty="0"/>
              <a:t>每个量子比特上应用一个</a:t>
            </a:r>
            <a:r>
              <a:rPr lang="en-US" altLang="zh-CN" dirty="0"/>
              <a:t>Ry</a:t>
            </a:r>
            <a:r>
              <a:rPr lang="zh-CN" altLang="en-US" dirty="0"/>
              <a:t>旋转门，参数为</a:t>
            </a:r>
            <a:r>
              <a:rPr lang="en-US" altLang="zh-CN" dirty="0" err="1"/>
              <a:t>θ_k,k</a:t>
            </a:r>
            <a:r>
              <a:rPr lang="zh-CN" altLang="en-US" dirty="0"/>
              <a:t>。这个参数根据单细胞</a:t>
            </a:r>
            <a:r>
              <a:rPr lang="en-US" altLang="zh-CN" dirty="0"/>
              <a:t>RNA</a:t>
            </a:r>
            <a:r>
              <a:rPr lang="zh-CN" altLang="en-US" dirty="0"/>
              <a:t>测序数据中的基因表达频率进行初始化。</a:t>
            </a:r>
            <a:r>
              <a:rPr lang="en-US" altLang="zh-CN" dirty="0"/>
              <a:t>Ry</a:t>
            </a:r>
            <a:r>
              <a:rPr lang="zh-CN" altLang="en-US" dirty="0"/>
              <a:t>门的定义如下：</a:t>
            </a:r>
          </a:p>
        </p:txBody>
      </p:sp>
      <p:pic>
        <p:nvPicPr>
          <p:cNvPr id="9" name="图片 8">
            <a:extLst>
              <a:ext uri="{FF2B5EF4-FFF2-40B4-BE49-F238E27FC236}">
                <a16:creationId xmlns:a16="http://schemas.microsoft.com/office/drawing/2014/main" id="{4319B622-1421-8BA6-6A5C-5ADF1B987D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443" y="4003599"/>
            <a:ext cx="4200004" cy="1910947"/>
          </a:xfrm>
          <a:prstGeom prst="rect">
            <a:avLst/>
          </a:prstGeom>
        </p:spPr>
      </p:pic>
      <p:sp>
        <p:nvSpPr>
          <p:cNvPr id="11" name="文本框 10">
            <a:extLst>
              <a:ext uri="{FF2B5EF4-FFF2-40B4-BE49-F238E27FC236}">
                <a16:creationId xmlns:a16="http://schemas.microsoft.com/office/drawing/2014/main" id="{657EEE37-DF63-600B-7F18-3844F0D72C8D}"/>
              </a:ext>
            </a:extLst>
          </p:cNvPr>
          <p:cNvSpPr txBox="1"/>
          <p:nvPr/>
        </p:nvSpPr>
        <p:spPr>
          <a:xfrm>
            <a:off x="10142220" y="3429000"/>
            <a:ext cx="2526030" cy="369332"/>
          </a:xfrm>
          <a:prstGeom prst="rect">
            <a:avLst/>
          </a:prstGeom>
          <a:noFill/>
        </p:spPr>
        <p:txBody>
          <a:bodyPr wrap="square" rtlCol="0">
            <a:spAutoFit/>
          </a:bodyPr>
          <a:lstStyle/>
          <a:p>
            <a:r>
              <a:rPr lang="zh-CN" altLang="en-US" dirty="0"/>
              <a:t>制备过程</a:t>
            </a:r>
          </a:p>
        </p:txBody>
      </p:sp>
      <p:cxnSp>
        <p:nvCxnSpPr>
          <p:cNvPr id="13" name="直接箭头连接符 12">
            <a:extLst>
              <a:ext uri="{FF2B5EF4-FFF2-40B4-BE49-F238E27FC236}">
                <a16:creationId xmlns:a16="http://schemas.microsoft.com/office/drawing/2014/main" id="{1A5E9C52-CAF4-5167-3170-6FF564A118DC}"/>
              </a:ext>
            </a:extLst>
          </p:cNvPr>
          <p:cNvCxnSpPr>
            <a:cxnSpLocks/>
          </p:cNvCxnSpPr>
          <p:nvPr/>
        </p:nvCxnSpPr>
        <p:spPr>
          <a:xfrm flipH="1">
            <a:off x="9761278" y="3800399"/>
            <a:ext cx="500322" cy="406400"/>
          </a:xfrm>
          <a:prstGeom prst="straightConnector1">
            <a:avLst/>
          </a:prstGeom>
          <a:ln w="31750" cap="rnd">
            <a:solidFill>
              <a:schemeClr val="accent1"/>
            </a:solidFill>
            <a:round/>
            <a:tailEnd type="triangle"/>
          </a:ln>
        </p:spPr>
        <p:style>
          <a:lnRef idx="0">
            <a:srgbClr val="FFFFFF"/>
          </a:lnRef>
          <a:fillRef idx="0">
            <a:srgbClr val="FFFFFF"/>
          </a:fillRef>
          <a:effectRef idx="0">
            <a:srgbClr val="FFFFFF"/>
          </a:effectRef>
          <a:fontRef idx="minor">
            <a:schemeClr val="tx1"/>
          </a:fontRef>
        </p:style>
      </p:cxnSp>
      <p:pic>
        <p:nvPicPr>
          <p:cNvPr id="15" name="图片 14">
            <a:extLst>
              <a:ext uri="{FF2B5EF4-FFF2-40B4-BE49-F238E27FC236}">
                <a16:creationId xmlns:a16="http://schemas.microsoft.com/office/drawing/2014/main" id="{8C9BEF69-D936-7667-115B-34270A6AEB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968" y="2734133"/>
            <a:ext cx="5855006" cy="1523819"/>
          </a:xfrm>
          <a:prstGeom prst="rect">
            <a:avLst/>
          </a:prstGeom>
        </p:spPr>
      </p:pic>
    </p:spTree>
    <p:extLst>
      <p:ext uri="{BB962C8B-B14F-4D97-AF65-F5344CB8AC3E}">
        <p14:creationId xmlns:p14="http://schemas.microsoft.com/office/powerpoint/2010/main" val="697518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r>
              <a:rPr lang="zh-CN" altLang="en-US" sz="2400" b="1" dirty="0">
                <a:solidFill>
                  <a:schemeClr val="bg1"/>
                </a:solidFill>
              </a:rPr>
              <a:t>          基因调控网络的构建</a:t>
            </a:r>
            <a:endParaRPr lang="en-US" altLang="zh-CN" sz="2400" b="1" dirty="0">
              <a:solidFill>
                <a:schemeClr val="bg1"/>
              </a:solidFill>
            </a:endParaRPr>
          </a:p>
        </p:txBody>
      </p:sp>
      <p:sp>
        <p:nvSpPr>
          <p:cNvPr id="3" name="文本框 2"/>
          <p:cNvSpPr txBox="1"/>
          <p:nvPr/>
        </p:nvSpPr>
        <p:spPr>
          <a:xfrm>
            <a:off x="485583" y="1284395"/>
            <a:ext cx="4761865" cy="369332"/>
          </a:xfrm>
          <a:prstGeom prst="rect">
            <a:avLst/>
          </a:prstGeom>
          <a:noFill/>
        </p:spPr>
        <p:txBody>
          <a:bodyPr wrap="square" rtlCol="0">
            <a:spAutoFit/>
          </a:bodyPr>
          <a:lstStyle/>
          <a:p>
            <a:r>
              <a:rPr lang="zh-CN" altLang="en-US" b="1" dirty="0"/>
              <a:t>调控层用于模拟基因之间的相互作用：</a:t>
            </a:r>
          </a:p>
        </p:txBody>
      </p:sp>
      <p:sp>
        <p:nvSpPr>
          <p:cNvPr id="2" name="文本框 1">
            <a:extLst>
              <a:ext uri="{FF2B5EF4-FFF2-40B4-BE49-F238E27FC236}">
                <a16:creationId xmlns:a16="http://schemas.microsoft.com/office/drawing/2014/main" id="{38538017-4E6C-F1B8-B36D-4F671742F8B8}"/>
              </a:ext>
            </a:extLst>
          </p:cNvPr>
          <p:cNvSpPr txBox="1"/>
          <p:nvPr/>
        </p:nvSpPr>
        <p:spPr>
          <a:xfrm>
            <a:off x="2524390" y="1653727"/>
            <a:ext cx="8986890" cy="923330"/>
          </a:xfrm>
          <a:prstGeom prst="rect">
            <a:avLst/>
          </a:prstGeom>
          <a:noFill/>
        </p:spPr>
        <p:txBody>
          <a:bodyPr wrap="square" rtlCol="0">
            <a:spAutoFit/>
          </a:bodyPr>
          <a:lstStyle/>
          <a:p>
            <a:r>
              <a:rPr lang="en-US" altLang="zh-CN" b="1" dirty="0"/>
              <a:t>c-Ry</a:t>
            </a:r>
            <a:r>
              <a:rPr lang="zh-CN" altLang="en-US" b="1" dirty="0"/>
              <a:t>门</a:t>
            </a:r>
            <a:r>
              <a:rPr lang="zh-CN" altLang="en-US" dirty="0"/>
              <a:t>：在每一层调控层中，选择一个量子比特作为控制比特，其他所有量子比特作为目标比特，应用受控的</a:t>
            </a:r>
            <a:r>
              <a:rPr lang="en-US" altLang="zh-CN" dirty="0"/>
              <a:t>Ry</a:t>
            </a:r>
            <a:r>
              <a:rPr lang="zh-CN" altLang="en-US" dirty="0"/>
              <a:t>旋转门（</a:t>
            </a:r>
            <a:r>
              <a:rPr lang="en-US" altLang="zh-CN" dirty="0"/>
              <a:t>c-Ry</a:t>
            </a:r>
            <a:r>
              <a:rPr lang="zh-CN" altLang="en-US" dirty="0"/>
              <a:t>门）。</a:t>
            </a:r>
            <a:r>
              <a:rPr lang="en-US" altLang="zh-CN" dirty="0"/>
              <a:t>c-Ry</a:t>
            </a:r>
            <a:r>
              <a:rPr lang="zh-CN" altLang="en-US" dirty="0"/>
              <a:t>门的参数</a:t>
            </a:r>
            <a:r>
              <a:rPr lang="en-US" altLang="zh-CN" dirty="0" err="1"/>
              <a:t>θ_k,p</a:t>
            </a:r>
            <a:r>
              <a:rPr lang="zh-CN" altLang="en-US" dirty="0"/>
              <a:t>表示控制基因</a:t>
            </a:r>
            <a:r>
              <a:rPr lang="en-US" altLang="zh-CN" dirty="0"/>
              <a:t>k</a:t>
            </a:r>
            <a:r>
              <a:rPr lang="zh-CN" altLang="en-US" dirty="0"/>
              <a:t>对目标基因</a:t>
            </a:r>
            <a:r>
              <a:rPr lang="en-US" altLang="zh-CN" dirty="0"/>
              <a:t>p</a:t>
            </a:r>
            <a:r>
              <a:rPr lang="zh-CN" altLang="en-US" dirty="0"/>
              <a:t>的调控强度。</a:t>
            </a:r>
            <a:endParaRPr lang="zh-CN" altLang="en-US" dirty="0">
              <a:highlight>
                <a:srgbClr val="FFFFFF"/>
              </a:highlight>
            </a:endParaRPr>
          </a:p>
        </p:txBody>
      </p:sp>
      <p:pic>
        <p:nvPicPr>
          <p:cNvPr id="6" name="图片 5">
            <a:extLst>
              <a:ext uri="{FF2B5EF4-FFF2-40B4-BE49-F238E27FC236}">
                <a16:creationId xmlns:a16="http://schemas.microsoft.com/office/drawing/2014/main" id="{90E24ED1-A8FF-28B8-BC0F-CC8EFB8B0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576" y="2442933"/>
            <a:ext cx="6767704" cy="2240344"/>
          </a:xfrm>
          <a:prstGeom prst="rect">
            <a:avLst/>
          </a:prstGeom>
        </p:spPr>
      </p:pic>
      <p:sp>
        <p:nvSpPr>
          <p:cNvPr id="21" name="文本框 20">
            <a:extLst>
              <a:ext uri="{FF2B5EF4-FFF2-40B4-BE49-F238E27FC236}">
                <a16:creationId xmlns:a16="http://schemas.microsoft.com/office/drawing/2014/main" id="{794B626F-B920-3213-7F5E-BC6111FD138A}"/>
              </a:ext>
            </a:extLst>
          </p:cNvPr>
          <p:cNvSpPr txBox="1"/>
          <p:nvPr/>
        </p:nvSpPr>
        <p:spPr>
          <a:xfrm>
            <a:off x="920961" y="4742608"/>
            <a:ext cx="8652973" cy="923330"/>
          </a:xfrm>
          <a:prstGeom prst="rect">
            <a:avLst/>
          </a:prstGeom>
          <a:noFill/>
        </p:spPr>
        <p:txBody>
          <a:bodyPr wrap="square">
            <a:spAutoFit/>
          </a:bodyPr>
          <a:lstStyle/>
          <a:p>
            <a:r>
              <a:rPr lang="zh-CN" altLang="en-US" b="1" dirty="0"/>
              <a:t>旋转门中参数初始化</a:t>
            </a:r>
            <a:r>
              <a:rPr lang="zh-CN" altLang="en-US" dirty="0"/>
              <a:t>：</a:t>
            </a:r>
            <a:endParaRPr lang="en-US" altLang="zh-CN" dirty="0"/>
          </a:p>
          <a:p>
            <a:r>
              <a:rPr lang="zh-CN" altLang="en-US" dirty="0"/>
              <a:t>对角元素θ_k,k：初始化为2*arcsin(sqrt(act_k))，其中act_k是第k个基因的激活比率。</a:t>
            </a:r>
          </a:p>
          <a:p>
            <a:r>
              <a:rPr lang="zh-CN" altLang="en-US" dirty="0"/>
              <a:t>非对角元素θ_k,p：初始化为0。</a:t>
            </a:r>
          </a:p>
        </p:txBody>
      </p:sp>
    </p:spTree>
    <p:extLst>
      <p:ext uri="{BB962C8B-B14F-4D97-AF65-F5344CB8AC3E}">
        <p14:creationId xmlns:p14="http://schemas.microsoft.com/office/powerpoint/2010/main" val="803924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92881"/>
            <a:ext cx="5327915" cy="504000"/>
          </a:xfrm>
          <a:prstGeom prst="rect">
            <a:avLst/>
          </a:prstGeom>
          <a:noFill/>
        </p:spPr>
        <p:txBody>
          <a:bodyPr wrap="square" bIns="46800" anchor="ctr" anchorCtr="0">
            <a:noAutofit/>
          </a:bodyPr>
          <a:lstStyle/>
          <a:p>
            <a:pPr algn="ctr"/>
            <a:r>
              <a:rPr lang="zh-CN" altLang="en-US" sz="2400" b="1" dirty="0">
                <a:solidFill>
                  <a:schemeClr val="bg1"/>
                </a:solidFill>
              </a:rPr>
              <a:t> 基因调控网络的构建</a:t>
            </a:r>
            <a:endParaRPr lang="zh-CN" altLang="en-US" sz="2400" b="1" dirty="0">
              <a:solidFill>
                <a:schemeClr val="bg1"/>
              </a:solidFill>
              <a:latin typeface="微软雅黑" panose="020B0503020204020204" charset="-122"/>
              <a:ea typeface="微软雅黑" panose="020B0503020204020204" charset="-122"/>
              <a:cs typeface="+mn-ea"/>
              <a:sym typeface="+mn-lt"/>
            </a:endParaRPr>
          </a:p>
        </p:txBody>
      </p:sp>
      <p:sp>
        <p:nvSpPr>
          <p:cNvPr id="3" name="文本框 2"/>
          <p:cNvSpPr txBox="1"/>
          <p:nvPr/>
        </p:nvSpPr>
        <p:spPr>
          <a:xfrm>
            <a:off x="784041" y="1039694"/>
            <a:ext cx="2526030" cy="369332"/>
          </a:xfrm>
          <a:prstGeom prst="rect">
            <a:avLst/>
          </a:prstGeom>
          <a:noFill/>
        </p:spPr>
        <p:txBody>
          <a:bodyPr wrap="square" rtlCol="0">
            <a:spAutoFit/>
          </a:bodyPr>
          <a:lstStyle/>
          <a:p>
            <a:r>
              <a:rPr lang="zh-CN" altLang="en-US" b="1" dirty="0">
                <a:latin typeface="+mn-ea"/>
              </a:rPr>
              <a:t>调控层的构建</a:t>
            </a:r>
            <a:r>
              <a:rPr lang="en-US" altLang="zh-CN" b="1" dirty="0">
                <a:latin typeface="+mn-ea"/>
              </a:rPr>
              <a:t>:</a:t>
            </a:r>
            <a:endParaRPr lang="zh-CN" altLang="en-US" b="1" dirty="0">
              <a:latin typeface="+mn-ea"/>
            </a:endParaRPr>
          </a:p>
        </p:txBody>
      </p:sp>
      <p:sp>
        <p:nvSpPr>
          <p:cNvPr id="5" name="文本框 4">
            <a:extLst>
              <a:ext uri="{FF2B5EF4-FFF2-40B4-BE49-F238E27FC236}">
                <a16:creationId xmlns:a16="http://schemas.microsoft.com/office/drawing/2014/main" id="{3C99255E-208E-DAAB-5B41-2DA90C4FE269}"/>
              </a:ext>
            </a:extLst>
          </p:cNvPr>
          <p:cNvSpPr txBox="1"/>
          <p:nvPr/>
        </p:nvSpPr>
        <p:spPr>
          <a:xfrm>
            <a:off x="2446132" y="1034461"/>
            <a:ext cx="7299736" cy="646331"/>
          </a:xfrm>
          <a:prstGeom prst="rect">
            <a:avLst/>
          </a:prstGeom>
          <a:noFill/>
        </p:spPr>
        <p:txBody>
          <a:bodyPr wrap="square" rtlCol="0">
            <a:spAutoFit/>
          </a:bodyPr>
          <a:lstStyle/>
          <a:p>
            <a:r>
              <a:rPr lang="zh-CN" altLang="en-US" dirty="0">
                <a:latin typeface="+mn-ea"/>
              </a:rPr>
              <a:t>调控层由多层组成，每层对应一个控制比特。对于第</a:t>
            </a:r>
            <a:r>
              <a:rPr lang="en-US" altLang="zh-CN" dirty="0">
                <a:latin typeface="+mn-ea"/>
              </a:rPr>
              <a:t>k</a:t>
            </a:r>
            <a:r>
              <a:rPr lang="zh-CN" altLang="en-US" dirty="0">
                <a:latin typeface="+mn-ea"/>
              </a:rPr>
              <a:t>层调控层，所有量子比特对之间应用</a:t>
            </a:r>
            <a:r>
              <a:rPr lang="en-US" altLang="zh-CN" dirty="0">
                <a:latin typeface="+mn-ea"/>
              </a:rPr>
              <a:t>c-Ry</a:t>
            </a:r>
            <a:r>
              <a:rPr lang="zh-CN" altLang="en-US" dirty="0">
                <a:latin typeface="+mn-ea"/>
              </a:rPr>
              <a:t>门</a:t>
            </a:r>
          </a:p>
        </p:txBody>
      </p:sp>
      <p:sp>
        <p:nvSpPr>
          <p:cNvPr id="4" name="文本框 3">
            <a:extLst>
              <a:ext uri="{FF2B5EF4-FFF2-40B4-BE49-F238E27FC236}">
                <a16:creationId xmlns:a16="http://schemas.microsoft.com/office/drawing/2014/main" id="{BA76DCD3-E962-48A4-E1B2-65177C9B5E0F}"/>
              </a:ext>
            </a:extLst>
          </p:cNvPr>
          <p:cNvSpPr txBox="1"/>
          <p:nvPr/>
        </p:nvSpPr>
        <p:spPr>
          <a:xfrm>
            <a:off x="921692" y="2139325"/>
            <a:ext cx="5391150" cy="369332"/>
          </a:xfrm>
          <a:prstGeom prst="rect">
            <a:avLst/>
          </a:prstGeom>
          <a:noFill/>
        </p:spPr>
        <p:txBody>
          <a:bodyPr wrap="square" rtlCol="0">
            <a:spAutoFit/>
          </a:bodyPr>
          <a:lstStyle/>
          <a:p>
            <a:r>
              <a:rPr lang="zh-CN" altLang="en-US" dirty="0"/>
              <a:t>第</a:t>
            </a:r>
            <a:r>
              <a:rPr lang="en-US" altLang="zh-CN" dirty="0"/>
              <a:t>k</a:t>
            </a:r>
            <a:r>
              <a:rPr lang="zh-CN" altLang="en-US" dirty="0"/>
              <a:t>层计算如下：</a:t>
            </a:r>
          </a:p>
        </p:txBody>
      </p:sp>
      <p:pic>
        <p:nvPicPr>
          <p:cNvPr id="9" name="图片 8">
            <a:extLst>
              <a:ext uri="{FF2B5EF4-FFF2-40B4-BE49-F238E27FC236}">
                <a16:creationId xmlns:a16="http://schemas.microsoft.com/office/drawing/2014/main" id="{3D139A47-3A98-C6E2-A16A-176662976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3091" y="1851266"/>
            <a:ext cx="3444690" cy="1299313"/>
          </a:xfrm>
          <a:prstGeom prst="rect">
            <a:avLst/>
          </a:prstGeom>
        </p:spPr>
      </p:pic>
      <p:pic>
        <p:nvPicPr>
          <p:cNvPr id="11" name="图片 10">
            <a:extLst>
              <a:ext uri="{FF2B5EF4-FFF2-40B4-BE49-F238E27FC236}">
                <a16:creationId xmlns:a16="http://schemas.microsoft.com/office/drawing/2014/main" id="{D706FF2C-3ED0-E7A7-8B43-D917AA212C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692" y="3238956"/>
            <a:ext cx="10576909" cy="3191227"/>
          </a:xfrm>
          <a:prstGeom prst="rect">
            <a:avLst/>
          </a:prstGeom>
        </p:spPr>
      </p:pic>
      <p:sp>
        <p:nvSpPr>
          <p:cNvPr id="12" name="文本框 11">
            <a:extLst>
              <a:ext uri="{FF2B5EF4-FFF2-40B4-BE49-F238E27FC236}">
                <a16:creationId xmlns:a16="http://schemas.microsoft.com/office/drawing/2014/main" id="{06E924D8-0643-9591-2000-AC3ED5A04083}"/>
              </a:ext>
            </a:extLst>
          </p:cNvPr>
          <p:cNvSpPr txBox="1"/>
          <p:nvPr/>
        </p:nvSpPr>
        <p:spPr>
          <a:xfrm>
            <a:off x="4613705" y="6430183"/>
            <a:ext cx="5391150" cy="369332"/>
          </a:xfrm>
          <a:prstGeom prst="rect">
            <a:avLst/>
          </a:prstGeom>
          <a:noFill/>
        </p:spPr>
        <p:txBody>
          <a:bodyPr wrap="square" rtlCol="0">
            <a:spAutoFit/>
          </a:bodyPr>
          <a:lstStyle/>
          <a:p>
            <a:r>
              <a:rPr lang="zh-CN" altLang="en-US" dirty="0"/>
              <a:t>整个网络建模过程</a:t>
            </a:r>
          </a:p>
        </p:txBody>
      </p:sp>
    </p:spTree>
    <p:extLst>
      <p:ext uri="{BB962C8B-B14F-4D97-AF65-F5344CB8AC3E}">
        <p14:creationId xmlns:p14="http://schemas.microsoft.com/office/powerpoint/2010/main" val="22980752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26626d8a-76d9-4b70-965e-a8d690dc1054"/>
  <p:tag name="COMMONDATA" val="eyJoZGlkIjoiMTBjMjFiOGNlMjMzZTE2OWZlMDgzOGMzZGQ5YTYzN2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0" cap="rnd">
          <a:solidFill>
            <a:schemeClr val="accent1"/>
          </a:solidFill>
          <a:round/>
          <a:tailEnd type="arrow" w="med" len="med"/>
        </a:ln>
      </a:spPr>
      <a:bodyPr/>
      <a:lstStyle/>
      <a:style>
        <a:lnRef idx="0">
          <a:srgbClr val="FFFFFF"/>
        </a:lnRef>
        <a:fillRef idx="0">
          <a:srgbClr val="FFFFFF"/>
        </a:fillRef>
        <a:effectRef idx="0">
          <a:srgbClr val="FFFFFF"/>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886</Words>
  <Application>Microsoft Office PowerPoint</Application>
  <PresentationFormat>宽屏</PresentationFormat>
  <Paragraphs>81</Paragraphs>
  <Slides>15</Slides>
  <Notes>13</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15</vt:i4>
      </vt:variant>
    </vt:vector>
  </HeadingPairs>
  <TitlesOfParts>
    <vt:vector size="27" baseType="lpstr">
      <vt:lpstr>-apple-system</vt:lpstr>
      <vt:lpstr>等线</vt:lpstr>
      <vt:lpstr>等线 Light</vt:lpstr>
      <vt:lpstr>方正兰亭黑简体</vt:lpstr>
      <vt:lpstr>方正正粗黑简体</vt:lpstr>
      <vt:lpstr>方正正大黑简体</vt:lpstr>
      <vt:lpstr>方正正中黑简体</vt:lpstr>
      <vt:lpstr>微软雅黑</vt:lpstr>
      <vt:lpstr>Arial</vt:lpstr>
      <vt:lpstr>Office 主题​​</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黄丽坚(Lijian Huang)</dc:creator>
  <cp:lastModifiedBy>岳仪 李</cp:lastModifiedBy>
  <cp:revision>114</cp:revision>
  <dcterms:created xsi:type="dcterms:W3CDTF">2021-12-13T10:01:00Z</dcterms:created>
  <dcterms:modified xsi:type="dcterms:W3CDTF">2024-06-20T02:13:08Z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0x010100B119803B1F4763478499E3264740C0D0</vt:lpwstr>
  </property>
  <property fmtid="{D5CDD505-2E9C-101B-9397-08002B2CF9AE}" pid="3" name="KSOProductBuildVer">
    <vt:lpwstr>2052-12.1.0.16729</vt:lpwstr>
  </property>
  <property fmtid="{D5CDD505-2E9C-101B-9397-08002B2CF9AE}" pid="4" name="MediaServiceImageTags">
    <vt:lpwstr/>
  </property>
  <property fmtid="{D5CDD505-2E9C-101B-9397-08002B2CF9AE}" pid="5" name="ICV">
    <vt:lpwstr>F43E919A8F11482DB5A95EBF83E4B792</vt:lpwstr>
  </property>
</Properties>
</file>