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3" r:id="rId3"/>
  </p:sldMasterIdLst>
  <p:notesMasterIdLst>
    <p:notesMasterId r:id="rId25"/>
  </p:notesMasterIdLst>
  <p:sldIdLst>
    <p:sldId id="256" r:id="rId4"/>
    <p:sldId id="1526" r:id="rId5"/>
    <p:sldId id="1528" r:id="rId6"/>
    <p:sldId id="1542" r:id="rId7"/>
    <p:sldId id="1538" r:id="rId8"/>
    <p:sldId id="1548" r:id="rId9"/>
    <p:sldId id="1539" r:id="rId10"/>
    <p:sldId id="1540" r:id="rId11"/>
    <p:sldId id="1541" r:id="rId12"/>
    <p:sldId id="1547" r:id="rId13"/>
    <p:sldId id="1549" r:id="rId14"/>
    <p:sldId id="1543" r:id="rId15"/>
    <p:sldId id="1544" r:id="rId16"/>
    <p:sldId id="1545" r:id="rId17"/>
    <p:sldId id="1550" r:id="rId18"/>
    <p:sldId id="1546" r:id="rId19"/>
    <p:sldId id="1513" r:id="rId20"/>
    <p:sldId id="1551" r:id="rId21"/>
    <p:sldId id="1554" r:id="rId22"/>
    <p:sldId id="1555" r:id="rId23"/>
    <p:sldId id="265" r:id="rId24"/>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陈一博(Yibo Chen)" initials="" lastIdx="6" clrIdx="0">
    <p:extLst>
      <p:ext uri="{19B8F6BF-5375-455C-9EA6-DF929625EA0E}">
        <p15:presenceInfo xmlns:p15="http://schemas.microsoft.com/office/powerpoint/2012/main" userId="S::chenyibo@genomics.cn::0487052c-1c50-4c8c-af17-9a975b40ca8a" providerId="AD"/>
      </p:ext>
    </p:extLst>
  </p:cmAuthor>
  <p:cmAuthor id="2" name="王嘉基(Jiaji Wang)" initials="王嘉基(Jiaji" lastIdx="1" clrIdx="1">
    <p:extLst>
      <p:ext uri="{19B8F6BF-5375-455C-9EA6-DF929625EA0E}">
        <p15:presenceInfo xmlns:p15="http://schemas.microsoft.com/office/powerpoint/2012/main" userId="S::wangjiaji@genomics.cn::0550c8e0-34d5-4021-8c89-15aedea4451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ACD2"/>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648" autoAdjust="0"/>
  </p:normalViewPr>
  <p:slideViewPr>
    <p:cSldViewPr snapToGrid="0">
      <p:cViewPr varScale="1">
        <p:scale>
          <a:sx n="89" d="100"/>
          <a:sy n="89" d="100"/>
        </p:scale>
        <p:origin x="70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gs" Target="tags/tag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622E8C-C2FA-4D43-969E-6BCEC6478C48}" type="datetimeFigureOut">
              <a:rPr lang="zh-CN" altLang="en-US" smtClean="0"/>
              <a:t>2024/8/1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6C1D7A-CCBB-42C4-B8DB-1DB33965608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D78D49-89F0-B84A-A2E9-4954859F3F02}" type="slidenum">
              <a:rPr kumimoji="1" lang="zh-CN" altLang="en-US" smtClean="0"/>
              <a:t>2</a:t>
            </a:fld>
            <a:endParaRPr kumimoji="1" lang="zh-CN" altLang="en-US"/>
          </a:p>
        </p:txBody>
      </p:sp>
    </p:spTree>
    <p:extLst>
      <p:ext uri="{BB962C8B-B14F-4D97-AF65-F5344CB8AC3E}">
        <p14:creationId xmlns:p14="http://schemas.microsoft.com/office/powerpoint/2010/main" val="38656133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sz="1200" dirty="0"/>
              <a:t>1. </a:t>
            </a:r>
            <a:r>
              <a:rPr lang="zh-CN" altLang="en-US" sz="1200" dirty="0"/>
              <a:t>整合转录和可访问性</a:t>
            </a:r>
            <a:endParaRPr lang="en-US" altLang="zh-CN" sz="1200" dirty="0"/>
          </a:p>
          <a:p>
            <a:r>
              <a:rPr lang="zh-CN" altLang="en-US" sz="1200" dirty="0"/>
              <a:t>染色质可及性和转录只是相对协调的，就是通常认为同一个细胞单个时间点的染色质可及性数据和转录组数据代表了这两个过程之间的相互作用，但是可能并不属于同一个转录阶段。可能会造成数据不匹配，</a:t>
            </a:r>
            <a:endParaRPr lang="en-US" altLang="zh-CN" sz="1200" dirty="0"/>
          </a:p>
          <a:p>
            <a:r>
              <a:rPr lang="zh-CN" altLang="en-US" sz="1200" dirty="0"/>
              <a:t>整合不充分。</a:t>
            </a:r>
            <a:endParaRPr lang="en-US" altLang="zh-CN" sz="1200" dirty="0"/>
          </a:p>
          <a:p>
            <a:r>
              <a:rPr lang="en-US" altLang="zh-CN" sz="1200" dirty="0"/>
              <a:t>2. </a:t>
            </a:r>
            <a:r>
              <a:rPr lang="zh-CN" altLang="en-US" sz="1200" dirty="0"/>
              <a:t>单细胞数据的规模和稀疏性</a:t>
            </a:r>
            <a:endParaRPr lang="en-US" altLang="zh-CN" sz="1200" dirty="0"/>
          </a:p>
          <a:p>
            <a:r>
              <a:rPr lang="zh-CN" altLang="en-US" sz="1200" dirty="0"/>
              <a:t>目前的单细胞</a:t>
            </a:r>
            <a:r>
              <a:rPr lang="en-US" altLang="zh-CN" sz="1200" dirty="0"/>
              <a:t>GRN</a:t>
            </a:r>
            <a:r>
              <a:rPr lang="zh-CN" altLang="en-US" sz="1200" dirty="0"/>
              <a:t>推断方法在细胞群中构建了一个聚合网络，没有考虑到</a:t>
            </a:r>
            <a:r>
              <a:rPr lang="zh-CN" altLang="en-US" sz="1200" b="1" dirty="0"/>
              <a:t>细胞可能来自不同的样本</a:t>
            </a:r>
            <a:r>
              <a:rPr lang="zh-CN" altLang="en-US" sz="1200" dirty="0"/>
              <a:t>。且单细胞数据本质上是稀疏（补差法）和有噪声的（过滤器）。将</a:t>
            </a:r>
            <a:r>
              <a:rPr lang="en-US" altLang="zh-CN" sz="1200" b="1" dirty="0" err="1"/>
              <a:t>scATAC</a:t>
            </a:r>
            <a:r>
              <a:rPr lang="en-US" altLang="zh-CN" sz="1200" b="1" dirty="0"/>
              <a:t>-seq</a:t>
            </a:r>
            <a:r>
              <a:rPr lang="zh-CN" altLang="en-US" sz="1200" b="1" dirty="0"/>
              <a:t>数据视为二进制数据</a:t>
            </a:r>
            <a:r>
              <a:rPr lang="zh-CN" altLang="en-US" sz="1200" dirty="0"/>
              <a:t>。将</a:t>
            </a:r>
            <a:r>
              <a:rPr lang="zh-CN" altLang="en-US" sz="1200" b="1" dirty="0"/>
              <a:t>染色质可及性数据</a:t>
            </a:r>
            <a:r>
              <a:rPr lang="zh-CN" altLang="en-US" sz="1200" dirty="0"/>
              <a:t>视为</a:t>
            </a:r>
            <a:r>
              <a:rPr lang="zh-CN" altLang="en-US" sz="1200" b="1" dirty="0"/>
              <a:t>二元数据</a:t>
            </a:r>
            <a:r>
              <a:rPr lang="zh-CN" altLang="en-US" sz="1200" dirty="0"/>
              <a:t>可能不利于下游分析，以</a:t>
            </a:r>
            <a:r>
              <a:rPr lang="zh-CN" altLang="en-US" sz="1200" b="1" dirty="0"/>
              <a:t>定量方式</a:t>
            </a:r>
            <a:r>
              <a:rPr lang="zh-CN" altLang="en-US" sz="1200" dirty="0"/>
              <a:t>处理可及性的方法可能会改善</a:t>
            </a:r>
            <a:r>
              <a:rPr lang="en-US" altLang="zh-CN" sz="1200" dirty="0"/>
              <a:t>GRN</a:t>
            </a:r>
            <a:r>
              <a:rPr lang="zh-CN" altLang="en-US" sz="1200" dirty="0"/>
              <a:t>重建</a:t>
            </a:r>
            <a:endParaRPr lang="en-US" altLang="zh-CN" sz="1200" dirty="0"/>
          </a:p>
          <a:p>
            <a:r>
              <a:rPr lang="en-US" altLang="zh-CN" sz="1200" dirty="0"/>
              <a:t>3. 3D</a:t>
            </a:r>
            <a:r>
              <a:rPr lang="zh-CN" altLang="en-US" sz="1200" dirty="0"/>
              <a:t>基因组结构的调控作用</a:t>
            </a:r>
            <a:endParaRPr lang="en-US" altLang="zh-CN" sz="1200" dirty="0"/>
          </a:p>
          <a:p>
            <a:r>
              <a:rPr lang="zh-CN" altLang="en-US" sz="1200" dirty="0"/>
              <a:t>目前的</a:t>
            </a:r>
            <a:r>
              <a:rPr lang="en-US" altLang="zh-CN" sz="1200" dirty="0"/>
              <a:t>GRN</a:t>
            </a:r>
            <a:r>
              <a:rPr lang="zh-CN" altLang="en-US" sz="1200" dirty="0"/>
              <a:t>推断方法使用基于</a:t>
            </a:r>
            <a:r>
              <a:rPr lang="zh-CN" altLang="en-US" sz="1200" b="1" dirty="0"/>
              <a:t>基因组距离的任意截断值</a:t>
            </a:r>
            <a:r>
              <a:rPr lang="zh-CN" altLang="en-US" sz="1200" dirty="0"/>
              <a:t>将</a:t>
            </a:r>
            <a:r>
              <a:rPr lang="en-US" altLang="zh-CN" sz="1200" dirty="0"/>
              <a:t>CRE</a:t>
            </a:r>
            <a:r>
              <a:rPr lang="zh-CN" altLang="en-US" sz="1200" dirty="0"/>
              <a:t>分配给基因。这种过滤的目的是减少每个基因的搜索空间，需要更少的计算资源，并减少假阳性，但有一些</a:t>
            </a:r>
            <a:r>
              <a:rPr lang="en-US" altLang="zh-CN" sz="1200" dirty="0"/>
              <a:t>CRE</a:t>
            </a:r>
            <a:r>
              <a:rPr lang="zh-CN" altLang="en-US" sz="1200" dirty="0"/>
              <a:t>与相距很远的基因之间相互作用的例子。</a:t>
            </a:r>
            <a:endParaRPr lang="en-US" altLang="zh-CN" sz="1200" dirty="0"/>
          </a:p>
          <a:p>
            <a:r>
              <a:rPr lang="zh-CN" altLang="en-US" sz="1200" dirty="0"/>
              <a:t>根据所使用的距离截止值，</a:t>
            </a:r>
            <a:r>
              <a:rPr lang="en-US" altLang="zh-CN" sz="1200" dirty="0"/>
              <a:t>GRN</a:t>
            </a:r>
            <a:r>
              <a:rPr lang="zh-CN" altLang="en-US" sz="1200" dirty="0"/>
              <a:t>推理方法可能会错过关键的</a:t>
            </a:r>
            <a:r>
              <a:rPr lang="en-US" altLang="zh-CN" sz="1200" dirty="0"/>
              <a:t>CRE-</a:t>
            </a:r>
            <a:r>
              <a:rPr lang="zh-CN" altLang="en-US" sz="1200" dirty="0"/>
              <a:t>基因相互作用，一个解决方案是使用基于</a:t>
            </a:r>
            <a:r>
              <a:rPr lang="en-US" altLang="zh-CN" sz="1200" b="1" dirty="0"/>
              <a:t>3D</a:t>
            </a:r>
            <a:r>
              <a:rPr lang="zh-CN" altLang="en-US" sz="1200" b="1" dirty="0"/>
              <a:t>接近度</a:t>
            </a:r>
            <a:r>
              <a:rPr lang="zh-CN" altLang="en-US" sz="1200" dirty="0"/>
              <a:t>的技术，如</a:t>
            </a:r>
            <a:r>
              <a:rPr lang="en-US" altLang="zh-CN" sz="1200" dirty="0"/>
              <a:t>Hi-C</a:t>
            </a:r>
            <a:r>
              <a:rPr lang="zh-CN" altLang="en-US" sz="1200" dirty="0"/>
              <a:t>，来评估</a:t>
            </a:r>
            <a:r>
              <a:rPr lang="en-US" altLang="zh-CN" sz="1200" dirty="0"/>
              <a:t>CRE</a:t>
            </a:r>
            <a:r>
              <a:rPr lang="zh-CN" altLang="en-US" sz="1200" dirty="0"/>
              <a:t>是否可能调节基因。</a:t>
            </a:r>
            <a:endParaRPr lang="en-US" altLang="zh-CN" sz="1200" dirty="0"/>
          </a:p>
          <a:p>
            <a:r>
              <a:rPr lang="en-US" altLang="zh-CN" sz="1200" dirty="0"/>
              <a:t>4. TF</a:t>
            </a:r>
            <a:r>
              <a:rPr lang="zh-CN" altLang="en-US" sz="1200" dirty="0"/>
              <a:t>结合预测的改进</a:t>
            </a:r>
            <a:endParaRPr lang="en-US" altLang="zh-CN" sz="1200" dirty="0"/>
          </a:p>
          <a:p>
            <a:r>
              <a:rPr lang="zh-CN" altLang="en-US" sz="1200" dirty="0"/>
              <a:t>有一些</a:t>
            </a:r>
            <a:r>
              <a:rPr lang="en-US" altLang="zh-CN" sz="1200" dirty="0"/>
              <a:t>TFs</a:t>
            </a:r>
            <a:r>
              <a:rPr lang="zh-CN" altLang="en-US" sz="1200" dirty="0"/>
              <a:t>不在</a:t>
            </a:r>
            <a:r>
              <a:rPr lang="en-US" altLang="zh-CN" sz="1200" dirty="0"/>
              <a:t>motif</a:t>
            </a:r>
            <a:r>
              <a:rPr lang="zh-CN" altLang="en-US" sz="1200" dirty="0"/>
              <a:t>数据库中，还有一些生物没有构建</a:t>
            </a:r>
            <a:r>
              <a:rPr lang="en-US" altLang="zh-CN" sz="1200" dirty="0"/>
              <a:t>motif</a:t>
            </a:r>
            <a:r>
              <a:rPr lang="zh-CN" altLang="en-US" sz="1200" dirty="0"/>
              <a:t>数据库，可以根据已知蛋白质的相互作用来整合确实的</a:t>
            </a:r>
            <a:r>
              <a:rPr lang="en-US" altLang="zh-CN" sz="1200" dirty="0"/>
              <a:t>TFs</a:t>
            </a:r>
            <a:r>
              <a:rPr lang="zh-CN" altLang="en-US" sz="1200" dirty="0"/>
              <a:t>结合信息。</a:t>
            </a:r>
            <a:endParaRPr lang="en-US" altLang="zh-CN" sz="1200" dirty="0"/>
          </a:p>
          <a:p>
            <a:endParaRPr lang="zh-CN" altLang="en-US" dirty="0"/>
          </a:p>
        </p:txBody>
      </p:sp>
      <p:sp>
        <p:nvSpPr>
          <p:cNvPr id="4" name="灯片编号占位符 3"/>
          <p:cNvSpPr>
            <a:spLocks noGrp="1"/>
          </p:cNvSpPr>
          <p:nvPr>
            <p:ph type="sldNum" sz="quarter" idx="5"/>
          </p:nvPr>
        </p:nvSpPr>
        <p:spPr/>
        <p:txBody>
          <a:bodyPr/>
          <a:lstStyle/>
          <a:p>
            <a:fld id="{E6D78D49-89F0-B84A-A2E9-4954859F3F02}" type="slidenum">
              <a:rPr kumimoji="1" lang="zh-CN" altLang="en-US" smtClean="0"/>
              <a:t>11</a:t>
            </a:fld>
            <a:endParaRPr kumimoji="1" lang="zh-CN" altLang="en-US"/>
          </a:p>
        </p:txBody>
      </p:sp>
    </p:spTree>
    <p:extLst>
      <p:ext uri="{BB962C8B-B14F-4D97-AF65-F5344CB8AC3E}">
        <p14:creationId xmlns:p14="http://schemas.microsoft.com/office/powerpoint/2010/main" val="4508221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342900" indent="-342900">
              <a:buFont typeface="+mj-lt"/>
              <a:buAutoNum type="arabicPeriod"/>
            </a:pPr>
            <a:r>
              <a:rPr lang="zh-CN" altLang="en-US" dirty="0"/>
              <a:t>相关性：如果两个</a:t>
            </a:r>
            <a:r>
              <a:rPr lang="en-US" altLang="zh-CN" dirty="0"/>
              <a:t>TF</a:t>
            </a:r>
            <a:r>
              <a:rPr lang="zh-CN" altLang="en-US" dirty="0"/>
              <a:t>的表达水平相关，</a:t>
            </a:r>
            <a:r>
              <a:rPr lang="zh-CN" altLang="en-US" b="1" dirty="0"/>
              <a:t>无法识别调控因子和靶基因</a:t>
            </a:r>
            <a:r>
              <a:rPr lang="zh-CN" altLang="en-US" dirty="0"/>
              <a:t>或者还有第三个</a:t>
            </a:r>
            <a:r>
              <a:rPr lang="en-US" altLang="zh-CN" dirty="0"/>
              <a:t>TF</a:t>
            </a:r>
            <a:r>
              <a:rPr lang="zh-CN" altLang="en-US" dirty="0"/>
              <a:t>调节它们的可能性</a:t>
            </a:r>
            <a:endParaRPr lang="en-US" altLang="zh-CN" dirty="0"/>
          </a:p>
          <a:p>
            <a:pPr marL="342900" indent="-342900">
              <a:buFont typeface="+mj-lt"/>
              <a:buAutoNum type="arabicPeriod"/>
            </a:pPr>
            <a:r>
              <a:rPr lang="zh-CN" altLang="en-US" dirty="0"/>
              <a:t>回归：回归模型中的系数（例如</a:t>
            </a:r>
            <a:r>
              <a:rPr lang="en-US" altLang="zh-CN" dirty="0"/>
              <a:t>TF</a:t>
            </a:r>
            <a:r>
              <a:rPr lang="zh-CN" altLang="en-US" dirty="0"/>
              <a:t>或</a:t>
            </a:r>
            <a:r>
              <a:rPr lang="en-US" altLang="zh-CN" dirty="0"/>
              <a:t>CRE</a:t>
            </a:r>
            <a:r>
              <a:rPr lang="zh-CN" altLang="en-US" dirty="0"/>
              <a:t>）可以解释为关联的强度，而系数的符号可以用来推断调控相互作用的方向。大量预测因子通常会导致过拟合，模型变得过于复杂，泛化能力差。如果存在相关预测因子，回归模型可能会变得不稳定。</a:t>
            </a:r>
            <a:endParaRPr lang="en-US" altLang="zh-CN" dirty="0"/>
          </a:p>
          <a:p>
            <a:pPr marL="342900" indent="-342900">
              <a:buFont typeface="+mj-lt"/>
              <a:buAutoNum type="arabicPeriod"/>
            </a:pPr>
            <a:r>
              <a:rPr lang="zh-CN" altLang="en-US" dirty="0"/>
              <a:t>概率模型：这些方法通常假设基因表达遵循特定的分布，如高斯分布，这可能不是所有基因的适当假设。</a:t>
            </a:r>
            <a:endParaRPr lang="en-US" altLang="zh-CN" dirty="0"/>
          </a:p>
          <a:p>
            <a:pPr marL="342900" indent="-342900">
              <a:buFont typeface="+mj-lt"/>
              <a:buAutoNum type="arabicPeriod"/>
            </a:pPr>
            <a:r>
              <a:rPr lang="zh-CN" altLang="en-US" dirty="0"/>
              <a:t>动力学系统：模拟系统随时间演变的变化，它们捕获了可能影响基因表达及其随机性的各种因素，是可解释的，其中每个参数对应一个特定的属性。通常是微分方程的形式。然而，更大网络的复杂性和对先前特定领域知识的依赖可能会使这些模型的可扩展性降低，并容易产生偏差。</a:t>
            </a:r>
            <a:endParaRPr lang="en-US" altLang="zh-CN" dirty="0"/>
          </a:p>
          <a:p>
            <a:pPr marL="342900" indent="-342900">
              <a:buFont typeface="+mj-lt"/>
              <a:buAutoNum type="arabicPeriod"/>
            </a:pPr>
            <a:r>
              <a:rPr lang="zh-CN" altLang="en-US" dirty="0"/>
              <a:t>深度学习：对多种类型的输入学习潜在的关系。需要大数据集和计算资源，不容易解释。</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E6D78D49-89F0-B84A-A2E9-4954859F3F02}" type="slidenum">
              <a:rPr kumimoji="1" lang="zh-CN" altLang="en-US" smtClean="0"/>
              <a:t>12</a:t>
            </a:fld>
            <a:endParaRPr kumimoji="1" lang="zh-CN" altLang="en-US"/>
          </a:p>
        </p:txBody>
      </p:sp>
    </p:spTree>
    <p:extLst>
      <p:ext uri="{BB962C8B-B14F-4D97-AF65-F5344CB8AC3E}">
        <p14:creationId xmlns:p14="http://schemas.microsoft.com/office/powerpoint/2010/main" val="20854838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b="1" dirty="0"/>
              <a:t>Regulon</a:t>
            </a:r>
            <a:r>
              <a:rPr lang="zh-CN" altLang="en-US" b="1" dirty="0"/>
              <a:t>：调节子</a:t>
            </a:r>
            <a:endParaRPr lang="en-US" altLang="zh-CN" b="1" dirty="0"/>
          </a:p>
          <a:p>
            <a:r>
              <a:rPr lang="en-US" altLang="zh-CN" dirty="0"/>
              <a:t>TF motif enrichment </a:t>
            </a:r>
            <a:r>
              <a:rPr lang="zh-CN" altLang="en-US" dirty="0"/>
              <a:t>并不是将 </a:t>
            </a:r>
            <a:r>
              <a:rPr lang="en-US" altLang="zh-CN" dirty="0"/>
              <a:t>TF </a:t>
            </a:r>
            <a:r>
              <a:rPr lang="zh-CN" altLang="en-US" dirty="0"/>
              <a:t>和 </a:t>
            </a:r>
            <a:r>
              <a:rPr lang="en-US" altLang="zh-CN" dirty="0"/>
              <a:t>CRE </a:t>
            </a:r>
            <a:r>
              <a:rPr lang="zh-CN" altLang="en-US" dirty="0"/>
              <a:t>的信息进行融合，而是</a:t>
            </a:r>
            <a:r>
              <a:rPr lang="zh-CN" altLang="en-US" b="1" dirty="0"/>
              <a:t>利用 </a:t>
            </a:r>
            <a:r>
              <a:rPr lang="en-US" altLang="zh-CN" b="1" dirty="0"/>
              <a:t>TF </a:t>
            </a:r>
            <a:r>
              <a:rPr lang="zh-CN" altLang="en-US" b="1" dirty="0"/>
              <a:t>的已知信息来识别潜在的 </a:t>
            </a:r>
            <a:r>
              <a:rPr lang="en-US" altLang="zh-CN" b="1" dirty="0"/>
              <a:t>CRE</a:t>
            </a:r>
            <a:r>
              <a:rPr lang="zh-CN" altLang="en-US" dirty="0"/>
              <a:t>，并</a:t>
            </a:r>
            <a:r>
              <a:rPr lang="zh-CN" altLang="en-US" b="1" dirty="0"/>
              <a:t>推断 </a:t>
            </a:r>
            <a:r>
              <a:rPr lang="en-US" altLang="zh-CN" b="1" dirty="0"/>
              <a:t>TF </a:t>
            </a:r>
            <a:r>
              <a:rPr lang="zh-CN" altLang="en-US" b="1" dirty="0"/>
              <a:t>与基因之间的调控关系</a:t>
            </a:r>
            <a:r>
              <a:rPr lang="zh-CN" altLang="en-US" dirty="0"/>
              <a:t>。它主要关注以下几个方面：</a:t>
            </a:r>
            <a:endParaRPr lang="en-US" altLang="zh-CN" dirty="0"/>
          </a:p>
          <a:p>
            <a:r>
              <a:rPr lang="en-US" altLang="zh-CN" dirty="0"/>
              <a:t>TF </a:t>
            </a:r>
            <a:r>
              <a:rPr lang="zh-CN" altLang="en-US" dirty="0"/>
              <a:t>信息</a:t>
            </a:r>
            <a:r>
              <a:rPr lang="en-US" altLang="zh-CN" dirty="0"/>
              <a:t>: TF motif enrichment </a:t>
            </a:r>
            <a:r>
              <a:rPr lang="zh-CN" altLang="en-US" dirty="0"/>
              <a:t>分析通常需要使用 </a:t>
            </a:r>
            <a:r>
              <a:rPr lang="en-US" altLang="zh-CN" dirty="0"/>
              <a:t>TF </a:t>
            </a:r>
            <a:r>
              <a:rPr lang="zh-CN" altLang="en-US" dirty="0"/>
              <a:t>的已知信息，例如</a:t>
            </a:r>
            <a:r>
              <a:rPr lang="zh-CN" altLang="en-US" b="1" dirty="0"/>
              <a:t>转录因子结合位点 </a:t>
            </a:r>
            <a:r>
              <a:rPr lang="en-US" altLang="zh-CN" b="1" dirty="0"/>
              <a:t>(TFBS) </a:t>
            </a:r>
            <a:r>
              <a:rPr lang="zh-CN" altLang="en-US" b="1" dirty="0"/>
              <a:t>的位置权重矩阵 </a:t>
            </a:r>
            <a:r>
              <a:rPr lang="en-US" altLang="zh-CN" b="1" dirty="0"/>
              <a:t>(PWM)</a:t>
            </a:r>
            <a:r>
              <a:rPr lang="zh-CN" altLang="en-US" dirty="0"/>
              <a:t>。</a:t>
            </a:r>
            <a:r>
              <a:rPr lang="en-US" altLang="zh-CN" dirty="0"/>
              <a:t>PWM </a:t>
            </a:r>
            <a:r>
              <a:rPr lang="zh-CN" altLang="en-US" dirty="0"/>
              <a:t>描述了 </a:t>
            </a:r>
            <a:r>
              <a:rPr lang="en-US" altLang="zh-CN" dirty="0"/>
              <a:t>TF </a:t>
            </a:r>
            <a:r>
              <a:rPr lang="zh-CN" altLang="en-US" dirty="0"/>
              <a:t>与其靶标 </a:t>
            </a:r>
            <a:r>
              <a:rPr lang="en-US" altLang="zh-CN" dirty="0"/>
              <a:t>DNA </a:t>
            </a:r>
            <a:r>
              <a:rPr lang="zh-CN" altLang="en-US" dirty="0"/>
              <a:t>序列结合的偏好。</a:t>
            </a:r>
            <a:endParaRPr lang="en-US" altLang="zh-CN" dirty="0"/>
          </a:p>
          <a:p>
            <a:r>
              <a:rPr lang="en-US" altLang="zh-CN" dirty="0"/>
              <a:t>CRE </a:t>
            </a:r>
            <a:r>
              <a:rPr lang="zh-CN" altLang="en-US" dirty="0"/>
              <a:t>识别</a:t>
            </a:r>
            <a:r>
              <a:rPr lang="en-US" altLang="zh-CN" dirty="0"/>
              <a:t>: </a:t>
            </a:r>
            <a:r>
              <a:rPr lang="zh-CN" altLang="en-US" dirty="0"/>
              <a:t>通过</a:t>
            </a:r>
            <a:r>
              <a:rPr lang="zh-CN" altLang="en-US" b="1" dirty="0"/>
              <a:t>比较 </a:t>
            </a:r>
            <a:r>
              <a:rPr lang="en-US" altLang="zh-CN" b="1" dirty="0"/>
              <a:t>CRE </a:t>
            </a:r>
            <a:r>
              <a:rPr lang="zh-CN" altLang="en-US" b="1" dirty="0"/>
              <a:t>的序列与 </a:t>
            </a:r>
            <a:r>
              <a:rPr lang="en-US" altLang="zh-CN" b="1" dirty="0"/>
              <a:t>TFBS PWM</a:t>
            </a:r>
            <a:r>
              <a:rPr lang="zh-CN" altLang="en-US" dirty="0"/>
              <a:t>，</a:t>
            </a:r>
            <a:r>
              <a:rPr lang="en-US" altLang="zh-CN" dirty="0"/>
              <a:t>TF motif enrichment </a:t>
            </a:r>
            <a:r>
              <a:rPr lang="zh-CN" altLang="en-US" dirty="0"/>
              <a:t>分析可以</a:t>
            </a:r>
            <a:r>
              <a:rPr lang="zh-CN" altLang="en-US" b="1" dirty="0"/>
              <a:t>识别具有相似序列模式的 </a:t>
            </a:r>
            <a:r>
              <a:rPr lang="en-US" altLang="zh-CN" b="1" dirty="0"/>
              <a:t>CRE</a:t>
            </a:r>
            <a:r>
              <a:rPr lang="zh-CN" altLang="en-US" dirty="0"/>
              <a:t>，</a:t>
            </a:r>
            <a:r>
              <a:rPr lang="zh-CN" altLang="en-US" b="1" dirty="0"/>
              <a:t>这些 </a:t>
            </a:r>
            <a:r>
              <a:rPr lang="en-US" altLang="zh-CN" b="1" dirty="0"/>
              <a:t>CRE </a:t>
            </a:r>
            <a:r>
              <a:rPr lang="zh-CN" altLang="en-US" b="1" dirty="0"/>
              <a:t>可能被特定的 </a:t>
            </a:r>
            <a:r>
              <a:rPr lang="en-US" altLang="zh-CN" b="1" dirty="0"/>
              <a:t>TF </a:t>
            </a:r>
            <a:r>
              <a:rPr lang="zh-CN" altLang="en-US" b="1" dirty="0"/>
              <a:t>所结合</a:t>
            </a:r>
            <a:r>
              <a:rPr lang="zh-CN" altLang="en-US" dirty="0"/>
              <a:t>。</a:t>
            </a:r>
            <a:endParaRPr lang="en-US" altLang="zh-CN" dirty="0"/>
          </a:p>
          <a:p>
            <a:r>
              <a:rPr lang="en-US" altLang="zh-CN" dirty="0"/>
              <a:t>TF-</a:t>
            </a:r>
            <a:r>
              <a:rPr lang="zh-CN" altLang="en-US" dirty="0"/>
              <a:t>基因调控关系</a:t>
            </a:r>
            <a:r>
              <a:rPr lang="en-US" altLang="zh-CN" dirty="0"/>
              <a:t>: </a:t>
            </a:r>
            <a:r>
              <a:rPr lang="zh-CN" altLang="en-US" dirty="0"/>
              <a:t>一旦识别出潜在的 </a:t>
            </a:r>
            <a:r>
              <a:rPr lang="en-US" altLang="zh-CN" dirty="0"/>
              <a:t>CRE</a:t>
            </a:r>
            <a:r>
              <a:rPr lang="zh-CN" altLang="en-US" dirty="0"/>
              <a:t>，</a:t>
            </a:r>
            <a:r>
              <a:rPr lang="en-US" altLang="zh-CN" b="1" dirty="0"/>
              <a:t>TF motif enrichment </a:t>
            </a:r>
            <a:r>
              <a:rPr lang="zh-CN" altLang="en-US" b="1" dirty="0"/>
              <a:t>分析可以结合</a:t>
            </a:r>
            <a:r>
              <a:rPr lang="zh-CN" altLang="en-US" dirty="0"/>
              <a:t>其他信息，例如 </a:t>
            </a:r>
            <a:r>
              <a:rPr lang="en-US" altLang="zh-CN" b="1" dirty="0"/>
              <a:t>TF </a:t>
            </a:r>
            <a:r>
              <a:rPr lang="zh-CN" altLang="en-US" b="1" dirty="0"/>
              <a:t>和基因的表达水平</a:t>
            </a:r>
            <a:r>
              <a:rPr lang="zh-CN" altLang="en-US" dirty="0"/>
              <a:t>，来</a:t>
            </a:r>
            <a:r>
              <a:rPr lang="zh-CN" altLang="en-US" b="1" dirty="0"/>
              <a:t>推断 </a:t>
            </a:r>
            <a:r>
              <a:rPr lang="en-US" altLang="zh-CN" b="1" dirty="0"/>
              <a:t>TF </a:t>
            </a:r>
            <a:r>
              <a:rPr lang="zh-CN" altLang="en-US" b="1" dirty="0"/>
              <a:t>与基因之间的调控关系</a:t>
            </a:r>
            <a:r>
              <a:rPr lang="zh-CN" altLang="en-US" dirty="0"/>
              <a:t>。</a:t>
            </a:r>
          </a:p>
        </p:txBody>
      </p:sp>
      <p:sp>
        <p:nvSpPr>
          <p:cNvPr id="4" name="灯片编号占位符 3"/>
          <p:cNvSpPr>
            <a:spLocks noGrp="1"/>
          </p:cNvSpPr>
          <p:nvPr>
            <p:ph type="sldNum" sz="quarter" idx="5"/>
          </p:nvPr>
        </p:nvSpPr>
        <p:spPr/>
        <p:txBody>
          <a:bodyPr/>
          <a:lstStyle/>
          <a:p>
            <a:fld id="{E6D78D49-89F0-B84A-A2E9-4954859F3F02}" type="slidenum">
              <a:rPr kumimoji="1" lang="zh-CN" altLang="en-US" smtClean="0"/>
              <a:t>13</a:t>
            </a:fld>
            <a:endParaRPr kumimoji="1" lang="zh-CN" altLang="en-US"/>
          </a:p>
        </p:txBody>
      </p:sp>
    </p:spTree>
    <p:extLst>
      <p:ext uri="{BB962C8B-B14F-4D97-AF65-F5344CB8AC3E}">
        <p14:creationId xmlns:p14="http://schemas.microsoft.com/office/powerpoint/2010/main" val="16027015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a:t>1.</a:t>
            </a:r>
            <a:r>
              <a:rPr lang="zh-CN" altLang="en-US" dirty="0"/>
              <a:t>数据预处理</a:t>
            </a:r>
            <a:endParaRPr lang="en-US" altLang="zh-CN" dirty="0"/>
          </a:p>
          <a:p>
            <a:pPr marL="171450" indent="-171450">
              <a:buFont typeface="Arial" panose="020B0604020202020204" pitchFamily="34" charset="0"/>
              <a:buChar char="•"/>
            </a:pPr>
            <a:r>
              <a:rPr lang="zh-CN" altLang="en-US" b="1" dirty="0"/>
              <a:t>整合多模态的数据，</a:t>
            </a:r>
            <a:r>
              <a:rPr lang="en-US" altLang="zh-CN" b="1" dirty="0"/>
              <a:t>gene-cell</a:t>
            </a:r>
            <a:r>
              <a:rPr lang="zh-CN" altLang="en-US" b="1" dirty="0"/>
              <a:t>，染色质可及性数据</a:t>
            </a:r>
            <a:r>
              <a:rPr lang="en-US" altLang="zh-CN" b="1" dirty="0"/>
              <a:t>-cell</a:t>
            </a:r>
            <a:r>
              <a:rPr lang="zh-CN" altLang="en-US" b="1" dirty="0"/>
              <a:t>，整合成基因和</a:t>
            </a:r>
            <a:r>
              <a:rPr lang="en-US" altLang="zh-CN" b="1" dirty="0"/>
              <a:t>cell</a:t>
            </a:r>
            <a:r>
              <a:rPr lang="zh-CN" altLang="en-US" b="1" dirty="0"/>
              <a:t>的表达矩阵   </a:t>
            </a:r>
            <a:r>
              <a:rPr lang="en-GB" altLang="zh-CN" sz="1800" b="0" i="0" dirty="0">
                <a:solidFill>
                  <a:srgbClr val="000000"/>
                </a:solidFill>
                <a:effectLst/>
                <a:latin typeface="AdvOT13119950"/>
              </a:rPr>
              <a:t>Multiple </a:t>
            </a:r>
            <a:r>
              <a:rPr lang="en-GB" altLang="zh-CN" sz="1800" b="0" i="0" dirty="0" err="1">
                <a:solidFill>
                  <a:srgbClr val="000000"/>
                </a:solidFill>
                <a:effectLst/>
                <a:latin typeface="AdvOT13119950"/>
              </a:rPr>
              <a:t>scRNA-seq</a:t>
            </a:r>
            <a:r>
              <a:rPr lang="en-GB" altLang="zh-CN" sz="1800" b="0" i="0" dirty="0">
                <a:solidFill>
                  <a:srgbClr val="000000"/>
                </a:solidFill>
                <a:effectLst/>
                <a:latin typeface="AdvOT13119950"/>
              </a:rPr>
              <a:t> data</a:t>
            </a:r>
            <a:r>
              <a:rPr lang="en-US" altLang="zh-CN" sz="1800" b="0" i="0" dirty="0">
                <a:solidFill>
                  <a:srgbClr val="000000"/>
                </a:solidFill>
                <a:effectLst/>
                <a:latin typeface="AdvOT13119950"/>
              </a:rPr>
              <a:t>(</a:t>
            </a:r>
            <a:r>
              <a:rPr lang="zh-CN" altLang="en-US" sz="1800" b="0" i="0" dirty="0">
                <a:solidFill>
                  <a:srgbClr val="000000"/>
                </a:solidFill>
                <a:effectLst/>
                <a:latin typeface="SourceHanSerifCN-Regular"/>
              </a:rPr>
              <a:t>多基因表达矩阵</a:t>
            </a:r>
            <a:r>
              <a:rPr lang="en-US" altLang="zh-CN" sz="1800" b="0" i="0" dirty="0">
                <a:solidFill>
                  <a:srgbClr val="000000"/>
                </a:solidFill>
                <a:effectLst/>
                <a:latin typeface="AdvOT13119950"/>
              </a:rPr>
              <a:t>)</a:t>
            </a:r>
            <a:r>
              <a:rPr lang="zh-CN" altLang="en-US" sz="1800" b="0" i="0" dirty="0">
                <a:solidFill>
                  <a:srgbClr val="000000"/>
                </a:solidFill>
                <a:effectLst/>
                <a:latin typeface="AdvOT13119950"/>
              </a:rPr>
              <a:t>、</a:t>
            </a:r>
            <a:r>
              <a:rPr lang="en-GB" altLang="zh-CN" dirty="0"/>
              <a:t> </a:t>
            </a:r>
            <a:r>
              <a:rPr lang="en-GB" altLang="zh-CN" sz="1800" b="0" i="0" dirty="0">
                <a:solidFill>
                  <a:srgbClr val="000000"/>
                </a:solidFill>
                <a:effectLst/>
                <a:latin typeface="AdvOT13119950"/>
              </a:rPr>
              <a:t>CITE-</a:t>
            </a:r>
            <a:r>
              <a:rPr lang="en-GB" altLang="zh-CN" sz="1800" b="0" i="0" dirty="0" err="1">
                <a:solidFill>
                  <a:srgbClr val="000000"/>
                </a:solidFill>
                <a:effectLst/>
                <a:latin typeface="AdvOT13119950"/>
              </a:rPr>
              <a:t>seq</a:t>
            </a:r>
            <a:r>
              <a:rPr lang="en-GB" altLang="zh-CN" sz="1800" b="0" i="0" dirty="0">
                <a:solidFill>
                  <a:srgbClr val="000000"/>
                </a:solidFill>
                <a:effectLst/>
                <a:latin typeface="AdvOT13119950"/>
              </a:rPr>
              <a:t> data(</a:t>
            </a:r>
            <a:r>
              <a:rPr lang="zh-CN" altLang="en-US" sz="1800" b="0" i="0" dirty="0">
                <a:solidFill>
                  <a:srgbClr val="000000"/>
                </a:solidFill>
                <a:effectLst/>
                <a:latin typeface="SourceHanSerifCN-Regular"/>
              </a:rPr>
              <a:t>基因和表面蛋白表达矩阵</a:t>
            </a:r>
            <a:r>
              <a:rPr lang="en-GB" altLang="zh-CN" sz="1800" b="0" i="0" dirty="0">
                <a:solidFill>
                  <a:srgbClr val="000000"/>
                </a:solidFill>
                <a:effectLst/>
                <a:latin typeface="AdvOT13119950"/>
              </a:rPr>
              <a:t>)</a:t>
            </a:r>
            <a:r>
              <a:rPr lang="zh-CN" altLang="en-US" sz="1800" b="0" i="0" dirty="0">
                <a:solidFill>
                  <a:srgbClr val="000000"/>
                </a:solidFill>
                <a:effectLst/>
                <a:latin typeface="AdvOT13119950"/>
              </a:rPr>
              <a:t>、</a:t>
            </a:r>
            <a:r>
              <a:rPr lang="en-GB" altLang="zh-CN" dirty="0"/>
              <a:t>  </a:t>
            </a:r>
            <a:r>
              <a:rPr lang="en-GB" altLang="zh-CN" sz="1800" b="0" i="0" dirty="0" err="1">
                <a:solidFill>
                  <a:srgbClr val="000000"/>
                </a:solidFill>
                <a:effectLst/>
                <a:latin typeface="AdvOT13119950"/>
              </a:rPr>
              <a:t>scRNA</a:t>
            </a:r>
            <a:r>
              <a:rPr lang="en-GB" altLang="zh-CN" sz="1800" b="0" i="0" dirty="0">
                <a:solidFill>
                  <a:srgbClr val="000000"/>
                </a:solidFill>
                <a:effectLst/>
                <a:latin typeface="AdvOT13119950"/>
              </a:rPr>
              <a:t>-ATAC-</a:t>
            </a:r>
            <a:r>
              <a:rPr lang="en-GB" altLang="zh-CN" sz="1800" b="0" i="0" dirty="0" err="1">
                <a:solidFill>
                  <a:srgbClr val="000000"/>
                </a:solidFill>
                <a:effectLst/>
                <a:latin typeface="AdvOT13119950"/>
              </a:rPr>
              <a:t>seq</a:t>
            </a:r>
            <a:r>
              <a:rPr lang="en-GB" altLang="zh-CN" sz="1800" b="0" i="0" dirty="0">
                <a:solidFill>
                  <a:srgbClr val="000000"/>
                </a:solidFill>
                <a:effectLst/>
                <a:latin typeface="AdvOT13119950"/>
              </a:rPr>
              <a:t>(</a:t>
            </a:r>
            <a:r>
              <a:rPr lang="zh-CN" altLang="en-US" sz="1800" b="0" i="0" dirty="0">
                <a:solidFill>
                  <a:srgbClr val="000000"/>
                </a:solidFill>
                <a:effectLst/>
                <a:latin typeface="SourceHanSerifCN-Regular"/>
              </a:rPr>
              <a:t>基因表达和染色质可及性矩阵</a:t>
            </a:r>
            <a:r>
              <a:rPr lang="en-GB" altLang="zh-CN" sz="1800" b="0" i="0" dirty="0">
                <a:solidFill>
                  <a:srgbClr val="000000"/>
                </a:solidFill>
                <a:effectLst/>
                <a:latin typeface="AdvOT13119950"/>
              </a:rPr>
              <a:t>)</a:t>
            </a:r>
            <a:r>
              <a:rPr lang="en-GB" altLang="zh-CN" dirty="0"/>
              <a:t> </a:t>
            </a:r>
            <a:endParaRPr lang="en-US" altLang="zh-CN" b="1" dirty="0"/>
          </a:p>
          <a:p>
            <a:pPr marL="171450" indent="-171450">
              <a:buFont typeface="Arial" panose="020B0604020202020204" pitchFamily="34" charset="0"/>
              <a:buChar char="•"/>
            </a:pPr>
            <a:r>
              <a:rPr lang="zh-CN" altLang="en-US" sz="1200" b="0" i="0" dirty="0">
                <a:solidFill>
                  <a:srgbClr val="000000"/>
                </a:solidFill>
                <a:effectLst/>
                <a:latin typeface="SourceHanSerifCN-Regular"/>
              </a:rPr>
              <a:t>通过</a:t>
            </a:r>
            <a:r>
              <a:rPr lang="zh-CN" altLang="en-US" sz="1200" b="1" i="0" dirty="0">
                <a:solidFill>
                  <a:srgbClr val="000000"/>
                </a:solidFill>
                <a:effectLst/>
                <a:latin typeface="SourceHanSerifCN-Regular"/>
              </a:rPr>
              <a:t>去除低质量细胞</a:t>
            </a:r>
            <a:r>
              <a:rPr lang="zh-CN" altLang="en-US" sz="1200" b="0" i="0" dirty="0">
                <a:solidFill>
                  <a:srgbClr val="000000"/>
                </a:solidFill>
                <a:effectLst/>
                <a:latin typeface="SourceHanSerifCN-Regular"/>
              </a:rPr>
              <a:t>和</a:t>
            </a:r>
            <a:r>
              <a:rPr lang="zh-CN" altLang="en-US" sz="1200" b="1" i="0" dirty="0">
                <a:solidFill>
                  <a:srgbClr val="000000"/>
                </a:solidFill>
                <a:effectLst/>
                <a:latin typeface="SourceHanSerifCN-Regular"/>
              </a:rPr>
              <a:t>低表达基因</a:t>
            </a:r>
            <a:r>
              <a:rPr lang="zh-CN" altLang="en-US" sz="1200" b="0" i="0" dirty="0">
                <a:solidFill>
                  <a:srgbClr val="000000"/>
                </a:solidFill>
                <a:effectLst/>
                <a:latin typeface="SourceHanSerifCN-Regular"/>
              </a:rPr>
              <a:t>对数据进行预处理， 然后根据</a:t>
            </a:r>
            <a:r>
              <a:rPr lang="zh-CN" altLang="en-US" sz="1200" b="1" i="0" dirty="0">
                <a:solidFill>
                  <a:srgbClr val="000000"/>
                </a:solidFill>
                <a:effectLst/>
                <a:latin typeface="SourceHanSerifCN-Regular"/>
              </a:rPr>
              <a:t>具体的数据类型应用不同的归一化</a:t>
            </a:r>
            <a:r>
              <a:rPr lang="zh-CN" altLang="en-US" sz="1200" b="0" i="0" dirty="0">
                <a:solidFill>
                  <a:srgbClr val="000000"/>
                </a:solidFill>
                <a:effectLst/>
                <a:latin typeface="SourceHanSerifCN-Regular"/>
              </a:rPr>
              <a:t>方法。</a:t>
            </a:r>
            <a:r>
              <a:rPr lang="zh-CN" altLang="en-US" dirty="0"/>
              <a:t> 对</a:t>
            </a:r>
            <a:r>
              <a:rPr lang="zh-CN" altLang="en-US" b="1" dirty="0"/>
              <a:t>不同类型的多组学数据使用不同的数据整合</a:t>
            </a:r>
            <a:r>
              <a:rPr lang="zh-CN" altLang="en-US" dirty="0"/>
              <a:t>方法，生成</a:t>
            </a:r>
            <a:r>
              <a:rPr lang="en-US" altLang="zh-CN" dirty="0"/>
              <a:t>Gene-Cell</a:t>
            </a:r>
            <a:r>
              <a:rPr lang="zh-CN" altLang="en-US" dirty="0"/>
              <a:t>矩阵。</a:t>
            </a:r>
            <a:endParaRPr lang="en-US" altLang="zh-CN" dirty="0"/>
          </a:p>
          <a:p>
            <a:r>
              <a:rPr lang="en-US" altLang="zh-CN" dirty="0"/>
              <a:t>2.</a:t>
            </a:r>
            <a:r>
              <a:rPr lang="zh-CN" altLang="en-US" sz="1200" b="0" i="0" dirty="0">
                <a:solidFill>
                  <a:srgbClr val="000000"/>
                </a:solidFill>
                <a:effectLst/>
                <a:latin typeface="SourceHanSerifCN-Regular"/>
              </a:rPr>
              <a:t>从集成矩阵构建异构图，将细胞和基因作为节点， 将细胞中存在的基因作为边缘。 </a:t>
            </a:r>
            <a:endParaRPr lang="en-US" altLang="zh-CN" dirty="0"/>
          </a:p>
          <a:p>
            <a:r>
              <a:rPr lang="en-US" altLang="zh-CN" dirty="0"/>
              <a:t>3.</a:t>
            </a:r>
            <a:r>
              <a:rPr lang="zh-CN" altLang="en-US" sz="1200" b="0" i="0" dirty="0">
                <a:solidFill>
                  <a:srgbClr val="000000"/>
                </a:solidFill>
                <a:effectLst/>
                <a:latin typeface="SourceHanSerifCN-Regular"/>
              </a:rPr>
              <a:t>建立</a:t>
            </a:r>
            <a:r>
              <a:rPr lang="en-US" altLang="zh-CN" sz="1200" b="0" i="0" dirty="0">
                <a:solidFill>
                  <a:srgbClr val="000000"/>
                </a:solidFill>
                <a:effectLst/>
                <a:latin typeface="Times-Roman"/>
              </a:rPr>
              <a:t>HGT</a:t>
            </a:r>
            <a:r>
              <a:rPr lang="zh-CN" altLang="en-US" sz="1200" b="0" i="0" dirty="0">
                <a:solidFill>
                  <a:srgbClr val="000000"/>
                </a:solidFill>
                <a:effectLst/>
                <a:latin typeface="SourceHanSerifCN-Regular"/>
              </a:rPr>
              <a:t>模型， 共同学习</a:t>
            </a:r>
            <a:r>
              <a:rPr lang="zh-CN" altLang="en-US" sz="1200" b="1" i="0" dirty="0">
                <a:solidFill>
                  <a:srgbClr val="000000"/>
                </a:solidFill>
                <a:effectLst/>
                <a:latin typeface="SourceHanSerifCN-Regular"/>
              </a:rPr>
              <a:t>细胞和基因的低维嵌入</a:t>
            </a:r>
            <a:r>
              <a:rPr lang="zh-CN" altLang="en-US" sz="1200" b="0" i="0" dirty="0">
                <a:solidFill>
                  <a:srgbClr val="000000"/>
                </a:solidFill>
                <a:effectLst/>
                <a:latin typeface="SourceHanSerifCN-Regular"/>
              </a:rPr>
              <a:t>， 并生成</a:t>
            </a:r>
            <a:r>
              <a:rPr lang="zh-CN" altLang="en-US" sz="1200" b="1" i="0" dirty="0">
                <a:solidFill>
                  <a:srgbClr val="000000"/>
                </a:solidFill>
                <a:effectLst/>
                <a:latin typeface="SourceHanSerifCN-Regular"/>
              </a:rPr>
              <a:t>一个注意力分数</a:t>
            </a:r>
            <a:r>
              <a:rPr lang="zh-CN" altLang="en-US" sz="1200" b="0" i="0" dirty="0">
                <a:solidFill>
                  <a:srgbClr val="000000"/>
                </a:solidFill>
                <a:effectLst/>
                <a:latin typeface="SourceHanSerifCN-Regular"/>
              </a:rPr>
              <a:t>来表示</a:t>
            </a:r>
            <a:r>
              <a:rPr lang="zh-CN" altLang="en-US" sz="1200" b="1" i="0" dirty="0">
                <a:solidFill>
                  <a:srgbClr val="000000"/>
                </a:solidFill>
                <a:effectLst/>
                <a:latin typeface="SourceHanSerifCN-Regular"/>
              </a:rPr>
              <a:t>基因对细胞的重要性</a:t>
            </a:r>
            <a:r>
              <a:rPr lang="zh-CN" altLang="en-US" sz="1200" b="0" i="0" dirty="0">
                <a:solidFill>
                  <a:srgbClr val="000000"/>
                </a:solidFill>
                <a:effectLst/>
                <a:latin typeface="SourceHanSerifCN-Regular"/>
              </a:rPr>
              <a:t>。 </a:t>
            </a:r>
            <a:endParaRPr lang="en-US" altLang="zh-CN" sz="1200" b="0" i="0" dirty="0">
              <a:solidFill>
                <a:srgbClr val="000000"/>
              </a:solidFill>
              <a:effectLst/>
              <a:latin typeface="SourceHanSerifCN-Regular"/>
            </a:endParaRPr>
          </a:p>
          <a:p>
            <a:r>
              <a:rPr lang="en-US" altLang="zh-CN" dirty="0">
                <a:solidFill>
                  <a:srgbClr val="000000"/>
                </a:solidFill>
                <a:latin typeface="SourceHanSerifCN-Regular"/>
              </a:rPr>
              <a:t>4.</a:t>
            </a:r>
            <a:r>
              <a:rPr lang="zh-CN" altLang="en-US" sz="1200" b="0" i="0" dirty="0">
                <a:solidFill>
                  <a:srgbClr val="000000"/>
                </a:solidFill>
                <a:effectLst/>
                <a:latin typeface="SourceHanSerifCN-Regular"/>
              </a:rPr>
              <a:t>基于</a:t>
            </a:r>
            <a:r>
              <a:rPr lang="en-US" altLang="zh-CN" dirty="0">
                <a:solidFill>
                  <a:srgbClr val="000000"/>
                </a:solidFill>
                <a:latin typeface="Times-Roman"/>
              </a:rPr>
              <a:t>HGT</a:t>
            </a:r>
            <a:r>
              <a:rPr lang="zh-CN" altLang="en-US" sz="1200" b="1" i="0" dirty="0">
                <a:solidFill>
                  <a:srgbClr val="000000"/>
                </a:solidFill>
                <a:effectLst/>
                <a:latin typeface="SourceHanSerifCN-Regular"/>
              </a:rPr>
              <a:t>学习的嵌入</a:t>
            </a:r>
            <a:r>
              <a:rPr lang="zh-CN" altLang="en-US" b="1" dirty="0">
                <a:solidFill>
                  <a:srgbClr val="000000"/>
                </a:solidFill>
                <a:latin typeface="SourceHanSerifCN-Regular"/>
              </a:rPr>
              <a:t>矩阵</a:t>
            </a:r>
            <a:r>
              <a:rPr lang="zh-CN" altLang="en-US" sz="1200" b="1" i="0" dirty="0">
                <a:solidFill>
                  <a:srgbClr val="000000"/>
                </a:solidFill>
                <a:effectLst/>
                <a:latin typeface="SourceHanSerifCN-Regular"/>
              </a:rPr>
              <a:t>和注意分数</a:t>
            </a:r>
            <a:r>
              <a:rPr lang="zh-CN" altLang="en-US" sz="1200" b="0" i="0" dirty="0">
                <a:solidFill>
                  <a:srgbClr val="000000"/>
                </a:solidFill>
                <a:effectLst/>
                <a:latin typeface="SourceHanSerifCN-Regular"/>
              </a:rPr>
              <a:t>预测细胞聚类和功能基因模块。</a:t>
            </a:r>
            <a:endParaRPr lang="en-US" altLang="zh-CN" sz="1200" b="0" i="0" dirty="0">
              <a:solidFill>
                <a:srgbClr val="000000"/>
              </a:solidFill>
              <a:effectLst/>
              <a:latin typeface="SourceHanSerifCN-Regular"/>
            </a:endParaRPr>
          </a:p>
          <a:p>
            <a:r>
              <a:rPr lang="en-US" altLang="zh-CN" dirty="0">
                <a:solidFill>
                  <a:srgbClr val="000000"/>
                </a:solidFill>
                <a:latin typeface="SourceHanSerifCN-Regular"/>
              </a:rPr>
              <a:t>5.</a:t>
            </a:r>
            <a:r>
              <a:rPr lang="zh-CN" altLang="en-US" sz="1200" b="0" i="0" dirty="0">
                <a:solidFill>
                  <a:srgbClr val="000000"/>
                </a:solidFill>
                <a:effectLst/>
                <a:latin typeface="SourceHanSerifCN-Regular"/>
              </a:rPr>
              <a:t>在每种细胞类型中推断出多种生物网络， 例如基因调控网络</a:t>
            </a:r>
            <a:r>
              <a:rPr lang="en-US" altLang="zh-CN" sz="1200" b="0" i="0" dirty="0">
                <a:solidFill>
                  <a:srgbClr val="000000"/>
                </a:solidFill>
                <a:effectLst/>
                <a:latin typeface="Times-Roman"/>
              </a:rPr>
              <a:t>(GRN)</a:t>
            </a:r>
            <a:r>
              <a:rPr lang="zh-CN" altLang="en-US" sz="1200" b="0" i="0" dirty="0">
                <a:solidFill>
                  <a:srgbClr val="000000"/>
                </a:solidFill>
                <a:effectLst/>
                <a:latin typeface="SourceHanSerifCN-Regular"/>
              </a:rPr>
              <a:t>和基因关联网络。</a:t>
            </a:r>
            <a:r>
              <a:rPr lang="zh-CN" altLang="en-US" dirty="0"/>
              <a:t> </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E6D78D49-89F0-B84A-A2E9-4954859F3F02}" type="slidenum">
              <a:rPr kumimoji="1" lang="zh-CN" altLang="en-US" smtClean="0"/>
              <a:t>14</a:t>
            </a:fld>
            <a:endParaRPr kumimoji="1" lang="zh-CN" altLang="en-US"/>
          </a:p>
        </p:txBody>
      </p:sp>
    </p:spTree>
    <p:extLst>
      <p:ext uri="{BB962C8B-B14F-4D97-AF65-F5344CB8AC3E}">
        <p14:creationId xmlns:p14="http://schemas.microsoft.com/office/powerpoint/2010/main" val="6812336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𝑖𝑗</m:t>
                        </m:r>
                      </m:sub>
                      <m:sup>
                        <m:r>
                          <a:rPr lang="en-US" altLang="zh-CN" b="0" i="1" smtClean="0">
                            <a:latin typeface="Cambria Math" panose="02040503050406030204" pitchFamily="18" charset="0"/>
                          </a:rPr>
                          <m:t>𝐺</m:t>
                        </m:r>
                      </m:sup>
                    </m:sSubSup>
                  </m:oMath>
                </a14:m>
                <a:r>
                  <a:rPr lang="zh-CN" altLang="en-US" dirty="0"/>
                  <a:t>是基因</a:t>
                </a:r>
                <a:r>
                  <a:rPr lang="en-US" altLang="zh-CN" dirty="0" err="1"/>
                  <a:t>i</a:t>
                </a:r>
                <a:r>
                  <a:rPr lang="zh-CN" altLang="en-US" dirty="0"/>
                  <a:t>活性评分     </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𝑖𝑗</m:t>
                        </m:r>
                      </m:sub>
                      <m:sup>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𝐴</m:t>
                            </m:r>
                          </m:e>
                          <m:sup>
                            <m:r>
                              <a:rPr lang="en-US" altLang="zh-CN" b="0" i="1" smtClean="0">
                                <a:latin typeface="Cambria Math" panose="02040503050406030204" pitchFamily="18" charset="0"/>
                              </a:rPr>
                              <m:t>′</m:t>
                            </m:r>
                          </m:sup>
                        </m:sSup>
                      </m:sup>
                    </m:sSubSup>
                  </m:oMath>
                </a14:m>
                <a:r>
                  <a:rPr lang="zh-CN" altLang="en-US" dirty="0"/>
                  <a:t>基因</a:t>
                </a:r>
                <a:r>
                  <a:rPr lang="en-US" altLang="zh-CN" dirty="0" err="1"/>
                  <a:t>i</a:t>
                </a:r>
                <a:r>
                  <a:rPr lang="zh-CN" altLang="en-US" dirty="0"/>
                  <a:t>的</a:t>
                </a:r>
                <a:r>
                  <a:rPr lang="zh-CN" altLang="en-US" b="1" dirty="0"/>
                  <a:t>染色质可及性分数</a:t>
                </a:r>
                <a:r>
                  <a:rPr lang="zh-CN" altLang="en-US" dirty="0"/>
                  <a:t>（调节潜力得分）     </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𝑖𝑗</m:t>
                        </m:r>
                      </m:sub>
                      <m:sup>
                        <m:r>
                          <a:rPr lang="en-US" altLang="zh-CN" b="0" i="1" smtClean="0">
                            <a:latin typeface="Cambria Math" panose="02040503050406030204" pitchFamily="18" charset="0"/>
                          </a:rPr>
                          <m:t>𝑅</m:t>
                        </m:r>
                      </m:sup>
                    </m:sSubSup>
                    <m:r>
                      <a:rPr lang="zh-CN" altLang="en-US" i="1" smtClean="0">
                        <a:latin typeface="Cambria Math" panose="02040503050406030204" pitchFamily="18" charset="0"/>
                      </a:rPr>
                      <m:t>基因</m:t>
                    </m:r>
                  </m:oMath>
                </a14:m>
                <a:r>
                  <a:rPr lang="en-US" altLang="zh-CN" dirty="0" err="1"/>
                  <a:t>i</a:t>
                </a:r>
                <a:r>
                  <a:rPr lang="zh-CN" altLang="en-US" dirty="0"/>
                  <a:t>在细胞中的表达分数   </a:t>
                </a:r>
                <a:r>
                  <a:rPr lang="en-US" altLang="zh-CN" dirty="0"/>
                  <a:t>B^+</a:t>
                </a:r>
                <a:r>
                  <a:rPr lang="zh-CN" altLang="en-US" b="1" dirty="0"/>
                  <a:t>正向</a:t>
                </a:r>
                <a:r>
                  <a:rPr lang="en-US" altLang="zh-CN" b="1" dirty="0"/>
                  <a:t>RNA</a:t>
                </a:r>
                <a:r>
                  <a:rPr lang="zh-CN" altLang="en-US" b="1" dirty="0"/>
                  <a:t>速度权重</a:t>
                </a:r>
                <a:r>
                  <a:rPr lang="zh-CN" altLang="en-US" dirty="0"/>
                  <a:t>   </a:t>
                </a:r>
                <a:r>
                  <a:rPr lang="en-US" altLang="zh-CN" dirty="0"/>
                  <a:t>B^-</a:t>
                </a:r>
                <a:r>
                  <a:rPr lang="zh-CN" altLang="en-US" b="1" dirty="0"/>
                  <a:t>负向的</a:t>
                </a:r>
                <a:r>
                  <a:rPr lang="en-US" altLang="zh-CN" b="1" dirty="0"/>
                  <a:t>RNA</a:t>
                </a:r>
                <a:r>
                  <a:rPr lang="zh-CN" altLang="en-US" b="1" dirty="0"/>
                  <a:t>速度权重    </a:t>
                </a:r>
                <a:r>
                  <a:rPr lang="en-US" altLang="zh-CN" b="1" dirty="0" err="1"/>
                  <a:t>X^V_ij</a:t>
                </a:r>
                <a:r>
                  <a:rPr lang="zh-CN" altLang="en-US" b="1" dirty="0"/>
                  <a:t>表示基因</a:t>
                </a:r>
                <a:r>
                  <a:rPr lang="en-US" altLang="zh-CN" b="1" dirty="0" err="1"/>
                  <a:t>i</a:t>
                </a:r>
                <a:r>
                  <a:rPr lang="zh-CN" altLang="en-US" b="1" dirty="0"/>
                  <a:t>在细胞</a:t>
                </a:r>
                <a:r>
                  <a:rPr lang="en-US" altLang="zh-CN" b="1" dirty="0"/>
                  <a:t>j</a:t>
                </a:r>
                <a:r>
                  <a:rPr lang="zh-CN" altLang="en-US" b="1" dirty="0"/>
                  <a:t>中的</a:t>
                </a:r>
                <a:r>
                  <a:rPr lang="en-US" altLang="zh-CN" b="1" dirty="0"/>
                  <a:t>RNA</a:t>
                </a:r>
                <a:r>
                  <a:rPr lang="zh-CN" altLang="en-US" b="1" dirty="0"/>
                  <a:t>速度</a:t>
                </a:r>
                <a:endParaRPr lang="en-US" altLang="zh-CN" b="1" dirty="0"/>
              </a:p>
              <a:p>
                <a:pPr marL="228600" indent="-228600">
                  <a:buAutoNum type="arabicPeriod"/>
                </a:pPr>
                <a:r>
                  <a:rPr lang="zh-CN" altLang="en-US" dirty="0"/>
                  <a:t>细胞聚类：使用 </a:t>
                </a:r>
                <a:r>
                  <a:rPr lang="en-US" altLang="zh-CN" dirty="0"/>
                  <a:t>Louvain </a:t>
                </a:r>
                <a:r>
                  <a:rPr lang="zh-CN" altLang="en-US" dirty="0"/>
                  <a:t>聚类算法对 </a:t>
                </a:r>
                <a:r>
                  <a:rPr lang="en-US" altLang="zh-CN" dirty="0"/>
                  <a:t>HGT </a:t>
                </a:r>
                <a:r>
                  <a:rPr lang="zh-CN" altLang="en-US" dirty="0"/>
                  <a:t>生成的细胞嵌入矩阵进行聚类，将细胞分为不同的细胞簇。聚类分辨率通过网格搜索实验进行优化，</a:t>
                </a:r>
                <a:r>
                  <a:rPr lang="en-US" altLang="zh-CN" dirty="0" err="1"/>
                  <a:t>DeepMAPS</a:t>
                </a:r>
                <a:r>
                  <a:rPr lang="en-US" altLang="zh-CN" dirty="0"/>
                  <a:t> </a:t>
                </a:r>
                <a:r>
                  <a:rPr lang="zh-CN" altLang="en-US" dirty="0"/>
                  <a:t>的默认设置为 </a:t>
                </a:r>
                <a:r>
                  <a:rPr lang="en-US" altLang="zh-CN" dirty="0"/>
                  <a:t>0.4</a:t>
                </a:r>
                <a:r>
                  <a:rPr lang="zh-CN" altLang="en-US" dirty="0"/>
                  <a:t>。</a:t>
                </a:r>
                <a:endParaRPr lang="en-US" altLang="zh-CN" dirty="0"/>
              </a:p>
              <a:p>
                <a:pPr marL="228600" indent="-228600">
                  <a:buAutoNum type="arabicPeriod"/>
                </a:pPr>
                <a:r>
                  <a:rPr lang="zh-CN" altLang="en-US" dirty="0"/>
                  <a:t>基于注意力分数的基因关联网络构建：</a:t>
                </a:r>
                <a:endParaRPr lang="en-US" altLang="zh-CN" dirty="0"/>
              </a:p>
              <a:p>
                <a:pPr marL="0" indent="0">
                  <a:buNone/>
                </a:pPr>
                <a:r>
                  <a:rPr lang="en-US" altLang="zh-CN" dirty="0"/>
                  <a:t>	1.</a:t>
                </a:r>
                <a:r>
                  <a:rPr lang="zh-CN" altLang="en-US" dirty="0"/>
                  <a:t>使用 </a:t>
                </a:r>
                <a:r>
                  <a:rPr lang="en-US" altLang="zh-CN" dirty="0"/>
                  <a:t>Steiner Forest Problem </a:t>
                </a:r>
                <a:r>
                  <a:rPr lang="en-US" altLang="zh-CN" b="1" dirty="0"/>
                  <a:t>(SFP) </a:t>
                </a:r>
                <a:r>
                  <a:rPr lang="zh-CN" altLang="en-US" b="1" dirty="0"/>
                  <a:t>模型</a:t>
                </a:r>
                <a:r>
                  <a:rPr lang="zh-CN" altLang="en-US" dirty="0"/>
                  <a:t>，根据</a:t>
                </a:r>
                <a:r>
                  <a:rPr lang="zh-CN" altLang="en-US" b="1" dirty="0"/>
                  <a:t>每个基因的注意力分数</a:t>
                </a:r>
                <a:r>
                  <a:rPr lang="zh-CN" altLang="en-US" dirty="0"/>
                  <a:t>和嵌入相似性，</a:t>
                </a:r>
                <a:r>
                  <a:rPr lang="zh-CN" altLang="en-US" sz="1800" b="1" i="0" dirty="0">
                    <a:solidFill>
                      <a:srgbClr val="000000"/>
                    </a:solidFill>
                    <a:effectLst/>
                    <a:latin typeface="SourceHanSerifCN-Regular"/>
                  </a:rPr>
                  <a:t>选择对细胞簇表征有高度贡献的基因。</a:t>
                </a:r>
                <a:br>
                  <a:rPr lang="zh-CN" altLang="en-US" dirty="0"/>
                </a:br>
                <a:r>
                  <a:rPr lang="en-US" altLang="zh-CN" dirty="0"/>
                  <a:t>	2.</a:t>
                </a:r>
                <a:r>
                  <a:rPr lang="zh-CN" altLang="en-US" dirty="0"/>
                  <a:t>这些基因被认为是</a:t>
                </a:r>
                <a:r>
                  <a:rPr lang="zh-CN" altLang="en-US" b="1" dirty="0"/>
                  <a:t>细胞类型活跃基因</a:t>
                </a:r>
                <a:r>
                  <a:rPr lang="zh-CN" altLang="en-US" dirty="0"/>
                  <a:t>，它们</a:t>
                </a:r>
                <a:r>
                  <a:rPr lang="zh-CN" altLang="en-US" b="1" dirty="0"/>
                  <a:t>在细胞类型中起着关键</a:t>
                </a:r>
                <a:r>
                  <a:rPr lang="zh-CN" altLang="en-US" dirty="0"/>
                  <a:t>作用。</a:t>
                </a:r>
                <a:endParaRPr lang="en-US" altLang="zh-CN" dirty="0"/>
              </a:p>
              <a:p>
                <a:pPr marL="0" indent="0">
                  <a:buNone/>
                </a:pPr>
                <a:r>
                  <a:rPr lang="en-US" altLang="zh-CN" dirty="0"/>
                  <a:t>3.  </a:t>
                </a:r>
                <a:r>
                  <a:rPr lang="zh-CN" altLang="en-US" dirty="0"/>
                  <a:t>基因调控网络推断：对于 </a:t>
                </a:r>
                <a:r>
                  <a:rPr lang="en-US" altLang="zh-CN" dirty="0" err="1"/>
                  <a:t>scRNA</a:t>
                </a:r>
                <a:r>
                  <a:rPr lang="en-US" altLang="zh-CN" dirty="0"/>
                  <a:t>-ATAC-seq </a:t>
                </a:r>
                <a:r>
                  <a:rPr lang="zh-CN" altLang="en-US" dirty="0"/>
                  <a:t>数据，</a:t>
                </a:r>
                <a:r>
                  <a:rPr lang="en-US" altLang="zh-CN" dirty="0" err="1"/>
                  <a:t>DeepMAPS</a:t>
                </a:r>
                <a:r>
                  <a:rPr lang="en-US" altLang="zh-CN" dirty="0"/>
                  <a:t> </a:t>
                </a:r>
                <a:r>
                  <a:rPr lang="zh-CN" altLang="en-US" dirty="0"/>
                  <a:t>使用以下步骤构建基因调控网络：</a:t>
                </a:r>
                <a:endParaRPr lang="en-US" altLang="zh-CN" dirty="0"/>
              </a:p>
              <a:p>
                <a:pPr marL="685800" lvl="1" indent="-228600">
                  <a:buAutoNum type="arabicPeriod"/>
                </a:pPr>
                <a:r>
                  <a:rPr lang="zh-CN" altLang="en-US" dirty="0"/>
                  <a:t>将细胞类型活跃基因分配给转录因子 </a:t>
                </a:r>
                <a:r>
                  <a:rPr lang="en-US" altLang="zh-CN" dirty="0"/>
                  <a:t>(TF)</a:t>
                </a:r>
                <a:r>
                  <a:rPr lang="zh-CN" altLang="en-US" dirty="0"/>
                  <a:t>。</a:t>
                </a:r>
                <a:r>
                  <a:rPr lang="en-US" altLang="zh-CN" dirty="0"/>
                  <a:t>(</a:t>
                </a:r>
                <a:r>
                  <a:rPr lang="zh-CN" altLang="en-US" sz="1200" b="0" i="0" dirty="0">
                    <a:solidFill>
                      <a:srgbClr val="000000"/>
                    </a:solidFill>
                    <a:effectLst/>
                    <a:latin typeface="SourceHanSerifCN-Regular"/>
                  </a:rPr>
                  <a:t>在</a:t>
                </a:r>
                <a:r>
                  <a:rPr lang="en-US" altLang="zh-CN" sz="1200" b="0" i="0" dirty="0" err="1">
                    <a:solidFill>
                      <a:srgbClr val="000000"/>
                    </a:solidFill>
                    <a:effectLst/>
                    <a:latin typeface="Times-Roman"/>
                  </a:rPr>
                  <a:t>scATAC</a:t>
                </a:r>
                <a:r>
                  <a:rPr lang="en-US" altLang="zh-CN" sz="1200" b="0" i="0" dirty="0">
                    <a:solidFill>
                      <a:srgbClr val="000000"/>
                    </a:solidFill>
                    <a:effectLst/>
                    <a:latin typeface="Times-Roman"/>
                  </a:rPr>
                  <a:t>-seq</a:t>
                </a:r>
                <a:r>
                  <a:rPr lang="zh-CN" altLang="en-US" sz="1200" b="0" i="0" dirty="0">
                    <a:solidFill>
                      <a:srgbClr val="000000"/>
                    </a:solidFill>
                    <a:effectLst/>
                    <a:latin typeface="SourceHanSerifCN-Regular"/>
                  </a:rPr>
                  <a:t>数据中</a:t>
                </a:r>
                <a:r>
                  <a:rPr lang="zh-CN" altLang="en-US" sz="1200" b="1" i="0" dirty="0">
                    <a:solidFill>
                      <a:srgbClr val="000000"/>
                    </a:solidFill>
                    <a:effectLst/>
                    <a:latin typeface="SourceHanSerifCN-Regular"/>
                  </a:rPr>
                  <a:t>查找</a:t>
                </a:r>
                <a:r>
                  <a:rPr lang="en-US" altLang="zh-CN" sz="1200" b="1" i="0" dirty="0">
                    <a:solidFill>
                      <a:srgbClr val="000000"/>
                    </a:solidFill>
                    <a:effectLst/>
                    <a:latin typeface="Times-Roman"/>
                  </a:rPr>
                  <a:t>TF</a:t>
                </a:r>
                <a:r>
                  <a:rPr lang="zh-CN" altLang="en-US" sz="1200" b="1" i="0" dirty="0">
                    <a:solidFill>
                      <a:srgbClr val="000000"/>
                    </a:solidFill>
                    <a:effectLst/>
                    <a:latin typeface="SourceHanSerifCN-Regular"/>
                  </a:rPr>
                  <a:t>结合位点与峰区之间的比对来检索</a:t>
                </a:r>
                <a:r>
                  <a:rPr lang="en-US" altLang="zh-CN" sz="1200" b="1" i="0" dirty="0">
                    <a:solidFill>
                      <a:srgbClr val="000000"/>
                    </a:solidFill>
                    <a:effectLst/>
                    <a:latin typeface="Times-Roman"/>
                  </a:rPr>
                  <a:t>TF-</a:t>
                </a:r>
                <a:r>
                  <a:rPr lang="zh-CN" altLang="en-US" sz="1200" b="1" i="0" dirty="0">
                    <a:solidFill>
                      <a:srgbClr val="000000"/>
                    </a:solidFill>
                    <a:effectLst/>
                    <a:latin typeface="SourceHanSerifCN-Regular"/>
                  </a:rPr>
                  <a:t>峰</a:t>
                </a:r>
                <a:r>
                  <a:rPr lang="zh-CN" altLang="en-US" sz="1200" b="0" i="0" dirty="0">
                    <a:solidFill>
                      <a:srgbClr val="000000"/>
                    </a:solidFill>
                    <a:effectLst/>
                    <a:latin typeface="SourceHanSerifCN-Regular"/>
                  </a:rPr>
                  <a:t>关系</a:t>
                </a:r>
                <a:r>
                  <a:rPr lang="zh-CN" altLang="en-US" dirty="0"/>
                  <a:t> </a:t>
                </a:r>
                <a:r>
                  <a:rPr lang="en-US" altLang="zh-CN" dirty="0"/>
                  <a:t>)</a:t>
                </a:r>
              </a:p>
              <a:p>
                <a:pPr marL="685800" lvl="1" indent="-228600">
                  <a:buAutoNum type="arabicPeriod"/>
                </a:pPr>
                <a:r>
                  <a:rPr lang="zh-CN" altLang="en-US" dirty="0"/>
                  <a:t>建立 </a:t>
                </a:r>
                <a:r>
                  <a:rPr lang="en-US" altLang="zh-CN" dirty="0"/>
                  <a:t>TF-</a:t>
                </a:r>
                <a:r>
                  <a:rPr lang="zh-CN" altLang="en-US" dirty="0"/>
                  <a:t>峰关系和峰</a:t>
                </a:r>
                <a:r>
                  <a:rPr lang="en-US" altLang="zh-CN" dirty="0"/>
                  <a:t>-</a:t>
                </a:r>
                <a:r>
                  <a:rPr lang="zh-CN" altLang="en-US" dirty="0"/>
                  <a:t>基因关系。</a:t>
                </a:r>
                <a:r>
                  <a:rPr lang="en-US" altLang="zh-CN" dirty="0"/>
                  <a:t>(</a:t>
                </a:r>
                <a:r>
                  <a:rPr lang="zh-CN" altLang="en-US" sz="1800" b="0" i="0" dirty="0">
                    <a:solidFill>
                      <a:srgbClr val="000000"/>
                    </a:solidFill>
                    <a:effectLst/>
                    <a:latin typeface="SourceHanSerifCN-Regular"/>
                  </a:rPr>
                  <a:t>在</a:t>
                </a:r>
                <a:r>
                  <a:rPr lang="zh-CN" altLang="en-US" sz="1800" b="1" i="0" dirty="0">
                    <a:solidFill>
                      <a:srgbClr val="000000"/>
                    </a:solidFill>
                    <a:effectLst/>
                    <a:latin typeface="SourceHanSerifCN-Regular"/>
                  </a:rPr>
                  <a:t>计算潜在调节分数</a:t>
                </a:r>
                <a:r>
                  <a:rPr lang="en-US" altLang="zh-CN" sz="1800" b="0" i="0" dirty="0" err="1">
                    <a:solidFill>
                      <a:srgbClr val="000000"/>
                    </a:solidFill>
                    <a:effectLst/>
                    <a:latin typeface="Times-Roman"/>
                  </a:rPr>
                  <a:t>rik</a:t>
                </a:r>
                <a:r>
                  <a:rPr lang="zh-CN" altLang="en-US" sz="1800" b="0" i="0" dirty="0">
                    <a:solidFill>
                      <a:srgbClr val="000000"/>
                    </a:solidFill>
                    <a:effectLst/>
                    <a:latin typeface="SourceHanSerifCN-Regular"/>
                  </a:rPr>
                  <a:t>∣ </a:t>
                </a:r>
                <a:r>
                  <a:rPr lang="en-US" altLang="zh-CN" sz="1800" b="0" i="0" dirty="0">
                    <a:solidFill>
                      <a:srgbClr val="000000"/>
                    </a:solidFill>
                    <a:effectLst/>
                    <a:latin typeface="Times-Roman"/>
                  </a:rPr>
                  <a:t>j</a:t>
                </a:r>
                <a:r>
                  <a:rPr lang="zh-CN" altLang="en-US" sz="1800" b="0" i="0" dirty="0">
                    <a:solidFill>
                      <a:srgbClr val="000000"/>
                    </a:solidFill>
                    <a:effectLst/>
                    <a:latin typeface="SourceHanSerifCN-Regular"/>
                  </a:rPr>
                  <a:t>时建立了</a:t>
                </a:r>
                <a:r>
                  <a:rPr lang="zh-CN" altLang="en-US" sz="1800" b="1" i="0" dirty="0">
                    <a:solidFill>
                      <a:srgbClr val="000000"/>
                    </a:solidFill>
                    <a:effectLst/>
                    <a:latin typeface="SourceHanSerifCN-Regular"/>
                  </a:rPr>
                  <a:t>峰基因关系</a:t>
                </a:r>
                <a:r>
                  <a:rPr lang="zh-CN" altLang="en-US" b="1" dirty="0"/>
                  <a:t> </a:t>
                </a:r>
                <a:r>
                  <a:rPr lang="en-US" altLang="zh-CN" dirty="0"/>
                  <a:t>)</a:t>
                </a:r>
              </a:p>
              <a:p>
                <a:pPr marL="685800" lvl="1" indent="-228600">
                  <a:buAutoNum type="arabicPeriod"/>
                </a:pPr>
                <a:r>
                  <a:rPr lang="zh-CN" altLang="en-US" dirty="0"/>
                  <a:t>计算基因的</a:t>
                </a:r>
                <a:r>
                  <a:rPr lang="zh-CN" altLang="en-US" b="1" dirty="0"/>
                  <a:t>调控强度 </a:t>
                </a:r>
                <a:r>
                  <a:rPr lang="en-US" altLang="zh-CN" b="1" dirty="0"/>
                  <a:t>(RI) </a:t>
                </a:r>
                <a:r>
                  <a:rPr lang="zh-CN" altLang="en-US" b="1" dirty="0"/>
                  <a:t>分数</a:t>
                </a:r>
                <a:r>
                  <a:rPr lang="zh-CN" altLang="en-US" dirty="0"/>
                  <a:t>，用于</a:t>
                </a:r>
                <a:r>
                  <a:rPr lang="zh-CN" altLang="en-US" b="1" dirty="0"/>
                  <a:t>量化 </a:t>
                </a:r>
                <a:r>
                  <a:rPr lang="en-US" altLang="zh-CN" b="1" dirty="0"/>
                  <a:t>TF </a:t>
                </a:r>
                <a:r>
                  <a:rPr lang="zh-CN" altLang="en-US" b="1" dirty="0"/>
                  <a:t>对基因的调控强度</a:t>
                </a:r>
                <a:r>
                  <a:rPr lang="zh-CN" altLang="en-US" dirty="0"/>
                  <a:t>。</a:t>
                </a:r>
                <a:endParaRPr lang="en-US" altLang="zh-CN" dirty="0"/>
              </a:p>
              <a:p>
                <a:pPr marL="685800" lvl="1" indent="-228600">
                  <a:buAutoNum type="arabicPeriod"/>
                </a:pPr>
                <a:r>
                  <a:rPr lang="zh-CN" altLang="en-US" dirty="0"/>
                  <a:t>计算细胞簇中 </a:t>
                </a:r>
                <a:r>
                  <a:rPr lang="en-US" altLang="zh-CN" dirty="0"/>
                  <a:t>TF </a:t>
                </a:r>
                <a:r>
                  <a:rPr lang="zh-CN" altLang="en-US" dirty="0"/>
                  <a:t>激活基因的</a:t>
                </a:r>
                <a:r>
                  <a:rPr lang="zh-CN" altLang="en-US" b="1" dirty="0"/>
                  <a:t>调控活性分数 </a:t>
                </a:r>
                <a:r>
                  <a:rPr lang="en-US" altLang="zh-CN" b="1" dirty="0"/>
                  <a:t>(RAS)</a:t>
                </a:r>
                <a:r>
                  <a:rPr lang="zh-CN" altLang="en-US" dirty="0"/>
                  <a:t>。</a:t>
                </a:r>
                <a:endParaRPr lang="en-US" altLang="zh-CN" dirty="0"/>
              </a:p>
              <a:p>
                <a:pPr marL="685800" lvl="1" indent="-228600">
                  <a:buAutoNum type="arabicPeriod"/>
                </a:pPr>
                <a:r>
                  <a:rPr lang="zh-CN" altLang="en-US" b="1" dirty="0"/>
                  <a:t>确定在不同细胞簇</a:t>
                </a:r>
                <a:r>
                  <a:rPr lang="zh-CN" altLang="en-US" dirty="0"/>
                  <a:t>中</a:t>
                </a:r>
                <a:r>
                  <a:rPr lang="zh-CN" altLang="en-US" b="1" dirty="0"/>
                  <a:t>差异活性</a:t>
                </a:r>
                <a:r>
                  <a:rPr lang="zh-CN" altLang="en-US" dirty="0"/>
                  <a:t>的</a:t>
                </a:r>
                <a:r>
                  <a:rPr lang="zh-CN" altLang="en-US" b="1" dirty="0"/>
                  <a:t>调控模块</a:t>
                </a:r>
                <a:r>
                  <a:rPr lang="zh-CN" altLang="en-US" dirty="0"/>
                  <a:t>，并将其定义为</a:t>
                </a:r>
                <a:r>
                  <a:rPr lang="zh-CN" altLang="en-US" b="1" dirty="0"/>
                  <a:t>特定细胞类型的调控模块 </a:t>
                </a:r>
                <a:r>
                  <a:rPr lang="en-US" altLang="zh-CN" dirty="0"/>
                  <a:t>(</a:t>
                </a:r>
                <a:r>
                  <a:rPr lang="en-US" altLang="zh-CN" b="1" dirty="0"/>
                  <a:t>CTSR</a:t>
                </a:r>
                <a:r>
                  <a:rPr lang="en-US" altLang="zh-CN" dirty="0"/>
                  <a:t>)</a:t>
                </a:r>
                <a:r>
                  <a:rPr lang="zh-CN" altLang="en-US" dirty="0"/>
                  <a:t>。（</a:t>
                </a:r>
                <a:r>
                  <a:rPr lang="zh-CN" altLang="en-US" sz="1800" b="0" i="0" dirty="0">
                    <a:solidFill>
                      <a:srgbClr val="000000"/>
                    </a:solidFill>
                    <a:effectLst/>
                    <a:latin typeface="SourceHanSerifCN-Regular"/>
                  </a:rPr>
                  <a:t>不同细胞簇之间经</a:t>
                </a:r>
                <a:r>
                  <a:rPr lang="en-US" altLang="zh-CN" sz="1800" b="0" i="0" dirty="0" err="1">
                    <a:solidFill>
                      <a:srgbClr val="000000"/>
                    </a:solidFill>
                    <a:effectLst/>
                    <a:latin typeface="Times-Roman"/>
                  </a:rPr>
                  <a:t>bh</a:t>
                </a:r>
                <a:r>
                  <a:rPr lang="zh-CN" altLang="en-US" sz="1800" b="0" i="0" dirty="0">
                    <a:solidFill>
                      <a:srgbClr val="000000"/>
                    </a:solidFill>
                    <a:effectLst/>
                    <a:latin typeface="SourceHanSerifCN-Regular"/>
                  </a:rPr>
                  <a:t>调整的</a:t>
                </a:r>
                <a:r>
                  <a:rPr lang="en-US" altLang="zh-CN" sz="1800" b="0" i="0" dirty="0">
                    <a:solidFill>
                      <a:srgbClr val="000000"/>
                    </a:solidFill>
                    <a:effectLst/>
                    <a:latin typeface="Times-Roman"/>
                  </a:rPr>
                  <a:t>p</a:t>
                </a:r>
                <a:r>
                  <a:rPr lang="zh-CN" altLang="en-US" sz="1800" b="0" i="0" dirty="0">
                    <a:solidFill>
                      <a:srgbClr val="000000"/>
                    </a:solidFill>
                    <a:effectLst/>
                    <a:latin typeface="SourceHanSerifCN-Regular"/>
                  </a:rPr>
                  <a:t>值小于</a:t>
                </a:r>
                <a:r>
                  <a:rPr lang="en-US" altLang="zh-CN" sz="1800" b="0" i="0" dirty="0">
                    <a:solidFill>
                      <a:srgbClr val="000000"/>
                    </a:solidFill>
                    <a:effectLst/>
                    <a:latin typeface="Times-Roman"/>
                  </a:rPr>
                  <a:t>0.05</a:t>
                </a:r>
                <a:r>
                  <a:rPr lang="zh-CN" altLang="en-US" sz="1800" b="0" i="0" dirty="0">
                    <a:solidFill>
                      <a:srgbClr val="000000"/>
                    </a:solidFill>
                    <a:effectLst/>
                    <a:latin typeface="SourceHanSerifCN-Regular"/>
                  </a:rPr>
                  <a:t>， 且</a:t>
                </a:r>
                <a:r>
                  <a:rPr lang="en-US" altLang="zh-CN" sz="1800" b="0" i="0" dirty="0">
                    <a:solidFill>
                      <a:srgbClr val="000000"/>
                    </a:solidFill>
                    <a:effectLst/>
                    <a:latin typeface="Times-Roman"/>
                  </a:rPr>
                  <a:t>log fold</a:t>
                </a:r>
                <a:r>
                  <a:rPr lang="zh-CN" altLang="en-US" sz="1800" b="0" i="0" dirty="0">
                    <a:solidFill>
                      <a:srgbClr val="000000"/>
                    </a:solidFill>
                    <a:effectLst/>
                    <a:latin typeface="SourceHanSerifCN-Regular"/>
                  </a:rPr>
                  <a:t>变化大于</a:t>
                </a:r>
                <a:r>
                  <a:rPr lang="en-US" altLang="zh-CN" sz="1800" b="0" i="0" dirty="0">
                    <a:solidFill>
                      <a:srgbClr val="000000"/>
                    </a:solidFill>
                    <a:effectLst/>
                    <a:latin typeface="Times-Roman"/>
                  </a:rPr>
                  <a:t>0.10</a:t>
                </a:r>
                <a:r>
                  <a:rPr lang="zh-CN" altLang="en-US" sz="1800" b="0" i="0" dirty="0">
                    <a:solidFill>
                      <a:srgbClr val="000000"/>
                    </a:solidFill>
                    <a:effectLst/>
                    <a:latin typeface="Times-Roman"/>
                  </a:rPr>
                  <a:t>）</a:t>
                </a:r>
                <a:endParaRPr lang="en-US" altLang="zh-CN" dirty="0"/>
              </a:p>
              <a:p>
                <a:pPr marL="685800" lvl="1" indent="-228600">
                  <a:buAutoNum type="arabicPeriod"/>
                </a:pPr>
                <a:r>
                  <a:rPr lang="zh-CN" altLang="en-US" dirty="0"/>
                  <a:t>将细胞簇中的 </a:t>
                </a:r>
                <a:r>
                  <a:rPr lang="en-US" altLang="zh-CN" b="1" dirty="0"/>
                  <a:t>CTSR </a:t>
                </a:r>
                <a:r>
                  <a:rPr lang="zh-CN" altLang="en-US" b="1" dirty="0"/>
                  <a:t>合并构建基因调控网络</a:t>
                </a:r>
                <a:r>
                  <a:rPr lang="zh-CN" altLang="en-US" dirty="0"/>
                  <a:t>。</a:t>
                </a:r>
              </a:p>
            </p:txBody>
          </p:sp>
        </mc:Choice>
        <mc:Fallback xmlns="">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b="0" i="0">
                    <a:latin typeface="Cambria Math" panose="02040503050406030204" pitchFamily="18" charset="0"/>
                  </a:rPr>
                  <a:t>𝑥_𝑖𝑗^𝐺</a:t>
                </a:r>
                <a:r>
                  <a:rPr lang="zh-CN" altLang="en-US" dirty="0"/>
                  <a:t>是基因</a:t>
                </a:r>
                <a:r>
                  <a:rPr lang="en-US" altLang="zh-CN" dirty="0" err="1"/>
                  <a:t>i</a:t>
                </a:r>
                <a:r>
                  <a:rPr lang="zh-CN" altLang="en-US" dirty="0"/>
                  <a:t>活性评分     </a:t>
                </a:r>
                <a:r>
                  <a:rPr lang="en-US" altLang="zh-CN" b="0" i="0">
                    <a:latin typeface="Cambria Math" panose="02040503050406030204" pitchFamily="18" charset="0"/>
                  </a:rPr>
                  <a:t>𝑥_𝑖𝑗^(𝐴^′ )</a:t>
                </a:r>
                <a:r>
                  <a:rPr lang="zh-CN" altLang="en-US" dirty="0"/>
                  <a:t>基因</a:t>
                </a:r>
                <a:r>
                  <a:rPr lang="en-US" altLang="zh-CN" dirty="0" err="1"/>
                  <a:t>i</a:t>
                </a:r>
                <a:r>
                  <a:rPr lang="zh-CN" altLang="en-US" dirty="0"/>
                  <a:t>的染色质可及性分数（调节潜力得分）     </a:t>
                </a:r>
                <a:r>
                  <a:rPr lang="en-US" altLang="zh-CN" b="0" i="0">
                    <a:latin typeface="Cambria Math" panose="02040503050406030204" pitchFamily="18" charset="0"/>
                  </a:rPr>
                  <a:t>𝑥_𝑖𝑗^𝑅</a:t>
                </a:r>
                <a:r>
                  <a:rPr lang="zh-CN" altLang="en-US" b="0" i="0">
                    <a:latin typeface="Cambria Math" panose="02040503050406030204" pitchFamily="18" charset="0"/>
                  </a:rPr>
                  <a:t> </a:t>
                </a:r>
                <a:r>
                  <a:rPr lang="zh-CN" altLang="en-US" i="0">
                    <a:latin typeface="Cambria Math" panose="02040503050406030204" pitchFamily="18" charset="0"/>
                  </a:rPr>
                  <a:t>基因</a:t>
                </a:r>
                <a:r>
                  <a:rPr lang="en-US" altLang="zh-CN" dirty="0" err="1"/>
                  <a:t>i</a:t>
                </a:r>
                <a:r>
                  <a:rPr lang="zh-CN" altLang="en-US" dirty="0"/>
                  <a:t>在细胞中的表达分数   </a:t>
                </a:r>
                <a:r>
                  <a:rPr lang="en-US" altLang="zh-CN" dirty="0"/>
                  <a:t>B^+</a:t>
                </a:r>
                <a:r>
                  <a:rPr lang="zh-CN" altLang="en-US" dirty="0"/>
                  <a:t>正向</a:t>
                </a:r>
                <a:r>
                  <a:rPr lang="en-US" altLang="zh-CN" dirty="0"/>
                  <a:t>RNA</a:t>
                </a:r>
                <a:r>
                  <a:rPr lang="zh-CN" altLang="en-US" dirty="0"/>
                  <a:t>速度权重   </a:t>
                </a:r>
                <a:r>
                  <a:rPr lang="en-US" altLang="zh-CN" dirty="0"/>
                  <a:t>B^-</a:t>
                </a:r>
                <a:r>
                  <a:rPr lang="zh-CN" altLang="en-US" dirty="0"/>
                  <a:t>负向的</a:t>
                </a:r>
                <a:r>
                  <a:rPr lang="en-US" altLang="zh-CN" dirty="0"/>
                  <a:t>RNA</a:t>
                </a:r>
                <a:r>
                  <a:rPr lang="zh-CN" altLang="en-US" dirty="0"/>
                  <a:t>速度权重    </a:t>
                </a:r>
                <a:r>
                  <a:rPr lang="en-US" altLang="zh-CN" dirty="0" err="1"/>
                  <a:t>X^V_ij</a:t>
                </a:r>
                <a:r>
                  <a:rPr lang="zh-CN" altLang="en-US" dirty="0"/>
                  <a:t>表示基因</a:t>
                </a:r>
                <a:r>
                  <a:rPr lang="en-US" altLang="zh-CN" dirty="0" err="1"/>
                  <a:t>i</a:t>
                </a:r>
                <a:r>
                  <a:rPr lang="zh-CN" altLang="en-US" dirty="0"/>
                  <a:t>在细胞</a:t>
                </a:r>
                <a:r>
                  <a:rPr lang="en-US" altLang="zh-CN" dirty="0"/>
                  <a:t>j</a:t>
                </a:r>
                <a:r>
                  <a:rPr lang="zh-CN" altLang="en-US" dirty="0"/>
                  <a:t>中的</a:t>
                </a:r>
                <a:r>
                  <a:rPr lang="en-US" altLang="zh-CN" dirty="0"/>
                  <a:t>RNA</a:t>
                </a:r>
                <a:r>
                  <a:rPr lang="zh-CN" altLang="en-US" dirty="0"/>
                  <a:t>速度</a:t>
                </a:r>
                <a:endParaRPr lang="en-US" altLang="zh-CN" dirty="0"/>
              </a:p>
              <a:p>
                <a:pPr marL="228600" indent="-228600">
                  <a:buAutoNum type="arabicPeriod"/>
                </a:pPr>
                <a:r>
                  <a:rPr lang="zh-CN" altLang="en-US" dirty="0"/>
                  <a:t>细胞聚类：使用 </a:t>
                </a:r>
                <a:r>
                  <a:rPr lang="en-US" altLang="zh-CN" dirty="0"/>
                  <a:t>Louvain </a:t>
                </a:r>
                <a:r>
                  <a:rPr lang="zh-CN" altLang="en-US" dirty="0"/>
                  <a:t>聚类算法对 </a:t>
                </a:r>
                <a:r>
                  <a:rPr lang="en-US" altLang="zh-CN" dirty="0"/>
                  <a:t>HGT </a:t>
                </a:r>
                <a:r>
                  <a:rPr lang="zh-CN" altLang="en-US" dirty="0"/>
                  <a:t>生成的细胞嵌入矩阵进行聚类，将细胞分为不同的细胞簇。聚类分辨率通过网格搜索实验进行优化，</a:t>
                </a:r>
                <a:r>
                  <a:rPr lang="en-US" altLang="zh-CN" dirty="0" err="1"/>
                  <a:t>DeepMAPS</a:t>
                </a:r>
                <a:r>
                  <a:rPr lang="en-US" altLang="zh-CN" dirty="0"/>
                  <a:t> </a:t>
                </a:r>
                <a:r>
                  <a:rPr lang="zh-CN" altLang="en-US" dirty="0"/>
                  <a:t>的默认设置为 </a:t>
                </a:r>
                <a:r>
                  <a:rPr lang="en-US" altLang="zh-CN" dirty="0"/>
                  <a:t>0.4</a:t>
                </a:r>
                <a:r>
                  <a:rPr lang="zh-CN" altLang="en-US" dirty="0"/>
                  <a:t>。</a:t>
                </a:r>
                <a:endParaRPr lang="en-US" altLang="zh-CN" dirty="0"/>
              </a:p>
              <a:p>
                <a:pPr marL="228600" indent="-228600">
                  <a:buAutoNum type="arabicPeriod"/>
                </a:pPr>
                <a:r>
                  <a:rPr lang="zh-CN" altLang="en-US" dirty="0"/>
                  <a:t>基于注意力分数的基因关联网络构建：</a:t>
                </a:r>
                <a:endParaRPr lang="en-US" altLang="zh-CN" dirty="0"/>
              </a:p>
              <a:p>
                <a:pPr marL="0" indent="0">
                  <a:buNone/>
                </a:pPr>
                <a:r>
                  <a:rPr lang="en-US" altLang="zh-CN" dirty="0"/>
                  <a:t>	1.</a:t>
                </a:r>
                <a:r>
                  <a:rPr lang="zh-CN" altLang="en-US" dirty="0"/>
                  <a:t>使用 </a:t>
                </a:r>
                <a:r>
                  <a:rPr lang="en-US" altLang="zh-CN" dirty="0"/>
                  <a:t>Steiner Forest Problem (SFP) </a:t>
                </a:r>
                <a:r>
                  <a:rPr lang="zh-CN" altLang="en-US" dirty="0"/>
                  <a:t>模型，根据每个基因的注意力分数和嵌入相似性，选择对细胞簇特征贡献最大的基因。</a:t>
                </a:r>
                <a:endParaRPr lang="en-US" altLang="zh-CN" dirty="0"/>
              </a:p>
              <a:p>
                <a:pPr marL="0" indent="0">
                  <a:buNone/>
                </a:pPr>
                <a:r>
                  <a:rPr lang="en-US" altLang="zh-CN" dirty="0"/>
                  <a:t>	2.</a:t>
                </a:r>
                <a:r>
                  <a:rPr lang="zh-CN" altLang="en-US" dirty="0"/>
                  <a:t>这些基因被认为是细胞簇激活的基因，并构建了细胞簇特定的基因关联网络。</a:t>
                </a:r>
                <a:endParaRPr lang="en-US" altLang="zh-CN" dirty="0"/>
              </a:p>
              <a:p>
                <a:pPr marL="0" indent="0">
                  <a:buNone/>
                </a:pPr>
                <a:r>
                  <a:rPr lang="en-US" altLang="zh-CN" dirty="0"/>
                  <a:t>3.  </a:t>
                </a:r>
                <a:r>
                  <a:rPr lang="zh-CN" altLang="en-US" dirty="0"/>
                  <a:t>基因调控网络推断：对于 </a:t>
                </a:r>
                <a:r>
                  <a:rPr lang="en-US" altLang="zh-CN" dirty="0" err="1"/>
                  <a:t>scRNA</a:t>
                </a:r>
                <a:r>
                  <a:rPr lang="en-US" altLang="zh-CN" dirty="0"/>
                  <a:t>-ATAC-seq </a:t>
                </a:r>
                <a:r>
                  <a:rPr lang="zh-CN" altLang="en-US" dirty="0"/>
                  <a:t>数据，</a:t>
                </a:r>
                <a:r>
                  <a:rPr lang="en-US" altLang="zh-CN" dirty="0" err="1"/>
                  <a:t>DeepMAPS</a:t>
                </a:r>
                <a:r>
                  <a:rPr lang="en-US" altLang="zh-CN" dirty="0"/>
                  <a:t> </a:t>
                </a:r>
                <a:r>
                  <a:rPr lang="zh-CN" altLang="en-US" dirty="0"/>
                  <a:t>使用以下步骤构建基因调控网络：</a:t>
                </a:r>
                <a:endParaRPr lang="en-US" altLang="zh-CN" dirty="0"/>
              </a:p>
              <a:p>
                <a:pPr marL="685800" lvl="1" indent="-228600">
                  <a:buAutoNum type="arabicPeriod"/>
                </a:pPr>
                <a:r>
                  <a:rPr lang="zh-CN" altLang="en-US" dirty="0"/>
                  <a:t>将细胞簇激活的基因关联网络中的基因分配给转录因子 </a:t>
                </a:r>
                <a:r>
                  <a:rPr lang="en-US" altLang="zh-CN" dirty="0"/>
                  <a:t>(TF)</a:t>
                </a:r>
                <a:r>
                  <a:rPr lang="zh-CN" altLang="en-US" dirty="0"/>
                  <a:t>。</a:t>
                </a:r>
                <a:endParaRPr lang="en-US" altLang="zh-CN" dirty="0"/>
              </a:p>
              <a:p>
                <a:pPr marL="685800" lvl="1" indent="-228600">
                  <a:buAutoNum type="arabicPeriod"/>
                </a:pPr>
                <a:r>
                  <a:rPr lang="zh-CN" altLang="en-US" dirty="0"/>
                  <a:t>建立 </a:t>
                </a:r>
                <a:r>
                  <a:rPr lang="en-US" altLang="zh-CN" dirty="0"/>
                  <a:t>TF-</a:t>
                </a:r>
                <a:r>
                  <a:rPr lang="zh-CN" altLang="en-US" dirty="0"/>
                  <a:t>峰关系和峰</a:t>
                </a:r>
                <a:r>
                  <a:rPr lang="en-US" altLang="zh-CN" dirty="0"/>
                  <a:t>-</a:t>
                </a:r>
                <a:r>
                  <a:rPr lang="zh-CN" altLang="en-US" dirty="0"/>
                  <a:t>基因关系。</a:t>
                </a:r>
                <a:endParaRPr lang="en-US" altLang="zh-CN" dirty="0"/>
              </a:p>
              <a:p>
                <a:pPr marL="685800" lvl="1" indent="-228600">
                  <a:buAutoNum type="arabicPeriod"/>
                </a:pPr>
                <a:r>
                  <a:rPr lang="zh-CN" altLang="en-US" dirty="0"/>
                  <a:t>计算基因的调控强度 </a:t>
                </a:r>
                <a:r>
                  <a:rPr lang="en-US" altLang="zh-CN" dirty="0"/>
                  <a:t>(RI) </a:t>
                </a:r>
                <a:r>
                  <a:rPr lang="zh-CN" altLang="en-US" dirty="0"/>
                  <a:t>分数，用于量化 </a:t>
                </a:r>
                <a:r>
                  <a:rPr lang="en-US" altLang="zh-CN" dirty="0"/>
                  <a:t>TF </a:t>
                </a:r>
                <a:r>
                  <a:rPr lang="zh-CN" altLang="en-US" dirty="0"/>
                  <a:t>对基因的调控强度。</a:t>
                </a:r>
                <a:endParaRPr lang="en-US" altLang="zh-CN" dirty="0"/>
              </a:p>
              <a:p>
                <a:pPr marL="685800" lvl="1" indent="-228600">
                  <a:buAutoNum type="arabicPeriod"/>
                </a:pPr>
                <a:r>
                  <a:rPr lang="zh-CN" altLang="en-US" dirty="0"/>
                  <a:t>计算细胞簇中 </a:t>
                </a:r>
                <a:r>
                  <a:rPr lang="en-US" altLang="zh-CN" dirty="0"/>
                  <a:t>TF </a:t>
                </a:r>
                <a:r>
                  <a:rPr lang="zh-CN" altLang="en-US" dirty="0"/>
                  <a:t>激活基因的调控活性分数 </a:t>
                </a:r>
                <a:r>
                  <a:rPr lang="en-US" altLang="zh-CN" dirty="0"/>
                  <a:t>(RAS)</a:t>
                </a:r>
                <a:r>
                  <a:rPr lang="zh-CN" altLang="en-US" dirty="0"/>
                  <a:t>。</a:t>
                </a:r>
                <a:endParaRPr lang="en-US" altLang="zh-CN" dirty="0"/>
              </a:p>
              <a:p>
                <a:pPr marL="685800" lvl="1" indent="-228600">
                  <a:buAutoNum type="arabicPeriod"/>
                </a:pPr>
                <a:r>
                  <a:rPr lang="zh-CN" altLang="en-US" dirty="0"/>
                  <a:t>确定在不同细胞簇中差异活跃的调控模块，并将其定义为细胞类型特定的调控模块 </a:t>
                </a:r>
                <a:r>
                  <a:rPr lang="en-US" altLang="zh-CN" dirty="0"/>
                  <a:t>(CTSR)</a:t>
                </a:r>
                <a:r>
                  <a:rPr lang="zh-CN" altLang="en-US" dirty="0"/>
                  <a:t>。</a:t>
                </a:r>
                <a:endParaRPr lang="en-US" altLang="zh-CN" dirty="0"/>
              </a:p>
              <a:p>
                <a:pPr marL="685800" lvl="1" indent="-228600">
                  <a:buAutoNum type="arabicPeriod"/>
                </a:pPr>
                <a:r>
                  <a:rPr lang="zh-CN" altLang="en-US" dirty="0"/>
                  <a:t>将细胞簇中的 </a:t>
                </a:r>
                <a:r>
                  <a:rPr lang="en-US" altLang="zh-CN" dirty="0"/>
                  <a:t>CTSR </a:t>
                </a:r>
                <a:r>
                  <a:rPr lang="zh-CN" altLang="en-US" dirty="0"/>
                  <a:t>合并构建基因调控网络。</a:t>
                </a:r>
              </a:p>
            </p:txBody>
          </p:sp>
        </mc:Fallback>
      </mc:AlternateContent>
      <p:sp>
        <p:nvSpPr>
          <p:cNvPr id="4" name="灯片编号占位符 3"/>
          <p:cNvSpPr>
            <a:spLocks noGrp="1"/>
          </p:cNvSpPr>
          <p:nvPr>
            <p:ph type="sldNum" sz="quarter" idx="5"/>
          </p:nvPr>
        </p:nvSpPr>
        <p:spPr/>
        <p:txBody>
          <a:bodyPr/>
          <a:lstStyle/>
          <a:p>
            <a:fld id="{E6D78D49-89F0-B84A-A2E9-4954859F3F02}" type="slidenum">
              <a:rPr kumimoji="1" lang="zh-CN" altLang="en-US" smtClean="0"/>
              <a:t>15</a:t>
            </a:fld>
            <a:endParaRPr kumimoji="1" lang="zh-CN" altLang="en-US"/>
          </a:p>
        </p:txBody>
      </p:sp>
    </p:spTree>
    <p:extLst>
      <p:ext uri="{BB962C8B-B14F-4D97-AF65-F5344CB8AC3E}">
        <p14:creationId xmlns:p14="http://schemas.microsoft.com/office/powerpoint/2010/main" val="40306828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a:t>1.</a:t>
            </a:r>
            <a:r>
              <a:rPr lang="zh-CN" altLang="en-US" sz="1200" b="0" i="0" dirty="0">
                <a:solidFill>
                  <a:srgbClr val="000000"/>
                </a:solidFill>
                <a:effectLst/>
                <a:latin typeface="SourceHanSerifCN-Regular"/>
              </a:rPr>
              <a:t>构建具有细胞节点和基因节点的异构图。</a:t>
            </a:r>
            <a:endParaRPr lang="en-US" altLang="zh-CN" sz="1200" b="0" i="0" dirty="0">
              <a:solidFill>
                <a:srgbClr val="000000"/>
              </a:solidFill>
              <a:effectLst/>
              <a:latin typeface="SourceHanSerifCN-Regular"/>
            </a:endParaRPr>
          </a:p>
          <a:p>
            <a:r>
              <a:rPr lang="zh-CN" altLang="en-US" sz="1200" b="0" i="0" dirty="0">
                <a:solidFill>
                  <a:srgbClr val="000000"/>
                </a:solidFill>
                <a:effectLst/>
                <a:latin typeface="SourceHanSerifCN-Regular"/>
              </a:rPr>
              <a:t> 其中未加权的细胞</a:t>
            </a:r>
            <a:r>
              <a:rPr lang="en-US" altLang="zh-CN" sz="1200" b="0" i="0" dirty="0">
                <a:solidFill>
                  <a:srgbClr val="000000"/>
                </a:solidFill>
                <a:effectLst/>
                <a:latin typeface="Times-Roman"/>
              </a:rPr>
              <a:t>-</a:t>
            </a:r>
            <a:r>
              <a:rPr lang="zh-CN" altLang="en-US" sz="1200" b="0" i="0" dirty="0">
                <a:solidFill>
                  <a:srgbClr val="000000"/>
                </a:solidFill>
                <a:effectLst/>
                <a:latin typeface="SourceHanSerifCN-Regular"/>
              </a:rPr>
              <a:t>基因边缘表示细胞中基因活性是否存在，并且通过</a:t>
            </a:r>
            <a:r>
              <a:rPr lang="zh-CN" altLang="en-US" sz="1200" b="1" i="0" dirty="0">
                <a:solidFill>
                  <a:srgbClr val="000000"/>
                </a:solidFill>
                <a:effectLst/>
                <a:latin typeface="SourceHanSerifCN-Regular"/>
              </a:rPr>
              <a:t>双层</a:t>
            </a:r>
            <a:r>
              <a:rPr lang="en-US" altLang="zh-CN" sz="1200" b="1" i="0" dirty="0">
                <a:solidFill>
                  <a:srgbClr val="000000"/>
                </a:solidFill>
                <a:effectLst/>
                <a:latin typeface="Times-Roman"/>
              </a:rPr>
              <a:t>GNN</a:t>
            </a:r>
            <a:r>
              <a:rPr lang="zh-CN" altLang="en-US" sz="1200" b="1" i="0" dirty="0">
                <a:solidFill>
                  <a:srgbClr val="000000"/>
                </a:solidFill>
                <a:effectLst/>
                <a:latin typeface="SourceHanSerifCN-Regular"/>
              </a:rPr>
              <a:t>图自编码器</a:t>
            </a:r>
            <a:r>
              <a:rPr lang="zh-CN" altLang="en-US" sz="1200" b="0" i="0" dirty="0">
                <a:solidFill>
                  <a:srgbClr val="000000"/>
                </a:solidFill>
                <a:effectLst/>
                <a:latin typeface="SourceHanSerifCN-Regular"/>
              </a:rPr>
              <a:t>从</a:t>
            </a:r>
            <a:r>
              <a:rPr lang="en-US" altLang="zh-CN" sz="1200" b="0" i="0" dirty="0">
                <a:solidFill>
                  <a:srgbClr val="000000"/>
                </a:solidFill>
                <a:effectLst/>
                <a:latin typeface="SourceHanSerifCN-Regular"/>
              </a:rPr>
              <a:t>Gene-Cell</a:t>
            </a:r>
            <a:r>
              <a:rPr lang="zh-CN" altLang="en-US" sz="1200" b="0" i="0" dirty="0">
                <a:solidFill>
                  <a:srgbClr val="000000"/>
                </a:solidFill>
                <a:effectLst/>
                <a:latin typeface="SourceHanSerifCN-Regular"/>
              </a:rPr>
              <a:t>矩阵中学习每个节点的初始嵌入</a:t>
            </a:r>
            <a:r>
              <a:rPr lang="en-US" altLang="zh-CN" sz="1200" b="0" i="0" dirty="0">
                <a:solidFill>
                  <a:srgbClr val="000000"/>
                </a:solidFill>
                <a:effectLst/>
                <a:latin typeface="Times-Roman"/>
              </a:rPr>
              <a:t>(</a:t>
            </a:r>
            <a:r>
              <a:rPr lang="zh-CN" altLang="en-US" sz="1200" b="0" i="0" dirty="0">
                <a:solidFill>
                  <a:srgbClr val="000000"/>
                </a:solidFill>
                <a:effectLst/>
                <a:latin typeface="SourceHanSerifCN-Regular"/>
              </a:rPr>
              <a:t>方法</a:t>
            </a:r>
            <a:r>
              <a:rPr lang="en-US" altLang="zh-CN" sz="1200" b="0" i="0" dirty="0">
                <a:solidFill>
                  <a:srgbClr val="000000"/>
                </a:solidFill>
                <a:effectLst/>
                <a:latin typeface="Times-Roman"/>
              </a:rPr>
              <a:t>)</a:t>
            </a:r>
            <a:r>
              <a:rPr lang="zh-CN" altLang="en-US" sz="1200" b="0" i="0" dirty="0">
                <a:solidFill>
                  <a:srgbClr val="000000"/>
                </a:solidFill>
                <a:effectLst/>
                <a:latin typeface="SourceHanSerifCN-Regular"/>
              </a:rPr>
              <a:t>。</a:t>
            </a:r>
            <a:endParaRPr lang="en-US" altLang="zh-CN" sz="1200" b="0" i="0" dirty="0">
              <a:solidFill>
                <a:srgbClr val="000000"/>
              </a:solidFill>
              <a:effectLst/>
              <a:latin typeface="SourceHanSerifCN-Regular"/>
            </a:endParaRPr>
          </a:p>
          <a:p>
            <a:r>
              <a:rPr lang="en-US" altLang="zh-CN" sz="1200" b="0" i="0" dirty="0">
                <a:solidFill>
                  <a:srgbClr val="000000"/>
                </a:solidFill>
                <a:effectLst/>
                <a:latin typeface="SourceHanSerifCN-Regular"/>
              </a:rPr>
              <a:t>2.</a:t>
            </a:r>
            <a:r>
              <a:rPr lang="zh-CN" altLang="en-US" sz="1200" b="0" i="0" dirty="0">
                <a:solidFill>
                  <a:srgbClr val="000000"/>
                </a:solidFill>
                <a:effectLst/>
                <a:latin typeface="SourceHanSerifCN-Regular"/>
              </a:rPr>
              <a:t>将整个异质图输入到图自编码器， 以学习细胞和基因之间的关系， 并更新每个节点的嵌入。</a:t>
            </a:r>
            <a:r>
              <a:rPr lang="zh-CN" altLang="en-US" dirty="0"/>
              <a:t> </a:t>
            </a:r>
            <a:endParaRPr lang="en-US" altLang="zh-CN" dirty="0"/>
          </a:p>
          <a:p>
            <a:r>
              <a:rPr lang="zh-CN" altLang="en-US" dirty="0"/>
              <a:t>由于大型异构图（包含数万个节点和数百万条边）的计算效率问题，</a:t>
            </a:r>
            <a:r>
              <a:rPr lang="en-US" altLang="zh-CN" dirty="0" err="1"/>
              <a:t>DeepMAPS</a:t>
            </a:r>
            <a:r>
              <a:rPr lang="en-US" altLang="zh-CN" dirty="0"/>
              <a:t> </a:t>
            </a:r>
            <a:r>
              <a:rPr lang="zh-CN" altLang="en-US" dirty="0"/>
              <a:t>使用 </a:t>
            </a:r>
            <a:r>
              <a:rPr lang="en-US" altLang="zh-CN" dirty="0" err="1"/>
              <a:t>HG</a:t>
            </a:r>
            <a:r>
              <a:rPr lang="en-US" altLang="zh-CN" b="1" dirty="0" err="1"/>
              <a:t>Sampling</a:t>
            </a:r>
            <a:r>
              <a:rPr lang="en-US" altLang="zh-CN" dirty="0"/>
              <a:t> </a:t>
            </a:r>
            <a:r>
              <a:rPr lang="zh-CN" altLang="en-US" dirty="0"/>
              <a:t>方法对异构图</a:t>
            </a:r>
            <a:r>
              <a:rPr lang="zh-CN" altLang="en-US" b="1" dirty="0"/>
              <a:t>进行子图选择</a:t>
            </a:r>
            <a:r>
              <a:rPr lang="zh-CN" altLang="en-US" dirty="0"/>
              <a:t>，并</a:t>
            </a:r>
            <a:r>
              <a:rPr lang="zh-CN" altLang="en-US" b="1" dirty="0"/>
              <a:t>在多个子图上进行 </a:t>
            </a:r>
            <a:r>
              <a:rPr lang="en-US" altLang="zh-CN" b="1" dirty="0"/>
              <a:t>HGT </a:t>
            </a:r>
            <a:r>
              <a:rPr lang="zh-CN" altLang="en-US" b="1" dirty="0"/>
              <a:t>训练</a:t>
            </a:r>
            <a:r>
              <a:rPr lang="zh-CN" altLang="en-US" dirty="0"/>
              <a:t>。</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E6D78D49-89F0-B84A-A2E9-4954859F3F02}" type="slidenum">
              <a:rPr kumimoji="1" lang="zh-CN" altLang="en-US" smtClean="0"/>
              <a:t>16</a:t>
            </a:fld>
            <a:endParaRPr kumimoji="1" lang="zh-CN" altLang="en-US"/>
          </a:p>
        </p:txBody>
      </p:sp>
    </p:spTree>
    <p:extLst>
      <p:ext uri="{BB962C8B-B14F-4D97-AF65-F5344CB8AC3E}">
        <p14:creationId xmlns:p14="http://schemas.microsoft.com/office/powerpoint/2010/main" val="37014005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200" b="0" i="0" dirty="0" err="1">
                <a:solidFill>
                  <a:srgbClr val="000000"/>
                </a:solidFill>
                <a:effectLst/>
                <a:latin typeface="Times-Roman"/>
              </a:rPr>
              <a:t>DeepMAPS</a:t>
            </a:r>
            <a:r>
              <a:rPr lang="zh-CN" altLang="en-US" sz="1200" b="0" i="0" dirty="0">
                <a:solidFill>
                  <a:srgbClr val="000000"/>
                </a:solidFill>
                <a:effectLst/>
                <a:latin typeface="SourceHanSerifCN-Regular"/>
              </a:rPr>
              <a:t>根据节点嵌入的协同作用</a:t>
            </a:r>
            <a:r>
              <a:rPr lang="en-US" altLang="zh-CN" sz="1200" b="0" i="0" dirty="0">
                <a:solidFill>
                  <a:srgbClr val="000000"/>
                </a:solidFill>
                <a:effectLst/>
                <a:latin typeface="Times-Roman"/>
              </a:rPr>
              <a:t>(</a:t>
            </a:r>
            <a:r>
              <a:rPr lang="zh-CN" altLang="en-US" sz="1200" b="0" i="0" dirty="0">
                <a:solidFill>
                  <a:srgbClr val="000000"/>
                </a:solidFill>
                <a:effectLst/>
                <a:latin typeface="SourceHanSerifCN-Regular"/>
              </a:rPr>
              <a:t>即注意力分数</a:t>
            </a:r>
            <a:r>
              <a:rPr lang="en-US" altLang="zh-CN" sz="1200" b="0" i="0" dirty="0">
                <a:solidFill>
                  <a:srgbClr val="000000"/>
                </a:solidFill>
                <a:effectLst/>
                <a:latin typeface="Times-Roman"/>
              </a:rPr>
              <a:t>)</a:t>
            </a:r>
            <a:r>
              <a:rPr lang="zh-CN" altLang="en-US" sz="1200" b="0" i="0" dirty="0">
                <a:solidFill>
                  <a:srgbClr val="000000"/>
                </a:solidFill>
                <a:effectLst/>
                <a:latin typeface="SourceHanSerifCN-Regular"/>
              </a:rPr>
              <a:t>评估其邻居节点的重要性和可以传递给目标的信息量。</a:t>
            </a:r>
            <a:r>
              <a:rPr lang="zh-CN" altLang="en-US" dirty="0"/>
              <a:t> 其中</a:t>
            </a:r>
            <a:r>
              <a:rPr lang="zh-CN" altLang="en-US" sz="1200" b="0" i="0" dirty="0">
                <a:solidFill>
                  <a:srgbClr val="000000"/>
                </a:solidFill>
                <a:effectLst/>
                <a:latin typeface="SourceHanSerifCN-Regular"/>
              </a:rPr>
              <a:t>注意力分数来表示基因</a:t>
            </a:r>
            <a:r>
              <a:rPr lang="en-US" altLang="zh-CN" sz="1200" b="0" i="0" dirty="0">
                <a:solidFill>
                  <a:srgbClr val="000000"/>
                </a:solidFill>
                <a:effectLst/>
                <a:latin typeface="SourceHanSerifCN-Regular"/>
              </a:rPr>
              <a:t>(query)</a:t>
            </a:r>
            <a:r>
              <a:rPr lang="zh-CN" altLang="en-US" sz="1200" b="0" i="0" dirty="0">
                <a:solidFill>
                  <a:srgbClr val="000000"/>
                </a:solidFill>
                <a:effectLst/>
                <a:latin typeface="SourceHanSerifCN-Regular"/>
              </a:rPr>
              <a:t>对细胞</a:t>
            </a:r>
            <a:r>
              <a:rPr lang="en-US" altLang="zh-CN" sz="1200" b="0" i="0" dirty="0">
                <a:solidFill>
                  <a:srgbClr val="000000"/>
                </a:solidFill>
                <a:effectLst/>
                <a:latin typeface="SourceHanSerifCN-Regular"/>
              </a:rPr>
              <a:t>(key)</a:t>
            </a:r>
            <a:r>
              <a:rPr lang="zh-CN" altLang="en-US" sz="1200" b="0" i="0" dirty="0">
                <a:solidFill>
                  <a:srgbClr val="000000"/>
                </a:solidFill>
                <a:effectLst/>
                <a:latin typeface="SourceHanSerifCN-Regular"/>
              </a:rPr>
              <a:t>的重要性</a:t>
            </a:r>
            <a:r>
              <a:rPr lang="zh-CN" altLang="en-US" dirty="0"/>
              <a:t> 。</a:t>
            </a:r>
            <a:endParaRPr lang="en-US" altLang="zh-CN" dirty="0"/>
          </a:p>
          <a:p>
            <a:pPr marL="0" indent="0">
              <a:buNone/>
            </a:pPr>
            <a:endParaRPr lang="en-US" altLang="zh-CN" dirty="0"/>
          </a:p>
          <a:p>
            <a:pPr marL="228600" indent="-228600">
              <a:buAutoNum type="arabicPeriod"/>
            </a:pPr>
            <a:r>
              <a:rPr lang="en-US" altLang="zh-CN" dirty="0"/>
              <a:t>HGT</a:t>
            </a:r>
            <a:r>
              <a:rPr lang="zh-CN" altLang="en-US" dirty="0"/>
              <a:t>是编码器层，嵌入的内积是解码器层。</a:t>
            </a:r>
            <a:endParaRPr lang="en-US" altLang="zh-CN" dirty="0"/>
          </a:p>
          <a:p>
            <a:endParaRPr lang="en-US" altLang="zh-CN" dirty="0"/>
          </a:p>
          <a:p>
            <a:r>
              <a:rPr lang="en-US" altLang="zh-CN" dirty="0"/>
              <a:t>Target</a:t>
            </a:r>
            <a:r>
              <a:rPr lang="zh-CN" altLang="en-US" dirty="0"/>
              <a:t>节点生成</a:t>
            </a:r>
            <a:r>
              <a:rPr lang="en-US" altLang="zh-CN" dirty="0"/>
              <a:t>query</a:t>
            </a:r>
            <a:r>
              <a:rPr lang="zh-CN" altLang="en-US" dirty="0"/>
              <a:t>，</a:t>
            </a:r>
            <a:r>
              <a:rPr lang="en-US" altLang="zh-CN" dirty="0" err="1"/>
              <a:t>surce</a:t>
            </a:r>
            <a:r>
              <a:rPr lang="zh-CN" altLang="en-US" dirty="0"/>
              <a:t>节点生成</a:t>
            </a:r>
            <a:r>
              <a:rPr lang="en-US" altLang="zh-CN" dirty="0"/>
              <a:t>key</a:t>
            </a:r>
            <a:r>
              <a:rPr lang="zh-CN" altLang="en-US" dirty="0"/>
              <a:t>和</a:t>
            </a:r>
            <a:r>
              <a:rPr lang="en-US" altLang="zh-CN" dirty="0"/>
              <a:t>value.</a:t>
            </a:r>
          </a:p>
          <a:p>
            <a:r>
              <a:rPr lang="zh-CN" altLang="en-US" dirty="0"/>
              <a:t>通过计算</a:t>
            </a:r>
            <a:r>
              <a:rPr lang="en-US" altLang="zh-CN" dirty="0"/>
              <a:t>query</a:t>
            </a:r>
            <a:r>
              <a:rPr lang="zh-CN" altLang="en-US" dirty="0"/>
              <a:t>和</a:t>
            </a:r>
            <a:r>
              <a:rPr lang="en-US" altLang="zh-CN" dirty="0"/>
              <a:t>key</a:t>
            </a:r>
            <a:r>
              <a:rPr lang="zh-CN" altLang="en-US" dirty="0"/>
              <a:t>的相似性再通过</a:t>
            </a:r>
            <a:r>
              <a:rPr lang="en-US" altLang="zh-CN" dirty="0" err="1"/>
              <a:t>softmax</a:t>
            </a:r>
            <a:r>
              <a:rPr lang="zh-CN" altLang="en-US" dirty="0"/>
              <a:t>算子计算出注意力分数，作为</a:t>
            </a:r>
            <a:r>
              <a:rPr lang="en-US" altLang="zh-CN" dirty="0"/>
              <a:t>value</a:t>
            </a:r>
            <a:r>
              <a:rPr lang="zh-CN" altLang="en-US" dirty="0"/>
              <a:t>的权重</a:t>
            </a:r>
            <a:endParaRPr lang="en-US" altLang="zh-CN" dirty="0"/>
          </a:p>
          <a:p>
            <a:r>
              <a:rPr lang="zh-CN" altLang="en-US" b="0" i="0" dirty="0">
                <a:solidFill>
                  <a:srgbClr val="4D4D4D"/>
                </a:solidFill>
                <a:effectLst/>
                <a:latin typeface="-apple-system"/>
              </a:rPr>
              <a:t>计算两者相似性或者相关性常用方法：</a:t>
            </a:r>
            <a:r>
              <a:rPr lang="zh-CN" altLang="en-US" b="1" i="0" dirty="0">
                <a:effectLst/>
                <a:latin typeface="-apple-system"/>
              </a:rPr>
              <a:t>点积    </a:t>
            </a:r>
            <a:r>
              <a:rPr lang="en-GB" altLang="zh-CN" b="1" i="0" dirty="0" err="1">
                <a:effectLst/>
                <a:latin typeface="-apple-system"/>
              </a:rPr>
              <a:t>Cosin</a:t>
            </a:r>
            <a:r>
              <a:rPr lang="zh-CN" altLang="en-US" b="1" i="0" dirty="0">
                <a:effectLst/>
                <a:latin typeface="-apple-system"/>
              </a:rPr>
              <a:t>相似性</a:t>
            </a:r>
            <a:r>
              <a:rPr lang="zh-CN" altLang="en-US" b="0" i="0" dirty="0">
                <a:effectLst/>
                <a:latin typeface="-apple-system"/>
              </a:rPr>
              <a:t>：</a:t>
            </a:r>
            <a:endParaRPr lang="zh-CN" altLang="en-US" dirty="0"/>
          </a:p>
        </p:txBody>
      </p:sp>
      <p:sp>
        <p:nvSpPr>
          <p:cNvPr id="4" name="灯片编号占位符 3"/>
          <p:cNvSpPr>
            <a:spLocks noGrp="1"/>
          </p:cNvSpPr>
          <p:nvPr>
            <p:ph type="sldNum" sz="quarter" idx="5"/>
          </p:nvPr>
        </p:nvSpPr>
        <p:spPr/>
        <p:txBody>
          <a:bodyPr/>
          <a:lstStyle/>
          <a:p>
            <a:fld id="{E6D78D49-89F0-B84A-A2E9-4954859F3F02}" type="slidenum">
              <a:rPr kumimoji="1" lang="zh-CN" altLang="en-US" smtClean="0"/>
              <a:t>17</a:t>
            </a:fld>
            <a:endParaRPr kumimoji="1"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D78D49-89F0-B84A-A2E9-4954859F3F02}" type="slidenum">
              <a:rPr kumimoji="1" lang="zh-CN" altLang="en-US" smtClean="0"/>
              <a:t>18</a:t>
            </a:fld>
            <a:endParaRPr kumimoji="1" lang="zh-CN" altLang="en-US"/>
          </a:p>
        </p:txBody>
      </p:sp>
    </p:spTree>
    <p:extLst>
      <p:ext uri="{BB962C8B-B14F-4D97-AF65-F5344CB8AC3E}">
        <p14:creationId xmlns:p14="http://schemas.microsoft.com/office/powerpoint/2010/main" val="64931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indent="0">
              <a:buNone/>
            </a:pPr>
            <a:r>
              <a:rPr lang="en-US" altLang="zh-CN" dirty="0"/>
              <a:t>1.</a:t>
            </a:r>
            <a:r>
              <a:rPr lang="zh-CN" altLang="en-US" dirty="0"/>
              <a:t>输出层是一个与</a:t>
            </a:r>
            <a:r>
              <a:rPr lang="en-US" altLang="zh-CN" dirty="0"/>
              <a:t>X</a:t>
            </a:r>
            <a:r>
              <a:rPr lang="zh-CN" altLang="en-US" dirty="0"/>
              <a:t>维数相同的重构矩阵</a:t>
            </a:r>
            <a:r>
              <a:rPr lang="en-US" altLang="zh-CN" dirty="0"/>
              <a:t>X^</a:t>
            </a:r>
            <a:r>
              <a:rPr lang="zh-CN" altLang="en-US" dirty="0"/>
              <a:t> </a:t>
            </a:r>
            <a:endParaRPr lang="en-US" altLang="zh-CN" dirty="0"/>
          </a:p>
          <a:p>
            <a:pPr marL="0" indent="0">
              <a:buNone/>
            </a:pPr>
            <a:br>
              <a:rPr lang="zh-CN" altLang="en-US" dirty="0"/>
            </a:br>
            <a:endParaRPr lang="zh-CN" altLang="en-US" dirty="0"/>
          </a:p>
        </p:txBody>
      </p:sp>
      <p:sp>
        <p:nvSpPr>
          <p:cNvPr id="4" name="灯片编号占位符 3"/>
          <p:cNvSpPr>
            <a:spLocks noGrp="1"/>
          </p:cNvSpPr>
          <p:nvPr>
            <p:ph type="sldNum" sz="quarter" idx="5"/>
          </p:nvPr>
        </p:nvSpPr>
        <p:spPr/>
        <p:txBody>
          <a:bodyPr/>
          <a:lstStyle/>
          <a:p>
            <a:fld id="{E6D78D49-89F0-B84A-A2E9-4954859F3F02}" type="slidenum">
              <a:rPr kumimoji="1" lang="zh-CN" altLang="en-US" smtClean="0"/>
              <a:t>19</a:t>
            </a:fld>
            <a:endParaRPr kumimoji="1" lang="zh-CN" altLang="en-US"/>
          </a:p>
        </p:txBody>
      </p:sp>
    </p:spTree>
    <p:extLst>
      <p:ext uri="{BB962C8B-B14F-4D97-AF65-F5344CB8AC3E}">
        <p14:creationId xmlns:p14="http://schemas.microsoft.com/office/powerpoint/2010/main" val="16791768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indent="0">
                  <a:buNone/>
                </a:pPr>
                <a:r>
                  <a:rPr lang="en-US" altLang="zh-CN" dirty="0"/>
                  <a:t>1.</a:t>
                </a:r>
              </a:p>
              <a:p>
                <a:pPr marL="0" indent="0">
                  <a:buNone/>
                </a:pPr>
                <a:r>
                  <a:rPr lang="en-US" altLang="zh-CN" dirty="0"/>
                  <a:t>	</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𝐻</m:t>
                        </m:r>
                      </m:e>
                      <m:sup>
                        <m:r>
                          <a:rPr lang="en-US" altLang="zh-CN" b="0" i="1" smtClean="0">
                            <a:latin typeface="Cambria Math" panose="02040503050406030204" pitchFamily="18" charset="0"/>
                          </a:rPr>
                          <m:t>𝑙</m:t>
                        </m:r>
                      </m:sup>
                    </m:sSup>
                  </m:oMath>
                </a14:m>
                <a:r>
                  <a:rPr lang="zh-CN" altLang="en-US" dirty="0"/>
                  <a:t>表示第</a:t>
                </a:r>
                <a:r>
                  <a:rPr lang="en-US" altLang="zh-CN" dirty="0"/>
                  <a:t>l</a:t>
                </a:r>
                <a:r>
                  <a:rPr lang="zh-CN" altLang="en-US" dirty="0"/>
                  <a:t>个</a:t>
                </a:r>
                <a:r>
                  <a:rPr lang="en-US" altLang="zh-CN" dirty="0"/>
                  <a:t>HGT</a:t>
                </a:r>
                <a:r>
                  <a:rPr lang="zh-CN" altLang="en-US" dirty="0"/>
                  <a:t>层的嵌入</a:t>
                </a:r>
                <a:endParaRPr lang="en-US" altLang="zh-CN" dirty="0"/>
              </a:p>
              <a:p>
                <a:pPr marL="0" indent="0">
                  <a:buNone/>
                </a:pPr>
                <a:r>
                  <a:rPr lang="en-US" altLang="zh-CN" dirty="0"/>
                  <a:t>	</a:t>
                </a:r>
                <a:r>
                  <a:rPr lang="zh-CN" altLang="en-US" dirty="0"/>
                  <a:t>把</a:t>
                </a:r>
                <a:r>
                  <a:rPr lang="en-US" altLang="zh-CN" dirty="0"/>
                  <a:t>target</a:t>
                </a:r>
                <a:r>
                  <a:rPr lang="zh-CN" altLang="en-US" dirty="0"/>
                  <a:t>节点作为</a:t>
                </a:r>
                <a:r>
                  <a:rPr lang="en-US" altLang="zh-CN" dirty="0"/>
                  <a:t>query</a:t>
                </a:r>
                <a:r>
                  <a:rPr lang="zh-CN" altLang="en-US" dirty="0"/>
                  <a:t>向量，把</a:t>
                </a:r>
                <a:r>
                  <a:rPr lang="en-US" altLang="zh-CN" dirty="0"/>
                  <a:t>source</a:t>
                </a:r>
                <a:r>
                  <a:rPr lang="zh-CN" altLang="en-US" dirty="0"/>
                  <a:t>节点作为</a:t>
                </a:r>
                <a:r>
                  <a:rPr lang="en-US" altLang="zh-CN" dirty="0"/>
                  <a:t>key</a:t>
                </a:r>
                <a:r>
                  <a:rPr lang="zh-CN" altLang="en-US" dirty="0"/>
                  <a:t>和</a:t>
                </a:r>
                <a:r>
                  <a:rPr lang="en-US" altLang="zh-CN" dirty="0"/>
                  <a:t>value</a:t>
                </a:r>
                <a:r>
                  <a:rPr lang="zh-CN" altLang="en-US" dirty="0"/>
                  <a:t>，根据第</a:t>
                </a:r>
                <a:r>
                  <a:rPr lang="en-US" altLang="zh-CN" dirty="0"/>
                  <a:t>l-1</a:t>
                </a:r>
                <a:r>
                  <a:rPr lang="zh-CN" altLang="en-US" dirty="0"/>
                  <a:t>层的</a:t>
                </a:r>
                <a:r>
                  <a:rPr lang="en-US" altLang="zh-CN" dirty="0"/>
                  <a:t>target</a:t>
                </a:r>
                <a:r>
                  <a:rPr lang="zh-CN" altLang="en-US" dirty="0"/>
                  <a:t>节点的嵌入和</a:t>
                </a:r>
                <a:r>
                  <a:rPr lang="en-US" altLang="zh-CN" dirty="0"/>
                  <a:t>l-1</a:t>
                </a:r>
                <a:r>
                  <a:rPr lang="zh-CN" altLang="en-US" dirty="0"/>
                  <a:t>层的源节点的嵌入更新第</a:t>
                </a:r>
                <a:r>
                  <a:rPr lang="en-US" altLang="zh-CN" dirty="0"/>
                  <a:t>l</a:t>
                </a:r>
                <a:r>
                  <a:rPr lang="zh-CN" altLang="en-US" dirty="0"/>
                  <a:t>层的</a:t>
                </a:r>
                <a:r>
                  <a:rPr lang="en-US" altLang="zh-CN" dirty="0"/>
                  <a:t>target</a:t>
                </a:r>
                <a:r>
                  <a:rPr lang="zh-CN" altLang="en-US" dirty="0"/>
                  <a:t>。</a:t>
                </a:r>
                <a:endParaRPr lang="en-US" altLang="zh-CN" dirty="0"/>
              </a:p>
              <a:p>
                <a:pPr marL="0" indent="0">
                  <a:buNone/>
                </a:pPr>
                <a:r>
                  <a:rPr lang="en-US" altLang="zh-CN" dirty="0"/>
                  <a:t>3. </a:t>
                </a:r>
                <a:r>
                  <a:rPr lang="zh-CN" altLang="en-US" dirty="0"/>
                  <a:t>重建矩阵</a:t>
                </a:r>
                <a14:m>
                  <m:oMath xmlns:m="http://schemas.openxmlformats.org/officeDocument/2006/math">
                    <m:acc>
                      <m:accPr>
                        <m:chr m:val="̂"/>
                        <m:ctrlPr>
                          <a:rPr lang="zh-CN" altLang="en-US" i="1" smtClean="0">
                            <a:latin typeface="Cambria Math" panose="02040503050406030204" pitchFamily="18" charset="0"/>
                          </a:rPr>
                        </m:ctrlPr>
                      </m:accPr>
                      <m:e>
                        <m:r>
                          <a:rPr lang="en-US" altLang="zh-CN" b="0" i="1" smtClean="0">
                            <a:latin typeface="Cambria Math" panose="02040503050406030204" pitchFamily="18" charset="0"/>
                          </a:rPr>
                          <m:t>𝑋</m:t>
                        </m:r>
                      </m:e>
                    </m:acc>
                  </m:oMath>
                </a14:m>
                <a:r>
                  <a:rPr lang="zh-CN" altLang="en-US" dirty="0"/>
                  <a:t>     整合矩阵</a:t>
                </a:r>
                <a:r>
                  <a:rPr lang="en-US" altLang="zh-CN" dirty="0"/>
                  <a:t>X</a:t>
                </a:r>
                <a:br>
                  <a:rPr lang="zh-CN" altLang="en-US" dirty="0"/>
                </a:br>
                <a:endParaRPr lang="zh-CN" altLang="en-US" dirty="0"/>
              </a:p>
            </p:txBody>
          </p:sp>
        </mc:Choice>
        <mc:Fallback xmlns="">
          <p:sp>
            <p:nvSpPr>
              <p:cNvPr id="3" name="备注占位符 2"/>
              <p:cNvSpPr>
                <a:spLocks noGrp="1"/>
              </p:cNvSpPr>
              <p:nvPr>
                <p:ph type="body" idx="1"/>
              </p:nvPr>
            </p:nvSpPr>
            <p:spPr/>
            <p:txBody>
              <a:bodyPr/>
              <a:lstStyle/>
              <a:p>
                <a:pPr marL="0" indent="0">
                  <a:buNone/>
                </a:pPr>
                <a:r>
                  <a:rPr lang="en-US" altLang="zh-CN" dirty="0"/>
                  <a:t>1.</a:t>
                </a:r>
              </a:p>
              <a:p>
                <a:pPr marL="0" indent="0">
                  <a:buNone/>
                </a:pPr>
                <a:r>
                  <a:rPr lang="en-US" altLang="zh-CN" dirty="0"/>
                  <a:t>	</a:t>
                </a:r>
                <a:r>
                  <a:rPr lang="en-US" altLang="zh-CN" b="0" i="0">
                    <a:latin typeface="Cambria Math" panose="02040503050406030204" pitchFamily="18" charset="0"/>
                  </a:rPr>
                  <a:t>𝐻^𝑙</a:t>
                </a:r>
                <a:r>
                  <a:rPr lang="zh-CN" altLang="en-US" dirty="0"/>
                  <a:t>表示第</a:t>
                </a:r>
                <a:r>
                  <a:rPr lang="en-US" altLang="zh-CN" dirty="0"/>
                  <a:t>l</a:t>
                </a:r>
                <a:r>
                  <a:rPr lang="zh-CN" altLang="en-US" dirty="0"/>
                  <a:t>个</a:t>
                </a:r>
                <a:r>
                  <a:rPr lang="en-US" altLang="zh-CN" dirty="0"/>
                  <a:t>HGT</a:t>
                </a:r>
                <a:r>
                  <a:rPr lang="zh-CN" altLang="en-US" dirty="0"/>
                  <a:t>层的嵌入</a:t>
                </a:r>
                <a:endParaRPr lang="en-US" altLang="zh-CN" dirty="0"/>
              </a:p>
              <a:p>
                <a:pPr marL="0" indent="0">
                  <a:buNone/>
                </a:pPr>
                <a:r>
                  <a:rPr lang="en-US" altLang="zh-CN" dirty="0"/>
                  <a:t>	</a:t>
                </a:r>
                <a:r>
                  <a:rPr lang="zh-CN" altLang="en-US" dirty="0"/>
                  <a:t>把</a:t>
                </a:r>
                <a:r>
                  <a:rPr lang="en-US" altLang="zh-CN" dirty="0"/>
                  <a:t>target</a:t>
                </a:r>
                <a:r>
                  <a:rPr lang="zh-CN" altLang="en-US" dirty="0"/>
                  <a:t>节点作为</a:t>
                </a:r>
                <a:r>
                  <a:rPr lang="en-US" altLang="zh-CN" dirty="0"/>
                  <a:t>query</a:t>
                </a:r>
                <a:r>
                  <a:rPr lang="zh-CN" altLang="en-US" dirty="0"/>
                  <a:t>向量，把</a:t>
                </a:r>
                <a:r>
                  <a:rPr lang="en-US" altLang="zh-CN" dirty="0"/>
                  <a:t>source</a:t>
                </a:r>
                <a:r>
                  <a:rPr lang="zh-CN" altLang="en-US" dirty="0"/>
                  <a:t>节点作为</a:t>
                </a:r>
                <a:r>
                  <a:rPr lang="en-US" altLang="zh-CN" dirty="0"/>
                  <a:t>key</a:t>
                </a:r>
                <a:r>
                  <a:rPr lang="zh-CN" altLang="en-US" dirty="0"/>
                  <a:t>和</a:t>
                </a:r>
                <a:r>
                  <a:rPr lang="en-US" altLang="zh-CN" dirty="0"/>
                  <a:t>value</a:t>
                </a:r>
                <a:r>
                  <a:rPr lang="zh-CN" altLang="en-US" dirty="0"/>
                  <a:t>，根据第</a:t>
                </a:r>
                <a:r>
                  <a:rPr lang="en-US" altLang="zh-CN" dirty="0"/>
                  <a:t>l-1</a:t>
                </a:r>
                <a:r>
                  <a:rPr lang="zh-CN" altLang="en-US" dirty="0"/>
                  <a:t>层的</a:t>
                </a:r>
                <a:r>
                  <a:rPr lang="en-US" altLang="zh-CN" dirty="0"/>
                  <a:t>target</a:t>
                </a:r>
                <a:r>
                  <a:rPr lang="zh-CN" altLang="en-US" dirty="0"/>
                  <a:t>节点的嵌入和</a:t>
                </a:r>
                <a:r>
                  <a:rPr lang="en-US" altLang="zh-CN" dirty="0"/>
                  <a:t>l-1</a:t>
                </a:r>
                <a:r>
                  <a:rPr lang="zh-CN" altLang="en-US" dirty="0"/>
                  <a:t>层的源节点的嵌入更新第</a:t>
                </a:r>
                <a:r>
                  <a:rPr lang="en-US" altLang="zh-CN" dirty="0"/>
                  <a:t>l</a:t>
                </a:r>
                <a:r>
                  <a:rPr lang="zh-CN" altLang="en-US" dirty="0"/>
                  <a:t>层的</a:t>
                </a:r>
                <a:r>
                  <a:rPr lang="en-US" altLang="zh-CN" dirty="0"/>
                  <a:t>target</a:t>
                </a:r>
                <a:r>
                  <a:rPr lang="zh-CN" altLang="en-US" dirty="0"/>
                  <a:t>。</a:t>
                </a:r>
                <a:endParaRPr lang="en-US" altLang="zh-CN" dirty="0"/>
              </a:p>
              <a:p>
                <a:pPr marL="0" indent="0">
                  <a:buNone/>
                </a:pPr>
                <a:r>
                  <a:rPr lang="en-US" altLang="zh-CN" dirty="0"/>
                  <a:t>3. </a:t>
                </a:r>
                <a:r>
                  <a:rPr lang="zh-CN" altLang="en-US" dirty="0"/>
                  <a:t>重建矩阵</a:t>
                </a:r>
                <a:r>
                  <a:rPr lang="en-US" altLang="zh-CN" b="0" i="0">
                    <a:latin typeface="Cambria Math" panose="02040503050406030204" pitchFamily="18" charset="0"/>
                  </a:rPr>
                  <a:t>𝑋</a:t>
                </a:r>
                <a:r>
                  <a:rPr lang="zh-CN" altLang="en-US" b="0" i="0">
                    <a:latin typeface="Cambria Math" panose="02040503050406030204" pitchFamily="18" charset="0"/>
                  </a:rPr>
                  <a:t> ̂</a:t>
                </a:r>
                <a:r>
                  <a:rPr lang="zh-CN" altLang="en-US" dirty="0"/>
                  <a:t>     整合矩阵</a:t>
                </a:r>
                <a:r>
                  <a:rPr lang="en-US" altLang="zh-CN" dirty="0"/>
                  <a:t>X</a:t>
                </a:r>
                <a:br>
                  <a:rPr lang="zh-CN" altLang="en-US" dirty="0"/>
                </a:br>
                <a:endParaRPr lang="zh-CN" altLang="en-US" dirty="0"/>
              </a:p>
            </p:txBody>
          </p:sp>
        </mc:Fallback>
      </mc:AlternateContent>
      <p:sp>
        <p:nvSpPr>
          <p:cNvPr id="4" name="灯片编号占位符 3"/>
          <p:cNvSpPr>
            <a:spLocks noGrp="1"/>
          </p:cNvSpPr>
          <p:nvPr>
            <p:ph type="sldNum" sz="quarter" idx="5"/>
          </p:nvPr>
        </p:nvSpPr>
        <p:spPr/>
        <p:txBody>
          <a:bodyPr/>
          <a:lstStyle/>
          <a:p>
            <a:fld id="{E6D78D49-89F0-B84A-A2E9-4954859F3F02}" type="slidenum">
              <a:rPr kumimoji="1" lang="zh-CN" altLang="en-US" smtClean="0"/>
              <a:t>20</a:t>
            </a:fld>
            <a:endParaRPr kumimoji="1" lang="zh-CN" altLang="en-US"/>
          </a:p>
        </p:txBody>
      </p:sp>
    </p:spTree>
    <p:extLst>
      <p:ext uri="{BB962C8B-B14F-4D97-AF65-F5344CB8AC3E}">
        <p14:creationId xmlns:p14="http://schemas.microsoft.com/office/powerpoint/2010/main" val="1936221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GB" altLang="zh-CN" sz="1200" b="1" i="0" dirty="0">
                <a:solidFill>
                  <a:srgbClr val="000000"/>
                </a:solidFill>
                <a:effectLst/>
                <a:latin typeface="GraphikNaturel-Regular"/>
              </a:rPr>
              <a:t>Transcription factors</a:t>
            </a:r>
            <a:r>
              <a:rPr lang="en-GB" altLang="zh-CN" sz="1200" b="1" i="0" dirty="0">
                <a:solidFill>
                  <a:srgbClr val="000000"/>
                </a:solidFill>
                <a:effectLst/>
                <a:latin typeface="GraphikNaturel-Light2"/>
              </a:rPr>
              <a:t>(TFs)</a:t>
            </a:r>
            <a:r>
              <a:rPr lang="zh-CN" altLang="en-US" sz="1200" b="0" i="0" dirty="0">
                <a:solidFill>
                  <a:srgbClr val="000000"/>
                </a:solidFill>
                <a:effectLst/>
                <a:latin typeface="GraphikNaturel-Light2"/>
              </a:rPr>
              <a:t>：通过与特定</a:t>
            </a:r>
            <a:r>
              <a:rPr lang="en-US" altLang="zh-CN" sz="1200" b="0" i="0" dirty="0">
                <a:solidFill>
                  <a:srgbClr val="000000"/>
                </a:solidFill>
                <a:effectLst/>
                <a:latin typeface="GraphikNaturel-Light2"/>
              </a:rPr>
              <a:t>DNA</a:t>
            </a:r>
            <a:r>
              <a:rPr lang="zh-CN" altLang="en-US" sz="1200" b="0" i="0" dirty="0">
                <a:solidFill>
                  <a:srgbClr val="000000"/>
                </a:solidFill>
                <a:effectLst/>
                <a:latin typeface="GraphikNaturel-Light2"/>
              </a:rPr>
              <a:t>序列结合来改变转录速率的蛋白质。</a:t>
            </a:r>
            <a:r>
              <a:rPr lang="en-GB" altLang="zh-CN" dirty="0"/>
              <a:t> </a:t>
            </a:r>
            <a:endParaRPr lang="en-US" altLang="zh-CN" dirty="0"/>
          </a:p>
          <a:p>
            <a:r>
              <a:rPr lang="en-GB" altLang="zh-CN" sz="1200" b="1" i="1" dirty="0">
                <a:solidFill>
                  <a:srgbClr val="000000"/>
                </a:solidFill>
                <a:effectLst/>
                <a:latin typeface="GraphikNaturel-RegularItalic2"/>
              </a:rPr>
              <a:t>cis</a:t>
            </a:r>
            <a:r>
              <a:rPr lang="en-GB" altLang="zh-CN" sz="1200" b="1" i="0" dirty="0">
                <a:solidFill>
                  <a:srgbClr val="000000"/>
                </a:solidFill>
                <a:effectLst/>
                <a:latin typeface="GraphikNaturel-Regular"/>
              </a:rPr>
              <a:t>-Regulatory elements(CREs)</a:t>
            </a:r>
            <a:r>
              <a:rPr lang="zh-CN" altLang="en-US" sz="1200" b="0" i="0" dirty="0">
                <a:solidFill>
                  <a:srgbClr val="000000"/>
                </a:solidFill>
                <a:effectLst/>
                <a:latin typeface="GraphikNaturel-Regular"/>
              </a:rPr>
              <a:t>：在转录因子（</a:t>
            </a:r>
            <a:r>
              <a:rPr lang="en-US" altLang="zh-CN" sz="1200" b="1" i="0" dirty="0">
                <a:solidFill>
                  <a:srgbClr val="000000"/>
                </a:solidFill>
                <a:effectLst/>
                <a:latin typeface="GraphikNaturel-Regular"/>
              </a:rPr>
              <a:t>TF</a:t>
            </a:r>
            <a:r>
              <a:rPr lang="zh-CN" altLang="en-US" sz="1200" b="1" i="0" dirty="0">
                <a:solidFill>
                  <a:srgbClr val="000000"/>
                </a:solidFill>
                <a:effectLst/>
                <a:latin typeface="GraphikNaturel-Regular"/>
              </a:rPr>
              <a:t>）结合</a:t>
            </a:r>
            <a:r>
              <a:rPr lang="zh-CN" altLang="en-US" sz="1200" b="0" i="0" dirty="0">
                <a:solidFill>
                  <a:srgbClr val="000000"/>
                </a:solidFill>
                <a:effectLst/>
                <a:latin typeface="GraphikNaturel-Regular"/>
              </a:rPr>
              <a:t>时调节附近</a:t>
            </a:r>
            <a:r>
              <a:rPr lang="zh-CN" altLang="en-US" sz="1200" b="1" i="0" dirty="0">
                <a:solidFill>
                  <a:srgbClr val="000000"/>
                </a:solidFill>
                <a:effectLst/>
                <a:latin typeface="GraphikNaturel-Regular"/>
              </a:rPr>
              <a:t>基因转录</a:t>
            </a:r>
            <a:r>
              <a:rPr lang="zh-CN" altLang="en-US" sz="1200" b="0" i="0" dirty="0">
                <a:solidFill>
                  <a:srgbClr val="000000"/>
                </a:solidFill>
                <a:effectLst/>
                <a:latin typeface="GraphikNaturel-Regular"/>
              </a:rPr>
              <a:t>的非编码</a:t>
            </a:r>
            <a:r>
              <a:rPr lang="en-US" altLang="zh-CN" sz="1200" b="1" i="0" dirty="0">
                <a:solidFill>
                  <a:srgbClr val="000000"/>
                </a:solidFill>
                <a:effectLst/>
                <a:latin typeface="GraphikNaturel-Regular"/>
              </a:rPr>
              <a:t>DNA</a:t>
            </a:r>
            <a:r>
              <a:rPr lang="zh-CN" altLang="en-US" sz="1200" b="1" i="0" dirty="0">
                <a:solidFill>
                  <a:srgbClr val="000000"/>
                </a:solidFill>
                <a:effectLst/>
                <a:latin typeface="GraphikNaturel-Regular"/>
              </a:rPr>
              <a:t>区域</a:t>
            </a:r>
            <a:r>
              <a:rPr lang="zh-CN" altLang="en-US" sz="1200" b="0" i="0" dirty="0">
                <a:solidFill>
                  <a:srgbClr val="000000"/>
                </a:solidFill>
                <a:effectLst/>
                <a:latin typeface="GraphikNaturel-Regular"/>
              </a:rPr>
              <a:t>。这些包括</a:t>
            </a:r>
            <a:r>
              <a:rPr lang="en-US" altLang="zh-CN" sz="1200" b="1" i="0" dirty="0">
                <a:solidFill>
                  <a:srgbClr val="000000"/>
                </a:solidFill>
                <a:effectLst/>
                <a:latin typeface="GraphikNaturel-Regular"/>
              </a:rPr>
              <a:t>promoters</a:t>
            </a:r>
            <a:r>
              <a:rPr lang="zh-CN" altLang="en-US" sz="1200" b="0" i="0" dirty="0">
                <a:solidFill>
                  <a:srgbClr val="000000"/>
                </a:solidFill>
                <a:effectLst/>
                <a:latin typeface="GraphikNaturel-Regular"/>
              </a:rPr>
              <a:t>、</a:t>
            </a:r>
            <a:r>
              <a:rPr lang="en-US" altLang="zh-CN" sz="1200" b="0" i="0" dirty="0">
                <a:solidFill>
                  <a:srgbClr val="000000"/>
                </a:solidFill>
                <a:effectLst/>
                <a:latin typeface="GraphikNaturel-Regular"/>
              </a:rPr>
              <a:t>enhancers</a:t>
            </a:r>
            <a:r>
              <a:rPr lang="zh-CN" altLang="en-US" sz="1200" b="0" i="0" dirty="0">
                <a:solidFill>
                  <a:srgbClr val="000000"/>
                </a:solidFill>
                <a:effectLst/>
                <a:latin typeface="GraphikNaturel-Regular"/>
              </a:rPr>
              <a:t>和</a:t>
            </a:r>
            <a:r>
              <a:rPr lang="en-US" altLang="zh-CN" sz="1200" b="0" i="0" dirty="0">
                <a:solidFill>
                  <a:srgbClr val="000000"/>
                </a:solidFill>
                <a:effectLst/>
                <a:latin typeface="GraphikNaturel-Regular"/>
              </a:rPr>
              <a:t>silencers</a:t>
            </a:r>
            <a:r>
              <a:rPr lang="zh-CN" altLang="en-US" sz="1200" b="0" i="0" dirty="0">
                <a:solidFill>
                  <a:srgbClr val="000000"/>
                </a:solidFill>
                <a:effectLst/>
                <a:latin typeface="GraphikNaturel-Regular"/>
              </a:rPr>
              <a:t>。</a:t>
            </a:r>
            <a:endParaRPr lang="en-US" altLang="zh-CN" sz="1200" b="0" i="0" dirty="0">
              <a:solidFill>
                <a:srgbClr val="000000"/>
              </a:solidFill>
              <a:effectLst/>
              <a:latin typeface="GraphikNaturel-Regular"/>
            </a:endParaRPr>
          </a:p>
          <a:p>
            <a:pPr marL="457200" indent="-457200">
              <a:buFont typeface="Arial" panose="020B0604020202020204" pitchFamily="34" charset="0"/>
              <a:buChar char="•"/>
            </a:pPr>
            <a:r>
              <a:rPr lang="en-US" altLang="zh-CN" sz="1200" b="1" dirty="0" err="1"/>
              <a:t>Nuclesomes</a:t>
            </a:r>
            <a:r>
              <a:rPr lang="en-US" altLang="zh-CN" sz="1200" b="1" dirty="0"/>
              <a:t>(</a:t>
            </a:r>
            <a:r>
              <a:rPr lang="zh-CN" altLang="en-US" sz="1200" b="1" dirty="0"/>
              <a:t>核小体</a:t>
            </a:r>
            <a:r>
              <a:rPr lang="en-US" altLang="zh-CN" sz="1200" b="1" dirty="0"/>
              <a:t>)</a:t>
            </a:r>
            <a:r>
              <a:rPr lang="zh-CN" altLang="en-US" sz="1200" dirty="0"/>
              <a:t>是</a:t>
            </a:r>
            <a:r>
              <a:rPr lang="zh-CN" altLang="en-US" sz="1200" b="1" dirty="0"/>
              <a:t>染色质的基本结构单位</a:t>
            </a:r>
            <a:r>
              <a:rPr lang="zh-CN" altLang="en-US" sz="1200" dirty="0"/>
              <a:t>，由基因组</a:t>
            </a:r>
            <a:r>
              <a:rPr lang="en-US" altLang="zh-CN" sz="1200" dirty="0"/>
              <a:t>DNA</a:t>
            </a:r>
            <a:r>
              <a:rPr lang="zh-CN" altLang="en-US" sz="1200" dirty="0"/>
              <a:t>与结构蛋白紧密结合，使得大部分基因无法被转录机制访问，基因</a:t>
            </a:r>
            <a:r>
              <a:rPr lang="zh-CN" altLang="en-US" sz="1200" b="1" dirty="0"/>
              <a:t>启动子</a:t>
            </a:r>
            <a:r>
              <a:rPr lang="en-US" altLang="zh-CN" sz="1200" b="1" dirty="0"/>
              <a:t>(promoter)</a:t>
            </a:r>
            <a:r>
              <a:rPr lang="zh-CN" altLang="en-US" sz="1200" dirty="0"/>
              <a:t>区域（</a:t>
            </a:r>
            <a:r>
              <a:rPr lang="zh-CN" altLang="en-US" sz="1200" b="1" dirty="0"/>
              <a:t>转录起始位点附近</a:t>
            </a:r>
            <a:r>
              <a:rPr lang="zh-CN" altLang="en-US" sz="1200" dirty="0"/>
              <a:t>）的核小体需要移开，使得</a:t>
            </a:r>
            <a:r>
              <a:rPr lang="en-US" altLang="zh-CN" sz="1200" dirty="0"/>
              <a:t>DNA</a:t>
            </a:r>
            <a:r>
              <a:rPr lang="zh-CN" altLang="en-US" sz="1200" dirty="0"/>
              <a:t>的特定区域变得可访问。</a:t>
            </a:r>
            <a:endParaRPr lang="en-US" altLang="zh-CN" sz="1200" dirty="0"/>
          </a:p>
          <a:p>
            <a:pPr marL="457200" indent="-457200">
              <a:buFont typeface="Arial" panose="020B0604020202020204" pitchFamily="34" charset="0"/>
              <a:buChar char="•"/>
            </a:pPr>
            <a:r>
              <a:rPr lang="zh-CN" altLang="en-US" sz="1200" dirty="0"/>
              <a:t>这种可访问性由</a:t>
            </a:r>
            <a:r>
              <a:rPr lang="en-US" altLang="zh-CN" sz="1200" dirty="0"/>
              <a:t>pioneer TFs</a:t>
            </a:r>
            <a:r>
              <a:rPr lang="zh-CN" altLang="en-US" sz="1200" dirty="0"/>
              <a:t>激活。其他的</a:t>
            </a:r>
            <a:r>
              <a:rPr lang="en-US" altLang="zh-CN" sz="1200" dirty="0"/>
              <a:t>TFs</a:t>
            </a:r>
            <a:r>
              <a:rPr lang="zh-CN" altLang="en-US" sz="1200" dirty="0"/>
              <a:t>结合远距离的</a:t>
            </a:r>
            <a:r>
              <a:rPr lang="en-US" altLang="zh-CN" sz="1200" b="1" dirty="0"/>
              <a:t>CREs(</a:t>
            </a:r>
            <a:r>
              <a:rPr lang="zh-CN" altLang="en-US" sz="1200" b="1" dirty="0"/>
              <a:t>顺式调控元件</a:t>
            </a:r>
            <a:r>
              <a:rPr lang="en-US" altLang="zh-CN" sz="1200" b="1" dirty="0"/>
              <a:t>)</a:t>
            </a:r>
            <a:r>
              <a:rPr lang="zh-CN" altLang="en-US" sz="1200" dirty="0"/>
              <a:t>并于</a:t>
            </a:r>
            <a:r>
              <a:rPr lang="zh-CN" altLang="en-US" sz="1200" b="1" dirty="0"/>
              <a:t>辅助因子</a:t>
            </a:r>
            <a:r>
              <a:rPr lang="en-US" altLang="zh-CN" sz="1200" b="1" dirty="0"/>
              <a:t>(cofactor)</a:t>
            </a:r>
            <a:r>
              <a:rPr lang="zh-CN" altLang="en-US" sz="1200" dirty="0"/>
              <a:t>还有其他蛋白质协同作用，从而</a:t>
            </a:r>
            <a:r>
              <a:rPr lang="zh-CN" altLang="en-US" sz="1200" b="1" dirty="0"/>
              <a:t>富集和稳定</a:t>
            </a:r>
            <a:r>
              <a:rPr lang="en-US" altLang="zh-CN" sz="1200" b="1" dirty="0"/>
              <a:t>RNA</a:t>
            </a:r>
            <a:r>
              <a:rPr lang="zh-CN" altLang="en-US" sz="1200" b="1" dirty="0"/>
              <a:t>聚合酶</a:t>
            </a:r>
            <a:r>
              <a:rPr lang="en-US" altLang="zh-CN" sz="1200" dirty="0"/>
              <a:t>(RNA polymerase)</a:t>
            </a:r>
            <a:r>
              <a:rPr lang="zh-CN" altLang="en-US" sz="1200" dirty="0"/>
              <a:t>蛋白复合体，</a:t>
            </a:r>
            <a:r>
              <a:rPr lang="en-US" altLang="zh-CN" sz="1200" dirty="0"/>
              <a:t>RNA polymerase</a:t>
            </a:r>
            <a:r>
              <a:rPr lang="zh-CN" altLang="en-US" sz="1200" dirty="0"/>
              <a:t>促成基因体</a:t>
            </a:r>
            <a:r>
              <a:rPr lang="en-US" altLang="zh-CN" sz="1200" dirty="0"/>
              <a:t>DNA</a:t>
            </a:r>
            <a:r>
              <a:rPr lang="zh-CN" altLang="en-US" sz="1200" dirty="0"/>
              <a:t>合成</a:t>
            </a:r>
            <a:r>
              <a:rPr lang="en-US" altLang="zh-CN" sz="1200" dirty="0"/>
              <a:t>mRNA</a:t>
            </a:r>
            <a:r>
              <a:rPr lang="zh-CN" altLang="en-US" sz="1200" dirty="0"/>
              <a:t>。</a:t>
            </a:r>
            <a:endParaRPr lang="en-US" altLang="zh-CN" sz="1200" b="0" i="0" dirty="0">
              <a:solidFill>
                <a:srgbClr val="000000"/>
              </a:solidFill>
              <a:effectLst/>
              <a:latin typeface="GraphikNaturel-Regular"/>
            </a:endParaRPr>
          </a:p>
          <a:p>
            <a:r>
              <a:rPr lang="en-US" altLang="zh-CN" b="1" dirty="0"/>
              <a:t>cofactors</a:t>
            </a:r>
            <a:r>
              <a:rPr lang="zh-CN" altLang="en-US" dirty="0"/>
              <a:t>：与转录因子 </a:t>
            </a:r>
            <a:r>
              <a:rPr lang="en-US" altLang="zh-CN" dirty="0"/>
              <a:t>(TF) </a:t>
            </a:r>
            <a:r>
              <a:rPr lang="zh-CN" altLang="en-US" dirty="0"/>
              <a:t>合作以促进基因转录的蛋白质。</a:t>
            </a:r>
            <a:endParaRPr lang="en-US" altLang="zh-CN" dirty="0"/>
          </a:p>
          <a:p>
            <a:r>
              <a:rPr lang="en-US" altLang="zh-CN" b="1" dirty="0"/>
              <a:t>Enhancers/</a:t>
            </a:r>
            <a:r>
              <a:rPr lang="en-US" altLang="zh-CN" sz="1200" b="1" i="0" dirty="0">
                <a:solidFill>
                  <a:srgbClr val="000000"/>
                </a:solidFill>
                <a:effectLst/>
                <a:latin typeface="GraphikNaturel-Regular"/>
              </a:rPr>
              <a:t> silencers</a:t>
            </a:r>
            <a:r>
              <a:rPr lang="zh-CN" altLang="en-US" sz="1200" b="0" i="0" dirty="0">
                <a:solidFill>
                  <a:srgbClr val="000000"/>
                </a:solidFill>
                <a:effectLst/>
                <a:latin typeface="GraphikNaturel-Regular"/>
              </a:rPr>
              <a:t>：转录调控蛋白可以结合并激活</a:t>
            </a:r>
            <a:r>
              <a:rPr lang="en-US" altLang="zh-CN" sz="1200" b="0" i="0" dirty="0">
                <a:solidFill>
                  <a:srgbClr val="000000"/>
                </a:solidFill>
                <a:effectLst/>
                <a:latin typeface="GraphikNaturel-Regular"/>
              </a:rPr>
              <a:t>/</a:t>
            </a:r>
            <a:r>
              <a:rPr lang="zh-CN" altLang="en-US" sz="1200" b="0" i="0" dirty="0">
                <a:solidFill>
                  <a:srgbClr val="000000"/>
                </a:solidFill>
                <a:effectLst/>
                <a:latin typeface="GraphikNaturel-Regular"/>
              </a:rPr>
              <a:t>抑制转录的远端调控</a:t>
            </a:r>
            <a:r>
              <a:rPr lang="en-US" altLang="zh-CN" sz="1200" b="0" i="0" dirty="0">
                <a:solidFill>
                  <a:srgbClr val="000000"/>
                </a:solidFill>
                <a:effectLst/>
                <a:latin typeface="GraphikNaturel-Regular"/>
              </a:rPr>
              <a:t>DNA</a:t>
            </a:r>
            <a:r>
              <a:rPr lang="zh-CN" altLang="en-US" sz="1200" b="0" i="0" dirty="0">
                <a:solidFill>
                  <a:srgbClr val="000000"/>
                </a:solidFill>
                <a:effectLst/>
                <a:latin typeface="GraphikNaturel-Regular"/>
              </a:rPr>
              <a:t>区域。</a:t>
            </a:r>
            <a:endParaRPr lang="en-US" altLang="zh-CN" sz="1200" b="0" i="0" dirty="0">
              <a:solidFill>
                <a:srgbClr val="000000"/>
              </a:solidFill>
              <a:effectLst/>
              <a:latin typeface="GraphikNaturel-Regular"/>
            </a:endParaRPr>
          </a:p>
          <a:p>
            <a:endParaRPr lang="en-US" altLang="zh-CN" sz="1200" b="0" i="0" dirty="0">
              <a:solidFill>
                <a:srgbClr val="000000"/>
              </a:solidFill>
              <a:effectLst/>
              <a:latin typeface="GraphikNaturel-Regular"/>
            </a:endParaRPr>
          </a:p>
          <a:p>
            <a:r>
              <a:rPr lang="zh-CN" altLang="en-US" dirty="0"/>
              <a:t>染色质可及性指的</a:t>
            </a:r>
            <a:r>
              <a:rPr lang="zh-CN" altLang="en-US" b="1" dirty="0"/>
              <a:t>是 </a:t>
            </a:r>
            <a:r>
              <a:rPr lang="en-US" altLang="zh-CN" b="1" dirty="0"/>
              <a:t>DNA </a:t>
            </a:r>
            <a:r>
              <a:rPr lang="zh-CN" altLang="en-US" b="1" dirty="0"/>
              <a:t>在特定区域</a:t>
            </a:r>
            <a:r>
              <a:rPr lang="en-US" altLang="zh-CN" b="1" dirty="0"/>
              <a:t>(CRE)</a:t>
            </a:r>
            <a:r>
              <a:rPr lang="zh-CN" altLang="en-US" dirty="0"/>
              <a:t>可被</a:t>
            </a:r>
            <a:r>
              <a:rPr lang="zh-CN" altLang="en-US" b="1" dirty="0"/>
              <a:t>转录机制接近</a:t>
            </a:r>
            <a:r>
              <a:rPr lang="zh-CN" altLang="en-US" dirty="0"/>
              <a:t>的程度，这些区域被称为可及染色质。</a:t>
            </a:r>
            <a:endParaRPr lang="en-US" altLang="zh-CN" dirty="0"/>
          </a:p>
          <a:p>
            <a:r>
              <a:rPr lang="en-US" altLang="zh-CN" dirty="0"/>
              <a:t>CRE </a:t>
            </a:r>
            <a:r>
              <a:rPr lang="zh-CN" altLang="en-US" dirty="0"/>
              <a:t>是染色质的一部分： </a:t>
            </a:r>
            <a:r>
              <a:rPr lang="en-US" altLang="zh-CN" dirty="0"/>
              <a:t>CRE </a:t>
            </a:r>
            <a:r>
              <a:rPr lang="zh-CN" altLang="en-US" dirty="0"/>
              <a:t>位于染色质中，它们与 </a:t>
            </a:r>
            <a:r>
              <a:rPr lang="en-US" altLang="zh-CN" dirty="0"/>
              <a:t>TF </a:t>
            </a:r>
            <a:r>
              <a:rPr lang="zh-CN" altLang="en-US" dirty="0"/>
              <a:t>结合，可以改变染色质结构，影响基因的转录。</a:t>
            </a:r>
          </a:p>
          <a:p>
            <a:endParaRPr lang="zh-CN" altLang="en-US" dirty="0"/>
          </a:p>
        </p:txBody>
      </p:sp>
      <p:sp>
        <p:nvSpPr>
          <p:cNvPr id="4" name="灯片编号占位符 3"/>
          <p:cNvSpPr>
            <a:spLocks noGrp="1"/>
          </p:cNvSpPr>
          <p:nvPr>
            <p:ph type="sldNum" sz="quarter" idx="5"/>
          </p:nvPr>
        </p:nvSpPr>
        <p:spPr/>
        <p:txBody>
          <a:bodyPr/>
          <a:lstStyle/>
          <a:p>
            <a:fld id="{E6D78D49-89F0-B84A-A2E9-4954859F3F02}" type="slidenum">
              <a:rPr kumimoji="1" lang="zh-CN" altLang="en-US" smtClean="0"/>
              <a:t>3</a:t>
            </a:fld>
            <a:endParaRPr kumimoji="1" lang="zh-CN" altLang="en-US"/>
          </a:p>
        </p:txBody>
      </p:sp>
    </p:spTree>
    <p:extLst>
      <p:ext uri="{BB962C8B-B14F-4D97-AF65-F5344CB8AC3E}">
        <p14:creationId xmlns:p14="http://schemas.microsoft.com/office/powerpoint/2010/main" val="1068407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t>不匹配模态</a:t>
            </a:r>
            <a:r>
              <a:rPr lang="zh-CN" altLang="en-US" dirty="0"/>
              <a:t>的数据不具有相同的维度，因为每种模态的细胞和特征（包括数量）都不同。</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E6D78D49-89F0-B84A-A2E9-4954859F3F02}" type="slidenum">
              <a:rPr kumimoji="1" lang="zh-CN" altLang="en-US" smtClean="0"/>
              <a:t>4</a:t>
            </a:fld>
            <a:endParaRPr kumimoji="1" lang="zh-CN" altLang="en-US"/>
          </a:p>
        </p:txBody>
      </p:sp>
    </p:spTree>
    <p:extLst>
      <p:ext uri="{BB962C8B-B14F-4D97-AF65-F5344CB8AC3E}">
        <p14:creationId xmlns:p14="http://schemas.microsoft.com/office/powerpoint/2010/main" val="404612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基因调控网络（</a:t>
            </a:r>
            <a:r>
              <a:rPr lang="en-US" altLang="zh-CN" dirty="0"/>
              <a:t>GRN</a:t>
            </a:r>
            <a:r>
              <a:rPr lang="zh-CN" altLang="en-US" dirty="0"/>
              <a:t>）可以从测量的组学数据中推断出来，用拿到的观测数据得到的特征矩阵进行建模。</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 WGCNA</a:t>
            </a:r>
            <a:r>
              <a:rPr lang="zh-CN" altLang="en-US" dirty="0"/>
              <a:t>：在转录组中进行成对相关性分析，以确定共表达基因的模块，具有对称性，但是因为其是</a:t>
            </a:r>
            <a:r>
              <a:rPr lang="zh-CN" altLang="en-US" b="1" dirty="0"/>
              <a:t>无向的</a:t>
            </a:r>
            <a:r>
              <a:rPr lang="zh-CN" altLang="en-US" dirty="0"/>
              <a:t>，缺乏因果调控关系，通常会产生大量</a:t>
            </a:r>
            <a:r>
              <a:rPr lang="zh-CN" altLang="en-US" b="1" dirty="0"/>
              <a:t>假阳性</a:t>
            </a:r>
            <a:r>
              <a:rPr lang="zh-CN" altLang="en-US" dirty="0"/>
              <a:t>。</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dirty="0">
                <a:solidFill>
                  <a:srgbClr val="000000"/>
                </a:solidFill>
                <a:effectLst/>
                <a:latin typeface="HardingText-Regular"/>
              </a:rPr>
              <a:t>2. </a:t>
            </a:r>
            <a:r>
              <a:rPr lang="en-US" altLang="zh-CN" dirty="0"/>
              <a:t>GENIE3</a:t>
            </a:r>
            <a:r>
              <a:rPr lang="zh-CN" altLang="en-US" dirty="0"/>
              <a:t>和</a:t>
            </a:r>
            <a:r>
              <a:rPr lang="en-US" altLang="zh-CN" dirty="0"/>
              <a:t>GRN-Boost2</a:t>
            </a:r>
            <a:r>
              <a:rPr lang="zh-CN" altLang="en-US" dirty="0"/>
              <a:t>，通过一些技术</a:t>
            </a:r>
            <a:r>
              <a:rPr lang="zh-CN" altLang="en-US" b="1" dirty="0"/>
              <a:t>将</a:t>
            </a:r>
            <a:r>
              <a:rPr lang="en-US" altLang="zh-CN" b="1" dirty="0"/>
              <a:t>TF</a:t>
            </a:r>
            <a:r>
              <a:rPr lang="zh-CN" altLang="en-US" b="1" dirty="0"/>
              <a:t>和</a:t>
            </a:r>
            <a:r>
              <a:rPr lang="en-US" altLang="zh-CN" b="1" dirty="0"/>
              <a:t>target gene</a:t>
            </a:r>
            <a:r>
              <a:rPr lang="zh-CN" altLang="en-US" b="1" dirty="0"/>
              <a:t>区分开</a:t>
            </a:r>
            <a:r>
              <a:rPr lang="zh-CN" altLang="en-US" dirty="0"/>
              <a:t>，</a:t>
            </a:r>
            <a:r>
              <a:rPr lang="en-US" altLang="zh-CN" b="1" dirty="0"/>
              <a:t>TF</a:t>
            </a:r>
            <a:r>
              <a:rPr lang="zh-CN" altLang="en-US" b="1" dirty="0"/>
              <a:t>和</a:t>
            </a:r>
            <a:r>
              <a:rPr lang="en-US" altLang="zh-CN" b="1" dirty="0"/>
              <a:t>target gene</a:t>
            </a:r>
            <a:r>
              <a:rPr lang="zh-CN" altLang="en-US" b="1" dirty="0"/>
              <a:t>是同一种数据</a:t>
            </a:r>
            <a:r>
              <a:rPr lang="zh-CN" altLang="en-US" dirty="0"/>
              <a:t>，都是</a:t>
            </a:r>
            <a:r>
              <a:rPr lang="zh-CN" altLang="en-US" b="1" dirty="0"/>
              <a:t>转录组基因表达数据 </a:t>
            </a:r>
            <a:r>
              <a:rPr lang="zh-CN" altLang="en-US" dirty="0"/>
              <a:t>，只不过</a:t>
            </a:r>
            <a:r>
              <a:rPr lang="zh-CN" altLang="en-US" b="1" dirty="0"/>
              <a:t>一类是来自</a:t>
            </a:r>
            <a:r>
              <a:rPr lang="en-US" altLang="zh-CN" b="1" dirty="0"/>
              <a:t>TF</a:t>
            </a:r>
            <a:r>
              <a:rPr lang="zh-CN" altLang="en-US" b="1" dirty="0"/>
              <a:t>一类是被调控的靶基因</a:t>
            </a:r>
            <a:r>
              <a:rPr lang="zh-CN" altLang="en-US" b="0" dirty="0"/>
              <a:t>，</a:t>
            </a:r>
            <a:endParaRPr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t>减少了</a:t>
            </a:r>
            <a:r>
              <a:rPr lang="zh-CN" altLang="en-US" dirty="0"/>
              <a:t>需要考虑的</a:t>
            </a:r>
            <a:r>
              <a:rPr lang="zh-CN" altLang="en-US" b="1" dirty="0"/>
              <a:t>相互作用</a:t>
            </a:r>
            <a:r>
              <a:rPr lang="zh-CN" altLang="en-US" dirty="0"/>
              <a:t>，这种相互作用是</a:t>
            </a:r>
            <a:r>
              <a:rPr lang="zh-CN" altLang="en-US" b="1" dirty="0"/>
              <a:t>有向的</a:t>
            </a:r>
            <a:r>
              <a:rPr lang="zh-CN" altLang="en-US" dirty="0"/>
              <a:t>，仅从转录组数据进行推断会产生</a:t>
            </a:r>
            <a:r>
              <a:rPr lang="zh-CN" altLang="en-US" b="1" dirty="0"/>
              <a:t>假阳性</a:t>
            </a:r>
            <a:r>
              <a:rPr lang="zh-CN" altLang="en-US" dirty="0"/>
              <a:t>，</a:t>
            </a:r>
            <a:r>
              <a:rPr lang="zh-CN" altLang="en-US" b="1" dirty="0"/>
              <a:t>忽略了参与基因调控的其他机制</a:t>
            </a:r>
            <a:r>
              <a:rPr lang="zh-CN" altLang="en-US" dirty="0"/>
              <a:t>，如</a:t>
            </a:r>
            <a:r>
              <a:rPr lang="zh-CN" altLang="en-US" b="1" dirty="0"/>
              <a:t>染色质可及性</a:t>
            </a:r>
            <a:r>
              <a:rPr lang="zh-CN" altLang="en-US" dirty="0"/>
              <a:t>。</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dirty="0">
                <a:solidFill>
                  <a:srgbClr val="000000"/>
                </a:solidFill>
                <a:effectLst/>
                <a:latin typeface="HardingText-Regular"/>
              </a:rPr>
              <a:t>3. </a:t>
            </a:r>
            <a:r>
              <a:rPr lang="en-US" altLang="zh-CN" sz="1200" b="1" i="0" dirty="0">
                <a:solidFill>
                  <a:srgbClr val="000000"/>
                </a:solidFill>
                <a:effectLst/>
                <a:latin typeface="HardingText-Regular"/>
              </a:rPr>
              <a:t>Motif analysis</a:t>
            </a:r>
            <a:r>
              <a:rPr lang="zh-CN" altLang="en-US" sz="1200" b="0" i="0" dirty="0">
                <a:solidFill>
                  <a:srgbClr val="000000"/>
                </a:solidFill>
                <a:effectLst/>
                <a:latin typeface="HardingText-Regular"/>
              </a:rPr>
              <a:t>：</a:t>
            </a:r>
            <a:r>
              <a:rPr lang="en-US" altLang="zh-CN" sz="1200" b="0" i="0" dirty="0">
                <a:solidFill>
                  <a:srgbClr val="000000"/>
                </a:solidFill>
                <a:effectLst/>
                <a:latin typeface="HardingText-Regular"/>
              </a:rPr>
              <a:t>motif databases and motif matcher algorithms</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E6D78D49-89F0-B84A-A2E9-4954859F3F02}" type="slidenum">
              <a:rPr kumimoji="1" lang="zh-CN" altLang="en-US" smtClean="0"/>
              <a:t>5</a:t>
            </a:fld>
            <a:endParaRPr kumimoji="1" lang="zh-CN" altLang="en-US"/>
          </a:p>
        </p:txBody>
      </p:sp>
    </p:spTree>
    <p:extLst>
      <p:ext uri="{BB962C8B-B14F-4D97-AF65-F5344CB8AC3E}">
        <p14:creationId xmlns:p14="http://schemas.microsoft.com/office/powerpoint/2010/main" val="4192155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 </a:t>
            </a:r>
            <a:r>
              <a:rPr lang="zh-CN" altLang="en-US" dirty="0"/>
              <a:t>在单细胞多组学下一般先对细胞进行聚类，这些类别可能是属于不同类型的细胞，也可能是处于不同分化轨迹的细胞，或者是不同状态下的人群</a:t>
            </a:r>
            <a:endParaRPr lang="en-US" altLang="zh-CN" dirty="0"/>
          </a:p>
          <a:p>
            <a:r>
              <a:rPr lang="en-GB" altLang="zh-CN" sz="1200" b="0" i="0" dirty="0">
                <a:solidFill>
                  <a:srgbClr val="000000"/>
                </a:solidFill>
                <a:effectLst/>
                <a:latin typeface="HardingText-Regular"/>
              </a:rPr>
              <a:t>2. LEAP</a:t>
            </a:r>
            <a:r>
              <a:rPr lang="en-GB" altLang="zh-CN" sz="1200" b="0" i="0" dirty="0">
                <a:solidFill>
                  <a:srgbClr val="0069A5"/>
                </a:solidFill>
                <a:effectLst/>
                <a:latin typeface="HardingText-Regular"/>
              </a:rPr>
              <a:t> </a:t>
            </a:r>
            <a:r>
              <a:rPr lang="en-GB" altLang="zh-CN" sz="1200" b="0" i="0" dirty="0">
                <a:solidFill>
                  <a:srgbClr val="000000"/>
                </a:solidFill>
                <a:effectLst/>
                <a:latin typeface="HardingText-Regular"/>
              </a:rPr>
              <a:t>and SINCERITIES </a:t>
            </a:r>
            <a:r>
              <a:rPr lang="zh-CN" altLang="en-US" sz="1200" b="0" i="0" dirty="0">
                <a:solidFill>
                  <a:srgbClr val="000000"/>
                </a:solidFill>
                <a:effectLst/>
                <a:latin typeface="HardingText-Regular"/>
              </a:rPr>
              <a:t>利用</a:t>
            </a:r>
            <a:r>
              <a:rPr lang="en-GB" altLang="zh-CN" sz="1200" b="1" i="0" dirty="0" err="1">
                <a:solidFill>
                  <a:srgbClr val="000000"/>
                </a:solidFill>
                <a:effectLst/>
                <a:latin typeface="HardingText-Regular"/>
              </a:rPr>
              <a:t>pseudotime</a:t>
            </a:r>
            <a:r>
              <a:rPr lang="en-GB" altLang="zh-CN" sz="1200" b="0" i="0" dirty="0">
                <a:solidFill>
                  <a:srgbClr val="000000"/>
                </a:solidFill>
                <a:effectLst/>
                <a:latin typeface="HardingText-Regular"/>
              </a:rPr>
              <a:t> ordering</a:t>
            </a:r>
            <a:r>
              <a:rPr lang="en-GB" altLang="zh-CN" dirty="0"/>
              <a:t> </a:t>
            </a:r>
            <a:r>
              <a:rPr lang="zh-CN" altLang="en-US" dirty="0"/>
              <a:t>推断</a:t>
            </a:r>
            <a:r>
              <a:rPr lang="en-US" altLang="zh-CN" dirty="0"/>
              <a:t>GRN</a:t>
            </a:r>
            <a:r>
              <a:rPr lang="zh-CN" altLang="en-US" dirty="0"/>
              <a:t>中基因之间的方向性。</a:t>
            </a:r>
            <a:endParaRPr lang="en-US" altLang="zh-CN" dirty="0"/>
          </a:p>
          <a:p>
            <a:r>
              <a:rPr lang="en-US" altLang="zh-CN" dirty="0"/>
              <a:t>3. </a:t>
            </a:r>
            <a:r>
              <a:rPr lang="zh-CN" altLang="en-US" dirty="0"/>
              <a:t>致病基因在健康的人和患病的人中的表达不一样，可以推断出基因的调控关系。</a:t>
            </a:r>
            <a:br>
              <a:rPr lang="en-GB" altLang="zh-CN" dirty="0"/>
            </a:br>
            <a:endParaRPr lang="zh-CN" altLang="en-US" dirty="0"/>
          </a:p>
        </p:txBody>
      </p:sp>
      <p:sp>
        <p:nvSpPr>
          <p:cNvPr id="4" name="灯片编号占位符 3"/>
          <p:cNvSpPr>
            <a:spLocks noGrp="1"/>
          </p:cNvSpPr>
          <p:nvPr>
            <p:ph type="sldNum" sz="quarter" idx="5"/>
          </p:nvPr>
        </p:nvSpPr>
        <p:spPr/>
        <p:txBody>
          <a:bodyPr/>
          <a:lstStyle/>
          <a:p>
            <a:fld id="{E6D78D49-89F0-B84A-A2E9-4954859F3F02}" type="slidenum">
              <a:rPr kumimoji="1" lang="zh-CN" altLang="en-US" smtClean="0"/>
              <a:t>6</a:t>
            </a:fld>
            <a:endParaRPr kumimoji="1" lang="zh-CN" altLang="en-US"/>
          </a:p>
        </p:txBody>
      </p:sp>
    </p:spTree>
    <p:extLst>
      <p:ext uri="{BB962C8B-B14F-4D97-AF65-F5344CB8AC3E}">
        <p14:creationId xmlns:p14="http://schemas.microsoft.com/office/powerpoint/2010/main" val="39649499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转录组学数据首先经过预处理和归一化，以构建基因表达矩阵，其中包含每个基因在样本或细胞中的转录水平。从其他来源获得已知</a:t>
            </a:r>
            <a:r>
              <a:rPr lang="zh-CN" altLang="en-US" b="1" dirty="0"/>
              <a:t>转录因子（</a:t>
            </a:r>
            <a:r>
              <a:rPr lang="en-US" altLang="zh-CN" b="1" dirty="0"/>
              <a:t>TF</a:t>
            </a:r>
            <a:r>
              <a:rPr lang="zh-CN" altLang="en-US" b="1" dirty="0"/>
              <a:t>）基因的列表</a:t>
            </a:r>
            <a:r>
              <a:rPr lang="zh-CN" altLang="en-US" dirty="0"/>
              <a:t>，以区分具有调节能力的基因，通过构建模型来推断</a:t>
            </a:r>
            <a:r>
              <a:rPr lang="en-US" altLang="zh-CN" dirty="0"/>
              <a:t>TF</a:t>
            </a:r>
            <a:r>
              <a:rPr lang="zh-CN" altLang="en-US" dirty="0"/>
              <a:t>和靶基因之间的相互作用。</a:t>
            </a: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首先对染色质可及性数据进行预处理，并调用峰来构建</a:t>
            </a:r>
            <a:r>
              <a:rPr lang="zh-CN" altLang="en-US" b="1" dirty="0"/>
              <a:t>峰域可及性矩阵</a:t>
            </a:r>
            <a:r>
              <a:rPr lang="zh-CN" altLang="en-US" dirty="0"/>
              <a:t>，其中包含有关顺式调控元件（</a:t>
            </a:r>
            <a:r>
              <a:rPr lang="en-US" altLang="zh-CN" dirty="0"/>
              <a:t>CRE</a:t>
            </a:r>
            <a:r>
              <a:rPr lang="zh-CN" altLang="en-US" dirty="0"/>
              <a:t>）在样本或细胞中开放性的</a:t>
            </a:r>
            <a:r>
              <a:rPr lang="zh-CN" altLang="en-US" b="1" dirty="0"/>
              <a:t>二进制信息</a:t>
            </a:r>
            <a:r>
              <a:rPr lang="zh-CN" altLang="en-US" dirty="0"/>
              <a:t>。</a:t>
            </a: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利用</a:t>
            </a:r>
            <a:r>
              <a:rPr lang="en-US" altLang="zh-CN" b="1" dirty="0"/>
              <a:t>TF binding motif datasets</a:t>
            </a:r>
            <a:r>
              <a:rPr lang="zh-CN" altLang="en-US" b="1" dirty="0"/>
              <a:t>和</a:t>
            </a:r>
            <a:r>
              <a:rPr lang="en-US" altLang="zh-CN" b="1" dirty="0"/>
              <a:t>motif matcher algorithm</a:t>
            </a:r>
            <a:r>
              <a:rPr lang="zh-CN" altLang="en-US" dirty="0"/>
              <a:t>对</a:t>
            </a:r>
            <a:r>
              <a:rPr lang="en-US" altLang="zh-CN" dirty="0"/>
              <a:t>CREs</a:t>
            </a:r>
            <a:r>
              <a:rPr lang="zh-CN" altLang="en-US" dirty="0"/>
              <a:t>上的</a:t>
            </a:r>
            <a:r>
              <a:rPr lang="en-US" altLang="zh-CN" dirty="0"/>
              <a:t>TFs</a:t>
            </a:r>
            <a:r>
              <a:rPr lang="zh-CN" altLang="en-US" dirty="0"/>
              <a:t>进行结合预测。</a:t>
            </a: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将</a:t>
            </a:r>
            <a:r>
              <a:rPr lang="zh-CN" altLang="en-US" b="1" dirty="0"/>
              <a:t>可访问的</a:t>
            </a:r>
            <a:r>
              <a:rPr lang="en-US" altLang="zh-CN" b="1" dirty="0"/>
              <a:t>CREs</a:t>
            </a:r>
            <a:r>
              <a:rPr lang="zh-CN" altLang="en-US" b="1" dirty="0"/>
              <a:t>链接到一定</a:t>
            </a:r>
            <a:r>
              <a:rPr lang="zh-CN" altLang="en-US" dirty="0"/>
              <a:t>基因组</a:t>
            </a:r>
            <a:r>
              <a:rPr lang="zh-CN" altLang="en-US" b="1" dirty="0"/>
              <a:t>距离内的基因</a:t>
            </a:r>
            <a:r>
              <a:rPr lang="zh-CN" altLang="en-US" dirty="0"/>
              <a:t>。</a:t>
            </a: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CN" dirty="0"/>
          </a:p>
          <a:p>
            <a:r>
              <a:rPr lang="zh-CN" altLang="en-US" dirty="0"/>
              <a:t>注</a:t>
            </a:r>
            <a:r>
              <a:rPr lang="en-US" altLang="zh-CN" dirty="0"/>
              <a:t>1</a:t>
            </a:r>
            <a:r>
              <a:rPr lang="zh-CN" altLang="en-US" dirty="0"/>
              <a:t>：</a:t>
            </a:r>
            <a:r>
              <a:rPr lang="en-US" altLang="zh-CN" dirty="0"/>
              <a:t>GRN</a:t>
            </a:r>
            <a:r>
              <a:rPr lang="zh-CN" altLang="en-US" dirty="0"/>
              <a:t>推断方法使用不同的基因组截断值</a:t>
            </a:r>
            <a:r>
              <a:rPr lang="zh-CN" altLang="en-US" b="1" dirty="0"/>
              <a:t>将开放染色质区域分配给目标基因</a:t>
            </a:r>
            <a:r>
              <a:rPr lang="zh-CN" altLang="en-US" dirty="0"/>
              <a:t>，一般是</a:t>
            </a:r>
            <a:r>
              <a:rPr lang="en-US" altLang="zh-CN" dirty="0"/>
              <a:t>10kb~100kb</a:t>
            </a:r>
            <a:r>
              <a:rPr lang="zh-CN" altLang="en-US" dirty="0"/>
              <a:t>。</a:t>
            </a:r>
            <a:endParaRPr lang="en-US" altLang="zh-CN" dirty="0"/>
          </a:p>
          <a:p>
            <a:r>
              <a:rPr lang="zh-CN" altLang="en-US" sz="1200" b="0" i="0" dirty="0">
                <a:solidFill>
                  <a:srgbClr val="000000"/>
                </a:solidFill>
                <a:effectLst/>
                <a:latin typeface="HardingText-Regular"/>
              </a:rPr>
              <a:t>注</a:t>
            </a:r>
            <a:r>
              <a:rPr lang="en-US" altLang="zh-CN" sz="1200" b="0" i="0" dirty="0">
                <a:solidFill>
                  <a:srgbClr val="000000"/>
                </a:solidFill>
                <a:effectLst/>
                <a:latin typeface="HardingText-Regular"/>
              </a:rPr>
              <a:t>2</a:t>
            </a:r>
            <a:r>
              <a:rPr lang="zh-CN" altLang="en-US" sz="1200" b="0" i="0" dirty="0">
                <a:solidFill>
                  <a:srgbClr val="000000"/>
                </a:solidFill>
                <a:effectLst/>
                <a:latin typeface="HardingText-Regular"/>
              </a:rPr>
              <a:t>：</a:t>
            </a:r>
            <a:r>
              <a:rPr lang="en-GB" altLang="zh-CN" sz="1200" b="0" i="0" dirty="0">
                <a:solidFill>
                  <a:srgbClr val="000000"/>
                </a:solidFill>
                <a:effectLst/>
                <a:latin typeface="HardingText-Regular"/>
              </a:rPr>
              <a:t>peak accessibility matrix</a:t>
            </a:r>
            <a:r>
              <a:rPr lang="en-GB" altLang="zh-CN" dirty="0"/>
              <a:t> </a:t>
            </a:r>
            <a:r>
              <a:rPr lang="zh-CN" altLang="en-US" dirty="0"/>
              <a:t>：包含关于顺式调节元件（</a:t>
            </a:r>
            <a:r>
              <a:rPr lang="en-US" altLang="zh-CN" dirty="0"/>
              <a:t>CRE</a:t>
            </a:r>
            <a:r>
              <a:rPr lang="zh-CN" altLang="en-US" dirty="0"/>
              <a:t>）在</a:t>
            </a:r>
            <a:r>
              <a:rPr lang="en-US" altLang="zh-CN" dirty="0"/>
              <a:t>samples</a:t>
            </a:r>
            <a:r>
              <a:rPr lang="zh-CN" altLang="en-US" dirty="0"/>
              <a:t>或细胞中的开放性的</a:t>
            </a:r>
            <a:r>
              <a:rPr lang="zh-CN" altLang="en-US" b="1" dirty="0"/>
              <a:t>二进制信息</a:t>
            </a:r>
            <a:r>
              <a:rPr lang="zh-CN" altLang="en-US" dirty="0"/>
              <a:t>。</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ATAC-seq</a:t>
            </a:r>
            <a:r>
              <a:rPr lang="zh-CN" altLang="en-US" dirty="0"/>
              <a:t>： </a:t>
            </a:r>
            <a:r>
              <a:rPr lang="en-US" altLang="zh-CN" b="1" dirty="0"/>
              <a:t>ATAC-seq</a:t>
            </a:r>
            <a:r>
              <a:rPr lang="zh-CN" altLang="en-US" b="1" dirty="0"/>
              <a:t>用于鉴定染色质的可及区域</a:t>
            </a:r>
            <a:r>
              <a:rPr lang="zh-CN" altLang="en-US" dirty="0"/>
              <a:t>。</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ATAC-seq</a:t>
            </a:r>
            <a:r>
              <a:rPr lang="zh-CN" altLang="en-US" dirty="0"/>
              <a:t>测量</a:t>
            </a:r>
            <a:r>
              <a:rPr lang="zh-CN" altLang="en-US" b="0" dirty="0"/>
              <a:t>染色质可及性</a:t>
            </a:r>
            <a:r>
              <a:rPr lang="zh-CN" altLang="en-US" dirty="0"/>
              <a:t>数据的测序技术，</a:t>
            </a:r>
            <a:r>
              <a:rPr lang="en-US" altLang="zh-CN" dirty="0"/>
              <a:t>RNA-seq</a:t>
            </a:r>
            <a:r>
              <a:rPr lang="zh-CN" altLang="en-US" dirty="0"/>
              <a:t>是测量</a:t>
            </a:r>
            <a:r>
              <a:rPr lang="en-US" altLang="zh-CN" b="1" dirty="0"/>
              <a:t>RNA</a:t>
            </a:r>
            <a:r>
              <a:rPr lang="zh-CN" altLang="en-US" b="1" dirty="0"/>
              <a:t>表达</a:t>
            </a:r>
            <a:r>
              <a:rPr lang="zh-CN" altLang="en-US" dirty="0"/>
              <a:t>的技术，是一种转录组学数据的测序技术。</a:t>
            </a:r>
            <a:endParaRPr lang="zh-CN" altLang="en-US" sz="1200" dirty="0"/>
          </a:p>
        </p:txBody>
      </p:sp>
      <p:sp>
        <p:nvSpPr>
          <p:cNvPr id="4" name="灯片编号占位符 3"/>
          <p:cNvSpPr>
            <a:spLocks noGrp="1"/>
          </p:cNvSpPr>
          <p:nvPr>
            <p:ph type="sldNum" sz="quarter" idx="5"/>
          </p:nvPr>
        </p:nvSpPr>
        <p:spPr/>
        <p:txBody>
          <a:bodyPr/>
          <a:lstStyle/>
          <a:p>
            <a:fld id="{E6D78D49-89F0-B84A-A2E9-4954859F3F02}" type="slidenum">
              <a:rPr kumimoji="1" lang="zh-CN" altLang="en-US" smtClean="0"/>
              <a:t>7</a:t>
            </a:fld>
            <a:endParaRPr kumimoji="1" lang="zh-CN" altLang="en-US"/>
          </a:p>
        </p:txBody>
      </p:sp>
    </p:spTree>
    <p:extLst>
      <p:ext uri="{BB962C8B-B14F-4D97-AF65-F5344CB8AC3E}">
        <p14:creationId xmlns:p14="http://schemas.microsoft.com/office/powerpoint/2010/main" val="3103973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D78D49-89F0-B84A-A2E9-4954859F3F02}" type="slidenum">
              <a:rPr kumimoji="1" lang="zh-CN" altLang="en-US" smtClean="0"/>
              <a:t>8</a:t>
            </a:fld>
            <a:endParaRPr kumimoji="1" lang="zh-CN" altLang="en-US"/>
          </a:p>
        </p:txBody>
      </p:sp>
    </p:spTree>
    <p:extLst>
      <p:ext uri="{BB962C8B-B14F-4D97-AF65-F5344CB8AC3E}">
        <p14:creationId xmlns:p14="http://schemas.microsoft.com/office/powerpoint/2010/main" val="7829993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D78D49-89F0-B84A-A2E9-4954859F3F02}" type="slidenum">
              <a:rPr kumimoji="1" lang="zh-CN" altLang="en-US" smtClean="0"/>
              <a:t>9</a:t>
            </a:fld>
            <a:endParaRPr kumimoji="1" lang="zh-CN" altLang="en-US"/>
          </a:p>
        </p:txBody>
      </p:sp>
    </p:spTree>
    <p:extLst>
      <p:ext uri="{BB962C8B-B14F-4D97-AF65-F5344CB8AC3E}">
        <p14:creationId xmlns:p14="http://schemas.microsoft.com/office/powerpoint/2010/main" val="2753997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dirty="0"/>
          </a:p>
          <a:p>
            <a:r>
              <a:rPr lang="en-US" altLang="zh-CN" dirty="0"/>
              <a:t>GRN</a:t>
            </a:r>
            <a:r>
              <a:rPr lang="zh-CN" altLang="en-US" dirty="0"/>
              <a:t>没有的“</a:t>
            </a:r>
            <a:r>
              <a:rPr lang="en-US" altLang="zh-CN" dirty="0"/>
              <a:t>ground truth</a:t>
            </a:r>
            <a:r>
              <a:rPr lang="zh-CN" altLang="en-US" dirty="0"/>
              <a:t>”，可以进行一些实验和分析来验证基因调控网络（</a:t>
            </a:r>
            <a:r>
              <a:rPr lang="en-US" altLang="zh-CN" dirty="0"/>
              <a:t>GRN</a:t>
            </a:r>
            <a:r>
              <a:rPr lang="zh-CN" altLang="en-US" dirty="0"/>
              <a:t>）的特定方面。</a:t>
            </a:r>
            <a:endParaRPr lang="en-US" altLang="zh-CN" dirty="0"/>
          </a:p>
          <a:p>
            <a:pPr marL="342900" indent="-342900">
              <a:buFont typeface="+mj-lt"/>
              <a:buAutoNum type="arabicPeriod"/>
            </a:pPr>
            <a:r>
              <a:rPr lang="zh-CN" altLang="en-US" dirty="0"/>
              <a:t>转录因子（</a:t>
            </a:r>
            <a:r>
              <a:rPr lang="en-US" altLang="zh-CN" dirty="0"/>
              <a:t>TFs</a:t>
            </a:r>
            <a:r>
              <a:rPr lang="zh-CN" altLang="en-US" dirty="0"/>
              <a:t>）之间的相互作用可以在蛋白质数据库中查询，以查找共享大量靶基因并被认为相互作用的</a:t>
            </a:r>
            <a:r>
              <a:rPr lang="en-US" altLang="zh-CN" dirty="0"/>
              <a:t>TFs</a:t>
            </a:r>
            <a:r>
              <a:rPr lang="zh-CN" altLang="en-US" dirty="0"/>
              <a:t>。</a:t>
            </a:r>
            <a:endParaRPr lang="en-US" altLang="zh-CN" dirty="0"/>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dirty="0"/>
              <a:t>TFs</a:t>
            </a:r>
            <a:r>
              <a:rPr lang="zh-CN" altLang="en-US" dirty="0"/>
              <a:t>和</a:t>
            </a:r>
            <a:r>
              <a:rPr lang="en-US" altLang="zh-CN" dirty="0"/>
              <a:t>Cofactor</a:t>
            </a:r>
            <a:r>
              <a:rPr lang="zh-CN" altLang="en-US" dirty="0"/>
              <a:t>之间的关系可以看蛋白质与蛋白质之间的相互作用。</a:t>
            </a:r>
            <a:endParaRPr lang="en-US" altLang="zh-CN" dirty="0"/>
          </a:p>
          <a:p>
            <a:pPr marL="342900" indent="-342900">
              <a:buFont typeface="+mj-lt"/>
              <a:buAutoNum type="arabicPeriod"/>
            </a:pPr>
            <a:r>
              <a:rPr lang="en-US" altLang="zh-CN" dirty="0"/>
              <a:t>TFs</a:t>
            </a:r>
            <a:r>
              <a:rPr lang="zh-CN" altLang="en-US" dirty="0"/>
              <a:t>和顺式调控元件（</a:t>
            </a:r>
            <a:r>
              <a:rPr lang="en-US" altLang="zh-CN" dirty="0"/>
              <a:t>CREs</a:t>
            </a:r>
            <a:r>
              <a:rPr lang="zh-CN" altLang="en-US" dirty="0"/>
              <a:t>）之间的联系可以通过结合分析来证实，如（</a:t>
            </a:r>
            <a:r>
              <a:rPr lang="en-US" altLang="zh-CN" dirty="0" err="1"/>
              <a:t>ChIP</a:t>
            </a:r>
            <a:r>
              <a:rPr lang="en-US" altLang="zh-CN" dirty="0"/>
              <a:t>-seq</a:t>
            </a:r>
            <a:r>
              <a:rPr lang="zh-CN" altLang="en-US" dirty="0"/>
              <a:t>）、（</a:t>
            </a:r>
            <a:r>
              <a:rPr lang="en-US" altLang="zh-CN" dirty="0" err="1"/>
              <a:t>CUT&amp;Tag</a:t>
            </a:r>
            <a:r>
              <a:rPr lang="zh-CN" altLang="en-US" dirty="0"/>
              <a:t>）以及</a:t>
            </a:r>
            <a:r>
              <a:rPr lang="en-US" altLang="zh-CN" dirty="0"/>
              <a:t>CAP-SELEX</a:t>
            </a:r>
            <a:r>
              <a:rPr lang="zh-CN" altLang="en-US" dirty="0"/>
              <a:t>。</a:t>
            </a:r>
            <a:endParaRPr lang="en-US" altLang="zh-CN" dirty="0"/>
          </a:p>
          <a:p>
            <a:pPr marL="342900" indent="-342900">
              <a:buFont typeface="+mj-lt"/>
              <a:buAutoNum type="arabicPeriod"/>
            </a:pPr>
            <a:r>
              <a:rPr lang="zh-CN" altLang="en-US" dirty="0"/>
              <a:t>候选</a:t>
            </a:r>
            <a:r>
              <a:rPr lang="en-US" altLang="zh-CN" dirty="0"/>
              <a:t>CRE</a:t>
            </a:r>
            <a:r>
              <a:rPr lang="zh-CN" altLang="en-US" dirty="0"/>
              <a:t>可以通过报告分析或扰动实验来测试其调节能力。除此之外，功能性可以假设</a:t>
            </a:r>
            <a:r>
              <a:rPr lang="en-US" altLang="zh-CN" dirty="0"/>
              <a:t>CRE</a:t>
            </a:r>
            <a:r>
              <a:rPr lang="zh-CN" altLang="en-US" dirty="0"/>
              <a:t>在进化上是保守的，或者在全基因组关联研究鉴定的疾病相关位点中是丰富的。</a:t>
            </a:r>
            <a:endParaRPr lang="en-US" altLang="zh-CN" dirty="0"/>
          </a:p>
          <a:p>
            <a:pPr marL="342900" indent="-342900">
              <a:buFont typeface="+mj-lt"/>
              <a:buAutoNum type="arabicPeriod"/>
            </a:pPr>
            <a:r>
              <a:rPr lang="en-US" altLang="zh-CN" dirty="0"/>
              <a:t>CRE</a:t>
            </a:r>
            <a:r>
              <a:rPr lang="zh-CN" altLang="en-US" dirty="0"/>
              <a:t>和基因之间的联系可以通过基因组构象分析（如</a:t>
            </a:r>
            <a:r>
              <a:rPr lang="en-US" altLang="zh-CN" dirty="0"/>
              <a:t>Hi-C</a:t>
            </a:r>
            <a:r>
              <a:rPr lang="zh-CN" altLang="en-US" dirty="0"/>
              <a:t>或超分辨率显微镜）或基于</a:t>
            </a:r>
            <a:r>
              <a:rPr lang="en-US" altLang="zh-CN" dirty="0"/>
              <a:t>CRISPR</a:t>
            </a:r>
            <a:r>
              <a:rPr lang="zh-CN" altLang="en-US" dirty="0"/>
              <a:t>的扰动实验进行实验评估。或者可以使用表达数量性状位点的数据库。</a:t>
            </a:r>
          </a:p>
          <a:p>
            <a:endParaRPr lang="zh-CN" altLang="en-US" dirty="0"/>
          </a:p>
        </p:txBody>
      </p:sp>
      <p:sp>
        <p:nvSpPr>
          <p:cNvPr id="4" name="灯片编号占位符 3"/>
          <p:cNvSpPr>
            <a:spLocks noGrp="1"/>
          </p:cNvSpPr>
          <p:nvPr>
            <p:ph type="sldNum" sz="quarter" idx="5"/>
          </p:nvPr>
        </p:nvSpPr>
        <p:spPr/>
        <p:txBody>
          <a:bodyPr/>
          <a:lstStyle/>
          <a:p>
            <a:fld id="{E6D78D49-89F0-B84A-A2E9-4954859F3F02}" type="slidenum">
              <a:rPr kumimoji="1" lang="zh-CN" altLang="en-US" smtClean="0"/>
              <a:t>10</a:t>
            </a:fld>
            <a:endParaRPr kumimoji="1" lang="zh-CN" altLang="en-US"/>
          </a:p>
        </p:txBody>
      </p:sp>
    </p:spTree>
    <p:extLst>
      <p:ext uri="{BB962C8B-B14F-4D97-AF65-F5344CB8AC3E}">
        <p14:creationId xmlns:p14="http://schemas.microsoft.com/office/powerpoint/2010/main" val="37787760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19304E0-4029-4432-99D1-493017E15F03}" type="datetimeFigureOut">
              <a:rPr lang="zh-CN" altLang="en-US" smtClean="0"/>
              <a:t>2024/8/1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64DC312-E732-4E35-ACC6-8833826DABAE}" type="slidenum">
              <a:rPr lang="zh-CN" altLang="en-US" smtClean="0"/>
              <a:t>‹#›</a:t>
            </a:fld>
            <a:endParaRPr lang="zh-CN" altLang="en-US"/>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919304E0-4029-4432-99D1-493017E15F03}" type="datetimeFigureOut">
              <a:rPr lang="zh-CN" altLang="en-US" smtClean="0"/>
              <a:t>2024/8/1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64DC312-E732-4E35-ACC6-8833826DABA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919304E0-4029-4432-99D1-493017E15F03}" type="datetimeFigureOut">
              <a:rPr lang="zh-CN" altLang="en-US" smtClean="0"/>
              <a:t>2024/8/1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64DC312-E732-4E35-ACC6-8833826DABAE}" type="slidenum">
              <a:rPr lang="zh-CN" altLang="en-US" smtClean="0"/>
              <a:t>‹#›</a:t>
            </a:fld>
            <a:endParaRPr lang="zh-CN" altLang="en-US"/>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7578436" y="369141"/>
            <a:ext cx="3920836" cy="397791"/>
          </a:xfrm>
          <a:prstGeom prst="rect">
            <a:avLst/>
          </a:prstGeom>
        </p:spPr>
        <p:txBody>
          <a:bodyPr/>
          <a:lstStyle>
            <a:lvl1pPr algn="r">
              <a:defRPr sz="2800" b="1">
                <a:latin typeface="微软雅黑" panose="020B0503020204020204" charset="-122"/>
                <a:ea typeface="微软雅黑" panose="020B0503020204020204" charset="-122"/>
              </a:defRPr>
            </a:lvl1pPr>
          </a:lstStyle>
          <a:p>
            <a:r>
              <a:rPr lang="zh-CN" altLang="en-US" dirty="0"/>
              <a:t>单击此处添加标题</a:t>
            </a:r>
          </a:p>
        </p:txBody>
      </p:sp>
      <p:sp>
        <p:nvSpPr>
          <p:cNvPr id="3" name="内容占位符 2"/>
          <p:cNvSpPr>
            <a:spLocks noGrp="1"/>
          </p:cNvSpPr>
          <p:nvPr>
            <p:ph idx="1"/>
          </p:nvPr>
        </p:nvSpPr>
        <p:spPr>
          <a:xfrm>
            <a:off x="838200" y="1253330"/>
            <a:ext cx="10661072" cy="5036633"/>
          </a:xfrm>
          <a:prstGeom prst="rect">
            <a:avLst/>
          </a:prstGeo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13F33F1-D536-41EA-9CF2-46F2991A59DB}" type="datetimeFigureOut">
              <a:rPr lang="zh-CN" altLang="en-US" smtClean="0"/>
              <a:t>2024/8/1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202A6-DC75-4B5F-BEC7-F4CEEC2DAAF4}" type="slidenum">
              <a:rPr lang="zh-CN" altLang="en-US" smtClean="0"/>
              <a:t>‹#›</a:t>
            </a:fld>
            <a:endParaRPr lang="zh-CN" altLang="en-US"/>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613F33F1-D536-41EA-9CF2-46F2991A59DB}" type="datetimeFigureOut">
              <a:rPr lang="zh-CN" altLang="en-US" smtClean="0"/>
              <a:t>2024/8/1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202A6-DC75-4B5F-BEC7-F4CEEC2DAAF4}"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13F33F1-D536-41EA-9CF2-46F2991A59DB}" type="datetimeFigureOut">
              <a:rPr lang="zh-CN" altLang="en-US" smtClean="0"/>
              <a:t>2024/8/1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202A6-DC75-4B5F-BEC7-F4CEEC2DAAF4}"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613F33F1-D536-41EA-9CF2-46F2991A59DB}" type="datetimeFigureOut">
              <a:rPr lang="zh-CN" altLang="en-US" smtClean="0"/>
              <a:t>2024/8/1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B202A6-DC75-4B5F-BEC7-F4CEEC2DAAF4}"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13F33F1-D536-41EA-9CF2-46F2991A59DB}" type="datetimeFigureOut">
              <a:rPr lang="zh-CN" altLang="en-US" smtClean="0"/>
              <a:t>2024/8/1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DB202A6-DC75-4B5F-BEC7-F4CEEC2DAAF4}"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13F33F1-D536-41EA-9CF2-46F2991A59DB}" type="datetimeFigureOut">
              <a:rPr lang="zh-CN" altLang="en-US" smtClean="0"/>
              <a:t>2024/8/1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DB202A6-DC75-4B5F-BEC7-F4CEEC2DAAF4}"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13F33F1-D536-41EA-9CF2-46F2991A59DB}" type="datetimeFigureOut">
              <a:rPr lang="zh-CN" altLang="en-US" smtClean="0"/>
              <a:t>2024/8/1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DB202A6-DC75-4B5F-BEC7-F4CEEC2DAAF4}"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919304E0-4029-4432-99D1-493017E15F03}" type="datetimeFigureOut">
              <a:rPr lang="zh-CN" altLang="en-US" smtClean="0"/>
              <a:t>2024/8/1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64DC312-E732-4E35-ACC6-8833826DABAE}"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13F33F1-D536-41EA-9CF2-46F2991A59DB}" type="datetimeFigureOut">
              <a:rPr lang="zh-CN" altLang="en-US" smtClean="0"/>
              <a:t>2024/8/1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B202A6-DC75-4B5F-BEC7-F4CEEC2DAAF4}"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13F33F1-D536-41EA-9CF2-46F2991A59DB}" type="datetimeFigureOut">
              <a:rPr lang="zh-CN" altLang="en-US" smtClean="0"/>
              <a:t>2024/8/1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B202A6-DC75-4B5F-BEC7-F4CEEC2DAAF4}"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613F33F1-D536-41EA-9CF2-46F2991A59DB}" type="datetimeFigureOut">
              <a:rPr lang="zh-CN" altLang="en-US" smtClean="0"/>
              <a:t>2024/8/1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202A6-DC75-4B5F-BEC7-F4CEEC2DAAF4}"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613F33F1-D536-41EA-9CF2-46F2991A59DB}" type="datetimeFigureOut">
              <a:rPr lang="zh-CN" altLang="en-US" smtClean="0"/>
              <a:t>2024/8/1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202A6-DC75-4B5F-BEC7-F4CEEC2DAAF4}" type="slidenum">
              <a:rPr lang="zh-CN" altLang="en-US" smtClean="0"/>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CFB35064-9F64-46CE-AFC6-F5F9E1888A58}" type="datetimeFigureOut">
              <a:rPr lang="zh-CN" altLang="en-US" smtClean="0"/>
              <a:t>2024/8/1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78D1F8-B022-4456-A1CC-C9B43884319C}" type="slidenum">
              <a:rPr lang="zh-CN" altLang="en-US" smtClean="0"/>
              <a:t>‹#›</a:t>
            </a:fld>
            <a:endParaRPr lang="zh-CN" altLang="en-US"/>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CFB35064-9F64-46CE-AFC6-F5F9E1888A58}" type="datetimeFigureOut">
              <a:rPr lang="zh-CN" altLang="en-US" smtClean="0"/>
              <a:t>2024/8/1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78D1F8-B022-4456-A1CC-C9B43884319C}" type="slidenum">
              <a:rPr lang="zh-CN" altLang="en-US" smtClean="0"/>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CFB35064-9F64-46CE-AFC6-F5F9E1888A58}" type="datetimeFigureOut">
              <a:rPr lang="zh-CN" altLang="en-US" smtClean="0"/>
              <a:t>2024/8/1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78D1F8-B022-4456-A1CC-C9B43884319C}" type="slidenum">
              <a:rPr lang="zh-CN" altLang="en-US" smtClean="0"/>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CFB35064-9F64-46CE-AFC6-F5F9E1888A58}" type="datetimeFigureOut">
              <a:rPr lang="zh-CN" altLang="en-US" smtClean="0"/>
              <a:t>2024/8/1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A78D1F8-B022-4456-A1CC-C9B43884319C}" type="slidenum">
              <a:rPr lang="zh-CN" altLang="en-US" smtClean="0"/>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FB35064-9F64-46CE-AFC6-F5F9E1888A58}" type="datetimeFigureOut">
              <a:rPr lang="zh-CN" altLang="en-US" smtClean="0"/>
              <a:t>2024/8/1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A78D1F8-B022-4456-A1CC-C9B43884319C}" type="slidenum">
              <a:rPr lang="zh-CN" altLang="en-US" smtClean="0"/>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FB35064-9F64-46CE-AFC6-F5F9E1888A58}" type="datetimeFigureOut">
              <a:rPr lang="zh-CN" altLang="en-US" smtClean="0"/>
              <a:t>2024/8/1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A78D1F8-B022-4456-A1CC-C9B43884319C}"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19304E0-4029-4432-99D1-493017E15F03}" type="datetimeFigureOut">
              <a:rPr lang="zh-CN" altLang="en-US" smtClean="0"/>
              <a:t>2024/8/1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64DC312-E732-4E35-ACC6-8833826DABAE}"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FB35064-9F64-46CE-AFC6-F5F9E1888A58}" type="datetimeFigureOut">
              <a:rPr lang="zh-CN" altLang="en-US" smtClean="0"/>
              <a:t>2024/8/1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A78D1F8-B022-4456-A1CC-C9B43884319C}" type="slidenum">
              <a:rPr lang="zh-CN" altLang="en-US" smtClean="0"/>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FB35064-9F64-46CE-AFC6-F5F9E1888A58}" type="datetimeFigureOut">
              <a:rPr lang="zh-CN" altLang="en-US" smtClean="0"/>
              <a:t>2024/8/1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A78D1F8-B022-4456-A1CC-C9B43884319C}" type="slidenum">
              <a:rPr lang="zh-CN" altLang="en-US" smtClean="0"/>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FB35064-9F64-46CE-AFC6-F5F9E1888A58}" type="datetimeFigureOut">
              <a:rPr lang="zh-CN" altLang="en-US" smtClean="0"/>
              <a:t>2024/8/1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A78D1F8-B022-4456-A1CC-C9B43884319C}" type="slidenum">
              <a:rPr lang="zh-CN" altLang="en-US" smtClean="0"/>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CFB35064-9F64-46CE-AFC6-F5F9E1888A58}" type="datetimeFigureOut">
              <a:rPr lang="zh-CN" altLang="en-US" smtClean="0"/>
              <a:t>2024/8/1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78D1F8-B022-4456-A1CC-C9B43884319C}" type="slidenum">
              <a:rPr lang="zh-CN" altLang="en-US" smtClean="0"/>
              <a:t>‹#›</a:t>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CFB35064-9F64-46CE-AFC6-F5F9E1888A58}" type="datetimeFigureOut">
              <a:rPr lang="zh-CN" altLang="en-US" smtClean="0"/>
              <a:t>2024/8/1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78D1F8-B022-4456-A1CC-C9B43884319C}"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919304E0-4029-4432-99D1-493017E15F03}" type="datetimeFigureOut">
              <a:rPr lang="zh-CN" altLang="en-US" smtClean="0"/>
              <a:t>2024/8/1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64DC312-E732-4E35-ACC6-8833826DABA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19304E0-4029-4432-99D1-493017E15F03}" type="datetimeFigureOut">
              <a:rPr lang="zh-CN" altLang="en-US" smtClean="0"/>
              <a:t>2024/8/1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64DC312-E732-4E35-ACC6-8833826DABAE}"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19304E0-4029-4432-99D1-493017E15F03}" type="datetimeFigureOut">
              <a:rPr lang="zh-CN" altLang="en-US" smtClean="0"/>
              <a:t>2024/8/1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64DC312-E732-4E35-ACC6-8833826DABA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19304E0-4029-4432-99D1-493017E15F03}" type="datetimeFigureOut">
              <a:rPr lang="zh-CN" altLang="en-US" smtClean="0"/>
              <a:t>2024/8/1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64DC312-E732-4E35-ACC6-8833826DABA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19304E0-4029-4432-99D1-493017E15F03}" type="datetimeFigureOut">
              <a:rPr lang="zh-CN" altLang="en-US" smtClean="0"/>
              <a:t>2024/8/1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64DC312-E732-4E35-ACC6-8833826DABA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19304E0-4029-4432-99D1-493017E15F03}" type="datetimeFigureOut">
              <a:rPr lang="zh-CN" altLang="en-US" smtClean="0"/>
              <a:t>2024/8/1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64DC312-E732-4E35-ACC6-8833826DABA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9304E0-4029-4432-99D1-493017E15F03}" type="datetimeFigureOut">
              <a:rPr lang="zh-CN" altLang="en-US" smtClean="0"/>
              <a:t>2024/8/1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4DC312-E732-4E35-ACC6-8833826DABAE}" type="slidenum">
              <a:rPr lang="zh-CN" altLang="en-US" smtClean="0"/>
              <a:t>‹#›</a:t>
            </a:fld>
            <a:endParaRPr lang="zh-CN" altLang="en-US"/>
          </a:p>
        </p:txBody>
      </p:sp>
      <p:sp>
        <p:nvSpPr>
          <p:cNvPr id="7" name="矩形 6"/>
          <p:cNvSpPr/>
          <p:nvPr userDrawn="1"/>
        </p:nvSpPr>
        <p:spPr>
          <a:xfrm>
            <a:off x="305" y="193675"/>
            <a:ext cx="5327915" cy="501650"/>
          </a:xfrm>
          <a:prstGeom prst="rect">
            <a:avLst/>
          </a:prstGeom>
          <a:solidFill>
            <a:srgbClr val="00ACD2"/>
          </a:solidFill>
          <a:ln>
            <a:solidFill>
              <a:srgbClr val="00ACD2"/>
            </a:solidFill>
          </a:ln>
        </p:spPr>
        <p:style>
          <a:lnRef idx="1">
            <a:schemeClr val="accent6"/>
          </a:lnRef>
          <a:fillRef idx="3">
            <a:schemeClr val="accent6"/>
          </a:fillRef>
          <a:effectRef idx="2">
            <a:schemeClr val="accent6"/>
          </a:effectRef>
          <a:fontRef idx="minor">
            <a:schemeClr val="lt1"/>
          </a:fontRef>
        </p:style>
        <p:txBody>
          <a:bodyPr wrap="square">
            <a:spAutoFit/>
          </a:bodyPr>
          <a:lstStyle/>
          <a:p>
            <a:pPr algn="ctr" hangingPunct="1"/>
            <a:endParaRPr lang="zh-CN" altLang="en-US" sz="2665" b="1" kern="1200">
              <a:ln>
                <a:noFill/>
              </a:ln>
              <a:solidFill>
                <a:schemeClr val="bg1"/>
              </a:solidFill>
              <a:latin typeface="微软雅黑" panose="020B0503020204020204" charset="-122"/>
              <a:ea typeface="微软雅黑" panose="020B0503020204020204" charset="-122"/>
              <a:cs typeface="+mn-ea"/>
              <a:sym typeface="+mn-lt"/>
            </a:endParaRPr>
          </a:p>
        </p:txBody>
      </p:sp>
      <p:pic>
        <p:nvPicPr>
          <p:cNvPr id="8" name="图片 7" descr="研究院logo-2021_画板 1"/>
          <p:cNvPicPr>
            <a:picLocks noChangeAspect="1"/>
          </p:cNvPicPr>
          <p:nvPr userDrawn="1"/>
        </p:nvPicPr>
        <p:blipFill>
          <a:blip r:embed="rId14"/>
          <a:srcRect l="18141" t="35065" r="16401" b="37065"/>
          <a:stretch>
            <a:fillRect/>
          </a:stretch>
        </p:blipFill>
        <p:spPr>
          <a:xfrm>
            <a:off x="10031730" y="265430"/>
            <a:ext cx="1791970" cy="42989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3F33F1-D536-41EA-9CF2-46F2991A59DB}" type="datetimeFigureOut">
              <a:rPr lang="zh-CN" altLang="en-US" smtClean="0"/>
              <a:t>2024/8/1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B202A6-DC75-4B5F-BEC7-F4CEEC2DAAF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B35064-9F64-46CE-AFC6-F5F9E1888A58}" type="datetimeFigureOut">
              <a:rPr lang="zh-CN" altLang="en-US" smtClean="0"/>
              <a:t>2024/8/1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78D1F8-B022-4456-A1CC-C9B43884319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12.xml"/><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image" Target="../media/image28.png"/><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3060382"/>
            <a:ext cx="12192000" cy="737235"/>
          </a:xfrm>
          <a:prstGeom prst="rect">
            <a:avLst/>
          </a:prstGeom>
          <a:noFill/>
        </p:spPr>
        <p:txBody>
          <a:bodyPr wrap="square" rtlCol="0">
            <a:spAutoFit/>
          </a:bodyPr>
          <a:lstStyle/>
          <a:p>
            <a:pPr algn="ctr"/>
            <a:r>
              <a:rPr lang="zh-CN" altLang="en-US" sz="4200" dirty="0">
                <a:solidFill>
                  <a:schemeClr val="bg1"/>
                </a:solidFill>
                <a:latin typeface="方正正大黑简体" panose="02000000000000000000" pitchFamily="2" charset="-122"/>
                <a:ea typeface="方正正大黑简体" panose="02000000000000000000" pitchFamily="2" charset="-122"/>
              </a:rPr>
              <a:t>单细胞多组学时代的基因调控网络​</a:t>
            </a:r>
          </a:p>
        </p:txBody>
      </p:sp>
      <p:sp>
        <p:nvSpPr>
          <p:cNvPr id="4" name="文本框 3"/>
          <p:cNvSpPr txBox="1"/>
          <p:nvPr/>
        </p:nvSpPr>
        <p:spPr>
          <a:xfrm>
            <a:off x="1673087" y="4957335"/>
            <a:ext cx="8845826" cy="515526"/>
          </a:xfrm>
          <a:prstGeom prst="rect">
            <a:avLst/>
          </a:prstGeom>
          <a:noFill/>
        </p:spPr>
        <p:txBody>
          <a:bodyPr wrap="square" lIns="91440" tIns="45720" rIns="91440" bIns="45720" rtlCol="0" anchor="t">
            <a:spAutoFit/>
          </a:bodyPr>
          <a:lstStyle/>
          <a:p>
            <a:pPr algn="ctr">
              <a:lnSpc>
                <a:spcPct val="150000"/>
              </a:lnSpc>
            </a:pPr>
            <a:r>
              <a:rPr lang="en-US" altLang="zh-CN" sz="2000" dirty="0">
                <a:solidFill>
                  <a:schemeClr val="bg1"/>
                </a:solidFill>
                <a:latin typeface="方正正中黑简体" panose="02000000000000000000" pitchFamily="2" charset="-122"/>
                <a:ea typeface="方正正中黑简体" panose="02000000000000000000" pitchFamily="2" charset="-122"/>
              </a:rPr>
              <a:t>2024.8.1</a:t>
            </a:r>
          </a:p>
        </p:txBody>
      </p:sp>
      <p:grpSp>
        <p:nvGrpSpPr>
          <p:cNvPr id="6" name="组合 5"/>
          <p:cNvGrpSpPr/>
          <p:nvPr/>
        </p:nvGrpSpPr>
        <p:grpSpPr>
          <a:xfrm>
            <a:off x="3804149" y="831141"/>
            <a:ext cx="4583702" cy="730392"/>
            <a:chOff x="3471943" y="376909"/>
            <a:chExt cx="4583702" cy="730392"/>
          </a:xfrm>
        </p:grpSpPr>
        <p:pic>
          <p:nvPicPr>
            <p:cNvPr id="7" name="图片 6"/>
            <p:cNvPicPr>
              <a:picLocks noChangeAspect="1"/>
            </p:cNvPicPr>
            <p:nvPr/>
          </p:nvPicPr>
          <p:blipFill>
            <a:blip r:embed="rId2">
              <a:biLevel thresh="50000"/>
            </a:blip>
            <a:stretch>
              <a:fillRect/>
            </a:stretch>
          </p:blipFill>
          <p:spPr>
            <a:xfrm>
              <a:off x="3471943" y="376909"/>
              <a:ext cx="2432682" cy="730392"/>
            </a:xfrm>
            <a:prstGeom prst="rect">
              <a:avLst/>
            </a:prstGeom>
          </p:spPr>
        </p:pic>
        <p:pic>
          <p:nvPicPr>
            <p:cNvPr id="8" name="图片 7"/>
            <p:cNvPicPr>
              <a:picLocks noChangeAspect="1"/>
            </p:cNvPicPr>
            <p:nvPr/>
          </p:nvPicPr>
          <p:blipFill>
            <a:blip r:embed="rId3">
              <a:biLevel thresh="50000"/>
            </a:blip>
            <a:stretch>
              <a:fillRect/>
            </a:stretch>
          </p:blipFill>
          <p:spPr>
            <a:xfrm>
              <a:off x="5972622" y="476250"/>
              <a:ext cx="2083023" cy="541503"/>
            </a:xfrm>
            <a:prstGeom prst="rect">
              <a:avLst/>
            </a:prstGeom>
          </p:spPr>
        </p:pic>
      </p:grpSp>
      <p:sp>
        <p:nvSpPr>
          <p:cNvPr id="3" name="文本框 2">
            <a:extLst>
              <a:ext uri="{FF2B5EF4-FFF2-40B4-BE49-F238E27FC236}">
                <a16:creationId xmlns:a16="http://schemas.microsoft.com/office/drawing/2014/main" id="{DDE9DE00-F453-5BD7-5F14-F653B2D33784}"/>
              </a:ext>
            </a:extLst>
          </p:cNvPr>
          <p:cNvSpPr txBox="1"/>
          <p:nvPr/>
        </p:nvSpPr>
        <p:spPr>
          <a:xfrm>
            <a:off x="5555793" y="4588003"/>
            <a:ext cx="1362075" cy="461665"/>
          </a:xfrm>
          <a:prstGeom prst="rect">
            <a:avLst/>
          </a:prstGeom>
          <a:noFill/>
        </p:spPr>
        <p:txBody>
          <a:bodyPr wrap="square" rtlCol="0">
            <a:spAutoFit/>
          </a:bodyPr>
          <a:lstStyle/>
          <a:p>
            <a:r>
              <a:rPr lang="zh-CN" altLang="en-US" sz="2400" b="1" dirty="0">
                <a:solidFill>
                  <a:srgbClr val="FFFFFF"/>
                </a:solidFill>
              </a:rPr>
              <a:t>王嘉基</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0" y="192881"/>
            <a:ext cx="5327915" cy="504000"/>
          </a:xfrm>
          <a:prstGeom prst="rect">
            <a:avLst/>
          </a:prstGeom>
          <a:noFill/>
        </p:spPr>
        <p:txBody>
          <a:bodyPr wrap="square" bIns="46800" anchor="ctr" anchorCtr="0">
            <a:noAutofit/>
          </a:bodyPr>
          <a:lstStyle/>
          <a:p>
            <a:pPr algn="ctr"/>
            <a:r>
              <a:rPr lang="zh-CN" altLang="en-US" sz="2400" b="1" dirty="0">
                <a:solidFill>
                  <a:schemeClr val="bg1"/>
                </a:solidFill>
                <a:latin typeface="微软雅黑" panose="020B0503020204020204" charset="-122"/>
                <a:ea typeface="微软雅黑" panose="020B0503020204020204" charset="-122"/>
                <a:cs typeface="+mn-ea"/>
              </a:rPr>
              <a:t>基因调控网络的实验评估</a:t>
            </a:r>
            <a:endParaRPr lang="zh-CN" altLang="en-US" sz="2400" b="1" dirty="0">
              <a:solidFill>
                <a:schemeClr val="bg1"/>
              </a:solidFill>
              <a:latin typeface="微软雅黑" panose="020B0503020204020204" charset="-122"/>
              <a:ea typeface="微软雅黑" panose="020B0503020204020204" charset="-122"/>
              <a:cs typeface="+mn-ea"/>
              <a:sym typeface="+mn-lt"/>
            </a:endParaRPr>
          </a:p>
        </p:txBody>
      </p:sp>
      <p:sp>
        <p:nvSpPr>
          <p:cNvPr id="2" name="AutoShape 2">
            <a:extLst>
              <a:ext uri="{FF2B5EF4-FFF2-40B4-BE49-F238E27FC236}">
                <a16:creationId xmlns:a16="http://schemas.microsoft.com/office/drawing/2014/main" id="{F86FADA7-9183-363A-C21B-6FA5F8B8AB3F}"/>
              </a:ext>
            </a:extLst>
          </p:cNvPr>
          <p:cNvSpPr>
            <a:spLocks noChangeAspect="1" noChangeArrowheads="1"/>
          </p:cNvSpPr>
          <p:nvPr/>
        </p:nvSpPr>
        <p:spPr bwMode="auto">
          <a:xfrm>
            <a:off x="5943600" y="3276600"/>
            <a:ext cx="3230880" cy="323088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8" name="图片 7">
            <a:extLst>
              <a:ext uri="{FF2B5EF4-FFF2-40B4-BE49-F238E27FC236}">
                <a16:creationId xmlns:a16="http://schemas.microsoft.com/office/drawing/2014/main" id="{23C542CE-5946-400C-8682-ED53A0AC9DF8}"/>
              </a:ext>
            </a:extLst>
          </p:cNvPr>
          <p:cNvPicPr>
            <a:picLocks noChangeAspect="1"/>
          </p:cNvPicPr>
          <p:nvPr/>
        </p:nvPicPr>
        <p:blipFill>
          <a:blip r:embed="rId3"/>
          <a:stretch>
            <a:fillRect/>
          </a:stretch>
        </p:blipFill>
        <p:spPr>
          <a:xfrm>
            <a:off x="502568" y="1336174"/>
            <a:ext cx="5327915" cy="3414729"/>
          </a:xfrm>
          <a:prstGeom prst="rect">
            <a:avLst/>
          </a:prstGeom>
        </p:spPr>
      </p:pic>
      <p:sp>
        <p:nvSpPr>
          <p:cNvPr id="3" name="TextBox 2">
            <a:extLst>
              <a:ext uri="{FF2B5EF4-FFF2-40B4-BE49-F238E27FC236}">
                <a16:creationId xmlns:a16="http://schemas.microsoft.com/office/drawing/2014/main" id="{2A3DDC7C-2264-4C28-8DA5-D7D817795192}"/>
              </a:ext>
            </a:extLst>
          </p:cNvPr>
          <p:cNvSpPr txBox="1"/>
          <p:nvPr/>
        </p:nvSpPr>
        <p:spPr>
          <a:xfrm>
            <a:off x="6096000" y="1752058"/>
            <a:ext cx="5626298" cy="2862322"/>
          </a:xfrm>
          <a:prstGeom prst="rect">
            <a:avLst/>
          </a:prstGeom>
          <a:noFill/>
        </p:spPr>
        <p:txBody>
          <a:bodyPr wrap="square" rtlCol="0">
            <a:spAutoFit/>
          </a:bodyPr>
          <a:lstStyle/>
          <a:p>
            <a:pPr marL="342900" indent="-342900">
              <a:buFont typeface="+mj-lt"/>
              <a:buAutoNum type="arabicPeriod"/>
            </a:pPr>
            <a:r>
              <a:rPr lang="zh-CN" altLang="en-US" dirty="0"/>
              <a:t>转录因子（</a:t>
            </a:r>
            <a:r>
              <a:rPr lang="en-US" altLang="zh-CN" dirty="0"/>
              <a:t>TFs</a:t>
            </a:r>
            <a:r>
              <a:rPr lang="zh-CN" altLang="en-US" dirty="0"/>
              <a:t>）之间的相互作用</a:t>
            </a:r>
            <a:endParaRPr lang="en-US" altLang="zh-CN" dirty="0"/>
          </a:p>
          <a:p>
            <a:pPr marL="342900" indent="-342900">
              <a:buFont typeface="+mj-lt"/>
              <a:buAutoNum type="arabicPeriod"/>
            </a:pPr>
            <a:endParaRPr lang="en-US" altLang="zh-CN" dirty="0"/>
          </a:p>
          <a:p>
            <a:pPr marL="342900" indent="-342900">
              <a:buFont typeface="+mj-lt"/>
              <a:buAutoNum type="arabicPeriod"/>
            </a:pPr>
            <a:r>
              <a:rPr lang="en-US" altLang="zh-CN" dirty="0"/>
              <a:t>TFs</a:t>
            </a:r>
            <a:r>
              <a:rPr lang="zh-CN" altLang="en-US" dirty="0"/>
              <a:t>和</a:t>
            </a:r>
            <a:r>
              <a:rPr lang="en-US" altLang="zh-CN" dirty="0"/>
              <a:t>Cofactor</a:t>
            </a:r>
            <a:r>
              <a:rPr lang="zh-CN" altLang="en-US" dirty="0"/>
              <a:t>。</a:t>
            </a:r>
            <a:endParaRPr lang="en-US" altLang="zh-CN" dirty="0"/>
          </a:p>
          <a:p>
            <a:pPr marL="342900" indent="-342900">
              <a:buFont typeface="+mj-lt"/>
              <a:buAutoNum type="arabicPeriod"/>
            </a:pPr>
            <a:endParaRPr lang="en-US" altLang="zh-CN" dirty="0"/>
          </a:p>
          <a:p>
            <a:pPr marL="342900" indent="-342900">
              <a:buFont typeface="+mj-lt"/>
              <a:buAutoNum type="arabicPeriod"/>
            </a:pPr>
            <a:r>
              <a:rPr lang="en-US" altLang="zh-CN" dirty="0"/>
              <a:t>TFs</a:t>
            </a:r>
            <a:r>
              <a:rPr lang="zh-CN" altLang="en-US" dirty="0"/>
              <a:t>和顺式调控元件（</a:t>
            </a:r>
            <a:r>
              <a:rPr lang="en-US" altLang="zh-CN" dirty="0"/>
              <a:t>CREs</a:t>
            </a:r>
            <a:r>
              <a:rPr lang="zh-CN" altLang="en-US" dirty="0"/>
              <a:t>）。</a:t>
            </a:r>
            <a:endParaRPr lang="en-US" altLang="zh-CN" dirty="0"/>
          </a:p>
          <a:p>
            <a:pPr marL="342900" indent="-342900">
              <a:buFont typeface="+mj-lt"/>
              <a:buAutoNum type="arabicPeriod"/>
            </a:pPr>
            <a:endParaRPr lang="en-US" altLang="zh-CN" dirty="0"/>
          </a:p>
          <a:p>
            <a:pPr marL="342900" indent="-342900">
              <a:buFont typeface="+mj-lt"/>
              <a:buAutoNum type="arabicPeriod"/>
            </a:pPr>
            <a:r>
              <a:rPr lang="zh-CN" altLang="en-US" dirty="0"/>
              <a:t>候选</a:t>
            </a:r>
            <a:r>
              <a:rPr lang="en-US" altLang="zh-CN" dirty="0"/>
              <a:t>CRE</a:t>
            </a:r>
            <a:r>
              <a:rPr lang="zh-CN" altLang="en-US" dirty="0"/>
              <a:t>。</a:t>
            </a:r>
            <a:endParaRPr lang="en-US" altLang="zh-CN" dirty="0"/>
          </a:p>
          <a:p>
            <a:pPr marL="342900" indent="-342900">
              <a:buFont typeface="+mj-lt"/>
              <a:buAutoNum type="arabicPeriod"/>
            </a:pPr>
            <a:endParaRPr lang="en-US" altLang="zh-CN" dirty="0"/>
          </a:p>
          <a:p>
            <a:pPr marL="342900" indent="-342900">
              <a:buFont typeface="+mj-lt"/>
              <a:buAutoNum type="arabicPeriod"/>
            </a:pPr>
            <a:r>
              <a:rPr lang="en-US" altLang="zh-CN" dirty="0"/>
              <a:t>CRE</a:t>
            </a:r>
            <a:r>
              <a:rPr lang="zh-CN" altLang="en-US" dirty="0"/>
              <a:t>和基因之间的联系。</a:t>
            </a:r>
            <a:endParaRPr lang="en-US" altLang="zh-CN" dirty="0"/>
          </a:p>
          <a:p>
            <a:pPr marL="342900" indent="-342900">
              <a:buFont typeface="+mj-lt"/>
              <a:buAutoNum type="arabicPeriod"/>
            </a:pPr>
            <a:endParaRPr lang="zh-CN" altLang="en-US" dirty="0"/>
          </a:p>
        </p:txBody>
      </p:sp>
      <p:sp>
        <p:nvSpPr>
          <p:cNvPr id="5" name="TextBox 4">
            <a:extLst>
              <a:ext uri="{FF2B5EF4-FFF2-40B4-BE49-F238E27FC236}">
                <a16:creationId xmlns:a16="http://schemas.microsoft.com/office/drawing/2014/main" id="{361B4224-A4C6-4464-819D-E3A60D5BF49D}"/>
              </a:ext>
            </a:extLst>
          </p:cNvPr>
          <p:cNvSpPr txBox="1"/>
          <p:nvPr/>
        </p:nvSpPr>
        <p:spPr>
          <a:xfrm>
            <a:off x="1262271" y="5121716"/>
            <a:ext cx="3687416" cy="400110"/>
          </a:xfrm>
          <a:prstGeom prst="rect">
            <a:avLst/>
          </a:prstGeom>
          <a:noFill/>
        </p:spPr>
        <p:txBody>
          <a:bodyPr wrap="square" rtlCol="0">
            <a:spAutoFit/>
          </a:bodyPr>
          <a:lstStyle/>
          <a:p>
            <a:r>
              <a:rPr lang="zh-CN" altLang="en-US" sz="2000" b="1" dirty="0"/>
              <a:t>基因调控网络的实验评估</a:t>
            </a:r>
          </a:p>
        </p:txBody>
      </p:sp>
    </p:spTree>
    <p:extLst>
      <p:ext uri="{BB962C8B-B14F-4D97-AF65-F5344CB8AC3E}">
        <p14:creationId xmlns:p14="http://schemas.microsoft.com/office/powerpoint/2010/main" val="1378536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0" y="192881"/>
            <a:ext cx="5327915" cy="504000"/>
          </a:xfrm>
          <a:prstGeom prst="rect">
            <a:avLst/>
          </a:prstGeom>
          <a:noFill/>
        </p:spPr>
        <p:txBody>
          <a:bodyPr wrap="square" bIns="46800" anchor="ctr" anchorCtr="0">
            <a:noAutofit/>
          </a:bodyPr>
          <a:lstStyle/>
          <a:p>
            <a:pPr algn="ctr"/>
            <a:r>
              <a:rPr lang="zh-CN" altLang="en-US" sz="2400" b="1" dirty="0">
                <a:solidFill>
                  <a:schemeClr val="bg1"/>
                </a:solidFill>
                <a:latin typeface="微软雅黑" panose="020B0503020204020204" charset="-122"/>
                <a:ea typeface="微软雅黑" panose="020B0503020204020204" charset="-122"/>
                <a:cs typeface="+mn-ea"/>
              </a:rPr>
              <a:t>面对的挑战和未来的方向</a:t>
            </a:r>
            <a:endParaRPr lang="zh-CN" altLang="en-US" sz="2400" b="1" dirty="0">
              <a:solidFill>
                <a:schemeClr val="bg1"/>
              </a:solidFill>
              <a:latin typeface="微软雅黑" panose="020B0503020204020204" charset="-122"/>
              <a:ea typeface="微软雅黑" panose="020B0503020204020204" charset="-122"/>
              <a:cs typeface="+mn-ea"/>
              <a:sym typeface="+mn-lt"/>
            </a:endParaRPr>
          </a:p>
        </p:txBody>
      </p:sp>
      <p:sp>
        <p:nvSpPr>
          <p:cNvPr id="2" name="AutoShape 2">
            <a:extLst>
              <a:ext uri="{FF2B5EF4-FFF2-40B4-BE49-F238E27FC236}">
                <a16:creationId xmlns:a16="http://schemas.microsoft.com/office/drawing/2014/main" id="{F86FADA7-9183-363A-C21B-6FA5F8B8AB3F}"/>
              </a:ext>
            </a:extLst>
          </p:cNvPr>
          <p:cNvSpPr>
            <a:spLocks noChangeAspect="1" noChangeArrowheads="1"/>
          </p:cNvSpPr>
          <p:nvPr/>
        </p:nvSpPr>
        <p:spPr bwMode="auto">
          <a:xfrm>
            <a:off x="5943600" y="3276600"/>
            <a:ext cx="3230880" cy="323088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TextBox 2">
            <a:extLst>
              <a:ext uri="{FF2B5EF4-FFF2-40B4-BE49-F238E27FC236}">
                <a16:creationId xmlns:a16="http://schemas.microsoft.com/office/drawing/2014/main" id="{21DA66AC-D77B-4A4C-B4E8-3F855BD0EF6B}"/>
              </a:ext>
            </a:extLst>
          </p:cNvPr>
          <p:cNvSpPr txBox="1"/>
          <p:nvPr/>
        </p:nvSpPr>
        <p:spPr>
          <a:xfrm>
            <a:off x="3017520" y="1767006"/>
            <a:ext cx="5327915" cy="3323987"/>
          </a:xfrm>
          <a:prstGeom prst="rect">
            <a:avLst/>
          </a:prstGeom>
          <a:noFill/>
        </p:spPr>
        <p:txBody>
          <a:bodyPr wrap="square" rtlCol="0">
            <a:spAutoFit/>
          </a:bodyPr>
          <a:lstStyle/>
          <a:p>
            <a:pPr marL="457200" indent="-457200">
              <a:buAutoNum type="arabicPeriod"/>
            </a:pPr>
            <a:r>
              <a:rPr lang="zh-CN" altLang="en-US" sz="2400" dirty="0"/>
              <a:t>整合转录和可访问性</a:t>
            </a:r>
            <a:endParaRPr lang="en-US" altLang="zh-CN" sz="2400" dirty="0"/>
          </a:p>
          <a:p>
            <a:pPr marL="457200" indent="-457200">
              <a:buAutoNum type="arabicPeriod"/>
            </a:pPr>
            <a:endParaRPr lang="en-US" altLang="zh-CN" sz="2400" dirty="0"/>
          </a:p>
          <a:p>
            <a:r>
              <a:rPr lang="en-US" altLang="zh-CN" sz="2400" dirty="0"/>
              <a:t>2. </a:t>
            </a:r>
            <a:r>
              <a:rPr lang="zh-CN" altLang="en-US" sz="2400" dirty="0"/>
              <a:t>单细胞数据的规模和稀疏性</a:t>
            </a:r>
            <a:endParaRPr lang="en-US" altLang="zh-CN" sz="2400" dirty="0"/>
          </a:p>
          <a:p>
            <a:endParaRPr lang="en-US" altLang="zh-CN" sz="2400" dirty="0"/>
          </a:p>
          <a:p>
            <a:r>
              <a:rPr lang="en-US" altLang="zh-CN" sz="2400" dirty="0"/>
              <a:t>3. 3D</a:t>
            </a:r>
            <a:r>
              <a:rPr lang="zh-CN" altLang="en-US" sz="2400" dirty="0"/>
              <a:t>基因组结构的调控作用</a:t>
            </a:r>
            <a:endParaRPr lang="en-US" altLang="zh-CN" sz="2400" dirty="0"/>
          </a:p>
          <a:p>
            <a:endParaRPr lang="en-US" altLang="zh-CN" sz="2400" dirty="0"/>
          </a:p>
          <a:p>
            <a:r>
              <a:rPr lang="en-US" altLang="zh-CN" sz="2400" dirty="0"/>
              <a:t>4. TF</a:t>
            </a:r>
            <a:r>
              <a:rPr lang="zh-CN" altLang="en-US" sz="2400" dirty="0"/>
              <a:t>结合预测的改进</a:t>
            </a:r>
            <a:endParaRPr lang="en-US" altLang="zh-CN" sz="2400" dirty="0"/>
          </a:p>
          <a:p>
            <a:endParaRPr lang="en-US" altLang="zh-CN" sz="2400" dirty="0"/>
          </a:p>
          <a:p>
            <a:pPr marL="342900" indent="-342900">
              <a:buFont typeface="+mj-lt"/>
              <a:buAutoNum type="arabicPeriod"/>
            </a:pPr>
            <a:endParaRPr lang="zh-CN" altLang="en-US" dirty="0"/>
          </a:p>
        </p:txBody>
      </p:sp>
    </p:spTree>
    <p:extLst>
      <p:ext uri="{BB962C8B-B14F-4D97-AF65-F5344CB8AC3E}">
        <p14:creationId xmlns:p14="http://schemas.microsoft.com/office/powerpoint/2010/main" val="4260493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0" y="192881"/>
            <a:ext cx="5327915" cy="504000"/>
          </a:xfrm>
          <a:prstGeom prst="rect">
            <a:avLst/>
          </a:prstGeom>
          <a:noFill/>
        </p:spPr>
        <p:txBody>
          <a:bodyPr wrap="square" bIns="46800" anchor="ctr" anchorCtr="0">
            <a:noAutofit/>
          </a:bodyPr>
          <a:lstStyle/>
          <a:p>
            <a:pPr algn="ctr"/>
            <a:r>
              <a:rPr lang="zh-CN" altLang="en-US" sz="2400" b="1" dirty="0">
                <a:solidFill>
                  <a:schemeClr val="bg1"/>
                </a:solidFill>
                <a:latin typeface="微软雅黑" panose="020B0503020204020204" charset="-122"/>
                <a:ea typeface="微软雅黑" panose="020B0503020204020204" charset="-122"/>
                <a:cs typeface="+mn-ea"/>
                <a:sym typeface="+mn-lt"/>
              </a:rPr>
              <a:t>现有的方法</a:t>
            </a:r>
          </a:p>
        </p:txBody>
      </p:sp>
      <p:sp>
        <p:nvSpPr>
          <p:cNvPr id="2" name="AutoShape 2">
            <a:extLst>
              <a:ext uri="{FF2B5EF4-FFF2-40B4-BE49-F238E27FC236}">
                <a16:creationId xmlns:a16="http://schemas.microsoft.com/office/drawing/2014/main" id="{F86FADA7-9183-363A-C21B-6FA5F8B8AB3F}"/>
              </a:ext>
            </a:extLst>
          </p:cNvPr>
          <p:cNvSpPr>
            <a:spLocks noChangeAspect="1" noChangeArrowheads="1"/>
          </p:cNvSpPr>
          <p:nvPr/>
        </p:nvSpPr>
        <p:spPr bwMode="auto">
          <a:xfrm>
            <a:off x="5943600" y="3276600"/>
            <a:ext cx="3230880" cy="323088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TextBox 2">
            <a:extLst>
              <a:ext uri="{FF2B5EF4-FFF2-40B4-BE49-F238E27FC236}">
                <a16:creationId xmlns:a16="http://schemas.microsoft.com/office/drawing/2014/main" id="{8CCCA363-8875-49D4-B592-636E8E5EC8FB}"/>
              </a:ext>
            </a:extLst>
          </p:cNvPr>
          <p:cNvSpPr txBox="1"/>
          <p:nvPr/>
        </p:nvSpPr>
        <p:spPr>
          <a:xfrm>
            <a:off x="7110254" y="1520027"/>
            <a:ext cx="2984501" cy="4062651"/>
          </a:xfrm>
          <a:prstGeom prst="rect">
            <a:avLst/>
          </a:prstGeom>
          <a:noFill/>
        </p:spPr>
        <p:txBody>
          <a:bodyPr wrap="square" rtlCol="0">
            <a:spAutoFit/>
          </a:bodyPr>
          <a:lstStyle/>
          <a:p>
            <a:pPr marL="342900" indent="-342900">
              <a:buFont typeface="+mj-lt"/>
              <a:buAutoNum type="arabicPeriod"/>
            </a:pPr>
            <a:r>
              <a:rPr lang="zh-CN" altLang="en-US" sz="2400" dirty="0"/>
              <a:t>相关性</a:t>
            </a:r>
            <a:endParaRPr lang="en-US" altLang="zh-CN" sz="2400" dirty="0"/>
          </a:p>
          <a:p>
            <a:pPr marL="342900" indent="-342900">
              <a:buFont typeface="+mj-lt"/>
              <a:buAutoNum type="arabicPeriod"/>
            </a:pPr>
            <a:endParaRPr lang="en-US" altLang="zh-CN" sz="2400" dirty="0"/>
          </a:p>
          <a:p>
            <a:pPr marL="342900" indent="-342900">
              <a:buFont typeface="+mj-lt"/>
              <a:buAutoNum type="arabicPeriod"/>
            </a:pPr>
            <a:r>
              <a:rPr lang="zh-CN" altLang="en-US" sz="2400" dirty="0"/>
              <a:t>回归</a:t>
            </a:r>
            <a:endParaRPr lang="en-US" altLang="zh-CN" sz="2400" dirty="0"/>
          </a:p>
          <a:p>
            <a:pPr marL="342900" indent="-342900">
              <a:buFont typeface="+mj-lt"/>
              <a:buAutoNum type="arabicPeriod"/>
            </a:pPr>
            <a:endParaRPr lang="en-US" altLang="zh-CN" sz="2400" dirty="0"/>
          </a:p>
          <a:p>
            <a:pPr marL="342900" indent="-342900">
              <a:buFont typeface="+mj-lt"/>
              <a:buAutoNum type="arabicPeriod"/>
            </a:pPr>
            <a:r>
              <a:rPr lang="zh-CN" altLang="en-US" sz="2400" dirty="0"/>
              <a:t>概率模型</a:t>
            </a:r>
            <a:endParaRPr lang="en-US" altLang="zh-CN" sz="2400" dirty="0"/>
          </a:p>
          <a:p>
            <a:pPr marL="342900" indent="-342900">
              <a:buFont typeface="+mj-lt"/>
              <a:buAutoNum type="arabicPeriod"/>
            </a:pPr>
            <a:endParaRPr lang="en-US" altLang="zh-CN" sz="2400" dirty="0"/>
          </a:p>
          <a:p>
            <a:pPr marL="342900" indent="-342900">
              <a:buFont typeface="+mj-lt"/>
              <a:buAutoNum type="arabicPeriod"/>
            </a:pPr>
            <a:r>
              <a:rPr lang="zh-CN" altLang="en-US" sz="2400" dirty="0"/>
              <a:t>动力学系统</a:t>
            </a:r>
            <a:endParaRPr lang="en-US" altLang="zh-CN" sz="2400" dirty="0"/>
          </a:p>
          <a:p>
            <a:pPr marL="342900" indent="-342900">
              <a:buFont typeface="+mj-lt"/>
              <a:buAutoNum type="arabicPeriod"/>
            </a:pPr>
            <a:endParaRPr lang="en-US" altLang="zh-CN" sz="2400" dirty="0"/>
          </a:p>
          <a:p>
            <a:pPr marL="342900" indent="-342900">
              <a:buFont typeface="+mj-lt"/>
              <a:buAutoNum type="arabicPeriod"/>
            </a:pPr>
            <a:r>
              <a:rPr lang="zh-CN" altLang="en-US" sz="2400" dirty="0"/>
              <a:t>深度学习</a:t>
            </a:r>
            <a:endParaRPr lang="en-US" altLang="zh-CN" sz="2400" dirty="0"/>
          </a:p>
          <a:p>
            <a:pPr marL="342900" indent="-342900">
              <a:buFont typeface="+mj-lt"/>
              <a:buAutoNum type="arabicPeriod"/>
            </a:pPr>
            <a:endParaRPr lang="en-US" altLang="zh-CN" sz="2400" dirty="0"/>
          </a:p>
          <a:p>
            <a:endParaRPr lang="zh-CN" altLang="en-US" dirty="0"/>
          </a:p>
        </p:txBody>
      </p:sp>
      <p:pic>
        <p:nvPicPr>
          <p:cNvPr id="6" name="Picture 5">
            <a:extLst>
              <a:ext uri="{FF2B5EF4-FFF2-40B4-BE49-F238E27FC236}">
                <a16:creationId xmlns:a16="http://schemas.microsoft.com/office/drawing/2014/main" id="{256B957B-A95F-4059-9BE5-A8193E9F1C9C}"/>
              </a:ext>
            </a:extLst>
          </p:cNvPr>
          <p:cNvPicPr>
            <a:picLocks noChangeAspect="1"/>
          </p:cNvPicPr>
          <p:nvPr/>
        </p:nvPicPr>
        <p:blipFill>
          <a:blip r:embed="rId3"/>
          <a:stretch>
            <a:fillRect/>
          </a:stretch>
        </p:blipFill>
        <p:spPr>
          <a:xfrm>
            <a:off x="492169" y="1075267"/>
            <a:ext cx="5050702" cy="4284133"/>
          </a:xfrm>
          <a:prstGeom prst="rect">
            <a:avLst/>
          </a:prstGeom>
        </p:spPr>
      </p:pic>
      <p:sp>
        <p:nvSpPr>
          <p:cNvPr id="7" name="TextBox 6">
            <a:extLst>
              <a:ext uri="{FF2B5EF4-FFF2-40B4-BE49-F238E27FC236}">
                <a16:creationId xmlns:a16="http://schemas.microsoft.com/office/drawing/2014/main" id="{B4ABF4A3-2660-4BE0-80F2-7A97F5EDAC17}"/>
              </a:ext>
            </a:extLst>
          </p:cNvPr>
          <p:cNvSpPr txBox="1"/>
          <p:nvPr/>
        </p:nvSpPr>
        <p:spPr>
          <a:xfrm>
            <a:off x="940150" y="5582678"/>
            <a:ext cx="5155850" cy="400110"/>
          </a:xfrm>
          <a:prstGeom prst="rect">
            <a:avLst/>
          </a:prstGeom>
          <a:noFill/>
        </p:spPr>
        <p:txBody>
          <a:bodyPr wrap="square">
            <a:spAutoFit/>
          </a:bodyPr>
          <a:lstStyle/>
          <a:p>
            <a:r>
              <a:rPr lang="zh-CN" altLang="en-US" sz="2000" b="1" dirty="0"/>
              <a:t>配对单细胞多组学GRN推理方法的主要类别</a:t>
            </a:r>
          </a:p>
        </p:txBody>
      </p:sp>
    </p:spTree>
    <p:extLst>
      <p:ext uri="{BB962C8B-B14F-4D97-AF65-F5344CB8AC3E}">
        <p14:creationId xmlns:p14="http://schemas.microsoft.com/office/powerpoint/2010/main" val="499439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0" y="192881"/>
            <a:ext cx="5327915" cy="504000"/>
          </a:xfrm>
          <a:prstGeom prst="rect">
            <a:avLst/>
          </a:prstGeom>
          <a:noFill/>
        </p:spPr>
        <p:txBody>
          <a:bodyPr wrap="square" bIns="46800" anchor="ctr" anchorCtr="0">
            <a:noAutofit/>
          </a:bodyPr>
          <a:lstStyle/>
          <a:p>
            <a:pPr algn="ctr"/>
            <a:r>
              <a:rPr lang="en-US" altLang="zh-CN" sz="2400" b="1" dirty="0" err="1">
                <a:solidFill>
                  <a:schemeClr val="bg1"/>
                </a:solidFill>
                <a:latin typeface="微软雅黑" panose="020B0503020204020204" charset="-122"/>
                <a:ea typeface="微软雅黑" panose="020B0503020204020204" charset="-122"/>
                <a:cs typeface="+mn-ea"/>
                <a:sym typeface="+mn-lt"/>
              </a:rPr>
              <a:t>DeepMAPS</a:t>
            </a:r>
            <a:endParaRPr lang="zh-CN" altLang="en-US" sz="2400" b="1" dirty="0">
              <a:solidFill>
                <a:schemeClr val="bg1"/>
              </a:solidFill>
              <a:latin typeface="微软雅黑" panose="020B0503020204020204" charset="-122"/>
              <a:ea typeface="微软雅黑" panose="020B0503020204020204" charset="-122"/>
              <a:cs typeface="+mn-ea"/>
              <a:sym typeface="+mn-lt"/>
            </a:endParaRPr>
          </a:p>
        </p:txBody>
      </p:sp>
      <p:sp>
        <p:nvSpPr>
          <p:cNvPr id="2" name="AutoShape 2">
            <a:extLst>
              <a:ext uri="{FF2B5EF4-FFF2-40B4-BE49-F238E27FC236}">
                <a16:creationId xmlns:a16="http://schemas.microsoft.com/office/drawing/2014/main" id="{F86FADA7-9183-363A-C21B-6FA5F8B8AB3F}"/>
              </a:ext>
            </a:extLst>
          </p:cNvPr>
          <p:cNvSpPr>
            <a:spLocks noChangeAspect="1" noChangeArrowheads="1"/>
          </p:cNvSpPr>
          <p:nvPr/>
        </p:nvSpPr>
        <p:spPr bwMode="auto">
          <a:xfrm>
            <a:off x="5943600" y="3276600"/>
            <a:ext cx="3230880" cy="323088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 name="Picture 3">
            <a:extLst>
              <a:ext uri="{FF2B5EF4-FFF2-40B4-BE49-F238E27FC236}">
                <a16:creationId xmlns:a16="http://schemas.microsoft.com/office/drawing/2014/main" id="{87B3983E-98DE-4D68-BB2D-811300E9B76E}"/>
              </a:ext>
            </a:extLst>
          </p:cNvPr>
          <p:cNvPicPr>
            <a:picLocks noChangeAspect="1"/>
          </p:cNvPicPr>
          <p:nvPr/>
        </p:nvPicPr>
        <p:blipFill>
          <a:blip r:embed="rId3"/>
          <a:stretch>
            <a:fillRect/>
          </a:stretch>
        </p:blipFill>
        <p:spPr>
          <a:xfrm>
            <a:off x="78105" y="1839621"/>
            <a:ext cx="12035790" cy="2303047"/>
          </a:xfrm>
          <a:prstGeom prst="rect">
            <a:avLst/>
          </a:prstGeom>
        </p:spPr>
      </p:pic>
    </p:spTree>
    <p:extLst>
      <p:ext uri="{BB962C8B-B14F-4D97-AF65-F5344CB8AC3E}">
        <p14:creationId xmlns:p14="http://schemas.microsoft.com/office/powerpoint/2010/main" val="1860072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0" y="192881"/>
            <a:ext cx="5327915" cy="504000"/>
          </a:xfrm>
          <a:prstGeom prst="rect">
            <a:avLst/>
          </a:prstGeom>
          <a:noFill/>
        </p:spPr>
        <p:txBody>
          <a:bodyPr wrap="square" bIns="46800" anchor="ctr" anchorCtr="0">
            <a:noAutofit/>
          </a:bodyPr>
          <a:lstStyle/>
          <a:p>
            <a:pPr algn="ctr"/>
            <a:r>
              <a:rPr lang="en-US" altLang="zh-CN" sz="2400" b="1" dirty="0" err="1">
                <a:solidFill>
                  <a:schemeClr val="bg1"/>
                </a:solidFill>
                <a:latin typeface="微软雅黑" panose="020B0503020204020204" charset="-122"/>
                <a:ea typeface="微软雅黑" panose="020B0503020204020204" charset="-122"/>
                <a:cs typeface="+mn-ea"/>
                <a:sym typeface="+mn-lt"/>
              </a:rPr>
              <a:t>DeepMAPS</a:t>
            </a:r>
            <a:endParaRPr lang="zh-CN" altLang="en-US" sz="2400" b="1" dirty="0">
              <a:solidFill>
                <a:schemeClr val="bg1"/>
              </a:solidFill>
              <a:latin typeface="微软雅黑" panose="020B0503020204020204" charset="-122"/>
              <a:ea typeface="微软雅黑" panose="020B0503020204020204" charset="-122"/>
              <a:cs typeface="+mn-ea"/>
              <a:sym typeface="+mn-lt"/>
            </a:endParaRPr>
          </a:p>
        </p:txBody>
      </p:sp>
      <p:sp>
        <p:nvSpPr>
          <p:cNvPr id="2" name="AutoShape 2">
            <a:extLst>
              <a:ext uri="{FF2B5EF4-FFF2-40B4-BE49-F238E27FC236}">
                <a16:creationId xmlns:a16="http://schemas.microsoft.com/office/drawing/2014/main" id="{F86FADA7-9183-363A-C21B-6FA5F8B8AB3F}"/>
              </a:ext>
            </a:extLst>
          </p:cNvPr>
          <p:cNvSpPr>
            <a:spLocks noChangeAspect="1" noChangeArrowheads="1"/>
          </p:cNvSpPr>
          <p:nvPr/>
        </p:nvSpPr>
        <p:spPr bwMode="auto">
          <a:xfrm>
            <a:off x="5943600" y="3276600"/>
            <a:ext cx="3230880" cy="323088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 name="Picture 3">
            <a:extLst>
              <a:ext uri="{FF2B5EF4-FFF2-40B4-BE49-F238E27FC236}">
                <a16:creationId xmlns:a16="http://schemas.microsoft.com/office/drawing/2014/main" id="{AEC9A967-DE21-4AE8-97D8-7E0D2E37207E}"/>
              </a:ext>
            </a:extLst>
          </p:cNvPr>
          <p:cNvPicPr>
            <a:picLocks noChangeAspect="1"/>
          </p:cNvPicPr>
          <p:nvPr/>
        </p:nvPicPr>
        <p:blipFill>
          <a:blip r:embed="rId3"/>
          <a:stretch>
            <a:fillRect/>
          </a:stretch>
        </p:blipFill>
        <p:spPr>
          <a:xfrm>
            <a:off x="286871" y="937599"/>
            <a:ext cx="7333130" cy="5344476"/>
          </a:xfrm>
          <a:prstGeom prst="rect">
            <a:avLst/>
          </a:prstGeom>
        </p:spPr>
      </p:pic>
      <p:sp>
        <p:nvSpPr>
          <p:cNvPr id="6" name="TextBox 5">
            <a:extLst>
              <a:ext uri="{FF2B5EF4-FFF2-40B4-BE49-F238E27FC236}">
                <a16:creationId xmlns:a16="http://schemas.microsoft.com/office/drawing/2014/main" id="{CFC6AC00-0ED6-42FA-BA48-EAFB76BDA945}"/>
              </a:ext>
            </a:extLst>
          </p:cNvPr>
          <p:cNvSpPr txBox="1"/>
          <p:nvPr/>
        </p:nvSpPr>
        <p:spPr>
          <a:xfrm>
            <a:off x="7559040" y="1136064"/>
            <a:ext cx="4186518" cy="4585871"/>
          </a:xfrm>
          <a:prstGeom prst="rect">
            <a:avLst/>
          </a:prstGeom>
          <a:noFill/>
        </p:spPr>
        <p:txBody>
          <a:bodyPr wrap="square" rtlCol="0">
            <a:spAutoFit/>
          </a:bodyPr>
          <a:lstStyle/>
          <a:p>
            <a:pPr algn="ctr"/>
            <a:r>
              <a:rPr lang="zh-CN" altLang="en-US" sz="2400" b="1" dirty="0"/>
              <a:t>框架</a:t>
            </a:r>
            <a:endParaRPr lang="en-US" altLang="zh-CN" sz="2400" b="1" dirty="0"/>
          </a:p>
          <a:p>
            <a:pPr algn="ctr"/>
            <a:endParaRPr lang="en-US" altLang="zh-CN" sz="2400" b="1" dirty="0"/>
          </a:p>
          <a:p>
            <a:pPr algn="ctr"/>
            <a:endParaRPr lang="en-US" altLang="zh-CN" sz="2400" b="1" dirty="0"/>
          </a:p>
          <a:p>
            <a:r>
              <a:rPr lang="en-US" altLang="zh-CN" sz="2000" dirty="0"/>
              <a:t>1.</a:t>
            </a:r>
            <a:r>
              <a:rPr lang="zh-CN" altLang="en-US" sz="2000" dirty="0"/>
              <a:t>数据预处理</a:t>
            </a:r>
            <a:endParaRPr lang="en-US" altLang="zh-CN" sz="2000" dirty="0"/>
          </a:p>
          <a:p>
            <a:endParaRPr lang="en-US" altLang="zh-CN" sz="2000" dirty="0"/>
          </a:p>
          <a:p>
            <a:r>
              <a:rPr lang="en-US" altLang="zh-CN" sz="2000" dirty="0"/>
              <a:t>2.</a:t>
            </a:r>
            <a:r>
              <a:rPr lang="zh-CN" altLang="en-US" sz="2000" b="0" i="0" dirty="0">
                <a:solidFill>
                  <a:srgbClr val="000000"/>
                </a:solidFill>
                <a:effectLst/>
                <a:latin typeface="SourceHanSerifCN-Regular"/>
              </a:rPr>
              <a:t>从集成矩阵构建异构图</a:t>
            </a:r>
            <a:endParaRPr lang="en-US" altLang="zh-CN" sz="2000" b="0" i="0" dirty="0">
              <a:solidFill>
                <a:srgbClr val="000000"/>
              </a:solidFill>
              <a:effectLst/>
              <a:latin typeface="SourceHanSerifCN-Regular"/>
            </a:endParaRPr>
          </a:p>
          <a:p>
            <a:endParaRPr lang="en-US" altLang="zh-CN" sz="2000" b="0" i="0" dirty="0">
              <a:solidFill>
                <a:srgbClr val="000000"/>
              </a:solidFill>
              <a:effectLst/>
              <a:latin typeface="SourceHanSerifCN-Regular"/>
            </a:endParaRPr>
          </a:p>
          <a:p>
            <a:r>
              <a:rPr lang="en-US" altLang="zh-CN" sz="2000" dirty="0"/>
              <a:t>3.</a:t>
            </a:r>
            <a:r>
              <a:rPr lang="zh-CN" altLang="en-US" sz="2000" b="0" i="0" dirty="0">
                <a:solidFill>
                  <a:srgbClr val="000000"/>
                </a:solidFill>
                <a:effectLst/>
                <a:latin typeface="SourceHanSerifCN-Regular"/>
              </a:rPr>
              <a:t>建立</a:t>
            </a:r>
            <a:r>
              <a:rPr lang="en-US" altLang="zh-CN" sz="2000" b="0" i="0" dirty="0">
                <a:solidFill>
                  <a:srgbClr val="000000"/>
                </a:solidFill>
                <a:effectLst/>
                <a:latin typeface="Times-Roman"/>
              </a:rPr>
              <a:t>HGT</a:t>
            </a:r>
            <a:r>
              <a:rPr lang="zh-CN" altLang="en-US" sz="2000" b="0" i="0" dirty="0">
                <a:solidFill>
                  <a:srgbClr val="000000"/>
                </a:solidFill>
                <a:effectLst/>
                <a:latin typeface="SourceHanSerifCN-Regular"/>
              </a:rPr>
              <a:t>模型</a:t>
            </a:r>
            <a:endParaRPr lang="en-US" altLang="zh-CN" sz="2000" b="0" i="0" dirty="0">
              <a:solidFill>
                <a:srgbClr val="000000"/>
              </a:solidFill>
              <a:effectLst/>
              <a:latin typeface="SourceHanSerifCN-Regular"/>
            </a:endParaRPr>
          </a:p>
          <a:p>
            <a:endParaRPr lang="en-US" altLang="zh-CN" sz="2000" b="0" i="0" dirty="0">
              <a:solidFill>
                <a:srgbClr val="000000"/>
              </a:solidFill>
              <a:effectLst/>
              <a:latin typeface="SourceHanSerifCN-Regular"/>
            </a:endParaRPr>
          </a:p>
          <a:p>
            <a:r>
              <a:rPr lang="en-US" altLang="zh-CN" sz="2000" dirty="0">
                <a:solidFill>
                  <a:srgbClr val="000000"/>
                </a:solidFill>
                <a:latin typeface="SourceHanSerifCN-Regular"/>
              </a:rPr>
              <a:t>4.</a:t>
            </a:r>
            <a:r>
              <a:rPr lang="zh-CN" altLang="en-US" sz="2000" b="0" i="0" dirty="0">
                <a:solidFill>
                  <a:srgbClr val="000000"/>
                </a:solidFill>
                <a:effectLst/>
                <a:latin typeface="SourceHanSerifCN-Regular"/>
              </a:rPr>
              <a:t>基于</a:t>
            </a:r>
            <a:r>
              <a:rPr lang="en-US" altLang="zh-CN" sz="2000" dirty="0">
                <a:solidFill>
                  <a:srgbClr val="000000"/>
                </a:solidFill>
                <a:latin typeface="Times-Roman"/>
              </a:rPr>
              <a:t>HGT</a:t>
            </a:r>
            <a:r>
              <a:rPr lang="zh-CN" altLang="en-US" sz="2000" b="1" i="0" dirty="0">
                <a:solidFill>
                  <a:srgbClr val="000000"/>
                </a:solidFill>
                <a:effectLst/>
                <a:latin typeface="SourceHanSerifCN-Regular"/>
              </a:rPr>
              <a:t>学习的嵌入</a:t>
            </a:r>
            <a:r>
              <a:rPr lang="zh-CN" altLang="en-US" sz="2000" b="1" dirty="0">
                <a:solidFill>
                  <a:srgbClr val="000000"/>
                </a:solidFill>
                <a:latin typeface="SourceHanSerifCN-Regular"/>
              </a:rPr>
              <a:t>矩阵</a:t>
            </a:r>
            <a:r>
              <a:rPr lang="zh-CN" altLang="en-US" sz="2000" b="1" i="0" dirty="0">
                <a:solidFill>
                  <a:srgbClr val="000000"/>
                </a:solidFill>
                <a:effectLst/>
                <a:latin typeface="SourceHanSerifCN-Regular"/>
              </a:rPr>
              <a:t>和注意分数</a:t>
            </a:r>
            <a:r>
              <a:rPr lang="zh-CN" altLang="en-US" sz="2000" b="0" i="0" dirty="0">
                <a:solidFill>
                  <a:srgbClr val="000000"/>
                </a:solidFill>
                <a:effectLst/>
                <a:latin typeface="SourceHanSerifCN-Regular"/>
              </a:rPr>
              <a:t>预测细胞聚类和功能基因模块。</a:t>
            </a:r>
            <a:endParaRPr lang="en-US" altLang="zh-CN" sz="2000" b="0" i="0" dirty="0">
              <a:solidFill>
                <a:srgbClr val="000000"/>
              </a:solidFill>
              <a:effectLst/>
              <a:latin typeface="SourceHanSerifCN-Regular"/>
            </a:endParaRPr>
          </a:p>
          <a:p>
            <a:endParaRPr lang="en-US" altLang="zh-CN" sz="2000" b="0" i="0" dirty="0">
              <a:solidFill>
                <a:srgbClr val="000000"/>
              </a:solidFill>
              <a:effectLst/>
              <a:latin typeface="SourceHanSerifCN-Regular"/>
            </a:endParaRPr>
          </a:p>
          <a:p>
            <a:r>
              <a:rPr lang="en-US" altLang="zh-CN" sz="2000" dirty="0">
                <a:solidFill>
                  <a:srgbClr val="000000"/>
                </a:solidFill>
                <a:latin typeface="SourceHanSerifCN-Regular"/>
              </a:rPr>
              <a:t>5.</a:t>
            </a:r>
            <a:r>
              <a:rPr lang="zh-CN" altLang="en-US" sz="2000" b="0" i="0" dirty="0">
                <a:solidFill>
                  <a:srgbClr val="000000"/>
                </a:solidFill>
                <a:effectLst/>
                <a:latin typeface="SourceHanSerifCN-Regular"/>
              </a:rPr>
              <a:t>在每种细胞类型中推断出多种生物网络</a:t>
            </a:r>
            <a:r>
              <a:rPr lang="zh-CN" altLang="en-US" sz="2000" dirty="0">
                <a:solidFill>
                  <a:srgbClr val="000000"/>
                </a:solidFill>
                <a:latin typeface="SourceHanSerifCN-Regular"/>
              </a:rPr>
              <a:t>。</a:t>
            </a:r>
            <a:endParaRPr lang="en-US" altLang="zh-CN" sz="2000" dirty="0"/>
          </a:p>
        </p:txBody>
      </p:sp>
    </p:spTree>
    <p:extLst>
      <p:ext uri="{BB962C8B-B14F-4D97-AF65-F5344CB8AC3E}">
        <p14:creationId xmlns:p14="http://schemas.microsoft.com/office/powerpoint/2010/main" val="2473048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0" y="192881"/>
            <a:ext cx="5327915" cy="504000"/>
          </a:xfrm>
          <a:prstGeom prst="rect">
            <a:avLst/>
          </a:prstGeom>
          <a:noFill/>
        </p:spPr>
        <p:txBody>
          <a:bodyPr wrap="square" bIns="46800" anchor="ctr" anchorCtr="0">
            <a:noAutofit/>
          </a:bodyPr>
          <a:lstStyle/>
          <a:p>
            <a:pPr algn="ctr"/>
            <a:r>
              <a:rPr lang="en-US" altLang="zh-CN" sz="2400" b="1" dirty="0" err="1">
                <a:solidFill>
                  <a:schemeClr val="bg1"/>
                </a:solidFill>
                <a:latin typeface="微软雅黑" panose="020B0503020204020204" charset="-122"/>
                <a:ea typeface="微软雅黑" panose="020B0503020204020204" charset="-122"/>
                <a:cs typeface="+mn-ea"/>
                <a:sym typeface="+mn-lt"/>
              </a:rPr>
              <a:t>DeepMAPS</a:t>
            </a:r>
            <a:endParaRPr lang="zh-CN" altLang="en-US" sz="2400" b="1" dirty="0">
              <a:solidFill>
                <a:schemeClr val="bg1"/>
              </a:solidFill>
              <a:latin typeface="微软雅黑" panose="020B0503020204020204" charset="-122"/>
              <a:ea typeface="微软雅黑" panose="020B0503020204020204" charset="-122"/>
              <a:cs typeface="+mn-ea"/>
              <a:sym typeface="+mn-lt"/>
            </a:endParaRPr>
          </a:p>
        </p:txBody>
      </p:sp>
      <p:sp>
        <p:nvSpPr>
          <p:cNvPr id="2" name="AutoShape 2">
            <a:extLst>
              <a:ext uri="{FF2B5EF4-FFF2-40B4-BE49-F238E27FC236}">
                <a16:creationId xmlns:a16="http://schemas.microsoft.com/office/drawing/2014/main" id="{F86FADA7-9183-363A-C21B-6FA5F8B8AB3F}"/>
              </a:ext>
            </a:extLst>
          </p:cNvPr>
          <p:cNvSpPr>
            <a:spLocks noChangeAspect="1" noChangeArrowheads="1"/>
          </p:cNvSpPr>
          <p:nvPr/>
        </p:nvSpPr>
        <p:spPr bwMode="auto">
          <a:xfrm>
            <a:off x="5943600" y="3276600"/>
            <a:ext cx="3230880" cy="323088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 name="Picture 3">
            <a:extLst>
              <a:ext uri="{FF2B5EF4-FFF2-40B4-BE49-F238E27FC236}">
                <a16:creationId xmlns:a16="http://schemas.microsoft.com/office/drawing/2014/main" id="{AEC9A967-DE21-4AE8-97D8-7E0D2E37207E}"/>
              </a:ext>
            </a:extLst>
          </p:cNvPr>
          <p:cNvPicPr>
            <a:picLocks noChangeAspect="1"/>
          </p:cNvPicPr>
          <p:nvPr/>
        </p:nvPicPr>
        <p:blipFill>
          <a:blip r:embed="rId3"/>
          <a:stretch>
            <a:fillRect/>
          </a:stretch>
        </p:blipFill>
        <p:spPr>
          <a:xfrm>
            <a:off x="286871" y="937599"/>
            <a:ext cx="7333130" cy="5344476"/>
          </a:xfrm>
          <a:prstGeom prst="rect">
            <a:avLst/>
          </a:prstGeom>
        </p:spPr>
      </p:pic>
      <p:sp>
        <p:nvSpPr>
          <p:cNvPr id="6" name="TextBox 5">
            <a:extLst>
              <a:ext uri="{FF2B5EF4-FFF2-40B4-BE49-F238E27FC236}">
                <a16:creationId xmlns:a16="http://schemas.microsoft.com/office/drawing/2014/main" id="{CFC6AC00-0ED6-42FA-BA48-EAFB76BDA945}"/>
              </a:ext>
            </a:extLst>
          </p:cNvPr>
          <p:cNvSpPr txBox="1"/>
          <p:nvPr/>
        </p:nvSpPr>
        <p:spPr>
          <a:xfrm>
            <a:off x="7620001" y="3455690"/>
            <a:ext cx="4186518" cy="2739211"/>
          </a:xfrm>
          <a:prstGeom prst="rect">
            <a:avLst/>
          </a:prstGeom>
          <a:noFill/>
        </p:spPr>
        <p:txBody>
          <a:bodyPr wrap="square" rtlCol="0">
            <a:spAutoFit/>
          </a:bodyPr>
          <a:lstStyle/>
          <a:p>
            <a:pPr algn="ctr"/>
            <a:r>
              <a:rPr lang="zh-CN" altLang="en-US" sz="2400" b="1" dirty="0"/>
              <a:t>模型输出</a:t>
            </a:r>
            <a:endParaRPr lang="en-US" altLang="zh-CN" sz="2400" b="1" dirty="0"/>
          </a:p>
          <a:p>
            <a:pPr algn="ctr"/>
            <a:endParaRPr lang="en-US" altLang="zh-CN" sz="2400" b="1" dirty="0"/>
          </a:p>
          <a:p>
            <a:pPr algn="ctr"/>
            <a:endParaRPr lang="en-US" altLang="zh-CN" sz="2400" b="1" dirty="0"/>
          </a:p>
          <a:p>
            <a:pPr marL="342900" indent="-342900">
              <a:buAutoNum type="arabicPeriod"/>
            </a:pPr>
            <a:r>
              <a:rPr lang="zh-CN" altLang="en-US" sz="2000" dirty="0"/>
              <a:t>细胞聚类</a:t>
            </a:r>
            <a:endParaRPr lang="en-US" altLang="zh-CN" sz="2000" dirty="0"/>
          </a:p>
          <a:p>
            <a:pPr marL="342900" indent="-342900">
              <a:buAutoNum type="arabicPeriod"/>
            </a:pPr>
            <a:endParaRPr lang="en-US" altLang="zh-CN" sz="2000" dirty="0"/>
          </a:p>
          <a:p>
            <a:pPr marL="342900" indent="-342900">
              <a:buAutoNum type="arabicPeriod"/>
            </a:pPr>
            <a:r>
              <a:rPr lang="zh-CN" altLang="en-US" sz="2000" dirty="0"/>
              <a:t>基于注意力分数的基因关联网络构建</a:t>
            </a:r>
            <a:endParaRPr lang="en-US" altLang="zh-CN" sz="2000" dirty="0"/>
          </a:p>
          <a:p>
            <a:endParaRPr lang="en-US" altLang="zh-CN" sz="2000" dirty="0"/>
          </a:p>
        </p:txBody>
      </p:sp>
      <p:pic>
        <p:nvPicPr>
          <p:cNvPr id="7" name="Picture 6">
            <a:extLst>
              <a:ext uri="{FF2B5EF4-FFF2-40B4-BE49-F238E27FC236}">
                <a16:creationId xmlns:a16="http://schemas.microsoft.com/office/drawing/2014/main" id="{7AE9D88F-A999-4B64-B726-5860AAB4F9DB}"/>
              </a:ext>
            </a:extLst>
          </p:cNvPr>
          <p:cNvPicPr>
            <a:picLocks noChangeAspect="1"/>
          </p:cNvPicPr>
          <p:nvPr/>
        </p:nvPicPr>
        <p:blipFill>
          <a:blip r:embed="rId4"/>
          <a:stretch>
            <a:fillRect/>
          </a:stretch>
        </p:blipFill>
        <p:spPr>
          <a:xfrm>
            <a:off x="7388442" y="1698713"/>
            <a:ext cx="4105848" cy="1457528"/>
          </a:xfrm>
          <a:prstGeom prst="rect">
            <a:avLst/>
          </a:prstGeom>
        </p:spPr>
      </p:pic>
      <p:sp>
        <p:nvSpPr>
          <p:cNvPr id="3" name="TextBox 2">
            <a:extLst>
              <a:ext uri="{FF2B5EF4-FFF2-40B4-BE49-F238E27FC236}">
                <a16:creationId xmlns:a16="http://schemas.microsoft.com/office/drawing/2014/main" id="{B4AEECF7-34D7-4809-8867-A6003091D3F2}"/>
              </a:ext>
            </a:extLst>
          </p:cNvPr>
          <p:cNvSpPr txBox="1"/>
          <p:nvPr/>
        </p:nvSpPr>
        <p:spPr>
          <a:xfrm>
            <a:off x="8813181" y="937599"/>
            <a:ext cx="3378819" cy="461665"/>
          </a:xfrm>
          <a:prstGeom prst="rect">
            <a:avLst/>
          </a:prstGeom>
          <a:noFill/>
        </p:spPr>
        <p:txBody>
          <a:bodyPr wrap="square" rtlCol="0">
            <a:spAutoFit/>
          </a:bodyPr>
          <a:lstStyle/>
          <a:p>
            <a:r>
              <a:rPr lang="zh-CN" altLang="en-US" sz="2400" b="1" dirty="0"/>
              <a:t>数据整合</a:t>
            </a:r>
          </a:p>
        </p:txBody>
      </p:sp>
    </p:spTree>
    <p:extLst>
      <p:ext uri="{BB962C8B-B14F-4D97-AF65-F5344CB8AC3E}">
        <p14:creationId xmlns:p14="http://schemas.microsoft.com/office/powerpoint/2010/main" val="3156925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0" y="192881"/>
            <a:ext cx="5327915" cy="504000"/>
          </a:xfrm>
          <a:prstGeom prst="rect">
            <a:avLst/>
          </a:prstGeom>
          <a:noFill/>
        </p:spPr>
        <p:txBody>
          <a:bodyPr wrap="square" bIns="46800" anchor="ctr" anchorCtr="0">
            <a:noAutofit/>
          </a:bodyPr>
          <a:lstStyle/>
          <a:p>
            <a:pPr algn="ctr"/>
            <a:r>
              <a:rPr lang="en-US" altLang="zh-CN" sz="2400" b="1" dirty="0" err="1">
                <a:solidFill>
                  <a:schemeClr val="bg1"/>
                </a:solidFill>
                <a:latin typeface="微软雅黑" panose="020B0503020204020204" charset="-122"/>
                <a:ea typeface="微软雅黑" panose="020B0503020204020204" charset="-122"/>
                <a:cs typeface="+mn-ea"/>
                <a:sym typeface="+mn-lt"/>
              </a:rPr>
              <a:t>DeepMAPS</a:t>
            </a:r>
            <a:endParaRPr lang="zh-CN" altLang="en-US" sz="2400" b="1" dirty="0">
              <a:solidFill>
                <a:schemeClr val="bg1"/>
              </a:solidFill>
              <a:latin typeface="微软雅黑" panose="020B0503020204020204" charset="-122"/>
              <a:ea typeface="微软雅黑" panose="020B0503020204020204" charset="-122"/>
              <a:cs typeface="+mn-ea"/>
              <a:sym typeface="+mn-lt"/>
            </a:endParaRPr>
          </a:p>
        </p:txBody>
      </p:sp>
      <p:sp>
        <p:nvSpPr>
          <p:cNvPr id="2" name="AutoShape 2">
            <a:extLst>
              <a:ext uri="{FF2B5EF4-FFF2-40B4-BE49-F238E27FC236}">
                <a16:creationId xmlns:a16="http://schemas.microsoft.com/office/drawing/2014/main" id="{F86FADA7-9183-363A-C21B-6FA5F8B8AB3F}"/>
              </a:ext>
            </a:extLst>
          </p:cNvPr>
          <p:cNvSpPr>
            <a:spLocks noChangeAspect="1" noChangeArrowheads="1"/>
          </p:cNvSpPr>
          <p:nvPr/>
        </p:nvSpPr>
        <p:spPr bwMode="auto">
          <a:xfrm>
            <a:off x="5943600" y="3276600"/>
            <a:ext cx="3230880" cy="323088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 name="Picture 3">
            <a:extLst>
              <a:ext uri="{FF2B5EF4-FFF2-40B4-BE49-F238E27FC236}">
                <a16:creationId xmlns:a16="http://schemas.microsoft.com/office/drawing/2014/main" id="{AEC9A967-DE21-4AE8-97D8-7E0D2E37207E}"/>
              </a:ext>
            </a:extLst>
          </p:cNvPr>
          <p:cNvPicPr>
            <a:picLocks noChangeAspect="1"/>
          </p:cNvPicPr>
          <p:nvPr/>
        </p:nvPicPr>
        <p:blipFill>
          <a:blip r:embed="rId3"/>
          <a:stretch>
            <a:fillRect/>
          </a:stretch>
        </p:blipFill>
        <p:spPr>
          <a:xfrm>
            <a:off x="225910" y="949029"/>
            <a:ext cx="7333130" cy="5344476"/>
          </a:xfrm>
          <a:prstGeom prst="rect">
            <a:avLst/>
          </a:prstGeom>
        </p:spPr>
      </p:pic>
      <p:sp>
        <p:nvSpPr>
          <p:cNvPr id="6" name="TextBox 5">
            <a:extLst>
              <a:ext uri="{FF2B5EF4-FFF2-40B4-BE49-F238E27FC236}">
                <a16:creationId xmlns:a16="http://schemas.microsoft.com/office/drawing/2014/main" id="{CFC6AC00-0ED6-42FA-BA48-EAFB76BDA945}"/>
              </a:ext>
            </a:extLst>
          </p:cNvPr>
          <p:cNvSpPr txBox="1"/>
          <p:nvPr/>
        </p:nvSpPr>
        <p:spPr>
          <a:xfrm>
            <a:off x="7491984" y="1901677"/>
            <a:ext cx="4186518" cy="4278094"/>
          </a:xfrm>
          <a:prstGeom prst="rect">
            <a:avLst/>
          </a:prstGeom>
          <a:noFill/>
        </p:spPr>
        <p:txBody>
          <a:bodyPr wrap="square" rtlCol="0">
            <a:spAutoFit/>
          </a:bodyPr>
          <a:lstStyle/>
          <a:p>
            <a:pPr algn="ctr"/>
            <a:r>
              <a:rPr lang="zh-CN" altLang="en-US" sz="2400" b="1" dirty="0"/>
              <a:t>构建异构图</a:t>
            </a:r>
            <a:endParaRPr lang="en-US" altLang="zh-CN" sz="2400" b="1" dirty="0"/>
          </a:p>
          <a:p>
            <a:endParaRPr lang="en-US" altLang="zh-CN" sz="2000" dirty="0"/>
          </a:p>
          <a:p>
            <a:r>
              <a:rPr lang="en-US" altLang="zh-CN" sz="2000" dirty="0"/>
              <a:t>1.</a:t>
            </a:r>
            <a:r>
              <a:rPr lang="zh-CN" altLang="en-US" sz="2000" b="0" i="0" dirty="0">
                <a:solidFill>
                  <a:srgbClr val="000000"/>
                </a:solidFill>
                <a:effectLst/>
                <a:latin typeface="SourceHanSerifCN-Regular"/>
              </a:rPr>
              <a:t>构建具有细胞节点和基因节点的异构图。</a:t>
            </a:r>
            <a:endParaRPr lang="en-US" altLang="zh-CN" sz="2000" b="0" i="0" dirty="0">
              <a:solidFill>
                <a:srgbClr val="000000"/>
              </a:solidFill>
              <a:effectLst/>
              <a:latin typeface="SourceHanSerifCN-Regular"/>
            </a:endParaRPr>
          </a:p>
          <a:p>
            <a:endParaRPr lang="en-US" altLang="zh-CN" sz="2000" b="0" i="0" dirty="0">
              <a:solidFill>
                <a:srgbClr val="000000"/>
              </a:solidFill>
              <a:effectLst/>
              <a:latin typeface="SourceHanSerifCN-Regular"/>
            </a:endParaRPr>
          </a:p>
          <a:p>
            <a:r>
              <a:rPr lang="en-US" altLang="zh-CN" sz="2000" b="0" i="0" dirty="0">
                <a:solidFill>
                  <a:srgbClr val="000000"/>
                </a:solidFill>
                <a:effectLst/>
                <a:latin typeface="SourceHanSerifCN-Regular"/>
              </a:rPr>
              <a:t>2.</a:t>
            </a:r>
            <a:r>
              <a:rPr lang="zh-CN" altLang="en-US" sz="2000" b="0" i="0" dirty="0">
                <a:solidFill>
                  <a:srgbClr val="000000"/>
                </a:solidFill>
                <a:effectLst/>
                <a:latin typeface="SourceHanSerifCN-Regular"/>
              </a:rPr>
              <a:t>将整个异质图输入到图自编码器， 以学习细胞和基因之间的关系， 并更新每个节点的嵌入。</a:t>
            </a:r>
            <a:r>
              <a:rPr lang="zh-CN" altLang="en-US" sz="2000" dirty="0"/>
              <a:t> </a:t>
            </a:r>
            <a:endParaRPr lang="en-US" altLang="zh-CN" sz="2000" dirty="0"/>
          </a:p>
          <a:p>
            <a:endParaRPr lang="en-US" altLang="zh-CN" dirty="0"/>
          </a:p>
          <a:p>
            <a:br>
              <a:rPr lang="zh-CN" altLang="en-US" dirty="0"/>
            </a:br>
            <a:br>
              <a:rPr lang="zh-CN" altLang="en-US" dirty="0"/>
            </a:br>
            <a:r>
              <a:rPr lang="zh-CN" altLang="en-US" dirty="0"/>
              <a:t> </a:t>
            </a:r>
            <a:endParaRPr lang="en-US" altLang="zh-CN" dirty="0"/>
          </a:p>
          <a:p>
            <a:br>
              <a:rPr lang="zh-CN" altLang="en-US" dirty="0"/>
            </a:br>
            <a:endParaRPr lang="en-US" altLang="zh-CN" dirty="0"/>
          </a:p>
        </p:txBody>
      </p:sp>
    </p:spTree>
    <p:extLst>
      <p:ext uri="{BB962C8B-B14F-4D97-AF65-F5344CB8AC3E}">
        <p14:creationId xmlns:p14="http://schemas.microsoft.com/office/powerpoint/2010/main" val="940847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0" y="192881"/>
            <a:ext cx="5327915" cy="504000"/>
          </a:xfrm>
          <a:prstGeom prst="rect">
            <a:avLst/>
          </a:prstGeom>
          <a:noFill/>
        </p:spPr>
        <p:txBody>
          <a:bodyPr wrap="square" bIns="46800" anchor="ctr" anchorCtr="0">
            <a:noAutofit/>
          </a:bodyPr>
          <a:lstStyle/>
          <a:p>
            <a:pPr algn="ctr"/>
            <a:r>
              <a:rPr lang="en-US" altLang="zh-CN" sz="2400" b="1" dirty="0" err="1">
                <a:solidFill>
                  <a:schemeClr val="bg1"/>
                </a:solidFill>
                <a:latin typeface="微软雅黑" panose="020B0503020204020204" charset="-122"/>
                <a:ea typeface="微软雅黑" panose="020B0503020204020204" charset="-122"/>
                <a:cs typeface="+mn-ea"/>
                <a:sym typeface="+mn-lt"/>
              </a:rPr>
              <a:t>DeepMAPS</a:t>
            </a:r>
            <a:endParaRPr lang="zh-CN" altLang="en-US" sz="2400" b="1" dirty="0">
              <a:solidFill>
                <a:schemeClr val="bg1"/>
              </a:solidFill>
              <a:latin typeface="微软雅黑" panose="020B0503020204020204" charset="-122"/>
              <a:ea typeface="微软雅黑" panose="020B0503020204020204" charset="-122"/>
              <a:cs typeface="+mn-ea"/>
              <a:sym typeface="+mn-lt"/>
            </a:endParaRPr>
          </a:p>
        </p:txBody>
      </p:sp>
      <p:pic>
        <p:nvPicPr>
          <p:cNvPr id="5" name="Picture 4">
            <a:extLst>
              <a:ext uri="{FF2B5EF4-FFF2-40B4-BE49-F238E27FC236}">
                <a16:creationId xmlns:a16="http://schemas.microsoft.com/office/drawing/2014/main" id="{447588D6-DBAE-4EA7-B0CB-EC15CD300D99}"/>
              </a:ext>
            </a:extLst>
          </p:cNvPr>
          <p:cNvPicPr>
            <a:picLocks noChangeAspect="1"/>
          </p:cNvPicPr>
          <p:nvPr/>
        </p:nvPicPr>
        <p:blipFill>
          <a:blip r:embed="rId3"/>
          <a:stretch>
            <a:fillRect/>
          </a:stretch>
        </p:blipFill>
        <p:spPr>
          <a:xfrm>
            <a:off x="268940" y="1434352"/>
            <a:ext cx="7277213" cy="4384987"/>
          </a:xfrm>
          <a:prstGeom prst="rect">
            <a:avLst/>
          </a:prstGeom>
        </p:spPr>
      </p:pic>
      <p:sp>
        <p:nvSpPr>
          <p:cNvPr id="6" name="TextBox 5">
            <a:extLst>
              <a:ext uri="{FF2B5EF4-FFF2-40B4-BE49-F238E27FC236}">
                <a16:creationId xmlns:a16="http://schemas.microsoft.com/office/drawing/2014/main" id="{48082BC9-5E8B-4ACF-8B59-938394EB960A}"/>
              </a:ext>
            </a:extLst>
          </p:cNvPr>
          <p:cNvSpPr txBox="1"/>
          <p:nvPr/>
        </p:nvSpPr>
        <p:spPr>
          <a:xfrm>
            <a:off x="7546153" y="1490007"/>
            <a:ext cx="4296223" cy="3877985"/>
          </a:xfrm>
          <a:prstGeom prst="rect">
            <a:avLst/>
          </a:prstGeom>
          <a:noFill/>
        </p:spPr>
        <p:txBody>
          <a:bodyPr wrap="square" rtlCol="0">
            <a:spAutoFit/>
          </a:bodyPr>
          <a:lstStyle/>
          <a:p>
            <a:pPr algn="ctr"/>
            <a:r>
              <a:rPr lang="en-US" altLang="zh-CN" sz="2400" b="1" i="0" dirty="0">
                <a:solidFill>
                  <a:srgbClr val="000000"/>
                </a:solidFill>
                <a:effectLst/>
                <a:latin typeface="SourceHanSerifCN-Regular"/>
              </a:rPr>
              <a:t>HGT layer</a:t>
            </a:r>
          </a:p>
          <a:p>
            <a:pPr algn="ctr"/>
            <a:endParaRPr lang="en-US" altLang="zh-CN" sz="2400" b="1" i="0" dirty="0">
              <a:solidFill>
                <a:srgbClr val="000000"/>
              </a:solidFill>
              <a:effectLst/>
              <a:latin typeface="SourceHanSerifCN-Regular"/>
            </a:endParaRPr>
          </a:p>
          <a:p>
            <a:pPr marL="342900" indent="-342900">
              <a:buAutoNum type="arabicPeriod"/>
            </a:pPr>
            <a:r>
              <a:rPr lang="zh-CN" altLang="en-US" sz="1800" b="0" i="0" dirty="0">
                <a:solidFill>
                  <a:srgbClr val="000000"/>
                </a:solidFill>
                <a:effectLst/>
                <a:latin typeface="SourceHanSerifCN-Regular"/>
              </a:rPr>
              <a:t>每个节点</a:t>
            </a:r>
            <a:r>
              <a:rPr lang="en-US" altLang="zh-CN" sz="1800" b="0" i="0" dirty="0">
                <a:solidFill>
                  <a:srgbClr val="000000"/>
                </a:solidFill>
                <a:effectLst/>
                <a:latin typeface="Times-Roman"/>
              </a:rPr>
              <a:t>(</a:t>
            </a:r>
            <a:r>
              <a:rPr lang="zh-CN" altLang="en-US" sz="1800" b="0" i="0" dirty="0">
                <a:solidFill>
                  <a:srgbClr val="000000"/>
                </a:solidFill>
                <a:effectLst/>
                <a:latin typeface="SourceHanSerifCN-Regular"/>
              </a:rPr>
              <a:t>细胞或基因</a:t>
            </a:r>
            <a:r>
              <a:rPr lang="en-US" altLang="zh-CN" sz="1800" b="0" i="0" dirty="0">
                <a:solidFill>
                  <a:srgbClr val="000000"/>
                </a:solidFill>
                <a:effectLst/>
                <a:latin typeface="Times-Roman"/>
              </a:rPr>
              <a:t>)</a:t>
            </a:r>
            <a:r>
              <a:rPr lang="zh-CN" altLang="en-US" sz="1800" b="0" i="0" dirty="0">
                <a:solidFill>
                  <a:srgbClr val="000000"/>
                </a:solidFill>
                <a:effectLst/>
                <a:latin typeface="SourceHanSerifCN-Regular"/>
              </a:rPr>
              <a:t>被视为</a:t>
            </a:r>
            <a:r>
              <a:rPr lang="en-US" altLang="zh-CN" sz="1800" b="0" i="0" dirty="0">
                <a:solidFill>
                  <a:srgbClr val="000000"/>
                </a:solidFill>
                <a:effectLst/>
                <a:latin typeface="SourceHanSerifCN-Regular"/>
              </a:rPr>
              <a:t>target</a:t>
            </a:r>
            <a:r>
              <a:rPr lang="zh-CN" altLang="en-US" sz="1800" b="0" i="0" dirty="0">
                <a:solidFill>
                  <a:srgbClr val="000000"/>
                </a:solidFill>
                <a:effectLst/>
                <a:latin typeface="SourceHanSerifCN-Regular"/>
              </a:rPr>
              <a:t>， 其</a:t>
            </a:r>
            <a:r>
              <a:rPr lang="en-US" altLang="zh-CN" sz="1800" b="0" i="0" dirty="0">
                <a:solidFill>
                  <a:srgbClr val="000000"/>
                </a:solidFill>
                <a:effectLst/>
                <a:latin typeface="SourceHanSerifCN-Regular"/>
              </a:rPr>
              <a:t>1-</a:t>
            </a:r>
            <a:r>
              <a:rPr lang="en-US" altLang="zh-CN" dirty="0">
                <a:solidFill>
                  <a:srgbClr val="000000"/>
                </a:solidFill>
                <a:latin typeface="Times-Roman"/>
              </a:rPr>
              <a:t>hop</a:t>
            </a:r>
            <a:r>
              <a:rPr lang="zh-CN" altLang="en-US" sz="1800" b="0" i="0" dirty="0">
                <a:solidFill>
                  <a:srgbClr val="000000"/>
                </a:solidFill>
                <a:effectLst/>
                <a:latin typeface="SourceHanSerifCN-Regular"/>
              </a:rPr>
              <a:t>被视为</a:t>
            </a:r>
            <a:r>
              <a:rPr lang="en-US" altLang="zh-CN" sz="1800" b="0" i="0" dirty="0">
                <a:solidFill>
                  <a:srgbClr val="000000"/>
                </a:solidFill>
                <a:effectLst/>
                <a:latin typeface="SourceHanSerifCN-Regular"/>
              </a:rPr>
              <a:t>source</a:t>
            </a:r>
            <a:r>
              <a:rPr lang="en-US" altLang="zh-CN" dirty="0">
                <a:solidFill>
                  <a:srgbClr val="000000"/>
                </a:solidFill>
                <a:latin typeface="SourceHanSerifCN-Regular"/>
              </a:rPr>
              <a:t>.</a:t>
            </a:r>
          </a:p>
          <a:p>
            <a:pPr marL="342900" indent="-342900">
              <a:buAutoNum type="arabicPeriod"/>
            </a:pPr>
            <a:endParaRPr lang="en-US" altLang="zh-CN" sz="1800" b="0" i="0" dirty="0">
              <a:solidFill>
                <a:srgbClr val="000000"/>
              </a:solidFill>
              <a:effectLst/>
              <a:latin typeface="SourceHanSerifCN-Regular"/>
            </a:endParaRPr>
          </a:p>
          <a:p>
            <a:pPr marL="342900" indent="-342900">
              <a:buAutoNum type="arabicPeriod"/>
            </a:pPr>
            <a:endParaRPr lang="en-US" altLang="zh-CN" sz="1800" b="0" i="0" dirty="0">
              <a:solidFill>
                <a:srgbClr val="000000"/>
              </a:solidFill>
              <a:effectLst/>
              <a:latin typeface="Times-Roman"/>
            </a:endParaRPr>
          </a:p>
          <a:p>
            <a:pPr marL="342900" indent="-342900">
              <a:buAutoNum type="arabicPeriod"/>
            </a:pPr>
            <a:r>
              <a:rPr lang="en-US" altLang="zh-CN" dirty="0"/>
              <a:t>Transformer</a:t>
            </a:r>
            <a:r>
              <a:rPr lang="zh-CN" altLang="en-US" dirty="0"/>
              <a:t>是由编码器和解码器组成的，</a:t>
            </a:r>
            <a:r>
              <a:rPr lang="zh-CN" altLang="en-US" b="0" i="0" dirty="0">
                <a:effectLst/>
                <a:latin typeface="Roboto" panose="02000000000000000000" pitchFamily="2" charset="0"/>
              </a:rPr>
              <a:t>每一个子层是</a:t>
            </a:r>
            <a:r>
              <a:rPr lang="zh-CN" altLang="en-US" b="0" i="1" dirty="0">
                <a:effectLst/>
                <a:latin typeface="Roboto" panose="02000000000000000000" pitchFamily="2" charset="0"/>
              </a:rPr>
              <a:t>多头自注意力</a:t>
            </a:r>
            <a:r>
              <a:rPr lang="zh-CN" altLang="en-US" b="0" i="0" dirty="0">
                <a:effectLst/>
                <a:latin typeface="Roboto" panose="02000000000000000000" pitchFamily="2" charset="0"/>
              </a:rPr>
              <a:t>（</a:t>
            </a:r>
            <a:r>
              <a:rPr lang="en-GB" altLang="zh-CN" b="0" i="0" dirty="0">
                <a:effectLst/>
                <a:latin typeface="Roboto" panose="02000000000000000000" pitchFamily="2" charset="0"/>
              </a:rPr>
              <a:t>multi-head self-attention</a:t>
            </a:r>
            <a:r>
              <a:rPr lang="zh-CN" altLang="en-GB" b="0" i="0" dirty="0">
                <a:effectLst/>
                <a:latin typeface="Roboto" panose="02000000000000000000" pitchFamily="2" charset="0"/>
              </a:rPr>
              <a:t>）</a:t>
            </a:r>
            <a:r>
              <a:rPr lang="zh-CN" altLang="en-US" b="0" i="0" dirty="0">
                <a:effectLst/>
                <a:latin typeface="Roboto" panose="02000000000000000000" pitchFamily="2" charset="0"/>
              </a:rPr>
              <a:t>汇聚，输入的是</a:t>
            </a:r>
            <a:r>
              <a:rPr lang="en-GB" altLang="zh-CN" sz="1800" b="0" i="0" dirty="0">
                <a:solidFill>
                  <a:srgbClr val="000000"/>
                </a:solidFill>
                <a:effectLst/>
                <a:latin typeface="AdvOTdd63dae3"/>
              </a:rPr>
              <a:t>integrated matrix </a:t>
            </a:r>
            <a:r>
              <a:rPr lang="en-GB" altLang="zh-CN" sz="1800" b="0" i="0" dirty="0">
                <a:solidFill>
                  <a:srgbClr val="000000"/>
                </a:solidFill>
                <a:effectLst/>
                <a:latin typeface="AdvOTcc1f6510.I"/>
              </a:rPr>
              <a:t>X</a:t>
            </a:r>
            <a:r>
              <a:rPr lang="en-GB" altLang="zh-CN" dirty="0"/>
              <a:t> </a:t>
            </a:r>
            <a:r>
              <a:rPr lang="zh-CN" altLang="en-US" dirty="0"/>
              <a:t>，输出的是细胞和基因的嵌入以及注意力分数。</a:t>
            </a:r>
            <a:br>
              <a:rPr lang="en-GB" altLang="zh-CN" dirty="0"/>
            </a:br>
            <a:br>
              <a:rPr lang="zh-CN" altLang="en-US" dirty="0"/>
            </a:b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0" y="192881"/>
            <a:ext cx="5327915" cy="504000"/>
          </a:xfrm>
          <a:prstGeom prst="rect">
            <a:avLst/>
          </a:prstGeom>
          <a:noFill/>
        </p:spPr>
        <p:txBody>
          <a:bodyPr wrap="square" bIns="46800" anchor="ctr" anchorCtr="0">
            <a:noAutofit/>
          </a:bodyPr>
          <a:lstStyle/>
          <a:p>
            <a:pPr algn="ctr"/>
            <a:r>
              <a:rPr lang="en-US" altLang="zh-CN" sz="2400" b="1" dirty="0" err="1">
                <a:solidFill>
                  <a:schemeClr val="bg1"/>
                </a:solidFill>
                <a:latin typeface="微软雅黑" panose="020B0503020204020204" charset="-122"/>
                <a:ea typeface="微软雅黑" panose="020B0503020204020204" charset="-122"/>
                <a:cs typeface="+mn-ea"/>
                <a:sym typeface="+mn-lt"/>
              </a:rPr>
              <a:t>DeepMAPS</a:t>
            </a:r>
            <a:endParaRPr lang="zh-CN" altLang="en-US" sz="2400" b="1" dirty="0">
              <a:solidFill>
                <a:schemeClr val="bg1"/>
              </a:solidFill>
              <a:latin typeface="微软雅黑" panose="020B0503020204020204" charset="-122"/>
              <a:ea typeface="微软雅黑" panose="020B0503020204020204" charset="-122"/>
              <a:cs typeface="+mn-ea"/>
              <a:sym typeface="+mn-lt"/>
            </a:endParaRPr>
          </a:p>
        </p:txBody>
      </p:sp>
      <p:pic>
        <p:nvPicPr>
          <p:cNvPr id="4" name="Picture 3">
            <a:extLst>
              <a:ext uri="{FF2B5EF4-FFF2-40B4-BE49-F238E27FC236}">
                <a16:creationId xmlns:a16="http://schemas.microsoft.com/office/drawing/2014/main" id="{6F4A63D2-01A6-49D6-8D7F-EB2D91A62B51}"/>
              </a:ext>
            </a:extLst>
          </p:cNvPr>
          <p:cNvPicPr>
            <a:picLocks noChangeAspect="1"/>
          </p:cNvPicPr>
          <p:nvPr/>
        </p:nvPicPr>
        <p:blipFill>
          <a:blip r:embed="rId3"/>
          <a:stretch>
            <a:fillRect/>
          </a:stretch>
        </p:blipFill>
        <p:spPr>
          <a:xfrm>
            <a:off x="3129325" y="965917"/>
            <a:ext cx="7616389" cy="5499742"/>
          </a:xfrm>
          <a:prstGeom prst="rect">
            <a:avLst/>
          </a:prstGeom>
        </p:spPr>
      </p:pic>
      <p:sp>
        <p:nvSpPr>
          <p:cNvPr id="2" name="TextBox 1">
            <a:extLst>
              <a:ext uri="{FF2B5EF4-FFF2-40B4-BE49-F238E27FC236}">
                <a16:creationId xmlns:a16="http://schemas.microsoft.com/office/drawing/2014/main" id="{4414A1C0-43D8-4972-AB13-70136D52D420}"/>
              </a:ext>
            </a:extLst>
          </p:cNvPr>
          <p:cNvSpPr txBox="1"/>
          <p:nvPr/>
        </p:nvSpPr>
        <p:spPr>
          <a:xfrm>
            <a:off x="572655" y="1324494"/>
            <a:ext cx="2181585" cy="923330"/>
          </a:xfrm>
          <a:prstGeom prst="rect">
            <a:avLst/>
          </a:prstGeom>
          <a:noFill/>
        </p:spPr>
        <p:txBody>
          <a:bodyPr wrap="square" rtlCol="0">
            <a:spAutoFit/>
          </a:bodyPr>
          <a:lstStyle/>
          <a:p>
            <a:r>
              <a:rPr lang="zh-CN" altLang="en-US" dirty="0"/>
              <a:t>紧密中心性（</a:t>
            </a:r>
            <a:r>
              <a:rPr lang="en-US" altLang="zh-CN" dirty="0"/>
              <a:t>CC</a:t>
            </a:r>
            <a:r>
              <a:rPr lang="zh-CN" altLang="en-US" dirty="0"/>
              <a:t>）和特征向量中心性（</a:t>
            </a:r>
            <a:r>
              <a:rPr lang="en-US" altLang="zh-CN" dirty="0"/>
              <a:t>EC</a:t>
            </a:r>
            <a:r>
              <a:rPr lang="zh-CN" altLang="en-US" dirty="0"/>
              <a:t>）</a:t>
            </a:r>
          </a:p>
        </p:txBody>
      </p:sp>
      <p:sp>
        <p:nvSpPr>
          <p:cNvPr id="7" name="TextBox 6">
            <a:extLst>
              <a:ext uri="{FF2B5EF4-FFF2-40B4-BE49-F238E27FC236}">
                <a16:creationId xmlns:a16="http://schemas.microsoft.com/office/drawing/2014/main" id="{EDC7C449-020D-4A64-B0BC-C12493A2F98A}"/>
              </a:ext>
            </a:extLst>
          </p:cNvPr>
          <p:cNvSpPr txBox="1"/>
          <p:nvPr/>
        </p:nvSpPr>
        <p:spPr>
          <a:xfrm>
            <a:off x="404597" y="3971636"/>
            <a:ext cx="2449439" cy="923330"/>
          </a:xfrm>
          <a:prstGeom prst="rect">
            <a:avLst/>
          </a:prstGeom>
          <a:noFill/>
        </p:spPr>
        <p:txBody>
          <a:bodyPr wrap="square" rtlCol="0">
            <a:spAutoFit/>
          </a:bodyPr>
          <a:lstStyle/>
          <a:p>
            <a:r>
              <a:rPr lang="en-US" altLang="zh-CN" sz="1800" b="0" i="0" dirty="0">
                <a:solidFill>
                  <a:srgbClr val="000000"/>
                </a:solidFill>
                <a:effectLst/>
                <a:latin typeface="Times-Roman"/>
              </a:rPr>
              <a:t>CTSR</a:t>
            </a:r>
            <a:r>
              <a:rPr lang="zh-CN" altLang="en-US" sz="1800" b="0" i="0" dirty="0">
                <a:solidFill>
                  <a:srgbClr val="000000"/>
                </a:solidFill>
                <a:effectLst/>
                <a:latin typeface="SourceHanSerifCN-Regular"/>
              </a:rPr>
              <a:t>细胞类型特异性调控</a:t>
            </a:r>
            <a:r>
              <a:rPr lang="zh-CN" altLang="en-US" dirty="0"/>
              <a:t> 分数</a:t>
            </a:r>
            <a:br>
              <a:rPr lang="zh-CN" altLang="en-US" dirty="0"/>
            </a:br>
            <a:endParaRPr lang="zh-CN" altLang="en-US" dirty="0"/>
          </a:p>
        </p:txBody>
      </p:sp>
      <p:sp>
        <p:nvSpPr>
          <p:cNvPr id="8" name="TextBox 7">
            <a:extLst>
              <a:ext uri="{FF2B5EF4-FFF2-40B4-BE49-F238E27FC236}">
                <a16:creationId xmlns:a16="http://schemas.microsoft.com/office/drawing/2014/main" id="{81721C1C-68F2-4E89-8F06-FD6F67693587}"/>
              </a:ext>
            </a:extLst>
          </p:cNvPr>
          <p:cNvSpPr txBox="1"/>
          <p:nvPr/>
        </p:nvSpPr>
        <p:spPr>
          <a:xfrm>
            <a:off x="572655" y="5329382"/>
            <a:ext cx="2449439" cy="923330"/>
          </a:xfrm>
          <a:prstGeom prst="rect">
            <a:avLst/>
          </a:prstGeom>
          <a:noFill/>
        </p:spPr>
        <p:txBody>
          <a:bodyPr wrap="square" rtlCol="0">
            <a:spAutoFit/>
          </a:bodyPr>
          <a:lstStyle/>
          <a:p>
            <a:r>
              <a:rPr lang="en-US" altLang="zh-CN" dirty="0"/>
              <a:t>F1</a:t>
            </a:r>
            <a:r>
              <a:rPr lang="zh-CN" altLang="en-US" dirty="0"/>
              <a:t>分数：</a:t>
            </a:r>
            <a:r>
              <a:rPr lang="zh-CN" altLang="en-US" dirty="0">
                <a:solidFill>
                  <a:srgbClr val="000000"/>
                </a:solidFill>
                <a:latin typeface="SourceHanSerifCN-Regular"/>
              </a:rPr>
              <a:t>准确率</a:t>
            </a:r>
            <a:r>
              <a:rPr lang="zh-CN" altLang="en-US" sz="1800" b="0" i="0" dirty="0">
                <a:solidFill>
                  <a:srgbClr val="000000"/>
                </a:solidFill>
                <a:effectLst/>
                <a:latin typeface="SourceHanSerifCN-Regular"/>
              </a:rPr>
              <a:t>和召回率的平均值</a:t>
            </a:r>
            <a:r>
              <a:rPr lang="zh-CN" altLang="en-US" dirty="0"/>
              <a:t> </a:t>
            </a:r>
            <a:br>
              <a:rPr lang="zh-CN" altLang="en-US" dirty="0"/>
            </a:br>
            <a:endParaRPr lang="zh-CN" altLang="en-US" dirty="0"/>
          </a:p>
        </p:txBody>
      </p:sp>
      <p:sp>
        <p:nvSpPr>
          <p:cNvPr id="9" name="TextBox 8">
            <a:extLst>
              <a:ext uri="{FF2B5EF4-FFF2-40B4-BE49-F238E27FC236}">
                <a16:creationId xmlns:a16="http://schemas.microsoft.com/office/drawing/2014/main" id="{A56EBEB0-6DF6-40C2-B454-74B855BDC4F5}"/>
              </a:ext>
            </a:extLst>
          </p:cNvPr>
          <p:cNvSpPr txBox="1"/>
          <p:nvPr/>
        </p:nvSpPr>
        <p:spPr>
          <a:xfrm>
            <a:off x="491442" y="2831103"/>
            <a:ext cx="2366312" cy="923330"/>
          </a:xfrm>
          <a:prstGeom prst="rect">
            <a:avLst/>
          </a:prstGeom>
          <a:noFill/>
        </p:spPr>
        <p:txBody>
          <a:bodyPr wrap="square" rtlCol="0">
            <a:spAutoFit/>
          </a:bodyPr>
          <a:lstStyle/>
          <a:p>
            <a:r>
              <a:rPr lang="zh-CN" altLang="en-US" sz="1800" b="0" i="0" dirty="0">
                <a:solidFill>
                  <a:srgbClr val="000000"/>
                </a:solidFill>
                <a:effectLst/>
                <a:latin typeface="SourceHanSerifCN-Regular"/>
              </a:rPr>
              <a:t>显著生物功能的独特</a:t>
            </a:r>
            <a:r>
              <a:rPr lang="en-US" altLang="zh-CN" sz="1800" b="0" i="0" dirty="0">
                <a:solidFill>
                  <a:srgbClr val="000000"/>
                </a:solidFill>
                <a:effectLst/>
                <a:latin typeface="SourceHanSerifCN-Regular"/>
              </a:rPr>
              <a:t>TFs</a:t>
            </a:r>
            <a:r>
              <a:rPr lang="zh-CN" altLang="en-US" sz="1800" b="0" i="0" dirty="0">
                <a:solidFill>
                  <a:srgbClr val="000000"/>
                </a:solidFill>
                <a:effectLst/>
                <a:latin typeface="SourceHanSerifCN-Regular"/>
              </a:rPr>
              <a:t>数量的比较</a:t>
            </a:r>
            <a:r>
              <a:rPr lang="zh-CN" altLang="en-US" dirty="0"/>
              <a:t> </a:t>
            </a:r>
            <a:br>
              <a:rPr lang="zh-CN" altLang="en-US" dirty="0"/>
            </a:br>
            <a:endParaRPr lang="zh-CN" altLang="en-US" dirty="0"/>
          </a:p>
        </p:txBody>
      </p:sp>
    </p:spTree>
    <p:extLst>
      <p:ext uri="{BB962C8B-B14F-4D97-AF65-F5344CB8AC3E}">
        <p14:creationId xmlns:p14="http://schemas.microsoft.com/office/powerpoint/2010/main" val="35808394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0" y="192881"/>
            <a:ext cx="5327915" cy="504000"/>
          </a:xfrm>
          <a:prstGeom prst="rect">
            <a:avLst/>
          </a:prstGeom>
          <a:noFill/>
        </p:spPr>
        <p:txBody>
          <a:bodyPr wrap="square" bIns="46800" anchor="ctr" anchorCtr="0">
            <a:noAutofit/>
          </a:bodyPr>
          <a:lstStyle/>
          <a:p>
            <a:pPr algn="ctr"/>
            <a:r>
              <a:rPr lang="en-US" altLang="zh-CN" sz="2400" b="1" dirty="0" err="1">
                <a:solidFill>
                  <a:schemeClr val="bg1"/>
                </a:solidFill>
                <a:latin typeface="微软雅黑" panose="020B0503020204020204" charset="-122"/>
                <a:ea typeface="微软雅黑" panose="020B0503020204020204" charset="-122"/>
                <a:cs typeface="+mn-ea"/>
                <a:sym typeface="+mn-lt"/>
              </a:rPr>
              <a:t>DeepMAPS</a:t>
            </a:r>
            <a:endParaRPr lang="zh-CN" altLang="en-US" sz="2400" b="1" dirty="0">
              <a:solidFill>
                <a:schemeClr val="bg1"/>
              </a:solidFill>
              <a:latin typeface="微软雅黑" panose="020B0503020204020204" charset="-122"/>
              <a:ea typeface="微软雅黑" panose="020B0503020204020204" charset="-122"/>
              <a:cs typeface="+mn-ea"/>
              <a:sym typeface="+mn-lt"/>
            </a:endParaRPr>
          </a:p>
        </p:txBody>
      </p:sp>
      <p:sp>
        <p:nvSpPr>
          <p:cNvPr id="4" name="TextBox 3">
            <a:extLst>
              <a:ext uri="{FF2B5EF4-FFF2-40B4-BE49-F238E27FC236}">
                <a16:creationId xmlns:a16="http://schemas.microsoft.com/office/drawing/2014/main" id="{B4288A5E-977E-4357-A06F-1163F315D4A7}"/>
              </a:ext>
            </a:extLst>
          </p:cNvPr>
          <p:cNvSpPr txBox="1"/>
          <p:nvPr/>
        </p:nvSpPr>
        <p:spPr>
          <a:xfrm>
            <a:off x="823181" y="1347360"/>
            <a:ext cx="9592056" cy="954107"/>
          </a:xfrm>
          <a:prstGeom prst="rect">
            <a:avLst/>
          </a:prstGeom>
          <a:noFill/>
        </p:spPr>
        <p:txBody>
          <a:bodyPr wrap="square" rtlCol="0">
            <a:spAutoFit/>
          </a:bodyPr>
          <a:lstStyle/>
          <a:p>
            <a:r>
              <a:rPr lang="en-GB" altLang="zh-CN" sz="2000" dirty="0"/>
              <a:t> 1. </a:t>
            </a:r>
            <a:r>
              <a:rPr lang="zh-CN" altLang="en-US" sz="2000" dirty="0"/>
              <a:t>细胞</a:t>
            </a:r>
            <a:r>
              <a:rPr lang="en-US" altLang="zh-CN" sz="2000" dirty="0"/>
              <a:t>autoencoder</a:t>
            </a:r>
            <a:r>
              <a:rPr lang="zh-CN" altLang="en-US" sz="2000" dirty="0"/>
              <a:t>的损失函数：</a:t>
            </a:r>
            <a:endParaRPr lang="en-US" altLang="zh-CN" sz="2000" dirty="0"/>
          </a:p>
          <a:p>
            <a:br>
              <a:rPr lang="en-GB" altLang="zh-CN" dirty="0"/>
            </a:br>
            <a:endParaRPr lang="zh-CN" altLang="en-US" dirty="0"/>
          </a:p>
        </p:txBody>
      </p:sp>
      <p:pic>
        <p:nvPicPr>
          <p:cNvPr id="5" name="Picture 4">
            <a:extLst>
              <a:ext uri="{FF2B5EF4-FFF2-40B4-BE49-F238E27FC236}">
                <a16:creationId xmlns:a16="http://schemas.microsoft.com/office/drawing/2014/main" id="{42F0E6FA-BBC1-420F-B3C2-9D4C8C2910B5}"/>
              </a:ext>
            </a:extLst>
          </p:cNvPr>
          <p:cNvPicPr>
            <a:picLocks noChangeAspect="1"/>
          </p:cNvPicPr>
          <p:nvPr/>
        </p:nvPicPr>
        <p:blipFill>
          <a:blip r:embed="rId3"/>
          <a:stretch>
            <a:fillRect/>
          </a:stretch>
        </p:blipFill>
        <p:spPr>
          <a:xfrm>
            <a:off x="4206418" y="1952534"/>
            <a:ext cx="2865451" cy="758502"/>
          </a:xfrm>
          <a:prstGeom prst="rect">
            <a:avLst/>
          </a:prstGeom>
        </p:spPr>
      </p:pic>
      <p:sp>
        <p:nvSpPr>
          <p:cNvPr id="6" name="TextBox 5">
            <a:extLst>
              <a:ext uri="{FF2B5EF4-FFF2-40B4-BE49-F238E27FC236}">
                <a16:creationId xmlns:a16="http://schemas.microsoft.com/office/drawing/2014/main" id="{538E7C55-4F38-487E-9786-CD179831FCC7}"/>
              </a:ext>
            </a:extLst>
          </p:cNvPr>
          <p:cNvSpPr txBox="1"/>
          <p:nvPr/>
        </p:nvSpPr>
        <p:spPr>
          <a:xfrm>
            <a:off x="823181" y="3059668"/>
            <a:ext cx="6094140" cy="369332"/>
          </a:xfrm>
          <a:prstGeom prst="rect">
            <a:avLst/>
          </a:prstGeom>
          <a:noFill/>
        </p:spPr>
        <p:txBody>
          <a:bodyPr wrap="square">
            <a:spAutoFit/>
          </a:bodyPr>
          <a:lstStyle/>
          <a:p>
            <a:r>
              <a:rPr lang="en-US" altLang="zh-CN" dirty="0"/>
              <a:t>2. </a:t>
            </a:r>
            <a:r>
              <a:rPr lang="zh-CN" altLang="en-US" dirty="0"/>
              <a:t>基因</a:t>
            </a:r>
            <a:r>
              <a:rPr lang="en-US" altLang="zh-CN" sz="1800" dirty="0"/>
              <a:t>autoencoder</a:t>
            </a:r>
            <a:r>
              <a:rPr lang="zh-CN" altLang="en-US" sz="1800" dirty="0"/>
              <a:t>的损失函数：</a:t>
            </a:r>
            <a:endParaRPr lang="en-US" altLang="zh-CN" sz="1800" dirty="0"/>
          </a:p>
        </p:txBody>
      </p:sp>
      <p:pic>
        <p:nvPicPr>
          <p:cNvPr id="7" name="Picture 6">
            <a:extLst>
              <a:ext uri="{FF2B5EF4-FFF2-40B4-BE49-F238E27FC236}">
                <a16:creationId xmlns:a16="http://schemas.microsoft.com/office/drawing/2014/main" id="{F508344D-B6F5-42A5-B318-3FD5CD97EFA6}"/>
              </a:ext>
            </a:extLst>
          </p:cNvPr>
          <p:cNvPicPr>
            <a:picLocks noChangeAspect="1"/>
          </p:cNvPicPr>
          <p:nvPr/>
        </p:nvPicPr>
        <p:blipFill>
          <a:blip r:embed="rId4"/>
          <a:stretch>
            <a:fillRect/>
          </a:stretch>
        </p:blipFill>
        <p:spPr>
          <a:xfrm>
            <a:off x="4059614" y="3692484"/>
            <a:ext cx="3934374" cy="847843"/>
          </a:xfrm>
          <a:prstGeom prst="rect">
            <a:avLst/>
          </a:prstGeom>
        </p:spPr>
      </p:pic>
      <p:sp>
        <p:nvSpPr>
          <p:cNvPr id="10" name="TextBox 9">
            <a:extLst>
              <a:ext uri="{FF2B5EF4-FFF2-40B4-BE49-F238E27FC236}">
                <a16:creationId xmlns:a16="http://schemas.microsoft.com/office/drawing/2014/main" id="{2940A860-0A1F-4846-B10A-A5FA5A301DA9}"/>
              </a:ext>
            </a:extLst>
          </p:cNvPr>
          <p:cNvSpPr txBox="1"/>
          <p:nvPr/>
        </p:nvSpPr>
        <p:spPr>
          <a:xfrm>
            <a:off x="823181" y="4542944"/>
            <a:ext cx="6094140" cy="646331"/>
          </a:xfrm>
          <a:prstGeom prst="rect">
            <a:avLst/>
          </a:prstGeom>
          <a:noFill/>
        </p:spPr>
        <p:txBody>
          <a:bodyPr wrap="square">
            <a:spAutoFit/>
          </a:bodyPr>
          <a:lstStyle/>
          <a:p>
            <a:r>
              <a:rPr lang="en-GB" altLang="zh-CN" sz="1800" b="0" i="0" dirty="0">
                <a:solidFill>
                  <a:srgbClr val="000000"/>
                </a:solidFill>
                <a:effectLst/>
                <a:latin typeface="AdvOTdd63dae3"/>
              </a:rPr>
              <a:t>3. </a:t>
            </a:r>
            <a:r>
              <a:rPr lang="zh-CN" altLang="en-US" sz="1800" b="0" i="0" dirty="0">
                <a:solidFill>
                  <a:srgbClr val="000000"/>
                </a:solidFill>
                <a:effectLst/>
                <a:latin typeface="AdvOTdd63dae3"/>
              </a:rPr>
              <a:t>图</a:t>
            </a:r>
            <a:r>
              <a:rPr lang="en-GB" altLang="zh-CN" sz="1800" b="0" i="0" dirty="0">
                <a:solidFill>
                  <a:srgbClr val="000000"/>
                </a:solidFill>
                <a:effectLst/>
                <a:latin typeface="AdvOTdd63dae3"/>
              </a:rPr>
              <a:t> autoencoder</a:t>
            </a:r>
            <a:r>
              <a:rPr lang="zh-CN" altLang="en-US" sz="1800" b="0" i="0" dirty="0">
                <a:solidFill>
                  <a:srgbClr val="000000"/>
                </a:solidFill>
                <a:effectLst/>
                <a:latin typeface="AdvOTdd63dae3"/>
              </a:rPr>
              <a:t>的损失函数</a:t>
            </a:r>
            <a:br>
              <a:rPr lang="en-GB" altLang="zh-CN" dirty="0"/>
            </a:br>
            <a:endParaRPr lang="zh-CN" altLang="en-US" dirty="0"/>
          </a:p>
        </p:txBody>
      </p:sp>
      <p:pic>
        <p:nvPicPr>
          <p:cNvPr id="11" name="Picture 10">
            <a:extLst>
              <a:ext uri="{FF2B5EF4-FFF2-40B4-BE49-F238E27FC236}">
                <a16:creationId xmlns:a16="http://schemas.microsoft.com/office/drawing/2014/main" id="{A820BEA5-0FF5-4DFF-87A2-8BDA33F63289}"/>
              </a:ext>
            </a:extLst>
          </p:cNvPr>
          <p:cNvPicPr>
            <a:picLocks noChangeAspect="1"/>
          </p:cNvPicPr>
          <p:nvPr/>
        </p:nvPicPr>
        <p:blipFill>
          <a:blip r:embed="rId5"/>
          <a:stretch>
            <a:fillRect/>
          </a:stretch>
        </p:blipFill>
        <p:spPr>
          <a:xfrm>
            <a:off x="4059614" y="5378551"/>
            <a:ext cx="3562847" cy="762106"/>
          </a:xfrm>
          <a:prstGeom prst="rect">
            <a:avLst/>
          </a:prstGeom>
        </p:spPr>
      </p:pic>
    </p:spTree>
    <p:extLst>
      <p:ext uri="{BB962C8B-B14F-4D97-AF65-F5344CB8AC3E}">
        <p14:creationId xmlns:p14="http://schemas.microsoft.com/office/powerpoint/2010/main" val="3949310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0" y="192881"/>
            <a:ext cx="5327915" cy="504000"/>
          </a:xfrm>
          <a:prstGeom prst="rect">
            <a:avLst/>
          </a:prstGeom>
          <a:noFill/>
        </p:spPr>
        <p:txBody>
          <a:bodyPr wrap="square" bIns="46800" anchor="ctr" anchorCtr="0">
            <a:noAutofit/>
          </a:bodyPr>
          <a:lstStyle/>
          <a:p>
            <a:pPr algn="ctr"/>
            <a:r>
              <a:rPr lang="zh-CN" altLang="en-US" sz="2400" b="1" dirty="0">
                <a:solidFill>
                  <a:schemeClr val="bg1"/>
                </a:solidFill>
                <a:latin typeface="微软雅黑" panose="020B0503020204020204" charset="-122"/>
                <a:ea typeface="微软雅黑" panose="020B0503020204020204" charset="-122"/>
                <a:cs typeface="+mn-ea"/>
                <a:sym typeface="+mn-lt"/>
              </a:rPr>
              <a:t>目录</a:t>
            </a:r>
          </a:p>
        </p:txBody>
      </p:sp>
      <p:sp>
        <p:nvSpPr>
          <p:cNvPr id="2" name="文本框 1"/>
          <p:cNvSpPr txBox="1"/>
          <p:nvPr/>
        </p:nvSpPr>
        <p:spPr>
          <a:xfrm>
            <a:off x="3802905" y="2059045"/>
            <a:ext cx="3206750" cy="461665"/>
          </a:xfrm>
          <a:prstGeom prst="rect">
            <a:avLst/>
          </a:prstGeom>
          <a:noFill/>
        </p:spPr>
        <p:txBody>
          <a:bodyPr wrap="square" rtlCol="0">
            <a:spAutoFit/>
          </a:bodyPr>
          <a:lstStyle/>
          <a:p>
            <a:r>
              <a:rPr lang="en-US" altLang="zh-CN" sz="2400" dirty="0"/>
              <a:t>2. </a:t>
            </a:r>
            <a:r>
              <a:rPr lang="zh-CN" altLang="en-US" sz="2400" dirty="0"/>
              <a:t>基因调控网络原理</a:t>
            </a:r>
          </a:p>
        </p:txBody>
      </p:sp>
      <p:sp>
        <p:nvSpPr>
          <p:cNvPr id="3" name="文本框 2"/>
          <p:cNvSpPr txBox="1"/>
          <p:nvPr/>
        </p:nvSpPr>
        <p:spPr>
          <a:xfrm>
            <a:off x="3802905" y="2729959"/>
            <a:ext cx="4637405" cy="461665"/>
          </a:xfrm>
          <a:prstGeom prst="rect">
            <a:avLst/>
          </a:prstGeom>
          <a:noFill/>
        </p:spPr>
        <p:txBody>
          <a:bodyPr wrap="square" rtlCol="0">
            <a:spAutoFit/>
          </a:bodyPr>
          <a:lstStyle/>
          <a:p>
            <a:r>
              <a:rPr lang="en-US" altLang="zh-CN" sz="2400" dirty="0"/>
              <a:t>3. </a:t>
            </a:r>
            <a:r>
              <a:rPr lang="zh-CN" altLang="en-US" sz="2400" dirty="0"/>
              <a:t>基因调控网络推理方法</a:t>
            </a:r>
          </a:p>
        </p:txBody>
      </p:sp>
      <p:sp>
        <p:nvSpPr>
          <p:cNvPr id="4" name="文本框 3"/>
          <p:cNvSpPr txBox="1"/>
          <p:nvPr/>
        </p:nvSpPr>
        <p:spPr>
          <a:xfrm>
            <a:off x="3802905" y="3971775"/>
            <a:ext cx="4518660" cy="461665"/>
          </a:xfrm>
          <a:prstGeom prst="rect">
            <a:avLst/>
          </a:prstGeom>
          <a:noFill/>
        </p:spPr>
        <p:txBody>
          <a:bodyPr wrap="square" rtlCol="0">
            <a:spAutoFit/>
          </a:bodyPr>
          <a:lstStyle/>
          <a:p>
            <a:r>
              <a:rPr lang="en-US" altLang="zh-CN" sz="2400" dirty="0"/>
              <a:t>5. </a:t>
            </a:r>
            <a:r>
              <a:rPr lang="zh-CN" altLang="en-US" sz="2400" dirty="0"/>
              <a:t>基因调控网络的实验评估</a:t>
            </a:r>
          </a:p>
        </p:txBody>
      </p:sp>
      <p:sp>
        <p:nvSpPr>
          <p:cNvPr id="6" name="文本框 3">
            <a:extLst>
              <a:ext uri="{FF2B5EF4-FFF2-40B4-BE49-F238E27FC236}">
                <a16:creationId xmlns:a16="http://schemas.microsoft.com/office/drawing/2014/main" id="{687FE39B-8004-4A6A-916A-DBE45B90B485}"/>
              </a:ext>
            </a:extLst>
          </p:cNvPr>
          <p:cNvSpPr txBox="1"/>
          <p:nvPr/>
        </p:nvSpPr>
        <p:spPr>
          <a:xfrm>
            <a:off x="3810338" y="4573766"/>
            <a:ext cx="4518660" cy="461665"/>
          </a:xfrm>
          <a:prstGeom prst="rect">
            <a:avLst/>
          </a:prstGeom>
          <a:noFill/>
        </p:spPr>
        <p:txBody>
          <a:bodyPr wrap="square" rtlCol="0">
            <a:spAutoFit/>
          </a:bodyPr>
          <a:lstStyle/>
          <a:p>
            <a:r>
              <a:rPr lang="en-US" altLang="zh-CN" sz="2400" dirty="0"/>
              <a:t>6. </a:t>
            </a:r>
            <a:r>
              <a:rPr lang="zh-CN" altLang="en-US" sz="2400" dirty="0"/>
              <a:t>面对的挑战和未来的方向</a:t>
            </a:r>
            <a:endParaRPr lang="en-US" altLang="zh-CN" sz="2400" dirty="0"/>
          </a:p>
        </p:txBody>
      </p:sp>
      <p:sp>
        <p:nvSpPr>
          <p:cNvPr id="7" name="文本框 1">
            <a:extLst>
              <a:ext uri="{FF2B5EF4-FFF2-40B4-BE49-F238E27FC236}">
                <a16:creationId xmlns:a16="http://schemas.microsoft.com/office/drawing/2014/main" id="{C427285E-BC52-4AD7-A643-DC392980BC03}"/>
              </a:ext>
            </a:extLst>
          </p:cNvPr>
          <p:cNvSpPr txBox="1"/>
          <p:nvPr/>
        </p:nvSpPr>
        <p:spPr>
          <a:xfrm>
            <a:off x="3802905" y="1396039"/>
            <a:ext cx="3206750" cy="461665"/>
          </a:xfrm>
          <a:prstGeom prst="rect">
            <a:avLst/>
          </a:prstGeom>
          <a:noFill/>
        </p:spPr>
        <p:txBody>
          <a:bodyPr wrap="square" rtlCol="0">
            <a:spAutoFit/>
          </a:bodyPr>
          <a:lstStyle/>
          <a:p>
            <a:r>
              <a:rPr lang="en-US" altLang="zh-CN" sz="2400" dirty="0"/>
              <a:t>1.</a:t>
            </a:r>
            <a:r>
              <a:rPr lang="zh-CN" altLang="en-US" sz="2400" dirty="0"/>
              <a:t> 背景</a:t>
            </a:r>
          </a:p>
        </p:txBody>
      </p:sp>
      <p:sp>
        <p:nvSpPr>
          <p:cNvPr id="8" name="文本框 3">
            <a:extLst>
              <a:ext uri="{FF2B5EF4-FFF2-40B4-BE49-F238E27FC236}">
                <a16:creationId xmlns:a16="http://schemas.microsoft.com/office/drawing/2014/main" id="{61A24739-FA3B-4C21-AD09-916873E5DF28}"/>
              </a:ext>
            </a:extLst>
          </p:cNvPr>
          <p:cNvSpPr txBox="1"/>
          <p:nvPr/>
        </p:nvSpPr>
        <p:spPr>
          <a:xfrm>
            <a:off x="3819736" y="5206150"/>
            <a:ext cx="4518660" cy="461665"/>
          </a:xfrm>
          <a:prstGeom prst="rect">
            <a:avLst/>
          </a:prstGeom>
          <a:noFill/>
        </p:spPr>
        <p:txBody>
          <a:bodyPr wrap="square" rtlCol="0">
            <a:spAutoFit/>
          </a:bodyPr>
          <a:lstStyle/>
          <a:p>
            <a:r>
              <a:rPr lang="en-US" altLang="zh-CN" sz="2400" dirty="0"/>
              <a:t>7. </a:t>
            </a:r>
            <a:r>
              <a:rPr lang="en-US" altLang="zh-CN" sz="2400" dirty="0" err="1"/>
              <a:t>DeepMAPS</a:t>
            </a:r>
            <a:endParaRPr lang="en-US" altLang="zh-CN" sz="2400" dirty="0"/>
          </a:p>
        </p:txBody>
      </p:sp>
      <p:sp>
        <p:nvSpPr>
          <p:cNvPr id="9" name="文本框 3">
            <a:extLst>
              <a:ext uri="{FF2B5EF4-FFF2-40B4-BE49-F238E27FC236}">
                <a16:creationId xmlns:a16="http://schemas.microsoft.com/office/drawing/2014/main" id="{611EC98C-9932-4BC4-AD5D-FFCD4573815B}"/>
              </a:ext>
            </a:extLst>
          </p:cNvPr>
          <p:cNvSpPr txBox="1"/>
          <p:nvPr/>
        </p:nvSpPr>
        <p:spPr>
          <a:xfrm>
            <a:off x="3802905" y="3410565"/>
            <a:ext cx="4518660" cy="461665"/>
          </a:xfrm>
          <a:prstGeom prst="rect">
            <a:avLst/>
          </a:prstGeom>
          <a:noFill/>
        </p:spPr>
        <p:txBody>
          <a:bodyPr wrap="square" rtlCol="0">
            <a:spAutoFit/>
          </a:bodyPr>
          <a:lstStyle/>
          <a:p>
            <a:r>
              <a:rPr lang="en-US" altLang="zh-CN" sz="2400" dirty="0"/>
              <a:t>4. </a:t>
            </a:r>
            <a:r>
              <a:rPr lang="zh-CN" altLang="en-US" sz="2400" dirty="0"/>
              <a:t>基因调控网络的下游分析</a:t>
            </a:r>
            <a:endParaRPr lang="en-US" altLang="zh-CN" sz="2400" dirty="0"/>
          </a:p>
        </p:txBody>
      </p:sp>
    </p:spTree>
    <p:extLst>
      <p:ext uri="{BB962C8B-B14F-4D97-AF65-F5344CB8AC3E}">
        <p14:creationId xmlns:p14="http://schemas.microsoft.com/office/powerpoint/2010/main" val="32344944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0" y="192881"/>
            <a:ext cx="5327915" cy="504000"/>
          </a:xfrm>
          <a:prstGeom prst="rect">
            <a:avLst/>
          </a:prstGeom>
          <a:noFill/>
        </p:spPr>
        <p:txBody>
          <a:bodyPr wrap="square" bIns="46800" anchor="ctr" anchorCtr="0">
            <a:noAutofit/>
          </a:bodyPr>
          <a:lstStyle/>
          <a:p>
            <a:pPr algn="ctr"/>
            <a:r>
              <a:rPr lang="zh-CN" altLang="en-US" sz="2400" b="1" dirty="0">
                <a:solidFill>
                  <a:schemeClr val="bg1"/>
                </a:solidFill>
                <a:latin typeface="微软雅黑" panose="020B0503020204020204" charset="-122"/>
                <a:ea typeface="微软雅黑" panose="020B0503020204020204" charset="-122"/>
                <a:cs typeface="+mn-ea"/>
                <a:sym typeface="+mn-lt"/>
              </a:rPr>
              <a:t>异质图</a:t>
            </a:r>
            <a:r>
              <a:rPr lang="en-US" altLang="zh-CN" sz="2400" b="1" dirty="0" err="1">
                <a:solidFill>
                  <a:schemeClr val="bg1"/>
                </a:solidFill>
                <a:latin typeface="微软雅黑" panose="020B0503020204020204" charset="-122"/>
                <a:ea typeface="微软雅黑" panose="020B0503020204020204" charset="-122"/>
                <a:cs typeface="+mn-ea"/>
                <a:sym typeface="+mn-lt"/>
              </a:rPr>
              <a:t>transfomer</a:t>
            </a:r>
            <a:r>
              <a:rPr lang="zh-CN" altLang="en-US" sz="2400" b="1" dirty="0">
                <a:solidFill>
                  <a:schemeClr val="bg1"/>
                </a:solidFill>
                <a:latin typeface="微软雅黑" panose="020B0503020204020204" charset="-122"/>
                <a:ea typeface="微软雅黑" panose="020B0503020204020204" charset="-122"/>
                <a:cs typeface="+mn-ea"/>
                <a:sym typeface="+mn-lt"/>
              </a:rPr>
              <a:t>的整合嵌入</a:t>
            </a:r>
          </a:p>
        </p:txBody>
      </p:sp>
      <p:sp>
        <p:nvSpPr>
          <p:cNvPr id="4" name="TextBox 3">
            <a:extLst>
              <a:ext uri="{FF2B5EF4-FFF2-40B4-BE49-F238E27FC236}">
                <a16:creationId xmlns:a16="http://schemas.microsoft.com/office/drawing/2014/main" id="{B4288A5E-977E-4357-A06F-1163F315D4A7}"/>
              </a:ext>
            </a:extLst>
          </p:cNvPr>
          <p:cNvSpPr txBox="1"/>
          <p:nvPr/>
        </p:nvSpPr>
        <p:spPr>
          <a:xfrm>
            <a:off x="531887" y="987473"/>
            <a:ext cx="9592056" cy="677108"/>
          </a:xfrm>
          <a:prstGeom prst="rect">
            <a:avLst/>
          </a:prstGeom>
          <a:noFill/>
        </p:spPr>
        <p:txBody>
          <a:bodyPr wrap="square" rtlCol="0">
            <a:spAutoFit/>
          </a:bodyPr>
          <a:lstStyle/>
          <a:p>
            <a:r>
              <a:rPr lang="en-GB" altLang="zh-CN" sz="2000" dirty="0"/>
              <a:t> 1. </a:t>
            </a:r>
            <a:r>
              <a:rPr lang="zh-CN" altLang="en-US" sz="2000" dirty="0"/>
              <a:t>多头注意力机制和向量的线性映射</a:t>
            </a:r>
            <a:br>
              <a:rPr lang="en-GB" altLang="zh-CN" dirty="0"/>
            </a:br>
            <a:endParaRPr lang="zh-CN" altLang="en-US"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06F5066-870C-47D0-AE47-3CAE546FD47A}"/>
                  </a:ext>
                </a:extLst>
              </p:cNvPr>
              <p:cNvSpPr txBox="1"/>
              <p:nvPr/>
            </p:nvSpPr>
            <p:spPr>
              <a:xfrm>
                <a:off x="466344" y="3166942"/>
                <a:ext cx="9235217" cy="1200329"/>
              </a:xfrm>
              <a:prstGeom prst="rect">
                <a:avLst/>
              </a:prstGeom>
              <a:noFill/>
            </p:spPr>
            <p:txBody>
              <a:bodyPr wrap="square" rtlCol="0">
                <a:spAutoFit/>
              </a:bodyPr>
              <a:lstStyle/>
              <a:p>
                <a:r>
                  <a:rPr lang="en-US" altLang="zh-CN" dirty="0"/>
                  <a:t>2. </a:t>
                </a:r>
                <a14:m>
                  <m:oMath xmlns:m="http://schemas.openxmlformats.org/officeDocument/2006/math">
                    <m:r>
                      <a:rPr lang="en-US" altLang="zh-CN" i="1" dirty="0" smtClean="0">
                        <a:latin typeface="Cambria Math" panose="02040503050406030204" pitchFamily="18" charset="0"/>
                      </a:rPr>
                      <m:t>𝑣</m:t>
                    </m:r>
                    <m:r>
                      <a:rPr lang="en-US" altLang="zh-CN" i="1" dirty="0" smtClean="0">
                        <a:latin typeface="Cambria Math" panose="02040503050406030204" pitchFamily="18" charset="0"/>
                      </a:rPr>
                      <m:t>_</m:t>
                    </m:r>
                    <m:r>
                      <a:rPr lang="en-US" altLang="zh-CN" i="1" dirty="0" smtClean="0">
                        <a:latin typeface="Cambria Math" panose="02040503050406030204" pitchFamily="18" charset="0"/>
                      </a:rPr>
                      <m:t>𝑠</m:t>
                    </m:r>
                    <m:r>
                      <a:rPr lang="zh-CN" altLang="en-US" i="1" dirty="0">
                        <a:latin typeface="Cambria Math" panose="02040503050406030204" pitchFamily="18" charset="0"/>
                      </a:rPr>
                      <m:t>对</m:t>
                    </m:r>
                  </m:oMath>
                </a14:m>
                <a:r>
                  <a:rPr lang="en-US" altLang="zh-CN" dirty="0" err="1"/>
                  <a:t>v_t</a:t>
                </a:r>
                <a:r>
                  <a:rPr lang="zh-CN" altLang="en-US" dirty="0"/>
                  <a:t>的重要性的注意力算子：</a:t>
                </a:r>
                <a:endParaRPr lang="en-US" altLang="zh-CN" dirty="0"/>
              </a:p>
              <a:p>
                <a:br>
                  <a:rPr lang="en-GB" altLang="zh-CN" dirty="0"/>
                </a:br>
                <a:endParaRPr lang="en-US" altLang="zh-CN" dirty="0"/>
              </a:p>
              <a:p>
                <a:endParaRPr lang="zh-CN" altLang="en-US" dirty="0"/>
              </a:p>
            </p:txBody>
          </p:sp>
        </mc:Choice>
        <mc:Fallback xmlns="">
          <p:sp>
            <p:nvSpPr>
              <p:cNvPr id="7" name="TextBox 6">
                <a:extLst>
                  <a:ext uri="{FF2B5EF4-FFF2-40B4-BE49-F238E27FC236}">
                    <a16:creationId xmlns:a16="http://schemas.microsoft.com/office/drawing/2014/main" id="{306F5066-870C-47D0-AE47-3CAE546FD47A}"/>
                  </a:ext>
                </a:extLst>
              </p:cNvPr>
              <p:cNvSpPr txBox="1">
                <a:spLocks noRot="1" noChangeAspect="1" noMove="1" noResize="1" noEditPoints="1" noAdjustHandles="1" noChangeArrowheads="1" noChangeShapeType="1" noTextEdit="1"/>
              </p:cNvSpPr>
              <p:nvPr/>
            </p:nvSpPr>
            <p:spPr>
              <a:xfrm>
                <a:off x="466344" y="3166942"/>
                <a:ext cx="9235217" cy="1200329"/>
              </a:xfrm>
              <a:prstGeom prst="rect">
                <a:avLst/>
              </a:prstGeom>
              <a:blipFill>
                <a:blip r:embed="rId3"/>
                <a:stretch>
                  <a:fillRect l="-594" t="-3061"/>
                </a:stretch>
              </a:blipFill>
            </p:spPr>
            <p:txBody>
              <a:bodyPr/>
              <a:lstStyle/>
              <a:p>
                <a:r>
                  <a:rPr lang="zh-CN" altLang="en-US">
                    <a:noFill/>
                  </a:rPr>
                  <a:t> </a:t>
                </a:r>
              </a:p>
            </p:txBody>
          </p:sp>
        </mc:Fallback>
      </mc:AlternateContent>
      <p:pic>
        <p:nvPicPr>
          <p:cNvPr id="9" name="Picture 8">
            <a:extLst>
              <a:ext uri="{FF2B5EF4-FFF2-40B4-BE49-F238E27FC236}">
                <a16:creationId xmlns:a16="http://schemas.microsoft.com/office/drawing/2014/main" id="{87705073-3E59-4815-8B0B-E70D5E1247BB}"/>
              </a:ext>
            </a:extLst>
          </p:cNvPr>
          <p:cNvPicPr>
            <a:picLocks noChangeAspect="1"/>
          </p:cNvPicPr>
          <p:nvPr/>
        </p:nvPicPr>
        <p:blipFill>
          <a:blip r:embed="rId4"/>
          <a:stretch>
            <a:fillRect/>
          </a:stretch>
        </p:blipFill>
        <p:spPr>
          <a:xfrm>
            <a:off x="3919233" y="3573776"/>
            <a:ext cx="4353533" cy="609685"/>
          </a:xfrm>
          <a:prstGeom prst="rect">
            <a:avLst/>
          </a:prstGeom>
        </p:spPr>
      </p:pic>
      <p:pic>
        <p:nvPicPr>
          <p:cNvPr id="6" name="Picture 5">
            <a:extLst>
              <a:ext uri="{FF2B5EF4-FFF2-40B4-BE49-F238E27FC236}">
                <a16:creationId xmlns:a16="http://schemas.microsoft.com/office/drawing/2014/main" id="{1A1B6E70-8D0E-427B-8177-FA272999E359}"/>
              </a:ext>
            </a:extLst>
          </p:cNvPr>
          <p:cNvPicPr>
            <a:picLocks noChangeAspect="1"/>
          </p:cNvPicPr>
          <p:nvPr/>
        </p:nvPicPr>
        <p:blipFill>
          <a:blip r:embed="rId5"/>
          <a:stretch>
            <a:fillRect/>
          </a:stretch>
        </p:blipFill>
        <p:spPr>
          <a:xfrm>
            <a:off x="3513414" y="1604637"/>
            <a:ext cx="3019846" cy="1295581"/>
          </a:xfrm>
          <a:prstGeom prst="rect">
            <a:avLst/>
          </a:prstGeom>
        </p:spPr>
      </p:pic>
      <p:pic>
        <p:nvPicPr>
          <p:cNvPr id="10" name="Picture 9">
            <a:extLst>
              <a:ext uri="{FF2B5EF4-FFF2-40B4-BE49-F238E27FC236}">
                <a16:creationId xmlns:a16="http://schemas.microsoft.com/office/drawing/2014/main" id="{86190D57-BF18-43A3-A352-5BEBE0925007}"/>
              </a:ext>
            </a:extLst>
          </p:cNvPr>
          <p:cNvPicPr>
            <a:picLocks noChangeAspect="1"/>
          </p:cNvPicPr>
          <p:nvPr/>
        </p:nvPicPr>
        <p:blipFill>
          <a:blip r:embed="rId6"/>
          <a:stretch>
            <a:fillRect/>
          </a:stretch>
        </p:blipFill>
        <p:spPr>
          <a:xfrm>
            <a:off x="6781895" y="1811213"/>
            <a:ext cx="2981741" cy="609685"/>
          </a:xfrm>
          <a:prstGeom prst="rect">
            <a:avLst/>
          </a:prstGeom>
        </p:spPr>
      </p:pic>
    </p:spTree>
    <p:extLst>
      <p:ext uri="{BB962C8B-B14F-4D97-AF65-F5344CB8AC3E}">
        <p14:creationId xmlns:p14="http://schemas.microsoft.com/office/powerpoint/2010/main" val="41815965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0" y="2859613"/>
            <a:ext cx="12192000" cy="1138773"/>
          </a:xfrm>
          <a:prstGeom prst="rect">
            <a:avLst/>
          </a:prstGeom>
          <a:noFill/>
        </p:spPr>
        <p:txBody>
          <a:bodyPr wrap="square" rtlCol="0">
            <a:spAutoFit/>
          </a:bodyPr>
          <a:lstStyle/>
          <a:p>
            <a:pPr algn="ctr"/>
            <a:r>
              <a:rPr lang="en-US" altLang="zh-CN" sz="6800">
                <a:solidFill>
                  <a:schemeClr val="bg1"/>
                </a:solidFill>
                <a:latin typeface="方正正粗黑简体" panose="02000000000000000000" pitchFamily="2" charset="-122"/>
                <a:ea typeface="方正正粗黑简体" panose="02000000000000000000" pitchFamily="2" charset="-122"/>
              </a:rPr>
              <a:t>THANKS</a:t>
            </a:r>
            <a:endParaRPr lang="zh-CN" altLang="en-US" sz="6800">
              <a:solidFill>
                <a:schemeClr val="bg1"/>
              </a:solidFill>
              <a:latin typeface="方正正粗黑简体" panose="02000000000000000000" pitchFamily="2" charset="-122"/>
              <a:ea typeface="方正正粗黑简体" panose="02000000000000000000" pitchFamily="2" charset="-122"/>
            </a:endParaRPr>
          </a:p>
        </p:txBody>
      </p:sp>
      <p:sp>
        <p:nvSpPr>
          <p:cNvPr id="7" name="文本框 6"/>
          <p:cNvSpPr txBox="1"/>
          <p:nvPr/>
        </p:nvSpPr>
        <p:spPr>
          <a:xfrm>
            <a:off x="1673087" y="5531708"/>
            <a:ext cx="8845826" cy="707886"/>
          </a:xfrm>
          <a:prstGeom prst="rect">
            <a:avLst/>
          </a:prstGeom>
          <a:noFill/>
        </p:spPr>
        <p:txBody>
          <a:bodyPr wrap="square" rtlCol="0">
            <a:spAutoFit/>
          </a:bodyPr>
          <a:lstStyle/>
          <a:p>
            <a:pPr algn="ctr"/>
            <a:r>
              <a:rPr lang="en-US" altLang="zh-CN" sz="2400" b="1" dirty="0">
                <a:solidFill>
                  <a:schemeClr val="bg1"/>
                </a:solidFill>
                <a:latin typeface="方正兰亭黑简体" panose="02000000000000000000" pitchFamily="2" charset="-122"/>
                <a:ea typeface="方正兰亭黑简体" panose="02000000000000000000" pitchFamily="2" charset="-122"/>
              </a:rPr>
              <a:t>OMICS FOR ALL</a:t>
            </a:r>
          </a:p>
          <a:p>
            <a:pPr algn="ctr"/>
            <a:r>
              <a:rPr lang="zh-CN" altLang="en-US" sz="1600" dirty="0">
                <a:solidFill>
                  <a:schemeClr val="bg1"/>
                </a:solidFill>
                <a:latin typeface="方正兰亭黑简体" panose="02000000000000000000" pitchFamily="2" charset="-122"/>
                <a:ea typeface="方正兰亭黑简体" panose="02000000000000000000" pitchFamily="2" charset="-122"/>
              </a:rPr>
              <a:t>基  因  科  技  造  福  人  类</a:t>
            </a:r>
          </a:p>
        </p:txBody>
      </p:sp>
      <p:pic>
        <p:nvPicPr>
          <p:cNvPr id="8" name="图片 7" descr="研究院新logo白色透明底2021-0826"/>
          <p:cNvPicPr>
            <a:picLocks noChangeAspect="1"/>
          </p:cNvPicPr>
          <p:nvPr/>
        </p:nvPicPr>
        <p:blipFill>
          <a:blip r:embed="rId2"/>
          <a:srcRect t="34938" b="36534"/>
          <a:stretch>
            <a:fillRect/>
          </a:stretch>
        </p:blipFill>
        <p:spPr>
          <a:xfrm>
            <a:off x="9476510" y="308215"/>
            <a:ext cx="2802159" cy="44988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0" y="192881"/>
            <a:ext cx="5327915" cy="504000"/>
          </a:xfrm>
          <a:prstGeom prst="rect">
            <a:avLst/>
          </a:prstGeom>
          <a:noFill/>
        </p:spPr>
        <p:txBody>
          <a:bodyPr wrap="square" bIns="46800" anchor="ctr" anchorCtr="0">
            <a:noAutofit/>
          </a:bodyPr>
          <a:lstStyle/>
          <a:p>
            <a:pPr algn="ctr"/>
            <a:r>
              <a:rPr lang="zh-CN" altLang="en-US" sz="2400" b="1" dirty="0">
                <a:solidFill>
                  <a:schemeClr val="bg1"/>
                </a:solidFill>
                <a:latin typeface="微软雅黑" panose="020B0503020204020204" charset="-122"/>
                <a:ea typeface="微软雅黑" panose="020B0503020204020204" charset="-122"/>
                <a:cs typeface="+mn-ea"/>
              </a:rPr>
              <a:t>基因调控网络原理</a:t>
            </a:r>
            <a:endParaRPr lang="zh-CN" altLang="en-US" sz="2400" b="1" dirty="0">
              <a:solidFill>
                <a:schemeClr val="bg1"/>
              </a:solidFill>
              <a:latin typeface="微软雅黑" panose="020B0503020204020204" charset="-122"/>
              <a:ea typeface="微软雅黑" panose="020B0503020204020204" charset="-122"/>
              <a:cs typeface="+mn-ea"/>
              <a:sym typeface="+mn-lt"/>
            </a:endParaRPr>
          </a:p>
        </p:txBody>
      </p:sp>
      <p:sp>
        <p:nvSpPr>
          <p:cNvPr id="2" name="AutoShape 2">
            <a:extLst>
              <a:ext uri="{FF2B5EF4-FFF2-40B4-BE49-F238E27FC236}">
                <a16:creationId xmlns:a16="http://schemas.microsoft.com/office/drawing/2014/main" id="{F86FADA7-9183-363A-C21B-6FA5F8B8AB3F}"/>
              </a:ext>
            </a:extLst>
          </p:cNvPr>
          <p:cNvSpPr>
            <a:spLocks noChangeAspect="1" noChangeArrowheads="1"/>
          </p:cNvSpPr>
          <p:nvPr/>
        </p:nvSpPr>
        <p:spPr bwMode="auto">
          <a:xfrm>
            <a:off x="5943600" y="3276600"/>
            <a:ext cx="3230880" cy="323088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TextBox 2">
            <a:extLst>
              <a:ext uri="{FF2B5EF4-FFF2-40B4-BE49-F238E27FC236}">
                <a16:creationId xmlns:a16="http://schemas.microsoft.com/office/drawing/2014/main" id="{CA236458-3442-4F32-9C90-CB7829128898}"/>
              </a:ext>
            </a:extLst>
          </p:cNvPr>
          <p:cNvSpPr txBox="1"/>
          <p:nvPr/>
        </p:nvSpPr>
        <p:spPr>
          <a:xfrm>
            <a:off x="6761979" y="1320516"/>
            <a:ext cx="5163670" cy="400110"/>
          </a:xfrm>
          <a:prstGeom prst="rect">
            <a:avLst/>
          </a:prstGeom>
          <a:noFill/>
        </p:spPr>
        <p:txBody>
          <a:bodyPr wrap="square" rtlCol="0">
            <a:spAutoFit/>
          </a:bodyPr>
          <a:lstStyle/>
          <a:p>
            <a:pPr marL="457200" indent="-457200">
              <a:buFont typeface="Arial" panose="020B0604020202020204" pitchFamily="34" charset="0"/>
              <a:buChar char="•"/>
            </a:pPr>
            <a:endParaRPr lang="zh-CN" altLang="en-US" sz="2000" dirty="0"/>
          </a:p>
        </p:txBody>
      </p:sp>
      <p:pic>
        <p:nvPicPr>
          <p:cNvPr id="7" name="Picture 6">
            <a:extLst>
              <a:ext uri="{FF2B5EF4-FFF2-40B4-BE49-F238E27FC236}">
                <a16:creationId xmlns:a16="http://schemas.microsoft.com/office/drawing/2014/main" id="{1685C545-E510-4C24-AF79-93D09DF49405}"/>
              </a:ext>
            </a:extLst>
          </p:cNvPr>
          <p:cNvPicPr>
            <a:picLocks noChangeAspect="1"/>
          </p:cNvPicPr>
          <p:nvPr/>
        </p:nvPicPr>
        <p:blipFill>
          <a:blip r:embed="rId3"/>
          <a:stretch>
            <a:fillRect/>
          </a:stretch>
        </p:blipFill>
        <p:spPr>
          <a:xfrm>
            <a:off x="5430022" y="1213521"/>
            <a:ext cx="5856651" cy="2770772"/>
          </a:xfrm>
          <a:prstGeom prst="rect">
            <a:avLst/>
          </a:prstGeom>
        </p:spPr>
      </p:pic>
      <p:sp>
        <p:nvSpPr>
          <p:cNvPr id="9" name="TextBox 8">
            <a:extLst>
              <a:ext uri="{FF2B5EF4-FFF2-40B4-BE49-F238E27FC236}">
                <a16:creationId xmlns:a16="http://schemas.microsoft.com/office/drawing/2014/main" id="{28EBD28A-029E-4051-8543-8EE621A3965E}"/>
              </a:ext>
            </a:extLst>
          </p:cNvPr>
          <p:cNvSpPr txBox="1"/>
          <p:nvPr/>
        </p:nvSpPr>
        <p:spPr>
          <a:xfrm>
            <a:off x="6999697" y="4238879"/>
            <a:ext cx="3230879" cy="400110"/>
          </a:xfrm>
          <a:prstGeom prst="rect">
            <a:avLst/>
          </a:prstGeom>
          <a:noFill/>
        </p:spPr>
        <p:txBody>
          <a:bodyPr wrap="square">
            <a:spAutoFit/>
          </a:bodyPr>
          <a:lstStyle/>
          <a:p>
            <a:r>
              <a:rPr lang="en-US" altLang="zh-CN" sz="2000" b="1" dirty="0"/>
              <a:t>a </a:t>
            </a:r>
            <a:r>
              <a:rPr lang="zh-CN" altLang="en-US" sz="2000" b="1" dirty="0"/>
              <a:t>基因调控及其关键要素</a:t>
            </a:r>
          </a:p>
        </p:txBody>
      </p:sp>
      <p:sp>
        <p:nvSpPr>
          <p:cNvPr id="8" name="TextBox 7">
            <a:extLst>
              <a:ext uri="{FF2B5EF4-FFF2-40B4-BE49-F238E27FC236}">
                <a16:creationId xmlns:a16="http://schemas.microsoft.com/office/drawing/2014/main" id="{CF1D8D6E-8091-4838-A39F-05F1D82C8742}"/>
              </a:ext>
            </a:extLst>
          </p:cNvPr>
          <p:cNvSpPr txBox="1"/>
          <p:nvPr/>
        </p:nvSpPr>
        <p:spPr>
          <a:xfrm>
            <a:off x="522515" y="5271633"/>
            <a:ext cx="11114314"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t>染色质、转录因子和基因之间的相互作用产生了复杂的调控回路，可以表示为基因调控网络（</a:t>
            </a:r>
            <a:r>
              <a:rPr lang="en-US" altLang="zh-CN" sz="1800" dirty="0"/>
              <a:t>GRNs</a:t>
            </a:r>
            <a:r>
              <a:rPr lang="zh-CN" altLang="en-US" sz="1800" dirty="0"/>
              <a:t>）。这种网络的关系可以是有向或</a:t>
            </a:r>
            <a:r>
              <a:rPr lang="zh-CN" altLang="en-US" sz="1800" i="1" u="sng" dirty="0"/>
              <a:t>无向的</a:t>
            </a:r>
            <a:r>
              <a:rPr lang="zh-CN" altLang="en-US" sz="1800" dirty="0"/>
              <a:t>，</a:t>
            </a:r>
            <a:r>
              <a:rPr lang="zh-CN" altLang="en-US" sz="1800" i="1" u="sng" dirty="0"/>
              <a:t>有符号的</a:t>
            </a:r>
            <a:r>
              <a:rPr lang="zh-CN" altLang="en-US" sz="1800" dirty="0"/>
              <a:t>，</a:t>
            </a:r>
            <a:r>
              <a:rPr lang="zh-CN" altLang="en-US" sz="1800" i="1" u="sng" dirty="0"/>
              <a:t>加权的</a:t>
            </a:r>
            <a:r>
              <a:rPr lang="zh-CN" altLang="en-US" sz="1800" dirty="0"/>
              <a:t>。</a:t>
            </a:r>
            <a:endParaRPr lang="en-US" altLang="zh-CN" sz="1800" dirty="0"/>
          </a:p>
        </p:txBody>
      </p:sp>
      <p:pic>
        <p:nvPicPr>
          <p:cNvPr id="10" name="Picture 2" descr="eRNAs Promote Transcription by Establishing Chromatin Accessibility at ...">
            <a:extLst>
              <a:ext uri="{FF2B5EF4-FFF2-40B4-BE49-F238E27FC236}">
                <a16:creationId xmlns:a16="http://schemas.microsoft.com/office/drawing/2014/main" id="{3AEE37F4-54AE-4DCB-8DE6-960391A27B1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3278" y="1300212"/>
            <a:ext cx="4954637" cy="2575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8745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0" y="192881"/>
            <a:ext cx="5327915" cy="504000"/>
          </a:xfrm>
          <a:prstGeom prst="rect">
            <a:avLst/>
          </a:prstGeom>
          <a:noFill/>
        </p:spPr>
        <p:txBody>
          <a:bodyPr wrap="square" bIns="46800" anchor="ctr" anchorCtr="0">
            <a:noAutofit/>
          </a:bodyPr>
          <a:lstStyle/>
          <a:p>
            <a:pPr algn="ctr"/>
            <a:r>
              <a:rPr lang="zh-CN" altLang="en-US" sz="2400" b="1" dirty="0">
                <a:solidFill>
                  <a:schemeClr val="bg1"/>
                </a:solidFill>
                <a:latin typeface="微软雅黑" panose="020B0503020204020204" charset="-122"/>
                <a:ea typeface="微软雅黑" panose="020B0503020204020204" charset="-122"/>
                <a:cs typeface="+mn-ea"/>
                <a:sym typeface="+mn-lt"/>
              </a:rPr>
              <a:t>背景</a:t>
            </a:r>
          </a:p>
        </p:txBody>
      </p:sp>
      <p:sp>
        <p:nvSpPr>
          <p:cNvPr id="2" name="AutoShape 2">
            <a:extLst>
              <a:ext uri="{FF2B5EF4-FFF2-40B4-BE49-F238E27FC236}">
                <a16:creationId xmlns:a16="http://schemas.microsoft.com/office/drawing/2014/main" id="{F86FADA7-9183-363A-C21B-6FA5F8B8AB3F}"/>
              </a:ext>
            </a:extLst>
          </p:cNvPr>
          <p:cNvSpPr>
            <a:spLocks noChangeAspect="1" noChangeArrowheads="1"/>
          </p:cNvSpPr>
          <p:nvPr/>
        </p:nvSpPr>
        <p:spPr bwMode="auto">
          <a:xfrm>
            <a:off x="5943600" y="3276600"/>
            <a:ext cx="3230880" cy="323088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 name="图片 4">
            <a:extLst>
              <a:ext uri="{FF2B5EF4-FFF2-40B4-BE49-F238E27FC236}">
                <a16:creationId xmlns:a16="http://schemas.microsoft.com/office/drawing/2014/main" id="{A8BFB170-C337-4D5A-A640-6CFC17038C9D}"/>
              </a:ext>
            </a:extLst>
          </p:cNvPr>
          <p:cNvPicPr>
            <a:picLocks noChangeAspect="1"/>
          </p:cNvPicPr>
          <p:nvPr/>
        </p:nvPicPr>
        <p:blipFill>
          <a:blip r:embed="rId3"/>
          <a:stretch>
            <a:fillRect/>
          </a:stretch>
        </p:blipFill>
        <p:spPr>
          <a:xfrm>
            <a:off x="-9062" y="1454676"/>
            <a:ext cx="8699347" cy="4615077"/>
          </a:xfrm>
          <a:prstGeom prst="rect">
            <a:avLst/>
          </a:prstGeom>
        </p:spPr>
      </p:pic>
      <p:sp>
        <p:nvSpPr>
          <p:cNvPr id="3" name="TextBox 2">
            <a:extLst>
              <a:ext uri="{FF2B5EF4-FFF2-40B4-BE49-F238E27FC236}">
                <a16:creationId xmlns:a16="http://schemas.microsoft.com/office/drawing/2014/main" id="{B9378EA7-A202-4FE6-84C6-C4D7C222AF26}"/>
              </a:ext>
            </a:extLst>
          </p:cNvPr>
          <p:cNvSpPr txBox="1"/>
          <p:nvPr/>
        </p:nvSpPr>
        <p:spPr>
          <a:xfrm>
            <a:off x="8501373" y="1570562"/>
            <a:ext cx="3230879" cy="4247317"/>
          </a:xfrm>
          <a:prstGeom prst="rect">
            <a:avLst/>
          </a:prstGeom>
          <a:noFill/>
        </p:spPr>
        <p:txBody>
          <a:bodyPr wrap="square" rtlCol="0">
            <a:spAutoFit/>
          </a:bodyPr>
          <a:lstStyle/>
          <a:p>
            <a:pPr marL="342900" indent="-342900">
              <a:buFont typeface="+mj-lt"/>
              <a:buAutoNum type="arabicPeriod"/>
            </a:pPr>
            <a:r>
              <a:rPr lang="en-US" altLang="zh-CN" b="1" dirty="0"/>
              <a:t>Bulk era</a:t>
            </a:r>
            <a:r>
              <a:rPr lang="en-US" altLang="zh-CN" dirty="0"/>
              <a:t>:</a:t>
            </a:r>
            <a:r>
              <a:rPr lang="zh-CN" altLang="en-US" dirty="0"/>
              <a:t>批量测序技术捕获细胞异质性方面受到限制。</a:t>
            </a:r>
            <a:endParaRPr lang="en-US" altLang="zh-CN" dirty="0"/>
          </a:p>
          <a:p>
            <a:pPr marL="342900" indent="-342900">
              <a:buFont typeface="+mj-lt"/>
              <a:buAutoNum type="arabicPeriod"/>
            </a:pPr>
            <a:endParaRPr lang="en-US" altLang="zh-CN" dirty="0"/>
          </a:p>
          <a:p>
            <a:pPr marL="342900" indent="-342900">
              <a:buFont typeface="+mj-lt"/>
              <a:buAutoNum type="arabicPeriod"/>
            </a:pPr>
            <a:r>
              <a:rPr lang="en-US" altLang="zh-CN" b="1" dirty="0"/>
              <a:t>Single-cell era</a:t>
            </a:r>
            <a:r>
              <a:rPr lang="en-US" altLang="zh-CN" dirty="0"/>
              <a:t>: </a:t>
            </a:r>
            <a:r>
              <a:rPr lang="en-US" altLang="zh-CN" dirty="0" err="1"/>
              <a:t>sc</a:t>
            </a:r>
            <a:r>
              <a:rPr lang="en-US" altLang="zh-CN" dirty="0"/>
              <a:t>-ATAC-seq</a:t>
            </a:r>
            <a:r>
              <a:rPr lang="zh-CN" altLang="en-US" dirty="0"/>
              <a:t>、</a:t>
            </a:r>
            <a:r>
              <a:rPr lang="en-US" altLang="zh-CN" dirty="0" err="1"/>
              <a:t>sc</a:t>
            </a:r>
            <a:r>
              <a:rPr lang="en-US" altLang="zh-CN" dirty="0"/>
              <a:t>-RNA-seq</a:t>
            </a:r>
            <a:r>
              <a:rPr lang="zh-CN" altLang="en-US" dirty="0"/>
              <a:t>。</a:t>
            </a:r>
            <a:r>
              <a:rPr lang="zh-CN" altLang="en-US" b="1" dirty="0"/>
              <a:t>每种测序技术都有其独特的数据结构和特征</a:t>
            </a:r>
            <a:r>
              <a:rPr lang="zh-CN" altLang="en-US" dirty="0"/>
              <a:t>，反应单细胞层面信息。</a:t>
            </a:r>
            <a:endParaRPr lang="en-US" altLang="zh-CN" dirty="0"/>
          </a:p>
          <a:p>
            <a:pPr marL="342900" indent="-342900">
              <a:buFont typeface="+mj-lt"/>
              <a:buAutoNum type="arabicPeriod"/>
            </a:pPr>
            <a:endParaRPr lang="en-US" altLang="zh-CN" dirty="0"/>
          </a:p>
          <a:p>
            <a:pPr marL="342900" indent="-342900">
              <a:buFont typeface="+mj-lt"/>
              <a:buAutoNum type="arabicPeriod"/>
            </a:pPr>
            <a:r>
              <a:rPr lang="zh-CN" altLang="en-US" b="1" dirty="0"/>
              <a:t>匹配</a:t>
            </a:r>
            <a:r>
              <a:rPr lang="zh-CN" altLang="en-US" dirty="0"/>
              <a:t>的多组学数据来自于</a:t>
            </a:r>
            <a:r>
              <a:rPr lang="zh-CN" altLang="en-US" u="sng" dirty="0"/>
              <a:t>同一细胞</a:t>
            </a:r>
            <a:r>
              <a:rPr lang="zh-CN" altLang="en-US" dirty="0"/>
              <a:t>，精准描述细胞内活动。</a:t>
            </a:r>
          </a:p>
          <a:p>
            <a:pPr marL="342900" indent="-342900">
              <a:buFont typeface="+mj-lt"/>
              <a:buAutoNum type="arabicPeriod"/>
            </a:pPr>
            <a:endParaRPr lang="en-US" altLang="zh-CN" dirty="0"/>
          </a:p>
          <a:p>
            <a:endParaRPr lang="zh-CN" altLang="en-US" dirty="0"/>
          </a:p>
        </p:txBody>
      </p:sp>
      <p:sp>
        <p:nvSpPr>
          <p:cNvPr id="8" name="TextBox 7">
            <a:extLst>
              <a:ext uri="{FF2B5EF4-FFF2-40B4-BE49-F238E27FC236}">
                <a16:creationId xmlns:a16="http://schemas.microsoft.com/office/drawing/2014/main" id="{2023186F-51A8-4957-895A-B376463DD0AA}"/>
              </a:ext>
            </a:extLst>
          </p:cNvPr>
          <p:cNvSpPr txBox="1"/>
          <p:nvPr/>
        </p:nvSpPr>
        <p:spPr>
          <a:xfrm>
            <a:off x="1291784" y="6069753"/>
            <a:ext cx="6097656" cy="400110"/>
          </a:xfrm>
          <a:prstGeom prst="rect">
            <a:avLst/>
          </a:prstGeom>
          <a:noFill/>
        </p:spPr>
        <p:txBody>
          <a:bodyPr wrap="square">
            <a:spAutoFit/>
          </a:bodyPr>
          <a:lstStyle/>
          <a:p>
            <a:r>
              <a:rPr lang="zh-CN" altLang="en-US" sz="2000" b="1" dirty="0"/>
              <a:t>GRN推理和测序技术的并行发展和演变示意图</a:t>
            </a:r>
          </a:p>
        </p:txBody>
      </p:sp>
      <p:sp>
        <p:nvSpPr>
          <p:cNvPr id="7" name="文本框 3">
            <a:extLst>
              <a:ext uri="{FF2B5EF4-FFF2-40B4-BE49-F238E27FC236}">
                <a16:creationId xmlns:a16="http://schemas.microsoft.com/office/drawing/2014/main" id="{D935148A-A179-4F86-91D0-0ACAC71838B0}"/>
              </a:ext>
            </a:extLst>
          </p:cNvPr>
          <p:cNvSpPr txBox="1"/>
          <p:nvPr/>
        </p:nvSpPr>
        <p:spPr>
          <a:xfrm>
            <a:off x="1155483" y="835380"/>
            <a:ext cx="898003" cy="646331"/>
          </a:xfrm>
          <a:prstGeom prst="rect">
            <a:avLst/>
          </a:prstGeom>
          <a:noFill/>
        </p:spPr>
        <p:txBody>
          <a:bodyPr wrap="none" rtlCol="0">
            <a:spAutoFit/>
          </a:bodyPr>
          <a:lstStyle/>
          <a:p>
            <a:pPr algn="ctr"/>
            <a:r>
              <a:rPr lang="en-US" altLang="zh-CN" dirty="0"/>
              <a:t>Bulk</a:t>
            </a:r>
          </a:p>
          <a:p>
            <a:pPr algn="ctr"/>
            <a:r>
              <a:rPr lang="zh-CN" altLang="en-US" dirty="0"/>
              <a:t>单组学</a:t>
            </a:r>
          </a:p>
        </p:txBody>
      </p:sp>
      <p:sp>
        <p:nvSpPr>
          <p:cNvPr id="9" name="文本框 5">
            <a:extLst>
              <a:ext uri="{FF2B5EF4-FFF2-40B4-BE49-F238E27FC236}">
                <a16:creationId xmlns:a16="http://schemas.microsoft.com/office/drawing/2014/main" id="{574EF5B0-BED0-4EE4-AACD-D8D0A13AB8A1}"/>
              </a:ext>
            </a:extLst>
          </p:cNvPr>
          <p:cNvSpPr txBox="1"/>
          <p:nvPr/>
        </p:nvSpPr>
        <p:spPr>
          <a:xfrm>
            <a:off x="2755716" y="679362"/>
            <a:ext cx="898003" cy="923330"/>
          </a:xfrm>
          <a:prstGeom prst="rect">
            <a:avLst/>
          </a:prstGeom>
          <a:noFill/>
        </p:spPr>
        <p:txBody>
          <a:bodyPr wrap="none" rtlCol="0">
            <a:spAutoFit/>
          </a:bodyPr>
          <a:lstStyle/>
          <a:p>
            <a:pPr algn="ctr"/>
            <a:r>
              <a:rPr lang="en-US" altLang="zh-CN" dirty="0"/>
              <a:t>Bulk</a:t>
            </a:r>
          </a:p>
          <a:p>
            <a:pPr algn="ctr"/>
            <a:r>
              <a:rPr lang="zh-CN" altLang="en-US" dirty="0"/>
              <a:t>多组学</a:t>
            </a:r>
            <a:endParaRPr lang="en-US" altLang="zh-CN" dirty="0"/>
          </a:p>
          <a:p>
            <a:pPr algn="ctr"/>
            <a:r>
              <a:rPr lang="zh-CN" altLang="en-US" dirty="0"/>
              <a:t>不匹配</a:t>
            </a:r>
          </a:p>
        </p:txBody>
      </p:sp>
      <p:sp>
        <p:nvSpPr>
          <p:cNvPr id="10" name="文本框 7">
            <a:extLst>
              <a:ext uri="{FF2B5EF4-FFF2-40B4-BE49-F238E27FC236}">
                <a16:creationId xmlns:a16="http://schemas.microsoft.com/office/drawing/2014/main" id="{E3F57936-670F-4174-B6A2-F3CD9D469811}"/>
              </a:ext>
            </a:extLst>
          </p:cNvPr>
          <p:cNvSpPr txBox="1"/>
          <p:nvPr/>
        </p:nvSpPr>
        <p:spPr>
          <a:xfrm>
            <a:off x="4849268" y="696881"/>
            <a:ext cx="877163" cy="923330"/>
          </a:xfrm>
          <a:prstGeom prst="rect">
            <a:avLst/>
          </a:prstGeom>
          <a:noFill/>
        </p:spPr>
        <p:txBody>
          <a:bodyPr wrap="none" rtlCol="0">
            <a:spAutoFit/>
          </a:bodyPr>
          <a:lstStyle/>
          <a:p>
            <a:pPr algn="ctr"/>
            <a:r>
              <a:rPr lang="zh-CN" altLang="en-US" dirty="0"/>
              <a:t>单细胞</a:t>
            </a:r>
            <a:endParaRPr lang="en-US" altLang="zh-CN" dirty="0"/>
          </a:p>
          <a:p>
            <a:pPr algn="ctr"/>
            <a:r>
              <a:rPr lang="zh-CN" altLang="en-US" dirty="0"/>
              <a:t>多组学</a:t>
            </a:r>
            <a:endParaRPr lang="en-US" altLang="zh-CN" dirty="0"/>
          </a:p>
          <a:p>
            <a:pPr algn="ctr"/>
            <a:r>
              <a:rPr lang="zh-CN" altLang="en-US" dirty="0"/>
              <a:t>不匹配</a:t>
            </a:r>
          </a:p>
        </p:txBody>
      </p:sp>
      <p:sp>
        <p:nvSpPr>
          <p:cNvPr id="11" name="文本框 8">
            <a:extLst>
              <a:ext uri="{FF2B5EF4-FFF2-40B4-BE49-F238E27FC236}">
                <a16:creationId xmlns:a16="http://schemas.microsoft.com/office/drawing/2014/main" id="{21E0E4AC-C318-4680-A701-0759F9E494B7}"/>
              </a:ext>
            </a:extLst>
          </p:cNvPr>
          <p:cNvSpPr txBox="1"/>
          <p:nvPr/>
        </p:nvSpPr>
        <p:spPr>
          <a:xfrm>
            <a:off x="6428661" y="696881"/>
            <a:ext cx="877163" cy="923330"/>
          </a:xfrm>
          <a:prstGeom prst="rect">
            <a:avLst/>
          </a:prstGeom>
          <a:noFill/>
        </p:spPr>
        <p:txBody>
          <a:bodyPr wrap="none" rtlCol="0">
            <a:spAutoFit/>
          </a:bodyPr>
          <a:lstStyle/>
          <a:p>
            <a:pPr algn="ctr"/>
            <a:r>
              <a:rPr lang="zh-CN" altLang="en-US" dirty="0"/>
              <a:t>单细胞</a:t>
            </a:r>
            <a:endParaRPr lang="en-US" altLang="zh-CN" dirty="0"/>
          </a:p>
          <a:p>
            <a:pPr algn="ctr"/>
            <a:r>
              <a:rPr lang="zh-CN" altLang="en-US" dirty="0"/>
              <a:t>多组学</a:t>
            </a:r>
            <a:endParaRPr lang="en-US" altLang="zh-CN" dirty="0"/>
          </a:p>
          <a:p>
            <a:pPr algn="ctr"/>
            <a:r>
              <a:rPr lang="zh-CN" altLang="en-US" dirty="0"/>
              <a:t>匹配</a:t>
            </a:r>
          </a:p>
        </p:txBody>
      </p:sp>
    </p:spTree>
    <p:extLst>
      <p:ext uri="{BB962C8B-B14F-4D97-AF65-F5344CB8AC3E}">
        <p14:creationId xmlns:p14="http://schemas.microsoft.com/office/powerpoint/2010/main" val="1362582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0" y="192881"/>
            <a:ext cx="5327915" cy="504000"/>
          </a:xfrm>
          <a:prstGeom prst="rect">
            <a:avLst/>
          </a:prstGeom>
          <a:noFill/>
        </p:spPr>
        <p:txBody>
          <a:bodyPr wrap="square" bIns="46800" anchor="ctr" anchorCtr="0">
            <a:noAutofit/>
          </a:bodyPr>
          <a:lstStyle/>
          <a:p>
            <a:pPr algn="ctr"/>
            <a:r>
              <a:rPr lang="zh-CN" altLang="en-US" sz="2400" b="1" dirty="0">
                <a:solidFill>
                  <a:schemeClr val="bg1"/>
                </a:solidFill>
                <a:latin typeface="微软雅黑" panose="020B0503020204020204" charset="-122"/>
                <a:ea typeface="微软雅黑" panose="020B0503020204020204" charset="-122"/>
                <a:cs typeface="+mn-ea"/>
              </a:rPr>
              <a:t>基因调控网络原理</a:t>
            </a:r>
            <a:endParaRPr lang="zh-CN" altLang="en-US" sz="2400" b="1" dirty="0">
              <a:solidFill>
                <a:schemeClr val="bg1"/>
              </a:solidFill>
              <a:latin typeface="微软雅黑" panose="020B0503020204020204" charset="-122"/>
              <a:ea typeface="微软雅黑" panose="020B0503020204020204" charset="-122"/>
              <a:cs typeface="+mn-ea"/>
              <a:sym typeface="+mn-lt"/>
            </a:endParaRPr>
          </a:p>
        </p:txBody>
      </p:sp>
      <p:sp>
        <p:nvSpPr>
          <p:cNvPr id="2" name="AutoShape 2">
            <a:extLst>
              <a:ext uri="{FF2B5EF4-FFF2-40B4-BE49-F238E27FC236}">
                <a16:creationId xmlns:a16="http://schemas.microsoft.com/office/drawing/2014/main" id="{F86FADA7-9183-363A-C21B-6FA5F8B8AB3F}"/>
              </a:ext>
            </a:extLst>
          </p:cNvPr>
          <p:cNvSpPr>
            <a:spLocks noChangeAspect="1" noChangeArrowheads="1"/>
          </p:cNvSpPr>
          <p:nvPr/>
        </p:nvSpPr>
        <p:spPr bwMode="auto">
          <a:xfrm>
            <a:off x="5943600" y="3276600"/>
            <a:ext cx="3230880" cy="323088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 name="Picture 3">
            <a:extLst>
              <a:ext uri="{FF2B5EF4-FFF2-40B4-BE49-F238E27FC236}">
                <a16:creationId xmlns:a16="http://schemas.microsoft.com/office/drawing/2014/main" id="{14F5332C-88F3-4CAB-AC36-E3100F37EE1D}"/>
              </a:ext>
            </a:extLst>
          </p:cNvPr>
          <p:cNvPicPr>
            <a:picLocks noChangeAspect="1"/>
          </p:cNvPicPr>
          <p:nvPr/>
        </p:nvPicPr>
        <p:blipFill>
          <a:blip r:embed="rId3"/>
          <a:stretch>
            <a:fillRect/>
          </a:stretch>
        </p:blipFill>
        <p:spPr>
          <a:xfrm>
            <a:off x="618382" y="1395128"/>
            <a:ext cx="5325218" cy="4067743"/>
          </a:xfrm>
          <a:prstGeom prst="rect">
            <a:avLst/>
          </a:prstGeom>
        </p:spPr>
      </p:pic>
      <p:sp>
        <p:nvSpPr>
          <p:cNvPr id="16" name="TextBox 15">
            <a:extLst>
              <a:ext uri="{FF2B5EF4-FFF2-40B4-BE49-F238E27FC236}">
                <a16:creationId xmlns:a16="http://schemas.microsoft.com/office/drawing/2014/main" id="{45ED8D5C-2885-47DB-A9E5-8DE066B59F26}"/>
              </a:ext>
            </a:extLst>
          </p:cNvPr>
          <p:cNvSpPr txBox="1"/>
          <p:nvPr/>
        </p:nvSpPr>
        <p:spPr>
          <a:xfrm>
            <a:off x="6582555" y="1752719"/>
            <a:ext cx="5183849" cy="2862322"/>
          </a:xfrm>
          <a:prstGeom prst="rect">
            <a:avLst/>
          </a:prstGeom>
          <a:noFill/>
        </p:spPr>
        <p:txBody>
          <a:bodyPr wrap="square" rtlCol="0">
            <a:spAutoFit/>
          </a:bodyPr>
          <a:lstStyle/>
          <a:p>
            <a:pPr marL="342900" indent="-342900">
              <a:buAutoNum type="arabicPeriod"/>
            </a:pPr>
            <a:r>
              <a:rPr lang="zh-CN" altLang="en-US" dirty="0"/>
              <a:t>带权的基因共表达网络</a:t>
            </a:r>
            <a:r>
              <a:rPr lang="en-US" altLang="zh-CN" dirty="0"/>
              <a:t>(WGCNA)</a:t>
            </a:r>
            <a:r>
              <a:rPr lang="zh-CN" altLang="en-US" dirty="0"/>
              <a:t> </a:t>
            </a:r>
            <a:endParaRPr lang="en-US" altLang="zh-CN" dirty="0"/>
          </a:p>
          <a:p>
            <a:pPr marL="342900" indent="-342900">
              <a:buAutoNum type="arabicPeriod"/>
            </a:pPr>
            <a:endParaRPr lang="en-US" altLang="zh-CN" dirty="0"/>
          </a:p>
          <a:p>
            <a:r>
              <a:rPr lang="en-US" altLang="zh-CN" dirty="0"/>
              <a:t>2. Assignment of TFs</a:t>
            </a:r>
            <a:r>
              <a:rPr lang="zh-CN" altLang="en-US" dirty="0"/>
              <a:t>：根据</a:t>
            </a:r>
            <a:r>
              <a:rPr lang="en-US" altLang="zh-CN" dirty="0"/>
              <a:t>TFs</a:t>
            </a:r>
            <a:r>
              <a:rPr lang="zh-CN" altLang="en-US" dirty="0"/>
              <a:t>的表达预测</a:t>
            </a:r>
            <a:r>
              <a:rPr lang="en-US" altLang="zh-CN" dirty="0"/>
              <a:t>target gene</a:t>
            </a:r>
            <a:r>
              <a:rPr lang="zh-CN" altLang="en-US" dirty="0"/>
              <a:t>的表达。</a:t>
            </a:r>
            <a:endParaRPr lang="en-US" altLang="zh-CN" dirty="0"/>
          </a:p>
          <a:p>
            <a:endParaRPr lang="en-US" altLang="zh-CN" dirty="0"/>
          </a:p>
          <a:p>
            <a:r>
              <a:rPr lang="en-US" altLang="zh-CN" dirty="0"/>
              <a:t>3. Assignment of TFs to CREs</a:t>
            </a:r>
            <a:r>
              <a:rPr lang="zh-CN" altLang="en-US" dirty="0"/>
              <a:t>：利用了</a:t>
            </a:r>
            <a:r>
              <a:rPr lang="en-US" altLang="zh-CN" dirty="0"/>
              <a:t>motif analysis</a:t>
            </a:r>
            <a:r>
              <a:rPr lang="zh-CN" altLang="en-US" dirty="0"/>
              <a:t>。</a:t>
            </a:r>
            <a:endParaRPr lang="en-US" altLang="zh-CN" dirty="0"/>
          </a:p>
          <a:p>
            <a:endParaRPr lang="en-US" altLang="zh-CN" dirty="0"/>
          </a:p>
          <a:p>
            <a:r>
              <a:rPr lang="en-US" altLang="zh-CN" dirty="0"/>
              <a:t>4. </a:t>
            </a:r>
            <a:r>
              <a:rPr lang="zh-CN" altLang="en-US" dirty="0"/>
              <a:t>基于</a:t>
            </a:r>
            <a:r>
              <a:rPr lang="en-US" altLang="zh-CN" dirty="0"/>
              <a:t>gene promoter</a:t>
            </a:r>
            <a:r>
              <a:rPr lang="zh-CN" altLang="en-US" dirty="0"/>
              <a:t> </a:t>
            </a:r>
            <a:r>
              <a:rPr lang="en-US" altLang="zh-CN" dirty="0"/>
              <a:t>regions</a:t>
            </a:r>
            <a:r>
              <a:rPr lang="zh-CN" altLang="en-US" dirty="0"/>
              <a:t>结合</a:t>
            </a:r>
            <a:r>
              <a:rPr lang="en-US" altLang="zh-CN" dirty="0"/>
              <a:t>TF binding motif</a:t>
            </a:r>
            <a:r>
              <a:rPr lang="zh-CN" altLang="en-US" dirty="0"/>
              <a:t>：进一步修剪</a:t>
            </a:r>
            <a:r>
              <a:rPr lang="en-US" altLang="zh-CN" dirty="0"/>
              <a:t>GRN</a:t>
            </a:r>
            <a:r>
              <a:rPr lang="zh-CN" altLang="en-US" dirty="0"/>
              <a:t>的边缘。</a:t>
            </a:r>
          </a:p>
        </p:txBody>
      </p:sp>
      <p:sp>
        <p:nvSpPr>
          <p:cNvPr id="5" name="TextBox 4">
            <a:extLst>
              <a:ext uri="{FF2B5EF4-FFF2-40B4-BE49-F238E27FC236}">
                <a16:creationId xmlns:a16="http://schemas.microsoft.com/office/drawing/2014/main" id="{17635CB8-8EAB-4D18-82AD-751A41986183}"/>
              </a:ext>
            </a:extLst>
          </p:cNvPr>
          <p:cNvSpPr txBox="1"/>
          <p:nvPr/>
        </p:nvSpPr>
        <p:spPr>
          <a:xfrm>
            <a:off x="1202635" y="5462871"/>
            <a:ext cx="4740965" cy="400110"/>
          </a:xfrm>
          <a:prstGeom prst="rect">
            <a:avLst/>
          </a:prstGeom>
          <a:noFill/>
        </p:spPr>
        <p:txBody>
          <a:bodyPr wrap="square" rtlCol="0">
            <a:spAutoFit/>
          </a:bodyPr>
          <a:lstStyle/>
          <a:p>
            <a:r>
              <a:rPr lang="en-US" altLang="zh-CN" sz="2000" b="1" dirty="0"/>
              <a:t>b </a:t>
            </a:r>
            <a:r>
              <a:rPr lang="zh-CN" altLang="en-US" sz="2000" b="1" dirty="0"/>
              <a:t>多组学数据下的基因调控网络推断</a:t>
            </a:r>
          </a:p>
        </p:txBody>
      </p:sp>
    </p:spTree>
    <p:extLst>
      <p:ext uri="{BB962C8B-B14F-4D97-AF65-F5344CB8AC3E}">
        <p14:creationId xmlns:p14="http://schemas.microsoft.com/office/powerpoint/2010/main" val="2311622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0" y="192881"/>
            <a:ext cx="5327915" cy="504000"/>
          </a:xfrm>
          <a:prstGeom prst="rect">
            <a:avLst/>
          </a:prstGeom>
          <a:noFill/>
        </p:spPr>
        <p:txBody>
          <a:bodyPr wrap="square" bIns="46800" anchor="ctr" anchorCtr="0">
            <a:noAutofit/>
          </a:bodyPr>
          <a:lstStyle/>
          <a:p>
            <a:pPr algn="ctr"/>
            <a:r>
              <a:rPr lang="zh-CN" altLang="en-US" sz="2400" b="1" dirty="0">
                <a:solidFill>
                  <a:schemeClr val="bg1"/>
                </a:solidFill>
                <a:latin typeface="微软雅黑" panose="020B0503020204020204" charset="-122"/>
                <a:ea typeface="微软雅黑" panose="020B0503020204020204" charset="-122"/>
                <a:cs typeface="+mn-ea"/>
              </a:rPr>
              <a:t>基因调控网络原理</a:t>
            </a:r>
            <a:endParaRPr lang="zh-CN" altLang="en-US" sz="2400" b="1" dirty="0">
              <a:solidFill>
                <a:schemeClr val="bg1"/>
              </a:solidFill>
              <a:latin typeface="微软雅黑" panose="020B0503020204020204" charset="-122"/>
              <a:ea typeface="微软雅黑" panose="020B0503020204020204" charset="-122"/>
              <a:cs typeface="+mn-ea"/>
              <a:sym typeface="+mn-lt"/>
            </a:endParaRPr>
          </a:p>
        </p:txBody>
      </p:sp>
      <p:sp>
        <p:nvSpPr>
          <p:cNvPr id="2" name="AutoShape 2">
            <a:extLst>
              <a:ext uri="{FF2B5EF4-FFF2-40B4-BE49-F238E27FC236}">
                <a16:creationId xmlns:a16="http://schemas.microsoft.com/office/drawing/2014/main" id="{F86FADA7-9183-363A-C21B-6FA5F8B8AB3F}"/>
              </a:ext>
            </a:extLst>
          </p:cNvPr>
          <p:cNvSpPr>
            <a:spLocks noChangeAspect="1" noChangeArrowheads="1"/>
          </p:cNvSpPr>
          <p:nvPr/>
        </p:nvSpPr>
        <p:spPr bwMode="auto">
          <a:xfrm>
            <a:off x="5943600" y="3276600"/>
            <a:ext cx="3230880" cy="323088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8" name="图片 7">
            <a:extLst>
              <a:ext uri="{FF2B5EF4-FFF2-40B4-BE49-F238E27FC236}">
                <a16:creationId xmlns:a16="http://schemas.microsoft.com/office/drawing/2014/main" id="{11C10928-7490-4851-802E-EAD8F5A7EA71}"/>
              </a:ext>
            </a:extLst>
          </p:cNvPr>
          <p:cNvPicPr>
            <a:picLocks noChangeAspect="1"/>
          </p:cNvPicPr>
          <p:nvPr/>
        </p:nvPicPr>
        <p:blipFill>
          <a:blip r:embed="rId3"/>
          <a:stretch>
            <a:fillRect/>
          </a:stretch>
        </p:blipFill>
        <p:spPr>
          <a:xfrm>
            <a:off x="1240667" y="869893"/>
            <a:ext cx="4573724" cy="4944025"/>
          </a:xfrm>
          <a:prstGeom prst="rect">
            <a:avLst/>
          </a:prstGeom>
        </p:spPr>
      </p:pic>
      <p:sp>
        <p:nvSpPr>
          <p:cNvPr id="3" name="TextBox 2">
            <a:extLst>
              <a:ext uri="{FF2B5EF4-FFF2-40B4-BE49-F238E27FC236}">
                <a16:creationId xmlns:a16="http://schemas.microsoft.com/office/drawing/2014/main" id="{9C5EDC0A-4971-4AAF-8527-1C22730CBBDD}"/>
              </a:ext>
            </a:extLst>
          </p:cNvPr>
          <p:cNvSpPr txBox="1"/>
          <p:nvPr/>
        </p:nvSpPr>
        <p:spPr>
          <a:xfrm>
            <a:off x="6934334" y="2413337"/>
            <a:ext cx="4262575" cy="2031325"/>
          </a:xfrm>
          <a:prstGeom prst="rect">
            <a:avLst/>
          </a:prstGeom>
          <a:noFill/>
        </p:spPr>
        <p:txBody>
          <a:bodyPr wrap="square" rtlCol="0">
            <a:spAutoFit/>
          </a:bodyPr>
          <a:lstStyle/>
          <a:p>
            <a:pPr marL="342900" indent="-342900">
              <a:buAutoNum type="arabicPeriod"/>
            </a:pPr>
            <a:r>
              <a:rPr lang="zh-CN" altLang="en-US" dirty="0">
                <a:solidFill>
                  <a:srgbClr val="000000"/>
                </a:solidFill>
                <a:latin typeface="HardingText-Regular"/>
              </a:rPr>
              <a:t>特定</a:t>
            </a:r>
            <a:r>
              <a:rPr lang="zh-CN" altLang="en-US" sz="1800" b="0" i="0" dirty="0">
                <a:solidFill>
                  <a:srgbClr val="000000"/>
                </a:solidFill>
                <a:effectLst/>
                <a:latin typeface="HardingText-Regular"/>
              </a:rPr>
              <a:t>类型和状态的细胞。</a:t>
            </a:r>
            <a:endParaRPr lang="en-US" altLang="zh-CN" sz="1800" b="0" i="0" dirty="0">
              <a:solidFill>
                <a:srgbClr val="000000"/>
              </a:solidFill>
              <a:effectLst/>
              <a:latin typeface="HardingText-Regular"/>
            </a:endParaRPr>
          </a:p>
          <a:p>
            <a:pPr marL="342900" indent="-342900">
              <a:buAutoNum type="arabicPeriod"/>
            </a:pPr>
            <a:endParaRPr lang="en-US" altLang="zh-CN" dirty="0">
              <a:solidFill>
                <a:srgbClr val="000000"/>
              </a:solidFill>
              <a:latin typeface="HardingText-Regular"/>
            </a:endParaRPr>
          </a:p>
          <a:p>
            <a:pPr marL="342900" indent="-342900">
              <a:buAutoNum type="arabicPeriod"/>
            </a:pPr>
            <a:r>
              <a:rPr lang="zh-CN" altLang="en-US" sz="1800" b="0" i="0" dirty="0">
                <a:solidFill>
                  <a:srgbClr val="000000"/>
                </a:solidFill>
                <a:effectLst/>
                <a:latin typeface="HardingText-Regular"/>
              </a:rPr>
              <a:t>分析细胞的动态轨迹。</a:t>
            </a:r>
            <a:endParaRPr lang="en-US" altLang="zh-CN" sz="1800" b="0" i="0" dirty="0">
              <a:solidFill>
                <a:srgbClr val="000000"/>
              </a:solidFill>
              <a:effectLst/>
              <a:latin typeface="HardingText-Regular"/>
            </a:endParaRPr>
          </a:p>
          <a:p>
            <a:pPr marL="342900" indent="-342900">
              <a:buAutoNum type="arabicPeriod"/>
            </a:pPr>
            <a:endParaRPr lang="en-US" altLang="zh-CN" dirty="0">
              <a:solidFill>
                <a:srgbClr val="000000"/>
              </a:solidFill>
              <a:latin typeface="HardingText-Regular"/>
            </a:endParaRPr>
          </a:p>
          <a:p>
            <a:pPr marL="342900" indent="-342900">
              <a:buAutoNum type="arabicPeriod"/>
            </a:pPr>
            <a:r>
              <a:rPr lang="zh-CN" altLang="en-US" sz="1800" b="0" i="0" dirty="0">
                <a:solidFill>
                  <a:srgbClr val="000000"/>
                </a:solidFill>
                <a:effectLst/>
                <a:latin typeface="HardingText-Regular"/>
              </a:rPr>
              <a:t>不同状态下的人群。</a:t>
            </a:r>
            <a:endParaRPr lang="en-GB" altLang="zh-CN" sz="1800" b="0" i="0" dirty="0">
              <a:solidFill>
                <a:srgbClr val="000000"/>
              </a:solidFill>
              <a:effectLst/>
              <a:latin typeface="HardingText-Regular"/>
            </a:endParaRPr>
          </a:p>
          <a:p>
            <a:br>
              <a:rPr lang="en-GB" altLang="zh-CN" dirty="0"/>
            </a:br>
            <a:endParaRPr lang="zh-CN" altLang="en-US" dirty="0"/>
          </a:p>
        </p:txBody>
      </p:sp>
      <p:sp>
        <p:nvSpPr>
          <p:cNvPr id="4" name="TextBox 3">
            <a:extLst>
              <a:ext uri="{FF2B5EF4-FFF2-40B4-BE49-F238E27FC236}">
                <a16:creationId xmlns:a16="http://schemas.microsoft.com/office/drawing/2014/main" id="{2E5ADD72-D983-417C-B24F-AA770F0F498E}"/>
              </a:ext>
            </a:extLst>
          </p:cNvPr>
          <p:cNvSpPr txBox="1"/>
          <p:nvPr/>
        </p:nvSpPr>
        <p:spPr>
          <a:xfrm>
            <a:off x="2170837" y="5986930"/>
            <a:ext cx="3514344" cy="400110"/>
          </a:xfrm>
          <a:prstGeom prst="rect">
            <a:avLst/>
          </a:prstGeom>
          <a:noFill/>
        </p:spPr>
        <p:txBody>
          <a:bodyPr wrap="square" rtlCol="0">
            <a:spAutoFit/>
          </a:bodyPr>
          <a:lstStyle/>
          <a:p>
            <a:r>
              <a:rPr lang="en-US" altLang="zh-CN" sz="2000" b="1" dirty="0"/>
              <a:t>c </a:t>
            </a:r>
            <a:r>
              <a:rPr lang="zh-CN" altLang="en-US" sz="2000" b="1" dirty="0"/>
              <a:t>单细胞多组学下的</a:t>
            </a:r>
            <a:r>
              <a:rPr lang="en-US" altLang="zh-CN" sz="2000" b="1" dirty="0"/>
              <a:t>GRN</a:t>
            </a:r>
            <a:endParaRPr lang="zh-CN" altLang="en-US" sz="2000" b="1" dirty="0"/>
          </a:p>
        </p:txBody>
      </p:sp>
    </p:spTree>
    <p:extLst>
      <p:ext uri="{BB962C8B-B14F-4D97-AF65-F5344CB8AC3E}">
        <p14:creationId xmlns:p14="http://schemas.microsoft.com/office/powerpoint/2010/main" val="3346437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0" y="192881"/>
            <a:ext cx="5327915" cy="504000"/>
          </a:xfrm>
          <a:prstGeom prst="rect">
            <a:avLst/>
          </a:prstGeom>
          <a:noFill/>
        </p:spPr>
        <p:txBody>
          <a:bodyPr wrap="square" bIns="46800" anchor="ctr" anchorCtr="0">
            <a:noAutofit/>
          </a:bodyPr>
          <a:lstStyle/>
          <a:p>
            <a:pPr algn="ctr"/>
            <a:r>
              <a:rPr lang="zh-CN" altLang="en-US" sz="2400" b="1" dirty="0">
                <a:solidFill>
                  <a:schemeClr val="bg1"/>
                </a:solidFill>
                <a:latin typeface="微软雅黑" panose="020B0503020204020204" charset="-122"/>
                <a:ea typeface="微软雅黑" panose="020B0503020204020204" charset="-122"/>
                <a:cs typeface="+mn-ea"/>
              </a:rPr>
              <a:t>基因调控网络推理方法</a:t>
            </a:r>
            <a:endParaRPr lang="zh-CN" altLang="en-US" sz="2400" b="1" dirty="0">
              <a:solidFill>
                <a:schemeClr val="bg1"/>
              </a:solidFill>
              <a:latin typeface="微软雅黑" panose="020B0503020204020204" charset="-122"/>
              <a:ea typeface="微软雅黑" panose="020B0503020204020204" charset="-122"/>
              <a:cs typeface="+mn-ea"/>
              <a:sym typeface="+mn-lt"/>
            </a:endParaRPr>
          </a:p>
        </p:txBody>
      </p:sp>
      <p:sp>
        <p:nvSpPr>
          <p:cNvPr id="2" name="AutoShape 2">
            <a:extLst>
              <a:ext uri="{FF2B5EF4-FFF2-40B4-BE49-F238E27FC236}">
                <a16:creationId xmlns:a16="http://schemas.microsoft.com/office/drawing/2014/main" id="{F86FADA7-9183-363A-C21B-6FA5F8B8AB3F}"/>
              </a:ext>
            </a:extLst>
          </p:cNvPr>
          <p:cNvSpPr>
            <a:spLocks noChangeAspect="1" noChangeArrowheads="1"/>
          </p:cNvSpPr>
          <p:nvPr/>
        </p:nvSpPr>
        <p:spPr bwMode="auto">
          <a:xfrm>
            <a:off x="5943600" y="3276600"/>
            <a:ext cx="3230880" cy="323088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TextBox 4">
            <a:extLst>
              <a:ext uri="{FF2B5EF4-FFF2-40B4-BE49-F238E27FC236}">
                <a16:creationId xmlns:a16="http://schemas.microsoft.com/office/drawing/2014/main" id="{A94169CA-BB5E-4E17-BBA5-F32C2AFBC38C}"/>
              </a:ext>
            </a:extLst>
          </p:cNvPr>
          <p:cNvSpPr txBox="1"/>
          <p:nvPr/>
        </p:nvSpPr>
        <p:spPr>
          <a:xfrm>
            <a:off x="7773038" y="1284714"/>
            <a:ext cx="4346572" cy="4524315"/>
          </a:xfrm>
          <a:prstGeom prst="rect">
            <a:avLst/>
          </a:prstGeom>
          <a:noFill/>
        </p:spPr>
        <p:txBody>
          <a:bodyPr wrap="square" rtlCol="0">
            <a:spAutoFit/>
          </a:bodyPr>
          <a:lstStyle/>
          <a:p>
            <a:pPr marL="342900" indent="-342900">
              <a:buAutoNum type="arabicPeriod"/>
            </a:pPr>
            <a:r>
              <a:rPr lang="zh-CN" altLang="en-US" b="1" dirty="0"/>
              <a:t>转录组数据的</a:t>
            </a:r>
            <a:r>
              <a:rPr lang="en-US" altLang="zh-CN" b="1" dirty="0"/>
              <a:t>GRN</a:t>
            </a:r>
            <a:r>
              <a:rPr lang="en-US" altLang="zh-CN" dirty="0"/>
              <a:t>(TF</a:t>
            </a:r>
            <a:r>
              <a:rPr lang="zh-CN" altLang="en-US" dirty="0"/>
              <a:t>基因的列表</a:t>
            </a:r>
            <a:r>
              <a:rPr lang="en-US" altLang="zh-CN" dirty="0"/>
              <a:t>)</a:t>
            </a:r>
          </a:p>
          <a:p>
            <a:pPr marL="342900" indent="-342900">
              <a:buAutoNum type="arabicPeriod"/>
            </a:pPr>
            <a:r>
              <a:rPr lang="zh-CN" altLang="en-US" b="1" dirty="0"/>
              <a:t>染色质可及性数据的</a:t>
            </a:r>
            <a:r>
              <a:rPr lang="en-US" altLang="zh-CN" b="1" dirty="0"/>
              <a:t>GRN </a:t>
            </a:r>
            <a:r>
              <a:rPr lang="en-US" altLang="zh-CN" dirty="0"/>
              <a:t>(ATAC-seq)</a:t>
            </a:r>
            <a:endParaRPr lang="en-US" altLang="zh-CN" b="1" dirty="0"/>
          </a:p>
          <a:p>
            <a:pPr marL="342900" indent="-342900">
              <a:buAutoNum type="arabicPeriod"/>
            </a:pPr>
            <a:r>
              <a:rPr lang="zh-CN" altLang="en-US" b="1" dirty="0"/>
              <a:t>多组学数据的</a:t>
            </a:r>
            <a:r>
              <a:rPr lang="en-US" altLang="zh-CN" b="1" dirty="0"/>
              <a:t>GRN</a:t>
            </a:r>
          </a:p>
          <a:p>
            <a:pPr marL="800100" lvl="1" indent="-342900">
              <a:buAutoNum type="arabicPeriod"/>
            </a:pPr>
            <a:r>
              <a:rPr lang="en-US" altLang="zh-CN" b="1" dirty="0"/>
              <a:t>Assignment of TFs to CREs(peaks regions</a:t>
            </a:r>
            <a:r>
              <a:rPr lang="en-US" altLang="zh-CN" dirty="0"/>
              <a:t>,</a:t>
            </a:r>
            <a:r>
              <a:rPr lang="zh-CN" altLang="en-US" dirty="0"/>
              <a:t>开放染色质区域</a:t>
            </a:r>
            <a:r>
              <a:rPr lang="en-US" altLang="zh-CN" dirty="0"/>
              <a:t>)</a:t>
            </a:r>
            <a:r>
              <a:rPr lang="zh-CN" altLang="en-US" dirty="0"/>
              <a:t>：</a:t>
            </a:r>
            <a:endParaRPr lang="en-US" altLang="zh-CN" dirty="0"/>
          </a:p>
          <a:p>
            <a:pPr marL="800100" lvl="1" indent="-342900">
              <a:buAutoNum type="arabicPeriod"/>
            </a:pPr>
            <a:r>
              <a:rPr lang="en-US" altLang="zh-CN" b="1" dirty="0"/>
              <a:t>Assignment of CREs to genes</a:t>
            </a:r>
            <a:r>
              <a:rPr lang="zh-CN" altLang="en-US" b="1" dirty="0"/>
              <a:t>：</a:t>
            </a:r>
            <a:endParaRPr lang="en-US" altLang="zh-CN" b="1" dirty="0"/>
          </a:p>
          <a:p>
            <a:r>
              <a:rPr lang="en-US" altLang="zh-CN" dirty="0"/>
              <a:t> </a:t>
            </a:r>
          </a:p>
          <a:p>
            <a:endParaRPr lang="en-US" altLang="zh-CN" dirty="0"/>
          </a:p>
          <a:p>
            <a:br>
              <a:rPr lang="en-US" altLang="zh-CN" dirty="0"/>
            </a:br>
            <a:r>
              <a:rPr lang="zh-CN" altLang="en-US" dirty="0"/>
              <a:t>注</a:t>
            </a:r>
            <a:r>
              <a:rPr lang="en-US" altLang="zh-CN" dirty="0"/>
              <a:t>1</a:t>
            </a:r>
            <a:r>
              <a:rPr lang="zh-CN" altLang="en-US" dirty="0"/>
              <a:t>：截断距离</a:t>
            </a:r>
            <a:endParaRPr lang="en-US" altLang="zh-CN" dirty="0"/>
          </a:p>
          <a:p>
            <a:r>
              <a:rPr lang="zh-CN" altLang="en-US" sz="1800" b="0" i="0" dirty="0">
                <a:solidFill>
                  <a:srgbClr val="000000"/>
                </a:solidFill>
                <a:effectLst/>
                <a:latin typeface="HardingText-Regular"/>
              </a:rPr>
              <a:t>注</a:t>
            </a:r>
            <a:r>
              <a:rPr lang="en-US" altLang="zh-CN" sz="1800" b="0" i="0" dirty="0">
                <a:solidFill>
                  <a:srgbClr val="000000"/>
                </a:solidFill>
                <a:effectLst/>
                <a:latin typeface="HardingText-Regular"/>
              </a:rPr>
              <a:t>2</a:t>
            </a:r>
            <a:r>
              <a:rPr lang="zh-CN" altLang="en-US" sz="1800" b="0" i="0" dirty="0">
                <a:solidFill>
                  <a:srgbClr val="000000"/>
                </a:solidFill>
                <a:effectLst/>
                <a:latin typeface="HardingText-Regular"/>
              </a:rPr>
              <a:t>：</a:t>
            </a:r>
            <a:r>
              <a:rPr lang="en-GB" altLang="zh-CN" sz="1800" b="0" i="0" dirty="0">
                <a:solidFill>
                  <a:srgbClr val="000000"/>
                </a:solidFill>
                <a:effectLst/>
                <a:latin typeface="HardingText-Regular"/>
              </a:rPr>
              <a:t>peak accessibility matrix</a:t>
            </a:r>
            <a:endParaRPr lang="en-US" altLang="zh-CN" dirty="0"/>
          </a:p>
          <a:p>
            <a:br>
              <a:rPr lang="en-US" altLang="zh-CN" dirty="0"/>
            </a:br>
            <a:endParaRPr lang="en-US" altLang="zh-CN" dirty="0"/>
          </a:p>
          <a:p>
            <a:endParaRPr lang="en-US" altLang="zh-CN" dirty="0"/>
          </a:p>
          <a:p>
            <a:endParaRPr lang="en-US" altLang="zh-CN" dirty="0"/>
          </a:p>
        </p:txBody>
      </p:sp>
      <p:sp>
        <p:nvSpPr>
          <p:cNvPr id="3" name="TextBox 2">
            <a:extLst>
              <a:ext uri="{FF2B5EF4-FFF2-40B4-BE49-F238E27FC236}">
                <a16:creationId xmlns:a16="http://schemas.microsoft.com/office/drawing/2014/main" id="{471E481B-FD95-4A96-BD2F-06F17230BB46}"/>
              </a:ext>
            </a:extLst>
          </p:cNvPr>
          <p:cNvSpPr txBox="1"/>
          <p:nvPr/>
        </p:nvSpPr>
        <p:spPr>
          <a:xfrm>
            <a:off x="222885" y="1746271"/>
            <a:ext cx="868680" cy="369332"/>
          </a:xfrm>
          <a:prstGeom prst="rect">
            <a:avLst/>
          </a:prstGeom>
          <a:noFill/>
        </p:spPr>
        <p:txBody>
          <a:bodyPr wrap="square" rtlCol="0">
            <a:spAutoFit/>
          </a:bodyPr>
          <a:lstStyle/>
          <a:p>
            <a:r>
              <a:rPr lang="zh-CN" altLang="en-US" dirty="0"/>
              <a:t>转录组</a:t>
            </a:r>
          </a:p>
        </p:txBody>
      </p:sp>
      <p:sp>
        <p:nvSpPr>
          <p:cNvPr id="6" name="TextBox 5">
            <a:extLst>
              <a:ext uri="{FF2B5EF4-FFF2-40B4-BE49-F238E27FC236}">
                <a16:creationId xmlns:a16="http://schemas.microsoft.com/office/drawing/2014/main" id="{F3A030F8-B023-4B39-9615-4AD8C1781538}"/>
              </a:ext>
            </a:extLst>
          </p:cNvPr>
          <p:cNvSpPr txBox="1"/>
          <p:nvPr/>
        </p:nvSpPr>
        <p:spPr>
          <a:xfrm>
            <a:off x="182880" y="3177540"/>
            <a:ext cx="948690" cy="369332"/>
          </a:xfrm>
          <a:prstGeom prst="rect">
            <a:avLst/>
          </a:prstGeom>
          <a:noFill/>
        </p:spPr>
        <p:txBody>
          <a:bodyPr wrap="square" rtlCol="0">
            <a:spAutoFit/>
          </a:bodyPr>
          <a:lstStyle/>
          <a:p>
            <a:r>
              <a:rPr lang="zh-CN" altLang="en-US" dirty="0"/>
              <a:t>多组学</a:t>
            </a:r>
          </a:p>
        </p:txBody>
      </p:sp>
      <p:sp>
        <p:nvSpPr>
          <p:cNvPr id="7" name="TextBox 6">
            <a:extLst>
              <a:ext uri="{FF2B5EF4-FFF2-40B4-BE49-F238E27FC236}">
                <a16:creationId xmlns:a16="http://schemas.microsoft.com/office/drawing/2014/main" id="{E9CB167A-AA31-4A8B-8426-548805684DBB}"/>
              </a:ext>
            </a:extLst>
          </p:cNvPr>
          <p:cNvSpPr txBox="1"/>
          <p:nvPr/>
        </p:nvSpPr>
        <p:spPr>
          <a:xfrm>
            <a:off x="182880" y="4858099"/>
            <a:ext cx="948690" cy="646331"/>
          </a:xfrm>
          <a:prstGeom prst="rect">
            <a:avLst/>
          </a:prstGeom>
          <a:noFill/>
        </p:spPr>
        <p:txBody>
          <a:bodyPr wrap="square" rtlCol="0">
            <a:spAutoFit/>
          </a:bodyPr>
          <a:lstStyle/>
          <a:p>
            <a:r>
              <a:rPr lang="zh-CN" altLang="en-US" dirty="0"/>
              <a:t>染色质可及性</a:t>
            </a:r>
          </a:p>
        </p:txBody>
      </p:sp>
      <p:pic>
        <p:nvPicPr>
          <p:cNvPr id="9" name="Picture 8">
            <a:extLst>
              <a:ext uri="{FF2B5EF4-FFF2-40B4-BE49-F238E27FC236}">
                <a16:creationId xmlns:a16="http://schemas.microsoft.com/office/drawing/2014/main" id="{4DCAB055-1504-4483-BAF0-E9A11F659FA3}"/>
              </a:ext>
            </a:extLst>
          </p:cNvPr>
          <p:cNvPicPr>
            <a:picLocks noChangeAspect="1"/>
          </p:cNvPicPr>
          <p:nvPr/>
        </p:nvPicPr>
        <p:blipFill>
          <a:blip r:embed="rId3"/>
          <a:stretch>
            <a:fillRect/>
          </a:stretch>
        </p:blipFill>
        <p:spPr>
          <a:xfrm>
            <a:off x="979121" y="1053666"/>
            <a:ext cx="6766657" cy="4986412"/>
          </a:xfrm>
          <a:prstGeom prst="rect">
            <a:avLst/>
          </a:prstGeom>
        </p:spPr>
      </p:pic>
    </p:spTree>
    <p:extLst>
      <p:ext uri="{BB962C8B-B14F-4D97-AF65-F5344CB8AC3E}">
        <p14:creationId xmlns:p14="http://schemas.microsoft.com/office/powerpoint/2010/main" val="654843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0" y="192881"/>
            <a:ext cx="5327915" cy="504000"/>
          </a:xfrm>
          <a:prstGeom prst="rect">
            <a:avLst/>
          </a:prstGeom>
          <a:noFill/>
        </p:spPr>
        <p:txBody>
          <a:bodyPr wrap="square" bIns="46800" anchor="ctr" anchorCtr="0">
            <a:noAutofit/>
          </a:bodyPr>
          <a:lstStyle/>
          <a:p>
            <a:pPr algn="ctr"/>
            <a:r>
              <a:rPr lang="zh-CN" altLang="en-US" sz="2400" b="1" dirty="0">
                <a:solidFill>
                  <a:schemeClr val="bg1"/>
                </a:solidFill>
                <a:latin typeface="微软雅黑" panose="020B0503020204020204" charset="-122"/>
                <a:ea typeface="微软雅黑" panose="020B0503020204020204" charset="-122"/>
                <a:cs typeface="+mn-ea"/>
                <a:sym typeface="+mn-lt"/>
              </a:rPr>
              <a:t>基因调控网络的下游分析</a:t>
            </a:r>
          </a:p>
        </p:txBody>
      </p:sp>
      <p:sp>
        <p:nvSpPr>
          <p:cNvPr id="2" name="AutoShape 2">
            <a:extLst>
              <a:ext uri="{FF2B5EF4-FFF2-40B4-BE49-F238E27FC236}">
                <a16:creationId xmlns:a16="http://schemas.microsoft.com/office/drawing/2014/main" id="{F86FADA7-9183-363A-C21B-6FA5F8B8AB3F}"/>
              </a:ext>
            </a:extLst>
          </p:cNvPr>
          <p:cNvSpPr>
            <a:spLocks noChangeAspect="1" noChangeArrowheads="1"/>
          </p:cNvSpPr>
          <p:nvPr/>
        </p:nvSpPr>
        <p:spPr bwMode="auto">
          <a:xfrm>
            <a:off x="5943600" y="3276600"/>
            <a:ext cx="3230880" cy="323088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TextBox 2">
            <a:extLst>
              <a:ext uri="{FF2B5EF4-FFF2-40B4-BE49-F238E27FC236}">
                <a16:creationId xmlns:a16="http://schemas.microsoft.com/office/drawing/2014/main" id="{13FEC9D4-FFC9-49DF-810C-C4F726E5C092}"/>
              </a:ext>
            </a:extLst>
          </p:cNvPr>
          <p:cNvSpPr txBox="1"/>
          <p:nvPr/>
        </p:nvSpPr>
        <p:spPr>
          <a:xfrm>
            <a:off x="6437243" y="1199120"/>
            <a:ext cx="4505780" cy="1754326"/>
          </a:xfrm>
          <a:prstGeom prst="rect">
            <a:avLst/>
          </a:prstGeom>
          <a:noFill/>
        </p:spPr>
        <p:txBody>
          <a:bodyPr wrap="square" rtlCol="0">
            <a:spAutoFit/>
          </a:bodyPr>
          <a:lstStyle/>
          <a:p>
            <a:r>
              <a:rPr lang="en-US" altLang="zh-CN" b="1" dirty="0"/>
              <a:t>a </a:t>
            </a:r>
            <a:r>
              <a:rPr lang="zh-CN" altLang="en-US" b="1" dirty="0"/>
              <a:t>拓扑分析</a:t>
            </a:r>
            <a:r>
              <a:rPr lang="en-US" altLang="zh-CN" dirty="0"/>
              <a:t>: </a:t>
            </a:r>
          </a:p>
          <a:p>
            <a:r>
              <a:rPr lang="zh-CN" altLang="en-US" b="1" dirty="0"/>
              <a:t>网络中心性度量</a:t>
            </a:r>
            <a:r>
              <a:rPr lang="zh-CN" altLang="en-US" dirty="0"/>
              <a:t>。识别那种转录因子或基因对网络的连接性或信息流更重要。</a:t>
            </a:r>
            <a:endParaRPr lang="en-US" altLang="zh-CN" dirty="0"/>
          </a:p>
          <a:p>
            <a:r>
              <a:rPr lang="zh-CN" altLang="en-US" b="1" dirty="0"/>
              <a:t>谱图理论</a:t>
            </a:r>
            <a:r>
              <a:rPr lang="zh-CN" altLang="en-US" dirty="0"/>
              <a:t>。探索</a:t>
            </a:r>
            <a:r>
              <a:rPr lang="en-US" altLang="zh-CN" dirty="0"/>
              <a:t>GRN</a:t>
            </a:r>
            <a:r>
              <a:rPr lang="zh-CN" altLang="en-US" dirty="0"/>
              <a:t>在表示为矩阵时的性质，通过聚类产生了与生物功能相关的子网络。</a:t>
            </a:r>
            <a:endParaRPr lang="en-US" altLang="zh-CN" dirty="0"/>
          </a:p>
        </p:txBody>
      </p:sp>
      <p:sp>
        <p:nvSpPr>
          <p:cNvPr id="7" name="TextBox 6">
            <a:extLst>
              <a:ext uri="{FF2B5EF4-FFF2-40B4-BE49-F238E27FC236}">
                <a16:creationId xmlns:a16="http://schemas.microsoft.com/office/drawing/2014/main" id="{F2AE8F72-2CCA-4937-85CD-9CA8FD472DCE}"/>
              </a:ext>
            </a:extLst>
          </p:cNvPr>
          <p:cNvSpPr txBox="1"/>
          <p:nvPr/>
        </p:nvSpPr>
        <p:spPr>
          <a:xfrm>
            <a:off x="6332220" y="4632567"/>
            <a:ext cx="3789843" cy="1200329"/>
          </a:xfrm>
          <a:prstGeom prst="rect">
            <a:avLst/>
          </a:prstGeom>
          <a:noFill/>
        </p:spPr>
        <p:txBody>
          <a:bodyPr wrap="square">
            <a:spAutoFit/>
          </a:bodyPr>
          <a:lstStyle/>
          <a:p>
            <a:r>
              <a:rPr lang="en-US" altLang="zh-CN" b="1" dirty="0"/>
              <a:t>b </a:t>
            </a:r>
            <a:r>
              <a:rPr lang="zh-CN" altLang="en-US" b="1" dirty="0"/>
              <a:t>比较分析</a:t>
            </a:r>
            <a:r>
              <a:rPr lang="zh-CN" altLang="en-US" dirty="0"/>
              <a:t>：</a:t>
            </a:r>
            <a:endParaRPr lang="en-US" altLang="zh-CN" dirty="0"/>
          </a:p>
          <a:p>
            <a:r>
              <a:rPr lang="zh-CN" altLang="en-US" dirty="0"/>
              <a:t>通过</a:t>
            </a:r>
            <a:r>
              <a:rPr lang="zh-CN" altLang="en-US" b="1" dirty="0"/>
              <a:t>成对的减去</a:t>
            </a:r>
            <a:r>
              <a:rPr lang="en-US" altLang="zh-CN" dirty="0"/>
              <a:t>TF-Gene</a:t>
            </a:r>
            <a:r>
              <a:rPr lang="zh-CN" altLang="en-US" dirty="0"/>
              <a:t>之间的相互作用比较不同细胞类型、疾病状态、生物体之间的差异。</a:t>
            </a:r>
          </a:p>
        </p:txBody>
      </p:sp>
      <p:pic>
        <p:nvPicPr>
          <p:cNvPr id="6" name="Picture 5">
            <a:extLst>
              <a:ext uri="{FF2B5EF4-FFF2-40B4-BE49-F238E27FC236}">
                <a16:creationId xmlns:a16="http://schemas.microsoft.com/office/drawing/2014/main" id="{1E6EE28D-43FE-4585-B5ED-EF89BC15D977}"/>
              </a:ext>
            </a:extLst>
          </p:cNvPr>
          <p:cNvPicPr>
            <a:picLocks noChangeAspect="1"/>
          </p:cNvPicPr>
          <p:nvPr/>
        </p:nvPicPr>
        <p:blipFill>
          <a:blip r:embed="rId3"/>
          <a:stretch>
            <a:fillRect/>
          </a:stretch>
        </p:blipFill>
        <p:spPr>
          <a:xfrm>
            <a:off x="856540" y="893291"/>
            <a:ext cx="5087060" cy="2400635"/>
          </a:xfrm>
          <a:prstGeom prst="rect">
            <a:avLst/>
          </a:prstGeom>
        </p:spPr>
      </p:pic>
      <p:pic>
        <p:nvPicPr>
          <p:cNvPr id="9" name="Picture 8">
            <a:extLst>
              <a:ext uri="{FF2B5EF4-FFF2-40B4-BE49-F238E27FC236}">
                <a16:creationId xmlns:a16="http://schemas.microsoft.com/office/drawing/2014/main" id="{E122CF53-274B-47DF-B00A-C2C3B90DEC6D}"/>
              </a:ext>
            </a:extLst>
          </p:cNvPr>
          <p:cNvPicPr>
            <a:picLocks noChangeAspect="1"/>
          </p:cNvPicPr>
          <p:nvPr/>
        </p:nvPicPr>
        <p:blipFill>
          <a:blip r:embed="rId4"/>
          <a:stretch>
            <a:fillRect/>
          </a:stretch>
        </p:blipFill>
        <p:spPr>
          <a:xfrm>
            <a:off x="1393314" y="3429000"/>
            <a:ext cx="3791479" cy="3372321"/>
          </a:xfrm>
          <a:prstGeom prst="rect">
            <a:avLst/>
          </a:prstGeom>
        </p:spPr>
      </p:pic>
    </p:spTree>
    <p:extLst>
      <p:ext uri="{BB962C8B-B14F-4D97-AF65-F5344CB8AC3E}">
        <p14:creationId xmlns:p14="http://schemas.microsoft.com/office/powerpoint/2010/main" val="3636460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0" y="192881"/>
            <a:ext cx="5327915" cy="504000"/>
          </a:xfrm>
          <a:prstGeom prst="rect">
            <a:avLst/>
          </a:prstGeom>
          <a:noFill/>
        </p:spPr>
        <p:txBody>
          <a:bodyPr wrap="square" bIns="46800" anchor="ctr" anchorCtr="0">
            <a:noAutofit/>
          </a:bodyPr>
          <a:lstStyle/>
          <a:p>
            <a:pPr algn="ctr"/>
            <a:r>
              <a:rPr lang="zh-CN" altLang="en-US" sz="2400" b="1" dirty="0">
                <a:solidFill>
                  <a:schemeClr val="bg1"/>
                </a:solidFill>
                <a:latin typeface="微软雅黑" panose="020B0503020204020204" charset="-122"/>
                <a:ea typeface="微软雅黑" panose="020B0503020204020204" charset="-122"/>
                <a:cs typeface="+mn-ea"/>
                <a:sym typeface="+mn-lt"/>
              </a:rPr>
              <a:t>基因调控网络的下游分析</a:t>
            </a:r>
          </a:p>
        </p:txBody>
      </p:sp>
      <p:sp>
        <p:nvSpPr>
          <p:cNvPr id="2" name="AutoShape 2">
            <a:extLst>
              <a:ext uri="{FF2B5EF4-FFF2-40B4-BE49-F238E27FC236}">
                <a16:creationId xmlns:a16="http://schemas.microsoft.com/office/drawing/2014/main" id="{F86FADA7-9183-363A-C21B-6FA5F8B8AB3F}"/>
              </a:ext>
            </a:extLst>
          </p:cNvPr>
          <p:cNvSpPr>
            <a:spLocks noChangeAspect="1" noChangeArrowheads="1"/>
          </p:cNvSpPr>
          <p:nvPr/>
        </p:nvSpPr>
        <p:spPr bwMode="auto">
          <a:xfrm>
            <a:off x="5943600" y="3276600"/>
            <a:ext cx="3230880" cy="323088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 name="图片 3">
            <a:extLst>
              <a:ext uri="{FF2B5EF4-FFF2-40B4-BE49-F238E27FC236}">
                <a16:creationId xmlns:a16="http://schemas.microsoft.com/office/drawing/2014/main" id="{A06702A7-5EFD-41C8-8B66-7B839D0A3579}"/>
              </a:ext>
            </a:extLst>
          </p:cNvPr>
          <p:cNvPicPr>
            <a:picLocks noChangeAspect="1"/>
          </p:cNvPicPr>
          <p:nvPr/>
        </p:nvPicPr>
        <p:blipFill>
          <a:blip r:embed="rId3"/>
          <a:stretch>
            <a:fillRect/>
          </a:stretch>
        </p:blipFill>
        <p:spPr>
          <a:xfrm>
            <a:off x="302007" y="1109234"/>
            <a:ext cx="8314476" cy="4531170"/>
          </a:xfrm>
          <a:prstGeom prst="rect">
            <a:avLst/>
          </a:prstGeom>
        </p:spPr>
      </p:pic>
      <p:sp>
        <p:nvSpPr>
          <p:cNvPr id="3" name="TextBox 2">
            <a:extLst>
              <a:ext uri="{FF2B5EF4-FFF2-40B4-BE49-F238E27FC236}">
                <a16:creationId xmlns:a16="http://schemas.microsoft.com/office/drawing/2014/main" id="{21DA66AC-D77B-4A4C-B4E8-3F855BD0EF6B}"/>
              </a:ext>
            </a:extLst>
          </p:cNvPr>
          <p:cNvSpPr txBox="1"/>
          <p:nvPr/>
        </p:nvSpPr>
        <p:spPr>
          <a:xfrm>
            <a:off x="8616483" y="1503474"/>
            <a:ext cx="3134627" cy="3970318"/>
          </a:xfrm>
          <a:prstGeom prst="rect">
            <a:avLst/>
          </a:prstGeom>
          <a:noFill/>
        </p:spPr>
        <p:txBody>
          <a:bodyPr wrap="square" rtlCol="0">
            <a:spAutoFit/>
          </a:bodyPr>
          <a:lstStyle/>
          <a:p>
            <a:r>
              <a:rPr lang="en-US" altLang="zh-CN" dirty="0"/>
              <a:t>C</a:t>
            </a:r>
            <a:r>
              <a:rPr lang="zh-CN" altLang="en-US" dirty="0"/>
              <a:t> 从</a:t>
            </a:r>
            <a:r>
              <a:rPr lang="en-US" altLang="zh-CN" dirty="0"/>
              <a:t>single-cell</a:t>
            </a:r>
            <a:r>
              <a:rPr lang="zh-CN" altLang="en-US" dirty="0"/>
              <a:t>和</a:t>
            </a:r>
            <a:r>
              <a:rPr lang="en-US" altLang="zh-CN" dirty="0"/>
              <a:t>bulk</a:t>
            </a:r>
            <a:r>
              <a:rPr lang="zh-CN" altLang="en-US" dirty="0"/>
              <a:t>转录组学数据结合拓扑结构，与</a:t>
            </a:r>
            <a:r>
              <a:rPr lang="en-US" altLang="zh-CN" dirty="0"/>
              <a:t>enrichment methods</a:t>
            </a:r>
            <a:r>
              <a:rPr lang="zh-CN" altLang="en-US" dirty="0"/>
              <a:t>（</a:t>
            </a:r>
            <a:r>
              <a:rPr lang="en-GB" altLang="zh-CN" sz="1800" b="0" i="0" dirty="0">
                <a:solidFill>
                  <a:srgbClr val="000000"/>
                </a:solidFill>
                <a:effectLst/>
                <a:latin typeface="HardingText-Regular"/>
              </a:rPr>
              <a:t>GSEA, </a:t>
            </a:r>
            <a:r>
              <a:rPr lang="en-GB" altLang="zh-CN" sz="1800" b="0" i="0" dirty="0" err="1">
                <a:solidFill>
                  <a:srgbClr val="000000"/>
                </a:solidFill>
                <a:effectLst/>
                <a:latin typeface="HardingText-Regular"/>
              </a:rPr>
              <a:t>AUCell</a:t>
            </a:r>
            <a:r>
              <a:rPr lang="en-GB" altLang="zh-CN" sz="1800" b="0" i="0" dirty="0">
                <a:solidFill>
                  <a:srgbClr val="0069A5"/>
                </a:solidFill>
                <a:effectLst/>
                <a:latin typeface="HardingText-Regular"/>
              </a:rPr>
              <a:t> </a:t>
            </a:r>
            <a:r>
              <a:rPr lang="en-GB" altLang="zh-CN" sz="1800" b="0" i="0" dirty="0">
                <a:solidFill>
                  <a:srgbClr val="000000"/>
                </a:solidFill>
                <a:effectLst/>
                <a:latin typeface="HardingText-Regular"/>
              </a:rPr>
              <a:t>and VIPER</a:t>
            </a:r>
            <a:r>
              <a:rPr lang="zh-CN" altLang="en-US" dirty="0"/>
              <a:t>）结合</a:t>
            </a:r>
            <a:r>
              <a:rPr lang="zh-CN" altLang="en-US" dirty="0">
                <a:solidFill>
                  <a:schemeClr val="accent1"/>
                </a:solidFill>
              </a:rPr>
              <a:t>反向</a:t>
            </a:r>
            <a:r>
              <a:rPr lang="zh-CN" altLang="en-US" dirty="0"/>
              <a:t>推断出</a:t>
            </a:r>
            <a:r>
              <a:rPr lang="en-US" altLang="zh-CN" dirty="0"/>
              <a:t>TF</a:t>
            </a:r>
            <a:r>
              <a:rPr lang="zh-CN" altLang="en-US" dirty="0"/>
              <a:t>活性。</a:t>
            </a:r>
            <a:endParaRPr lang="en-US" altLang="zh-CN" dirty="0"/>
          </a:p>
          <a:p>
            <a:endParaRPr lang="en-US" altLang="zh-CN" dirty="0"/>
          </a:p>
          <a:p>
            <a:endParaRPr lang="en-US" altLang="zh-CN" dirty="0"/>
          </a:p>
          <a:p>
            <a:r>
              <a:rPr lang="en-US" altLang="zh-CN" dirty="0"/>
              <a:t>D </a:t>
            </a:r>
            <a:r>
              <a:rPr lang="zh-CN" altLang="en-US" b="1" dirty="0">
                <a:solidFill>
                  <a:schemeClr val="accent1"/>
                </a:solidFill>
              </a:rPr>
              <a:t>在计算机上</a:t>
            </a:r>
            <a:r>
              <a:rPr lang="zh-CN" altLang="en-US" dirty="0"/>
              <a:t>以迭代方式将</a:t>
            </a:r>
            <a:r>
              <a:rPr lang="en-US" altLang="zh-CN" dirty="0"/>
              <a:t>TF</a:t>
            </a:r>
            <a:r>
              <a:rPr lang="zh-CN" altLang="en-US" dirty="0"/>
              <a:t>表达</a:t>
            </a:r>
            <a:r>
              <a:rPr lang="zh-CN" altLang="en-US" dirty="0">
                <a:solidFill>
                  <a:schemeClr val="accent1"/>
                </a:solidFill>
              </a:rPr>
              <a:t>的</a:t>
            </a:r>
            <a:r>
              <a:rPr lang="zh-CN" altLang="en-US" b="1" dirty="0">
                <a:solidFill>
                  <a:schemeClr val="accent1"/>
                </a:solidFill>
              </a:rPr>
              <a:t>扰动</a:t>
            </a:r>
            <a:r>
              <a:rPr lang="zh-CN" altLang="en-US" dirty="0"/>
              <a:t>传播到靶基因，</a:t>
            </a:r>
            <a:r>
              <a:rPr lang="en-US" altLang="zh-CN" dirty="0"/>
              <a:t>GRN</a:t>
            </a:r>
            <a:r>
              <a:rPr lang="zh-CN" altLang="en-US" dirty="0"/>
              <a:t>可用于模拟随时间变化的基因表达值。</a:t>
            </a:r>
            <a:endParaRPr lang="en-US" altLang="zh-CN" dirty="0"/>
          </a:p>
          <a:p>
            <a:r>
              <a:rPr lang="zh-CN" altLang="en-US" dirty="0"/>
              <a:t>通过改变候选</a:t>
            </a:r>
            <a:r>
              <a:rPr lang="en-US" altLang="zh-CN" dirty="0"/>
              <a:t>TF</a:t>
            </a:r>
            <a:r>
              <a:rPr lang="zh-CN" altLang="en-US" dirty="0"/>
              <a:t>的表达，观察它在给定迭代次数之后如何影响最终的转录组。</a:t>
            </a:r>
          </a:p>
        </p:txBody>
      </p:sp>
    </p:spTree>
    <p:extLst>
      <p:ext uri="{BB962C8B-B14F-4D97-AF65-F5344CB8AC3E}">
        <p14:creationId xmlns:p14="http://schemas.microsoft.com/office/powerpoint/2010/main" val="74820114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26626d8a-76d9-4b70-965e-a8d690dc1054"/>
  <p:tag name="COMMONDATA" val="eyJoZGlkIjoiMTBjMjFiOGNlMjMzZTE2OWZlMDgzOGMzZGQ5YTYzN2M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31750" cap="rnd">
          <a:solidFill>
            <a:schemeClr val="accent1"/>
          </a:solidFill>
          <a:round/>
          <a:tailEnd type="arrow" w="med" len="med"/>
        </a:ln>
      </a:spPr>
      <a:bodyPr/>
      <a:lstStyle/>
      <a:style>
        <a:lnRef idx="0">
          <a:srgbClr val="FFFFFF"/>
        </a:lnRef>
        <a:fillRef idx="0">
          <a:srgbClr val="FFFFFF"/>
        </a:fillRef>
        <a:effectRef idx="0">
          <a:srgbClr val="FFFFFF"/>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4988</TotalTime>
  <Words>3381</Words>
  <Application>Microsoft Office PowerPoint</Application>
  <PresentationFormat>Widescreen</PresentationFormat>
  <Paragraphs>271</Paragraphs>
  <Slides>21</Slides>
  <Notes>19</Notes>
  <HiddenSlides>0</HiddenSlides>
  <MMClips>0</MMClips>
  <ScaleCrop>false</ScaleCrop>
  <HeadingPairs>
    <vt:vector size="6" baseType="variant">
      <vt:variant>
        <vt:lpstr>Fonts Used</vt:lpstr>
      </vt:variant>
      <vt:variant>
        <vt:i4>20</vt:i4>
      </vt:variant>
      <vt:variant>
        <vt:lpstr>Theme</vt:lpstr>
      </vt:variant>
      <vt:variant>
        <vt:i4>3</vt:i4>
      </vt:variant>
      <vt:variant>
        <vt:lpstr>Slide Titles</vt:lpstr>
      </vt:variant>
      <vt:variant>
        <vt:i4>21</vt:i4>
      </vt:variant>
    </vt:vector>
  </HeadingPairs>
  <TitlesOfParts>
    <vt:vector size="44" baseType="lpstr">
      <vt:lpstr>AdvOT13119950</vt:lpstr>
      <vt:lpstr>AdvOTcc1f6510.I</vt:lpstr>
      <vt:lpstr>AdvOTdd63dae3</vt:lpstr>
      <vt:lpstr>-apple-system</vt:lpstr>
      <vt:lpstr>GraphikNaturel-Light2</vt:lpstr>
      <vt:lpstr>GraphikNaturel-Regular</vt:lpstr>
      <vt:lpstr>GraphikNaturel-RegularItalic2</vt:lpstr>
      <vt:lpstr>HardingText-Regular</vt:lpstr>
      <vt:lpstr>SourceHanSerifCN-Regular</vt:lpstr>
      <vt:lpstr>Times-Roman</vt:lpstr>
      <vt:lpstr>微软雅黑</vt:lpstr>
      <vt:lpstr>方正兰亭黑简体</vt:lpstr>
      <vt:lpstr>方正正中黑简体</vt:lpstr>
      <vt:lpstr>方正正大黑简体</vt:lpstr>
      <vt:lpstr>方正正粗黑简体</vt:lpstr>
      <vt:lpstr>等线</vt:lpstr>
      <vt:lpstr>等线 Light</vt:lpstr>
      <vt:lpstr>Arial</vt:lpstr>
      <vt:lpstr>Cambria Math</vt:lpstr>
      <vt:lpstr>Roboto</vt:lpstr>
      <vt:lpstr>Office 主题​​</vt:lpstr>
      <vt:lpstr>自定义设计方案</vt:lpstr>
      <vt:lpstr>1_自定义设计方案</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黄丽坚(Lijian Huang)</dc:creator>
  <cp:lastModifiedBy>王嘉基(Jiaji Wang)</cp:lastModifiedBy>
  <cp:revision>330</cp:revision>
  <dcterms:created xsi:type="dcterms:W3CDTF">2021-12-13T10:01:00Z</dcterms:created>
  <dcterms:modified xsi:type="dcterms:W3CDTF">2024-08-01T06:26:23Z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0x010100B119803B1F4763478499E3264740C0D0</vt:lpwstr>
  </property>
  <property fmtid="{D5CDD505-2E9C-101B-9397-08002B2CF9AE}" pid="3" name="KSOProductBuildVer">
    <vt:lpwstr>2052-12.1.0.16729</vt:lpwstr>
  </property>
  <property fmtid="{D5CDD505-2E9C-101B-9397-08002B2CF9AE}" pid="4" name="MediaServiceImageTags">
    <vt:lpwstr/>
  </property>
  <property fmtid="{D5CDD505-2E9C-101B-9397-08002B2CF9AE}" pid="5" name="ICV">
    <vt:lpwstr>F43E919A8F11482DB5A95EBF83E4B792</vt:lpwstr>
  </property>
</Properties>
</file>