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0" r:id="rId1"/>
  </p:sldMasterIdLst>
  <p:notesMasterIdLst>
    <p:notesMasterId r:id="rId13"/>
  </p:notesMasterIdLst>
  <p:sldIdLst>
    <p:sldId id="267" r:id="rId2"/>
    <p:sldId id="285" r:id="rId3"/>
    <p:sldId id="286" r:id="rId4"/>
    <p:sldId id="287" r:id="rId5"/>
    <p:sldId id="290" r:id="rId6"/>
    <p:sldId id="288" r:id="rId7"/>
    <p:sldId id="278" r:id="rId8"/>
    <p:sldId id="277" r:id="rId9"/>
    <p:sldId id="292" r:id="rId10"/>
    <p:sldId id="291" r:id="rId11"/>
    <p:sldId id="271" r:id="rId12"/>
  </p:sldIdLst>
  <p:sldSz cx="13679488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430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C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73" autoAdjust="0"/>
  </p:normalViewPr>
  <p:slideViewPr>
    <p:cSldViewPr snapToGrid="0">
      <p:cViewPr varScale="1">
        <p:scale>
          <a:sx n="58" d="100"/>
          <a:sy n="58" d="100"/>
        </p:scale>
        <p:origin x="696" y="56"/>
      </p:cViewPr>
      <p:guideLst>
        <p:guide orient="horz" pos="2268"/>
        <p:guide pos="43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22E8C-C2FA-4D43-969E-6BCEC6478C48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98475" y="1143000"/>
            <a:ext cx="5861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C1D7A-CCBB-42C4-B8DB-1DB3396560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b="1" i="0" dirty="0">
                <a:solidFill>
                  <a:srgbClr val="000000"/>
                </a:solidFill>
                <a:effectLst/>
                <a:latin typeface="Whitney-Bold"/>
              </a:rPr>
              <a:t>Deep structural equation model (SEM)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C1D7A-CCBB-42C4-B8DB-1DB33965608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063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1. </a:t>
            </a:r>
            <a:r>
              <a:rPr lang="zh-CN" altLang="en-US" dirty="0"/>
              <a:t>如果知道了</a:t>
            </a:r>
            <a:r>
              <a:rPr lang="en-US" altLang="zh-CN" dirty="0"/>
              <a:t>X</a:t>
            </a:r>
            <a:r>
              <a:rPr lang="zh-CN" altLang="en-US" dirty="0"/>
              <a:t>的分布，就可从这个分布中采样得到更多的样本，但是无法通过已知的样本得知</a:t>
            </a:r>
            <a:r>
              <a:rPr lang="en-US" altLang="zh-CN" dirty="0"/>
              <a:t>X</a:t>
            </a:r>
            <a:r>
              <a:rPr lang="zh-CN" altLang="en-US" dirty="0"/>
              <a:t>的分布，想借助一个隐变量</a:t>
            </a:r>
            <a:r>
              <a:rPr lang="en-US" altLang="zh-CN" dirty="0"/>
              <a:t>Z</a:t>
            </a:r>
            <a:r>
              <a:rPr lang="zh-CN" altLang="en-US" dirty="0"/>
              <a:t>生成目标</a:t>
            </a:r>
            <a:r>
              <a:rPr lang="en-US" altLang="zh-CN" dirty="0" err="1"/>
              <a:t>X_k</a:t>
            </a:r>
            <a:r>
              <a:rPr lang="zh-CN" altLang="en-US" dirty="0"/>
              <a:t>的样本就可以了，通过控制</a:t>
            </a:r>
            <a:r>
              <a:rPr lang="en-US" altLang="zh-CN" dirty="0"/>
              <a:t>Z</a:t>
            </a:r>
            <a:r>
              <a:rPr lang="zh-CN" altLang="en-US" dirty="0"/>
              <a:t>就是假设</a:t>
            </a:r>
            <a:r>
              <a:rPr lang="en-US" altLang="zh-CN" dirty="0"/>
              <a:t>Z</a:t>
            </a:r>
            <a:r>
              <a:rPr lang="zh-CN" altLang="en-US" dirty="0"/>
              <a:t>是标准正态分布，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但是</a:t>
            </a:r>
            <a:r>
              <a:rPr lang="en-US" altLang="zh-CN" dirty="0"/>
              <a:t>Z</a:t>
            </a:r>
            <a:r>
              <a:rPr lang="zh-CN" altLang="en-US" dirty="0"/>
              <a:t>如果只是</a:t>
            </a:r>
            <a:r>
              <a:rPr lang="zh-CN" altLang="en-US" b="1" dirty="0"/>
              <a:t>一个</a:t>
            </a:r>
            <a:r>
              <a:rPr lang="zh-CN" altLang="en-US" dirty="0"/>
              <a:t>分布的话，我们通过采样并生成得到的样本</a:t>
            </a:r>
            <a:r>
              <a:rPr lang="en-US" altLang="zh-CN" dirty="0"/>
              <a:t>X</a:t>
            </a:r>
            <a:r>
              <a:rPr lang="zh-CN" altLang="en-US" dirty="0"/>
              <a:t>无法与原来的样本一一对应比较计算损失衡量生成的样本的好坏，所以假设每一个样本都服从一个自己专属的分布，每一个分布都不一样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那么</a:t>
            </a:r>
            <a:r>
              <a:rPr lang="en-US" altLang="zh-CN" dirty="0"/>
              <a:t>P(</a:t>
            </a:r>
            <a:r>
              <a:rPr lang="en-US" altLang="zh-CN" dirty="0" err="1"/>
              <a:t>Z|X_k</a:t>
            </a:r>
            <a:r>
              <a:rPr lang="en-US" altLang="zh-CN" dirty="0"/>
              <a:t>)</a:t>
            </a:r>
            <a:r>
              <a:rPr lang="zh-CN" altLang="en-US" dirty="0"/>
              <a:t>是从每一个</a:t>
            </a:r>
            <a:r>
              <a:rPr lang="en-US" altLang="zh-CN" dirty="0"/>
              <a:t>P(</a:t>
            </a:r>
            <a:r>
              <a:rPr lang="en-US" altLang="zh-CN" dirty="0" err="1"/>
              <a:t>X_k</a:t>
            </a:r>
            <a:r>
              <a:rPr lang="en-US" altLang="zh-CN" dirty="0"/>
              <a:t>)</a:t>
            </a:r>
            <a:r>
              <a:rPr lang="zh-CN" altLang="en-US" dirty="0"/>
              <a:t>中得到的样本（</a:t>
            </a:r>
            <a:r>
              <a:rPr lang="en-US" altLang="zh-CN" dirty="0"/>
              <a:t>encoder)</a:t>
            </a:r>
            <a:r>
              <a:rPr lang="zh-CN" altLang="en-US" dirty="0"/>
              <a:t>，因为都是从</a:t>
            </a:r>
            <a:r>
              <a:rPr lang="en-US" altLang="zh-CN" dirty="0"/>
              <a:t>x</a:t>
            </a:r>
            <a:r>
              <a:rPr lang="zh-CN" altLang="en-US" dirty="0"/>
              <a:t>中采样得到的，那么</a:t>
            </a:r>
            <a:r>
              <a:rPr lang="en-US" altLang="zh-CN" dirty="0"/>
              <a:t>encoder</a:t>
            </a:r>
            <a:r>
              <a:rPr lang="zh-CN" altLang="en-US" dirty="0"/>
              <a:t>得到的样本应该服从一个分布，但是</a:t>
            </a:r>
            <a:r>
              <a:rPr lang="en-US" altLang="zh-CN" dirty="0"/>
              <a:t>P(</a:t>
            </a:r>
            <a:r>
              <a:rPr lang="en-US" altLang="zh-CN" dirty="0" err="1"/>
              <a:t>Z|X_k</a:t>
            </a:r>
            <a:r>
              <a:rPr lang="en-US" altLang="zh-CN" dirty="0"/>
              <a:t>)</a:t>
            </a:r>
            <a:r>
              <a:rPr lang="zh-CN" altLang="en-US" dirty="0"/>
              <a:t>都不一样，所以我们希望最后</a:t>
            </a:r>
            <a:r>
              <a:rPr lang="en-US" altLang="zh-CN" dirty="0"/>
              <a:t>P(</a:t>
            </a:r>
            <a:r>
              <a:rPr lang="en-US" altLang="zh-CN" dirty="0" err="1"/>
              <a:t>Z|X_k</a:t>
            </a:r>
            <a:r>
              <a:rPr lang="en-US" altLang="zh-CN" dirty="0"/>
              <a:t>)</a:t>
            </a:r>
            <a:r>
              <a:rPr lang="zh-CN" altLang="en-US" dirty="0"/>
              <a:t>都逼近我们想要的标准正态分布，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C1D7A-CCBB-42C4-B8DB-1DB33965608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156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Q</a:t>
            </a:r>
            <a:r>
              <a:rPr lang="zh-CN" altLang="en-US" dirty="0"/>
              <a:t>是近似分布                    </a:t>
            </a:r>
            <a:r>
              <a:rPr lang="en-US" altLang="zh-CN" dirty="0"/>
              <a:t>q(</a:t>
            </a:r>
            <a:r>
              <a:rPr lang="en-US" altLang="zh-CN" dirty="0" err="1"/>
              <a:t>z|x</a:t>
            </a:r>
            <a:r>
              <a:rPr lang="en-US" altLang="zh-CN" dirty="0"/>
              <a:t>)</a:t>
            </a:r>
            <a:r>
              <a:rPr lang="zh-CN" altLang="en-US" dirty="0"/>
              <a:t>近似的后验分布 去逼近真实后验分布</a:t>
            </a:r>
            <a:r>
              <a:rPr lang="en-US" altLang="zh-CN" dirty="0"/>
              <a:t>p(</a:t>
            </a:r>
            <a:r>
              <a:rPr lang="en-US" altLang="zh-CN" dirty="0" err="1"/>
              <a:t>z|x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P</a:t>
            </a:r>
            <a:r>
              <a:rPr lang="zh-CN" altLang="en-US" dirty="0"/>
              <a:t>是真实或者目标分布       </a:t>
            </a:r>
            <a:r>
              <a:rPr lang="en-US" altLang="zh-CN" dirty="0"/>
              <a:t>p(z)</a:t>
            </a:r>
            <a:r>
              <a:rPr lang="zh-CN" altLang="en-US" dirty="0"/>
              <a:t>先验分布</a:t>
            </a:r>
            <a:r>
              <a:rPr lang="en-US" altLang="zh-CN" dirty="0"/>
              <a:t>         p(</a:t>
            </a:r>
            <a:r>
              <a:rPr lang="en-US" altLang="zh-CN" dirty="0" err="1"/>
              <a:t>x|z</a:t>
            </a:r>
            <a:r>
              <a:rPr lang="en-US" altLang="zh-CN" dirty="0"/>
              <a:t>) </a:t>
            </a:r>
            <a:r>
              <a:rPr lang="zh-CN" altLang="en-US" dirty="0"/>
              <a:t>从潜在空间生成的分布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C1D7A-CCBB-42C4-B8DB-1DB33965608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250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当 </a:t>
            </a:r>
            <a:r>
              <a:rPr lang="en-US" altLang="zh-CN" b="1" dirty="0"/>
              <a:t>β = 1</a:t>
            </a:r>
            <a:r>
              <a:rPr lang="zh-CN" altLang="en-US" dirty="0"/>
              <a:t> 时，</a:t>
            </a:r>
            <a:r>
              <a:rPr lang="en-US" altLang="zh-CN" dirty="0"/>
              <a:t>β-VAE </a:t>
            </a:r>
            <a:r>
              <a:rPr lang="zh-CN" altLang="en-US" dirty="0"/>
              <a:t>就是标准的 </a:t>
            </a:r>
            <a:r>
              <a:rPr lang="en-US" altLang="zh-CN" dirty="0"/>
              <a:t>VAE</a:t>
            </a:r>
            <a:r>
              <a:rPr lang="zh-CN" altLang="en-US" dirty="0"/>
              <a:t>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当 </a:t>
            </a:r>
            <a:r>
              <a:rPr lang="en-US" altLang="zh-CN" b="1" dirty="0"/>
              <a:t>β &gt; 1</a:t>
            </a:r>
            <a:r>
              <a:rPr lang="zh-CN" altLang="en-US" dirty="0"/>
              <a:t> 时，</a:t>
            </a:r>
            <a:r>
              <a:rPr lang="en-US" altLang="zh-CN" dirty="0"/>
              <a:t>KL </a:t>
            </a:r>
            <a:r>
              <a:rPr lang="zh-CN" altLang="en-US" dirty="0"/>
              <a:t>散度项的权重增大，模型会倾向于更加紧密地约束隐变量分布，从而使得潜在空间更为结构化。这通常会导致模型生成的数据更加抽象化，但有时也可能损失一些细节。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当 </a:t>
            </a:r>
            <a:r>
              <a:rPr lang="en-US" altLang="zh-CN" b="1" dirty="0"/>
              <a:t>β &lt; 1</a:t>
            </a:r>
            <a:r>
              <a:rPr lang="zh-CN" altLang="en-US" dirty="0"/>
              <a:t> 时，重构损失项的权重相对较大，模型可能会更关注数据的精确重构，而忽略潜在空间的结构性。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C1D7A-CCBB-42C4-B8DB-1DB33965608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743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Dropoutmask</a:t>
            </a:r>
            <a:r>
              <a:rPr lang="en-US" altLang="zh-CN" dirty="0"/>
              <a:t>: data</a:t>
            </a:r>
            <a:r>
              <a:rPr lang="zh-CN" altLang="en-US" dirty="0"/>
              <a:t>中不为</a:t>
            </a:r>
            <a:r>
              <a:rPr lang="en-US" altLang="zh-CN" dirty="0"/>
              <a:t>0</a:t>
            </a:r>
            <a:r>
              <a:rPr lang="zh-CN" altLang="en-US" dirty="0"/>
              <a:t>的元素全部置为</a:t>
            </a:r>
            <a:r>
              <a:rPr lang="en-US" altLang="zh-CN" dirty="0"/>
              <a:t>1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TF_mask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：是一个布尔矩阵，用于选择或过滤调控网络中的某些元素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C1D7A-CCBB-42C4-B8DB-1DB33965608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843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98475" y="1143000"/>
            <a:ext cx="58610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Generate Net:</a:t>
            </a:r>
          </a:p>
          <a:p>
            <a:r>
              <a:rPr lang="en-US" altLang="zh-CN" dirty="0"/>
              <a:t>i: </a:t>
            </a:r>
            <a:r>
              <a:rPr lang="en-US" altLang="zh-CN" dirty="0" err="1"/>
              <a:t>Z_inv</a:t>
            </a:r>
            <a:endParaRPr lang="en-US" altLang="zh-CN" dirty="0"/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O: 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x_rec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  <a:p>
            <a:endParaRPr lang="en-US" altLang="zh-CN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i:y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O: 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y_mu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y_logvar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C1D7A-CCBB-42C4-B8DB-1DB33965608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10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936" y="1178222"/>
            <a:ext cx="10259616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936" y="3781306"/>
            <a:ext cx="10259616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04E0-4029-4432-99D1-493017E15F03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C312-E732-4E35-ACC6-8833826DA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679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04E0-4029-4432-99D1-493017E15F03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C312-E732-4E35-ACC6-8833826DA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08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89383" y="383297"/>
            <a:ext cx="2949640" cy="610108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0465" y="383297"/>
            <a:ext cx="8677925" cy="610108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04E0-4029-4432-99D1-493017E15F03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C312-E732-4E35-ACC6-8833826DABA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EFE2624-2759-45FB-91E2-7C6F953699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13679488" cy="719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484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09938" y="3781305"/>
            <a:ext cx="10259616" cy="1738168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5" indent="0" algn="ctr">
              <a:buNone/>
              <a:defRPr sz="1350"/>
            </a:lvl3pPr>
            <a:lvl4pPr marL="1028678" indent="0" algn="ctr">
              <a:buNone/>
              <a:defRPr sz="1200"/>
            </a:lvl4pPr>
            <a:lvl5pPr marL="1371571" indent="0" algn="ctr">
              <a:buNone/>
              <a:defRPr sz="1200"/>
            </a:lvl5pPr>
            <a:lvl6pPr marL="1714463" indent="0" algn="ctr">
              <a:buNone/>
              <a:defRPr sz="1200"/>
            </a:lvl6pPr>
            <a:lvl7pPr marL="2057356" indent="0" algn="ctr">
              <a:buNone/>
              <a:defRPr sz="1200"/>
            </a:lvl7pPr>
            <a:lvl8pPr marL="2400249" indent="0" algn="ctr">
              <a:buNone/>
              <a:defRPr sz="1200"/>
            </a:lvl8pPr>
            <a:lvl9pPr marL="2743141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04E0-4029-4432-99D1-493017E15F03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C312-E732-4E35-ACC6-8833826DABA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13679488" cy="719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3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常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04E0-4029-4432-99D1-493017E15F03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C312-E732-4E35-ACC6-8833826DABA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9385F7C-B1EB-4457-958C-9C2080A18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" y="259704"/>
            <a:ext cx="5978043" cy="503889"/>
          </a:xfrm>
        </p:spPr>
        <p:txBody>
          <a:bodyPr anchor="ctr" anchorCtr="0">
            <a:normAutofit/>
          </a:bodyPr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412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1EDF13-9641-4F93-9070-2EBB3541E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04E0-4029-4432-99D1-493017E15F03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65BB12-FE30-4F7A-8C44-A01E4B993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7A540C-3892-4267-867C-A06CDB29D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C312-E732-4E35-ACC6-8833826DABAE}" type="slidenum">
              <a:rPr lang="zh-CN" altLang="en-US" smtClean="0"/>
              <a:t>‹#›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E3666EF-423B-458B-A249-6BF1E2D51F58}"/>
              </a:ext>
            </a:extLst>
          </p:cNvPr>
          <p:cNvGraphicFramePr>
            <a:graphicFrameLocks noGrp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09278107"/>
              </p:ext>
            </p:extLst>
          </p:nvPr>
        </p:nvGraphicFramePr>
        <p:xfrm>
          <a:off x="427488" y="994578"/>
          <a:ext cx="12866319" cy="522883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14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87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8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45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678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574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430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战略项目名称</a:t>
                      </a:r>
                    </a:p>
                  </a:txBody>
                  <a:tcPr marL="102596" marR="102596" marT="47997" marB="47997" anchor="ctr">
                    <a:lnL w="12700" cap="flat" cmpd="sng" algn="ctr">
                      <a:solidFill>
                        <a:srgbClr val="00A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C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总负责人</a:t>
                      </a:r>
                    </a:p>
                  </a:txBody>
                  <a:tcPr marL="102596" marR="102596" marT="47997" marB="47997"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C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战略子项目</a:t>
                      </a:r>
                    </a:p>
                  </a:txBody>
                  <a:tcPr marL="102596" marR="102596" marT="47997" marB="47997"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C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总目标</a:t>
                      </a:r>
                    </a:p>
                  </a:txBody>
                  <a:tcPr marL="102596" marR="102596" marT="47997" marB="47997"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C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年目标</a:t>
                      </a:r>
                    </a:p>
                  </a:txBody>
                  <a:tcPr marL="102596" marR="102596" marT="47997" marB="47997"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C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年目标</a:t>
                      </a:r>
                    </a:p>
                  </a:txBody>
                  <a:tcPr marL="102596" marR="102596" marT="47997" marB="47997"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C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2022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年目标</a:t>
                      </a:r>
                    </a:p>
                  </a:txBody>
                  <a:tcPr marL="102596" marR="102596" marT="47997" marB="47997"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9674">
                <a:tc rowSpan="3">
                  <a:txBody>
                    <a:bodyPr/>
                    <a:lstStyle/>
                    <a:p>
                      <a:pPr algn="l"/>
                      <a:endParaRPr lang="zh-CN" altLang="en-US" sz="1400" b="1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2596" marR="102596" marT="47997" marB="47997" anchor="ctr">
                    <a:lnL w="12700" cap="flat" cmpd="sng" algn="ctr">
                      <a:solidFill>
                        <a:srgbClr val="00A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102596" marR="102596" marT="47997" marB="47997"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（如不涉及子项目，可删除此列）</a:t>
                      </a:r>
                    </a:p>
                  </a:txBody>
                  <a:tcPr marL="102596" marR="102596" marT="47997" marB="47997"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02596" marR="102596" marT="47997" marB="47997"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02596" marR="102596" marT="47997" marB="47997"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02596" marR="102596" marT="47997" marB="47997"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（需列出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2022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年的里程碑节点）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02596" marR="102596" marT="47997" marB="47997"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805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A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34291" marB="34291"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02596" marR="102596" marT="47997" marB="47997"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02596" marR="102596" marT="47997" marB="47997"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02596" marR="102596" marT="47997" marB="47997"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02596" marR="102596" marT="47997" marB="47997"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（需列出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2022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年的里程碑节点）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  <a:p>
                      <a:pPr algn="l">
                        <a:buNone/>
                      </a:pPr>
                      <a:endParaRPr lang="en-US" altLang="zh-CN" sz="140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02596" marR="102596" marT="47997" marB="47997"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805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A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34291" marB="34291"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02596" marR="102596" marT="47997" marB="47997"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02596" marR="102596" marT="47997" marB="47997"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02596" marR="102596" marT="47997" marB="47997"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02596" marR="102596" marT="47997" marB="47997"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（需列出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2022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年的里程碑节点）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02596" marR="102596" marT="47997" marB="47997"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8161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04E0-4029-4432-99D1-493017E15F03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C312-E732-4E35-ACC6-8833826DA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873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340" y="1794830"/>
            <a:ext cx="11798558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340" y="4817875"/>
            <a:ext cx="11798558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04E0-4029-4432-99D1-493017E15F03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C312-E732-4E35-ACC6-8833826DA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1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0465" y="1916484"/>
            <a:ext cx="5813782" cy="45678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5241" y="1916484"/>
            <a:ext cx="5813782" cy="45678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04E0-4029-4432-99D1-493017E15F03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C312-E732-4E35-ACC6-8833826DA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334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383297"/>
            <a:ext cx="11798558" cy="139153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247" y="1764832"/>
            <a:ext cx="5787064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247" y="2629749"/>
            <a:ext cx="5787064" cy="3867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25241" y="1764832"/>
            <a:ext cx="5815564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25241" y="2629749"/>
            <a:ext cx="5815564" cy="3867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04E0-4029-4432-99D1-493017E15F03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C312-E732-4E35-ACC6-8833826DA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750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04E0-4029-4432-99D1-493017E15F03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C312-E732-4E35-ACC6-8833826DA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69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04E0-4029-4432-99D1-493017E15F03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C312-E732-4E35-ACC6-8833826DA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545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479954"/>
            <a:ext cx="4411991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5564" y="1036569"/>
            <a:ext cx="6925241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2159794"/>
            <a:ext cx="4411991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04E0-4029-4432-99D1-493017E15F03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C312-E732-4E35-ACC6-8833826DA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632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479954"/>
            <a:ext cx="4411991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15564" y="1036569"/>
            <a:ext cx="6925241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2159794"/>
            <a:ext cx="4411991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04E0-4029-4432-99D1-493017E15F03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C312-E732-4E35-ACC6-8833826DA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117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0465" y="383297"/>
            <a:ext cx="11798558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0465" y="1916484"/>
            <a:ext cx="11798558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0465" y="6672697"/>
            <a:ext cx="307788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304E0-4029-4432-99D1-493017E15F03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31331" y="6672697"/>
            <a:ext cx="461682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61138" y="6672697"/>
            <a:ext cx="307788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DC312-E732-4E35-ACC6-8833826DABA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22C546A-9320-4649-9749-1AE897F6DD34}"/>
              </a:ext>
            </a:extLst>
          </p:cNvPr>
          <p:cNvSpPr/>
          <p:nvPr userDrawn="1"/>
        </p:nvSpPr>
        <p:spPr>
          <a:xfrm>
            <a:off x="342" y="203316"/>
            <a:ext cx="5977948" cy="400110"/>
          </a:xfrm>
          <a:prstGeom prst="rect">
            <a:avLst/>
          </a:prstGeom>
          <a:solidFill>
            <a:srgbClr val="00ACD2"/>
          </a:solidFill>
          <a:ln>
            <a:solidFill>
              <a:srgbClr val="00ACD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hangingPunct="1"/>
            <a:endParaRPr lang="zh-CN" altLang="en-US" sz="2000" b="1" kern="1200" dirty="0">
              <a:ln>
                <a:noFill/>
              </a:ln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8" name="图片 7" descr="研究院logo-2021_画板 1">
            <a:extLst>
              <a:ext uri="{FF2B5EF4-FFF2-40B4-BE49-F238E27FC236}">
                <a16:creationId xmlns:a16="http://schemas.microsoft.com/office/drawing/2014/main" id="{9D75D377-E757-4120-9933-A5DF2AECBEA3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rcRect l="18141" t="35065" r="16401" b="37065"/>
          <a:stretch>
            <a:fillRect/>
          </a:stretch>
        </p:blipFill>
        <p:spPr>
          <a:xfrm>
            <a:off x="11255656" y="278644"/>
            <a:ext cx="2010601" cy="45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973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686" r:id="rId14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67744" y="2999492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Modeling gene regulatory networks using neural</a:t>
            </a:r>
          </a:p>
          <a:p>
            <a:pPr algn="ctr"/>
            <a:r>
              <a:rPr lang="en-US" altLang="zh-CN" sz="3600" dirty="0">
                <a:solidFill>
                  <a:schemeClr val="bg1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network architectures</a:t>
            </a:r>
            <a:endParaRPr lang="zh-CN" altLang="en-US" sz="3600" dirty="0">
              <a:solidFill>
                <a:schemeClr val="bg1"/>
              </a:solidFill>
              <a:latin typeface="方正正粗黑简体" panose="02000000000000000000" pitchFamily="2" charset="-122"/>
              <a:ea typeface="方正正粗黑简体" panose="020000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92083" y="4927603"/>
            <a:ext cx="2695331" cy="528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100" b="1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2024</a:t>
            </a:r>
            <a:r>
              <a:rPr lang="zh-CN" altLang="en-US" sz="2100" b="1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年</a:t>
            </a:r>
            <a:r>
              <a:rPr lang="en-US" altLang="zh-CN" sz="2100" b="1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9</a:t>
            </a:r>
            <a:r>
              <a:rPr lang="zh-CN" altLang="en-US" sz="2100" b="1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月</a:t>
            </a:r>
            <a:r>
              <a:rPr lang="en-US" altLang="zh-CN" sz="2100" b="1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12</a:t>
            </a:r>
            <a:r>
              <a:rPr lang="zh-CN" altLang="en-US" sz="2100" b="1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日</a:t>
            </a:r>
          </a:p>
        </p:txBody>
      </p:sp>
      <p:pic>
        <p:nvPicPr>
          <p:cNvPr id="5" name="图片 4" descr="研究院新logo白色透明底2021-0826"/>
          <p:cNvPicPr>
            <a:picLocks noChangeAspect="1"/>
          </p:cNvPicPr>
          <p:nvPr/>
        </p:nvPicPr>
        <p:blipFill>
          <a:blip r:embed="rId3"/>
          <a:srcRect t="34938" b="36534"/>
          <a:stretch>
            <a:fillRect/>
          </a:stretch>
        </p:blipFill>
        <p:spPr>
          <a:xfrm>
            <a:off x="4517680" y="1747969"/>
            <a:ext cx="4441984" cy="7124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3035E7B-B18A-4D18-B6FC-0D681C497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 dirty="0"/>
              <a:t>带标签的</a:t>
            </a:r>
            <a:r>
              <a:rPr lang="en-US" altLang="zh-CN" sz="1800" dirty="0"/>
              <a:t>VAE+GRN layer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9018D7-1650-4FDB-8E53-81F0B1B93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097" y="1007502"/>
            <a:ext cx="5747045" cy="583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91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B3367BB-34BA-4FFC-93BC-727158DAB1E9}"/>
              </a:ext>
            </a:extLst>
          </p:cNvPr>
          <p:cNvSpPr txBox="1"/>
          <p:nvPr/>
        </p:nvSpPr>
        <p:spPr>
          <a:xfrm>
            <a:off x="2267744" y="3172621"/>
            <a:ext cx="914400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100" dirty="0">
                <a:solidFill>
                  <a:schemeClr val="bg1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THANKS</a:t>
            </a:r>
            <a:endParaRPr lang="zh-CN" altLang="en-US" sz="5100" dirty="0">
              <a:solidFill>
                <a:schemeClr val="bg1"/>
              </a:solidFill>
              <a:latin typeface="方正正粗黑简体" panose="02000000000000000000" pitchFamily="2" charset="-122"/>
              <a:ea typeface="方正正粗黑简体" panose="02000000000000000000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B258DF6-405D-4E4F-811E-96A7208E55BB}"/>
              </a:ext>
            </a:extLst>
          </p:cNvPr>
          <p:cNvSpPr txBox="1"/>
          <p:nvPr/>
        </p:nvSpPr>
        <p:spPr>
          <a:xfrm>
            <a:off x="3522560" y="5176687"/>
            <a:ext cx="66343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OMICS FOR ALL</a:t>
            </a:r>
          </a:p>
          <a:p>
            <a:pPr algn="ctr"/>
            <a:r>
              <a:rPr lang="zh-CN" altLang="en-US" sz="12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基  因  科  技  造  福  人  类</a:t>
            </a:r>
          </a:p>
        </p:txBody>
      </p:sp>
      <p:pic>
        <p:nvPicPr>
          <p:cNvPr id="5" name="图片 4" descr="研究院新logo白色透明底2021-0826">
            <a:extLst>
              <a:ext uri="{FF2B5EF4-FFF2-40B4-BE49-F238E27FC236}">
                <a16:creationId xmlns:a16="http://schemas.microsoft.com/office/drawing/2014/main" id="{5D9D8300-1261-4CE8-92DE-0166DB4B1D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4938" b="36534"/>
          <a:stretch>
            <a:fillRect/>
          </a:stretch>
        </p:blipFill>
        <p:spPr>
          <a:xfrm>
            <a:off x="9405867" y="1220647"/>
            <a:ext cx="2101619" cy="33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81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114A5E0-9E5F-4378-892D-2E29337DB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DeepSEM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F1C382-A944-4A2B-9C18-931E2E3A2200}"/>
              </a:ext>
            </a:extLst>
          </p:cNvPr>
          <p:cNvSpPr txBox="1"/>
          <p:nvPr/>
        </p:nvSpPr>
        <p:spPr>
          <a:xfrm>
            <a:off x="2340227" y="1928212"/>
            <a:ext cx="89990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zh-CN" sz="2800" dirty="0"/>
              <a:t>VAE</a:t>
            </a:r>
            <a:r>
              <a:rPr lang="zh-CN" altLang="en-US" sz="2800" dirty="0"/>
              <a:t>的原理</a:t>
            </a:r>
            <a:endParaRPr lang="en-US" altLang="zh-CN" sz="2800" dirty="0"/>
          </a:p>
          <a:p>
            <a:pPr marL="514350" indent="-514350">
              <a:buAutoNum type="arabicPeriod"/>
            </a:pPr>
            <a:endParaRPr lang="en-US" altLang="zh-CN" sz="2800" dirty="0"/>
          </a:p>
          <a:p>
            <a:r>
              <a:rPr lang="en-US" altLang="zh-CN" sz="2800" dirty="0"/>
              <a:t>2. </a:t>
            </a:r>
            <a:r>
              <a:rPr lang="zh-CN" altLang="en-US" sz="2800" dirty="0"/>
              <a:t>带标签的</a:t>
            </a:r>
            <a:r>
              <a:rPr lang="en-US" altLang="zh-CN" sz="2800" dirty="0"/>
              <a:t>VAE</a:t>
            </a:r>
          </a:p>
          <a:p>
            <a:endParaRPr lang="en-US" altLang="zh-CN" sz="2800" dirty="0"/>
          </a:p>
          <a:p>
            <a:r>
              <a:rPr lang="en-US" altLang="zh-CN" sz="2800" dirty="0"/>
              <a:t>3.</a:t>
            </a:r>
            <a:r>
              <a:rPr lang="zh-CN" altLang="en-US" sz="2800" dirty="0"/>
              <a:t> 带标签的</a:t>
            </a:r>
            <a:r>
              <a:rPr lang="en-US" altLang="zh-CN" sz="2800" dirty="0"/>
              <a:t>VAE+GRN layer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73999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E21E874-6909-40A6-B403-1E021C3BE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CN" sz="1800" dirty="0"/>
              <a:t>VAE</a:t>
            </a:r>
            <a:r>
              <a:rPr lang="zh-CN" altLang="en-US" sz="1800" dirty="0"/>
              <a:t>的原理</a:t>
            </a:r>
            <a:endParaRPr lang="en-US" altLang="zh-CN" sz="1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7F67835-17B9-4BA4-A8A5-A3C2A4274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7171" y="2174487"/>
            <a:ext cx="2625443" cy="4270917"/>
          </a:xfrm>
          <a:prstGeom prst="rect">
            <a:avLst/>
          </a:prstGeom>
        </p:spPr>
      </p:pic>
      <p:pic>
        <p:nvPicPr>
          <p:cNvPr id="1028" name="Picture 4" descr="为了使模型具有生成能力，vae要求每个p(Z_X)都向正态分布看齐">
            <a:extLst>
              <a:ext uri="{FF2B5EF4-FFF2-40B4-BE49-F238E27FC236}">
                <a16:creationId xmlns:a16="http://schemas.microsoft.com/office/drawing/2014/main" id="{6DB2EE48-03EF-435D-BF83-C4D1FC28F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264" y="841449"/>
            <a:ext cx="8132609" cy="594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F2BAF57-2781-4585-803C-C4ACCA63BA34}"/>
                  </a:ext>
                </a:extLst>
              </p:cNvPr>
              <p:cNvSpPr txBox="1"/>
              <p:nvPr/>
            </p:nvSpPr>
            <p:spPr>
              <a:xfrm>
                <a:off x="7909419" y="181045"/>
                <a:ext cx="2169120" cy="284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F2BAF57-2781-4585-803C-C4ACCA63B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419" y="181045"/>
                <a:ext cx="2169120" cy="284437"/>
              </a:xfrm>
              <a:prstGeom prst="rect">
                <a:avLst/>
              </a:prstGeom>
              <a:blipFill>
                <a:blip r:embed="rId5"/>
                <a:stretch>
                  <a:fillRect l="-1966" t="-19565" r="-10393" b="-369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F1AF080-7A19-48BD-83C8-B818E5D0093B}"/>
                  </a:ext>
                </a:extLst>
              </p:cNvPr>
              <p:cNvSpPr txBox="1"/>
              <p:nvPr/>
            </p:nvSpPr>
            <p:spPr>
              <a:xfrm>
                <a:off x="7491068" y="1275813"/>
                <a:ext cx="3169734" cy="376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F1AF080-7A19-48BD-83C8-B818E5D00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1068" y="1275813"/>
                <a:ext cx="3169734" cy="376770"/>
              </a:xfrm>
              <a:prstGeom prst="rect">
                <a:avLst/>
              </a:prstGeom>
              <a:blipFill>
                <a:blip r:embed="rId6"/>
                <a:stretch>
                  <a:fillRect t="-1613" b="-14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D87C358-5BA9-4C45-B6E7-2968A299DC2B}"/>
                  </a:ext>
                </a:extLst>
              </p:cNvPr>
              <p:cNvSpPr txBox="1"/>
              <p:nvPr/>
            </p:nvSpPr>
            <p:spPr>
              <a:xfrm>
                <a:off x="8632085" y="802521"/>
                <a:ext cx="7237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D87C358-5BA9-4C45-B6E7-2968A299D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2085" y="802521"/>
                <a:ext cx="723788" cy="276999"/>
              </a:xfrm>
              <a:prstGeom prst="rect">
                <a:avLst/>
              </a:prstGeom>
              <a:blipFill>
                <a:blip r:embed="rId7"/>
                <a:stretch>
                  <a:fillRect l="-6723" t="-4444" r="-11765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0F6E628-6545-4321-8B1C-BBBD27439082}"/>
                  </a:ext>
                </a:extLst>
              </p:cNvPr>
              <p:cNvSpPr txBox="1"/>
              <p:nvPr/>
            </p:nvSpPr>
            <p:spPr>
              <a:xfrm>
                <a:off x="3448018" y="1792044"/>
                <a:ext cx="1005019" cy="2879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0F6E628-6545-4321-8B1C-BBBD27439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018" y="1792044"/>
                <a:ext cx="1005019" cy="287964"/>
              </a:xfrm>
              <a:prstGeom prst="rect">
                <a:avLst/>
              </a:prstGeom>
              <a:blipFill>
                <a:blip r:embed="rId8"/>
                <a:stretch>
                  <a:fillRect l="-5488" t="-2128" r="-9146" b="-34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42B9B9A-30F6-41BE-A522-63CC908F7B5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993979" y="465482"/>
            <a:ext cx="0" cy="337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DA32890-188F-4D65-ABCD-AA81E2CA6CE9}"/>
              </a:ext>
            </a:extLst>
          </p:cNvPr>
          <p:cNvCxnSpPr>
            <a:cxnSpLocks/>
          </p:cNvCxnSpPr>
          <p:nvPr/>
        </p:nvCxnSpPr>
        <p:spPr>
          <a:xfrm flipV="1">
            <a:off x="8993979" y="1079520"/>
            <a:ext cx="0" cy="295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302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52F399F8-4394-452C-AD57-B22864B95A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914269"/>
                <a:ext cx="13679488" cy="555138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假设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：先验分布</a:t>
                </a:r>
                <a:r>
                  <a:rPr lang="en-US" altLang="zh-CN" dirty="0"/>
                  <a:t>P(Z)</a:t>
                </a:r>
                <a:r>
                  <a:rPr lang="zh-CN" altLang="en-US" dirty="0"/>
                  <a:t>是标准正态分布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(0,1)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假设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：所有的后验分布</a:t>
                </a:r>
                <a:r>
                  <a:rPr lang="en-US" altLang="zh-CN" dirty="0"/>
                  <a:t>P(Z|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都很接近标准正态分布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(0,1)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b="0" dirty="0"/>
                  <a:t>编码器：</a:t>
                </a:r>
                <a:endParaRPr lang="en-US" altLang="zh-CN" b="0" dirty="0"/>
              </a:p>
              <a:p>
                <a:pPr marL="0" indent="0">
                  <a:buNone/>
                </a:pPr>
                <a:r>
                  <a:rPr lang="en-US" altLang="zh-CN" sz="2800" dirty="0"/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b="0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altLang="zh-CN" sz="2800" dirty="0"/>
                          <m:t>q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q</m:t>
                        </m:r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ℕ</m:t>
                            </m:r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ℕ</m:t>
                            </m:r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/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ℕ</m:t>
                                </m:r>
                                <m:d>
                                  <m:d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altLang="zh-CN" sz="2800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解码器：</a:t>
                </a:r>
                <a:endParaRPr lang="en-US" altLang="zh-CN" dirty="0"/>
              </a:p>
              <a:p>
                <a:pPr marL="0" indent="0" algn="ctr">
                  <a:buNone/>
                </a:pPr>
                <a:r>
                  <a:rPr lang="en-US" altLang="zh-CN" b="0" dirty="0"/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q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52F399F8-4394-452C-AD57-B22864B95A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14269"/>
                <a:ext cx="13679488" cy="5551384"/>
              </a:xfrm>
              <a:blipFill>
                <a:blip r:embed="rId3"/>
                <a:stretch>
                  <a:fillRect l="-980" t="-19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137781A0-8139-4AEE-99F2-E8B006840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1800" dirty="0"/>
              <a:t>VAE</a:t>
            </a:r>
            <a:r>
              <a:rPr lang="zh-CN" altLang="en-US" sz="1800" dirty="0"/>
              <a:t>的原理</a:t>
            </a:r>
            <a:br>
              <a:rPr lang="en-US" altLang="zh-CN" sz="1800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0115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D2393B9-74FE-44F0-BD9F-0DA013863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1800" dirty="0"/>
              <a:t>VAE</a:t>
            </a:r>
            <a:r>
              <a:rPr lang="zh-CN" altLang="en-US" sz="1800" dirty="0"/>
              <a:t>的原理</a:t>
            </a:r>
            <a:br>
              <a:rPr lang="en-US" altLang="zh-CN" sz="1800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0DD403-C596-4BC2-81EB-E2FE5D9CD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025" y="1383242"/>
            <a:ext cx="4216617" cy="8572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7402191-9314-44DA-8DA4-357C955101CF}"/>
                  </a:ext>
                </a:extLst>
              </p:cNvPr>
              <p:cNvSpPr txBox="1"/>
              <p:nvPr/>
            </p:nvSpPr>
            <p:spPr>
              <a:xfrm>
                <a:off x="617170" y="1536767"/>
                <a:ext cx="12829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7402191-9314-44DA-8DA4-357C95510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70" y="1536767"/>
                <a:ext cx="1282980" cy="276999"/>
              </a:xfrm>
              <a:prstGeom prst="rect">
                <a:avLst/>
              </a:prstGeom>
              <a:blipFill>
                <a:blip r:embed="rId4"/>
                <a:stretch>
                  <a:fillRect l="-4265" t="-2174" r="-6161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FB36AFCF-9085-4391-A41D-B1E494F9EB00}"/>
              </a:ext>
            </a:extLst>
          </p:cNvPr>
          <p:cNvSpPr txBox="1"/>
          <p:nvPr/>
        </p:nvSpPr>
        <p:spPr>
          <a:xfrm>
            <a:off x="617170" y="943061"/>
            <a:ext cx="1935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损失函数：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D0598C9-DDE4-46C5-973C-1C82102E6543}"/>
              </a:ext>
            </a:extLst>
          </p:cNvPr>
          <p:cNvSpPr txBox="1"/>
          <p:nvPr/>
        </p:nvSpPr>
        <p:spPr>
          <a:xfrm>
            <a:off x="617170" y="3923606"/>
            <a:ext cx="3380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伯努利分布（二值数据）：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8CC7AE2-EDC9-4F7E-8D1A-BC26E90443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1528" y="3727676"/>
            <a:ext cx="5283472" cy="80649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06C6B65-83B7-478A-BCD4-5FB9F9D84E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1528" y="4706444"/>
            <a:ext cx="5004057" cy="933498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83A4FAE-C5BF-4C6A-964D-905FD456D43D}"/>
              </a:ext>
            </a:extLst>
          </p:cNvPr>
          <p:cNvSpPr txBox="1"/>
          <p:nvPr/>
        </p:nvSpPr>
        <p:spPr>
          <a:xfrm>
            <a:off x="617170" y="4901435"/>
            <a:ext cx="275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正态分布（一般数据）：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F135401D-20CA-463F-89DD-1DC39DD7F9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4930" y="1260252"/>
            <a:ext cx="5340624" cy="123831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5EE9083-6FF4-4416-A2C5-1BD40CCFAC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89025" y="2540507"/>
            <a:ext cx="7080915" cy="118716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D81C8B1-F94F-479D-8B74-5BBA205711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6264" y="5658579"/>
            <a:ext cx="12286435" cy="117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171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37781A0-8139-4AEE-99F2-E8B006840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 dirty="0"/>
              <a:t>带标签的</a:t>
            </a:r>
            <a:r>
              <a:rPr lang="en-US" altLang="zh-CN" sz="1800" dirty="0"/>
              <a:t>VAE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B287128-E941-47BB-8766-0052548C90DC}"/>
              </a:ext>
            </a:extLst>
          </p:cNvPr>
          <p:cNvSpPr txBox="1"/>
          <p:nvPr/>
        </p:nvSpPr>
        <p:spPr>
          <a:xfrm>
            <a:off x="375353" y="1076867"/>
            <a:ext cx="1677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损失函数：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CC5D2B3-B5CF-4E30-930E-125800C42EE6}"/>
              </a:ext>
            </a:extLst>
          </p:cNvPr>
          <p:cNvSpPr txBox="1"/>
          <p:nvPr/>
        </p:nvSpPr>
        <p:spPr>
          <a:xfrm>
            <a:off x="375353" y="5117782"/>
            <a:ext cx="209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均方差损失：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EE94F86-2238-41F0-A653-292DDD724A0B}"/>
                  </a:ext>
                </a:extLst>
              </p:cNvPr>
              <p:cNvSpPr txBox="1"/>
              <p:nvPr/>
            </p:nvSpPr>
            <p:spPr>
              <a:xfrm>
                <a:off x="2675793" y="1230755"/>
                <a:ext cx="846495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,q(</a:t>
                </a:r>
                <a:r>
                  <a:rPr lang="en-US" altLang="zh-CN" sz="2000" dirty="0" err="1"/>
                  <a:t>x|z,y</a:t>
                </a:r>
                <a:r>
                  <a:rPr lang="en-US" altLang="zh-CN" sz="2000" dirty="0"/>
                  <a:t>)=q(</a:t>
                </a:r>
                <a:r>
                  <a:rPr lang="en-US" altLang="zh-CN" sz="2000" dirty="0" err="1"/>
                  <a:t>x|z</a:t>
                </a:r>
                <a:r>
                  <a:rPr lang="en-US" altLang="zh-CN" sz="2000" dirty="0"/>
                  <a:t>)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EE94F86-2238-41F0-A653-292DDD724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793" y="1230755"/>
                <a:ext cx="8464958" cy="307777"/>
              </a:xfrm>
              <a:prstGeom prst="rect">
                <a:avLst/>
              </a:prstGeom>
              <a:blipFill>
                <a:blip r:embed="rId2"/>
                <a:stretch>
                  <a:fillRect l="-1080" t="-26000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A820D86-5C86-4703-A9CF-89AC5D27189E}"/>
                  </a:ext>
                </a:extLst>
              </p:cNvPr>
              <p:cNvSpPr txBox="1"/>
              <p:nvPr/>
            </p:nvSpPr>
            <p:spPr>
              <a:xfrm>
                <a:off x="250905" y="2840480"/>
                <a:ext cx="13177677" cy="8129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dirty="0"/>
                  <a:t>-&gt;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nary>
                          <m:naryPr>
                            <m:chr m:val="∬"/>
                            <m:limLoc m:val="undOvr"/>
                            <m:subHide m:val="on"/>
                            <m:supHide m:val="on"/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altLang="zh-CN" sz="2000" dirty="0"/>
                  <a:t>ln(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m:rPr>
                            <m:nor/>
                          </m:rPr>
                          <a:rPr lang="en-US" altLang="zh-CN" sz="2000" dirty="0"/>
                          <m:t>)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2000" dirty="0"/>
                  <a:t>)+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nary>
                          <m:naryPr>
                            <m:chr m:val="∬"/>
                            <m:limLoc m:val="undOvr"/>
                            <m:subHide m:val="on"/>
                            <m:supHide m:val="on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altLang="zh-CN" sz="2000" dirty="0"/>
                  <a:t> 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zh-CN" sz="2000" dirty="0"/>
                  <a:t>ln(q(</a:t>
                </a:r>
                <a:r>
                  <a:rPr lang="en-US" altLang="zh-CN" sz="2000" dirty="0" err="1"/>
                  <a:t>x|z</a:t>
                </a:r>
                <a:r>
                  <a:rPr lang="en-US" altLang="zh-CN" sz="2000" dirty="0"/>
                  <a:t>)</a:t>
                </a:r>
                <a:r>
                  <a:rPr lang="zh-CN" altLang="en-US" sz="2000" dirty="0"/>
                  <a:t>）</a:t>
                </a:r>
                <a:endParaRPr lang="en-US" altLang="zh-CN" sz="20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A820D86-5C86-4703-A9CF-89AC5D271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05" y="2840480"/>
                <a:ext cx="13177677" cy="812915"/>
              </a:xfrm>
              <a:prstGeom prst="rect">
                <a:avLst/>
              </a:prstGeom>
              <a:blipFill>
                <a:blip r:embed="rId3"/>
                <a:stretch>
                  <a:fillRect l="-1156" r="-3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9438D31E-8C90-46A5-98EC-84641A0315A8}"/>
                  </a:ext>
                </a:extLst>
              </p:cNvPr>
              <p:cNvSpPr txBox="1"/>
              <p:nvPr/>
            </p:nvSpPr>
            <p:spPr>
              <a:xfrm>
                <a:off x="2675793" y="4975911"/>
                <a:ext cx="6843408" cy="3960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zh-CN" dirty="0"/>
                  <a:t>MSE(</a:t>
                </a:r>
                <a:r>
                  <a:rPr lang="en-US" altLang="zh-CN" dirty="0" err="1"/>
                  <a:t>x,x_con</a:t>
                </a:r>
                <a:r>
                  <a:rPr lang="en-US" altLang="zh-CN" dirty="0"/>
                  <a:t>)</a:t>
                </a: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9438D31E-8C90-46A5-98EC-84641A031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793" y="4975911"/>
                <a:ext cx="6843408" cy="396006"/>
              </a:xfrm>
              <a:prstGeom prst="rect">
                <a:avLst/>
              </a:prstGeom>
              <a:blipFill>
                <a:blip r:embed="rId4"/>
                <a:stretch>
                  <a:fillRect t="-6154"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FE95978D-A697-409D-AFE1-FAB47DE646E2}"/>
              </a:ext>
            </a:extLst>
          </p:cNvPr>
          <p:cNvSpPr txBox="1"/>
          <p:nvPr/>
        </p:nvSpPr>
        <p:spPr>
          <a:xfrm>
            <a:off x="501811" y="5703345"/>
            <a:ext cx="176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熵损失：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A6047AA-89C8-4599-A153-AEE9519699BE}"/>
                  </a:ext>
                </a:extLst>
              </p:cNvPr>
              <p:cNvSpPr txBox="1"/>
              <p:nvPr/>
            </p:nvSpPr>
            <p:spPr>
              <a:xfrm>
                <a:off x="2675793" y="5492005"/>
                <a:ext cx="6843408" cy="3960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CN" dirty="0"/>
                  <a:t>(</a:t>
                </a:r>
                <a:r>
                  <a:rPr lang="en-US" altLang="zh-CN" dirty="0" err="1"/>
                  <a:t>y|x</a:t>
                </a:r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A6047AA-89C8-4599-A153-AEE951969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793" y="5492005"/>
                <a:ext cx="6843408" cy="396006"/>
              </a:xfrm>
              <a:prstGeom prst="rect">
                <a:avLst/>
              </a:prstGeom>
              <a:blipFill>
                <a:blip r:embed="rId5"/>
                <a:stretch>
                  <a:fillRect t="-7692"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6A203677-D34D-475E-B154-8979DA4C3574}"/>
              </a:ext>
            </a:extLst>
          </p:cNvPr>
          <p:cNvSpPr txBox="1"/>
          <p:nvPr/>
        </p:nvSpPr>
        <p:spPr>
          <a:xfrm>
            <a:off x="501812" y="6245157"/>
            <a:ext cx="176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高斯损失：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A4648986-3E9A-4ED4-982D-3D7924853929}"/>
                  </a:ext>
                </a:extLst>
              </p:cNvPr>
              <p:cNvSpPr txBox="1"/>
              <p:nvPr/>
            </p:nvSpPr>
            <p:spPr>
              <a:xfrm>
                <a:off x="2556343" y="6293799"/>
                <a:ext cx="6843408" cy="3960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KL</m:t>
                    </m:r>
                  </m:oMath>
                </a14:m>
                <a:r>
                  <a:rPr lang="en-US" altLang="zh-CN" dirty="0"/>
                  <a:t>(p(</a:t>
                </a:r>
                <a:r>
                  <a:rPr lang="en-US" altLang="zh-CN" dirty="0" err="1"/>
                  <a:t>z|x,y</a:t>
                </a:r>
                <a:r>
                  <a:rPr lang="en-US" altLang="zh-CN" dirty="0"/>
                  <a:t>)||q(</a:t>
                </a:r>
                <a:r>
                  <a:rPr lang="en-US" altLang="zh-CN" dirty="0" err="1"/>
                  <a:t>z|y</a:t>
                </a:r>
                <a:r>
                  <a:rPr lang="en-US" altLang="zh-CN" dirty="0"/>
                  <a:t>))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A4648986-3E9A-4ED4-982D-3D7924853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343" y="6293799"/>
                <a:ext cx="6843408" cy="396006"/>
              </a:xfrm>
              <a:prstGeom prst="rect">
                <a:avLst/>
              </a:prstGeom>
              <a:blipFill>
                <a:blip r:embed="rId6"/>
                <a:stretch>
                  <a:fillRect t="-6154"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6BD6C1E-BA0A-460D-A1D8-4602A8425AD8}"/>
                  </a:ext>
                </a:extLst>
              </p:cNvPr>
              <p:cNvSpPr txBox="1"/>
              <p:nvPr/>
            </p:nvSpPr>
            <p:spPr>
              <a:xfrm>
                <a:off x="2473662" y="1959458"/>
                <a:ext cx="9239553" cy="6451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𝐾𝐿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7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  <m:sup/>
                      <m:e>
                        <m:nary>
                          <m:naryPr>
                            <m:chr m:val="∬"/>
                            <m:limLoc m:val="undOvr"/>
                            <m:subHide m:val="on"/>
                            <m:supHide m:val="on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d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nary>
                      </m:e>
                    </m:nary>
                  </m:oMath>
                </a14:m>
                <a:r>
                  <a:rPr lang="en-US" altLang="zh-CN" sz="2000" b="0" dirty="0" err="1"/>
                  <a:t>dzdx</a:t>
                </a:r>
                <a:r>
                  <a:rPr lang="en-US" altLang="zh-CN" sz="2000" b="0" dirty="0"/>
                  <a:t>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6BD6C1E-BA0A-460D-A1D8-4602A8425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662" y="1959458"/>
                <a:ext cx="9239553" cy="6451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90AB8EEE-5879-47E5-BD67-0398943D9984}"/>
                  </a:ext>
                </a:extLst>
              </p:cNvPr>
              <p:cNvSpPr txBox="1"/>
              <p:nvPr/>
            </p:nvSpPr>
            <p:spPr>
              <a:xfrm>
                <a:off x="2052536" y="3475566"/>
                <a:ext cx="6843408" cy="12270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US" altLang="zh-CN" dirty="0"/>
              </a:p>
              <a:p>
                <a:r>
                  <a:rPr lang="en-US" altLang="zh-CN" b="0" dirty="0" err="1"/>
                  <a:t>z~p</a:t>
                </a:r>
                <a:r>
                  <a:rPr lang="en-US" altLang="zh-CN" b="0" dirty="0"/>
                  <a:t>(</a:t>
                </a:r>
                <a:r>
                  <a:rPr lang="en-US" altLang="zh-CN" b="0" dirty="0" err="1"/>
                  <a:t>z|x,y</a:t>
                </a:r>
                <a:r>
                  <a:rPr lang="en-US" altLang="zh-CN" b="0" dirty="0"/>
                  <a:t>)       </a:t>
                </a:r>
                <a:r>
                  <a:rPr lang="en-US" altLang="zh-CN" b="0" dirty="0" err="1"/>
                  <a:t>y~p</a:t>
                </a:r>
                <a:r>
                  <a:rPr lang="en-US" altLang="zh-CN" b="0" dirty="0"/>
                  <a:t>(</a:t>
                </a:r>
                <a:r>
                  <a:rPr lang="en-US" altLang="zh-CN" b="0" dirty="0" err="1"/>
                  <a:t>y|x</a:t>
                </a:r>
                <a:r>
                  <a:rPr lang="en-US" altLang="zh-CN" b="0" dirty="0"/>
                  <a:t>)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KL</m:t>
                    </m:r>
                  </m:oMath>
                </a14:m>
                <a:r>
                  <a:rPr lang="en-US" altLang="zh-CN" dirty="0"/>
                  <a:t>(p(</a:t>
                </a:r>
                <a:r>
                  <a:rPr lang="en-US" altLang="zh-CN" dirty="0" err="1"/>
                  <a:t>z|x,y</a:t>
                </a:r>
                <a:r>
                  <a:rPr lang="en-US" altLang="zh-CN" dirty="0"/>
                  <a:t>)||q(</a:t>
                </a:r>
                <a:r>
                  <a:rPr lang="en-US" altLang="zh-CN" dirty="0" err="1"/>
                  <a:t>z|y</a:t>
                </a:r>
                <a:r>
                  <a:rPr lang="en-US" altLang="zh-CN" dirty="0"/>
                  <a:t>))-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CN" dirty="0"/>
                  <a:t>(</a:t>
                </a:r>
                <a:r>
                  <a:rPr lang="en-US" altLang="zh-CN" dirty="0" err="1"/>
                  <a:t>y|x</a:t>
                </a:r>
                <a:r>
                  <a:rPr lang="en-US" altLang="zh-CN" dirty="0"/>
                  <a:t>)-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zh-CN" dirty="0"/>
                  <a:t>MSE(</a:t>
                </a:r>
                <a:r>
                  <a:rPr lang="en-US" altLang="zh-CN" dirty="0" err="1"/>
                  <a:t>x,x_con</a:t>
                </a:r>
                <a:r>
                  <a:rPr lang="en-US" altLang="zh-CN" dirty="0"/>
                  <a:t>)</a:t>
                </a: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90AB8EEE-5879-47E5-BD67-0398943D9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536" y="3475566"/>
                <a:ext cx="6843408" cy="1227003"/>
              </a:xfrm>
              <a:prstGeom prst="rect">
                <a:avLst/>
              </a:prstGeom>
              <a:blipFill>
                <a:blip r:embed="rId8"/>
                <a:stretch>
                  <a:fillRect l="-802" b="-54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3294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9938BB7D-B2F8-46EC-9BB1-04FF55D196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Data : 758*910</a:t>
                </a:r>
              </a:p>
              <a:p>
                <a:r>
                  <a:rPr lang="en-US" altLang="zh-CN" dirty="0" err="1"/>
                  <a:t>dropoutmask</a:t>
                </a:r>
                <a:r>
                  <a:rPr lang="en-US" altLang="zh-CN" dirty="0"/>
                  <a:t>: 758*910   </a:t>
                </a:r>
              </a:p>
              <a:p>
                <a:endParaRPr lang="en-US" altLang="zh-CN" dirty="0"/>
              </a:p>
              <a:p>
                <a:r>
                  <a:rPr lang="en-US" altLang="zh-CN" b="0" dirty="0" err="1">
                    <a:effectLst/>
                    <a:latin typeface="Consolas" panose="020B0609020204030204" pitchFamily="49" charset="0"/>
                  </a:rPr>
                  <a:t>truth_df</a:t>
                </a:r>
                <a:r>
                  <a:rPr lang="en-US" altLang="zh-CN" b="0" dirty="0">
                    <a:effectLst/>
                    <a:latin typeface="Consolas" panose="020B0609020204030204" pitchFamily="49" charset="0"/>
                  </a:rPr>
                  <a:t>:       </a:t>
                </a:r>
                <a:r>
                  <a:rPr lang="zh-CN" altLang="en-US" b="0" dirty="0">
                    <a:effectLst/>
                    <a:latin typeface="Consolas" panose="020B0609020204030204" pitchFamily="49" charset="0"/>
                  </a:rPr>
                  <a:t>真实的调控网络             </a:t>
                </a:r>
                <a:r>
                  <a:rPr lang="en-US" altLang="zh-CN" b="0" dirty="0">
                    <a:effectLst/>
                    <a:latin typeface="Consolas" panose="020B0609020204030204" pitchFamily="49" charset="0"/>
                  </a:rPr>
                  <a:t>910 *910</a:t>
                </a:r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b="0" dirty="0">
                    <a:effectLst/>
                    <a:latin typeface="Consolas" panose="020B0609020204030204" pitchFamily="49" charset="0"/>
                  </a:rPr>
                  <a:t>TF_mask</a:t>
                </a:r>
                <a:r>
                  <a:rPr lang="zh-CN" altLang="en-US" b="0" dirty="0">
                    <a:effectLst/>
                    <a:latin typeface="Consolas" panose="020B0609020204030204" pitchFamily="49" charset="0"/>
                  </a:rPr>
                  <a:t>：   所有可能的调控关系  </a:t>
                </a:r>
                <a:r>
                  <a:rPr lang="en-US" altLang="zh-CN" b="0" dirty="0">
                    <a:effectLst/>
                    <a:latin typeface="Consolas" panose="020B0609020204030204" pitchFamily="49" charset="0"/>
                  </a:rPr>
                  <a:t>343*909</a:t>
                </a:r>
                <a:r>
                  <a:rPr lang="zh-CN" altLang="en-US" b="0" dirty="0">
                    <a:effectLst/>
                    <a:latin typeface="Consolas" panose="020B0609020204030204" pitchFamily="49" charset="0"/>
                  </a:rPr>
                  <a:t>     </a:t>
                </a:r>
                <a:r>
                  <a:rPr lang="en-US" altLang="zh-CN" b="0" dirty="0">
                    <a:effectLst/>
                    <a:latin typeface="Consolas" panose="020B0609020204030204" pitchFamily="49" charset="0"/>
                  </a:rPr>
                  <a:t>910*910</a:t>
                </a:r>
              </a:p>
              <a:p>
                <a:r>
                  <a:rPr lang="en-US" altLang="zh-CN" b="0" dirty="0" err="1">
                    <a:effectLst/>
                    <a:latin typeface="Consolas" panose="020B0609020204030204" pitchFamily="49" charset="0"/>
                  </a:rPr>
                  <a:t>Evaluate_Mask</a:t>
                </a:r>
                <a:r>
                  <a:rPr lang="zh-CN" altLang="en-US" b="0" dirty="0">
                    <a:effectLst/>
                    <a:latin typeface="Consolas" panose="020B0609020204030204" pitchFamily="49" charset="0"/>
                  </a:rPr>
                  <a:t>：有</a:t>
                </a:r>
                <a:r>
                  <a:rPr lang="en-US" altLang="zh-CN" b="0" dirty="0">
                    <a:effectLst/>
                    <a:latin typeface="Consolas" panose="020B0609020204030204" pitchFamily="49" charset="0"/>
                  </a:rPr>
                  <a:t>TF</a:t>
                </a:r>
                <a:r>
                  <a:rPr lang="zh-CN" altLang="en-US" b="0" dirty="0">
                    <a:effectLst/>
                    <a:latin typeface="Consolas" panose="020B0609020204030204" pitchFamily="49" charset="0"/>
                  </a:rPr>
                  <a:t>的列的全部为</a:t>
                </a:r>
                <a:r>
                  <a:rPr lang="en-US" altLang="zh-CN" b="0" dirty="0">
                    <a:effectLst/>
                    <a:latin typeface="Consolas" panose="020B0609020204030204" pitchFamily="49" charset="0"/>
                  </a:rPr>
                  <a:t>1  343*516    910*910</a:t>
                </a:r>
              </a:p>
              <a:p>
                <a:endParaRPr lang="en-US" altLang="zh-CN" b="0" dirty="0">
                  <a:effectLst/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Adj_A    </a:t>
                </a:r>
                <a:r>
                  <a:rPr lang="zh-CN" alt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对角线为</a:t>
                </a:r>
                <a:r>
                  <a:rPr lang="en-US" altLang="zh-CN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    </a:t>
                </a:r>
                <a:r>
                  <a:rPr lang="zh-CN" alt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其他的为</a:t>
                </a:r>
                <a:r>
                  <a:rPr lang="en-US" altLang="zh-CN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1/(num_genes-1)+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CN" b="0" dirty="0">
                    <a:effectLst/>
                    <a:latin typeface="Consolas" panose="020B0609020204030204" pitchFamily="49" charset="0"/>
                  </a:rPr>
                  <a:t>910*910</a:t>
                </a:r>
                <a:endParaRPr lang="en-US" altLang="zh-CN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9938BB7D-B2F8-46EC-9BB1-04FF55D196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81" t="-24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F5313C1F-3C69-46C8-8198-2FDFE971F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1493F02-942A-4DA7-8A7C-92D08F6955F5}"/>
              </a:ext>
            </a:extLst>
          </p:cNvPr>
          <p:cNvSpPr txBox="1"/>
          <p:nvPr/>
        </p:nvSpPr>
        <p:spPr>
          <a:xfrm>
            <a:off x="7308921" y="629521"/>
            <a:ext cx="2751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343 TF</a:t>
            </a:r>
          </a:p>
          <a:p>
            <a:r>
              <a:rPr lang="en-US" altLang="zh-CN" dirty="0"/>
              <a:t>517  </a:t>
            </a:r>
            <a:r>
              <a:rPr lang="zh-CN" altLang="en-US" dirty="0"/>
              <a:t>调控因子</a:t>
            </a:r>
          </a:p>
          <a:p>
            <a:r>
              <a:rPr lang="en-US" altLang="zh-CN" dirty="0"/>
              <a:t>910  </a:t>
            </a:r>
            <a:r>
              <a:rPr lang="zh-CN" altLang="en-US" dirty="0"/>
              <a:t>基因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AE08EFC-29BF-4C23-801A-C89D478708A0}"/>
              </a:ext>
            </a:extLst>
          </p:cNvPr>
          <p:cNvSpPr txBox="1"/>
          <p:nvPr/>
        </p:nvSpPr>
        <p:spPr>
          <a:xfrm>
            <a:off x="3102155" y="906520"/>
            <a:ext cx="3541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真正的调控网络   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4257</a:t>
            </a:r>
            <a:endParaRPr lang="zh-CN" alt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098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EC673D49-CD48-4CCD-BCB2-422BE8255E73}"/>
              </a:ext>
            </a:extLst>
          </p:cNvPr>
          <p:cNvSpPr/>
          <p:nvPr/>
        </p:nvSpPr>
        <p:spPr>
          <a:xfrm>
            <a:off x="7537" y="5413213"/>
            <a:ext cx="4630621" cy="16621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bg1"/>
                </a:solidFill>
              </a:rPr>
              <a:t>Mu = </a:t>
            </a:r>
            <a:r>
              <a:rPr lang="en-US" altLang="zh-CN" dirty="0" err="1">
                <a:solidFill>
                  <a:schemeClr val="bg1"/>
                </a:solidFill>
              </a:rPr>
              <a:t>Matmul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Mu,</a:t>
            </a:r>
            <a:r>
              <a:rPr lang="en-US" altLang="zh-CN" dirty="0" err="1">
                <a:solidFill>
                  <a:srgbClr val="FFFF00"/>
                </a:solidFill>
              </a:rPr>
              <a:t>GRN_layer</a:t>
            </a:r>
            <a:r>
              <a:rPr lang="en-US" altLang="zh-CN" dirty="0">
                <a:solidFill>
                  <a:schemeClr val="bg1"/>
                </a:solidFill>
              </a:rPr>
              <a:t>)    64*910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Var = exp(</a:t>
            </a:r>
            <a:r>
              <a:rPr lang="en-US" altLang="zh-CN" dirty="0" err="1">
                <a:solidFill>
                  <a:schemeClr val="bg1"/>
                </a:solidFill>
              </a:rPr>
              <a:t>Matmul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logvar,</a:t>
            </a:r>
            <a:r>
              <a:rPr lang="en-US" altLang="zh-CN" dirty="0" err="1">
                <a:solidFill>
                  <a:srgbClr val="FFFF00"/>
                </a:solidFill>
              </a:rPr>
              <a:t>GRN_layer</a:t>
            </a:r>
            <a:r>
              <a:rPr lang="en-US" altLang="zh-CN" dirty="0">
                <a:solidFill>
                  <a:schemeClr val="bg1"/>
                </a:solidFill>
              </a:rPr>
              <a:t>)) 64*910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Z=</a:t>
            </a:r>
            <a:r>
              <a:rPr lang="en-US" altLang="zh-CN" dirty="0" err="1">
                <a:solidFill>
                  <a:schemeClr val="bg1"/>
                </a:solidFill>
              </a:rPr>
              <a:t>mu+sqrt</a:t>
            </a:r>
            <a:r>
              <a:rPr lang="en-US" altLang="zh-CN" dirty="0">
                <a:solidFill>
                  <a:schemeClr val="bg1"/>
                </a:solidFill>
              </a:rPr>
              <a:t>(var)*noise       64*910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Z_inv</a:t>
            </a:r>
            <a:r>
              <a:rPr lang="en-US" altLang="zh-CN" dirty="0">
                <a:solidFill>
                  <a:schemeClr val="bg1"/>
                </a:solidFill>
              </a:rPr>
              <a:t>=</a:t>
            </a:r>
            <a:r>
              <a:rPr lang="en-US" altLang="zh-CN" dirty="0" err="1">
                <a:solidFill>
                  <a:schemeClr val="bg1"/>
                </a:solidFill>
              </a:rPr>
              <a:t>Matmul</a:t>
            </a:r>
            <a:r>
              <a:rPr lang="en-US" altLang="zh-CN" dirty="0">
                <a:solidFill>
                  <a:schemeClr val="bg1"/>
                </a:solidFill>
              </a:rPr>
              <a:t>(z, </a:t>
            </a:r>
            <a:r>
              <a:rPr lang="en-US" altLang="zh-CN" dirty="0">
                <a:solidFill>
                  <a:srgbClr val="FF0000"/>
                </a:solidFill>
              </a:rPr>
              <a:t>inverse GRN layer</a:t>
            </a:r>
            <a:r>
              <a:rPr lang="en-US" altLang="zh-CN" dirty="0">
                <a:solidFill>
                  <a:schemeClr val="bg1"/>
                </a:solidFill>
              </a:rPr>
              <a:t>) 64*910</a:t>
            </a:r>
            <a:endParaRPr lang="zh-CN" altLang="en-US" dirty="0"/>
          </a:p>
        </p:txBody>
      </p:sp>
      <p:sp>
        <p:nvSpPr>
          <p:cNvPr id="45" name="流程图: 可选过程 44">
            <a:extLst>
              <a:ext uri="{FF2B5EF4-FFF2-40B4-BE49-F238E27FC236}">
                <a16:creationId xmlns:a16="http://schemas.microsoft.com/office/drawing/2014/main" id="{0FD582E3-EEED-45A9-AC74-4F18D50A88A8}"/>
              </a:ext>
            </a:extLst>
          </p:cNvPr>
          <p:cNvSpPr/>
          <p:nvPr/>
        </p:nvSpPr>
        <p:spPr>
          <a:xfrm>
            <a:off x="5215443" y="2820673"/>
            <a:ext cx="2165496" cy="1627059"/>
          </a:xfrm>
          <a:prstGeom prst="flowChartAlternate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            </a:t>
            </a:r>
            <a:r>
              <a:rPr lang="en-US" altLang="zh-CN" sz="2400" dirty="0" err="1">
                <a:solidFill>
                  <a:schemeClr val="tx1"/>
                </a:solidFill>
              </a:rPr>
              <a:t>pzy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标题 30">
            <a:extLst>
              <a:ext uri="{FF2B5EF4-FFF2-40B4-BE49-F238E27FC236}">
                <a16:creationId xmlns:a16="http://schemas.microsoft.com/office/drawing/2014/main" id="{0120DE1E-9805-4E13-98BA-5D5E4B15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 dirty="0"/>
              <a:t>带标签的</a:t>
            </a:r>
            <a:r>
              <a:rPr lang="en-US" altLang="zh-CN" sz="1800" dirty="0"/>
              <a:t>VAE+GRN layer</a:t>
            </a:r>
            <a:endParaRPr lang="zh-CN" altLang="en-US" dirty="0"/>
          </a:p>
        </p:txBody>
      </p:sp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C12AD4E0-A030-4E94-9010-B4BC5F768253}"/>
              </a:ext>
            </a:extLst>
          </p:cNvPr>
          <p:cNvSpPr/>
          <p:nvPr/>
        </p:nvSpPr>
        <p:spPr>
          <a:xfrm>
            <a:off x="3639218" y="866069"/>
            <a:ext cx="1623848" cy="559676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VAE-EAD</a:t>
            </a:r>
            <a:endParaRPr lang="zh-CN" altLang="en-US" dirty="0"/>
          </a:p>
        </p:txBody>
      </p:sp>
      <p:sp>
        <p:nvSpPr>
          <p:cNvPr id="7" name="流程图: 可选过程 6">
            <a:extLst>
              <a:ext uri="{FF2B5EF4-FFF2-40B4-BE49-F238E27FC236}">
                <a16:creationId xmlns:a16="http://schemas.microsoft.com/office/drawing/2014/main" id="{DC05FBB2-24B9-4D02-8F3F-28A458D0B0EC}"/>
              </a:ext>
            </a:extLst>
          </p:cNvPr>
          <p:cNvSpPr/>
          <p:nvPr/>
        </p:nvSpPr>
        <p:spPr>
          <a:xfrm>
            <a:off x="1689425" y="2894603"/>
            <a:ext cx="1231160" cy="76462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inference_qyx</a:t>
            </a:r>
            <a:endParaRPr lang="zh-CN" altLang="en-US" dirty="0"/>
          </a:p>
        </p:txBody>
      </p:sp>
      <p:sp>
        <p:nvSpPr>
          <p:cNvPr id="8" name="流程图: 可选过程 7">
            <a:extLst>
              <a:ext uri="{FF2B5EF4-FFF2-40B4-BE49-F238E27FC236}">
                <a16:creationId xmlns:a16="http://schemas.microsoft.com/office/drawing/2014/main" id="{47078FAF-B391-4A91-8325-DCBDEDDE71E8}"/>
              </a:ext>
            </a:extLst>
          </p:cNvPr>
          <p:cNvSpPr/>
          <p:nvPr/>
        </p:nvSpPr>
        <p:spPr>
          <a:xfrm>
            <a:off x="1705683" y="3947225"/>
            <a:ext cx="1231160" cy="76462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inference_qzyx</a:t>
            </a:r>
            <a:endParaRPr lang="zh-CN" altLang="en-US" dirty="0"/>
          </a:p>
        </p:txBody>
      </p:sp>
      <p:sp>
        <p:nvSpPr>
          <p:cNvPr id="9" name="流程图: 可选过程 8">
            <a:extLst>
              <a:ext uri="{FF2B5EF4-FFF2-40B4-BE49-F238E27FC236}">
                <a16:creationId xmlns:a16="http://schemas.microsoft.com/office/drawing/2014/main" id="{3A2E12C9-8DE0-4206-A087-6C4BBF595002}"/>
              </a:ext>
            </a:extLst>
          </p:cNvPr>
          <p:cNvSpPr/>
          <p:nvPr/>
        </p:nvSpPr>
        <p:spPr>
          <a:xfrm>
            <a:off x="5369328" y="3662709"/>
            <a:ext cx="977462" cy="72127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y_mu</a:t>
            </a:r>
            <a:endParaRPr lang="zh-CN" altLang="en-US" dirty="0"/>
          </a:p>
        </p:txBody>
      </p:sp>
      <p:sp>
        <p:nvSpPr>
          <p:cNvPr id="10" name="流程图: 可选过程 9">
            <a:extLst>
              <a:ext uri="{FF2B5EF4-FFF2-40B4-BE49-F238E27FC236}">
                <a16:creationId xmlns:a16="http://schemas.microsoft.com/office/drawing/2014/main" id="{394C237E-F4A1-43A4-8D3D-109BB0B8A7DD}"/>
              </a:ext>
            </a:extLst>
          </p:cNvPr>
          <p:cNvSpPr/>
          <p:nvPr/>
        </p:nvSpPr>
        <p:spPr>
          <a:xfrm>
            <a:off x="5352748" y="2892139"/>
            <a:ext cx="1061215" cy="72127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y_var</a:t>
            </a:r>
            <a:endParaRPr lang="zh-CN" altLang="en-US" dirty="0"/>
          </a:p>
        </p:txBody>
      </p:sp>
      <p:sp>
        <p:nvSpPr>
          <p:cNvPr id="11" name="流程图: 可选过程 10">
            <a:extLst>
              <a:ext uri="{FF2B5EF4-FFF2-40B4-BE49-F238E27FC236}">
                <a16:creationId xmlns:a16="http://schemas.microsoft.com/office/drawing/2014/main" id="{7E102599-F058-41C6-A0FB-AEC4130C51A7}"/>
              </a:ext>
            </a:extLst>
          </p:cNvPr>
          <p:cNvSpPr/>
          <p:nvPr/>
        </p:nvSpPr>
        <p:spPr>
          <a:xfrm>
            <a:off x="6176156" y="5939123"/>
            <a:ext cx="1327175" cy="61879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generative_pxz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5669EBA-31CE-4B27-929E-C758C02AFD2A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53717" y="3276916"/>
            <a:ext cx="13357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D68C98A-5EC8-4792-9E41-B49AD3685685}"/>
              </a:ext>
            </a:extLst>
          </p:cNvPr>
          <p:cNvSpPr txBox="1"/>
          <p:nvPr/>
        </p:nvSpPr>
        <p:spPr>
          <a:xfrm>
            <a:off x="6839743" y="6787247"/>
            <a:ext cx="1455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X: 64*910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6DDA075-0E2E-45C1-AA97-1616F298EEB9}"/>
              </a:ext>
            </a:extLst>
          </p:cNvPr>
          <p:cNvSpPr txBox="1"/>
          <p:nvPr/>
        </p:nvSpPr>
        <p:spPr>
          <a:xfrm>
            <a:off x="7013122" y="318228"/>
            <a:ext cx="2301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758(</a:t>
            </a:r>
            <a:r>
              <a:rPr lang="zh-CN" altLang="en-US" dirty="0"/>
              <a:t>样本</a:t>
            </a:r>
            <a:r>
              <a:rPr lang="en-US" altLang="zh-CN" dirty="0"/>
              <a:t>)*910</a:t>
            </a:r>
            <a:r>
              <a:rPr lang="zh-CN" altLang="en-US" dirty="0"/>
              <a:t>（基因）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9610E53-42A0-40C8-BC67-483584BA3888}"/>
              </a:ext>
            </a:extLst>
          </p:cNvPr>
          <p:cNvSpPr txBox="1"/>
          <p:nvPr/>
        </p:nvSpPr>
        <p:spPr>
          <a:xfrm>
            <a:off x="2320918" y="4776736"/>
            <a:ext cx="1874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Mu: 64*910</a:t>
            </a:r>
            <a:br>
              <a:rPr lang="en-US" altLang="zh-CN" dirty="0"/>
            </a:br>
            <a:r>
              <a:rPr lang="en-US" altLang="zh-CN" dirty="0" err="1"/>
              <a:t>logvar</a:t>
            </a:r>
            <a:r>
              <a:rPr lang="en-US" altLang="zh-CN" dirty="0"/>
              <a:t>: 64*910</a:t>
            </a:r>
          </a:p>
          <a:p>
            <a:endParaRPr lang="en-US" altLang="zh-CN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1B7E67E-01A9-4EB3-9197-FDA80A454E84}"/>
              </a:ext>
            </a:extLst>
          </p:cNvPr>
          <p:cNvSpPr txBox="1"/>
          <p:nvPr/>
        </p:nvSpPr>
        <p:spPr>
          <a:xfrm>
            <a:off x="8392279" y="897460"/>
            <a:ext cx="5253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Mask :</a:t>
            </a:r>
            <a:r>
              <a:rPr lang="zh-CN" altLang="en-US" dirty="0"/>
              <a:t>对角线为</a:t>
            </a:r>
            <a:r>
              <a:rPr lang="en-US" altLang="zh-CN" dirty="0"/>
              <a:t>0</a:t>
            </a:r>
            <a:r>
              <a:rPr lang="zh-CN" altLang="en-US" dirty="0"/>
              <a:t>，其他全为</a:t>
            </a:r>
            <a:r>
              <a:rPr lang="en-US" altLang="zh-CN" dirty="0"/>
              <a:t>1</a:t>
            </a:r>
            <a:r>
              <a:rPr lang="zh-CN" altLang="en-US" dirty="0"/>
              <a:t>的矩阵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en-US" altLang="zh-CN" dirty="0">
                <a:solidFill>
                  <a:srgbClr val="7030A0"/>
                </a:solidFill>
              </a:rPr>
              <a:t>GRN layer</a:t>
            </a:r>
            <a:r>
              <a:rPr lang="en-US" altLang="zh-CN" dirty="0"/>
              <a:t>:    (I-(</a:t>
            </a:r>
            <a:r>
              <a:rPr lang="en-US" altLang="zh-CN" dirty="0" err="1"/>
              <a:t>adj_A</a:t>
            </a:r>
            <a:r>
              <a:rPr lang="en-US" altLang="zh-CN" dirty="0"/>
              <a:t>*mask)^T)  910*910</a:t>
            </a:r>
          </a:p>
          <a:p>
            <a:endParaRPr lang="en-US" altLang="zh-CN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B324044-49F2-4335-A42D-485BE96EB3F9}"/>
              </a:ext>
            </a:extLst>
          </p:cNvPr>
          <p:cNvCxnSpPr>
            <a:cxnSpLocks/>
            <a:stCxn id="8" idx="2"/>
            <a:endCxn id="2" idx="0"/>
          </p:cNvCxnSpPr>
          <p:nvPr/>
        </p:nvCxnSpPr>
        <p:spPr>
          <a:xfrm>
            <a:off x="2321263" y="4711853"/>
            <a:ext cx="1585" cy="701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128C5C79-C016-4387-A066-56B955AF7B48}"/>
              </a:ext>
            </a:extLst>
          </p:cNvPr>
          <p:cNvSpPr txBox="1"/>
          <p:nvPr/>
        </p:nvSpPr>
        <p:spPr>
          <a:xfrm>
            <a:off x="4672216" y="5879189"/>
            <a:ext cx="164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Z_inv:64*910</a:t>
            </a:r>
            <a:endParaRPr lang="zh-CN" altLang="en-US" dirty="0"/>
          </a:p>
        </p:txBody>
      </p: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EE93554E-9FFD-45AC-ABA8-D7E1C7331083}"/>
              </a:ext>
            </a:extLst>
          </p:cNvPr>
          <p:cNvCxnSpPr>
            <a:cxnSpLocks/>
            <a:stCxn id="7" idx="3"/>
            <a:endCxn id="45" idx="1"/>
          </p:cNvCxnSpPr>
          <p:nvPr/>
        </p:nvCxnSpPr>
        <p:spPr>
          <a:xfrm>
            <a:off x="2920585" y="3276917"/>
            <a:ext cx="2294858" cy="3572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7BE2EC23-A7A2-4156-9630-FABFE90162F2}"/>
              </a:ext>
            </a:extLst>
          </p:cNvPr>
          <p:cNvCxnSpPr>
            <a:cxnSpLocks/>
            <a:stCxn id="45" idx="3"/>
            <a:endCxn id="28" idx="1"/>
          </p:cNvCxnSpPr>
          <p:nvPr/>
        </p:nvCxnSpPr>
        <p:spPr>
          <a:xfrm flipV="1">
            <a:off x="7380939" y="3613410"/>
            <a:ext cx="1933949" cy="20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8D680A52-5AD1-45A1-9DEC-585B116B93C9}"/>
              </a:ext>
            </a:extLst>
          </p:cNvPr>
          <p:cNvSpPr txBox="1"/>
          <p:nvPr/>
        </p:nvSpPr>
        <p:spPr>
          <a:xfrm>
            <a:off x="7332700" y="3023895"/>
            <a:ext cx="2150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y_logvar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r>
              <a:rPr lang="en-US" altLang="zh-CN" dirty="0"/>
              <a:t> 64*910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y_mu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r>
              <a:rPr lang="en-US" altLang="zh-CN" dirty="0"/>
              <a:t> 64*910</a:t>
            </a:r>
          </a:p>
          <a:p>
            <a:endParaRPr lang="zh-CN" altLang="en-US" dirty="0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5CD5C1DC-1D1B-41D6-9C7D-64330276FEFD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7503331" y="6248521"/>
            <a:ext cx="1718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D0AB9FB2-F296-4A46-BD1F-9BFFA8A69355}"/>
              </a:ext>
            </a:extLst>
          </p:cNvPr>
          <p:cNvSpPr txBox="1"/>
          <p:nvPr/>
        </p:nvSpPr>
        <p:spPr>
          <a:xfrm>
            <a:off x="7598786" y="5914121"/>
            <a:ext cx="159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X_con:64*910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BF329424-A5AE-4AD0-8C31-49170183A7C6}"/>
              </a:ext>
            </a:extLst>
          </p:cNvPr>
          <p:cNvSpPr txBox="1"/>
          <p:nvPr/>
        </p:nvSpPr>
        <p:spPr>
          <a:xfrm>
            <a:off x="4124040" y="3214296"/>
            <a:ext cx="90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y:64*1</a:t>
            </a:r>
            <a:endParaRPr lang="zh-CN" altLang="en-US" dirty="0"/>
          </a:p>
        </p:txBody>
      </p:sp>
      <p:cxnSp>
        <p:nvCxnSpPr>
          <p:cNvPr id="80" name="连接符: 曲线 79">
            <a:extLst>
              <a:ext uri="{FF2B5EF4-FFF2-40B4-BE49-F238E27FC236}">
                <a16:creationId xmlns:a16="http://schemas.microsoft.com/office/drawing/2014/main" id="{D9173A14-B934-4C6D-A0F3-2E0BF04ACC2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84358" y="3276916"/>
            <a:ext cx="1421325" cy="105262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BD88EBA1-D21C-4453-B113-999E51178FE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305005" y="3659231"/>
            <a:ext cx="16258" cy="287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4E2A87A3-E240-46DA-A6CF-ACE1874069E4}"/>
              </a:ext>
            </a:extLst>
          </p:cNvPr>
          <p:cNvSpPr txBox="1"/>
          <p:nvPr/>
        </p:nvSpPr>
        <p:spPr>
          <a:xfrm>
            <a:off x="2320918" y="3594698"/>
            <a:ext cx="1387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 :64*1</a:t>
            </a:r>
            <a:endParaRPr lang="zh-CN" altLang="en-US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9FBAB60-A73F-4A41-B888-CDAB37BE0B39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>
            <a:off x="4638158" y="6244292"/>
            <a:ext cx="1537998" cy="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D8E88F77-B96B-4C77-95E2-27C6F4AA85B0}"/>
              </a:ext>
            </a:extLst>
          </p:cNvPr>
          <p:cNvSpPr/>
          <p:nvPr/>
        </p:nvSpPr>
        <p:spPr>
          <a:xfrm>
            <a:off x="9314888" y="2797225"/>
            <a:ext cx="4198580" cy="16323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y_mu</a:t>
            </a:r>
            <a:r>
              <a:rPr lang="es-E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s-E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matmul</a:t>
            </a:r>
            <a:r>
              <a:rPr lang="es-E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E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y_mu</a:t>
            </a:r>
            <a:r>
              <a:rPr lang="es-E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s-ES" altLang="zh-CN" dirty="0" err="1">
                <a:solidFill>
                  <a:srgbClr val="FFFF00"/>
                </a:solidFill>
                <a:latin typeface="Consolas" panose="020B0609020204030204" pitchFamily="49" charset="0"/>
              </a:rPr>
              <a:t>GRN_layer</a:t>
            </a:r>
            <a:r>
              <a:rPr lang="es-E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E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y_var</a:t>
            </a:r>
            <a:r>
              <a:rPr lang="es-E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s-E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exp</a:t>
            </a:r>
            <a:r>
              <a:rPr lang="es-E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E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matmul</a:t>
            </a:r>
            <a:r>
              <a:rPr lang="es-E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E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y_logvar,</a:t>
            </a:r>
            <a:r>
              <a:rPr lang="es-ES" altLang="zh-CN" dirty="0" err="1">
                <a:solidFill>
                  <a:srgbClr val="FFFF00"/>
                </a:solidFill>
                <a:latin typeface="Consolas" panose="020B0609020204030204" pitchFamily="49" charset="0"/>
              </a:rPr>
              <a:t>GRN_layer</a:t>
            </a:r>
            <a:r>
              <a:rPr lang="es-E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))</a:t>
            </a:r>
          </a:p>
          <a:p>
            <a:pPr algn="ctr"/>
            <a:endParaRPr lang="zh-CN" altLang="en-US" dirty="0" err="1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F0997DB7-2968-4EC7-A160-011431A6CD7B}"/>
              </a:ext>
            </a:extLst>
          </p:cNvPr>
          <p:cNvSpPr/>
          <p:nvPr/>
        </p:nvSpPr>
        <p:spPr>
          <a:xfrm>
            <a:off x="1344706" y="1597422"/>
            <a:ext cx="1764254" cy="56199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InferenceNet</a:t>
            </a:r>
            <a:endParaRPr lang="zh-CN" altLang="en-US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CE46DF6A-E38A-4C9E-8B20-BDC4F14965DF}"/>
              </a:ext>
            </a:extLst>
          </p:cNvPr>
          <p:cNvSpPr/>
          <p:nvPr/>
        </p:nvSpPr>
        <p:spPr>
          <a:xfrm>
            <a:off x="5538897" y="1651952"/>
            <a:ext cx="1655512" cy="56199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GenerativeNet</a:t>
            </a:r>
            <a:endParaRPr lang="zh-CN" altLang="en-US" dirty="0"/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0E842C20-4AC1-48BC-8632-F81EFC1DCAAD}"/>
              </a:ext>
            </a:extLst>
          </p:cNvPr>
          <p:cNvSpPr/>
          <p:nvPr/>
        </p:nvSpPr>
        <p:spPr>
          <a:xfrm>
            <a:off x="9217200" y="5861632"/>
            <a:ext cx="2178773" cy="8436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Recon_loss</a:t>
            </a:r>
            <a:endParaRPr lang="zh-CN" altLang="en-US" dirty="0"/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41DF521A-6A98-4D09-BFB6-8796025A9F2C}"/>
              </a:ext>
            </a:extLst>
          </p:cNvPr>
          <p:cNvCxnSpPr>
            <a:stCxn id="15" idx="0"/>
            <a:endCxn id="83" idx="1"/>
          </p:cNvCxnSpPr>
          <p:nvPr/>
        </p:nvCxnSpPr>
        <p:spPr>
          <a:xfrm flipV="1">
            <a:off x="7567358" y="6283453"/>
            <a:ext cx="1649842" cy="503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E4A4E669-81C7-4768-8B49-858BCBE58166}"/>
              </a:ext>
            </a:extLst>
          </p:cNvPr>
          <p:cNvSpPr/>
          <p:nvPr/>
        </p:nvSpPr>
        <p:spPr>
          <a:xfrm>
            <a:off x="9251172" y="4954394"/>
            <a:ext cx="2276461" cy="632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Gaussian_loss</a:t>
            </a:r>
            <a:endParaRPr lang="zh-CN" altLang="en-US" dirty="0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F3790011-A1EF-4922-8E95-2301E35C1338}"/>
              </a:ext>
            </a:extLst>
          </p:cNvPr>
          <p:cNvCxnSpPr>
            <a:endCxn id="86" idx="1"/>
          </p:cNvCxnSpPr>
          <p:nvPr/>
        </p:nvCxnSpPr>
        <p:spPr>
          <a:xfrm>
            <a:off x="3742063" y="5091716"/>
            <a:ext cx="5509109" cy="179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3D48A5A9-391C-4C08-A359-68888CA3AAA5}"/>
              </a:ext>
            </a:extLst>
          </p:cNvPr>
          <p:cNvCxnSpPr>
            <a:cxnSpLocks/>
            <a:endCxn id="86" idx="1"/>
          </p:cNvCxnSpPr>
          <p:nvPr/>
        </p:nvCxnSpPr>
        <p:spPr>
          <a:xfrm rot="16200000" flipH="1">
            <a:off x="7967275" y="3986928"/>
            <a:ext cx="1611595" cy="9561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876801E3-6A3D-4FBC-A369-0F5EB5142FC9}"/>
              </a:ext>
            </a:extLst>
          </p:cNvPr>
          <p:cNvCxnSpPr>
            <a:cxnSpLocks/>
            <a:stCxn id="7" idx="3"/>
            <a:endCxn id="94" idx="1"/>
          </p:cNvCxnSpPr>
          <p:nvPr/>
        </p:nvCxnSpPr>
        <p:spPr>
          <a:xfrm>
            <a:off x="2920585" y="3276917"/>
            <a:ext cx="3459679" cy="15523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EFD83DEB-087B-448C-9308-C4F5CD57FC04}"/>
              </a:ext>
            </a:extLst>
          </p:cNvPr>
          <p:cNvSpPr/>
          <p:nvPr/>
        </p:nvSpPr>
        <p:spPr>
          <a:xfrm>
            <a:off x="6380264" y="4587591"/>
            <a:ext cx="1380961" cy="483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Entrop_loss</a:t>
            </a:r>
            <a:endParaRPr lang="zh-CN" altLang="en-US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73B4DBD0-E150-4608-A394-176CA9C59AB5}"/>
              </a:ext>
            </a:extLst>
          </p:cNvPr>
          <p:cNvSpPr txBox="1"/>
          <p:nvPr/>
        </p:nvSpPr>
        <p:spPr>
          <a:xfrm>
            <a:off x="13804" y="2774012"/>
            <a:ext cx="1455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X: 64*910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A94BE7F-65B4-4FCF-8A65-E6A5DD716992}"/>
              </a:ext>
            </a:extLst>
          </p:cNvPr>
          <p:cNvSpPr txBox="1"/>
          <p:nvPr/>
        </p:nvSpPr>
        <p:spPr>
          <a:xfrm>
            <a:off x="514362" y="4815181"/>
            <a:ext cx="167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先验分布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417F89-B1B9-4881-882D-3197EE806B62}"/>
              </a:ext>
            </a:extLst>
          </p:cNvPr>
          <p:cNvSpPr txBox="1"/>
          <p:nvPr/>
        </p:nvSpPr>
        <p:spPr>
          <a:xfrm>
            <a:off x="7444655" y="3783219"/>
            <a:ext cx="1494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后验分布</a:t>
            </a:r>
          </a:p>
        </p:txBody>
      </p:sp>
    </p:spTree>
    <p:extLst>
      <p:ext uri="{BB962C8B-B14F-4D97-AF65-F5344CB8AC3E}">
        <p14:creationId xmlns:p14="http://schemas.microsoft.com/office/powerpoint/2010/main" val="997547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E2D5113-8A1F-41A0-BA3D-EF41CCF06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 dirty="0"/>
              <a:t>带标签的</a:t>
            </a:r>
            <a:r>
              <a:rPr lang="en-US" altLang="zh-CN" sz="1800" dirty="0"/>
              <a:t>VAE+GRN layer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447C8F-C5AE-4D5F-945D-D7BFC51E1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572" y="793495"/>
            <a:ext cx="3198449" cy="186889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89608F7-EAE0-485A-8B9F-D2FBAFADB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122" y="2796879"/>
            <a:ext cx="2510831" cy="75716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5B0420F-2C79-49B3-B076-CD7EE29379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387" y="2898830"/>
            <a:ext cx="6552357" cy="327617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08FDFC2-8906-41E6-AF1A-6D4BDC8F2B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6183" y="3851590"/>
            <a:ext cx="5435879" cy="214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7569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ff21fd0-4f33-48ca-968f-cdf1174dd772}"/>
  <p:tag name="TABLE_ENDDRAG_ORIGIN_RECT" val="677*294"/>
  <p:tag name="TABLE_ENDDRAG_RECT" val="22*55*677*294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4761</TotalTime>
  <Words>1010</Words>
  <Application>Microsoft Office PowerPoint</Application>
  <PresentationFormat>自定义</PresentationFormat>
  <Paragraphs>116</Paragraphs>
  <Slides>11</Slides>
  <Notes>6</Notes>
  <HiddenSlides>1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Whitney-Bold</vt:lpstr>
      <vt:lpstr>等线</vt:lpstr>
      <vt:lpstr>方正兰亭黑简体</vt:lpstr>
      <vt:lpstr>方正正粗黑简体</vt:lpstr>
      <vt:lpstr>微软雅黑</vt:lpstr>
      <vt:lpstr>Arial</vt:lpstr>
      <vt:lpstr>Calibri</vt:lpstr>
      <vt:lpstr>Calibri Light</vt:lpstr>
      <vt:lpstr>Cambria Math</vt:lpstr>
      <vt:lpstr>Consolas</vt:lpstr>
      <vt:lpstr>Office 主题​​</vt:lpstr>
      <vt:lpstr>PowerPoint 演示文稿</vt:lpstr>
      <vt:lpstr>DeepSEM</vt:lpstr>
      <vt:lpstr>VAE的原理</vt:lpstr>
      <vt:lpstr>VAE的原理 </vt:lpstr>
      <vt:lpstr>VAE的原理 </vt:lpstr>
      <vt:lpstr>带标签的VAE</vt:lpstr>
      <vt:lpstr>PowerPoint 演示文稿</vt:lpstr>
      <vt:lpstr>带标签的VAE+GRN layer</vt:lpstr>
      <vt:lpstr>带标签的VAE+GRN layer</vt:lpstr>
      <vt:lpstr>带标签的VAE+GRN layer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田娇(Jiao Tian)</dc:creator>
  <cp:lastModifiedBy>王嘉基(Jiaji Wang)</cp:lastModifiedBy>
  <cp:revision>197</cp:revision>
  <dcterms:created xsi:type="dcterms:W3CDTF">2021-12-13T10:01:00Z</dcterms:created>
  <dcterms:modified xsi:type="dcterms:W3CDTF">2024-09-27T02:48:32Z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0x0101000E76F9444DF3BB45B07ECAA6841CADF3</vt:lpwstr>
  </property>
  <property fmtid="{D5CDD505-2E9C-101B-9397-08002B2CF9AE}" pid="3" name="ICV">
    <vt:lpwstr>7D16DBE143A9481181E959CEF44AC866</vt:lpwstr>
  </property>
  <property fmtid="{D5CDD505-2E9C-101B-9397-08002B2CF9AE}" pid="4" name="KSOProductBuildVer">
    <vt:lpwstr>2052-11.1.0.11365</vt:lpwstr>
  </property>
</Properties>
</file>