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B276-312C-4991-B9EC-94B6CC464FD0}" type="datetimeFigureOut">
              <a:rPr lang="en-US" smtClean="0"/>
              <a:pPr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" TargetMode="External"/><Relationship Id="rId2" Type="http://schemas.openxmlformats.org/officeDocument/2006/relationships/hyperlink" Target="http://scikit-learn.org/stable/modu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nemstudio.org/clustering-k-means-example-1.htm" TargetMode="External"/><Relationship Id="rId5" Type="http://schemas.openxmlformats.org/officeDocument/2006/relationships/hyperlink" Target="https://en.wikipedia.org/wiki/Affinity_propagation" TargetMode="External"/><Relationship Id="rId4" Type="http://schemas.openxmlformats.org/officeDocument/2006/relationships/hyperlink" Target="https://en.wikipedia.org/wiki/K-means_cluste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235676">
            <a:off x="1325321" y="2093676"/>
            <a:ext cx="6103017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Grupiranje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podataka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5715000" cy="7620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sz="4300" dirty="0" smtClean="0"/>
              <a:t> </a:t>
            </a:r>
            <a:r>
              <a:rPr lang="hr-HR" sz="4300" b="0" dirty="0" smtClean="0"/>
              <a:t>Određivanje </a:t>
            </a:r>
            <a:r>
              <a:rPr lang="hr-HR" sz="4300" b="0" dirty="0" smtClean="0"/>
              <a:t>gustoće K-means klastera</a:t>
            </a:r>
            <a:endParaRPr lang="en-US" sz="4300" b="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hr-HR" sz="2000" i="1" dirty="0" smtClean="0"/>
              <a:t>Rješenje </a:t>
            </a:r>
            <a:r>
              <a:rPr lang="hr-HR" sz="2000" i="1" dirty="0" smtClean="0"/>
              <a:t>sa parametrima data 1 (50), data2 (300), data 3(500</a:t>
            </a:r>
            <a:r>
              <a:rPr lang="hr-HR" sz="2000" i="1" dirty="0" smtClean="0"/>
              <a:t>)</a:t>
            </a:r>
            <a:endParaRPr lang="en-US" sz="2000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hr-HR" sz="2000" i="1" dirty="0" smtClean="0"/>
              <a:t>Rješenje sa parametrima data 1 (50), data2 (1300), data 3(1500)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0"/>
            <a:ext cx="3800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048000"/>
            <a:ext cx="391477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hr-HR" dirty="0" smtClean="0"/>
              <a:t>Rješenje nije uvijek </a:t>
            </a:r>
            <a:r>
              <a:rPr lang="hr-HR" dirty="0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3495675" cy="2242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81200"/>
            <a:ext cx="337185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495800"/>
            <a:ext cx="3543300" cy="217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Literatura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 smtClean="0"/>
              <a:t>[1]   </a:t>
            </a:r>
            <a:r>
              <a:rPr lang="hr-HR" u="sng" dirty="0" smtClean="0">
                <a:hlinkClick r:id="rId2"/>
              </a:rPr>
              <a:t>http://scikit-learn.org/stable/modules/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2]   </a:t>
            </a:r>
            <a:r>
              <a:rPr lang="hr-HR" u="sng" dirty="0" smtClean="0">
                <a:hlinkClick r:id="rId3"/>
              </a:rPr>
              <a:t>http://scikit-learn.org/stable/modules/clustering.html#k-means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3]   </a:t>
            </a:r>
            <a:r>
              <a:rPr lang="hr-HR" u="sng" dirty="0" smtClean="0">
                <a:hlinkClick r:id="rId3"/>
              </a:rPr>
              <a:t>http://scikit-learn.org/stable/modules/clustering.html#affinity-propagation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4]   </a:t>
            </a:r>
            <a:r>
              <a:rPr lang="hr-HR" u="sng" dirty="0" smtClean="0">
                <a:hlinkClick r:id="rId3"/>
              </a:rPr>
              <a:t>http://scikit-learn.org/stable/modules/clustering.html#mean-shift</a:t>
            </a:r>
            <a:endParaRPr lang="en-US" dirty="0" smtClean="0"/>
          </a:p>
          <a:p>
            <a:r>
              <a:rPr lang="en-US" dirty="0" smtClean="0"/>
              <a:t>[5]   </a:t>
            </a:r>
            <a:r>
              <a:rPr lang="hr-HR" u="sng" dirty="0" smtClean="0">
                <a:hlinkClick r:id="rId3"/>
              </a:rPr>
              <a:t>http://scikit-learn.org/stable/modules/clustering.html#spectral-clustering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6]   </a:t>
            </a:r>
            <a:r>
              <a:rPr lang="hr-HR" u="sng" dirty="0" smtClean="0">
                <a:hlinkClick r:id="rId3"/>
              </a:rPr>
              <a:t>http://scikit-learn.org/stable/modules/clustering.html#hierarchical-clustering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7]   </a:t>
            </a:r>
            <a:r>
              <a:rPr lang="hr-HR" u="sng" dirty="0" smtClean="0">
                <a:hlinkClick r:id="rId3"/>
              </a:rPr>
              <a:t>http://scikit-learn.org/stable/modules/clustering.html#dbscan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8]   </a:t>
            </a:r>
            <a:r>
              <a:rPr lang="hr-HR" u="sng" dirty="0" smtClean="0">
                <a:hlinkClick r:id="rId3"/>
              </a:rPr>
              <a:t>http://scikit-learn.org/stable/modules/clustering.html#birch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9]   </a:t>
            </a:r>
            <a:r>
              <a:rPr lang="hr-HR" u="sng" dirty="0" smtClean="0">
                <a:hlinkClick r:id="rId4"/>
              </a:rPr>
              <a:t>https://en.wikipedia.org/wiki/K-means_clustering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10] </a:t>
            </a:r>
            <a:r>
              <a:rPr lang="hr-HR" u="sng" dirty="0" smtClean="0">
                <a:hlinkClick r:id="rId5"/>
              </a:rPr>
              <a:t>https://en.wikipedia.org/wiki/Affinity_propagation</a:t>
            </a:r>
            <a:endParaRPr lang="en-US" dirty="0" smtClean="0"/>
          </a:p>
          <a:p>
            <a:r>
              <a:rPr lang="hr-HR" dirty="0" smtClean="0"/>
              <a:t>[1</a:t>
            </a:r>
            <a:r>
              <a:rPr lang="en-US" dirty="0" smtClean="0"/>
              <a:t>1</a:t>
            </a:r>
            <a:r>
              <a:rPr lang="hr-HR" dirty="0" smtClean="0"/>
              <a:t>] </a:t>
            </a:r>
            <a:r>
              <a:rPr lang="hr-HR" u="sng" dirty="0" smtClean="0">
                <a:hlinkClick r:id="rId6"/>
              </a:rPr>
              <a:t>http://mnemstudio.org/clustering-k-means-example-1.htm</a:t>
            </a:r>
            <a:endParaRPr lang="en-US" dirty="0" smtClean="0"/>
          </a:p>
          <a:p>
            <a:pPr>
              <a:buNone/>
            </a:pPr>
            <a:r>
              <a:rPr lang="hr-HR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8229600" cy="3581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1000" i="1" dirty="0" smtClean="0"/>
              <a:t>KRAJ</a:t>
            </a:r>
            <a:endParaRPr lang="en-US" sz="11000" i="1" dirty="0"/>
          </a:p>
        </p:txBody>
      </p:sp>
      <p:sp>
        <p:nvSpPr>
          <p:cNvPr id="4" name="Smiley Face 3"/>
          <p:cNvSpPr/>
          <p:nvPr/>
        </p:nvSpPr>
        <p:spPr>
          <a:xfrm>
            <a:off x="6324600" y="2362200"/>
            <a:ext cx="1752600" cy="1828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Sadržaj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4000" b="1" i="1" dirty="0" err="1" smtClean="0"/>
              <a:t>Općenito</a:t>
            </a:r>
            <a:r>
              <a:rPr lang="en-US" sz="4000" b="1" i="1" dirty="0" smtClean="0"/>
              <a:t> o </a:t>
            </a:r>
            <a:r>
              <a:rPr lang="en-US" sz="4000" b="1" i="1" dirty="0" err="1" smtClean="0"/>
              <a:t>grupiranju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Metode </a:t>
            </a:r>
            <a:r>
              <a:rPr lang="hr-HR" sz="4000" b="1" i="1" dirty="0" smtClean="0"/>
              <a:t>grupiranja </a:t>
            </a:r>
            <a:r>
              <a:rPr lang="hr-HR" sz="4000" b="1" i="1" dirty="0" smtClean="0"/>
              <a:t>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K-me</a:t>
            </a:r>
            <a:r>
              <a:rPr lang="en-US" sz="4000" b="1" i="1" dirty="0" smtClean="0"/>
              <a:t>a</a:t>
            </a:r>
            <a:r>
              <a:rPr lang="hr-HR" sz="4000" b="1" i="1" dirty="0" smtClean="0"/>
              <a:t>ns </a:t>
            </a:r>
            <a:r>
              <a:rPr lang="en-US" sz="4000" dirty="0" smtClean="0"/>
              <a:t>	</a:t>
            </a:r>
            <a:endParaRPr lang="en-US" sz="4000" dirty="0" smtClean="0"/>
          </a:p>
          <a:p>
            <a:endParaRPr lang="en-US" sz="2200" dirty="0" smtClean="0"/>
          </a:p>
          <a:p>
            <a:r>
              <a:rPr lang="hr-HR" sz="4000" b="1" i="1" dirty="0" smtClean="0"/>
              <a:t>Specifičnosti</a:t>
            </a:r>
            <a:r>
              <a:rPr lang="hr-HR" sz="4000" dirty="0" smtClean="0"/>
              <a:t> </a:t>
            </a:r>
            <a:r>
              <a:rPr lang="en-US" sz="4000" b="1" i="1" dirty="0" smtClean="0"/>
              <a:t>K-Means </a:t>
            </a:r>
            <a:r>
              <a:rPr lang="en-US" sz="4000" b="1" i="1" dirty="0" err="1" smtClean="0"/>
              <a:t>algoritma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Općenito</a:t>
            </a:r>
            <a:r>
              <a:rPr lang="en-US" b="1" i="1" dirty="0" smtClean="0"/>
              <a:t> o </a:t>
            </a:r>
            <a:r>
              <a:rPr lang="en-US" b="1" i="1" dirty="0" err="1" smtClean="0"/>
              <a:t>grupiranju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Grupiranje podataka odnosno klasteriranje (</a:t>
            </a:r>
            <a:r>
              <a:rPr lang="en-US" dirty="0" err="1" smtClean="0"/>
              <a:t>engl</a:t>
            </a:r>
            <a:r>
              <a:rPr lang="en-US" dirty="0" smtClean="0"/>
              <a:t>. </a:t>
            </a:r>
            <a:r>
              <a:rPr lang="en-US" i="1" dirty="0" smtClean="0"/>
              <a:t>clustering</a:t>
            </a:r>
            <a:r>
              <a:rPr lang="en-US" dirty="0" smtClean="0"/>
              <a:t>) </a:t>
            </a:r>
            <a:r>
              <a:rPr lang="hr-HR" dirty="0" smtClean="0"/>
              <a:t>je zadatak kojim je potrebno grupirati podatke na način da su objekti istoj grupi (klasteri) više slični međusobno nego s onima iz druge skupine</a:t>
            </a:r>
            <a:r>
              <a:rPr lang="hr-HR" dirty="0" smtClean="0"/>
              <a:t>.</a:t>
            </a:r>
            <a:endParaRPr lang="en-US" dirty="0" smtClean="0"/>
          </a:p>
          <a:p>
            <a:r>
              <a:rPr lang="hr-HR" dirty="0" smtClean="0"/>
              <a:t>Tehnika se koristi u mnogim područjima poput strojnog učenja, raspoznavanja uzoraka, analize slike, pronalaženja </a:t>
            </a:r>
            <a:r>
              <a:rPr lang="hr-HR" dirty="0" smtClean="0"/>
              <a:t>informacija</a:t>
            </a:r>
            <a:r>
              <a:rPr lang="en-US" dirty="0" smtClean="0"/>
              <a:t>,…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Metode grupiranja 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smtClean="0"/>
              <a:t>K-Mean</a:t>
            </a:r>
            <a:r>
              <a:rPr lang="en-US" dirty="0" smtClean="0"/>
              <a:t>s</a:t>
            </a:r>
            <a:endParaRPr lang="en-US" dirty="0" smtClean="0"/>
          </a:p>
          <a:p>
            <a:pPr lvl="0"/>
            <a:r>
              <a:rPr lang="hr-HR" dirty="0" smtClean="0"/>
              <a:t>Affinity </a:t>
            </a:r>
            <a:r>
              <a:rPr lang="hr-HR" dirty="0" smtClean="0"/>
              <a:t>propagation</a:t>
            </a:r>
            <a:endParaRPr lang="en-US" dirty="0" smtClean="0"/>
          </a:p>
          <a:p>
            <a:pPr lvl="0"/>
            <a:r>
              <a:rPr lang="hr-HR" dirty="0" smtClean="0"/>
              <a:t>Mean-shift</a:t>
            </a:r>
            <a:endParaRPr lang="en-US" dirty="0" smtClean="0"/>
          </a:p>
          <a:p>
            <a:pPr lvl="0"/>
            <a:r>
              <a:rPr lang="hr-HR" dirty="0" smtClean="0"/>
              <a:t>Spectral </a:t>
            </a:r>
            <a:r>
              <a:rPr lang="hr-HR" dirty="0" smtClean="0"/>
              <a:t>clustering</a:t>
            </a:r>
            <a:endParaRPr lang="en-US" dirty="0" smtClean="0"/>
          </a:p>
          <a:p>
            <a:pPr lvl="0"/>
            <a:r>
              <a:rPr lang="en-US" dirty="0" smtClean="0"/>
              <a:t>H</a:t>
            </a:r>
            <a:r>
              <a:rPr lang="hr-HR" dirty="0" smtClean="0"/>
              <a:t>ierarchical clustering</a:t>
            </a:r>
            <a:endParaRPr lang="en-US" dirty="0" smtClean="0"/>
          </a:p>
          <a:p>
            <a:pPr lvl="0"/>
            <a:r>
              <a:rPr lang="hr-HR" dirty="0" smtClean="0"/>
              <a:t>DBSCAN</a:t>
            </a:r>
            <a:endParaRPr lang="en-US" dirty="0" smtClean="0"/>
          </a:p>
          <a:p>
            <a:pPr lvl="0"/>
            <a:r>
              <a:rPr lang="hr-HR" dirty="0" smtClean="0"/>
              <a:t>Birch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Primjer</a:t>
            </a:r>
            <a:r>
              <a:rPr lang="en-US" b="1" i="1" dirty="0" smtClean="0"/>
              <a:t> </a:t>
            </a:r>
            <a:r>
              <a:rPr lang="en-US" b="1" i="1" dirty="0" err="1" smtClean="0"/>
              <a:t>grupiranja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r>
              <a:rPr lang="en-US" b="1" i="1" dirty="0" smtClean="0"/>
              <a:t> </a:t>
            </a:r>
            <a:r>
              <a:rPr lang="en-US" b="1" i="1" dirty="0" err="1" smtClean="0"/>
              <a:t>različitim</a:t>
            </a:r>
            <a:r>
              <a:rPr lang="en-US" b="1" i="1" dirty="0" smtClean="0"/>
              <a:t> </a:t>
            </a:r>
            <a:r>
              <a:rPr lang="en-US" b="1" i="1" dirty="0" err="1" smtClean="0"/>
              <a:t>metodama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741" y="1600200"/>
            <a:ext cx="7084518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 pomoću algoritma K srednjih </a:t>
            </a:r>
            <a:r>
              <a:rPr lang="hr-HR" dirty="0" smtClean="0"/>
              <a:t>vrijednosti </a:t>
            </a:r>
            <a:r>
              <a:rPr lang="hr-HR" dirty="0" smtClean="0"/>
              <a:t>pokušavaju razdvojiti uzorke u </a:t>
            </a:r>
            <a:r>
              <a:rPr lang="hr-HR" i="1" dirty="0" smtClean="0"/>
              <a:t>n</a:t>
            </a:r>
            <a:r>
              <a:rPr lang="hr-HR" dirty="0" smtClean="0"/>
              <a:t> grupa jednakih varijanci, umanjuje se kriterij poznat kao inercija ili unutar klasterni zbroj kvadrata. </a:t>
            </a:r>
            <a:endParaRPr lang="en-US" dirty="0" smtClean="0"/>
          </a:p>
          <a:p>
            <a:r>
              <a:rPr lang="hr-HR" dirty="0" smtClean="0"/>
              <a:t>Ovaj algoritam zahtjeva da se zada određeni broj </a:t>
            </a:r>
            <a:r>
              <a:rPr lang="hr-HR" dirty="0" smtClean="0"/>
              <a:t>klastera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hr-HR" dirty="0" smtClean="0"/>
              <a:t>od </a:t>
            </a:r>
            <a:r>
              <a:rPr lang="hr-HR" dirty="0" smtClean="0"/>
              <a:t>tri </a:t>
            </a:r>
            <a:r>
              <a:rPr lang="hr-HR" dirty="0" smtClean="0"/>
              <a:t>koraka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hr-HR" dirty="0" smtClean="0"/>
              <a:t>korak</a:t>
            </a:r>
            <a:r>
              <a:rPr lang="en-US" dirty="0" smtClean="0"/>
              <a:t> -</a:t>
            </a:r>
            <a:r>
              <a:rPr lang="hr-HR" dirty="0" smtClean="0"/>
              <a:t> dodjeljuje</a:t>
            </a:r>
            <a:r>
              <a:rPr lang="en-US" dirty="0" smtClean="0"/>
              <a:t>mo</a:t>
            </a:r>
            <a:r>
              <a:rPr lang="hr-HR" dirty="0" smtClean="0"/>
              <a:t> </a:t>
            </a:r>
            <a:r>
              <a:rPr lang="hr-HR" dirty="0" smtClean="0"/>
              <a:t>svaki uzorak najbližem centru.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Drugi </a:t>
            </a:r>
            <a:r>
              <a:rPr lang="hr-HR" dirty="0" smtClean="0"/>
              <a:t>korak </a:t>
            </a:r>
            <a:r>
              <a:rPr lang="en-US" dirty="0" smtClean="0"/>
              <a:t>-</a:t>
            </a:r>
            <a:r>
              <a:rPr lang="hr-HR" dirty="0" smtClean="0"/>
              <a:t>stvara</a:t>
            </a:r>
            <a:r>
              <a:rPr lang="en-US" dirty="0" smtClean="0"/>
              <a:t>mo</a:t>
            </a:r>
            <a:r>
              <a:rPr lang="hr-HR" dirty="0" smtClean="0"/>
              <a:t> </a:t>
            </a:r>
            <a:r>
              <a:rPr lang="hr-HR" dirty="0" smtClean="0"/>
              <a:t>nove centroide uzimanjem srednjih vrijednosti svih uzoraka dodijeljenih svakom prethodnom težištu</a:t>
            </a:r>
            <a:r>
              <a:rPr lang="hr-HR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Treći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- a</a:t>
            </a:r>
            <a:r>
              <a:rPr lang="hr-HR" dirty="0" smtClean="0"/>
              <a:t>lgoritam </a:t>
            </a:r>
            <a:r>
              <a:rPr lang="hr-HR" dirty="0" smtClean="0"/>
              <a:t>se zaustavlja kada je relativno smanjenje funkcije cilja između ponavljanja manja od zadane tolerancije vrijednosti.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hr-HR" dirty="0" smtClean="0"/>
              <a:t>dređivanj</a:t>
            </a:r>
            <a:r>
              <a:rPr lang="en-US" dirty="0" smtClean="0"/>
              <a:t>e</a:t>
            </a:r>
            <a:r>
              <a:rPr lang="hr-HR" dirty="0" smtClean="0"/>
              <a:t> </a:t>
            </a:r>
            <a:r>
              <a:rPr lang="hr-HR" dirty="0" smtClean="0"/>
              <a:t>centroida u K-means algoritmu 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5138710" cy="4210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r-HR" dirty="0" smtClean="0"/>
              <a:t>Potrebno je unaprijed zadati broj klastera i njihove početne </a:t>
            </a:r>
            <a:r>
              <a:rPr lang="hr-HR" dirty="0" smtClean="0"/>
              <a:t>vrijednosti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2 </a:t>
            </a:r>
            <a:r>
              <a:rPr lang="en-US" dirty="0" err="1" smtClean="0"/>
              <a:t>klastera</a:t>
            </a:r>
            <a:r>
              <a:rPr lang="en-US" dirty="0" smtClean="0"/>
              <a:t>            </a:t>
            </a: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klastera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340035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95600"/>
            <a:ext cx="3448050" cy="24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328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Sadržaj</vt:lpstr>
      <vt:lpstr>Općenito o grupiranju podataka</vt:lpstr>
      <vt:lpstr>Metode grupiranja podataka</vt:lpstr>
      <vt:lpstr> Primjer grupiranja podataka različitim metodama </vt:lpstr>
      <vt:lpstr>K-Means</vt:lpstr>
      <vt:lpstr>K-Means</vt:lpstr>
      <vt:lpstr>K-Means</vt:lpstr>
      <vt:lpstr>Specifičnosti K-Means algoritma</vt:lpstr>
      <vt:lpstr>Specifičnosti K-Means algoritma</vt:lpstr>
      <vt:lpstr>Specifičnosti K-Means algoritma</vt:lpstr>
      <vt:lpstr>Literatura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Stohastičko raspoređivanje</dc:title>
  <dc:creator>Andrija Dumančić</dc:creator>
  <cp:lastModifiedBy>Andrija Dumančić</cp:lastModifiedBy>
  <cp:revision>17</cp:revision>
  <dcterms:created xsi:type="dcterms:W3CDTF">2016-09-26T21:03:11Z</dcterms:created>
  <dcterms:modified xsi:type="dcterms:W3CDTF">2016-09-27T22:35:53Z</dcterms:modified>
</cp:coreProperties>
</file>