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B276-312C-4991-B9EC-94B6CC464FD0}" type="datetimeFigureOut">
              <a:rPr lang="en-US" smtClean="0"/>
              <a:pPr/>
              <a:t>09-Oct-16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235676">
            <a:off x="882742" y="2467964"/>
            <a:ext cx="7290281" cy="10926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Grupiranje</a:t>
            </a:r>
            <a:r>
              <a:rPr lang="en-US" sz="6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6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podataka</a:t>
            </a:r>
            <a:endParaRPr lang="en-US" sz="6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5867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Andrija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Dumančić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0" y="1447800"/>
            <a:ext cx="5715000" cy="762000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sz="4300" dirty="0" smtClean="0"/>
              <a:t> </a:t>
            </a:r>
            <a:r>
              <a:rPr lang="hr-HR" sz="4300" b="0" dirty="0" smtClean="0"/>
              <a:t>Određivanje gustoće K-means klastera</a:t>
            </a:r>
            <a:endParaRPr lang="en-US" sz="4300" b="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hr-HR" sz="2000" i="1" dirty="0" smtClean="0"/>
              <a:t>Rješenje sa parametrima data 1 (50), data2 (300), data 3(500)</a:t>
            </a:r>
            <a:endParaRPr lang="en-US" sz="2000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hr-HR" sz="2000" i="1" dirty="0" smtClean="0"/>
              <a:t>Rješenje sa parametrima data 1 (50), data2 (1300), data 3(1500)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0"/>
            <a:ext cx="38004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048000"/>
            <a:ext cx="3914775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hr-HR" dirty="0" smtClean="0"/>
              <a:t>Rješenje nije uvijek isto</a:t>
            </a:r>
            <a:r>
              <a:rPr lang="en-US" dirty="0" smtClean="0"/>
              <a:t> </a:t>
            </a: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3495675" cy="2242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981200"/>
            <a:ext cx="337185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495800"/>
            <a:ext cx="3543300" cy="2179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prvom</a:t>
            </a:r>
            <a:r>
              <a:rPr lang="en-US" dirty="0" smtClean="0"/>
              <a:t> </a:t>
            </a:r>
            <a:r>
              <a:rPr lang="en-US" dirty="0" err="1" smtClean="0"/>
              <a:t>dijelu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je </a:t>
            </a:r>
            <a:r>
              <a:rPr lang="en-US" dirty="0" err="1" smtClean="0"/>
              <a:t>prikazano</a:t>
            </a:r>
            <a:r>
              <a:rPr lang="en-US" dirty="0" smtClean="0"/>
              <a:t> </a:t>
            </a:r>
            <a:r>
              <a:rPr lang="en-US" dirty="0" err="1" smtClean="0"/>
              <a:t>određivanje</a:t>
            </a:r>
            <a:r>
              <a:rPr lang="en-US" dirty="0" smtClean="0"/>
              <a:t> </a:t>
            </a:r>
            <a:r>
              <a:rPr lang="en-US" dirty="0" err="1" smtClean="0"/>
              <a:t>položaja</a:t>
            </a:r>
            <a:r>
              <a:rPr lang="en-US" dirty="0" smtClean="0"/>
              <a:t>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njegova</a:t>
            </a:r>
            <a:r>
              <a:rPr lang="en-US" dirty="0" smtClean="0"/>
              <a:t> </a:t>
            </a:r>
            <a:r>
              <a:rPr lang="en-US" dirty="0" err="1" smtClean="0"/>
              <a:t>gustoća</a:t>
            </a:r>
            <a:r>
              <a:rPr lang="en-US" dirty="0" smtClean="0"/>
              <a:t>. </a:t>
            </a:r>
            <a:r>
              <a:rPr lang="en-US" dirty="0" err="1" smtClean="0"/>
              <a:t>Također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klastera</a:t>
            </a:r>
            <a:r>
              <a:rPr lang="en-US" dirty="0" smtClean="0"/>
              <a:t> je </a:t>
            </a:r>
            <a:r>
              <a:rPr lang="en-US" dirty="0" err="1" smtClean="0"/>
              <a:t>postavljen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3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maksimalne</a:t>
            </a:r>
            <a:r>
              <a:rPr lang="en-US" dirty="0" smtClean="0"/>
              <a:t> </a:t>
            </a:r>
            <a:r>
              <a:rPr lang="en-US" dirty="0" err="1" smtClean="0"/>
              <a:t>iteracije</a:t>
            </a:r>
            <a:r>
              <a:rPr lang="en-US" dirty="0" smtClean="0"/>
              <a:t> 10.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600201"/>
            <a:ext cx="7848600" cy="1905000"/>
          </a:xfrm>
        </p:spPr>
        <p:txBody>
          <a:bodyPr/>
          <a:lstStyle/>
          <a:p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je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centroida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određene</a:t>
            </a:r>
            <a:r>
              <a:rPr lang="en-US" dirty="0" smtClean="0"/>
              <a:t> </a:t>
            </a:r>
            <a:r>
              <a:rPr lang="en-US" dirty="0" err="1" smtClean="0"/>
              <a:t>boje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raspoznali</a:t>
            </a:r>
            <a:r>
              <a:rPr lang="en-US" dirty="0" smtClean="0"/>
              <a:t> </a:t>
            </a:r>
            <a:r>
              <a:rPr lang="en-US" dirty="0" err="1" smtClean="0"/>
              <a:t>uzorke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klastere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8077200" cy="2724548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tri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razdvojeni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340314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76800"/>
            <a:ext cx="8153400" cy="12493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tri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veću</a:t>
            </a:r>
            <a:r>
              <a:rPr lang="en-US" dirty="0" smtClean="0"/>
              <a:t> </a:t>
            </a:r>
            <a:r>
              <a:rPr lang="en-US" dirty="0" err="1" smtClean="0"/>
              <a:t>udaljenost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prošlu</a:t>
            </a:r>
            <a:r>
              <a:rPr lang="en-US" dirty="0" smtClean="0"/>
              <a:t> </a:t>
            </a:r>
            <a:r>
              <a:rPr lang="en-US" dirty="0" err="1" smtClean="0"/>
              <a:t>sliku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5105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8229600" cy="3581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1000" i="1" dirty="0" smtClean="0"/>
              <a:t>KRAJ</a:t>
            </a:r>
            <a:endParaRPr lang="en-US" sz="11000" i="1" dirty="0"/>
          </a:p>
        </p:txBody>
      </p:sp>
      <p:sp>
        <p:nvSpPr>
          <p:cNvPr id="4" name="Smiley Face 3"/>
          <p:cNvSpPr/>
          <p:nvPr/>
        </p:nvSpPr>
        <p:spPr>
          <a:xfrm>
            <a:off x="6324600" y="2362200"/>
            <a:ext cx="1752600" cy="1828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Sadržaj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4000" b="1" i="1" dirty="0" err="1" smtClean="0"/>
              <a:t>Općenito</a:t>
            </a:r>
            <a:r>
              <a:rPr lang="en-US" sz="4000" b="1" i="1" dirty="0" smtClean="0"/>
              <a:t> o </a:t>
            </a:r>
            <a:r>
              <a:rPr lang="en-US" sz="4000" b="1" i="1" dirty="0" err="1" smtClean="0"/>
              <a:t>grupiranju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podataka</a:t>
            </a:r>
            <a:endParaRPr lang="en-US" sz="4000" b="1" i="1" dirty="0" smtClean="0"/>
          </a:p>
          <a:p>
            <a:endParaRPr lang="en-US" sz="2200" b="1" i="1" dirty="0" smtClean="0"/>
          </a:p>
          <a:p>
            <a:r>
              <a:rPr lang="hr-HR" sz="4000" b="1" i="1" dirty="0" smtClean="0"/>
              <a:t>Metode grupiranja podataka</a:t>
            </a:r>
            <a:endParaRPr lang="en-US" sz="4000" b="1" i="1" dirty="0" smtClean="0"/>
          </a:p>
          <a:p>
            <a:endParaRPr lang="en-US" sz="2200" b="1" i="1" dirty="0" smtClean="0"/>
          </a:p>
          <a:p>
            <a:r>
              <a:rPr lang="hr-HR" sz="4000" b="1" i="1" dirty="0" smtClean="0"/>
              <a:t>K-me</a:t>
            </a:r>
            <a:r>
              <a:rPr lang="en-US" sz="4000" b="1" i="1" dirty="0" smtClean="0"/>
              <a:t>a</a:t>
            </a:r>
            <a:r>
              <a:rPr lang="hr-HR" sz="4000" b="1" i="1" dirty="0" smtClean="0"/>
              <a:t>ns </a:t>
            </a:r>
            <a:r>
              <a:rPr lang="en-US" sz="4000" dirty="0" smtClean="0"/>
              <a:t>	</a:t>
            </a:r>
          </a:p>
          <a:p>
            <a:endParaRPr lang="en-US" sz="2200" dirty="0" smtClean="0"/>
          </a:p>
          <a:p>
            <a:r>
              <a:rPr lang="hr-HR" sz="4000" b="1" i="1" dirty="0" smtClean="0"/>
              <a:t>Specifičnosti</a:t>
            </a:r>
            <a:r>
              <a:rPr lang="hr-HR" sz="4000" dirty="0" smtClean="0"/>
              <a:t> </a:t>
            </a:r>
            <a:r>
              <a:rPr lang="en-US" sz="4000" b="1" i="1" dirty="0" smtClean="0"/>
              <a:t>K-Means </a:t>
            </a:r>
            <a:r>
              <a:rPr lang="en-US" sz="4000" b="1" i="1" dirty="0" err="1" smtClean="0"/>
              <a:t>algoritma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Općenito</a:t>
            </a:r>
            <a:r>
              <a:rPr lang="en-US" b="1" i="1" dirty="0" smtClean="0"/>
              <a:t> o </a:t>
            </a:r>
            <a:r>
              <a:rPr lang="en-US" b="1" i="1" dirty="0" err="1" smtClean="0"/>
              <a:t>grupiranju</a:t>
            </a:r>
            <a:r>
              <a:rPr lang="en-US" b="1" i="1" dirty="0" smtClean="0"/>
              <a:t> </a:t>
            </a:r>
            <a:r>
              <a:rPr lang="en-US" b="1" i="1" dirty="0" err="1" smtClean="0"/>
              <a:t>podataka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Grupiranje podataka odnosno klasteriranje (</a:t>
            </a:r>
            <a:r>
              <a:rPr lang="en-US" dirty="0" err="1" smtClean="0"/>
              <a:t>engl</a:t>
            </a:r>
            <a:r>
              <a:rPr lang="en-US" dirty="0" smtClean="0"/>
              <a:t>. </a:t>
            </a:r>
            <a:r>
              <a:rPr lang="en-US" i="1" dirty="0" smtClean="0"/>
              <a:t>clustering</a:t>
            </a:r>
            <a:r>
              <a:rPr lang="en-US" dirty="0" smtClean="0"/>
              <a:t>) </a:t>
            </a:r>
            <a:r>
              <a:rPr lang="hr-HR" dirty="0" smtClean="0"/>
              <a:t>je zadatak kojim je potrebno grupirati podatke na način da su objekti istoj grupi (klasteri) više slični međusobno nego s onima iz druge skupine.</a:t>
            </a:r>
            <a:endParaRPr lang="en-US" dirty="0" smtClean="0"/>
          </a:p>
          <a:p>
            <a:r>
              <a:rPr lang="hr-HR" dirty="0" smtClean="0"/>
              <a:t>Tehnika se koristi u mnogim područjima poput strojnog učenja, raspoznavanja uzoraka, analize slike, pronalaženja informacija</a:t>
            </a:r>
            <a:r>
              <a:rPr lang="en-US" dirty="0" smtClean="0"/>
              <a:t>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Metode grupiranja podataka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smtClean="0"/>
              <a:t>K-Mean</a:t>
            </a:r>
            <a:r>
              <a:rPr lang="en-US" dirty="0" smtClean="0"/>
              <a:t>s</a:t>
            </a:r>
          </a:p>
          <a:p>
            <a:pPr lvl="0"/>
            <a:r>
              <a:rPr lang="hr-HR" dirty="0" smtClean="0"/>
              <a:t>Affinity propagation</a:t>
            </a:r>
            <a:endParaRPr lang="en-US" dirty="0" smtClean="0"/>
          </a:p>
          <a:p>
            <a:pPr lvl="0"/>
            <a:r>
              <a:rPr lang="hr-HR" dirty="0" smtClean="0"/>
              <a:t>Mean-shift</a:t>
            </a:r>
            <a:endParaRPr lang="en-US" dirty="0" smtClean="0"/>
          </a:p>
          <a:p>
            <a:pPr lvl="0"/>
            <a:r>
              <a:rPr lang="hr-HR" dirty="0" smtClean="0"/>
              <a:t>Spectral clustering</a:t>
            </a:r>
            <a:endParaRPr lang="en-US" dirty="0" smtClean="0"/>
          </a:p>
          <a:p>
            <a:pPr lvl="0"/>
            <a:r>
              <a:rPr lang="en-US" dirty="0" smtClean="0"/>
              <a:t>H</a:t>
            </a:r>
            <a:r>
              <a:rPr lang="hr-HR" dirty="0" smtClean="0"/>
              <a:t>ierarchical clustering</a:t>
            </a:r>
            <a:endParaRPr lang="en-US" dirty="0" smtClean="0"/>
          </a:p>
          <a:p>
            <a:pPr lvl="0"/>
            <a:r>
              <a:rPr lang="hr-HR" dirty="0" smtClean="0"/>
              <a:t>DBSCAN</a:t>
            </a:r>
            <a:endParaRPr lang="en-US" dirty="0" smtClean="0"/>
          </a:p>
          <a:p>
            <a:pPr lvl="0"/>
            <a:r>
              <a:rPr lang="hr-HR" dirty="0" smtClean="0"/>
              <a:t>Birch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/>
              <a:t>Primjer</a:t>
            </a:r>
            <a:r>
              <a:rPr lang="en-US" b="1" i="1" dirty="0" smtClean="0"/>
              <a:t> </a:t>
            </a:r>
            <a:r>
              <a:rPr lang="en-US" b="1" i="1" dirty="0" err="1" smtClean="0"/>
              <a:t>grupiranja</a:t>
            </a:r>
            <a:r>
              <a:rPr lang="en-US" b="1" i="1" dirty="0" smtClean="0"/>
              <a:t> </a:t>
            </a:r>
            <a:r>
              <a:rPr lang="en-US" b="1" i="1" dirty="0" err="1" smtClean="0"/>
              <a:t>podataka</a:t>
            </a:r>
            <a:r>
              <a:rPr lang="en-US" b="1" i="1" dirty="0" smtClean="0"/>
              <a:t> </a:t>
            </a:r>
            <a:r>
              <a:rPr lang="en-US" b="1" i="1" dirty="0" err="1" smtClean="0"/>
              <a:t>različitim</a:t>
            </a:r>
            <a:r>
              <a:rPr lang="en-US" b="1" i="1" dirty="0" smtClean="0"/>
              <a:t> </a:t>
            </a:r>
            <a:r>
              <a:rPr lang="en-US" b="1" i="1" dirty="0" err="1" smtClean="0"/>
              <a:t>metodama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9741" y="1600200"/>
            <a:ext cx="7084518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 pomoću algoritma K srednjih vrijednosti pokušavaju razdvojiti uzorke u </a:t>
            </a:r>
            <a:r>
              <a:rPr lang="hr-HR" i="1" dirty="0" smtClean="0"/>
              <a:t>n</a:t>
            </a:r>
            <a:r>
              <a:rPr lang="hr-HR" dirty="0" smtClean="0"/>
              <a:t> grupa jednakih varijanci, umanjuje se kriterij poznat kao inercija ili unutar klasterni zbroj kvadrata. </a:t>
            </a:r>
            <a:endParaRPr lang="en-US" dirty="0" smtClean="0"/>
          </a:p>
          <a:p>
            <a:r>
              <a:rPr lang="hr-HR" dirty="0" smtClean="0"/>
              <a:t>Ovaj algoritam zahtjeva da se zada određeni broj klastera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hr-HR" dirty="0" smtClean="0"/>
              <a:t>od tri koraka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hr-HR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hr-HR" dirty="0" smtClean="0"/>
              <a:t>korak</a:t>
            </a:r>
            <a:r>
              <a:rPr lang="en-US" dirty="0" smtClean="0"/>
              <a:t> -</a:t>
            </a:r>
            <a:r>
              <a:rPr lang="hr-HR" dirty="0" smtClean="0"/>
              <a:t> dodjeljuje</a:t>
            </a:r>
            <a:r>
              <a:rPr lang="en-US" dirty="0" smtClean="0"/>
              <a:t>mo</a:t>
            </a:r>
            <a:r>
              <a:rPr lang="hr-HR" dirty="0" smtClean="0"/>
              <a:t> svaki uzorak najbližem centru.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hr-HR" dirty="0" smtClean="0"/>
              <a:t>Drugi korak </a:t>
            </a:r>
            <a:r>
              <a:rPr lang="en-US" dirty="0" smtClean="0"/>
              <a:t>-</a:t>
            </a:r>
            <a:r>
              <a:rPr lang="hr-HR" dirty="0" smtClean="0"/>
              <a:t>stvara</a:t>
            </a:r>
            <a:r>
              <a:rPr lang="en-US" dirty="0" smtClean="0"/>
              <a:t>mo</a:t>
            </a:r>
            <a:r>
              <a:rPr lang="hr-HR" dirty="0" smtClean="0"/>
              <a:t> nove centroide uzimanjem srednjih vrijednosti svih uzoraka dodijeljenih svakom prethodnom težištu.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Treći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- a</a:t>
            </a:r>
            <a:r>
              <a:rPr lang="hr-HR" dirty="0" smtClean="0"/>
              <a:t>lgoritam se zaustavlja kada je relativno smanjenje funkcije cilja između ponavljanja manja od zadane tolerancije vrijednosti.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dijagram</a:t>
            </a:r>
            <a:r>
              <a:rPr lang="hr-HR" dirty="0" smtClean="0"/>
              <a:t> K-means algoritm</a:t>
            </a:r>
            <a:r>
              <a:rPr lang="en-US" dirty="0" smtClean="0"/>
              <a:t>a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5138710" cy="4210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r-HR" dirty="0" smtClean="0"/>
              <a:t>Potrebno je unaprijed zadati broj klastera i njihove početne vrijednosti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2 </a:t>
            </a:r>
            <a:r>
              <a:rPr lang="en-US" dirty="0" err="1" smtClean="0"/>
              <a:t>klastera</a:t>
            </a:r>
            <a:r>
              <a:rPr lang="en-US" dirty="0" smtClean="0"/>
              <a:t>            </a:t>
            </a: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4 </a:t>
            </a:r>
            <a:r>
              <a:rPr lang="en-US" dirty="0" err="1" smtClean="0"/>
              <a:t>klastera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340035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95600"/>
            <a:ext cx="3448050" cy="243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340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Sadržaj</vt:lpstr>
      <vt:lpstr>Općenito o grupiranju podataka</vt:lpstr>
      <vt:lpstr>Metode grupiranja podataka</vt:lpstr>
      <vt:lpstr> Primjer grupiranja podataka različitim metodama </vt:lpstr>
      <vt:lpstr>K-Means</vt:lpstr>
      <vt:lpstr>K-Means</vt:lpstr>
      <vt:lpstr>K-Means</vt:lpstr>
      <vt:lpstr>Specifičnosti K-Means algoritma</vt:lpstr>
      <vt:lpstr>Specifičnosti K-Means algoritma</vt:lpstr>
      <vt:lpstr>Specifičnosti K-Means algoritma</vt:lpstr>
      <vt:lpstr>Primjer K-means algoritma</vt:lpstr>
      <vt:lpstr>Primjer K-means algoritma</vt:lpstr>
      <vt:lpstr>Primjer K-means algoritma</vt:lpstr>
      <vt:lpstr>Primjer K-means algoritma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Stohastičko raspoređivanje</dc:title>
  <dc:creator>Andrija Dumančić</dc:creator>
  <cp:lastModifiedBy>Andrija Dumančić</cp:lastModifiedBy>
  <cp:revision>23</cp:revision>
  <dcterms:created xsi:type="dcterms:W3CDTF">2016-09-26T21:03:11Z</dcterms:created>
  <dcterms:modified xsi:type="dcterms:W3CDTF">2016-10-09T20:03:57Z</dcterms:modified>
</cp:coreProperties>
</file>