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57" r:id="rId14"/>
    <p:sldId id="258" r:id="rId15"/>
    <p:sldId id="259" r:id="rId16"/>
    <p:sldId id="260" r:id="rId17"/>
    <p:sldId id="26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83" autoAdjust="0"/>
  </p:normalViewPr>
  <p:slideViewPr>
    <p:cSldViewPr>
      <p:cViewPr varScale="1">
        <p:scale>
          <a:sx n="103" d="100"/>
          <a:sy n="103" d="100"/>
        </p:scale>
        <p:origin x="-8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E687-83B0-4ABD-B304-F0A781E8CC5E}" type="datetimeFigureOut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03279-A3D0-413B-A1D2-6AC567EC7D5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dirty="0" smtClean="0"/>
              <a:t>Регулярные выражения произвели прорыв в электронной обработке текстов в конце XX века. Набор утилит (включая текстовый редактор </a:t>
            </a:r>
            <a:r>
              <a:rPr lang="ru-RU" dirty="0" err="1" smtClean="0"/>
              <a:t>sed</a:t>
            </a:r>
            <a:r>
              <a:rPr lang="ru-RU" dirty="0" smtClean="0"/>
              <a:t> и фильтр </a:t>
            </a:r>
            <a:r>
              <a:rPr lang="ru-RU" dirty="0" err="1" smtClean="0"/>
              <a:t>grep</a:t>
            </a:r>
            <a:r>
              <a:rPr lang="ru-RU" dirty="0" smtClean="0"/>
              <a:t>), поставляемых в дистрибутивах UNIX, одним из первых способствовал популяризации регулярных выражений для обработки текстов. Многие современные языки программирования имеют встроенную поддержку регулярных выражений. Среди них </a:t>
            </a:r>
            <a:r>
              <a:rPr lang="ru-RU" dirty="0" err="1" smtClean="0"/>
              <a:t>ActionScript</a:t>
            </a:r>
            <a:r>
              <a:rPr lang="ru-RU" dirty="0" smtClean="0"/>
              <a:t>, </a:t>
            </a:r>
            <a:r>
              <a:rPr lang="ru-RU" dirty="0" err="1" smtClean="0"/>
              <a:t>Perl</a:t>
            </a:r>
            <a:r>
              <a:rPr lang="ru-RU" dirty="0" smtClean="0"/>
              <a:t>, </a:t>
            </a:r>
            <a:r>
              <a:rPr lang="ru-RU" dirty="0" err="1" smtClean="0"/>
              <a:t>Java</a:t>
            </a:r>
            <a:r>
              <a:rPr lang="ru-RU" dirty="0" smtClean="0"/>
              <a:t>, PHP, </a:t>
            </a:r>
            <a:r>
              <a:rPr lang="ru-RU" dirty="0" err="1" smtClean="0"/>
              <a:t>JavaScriptPython</a:t>
            </a:r>
            <a:r>
              <a:rPr lang="ru-RU" dirty="0" smtClean="0"/>
              <a:t>, </a:t>
            </a:r>
            <a:r>
              <a:rPr lang="ru-RU" dirty="0" err="1" smtClean="0"/>
              <a:t>Ruby</a:t>
            </a:r>
            <a:r>
              <a:rPr lang="ru-RU" dirty="0" smtClean="0"/>
              <a:t>, C++(стандарт 2011 года) и др.</a:t>
            </a:r>
          </a:p>
          <a:p>
            <a:pPr marL="0" indent="449263">
              <a:buNone/>
            </a:pPr>
            <a:r>
              <a:rPr lang="ru-RU" dirty="0" smtClean="0"/>
              <a:t>Регулярные выражения используются некоторыми текстовыми редакторами и утилитами для поиска и подстановки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3279-A3D0-413B-A1D2-6AC567EC7D5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>
              <a:buNone/>
            </a:pPr>
            <a:r>
              <a:rPr lang="ru-RU" sz="14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Управляющие (квантификаторы)</a:t>
            </a:r>
          </a:p>
          <a:p>
            <a:pPr marL="2597150" lvl="0" indent="-273050"/>
            <a:r>
              <a:rPr lang="ru-RU" dirty="0" smtClean="0"/>
              <a:t>\ - служит для экранирования специальных символов, т.е. обратный </a:t>
            </a:r>
            <a:r>
              <a:rPr lang="ru-RU" dirty="0" err="1" smtClean="0"/>
              <a:t>слэш</a:t>
            </a:r>
            <a:r>
              <a:rPr lang="ru-RU" dirty="0" smtClean="0"/>
              <a:t> перед символом указывает на то, что он должен интерпретироваться как специальный.</a:t>
            </a:r>
          </a:p>
          <a:p>
            <a:pPr marL="2597150" lvl="0" indent="-273050"/>
            <a:r>
              <a:rPr lang="ru-RU" dirty="0" smtClean="0"/>
              <a:t>* - указывает, что символ (или часть шаблона, если она заключена в квадратные скобки) может повторяться 0 и более раз. Например, /</a:t>
            </a:r>
            <a:r>
              <a:rPr lang="ru-RU" dirty="0" err="1" smtClean="0"/>
              <a:t>ab</a:t>
            </a:r>
            <a:r>
              <a:rPr lang="ru-RU" dirty="0" smtClean="0"/>
              <a:t>*</a:t>
            </a:r>
            <a:r>
              <a:rPr lang="ru-RU" dirty="0" err="1" smtClean="0"/>
              <a:t>c</a:t>
            </a:r>
            <a:r>
              <a:rPr lang="ru-RU" dirty="0" smtClean="0"/>
              <a:t>/ - означает, что строка начинается с символа </a:t>
            </a:r>
            <a:r>
              <a:rPr lang="ru-RU" dirty="0" err="1" smtClean="0"/>
              <a:t>a</a:t>
            </a:r>
            <a:r>
              <a:rPr lang="ru-RU" dirty="0" smtClean="0"/>
              <a:t>, затем может быть сколько угодно символов </a:t>
            </a:r>
            <a:r>
              <a:rPr lang="ru-RU" dirty="0" err="1" smtClean="0"/>
              <a:t>b</a:t>
            </a:r>
            <a:r>
              <a:rPr lang="ru-RU" dirty="0" smtClean="0"/>
              <a:t>, после которых следует символ </a:t>
            </a:r>
            <a:r>
              <a:rPr lang="ru-RU" dirty="0" err="1" smtClean="0"/>
              <a:t>c</a:t>
            </a:r>
            <a:r>
              <a:rPr lang="ru-RU" dirty="0" smtClean="0"/>
              <a:t>. Т.е. это могут быть, например, такие строки: "</a:t>
            </a:r>
            <a:r>
              <a:rPr lang="ru-RU" dirty="0" err="1" smtClean="0"/>
              <a:t>ac</a:t>
            </a:r>
            <a:r>
              <a:rPr lang="ru-RU" dirty="0" smtClean="0"/>
              <a:t>", "</a:t>
            </a:r>
            <a:r>
              <a:rPr lang="ru-RU" dirty="0" err="1" smtClean="0"/>
              <a:t>abc</a:t>
            </a:r>
            <a:r>
              <a:rPr lang="ru-RU" dirty="0" smtClean="0"/>
              <a:t>", "</a:t>
            </a:r>
            <a:r>
              <a:rPr lang="ru-RU" dirty="0" err="1" smtClean="0"/>
              <a:t>abbbbbbc</a:t>
            </a:r>
            <a:r>
              <a:rPr lang="ru-RU" dirty="0" smtClean="0"/>
              <a:t>" и т.д.</a:t>
            </a:r>
          </a:p>
          <a:p>
            <a:pPr marL="2597150" lvl="0" indent="-273050"/>
            <a:r>
              <a:rPr lang="ru-RU" dirty="0" smtClean="0"/>
              <a:t>+ - указывает, что символ (или часть шаблона, если она заключена в квадратные скобки) может повторяться 1 и более раз. Например, /</a:t>
            </a:r>
            <a:r>
              <a:rPr lang="ru-RU" dirty="0" err="1" smtClean="0"/>
              <a:t>ab+c</a:t>
            </a:r>
            <a:r>
              <a:rPr lang="ru-RU" dirty="0" smtClean="0"/>
              <a:t>/ - означает, что строка начинается с символа </a:t>
            </a:r>
            <a:r>
              <a:rPr lang="ru-RU" dirty="0" err="1" smtClean="0"/>
              <a:t>a</a:t>
            </a:r>
            <a:r>
              <a:rPr lang="ru-RU" dirty="0" smtClean="0"/>
              <a:t>, затем может быть сколько угодно символов </a:t>
            </a:r>
            <a:r>
              <a:rPr lang="ru-RU" dirty="0" err="1" smtClean="0"/>
              <a:t>b</a:t>
            </a:r>
            <a:r>
              <a:rPr lang="ru-RU" dirty="0" smtClean="0"/>
              <a:t> (но не меньше 1), после которых следует символ </a:t>
            </a:r>
            <a:r>
              <a:rPr lang="ru-RU" dirty="0" err="1" smtClean="0"/>
              <a:t>c</a:t>
            </a:r>
            <a:r>
              <a:rPr lang="ru-RU" dirty="0" smtClean="0"/>
              <a:t>. Т.е. это могут быть, например, такие строки: "</a:t>
            </a:r>
            <a:r>
              <a:rPr lang="ru-RU" dirty="0" err="1" smtClean="0"/>
              <a:t>abc</a:t>
            </a:r>
            <a:r>
              <a:rPr lang="ru-RU" dirty="0" smtClean="0"/>
              <a:t>", "</a:t>
            </a:r>
            <a:r>
              <a:rPr lang="ru-RU" dirty="0" err="1" smtClean="0"/>
              <a:t>abbbbbbc</a:t>
            </a:r>
            <a:r>
              <a:rPr lang="ru-RU" dirty="0" smtClean="0"/>
              <a:t>"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3279-A3D0-413B-A1D2-6AC567EC7D5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 smtClean="0"/>
              <a:t>См. жадные операторы</a:t>
            </a:r>
            <a:endParaRPr lang="ru-RU" alt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expression = '(.)\1';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replace = '--';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  <a:r>
              <a:rPr lang="en-US" dirty="0" err="1" smtClean="0"/>
              <a:t>regexprep</a:t>
            </a:r>
            <a:r>
              <a:rPr lang="en-US" dirty="0" smtClean="0"/>
              <a:t>(</a:t>
            </a:r>
            <a:r>
              <a:rPr lang="en-US" dirty="0" err="1" smtClean="0"/>
              <a:t>str,expression,replace</a:t>
            </a:r>
            <a:r>
              <a:rPr lang="en-US" dirty="0" smtClean="0"/>
              <a:t>)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3279-A3D0-413B-A1D2-6AC567EC7D5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Also https</a:t>
            </a:r>
            <a:r>
              <a:rPr lang="en-US" dirty="0" smtClean="0"/>
              <a:t>://cheatography.com/davechild/cheat-sheets/regular-expressions/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3279-A3D0-413B-A1D2-6AC567EC7D5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9C09630-0FB7-4B4C-A6C2-5D3DAC0C7FAF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8B33-6745-4497-B28E-3FA0052BFBDD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9C9C-0C73-4F64-A05C-0479169C98E1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E19-3BB2-46A6-8B9A-023BE5C8BA96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D14D48B-D450-48CF-AF14-C813C82E38F9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6253-D036-4575-892F-AC91A102BEBA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5FF6-7653-43C1-AD45-AF78E9E25B98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B56C-C437-4F26-974E-B79C64A8B3AB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653F-070D-4098-AB47-81F959CB5FD1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0370-1EEC-4264-B488-DF0514FA677C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9CC-0CAA-4506-82F4-7BD7A5272DF1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A10C26-4F32-4B89-9525-4DC14FB089C1}" type="datetime1">
              <a:rPr lang="ru-RU" smtClean="0"/>
              <a:pPr/>
              <a:t>13.12.2022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Регулярные выражения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mersought.com/article/55051397888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 smtClean="0"/>
              <a:t>Дополнительные</a:t>
            </a:r>
            <a:r>
              <a:rPr lang="en-US" altLang="ru-RU" dirty="0" smtClean="0"/>
              <a:t> </a:t>
            </a:r>
            <a:r>
              <a:rPr lang="ru-RU" altLang="ru-RU" dirty="0" smtClean="0"/>
              <a:t>переменные</a:t>
            </a:r>
            <a:endParaRPr lang="ru-RU" altLang="ru-RU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$1, $2, …</a:t>
            </a:r>
          </a:p>
          <a:p>
            <a:pPr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$+	- обозначает последнее совпадение</a:t>
            </a:r>
          </a:p>
          <a:p>
            <a:pPr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$&amp;	- все совпадение</a:t>
            </a:r>
          </a:p>
          <a:p>
            <a:pPr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$`	- все до совпадения</a:t>
            </a:r>
          </a:p>
          <a:p>
            <a:pPr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$'	- все после совпадения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4043194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sz="4000"/>
              <a:t>Правила регулярного выражени</a:t>
            </a:r>
            <a:r>
              <a:rPr lang="ru-RU" altLang="ru-RU" sz="4000"/>
              <a:t>я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291512" cy="4997450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Любой символ обозначает себя самого, если это не метасимвол. Если вам нужно отменить действие метасимвола, то поставьте перед ним '\'.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Строка символов обозначает строку этих символов.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Множество возможных символов (класс) заключается в квадратные скобки '[]', это значит, что в данном месте может стоять один из указанных в скобках символов. Если первый символ в скобках это '^' - значит ни один из указанных символов не может стоять в данном месте выражения. Внутри класса можно употреблять символ '-', обозначающий диапазон символов. Например, </a:t>
            </a:r>
            <a:r>
              <a:rPr lang="ru-RU" altLang="ru-RU" sz="1800" dirty="0" err="1"/>
              <a:t>a-z</a:t>
            </a:r>
            <a:r>
              <a:rPr lang="ru-RU" altLang="ru-RU" sz="1800" dirty="0"/>
              <a:t> - один из малых букв латинского алфавита, 0-9 - цифра и т.д.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Все символы, включая специальные, можно обозначать с помощью '\' как в языке С.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Альтернативные последовательности разделяются символом '|' Заметьте что внутри квадратных скобок это обычный символ.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800" dirty="0"/>
              <a:t>Внутри регулярного выражения можно указывать "</a:t>
            </a:r>
            <a:r>
              <a:rPr lang="ru-RU" altLang="ru-RU" sz="1800" dirty="0" err="1"/>
              <a:t>подшаблоны</a:t>
            </a:r>
            <a:r>
              <a:rPr lang="ru-RU" altLang="ru-RU" sz="1800" dirty="0"/>
              <a:t>" заключая их в круглые скобки и ссылаться на них как '\номер' Первая скобка обозначается как '\</a:t>
            </a:r>
            <a:r>
              <a:rPr lang="ru-RU" altLang="ru-RU" sz="1800" dirty="0" smtClean="0"/>
              <a:t>1‘.</a:t>
            </a:r>
            <a:endParaRPr lang="ru-RU" alt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1918878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/>
              <a:t>Например,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800" dirty="0" err="1" smtClean="0"/>
              <a:t>r“python</a:t>
            </a:r>
            <a:r>
              <a:rPr lang="en-US" altLang="ru-RU" sz="2800" dirty="0" smtClean="0"/>
              <a:t>”</a:t>
            </a:r>
            <a:r>
              <a:rPr lang="ru-RU" altLang="ru-RU" sz="2800" dirty="0" smtClean="0"/>
              <a:t>;</a:t>
            </a:r>
            <a:r>
              <a:rPr lang="ru-RU" altLang="ru-RU" sz="2800" dirty="0"/>
              <a:t>	проверяет, есть ли в </a:t>
            </a:r>
            <a:r>
              <a:rPr lang="ru-RU" altLang="ru-RU" sz="2800" dirty="0" smtClean="0"/>
              <a:t>строке</a:t>
            </a:r>
            <a:r>
              <a:rPr lang="en-US" altLang="ru-RU" sz="2800" dirty="0" smtClean="0"/>
              <a:t> </a:t>
            </a:r>
            <a:r>
              <a:rPr lang="ru-RU" altLang="ru-RU" sz="2800" dirty="0" smtClean="0"/>
              <a:t>подстрока "</a:t>
            </a:r>
            <a:r>
              <a:rPr lang="en-US" altLang="ru-RU" sz="2800" dirty="0" smtClean="0"/>
              <a:t>python</a:t>
            </a:r>
            <a:r>
              <a:rPr lang="ru-RU" altLang="ru-RU" sz="2800" dirty="0" smtClean="0"/>
              <a:t>"</a:t>
            </a:r>
            <a:endParaRPr lang="ru-RU" altLang="ru-RU" sz="28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800" dirty="0" smtClean="0"/>
              <a:t>r</a:t>
            </a:r>
            <a:r>
              <a:rPr lang="en-US" altLang="ru-RU" sz="2800" dirty="0" smtClean="0"/>
              <a:t>“</a:t>
            </a:r>
            <a:r>
              <a:rPr lang="ru-RU" altLang="ru-RU" sz="2800" dirty="0" smtClean="0"/>
              <a:t>^ </a:t>
            </a:r>
            <a:r>
              <a:rPr lang="en-US" altLang="ru-RU" sz="2800" dirty="0" smtClean="0"/>
              <a:t>python</a:t>
            </a:r>
            <a:r>
              <a:rPr lang="en-US" altLang="ru-RU" sz="2800" dirty="0" smtClean="0"/>
              <a:t>” </a:t>
            </a:r>
            <a:r>
              <a:rPr lang="ru-RU" altLang="ru-RU" sz="2800" dirty="0"/>
              <a:t>	проверяет, начинается ли строка с подстроки </a:t>
            </a:r>
            <a:r>
              <a:rPr lang="ru-RU" altLang="ru-RU" sz="2800" dirty="0" smtClean="0"/>
              <a:t>"</a:t>
            </a:r>
            <a:r>
              <a:rPr lang="en-US" altLang="ru-RU" sz="2800" dirty="0" smtClean="0"/>
              <a:t>python</a:t>
            </a:r>
            <a:r>
              <a:rPr lang="ru-RU" altLang="ru-RU" sz="2800" dirty="0" smtClean="0"/>
              <a:t> "</a:t>
            </a:r>
            <a:endParaRPr lang="ru-RU" altLang="ru-RU" sz="28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800" dirty="0" smtClean="0"/>
              <a:t>r</a:t>
            </a:r>
            <a:r>
              <a:rPr lang="ru-RU" altLang="ru-RU" sz="2800" dirty="0" smtClean="0"/>
              <a:t>"</a:t>
            </a:r>
            <a:r>
              <a:rPr lang="en-US" altLang="ru-RU" sz="2800" dirty="0" smtClean="0"/>
              <a:t>python</a:t>
            </a:r>
            <a:r>
              <a:rPr lang="ru-RU" altLang="ru-RU" sz="2800" dirty="0" smtClean="0"/>
              <a:t>$</a:t>
            </a:r>
            <a:r>
              <a:rPr lang="ru-RU" altLang="ru-RU" sz="2800" dirty="0" smtClean="0"/>
              <a:t> "</a:t>
            </a:r>
            <a:r>
              <a:rPr lang="ru-RU" altLang="ru-RU" sz="2800" dirty="0" smtClean="0"/>
              <a:t> </a:t>
            </a:r>
            <a:r>
              <a:rPr lang="ru-RU" altLang="ru-RU" sz="2800" dirty="0"/>
              <a:t>	проверяет, заканчивается ли строка на подстроку </a:t>
            </a:r>
            <a:r>
              <a:rPr lang="ru-RU" altLang="ru-RU" sz="2800" dirty="0" smtClean="0"/>
              <a:t>"</a:t>
            </a:r>
            <a:r>
              <a:rPr lang="en-US" altLang="ru-RU" sz="2800" dirty="0" smtClean="0"/>
              <a:t>python</a:t>
            </a:r>
            <a:r>
              <a:rPr lang="ru-RU" altLang="ru-RU" sz="2800" dirty="0" smtClean="0"/>
              <a:t>"</a:t>
            </a:r>
            <a:endParaRPr lang="ru-RU" altLang="ru-RU" sz="28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800" dirty="0" smtClean="0"/>
              <a:t>r“</a:t>
            </a:r>
            <a:r>
              <a:rPr lang="ru-RU" altLang="ru-RU" sz="2800" dirty="0" err="1" smtClean="0"/>
              <a:t>c|g|</a:t>
            </a:r>
            <a:r>
              <a:rPr lang="en-US" altLang="ru-RU" sz="2800" dirty="0" err="1" smtClean="0"/>
              <a:t>i</a:t>
            </a:r>
            <a:r>
              <a:rPr lang="en-US" altLang="ru-RU" sz="2800" dirty="0" smtClean="0"/>
              <a:t>”</a:t>
            </a:r>
            <a:r>
              <a:rPr lang="ru-RU" altLang="ru-RU" sz="2800" dirty="0"/>
              <a:t>	проверяет, содержит ли строка символ '</a:t>
            </a:r>
            <a:r>
              <a:rPr lang="ru-RU" altLang="ru-RU" sz="2800" dirty="0" err="1"/>
              <a:t>c</a:t>
            </a:r>
            <a:r>
              <a:rPr lang="ru-RU" altLang="ru-RU" sz="2800" dirty="0"/>
              <a:t>' или '</a:t>
            </a:r>
            <a:r>
              <a:rPr lang="ru-RU" altLang="ru-RU" sz="2800" dirty="0" err="1"/>
              <a:t>g</a:t>
            </a:r>
            <a:r>
              <a:rPr lang="ru-RU" altLang="ru-RU" sz="2800" dirty="0"/>
              <a:t>' или '</a:t>
            </a:r>
            <a:r>
              <a:rPr lang="ru-RU" altLang="ru-RU" sz="2800" dirty="0" err="1"/>
              <a:t>i</a:t>
            </a:r>
            <a:r>
              <a:rPr lang="ru-RU" altLang="ru-RU" sz="2800" dirty="0"/>
              <a:t>'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z="2800" dirty="0" smtClean="0"/>
              <a:t>r“</a:t>
            </a:r>
            <a:r>
              <a:rPr lang="ru-RU" altLang="ru-RU" sz="2800" dirty="0" err="1" smtClean="0"/>
              <a:t>cg</a:t>
            </a:r>
            <a:r>
              <a:rPr lang="ru-RU" altLang="ru-RU" sz="2800" dirty="0" smtClean="0"/>
              <a:t>{2,4}</a:t>
            </a:r>
            <a:r>
              <a:rPr lang="en-US" altLang="ru-RU" sz="2800" dirty="0" smtClean="0"/>
              <a:t>I”</a:t>
            </a:r>
            <a:r>
              <a:rPr lang="ru-RU" altLang="ru-RU" sz="2800" dirty="0"/>
              <a:t>	проверяет, содержит ли строка символ '</a:t>
            </a:r>
            <a:r>
              <a:rPr lang="ru-RU" altLang="ru-RU" sz="2800" dirty="0" err="1"/>
              <a:t>c</a:t>
            </a:r>
            <a:r>
              <a:rPr lang="ru-RU" altLang="ru-RU" sz="2800" dirty="0"/>
              <a:t>', следующие сразу за ним 2-4 символа '</a:t>
            </a:r>
            <a:r>
              <a:rPr lang="ru-RU" altLang="ru-RU" sz="2800" dirty="0" err="1"/>
              <a:t>g</a:t>
            </a:r>
            <a:r>
              <a:rPr lang="ru-RU" altLang="ru-RU" sz="2800" dirty="0"/>
              <a:t>', за которыми следует символ '</a:t>
            </a:r>
            <a:r>
              <a:rPr lang="ru-RU" altLang="ru-RU" sz="2800" dirty="0" err="1"/>
              <a:t>i</a:t>
            </a:r>
            <a:r>
              <a:rPr lang="ru-RU" altLang="ru-RU" sz="2800" dirty="0"/>
              <a:t>'</a:t>
            </a:r>
          </a:p>
        </p:txBody>
      </p:sp>
    </p:spTree>
    <p:extLst>
      <p:ext uri="{BB962C8B-B14F-4D97-AF65-F5344CB8AC3E}">
        <p14:creationId xmlns="" xmlns:p14="http://schemas.microsoft.com/office/powerpoint/2010/main" val="347369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= 'My flowers may bloom in May'; </a:t>
            </a:r>
          </a:p>
          <a:p>
            <a:pPr>
              <a:buNone/>
            </a:pPr>
            <a:r>
              <a:rPr lang="en-US" dirty="0" smtClean="0"/>
              <a:t>expression = 'M(\w+)y'; </a:t>
            </a:r>
          </a:p>
          <a:p>
            <a:pPr>
              <a:buNone/>
            </a:pPr>
            <a:r>
              <a:rPr lang="en-US" dirty="0" smtClean="0"/>
              <a:t>replace = 'April'; </a:t>
            </a:r>
          </a:p>
          <a:p>
            <a:pPr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  <a:r>
              <a:rPr lang="en-US" dirty="0" err="1" smtClean="0"/>
              <a:t>regexprep</a:t>
            </a:r>
            <a:r>
              <a:rPr lang="en-US" dirty="0" smtClean="0"/>
              <a:t>(</a:t>
            </a:r>
            <a:r>
              <a:rPr lang="en-US" dirty="0" err="1" smtClean="0"/>
              <a:t>str,expression,replace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			‘My flowers may bloom in April’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err="1" smtClean="0"/>
              <a:t>str</a:t>
            </a:r>
            <a:r>
              <a:rPr lang="en-US" dirty="0" smtClean="0"/>
              <a:t> = 'I walk up, they walked up, we are walking up.'; </a:t>
            </a:r>
          </a:p>
          <a:p>
            <a:pPr algn="just">
              <a:buNone/>
            </a:pPr>
            <a:r>
              <a:rPr lang="en-US" dirty="0" smtClean="0"/>
              <a:t>expression = 'walk(\w*) up'; </a:t>
            </a:r>
          </a:p>
          <a:p>
            <a:pPr algn="just">
              <a:buNone/>
            </a:pPr>
            <a:r>
              <a:rPr lang="en-US" dirty="0" smtClean="0"/>
              <a:t>replace = 'ascend$1'; </a:t>
            </a:r>
          </a:p>
          <a:p>
            <a:pPr algn="just"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  <a:r>
              <a:rPr lang="en-US" dirty="0" err="1" smtClean="0"/>
              <a:t>regexprep</a:t>
            </a:r>
            <a:r>
              <a:rPr lang="en-US" dirty="0" smtClean="0"/>
              <a:t>(</a:t>
            </a:r>
            <a:r>
              <a:rPr lang="en-US" dirty="0" err="1" smtClean="0"/>
              <a:t>str,expression,replace</a:t>
            </a:r>
            <a:r>
              <a:rPr lang="en-US" dirty="0" smtClean="0"/>
              <a:t>) </a:t>
            </a:r>
          </a:p>
          <a:p>
            <a:pPr algn="just"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</a:p>
          <a:p>
            <a:pPr lvl="2" algn="just">
              <a:buNone/>
            </a:pPr>
            <a:r>
              <a:rPr lang="en-US" dirty="0" smtClean="0"/>
              <a:t>		I ascend, they ascended, we are ascending.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/>
              <a:t>str</a:t>
            </a:r>
            <a:r>
              <a:rPr lang="en-US" sz="2800" dirty="0" smtClean="0"/>
              <a:t> = 'here are two sentences. neither is capitalized.';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expression = '(^|\.)\s*.'; </a:t>
            </a:r>
          </a:p>
          <a:p>
            <a:pPr>
              <a:buNone/>
            </a:pPr>
            <a:r>
              <a:rPr lang="en-US" dirty="0" smtClean="0"/>
              <a:t>replace = '${upper($0)}'; </a:t>
            </a:r>
          </a:p>
          <a:p>
            <a:pPr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  <a:r>
              <a:rPr lang="en-US" dirty="0" err="1" smtClean="0"/>
              <a:t>regexprep</a:t>
            </a:r>
            <a:r>
              <a:rPr lang="en-US" dirty="0" smtClean="0"/>
              <a:t>(</a:t>
            </a:r>
            <a:r>
              <a:rPr lang="en-US" dirty="0" err="1" smtClean="0"/>
              <a:t>str,expression,replace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smtClean="0"/>
              <a:t>Here are two sentences. Neither is capitalized.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71612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expression = '(.)\1'; </a:t>
            </a:r>
            <a:br>
              <a:rPr lang="en-US" dirty="0" smtClean="0"/>
            </a:br>
            <a:r>
              <a:rPr lang="en-US" dirty="0" smtClean="0"/>
              <a:t>replace = '--'; </a:t>
            </a:r>
            <a:br>
              <a:rPr lang="en-US" dirty="0" smtClean="0"/>
            </a:br>
            <a:r>
              <a:rPr lang="en-US" dirty="0" err="1" smtClean="0"/>
              <a:t>newStr</a:t>
            </a:r>
            <a:r>
              <a:rPr lang="en-US" dirty="0" smtClean="0"/>
              <a:t> = </a:t>
            </a:r>
            <a:r>
              <a:rPr lang="en-US" dirty="0" err="1" smtClean="0"/>
              <a:t>regexprep</a:t>
            </a:r>
            <a:r>
              <a:rPr lang="en-US" dirty="0" smtClean="0"/>
              <a:t>(</a:t>
            </a:r>
            <a:r>
              <a:rPr lang="en-US" dirty="0" err="1" smtClean="0"/>
              <a:t>str,expression,replace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= { ... </a:t>
            </a:r>
          </a:p>
          <a:p>
            <a:pPr>
              <a:buNone/>
            </a:pPr>
            <a:r>
              <a:rPr lang="en-US" dirty="0" smtClean="0"/>
              <a:t>'Whose woods these are I think I know.' ; ... </a:t>
            </a:r>
          </a:p>
          <a:p>
            <a:pPr>
              <a:buNone/>
            </a:pPr>
            <a:r>
              <a:rPr lang="en-US" dirty="0" smtClean="0"/>
              <a:t>'His house is in the village though;' ; ... </a:t>
            </a:r>
          </a:p>
          <a:p>
            <a:pPr>
              <a:buNone/>
            </a:pPr>
            <a:r>
              <a:rPr lang="en-US" dirty="0" smtClean="0"/>
              <a:t>'He will not see me stopping here' ; ... </a:t>
            </a:r>
          </a:p>
          <a:p>
            <a:pPr>
              <a:buNone/>
            </a:pPr>
            <a:r>
              <a:rPr lang="en-US" dirty="0" smtClean="0"/>
              <a:t>'To watch his woods fill up with snow.‘</a:t>
            </a:r>
          </a:p>
          <a:p>
            <a:pPr>
              <a:buNone/>
            </a:pPr>
            <a:r>
              <a:rPr lang="en-US" dirty="0" smtClean="0"/>
              <a:t>};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newStr</a:t>
            </a:r>
            <a:r>
              <a:rPr lang="en-US" dirty="0" smtClean="0"/>
              <a:t> = 4×1 cell array </a:t>
            </a:r>
          </a:p>
          <a:p>
            <a:pPr>
              <a:buNone/>
            </a:pPr>
            <a:r>
              <a:rPr lang="en-US" dirty="0" smtClean="0"/>
              <a:t>'Whose w--</a:t>
            </a:r>
            <a:r>
              <a:rPr lang="en-US" dirty="0" err="1" smtClean="0"/>
              <a:t>ds</a:t>
            </a:r>
            <a:r>
              <a:rPr lang="en-US" dirty="0" smtClean="0"/>
              <a:t> these are I think I know.' </a:t>
            </a:r>
          </a:p>
          <a:p>
            <a:pPr>
              <a:buNone/>
            </a:pPr>
            <a:r>
              <a:rPr lang="en-US" dirty="0" smtClean="0"/>
              <a:t>'His house is in the vi--age though;' </a:t>
            </a:r>
          </a:p>
          <a:p>
            <a:pPr>
              <a:buNone/>
            </a:pPr>
            <a:r>
              <a:rPr lang="en-US" dirty="0" smtClean="0"/>
              <a:t>'He </a:t>
            </a:r>
            <a:r>
              <a:rPr lang="en-US" dirty="0" err="1" smtClean="0"/>
              <a:t>wi</a:t>
            </a:r>
            <a:r>
              <a:rPr lang="en-US" dirty="0" smtClean="0"/>
              <a:t>-- not s-- me </a:t>
            </a:r>
            <a:r>
              <a:rPr lang="en-US" dirty="0" err="1" smtClean="0"/>
              <a:t>sto</a:t>
            </a:r>
            <a:r>
              <a:rPr lang="en-US" dirty="0" smtClean="0"/>
              <a:t>--</a:t>
            </a:r>
            <a:r>
              <a:rPr lang="en-US" dirty="0" err="1" smtClean="0"/>
              <a:t>ing</a:t>
            </a:r>
            <a:r>
              <a:rPr lang="en-US" dirty="0" smtClean="0"/>
              <a:t> here' </a:t>
            </a:r>
          </a:p>
          <a:p>
            <a:pPr>
              <a:buNone/>
            </a:pPr>
            <a:r>
              <a:rPr lang="en-US" dirty="0" smtClean="0"/>
              <a:t>'To watch his w--</a:t>
            </a:r>
            <a:r>
              <a:rPr lang="en-US" dirty="0" err="1" smtClean="0"/>
              <a:t>ds</a:t>
            </a:r>
            <a:r>
              <a:rPr lang="en-US" dirty="0" smtClean="0"/>
              <a:t> </a:t>
            </a:r>
            <a:r>
              <a:rPr lang="en-US" dirty="0" err="1" smtClean="0"/>
              <a:t>fi</a:t>
            </a:r>
            <a:r>
              <a:rPr lang="en-US" dirty="0" smtClean="0"/>
              <a:t>-- up with snow.'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endParaRPr lang="ru-RU" dirty="0"/>
          </a:p>
        </p:txBody>
      </p:sp>
      <p:pic>
        <p:nvPicPr>
          <p:cNvPr id="4" name="Содержимое 3" descr="qr-code.gif">
            <a:hlinkClick r:id="rId3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619375" y="1735137"/>
            <a:ext cx="3905250" cy="390525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Регулярные выражения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Регулярные </a:t>
            </a:r>
            <a:r>
              <a:rPr lang="ru-RU" b="1" u="sng" dirty="0" smtClean="0"/>
              <a:t>выражения</a:t>
            </a:r>
            <a:r>
              <a:rPr lang="en-US" b="1" u="sng" dirty="0" smtClean="0"/>
              <a:t> —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 smtClean="0"/>
              <a:t>англ. </a:t>
            </a:r>
            <a:r>
              <a:rPr lang="en-US" dirty="0" smtClean="0"/>
              <a:t>regular expressions</a:t>
            </a:r>
            <a:r>
              <a:rPr lang="ru-RU" dirty="0" smtClean="0"/>
              <a:t>, сокр. </a:t>
            </a:r>
            <a:r>
              <a:rPr lang="ru-RU" dirty="0" err="1" smtClean="0"/>
              <a:t>RegExp</a:t>
            </a:r>
            <a:r>
              <a:rPr lang="ru-RU" dirty="0" smtClean="0"/>
              <a:t>, </a:t>
            </a:r>
            <a:r>
              <a:rPr lang="ru-RU" dirty="0" err="1" smtClean="0"/>
              <a:t>RegEx</a:t>
            </a:r>
            <a:r>
              <a:rPr lang="ru-RU" dirty="0" smtClean="0"/>
              <a:t>) — это </a:t>
            </a:r>
            <a:r>
              <a:rPr lang="ru-RU" dirty="0" smtClean="0"/>
              <a:t>:</a:t>
            </a:r>
            <a:endParaRPr lang="en-US" dirty="0" smtClean="0"/>
          </a:p>
          <a:p>
            <a:pPr marL="273050" indent="26670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формальный язык поиска и осуществления манипуляций с подстроками в тексте, основанный на использовании метасимволов (англ. </a:t>
            </a:r>
            <a:r>
              <a:rPr lang="ru-RU" dirty="0" err="1" smtClean="0"/>
              <a:t>wildcard</a:t>
            </a:r>
            <a:r>
              <a:rPr lang="ru-RU" dirty="0" smtClean="0"/>
              <a:t> </a:t>
            </a:r>
            <a:r>
              <a:rPr lang="ru-RU" dirty="0" err="1" smtClean="0"/>
              <a:t>characters</a:t>
            </a:r>
            <a:r>
              <a:rPr lang="ru-RU" dirty="0" smtClean="0"/>
              <a:t>);</a:t>
            </a:r>
          </a:p>
          <a:p>
            <a:pPr algn="just"/>
            <a:r>
              <a:rPr lang="ru-RU" dirty="0" smtClean="0"/>
              <a:t> шаблон / маска (англ. </a:t>
            </a:r>
            <a:r>
              <a:rPr lang="ru-RU" dirty="0" err="1" smtClean="0"/>
              <a:t>pattern</a:t>
            </a:r>
            <a:r>
              <a:rPr lang="ru-RU" dirty="0" smtClean="0"/>
              <a:t>), состоящая из символов и метасимволов и задающая правило поиска.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52600"/>
            <a:ext cx="8784976" cy="4267200"/>
          </a:xfrm>
        </p:spPr>
        <p:txBody>
          <a:bodyPr/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	- считать следующий метасимвол как обычный символ.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^	- начало строки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.	- один произвольный символ. Кроме '\n' - конец строки.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$	- конец строки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|	- альтернатива (или)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()	- группировка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[]	- класс символов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99893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397750" cy="4267200"/>
          </a:xfrm>
        </p:spPr>
        <p:txBody>
          <a:bodyPr/>
          <a:lstStyle/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\w Слово. То же, что и [a-zA-Z_0-9].</a:t>
            </a:r>
          </a:p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\W Все, кроме слов. То же, что и [^a-zA-Z_0-9].</a:t>
            </a:r>
          </a:p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\s Любое пустое место. То же, что и [ \f\n\r\t\v].</a:t>
            </a:r>
          </a:p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\S Любое непустое место. То же, что и 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/>
              <a:t>[^ </a:t>
            </a:r>
            <a:r>
              <a:rPr lang="ru-RU" altLang="ru-RU" sz="2400" dirty="0"/>
              <a:t>\f\n\r\t\v].</a:t>
            </a:r>
          </a:p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\d Десятичная цифра. То же, что и [0-9].</a:t>
            </a:r>
          </a:p>
          <a:p>
            <a:pPr indent="-341313">
              <a:spcBef>
                <a:spcPts val="6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sz="2400" dirty="0"/>
              <a:t>\D Не цифра. То же, что и [^0-9].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1989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/>
              <a:t>Метасимволы для последовательностей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\w+	- слово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\d+	- целое число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[+-]?\d+	- целое со знаком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[+-]?\d+\.?\d*	- число с точкой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2031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Мнимые метасимволы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\b	- граница слова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\B	- не граница слова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\A	- начало строки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\Z	- конец строки</a:t>
            </a:r>
          </a:p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ru-RU" altLang="ru-RU" dirty="0"/>
              <a:t>\G	- конец действия m//g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553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Квантификаторы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52600"/>
            <a:ext cx="8856984" cy="4267200"/>
          </a:xfrm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* Соответствует 0 или более вхождений предшествующего выражения. Например, '</a:t>
            </a:r>
            <a:r>
              <a:rPr lang="ru-RU" altLang="ru-RU" sz="2000" dirty="0" err="1"/>
              <a:t>zo</a:t>
            </a:r>
            <a:r>
              <a:rPr lang="ru-RU" altLang="ru-RU" sz="2000" dirty="0"/>
              <a:t>*' соответствует "z" и "</a:t>
            </a:r>
            <a:r>
              <a:rPr lang="ru-RU" altLang="ru-RU" sz="2000" dirty="0" err="1"/>
              <a:t>zoo</a:t>
            </a:r>
            <a:r>
              <a:rPr lang="ru-RU" altLang="ru-RU" sz="2000" dirty="0"/>
              <a:t>".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800" dirty="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+</a:t>
            </a:r>
            <a:r>
              <a:rPr lang="ru-RU" altLang="ru-RU" sz="1800" dirty="0"/>
              <a:t> Соответствует 1 или более предшествующих выражений. Например, "</a:t>
            </a:r>
            <a:r>
              <a:rPr lang="ru-RU" altLang="ru-RU" sz="1800" dirty="0" err="1"/>
              <a:t>zo+</a:t>
            </a:r>
            <a:r>
              <a:rPr lang="ru-RU" altLang="ru-RU" sz="1800" dirty="0"/>
              <a:t>" соответствует "</a:t>
            </a:r>
            <a:r>
              <a:rPr lang="ru-RU" altLang="ru-RU" sz="1800" dirty="0" err="1"/>
              <a:t>zo</a:t>
            </a:r>
            <a:r>
              <a:rPr lang="ru-RU" altLang="ru-RU" sz="1800" dirty="0"/>
              <a:t>" </a:t>
            </a:r>
            <a:r>
              <a:rPr lang="ru-RU" altLang="ru-RU" sz="1800" dirty="0" smtClean="0"/>
              <a:t>и "</a:t>
            </a:r>
            <a:r>
              <a:rPr lang="ru-RU" altLang="ru-RU" sz="1800" dirty="0" err="1" smtClean="0"/>
              <a:t>zoo</a:t>
            </a:r>
            <a:r>
              <a:rPr lang="ru-RU" altLang="ru-RU" sz="1800" dirty="0"/>
              <a:t>", но не "z".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800" dirty="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?</a:t>
            </a:r>
            <a:r>
              <a:rPr lang="ru-RU" altLang="ru-RU" sz="1800" dirty="0"/>
              <a:t> Соответствует 0 или 1 предшествующих выражений. Например, '</a:t>
            </a:r>
            <a:r>
              <a:rPr lang="ru-RU" altLang="ru-RU" sz="1800" dirty="0" err="1"/>
              <a:t>do</a:t>
            </a:r>
            <a:r>
              <a:rPr lang="ru-RU" altLang="ru-RU" sz="1800" dirty="0"/>
              <a:t>(</a:t>
            </a:r>
            <a:r>
              <a:rPr lang="ru-RU" altLang="ru-RU" sz="1800" dirty="0" err="1"/>
              <a:t>es</a:t>
            </a:r>
            <a:r>
              <a:rPr lang="ru-RU" altLang="ru-RU" sz="1800" dirty="0"/>
              <a:t>)?' соответствует "</a:t>
            </a:r>
            <a:r>
              <a:rPr lang="ru-RU" altLang="ru-RU" sz="1800" dirty="0" err="1"/>
              <a:t>do</a:t>
            </a:r>
            <a:r>
              <a:rPr lang="ru-RU" altLang="ru-RU" sz="1800" dirty="0"/>
              <a:t>" в "</a:t>
            </a:r>
            <a:r>
              <a:rPr lang="ru-RU" altLang="ru-RU" sz="1800" dirty="0" err="1"/>
              <a:t>do</a:t>
            </a:r>
            <a:r>
              <a:rPr lang="ru-RU" altLang="ru-RU" sz="1800" dirty="0"/>
              <a:t>" </a:t>
            </a:r>
            <a:r>
              <a:rPr lang="ru-RU" altLang="ru-RU" sz="1800" dirty="0" smtClean="0"/>
              <a:t>или "</a:t>
            </a:r>
            <a:r>
              <a:rPr lang="ru-RU" altLang="ru-RU" sz="1800" dirty="0" err="1" smtClean="0"/>
              <a:t>does</a:t>
            </a:r>
            <a:r>
              <a:rPr lang="ru-RU" altLang="ru-RU" sz="1800" dirty="0"/>
              <a:t>".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800" dirty="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{n} n</a:t>
            </a:r>
            <a:r>
              <a:rPr lang="ru-RU" altLang="ru-RU" sz="1800" dirty="0"/>
              <a:t> – неотрицательное целое. Соответствует точному количеству вхождений. Например, 'o{2}' не найдет "o" в "</a:t>
            </a:r>
            <a:r>
              <a:rPr lang="ru-RU" altLang="ru-RU" sz="1800" dirty="0" err="1"/>
              <a:t>Bob</a:t>
            </a:r>
            <a:r>
              <a:rPr lang="ru-RU" altLang="ru-RU" sz="1800" dirty="0"/>
              <a:t>",но найдет два "o"' в "</a:t>
            </a:r>
            <a:r>
              <a:rPr lang="ru-RU" altLang="ru-RU" sz="1800" dirty="0" err="1"/>
              <a:t>food</a:t>
            </a:r>
            <a:r>
              <a:rPr lang="ru-RU" altLang="ru-RU" sz="1800" dirty="0"/>
              <a:t>".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{n,} n </a:t>
            </a:r>
            <a:r>
              <a:rPr lang="ru-RU" altLang="ru-RU" sz="1800" dirty="0"/>
              <a:t>– неотрицательное целое. Соответствует вхождению, повторенному не менее n раз. Например, 'o{2,}' не находит "o" в "</a:t>
            </a:r>
            <a:r>
              <a:rPr lang="ru-RU" altLang="ru-RU" sz="1800" dirty="0" err="1"/>
              <a:t>Bob</a:t>
            </a:r>
            <a:r>
              <a:rPr lang="ru-RU" altLang="ru-RU" sz="1800" dirty="0"/>
              <a:t>", зато находит все "o" в "</a:t>
            </a:r>
            <a:r>
              <a:rPr lang="ru-RU" altLang="ru-RU" sz="1800" dirty="0" err="1"/>
              <a:t>foooood</a:t>
            </a:r>
            <a:r>
              <a:rPr lang="ru-RU" altLang="ru-RU" sz="1800" dirty="0"/>
              <a:t>". 'o{1,}' эквивалентно 'o+'. 'o{0,}' эквивалентно 'o*'.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000" dirty="0"/>
              <a:t>{</a:t>
            </a:r>
            <a:r>
              <a:rPr lang="ru-RU" altLang="ru-RU" sz="2000" dirty="0" err="1"/>
              <a:t>n,m</a:t>
            </a:r>
            <a:r>
              <a:rPr lang="ru-RU" altLang="ru-RU" sz="2000" dirty="0"/>
              <a:t>} m и n </a:t>
            </a:r>
            <a:r>
              <a:rPr lang="ru-RU" altLang="ru-RU" sz="1800" dirty="0"/>
              <a:t>– неотрицательные целые числа, где n &lt;= m. Соответствует минимум n и максимум m вхождений. Например, 'o{1,3} находит три первые "o" в "</a:t>
            </a:r>
            <a:r>
              <a:rPr lang="ru-RU" altLang="ru-RU" sz="1800" dirty="0" err="1"/>
              <a:t>fooooood</a:t>
            </a:r>
            <a:r>
              <a:rPr lang="ru-RU" altLang="ru-RU" sz="1800" dirty="0"/>
              <a:t>". 'o{0,1}' эквивалентно 'o?'. Пробел между запятой и цифрами недопустим.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="" xmlns:p14="http://schemas.microsoft.com/office/powerpoint/2010/main" val="24648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ru-RU" dirty="0" smtClean="0"/>
              <a:t>«Жадность»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 dirty="0"/>
              <a:t>Важной особенностью квантификаторов '*' и '+' является их </a:t>
            </a:r>
            <a:r>
              <a:rPr lang="ru-RU" altLang="ru-RU" sz="2400" dirty="0" smtClean="0"/>
              <a:t>жадное поведение по умолчанию. </a:t>
            </a:r>
            <a:r>
              <a:rPr lang="ru-RU" altLang="ru-RU" sz="2400" dirty="0"/>
              <a:t>Они находят все, что смогут – вместо того, что нужно. </a:t>
            </a:r>
            <a:endParaRPr lang="ru-RU" altLang="ru-RU" sz="2400" dirty="0" smtClean="0"/>
          </a:p>
          <a:p>
            <a:pPr marL="341313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 dirty="0" smtClean="0"/>
              <a:t>Например «</a:t>
            </a:r>
            <a:r>
              <a:rPr lang="en-US" sz="2400" dirty="0" smtClean="0"/>
              <a:t>/".+"/g</a:t>
            </a:r>
            <a:r>
              <a:rPr lang="ru-RU" altLang="ru-RU" sz="2400" dirty="0" smtClean="0"/>
              <a:t>» в строке </a:t>
            </a:r>
          </a:p>
          <a:p>
            <a:pPr marL="615633" lvl="1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100" dirty="0" smtClean="0"/>
              <a:t>'a </a:t>
            </a:r>
            <a:r>
              <a:rPr lang="en-US" sz="2100" dirty="0" smtClean="0"/>
              <a:t>"witch" and her "broom" is </a:t>
            </a:r>
            <a:r>
              <a:rPr lang="en-US" sz="2100" dirty="0" smtClean="0"/>
              <a:t>one‘</a:t>
            </a:r>
            <a:r>
              <a:rPr lang="ru-RU" sz="2100" dirty="0" smtClean="0"/>
              <a:t> </a:t>
            </a:r>
          </a:p>
          <a:p>
            <a:pPr marL="341313" indent="-341313">
              <a:spcBef>
                <a:spcPts val="6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400" dirty="0" smtClean="0"/>
              <a:t>найдёт максимальное вхождение:</a:t>
            </a:r>
          </a:p>
          <a:p>
            <a:pPr marL="615633" lvl="1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100" dirty="0" smtClean="0"/>
              <a:t> </a:t>
            </a:r>
            <a:r>
              <a:rPr lang="en-US" sz="2100" dirty="0" smtClean="0"/>
              <a:t>"witch" and her "broom"</a:t>
            </a:r>
            <a:endParaRPr lang="ru-RU" altLang="ru-RU" sz="2100" dirty="0" smtClean="0"/>
          </a:p>
          <a:p>
            <a:pPr marL="341313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2400" dirty="0"/>
          </a:p>
          <a:p>
            <a:pPr marL="341313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2400" dirty="0"/>
              <a:t>Излечить квантификатор от жадности можно, добавив </a:t>
            </a:r>
            <a:r>
              <a:rPr lang="ru-RU" altLang="ru-RU" sz="2400" dirty="0" smtClean="0"/>
              <a:t>'?'.</a:t>
            </a:r>
          </a:p>
          <a:p>
            <a:pPr marL="341313" indent="-341313">
              <a:spcBef>
                <a:spcPts val="65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sz="2400" dirty="0" smtClean="0"/>
              <a:t>«</a:t>
            </a:r>
            <a:r>
              <a:rPr lang="en-US" sz="2400" dirty="0" smtClean="0"/>
              <a:t>/".+?"/g</a:t>
            </a:r>
            <a:r>
              <a:rPr lang="ru-RU" sz="2400" dirty="0" smtClean="0"/>
              <a:t>» </a:t>
            </a:r>
            <a:endParaRPr lang="ru-RU" altLang="ru-RU" sz="2400" dirty="0"/>
          </a:p>
          <a:p>
            <a:r>
              <a:rPr lang="ru-RU" sz="2400" dirty="0" smtClean="0"/>
              <a:t>Найдёт: </a:t>
            </a:r>
            <a:r>
              <a:rPr lang="en-US" sz="2400" dirty="0" smtClean="0"/>
              <a:t>"witch" </a:t>
            </a:r>
            <a:r>
              <a:rPr lang="ru-RU" sz="2400" dirty="0" smtClean="0"/>
              <a:t> и </a:t>
            </a:r>
            <a:r>
              <a:rPr lang="en-US" sz="2400" dirty="0" smtClean="0"/>
              <a:t>"broom"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25645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/>
              <a:t>Умерить аппетит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*?	- станет 0 и более</a:t>
            </a:r>
          </a:p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+?	- 1 и более</a:t>
            </a:r>
          </a:p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??	- 0 или 1 раз</a:t>
            </a:r>
          </a:p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{</a:t>
            </a:r>
            <a:r>
              <a:rPr lang="ru-RU" altLang="ru-RU" dirty="0" err="1"/>
              <a:t>n</a:t>
            </a:r>
            <a:r>
              <a:rPr lang="ru-RU" altLang="ru-RU" dirty="0"/>
              <a:t>}?	- точно </a:t>
            </a:r>
            <a:r>
              <a:rPr lang="ru-RU" altLang="ru-RU" dirty="0" err="1"/>
              <a:t>n</a:t>
            </a:r>
            <a:r>
              <a:rPr lang="ru-RU" altLang="ru-RU" dirty="0"/>
              <a:t> раз</a:t>
            </a:r>
          </a:p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{</a:t>
            </a:r>
            <a:r>
              <a:rPr lang="ru-RU" altLang="ru-RU" dirty="0" err="1"/>
              <a:t>n</a:t>
            </a:r>
            <a:r>
              <a:rPr lang="ru-RU" altLang="ru-RU" dirty="0"/>
              <a:t>,}?	- не меньше </a:t>
            </a:r>
            <a:r>
              <a:rPr lang="ru-RU" altLang="ru-RU" dirty="0" err="1"/>
              <a:t>n</a:t>
            </a:r>
            <a:r>
              <a:rPr lang="ru-RU" altLang="ru-RU" dirty="0"/>
              <a:t> раз</a:t>
            </a:r>
          </a:p>
          <a:p>
            <a:pPr marL="341313" indent="-341313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dirty="0"/>
              <a:t>{</a:t>
            </a:r>
            <a:r>
              <a:rPr lang="ru-RU" altLang="ru-RU" dirty="0" err="1"/>
              <a:t>n,m</a:t>
            </a:r>
            <a:r>
              <a:rPr lang="ru-RU" altLang="ru-RU" dirty="0"/>
              <a:t>}?	- больше или равно </a:t>
            </a:r>
            <a:r>
              <a:rPr lang="ru-RU" altLang="ru-RU" dirty="0" err="1"/>
              <a:t>n</a:t>
            </a:r>
            <a:r>
              <a:rPr lang="ru-RU" altLang="ru-RU" dirty="0"/>
              <a:t> и меньше </a:t>
            </a:r>
            <a:r>
              <a:rPr lang="ru-RU" altLang="ru-RU" dirty="0" err="1"/>
              <a:t>m</a:t>
            </a:r>
            <a:r>
              <a:rPr lang="ru-RU" altLang="ru-RU" dirty="0"/>
              <a:t> раз</a:t>
            </a:r>
          </a:p>
        </p:txBody>
      </p:sp>
    </p:spTree>
    <p:extLst>
      <p:ext uri="{BB962C8B-B14F-4D97-AF65-F5344CB8AC3E}">
        <p14:creationId xmlns="" xmlns:p14="http://schemas.microsoft.com/office/powerpoint/2010/main" val="467802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</TotalTime>
  <Words>898</Words>
  <PresentationFormat>Экран (4:3)</PresentationFormat>
  <Paragraphs>141</Paragraphs>
  <Slides>17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Начальная</vt:lpstr>
      <vt:lpstr>Регулярные выражения</vt:lpstr>
      <vt:lpstr>Регулярные выражения —</vt:lpstr>
      <vt:lpstr>Метасимволы</vt:lpstr>
      <vt:lpstr>Метасимволы</vt:lpstr>
      <vt:lpstr>Метасимволы для последовательностей</vt:lpstr>
      <vt:lpstr>Мнимые метасимволы</vt:lpstr>
      <vt:lpstr>Квантификаторы</vt:lpstr>
      <vt:lpstr>«Жадность»</vt:lpstr>
      <vt:lpstr>Умерить аппетит</vt:lpstr>
      <vt:lpstr>Дополнительные переменные</vt:lpstr>
      <vt:lpstr>Правила регулярного выражения</vt:lpstr>
      <vt:lpstr>Например,</vt:lpstr>
      <vt:lpstr>Слайд 13</vt:lpstr>
      <vt:lpstr>Слайд 14</vt:lpstr>
      <vt:lpstr>Группы</vt:lpstr>
      <vt:lpstr>expression = '(.)\1';  replace = '--';  newStr = regexprep(str,expression,replace) </vt:lpstr>
      <vt:lpstr>Подробнее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Николай Кавонкин</dc:creator>
  <cp:lastModifiedBy>Ares</cp:lastModifiedBy>
  <cp:revision>13</cp:revision>
  <dcterms:created xsi:type="dcterms:W3CDTF">2022-12-01T23:31:32Z</dcterms:created>
  <dcterms:modified xsi:type="dcterms:W3CDTF">2022-12-13T20:15:06Z</dcterms:modified>
</cp:coreProperties>
</file>