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.co/gsoc" TargetMode="External"/><Relationship Id="rId3" Type="http://schemas.openxmlformats.org/officeDocument/2006/relationships/hyperlink" Target="http://g.co/gsoc/resources/manual" TargetMode="External"/><Relationship Id="rId4" Type="http://schemas.openxmlformats.org/officeDocument/2006/relationships/image" Target="../media/image2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680587" y="680337"/>
            <a:ext cx="3782826" cy="3782823"/>
          </a:xfrm>
          <a:custGeom>
            <a:avLst/>
            <a:gdLst/>
            <a:ahLst/>
            <a:cxnLst/>
            <a:rect l="l" t="t" r="r" b="b"/>
            <a:pathLst>
              <a:path w="3782826" h="3782823">
                <a:moveTo>
                  <a:pt x="0" y="0"/>
                </a:moveTo>
                <a:lnTo>
                  <a:pt x="3782826" y="0"/>
                </a:lnTo>
                <a:lnTo>
                  <a:pt x="3782826" y="3782823"/>
                </a:lnTo>
                <a:lnTo>
                  <a:pt x="0" y="37828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80587" y="680337"/>
            <a:ext cx="3782826" cy="378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369600"/>
          </a:xfrm>
          <a:custGeom>
            <a:avLst/>
            <a:gdLst/>
            <a:ahLst/>
            <a:cxnLst/>
            <a:rect l="l" t="t" r="r" b="b"/>
            <a:pathLst>
              <a:path w="8782200" h="3369600">
                <a:moveTo>
                  <a:pt x="0" y="0"/>
                </a:moveTo>
                <a:lnTo>
                  <a:pt x="8782200" y="0"/>
                </a:lnTo>
                <a:lnTo>
                  <a:pt x="8782200" y="3369600"/>
                </a:lnTo>
                <a:lnTo>
                  <a:pt x="0" y="336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3696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spc="10" b="1">
                <a:solidFill>
                  <a:srgbClr val="212121"/>
                </a:solidFill>
                <a:latin typeface="Trebuchet MS"/>
                <a:cs typeface="Trebuchet MS"/>
              </a:rPr>
              <a:t>Statistics</a:t>
            </a:r>
            <a:endParaRPr sz="2800">
              <a:latin typeface="Trebuchet MS"/>
              <a:cs typeface="Trebuchet MS"/>
            </a:endParaRPr>
          </a:p>
          <a:p>
            <a:pPr marL="542925" marR="435733" indent="-412700">
              <a:lnSpc>
                <a:spcPts val="2853"/>
              </a:lnSpc>
              <a:spcBef>
                <a:spcPts val="1990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14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years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over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14,762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from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109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countries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have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435733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been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accepted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into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6">
                <a:solidFill>
                  <a:srgbClr val="595959"/>
                </a:solidFill>
                <a:latin typeface="Trebuchet MS"/>
                <a:cs typeface="Trebuchet MS"/>
              </a:rPr>
              <a:t>GSoC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2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Countries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most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students:</a:t>
            </a:r>
            <a:endParaRPr sz="2400">
              <a:latin typeface="Trebuchet MS"/>
              <a:cs typeface="Trebuchet MS"/>
            </a:endParaRPr>
          </a:p>
          <a:p>
            <a:pPr marL="602796">
              <a:lnSpc>
                <a:spcPct val="96761"/>
              </a:lnSpc>
              <a:spcBef>
                <a:spcPts val="1934"/>
              </a:spcBef>
            </a:pPr>
            <a:r>
              <a:rPr dirty="0" smtClean="0" sz="2200" spc="193">
                <a:solidFill>
                  <a:srgbClr val="595959"/>
                </a:solidFill>
                <a:latin typeface="Arial"/>
                <a:cs typeface="Arial"/>
              </a:rPr>
              <a:t>○</a:t>
            </a:r>
            <a:r>
              <a:rPr dirty="0" smtClean="0" sz="2200" spc="193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193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India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(3,436),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United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States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(2,432),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Germany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6">
                <a:solidFill>
                  <a:srgbClr val="595959"/>
                </a:solidFill>
                <a:latin typeface="Trebuchet MS"/>
                <a:cs typeface="Trebuchet MS"/>
              </a:rPr>
              <a:t>(825)</a:t>
            </a:r>
            <a:endParaRPr sz="22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1874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Approximately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35+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million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lines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have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been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3">
                <a:solidFill>
                  <a:srgbClr val="595959"/>
                </a:solidFill>
                <a:latin typeface="Trebuchet MS"/>
                <a:cs typeface="Trebuchet MS"/>
              </a:rPr>
              <a:t>produced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2529300"/>
          </a:xfrm>
          <a:custGeom>
            <a:avLst/>
            <a:gdLst/>
            <a:ahLst/>
            <a:cxnLst/>
            <a:rect l="l" t="t" r="r" b="b"/>
            <a:pathLst>
              <a:path w="8782200" h="2529300">
                <a:moveTo>
                  <a:pt x="0" y="0"/>
                </a:moveTo>
                <a:lnTo>
                  <a:pt x="8782200" y="0"/>
                </a:lnTo>
                <a:lnTo>
                  <a:pt x="8782200" y="2529300"/>
                </a:lnTo>
                <a:lnTo>
                  <a:pt x="0" y="2529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25293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spc="-25" b="1">
                <a:solidFill>
                  <a:srgbClr val="212121"/>
                </a:solidFill>
                <a:latin typeface="Trebuchet MS"/>
                <a:cs typeface="Trebuchet MS"/>
              </a:rPr>
              <a:t>Useful</a:t>
            </a:r>
            <a:r>
              <a:rPr dirty="0" smtClean="0" sz="2800" spc="-2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25" b="1">
                <a:solidFill>
                  <a:srgbClr val="212121"/>
                </a:solidFill>
                <a:latin typeface="Trebuchet MS"/>
                <a:cs typeface="Trebuchet MS"/>
              </a:rPr>
              <a:t>links</a:t>
            </a:r>
            <a:endParaRPr sz="2800">
              <a:latin typeface="Trebuchet MS"/>
              <a:cs typeface="Trebuchet MS"/>
            </a:endParaRPr>
          </a:p>
          <a:p>
            <a:pPr marL="153237">
              <a:lnSpc>
                <a:spcPct val="100000"/>
              </a:lnSpc>
              <a:spcBef>
                <a:spcPts val="1984"/>
              </a:spcBef>
            </a:pP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100" spc="32">
                <a:solidFill>
                  <a:srgbClr val="595959"/>
                </a:solidFill>
                <a:latin typeface="Trebuchet MS"/>
                <a:cs typeface="Trebuchet MS"/>
              </a:rPr>
              <a:t>Program</a:t>
            </a:r>
            <a:r>
              <a:rPr dirty="0" smtClean="0" sz="21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-60">
                <a:solidFill>
                  <a:srgbClr val="595959"/>
                </a:solidFill>
                <a:latin typeface="Trebuchet MS"/>
                <a:cs typeface="Trebuchet MS"/>
              </a:rPr>
              <a:t>Site:</a:t>
            </a:r>
            <a:r>
              <a:rPr dirty="0" smtClean="0" sz="21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0" b="1" u="heavy">
                <a:solidFill>
                  <a:srgbClr val="595959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mtClean="0" sz="2100" spc="-19" b="1" u="heavy">
                <a:solidFill>
                  <a:srgbClr val="595959"/>
                </a:solidFill>
                <a:latin typeface="Trebuchet MS"/>
                <a:cs typeface="Trebuchet MS"/>
                <a:hlinkClick r:id="rId2"/>
              </a:rPr>
              <a:t>http://g.co/gsoc</a:t>
            </a:r>
            <a:r>
              <a:rPr dirty="0" smtClean="0" sz="2100" spc="19" b="1" u="heavy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100">
              <a:latin typeface="Trebuchet MS"/>
              <a:cs typeface="Trebuchet MS"/>
            </a:endParaRPr>
          </a:p>
          <a:p>
            <a:pPr marL="153237">
              <a:lnSpc>
                <a:spcPct val="100000"/>
              </a:lnSpc>
              <a:spcBef>
                <a:spcPts val="484"/>
              </a:spcBef>
            </a:pP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100" spc="-10">
                <a:solidFill>
                  <a:srgbClr val="595959"/>
                </a:solidFill>
                <a:latin typeface="Trebuchet MS"/>
                <a:cs typeface="Trebuchet MS"/>
              </a:rPr>
              <a:t>Student</a:t>
            </a:r>
            <a:r>
              <a:rPr dirty="0" smtClean="0" sz="21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-62">
                <a:solidFill>
                  <a:srgbClr val="595959"/>
                </a:solidFill>
                <a:latin typeface="Trebuchet MS"/>
                <a:cs typeface="Trebuchet MS"/>
              </a:rPr>
              <a:t>Guide:</a:t>
            </a:r>
            <a:r>
              <a:rPr dirty="0" smtClean="0" sz="2100" spc="-9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0" b="1" u="heavy">
                <a:solidFill>
                  <a:srgbClr val="595959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mtClean="0" sz="2100" spc="-20" b="1" u="heavy">
                <a:solidFill>
                  <a:srgbClr val="595959"/>
                </a:solidFill>
                <a:latin typeface="Trebuchet MS"/>
                <a:cs typeface="Trebuchet MS"/>
                <a:hlinkClick r:id="rId3"/>
              </a:rPr>
              <a:t>http://g.co/gsoc/resources/manual</a:t>
            </a:r>
            <a:r>
              <a:rPr dirty="0" smtClean="0" sz="2100" spc="34" b="1" u="heavy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100">
              <a:latin typeface="Trebuchet MS"/>
              <a:cs typeface="Trebuchet MS"/>
            </a:endParaRPr>
          </a:p>
          <a:p>
            <a:pPr marL="153237">
              <a:lnSpc>
                <a:spcPct val="100000"/>
              </a:lnSpc>
              <a:spcBef>
                <a:spcPts val="484"/>
              </a:spcBef>
            </a:pP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100" spc="20">
                <a:solidFill>
                  <a:srgbClr val="595959"/>
                </a:solidFill>
                <a:latin typeface="Trebuchet MS"/>
                <a:cs typeface="Trebuchet MS"/>
              </a:rPr>
              <a:t>Google</a:t>
            </a:r>
            <a:r>
              <a:rPr dirty="0" smtClean="0" sz="21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0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1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30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1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-19">
                <a:solidFill>
                  <a:srgbClr val="595959"/>
                </a:solidFill>
                <a:latin typeface="Trebuchet MS"/>
                <a:cs typeface="Trebuchet MS"/>
              </a:rPr>
              <a:t>Blog:</a:t>
            </a:r>
            <a:r>
              <a:rPr dirty="0" smtClean="0" sz="2100" spc="-8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0" b="1" u="heavy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100" spc="-31" b="1" u="heavy">
                <a:solidFill>
                  <a:srgbClr val="595959"/>
                </a:solidFill>
                <a:latin typeface="Trebuchet MS"/>
                <a:cs typeface="Trebuchet MS"/>
              </a:rPr>
              <a:t>https://opensource.googleblog.com/</a:t>
            </a:r>
            <a:r>
              <a:rPr dirty="0" smtClean="0" sz="2100" spc="39" b="1" u="heavy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6600" y="4989400"/>
            <a:ext cx="548100" cy="49125"/>
          </a:xfrm>
          <a:custGeom>
            <a:avLst/>
            <a:gdLst/>
            <a:ahLst/>
            <a:cxnLst/>
            <a:rect l="l" t="t" r="r" b="b"/>
            <a:pathLst>
              <a:path w="548100" h="49125">
                <a:moveTo>
                  <a:pt x="0" y="0"/>
                </a:moveTo>
                <a:lnTo>
                  <a:pt x="548100" y="0"/>
                </a:lnTo>
                <a:lnTo>
                  <a:pt x="548100" y="49125"/>
                </a:lnTo>
                <a:lnTo>
                  <a:pt x="0" y="4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55850" y="1237300"/>
            <a:ext cx="8782200" cy="3752100"/>
          </a:xfrm>
          <a:custGeom>
            <a:avLst/>
            <a:gdLst/>
            <a:ahLst/>
            <a:cxnLst/>
            <a:rect l="l" t="t" r="r" b="b"/>
            <a:pathLst>
              <a:path w="8782200" h="3752100">
                <a:moveTo>
                  <a:pt x="0" y="0"/>
                </a:moveTo>
                <a:lnTo>
                  <a:pt x="8782200" y="0"/>
                </a:lnTo>
                <a:lnTo>
                  <a:pt x="8782200" y="3752100"/>
                </a:lnTo>
                <a:lnTo>
                  <a:pt x="0" y="375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7521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spc="-23" b="1">
                <a:solidFill>
                  <a:srgbClr val="212121"/>
                </a:solidFill>
                <a:latin typeface="Trebuchet MS"/>
                <a:cs typeface="Trebuchet MS"/>
              </a:rPr>
              <a:t>2019</a:t>
            </a:r>
            <a:r>
              <a:rPr dirty="0" smtClean="0" sz="2800" spc="-23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23" b="1">
                <a:solidFill>
                  <a:srgbClr val="212121"/>
                </a:solidFill>
                <a:latin typeface="Trebuchet MS"/>
                <a:cs typeface="Trebuchet MS"/>
              </a:rPr>
              <a:t>Program</a:t>
            </a:r>
            <a:r>
              <a:rPr dirty="0" smtClean="0" sz="2800" spc="-23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23" b="1">
                <a:solidFill>
                  <a:srgbClr val="212121"/>
                </a:solidFill>
                <a:latin typeface="Trebuchet MS"/>
                <a:cs typeface="Trebuchet MS"/>
              </a:rPr>
              <a:t>Timeline</a:t>
            </a:r>
            <a:endParaRPr sz="28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1986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-46" b="1">
                <a:solidFill>
                  <a:srgbClr val="595959"/>
                </a:solidFill>
                <a:latin typeface="Trebuchet MS"/>
                <a:cs typeface="Trebuchet MS"/>
              </a:rPr>
              <a:t>January</a:t>
            </a:r>
            <a:r>
              <a:rPr dirty="0" smtClean="0" sz="2200" spc="-11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15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         </a:t>
            </a:r>
            <a:r>
              <a:rPr dirty="0" smtClean="0" sz="2200" spc="279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Organization</a:t>
            </a:r>
            <a:r>
              <a:rPr dirty="0" smtClean="0" sz="2200" spc="-24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applications</a:t>
            </a:r>
            <a:r>
              <a:rPr dirty="0" smtClean="0" sz="2200" spc="-11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11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endParaRPr sz="22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445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March</a:t>
            </a:r>
            <a:r>
              <a:rPr dirty="0" smtClean="0" sz="2200" spc="-53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1" b="1">
                <a:solidFill>
                  <a:srgbClr val="595959"/>
                </a:solidFill>
                <a:latin typeface="Trebuchet MS"/>
                <a:cs typeface="Trebuchet MS"/>
              </a:rPr>
              <a:t>25-April</a:t>
            </a:r>
            <a:r>
              <a:rPr dirty="0" smtClean="0" sz="2200" spc="-114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9</a:t>
            </a:r>
            <a:r>
              <a:rPr dirty="0" smtClean="0" sz="2200" spc="608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200" spc="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submit</a:t>
            </a:r>
            <a:r>
              <a:rPr dirty="0" smtClean="0" sz="2200" spc="-5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85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200" spc="-1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50">
                <a:solidFill>
                  <a:srgbClr val="595959"/>
                </a:solidFill>
                <a:latin typeface="Trebuchet MS"/>
                <a:cs typeface="Trebuchet MS"/>
              </a:rPr>
              <a:t>proposals</a:t>
            </a:r>
            <a:endParaRPr sz="22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445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May</a:t>
            </a:r>
            <a:r>
              <a:rPr dirty="0" smtClean="0" sz="2200" spc="84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6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                 </a:t>
            </a:r>
            <a:r>
              <a:rPr dirty="0" smtClean="0" sz="2200" spc="26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Accepted</a:t>
            </a:r>
            <a:r>
              <a:rPr dirty="0" smtClean="0" sz="2200" spc="-11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200" spc="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dirty="0" smtClean="0" sz="2200" spc="-2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10">
                <a:solidFill>
                  <a:srgbClr val="595959"/>
                </a:solidFill>
                <a:latin typeface="Trebuchet MS"/>
                <a:cs typeface="Trebuchet MS"/>
              </a:rPr>
              <a:t>announced</a:t>
            </a:r>
            <a:endParaRPr sz="22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445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May</a:t>
            </a:r>
            <a:r>
              <a:rPr dirty="0" smtClean="0" sz="2200" spc="84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6-May</a:t>
            </a:r>
            <a:r>
              <a:rPr dirty="0" smtClean="0" sz="2200" spc="67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27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    </a:t>
            </a:r>
            <a:r>
              <a:rPr dirty="0" smtClean="0" sz="2200" spc="47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Community</a:t>
            </a:r>
            <a:r>
              <a:rPr dirty="0" smtClean="0" sz="2200" spc="-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bonding</a:t>
            </a:r>
            <a:r>
              <a:rPr dirty="0" smtClean="0" sz="2200" spc="3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52">
                <a:solidFill>
                  <a:srgbClr val="595959"/>
                </a:solidFill>
                <a:latin typeface="Trebuchet MS"/>
                <a:cs typeface="Trebuchet MS"/>
              </a:rPr>
              <a:t>period</a:t>
            </a:r>
            <a:r>
              <a:rPr dirty="0" smtClean="0" sz="2200" spc="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54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mtClean="0" sz="2200" spc="-16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79">
                <a:solidFill>
                  <a:srgbClr val="595959"/>
                </a:solidFill>
                <a:latin typeface="Trebuchet MS"/>
                <a:cs typeface="Trebuchet MS"/>
              </a:rPr>
              <a:t>orgs</a:t>
            </a:r>
            <a:endParaRPr sz="22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445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May</a:t>
            </a:r>
            <a:r>
              <a:rPr dirty="0" smtClean="0" sz="2200" spc="84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27-Aug</a:t>
            </a:r>
            <a:r>
              <a:rPr dirty="0" smtClean="0" sz="2200" spc="28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26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   </a:t>
            </a:r>
            <a:r>
              <a:rPr dirty="0" smtClean="0" sz="2200" spc="117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200" spc="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dirty="0" smtClean="0" sz="22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200" spc="-1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summer</a:t>
            </a:r>
            <a:r>
              <a:rPr dirty="0" smtClean="0" sz="2200" spc="19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11">
                <a:solidFill>
                  <a:srgbClr val="595959"/>
                </a:solidFill>
                <a:latin typeface="Trebuchet MS"/>
                <a:cs typeface="Trebuchet MS"/>
              </a:rPr>
              <a:t>away</a:t>
            </a:r>
            <a:endParaRPr sz="2200">
              <a:latin typeface="Trebuchet MS"/>
              <a:cs typeface="Trebuchet MS"/>
            </a:endParaRPr>
          </a:p>
          <a:p>
            <a:pPr marL="153237">
              <a:lnSpc>
                <a:spcPct val="96761"/>
              </a:lnSpc>
              <a:spcBef>
                <a:spcPts val="445"/>
              </a:spcBef>
            </a:pP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1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100" spc="5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200" spc="-50" b="1">
                <a:solidFill>
                  <a:srgbClr val="595959"/>
                </a:solidFill>
                <a:latin typeface="Trebuchet MS"/>
                <a:cs typeface="Trebuchet MS"/>
              </a:rPr>
              <a:t>September</a:t>
            </a:r>
            <a:r>
              <a:rPr dirty="0" smtClean="0" sz="2200" spc="-11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3:</a:t>
            </a:r>
            <a:r>
              <a:rPr dirty="0" smtClean="0" sz="2200" spc="0" b="1">
                <a:solidFill>
                  <a:srgbClr val="595959"/>
                </a:solidFill>
                <a:latin typeface="Trebuchet MS"/>
                <a:cs typeface="Trebuchet MS"/>
              </a:rPr>
              <a:t>     </a:t>
            </a:r>
            <a:r>
              <a:rPr dirty="0" smtClean="0" sz="2200" spc="536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Successful</a:t>
            </a:r>
            <a:r>
              <a:rPr dirty="0" smtClean="0" sz="2200" spc="48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student</a:t>
            </a:r>
            <a:r>
              <a:rPr dirty="0" smtClean="0" sz="2200" spc="-19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-30">
                <a:solidFill>
                  <a:srgbClr val="595959"/>
                </a:solidFill>
                <a:latin typeface="Trebuchet MS"/>
                <a:cs typeface="Trebuchet MS"/>
              </a:rPr>
              <a:t>projects</a:t>
            </a:r>
            <a:r>
              <a:rPr dirty="0" smtClean="0" sz="2200" spc="-11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0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dirty="0" smtClean="0" sz="2200" spc="-2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200" spc="10">
                <a:solidFill>
                  <a:srgbClr val="595959"/>
                </a:solidFill>
                <a:latin typeface="Trebuchet MS"/>
                <a:cs typeface="Trebuchet MS"/>
              </a:rPr>
              <a:t>announced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4000" y="1143700"/>
            <a:ext cx="8969700" cy="3416400"/>
          </a:xfrm>
          <a:custGeom>
            <a:avLst/>
            <a:gdLst/>
            <a:ahLst/>
            <a:cxnLst/>
            <a:rect l="l" t="t" r="r" b="b"/>
            <a:pathLst>
              <a:path w="8969700" h="3416400">
                <a:moveTo>
                  <a:pt x="0" y="0"/>
                </a:moveTo>
                <a:lnTo>
                  <a:pt x="8969700" y="0"/>
                </a:lnTo>
                <a:lnTo>
                  <a:pt x="89697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372881" y="2293812"/>
            <a:ext cx="2398725" cy="482600"/>
          </a:xfrm>
          <a:prstGeom prst="rect">
            <a:avLst/>
          </a:prstGeom>
        </p:spPr>
        <p:txBody>
          <a:bodyPr wrap="square" lIns="0" tIns="23812" rIns="0" bIns="0" rtlCol="0">
            <a:noAutofit/>
          </a:bodyPr>
          <a:lstStyle/>
          <a:p>
            <a:pPr marL="12700">
              <a:lnSpc>
                <a:spcPts val="3750"/>
              </a:lnSpc>
            </a:pPr>
            <a:r>
              <a:rPr dirty="0" smtClean="0" sz="3600" b="1">
                <a:solidFill>
                  <a:srgbClr val="212121"/>
                </a:solidFill>
                <a:latin typeface="Trebuchet MS"/>
                <a:cs typeface="Trebuchet MS"/>
              </a:rPr>
              <a:t>Questions?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16850"/>
            <a:ext cx="8782200" cy="3343200"/>
          </a:xfrm>
          <a:custGeom>
            <a:avLst/>
            <a:gdLst/>
            <a:ahLst/>
            <a:cxnLst/>
            <a:rect l="l" t="t" r="r" b="b"/>
            <a:pathLst>
              <a:path w="8782200" h="3343200">
                <a:moveTo>
                  <a:pt x="0" y="0"/>
                </a:moveTo>
                <a:lnTo>
                  <a:pt x="8782200" y="0"/>
                </a:lnTo>
                <a:lnTo>
                  <a:pt x="8782200" y="3343200"/>
                </a:lnTo>
                <a:lnTo>
                  <a:pt x="0" y="334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16850"/>
            <a:ext cx="8782200" cy="3343200"/>
          </a:xfrm>
          <a:prstGeom prst="rect">
            <a:avLst/>
          </a:prstGeom>
        </p:spPr>
        <p:txBody>
          <a:bodyPr wrap="square" lIns="0" tIns="52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5825"/>
              </a:lnSpc>
            </a:pP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What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source?</a:t>
            </a:r>
            <a:endParaRPr sz="3000">
              <a:latin typeface="Arial"/>
              <a:cs typeface="Arial"/>
            </a:endParaRPr>
          </a:p>
          <a:p>
            <a:pPr marL="542925" marR="394890" indent="-412700">
              <a:lnSpc>
                <a:spcPts val="2853"/>
              </a:lnSpc>
              <a:spcBef>
                <a:spcPts val="2084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Computer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software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where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distributed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394890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under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license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allows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anyone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study,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394890">
              <a:lnSpc>
                <a:spcPts val="2786"/>
              </a:lnSpc>
              <a:spcBef>
                <a:spcPts val="512"/>
              </a:spcBef>
              <a:tabLst>
                <a:tab pos="533400" algn="l"/>
              </a:tabLst>
            </a:pP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change,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improve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distribute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software.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2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7">
                <a:solidFill>
                  <a:srgbClr val="595959"/>
                </a:solidFill>
                <a:latin typeface="Trebuchet MS"/>
                <a:cs typeface="Trebuchet MS"/>
              </a:rPr>
              <a:t>Promotes</a:t>
            </a:r>
            <a:r>
              <a:rPr dirty="0" smtClean="0" sz="2400" spc="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7">
                <a:solidFill>
                  <a:srgbClr val="595959"/>
                </a:solidFill>
                <a:latin typeface="Trebuchet MS"/>
                <a:cs typeface="Trebuchet MS"/>
              </a:rPr>
              <a:t>collaboration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3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Community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dedicated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3">
                <a:solidFill>
                  <a:srgbClr val="595959"/>
                </a:solidFill>
                <a:latin typeface="Trebuchet MS"/>
                <a:cs typeface="Trebuchet MS"/>
              </a:rPr>
              <a:t>developers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16850"/>
            <a:ext cx="8782200" cy="3343200"/>
          </a:xfrm>
          <a:custGeom>
            <a:avLst/>
            <a:gdLst/>
            <a:ahLst/>
            <a:cxnLst/>
            <a:rect l="l" t="t" r="r" b="b"/>
            <a:pathLst>
              <a:path w="8782200" h="3343200">
                <a:moveTo>
                  <a:pt x="0" y="0"/>
                </a:moveTo>
                <a:lnTo>
                  <a:pt x="8782200" y="0"/>
                </a:lnTo>
                <a:lnTo>
                  <a:pt x="8782200" y="3343200"/>
                </a:lnTo>
                <a:lnTo>
                  <a:pt x="0" y="334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16850"/>
            <a:ext cx="8782200" cy="3343200"/>
          </a:xfrm>
          <a:prstGeom prst="rect">
            <a:avLst/>
          </a:prstGeom>
        </p:spPr>
        <p:txBody>
          <a:bodyPr wrap="square" lIns="0" tIns="52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5825"/>
              </a:lnSpc>
            </a:pP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What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mtClean="0" sz="3000" b="1">
                <a:solidFill>
                  <a:srgbClr val="212121"/>
                </a:solidFill>
                <a:latin typeface="Arial"/>
                <a:cs typeface="Arial"/>
              </a:rPr>
              <a:t>GSoC?</a:t>
            </a:r>
            <a:endParaRPr sz="3000">
              <a:latin typeface="Arial"/>
              <a:cs typeface="Arial"/>
            </a:endParaRPr>
          </a:p>
          <a:p>
            <a:pPr marL="85725" marR="143029">
              <a:lnSpc>
                <a:spcPts val="2759"/>
              </a:lnSpc>
              <a:spcBef>
                <a:spcPts val="2087"/>
              </a:spcBef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Summer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(GSoC)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online,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international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85725" marR="143029">
              <a:lnSpc>
                <a:spcPts val="2759"/>
              </a:lnSpc>
              <a:spcBef>
                <a:spcPts val="540"/>
              </a:spcBef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program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encourage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university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student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participation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85725" marR="143029">
              <a:lnSpc>
                <a:spcPts val="2759"/>
              </a:lnSpc>
              <a:spcBef>
                <a:spcPts val="540"/>
              </a:spcBef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322800"/>
          </a:xfrm>
          <a:custGeom>
            <a:avLst/>
            <a:gdLst/>
            <a:ahLst/>
            <a:cxnLst/>
            <a:rect l="l" t="t" r="r" b="b"/>
            <a:pathLst>
              <a:path w="8782200" h="3322800">
                <a:moveTo>
                  <a:pt x="0" y="0"/>
                </a:moveTo>
                <a:lnTo>
                  <a:pt x="8782200" y="0"/>
                </a:lnTo>
                <a:lnTo>
                  <a:pt x="8782200" y="3322800"/>
                </a:lnTo>
                <a:lnTo>
                  <a:pt x="0" y="3322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322800"/>
          </a:xfrm>
          <a:prstGeom prst="rect">
            <a:avLst/>
          </a:prstGeom>
        </p:spPr>
        <p:txBody>
          <a:bodyPr wrap="square" lIns="0" tIns="483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 marR="7612530" algn="just">
              <a:lnSpc>
                <a:spcPct val="96761"/>
              </a:lnSpc>
            </a:pPr>
            <a:r>
              <a:rPr dirty="0" smtClean="0" sz="3000" b="1">
                <a:solidFill>
                  <a:srgbClr val="212121"/>
                </a:solidFill>
                <a:latin typeface="Trebuchet MS"/>
                <a:cs typeface="Trebuchet MS"/>
              </a:rPr>
              <a:t>About</a:t>
            </a:r>
            <a:endParaRPr sz="3000">
              <a:latin typeface="Trebuchet MS"/>
              <a:cs typeface="Trebuchet MS"/>
            </a:endParaRPr>
          </a:p>
          <a:p>
            <a:pPr marL="85725" marR="418360">
              <a:lnSpc>
                <a:spcPts val="2786"/>
              </a:lnSpc>
              <a:spcBef>
                <a:spcPts val="2053"/>
              </a:spcBef>
            </a:pP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work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software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organization,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85725" marR="418360">
              <a:lnSpc>
                <a:spcPts val="2786"/>
              </a:lnSpc>
              <a:spcBef>
                <a:spcPts val="512"/>
              </a:spcBef>
            </a:pP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earn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stipend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successfully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completing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8">
                <a:solidFill>
                  <a:srgbClr val="595959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  <a:p>
            <a:pPr marL="85725" marR="237308" algn="just">
              <a:lnSpc>
                <a:spcPts val="2786"/>
              </a:lnSpc>
              <a:spcBef>
                <a:spcPts val="1938"/>
              </a:spcBef>
            </a:pP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University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spend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time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outside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school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working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85725" marR="237308" algn="just">
              <a:lnSpc>
                <a:spcPts val="2797"/>
              </a:lnSpc>
              <a:spcBef>
                <a:spcPts val="512"/>
              </a:spcBef>
            </a:pP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field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that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help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them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studies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career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 i="1">
                <a:solidFill>
                  <a:srgbClr val="595959"/>
                </a:solidFill>
                <a:latin typeface="Trebuchet MS"/>
                <a:cs typeface="Trebuchet MS"/>
              </a:rPr>
              <a:t>after</a:t>
            </a:r>
            <a:r>
              <a:rPr dirty="0" smtClean="0" sz="2400" spc="-46" i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85725" marR="237308" algn="just">
              <a:lnSpc>
                <a:spcPts val="2786"/>
              </a:lnSpc>
              <a:spcBef>
                <a:spcPts val="514"/>
              </a:spcBef>
            </a:pPr>
            <a:r>
              <a:rPr dirty="0" smtClean="0" sz="2400">
                <a:solidFill>
                  <a:srgbClr val="595959"/>
                </a:solidFill>
                <a:latin typeface="Trebuchet MS"/>
                <a:cs typeface="Trebuchet MS"/>
              </a:rPr>
              <a:t>university.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622800"/>
          </a:xfrm>
          <a:custGeom>
            <a:avLst/>
            <a:gdLst/>
            <a:ahLst/>
            <a:cxnLst/>
            <a:rect l="l" t="t" r="r" b="b"/>
            <a:pathLst>
              <a:path w="8782200" h="3622800">
                <a:moveTo>
                  <a:pt x="0" y="0"/>
                </a:moveTo>
                <a:lnTo>
                  <a:pt x="8782200" y="0"/>
                </a:lnTo>
                <a:lnTo>
                  <a:pt x="8782200" y="3622800"/>
                </a:lnTo>
                <a:lnTo>
                  <a:pt x="0" y="3622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622800"/>
          </a:xfrm>
          <a:prstGeom prst="rect">
            <a:avLst/>
          </a:prstGeom>
        </p:spPr>
        <p:txBody>
          <a:bodyPr wrap="square" lIns="0" tIns="483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Goals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3000" spc="-39" b="1">
                <a:solidFill>
                  <a:srgbClr val="212121"/>
                </a:solidFill>
                <a:latin typeface="Trebuchet MS"/>
                <a:cs typeface="Trebuchet MS"/>
              </a:rPr>
              <a:t>program</a:t>
            </a:r>
            <a:endParaRPr sz="3000">
              <a:latin typeface="Trebuchet MS"/>
              <a:cs typeface="Trebuchet MS"/>
            </a:endParaRPr>
          </a:p>
          <a:p>
            <a:pPr marL="1000125" marR="1533378" indent="-381957">
              <a:lnSpc>
                <a:spcPct val="99954"/>
              </a:lnSpc>
              <a:spcBef>
                <a:spcPts val="2045"/>
              </a:spcBef>
              <a:tabLst>
                <a:tab pos="990600" algn="l"/>
              </a:tabLst>
            </a:pPr>
            <a:r>
              <a:rPr dirty="0" smtClean="0" sz="20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Motivate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begin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participating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14">
                <a:solidFill>
                  <a:srgbClr val="595959"/>
                </a:solidFill>
                <a:latin typeface="Trebuchet MS"/>
                <a:cs typeface="Trebuchet MS"/>
              </a:rPr>
              <a:t>development.</a:t>
            </a:r>
            <a:endParaRPr sz="2000">
              <a:latin typeface="Trebuchet MS"/>
              <a:cs typeface="Trebuchet MS"/>
            </a:endParaRPr>
          </a:p>
          <a:p>
            <a:pPr marL="1000125" marR="1016488" indent="-381957">
              <a:lnSpc>
                <a:spcPct val="99954"/>
              </a:lnSpc>
              <a:tabLst>
                <a:tab pos="990600" algn="l"/>
              </a:tabLst>
            </a:pPr>
            <a:r>
              <a:rPr dirty="0" smtClean="0" sz="20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Provide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Computer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Science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related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fields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opportunity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work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related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academic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pursuits.</a:t>
            </a:r>
            <a:endParaRPr sz="2000">
              <a:latin typeface="Trebuchet MS"/>
              <a:cs typeface="Trebuchet MS"/>
            </a:endParaRPr>
          </a:p>
          <a:p>
            <a:pPr marL="1000125" marR="1045444" indent="-381957">
              <a:lnSpc>
                <a:spcPct val="99954"/>
              </a:lnSpc>
              <a:tabLst>
                <a:tab pos="990600" algn="l"/>
              </a:tabLst>
            </a:pPr>
            <a:r>
              <a:rPr dirty="0" smtClean="0" sz="20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Give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exposure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real-world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software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development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scenarios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(e.g.,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testing,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version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control,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software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licensing,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mailing-list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etiquette,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30">
                <a:solidFill>
                  <a:srgbClr val="595959"/>
                </a:solidFill>
                <a:latin typeface="Trebuchet MS"/>
                <a:cs typeface="Trebuchet MS"/>
              </a:rPr>
              <a:t>etc.).</a:t>
            </a:r>
            <a:endParaRPr sz="2000">
              <a:latin typeface="Trebuchet MS"/>
              <a:cs typeface="Trebuchet MS"/>
            </a:endParaRPr>
          </a:p>
          <a:p>
            <a:pPr marL="618167">
              <a:lnSpc>
                <a:spcPct val="96761"/>
              </a:lnSpc>
            </a:pPr>
            <a:r>
              <a:rPr dirty="0" smtClean="0" sz="20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0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000" spc="139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000" spc="-29">
                <a:solidFill>
                  <a:srgbClr val="595959"/>
                </a:solidFill>
                <a:latin typeface="Trebuchet MS"/>
                <a:cs typeface="Trebuchet MS"/>
              </a:rPr>
              <a:t>Create</a:t>
            </a:r>
            <a:r>
              <a:rPr dirty="0" smtClean="0" sz="20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more</a:t>
            </a:r>
            <a:r>
              <a:rPr dirty="0" smtClean="0" sz="2000" spc="-10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000" spc="-6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000" spc="6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code.</a:t>
            </a:r>
            <a:endParaRPr sz="2000">
              <a:latin typeface="Trebuchet MS"/>
              <a:cs typeface="Trebuchet MS"/>
            </a:endParaRPr>
          </a:p>
          <a:p>
            <a:pPr marL="618167">
              <a:lnSpc>
                <a:spcPct val="96761"/>
              </a:lnSpc>
              <a:spcBef>
                <a:spcPts val="75"/>
              </a:spcBef>
            </a:pPr>
            <a:r>
              <a:rPr dirty="0" smtClean="0" sz="2000" spc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000" spc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dirty="0" smtClean="0" sz="2000" spc="139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Help</a:t>
            </a:r>
            <a:r>
              <a:rPr dirty="0" smtClean="0" sz="2000" spc="-1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000" spc="-6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000" spc="6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-27">
                <a:solidFill>
                  <a:srgbClr val="595959"/>
                </a:solidFill>
                <a:latin typeface="Trebuchet MS"/>
                <a:cs typeface="Trebuchet MS"/>
              </a:rPr>
              <a:t>projects</a:t>
            </a:r>
            <a:r>
              <a:rPr dirty="0" smtClean="0" sz="20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bring</a:t>
            </a:r>
            <a:r>
              <a:rPr dirty="0" smtClean="0" sz="2000" spc="-2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000" spc="-19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new</a:t>
            </a:r>
            <a:r>
              <a:rPr dirty="0" smtClean="0" sz="2000" spc="-1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000" spc="0">
                <a:solidFill>
                  <a:srgbClr val="595959"/>
                </a:solidFill>
                <a:latin typeface="Trebuchet MS"/>
                <a:cs typeface="Trebuchet MS"/>
              </a:rPr>
              <a:t>developers.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369600"/>
          </a:xfrm>
          <a:custGeom>
            <a:avLst/>
            <a:gdLst/>
            <a:ahLst/>
            <a:cxnLst/>
            <a:rect l="l" t="t" r="r" b="b"/>
            <a:pathLst>
              <a:path w="8782200" h="3369600">
                <a:moveTo>
                  <a:pt x="0" y="0"/>
                </a:moveTo>
                <a:lnTo>
                  <a:pt x="8782200" y="0"/>
                </a:lnTo>
                <a:lnTo>
                  <a:pt x="8782200" y="3369600"/>
                </a:lnTo>
                <a:lnTo>
                  <a:pt x="0" y="336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3696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How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does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GSoC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work?</a:t>
            </a:r>
            <a:endParaRPr sz="2800">
              <a:latin typeface="Trebuchet MS"/>
              <a:cs typeface="Trebuchet MS"/>
            </a:endParaRPr>
          </a:p>
          <a:p>
            <a:pPr marL="542925" marR="1432429" indent="-412700">
              <a:lnSpc>
                <a:spcPts val="2853"/>
              </a:lnSpc>
              <a:spcBef>
                <a:spcPts val="3340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Open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source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software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projects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apply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mentor</a:t>
            </a:r>
            <a:r>
              <a:rPr dirty="0" smtClean="0" sz="2400" spc="-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1432429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9">
                <a:solidFill>
                  <a:srgbClr val="595959"/>
                </a:solidFill>
                <a:latin typeface="Trebuchet MS"/>
                <a:cs typeface="Trebuchet MS"/>
              </a:rPr>
              <a:t>organizations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2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Google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chooses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organizations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participate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(206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542925">
              <a:lnSpc>
                <a:spcPct val="96761"/>
              </a:lnSpc>
              <a:spcBef>
                <a:spcPts val="513"/>
              </a:spcBef>
            </a:pPr>
            <a:r>
              <a:rPr dirty="0" smtClean="0" sz="2400" spc="58">
                <a:solidFill>
                  <a:srgbClr val="595959"/>
                </a:solidFill>
                <a:latin typeface="Trebuchet MS"/>
                <a:cs typeface="Trebuchet MS"/>
              </a:rPr>
              <a:t>2018)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3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submit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proposals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mentor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2">
                <a:solidFill>
                  <a:srgbClr val="595959"/>
                </a:solidFill>
                <a:latin typeface="Trebuchet MS"/>
                <a:cs typeface="Trebuchet MS"/>
              </a:rPr>
              <a:t>organizations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531600"/>
          </a:xfrm>
          <a:custGeom>
            <a:avLst/>
            <a:gdLst/>
            <a:ahLst/>
            <a:cxnLst/>
            <a:rect l="l" t="t" r="r" b="b"/>
            <a:pathLst>
              <a:path w="8782200" h="3531600">
                <a:moveTo>
                  <a:pt x="0" y="0"/>
                </a:moveTo>
                <a:lnTo>
                  <a:pt x="8782200" y="0"/>
                </a:lnTo>
                <a:lnTo>
                  <a:pt x="8782200" y="3531600"/>
                </a:lnTo>
                <a:lnTo>
                  <a:pt x="0" y="353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5316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How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does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GSoC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mtClean="0" sz="2800" spc="-4" b="1">
                <a:solidFill>
                  <a:srgbClr val="212121"/>
                </a:solidFill>
                <a:latin typeface="Trebuchet MS"/>
                <a:cs typeface="Trebuchet MS"/>
              </a:rPr>
              <a:t>work?</a:t>
            </a:r>
            <a:endParaRPr sz="2800">
              <a:latin typeface="Trebuchet MS"/>
              <a:cs typeface="Trebuchet MS"/>
            </a:endParaRPr>
          </a:p>
          <a:p>
            <a:pPr marL="542925" marR="701519" indent="-412700">
              <a:lnSpc>
                <a:spcPts val="2853"/>
              </a:lnSpc>
              <a:spcBef>
                <a:spcPts val="3340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Mentor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organizations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choose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they’d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like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2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701519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Trebuchet MS"/>
                <a:cs typeface="Trebuchet MS"/>
              </a:rPr>
              <a:t>accept</a:t>
            </a:r>
            <a:endParaRPr sz="2400">
              <a:latin typeface="Trebuchet MS"/>
              <a:cs typeface="Trebuchet MS"/>
            </a:endParaRPr>
          </a:p>
          <a:p>
            <a:pPr marL="542925" marR="286686" indent="-412700">
              <a:lnSpc>
                <a:spcPts val="2853"/>
              </a:lnSpc>
              <a:spcBef>
                <a:spcPts val="512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paired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mentor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help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them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throughout</a:t>
            </a:r>
            <a:r>
              <a:rPr dirty="0" smtClean="0" sz="2400" spc="-3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286686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6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marL="542925" marR="340940" indent="-412700">
              <a:lnSpc>
                <a:spcPts val="2853"/>
              </a:lnSpc>
              <a:spcBef>
                <a:spcPts val="512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Coding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begins!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work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towards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milestones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laid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out</a:t>
            </a:r>
            <a:r>
              <a:rPr dirty="0" smtClean="0" sz="2400" spc="-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340940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proposal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mentor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over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12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8">
                <a:solidFill>
                  <a:srgbClr val="595959"/>
                </a:solidFill>
                <a:latin typeface="Trebuchet MS"/>
                <a:cs typeface="Trebuchet MS"/>
              </a:rPr>
              <a:t>weeks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308700"/>
          </a:xfrm>
          <a:custGeom>
            <a:avLst/>
            <a:gdLst/>
            <a:ahLst/>
            <a:cxnLst/>
            <a:rect l="l" t="t" r="r" b="b"/>
            <a:pathLst>
              <a:path w="8782200" h="3308700">
                <a:moveTo>
                  <a:pt x="0" y="0"/>
                </a:moveTo>
                <a:lnTo>
                  <a:pt x="8782200" y="0"/>
                </a:lnTo>
                <a:lnTo>
                  <a:pt x="8782200" y="3308700"/>
                </a:lnTo>
                <a:lnTo>
                  <a:pt x="0" y="3308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3087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b="1">
                <a:solidFill>
                  <a:srgbClr val="212121"/>
                </a:solidFill>
                <a:latin typeface="Trebuchet MS"/>
                <a:cs typeface="Trebuchet MS"/>
              </a:rPr>
              <a:t>Evaluations</a:t>
            </a:r>
            <a:endParaRPr sz="28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1990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must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pass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three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0">
                <a:solidFill>
                  <a:srgbClr val="595959"/>
                </a:solidFill>
                <a:latin typeface="Trebuchet MS"/>
                <a:cs typeface="Trebuchet MS"/>
              </a:rPr>
              <a:t>evaluations</a:t>
            </a:r>
            <a:endParaRPr sz="2400">
              <a:latin typeface="Trebuchet MS"/>
              <a:cs typeface="Trebuchet MS"/>
            </a:endParaRPr>
          </a:p>
          <a:p>
            <a:pPr marL="542925" marR="471090" indent="-412700">
              <a:lnSpc>
                <a:spcPts val="2853"/>
              </a:lnSpc>
              <a:spcBef>
                <a:spcPts val="513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who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pass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evaluation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paid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stipend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mtClean="0" sz="2400" spc="-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471090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60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6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60">
                <a:solidFill>
                  <a:srgbClr val="595959"/>
                </a:solidFill>
                <a:latin typeface="Trebuchet MS"/>
                <a:cs typeface="Trebuchet MS"/>
              </a:rPr>
              <a:t>work</a:t>
            </a:r>
            <a:endParaRPr sz="2400">
              <a:latin typeface="Trebuchet MS"/>
              <a:cs typeface="Trebuchet MS"/>
            </a:endParaRPr>
          </a:p>
          <a:p>
            <a:pPr marL="542925" marR="54733" indent="-412700">
              <a:lnSpc>
                <a:spcPts val="2928"/>
              </a:lnSpc>
              <a:spcBef>
                <a:spcPts val="512"/>
              </a:spcBef>
              <a:tabLst>
                <a:tab pos="533400" algn="l"/>
              </a:tabLst>
            </a:pPr>
            <a:r>
              <a:rPr dirty="0" smtClean="0" sz="24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conclusion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GSoC,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students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submit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they’ve</a:t>
            </a:r>
            <a:r>
              <a:rPr dirty="0" smtClean="0" sz="2400" spc="-2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54733">
              <a:lnSpc>
                <a:spcPts val="2786"/>
              </a:lnSpc>
              <a:spcBef>
                <a:spcPts val="538"/>
              </a:spcBef>
              <a:tabLst>
                <a:tab pos="533400" algn="l"/>
              </a:tabLst>
            </a:pP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written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their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everyone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see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58">
                <a:solidFill>
                  <a:srgbClr val="595959"/>
                </a:solidFill>
                <a:latin typeface="Trebuchet MS"/>
                <a:cs typeface="Trebuchet MS"/>
              </a:rPr>
              <a:t>use!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30100" y="188799"/>
            <a:ext cx="5976375" cy="954899"/>
          </a:xfrm>
          <a:custGeom>
            <a:avLst/>
            <a:gdLst/>
            <a:ahLst/>
            <a:cxnLst/>
            <a:rect l="l" t="t" r="r" b="b"/>
            <a:pathLst>
              <a:path w="5976375" h="954899">
                <a:moveTo>
                  <a:pt x="0" y="0"/>
                </a:moveTo>
                <a:lnTo>
                  <a:pt x="5976375" y="0"/>
                </a:lnTo>
                <a:lnTo>
                  <a:pt x="5976375" y="954899"/>
                </a:lnTo>
                <a:lnTo>
                  <a:pt x="0" y="954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30100" y="188799"/>
            <a:ext cx="5976375" cy="95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5850" y="1237300"/>
            <a:ext cx="8782200" cy="3399900"/>
          </a:xfrm>
          <a:custGeom>
            <a:avLst/>
            <a:gdLst/>
            <a:ahLst/>
            <a:cxnLst/>
            <a:rect l="l" t="t" r="r" b="b"/>
            <a:pathLst>
              <a:path w="8782200" h="3399900">
                <a:moveTo>
                  <a:pt x="0" y="0"/>
                </a:moveTo>
                <a:lnTo>
                  <a:pt x="8782200" y="0"/>
                </a:lnTo>
                <a:lnTo>
                  <a:pt x="8782200" y="3399900"/>
                </a:lnTo>
                <a:lnTo>
                  <a:pt x="0" y="339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5850" y="1237300"/>
            <a:ext cx="8782200" cy="3399900"/>
          </a:xfrm>
          <a:prstGeom prst="rect">
            <a:avLst/>
          </a:prstGeom>
        </p:spPr>
        <p:txBody>
          <a:bodyPr wrap="square" lIns="0" tIns="430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5725">
              <a:lnSpc>
                <a:spcPct val="96761"/>
              </a:lnSpc>
            </a:pPr>
            <a:r>
              <a:rPr dirty="0" smtClean="0" sz="2800" b="1">
                <a:solidFill>
                  <a:srgbClr val="212121"/>
                </a:solidFill>
                <a:latin typeface="Trebuchet MS"/>
                <a:cs typeface="Trebuchet MS"/>
              </a:rPr>
              <a:t>Eligibility</a:t>
            </a:r>
            <a:endParaRPr sz="28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1990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Over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18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upon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0">
                <a:solidFill>
                  <a:srgbClr val="595959"/>
                </a:solidFill>
                <a:latin typeface="Trebuchet MS"/>
                <a:cs typeface="Trebuchet MS"/>
              </a:rPr>
              <a:t>registration</a:t>
            </a:r>
            <a:endParaRPr sz="2400">
              <a:latin typeface="Trebuchet MS"/>
              <a:cs typeface="Trebuchet MS"/>
            </a:endParaRPr>
          </a:p>
          <a:p>
            <a:pPr marL="542925" marR="748153" indent="-412700">
              <a:lnSpc>
                <a:spcPts val="2853"/>
              </a:lnSpc>
              <a:spcBef>
                <a:spcPts val="513"/>
              </a:spcBef>
              <a:tabLst>
                <a:tab pos="533400" algn="l"/>
              </a:tabLst>
            </a:pPr>
            <a:r>
              <a:rPr dirty="0" smtClean="0" sz="24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Accepted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into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enrolled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university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program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37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endParaRPr sz="2400">
              <a:latin typeface="Trebuchet MS"/>
              <a:cs typeface="Trebuchet MS"/>
            </a:endParaRPr>
          </a:p>
          <a:p>
            <a:pPr marL="542925" marR="748153">
              <a:lnSpc>
                <a:spcPts val="2786"/>
              </a:lnSpc>
              <a:spcBef>
                <a:spcPts val="524"/>
              </a:spcBef>
              <a:tabLst>
                <a:tab pos="533400" algn="l"/>
              </a:tabLst>
            </a:pPr>
            <a:r>
              <a:rPr dirty="0" smtClean="0" sz="2400" spc="-14">
                <a:solidFill>
                  <a:srgbClr val="595959"/>
                </a:solidFill>
                <a:latin typeface="Trebuchet MS"/>
                <a:cs typeface="Trebuchet MS"/>
              </a:rPr>
              <a:t>student</a:t>
            </a:r>
            <a:r>
              <a:rPr dirty="0" smtClean="0" sz="24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4">
                <a:solidFill>
                  <a:srgbClr val="595959"/>
                </a:solidFill>
                <a:latin typeface="Trebuchet MS"/>
                <a:cs typeface="Trebuchet MS"/>
              </a:rPr>
              <a:t>acceptance</a:t>
            </a:r>
            <a:r>
              <a:rPr dirty="0" smtClean="0" sz="2400" spc="-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14">
                <a:solidFill>
                  <a:srgbClr val="595959"/>
                </a:solidFill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2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Eligible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work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country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which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42">
                <a:solidFill>
                  <a:srgbClr val="595959"/>
                </a:solidFill>
                <a:latin typeface="Trebuchet MS"/>
                <a:cs typeface="Trebuchet MS"/>
              </a:rPr>
              <a:t>reside</a:t>
            </a:r>
            <a:endParaRPr sz="2400">
              <a:latin typeface="Trebuchet MS"/>
              <a:cs typeface="Trebuchet MS"/>
            </a:endParaRPr>
          </a:p>
          <a:p>
            <a:pPr marL="130224">
              <a:lnSpc>
                <a:spcPct val="96761"/>
              </a:lnSpc>
              <a:spcBef>
                <a:spcPts val="513"/>
              </a:spcBef>
            </a:pP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156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Have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participated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no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more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than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previous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mtClean="0" sz="2400" spc="-20">
                <a:solidFill>
                  <a:srgbClr val="595959"/>
                </a:solidFill>
                <a:latin typeface="Trebuchet MS"/>
                <a:cs typeface="Trebuchet MS"/>
              </a:rPr>
              <a:t>GSoC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