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10287000" cx="18288000"/>
  <p:notesSz cx="6858000" cy="9144000"/>
  <p:embeddedFontLst>
    <p:embeddedFont>
      <p:font typeface="Montserrat"/>
      <p:regular r:id="rId28"/>
      <p:bold r:id="rId29"/>
      <p:italic r:id="rId30"/>
      <p:boldItalic r:id="rId31"/>
    </p:embeddedFont>
    <p:embeddedFont>
      <p:font typeface="Montserrat Black"/>
      <p:bold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  <p:embeddedFont>
      <p:font typeface="Roboto Condensed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8">
          <p15:clr>
            <a:srgbClr val="A4A3A4"/>
          </p15:clr>
        </p15:guide>
        <p15:guide id="2" orient="horz" pos="552">
          <p15:clr>
            <a:srgbClr val="A4A3A4"/>
          </p15:clr>
        </p15:guide>
        <p15:guide id="3" pos="10992">
          <p15:clr>
            <a:srgbClr val="A4A3A4"/>
          </p15:clr>
        </p15:guide>
        <p15:guide id="4" orient="horz" pos="3288">
          <p15:clr>
            <a:srgbClr val="A4A3A4"/>
          </p15:clr>
        </p15:guide>
        <p15:guide id="5" orient="horz" pos="1848">
          <p15:clr>
            <a:srgbClr val="A4A3A4"/>
          </p15:clr>
        </p15:guide>
        <p15:guide id="6" pos="3168">
          <p15:clr>
            <a:srgbClr val="A4A3A4"/>
          </p15:clr>
        </p15:guide>
        <p15:guide id="7" pos="5760">
          <p15:clr>
            <a:srgbClr val="A4A3A4"/>
          </p15:clr>
        </p15:guide>
        <p15:guide id="8" pos="8352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866FcQjhuFC9I0ygfWz82Yqju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F7AE9F-4DE2-41FF-B388-EC99F2F2B15F}">
  <a:tblStyle styleId="{A9F7AE9F-4DE2-41FF-B388-EC99F2F2B15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"/>
        <p:guide pos="552" orient="horz"/>
        <p:guide pos="10992"/>
        <p:guide pos="3288" orient="horz"/>
        <p:guide pos="1848" orient="horz"/>
        <p:guide pos="3168"/>
        <p:guide pos="5760"/>
        <p:guide pos="83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Light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RobotoCondensedLight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Black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Black-bold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1.xml"/><Relationship Id="rId39" Type="http://schemas.openxmlformats.org/officeDocument/2006/relationships/font" Target="fonts/RobotoCondensedLight-bold.fntdata"/><Relationship Id="rId16" Type="http://schemas.openxmlformats.org/officeDocument/2006/relationships/slide" Target="slides/slide10.xml"/><Relationship Id="rId38" Type="http://schemas.openxmlformats.org/officeDocument/2006/relationships/font" Target="fonts/RobotoCondensedLigh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b9d97523f1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b9d97523f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b9d97523f1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9d97523f1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b9d97523f1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1b9d97523f1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b9d97523f1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b9d97523f1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b9d97523f1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b9d97523f1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b9d97523f1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1b9d97523f1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9d97523f1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b9d97523f1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1b9d97523f1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9d97523f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b9d97523f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1b9d97523f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9d97523f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b9d97523f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1b9d97523f1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b9d97523f1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b9d97523f1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1b9d97523f1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9d97523f1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1b9d97523f1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1b9d97523f1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b9d97523f1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1b9d97523f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1b9d97523f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9d97523f1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b9d97523f1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1b9d97523f1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a48614c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ba48614c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1ba48614cd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96de53f6d_3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b96de53f6d_3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1b96de53f6d_3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9d97523f1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1b9d97523f1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1b9d97523f1_0_1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vk.com/away.php?to=https%3A%2F%2Fwww.researchgate.net%2Fpublication%2F309734198_Resolving_Information_Asymmetry_Signaling_Endorsement_and_Crowdfunding_Success&amp;cc_key=" TargetMode="External"/><Relationship Id="rId4" Type="http://schemas.openxmlformats.org/officeDocument/2006/relationships/hyperlink" Target="https://vk.com/away.php?to=https%3A%2F%2Figiti.hse.ru%2Fdata%2F033%2F314%2F1234%2F3_6_1Merto.pdf&amp;cc_key=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3258809" y="8380701"/>
            <a:ext cx="3733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0" i="0" lang="ru-RU" sz="4000" u="none" cap="none" strike="noStrik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Артём Котлов</a:t>
            </a:r>
            <a:endParaRPr b="0" i="0" sz="4000" u="none" cap="none" strike="noStrik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0" i="0" lang="ru-RU" sz="4000" u="none" cap="none" strike="noStrik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Илья Перагов</a:t>
            </a:r>
            <a:endParaRPr b="0" i="0" sz="4000" u="none" cap="none" strike="noStrik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0" i="0" lang="ru-RU" sz="4000" u="none" cap="none" strike="noStrik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Эмиль Гаджиев</a:t>
            </a:r>
            <a:endParaRPr b="0" i="0" sz="4000" u="none" cap="none" strike="noStrik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rPr b="0" i="0" lang="ru-RU" sz="4000" u="none" cap="none" strike="noStrike">
                <a:solidFill>
                  <a:srgbClr val="888888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Анастасия Мурашкина </a:t>
            </a:r>
            <a:endParaRPr b="0" i="0" sz="4000" u="none" cap="none" strike="noStrike">
              <a:solidFill>
                <a:srgbClr val="888888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305370" y="2299806"/>
            <a:ext cx="4102557" cy="4375296"/>
          </a:xfrm>
          <a:custGeom>
            <a:rect b="b" l="l" r="r" t="t"/>
            <a:pathLst>
              <a:path extrusionOk="0" h="6295390" w="5902960">
                <a:moveTo>
                  <a:pt x="5855970" y="3225800"/>
                </a:moveTo>
                <a:lnTo>
                  <a:pt x="5853430" y="3070860"/>
                </a:lnTo>
                <a:lnTo>
                  <a:pt x="5810250" y="204470"/>
                </a:lnTo>
                <a:lnTo>
                  <a:pt x="5808980" y="115570"/>
                </a:lnTo>
                <a:lnTo>
                  <a:pt x="5720080" y="114300"/>
                </a:lnTo>
                <a:lnTo>
                  <a:pt x="3027680" y="60960"/>
                </a:lnTo>
                <a:lnTo>
                  <a:pt x="2874010" y="57150"/>
                </a:lnTo>
                <a:lnTo>
                  <a:pt x="204470" y="3810"/>
                </a:lnTo>
                <a:lnTo>
                  <a:pt x="0" y="0"/>
                </a:lnTo>
                <a:lnTo>
                  <a:pt x="3810" y="204470"/>
                </a:lnTo>
                <a:lnTo>
                  <a:pt x="57150" y="3070860"/>
                </a:lnTo>
                <a:lnTo>
                  <a:pt x="59690" y="3225800"/>
                </a:lnTo>
                <a:lnTo>
                  <a:pt x="114300" y="6112510"/>
                </a:lnTo>
                <a:lnTo>
                  <a:pt x="115570" y="6201410"/>
                </a:lnTo>
                <a:lnTo>
                  <a:pt x="204470" y="6202680"/>
                </a:lnTo>
                <a:lnTo>
                  <a:pt x="2874010" y="6245860"/>
                </a:lnTo>
                <a:lnTo>
                  <a:pt x="3027680" y="6248400"/>
                </a:lnTo>
                <a:lnTo>
                  <a:pt x="5902960" y="6295390"/>
                </a:lnTo>
                <a:lnTo>
                  <a:pt x="5855970" y="3225800"/>
                </a:lnTo>
                <a:close/>
                <a:moveTo>
                  <a:pt x="5584190" y="3070860"/>
                </a:moveTo>
                <a:lnTo>
                  <a:pt x="5581650" y="3225800"/>
                </a:lnTo>
                <a:lnTo>
                  <a:pt x="5541010" y="5935980"/>
                </a:lnTo>
                <a:lnTo>
                  <a:pt x="3027680" y="5976620"/>
                </a:lnTo>
                <a:lnTo>
                  <a:pt x="2874010" y="5979160"/>
                </a:lnTo>
                <a:lnTo>
                  <a:pt x="295910" y="6021070"/>
                </a:lnTo>
                <a:lnTo>
                  <a:pt x="347980" y="3225800"/>
                </a:lnTo>
                <a:lnTo>
                  <a:pt x="350520" y="3070860"/>
                </a:lnTo>
                <a:lnTo>
                  <a:pt x="400050" y="401320"/>
                </a:lnTo>
                <a:lnTo>
                  <a:pt x="2874010" y="351790"/>
                </a:lnTo>
                <a:lnTo>
                  <a:pt x="3027680" y="349250"/>
                </a:lnTo>
                <a:lnTo>
                  <a:pt x="5626100" y="297180"/>
                </a:lnTo>
                <a:lnTo>
                  <a:pt x="5584190" y="3070860"/>
                </a:lnTo>
                <a:close/>
              </a:path>
            </a:pathLst>
          </a:custGeom>
          <a:solidFill>
            <a:srgbClr val="0077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900350" y="3729724"/>
            <a:ext cx="133542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0" i="0" lang="ru-RU" sz="8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Влияние информационного сопровождения сообщества VK на успех его продвижения</a:t>
            </a:r>
            <a:endParaRPr b="0" i="0" sz="88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 Light"/>
              <a:buNone/>
            </a:pPr>
            <a:r>
              <a:t/>
            </a:r>
            <a:endParaRPr b="0" i="0" sz="88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9d97523f1_0_15"/>
          <p:cNvSpPr txBox="1"/>
          <p:nvPr/>
        </p:nvSpPr>
        <p:spPr>
          <a:xfrm>
            <a:off x="1532550" y="753600"/>
            <a:ext cx="14621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обсуждений на успешное продвижение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1b9d97523f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9988" y="2741475"/>
            <a:ext cx="11866525" cy="62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1b9d97523f1_0_15"/>
          <p:cNvSpPr txBox="1"/>
          <p:nvPr>
            <p:ph idx="12" type="sldNum"/>
          </p:nvPr>
        </p:nvSpPr>
        <p:spPr>
          <a:xfrm>
            <a:off x="1615395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b9d97523f1_0_111"/>
          <p:cNvSpPr txBox="1"/>
          <p:nvPr/>
        </p:nvSpPr>
        <p:spPr>
          <a:xfrm>
            <a:off x="2194500" y="349050"/>
            <a:ext cx="13899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постов в описании сообщества на успешное продвижение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1b9d97523f1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5400" y="2118875"/>
            <a:ext cx="13757200" cy="7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1b9d97523f1_0_111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b9d97523f1_0_71"/>
          <p:cNvSpPr txBox="1"/>
          <p:nvPr/>
        </p:nvSpPr>
        <p:spPr>
          <a:xfrm>
            <a:off x="2165550" y="638000"/>
            <a:ext cx="13956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ссылок на успешное продвижение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1b9d97523f1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6525" y="2545150"/>
            <a:ext cx="12497424" cy="63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1b9d97523f1_0_71"/>
          <p:cNvSpPr txBox="1"/>
          <p:nvPr>
            <p:ph idx="12" type="sldNum"/>
          </p:nvPr>
        </p:nvSpPr>
        <p:spPr>
          <a:xfrm>
            <a:off x="1612245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b9d97523f1_0_90"/>
          <p:cNvSpPr txBox="1"/>
          <p:nvPr/>
        </p:nvSpPr>
        <p:spPr>
          <a:xfrm>
            <a:off x="2338950" y="702925"/>
            <a:ext cx="13610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наличие сайта на успешное продвижение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g1b9d97523f1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275" y="1881700"/>
            <a:ext cx="12573876" cy="71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1b9d97523f1_0_90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b9d97523f1_0_80"/>
          <p:cNvSpPr txBox="1"/>
          <p:nvPr/>
        </p:nvSpPr>
        <p:spPr>
          <a:xfrm>
            <a:off x="2746200" y="616250"/>
            <a:ext cx="123675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контактов на успешное продвижение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g1b9d97523f1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6800" y="2298000"/>
            <a:ext cx="11446900" cy="65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1b9d97523f1_0_80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b9d97523f1_0_9"/>
          <p:cNvSpPr txBox="1"/>
          <p:nvPr/>
        </p:nvSpPr>
        <p:spPr>
          <a:xfrm>
            <a:off x="983550" y="876300"/>
            <a:ext cx="150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1b9d97523f1_0_9"/>
          <p:cNvSpPr txBox="1"/>
          <p:nvPr/>
        </p:nvSpPr>
        <p:spPr>
          <a:xfrm>
            <a:off x="1560400" y="328075"/>
            <a:ext cx="14853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фото на успешное продвижение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1b9d97523f1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900" y="1795827"/>
            <a:ext cx="12106176" cy="739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1b9d97523f1_0_9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b9d97523f1_0_21"/>
          <p:cNvSpPr txBox="1"/>
          <p:nvPr/>
        </p:nvSpPr>
        <p:spPr>
          <a:xfrm>
            <a:off x="2370525" y="585950"/>
            <a:ext cx="13263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видео</a:t>
            </a:r>
            <a:endParaRPr b="0" i="0" sz="5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на успешное продвижение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g1b9d97523f1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5763" y="2095700"/>
            <a:ext cx="12152826" cy="6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b9d97523f1_0_21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9d97523f1_0_101"/>
          <p:cNvSpPr txBox="1"/>
          <p:nvPr/>
        </p:nvSpPr>
        <p:spPr>
          <a:xfrm>
            <a:off x="1330275" y="666875"/>
            <a:ext cx="151995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слов в описании сообщества на успешное продвижение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g1b9d97523f1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6388" y="2452475"/>
            <a:ext cx="13007276" cy="67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b9d97523f1_0_101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b9d97523f1_0_121"/>
          <p:cNvSpPr txBox="1"/>
          <p:nvPr/>
        </p:nvSpPr>
        <p:spPr>
          <a:xfrm>
            <a:off x="1330300" y="580200"/>
            <a:ext cx="150549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лайков в описании сообщества на успешное продвижение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g1b9d97523f1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9825" y="2465600"/>
            <a:ext cx="11603749" cy="69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g1b9d97523f1_0_121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b9d97523f1_0_3"/>
          <p:cNvSpPr txBox="1"/>
          <p:nvPr/>
        </p:nvSpPr>
        <p:spPr>
          <a:xfrm>
            <a:off x="1862250" y="442850"/>
            <a:ext cx="14563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Roboto Condensed Light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комментариев на успешное продвижение</a:t>
            </a:r>
            <a:endParaRPr b="0" i="0" sz="5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t/>
            </a:r>
            <a:endParaRPr b="0" i="0" sz="5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0" name="Google Shape;330;g1b9d97523f1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3700" y="2429575"/>
            <a:ext cx="12100601" cy="679267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1b9d97523f1_0_3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7610842" y="2655575"/>
            <a:ext cx="10274700" cy="56238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flat" cmpd="sng" w="25400">
            <a:solidFill>
              <a:srgbClr val="0A0A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144500" y="2736225"/>
            <a:ext cx="625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Один из главных проектов российской бизнес-экосистемы VK.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24841" y="3848100"/>
            <a:ext cx="8363822" cy="4933312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98525" y="3463373"/>
            <a:ext cx="4824000" cy="1385100"/>
          </a:xfrm>
          <a:prstGeom prst="flowChartAlternateProcess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Актуальность темы проекта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791126" y="4574443"/>
            <a:ext cx="714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727040" y="4958844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6687800" y="9648943"/>
            <a:ext cx="1600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4500" y="839700"/>
            <a:ext cx="10446346" cy="18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810425" y="5219700"/>
            <a:ext cx="7657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-RU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Тема влияния информационного сопровождения сообщества VK на успех его продвижения актуальна в наши дни, так как человек ежедневно использует социальные сети для различных целей</a:t>
            </a:r>
            <a:endParaRPr b="0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125350" y="2708025"/>
            <a:ext cx="924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Что делать создателям пабликов для их успешного продвижения?</a:t>
            </a:r>
            <a:endParaRPr b="0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0135675" y="3976525"/>
            <a:ext cx="748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 контактировать с аудиторией?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0135675" y="4904913"/>
            <a:ext cx="575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загружать множество картинок и видео?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10162050" y="6202600"/>
            <a:ext cx="5991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какую информацию распространять среди людей, чтобы заинтересовать их?</a:t>
            </a:r>
            <a:endParaRPr b="0" i="0" sz="2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9311075" y="4053463"/>
            <a:ext cx="502200" cy="400200"/>
          </a:xfrm>
          <a:prstGeom prst="rightArrow">
            <a:avLst>
              <a:gd fmla="val 50000" name="adj1"/>
              <a:gd fmla="val 46064" name="adj2"/>
            </a:avLst>
          </a:prstGeom>
          <a:solidFill>
            <a:srgbClr val="0077FF"/>
          </a:solidFill>
          <a:ln cap="flat" cmpd="sng" w="9525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9311075" y="5169713"/>
            <a:ext cx="502200" cy="400200"/>
          </a:xfrm>
          <a:prstGeom prst="rightArrow">
            <a:avLst>
              <a:gd fmla="val 50000" name="adj1"/>
              <a:gd fmla="val 46064" name="adj2"/>
            </a:avLst>
          </a:prstGeom>
          <a:solidFill>
            <a:srgbClr val="0077FF"/>
          </a:solidFill>
          <a:ln cap="flat" cmpd="sng" w="9525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9324250" y="6285963"/>
            <a:ext cx="502200" cy="400200"/>
          </a:xfrm>
          <a:prstGeom prst="rightArrow">
            <a:avLst>
              <a:gd fmla="val 50000" name="adj1"/>
              <a:gd fmla="val 46064" name="adj2"/>
            </a:avLst>
          </a:prstGeom>
          <a:solidFill>
            <a:srgbClr val="0077FF"/>
          </a:solidFill>
          <a:ln cap="flat" cmpd="sng" w="9525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"/>
          <p:cNvSpPr txBox="1"/>
          <p:nvPr>
            <p:ph idx="12" type="sldNum"/>
          </p:nvPr>
        </p:nvSpPr>
        <p:spPr>
          <a:xfrm>
            <a:off x="16157198" y="99127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b9d97523f1_0_62"/>
          <p:cNvSpPr txBox="1"/>
          <p:nvPr/>
        </p:nvSpPr>
        <p:spPr>
          <a:xfrm>
            <a:off x="2035500" y="551325"/>
            <a:ext cx="142170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кол-ва репостов на успешное продвижение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8" name="Google Shape;338;g1b9d97523f1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5652" y="2294775"/>
            <a:ext cx="11396700" cy="69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1b9d97523f1_0_62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ba48614cd7_0_0"/>
          <p:cNvSpPr txBox="1"/>
          <p:nvPr>
            <p:ph type="ctrTitle"/>
          </p:nvPr>
        </p:nvSpPr>
        <p:spPr>
          <a:xfrm>
            <a:off x="4328425" y="876300"/>
            <a:ext cx="144279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5200">
                <a:latin typeface="Montserrat Light"/>
                <a:ea typeface="Montserrat Light"/>
                <a:cs typeface="Montserrat Light"/>
                <a:sym typeface="Montserrat Light"/>
              </a:rPr>
              <a:t>Использованные материалы</a:t>
            </a:r>
            <a:endParaRPr/>
          </a:p>
        </p:txBody>
      </p:sp>
      <p:sp>
        <p:nvSpPr>
          <p:cNvPr id="346" name="Google Shape;346;g1ba48614cd7_0_0"/>
          <p:cNvSpPr txBox="1"/>
          <p:nvPr/>
        </p:nvSpPr>
        <p:spPr>
          <a:xfrm>
            <a:off x="1099125" y="2660725"/>
            <a:ext cx="16350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https://vk.com/away.php?to=https%3A%2F%2Fwww.researchgate.net%2Fpublication%2F309734198_Resolving_Information_Asymmetry_Signaling_Endorsement_and_Crowdfunding_Success&amp;cc_key=</a:t>
            </a:r>
            <a: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https://vk.com/away.php?to=https%3A%2F%2Figiti.hse.ru%2Fdata%2F033%2F314%2F1234%2F3_6_1Merto.pdf&amp;cc_key=</a:t>
            </a:r>
            <a:r>
              <a:rPr lang="ru-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7254"/>
          </a:scheme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5017716" y="4140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 Light"/>
              <a:buNone/>
            </a:pPr>
            <a:r>
              <a:rPr b="0" i="0" lang="ru-RU" sz="9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Теория сигналов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825500" y="6210300"/>
            <a:ext cx="17033400" cy="2036689"/>
            <a:chOff x="838201" y="4552811"/>
            <a:chExt cx="17033400" cy="2036689"/>
          </a:xfrm>
        </p:grpSpPr>
        <p:grpSp>
          <p:nvGrpSpPr>
            <p:cNvPr id="119" name="Google Shape;119;p3"/>
            <p:cNvGrpSpPr/>
            <p:nvPr/>
          </p:nvGrpSpPr>
          <p:grpSpPr>
            <a:xfrm>
              <a:off x="838201" y="4552811"/>
              <a:ext cx="12430212" cy="2036689"/>
              <a:chOff x="134936" y="4174325"/>
              <a:chExt cx="12430212" cy="2036689"/>
            </a:xfrm>
          </p:grpSpPr>
          <p:sp>
            <p:nvSpPr>
              <p:cNvPr id="120" name="Google Shape;120;p3"/>
              <p:cNvSpPr txBox="1"/>
              <p:nvPr/>
            </p:nvSpPr>
            <p:spPr>
              <a:xfrm>
                <a:off x="134936" y="4600159"/>
                <a:ext cx="4191000" cy="107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6000"/>
                  <a:buFont typeface="Roboto Condensed Light"/>
                  <a:buNone/>
                </a:pPr>
                <a:r>
                  <a:rPr b="0" i="0" lang="ru-RU" sz="4000" u="none" cap="none" strike="noStrike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rPr>
                  <a:t>Создатель</a:t>
                </a:r>
                <a:endParaRPr b="0" i="0" sz="4000" u="none" cap="none" strike="noStrike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4325935" y="4838465"/>
                <a:ext cx="8218114" cy="307549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0077FF"/>
              </a:solidFill>
              <a:ln cap="flat" cmpd="sng" w="25400">
                <a:solidFill>
                  <a:srgbClr val="0077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>
                <a:off x="4314451" y="5295663"/>
                <a:ext cx="8241085" cy="30755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chemeClr val="dk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3"/>
              <p:cNvSpPr txBox="1"/>
              <p:nvPr/>
            </p:nvSpPr>
            <p:spPr>
              <a:xfrm>
                <a:off x="4346948" y="4174325"/>
                <a:ext cx="8218200" cy="59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rmAutofit fontScale="40000" lnSpcReduction="20000"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Font typeface="Roboto Condensed Light"/>
                  <a:buNone/>
                </a:pPr>
                <a:r>
                  <a:rPr b="0" i="0" lang="ru-RU" sz="9600" u="none" cap="none" strike="noStrike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rPr>
                  <a:t>Сигналы качества</a:t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" name="Google Shape;124;p3"/>
              <p:cNvSpPr txBox="1"/>
              <p:nvPr/>
            </p:nvSpPr>
            <p:spPr>
              <a:xfrm>
                <a:off x="4314454" y="5603214"/>
                <a:ext cx="8241000" cy="6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3600"/>
                  <a:buFont typeface="Roboto Condensed Light"/>
                  <a:buNone/>
                </a:pPr>
                <a:r>
                  <a:rPr b="0" i="0" lang="ru-RU" sz="3600" u="none" cap="none" strike="noStrike">
                    <a:solidFill>
                      <a:schemeClr val="dk1"/>
                    </a:solidFill>
                    <a:latin typeface="Montserrat Light"/>
                    <a:ea typeface="Montserrat Light"/>
                    <a:cs typeface="Montserrat Light"/>
                    <a:sym typeface="Montserrat Light"/>
                  </a:rPr>
                  <a:t>Активность и подписки</a:t>
                </a:r>
                <a:endParaRPr b="0" i="0" sz="140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25" name="Google Shape;125;p3"/>
            <p:cNvSpPr txBox="1"/>
            <p:nvPr/>
          </p:nvSpPr>
          <p:spPr>
            <a:xfrm>
              <a:off x="13258801" y="4978636"/>
              <a:ext cx="4612800" cy="10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0"/>
                <a:buFont typeface="Roboto Condensed Light"/>
                <a:buNone/>
              </a:pPr>
              <a:r>
                <a:rPr b="0" i="0" lang="ru-RU" sz="4000" u="none" cap="none" strike="noStrike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Потенциальный подписчик</a:t>
              </a:r>
              <a:endParaRPr b="0" i="0" sz="4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1847833" y="2356733"/>
            <a:ext cx="2146333" cy="2146333"/>
            <a:chOff x="1740640" y="3085306"/>
            <a:chExt cx="2146333" cy="2146333"/>
          </a:xfrm>
        </p:grpSpPr>
        <p:sp>
          <p:nvSpPr>
            <p:cNvPr id="127" name="Google Shape;127;p3"/>
            <p:cNvSpPr/>
            <p:nvPr/>
          </p:nvSpPr>
          <p:spPr>
            <a:xfrm>
              <a:off x="1740640" y="3085306"/>
              <a:ext cx="2146333" cy="2146333"/>
            </a:xfrm>
            <a:prstGeom prst="ellipse">
              <a:avLst/>
            </a:prstGeom>
            <a:solidFill>
              <a:srgbClr val="0077FF"/>
            </a:solidFill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14200" y="3358871"/>
              <a:ext cx="1599201" cy="1599201"/>
            </a:xfrm>
            <a:prstGeom prst="rect">
              <a:avLst/>
            </a:prstGeom>
            <a:noFill/>
            <a:ln cap="flat" cmpd="sng" w="9525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129" name="Google Shape;129;p3"/>
          <p:cNvGrpSpPr/>
          <p:nvPr/>
        </p:nvGrpSpPr>
        <p:grpSpPr>
          <a:xfrm>
            <a:off x="6007067" y="2356733"/>
            <a:ext cx="2146333" cy="2146333"/>
            <a:chOff x="6039267" y="2563921"/>
            <a:chExt cx="2146333" cy="2146333"/>
          </a:xfrm>
        </p:grpSpPr>
        <p:sp>
          <p:nvSpPr>
            <p:cNvPr id="130" name="Google Shape;130;p3"/>
            <p:cNvSpPr/>
            <p:nvPr/>
          </p:nvSpPr>
          <p:spPr>
            <a:xfrm>
              <a:off x="6039267" y="2563921"/>
              <a:ext cx="2146333" cy="2146333"/>
            </a:xfrm>
            <a:prstGeom prst="ellipse">
              <a:avLst/>
            </a:prstGeom>
            <a:solidFill>
              <a:srgbClr val="0077FF"/>
            </a:solidFill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13241" y="2837881"/>
              <a:ext cx="1598400" cy="1598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3"/>
          <p:cNvGrpSpPr/>
          <p:nvPr/>
        </p:nvGrpSpPr>
        <p:grpSpPr>
          <a:xfrm>
            <a:off x="10166301" y="2356733"/>
            <a:ext cx="2146333" cy="2146333"/>
            <a:chOff x="10443233" y="2479430"/>
            <a:chExt cx="2146333" cy="2146333"/>
          </a:xfrm>
        </p:grpSpPr>
        <p:sp>
          <p:nvSpPr>
            <p:cNvPr id="133" name="Google Shape;133;p3"/>
            <p:cNvSpPr/>
            <p:nvPr/>
          </p:nvSpPr>
          <p:spPr>
            <a:xfrm>
              <a:off x="10443233" y="2479430"/>
              <a:ext cx="2146333" cy="2146333"/>
            </a:xfrm>
            <a:prstGeom prst="ellipse">
              <a:avLst/>
            </a:prstGeom>
            <a:solidFill>
              <a:srgbClr val="0077FF"/>
            </a:solidFill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17200" y="2753409"/>
              <a:ext cx="1598400" cy="1598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3"/>
          <p:cNvGrpSpPr/>
          <p:nvPr/>
        </p:nvGrpSpPr>
        <p:grpSpPr>
          <a:xfrm>
            <a:off x="14325535" y="2263101"/>
            <a:ext cx="2146333" cy="2146333"/>
            <a:chOff x="14273840" y="2347330"/>
            <a:chExt cx="2146333" cy="2146333"/>
          </a:xfrm>
        </p:grpSpPr>
        <p:sp>
          <p:nvSpPr>
            <p:cNvPr id="136" name="Google Shape;136;p3"/>
            <p:cNvSpPr/>
            <p:nvPr/>
          </p:nvSpPr>
          <p:spPr>
            <a:xfrm>
              <a:off x="14273840" y="2347330"/>
              <a:ext cx="2146333" cy="2146333"/>
            </a:xfrm>
            <a:prstGeom prst="ellipse">
              <a:avLst/>
            </a:prstGeom>
            <a:solidFill>
              <a:srgbClr val="0077FF"/>
            </a:solidFill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547800" y="2621300"/>
              <a:ext cx="1598400" cy="159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3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7254"/>
          </a:schemeClr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/>
        </p:nvSpPr>
        <p:spPr>
          <a:xfrm>
            <a:off x="3353294" y="938418"/>
            <a:ext cx="11784384" cy="7571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 Light"/>
              <a:buNone/>
            </a:pPr>
            <a:r>
              <a:rPr b="0" i="0" lang="ru-RU" sz="6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Теория богатства медиавозможностей</a:t>
            </a:r>
            <a:endParaRPr b="0" i="0" sz="60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grpSp>
        <p:nvGrpSpPr>
          <p:cNvPr id="144" name="Google Shape;144;p4"/>
          <p:cNvGrpSpPr/>
          <p:nvPr/>
        </p:nvGrpSpPr>
        <p:grpSpPr>
          <a:xfrm>
            <a:off x="3580302" y="2449859"/>
            <a:ext cx="11037596" cy="7434897"/>
            <a:chOff x="3045221" y="2832042"/>
            <a:chExt cx="11037596" cy="7434897"/>
          </a:xfrm>
        </p:grpSpPr>
        <p:grpSp>
          <p:nvGrpSpPr>
            <p:cNvPr id="145" name="Google Shape;145;p4"/>
            <p:cNvGrpSpPr/>
            <p:nvPr/>
          </p:nvGrpSpPr>
          <p:grpSpPr>
            <a:xfrm>
              <a:off x="5074632" y="3238500"/>
              <a:ext cx="9008185" cy="5907570"/>
              <a:chOff x="1565616" y="3274531"/>
              <a:chExt cx="9008185" cy="5907570"/>
            </a:xfrm>
          </p:grpSpPr>
          <p:cxnSp>
            <p:nvCxnSpPr>
              <p:cNvPr id="146" name="Google Shape;146;p4"/>
              <p:cNvCxnSpPr/>
              <p:nvPr/>
            </p:nvCxnSpPr>
            <p:spPr>
              <a:xfrm>
                <a:off x="1588477" y="9182101"/>
                <a:ext cx="8985324" cy="0"/>
              </a:xfrm>
              <a:prstGeom prst="straightConnector1">
                <a:avLst/>
              </a:prstGeom>
              <a:noFill/>
              <a:ln cap="flat" cmpd="sng" w="635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7" name="Google Shape;147;p4"/>
              <p:cNvCxnSpPr/>
              <p:nvPr/>
            </p:nvCxnSpPr>
            <p:spPr>
              <a:xfrm rot="10800000">
                <a:off x="1565616" y="3274531"/>
                <a:ext cx="22861" cy="5907570"/>
              </a:xfrm>
              <a:prstGeom prst="straightConnector1">
                <a:avLst/>
              </a:prstGeom>
              <a:noFill/>
              <a:ln cap="flat" cmpd="sng" w="635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48" name="Google Shape;148;p4"/>
              <p:cNvCxnSpPr/>
              <p:nvPr/>
            </p:nvCxnSpPr>
            <p:spPr>
              <a:xfrm flipH="1" rot="10800000">
                <a:off x="3305493" y="5305223"/>
                <a:ext cx="3319265" cy="3830194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077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4"/>
              <p:cNvCxnSpPr/>
              <p:nvPr/>
            </p:nvCxnSpPr>
            <p:spPr>
              <a:xfrm flipH="1" rot="10800000">
                <a:off x="1603836" y="3890168"/>
                <a:ext cx="3378057" cy="3896153"/>
              </a:xfrm>
              <a:prstGeom prst="straightConnector1">
                <a:avLst/>
              </a:prstGeom>
              <a:noFill/>
              <a:ln cap="flat" cmpd="sng" w="63500">
                <a:solidFill>
                  <a:srgbClr val="0077FF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50" name="Google Shape;150;p4"/>
              <p:cNvSpPr txBox="1"/>
              <p:nvPr/>
            </p:nvSpPr>
            <p:spPr>
              <a:xfrm rot="-2940680">
                <a:off x="1821485" y="5371863"/>
                <a:ext cx="5000535" cy="17129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37362"/>
                  </a:buClr>
                  <a:buSzPts val="4000"/>
                  <a:buFont typeface="Roboto Black"/>
                  <a:buNone/>
                </a:pPr>
                <a:r>
                  <a:rPr b="0" i="0" lang="ru-RU" sz="3600" u="none" cap="none" strike="noStrike">
                    <a:solidFill>
                      <a:srgbClr val="0077FF"/>
                    </a:solidFill>
                    <a:latin typeface="Montserrat Black"/>
                    <a:ea typeface="Montserrat Black"/>
                    <a:cs typeface="Montserrat Black"/>
                    <a:sym typeface="Montserrat Black"/>
                  </a:rPr>
                  <a:t>Эффективное взаимодействие</a:t>
                </a:r>
                <a:endParaRPr b="0" i="0" sz="3600" u="none" cap="none" strike="noStrike">
                  <a:solidFill>
                    <a:srgbClr val="0077FF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51" name="Google Shape;151;p4"/>
            <p:cNvSpPr txBox="1"/>
            <p:nvPr/>
          </p:nvSpPr>
          <p:spPr>
            <a:xfrm>
              <a:off x="6934200" y="9205239"/>
              <a:ext cx="5297591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lnSpcReduction="200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362"/>
                </a:buClr>
                <a:buSzPts val="3600"/>
                <a:buFont typeface="Roboto Condensed Light"/>
                <a:buNone/>
              </a:pPr>
              <a:r>
                <a:rPr b="0" i="0" lang="ru-RU" sz="3600" u="none" cap="none" strike="noStrike">
                  <a:solidFill>
                    <a:srgbClr val="0077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Сложность информации</a:t>
              </a:r>
              <a:endParaRPr b="0" i="0" sz="1400" u="none" cap="none" strike="noStrike">
                <a:solidFill>
                  <a:srgbClr val="0077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2" name="Google Shape;152;p4"/>
            <p:cNvSpPr txBox="1"/>
            <p:nvPr/>
          </p:nvSpPr>
          <p:spPr>
            <a:xfrm rot="-5400000">
              <a:off x="1281415" y="5555514"/>
              <a:ext cx="5631182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362"/>
                </a:buClr>
                <a:buSzPts val="3500"/>
                <a:buFont typeface="Roboto Condensed Light"/>
                <a:buNone/>
              </a:pPr>
              <a:r>
                <a:rPr b="0" i="0" lang="ru-RU" sz="3500" u="none" cap="none" strike="noStrike">
                  <a:solidFill>
                    <a:srgbClr val="0077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Богатство медиавозможностей</a:t>
              </a:r>
              <a:endParaRPr b="0" i="0" sz="3500" u="none" cap="none" strike="noStrike">
                <a:solidFill>
                  <a:srgbClr val="0077FF"/>
                </a:solidFill>
                <a:latin typeface="Montserrat Light"/>
                <a:ea typeface="Montserrat Light"/>
                <a:cs typeface="Montserrat Light"/>
                <a:sym typeface="Montserrat Light"/>
              </a:endParaRPr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3045221" y="2832042"/>
              <a:ext cx="2103570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362"/>
                </a:buClr>
                <a:buSzPct val="100000"/>
                <a:buFont typeface="Roboto Condensed Light"/>
                <a:buNone/>
              </a:pPr>
              <a:r>
                <a:rPr b="0" i="0" lang="ru-RU" sz="2800" u="none" cap="none" strike="noStrike">
                  <a:solidFill>
                    <a:srgbClr val="0077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Высокое</a:t>
              </a:r>
              <a:endParaRPr b="0" i="0" sz="1400" u="none" cap="none" strike="noStrike">
                <a:solidFill>
                  <a:srgbClr val="0077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12268200" y="9205239"/>
              <a:ext cx="1814617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362"/>
                </a:buClr>
                <a:buSzPct val="100000"/>
                <a:buFont typeface="Roboto Condensed Light"/>
                <a:buNone/>
              </a:pPr>
              <a:r>
                <a:rPr b="0" i="0" lang="ru-RU" sz="2800" u="none" cap="none" strike="noStrike">
                  <a:solidFill>
                    <a:srgbClr val="0077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Высокая</a:t>
              </a:r>
              <a:endParaRPr b="0" i="0" sz="1400" u="none" cap="none" strike="noStrike">
                <a:solidFill>
                  <a:srgbClr val="0077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5261878" y="9205239"/>
              <a:ext cx="1814700" cy="10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362"/>
                </a:buClr>
                <a:buSzPct val="100000"/>
                <a:buFont typeface="Roboto Condensed Light"/>
                <a:buNone/>
              </a:pPr>
              <a:r>
                <a:rPr b="0" i="0" lang="ru-RU" sz="2800" u="none" cap="none" strike="noStrike">
                  <a:solidFill>
                    <a:srgbClr val="0077FF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Низкая</a:t>
              </a:r>
              <a:endParaRPr b="0" i="0" sz="1400" u="none" cap="none" strike="noStrike">
                <a:solidFill>
                  <a:srgbClr val="007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"/>
            <p:cNvSpPr txBox="1"/>
            <p:nvPr/>
          </p:nvSpPr>
          <p:spPr>
            <a:xfrm>
              <a:off x="3242990" y="8369955"/>
              <a:ext cx="2103570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362"/>
                </a:buClr>
                <a:buSzPct val="100000"/>
                <a:buFont typeface="Roboto Condensed Light"/>
                <a:buNone/>
              </a:pPr>
              <a:r>
                <a:rPr b="0" i="0" lang="ru-RU" sz="2800" u="none" cap="none" strike="noStrike">
                  <a:solidFill>
                    <a:srgbClr val="0077FF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Низкое</a:t>
              </a:r>
              <a:endParaRPr b="0" i="0" sz="1400" u="none" cap="none" strike="noStrike">
                <a:solidFill>
                  <a:srgbClr val="007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4658602" y="3893673"/>
              <a:ext cx="3501557" cy="1212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362"/>
                </a:buClr>
                <a:buSzPct val="100000"/>
                <a:buFont typeface="Roboto Condensed Light"/>
                <a:buNone/>
              </a:pPr>
              <a:r>
                <a:rPr b="0" i="0" lang="ru-RU" sz="2800" u="none" cap="none" strike="noStrike">
                  <a:solidFill>
                    <a:srgbClr val="0077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Чрезмерное усложнение</a:t>
              </a:r>
              <a:endParaRPr b="0" i="0" sz="1400" u="none" cap="none" strike="noStrike">
                <a:solidFill>
                  <a:srgbClr val="0077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8618973" y="7235056"/>
              <a:ext cx="2475300" cy="14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362"/>
                </a:buClr>
                <a:buSzPct val="100000"/>
                <a:buFont typeface="Roboto Condensed Light"/>
                <a:buNone/>
              </a:pPr>
              <a:r>
                <a:rPr b="0" i="0" lang="ru-RU" sz="2800" u="none" cap="none" strike="noStrike">
                  <a:solidFill>
                    <a:srgbClr val="0077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Чрезмерное упрощение</a:t>
              </a:r>
              <a:endParaRPr b="0" i="0" sz="1400" u="none" cap="none" strike="noStrike">
                <a:solidFill>
                  <a:srgbClr val="0077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7254"/>
          </a:schemeClr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/>
        </p:nvSpPr>
        <p:spPr>
          <a:xfrm>
            <a:off x="5017716" y="4140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 Condensed Light"/>
              <a:buNone/>
            </a:pPr>
            <a:r>
              <a:rPr b="0" i="0" lang="ru-RU" sz="96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Эффект Матфея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5" name="Google Shape;165;p5"/>
          <p:cNvGrpSpPr/>
          <p:nvPr/>
        </p:nvGrpSpPr>
        <p:grpSpPr>
          <a:xfrm>
            <a:off x="3724377" y="2511009"/>
            <a:ext cx="10886113" cy="7095874"/>
            <a:chOff x="3598294" y="3128063"/>
            <a:chExt cx="10117707" cy="6595005"/>
          </a:xfrm>
        </p:grpSpPr>
        <p:cxnSp>
          <p:nvCxnSpPr>
            <p:cNvPr id="166" name="Google Shape;166;p5"/>
            <p:cNvCxnSpPr/>
            <p:nvPr/>
          </p:nvCxnSpPr>
          <p:spPr>
            <a:xfrm>
              <a:off x="4583724" y="8648700"/>
              <a:ext cx="9132277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7" name="Google Shape;167;p5"/>
            <p:cNvCxnSpPr/>
            <p:nvPr/>
          </p:nvCxnSpPr>
          <p:spPr>
            <a:xfrm rot="10800000">
              <a:off x="4583724" y="3520918"/>
              <a:ext cx="0" cy="5127782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68" name="Google Shape;168;p5"/>
            <p:cNvCxnSpPr/>
            <p:nvPr/>
          </p:nvCxnSpPr>
          <p:spPr>
            <a:xfrm>
              <a:off x="6336324" y="8420100"/>
              <a:ext cx="0" cy="228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5"/>
            <p:cNvCxnSpPr/>
            <p:nvPr/>
          </p:nvCxnSpPr>
          <p:spPr>
            <a:xfrm>
              <a:off x="4583724" y="8420100"/>
              <a:ext cx="0" cy="228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5"/>
            <p:cNvCxnSpPr/>
            <p:nvPr/>
          </p:nvCxnSpPr>
          <p:spPr>
            <a:xfrm>
              <a:off x="8088924" y="8420100"/>
              <a:ext cx="0" cy="228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5"/>
            <p:cNvCxnSpPr/>
            <p:nvPr/>
          </p:nvCxnSpPr>
          <p:spPr>
            <a:xfrm>
              <a:off x="9829800" y="8429519"/>
              <a:ext cx="0" cy="228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5"/>
            <p:cNvCxnSpPr/>
            <p:nvPr/>
          </p:nvCxnSpPr>
          <p:spPr>
            <a:xfrm>
              <a:off x="11582400" y="8418086"/>
              <a:ext cx="0" cy="2286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5"/>
            <p:cNvCxnSpPr/>
            <p:nvPr/>
          </p:nvCxnSpPr>
          <p:spPr>
            <a:xfrm flipH="1" rot="10800000">
              <a:off x="6324600" y="7740796"/>
              <a:ext cx="1764324" cy="152400"/>
            </a:xfrm>
            <a:prstGeom prst="straightConnector1">
              <a:avLst/>
            </a:prstGeom>
            <a:noFill/>
            <a:ln cap="flat" cmpd="sng" w="25400">
              <a:solidFill>
                <a:srgbClr val="0A0A0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5"/>
            <p:cNvCxnSpPr/>
            <p:nvPr/>
          </p:nvCxnSpPr>
          <p:spPr>
            <a:xfrm>
              <a:off x="8077200" y="7740796"/>
              <a:ext cx="1752600" cy="76200"/>
            </a:xfrm>
            <a:prstGeom prst="straightConnector1">
              <a:avLst/>
            </a:prstGeom>
            <a:noFill/>
            <a:ln cap="flat" cmpd="sng" w="25400">
              <a:solidFill>
                <a:srgbClr val="0A0A0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5"/>
            <p:cNvCxnSpPr/>
            <p:nvPr/>
          </p:nvCxnSpPr>
          <p:spPr>
            <a:xfrm flipH="1" rot="10800000">
              <a:off x="9829799" y="7477345"/>
              <a:ext cx="1752601" cy="347446"/>
            </a:xfrm>
            <a:prstGeom prst="straightConnector1">
              <a:avLst/>
            </a:prstGeom>
            <a:noFill/>
            <a:ln cap="flat" cmpd="sng" w="25400">
              <a:solidFill>
                <a:srgbClr val="0A0A0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5"/>
            <p:cNvCxnSpPr/>
            <p:nvPr/>
          </p:nvCxnSpPr>
          <p:spPr>
            <a:xfrm flipH="1" rot="10800000">
              <a:off x="6324600" y="6673996"/>
              <a:ext cx="1764324" cy="803349"/>
            </a:xfrm>
            <a:prstGeom prst="straightConnector1">
              <a:avLst/>
            </a:prstGeom>
            <a:noFill/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5"/>
            <p:cNvCxnSpPr/>
            <p:nvPr/>
          </p:nvCxnSpPr>
          <p:spPr>
            <a:xfrm flipH="1" rot="10800000">
              <a:off x="8077200" y="3863896"/>
              <a:ext cx="3505200" cy="2810100"/>
            </a:xfrm>
            <a:prstGeom prst="straightConnector1">
              <a:avLst/>
            </a:prstGeom>
            <a:noFill/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8" name="Google Shape;178;p5"/>
            <p:cNvSpPr/>
            <p:nvPr/>
          </p:nvSpPr>
          <p:spPr>
            <a:xfrm>
              <a:off x="6261588" y="7401146"/>
              <a:ext cx="126022" cy="126022"/>
            </a:xfrm>
            <a:prstGeom prst="ellipse">
              <a:avLst/>
            </a:prstGeom>
            <a:solidFill>
              <a:srgbClr val="0077FF"/>
            </a:solidFill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8033244" y="6642635"/>
              <a:ext cx="87920" cy="87920"/>
            </a:xfrm>
            <a:prstGeom prst="ellipse">
              <a:avLst/>
            </a:prstGeom>
            <a:solidFill>
              <a:srgbClr val="05CE78"/>
            </a:solidFill>
            <a:ln cap="flat" cmpd="sng" w="25400">
              <a:solidFill>
                <a:srgbClr val="05CE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785839" y="5208687"/>
              <a:ext cx="87920" cy="87920"/>
            </a:xfrm>
            <a:prstGeom prst="ellipse">
              <a:avLst/>
            </a:prstGeom>
            <a:solidFill>
              <a:srgbClr val="05CE78"/>
            </a:solidFill>
            <a:ln cap="flat" cmpd="sng" w="25400">
              <a:solidFill>
                <a:srgbClr val="05CE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11538436" y="3822879"/>
              <a:ext cx="87920" cy="87920"/>
            </a:xfrm>
            <a:prstGeom prst="ellipse">
              <a:avLst/>
            </a:prstGeom>
            <a:solidFill>
              <a:srgbClr val="05CE78"/>
            </a:solidFill>
            <a:ln cap="flat" cmpd="sng" w="25400">
              <a:solidFill>
                <a:srgbClr val="05CE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6286502" y="7878776"/>
              <a:ext cx="87920" cy="87920"/>
            </a:xfrm>
            <a:prstGeom prst="ellipse">
              <a:avLst/>
            </a:prstGeom>
            <a:solidFill>
              <a:srgbClr val="037362"/>
            </a:solidFill>
            <a:ln cap="flat" cmpd="sng" w="25400">
              <a:solidFill>
                <a:srgbClr val="0373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035137" y="7702597"/>
              <a:ext cx="87920" cy="87920"/>
            </a:xfrm>
            <a:prstGeom prst="ellipse">
              <a:avLst/>
            </a:prstGeom>
            <a:solidFill>
              <a:srgbClr val="037362"/>
            </a:solidFill>
            <a:ln cap="flat" cmpd="sng" w="25400">
              <a:solidFill>
                <a:srgbClr val="0373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9783943" y="7768931"/>
              <a:ext cx="87920" cy="87920"/>
            </a:xfrm>
            <a:prstGeom prst="ellipse">
              <a:avLst/>
            </a:prstGeom>
            <a:solidFill>
              <a:srgbClr val="037362"/>
            </a:solidFill>
            <a:ln cap="flat" cmpd="sng" w="25400">
              <a:solidFill>
                <a:srgbClr val="0373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1538440" y="7428073"/>
              <a:ext cx="87920" cy="87920"/>
            </a:xfrm>
            <a:prstGeom prst="ellipse">
              <a:avLst/>
            </a:prstGeom>
            <a:solidFill>
              <a:srgbClr val="037362"/>
            </a:solidFill>
            <a:ln cap="flat" cmpd="sng" w="25400">
              <a:solidFill>
                <a:srgbClr val="0373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5286074" y="8661438"/>
              <a:ext cx="2103570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8018664" y="6619644"/>
              <a:ext cx="126022" cy="126022"/>
            </a:xfrm>
            <a:prstGeom prst="ellipse">
              <a:avLst/>
            </a:prstGeom>
            <a:solidFill>
              <a:srgbClr val="0077FF"/>
            </a:solidFill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9764892" y="5205624"/>
              <a:ext cx="126022" cy="126022"/>
            </a:xfrm>
            <a:prstGeom prst="ellipse">
              <a:avLst/>
            </a:prstGeom>
            <a:solidFill>
              <a:srgbClr val="0077FF"/>
            </a:solidFill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1525646" y="3794820"/>
              <a:ext cx="126022" cy="126022"/>
            </a:xfrm>
            <a:prstGeom prst="ellipse">
              <a:avLst/>
            </a:prstGeom>
            <a:solidFill>
              <a:srgbClr val="0077FF"/>
            </a:solidFill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260515" y="7838536"/>
              <a:ext cx="126022" cy="126022"/>
            </a:xfrm>
            <a:prstGeom prst="ellipse">
              <a:avLst/>
            </a:prstGeom>
            <a:solidFill>
              <a:srgbClr val="0A0A0B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8018083" y="7676778"/>
              <a:ext cx="126022" cy="126022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9770683" y="7753985"/>
              <a:ext cx="126022" cy="126022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1525646" y="7409022"/>
              <a:ext cx="126022" cy="126022"/>
            </a:xfrm>
            <a:prstGeom prst="ellipse">
              <a:avLst/>
            </a:prstGeom>
            <a:solidFill>
              <a:schemeClr val="dk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 txBox="1"/>
            <p:nvPr/>
          </p:nvSpPr>
          <p:spPr>
            <a:xfrm>
              <a:off x="7016894" y="8658286"/>
              <a:ext cx="2103570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8787164" y="8617822"/>
              <a:ext cx="2103570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10486651" y="8628140"/>
              <a:ext cx="2103570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 fontScale="97500"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100000"/>
                <a:buFont typeface="Calibri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endParaRPr>
            </a:p>
          </p:txBody>
        </p:sp>
        <p:sp>
          <p:nvSpPr>
            <p:cNvPr id="197" name="Google Shape;197;p5"/>
            <p:cNvSpPr txBox="1"/>
            <p:nvPr/>
          </p:nvSpPr>
          <p:spPr>
            <a:xfrm rot="-5400000">
              <a:off x="1880487" y="5884489"/>
              <a:ext cx="4497244" cy="10616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 Condensed Light"/>
                <a:buNone/>
              </a:pPr>
              <a:r>
                <a:rPr b="0" i="0" lang="ru-RU" sz="2200" u="none" cap="none" strike="noStrike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У С П Е Х</a:t>
              </a:r>
              <a:endParaRPr b="0" i="0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" name="Google Shape;198;p5"/>
            <p:cNvSpPr txBox="1"/>
            <p:nvPr/>
          </p:nvSpPr>
          <p:spPr>
            <a:xfrm>
              <a:off x="7343565" y="8459955"/>
              <a:ext cx="2887194" cy="1153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 Condensed Light"/>
                <a:buNone/>
              </a:pPr>
              <a:r>
                <a:rPr b="0" i="0" lang="ru-RU" sz="2200" u="none" cap="none" strike="noStrike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К О Л И Ч Е С Т В О</a:t>
              </a:r>
              <a:endParaRPr b="0" i="0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7146606" y="3128063"/>
              <a:ext cx="4006500" cy="11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5CE78"/>
                </a:buClr>
                <a:buSzPts val="2500"/>
                <a:buFont typeface="Roboto Condensed Light"/>
                <a:buNone/>
              </a:pPr>
              <a:r>
                <a:rPr b="0" i="0" lang="ru-RU" sz="2500" u="none" cap="none" strike="noStrike">
                  <a:solidFill>
                    <a:srgbClr val="0077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С опытом</a:t>
              </a:r>
              <a:endParaRPr b="0" i="0" sz="1400" u="none" cap="none" strike="noStrike">
                <a:solidFill>
                  <a:srgbClr val="0077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0" name="Google Shape;200;p5"/>
            <p:cNvSpPr txBox="1"/>
            <p:nvPr/>
          </p:nvSpPr>
          <p:spPr>
            <a:xfrm>
              <a:off x="9993147" y="6339441"/>
              <a:ext cx="3178500" cy="10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37362"/>
                </a:buClr>
                <a:buSzPts val="2500"/>
                <a:buFont typeface="Roboto Condensed Light"/>
                <a:buNone/>
              </a:pPr>
              <a:r>
                <a:rPr b="0" i="0" lang="ru-RU" sz="2500" u="none" cap="none" strike="noStrike">
                  <a:solidFill>
                    <a:srgbClr val="0077FF"/>
                  </a:solidFill>
                  <a:latin typeface="Roboto Condensed Light"/>
                  <a:ea typeface="Roboto Condensed Light"/>
                  <a:cs typeface="Roboto Condensed Light"/>
                  <a:sym typeface="Roboto Condensed Light"/>
                </a:rPr>
                <a:t>Без опыта</a:t>
              </a:r>
              <a:endParaRPr b="0" i="0" sz="1400" u="none" cap="none" strike="noStrike">
                <a:solidFill>
                  <a:srgbClr val="0077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5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7254"/>
          </a:schemeClr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/>
        </p:nvSpPr>
        <p:spPr>
          <a:xfrm>
            <a:off x="1597279" y="2450287"/>
            <a:ext cx="4037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статей и обсуждений </a:t>
            </a:r>
            <a:endParaRPr b="0" i="0" sz="2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6"/>
          <p:cNvSpPr txBox="1"/>
          <p:nvPr/>
        </p:nvSpPr>
        <p:spPr>
          <a:xfrm>
            <a:off x="1660875" y="4902607"/>
            <a:ext cx="4060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Наличие ссылок, сайта и контактов и их количество </a:t>
            </a:r>
            <a:endParaRPr b="0" i="0" sz="2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6"/>
          <p:cNvSpPr txBox="1"/>
          <p:nvPr/>
        </p:nvSpPr>
        <p:spPr>
          <a:xfrm>
            <a:off x="796438" y="3888386"/>
            <a:ext cx="569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постов</a:t>
            </a:r>
            <a:endParaRPr b="0" i="0" sz="2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6"/>
          <p:cNvSpPr txBox="1"/>
          <p:nvPr/>
        </p:nvSpPr>
        <p:spPr>
          <a:xfrm>
            <a:off x="5017716" y="4140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oboto Condensed Light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Модель исследования</a:t>
            </a:r>
            <a:endParaRPr b="0" i="0" sz="5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1563225" y="2351587"/>
            <a:ext cx="4037700" cy="1143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1611710" y="3769984"/>
            <a:ext cx="4038600" cy="791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1551825" y="4960878"/>
            <a:ext cx="4060500" cy="12420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6"/>
          <p:cNvGrpSpPr/>
          <p:nvPr/>
        </p:nvGrpSpPr>
        <p:grpSpPr>
          <a:xfrm>
            <a:off x="7651441" y="3405486"/>
            <a:ext cx="3124200" cy="1520100"/>
            <a:chOff x="7643863" y="2620874"/>
            <a:chExt cx="3124200" cy="1520100"/>
          </a:xfrm>
        </p:grpSpPr>
        <p:sp>
          <p:nvSpPr>
            <p:cNvPr id="214" name="Google Shape;214;p6"/>
            <p:cNvSpPr txBox="1"/>
            <p:nvPr/>
          </p:nvSpPr>
          <p:spPr>
            <a:xfrm>
              <a:off x="7650160" y="2688209"/>
              <a:ext cx="3111600" cy="13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ru-RU" sz="2800" u="none" cap="none" strike="noStrike">
                  <a:solidFill>
                    <a:schemeClr val="dk1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Успешность развития сообщества</a:t>
              </a:r>
              <a:endParaRPr b="0" i="0" sz="2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643863" y="2620874"/>
              <a:ext cx="3124200" cy="15201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0077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6"/>
          <p:cNvSpPr/>
          <p:nvPr/>
        </p:nvSpPr>
        <p:spPr>
          <a:xfrm>
            <a:off x="11959574" y="3611386"/>
            <a:ext cx="4278600" cy="954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12079585" y="2297309"/>
            <a:ext cx="4038600" cy="7911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11959575" y="4960869"/>
            <a:ext cx="4278600" cy="13854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07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6"/>
          <p:cNvCxnSpPr>
            <a:stCxn id="211" idx="3"/>
            <a:endCxn id="215" idx="1"/>
          </p:cNvCxnSpPr>
          <p:nvPr/>
        </p:nvCxnSpPr>
        <p:spPr>
          <a:xfrm>
            <a:off x="5650310" y="4165534"/>
            <a:ext cx="200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0" name="Google Shape;220;p6"/>
          <p:cNvCxnSpPr>
            <a:stCxn id="210" idx="3"/>
          </p:cNvCxnSpPr>
          <p:nvPr/>
        </p:nvCxnSpPr>
        <p:spPr>
          <a:xfrm>
            <a:off x="5600925" y="2923087"/>
            <a:ext cx="2035200" cy="4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1" name="Google Shape;221;p6"/>
          <p:cNvSpPr txBox="1"/>
          <p:nvPr/>
        </p:nvSpPr>
        <p:spPr>
          <a:xfrm>
            <a:off x="12079575" y="2169500"/>
            <a:ext cx="4608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фотографий и видео </a:t>
            </a:r>
            <a:endParaRPr b="0" i="0" sz="2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6"/>
          <p:cNvSpPr txBox="1"/>
          <p:nvPr/>
        </p:nvSpPr>
        <p:spPr>
          <a:xfrm>
            <a:off x="11873925" y="3565188"/>
            <a:ext cx="4449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слов в описании сообщества</a:t>
            </a:r>
            <a:r>
              <a:rPr b="0" i="0" lang="ru-RU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6"/>
          <p:cNvSpPr txBox="1"/>
          <p:nvPr/>
        </p:nvSpPr>
        <p:spPr>
          <a:xfrm>
            <a:off x="11959575" y="4960900"/>
            <a:ext cx="4278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Количество лайков, комментариев и репостов </a:t>
            </a:r>
            <a:endParaRPr b="0" i="0" sz="2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4" name="Google Shape;224;p6"/>
          <p:cNvCxnSpPr>
            <a:stCxn id="221" idx="1"/>
          </p:cNvCxnSpPr>
          <p:nvPr/>
        </p:nvCxnSpPr>
        <p:spPr>
          <a:xfrm flipH="1">
            <a:off x="10548075" y="2692850"/>
            <a:ext cx="1531500" cy="74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6"/>
          <p:cNvCxnSpPr>
            <a:stCxn id="222" idx="1"/>
            <a:endCxn id="215" idx="3"/>
          </p:cNvCxnSpPr>
          <p:nvPr/>
        </p:nvCxnSpPr>
        <p:spPr>
          <a:xfrm flipH="1">
            <a:off x="10775625" y="4088538"/>
            <a:ext cx="1098300" cy="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p6"/>
          <p:cNvCxnSpPr>
            <a:stCxn id="223" idx="1"/>
          </p:cNvCxnSpPr>
          <p:nvPr/>
        </p:nvCxnSpPr>
        <p:spPr>
          <a:xfrm rot="10800000">
            <a:off x="10663575" y="4856950"/>
            <a:ext cx="1296000" cy="8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p6"/>
          <p:cNvCxnSpPr>
            <a:stCxn id="212" idx="3"/>
          </p:cNvCxnSpPr>
          <p:nvPr/>
        </p:nvCxnSpPr>
        <p:spPr>
          <a:xfrm flipH="1" rot="10800000">
            <a:off x="5612325" y="4856778"/>
            <a:ext cx="20172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8" name="Google Shape;228;p6"/>
          <p:cNvSpPr txBox="1"/>
          <p:nvPr>
            <p:ph idx="12" type="sldNum"/>
          </p:nvPr>
        </p:nvSpPr>
        <p:spPr>
          <a:xfrm>
            <a:off x="16118185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b96de53f6d_3_5"/>
          <p:cNvSpPr txBox="1"/>
          <p:nvPr/>
        </p:nvSpPr>
        <p:spPr>
          <a:xfrm>
            <a:off x="3208525" y="1013625"/>
            <a:ext cx="12136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5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Контрольные значения</a:t>
            </a:r>
            <a:endParaRPr b="0" i="0" sz="5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g1b96de53f6d_3_5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6" name="Google Shape;236;g1b96de53f6d_3_5"/>
          <p:cNvSpPr txBox="1"/>
          <p:nvPr/>
        </p:nvSpPr>
        <p:spPr>
          <a:xfrm>
            <a:off x="5477200" y="33563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37" name="Google Shape;237;g1b96de53f6d_3_5"/>
          <p:cNvGraphicFramePr/>
          <p:nvPr/>
        </p:nvGraphicFramePr>
        <p:xfrm>
          <a:off x="3208500" y="24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{A9F7AE9F-4DE2-41FF-B388-EC99F2F2B15F}</a:tableStyleId>
              </a:tblPr>
              <a:tblGrid>
                <a:gridCol w="3299425"/>
                <a:gridCol w="2669400"/>
                <a:gridCol w="2918050"/>
                <a:gridCol w="3249650"/>
              </a:tblGrid>
              <a:tr h="1683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lang="ru-RU" sz="2400" u="none" cap="none" strike="noStrike"/>
                        <a:t>статьи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число видео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кол-во постов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число обсуждений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9125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число слов в описании сообщества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кол-во ссылок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кол-во лайков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фиктивная переменная успеха развития сообщества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19333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кол-во контактов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кол-во комментов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</a:tr>
              <a:tr h="1288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число фотографий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наличие сайта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кол-во репостов</a:t>
                      </a:r>
                      <a:endParaRPr sz="2400" u="none" cap="none" strike="noStrike"/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ru-RU" sz="2400" u="none" cap="none" strike="noStrike"/>
                        <a:t>подписчики</a:t>
                      </a:r>
                      <a:endParaRPr sz="2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ru-RU" sz="1200" u="sng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sng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0" marB="95250" marR="66675" marL="66675">
                    <a:lnL cap="flat" cmpd="sng" w="1270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Google Shape;243;g1b9d97523f1_0_130"/>
          <p:cNvGraphicFramePr/>
          <p:nvPr/>
        </p:nvGraphicFramePr>
        <p:xfrm>
          <a:off x="463112" y="5476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{A9F7AE9F-4DE2-41FF-B388-EC99F2F2B15F}</a:tableStyleId>
              </a:tblPr>
              <a:tblGrid>
                <a:gridCol w="3721225"/>
                <a:gridCol w="770325"/>
                <a:gridCol w="900675"/>
                <a:gridCol w="770325"/>
                <a:gridCol w="1516925"/>
                <a:gridCol w="770325"/>
                <a:gridCol w="770325"/>
                <a:gridCol w="770325"/>
                <a:gridCol w="770325"/>
                <a:gridCol w="1481375"/>
                <a:gridCol w="1505075"/>
                <a:gridCol w="924375"/>
                <a:gridCol w="900675"/>
                <a:gridCol w="948075"/>
                <a:gridCol w="841425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Articles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Members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Photos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Discussion board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Videos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Contacts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Website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Description_count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Records_count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Likes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Comments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Reposts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</a:t>
                      </a:r>
                      <a:endParaRPr b="1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0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Хочу в МИЭМ НИУ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4524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1431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Подслушано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39403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49580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681343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334725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69238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Типография НИУ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9128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1278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60391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157541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7669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3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ИА «Панорама ВШЭ»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17965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412260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5187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144680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4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подслушано хсе |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16563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77801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16248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42973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5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HSE Career | Центр развития карьеры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44862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1977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13431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96234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2026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38855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6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Школа дизайна НИУ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38850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6769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238159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5426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31326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7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Цитатник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33072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9535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1259540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8666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55853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8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КиберВышка | Киберспорт в НИУ ВШЭ Москва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2132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10087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2688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9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HSE 5x5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1688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21933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27243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7603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0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HSE Case School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11295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8354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1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HSE RUN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6382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10645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40695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4970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2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Зелёная Вышка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3146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2048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52110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4523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3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Типичный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1497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4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хайер скул оф мемс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84086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8592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8930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8010121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61786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623556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5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Ингруп СтС НИУ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1545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6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Высшая школа экономики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108995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2448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1291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14883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650184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31181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111023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7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Олимпиада шокльников "Высшая проба"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61118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2529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82007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21849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37795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8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Хочу в НИУ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23965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3434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40594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3489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12682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19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Лектории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23176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20802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2365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40156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7512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0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Студенческий совет НИУ ВШЭ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10069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28139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4386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9580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1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Студентам НИУ ВШЭ в помощь!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8283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972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837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2:14"/>
                      </a:ext>
                    </a:extLs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Абитуриент НИУ ВШЭ — Санкт-Петербург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9658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2592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30965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3159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9040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3:14"/>
                      </a:ext>
                    </a:extLst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Питерская Вышка | НИУ ВШЭ — Санкт-Петербург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18717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5010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226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8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9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6073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1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106294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1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3677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1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24663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1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b">
                    <a:lnL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7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3:24:14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97254"/>
          </a:schemeClr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 txBox="1"/>
          <p:nvPr/>
        </p:nvSpPr>
        <p:spPr>
          <a:xfrm>
            <a:off x="2286000" y="495300"/>
            <a:ext cx="14859000" cy="1539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Roboto Condensed Light"/>
              <a:buNone/>
            </a:pPr>
            <a:r>
              <a:rPr b="0" i="0" lang="ru-RU" sz="5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Влияние количества статей на успешное продвижение</a:t>
            </a:r>
            <a:endParaRPr b="0" i="0" sz="52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9" name="Google Shape;2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0800" y="2677975"/>
            <a:ext cx="13229391" cy="69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>
            <p:ph idx="12" type="sldNum"/>
          </p:nvPr>
        </p:nvSpPr>
        <p:spPr>
          <a:xfrm>
            <a:off x="16154400" y="992190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Анастасия Иванникова</dc:creator>
</cp:coreProperties>
</file>