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-18"/>
      <p:regular r:id="rId14"/>
      <p:bold r:id="rId15"/>
      <p:italic r:id="rId16"/>
      <p:boldItalic r:id="rId17"/>
    </p:embeddedFont>
    <p:embeddedFont>
      <p:font typeface="Montserrat Medium" panose="00000600000000000000" pitchFamily="2" charset="-18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e95ee7bf8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571500"/>
            <a:ext cx="3657600" cy="15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2e95ee7bf8e_0_11:notes"/>
          <p:cNvSpPr txBox="1">
            <a:spLocks noGrp="1"/>
          </p:cNvSpPr>
          <p:nvPr>
            <p:ph type="body" idx="1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/>
          </a:p>
        </p:txBody>
      </p:sp>
      <p:sp>
        <p:nvSpPr>
          <p:cNvPr id="55" name="Google Shape;55;g2e95ee7bf8e_0_11:notes"/>
          <p:cNvSpPr txBox="1">
            <a:spLocks noGrp="1"/>
          </p:cNvSpPr>
          <p:nvPr>
            <p:ph type="sldNum" idx="12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/>
              <a:t>1</a:t>
            </a:fld>
            <a:endParaRPr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95ee7bf8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2e95ee7bf8e_0_21:notes"/>
          <p:cNvSpPr txBox="1">
            <a:spLocks noGrp="1"/>
          </p:cNvSpPr>
          <p:nvPr>
            <p:ph type="body" idx="1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/>
          </a:p>
        </p:txBody>
      </p:sp>
      <p:sp>
        <p:nvSpPr>
          <p:cNvPr id="64" name="Google Shape;64;g2e95ee7bf8e_0_21:notes"/>
          <p:cNvSpPr txBox="1">
            <a:spLocks noGrp="1"/>
          </p:cNvSpPr>
          <p:nvPr>
            <p:ph type="sldNum" idx="12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/>
              <a:t>2</a:t>
            </a:fld>
            <a:endParaRPr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95ee7bf8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95ee7bf8e_0_30:notes"/>
          <p:cNvSpPr txBox="1">
            <a:spLocks noGrp="1"/>
          </p:cNvSpPr>
          <p:nvPr>
            <p:ph type="body" idx="1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/>
          </a:p>
        </p:txBody>
      </p:sp>
      <p:sp>
        <p:nvSpPr>
          <p:cNvPr id="72" name="Google Shape;72;g2e95ee7bf8e_0_30:notes"/>
          <p:cNvSpPr txBox="1">
            <a:spLocks noGrp="1"/>
          </p:cNvSpPr>
          <p:nvPr>
            <p:ph type="sldNum" idx="12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/>
              <a:t>3</a:t>
            </a:fld>
            <a:endParaRPr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95ee7bf8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2e95ee7bf8e_0_44:notes"/>
          <p:cNvSpPr txBox="1">
            <a:spLocks noGrp="1"/>
          </p:cNvSpPr>
          <p:nvPr>
            <p:ph type="body" idx="1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/>
          </a:p>
        </p:txBody>
      </p:sp>
      <p:sp>
        <p:nvSpPr>
          <p:cNvPr id="83" name="Google Shape;83;g2e95ee7bf8e_0_44:notes"/>
          <p:cNvSpPr txBox="1">
            <a:spLocks noGrp="1"/>
          </p:cNvSpPr>
          <p:nvPr>
            <p:ph type="sldNum" idx="12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/>
              <a:t>4</a:t>
            </a:fld>
            <a:endParaRPr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95ee7bf8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2e95ee7bf8e_0_54:notes"/>
          <p:cNvSpPr txBox="1">
            <a:spLocks noGrp="1"/>
          </p:cNvSpPr>
          <p:nvPr>
            <p:ph type="body" idx="1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/>
          </a:p>
        </p:txBody>
      </p:sp>
      <p:sp>
        <p:nvSpPr>
          <p:cNvPr id="94" name="Google Shape;94;g2e95ee7bf8e_0_54:notes"/>
          <p:cNvSpPr txBox="1">
            <a:spLocks noGrp="1"/>
          </p:cNvSpPr>
          <p:nvPr>
            <p:ph type="sldNum" idx="12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/>
              <a:t>5</a:t>
            </a:fld>
            <a:endParaRPr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186575" y="209275"/>
            <a:ext cx="3738600" cy="4734000"/>
          </a:xfrm>
          <a:prstGeom prst="roundRect">
            <a:avLst>
              <a:gd name="adj" fmla="val 5260"/>
            </a:avLst>
          </a:prstGeom>
          <a:solidFill>
            <a:srgbClr val="FBEE7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500063" y="476250"/>
            <a:ext cx="2681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4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Lecția 0</a:t>
            </a:r>
            <a:r>
              <a:rPr lang="en" sz="3600" b="1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36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84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</a:pPr>
            <a:r>
              <a:rPr lang="en" sz="3600" b="1">
                <a:latin typeface="Montserrat"/>
                <a:ea typeface="Montserrat"/>
                <a:cs typeface="Montserrat"/>
                <a:sym typeface="Montserrat"/>
              </a:rPr>
              <a:t>Tema 1</a:t>
            </a:r>
            <a:endParaRPr sz="3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4757738" y="1333500"/>
            <a:ext cx="3553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4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Cerință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4757738" y="1982050"/>
            <a:ext cx="3553500" cy="1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Realizați o prezentare </a:t>
            </a:r>
            <a:r>
              <a:rPr lang="en" sz="1800" b="1" dirty="0">
                <a:solidFill>
                  <a:schemeClr val="dk1"/>
                </a:solidFill>
              </a:rPr>
              <a:t>despre un domeniu de afaceri unde analiza datelor a jucat un rol crucial în succesul său.</a:t>
            </a:r>
            <a:endParaRPr sz="18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185700" y="204825"/>
            <a:ext cx="8772600" cy="4734000"/>
          </a:xfrm>
          <a:prstGeom prst="roundRect">
            <a:avLst>
              <a:gd name="adj" fmla="val 3835"/>
            </a:avLst>
          </a:prstGeom>
          <a:solidFill>
            <a:srgbClr val="FBEE7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571500" y="509588"/>
            <a:ext cx="7734300" cy="14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>
                <a:solidFill>
                  <a:schemeClr val="dk1"/>
                </a:solidFill>
              </a:rPr>
              <a:t>Impactul Analizei Datelor în Retail-McDonald`s</a:t>
            </a:r>
            <a:endParaRPr sz="36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" name="Google Shape;68;p1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4338" y="4157663"/>
            <a:ext cx="4857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1447800" y="1219200"/>
            <a:ext cx="7239000" cy="1209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186575" y="209275"/>
            <a:ext cx="953100" cy="4734000"/>
          </a:xfrm>
          <a:prstGeom prst="roundRect">
            <a:avLst>
              <a:gd name="adj" fmla="val 17460"/>
            </a:avLst>
          </a:prstGeom>
          <a:solidFill>
            <a:srgbClr val="FBEE7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1447800" y="2624250"/>
            <a:ext cx="7239000" cy="2043000"/>
          </a:xfrm>
          <a:prstGeom prst="roundRect">
            <a:avLst>
              <a:gd name="adj" fmla="val 1072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500101" y="476250"/>
            <a:ext cx="82743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4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</a:pPr>
            <a:r>
              <a:rPr lang="en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Importanța analizei datelor în afaceri</a:t>
            </a:r>
            <a:endParaRPr sz="32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1447800" y="2738974"/>
            <a:ext cx="5986500" cy="1928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-US" sz="1200" b="1" dirty="0" err="1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Intelegerea</a:t>
            </a:r>
            <a:r>
              <a:rPr lang="en-US" sz="1200" b="1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preferintelor</a:t>
            </a:r>
            <a:r>
              <a:rPr lang="en-US" sz="1200" b="1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 de </a:t>
            </a:r>
            <a:r>
              <a:rPr lang="en-US" sz="1200" b="1" dirty="0" err="1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vanzari</a:t>
            </a:r>
            <a:r>
              <a:rPr lang="en-US" sz="1200" b="1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:  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Colectarea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datelor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 de la 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milioane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tranzactii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zilnice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pentru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 a 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identifica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tendintele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consum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si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preferintele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clientilor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.</a:t>
            </a:r>
            <a:endParaRPr sz="1200" b="1" dirty="0">
              <a:solidFill>
                <a:schemeClr val="dk1"/>
              </a:solidFill>
              <a:latin typeface="+mn-lt"/>
              <a:ea typeface="Montserrat Medium"/>
              <a:cs typeface="Montserrat Medium"/>
              <a:sym typeface="Montserrat Medium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-US" sz="1200" b="1" dirty="0" err="1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Optimizarea</a:t>
            </a:r>
            <a:r>
              <a:rPr lang="en-US" sz="1200" b="1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operatiunilor</a:t>
            </a:r>
            <a:r>
              <a:rPr lang="en-US" sz="1200" b="1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rPr>
              <a:t>: </a:t>
            </a:r>
            <a:r>
              <a:rPr lang="ro-RO" sz="1200" dirty="0">
                <a:latin typeface="+mn-lt"/>
              </a:rPr>
              <a:t>Utilizarea analizei datelor permite McDonald's să anticipeze cererea și să optimizeze lanțul de aprovizionare, gestionând eficient stocurile și reducând costurile operaționale.</a:t>
            </a:r>
            <a:endParaRPr sz="1200" b="1" dirty="0">
              <a:solidFill>
                <a:schemeClr val="dk1"/>
              </a:solidFill>
              <a:latin typeface="+mn-lt"/>
              <a:ea typeface="Montserrat Medium"/>
              <a:cs typeface="Montserrat Medium"/>
              <a:sym typeface="Montserrat Medium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-US" sz="1200" b="1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Personalizarea</a:t>
            </a:r>
            <a:r>
              <a:rPr lang="en-US" sz="1200" b="1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experientei</a:t>
            </a:r>
            <a:r>
              <a:rPr lang="en-US" sz="1200" b="1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clientilor</a:t>
            </a:r>
            <a:r>
              <a:rPr lang="en-US" sz="1200" b="1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: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Prin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utilizarea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algoritmilor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recomandare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a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campaniilor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de marketing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targetate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bazate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pe date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demografice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comportamentale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, McDonald's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personalizează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ofertele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pentru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clienți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ceea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ce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duce la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creșterea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satisfacției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loialității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acestora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, precum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și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la o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eficiență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sporită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a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campaniilor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publicitare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.</a:t>
            </a:r>
            <a:endParaRPr sz="1200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1766930" y="1676400"/>
            <a:ext cx="6408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</a:rPr>
              <a:t>Explicați cum ajută analiza datelor la îmbunătățirea deciziilor de afaceri și la optimizarea rezultatelor?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84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</a:pP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1447800" y="1219200"/>
            <a:ext cx="7239000" cy="1209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186575" y="209275"/>
            <a:ext cx="953100" cy="4734000"/>
          </a:xfrm>
          <a:prstGeom prst="roundRect">
            <a:avLst>
              <a:gd name="adj" fmla="val 17460"/>
            </a:avLst>
          </a:prstGeom>
          <a:solidFill>
            <a:srgbClr val="FBEE7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1447800" y="2571750"/>
            <a:ext cx="7239000" cy="2043000"/>
          </a:xfrm>
          <a:prstGeom prst="roundRect">
            <a:avLst>
              <a:gd name="adj" fmla="val 1072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500101" y="476250"/>
            <a:ext cx="82743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4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</a:pPr>
            <a:r>
              <a:rPr lang="en"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Studiu de caz </a:t>
            </a:r>
            <a:endParaRPr sz="32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1766900" y="2846549"/>
            <a:ext cx="5986500" cy="209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it-IT" sz="1100" b="1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Optimizarea managementului lanțului de aprovizionare: </a:t>
            </a:r>
            <a:r>
              <a:rPr lang="ro-RO" sz="1100" dirty="0">
                <a:latin typeface="+mj-lt"/>
              </a:rPr>
              <a:t>McDonald's folosește date istorice și algoritmi de machine learning pentru a prezice cererea pentru diferite produse, ajustând astfel aprovizionarea și evitând situațiile de stoc epuizat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iar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monitorizarea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timp</a:t>
            </a:r>
            <a:r>
              <a:rPr lang="en-US" sz="1100" dirty="0">
                <a:latin typeface="+mj-lt"/>
              </a:rPr>
              <a:t> real a </a:t>
            </a:r>
            <a:r>
              <a:rPr lang="en-US" sz="1100" dirty="0" err="1">
                <a:latin typeface="+mj-lt"/>
              </a:rPr>
              <a:t>stocurilor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permite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ajustarea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rapida</a:t>
            </a:r>
            <a:r>
              <a:rPr lang="en-US" sz="1100" dirty="0">
                <a:latin typeface="+mj-lt"/>
              </a:rPr>
              <a:t> a </a:t>
            </a:r>
            <a:r>
              <a:rPr lang="en-US" sz="1100" dirty="0" err="1">
                <a:latin typeface="+mj-lt"/>
              </a:rPr>
              <a:t>produselor</a:t>
            </a:r>
            <a:r>
              <a:rPr lang="en-US" sz="1100" dirty="0">
                <a:latin typeface="+mj-lt"/>
              </a:rPr>
              <a:t>.</a:t>
            </a:r>
            <a:endParaRPr sz="1100" b="1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 sz="1100" b="1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Informatii despre clienti: </a:t>
            </a:r>
            <a:r>
              <a:rPr lang="ro-RO" sz="11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McDonald's colectează și analizează datele de tranzacții pentru a înțelege preferințele și comportamentul clienților, oferind astfel produse și promoții personalizate, în timp ce analiza feedback-ului și a recenziilor ajută la ajustarea strategiilor de produs și serviciu pentru a răspunde mai bine așteptărilor acestora.</a:t>
            </a:r>
            <a:endParaRPr lang="en-US" sz="1100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-US" sz="1100" b="1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Preturi</a:t>
            </a:r>
            <a:r>
              <a:rPr lang="en-US" sz="1100" b="1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dinamice</a:t>
            </a:r>
            <a:r>
              <a:rPr lang="en-US" sz="1100" b="1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: </a:t>
            </a:r>
            <a:r>
              <a:rPr lang="ro-RO" sz="1100" dirty="0">
                <a:latin typeface="+mj-lt"/>
              </a:rPr>
              <a:t>McDonald's utilizează analiza datelor pentru a implementa strategii de prețuri dinamice. Monitorizând concurența și cererea, prețurile pot fi ajustate pentru a rămâne competitive și pentru a maximiza veniturile.</a:t>
            </a:r>
            <a:endParaRPr sz="1100" b="1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1766930" y="1676400"/>
            <a:ext cx="6408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</a:rPr>
              <a:t>Exemplu concret din Retail-McDoanld`s unde analiza datelor a adus un avantaj competitiv.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84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447800" y="1219200"/>
            <a:ext cx="7239000" cy="1209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86575" y="209275"/>
            <a:ext cx="953100" cy="4734000"/>
          </a:xfrm>
          <a:prstGeom prst="roundRect">
            <a:avLst>
              <a:gd name="adj" fmla="val 17460"/>
            </a:avLst>
          </a:prstGeom>
          <a:solidFill>
            <a:srgbClr val="FBEE7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1447800" y="2624250"/>
            <a:ext cx="7239000" cy="2043000"/>
          </a:xfrm>
          <a:prstGeom prst="roundRect">
            <a:avLst>
              <a:gd name="adj" fmla="val 1072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500101" y="476250"/>
            <a:ext cx="82743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4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None/>
            </a:pPr>
            <a:r>
              <a:rPr lang="en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Rezultate </a:t>
            </a:r>
            <a:endParaRPr sz="32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1766900" y="2846550"/>
            <a:ext cx="5986500" cy="14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ro-RO" sz="1100" b="1" dirty="0"/>
              <a:t>Îmbunătățirea </a:t>
            </a:r>
            <a:r>
              <a:rPr lang="en-US" sz="1100" b="1" dirty="0"/>
              <a:t>e</a:t>
            </a:r>
            <a:r>
              <a:rPr lang="ro-RO" sz="1100" b="1" dirty="0"/>
              <a:t>ficienței </a:t>
            </a:r>
            <a:r>
              <a:rPr lang="en-US" sz="1100" b="1" dirty="0"/>
              <a:t>o</a:t>
            </a:r>
            <a:r>
              <a:rPr lang="ro-RO" sz="1100" b="1" dirty="0"/>
              <a:t>peraționale</a:t>
            </a:r>
            <a:r>
              <a:rPr lang="ro-RO" sz="1100" dirty="0"/>
              <a:t>: Optimizarea lanțului de aprovizionare și a managementului stocurilor a condus la reducerea costurilor operaționale și la îmbunătățirea eficienței generale.</a:t>
            </a:r>
            <a:endParaRPr sz="1100" b="1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ro-RO" sz="1100" b="1" dirty="0"/>
              <a:t>Cre</a:t>
            </a:r>
            <a:r>
              <a:rPr lang="en-US" sz="1100" b="1" dirty="0"/>
              <a:t>s</a:t>
            </a:r>
            <a:r>
              <a:rPr lang="ro-RO" sz="1100" b="1" dirty="0"/>
              <a:t>terea </a:t>
            </a:r>
            <a:r>
              <a:rPr lang="en-US" sz="1100" b="1" dirty="0"/>
              <a:t>s</a:t>
            </a:r>
            <a:r>
              <a:rPr lang="ro-RO" sz="1100" b="1" dirty="0"/>
              <a:t>atisfacției </a:t>
            </a:r>
            <a:r>
              <a:rPr lang="en-US" sz="1100" b="1" dirty="0"/>
              <a:t>c</a:t>
            </a:r>
            <a:r>
              <a:rPr lang="ro-RO" sz="1100" b="1" dirty="0"/>
              <a:t>lienților</a:t>
            </a:r>
            <a:r>
              <a:rPr lang="ro-RO" sz="1100" dirty="0"/>
              <a:t>: Personalizarea experienței de cumpărare a crescut loialitatea clienților și satisfacția generală.</a:t>
            </a:r>
            <a:endParaRPr sz="11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ro-RO" sz="1100" b="1" dirty="0"/>
              <a:t>Cre</a:t>
            </a:r>
            <a:r>
              <a:rPr lang="en-US" sz="1100" b="1" dirty="0"/>
              <a:t>s</a:t>
            </a:r>
            <a:r>
              <a:rPr lang="ro-RO" sz="1100" b="1" dirty="0"/>
              <a:t>terea </a:t>
            </a:r>
            <a:r>
              <a:rPr lang="en-US" sz="1100" b="1" dirty="0"/>
              <a:t>v</a:t>
            </a:r>
            <a:r>
              <a:rPr lang="ro-RO" sz="1100" b="1" dirty="0"/>
              <a:t>eniturilor</a:t>
            </a:r>
            <a:r>
              <a:rPr lang="ro-RO" sz="1100" dirty="0"/>
              <a:t>: Strategiile de prețuri dinamice și campaniile de marketing targetate au dus la o creștere semnificativă a veniturilor.</a:t>
            </a:r>
            <a:endParaRPr sz="11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1766930" y="1676400"/>
            <a:ext cx="6408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</a:rPr>
              <a:t>Cum au fost influențate deciziile și performanțele afacerii de analiza datelor?</a:t>
            </a:r>
            <a:endParaRPr sz="1800" b="1" u="sng" dirty="0">
              <a:solidFill>
                <a:srgbClr val="9900FF"/>
              </a:solidFill>
            </a:endParaRPr>
          </a:p>
          <a:p>
            <a:pPr marL="0" marR="0" lvl="0" indent="0" algn="l" rtl="0">
              <a:lnSpc>
                <a:spcPct val="84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58BC0A-70BB-46AE-9930-0E0879302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4" y="203248"/>
            <a:ext cx="951058" cy="4737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DD5DCB-7F0E-4120-953D-1CA1EEC4CE5D}"/>
              </a:ext>
            </a:extLst>
          </p:cNvPr>
          <p:cNvSpPr txBox="1"/>
          <p:nvPr/>
        </p:nvSpPr>
        <p:spPr>
          <a:xfrm>
            <a:off x="497542" y="342900"/>
            <a:ext cx="7234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Bibliografie</a:t>
            </a:r>
            <a:endParaRPr lang="ro-RO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16318-6035-48BA-AAAA-857FE59F726B}"/>
              </a:ext>
            </a:extLst>
          </p:cNvPr>
          <p:cNvSpPr txBox="1"/>
          <p:nvPr/>
        </p:nvSpPr>
        <p:spPr>
          <a:xfrm>
            <a:off x="1371600" y="1149724"/>
            <a:ext cx="7140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68000"/>
              <a:buFont typeface="Arial" panose="020B0604020202020204" pitchFamily="34" charset="0"/>
              <a:buChar char="•"/>
            </a:pPr>
            <a:r>
              <a:rPr lang="en-US" sz="1200" dirty="0"/>
              <a:t>Davenport, T. H., &amp; Harris, J. G. (2007). </a:t>
            </a:r>
            <a:r>
              <a:rPr lang="en-US" sz="1200" i="1" dirty="0"/>
              <a:t>Competing on Analytics: The New Science of Winning</a:t>
            </a:r>
            <a:r>
              <a:rPr lang="en-US" sz="1200" dirty="0"/>
              <a:t>. Harvard Business Review Press.</a:t>
            </a:r>
          </a:p>
          <a:p>
            <a:pPr marL="285750" indent="-285750">
              <a:buSzPct val="168000"/>
              <a:buFont typeface="Arial" panose="020B0604020202020204" pitchFamily="34" charset="0"/>
              <a:buChar char="•"/>
            </a:pPr>
            <a:r>
              <a:rPr lang="en-US" sz="1200" dirty="0"/>
              <a:t>Chen, H., Chiang, R. H. L., &amp; </a:t>
            </a:r>
            <a:r>
              <a:rPr lang="en-US" sz="1200" dirty="0" err="1"/>
              <a:t>Storey</a:t>
            </a:r>
            <a:r>
              <a:rPr lang="en-US" sz="1200" dirty="0"/>
              <a:t>, V. C. (2012). "Business Intelligence and Analytics: From Big Data to Big Impact." </a:t>
            </a:r>
            <a:r>
              <a:rPr lang="en-US" sz="1200" i="1" dirty="0"/>
              <a:t>MIS Quarterly</a:t>
            </a:r>
            <a:r>
              <a:rPr lang="en-US" sz="1200" dirty="0"/>
              <a:t>, 36(4), 1165-1188.</a:t>
            </a:r>
          </a:p>
          <a:p>
            <a:pPr marL="285750" indent="-285750">
              <a:buSzPct val="168000"/>
              <a:buFont typeface="Arial" panose="020B0604020202020204" pitchFamily="34" charset="0"/>
              <a:buChar char="•"/>
            </a:pPr>
            <a:r>
              <a:rPr lang="en-US" sz="1200" dirty="0"/>
              <a:t>McDonald's Corporation. (2022). "McDonald's Technology and Data Strategy." </a:t>
            </a:r>
            <a:r>
              <a:rPr lang="en-US" sz="1200" i="1" dirty="0"/>
              <a:t>McDonald's Corporate</a:t>
            </a:r>
            <a:r>
              <a:rPr lang="en-US" sz="1200" dirty="0"/>
              <a:t>.</a:t>
            </a:r>
          </a:p>
          <a:p>
            <a:pPr marL="285750" indent="-285750">
              <a:buSzPct val="168000"/>
              <a:buFont typeface="Arial" panose="020B0604020202020204" pitchFamily="34" charset="0"/>
              <a:buChar char="•"/>
            </a:pPr>
            <a:r>
              <a:rPr lang="en-US" sz="1200" dirty="0"/>
              <a:t>Data-Driven Marketing: The 15 Metrics Everyone in Marketing Should Know (2022). </a:t>
            </a:r>
            <a:r>
              <a:rPr lang="en-US" sz="1200" i="1" dirty="0"/>
              <a:t>Harvard Business Review</a:t>
            </a:r>
            <a:r>
              <a:rPr lang="en-US" sz="1200" dirty="0"/>
              <a:t>.</a:t>
            </a:r>
            <a:endParaRPr lang="ro-RO" sz="1200" dirty="0"/>
          </a:p>
        </p:txBody>
      </p:sp>
    </p:spTree>
    <p:extLst>
      <p:ext uri="{BB962C8B-B14F-4D97-AF65-F5344CB8AC3E}">
        <p14:creationId xmlns:p14="http://schemas.microsoft.com/office/powerpoint/2010/main" val="1553958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493</Words>
  <Application>Microsoft Office PowerPoint</Application>
  <PresentationFormat>On-screen Show (16:9)</PresentationFormat>
  <Paragraphs>30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Montserrat</vt:lpstr>
      <vt:lpstr>Montserrat Medium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Andrei</cp:lastModifiedBy>
  <cp:revision>3</cp:revision>
  <dcterms:modified xsi:type="dcterms:W3CDTF">2024-07-19T13:31:02Z</dcterms:modified>
</cp:coreProperties>
</file>