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082B-ACA4-5583-62CB-E80F1D1EB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F95B7-1E0A-BF33-87F3-07EFF9362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10E7-9F18-2F6E-1282-E0A82ED8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9428-104D-D929-C5A8-045959C1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2AB8-51BE-04B5-B7F7-927ED453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3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D4B3-F998-3B39-0723-978CC15D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7FC60-D29E-7562-F57B-A92089DAC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55E17-FDF0-C95E-BED1-EF9F6320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E447-D9F8-E476-2678-6D0B3BB8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693B5-E69A-6396-D9F6-969CCDB8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41D5B-0164-C045-848D-BE13A2710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533A-EB45-292A-C4A8-237C8093E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06747-0ADA-FB86-281B-C16B8BA6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6F751-B98F-B5DB-195A-1110F825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5FA51-EE52-EEA6-7C0A-D3D234C3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53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F2EC-BD1C-82C9-E344-0FDE6AF7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3088-A53A-B2EC-36DA-E45E8842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0BDA-2BD4-88BD-7077-7E235330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E5DA9-90D8-14CF-21D6-9112A02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3D022-7715-F664-3B3D-E040DB6C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3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E19C-AB41-D8FA-39CA-40D828D1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7BAB-EF49-9D7F-A7A9-42CF0835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F6728-5F7F-FA52-79C9-78ED1E1C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F8CA-1D25-925D-76A1-F23F46BE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EF35-B96F-5490-7D43-40900534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68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6811-8CEE-E1CC-6782-C32A0799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4361-F147-9987-866E-27E5C3F1D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F362C-FE85-06CD-F60E-9BA7C7BA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9833D-4833-1E7B-56AB-3D939581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37CA3-F0B9-1F7C-0395-784C1825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2BE84-D81E-B120-A79A-7BFF8E79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5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AE3D-EC15-F66C-C2DA-D0669D68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966F-170A-A6ED-76C5-0A8EBE0C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08C18-CC40-92A6-CFD8-CDDE5DF15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CF983-B0C7-5C4D-CA72-7784256B5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D17FD-1F1C-5381-6AC8-3C0555B20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6916B-7B05-D410-1FBC-13553448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7B249-AD4E-841A-B6B0-3DA8B6FF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D5290-8C9E-2820-3967-C7EFC9C2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3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3438-58E0-FB6B-233C-398E4F25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29990-9D84-C06B-72F0-3E4421A0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A2C3-F3A7-5B80-A311-8837268E6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E816C-24A1-0DF3-410E-6C11E049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9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6E4D5-322A-BDCB-7D02-C5D20AFF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CFA9F-FA19-003D-53C5-B56268E6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7B2A1-B660-62C8-2393-BC76F5E2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6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D64C-6483-E02D-608F-63C277DD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E2B0-A778-B9BB-D552-4D35732F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D8D50-0B15-CB8C-C306-86FF989FF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F0DB4-6109-E499-C26C-13294E3F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52587-2C86-20DF-2CFE-017950F9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3A13-00C7-78FB-DFEE-F511E38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2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C918-1BBC-647B-95DA-6047EFD2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6D6E7-F0F5-F20D-72AC-1AE650D79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E6702-F927-2CE9-E55E-D2ABD1E7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3E24A-5BFE-04E6-CF1A-65ABD41C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13A55-7475-DF0B-5FC4-20273348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D1D60-4C8D-DBE2-6A21-63D69B45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9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49CBA-C961-E426-74F7-67D07805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C7A0F-F092-1C0D-FAEA-3F588E6D4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3B9B-D2C6-0450-5F82-387FD9428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1D97F-7476-4139-A5CE-44641843BEA9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1E6C-0681-9DD7-3D1C-BF9AD06D1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C877B-201A-DB04-636D-7F2BFF2DA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BAD456-A235-439F-B716-E884A17AD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9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070FF6-463F-EF66-9008-40C02E555B66}"/>
              </a:ext>
            </a:extLst>
          </p:cNvPr>
          <p:cNvSpPr txBox="1"/>
          <p:nvPr/>
        </p:nvSpPr>
        <p:spPr>
          <a:xfrm>
            <a:off x="444631" y="2361905"/>
            <a:ext cx="11302738" cy="1910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0" i="0" dirty="0">
                <a:effectLst/>
                <a:latin typeface="+mj-lt"/>
                <a:ea typeface="+mj-ea"/>
                <a:cs typeface="+mj-cs"/>
              </a:rPr>
              <a:t>Examining the Influence of Policy Stance on Trading Behavior of US Politicians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AE10461</a:t>
            </a:r>
          </a:p>
        </p:txBody>
      </p:sp>
    </p:spTree>
    <p:extLst>
      <p:ext uri="{BB962C8B-B14F-4D97-AF65-F5344CB8AC3E}">
        <p14:creationId xmlns:p14="http://schemas.microsoft.com/office/powerpoint/2010/main" val="109521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0AE825-28F1-9992-E134-930DFC0B3906}"/>
              </a:ext>
            </a:extLst>
          </p:cNvPr>
          <p:cNvSpPr txBox="1"/>
          <p:nvPr/>
        </p:nvSpPr>
        <p:spPr>
          <a:xfrm>
            <a:off x="435203" y="1928137"/>
            <a:ext cx="10867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Hypothesis: Strong likelihood of correlation between policy stance and trading activity of US politicians.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Objective: Quantify how much personal beliefs reflected by policy stances influence trading activity.</a:t>
            </a:r>
          </a:p>
        </p:txBody>
      </p:sp>
    </p:spTree>
    <p:extLst>
      <p:ext uri="{BB962C8B-B14F-4D97-AF65-F5344CB8AC3E}">
        <p14:creationId xmlns:p14="http://schemas.microsoft.com/office/powerpoint/2010/main" val="310244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BE36-B3C6-708C-648E-8FFCFF55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" y="9788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52A4C-C933-E530-028B-BA1C05145765}"/>
              </a:ext>
            </a:extLst>
          </p:cNvPr>
          <p:cNvSpPr txBox="1"/>
          <p:nvPr/>
        </p:nvSpPr>
        <p:spPr>
          <a:xfrm>
            <a:off x="490194" y="1970202"/>
            <a:ext cx="113970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 err="1">
                <a:solidFill>
                  <a:srgbClr val="0D0D0D"/>
                </a:solidFill>
                <a:effectLst/>
                <a:latin typeface="Söhne"/>
              </a:rPr>
              <a:t>Barchart</a:t>
            </a:r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: Dataset I will be using encompasses trading activity of politicians from January 2021 to January 2022. It consists of 7493 trades and is structured as panel data, providing a comprehensive overview of politicians' transactions within this timeframe.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Official Congressional Database: Data from congress.gov provides voting records of politicians from both the Senate and the House of Representatives, offering insights into their voting behaviours during the specified period.</a:t>
            </a:r>
          </a:p>
        </p:txBody>
      </p:sp>
    </p:spTree>
    <p:extLst>
      <p:ext uri="{BB962C8B-B14F-4D97-AF65-F5344CB8AC3E}">
        <p14:creationId xmlns:p14="http://schemas.microsoft.com/office/powerpoint/2010/main" val="116692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37D7-2D0A-EF9C-0000-6C91D343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8" y="123586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Methodology: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66F2B-EF11-D092-73F2-911CE514CAF5}"/>
              </a:ext>
            </a:extLst>
          </p:cNvPr>
          <p:cNvSpPr txBox="1"/>
          <p:nvPr/>
        </p:nvSpPr>
        <p:spPr>
          <a:xfrm>
            <a:off x="838200" y="1948770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Söhne"/>
              </a:rPr>
              <a:t>W</a:t>
            </a:r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ill employ the one-mode projection method to convert the data into proximity matrices.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D0D0D"/>
                </a:solidFill>
                <a:effectLst/>
                <a:latin typeface="Söhne"/>
              </a:rPr>
              <a:t>These matrices will then be visualized to discern general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Söhne"/>
              </a:rPr>
              <a:t>Will then use the proximity results to run regressions to find the effect </a:t>
            </a:r>
            <a:r>
              <a:rPr lang="en-GB" sz="2800" dirty="0" err="1">
                <a:solidFill>
                  <a:srgbClr val="0D0D0D"/>
                </a:solidFill>
                <a:latin typeface="Söhne"/>
              </a:rPr>
              <a:t>TradingProximity</a:t>
            </a:r>
            <a:r>
              <a:rPr lang="en-GB" sz="2800" dirty="0">
                <a:solidFill>
                  <a:srgbClr val="0D0D0D"/>
                </a:solidFill>
                <a:latin typeface="Söhne"/>
              </a:rPr>
              <a:t> has on </a:t>
            </a:r>
            <a:r>
              <a:rPr lang="en-GB" sz="2800" dirty="0" err="1">
                <a:solidFill>
                  <a:srgbClr val="0D0D0D"/>
                </a:solidFill>
                <a:latin typeface="Söhne"/>
              </a:rPr>
              <a:t>VotingProximity</a:t>
            </a:r>
            <a:r>
              <a:rPr lang="en-GB" sz="28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D0D0D"/>
                </a:solidFill>
                <a:latin typeface="Söhne"/>
              </a:rPr>
              <a:t>I expect the coefficient to be positive and significant.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683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079996-DB54-AA48-1767-04EB06A57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54632"/>
              </p:ext>
            </p:extLst>
          </p:nvPr>
        </p:nvGraphicFramePr>
        <p:xfrm>
          <a:off x="1034845" y="539771"/>
          <a:ext cx="10122309" cy="518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748">
                  <a:extLst>
                    <a:ext uri="{9D8B030D-6E8A-4147-A177-3AD203B41FA5}">
                      <a16:colId xmlns:a16="http://schemas.microsoft.com/office/drawing/2014/main" val="1953451465"/>
                    </a:ext>
                  </a:extLst>
                </a:gridCol>
                <a:gridCol w="2133870">
                  <a:extLst>
                    <a:ext uri="{9D8B030D-6E8A-4147-A177-3AD203B41FA5}">
                      <a16:colId xmlns:a16="http://schemas.microsoft.com/office/drawing/2014/main" val="4010605674"/>
                    </a:ext>
                  </a:extLst>
                </a:gridCol>
                <a:gridCol w="1978296">
                  <a:extLst>
                    <a:ext uri="{9D8B030D-6E8A-4147-A177-3AD203B41FA5}">
                      <a16:colId xmlns:a16="http://schemas.microsoft.com/office/drawing/2014/main" val="2319294570"/>
                    </a:ext>
                  </a:extLst>
                </a:gridCol>
                <a:gridCol w="1095516">
                  <a:extLst>
                    <a:ext uri="{9D8B030D-6E8A-4147-A177-3AD203B41FA5}">
                      <a16:colId xmlns:a16="http://schemas.microsoft.com/office/drawing/2014/main" val="3946378312"/>
                    </a:ext>
                  </a:extLst>
                </a:gridCol>
                <a:gridCol w="1602029">
                  <a:extLst>
                    <a:ext uri="{9D8B030D-6E8A-4147-A177-3AD203B41FA5}">
                      <a16:colId xmlns:a16="http://schemas.microsoft.com/office/drawing/2014/main" val="1499994703"/>
                    </a:ext>
                  </a:extLst>
                </a:gridCol>
                <a:gridCol w="1565850">
                  <a:extLst>
                    <a:ext uri="{9D8B030D-6E8A-4147-A177-3AD203B41FA5}">
                      <a16:colId xmlns:a16="http://schemas.microsoft.com/office/drawing/2014/main" val="3318949518"/>
                    </a:ext>
                  </a:extLst>
                </a:gridCol>
              </a:tblGrid>
              <a:tr h="864836">
                <a:tc>
                  <a:txBody>
                    <a:bodyPr/>
                    <a:lstStyle/>
                    <a:p>
                      <a:pPr algn="l" fontAlgn="b"/>
                      <a:endParaRPr lang="en-GB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u="none" strike="noStrike">
                          <a:effectLst/>
                        </a:rPr>
                        <a:t>Amazon.com Inc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u="none" strike="noStrike" dirty="0">
                          <a:effectLst/>
                        </a:rPr>
                        <a:t>Walt Disney Co</a:t>
                      </a:r>
                      <a:endParaRPr lang="en-GB" sz="25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u="none" strike="noStrike">
                          <a:effectLst/>
                        </a:rPr>
                        <a:t>AT&amp;T Inc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u="none" strike="noStrike">
                          <a:effectLst/>
                        </a:rPr>
                        <a:t>Procter &amp; Gamb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u="none" strike="noStrike">
                          <a:effectLst/>
                        </a:rPr>
                        <a:t>Microsoft Corp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7366" marR="17366" marT="17366" marB="0" anchor="b"/>
                </a:tc>
                <a:extLst>
                  <a:ext uri="{0D108BD9-81ED-4DB2-BD59-A6C34878D82A}">
                    <a16:rowId xmlns:a16="http://schemas.microsoft.com/office/drawing/2014/main" val="340136770"/>
                  </a:ext>
                </a:extLst>
              </a:tr>
              <a:tr h="857826"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u="none" strike="noStrike" dirty="0">
                          <a:effectLst/>
                        </a:rPr>
                        <a:t>Susan Ellen Zoe Lofgren</a:t>
                      </a:r>
                      <a:endParaRPr lang="en-GB" sz="25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1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1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extLst>
                  <a:ext uri="{0D108BD9-81ED-4DB2-BD59-A6C34878D82A}">
                    <a16:rowId xmlns:a16="http://schemas.microsoft.com/office/drawing/2014/main" val="3696019804"/>
                  </a:ext>
                </a:extLst>
              </a:tr>
              <a:tr h="864836"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u="none" strike="noStrike">
                          <a:effectLst/>
                        </a:rPr>
                        <a:t>Alan Lowenthal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extLst>
                  <a:ext uri="{0D108BD9-81ED-4DB2-BD59-A6C34878D82A}">
                    <a16:rowId xmlns:a16="http://schemas.microsoft.com/office/drawing/2014/main" val="1829530531"/>
                  </a:ext>
                </a:extLst>
              </a:tr>
              <a:tr h="864836"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u="none" strike="noStrike">
                          <a:effectLst/>
                        </a:rPr>
                        <a:t>Nicole Malliotakis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1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extLst>
                  <a:ext uri="{0D108BD9-81ED-4DB2-BD59-A6C34878D82A}">
                    <a16:rowId xmlns:a16="http://schemas.microsoft.com/office/drawing/2014/main" val="2350721185"/>
                  </a:ext>
                </a:extLst>
              </a:tr>
              <a:tr h="864836"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u="none" strike="noStrike">
                          <a:effectLst/>
                        </a:rPr>
                        <a:t>Kathy Manning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1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extLst>
                  <a:ext uri="{0D108BD9-81ED-4DB2-BD59-A6C34878D82A}">
                    <a16:rowId xmlns:a16="http://schemas.microsoft.com/office/drawing/2014/main" val="1506719854"/>
                  </a:ext>
                </a:extLst>
              </a:tr>
              <a:tr h="864836">
                <a:tc>
                  <a:txBody>
                    <a:bodyPr/>
                    <a:lstStyle/>
                    <a:p>
                      <a:pPr algn="l" fontAlgn="b"/>
                      <a:r>
                        <a:rPr lang="en-GB" sz="2500" u="none" strike="noStrike">
                          <a:effectLst/>
                        </a:rPr>
                        <a:t>Michael Mccaul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1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>
                          <a:effectLst/>
                        </a:rPr>
                        <a:t>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500" u="none" strike="noStrike" dirty="0">
                          <a:effectLst/>
                        </a:rPr>
                        <a:t>0</a:t>
                      </a:r>
                      <a:endParaRPr lang="en-GB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366" marR="17366" marT="17366" marB="0" anchor="b"/>
                </a:tc>
                <a:extLst>
                  <a:ext uri="{0D108BD9-81ED-4DB2-BD59-A6C34878D82A}">
                    <a16:rowId xmlns:a16="http://schemas.microsoft.com/office/drawing/2014/main" val="30641053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127C1A-82D1-8240-B2AE-5062D4DAA906}"/>
              </a:ext>
            </a:extLst>
          </p:cNvPr>
          <p:cNvSpPr txBox="1"/>
          <p:nvPr/>
        </p:nvSpPr>
        <p:spPr>
          <a:xfrm>
            <a:off x="3676454" y="5936567"/>
            <a:ext cx="6636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>
                <a:solidFill>
                  <a:srgbClr val="0D0D0D"/>
                </a:solidFill>
                <a:latin typeface="Söhne"/>
              </a:rPr>
              <a:t>P</a:t>
            </a:r>
            <a:r>
              <a:rPr lang="en-GB" sz="2800" b="0" i="1" dirty="0">
                <a:solidFill>
                  <a:srgbClr val="0D0D0D"/>
                </a:solidFill>
                <a:effectLst/>
                <a:latin typeface="Söhne"/>
              </a:rPr>
              <a:t>olitician-firm investment matrix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162700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235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Söhne</vt:lpstr>
      <vt:lpstr>Office Theme</vt:lpstr>
      <vt:lpstr>PowerPoint Presentation</vt:lpstr>
      <vt:lpstr>PowerPoint Presentation</vt:lpstr>
      <vt:lpstr>Data:</vt:lpstr>
      <vt:lpstr>Methodology: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Dumitru Andriuta</dc:creator>
  <cp:lastModifiedBy>Dumitru Andriuta</cp:lastModifiedBy>
  <cp:revision>58</cp:revision>
  <dcterms:created xsi:type="dcterms:W3CDTF">2024-03-13T23:33:01Z</dcterms:created>
  <dcterms:modified xsi:type="dcterms:W3CDTF">2024-03-19T00:42:59Z</dcterms:modified>
</cp:coreProperties>
</file>