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75" r:id="rId5"/>
    <p:sldId id="276" r:id="rId6"/>
    <p:sldId id="260" r:id="rId7"/>
    <p:sldId id="262" r:id="rId8"/>
    <p:sldId id="265" r:id="rId9"/>
    <p:sldId id="277" r:id="rId10"/>
    <p:sldId id="264" r:id="rId11"/>
    <p:sldId id="270" r:id="rId12"/>
    <p:sldId id="271" r:id="rId13"/>
    <p:sldId id="272" r:id="rId14"/>
    <p:sldId id="273" r:id="rId15"/>
    <p:sldId id="274"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p:cViewPr>
        <p:scale>
          <a:sx n="69" d="100"/>
          <a:sy n="69" d="100"/>
        </p:scale>
        <p:origin x="1229"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1C4DC-90B8-FF18-5696-3E5B7BC24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DA0F21-46B2-BA6F-BF79-7B7B81A93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2CED23-962E-C57C-B772-2F954FCB6DCF}"/>
              </a:ext>
            </a:extLst>
          </p:cNvPr>
          <p:cNvSpPr>
            <a:spLocks noGrp="1"/>
          </p:cNvSpPr>
          <p:nvPr>
            <p:ph type="dt" sz="half" idx="10"/>
          </p:nvPr>
        </p:nvSpPr>
        <p:spPr/>
        <p:txBody>
          <a:bodyPr/>
          <a:lstStyle/>
          <a:p>
            <a:fld id="{0C4BD9C3-6177-4FD9-86AE-FEB58981CF92}" type="datetimeFigureOut">
              <a:rPr lang="en-US" smtClean="0"/>
              <a:t>5/3/2024</a:t>
            </a:fld>
            <a:endParaRPr lang="en-US"/>
          </a:p>
        </p:txBody>
      </p:sp>
      <p:sp>
        <p:nvSpPr>
          <p:cNvPr id="5" name="Footer Placeholder 4">
            <a:extLst>
              <a:ext uri="{FF2B5EF4-FFF2-40B4-BE49-F238E27FC236}">
                <a16:creationId xmlns:a16="http://schemas.microsoft.com/office/drawing/2014/main" id="{CF94DE2F-F01A-6449-D298-01D8E8E71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D7115-749F-B355-031B-81CD2BE6DE22}"/>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1577915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235B-9FA8-2309-804F-76D9F7645B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0782A4-65F2-2518-326A-124A85360A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38732-8CB7-EA2A-AC1E-9603190D159A}"/>
              </a:ext>
            </a:extLst>
          </p:cNvPr>
          <p:cNvSpPr>
            <a:spLocks noGrp="1"/>
          </p:cNvSpPr>
          <p:nvPr>
            <p:ph type="dt" sz="half" idx="10"/>
          </p:nvPr>
        </p:nvSpPr>
        <p:spPr/>
        <p:txBody>
          <a:bodyPr/>
          <a:lstStyle/>
          <a:p>
            <a:fld id="{0C4BD9C3-6177-4FD9-86AE-FEB58981CF92}" type="datetimeFigureOut">
              <a:rPr lang="en-US" smtClean="0"/>
              <a:t>5/3/2024</a:t>
            </a:fld>
            <a:endParaRPr lang="en-US"/>
          </a:p>
        </p:txBody>
      </p:sp>
      <p:sp>
        <p:nvSpPr>
          <p:cNvPr id="5" name="Footer Placeholder 4">
            <a:extLst>
              <a:ext uri="{FF2B5EF4-FFF2-40B4-BE49-F238E27FC236}">
                <a16:creationId xmlns:a16="http://schemas.microsoft.com/office/drawing/2014/main" id="{7403AE04-6A2F-94EE-EB25-DDDD01416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1CA17-AF26-2530-3E0B-741202B6F6B7}"/>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143659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5F276A-6B06-21F0-13DC-4D80FD401C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16FAE7-D139-127C-4853-C5C16F754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E3D97-24D5-F939-D445-00272A401FB6}"/>
              </a:ext>
            </a:extLst>
          </p:cNvPr>
          <p:cNvSpPr>
            <a:spLocks noGrp="1"/>
          </p:cNvSpPr>
          <p:nvPr>
            <p:ph type="dt" sz="half" idx="10"/>
          </p:nvPr>
        </p:nvSpPr>
        <p:spPr/>
        <p:txBody>
          <a:bodyPr/>
          <a:lstStyle/>
          <a:p>
            <a:fld id="{0C4BD9C3-6177-4FD9-86AE-FEB58981CF92}" type="datetimeFigureOut">
              <a:rPr lang="en-US" smtClean="0"/>
              <a:t>5/3/2024</a:t>
            </a:fld>
            <a:endParaRPr lang="en-US"/>
          </a:p>
        </p:txBody>
      </p:sp>
      <p:sp>
        <p:nvSpPr>
          <p:cNvPr id="5" name="Footer Placeholder 4">
            <a:extLst>
              <a:ext uri="{FF2B5EF4-FFF2-40B4-BE49-F238E27FC236}">
                <a16:creationId xmlns:a16="http://schemas.microsoft.com/office/drawing/2014/main" id="{AAF25F32-D9EC-4B09-91B8-8CB995A89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505A2-F659-3F92-E237-22CADF5FDEB1}"/>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375479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7DB0-9144-AFE8-6E35-3086F4AF7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84657-CB29-4664-7EF5-7B236611C9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F76EE-12B5-880A-AACE-7D9132189717}"/>
              </a:ext>
            </a:extLst>
          </p:cNvPr>
          <p:cNvSpPr>
            <a:spLocks noGrp="1"/>
          </p:cNvSpPr>
          <p:nvPr>
            <p:ph type="dt" sz="half" idx="10"/>
          </p:nvPr>
        </p:nvSpPr>
        <p:spPr/>
        <p:txBody>
          <a:bodyPr/>
          <a:lstStyle/>
          <a:p>
            <a:fld id="{0C4BD9C3-6177-4FD9-86AE-FEB58981CF92}" type="datetimeFigureOut">
              <a:rPr lang="en-US" smtClean="0"/>
              <a:t>5/3/2024</a:t>
            </a:fld>
            <a:endParaRPr lang="en-US"/>
          </a:p>
        </p:txBody>
      </p:sp>
      <p:sp>
        <p:nvSpPr>
          <p:cNvPr id="5" name="Footer Placeholder 4">
            <a:extLst>
              <a:ext uri="{FF2B5EF4-FFF2-40B4-BE49-F238E27FC236}">
                <a16:creationId xmlns:a16="http://schemas.microsoft.com/office/drawing/2014/main" id="{B8ABC90D-1788-6C57-211A-5F3944DD7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5EFB3-5F40-B315-92FB-3E66EC437C63}"/>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340809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20EE-EFDA-1FA4-6F7F-96ABE27E40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9341AE-62DF-D9FC-B2CA-7EF7181198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D7FBE-DC3D-77E5-C444-173A00198D54}"/>
              </a:ext>
            </a:extLst>
          </p:cNvPr>
          <p:cNvSpPr>
            <a:spLocks noGrp="1"/>
          </p:cNvSpPr>
          <p:nvPr>
            <p:ph type="dt" sz="half" idx="10"/>
          </p:nvPr>
        </p:nvSpPr>
        <p:spPr/>
        <p:txBody>
          <a:bodyPr/>
          <a:lstStyle/>
          <a:p>
            <a:fld id="{0C4BD9C3-6177-4FD9-86AE-FEB58981CF92}" type="datetimeFigureOut">
              <a:rPr lang="en-US" smtClean="0"/>
              <a:t>5/3/2024</a:t>
            </a:fld>
            <a:endParaRPr lang="en-US"/>
          </a:p>
        </p:txBody>
      </p:sp>
      <p:sp>
        <p:nvSpPr>
          <p:cNvPr id="5" name="Footer Placeholder 4">
            <a:extLst>
              <a:ext uri="{FF2B5EF4-FFF2-40B4-BE49-F238E27FC236}">
                <a16:creationId xmlns:a16="http://schemas.microsoft.com/office/drawing/2014/main" id="{EFF7D274-90AE-BB37-DEAB-95681331B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1F0E2-CAB8-98A2-FD47-C3D1DB4C5659}"/>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258778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43E1-1F5C-79EE-E78B-46194898B2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303B1-42BA-08D8-10E6-88947CFB2C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88A7D6-F9AA-4A4D-EFD8-66ADCA4C48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2DC109-8143-FEF1-4628-B7A7254926F7}"/>
              </a:ext>
            </a:extLst>
          </p:cNvPr>
          <p:cNvSpPr>
            <a:spLocks noGrp="1"/>
          </p:cNvSpPr>
          <p:nvPr>
            <p:ph type="dt" sz="half" idx="10"/>
          </p:nvPr>
        </p:nvSpPr>
        <p:spPr/>
        <p:txBody>
          <a:bodyPr/>
          <a:lstStyle/>
          <a:p>
            <a:fld id="{0C4BD9C3-6177-4FD9-86AE-FEB58981CF92}" type="datetimeFigureOut">
              <a:rPr lang="en-US" smtClean="0"/>
              <a:t>5/3/2024</a:t>
            </a:fld>
            <a:endParaRPr lang="en-US"/>
          </a:p>
        </p:txBody>
      </p:sp>
      <p:sp>
        <p:nvSpPr>
          <p:cNvPr id="6" name="Footer Placeholder 5">
            <a:extLst>
              <a:ext uri="{FF2B5EF4-FFF2-40B4-BE49-F238E27FC236}">
                <a16:creationId xmlns:a16="http://schemas.microsoft.com/office/drawing/2014/main" id="{A7B31F12-42E4-08B4-A6E7-2C1CC6D21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F46BA-39E9-10DF-9609-EC018FCB5BD2}"/>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2240434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BE3BC-3770-6ADA-BCE8-AB37C10C2F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FE3B79-0779-6CE6-9B1A-71414F69EF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564770-0C3F-A5F5-694D-C3F3DF7E0F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FC787-21CE-4B53-F36B-21003872D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B984FC-662A-C598-6F73-4A396E9026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5DCE06-57D5-0469-045E-ACBFF1C8861E}"/>
              </a:ext>
            </a:extLst>
          </p:cNvPr>
          <p:cNvSpPr>
            <a:spLocks noGrp="1"/>
          </p:cNvSpPr>
          <p:nvPr>
            <p:ph type="dt" sz="half" idx="10"/>
          </p:nvPr>
        </p:nvSpPr>
        <p:spPr/>
        <p:txBody>
          <a:bodyPr/>
          <a:lstStyle/>
          <a:p>
            <a:fld id="{0C4BD9C3-6177-4FD9-86AE-FEB58981CF92}" type="datetimeFigureOut">
              <a:rPr lang="en-US" smtClean="0"/>
              <a:t>5/3/2024</a:t>
            </a:fld>
            <a:endParaRPr lang="en-US"/>
          </a:p>
        </p:txBody>
      </p:sp>
      <p:sp>
        <p:nvSpPr>
          <p:cNvPr id="8" name="Footer Placeholder 7">
            <a:extLst>
              <a:ext uri="{FF2B5EF4-FFF2-40B4-BE49-F238E27FC236}">
                <a16:creationId xmlns:a16="http://schemas.microsoft.com/office/drawing/2014/main" id="{34456A67-FA61-CEB2-6F42-6D86321596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0F4F04-C4BB-A964-542A-16CBE230D325}"/>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33510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FC27-65EB-4BF7-F17E-E522429D3A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A52990-896F-17DB-26ED-AAE3743851C9}"/>
              </a:ext>
            </a:extLst>
          </p:cNvPr>
          <p:cNvSpPr>
            <a:spLocks noGrp="1"/>
          </p:cNvSpPr>
          <p:nvPr>
            <p:ph type="dt" sz="half" idx="10"/>
          </p:nvPr>
        </p:nvSpPr>
        <p:spPr/>
        <p:txBody>
          <a:bodyPr/>
          <a:lstStyle/>
          <a:p>
            <a:fld id="{0C4BD9C3-6177-4FD9-86AE-FEB58981CF92}" type="datetimeFigureOut">
              <a:rPr lang="en-US" smtClean="0"/>
              <a:t>5/3/2024</a:t>
            </a:fld>
            <a:endParaRPr lang="en-US"/>
          </a:p>
        </p:txBody>
      </p:sp>
      <p:sp>
        <p:nvSpPr>
          <p:cNvPr id="4" name="Footer Placeholder 3">
            <a:extLst>
              <a:ext uri="{FF2B5EF4-FFF2-40B4-BE49-F238E27FC236}">
                <a16:creationId xmlns:a16="http://schemas.microsoft.com/office/drawing/2014/main" id="{1CCC14C4-BF7F-7D9A-ADE6-29498C0FC5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14CCD7-51D9-76D5-B4B8-6EF943CA8F09}"/>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299759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2AA215-432D-F13A-4F5C-C385A95177D8}"/>
              </a:ext>
            </a:extLst>
          </p:cNvPr>
          <p:cNvSpPr>
            <a:spLocks noGrp="1"/>
          </p:cNvSpPr>
          <p:nvPr>
            <p:ph type="dt" sz="half" idx="10"/>
          </p:nvPr>
        </p:nvSpPr>
        <p:spPr/>
        <p:txBody>
          <a:bodyPr/>
          <a:lstStyle/>
          <a:p>
            <a:fld id="{0C4BD9C3-6177-4FD9-86AE-FEB58981CF92}" type="datetimeFigureOut">
              <a:rPr lang="en-US" smtClean="0"/>
              <a:t>5/3/2024</a:t>
            </a:fld>
            <a:endParaRPr lang="en-US"/>
          </a:p>
        </p:txBody>
      </p:sp>
      <p:sp>
        <p:nvSpPr>
          <p:cNvPr id="3" name="Footer Placeholder 2">
            <a:extLst>
              <a:ext uri="{FF2B5EF4-FFF2-40B4-BE49-F238E27FC236}">
                <a16:creationId xmlns:a16="http://schemas.microsoft.com/office/drawing/2014/main" id="{20EB47F6-62B2-735F-D4FC-D4635590C6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AF9F4D-15D4-066B-12FE-509096DD2905}"/>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377363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110C-14BA-CE5D-6719-BD67E130D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8DBB8A-CA53-8C6C-6D90-726FF37401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60E5BB-619D-163D-2C65-C80137326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BCFA-BED8-424F-0144-C53720A559CD}"/>
              </a:ext>
            </a:extLst>
          </p:cNvPr>
          <p:cNvSpPr>
            <a:spLocks noGrp="1"/>
          </p:cNvSpPr>
          <p:nvPr>
            <p:ph type="dt" sz="half" idx="10"/>
          </p:nvPr>
        </p:nvSpPr>
        <p:spPr/>
        <p:txBody>
          <a:bodyPr/>
          <a:lstStyle/>
          <a:p>
            <a:fld id="{0C4BD9C3-6177-4FD9-86AE-FEB58981CF92}" type="datetimeFigureOut">
              <a:rPr lang="en-US" smtClean="0"/>
              <a:t>5/3/2024</a:t>
            </a:fld>
            <a:endParaRPr lang="en-US"/>
          </a:p>
        </p:txBody>
      </p:sp>
      <p:sp>
        <p:nvSpPr>
          <p:cNvPr id="6" name="Footer Placeholder 5">
            <a:extLst>
              <a:ext uri="{FF2B5EF4-FFF2-40B4-BE49-F238E27FC236}">
                <a16:creationId xmlns:a16="http://schemas.microsoft.com/office/drawing/2014/main" id="{2EEB391D-0762-D901-2DF8-F6171260E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0969C-81F2-EF78-CEF5-61A227FF5BC0}"/>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46267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4528-B091-09FF-48BF-DDC80553AF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BBA1F0-1A6C-D320-1FC3-A37C72F6D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4CDBB2-C1DC-2BD4-C54D-B559D6D08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DEDC9-ED89-3C08-671F-941194B7CADD}"/>
              </a:ext>
            </a:extLst>
          </p:cNvPr>
          <p:cNvSpPr>
            <a:spLocks noGrp="1"/>
          </p:cNvSpPr>
          <p:nvPr>
            <p:ph type="dt" sz="half" idx="10"/>
          </p:nvPr>
        </p:nvSpPr>
        <p:spPr/>
        <p:txBody>
          <a:bodyPr/>
          <a:lstStyle/>
          <a:p>
            <a:fld id="{0C4BD9C3-6177-4FD9-86AE-FEB58981CF92}" type="datetimeFigureOut">
              <a:rPr lang="en-US" smtClean="0"/>
              <a:t>5/3/2024</a:t>
            </a:fld>
            <a:endParaRPr lang="en-US"/>
          </a:p>
        </p:txBody>
      </p:sp>
      <p:sp>
        <p:nvSpPr>
          <p:cNvPr id="6" name="Footer Placeholder 5">
            <a:extLst>
              <a:ext uri="{FF2B5EF4-FFF2-40B4-BE49-F238E27FC236}">
                <a16:creationId xmlns:a16="http://schemas.microsoft.com/office/drawing/2014/main" id="{7CB1BDBB-DFB8-6A5E-B1E8-BB7101EED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8DF6A-816F-BAC0-F14C-B31423142DFF}"/>
              </a:ext>
            </a:extLst>
          </p:cNvPr>
          <p:cNvSpPr>
            <a:spLocks noGrp="1"/>
          </p:cNvSpPr>
          <p:nvPr>
            <p:ph type="sldNum" sz="quarter" idx="12"/>
          </p:nvPr>
        </p:nvSpPr>
        <p:spPr/>
        <p:txBody>
          <a:bodyPr/>
          <a:lstStyle/>
          <a:p>
            <a:fld id="{307887BA-2061-4859-82BA-17C42EABCBCB}" type="slidenum">
              <a:rPr lang="en-US" smtClean="0"/>
              <a:t>‹#›</a:t>
            </a:fld>
            <a:endParaRPr lang="en-US"/>
          </a:p>
        </p:txBody>
      </p:sp>
    </p:spTree>
    <p:extLst>
      <p:ext uri="{BB962C8B-B14F-4D97-AF65-F5344CB8AC3E}">
        <p14:creationId xmlns:p14="http://schemas.microsoft.com/office/powerpoint/2010/main" val="218995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6000">
              <a:schemeClr val="accent6">
                <a:lumMod val="40000"/>
                <a:lumOff val="60000"/>
              </a:schemeClr>
            </a:gs>
            <a:gs pos="62000">
              <a:schemeClr val="accent1">
                <a:lumMod val="45000"/>
                <a:lumOff val="55000"/>
              </a:schemeClr>
            </a:gs>
            <a:gs pos="83000">
              <a:schemeClr val="accent1">
                <a:lumMod val="45000"/>
                <a:lumOff val="55000"/>
              </a:schemeClr>
            </a:gs>
            <a:gs pos="5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D38AB3-B51E-A4D9-6FE1-FC6D715C73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1A08C0-832E-15ED-5024-14133A0D6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99E87-AA4E-4F03-E532-F9D982D4D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4BD9C3-6177-4FD9-86AE-FEB58981CF92}" type="datetimeFigureOut">
              <a:rPr lang="en-US" smtClean="0"/>
              <a:t>5/3/2024</a:t>
            </a:fld>
            <a:endParaRPr lang="en-US"/>
          </a:p>
        </p:txBody>
      </p:sp>
      <p:sp>
        <p:nvSpPr>
          <p:cNvPr id="5" name="Footer Placeholder 4">
            <a:extLst>
              <a:ext uri="{FF2B5EF4-FFF2-40B4-BE49-F238E27FC236}">
                <a16:creationId xmlns:a16="http://schemas.microsoft.com/office/drawing/2014/main" id="{FA64767B-98BA-F2E1-C37F-F036B8927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4AE9A76-F564-81CA-260B-2141BD571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7887BA-2061-4859-82BA-17C42EABCBCB}" type="slidenum">
              <a:rPr lang="en-US" smtClean="0"/>
              <a:t>‹#›</a:t>
            </a:fld>
            <a:endParaRPr lang="en-US"/>
          </a:p>
        </p:txBody>
      </p:sp>
    </p:spTree>
    <p:extLst>
      <p:ext uri="{BB962C8B-B14F-4D97-AF65-F5344CB8AC3E}">
        <p14:creationId xmlns:p14="http://schemas.microsoft.com/office/powerpoint/2010/main" val="174276237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6000">
              <a:schemeClr val="accent6">
                <a:lumMod val="40000"/>
                <a:lumOff val="60000"/>
              </a:schemeClr>
            </a:gs>
            <a:gs pos="62000">
              <a:schemeClr val="accent1">
                <a:lumMod val="45000"/>
                <a:lumOff val="55000"/>
              </a:schemeClr>
            </a:gs>
            <a:gs pos="83000">
              <a:schemeClr val="accent1">
                <a:lumMod val="45000"/>
                <a:lumOff val="55000"/>
              </a:schemeClr>
            </a:gs>
            <a:gs pos="5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95" name="Straight Connector 9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8" name="Rectangle 9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6D12C8-C1F0-6455-C2A2-11CF071ED9EF}"/>
              </a:ext>
            </a:extLst>
          </p:cNvPr>
          <p:cNvSpPr>
            <a:spLocks noGrp="1"/>
          </p:cNvSpPr>
          <p:nvPr>
            <p:ph type="ctrTitle"/>
          </p:nvPr>
        </p:nvSpPr>
        <p:spPr>
          <a:xfrm>
            <a:off x="1638300" y="1242750"/>
            <a:ext cx="9029700" cy="2893762"/>
          </a:xfrm>
          <a:solidFill>
            <a:schemeClr val="bg1"/>
          </a:solidFill>
        </p:spPr>
        <p:txBody>
          <a:bodyPr anchor="ctr">
            <a:normAutofit fontScale="90000"/>
          </a:bodyPr>
          <a:lstStyle/>
          <a:p>
            <a:r>
              <a:rPr lang="en-US" sz="5600" b="1" dirty="0">
                <a:solidFill>
                  <a:schemeClr val="tx2">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TEXT CLASSIFICATION AND ANALYSIS PROJECT TO CLASSIFY ONLINE RETAIL DATA</a:t>
            </a:r>
          </a:p>
        </p:txBody>
      </p:sp>
      <p:sp>
        <p:nvSpPr>
          <p:cNvPr id="3" name="Subtitle 2">
            <a:extLst>
              <a:ext uri="{FF2B5EF4-FFF2-40B4-BE49-F238E27FC236}">
                <a16:creationId xmlns:a16="http://schemas.microsoft.com/office/drawing/2014/main" id="{175B4845-240F-F3E9-C6D4-DCFD0260EB6D}"/>
              </a:ext>
            </a:extLst>
          </p:cNvPr>
          <p:cNvSpPr>
            <a:spLocks noGrp="1"/>
          </p:cNvSpPr>
          <p:nvPr>
            <p:ph type="subTitle" idx="1"/>
          </p:nvPr>
        </p:nvSpPr>
        <p:spPr>
          <a:xfrm>
            <a:off x="1524000" y="3670301"/>
            <a:ext cx="9575800" cy="2672304"/>
          </a:xfrm>
        </p:spPr>
        <p:txBody>
          <a:bodyPr anchor="ctr">
            <a:normAutofit/>
          </a:bodyPr>
          <a:lstStyle/>
          <a:p>
            <a:r>
              <a:rPr lang="en-US" sz="2000" b="1" dirty="0">
                <a:solidFill>
                  <a:schemeClr val="tx2"/>
                </a:solidFill>
                <a:latin typeface="Times New Roman" panose="02020603050405020304" pitchFamily="18" charset="0"/>
                <a:cs typeface="Times New Roman" panose="02020603050405020304" pitchFamily="18" charset="0"/>
              </a:rPr>
              <a:t>VIKRAM SAMUDRALA</a:t>
            </a:r>
          </a:p>
          <a:p>
            <a:r>
              <a:rPr lang="en-US" sz="2000" b="1" dirty="0">
                <a:solidFill>
                  <a:schemeClr val="tx2"/>
                </a:solidFill>
                <a:latin typeface="Times New Roman" panose="02020603050405020304" pitchFamily="18" charset="0"/>
                <a:cs typeface="Times New Roman" panose="02020603050405020304" pitchFamily="18" charset="0"/>
              </a:rPr>
              <a:t>MOUNIKA DUMMU</a:t>
            </a:r>
          </a:p>
          <a:p>
            <a:r>
              <a:rPr lang="en-US" sz="2000" b="1" dirty="0">
                <a:solidFill>
                  <a:schemeClr val="tx2"/>
                </a:solidFill>
                <a:latin typeface="Times New Roman" panose="02020603050405020304" pitchFamily="18" charset="0"/>
                <a:cs typeface="Times New Roman" panose="02020603050405020304" pitchFamily="18" charset="0"/>
              </a:rPr>
              <a:t>MANEESH SETTIPETA</a:t>
            </a:r>
          </a:p>
        </p:txBody>
      </p:sp>
    </p:spTree>
    <p:extLst>
      <p:ext uri="{BB962C8B-B14F-4D97-AF65-F5344CB8AC3E}">
        <p14:creationId xmlns:p14="http://schemas.microsoft.com/office/powerpoint/2010/main" val="2461969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68AA-5A5E-A734-8085-EE1C97CC5199}"/>
              </a:ext>
            </a:extLst>
          </p:cNvPr>
          <p:cNvSpPr>
            <a:spLocks noGrp="1"/>
          </p:cNvSpPr>
          <p:nvPr>
            <p:ph type="title"/>
          </p:nvPr>
        </p:nvSpPr>
        <p:spPr>
          <a:xfrm>
            <a:off x="838200" y="365125"/>
            <a:ext cx="10515600" cy="1325563"/>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SAVING PREDICTIONS</a:t>
            </a:r>
          </a:p>
        </p:txBody>
      </p:sp>
      <p:sp>
        <p:nvSpPr>
          <p:cNvPr id="3" name="Content Placeholder 2">
            <a:extLst>
              <a:ext uri="{FF2B5EF4-FFF2-40B4-BE49-F238E27FC236}">
                <a16:creationId xmlns:a16="http://schemas.microsoft.com/office/drawing/2014/main" id="{DE986C7E-5AE5-176D-5974-4E211E24E913}"/>
              </a:ext>
            </a:extLst>
          </p:cNvPr>
          <p:cNvSpPr>
            <a:spLocks noGrp="1"/>
          </p:cNvSpPr>
          <p:nvPr>
            <p:ph idx="1"/>
          </p:nvPr>
        </p:nvSpPr>
        <p:spPr>
          <a:xfrm>
            <a:off x="838200" y="1825625"/>
            <a:ext cx="10515600" cy="4351338"/>
          </a:xfrm>
        </p:spPr>
        <p:txBody>
          <a:bodyPr>
            <a:normAutofit/>
          </a:bodyPr>
          <a:lstStyle/>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Saving Predictions to CSV and JSON:</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We saved our predictions in two common file formats: CSV and JSON.</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This ensures that our data is easy to access and use for future analysis.</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Whether we need to evaluate our model again or explore trends later, we've got it covered.</a:t>
            </a:r>
          </a:p>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Importance of Storing Predictions:</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Storing our predictions is like keeping a record of our insights for later.</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It helps us refine our model, uncover new trends, and make better decisions.</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Plus, having our predictions handy makes reporting and sharing findings a breeze.</a:t>
            </a:r>
          </a:p>
        </p:txBody>
      </p:sp>
    </p:spTree>
    <p:extLst>
      <p:ext uri="{BB962C8B-B14F-4D97-AF65-F5344CB8AC3E}">
        <p14:creationId xmlns:p14="http://schemas.microsoft.com/office/powerpoint/2010/main" val="263935168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B32E-D884-DBB3-1DE2-C6F1A55DF2D8}"/>
              </a:ext>
            </a:extLst>
          </p:cNvPr>
          <p:cNvSpPr>
            <a:spLocks noGrp="1"/>
          </p:cNvSpPr>
          <p:nvPr>
            <p:ph type="title"/>
          </p:nvPr>
        </p:nvSpPr>
        <p:spPr>
          <a:xfrm>
            <a:off x="838200" y="365125"/>
            <a:ext cx="10515600" cy="1325563"/>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ANALYSIS AND VISUALIZATION</a:t>
            </a:r>
          </a:p>
        </p:txBody>
      </p:sp>
      <p:sp>
        <p:nvSpPr>
          <p:cNvPr id="3" name="Content Placeholder 2">
            <a:extLst>
              <a:ext uri="{FF2B5EF4-FFF2-40B4-BE49-F238E27FC236}">
                <a16:creationId xmlns:a16="http://schemas.microsoft.com/office/drawing/2014/main" id="{C775D601-C75C-0131-65DF-779D50C79986}"/>
              </a:ext>
            </a:extLst>
          </p:cNvPr>
          <p:cNvSpPr>
            <a:spLocks noGrp="1"/>
          </p:cNvSpPr>
          <p:nvPr>
            <p:ph idx="1"/>
          </p:nvPr>
        </p:nvSpPr>
        <p:spPr>
          <a:xfrm>
            <a:off x="838200" y="1825625"/>
            <a:ext cx="10515600" cy="4351338"/>
          </a:xfrm>
        </p:spPr>
        <p:txBody>
          <a:bodyPr>
            <a:normAutofit/>
          </a:bodyPr>
          <a:lstStyle/>
          <a:p>
            <a:r>
              <a:rPr lang="en-US" sz="2000" dirty="0">
                <a:solidFill>
                  <a:schemeClr val="bg1"/>
                </a:solidFill>
                <a:latin typeface="Times New Roman" panose="02020603050405020304" pitchFamily="18" charset="0"/>
                <a:cs typeface="Times New Roman" panose="02020603050405020304" pitchFamily="18" charset="0"/>
              </a:rPr>
              <a:t>Fetching data from a data frame and by using a </a:t>
            </a:r>
            <a:r>
              <a:rPr lang="en-US" sz="2000" dirty="0" err="1">
                <a:solidFill>
                  <a:schemeClr val="bg1"/>
                </a:solidFill>
                <a:latin typeface="Times New Roman" panose="02020603050405020304" pitchFamily="18" charset="0"/>
                <a:cs typeface="Times New Roman" panose="02020603050405020304" pitchFamily="18" charset="0"/>
              </a:rPr>
              <a:t>Matplot</a:t>
            </a:r>
            <a:r>
              <a:rPr lang="en-US" sz="2000" dirty="0">
                <a:solidFill>
                  <a:schemeClr val="bg1"/>
                </a:solidFill>
                <a:latin typeface="Times New Roman" panose="02020603050405020304" pitchFamily="18" charset="0"/>
                <a:cs typeface="Times New Roman" panose="02020603050405020304" pitchFamily="18" charset="0"/>
              </a:rPr>
              <a:t>-library showing the data in a visual way in a different types like bar charts, Histograms</a:t>
            </a:r>
            <a:br>
              <a:rPr lang="en-US" sz="2000" dirty="0">
                <a:solidFill>
                  <a:schemeClr val="bg1"/>
                </a:solidFill>
                <a:latin typeface="Times New Roman" panose="02020603050405020304" pitchFamily="18" charset="0"/>
                <a:cs typeface="Times New Roman" panose="02020603050405020304" pitchFamily="18" charset="0"/>
              </a:rPr>
            </a:b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Generated three types of reports</a:t>
            </a: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a) Highest Category</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b) Total sales by month</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c) Total Sales by top 10 countries</a:t>
            </a:r>
          </a:p>
        </p:txBody>
      </p:sp>
    </p:spTree>
    <p:extLst>
      <p:ext uri="{BB962C8B-B14F-4D97-AF65-F5344CB8AC3E}">
        <p14:creationId xmlns:p14="http://schemas.microsoft.com/office/powerpoint/2010/main" val="343869094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DBAF-69B9-604E-7F7E-8D6FCF9D1097}"/>
              </a:ext>
            </a:extLst>
          </p:cNvPr>
          <p:cNvSpPr>
            <a:spLocks noGrp="1"/>
          </p:cNvSpPr>
          <p:nvPr>
            <p:ph type="title"/>
          </p:nvPr>
        </p:nvSpPr>
        <p:spPr>
          <a:xfrm>
            <a:off x="1451580" y="804520"/>
            <a:ext cx="4960442" cy="1049235"/>
          </a:xfrm>
        </p:spPr>
        <p:txBody>
          <a:bodyPr>
            <a:normAutofit fontScale="90000"/>
          </a:bodyPr>
          <a:lstStyle/>
          <a:p>
            <a:r>
              <a:rPr lang="en-US" dirty="0">
                <a:latin typeface="Times New Roman" panose="02020603050405020304" pitchFamily="18" charset="0"/>
                <a:cs typeface="Times New Roman" panose="02020603050405020304" pitchFamily="18" charset="0"/>
              </a:rPr>
              <a:t>CATEGORY COUNT</a:t>
            </a:r>
          </a:p>
        </p:txBody>
      </p:sp>
      <p:sp>
        <p:nvSpPr>
          <p:cNvPr id="3" name="Content Placeholder 2">
            <a:extLst>
              <a:ext uri="{FF2B5EF4-FFF2-40B4-BE49-F238E27FC236}">
                <a16:creationId xmlns:a16="http://schemas.microsoft.com/office/drawing/2014/main" id="{45E7CBFA-05C6-5AC8-D9E8-DA9463B1E58B}"/>
              </a:ext>
            </a:extLst>
          </p:cNvPr>
          <p:cNvSpPr>
            <a:spLocks noGrp="1"/>
          </p:cNvSpPr>
          <p:nvPr>
            <p:ph idx="1"/>
          </p:nvPr>
        </p:nvSpPr>
        <p:spPr>
          <a:xfrm>
            <a:off x="1451581" y="2015732"/>
            <a:ext cx="4172212" cy="3450613"/>
          </a:xfrm>
        </p:spPr>
        <p:txBody>
          <a:bodyPr>
            <a:normAutofit/>
          </a:bodyPr>
          <a:lstStyle/>
          <a:p>
            <a:pPr algn="just"/>
            <a:r>
              <a:rPr lang="en-US" sz="2000" dirty="0">
                <a:latin typeface="Times New Roman" panose="02020603050405020304" pitchFamily="18" charset="0"/>
                <a:cs typeface="Times New Roman" panose="02020603050405020304" pitchFamily="18" charset="0"/>
              </a:rPr>
              <a:t>We'll visualize the distribution of product categories in our online retail dataset using a bar chart. This will show us which categories are most prevalent and if there are any notable trends in purchasing behavior.</a:t>
            </a:r>
          </a:p>
        </p:txBody>
      </p:sp>
      <p:pic>
        <p:nvPicPr>
          <p:cNvPr id="5" name="Picture 4" descr="A graph with numbers and text&#10;&#10;Description automatically generated">
            <a:extLst>
              <a:ext uri="{FF2B5EF4-FFF2-40B4-BE49-F238E27FC236}">
                <a16:creationId xmlns:a16="http://schemas.microsoft.com/office/drawing/2014/main" id="{53E41398-1B8D-5C43-92F6-AC517CF47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785" y="2126014"/>
            <a:ext cx="5456734" cy="2976264"/>
          </a:xfrm>
          <a:prstGeom prst="rect">
            <a:avLst/>
          </a:prstGeom>
        </p:spPr>
      </p:pic>
    </p:spTree>
    <p:extLst>
      <p:ext uri="{BB962C8B-B14F-4D97-AF65-F5344CB8AC3E}">
        <p14:creationId xmlns:p14="http://schemas.microsoft.com/office/powerpoint/2010/main" val="3547349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267F-DAF5-3075-8AE5-DA52BD598EB4}"/>
              </a:ext>
            </a:extLst>
          </p:cNvPr>
          <p:cNvSpPr>
            <a:spLocks noGrp="1"/>
          </p:cNvSpPr>
          <p:nvPr>
            <p:ph type="title"/>
          </p:nvPr>
        </p:nvSpPr>
        <p:spPr>
          <a:xfrm>
            <a:off x="1451580" y="804520"/>
            <a:ext cx="6599600" cy="1049235"/>
          </a:xfrm>
        </p:spPr>
        <p:txBody>
          <a:bodyPr>
            <a:noAutofit/>
          </a:bodyPr>
          <a:lstStyle/>
          <a:p>
            <a:r>
              <a:rPr lang="en-US" sz="4000" dirty="0">
                <a:latin typeface="Times New Roman" panose="02020603050405020304" pitchFamily="18" charset="0"/>
                <a:cs typeface="Times New Roman" panose="02020603050405020304" pitchFamily="18" charset="0"/>
              </a:rPr>
              <a:t>TOTAL SALES BY MONTH</a:t>
            </a:r>
          </a:p>
        </p:txBody>
      </p:sp>
      <p:sp>
        <p:nvSpPr>
          <p:cNvPr id="3" name="Content Placeholder 2">
            <a:extLst>
              <a:ext uri="{FF2B5EF4-FFF2-40B4-BE49-F238E27FC236}">
                <a16:creationId xmlns:a16="http://schemas.microsoft.com/office/drawing/2014/main" id="{BE8AFD04-B5DE-15DA-E438-B228B1A76578}"/>
              </a:ext>
            </a:extLst>
          </p:cNvPr>
          <p:cNvSpPr>
            <a:spLocks noGrp="1"/>
          </p:cNvSpPr>
          <p:nvPr>
            <p:ph idx="1"/>
          </p:nvPr>
        </p:nvSpPr>
        <p:spPr>
          <a:xfrm>
            <a:off x="1451581" y="2015732"/>
            <a:ext cx="4172212" cy="3450613"/>
          </a:xfrm>
        </p:spPr>
        <p:txBody>
          <a:bodyPr>
            <a:normAutofit/>
          </a:bodyPr>
          <a:lstStyle/>
          <a:p>
            <a:pPr algn="just"/>
            <a:r>
              <a:rPr lang="en-US" sz="2000" dirty="0">
                <a:latin typeface="Times New Roman" panose="02020603050405020304" pitchFamily="18" charset="0"/>
                <a:cs typeface="Times New Roman" panose="02020603050405020304" pitchFamily="18" charset="0"/>
              </a:rPr>
              <a:t>We'll plot the total sales amounts over different months using bar chart. This will allow us to identify seasonal patterns and fluctuations in sales over the course of the year.</a:t>
            </a:r>
            <a:br>
              <a:rPr lang="en-US" dirty="0"/>
            </a:br>
            <a:br>
              <a:rPr lang="en-US" dirty="0"/>
            </a:br>
            <a:endParaRPr lang="en-US" dirty="0"/>
          </a:p>
        </p:txBody>
      </p:sp>
      <p:pic>
        <p:nvPicPr>
          <p:cNvPr id="5" name="Picture 4" descr="A graph of sales&#10;&#10;Description automatically generated">
            <a:extLst>
              <a:ext uri="{FF2B5EF4-FFF2-40B4-BE49-F238E27FC236}">
                <a16:creationId xmlns:a16="http://schemas.microsoft.com/office/drawing/2014/main" id="{A108B473-05BE-AEA9-3204-B0E818B9A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785" y="2189698"/>
            <a:ext cx="5405935" cy="2976264"/>
          </a:xfrm>
          <a:prstGeom prst="rect">
            <a:avLst/>
          </a:prstGeom>
        </p:spPr>
      </p:pic>
    </p:spTree>
    <p:extLst>
      <p:ext uri="{BB962C8B-B14F-4D97-AF65-F5344CB8AC3E}">
        <p14:creationId xmlns:p14="http://schemas.microsoft.com/office/powerpoint/2010/main" val="293090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7EF9-CC9A-5FCE-170A-474D69BC2CF7}"/>
              </a:ext>
            </a:extLst>
          </p:cNvPr>
          <p:cNvSpPr>
            <a:spLocks noGrp="1"/>
          </p:cNvSpPr>
          <p:nvPr>
            <p:ph type="title"/>
          </p:nvPr>
        </p:nvSpPr>
        <p:spPr>
          <a:xfrm>
            <a:off x="1451580" y="804520"/>
            <a:ext cx="8662576" cy="1049235"/>
          </a:xfrm>
        </p:spPr>
        <p:txBody>
          <a:bodyPr>
            <a:normAutofit fontScale="90000"/>
          </a:bodyPr>
          <a:lstStyle/>
          <a:p>
            <a:r>
              <a:rPr lang="en-US" sz="4000" dirty="0">
                <a:latin typeface="Times New Roman" panose="02020603050405020304" pitchFamily="18" charset="0"/>
                <a:cs typeface="Times New Roman" panose="02020603050405020304" pitchFamily="18" charset="0"/>
              </a:rPr>
              <a:t>TOTAL SALES BY TOP 10 COUNTRIES</a:t>
            </a:r>
          </a:p>
        </p:txBody>
      </p:sp>
      <p:sp>
        <p:nvSpPr>
          <p:cNvPr id="3" name="Content Placeholder 2">
            <a:extLst>
              <a:ext uri="{FF2B5EF4-FFF2-40B4-BE49-F238E27FC236}">
                <a16:creationId xmlns:a16="http://schemas.microsoft.com/office/drawing/2014/main" id="{D2A2C8B0-40A5-E24E-5EC1-8EDA2B5FEDD0}"/>
              </a:ext>
            </a:extLst>
          </p:cNvPr>
          <p:cNvSpPr>
            <a:spLocks noGrp="1"/>
          </p:cNvSpPr>
          <p:nvPr>
            <p:ph idx="1"/>
          </p:nvPr>
        </p:nvSpPr>
        <p:spPr>
          <a:xfrm>
            <a:off x="1451581" y="2015732"/>
            <a:ext cx="4358204" cy="3450613"/>
          </a:xfrm>
        </p:spPr>
        <p:txBody>
          <a:bodyPr>
            <a:normAutofit/>
          </a:bodyPr>
          <a:lstStyle/>
          <a:p>
            <a:pPr algn="just"/>
            <a:r>
              <a:rPr lang="en-US" sz="2000" dirty="0">
                <a:latin typeface="Times New Roman" panose="02020603050405020304" pitchFamily="18" charset="0"/>
                <a:cs typeface="Times New Roman" panose="02020603050405020304" pitchFamily="18" charset="0"/>
              </a:rPr>
              <a:t>Using a bar chart or map, we'll illustrate the total sales generated by different countries. This visualization will highlight which countries are driving our sales and any geographical trends in purchasing behavior.</a:t>
            </a:r>
          </a:p>
        </p:txBody>
      </p:sp>
      <p:pic>
        <p:nvPicPr>
          <p:cNvPr id="5" name="Picture 4" descr="A graph of sales by countries/regions&#10;&#10;Description automatically generated">
            <a:extLst>
              <a:ext uri="{FF2B5EF4-FFF2-40B4-BE49-F238E27FC236}">
                <a16:creationId xmlns:a16="http://schemas.microsoft.com/office/drawing/2014/main" id="{1BC2A13E-5885-5B85-01BB-B80D5EFFB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785" y="2088098"/>
            <a:ext cx="5675971" cy="2976264"/>
          </a:xfrm>
          <a:prstGeom prst="rect">
            <a:avLst/>
          </a:prstGeom>
        </p:spPr>
      </p:pic>
    </p:spTree>
    <p:extLst>
      <p:ext uri="{BB962C8B-B14F-4D97-AF65-F5344CB8AC3E}">
        <p14:creationId xmlns:p14="http://schemas.microsoft.com/office/powerpoint/2010/main" val="294142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84A5-A505-B082-4FED-ED61791B274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TOP CUSTOMERS ANALYSIS</a:t>
            </a:r>
            <a:r>
              <a:rPr lang="en-US" dirty="0"/>
              <a:t>:</a:t>
            </a:r>
            <a:br>
              <a:rPr lang="en-US" dirty="0"/>
            </a:br>
            <a:endParaRPr lang="en-US" dirty="0"/>
          </a:p>
        </p:txBody>
      </p:sp>
      <p:sp>
        <p:nvSpPr>
          <p:cNvPr id="3" name="Content Placeholder 2">
            <a:extLst>
              <a:ext uri="{FF2B5EF4-FFF2-40B4-BE49-F238E27FC236}">
                <a16:creationId xmlns:a16="http://schemas.microsoft.com/office/drawing/2014/main" id="{290812D0-C0C6-1F40-FC65-76DD2F98F68F}"/>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Utilized the </a:t>
            </a:r>
            <a:r>
              <a:rPr lang="en-US" sz="2000" dirty="0" err="1">
                <a:latin typeface="Times New Roman" panose="02020603050405020304" pitchFamily="18" charset="0"/>
                <a:cs typeface="Times New Roman" panose="02020603050405020304" pitchFamily="18" charset="0"/>
              </a:rPr>
              <a:t>plot_top_customers</a:t>
            </a:r>
            <a:r>
              <a:rPr lang="en-US" sz="2000" dirty="0">
                <a:latin typeface="Times New Roman" panose="02020603050405020304" pitchFamily="18" charset="0"/>
                <a:cs typeface="Times New Roman" panose="02020603050405020304" pitchFamily="18" charset="0"/>
              </a:rPr>
              <a:t> function to identify the top customers based on their total quantity purchased.</a:t>
            </a:r>
          </a:p>
          <a:p>
            <a:r>
              <a:rPr lang="en-US" sz="2000" dirty="0">
                <a:latin typeface="Times New Roman" panose="02020603050405020304" pitchFamily="18" charset="0"/>
                <a:cs typeface="Times New Roman" panose="02020603050405020304" pitchFamily="18" charset="0"/>
              </a:rPr>
              <a:t>Extracted the customer ID and total quantity information to understand customer purchasing behavior.</a:t>
            </a:r>
          </a:p>
          <a:p>
            <a:r>
              <a:rPr lang="en-US" sz="2000" dirty="0">
                <a:latin typeface="Times New Roman" panose="02020603050405020304" pitchFamily="18" charset="0"/>
                <a:cs typeface="Times New Roman" panose="02020603050405020304" pitchFamily="18" charset="0"/>
              </a:rPr>
              <a:t>While the function does not directly plot the data, it provides crucial insights into the customers contributing the most to total quantity purchased, aiding in strategic decision-making.</a:t>
            </a:r>
          </a:p>
        </p:txBody>
      </p:sp>
    </p:spTree>
    <p:extLst>
      <p:ext uri="{BB962C8B-B14F-4D97-AF65-F5344CB8AC3E}">
        <p14:creationId xmlns:p14="http://schemas.microsoft.com/office/powerpoint/2010/main" val="2515836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72F8-1DD4-3CC1-ED35-B27930784916}"/>
              </a:ext>
            </a:extLst>
          </p:cNvPr>
          <p:cNvSpPr>
            <a:spLocks noGrp="1"/>
          </p:cNvSpPr>
          <p:nvPr>
            <p:ph type="title"/>
          </p:nvPr>
        </p:nvSpPr>
        <p:spPr>
          <a:xfrm>
            <a:off x="838200" y="365125"/>
            <a:ext cx="10515600" cy="1325563"/>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F35329C-0A5B-BBEC-F314-2333F6688841}"/>
              </a:ext>
            </a:extLst>
          </p:cNvPr>
          <p:cNvSpPr>
            <a:spLocks noGrp="1"/>
          </p:cNvSpPr>
          <p:nvPr>
            <p:ph idx="1"/>
          </p:nvPr>
        </p:nvSpPr>
        <p:spPr>
          <a:xfrm>
            <a:off x="838200" y="1825625"/>
            <a:ext cx="10515600" cy="4351338"/>
          </a:xfrm>
        </p:spPr>
        <p:txBody>
          <a:bodyPr>
            <a:normAutofit/>
          </a:bodyPr>
          <a:lstStyle/>
          <a:p>
            <a:pPr marL="0" indent="0">
              <a:buNone/>
            </a:pPr>
            <a:r>
              <a:rPr lang="en-US" sz="2000" b="1" u="sng" dirty="0">
                <a:solidFill>
                  <a:schemeClr val="bg1"/>
                </a:solidFill>
                <a:latin typeface="Times New Roman" panose="02020603050405020304" pitchFamily="18" charset="0"/>
                <a:cs typeface="Times New Roman" panose="02020603050405020304" pitchFamily="18" charset="0"/>
              </a:rPr>
              <a:t>Main Findings and Outcomes:</a:t>
            </a:r>
          </a:p>
          <a:p>
            <a:r>
              <a:rPr lang="en-US" sz="2000" dirty="0">
                <a:solidFill>
                  <a:schemeClr val="bg1"/>
                </a:solidFill>
                <a:latin typeface="Times New Roman" panose="02020603050405020304" pitchFamily="18" charset="0"/>
                <a:cs typeface="Times New Roman" panose="02020603050405020304" pitchFamily="18" charset="0"/>
              </a:rPr>
              <a:t>Our analysis revealed significant insights into the distribution of product categories, top customer contributions, geographical sales trends, and seasonal patterns within the online retail dataset.</a:t>
            </a:r>
          </a:p>
          <a:p>
            <a:pPr marL="0" indent="0">
              <a:buNone/>
            </a:pPr>
            <a:r>
              <a:rPr lang="en-US" sz="2000" b="1" u="sng" dirty="0">
                <a:solidFill>
                  <a:schemeClr val="bg1"/>
                </a:solidFill>
                <a:latin typeface="Times New Roman" panose="02020603050405020304" pitchFamily="18" charset="0"/>
                <a:cs typeface="Times New Roman" panose="02020603050405020304" pitchFamily="18" charset="0"/>
              </a:rPr>
              <a:t>Implications and Potential Applications:</a:t>
            </a:r>
          </a:p>
          <a:p>
            <a:r>
              <a:rPr lang="en-US" sz="2000" dirty="0">
                <a:solidFill>
                  <a:schemeClr val="bg1"/>
                </a:solidFill>
                <a:latin typeface="Times New Roman" panose="02020603050405020304" pitchFamily="18" charset="0"/>
                <a:cs typeface="Times New Roman" panose="02020603050405020304" pitchFamily="18" charset="0"/>
              </a:rPr>
              <a:t>These findings have direct implications for business strategy, such as optimizing product offerings, tailoring marketing efforts, and improving inventory management to meet customer demand more effectively.</a:t>
            </a:r>
          </a:p>
          <a:p>
            <a:pPr marL="0" indent="0">
              <a:buNone/>
            </a:pPr>
            <a:r>
              <a:rPr lang="en-US" sz="2000" b="1" u="sng" dirty="0">
                <a:solidFill>
                  <a:schemeClr val="bg1"/>
                </a:solidFill>
                <a:latin typeface="Times New Roman" panose="02020603050405020304" pitchFamily="18" charset="0"/>
                <a:cs typeface="Times New Roman" panose="02020603050405020304" pitchFamily="18" charset="0"/>
              </a:rPr>
              <a:t>Future Work and Improvements:</a:t>
            </a:r>
          </a:p>
          <a:p>
            <a:r>
              <a:rPr lang="en-US" sz="2000" dirty="0">
                <a:solidFill>
                  <a:schemeClr val="bg1"/>
                </a:solidFill>
                <a:latin typeface="Times New Roman" panose="02020603050405020304" pitchFamily="18" charset="0"/>
                <a:cs typeface="Times New Roman" panose="02020603050405020304" pitchFamily="18" charset="0"/>
              </a:rPr>
              <a:t>Moving forward, we can explore enhancements to the model by incorporating additional features or refining preprocessing techniques. This could lead to improved prediction accuracy and further insights into customer behavior and market trends.</a:t>
            </a:r>
          </a:p>
        </p:txBody>
      </p:sp>
    </p:spTree>
    <p:extLst>
      <p:ext uri="{BB962C8B-B14F-4D97-AF65-F5344CB8AC3E}">
        <p14:creationId xmlns:p14="http://schemas.microsoft.com/office/powerpoint/2010/main" val="71721590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751C-B60D-B0E1-2D41-B74A9DE012B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B773001-AB0F-0356-771B-94C0F243D512}"/>
              </a:ext>
            </a:extLst>
          </p:cNvPr>
          <p:cNvSpPr>
            <a:spLocks noGrp="1"/>
          </p:cNvSpPr>
          <p:nvPr>
            <p:ph idx="1"/>
          </p:nvPr>
        </p:nvSpPr>
        <p:spPr>
          <a:xfrm>
            <a:off x="838200" y="2520175"/>
            <a:ext cx="10515600" cy="3656787"/>
          </a:xfrm>
        </p:spPr>
        <p:txBody>
          <a:bodyPr>
            <a:normAutofit/>
          </a:bodyPr>
          <a:lstStyle/>
          <a:p>
            <a:pPr marL="0" indent="0" algn="ctr">
              <a:buNone/>
            </a:pPr>
            <a:r>
              <a:rPr lang="en-US" sz="60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220652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97B-A839-F629-D914-32BD03D93C9D}"/>
              </a:ext>
            </a:extLst>
          </p:cNvPr>
          <p:cNvSpPr>
            <a:spLocks noGrp="1"/>
          </p:cNvSpPr>
          <p:nvPr>
            <p:ph type="title"/>
          </p:nvPr>
        </p:nvSpPr>
        <p:spPr>
          <a:xfrm>
            <a:off x="838200" y="1"/>
            <a:ext cx="10515600" cy="1384299"/>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2259C5E-38C4-2534-0102-603F83AA01EA}"/>
              </a:ext>
            </a:extLst>
          </p:cNvPr>
          <p:cNvSpPr>
            <a:spLocks noGrp="1"/>
          </p:cNvSpPr>
          <p:nvPr>
            <p:ph idx="1"/>
          </p:nvPr>
        </p:nvSpPr>
        <p:spPr>
          <a:xfrm>
            <a:off x="838200" y="977900"/>
            <a:ext cx="10947400" cy="5778500"/>
          </a:xfrm>
          <a:gradFill>
            <a:gsLst>
              <a:gs pos="0">
                <a:schemeClr val="accent3">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buFont typeface="Wingdings" panose="05000000000000000000" pitchFamily="2" charset="2"/>
              <a:buChar char="Ø"/>
            </a:pPr>
            <a:r>
              <a:rPr lang="en-US" sz="1800" b="1" u="sng" dirty="0">
                <a:solidFill>
                  <a:schemeClr val="bg1"/>
                </a:solidFill>
                <a:latin typeface="Times New Roman" panose="02020603050405020304" pitchFamily="18" charset="0"/>
                <a:cs typeface="Times New Roman" panose="02020603050405020304" pitchFamily="18" charset="0"/>
              </a:rPr>
              <a:t>PROJECT OVERVIEW:</a:t>
            </a:r>
          </a:p>
          <a:p>
            <a:pPr marL="0" indent="0">
              <a:buClr>
                <a:srgbClr val="28F8BA"/>
              </a:buClr>
              <a:buNone/>
            </a:pPr>
            <a:r>
              <a:rPr lang="en-US" sz="2000" dirty="0">
                <a:solidFill>
                  <a:schemeClr val="bg1"/>
                </a:solidFill>
                <a:latin typeface="Times New Roman" panose="02020603050405020304" pitchFamily="18" charset="0"/>
                <a:cs typeface="Times New Roman" panose="02020603050405020304" pitchFamily="18" charset="0"/>
              </a:rPr>
              <a:t>Our text classification project aimed to develop a model capable of categorizing textual descriptions from an online retail dataset.</a:t>
            </a:r>
          </a:p>
          <a:p>
            <a:pPr>
              <a:buFont typeface="Wingdings" panose="05000000000000000000" pitchFamily="2" charset="2"/>
              <a:buChar char="Ø"/>
            </a:pPr>
            <a:r>
              <a:rPr lang="en-US" sz="1800" b="1" u="sng" dirty="0">
                <a:solidFill>
                  <a:schemeClr val="bg1"/>
                </a:solidFill>
                <a:latin typeface="Times New Roman" panose="02020603050405020304" pitchFamily="18" charset="0"/>
                <a:cs typeface="Times New Roman" panose="02020603050405020304" pitchFamily="18" charset="0"/>
              </a:rPr>
              <a:t>IMPORTANCE OF TEXT CLASSIFICATION:</a:t>
            </a:r>
          </a:p>
          <a:p>
            <a:pPr marL="0" indent="0">
              <a:buClr>
                <a:srgbClr val="28F8BA"/>
              </a:buClr>
              <a:buNone/>
            </a:pPr>
            <a:r>
              <a:rPr lang="en-US" sz="2000" dirty="0">
                <a:solidFill>
                  <a:schemeClr val="bg1"/>
                </a:solidFill>
                <a:latin typeface="Times New Roman" panose="02020603050405020304" pitchFamily="18" charset="0"/>
                <a:cs typeface="Times New Roman" panose="02020603050405020304" pitchFamily="18" charset="0"/>
              </a:rPr>
              <a:t>Text classification plays a crucial role in automating tasks such as sentiment analysis, spam detection, and content categorization, leading to improved efficiency and decision-making.</a:t>
            </a:r>
          </a:p>
          <a:p>
            <a:pPr>
              <a:buFont typeface="Wingdings" panose="05000000000000000000" pitchFamily="2" charset="2"/>
              <a:buChar char="Ø"/>
            </a:pPr>
            <a:r>
              <a:rPr lang="en-US" sz="1800" b="1" u="sng" dirty="0">
                <a:solidFill>
                  <a:schemeClr val="bg1"/>
                </a:solidFill>
                <a:latin typeface="Times New Roman" panose="02020603050405020304" pitchFamily="18" charset="0"/>
                <a:cs typeface="Times New Roman" panose="02020603050405020304" pitchFamily="18" charset="0"/>
              </a:rPr>
              <a:t>DATASET DESCRIPTION:</a:t>
            </a:r>
          </a:p>
          <a:p>
            <a:pPr marL="0" indent="0">
              <a:buClr>
                <a:srgbClr val="28F8BA"/>
              </a:buClr>
              <a:buNone/>
            </a:pPr>
            <a:r>
              <a:rPr lang="en-US" sz="2000" dirty="0">
                <a:solidFill>
                  <a:schemeClr val="bg1"/>
                </a:solidFill>
                <a:latin typeface="Times New Roman" panose="02020603050405020304" pitchFamily="18" charset="0"/>
                <a:cs typeface="Times New Roman" panose="02020603050405020304" pitchFamily="18" charset="0"/>
              </a:rPr>
              <a:t>The dataset used for training and testing the classifier contained textual descriptions of products from an online retail platform. It consisted of X number of records with Y categories.</a:t>
            </a:r>
          </a:p>
          <a:p>
            <a:pPr>
              <a:buFont typeface="Wingdings" panose="05000000000000000000" pitchFamily="2" charset="2"/>
              <a:buChar char="Ø"/>
            </a:pPr>
            <a:r>
              <a:rPr lang="en-US" sz="1800" b="1" u="sng" dirty="0">
                <a:solidFill>
                  <a:schemeClr val="bg1"/>
                </a:solidFill>
                <a:latin typeface="Times New Roman" panose="02020603050405020304" pitchFamily="18" charset="0"/>
                <a:cs typeface="Times New Roman" panose="02020603050405020304" pitchFamily="18" charset="0"/>
              </a:rPr>
              <a:t>OBJECTIVES:</a:t>
            </a:r>
          </a:p>
          <a:p>
            <a:pPr marL="0" indent="0">
              <a:buClr>
                <a:srgbClr val="28F8BA"/>
              </a:buClr>
              <a:buNone/>
            </a:pPr>
            <a:r>
              <a:rPr lang="en-US" sz="2000" dirty="0">
                <a:solidFill>
                  <a:schemeClr val="bg1"/>
                </a:solidFill>
                <a:latin typeface="Times New Roman" panose="02020603050405020304" pitchFamily="18" charset="0"/>
                <a:cs typeface="Times New Roman" panose="02020603050405020304" pitchFamily="18" charset="0"/>
              </a:rPr>
              <a:t>The primary objectives of our project include training a text classifier on the provided dataset, predicting categories for new descriptions, and analyzing the results to gain insights into the dataset.</a:t>
            </a:r>
          </a:p>
          <a:p>
            <a:pPr>
              <a:buFont typeface="Wingdings" panose="05000000000000000000" pitchFamily="2" charset="2"/>
              <a:buChar char="Ø"/>
            </a:pPr>
            <a:r>
              <a:rPr lang="en-US" sz="1800" b="1" u="sng" dirty="0">
                <a:solidFill>
                  <a:schemeClr val="bg1"/>
                </a:solidFill>
                <a:latin typeface="Times New Roman" panose="02020603050405020304" pitchFamily="18" charset="0"/>
                <a:cs typeface="Times New Roman" panose="02020603050405020304" pitchFamily="18" charset="0"/>
              </a:rPr>
              <a:t>KEY POINTS:</a:t>
            </a:r>
          </a:p>
          <a:p>
            <a:pPr marL="0" indent="0">
              <a:buClr>
                <a:srgbClr val="28F8BA"/>
              </a:buClr>
              <a:buNone/>
            </a:pPr>
            <a:r>
              <a:rPr lang="en-US" sz="2000" dirty="0">
                <a:solidFill>
                  <a:schemeClr val="bg1"/>
                </a:solidFill>
                <a:latin typeface="Times New Roman" panose="02020603050405020304" pitchFamily="18" charset="0"/>
                <a:cs typeface="Times New Roman" panose="02020603050405020304" pitchFamily="18" charset="0"/>
              </a:rPr>
              <a:t>Throughout this presentation, we will discuss the process of training the text classifier, evaluating its performance, making predictions on new data, analyzing the results, and presenting visualizations of the dataset</a:t>
            </a:r>
          </a:p>
        </p:txBody>
      </p:sp>
    </p:spTree>
    <p:extLst>
      <p:ext uri="{BB962C8B-B14F-4D97-AF65-F5344CB8AC3E}">
        <p14:creationId xmlns:p14="http://schemas.microsoft.com/office/powerpoint/2010/main" val="152591559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7AC6-DCF7-0C6A-CD9E-49491214B673}"/>
              </a:ext>
            </a:extLst>
          </p:cNvPr>
          <p:cNvSpPr>
            <a:spLocks noGrp="1"/>
          </p:cNvSpPr>
          <p:nvPr>
            <p:ph type="title"/>
          </p:nvPr>
        </p:nvSpPr>
        <p:spPr>
          <a:xfrm>
            <a:off x="838200" y="558800"/>
            <a:ext cx="10934700" cy="1651000"/>
          </a:xfrm>
        </p:spPr>
        <p:txBody>
          <a:bodyPr>
            <a:normAutofit fontScale="90000"/>
          </a:bodyPr>
          <a:lstStyle/>
          <a:p>
            <a:r>
              <a:rPr lang="en-US" sz="4900" dirty="0">
                <a:solidFill>
                  <a:schemeClr val="bg1"/>
                </a:solidFill>
                <a:latin typeface="Times New Roman" panose="02020603050405020304" pitchFamily="18" charset="0"/>
                <a:cs typeface="Times New Roman" panose="02020603050405020304" pitchFamily="18" charset="0"/>
              </a:rPr>
              <a:t>OVERVIEW OF THE PROJECT COMPONENTS: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257AA3-E54C-83F3-5475-A1D54E715014}"/>
              </a:ext>
            </a:extLst>
          </p:cNvPr>
          <p:cNvSpPr>
            <a:spLocks noGrp="1"/>
          </p:cNvSpPr>
          <p:nvPr>
            <p:ph idx="1"/>
          </p:nvPr>
        </p:nvSpPr>
        <p:spPr>
          <a:xfrm>
            <a:off x="838200" y="2055803"/>
            <a:ext cx="9766300" cy="4121160"/>
          </a:xfrm>
        </p:spPr>
        <p:txBody>
          <a:bodyPr>
            <a:normAutofit/>
          </a:bodyPr>
          <a:lstStyle/>
          <a:p>
            <a:pPr>
              <a:buFont typeface="Wingdings" panose="05000000000000000000" pitchFamily="2" charset="2"/>
              <a:buChar char="ü"/>
            </a:pPr>
            <a:r>
              <a:rPr lang="en-US" sz="2000" b="1" u="sng" dirty="0">
                <a:solidFill>
                  <a:schemeClr val="bg1"/>
                </a:solidFill>
                <a:latin typeface="Times New Roman" panose="02020603050405020304" pitchFamily="18" charset="0"/>
                <a:cs typeface="Times New Roman" panose="02020603050405020304" pitchFamily="18" charset="0"/>
              </a:rPr>
              <a:t>DATA PREPROCESSING: </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Clean, transform, and organize raw data.</a:t>
            </a:r>
          </a:p>
          <a:p>
            <a:pPr>
              <a:buFont typeface="Wingdings" panose="05000000000000000000" pitchFamily="2" charset="2"/>
              <a:buChar char="ü"/>
            </a:pPr>
            <a:r>
              <a:rPr lang="en-US" sz="2000" b="1" u="sng" dirty="0">
                <a:solidFill>
                  <a:schemeClr val="bg1"/>
                </a:solidFill>
                <a:latin typeface="Times New Roman" panose="02020603050405020304" pitchFamily="18" charset="0"/>
                <a:cs typeface="Times New Roman" panose="02020603050405020304" pitchFamily="18" charset="0"/>
              </a:rPr>
              <a:t>MODEL TRAINING:</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Train a machine learning model on preprocessed data.</a:t>
            </a:r>
          </a:p>
          <a:p>
            <a:pPr>
              <a:buFont typeface="Wingdings" panose="05000000000000000000" pitchFamily="2" charset="2"/>
              <a:buChar char="ü"/>
            </a:pPr>
            <a:r>
              <a:rPr lang="en-US" sz="2000" b="1" u="sng" dirty="0">
                <a:solidFill>
                  <a:schemeClr val="bg1"/>
                </a:solidFill>
                <a:latin typeface="Times New Roman" panose="02020603050405020304" pitchFamily="18" charset="0"/>
                <a:cs typeface="Times New Roman" panose="02020603050405020304" pitchFamily="18" charset="0"/>
              </a:rPr>
              <a:t>PREDICTION:</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Use the trained model to predict categories for new data.</a:t>
            </a:r>
          </a:p>
          <a:p>
            <a:pPr>
              <a:buFont typeface="Wingdings" panose="05000000000000000000" pitchFamily="2" charset="2"/>
              <a:buChar char="ü"/>
            </a:pPr>
            <a:r>
              <a:rPr lang="en-US" sz="2000" b="1" u="sng" dirty="0">
                <a:solidFill>
                  <a:schemeClr val="bg1"/>
                </a:solidFill>
                <a:latin typeface="Times New Roman" panose="02020603050405020304" pitchFamily="18" charset="0"/>
                <a:cs typeface="Times New Roman" panose="02020603050405020304" pitchFamily="18" charset="0"/>
              </a:rPr>
              <a:t>ANALYSIS AND VISUALIZATION:</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Analyze predictions and visualize insights.</a:t>
            </a:r>
          </a:p>
        </p:txBody>
      </p:sp>
    </p:spTree>
    <p:extLst>
      <p:ext uri="{BB962C8B-B14F-4D97-AF65-F5344CB8AC3E}">
        <p14:creationId xmlns:p14="http://schemas.microsoft.com/office/powerpoint/2010/main" val="40313969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A966-D9A5-D9D3-4751-66D2CCE55313}"/>
              </a:ext>
            </a:extLst>
          </p:cNvPr>
          <p:cNvSpPr>
            <a:spLocks noGrp="1"/>
          </p:cNvSpPr>
          <p:nvPr>
            <p:ph type="title"/>
          </p:nvPr>
        </p:nvSpPr>
        <p:spPr>
          <a:xfrm>
            <a:off x="838200" y="365125"/>
            <a:ext cx="10515600" cy="1325563"/>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TRAINING THE MODEL</a:t>
            </a:r>
          </a:p>
        </p:txBody>
      </p:sp>
      <p:sp>
        <p:nvSpPr>
          <p:cNvPr id="3" name="Content Placeholder 2">
            <a:extLst>
              <a:ext uri="{FF2B5EF4-FFF2-40B4-BE49-F238E27FC236}">
                <a16:creationId xmlns:a16="http://schemas.microsoft.com/office/drawing/2014/main" id="{FB94AE1C-1933-FAAC-D456-03B897934834}"/>
              </a:ext>
            </a:extLst>
          </p:cNvPr>
          <p:cNvSpPr>
            <a:spLocks noGrp="1"/>
          </p:cNvSpPr>
          <p:nvPr>
            <p:ph idx="1"/>
          </p:nvPr>
        </p:nvSpPr>
        <p:spPr>
          <a:xfrm>
            <a:off x="838200" y="1825625"/>
            <a:ext cx="10515600" cy="4351338"/>
          </a:xfrm>
        </p:spPr>
        <p:txBody>
          <a:bodyPr>
            <a:normAutofit/>
          </a:bodyPr>
          <a:lstStyle/>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TRAINING DATA PREPARATION:</a:t>
            </a:r>
          </a:p>
          <a:p>
            <a:pPr marL="342900" lvl="1" indent="-342900">
              <a:spcBef>
                <a:spcPts val="1000"/>
              </a:spcBef>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labeled data is manually cleaned and organized in a CSV format and  is loaded into a pandas Data Frame.</a:t>
            </a:r>
          </a:p>
          <a:p>
            <a:pPr marL="342900" lvl="1" indent="-342900">
              <a:spcBef>
                <a:spcPts val="1000"/>
              </a:spcBef>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preprocessed text data is tokenized, splitting it into individual words or tokens.</a:t>
            </a:r>
          </a:p>
          <a:p>
            <a:pPr marL="342900" lvl="1" indent="-342900">
              <a:spcBef>
                <a:spcPts val="1000"/>
              </a:spcBef>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Count Vectorizer is used to transform the text data into a numerical format that the classifier can understand.</a:t>
            </a:r>
          </a:p>
          <a:p>
            <a:pPr marL="342900" lvl="1" indent="-342900">
              <a:spcBef>
                <a:spcPts val="1000"/>
              </a:spcBef>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labeled data is split into two parts: 80% for training and 20% for testing.</a:t>
            </a:r>
          </a:p>
        </p:txBody>
      </p:sp>
    </p:spTree>
    <p:extLst>
      <p:ext uri="{BB962C8B-B14F-4D97-AF65-F5344CB8AC3E}">
        <p14:creationId xmlns:p14="http://schemas.microsoft.com/office/powerpoint/2010/main" val="3941266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3E5E-7A7D-59C0-ABF8-3EA0525A5644}"/>
              </a:ext>
            </a:extLst>
          </p:cNvPr>
          <p:cNvSpPr>
            <a:spLocks noGrp="1"/>
          </p:cNvSpPr>
          <p:nvPr>
            <p:ph type="title"/>
          </p:nvPr>
        </p:nvSpPr>
        <p:spPr>
          <a:xfrm>
            <a:off x="838200" y="365125"/>
            <a:ext cx="10515600" cy="1325563"/>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MODEL TESTING</a:t>
            </a:r>
            <a:br>
              <a:rPr lang="en-US" dirty="0"/>
            </a:br>
            <a:endParaRPr lang="en-US" dirty="0"/>
          </a:p>
        </p:txBody>
      </p:sp>
      <p:sp>
        <p:nvSpPr>
          <p:cNvPr id="3" name="Content Placeholder 2">
            <a:extLst>
              <a:ext uri="{FF2B5EF4-FFF2-40B4-BE49-F238E27FC236}">
                <a16:creationId xmlns:a16="http://schemas.microsoft.com/office/drawing/2014/main" id="{0960BC4E-D316-4B6E-B686-192A189E969E}"/>
              </a:ext>
            </a:extLst>
          </p:cNvPr>
          <p:cNvSpPr>
            <a:spLocks noGrp="1"/>
          </p:cNvSpPr>
          <p:nvPr>
            <p:ph idx="1"/>
          </p:nvPr>
        </p:nvSpPr>
        <p:spPr>
          <a:xfrm>
            <a:off x="838200" y="1825625"/>
            <a:ext cx="10515600" cy="4351338"/>
          </a:xfrm>
        </p:spPr>
        <p:txBody>
          <a:bodyPr>
            <a:normAutofit/>
          </a:bodyPr>
          <a:lstStyle/>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MODEL TRAINING:</a:t>
            </a:r>
          </a:p>
          <a:p>
            <a:pPr marL="342900" lvl="1" indent="-342900">
              <a:spcBef>
                <a:spcPts val="1000"/>
              </a:spcBef>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vectorized training data is used to train the Naïve Bayes multinomial classifier. This involves feeding the classifier with the features (word counts) and their corresponding labels (categories).</a:t>
            </a:r>
          </a:p>
          <a:p>
            <a:pPr marL="342900" lvl="1" indent="-342900">
              <a:spcBef>
                <a:spcPts val="1000"/>
              </a:spcBef>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trained model is then used to predict the categories for the testing data (the remaining 20%).</a:t>
            </a:r>
          </a:p>
          <a:p>
            <a:pPr marL="342900" lvl="1" indent="-342900">
              <a:spcBef>
                <a:spcPts val="1000"/>
              </a:spcBef>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Predicted categories are compared against the original categories from the labeled data to assess the model's accuracy.</a:t>
            </a:r>
          </a:p>
          <a:p>
            <a:pPr marL="342900" lvl="1" indent="-342900">
              <a:spcBef>
                <a:spcPts val="1000"/>
              </a:spcBef>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model predicted the categories for the test data with accuracy of 78%.</a:t>
            </a:r>
          </a:p>
        </p:txBody>
      </p:sp>
    </p:spTree>
    <p:extLst>
      <p:ext uri="{BB962C8B-B14F-4D97-AF65-F5344CB8AC3E}">
        <p14:creationId xmlns:p14="http://schemas.microsoft.com/office/powerpoint/2010/main" val="97006927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3E5E-7A7D-59C0-ABF8-3EA0525A5644}"/>
              </a:ext>
            </a:extLst>
          </p:cNvPr>
          <p:cNvSpPr>
            <a:spLocks noGrp="1"/>
          </p:cNvSpPr>
          <p:nvPr>
            <p:ph type="title"/>
          </p:nvPr>
        </p:nvSpPr>
        <p:spPr>
          <a:xfrm>
            <a:off x="838200" y="365125"/>
            <a:ext cx="10515600" cy="1325563"/>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EVALUATION</a:t>
            </a:r>
          </a:p>
        </p:txBody>
      </p:sp>
      <p:sp>
        <p:nvSpPr>
          <p:cNvPr id="3" name="Content Placeholder 2">
            <a:extLst>
              <a:ext uri="{FF2B5EF4-FFF2-40B4-BE49-F238E27FC236}">
                <a16:creationId xmlns:a16="http://schemas.microsoft.com/office/drawing/2014/main" id="{0960BC4E-D316-4B6E-B686-192A189E969E}"/>
              </a:ext>
            </a:extLst>
          </p:cNvPr>
          <p:cNvSpPr>
            <a:spLocks noGrp="1"/>
          </p:cNvSpPr>
          <p:nvPr>
            <p:ph idx="1"/>
          </p:nvPr>
        </p:nvSpPr>
        <p:spPr>
          <a:xfrm>
            <a:off x="838200" y="1825625"/>
            <a:ext cx="10515600" cy="4351338"/>
          </a:xfrm>
        </p:spPr>
        <p:txBody>
          <a:bodyPr>
            <a:normAutofit/>
          </a:bodyPr>
          <a:lstStyle/>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Evaluation Metrics:</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primary evaluation metric used is accuracy, measuring the proportion of correctly classified instances.</a:t>
            </a:r>
          </a:p>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Accuracy Score:</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classifier achieved an accuracy of approximately 80% on the test dataset.</a:t>
            </a:r>
          </a:p>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Challenges and Solutions:</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Challenge: Imbalanced data with certain categories having fewer instances.</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Solution: Implemented a combination of oversampling and class weights to address the imbalance.</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Challenge: Noise in text data (misspellings, abbreviations).</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Solution: Applied extensive data cleaning techniques including lemmatization and removal of invalid words.</a:t>
            </a:r>
          </a:p>
        </p:txBody>
      </p:sp>
    </p:spTree>
    <p:extLst>
      <p:ext uri="{BB962C8B-B14F-4D97-AF65-F5344CB8AC3E}">
        <p14:creationId xmlns:p14="http://schemas.microsoft.com/office/powerpoint/2010/main" val="101070631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3265-7769-6EB8-0198-552CD1CA707E}"/>
              </a:ext>
            </a:extLst>
          </p:cNvPr>
          <p:cNvSpPr>
            <a:spLocks noGrp="1"/>
          </p:cNvSpPr>
          <p:nvPr>
            <p:ph type="title"/>
          </p:nvPr>
        </p:nvSpPr>
        <p:spPr>
          <a:xfrm>
            <a:off x="838200" y="365125"/>
            <a:ext cx="10515600" cy="1325563"/>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PREDICTIONS ON NEW DATA</a:t>
            </a:r>
          </a:p>
        </p:txBody>
      </p:sp>
      <p:sp>
        <p:nvSpPr>
          <p:cNvPr id="3" name="Content Placeholder 2">
            <a:extLst>
              <a:ext uri="{FF2B5EF4-FFF2-40B4-BE49-F238E27FC236}">
                <a16:creationId xmlns:a16="http://schemas.microsoft.com/office/drawing/2014/main" id="{1D7CE4AB-286D-57D9-E070-C6C782539DCF}"/>
              </a:ext>
            </a:extLst>
          </p:cNvPr>
          <p:cNvSpPr>
            <a:spLocks noGrp="1"/>
          </p:cNvSpPr>
          <p:nvPr>
            <p:ph idx="1"/>
          </p:nvPr>
        </p:nvSpPr>
        <p:spPr>
          <a:xfrm>
            <a:off x="838200" y="1825625"/>
            <a:ext cx="10515600" cy="4351338"/>
          </a:xfrm>
        </p:spPr>
        <p:txBody>
          <a:bodyPr>
            <a:normAutofit/>
          </a:bodyPr>
          <a:lstStyle/>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Process Overview:</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We applied our trained classifier to make predictions on a new dataset from the online retail platform.</a:t>
            </a:r>
          </a:p>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Data Preparation:</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We loaded the new dataset containing descriptions from the online retail platform and prepared it for prediction</a:t>
            </a:r>
            <a:r>
              <a:rPr lang="en-US" sz="2600" dirty="0">
                <a:solidFill>
                  <a:schemeClr val="bg1"/>
                </a:solidFill>
              </a:rPr>
              <a:t>.</a:t>
            </a:r>
          </a:p>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Text Preprocessing:</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To ensure consistency with the training data, we preprocessed the new dataset by applying techniques such as lemmatization and removal of invalid words.</a:t>
            </a:r>
          </a:p>
        </p:txBody>
      </p:sp>
    </p:spTree>
    <p:extLst>
      <p:ext uri="{BB962C8B-B14F-4D97-AF65-F5344CB8AC3E}">
        <p14:creationId xmlns:p14="http://schemas.microsoft.com/office/powerpoint/2010/main" val="49697946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3265-7769-6EB8-0198-552CD1CA707E}"/>
              </a:ext>
            </a:extLst>
          </p:cNvPr>
          <p:cNvSpPr>
            <a:spLocks noGrp="1"/>
          </p:cNvSpPr>
          <p:nvPr>
            <p:ph type="title"/>
          </p:nvPr>
        </p:nvSpPr>
        <p:spPr>
          <a:xfrm>
            <a:off x="838200" y="365125"/>
            <a:ext cx="10515600" cy="1325563"/>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PREDICTIONS ON NEW DATA</a:t>
            </a:r>
            <a:endParaRPr lang="en-US" dirty="0"/>
          </a:p>
        </p:txBody>
      </p:sp>
      <p:sp>
        <p:nvSpPr>
          <p:cNvPr id="3" name="Content Placeholder 2">
            <a:extLst>
              <a:ext uri="{FF2B5EF4-FFF2-40B4-BE49-F238E27FC236}">
                <a16:creationId xmlns:a16="http://schemas.microsoft.com/office/drawing/2014/main" id="{1D7CE4AB-286D-57D9-E070-C6C782539DCF}"/>
              </a:ext>
            </a:extLst>
          </p:cNvPr>
          <p:cNvSpPr>
            <a:spLocks noGrp="1"/>
          </p:cNvSpPr>
          <p:nvPr>
            <p:ph idx="1"/>
          </p:nvPr>
        </p:nvSpPr>
        <p:spPr>
          <a:xfrm>
            <a:off x="838200" y="1825625"/>
            <a:ext cx="10515600" cy="4351338"/>
          </a:xfrm>
        </p:spPr>
        <p:txBody>
          <a:bodyPr>
            <a:normAutofit/>
          </a:bodyPr>
          <a:lstStyle/>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Prediction Process:</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We then applied the trained classifier to the preprocessed descriptions, categorizing them into respective product categories.</a:t>
            </a:r>
          </a:p>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Output:</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The predicted categories for the descriptions in the new dataset were obtained, allowing us to analyze the distribution of products across different categories.</a:t>
            </a:r>
          </a:p>
          <a:p>
            <a:pPr marL="0" indent="0">
              <a:buClr>
                <a:srgbClr val="28F8BA"/>
              </a:buClr>
              <a:buNone/>
            </a:pPr>
            <a:r>
              <a:rPr lang="en-US" sz="2000" b="1" u="sng" dirty="0">
                <a:solidFill>
                  <a:schemeClr val="bg1"/>
                </a:solidFill>
                <a:latin typeface="Times New Roman" panose="02020603050405020304" pitchFamily="18" charset="0"/>
                <a:cs typeface="Times New Roman" panose="02020603050405020304" pitchFamily="18" charset="0"/>
              </a:rPr>
              <a:t>Validation:</a:t>
            </a:r>
          </a:p>
          <a:p>
            <a:pPr>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We conducted validation checks to assess the accuracy and reliability of the predictions on the new data, ensuring the effectiveness of our classifier in categorizing descriptions from the online retail dataset</a:t>
            </a:r>
            <a:r>
              <a:rPr lang="en-US" sz="2400" dirty="0"/>
              <a:t>.</a:t>
            </a:r>
          </a:p>
        </p:txBody>
      </p:sp>
    </p:spTree>
    <p:extLst>
      <p:ext uri="{BB962C8B-B14F-4D97-AF65-F5344CB8AC3E}">
        <p14:creationId xmlns:p14="http://schemas.microsoft.com/office/powerpoint/2010/main" val="358359728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49AE-3FAD-F0F7-B99D-9E684D14ADBC}"/>
              </a:ext>
            </a:extLst>
          </p:cNvPr>
          <p:cNvSpPr>
            <a:spLocks noGrp="1"/>
          </p:cNvSpPr>
          <p:nvPr>
            <p:ph type="title"/>
          </p:nvPr>
        </p:nvSpPr>
        <p:spPr/>
        <p:txBody>
          <a:bodyPr/>
          <a:lstStyle/>
          <a:p>
            <a:r>
              <a:rPr lang="en-US" dirty="0"/>
              <a:t>RESULTS</a:t>
            </a:r>
          </a:p>
        </p:txBody>
      </p:sp>
      <p:pic>
        <p:nvPicPr>
          <p:cNvPr id="5" name="Content Placeholder 4" descr="A screenshot of a computer screen&#10;&#10;Description automatically generated">
            <a:extLst>
              <a:ext uri="{FF2B5EF4-FFF2-40B4-BE49-F238E27FC236}">
                <a16:creationId xmlns:a16="http://schemas.microsoft.com/office/drawing/2014/main" id="{B83217D6-B2DB-6411-92A0-38CB69D757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244" y="1483112"/>
            <a:ext cx="10295512" cy="4482790"/>
          </a:xfrm>
        </p:spPr>
      </p:pic>
    </p:spTree>
    <p:extLst>
      <p:ext uri="{BB962C8B-B14F-4D97-AF65-F5344CB8AC3E}">
        <p14:creationId xmlns:p14="http://schemas.microsoft.com/office/powerpoint/2010/main" val="481330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861</TotalTime>
  <Words>1127</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Courier New</vt:lpstr>
      <vt:lpstr>Times New Roman</vt:lpstr>
      <vt:lpstr>Wingdings</vt:lpstr>
      <vt:lpstr>Office Theme</vt:lpstr>
      <vt:lpstr>TEXT CLASSIFICATION AND ANALYSIS PROJECT TO CLASSIFY ONLINE RETAIL DATA</vt:lpstr>
      <vt:lpstr>INTRODUCTION</vt:lpstr>
      <vt:lpstr>OVERVIEW OF THE PROJECT COMPONENTS: </vt:lpstr>
      <vt:lpstr>TRAINING THE MODEL</vt:lpstr>
      <vt:lpstr>MODEL TESTING </vt:lpstr>
      <vt:lpstr>EVALUATION</vt:lpstr>
      <vt:lpstr>PREDICTIONS ON NEW DATA</vt:lpstr>
      <vt:lpstr>PREDICTIONS ON NEW DATA</vt:lpstr>
      <vt:lpstr>RESULTS</vt:lpstr>
      <vt:lpstr>SAVING PREDICTIONS</vt:lpstr>
      <vt:lpstr>ANALYSIS AND VISUALIZATION</vt:lpstr>
      <vt:lpstr>CATEGORY COUNT</vt:lpstr>
      <vt:lpstr>TOTAL SALES BY MONTH</vt:lpstr>
      <vt:lpstr>TOTAL SALES BY TOP 10 COUNTRIES</vt:lpstr>
      <vt:lpstr>TOP CUSTOMERS ANALYSIS: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 and Analysis Project to classify online retail data</dc:title>
  <dc:creator>Vikram Samudrala</dc:creator>
  <cp:lastModifiedBy>Mounika Dummu</cp:lastModifiedBy>
  <cp:revision>6</cp:revision>
  <dcterms:created xsi:type="dcterms:W3CDTF">2024-05-03T06:13:25Z</dcterms:created>
  <dcterms:modified xsi:type="dcterms:W3CDTF">2024-05-03T21:16:39Z</dcterms:modified>
</cp:coreProperties>
</file>