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5" r:id="rId5"/>
    <p:sldId id="276" r:id="rId6"/>
    <p:sldId id="262" r:id="rId7"/>
    <p:sldId id="265" r:id="rId8"/>
    <p:sldId id="277" r:id="rId9"/>
    <p:sldId id="264" r:id="rId10"/>
    <p:sldId id="270" r:id="rId11"/>
    <p:sldId id="271" r:id="rId12"/>
    <p:sldId id="272" r:id="rId13"/>
    <p:sldId id="273" r:id="rId14"/>
    <p:sldId id="274" r:id="rId15"/>
    <p:sldId id="260"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4DC-90B8-FF18-5696-3E5B7BC24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A0F21-46B2-BA6F-BF79-7B7B81A93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CED23-962E-C57C-B772-2F954FCB6DCF}"/>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5" name="Footer Placeholder 4">
            <a:extLst>
              <a:ext uri="{FF2B5EF4-FFF2-40B4-BE49-F238E27FC236}">
                <a16:creationId xmlns:a16="http://schemas.microsoft.com/office/drawing/2014/main" id="{CF94DE2F-F01A-6449-D298-01D8E8E71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D7115-749F-B355-031B-81CD2BE6DE22}"/>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157791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235B-9FA8-2309-804F-76D9F7645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782A4-65F2-2518-326A-124A85360A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38732-8CB7-EA2A-AC1E-9603190D159A}"/>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5" name="Footer Placeholder 4">
            <a:extLst>
              <a:ext uri="{FF2B5EF4-FFF2-40B4-BE49-F238E27FC236}">
                <a16:creationId xmlns:a16="http://schemas.microsoft.com/office/drawing/2014/main" id="{7403AE04-6A2F-94EE-EB25-DDDD01416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1CA17-AF26-2530-3E0B-741202B6F6B7}"/>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14365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F276A-6B06-21F0-13DC-4D80FD401C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6FAE7-D139-127C-4853-C5C16F754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E3D97-24D5-F939-D445-00272A401FB6}"/>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5" name="Footer Placeholder 4">
            <a:extLst>
              <a:ext uri="{FF2B5EF4-FFF2-40B4-BE49-F238E27FC236}">
                <a16:creationId xmlns:a16="http://schemas.microsoft.com/office/drawing/2014/main" id="{AAF25F32-D9EC-4B09-91B8-8CB995A89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505A2-F659-3F92-E237-22CADF5FDEB1}"/>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75479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7DB0-9144-AFE8-6E35-3086F4AF7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84657-CB29-4664-7EF5-7B236611C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F76EE-12B5-880A-AACE-7D9132189717}"/>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5" name="Footer Placeholder 4">
            <a:extLst>
              <a:ext uri="{FF2B5EF4-FFF2-40B4-BE49-F238E27FC236}">
                <a16:creationId xmlns:a16="http://schemas.microsoft.com/office/drawing/2014/main" id="{B8ABC90D-1788-6C57-211A-5F3944DD7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5EFB3-5F40-B315-92FB-3E66EC437C63}"/>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4080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0EE-EFDA-1FA4-6F7F-96ABE27E4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341AE-62DF-D9FC-B2CA-7EF7181198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D7FBE-DC3D-77E5-C444-173A00198D54}"/>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5" name="Footer Placeholder 4">
            <a:extLst>
              <a:ext uri="{FF2B5EF4-FFF2-40B4-BE49-F238E27FC236}">
                <a16:creationId xmlns:a16="http://schemas.microsoft.com/office/drawing/2014/main" id="{EFF7D274-90AE-BB37-DEAB-95681331B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1F0E2-CAB8-98A2-FD47-C3D1DB4C5659}"/>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58778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43E1-1F5C-79EE-E78B-46194898B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303B1-42BA-08D8-10E6-88947CFB2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88A7D6-F9AA-4A4D-EFD8-66ADCA4C4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DC109-8143-FEF1-4628-B7A7254926F7}"/>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6" name="Footer Placeholder 5">
            <a:extLst>
              <a:ext uri="{FF2B5EF4-FFF2-40B4-BE49-F238E27FC236}">
                <a16:creationId xmlns:a16="http://schemas.microsoft.com/office/drawing/2014/main" id="{A7B31F12-42E4-08B4-A6E7-2C1CC6D21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F46BA-39E9-10DF-9609-EC018FCB5BD2}"/>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24043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E3BC-3770-6ADA-BCE8-AB37C10C2F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E3B79-0779-6CE6-9B1A-71414F69E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64770-0C3F-A5F5-694D-C3F3DF7E0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C787-21CE-4B53-F36B-21003872D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984FC-662A-C598-6F73-4A396E902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DCE06-57D5-0469-045E-ACBFF1C8861E}"/>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8" name="Footer Placeholder 7">
            <a:extLst>
              <a:ext uri="{FF2B5EF4-FFF2-40B4-BE49-F238E27FC236}">
                <a16:creationId xmlns:a16="http://schemas.microsoft.com/office/drawing/2014/main" id="{34456A67-FA61-CEB2-6F42-6D86321596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0F4F04-C4BB-A964-542A-16CBE230D325}"/>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3510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FC27-65EB-4BF7-F17E-E522429D3A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52990-896F-17DB-26ED-AAE3743851C9}"/>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4" name="Footer Placeholder 3">
            <a:extLst>
              <a:ext uri="{FF2B5EF4-FFF2-40B4-BE49-F238E27FC236}">
                <a16:creationId xmlns:a16="http://schemas.microsoft.com/office/drawing/2014/main" id="{1CCC14C4-BF7F-7D9A-ADE6-29498C0FC5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4CCD7-51D9-76D5-B4B8-6EF943CA8F09}"/>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99759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AA215-432D-F13A-4F5C-C385A95177D8}"/>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3" name="Footer Placeholder 2">
            <a:extLst>
              <a:ext uri="{FF2B5EF4-FFF2-40B4-BE49-F238E27FC236}">
                <a16:creationId xmlns:a16="http://schemas.microsoft.com/office/drawing/2014/main" id="{20EB47F6-62B2-735F-D4FC-D4635590C6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AF9F4D-15D4-066B-12FE-509096DD2905}"/>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77363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110C-14BA-CE5D-6719-BD67E130D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DBB8A-CA53-8C6C-6D90-726FF3740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60E5BB-619D-163D-2C65-C80137326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BCFA-BED8-424F-0144-C53720A559CD}"/>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6" name="Footer Placeholder 5">
            <a:extLst>
              <a:ext uri="{FF2B5EF4-FFF2-40B4-BE49-F238E27FC236}">
                <a16:creationId xmlns:a16="http://schemas.microsoft.com/office/drawing/2014/main" id="{2EEB391D-0762-D901-2DF8-F6171260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0969C-81F2-EF78-CEF5-61A227FF5BC0}"/>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46267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4528-B091-09FF-48BF-DDC80553A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BA1F0-1A6C-D320-1FC3-A37C72F6D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CDBB2-C1DC-2BD4-C54D-B559D6D08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DEDC9-ED89-3C08-671F-941194B7CADD}"/>
              </a:ext>
            </a:extLst>
          </p:cNvPr>
          <p:cNvSpPr>
            <a:spLocks noGrp="1"/>
          </p:cNvSpPr>
          <p:nvPr>
            <p:ph type="dt" sz="half" idx="10"/>
          </p:nvPr>
        </p:nvSpPr>
        <p:spPr/>
        <p:txBody>
          <a:bodyPr/>
          <a:lstStyle/>
          <a:p>
            <a:fld id="{0C4BD9C3-6177-4FD9-86AE-FEB58981CF92}" type="datetimeFigureOut">
              <a:rPr lang="en-US" smtClean="0"/>
              <a:t>5/8/2024</a:t>
            </a:fld>
            <a:endParaRPr lang="en-US"/>
          </a:p>
        </p:txBody>
      </p:sp>
      <p:sp>
        <p:nvSpPr>
          <p:cNvPr id="6" name="Footer Placeholder 5">
            <a:extLst>
              <a:ext uri="{FF2B5EF4-FFF2-40B4-BE49-F238E27FC236}">
                <a16:creationId xmlns:a16="http://schemas.microsoft.com/office/drawing/2014/main" id="{7CB1BDBB-DFB8-6A5E-B1E8-BB7101EED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8DF6A-816F-BAC0-F14C-B31423142DFF}"/>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18995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6000">
              <a:schemeClr val="accent6">
                <a:lumMod val="40000"/>
                <a:lumOff val="60000"/>
              </a:schemeClr>
            </a:gs>
            <a:gs pos="62000">
              <a:schemeClr val="accent1">
                <a:lumMod val="45000"/>
                <a:lumOff val="55000"/>
              </a:schemeClr>
            </a:gs>
            <a:gs pos="83000">
              <a:schemeClr val="accent1">
                <a:lumMod val="45000"/>
                <a:lumOff val="55000"/>
              </a:schemeClr>
            </a:gs>
            <a:gs pos="5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38AB3-B51E-A4D9-6FE1-FC6D715C7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1A08C0-832E-15ED-5024-14133A0D6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99E87-AA4E-4F03-E532-F9D982D4D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4BD9C3-6177-4FD9-86AE-FEB58981CF92}" type="datetimeFigureOut">
              <a:rPr lang="en-US" smtClean="0"/>
              <a:t>5/8/2024</a:t>
            </a:fld>
            <a:endParaRPr lang="en-US"/>
          </a:p>
        </p:txBody>
      </p:sp>
      <p:sp>
        <p:nvSpPr>
          <p:cNvPr id="5" name="Footer Placeholder 4">
            <a:extLst>
              <a:ext uri="{FF2B5EF4-FFF2-40B4-BE49-F238E27FC236}">
                <a16:creationId xmlns:a16="http://schemas.microsoft.com/office/drawing/2014/main" id="{FA64767B-98BA-F2E1-C37F-F036B8927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AE9A76-F564-81CA-260B-2141BD571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7887BA-2061-4859-82BA-17C42EABCBCB}" type="slidenum">
              <a:rPr lang="en-US" smtClean="0"/>
              <a:t>‹#›</a:t>
            </a:fld>
            <a:endParaRPr lang="en-US"/>
          </a:p>
        </p:txBody>
      </p:sp>
    </p:spTree>
    <p:extLst>
      <p:ext uri="{BB962C8B-B14F-4D97-AF65-F5344CB8AC3E}">
        <p14:creationId xmlns:p14="http://schemas.microsoft.com/office/powerpoint/2010/main" val="174276237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000">
              <a:schemeClr val="accent6">
                <a:lumMod val="40000"/>
                <a:lumOff val="60000"/>
              </a:schemeClr>
            </a:gs>
            <a:gs pos="62000">
              <a:schemeClr val="accent1">
                <a:lumMod val="45000"/>
                <a:lumOff val="55000"/>
              </a:schemeClr>
            </a:gs>
            <a:gs pos="83000">
              <a:schemeClr val="accent1">
                <a:lumMod val="45000"/>
                <a:lumOff val="55000"/>
              </a:schemeClr>
            </a:gs>
            <a:gs pos="5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95" name="Straight Connector 9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Rectangle 9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D12C8-C1F0-6455-C2A2-11CF071ED9EF}"/>
              </a:ext>
            </a:extLst>
          </p:cNvPr>
          <p:cNvSpPr>
            <a:spLocks noGrp="1"/>
          </p:cNvSpPr>
          <p:nvPr>
            <p:ph type="ctrTitle"/>
          </p:nvPr>
        </p:nvSpPr>
        <p:spPr>
          <a:xfrm>
            <a:off x="1638300" y="1242750"/>
            <a:ext cx="9029700" cy="2893762"/>
          </a:xfrm>
          <a:solidFill>
            <a:schemeClr val="bg1"/>
          </a:solidFill>
        </p:spPr>
        <p:txBody>
          <a:bodyPr anchor="ctr">
            <a:normAutofit fontScale="90000"/>
          </a:bodyPr>
          <a:lstStyle/>
          <a:p>
            <a:r>
              <a:rPr lang="en-US" sz="5600" b="1" dirty="0">
                <a:solidFill>
                  <a:schemeClr val="tx2">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TEXT CLASSIFICATION AND ANALYSIS PROJECT TO CLASSIFY ONLINE RETAIL DATA</a:t>
            </a:r>
          </a:p>
        </p:txBody>
      </p:sp>
      <p:sp>
        <p:nvSpPr>
          <p:cNvPr id="3" name="Subtitle 2">
            <a:extLst>
              <a:ext uri="{FF2B5EF4-FFF2-40B4-BE49-F238E27FC236}">
                <a16:creationId xmlns:a16="http://schemas.microsoft.com/office/drawing/2014/main" id="{175B4845-240F-F3E9-C6D4-DCFD0260EB6D}"/>
              </a:ext>
            </a:extLst>
          </p:cNvPr>
          <p:cNvSpPr>
            <a:spLocks noGrp="1"/>
          </p:cNvSpPr>
          <p:nvPr>
            <p:ph type="subTitle" idx="1"/>
          </p:nvPr>
        </p:nvSpPr>
        <p:spPr>
          <a:xfrm>
            <a:off x="1524000" y="3670301"/>
            <a:ext cx="9575800" cy="2672304"/>
          </a:xfrm>
        </p:spPr>
        <p:txBody>
          <a:bodyPr anchor="ctr">
            <a:normAutofit/>
          </a:bodyPr>
          <a:lstStyle/>
          <a:p>
            <a:r>
              <a:rPr lang="en-US" sz="2000" b="1" dirty="0">
                <a:solidFill>
                  <a:schemeClr val="tx2"/>
                </a:solidFill>
                <a:latin typeface="Times New Roman" panose="02020603050405020304" pitchFamily="18" charset="0"/>
                <a:cs typeface="Times New Roman" panose="02020603050405020304" pitchFamily="18" charset="0"/>
              </a:rPr>
              <a:t>VIKRAM SAMUDRALA</a:t>
            </a:r>
          </a:p>
          <a:p>
            <a:r>
              <a:rPr lang="en-US" sz="2000" b="1" dirty="0">
                <a:solidFill>
                  <a:schemeClr val="tx2"/>
                </a:solidFill>
                <a:latin typeface="Times New Roman" panose="02020603050405020304" pitchFamily="18" charset="0"/>
                <a:cs typeface="Times New Roman" panose="02020603050405020304" pitchFamily="18" charset="0"/>
              </a:rPr>
              <a:t>MOUNIKA DUMMU</a:t>
            </a:r>
          </a:p>
          <a:p>
            <a:r>
              <a:rPr lang="en-US" sz="2000" b="1" dirty="0">
                <a:solidFill>
                  <a:schemeClr val="tx2"/>
                </a:solidFill>
                <a:latin typeface="Times New Roman" panose="02020603050405020304" pitchFamily="18" charset="0"/>
                <a:cs typeface="Times New Roman" panose="02020603050405020304" pitchFamily="18" charset="0"/>
              </a:rPr>
              <a:t>MANEESH SETTIPETA</a:t>
            </a:r>
          </a:p>
        </p:txBody>
      </p:sp>
    </p:spTree>
    <p:extLst>
      <p:ext uri="{BB962C8B-B14F-4D97-AF65-F5344CB8AC3E}">
        <p14:creationId xmlns:p14="http://schemas.microsoft.com/office/powerpoint/2010/main" val="246196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B32E-D884-DBB3-1DE2-C6F1A55DF2D8}"/>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ANALYSIS AND VISUALIZATION</a:t>
            </a:r>
          </a:p>
        </p:txBody>
      </p:sp>
      <p:sp>
        <p:nvSpPr>
          <p:cNvPr id="3" name="Content Placeholder 2">
            <a:extLst>
              <a:ext uri="{FF2B5EF4-FFF2-40B4-BE49-F238E27FC236}">
                <a16:creationId xmlns:a16="http://schemas.microsoft.com/office/drawing/2014/main" id="{C775D601-C75C-0131-65DF-779D50C79986}"/>
              </a:ext>
            </a:extLst>
          </p:cNvPr>
          <p:cNvSpPr>
            <a:spLocks noGrp="1"/>
          </p:cNvSpPr>
          <p:nvPr>
            <p:ph idx="1"/>
          </p:nvPr>
        </p:nvSpPr>
        <p:spPr>
          <a:xfrm>
            <a:off x="838200" y="1825625"/>
            <a:ext cx="10515600" cy="4351338"/>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Fetching data from a data frame and by using a </a:t>
            </a:r>
            <a:r>
              <a:rPr lang="en-US" sz="2000" dirty="0" err="1">
                <a:solidFill>
                  <a:schemeClr val="bg1"/>
                </a:solidFill>
                <a:latin typeface="Times New Roman" panose="02020603050405020304" pitchFamily="18" charset="0"/>
                <a:cs typeface="Times New Roman" panose="02020603050405020304" pitchFamily="18" charset="0"/>
              </a:rPr>
              <a:t>Matplot</a:t>
            </a:r>
            <a:r>
              <a:rPr lang="en-US" sz="2000" dirty="0">
                <a:solidFill>
                  <a:schemeClr val="bg1"/>
                </a:solidFill>
                <a:latin typeface="Times New Roman" panose="02020603050405020304" pitchFamily="18" charset="0"/>
                <a:cs typeface="Times New Roman" panose="02020603050405020304" pitchFamily="18" charset="0"/>
              </a:rPr>
              <a:t>-library showing the data in a visual way in a different types like bar charts, Histograms</a:t>
            </a: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Generated three types of reports:</a:t>
            </a:r>
          </a:p>
          <a:p>
            <a:pPr marL="0" indent="0">
              <a:buNone/>
            </a:pP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   a) Highest Category</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b) Total sales by month</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c) Total Sales by top 10 countries</a:t>
            </a:r>
          </a:p>
        </p:txBody>
      </p:sp>
    </p:spTree>
    <p:extLst>
      <p:ext uri="{BB962C8B-B14F-4D97-AF65-F5344CB8AC3E}">
        <p14:creationId xmlns:p14="http://schemas.microsoft.com/office/powerpoint/2010/main" val="34386909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DBAF-69B9-604E-7F7E-8D6FCF9D1097}"/>
              </a:ext>
            </a:extLst>
          </p:cNvPr>
          <p:cNvSpPr>
            <a:spLocks noGrp="1"/>
          </p:cNvSpPr>
          <p:nvPr>
            <p:ph type="title"/>
          </p:nvPr>
        </p:nvSpPr>
        <p:spPr>
          <a:xfrm>
            <a:off x="1451580" y="804520"/>
            <a:ext cx="4960442" cy="1049235"/>
          </a:xfrm>
        </p:spPr>
        <p:txBody>
          <a:bodyPr>
            <a:normAutofit fontScale="90000"/>
          </a:bodyPr>
          <a:lstStyle/>
          <a:p>
            <a:r>
              <a:rPr lang="en-US" dirty="0">
                <a:latin typeface="Times New Roman" panose="02020603050405020304" pitchFamily="18" charset="0"/>
                <a:cs typeface="Times New Roman" panose="02020603050405020304" pitchFamily="18" charset="0"/>
              </a:rPr>
              <a:t>CATEGORY COUNT</a:t>
            </a:r>
          </a:p>
        </p:txBody>
      </p:sp>
      <p:sp>
        <p:nvSpPr>
          <p:cNvPr id="3" name="Content Placeholder 2">
            <a:extLst>
              <a:ext uri="{FF2B5EF4-FFF2-40B4-BE49-F238E27FC236}">
                <a16:creationId xmlns:a16="http://schemas.microsoft.com/office/drawing/2014/main" id="{45E7CBFA-05C6-5AC8-D9E8-DA9463B1E58B}"/>
              </a:ext>
            </a:extLst>
          </p:cNvPr>
          <p:cNvSpPr>
            <a:spLocks noGrp="1"/>
          </p:cNvSpPr>
          <p:nvPr>
            <p:ph idx="1"/>
          </p:nvPr>
        </p:nvSpPr>
        <p:spPr>
          <a:xfrm>
            <a:off x="1451581" y="2015732"/>
            <a:ext cx="4172212" cy="3450613"/>
          </a:xfrm>
        </p:spPr>
        <p:txBody>
          <a:bodyPr>
            <a:normAutofit/>
          </a:bodyPr>
          <a:lstStyle/>
          <a:p>
            <a:pPr algn="just"/>
            <a:r>
              <a:rPr lang="en-US" sz="2000" dirty="0">
                <a:latin typeface="Times New Roman" panose="02020603050405020304" pitchFamily="18" charset="0"/>
                <a:cs typeface="Times New Roman" panose="02020603050405020304" pitchFamily="18" charset="0"/>
              </a:rPr>
              <a:t>We'll visualize the distribution of product categories in our online retail dataset using a bar chart. This will show us which categories are most prevalent and if there are any notable trends in purchasing behavior.</a:t>
            </a:r>
          </a:p>
        </p:txBody>
      </p:sp>
      <p:pic>
        <p:nvPicPr>
          <p:cNvPr id="5" name="Picture 4" descr="A graph with numbers and text&#10;&#10;Description automatically generated">
            <a:extLst>
              <a:ext uri="{FF2B5EF4-FFF2-40B4-BE49-F238E27FC236}">
                <a16:creationId xmlns:a16="http://schemas.microsoft.com/office/drawing/2014/main" id="{53E41398-1B8D-5C43-92F6-AC517CF47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785" y="2126014"/>
            <a:ext cx="5456734" cy="2976264"/>
          </a:xfrm>
          <a:prstGeom prst="rect">
            <a:avLst/>
          </a:prstGeom>
        </p:spPr>
      </p:pic>
    </p:spTree>
    <p:extLst>
      <p:ext uri="{BB962C8B-B14F-4D97-AF65-F5344CB8AC3E}">
        <p14:creationId xmlns:p14="http://schemas.microsoft.com/office/powerpoint/2010/main" val="354734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267F-DAF5-3075-8AE5-DA52BD598EB4}"/>
              </a:ext>
            </a:extLst>
          </p:cNvPr>
          <p:cNvSpPr>
            <a:spLocks noGrp="1"/>
          </p:cNvSpPr>
          <p:nvPr>
            <p:ph type="title"/>
          </p:nvPr>
        </p:nvSpPr>
        <p:spPr>
          <a:xfrm>
            <a:off x="1451580" y="804520"/>
            <a:ext cx="6599600" cy="1049235"/>
          </a:xfrm>
        </p:spPr>
        <p:txBody>
          <a:bodyPr>
            <a:noAutofit/>
          </a:bodyPr>
          <a:lstStyle/>
          <a:p>
            <a:r>
              <a:rPr lang="en-US" sz="4000" dirty="0">
                <a:latin typeface="Times New Roman" panose="02020603050405020304" pitchFamily="18" charset="0"/>
                <a:cs typeface="Times New Roman" panose="02020603050405020304" pitchFamily="18" charset="0"/>
              </a:rPr>
              <a:t>TOTAL SALES BY MONTH</a:t>
            </a:r>
          </a:p>
        </p:txBody>
      </p:sp>
      <p:sp>
        <p:nvSpPr>
          <p:cNvPr id="3" name="Content Placeholder 2">
            <a:extLst>
              <a:ext uri="{FF2B5EF4-FFF2-40B4-BE49-F238E27FC236}">
                <a16:creationId xmlns:a16="http://schemas.microsoft.com/office/drawing/2014/main" id="{BE8AFD04-B5DE-15DA-E438-B228B1A76578}"/>
              </a:ext>
            </a:extLst>
          </p:cNvPr>
          <p:cNvSpPr>
            <a:spLocks noGrp="1"/>
          </p:cNvSpPr>
          <p:nvPr>
            <p:ph idx="1"/>
          </p:nvPr>
        </p:nvSpPr>
        <p:spPr>
          <a:xfrm>
            <a:off x="1451581" y="2015732"/>
            <a:ext cx="4172212" cy="3450613"/>
          </a:xfrm>
        </p:spPr>
        <p:txBody>
          <a:bodyPr>
            <a:normAutofit/>
          </a:bodyPr>
          <a:lstStyle/>
          <a:p>
            <a:pPr algn="just"/>
            <a:r>
              <a:rPr lang="en-US" sz="2000" dirty="0">
                <a:latin typeface="Times New Roman" panose="02020603050405020304" pitchFamily="18" charset="0"/>
                <a:cs typeface="Times New Roman" panose="02020603050405020304" pitchFamily="18" charset="0"/>
              </a:rPr>
              <a:t>We'll plot the total sales amounts over different months using bar chart. This will allow us to identify seasonal patterns and fluctuations in sales over the course of the year.</a:t>
            </a:r>
            <a:br>
              <a:rPr lang="en-US" dirty="0"/>
            </a:br>
            <a:br>
              <a:rPr lang="en-US" dirty="0"/>
            </a:br>
            <a:endParaRPr lang="en-US" dirty="0"/>
          </a:p>
        </p:txBody>
      </p:sp>
      <p:pic>
        <p:nvPicPr>
          <p:cNvPr id="5" name="Picture 4" descr="A graph of sales&#10;&#10;Description automatically generated">
            <a:extLst>
              <a:ext uri="{FF2B5EF4-FFF2-40B4-BE49-F238E27FC236}">
                <a16:creationId xmlns:a16="http://schemas.microsoft.com/office/drawing/2014/main" id="{A108B473-05BE-AEA9-3204-B0E818B9A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785" y="2189698"/>
            <a:ext cx="5405935" cy="2976264"/>
          </a:xfrm>
          <a:prstGeom prst="rect">
            <a:avLst/>
          </a:prstGeom>
        </p:spPr>
      </p:pic>
    </p:spTree>
    <p:extLst>
      <p:ext uri="{BB962C8B-B14F-4D97-AF65-F5344CB8AC3E}">
        <p14:creationId xmlns:p14="http://schemas.microsoft.com/office/powerpoint/2010/main" val="293090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7EF9-CC9A-5FCE-170A-474D69BC2CF7}"/>
              </a:ext>
            </a:extLst>
          </p:cNvPr>
          <p:cNvSpPr>
            <a:spLocks noGrp="1"/>
          </p:cNvSpPr>
          <p:nvPr>
            <p:ph type="title"/>
          </p:nvPr>
        </p:nvSpPr>
        <p:spPr>
          <a:xfrm>
            <a:off x="1451580" y="804520"/>
            <a:ext cx="8662576" cy="1049235"/>
          </a:xfrm>
        </p:spPr>
        <p:txBody>
          <a:bodyPr>
            <a:normAutofit fontScale="90000"/>
          </a:bodyPr>
          <a:lstStyle/>
          <a:p>
            <a:r>
              <a:rPr lang="en-US" sz="4000" dirty="0">
                <a:latin typeface="Times New Roman" panose="02020603050405020304" pitchFamily="18" charset="0"/>
                <a:cs typeface="Times New Roman" panose="02020603050405020304" pitchFamily="18" charset="0"/>
              </a:rPr>
              <a:t>TOTAL SALES BY TOP 10 COUNTRIES</a:t>
            </a:r>
          </a:p>
        </p:txBody>
      </p:sp>
      <p:sp>
        <p:nvSpPr>
          <p:cNvPr id="3" name="Content Placeholder 2">
            <a:extLst>
              <a:ext uri="{FF2B5EF4-FFF2-40B4-BE49-F238E27FC236}">
                <a16:creationId xmlns:a16="http://schemas.microsoft.com/office/drawing/2014/main" id="{D2A2C8B0-40A5-E24E-5EC1-8EDA2B5FEDD0}"/>
              </a:ext>
            </a:extLst>
          </p:cNvPr>
          <p:cNvSpPr>
            <a:spLocks noGrp="1"/>
          </p:cNvSpPr>
          <p:nvPr>
            <p:ph idx="1"/>
          </p:nvPr>
        </p:nvSpPr>
        <p:spPr>
          <a:xfrm>
            <a:off x="1451581" y="2015732"/>
            <a:ext cx="4358204" cy="3450613"/>
          </a:xfrm>
        </p:spPr>
        <p:txBody>
          <a:bodyPr>
            <a:normAutofit/>
          </a:bodyPr>
          <a:lstStyle/>
          <a:p>
            <a:pPr algn="just"/>
            <a:r>
              <a:rPr lang="en-US" sz="2000" dirty="0">
                <a:latin typeface="Times New Roman" panose="02020603050405020304" pitchFamily="18" charset="0"/>
                <a:cs typeface="Times New Roman" panose="02020603050405020304" pitchFamily="18" charset="0"/>
              </a:rPr>
              <a:t>Using a bar chart or map, we'll illustrate the total sales generated by different countries. This visualization will highlight which countries are driving our sales and any geographical trends in purchasing behavior.</a:t>
            </a:r>
          </a:p>
        </p:txBody>
      </p:sp>
      <p:pic>
        <p:nvPicPr>
          <p:cNvPr id="5" name="Picture 4" descr="A graph of sales by countries/regions&#10;&#10;Description automatically generated">
            <a:extLst>
              <a:ext uri="{FF2B5EF4-FFF2-40B4-BE49-F238E27FC236}">
                <a16:creationId xmlns:a16="http://schemas.microsoft.com/office/drawing/2014/main" id="{1BC2A13E-5885-5B85-01BB-B80D5EFF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785" y="2088098"/>
            <a:ext cx="5675971" cy="2976264"/>
          </a:xfrm>
          <a:prstGeom prst="rect">
            <a:avLst/>
          </a:prstGeom>
        </p:spPr>
      </p:pic>
    </p:spTree>
    <p:extLst>
      <p:ext uri="{BB962C8B-B14F-4D97-AF65-F5344CB8AC3E}">
        <p14:creationId xmlns:p14="http://schemas.microsoft.com/office/powerpoint/2010/main" val="29414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84A5-A505-B082-4FED-ED61791B274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TOP CUSTOMERS ANALYSIS</a:t>
            </a:r>
            <a:r>
              <a:rPr lang="en-US" dirty="0"/>
              <a:t>:</a:t>
            </a:r>
            <a:br>
              <a:rPr lang="en-US" dirty="0"/>
            </a:br>
            <a:endParaRPr lang="en-US" dirty="0"/>
          </a:p>
        </p:txBody>
      </p:sp>
      <p:sp>
        <p:nvSpPr>
          <p:cNvPr id="3" name="Content Placeholder 2">
            <a:extLst>
              <a:ext uri="{FF2B5EF4-FFF2-40B4-BE49-F238E27FC236}">
                <a16:creationId xmlns:a16="http://schemas.microsoft.com/office/drawing/2014/main" id="{290812D0-C0C6-1F40-FC65-76DD2F98F68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Identified the top customers based on their total quantity purchased Extracted the customer ID, total quantity and unit price for each item, we calculating the total purchase of customer with highest. This   information used to understand highest purchased customer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F133090-62A2-44F9-7BF3-07118A388964}"/>
              </a:ext>
            </a:extLst>
          </p:cNvPr>
          <p:cNvPicPr>
            <a:picLocks noChangeAspect="1"/>
          </p:cNvPicPr>
          <p:nvPr/>
        </p:nvPicPr>
        <p:blipFill>
          <a:blip r:embed="rId2"/>
          <a:stretch>
            <a:fillRect/>
          </a:stretch>
        </p:blipFill>
        <p:spPr>
          <a:xfrm>
            <a:off x="3978812" y="3429000"/>
            <a:ext cx="4234375" cy="1691640"/>
          </a:xfrm>
          <a:prstGeom prst="rect">
            <a:avLst/>
          </a:prstGeom>
        </p:spPr>
      </p:pic>
    </p:spTree>
    <p:extLst>
      <p:ext uri="{BB962C8B-B14F-4D97-AF65-F5344CB8AC3E}">
        <p14:creationId xmlns:p14="http://schemas.microsoft.com/office/powerpoint/2010/main" val="251583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E5E-7A7D-59C0-ABF8-3EA0525A5644}"/>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CHALLENGES </a:t>
            </a:r>
          </a:p>
        </p:txBody>
      </p:sp>
      <p:sp>
        <p:nvSpPr>
          <p:cNvPr id="3" name="Content Placeholder 2">
            <a:extLst>
              <a:ext uri="{FF2B5EF4-FFF2-40B4-BE49-F238E27FC236}">
                <a16:creationId xmlns:a16="http://schemas.microsoft.com/office/drawing/2014/main" id="{0960BC4E-D316-4B6E-B686-192A189E969E}"/>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Challenges and Solutions: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Challenge: Can’t able to categorize the items by using dictionary by key-value approach</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Solution: Implemented a combination of oversampling and class weights to address the imbalance.</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Challenge: Noise in text data (misspellings, abbreviations, special characters).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Solution: Applied extensive data cleaning techniques including lemmatization and removal of invalid words. </a:t>
            </a:r>
          </a:p>
        </p:txBody>
      </p:sp>
    </p:spTree>
    <p:extLst>
      <p:ext uri="{BB962C8B-B14F-4D97-AF65-F5344CB8AC3E}">
        <p14:creationId xmlns:p14="http://schemas.microsoft.com/office/powerpoint/2010/main" val="101070631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72F8-1DD4-3CC1-ED35-B27930784916}"/>
              </a:ext>
            </a:extLst>
          </p:cNvPr>
          <p:cNvSpPr>
            <a:spLocks noGrp="1"/>
          </p:cNvSpPr>
          <p:nvPr>
            <p:ph type="title"/>
          </p:nvPr>
        </p:nvSpPr>
        <p:spPr>
          <a:xfrm>
            <a:off x="838200" y="365125"/>
            <a:ext cx="10515600" cy="1325563"/>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F35329C-0A5B-BBEC-F314-2333F6688841}"/>
              </a:ext>
            </a:extLst>
          </p:cNvPr>
          <p:cNvSpPr>
            <a:spLocks noGrp="1"/>
          </p:cNvSpPr>
          <p:nvPr>
            <p:ph idx="1"/>
          </p:nvPr>
        </p:nvSpPr>
        <p:spPr>
          <a:xfrm>
            <a:off x="838200" y="1825625"/>
            <a:ext cx="10515600" cy="4351338"/>
          </a:xfrm>
        </p:spPr>
        <p:txBody>
          <a:bodyPr>
            <a:normAutofit/>
          </a:bodyPr>
          <a:lstStyle/>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Main Findings and Outcomes:</a:t>
            </a:r>
          </a:p>
          <a:p>
            <a:r>
              <a:rPr lang="en-US" sz="2000" dirty="0">
                <a:solidFill>
                  <a:schemeClr val="bg1"/>
                </a:solidFill>
                <a:latin typeface="Times New Roman" panose="02020603050405020304" pitchFamily="18" charset="0"/>
                <a:cs typeface="Times New Roman" panose="02020603050405020304" pitchFamily="18" charset="0"/>
              </a:rPr>
              <a:t>Our analysis revealed significant insights into the distribution of product categories, top customer contributions, geographical sales trends, and seasonal patterns within the online retail dataset.</a:t>
            </a:r>
          </a:p>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Implications and Potential Applications:</a:t>
            </a:r>
          </a:p>
          <a:p>
            <a:r>
              <a:rPr lang="en-US" sz="2000" dirty="0">
                <a:solidFill>
                  <a:schemeClr val="bg1"/>
                </a:solidFill>
                <a:latin typeface="Times New Roman" panose="02020603050405020304" pitchFamily="18" charset="0"/>
                <a:cs typeface="Times New Roman" panose="02020603050405020304" pitchFamily="18" charset="0"/>
              </a:rPr>
              <a:t>These findings have direct implications for business strategy, such as optimizing product offerings, tailoring marketing efforts, and improving inventory management to meet customer demand more effectively.</a:t>
            </a:r>
          </a:p>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Future Work and Improvements:</a:t>
            </a:r>
          </a:p>
          <a:p>
            <a:r>
              <a:rPr lang="en-US" sz="2000" dirty="0">
                <a:solidFill>
                  <a:schemeClr val="bg1"/>
                </a:solidFill>
                <a:latin typeface="Times New Roman" panose="02020603050405020304" pitchFamily="18" charset="0"/>
                <a:cs typeface="Times New Roman" panose="02020603050405020304" pitchFamily="18" charset="0"/>
              </a:rPr>
              <a:t>Moving forward, we can explore enhancements to the model by incorporating additional features or refining preprocessing techniques. This could lead to improved prediction accuracy and further insights into customer behavior and market trends.</a:t>
            </a:r>
          </a:p>
        </p:txBody>
      </p:sp>
    </p:spTree>
    <p:extLst>
      <p:ext uri="{BB962C8B-B14F-4D97-AF65-F5344CB8AC3E}">
        <p14:creationId xmlns:p14="http://schemas.microsoft.com/office/powerpoint/2010/main" val="71721590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51C-B60D-B0E1-2D41-B74A9DE012B6}"/>
              </a:ext>
            </a:extLst>
          </p:cNvPr>
          <p:cNvSpPr>
            <a:spLocks noGrp="1"/>
          </p:cNvSpPr>
          <p:nvPr>
            <p:ph type="title"/>
          </p:nvPr>
        </p:nvSpPr>
        <p:spPr>
          <a:xfrm>
            <a:off x="7698658" y="681038"/>
            <a:ext cx="3655142" cy="1009650"/>
          </a:xfrm>
        </p:spPr>
        <p:txBody>
          <a:bodyPr/>
          <a:lstStyle/>
          <a:p>
            <a:endParaRPr lang="en-US" dirty="0"/>
          </a:p>
        </p:txBody>
      </p:sp>
      <p:sp>
        <p:nvSpPr>
          <p:cNvPr id="3" name="Content Placeholder 2">
            <a:extLst>
              <a:ext uri="{FF2B5EF4-FFF2-40B4-BE49-F238E27FC236}">
                <a16:creationId xmlns:a16="http://schemas.microsoft.com/office/drawing/2014/main" id="{7B773001-AB0F-0356-771B-94C0F243D512}"/>
              </a:ext>
            </a:extLst>
          </p:cNvPr>
          <p:cNvSpPr>
            <a:spLocks noGrp="1"/>
          </p:cNvSpPr>
          <p:nvPr>
            <p:ph idx="1"/>
          </p:nvPr>
        </p:nvSpPr>
        <p:spPr>
          <a:xfrm>
            <a:off x="838200" y="2520175"/>
            <a:ext cx="10515600" cy="3656787"/>
          </a:xfrm>
        </p:spPr>
        <p:txBody>
          <a:bodyPr>
            <a:normAutofit/>
          </a:bodyPr>
          <a:lstStyle/>
          <a:p>
            <a:pPr marL="0" indent="0" algn="ctr">
              <a:buNone/>
            </a:pPr>
            <a:r>
              <a:rPr lang="en-US" sz="60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20652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97B-A839-F629-D914-32BD03D93C9D}"/>
              </a:ext>
            </a:extLst>
          </p:cNvPr>
          <p:cNvSpPr>
            <a:spLocks noGrp="1"/>
          </p:cNvSpPr>
          <p:nvPr>
            <p:ph type="title"/>
          </p:nvPr>
        </p:nvSpPr>
        <p:spPr>
          <a:xfrm>
            <a:off x="838200" y="1"/>
            <a:ext cx="10515600" cy="138429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2259C5E-38C4-2534-0102-603F83AA01EA}"/>
              </a:ext>
            </a:extLst>
          </p:cNvPr>
          <p:cNvSpPr>
            <a:spLocks noGrp="1"/>
          </p:cNvSpPr>
          <p:nvPr>
            <p:ph idx="1"/>
          </p:nvPr>
        </p:nvSpPr>
        <p:spPr>
          <a:xfrm>
            <a:off x="838200" y="977900"/>
            <a:ext cx="10947400" cy="5778500"/>
          </a:xfrm>
          <a:gradFill>
            <a:gsLst>
              <a:gs pos="0">
                <a:schemeClr val="accent3">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PROJECT OVERVIEW:</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Our text classification project aimed to develop a model capable of categorizing textual descriptions from an online retail dataset.</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IMPORTANCE OF TEXT CLASSIFICATION:</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Text classification plays a crucial role in automating tasks such as sentiment analysis, spam detection, and content categorization, leading to improved efficiency and decision-making.</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DATASET DESCRIPTION:</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The dataset used for training and testing the classifier contained textual descriptions of products from an online retail platform. It consisted of X number of records with Y categories.</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OBJECTIVES:</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The primary objectives of our project include training a text classifier on the provided dataset, predicting categories for new descriptions, and analyzing the results to gain insights into the dataset.</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KEY POINTS:</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Throughout this presentation, we will discuss the process of training the text classifier, evaluating its performance, making predictions on new data, analyzing the results, and presenting visualizations of the dataset</a:t>
            </a:r>
          </a:p>
        </p:txBody>
      </p:sp>
    </p:spTree>
    <p:extLst>
      <p:ext uri="{BB962C8B-B14F-4D97-AF65-F5344CB8AC3E}">
        <p14:creationId xmlns:p14="http://schemas.microsoft.com/office/powerpoint/2010/main" val="15259155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7AC6-DCF7-0C6A-CD9E-49491214B673}"/>
              </a:ext>
            </a:extLst>
          </p:cNvPr>
          <p:cNvSpPr>
            <a:spLocks noGrp="1"/>
          </p:cNvSpPr>
          <p:nvPr>
            <p:ph type="title"/>
          </p:nvPr>
        </p:nvSpPr>
        <p:spPr>
          <a:xfrm>
            <a:off x="838200" y="558800"/>
            <a:ext cx="10934700" cy="1651000"/>
          </a:xfrm>
        </p:spPr>
        <p:txBody>
          <a:bodyPr>
            <a:normAutofit fontScale="90000"/>
          </a:bodyPr>
          <a:lstStyle/>
          <a:p>
            <a:r>
              <a:rPr lang="en-US" sz="4900" dirty="0">
                <a:solidFill>
                  <a:schemeClr val="bg1"/>
                </a:solidFill>
                <a:latin typeface="Times New Roman" panose="02020603050405020304" pitchFamily="18" charset="0"/>
                <a:cs typeface="Times New Roman" panose="02020603050405020304" pitchFamily="18" charset="0"/>
              </a:rPr>
              <a:t>OVERVIEW OF THE PROJECT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257AA3-E54C-83F3-5475-A1D54E715014}"/>
              </a:ext>
            </a:extLst>
          </p:cNvPr>
          <p:cNvSpPr>
            <a:spLocks noGrp="1"/>
          </p:cNvSpPr>
          <p:nvPr>
            <p:ph idx="1"/>
          </p:nvPr>
        </p:nvSpPr>
        <p:spPr>
          <a:xfrm>
            <a:off x="838200" y="2055803"/>
            <a:ext cx="9766300" cy="4121160"/>
          </a:xfrm>
        </p:spPr>
        <p:txBody>
          <a:bodyPr>
            <a:normAutofit/>
          </a:bodyPr>
          <a:lstStyle/>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DATA PREPROCESSING: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Clean, transform, and organize raw data.</a:t>
            </a:r>
          </a:p>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MODEL TRAINING:</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Train a machine learning model on preprocessed data.</a:t>
            </a:r>
          </a:p>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PREDICTION: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Use the trained model to predict categories for new data.</a:t>
            </a:r>
          </a:p>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ANALYSIS AND VISUALIZATION: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Analyze predictions and visualize insights.</a:t>
            </a:r>
          </a:p>
        </p:txBody>
      </p:sp>
    </p:spTree>
    <p:extLst>
      <p:ext uri="{BB962C8B-B14F-4D97-AF65-F5344CB8AC3E}">
        <p14:creationId xmlns:p14="http://schemas.microsoft.com/office/powerpoint/2010/main" val="40313969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A966-D9A5-D9D3-4751-66D2CCE55313}"/>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FB94AE1C-1933-FAAC-D456-03B897934834}"/>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TRAINING DATA PREPARATION:</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labeled data is manually cleaned and organized in a CSV format and  is loaded into a pandas Data Frame.</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preprocessed text data is tokenized, splitting it into individual words or tokens.</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Count Vectorizer is used to transform the text data into a numerical format that the classifier can understand.</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labeled data is split into two parts: 80% for training and 20% for testing.</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vectorized training data is used to train the Naïve Bayes multinomial classifier. This involves feeding the classifier with the features (word counts) and their corresponding labels (categories).</a:t>
            </a:r>
          </a:p>
          <a:p>
            <a:pPr marL="0" lvl="1" indent="0">
              <a:spcBef>
                <a:spcPts val="1000"/>
              </a:spcBef>
              <a:buNone/>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26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E5E-7A7D-59C0-ABF8-3EA0525A5644}"/>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MODEL TESTING</a:t>
            </a:r>
            <a:br>
              <a:rPr lang="en-US" dirty="0"/>
            </a:br>
            <a:endParaRPr lang="en-US" dirty="0"/>
          </a:p>
        </p:txBody>
      </p:sp>
      <p:sp>
        <p:nvSpPr>
          <p:cNvPr id="3" name="Content Placeholder 2">
            <a:extLst>
              <a:ext uri="{FF2B5EF4-FFF2-40B4-BE49-F238E27FC236}">
                <a16:creationId xmlns:a16="http://schemas.microsoft.com/office/drawing/2014/main" id="{0960BC4E-D316-4B6E-B686-192A189E969E}"/>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MODEL TESTING:</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trained model is then used to predict the categories for the testing data (the remaining 20%).</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Predicted categories are compared against the original categories from the labeled data to assess the model's accuracy.</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model predicted the categories for the test data with accuracy of 78%.</a:t>
            </a:r>
          </a:p>
        </p:txBody>
      </p:sp>
    </p:spTree>
    <p:extLst>
      <p:ext uri="{BB962C8B-B14F-4D97-AF65-F5344CB8AC3E}">
        <p14:creationId xmlns:p14="http://schemas.microsoft.com/office/powerpoint/2010/main" val="9700692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3265-7769-6EB8-0198-552CD1CA707E}"/>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PREDICTIONS ON NEW DATA</a:t>
            </a:r>
          </a:p>
        </p:txBody>
      </p:sp>
      <p:sp>
        <p:nvSpPr>
          <p:cNvPr id="3" name="Content Placeholder 2">
            <a:extLst>
              <a:ext uri="{FF2B5EF4-FFF2-40B4-BE49-F238E27FC236}">
                <a16:creationId xmlns:a16="http://schemas.microsoft.com/office/drawing/2014/main" id="{1D7CE4AB-286D-57D9-E070-C6C782539DCF}"/>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Process Overview:</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applied our trained classifier to make predictions on a new dataset from the online retail data-set</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Data Preparation: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loaded the new dataset containing descriptions from the online retail Data-set and prepared it for prediction</a:t>
            </a:r>
            <a:r>
              <a:rPr lang="en-US" sz="2600" dirty="0">
                <a:solidFill>
                  <a:schemeClr val="bg1"/>
                </a:solidFill>
                <a:latin typeface="Times New Roman" panose="02020603050405020304" pitchFamily="18" charset="0"/>
                <a:cs typeface="Times New Roman" panose="02020603050405020304" pitchFamily="18" charset="0"/>
              </a:rPr>
              <a:t>.</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Text Preprocessing:</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To ensure consistency with the training data, we preprocessed the new dataset by applying techniques such as lemmatization and removal of invalid words.</a:t>
            </a:r>
          </a:p>
        </p:txBody>
      </p:sp>
    </p:spTree>
    <p:extLst>
      <p:ext uri="{BB962C8B-B14F-4D97-AF65-F5344CB8AC3E}">
        <p14:creationId xmlns:p14="http://schemas.microsoft.com/office/powerpoint/2010/main" val="4969794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3265-7769-6EB8-0198-552CD1CA707E}"/>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PREDICTIONS ON NEW DATA</a:t>
            </a:r>
            <a:endParaRPr lang="en-US" dirty="0"/>
          </a:p>
        </p:txBody>
      </p:sp>
      <p:sp>
        <p:nvSpPr>
          <p:cNvPr id="3" name="Content Placeholder 2">
            <a:extLst>
              <a:ext uri="{FF2B5EF4-FFF2-40B4-BE49-F238E27FC236}">
                <a16:creationId xmlns:a16="http://schemas.microsoft.com/office/drawing/2014/main" id="{1D7CE4AB-286D-57D9-E070-C6C782539DCF}"/>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Prediction Process: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then applied the trained classifier to the preprocessed descriptions, categorizing them into respective product categories.</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Output:</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predicted categories for the descriptions in the new dataset were obtained, allowing us to analyze the distribution of products across different categories.</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Validation: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conducted validation checks to assess the accuracy and reliability of the predictions on the new data, ensuring the effectiveness of our classifier in categorizing descriptions from the online retail dataset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35972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49AE-3FAD-F0F7-B99D-9E684D14ADBC}"/>
              </a:ext>
            </a:extLst>
          </p:cNvPr>
          <p:cNvSpPr>
            <a:spLocks noGrp="1"/>
          </p:cNvSpPr>
          <p:nvPr>
            <p:ph type="title"/>
          </p:nvPr>
        </p:nvSpPr>
        <p:spPr/>
        <p:txBody>
          <a:bodyPr/>
          <a:lstStyle/>
          <a:p>
            <a:r>
              <a:rPr lang="en-US" dirty="0"/>
              <a:t>RESULTS</a:t>
            </a:r>
          </a:p>
        </p:txBody>
      </p:sp>
      <p:pic>
        <p:nvPicPr>
          <p:cNvPr id="5" name="Content Placeholder 4" descr="A screenshot of a computer screen&#10;&#10;Description automatically generated">
            <a:extLst>
              <a:ext uri="{FF2B5EF4-FFF2-40B4-BE49-F238E27FC236}">
                <a16:creationId xmlns:a16="http://schemas.microsoft.com/office/drawing/2014/main" id="{B83217D6-B2DB-6411-92A0-38CB69D75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244" y="1483112"/>
            <a:ext cx="10295512" cy="4482790"/>
          </a:xfrm>
        </p:spPr>
      </p:pic>
    </p:spTree>
    <p:extLst>
      <p:ext uri="{BB962C8B-B14F-4D97-AF65-F5344CB8AC3E}">
        <p14:creationId xmlns:p14="http://schemas.microsoft.com/office/powerpoint/2010/main" val="48133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68AA-5A5E-A734-8085-EE1C97CC5199}"/>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SAVING PREDICTIONS</a:t>
            </a:r>
          </a:p>
        </p:txBody>
      </p:sp>
      <p:sp>
        <p:nvSpPr>
          <p:cNvPr id="3" name="Content Placeholder 2">
            <a:extLst>
              <a:ext uri="{FF2B5EF4-FFF2-40B4-BE49-F238E27FC236}">
                <a16:creationId xmlns:a16="http://schemas.microsoft.com/office/drawing/2014/main" id="{DE986C7E-5AE5-176D-5974-4E211E24E913}"/>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Saving Predictions to CSV and JSON: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saved our predictions in two common file formats: CSV and JSON.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This ensures that our data is easy to access and use for future analysis.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Whether we need to evaluate our model again or explore trends later, we've got it covered.</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Importance of Storing Predictions: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Storing our predictions is like keeping a record of our insights for later.</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It helps us refine our model, uncover new trends, and make better decisions.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Plus, having our predictions handy makes reporting and sharing findings a breeze.</a:t>
            </a:r>
          </a:p>
        </p:txBody>
      </p:sp>
    </p:spTree>
    <p:extLst>
      <p:ext uri="{BB962C8B-B14F-4D97-AF65-F5344CB8AC3E}">
        <p14:creationId xmlns:p14="http://schemas.microsoft.com/office/powerpoint/2010/main" val="26393516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978</TotalTime>
  <Words>1076</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Courier New</vt:lpstr>
      <vt:lpstr>Times New Roman</vt:lpstr>
      <vt:lpstr>Wingdings</vt:lpstr>
      <vt:lpstr>Office Theme</vt:lpstr>
      <vt:lpstr>TEXT CLASSIFICATION AND ANALYSIS PROJECT TO CLASSIFY ONLINE RETAIL DATA</vt:lpstr>
      <vt:lpstr>INTRODUCTION</vt:lpstr>
      <vt:lpstr>OVERVIEW OF THE PROJECT COMPONENTS: </vt:lpstr>
      <vt:lpstr>TRAINING THE MODEL</vt:lpstr>
      <vt:lpstr>MODEL TESTING </vt:lpstr>
      <vt:lpstr>PREDICTIONS ON NEW DATA</vt:lpstr>
      <vt:lpstr>PREDICTIONS ON NEW DATA</vt:lpstr>
      <vt:lpstr>RESULTS</vt:lpstr>
      <vt:lpstr>SAVING PREDICTIONS</vt:lpstr>
      <vt:lpstr>ANALYSIS AND VISUALIZATION</vt:lpstr>
      <vt:lpstr>CATEGORY COUNT</vt:lpstr>
      <vt:lpstr>TOTAL SALES BY MONTH</vt:lpstr>
      <vt:lpstr>TOTAL SALES BY TOP 10 COUNTRIES</vt:lpstr>
      <vt:lpstr>TOP CUSTOMERS ANALYSIS: </vt:lpstr>
      <vt:lpstr>CHALLENGES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and Analysis Project to classify online retail data</dc:title>
  <dc:creator>Vikram Samudrala</dc:creator>
  <cp:lastModifiedBy>Mounika Dummu</cp:lastModifiedBy>
  <cp:revision>12</cp:revision>
  <dcterms:created xsi:type="dcterms:W3CDTF">2024-05-03T06:13:25Z</dcterms:created>
  <dcterms:modified xsi:type="dcterms:W3CDTF">2024-05-08T23:43:33Z</dcterms:modified>
</cp:coreProperties>
</file>