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0" r:id="rId3"/>
    <p:sldId id="268" r:id="rId4"/>
    <p:sldId id="261" r:id="rId5"/>
    <p:sldId id="269" r:id="rId6"/>
    <p:sldId id="271" r:id="rId7"/>
    <p:sldId id="27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31159DA-8C23-4906-B809-128989731289}" type="datetimeFigureOut">
              <a:rPr kumimoji="1" lang="ja-JP" altLang="en-US" smtClean="0"/>
              <a:t>2021/6/9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33B46E-84C4-406B-9064-5D1CFC1C80E8}" type="slidenum">
              <a:rPr kumimoji="1" lang="ja-JP" altLang="en-US" smtClean="0"/>
              <a:t>‹#›</a:t>
            </a:fld>
            <a:endParaRPr kumimoji="1" lang="ja-JP" altLang="en-US"/>
          </a:p>
        </p:txBody>
      </p:sp>
    </p:spTree>
    <p:extLst>
      <p:ext uri="{BB962C8B-B14F-4D97-AF65-F5344CB8AC3E}">
        <p14:creationId xmlns:p14="http://schemas.microsoft.com/office/powerpoint/2010/main" val="348081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31159DA-8C23-4906-B809-128989731289}" type="datetimeFigureOut">
              <a:rPr kumimoji="1" lang="ja-JP" altLang="en-US" smtClean="0"/>
              <a:t>2021/6/9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33B46E-84C4-406B-9064-5D1CFC1C80E8}" type="slidenum">
              <a:rPr kumimoji="1" lang="ja-JP" altLang="en-US" smtClean="0"/>
              <a:t>‹#›</a:t>
            </a:fld>
            <a:endParaRPr kumimoji="1" lang="ja-JP" altLang="en-US"/>
          </a:p>
        </p:txBody>
      </p:sp>
    </p:spTree>
    <p:extLst>
      <p:ext uri="{BB962C8B-B14F-4D97-AF65-F5344CB8AC3E}">
        <p14:creationId xmlns:p14="http://schemas.microsoft.com/office/powerpoint/2010/main" val="106620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31159DA-8C23-4906-B809-128989731289}" type="datetimeFigureOut">
              <a:rPr kumimoji="1" lang="ja-JP" altLang="en-US" smtClean="0"/>
              <a:t>2021/6/9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33B46E-84C4-406B-9064-5D1CFC1C80E8}" type="slidenum">
              <a:rPr kumimoji="1" lang="ja-JP" altLang="en-US" smtClean="0"/>
              <a:t>‹#›</a:t>
            </a:fld>
            <a:endParaRPr kumimoji="1" lang="ja-JP" altLang="en-US"/>
          </a:p>
        </p:txBody>
      </p:sp>
    </p:spTree>
    <p:extLst>
      <p:ext uri="{BB962C8B-B14F-4D97-AF65-F5344CB8AC3E}">
        <p14:creationId xmlns:p14="http://schemas.microsoft.com/office/powerpoint/2010/main" val="3550833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31159DA-8C23-4906-B809-128989731289}" type="datetimeFigureOut">
              <a:rPr kumimoji="1" lang="ja-JP" altLang="en-US" smtClean="0"/>
              <a:t>2021/6/9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33B46E-84C4-406B-9064-5D1CFC1C80E8}" type="slidenum">
              <a:rPr kumimoji="1" lang="ja-JP" altLang="en-US" smtClean="0"/>
              <a:t>‹#›</a:t>
            </a:fld>
            <a:endParaRPr kumimoji="1" lang="ja-JP" altLang="en-US"/>
          </a:p>
        </p:txBody>
      </p:sp>
    </p:spTree>
    <p:extLst>
      <p:ext uri="{BB962C8B-B14F-4D97-AF65-F5344CB8AC3E}">
        <p14:creationId xmlns:p14="http://schemas.microsoft.com/office/powerpoint/2010/main" val="77879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31159DA-8C23-4906-B809-128989731289}" type="datetimeFigureOut">
              <a:rPr kumimoji="1" lang="ja-JP" altLang="en-US" smtClean="0"/>
              <a:t>2021/6/9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33B46E-84C4-406B-9064-5D1CFC1C80E8}" type="slidenum">
              <a:rPr kumimoji="1" lang="ja-JP" altLang="en-US" smtClean="0"/>
              <a:t>‹#›</a:t>
            </a:fld>
            <a:endParaRPr kumimoji="1" lang="ja-JP" altLang="en-US"/>
          </a:p>
        </p:txBody>
      </p:sp>
    </p:spTree>
    <p:extLst>
      <p:ext uri="{BB962C8B-B14F-4D97-AF65-F5344CB8AC3E}">
        <p14:creationId xmlns:p14="http://schemas.microsoft.com/office/powerpoint/2010/main" val="3531326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31159DA-8C23-4906-B809-128989731289}" type="datetimeFigureOut">
              <a:rPr kumimoji="1" lang="ja-JP" altLang="en-US" smtClean="0"/>
              <a:t>2021/6/9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33B46E-84C4-406B-9064-5D1CFC1C80E8}" type="slidenum">
              <a:rPr kumimoji="1" lang="ja-JP" altLang="en-US" smtClean="0"/>
              <a:t>‹#›</a:t>
            </a:fld>
            <a:endParaRPr kumimoji="1" lang="ja-JP" altLang="en-US"/>
          </a:p>
        </p:txBody>
      </p:sp>
    </p:spTree>
    <p:extLst>
      <p:ext uri="{BB962C8B-B14F-4D97-AF65-F5344CB8AC3E}">
        <p14:creationId xmlns:p14="http://schemas.microsoft.com/office/powerpoint/2010/main" val="90099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31159DA-8C23-4906-B809-128989731289}" type="datetimeFigureOut">
              <a:rPr kumimoji="1" lang="ja-JP" altLang="en-US" smtClean="0"/>
              <a:t>2021/6/9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C33B46E-84C4-406B-9064-5D1CFC1C80E8}" type="slidenum">
              <a:rPr kumimoji="1" lang="ja-JP" altLang="en-US" smtClean="0"/>
              <a:t>‹#›</a:t>
            </a:fld>
            <a:endParaRPr kumimoji="1" lang="ja-JP" altLang="en-US"/>
          </a:p>
        </p:txBody>
      </p:sp>
    </p:spTree>
    <p:extLst>
      <p:ext uri="{BB962C8B-B14F-4D97-AF65-F5344CB8AC3E}">
        <p14:creationId xmlns:p14="http://schemas.microsoft.com/office/powerpoint/2010/main" val="16390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31159DA-8C23-4906-B809-128989731289}" type="datetimeFigureOut">
              <a:rPr kumimoji="1" lang="ja-JP" altLang="en-US" smtClean="0"/>
              <a:t>2021/6/9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C33B46E-84C4-406B-9064-5D1CFC1C80E8}" type="slidenum">
              <a:rPr kumimoji="1" lang="ja-JP" altLang="en-US" smtClean="0"/>
              <a:t>‹#›</a:t>
            </a:fld>
            <a:endParaRPr kumimoji="1" lang="ja-JP" altLang="en-US"/>
          </a:p>
        </p:txBody>
      </p:sp>
    </p:spTree>
    <p:extLst>
      <p:ext uri="{BB962C8B-B14F-4D97-AF65-F5344CB8AC3E}">
        <p14:creationId xmlns:p14="http://schemas.microsoft.com/office/powerpoint/2010/main" val="180751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31159DA-8C23-4906-B809-128989731289}" type="datetimeFigureOut">
              <a:rPr kumimoji="1" lang="ja-JP" altLang="en-US" smtClean="0"/>
              <a:t>2021/6/9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C33B46E-84C4-406B-9064-5D1CFC1C80E8}" type="slidenum">
              <a:rPr kumimoji="1" lang="ja-JP" altLang="en-US" smtClean="0"/>
              <a:t>‹#›</a:t>
            </a:fld>
            <a:endParaRPr kumimoji="1" lang="ja-JP" altLang="en-US"/>
          </a:p>
        </p:txBody>
      </p:sp>
    </p:spTree>
    <p:extLst>
      <p:ext uri="{BB962C8B-B14F-4D97-AF65-F5344CB8AC3E}">
        <p14:creationId xmlns:p14="http://schemas.microsoft.com/office/powerpoint/2010/main" val="4285515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31159DA-8C23-4906-B809-128989731289}" type="datetimeFigureOut">
              <a:rPr kumimoji="1" lang="ja-JP" altLang="en-US" smtClean="0"/>
              <a:t>2021/6/9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33B46E-84C4-406B-9064-5D1CFC1C80E8}" type="slidenum">
              <a:rPr kumimoji="1" lang="ja-JP" altLang="en-US" smtClean="0"/>
              <a:t>‹#›</a:t>
            </a:fld>
            <a:endParaRPr kumimoji="1" lang="ja-JP" altLang="en-US"/>
          </a:p>
        </p:txBody>
      </p:sp>
    </p:spTree>
    <p:extLst>
      <p:ext uri="{BB962C8B-B14F-4D97-AF65-F5344CB8AC3E}">
        <p14:creationId xmlns:p14="http://schemas.microsoft.com/office/powerpoint/2010/main" val="2404945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31159DA-8C23-4906-B809-128989731289}" type="datetimeFigureOut">
              <a:rPr kumimoji="1" lang="ja-JP" altLang="en-US" smtClean="0"/>
              <a:t>2021/6/9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33B46E-84C4-406B-9064-5D1CFC1C80E8}" type="slidenum">
              <a:rPr kumimoji="1" lang="ja-JP" altLang="en-US" smtClean="0"/>
              <a:t>‹#›</a:t>
            </a:fld>
            <a:endParaRPr kumimoji="1" lang="ja-JP" altLang="en-US"/>
          </a:p>
        </p:txBody>
      </p:sp>
    </p:spTree>
    <p:extLst>
      <p:ext uri="{BB962C8B-B14F-4D97-AF65-F5344CB8AC3E}">
        <p14:creationId xmlns:p14="http://schemas.microsoft.com/office/powerpoint/2010/main" val="330496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1159DA-8C23-4906-B809-128989731289}" type="datetimeFigureOut">
              <a:rPr kumimoji="1" lang="ja-JP" altLang="en-US" smtClean="0"/>
              <a:t>2021/6/9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33B46E-84C4-406B-9064-5D1CFC1C80E8}" type="slidenum">
              <a:rPr kumimoji="1" lang="ja-JP" altLang="en-US" smtClean="0"/>
              <a:t>‹#›</a:t>
            </a:fld>
            <a:endParaRPr kumimoji="1" lang="ja-JP" altLang="en-US"/>
          </a:p>
        </p:txBody>
      </p:sp>
    </p:spTree>
    <p:extLst>
      <p:ext uri="{BB962C8B-B14F-4D97-AF65-F5344CB8AC3E}">
        <p14:creationId xmlns:p14="http://schemas.microsoft.com/office/powerpoint/2010/main" val="1610474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925" y="365125"/>
            <a:ext cx="11645660" cy="635539"/>
          </a:xfrm>
          <a:blipFill>
            <a:blip r:embed="rId2"/>
            <a:tile tx="0" ty="0" sx="100000" sy="100000" flip="none" algn="tl"/>
          </a:blipFill>
        </p:spPr>
        <p:txBody>
          <a:bodyPr>
            <a:normAutofit fontScale="90000"/>
          </a:bodyPr>
          <a:lstStyle/>
          <a:p>
            <a:r>
              <a:rPr lang="en-US" altLang="ja-JP" dirty="0">
                <a:latin typeface="Meiryo UI" panose="020B0604030504040204" pitchFamily="34" charset="-128"/>
                <a:ea typeface="Meiryo UI" panose="020B0604030504040204" pitchFamily="34" charset="-128"/>
              </a:rPr>
              <a:t>1</a:t>
            </a:r>
            <a:r>
              <a:rPr kumimoji="1" lang="en-US" altLang="ja-JP" dirty="0" smtClean="0">
                <a:latin typeface="Meiryo UI" panose="020B0604030504040204" pitchFamily="34" charset="-128"/>
                <a:ea typeface="Meiryo UI" panose="020B0604030504040204" pitchFamily="34" charset="-128"/>
              </a:rPr>
              <a:t>.</a:t>
            </a:r>
            <a:r>
              <a:rPr kumimoji="1" lang="ja-JP" altLang="en-US" dirty="0" smtClean="0">
                <a:latin typeface="Meiryo UI" panose="020B0604030504040204" pitchFamily="34" charset="-128"/>
                <a:ea typeface="Meiryo UI" panose="020B0604030504040204" pitchFamily="34" charset="-128"/>
              </a:rPr>
              <a:t>概要</a:t>
            </a:r>
            <a:endParaRPr kumimoji="1" lang="ja-JP" altLang="en-US" dirty="0">
              <a:latin typeface="Meiryo UI" panose="020B0604030504040204" pitchFamily="34" charset="-128"/>
              <a:ea typeface="Meiryo UI" panose="020B0604030504040204" pitchFamily="34" charset="-128"/>
            </a:endParaRPr>
          </a:p>
        </p:txBody>
      </p:sp>
      <p:sp>
        <p:nvSpPr>
          <p:cNvPr id="3" name="コンテンツ プレースホルダー 2"/>
          <p:cNvSpPr>
            <a:spLocks noGrp="1"/>
          </p:cNvSpPr>
          <p:nvPr>
            <p:ph idx="1"/>
          </p:nvPr>
        </p:nvSpPr>
        <p:spPr>
          <a:xfrm>
            <a:off x="301925" y="1825624"/>
            <a:ext cx="11645660" cy="4868473"/>
          </a:xfrm>
          <a:ln>
            <a:solidFill>
              <a:schemeClr val="tx1"/>
            </a:solidFill>
          </a:ln>
        </p:spPr>
        <p:txBody>
          <a:bodyPr>
            <a:normAutofit/>
          </a:bodyPr>
          <a:lstStyle/>
          <a:p>
            <a:pPr>
              <a:lnSpc>
                <a:spcPct val="110000"/>
              </a:lnSpc>
            </a:pPr>
            <a:r>
              <a:rPr lang="en-US" altLang="ja-JP" sz="1400" dirty="0" smtClean="0">
                <a:latin typeface="Meiryo UI" panose="020B0604030504040204" pitchFamily="34" charset="-128"/>
                <a:ea typeface="Meiryo UI" panose="020B0604030504040204" pitchFamily="34" charset="-128"/>
              </a:rPr>
              <a:t>AWS</a:t>
            </a:r>
            <a:r>
              <a:rPr lang="ja-JP" altLang="en-US" sz="1400" dirty="0" smtClean="0">
                <a:latin typeface="Meiryo UI" panose="020B0604030504040204" pitchFamily="34" charset="-128"/>
                <a:ea typeface="Meiryo UI" panose="020B0604030504040204" pitchFamily="34" charset="-128"/>
              </a:rPr>
              <a:t>の特徴</a:t>
            </a:r>
            <a:endParaRPr lang="en-US" altLang="ja-JP" sz="1400" dirty="0" smtClean="0">
              <a:latin typeface="Meiryo UI" panose="020B0604030504040204" pitchFamily="34" charset="-128"/>
              <a:ea typeface="Meiryo UI" panose="020B0604030504040204" pitchFamily="34" charset="-128"/>
            </a:endParaRPr>
          </a:p>
          <a:p>
            <a:pPr marL="0" indent="0">
              <a:lnSpc>
                <a:spcPct val="110000"/>
              </a:lnSpc>
              <a:buNone/>
            </a:pPr>
            <a:r>
              <a:rPr lang="ja-JP" altLang="en-US" sz="1400" dirty="0" smtClean="0">
                <a:latin typeface="Meiryo UI" panose="020B0604030504040204" pitchFamily="34" charset="-128"/>
                <a:ea typeface="Meiryo UI" panose="020B0604030504040204" pitchFamily="34" charset="-128"/>
              </a:rPr>
              <a:t>　クラウドインフラサービス。</a:t>
            </a:r>
            <a:endParaRPr lang="en-US" altLang="ja-JP" sz="1400" dirty="0" smtClean="0">
              <a:latin typeface="Meiryo UI" panose="020B0604030504040204" pitchFamily="34" charset="-128"/>
              <a:ea typeface="Meiryo UI" panose="020B0604030504040204" pitchFamily="34" charset="-128"/>
            </a:endParaRPr>
          </a:p>
          <a:p>
            <a:pPr marL="0" indent="0">
              <a:lnSpc>
                <a:spcPct val="110000"/>
              </a:lnSpc>
              <a:buNone/>
            </a:pPr>
            <a:r>
              <a:rPr lang="ja-JP" altLang="en-US" sz="1400" dirty="0" smtClean="0">
                <a:latin typeface="Meiryo UI" panose="020B0604030504040204" pitchFamily="34" charset="-128"/>
                <a:ea typeface="Meiryo UI" panose="020B0604030504040204" pitchFamily="34" charset="-128"/>
              </a:rPr>
              <a:t>　利用者としては、主</a:t>
            </a:r>
            <a:r>
              <a:rPr lang="ja-JP" altLang="en-US" sz="1400" dirty="0">
                <a:latin typeface="Meiryo UI" panose="020B0604030504040204" pitchFamily="34" charset="-128"/>
                <a:ea typeface="Meiryo UI" panose="020B0604030504040204" pitchFamily="34" charset="-128"/>
              </a:rPr>
              <a:t>にサーバーまわり</a:t>
            </a:r>
            <a:r>
              <a:rPr lang="ja-JP" altLang="en-US" sz="1400" dirty="0" smtClean="0">
                <a:latin typeface="Meiryo UI" panose="020B0604030504040204" pitchFamily="34" charset="-128"/>
                <a:ea typeface="Meiryo UI" panose="020B0604030504040204" pitchFamily="34" charset="-128"/>
              </a:rPr>
              <a:t>の資源調達、チューニング、セキュリティ</a:t>
            </a:r>
            <a:r>
              <a:rPr lang="ja-JP" altLang="en-US" sz="1400" dirty="0">
                <a:latin typeface="Meiryo UI" panose="020B0604030504040204" pitchFamily="34" charset="-128"/>
                <a:ea typeface="Meiryo UI" panose="020B0604030504040204" pitchFamily="34" charset="-128"/>
              </a:rPr>
              <a:t>対策</a:t>
            </a:r>
            <a:r>
              <a:rPr lang="ja-JP" altLang="en-US" sz="1400" dirty="0" smtClean="0">
                <a:latin typeface="Meiryo UI" panose="020B0604030504040204" pitchFamily="34" charset="-128"/>
                <a:ea typeface="Meiryo UI" panose="020B0604030504040204" pitchFamily="34" charset="-128"/>
              </a:rPr>
              <a:t>を任せて、自社</a:t>
            </a:r>
            <a:r>
              <a:rPr lang="ja-JP" altLang="en-US" sz="1400" dirty="0">
                <a:latin typeface="Meiryo UI" panose="020B0604030504040204" pitchFamily="34" charset="-128"/>
                <a:ea typeface="Meiryo UI" panose="020B0604030504040204" pitchFamily="34" charset="-128"/>
              </a:rPr>
              <a:t>サービスの</a:t>
            </a:r>
            <a:r>
              <a:rPr lang="ja-JP" altLang="en-US" sz="1400" dirty="0" smtClean="0">
                <a:latin typeface="Meiryo UI" panose="020B0604030504040204" pitchFamily="34" charset="-128"/>
                <a:ea typeface="Meiryo UI" panose="020B0604030504040204" pitchFamily="34" charset="-128"/>
              </a:rPr>
              <a:t>開発など、ビジネスだけに集中できる。</a:t>
            </a:r>
            <a:endParaRPr lang="en-US" altLang="ja-JP" sz="1400" dirty="0">
              <a:latin typeface="Meiryo UI" panose="020B0604030504040204" pitchFamily="34" charset="-128"/>
              <a:ea typeface="Meiryo UI" panose="020B0604030504040204" pitchFamily="34" charset="-128"/>
            </a:endParaRPr>
          </a:p>
        </p:txBody>
      </p:sp>
      <p:sp>
        <p:nvSpPr>
          <p:cNvPr id="5" name="タイトル 1"/>
          <p:cNvSpPr txBox="1">
            <a:spLocks/>
          </p:cNvSpPr>
          <p:nvPr/>
        </p:nvSpPr>
        <p:spPr>
          <a:xfrm>
            <a:off x="838199" y="1095375"/>
            <a:ext cx="11109386" cy="635539"/>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1600" b="1" dirty="0" smtClean="0">
                <a:latin typeface="Meiryo UI" panose="020B0604030504040204" pitchFamily="34" charset="-128"/>
                <a:ea typeface="Meiryo UI" panose="020B0604030504040204" pitchFamily="34" charset="-128"/>
              </a:rPr>
              <a:t>AWS(Amazon Web</a:t>
            </a:r>
            <a:r>
              <a:rPr lang="ja-JP" altLang="en-US" sz="1600" b="1" dirty="0">
                <a:latin typeface="Meiryo UI" panose="020B0604030504040204" pitchFamily="34" charset="-128"/>
                <a:ea typeface="Meiryo UI" panose="020B0604030504040204" pitchFamily="34" charset="-128"/>
              </a:rPr>
              <a:t> </a:t>
            </a:r>
            <a:r>
              <a:rPr lang="en-US" altLang="ja-JP" sz="1600" b="1" dirty="0" smtClean="0">
                <a:latin typeface="Meiryo UI" panose="020B0604030504040204" pitchFamily="34" charset="-128"/>
                <a:ea typeface="Meiryo UI" panose="020B0604030504040204" pitchFamily="34" charset="-128"/>
              </a:rPr>
              <a:t>Service)</a:t>
            </a:r>
            <a:r>
              <a:rPr lang="ja-JP" altLang="en-US" sz="1600" b="1" dirty="0" smtClean="0">
                <a:latin typeface="Meiryo UI" panose="020B0604030504040204" pitchFamily="34" charset="-128"/>
                <a:ea typeface="Meiryo UI" panose="020B0604030504040204" pitchFamily="34" charset="-128"/>
              </a:rPr>
              <a:t>とは</a:t>
            </a:r>
            <a:r>
              <a:rPr lang="en-US" altLang="ja-JP" sz="1600" b="1" dirty="0">
                <a:latin typeface="Meiryo UI" panose="020B0604030504040204" pitchFamily="34" charset="-128"/>
                <a:ea typeface="Meiryo UI" panose="020B0604030504040204" pitchFamily="34" charset="-128"/>
              </a:rPr>
              <a:t>Amazon</a:t>
            </a:r>
            <a:r>
              <a:rPr lang="ja-JP" altLang="en-US" sz="1600" b="1" dirty="0" err="1">
                <a:latin typeface="Meiryo UI" panose="020B0604030504040204" pitchFamily="34" charset="-128"/>
                <a:ea typeface="Meiryo UI" panose="020B0604030504040204" pitchFamily="34" charset="-128"/>
              </a:rPr>
              <a:t>が提</a:t>
            </a:r>
            <a:r>
              <a:rPr lang="ja-JP" altLang="en-US" sz="1600" b="1" dirty="0">
                <a:latin typeface="Meiryo UI" panose="020B0604030504040204" pitchFamily="34" charset="-128"/>
                <a:ea typeface="Meiryo UI" panose="020B0604030504040204" pitchFamily="34" charset="-128"/>
              </a:rPr>
              <a:t>供している</a:t>
            </a:r>
            <a:r>
              <a:rPr lang="ja-JP" altLang="en-US" sz="1600" b="1" dirty="0" smtClean="0">
                <a:latin typeface="Meiryo UI" panose="020B0604030504040204" pitchFamily="34" charset="-128"/>
                <a:ea typeface="Meiryo UI" panose="020B0604030504040204" pitchFamily="34" charset="-128"/>
              </a:rPr>
              <a:t>クラウドサービス</a:t>
            </a:r>
            <a:endParaRPr lang="ja-JP" altLang="en-US" sz="1600" b="1" dirty="0">
              <a:latin typeface="Meiryo UI" panose="020B0604030504040204" pitchFamily="34" charset="-128"/>
              <a:ea typeface="Meiryo UI" panose="020B0604030504040204" pitchFamily="34" charset="-128"/>
            </a:endParaRPr>
          </a:p>
        </p:txBody>
      </p:sp>
      <p:sp>
        <p:nvSpPr>
          <p:cNvPr id="6" name="タイトル 1"/>
          <p:cNvSpPr txBox="1">
            <a:spLocks/>
          </p:cNvSpPr>
          <p:nvPr/>
        </p:nvSpPr>
        <p:spPr>
          <a:xfrm>
            <a:off x="301926" y="1095375"/>
            <a:ext cx="465826" cy="635539"/>
          </a:xfrm>
          <a:prstGeom prst="rect">
            <a:avLst/>
          </a:prstGeom>
          <a:solidFill>
            <a:srgbClr val="00B0F0"/>
          </a:solidFill>
          <a:ln>
            <a:solidFill>
              <a:schemeClr val="tx1"/>
            </a:solidFill>
          </a:ln>
        </p:spPr>
        <p:txBody>
          <a:bodyPr vert="eaVert"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400" dirty="0" smtClean="0">
                <a:solidFill>
                  <a:schemeClr val="bg1"/>
                </a:solidFill>
                <a:latin typeface="Meiryo UI" panose="020B0604030504040204" pitchFamily="34" charset="-128"/>
                <a:ea typeface="Meiryo UI" panose="020B0604030504040204" pitchFamily="34" charset="-128"/>
              </a:rPr>
              <a:t>内容</a:t>
            </a:r>
            <a:endParaRPr lang="ja-JP" altLang="en-US" sz="1400" dirty="0">
              <a:solidFill>
                <a:schemeClr val="bg1"/>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574728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p:cNvSpPr/>
          <p:nvPr/>
        </p:nvSpPr>
        <p:spPr>
          <a:xfrm>
            <a:off x="1686468" y="2751767"/>
            <a:ext cx="9312211" cy="362315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4416726" y="2294617"/>
            <a:ext cx="3372928" cy="94891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7789654" y="2294617"/>
            <a:ext cx="3209025" cy="22946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1686468" y="2294617"/>
            <a:ext cx="2730257" cy="48318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301925" y="365125"/>
            <a:ext cx="11645660" cy="635539"/>
          </a:xfrm>
          <a:blipFill>
            <a:blip r:embed="rId2"/>
            <a:tile tx="0" ty="0" sx="100000" sy="100000" flip="none" algn="tl"/>
          </a:blipFill>
        </p:spPr>
        <p:txBody>
          <a:bodyPr>
            <a:normAutofit fontScale="90000"/>
          </a:bodyPr>
          <a:lstStyle/>
          <a:p>
            <a:r>
              <a:rPr lang="ja-JP" altLang="en-US" dirty="0" smtClean="0">
                <a:latin typeface="Meiryo UI" panose="020B0604030504040204" pitchFamily="34" charset="-128"/>
                <a:ea typeface="Meiryo UI" panose="020B0604030504040204" pitchFamily="34" charset="-128"/>
              </a:rPr>
              <a:t>参考）</a:t>
            </a:r>
            <a:r>
              <a:rPr lang="en-US" altLang="ja-JP" dirty="0" smtClean="0">
                <a:latin typeface="Meiryo UI" panose="020B0604030504040204" pitchFamily="34" charset="-128"/>
                <a:ea typeface="Meiryo UI" panose="020B0604030504040204" pitchFamily="34" charset="-128"/>
              </a:rPr>
              <a:t>SaaS</a:t>
            </a:r>
            <a:endParaRPr kumimoji="1" lang="ja-JP" altLang="en-US" dirty="0">
              <a:latin typeface="Meiryo UI" panose="020B0604030504040204" pitchFamily="34" charset="-128"/>
              <a:ea typeface="Meiryo UI" panose="020B0604030504040204" pitchFamily="34" charset="-128"/>
            </a:endParaRPr>
          </a:p>
        </p:txBody>
      </p:sp>
      <p:sp>
        <p:nvSpPr>
          <p:cNvPr id="5" name="タイトル 1"/>
          <p:cNvSpPr txBox="1">
            <a:spLocks/>
          </p:cNvSpPr>
          <p:nvPr/>
        </p:nvSpPr>
        <p:spPr>
          <a:xfrm>
            <a:off x="838199" y="1095375"/>
            <a:ext cx="11109386" cy="635539"/>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1600" b="1" dirty="0" smtClean="0">
                <a:latin typeface="Meiryo UI" panose="020B0604030504040204" pitchFamily="34" charset="-128"/>
                <a:ea typeface="Meiryo UI" panose="020B0604030504040204" pitchFamily="34" charset="-128"/>
              </a:rPr>
              <a:t>SaaS</a:t>
            </a:r>
            <a:r>
              <a:rPr lang="ja-JP" altLang="en-US" sz="1600" b="1" dirty="0" err="1" smtClean="0">
                <a:latin typeface="Meiryo UI" panose="020B0604030504040204" pitchFamily="34" charset="-128"/>
                <a:ea typeface="Meiryo UI" panose="020B0604030504040204" pitchFamily="34" charset="-128"/>
              </a:rPr>
              <a:t>、</a:t>
            </a:r>
            <a:r>
              <a:rPr lang="en-US" altLang="ja-JP" sz="1600" b="1" dirty="0" smtClean="0">
                <a:latin typeface="Meiryo UI" panose="020B0604030504040204" pitchFamily="34" charset="-128"/>
                <a:ea typeface="Meiryo UI" panose="020B0604030504040204" pitchFamily="34" charset="-128"/>
              </a:rPr>
              <a:t>PaaS</a:t>
            </a:r>
            <a:r>
              <a:rPr lang="ja-JP" altLang="en-US" sz="1600" b="1" dirty="0" err="1" smtClean="0">
                <a:latin typeface="Meiryo UI" panose="020B0604030504040204" pitchFamily="34" charset="-128"/>
                <a:ea typeface="Meiryo UI" panose="020B0604030504040204" pitchFamily="34" charset="-128"/>
              </a:rPr>
              <a:t>、</a:t>
            </a:r>
            <a:r>
              <a:rPr lang="en-US" altLang="ja-JP" sz="1600" b="1" dirty="0" smtClean="0">
                <a:latin typeface="Meiryo UI" panose="020B0604030504040204" pitchFamily="34" charset="-128"/>
                <a:ea typeface="Meiryo UI" panose="020B0604030504040204" pitchFamily="34" charset="-128"/>
              </a:rPr>
              <a:t>IaaS</a:t>
            </a:r>
            <a:r>
              <a:rPr lang="ja-JP" altLang="en-US" sz="1600" b="1" dirty="0" smtClean="0">
                <a:latin typeface="Meiryo UI" panose="020B0604030504040204" pitchFamily="34" charset="-128"/>
                <a:ea typeface="Meiryo UI" panose="020B0604030504040204" pitchFamily="34" charset="-128"/>
              </a:rPr>
              <a:t>の違い</a:t>
            </a:r>
            <a:endParaRPr lang="ja-JP" altLang="en-US" sz="1600" b="1" dirty="0">
              <a:latin typeface="Meiryo UI" panose="020B0604030504040204" pitchFamily="34" charset="-128"/>
              <a:ea typeface="Meiryo UI" panose="020B0604030504040204" pitchFamily="34" charset="-128"/>
            </a:endParaRPr>
          </a:p>
        </p:txBody>
      </p:sp>
      <p:sp>
        <p:nvSpPr>
          <p:cNvPr id="6" name="タイトル 1"/>
          <p:cNvSpPr txBox="1">
            <a:spLocks/>
          </p:cNvSpPr>
          <p:nvPr/>
        </p:nvSpPr>
        <p:spPr>
          <a:xfrm>
            <a:off x="301926" y="1095375"/>
            <a:ext cx="465826" cy="635539"/>
          </a:xfrm>
          <a:prstGeom prst="rect">
            <a:avLst/>
          </a:prstGeom>
          <a:solidFill>
            <a:srgbClr val="00B0F0"/>
          </a:solidFill>
          <a:ln>
            <a:solidFill>
              <a:schemeClr val="tx1"/>
            </a:solidFill>
          </a:ln>
        </p:spPr>
        <p:txBody>
          <a:bodyPr vert="eaVert"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400" dirty="0" smtClean="0">
                <a:solidFill>
                  <a:schemeClr val="bg1"/>
                </a:solidFill>
                <a:latin typeface="Meiryo UI" panose="020B0604030504040204" pitchFamily="34" charset="-128"/>
                <a:ea typeface="Meiryo UI" panose="020B0604030504040204" pitchFamily="34" charset="-128"/>
              </a:rPr>
              <a:t>内容</a:t>
            </a:r>
            <a:endParaRPr lang="ja-JP" altLang="en-US" sz="1400" dirty="0">
              <a:solidFill>
                <a:schemeClr val="bg1"/>
              </a:solidFill>
              <a:latin typeface="Meiryo UI" panose="020B0604030504040204" pitchFamily="34" charset="-128"/>
              <a:ea typeface="Meiryo UI" panose="020B0604030504040204" pitchFamily="34" charset="-128"/>
            </a:endParaRPr>
          </a:p>
        </p:txBody>
      </p:sp>
      <p:sp>
        <p:nvSpPr>
          <p:cNvPr id="8" name="角丸四角形 7"/>
          <p:cNvSpPr/>
          <p:nvPr/>
        </p:nvSpPr>
        <p:spPr>
          <a:xfrm>
            <a:off x="1824488" y="2346384"/>
            <a:ext cx="2191109" cy="362309"/>
          </a:xfrm>
          <a:prstGeom prst="round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34" charset="-128"/>
                <a:ea typeface="Meiryo UI" panose="020B0604030504040204" pitchFamily="34" charset="-128"/>
              </a:rPr>
              <a:t>アプリケーション</a:t>
            </a:r>
            <a:endParaRPr kumimoji="1" lang="ja-JP" altLang="en-US" sz="1400" dirty="0">
              <a:latin typeface="Meiryo UI" panose="020B0604030504040204" pitchFamily="34" charset="-128"/>
              <a:ea typeface="Meiryo UI" panose="020B0604030504040204" pitchFamily="34" charset="-128"/>
            </a:endParaRPr>
          </a:p>
        </p:txBody>
      </p:sp>
      <p:sp>
        <p:nvSpPr>
          <p:cNvPr id="9" name="角丸四角形 8"/>
          <p:cNvSpPr/>
          <p:nvPr/>
        </p:nvSpPr>
        <p:spPr>
          <a:xfrm>
            <a:off x="1824488" y="2794957"/>
            <a:ext cx="219110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34" charset="-128"/>
                <a:ea typeface="Meiryo UI" panose="020B0604030504040204" pitchFamily="34" charset="-128"/>
              </a:rPr>
              <a:t>データ</a:t>
            </a:r>
            <a:endParaRPr kumimoji="1" lang="ja-JP" altLang="en-US" sz="1400" dirty="0">
              <a:latin typeface="Meiryo UI" panose="020B0604030504040204" pitchFamily="34" charset="-128"/>
              <a:ea typeface="Meiryo UI" panose="020B0604030504040204" pitchFamily="34" charset="-128"/>
            </a:endParaRPr>
          </a:p>
        </p:txBody>
      </p:sp>
      <p:sp>
        <p:nvSpPr>
          <p:cNvPr id="10" name="角丸四角形 9"/>
          <p:cNvSpPr/>
          <p:nvPr/>
        </p:nvSpPr>
        <p:spPr>
          <a:xfrm>
            <a:off x="1824488" y="3243530"/>
            <a:ext cx="219110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34" charset="-128"/>
                <a:ea typeface="Meiryo UI" panose="020B0604030504040204" pitchFamily="34" charset="-128"/>
              </a:rPr>
              <a:t>ランタイム</a:t>
            </a:r>
            <a:endParaRPr kumimoji="1" lang="ja-JP" altLang="en-US" sz="1400" dirty="0">
              <a:latin typeface="Meiryo UI" panose="020B0604030504040204" pitchFamily="34" charset="-128"/>
              <a:ea typeface="Meiryo UI" panose="020B0604030504040204" pitchFamily="34" charset="-128"/>
            </a:endParaRPr>
          </a:p>
        </p:txBody>
      </p:sp>
      <p:sp>
        <p:nvSpPr>
          <p:cNvPr id="11" name="角丸四角形 10"/>
          <p:cNvSpPr/>
          <p:nvPr/>
        </p:nvSpPr>
        <p:spPr>
          <a:xfrm>
            <a:off x="1824488" y="3692103"/>
            <a:ext cx="219110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34" charset="-128"/>
                <a:ea typeface="Meiryo UI" panose="020B0604030504040204" pitchFamily="34" charset="-128"/>
              </a:rPr>
              <a:t>ミドルウェア</a:t>
            </a:r>
            <a:endParaRPr kumimoji="1" lang="ja-JP" altLang="en-US" sz="1400" dirty="0">
              <a:latin typeface="Meiryo UI" panose="020B0604030504040204" pitchFamily="34" charset="-128"/>
              <a:ea typeface="Meiryo UI" panose="020B0604030504040204" pitchFamily="34" charset="-128"/>
            </a:endParaRPr>
          </a:p>
        </p:txBody>
      </p:sp>
      <p:sp>
        <p:nvSpPr>
          <p:cNvPr id="12" name="角丸四角形 11"/>
          <p:cNvSpPr/>
          <p:nvPr/>
        </p:nvSpPr>
        <p:spPr>
          <a:xfrm>
            <a:off x="1824488" y="4140676"/>
            <a:ext cx="219110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latin typeface="Meiryo UI" panose="020B0604030504040204" pitchFamily="34" charset="-128"/>
                <a:ea typeface="Meiryo UI" panose="020B0604030504040204" pitchFamily="34" charset="-128"/>
              </a:rPr>
              <a:t>OS</a:t>
            </a:r>
            <a:endParaRPr kumimoji="1" lang="ja-JP" altLang="en-US" sz="1400" dirty="0">
              <a:latin typeface="Meiryo UI" panose="020B0604030504040204" pitchFamily="34" charset="-128"/>
              <a:ea typeface="Meiryo UI" panose="020B0604030504040204" pitchFamily="34" charset="-128"/>
            </a:endParaRPr>
          </a:p>
        </p:txBody>
      </p:sp>
      <p:sp>
        <p:nvSpPr>
          <p:cNvPr id="13" name="角丸四角形 12"/>
          <p:cNvSpPr/>
          <p:nvPr/>
        </p:nvSpPr>
        <p:spPr>
          <a:xfrm>
            <a:off x="1824488" y="4589249"/>
            <a:ext cx="219110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34" charset="-128"/>
                <a:ea typeface="Meiryo UI" panose="020B0604030504040204" pitchFamily="34" charset="-128"/>
              </a:rPr>
              <a:t>仮想化技術</a:t>
            </a:r>
            <a:endParaRPr kumimoji="1" lang="ja-JP" altLang="en-US" sz="1400" dirty="0">
              <a:latin typeface="Meiryo UI" panose="020B0604030504040204" pitchFamily="34" charset="-128"/>
              <a:ea typeface="Meiryo UI" panose="020B0604030504040204" pitchFamily="34" charset="-128"/>
            </a:endParaRPr>
          </a:p>
        </p:txBody>
      </p:sp>
      <p:sp>
        <p:nvSpPr>
          <p:cNvPr id="14" name="角丸四角形 13"/>
          <p:cNvSpPr/>
          <p:nvPr/>
        </p:nvSpPr>
        <p:spPr>
          <a:xfrm>
            <a:off x="1824488" y="5037822"/>
            <a:ext cx="219110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34" charset="-128"/>
                <a:ea typeface="Meiryo UI" panose="020B0604030504040204" pitchFamily="34" charset="-128"/>
              </a:rPr>
              <a:t>サーバ</a:t>
            </a:r>
            <a:endParaRPr kumimoji="1" lang="ja-JP" altLang="en-US" sz="1400" dirty="0">
              <a:latin typeface="Meiryo UI" panose="020B0604030504040204" pitchFamily="34" charset="-128"/>
              <a:ea typeface="Meiryo UI" panose="020B0604030504040204" pitchFamily="34" charset="-128"/>
            </a:endParaRPr>
          </a:p>
        </p:txBody>
      </p:sp>
      <p:sp>
        <p:nvSpPr>
          <p:cNvPr id="15" name="角丸四角形 14"/>
          <p:cNvSpPr/>
          <p:nvPr/>
        </p:nvSpPr>
        <p:spPr>
          <a:xfrm>
            <a:off x="1824488" y="5486395"/>
            <a:ext cx="219110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34" charset="-128"/>
                <a:ea typeface="Meiryo UI" panose="020B0604030504040204" pitchFamily="34" charset="-128"/>
              </a:rPr>
              <a:t>ストレージ</a:t>
            </a:r>
            <a:endParaRPr kumimoji="1" lang="ja-JP" altLang="en-US" sz="1400" dirty="0">
              <a:latin typeface="Meiryo UI" panose="020B0604030504040204" pitchFamily="34" charset="-128"/>
              <a:ea typeface="Meiryo UI" panose="020B0604030504040204" pitchFamily="34" charset="-128"/>
            </a:endParaRPr>
          </a:p>
        </p:txBody>
      </p:sp>
      <p:sp>
        <p:nvSpPr>
          <p:cNvPr id="16" name="角丸四角形 15"/>
          <p:cNvSpPr/>
          <p:nvPr/>
        </p:nvSpPr>
        <p:spPr>
          <a:xfrm>
            <a:off x="1824488" y="5934968"/>
            <a:ext cx="219110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34" charset="-128"/>
                <a:ea typeface="Meiryo UI" panose="020B0604030504040204" pitchFamily="34" charset="-128"/>
              </a:rPr>
              <a:t>ネットワーク</a:t>
            </a:r>
            <a:endParaRPr kumimoji="1" lang="ja-JP" altLang="en-US" sz="1400" dirty="0">
              <a:latin typeface="Meiryo UI" panose="020B0604030504040204" pitchFamily="34" charset="-128"/>
              <a:ea typeface="Meiryo UI" panose="020B0604030504040204" pitchFamily="34" charset="-128"/>
            </a:endParaRPr>
          </a:p>
        </p:txBody>
      </p:sp>
      <p:sp>
        <p:nvSpPr>
          <p:cNvPr id="4" name="テキスト ボックス 3"/>
          <p:cNvSpPr txBox="1"/>
          <p:nvPr/>
        </p:nvSpPr>
        <p:spPr>
          <a:xfrm>
            <a:off x="1928006" y="1949570"/>
            <a:ext cx="1647645" cy="369332"/>
          </a:xfrm>
          <a:prstGeom prst="rect">
            <a:avLst/>
          </a:prstGeom>
          <a:noFill/>
        </p:spPr>
        <p:txBody>
          <a:bodyPr wrap="square" rtlCol="0">
            <a:spAutoFit/>
          </a:bodyPr>
          <a:lstStyle/>
          <a:p>
            <a:r>
              <a:rPr kumimoji="1" lang="en-US" altLang="ja-JP" dirty="0" smtClean="0"/>
              <a:t>SaaS</a:t>
            </a:r>
            <a:endParaRPr kumimoji="1" lang="ja-JP" altLang="en-US" dirty="0"/>
          </a:p>
        </p:txBody>
      </p:sp>
      <p:sp>
        <p:nvSpPr>
          <p:cNvPr id="18" name="テキスト ボックス 17"/>
          <p:cNvSpPr txBox="1"/>
          <p:nvPr/>
        </p:nvSpPr>
        <p:spPr>
          <a:xfrm>
            <a:off x="1298278" y="1949570"/>
            <a:ext cx="388190" cy="923330"/>
          </a:xfrm>
          <a:prstGeom prst="rect">
            <a:avLst/>
          </a:prstGeom>
          <a:noFill/>
        </p:spPr>
        <p:txBody>
          <a:bodyPr wrap="square" rtlCol="0">
            <a:spAutoFit/>
          </a:bodyPr>
          <a:lstStyle/>
          <a:p>
            <a:r>
              <a:rPr kumimoji="1" lang="ja-JP" altLang="en-US" dirty="0" smtClean="0"/>
              <a:t>利用者</a:t>
            </a:r>
            <a:endParaRPr kumimoji="1" lang="ja-JP" altLang="en-US" dirty="0"/>
          </a:p>
        </p:txBody>
      </p:sp>
      <p:sp>
        <p:nvSpPr>
          <p:cNvPr id="19" name="テキスト ボックス 18"/>
          <p:cNvSpPr txBox="1"/>
          <p:nvPr/>
        </p:nvSpPr>
        <p:spPr>
          <a:xfrm>
            <a:off x="1298278" y="4321830"/>
            <a:ext cx="388190" cy="923330"/>
          </a:xfrm>
          <a:prstGeom prst="rect">
            <a:avLst/>
          </a:prstGeom>
          <a:noFill/>
        </p:spPr>
        <p:txBody>
          <a:bodyPr wrap="square" rtlCol="0">
            <a:spAutoFit/>
          </a:bodyPr>
          <a:lstStyle/>
          <a:p>
            <a:r>
              <a:rPr kumimoji="1" lang="ja-JP" altLang="en-US" dirty="0" smtClean="0"/>
              <a:t>提供側</a:t>
            </a:r>
            <a:endParaRPr kumimoji="1" lang="ja-JP" altLang="en-US" dirty="0"/>
          </a:p>
        </p:txBody>
      </p:sp>
      <p:sp>
        <p:nvSpPr>
          <p:cNvPr id="20" name="角丸四角形 19"/>
          <p:cNvSpPr/>
          <p:nvPr/>
        </p:nvSpPr>
        <p:spPr>
          <a:xfrm>
            <a:off x="4977441" y="2346384"/>
            <a:ext cx="2191109" cy="362309"/>
          </a:xfrm>
          <a:prstGeom prst="round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34" charset="-128"/>
                <a:ea typeface="Meiryo UI" panose="020B0604030504040204" pitchFamily="34" charset="-128"/>
              </a:rPr>
              <a:t>アプリケーション</a:t>
            </a:r>
            <a:endParaRPr kumimoji="1" lang="ja-JP" altLang="en-US" sz="1400" dirty="0">
              <a:latin typeface="Meiryo UI" panose="020B0604030504040204" pitchFamily="34" charset="-128"/>
              <a:ea typeface="Meiryo UI" panose="020B0604030504040204" pitchFamily="34" charset="-128"/>
            </a:endParaRPr>
          </a:p>
        </p:txBody>
      </p:sp>
      <p:sp>
        <p:nvSpPr>
          <p:cNvPr id="21" name="角丸四角形 20"/>
          <p:cNvSpPr/>
          <p:nvPr/>
        </p:nvSpPr>
        <p:spPr>
          <a:xfrm>
            <a:off x="4977441" y="2794957"/>
            <a:ext cx="2191109" cy="362309"/>
          </a:xfrm>
          <a:prstGeom prst="round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34" charset="-128"/>
                <a:ea typeface="Meiryo UI" panose="020B0604030504040204" pitchFamily="34" charset="-128"/>
              </a:rPr>
              <a:t>データ</a:t>
            </a:r>
            <a:endParaRPr kumimoji="1" lang="ja-JP" altLang="en-US" sz="1400" dirty="0">
              <a:latin typeface="Meiryo UI" panose="020B0604030504040204" pitchFamily="34" charset="-128"/>
              <a:ea typeface="Meiryo UI" panose="020B0604030504040204" pitchFamily="34" charset="-128"/>
            </a:endParaRPr>
          </a:p>
        </p:txBody>
      </p:sp>
      <p:sp>
        <p:nvSpPr>
          <p:cNvPr id="22" name="角丸四角形 21"/>
          <p:cNvSpPr/>
          <p:nvPr/>
        </p:nvSpPr>
        <p:spPr>
          <a:xfrm>
            <a:off x="4977441" y="3243530"/>
            <a:ext cx="219110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34" charset="-128"/>
                <a:ea typeface="Meiryo UI" panose="020B0604030504040204" pitchFamily="34" charset="-128"/>
              </a:rPr>
              <a:t>ランタイム</a:t>
            </a:r>
            <a:endParaRPr kumimoji="1" lang="ja-JP" altLang="en-US" sz="1400" dirty="0">
              <a:latin typeface="Meiryo UI" panose="020B0604030504040204" pitchFamily="34" charset="-128"/>
              <a:ea typeface="Meiryo UI" panose="020B0604030504040204" pitchFamily="34" charset="-128"/>
            </a:endParaRPr>
          </a:p>
        </p:txBody>
      </p:sp>
      <p:sp>
        <p:nvSpPr>
          <p:cNvPr id="23" name="角丸四角形 22"/>
          <p:cNvSpPr/>
          <p:nvPr/>
        </p:nvSpPr>
        <p:spPr>
          <a:xfrm>
            <a:off x="4977441" y="3692103"/>
            <a:ext cx="219110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34" charset="-128"/>
                <a:ea typeface="Meiryo UI" panose="020B0604030504040204" pitchFamily="34" charset="-128"/>
              </a:rPr>
              <a:t>ミドルウェア</a:t>
            </a:r>
            <a:endParaRPr kumimoji="1" lang="ja-JP" altLang="en-US" sz="1400" dirty="0">
              <a:latin typeface="Meiryo UI" panose="020B0604030504040204" pitchFamily="34" charset="-128"/>
              <a:ea typeface="Meiryo UI" panose="020B0604030504040204" pitchFamily="34" charset="-128"/>
            </a:endParaRPr>
          </a:p>
        </p:txBody>
      </p:sp>
      <p:sp>
        <p:nvSpPr>
          <p:cNvPr id="24" name="角丸四角形 23"/>
          <p:cNvSpPr/>
          <p:nvPr/>
        </p:nvSpPr>
        <p:spPr>
          <a:xfrm>
            <a:off x="4977441" y="4140676"/>
            <a:ext cx="219110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latin typeface="Meiryo UI" panose="020B0604030504040204" pitchFamily="34" charset="-128"/>
                <a:ea typeface="Meiryo UI" panose="020B0604030504040204" pitchFamily="34" charset="-128"/>
              </a:rPr>
              <a:t>OS</a:t>
            </a:r>
            <a:endParaRPr kumimoji="1" lang="ja-JP" altLang="en-US" sz="1400" dirty="0">
              <a:latin typeface="Meiryo UI" panose="020B0604030504040204" pitchFamily="34" charset="-128"/>
              <a:ea typeface="Meiryo UI" panose="020B0604030504040204" pitchFamily="34" charset="-128"/>
            </a:endParaRPr>
          </a:p>
        </p:txBody>
      </p:sp>
      <p:sp>
        <p:nvSpPr>
          <p:cNvPr id="25" name="角丸四角形 24"/>
          <p:cNvSpPr/>
          <p:nvPr/>
        </p:nvSpPr>
        <p:spPr>
          <a:xfrm>
            <a:off x="4977441" y="4589249"/>
            <a:ext cx="219110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34" charset="-128"/>
                <a:ea typeface="Meiryo UI" panose="020B0604030504040204" pitchFamily="34" charset="-128"/>
              </a:rPr>
              <a:t>仮想化技術</a:t>
            </a:r>
            <a:endParaRPr kumimoji="1" lang="ja-JP" altLang="en-US" sz="1400" dirty="0">
              <a:latin typeface="Meiryo UI" panose="020B0604030504040204" pitchFamily="34" charset="-128"/>
              <a:ea typeface="Meiryo UI" panose="020B0604030504040204" pitchFamily="34" charset="-128"/>
            </a:endParaRPr>
          </a:p>
        </p:txBody>
      </p:sp>
      <p:sp>
        <p:nvSpPr>
          <p:cNvPr id="26" name="角丸四角形 25"/>
          <p:cNvSpPr/>
          <p:nvPr/>
        </p:nvSpPr>
        <p:spPr>
          <a:xfrm>
            <a:off x="4977441" y="5037822"/>
            <a:ext cx="219110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34" charset="-128"/>
                <a:ea typeface="Meiryo UI" panose="020B0604030504040204" pitchFamily="34" charset="-128"/>
              </a:rPr>
              <a:t>サーバ</a:t>
            </a:r>
            <a:endParaRPr kumimoji="1" lang="ja-JP" altLang="en-US" sz="1400" dirty="0">
              <a:latin typeface="Meiryo UI" panose="020B0604030504040204" pitchFamily="34" charset="-128"/>
              <a:ea typeface="Meiryo UI" panose="020B0604030504040204" pitchFamily="34" charset="-128"/>
            </a:endParaRPr>
          </a:p>
        </p:txBody>
      </p:sp>
      <p:sp>
        <p:nvSpPr>
          <p:cNvPr id="27" name="角丸四角形 26"/>
          <p:cNvSpPr/>
          <p:nvPr/>
        </p:nvSpPr>
        <p:spPr>
          <a:xfrm>
            <a:off x="4977441" y="5486395"/>
            <a:ext cx="219110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34" charset="-128"/>
                <a:ea typeface="Meiryo UI" panose="020B0604030504040204" pitchFamily="34" charset="-128"/>
              </a:rPr>
              <a:t>ストレージ</a:t>
            </a:r>
            <a:endParaRPr kumimoji="1" lang="ja-JP" altLang="en-US" sz="1400" dirty="0">
              <a:latin typeface="Meiryo UI" panose="020B0604030504040204" pitchFamily="34" charset="-128"/>
              <a:ea typeface="Meiryo UI" panose="020B0604030504040204" pitchFamily="34" charset="-128"/>
            </a:endParaRPr>
          </a:p>
        </p:txBody>
      </p:sp>
      <p:sp>
        <p:nvSpPr>
          <p:cNvPr id="28" name="角丸四角形 27"/>
          <p:cNvSpPr/>
          <p:nvPr/>
        </p:nvSpPr>
        <p:spPr>
          <a:xfrm>
            <a:off x="4977441" y="5934968"/>
            <a:ext cx="219110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34" charset="-128"/>
                <a:ea typeface="Meiryo UI" panose="020B0604030504040204" pitchFamily="34" charset="-128"/>
              </a:rPr>
              <a:t>ネットワーク</a:t>
            </a:r>
            <a:endParaRPr kumimoji="1" lang="ja-JP" altLang="en-US" sz="1400" dirty="0">
              <a:latin typeface="Meiryo UI" panose="020B0604030504040204" pitchFamily="34" charset="-128"/>
              <a:ea typeface="Meiryo UI" panose="020B0604030504040204" pitchFamily="34" charset="-128"/>
            </a:endParaRPr>
          </a:p>
        </p:txBody>
      </p:sp>
      <p:sp>
        <p:nvSpPr>
          <p:cNvPr id="29" name="テキスト ボックス 28"/>
          <p:cNvSpPr txBox="1"/>
          <p:nvPr/>
        </p:nvSpPr>
        <p:spPr>
          <a:xfrm>
            <a:off x="5080959" y="1949570"/>
            <a:ext cx="1647645" cy="369332"/>
          </a:xfrm>
          <a:prstGeom prst="rect">
            <a:avLst/>
          </a:prstGeom>
          <a:noFill/>
        </p:spPr>
        <p:txBody>
          <a:bodyPr wrap="square" rtlCol="0">
            <a:spAutoFit/>
          </a:bodyPr>
          <a:lstStyle/>
          <a:p>
            <a:r>
              <a:rPr lang="en-US" altLang="ja-JP" dirty="0"/>
              <a:t>P</a:t>
            </a:r>
            <a:r>
              <a:rPr kumimoji="1" lang="en-US" altLang="ja-JP" dirty="0" smtClean="0"/>
              <a:t>aaS</a:t>
            </a:r>
            <a:endParaRPr kumimoji="1" lang="ja-JP" altLang="en-US" dirty="0"/>
          </a:p>
        </p:txBody>
      </p:sp>
      <p:sp>
        <p:nvSpPr>
          <p:cNvPr id="30" name="角丸四角形 29"/>
          <p:cNvSpPr/>
          <p:nvPr/>
        </p:nvSpPr>
        <p:spPr>
          <a:xfrm>
            <a:off x="8229600" y="2346384"/>
            <a:ext cx="2191109" cy="362309"/>
          </a:xfrm>
          <a:prstGeom prst="round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34" charset="-128"/>
                <a:ea typeface="Meiryo UI" panose="020B0604030504040204" pitchFamily="34" charset="-128"/>
              </a:rPr>
              <a:t>アプリケーション</a:t>
            </a:r>
            <a:endParaRPr kumimoji="1" lang="ja-JP" altLang="en-US" sz="1400" dirty="0">
              <a:latin typeface="Meiryo UI" panose="020B0604030504040204" pitchFamily="34" charset="-128"/>
              <a:ea typeface="Meiryo UI" panose="020B0604030504040204" pitchFamily="34" charset="-128"/>
            </a:endParaRPr>
          </a:p>
        </p:txBody>
      </p:sp>
      <p:sp>
        <p:nvSpPr>
          <p:cNvPr id="31" name="角丸四角形 30"/>
          <p:cNvSpPr/>
          <p:nvPr/>
        </p:nvSpPr>
        <p:spPr>
          <a:xfrm>
            <a:off x="8229600" y="2794957"/>
            <a:ext cx="2191109" cy="362309"/>
          </a:xfrm>
          <a:prstGeom prst="round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34" charset="-128"/>
                <a:ea typeface="Meiryo UI" panose="020B0604030504040204" pitchFamily="34" charset="-128"/>
              </a:rPr>
              <a:t>データ</a:t>
            </a:r>
            <a:endParaRPr kumimoji="1" lang="ja-JP" altLang="en-US" sz="1400" dirty="0">
              <a:latin typeface="Meiryo UI" panose="020B0604030504040204" pitchFamily="34" charset="-128"/>
              <a:ea typeface="Meiryo UI" panose="020B0604030504040204" pitchFamily="34" charset="-128"/>
            </a:endParaRPr>
          </a:p>
        </p:txBody>
      </p:sp>
      <p:sp>
        <p:nvSpPr>
          <p:cNvPr id="32" name="角丸四角形 31"/>
          <p:cNvSpPr/>
          <p:nvPr/>
        </p:nvSpPr>
        <p:spPr>
          <a:xfrm>
            <a:off x="8229600" y="3243530"/>
            <a:ext cx="2191109" cy="362309"/>
          </a:xfrm>
          <a:prstGeom prst="round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34" charset="-128"/>
                <a:ea typeface="Meiryo UI" panose="020B0604030504040204" pitchFamily="34" charset="-128"/>
              </a:rPr>
              <a:t>ランタイム</a:t>
            </a:r>
            <a:endParaRPr kumimoji="1" lang="ja-JP" altLang="en-US" sz="1400" dirty="0">
              <a:latin typeface="Meiryo UI" panose="020B0604030504040204" pitchFamily="34" charset="-128"/>
              <a:ea typeface="Meiryo UI" panose="020B0604030504040204" pitchFamily="34" charset="-128"/>
            </a:endParaRPr>
          </a:p>
        </p:txBody>
      </p:sp>
      <p:sp>
        <p:nvSpPr>
          <p:cNvPr id="33" name="角丸四角形 32"/>
          <p:cNvSpPr/>
          <p:nvPr/>
        </p:nvSpPr>
        <p:spPr>
          <a:xfrm>
            <a:off x="8229600" y="3692103"/>
            <a:ext cx="2191109" cy="362309"/>
          </a:xfrm>
          <a:prstGeom prst="round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34" charset="-128"/>
                <a:ea typeface="Meiryo UI" panose="020B0604030504040204" pitchFamily="34" charset="-128"/>
              </a:rPr>
              <a:t>ミドルウェア</a:t>
            </a:r>
            <a:endParaRPr kumimoji="1" lang="ja-JP" altLang="en-US" sz="1400" dirty="0">
              <a:latin typeface="Meiryo UI" panose="020B0604030504040204" pitchFamily="34" charset="-128"/>
              <a:ea typeface="Meiryo UI" panose="020B0604030504040204" pitchFamily="34" charset="-128"/>
            </a:endParaRPr>
          </a:p>
        </p:txBody>
      </p:sp>
      <p:sp>
        <p:nvSpPr>
          <p:cNvPr id="34" name="角丸四角形 33"/>
          <p:cNvSpPr/>
          <p:nvPr/>
        </p:nvSpPr>
        <p:spPr>
          <a:xfrm>
            <a:off x="8229600" y="4140676"/>
            <a:ext cx="2191109" cy="362309"/>
          </a:xfrm>
          <a:prstGeom prst="round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latin typeface="Meiryo UI" panose="020B0604030504040204" pitchFamily="34" charset="-128"/>
                <a:ea typeface="Meiryo UI" panose="020B0604030504040204" pitchFamily="34" charset="-128"/>
              </a:rPr>
              <a:t>OS</a:t>
            </a:r>
            <a:endParaRPr kumimoji="1" lang="ja-JP" altLang="en-US" sz="1400" dirty="0">
              <a:latin typeface="Meiryo UI" panose="020B0604030504040204" pitchFamily="34" charset="-128"/>
              <a:ea typeface="Meiryo UI" panose="020B0604030504040204" pitchFamily="34" charset="-128"/>
            </a:endParaRPr>
          </a:p>
        </p:txBody>
      </p:sp>
      <p:sp>
        <p:nvSpPr>
          <p:cNvPr id="35" name="角丸四角形 34"/>
          <p:cNvSpPr/>
          <p:nvPr/>
        </p:nvSpPr>
        <p:spPr>
          <a:xfrm>
            <a:off x="8229600" y="4589249"/>
            <a:ext cx="219110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34" charset="-128"/>
                <a:ea typeface="Meiryo UI" panose="020B0604030504040204" pitchFamily="34" charset="-128"/>
              </a:rPr>
              <a:t>仮想化技術</a:t>
            </a:r>
            <a:endParaRPr kumimoji="1" lang="ja-JP" altLang="en-US" sz="1400" dirty="0">
              <a:latin typeface="Meiryo UI" panose="020B0604030504040204" pitchFamily="34" charset="-128"/>
              <a:ea typeface="Meiryo UI" panose="020B0604030504040204" pitchFamily="34" charset="-128"/>
            </a:endParaRPr>
          </a:p>
        </p:txBody>
      </p:sp>
      <p:sp>
        <p:nvSpPr>
          <p:cNvPr id="36" name="角丸四角形 35"/>
          <p:cNvSpPr/>
          <p:nvPr/>
        </p:nvSpPr>
        <p:spPr>
          <a:xfrm>
            <a:off x="8229600" y="5037822"/>
            <a:ext cx="219110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34" charset="-128"/>
                <a:ea typeface="Meiryo UI" panose="020B0604030504040204" pitchFamily="34" charset="-128"/>
              </a:rPr>
              <a:t>サーバ</a:t>
            </a:r>
            <a:endParaRPr kumimoji="1" lang="ja-JP" altLang="en-US" sz="1400" dirty="0">
              <a:latin typeface="Meiryo UI" panose="020B0604030504040204" pitchFamily="34" charset="-128"/>
              <a:ea typeface="Meiryo UI" panose="020B0604030504040204" pitchFamily="34" charset="-128"/>
            </a:endParaRPr>
          </a:p>
        </p:txBody>
      </p:sp>
      <p:sp>
        <p:nvSpPr>
          <p:cNvPr id="37" name="角丸四角形 36"/>
          <p:cNvSpPr/>
          <p:nvPr/>
        </p:nvSpPr>
        <p:spPr>
          <a:xfrm>
            <a:off x="8229600" y="5486395"/>
            <a:ext cx="219110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34" charset="-128"/>
                <a:ea typeface="Meiryo UI" panose="020B0604030504040204" pitchFamily="34" charset="-128"/>
              </a:rPr>
              <a:t>ストレージ</a:t>
            </a:r>
            <a:endParaRPr kumimoji="1" lang="ja-JP" altLang="en-US" sz="1400" dirty="0">
              <a:latin typeface="Meiryo UI" panose="020B0604030504040204" pitchFamily="34" charset="-128"/>
              <a:ea typeface="Meiryo UI" panose="020B0604030504040204" pitchFamily="34" charset="-128"/>
            </a:endParaRPr>
          </a:p>
        </p:txBody>
      </p:sp>
      <p:sp>
        <p:nvSpPr>
          <p:cNvPr id="38" name="角丸四角形 37"/>
          <p:cNvSpPr/>
          <p:nvPr/>
        </p:nvSpPr>
        <p:spPr>
          <a:xfrm>
            <a:off x="8229600" y="5934968"/>
            <a:ext cx="219110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34" charset="-128"/>
                <a:ea typeface="Meiryo UI" panose="020B0604030504040204" pitchFamily="34" charset="-128"/>
              </a:rPr>
              <a:t>ネットワーク</a:t>
            </a:r>
            <a:endParaRPr kumimoji="1" lang="ja-JP" altLang="en-US" sz="1400" dirty="0">
              <a:latin typeface="Meiryo UI" panose="020B0604030504040204" pitchFamily="34" charset="-128"/>
              <a:ea typeface="Meiryo UI" panose="020B0604030504040204" pitchFamily="34" charset="-128"/>
            </a:endParaRPr>
          </a:p>
        </p:txBody>
      </p:sp>
      <p:sp>
        <p:nvSpPr>
          <p:cNvPr id="39" name="テキスト ボックス 38"/>
          <p:cNvSpPr txBox="1"/>
          <p:nvPr/>
        </p:nvSpPr>
        <p:spPr>
          <a:xfrm>
            <a:off x="8333118" y="1949570"/>
            <a:ext cx="1647645" cy="369332"/>
          </a:xfrm>
          <a:prstGeom prst="rect">
            <a:avLst/>
          </a:prstGeom>
          <a:noFill/>
        </p:spPr>
        <p:txBody>
          <a:bodyPr wrap="square" rtlCol="0">
            <a:spAutoFit/>
          </a:bodyPr>
          <a:lstStyle/>
          <a:p>
            <a:r>
              <a:rPr lang="en-US" altLang="ja-JP" dirty="0"/>
              <a:t>I</a:t>
            </a:r>
            <a:r>
              <a:rPr kumimoji="1" lang="en-US" altLang="ja-JP" dirty="0" smtClean="0"/>
              <a:t>aaS</a:t>
            </a:r>
            <a:endParaRPr kumimoji="1" lang="ja-JP" altLang="en-US" dirty="0"/>
          </a:p>
        </p:txBody>
      </p:sp>
    </p:spTree>
    <p:extLst>
      <p:ext uri="{BB962C8B-B14F-4D97-AF65-F5344CB8AC3E}">
        <p14:creationId xmlns:p14="http://schemas.microsoft.com/office/powerpoint/2010/main" val="1590889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925" y="365125"/>
            <a:ext cx="11645660" cy="635539"/>
          </a:xfrm>
          <a:blipFill>
            <a:blip r:embed="rId2"/>
            <a:tile tx="0" ty="0" sx="100000" sy="100000" flip="none" algn="tl"/>
          </a:blipFill>
        </p:spPr>
        <p:txBody>
          <a:bodyPr>
            <a:normAutofit fontScale="90000"/>
          </a:bodyPr>
          <a:lstStyle/>
          <a:p>
            <a:r>
              <a:rPr lang="en-US" altLang="ja-JP" dirty="0" smtClean="0">
                <a:latin typeface="Meiryo UI" panose="020B0604030504040204" pitchFamily="34" charset="-128"/>
                <a:ea typeface="Meiryo UI" panose="020B0604030504040204" pitchFamily="34" charset="-128"/>
              </a:rPr>
              <a:t>2.A</a:t>
            </a:r>
            <a:r>
              <a:rPr kumimoji="1" lang="en-US" altLang="ja-JP" dirty="0" smtClean="0">
                <a:latin typeface="Meiryo UI" panose="020B0604030504040204" pitchFamily="34" charset="-128"/>
                <a:ea typeface="Meiryo UI" panose="020B0604030504040204" pitchFamily="34" charset="-128"/>
              </a:rPr>
              <a:t>WS</a:t>
            </a:r>
            <a:r>
              <a:rPr kumimoji="1" lang="ja-JP" altLang="en-US" dirty="0" smtClean="0">
                <a:latin typeface="Meiryo UI" panose="020B0604030504040204" pitchFamily="34" charset="-128"/>
                <a:ea typeface="Meiryo UI" panose="020B0604030504040204" pitchFamily="34" charset="-128"/>
              </a:rPr>
              <a:t>の構築方法</a:t>
            </a:r>
            <a:endParaRPr kumimoji="1" lang="ja-JP" altLang="en-US" dirty="0">
              <a:latin typeface="Meiryo UI" panose="020B0604030504040204" pitchFamily="34" charset="-128"/>
              <a:ea typeface="Meiryo UI" panose="020B0604030504040204" pitchFamily="34" charset="-128"/>
            </a:endParaRPr>
          </a:p>
        </p:txBody>
      </p:sp>
      <p:sp>
        <p:nvSpPr>
          <p:cNvPr id="5" name="タイトル 1"/>
          <p:cNvSpPr txBox="1">
            <a:spLocks/>
          </p:cNvSpPr>
          <p:nvPr/>
        </p:nvSpPr>
        <p:spPr>
          <a:xfrm>
            <a:off x="838199" y="1095375"/>
            <a:ext cx="11109386" cy="635539"/>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1600" b="1" dirty="0" smtClean="0">
                <a:latin typeface="Meiryo UI" panose="020B0604030504040204" pitchFamily="34" charset="-128"/>
                <a:ea typeface="Meiryo UI" panose="020B0604030504040204" pitchFamily="34" charset="-128"/>
              </a:rPr>
              <a:t>AWS</a:t>
            </a:r>
            <a:r>
              <a:rPr lang="ja-JP" altLang="en-US" sz="1600" b="1" dirty="0" smtClean="0">
                <a:latin typeface="Meiryo UI" panose="020B0604030504040204" pitchFamily="34" charset="-128"/>
                <a:ea typeface="Meiryo UI" panose="020B0604030504040204" pitchFamily="34" charset="-128"/>
              </a:rPr>
              <a:t>の構築方法は以下のとおり。</a:t>
            </a:r>
            <a:endParaRPr lang="ja-JP" altLang="en-US" sz="1600" b="1" dirty="0">
              <a:latin typeface="Meiryo UI" panose="020B0604030504040204" pitchFamily="34" charset="-128"/>
              <a:ea typeface="Meiryo UI" panose="020B0604030504040204" pitchFamily="34" charset="-128"/>
            </a:endParaRPr>
          </a:p>
        </p:txBody>
      </p:sp>
      <p:sp>
        <p:nvSpPr>
          <p:cNvPr id="6" name="タイトル 1"/>
          <p:cNvSpPr txBox="1">
            <a:spLocks/>
          </p:cNvSpPr>
          <p:nvPr/>
        </p:nvSpPr>
        <p:spPr>
          <a:xfrm>
            <a:off x="301926" y="1095375"/>
            <a:ext cx="465826" cy="635539"/>
          </a:xfrm>
          <a:prstGeom prst="rect">
            <a:avLst/>
          </a:prstGeom>
          <a:solidFill>
            <a:srgbClr val="00B0F0"/>
          </a:solidFill>
          <a:ln>
            <a:solidFill>
              <a:schemeClr val="tx1"/>
            </a:solidFill>
          </a:ln>
        </p:spPr>
        <p:txBody>
          <a:bodyPr vert="eaVert"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400" dirty="0" smtClean="0">
                <a:solidFill>
                  <a:schemeClr val="bg1"/>
                </a:solidFill>
                <a:latin typeface="Meiryo UI" panose="020B0604030504040204" pitchFamily="34" charset="-128"/>
                <a:ea typeface="Meiryo UI" panose="020B0604030504040204" pitchFamily="34" charset="-128"/>
              </a:rPr>
              <a:t>内容</a:t>
            </a:r>
            <a:endParaRPr lang="ja-JP" altLang="en-US" sz="1400" dirty="0">
              <a:solidFill>
                <a:schemeClr val="bg1"/>
              </a:solidFill>
              <a:latin typeface="Meiryo UI" panose="020B0604030504040204" pitchFamily="34" charset="-128"/>
              <a:ea typeface="Meiryo UI" panose="020B0604030504040204" pitchFamily="34" charset="-128"/>
            </a:endParaRPr>
          </a:p>
        </p:txBody>
      </p:sp>
      <p:graphicFrame>
        <p:nvGraphicFramePr>
          <p:cNvPr id="7" name="コンテンツ プレースホルダー 3"/>
          <p:cNvGraphicFramePr>
            <a:graphicFrameLocks noGrp="1"/>
          </p:cNvGraphicFramePr>
          <p:nvPr>
            <p:ph idx="1"/>
            <p:extLst>
              <p:ext uri="{D42A27DB-BD31-4B8C-83A1-F6EECF244321}">
                <p14:modId xmlns:p14="http://schemas.microsoft.com/office/powerpoint/2010/main" val="2190399389"/>
              </p:ext>
            </p:extLst>
          </p:nvPr>
        </p:nvGraphicFramePr>
        <p:xfrm>
          <a:off x="301623" y="1825625"/>
          <a:ext cx="7968933" cy="2097638"/>
        </p:xfrm>
        <a:graphic>
          <a:graphicData uri="http://schemas.openxmlformats.org/drawingml/2006/table">
            <a:tbl>
              <a:tblPr firstRow="1" bandRow="1">
                <a:tableStyleId>{5C22544A-7EE6-4342-B048-85BDC9FD1C3A}</a:tableStyleId>
              </a:tblPr>
              <a:tblGrid>
                <a:gridCol w="370205"/>
                <a:gridCol w="1837055"/>
                <a:gridCol w="4183380"/>
                <a:gridCol w="1578293"/>
              </a:tblGrid>
              <a:tr h="189087">
                <a:tc>
                  <a:txBody>
                    <a:bodyPr/>
                    <a:lstStyle/>
                    <a:p>
                      <a:r>
                        <a:rPr kumimoji="1" lang="ja-JP" altLang="en-US" sz="1100" b="0" dirty="0" smtClean="0">
                          <a:latin typeface="Meiryo UI" panose="020B0604030504040204" pitchFamily="34" charset="-128"/>
                          <a:ea typeface="Meiryo UI" panose="020B0604030504040204" pitchFamily="34" charset="-128"/>
                        </a:rPr>
                        <a:t>＃</a:t>
                      </a:r>
                      <a:endParaRPr kumimoji="1" lang="ja-JP" altLang="en-US" sz="1100" b="0" dirty="0">
                        <a:latin typeface="Meiryo UI" panose="020B0604030504040204" pitchFamily="34" charset="-128"/>
                        <a:ea typeface="Meiryo UI" panose="020B0604030504040204" pitchFamily="34" charset="-128"/>
                      </a:endParaRPr>
                    </a:p>
                  </a:txBody>
                  <a:tcPr/>
                </a:tc>
                <a:tc>
                  <a:txBody>
                    <a:bodyPr/>
                    <a:lstStyle/>
                    <a:p>
                      <a:r>
                        <a:rPr kumimoji="1" lang="ja-JP" altLang="en-US" sz="1100" b="0" dirty="0" smtClean="0">
                          <a:latin typeface="Meiryo UI" panose="020B0604030504040204" pitchFamily="34" charset="-128"/>
                          <a:ea typeface="Meiryo UI" panose="020B0604030504040204" pitchFamily="34" charset="-128"/>
                        </a:rPr>
                        <a:t>項目</a:t>
                      </a:r>
                      <a:endParaRPr kumimoji="1" lang="ja-JP" altLang="en-US" sz="1100" b="0" dirty="0">
                        <a:latin typeface="Meiryo UI" panose="020B0604030504040204" pitchFamily="34" charset="-128"/>
                        <a:ea typeface="Meiryo UI" panose="020B0604030504040204" pitchFamily="34" charset="-128"/>
                      </a:endParaRPr>
                    </a:p>
                  </a:txBody>
                  <a:tcPr/>
                </a:tc>
                <a:tc>
                  <a:txBody>
                    <a:bodyPr/>
                    <a:lstStyle/>
                    <a:p>
                      <a:r>
                        <a:rPr kumimoji="1" lang="ja-JP" altLang="en-US" sz="1100" b="0" dirty="0" smtClean="0">
                          <a:latin typeface="Meiryo UI" panose="020B0604030504040204" pitchFamily="34" charset="-128"/>
                          <a:ea typeface="Meiryo UI" panose="020B0604030504040204" pitchFamily="34" charset="-128"/>
                        </a:rPr>
                        <a:t>内容</a:t>
                      </a:r>
                      <a:endParaRPr kumimoji="1" lang="ja-JP" altLang="en-US" sz="1100" b="0" dirty="0">
                        <a:latin typeface="Meiryo UI" panose="020B0604030504040204" pitchFamily="34" charset="-128"/>
                        <a:ea typeface="Meiryo UI" panose="020B0604030504040204" pitchFamily="34" charset="-128"/>
                      </a:endParaRPr>
                    </a:p>
                  </a:txBody>
                  <a:tcPr/>
                </a:tc>
                <a:tc>
                  <a:txBody>
                    <a:bodyPr/>
                    <a:lstStyle/>
                    <a:p>
                      <a:r>
                        <a:rPr kumimoji="1" lang="ja-JP" altLang="en-US" sz="1100" b="0" dirty="0" smtClean="0">
                          <a:latin typeface="Meiryo UI" panose="020B0604030504040204" pitchFamily="34" charset="-128"/>
                          <a:ea typeface="Meiryo UI" panose="020B0604030504040204" pitchFamily="34" charset="-128"/>
                        </a:rPr>
                        <a:t>備考</a:t>
                      </a:r>
                      <a:endParaRPr kumimoji="1" lang="ja-JP" altLang="en-US" sz="1100" b="0" dirty="0">
                        <a:latin typeface="Meiryo UI" panose="020B0604030504040204" pitchFamily="34" charset="-128"/>
                        <a:ea typeface="Meiryo UI" panose="020B0604030504040204" pitchFamily="34" charset="-128"/>
                      </a:endParaRPr>
                    </a:p>
                  </a:txBody>
                  <a:tcPr/>
                </a:tc>
              </a:tr>
              <a:tr h="189087">
                <a:tc>
                  <a:txBody>
                    <a:bodyPr/>
                    <a:lstStyle/>
                    <a:p>
                      <a:r>
                        <a:rPr kumimoji="1" lang="en-US" altLang="ja-JP" sz="1100" b="0" dirty="0" smtClean="0">
                          <a:latin typeface="Meiryo UI" panose="020B0604030504040204" pitchFamily="34" charset="-128"/>
                          <a:ea typeface="Meiryo UI" panose="020B0604030504040204" pitchFamily="34" charset="-128"/>
                        </a:rPr>
                        <a:t>1</a:t>
                      </a:r>
                    </a:p>
                  </a:txBody>
                  <a:tcPr/>
                </a:tc>
                <a:tc>
                  <a:txBody>
                    <a:bodyPr/>
                    <a:lstStyle/>
                    <a:p>
                      <a:r>
                        <a:rPr kumimoji="1" lang="ja-JP" altLang="en-US" sz="1100" b="0" dirty="0" smtClean="0">
                          <a:latin typeface="Meiryo UI" panose="020B0604030504040204" pitchFamily="34" charset="-128"/>
                          <a:ea typeface="Meiryo UI" panose="020B0604030504040204" pitchFamily="34" charset="-128"/>
                        </a:rPr>
                        <a:t>アカウント作成</a:t>
                      </a:r>
                      <a:endParaRPr kumimoji="1" lang="ja-JP" altLang="en-US" sz="1100" b="0" dirty="0">
                        <a:latin typeface="Meiryo UI" panose="020B0604030504040204" pitchFamily="34" charset="-128"/>
                        <a:ea typeface="Meiryo UI" panose="020B0604030504040204" pitchFamily="34" charset="-128"/>
                      </a:endParaRPr>
                    </a:p>
                  </a:txBody>
                  <a:tcPr/>
                </a:tc>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AWS</a:t>
                      </a:r>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のアカウントを作成</a:t>
                      </a:r>
                      <a:endParaRPr kumimoji="1" lang="ja-JP" altLang="en-US" sz="1100" b="0" dirty="0">
                        <a:latin typeface="Meiryo UI" panose="020B0604030504040204" pitchFamily="34" charset="-128"/>
                        <a:ea typeface="Meiryo UI" panose="020B0604030504040204" pitchFamily="34" charset="-128"/>
                      </a:endParaRPr>
                    </a:p>
                  </a:txBody>
                  <a:tcPr/>
                </a:tc>
                <a:tc>
                  <a:txBody>
                    <a:bodyPr/>
                    <a:lstStyle/>
                    <a:p>
                      <a:endParaRPr kumimoji="1" lang="ja-JP" altLang="en-US" sz="1100" b="0" dirty="0">
                        <a:latin typeface="Meiryo UI" panose="020B0604030504040204" pitchFamily="34" charset="-128"/>
                        <a:ea typeface="Meiryo UI" panose="020B0604030504040204" pitchFamily="34" charset="-128"/>
                      </a:endParaRPr>
                    </a:p>
                  </a:txBody>
                  <a:tcPr/>
                </a:tc>
              </a:tr>
              <a:tr h="189087">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2</a:t>
                      </a:r>
                      <a:endParaRPr kumimoji="1" lang="en-US" altLang="ja-JP"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VPC</a:t>
                      </a:r>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作成</a:t>
                      </a:r>
                      <a:endPar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仮想プライベートネットワーク環境を作成</a:t>
                      </a:r>
                      <a:endPar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12</a:t>
                      </a:r>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ヵ月の無料利用枠有</a:t>
                      </a:r>
                      <a:endParaRPr kumimoji="1" lang="ja-JP" altLang="en-US" sz="1100" b="0" dirty="0">
                        <a:latin typeface="Meiryo UI" panose="020B0604030504040204" pitchFamily="34" charset="-128"/>
                        <a:ea typeface="Meiryo UI" panose="020B0604030504040204" pitchFamily="34" charset="-128"/>
                      </a:endParaRPr>
                    </a:p>
                  </a:txBody>
                  <a:tcPr/>
                </a:tc>
              </a:tr>
              <a:tr h="189087">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3</a:t>
                      </a:r>
                      <a:endParaRPr kumimoji="1" lang="en-US" altLang="ja-JP"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サブネット作成</a:t>
                      </a:r>
                      <a:endPar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en-US" altLang="ja-JP" sz="1100" b="0" dirty="0" smtClean="0">
                          <a:latin typeface="Meiryo UI" panose="020B0604030504040204" pitchFamily="34" charset="-128"/>
                          <a:ea typeface="Meiryo UI" panose="020B0604030504040204" pitchFamily="34" charset="-128"/>
                        </a:rPr>
                        <a:t>IP</a:t>
                      </a:r>
                      <a:r>
                        <a:rPr kumimoji="1" lang="ja-JP" altLang="en-US" sz="1100" b="0" dirty="0" smtClean="0">
                          <a:latin typeface="Meiryo UI" panose="020B0604030504040204" pitchFamily="34" charset="-128"/>
                          <a:ea typeface="Meiryo UI" panose="020B0604030504040204" pitchFamily="34" charset="-128"/>
                        </a:rPr>
                        <a:t>アドレスの範囲で区切られたネットワークの作成</a:t>
                      </a:r>
                      <a:endParaRPr kumimoji="1" lang="en-US" altLang="ja-JP" sz="1100" b="0" dirty="0" smtClean="0">
                        <a:latin typeface="Meiryo UI" panose="020B0604030504040204" pitchFamily="34" charset="-128"/>
                        <a:ea typeface="Meiryo UI" panose="020B0604030504040204" pitchFamily="34" charset="-128"/>
                      </a:endParaRPr>
                    </a:p>
                  </a:txBody>
                  <a:tcPr/>
                </a:tc>
                <a:tc>
                  <a:txBody>
                    <a:bodyPr/>
                    <a:lstStyle/>
                    <a:p>
                      <a:endParaRPr kumimoji="1" lang="ja-JP" altLang="en-US" sz="1100" b="0" dirty="0">
                        <a:latin typeface="Meiryo UI" panose="020B0604030504040204" pitchFamily="34" charset="-128"/>
                        <a:ea typeface="Meiryo UI" panose="020B0604030504040204" pitchFamily="34" charset="-128"/>
                      </a:endParaRPr>
                    </a:p>
                  </a:txBody>
                  <a:tcPr/>
                </a:tc>
              </a:tr>
              <a:tr h="189087">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4</a:t>
                      </a:r>
                      <a:endParaRPr kumimoji="1" lang="en-US" altLang="ja-JP"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インターネットゲートウェイ作成</a:t>
                      </a:r>
                      <a:endParaRPr kumimoji="1" lang="en-US" altLang="ja-JP"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100" b="0" dirty="0" smtClean="0">
                          <a:latin typeface="Meiryo UI" panose="020B0604030504040204" pitchFamily="34" charset="-128"/>
                          <a:ea typeface="Meiryo UI" panose="020B0604030504040204" pitchFamily="34" charset="-128"/>
                        </a:rPr>
                        <a:t>インターネットの出入り口の作成</a:t>
                      </a:r>
                      <a:endParaRPr kumimoji="1" lang="ja-JP" altLang="en-US" sz="1100" b="0" dirty="0">
                        <a:latin typeface="Meiryo UI" panose="020B0604030504040204" pitchFamily="34" charset="-128"/>
                        <a:ea typeface="Meiryo UI" panose="020B0604030504040204" pitchFamily="34" charset="-128"/>
                      </a:endParaRPr>
                    </a:p>
                  </a:txBody>
                  <a:tcPr/>
                </a:tc>
                <a:tc>
                  <a:txBody>
                    <a:bodyPr/>
                    <a:lstStyle/>
                    <a:p>
                      <a:endParaRPr kumimoji="1" lang="ja-JP" altLang="en-US" sz="1100" b="0" dirty="0">
                        <a:latin typeface="Meiryo UI" panose="020B0604030504040204" pitchFamily="34" charset="-128"/>
                        <a:ea typeface="Meiryo UI" panose="020B0604030504040204" pitchFamily="34" charset="-128"/>
                      </a:endParaRPr>
                    </a:p>
                  </a:txBody>
                  <a:tcPr/>
                </a:tc>
              </a:tr>
              <a:tr h="189087">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5</a:t>
                      </a:r>
                      <a:endParaRPr kumimoji="1" lang="ja-JP" altLang="en-US"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ルートテーブル作成</a:t>
                      </a:r>
                      <a:endParaRPr kumimoji="1" lang="ja-JP" altLang="en-US"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100" b="0" dirty="0" smtClean="0">
                          <a:latin typeface="Meiryo UI" panose="020B0604030504040204" pitchFamily="34" charset="-128"/>
                          <a:ea typeface="Meiryo UI" panose="020B0604030504040204" pitchFamily="34" charset="-128"/>
                        </a:rPr>
                        <a:t>通信ルールの作成</a:t>
                      </a:r>
                      <a:endParaRPr kumimoji="1" lang="ja-JP" altLang="en-US" sz="1100" b="0" dirty="0">
                        <a:latin typeface="Meiryo UI" panose="020B0604030504040204" pitchFamily="34" charset="-128"/>
                        <a:ea typeface="Meiryo UI" panose="020B0604030504040204" pitchFamily="34" charset="-128"/>
                      </a:endParaRPr>
                    </a:p>
                  </a:txBody>
                  <a:tcPr/>
                </a:tc>
                <a:tc>
                  <a:txBody>
                    <a:bodyPr/>
                    <a:lstStyle/>
                    <a:p>
                      <a:endParaRPr kumimoji="1" lang="ja-JP" altLang="en-US" sz="1100" b="0" dirty="0">
                        <a:latin typeface="Meiryo UI" panose="020B0604030504040204" pitchFamily="34" charset="-128"/>
                        <a:ea typeface="Meiryo UI" panose="020B0604030504040204" pitchFamily="34" charset="-128"/>
                      </a:endParaRPr>
                    </a:p>
                  </a:txBody>
                  <a:tcPr/>
                </a:tc>
              </a:tr>
              <a:tr h="189087">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6</a:t>
                      </a:r>
                      <a:endParaRPr kumimoji="1" lang="ja-JP" altLang="en-US"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EC2</a:t>
                      </a:r>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作成</a:t>
                      </a:r>
                      <a:endParaRPr kumimoji="1" lang="ja-JP" altLang="en-US"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100" b="0" dirty="0" smtClean="0">
                          <a:latin typeface="Meiryo UI" panose="020B0604030504040204" pitchFamily="34" charset="-128"/>
                          <a:ea typeface="Meiryo UI" panose="020B0604030504040204" pitchFamily="34" charset="-128"/>
                        </a:rPr>
                        <a:t>仮想サーバの作成</a:t>
                      </a:r>
                      <a:endParaRPr kumimoji="1" lang="ja-JP" altLang="en-US" sz="1100" b="0" dirty="0">
                        <a:latin typeface="Meiryo UI" panose="020B0604030504040204" pitchFamily="34" charset="-128"/>
                        <a:ea typeface="Meiryo UI" panose="020B0604030504040204" pitchFamily="34" charset="-128"/>
                      </a:endParaRPr>
                    </a:p>
                  </a:txBody>
                  <a:tcPr/>
                </a:tc>
                <a:tc>
                  <a:txBody>
                    <a:bodyPr/>
                    <a:lstStyle/>
                    <a:p>
                      <a:endParaRPr kumimoji="1" lang="ja-JP" altLang="en-US" sz="1100" b="0" dirty="0">
                        <a:latin typeface="Meiryo UI" panose="020B0604030504040204" pitchFamily="34" charset="-128"/>
                        <a:ea typeface="Meiryo UI" panose="020B0604030504040204" pitchFamily="34" charset="-128"/>
                      </a:endParaRPr>
                    </a:p>
                  </a:txBody>
                  <a:tcPr/>
                </a:tc>
              </a:tr>
              <a:tr h="284078">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7</a:t>
                      </a:r>
                      <a:endParaRPr kumimoji="1" lang="ja-JP" altLang="en-US"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SSH</a:t>
                      </a:r>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クライアントソフトの導入</a:t>
                      </a:r>
                      <a:endParaRPr kumimoji="1" lang="ja-JP" altLang="en-US"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en-US" altLang="ja-JP" sz="1100" b="0" dirty="0" smtClean="0">
                          <a:latin typeface="Meiryo UI" panose="020B0604030504040204" pitchFamily="34" charset="-128"/>
                          <a:ea typeface="Meiryo UI" panose="020B0604030504040204" pitchFamily="34" charset="-128"/>
                        </a:rPr>
                        <a:t>SSH</a:t>
                      </a:r>
                      <a:r>
                        <a:rPr kumimoji="1" lang="ja-JP" altLang="en-US" sz="1100" b="0" dirty="0" smtClean="0">
                          <a:latin typeface="Meiryo UI" panose="020B0604030504040204" pitchFamily="34" charset="-128"/>
                          <a:ea typeface="Meiryo UI" panose="020B0604030504040204" pitchFamily="34" charset="-128"/>
                        </a:rPr>
                        <a:t>クライアントソフト導入して</a:t>
                      </a:r>
                      <a:r>
                        <a:rPr kumimoji="1" lang="en-US" altLang="ja-JP" sz="1100" b="0" dirty="0" smtClean="0">
                          <a:latin typeface="Meiryo UI" panose="020B0604030504040204" pitchFamily="34" charset="-128"/>
                          <a:ea typeface="Meiryo UI" panose="020B0604030504040204" pitchFamily="34" charset="-128"/>
                        </a:rPr>
                        <a:t>AWS</a:t>
                      </a:r>
                      <a:r>
                        <a:rPr kumimoji="1" lang="ja-JP" altLang="en-US" sz="1100" b="0" dirty="0" smtClean="0">
                          <a:latin typeface="Meiryo UI" panose="020B0604030504040204" pitchFamily="34" charset="-128"/>
                          <a:ea typeface="Meiryo UI" panose="020B0604030504040204" pitchFamily="34" charset="-128"/>
                        </a:rPr>
                        <a:t>仮想サーバを操作できるようにする。</a:t>
                      </a:r>
                      <a:endParaRPr kumimoji="1" lang="ja-JP" altLang="en-US" sz="1100" b="0" dirty="0">
                        <a:latin typeface="Meiryo UI" panose="020B0604030504040204" pitchFamily="34" charset="-128"/>
                        <a:ea typeface="Meiryo UI" panose="020B0604030504040204" pitchFamily="34" charset="-128"/>
                      </a:endParaRPr>
                    </a:p>
                  </a:txBody>
                  <a:tcPr/>
                </a:tc>
                <a:tc>
                  <a:txBody>
                    <a:bodyPr/>
                    <a:lstStyle/>
                    <a:p>
                      <a:endParaRPr kumimoji="1" lang="ja-JP" altLang="en-US" sz="1100" b="0" dirty="0">
                        <a:latin typeface="Meiryo UI" panose="020B0604030504040204" pitchFamily="34" charset="-128"/>
                        <a:ea typeface="Meiryo UI" panose="020B0604030504040204" pitchFamily="34" charset="-128"/>
                      </a:endParaRPr>
                    </a:p>
                  </a:txBody>
                  <a:tcPr/>
                </a:tc>
              </a:tr>
            </a:tbl>
          </a:graphicData>
        </a:graphic>
      </p:graphicFrame>
      <p:graphicFrame>
        <p:nvGraphicFramePr>
          <p:cNvPr id="8" name="コンテンツ プレースホルダー 3"/>
          <p:cNvGraphicFramePr>
            <a:graphicFrameLocks noGrp="1"/>
          </p:cNvGraphicFramePr>
          <p:nvPr>
            <p:ph idx="1"/>
            <p:extLst>
              <p:ext uri="{D42A27DB-BD31-4B8C-83A1-F6EECF244321}">
                <p14:modId xmlns:p14="http://schemas.microsoft.com/office/powerpoint/2010/main" val="1332136468"/>
              </p:ext>
            </p:extLst>
          </p:nvPr>
        </p:nvGraphicFramePr>
        <p:xfrm>
          <a:off x="301623" y="4390844"/>
          <a:ext cx="9118116" cy="2240280"/>
        </p:xfrm>
        <a:graphic>
          <a:graphicData uri="http://schemas.openxmlformats.org/drawingml/2006/table">
            <a:tbl>
              <a:tblPr firstRow="1" bandRow="1">
                <a:tableStyleId>{5C22544A-7EE6-4342-B048-85BDC9FD1C3A}</a:tableStyleId>
              </a:tblPr>
              <a:tblGrid>
                <a:gridCol w="718222"/>
                <a:gridCol w="4421565"/>
                <a:gridCol w="3978329"/>
              </a:tblGrid>
              <a:tr h="0">
                <a:tc>
                  <a:txBody>
                    <a:bodyPr/>
                    <a:lstStyle/>
                    <a:p>
                      <a:r>
                        <a:rPr kumimoji="1" lang="ja-JP" altLang="en-US" sz="1100" b="0" dirty="0" smtClean="0">
                          <a:latin typeface="Meiryo UI" panose="020B0604030504040204" pitchFamily="34" charset="-128"/>
                          <a:ea typeface="Meiryo UI" panose="020B0604030504040204" pitchFamily="34" charset="-128"/>
                        </a:rPr>
                        <a:t>＃</a:t>
                      </a:r>
                      <a:endParaRPr kumimoji="1" lang="ja-JP" altLang="en-US" sz="1100" b="0" dirty="0">
                        <a:latin typeface="Meiryo UI" panose="020B0604030504040204" pitchFamily="34" charset="-128"/>
                        <a:ea typeface="Meiryo UI" panose="020B0604030504040204" pitchFamily="34" charset="-128"/>
                      </a:endParaRPr>
                    </a:p>
                  </a:txBody>
                  <a:tcPr/>
                </a:tc>
                <a:tc>
                  <a:txBody>
                    <a:bodyPr/>
                    <a:lstStyle/>
                    <a:p>
                      <a:r>
                        <a:rPr kumimoji="1" lang="ja-JP" altLang="en-US" sz="1100" b="0" dirty="0" smtClean="0">
                          <a:latin typeface="Meiryo UI" panose="020B0604030504040204" pitchFamily="34" charset="-128"/>
                          <a:ea typeface="Meiryo UI" panose="020B0604030504040204" pitchFamily="34" charset="-128"/>
                        </a:rPr>
                        <a:t>項目</a:t>
                      </a:r>
                      <a:endParaRPr kumimoji="1" lang="ja-JP" altLang="en-US" sz="1100" b="0" dirty="0">
                        <a:latin typeface="Meiryo UI" panose="020B0604030504040204" pitchFamily="34" charset="-128"/>
                        <a:ea typeface="Meiryo UI" panose="020B0604030504040204" pitchFamily="34" charset="-128"/>
                      </a:endParaRPr>
                    </a:p>
                  </a:txBody>
                  <a:tcPr/>
                </a:tc>
                <a:tc>
                  <a:txBody>
                    <a:bodyPr/>
                    <a:lstStyle/>
                    <a:p>
                      <a:r>
                        <a:rPr kumimoji="1" lang="ja-JP" altLang="en-US" sz="1100" b="0" dirty="0" smtClean="0">
                          <a:latin typeface="Meiryo UI" panose="020B0604030504040204" pitchFamily="34" charset="-128"/>
                          <a:ea typeface="Meiryo UI" panose="020B0604030504040204" pitchFamily="34" charset="-128"/>
                        </a:rPr>
                        <a:t>作業項目</a:t>
                      </a:r>
                      <a:endParaRPr kumimoji="1" lang="ja-JP" altLang="en-US" sz="1100" b="0" dirty="0">
                        <a:latin typeface="Meiryo UI" panose="020B0604030504040204" pitchFamily="34" charset="-128"/>
                        <a:ea typeface="Meiryo UI" panose="020B0604030504040204" pitchFamily="34" charset="-128"/>
                      </a:endParaRPr>
                    </a:p>
                  </a:txBody>
                  <a:tcPr/>
                </a:tc>
              </a:tr>
              <a:tr h="136380">
                <a:tc>
                  <a:txBody>
                    <a:bodyPr/>
                    <a:lstStyle/>
                    <a:p>
                      <a:r>
                        <a:rPr kumimoji="1" lang="en-US" altLang="ja-JP" sz="1100" b="0" dirty="0" smtClean="0">
                          <a:latin typeface="Meiryo UI" panose="020B0604030504040204" pitchFamily="34" charset="-128"/>
                          <a:ea typeface="Meiryo UI" panose="020B0604030504040204" pitchFamily="34" charset="-128"/>
                        </a:rPr>
                        <a:t>1</a:t>
                      </a:r>
                    </a:p>
                  </a:txBody>
                  <a:tcPr/>
                </a:tc>
                <a:tc>
                  <a:txBody>
                    <a:bodyPr/>
                    <a:lstStyle/>
                    <a:p>
                      <a:r>
                        <a:rPr kumimoji="1" lang="ja-JP" altLang="en-US" sz="1100" b="0" dirty="0" smtClean="0">
                          <a:latin typeface="Meiryo UI" panose="020B0604030504040204" pitchFamily="34" charset="-128"/>
                          <a:ea typeface="Meiryo UI" panose="020B0604030504040204" pitchFamily="34" charset="-128"/>
                        </a:rPr>
                        <a:t>サーバ構築事前準備</a:t>
                      </a:r>
                      <a:endParaRPr kumimoji="1" lang="ja-JP" altLang="en-US" sz="1100" b="0" dirty="0">
                        <a:latin typeface="Meiryo UI" panose="020B0604030504040204" pitchFamily="34" charset="-128"/>
                        <a:ea typeface="Meiryo UI" panose="020B0604030504040204" pitchFamily="34"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dirty="0" smtClean="0">
                          <a:latin typeface="Meiryo UI" panose="020B0604030504040204" pitchFamily="34" charset="-128"/>
                          <a:ea typeface="Meiryo UI" panose="020B0604030504040204" pitchFamily="34" charset="-128"/>
                        </a:rPr>
                        <a:t>必要なサービス、</a:t>
                      </a:r>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必要なインスタンス、セキュリティ、リージョン、ロケーション、ネットワーク構成</a:t>
                      </a:r>
                    </a:p>
                  </a:txBody>
                  <a:tcPr/>
                </a:tc>
              </a:tr>
              <a:tr h="0">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2</a:t>
                      </a:r>
                      <a:endParaRPr kumimoji="1" lang="en-US" altLang="ja-JP"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IAM</a:t>
                      </a:r>
                      <a:endPar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ユーザ、ユーザ権限、運用ルール</a:t>
                      </a:r>
                      <a:endPar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endParaRPr>
                    </a:p>
                  </a:txBody>
                  <a:tcPr/>
                </a:tc>
              </a:tr>
              <a:tr h="0">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3</a:t>
                      </a:r>
                      <a:endParaRPr kumimoji="1" lang="en-US" altLang="ja-JP"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セキュリティグループ</a:t>
                      </a:r>
                      <a:endPar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100" b="0" dirty="0" smtClean="0">
                          <a:latin typeface="Meiryo UI" panose="020B0604030504040204" pitchFamily="34" charset="-128"/>
                          <a:ea typeface="Meiryo UI" panose="020B0604030504040204" pitchFamily="34" charset="-128"/>
                        </a:rPr>
                        <a:t>セキュリティグループルール</a:t>
                      </a:r>
                      <a:endParaRPr kumimoji="1" lang="en-US" altLang="ja-JP" sz="1100" b="0" dirty="0" smtClean="0">
                        <a:latin typeface="Meiryo UI" panose="020B0604030504040204" pitchFamily="34" charset="-128"/>
                        <a:ea typeface="Meiryo UI" panose="020B0604030504040204" pitchFamily="34" charset="-128"/>
                      </a:endParaRPr>
                    </a:p>
                  </a:txBody>
                  <a:tcPr/>
                </a:tc>
              </a:tr>
              <a:tr h="0">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4</a:t>
                      </a:r>
                      <a:endParaRPr kumimoji="1" lang="en-US" altLang="ja-JP"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ストレージ</a:t>
                      </a:r>
                      <a:endParaRPr kumimoji="1" lang="en-US" altLang="ja-JP"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100" b="0" dirty="0" smtClean="0">
                          <a:latin typeface="Meiryo UI" panose="020B0604030504040204" pitchFamily="34" charset="-128"/>
                          <a:ea typeface="Meiryo UI" panose="020B0604030504040204" pitchFamily="34" charset="-128"/>
                        </a:rPr>
                        <a:t>インスタンス終了後も保持するか否か</a:t>
                      </a:r>
                      <a:endParaRPr kumimoji="1" lang="ja-JP" altLang="en-US" sz="1100" b="0" dirty="0">
                        <a:latin typeface="Meiryo UI" panose="020B0604030504040204" pitchFamily="34" charset="-128"/>
                        <a:ea typeface="Meiryo UI" panose="020B0604030504040204" pitchFamily="34" charset="-128"/>
                      </a:endParaRPr>
                    </a:p>
                  </a:txBody>
                  <a:tcPr/>
                </a:tc>
              </a:tr>
              <a:tr h="0">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5</a:t>
                      </a:r>
                      <a:endParaRPr kumimoji="1" lang="ja-JP" altLang="en-US"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IP</a:t>
                      </a:r>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アドレス</a:t>
                      </a:r>
                      <a:endParaRPr kumimoji="1" lang="ja-JP" altLang="en-US"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en-US" altLang="ja-JP" sz="1100" b="0" dirty="0" smtClean="0">
                          <a:latin typeface="Meiryo UI" panose="020B0604030504040204" pitchFamily="34" charset="-128"/>
                          <a:ea typeface="Meiryo UI" panose="020B0604030504040204" pitchFamily="34" charset="-128"/>
                        </a:rPr>
                        <a:t>IP</a:t>
                      </a:r>
                      <a:r>
                        <a:rPr kumimoji="1" lang="ja-JP" altLang="en-US" sz="1100" b="0" dirty="0" smtClean="0">
                          <a:latin typeface="Meiryo UI" panose="020B0604030504040204" pitchFamily="34" charset="-128"/>
                          <a:ea typeface="Meiryo UI" panose="020B0604030504040204" pitchFamily="34" charset="-128"/>
                        </a:rPr>
                        <a:t>アドレス</a:t>
                      </a:r>
                      <a:endParaRPr kumimoji="1" lang="ja-JP" altLang="en-US" sz="1100" b="0" dirty="0">
                        <a:latin typeface="Meiryo UI" panose="020B0604030504040204" pitchFamily="34" charset="-128"/>
                        <a:ea typeface="Meiryo UI" panose="020B0604030504040204" pitchFamily="34" charset="-128"/>
                      </a:endParaRPr>
                    </a:p>
                  </a:txBody>
                  <a:tcPr/>
                </a:tc>
              </a:tr>
              <a:tr h="0">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6</a:t>
                      </a:r>
                      <a:endParaRPr kumimoji="1" lang="ja-JP" altLang="en-US"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バックアップとリカバリ</a:t>
                      </a:r>
                      <a:endParaRPr kumimoji="1" lang="ja-JP" altLang="en-US"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100" b="0" dirty="0" smtClean="0">
                          <a:latin typeface="Meiryo UI" panose="020B0604030504040204" pitchFamily="34" charset="-128"/>
                          <a:ea typeface="Meiryo UI" panose="020B0604030504040204" pitchFamily="34" charset="-128"/>
                        </a:rPr>
                        <a:t>バックアップとリカバリ手順など</a:t>
                      </a:r>
                      <a:endParaRPr kumimoji="1" lang="ja-JP" altLang="en-US" sz="1100" b="0" dirty="0">
                        <a:latin typeface="Meiryo UI" panose="020B0604030504040204" pitchFamily="34" charset="-128"/>
                        <a:ea typeface="Meiryo UI" panose="020B0604030504040204" pitchFamily="34" charset="-128"/>
                      </a:endParaRPr>
                    </a:p>
                  </a:txBody>
                  <a:tcPr/>
                </a:tc>
              </a:tr>
              <a:tr h="0">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7</a:t>
                      </a:r>
                      <a:endParaRPr kumimoji="1" lang="ja-JP" altLang="en-US"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重要データの分散配置</a:t>
                      </a:r>
                      <a:endParaRPr kumimoji="1" lang="ja-JP" altLang="en-US"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100" b="0" dirty="0" smtClean="0">
                          <a:latin typeface="Meiryo UI" panose="020B0604030504040204" pitchFamily="34" charset="-128"/>
                          <a:ea typeface="Meiryo UI" panose="020B0604030504040204" pitchFamily="34" charset="-128"/>
                        </a:rPr>
                        <a:t>重要データの保持</a:t>
                      </a:r>
                      <a:endParaRPr kumimoji="1" lang="ja-JP" altLang="en-US" sz="1100" b="0" dirty="0">
                        <a:latin typeface="Meiryo UI" panose="020B0604030504040204" pitchFamily="34" charset="-128"/>
                        <a:ea typeface="Meiryo UI" panose="020B0604030504040204" pitchFamily="34" charset="-128"/>
                      </a:endParaRPr>
                    </a:p>
                  </a:txBody>
                  <a:tcPr/>
                </a:tc>
              </a:tr>
            </a:tbl>
          </a:graphicData>
        </a:graphic>
      </p:graphicFrame>
      <p:sp>
        <p:nvSpPr>
          <p:cNvPr id="9" name="タイトル 1"/>
          <p:cNvSpPr txBox="1">
            <a:spLocks/>
          </p:cNvSpPr>
          <p:nvPr/>
        </p:nvSpPr>
        <p:spPr>
          <a:xfrm>
            <a:off x="301623" y="4073074"/>
            <a:ext cx="1594450" cy="317770"/>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200" dirty="0" smtClean="0">
                <a:latin typeface="Meiryo UI" panose="020B0604030504040204" pitchFamily="34" charset="-128"/>
                <a:ea typeface="Meiryo UI" panose="020B0604030504040204" pitchFamily="34" charset="-128"/>
              </a:rPr>
              <a:t>注意事項</a:t>
            </a:r>
            <a:endParaRPr lang="ja-JP" altLang="en-US" sz="12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669023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925" y="365125"/>
            <a:ext cx="11645660" cy="635539"/>
          </a:xfrm>
          <a:blipFill>
            <a:blip r:embed="rId2"/>
            <a:tile tx="0" ty="0" sx="100000" sy="100000" flip="none" algn="tl"/>
          </a:blipFill>
        </p:spPr>
        <p:txBody>
          <a:bodyPr>
            <a:normAutofit fontScale="90000"/>
          </a:bodyPr>
          <a:lstStyle/>
          <a:p>
            <a:r>
              <a:rPr lang="en-US" altLang="ja-JP" dirty="0">
                <a:latin typeface="Meiryo UI" panose="020B0604030504040204" pitchFamily="34" charset="-128"/>
                <a:ea typeface="Meiryo UI" panose="020B0604030504040204" pitchFamily="34" charset="-128"/>
              </a:rPr>
              <a:t>3</a:t>
            </a:r>
            <a:r>
              <a:rPr lang="en-US" altLang="ja-JP" dirty="0" smtClean="0">
                <a:latin typeface="Meiryo UI" panose="020B0604030504040204" pitchFamily="34" charset="-128"/>
                <a:ea typeface="Meiryo UI" panose="020B0604030504040204" pitchFamily="34" charset="-128"/>
              </a:rPr>
              <a:t>.A</a:t>
            </a:r>
            <a:r>
              <a:rPr kumimoji="1" lang="en-US" altLang="ja-JP" dirty="0" smtClean="0">
                <a:latin typeface="Meiryo UI" panose="020B0604030504040204" pitchFamily="34" charset="-128"/>
                <a:ea typeface="Meiryo UI" panose="020B0604030504040204" pitchFamily="34" charset="-128"/>
              </a:rPr>
              <a:t>WS</a:t>
            </a:r>
            <a:r>
              <a:rPr kumimoji="1" lang="ja-JP" altLang="en-US" dirty="0" smtClean="0">
                <a:latin typeface="Meiryo UI" panose="020B0604030504040204" pitchFamily="34" charset="-128"/>
                <a:ea typeface="Meiryo UI" panose="020B0604030504040204" pitchFamily="34" charset="-128"/>
              </a:rPr>
              <a:t>の基本的なサービス</a:t>
            </a:r>
            <a:endParaRPr kumimoji="1" lang="ja-JP" altLang="en-US" dirty="0">
              <a:latin typeface="Meiryo UI" panose="020B0604030504040204" pitchFamily="34" charset="-128"/>
              <a:ea typeface="Meiryo UI" panose="020B0604030504040204" pitchFamily="34" charset="-128"/>
            </a:endParaRPr>
          </a:p>
        </p:txBody>
      </p:sp>
      <p:sp>
        <p:nvSpPr>
          <p:cNvPr id="5" name="タイトル 1"/>
          <p:cNvSpPr txBox="1">
            <a:spLocks/>
          </p:cNvSpPr>
          <p:nvPr/>
        </p:nvSpPr>
        <p:spPr>
          <a:xfrm>
            <a:off x="838199" y="1095375"/>
            <a:ext cx="11109386" cy="635539"/>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1600" b="1" dirty="0" smtClean="0">
                <a:latin typeface="Meiryo UI" panose="020B0604030504040204" pitchFamily="34" charset="-128"/>
                <a:ea typeface="Meiryo UI" panose="020B0604030504040204" pitchFamily="34" charset="-128"/>
              </a:rPr>
              <a:t>AWS</a:t>
            </a:r>
            <a:r>
              <a:rPr lang="ja-JP" altLang="en-US" sz="1600" b="1" dirty="0" smtClean="0">
                <a:latin typeface="Meiryo UI" panose="020B0604030504040204" pitchFamily="34" charset="-128"/>
                <a:ea typeface="Meiryo UI" panose="020B0604030504040204" pitchFamily="34" charset="-128"/>
              </a:rPr>
              <a:t>の基本的なサービスは以下のとおり。</a:t>
            </a:r>
            <a:endParaRPr lang="ja-JP" altLang="en-US" sz="1600" b="1" dirty="0">
              <a:latin typeface="Meiryo UI" panose="020B0604030504040204" pitchFamily="34" charset="-128"/>
              <a:ea typeface="Meiryo UI" panose="020B0604030504040204" pitchFamily="34" charset="-128"/>
            </a:endParaRPr>
          </a:p>
        </p:txBody>
      </p:sp>
      <p:sp>
        <p:nvSpPr>
          <p:cNvPr id="6" name="タイトル 1"/>
          <p:cNvSpPr txBox="1">
            <a:spLocks/>
          </p:cNvSpPr>
          <p:nvPr/>
        </p:nvSpPr>
        <p:spPr>
          <a:xfrm>
            <a:off x="301926" y="1095375"/>
            <a:ext cx="465826" cy="635539"/>
          </a:xfrm>
          <a:prstGeom prst="rect">
            <a:avLst/>
          </a:prstGeom>
          <a:solidFill>
            <a:srgbClr val="00B0F0"/>
          </a:solidFill>
          <a:ln>
            <a:solidFill>
              <a:schemeClr val="tx1"/>
            </a:solidFill>
          </a:ln>
        </p:spPr>
        <p:txBody>
          <a:bodyPr vert="eaVert"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400" dirty="0" smtClean="0">
                <a:solidFill>
                  <a:schemeClr val="bg1"/>
                </a:solidFill>
                <a:latin typeface="Meiryo UI" panose="020B0604030504040204" pitchFamily="34" charset="-128"/>
                <a:ea typeface="Meiryo UI" panose="020B0604030504040204" pitchFamily="34" charset="-128"/>
              </a:rPr>
              <a:t>内容</a:t>
            </a:r>
            <a:endParaRPr lang="ja-JP" altLang="en-US" sz="1400" dirty="0">
              <a:solidFill>
                <a:schemeClr val="bg1"/>
              </a:solidFill>
              <a:latin typeface="Meiryo UI" panose="020B0604030504040204" pitchFamily="34" charset="-128"/>
              <a:ea typeface="Meiryo UI" panose="020B0604030504040204" pitchFamily="34" charset="-128"/>
            </a:endParaRPr>
          </a:p>
        </p:txBody>
      </p:sp>
      <p:graphicFrame>
        <p:nvGraphicFramePr>
          <p:cNvPr id="7" name="コンテンツ プレースホルダー 3"/>
          <p:cNvGraphicFramePr>
            <a:graphicFrameLocks noGrp="1"/>
          </p:cNvGraphicFramePr>
          <p:nvPr>
            <p:ph idx="1"/>
            <p:extLst>
              <p:ext uri="{D42A27DB-BD31-4B8C-83A1-F6EECF244321}">
                <p14:modId xmlns:p14="http://schemas.microsoft.com/office/powerpoint/2010/main" val="3135348481"/>
              </p:ext>
            </p:extLst>
          </p:nvPr>
        </p:nvGraphicFramePr>
        <p:xfrm>
          <a:off x="301624" y="1765418"/>
          <a:ext cx="11645962" cy="4917656"/>
        </p:xfrm>
        <a:graphic>
          <a:graphicData uri="http://schemas.openxmlformats.org/drawingml/2006/table">
            <a:tbl>
              <a:tblPr firstRow="1" bandRow="1">
                <a:tableStyleId>{5C22544A-7EE6-4342-B048-85BDC9FD1C3A}</a:tableStyleId>
              </a:tblPr>
              <a:tblGrid>
                <a:gridCol w="3425728"/>
                <a:gridCol w="8220234"/>
              </a:tblGrid>
              <a:tr h="370840">
                <a:tc>
                  <a:txBody>
                    <a:bodyPr/>
                    <a:lstStyle/>
                    <a:p>
                      <a:r>
                        <a:rPr kumimoji="1" lang="ja-JP" altLang="en-US" sz="1400" b="0" dirty="0" smtClean="0">
                          <a:latin typeface="Meiryo UI" panose="020B0604030504040204" pitchFamily="34" charset="-128"/>
                          <a:ea typeface="Meiryo UI" panose="020B0604030504040204" pitchFamily="34" charset="-128"/>
                        </a:rPr>
                        <a:t>項目</a:t>
                      </a:r>
                      <a:endParaRPr kumimoji="1" lang="ja-JP" altLang="en-US" sz="1400" b="0" dirty="0">
                        <a:latin typeface="Meiryo UI" panose="020B0604030504040204" pitchFamily="34" charset="-128"/>
                        <a:ea typeface="Meiryo UI" panose="020B0604030504040204" pitchFamily="34" charset="-128"/>
                      </a:endParaRPr>
                    </a:p>
                  </a:txBody>
                  <a:tcPr/>
                </a:tc>
                <a:tc>
                  <a:txBody>
                    <a:bodyPr/>
                    <a:lstStyle/>
                    <a:p>
                      <a:r>
                        <a:rPr kumimoji="1" lang="ja-JP" altLang="en-US" sz="1400" b="0" dirty="0" smtClean="0">
                          <a:latin typeface="Meiryo UI" panose="020B0604030504040204" pitchFamily="34" charset="-128"/>
                          <a:ea typeface="Meiryo UI" panose="020B0604030504040204" pitchFamily="34" charset="-128"/>
                        </a:rPr>
                        <a:t>内容</a:t>
                      </a:r>
                      <a:endParaRPr kumimoji="1" lang="ja-JP" altLang="en-US" sz="1400" b="0" dirty="0">
                        <a:latin typeface="Meiryo UI" panose="020B0604030504040204" pitchFamily="34" charset="-128"/>
                        <a:ea typeface="Meiryo UI" panose="020B0604030504040204" pitchFamily="34" charset="-128"/>
                      </a:endParaRPr>
                    </a:p>
                  </a:txBody>
                  <a:tcPr/>
                </a:tc>
              </a:tr>
              <a:tr h="370840">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AWS VPC</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Virtual Private Cloud</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a:t>
                      </a:r>
                      <a:endParaRPr kumimoji="1" lang="ja-JP" altLang="en-US" sz="1200" b="0" dirty="0">
                        <a:latin typeface="Meiryo UI" panose="020B0604030504040204" pitchFamily="34" charset="-128"/>
                        <a:ea typeface="Meiryo UI" panose="020B0604030504040204" pitchFamily="34" charset="-128"/>
                      </a:endParaRPr>
                    </a:p>
                  </a:txBody>
                  <a:tcPr/>
                </a:tc>
                <a:tc>
                  <a:txBody>
                    <a:bodyPr/>
                    <a:lstStyle/>
                    <a:p>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仮想ネットワーク。</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AWS</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では、基本的に</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VPC</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が必須で、最初に使う</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VPC</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は</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AWS</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側が自動的に用意してくれる。</a:t>
                      </a:r>
                      <a:endParaRPr kumimoji="1" lang="ja-JP" altLang="en-US" sz="1200" b="0" dirty="0">
                        <a:latin typeface="Meiryo UI" panose="020B0604030504040204" pitchFamily="34" charset="-128"/>
                        <a:ea typeface="Meiryo UI" panose="020B0604030504040204" pitchFamily="34" charset="-128"/>
                      </a:endParaRPr>
                    </a:p>
                  </a:txBody>
                  <a:tcPr/>
                </a:tc>
              </a:tr>
              <a:tr h="370840">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Amazon EC2</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Elastic Compute Cloud</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a:t>
                      </a:r>
                      <a:endParaRPr kumimoji="1" lang="en-US" altLang="ja-JP"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仮想サーバ。</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EC2</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を用いて</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Linux</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や</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Windows</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などさまざまな</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OS</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の仮想サーバをすぐに実行できる環境を用意することができる。</a:t>
                      </a:r>
                    </a:p>
                  </a:txBody>
                  <a:tcPr/>
                </a:tc>
              </a:tr>
              <a:tr h="370840">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Amazon EBS</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Elastic Block Store</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a:t>
                      </a:r>
                      <a:endParaRPr kumimoji="1" lang="en-US" altLang="ja-JP"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仮想ディスク。管理コンソールから</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EBS</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ボリュームを作って、それをサーバインスタンスへ接続、切断できる。</a:t>
                      </a:r>
                      <a:endParaRPr kumimoji="1" lang="en-US" altLang="ja-JP" sz="1200" b="0" dirty="0" smtClean="0">
                        <a:latin typeface="Meiryo UI" panose="020B0604030504040204" pitchFamily="34" charset="-128"/>
                        <a:ea typeface="Meiryo UI" panose="020B0604030504040204" pitchFamily="34" charset="-128"/>
                      </a:endParaRPr>
                    </a:p>
                  </a:txBody>
                  <a:tcPr/>
                </a:tc>
              </a:tr>
              <a:tr h="370840">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Amazon RDS</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Relational Database Service</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a:t>
                      </a:r>
                      <a:endParaRPr kumimoji="1" lang="en-US" altLang="ja-JP"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リレーショナルデータベースサービス。</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MySQL</a:t>
                      </a:r>
                      <a:r>
                        <a:rPr kumimoji="1" lang="ja-JP" altLang="en-US" sz="1200" b="0" i="0" kern="1200" dirty="0" err="1" smtClean="0">
                          <a:solidFill>
                            <a:schemeClr val="dk1"/>
                          </a:solidFill>
                          <a:effectLst/>
                          <a:latin typeface="Meiryo UI" panose="020B0604030504040204" pitchFamily="34" charset="-128"/>
                          <a:ea typeface="Meiryo UI" panose="020B0604030504040204" pitchFamily="34" charset="-128"/>
                          <a:cs typeface="+mn-cs"/>
                        </a:rPr>
                        <a:t>、</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Oracle</a:t>
                      </a:r>
                      <a:r>
                        <a:rPr kumimoji="1" lang="ja-JP" altLang="en-US" sz="1200" b="0" i="0" kern="1200" dirty="0" err="1" smtClean="0">
                          <a:solidFill>
                            <a:schemeClr val="dk1"/>
                          </a:solidFill>
                          <a:effectLst/>
                          <a:latin typeface="Meiryo UI" panose="020B0604030504040204" pitchFamily="34" charset="-128"/>
                          <a:ea typeface="Meiryo UI" panose="020B0604030504040204" pitchFamily="34" charset="-128"/>
                          <a:cs typeface="+mn-cs"/>
                        </a:rPr>
                        <a:t>、</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SQL Server</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など多くの種類のデータベースを、管理画面から設定するだけで構築・設定して利用できる。</a:t>
                      </a:r>
                      <a:endParaRPr kumimoji="1" lang="ja-JP" altLang="en-US" sz="1200" b="0" dirty="0">
                        <a:latin typeface="Meiryo UI" panose="020B0604030504040204" pitchFamily="34" charset="-128"/>
                        <a:ea typeface="Meiryo UI" panose="020B0604030504040204" pitchFamily="34" charset="-128"/>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err="1" smtClean="0">
                          <a:solidFill>
                            <a:schemeClr val="dk1"/>
                          </a:solidFill>
                          <a:effectLst/>
                          <a:latin typeface="Meiryo UI" panose="020B0604030504040204" pitchFamily="34" charset="-128"/>
                          <a:ea typeface="Meiryo UI" panose="020B0604030504040204" pitchFamily="34" charset="-128"/>
                          <a:cs typeface="+mn-cs"/>
                        </a:rPr>
                        <a:t>DynamoDB</a:t>
                      </a:r>
                      <a:endPar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endParaRPr>
                    </a:p>
                    <a:p>
                      <a:endParaRPr kumimoji="1" lang="en-US" altLang="ja-JP"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完全マネージドな</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NoSQL</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データベースサービス。規模に関係なく信頼性の高いパフォーマンスを実現できる非リレーショナルデータベース</a:t>
                      </a:r>
                      <a:endParaRPr kumimoji="1" lang="ja-JP" altLang="en-US" sz="1200" b="0" dirty="0">
                        <a:latin typeface="Meiryo UI" panose="020B0604030504040204" pitchFamily="34" charset="-128"/>
                        <a:ea typeface="Meiryo UI" panose="020B0604030504040204" pitchFamily="34" charset="-128"/>
                      </a:endParaRPr>
                    </a:p>
                  </a:txBody>
                  <a:tcPr/>
                </a:tc>
              </a:tr>
              <a:tr h="370840">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IAM</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（アイアム）</a:t>
                      </a:r>
                      <a:endParaRPr kumimoji="1" lang="ja-JP" altLang="en-US"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AWS</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上のサービスを操作するユーザーとアクセス権限を管理するサービス。ユーザーがアクセスするための認証情報や</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AWS</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リソースを制御するための権限を集中管理することができる。</a:t>
                      </a:r>
                      <a:endParaRPr kumimoji="1" lang="ja-JP" altLang="en-US" sz="1200" b="0" dirty="0">
                        <a:latin typeface="Meiryo UI" panose="020B0604030504040204" pitchFamily="34" charset="-128"/>
                        <a:ea typeface="Meiryo UI" panose="020B0604030504040204" pitchFamily="34" charset="-128"/>
                      </a:endParaRPr>
                    </a:p>
                  </a:txBody>
                  <a:tcPr/>
                </a:tc>
              </a:tr>
              <a:tr h="370840">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AWS STS</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Security Token Service</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a:t>
                      </a:r>
                      <a:endParaRPr kumimoji="1" lang="ja-JP" altLang="en-US"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ユーザーに対して</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AWS ID</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を定義せず、</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AWS</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サービスへのアクセスに使用する一時的な限定権限認証情報を提供できるサービス。</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IAM</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の一時的なサービスと思ってくれればいい。</a:t>
                      </a:r>
                      <a:endParaRPr kumimoji="1" lang="ja-JP" altLang="en-US" sz="1200" b="0" dirty="0">
                        <a:latin typeface="Meiryo UI" panose="020B0604030504040204" pitchFamily="34" charset="-128"/>
                        <a:ea typeface="Meiryo UI" panose="020B0604030504040204" pitchFamily="34" charset="-128"/>
                      </a:endParaRPr>
                    </a:p>
                  </a:txBody>
                  <a:tcPr/>
                </a:tc>
              </a:tr>
              <a:tr h="345548">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AmazonS3</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Amazon Simple Storage Service</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a:t>
                      </a:r>
                      <a:endParaRPr kumimoji="1" lang="en-US" altLang="ja-JP"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ストレージサービス。バケットと呼ばれるリソースにデータを保存。保存できるデータ容量に上限無し。</a:t>
                      </a:r>
                      <a:endParaRPr kumimoji="1" lang="ja-JP" altLang="en-US" sz="1200" b="0" dirty="0">
                        <a:latin typeface="Meiryo UI" panose="020B0604030504040204" pitchFamily="34" charset="-128"/>
                        <a:ea typeface="Meiryo UI" panose="020B0604030504040204" pitchFamily="34" charset="-128"/>
                      </a:endParaRPr>
                    </a:p>
                  </a:txBody>
                  <a:tcPr/>
                </a:tc>
              </a:tr>
              <a:tr h="3455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Lambda</a:t>
                      </a:r>
                    </a:p>
                  </a:txBody>
                  <a:tcPr/>
                </a:tc>
                <a:tc>
                  <a:txBody>
                    <a:bodyPr/>
                    <a:lstStyle/>
                    <a:p>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イベント発生に応じてプログラムを実行する環境を提供するサービス。</a:t>
                      </a:r>
                      <a:endParaRPr kumimoji="1" lang="ja-JP" altLang="en-US" sz="1200" b="0" dirty="0">
                        <a:latin typeface="Meiryo UI" panose="020B0604030504040204" pitchFamily="34" charset="-128"/>
                        <a:ea typeface="Meiryo UI" panose="020B0604030504040204" pitchFamily="34" charset="-128"/>
                      </a:endParaRPr>
                    </a:p>
                  </a:txBody>
                  <a:tcPr/>
                </a:tc>
              </a:tr>
              <a:tr h="3455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err="1" smtClean="0">
                          <a:solidFill>
                            <a:schemeClr val="dk1"/>
                          </a:solidFill>
                          <a:effectLst/>
                          <a:latin typeface="Meiryo UI" panose="020B0604030504040204" pitchFamily="34" charset="-128"/>
                          <a:ea typeface="Meiryo UI" panose="020B0604030504040204" pitchFamily="34" charset="-128"/>
                          <a:cs typeface="+mn-cs"/>
                        </a:rPr>
                        <a:t>CloudFront</a:t>
                      </a:r>
                      <a:endPar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Web</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コンテンツ配信ネットワーク。データや動画、アプリケーション、</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API</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などの静的および動的なさまざまなコンテンツを高速かつ安全に配信できるサービス。</a:t>
                      </a:r>
                      <a:endParaRPr kumimoji="1" lang="ja-JP" altLang="en-US" sz="1200" b="0" dirty="0">
                        <a:latin typeface="Meiryo UI" panose="020B0604030504040204" pitchFamily="34" charset="-128"/>
                        <a:ea typeface="Meiryo UI" panose="020B0604030504040204" pitchFamily="34" charset="-128"/>
                      </a:endParaRPr>
                    </a:p>
                  </a:txBody>
                  <a:tcPr/>
                </a:tc>
              </a:tr>
              <a:tr h="3455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API Gateway</a:t>
                      </a:r>
                    </a:p>
                  </a:txBody>
                  <a:tcPr/>
                </a:tc>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API</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の管理や実行を容易にするサービス。リアルタイム双方向通信アプリケーションを実現する。</a:t>
                      </a:r>
                      <a:endParaRPr kumimoji="1" lang="ja-JP" altLang="en-US" sz="1200" b="0" dirty="0">
                        <a:latin typeface="Meiryo UI" panose="020B0604030504040204" pitchFamily="34" charset="-128"/>
                        <a:ea typeface="Meiryo UI" panose="020B0604030504040204" pitchFamily="34" charset="-128"/>
                      </a:endParaRPr>
                    </a:p>
                  </a:txBody>
                  <a:tcPr/>
                </a:tc>
              </a:tr>
            </a:tbl>
          </a:graphicData>
        </a:graphic>
      </p:graphicFrame>
    </p:spTree>
    <p:extLst>
      <p:ext uri="{BB962C8B-B14F-4D97-AF65-F5344CB8AC3E}">
        <p14:creationId xmlns:p14="http://schemas.microsoft.com/office/powerpoint/2010/main" val="392421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925" y="365125"/>
            <a:ext cx="11645660" cy="635539"/>
          </a:xfrm>
          <a:blipFill>
            <a:blip r:embed="rId2"/>
            <a:tile tx="0" ty="0" sx="100000" sy="100000" flip="none" algn="tl"/>
          </a:blipFill>
        </p:spPr>
        <p:txBody>
          <a:bodyPr>
            <a:normAutofit fontScale="90000"/>
          </a:bodyPr>
          <a:lstStyle/>
          <a:p>
            <a:r>
              <a:rPr lang="en-US" altLang="ja-JP" dirty="0">
                <a:latin typeface="Meiryo UI" panose="020B0604030504040204" pitchFamily="34" charset="-128"/>
                <a:ea typeface="Meiryo UI" panose="020B0604030504040204" pitchFamily="34" charset="-128"/>
              </a:rPr>
              <a:t>4</a:t>
            </a:r>
            <a:r>
              <a:rPr lang="en-US" altLang="ja-JP" dirty="0" smtClean="0">
                <a:latin typeface="Meiryo UI" panose="020B0604030504040204" pitchFamily="34" charset="-128"/>
                <a:ea typeface="Meiryo UI" panose="020B0604030504040204" pitchFamily="34" charset="-128"/>
              </a:rPr>
              <a:t>.</a:t>
            </a:r>
            <a:r>
              <a:rPr lang="ja-JP" altLang="en-US" dirty="0" smtClean="0">
                <a:latin typeface="Meiryo UI" panose="020B0604030504040204" pitchFamily="34" charset="-128"/>
                <a:ea typeface="Meiryo UI" panose="020B0604030504040204" pitchFamily="34" charset="-128"/>
              </a:rPr>
              <a:t>システム概要図</a:t>
            </a:r>
            <a:r>
              <a:rPr lang="en-US" altLang="ja-JP" dirty="0" smtClean="0">
                <a:latin typeface="Meiryo UI" panose="020B0604030504040204" pitchFamily="34" charset="-128"/>
                <a:ea typeface="Meiryo UI" panose="020B0604030504040204" pitchFamily="34" charset="-128"/>
              </a:rPr>
              <a:t>(</a:t>
            </a:r>
            <a:r>
              <a:rPr lang="ja-JP" altLang="en-US" dirty="0" smtClean="0">
                <a:latin typeface="Meiryo UI" panose="020B0604030504040204" pitchFamily="34" charset="-128"/>
                <a:ea typeface="Meiryo UI" panose="020B0604030504040204" pitchFamily="34" charset="-128"/>
              </a:rPr>
              <a:t>例</a:t>
            </a:r>
            <a:r>
              <a:rPr lang="en-US" altLang="ja-JP" dirty="0" smtClean="0">
                <a:latin typeface="Meiryo UI" panose="020B0604030504040204" pitchFamily="34" charset="-128"/>
                <a:ea typeface="Meiryo UI" panose="020B0604030504040204" pitchFamily="34" charset="-128"/>
              </a:rPr>
              <a:t>)</a:t>
            </a:r>
            <a:endParaRPr kumimoji="1" lang="ja-JP" altLang="en-US" dirty="0">
              <a:latin typeface="Meiryo UI" panose="020B0604030504040204" pitchFamily="34" charset="-128"/>
              <a:ea typeface="Meiryo UI" panose="020B0604030504040204" pitchFamily="34" charset="-128"/>
            </a:endParaRPr>
          </a:p>
        </p:txBody>
      </p:sp>
      <p:sp>
        <p:nvSpPr>
          <p:cNvPr id="5" name="タイトル 1"/>
          <p:cNvSpPr txBox="1">
            <a:spLocks/>
          </p:cNvSpPr>
          <p:nvPr/>
        </p:nvSpPr>
        <p:spPr>
          <a:xfrm>
            <a:off x="838199" y="1095375"/>
            <a:ext cx="11109386" cy="635539"/>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1600" b="1" dirty="0" smtClean="0">
                <a:latin typeface="Meiryo UI" panose="020B0604030504040204" pitchFamily="34" charset="-128"/>
                <a:ea typeface="Meiryo UI" panose="020B0604030504040204" pitchFamily="34" charset="-128"/>
              </a:rPr>
              <a:t>AWS</a:t>
            </a:r>
            <a:r>
              <a:rPr lang="ja-JP" altLang="en-US" sz="1600" b="1" dirty="0" smtClean="0">
                <a:latin typeface="Meiryo UI" panose="020B0604030504040204" pitchFamily="34" charset="-128"/>
                <a:ea typeface="Meiryo UI" panose="020B0604030504040204" pitchFamily="34" charset="-128"/>
              </a:rPr>
              <a:t>のシステム概要図は以下のとおり。</a:t>
            </a:r>
            <a:endParaRPr lang="en-US" altLang="ja-JP" sz="1600" b="1" dirty="0" smtClean="0">
              <a:latin typeface="Meiryo UI" panose="020B0604030504040204" pitchFamily="34" charset="-128"/>
              <a:ea typeface="Meiryo UI" panose="020B0604030504040204" pitchFamily="34" charset="-128"/>
            </a:endParaRPr>
          </a:p>
          <a:p>
            <a:r>
              <a:rPr lang="en-US" altLang="ja-JP" sz="1600" b="1" dirty="0" smtClean="0">
                <a:latin typeface="Meiryo UI" panose="020B0604030504040204" pitchFamily="34" charset="-128"/>
                <a:ea typeface="Meiryo UI" panose="020B0604030504040204" pitchFamily="34" charset="-128"/>
              </a:rPr>
              <a:t>AWS</a:t>
            </a:r>
            <a:r>
              <a:rPr lang="ja-JP" altLang="en-US" sz="1600" b="1" dirty="0" smtClean="0">
                <a:latin typeface="Meiryo UI" panose="020B0604030504040204" pitchFamily="34" charset="-128"/>
                <a:ea typeface="Meiryo UI" panose="020B0604030504040204" pitchFamily="34" charset="-128"/>
              </a:rPr>
              <a:t>は初めて見るので修正は入ると思う。</a:t>
            </a:r>
            <a:endParaRPr lang="ja-JP" altLang="en-US" sz="1600" b="1" dirty="0">
              <a:latin typeface="Meiryo UI" panose="020B0604030504040204" pitchFamily="34" charset="-128"/>
              <a:ea typeface="Meiryo UI" panose="020B0604030504040204" pitchFamily="34" charset="-128"/>
            </a:endParaRPr>
          </a:p>
        </p:txBody>
      </p:sp>
      <p:sp>
        <p:nvSpPr>
          <p:cNvPr id="6" name="タイトル 1"/>
          <p:cNvSpPr txBox="1">
            <a:spLocks/>
          </p:cNvSpPr>
          <p:nvPr/>
        </p:nvSpPr>
        <p:spPr>
          <a:xfrm>
            <a:off x="301926" y="1095375"/>
            <a:ext cx="465826" cy="635539"/>
          </a:xfrm>
          <a:prstGeom prst="rect">
            <a:avLst/>
          </a:prstGeom>
          <a:solidFill>
            <a:srgbClr val="00B0F0"/>
          </a:solidFill>
          <a:ln>
            <a:solidFill>
              <a:schemeClr val="tx1"/>
            </a:solidFill>
          </a:ln>
        </p:spPr>
        <p:txBody>
          <a:bodyPr vert="eaVert"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400" dirty="0" smtClean="0">
                <a:solidFill>
                  <a:schemeClr val="bg1"/>
                </a:solidFill>
                <a:latin typeface="Meiryo UI" panose="020B0604030504040204" pitchFamily="34" charset="-128"/>
                <a:ea typeface="Meiryo UI" panose="020B0604030504040204" pitchFamily="34" charset="-128"/>
              </a:rPr>
              <a:t>内容</a:t>
            </a:r>
            <a:endParaRPr lang="ja-JP" altLang="en-US" sz="1400" dirty="0">
              <a:solidFill>
                <a:schemeClr val="bg1"/>
              </a:solidFill>
              <a:latin typeface="Meiryo UI" panose="020B0604030504040204" pitchFamily="34" charset="-128"/>
              <a:ea typeface="Meiryo UI" panose="020B0604030504040204" pitchFamily="34" charset="-128"/>
            </a:endParaRPr>
          </a:p>
        </p:txBody>
      </p:sp>
      <p:sp>
        <p:nvSpPr>
          <p:cNvPr id="4" name="正方形/長方形 3"/>
          <p:cNvSpPr/>
          <p:nvPr/>
        </p:nvSpPr>
        <p:spPr>
          <a:xfrm>
            <a:off x="301925" y="1854679"/>
            <a:ext cx="5460520" cy="1323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smtClean="0">
                <a:solidFill>
                  <a:schemeClr val="tx1"/>
                </a:solidFill>
              </a:rPr>
              <a:t>公開エリア</a:t>
            </a:r>
            <a:endParaRPr kumimoji="1" lang="ja-JP" altLang="en-US" dirty="0">
              <a:solidFill>
                <a:schemeClr val="tx1"/>
              </a:solidFill>
            </a:endParaRPr>
          </a:p>
        </p:txBody>
      </p:sp>
      <p:sp>
        <p:nvSpPr>
          <p:cNvPr id="9" name="二等辺三角形 8"/>
          <p:cNvSpPr/>
          <p:nvPr/>
        </p:nvSpPr>
        <p:spPr>
          <a:xfrm>
            <a:off x="613193" y="2571508"/>
            <a:ext cx="232914" cy="2007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ローチャート: 結合子 7"/>
          <p:cNvSpPr/>
          <p:nvPr/>
        </p:nvSpPr>
        <p:spPr>
          <a:xfrm>
            <a:off x="621102" y="2415396"/>
            <a:ext cx="217097" cy="2170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81077" y="2828055"/>
            <a:ext cx="897146" cy="230832"/>
          </a:xfrm>
          <a:prstGeom prst="rect">
            <a:avLst/>
          </a:prstGeom>
          <a:noFill/>
        </p:spPr>
        <p:txBody>
          <a:bodyPr wrap="square" rtlCol="0">
            <a:spAutoFit/>
          </a:bodyPr>
          <a:lstStyle/>
          <a:p>
            <a:r>
              <a:rPr kumimoji="1" lang="ja-JP" altLang="en-US" sz="900" dirty="0" smtClean="0">
                <a:latin typeface="Meiryo UI" panose="020B0604030504040204" pitchFamily="34" charset="-128"/>
                <a:ea typeface="Meiryo UI" panose="020B0604030504040204" pitchFamily="34" charset="-128"/>
              </a:rPr>
              <a:t>一般利用者</a:t>
            </a:r>
            <a:endParaRPr kumimoji="1" lang="ja-JP" altLang="en-US" sz="900" dirty="0">
              <a:latin typeface="Meiryo UI" panose="020B0604030504040204" pitchFamily="34" charset="-128"/>
              <a:ea typeface="Meiryo UI" panose="020B0604030504040204" pitchFamily="34" charset="-128"/>
            </a:endParaRPr>
          </a:p>
        </p:txBody>
      </p:sp>
      <p:sp>
        <p:nvSpPr>
          <p:cNvPr id="12" name="雲 11"/>
          <p:cNvSpPr/>
          <p:nvPr/>
        </p:nvSpPr>
        <p:spPr>
          <a:xfrm>
            <a:off x="1414732" y="2493452"/>
            <a:ext cx="810883" cy="3569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latin typeface="Meiryo UI" panose="020B0604030504040204" pitchFamily="34" charset="-128"/>
                <a:ea typeface="Meiryo UI" panose="020B0604030504040204" pitchFamily="34" charset="-128"/>
              </a:rPr>
              <a:t>インターネット</a:t>
            </a:r>
            <a:endParaRPr kumimoji="1" lang="ja-JP" altLang="en-US" sz="900" dirty="0">
              <a:latin typeface="Meiryo UI" panose="020B0604030504040204" pitchFamily="34" charset="-128"/>
              <a:ea typeface="Meiryo UI" panose="020B0604030504040204" pitchFamily="34" charset="-128"/>
            </a:endParaRPr>
          </a:p>
        </p:txBody>
      </p:sp>
      <p:sp>
        <p:nvSpPr>
          <p:cNvPr id="13" name="角丸四角形 12"/>
          <p:cNvSpPr/>
          <p:nvPr/>
        </p:nvSpPr>
        <p:spPr>
          <a:xfrm>
            <a:off x="2467155" y="2027208"/>
            <a:ext cx="828136" cy="267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smtClean="0">
                <a:latin typeface="Meiryo UI" panose="020B0604030504040204" pitchFamily="34" charset="-128"/>
                <a:ea typeface="Meiryo UI" panose="020B0604030504040204" pitchFamily="34" charset="-128"/>
              </a:rPr>
              <a:t>Route53</a:t>
            </a:r>
            <a:endParaRPr kumimoji="1" lang="ja-JP" altLang="en-US" sz="900" dirty="0">
              <a:latin typeface="Meiryo UI" panose="020B0604030504040204" pitchFamily="34" charset="-128"/>
              <a:ea typeface="Meiryo UI" panose="020B0604030504040204" pitchFamily="34" charset="-128"/>
            </a:endParaRPr>
          </a:p>
        </p:txBody>
      </p:sp>
      <p:sp>
        <p:nvSpPr>
          <p:cNvPr id="14" name="角丸四角形 13"/>
          <p:cNvSpPr/>
          <p:nvPr/>
        </p:nvSpPr>
        <p:spPr>
          <a:xfrm>
            <a:off x="3579963" y="2027208"/>
            <a:ext cx="828136" cy="267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err="1" smtClean="0">
                <a:latin typeface="Meiryo UI" panose="020B0604030504040204" pitchFamily="34" charset="-128"/>
                <a:ea typeface="Meiryo UI" panose="020B0604030504040204" pitchFamily="34" charset="-128"/>
              </a:rPr>
              <a:t>CloudFront</a:t>
            </a:r>
            <a:endParaRPr kumimoji="1" lang="ja-JP" altLang="en-US" sz="900" dirty="0">
              <a:latin typeface="Meiryo UI" panose="020B0604030504040204" pitchFamily="34" charset="-128"/>
              <a:ea typeface="Meiryo UI" panose="020B0604030504040204" pitchFamily="34" charset="-128"/>
            </a:endParaRPr>
          </a:p>
        </p:txBody>
      </p:sp>
      <p:sp>
        <p:nvSpPr>
          <p:cNvPr id="16" name="フローチャート: 磁気ディスク 15"/>
          <p:cNvSpPr/>
          <p:nvPr/>
        </p:nvSpPr>
        <p:spPr>
          <a:xfrm>
            <a:off x="4761781" y="2402574"/>
            <a:ext cx="715993" cy="3378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latin typeface="Meiryo UI" panose="020B0604030504040204" pitchFamily="34" charset="-128"/>
                <a:ea typeface="Meiryo UI" panose="020B0604030504040204" pitchFamily="34" charset="-128"/>
              </a:rPr>
              <a:t>静的</a:t>
            </a:r>
            <a:endParaRPr kumimoji="1" lang="en-US" altLang="ja-JP" sz="900" dirty="0" smtClean="0">
              <a:latin typeface="Meiryo UI" panose="020B0604030504040204" pitchFamily="34" charset="-128"/>
              <a:ea typeface="Meiryo UI" panose="020B0604030504040204" pitchFamily="34" charset="-128"/>
            </a:endParaRPr>
          </a:p>
          <a:p>
            <a:pPr algn="ctr"/>
            <a:r>
              <a:rPr kumimoji="1" lang="ja-JP" altLang="en-US" sz="900" dirty="0" smtClean="0">
                <a:latin typeface="Meiryo UI" panose="020B0604030504040204" pitchFamily="34" charset="-128"/>
                <a:ea typeface="Meiryo UI" panose="020B0604030504040204" pitchFamily="34" charset="-128"/>
              </a:rPr>
              <a:t>コンテンツ</a:t>
            </a:r>
            <a:endParaRPr kumimoji="1" lang="ja-JP" altLang="en-US" sz="900" dirty="0">
              <a:latin typeface="Meiryo UI" panose="020B0604030504040204" pitchFamily="34" charset="-128"/>
              <a:ea typeface="Meiryo UI" panose="020B0604030504040204" pitchFamily="34" charset="-128"/>
            </a:endParaRPr>
          </a:p>
        </p:txBody>
      </p:sp>
      <p:sp>
        <p:nvSpPr>
          <p:cNvPr id="17" name="フローチャート: 磁気ディスク 16"/>
          <p:cNvSpPr/>
          <p:nvPr/>
        </p:nvSpPr>
        <p:spPr>
          <a:xfrm>
            <a:off x="4761781" y="3272289"/>
            <a:ext cx="715993" cy="3378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smtClean="0">
                <a:latin typeface="Meiryo UI" panose="020B0604030504040204" pitchFamily="34" charset="-128"/>
                <a:ea typeface="Meiryo UI" panose="020B0604030504040204" pitchFamily="34" charset="-128"/>
              </a:rPr>
              <a:t>アクション</a:t>
            </a:r>
            <a:endParaRPr lang="en-US" altLang="ja-JP" sz="900" dirty="0" smtClean="0">
              <a:latin typeface="Meiryo UI" panose="020B0604030504040204" pitchFamily="34" charset="-128"/>
              <a:ea typeface="Meiryo UI" panose="020B0604030504040204" pitchFamily="34" charset="-128"/>
            </a:endParaRPr>
          </a:p>
          <a:p>
            <a:pPr algn="ctr"/>
            <a:r>
              <a:rPr lang="ja-JP" altLang="en-US" sz="900" dirty="0" smtClean="0">
                <a:latin typeface="Meiryo UI" panose="020B0604030504040204" pitchFamily="34" charset="-128"/>
                <a:ea typeface="Meiryo UI" panose="020B0604030504040204" pitchFamily="34" charset="-128"/>
              </a:rPr>
              <a:t>管理</a:t>
            </a:r>
            <a:endParaRPr kumimoji="1" lang="ja-JP" altLang="en-US" sz="900" dirty="0">
              <a:latin typeface="Meiryo UI" panose="020B0604030504040204" pitchFamily="34" charset="-128"/>
              <a:ea typeface="Meiryo UI" panose="020B0604030504040204" pitchFamily="34" charset="-128"/>
            </a:endParaRPr>
          </a:p>
        </p:txBody>
      </p:sp>
      <p:sp>
        <p:nvSpPr>
          <p:cNvPr id="18" name="角丸四角形 17"/>
          <p:cNvSpPr/>
          <p:nvPr/>
        </p:nvSpPr>
        <p:spPr>
          <a:xfrm>
            <a:off x="4606506" y="2027208"/>
            <a:ext cx="1026543" cy="1716656"/>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00" dirty="0" smtClean="0">
                <a:solidFill>
                  <a:schemeClr val="tx1"/>
                </a:solidFill>
                <a:latin typeface="Meiryo UI" panose="020B0604030504040204" pitchFamily="34" charset="-128"/>
                <a:ea typeface="Meiryo UI" panose="020B0604030504040204" pitchFamily="34" charset="-128"/>
              </a:rPr>
              <a:t>S3</a:t>
            </a:r>
            <a:endParaRPr kumimoji="1" lang="ja-JP" altLang="en-US" sz="1000" dirty="0">
              <a:solidFill>
                <a:schemeClr val="tx1"/>
              </a:solidFill>
              <a:latin typeface="Meiryo UI" panose="020B0604030504040204" pitchFamily="34" charset="-128"/>
              <a:ea typeface="Meiryo UI" panose="020B0604030504040204" pitchFamily="34" charset="-128"/>
            </a:endParaRPr>
          </a:p>
        </p:txBody>
      </p:sp>
      <p:sp>
        <p:nvSpPr>
          <p:cNvPr id="19" name="角丸四角形 18"/>
          <p:cNvSpPr/>
          <p:nvPr/>
        </p:nvSpPr>
        <p:spPr>
          <a:xfrm>
            <a:off x="7185804" y="2437798"/>
            <a:ext cx="828136" cy="267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err="1" smtClean="0">
                <a:latin typeface="Meiryo UI" panose="020B0604030504040204" pitchFamily="34" charset="-128"/>
                <a:ea typeface="Meiryo UI" panose="020B0604030504040204" pitchFamily="34" charset="-128"/>
              </a:rPr>
              <a:t>CodeBuild</a:t>
            </a:r>
            <a:endParaRPr kumimoji="1" lang="ja-JP" altLang="en-US" sz="900" dirty="0">
              <a:latin typeface="Meiryo UI" panose="020B0604030504040204" pitchFamily="34" charset="-128"/>
              <a:ea typeface="Meiryo UI" panose="020B0604030504040204" pitchFamily="34" charset="-128"/>
            </a:endParaRPr>
          </a:p>
        </p:txBody>
      </p:sp>
      <p:sp>
        <p:nvSpPr>
          <p:cNvPr id="20" name="角丸四角形 19"/>
          <p:cNvSpPr/>
          <p:nvPr/>
        </p:nvSpPr>
        <p:spPr>
          <a:xfrm>
            <a:off x="7185804" y="3307513"/>
            <a:ext cx="828136" cy="267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smtClean="0">
                <a:latin typeface="Meiryo UI" panose="020B0604030504040204" pitchFamily="34" charset="-128"/>
                <a:ea typeface="Meiryo UI" panose="020B0604030504040204" pitchFamily="34" charset="-128"/>
              </a:rPr>
              <a:t>Code</a:t>
            </a:r>
          </a:p>
          <a:p>
            <a:pPr algn="ctr"/>
            <a:r>
              <a:rPr kumimoji="1" lang="en-US" altLang="ja-JP" sz="900" dirty="0" smtClean="0">
                <a:latin typeface="Meiryo UI" panose="020B0604030504040204" pitchFamily="34" charset="-128"/>
                <a:ea typeface="Meiryo UI" panose="020B0604030504040204" pitchFamily="34" charset="-128"/>
              </a:rPr>
              <a:t>Commit</a:t>
            </a:r>
            <a:endParaRPr kumimoji="1" lang="ja-JP" altLang="en-US" sz="900" dirty="0">
              <a:latin typeface="Meiryo UI" panose="020B0604030504040204" pitchFamily="34" charset="-128"/>
              <a:ea typeface="Meiryo UI" panose="020B0604030504040204" pitchFamily="34" charset="-128"/>
            </a:endParaRPr>
          </a:p>
        </p:txBody>
      </p:sp>
      <p:sp>
        <p:nvSpPr>
          <p:cNvPr id="21" name="角丸四角形 20"/>
          <p:cNvSpPr/>
          <p:nvPr/>
        </p:nvSpPr>
        <p:spPr>
          <a:xfrm>
            <a:off x="6060056" y="3307513"/>
            <a:ext cx="828136" cy="267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smtClean="0">
                <a:latin typeface="Meiryo UI" panose="020B0604030504040204" pitchFamily="34" charset="-128"/>
                <a:ea typeface="Meiryo UI" panose="020B0604030504040204" pitchFamily="34" charset="-128"/>
              </a:rPr>
              <a:t>Lambda</a:t>
            </a:r>
            <a:endParaRPr kumimoji="1" lang="ja-JP" altLang="en-US" sz="900" dirty="0">
              <a:latin typeface="Meiryo UI" panose="020B0604030504040204" pitchFamily="34" charset="-128"/>
              <a:ea typeface="Meiryo UI" panose="020B0604030504040204" pitchFamily="34" charset="-128"/>
            </a:endParaRPr>
          </a:p>
        </p:txBody>
      </p:sp>
      <p:sp>
        <p:nvSpPr>
          <p:cNvPr id="23" name="角丸四角形 22"/>
          <p:cNvSpPr/>
          <p:nvPr/>
        </p:nvSpPr>
        <p:spPr>
          <a:xfrm>
            <a:off x="4606506" y="4287329"/>
            <a:ext cx="3407434" cy="1716656"/>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00" dirty="0" smtClean="0">
                <a:solidFill>
                  <a:schemeClr val="tx1"/>
                </a:solidFill>
                <a:latin typeface="Meiryo UI" panose="020B0604030504040204" pitchFamily="34" charset="-128"/>
                <a:ea typeface="Meiryo UI" panose="020B0604030504040204" pitchFamily="34" charset="-128"/>
              </a:rPr>
              <a:t>VPC</a:t>
            </a:r>
            <a:endParaRPr kumimoji="1" lang="ja-JP" altLang="en-US" sz="1000" dirty="0">
              <a:solidFill>
                <a:schemeClr val="tx1"/>
              </a:solidFill>
              <a:latin typeface="Meiryo UI" panose="020B0604030504040204" pitchFamily="34" charset="-128"/>
              <a:ea typeface="Meiryo UI" panose="020B0604030504040204" pitchFamily="34" charset="-128"/>
            </a:endParaRPr>
          </a:p>
        </p:txBody>
      </p:sp>
      <p:sp>
        <p:nvSpPr>
          <p:cNvPr id="24" name="角丸四角形 23"/>
          <p:cNvSpPr/>
          <p:nvPr/>
        </p:nvSpPr>
        <p:spPr>
          <a:xfrm>
            <a:off x="4925683" y="4692211"/>
            <a:ext cx="1069675" cy="112199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000" dirty="0">
                <a:solidFill>
                  <a:schemeClr val="tx1"/>
                </a:solidFill>
                <a:latin typeface="Meiryo UI" panose="020B0604030504040204" pitchFamily="34" charset="-128"/>
                <a:ea typeface="Meiryo UI" panose="020B0604030504040204" pitchFamily="34" charset="-128"/>
              </a:rPr>
              <a:t>EC2</a:t>
            </a:r>
            <a:endParaRPr kumimoji="1" lang="ja-JP" altLang="en-US" sz="1000" dirty="0">
              <a:solidFill>
                <a:schemeClr val="tx1"/>
              </a:solidFill>
              <a:latin typeface="Meiryo UI" panose="020B0604030504040204" pitchFamily="34" charset="-128"/>
              <a:ea typeface="Meiryo UI" panose="020B0604030504040204" pitchFamily="34" charset="-128"/>
            </a:endParaRPr>
          </a:p>
        </p:txBody>
      </p:sp>
      <p:sp>
        <p:nvSpPr>
          <p:cNvPr id="25" name="角丸四角形 24"/>
          <p:cNvSpPr/>
          <p:nvPr/>
        </p:nvSpPr>
        <p:spPr>
          <a:xfrm>
            <a:off x="5046452" y="5058559"/>
            <a:ext cx="828136" cy="267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latin typeface="Meiryo UI" panose="020B0604030504040204" pitchFamily="34" charset="-128"/>
                <a:ea typeface="Meiryo UI" panose="020B0604030504040204" pitchFamily="34" charset="-128"/>
              </a:rPr>
              <a:t>開発システム</a:t>
            </a:r>
            <a:endParaRPr kumimoji="1" lang="ja-JP" altLang="en-US" sz="900" dirty="0">
              <a:latin typeface="Meiryo UI" panose="020B0604030504040204" pitchFamily="34" charset="-128"/>
              <a:ea typeface="Meiryo UI" panose="020B0604030504040204" pitchFamily="34" charset="-128"/>
            </a:endParaRPr>
          </a:p>
        </p:txBody>
      </p:sp>
      <p:sp>
        <p:nvSpPr>
          <p:cNvPr id="26" name="角丸四角形 25"/>
          <p:cNvSpPr/>
          <p:nvPr/>
        </p:nvSpPr>
        <p:spPr>
          <a:xfrm>
            <a:off x="6353354" y="4692211"/>
            <a:ext cx="1069675" cy="112199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00" dirty="0" smtClean="0">
                <a:solidFill>
                  <a:schemeClr val="tx1"/>
                </a:solidFill>
                <a:latin typeface="Meiryo UI" panose="020B0604030504040204" pitchFamily="34" charset="-128"/>
                <a:ea typeface="Meiryo UI" panose="020B0604030504040204" pitchFamily="34" charset="-128"/>
              </a:rPr>
              <a:t>RDS</a:t>
            </a:r>
            <a:endParaRPr kumimoji="1" lang="ja-JP" altLang="en-US" sz="1000" dirty="0">
              <a:solidFill>
                <a:schemeClr val="tx1"/>
              </a:solidFill>
              <a:latin typeface="Meiryo UI" panose="020B0604030504040204" pitchFamily="34" charset="-128"/>
              <a:ea typeface="Meiryo UI" panose="020B0604030504040204" pitchFamily="34" charset="-128"/>
            </a:endParaRPr>
          </a:p>
        </p:txBody>
      </p:sp>
      <p:sp>
        <p:nvSpPr>
          <p:cNvPr id="27" name="フローチャート: 磁気ディスク 26"/>
          <p:cNvSpPr/>
          <p:nvPr/>
        </p:nvSpPr>
        <p:spPr>
          <a:xfrm>
            <a:off x="6530194" y="5023334"/>
            <a:ext cx="715993" cy="3378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smtClean="0">
                <a:latin typeface="Meiryo UI" panose="020B0604030504040204" pitchFamily="34" charset="-128"/>
                <a:ea typeface="Meiryo UI" panose="020B0604030504040204" pitchFamily="34" charset="-128"/>
              </a:rPr>
              <a:t>DB</a:t>
            </a:r>
            <a:endParaRPr kumimoji="1" lang="ja-JP" altLang="en-US" sz="900" dirty="0">
              <a:latin typeface="Meiryo UI" panose="020B0604030504040204" pitchFamily="34" charset="-128"/>
              <a:ea typeface="Meiryo UI" panose="020B0604030504040204" pitchFamily="34" charset="-128"/>
            </a:endParaRPr>
          </a:p>
        </p:txBody>
      </p:sp>
      <p:sp>
        <p:nvSpPr>
          <p:cNvPr id="28" name="二等辺三角形 27"/>
          <p:cNvSpPr/>
          <p:nvPr/>
        </p:nvSpPr>
        <p:spPr>
          <a:xfrm>
            <a:off x="613193" y="5104654"/>
            <a:ext cx="232914" cy="2007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ローチャート: 結合子 28"/>
          <p:cNvSpPr/>
          <p:nvPr/>
        </p:nvSpPr>
        <p:spPr>
          <a:xfrm>
            <a:off x="621102" y="4948542"/>
            <a:ext cx="217097" cy="2170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281077" y="5361201"/>
            <a:ext cx="897146" cy="230832"/>
          </a:xfrm>
          <a:prstGeom prst="rect">
            <a:avLst/>
          </a:prstGeom>
          <a:noFill/>
        </p:spPr>
        <p:txBody>
          <a:bodyPr wrap="square" rtlCol="0">
            <a:spAutoFit/>
          </a:bodyPr>
          <a:lstStyle/>
          <a:p>
            <a:r>
              <a:rPr kumimoji="1" lang="ja-JP" altLang="en-US" sz="900" dirty="0" smtClean="0">
                <a:latin typeface="Meiryo UI" panose="020B0604030504040204" pitchFamily="34" charset="-128"/>
                <a:ea typeface="Meiryo UI" panose="020B0604030504040204" pitchFamily="34" charset="-128"/>
              </a:rPr>
              <a:t>管理者</a:t>
            </a:r>
            <a:endParaRPr kumimoji="1" lang="ja-JP" altLang="en-US" sz="900" dirty="0">
              <a:latin typeface="Meiryo UI" panose="020B0604030504040204" pitchFamily="34" charset="-128"/>
              <a:ea typeface="Meiryo UI" panose="020B0604030504040204" pitchFamily="34" charset="-128"/>
            </a:endParaRPr>
          </a:p>
        </p:txBody>
      </p:sp>
      <p:sp>
        <p:nvSpPr>
          <p:cNvPr id="31" name="角丸四角形 30"/>
          <p:cNvSpPr/>
          <p:nvPr/>
        </p:nvSpPr>
        <p:spPr>
          <a:xfrm>
            <a:off x="5046452" y="6153280"/>
            <a:ext cx="828136" cy="267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err="1">
                <a:latin typeface="Meiryo UI" panose="020B0604030504040204" pitchFamily="34" charset="-128"/>
                <a:ea typeface="Meiryo UI" panose="020B0604030504040204" pitchFamily="34" charset="-128"/>
              </a:rPr>
              <a:t>Cognito</a:t>
            </a:r>
            <a:endParaRPr kumimoji="1" lang="ja-JP" altLang="en-US" sz="900" dirty="0">
              <a:latin typeface="Meiryo UI" panose="020B0604030504040204" pitchFamily="34" charset="-128"/>
              <a:ea typeface="Meiryo UI" panose="020B0604030504040204" pitchFamily="34" charset="-128"/>
            </a:endParaRPr>
          </a:p>
        </p:txBody>
      </p:sp>
      <p:cxnSp>
        <p:nvCxnSpPr>
          <p:cNvPr id="33" name="直線コネクタ 32"/>
          <p:cNvCxnSpPr>
            <a:stCxn id="12" idx="2"/>
            <a:endCxn id="9" idx="5"/>
          </p:cNvCxnSpPr>
          <p:nvPr/>
        </p:nvCxnSpPr>
        <p:spPr>
          <a:xfrm flipH="1">
            <a:off x="787879" y="2671902"/>
            <a:ext cx="6293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19" idx="1"/>
            <a:endCxn id="16" idx="4"/>
          </p:cNvCxnSpPr>
          <p:nvPr/>
        </p:nvCxnSpPr>
        <p:spPr>
          <a:xfrm flipH="1">
            <a:off x="5477774" y="2571507"/>
            <a:ext cx="170803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カギ線コネクタ 37"/>
          <p:cNvCxnSpPr>
            <a:stCxn id="12" idx="0"/>
            <a:endCxn id="14" idx="2"/>
          </p:cNvCxnSpPr>
          <p:nvPr/>
        </p:nvCxnSpPr>
        <p:spPr>
          <a:xfrm flipV="1">
            <a:off x="2224939" y="2294626"/>
            <a:ext cx="1769092" cy="377276"/>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カギ線コネクタ 39"/>
          <p:cNvCxnSpPr>
            <a:stCxn id="16" idx="2"/>
            <a:endCxn id="14" idx="3"/>
          </p:cNvCxnSpPr>
          <p:nvPr/>
        </p:nvCxnSpPr>
        <p:spPr>
          <a:xfrm rot="10800000">
            <a:off x="4408099" y="2160918"/>
            <a:ext cx="353682" cy="41059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カギ線コネクタ 44"/>
          <p:cNvCxnSpPr>
            <a:stCxn id="25" idx="0"/>
            <a:endCxn id="21" idx="2"/>
          </p:cNvCxnSpPr>
          <p:nvPr/>
        </p:nvCxnSpPr>
        <p:spPr>
          <a:xfrm rot="5400000" flipH="1" flipV="1">
            <a:off x="5225508" y="3809943"/>
            <a:ext cx="1483628" cy="101360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19" idx="2"/>
            <a:endCxn id="20" idx="0"/>
          </p:cNvCxnSpPr>
          <p:nvPr/>
        </p:nvCxnSpPr>
        <p:spPr>
          <a:xfrm>
            <a:off x="7599872" y="2705216"/>
            <a:ext cx="0" cy="6022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stCxn id="20" idx="1"/>
            <a:endCxn id="21" idx="3"/>
          </p:cNvCxnSpPr>
          <p:nvPr/>
        </p:nvCxnSpPr>
        <p:spPr>
          <a:xfrm flipH="1">
            <a:off x="6888192" y="3441222"/>
            <a:ext cx="2976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21" idx="1"/>
            <a:endCxn id="17" idx="4"/>
          </p:cNvCxnSpPr>
          <p:nvPr/>
        </p:nvCxnSpPr>
        <p:spPr>
          <a:xfrm flipH="1">
            <a:off x="5477774" y="3441222"/>
            <a:ext cx="582282"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a:stCxn id="27" idx="2"/>
            <a:endCxn id="25" idx="3"/>
          </p:cNvCxnSpPr>
          <p:nvPr/>
        </p:nvCxnSpPr>
        <p:spPr>
          <a:xfrm flipH="1">
            <a:off x="5874588" y="5192268"/>
            <a:ext cx="6556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31" idx="0"/>
            <a:endCxn id="25" idx="2"/>
          </p:cNvCxnSpPr>
          <p:nvPr/>
        </p:nvCxnSpPr>
        <p:spPr>
          <a:xfrm flipV="1">
            <a:off x="5460520" y="5325977"/>
            <a:ext cx="0" cy="8273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a:stCxn id="25" idx="1"/>
            <a:endCxn id="28" idx="5"/>
          </p:cNvCxnSpPr>
          <p:nvPr/>
        </p:nvCxnSpPr>
        <p:spPr>
          <a:xfrm flipH="1">
            <a:off x="787879" y="5192268"/>
            <a:ext cx="4258573" cy="12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カギ線コネクタ 64"/>
          <p:cNvCxnSpPr>
            <a:stCxn id="25" idx="0"/>
            <a:endCxn id="17" idx="3"/>
          </p:cNvCxnSpPr>
          <p:nvPr/>
        </p:nvCxnSpPr>
        <p:spPr>
          <a:xfrm rot="16200000" flipV="1">
            <a:off x="4565948" y="4163987"/>
            <a:ext cx="1448403" cy="34074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カギ線コネクタ 68"/>
          <p:cNvCxnSpPr>
            <a:stCxn id="12" idx="0"/>
            <a:endCxn id="13" idx="2"/>
          </p:cNvCxnSpPr>
          <p:nvPr/>
        </p:nvCxnSpPr>
        <p:spPr>
          <a:xfrm flipV="1">
            <a:off x="2224939" y="2294626"/>
            <a:ext cx="656284" cy="377276"/>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カギ線コネクタ 79"/>
          <p:cNvCxnSpPr>
            <a:stCxn id="31" idx="1"/>
          </p:cNvCxnSpPr>
          <p:nvPr/>
        </p:nvCxnSpPr>
        <p:spPr>
          <a:xfrm rot="10800000">
            <a:off x="4248512" y="5198659"/>
            <a:ext cx="797940" cy="1088331"/>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63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925" y="365125"/>
            <a:ext cx="11645660" cy="635539"/>
          </a:xfrm>
          <a:blipFill>
            <a:blip r:embed="rId2"/>
            <a:tile tx="0" ty="0" sx="100000" sy="100000" flip="none" algn="tl"/>
          </a:blipFill>
        </p:spPr>
        <p:txBody>
          <a:bodyPr>
            <a:normAutofit fontScale="90000"/>
          </a:bodyPr>
          <a:lstStyle/>
          <a:p>
            <a:r>
              <a:rPr lang="en-US" altLang="ja-JP" dirty="0">
                <a:latin typeface="Meiryo UI" panose="020B0604030504040204" pitchFamily="34" charset="-128"/>
                <a:ea typeface="Meiryo UI" panose="020B0604030504040204" pitchFamily="34" charset="-128"/>
              </a:rPr>
              <a:t>5</a:t>
            </a:r>
            <a:r>
              <a:rPr lang="en-US" altLang="ja-JP" dirty="0" smtClean="0">
                <a:latin typeface="Meiryo UI" panose="020B0604030504040204" pitchFamily="34" charset="-128"/>
                <a:ea typeface="Meiryo UI" panose="020B0604030504040204" pitchFamily="34" charset="-128"/>
              </a:rPr>
              <a:t>.</a:t>
            </a:r>
            <a:r>
              <a:rPr lang="en-US" altLang="ja-JP" b="1" dirty="0" smtClean="0"/>
              <a:t> </a:t>
            </a:r>
            <a:r>
              <a:rPr lang="en-US" altLang="ja-JP" b="1" dirty="0"/>
              <a:t>AWS SaaS Boost</a:t>
            </a:r>
          </a:p>
        </p:txBody>
      </p:sp>
      <p:sp>
        <p:nvSpPr>
          <p:cNvPr id="5" name="タイトル 1"/>
          <p:cNvSpPr txBox="1">
            <a:spLocks/>
          </p:cNvSpPr>
          <p:nvPr/>
        </p:nvSpPr>
        <p:spPr>
          <a:xfrm>
            <a:off x="838199" y="1095375"/>
            <a:ext cx="11109386" cy="635539"/>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600" dirty="0"/>
              <a:t>すぐに使用できるオープンソースのリファレンス環境</a:t>
            </a:r>
            <a:endParaRPr lang="en-US" altLang="ja-JP" sz="1600" b="1" dirty="0">
              <a:latin typeface="Meiryo UI" panose="020B0604030504040204" pitchFamily="34" charset="-128"/>
              <a:ea typeface="Meiryo UI" panose="020B0604030504040204" pitchFamily="34" charset="-128"/>
            </a:endParaRPr>
          </a:p>
        </p:txBody>
      </p:sp>
      <p:sp>
        <p:nvSpPr>
          <p:cNvPr id="6" name="タイトル 1"/>
          <p:cNvSpPr txBox="1">
            <a:spLocks/>
          </p:cNvSpPr>
          <p:nvPr/>
        </p:nvSpPr>
        <p:spPr>
          <a:xfrm>
            <a:off x="301926" y="1095375"/>
            <a:ext cx="465826" cy="635539"/>
          </a:xfrm>
          <a:prstGeom prst="rect">
            <a:avLst/>
          </a:prstGeom>
          <a:solidFill>
            <a:srgbClr val="00B0F0"/>
          </a:solidFill>
          <a:ln>
            <a:solidFill>
              <a:schemeClr val="tx1"/>
            </a:solidFill>
          </a:ln>
        </p:spPr>
        <p:txBody>
          <a:bodyPr vert="eaVert"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400" dirty="0" smtClean="0">
                <a:solidFill>
                  <a:schemeClr val="bg1"/>
                </a:solidFill>
                <a:latin typeface="Meiryo UI" panose="020B0604030504040204" pitchFamily="34" charset="-128"/>
                <a:ea typeface="Meiryo UI" panose="020B0604030504040204" pitchFamily="34" charset="-128"/>
              </a:rPr>
              <a:t>内容</a:t>
            </a:r>
            <a:endParaRPr lang="ja-JP" altLang="en-US" sz="1400" dirty="0">
              <a:solidFill>
                <a:schemeClr val="bg1"/>
              </a:solidFill>
              <a:latin typeface="Meiryo UI" panose="020B0604030504040204" pitchFamily="34" charset="-128"/>
              <a:ea typeface="Meiryo UI" panose="020B0604030504040204" pitchFamily="34" charset="-128"/>
            </a:endParaRPr>
          </a:p>
        </p:txBody>
      </p:sp>
      <p:sp>
        <p:nvSpPr>
          <p:cNvPr id="41" name="コンテンツ プレースホルダー 2"/>
          <p:cNvSpPr>
            <a:spLocks noGrp="1"/>
          </p:cNvSpPr>
          <p:nvPr>
            <p:ph idx="1"/>
          </p:nvPr>
        </p:nvSpPr>
        <p:spPr>
          <a:xfrm>
            <a:off x="301925" y="1825624"/>
            <a:ext cx="11645660" cy="4868473"/>
          </a:xfrm>
          <a:ln>
            <a:solidFill>
              <a:schemeClr val="tx1"/>
            </a:solidFill>
          </a:ln>
        </p:spPr>
        <p:txBody>
          <a:bodyPr>
            <a:normAutofit/>
          </a:bodyPr>
          <a:lstStyle/>
          <a:p>
            <a:pPr marL="0" indent="0">
              <a:lnSpc>
                <a:spcPct val="110000"/>
              </a:lnSpc>
              <a:buNone/>
            </a:pPr>
            <a:r>
              <a:rPr lang="ja-JP" altLang="en-US" sz="1400" dirty="0" smtClean="0">
                <a:latin typeface="Meiryo UI" panose="020B0604030504040204" pitchFamily="34" charset="-128"/>
                <a:ea typeface="Meiryo UI" panose="020B0604030504040204" pitchFamily="34" charset="-128"/>
              </a:rPr>
              <a:t>前述の</a:t>
            </a:r>
            <a:r>
              <a:rPr lang="ja-JP" altLang="en-US" sz="1400" dirty="0" smtClean="0">
                <a:latin typeface="Meiryo UI" panose="020B0604030504040204" pitchFamily="34" charset="-128"/>
                <a:ea typeface="Meiryo UI" panose="020B0604030504040204" pitchFamily="34" charset="-128"/>
              </a:rPr>
              <a:t>とおり、</a:t>
            </a:r>
            <a:r>
              <a:rPr lang="en-US" altLang="ja-JP" sz="1400" dirty="0" smtClean="0">
                <a:latin typeface="Meiryo UI" panose="020B0604030504040204" pitchFamily="34" charset="-128"/>
                <a:ea typeface="Meiryo UI" panose="020B0604030504040204" pitchFamily="34" charset="-128"/>
              </a:rPr>
              <a:t>AWS</a:t>
            </a:r>
            <a:r>
              <a:rPr lang="ja-JP" altLang="en-US" sz="1400" dirty="0" smtClean="0">
                <a:latin typeface="Meiryo UI" panose="020B0604030504040204" pitchFamily="34" charset="-128"/>
                <a:ea typeface="Meiryo UI" panose="020B0604030504040204" pitchFamily="34" charset="-128"/>
              </a:rPr>
              <a:t>で</a:t>
            </a:r>
            <a:r>
              <a:rPr lang="en-US" altLang="ja-JP" sz="1400" dirty="0" smtClean="0">
                <a:latin typeface="Meiryo UI" panose="020B0604030504040204" pitchFamily="34" charset="-128"/>
                <a:ea typeface="Meiryo UI" panose="020B0604030504040204" pitchFamily="34" charset="-128"/>
              </a:rPr>
              <a:t>SaaS</a:t>
            </a:r>
            <a:r>
              <a:rPr lang="ja-JP" altLang="en-US" sz="1400" dirty="0" smtClean="0">
                <a:latin typeface="Meiryo UI" panose="020B0604030504040204" pitchFamily="34" charset="-128"/>
                <a:ea typeface="Meiryo UI" panose="020B0604030504040204" pitchFamily="34" charset="-128"/>
              </a:rPr>
              <a:t>を利用するだけでも技術的に難しい部分が多い。もちろん検証は必要で、インフラ環境開発は小瀬しかできないことも考えるとなかなかハードである。</a:t>
            </a:r>
            <a:endParaRPr lang="en-US" altLang="ja-JP" sz="1400" dirty="0" smtClean="0">
              <a:latin typeface="Meiryo UI" panose="020B0604030504040204" pitchFamily="34" charset="-128"/>
              <a:ea typeface="Meiryo UI" panose="020B0604030504040204" pitchFamily="34" charset="-128"/>
            </a:endParaRPr>
          </a:p>
          <a:p>
            <a:pPr marL="0" indent="0">
              <a:lnSpc>
                <a:spcPct val="110000"/>
              </a:lnSpc>
              <a:buNone/>
            </a:pPr>
            <a:r>
              <a:rPr lang="en-US" altLang="ja-JP" sz="1400" dirty="0" smtClean="0">
                <a:latin typeface="Meiryo UI" panose="020B0604030504040204" pitchFamily="34" charset="-128"/>
                <a:ea typeface="Meiryo UI" panose="020B0604030504040204" pitchFamily="34" charset="-128"/>
              </a:rPr>
              <a:t>AWS SaaS Boost</a:t>
            </a:r>
            <a:r>
              <a:rPr lang="ja-JP" altLang="en-US" sz="1400" dirty="0" smtClean="0">
                <a:latin typeface="Meiryo UI" panose="020B0604030504040204" pitchFamily="34" charset="-128"/>
                <a:ea typeface="Meiryo UI" panose="020B0604030504040204" pitchFamily="34" charset="-128"/>
              </a:rPr>
              <a:t>では、</a:t>
            </a:r>
            <a:r>
              <a:rPr lang="en-US" altLang="ja-JP" sz="1400" dirty="0">
                <a:latin typeface="Meiryo UI" panose="020B0604030504040204" pitchFamily="34" charset="-128"/>
                <a:ea typeface="Meiryo UI" panose="020B0604030504040204" pitchFamily="34" charset="-128"/>
              </a:rPr>
              <a:t>SaaS </a:t>
            </a:r>
            <a:r>
              <a:rPr lang="ja-JP" altLang="en-US" sz="1400" dirty="0">
                <a:latin typeface="Meiryo UI" panose="020B0604030504040204" pitchFamily="34" charset="-128"/>
                <a:ea typeface="Meiryo UI" panose="020B0604030504040204" pitchFamily="34" charset="-128"/>
              </a:rPr>
              <a:t>サービスの立ち上げにおける困難な作業をサポートし、</a:t>
            </a:r>
            <a:r>
              <a:rPr lang="en-US" altLang="ja-JP" sz="1400" dirty="0">
                <a:latin typeface="Meiryo UI" panose="020B0604030504040204" pitchFamily="34" charset="-128"/>
                <a:ea typeface="Meiryo UI" panose="020B0604030504040204" pitchFamily="34" charset="-128"/>
              </a:rPr>
              <a:t>SaaS </a:t>
            </a:r>
            <a:r>
              <a:rPr lang="ja-JP" altLang="en-US" sz="1400" dirty="0">
                <a:latin typeface="Meiryo UI" panose="020B0604030504040204" pitchFamily="34" charset="-128"/>
                <a:ea typeface="Meiryo UI" panose="020B0604030504040204" pitchFamily="34" charset="-128"/>
              </a:rPr>
              <a:t>に移行する際の障害を可能な限り低減させる</a:t>
            </a:r>
            <a:endParaRPr lang="en-US" altLang="ja-JP" sz="1400" b="1" dirty="0">
              <a:latin typeface="Meiryo UI" panose="020B0604030504040204" pitchFamily="34" charset="-128"/>
              <a:ea typeface="Meiryo UI" panose="020B0604030504040204" pitchFamily="34" charset="-128"/>
            </a:endParaRPr>
          </a:p>
          <a:p>
            <a:pPr marL="0" indent="0">
              <a:lnSpc>
                <a:spcPct val="110000"/>
              </a:lnSpc>
              <a:buNone/>
            </a:pPr>
            <a:endParaRPr lang="en-US" altLang="ja-JP" sz="1400" dirty="0" smtClean="0">
              <a:latin typeface="Meiryo UI" panose="020B0604030504040204" pitchFamily="34" charset="-128"/>
              <a:ea typeface="Meiryo UI" panose="020B0604030504040204" pitchFamily="34" charset="-128"/>
            </a:endParaRPr>
          </a:p>
          <a:p>
            <a:pPr marL="0" indent="0">
              <a:lnSpc>
                <a:spcPct val="110000"/>
              </a:lnSpc>
              <a:buNone/>
            </a:pPr>
            <a:r>
              <a:rPr lang="en-US" altLang="ja-JP" sz="1400" dirty="0" smtClean="0">
                <a:latin typeface="Meiryo UI" panose="020B0604030504040204" pitchFamily="34" charset="-128"/>
                <a:ea typeface="Meiryo UI" panose="020B0604030504040204" pitchFamily="34" charset="-128"/>
              </a:rPr>
              <a:t>【</a:t>
            </a:r>
            <a:r>
              <a:rPr lang="ja-JP" altLang="en-US" sz="1400" dirty="0" smtClean="0">
                <a:latin typeface="Meiryo UI" panose="020B0604030504040204" pitchFamily="34" charset="-128"/>
                <a:ea typeface="Meiryo UI" panose="020B0604030504040204" pitchFamily="34" charset="-128"/>
              </a:rPr>
              <a:t>メリット</a:t>
            </a:r>
            <a:r>
              <a:rPr lang="en-US" altLang="ja-JP" sz="1400" dirty="0" smtClean="0">
                <a:latin typeface="Meiryo UI" panose="020B0604030504040204" pitchFamily="34" charset="-128"/>
                <a:ea typeface="Meiryo UI" panose="020B0604030504040204" pitchFamily="34" charset="-128"/>
              </a:rPr>
              <a:t>】</a:t>
            </a:r>
          </a:p>
          <a:p>
            <a:pPr marL="0" indent="0">
              <a:lnSpc>
                <a:spcPct val="110000"/>
              </a:lnSpc>
              <a:buNone/>
            </a:pPr>
            <a:r>
              <a:rPr lang="ja-JP" altLang="en-US" sz="1400" dirty="0" smtClean="0">
                <a:latin typeface="Meiryo UI" panose="020B0604030504040204" pitchFamily="34" charset="-128"/>
                <a:ea typeface="Meiryo UI" panose="020B0604030504040204" pitchFamily="34" charset="-128"/>
              </a:rPr>
              <a:t>　①簡略化</a:t>
            </a:r>
            <a:endParaRPr lang="en-US" altLang="ja-JP" sz="1400" dirty="0" smtClean="0">
              <a:latin typeface="Meiryo UI" panose="020B0604030504040204" pitchFamily="34" charset="-128"/>
              <a:ea typeface="Meiryo UI" panose="020B0604030504040204" pitchFamily="34" charset="-128"/>
            </a:endParaRPr>
          </a:p>
          <a:p>
            <a:pPr marL="0" indent="0">
              <a:lnSpc>
                <a:spcPct val="110000"/>
              </a:lnSpc>
              <a:buNone/>
            </a:pPr>
            <a:r>
              <a:rPr lang="ja-JP" altLang="en-US" sz="1400" dirty="0" smtClean="0"/>
              <a:t>　　</a:t>
            </a:r>
            <a:r>
              <a:rPr lang="en-US" altLang="ja-JP" sz="1400" dirty="0" smtClean="0"/>
              <a:t>SaaS</a:t>
            </a:r>
            <a:r>
              <a:rPr lang="ja-JP" altLang="en-US" sz="1400" dirty="0" smtClean="0"/>
              <a:t>環境の　開発</a:t>
            </a:r>
            <a:r>
              <a:rPr lang="ja-JP" altLang="en-US" sz="1400" dirty="0"/>
              <a:t>と実験の時間を短縮するのに役立つガイダンスによって、よくある落とし穴を回避し、</a:t>
            </a:r>
            <a:r>
              <a:rPr lang="en-US" altLang="ja-JP" sz="1400" dirty="0"/>
              <a:t>SaaS </a:t>
            </a:r>
            <a:r>
              <a:rPr lang="ja-JP" altLang="en-US" sz="1400" dirty="0"/>
              <a:t>の構築と運用を</a:t>
            </a:r>
            <a:r>
              <a:rPr lang="ja-JP" altLang="en-US" sz="1400" dirty="0" smtClean="0"/>
              <a:t>簡素化。</a:t>
            </a:r>
            <a:endParaRPr lang="en-US" altLang="ja-JP" sz="1400" dirty="0" smtClean="0"/>
          </a:p>
          <a:p>
            <a:pPr marL="0" indent="0">
              <a:lnSpc>
                <a:spcPct val="110000"/>
              </a:lnSpc>
              <a:buNone/>
            </a:pPr>
            <a:r>
              <a:rPr lang="ja-JP" altLang="en-US" sz="1400" dirty="0" smtClean="0"/>
              <a:t>　②コアビジネス</a:t>
            </a:r>
            <a:endParaRPr lang="en-US" altLang="ja-JP" sz="1400" dirty="0" smtClean="0"/>
          </a:p>
          <a:p>
            <a:pPr marL="0" indent="0">
              <a:lnSpc>
                <a:spcPct val="110000"/>
              </a:lnSpc>
              <a:buNone/>
            </a:pPr>
            <a:r>
              <a:rPr lang="ja-JP" altLang="en-US" sz="1400" dirty="0" smtClean="0"/>
              <a:t>　　</a:t>
            </a:r>
            <a:r>
              <a:rPr lang="en-US" altLang="ja-JP" sz="1400" dirty="0" smtClean="0"/>
              <a:t>SaaS </a:t>
            </a:r>
            <a:r>
              <a:rPr lang="ja-JP" altLang="en-US" sz="1400" dirty="0"/>
              <a:t>ソリューションの構築の複雑さを取り除くことにより、コアとなる知的財産を</a:t>
            </a:r>
            <a:r>
              <a:rPr lang="ja-JP" altLang="en-US" sz="1400" dirty="0" smtClean="0"/>
              <a:t>保護。</a:t>
            </a:r>
            <a:r>
              <a:rPr lang="ja-JP" altLang="en-US" sz="1400" dirty="0"/>
              <a:t>これにより</a:t>
            </a:r>
            <a:r>
              <a:rPr lang="ja-JP" altLang="en-US" sz="1400" dirty="0" smtClean="0"/>
              <a:t>、顧客</a:t>
            </a:r>
            <a:r>
              <a:rPr lang="ja-JP" altLang="en-US" sz="1400" dirty="0"/>
              <a:t>のためのイノベーションと俊敏性を最大化</a:t>
            </a:r>
            <a:r>
              <a:rPr lang="ja-JP" altLang="en-US" sz="1400" dirty="0" smtClean="0"/>
              <a:t>できる。</a:t>
            </a:r>
            <a:endParaRPr lang="en-US" altLang="ja-JP" sz="1400" dirty="0" smtClean="0"/>
          </a:p>
          <a:p>
            <a:pPr marL="0" indent="0">
              <a:lnSpc>
                <a:spcPct val="110000"/>
              </a:lnSpc>
              <a:buNone/>
            </a:pPr>
            <a:r>
              <a:rPr lang="ja-JP" altLang="en-US" sz="1400" dirty="0" smtClean="0"/>
              <a:t>　③時間短縮</a:t>
            </a:r>
            <a:endParaRPr lang="en-US" altLang="ja-JP" sz="1400" dirty="0" smtClean="0"/>
          </a:p>
          <a:p>
            <a:pPr marL="0" indent="0">
              <a:lnSpc>
                <a:spcPct val="110000"/>
              </a:lnSpc>
              <a:buNone/>
            </a:pPr>
            <a:r>
              <a:rPr lang="ja-JP" altLang="en-US" sz="1400" dirty="0" smtClean="0"/>
              <a:t>　　</a:t>
            </a:r>
            <a:r>
              <a:rPr lang="en-US" altLang="ja-JP" sz="1400" dirty="0" smtClean="0"/>
              <a:t>SaaS </a:t>
            </a:r>
            <a:r>
              <a:rPr lang="ja-JP" altLang="en-US" sz="1400" dirty="0" err="1"/>
              <a:t>への</a:t>
            </a:r>
            <a:r>
              <a:rPr lang="ja-JP" altLang="en-US" sz="1400" dirty="0"/>
              <a:t>移行を迅速に開始するために必要</a:t>
            </a:r>
            <a:r>
              <a:rPr lang="ja-JP" altLang="en-US" sz="1400" dirty="0" smtClean="0"/>
              <a:t>な時間、</a:t>
            </a:r>
            <a:r>
              <a:rPr lang="ja-JP" altLang="en-US" sz="1400" dirty="0"/>
              <a:t>初期</a:t>
            </a:r>
            <a:r>
              <a:rPr lang="ja-JP" altLang="en-US" sz="1400" dirty="0" smtClean="0"/>
              <a:t>費用、</a:t>
            </a:r>
            <a:r>
              <a:rPr lang="ja-JP" altLang="en-US" sz="1400" dirty="0"/>
              <a:t>リスクを軽減</a:t>
            </a:r>
            <a:r>
              <a:rPr lang="ja-JP" altLang="en-US" sz="1400" dirty="0" smtClean="0"/>
              <a:t>できる。</a:t>
            </a:r>
            <a:endParaRPr lang="en-US" altLang="ja-JP" sz="1400" dirty="0" smtClean="0"/>
          </a:p>
          <a:p>
            <a:pPr marL="0" indent="0">
              <a:lnSpc>
                <a:spcPct val="110000"/>
              </a:lnSpc>
              <a:buNone/>
            </a:pPr>
            <a:r>
              <a:rPr lang="ja-JP" altLang="en-US" sz="1400" dirty="0" smtClean="0"/>
              <a:t>　④拡張性</a:t>
            </a:r>
            <a:endParaRPr lang="en-US" altLang="ja-JP" sz="1400" dirty="0" smtClean="0"/>
          </a:p>
          <a:p>
            <a:pPr marL="0" indent="0">
              <a:lnSpc>
                <a:spcPct val="110000"/>
              </a:lnSpc>
              <a:buNone/>
            </a:pPr>
            <a:r>
              <a:rPr lang="ja-JP" altLang="en-US" sz="1400" dirty="0" smtClean="0"/>
              <a:t>　　オープンソース環境なので、</a:t>
            </a:r>
            <a:r>
              <a:rPr lang="ja-JP" altLang="en-US" sz="1400" dirty="0"/>
              <a:t>規模の経済と柔軟性を実現して、</a:t>
            </a:r>
            <a:r>
              <a:rPr lang="en-US" altLang="ja-JP" sz="1400" dirty="0"/>
              <a:t>SaaS </a:t>
            </a:r>
            <a:r>
              <a:rPr lang="ja-JP" altLang="en-US" sz="1400" dirty="0"/>
              <a:t>ソリューションをカスタマイズ</a:t>
            </a:r>
            <a:r>
              <a:rPr lang="ja-JP" altLang="en-US" sz="1400" dirty="0" smtClean="0"/>
              <a:t>でき</a:t>
            </a:r>
            <a:r>
              <a:rPr lang="ja-JP" altLang="en-US" sz="1400" dirty="0"/>
              <a:t>る</a:t>
            </a:r>
            <a:r>
              <a:rPr lang="ja-JP" altLang="en-US" sz="1400" dirty="0" smtClean="0"/>
              <a:t>。</a:t>
            </a:r>
            <a:endParaRPr lang="en-US" altLang="ja-JP" sz="14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697504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925" y="365125"/>
            <a:ext cx="11645660" cy="635539"/>
          </a:xfrm>
          <a:blipFill>
            <a:blip r:embed="rId2"/>
            <a:tile tx="0" ty="0" sx="100000" sy="100000" flip="none" algn="tl"/>
          </a:blipFill>
        </p:spPr>
        <p:txBody>
          <a:bodyPr>
            <a:normAutofit fontScale="90000"/>
          </a:bodyPr>
          <a:lstStyle/>
          <a:p>
            <a:r>
              <a:rPr lang="en-US" altLang="ja-JP" dirty="0">
                <a:latin typeface="Meiryo UI" panose="020B0604030504040204" pitchFamily="34" charset="-128"/>
                <a:ea typeface="Meiryo UI" panose="020B0604030504040204" pitchFamily="34" charset="-128"/>
              </a:rPr>
              <a:t>6</a:t>
            </a:r>
            <a:r>
              <a:rPr lang="en-US" altLang="ja-JP" dirty="0" smtClean="0">
                <a:latin typeface="Meiryo UI" panose="020B0604030504040204" pitchFamily="34" charset="-128"/>
                <a:ea typeface="Meiryo UI" panose="020B0604030504040204" pitchFamily="34" charset="-128"/>
              </a:rPr>
              <a:t>.</a:t>
            </a:r>
            <a:r>
              <a:rPr lang="en-US" altLang="ja-JP" b="1" dirty="0" smtClean="0"/>
              <a:t> AWS</a:t>
            </a:r>
            <a:r>
              <a:rPr lang="ja-JP" altLang="en-US" b="1" dirty="0" smtClean="0"/>
              <a:t>の料金体系</a:t>
            </a:r>
            <a:endParaRPr lang="en-US" altLang="ja-JP" b="1" dirty="0"/>
          </a:p>
        </p:txBody>
      </p:sp>
      <p:sp>
        <p:nvSpPr>
          <p:cNvPr id="5" name="タイトル 1"/>
          <p:cNvSpPr txBox="1">
            <a:spLocks/>
          </p:cNvSpPr>
          <p:nvPr/>
        </p:nvSpPr>
        <p:spPr>
          <a:xfrm>
            <a:off x="838199" y="1095375"/>
            <a:ext cx="11109386" cy="635539"/>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1600" b="1" dirty="0" smtClean="0">
                <a:latin typeface="Meiryo UI" panose="020B0604030504040204" pitchFamily="34" charset="-128"/>
                <a:ea typeface="Meiryo UI" panose="020B0604030504040204" pitchFamily="34" charset="-128"/>
              </a:rPr>
              <a:t>AWS</a:t>
            </a:r>
            <a:r>
              <a:rPr lang="ja-JP" altLang="en-US" sz="1600" b="1" dirty="0" smtClean="0">
                <a:latin typeface="Meiryo UI" panose="020B0604030504040204" pitchFamily="34" charset="-128"/>
                <a:ea typeface="Meiryo UI" panose="020B0604030504040204" pitchFamily="34" charset="-128"/>
              </a:rPr>
              <a:t>のサービスは</a:t>
            </a:r>
            <a:r>
              <a:rPr lang="en-US" altLang="ja-JP" sz="1600" b="1" dirty="0" smtClean="0">
                <a:latin typeface="Meiryo UI" panose="020B0604030504040204" pitchFamily="34" charset="-128"/>
                <a:ea typeface="Meiryo UI" panose="020B0604030504040204" pitchFamily="34" charset="-128"/>
              </a:rPr>
              <a:t>120</a:t>
            </a:r>
            <a:r>
              <a:rPr lang="ja-JP" altLang="en-US" sz="1600" b="1" dirty="0" smtClean="0">
                <a:latin typeface="Meiryo UI" panose="020B0604030504040204" pitchFamily="34" charset="-128"/>
                <a:ea typeface="Meiryo UI" panose="020B0604030504040204" pitchFamily="34" charset="-128"/>
              </a:rPr>
              <a:t>以上あり、それぞれ料金が異なる。</a:t>
            </a:r>
            <a:endParaRPr lang="en-US" altLang="ja-JP" sz="1600" b="1" dirty="0" smtClean="0">
              <a:latin typeface="Meiryo UI" panose="020B0604030504040204" pitchFamily="34" charset="-128"/>
              <a:ea typeface="Meiryo UI" panose="020B0604030504040204" pitchFamily="34" charset="-128"/>
            </a:endParaRPr>
          </a:p>
          <a:p>
            <a:r>
              <a:rPr lang="ja-JP" altLang="en-US" sz="1600" b="1" dirty="0" smtClean="0">
                <a:latin typeface="Meiryo UI" panose="020B0604030504040204" pitchFamily="34" charset="-128"/>
                <a:ea typeface="Meiryo UI" panose="020B0604030504040204" pitchFamily="34" charset="-128"/>
              </a:rPr>
              <a:t>大きく、①サーバ　②ストレージ　③データ転送</a:t>
            </a:r>
            <a:r>
              <a:rPr lang="ja-JP" altLang="en-US" sz="1600" b="1" dirty="0">
                <a:latin typeface="Meiryo UI" panose="020B0604030504040204" pitchFamily="34" charset="-128"/>
                <a:ea typeface="Meiryo UI" panose="020B0604030504040204" pitchFamily="34" charset="-128"/>
              </a:rPr>
              <a:t>　</a:t>
            </a:r>
            <a:r>
              <a:rPr lang="ja-JP" altLang="en-US" sz="1600" b="1" dirty="0" smtClean="0">
                <a:latin typeface="Meiryo UI" panose="020B0604030504040204" pitchFamily="34" charset="-128"/>
                <a:ea typeface="Meiryo UI" panose="020B0604030504040204" pitchFamily="34" charset="-128"/>
              </a:rPr>
              <a:t>と</a:t>
            </a:r>
            <a:r>
              <a:rPr lang="ja-JP" altLang="en-US" sz="1600" b="1" dirty="0">
                <a:latin typeface="Meiryo UI" panose="020B0604030504040204" pitchFamily="34" charset="-128"/>
                <a:ea typeface="Meiryo UI" panose="020B0604030504040204" pitchFamily="34" charset="-128"/>
              </a:rPr>
              <a:t>なる</a:t>
            </a:r>
            <a:endParaRPr lang="en-US" altLang="ja-JP" sz="1600" b="1" dirty="0">
              <a:latin typeface="Meiryo UI" panose="020B0604030504040204" pitchFamily="34" charset="-128"/>
              <a:ea typeface="Meiryo UI" panose="020B0604030504040204" pitchFamily="34" charset="-128"/>
            </a:endParaRPr>
          </a:p>
        </p:txBody>
      </p:sp>
      <p:sp>
        <p:nvSpPr>
          <p:cNvPr id="6" name="タイトル 1"/>
          <p:cNvSpPr txBox="1">
            <a:spLocks/>
          </p:cNvSpPr>
          <p:nvPr/>
        </p:nvSpPr>
        <p:spPr>
          <a:xfrm>
            <a:off x="301926" y="1095375"/>
            <a:ext cx="465826" cy="635539"/>
          </a:xfrm>
          <a:prstGeom prst="rect">
            <a:avLst/>
          </a:prstGeom>
          <a:solidFill>
            <a:srgbClr val="00B0F0"/>
          </a:solidFill>
          <a:ln>
            <a:solidFill>
              <a:schemeClr val="tx1"/>
            </a:solidFill>
          </a:ln>
        </p:spPr>
        <p:txBody>
          <a:bodyPr vert="eaVert"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400" dirty="0" smtClean="0">
                <a:solidFill>
                  <a:schemeClr val="bg1"/>
                </a:solidFill>
                <a:latin typeface="Meiryo UI" panose="020B0604030504040204" pitchFamily="34" charset="-128"/>
                <a:ea typeface="Meiryo UI" panose="020B0604030504040204" pitchFamily="34" charset="-128"/>
              </a:rPr>
              <a:t>内容</a:t>
            </a:r>
            <a:endParaRPr lang="ja-JP" altLang="en-US" sz="1400" dirty="0">
              <a:solidFill>
                <a:schemeClr val="bg1"/>
              </a:solidFill>
              <a:latin typeface="Meiryo UI" panose="020B0604030504040204" pitchFamily="34" charset="-128"/>
              <a:ea typeface="Meiryo UI" panose="020B0604030504040204" pitchFamily="34" charset="-128"/>
            </a:endParaRPr>
          </a:p>
        </p:txBody>
      </p:sp>
      <p:sp>
        <p:nvSpPr>
          <p:cNvPr id="41" name="コンテンツ プレースホルダー 2"/>
          <p:cNvSpPr>
            <a:spLocks noGrp="1"/>
          </p:cNvSpPr>
          <p:nvPr>
            <p:ph idx="1"/>
          </p:nvPr>
        </p:nvSpPr>
        <p:spPr>
          <a:xfrm>
            <a:off x="301925" y="1825624"/>
            <a:ext cx="11645660" cy="4868473"/>
          </a:xfrm>
          <a:ln>
            <a:solidFill>
              <a:schemeClr val="tx1"/>
            </a:solidFill>
          </a:ln>
        </p:spPr>
        <p:txBody>
          <a:bodyPr>
            <a:normAutofit/>
          </a:bodyPr>
          <a:lstStyle/>
          <a:p>
            <a:pPr marL="0" indent="0">
              <a:lnSpc>
                <a:spcPct val="110000"/>
              </a:lnSpc>
              <a:buNone/>
            </a:pPr>
            <a:r>
              <a:rPr lang="ja-JP" altLang="en-US" sz="1800" dirty="0" smtClean="0">
                <a:latin typeface="Meiryo UI" panose="020B0604030504040204" pitchFamily="34" charset="-128"/>
                <a:ea typeface="Meiryo UI" panose="020B0604030504040204" pitchFamily="34" charset="-128"/>
              </a:rPr>
              <a:t>①サーバ</a:t>
            </a:r>
            <a:endParaRPr lang="en-US" altLang="ja-JP" sz="1800" dirty="0" smtClean="0">
              <a:latin typeface="Meiryo UI" panose="020B0604030504040204" pitchFamily="34" charset="-128"/>
              <a:ea typeface="Meiryo UI" panose="020B0604030504040204" pitchFamily="34" charset="-128"/>
            </a:endParaRPr>
          </a:p>
          <a:p>
            <a:pPr marL="0" indent="0">
              <a:lnSpc>
                <a:spcPct val="110000"/>
              </a:lnSpc>
              <a:buNone/>
            </a:pPr>
            <a:r>
              <a:rPr lang="ja-JP" altLang="en-US" sz="1800" dirty="0" smtClean="0">
                <a:latin typeface="Meiryo UI" panose="020B0604030504040204" pitchFamily="34" charset="-128"/>
                <a:ea typeface="Meiryo UI" panose="020B0604030504040204" pitchFamily="34" charset="-128"/>
              </a:rPr>
              <a:t>　</a:t>
            </a:r>
            <a:r>
              <a:rPr lang="en-US" altLang="ja-JP" sz="1800" dirty="0" smtClean="0">
                <a:latin typeface="Meiryo UI" panose="020B0604030504040204" pitchFamily="34" charset="-128"/>
                <a:ea typeface="Meiryo UI" panose="020B0604030504040204" pitchFamily="34" charset="-128"/>
              </a:rPr>
              <a:t>AWS</a:t>
            </a:r>
            <a:r>
              <a:rPr lang="ja-JP" altLang="en-US" sz="1800" dirty="0">
                <a:latin typeface="Meiryo UI" panose="020B0604030504040204" pitchFamily="34" charset="-128"/>
                <a:ea typeface="Meiryo UI" panose="020B0604030504040204" pitchFamily="34" charset="-128"/>
              </a:rPr>
              <a:t>上で構築する仮想サーバーについて、リソースの起動から停止するまでの実稼働時間に応じて、時間単位で必要となる料金体系です。選択するサーバーの</a:t>
            </a:r>
            <a:r>
              <a:rPr lang="en-US" altLang="ja-JP" sz="1800" dirty="0">
                <a:latin typeface="Meiryo UI" panose="020B0604030504040204" pitchFamily="34" charset="-128"/>
                <a:ea typeface="Meiryo UI" panose="020B0604030504040204" pitchFamily="34" charset="-128"/>
              </a:rPr>
              <a:t>OS</a:t>
            </a:r>
            <a:r>
              <a:rPr lang="ja-JP" altLang="en-US" sz="1800" dirty="0" err="1">
                <a:latin typeface="Meiryo UI" panose="020B0604030504040204" pitchFamily="34" charset="-128"/>
                <a:ea typeface="Meiryo UI" panose="020B0604030504040204" pitchFamily="34" charset="-128"/>
              </a:rPr>
              <a:t>、</a:t>
            </a:r>
            <a:r>
              <a:rPr lang="ja-JP" altLang="en-US" sz="1800" dirty="0">
                <a:latin typeface="Meiryo UI" panose="020B0604030504040204" pitchFamily="34" charset="-128"/>
                <a:ea typeface="Meiryo UI" panose="020B0604030504040204" pitchFamily="34" charset="-128"/>
              </a:rPr>
              <a:t>コア数、およびメモリ容量に応じて、時間単価は異なるものの、</a:t>
            </a:r>
            <a:r>
              <a:rPr lang="en-US" altLang="ja-JP" sz="1800" dirty="0">
                <a:latin typeface="Meiryo UI" panose="020B0604030504040204" pitchFamily="34" charset="-128"/>
                <a:ea typeface="Meiryo UI" panose="020B0604030504040204" pitchFamily="34" charset="-128"/>
              </a:rPr>
              <a:t>1</a:t>
            </a:r>
            <a:r>
              <a:rPr lang="ja-JP" altLang="en-US" sz="1800" dirty="0">
                <a:latin typeface="Meiryo UI" panose="020B0604030504040204" pitchFamily="34" charset="-128"/>
                <a:ea typeface="Meiryo UI" panose="020B0604030504040204" pitchFamily="34" charset="-128"/>
              </a:rPr>
              <a:t>時間あたり約</a:t>
            </a:r>
            <a:r>
              <a:rPr lang="en-US" altLang="ja-JP" sz="1800" dirty="0">
                <a:latin typeface="Meiryo UI" panose="020B0604030504040204" pitchFamily="34" charset="-128"/>
                <a:ea typeface="Meiryo UI" panose="020B0604030504040204" pitchFamily="34" charset="-128"/>
              </a:rPr>
              <a:t>2</a:t>
            </a:r>
            <a:r>
              <a:rPr lang="ja-JP" altLang="en-US" sz="1800" dirty="0">
                <a:latin typeface="Meiryo UI" panose="020B0604030504040204" pitchFamily="34" charset="-128"/>
                <a:ea typeface="Meiryo UI" panose="020B0604030504040204" pitchFamily="34" charset="-128"/>
              </a:rPr>
              <a:t>円です</a:t>
            </a:r>
            <a:r>
              <a:rPr lang="ja-JP" altLang="en-US" sz="1800" dirty="0" smtClean="0">
                <a:latin typeface="Meiryo UI" panose="020B0604030504040204" pitchFamily="34" charset="-128"/>
                <a:ea typeface="Meiryo UI" panose="020B0604030504040204" pitchFamily="34" charset="-128"/>
              </a:rPr>
              <a:t>。</a:t>
            </a:r>
            <a:endParaRPr lang="en-US" altLang="ja-JP" sz="1800" dirty="0" smtClean="0">
              <a:latin typeface="Meiryo UI" panose="020B0604030504040204" pitchFamily="34" charset="-128"/>
              <a:ea typeface="Meiryo UI" panose="020B0604030504040204" pitchFamily="34" charset="-128"/>
            </a:endParaRPr>
          </a:p>
          <a:p>
            <a:pPr marL="0" indent="0">
              <a:lnSpc>
                <a:spcPct val="110000"/>
              </a:lnSpc>
              <a:buNone/>
            </a:pPr>
            <a:r>
              <a:rPr lang="ja-JP" altLang="en-US" sz="1800" dirty="0" smtClean="0">
                <a:latin typeface="Meiryo UI" panose="020B0604030504040204" pitchFamily="34" charset="-128"/>
                <a:ea typeface="Meiryo UI" panose="020B0604030504040204" pitchFamily="34" charset="-128"/>
              </a:rPr>
              <a:t>②ストレージ</a:t>
            </a:r>
            <a:endParaRPr lang="en-US" altLang="ja-JP" sz="1800" dirty="0" smtClean="0">
              <a:latin typeface="Meiryo UI" panose="020B0604030504040204" pitchFamily="34" charset="-128"/>
              <a:ea typeface="Meiryo UI" panose="020B0604030504040204" pitchFamily="34" charset="-128"/>
            </a:endParaRPr>
          </a:p>
          <a:p>
            <a:pPr marL="0" indent="0">
              <a:lnSpc>
                <a:spcPct val="110000"/>
              </a:lnSpc>
              <a:buNone/>
            </a:pPr>
            <a:r>
              <a:rPr lang="ja-JP" altLang="en-US" sz="1800" dirty="0" smtClean="0">
                <a:latin typeface="Meiryo UI" panose="020B0604030504040204" pitchFamily="34" charset="-128"/>
                <a:ea typeface="Meiryo UI" panose="020B0604030504040204" pitchFamily="34" charset="-128"/>
              </a:rPr>
              <a:t>　必要</a:t>
            </a:r>
            <a:r>
              <a:rPr lang="ja-JP" altLang="en-US" sz="1800" dirty="0">
                <a:latin typeface="Meiryo UI" panose="020B0604030504040204" pitchFamily="34" charset="-128"/>
                <a:ea typeface="Meiryo UI" panose="020B0604030504040204" pitchFamily="34" charset="-128"/>
              </a:rPr>
              <a:t>となるストレージ容量に応じて、</a:t>
            </a:r>
            <a:r>
              <a:rPr lang="en-US" altLang="ja-JP" sz="1800" dirty="0">
                <a:latin typeface="Meiryo UI" panose="020B0604030504040204" pitchFamily="34" charset="-128"/>
                <a:ea typeface="Meiryo UI" panose="020B0604030504040204" pitchFamily="34" charset="-128"/>
              </a:rPr>
              <a:t>1GB</a:t>
            </a:r>
            <a:r>
              <a:rPr lang="ja-JP" altLang="en-US" sz="1800" dirty="0">
                <a:latin typeface="Meiryo UI" panose="020B0604030504040204" pitchFamily="34" charset="-128"/>
                <a:ea typeface="Meiryo UI" panose="020B0604030504040204" pitchFamily="34" charset="-128"/>
              </a:rPr>
              <a:t>単位で</a:t>
            </a:r>
            <a:r>
              <a:rPr lang="ja-JP" altLang="en-US" sz="1800" dirty="0" smtClean="0">
                <a:latin typeface="Meiryo UI" panose="020B0604030504040204" pitchFamily="34" charset="-128"/>
                <a:ea typeface="Meiryo UI" panose="020B0604030504040204" pitchFamily="34" charset="-128"/>
              </a:rPr>
              <a:t>課金。</a:t>
            </a:r>
            <a:r>
              <a:rPr lang="ja-JP" altLang="en-US" sz="1800" dirty="0">
                <a:latin typeface="Meiryo UI" panose="020B0604030504040204" pitchFamily="34" charset="-128"/>
                <a:ea typeface="Meiryo UI" panose="020B0604030504040204" pitchFamily="34" charset="-128"/>
              </a:rPr>
              <a:t>ストレージは、</a:t>
            </a:r>
            <a:r>
              <a:rPr lang="en-US" altLang="ja-JP" sz="1800" dirty="0">
                <a:latin typeface="Meiryo UI" panose="020B0604030504040204" pitchFamily="34" charset="-128"/>
                <a:ea typeface="Meiryo UI" panose="020B0604030504040204" pitchFamily="34" charset="-128"/>
              </a:rPr>
              <a:t>EC2</a:t>
            </a:r>
            <a:r>
              <a:rPr lang="ja-JP" altLang="en-US" sz="1800" dirty="0">
                <a:latin typeface="Meiryo UI" panose="020B0604030504040204" pitchFamily="34" charset="-128"/>
                <a:ea typeface="Meiryo UI" panose="020B0604030504040204" pitchFamily="34" charset="-128"/>
              </a:rPr>
              <a:t>用のローカルハードディスクとして使う場合や、オンラインストレージとして使う場合など、選択するサービスにより単価は</a:t>
            </a:r>
            <a:r>
              <a:rPr lang="ja-JP" altLang="en-US" sz="1800" dirty="0" smtClean="0">
                <a:latin typeface="Meiryo UI" panose="020B0604030504040204" pitchFamily="34" charset="-128"/>
                <a:ea typeface="Meiryo UI" panose="020B0604030504040204" pitchFamily="34" charset="-128"/>
              </a:rPr>
              <a:t>異なる。</a:t>
            </a:r>
            <a:r>
              <a:rPr lang="ja-JP" altLang="en-US" sz="1800" dirty="0">
                <a:latin typeface="Meiryo UI" panose="020B0604030504040204" pitchFamily="34" charset="-128"/>
                <a:ea typeface="Meiryo UI" panose="020B0604030504040204" pitchFamily="34" charset="-128"/>
              </a:rPr>
              <a:t>おおよその目安として、</a:t>
            </a:r>
            <a:r>
              <a:rPr lang="en-US" altLang="ja-JP" sz="1800" dirty="0">
                <a:latin typeface="Meiryo UI" panose="020B0604030504040204" pitchFamily="34" charset="-128"/>
                <a:ea typeface="Meiryo UI" panose="020B0604030504040204" pitchFamily="34" charset="-128"/>
              </a:rPr>
              <a:t>1</a:t>
            </a:r>
            <a:r>
              <a:rPr lang="ja-JP" altLang="en-US" sz="1800" dirty="0">
                <a:latin typeface="Meiryo UI" panose="020B0604030504040204" pitchFamily="34" charset="-128"/>
                <a:ea typeface="Meiryo UI" panose="020B0604030504040204" pitchFamily="34" charset="-128"/>
              </a:rPr>
              <a:t>ヶ月間の</a:t>
            </a:r>
            <a:r>
              <a:rPr lang="en-US" altLang="ja-JP" sz="1800" dirty="0">
                <a:latin typeface="Meiryo UI" panose="020B0604030504040204" pitchFamily="34" charset="-128"/>
                <a:ea typeface="Meiryo UI" panose="020B0604030504040204" pitchFamily="34" charset="-128"/>
              </a:rPr>
              <a:t>1GB</a:t>
            </a:r>
            <a:r>
              <a:rPr lang="ja-JP" altLang="en-US" sz="1800" dirty="0">
                <a:latin typeface="Meiryo UI" panose="020B0604030504040204" pitchFamily="34" charset="-128"/>
                <a:ea typeface="Meiryo UI" panose="020B0604030504040204" pitchFamily="34" charset="-128"/>
              </a:rPr>
              <a:t>の契約で約</a:t>
            </a:r>
            <a:r>
              <a:rPr lang="en-US" altLang="ja-JP" sz="1800" dirty="0">
                <a:latin typeface="Meiryo UI" panose="020B0604030504040204" pitchFamily="34" charset="-128"/>
                <a:ea typeface="Meiryo UI" panose="020B0604030504040204" pitchFamily="34" charset="-128"/>
              </a:rPr>
              <a:t>10</a:t>
            </a:r>
            <a:r>
              <a:rPr lang="ja-JP" altLang="en-US" sz="1800" dirty="0" smtClean="0">
                <a:latin typeface="Meiryo UI" panose="020B0604030504040204" pitchFamily="34" charset="-128"/>
                <a:ea typeface="Meiryo UI" panose="020B0604030504040204" pitchFamily="34" charset="-128"/>
              </a:rPr>
              <a:t>円。</a:t>
            </a:r>
            <a:endParaRPr lang="en-US" altLang="ja-JP" sz="1800" dirty="0" smtClean="0">
              <a:latin typeface="Meiryo UI" panose="020B0604030504040204" pitchFamily="34" charset="-128"/>
              <a:ea typeface="Meiryo UI" panose="020B0604030504040204" pitchFamily="34" charset="-128"/>
            </a:endParaRPr>
          </a:p>
          <a:p>
            <a:pPr marL="0" indent="0">
              <a:lnSpc>
                <a:spcPct val="110000"/>
              </a:lnSpc>
              <a:buNone/>
            </a:pPr>
            <a:r>
              <a:rPr lang="ja-JP" altLang="en-US" sz="1800" dirty="0" smtClean="0">
                <a:latin typeface="Meiryo UI" panose="020B0604030504040204" pitchFamily="34" charset="-128"/>
                <a:ea typeface="Meiryo UI" panose="020B0604030504040204" pitchFamily="34" charset="-128"/>
              </a:rPr>
              <a:t>③データ転送</a:t>
            </a:r>
            <a:endParaRPr lang="en-US" altLang="ja-JP" sz="1800" dirty="0" smtClean="0">
              <a:latin typeface="Meiryo UI" panose="020B0604030504040204" pitchFamily="34" charset="-128"/>
              <a:ea typeface="Meiryo UI" panose="020B0604030504040204" pitchFamily="34" charset="-128"/>
            </a:endParaRPr>
          </a:p>
          <a:p>
            <a:pPr marL="0" indent="0">
              <a:lnSpc>
                <a:spcPct val="110000"/>
              </a:lnSpc>
              <a:buNone/>
            </a:pPr>
            <a:r>
              <a:rPr lang="ja-JP" altLang="en-US" sz="1800" dirty="0" smtClean="0">
                <a:latin typeface="Meiryo UI" panose="020B0604030504040204" pitchFamily="34" charset="-128"/>
                <a:ea typeface="Meiryo UI" panose="020B0604030504040204" pitchFamily="34" charset="-128"/>
              </a:rPr>
              <a:t>　</a:t>
            </a:r>
            <a:r>
              <a:rPr lang="en-US" altLang="ja-JP" sz="1800" dirty="0" smtClean="0">
                <a:latin typeface="Meiryo UI" panose="020B0604030504040204" pitchFamily="34" charset="-128"/>
                <a:ea typeface="Meiryo UI" panose="020B0604030504040204" pitchFamily="34" charset="-128"/>
              </a:rPr>
              <a:t>AWS</a:t>
            </a:r>
            <a:r>
              <a:rPr lang="ja-JP" altLang="en-US" sz="1800" dirty="0">
                <a:latin typeface="Meiryo UI" panose="020B0604030504040204" pitchFamily="34" charset="-128"/>
                <a:ea typeface="Meiryo UI" panose="020B0604030504040204" pitchFamily="34" charset="-128"/>
              </a:rPr>
              <a:t>を利用するために発生するデータ転送にかかる</a:t>
            </a:r>
            <a:r>
              <a:rPr lang="ja-JP" altLang="en-US" sz="1800" dirty="0" smtClean="0">
                <a:latin typeface="Meiryo UI" panose="020B0604030504040204" pitchFamily="34" charset="-128"/>
                <a:ea typeface="Meiryo UI" panose="020B0604030504040204" pitchFamily="34" charset="-128"/>
              </a:rPr>
              <a:t>料金。</a:t>
            </a:r>
            <a:r>
              <a:rPr lang="en-US" altLang="ja-JP" sz="1800" dirty="0">
                <a:latin typeface="Meiryo UI" panose="020B0604030504040204" pitchFamily="34" charset="-128"/>
                <a:ea typeface="Meiryo UI" panose="020B0604030504040204" pitchFamily="34" charset="-128"/>
              </a:rPr>
              <a:t>AWS</a:t>
            </a:r>
            <a:r>
              <a:rPr lang="ja-JP" altLang="en-US" sz="1800" dirty="0">
                <a:latin typeface="Meiryo UI" panose="020B0604030504040204" pitchFamily="34" charset="-128"/>
                <a:ea typeface="Meiryo UI" panose="020B0604030504040204" pitchFamily="34" charset="-128"/>
              </a:rPr>
              <a:t>内の同じデータセンター内のデータ転送や、</a:t>
            </a:r>
            <a:r>
              <a:rPr lang="en-US" altLang="ja-JP" sz="1800" dirty="0">
                <a:latin typeface="Meiryo UI" panose="020B0604030504040204" pitchFamily="34" charset="-128"/>
                <a:ea typeface="Meiryo UI" panose="020B0604030504040204" pitchFamily="34" charset="-128"/>
              </a:rPr>
              <a:t>AWS</a:t>
            </a:r>
            <a:r>
              <a:rPr lang="ja-JP" altLang="en-US" sz="1800" dirty="0">
                <a:latin typeface="Meiryo UI" panose="020B0604030504040204" pitchFamily="34" charset="-128"/>
                <a:ea typeface="Meiryo UI" panose="020B0604030504040204" pitchFamily="34" charset="-128"/>
              </a:rPr>
              <a:t>に向かうデータ転送は</a:t>
            </a:r>
            <a:r>
              <a:rPr lang="ja-JP" altLang="en-US" sz="1800" dirty="0" smtClean="0">
                <a:latin typeface="Meiryo UI" panose="020B0604030504040204" pitchFamily="34" charset="-128"/>
                <a:ea typeface="Meiryo UI" panose="020B0604030504040204" pitchFamily="34" charset="-128"/>
              </a:rPr>
              <a:t>無料</a:t>
            </a:r>
            <a:r>
              <a:rPr lang="ja-JP" altLang="en-US" sz="1800" dirty="0">
                <a:latin typeface="Meiryo UI" panose="020B0604030504040204" pitchFamily="34" charset="-128"/>
                <a:ea typeface="Meiryo UI" panose="020B0604030504040204" pitchFamily="34" charset="-128"/>
              </a:rPr>
              <a:t>だ</a:t>
            </a:r>
            <a:r>
              <a:rPr lang="ja-JP" altLang="en-US" sz="1800" dirty="0" smtClean="0">
                <a:latin typeface="Meiryo UI" panose="020B0604030504040204" pitchFamily="34" charset="-128"/>
                <a:ea typeface="Meiryo UI" panose="020B0604030504040204" pitchFamily="34" charset="-128"/>
              </a:rPr>
              <a:t>が</a:t>
            </a:r>
            <a:r>
              <a:rPr lang="ja-JP" altLang="en-US" sz="1800" dirty="0">
                <a:latin typeface="Meiryo UI" panose="020B0604030504040204" pitchFamily="34" charset="-128"/>
                <a:ea typeface="Meiryo UI" panose="020B0604030504040204" pitchFamily="34" charset="-128"/>
              </a:rPr>
              <a:t>、</a:t>
            </a:r>
            <a:r>
              <a:rPr lang="en-US" altLang="ja-JP" sz="1800" dirty="0">
                <a:latin typeface="Meiryo UI" panose="020B0604030504040204" pitchFamily="34" charset="-128"/>
                <a:ea typeface="Meiryo UI" panose="020B0604030504040204" pitchFamily="34" charset="-128"/>
              </a:rPr>
              <a:t>AWS</a:t>
            </a:r>
            <a:r>
              <a:rPr lang="ja-JP" altLang="en-US" sz="1800" dirty="0">
                <a:latin typeface="Meiryo UI" panose="020B0604030504040204" pitchFamily="34" charset="-128"/>
                <a:ea typeface="Meiryo UI" panose="020B0604030504040204" pitchFamily="34" charset="-128"/>
              </a:rPr>
              <a:t>からインターネットへのデータ転送は</a:t>
            </a:r>
            <a:r>
              <a:rPr lang="ja-JP" altLang="en-US" sz="1800" dirty="0" smtClean="0">
                <a:latin typeface="Meiryo UI" panose="020B0604030504040204" pitchFamily="34" charset="-128"/>
                <a:ea typeface="Meiryo UI" panose="020B0604030504040204" pitchFamily="34" charset="-128"/>
              </a:rPr>
              <a:t>有料。</a:t>
            </a:r>
            <a:r>
              <a:rPr lang="ja-JP" altLang="en-US" sz="1800" dirty="0">
                <a:latin typeface="Meiryo UI" panose="020B0604030504040204" pitchFamily="34" charset="-128"/>
                <a:ea typeface="Meiryo UI" panose="020B0604030504040204" pitchFamily="34" charset="-128"/>
              </a:rPr>
              <a:t>データ転送にかける料金の概算は、</a:t>
            </a:r>
            <a:r>
              <a:rPr lang="en-US" altLang="ja-JP" sz="1800" dirty="0">
                <a:latin typeface="Meiryo UI" panose="020B0604030504040204" pitchFamily="34" charset="-128"/>
                <a:ea typeface="Meiryo UI" panose="020B0604030504040204" pitchFamily="34" charset="-128"/>
              </a:rPr>
              <a:t>1GB</a:t>
            </a:r>
            <a:r>
              <a:rPr lang="ja-JP" altLang="en-US" sz="1800" dirty="0">
                <a:latin typeface="Meiryo UI" panose="020B0604030504040204" pitchFamily="34" charset="-128"/>
                <a:ea typeface="Meiryo UI" panose="020B0604030504040204" pitchFamily="34" charset="-128"/>
              </a:rPr>
              <a:t>あたり約</a:t>
            </a:r>
            <a:r>
              <a:rPr lang="en-US" altLang="ja-JP" sz="1800" dirty="0">
                <a:latin typeface="Meiryo UI" panose="020B0604030504040204" pitchFamily="34" charset="-128"/>
                <a:ea typeface="Meiryo UI" panose="020B0604030504040204" pitchFamily="34" charset="-128"/>
              </a:rPr>
              <a:t>20</a:t>
            </a:r>
            <a:r>
              <a:rPr lang="ja-JP" altLang="en-US" sz="1800" dirty="0" smtClean="0">
                <a:latin typeface="Meiryo UI" panose="020B0604030504040204" pitchFamily="34" charset="-128"/>
                <a:ea typeface="Meiryo UI" panose="020B0604030504040204" pitchFamily="34" charset="-128"/>
              </a:rPr>
              <a:t>円。</a:t>
            </a:r>
            <a:r>
              <a:rPr lang="ja-JP" altLang="en-US" sz="1800" dirty="0">
                <a:latin typeface="Meiryo UI" panose="020B0604030504040204" pitchFamily="34" charset="-128"/>
                <a:ea typeface="Meiryo UI" panose="020B0604030504040204" pitchFamily="34" charset="-128"/>
              </a:rPr>
              <a:t>データ転送にかかる料金をあらかじめ把握するためには、</a:t>
            </a:r>
            <a:r>
              <a:rPr lang="en-US" altLang="ja-JP" sz="1800" dirty="0">
                <a:latin typeface="Meiryo UI" panose="020B0604030504040204" pitchFamily="34" charset="-128"/>
                <a:ea typeface="Meiryo UI" panose="020B0604030504040204" pitchFamily="34" charset="-128"/>
              </a:rPr>
              <a:t>AWS</a:t>
            </a:r>
            <a:r>
              <a:rPr lang="ja-JP" altLang="en-US" sz="1800" dirty="0">
                <a:latin typeface="Meiryo UI" panose="020B0604030504040204" pitchFamily="34" charset="-128"/>
                <a:ea typeface="Meiryo UI" panose="020B0604030504040204" pitchFamily="34" charset="-128"/>
              </a:rPr>
              <a:t>からどの程度のデータをダウンロードするのかという見積値が</a:t>
            </a:r>
            <a:r>
              <a:rPr lang="ja-JP" altLang="en-US" sz="1800" dirty="0" smtClean="0">
                <a:latin typeface="Meiryo UI" panose="020B0604030504040204" pitchFamily="34" charset="-128"/>
                <a:ea typeface="Meiryo UI" panose="020B0604030504040204" pitchFamily="34" charset="-128"/>
              </a:rPr>
              <a:t>必要。</a:t>
            </a:r>
            <a:endParaRPr lang="en-US" altLang="ja-JP" sz="1800" dirty="0" smtClean="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09156565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753</Words>
  <Application>Microsoft Office PowerPoint</Application>
  <PresentationFormat>ワイド画面</PresentationFormat>
  <Paragraphs>172</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Meiryo UI</vt:lpstr>
      <vt:lpstr>ＭＳ Ｐゴシック</vt:lpstr>
      <vt:lpstr>Arial</vt:lpstr>
      <vt:lpstr>Calibri</vt:lpstr>
      <vt:lpstr>Calibri Light</vt:lpstr>
      <vt:lpstr>Office テーマ</vt:lpstr>
      <vt:lpstr>1.概要</vt:lpstr>
      <vt:lpstr>参考）SaaS</vt:lpstr>
      <vt:lpstr>2.AWSの構築方法</vt:lpstr>
      <vt:lpstr>3.AWSの基本的なサービス</vt:lpstr>
      <vt:lpstr>4.システム概要図(例)</vt:lpstr>
      <vt:lpstr>5. AWS SaaS Boost</vt:lpstr>
      <vt:lpstr>6. AWSの料金体系</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エージェント会社設立について</dc:title>
  <dc:creator>ohs40121</dc:creator>
  <cp:lastModifiedBy>ohs40121</cp:lastModifiedBy>
  <cp:revision>41</cp:revision>
  <dcterms:created xsi:type="dcterms:W3CDTF">2021-01-20T13:53:06Z</dcterms:created>
  <dcterms:modified xsi:type="dcterms:W3CDTF">2021-06-09T01:48:47Z</dcterms:modified>
</cp:coreProperties>
</file>