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73" r:id="rId4"/>
    <p:sldId id="274" r:id="rId5"/>
    <p:sldId id="268" r:id="rId6"/>
    <p:sldId id="275" r:id="rId7"/>
    <p:sldId id="276" r:id="rId8"/>
    <p:sldId id="277" r:id="rId9"/>
    <p:sldId id="261" r:id="rId10"/>
    <p:sldId id="272"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48081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06620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55083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7787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53132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90099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6390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80751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428551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240494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1159DA-8C23-4906-B809-128989731289}" type="datetimeFigureOut">
              <a:rPr kumimoji="1" lang="ja-JP" altLang="en-US" smtClean="0"/>
              <a:t>2021/7/31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330496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159DA-8C23-4906-B809-128989731289}" type="datetimeFigureOut">
              <a:rPr kumimoji="1" lang="ja-JP" altLang="en-US" smtClean="0"/>
              <a:t>2021/7/31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3B46E-84C4-406B-9064-5D1CFC1C80E8}" type="slidenum">
              <a:rPr kumimoji="1" lang="ja-JP" altLang="en-US" smtClean="0"/>
              <a:t>‹#›</a:t>
            </a:fld>
            <a:endParaRPr kumimoji="1" lang="ja-JP" altLang="en-US"/>
          </a:p>
        </p:txBody>
      </p:sp>
    </p:spTree>
    <p:extLst>
      <p:ext uri="{BB962C8B-B14F-4D97-AF65-F5344CB8AC3E}">
        <p14:creationId xmlns:p14="http://schemas.microsoft.com/office/powerpoint/2010/main" val="161047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1.AWS </a:t>
            </a:r>
            <a:r>
              <a:rPr lang="en-US" altLang="ja-JP" dirty="0">
                <a:latin typeface="Meiryo UI" panose="020B0604030504040204" pitchFamily="34" charset="-128"/>
                <a:ea typeface="Meiryo UI" panose="020B0604030504040204" pitchFamily="34" charset="-128"/>
              </a:rPr>
              <a:t>SaaS </a:t>
            </a:r>
            <a:r>
              <a:rPr lang="en-US" altLang="ja-JP" dirty="0" smtClean="0">
                <a:latin typeface="Meiryo UI" panose="020B0604030504040204" pitchFamily="34" charset="-128"/>
                <a:ea typeface="Meiryo UI" panose="020B0604030504040204" pitchFamily="34" charset="-128"/>
              </a:rPr>
              <a:t>Boost</a:t>
            </a:r>
            <a:r>
              <a:rPr lang="ja-JP" altLang="en-US" dirty="0">
                <a:latin typeface="Meiryo UI" panose="020B0604030504040204" pitchFamily="34" charset="-128"/>
                <a:ea typeface="Meiryo UI" panose="020B0604030504040204" pitchFamily="34" charset="-128"/>
              </a:rPr>
              <a:t> </a:t>
            </a:r>
            <a:r>
              <a:rPr lang="ja-JP" altLang="en-US" dirty="0" smtClean="0">
                <a:latin typeface="Meiryo UI" panose="020B0604030504040204" pitchFamily="34" charset="-128"/>
                <a:ea typeface="Meiryo UI" panose="020B0604030504040204" pitchFamily="34" charset="-128"/>
              </a:rPr>
              <a:t>概要</a:t>
            </a:r>
            <a:endParaRPr lang="en-US" altLang="ja-JP"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dirty="0">
                <a:latin typeface="Meiryo UI" panose="020B0604030504040204" pitchFamily="34" charset="-128"/>
                <a:ea typeface="Meiryo UI" panose="020B0604030504040204" pitchFamily="34" charset="-128"/>
              </a:rPr>
              <a:t>AWS SaaS Boost</a:t>
            </a:r>
            <a:r>
              <a:rPr lang="ja-JP" altLang="en-US" sz="1600" dirty="0">
                <a:latin typeface="Meiryo UI" panose="020B0604030504040204" pitchFamily="34" charset="-128"/>
                <a:ea typeface="Meiryo UI" panose="020B0604030504040204" pitchFamily="34" charset="-128"/>
              </a:rPr>
              <a:t>：すぐに使用できるオープンソースのリファレンス環境</a:t>
            </a:r>
            <a:endParaRPr lang="en-US" altLang="ja-JP"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1"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marL="0" indent="0">
              <a:lnSpc>
                <a:spcPct val="110000"/>
              </a:lnSpc>
              <a:buNone/>
            </a:pPr>
            <a:r>
              <a:rPr lang="en-US" altLang="ja-JP" sz="1400" dirty="0" smtClean="0">
                <a:latin typeface="Meiryo UI" panose="020B0604030504040204" pitchFamily="34" charset="-128"/>
                <a:ea typeface="Meiryo UI" panose="020B0604030504040204" pitchFamily="34" charset="-128"/>
              </a:rPr>
              <a:t>AWS SaaS Boost</a:t>
            </a:r>
            <a:r>
              <a:rPr lang="ja-JP" altLang="en-US" sz="1400" dirty="0" smtClean="0">
                <a:latin typeface="Meiryo UI" panose="020B0604030504040204" pitchFamily="34" charset="-128"/>
                <a:ea typeface="Meiryo UI" panose="020B0604030504040204" pitchFamily="34" charset="-128"/>
              </a:rPr>
              <a:t>では、</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サービスの立ち上げにおける困難な作業をサポートし、</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に移行する際の障害を可能な限り低減させる</a:t>
            </a:r>
            <a:endParaRPr lang="en-US" altLang="ja-JP" sz="1400" b="1" dirty="0" smtClean="0">
              <a:latin typeface="Meiryo UI" panose="020B0604030504040204" pitchFamily="34" charset="-128"/>
              <a:ea typeface="Meiryo UI" panose="020B0604030504040204" pitchFamily="34" charset="-128"/>
            </a:endParaRPr>
          </a:p>
          <a:p>
            <a:pPr marL="0" indent="0">
              <a:lnSpc>
                <a:spcPct val="110000"/>
              </a:lnSpc>
              <a:buNone/>
            </a:pP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en-US" altLang="ja-JP" sz="1400" dirty="0" smtClean="0">
                <a:latin typeface="Meiryo UI" panose="020B0604030504040204" pitchFamily="34" charset="-128"/>
                <a:ea typeface="Meiryo UI" panose="020B0604030504040204" pitchFamily="34" charset="-128"/>
              </a:rPr>
              <a:t>【</a:t>
            </a:r>
            <a:r>
              <a:rPr lang="ja-JP" altLang="en-US" sz="1400" dirty="0" smtClean="0">
                <a:latin typeface="Meiryo UI" panose="020B0604030504040204" pitchFamily="34" charset="-128"/>
                <a:ea typeface="Meiryo UI" panose="020B0604030504040204" pitchFamily="34" charset="-128"/>
              </a:rPr>
              <a:t>メリット</a:t>
            </a:r>
            <a:r>
              <a:rPr lang="en-US" altLang="ja-JP" sz="1400" dirty="0" smtClean="0">
                <a:latin typeface="Meiryo UI" panose="020B0604030504040204" pitchFamily="34" charset="-128"/>
                <a:ea typeface="Meiryo UI" panose="020B0604030504040204" pitchFamily="34" charset="-128"/>
              </a:rPr>
              <a:t>】</a:t>
            </a: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①簡略化</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環境の開発と実験の時間を短縮するのに役立つガイダンスによって、よくある落とし穴を回避し、</a:t>
            </a:r>
            <a:r>
              <a:rPr lang="en-US" altLang="ja-JP" sz="1400" dirty="0" smtClean="0">
                <a:latin typeface="Meiryo UI" panose="020B0604030504040204" pitchFamily="34" charset="-128"/>
                <a:ea typeface="Meiryo UI" panose="020B0604030504040204" pitchFamily="34" charset="-128"/>
              </a:rPr>
              <a:t>SaaS </a:t>
            </a:r>
            <a:r>
              <a:rPr lang="ja-JP" altLang="en-US" sz="1400" dirty="0" smtClean="0">
                <a:latin typeface="Meiryo UI" panose="020B0604030504040204" pitchFamily="34" charset="-128"/>
                <a:ea typeface="Meiryo UI" panose="020B0604030504040204" pitchFamily="34" charset="-128"/>
              </a:rPr>
              <a:t>の構築と運用を簡素化。</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②コアビジネス</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ソリューションの構築の複雑さを取り除くことにより、コアとなる知的財産を保護。これにより、顧客のためのイノベーションと俊敏性を最大化できる。</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③時間短縮</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a:t>
            </a:r>
            <a:r>
              <a:rPr lang="en-US" altLang="ja-JP" sz="1400" dirty="0" smtClean="0">
                <a:latin typeface="Meiryo UI" panose="020B0604030504040204" pitchFamily="34" charset="-128"/>
                <a:ea typeface="Meiryo UI" panose="020B0604030504040204" pitchFamily="34" charset="-128"/>
              </a:rPr>
              <a:t>SaaS</a:t>
            </a:r>
            <a:r>
              <a:rPr lang="ja-JP" altLang="en-US" sz="1400" dirty="0" err="1" smtClean="0">
                <a:latin typeface="Meiryo UI" panose="020B0604030504040204" pitchFamily="34" charset="-128"/>
                <a:ea typeface="Meiryo UI" panose="020B0604030504040204" pitchFamily="34" charset="-128"/>
              </a:rPr>
              <a:t>への</a:t>
            </a:r>
            <a:r>
              <a:rPr lang="ja-JP" altLang="en-US" sz="1400" dirty="0" smtClean="0">
                <a:latin typeface="Meiryo UI" panose="020B0604030504040204" pitchFamily="34" charset="-128"/>
                <a:ea typeface="Meiryo UI" panose="020B0604030504040204" pitchFamily="34" charset="-128"/>
              </a:rPr>
              <a:t>移行を迅速に開始するために必要な時間、初期費用、リスクを軽減できる。</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④拡張性</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smtClean="0">
                <a:latin typeface="Meiryo UI" panose="020B0604030504040204" pitchFamily="34" charset="-128"/>
                <a:ea typeface="Meiryo UI" panose="020B0604030504040204" pitchFamily="34" charset="-128"/>
              </a:rPr>
              <a:t>　　オープンソース環境なので、規模の経済と柔軟性を実現して、</a:t>
            </a:r>
            <a:r>
              <a:rPr lang="en-US" altLang="ja-JP" sz="1400" dirty="0" smtClean="0">
                <a:latin typeface="Meiryo UI" panose="020B0604030504040204" pitchFamily="34" charset="-128"/>
                <a:ea typeface="Meiryo UI" panose="020B0604030504040204" pitchFamily="34" charset="-128"/>
              </a:rPr>
              <a:t>SaaS</a:t>
            </a:r>
            <a:r>
              <a:rPr lang="ja-JP" altLang="en-US" sz="1400" dirty="0" smtClean="0">
                <a:latin typeface="Meiryo UI" panose="020B0604030504040204" pitchFamily="34" charset="-128"/>
                <a:ea typeface="Meiryo UI" panose="020B0604030504040204" pitchFamily="34" charset="-128"/>
              </a:rPr>
              <a:t>ソリューションをカスタマイズできる。</a:t>
            </a:r>
            <a:endParaRPr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9750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ja-JP" altLang="en-US" dirty="0">
                <a:latin typeface="Meiryo UI" panose="020B0604030504040204" pitchFamily="34" charset="-128"/>
                <a:ea typeface="Meiryo UI" panose="020B0604030504040204" pitchFamily="34" charset="-128"/>
              </a:rPr>
              <a:t>参考</a:t>
            </a:r>
            <a:r>
              <a:rPr lang="en-US" altLang="ja-JP" dirty="0" smtClean="0">
                <a:latin typeface="Meiryo UI" panose="020B0604030504040204" pitchFamily="34" charset="-128"/>
                <a:ea typeface="Meiryo UI" panose="020B0604030504040204" pitchFamily="34" charset="-128"/>
              </a:rPr>
              <a:t>.AWS</a:t>
            </a:r>
            <a:r>
              <a:rPr lang="ja-JP" altLang="en-US" dirty="0" smtClean="0">
                <a:latin typeface="Meiryo UI" panose="020B0604030504040204" pitchFamily="34" charset="-128"/>
                <a:ea typeface="Meiryo UI" panose="020B0604030504040204" pitchFamily="34" charset="-128"/>
              </a:rPr>
              <a:t>の料金体系</a:t>
            </a:r>
            <a:endParaRPr lang="en-US" altLang="ja-JP"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のサービスは</a:t>
            </a:r>
            <a:r>
              <a:rPr lang="en-US" altLang="ja-JP" sz="1600" b="1" dirty="0" smtClean="0">
                <a:latin typeface="Meiryo UI" panose="020B0604030504040204" pitchFamily="34" charset="-128"/>
                <a:ea typeface="Meiryo UI" panose="020B0604030504040204" pitchFamily="34" charset="-128"/>
              </a:rPr>
              <a:t>120</a:t>
            </a:r>
            <a:r>
              <a:rPr lang="ja-JP" altLang="en-US" sz="1600" b="1" dirty="0" smtClean="0">
                <a:latin typeface="Meiryo UI" panose="020B0604030504040204" pitchFamily="34" charset="-128"/>
                <a:ea typeface="Meiryo UI" panose="020B0604030504040204" pitchFamily="34" charset="-128"/>
              </a:rPr>
              <a:t>以上あり、それぞれ料金が異なる。</a:t>
            </a:r>
            <a:endParaRPr lang="en-US" altLang="ja-JP" sz="1600" b="1" dirty="0" smtClean="0">
              <a:latin typeface="Meiryo UI" panose="020B0604030504040204" pitchFamily="34" charset="-128"/>
              <a:ea typeface="Meiryo UI" panose="020B0604030504040204" pitchFamily="34" charset="-128"/>
            </a:endParaRPr>
          </a:p>
          <a:p>
            <a:r>
              <a:rPr lang="ja-JP" altLang="en-US" sz="1600" b="1" dirty="0" smtClean="0">
                <a:latin typeface="Meiryo UI" panose="020B0604030504040204" pitchFamily="34" charset="-128"/>
                <a:ea typeface="Meiryo UI" panose="020B0604030504040204" pitchFamily="34" charset="-128"/>
              </a:rPr>
              <a:t>大きく、①サーバ　②ストレージ　③データ転送</a:t>
            </a:r>
            <a:r>
              <a:rPr lang="ja-JP" altLang="en-US" sz="1600" b="1" dirty="0">
                <a:latin typeface="Meiryo UI" panose="020B0604030504040204" pitchFamily="34" charset="-128"/>
                <a:ea typeface="Meiryo UI" panose="020B0604030504040204" pitchFamily="34" charset="-128"/>
              </a:rPr>
              <a:t>　</a:t>
            </a:r>
            <a:r>
              <a:rPr lang="ja-JP" altLang="en-US" sz="1600" b="1" dirty="0" smtClean="0">
                <a:latin typeface="Meiryo UI" panose="020B0604030504040204" pitchFamily="34" charset="-128"/>
                <a:ea typeface="Meiryo UI" panose="020B0604030504040204" pitchFamily="34" charset="-128"/>
              </a:rPr>
              <a:t>と</a:t>
            </a:r>
            <a:r>
              <a:rPr lang="ja-JP" altLang="en-US" sz="1600" b="1" dirty="0">
                <a:latin typeface="Meiryo UI" panose="020B0604030504040204" pitchFamily="34" charset="-128"/>
                <a:ea typeface="Meiryo UI" panose="020B0604030504040204" pitchFamily="34" charset="-128"/>
              </a:rPr>
              <a:t>なる</a:t>
            </a:r>
            <a:endParaRPr lang="en-US" altLang="ja-JP"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1"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①サーバ</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a:t>
            </a:r>
            <a:r>
              <a:rPr lang="en-US" altLang="ja-JP" sz="1800" dirty="0" smtClean="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上で構築する仮想サーバーについて、リソースの起動から停止するまでの実稼働時間に応じて、時間単位で必要となる料金体系です。選択するサーバーの</a:t>
            </a:r>
            <a:r>
              <a:rPr lang="en-US" altLang="ja-JP" sz="1800" dirty="0">
                <a:latin typeface="Meiryo UI" panose="020B0604030504040204" pitchFamily="34" charset="-128"/>
                <a:ea typeface="Meiryo UI" panose="020B0604030504040204" pitchFamily="34" charset="-128"/>
              </a:rPr>
              <a:t>OS</a:t>
            </a:r>
            <a:r>
              <a:rPr lang="ja-JP" altLang="en-US" sz="1800" dirty="0" err="1">
                <a:latin typeface="Meiryo UI" panose="020B0604030504040204" pitchFamily="34" charset="-128"/>
                <a:ea typeface="Meiryo UI" panose="020B0604030504040204" pitchFamily="34" charset="-128"/>
              </a:rPr>
              <a:t>、</a:t>
            </a:r>
            <a:r>
              <a:rPr lang="ja-JP" altLang="en-US" sz="1800" dirty="0">
                <a:latin typeface="Meiryo UI" panose="020B0604030504040204" pitchFamily="34" charset="-128"/>
                <a:ea typeface="Meiryo UI" panose="020B0604030504040204" pitchFamily="34" charset="-128"/>
              </a:rPr>
              <a:t>コア数、およびメモリ容量に応じて、時間単価は異なるものの、</a:t>
            </a:r>
            <a:r>
              <a:rPr lang="en-US" altLang="ja-JP" sz="1800" dirty="0">
                <a:latin typeface="Meiryo UI" panose="020B0604030504040204" pitchFamily="34" charset="-128"/>
                <a:ea typeface="Meiryo UI" panose="020B0604030504040204" pitchFamily="34" charset="-128"/>
              </a:rPr>
              <a:t>1</a:t>
            </a:r>
            <a:r>
              <a:rPr lang="ja-JP" altLang="en-US" sz="1800" dirty="0">
                <a:latin typeface="Meiryo UI" panose="020B0604030504040204" pitchFamily="34" charset="-128"/>
                <a:ea typeface="Meiryo UI" panose="020B0604030504040204" pitchFamily="34" charset="-128"/>
              </a:rPr>
              <a:t>時間あたり約</a:t>
            </a:r>
            <a:r>
              <a:rPr lang="en-US" altLang="ja-JP" sz="1800" dirty="0">
                <a:latin typeface="Meiryo UI" panose="020B0604030504040204" pitchFamily="34" charset="-128"/>
                <a:ea typeface="Meiryo UI" panose="020B0604030504040204" pitchFamily="34" charset="-128"/>
              </a:rPr>
              <a:t>2</a:t>
            </a:r>
            <a:r>
              <a:rPr lang="ja-JP" altLang="en-US" sz="1800" dirty="0">
                <a:latin typeface="Meiryo UI" panose="020B0604030504040204" pitchFamily="34" charset="-128"/>
                <a:ea typeface="Meiryo UI" panose="020B0604030504040204" pitchFamily="34" charset="-128"/>
              </a:rPr>
              <a:t>円です</a:t>
            </a:r>
            <a:r>
              <a:rPr lang="ja-JP" altLang="en-US" sz="1800" dirty="0" smtClean="0">
                <a:latin typeface="Meiryo UI" panose="020B0604030504040204" pitchFamily="34" charset="-128"/>
                <a:ea typeface="Meiryo UI" panose="020B0604030504040204" pitchFamily="34" charset="-128"/>
              </a:rPr>
              <a:t>。</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②ストレージ</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必要</a:t>
            </a:r>
            <a:r>
              <a:rPr lang="ja-JP" altLang="en-US" sz="1800" dirty="0">
                <a:latin typeface="Meiryo UI" panose="020B0604030504040204" pitchFamily="34" charset="-128"/>
                <a:ea typeface="Meiryo UI" panose="020B0604030504040204" pitchFamily="34" charset="-128"/>
              </a:rPr>
              <a:t>となるストレージ容量に応じて、</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単位で</a:t>
            </a:r>
            <a:r>
              <a:rPr lang="ja-JP" altLang="en-US" sz="1800" dirty="0" smtClean="0">
                <a:latin typeface="Meiryo UI" panose="020B0604030504040204" pitchFamily="34" charset="-128"/>
                <a:ea typeface="Meiryo UI" panose="020B0604030504040204" pitchFamily="34" charset="-128"/>
              </a:rPr>
              <a:t>課金。</a:t>
            </a:r>
            <a:r>
              <a:rPr lang="ja-JP" altLang="en-US" sz="1800" dirty="0">
                <a:latin typeface="Meiryo UI" panose="020B0604030504040204" pitchFamily="34" charset="-128"/>
                <a:ea typeface="Meiryo UI" panose="020B0604030504040204" pitchFamily="34" charset="-128"/>
              </a:rPr>
              <a:t>ストレージは、</a:t>
            </a:r>
            <a:r>
              <a:rPr lang="en-US" altLang="ja-JP" sz="1800" dirty="0">
                <a:latin typeface="Meiryo UI" panose="020B0604030504040204" pitchFamily="34" charset="-128"/>
                <a:ea typeface="Meiryo UI" panose="020B0604030504040204" pitchFamily="34" charset="-128"/>
              </a:rPr>
              <a:t>EC2</a:t>
            </a:r>
            <a:r>
              <a:rPr lang="ja-JP" altLang="en-US" sz="1800" dirty="0">
                <a:latin typeface="Meiryo UI" panose="020B0604030504040204" pitchFamily="34" charset="-128"/>
                <a:ea typeface="Meiryo UI" panose="020B0604030504040204" pitchFamily="34" charset="-128"/>
              </a:rPr>
              <a:t>用のローカルハードディスクとして使う場合や、オンラインストレージとして使う場合など、選択するサービスにより単価は</a:t>
            </a:r>
            <a:r>
              <a:rPr lang="ja-JP" altLang="en-US" sz="1800" dirty="0" smtClean="0">
                <a:latin typeface="Meiryo UI" panose="020B0604030504040204" pitchFamily="34" charset="-128"/>
                <a:ea typeface="Meiryo UI" panose="020B0604030504040204" pitchFamily="34" charset="-128"/>
              </a:rPr>
              <a:t>異なる。</a:t>
            </a:r>
            <a:r>
              <a:rPr lang="ja-JP" altLang="en-US" sz="1800" dirty="0">
                <a:latin typeface="Meiryo UI" panose="020B0604030504040204" pitchFamily="34" charset="-128"/>
                <a:ea typeface="Meiryo UI" panose="020B0604030504040204" pitchFamily="34" charset="-128"/>
              </a:rPr>
              <a:t>おおよその目安として、</a:t>
            </a:r>
            <a:r>
              <a:rPr lang="en-US" altLang="ja-JP" sz="1800" dirty="0">
                <a:latin typeface="Meiryo UI" panose="020B0604030504040204" pitchFamily="34" charset="-128"/>
                <a:ea typeface="Meiryo UI" panose="020B0604030504040204" pitchFamily="34" charset="-128"/>
              </a:rPr>
              <a:t>1</a:t>
            </a:r>
            <a:r>
              <a:rPr lang="ja-JP" altLang="en-US" sz="1800" dirty="0">
                <a:latin typeface="Meiryo UI" panose="020B0604030504040204" pitchFamily="34" charset="-128"/>
                <a:ea typeface="Meiryo UI" panose="020B0604030504040204" pitchFamily="34" charset="-128"/>
              </a:rPr>
              <a:t>ヶ月間の</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の契約で約</a:t>
            </a:r>
            <a:r>
              <a:rPr lang="en-US" altLang="ja-JP" sz="1800" dirty="0">
                <a:latin typeface="Meiryo UI" panose="020B0604030504040204" pitchFamily="34" charset="-128"/>
                <a:ea typeface="Meiryo UI" panose="020B0604030504040204" pitchFamily="34" charset="-128"/>
              </a:rPr>
              <a:t>10</a:t>
            </a:r>
            <a:r>
              <a:rPr lang="ja-JP" altLang="en-US" sz="1800" dirty="0" smtClean="0">
                <a:latin typeface="Meiryo UI" panose="020B0604030504040204" pitchFamily="34" charset="-128"/>
                <a:ea typeface="Meiryo UI" panose="020B0604030504040204" pitchFamily="34" charset="-128"/>
              </a:rPr>
              <a:t>円。</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③データ転送</a:t>
            </a:r>
            <a:endParaRPr lang="en-US" altLang="ja-JP" sz="18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800" dirty="0" smtClean="0">
                <a:latin typeface="Meiryo UI" panose="020B0604030504040204" pitchFamily="34" charset="-128"/>
                <a:ea typeface="Meiryo UI" panose="020B0604030504040204" pitchFamily="34" charset="-128"/>
              </a:rPr>
              <a:t>　</a:t>
            </a:r>
            <a:r>
              <a:rPr lang="en-US" altLang="ja-JP" sz="1800" dirty="0" smtClean="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を利用するために発生するデータ転送にかかる</a:t>
            </a:r>
            <a:r>
              <a:rPr lang="ja-JP" altLang="en-US" sz="1800" dirty="0" smtClean="0">
                <a:latin typeface="Meiryo UI" panose="020B0604030504040204" pitchFamily="34" charset="-128"/>
                <a:ea typeface="Meiryo UI" panose="020B0604030504040204" pitchFamily="34" charset="-128"/>
              </a:rPr>
              <a:t>料金。</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内の同じデータセンター内のデータ転送や、</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に向かうデータ転送は</a:t>
            </a:r>
            <a:r>
              <a:rPr lang="ja-JP" altLang="en-US" sz="1800" dirty="0" smtClean="0">
                <a:latin typeface="Meiryo UI" panose="020B0604030504040204" pitchFamily="34" charset="-128"/>
                <a:ea typeface="Meiryo UI" panose="020B0604030504040204" pitchFamily="34" charset="-128"/>
              </a:rPr>
              <a:t>無料</a:t>
            </a:r>
            <a:r>
              <a:rPr lang="ja-JP" altLang="en-US" sz="1800" dirty="0">
                <a:latin typeface="Meiryo UI" panose="020B0604030504040204" pitchFamily="34" charset="-128"/>
                <a:ea typeface="Meiryo UI" panose="020B0604030504040204" pitchFamily="34" charset="-128"/>
              </a:rPr>
              <a:t>だ</a:t>
            </a:r>
            <a:r>
              <a:rPr lang="ja-JP" altLang="en-US" sz="1800" dirty="0" smtClean="0">
                <a:latin typeface="Meiryo UI" panose="020B0604030504040204" pitchFamily="34" charset="-128"/>
                <a:ea typeface="Meiryo UI" panose="020B0604030504040204" pitchFamily="34" charset="-128"/>
              </a:rPr>
              <a:t>が</a:t>
            </a:r>
            <a:r>
              <a:rPr lang="ja-JP" altLang="en-US" sz="1800" dirty="0">
                <a:latin typeface="Meiryo UI" panose="020B0604030504040204" pitchFamily="34" charset="-128"/>
                <a:ea typeface="Meiryo UI" panose="020B0604030504040204" pitchFamily="34" charset="-128"/>
              </a:rPr>
              <a:t>、</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からインターネットへのデータ転送は</a:t>
            </a:r>
            <a:r>
              <a:rPr lang="ja-JP" altLang="en-US" sz="1800" dirty="0" smtClean="0">
                <a:latin typeface="Meiryo UI" panose="020B0604030504040204" pitchFamily="34" charset="-128"/>
                <a:ea typeface="Meiryo UI" panose="020B0604030504040204" pitchFamily="34" charset="-128"/>
              </a:rPr>
              <a:t>有料。</a:t>
            </a:r>
            <a:r>
              <a:rPr lang="ja-JP" altLang="en-US" sz="1800" dirty="0">
                <a:latin typeface="Meiryo UI" panose="020B0604030504040204" pitchFamily="34" charset="-128"/>
                <a:ea typeface="Meiryo UI" panose="020B0604030504040204" pitchFamily="34" charset="-128"/>
              </a:rPr>
              <a:t>データ転送にかける料金の概算は、</a:t>
            </a:r>
            <a:r>
              <a:rPr lang="en-US" altLang="ja-JP" sz="1800" dirty="0">
                <a:latin typeface="Meiryo UI" panose="020B0604030504040204" pitchFamily="34" charset="-128"/>
                <a:ea typeface="Meiryo UI" panose="020B0604030504040204" pitchFamily="34" charset="-128"/>
              </a:rPr>
              <a:t>1GB</a:t>
            </a:r>
            <a:r>
              <a:rPr lang="ja-JP" altLang="en-US" sz="1800" dirty="0">
                <a:latin typeface="Meiryo UI" panose="020B0604030504040204" pitchFamily="34" charset="-128"/>
                <a:ea typeface="Meiryo UI" panose="020B0604030504040204" pitchFamily="34" charset="-128"/>
              </a:rPr>
              <a:t>あたり約</a:t>
            </a:r>
            <a:r>
              <a:rPr lang="en-US" altLang="ja-JP" sz="1800" dirty="0">
                <a:latin typeface="Meiryo UI" panose="020B0604030504040204" pitchFamily="34" charset="-128"/>
                <a:ea typeface="Meiryo UI" panose="020B0604030504040204" pitchFamily="34" charset="-128"/>
              </a:rPr>
              <a:t>20</a:t>
            </a:r>
            <a:r>
              <a:rPr lang="ja-JP" altLang="en-US" sz="1800" dirty="0" smtClean="0">
                <a:latin typeface="Meiryo UI" panose="020B0604030504040204" pitchFamily="34" charset="-128"/>
                <a:ea typeface="Meiryo UI" panose="020B0604030504040204" pitchFamily="34" charset="-128"/>
              </a:rPr>
              <a:t>円。</a:t>
            </a:r>
            <a:r>
              <a:rPr lang="ja-JP" altLang="en-US" sz="1800" dirty="0">
                <a:latin typeface="Meiryo UI" panose="020B0604030504040204" pitchFamily="34" charset="-128"/>
                <a:ea typeface="Meiryo UI" panose="020B0604030504040204" pitchFamily="34" charset="-128"/>
              </a:rPr>
              <a:t>データ転送にかかる料金をあらかじめ把握するためには、</a:t>
            </a:r>
            <a:r>
              <a:rPr lang="en-US" altLang="ja-JP" sz="1800" dirty="0">
                <a:latin typeface="Meiryo UI" panose="020B0604030504040204" pitchFamily="34" charset="-128"/>
                <a:ea typeface="Meiryo UI" panose="020B0604030504040204" pitchFamily="34" charset="-128"/>
              </a:rPr>
              <a:t>AWS</a:t>
            </a:r>
            <a:r>
              <a:rPr lang="ja-JP" altLang="en-US" sz="1800" dirty="0">
                <a:latin typeface="Meiryo UI" panose="020B0604030504040204" pitchFamily="34" charset="-128"/>
                <a:ea typeface="Meiryo UI" panose="020B0604030504040204" pitchFamily="34" charset="-128"/>
              </a:rPr>
              <a:t>からどの程度のデータをダウンロードするのかという見積値が</a:t>
            </a:r>
            <a:r>
              <a:rPr lang="ja-JP" altLang="en-US" sz="1800" dirty="0" smtClean="0">
                <a:latin typeface="Meiryo UI" panose="020B0604030504040204" pitchFamily="34" charset="-128"/>
                <a:ea typeface="Meiryo UI" panose="020B0604030504040204" pitchFamily="34" charset="-128"/>
              </a:rPr>
              <a:t>必要。</a:t>
            </a:r>
            <a:endParaRPr lang="en-US" altLang="ja-JP" sz="1800" dirty="0" smtClean="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9156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ja-JP" altLang="en-US" dirty="0">
                <a:latin typeface="Meiryo UI" panose="020B0604030504040204" pitchFamily="34" charset="-128"/>
                <a:ea typeface="Meiryo UI" panose="020B0604030504040204" pitchFamily="34" charset="-128"/>
              </a:rPr>
              <a:t>参考</a:t>
            </a:r>
            <a:r>
              <a:rPr lang="en-US" altLang="ja-JP" dirty="0" smtClean="0">
                <a:latin typeface="Meiryo UI" panose="020B0604030504040204" pitchFamily="34" charset="-128"/>
                <a:ea typeface="Meiryo UI" panose="020B0604030504040204" pitchFamily="34" charset="-128"/>
              </a:rPr>
              <a:t>.</a:t>
            </a:r>
            <a:r>
              <a:rPr lang="ja-JP" altLang="en-US" dirty="0" smtClean="0">
                <a:latin typeface="Meiryo UI" panose="020B0604030504040204" pitchFamily="34" charset="-128"/>
                <a:ea typeface="Meiryo UI" panose="020B0604030504040204" pitchFamily="34" charset="-128"/>
              </a:rPr>
              <a:t>システム概要図</a:t>
            </a:r>
            <a:r>
              <a:rPr lang="en-US" altLang="ja-JP" dirty="0" smtClean="0">
                <a:latin typeface="Meiryo UI" panose="020B0604030504040204" pitchFamily="34" charset="-128"/>
                <a:ea typeface="Meiryo UI" panose="020B0604030504040204" pitchFamily="34" charset="-128"/>
              </a:rPr>
              <a:t>(</a:t>
            </a:r>
            <a:r>
              <a:rPr lang="ja-JP" altLang="en-US" dirty="0" smtClean="0">
                <a:latin typeface="Meiryo UI" panose="020B0604030504040204" pitchFamily="34" charset="-128"/>
                <a:ea typeface="Meiryo UI" panose="020B0604030504040204" pitchFamily="34" charset="-128"/>
              </a:rPr>
              <a:t>例</a:t>
            </a:r>
            <a:r>
              <a:rPr lang="en-US" altLang="ja-JP" dirty="0" smtClean="0">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のシステム概要図は以下のとおり。</a:t>
            </a:r>
            <a:endParaRPr lang="en-US" altLang="ja-JP" sz="1600" b="1" dirty="0" smtClean="0">
              <a:latin typeface="Meiryo UI" panose="020B0604030504040204" pitchFamily="34" charset="-128"/>
              <a:ea typeface="Meiryo UI" panose="020B0604030504040204" pitchFamily="34" charset="-128"/>
            </a:endParaRPr>
          </a:p>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は初めて見るので修正は入ると思う。</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4" name="正方形/長方形 3"/>
          <p:cNvSpPr/>
          <p:nvPr/>
        </p:nvSpPr>
        <p:spPr>
          <a:xfrm>
            <a:off x="301925" y="1854679"/>
            <a:ext cx="5460520" cy="1323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smtClean="0">
                <a:solidFill>
                  <a:schemeClr val="tx1"/>
                </a:solidFill>
              </a:rPr>
              <a:t>公開エリア</a:t>
            </a:r>
            <a:endParaRPr kumimoji="1" lang="ja-JP" altLang="en-US" dirty="0">
              <a:solidFill>
                <a:schemeClr val="tx1"/>
              </a:solidFill>
            </a:endParaRPr>
          </a:p>
        </p:txBody>
      </p:sp>
      <p:sp>
        <p:nvSpPr>
          <p:cNvPr id="9" name="二等辺三角形 8"/>
          <p:cNvSpPr/>
          <p:nvPr/>
        </p:nvSpPr>
        <p:spPr>
          <a:xfrm>
            <a:off x="613193" y="2571508"/>
            <a:ext cx="232914" cy="2007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621102" y="2415396"/>
            <a:ext cx="217097" cy="2170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81077" y="2828055"/>
            <a:ext cx="897146" cy="230832"/>
          </a:xfrm>
          <a:prstGeom prst="rect">
            <a:avLst/>
          </a:prstGeom>
          <a:noFill/>
        </p:spPr>
        <p:txBody>
          <a:bodyPr wrap="square" rtlCol="0">
            <a:spAutoFit/>
          </a:bodyPr>
          <a:lstStyle/>
          <a:p>
            <a:r>
              <a:rPr kumimoji="1" lang="ja-JP" altLang="en-US" sz="900" dirty="0" smtClean="0">
                <a:latin typeface="Meiryo UI" panose="020B0604030504040204" pitchFamily="34" charset="-128"/>
                <a:ea typeface="Meiryo UI" panose="020B0604030504040204" pitchFamily="34" charset="-128"/>
              </a:rPr>
              <a:t>一般利用者</a:t>
            </a:r>
            <a:endParaRPr kumimoji="1" lang="ja-JP" altLang="en-US" sz="900" dirty="0">
              <a:latin typeface="Meiryo UI" panose="020B0604030504040204" pitchFamily="34" charset="-128"/>
              <a:ea typeface="Meiryo UI" panose="020B0604030504040204" pitchFamily="34" charset="-128"/>
            </a:endParaRPr>
          </a:p>
        </p:txBody>
      </p:sp>
      <p:sp>
        <p:nvSpPr>
          <p:cNvPr id="12" name="雲 11"/>
          <p:cNvSpPr/>
          <p:nvPr/>
        </p:nvSpPr>
        <p:spPr>
          <a:xfrm>
            <a:off x="1414732" y="2493452"/>
            <a:ext cx="810883" cy="356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インターネット</a:t>
            </a:r>
            <a:endParaRPr kumimoji="1" lang="ja-JP" altLang="en-US" sz="900" dirty="0">
              <a:latin typeface="Meiryo UI" panose="020B0604030504040204" pitchFamily="34" charset="-128"/>
              <a:ea typeface="Meiryo UI" panose="020B0604030504040204" pitchFamily="34" charset="-128"/>
            </a:endParaRPr>
          </a:p>
        </p:txBody>
      </p:sp>
      <p:sp>
        <p:nvSpPr>
          <p:cNvPr id="13" name="角丸四角形 12"/>
          <p:cNvSpPr/>
          <p:nvPr/>
        </p:nvSpPr>
        <p:spPr>
          <a:xfrm>
            <a:off x="2467155" y="202720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Route53</a:t>
            </a:r>
            <a:endParaRPr kumimoji="1" lang="ja-JP" altLang="en-US" sz="900" dirty="0">
              <a:latin typeface="Meiryo UI" panose="020B0604030504040204" pitchFamily="34" charset="-128"/>
              <a:ea typeface="Meiryo UI" panose="020B0604030504040204" pitchFamily="34" charset="-128"/>
            </a:endParaRPr>
          </a:p>
        </p:txBody>
      </p:sp>
      <p:sp>
        <p:nvSpPr>
          <p:cNvPr id="14" name="角丸四角形 13"/>
          <p:cNvSpPr/>
          <p:nvPr/>
        </p:nvSpPr>
        <p:spPr>
          <a:xfrm>
            <a:off x="3579963" y="202720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err="1" smtClean="0">
                <a:latin typeface="Meiryo UI" panose="020B0604030504040204" pitchFamily="34" charset="-128"/>
                <a:ea typeface="Meiryo UI" panose="020B0604030504040204" pitchFamily="34" charset="-128"/>
              </a:rPr>
              <a:t>CloudFront</a:t>
            </a:r>
            <a:endParaRPr kumimoji="1" lang="ja-JP" altLang="en-US" sz="900" dirty="0">
              <a:latin typeface="Meiryo UI" panose="020B0604030504040204" pitchFamily="34" charset="-128"/>
              <a:ea typeface="Meiryo UI" panose="020B0604030504040204" pitchFamily="34" charset="-128"/>
            </a:endParaRPr>
          </a:p>
        </p:txBody>
      </p:sp>
      <p:sp>
        <p:nvSpPr>
          <p:cNvPr id="16" name="フローチャート: 磁気ディスク 15"/>
          <p:cNvSpPr/>
          <p:nvPr/>
        </p:nvSpPr>
        <p:spPr>
          <a:xfrm>
            <a:off x="4761781" y="2402574"/>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静的</a:t>
            </a:r>
            <a:endParaRPr kumimoji="1" lang="en-US" altLang="ja-JP" sz="900" dirty="0" smtClean="0">
              <a:latin typeface="Meiryo UI" panose="020B0604030504040204" pitchFamily="34" charset="-128"/>
              <a:ea typeface="Meiryo UI" panose="020B0604030504040204" pitchFamily="34" charset="-128"/>
            </a:endParaRPr>
          </a:p>
          <a:p>
            <a:pPr algn="ctr"/>
            <a:r>
              <a:rPr kumimoji="1" lang="ja-JP" altLang="en-US" sz="900" dirty="0" smtClean="0">
                <a:latin typeface="Meiryo UI" panose="020B0604030504040204" pitchFamily="34" charset="-128"/>
                <a:ea typeface="Meiryo UI" panose="020B0604030504040204" pitchFamily="34" charset="-128"/>
              </a:rPr>
              <a:t>コンテンツ</a:t>
            </a:r>
            <a:endParaRPr kumimoji="1" lang="ja-JP" altLang="en-US" sz="900" dirty="0">
              <a:latin typeface="Meiryo UI" panose="020B0604030504040204" pitchFamily="34" charset="-128"/>
              <a:ea typeface="Meiryo UI" panose="020B0604030504040204" pitchFamily="34" charset="-128"/>
            </a:endParaRPr>
          </a:p>
        </p:txBody>
      </p:sp>
      <p:sp>
        <p:nvSpPr>
          <p:cNvPr id="17" name="フローチャート: 磁気ディスク 16"/>
          <p:cNvSpPr/>
          <p:nvPr/>
        </p:nvSpPr>
        <p:spPr>
          <a:xfrm>
            <a:off x="4761781" y="3272289"/>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latin typeface="Meiryo UI" panose="020B0604030504040204" pitchFamily="34" charset="-128"/>
                <a:ea typeface="Meiryo UI" panose="020B0604030504040204" pitchFamily="34" charset="-128"/>
              </a:rPr>
              <a:t>アクション</a:t>
            </a:r>
            <a:endParaRPr lang="en-US" altLang="ja-JP" sz="900" dirty="0" smtClean="0">
              <a:latin typeface="Meiryo UI" panose="020B0604030504040204" pitchFamily="34" charset="-128"/>
              <a:ea typeface="Meiryo UI" panose="020B0604030504040204" pitchFamily="34" charset="-128"/>
            </a:endParaRPr>
          </a:p>
          <a:p>
            <a:pPr algn="ctr"/>
            <a:r>
              <a:rPr lang="ja-JP" altLang="en-US" sz="900" dirty="0" smtClean="0">
                <a:latin typeface="Meiryo UI" panose="020B0604030504040204" pitchFamily="34" charset="-128"/>
                <a:ea typeface="Meiryo UI" panose="020B0604030504040204" pitchFamily="34" charset="-128"/>
              </a:rPr>
              <a:t>管理</a:t>
            </a:r>
            <a:endParaRPr kumimoji="1" lang="ja-JP" altLang="en-US" sz="900" dirty="0">
              <a:latin typeface="Meiryo UI" panose="020B0604030504040204" pitchFamily="34" charset="-128"/>
              <a:ea typeface="Meiryo UI" panose="020B0604030504040204" pitchFamily="34" charset="-128"/>
            </a:endParaRPr>
          </a:p>
        </p:txBody>
      </p:sp>
      <p:sp>
        <p:nvSpPr>
          <p:cNvPr id="18" name="角丸四角形 17"/>
          <p:cNvSpPr/>
          <p:nvPr/>
        </p:nvSpPr>
        <p:spPr>
          <a:xfrm>
            <a:off x="4606506" y="2027208"/>
            <a:ext cx="1026543" cy="17166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S3</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19" name="角丸四角形 18"/>
          <p:cNvSpPr/>
          <p:nvPr/>
        </p:nvSpPr>
        <p:spPr>
          <a:xfrm>
            <a:off x="7185804" y="2437798"/>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err="1" smtClean="0">
                <a:latin typeface="Meiryo UI" panose="020B0604030504040204" pitchFamily="34" charset="-128"/>
                <a:ea typeface="Meiryo UI" panose="020B0604030504040204" pitchFamily="34" charset="-128"/>
              </a:rPr>
              <a:t>CodeBuild</a:t>
            </a:r>
            <a:endParaRPr kumimoji="1" lang="ja-JP" altLang="en-US" sz="900" dirty="0">
              <a:latin typeface="Meiryo UI" panose="020B0604030504040204" pitchFamily="34" charset="-128"/>
              <a:ea typeface="Meiryo UI" panose="020B0604030504040204" pitchFamily="34" charset="-128"/>
            </a:endParaRPr>
          </a:p>
        </p:txBody>
      </p:sp>
      <p:sp>
        <p:nvSpPr>
          <p:cNvPr id="20" name="角丸四角形 19"/>
          <p:cNvSpPr/>
          <p:nvPr/>
        </p:nvSpPr>
        <p:spPr>
          <a:xfrm>
            <a:off x="7185804" y="3307513"/>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Code</a:t>
            </a:r>
          </a:p>
          <a:p>
            <a:pPr algn="ctr"/>
            <a:r>
              <a:rPr kumimoji="1" lang="en-US" altLang="ja-JP" sz="900" dirty="0" smtClean="0">
                <a:latin typeface="Meiryo UI" panose="020B0604030504040204" pitchFamily="34" charset="-128"/>
                <a:ea typeface="Meiryo UI" panose="020B0604030504040204" pitchFamily="34" charset="-128"/>
              </a:rPr>
              <a:t>Commit</a:t>
            </a:r>
            <a:endParaRPr kumimoji="1" lang="ja-JP" altLang="en-US" sz="900" dirty="0">
              <a:latin typeface="Meiryo UI" panose="020B0604030504040204" pitchFamily="34" charset="-128"/>
              <a:ea typeface="Meiryo UI" panose="020B0604030504040204" pitchFamily="34" charset="-128"/>
            </a:endParaRPr>
          </a:p>
        </p:txBody>
      </p:sp>
      <p:sp>
        <p:nvSpPr>
          <p:cNvPr id="21" name="角丸四角形 20"/>
          <p:cNvSpPr/>
          <p:nvPr/>
        </p:nvSpPr>
        <p:spPr>
          <a:xfrm>
            <a:off x="6060056" y="3307513"/>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smtClean="0">
                <a:latin typeface="Meiryo UI" panose="020B0604030504040204" pitchFamily="34" charset="-128"/>
                <a:ea typeface="Meiryo UI" panose="020B0604030504040204" pitchFamily="34" charset="-128"/>
              </a:rPr>
              <a:t>Lambda</a:t>
            </a:r>
            <a:endParaRPr kumimoji="1" lang="ja-JP" altLang="en-US" sz="900" dirty="0">
              <a:latin typeface="Meiryo UI" panose="020B0604030504040204" pitchFamily="34" charset="-128"/>
              <a:ea typeface="Meiryo UI" panose="020B0604030504040204" pitchFamily="34" charset="-128"/>
            </a:endParaRPr>
          </a:p>
        </p:txBody>
      </p:sp>
      <p:sp>
        <p:nvSpPr>
          <p:cNvPr id="23" name="角丸四角形 22"/>
          <p:cNvSpPr/>
          <p:nvPr/>
        </p:nvSpPr>
        <p:spPr>
          <a:xfrm>
            <a:off x="4606506" y="4287329"/>
            <a:ext cx="3407434" cy="17166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VPC</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4" name="角丸四角形 23"/>
          <p:cNvSpPr/>
          <p:nvPr/>
        </p:nvSpPr>
        <p:spPr>
          <a:xfrm>
            <a:off x="4925683" y="4692211"/>
            <a:ext cx="1069675" cy="112199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000" dirty="0">
                <a:solidFill>
                  <a:schemeClr val="tx1"/>
                </a:solidFill>
                <a:latin typeface="Meiryo UI" panose="020B0604030504040204" pitchFamily="34" charset="-128"/>
                <a:ea typeface="Meiryo UI" panose="020B0604030504040204" pitchFamily="34" charset="-128"/>
              </a:rPr>
              <a:t>EC2</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5" name="角丸四角形 24"/>
          <p:cNvSpPr/>
          <p:nvPr/>
        </p:nvSpPr>
        <p:spPr>
          <a:xfrm>
            <a:off x="5046452" y="5058559"/>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Meiryo UI" panose="020B0604030504040204" pitchFamily="34" charset="-128"/>
                <a:ea typeface="Meiryo UI" panose="020B0604030504040204" pitchFamily="34" charset="-128"/>
              </a:rPr>
              <a:t>開発システム</a:t>
            </a:r>
            <a:endParaRPr kumimoji="1" lang="ja-JP" altLang="en-US" sz="900" dirty="0">
              <a:latin typeface="Meiryo UI" panose="020B0604030504040204" pitchFamily="34" charset="-128"/>
              <a:ea typeface="Meiryo UI" panose="020B0604030504040204" pitchFamily="34" charset="-128"/>
            </a:endParaRPr>
          </a:p>
        </p:txBody>
      </p:sp>
      <p:sp>
        <p:nvSpPr>
          <p:cNvPr id="26" name="角丸四角形 25"/>
          <p:cNvSpPr/>
          <p:nvPr/>
        </p:nvSpPr>
        <p:spPr>
          <a:xfrm>
            <a:off x="6353354" y="4692211"/>
            <a:ext cx="1069675" cy="112199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00" dirty="0" smtClean="0">
                <a:solidFill>
                  <a:schemeClr val="tx1"/>
                </a:solidFill>
                <a:latin typeface="Meiryo UI" panose="020B0604030504040204" pitchFamily="34" charset="-128"/>
                <a:ea typeface="Meiryo UI" panose="020B0604030504040204" pitchFamily="34" charset="-128"/>
              </a:rPr>
              <a:t>RDS</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sp>
        <p:nvSpPr>
          <p:cNvPr id="27" name="フローチャート: 磁気ディスク 26"/>
          <p:cNvSpPr/>
          <p:nvPr/>
        </p:nvSpPr>
        <p:spPr>
          <a:xfrm>
            <a:off x="6530194" y="5023334"/>
            <a:ext cx="715993" cy="337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latin typeface="Meiryo UI" panose="020B0604030504040204" pitchFamily="34" charset="-128"/>
                <a:ea typeface="Meiryo UI" panose="020B0604030504040204" pitchFamily="34" charset="-128"/>
              </a:rPr>
              <a:t>DB</a:t>
            </a:r>
            <a:endParaRPr kumimoji="1" lang="ja-JP" altLang="en-US" sz="900" dirty="0">
              <a:latin typeface="Meiryo UI" panose="020B0604030504040204" pitchFamily="34" charset="-128"/>
              <a:ea typeface="Meiryo UI" panose="020B0604030504040204" pitchFamily="34" charset="-128"/>
            </a:endParaRPr>
          </a:p>
        </p:txBody>
      </p:sp>
      <p:sp>
        <p:nvSpPr>
          <p:cNvPr id="28" name="二等辺三角形 27"/>
          <p:cNvSpPr/>
          <p:nvPr/>
        </p:nvSpPr>
        <p:spPr>
          <a:xfrm>
            <a:off x="613193" y="5104654"/>
            <a:ext cx="232914" cy="2007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結合子 28"/>
          <p:cNvSpPr/>
          <p:nvPr/>
        </p:nvSpPr>
        <p:spPr>
          <a:xfrm>
            <a:off x="621102" y="4948542"/>
            <a:ext cx="217097" cy="2170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81077" y="5361201"/>
            <a:ext cx="897146" cy="230832"/>
          </a:xfrm>
          <a:prstGeom prst="rect">
            <a:avLst/>
          </a:prstGeom>
          <a:noFill/>
        </p:spPr>
        <p:txBody>
          <a:bodyPr wrap="square" rtlCol="0">
            <a:spAutoFit/>
          </a:bodyPr>
          <a:lstStyle/>
          <a:p>
            <a:r>
              <a:rPr kumimoji="1" lang="ja-JP" altLang="en-US" sz="900" dirty="0" smtClean="0">
                <a:latin typeface="Meiryo UI" panose="020B0604030504040204" pitchFamily="34" charset="-128"/>
                <a:ea typeface="Meiryo UI" panose="020B0604030504040204" pitchFamily="34" charset="-128"/>
              </a:rPr>
              <a:t>管理者</a:t>
            </a:r>
            <a:endParaRPr kumimoji="1" lang="ja-JP" altLang="en-US" sz="900" dirty="0">
              <a:latin typeface="Meiryo UI" panose="020B0604030504040204" pitchFamily="34" charset="-128"/>
              <a:ea typeface="Meiryo UI" panose="020B0604030504040204" pitchFamily="34" charset="-128"/>
            </a:endParaRPr>
          </a:p>
        </p:txBody>
      </p:sp>
      <p:sp>
        <p:nvSpPr>
          <p:cNvPr id="31" name="角丸四角形 30"/>
          <p:cNvSpPr/>
          <p:nvPr/>
        </p:nvSpPr>
        <p:spPr>
          <a:xfrm>
            <a:off x="5046452" y="6153280"/>
            <a:ext cx="828136" cy="26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err="1">
                <a:latin typeface="Meiryo UI" panose="020B0604030504040204" pitchFamily="34" charset="-128"/>
                <a:ea typeface="Meiryo UI" panose="020B0604030504040204" pitchFamily="34" charset="-128"/>
              </a:rPr>
              <a:t>Cognito</a:t>
            </a:r>
            <a:endParaRPr kumimoji="1" lang="ja-JP" altLang="en-US" sz="900" dirty="0">
              <a:latin typeface="Meiryo UI" panose="020B0604030504040204" pitchFamily="34" charset="-128"/>
              <a:ea typeface="Meiryo UI" panose="020B0604030504040204" pitchFamily="34" charset="-128"/>
            </a:endParaRPr>
          </a:p>
        </p:txBody>
      </p:sp>
      <p:cxnSp>
        <p:nvCxnSpPr>
          <p:cNvPr id="33" name="直線コネクタ 32"/>
          <p:cNvCxnSpPr>
            <a:stCxn id="12" idx="2"/>
            <a:endCxn id="9" idx="5"/>
          </p:cNvCxnSpPr>
          <p:nvPr/>
        </p:nvCxnSpPr>
        <p:spPr>
          <a:xfrm flipH="1">
            <a:off x="787879" y="2671902"/>
            <a:ext cx="629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9" idx="1"/>
            <a:endCxn id="16" idx="4"/>
          </p:cNvCxnSpPr>
          <p:nvPr/>
        </p:nvCxnSpPr>
        <p:spPr>
          <a:xfrm flipH="1">
            <a:off x="5477774" y="2571507"/>
            <a:ext cx="170803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12" idx="0"/>
            <a:endCxn id="14" idx="2"/>
          </p:cNvCxnSpPr>
          <p:nvPr/>
        </p:nvCxnSpPr>
        <p:spPr>
          <a:xfrm flipV="1">
            <a:off x="2224939" y="2294626"/>
            <a:ext cx="1769092" cy="377276"/>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16" idx="2"/>
            <a:endCxn id="14" idx="3"/>
          </p:cNvCxnSpPr>
          <p:nvPr/>
        </p:nvCxnSpPr>
        <p:spPr>
          <a:xfrm rot="10800000">
            <a:off x="4408099" y="2160918"/>
            <a:ext cx="353682" cy="41059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25" idx="0"/>
            <a:endCxn id="21" idx="2"/>
          </p:cNvCxnSpPr>
          <p:nvPr/>
        </p:nvCxnSpPr>
        <p:spPr>
          <a:xfrm rot="5400000" flipH="1" flipV="1">
            <a:off x="5225508" y="3809943"/>
            <a:ext cx="1483628" cy="101360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9" idx="2"/>
            <a:endCxn id="20" idx="0"/>
          </p:cNvCxnSpPr>
          <p:nvPr/>
        </p:nvCxnSpPr>
        <p:spPr>
          <a:xfrm>
            <a:off x="7599872" y="2705216"/>
            <a:ext cx="0" cy="6022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20" idx="1"/>
            <a:endCxn id="21" idx="3"/>
          </p:cNvCxnSpPr>
          <p:nvPr/>
        </p:nvCxnSpPr>
        <p:spPr>
          <a:xfrm flipH="1">
            <a:off x="6888192" y="3441222"/>
            <a:ext cx="2976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1" idx="1"/>
            <a:endCxn id="17" idx="4"/>
          </p:cNvCxnSpPr>
          <p:nvPr/>
        </p:nvCxnSpPr>
        <p:spPr>
          <a:xfrm flipH="1">
            <a:off x="5477774" y="3441222"/>
            <a:ext cx="58228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27" idx="2"/>
            <a:endCxn id="25" idx="3"/>
          </p:cNvCxnSpPr>
          <p:nvPr/>
        </p:nvCxnSpPr>
        <p:spPr>
          <a:xfrm flipH="1">
            <a:off x="5874588" y="5192268"/>
            <a:ext cx="6556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31" idx="0"/>
            <a:endCxn id="25" idx="2"/>
          </p:cNvCxnSpPr>
          <p:nvPr/>
        </p:nvCxnSpPr>
        <p:spPr>
          <a:xfrm flipV="1">
            <a:off x="5460520" y="5325977"/>
            <a:ext cx="0" cy="827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25" idx="1"/>
            <a:endCxn id="28" idx="5"/>
          </p:cNvCxnSpPr>
          <p:nvPr/>
        </p:nvCxnSpPr>
        <p:spPr>
          <a:xfrm flipH="1">
            <a:off x="787879" y="5192268"/>
            <a:ext cx="4258573" cy="12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25" idx="0"/>
            <a:endCxn id="17" idx="3"/>
          </p:cNvCxnSpPr>
          <p:nvPr/>
        </p:nvCxnSpPr>
        <p:spPr>
          <a:xfrm rot="16200000" flipV="1">
            <a:off x="4565948" y="4163987"/>
            <a:ext cx="1448403" cy="34074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カギ線コネクタ 68"/>
          <p:cNvCxnSpPr>
            <a:stCxn id="12" idx="0"/>
            <a:endCxn id="13" idx="2"/>
          </p:cNvCxnSpPr>
          <p:nvPr/>
        </p:nvCxnSpPr>
        <p:spPr>
          <a:xfrm flipV="1">
            <a:off x="2224939" y="2294626"/>
            <a:ext cx="656284" cy="377276"/>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a:stCxn id="31" idx="1"/>
          </p:cNvCxnSpPr>
          <p:nvPr/>
        </p:nvCxnSpPr>
        <p:spPr>
          <a:xfrm rot="10800000">
            <a:off x="4248512" y="5198659"/>
            <a:ext cx="797940" cy="108833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2.AWS </a:t>
            </a:r>
            <a:r>
              <a:rPr lang="en-US" altLang="ja-JP" dirty="0">
                <a:latin typeface="Meiryo UI" panose="020B0604030504040204" pitchFamily="34" charset="-128"/>
                <a:ea typeface="Meiryo UI" panose="020B0604030504040204" pitchFamily="34" charset="-128"/>
              </a:rPr>
              <a:t>SaaS Boost</a:t>
            </a:r>
            <a:r>
              <a:rPr lang="ja-JP" altLang="en-US" dirty="0">
                <a:latin typeface="Meiryo UI" panose="020B0604030504040204" pitchFamily="34" charset="-128"/>
                <a:ea typeface="Meiryo UI" panose="020B0604030504040204" pitchFamily="34" charset="-128"/>
              </a:rPr>
              <a:t>イメージ図</a:t>
            </a: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a:latin typeface="Meiryo UI" panose="020B0604030504040204" pitchFamily="34" charset="-128"/>
                <a:ea typeface="Meiryo UI" panose="020B0604030504040204" pitchFamily="34" charset="-128"/>
              </a:rPr>
              <a:t>AWS SaaS </a:t>
            </a:r>
            <a:r>
              <a:rPr lang="en-US" altLang="ja-JP" sz="1600" b="1" dirty="0" smtClean="0">
                <a:latin typeface="Meiryo UI" panose="020B0604030504040204" pitchFamily="34" charset="-128"/>
                <a:ea typeface="Meiryo UI" panose="020B0604030504040204" pitchFamily="34" charset="-128"/>
              </a:rPr>
              <a:t>Boost</a:t>
            </a:r>
            <a:r>
              <a:rPr lang="ja-JP" altLang="en-US" sz="1600" b="1" dirty="0" smtClean="0">
                <a:latin typeface="Meiryo UI" panose="020B0604030504040204" pitchFamily="34" charset="-128"/>
                <a:ea typeface="Meiryo UI" panose="020B0604030504040204" pitchFamily="34" charset="-128"/>
              </a:rPr>
              <a:t>イメージ図</a:t>
            </a:r>
            <a:endParaRPr lang="en-US" altLang="ja-JP" sz="1600" b="1" dirty="0" smtClean="0">
              <a:latin typeface="Meiryo UI" panose="020B0604030504040204" pitchFamily="34" charset="-128"/>
              <a:ea typeface="Meiryo UI" panose="020B0604030504040204" pitchFamily="34" charset="-128"/>
            </a:endParaRPr>
          </a:p>
          <a:p>
            <a:r>
              <a:rPr lang="en-US" altLang="ja-JP" sz="1600" b="1" dirty="0">
                <a:latin typeface="Meiryo UI" panose="020B0604030504040204" pitchFamily="34" charset="-128"/>
                <a:ea typeface="Meiryo UI" panose="020B0604030504040204" pitchFamily="34" charset="-128"/>
              </a:rPr>
              <a:t>https://github.com/awslabs/aws-saas-boost/blob/main/docs/getting-started.md</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7" name="角丸四角形 6"/>
          <p:cNvSpPr/>
          <p:nvPr/>
        </p:nvSpPr>
        <p:spPr>
          <a:xfrm>
            <a:off x="955040" y="1991360"/>
            <a:ext cx="2702560" cy="772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34" charset="-128"/>
                <a:ea typeface="Meiryo UI" panose="020B0604030504040204" pitchFamily="34" charset="-128"/>
              </a:rPr>
              <a:t>GitHub</a:t>
            </a:r>
          </a:p>
          <a:p>
            <a:pPr algn="ctr"/>
            <a:r>
              <a:rPr lang="en-US" altLang="ja-JP" dirty="0" smtClean="0">
                <a:solidFill>
                  <a:schemeClr val="tx1"/>
                </a:solidFill>
                <a:latin typeface="Meiryo UI" panose="020B0604030504040204" pitchFamily="34" charset="-128"/>
                <a:ea typeface="Meiryo UI" panose="020B0604030504040204" pitchFamily="34" charset="-128"/>
              </a:rPr>
              <a:t>(SaaS Boost</a:t>
            </a:r>
            <a:r>
              <a:rPr lang="ja-JP" altLang="en-US" dirty="0" smtClean="0">
                <a:solidFill>
                  <a:schemeClr val="tx1"/>
                </a:solidFill>
                <a:latin typeface="Meiryo UI" panose="020B0604030504040204" pitchFamily="34" charset="-128"/>
                <a:ea typeface="Meiryo UI" panose="020B0604030504040204" pitchFamily="34" charset="-128"/>
              </a:rPr>
              <a:t>用</a:t>
            </a:r>
            <a:endParaRPr lang="en-US" altLang="ja-JP" dirty="0" smtClean="0">
              <a:solidFill>
                <a:schemeClr val="tx1"/>
              </a:solidFill>
              <a:latin typeface="Meiryo UI" panose="020B0604030504040204" pitchFamily="34" charset="-128"/>
              <a:ea typeface="Meiryo UI" panose="020B0604030504040204" pitchFamily="34" charset="-128"/>
            </a:endParaRPr>
          </a:p>
          <a:p>
            <a:pPr algn="ctr"/>
            <a:r>
              <a:rPr lang="ja-JP" altLang="en-US" dirty="0" smtClean="0">
                <a:solidFill>
                  <a:schemeClr val="tx1"/>
                </a:solidFill>
                <a:latin typeface="Meiryo UI" panose="020B0604030504040204" pitchFamily="34" charset="-128"/>
                <a:ea typeface="Meiryo UI" panose="020B0604030504040204" pitchFamily="34" charset="-128"/>
              </a:rPr>
              <a:t>リポジトリ</a:t>
            </a:r>
            <a:r>
              <a:rPr lang="en-US" altLang="ja-JP" dirty="0" smtClean="0">
                <a:solidFill>
                  <a:schemeClr val="tx1"/>
                </a:solidFill>
                <a:latin typeface="Meiryo UI" panose="020B0604030504040204" pitchFamily="34" charset="-128"/>
                <a:ea typeface="Meiryo UI" panose="020B0604030504040204" pitchFamily="34" charset="-128"/>
              </a:rPr>
              <a:t>)</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44" name="角丸四角形 43"/>
          <p:cNvSpPr/>
          <p:nvPr/>
        </p:nvSpPr>
        <p:spPr>
          <a:xfrm>
            <a:off x="955040" y="5476240"/>
            <a:ext cx="2702560" cy="772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34" charset="-128"/>
                <a:ea typeface="Meiryo UI" panose="020B0604030504040204" pitchFamily="34" charset="-128"/>
              </a:rPr>
              <a:t>ツール</a:t>
            </a:r>
            <a:endParaRPr kumimoji="1" lang="ja-JP" altLang="en-US" dirty="0">
              <a:solidFill>
                <a:schemeClr val="tx1"/>
              </a:solidFill>
              <a:latin typeface="Meiryo UI" panose="020B0604030504040204" pitchFamily="34" charset="-128"/>
              <a:ea typeface="Meiryo UI" panose="020B0604030504040204" pitchFamily="34" charset="-128"/>
            </a:endParaRPr>
          </a:p>
        </p:txBody>
      </p:sp>
      <p:pic>
        <p:nvPicPr>
          <p:cNvPr id="40" name="図 39"/>
          <p:cNvPicPr>
            <a:picLocks noChangeAspect="1"/>
          </p:cNvPicPr>
          <p:nvPr/>
        </p:nvPicPr>
        <p:blipFill>
          <a:blip r:embed="rId3"/>
          <a:stretch>
            <a:fillRect/>
          </a:stretch>
        </p:blipFill>
        <p:spPr>
          <a:xfrm>
            <a:off x="1887182" y="3631523"/>
            <a:ext cx="856017" cy="947733"/>
          </a:xfrm>
          <a:prstGeom prst="rect">
            <a:avLst/>
          </a:prstGeom>
        </p:spPr>
      </p:pic>
      <p:cxnSp>
        <p:nvCxnSpPr>
          <p:cNvPr id="47" name="直線矢印コネクタ 46"/>
          <p:cNvCxnSpPr>
            <a:stCxn id="44" idx="0"/>
            <a:endCxn id="40" idx="2"/>
          </p:cNvCxnSpPr>
          <p:nvPr/>
        </p:nvCxnSpPr>
        <p:spPr>
          <a:xfrm flipV="1">
            <a:off x="2306320" y="4579256"/>
            <a:ext cx="8871" cy="8969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0" idx="0"/>
            <a:endCxn id="7" idx="2"/>
          </p:cNvCxnSpPr>
          <p:nvPr/>
        </p:nvCxnSpPr>
        <p:spPr>
          <a:xfrm flipH="1" flipV="1">
            <a:off x="2306320" y="2763520"/>
            <a:ext cx="8871" cy="868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5486400" y="2009610"/>
            <a:ext cx="2702560" cy="7356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34" charset="-128"/>
                <a:ea typeface="Meiryo UI" panose="020B0604030504040204" pitchFamily="34" charset="-128"/>
              </a:rPr>
              <a:t>AWS SaaS Boost</a:t>
            </a:r>
          </a:p>
        </p:txBody>
      </p:sp>
      <p:cxnSp>
        <p:nvCxnSpPr>
          <p:cNvPr id="57" name="直線矢印コネクタ 56"/>
          <p:cNvCxnSpPr>
            <a:stCxn id="54" idx="1"/>
            <a:endCxn id="7" idx="3"/>
          </p:cNvCxnSpPr>
          <p:nvPr/>
        </p:nvCxnSpPr>
        <p:spPr>
          <a:xfrm flipH="1">
            <a:off x="3657600" y="2377440"/>
            <a:ext cx="1828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1107440" y="3946098"/>
            <a:ext cx="1198880" cy="369332"/>
          </a:xfrm>
          <a:prstGeom prst="rect">
            <a:avLst/>
          </a:prstGeom>
          <a:noFill/>
        </p:spPr>
        <p:txBody>
          <a:bodyPr wrap="square" rtlCol="0">
            <a:spAutoFit/>
          </a:bodyPr>
          <a:lstStyle/>
          <a:p>
            <a:r>
              <a:rPr kumimoji="1" lang="ja-JP" altLang="en-US" dirty="0" smtClean="0">
                <a:latin typeface="Meiryo UI" panose="020B0604030504040204" pitchFamily="34" charset="-128"/>
                <a:ea typeface="Meiryo UI" panose="020B0604030504040204" pitchFamily="34" charset="-128"/>
              </a:rPr>
              <a:t>開発者</a:t>
            </a:r>
            <a:endParaRPr kumimoji="1" lang="ja-JP" altLang="en-US" dirty="0">
              <a:latin typeface="Meiryo UI" panose="020B0604030504040204" pitchFamily="34" charset="-128"/>
              <a:ea typeface="Meiryo UI" panose="020B0604030504040204" pitchFamily="34" charset="-128"/>
            </a:endParaRPr>
          </a:p>
        </p:txBody>
      </p:sp>
      <p:sp>
        <p:nvSpPr>
          <p:cNvPr id="61" name="テキスト ボックス 60"/>
          <p:cNvSpPr txBox="1"/>
          <p:nvPr/>
        </p:nvSpPr>
        <p:spPr>
          <a:xfrm>
            <a:off x="2315189" y="4926164"/>
            <a:ext cx="1351281" cy="276999"/>
          </a:xfrm>
          <a:prstGeom prst="rect">
            <a:avLst/>
          </a:prstGeom>
          <a:noFill/>
        </p:spPr>
        <p:txBody>
          <a:bodyPr wrap="square" rtlCol="0">
            <a:spAutoFit/>
          </a:bodyPr>
          <a:lstStyle/>
          <a:p>
            <a:r>
              <a:rPr kumimoji="1" lang="ja-JP" altLang="en-US" sz="1200" dirty="0" smtClean="0">
                <a:latin typeface="Meiryo UI" panose="020B0604030504040204" pitchFamily="34" charset="-128"/>
                <a:ea typeface="Meiryo UI" panose="020B0604030504040204" pitchFamily="34" charset="-128"/>
              </a:rPr>
              <a:t>①ツールセットアップ</a:t>
            </a:r>
            <a:endParaRPr kumimoji="1" lang="ja-JP" altLang="en-US" sz="1200" dirty="0">
              <a:latin typeface="Meiryo UI" panose="020B0604030504040204" pitchFamily="34" charset="-128"/>
              <a:ea typeface="Meiryo UI" panose="020B0604030504040204" pitchFamily="34" charset="-128"/>
            </a:endParaRPr>
          </a:p>
        </p:txBody>
      </p:sp>
      <p:graphicFrame>
        <p:nvGraphicFramePr>
          <p:cNvPr id="62" name="コンテンツ プレースホルダー 3"/>
          <p:cNvGraphicFramePr>
            <a:graphicFrameLocks noGrp="1"/>
          </p:cNvGraphicFramePr>
          <p:nvPr>
            <p:ph idx="1"/>
            <p:extLst>
              <p:ext uri="{D42A27DB-BD31-4B8C-83A1-F6EECF244321}">
                <p14:modId xmlns:p14="http://schemas.microsoft.com/office/powerpoint/2010/main" val="870972982"/>
              </p:ext>
            </p:extLst>
          </p:nvPr>
        </p:nvGraphicFramePr>
        <p:xfrm>
          <a:off x="3857009" y="4328160"/>
          <a:ext cx="7981125" cy="1920240"/>
        </p:xfrm>
        <a:graphic>
          <a:graphicData uri="http://schemas.openxmlformats.org/drawingml/2006/table">
            <a:tbl>
              <a:tblPr firstRow="1" bandRow="1">
                <a:tableStyleId>{5C22544A-7EE6-4342-B048-85BDC9FD1C3A}</a:tableStyleId>
              </a:tblPr>
              <a:tblGrid>
                <a:gridCol w="370205"/>
                <a:gridCol w="1837055"/>
                <a:gridCol w="5773865"/>
              </a:tblGrid>
              <a:tr h="189087">
                <a:tc>
                  <a:txBody>
                    <a:bodyPr/>
                    <a:lstStyle/>
                    <a:p>
                      <a:r>
                        <a:rPr kumimoji="1" lang="ja-JP" altLang="en-US" sz="1200" b="0" dirty="0" smtClean="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項目</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内容</a:t>
                      </a:r>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dirty="0" smtClean="0">
                          <a:latin typeface="Meiryo UI" panose="020B0604030504040204" pitchFamily="34" charset="-128"/>
                          <a:ea typeface="Meiryo UI" panose="020B0604030504040204" pitchFamily="34" charset="-128"/>
                        </a:rPr>
                        <a:t>1</a:t>
                      </a: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ツールセットアップ</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インストールプロセスのツールを設定する</a:t>
                      </a: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リポジトリ作成</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SaaS Boost</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リポジトリのクローン作成</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3</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プロビジョニング</a:t>
                      </a: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SaaS Boost</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のプロビジョニング</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リソースの予測、準備、インストール</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t>
                      </a: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4</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ログイン</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SaaS Boost</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の管理ウェブアプリケーションへのアクセス</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5</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アプリ構成</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要件に合わせてアプリケーション設定を構成する</a:t>
                      </a: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6</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リリース</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アプリケーションのコンテナ化された </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Docker </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イメージを </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SaaS Boost </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にアップロードする</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r>
            </a:tbl>
          </a:graphicData>
        </a:graphic>
      </p:graphicFrame>
      <p:sp>
        <p:nvSpPr>
          <p:cNvPr id="63" name="テキスト ボックス 62"/>
          <p:cNvSpPr txBox="1"/>
          <p:nvPr/>
        </p:nvSpPr>
        <p:spPr>
          <a:xfrm>
            <a:off x="2306319" y="2838050"/>
            <a:ext cx="1351281"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②リポジトリ作成</a:t>
            </a:r>
            <a:endParaRPr kumimoji="1" lang="ja-JP" altLang="en-US" sz="1200" dirty="0">
              <a:latin typeface="Meiryo UI" panose="020B0604030504040204" pitchFamily="34" charset="-128"/>
              <a:ea typeface="Meiryo UI" panose="020B0604030504040204" pitchFamily="34" charset="-128"/>
            </a:endParaRPr>
          </a:p>
        </p:txBody>
      </p:sp>
      <p:sp>
        <p:nvSpPr>
          <p:cNvPr id="64" name="テキスト ボックス 63"/>
          <p:cNvSpPr txBox="1"/>
          <p:nvPr/>
        </p:nvSpPr>
        <p:spPr>
          <a:xfrm>
            <a:off x="3857009" y="2051485"/>
            <a:ext cx="1351281"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③プロビジョニング</a:t>
            </a:r>
            <a:endParaRPr kumimoji="1" lang="ja-JP" altLang="en-US" sz="1200" dirty="0">
              <a:latin typeface="Meiryo UI" panose="020B0604030504040204" pitchFamily="34" charset="-128"/>
              <a:ea typeface="Meiryo UI" panose="020B0604030504040204" pitchFamily="34" charset="-128"/>
            </a:endParaRPr>
          </a:p>
        </p:txBody>
      </p:sp>
      <p:cxnSp>
        <p:nvCxnSpPr>
          <p:cNvPr id="69" name="直線矢印コネクタ 68"/>
          <p:cNvCxnSpPr>
            <a:stCxn id="40" idx="3"/>
            <a:endCxn id="54" idx="1"/>
          </p:cNvCxnSpPr>
          <p:nvPr/>
        </p:nvCxnSpPr>
        <p:spPr>
          <a:xfrm flipV="1">
            <a:off x="2743199" y="2377440"/>
            <a:ext cx="2743201" cy="17279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857009" y="3393356"/>
            <a:ext cx="1351281" cy="276999"/>
          </a:xfrm>
          <a:prstGeom prst="rect">
            <a:avLst/>
          </a:prstGeom>
          <a:noFill/>
        </p:spPr>
        <p:txBody>
          <a:bodyPr wrap="square" rtlCol="0">
            <a:spAutoFit/>
          </a:bodyPr>
          <a:lstStyle/>
          <a:p>
            <a:r>
              <a:rPr kumimoji="1" lang="ja-JP" altLang="en-US" sz="1200" dirty="0" smtClean="0">
                <a:latin typeface="Meiryo UI" panose="020B0604030504040204" pitchFamily="34" charset="-128"/>
                <a:ea typeface="Meiryo UI" panose="020B0604030504040204" pitchFamily="34" charset="-128"/>
              </a:rPr>
              <a:t>④ログイン</a:t>
            </a:r>
            <a:endParaRPr kumimoji="1" lang="ja-JP" altLang="en-US" sz="1200" dirty="0">
              <a:latin typeface="Meiryo UI" panose="020B0604030504040204" pitchFamily="34" charset="-128"/>
              <a:ea typeface="Meiryo UI" panose="020B0604030504040204" pitchFamily="34" charset="-128"/>
            </a:endParaRPr>
          </a:p>
        </p:txBody>
      </p:sp>
      <p:sp>
        <p:nvSpPr>
          <p:cNvPr id="82" name="テキスト ボックス 81"/>
          <p:cNvSpPr txBox="1"/>
          <p:nvPr/>
        </p:nvSpPr>
        <p:spPr>
          <a:xfrm>
            <a:off x="3857009" y="3605623"/>
            <a:ext cx="1351281"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⑤アプリ構成</a:t>
            </a:r>
            <a:endParaRPr kumimoji="1" lang="ja-JP" altLang="en-US" sz="1200" dirty="0">
              <a:latin typeface="Meiryo UI" panose="020B0604030504040204" pitchFamily="34" charset="-128"/>
              <a:ea typeface="Meiryo UI" panose="020B0604030504040204" pitchFamily="34" charset="-128"/>
            </a:endParaRPr>
          </a:p>
        </p:txBody>
      </p:sp>
      <p:sp>
        <p:nvSpPr>
          <p:cNvPr id="83" name="テキスト ボックス 82"/>
          <p:cNvSpPr txBox="1"/>
          <p:nvPr/>
        </p:nvSpPr>
        <p:spPr>
          <a:xfrm>
            <a:off x="3857009" y="3807011"/>
            <a:ext cx="1351281"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⑥リリース</a:t>
            </a:r>
            <a:endParaRPr kumimoji="1"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59088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3.</a:t>
            </a:r>
            <a:r>
              <a:rPr lang="ja-JP" altLang="en-US" dirty="0" smtClean="0">
                <a:latin typeface="Meiryo UI" panose="020B0604030504040204" pitchFamily="34" charset="-128"/>
                <a:ea typeface="Meiryo UI" panose="020B0604030504040204" pitchFamily="34" charset="-128"/>
              </a:rPr>
              <a:t>ツールセットアップ</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a:solidFill>
                  <a:schemeClr val="dk1"/>
                </a:solidFill>
                <a:latin typeface="Meiryo UI" panose="020B0604030504040204" pitchFamily="34" charset="-128"/>
                <a:ea typeface="Meiryo UI" panose="020B0604030504040204" pitchFamily="34" charset="-128"/>
              </a:rPr>
              <a:t>AWS SaaS Boost</a:t>
            </a:r>
            <a:r>
              <a:rPr lang="ja-JP" altLang="en-US" sz="1600" b="1" dirty="0">
                <a:solidFill>
                  <a:schemeClr val="dk1"/>
                </a:solidFill>
                <a:latin typeface="Meiryo UI" panose="020B0604030504040204" pitchFamily="34" charset="-128"/>
                <a:ea typeface="Meiryo UI" panose="020B0604030504040204" pitchFamily="34" charset="-128"/>
              </a:rPr>
              <a:t>リポジトリのクローン作成</a:t>
            </a: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graphicFrame>
        <p:nvGraphicFramePr>
          <p:cNvPr id="7" name="コンテンツ プレースホルダー 3"/>
          <p:cNvGraphicFramePr>
            <a:graphicFrameLocks noGrp="1"/>
          </p:cNvGraphicFramePr>
          <p:nvPr>
            <p:ph idx="1"/>
            <p:extLst>
              <p:ext uri="{D42A27DB-BD31-4B8C-83A1-F6EECF244321}">
                <p14:modId xmlns:p14="http://schemas.microsoft.com/office/powerpoint/2010/main" val="654585613"/>
              </p:ext>
            </p:extLst>
          </p:nvPr>
        </p:nvGraphicFramePr>
        <p:xfrm>
          <a:off x="301623" y="1825625"/>
          <a:ext cx="11628709" cy="2468880"/>
        </p:xfrm>
        <a:graphic>
          <a:graphicData uri="http://schemas.openxmlformats.org/drawingml/2006/table">
            <a:tbl>
              <a:tblPr firstRow="1" bandRow="1">
                <a:tableStyleId>{5C22544A-7EE6-4342-B048-85BDC9FD1C3A}</a:tableStyleId>
              </a:tblPr>
              <a:tblGrid>
                <a:gridCol w="370205"/>
                <a:gridCol w="3554095"/>
                <a:gridCol w="4183380"/>
                <a:gridCol w="3521029"/>
              </a:tblGrid>
              <a:tr h="189087">
                <a:tc>
                  <a:txBody>
                    <a:bodyPr/>
                    <a:lstStyle/>
                    <a:p>
                      <a:r>
                        <a:rPr kumimoji="1" lang="ja-JP" altLang="en-US" sz="1200" b="0" dirty="0" smtClean="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項目</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内容</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dirty="0" smtClean="0">
                          <a:latin typeface="Meiryo UI" panose="020B0604030504040204" pitchFamily="34" charset="-128"/>
                          <a:ea typeface="Meiryo UI" panose="020B0604030504040204" pitchFamily="34" charset="-128"/>
                        </a:rPr>
                        <a:t>備考</a:t>
                      </a:r>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dirty="0" smtClean="0">
                          <a:latin typeface="Meiryo UI" panose="020B0604030504040204" pitchFamily="34" charset="-128"/>
                          <a:ea typeface="Meiryo UI" panose="020B0604030504040204" pitchFamily="34" charset="-128"/>
                        </a:rPr>
                        <a:t>1</a:t>
                      </a:r>
                    </a:p>
                  </a:txBody>
                  <a:tcPr/>
                </a:tc>
                <a:tc>
                  <a:txBody>
                    <a:bodyPr/>
                    <a:lstStyle/>
                    <a:p>
                      <a:r>
                        <a:rPr kumimoji="1" lang="it-IT" altLang="ja-JP" sz="1200" b="0" dirty="0" smtClean="0">
                          <a:latin typeface="Meiryo UI" panose="020B0604030504040204" pitchFamily="34" charset="-128"/>
                          <a:ea typeface="Meiryo UI" panose="020B0604030504040204" pitchFamily="34" charset="-128"/>
                        </a:rPr>
                        <a:t>Java 11 Amazon Corretto 11</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https://docs.aws.amazon.com/ja_jp/corretto/latest/corretto-11-ug/downloads-list.html</a:t>
                      </a:r>
                      <a:endPar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Apache Maven (see Installation Instructions)</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https://maven.apache.org/download.cgi</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3</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Command Line Interface version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https://docs.aws.amazon.com/ja_jp/cli/latest/userguide/install-cliv2.html</a:t>
                      </a: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4</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err="1" smtClean="0">
                          <a:solidFill>
                            <a:schemeClr val="dk1"/>
                          </a:solidFill>
                          <a:effectLst/>
                          <a:latin typeface="Meiryo UI" panose="020B0604030504040204" pitchFamily="34" charset="-128"/>
                          <a:ea typeface="Meiryo UI" panose="020B0604030504040204" pitchFamily="34" charset="-128"/>
                          <a:cs typeface="+mn-cs"/>
                        </a:rPr>
                        <a:t>Git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https://git-scm.com/downloads</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5</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Node 14.15 (LTS)</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https://nodejs.org/ja/download/</a:t>
                      </a:r>
                      <a:endPar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6</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Yarn</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https://classic.yarnpkg.com/en/docs/install#windows-stable</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200" b="0" dirty="0">
                        <a:latin typeface="Meiryo UI" panose="020B0604030504040204" pitchFamily="34" charset="-128"/>
                        <a:ea typeface="Meiryo UI" panose="020B0604030504040204" pitchFamily="34" charset="-128"/>
                      </a:endParaRPr>
                    </a:p>
                  </a:txBody>
                  <a:tcPr/>
                </a:tc>
              </a:tr>
            </a:tbl>
          </a:graphicData>
        </a:graphic>
      </p:graphicFrame>
    </p:spTree>
    <p:extLst>
      <p:ext uri="{BB962C8B-B14F-4D97-AF65-F5344CB8AC3E}">
        <p14:creationId xmlns:p14="http://schemas.microsoft.com/office/powerpoint/2010/main" val="309898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3.</a:t>
            </a:r>
            <a:r>
              <a:rPr lang="ja-JP" altLang="en-US" dirty="0">
                <a:solidFill>
                  <a:schemeClr val="dk1"/>
                </a:solidFill>
                <a:latin typeface="Meiryo UI" panose="020B0604030504040204" pitchFamily="34" charset="-128"/>
                <a:ea typeface="Meiryo UI" panose="020B0604030504040204" pitchFamily="34" charset="-128"/>
              </a:rPr>
              <a:t>リポジトリ作成</a:t>
            </a: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lvl="0">
              <a:lnSpc>
                <a:spcPct val="100000"/>
              </a:lnSpc>
              <a:spcBef>
                <a:spcPts val="0"/>
              </a:spcBef>
              <a:defRPr/>
            </a:pPr>
            <a:r>
              <a:rPr lang="ja-JP" altLang="en-US" sz="1600" b="1" dirty="0" smtClean="0">
                <a:latin typeface="Meiryo UI" panose="020B0604030504040204" pitchFamily="34" charset="-128"/>
                <a:ea typeface="Meiryo UI" panose="020B0604030504040204" pitchFamily="34" charset="-128"/>
              </a:rPr>
              <a:t>インストールプロセス</a:t>
            </a:r>
            <a:r>
              <a:rPr lang="ja-JP" altLang="en-US" sz="1600" b="1" dirty="0">
                <a:latin typeface="Meiryo UI" panose="020B0604030504040204" pitchFamily="34" charset="-128"/>
                <a:ea typeface="Meiryo UI" panose="020B0604030504040204" pitchFamily="34" charset="-128"/>
              </a:rPr>
              <a:t>のツールを設定する</a:t>
            </a: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8" name="コンテンツ プレースホルダー 2"/>
          <p:cNvSpPr>
            <a:spLocks noGrp="1"/>
          </p:cNvSpPr>
          <p:nvPr>
            <p:ph idx="1"/>
          </p:nvPr>
        </p:nvSpPr>
        <p:spPr>
          <a:xfrm>
            <a:off x="301925" y="1825624"/>
            <a:ext cx="11645660" cy="4868473"/>
          </a:xfrm>
          <a:ln>
            <a:solidFill>
              <a:schemeClr val="tx1"/>
            </a:solidFill>
          </a:ln>
        </p:spPr>
        <p:txBody>
          <a:bodyPr>
            <a:normAutofit/>
          </a:bodyPr>
          <a:lstStyle/>
          <a:p>
            <a:pPr>
              <a:lnSpc>
                <a:spcPct val="110000"/>
              </a:lnSpc>
            </a:pPr>
            <a:r>
              <a:rPr lang="ja-JP" altLang="en-US" sz="1400" dirty="0" smtClean="0">
                <a:latin typeface="Meiryo UI" panose="020B0604030504040204" pitchFamily="34" charset="-128"/>
                <a:ea typeface="Meiryo UI" panose="020B0604030504040204" pitchFamily="34" charset="-128"/>
              </a:rPr>
              <a:t>インストールしたツール</a:t>
            </a:r>
            <a:r>
              <a:rPr lang="ja-JP" altLang="en-US" sz="1400" dirty="0">
                <a:latin typeface="Meiryo UI" panose="020B0604030504040204" pitchFamily="34" charset="-128"/>
                <a:ea typeface="Meiryo UI" panose="020B0604030504040204" pitchFamily="34" charset="-128"/>
              </a:rPr>
              <a:t>を使用して、</a:t>
            </a:r>
            <a:r>
              <a:rPr lang="en-US" altLang="ja-JP" sz="1400" dirty="0">
                <a:latin typeface="Meiryo UI" panose="020B0604030504040204" pitchFamily="34" charset="-128"/>
                <a:ea typeface="Meiryo UI" panose="020B0604030504040204" pitchFamily="34" charset="-128"/>
              </a:rPr>
              <a:t>AWS SaaS Boost </a:t>
            </a:r>
            <a:r>
              <a:rPr lang="ja-JP" altLang="en-US" sz="1400" dirty="0">
                <a:latin typeface="Meiryo UI" panose="020B0604030504040204" pitchFamily="34" charset="-128"/>
                <a:ea typeface="Meiryo UI" panose="020B0604030504040204" pitchFamily="34" charset="-128"/>
              </a:rPr>
              <a:t>のコードとインストールスクリプトをダウンロードできるように</a:t>
            </a:r>
            <a:r>
              <a:rPr lang="ja-JP" altLang="en-US" sz="1400" dirty="0" smtClean="0">
                <a:latin typeface="Meiryo UI" panose="020B0604030504040204" pitchFamily="34" charset="-128"/>
                <a:ea typeface="Meiryo UI" panose="020B0604030504040204" pitchFamily="34" charset="-128"/>
              </a:rPr>
              <a:t>なったため、ターミナルウィンドウ</a:t>
            </a:r>
            <a:r>
              <a:rPr lang="ja-JP" altLang="en-US" sz="1400" dirty="0">
                <a:latin typeface="Meiryo UI" panose="020B0604030504040204" pitchFamily="34" charset="-128"/>
                <a:ea typeface="Meiryo UI" panose="020B0604030504040204" pitchFamily="34" charset="-128"/>
              </a:rPr>
              <a:t>を開き</a:t>
            </a:r>
            <a:r>
              <a:rPr lang="ja-JP" altLang="en-US" sz="1400" dirty="0" smtClean="0">
                <a:latin typeface="Meiryo UI" panose="020B0604030504040204" pitchFamily="34" charset="-128"/>
                <a:ea typeface="Meiryo UI" panose="020B0604030504040204" pitchFamily="34" charset="-128"/>
              </a:rPr>
              <a:t>、</a:t>
            </a: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en-US" altLang="ja-JP" sz="1400" dirty="0">
                <a:latin typeface="Meiryo UI" panose="020B0604030504040204" pitchFamily="34" charset="-128"/>
                <a:ea typeface="Meiryo UI" panose="020B0604030504040204" pitchFamily="34" charset="-128"/>
              </a:rPr>
              <a:t> </a:t>
            </a:r>
            <a:r>
              <a:rPr lang="en-US" altLang="ja-JP" sz="1400" dirty="0" smtClean="0">
                <a:latin typeface="Meiryo UI" panose="020B0604030504040204" pitchFamily="34" charset="-128"/>
                <a:ea typeface="Meiryo UI" panose="020B0604030504040204" pitchFamily="34" charset="-128"/>
              </a:rPr>
              <a:t>   AWS SaaS </a:t>
            </a:r>
            <a:r>
              <a:rPr lang="en-US" altLang="ja-JP" sz="1400" dirty="0">
                <a:latin typeface="Meiryo UI" panose="020B0604030504040204" pitchFamily="34" charset="-128"/>
                <a:ea typeface="Meiryo UI" panose="020B0604030504040204" pitchFamily="34" charset="-128"/>
              </a:rPr>
              <a:t>Boost </a:t>
            </a:r>
            <a:r>
              <a:rPr lang="ja-JP" altLang="en-US" sz="1400" dirty="0">
                <a:latin typeface="Meiryo UI" panose="020B0604030504040204" pitchFamily="34" charset="-128"/>
                <a:ea typeface="Meiryo UI" panose="020B0604030504040204" pitchFamily="34" charset="-128"/>
              </a:rPr>
              <a:t>アセットを保存する</a:t>
            </a:r>
            <a:r>
              <a:rPr lang="ja-JP" altLang="en-US" sz="1400" dirty="0" smtClean="0">
                <a:latin typeface="Meiryo UI" panose="020B0604030504040204" pitchFamily="34" charset="-128"/>
                <a:ea typeface="Meiryo UI" panose="020B0604030504040204" pitchFamily="34" charset="-128"/>
              </a:rPr>
              <a:t>ディレクトリ</a:t>
            </a:r>
            <a:r>
              <a:rPr lang="en-US" altLang="ja-JP" sz="1400" dirty="0" smtClean="0">
                <a:latin typeface="Meiryo UI" panose="020B0604030504040204" pitchFamily="34" charset="-128"/>
                <a:ea typeface="Meiryo UI" panose="020B0604030504040204" pitchFamily="34" charset="-128"/>
              </a:rPr>
              <a:t>(</a:t>
            </a:r>
            <a:r>
              <a:rPr lang="ja-JP" altLang="en-US" sz="1400" dirty="0" smtClean="0">
                <a:latin typeface="Meiryo UI" panose="020B0604030504040204" pitchFamily="34" charset="-128"/>
                <a:ea typeface="Meiryo UI" panose="020B0604030504040204" pitchFamily="34" charset="-128"/>
              </a:rPr>
              <a:t>任意</a:t>
            </a:r>
            <a:r>
              <a:rPr lang="en-US" altLang="ja-JP" sz="1400" dirty="0" smtClean="0">
                <a:latin typeface="Meiryo UI" panose="020B0604030504040204" pitchFamily="34" charset="-128"/>
                <a:ea typeface="Meiryo UI" panose="020B0604030504040204" pitchFamily="34" charset="-128"/>
              </a:rPr>
              <a:t>)</a:t>
            </a:r>
            <a:r>
              <a:rPr lang="ja-JP" altLang="en-US" sz="1400" dirty="0" smtClean="0">
                <a:latin typeface="Meiryo UI" panose="020B0604030504040204" pitchFamily="34" charset="-128"/>
                <a:ea typeface="Meiryo UI" panose="020B0604030504040204" pitchFamily="34" charset="-128"/>
              </a:rPr>
              <a:t>に移動後、</a:t>
            </a:r>
            <a:r>
              <a:rPr lang="en-US" altLang="ja-JP" sz="1400" dirty="0" smtClean="0">
                <a:latin typeface="Meiryo UI" panose="020B0604030504040204" pitchFamily="34" charset="-128"/>
                <a:ea typeface="Meiryo UI" panose="020B0604030504040204" pitchFamily="34" charset="-128"/>
              </a:rPr>
              <a:t>AWS </a:t>
            </a:r>
            <a:r>
              <a:rPr lang="en-US" altLang="ja-JP" sz="1400" dirty="0">
                <a:latin typeface="Meiryo UI" panose="020B0604030504040204" pitchFamily="34" charset="-128"/>
                <a:ea typeface="Meiryo UI" panose="020B0604030504040204" pitchFamily="34" charset="-128"/>
              </a:rPr>
              <a:t>SaaS Boost</a:t>
            </a:r>
            <a:r>
              <a:rPr lang="ja-JP" altLang="en-US" sz="1400" dirty="0" smtClean="0">
                <a:latin typeface="Meiryo UI" panose="020B0604030504040204" pitchFamily="34" charset="-128"/>
                <a:ea typeface="Meiryo UI" panose="020B0604030504040204" pitchFamily="34" charset="-128"/>
              </a:rPr>
              <a:t>リポジトリを</a:t>
            </a:r>
            <a:r>
              <a:rPr lang="ja-JP" altLang="en-US" sz="1400" dirty="0">
                <a:latin typeface="Meiryo UI" panose="020B0604030504040204" pitchFamily="34" charset="-128"/>
                <a:ea typeface="Meiryo UI" panose="020B0604030504040204" pitchFamily="34" charset="-128"/>
              </a:rPr>
              <a:t>複製</a:t>
            </a:r>
            <a:r>
              <a:rPr lang="ja-JP" altLang="en-US" sz="1400" dirty="0" smtClean="0">
                <a:latin typeface="Meiryo UI" panose="020B0604030504040204" pitchFamily="34" charset="-128"/>
                <a:ea typeface="Meiryo UI" panose="020B0604030504040204" pitchFamily="34" charset="-128"/>
              </a:rPr>
              <a:t>するための以下コマンドを発行。</a:t>
            </a:r>
            <a:endParaRPr lang="en-US" altLang="ja-JP" sz="1400" dirty="0">
              <a:latin typeface="Meiryo UI" panose="020B0604030504040204" pitchFamily="34" charset="-128"/>
              <a:ea typeface="Meiryo UI" panose="020B0604030504040204" pitchFamily="34" charset="-128"/>
            </a:endParaRPr>
          </a:p>
          <a:p>
            <a:pPr marL="0" indent="0">
              <a:lnSpc>
                <a:spcPct val="110000"/>
              </a:lnSpc>
              <a:buNone/>
            </a:pPr>
            <a:endParaRPr lang="en-US" altLang="ja-JP" sz="1400" dirty="0" smtClean="0">
              <a:latin typeface="Meiryo UI" panose="020B0604030504040204" pitchFamily="34" charset="-128"/>
              <a:ea typeface="Meiryo UI" panose="020B0604030504040204" pitchFamily="34" charset="-128"/>
            </a:endParaRPr>
          </a:p>
          <a:p>
            <a:pPr marL="0" indent="0">
              <a:lnSpc>
                <a:spcPct val="110000"/>
              </a:lnSpc>
              <a:buNone/>
            </a:pPr>
            <a:r>
              <a:rPr lang="ja-JP" altLang="en-US" sz="1400" dirty="0">
                <a:latin typeface="Meiryo UI" panose="020B0604030504040204" pitchFamily="34" charset="-128"/>
                <a:ea typeface="Meiryo UI" panose="020B0604030504040204" pitchFamily="34" charset="-128"/>
              </a:rPr>
              <a:t>　</a:t>
            </a:r>
            <a:r>
              <a:rPr lang="ja-JP" altLang="en-US" sz="1400" dirty="0" smtClean="0">
                <a:latin typeface="Meiryo UI" panose="020B0604030504040204" pitchFamily="34" charset="-128"/>
                <a:ea typeface="Meiryo UI" panose="020B0604030504040204" pitchFamily="34" charset="-128"/>
              </a:rPr>
              <a:t>　</a:t>
            </a:r>
            <a:r>
              <a:rPr lang="en-US" altLang="ja-JP" sz="1400" dirty="0" err="1" smtClean="0">
                <a:latin typeface="Meiryo UI" panose="020B0604030504040204" pitchFamily="34" charset="-128"/>
                <a:ea typeface="Meiryo UI" panose="020B0604030504040204" pitchFamily="34" charset="-128"/>
              </a:rPr>
              <a:t>git</a:t>
            </a:r>
            <a:r>
              <a:rPr lang="en-US" altLang="ja-JP" sz="1400" dirty="0" smtClean="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clone https://github.com/awslabs/aws-saas-boost ./</a:t>
            </a:r>
            <a:r>
              <a:rPr lang="en-US" altLang="ja-JP" sz="1400" dirty="0" err="1">
                <a:latin typeface="Meiryo UI" panose="020B0604030504040204" pitchFamily="34" charset="-128"/>
                <a:ea typeface="Meiryo UI" panose="020B0604030504040204" pitchFamily="34" charset="-128"/>
              </a:rPr>
              <a:t>aws</a:t>
            </a:r>
            <a:r>
              <a:rPr lang="en-US" altLang="ja-JP" sz="1400" dirty="0">
                <a:latin typeface="Meiryo UI" panose="020B0604030504040204" pitchFamily="34" charset="-128"/>
                <a:ea typeface="Meiryo UI" panose="020B0604030504040204" pitchFamily="34" charset="-128"/>
              </a:rPr>
              <a:t>-</a:t>
            </a:r>
            <a:r>
              <a:rPr lang="en-US" altLang="ja-JP" sz="1400" dirty="0" err="1">
                <a:latin typeface="Meiryo UI" panose="020B0604030504040204" pitchFamily="34" charset="-128"/>
                <a:ea typeface="Meiryo UI" panose="020B0604030504040204" pitchFamily="34" charset="-128"/>
              </a:rPr>
              <a:t>saas</a:t>
            </a:r>
            <a:r>
              <a:rPr lang="en-US" altLang="ja-JP" sz="1400" dirty="0">
                <a:latin typeface="Meiryo UI" panose="020B0604030504040204" pitchFamily="34" charset="-128"/>
                <a:ea typeface="Meiryo UI" panose="020B0604030504040204" pitchFamily="34" charset="-128"/>
              </a:rPr>
              <a:t>-boost</a:t>
            </a:r>
          </a:p>
        </p:txBody>
      </p:sp>
    </p:spTree>
    <p:extLst>
      <p:ext uri="{BB962C8B-B14F-4D97-AF65-F5344CB8AC3E}">
        <p14:creationId xmlns:p14="http://schemas.microsoft.com/office/powerpoint/2010/main" val="81561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4.</a:t>
            </a:r>
            <a:r>
              <a:rPr lang="ja-JP" altLang="en-US" dirty="0" smtClean="0">
                <a:solidFill>
                  <a:schemeClr val="dk1"/>
                </a:solidFill>
                <a:latin typeface="Meiryo UI" panose="020B0604030504040204" pitchFamily="34" charset="-128"/>
                <a:ea typeface="Meiryo UI" panose="020B0604030504040204" pitchFamily="34" charset="-128"/>
              </a:rPr>
              <a:t>プロビジョニング</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a:latin typeface="Meiryo UI" panose="020B0604030504040204" pitchFamily="34" charset="-128"/>
                <a:ea typeface="Meiryo UI" panose="020B0604030504040204" pitchFamily="34" charset="-128"/>
              </a:rPr>
              <a:t>AWS SaaS </a:t>
            </a:r>
            <a:r>
              <a:rPr lang="en-US" altLang="ja-JP" sz="1600" b="1" dirty="0" smtClean="0">
                <a:latin typeface="Meiryo UI" panose="020B0604030504040204" pitchFamily="34" charset="-128"/>
                <a:ea typeface="Meiryo UI" panose="020B0604030504040204" pitchFamily="34" charset="-128"/>
              </a:rPr>
              <a:t>Boost</a:t>
            </a:r>
            <a:r>
              <a:rPr lang="ja-JP" altLang="en-US" sz="1600" b="1" dirty="0" smtClean="0">
                <a:latin typeface="Meiryo UI" panose="020B0604030504040204" pitchFamily="34" charset="-128"/>
                <a:ea typeface="Meiryo UI" panose="020B0604030504040204" pitchFamily="34" charset="-128"/>
              </a:rPr>
              <a:t>は、</a:t>
            </a:r>
            <a:r>
              <a:rPr lang="en-US" altLang="ja-JP" sz="1600" b="1" dirty="0" smtClean="0">
                <a:latin typeface="Meiryo UI" panose="020B0604030504040204" pitchFamily="34" charset="-128"/>
                <a:ea typeface="Meiryo UI" panose="020B0604030504040204" pitchFamily="34" charset="-128"/>
              </a:rPr>
              <a:t>AWS </a:t>
            </a:r>
            <a:r>
              <a:rPr lang="ja-JP" altLang="en-US" sz="1600" b="1" dirty="0">
                <a:latin typeface="Meiryo UI" panose="020B0604030504040204" pitchFamily="34" charset="-128"/>
                <a:ea typeface="Meiryo UI" panose="020B0604030504040204" pitchFamily="34" charset="-128"/>
              </a:rPr>
              <a:t>アカウントにインストールする必要</a:t>
            </a:r>
            <a:r>
              <a:rPr lang="ja-JP" altLang="en-US" sz="1600" b="1" dirty="0" smtClean="0">
                <a:latin typeface="Meiryo UI" panose="020B0604030504040204" pitchFamily="34" charset="-128"/>
                <a:ea typeface="Meiryo UI" panose="020B0604030504040204" pitchFamily="34" charset="-128"/>
              </a:rPr>
              <a:t>があり、インストールプロセス</a:t>
            </a:r>
            <a:r>
              <a:rPr lang="ja-JP" altLang="en-US" sz="1600" b="1" dirty="0">
                <a:latin typeface="Meiryo UI" panose="020B0604030504040204" pitchFamily="34" charset="-128"/>
                <a:ea typeface="Meiryo UI" panose="020B0604030504040204" pitchFamily="34" charset="-128"/>
              </a:rPr>
              <a:t>では、</a:t>
            </a:r>
            <a:r>
              <a:rPr lang="en-US" altLang="ja-JP" sz="1600" b="1" dirty="0">
                <a:latin typeface="Meiryo UI" panose="020B0604030504040204" pitchFamily="34" charset="-128"/>
                <a:ea typeface="Meiryo UI" panose="020B0604030504040204" pitchFamily="34" charset="-128"/>
              </a:rPr>
              <a:t>AWS SaaS </a:t>
            </a:r>
            <a:r>
              <a:rPr lang="en-US" altLang="ja-JP" sz="1600" b="1" dirty="0" smtClean="0">
                <a:latin typeface="Meiryo UI" panose="020B0604030504040204" pitchFamily="34" charset="-128"/>
                <a:ea typeface="Meiryo UI" panose="020B0604030504040204" pitchFamily="34" charset="-128"/>
              </a:rPr>
              <a:t>Boost</a:t>
            </a:r>
            <a:r>
              <a:rPr lang="ja-JP" altLang="en-US" sz="1600" b="1" dirty="0" smtClean="0">
                <a:latin typeface="Meiryo UI" panose="020B0604030504040204" pitchFamily="34" charset="-128"/>
                <a:ea typeface="Meiryo UI" panose="020B0604030504040204" pitchFamily="34" charset="-128"/>
              </a:rPr>
              <a:t>の</a:t>
            </a:r>
            <a:r>
              <a:rPr lang="ja-JP" altLang="en-US" sz="1600" b="1" dirty="0">
                <a:latin typeface="Meiryo UI" panose="020B0604030504040204" pitchFamily="34" charset="-128"/>
                <a:ea typeface="Meiryo UI" panose="020B0604030504040204" pitchFamily="34" charset="-128"/>
              </a:rPr>
              <a:t>設定に</a:t>
            </a:r>
            <a:r>
              <a:rPr lang="ja-JP" altLang="en-US" sz="1600" b="1" dirty="0" smtClean="0">
                <a:latin typeface="Meiryo UI" panose="020B0604030504040204" pitchFamily="34" charset="-128"/>
                <a:ea typeface="Meiryo UI" panose="020B0604030504040204" pitchFamily="34" charset="-128"/>
              </a:rPr>
              <a:t>必要なリソース</a:t>
            </a:r>
            <a:r>
              <a:rPr lang="ja-JP" altLang="en-US" sz="1600" b="1" dirty="0">
                <a:latin typeface="Meiryo UI" panose="020B0604030504040204" pitchFamily="34" charset="-128"/>
                <a:ea typeface="Meiryo UI" panose="020B0604030504040204" pitchFamily="34" charset="-128"/>
              </a:rPr>
              <a:t>をプロビジョニングして設定するスクリプトが実行</a:t>
            </a:r>
            <a:r>
              <a:rPr lang="ja-JP" altLang="en-US" sz="1600" b="1" dirty="0" smtClean="0">
                <a:latin typeface="Meiryo UI" panose="020B0604030504040204" pitchFamily="34" charset="-128"/>
                <a:ea typeface="Meiryo UI" panose="020B0604030504040204" pitchFamily="34" charset="-128"/>
              </a:rPr>
              <a:t>され</a:t>
            </a:r>
            <a:r>
              <a:rPr lang="ja-JP" altLang="en-US" sz="1600" b="1" dirty="0">
                <a:latin typeface="Meiryo UI" panose="020B0604030504040204" pitchFamily="34" charset="-128"/>
                <a:ea typeface="Meiryo UI" panose="020B0604030504040204" pitchFamily="34" charset="-128"/>
              </a:rPr>
              <a:t>る</a:t>
            </a:r>
            <a:r>
              <a:rPr lang="ja-JP" altLang="en-US" sz="1600" b="1" dirty="0" smtClean="0">
                <a:latin typeface="Meiryo UI" panose="020B0604030504040204" pitchFamily="34" charset="-128"/>
                <a:ea typeface="Meiryo UI" panose="020B0604030504040204" pitchFamily="34" charset="-128"/>
              </a:rPr>
              <a:t>。</a:t>
            </a:r>
            <a:r>
              <a:rPr lang="ja-JP" altLang="en-US" sz="1600" b="1" dirty="0">
                <a:latin typeface="Meiryo UI" panose="020B0604030504040204" pitchFamily="34" charset="-128"/>
                <a:ea typeface="Meiryo UI" panose="020B0604030504040204" pitchFamily="34" charset="-128"/>
              </a:rPr>
              <a:t>インストールを実行するシステムには、少なくとも </a:t>
            </a:r>
            <a:r>
              <a:rPr lang="en-US" altLang="ja-JP" sz="1600" b="1" dirty="0">
                <a:latin typeface="Meiryo UI" panose="020B0604030504040204" pitchFamily="34" charset="-128"/>
                <a:ea typeface="Meiryo UI" panose="020B0604030504040204" pitchFamily="34" charset="-128"/>
              </a:rPr>
              <a:t>4 GB </a:t>
            </a:r>
            <a:r>
              <a:rPr lang="ja-JP" altLang="en-US" sz="1600" b="1" dirty="0" err="1">
                <a:latin typeface="Meiryo UI" panose="020B0604030504040204" pitchFamily="34" charset="-128"/>
                <a:ea typeface="Meiryo UI" panose="020B0604030504040204" pitchFamily="34" charset="-128"/>
              </a:rPr>
              <a:t>のメ</a:t>
            </a:r>
            <a:r>
              <a:rPr lang="ja-JP" altLang="en-US" sz="1600" b="1" dirty="0">
                <a:latin typeface="Meiryo UI" panose="020B0604030504040204" pitchFamily="34" charset="-128"/>
                <a:ea typeface="Meiryo UI" panose="020B0604030504040204" pitchFamily="34" charset="-128"/>
              </a:rPr>
              <a:t>モリが</a:t>
            </a:r>
            <a:r>
              <a:rPr lang="ja-JP" altLang="en-US" sz="1600" b="1" dirty="0" smtClean="0">
                <a:latin typeface="Meiryo UI" panose="020B0604030504040204" pitchFamily="34" charset="-128"/>
                <a:ea typeface="Meiryo UI" panose="020B0604030504040204" pitchFamily="34" charset="-128"/>
              </a:rPr>
              <a:t>必要</a:t>
            </a:r>
            <a:r>
              <a:rPr lang="ja-JP" altLang="en-US" sz="1600" b="1" dirty="0">
                <a:latin typeface="Meiryo UI" panose="020B0604030504040204" pitchFamily="34" charset="-128"/>
                <a:ea typeface="Meiryo UI" panose="020B0604030504040204" pitchFamily="34" charset="-128"/>
              </a:rPr>
              <a:t>と</a:t>
            </a:r>
            <a:r>
              <a:rPr lang="ja-JP" altLang="en-US" sz="1600" b="1" dirty="0" smtClean="0">
                <a:latin typeface="Meiryo UI" panose="020B0604030504040204" pitchFamily="34" charset="-128"/>
                <a:ea typeface="Meiryo UI" panose="020B0604030504040204" pitchFamily="34" charset="-128"/>
              </a:rPr>
              <a:t>なる。</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graphicFrame>
        <p:nvGraphicFramePr>
          <p:cNvPr id="7" name="コンテンツ プレースホルダー 3"/>
          <p:cNvGraphicFramePr>
            <a:graphicFrameLocks noGrp="1"/>
          </p:cNvGraphicFramePr>
          <p:nvPr>
            <p:ph idx="1"/>
            <p:extLst>
              <p:ext uri="{D42A27DB-BD31-4B8C-83A1-F6EECF244321}">
                <p14:modId xmlns:p14="http://schemas.microsoft.com/office/powerpoint/2010/main" val="988960055"/>
              </p:ext>
            </p:extLst>
          </p:nvPr>
        </p:nvGraphicFramePr>
        <p:xfrm>
          <a:off x="301623" y="2261684"/>
          <a:ext cx="7787640" cy="777240"/>
        </p:xfrm>
        <a:graphic>
          <a:graphicData uri="http://schemas.openxmlformats.org/drawingml/2006/table">
            <a:tbl>
              <a:tblPr firstRow="1" bandRow="1">
                <a:tableStyleId>{5C22544A-7EE6-4342-B048-85BDC9FD1C3A}</a:tableStyleId>
              </a:tblPr>
              <a:tblGrid>
                <a:gridCol w="370205"/>
                <a:gridCol w="4989830"/>
                <a:gridCol w="2427605"/>
              </a:tblGrid>
              <a:tr h="189087">
                <a:tc>
                  <a:txBody>
                    <a:bodyPr/>
                    <a:lstStyle/>
                    <a:p>
                      <a:r>
                        <a:rPr kumimoji="1" lang="ja-JP" altLang="en-US" sz="1100" b="0" dirty="0" smtClean="0">
                          <a:latin typeface="Meiryo UI" panose="020B0604030504040204" pitchFamily="34" charset="-128"/>
                          <a:ea typeface="Meiryo UI" panose="020B0604030504040204" pitchFamily="34" charset="-128"/>
                        </a:rPr>
                        <a:t>＃</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作業内容</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備考</a:t>
                      </a:r>
                      <a:endParaRPr kumimoji="1" lang="ja-JP" altLang="en-US" sz="1100" b="0" dirty="0">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dirty="0" smtClean="0">
                          <a:latin typeface="Meiryo UI" panose="020B0604030504040204" pitchFamily="34" charset="-128"/>
                          <a:ea typeface="Meiryo UI" panose="020B0604030504040204" pitchFamily="34" charset="-128"/>
                        </a:rPr>
                        <a:t>1</a:t>
                      </a: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完全な管理者アクセス権限を使用して、</a:t>
                      </a:r>
                      <a:r>
                        <a:rPr kumimoji="1" lang="en-US" altLang="ja-JP" sz="1100" b="0" dirty="0" smtClean="0">
                          <a:latin typeface="Meiryo UI" panose="020B0604030504040204" pitchFamily="34" charset="-128"/>
                          <a:ea typeface="Meiryo UI" panose="020B0604030504040204" pitchFamily="34" charset="-128"/>
                        </a:rPr>
                        <a:t>AWS </a:t>
                      </a:r>
                      <a:r>
                        <a:rPr kumimoji="1" lang="ja-JP" altLang="en-US" sz="1100" b="0" dirty="0" smtClean="0">
                          <a:latin typeface="Meiryo UI" panose="020B0604030504040204" pitchFamily="34" charset="-128"/>
                          <a:ea typeface="Meiryo UI" panose="020B0604030504040204" pitchFamily="34" charset="-128"/>
                        </a:rPr>
                        <a:t>アカウントに </a:t>
                      </a:r>
                      <a:r>
                        <a:rPr kumimoji="1" lang="en-US" altLang="ja-JP" sz="1100" b="0" dirty="0" smtClean="0">
                          <a:latin typeface="Meiryo UI" panose="020B0604030504040204" pitchFamily="34" charset="-128"/>
                          <a:ea typeface="Meiryo UI" panose="020B0604030504040204" pitchFamily="34" charset="-128"/>
                        </a:rPr>
                        <a:t>IAM </a:t>
                      </a:r>
                      <a:r>
                        <a:rPr kumimoji="1" lang="ja-JP" altLang="en-US" sz="1100" b="0" dirty="0" smtClean="0">
                          <a:latin typeface="Meiryo UI" panose="020B0604030504040204" pitchFamily="34" charset="-128"/>
                          <a:ea typeface="Meiryo UI" panose="020B0604030504040204" pitchFamily="34" charset="-128"/>
                        </a:rPr>
                        <a:t>ユーザーを設定します</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solidFill>
                            <a:srgbClr val="FF0000"/>
                          </a:solidFill>
                          <a:latin typeface="Meiryo UI" panose="020B0604030504040204" pitchFamily="34" charset="-128"/>
                          <a:ea typeface="Meiryo UI" panose="020B0604030504040204" pitchFamily="34" charset="-128"/>
                        </a:rPr>
                        <a:t>おそらく</a:t>
                      </a:r>
                      <a:r>
                        <a:rPr kumimoji="1" lang="en-US" altLang="ja-JP" sz="1100" b="0" dirty="0" smtClean="0">
                          <a:solidFill>
                            <a:srgbClr val="FF0000"/>
                          </a:solidFill>
                          <a:latin typeface="Meiryo UI" panose="020B0604030504040204" pitchFamily="34" charset="-128"/>
                          <a:ea typeface="Meiryo UI" panose="020B0604030504040204" pitchFamily="34" charset="-128"/>
                        </a:rPr>
                        <a:t>Admin</a:t>
                      </a:r>
                      <a:r>
                        <a:rPr kumimoji="1" lang="ja-JP" altLang="en-US" sz="1100" b="0" dirty="0" smtClean="0">
                          <a:solidFill>
                            <a:srgbClr val="FF0000"/>
                          </a:solidFill>
                          <a:latin typeface="Meiryo UI" panose="020B0604030504040204" pitchFamily="34" charset="-128"/>
                          <a:ea typeface="Meiryo UI" panose="020B0604030504040204" pitchFamily="34" charset="-128"/>
                        </a:rPr>
                        <a:t>権限で、</a:t>
                      </a:r>
                      <a:r>
                        <a:rPr kumimoji="1" lang="en-US" altLang="ja-JP" sz="1100" b="0" dirty="0" smtClean="0">
                          <a:solidFill>
                            <a:srgbClr val="FF0000"/>
                          </a:solidFill>
                          <a:latin typeface="Meiryo UI" panose="020B0604030504040204" pitchFamily="34" charset="-128"/>
                          <a:ea typeface="Meiryo UI" panose="020B0604030504040204" pitchFamily="34" charset="-128"/>
                        </a:rPr>
                        <a:t>IAM</a:t>
                      </a:r>
                      <a:r>
                        <a:rPr kumimoji="1" lang="ja-JP" altLang="en-US" sz="1100" b="0" dirty="0" smtClean="0">
                          <a:solidFill>
                            <a:srgbClr val="FF0000"/>
                          </a:solidFill>
                          <a:latin typeface="Meiryo UI" panose="020B0604030504040204" pitchFamily="34" charset="-128"/>
                          <a:ea typeface="Meiryo UI" panose="020B0604030504040204" pitchFamily="34" charset="-128"/>
                        </a:rPr>
                        <a:t>ユーザ設定</a:t>
                      </a:r>
                      <a:endParaRPr kumimoji="1" lang="ja-JP" altLang="en-US" sz="1100" b="0" dirty="0">
                        <a:solidFill>
                          <a:srgbClr val="FF0000"/>
                        </a:solidFill>
                        <a:latin typeface="Meiryo UI" panose="020B0604030504040204" pitchFamily="34" charset="-128"/>
                        <a:ea typeface="Meiryo UI" panose="020B0604030504040204" pitchFamily="34" charset="-128"/>
                      </a:endParaRPr>
                    </a:p>
                  </a:txBody>
                  <a:tcPr/>
                </a:tc>
              </a:tr>
              <a:tr h="189087">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アクセスキーとデフォルトリージョンを使用して </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CLI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認証情報を設定します。</a:t>
                      </a:r>
                    </a:p>
                  </a:txBody>
                  <a:tcPr/>
                </a:tc>
                <a:tc>
                  <a:txBody>
                    <a:bodyPr/>
                    <a:lstStyle/>
                    <a:p>
                      <a:r>
                        <a:rPr kumimoji="1" lang="ja-JP" altLang="en-US" sz="1100" b="0" dirty="0" smtClean="0">
                          <a:solidFill>
                            <a:srgbClr val="FF0000"/>
                          </a:solidFill>
                          <a:latin typeface="Meiryo UI" panose="020B0604030504040204" pitchFamily="34" charset="-128"/>
                          <a:ea typeface="Meiryo UI" panose="020B0604030504040204" pitchFamily="34" charset="-128"/>
                        </a:rPr>
                        <a:t>何言っているかわからないので、要調査</a:t>
                      </a:r>
                      <a:endParaRPr kumimoji="1" lang="ja-JP" altLang="en-US" sz="1100" b="0" dirty="0">
                        <a:solidFill>
                          <a:srgbClr val="FF0000"/>
                        </a:solidFill>
                        <a:latin typeface="Meiryo UI" panose="020B0604030504040204" pitchFamily="34" charset="-128"/>
                        <a:ea typeface="Meiryo UI" panose="020B0604030504040204" pitchFamily="34" charset="-128"/>
                      </a:endParaRPr>
                    </a:p>
                  </a:txBody>
                  <a:tcPr/>
                </a:tc>
              </a:tr>
            </a:tbl>
          </a:graphicData>
        </a:graphic>
      </p:graphicFrame>
      <p:graphicFrame>
        <p:nvGraphicFramePr>
          <p:cNvPr id="8" name="コンテンツ プレースホルダー 3"/>
          <p:cNvGraphicFramePr>
            <a:graphicFrameLocks noGrp="1"/>
          </p:cNvGraphicFramePr>
          <p:nvPr>
            <p:ph idx="1"/>
            <p:extLst>
              <p:ext uri="{D42A27DB-BD31-4B8C-83A1-F6EECF244321}">
                <p14:modId xmlns:p14="http://schemas.microsoft.com/office/powerpoint/2010/main" val="2264715742"/>
              </p:ext>
            </p:extLst>
          </p:nvPr>
        </p:nvGraphicFramePr>
        <p:xfrm>
          <a:off x="301623" y="3515579"/>
          <a:ext cx="11645962" cy="3185160"/>
        </p:xfrm>
        <a:graphic>
          <a:graphicData uri="http://schemas.openxmlformats.org/drawingml/2006/table">
            <a:tbl>
              <a:tblPr firstRow="1" bandRow="1">
                <a:tableStyleId>{5C22544A-7EE6-4342-B048-85BDC9FD1C3A}</a:tableStyleId>
              </a:tblPr>
              <a:tblGrid>
                <a:gridCol w="407242"/>
                <a:gridCol w="4612107"/>
                <a:gridCol w="6626613"/>
              </a:tblGrid>
              <a:tr h="0">
                <a:tc>
                  <a:txBody>
                    <a:bodyPr/>
                    <a:lstStyle/>
                    <a:p>
                      <a:r>
                        <a:rPr kumimoji="1" lang="ja-JP" altLang="en-US" sz="1100" b="0" dirty="0" smtClean="0">
                          <a:latin typeface="Meiryo UI" panose="020B0604030504040204" pitchFamily="34" charset="-128"/>
                          <a:ea typeface="Meiryo UI" panose="020B0604030504040204" pitchFamily="34" charset="-128"/>
                        </a:rPr>
                        <a:t>＃</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作業内容</a:t>
                      </a:r>
                      <a:endParaRPr kumimoji="1" lang="en-US" altLang="ja-JP" sz="1100" b="0" dirty="0" smtClean="0">
                        <a:latin typeface="Meiryo UI" panose="020B0604030504040204" pitchFamily="34" charset="-128"/>
                        <a:ea typeface="Meiryo UI" panose="020B0604030504040204" pitchFamily="34" charset="-128"/>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備考</a:t>
                      </a:r>
                      <a:endParaRPr kumimoji="1" lang="ja-JP" altLang="en-US" sz="1100" b="0" dirty="0">
                        <a:latin typeface="Meiryo UI" panose="020B0604030504040204" pitchFamily="34" charset="-128"/>
                        <a:ea typeface="Meiryo UI" panose="020B0604030504040204" pitchFamily="34" charset="-128"/>
                      </a:endParaRPr>
                    </a:p>
                  </a:txBody>
                  <a:tcPr/>
                </a:tc>
              </a:tr>
              <a:tr h="136380">
                <a:tc>
                  <a:txBody>
                    <a:bodyPr/>
                    <a:lstStyle/>
                    <a:p>
                      <a:r>
                        <a:rPr kumimoji="1" lang="en-US" altLang="ja-JP" sz="1100" b="0" dirty="0" smtClean="0">
                          <a:latin typeface="Meiryo UI" panose="020B0604030504040204" pitchFamily="34" charset="-128"/>
                          <a:ea typeface="Meiryo UI" panose="020B0604030504040204" pitchFamily="34" charset="-128"/>
                        </a:rPr>
                        <a:t>1</a:t>
                      </a: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ターミナルウィンドウから、</a:t>
                      </a:r>
                      <a:r>
                        <a:rPr kumimoji="1" lang="en-US" altLang="ja-JP" sz="1100" b="0" dirty="0" smtClean="0">
                          <a:latin typeface="Meiryo UI" panose="020B0604030504040204" pitchFamily="34" charset="-128"/>
                          <a:ea typeface="Meiryo UI" panose="020B0604030504040204" pitchFamily="34" charset="-128"/>
                        </a:rPr>
                        <a:t>AWS SaaS Boost</a:t>
                      </a:r>
                      <a:r>
                        <a:rPr kumimoji="1" lang="ja-JP" altLang="en-US" sz="1100" b="0" dirty="0" smtClean="0">
                          <a:latin typeface="Meiryo UI" panose="020B0604030504040204" pitchFamily="34" charset="-128"/>
                          <a:ea typeface="Meiryo UI" panose="020B0604030504040204" pitchFamily="34" charset="-128"/>
                        </a:rPr>
                        <a:t>をダウンロードしたディレクトリに移動</a:t>
                      </a:r>
                      <a:endParaRPr kumimoji="1" lang="ja-JP" altLang="en-US" sz="1100" b="0" dirty="0">
                        <a:latin typeface="Meiryo UI" panose="020B0604030504040204" pitchFamily="34" charset="-128"/>
                        <a:ea typeface="Meiryo UI"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2</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インストールコマンドを起動</a:t>
                      </a: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Linux:sh install.sh</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　</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Win:.\install.ps1</a:t>
                      </a:r>
                      <a:endPar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3</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新規インストールのオプションを選択</a:t>
                      </a:r>
                    </a:p>
                  </a:txBody>
                  <a:tcPr/>
                </a:tc>
                <a:tc>
                  <a:txBody>
                    <a:bodyPr/>
                    <a:lstStyle/>
                    <a:p>
                      <a:endParaRPr kumimoji="1" lang="en-US" altLang="ja-JP" sz="1100" b="0" dirty="0" smtClean="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4</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SaaS Boost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ディレクトリへの完全パスを入力</a:t>
                      </a:r>
                      <a:endParaRPr kumimoji="1" lang="en-US" altLang="ja-JP"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 /&lt;</a:t>
                      </a:r>
                      <a:r>
                        <a:rPr kumimoji="1" lang="en-US" altLang="ja-JP" sz="1100" b="0" i="0" kern="1200" dirty="0" err="1" smtClean="0">
                          <a:solidFill>
                            <a:schemeClr val="dk1"/>
                          </a:solidFill>
                          <a:effectLst/>
                          <a:latin typeface="Meiryo UI" panose="020B0604030504040204" pitchFamily="34" charset="-128"/>
                          <a:ea typeface="Meiryo UI" panose="020B0604030504040204" pitchFamily="34" charset="-128"/>
                          <a:cs typeface="+mn-cs"/>
                        </a:rPr>
                        <a:t>mydir</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&gt;/</a:t>
                      </a:r>
                      <a:r>
                        <a:rPr kumimoji="1" lang="en-US" altLang="ja-JP" sz="1100" b="0" i="0" kern="1200" dirty="0" err="1" smtClean="0">
                          <a:solidFill>
                            <a:schemeClr val="dk1"/>
                          </a:solidFill>
                          <a:effectLst/>
                          <a:latin typeface="Meiryo UI" panose="020B0604030504040204" pitchFamily="34" charset="-128"/>
                          <a:ea typeface="Meiryo UI" panose="020B0604030504040204" pitchFamily="34" charset="-128"/>
                          <a:cs typeface="+mn-cs"/>
                        </a:rPr>
                        <a:t>aws</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100" b="0" i="0" kern="1200" dirty="0" err="1" smtClean="0">
                          <a:solidFill>
                            <a:schemeClr val="dk1"/>
                          </a:solidFill>
                          <a:effectLst/>
                          <a:latin typeface="Meiryo UI" panose="020B0604030504040204" pitchFamily="34" charset="-128"/>
                          <a:ea typeface="Meiryo UI" panose="020B0604030504040204" pitchFamily="34" charset="-128"/>
                          <a:cs typeface="+mn-cs"/>
                        </a:rPr>
                        <a:t>saas</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-boost</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5</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SaaS Boost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環境 </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開発、</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QA</a:t>
                      </a:r>
                      <a:r>
                        <a:rPr kumimoji="1" lang="ja-JP" altLang="en-US" sz="1100" b="0" i="0" kern="1200" dirty="0" err="1" smtClean="0">
                          <a:solidFill>
                            <a:schemeClr val="dk1"/>
                          </a:solidFill>
                          <a:effectLst/>
                          <a:latin typeface="Meiryo UI" panose="020B0604030504040204" pitchFamily="34" charset="-128"/>
                          <a:ea typeface="Meiryo UI" panose="020B0604030504040204" pitchFamily="34" charset="-128"/>
                          <a:cs typeface="+mn-cs"/>
                        </a:rPr>
                        <a:t>、</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テスト、サンドボックスなど</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の名前を入力</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6</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SaaS Boost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管理者のメールアドレスを入力</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初期一時パスワードを受け取る</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7</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SaaS Boost</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のドメイン</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ドメイン用に作成された </a:t>
                      </a:r>
                      <a:r>
                        <a:rPr kumimoji="1" lang="en-US" altLang="ja-JP" sz="1100" b="0" dirty="0" smtClean="0">
                          <a:latin typeface="Meiryo UI" panose="020B0604030504040204" pitchFamily="34" charset="-128"/>
                          <a:ea typeface="Meiryo UI" panose="020B0604030504040204" pitchFamily="34" charset="-128"/>
                        </a:rPr>
                        <a:t>Route53</a:t>
                      </a:r>
                      <a:r>
                        <a:rPr kumimoji="1" lang="ja-JP" altLang="en-US" sz="1100" b="0" dirty="0" smtClean="0">
                          <a:latin typeface="Meiryo UI" panose="020B0604030504040204" pitchFamily="34" charset="-128"/>
                          <a:ea typeface="Meiryo UI" panose="020B0604030504040204" pitchFamily="34" charset="-128"/>
                        </a:rPr>
                        <a:t>ホストゾーンのネームサーバーにドメインエントリを追加するために、</a:t>
                      </a:r>
                      <a:r>
                        <a:rPr kumimoji="1" lang="en-US" altLang="ja-JP" sz="1100" b="0" dirty="0" smtClean="0">
                          <a:latin typeface="Meiryo UI" panose="020B0604030504040204" pitchFamily="34" charset="-128"/>
                          <a:ea typeface="Meiryo UI" panose="020B0604030504040204" pitchFamily="34" charset="-128"/>
                        </a:rPr>
                        <a:t>DNS </a:t>
                      </a:r>
                      <a:r>
                        <a:rPr kumimoji="1" lang="ja-JP" altLang="en-US" sz="1100" b="0" dirty="0" smtClean="0">
                          <a:latin typeface="Meiryo UI" panose="020B0604030504040204" pitchFamily="34" charset="-128"/>
                          <a:ea typeface="Meiryo UI" panose="020B0604030504040204" pitchFamily="34" charset="-128"/>
                        </a:rPr>
                        <a:t>を更新する必要がある。この手順は、インストールプロセスの後に実行することも可能。</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8</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AWS SaaS Boost</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のメトリクスと分析機能</a:t>
                      </a:r>
                      <a:endPar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dirty="0" smtClean="0">
                          <a:latin typeface="Meiryo UI" panose="020B0604030504040204" pitchFamily="34" charset="-128"/>
                          <a:ea typeface="Meiryo UI" panose="020B0604030504040204" pitchFamily="34" charset="-128"/>
                        </a:rPr>
                        <a:t>今回必要なし。</a:t>
                      </a:r>
                      <a:endParaRPr kumimoji="1" lang="ja-JP" altLang="en-US" sz="1100" b="0" dirty="0">
                        <a:latin typeface="Meiryo UI" panose="020B0604030504040204" pitchFamily="34" charset="-128"/>
                        <a:ea typeface="Meiryo UI" panose="020B0604030504040204" pitchFamily="34" charset="-128"/>
                      </a:endParaRP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9</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共有ファイルシステム</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アプリケーションが </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Windows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ベースで、共有ファイルシステムが必要な場合は、</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Amazon </a:t>
                      </a:r>
                      <a:r>
                        <a:rPr kumimoji="1" lang="en-US" altLang="ja-JP" sz="1100" b="0" i="0" kern="1200" dirty="0" err="1" smtClean="0">
                          <a:solidFill>
                            <a:schemeClr val="dk1"/>
                          </a:solidFill>
                          <a:effectLst/>
                          <a:latin typeface="Meiryo UI" panose="020B0604030504040204" pitchFamily="34" charset="-128"/>
                          <a:ea typeface="Meiryo UI" panose="020B0604030504040204" pitchFamily="34" charset="-128"/>
                          <a:cs typeface="+mn-cs"/>
                        </a:rPr>
                        <a:t>FSx</a:t>
                      </a:r>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 for Windows </a:t>
                      </a:r>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ファイルサーバーをサポートするために管理対象のアクティブディレクトリをデプロイする必要がある。</a:t>
                      </a:r>
                    </a:p>
                  </a:txBody>
                  <a:tcPr/>
                </a:tc>
              </a:tr>
              <a:tr h="0">
                <a:tc>
                  <a:txBody>
                    <a:bodyPr/>
                    <a:lstStyle/>
                    <a:p>
                      <a:r>
                        <a:rPr kumimoji="1" lang="en-US" altLang="ja-JP" sz="1100" b="0" i="0" kern="1200" dirty="0" smtClean="0">
                          <a:solidFill>
                            <a:schemeClr val="dk1"/>
                          </a:solidFill>
                          <a:effectLst/>
                          <a:latin typeface="Meiryo UI" panose="020B0604030504040204" pitchFamily="34" charset="-128"/>
                          <a:ea typeface="Meiryo UI" panose="020B0604030504040204" pitchFamily="34" charset="-128"/>
                          <a:cs typeface="+mn-cs"/>
                        </a:rPr>
                        <a:t>10</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100" b="0" i="0" kern="1200" dirty="0" smtClean="0">
                          <a:solidFill>
                            <a:schemeClr val="dk1"/>
                          </a:solidFill>
                          <a:effectLst/>
                          <a:latin typeface="Meiryo UI" panose="020B0604030504040204" pitchFamily="34" charset="-128"/>
                          <a:ea typeface="Meiryo UI" panose="020B0604030504040204" pitchFamily="34" charset="-128"/>
                          <a:cs typeface="+mn-cs"/>
                        </a:rPr>
                        <a:t>インストールの設定を確認します。</a:t>
                      </a:r>
                      <a:endParaRPr kumimoji="1" lang="ja-JP" altLang="en-US" sz="11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endParaRPr kumimoji="1" lang="ja-JP" altLang="en-US" sz="1100" b="0" dirty="0">
                        <a:latin typeface="Meiryo UI" panose="020B0604030504040204" pitchFamily="34" charset="-128"/>
                        <a:ea typeface="Meiryo UI" panose="020B0604030504040204" pitchFamily="34" charset="-128"/>
                      </a:endParaRPr>
                    </a:p>
                  </a:txBody>
                  <a:tcPr/>
                </a:tc>
              </a:tr>
            </a:tbl>
          </a:graphicData>
        </a:graphic>
      </p:graphicFrame>
      <p:sp>
        <p:nvSpPr>
          <p:cNvPr id="9" name="タイトル 1"/>
          <p:cNvSpPr txBox="1">
            <a:spLocks/>
          </p:cNvSpPr>
          <p:nvPr/>
        </p:nvSpPr>
        <p:spPr>
          <a:xfrm>
            <a:off x="301623" y="3156083"/>
            <a:ext cx="1594450" cy="317770"/>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200" dirty="0" smtClean="0">
                <a:latin typeface="Meiryo UI" panose="020B0604030504040204" pitchFamily="34" charset="-128"/>
                <a:ea typeface="Meiryo UI" panose="020B0604030504040204" pitchFamily="34" charset="-128"/>
              </a:rPr>
              <a:t>インストール作業</a:t>
            </a:r>
            <a:endParaRPr lang="ja-JP" altLang="en-US" sz="1200" dirty="0">
              <a:latin typeface="Meiryo UI" panose="020B0604030504040204" pitchFamily="34" charset="-128"/>
              <a:ea typeface="Meiryo UI" panose="020B0604030504040204" pitchFamily="34" charset="-128"/>
            </a:endParaRPr>
          </a:p>
        </p:txBody>
      </p:sp>
      <p:sp>
        <p:nvSpPr>
          <p:cNvPr id="10" name="タイトル 1"/>
          <p:cNvSpPr txBox="1">
            <a:spLocks/>
          </p:cNvSpPr>
          <p:nvPr/>
        </p:nvSpPr>
        <p:spPr>
          <a:xfrm>
            <a:off x="301623" y="1889799"/>
            <a:ext cx="1594450" cy="317770"/>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200" dirty="0" smtClean="0">
                <a:latin typeface="Meiryo UI" panose="020B0604030504040204" pitchFamily="34" charset="-128"/>
                <a:ea typeface="Meiryo UI" panose="020B0604030504040204" pitchFamily="34" charset="-128"/>
              </a:rPr>
              <a:t>インストール前作業</a:t>
            </a:r>
            <a:endParaRPr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6902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a:latin typeface="Meiryo UI" panose="020B0604030504040204" pitchFamily="34" charset="-128"/>
                <a:ea typeface="Meiryo UI" panose="020B0604030504040204" pitchFamily="34" charset="-128"/>
              </a:rPr>
              <a:t>5</a:t>
            </a:r>
            <a:r>
              <a:rPr lang="en-US" altLang="ja-JP" dirty="0" smtClean="0">
                <a:latin typeface="Meiryo UI" panose="020B0604030504040204" pitchFamily="34" charset="-128"/>
                <a:ea typeface="Meiryo UI" panose="020B0604030504040204" pitchFamily="34" charset="-128"/>
              </a:rPr>
              <a:t>.</a:t>
            </a:r>
            <a:r>
              <a:rPr lang="ja-JP" altLang="en-US" dirty="0" smtClean="0">
                <a:solidFill>
                  <a:schemeClr val="dk1"/>
                </a:solidFill>
                <a:latin typeface="Meiryo UI" panose="020B0604030504040204" pitchFamily="34" charset="-128"/>
                <a:ea typeface="Meiryo UI" panose="020B0604030504040204" pitchFamily="34" charset="-128"/>
              </a:rPr>
              <a:t>ログイン</a:t>
            </a:r>
            <a:endParaRPr lang="ja-JP" altLang="en-US" dirty="0">
              <a:solidFill>
                <a:schemeClr val="dk1"/>
              </a:solidFill>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lvl="0">
              <a:lnSpc>
                <a:spcPct val="100000"/>
              </a:lnSpc>
              <a:spcBef>
                <a:spcPts val="0"/>
              </a:spcBef>
              <a:defRPr/>
            </a:pPr>
            <a:r>
              <a:rPr lang="ja-JP" altLang="en-US" sz="1600" b="1" dirty="0" smtClean="0">
                <a:latin typeface="Meiryo UI" panose="020B0604030504040204" pitchFamily="34" charset="-128"/>
                <a:ea typeface="Meiryo UI" panose="020B0604030504040204" pitchFamily="34" charset="-128"/>
              </a:rPr>
              <a:t>インストールプロセス</a:t>
            </a:r>
            <a:r>
              <a:rPr lang="ja-JP" altLang="en-US" sz="1600" b="1" dirty="0">
                <a:latin typeface="Meiryo UI" panose="020B0604030504040204" pitchFamily="34" charset="-128"/>
                <a:ea typeface="Meiryo UI" panose="020B0604030504040204" pitchFamily="34" charset="-128"/>
              </a:rPr>
              <a:t>のツールを設定する</a:t>
            </a: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pic>
        <p:nvPicPr>
          <p:cNvPr id="3" name="図 2"/>
          <p:cNvPicPr>
            <a:picLocks noChangeAspect="1"/>
          </p:cNvPicPr>
          <p:nvPr/>
        </p:nvPicPr>
        <p:blipFill>
          <a:blip r:embed="rId3"/>
          <a:stretch>
            <a:fillRect/>
          </a:stretch>
        </p:blipFill>
        <p:spPr>
          <a:xfrm>
            <a:off x="301925" y="2065191"/>
            <a:ext cx="5087060" cy="1390844"/>
          </a:xfrm>
          <a:prstGeom prst="rect">
            <a:avLst/>
          </a:prstGeom>
        </p:spPr>
      </p:pic>
      <p:pic>
        <p:nvPicPr>
          <p:cNvPr id="4" name="図 3"/>
          <p:cNvPicPr>
            <a:picLocks noChangeAspect="1"/>
          </p:cNvPicPr>
          <p:nvPr/>
        </p:nvPicPr>
        <p:blipFill>
          <a:blip r:embed="rId4"/>
          <a:stretch>
            <a:fillRect/>
          </a:stretch>
        </p:blipFill>
        <p:spPr>
          <a:xfrm>
            <a:off x="301925" y="4252121"/>
            <a:ext cx="4670312" cy="2089514"/>
          </a:xfrm>
          <a:prstGeom prst="rect">
            <a:avLst/>
          </a:prstGeom>
        </p:spPr>
      </p:pic>
      <p:pic>
        <p:nvPicPr>
          <p:cNvPr id="7" name="図 6"/>
          <p:cNvPicPr>
            <a:picLocks noChangeAspect="1"/>
          </p:cNvPicPr>
          <p:nvPr/>
        </p:nvPicPr>
        <p:blipFill>
          <a:blip r:embed="rId5"/>
          <a:stretch>
            <a:fillRect/>
          </a:stretch>
        </p:blipFill>
        <p:spPr>
          <a:xfrm>
            <a:off x="7428893" y="3456031"/>
            <a:ext cx="4328406" cy="2885604"/>
          </a:xfrm>
          <a:prstGeom prst="rect">
            <a:avLst/>
          </a:prstGeom>
        </p:spPr>
      </p:pic>
      <p:sp>
        <p:nvSpPr>
          <p:cNvPr id="9" name="テキスト ボックス 8"/>
          <p:cNvSpPr txBox="1"/>
          <p:nvPr/>
        </p:nvSpPr>
        <p:spPr>
          <a:xfrm>
            <a:off x="301925" y="1883314"/>
            <a:ext cx="5236233" cy="276999"/>
          </a:xfrm>
          <a:prstGeom prst="rect">
            <a:avLst/>
          </a:prstGeom>
          <a:noFill/>
        </p:spPr>
        <p:txBody>
          <a:bodyPr wrap="square" rtlCol="0">
            <a:spAutoFit/>
          </a:bodyPr>
          <a:lstStyle/>
          <a:p>
            <a:r>
              <a:rPr kumimoji="1" lang="ja-JP" altLang="en-US" sz="1200" dirty="0" smtClean="0">
                <a:latin typeface="Meiryo UI" panose="020B0604030504040204" pitchFamily="34" charset="-128"/>
                <a:ea typeface="Meiryo UI" panose="020B0604030504040204" pitchFamily="34" charset="-128"/>
              </a:rPr>
              <a:t>①</a:t>
            </a:r>
            <a:r>
              <a:rPr lang="ja-JP" altLang="en-US" sz="1200" dirty="0" smtClean="0">
                <a:latin typeface="Meiryo UI" panose="020B0604030504040204" pitchFamily="34" charset="-128"/>
                <a:ea typeface="Meiryo UI" panose="020B0604030504040204" pitchFamily="34" charset="-128"/>
              </a:rPr>
              <a:t>インストールが完了すると登録したメールアドレスに一時パスワードが連携される。</a:t>
            </a:r>
            <a:endParaRPr kumimoji="1" lang="ja-JP" altLang="en-US" sz="1200" dirty="0" smtClean="0">
              <a:latin typeface="Meiryo UI" panose="020B0604030504040204" pitchFamily="34" charset="-128"/>
              <a:ea typeface="Meiryo UI" panose="020B0604030504040204" pitchFamily="34" charset="-128"/>
            </a:endParaRPr>
          </a:p>
        </p:txBody>
      </p:sp>
      <p:sp>
        <p:nvSpPr>
          <p:cNvPr id="11" name="下矢印 10"/>
          <p:cNvSpPr/>
          <p:nvPr/>
        </p:nvSpPr>
        <p:spPr>
          <a:xfrm>
            <a:off x="1846053" y="3539316"/>
            <a:ext cx="362309" cy="351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01925" y="3933168"/>
            <a:ext cx="5236233"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②</a:t>
            </a:r>
            <a:r>
              <a:rPr lang="en-US" altLang="ja-JP" sz="1200" dirty="0" smtClean="0">
                <a:latin typeface="Meiryo UI" panose="020B0604030504040204" pitchFamily="34" charset="-128"/>
                <a:ea typeface="Meiryo UI" panose="020B0604030504040204" pitchFamily="34" charset="-128"/>
              </a:rPr>
              <a:t>AWS SaaS Boost</a:t>
            </a:r>
            <a:r>
              <a:rPr lang="ja-JP" altLang="en-US" sz="1200" dirty="0" smtClean="0">
                <a:latin typeface="Meiryo UI" panose="020B0604030504040204" pitchFamily="34" charset="-128"/>
                <a:ea typeface="Meiryo UI" panose="020B0604030504040204" pitchFamily="34" charset="-128"/>
              </a:rPr>
              <a:t>管理アプリケーションでログイン</a:t>
            </a:r>
            <a:endParaRPr kumimoji="1" lang="ja-JP" altLang="en-US" sz="1200" dirty="0" smtClean="0">
              <a:latin typeface="Meiryo UI" panose="020B0604030504040204" pitchFamily="34" charset="-128"/>
              <a:ea typeface="Meiryo UI" panose="020B0604030504040204" pitchFamily="34" charset="-128"/>
            </a:endParaRPr>
          </a:p>
        </p:txBody>
      </p:sp>
      <p:sp>
        <p:nvSpPr>
          <p:cNvPr id="13" name="テキスト ボックス 12"/>
          <p:cNvSpPr txBox="1"/>
          <p:nvPr/>
        </p:nvSpPr>
        <p:spPr>
          <a:xfrm>
            <a:off x="7428894" y="3169928"/>
            <a:ext cx="4328406" cy="276999"/>
          </a:xfrm>
          <a:prstGeom prst="rect">
            <a:avLst/>
          </a:prstGeom>
          <a:noFill/>
        </p:spPr>
        <p:txBody>
          <a:bodyPr wrap="square" rtlCol="0">
            <a:spAutoFit/>
          </a:bodyPr>
          <a:lstStyle/>
          <a:p>
            <a:r>
              <a:rPr lang="ja-JP" altLang="en-US" sz="1200" dirty="0" smtClean="0">
                <a:latin typeface="Meiryo UI" panose="020B0604030504040204" pitchFamily="34" charset="-128"/>
                <a:ea typeface="Meiryo UI" panose="020B0604030504040204" pitchFamily="34" charset="-128"/>
              </a:rPr>
              <a:t>③新パスワードの設定</a:t>
            </a:r>
            <a:endParaRPr kumimoji="1" lang="ja-JP" altLang="en-US" sz="1200" dirty="0" smtClean="0">
              <a:latin typeface="Meiryo UI" panose="020B0604030504040204" pitchFamily="34" charset="-128"/>
              <a:ea typeface="Meiryo UI" panose="020B0604030504040204" pitchFamily="34" charset="-128"/>
            </a:endParaRPr>
          </a:p>
        </p:txBody>
      </p:sp>
      <p:sp>
        <p:nvSpPr>
          <p:cNvPr id="14" name="下矢印 13"/>
          <p:cNvSpPr/>
          <p:nvPr/>
        </p:nvSpPr>
        <p:spPr>
          <a:xfrm rot="16200000">
            <a:off x="5843462" y="4798772"/>
            <a:ext cx="362309" cy="351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501660" y="2665562"/>
            <a:ext cx="2656936" cy="276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15"/>
          <p:cNvSpPr/>
          <p:nvPr/>
        </p:nvSpPr>
        <p:spPr>
          <a:xfrm>
            <a:off x="5934974" y="2303253"/>
            <a:ext cx="1975449" cy="500332"/>
          </a:xfrm>
          <a:prstGeom prst="wedgeRectCallout">
            <a:avLst>
              <a:gd name="adj1" fmla="val -83004"/>
              <a:gd name="adj2" fmla="val 48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Meiryo UI" panose="020B0604030504040204" pitchFamily="34" charset="-128"/>
                <a:ea typeface="Meiryo UI" panose="020B0604030504040204" pitchFamily="34" charset="-128"/>
              </a:rPr>
              <a:t>AWS SaaS Boost</a:t>
            </a:r>
            <a:r>
              <a:rPr kumimoji="1" lang="ja-JP" altLang="en-US" sz="1200" dirty="0" smtClean="0">
                <a:latin typeface="Meiryo UI" panose="020B0604030504040204" pitchFamily="34" charset="-128"/>
                <a:ea typeface="Meiryo UI" panose="020B0604030504040204" pitchFamily="34" charset="-128"/>
              </a:rPr>
              <a:t>管理アプリケーションの</a:t>
            </a:r>
            <a:r>
              <a:rPr kumimoji="1" lang="en-US" altLang="ja-JP" sz="1200" dirty="0" smtClean="0">
                <a:latin typeface="Meiryo UI" panose="020B0604030504040204" pitchFamily="34" charset="-128"/>
                <a:ea typeface="Meiryo UI" panose="020B0604030504040204" pitchFamily="34" charset="-128"/>
              </a:rPr>
              <a:t>URL</a:t>
            </a:r>
            <a:endParaRPr kumimoji="1"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46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6.</a:t>
            </a:r>
            <a:r>
              <a:rPr lang="ja-JP" altLang="en-US" dirty="0" smtClean="0">
                <a:solidFill>
                  <a:schemeClr val="dk1"/>
                </a:solidFill>
                <a:latin typeface="Meiryo UI" panose="020B0604030504040204" pitchFamily="34" charset="-128"/>
                <a:ea typeface="Meiryo UI" panose="020B0604030504040204" pitchFamily="34" charset="-128"/>
              </a:rPr>
              <a:t>アプリ構成</a:t>
            </a:r>
            <a:endParaRPr lang="ja-JP" altLang="en-US" dirty="0">
              <a:solidFill>
                <a:schemeClr val="dk1"/>
              </a:solidFill>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lvl="0">
              <a:lnSpc>
                <a:spcPct val="100000"/>
              </a:lnSpc>
              <a:spcBef>
                <a:spcPts val="0"/>
              </a:spcBef>
              <a:defRPr/>
            </a:pPr>
            <a:r>
              <a:rPr lang="en-US" altLang="ja-JP" sz="1600" b="1" dirty="0">
                <a:latin typeface="Meiryo UI" panose="020B0604030504040204" pitchFamily="34" charset="-128"/>
                <a:ea typeface="Meiryo UI" panose="020B0604030504040204" pitchFamily="34" charset="-128"/>
              </a:rPr>
              <a:t>AWS SaaS Boost </a:t>
            </a:r>
            <a:r>
              <a:rPr lang="ja-JP" altLang="en-US" sz="1600" b="1" dirty="0">
                <a:latin typeface="Meiryo UI" panose="020B0604030504040204" pitchFamily="34" charset="-128"/>
                <a:ea typeface="Meiryo UI" panose="020B0604030504040204" pitchFamily="34" charset="-128"/>
              </a:rPr>
              <a:t>管理アプリケーションにログインした後、まず、アプリケーションのニーズに合わせて環境を</a:t>
            </a:r>
            <a:r>
              <a:rPr lang="ja-JP" altLang="en-US" sz="1600" b="1" dirty="0" smtClean="0">
                <a:latin typeface="Meiryo UI" panose="020B0604030504040204" pitchFamily="34" charset="-128"/>
                <a:ea typeface="Meiryo UI" panose="020B0604030504040204" pitchFamily="34" charset="-128"/>
              </a:rPr>
              <a:t>設定</a:t>
            </a:r>
            <a:r>
              <a:rPr lang="ja-JP" altLang="en-US" sz="1600" b="1" dirty="0">
                <a:latin typeface="Meiryo UI" panose="020B0604030504040204" pitchFamily="34" charset="-128"/>
                <a:ea typeface="Meiryo UI" panose="020B0604030504040204" pitchFamily="34" charset="-128"/>
              </a:rPr>
              <a:t>する</a:t>
            </a:r>
            <a:r>
              <a:rPr lang="ja-JP" altLang="en-US" sz="1600" b="1" dirty="0" smtClean="0">
                <a:latin typeface="Meiryo UI" panose="020B0604030504040204" pitchFamily="34" charset="-128"/>
                <a:ea typeface="Meiryo UI" panose="020B0604030504040204" pitchFamily="34" charset="-128"/>
              </a:rPr>
              <a:t>。</a:t>
            </a:r>
            <a:endParaRPr lang="en-US" altLang="ja-JP" sz="1600" b="1" dirty="0" smtClean="0">
              <a:latin typeface="Meiryo UI" panose="020B0604030504040204" pitchFamily="34" charset="-128"/>
              <a:ea typeface="Meiryo UI" panose="020B0604030504040204" pitchFamily="34" charset="-128"/>
            </a:endParaRPr>
          </a:p>
          <a:p>
            <a:pPr lvl="0">
              <a:lnSpc>
                <a:spcPct val="100000"/>
              </a:lnSpc>
              <a:spcBef>
                <a:spcPts val="0"/>
              </a:spcBef>
              <a:defRPr/>
            </a:pPr>
            <a:r>
              <a:rPr lang="ja-JP" altLang="en-US" sz="1600" b="1" dirty="0" smtClean="0">
                <a:latin typeface="Meiryo UI" panose="020B0604030504040204" pitchFamily="34" charset="-128"/>
                <a:ea typeface="Meiryo UI" panose="020B0604030504040204" pitchFamily="34" charset="-128"/>
              </a:rPr>
              <a:t>アプリケーション</a:t>
            </a:r>
            <a:r>
              <a:rPr lang="ja-JP" altLang="en-US" sz="1600" b="1" dirty="0">
                <a:latin typeface="Meiryo UI" panose="020B0604030504040204" pitchFamily="34" charset="-128"/>
                <a:ea typeface="Meiryo UI" panose="020B0604030504040204" pitchFamily="34" charset="-128"/>
              </a:rPr>
              <a:t>を設定するには、画面左側のナビゲーションから </a:t>
            </a:r>
            <a:r>
              <a:rPr lang="en-US" altLang="ja-JP" sz="1600" b="1" dirty="0">
                <a:latin typeface="Meiryo UI" panose="020B0604030504040204" pitchFamily="34" charset="-128"/>
                <a:ea typeface="Meiryo UI" panose="020B0604030504040204" pitchFamily="34" charset="-128"/>
              </a:rPr>
              <a:t>[</a:t>
            </a:r>
            <a:r>
              <a:rPr lang="ja-JP" altLang="en-US" sz="1600" b="1" dirty="0">
                <a:latin typeface="Meiryo UI" panose="020B0604030504040204" pitchFamily="34" charset="-128"/>
                <a:ea typeface="Meiryo UI" panose="020B0604030504040204" pitchFamily="34" charset="-128"/>
              </a:rPr>
              <a:t>アプリケーション</a:t>
            </a:r>
            <a:r>
              <a:rPr lang="en-US" altLang="ja-JP" sz="1600" b="1" dirty="0">
                <a:latin typeface="Meiryo UI" panose="020B0604030504040204" pitchFamily="34" charset="-128"/>
                <a:ea typeface="Meiryo UI" panose="020B0604030504040204" pitchFamily="34" charset="-128"/>
              </a:rPr>
              <a:t>] </a:t>
            </a:r>
            <a:r>
              <a:rPr lang="ja-JP" altLang="en-US" sz="1600" b="1" dirty="0">
                <a:latin typeface="Meiryo UI" panose="020B0604030504040204" pitchFamily="34" charset="-128"/>
                <a:ea typeface="Meiryo UI" panose="020B0604030504040204" pitchFamily="34" charset="-128"/>
              </a:rPr>
              <a:t>を</a:t>
            </a:r>
            <a:r>
              <a:rPr lang="ja-JP" altLang="en-US" sz="1600" b="1" dirty="0" smtClean="0">
                <a:latin typeface="Meiryo UI" panose="020B0604030504040204" pitchFamily="34" charset="-128"/>
                <a:ea typeface="Meiryo UI" panose="020B0604030504040204" pitchFamily="34" charset="-128"/>
              </a:rPr>
              <a:t>選択。</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9" name="テキスト ボックス 8"/>
          <p:cNvSpPr txBox="1"/>
          <p:nvPr/>
        </p:nvSpPr>
        <p:spPr>
          <a:xfrm>
            <a:off x="5460522" y="2160313"/>
            <a:ext cx="6400799" cy="1569660"/>
          </a:xfrm>
          <a:prstGeom prst="rect">
            <a:avLst/>
          </a:prstGeom>
          <a:noFill/>
          <a:ln>
            <a:solidFill>
              <a:schemeClr val="tx1"/>
            </a:solidFill>
          </a:ln>
        </p:spPr>
        <p:txBody>
          <a:bodyPr wrap="square" rtlCol="0">
            <a:spAutoFit/>
          </a:bodyPr>
          <a:lstStyle/>
          <a:p>
            <a:r>
              <a:rPr lang="ja-JP" altLang="en-US" sz="1600" dirty="0">
                <a:latin typeface="Meiryo UI" panose="020B0604030504040204" pitchFamily="34" charset="-128"/>
                <a:ea typeface="Meiryo UI" panose="020B0604030504040204" pitchFamily="34" charset="-128"/>
              </a:rPr>
              <a:t>アプリケーション</a:t>
            </a:r>
            <a:r>
              <a:rPr lang="ja-JP" altLang="en-US" sz="1600" dirty="0" smtClean="0">
                <a:latin typeface="Meiryo UI" panose="020B0604030504040204" pitchFamily="34" charset="-128"/>
                <a:ea typeface="Meiryo UI" panose="020B0604030504040204" pitchFamily="34" charset="-128"/>
              </a:rPr>
              <a:t>の</a:t>
            </a:r>
            <a:r>
              <a:rPr lang="en-US" altLang="ja-JP" sz="1600" dirty="0" smtClean="0">
                <a:latin typeface="Meiryo UI" panose="020B0604030504040204" pitchFamily="34" charset="-128"/>
                <a:ea typeface="Meiryo UI" panose="020B0604030504040204" pitchFamily="34" charset="-128"/>
              </a:rPr>
              <a:t>Docker</a:t>
            </a:r>
            <a:r>
              <a:rPr lang="ja-JP" altLang="en-US" sz="1600" dirty="0" smtClean="0">
                <a:latin typeface="Meiryo UI" panose="020B0604030504040204" pitchFamily="34" charset="-128"/>
                <a:ea typeface="Meiryo UI" panose="020B0604030504040204" pitchFamily="34" charset="-128"/>
              </a:rPr>
              <a:t>構成 </a:t>
            </a:r>
            <a:r>
              <a:rPr lang="en-US" altLang="ja-JP" sz="1600" dirty="0">
                <a:latin typeface="Meiryo UI" panose="020B0604030504040204" pitchFamily="34" charset="-128"/>
                <a:ea typeface="Meiryo UI" panose="020B0604030504040204" pitchFamily="34" charset="-128"/>
              </a:rPr>
              <a:t>(</a:t>
            </a:r>
            <a:r>
              <a:rPr lang="ja-JP" altLang="en-US" sz="1600" dirty="0">
                <a:latin typeface="Meiryo UI" panose="020B0604030504040204" pitchFamily="34" charset="-128"/>
                <a:ea typeface="Meiryo UI" panose="020B0604030504040204" pitchFamily="34" charset="-128"/>
              </a:rPr>
              <a:t>コンテナー ポート、マウント ポイント、データベース設定、ファイル システム設定など</a:t>
            </a:r>
            <a:r>
              <a:rPr lang="en-US" altLang="ja-JP" sz="1600" dirty="0">
                <a:latin typeface="Meiryo UI" panose="020B0604030504040204" pitchFamily="34" charset="-128"/>
                <a:ea typeface="Meiryo UI" panose="020B0604030504040204" pitchFamily="34" charset="-128"/>
              </a:rPr>
              <a:t>) </a:t>
            </a:r>
            <a:r>
              <a:rPr lang="ja-JP" altLang="en-US" sz="1600" dirty="0">
                <a:latin typeface="Meiryo UI" panose="020B0604030504040204" pitchFamily="34" charset="-128"/>
                <a:ea typeface="Meiryo UI" panose="020B0604030504040204" pitchFamily="34" charset="-128"/>
              </a:rPr>
              <a:t>の一部である詳細に直接関連付けるキー属性も設定します。アプリケーションを配置する前に、これらの設定のオプションを</a:t>
            </a:r>
            <a:r>
              <a:rPr lang="ja-JP" altLang="en-US" sz="1600" dirty="0" smtClean="0">
                <a:latin typeface="Meiryo UI" panose="020B0604030504040204" pitchFamily="34" charset="-128"/>
                <a:ea typeface="Meiryo UI" panose="020B0604030504040204" pitchFamily="34" charset="-128"/>
              </a:rPr>
              <a:t>確認する必要がある。</a:t>
            </a:r>
            <a:endParaRPr lang="en-US" altLang="ja-JP" sz="1600" dirty="0" smtClean="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lang="ja-JP" altLang="en-US" sz="1600" b="1" dirty="0" smtClean="0">
                <a:solidFill>
                  <a:srgbClr val="FF0000"/>
                </a:solidFill>
                <a:latin typeface="Meiryo UI" panose="020B0604030504040204" pitchFamily="34" charset="-128"/>
                <a:ea typeface="Meiryo UI" panose="020B0604030504040204" pitchFamily="34" charset="-128"/>
              </a:rPr>
              <a:t>ここの設定値確認は当面の課題となる。</a:t>
            </a:r>
            <a:endParaRPr kumimoji="1" lang="ja-JP" altLang="en-US" sz="1600" b="1" dirty="0" smtClean="0">
              <a:solidFill>
                <a:srgbClr val="FF0000"/>
              </a:solidFill>
              <a:latin typeface="Meiryo UI" panose="020B0604030504040204" pitchFamily="34" charset="-128"/>
              <a:ea typeface="Meiryo UI" panose="020B0604030504040204" pitchFamily="34" charset="-128"/>
            </a:endParaRPr>
          </a:p>
        </p:txBody>
      </p:sp>
      <p:pic>
        <p:nvPicPr>
          <p:cNvPr id="8" name="図 7"/>
          <p:cNvPicPr>
            <a:picLocks noChangeAspect="1"/>
          </p:cNvPicPr>
          <p:nvPr/>
        </p:nvPicPr>
        <p:blipFill>
          <a:blip r:embed="rId3"/>
          <a:stretch>
            <a:fillRect/>
          </a:stretch>
        </p:blipFill>
        <p:spPr>
          <a:xfrm>
            <a:off x="301925" y="2160313"/>
            <a:ext cx="5046437" cy="4444275"/>
          </a:xfrm>
          <a:prstGeom prst="rect">
            <a:avLst/>
          </a:prstGeom>
        </p:spPr>
      </p:pic>
      <p:sp>
        <p:nvSpPr>
          <p:cNvPr id="17" name="正方形/長方形 16"/>
          <p:cNvSpPr/>
          <p:nvPr/>
        </p:nvSpPr>
        <p:spPr>
          <a:xfrm>
            <a:off x="301925" y="2808732"/>
            <a:ext cx="989375" cy="276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102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en-US" altLang="ja-JP" dirty="0" smtClean="0">
                <a:latin typeface="Meiryo UI" panose="020B0604030504040204" pitchFamily="34" charset="-128"/>
                <a:ea typeface="Meiryo UI" panose="020B0604030504040204" pitchFamily="34" charset="-128"/>
              </a:rPr>
              <a:t>7.</a:t>
            </a:r>
            <a:r>
              <a:rPr lang="ja-JP" altLang="en-US" dirty="0" smtClean="0">
                <a:solidFill>
                  <a:schemeClr val="dk1"/>
                </a:solidFill>
                <a:latin typeface="Meiryo UI" panose="020B0604030504040204" pitchFamily="34" charset="-128"/>
                <a:ea typeface="Meiryo UI" panose="020B0604030504040204" pitchFamily="34" charset="-128"/>
              </a:rPr>
              <a:t>リリース</a:t>
            </a:r>
            <a:endParaRPr lang="ja-JP" altLang="en-US" dirty="0">
              <a:solidFill>
                <a:schemeClr val="dk1"/>
              </a:solidFill>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153568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lvl="0">
              <a:lnSpc>
                <a:spcPct val="100000"/>
              </a:lnSpc>
              <a:spcBef>
                <a:spcPts val="0"/>
              </a:spcBef>
              <a:defRPr/>
            </a:pPr>
            <a:r>
              <a:rPr lang="en-US" altLang="ja-JP" sz="1600" b="1" dirty="0">
                <a:latin typeface="Meiryo UI" panose="020B0604030504040204" pitchFamily="34" charset="-128"/>
                <a:ea typeface="Meiryo UI" panose="020B0604030504040204" pitchFamily="34" charset="-128"/>
              </a:rPr>
              <a:t>AWS SaaS Boost </a:t>
            </a:r>
            <a:r>
              <a:rPr lang="ja-JP" altLang="en-US" sz="1600" b="1" dirty="0">
                <a:latin typeface="Meiryo UI" panose="020B0604030504040204" pitchFamily="34" charset="-128"/>
                <a:ea typeface="Meiryo UI" panose="020B0604030504040204" pitchFamily="34" charset="-128"/>
              </a:rPr>
              <a:t>では、アプリケーションを </a:t>
            </a:r>
            <a:r>
              <a:rPr lang="en-US" altLang="ja-JP" sz="1600" b="1" dirty="0">
                <a:latin typeface="Meiryo UI" panose="020B0604030504040204" pitchFamily="34" charset="-128"/>
                <a:ea typeface="Meiryo UI" panose="020B0604030504040204" pitchFamily="34" charset="-128"/>
              </a:rPr>
              <a:t>Docker </a:t>
            </a:r>
            <a:r>
              <a:rPr lang="ja-JP" altLang="en-US" sz="1600" b="1" dirty="0">
                <a:latin typeface="Meiryo UI" panose="020B0604030504040204" pitchFamily="34" charset="-128"/>
                <a:ea typeface="Meiryo UI" panose="020B0604030504040204" pitchFamily="34" charset="-128"/>
              </a:rPr>
              <a:t>イメージとしてコンテナ化してから </a:t>
            </a:r>
            <a:r>
              <a:rPr lang="en-US" altLang="ja-JP" sz="1600" b="1" dirty="0">
                <a:latin typeface="Meiryo UI" panose="020B0604030504040204" pitchFamily="34" charset="-128"/>
                <a:ea typeface="Meiryo UI" panose="020B0604030504040204" pitchFamily="34" charset="-128"/>
              </a:rPr>
              <a:t>AWS SaaS Boost </a:t>
            </a:r>
            <a:r>
              <a:rPr lang="ja-JP" altLang="en-US" sz="1600" b="1" dirty="0">
                <a:latin typeface="Meiryo UI" panose="020B0604030504040204" pitchFamily="34" charset="-128"/>
                <a:ea typeface="Meiryo UI" panose="020B0604030504040204" pitchFamily="34" charset="-128"/>
              </a:rPr>
              <a:t>アプリケーションリポジトリに公開する</a:t>
            </a:r>
            <a:r>
              <a:rPr lang="ja-JP" altLang="en-US" sz="1600" b="1" dirty="0" smtClean="0">
                <a:latin typeface="Meiryo UI" panose="020B0604030504040204" pitchFamily="34" charset="-128"/>
                <a:ea typeface="Meiryo UI" panose="020B0604030504040204" pitchFamily="34" charset="-128"/>
              </a:rPr>
              <a:t>必要がある。</a:t>
            </a:r>
            <a:endParaRPr lang="en-US" altLang="ja-JP" sz="1600" b="1" dirty="0" smtClean="0">
              <a:latin typeface="Meiryo UI" panose="020B0604030504040204" pitchFamily="34" charset="-128"/>
              <a:ea typeface="Meiryo UI" panose="020B0604030504040204" pitchFamily="34" charset="-128"/>
            </a:endParaRPr>
          </a:p>
          <a:p>
            <a:pPr lvl="0">
              <a:lnSpc>
                <a:spcPct val="100000"/>
              </a:lnSpc>
              <a:spcBef>
                <a:spcPts val="0"/>
              </a:spcBef>
              <a:defRPr/>
            </a:pPr>
            <a:r>
              <a:rPr lang="en-US" altLang="ja-JP" sz="1600" b="1" dirty="0">
                <a:latin typeface="Meiryo UI" panose="020B0604030504040204" pitchFamily="34" charset="-128"/>
                <a:ea typeface="Meiryo UI" panose="020B0604030504040204" pitchFamily="34" charset="-128"/>
              </a:rPr>
              <a:t>[</a:t>
            </a:r>
            <a:r>
              <a:rPr lang="ja-JP" altLang="en-US" sz="1600" b="1" dirty="0">
                <a:latin typeface="Meiryo UI" panose="020B0604030504040204" pitchFamily="34" charset="-128"/>
                <a:ea typeface="Meiryo UI" panose="020B0604030504040204" pitchFamily="34" charset="-128"/>
              </a:rPr>
              <a:t>概要</a:t>
            </a:r>
            <a:r>
              <a:rPr lang="en-US" altLang="ja-JP" sz="1600" b="1" dirty="0">
                <a:latin typeface="Meiryo UI" panose="020B0604030504040204" pitchFamily="34" charset="-128"/>
                <a:ea typeface="Meiryo UI" panose="020B0604030504040204" pitchFamily="34" charset="-128"/>
              </a:rPr>
              <a:t>]</a:t>
            </a:r>
            <a:r>
              <a:rPr lang="ja-JP" altLang="en-US" sz="1600" b="1" dirty="0">
                <a:latin typeface="Meiryo UI" panose="020B0604030504040204" pitchFamily="34" charset="-128"/>
                <a:ea typeface="Meiryo UI" panose="020B0604030504040204" pitchFamily="34" charset="-128"/>
              </a:rPr>
              <a:t>ページで、</a:t>
            </a:r>
            <a:r>
              <a:rPr lang="en-US" altLang="ja-JP" sz="1600" b="1" dirty="0">
                <a:latin typeface="Meiryo UI" panose="020B0604030504040204" pitchFamily="34" charset="-128"/>
                <a:ea typeface="Meiryo UI" panose="020B0604030504040204" pitchFamily="34" charset="-128"/>
              </a:rPr>
              <a:t>ECR </a:t>
            </a:r>
            <a:r>
              <a:rPr lang="ja-JP" altLang="en-US" sz="1600" b="1" dirty="0">
                <a:latin typeface="Meiryo UI" panose="020B0604030504040204" pitchFamily="34" charset="-128"/>
                <a:ea typeface="Meiryo UI" panose="020B0604030504040204" pitchFamily="34" charset="-128"/>
              </a:rPr>
              <a:t>リポジトリ </a:t>
            </a:r>
            <a:r>
              <a:rPr lang="en-US" altLang="ja-JP" sz="1600" b="1" dirty="0">
                <a:latin typeface="Meiryo UI" panose="020B0604030504040204" pitchFamily="34" charset="-128"/>
                <a:ea typeface="Meiryo UI" panose="020B0604030504040204" pitchFamily="34" charset="-128"/>
              </a:rPr>
              <a:t>URL </a:t>
            </a:r>
            <a:r>
              <a:rPr lang="ja-JP" altLang="en-US" sz="1600" b="1" dirty="0">
                <a:latin typeface="Meiryo UI" panose="020B0604030504040204" pitchFamily="34" charset="-128"/>
                <a:ea typeface="Meiryo UI" panose="020B0604030504040204" pitchFamily="34" charset="-128"/>
              </a:rPr>
              <a:t>リストの横にある</a:t>
            </a:r>
            <a:r>
              <a:rPr lang="en-US" altLang="ja-JP" sz="1600" b="1" dirty="0">
                <a:latin typeface="Meiryo UI" panose="020B0604030504040204" pitchFamily="34" charset="-128"/>
                <a:ea typeface="Meiryo UI" panose="020B0604030504040204" pitchFamily="34" charset="-128"/>
              </a:rPr>
              <a:t>[</a:t>
            </a:r>
            <a:r>
              <a:rPr lang="ja-JP" altLang="en-US" sz="1600" b="1" dirty="0">
                <a:latin typeface="Meiryo UI" panose="020B0604030504040204" pitchFamily="34" charset="-128"/>
                <a:ea typeface="Meiryo UI" panose="020B0604030504040204" pitchFamily="34" charset="-128"/>
              </a:rPr>
              <a:t>詳細の表示</a:t>
            </a:r>
            <a:r>
              <a:rPr lang="en-US" altLang="ja-JP" sz="1600" b="1" dirty="0">
                <a:latin typeface="Meiryo UI" panose="020B0604030504040204" pitchFamily="34" charset="-128"/>
                <a:ea typeface="Meiryo UI" panose="020B0604030504040204" pitchFamily="34" charset="-128"/>
              </a:rPr>
              <a:t>] </a:t>
            </a:r>
            <a:r>
              <a:rPr lang="ja-JP" altLang="en-US" sz="1600" b="1" dirty="0">
                <a:latin typeface="Meiryo UI" panose="020B0604030504040204" pitchFamily="34" charset="-128"/>
                <a:ea typeface="Meiryo UI" panose="020B0604030504040204" pitchFamily="34" charset="-128"/>
              </a:rPr>
              <a:t>リンクをクリックして、イメージをアップロードするための適切な </a:t>
            </a:r>
            <a:r>
              <a:rPr lang="en-US" altLang="ja-JP" sz="1600" b="1" dirty="0">
                <a:latin typeface="Meiryo UI" panose="020B0604030504040204" pitchFamily="34" charset="-128"/>
                <a:ea typeface="Meiryo UI" panose="020B0604030504040204" pitchFamily="34" charset="-128"/>
              </a:rPr>
              <a:t>Docker </a:t>
            </a:r>
            <a:r>
              <a:rPr lang="ja-JP" altLang="en-US" sz="1600" b="1" dirty="0">
                <a:latin typeface="Meiryo UI" panose="020B0604030504040204" pitchFamily="34" charset="-128"/>
                <a:ea typeface="Meiryo UI" panose="020B0604030504040204" pitchFamily="34" charset="-128"/>
              </a:rPr>
              <a:t>プッシュ コマンドを確認</a:t>
            </a:r>
          </a:p>
        </p:txBody>
      </p:sp>
      <p:sp>
        <p:nvSpPr>
          <p:cNvPr id="6" name="タイトル 1"/>
          <p:cNvSpPr txBox="1">
            <a:spLocks/>
          </p:cNvSpPr>
          <p:nvPr/>
        </p:nvSpPr>
        <p:spPr>
          <a:xfrm>
            <a:off x="301926" y="1095375"/>
            <a:ext cx="465826" cy="1535682"/>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sp>
        <p:nvSpPr>
          <p:cNvPr id="9" name="テキスト ボックス 8"/>
          <p:cNvSpPr txBox="1"/>
          <p:nvPr/>
        </p:nvSpPr>
        <p:spPr>
          <a:xfrm>
            <a:off x="301925" y="3816585"/>
            <a:ext cx="10436526" cy="830997"/>
          </a:xfrm>
          <a:prstGeom prst="rect">
            <a:avLst/>
          </a:prstGeom>
          <a:noFill/>
          <a:ln>
            <a:solidFill>
              <a:schemeClr val="tx1"/>
            </a:solidFill>
          </a:ln>
        </p:spPr>
        <p:txBody>
          <a:bodyPr wrap="square" rtlCol="0">
            <a:spAutoFit/>
          </a:bodyPr>
          <a:lstStyle/>
          <a:p>
            <a:r>
              <a:rPr lang="ja-JP" altLang="en-US" sz="1600" b="1" dirty="0" smtClean="0">
                <a:solidFill>
                  <a:srgbClr val="FF0000"/>
                </a:solidFill>
                <a:latin typeface="Meiryo UI" panose="020B0604030504040204" pitchFamily="34" charset="-128"/>
                <a:ea typeface="Meiryo UI" panose="020B0604030504040204" pitchFamily="34" charset="-128"/>
              </a:rPr>
              <a:t>開発者ガイド</a:t>
            </a:r>
            <a:endParaRPr lang="en-US" altLang="ja-JP" sz="1600" b="1" dirty="0" smtClean="0">
              <a:solidFill>
                <a:srgbClr val="FF0000"/>
              </a:solidFill>
              <a:latin typeface="Meiryo UI" panose="020B0604030504040204" pitchFamily="34" charset="-128"/>
              <a:ea typeface="Meiryo UI" panose="020B0604030504040204" pitchFamily="34" charset="-128"/>
            </a:endParaRPr>
          </a:p>
          <a:p>
            <a:endParaRPr lang="en-US" altLang="ja-JP" sz="1600" b="1" dirty="0">
              <a:solidFill>
                <a:srgbClr val="FF0000"/>
              </a:solidFill>
              <a:latin typeface="Meiryo UI" panose="020B0604030504040204" pitchFamily="34" charset="-128"/>
              <a:ea typeface="Meiryo UI" panose="020B0604030504040204" pitchFamily="34" charset="-128"/>
            </a:endParaRPr>
          </a:p>
          <a:p>
            <a:r>
              <a:rPr lang="en-US" altLang="ja-JP" sz="1600" b="1" dirty="0" smtClean="0">
                <a:solidFill>
                  <a:srgbClr val="FF0000"/>
                </a:solidFill>
                <a:latin typeface="Meiryo UI" panose="020B0604030504040204" pitchFamily="34" charset="-128"/>
                <a:ea typeface="Meiryo UI" panose="020B0604030504040204" pitchFamily="34" charset="-128"/>
              </a:rPr>
              <a:t>https</a:t>
            </a:r>
            <a:r>
              <a:rPr lang="en-US" altLang="ja-JP" sz="1600" b="1" dirty="0">
                <a:solidFill>
                  <a:srgbClr val="FF0000"/>
                </a:solidFill>
                <a:latin typeface="Meiryo UI" panose="020B0604030504040204" pitchFamily="34" charset="-128"/>
                <a:ea typeface="Meiryo UI" panose="020B0604030504040204" pitchFamily="34" charset="-128"/>
              </a:rPr>
              <a:t>://github.com/awslabs/aws-saas-boost/blob/main/docs/developer-guide.md</a:t>
            </a:r>
            <a:endParaRPr kumimoji="1" lang="ja-JP" altLang="en-US" sz="1600" b="1" dirty="0" smtClean="0">
              <a:solidFill>
                <a:srgbClr val="FF0000"/>
              </a:solidFill>
              <a:latin typeface="Meiryo UI" panose="020B0604030504040204" pitchFamily="34" charset="-128"/>
              <a:ea typeface="Meiryo UI" panose="020B0604030504040204" pitchFamily="34" charset="-128"/>
            </a:endParaRPr>
          </a:p>
        </p:txBody>
      </p:sp>
      <p:sp>
        <p:nvSpPr>
          <p:cNvPr id="10" name="四角形吹き出し 9"/>
          <p:cNvSpPr/>
          <p:nvPr/>
        </p:nvSpPr>
        <p:spPr>
          <a:xfrm>
            <a:off x="5788325" y="3079630"/>
            <a:ext cx="1975449" cy="500332"/>
          </a:xfrm>
          <a:prstGeom prst="wedgeRectCallout">
            <a:avLst>
              <a:gd name="adj1" fmla="val -83441"/>
              <a:gd name="adj2" fmla="val 131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latin typeface="Meiryo UI" panose="020B0604030504040204" pitchFamily="34" charset="-128"/>
                <a:ea typeface="Meiryo UI" panose="020B0604030504040204" pitchFamily="34" charset="-128"/>
              </a:rPr>
              <a:t>課題：開発者ガイドの理解</a:t>
            </a:r>
            <a:endParaRPr kumimoji="1" lang="ja-JP" altLang="en-US"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9017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925" y="365125"/>
            <a:ext cx="11645660" cy="635539"/>
          </a:xfrm>
          <a:blipFill>
            <a:blip r:embed="rId2"/>
            <a:tile tx="0" ty="0" sx="100000" sy="100000" flip="none" algn="tl"/>
          </a:blipFill>
        </p:spPr>
        <p:txBody>
          <a:bodyPr>
            <a:normAutofit fontScale="90000"/>
          </a:bodyPr>
          <a:lstStyle/>
          <a:p>
            <a:r>
              <a:rPr lang="ja-JP" altLang="en-US" dirty="0">
                <a:latin typeface="Meiryo UI" panose="020B0604030504040204" pitchFamily="34" charset="-128"/>
                <a:ea typeface="Meiryo UI" panose="020B0604030504040204" pitchFamily="34" charset="-128"/>
              </a:rPr>
              <a:t>参考</a:t>
            </a:r>
            <a:r>
              <a:rPr lang="en-US" altLang="ja-JP" dirty="0" smtClean="0">
                <a:latin typeface="Meiryo UI" panose="020B0604030504040204" pitchFamily="34" charset="-128"/>
                <a:ea typeface="Meiryo UI" panose="020B0604030504040204" pitchFamily="34" charset="-128"/>
              </a:rPr>
              <a:t>.A</a:t>
            </a:r>
            <a:r>
              <a:rPr kumimoji="1" lang="en-US" altLang="ja-JP" dirty="0" smtClean="0">
                <a:latin typeface="Meiryo UI" panose="020B0604030504040204" pitchFamily="34" charset="-128"/>
                <a:ea typeface="Meiryo UI" panose="020B0604030504040204" pitchFamily="34" charset="-128"/>
              </a:rPr>
              <a:t>WS</a:t>
            </a:r>
            <a:r>
              <a:rPr kumimoji="1" lang="ja-JP" altLang="en-US" dirty="0" smtClean="0">
                <a:latin typeface="Meiryo UI" panose="020B0604030504040204" pitchFamily="34" charset="-128"/>
                <a:ea typeface="Meiryo UI" panose="020B0604030504040204" pitchFamily="34" charset="-128"/>
              </a:rPr>
              <a:t>の基本的なサービス</a:t>
            </a:r>
            <a:endParaRPr kumimoji="1" lang="ja-JP" altLang="en-US" dirty="0">
              <a:latin typeface="Meiryo UI" panose="020B0604030504040204" pitchFamily="34" charset="-128"/>
              <a:ea typeface="Meiryo UI" panose="020B0604030504040204" pitchFamily="34" charset="-128"/>
            </a:endParaRPr>
          </a:p>
        </p:txBody>
      </p:sp>
      <p:sp>
        <p:nvSpPr>
          <p:cNvPr id="5" name="タイトル 1"/>
          <p:cNvSpPr txBox="1">
            <a:spLocks/>
          </p:cNvSpPr>
          <p:nvPr/>
        </p:nvSpPr>
        <p:spPr>
          <a:xfrm>
            <a:off x="838199" y="1095375"/>
            <a:ext cx="11109386" cy="63553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dirty="0" smtClean="0">
                <a:latin typeface="Meiryo UI" panose="020B0604030504040204" pitchFamily="34" charset="-128"/>
                <a:ea typeface="Meiryo UI" panose="020B0604030504040204" pitchFamily="34" charset="-128"/>
              </a:rPr>
              <a:t>AWS</a:t>
            </a:r>
            <a:r>
              <a:rPr lang="ja-JP" altLang="en-US" sz="1600" b="1" dirty="0" smtClean="0">
                <a:latin typeface="Meiryo UI" panose="020B0604030504040204" pitchFamily="34" charset="-128"/>
                <a:ea typeface="Meiryo UI" panose="020B0604030504040204" pitchFamily="34" charset="-128"/>
              </a:rPr>
              <a:t>の基本的なサービスは以下のとおり。</a:t>
            </a:r>
            <a:endParaRPr lang="ja-JP" altLang="en-US" sz="1600" b="1" dirty="0">
              <a:latin typeface="Meiryo UI" panose="020B0604030504040204" pitchFamily="34" charset="-128"/>
              <a:ea typeface="Meiryo UI" panose="020B0604030504040204" pitchFamily="34" charset="-128"/>
            </a:endParaRPr>
          </a:p>
        </p:txBody>
      </p:sp>
      <p:sp>
        <p:nvSpPr>
          <p:cNvPr id="6" name="タイトル 1"/>
          <p:cNvSpPr txBox="1">
            <a:spLocks/>
          </p:cNvSpPr>
          <p:nvPr/>
        </p:nvSpPr>
        <p:spPr>
          <a:xfrm>
            <a:off x="301926" y="1095375"/>
            <a:ext cx="465826" cy="635539"/>
          </a:xfrm>
          <a:prstGeom prst="rect">
            <a:avLst/>
          </a:prstGeom>
          <a:solidFill>
            <a:srgbClr val="00B0F0"/>
          </a:solidFill>
          <a:ln>
            <a:solidFill>
              <a:schemeClr val="tx1"/>
            </a:solidFill>
          </a:ln>
        </p:spPr>
        <p:txBody>
          <a:bodyPr vert="eaVert"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400" dirty="0" smtClean="0">
                <a:solidFill>
                  <a:schemeClr val="bg1"/>
                </a:solidFill>
                <a:latin typeface="Meiryo UI" panose="020B0604030504040204" pitchFamily="34" charset="-128"/>
                <a:ea typeface="Meiryo UI" panose="020B0604030504040204" pitchFamily="34" charset="-128"/>
              </a:rPr>
              <a:t>内容</a:t>
            </a:r>
            <a:endParaRPr lang="ja-JP" altLang="en-US" sz="1400" dirty="0">
              <a:solidFill>
                <a:schemeClr val="bg1"/>
              </a:solidFill>
              <a:latin typeface="Meiryo UI" panose="020B0604030504040204" pitchFamily="34" charset="-128"/>
              <a:ea typeface="Meiryo UI" panose="020B0604030504040204" pitchFamily="34" charset="-128"/>
            </a:endParaRPr>
          </a:p>
        </p:txBody>
      </p:sp>
      <p:graphicFrame>
        <p:nvGraphicFramePr>
          <p:cNvPr id="7" name="コンテンツ プレースホルダー 3"/>
          <p:cNvGraphicFramePr>
            <a:graphicFrameLocks noGrp="1"/>
          </p:cNvGraphicFramePr>
          <p:nvPr>
            <p:ph idx="1"/>
            <p:extLst>
              <p:ext uri="{D42A27DB-BD31-4B8C-83A1-F6EECF244321}">
                <p14:modId xmlns:p14="http://schemas.microsoft.com/office/powerpoint/2010/main" val="3135348481"/>
              </p:ext>
            </p:extLst>
          </p:nvPr>
        </p:nvGraphicFramePr>
        <p:xfrm>
          <a:off x="301624" y="1765418"/>
          <a:ext cx="11645962" cy="4917656"/>
        </p:xfrm>
        <a:graphic>
          <a:graphicData uri="http://schemas.openxmlformats.org/drawingml/2006/table">
            <a:tbl>
              <a:tblPr firstRow="1" bandRow="1">
                <a:tableStyleId>{5C22544A-7EE6-4342-B048-85BDC9FD1C3A}</a:tableStyleId>
              </a:tblPr>
              <a:tblGrid>
                <a:gridCol w="3425728"/>
                <a:gridCol w="8220234"/>
              </a:tblGrid>
              <a:tr h="370840">
                <a:tc>
                  <a:txBody>
                    <a:bodyPr/>
                    <a:lstStyle/>
                    <a:p>
                      <a:r>
                        <a:rPr kumimoji="1" lang="ja-JP" altLang="en-US" sz="1400" b="0" dirty="0" smtClean="0">
                          <a:latin typeface="Meiryo UI" panose="020B0604030504040204" pitchFamily="34" charset="-128"/>
                          <a:ea typeface="Meiryo UI" panose="020B0604030504040204" pitchFamily="34" charset="-128"/>
                        </a:rPr>
                        <a:t>項目</a:t>
                      </a:r>
                      <a:endParaRPr kumimoji="1" lang="ja-JP" altLang="en-US" sz="1400" b="0" dirty="0">
                        <a:latin typeface="Meiryo UI" panose="020B0604030504040204" pitchFamily="34" charset="-128"/>
                        <a:ea typeface="Meiryo UI" panose="020B0604030504040204" pitchFamily="34" charset="-128"/>
                      </a:endParaRPr>
                    </a:p>
                  </a:txBody>
                  <a:tcPr/>
                </a:tc>
                <a:tc>
                  <a:txBody>
                    <a:bodyPr/>
                    <a:lstStyle/>
                    <a:p>
                      <a:r>
                        <a:rPr kumimoji="1" lang="ja-JP" altLang="en-US" sz="1400" b="0" dirty="0" smtClean="0">
                          <a:latin typeface="Meiryo UI" panose="020B0604030504040204" pitchFamily="34" charset="-128"/>
                          <a:ea typeface="Meiryo UI" panose="020B0604030504040204" pitchFamily="34" charset="-128"/>
                        </a:rPr>
                        <a:t>内容</a:t>
                      </a:r>
                      <a:endParaRPr kumimoji="1" lang="ja-JP" altLang="en-US" sz="14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Virtual Private Cloud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ja-JP" altLang="en-US" sz="1200" b="0" dirty="0">
                        <a:latin typeface="Meiryo UI" panose="020B0604030504040204" pitchFamily="34" charset="-128"/>
                        <a:ea typeface="Meiryo UI" panose="020B0604030504040204" pitchFamily="34" charset="-128"/>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仮想ネットワーク。</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では、基本的に</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が必須で、最初に使う</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VPC</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は</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側が自動的に用意してくれる。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EC2</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Elastic Compute Cloud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仮想サーバ。</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EC2</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を用いて</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Linux</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や</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Windows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などさまざまな</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OS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の仮想サーバをすぐに実行できる環境を用意することができる。</a:t>
                      </a: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EBS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Elastic Block Store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仮想ディスク。管理コンソールから</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EBS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ボリュームを作って、それをサーバインスタンスへ接続、切断できる。</a:t>
                      </a:r>
                      <a:endParaRPr kumimoji="1" lang="en-US" altLang="ja-JP" sz="1200" b="0" dirty="0" smtClean="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RDS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Relational Database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リレーショナルデータベースサービス。</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MySQL</a:t>
                      </a:r>
                      <a:r>
                        <a:rPr kumimoji="1" lang="ja-JP" altLang="en-US" sz="1200" b="0" i="0" kern="1200" dirty="0" err="1"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Oracle</a:t>
                      </a:r>
                      <a:r>
                        <a:rPr kumimoji="1" lang="ja-JP" altLang="en-US" sz="1200" b="0" i="0" kern="1200" dirty="0" err="1"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SQL Server</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など多くの種類のデータベースを、管理画面から設定するだけで構築・設定して利用できる。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eiryo UI" panose="020B0604030504040204" pitchFamily="34" charset="-128"/>
                          <a:ea typeface="Meiryo UI" panose="020B0604030504040204" pitchFamily="34" charset="-128"/>
                          <a:cs typeface="+mn-cs"/>
                        </a:rPr>
                        <a:t>DynamoDB</a:t>
                      </a: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p>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完全マネージドな</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NoSQL</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データベースサービス。規模に関係なく信頼性の高いパフォーマンスを実現できる非リレーショナルデータベース</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IAM</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（アイアム）</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上のサービスを操作するユーザーとアクセス権限を管理するサービス。ユーザーがアクセスするための認証情報や</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リソースを制御するための権限を集中管理することができる。</a:t>
                      </a:r>
                      <a:endParaRPr kumimoji="1" lang="ja-JP" altLang="en-US" sz="1200" b="0" dirty="0">
                        <a:latin typeface="Meiryo UI" panose="020B0604030504040204" pitchFamily="34" charset="-128"/>
                        <a:ea typeface="Meiryo UI" panose="020B0604030504040204" pitchFamily="34" charset="-128"/>
                      </a:endParaRPr>
                    </a:p>
                  </a:txBody>
                  <a:tcPr/>
                </a:tc>
              </a:tr>
              <a:tr h="370840">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STS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Security Token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ja-JP" altLang="en-US"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ユーザーに対して</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 ID</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を定義せず、</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AWS</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サービスへのアクセスに使用する一時的な限定権限認証情報を提供できるサービス。</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IAM</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の一時的なサービスと思ってくれればいい。</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AmazonS3</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Amazon Simple Storage Service</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a:t>
                      </a:r>
                      <a:endParaRPr kumimoji="1" lang="en-US" altLang="ja-JP" sz="1200" b="0" i="0" kern="1200" dirty="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ストレージサービス。バケットと呼ばれるリソースにデータを保存。保存できるデータ容量に上限無し。</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Lambda</a:t>
                      </a:r>
                    </a:p>
                  </a:txBody>
                  <a:tcPr/>
                </a:tc>
                <a:tc>
                  <a:txBody>
                    <a:bodyPr/>
                    <a:lstStyle/>
                    <a:p>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イベント発生に応じてプログラムを実行する環境を提供するサービス。</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eiryo UI" panose="020B0604030504040204" pitchFamily="34" charset="-128"/>
                          <a:ea typeface="Meiryo UI" panose="020B0604030504040204" pitchFamily="34" charset="-128"/>
                          <a:cs typeface="+mn-cs"/>
                        </a:rPr>
                        <a:t>CloudFront</a:t>
                      </a: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endParaRP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Web</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コンテンツ配信ネットワーク。データや動画、アプリケーション、</a:t>
                      </a: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などの静的および動的なさまざまなコンテンツを高速かつ安全に配信できるサービス。</a:t>
                      </a:r>
                      <a:endParaRPr kumimoji="1" lang="ja-JP" altLang="en-US" sz="1200" b="0" dirty="0">
                        <a:latin typeface="Meiryo UI" panose="020B0604030504040204" pitchFamily="34" charset="-128"/>
                        <a:ea typeface="Meiryo UI" panose="020B0604030504040204" pitchFamily="34" charset="-128"/>
                      </a:endParaRPr>
                    </a:p>
                  </a:txBody>
                  <a:tcPr/>
                </a:tc>
              </a:tr>
              <a:tr h="34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 Gateway</a:t>
                      </a:r>
                    </a:p>
                  </a:txBody>
                  <a:tcPr/>
                </a:tc>
                <a:tc>
                  <a:txBody>
                    <a:bodyPr/>
                    <a:lstStyle/>
                    <a:p>
                      <a:r>
                        <a:rPr kumimoji="1" lang="en-US" altLang="ja-JP" sz="1200" b="0" i="0" kern="1200" dirty="0" smtClean="0">
                          <a:solidFill>
                            <a:schemeClr val="dk1"/>
                          </a:solidFill>
                          <a:effectLst/>
                          <a:latin typeface="Meiryo UI" panose="020B0604030504040204" pitchFamily="34" charset="-128"/>
                          <a:ea typeface="Meiryo UI" panose="020B0604030504040204" pitchFamily="34" charset="-128"/>
                          <a:cs typeface="+mn-cs"/>
                        </a:rPr>
                        <a:t>API</a:t>
                      </a:r>
                      <a:r>
                        <a:rPr kumimoji="1" lang="ja-JP" altLang="en-US" sz="1200" b="0" i="0" kern="1200" dirty="0" smtClean="0">
                          <a:solidFill>
                            <a:schemeClr val="dk1"/>
                          </a:solidFill>
                          <a:effectLst/>
                          <a:latin typeface="Meiryo UI" panose="020B0604030504040204" pitchFamily="34" charset="-128"/>
                          <a:ea typeface="Meiryo UI" panose="020B0604030504040204" pitchFamily="34" charset="-128"/>
                          <a:cs typeface="+mn-cs"/>
                        </a:rPr>
                        <a:t>の管理や実行を容易にするサービス。リアルタイム双方向通信アプリケーションを実現する。</a:t>
                      </a:r>
                      <a:endParaRPr kumimoji="1" lang="ja-JP" altLang="en-US" sz="1200" b="0" dirty="0">
                        <a:latin typeface="Meiryo UI" panose="020B0604030504040204" pitchFamily="34" charset="-128"/>
                        <a:ea typeface="Meiryo UI" panose="020B0604030504040204" pitchFamily="34" charset="-128"/>
                      </a:endParaRPr>
                    </a:p>
                  </a:txBody>
                  <a:tcPr/>
                </a:tc>
              </a:tr>
            </a:tbl>
          </a:graphicData>
        </a:graphic>
      </p:graphicFrame>
    </p:spTree>
    <p:extLst>
      <p:ext uri="{BB962C8B-B14F-4D97-AF65-F5344CB8AC3E}">
        <p14:creationId xmlns:p14="http://schemas.microsoft.com/office/powerpoint/2010/main" val="39242119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1261</Words>
  <Application>Microsoft Office PowerPoint</Application>
  <PresentationFormat>ワイド画面</PresentationFormat>
  <Paragraphs>210</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 UI</vt:lpstr>
      <vt:lpstr>ＭＳ Ｐゴシック</vt:lpstr>
      <vt:lpstr>Arial</vt:lpstr>
      <vt:lpstr>Calibri</vt:lpstr>
      <vt:lpstr>Calibri Light</vt:lpstr>
      <vt:lpstr>Office テーマ</vt:lpstr>
      <vt:lpstr>1.AWS SaaS Boost 概要</vt:lpstr>
      <vt:lpstr>2.AWS SaaS Boostイメージ図</vt:lpstr>
      <vt:lpstr>3.ツールセットアップ</vt:lpstr>
      <vt:lpstr>3.リポジトリ作成</vt:lpstr>
      <vt:lpstr>4.プロビジョニング</vt:lpstr>
      <vt:lpstr>5.ログイン</vt:lpstr>
      <vt:lpstr>6.アプリ構成</vt:lpstr>
      <vt:lpstr>7.リリース</vt:lpstr>
      <vt:lpstr>参考.AWSの基本的なサービス</vt:lpstr>
      <vt:lpstr>参考.AWSの料金体系</vt:lpstr>
      <vt:lpstr>参考.システム概要図(例)</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エージェント会社設立について</dc:title>
  <dc:creator>ohs40121</dc:creator>
  <cp:lastModifiedBy>ohs40121</cp:lastModifiedBy>
  <cp:revision>60</cp:revision>
  <dcterms:created xsi:type="dcterms:W3CDTF">2021-01-20T13:53:06Z</dcterms:created>
  <dcterms:modified xsi:type="dcterms:W3CDTF">2021-07-31T01:43:24Z</dcterms:modified>
</cp:coreProperties>
</file>