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61" r:id="rId4"/>
    <p:sldId id="258" r:id="rId5"/>
    <p:sldId id="259" r:id="rId6"/>
    <p:sldId id="257" r:id="rId7"/>
    <p:sldId id="260"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108" d="100"/>
          <a:sy n="108" d="100"/>
        </p:scale>
        <p:origin x="5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6AD50-1CA8-4AD5-9DE2-9541FF1410B4}"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CB16-F404-47B7-BE90-E74F0D5DBDC3}" type="slidenum">
              <a:rPr lang="zh-CN" altLang="en-US" smtClean="0"/>
              <a:t>‹#›</a:t>
            </a:fld>
            <a:endParaRPr lang="zh-CN" altLang="en-US"/>
          </a:p>
        </p:txBody>
      </p:sp>
    </p:spTree>
    <p:extLst>
      <p:ext uri="{BB962C8B-B14F-4D97-AF65-F5344CB8AC3E}">
        <p14:creationId xmlns:p14="http://schemas.microsoft.com/office/powerpoint/2010/main" val="17696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104C6-B8CD-CF0D-0E11-3BEE2729E7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581A86-008A-7998-E1FB-55A6B4BBB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B98A6A-CC52-4B91-9C6D-6A9001E1A544}"/>
              </a:ext>
            </a:extLst>
          </p:cNvPr>
          <p:cNvSpPr>
            <a:spLocks noGrp="1"/>
          </p:cNvSpPr>
          <p:nvPr>
            <p:ph type="dt" sz="half" idx="10"/>
          </p:nvPr>
        </p:nvSpPr>
        <p:spPr/>
        <p:txBody>
          <a:bodyPr/>
          <a:lstStyle/>
          <a:p>
            <a:fld id="{3E7306C1-792E-4202-BF2D-B9A04A27063E}" type="datetime1">
              <a:rPr lang="zh-CN" altLang="en-US" smtClean="0"/>
              <a:t>2024/5/29</a:t>
            </a:fld>
            <a:endParaRPr lang="zh-CN" altLang="en-US"/>
          </a:p>
        </p:txBody>
      </p:sp>
      <p:sp>
        <p:nvSpPr>
          <p:cNvPr id="5" name="页脚占位符 4">
            <a:extLst>
              <a:ext uri="{FF2B5EF4-FFF2-40B4-BE49-F238E27FC236}">
                <a16:creationId xmlns:a16="http://schemas.microsoft.com/office/drawing/2014/main" id="{5D205E2A-4F42-B96C-2AD4-551F867EA5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FBC897-EA9A-BEC2-E885-286C269B1268}"/>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96757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C42A5-49EE-0A7A-11FA-08E7E2CBA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F90829-751B-A268-7503-366F6D9E2F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625ADC-E090-A5A0-52D9-B01D4A21B564}"/>
              </a:ext>
            </a:extLst>
          </p:cNvPr>
          <p:cNvSpPr>
            <a:spLocks noGrp="1"/>
          </p:cNvSpPr>
          <p:nvPr>
            <p:ph type="dt" sz="half" idx="10"/>
          </p:nvPr>
        </p:nvSpPr>
        <p:spPr/>
        <p:txBody>
          <a:bodyPr/>
          <a:lstStyle/>
          <a:p>
            <a:fld id="{272BF8C7-3462-4999-8951-CF22F177B009}" type="datetime1">
              <a:rPr lang="zh-CN" altLang="en-US" smtClean="0"/>
              <a:t>2024/5/29</a:t>
            </a:fld>
            <a:endParaRPr lang="zh-CN" altLang="en-US"/>
          </a:p>
        </p:txBody>
      </p:sp>
      <p:sp>
        <p:nvSpPr>
          <p:cNvPr id="5" name="页脚占位符 4">
            <a:extLst>
              <a:ext uri="{FF2B5EF4-FFF2-40B4-BE49-F238E27FC236}">
                <a16:creationId xmlns:a16="http://schemas.microsoft.com/office/drawing/2014/main" id="{78BC67D8-D55B-39E8-F053-4386529E39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D347DC-FE5B-4F2A-8BA8-6CF8A631CC7A}"/>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2837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EAA071-A759-A84D-FFE6-7B00841865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0C9BF5-B93E-2B79-F7D1-F3E65A29CA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915BBB-BE70-60E9-8D1D-39D128DCA65D}"/>
              </a:ext>
            </a:extLst>
          </p:cNvPr>
          <p:cNvSpPr>
            <a:spLocks noGrp="1"/>
          </p:cNvSpPr>
          <p:nvPr>
            <p:ph type="dt" sz="half" idx="10"/>
          </p:nvPr>
        </p:nvSpPr>
        <p:spPr/>
        <p:txBody>
          <a:bodyPr/>
          <a:lstStyle/>
          <a:p>
            <a:fld id="{B07F420D-995C-473F-8880-53AF8757AB15}" type="datetime1">
              <a:rPr lang="zh-CN" altLang="en-US" smtClean="0"/>
              <a:t>2024/5/29</a:t>
            </a:fld>
            <a:endParaRPr lang="zh-CN" altLang="en-US"/>
          </a:p>
        </p:txBody>
      </p:sp>
      <p:sp>
        <p:nvSpPr>
          <p:cNvPr id="5" name="页脚占位符 4">
            <a:extLst>
              <a:ext uri="{FF2B5EF4-FFF2-40B4-BE49-F238E27FC236}">
                <a16:creationId xmlns:a16="http://schemas.microsoft.com/office/drawing/2014/main" id="{EC52ADD9-AC24-C687-DDC6-D60C3CA837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D86673-1A8A-86D2-7803-E19880A1763E}"/>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2954710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13786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88049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69571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91151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77850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8448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15536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26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D5F14-1D31-0ADB-6685-37BB581351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1CE73C-3930-83F6-09D7-7933558E3D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95DBF-B516-F85B-2EFE-8396AADFAF26}"/>
              </a:ext>
            </a:extLst>
          </p:cNvPr>
          <p:cNvSpPr>
            <a:spLocks noGrp="1"/>
          </p:cNvSpPr>
          <p:nvPr>
            <p:ph type="dt" sz="half" idx="10"/>
          </p:nvPr>
        </p:nvSpPr>
        <p:spPr/>
        <p:txBody>
          <a:bodyPr/>
          <a:lstStyle/>
          <a:p>
            <a:fld id="{CB987C09-F90F-40CD-A379-48DE25A6C8A6}" type="datetime1">
              <a:rPr lang="zh-CN" altLang="en-US" smtClean="0"/>
              <a:t>2024/5/29</a:t>
            </a:fld>
            <a:endParaRPr lang="zh-CN" altLang="en-US"/>
          </a:p>
        </p:txBody>
      </p:sp>
      <p:sp>
        <p:nvSpPr>
          <p:cNvPr id="5" name="页脚占位符 4">
            <a:extLst>
              <a:ext uri="{FF2B5EF4-FFF2-40B4-BE49-F238E27FC236}">
                <a16:creationId xmlns:a16="http://schemas.microsoft.com/office/drawing/2014/main" id="{C945ACFB-3C9E-4A7E-101A-13A51EB729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B30E05-7724-4E95-5E8D-A49EF9649C4D}"/>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1291017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81493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46451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38891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a:t>Click Icon to add Logo</a:t>
            </a:r>
          </a:p>
        </p:txBody>
      </p:sp>
      <p:sp>
        <p:nvSpPr>
          <p:cNvPr id="7" name="Text Placeholder 6"/>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a:t>Presentation Title here</a:t>
            </a:r>
          </a:p>
        </p:txBody>
      </p:sp>
      <p:pic>
        <p:nvPicPr>
          <p:cNvPr id="3" name="Picture 2" descr="Logo, company name&#10;&#10;Description automatically generated"/>
          <p:cNvPicPr>
            <a:picLocks noChangeAspect="1"/>
          </p:cNvPicPr>
          <p:nvPr userDrawn="1"/>
        </p:nvPicPr>
        <p:blipFill rotWithShape="1">
          <a:blip r:embed="rId2"/>
          <a:srcRect l="6480" t="-2130" r="3669" b="13543"/>
          <a:stretch>
            <a:fillRect/>
          </a:stretch>
        </p:blipFill>
        <p:spPr>
          <a:xfrm>
            <a:off x="8039310" y="4599709"/>
            <a:ext cx="3998792" cy="2018145"/>
          </a:xfrm>
          <a:prstGeom prst="rect">
            <a:avLst/>
          </a:prstGeom>
          <a:effectLst/>
        </p:spPr>
      </p:pic>
      <p:cxnSp>
        <p:nvCxnSpPr>
          <p:cNvPr id="5" name="Straight Connector 4"/>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a:t>MM.DD.20XX</a:t>
            </a:r>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a:solidFill>
                  <a:schemeClr val="accent2"/>
                </a:solidFill>
                <a:latin typeface="+mn-lt"/>
              </a:rPr>
              <a:t>Secret</a:t>
            </a:r>
          </a:p>
        </p:txBody>
      </p:sp>
    </p:spTree>
    <p:extLst>
      <p:ext uri="{BB962C8B-B14F-4D97-AF65-F5344CB8AC3E}">
        <p14:creationId xmlns:p14="http://schemas.microsoft.com/office/powerpoint/2010/main" val="44386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F4D87-9FE2-75FA-8112-553903FBBB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0A84CF-08F4-5323-63B5-2948A09B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9DA3E6-4EB9-3B62-75EE-1487593E2C17}"/>
              </a:ext>
            </a:extLst>
          </p:cNvPr>
          <p:cNvSpPr>
            <a:spLocks noGrp="1"/>
          </p:cNvSpPr>
          <p:nvPr>
            <p:ph type="dt" sz="half" idx="10"/>
          </p:nvPr>
        </p:nvSpPr>
        <p:spPr/>
        <p:txBody>
          <a:bodyPr/>
          <a:lstStyle/>
          <a:p>
            <a:fld id="{8D4618D2-019C-4B10-897B-21F6622A05E6}" type="datetime1">
              <a:rPr lang="zh-CN" altLang="en-US" smtClean="0"/>
              <a:t>2024/5/29</a:t>
            </a:fld>
            <a:endParaRPr lang="zh-CN" altLang="en-US"/>
          </a:p>
        </p:txBody>
      </p:sp>
      <p:sp>
        <p:nvSpPr>
          <p:cNvPr id="5" name="页脚占位符 4">
            <a:extLst>
              <a:ext uri="{FF2B5EF4-FFF2-40B4-BE49-F238E27FC236}">
                <a16:creationId xmlns:a16="http://schemas.microsoft.com/office/drawing/2014/main" id="{E9B9F4C3-3028-7F56-AB3D-5506411893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D0EAFB-A2DB-2933-6485-B75973A7158F}"/>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303731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E6588-56E2-79AA-A3B3-F91AC798F7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7349A5-1A79-FD6A-C16D-C32E5A67D4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753105-2309-894F-8802-2A718000D3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EAF350-E3EE-E843-0CC5-C20B4A930E5E}"/>
              </a:ext>
            </a:extLst>
          </p:cNvPr>
          <p:cNvSpPr>
            <a:spLocks noGrp="1"/>
          </p:cNvSpPr>
          <p:nvPr>
            <p:ph type="dt" sz="half" idx="10"/>
          </p:nvPr>
        </p:nvSpPr>
        <p:spPr/>
        <p:txBody>
          <a:bodyPr/>
          <a:lstStyle/>
          <a:p>
            <a:fld id="{3AC5A8D3-251F-4174-8247-19EBC00B8349}" type="datetime1">
              <a:rPr lang="zh-CN" altLang="en-US" smtClean="0"/>
              <a:t>2024/5/29</a:t>
            </a:fld>
            <a:endParaRPr lang="zh-CN" altLang="en-US"/>
          </a:p>
        </p:txBody>
      </p:sp>
      <p:sp>
        <p:nvSpPr>
          <p:cNvPr id="6" name="页脚占位符 5">
            <a:extLst>
              <a:ext uri="{FF2B5EF4-FFF2-40B4-BE49-F238E27FC236}">
                <a16:creationId xmlns:a16="http://schemas.microsoft.com/office/drawing/2014/main" id="{61D6E29A-543D-02FD-3B6C-6480A8908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9CB344-04F0-0B12-5E5E-7D34AA42E2A7}"/>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100184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E3D45-09AB-9EE6-B153-B44839DB0F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2FB815-959C-66A3-42AD-CC7EA39D4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8C5286-E1F7-9DC5-DB8A-A8D5B8B196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CE9213-17CA-BED1-7587-7A4F1ABB5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B3FBB7-FD46-473E-4B9F-B094343792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183D85-E4EB-6CB5-4473-446EBE362EED}"/>
              </a:ext>
            </a:extLst>
          </p:cNvPr>
          <p:cNvSpPr>
            <a:spLocks noGrp="1"/>
          </p:cNvSpPr>
          <p:nvPr>
            <p:ph type="dt" sz="half" idx="10"/>
          </p:nvPr>
        </p:nvSpPr>
        <p:spPr/>
        <p:txBody>
          <a:bodyPr/>
          <a:lstStyle/>
          <a:p>
            <a:fld id="{3A191977-46E9-4412-BE6A-E35CC97E4C47}" type="datetime1">
              <a:rPr lang="zh-CN" altLang="en-US" smtClean="0"/>
              <a:t>2024/5/29</a:t>
            </a:fld>
            <a:endParaRPr lang="zh-CN" altLang="en-US"/>
          </a:p>
        </p:txBody>
      </p:sp>
      <p:sp>
        <p:nvSpPr>
          <p:cNvPr id="8" name="页脚占位符 7">
            <a:extLst>
              <a:ext uri="{FF2B5EF4-FFF2-40B4-BE49-F238E27FC236}">
                <a16:creationId xmlns:a16="http://schemas.microsoft.com/office/drawing/2014/main" id="{7402FC6B-322C-5BB5-6576-42431F7445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4A4B4E-1A1B-2657-9CDE-8264A5117DE0}"/>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308044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D0C1C-A066-3C1D-933B-FF72137D72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049DD1-86B4-76BA-17E4-219A64EEB702}"/>
              </a:ext>
            </a:extLst>
          </p:cNvPr>
          <p:cNvSpPr>
            <a:spLocks noGrp="1"/>
          </p:cNvSpPr>
          <p:nvPr>
            <p:ph type="dt" sz="half" idx="10"/>
          </p:nvPr>
        </p:nvSpPr>
        <p:spPr/>
        <p:txBody>
          <a:bodyPr/>
          <a:lstStyle/>
          <a:p>
            <a:fld id="{90740FF8-018C-476C-B09A-E6C0831E5CF5}" type="datetime1">
              <a:rPr lang="zh-CN" altLang="en-US" smtClean="0"/>
              <a:t>2024/5/29</a:t>
            </a:fld>
            <a:endParaRPr lang="zh-CN" altLang="en-US"/>
          </a:p>
        </p:txBody>
      </p:sp>
      <p:sp>
        <p:nvSpPr>
          <p:cNvPr id="4" name="页脚占位符 3">
            <a:extLst>
              <a:ext uri="{FF2B5EF4-FFF2-40B4-BE49-F238E27FC236}">
                <a16:creationId xmlns:a16="http://schemas.microsoft.com/office/drawing/2014/main" id="{3ABAC9E0-6428-B6A8-0A13-CDE242BB8E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E4CD786-3236-39B2-2CBB-7A4E36E7C8BB}"/>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398887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1619AB-D502-B393-71C6-4A8E57D50A10}"/>
              </a:ext>
            </a:extLst>
          </p:cNvPr>
          <p:cNvSpPr>
            <a:spLocks noGrp="1"/>
          </p:cNvSpPr>
          <p:nvPr>
            <p:ph type="dt" sz="half" idx="10"/>
          </p:nvPr>
        </p:nvSpPr>
        <p:spPr/>
        <p:txBody>
          <a:bodyPr/>
          <a:lstStyle/>
          <a:p>
            <a:fld id="{065D4BB3-682F-424A-930F-8DBF93B70D99}" type="datetime1">
              <a:rPr lang="zh-CN" altLang="en-US" smtClean="0"/>
              <a:t>2024/5/29</a:t>
            </a:fld>
            <a:endParaRPr lang="zh-CN" altLang="en-US"/>
          </a:p>
        </p:txBody>
      </p:sp>
      <p:sp>
        <p:nvSpPr>
          <p:cNvPr id="3" name="页脚占位符 2">
            <a:extLst>
              <a:ext uri="{FF2B5EF4-FFF2-40B4-BE49-F238E27FC236}">
                <a16:creationId xmlns:a16="http://schemas.microsoft.com/office/drawing/2014/main" id="{4EE08965-5F39-85D6-B00A-526E2EDDDD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59955B-09EF-E3E6-D2C2-161774CE3BE5}"/>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11199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B11AB-8703-F08B-6EA4-368B94C139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E671A2-8434-791F-2D56-1F130BB0C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7962AF-838F-7007-7B62-0D9E8525D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F398EF-C695-8685-CCB5-05CEEDA4FCEF}"/>
              </a:ext>
            </a:extLst>
          </p:cNvPr>
          <p:cNvSpPr>
            <a:spLocks noGrp="1"/>
          </p:cNvSpPr>
          <p:nvPr>
            <p:ph type="dt" sz="half" idx="10"/>
          </p:nvPr>
        </p:nvSpPr>
        <p:spPr/>
        <p:txBody>
          <a:bodyPr/>
          <a:lstStyle/>
          <a:p>
            <a:fld id="{B56A86D1-2B29-4E37-A578-981ADCB4CC81}" type="datetime1">
              <a:rPr lang="zh-CN" altLang="en-US" smtClean="0"/>
              <a:t>2024/5/29</a:t>
            </a:fld>
            <a:endParaRPr lang="zh-CN" altLang="en-US"/>
          </a:p>
        </p:txBody>
      </p:sp>
      <p:sp>
        <p:nvSpPr>
          <p:cNvPr id="6" name="页脚占位符 5">
            <a:extLst>
              <a:ext uri="{FF2B5EF4-FFF2-40B4-BE49-F238E27FC236}">
                <a16:creationId xmlns:a16="http://schemas.microsoft.com/office/drawing/2014/main" id="{4BCBFFEA-1AEC-F10D-B10E-A090500726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186CF7-6B8B-98AF-93F2-E5627FD55970}"/>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18629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D6873-D61C-BB95-489B-4BC99F14A5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D3156F-5744-84BA-0A11-A08F153C1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A25953-7AB9-F98E-70DD-6C65B4E9D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B6DC80-E748-0F64-DDAE-CB66CB384ADA}"/>
              </a:ext>
            </a:extLst>
          </p:cNvPr>
          <p:cNvSpPr>
            <a:spLocks noGrp="1"/>
          </p:cNvSpPr>
          <p:nvPr>
            <p:ph type="dt" sz="half" idx="10"/>
          </p:nvPr>
        </p:nvSpPr>
        <p:spPr/>
        <p:txBody>
          <a:bodyPr/>
          <a:lstStyle/>
          <a:p>
            <a:fld id="{E190337A-020B-404E-BFBC-38C7FB344DF9}" type="datetime1">
              <a:rPr lang="zh-CN" altLang="en-US" smtClean="0"/>
              <a:t>2024/5/29</a:t>
            </a:fld>
            <a:endParaRPr lang="zh-CN" altLang="en-US"/>
          </a:p>
        </p:txBody>
      </p:sp>
      <p:sp>
        <p:nvSpPr>
          <p:cNvPr id="6" name="页脚占位符 5">
            <a:extLst>
              <a:ext uri="{FF2B5EF4-FFF2-40B4-BE49-F238E27FC236}">
                <a16:creationId xmlns:a16="http://schemas.microsoft.com/office/drawing/2014/main" id="{905AA0F8-1BEE-BE04-F541-2A933A1CB8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0FA93C-B08B-EA2F-3219-AF6AA893654B}"/>
              </a:ext>
            </a:extLst>
          </p:cNvPr>
          <p:cNvSpPr>
            <a:spLocks noGrp="1"/>
          </p:cNvSpPr>
          <p:nvPr>
            <p:ph type="sldNum" sz="quarter" idx="12"/>
          </p:nvPr>
        </p:nvSpPr>
        <p:spPr/>
        <p:txBody>
          <a:body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16844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B26621-BA00-D36F-BF1C-CC3C5916A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002437-0E00-D53D-4C77-BC242B0A3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343666-F3B7-CB75-4900-7593415E9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9CA7F-A1D5-4DC4-A628-1F4AAC188177}" type="datetime1">
              <a:rPr lang="zh-CN" altLang="en-US" smtClean="0"/>
              <a:t>2024/5/29</a:t>
            </a:fld>
            <a:endParaRPr lang="zh-CN" altLang="en-US"/>
          </a:p>
        </p:txBody>
      </p:sp>
      <p:sp>
        <p:nvSpPr>
          <p:cNvPr id="5" name="页脚占位符 4">
            <a:extLst>
              <a:ext uri="{FF2B5EF4-FFF2-40B4-BE49-F238E27FC236}">
                <a16:creationId xmlns:a16="http://schemas.microsoft.com/office/drawing/2014/main" id="{B47F5C31-E941-E676-C00F-A41D68EA1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A57014-CD04-22F1-0546-8462CA5D4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85F54-A2D5-4892-A172-FF8CE155B8F6}" type="slidenum">
              <a:rPr lang="zh-CN" altLang="en-US" smtClean="0"/>
              <a:t>‹#›</a:t>
            </a:fld>
            <a:endParaRPr lang="zh-CN" altLang="en-US"/>
          </a:p>
        </p:txBody>
      </p:sp>
    </p:spTree>
    <p:extLst>
      <p:ext uri="{BB962C8B-B14F-4D97-AF65-F5344CB8AC3E}">
        <p14:creationId xmlns:p14="http://schemas.microsoft.com/office/powerpoint/2010/main" val="396341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2221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3.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AEA56B-75BF-0D65-3E6C-C3C600877A50}"/>
              </a:ext>
            </a:extLst>
          </p:cNvPr>
          <p:cNvSpPr txBox="1"/>
          <p:nvPr/>
        </p:nvSpPr>
        <p:spPr>
          <a:xfrm>
            <a:off x="669175" y="810490"/>
            <a:ext cx="10972800" cy="3935501"/>
          </a:xfrm>
          <a:prstGeom prst="rect">
            <a:avLst/>
          </a:prstGeom>
          <a:noFill/>
        </p:spPr>
        <p:txBody>
          <a:bodyPr wrap="square" rtlCol="0">
            <a:spAutoFit/>
          </a:bodyPr>
          <a:lstStyle/>
          <a:p>
            <a:pPr algn="just"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Quick answer to questions:</a:t>
            </a: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marL="285750" indent="-285750" algn="just" rtl="0" fontAlgn="base">
              <a:lnSpc>
                <a:spcPct val="150000"/>
              </a:lnSpc>
              <a:buFont typeface="Arial" panose="020B0604020202020204" pitchFamily="34" charset="0"/>
              <a:buChar char="•"/>
            </a:pPr>
            <a:r>
              <a:rPr lang="en-US" altLang="zh-CN" sz="1400" b="0" i="0" u="none" strike="noStrike" dirty="0">
                <a:solidFill>
                  <a:srgbClr val="000000"/>
                </a:solidFill>
                <a:effectLst/>
                <a:latin typeface="Calibri" panose="020F0502020204030204" pitchFamily="34" charset="0"/>
                <a:cs typeface="Calibri" panose="020F0502020204030204" pitchFamily="34" charset="0"/>
              </a:rPr>
              <a:t>The timestamps are not estimated. </a:t>
            </a:r>
            <a:r>
              <a:rPr lang="en-US" altLang="zh-CN" sz="1400" b="0" i="0" dirty="0">
                <a:solidFill>
                  <a:srgbClr val="000000"/>
                </a:solidFill>
                <a:effectLst/>
                <a:latin typeface="Calibri" panose="020F0502020204030204" pitchFamily="34" charset="0"/>
                <a:cs typeface="Calibri" panose="020F0502020204030204" pitchFamily="34" charset="0"/>
              </a:rPr>
              <a:t>​</a:t>
            </a:r>
            <a:endParaRPr lang="en-US" altLang="zh-CN" sz="1400" dirty="0">
              <a:solidFill>
                <a:srgbClr val="000000"/>
              </a:solidFill>
              <a:latin typeface="Calibri" panose="020F0502020204030204" pitchFamily="34" charset="0"/>
              <a:cs typeface="Calibri" panose="020F0502020204030204" pitchFamily="34" charset="0"/>
            </a:endParaRPr>
          </a:p>
          <a:p>
            <a:pPr marL="742950" lvl="1" indent="-285750" algn="just" fontAlgn="base">
              <a:lnSpc>
                <a:spcPct val="150000"/>
              </a:lnSpc>
              <a:buFont typeface="Arial" panose="020B0604020202020204" pitchFamily="34" charset="0"/>
              <a:buChar char="•"/>
            </a:pPr>
            <a:r>
              <a:rPr lang="en-US" altLang="zh-CN" sz="1400" b="0" i="0" u="none" strike="noStrike" dirty="0">
                <a:solidFill>
                  <a:srgbClr val="000000"/>
                </a:solidFill>
                <a:effectLst/>
                <a:latin typeface="Calibri" panose="020F0502020204030204" pitchFamily="34" charset="0"/>
                <a:cs typeface="Calibri" panose="020F0502020204030204" pitchFamily="34" charset="0"/>
              </a:rPr>
              <a:t>There is a timestamp in the message sent from the cloud server, which is the time shown on server's clock when the server sends the message. The server synchronizes its clock every ten minutes to UTC time.</a:t>
            </a:r>
            <a:r>
              <a:rPr lang="en-US" altLang="zh-CN" sz="1400" b="0" i="0" dirty="0">
                <a:solidFill>
                  <a:srgbClr val="000000"/>
                </a:solidFill>
                <a:effectLst/>
                <a:latin typeface="Calibri" panose="020F0502020204030204" pitchFamily="34" charset="0"/>
                <a:cs typeface="Calibri" panose="020F0502020204030204" pitchFamily="34" charset="0"/>
              </a:rPr>
              <a:t>​</a:t>
            </a:r>
            <a:endParaRPr lang="en-US" altLang="zh-CN" sz="1400" dirty="0">
              <a:solidFill>
                <a:srgbClr val="000000"/>
              </a:solidFill>
              <a:latin typeface="Calibri" panose="020F0502020204030204" pitchFamily="34" charset="0"/>
              <a:cs typeface="Calibri" panose="020F0502020204030204" pitchFamily="34" charset="0"/>
            </a:endParaRPr>
          </a:p>
          <a:p>
            <a:pPr marL="742950" lvl="1" indent="-285750" algn="just" fontAlgn="base">
              <a:lnSpc>
                <a:spcPct val="150000"/>
              </a:lnSpc>
              <a:buFont typeface="Arial" panose="020B0604020202020204" pitchFamily="34" charset="0"/>
              <a:buChar char="•"/>
            </a:pPr>
            <a:r>
              <a:rPr lang="en-US" altLang="zh-CN" sz="1400" b="0" i="0" u="none" strike="noStrike" dirty="0">
                <a:solidFill>
                  <a:srgbClr val="000000"/>
                </a:solidFill>
                <a:effectLst/>
                <a:latin typeface="Calibri" panose="020F0502020204030204" pitchFamily="34" charset="0"/>
                <a:cs typeface="Calibri" panose="020F0502020204030204" pitchFamily="34" charset="0"/>
              </a:rPr>
              <a:t>The vehicle also knows the time on its own clock every time when it sends and receives messages.</a:t>
            </a:r>
            <a:r>
              <a:rPr lang="en-US" altLang="zh-CN" sz="1400" b="0" i="0" dirty="0">
                <a:solidFill>
                  <a:srgbClr val="000000"/>
                </a:solidFill>
                <a:effectLst/>
                <a:latin typeface="Calibri" panose="020F0502020204030204" pitchFamily="34" charset="0"/>
                <a:cs typeface="Calibri" panose="020F0502020204030204" pitchFamily="34" charset="0"/>
              </a:rPr>
              <a:t>​</a:t>
            </a:r>
            <a:endParaRPr lang="en-US" altLang="zh-CN" sz="1400" dirty="0">
              <a:solidFill>
                <a:srgbClr val="000000"/>
              </a:solidFill>
              <a:latin typeface="Calibri" panose="020F0502020204030204" pitchFamily="34" charset="0"/>
              <a:cs typeface="Calibri" panose="020F0502020204030204" pitchFamily="34" charset="0"/>
            </a:endParaRPr>
          </a:p>
          <a:p>
            <a:pPr marL="285750" indent="-285750" algn="just" fontAlgn="base">
              <a:lnSpc>
                <a:spcPct val="150000"/>
              </a:lnSpc>
              <a:buFont typeface="Arial" panose="020B0604020202020204" pitchFamily="34" charset="0"/>
              <a:buChar char="•"/>
            </a:pPr>
            <a:endParaRPr lang="en-US" altLang="zh-CN" sz="1400" b="0" i="0" u="none" strike="noStrike" dirty="0">
              <a:solidFill>
                <a:srgbClr val="000000"/>
              </a:solidFill>
              <a:effectLst/>
              <a:latin typeface="Calibri" panose="020F0502020204030204" pitchFamily="34" charset="0"/>
              <a:cs typeface="Calibri" panose="020F0502020204030204" pitchFamily="34" charset="0"/>
            </a:endParaRPr>
          </a:p>
          <a:p>
            <a:pPr marL="285750" indent="-285750" algn="just" fontAlgn="base">
              <a:lnSpc>
                <a:spcPct val="150000"/>
              </a:lnSpc>
              <a:buFont typeface="Arial" panose="020B0604020202020204" pitchFamily="34" charset="0"/>
              <a:buChar char="•"/>
            </a:pPr>
            <a:r>
              <a:rPr lang="en-US" altLang="zh-CN" sz="1400" b="0" i="0" u="none" strike="noStrike" dirty="0">
                <a:solidFill>
                  <a:srgbClr val="000000"/>
                </a:solidFill>
                <a:effectLst/>
                <a:latin typeface="Calibri" panose="020F0502020204030204" pitchFamily="34" charset="0"/>
                <a:cs typeface="Calibri" panose="020F0502020204030204" pitchFamily="34" charset="0"/>
              </a:rPr>
              <a:t>Our goal is not to estimate the future timestamp, but instead how many seconds left until the end of current traffic light cycle.</a:t>
            </a:r>
          </a:p>
          <a:p>
            <a:pPr marL="285750" indent="-285750" algn="just" fontAlgn="base">
              <a:lnSpc>
                <a:spcPct val="150000"/>
              </a:lnSpc>
              <a:buFont typeface="Arial" panose="020B0604020202020204" pitchFamily="34" charset="0"/>
              <a:buChar char="•"/>
            </a:pPr>
            <a:endParaRPr lang="en-US" altLang="zh-CN" sz="1400" dirty="0">
              <a:solidFill>
                <a:srgbClr val="000000"/>
              </a:solidFill>
              <a:latin typeface="Calibri" panose="020F0502020204030204" pitchFamily="34" charset="0"/>
              <a:cs typeface="Calibri" panose="020F0502020204030204" pitchFamily="34" charset="0"/>
            </a:endParaRPr>
          </a:p>
          <a:p>
            <a:pPr marL="285750" indent="-285750" algn="just" fontAlgn="base">
              <a:lnSpc>
                <a:spcPct val="150000"/>
              </a:lnSpc>
              <a:buFont typeface="Arial" panose="020B0604020202020204" pitchFamily="34" charset="0"/>
              <a:buChar char="•"/>
            </a:pPr>
            <a:r>
              <a:rPr lang="en-US" altLang="zh-CN" sz="1400" dirty="0">
                <a:solidFill>
                  <a:srgbClr val="000000"/>
                </a:solidFill>
                <a:latin typeface="Calibri" panose="020F0502020204030204" pitchFamily="34" charset="0"/>
                <a:cs typeface="Calibri" panose="020F0502020204030204" pitchFamily="34" charset="0"/>
              </a:rPr>
              <a:t>This PowerPoint include:</a:t>
            </a:r>
            <a:r>
              <a:rPr lang="en-US" altLang="zh-CN" sz="1400" b="0" i="0" dirty="0">
                <a:solidFill>
                  <a:srgbClr val="000000"/>
                </a:solidFill>
                <a:effectLst/>
                <a:latin typeface="Calibri" panose="020F0502020204030204" pitchFamily="34" charset="0"/>
                <a:cs typeface="Calibri" panose="020F0502020204030204" pitchFamily="34" charset="0"/>
              </a:rPr>
              <a:t>​</a:t>
            </a:r>
            <a:endParaRPr lang="en-US" altLang="zh-CN" sz="1400" dirty="0">
              <a:solidFill>
                <a:srgbClr val="000000"/>
              </a:solidFill>
              <a:latin typeface="Calibri" panose="020F0502020204030204" pitchFamily="34" charset="0"/>
              <a:cs typeface="Calibri" panose="020F0502020204030204" pitchFamily="34" charset="0"/>
            </a:endParaRPr>
          </a:p>
          <a:p>
            <a:pPr marL="742950" lvl="1" indent="-285750" algn="just" fontAlgn="base">
              <a:lnSpc>
                <a:spcPct val="150000"/>
              </a:lnSpc>
              <a:buFont typeface="Arial" panose="020B0604020202020204" pitchFamily="34" charset="0"/>
              <a:buChar char="•"/>
            </a:pPr>
            <a:r>
              <a:rPr lang="en-US" altLang="zh-CN" sz="1400" b="0" i="0" u="none" strike="noStrike" dirty="0">
                <a:solidFill>
                  <a:srgbClr val="000000"/>
                </a:solidFill>
                <a:effectLst/>
                <a:latin typeface="Calibri" panose="020F0502020204030204" pitchFamily="34" charset="0"/>
                <a:cs typeface="Calibri" panose="020F0502020204030204" pitchFamily="34" charset="0"/>
              </a:rPr>
              <a:t>The detailed description of the problem</a:t>
            </a:r>
            <a:r>
              <a:rPr lang="en-US" altLang="zh-CN" sz="1400" b="0" i="0" dirty="0">
                <a:solidFill>
                  <a:srgbClr val="000000"/>
                </a:solidFill>
                <a:effectLst/>
                <a:latin typeface="Calibri" panose="020F0502020204030204" pitchFamily="34" charset="0"/>
                <a:cs typeface="Calibri" panose="020F0502020204030204" pitchFamily="34" charset="0"/>
              </a:rPr>
              <a:t>​.</a:t>
            </a:r>
            <a:endParaRPr lang="en-US" altLang="zh-CN" sz="1400" dirty="0">
              <a:solidFill>
                <a:srgbClr val="000000"/>
              </a:solidFill>
              <a:latin typeface="Calibri" panose="020F0502020204030204" pitchFamily="34" charset="0"/>
              <a:cs typeface="Calibri" panose="020F0502020204030204" pitchFamily="34" charset="0"/>
            </a:endParaRPr>
          </a:p>
          <a:p>
            <a:pPr marL="742950" lvl="1" indent="-285750" algn="just" fontAlgn="base">
              <a:lnSpc>
                <a:spcPct val="150000"/>
              </a:lnSpc>
              <a:buFont typeface="Arial" panose="020B0604020202020204" pitchFamily="34" charset="0"/>
              <a:buChar char="•"/>
            </a:pPr>
            <a:r>
              <a:rPr lang="en-US" altLang="zh-CN" sz="1400" b="0" i="0" u="none" strike="noStrike" dirty="0">
                <a:solidFill>
                  <a:srgbClr val="000000"/>
                </a:solidFill>
                <a:effectLst/>
                <a:latin typeface="Calibri" panose="020F0502020204030204" pitchFamily="34" charset="0"/>
                <a:cs typeface="Calibri" panose="020F0502020204030204" pitchFamily="34" charset="0"/>
              </a:rPr>
              <a:t>Some modifications and additional explanations to 'slide 8'.</a:t>
            </a:r>
            <a:endParaRPr lang="en-US" altLang="zh-CN" sz="1400" b="0" i="0" dirty="0">
              <a:solidFill>
                <a:srgbClr val="000000"/>
              </a:solidFill>
              <a:effectLst/>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6DAB2D2-1DA9-FA22-376F-9F5475B884B1}"/>
              </a:ext>
            </a:extLst>
          </p:cNvPr>
          <p:cNvSpPr>
            <a:spLocks noGrp="1"/>
          </p:cNvSpPr>
          <p:nvPr>
            <p:ph type="sldNum" sz="quarter" idx="12"/>
          </p:nvPr>
        </p:nvSpPr>
        <p:spPr/>
        <p:txBody>
          <a:bodyPr/>
          <a:lstStyle/>
          <a:p>
            <a:fld id="{E2D85F54-A2D5-4892-A172-FF8CE155B8F6}" type="slidenum">
              <a:rPr lang="zh-CN" altLang="en-US" smtClean="0"/>
              <a:t>1</a:t>
            </a:fld>
            <a:endParaRPr lang="zh-CN" altLang="en-US"/>
          </a:p>
        </p:txBody>
      </p:sp>
    </p:spTree>
    <p:extLst>
      <p:ext uri="{BB962C8B-B14F-4D97-AF65-F5344CB8AC3E}">
        <p14:creationId xmlns:p14="http://schemas.microsoft.com/office/powerpoint/2010/main" val="41446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AEA56B-75BF-0D65-3E6C-C3C600877A50}"/>
              </a:ext>
            </a:extLst>
          </p:cNvPr>
          <p:cNvSpPr txBox="1"/>
          <p:nvPr/>
        </p:nvSpPr>
        <p:spPr>
          <a:xfrm>
            <a:off x="669175" y="810490"/>
            <a:ext cx="10972800" cy="5549158"/>
          </a:xfrm>
          <a:prstGeom prst="rect">
            <a:avLst/>
          </a:prstGeom>
          <a:noFill/>
        </p:spPr>
        <p:txBody>
          <a:bodyPr wrap="square" rtlCol="0">
            <a:spAutoFit/>
          </a:bodyPr>
          <a:lstStyle/>
          <a:p>
            <a:pPr algn="just">
              <a:lnSpc>
                <a:spcPct val="150000"/>
              </a:lnSpc>
            </a:pPr>
            <a:r>
              <a:rPr lang="en-US" altLang="zh-CN" sz="1400" dirty="0">
                <a:latin typeface="Calibri" panose="020F0502020204030204" pitchFamily="34" charset="0"/>
                <a:cs typeface="Calibri" panose="020F0502020204030204" pitchFamily="34" charset="0"/>
              </a:rPr>
              <a:t>The problem we are trying to solve: predicting traffic light countdown</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Problem description:</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When our vehicle is approaching an intersection where traffic light is installed, we would like to know the amount of time or how many seconds left of current traffic phase – if current traffic light is green, knowing the countdown helps driver determined whether it is safe to pass and if current traffic light is red, it also helps to make the decision that whether it is worth shutdown the engine to reduce fuel consumption and meets environmental regulation requirements etc.</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In our case, there is a cloud server, which is provided and operated by a third party, continuously collects data and predicts how many seconds remaining for (almost all) traffic lights located in particular cities. </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With the help of V2I (Vehicle to Infrastructure) technology, our vehicle is able to send a BSM message to this cloud server at a frequency of ten times per second (10/s or 10 Hz). This cloud server receives all the messages and for every 300ms, this server checks these messages and decides whether if it is necessary to respond. If this server decides to respond to these messages, it will send a </a:t>
            </a:r>
            <a:r>
              <a:rPr lang="en-US" altLang="zh-CN" sz="1400" dirty="0" err="1">
                <a:latin typeface="Calibri" panose="020F0502020204030204" pitchFamily="34" charset="0"/>
                <a:cs typeface="Calibri" panose="020F0502020204030204" pitchFamily="34" charset="0"/>
              </a:rPr>
              <a:t>SPaT</a:t>
            </a:r>
            <a:r>
              <a:rPr lang="en-US" altLang="zh-CN" sz="1400" dirty="0">
                <a:latin typeface="Calibri" panose="020F0502020204030204" pitchFamily="34" charset="0"/>
                <a:cs typeface="Calibri" panose="020F0502020204030204" pitchFamily="34" charset="0"/>
              </a:rPr>
              <a:t> message to our vehicle that contains traffic light information including traffic light phase and countdown. </a:t>
            </a:r>
          </a:p>
          <a:p>
            <a:pPr algn="just">
              <a:lnSpc>
                <a:spcPct val="150000"/>
              </a:lnSpc>
            </a:pPr>
            <a:endParaRPr lang="en-US" altLang="zh-CN" sz="14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6DAB2D2-1DA9-FA22-376F-9F5475B884B1}"/>
              </a:ext>
            </a:extLst>
          </p:cNvPr>
          <p:cNvSpPr>
            <a:spLocks noGrp="1"/>
          </p:cNvSpPr>
          <p:nvPr>
            <p:ph type="sldNum" sz="quarter" idx="12"/>
          </p:nvPr>
        </p:nvSpPr>
        <p:spPr/>
        <p:txBody>
          <a:bodyPr/>
          <a:lstStyle/>
          <a:p>
            <a:fld id="{E2D85F54-A2D5-4892-A172-FF8CE155B8F6}" type="slidenum">
              <a:rPr lang="zh-CN" altLang="en-US" smtClean="0"/>
              <a:t>2</a:t>
            </a:fld>
            <a:endParaRPr lang="zh-CN" altLang="en-US"/>
          </a:p>
        </p:txBody>
      </p:sp>
    </p:spTree>
    <p:extLst>
      <p:ext uri="{BB962C8B-B14F-4D97-AF65-F5344CB8AC3E}">
        <p14:creationId xmlns:p14="http://schemas.microsoft.com/office/powerpoint/2010/main" val="271441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AEA56B-75BF-0D65-3E6C-C3C600877A50}"/>
              </a:ext>
            </a:extLst>
          </p:cNvPr>
          <p:cNvSpPr txBox="1"/>
          <p:nvPr/>
        </p:nvSpPr>
        <p:spPr>
          <a:xfrm>
            <a:off x="669175" y="810490"/>
            <a:ext cx="10972800" cy="4906408"/>
          </a:xfrm>
          <a:prstGeom prst="rect">
            <a:avLst/>
          </a:prstGeom>
          <a:noFill/>
        </p:spPr>
        <p:txBody>
          <a:bodyPr wrap="square" rtlCol="0">
            <a:spAutoFit/>
          </a:bodyPr>
          <a:lstStyle/>
          <a:p>
            <a:pPr algn="just">
              <a:lnSpc>
                <a:spcPct val="150000"/>
              </a:lnSpc>
            </a:pPr>
            <a:r>
              <a:rPr lang="en-US" altLang="zh-CN" sz="1400" dirty="0">
                <a:latin typeface="Calibri" panose="020F0502020204030204" pitchFamily="34" charset="0"/>
                <a:cs typeface="Calibri" panose="020F0502020204030204" pitchFamily="34" charset="0"/>
              </a:rPr>
              <a:t>The problem we are trying to solve: predicting traffic light countdown</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The nature of the problem:</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However, the connection between our vehicle and this cloud server may not always be ideal at all locations, and therefore, some issues may occur, for example, our vehicle may not always receives the message in time but after a delay, the message our vehicle receives may not always be the most recently sent, or our vehicle may completely lose connection to the cloud server for a couple of minutes while the vehicle still expects critical data from the server.</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A particular sub-problem:</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There is a delay in telecommunication between the cloud server and our vehicle caused by various factors, and therefore the message our vehicle receives is outdated to some degree that it is not accurately enough to provide to our customers. We would like to reduce this negative effect and applied an algorithm to adjust the data we received. </a:t>
            </a:r>
          </a:p>
          <a:p>
            <a:pPr algn="just">
              <a:lnSpc>
                <a:spcPct val="150000"/>
              </a:lnSpc>
            </a:pPr>
            <a:endParaRPr lang="en-US" altLang="zh-CN" sz="14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FFAF25FB-AD6D-78FC-283D-E5BF0F695585}"/>
              </a:ext>
            </a:extLst>
          </p:cNvPr>
          <p:cNvSpPr>
            <a:spLocks noGrp="1"/>
          </p:cNvSpPr>
          <p:nvPr>
            <p:ph type="sldNum" sz="quarter" idx="12"/>
          </p:nvPr>
        </p:nvSpPr>
        <p:spPr/>
        <p:txBody>
          <a:bodyPr/>
          <a:lstStyle/>
          <a:p>
            <a:fld id="{E2D85F54-A2D5-4892-A172-FF8CE155B8F6}" type="slidenum">
              <a:rPr lang="zh-CN" altLang="en-US" smtClean="0"/>
              <a:t>3</a:t>
            </a:fld>
            <a:endParaRPr lang="zh-CN" altLang="en-US"/>
          </a:p>
        </p:txBody>
      </p:sp>
    </p:spTree>
    <p:extLst>
      <p:ext uri="{BB962C8B-B14F-4D97-AF65-F5344CB8AC3E}">
        <p14:creationId xmlns:p14="http://schemas.microsoft.com/office/powerpoint/2010/main" val="22664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AEA56B-75BF-0D65-3E6C-C3C600877A50}"/>
              </a:ext>
            </a:extLst>
          </p:cNvPr>
          <p:cNvSpPr txBox="1"/>
          <p:nvPr/>
        </p:nvSpPr>
        <p:spPr>
          <a:xfrm>
            <a:off x="669175" y="810490"/>
            <a:ext cx="10972800" cy="3290581"/>
          </a:xfrm>
          <a:prstGeom prst="rect">
            <a:avLst/>
          </a:prstGeom>
          <a:noFill/>
        </p:spPr>
        <p:txBody>
          <a:bodyPr wrap="square" rtlCol="0">
            <a:spAutoFit/>
          </a:bodyPr>
          <a:lstStyle/>
          <a:p>
            <a:pPr algn="just">
              <a:lnSpc>
                <a:spcPct val="150000"/>
              </a:lnSpc>
            </a:pPr>
            <a:r>
              <a:rPr lang="en-US" altLang="zh-CN" sz="1400" dirty="0">
                <a:latin typeface="Calibri" panose="020F0502020204030204" pitchFamily="34" charset="0"/>
                <a:cs typeface="Calibri" panose="020F0502020204030204" pitchFamily="34" charset="0"/>
              </a:rPr>
              <a:t>The problem we are trying to solve: predicting traffic light countdown</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Assumption we made:</a:t>
            </a:r>
          </a:p>
          <a:p>
            <a:pPr algn="just">
              <a:lnSpc>
                <a:spcPct val="150000"/>
              </a:lnSpc>
            </a:pPr>
            <a:endParaRPr lang="en-US" altLang="zh-CN" sz="1400" dirty="0">
              <a:latin typeface="Calibri" panose="020F0502020204030204" pitchFamily="34" charset="0"/>
              <a:cs typeface="Calibri" panose="020F0502020204030204" pitchFamily="34" charset="0"/>
            </a:endParaRPr>
          </a:p>
          <a:p>
            <a:pPr marL="342900" indent="-342900" algn="just">
              <a:lnSpc>
                <a:spcPct val="150000"/>
              </a:lnSpc>
              <a:buAutoNum type="arabicPeriod"/>
            </a:pPr>
            <a:r>
              <a:rPr lang="en-US" altLang="zh-CN" sz="1400" dirty="0">
                <a:latin typeface="Calibri" panose="020F0502020204030204" pitchFamily="34" charset="0"/>
                <a:cs typeface="Calibri" panose="020F0502020204030204" pitchFamily="34" charset="0"/>
              </a:rPr>
              <a:t>We assume the delay between the cloud server and our vehicle is </a:t>
            </a:r>
            <a:r>
              <a:rPr lang="en-US" altLang="zh-CN" sz="1400" i="1" dirty="0">
                <a:latin typeface="Calibri" panose="020F0502020204030204" pitchFamily="34" charset="0"/>
                <a:cs typeface="Calibri" panose="020F0502020204030204" pitchFamily="34" charset="0"/>
              </a:rPr>
              <a:t>stable </a:t>
            </a:r>
            <a:r>
              <a:rPr lang="en-US" altLang="zh-CN" sz="1400" dirty="0">
                <a:latin typeface="Calibri" panose="020F0502020204030204" pitchFamily="34" charset="0"/>
                <a:cs typeface="Calibri" panose="020F0502020204030204" pitchFamily="34" charset="0"/>
              </a:rPr>
              <a:t>during a certain period of time when vehicle is running in certain regions. For example, the latency for most of the message our vehicle receives </a:t>
            </a:r>
            <a:r>
              <a:rPr lang="en-US" altLang="zh-CN" sz="1400" i="1" dirty="0">
                <a:latin typeface="Calibri" panose="020F0502020204030204" pitchFamily="34" charset="0"/>
                <a:cs typeface="Calibri" panose="020F0502020204030204" pitchFamily="34" charset="0"/>
              </a:rPr>
              <a:t>should be within two seconds </a:t>
            </a:r>
            <a:r>
              <a:rPr lang="en-US" altLang="zh-CN" sz="1400" dirty="0">
                <a:latin typeface="Calibri" panose="020F0502020204030204" pitchFamily="34" charset="0"/>
                <a:cs typeface="Calibri" panose="020F0502020204030204" pitchFamily="34" charset="0"/>
              </a:rPr>
              <a:t>if this vehicle is running in San Francisco on Thursday under 40 miles per hour. And</a:t>
            </a:r>
            <a:r>
              <a:rPr lang="zh-CN" altLang="en-US" sz="1400" dirty="0">
                <a:latin typeface="Calibri" panose="020F0502020204030204" pitchFamily="34" charset="0"/>
                <a:cs typeface="Calibri" panose="020F0502020204030204" pitchFamily="34" charset="0"/>
              </a:rPr>
              <a:t> </a:t>
            </a:r>
            <a:r>
              <a:rPr lang="en-US" altLang="zh-CN" sz="1400" dirty="0">
                <a:latin typeface="Calibri" panose="020F0502020204030204" pitchFamily="34" charset="0"/>
                <a:cs typeface="Calibri" panose="020F0502020204030204" pitchFamily="34" charset="0"/>
              </a:rPr>
              <a:t>this</a:t>
            </a:r>
            <a:r>
              <a:rPr lang="zh-CN" altLang="en-US" sz="1400" dirty="0">
                <a:latin typeface="Calibri" panose="020F0502020204030204" pitchFamily="34" charset="0"/>
                <a:cs typeface="Calibri" panose="020F0502020204030204" pitchFamily="34" charset="0"/>
              </a:rPr>
              <a:t> </a:t>
            </a:r>
            <a:r>
              <a:rPr lang="en-US" altLang="zh-CN" sz="1400" i="1" dirty="0">
                <a:latin typeface="Calibri" panose="020F0502020204030204" pitchFamily="34" charset="0"/>
                <a:cs typeface="Calibri" panose="020F0502020204030204" pitchFamily="34" charset="0"/>
              </a:rPr>
              <a:t>two seconds </a:t>
            </a:r>
            <a:r>
              <a:rPr lang="en-US" altLang="zh-CN" sz="1400" dirty="0">
                <a:latin typeface="Calibri" panose="020F0502020204030204" pitchFamily="34" charset="0"/>
                <a:cs typeface="Calibri" panose="020F0502020204030204" pitchFamily="34" charset="0"/>
              </a:rPr>
              <a:t>is determined by the algorithm. </a:t>
            </a:r>
          </a:p>
          <a:p>
            <a:pPr marL="342900" indent="-342900" algn="just">
              <a:lnSpc>
                <a:spcPct val="150000"/>
              </a:lnSpc>
              <a:buAutoNum type="arabicPeriod"/>
            </a:pPr>
            <a:endParaRPr lang="en-US" altLang="zh-CN" sz="1400" dirty="0">
              <a:latin typeface="Calibri" panose="020F0502020204030204" pitchFamily="34" charset="0"/>
              <a:cs typeface="Calibri" panose="020F0502020204030204" pitchFamily="34" charset="0"/>
            </a:endParaRPr>
          </a:p>
          <a:p>
            <a:pPr marL="342900" indent="-342900" algn="just">
              <a:lnSpc>
                <a:spcPct val="150000"/>
              </a:lnSpc>
              <a:buAutoNum type="arabicPeriod"/>
            </a:pPr>
            <a:r>
              <a:rPr lang="en-US" altLang="zh-CN" sz="1400" dirty="0">
                <a:latin typeface="Calibri" panose="020F0502020204030204" pitchFamily="34" charset="0"/>
                <a:cs typeface="Calibri" panose="020F0502020204030204" pitchFamily="34" charset="0"/>
              </a:rPr>
              <a:t>The clock running on the cloud server and the clock running on vehicle are independent and accurate. </a:t>
            </a:r>
          </a:p>
          <a:p>
            <a:pPr algn="just">
              <a:lnSpc>
                <a:spcPct val="150000"/>
              </a:lnSpc>
            </a:pPr>
            <a:endParaRPr lang="en-US" altLang="zh-CN" sz="14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CBD61F6F-D957-9E72-9FAD-9AA84E482432}"/>
              </a:ext>
            </a:extLst>
          </p:cNvPr>
          <p:cNvSpPr>
            <a:spLocks noGrp="1"/>
          </p:cNvSpPr>
          <p:nvPr>
            <p:ph type="sldNum" sz="quarter" idx="12"/>
          </p:nvPr>
        </p:nvSpPr>
        <p:spPr/>
        <p:txBody>
          <a:bodyPr/>
          <a:lstStyle/>
          <a:p>
            <a:fld id="{E2D85F54-A2D5-4892-A172-FF8CE155B8F6}" type="slidenum">
              <a:rPr lang="zh-CN" altLang="en-US" smtClean="0"/>
              <a:t>4</a:t>
            </a:fld>
            <a:endParaRPr lang="zh-CN" altLang="en-US"/>
          </a:p>
        </p:txBody>
      </p:sp>
    </p:spTree>
    <p:extLst>
      <p:ext uri="{BB962C8B-B14F-4D97-AF65-F5344CB8AC3E}">
        <p14:creationId xmlns:p14="http://schemas.microsoft.com/office/powerpoint/2010/main" val="292995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55DBB5C4-E9C5-33D2-1375-6D4E4883458C}"/>
              </a:ext>
            </a:extLst>
          </p:cNvPr>
          <p:cNvSpPr/>
          <p:nvPr/>
        </p:nvSpPr>
        <p:spPr>
          <a:xfrm>
            <a:off x="5051407" y="5269865"/>
            <a:ext cx="3236537" cy="73556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4" name="直接箭头连接符 3"/>
          <p:cNvCxnSpPr/>
          <p:nvPr/>
        </p:nvCxnSpPr>
        <p:spPr>
          <a:xfrm flipV="1">
            <a:off x="1565910" y="6339840"/>
            <a:ext cx="9353550" cy="762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p:nvPr/>
        </p:nvCxnSpPr>
        <p:spPr>
          <a:xfrm flipV="1">
            <a:off x="1570990" y="403860"/>
            <a:ext cx="2540" cy="59436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2" name="组合 11"/>
          <p:cNvGrpSpPr/>
          <p:nvPr/>
        </p:nvGrpSpPr>
        <p:grpSpPr>
          <a:xfrm>
            <a:off x="2705100" y="6209030"/>
            <a:ext cx="7295515" cy="138430"/>
            <a:chOff x="4260" y="9778"/>
            <a:chExt cx="11489" cy="218"/>
          </a:xfrm>
        </p:grpSpPr>
        <p:cxnSp>
          <p:nvCxnSpPr>
            <p:cNvPr id="6" name="直接连接符 5"/>
            <p:cNvCxnSpPr/>
            <p:nvPr/>
          </p:nvCxnSpPr>
          <p:spPr>
            <a:xfrm flipH="1">
              <a:off x="4260" y="9778"/>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nvCxnSpPr>
          <p:spPr>
            <a:xfrm flipH="1">
              <a:off x="6443" y="9778"/>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nvCxnSpPr>
          <p:spPr>
            <a:xfrm flipH="1">
              <a:off x="8605"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nvCxnSpPr>
          <p:spPr>
            <a:xfrm flipH="1">
              <a:off x="10797"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nvCxnSpPr>
          <p:spPr>
            <a:xfrm flipH="1">
              <a:off x="13173"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nvCxnSpPr>
          <p:spPr>
            <a:xfrm flipH="1">
              <a:off x="15749"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grpSp>
      <p:grpSp>
        <p:nvGrpSpPr>
          <p:cNvPr id="13" name="组合 12"/>
          <p:cNvGrpSpPr/>
          <p:nvPr/>
        </p:nvGrpSpPr>
        <p:grpSpPr>
          <a:xfrm rot="5400000">
            <a:off x="-733425" y="3051175"/>
            <a:ext cx="4752340" cy="138430"/>
            <a:chOff x="4260" y="9778"/>
            <a:chExt cx="11489" cy="218"/>
          </a:xfrm>
        </p:grpSpPr>
        <p:cxnSp>
          <p:nvCxnSpPr>
            <p:cNvPr id="14" name="直接连接符 13"/>
            <p:cNvCxnSpPr/>
            <p:nvPr/>
          </p:nvCxnSpPr>
          <p:spPr>
            <a:xfrm flipH="1">
              <a:off x="4260" y="9778"/>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5" name="直接连接符 14"/>
            <p:cNvCxnSpPr/>
            <p:nvPr/>
          </p:nvCxnSpPr>
          <p:spPr>
            <a:xfrm flipH="1">
              <a:off x="6443" y="9778"/>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6" name="直接连接符 15"/>
            <p:cNvCxnSpPr/>
            <p:nvPr/>
          </p:nvCxnSpPr>
          <p:spPr>
            <a:xfrm flipH="1">
              <a:off x="8605"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7" name="直接连接符 16"/>
            <p:cNvCxnSpPr/>
            <p:nvPr/>
          </p:nvCxnSpPr>
          <p:spPr>
            <a:xfrm flipH="1">
              <a:off x="10797"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8" name="直接连接符 17"/>
            <p:cNvCxnSpPr/>
            <p:nvPr/>
          </p:nvCxnSpPr>
          <p:spPr>
            <a:xfrm flipH="1">
              <a:off x="13173"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9" name="直接连接符 18"/>
            <p:cNvCxnSpPr/>
            <p:nvPr/>
          </p:nvCxnSpPr>
          <p:spPr>
            <a:xfrm flipH="1">
              <a:off x="15749" y="9784"/>
              <a:ext cx="1" cy="212"/>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grpSp>
      <mc:AlternateContent xmlns:mc="http://schemas.openxmlformats.org/markup-compatibility/2006" xmlns:a14="http://schemas.microsoft.com/office/drawing/2010/main">
        <mc:Choice Requires="a14">
          <p:sp>
            <p:nvSpPr>
              <p:cNvPr id="21" name="文本框 20"/>
              <p:cNvSpPr txBox="1"/>
              <p:nvPr/>
            </p:nvSpPr>
            <p:spPr>
              <a:xfrm>
                <a:off x="2209736" y="6402324"/>
                <a:ext cx="1216025" cy="37846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1</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=0.5</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209736" y="6402324"/>
                <a:ext cx="1216025" cy="378460"/>
              </a:xfrm>
              <a:prstGeom prst="rect">
                <a:avLst/>
              </a:prstGeom>
              <a:blipFill rotWithShape="1">
                <a:blip r:embed="rId2"/>
                <a:stretch>
                  <a:fillRect l="-47" t="-67" r="47" b="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3629596" y="6402324"/>
                <a:ext cx="1216025" cy="37973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2</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=1.0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3629596" y="6402324"/>
                <a:ext cx="1216025" cy="379730"/>
              </a:xfrm>
              <a:prstGeom prst="rect">
                <a:avLst/>
              </a:prstGeom>
              <a:blipFill rotWithShape="1">
                <a:blip r:embed="rId3"/>
                <a:stretch>
                  <a:fillRect l="-47" t="-67" r="47" b="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012626" y="6402324"/>
                <a:ext cx="1216025" cy="37973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3</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=1.5</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012626" y="6402324"/>
                <a:ext cx="1216025" cy="379730"/>
              </a:xfrm>
              <a:prstGeom prst="rect">
                <a:avLst/>
              </a:prstGeom>
              <a:blipFill rotWithShape="1">
                <a:blip r:embed="rId4"/>
                <a:stretch>
                  <a:fillRect l="-47" t="-67" r="47" b="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403276" y="6402324"/>
                <a:ext cx="1216025" cy="37782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4</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=2.0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6403276" y="6402324"/>
                <a:ext cx="1216025" cy="377825"/>
              </a:xfrm>
              <a:prstGeom prst="rect">
                <a:avLst/>
              </a:prstGeom>
              <a:blipFill rotWithShape="1">
                <a:blip r:embed="rId5"/>
                <a:stretch>
                  <a:fillRect l="-47" t="-67" r="47" b="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7875206" y="6402324"/>
                <a:ext cx="1216025" cy="36576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5</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=2.5</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7875206" y="6402324"/>
                <a:ext cx="1216025" cy="365760"/>
              </a:xfrm>
              <a:prstGeom prst="rect">
                <a:avLst/>
              </a:prstGeom>
              <a:blipFill rotWithShape="1">
                <a:blip r:embed="rId6"/>
                <a:stretch>
                  <a:fillRect l="-47" t="-69" r="47"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9472866" y="6402324"/>
                <a:ext cx="1216025" cy="3803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6</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=3.0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9472866" y="6402324"/>
                <a:ext cx="1216025" cy="380365"/>
              </a:xfrm>
              <a:prstGeom prst="rect">
                <a:avLst/>
              </a:prstGeom>
              <a:blipFill rotWithShape="1">
                <a:blip r:embed="rId7"/>
                <a:stretch>
                  <a:fillRect l="-47" t="-67" r="47" b="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11007026" y="6213094"/>
                <a:ext cx="550545" cy="36830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b>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𝑣</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11007026" y="6213094"/>
                <a:ext cx="550545" cy="368300"/>
              </a:xfrm>
              <a:prstGeom prst="rect">
                <a:avLst/>
              </a:prstGeom>
              <a:blipFill rotWithShape="1">
                <a:blip r:embed="rId8"/>
                <a:stretch>
                  <a:fillRect l="-104" t="-69" r="10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36894" y="5302504"/>
                <a:ext cx="1544320" cy="6343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1</m:t>
                          </m:r>
                        </m:sup>
                      </m:sSup>
                    </m:oMath>
                  </m:oMathPara>
                </a14:m>
                <a:endPar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微软雅黑" panose="020B0503020204020204" pitchFamily="34" charset="-122"/>
                  <a:cs typeface="Cambria Math" panose="02040503050406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=500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𝑚𝑠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6894" y="5302504"/>
                <a:ext cx="1544320" cy="634365"/>
              </a:xfrm>
              <a:prstGeom prst="rect">
                <a:avLst/>
              </a:prstGeom>
              <a:blipFill rotWithShape="1">
                <a:blip r:embed="rId9"/>
                <a:stretch>
                  <a:fillRect l="4" t="-40" r="37" b="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6574" y="4252849"/>
                <a:ext cx="1533525" cy="63500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2</m:t>
                          </m:r>
                        </m:sup>
                      </m:sSup>
                    </m:oMath>
                  </m:oMathPara>
                </a14:m>
                <a:endPar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微软雅黑" panose="020B0503020204020204" pitchFamily="34" charset="-122"/>
                  <a:cs typeface="Cambria Math" panose="02040503050406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=1000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𝑚𝑠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16574" y="4252849"/>
                <a:ext cx="1533525" cy="635000"/>
              </a:xfrm>
              <a:prstGeom prst="rect">
                <a:avLst/>
              </a:prstGeom>
              <a:blipFill rotWithShape="1">
                <a:blip r:embed="rId10"/>
                <a:stretch>
                  <a:fillRect l="4" t="-40" r="37" b="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8319" y="3293364"/>
                <a:ext cx="1536065" cy="63500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3</m:t>
                          </m:r>
                        </m:sup>
                      </m:sSup>
                    </m:oMath>
                  </m:oMathPara>
                </a14:m>
                <a:endPar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微软雅黑" panose="020B0503020204020204" pitchFamily="34" charset="-122"/>
                  <a:cs typeface="Cambria Math" panose="02040503050406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=1500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𝑚𝑠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8319" y="3293364"/>
                <a:ext cx="1536065" cy="635000"/>
              </a:xfrm>
              <a:prstGeom prst="rect">
                <a:avLst/>
              </a:prstGeom>
              <a:blipFill rotWithShape="1">
                <a:blip r:embed="rId11"/>
                <a:stretch>
                  <a:fillRect l="4" t="-40" r="37" b="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4194" y="2355469"/>
                <a:ext cx="1534795" cy="63373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4</m:t>
                          </m:r>
                        </m:sup>
                      </m:sSup>
                    </m:oMath>
                  </m:oMathPara>
                </a14:m>
                <a:endPar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微软雅黑" panose="020B0503020204020204" pitchFamily="34" charset="-122"/>
                  <a:cs typeface="Cambria Math" panose="02040503050406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=2000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𝑚𝑠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4194" y="2355469"/>
                <a:ext cx="1534795" cy="633730"/>
              </a:xfrm>
              <a:prstGeom prst="rect">
                <a:avLst/>
              </a:prstGeom>
              <a:blipFill rotWithShape="1">
                <a:blip r:embed="rId12"/>
                <a:stretch>
                  <a:fillRect l="4" t="-40" r="37" b="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1334" y="1456944"/>
                <a:ext cx="1538605" cy="63944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5</m:t>
                          </m:r>
                        </m:sup>
                      </m:sSup>
                    </m:oMath>
                  </m:oMathPara>
                </a14:m>
                <a:endPar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微软雅黑" panose="020B0503020204020204" pitchFamily="34" charset="-122"/>
                  <a:cs typeface="Cambria Math" panose="02040503050406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=2500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𝑚𝑠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334" y="1456944"/>
                <a:ext cx="1538605" cy="639445"/>
              </a:xfrm>
              <a:prstGeom prst="rect">
                <a:avLst/>
              </a:prstGeom>
              <a:blipFill rotWithShape="1">
                <a:blip r:embed="rId13"/>
                <a:stretch>
                  <a:fillRect l="4" t="-40" r="37" b="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1206" y="558419"/>
                <a:ext cx="1533525" cy="63563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p>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6</m:t>
                          </m:r>
                        </m:sup>
                      </m:sSup>
                    </m:oMath>
                  </m:oMathPara>
                </a14:m>
                <a:endPar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微软雅黑" panose="020B0503020204020204" pitchFamily="34" charset="-122"/>
                  <a:cs typeface="Cambria Math" panose="02040503050406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=3000</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𝑚𝑠</m:t>
                      </m:r>
                    </m:oMath>
                  </m:oMathPara>
                </a14:m>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1206" y="558419"/>
                <a:ext cx="1533525" cy="635635"/>
              </a:xfrm>
              <a:prstGeom prst="rect">
                <a:avLst/>
              </a:prstGeom>
              <a:blipFill rotWithShape="1">
                <a:blip r:embed="rId14"/>
                <a:stretch>
                  <a:fillRect l="-37" t="-40" r="37" b="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686896" y="35814"/>
                <a:ext cx="1555115" cy="36830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Cambria Math" panose="02040503050406030204"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b>
                          <m:r>
                            <a:rPr kumimoji="0" lang="en-US" altLang="zh-CN" sz="18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𝑐</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686896" y="35814"/>
                <a:ext cx="1555115" cy="368300"/>
              </a:xfrm>
              <a:prstGeom prst="rect">
                <a:avLst/>
              </a:prstGeom>
              <a:blipFill>
                <a:blip r:embed="rId15"/>
                <a:stretch>
                  <a:fillRect b="-13333"/>
                </a:stretch>
              </a:blipFill>
            </p:spPr>
            <p:txBody>
              <a:bodyPr/>
              <a:lstStyle/>
              <a:p>
                <a:r>
                  <a:rPr lang="en-US">
                    <a:noFill/>
                  </a:rPr>
                  <a:t> </a:t>
                </a:r>
              </a:p>
            </p:txBody>
          </p:sp>
        </mc:Fallback>
      </mc:AlternateContent>
      <p:sp>
        <p:nvSpPr>
          <p:cNvPr id="36" name="椭圆 35"/>
          <p:cNvSpPr/>
          <p:nvPr/>
        </p:nvSpPr>
        <p:spPr>
          <a:xfrm>
            <a:off x="2449830" y="54254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7" name="椭圆 36"/>
          <p:cNvSpPr/>
          <p:nvPr/>
        </p:nvSpPr>
        <p:spPr>
          <a:xfrm>
            <a:off x="2576830" y="55524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8" name="椭圆 37"/>
          <p:cNvSpPr/>
          <p:nvPr/>
        </p:nvSpPr>
        <p:spPr>
          <a:xfrm>
            <a:off x="2668270" y="52603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9" name="椭圆 38"/>
          <p:cNvSpPr/>
          <p:nvPr/>
        </p:nvSpPr>
        <p:spPr>
          <a:xfrm>
            <a:off x="2759710" y="54457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0" name="椭圆 39"/>
          <p:cNvSpPr/>
          <p:nvPr/>
        </p:nvSpPr>
        <p:spPr>
          <a:xfrm>
            <a:off x="2576830" y="538988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1" name="椭圆 40"/>
          <p:cNvSpPr/>
          <p:nvPr/>
        </p:nvSpPr>
        <p:spPr>
          <a:xfrm>
            <a:off x="2533650" y="52425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2" name="椭圆 41"/>
          <p:cNvSpPr/>
          <p:nvPr/>
        </p:nvSpPr>
        <p:spPr>
          <a:xfrm>
            <a:off x="2713990" y="5560695"/>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3" name="椭圆 42"/>
          <p:cNvSpPr/>
          <p:nvPr/>
        </p:nvSpPr>
        <p:spPr>
          <a:xfrm>
            <a:off x="2632710" y="538988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4" name="椭圆 43"/>
          <p:cNvSpPr/>
          <p:nvPr/>
        </p:nvSpPr>
        <p:spPr>
          <a:xfrm>
            <a:off x="2622550" y="54965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5" name="椭圆 44"/>
          <p:cNvSpPr/>
          <p:nvPr/>
        </p:nvSpPr>
        <p:spPr>
          <a:xfrm>
            <a:off x="2923540" y="544322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6" name="椭圆 45"/>
          <p:cNvSpPr/>
          <p:nvPr/>
        </p:nvSpPr>
        <p:spPr>
          <a:xfrm>
            <a:off x="2531110" y="50952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7" name="椭圆 46"/>
          <p:cNvSpPr/>
          <p:nvPr/>
        </p:nvSpPr>
        <p:spPr>
          <a:xfrm>
            <a:off x="2724150" y="50952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0" name="椭圆 59"/>
          <p:cNvSpPr/>
          <p:nvPr/>
        </p:nvSpPr>
        <p:spPr>
          <a:xfrm>
            <a:off x="3999865" y="46164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1" name="椭圆 60"/>
          <p:cNvSpPr/>
          <p:nvPr/>
        </p:nvSpPr>
        <p:spPr>
          <a:xfrm>
            <a:off x="3999865" y="46164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2" name="椭圆 61"/>
          <p:cNvSpPr/>
          <p:nvPr/>
        </p:nvSpPr>
        <p:spPr>
          <a:xfrm>
            <a:off x="4091305" y="43243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3" name="椭圆 62"/>
          <p:cNvSpPr/>
          <p:nvPr/>
        </p:nvSpPr>
        <p:spPr>
          <a:xfrm>
            <a:off x="4182745" y="45097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4" name="椭圆 63"/>
          <p:cNvSpPr/>
          <p:nvPr/>
        </p:nvSpPr>
        <p:spPr>
          <a:xfrm>
            <a:off x="3999865" y="44538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5" name="椭圆 64"/>
          <p:cNvSpPr/>
          <p:nvPr/>
        </p:nvSpPr>
        <p:spPr>
          <a:xfrm>
            <a:off x="3956685" y="43065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6" name="椭圆 65"/>
          <p:cNvSpPr/>
          <p:nvPr/>
        </p:nvSpPr>
        <p:spPr>
          <a:xfrm>
            <a:off x="4137025" y="4624705"/>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7" name="椭圆 66"/>
          <p:cNvSpPr/>
          <p:nvPr/>
        </p:nvSpPr>
        <p:spPr>
          <a:xfrm>
            <a:off x="4055745" y="44538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8" name="椭圆 67"/>
          <p:cNvSpPr/>
          <p:nvPr/>
        </p:nvSpPr>
        <p:spPr>
          <a:xfrm>
            <a:off x="4045585" y="45605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69" name="椭圆 68"/>
          <p:cNvSpPr/>
          <p:nvPr/>
        </p:nvSpPr>
        <p:spPr>
          <a:xfrm>
            <a:off x="4228465" y="44005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0" name="椭圆 69"/>
          <p:cNvSpPr/>
          <p:nvPr/>
        </p:nvSpPr>
        <p:spPr>
          <a:xfrm>
            <a:off x="3865245" y="45605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1" name="椭圆 70"/>
          <p:cNvSpPr/>
          <p:nvPr/>
        </p:nvSpPr>
        <p:spPr>
          <a:xfrm>
            <a:off x="3862705" y="44005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5" name="椭圆 74"/>
          <p:cNvSpPr/>
          <p:nvPr/>
        </p:nvSpPr>
        <p:spPr>
          <a:xfrm>
            <a:off x="5601335" y="34988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7" name="椭圆 76"/>
          <p:cNvSpPr/>
          <p:nvPr/>
        </p:nvSpPr>
        <p:spPr>
          <a:xfrm>
            <a:off x="5636895" y="32829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9" name="椭圆 78"/>
          <p:cNvSpPr/>
          <p:nvPr/>
        </p:nvSpPr>
        <p:spPr>
          <a:xfrm>
            <a:off x="5474335" y="34429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81" name="椭圆 80"/>
          <p:cNvSpPr/>
          <p:nvPr/>
        </p:nvSpPr>
        <p:spPr>
          <a:xfrm>
            <a:off x="5647055" y="33896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83" name="椭圆 82"/>
          <p:cNvSpPr/>
          <p:nvPr/>
        </p:nvSpPr>
        <p:spPr>
          <a:xfrm>
            <a:off x="5738495" y="35496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cxnSp>
        <p:nvCxnSpPr>
          <p:cNvPr id="84" name="直接连接符 83"/>
          <p:cNvCxnSpPr/>
          <p:nvPr/>
        </p:nvCxnSpPr>
        <p:spPr>
          <a:xfrm flipV="1">
            <a:off x="2635885" y="91440"/>
            <a:ext cx="8264525" cy="5420995"/>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97" name="椭圆 96"/>
          <p:cNvSpPr/>
          <p:nvPr/>
        </p:nvSpPr>
        <p:spPr>
          <a:xfrm>
            <a:off x="2694940" y="54762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98" name="椭圆 97"/>
          <p:cNvSpPr/>
          <p:nvPr/>
        </p:nvSpPr>
        <p:spPr>
          <a:xfrm>
            <a:off x="2694940" y="54762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99" name="椭圆 98"/>
          <p:cNvSpPr/>
          <p:nvPr/>
        </p:nvSpPr>
        <p:spPr>
          <a:xfrm>
            <a:off x="2786380" y="51841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0" name="椭圆 99"/>
          <p:cNvSpPr/>
          <p:nvPr/>
        </p:nvSpPr>
        <p:spPr>
          <a:xfrm>
            <a:off x="2877820" y="53695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1" name="椭圆 100"/>
          <p:cNvSpPr/>
          <p:nvPr/>
        </p:nvSpPr>
        <p:spPr>
          <a:xfrm>
            <a:off x="2694940" y="531368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2" name="椭圆 101"/>
          <p:cNvSpPr/>
          <p:nvPr/>
        </p:nvSpPr>
        <p:spPr>
          <a:xfrm>
            <a:off x="2651760" y="51663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3" name="椭圆 102"/>
          <p:cNvSpPr/>
          <p:nvPr/>
        </p:nvSpPr>
        <p:spPr>
          <a:xfrm>
            <a:off x="2832100" y="5484495"/>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4" name="椭圆 103"/>
          <p:cNvSpPr/>
          <p:nvPr/>
        </p:nvSpPr>
        <p:spPr>
          <a:xfrm>
            <a:off x="2750820" y="531368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5" name="椭圆 104"/>
          <p:cNvSpPr/>
          <p:nvPr/>
        </p:nvSpPr>
        <p:spPr>
          <a:xfrm>
            <a:off x="2740660" y="54203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6" name="椭圆 105"/>
          <p:cNvSpPr/>
          <p:nvPr/>
        </p:nvSpPr>
        <p:spPr>
          <a:xfrm>
            <a:off x="2923540" y="52603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7" name="椭圆 106"/>
          <p:cNvSpPr/>
          <p:nvPr/>
        </p:nvSpPr>
        <p:spPr>
          <a:xfrm>
            <a:off x="2560320" y="54203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8" name="椭圆 107"/>
          <p:cNvSpPr/>
          <p:nvPr/>
        </p:nvSpPr>
        <p:spPr>
          <a:xfrm>
            <a:off x="2557780" y="52603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9" name="椭圆 108"/>
          <p:cNvSpPr/>
          <p:nvPr/>
        </p:nvSpPr>
        <p:spPr>
          <a:xfrm>
            <a:off x="3999865" y="45097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0" name="椭圆 109"/>
          <p:cNvSpPr/>
          <p:nvPr/>
        </p:nvSpPr>
        <p:spPr>
          <a:xfrm>
            <a:off x="3999865" y="45097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1" name="椭圆 110"/>
          <p:cNvSpPr/>
          <p:nvPr/>
        </p:nvSpPr>
        <p:spPr>
          <a:xfrm>
            <a:off x="4091305" y="42176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2" name="椭圆 111"/>
          <p:cNvSpPr/>
          <p:nvPr/>
        </p:nvSpPr>
        <p:spPr>
          <a:xfrm>
            <a:off x="4182745" y="4403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3" name="椭圆 112"/>
          <p:cNvSpPr/>
          <p:nvPr/>
        </p:nvSpPr>
        <p:spPr>
          <a:xfrm>
            <a:off x="3999865" y="434721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4" name="椭圆 113"/>
          <p:cNvSpPr/>
          <p:nvPr/>
        </p:nvSpPr>
        <p:spPr>
          <a:xfrm>
            <a:off x="4274185" y="42176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5" name="椭圆 114"/>
          <p:cNvSpPr/>
          <p:nvPr/>
        </p:nvSpPr>
        <p:spPr>
          <a:xfrm>
            <a:off x="4137025" y="45605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6" name="椭圆 115"/>
          <p:cNvSpPr/>
          <p:nvPr/>
        </p:nvSpPr>
        <p:spPr>
          <a:xfrm>
            <a:off x="4055745" y="434721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7" name="椭圆 116"/>
          <p:cNvSpPr/>
          <p:nvPr/>
        </p:nvSpPr>
        <p:spPr>
          <a:xfrm>
            <a:off x="4045585" y="44538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8" name="椭圆 117"/>
          <p:cNvSpPr/>
          <p:nvPr/>
        </p:nvSpPr>
        <p:spPr>
          <a:xfrm>
            <a:off x="4228465" y="42938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9" name="椭圆 118"/>
          <p:cNvSpPr/>
          <p:nvPr/>
        </p:nvSpPr>
        <p:spPr>
          <a:xfrm>
            <a:off x="3954145" y="46062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0" name="椭圆 119"/>
          <p:cNvSpPr/>
          <p:nvPr/>
        </p:nvSpPr>
        <p:spPr>
          <a:xfrm>
            <a:off x="4319905" y="44538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1" name="椭圆 120"/>
          <p:cNvSpPr/>
          <p:nvPr/>
        </p:nvSpPr>
        <p:spPr>
          <a:xfrm>
            <a:off x="6703695" y="27876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2" name="椭圆 121"/>
          <p:cNvSpPr/>
          <p:nvPr/>
        </p:nvSpPr>
        <p:spPr>
          <a:xfrm>
            <a:off x="6703695" y="27876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4" name="椭圆 123"/>
          <p:cNvSpPr/>
          <p:nvPr/>
        </p:nvSpPr>
        <p:spPr>
          <a:xfrm>
            <a:off x="6886575" y="26809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5" name="椭圆 124"/>
          <p:cNvSpPr/>
          <p:nvPr/>
        </p:nvSpPr>
        <p:spPr>
          <a:xfrm>
            <a:off x="6703695" y="2625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8" name="椭圆 127"/>
          <p:cNvSpPr/>
          <p:nvPr/>
        </p:nvSpPr>
        <p:spPr>
          <a:xfrm>
            <a:off x="6759575" y="2625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29" name="椭圆 128"/>
          <p:cNvSpPr/>
          <p:nvPr/>
        </p:nvSpPr>
        <p:spPr>
          <a:xfrm>
            <a:off x="6749415" y="27317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30" name="椭圆 129"/>
          <p:cNvSpPr/>
          <p:nvPr/>
        </p:nvSpPr>
        <p:spPr>
          <a:xfrm>
            <a:off x="6932295" y="25717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33" name="椭圆 132"/>
          <p:cNvSpPr/>
          <p:nvPr/>
        </p:nvSpPr>
        <p:spPr>
          <a:xfrm>
            <a:off x="7997190" y="4055110"/>
            <a:ext cx="91440" cy="106680"/>
          </a:xfrm>
          <a:prstGeom prst="ellipse">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35" name="椭圆 134"/>
          <p:cNvSpPr/>
          <p:nvPr/>
        </p:nvSpPr>
        <p:spPr>
          <a:xfrm>
            <a:off x="9495790" y="5330825"/>
            <a:ext cx="91440" cy="106680"/>
          </a:xfrm>
          <a:prstGeom prst="ellipse">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36" name="椭圆 135"/>
          <p:cNvSpPr/>
          <p:nvPr/>
        </p:nvSpPr>
        <p:spPr>
          <a:xfrm>
            <a:off x="10066655" y="3061970"/>
            <a:ext cx="91440" cy="106680"/>
          </a:xfrm>
          <a:prstGeom prst="ellipse">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37" name="椭圆 136"/>
          <p:cNvSpPr/>
          <p:nvPr/>
        </p:nvSpPr>
        <p:spPr>
          <a:xfrm>
            <a:off x="6196965" y="5334635"/>
            <a:ext cx="91440" cy="106680"/>
          </a:xfrm>
          <a:prstGeom prst="ellipse">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cxnSp>
        <p:nvCxnSpPr>
          <p:cNvPr id="138" name="直接箭头连接符 137"/>
          <p:cNvCxnSpPr>
            <a:stCxn id="133" idx="0"/>
            <a:endCxn id="139" idx="4"/>
          </p:cNvCxnSpPr>
          <p:nvPr/>
        </p:nvCxnSpPr>
        <p:spPr>
          <a:xfrm flipV="1">
            <a:off x="8042910" y="2026920"/>
            <a:ext cx="0" cy="20281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139" name="椭圆 138"/>
          <p:cNvSpPr/>
          <p:nvPr/>
        </p:nvSpPr>
        <p:spPr>
          <a:xfrm>
            <a:off x="7997190" y="1920240"/>
            <a:ext cx="91440" cy="106680"/>
          </a:xfrm>
          <a:prstGeom prst="ellipse">
            <a:avLst/>
          </a:prstGeom>
          <a:solidFill>
            <a:schemeClr val="tx1">
              <a:lumMod val="50000"/>
              <a:lumOff val="50000"/>
            </a:schemeClr>
          </a:solidFill>
          <a:ln>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cxnSp>
        <p:nvCxnSpPr>
          <p:cNvPr id="142" name="直接箭头连接符 141"/>
          <p:cNvCxnSpPr/>
          <p:nvPr/>
        </p:nvCxnSpPr>
        <p:spPr>
          <a:xfrm flipH="1" flipV="1">
            <a:off x="9518650" y="1026160"/>
            <a:ext cx="12065" cy="4261485"/>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143" name="椭圆 142"/>
          <p:cNvSpPr/>
          <p:nvPr/>
        </p:nvSpPr>
        <p:spPr>
          <a:xfrm>
            <a:off x="9478010" y="919480"/>
            <a:ext cx="91440" cy="106680"/>
          </a:xfrm>
          <a:prstGeom prst="ellipse">
            <a:avLst/>
          </a:prstGeom>
          <a:solidFill>
            <a:schemeClr val="tx1">
              <a:lumMod val="50000"/>
              <a:lumOff val="50000"/>
            </a:schemeClr>
          </a:solidFill>
          <a:ln>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cxnSp>
        <p:nvCxnSpPr>
          <p:cNvPr id="144" name="直接箭头连接符 143"/>
          <p:cNvCxnSpPr>
            <a:endCxn id="145" idx="4"/>
          </p:cNvCxnSpPr>
          <p:nvPr/>
        </p:nvCxnSpPr>
        <p:spPr>
          <a:xfrm flipV="1">
            <a:off x="10112375" y="664845"/>
            <a:ext cx="0" cy="2356485"/>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145" name="椭圆 144"/>
          <p:cNvSpPr/>
          <p:nvPr/>
        </p:nvSpPr>
        <p:spPr>
          <a:xfrm>
            <a:off x="10066655" y="558165"/>
            <a:ext cx="91440" cy="106680"/>
          </a:xfrm>
          <a:prstGeom prst="ellipse">
            <a:avLst/>
          </a:prstGeom>
          <a:solidFill>
            <a:schemeClr val="tx1">
              <a:lumMod val="50000"/>
              <a:lumOff val="50000"/>
            </a:schemeClr>
          </a:solidFill>
          <a:ln>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46" name="椭圆 145"/>
          <p:cNvSpPr/>
          <p:nvPr/>
        </p:nvSpPr>
        <p:spPr>
          <a:xfrm>
            <a:off x="4648200" y="47739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47" name="椭圆 146"/>
          <p:cNvSpPr/>
          <p:nvPr/>
        </p:nvSpPr>
        <p:spPr>
          <a:xfrm>
            <a:off x="6856730" y="38087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48" name="椭圆 147"/>
          <p:cNvSpPr/>
          <p:nvPr/>
        </p:nvSpPr>
        <p:spPr>
          <a:xfrm>
            <a:off x="5509895" y="44005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49" name="椭圆 148"/>
          <p:cNvSpPr/>
          <p:nvPr/>
        </p:nvSpPr>
        <p:spPr>
          <a:xfrm>
            <a:off x="5636895" y="45275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0" name="椭圆 149"/>
          <p:cNvSpPr/>
          <p:nvPr/>
        </p:nvSpPr>
        <p:spPr>
          <a:xfrm>
            <a:off x="7134225" y="28536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1" name="椭圆 150"/>
          <p:cNvSpPr/>
          <p:nvPr/>
        </p:nvSpPr>
        <p:spPr>
          <a:xfrm>
            <a:off x="5953125" y="38417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2" name="椭圆 151"/>
          <p:cNvSpPr/>
          <p:nvPr/>
        </p:nvSpPr>
        <p:spPr>
          <a:xfrm>
            <a:off x="7023735" y="30822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3" name="椭圆 152"/>
          <p:cNvSpPr/>
          <p:nvPr/>
        </p:nvSpPr>
        <p:spPr>
          <a:xfrm>
            <a:off x="3371215" y="529082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4" name="椭圆 153"/>
          <p:cNvSpPr/>
          <p:nvPr/>
        </p:nvSpPr>
        <p:spPr>
          <a:xfrm>
            <a:off x="3230245" y="520700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5" name="椭圆 154"/>
          <p:cNvSpPr/>
          <p:nvPr/>
        </p:nvSpPr>
        <p:spPr>
          <a:xfrm>
            <a:off x="4274185" y="49885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6" name="椭圆 155"/>
          <p:cNvSpPr/>
          <p:nvPr/>
        </p:nvSpPr>
        <p:spPr>
          <a:xfrm>
            <a:off x="6668135" y="42176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7" name="椭圆 156"/>
          <p:cNvSpPr/>
          <p:nvPr/>
        </p:nvSpPr>
        <p:spPr>
          <a:xfrm>
            <a:off x="5509895" y="35496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8" name="椭圆 157"/>
          <p:cNvSpPr/>
          <p:nvPr/>
        </p:nvSpPr>
        <p:spPr>
          <a:xfrm>
            <a:off x="5509895" y="35496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60" name="椭圆 159"/>
          <p:cNvSpPr/>
          <p:nvPr/>
        </p:nvSpPr>
        <p:spPr>
          <a:xfrm>
            <a:off x="5692775" y="34429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61" name="椭圆 160"/>
          <p:cNvSpPr/>
          <p:nvPr/>
        </p:nvSpPr>
        <p:spPr>
          <a:xfrm>
            <a:off x="5509895" y="3387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63" name="椭圆 162"/>
          <p:cNvSpPr/>
          <p:nvPr/>
        </p:nvSpPr>
        <p:spPr>
          <a:xfrm>
            <a:off x="5647055" y="36004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64" name="椭圆 163"/>
          <p:cNvSpPr/>
          <p:nvPr/>
        </p:nvSpPr>
        <p:spPr>
          <a:xfrm>
            <a:off x="5565775" y="3387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66" name="椭圆 165"/>
          <p:cNvSpPr/>
          <p:nvPr/>
        </p:nvSpPr>
        <p:spPr>
          <a:xfrm>
            <a:off x="5738495" y="33337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69" name="椭圆 168"/>
          <p:cNvSpPr/>
          <p:nvPr/>
        </p:nvSpPr>
        <p:spPr>
          <a:xfrm>
            <a:off x="5940425" y="34404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0" name="椭圆 169"/>
          <p:cNvSpPr/>
          <p:nvPr/>
        </p:nvSpPr>
        <p:spPr>
          <a:xfrm>
            <a:off x="4137025" y="45072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1" name="椭圆 170"/>
          <p:cNvSpPr/>
          <p:nvPr/>
        </p:nvSpPr>
        <p:spPr>
          <a:xfrm>
            <a:off x="4137025" y="45072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2" name="椭圆 171"/>
          <p:cNvSpPr/>
          <p:nvPr/>
        </p:nvSpPr>
        <p:spPr>
          <a:xfrm>
            <a:off x="3999865" y="4462145"/>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3" name="椭圆 172"/>
          <p:cNvSpPr/>
          <p:nvPr/>
        </p:nvSpPr>
        <p:spPr>
          <a:xfrm>
            <a:off x="4319905" y="44005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4" name="椭圆 173"/>
          <p:cNvSpPr/>
          <p:nvPr/>
        </p:nvSpPr>
        <p:spPr>
          <a:xfrm>
            <a:off x="4137025" y="43446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5" name="椭圆 174"/>
          <p:cNvSpPr/>
          <p:nvPr/>
        </p:nvSpPr>
        <p:spPr>
          <a:xfrm>
            <a:off x="4093845" y="439801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6" name="椭圆 175"/>
          <p:cNvSpPr/>
          <p:nvPr/>
        </p:nvSpPr>
        <p:spPr>
          <a:xfrm>
            <a:off x="4274185" y="45580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7" name="椭圆 176"/>
          <p:cNvSpPr/>
          <p:nvPr/>
        </p:nvSpPr>
        <p:spPr>
          <a:xfrm>
            <a:off x="4192905" y="434467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8" name="椭圆 177"/>
          <p:cNvSpPr/>
          <p:nvPr/>
        </p:nvSpPr>
        <p:spPr>
          <a:xfrm>
            <a:off x="4182745" y="44513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9" name="椭圆 178"/>
          <p:cNvSpPr/>
          <p:nvPr/>
        </p:nvSpPr>
        <p:spPr>
          <a:xfrm>
            <a:off x="4365625" y="42913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0" name="椭圆 179"/>
          <p:cNvSpPr/>
          <p:nvPr/>
        </p:nvSpPr>
        <p:spPr>
          <a:xfrm>
            <a:off x="4091305" y="460375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1" name="椭圆 180"/>
          <p:cNvSpPr/>
          <p:nvPr/>
        </p:nvSpPr>
        <p:spPr>
          <a:xfrm>
            <a:off x="4192905" y="466471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5" name="椭圆 184"/>
          <p:cNvSpPr/>
          <p:nvPr/>
        </p:nvSpPr>
        <p:spPr>
          <a:xfrm>
            <a:off x="6967855" y="2742565"/>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6" name="椭圆 185"/>
          <p:cNvSpPr/>
          <p:nvPr/>
        </p:nvSpPr>
        <p:spPr>
          <a:xfrm>
            <a:off x="6830695" y="2752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7" name="椭圆 186"/>
          <p:cNvSpPr/>
          <p:nvPr/>
        </p:nvSpPr>
        <p:spPr>
          <a:xfrm>
            <a:off x="6787515" y="280543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8" name="椭圆 187"/>
          <p:cNvSpPr/>
          <p:nvPr/>
        </p:nvSpPr>
        <p:spPr>
          <a:xfrm>
            <a:off x="6830695" y="251841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89" name="椭圆 188"/>
          <p:cNvSpPr/>
          <p:nvPr/>
        </p:nvSpPr>
        <p:spPr>
          <a:xfrm>
            <a:off x="6886575" y="275209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1" name="椭圆 190"/>
          <p:cNvSpPr/>
          <p:nvPr/>
        </p:nvSpPr>
        <p:spPr>
          <a:xfrm>
            <a:off x="6967855" y="251841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4" name="椭圆 193"/>
          <p:cNvSpPr/>
          <p:nvPr/>
        </p:nvSpPr>
        <p:spPr>
          <a:xfrm>
            <a:off x="2877820" y="52730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5" name="椭圆 194"/>
          <p:cNvSpPr/>
          <p:nvPr/>
        </p:nvSpPr>
        <p:spPr>
          <a:xfrm>
            <a:off x="2877820" y="52730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6" name="椭圆 195"/>
          <p:cNvSpPr/>
          <p:nvPr/>
        </p:nvSpPr>
        <p:spPr>
          <a:xfrm>
            <a:off x="2740660" y="5227955"/>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7" name="椭圆 196"/>
          <p:cNvSpPr/>
          <p:nvPr/>
        </p:nvSpPr>
        <p:spPr>
          <a:xfrm>
            <a:off x="3060700" y="51663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8" name="椭圆 197"/>
          <p:cNvSpPr/>
          <p:nvPr/>
        </p:nvSpPr>
        <p:spPr>
          <a:xfrm>
            <a:off x="2877820" y="511048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99" name="椭圆 198"/>
          <p:cNvSpPr/>
          <p:nvPr/>
        </p:nvSpPr>
        <p:spPr>
          <a:xfrm>
            <a:off x="2834640" y="516382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0" name="椭圆 199"/>
          <p:cNvSpPr/>
          <p:nvPr/>
        </p:nvSpPr>
        <p:spPr>
          <a:xfrm>
            <a:off x="3014980" y="53238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1" name="椭圆 200"/>
          <p:cNvSpPr/>
          <p:nvPr/>
        </p:nvSpPr>
        <p:spPr>
          <a:xfrm>
            <a:off x="2933700" y="511048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2" name="椭圆 201"/>
          <p:cNvSpPr/>
          <p:nvPr/>
        </p:nvSpPr>
        <p:spPr>
          <a:xfrm>
            <a:off x="2923540" y="52171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3" name="椭圆 202"/>
          <p:cNvSpPr/>
          <p:nvPr/>
        </p:nvSpPr>
        <p:spPr>
          <a:xfrm>
            <a:off x="3106420" y="505714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4" name="椭圆 203"/>
          <p:cNvSpPr/>
          <p:nvPr/>
        </p:nvSpPr>
        <p:spPr>
          <a:xfrm>
            <a:off x="2832100" y="536956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5" name="椭圆 204"/>
          <p:cNvSpPr/>
          <p:nvPr/>
        </p:nvSpPr>
        <p:spPr>
          <a:xfrm>
            <a:off x="2933700" y="5430520"/>
            <a:ext cx="91440" cy="1066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cxnSp>
        <p:nvCxnSpPr>
          <p:cNvPr id="206" name="直接箭头连接符 205"/>
          <p:cNvCxnSpPr>
            <a:stCxn id="137" idx="0"/>
          </p:cNvCxnSpPr>
          <p:nvPr/>
        </p:nvCxnSpPr>
        <p:spPr>
          <a:xfrm flipV="1">
            <a:off x="6242685" y="3168650"/>
            <a:ext cx="4445" cy="2165985"/>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207" name="椭圆 206"/>
          <p:cNvSpPr/>
          <p:nvPr/>
        </p:nvSpPr>
        <p:spPr>
          <a:xfrm>
            <a:off x="6196965" y="3082290"/>
            <a:ext cx="91440" cy="106680"/>
          </a:xfrm>
          <a:prstGeom prst="ellipse">
            <a:avLst/>
          </a:prstGeom>
          <a:solidFill>
            <a:schemeClr val="tx1">
              <a:lumMod val="50000"/>
              <a:lumOff val="50000"/>
            </a:schemeClr>
          </a:solidFill>
          <a:ln>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210" name="文本框 209"/>
              <p:cNvSpPr txBox="1"/>
              <p:nvPr/>
            </p:nvSpPr>
            <p:spPr>
              <a:xfrm>
                <a:off x="5372671" y="5443474"/>
                <a:ext cx="2681605" cy="41656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𝑣</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+1</m:t>
                          </m:r>
                        </m:sup>
                      </m:sSub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𝑡𝑖𝑚𝑒𝑠𝑡𝑎𝑚𝑝</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𝑐</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+1</m:t>
                          </m:r>
                        </m:sup>
                      </m:sSubSup>
                    </m:oMath>
                  </m:oMathPara>
                </a14:m>
                <a:endParaRPr kumimoji="0" lang="en-US" altLang="zh-CN" sz="1800" b="0" i="1" u="none" strike="noStrike" kern="1200" cap="none" spc="0" normalizeH="0" baseline="0" noProof="0" dirty="0">
                  <a:ln>
                    <a:noFill/>
                  </a:ln>
                  <a:solidFill>
                    <a:srgbClr val="C00000"/>
                  </a:solidFill>
                  <a:effectLst/>
                  <a:uLnTx/>
                  <a:uFillTx/>
                  <a:latin typeface="Cambria Math" panose="02040503050406030204" charset="0"/>
                  <a:ea typeface="微软雅黑" panose="020B0503020204020204" pitchFamily="34" charset="-122"/>
                  <a:cs typeface="Cambria Math" panose="02040503050406030204" charset="0"/>
                </a:endParaRPr>
              </a:p>
            </p:txBody>
          </p:sp>
        </mc:Choice>
        <mc:Fallback xmlns="">
          <p:sp>
            <p:nvSpPr>
              <p:cNvPr id="210" name="文本框 209"/>
              <p:cNvSpPr txBox="1">
                <a:spLocks noRot="1" noChangeAspect="1" noMove="1" noResize="1" noEditPoints="1" noAdjustHandles="1" noChangeArrowheads="1" noChangeShapeType="1" noTextEdit="1"/>
              </p:cNvSpPr>
              <p:nvPr/>
            </p:nvSpPr>
            <p:spPr>
              <a:xfrm>
                <a:off x="5372671" y="5443474"/>
                <a:ext cx="2681605" cy="416560"/>
              </a:xfrm>
              <a:prstGeom prst="rect">
                <a:avLst/>
              </a:prstGeom>
              <a:blipFill rotWithShape="1">
                <a:blip r:embed="rId16"/>
                <a:stretch>
                  <a:fillRect l="-21" t="-61" r="21" b="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1" name="文本框 210"/>
              <p:cNvSpPr txBox="1"/>
              <p:nvPr/>
            </p:nvSpPr>
            <p:spPr>
              <a:xfrm>
                <a:off x="8365426" y="5484749"/>
                <a:ext cx="3112135" cy="41656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𝑣</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+1||</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+2</m:t>
                          </m:r>
                        </m:sup>
                      </m:sSub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𝑡𝑖𝑚𝑒𝑠𝑡𝑎𝑚𝑝</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𝑐</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+1||</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+2</m:t>
                          </m:r>
                        </m:sup>
                      </m:sSubSup>
                    </m:oMath>
                  </m:oMathPara>
                </a14:m>
                <a:endParaRPr kumimoji="0" lang="en-US" altLang="zh-CN" sz="1800" b="0" i="1" u="none" strike="noStrike" kern="1200" cap="none" spc="0" normalizeH="0" baseline="0" noProof="0">
                  <a:ln>
                    <a:noFill/>
                  </a:ln>
                  <a:solidFill>
                    <a:srgbClr val="C00000"/>
                  </a:solidFill>
                  <a:effectLst/>
                  <a:uLnTx/>
                  <a:uFillTx/>
                  <a:latin typeface="Cambria Math" panose="02040503050406030204" charset="0"/>
                  <a:ea typeface="微软雅黑" panose="020B0503020204020204" pitchFamily="34" charset="-122"/>
                  <a:cs typeface="Cambria Math" panose="02040503050406030204" charset="0"/>
                </a:endParaRPr>
              </a:p>
            </p:txBody>
          </p:sp>
        </mc:Choice>
        <mc:Fallback xmlns="">
          <p:sp>
            <p:nvSpPr>
              <p:cNvPr id="211" name="文本框 210"/>
              <p:cNvSpPr txBox="1">
                <a:spLocks noRot="1" noChangeAspect="1" noMove="1" noResize="1" noEditPoints="1" noAdjustHandles="1" noChangeArrowheads="1" noChangeShapeType="1" noTextEdit="1"/>
              </p:cNvSpPr>
              <p:nvPr/>
            </p:nvSpPr>
            <p:spPr>
              <a:xfrm>
                <a:off x="8365426" y="5484749"/>
                <a:ext cx="3112135" cy="416560"/>
              </a:xfrm>
              <a:prstGeom prst="rect">
                <a:avLst/>
              </a:prstGeom>
              <a:blipFill rotWithShape="1">
                <a:blip r:embed="rId17"/>
                <a:stretch>
                  <a:fillRect l="-18" t="-61" r="18" b="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文本框 211"/>
              <p:cNvSpPr txBox="1"/>
              <p:nvPr/>
            </p:nvSpPr>
            <p:spPr>
              <a:xfrm>
                <a:off x="8886126" y="3133344"/>
                <a:ext cx="3112135" cy="41656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𝑣</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+5||</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+6</m:t>
                          </m:r>
                        </m:sup>
                      </m:sSub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𝑡𝑖𝑚𝑒𝑠𝑡𝑎𝑚𝑝</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𝑐</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+5||</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+6</m:t>
                          </m:r>
                        </m:sup>
                      </m:sSubSup>
                    </m:oMath>
                  </m:oMathPara>
                </a14:m>
                <a:endParaRPr kumimoji="0" lang="en-US" altLang="zh-CN" sz="1800" b="0" i="1" u="none" strike="noStrike" kern="1200" cap="none" spc="0" normalizeH="0" baseline="0" noProof="0">
                  <a:ln>
                    <a:noFill/>
                  </a:ln>
                  <a:solidFill>
                    <a:srgbClr val="C00000"/>
                  </a:solidFill>
                  <a:effectLst/>
                  <a:uLnTx/>
                  <a:uFillTx/>
                  <a:latin typeface="Cambria Math" panose="02040503050406030204" charset="0"/>
                  <a:ea typeface="微软雅黑" panose="020B0503020204020204" pitchFamily="34" charset="-122"/>
                  <a:cs typeface="Cambria Math" panose="02040503050406030204" charset="0"/>
                </a:endParaRPr>
              </a:p>
            </p:txBody>
          </p:sp>
        </mc:Choice>
        <mc:Fallback xmlns="">
          <p:sp>
            <p:nvSpPr>
              <p:cNvPr id="212" name="文本框 211"/>
              <p:cNvSpPr txBox="1">
                <a:spLocks noRot="1" noChangeAspect="1" noMove="1" noResize="1" noEditPoints="1" noAdjustHandles="1" noChangeArrowheads="1" noChangeShapeType="1" noTextEdit="1"/>
              </p:cNvSpPr>
              <p:nvPr/>
            </p:nvSpPr>
            <p:spPr>
              <a:xfrm>
                <a:off x="8886126" y="3133344"/>
                <a:ext cx="3112135" cy="416560"/>
              </a:xfrm>
              <a:prstGeom prst="rect">
                <a:avLst/>
              </a:prstGeom>
              <a:blipFill rotWithShape="1">
                <a:blip r:embed="rId18"/>
                <a:stretch>
                  <a:fillRect l="-18" t="-61" r="18" b="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3" name="文本框 212"/>
              <p:cNvSpPr txBox="1"/>
              <p:nvPr/>
            </p:nvSpPr>
            <p:spPr>
              <a:xfrm>
                <a:off x="6861111" y="4111244"/>
                <a:ext cx="3103245" cy="41656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𝑣</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+8||</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+9</m:t>
                          </m:r>
                        </m:sup>
                      </m:sSub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sSubSup>
                        <m:sSubSupPr>
                          <m:ctrlPr>
                            <a:rPr kumimoji="0" lang="en-US" altLang="zh-CN" sz="1800" b="0" i="1" u="none" strike="noStrike" kern="1200" cap="none" spc="0" normalizeH="0" baseline="0" noProof="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𝑡𝑖𝑚𝑒𝑠𝑡𝑎𝑚𝑝</m:t>
                          </m:r>
                        </m:e>
                        <m:sub>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𝑐</m:t>
                          </m:r>
                        </m:sub>
                        <m:sup>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+8||</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8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+9</m:t>
                          </m:r>
                        </m:sup>
                      </m:sSubSup>
                    </m:oMath>
                  </m:oMathPara>
                </a14:m>
                <a:endParaRPr kumimoji="0" lang="en-US" altLang="zh-CN" sz="1800" b="0" i="1" u="none" strike="noStrike" kern="1200" cap="none" spc="0" normalizeH="0" baseline="0" noProof="0">
                  <a:ln>
                    <a:noFill/>
                  </a:ln>
                  <a:solidFill>
                    <a:srgbClr val="C00000"/>
                  </a:solidFill>
                  <a:effectLst/>
                  <a:uLnTx/>
                  <a:uFillTx/>
                  <a:latin typeface="Cambria Math" panose="02040503050406030204" charset="0"/>
                  <a:ea typeface="微软雅黑" panose="020B0503020204020204" pitchFamily="34" charset="-122"/>
                  <a:cs typeface="Cambria Math" panose="02040503050406030204" charset="0"/>
                </a:endParaRPr>
              </a:p>
            </p:txBody>
          </p:sp>
        </mc:Choice>
        <mc:Fallback xmlns="">
          <p:sp>
            <p:nvSpPr>
              <p:cNvPr id="213" name="文本框 212"/>
              <p:cNvSpPr txBox="1">
                <a:spLocks noRot="1" noChangeAspect="1" noMove="1" noResize="1" noEditPoints="1" noAdjustHandles="1" noChangeArrowheads="1" noChangeShapeType="1" noTextEdit="1"/>
              </p:cNvSpPr>
              <p:nvPr/>
            </p:nvSpPr>
            <p:spPr>
              <a:xfrm>
                <a:off x="6861111" y="4111244"/>
                <a:ext cx="3103245" cy="416560"/>
              </a:xfrm>
              <a:prstGeom prst="rect">
                <a:avLst/>
              </a:prstGeom>
              <a:blipFill rotWithShape="1">
                <a:blip r:embed="rId19"/>
                <a:stretch>
                  <a:fillRect l="-18" t="-61" r="18" b="61"/>
                </a:stretch>
              </a:blipFill>
            </p:spPr>
            <p:txBody>
              <a:bodyPr/>
              <a:lstStyle/>
              <a:p>
                <a:r>
                  <a:rPr lang="zh-CN" altLang="en-US">
                    <a:noFill/>
                  </a:rPr>
                  <a:t> </a:t>
                </a:r>
              </a:p>
            </p:txBody>
          </p:sp>
        </mc:Fallback>
      </mc:AlternateContent>
      <p:sp>
        <p:nvSpPr>
          <p:cNvPr id="2" name="文本框 1"/>
          <p:cNvSpPr txBox="1"/>
          <p:nvPr/>
        </p:nvSpPr>
        <p:spPr>
          <a:xfrm>
            <a:off x="2969260" y="35560"/>
            <a:ext cx="5816600"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sym typeface="+mn-ea"/>
              </a:rPr>
              <a:t>Scheme without Considering System Latency</a:t>
            </a: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sym typeface="+mn-ea"/>
            </a:endParaRP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F2935E89-64CD-DE2C-959C-9B5256D7B5CF}"/>
                  </a:ext>
                </a:extLst>
              </p:cNvPr>
              <p:cNvSpPr txBox="1"/>
              <p:nvPr/>
            </p:nvSpPr>
            <p:spPr>
              <a:xfrm>
                <a:off x="1998189" y="685939"/>
                <a:ext cx="627242" cy="2770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0" lang="en-US" altLang="zh-CN" sz="1000" b="0" i="1" u="none" strike="noStrike" kern="1200" cap="none" spc="0" normalizeH="0" baseline="0" noProof="0" smtClean="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m:t>
                          </m:r>
                        </m:e>
                        <m:sub>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𝑣</m:t>
                          </m:r>
                        </m:sub>
                        <m:sup>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𝑖</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+1</m:t>
                          </m:r>
                        </m:sup>
                      </m:sSubSup>
                    </m:oMath>
                  </m:oMathPara>
                </a14:m>
                <a:endParaRPr lang="zh-CN" altLang="en-US" sz="1000" dirty="0"/>
              </a:p>
            </p:txBody>
          </p:sp>
        </mc:Choice>
        <mc:Fallback xmlns="">
          <p:sp>
            <p:nvSpPr>
              <p:cNvPr id="48" name="文本框 47">
                <a:extLst>
                  <a:ext uri="{FF2B5EF4-FFF2-40B4-BE49-F238E27FC236}">
                    <a16:creationId xmlns:a16="http://schemas.microsoft.com/office/drawing/2014/main" id="{F2935E89-64CD-DE2C-959C-9B5256D7B5CF}"/>
                  </a:ext>
                </a:extLst>
              </p:cNvPr>
              <p:cNvSpPr txBox="1">
                <a:spLocks noRot="1" noChangeAspect="1" noMove="1" noResize="1" noEditPoints="1" noAdjustHandles="1" noChangeArrowheads="1" noChangeShapeType="1" noTextEdit="1"/>
              </p:cNvSpPr>
              <p:nvPr/>
            </p:nvSpPr>
            <p:spPr>
              <a:xfrm>
                <a:off x="1998189" y="685939"/>
                <a:ext cx="627242" cy="277064"/>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61E7142C-2541-3D71-7A22-A1900ADBEFC8}"/>
                  </a:ext>
                </a:extLst>
              </p:cNvPr>
              <p:cNvSpPr txBox="1"/>
              <p:nvPr/>
            </p:nvSpPr>
            <p:spPr>
              <a:xfrm>
                <a:off x="1998189" y="930037"/>
                <a:ext cx="4148426" cy="246221"/>
              </a:xfrm>
              <a:prstGeom prst="rect">
                <a:avLst/>
              </a:prstGeom>
              <a:noFill/>
            </p:spPr>
            <p:txBody>
              <a:bodyPr wrap="square">
                <a:spAutoFit/>
              </a:bodyPr>
              <a:lstStyle/>
              <a:p>
                <a14:m>
                  <m:oMath xmlns:m="http://schemas.openxmlformats.org/officeDocument/2006/math">
                    <m:r>
                      <m:rPr>
                        <m:sty m:val="p"/>
                      </m:rPr>
                      <a:rPr lang="en-US" altLang="zh-CN" sz="1000" b="0" i="0" smtClean="0">
                        <a:solidFill>
                          <a:schemeClr val="tx1"/>
                        </a:solidFill>
                        <a:latin typeface="Cambria Math" panose="02040503050406030204" pitchFamily="18" charset="0"/>
                      </a:rPr>
                      <m:t>t</m:t>
                    </m:r>
                    <m:r>
                      <m:rPr>
                        <m:sty m:val="p"/>
                      </m:rPr>
                      <a:rPr lang="en-US" altLang="zh-CN" sz="1000" i="1">
                        <a:solidFill>
                          <a:schemeClr val="tx1"/>
                        </a:solidFill>
                        <a:latin typeface="Cambria Math" panose="02040503050406030204" pitchFamily="18" charset="0"/>
                      </a:rPr>
                      <m:t>ime</m:t>
                    </m:r>
                  </m:oMath>
                </a14:m>
                <a:r>
                  <a:rPr lang="zh-CN" altLang="en-US" sz="1000" dirty="0">
                    <a:solidFill>
                      <a:schemeClr val="tx1"/>
                    </a:solidFill>
                    <a:latin typeface="Calibri (正文)"/>
                  </a:rPr>
                  <a:t> </a:t>
                </a:r>
                <a:r>
                  <a:rPr lang="en-US" altLang="zh-CN" sz="1000" dirty="0">
                    <a:solidFill>
                      <a:schemeClr val="tx1"/>
                    </a:solidFill>
                  </a:rPr>
                  <a:t>difference between message </a:t>
                </a:r>
                <a14:m>
                  <m:oMath xmlns:m="http://schemas.openxmlformats.org/officeDocument/2006/math">
                    <m:r>
                      <a:rPr lang="en-US" altLang="zh-CN" sz="1000" i="1">
                        <a:solidFill>
                          <a:schemeClr val="tx1"/>
                        </a:solidFill>
                        <a:latin typeface="Cambria Math" panose="02040503050406030204" charset="0"/>
                        <a:cs typeface="Cambria Math" panose="02040503050406030204" charset="0"/>
                      </a:rPr>
                      <m:t>𝑖</m:t>
                    </m:r>
                  </m:oMath>
                </a14:m>
                <a:r>
                  <a:rPr lang="en-US" altLang="zh-CN" sz="1000" dirty="0">
                    <a:solidFill>
                      <a:schemeClr val="tx1"/>
                    </a:solidFill>
                  </a:rPr>
                  <a:t> and message </a:t>
                </a:r>
                <a14:m>
                  <m:oMath xmlns:m="http://schemas.openxmlformats.org/officeDocument/2006/math">
                    <m:r>
                      <a:rPr lang="en-US" altLang="zh-CN" sz="1000" i="1">
                        <a:solidFill>
                          <a:schemeClr val="tx1"/>
                        </a:solidFill>
                        <a:latin typeface="Cambria Math" panose="02040503050406030204" charset="0"/>
                        <a:cs typeface="Cambria Math" panose="02040503050406030204" charset="0"/>
                      </a:rPr>
                      <m:t>𝑖</m:t>
                    </m:r>
                    <m:r>
                      <a:rPr lang="en-US" altLang="zh-CN" sz="1000" i="1">
                        <a:solidFill>
                          <a:schemeClr val="tx1"/>
                        </a:solidFill>
                        <a:latin typeface="Cambria Math" panose="02040503050406030204" charset="0"/>
                        <a:cs typeface="Cambria Math" panose="02040503050406030204" charset="0"/>
                      </a:rPr>
                      <m:t>+</m:t>
                    </m:r>
                  </m:oMath>
                </a14:m>
                <a:r>
                  <a:rPr lang="en-US" altLang="zh-CN" sz="1000" dirty="0">
                    <a:solidFill>
                      <a:schemeClr val="tx1"/>
                    </a:solidFill>
                  </a:rPr>
                  <a:t> 1 that vehicle receives</a:t>
                </a:r>
                <a:endParaRPr lang="zh-CN" altLang="en-US" sz="1000" dirty="0">
                  <a:solidFill>
                    <a:schemeClr val="tx1"/>
                  </a:solidFill>
                </a:endParaRPr>
              </a:p>
            </p:txBody>
          </p:sp>
        </mc:Choice>
        <mc:Fallback>
          <p:sp>
            <p:nvSpPr>
              <p:cNvPr id="49" name="文本框 48">
                <a:extLst>
                  <a:ext uri="{FF2B5EF4-FFF2-40B4-BE49-F238E27FC236}">
                    <a16:creationId xmlns:a16="http://schemas.microsoft.com/office/drawing/2014/main" id="{61E7142C-2541-3D71-7A22-A1900ADBEFC8}"/>
                  </a:ext>
                </a:extLst>
              </p:cNvPr>
              <p:cNvSpPr txBox="1">
                <a:spLocks noRot="1" noChangeAspect="1" noMove="1" noResize="1" noEditPoints="1" noAdjustHandles="1" noChangeArrowheads="1" noChangeShapeType="1" noTextEdit="1"/>
              </p:cNvSpPr>
              <p:nvPr/>
            </p:nvSpPr>
            <p:spPr>
              <a:xfrm>
                <a:off x="1998189" y="930037"/>
                <a:ext cx="4148426" cy="246221"/>
              </a:xfrm>
              <a:prstGeom prst="rect">
                <a:avLst/>
              </a:prstGeom>
              <a:blipFill>
                <a:blip r:embed="rId21"/>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B27A6A16-CAEE-41B0-4EF0-3EF45D309D42}"/>
                  </a:ext>
                </a:extLst>
              </p:cNvPr>
              <p:cNvSpPr txBox="1"/>
              <p:nvPr/>
            </p:nvSpPr>
            <p:spPr>
              <a:xfrm>
                <a:off x="1519977" y="1320800"/>
                <a:ext cx="2113706" cy="2771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0" lang="en-US" altLang="zh-CN" sz="1000" b="0" i="1" u="none" strike="noStrike" kern="1200" cap="none" spc="0" normalizeH="0" baseline="0" noProof="0" smtClean="0">
                              <a:ln>
                                <a:noFill/>
                              </a:ln>
                              <a:solidFill>
                                <a:srgbClr val="C00000"/>
                              </a:solidFill>
                              <a:effectLst/>
                              <a:uLnTx/>
                              <a:uFillTx/>
                              <a:latin typeface="Cambria Math" panose="02040503050406030204" pitchFamily="18" charset="0"/>
                              <a:cs typeface="Cambria Math" panose="02040503050406030204" charset="0"/>
                            </a:rPr>
                          </m:ctrlPr>
                        </m:sSubSupPr>
                        <m:e>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𝑡𝑖𝑚𝑒𝑠𝑡𝑎𝑚𝑝</m:t>
                          </m:r>
                        </m:e>
                        <m:sub>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𝑐</m:t>
                          </m:r>
                        </m:sub>
                        <m:sup>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𝑗</m:t>
                          </m:r>
                          <m:r>
                            <a:rPr kumimoji="0" lang="en-US" altLang="zh-CN" sz="1000" b="0" i="1" u="none" strike="noStrike" kern="1200" cap="none" spc="0" normalizeH="0" baseline="0" noProof="0">
                              <a:ln>
                                <a:noFill/>
                              </a:ln>
                              <a:solidFill>
                                <a:srgbClr val="C00000"/>
                              </a:solidFill>
                              <a:effectLst/>
                              <a:uLnTx/>
                              <a:uFillTx/>
                              <a:latin typeface="Cambria Math" panose="02040503050406030204" charset="0"/>
                              <a:cs typeface="Cambria Math" panose="02040503050406030204" charset="0"/>
                            </a:rPr>
                            <m:t>+1</m:t>
                          </m:r>
                        </m:sup>
                      </m:sSubSup>
                    </m:oMath>
                  </m:oMathPara>
                </a14:m>
                <a:endParaRPr lang="zh-CN" altLang="en-US" sz="1000" dirty="0"/>
              </a:p>
            </p:txBody>
          </p:sp>
        </mc:Choice>
        <mc:Fallback xmlns="">
          <p:sp>
            <p:nvSpPr>
              <p:cNvPr id="50" name="文本框 49">
                <a:extLst>
                  <a:ext uri="{FF2B5EF4-FFF2-40B4-BE49-F238E27FC236}">
                    <a16:creationId xmlns:a16="http://schemas.microsoft.com/office/drawing/2014/main" id="{B27A6A16-CAEE-41B0-4EF0-3EF45D309D42}"/>
                  </a:ext>
                </a:extLst>
              </p:cNvPr>
              <p:cNvSpPr txBox="1">
                <a:spLocks noRot="1" noChangeAspect="1" noMove="1" noResize="1" noEditPoints="1" noAdjustHandles="1" noChangeArrowheads="1" noChangeShapeType="1" noTextEdit="1"/>
              </p:cNvSpPr>
              <p:nvPr/>
            </p:nvSpPr>
            <p:spPr>
              <a:xfrm>
                <a:off x="1519977" y="1320800"/>
                <a:ext cx="2113706" cy="277127"/>
              </a:xfrm>
              <a:prstGeom prst="rect">
                <a:avLst/>
              </a:prstGeom>
              <a:blipFill>
                <a:blip r:embed="rId22"/>
                <a:stretch>
                  <a:fillRect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4366DFB4-5AD8-CE17-00DB-62D36CAE4D00}"/>
                  </a:ext>
                </a:extLst>
              </p:cNvPr>
              <p:cNvSpPr txBox="1"/>
              <p:nvPr/>
            </p:nvSpPr>
            <p:spPr>
              <a:xfrm>
                <a:off x="1998189" y="1581363"/>
                <a:ext cx="4407284" cy="246221"/>
              </a:xfrm>
              <a:prstGeom prst="rect">
                <a:avLst/>
              </a:prstGeom>
              <a:noFill/>
            </p:spPr>
            <p:txBody>
              <a:bodyPr wrap="square">
                <a:spAutoFit/>
              </a:bodyPr>
              <a:lstStyle/>
              <a:p>
                <a14:m>
                  <m:oMath xmlns:m="http://schemas.openxmlformats.org/officeDocument/2006/math">
                    <m:r>
                      <m:rPr>
                        <m:sty m:val="p"/>
                      </m:rPr>
                      <a:rPr lang="en-US" altLang="zh-CN" sz="1000" b="0" i="0" smtClean="0">
                        <a:solidFill>
                          <a:schemeClr val="tx1"/>
                        </a:solidFill>
                        <a:latin typeface="Cambria Math" panose="02040503050406030204" pitchFamily="18" charset="0"/>
                      </a:rPr>
                      <m:t>t</m:t>
                    </m:r>
                    <m:r>
                      <m:rPr>
                        <m:sty m:val="p"/>
                      </m:rPr>
                      <a:rPr lang="en-US" altLang="zh-CN" sz="1000" i="1">
                        <a:solidFill>
                          <a:schemeClr val="tx1"/>
                        </a:solidFill>
                        <a:latin typeface="Cambria Math" panose="02040503050406030204" pitchFamily="18" charset="0"/>
                      </a:rPr>
                      <m:t>ime</m:t>
                    </m:r>
                  </m:oMath>
                </a14:m>
                <a:r>
                  <a:rPr lang="zh-CN" altLang="en-US" sz="1000" dirty="0">
                    <a:solidFill>
                      <a:schemeClr val="tx1"/>
                    </a:solidFill>
                  </a:rPr>
                  <a:t> </a:t>
                </a:r>
                <a:r>
                  <a:rPr lang="en-US" altLang="zh-CN" sz="1000" dirty="0">
                    <a:solidFill>
                      <a:schemeClr val="tx1"/>
                    </a:solidFill>
                  </a:rPr>
                  <a:t>difference between message </a:t>
                </a:r>
                <a14:m>
                  <m:oMath xmlns:m="http://schemas.openxmlformats.org/officeDocument/2006/math">
                    <m:r>
                      <a:rPr lang="en-US" altLang="zh-CN" sz="1000" b="0" i="1" smtClean="0">
                        <a:solidFill>
                          <a:schemeClr val="tx1"/>
                        </a:solidFill>
                        <a:latin typeface="Cambria Math" panose="02040503050406030204" pitchFamily="18" charset="0"/>
                        <a:cs typeface="Cambria Math" panose="02040503050406030204" charset="0"/>
                      </a:rPr>
                      <m:t>𝑗</m:t>
                    </m:r>
                  </m:oMath>
                </a14:m>
                <a:r>
                  <a:rPr lang="en-US" altLang="zh-CN" sz="1000" dirty="0">
                    <a:solidFill>
                      <a:schemeClr val="tx1"/>
                    </a:solidFill>
                  </a:rPr>
                  <a:t> and message </a:t>
                </a:r>
                <a14:m>
                  <m:oMath xmlns:m="http://schemas.openxmlformats.org/officeDocument/2006/math">
                    <m:r>
                      <a:rPr lang="en-US" altLang="zh-CN" sz="1000" b="0" i="1" smtClean="0">
                        <a:solidFill>
                          <a:schemeClr val="tx1"/>
                        </a:solidFill>
                        <a:latin typeface="Cambria Math" panose="02040503050406030204" pitchFamily="18" charset="0"/>
                        <a:cs typeface="Cambria Math" panose="02040503050406030204" charset="0"/>
                      </a:rPr>
                      <m:t>𝑗</m:t>
                    </m:r>
                    <m:r>
                      <a:rPr lang="en-US" altLang="zh-CN" sz="1000" i="1">
                        <a:solidFill>
                          <a:schemeClr val="tx1"/>
                        </a:solidFill>
                        <a:latin typeface="Cambria Math" panose="02040503050406030204" charset="0"/>
                        <a:cs typeface="Cambria Math" panose="02040503050406030204" charset="0"/>
                      </a:rPr>
                      <m:t>+</m:t>
                    </m:r>
                  </m:oMath>
                </a14:m>
                <a:r>
                  <a:rPr lang="en-US" altLang="zh-CN" sz="1000" dirty="0">
                    <a:solidFill>
                      <a:schemeClr val="tx1"/>
                    </a:solidFill>
                  </a:rPr>
                  <a:t> 1 that cloud server sent</a:t>
                </a:r>
                <a:endParaRPr lang="zh-CN" altLang="en-US" sz="1000" dirty="0">
                  <a:solidFill>
                    <a:schemeClr val="tx1"/>
                  </a:solidFill>
                </a:endParaRPr>
              </a:p>
            </p:txBody>
          </p:sp>
        </mc:Choice>
        <mc:Fallback xmlns="">
          <p:sp>
            <p:nvSpPr>
              <p:cNvPr id="51" name="文本框 50">
                <a:extLst>
                  <a:ext uri="{FF2B5EF4-FFF2-40B4-BE49-F238E27FC236}">
                    <a16:creationId xmlns:a16="http://schemas.microsoft.com/office/drawing/2014/main" id="{4366DFB4-5AD8-CE17-00DB-62D36CAE4D00}"/>
                  </a:ext>
                </a:extLst>
              </p:cNvPr>
              <p:cNvSpPr txBox="1">
                <a:spLocks noRot="1" noChangeAspect="1" noMove="1" noResize="1" noEditPoints="1" noAdjustHandles="1" noChangeArrowheads="1" noChangeShapeType="1" noTextEdit="1"/>
              </p:cNvSpPr>
              <p:nvPr/>
            </p:nvSpPr>
            <p:spPr>
              <a:xfrm>
                <a:off x="1998189" y="1581363"/>
                <a:ext cx="4407284" cy="246221"/>
              </a:xfrm>
              <a:prstGeom prst="rect">
                <a:avLst/>
              </a:prstGeom>
              <a:blipFill>
                <a:blip r:embed="rId23"/>
                <a:stretch>
                  <a:fillRect b="-14634"/>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4AEA56B-75BF-0D65-3E6C-C3C600877A50}"/>
                  </a:ext>
                </a:extLst>
              </p:cNvPr>
              <p:cNvSpPr txBox="1"/>
              <p:nvPr/>
            </p:nvSpPr>
            <p:spPr>
              <a:xfrm>
                <a:off x="675075" y="598247"/>
                <a:ext cx="10972800" cy="5940665"/>
              </a:xfrm>
              <a:prstGeom prst="rect">
                <a:avLst/>
              </a:prstGeom>
              <a:noFill/>
            </p:spPr>
            <p:txBody>
              <a:bodyPr wrap="square" rtlCol="0">
                <a:spAutoFit/>
              </a:bodyPr>
              <a:lstStyle/>
              <a:p>
                <a:pPr algn="just"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explanation to slide 8:</a:t>
                </a: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We would like to train a model that helps decide the latency, by comparing  With the help of V2I technology, we are able to establish a bi-directional telecommunication between the cloud server and the vehicle using UDP protocol, and in the </a:t>
                </a:r>
                <a:r>
                  <a:rPr lang="en-US" altLang="zh-CN" sz="1400" b="0" i="0" u="none" strike="noStrike" dirty="0" err="1">
                    <a:solidFill>
                      <a:srgbClr val="000000"/>
                    </a:solidFill>
                    <a:effectLst/>
                    <a:latin typeface="Calibri" panose="020F0502020204030204" pitchFamily="34" charset="0"/>
                    <a:cs typeface="Calibri" panose="020F0502020204030204" pitchFamily="34" charset="0"/>
                  </a:rPr>
                  <a:t>SPaT</a:t>
                </a:r>
                <a:r>
                  <a:rPr lang="en-US" altLang="zh-CN" sz="1400" b="0" i="0" u="none" strike="noStrike" dirty="0">
                    <a:solidFill>
                      <a:srgbClr val="000000"/>
                    </a:solidFill>
                    <a:effectLst/>
                    <a:latin typeface="Calibri" panose="020F0502020204030204" pitchFamily="34" charset="0"/>
                    <a:cs typeface="Calibri" panose="020F0502020204030204" pitchFamily="34" charset="0"/>
                  </a:rPr>
                  <a:t> message that the cloud server sends to the vehicle, there is a </a:t>
                </a:r>
                <a:r>
                  <a:rPr lang="en-US" altLang="zh-CN" sz="1400" b="1" i="1" u="none" strike="noStrike" dirty="0">
                    <a:solidFill>
                      <a:srgbClr val="000000"/>
                    </a:solidFill>
                    <a:effectLst/>
                    <a:latin typeface="Calibri" panose="020F0502020204030204" pitchFamily="34" charset="0"/>
                    <a:cs typeface="Calibri" panose="020F0502020204030204" pitchFamily="34" charset="0"/>
                  </a:rPr>
                  <a:t>timestamp</a:t>
                </a:r>
                <a:r>
                  <a:rPr lang="en-US" altLang="zh-CN" sz="1400" b="0" i="0" u="none" strike="noStrike" dirty="0">
                    <a:solidFill>
                      <a:srgbClr val="000000"/>
                    </a:solidFill>
                    <a:effectLst/>
                    <a:latin typeface="Calibri" panose="020F0502020204030204" pitchFamily="34" charset="0"/>
                    <a:cs typeface="Calibri" panose="020F0502020204030204" pitchFamily="34" charset="0"/>
                  </a:rPr>
                  <a:t> which indicates the exact moment when the cloud server sends the message.</a:t>
                </a: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algn="just"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In </a:t>
                </a:r>
                <a:r>
                  <a:rPr lang="en-US" altLang="zh-CN" sz="1400" b="0" i="1" u="none" strike="noStrike" dirty="0">
                    <a:solidFill>
                      <a:srgbClr val="000000"/>
                    </a:solidFill>
                    <a:effectLst/>
                    <a:latin typeface="Calibri" panose="020F0502020204030204" pitchFamily="34" charset="0"/>
                    <a:cs typeface="Calibri" panose="020F0502020204030204" pitchFamily="34" charset="0"/>
                  </a:rPr>
                  <a:t>slide </a:t>
                </a:r>
                <a:r>
                  <a:rPr lang="en-US" altLang="zh-CN" sz="1400" b="0" i="0" u="none" strike="noStrike" dirty="0">
                    <a:solidFill>
                      <a:srgbClr val="000000"/>
                    </a:solidFill>
                    <a:effectLst/>
                    <a:latin typeface="Calibri" panose="020F0502020204030204" pitchFamily="34" charset="0"/>
                    <a:cs typeface="Calibri" panose="020F0502020204030204" pitchFamily="34" charset="0"/>
                  </a:rPr>
                  <a:t>8, the vertical axis shows the time difference between the time stamps coined in two consecutive messages the cloud server sends, hence the subscript </a:t>
                </a:r>
                <a:r>
                  <a:rPr lang="en-US" altLang="zh-CN" sz="1400" b="0" i="0" u="none" strike="noStrike" dirty="0">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a:t>c</a:t>
                </a:r>
                <a:r>
                  <a:rPr lang="en-US" altLang="zh-CN" sz="1400" b="0" i="0" u="none" strike="noStrike" dirty="0">
                    <a:solidFill>
                      <a:srgbClr val="000000"/>
                    </a:solidFill>
                    <a:effectLst/>
                    <a:latin typeface="Calibri" panose="020F0502020204030204" pitchFamily="34" charset="0"/>
                    <a:cs typeface="Calibri" panose="020F0502020204030204" pitchFamily="34" charset="0"/>
                  </a:rPr>
                  <a:t>, and the vertical axis is named </a:t>
                </a:r>
                <a14:m>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Cambria Math" panose="02040503050406030204"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4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𝑡𝑖𝑚𝑒𝑠𝑡𝑎𝑚𝑝</m:t>
                        </m:r>
                      </m:e>
                      <m:sub>
                        <m:r>
                          <a:rPr kumimoji="0" lang="en-US" altLang="zh-CN" sz="14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𝑐</m:t>
                        </m:r>
                      </m:sub>
                    </m:sSub>
                  </m:oMath>
                </a14:m>
                <a:r>
                  <a:rPr lang="en-US" altLang="zh-CN" sz="1400" b="0" i="0" u="none" strike="noStrike" dirty="0">
                    <a:solidFill>
                      <a:srgbClr val="000000"/>
                    </a:solidFill>
                    <a:effectLst/>
                    <a:latin typeface="Calibri" panose="020F0502020204030204" pitchFamily="34" charset="0"/>
                    <a:cs typeface="Calibri" panose="020F0502020204030204" pitchFamily="34" charset="0"/>
                  </a:rPr>
                  <a:t>. Notation </a:t>
                </a:r>
                <a14:m>
                  <m:oMath xmlns:m="http://schemas.openxmlformats.org/officeDocument/2006/math">
                    <m:sSubSup>
                      <m:sSubSupPr>
                        <m:ctrlPr>
                          <a:rPr lang="en-US" altLang="zh-CN" sz="1400" i="1" smtClean="0">
                            <a:solidFill>
                              <a:schemeClr val="tx1"/>
                            </a:solidFill>
                            <a:latin typeface="Cambria Math" panose="02040503050406030204" pitchFamily="18" charset="0"/>
                            <a:cs typeface="Cambria Math" panose="02040503050406030204" charset="0"/>
                          </a:rPr>
                        </m:ctrlPr>
                      </m:sSubSupPr>
                      <m:e>
                        <m:r>
                          <a:rPr lang="en-US" altLang="zh-CN" sz="1400" i="1">
                            <a:solidFill>
                              <a:schemeClr val="tx1"/>
                            </a:solidFill>
                            <a:latin typeface="Cambria Math" panose="02040503050406030204" charset="0"/>
                            <a:cs typeface="Cambria Math" panose="02040503050406030204" charset="0"/>
                          </a:rPr>
                          <m:t>∆</m:t>
                        </m:r>
                        <m:r>
                          <a:rPr lang="en-US" altLang="zh-CN" sz="1400" i="1">
                            <a:solidFill>
                              <a:schemeClr val="tx1"/>
                            </a:solidFill>
                            <a:latin typeface="Cambria Math" panose="02040503050406030204" charset="0"/>
                            <a:cs typeface="Cambria Math" panose="02040503050406030204" charset="0"/>
                          </a:rPr>
                          <m:t>𝑡𝑖𝑚𝑒𝑠𝑡𝑎𝑚𝑝</m:t>
                        </m:r>
                      </m:e>
                      <m:sub>
                        <m:r>
                          <a:rPr lang="en-US" altLang="zh-CN" sz="1400" i="1">
                            <a:solidFill>
                              <a:schemeClr val="tx1"/>
                            </a:solidFill>
                            <a:latin typeface="Cambria Math" panose="02040503050406030204" charset="0"/>
                            <a:cs typeface="Cambria Math" panose="02040503050406030204" charset="0"/>
                          </a:rPr>
                          <m:t>𝑐</m:t>
                        </m:r>
                      </m:sub>
                      <m:sup>
                        <m:r>
                          <a:rPr lang="en-US" altLang="zh-CN" sz="1400" i="1">
                            <a:solidFill>
                              <a:schemeClr val="tx1"/>
                            </a:solidFill>
                            <a:latin typeface="Cambria Math" panose="02040503050406030204" charset="0"/>
                            <a:cs typeface="Cambria Math" panose="02040503050406030204" charset="0"/>
                          </a:rPr>
                          <m:t>𝑗</m:t>
                        </m:r>
                        <m:r>
                          <a:rPr lang="en-US" altLang="zh-CN" sz="1400" i="1">
                            <a:solidFill>
                              <a:schemeClr val="tx1"/>
                            </a:solidFill>
                            <a:latin typeface="Cambria Math" panose="02040503050406030204" charset="0"/>
                            <a:cs typeface="Cambria Math" panose="02040503050406030204" charset="0"/>
                          </a:rPr>
                          <m:t>||</m:t>
                        </m:r>
                        <m:r>
                          <a:rPr lang="en-US" altLang="zh-CN" sz="1400" i="1">
                            <a:solidFill>
                              <a:schemeClr val="tx1"/>
                            </a:solidFill>
                            <a:latin typeface="Cambria Math" panose="02040503050406030204" charset="0"/>
                            <a:cs typeface="Cambria Math" panose="02040503050406030204" charset="0"/>
                          </a:rPr>
                          <m:t>𝑗</m:t>
                        </m:r>
                        <m:r>
                          <a:rPr lang="en-US" altLang="zh-CN" sz="1400" i="1">
                            <a:solidFill>
                              <a:schemeClr val="tx1"/>
                            </a:solidFill>
                            <a:latin typeface="Cambria Math" panose="02040503050406030204" charset="0"/>
                            <a:cs typeface="Cambria Math" panose="02040503050406030204" charset="0"/>
                          </a:rPr>
                          <m:t>+1</m:t>
                        </m:r>
                      </m:sup>
                    </m:sSubSup>
                  </m:oMath>
                </a14:m>
                <a:r>
                  <a:rPr lang="en-US" altLang="zh-CN" sz="1400" b="0" i="0" u="none" strike="noStrike" dirty="0">
                    <a:solidFill>
                      <a:schemeClr val="tx1"/>
                    </a:solidFill>
                    <a:effectLst/>
                    <a:latin typeface="Calibri" panose="020F0502020204030204" pitchFamily="34" charset="0"/>
                    <a:cs typeface="Calibri" panose="020F0502020204030204" pitchFamily="34" charset="0"/>
                  </a:rPr>
                  <a:t> </a:t>
                </a:r>
                <a:r>
                  <a:rPr lang="en-US" altLang="zh-CN" sz="1400" b="0" i="0" u="none" strike="noStrike" dirty="0">
                    <a:solidFill>
                      <a:srgbClr val="000000"/>
                    </a:solidFill>
                    <a:effectLst/>
                    <a:latin typeface="Calibri" panose="020F0502020204030204" pitchFamily="34" charset="0"/>
                    <a:cs typeface="Calibri" panose="020F0502020204030204" pitchFamily="34" charset="0"/>
                  </a:rPr>
                  <a:t>therefore represents the length of the time interval between two messages sent by the cloud server. The superscript </a:t>
                </a:r>
                <a:r>
                  <a:rPr lang="en-US" altLang="zh-CN" sz="1400" b="0" u="none" strike="noStrike"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j</a:t>
                </a:r>
                <a:r>
                  <a:rPr lang="en-US" altLang="zh-CN" sz="1400" b="0" i="0" u="none" strike="noStrike" dirty="0">
                    <a:solidFill>
                      <a:srgbClr val="000000"/>
                    </a:solidFill>
                    <a:effectLst/>
                    <a:latin typeface="Calibri" panose="020F0502020204030204" pitchFamily="34" charset="0"/>
                    <a:cs typeface="Calibri" panose="020F0502020204030204" pitchFamily="34" charset="0"/>
                  </a:rPr>
                  <a:t> and</a:t>
                </a:r>
                <a:r>
                  <a:rPr lang="en-US" altLang="zh-CN" sz="1400" b="0" i="1" u="none" strike="noStrike" dirty="0">
                    <a:solidFill>
                      <a:srgbClr val="000000"/>
                    </a:solidFill>
                    <a:effectLst/>
                    <a:latin typeface="Calibri" panose="020F0502020204030204" pitchFamily="34" charset="0"/>
                    <a:cs typeface="Calibri" panose="020F0502020204030204" pitchFamily="34" charset="0"/>
                  </a:rPr>
                  <a:t> </a:t>
                </a:r>
                <a:r>
                  <a:rPr lang="en-US" altLang="zh-CN" sz="1400" b="0" u="none" strike="noStrike"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j</a:t>
                </a:r>
                <a:r>
                  <a:rPr lang="en-US" altLang="zh-CN" sz="1400" b="0" u="none" strike="noStrike" dirty="0">
                    <a:solidFill>
                      <a:srgbClr val="000000"/>
                    </a:solidFill>
                    <a:effectLst/>
                    <a:latin typeface="Calibri" panose="020F0502020204030204" pitchFamily="34" charset="0"/>
                    <a:cs typeface="Calibri" panose="020F0502020204030204" pitchFamily="34" charset="0"/>
                  </a:rPr>
                  <a:t>+1</a:t>
                </a:r>
                <a:r>
                  <a:rPr lang="en-US" altLang="zh-CN" sz="1400" b="0" i="0" u="none" strike="noStrike" dirty="0">
                    <a:solidFill>
                      <a:srgbClr val="000000"/>
                    </a:solidFill>
                    <a:effectLst/>
                    <a:latin typeface="Calibri" panose="020F0502020204030204" pitchFamily="34" charset="0"/>
                    <a:cs typeface="Calibri" panose="020F0502020204030204" pitchFamily="34" charset="0"/>
                  </a:rPr>
                  <a:t> can be understanded as </a:t>
                </a:r>
                <a:r>
                  <a:rPr lang="en-US" altLang="zh-CN" sz="1400" b="0" u="none" strike="noStrike" dirty="0">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a:t>j</a:t>
                </a:r>
                <a:r>
                  <a:rPr lang="en-US" altLang="zh-CN" sz="1400" b="0" i="0" u="none" strike="noStrike" dirty="0">
                    <a:solidFill>
                      <a:srgbClr val="000000"/>
                    </a:solidFill>
                    <a:effectLst/>
                    <a:latin typeface="Calibri" panose="020F0502020204030204" pitchFamily="34" charset="0"/>
                    <a:cs typeface="Calibri" panose="020F0502020204030204" pitchFamily="34" charset="0"/>
                  </a:rPr>
                  <a:t>-</a:t>
                </a:r>
                <a:r>
                  <a:rPr lang="en-US" altLang="zh-CN" sz="1400" b="0" i="0" u="none" strike="noStrike" dirty="0" err="1">
                    <a:solidFill>
                      <a:srgbClr val="000000"/>
                    </a:solidFill>
                    <a:effectLst/>
                    <a:latin typeface="Calibri" panose="020F0502020204030204" pitchFamily="34" charset="0"/>
                    <a:cs typeface="Calibri" panose="020F0502020204030204" pitchFamily="34" charset="0"/>
                  </a:rPr>
                  <a:t>th</a:t>
                </a:r>
                <a:r>
                  <a:rPr lang="en-US" altLang="zh-CN" sz="1400" b="0" i="1" u="none" strike="noStrike" dirty="0">
                    <a:solidFill>
                      <a:srgbClr val="000000"/>
                    </a:solidFill>
                    <a:effectLst/>
                    <a:latin typeface="Calibri" panose="020F0502020204030204" pitchFamily="34" charset="0"/>
                    <a:cs typeface="Calibri" panose="020F0502020204030204" pitchFamily="34" charset="0"/>
                  </a:rPr>
                  <a:t> </a:t>
                </a:r>
                <a:r>
                  <a:rPr lang="en-US" altLang="zh-CN" sz="1400" b="0" i="0" u="none" strike="noStrike" dirty="0">
                    <a:solidFill>
                      <a:srgbClr val="000000"/>
                    </a:solidFill>
                    <a:effectLst/>
                    <a:latin typeface="Calibri" panose="020F0502020204030204" pitchFamily="34" charset="0"/>
                    <a:cs typeface="Calibri" panose="020F0502020204030204" pitchFamily="34" charset="0"/>
                  </a:rPr>
                  <a:t>and </a:t>
                </a:r>
                <a:r>
                  <a:rPr lang="en-US" altLang="zh-CN" sz="1400" b="0" u="none" strike="noStrike" dirty="0">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a:t>j+1</a:t>
                </a:r>
                <a:r>
                  <a:rPr lang="en-US" altLang="zh-CN" sz="1400" b="0" i="0" u="none" strike="noStrike" dirty="0">
                    <a:solidFill>
                      <a:srgbClr val="000000"/>
                    </a:solidFill>
                    <a:effectLst/>
                    <a:latin typeface="Calibri" panose="020F0502020204030204" pitchFamily="34" charset="0"/>
                    <a:cs typeface="Calibri" panose="020F0502020204030204" pitchFamily="34" charset="0"/>
                  </a:rPr>
                  <a:t> -</a:t>
                </a:r>
                <a:r>
                  <a:rPr lang="en-US" altLang="zh-CN" sz="1400" b="0" i="0" u="none" strike="noStrike" dirty="0" err="1">
                    <a:solidFill>
                      <a:srgbClr val="000000"/>
                    </a:solidFill>
                    <a:effectLst/>
                    <a:latin typeface="Calibri" panose="020F0502020204030204" pitchFamily="34" charset="0"/>
                    <a:cs typeface="Calibri" panose="020F0502020204030204" pitchFamily="34" charset="0"/>
                  </a:rPr>
                  <a:t>th</a:t>
                </a:r>
                <a:r>
                  <a:rPr lang="en-US" altLang="zh-CN" sz="1400" b="0" i="0" u="none" strike="noStrike" dirty="0">
                    <a:solidFill>
                      <a:srgbClr val="000000"/>
                    </a:solidFill>
                    <a:effectLst/>
                    <a:latin typeface="Calibri" panose="020F0502020204030204" pitchFamily="34" charset="0"/>
                    <a:cs typeface="Calibri" panose="020F0502020204030204" pitchFamily="34" charset="0"/>
                  </a:rPr>
                  <a:t> message.               </a:t>
                </a: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Similarly, the horizontal axis shows the time difference between the two times when the vehicle receives </a:t>
                </a:r>
                <a:r>
                  <a:rPr lang="en-US" altLang="zh-CN" sz="1400" b="0" i="0" u="none" strike="noStrike" dirty="0" err="1">
                    <a:solidFill>
                      <a:srgbClr val="000000"/>
                    </a:solidFill>
                    <a:effectLst/>
                    <a:latin typeface="Calibri" panose="020F0502020204030204" pitchFamily="34" charset="0"/>
                    <a:cs typeface="Calibri" panose="020F0502020204030204" pitchFamily="34" charset="0"/>
                  </a:rPr>
                  <a:t>SPaT</a:t>
                </a:r>
                <a:r>
                  <a:rPr lang="en-US" altLang="zh-CN" sz="1400" b="0" i="0" u="none" strike="noStrike" dirty="0">
                    <a:solidFill>
                      <a:srgbClr val="000000"/>
                    </a:solidFill>
                    <a:effectLst/>
                    <a:latin typeface="Calibri" panose="020F0502020204030204" pitchFamily="34" charset="0"/>
                    <a:cs typeface="Calibri" panose="020F0502020204030204" pitchFamily="34" charset="0"/>
                  </a:rPr>
                  <a:t> message and is named </a:t>
                </a:r>
                <a14:m>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Cambria Math" panose="02040503050406030204"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4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𝑡</m:t>
                        </m:r>
                      </m:e>
                      <m:sub>
                        <m:r>
                          <a:rPr kumimoji="0" lang="en-US" altLang="zh-CN" sz="1400" b="0" i="1" u="none" strike="noStrike" kern="1200" cap="none" spc="0" normalizeH="0" baseline="0" noProof="0">
                            <a:ln>
                              <a:noFill/>
                            </a:ln>
                            <a:solidFill>
                              <a:prstClr val="black"/>
                            </a:solidFill>
                            <a:effectLst/>
                            <a:uLnTx/>
                            <a:uFillTx/>
                            <a:latin typeface="Cambria Math" panose="02040503050406030204" charset="0"/>
                            <a:cs typeface="Cambria Math" panose="02040503050406030204" charset="0"/>
                          </a:rPr>
                          <m:t>𝑣</m:t>
                        </m:r>
                      </m:sub>
                    </m:sSub>
                  </m:oMath>
                </a14:m>
                <a:r>
                  <a:rPr lang="en-US" altLang="zh-CN" sz="1400" b="0" i="0" u="none" strike="noStrike" dirty="0">
                    <a:solidFill>
                      <a:srgbClr val="000000"/>
                    </a:solidFill>
                    <a:effectLst/>
                    <a:latin typeface="Calibri" panose="020F0502020204030204" pitchFamily="34" charset="0"/>
                    <a:cs typeface="Calibri" panose="020F0502020204030204" pitchFamily="34" charset="0"/>
                  </a:rPr>
                  <a:t>.</a:t>
                </a: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So, when we look at a red dot, it shows the time difference between two messages sent from the cloud server by looking at the vertical axis and it also shows the time difference between two messages received by the vehicle by looking at horizontal axis. </a:t>
                </a:r>
                <a:r>
                  <a:rPr lang="en-US" altLang="zh-CN" sz="1400" b="0" i="0" dirty="0">
                    <a:solidFill>
                      <a:srgbClr val="000000"/>
                    </a:solidFill>
                    <a:effectLst/>
                    <a:latin typeface="Calibri" panose="020F0502020204030204" pitchFamily="34" charset="0"/>
                    <a:cs typeface="Calibri" panose="020F0502020204030204" pitchFamily="34" charset="0"/>
                  </a:rPr>
                  <a:t>​</a:t>
                </a:r>
              </a:p>
              <a:p>
                <a:pPr algn="just"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algn="just"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In effect, this graph is comparing the time intervals (so we see lots of </a:t>
                </a:r>
                <a14:m>
                  <m:oMath xmlns:m="http://schemas.openxmlformats.org/officeDocument/2006/math">
                    <m:r>
                      <a:rPr kumimoji="0" lang="en-US" altLang="zh-CN" sz="1400" b="0" i="1" u="none" strike="noStrike" kern="1200" cap="none" spc="0" normalizeH="0" baseline="0" noProof="0" smtClean="0">
                        <a:ln>
                          <a:noFill/>
                        </a:ln>
                        <a:solidFill>
                          <a:prstClr val="black"/>
                        </a:solidFill>
                        <a:effectLst/>
                        <a:uLnTx/>
                        <a:uFillTx/>
                        <a:latin typeface="Cambria Math" panose="02040503050406030204" charset="0"/>
                        <a:ea typeface="MS Mincho" charset="0"/>
                        <a:cs typeface="Cambria Math" panose="02040503050406030204" charset="0"/>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MS Mincho" charset="0"/>
                        <a:cs typeface="Cambria Math" panose="02040503050406030204" charset="0"/>
                      </a:rPr>
                      <m:t>𝑡</m:t>
                    </m:r>
                  </m:oMath>
                </a14:m>
                <a:r>
                  <a:rPr lang="en-US" altLang="zh-CN" sz="1400" b="0" i="0" u="none" strike="noStrike" dirty="0">
                    <a:solidFill>
                      <a:srgbClr val="000000"/>
                    </a:solidFill>
                    <a:effectLst/>
                    <a:latin typeface="Calibri" panose="020F0502020204030204" pitchFamily="34" charset="0"/>
                    <a:cs typeface="Calibri" panose="020F0502020204030204" pitchFamily="34" charset="0"/>
                  </a:rPr>
                  <a:t>), and assuming when connection is good, </a:t>
                </a:r>
                <a:r>
                  <a:rPr lang="en-US" altLang="zh-CN" sz="1400" dirty="0">
                    <a:latin typeface="Calibri" panose="020F0502020204030204" pitchFamily="34" charset="0"/>
                    <a:cs typeface="Calibri" panose="020F0502020204030204" pitchFamily="34" charset="0"/>
                  </a:rPr>
                  <a:t>these intervals should not vary much, so we see clusters of blue dots, which are </a:t>
                </a:r>
                <a:r>
                  <a:rPr lang="en-US" altLang="zh-CN" sz="1400" i="1" dirty="0">
                    <a:latin typeface="Calibri" panose="020F0502020204030204" pitchFamily="34" charset="0"/>
                    <a:cs typeface="Calibri" panose="020F0502020204030204" pitchFamily="34" charset="0"/>
                  </a:rPr>
                  <a:t>normal</a:t>
                </a:r>
                <a:r>
                  <a:rPr lang="en-US" altLang="zh-CN" sz="1400" dirty="0">
                    <a:latin typeface="Calibri" panose="020F0502020204030204" pitchFamily="34" charset="0"/>
                    <a:cs typeface="Calibri" panose="020F0502020204030204" pitchFamily="34" charset="0"/>
                  </a:rPr>
                  <a:t> dots, and the red dots are considered </a:t>
                </a:r>
                <a:r>
                  <a:rPr lang="en-US" altLang="zh-CN" sz="1400" i="1" dirty="0">
                    <a:latin typeface="Calibri" panose="020F0502020204030204" pitchFamily="34" charset="0"/>
                    <a:cs typeface="Calibri" panose="020F0502020204030204" pitchFamily="34" charset="0"/>
                  </a:rPr>
                  <a:t>abnormal, </a:t>
                </a:r>
                <a:r>
                  <a:rPr lang="en-US" altLang="zh-CN" sz="1400" dirty="0">
                    <a:latin typeface="Calibri" panose="020F0502020204030204" pitchFamily="34" charset="0"/>
                    <a:cs typeface="Calibri" panose="020F0502020204030204" pitchFamily="34" charset="0"/>
                  </a:rPr>
                  <a:t>and when a red dot appears, it is very likely that there is a delay and thus the information in the message should be adjusted.​</a:t>
                </a:r>
              </a:p>
            </p:txBody>
          </p:sp>
        </mc:Choice>
        <mc:Fallback>
          <p:sp>
            <p:nvSpPr>
              <p:cNvPr id="2" name="文本框 1">
                <a:extLst>
                  <a:ext uri="{FF2B5EF4-FFF2-40B4-BE49-F238E27FC236}">
                    <a16:creationId xmlns:a16="http://schemas.microsoft.com/office/drawing/2014/main" id="{94AEA56B-75BF-0D65-3E6C-C3C600877A50}"/>
                  </a:ext>
                </a:extLst>
              </p:cNvPr>
              <p:cNvSpPr txBox="1">
                <a:spLocks noRot="1" noChangeAspect="1" noMove="1" noResize="1" noEditPoints="1" noAdjustHandles="1" noChangeArrowheads="1" noChangeShapeType="1" noTextEdit="1"/>
              </p:cNvSpPr>
              <p:nvPr/>
            </p:nvSpPr>
            <p:spPr>
              <a:xfrm>
                <a:off x="675075" y="598247"/>
                <a:ext cx="10972800" cy="5940665"/>
              </a:xfrm>
              <a:prstGeom prst="rect">
                <a:avLst/>
              </a:prstGeom>
              <a:blipFill>
                <a:blip r:embed="rId2"/>
                <a:stretch>
                  <a:fillRect l="-167" r="-167" b="-10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BD61F6F-D957-9E72-9FAD-9AA84E482432}"/>
              </a:ext>
            </a:extLst>
          </p:cNvPr>
          <p:cNvSpPr>
            <a:spLocks noGrp="1"/>
          </p:cNvSpPr>
          <p:nvPr>
            <p:ph type="sldNum" sz="quarter" idx="12"/>
          </p:nvPr>
        </p:nvSpPr>
        <p:spPr/>
        <p:txBody>
          <a:bodyPr/>
          <a:lstStyle/>
          <a:p>
            <a:fld id="{E2D85F54-A2D5-4892-A172-FF8CE155B8F6}" type="slidenum">
              <a:rPr lang="zh-CN" altLang="en-US" smtClean="0"/>
              <a:t>6</a:t>
            </a:fld>
            <a:endParaRPr lang="zh-CN" altLang="en-US"/>
          </a:p>
        </p:txBody>
      </p:sp>
    </p:spTree>
    <p:extLst>
      <p:ext uri="{BB962C8B-B14F-4D97-AF65-F5344CB8AC3E}">
        <p14:creationId xmlns:p14="http://schemas.microsoft.com/office/powerpoint/2010/main" val="417448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AEA56B-75BF-0D65-3E6C-C3C600877A50}"/>
              </a:ext>
            </a:extLst>
          </p:cNvPr>
          <p:cNvSpPr txBox="1"/>
          <p:nvPr/>
        </p:nvSpPr>
        <p:spPr>
          <a:xfrm>
            <a:off x="669175" y="810490"/>
            <a:ext cx="10972800" cy="5229573"/>
          </a:xfrm>
          <a:prstGeom prst="rect">
            <a:avLst/>
          </a:prstGeom>
          <a:noFill/>
        </p:spPr>
        <p:txBody>
          <a:bodyPr wrap="square" rtlCol="0">
            <a:spAutoFit/>
          </a:bodyPr>
          <a:lstStyle/>
          <a:p>
            <a:pPr algn="just">
              <a:lnSpc>
                <a:spcPct val="150000"/>
              </a:lnSpc>
            </a:pPr>
            <a:r>
              <a:rPr lang="en-US" altLang="zh-CN" sz="1400" dirty="0">
                <a:latin typeface="Calibri" panose="020F0502020204030204" pitchFamily="34" charset="0"/>
                <a:cs typeface="Calibri" panose="020F0502020204030204" pitchFamily="34" charset="0"/>
              </a:rPr>
              <a:t>The problem we are trying to solve: predicting traffic light countdown</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Additional explanation to slide 8:</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just">
              <a:lnSpc>
                <a:spcPct val="150000"/>
              </a:lnSpc>
            </a:pPr>
            <a:r>
              <a:rPr lang="en-US" altLang="zh-CN" sz="1400" dirty="0">
                <a:latin typeface="Calibri" panose="020F0502020204030204" pitchFamily="34" charset="0"/>
                <a:cs typeface="Calibri" panose="020F0502020204030204" pitchFamily="34" charset="0"/>
              </a:rPr>
              <a:t>We would like to train an algorithm that helps decide the latency. The blue dots are training data and the line can be think of the </a:t>
            </a:r>
            <a:r>
              <a:rPr lang="en-US" altLang="zh-CN" sz="1400" i="1" dirty="0">
                <a:latin typeface="Calibri" panose="020F0502020204030204" pitchFamily="34" charset="0"/>
                <a:cs typeface="Calibri" panose="020F0502020204030204" pitchFamily="34" charset="0"/>
              </a:rPr>
              <a:t>trained algorithm </a:t>
            </a:r>
            <a:r>
              <a:rPr lang="en-US" altLang="zh-CN" sz="1400" dirty="0">
                <a:latin typeface="Calibri" panose="020F0502020204030204" pitchFamily="34" charset="0"/>
                <a:cs typeface="Calibri" panose="020F0502020204030204" pitchFamily="34" charset="0"/>
              </a:rPr>
              <a:t>that learns the latency. Red dots are messages the vehicle actually receives when running on the roads, the dashed arrow shows that these messages are adjusted by the algorithm.</a:t>
            </a:r>
          </a:p>
          <a:p>
            <a:pPr algn="just">
              <a:lnSpc>
                <a:spcPct val="150000"/>
              </a:lnSpc>
            </a:pPr>
            <a:endParaRPr lang="en-US" altLang="zh-CN" sz="1400" dirty="0">
              <a:latin typeface="Calibri" panose="020F0502020204030204" pitchFamily="34" charset="0"/>
              <a:cs typeface="Calibri" panose="020F0502020204030204" pitchFamily="34" charset="0"/>
            </a:endParaRPr>
          </a:p>
          <a:p>
            <a:pPr algn="l"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For example, if </a:t>
            </a:r>
            <a:r>
              <a:rPr lang="en-US" altLang="zh-CN" sz="1400" b="0" i="1" u="none" strike="noStrike" dirty="0">
                <a:solidFill>
                  <a:srgbClr val="000000"/>
                </a:solidFill>
                <a:effectLst/>
                <a:latin typeface="Calibri" panose="020F0502020204030204" pitchFamily="34" charset="0"/>
                <a:cs typeface="Calibri" panose="020F0502020204030204" pitchFamily="34" charset="0"/>
              </a:rPr>
              <a:t>message j </a:t>
            </a:r>
            <a:r>
              <a:rPr lang="en-US" altLang="zh-CN" sz="1400" b="0" i="0" u="none" strike="noStrike" dirty="0">
                <a:solidFill>
                  <a:srgbClr val="000000"/>
                </a:solidFill>
                <a:effectLst/>
                <a:latin typeface="Calibri" panose="020F0502020204030204" pitchFamily="34" charset="0"/>
                <a:cs typeface="Calibri" panose="020F0502020204030204" pitchFamily="34" charset="0"/>
              </a:rPr>
              <a:t>sent from server indicates that currently traffic light is green and there is 33 seconds left, and vehicle receives the same message in time and label it </a:t>
            </a:r>
            <a:r>
              <a:rPr lang="en-US" altLang="zh-CN" sz="1400" b="0" i="1" u="none" strike="noStrike" dirty="0">
                <a:solidFill>
                  <a:srgbClr val="000000"/>
                </a:solidFill>
                <a:effectLst/>
                <a:latin typeface="Calibri" panose="020F0502020204030204" pitchFamily="34" charset="0"/>
                <a:cs typeface="Calibri" panose="020F0502020204030204" pitchFamily="34" charset="0"/>
              </a:rPr>
              <a:t>message </a:t>
            </a:r>
            <a:r>
              <a:rPr lang="en-US" altLang="zh-CN" sz="1400" b="0" i="1" u="none" strike="noStrike" dirty="0" err="1">
                <a:solidFill>
                  <a:srgbClr val="000000"/>
                </a:solidFill>
                <a:effectLst/>
                <a:latin typeface="Calibri" panose="020F0502020204030204" pitchFamily="34" charset="0"/>
                <a:cs typeface="Calibri" panose="020F0502020204030204" pitchFamily="34" charset="0"/>
              </a:rPr>
              <a:t>i</a:t>
            </a:r>
            <a:r>
              <a:rPr lang="en-US" altLang="zh-CN" sz="1400" b="0" i="0" u="none" strike="noStrike" dirty="0">
                <a:solidFill>
                  <a:srgbClr val="000000"/>
                </a:solidFill>
                <a:effectLst/>
                <a:latin typeface="Calibri" panose="020F0502020204030204" pitchFamily="34" charset="0"/>
                <a:cs typeface="Calibri" panose="020F0502020204030204" pitchFamily="34" charset="0"/>
              </a:rPr>
              <a:t>. Half of a second later the server sends another message, </a:t>
            </a:r>
            <a:r>
              <a:rPr lang="en-US" altLang="zh-CN" sz="1400" b="0" i="1" u="none" strike="noStrike" dirty="0">
                <a:solidFill>
                  <a:srgbClr val="000000"/>
                </a:solidFill>
                <a:effectLst/>
                <a:latin typeface="Calibri" panose="020F0502020204030204" pitchFamily="34" charset="0"/>
                <a:cs typeface="Calibri" panose="020F0502020204030204" pitchFamily="34" charset="0"/>
              </a:rPr>
              <a:t>message j+1,</a:t>
            </a:r>
            <a:r>
              <a:rPr lang="en-US" altLang="zh-CN" sz="1400" b="0" i="0" u="none" strike="noStrike" dirty="0">
                <a:solidFill>
                  <a:srgbClr val="000000"/>
                </a:solidFill>
                <a:effectLst/>
                <a:latin typeface="Calibri" panose="020F0502020204030204" pitchFamily="34" charset="0"/>
                <a:cs typeface="Calibri" panose="020F0502020204030204" pitchFamily="34" charset="0"/>
              </a:rPr>
              <a:t> indicating that currently traffic light is green and there is 32.5 seconds left. However, when the vehicle receives this </a:t>
            </a:r>
            <a:r>
              <a:rPr lang="en-US" altLang="zh-CN" sz="1400" b="0" i="1" u="none" strike="noStrike" dirty="0">
                <a:solidFill>
                  <a:srgbClr val="000000"/>
                </a:solidFill>
                <a:effectLst/>
                <a:latin typeface="Calibri" panose="020F0502020204030204" pitchFamily="34" charset="0"/>
                <a:cs typeface="Calibri" panose="020F0502020204030204" pitchFamily="34" charset="0"/>
              </a:rPr>
              <a:t>message j+1</a:t>
            </a:r>
            <a:r>
              <a:rPr lang="en-US" altLang="zh-CN" sz="1400" b="0" i="0" u="none" strike="noStrike" dirty="0">
                <a:solidFill>
                  <a:srgbClr val="000000"/>
                </a:solidFill>
                <a:effectLst/>
                <a:latin typeface="Calibri" panose="020F0502020204030204" pitchFamily="34" charset="0"/>
                <a:cs typeface="Calibri" panose="020F0502020204030204" pitchFamily="34" charset="0"/>
              </a:rPr>
              <a:t>, and label it message </a:t>
            </a:r>
            <a:r>
              <a:rPr lang="en-US" altLang="zh-CN" sz="1400" b="0" i="1" u="none" strike="noStrike" dirty="0">
                <a:solidFill>
                  <a:srgbClr val="000000"/>
                </a:solidFill>
                <a:effectLst/>
                <a:latin typeface="Calibri" panose="020F0502020204030204" pitchFamily="34" charset="0"/>
                <a:cs typeface="Calibri" panose="020F0502020204030204" pitchFamily="34" charset="0"/>
              </a:rPr>
              <a:t>i+1</a:t>
            </a:r>
            <a:r>
              <a:rPr lang="en-US" altLang="zh-CN" sz="1400" b="0" i="0" u="none" strike="noStrike" dirty="0">
                <a:solidFill>
                  <a:srgbClr val="000000"/>
                </a:solidFill>
                <a:effectLst/>
                <a:latin typeface="Calibri" panose="020F0502020204030204" pitchFamily="34" charset="0"/>
                <a:cs typeface="Calibri" panose="020F0502020204030204" pitchFamily="34" charset="0"/>
              </a:rPr>
              <a:t>, model checks and sees 1.7 seconds have passed between </a:t>
            </a:r>
            <a:r>
              <a:rPr lang="en-US" altLang="zh-CN" sz="1400" b="0" i="0" u="none" strike="noStrike" dirty="0" err="1">
                <a:solidFill>
                  <a:srgbClr val="000000"/>
                </a:solidFill>
                <a:effectLst/>
                <a:latin typeface="Calibri" panose="020F0502020204030204" pitchFamily="34" charset="0"/>
                <a:cs typeface="Calibri" panose="020F0502020204030204" pitchFamily="34" charset="0"/>
              </a:rPr>
              <a:t>i-th</a:t>
            </a:r>
            <a:r>
              <a:rPr lang="en-US" altLang="zh-CN" sz="1400" b="0" i="0" u="none" strike="noStrike" dirty="0">
                <a:solidFill>
                  <a:srgbClr val="000000"/>
                </a:solidFill>
                <a:effectLst/>
                <a:latin typeface="Calibri" panose="020F0502020204030204" pitchFamily="34" charset="0"/>
                <a:cs typeface="Calibri" panose="020F0502020204030204" pitchFamily="34" charset="0"/>
              </a:rPr>
              <a:t> and i+1 -</a:t>
            </a:r>
            <a:r>
              <a:rPr lang="en-US" altLang="zh-CN" sz="1400" b="0" i="0" u="none" strike="noStrike" dirty="0" err="1">
                <a:solidFill>
                  <a:srgbClr val="000000"/>
                </a:solidFill>
                <a:effectLst/>
                <a:latin typeface="Calibri" panose="020F0502020204030204" pitchFamily="34" charset="0"/>
                <a:cs typeface="Calibri" panose="020F0502020204030204" pitchFamily="34" charset="0"/>
              </a:rPr>
              <a:t>th</a:t>
            </a:r>
            <a:r>
              <a:rPr lang="en-US" altLang="zh-CN" sz="1400" b="0" i="0" u="none" strike="noStrike" dirty="0">
                <a:solidFill>
                  <a:srgbClr val="000000"/>
                </a:solidFill>
                <a:effectLst/>
                <a:latin typeface="Calibri" panose="020F0502020204030204" pitchFamily="34" charset="0"/>
                <a:cs typeface="Calibri" panose="020F0502020204030204" pitchFamily="34" charset="0"/>
              </a:rPr>
              <a:t> message, so the model should determine there is likely a delay and information "there is 32.5 seconds left for green light" is outdated, it is more likely that there is 31.3 seconds left, because there is likely another 1.7 - 0.5 = 1.2 seconds have passed since the server sent the message.  </a:t>
            </a:r>
            <a:r>
              <a:rPr lang="en-US" altLang="zh-CN" sz="1400" b="0" i="0" dirty="0">
                <a:solidFill>
                  <a:srgbClr val="000000"/>
                </a:solidFill>
                <a:effectLst/>
                <a:latin typeface="Calibri" panose="020F0502020204030204" pitchFamily="34" charset="0"/>
                <a:cs typeface="Calibri" panose="020F0502020204030204" pitchFamily="34" charset="0"/>
              </a:rPr>
              <a:t>​</a:t>
            </a:r>
          </a:p>
          <a:p>
            <a:pPr algn="l" rtl="0" fontAlgn="base">
              <a:lnSpc>
                <a:spcPct val="150000"/>
              </a:lnSpc>
            </a:pPr>
            <a:r>
              <a:rPr lang="en-US" altLang="zh-CN" sz="1400" b="0" i="0" dirty="0">
                <a:solidFill>
                  <a:srgbClr val="000000"/>
                </a:solidFill>
                <a:effectLst/>
                <a:latin typeface="Calibri" panose="020F0502020204030204" pitchFamily="34" charset="0"/>
                <a:cs typeface="Calibri" panose="020F0502020204030204" pitchFamily="34" charset="0"/>
              </a:rPr>
              <a:t>​</a:t>
            </a:r>
          </a:p>
          <a:p>
            <a:pPr algn="l" rtl="0" fontAlgn="base">
              <a:lnSpc>
                <a:spcPct val="150000"/>
              </a:lnSpc>
            </a:pPr>
            <a:r>
              <a:rPr lang="en-US" altLang="zh-CN" sz="1400" b="0" i="0" u="none" strike="noStrike" dirty="0">
                <a:solidFill>
                  <a:srgbClr val="000000"/>
                </a:solidFill>
                <a:effectLst/>
                <a:latin typeface="Calibri" panose="020F0502020204030204" pitchFamily="34" charset="0"/>
                <a:cs typeface="Calibri" panose="020F0502020204030204" pitchFamily="34" charset="0"/>
              </a:rPr>
              <a:t>This is a simplified scenario, and exact adjustment may vary depending on the model, but the idea remain the same. </a:t>
            </a:r>
            <a:endParaRPr lang="en-US" altLang="zh-CN" sz="1400" b="0" i="0" dirty="0">
              <a:solidFill>
                <a:srgbClr val="000000"/>
              </a:solidFill>
              <a:effectLst/>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CBD61F6F-D957-9E72-9FAD-9AA84E482432}"/>
              </a:ext>
            </a:extLst>
          </p:cNvPr>
          <p:cNvSpPr>
            <a:spLocks noGrp="1"/>
          </p:cNvSpPr>
          <p:nvPr>
            <p:ph type="sldNum" sz="quarter" idx="12"/>
          </p:nvPr>
        </p:nvSpPr>
        <p:spPr/>
        <p:txBody>
          <a:bodyPr/>
          <a:lstStyle/>
          <a:p>
            <a:fld id="{E2D85F54-A2D5-4892-A172-FF8CE155B8F6}" type="slidenum">
              <a:rPr lang="zh-CN" altLang="en-US" smtClean="0"/>
              <a:t>7</a:t>
            </a:fld>
            <a:endParaRPr lang="zh-CN" altLang="en-US"/>
          </a:p>
        </p:txBody>
      </p:sp>
    </p:spTree>
    <p:extLst>
      <p:ext uri="{BB962C8B-B14F-4D97-AF65-F5344CB8AC3E}">
        <p14:creationId xmlns:p14="http://schemas.microsoft.com/office/powerpoint/2010/main" val="3864772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1323</Words>
  <Application>Microsoft Office PowerPoint</Application>
  <PresentationFormat>宽屏</PresentationFormat>
  <Paragraphs>91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vt:i4>
      </vt:variant>
    </vt:vector>
  </HeadingPairs>
  <TitlesOfParts>
    <vt:vector size="16" baseType="lpstr">
      <vt:lpstr>Calibri (正文)</vt:lpstr>
      <vt:lpstr>等线</vt:lpstr>
      <vt:lpstr>等线 Light</vt:lpstr>
      <vt:lpstr>Arial</vt:lpstr>
      <vt:lpstr>Calibri</vt:lpstr>
      <vt:lpstr>Cambria</vt:lpstr>
      <vt:lpstr>Cambria Math</vt:lpstr>
      <vt:lpstr>Office 主题​​</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Lyn</dc:creator>
  <cp:lastModifiedBy>Owen Lyn</cp:lastModifiedBy>
  <cp:revision>6</cp:revision>
  <dcterms:created xsi:type="dcterms:W3CDTF">2024-05-14T00:27:10Z</dcterms:created>
  <dcterms:modified xsi:type="dcterms:W3CDTF">2024-05-30T01:56:04Z</dcterms:modified>
</cp:coreProperties>
</file>