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Ubuntu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FA1D91-AD3C-44DE-B38A-7BE5C1FBEC5C}">
  <a:tblStyle styleId="{53FA1D91-AD3C-44DE-B38A-7BE5C1FBEC5C}"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UbuntuMono-bold.fntdata"/><Relationship Id="rId14" Type="http://schemas.openxmlformats.org/officeDocument/2006/relationships/slide" Target="slides/slide9.xml"/><Relationship Id="rId36" Type="http://schemas.openxmlformats.org/officeDocument/2006/relationships/font" Target="fonts/UbuntuMono-regular.fntdata"/><Relationship Id="rId17" Type="http://schemas.openxmlformats.org/officeDocument/2006/relationships/slide" Target="slides/slide12.xml"/><Relationship Id="rId39" Type="http://schemas.openxmlformats.org/officeDocument/2006/relationships/font" Target="fonts/UbuntuMono-boldItalic.fntdata"/><Relationship Id="rId16" Type="http://schemas.openxmlformats.org/officeDocument/2006/relationships/slide" Target="slides/slide11.xml"/><Relationship Id="rId38" Type="http://schemas.openxmlformats.org/officeDocument/2006/relationships/font" Target="fonts/Ubuntu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g2fbecbe0d1_1_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g2fbecbe0d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5849d008c_08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849d008c_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6d9ecfd4_0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6d9ecfd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5849d008c_0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849d008c_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12m30s without announcements or questions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caa9a6fe_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caa9a6fe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5849d008c_0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849d008c_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5849d008c_0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849d008c_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5849d008c_0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849d008c_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6caa9a6fe_0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caa9a6fe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6d9ecfd4_1_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6d9ecfd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6d9ecfd4_1_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6d9ecfd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6caa9a6fe_0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6caa9a6fe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6d9ecfd4_1_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6d9ecfd4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f6b28bdabfc35fe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f6b28bdabfc35fe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6caa9a6fe_0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caa9a6fe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26 minutes not including  questions or announcements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6d9ecfd4_1_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6d9ecfd4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75376f890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75376f8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fa0a497a3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fa0a497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fa0a497a3_0_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fa0a497a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fa0a497a3_0_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afa0a497a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fa0a497a3_0_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fa0a497a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fa0a497a3_0_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fa0a497a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442c89d8960059cb_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442c89d8960059cb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fa0a497a3_0_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afa0a497a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442c89d8960059cb_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442c89d8960059cb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442c89d8960059cb_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442c89d8960059cb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2543bbbd8_5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2543bbbd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4d53bc28943b0dba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d53bc28943b0dba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5897096ee_0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897096ee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5897096ee_0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897096ee_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Google Shape;21;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extLst>
                    <a:ext uri="{A12FA001-AC4F-418D-AE19-62706E023703}">
                      <ahyp:hlinkClr val="tx"/>
                    </a:ext>
                  </a:extLst>
                </a:hlinkClick>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youtube.com/watch?v=D07rb5KsiSE" TargetMode="External"/><Relationship Id="rId4" Type="http://schemas.openxmlformats.org/officeDocument/2006/relationships/image" Target="../media/image7.jpg"/><Relationship Id="rId5" Type="http://schemas.openxmlformats.org/officeDocument/2006/relationships/hyperlink" Target="http://www.youtube.com/watch?v=jeQcGjprcCM" TargetMode="External"/><Relationship Id="rId6"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goo.gl/HLzN6s" TargetMode="External"/><Relationship Id="rId4" Type="http://schemas.openxmlformats.org/officeDocument/2006/relationships/hyperlink" Target="http://goo.gl/HLzN6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imgur.com/a/6wUI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 name="Shape 30"/>
        <p:cNvGrpSpPr/>
        <p:nvPr/>
      </p:nvGrpSpPr>
      <p:grpSpPr>
        <a:xfrm>
          <a:off x="0" y="0"/>
          <a:ext cx="0" cy="0"/>
          <a:chOff x="0" y="0"/>
          <a:chExt cx="0" cy="0"/>
        </a:xfrm>
      </p:grpSpPr>
      <p:sp>
        <p:nvSpPr>
          <p:cNvPr id="31" name="Google Shape;31;p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HW0</a:t>
            </a:r>
            <a:endParaRPr/>
          </a:p>
        </p:txBody>
      </p:sp>
      <p:sp>
        <p:nvSpPr>
          <p:cNvPr id="32" name="Google Shape;32;p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lecture assumes you have completed homework 0. If you have not done so yet, complete HW0 and then come back.</a:t>
            </a:r>
            <a:endParaRPr/>
          </a:p>
          <a:p>
            <a:pPr indent="0" lvl="0" marL="0" rtl="0" algn="l">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4" name="Shape 104"/>
        <p:cNvGrpSpPr/>
        <p:nvPr/>
      </p:nvGrpSpPr>
      <p:grpSpPr>
        <a:xfrm>
          <a:off x="0" y="0"/>
          <a:ext cx="0" cy="0"/>
          <a:chOff x="0" y="0"/>
          <a:chExt cx="0" cy="0"/>
        </a:xfrm>
      </p:grpSpPr>
      <p:sp>
        <p:nvSpPr>
          <p:cNvPr id="105" name="Google Shape;105;p17"/>
          <p:cNvSpPr txBox="1"/>
          <p:nvPr>
            <p:ph type="title"/>
          </p:nvPr>
        </p:nvSpPr>
        <p:spPr>
          <a:xfrm>
            <a:off x="928950" y="1588550"/>
            <a:ext cx="7286100" cy="171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Defining and Instantiating Classes</a:t>
            </a:r>
            <a:endParaRPr sz="4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Dog </a:t>
            </a:r>
            <a:endParaRPr/>
          </a:p>
        </p:txBody>
      </p:sp>
      <p:sp>
        <p:nvSpPr>
          <p:cNvPr id="111" name="Google Shape;111;p18"/>
          <p:cNvSpPr txBox="1"/>
          <p:nvPr>
            <p:ph idx="1" type="body"/>
          </p:nvPr>
        </p:nvSpPr>
        <p:spPr>
          <a:xfrm>
            <a:off x="243000" y="556500"/>
            <a:ext cx="8443800" cy="1610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we saw last time:</a:t>
            </a:r>
            <a:endParaRPr/>
          </a:p>
          <a:p>
            <a:pPr indent="-355600" lvl="0" marL="457200" rtl="0" algn="l">
              <a:spcBef>
                <a:spcPts val="600"/>
              </a:spcBef>
              <a:spcAft>
                <a:spcPts val="0"/>
              </a:spcAft>
              <a:buSzPts val="2000"/>
              <a:buChar char="●"/>
            </a:pPr>
            <a:r>
              <a:rPr lang="en"/>
              <a:t>Every method (a.k.a. function) is associated with some class.</a:t>
            </a:r>
            <a:endParaRPr/>
          </a:p>
          <a:p>
            <a:pPr indent="-355600" lvl="0" marL="457200" rtl="0" algn="l">
              <a:spcBef>
                <a:spcPts val="0"/>
              </a:spcBef>
              <a:spcAft>
                <a:spcPts val="0"/>
              </a:spcAft>
              <a:buSzPts val="2000"/>
              <a:buChar char="●"/>
            </a:pPr>
            <a:r>
              <a:rPr lang="en"/>
              <a:t>To run a class, we must define a main method.</a:t>
            </a:r>
            <a:endParaRPr/>
          </a:p>
          <a:p>
            <a:pPr indent="-355600" lvl="1" marL="914400" rtl="0" algn="l">
              <a:spcBef>
                <a:spcPts val="0"/>
              </a:spcBef>
              <a:spcAft>
                <a:spcPts val="0"/>
              </a:spcAft>
              <a:buSzPts val="2000"/>
              <a:buChar char="○"/>
            </a:pPr>
            <a:r>
              <a:rPr lang="en"/>
              <a:t>Not all classes have a main method!</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112" name="Google Shape;112;p18"/>
          <p:cNvPicPr preferRelativeResize="0"/>
          <p:nvPr/>
        </p:nvPicPr>
        <p:blipFill>
          <a:blip r:embed="rId3">
            <a:alphaModFix/>
          </a:blip>
          <a:stretch>
            <a:fillRect/>
          </a:stretch>
        </p:blipFill>
        <p:spPr>
          <a:xfrm>
            <a:off x="580125" y="2166938"/>
            <a:ext cx="4210050" cy="1266825"/>
          </a:xfrm>
          <a:prstGeom prst="rect">
            <a:avLst/>
          </a:prstGeom>
          <a:noFill/>
          <a:ln>
            <a:noFill/>
          </a:ln>
        </p:spPr>
      </p:pic>
      <p:pic>
        <p:nvPicPr>
          <p:cNvPr id="113" name="Google Shape;113;p18"/>
          <p:cNvPicPr preferRelativeResize="0"/>
          <p:nvPr/>
        </p:nvPicPr>
        <p:blipFill>
          <a:blip r:embed="rId4">
            <a:alphaModFix/>
          </a:blip>
          <a:stretch>
            <a:fillRect/>
          </a:stretch>
        </p:blipFill>
        <p:spPr>
          <a:xfrm>
            <a:off x="481300" y="3622913"/>
            <a:ext cx="5143500" cy="1276350"/>
          </a:xfrm>
          <a:prstGeom prst="rect">
            <a:avLst/>
          </a:prstGeom>
          <a:noFill/>
          <a:ln>
            <a:noFill/>
          </a:ln>
        </p:spPr>
      </p:pic>
      <p:sp>
        <p:nvSpPr>
          <p:cNvPr id="114" name="Google Shape;114;p18"/>
          <p:cNvSpPr txBox="1"/>
          <p:nvPr/>
        </p:nvSpPr>
        <p:spPr>
          <a:xfrm>
            <a:off x="6523900" y="2337734"/>
            <a:ext cx="24741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Can’t be run directly, since there is no main method.</a:t>
            </a:r>
            <a:endParaRPr>
              <a:solidFill>
                <a:srgbClr val="BE0712"/>
              </a:solidFill>
            </a:endParaRPr>
          </a:p>
        </p:txBody>
      </p:sp>
      <p:sp>
        <p:nvSpPr>
          <p:cNvPr id="115" name="Google Shape;115;p18"/>
          <p:cNvSpPr txBox="1"/>
          <p:nvPr/>
        </p:nvSpPr>
        <p:spPr>
          <a:xfrm>
            <a:off x="6445775" y="3831409"/>
            <a:ext cx="2561100" cy="9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Calls a method from another class. Can think of this as a class that tests out the Dog class.</a:t>
            </a:r>
            <a:endParaRPr>
              <a:solidFill>
                <a:srgbClr val="BE0712"/>
              </a:solidFill>
            </a:endParaRPr>
          </a:p>
        </p:txBody>
      </p:sp>
      <p:sp>
        <p:nvSpPr>
          <p:cNvPr id="116" name="Google Shape;116;p18"/>
          <p:cNvSpPr txBox="1"/>
          <p:nvPr/>
        </p:nvSpPr>
        <p:spPr>
          <a:xfrm>
            <a:off x="403625" y="2018602"/>
            <a:ext cx="5567700" cy="1547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Dog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makeNoise() {</a:t>
            </a:r>
            <a:endParaRPr sz="19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System.out.println(</a:t>
            </a:r>
            <a:r>
              <a:rPr lang="en" sz="1900">
                <a:solidFill>
                  <a:srgbClr val="BD8D8B"/>
                </a:solidFill>
                <a:highlight>
                  <a:srgbClr val="EFEFEF"/>
                </a:highlight>
                <a:latin typeface="Consolas"/>
                <a:ea typeface="Consolas"/>
                <a:cs typeface="Consolas"/>
                <a:sym typeface="Consolas"/>
              </a:rPr>
              <a:t>"Bark!"</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a:highlight>
                <a:srgbClr val="EFEFEF"/>
              </a:highlight>
            </a:endParaRPr>
          </a:p>
        </p:txBody>
      </p:sp>
      <p:cxnSp>
        <p:nvCxnSpPr>
          <p:cNvPr id="117" name="Google Shape;117;p18"/>
          <p:cNvCxnSpPr/>
          <p:nvPr/>
        </p:nvCxnSpPr>
        <p:spPr>
          <a:xfrm rot="10800000">
            <a:off x="5324575" y="2558304"/>
            <a:ext cx="982500" cy="0"/>
          </a:xfrm>
          <a:prstGeom prst="straightConnector1">
            <a:avLst/>
          </a:prstGeom>
          <a:noFill/>
          <a:ln cap="flat" cmpd="sng" w="19050">
            <a:solidFill>
              <a:srgbClr val="BE0712"/>
            </a:solidFill>
            <a:prstDash val="solid"/>
            <a:round/>
            <a:headEnd len="med" w="med" type="none"/>
            <a:tailEnd len="med" w="med" type="triangle"/>
          </a:ln>
        </p:spPr>
      </p:cxnSp>
      <p:sp>
        <p:nvSpPr>
          <p:cNvPr id="118" name="Google Shape;118;p18"/>
          <p:cNvSpPr txBox="1"/>
          <p:nvPr/>
        </p:nvSpPr>
        <p:spPr>
          <a:xfrm>
            <a:off x="199125" y="3544925"/>
            <a:ext cx="6001800" cy="1547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DogLauncher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main(String[] args) {</a:t>
            </a:r>
            <a:endParaRPr sz="19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Dog.makeNoise();</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b="1" sz="1900">
              <a:solidFill>
                <a:srgbClr val="9C20EE"/>
              </a:solidFill>
              <a:highlight>
                <a:srgbClr val="EFEFEF"/>
              </a:highlight>
              <a:latin typeface="Consolas"/>
              <a:ea typeface="Consolas"/>
              <a:cs typeface="Consolas"/>
              <a:sym typeface="Consolas"/>
            </a:endParaRPr>
          </a:p>
        </p:txBody>
      </p:sp>
      <p:cxnSp>
        <p:nvCxnSpPr>
          <p:cNvPr id="119" name="Google Shape;119;p18"/>
          <p:cNvCxnSpPr/>
          <p:nvPr/>
        </p:nvCxnSpPr>
        <p:spPr>
          <a:xfrm rot="10800000">
            <a:off x="5982475" y="4093176"/>
            <a:ext cx="400800" cy="0"/>
          </a:xfrm>
          <a:prstGeom prst="straightConnector1">
            <a:avLst/>
          </a:prstGeom>
          <a:noFill/>
          <a:ln cap="flat" cmpd="sng" w="19050">
            <a:solidFill>
              <a:srgbClr val="BE0712"/>
            </a:solidFill>
            <a:prstDash val="solid"/>
            <a:round/>
            <a:headEnd len="med" w="med" type="none"/>
            <a:tailEnd len="med" w="med" type="triangle"/>
          </a:ln>
        </p:spPr>
      </p:cxnSp>
      <p:sp>
        <p:nvSpPr>
          <p:cNvPr id="120" name="Google Shape;120;p18"/>
          <p:cNvSpPr txBox="1"/>
          <p:nvPr/>
        </p:nvSpPr>
        <p:spPr>
          <a:xfrm>
            <a:off x="2847600" y="32325"/>
            <a:ext cx="2868000" cy="495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Must be in the “CLASSPATH”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Instantiation </a:t>
            </a:r>
            <a:endParaRPr/>
          </a:p>
        </p:txBody>
      </p:sp>
      <p:sp>
        <p:nvSpPr>
          <p:cNvPr id="126" name="Google Shape;126;p1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Not all dogs are equal!</a:t>
            </a:r>
            <a:endParaRPr/>
          </a:p>
          <a:p>
            <a:pPr indent="0" lvl="0" marL="0" rtl="0" algn="l">
              <a:spcBef>
                <a:spcPts val="600"/>
              </a:spcBef>
              <a:spcAft>
                <a:spcPts val="0"/>
              </a:spcAft>
              <a:buNone/>
            </a:pPr>
            <a:r>
              <a:t/>
            </a:r>
            <a:endParaRPr/>
          </a:p>
        </p:txBody>
      </p:sp>
      <p:pic>
        <p:nvPicPr>
          <p:cNvPr descr="This is Maya howling at a siren passing by....LOL!!!" id="127" name="Google Shape;127;p19" title="Our giant alaskan malamute howling...">
            <a:hlinkClick r:id="rId3"/>
          </p:cNvPr>
          <p:cNvPicPr preferRelativeResize="0"/>
          <p:nvPr/>
        </p:nvPicPr>
        <p:blipFill>
          <a:blip r:embed="rId4">
            <a:alphaModFix/>
          </a:blip>
          <a:stretch>
            <a:fillRect/>
          </a:stretch>
        </p:blipFill>
        <p:spPr>
          <a:xfrm>
            <a:off x="337175" y="1586469"/>
            <a:ext cx="3773275" cy="2829956"/>
          </a:xfrm>
          <a:prstGeom prst="rect">
            <a:avLst/>
          </a:prstGeom>
          <a:noFill/>
          <a:ln>
            <a:noFill/>
          </a:ln>
        </p:spPr>
      </p:pic>
      <p:pic>
        <p:nvPicPr>
          <p:cNvPr descr="Really anoying dog" id="128" name="Google Shape;128;p19" title="Annoying DoG.flv">
            <a:hlinkClick r:id="rId5"/>
          </p:cNvPr>
          <p:cNvPicPr preferRelativeResize="0"/>
          <p:nvPr/>
        </p:nvPicPr>
        <p:blipFill>
          <a:blip r:embed="rId6">
            <a:alphaModFix/>
          </a:blip>
          <a:stretch>
            <a:fillRect/>
          </a:stretch>
        </p:blipFill>
        <p:spPr>
          <a:xfrm>
            <a:off x="4913525" y="1586475"/>
            <a:ext cx="3773275" cy="2829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not so good Approach</a:t>
            </a:r>
            <a:endParaRPr/>
          </a:p>
        </p:txBody>
      </p:sp>
      <p:sp>
        <p:nvSpPr>
          <p:cNvPr id="134" name="Google Shape;134;p2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could create a separate class for every single dog out there, but this is going to get redundant in a hurry.</a:t>
            </a:r>
            <a:endParaRPr/>
          </a:p>
        </p:txBody>
      </p:sp>
      <p:sp>
        <p:nvSpPr>
          <p:cNvPr id="135" name="Google Shape;135;p20"/>
          <p:cNvSpPr txBox="1"/>
          <p:nvPr/>
        </p:nvSpPr>
        <p:spPr>
          <a:xfrm>
            <a:off x="1250475" y="1517550"/>
            <a:ext cx="6832200" cy="1647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MayaTheDog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makeNoise() {</a:t>
            </a:r>
            <a:endParaRPr sz="19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System.out.println(</a:t>
            </a:r>
            <a:r>
              <a:rPr lang="en" sz="1900">
                <a:solidFill>
                  <a:srgbClr val="BD8D8B"/>
                </a:solidFill>
                <a:highlight>
                  <a:srgbClr val="EFEFEF"/>
                </a:highlight>
                <a:latin typeface="Consolas"/>
                <a:ea typeface="Consolas"/>
                <a:cs typeface="Consolas"/>
                <a:sym typeface="Consolas"/>
              </a:rPr>
              <a:t>"arooooooooooooooo!"</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900">
              <a:solidFill>
                <a:srgbClr val="9C20EE"/>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a:highlight>
                <a:srgbClr val="EFEFEF"/>
              </a:highlight>
            </a:endParaRPr>
          </a:p>
        </p:txBody>
      </p:sp>
      <p:sp>
        <p:nvSpPr>
          <p:cNvPr id="136" name="Google Shape;136;p20"/>
          <p:cNvSpPr txBox="1"/>
          <p:nvPr/>
        </p:nvSpPr>
        <p:spPr>
          <a:xfrm>
            <a:off x="1250475" y="3338875"/>
            <a:ext cx="6832200" cy="1647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YapsterTheDog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makeNoise() {</a:t>
            </a:r>
            <a:endParaRPr sz="19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System.out.println(</a:t>
            </a:r>
            <a:r>
              <a:rPr lang="en" sz="1900">
                <a:solidFill>
                  <a:srgbClr val="BD8D8B"/>
                </a:solidFill>
                <a:highlight>
                  <a:srgbClr val="EFEFEF"/>
                </a:highlight>
                <a:latin typeface="Consolas"/>
                <a:ea typeface="Consolas"/>
                <a:cs typeface="Consolas"/>
                <a:sym typeface="Consolas"/>
              </a:rPr>
              <a:t>"awawawwwawwa awawaw"</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900">
              <a:solidFill>
                <a:srgbClr val="9C20EE"/>
              </a:solidFill>
              <a:highlight>
                <a:srgbClr val="EFEFEF"/>
              </a:highlight>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Instantiation </a:t>
            </a:r>
            <a:endParaRPr/>
          </a:p>
        </p:txBody>
      </p:sp>
      <p:sp>
        <p:nvSpPr>
          <p:cNvPr id="142" name="Google Shape;142;p2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Classes can contain not just functions (a.k.a. methods), but also data.</a:t>
            </a:r>
            <a:endParaRPr/>
          </a:p>
          <a:p>
            <a:pPr indent="-355600" lvl="0" marL="457200" rtl="0" algn="l">
              <a:spcBef>
                <a:spcPts val="600"/>
              </a:spcBef>
              <a:spcAft>
                <a:spcPts val="0"/>
              </a:spcAft>
              <a:buSzPts val="2000"/>
              <a:buChar char="●"/>
            </a:pPr>
            <a:r>
              <a:rPr lang="en"/>
              <a:t>For example, we might add a </a:t>
            </a:r>
            <a:r>
              <a:rPr lang="en">
                <a:latin typeface="Consolas"/>
                <a:ea typeface="Consolas"/>
                <a:cs typeface="Consolas"/>
                <a:sym typeface="Consolas"/>
              </a:rPr>
              <a:t>size</a:t>
            </a:r>
            <a:r>
              <a:rPr lang="en"/>
              <a:t> variable to each </a:t>
            </a:r>
            <a:r>
              <a:rPr lang="en">
                <a:latin typeface="Consolas"/>
                <a:ea typeface="Consolas"/>
                <a:cs typeface="Consolas"/>
                <a:sym typeface="Consolas"/>
              </a:rPr>
              <a:t>Dog</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Classes can be instantiated as objects.</a:t>
            </a:r>
            <a:endParaRPr/>
          </a:p>
          <a:p>
            <a:pPr indent="-355600" lvl="0" marL="457200" rtl="0" algn="l">
              <a:spcBef>
                <a:spcPts val="600"/>
              </a:spcBef>
              <a:spcAft>
                <a:spcPts val="0"/>
              </a:spcAft>
              <a:buSzPts val="2000"/>
              <a:buChar char="●"/>
            </a:pPr>
            <a:r>
              <a:rPr lang="en"/>
              <a:t>We’ll create a single </a:t>
            </a:r>
            <a:r>
              <a:rPr lang="en">
                <a:latin typeface="Consolas"/>
                <a:ea typeface="Consolas"/>
                <a:cs typeface="Consolas"/>
                <a:sym typeface="Consolas"/>
              </a:rPr>
              <a:t>Dog</a:t>
            </a:r>
            <a:r>
              <a:rPr lang="en"/>
              <a:t> class, and then create instances of this </a:t>
            </a:r>
            <a:r>
              <a:rPr lang="en">
                <a:latin typeface="Consolas"/>
                <a:ea typeface="Consolas"/>
                <a:cs typeface="Consolas"/>
                <a:sym typeface="Consolas"/>
              </a:rPr>
              <a:t>Dog</a:t>
            </a:r>
            <a:r>
              <a:rPr lang="en"/>
              <a:t>.</a:t>
            </a:r>
            <a:endParaRPr/>
          </a:p>
          <a:p>
            <a:pPr indent="-355600" lvl="0" marL="457200" rtl="0" algn="l">
              <a:spcBef>
                <a:spcPts val="0"/>
              </a:spcBef>
              <a:spcAft>
                <a:spcPts val="0"/>
              </a:spcAft>
              <a:buSzPts val="2000"/>
              <a:buChar char="●"/>
            </a:pPr>
            <a:r>
              <a:rPr lang="en"/>
              <a:t>The class provides a blueprint that all </a:t>
            </a:r>
            <a:r>
              <a:rPr lang="en">
                <a:latin typeface="Consolas"/>
                <a:ea typeface="Consolas"/>
                <a:cs typeface="Consolas"/>
                <a:sym typeface="Consolas"/>
              </a:rPr>
              <a:t>Dog</a:t>
            </a:r>
            <a:r>
              <a:rPr lang="en"/>
              <a:t> objects will follow.</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sz="1600"/>
              <a:t>Side note: For E7/MATLAB folks, if you’ve ever gotten an axis using gca(), this is similar. Each axis has the same properties, e.g. they all have xTicks, etc. </a:t>
            </a:r>
            <a:endParaRPr sz="1600"/>
          </a:p>
        </p:txBody>
      </p:sp>
      <p:cxnSp>
        <p:nvCxnSpPr>
          <p:cNvPr id="143" name="Google Shape;143;p21"/>
          <p:cNvCxnSpPr/>
          <p:nvPr/>
        </p:nvCxnSpPr>
        <p:spPr>
          <a:xfrm flipH="1">
            <a:off x="6547375" y="2022225"/>
            <a:ext cx="556800" cy="293100"/>
          </a:xfrm>
          <a:prstGeom prst="straightConnector1">
            <a:avLst/>
          </a:prstGeom>
          <a:noFill/>
          <a:ln cap="flat" cmpd="sng" w="19050">
            <a:solidFill>
              <a:srgbClr val="BB4444"/>
            </a:solidFill>
            <a:prstDash val="solid"/>
            <a:round/>
            <a:headEnd len="med" w="med" type="none"/>
            <a:tailEnd len="med" w="med" type="triangle"/>
          </a:ln>
        </p:spPr>
      </p:cxnSp>
      <p:sp>
        <p:nvSpPr>
          <p:cNvPr id="144" name="Google Shape;144;p21"/>
          <p:cNvSpPr txBox="1"/>
          <p:nvPr/>
        </p:nvSpPr>
        <p:spPr>
          <a:xfrm>
            <a:off x="7133500" y="1585550"/>
            <a:ext cx="2051400" cy="5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These instances are also called ‘objects’</a:t>
            </a:r>
            <a:endParaRPr>
              <a:solidFill>
                <a:srgbClr val="BB444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nvSpPr>
        <p:spPr>
          <a:xfrm>
            <a:off x="132000" y="628700"/>
            <a:ext cx="5666400" cy="4514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 class</a:t>
            </a:r>
            <a:r>
              <a:rPr lang="en" sz="1700">
                <a:solidFill>
                  <a:schemeClr val="dk1"/>
                </a:solidFill>
                <a:highlight>
                  <a:srgbClr val="EFEFEF"/>
                </a:highlight>
                <a:latin typeface="Consolas"/>
                <a:ea typeface="Consolas"/>
                <a:cs typeface="Consolas"/>
                <a:sym typeface="Consolas"/>
              </a:rPr>
              <a:t> Dog {</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weightInPounds;</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a:t>
            </a:r>
            <a:r>
              <a:rPr lang="en" sz="1700">
                <a:solidFill>
                  <a:schemeClr val="dk1"/>
                </a:solidFill>
                <a:highlight>
                  <a:srgbClr val="EFEFEF"/>
                </a:highlight>
                <a:latin typeface="Consolas"/>
                <a:ea typeface="Consolas"/>
                <a:cs typeface="Consolas"/>
                <a:sym typeface="Consolas"/>
              </a:rPr>
              <a:t> Dog(</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startingWeight) {</a:t>
            </a:r>
            <a:endParaRPr sz="17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weightInPounds = startingWeight;</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void</a:t>
            </a:r>
            <a:r>
              <a:rPr lang="en" sz="1700">
                <a:solidFill>
                  <a:schemeClr val="dk1"/>
                </a:solidFill>
                <a:highlight>
                  <a:srgbClr val="EFEFEF"/>
                </a:highlight>
                <a:latin typeface="Consolas"/>
                <a:ea typeface="Consolas"/>
                <a:cs typeface="Consolas"/>
                <a:sym typeface="Consolas"/>
              </a:rPr>
              <a:t> makeNoise() {</a:t>
            </a:r>
            <a:endParaRPr sz="17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if</a:t>
            </a:r>
            <a:r>
              <a:rPr lang="en" sz="1700">
                <a:solidFill>
                  <a:schemeClr val="dk1"/>
                </a:solidFill>
                <a:highlight>
                  <a:srgbClr val="EFEFEF"/>
                </a:highlight>
                <a:latin typeface="Consolas"/>
                <a:ea typeface="Consolas"/>
                <a:cs typeface="Consolas"/>
                <a:sym typeface="Consolas"/>
              </a:rPr>
              <a:t> (weightInPounds &lt; 10) {</a:t>
            </a:r>
            <a:endParaRPr sz="1700">
              <a:solidFill>
                <a:schemeClr val="dk1"/>
              </a:solidFill>
              <a:highlight>
                <a:srgbClr val="EFEFEF"/>
              </a:highlight>
              <a:latin typeface="Consolas"/>
              <a:ea typeface="Consolas"/>
              <a:cs typeface="Consolas"/>
              <a:sym typeface="Consolas"/>
            </a:endParaRPr>
          </a:p>
          <a:p>
            <a:pPr indent="457200" lvl="0" marL="91440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System.out.println(</a:t>
            </a:r>
            <a:r>
              <a:rPr lang="en" sz="1700">
                <a:solidFill>
                  <a:srgbClr val="BD8D8B"/>
                </a:solidFill>
                <a:highlight>
                  <a:srgbClr val="EFEFEF"/>
                </a:highlight>
                <a:latin typeface="Consolas"/>
                <a:ea typeface="Consolas"/>
                <a:cs typeface="Consolas"/>
                <a:sym typeface="Consolas"/>
              </a:rPr>
              <a:t>"yipyipyip!"</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 </a:t>
            </a:r>
            <a:r>
              <a:rPr b="1" lang="en" sz="1700">
                <a:solidFill>
                  <a:srgbClr val="9C20EE"/>
                </a:solidFill>
                <a:highlight>
                  <a:srgbClr val="EFEFEF"/>
                </a:highlight>
                <a:latin typeface="Consolas"/>
                <a:ea typeface="Consolas"/>
                <a:cs typeface="Consolas"/>
                <a:sym typeface="Consolas"/>
              </a:rPr>
              <a:t>else if</a:t>
            </a:r>
            <a:r>
              <a:rPr lang="en" sz="1700">
                <a:solidFill>
                  <a:schemeClr val="dk1"/>
                </a:solidFill>
                <a:highlight>
                  <a:srgbClr val="EFEFEF"/>
                </a:highlight>
                <a:latin typeface="Consolas"/>
                <a:ea typeface="Consolas"/>
                <a:cs typeface="Consolas"/>
                <a:sym typeface="Consolas"/>
              </a:rPr>
              <a:t> (weightInPounds &lt; 30) {</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System.out.println(</a:t>
            </a:r>
            <a:r>
              <a:rPr lang="en" sz="1700">
                <a:solidFill>
                  <a:srgbClr val="BD8D8B"/>
                </a:solidFill>
                <a:highlight>
                  <a:srgbClr val="EFEFEF"/>
                </a:highlight>
                <a:latin typeface="Consolas"/>
                <a:ea typeface="Consolas"/>
                <a:cs typeface="Consolas"/>
                <a:sym typeface="Consolas"/>
              </a:rPr>
              <a:t>"bark. bark."</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 </a:t>
            </a:r>
            <a:r>
              <a:rPr b="1" lang="en" sz="1700">
                <a:solidFill>
                  <a:srgbClr val="9C20EE"/>
                </a:solidFill>
                <a:highlight>
                  <a:srgbClr val="EFEFEF"/>
                </a:highlight>
                <a:latin typeface="Consolas"/>
                <a:ea typeface="Consolas"/>
                <a:cs typeface="Consolas"/>
                <a:sym typeface="Consolas"/>
              </a:rPr>
              <a:t>else</a:t>
            </a: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System.out.println(</a:t>
            </a:r>
            <a:r>
              <a:rPr lang="en" sz="1700">
                <a:solidFill>
                  <a:srgbClr val="BD8D8B"/>
                </a:solidFill>
                <a:highlight>
                  <a:srgbClr val="EFEFEF"/>
                </a:highlight>
                <a:latin typeface="Consolas"/>
                <a:ea typeface="Consolas"/>
                <a:cs typeface="Consolas"/>
                <a:sym typeface="Consolas"/>
              </a:rPr>
              <a:t>"woof!"</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b="1" sz="1700">
              <a:solidFill>
                <a:srgbClr val="9C20EE"/>
              </a:solidFill>
              <a:highlight>
                <a:srgbClr val="EFEFEF"/>
              </a:highlight>
              <a:latin typeface="Consolas"/>
              <a:ea typeface="Consolas"/>
              <a:cs typeface="Consolas"/>
              <a:sym typeface="Consolas"/>
            </a:endParaRPr>
          </a:p>
        </p:txBody>
      </p:sp>
      <p:sp>
        <p:nvSpPr>
          <p:cNvPr id="150" name="Google Shape;150;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Defining a Typical Class (Terminology)</a:t>
            </a:r>
            <a:endParaRPr/>
          </a:p>
        </p:txBody>
      </p:sp>
      <p:sp>
        <p:nvSpPr>
          <p:cNvPr id="151" name="Google Shape;151;p22"/>
          <p:cNvSpPr txBox="1"/>
          <p:nvPr/>
        </p:nvSpPr>
        <p:spPr>
          <a:xfrm>
            <a:off x="6012202" y="1435190"/>
            <a:ext cx="2983800" cy="6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E0712"/>
                </a:solidFill>
              </a:rPr>
              <a:t>Constructor</a:t>
            </a:r>
            <a:r>
              <a:rPr lang="en">
                <a:solidFill>
                  <a:srgbClr val="BE0712"/>
                </a:solidFill>
              </a:rPr>
              <a:t> (similar to a method, but not a method). Determines how to instantiate the class.</a:t>
            </a:r>
            <a:endParaRPr>
              <a:solidFill>
                <a:srgbClr val="BE0712"/>
              </a:solidFill>
            </a:endParaRPr>
          </a:p>
        </p:txBody>
      </p:sp>
      <p:sp>
        <p:nvSpPr>
          <p:cNvPr id="152" name="Google Shape;152;p22"/>
          <p:cNvSpPr txBox="1"/>
          <p:nvPr/>
        </p:nvSpPr>
        <p:spPr>
          <a:xfrm>
            <a:off x="6012200" y="921725"/>
            <a:ext cx="30300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E0712"/>
                </a:solidFill>
              </a:rPr>
              <a:t>Instance variable</a:t>
            </a:r>
            <a:r>
              <a:rPr lang="en">
                <a:solidFill>
                  <a:srgbClr val="BE0712"/>
                </a:solidFill>
              </a:rPr>
              <a:t>. Can have as many of these as you want.</a:t>
            </a:r>
            <a:endParaRPr>
              <a:solidFill>
                <a:srgbClr val="BE0712"/>
              </a:solidFill>
            </a:endParaRPr>
          </a:p>
        </p:txBody>
      </p:sp>
      <p:sp>
        <p:nvSpPr>
          <p:cNvPr id="153" name="Google Shape;153;p22"/>
          <p:cNvSpPr txBox="1"/>
          <p:nvPr/>
        </p:nvSpPr>
        <p:spPr>
          <a:xfrm>
            <a:off x="6012200" y="2430025"/>
            <a:ext cx="2968800" cy="24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E0712"/>
                </a:solidFill>
              </a:rPr>
              <a:t>Non-static method, a.k.a. Instance Method</a:t>
            </a:r>
            <a:r>
              <a:rPr lang="en">
                <a:solidFill>
                  <a:srgbClr val="BE0712"/>
                </a:solidFill>
              </a:rPr>
              <a:t>. Idea: If the method is going to be invoked by an instance of the class (as in the next slide), then it should be non-static.</a:t>
            </a:r>
            <a:endParaRPr>
              <a:solidFill>
                <a:srgbClr val="BE0712"/>
              </a:solidFill>
            </a:endParaRPr>
          </a:p>
          <a:p>
            <a:pPr indent="0" lvl="0" marL="0" rtl="0" algn="l">
              <a:spcBef>
                <a:spcPts val="0"/>
              </a:spcBef>
              <a:spcAft>
                <a:spcPts val="0"/>
              </a:spcAft>
              <a:buNone/>
            </a:pPr>
            <a:r>
              <a:t/>
            </a:r>
            <a:endParaRPr>
              <a:solidFill>
                <a:srgbClr val="BE0712"/>
              </a:solidFill>
            </a:endParaRPr>
          </a:p>
          <a:p>
            <a:pPr indent="0" lvl="0" marL="0" rtl="0" algn="l">
              <a:spcBef>
                <a:spcPts val="0"/>
              </a:spcBef>
              <a:spcAft>
                <a:spcPts val="0"/>
              </a:spcAft>
              <a:buNone/>
            </a:pPr>
            <a:r>
              <a:rPr lang="en">
                <a:solidFill>
                  <a:srgbClr val="BE0712"/>
                </a:solidFill>
              </a:rPr>
              <a:t>Roughly speaking: If the method needs to use “</a:t>
            </a:r>
            <a:r>
              <a:rPr b="1" lang="en" u="sng">
                <a:solidFill>
                  <a:srgbClr val="BE0712"/>
                </a:solidFill>
              </a:rPr>
              <a:t>my</a:t>
            </a:r>
            <a:r>
              <a:rPr lang="en">
                <a:solidFill>
                  <a:srgbClr val="BE0712"/>
                </a:solidFill>
              </a:rPr>
              <a:t> instance variables”, the method must be non-static.</a:t>
            </a:r>
            <a:endParaRPr>
              <a:solidFill>
                <a:srgbClr val="BE0712"/>
              </a:solidFill>
            </a:endParaRPr>
          </a:p>
        </p:txBody>
      </p:sp>
      <p:cxnSp>
        <p:nvCxnSpPr>
          <p:cNvPr id="154" name="Google Shape;154;p22"/>
          <p:cNvCxnSpPr/>
          <p:nvPr/>
        </p:nvCxnSpPr>
        <p:spPr>
          <a:xfrm rot="10800000">
            <a:off x="4991775" y="1632862"/>
            <a:ext cx="1010700" cy="0"/>
          </a:xfrm>
          <a:prstGeom prst="straightConnector1">
            <a:avLst/>
          </a:prstGeom>
          <a:noFill/>
          <a:ln cap="flat" cmpd="sng" w="19050">
            <a:solidFill>
              <a:srgbClr val="BE0712"/>
            </a:solidFill>
            <a:prstDash val="solid"/>
            <a:round/>
            <a:headEnd len="med" w="med" type="none"/>
            <a:tailEnd len="med" w="med" type="triangle"/>
          </a:ln>
        </p:spPr>
      </p:cxnSp>
      <p:cxnSp>
        <p:nvCxnSpPr>
          <p:cNvPr id="155" name="Google Shape;155;p22"/>
          <p:cNvCxnSpPr/>
          <p:nvPr/>
        </p:nvCxnSpPr>
        <p:spPr>
          <a:xfrm rot="10800000">
            <a:off x="3886575" y="1131175"/>
            <a:ext cx="2115900" cy="0"/>
          </a:xfrm>
          <a:prstGeom prst="straightConnector1">
            <a:avLst/>
          </a:prstGeom>
          <a:noFill/>
          <a:ln cap="flat" cmpd="sng" w="19050">
            <a:solidFill>
              <a:srgbClr val="BE0712"/>
            </a:solidFill>
            <a:prstDash val="solid"/>
            <a:round/>
            <a:headEnd len="med" w="med" type="none"/>
            <a:tailEnd len="med" w="med" type="triangle"/>
          </a:ln>
        </p:spPr>
      </p:cxnSp>
      <p:cxnSp>
        <p:nvCxnSpPr>
          <p:cNvPr id="156" name="Google Shape;156;p22"/>
          <p:cNvCxnSpPr/>
          <p:nvPr/>
        </p:nvCxnSpPr>
        <p:spPr>
          <a:xfrm rot="10800000">
            <a:off x="4007475" y="2658659"/>
            <a:ext cx="19743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nvSpPr>
        <p:spPr>
          <a:xfrm>
            <a:off x="65850" y="783300"/>
            <a:ext cx="5402400" cy="2801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 class</a:t>
            </a:r>
            <a:r>
              <a:rPr lang="en" sz="1700">
                <a:solidFill>
                  <a:schemeClr val="dk1"/>
                </a:solidFill>
                <a:highlight>
                  <a:srgbClr val="EFEFEF"/>
                </a:highlight>
                <a:latin typeface="Consolas"/>
                <a:ea typeface="Consolas"/>
                <a:cs typeface="Consolas"/>
                <a:sym typeface="Consolas"/>
              </a:rPr>
              <a:t> DogLauncher {</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 static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void</a:t>
            </a:r>
            <a:r>
              <a:rPr lang="en" sz="1700">
                <a:solidFill>
                  <a:schemeClr val="dk1"/>
                </a:solidFill>
                <a:highlight>
                  <a:srgbClr val="EFEFEF"/>
                </a:highlight>
                <a:latin typeface="Consolas"/>
                <a:ea typeface="Consolas"/>
                <a:cs typeface="Consolas"/>
                <a:sym typeface="Consolas"/>
              </a:rPr>
              <a:t> main(String[] args) {</a:t>
            </a:r>
            <a:endParaRPr sz="17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Dog smallDog;</a:t>
            </a:r>
            <a:endParaRPr sz="17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Dog(20);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smallDog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Dog(5);</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Dog hugeDog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Dog(150);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smallDog.makeNoise();</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hugeDog.makeNoise();</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700">
              <a:highlight>
                <a:srgbClr val="EFEFEF"/>
              </a:highlight>
            </a:endParaRPr>
          </a:p>
        </p:txBody>
      </p:sp>
      <p:sp>
        <p:nvSpPr>
          <p:cNvPr id="162" name="Google Shape;162;p23"/>
          <p:cNvSpPr/>
          <p:nvPr/>
        </p:nvSpPr>
        <p:spPr>
          <a:xfrm>
            <a:off x="4921000" y="1433875"/>
            <a:ext cx="4158900" cy="1516200"/>
          </a:xfrm>
          <a:prstGeom prst="rect">
            <a:avLst/>
          </a:prstGeom>
          <a:solidFill>
            <a:srgbClr val="E7EE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Instantiating a Class and Terminology</a:t>
            </a:r>
            <a:endParaRPr/>
          </a:p>
        </p:txBody>
      </p:sp>
      <p:cxnSp>
        <p:nvCxnSpPr>
          <p:cNvPr id="164" name="Google Shape;164;p23"/>
          <p:cNvCxnSpPr/>
          <p:nvPr/>
        </p:nvCxnSpPr>
        <p:spPr>
          <a:xfrm rot="10800000">
            <a:off x="2645550" y="1562852"/>
            <a:ext cx="2200500" cy="0"/>
          </a:xfrm>
          <a:prstGeom prst="straightConnector1">
            <a:avLst/>
          </a:prstGeom>
          <a:noFill/>
          <a:ln cap="flat" cmpd="sng" w="19050">
            <a:solidFill>
              <a:srgbClr val="BE0712"/>
            </a:solidFill>
            <a:prstDash val="solid"/>
            <a:round/>
            <a:headEnd len="med" w="med" type="none"/>
            <a:tailEnd len="med" w="med" type="triangle"/>
          </a:ln>
        </p:spPr>
      </p:cxnSp>
      <p:sp>
        <p:nvSpPr>
          <p:cNvPr id="165" name="Google Shape;165;p23"/>
          <p:cNvSpPr txBox="1"/>
          <p:nvPr/>
        </p:nvSpPr>
        <p:spPr>
          <a:xfrm>
            <a:off x="4881750" y="1344262"/>
            <a:ext cx="37197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E0712"/>
                </a:solidFill>
              </a:rPr>
              <a:t>Declaration</a:t>
            </a:r>
            <a:r>
              <a:rPr lang="en">
                <a:solidFill>
                  <a:srgbClr val="BE0712"/>
                </a:solidFill>
              </a:rPr>
              <a:t> of a Dog variable.</a:t>
            </a:r>
            <a:endParaRPr>
              <a:solidFill>
                <a:srgbClr val="BE0712"/>
              </a:solidFill>
            </a:endParaRPr>
          </a:p>
        </p:txBody>
      </p:sp>
      <p:sp>
        <p:nvSpPr>
          <p:cNvPr id="166" name="Google Shape;166;p23"/>
          <p:cNvSpPr txBox="1"/>
          <p:nvPr/>
        </p:nvSpPr>
        <p:spPr>
          <a:xfrm>
            <a:off x="4881750" y="1605864"/>
            <a:ext cx="42345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BE0712"/>
                </a:solidFill>
              </a:rPr>
              <a:t>Instantiation </a:t>
            </a:r>
            <a:r>
              <a:rPr lang="en">
                <a:solidFill>
                  <a:srgbClr val="BE0712"/>
                </a:solidFill>
              </a:rPr>
              <a:t>of the Dog class as a Dog Object.</a:t>
            </a:r>
            <a:endParaRPr>
              <a:solidFill>
                <a:srgbClr val="BE0712"/>
              </a:solidFill>
            </a:endParaRPr>
          </a:p>
        </p:txBody>
      </p:sp>
      <p:cxnSp>
        <p:nvCxnSpPr>
          <p:cNvPr id="167" name="Google Shape;167;p23"/>
          <p:cNvCxnSpPr/>
          <p:nvPr/>
        </p:nvCxnSpPr>
        <p:spPr>
          <a:xfrm rot="10800000">
            <a:off x="2645550" y="1802339"/>
            <a:ext cx="2200500" cy="0"/>
          </a:xfrm>
          <a:prstGeom prst="straightConnector1">
            <a:avLst/>
          </a:prstGeom>
          <a:noFill/>
          <a:ln cap="flat" cmpd="sng" w="19050">
            <a:solidFill>
              <a:srgbClr val="BE0712"/>
            </a:solidFill>
            <a:prstDash val="solid"/>
            <a:round/>
            <a:headEnd len="med" w="med" type="none"/>
            <a:tailEnd len="med" w="med" type="triangle"/>
          </a:ln>
        </p:spPr>
      </p:cxnSp>
      <p:cxnSp>
        <p:nvCxnSpPr>
          <p:cNvPr id="168" name="Google Shape;168;p23"/>
          <p:cNvCxnSpPr/>
          <p:nvPr/>
        </p:nvCxnSpPr>
        <p:spPr>
          <a:xfrm rot="10800000">
            <a:off x="3931300" y="2041825"/>
            <a:ext cx="906900" cy="0"/>
          </a:xfrm>
          <a:prstGeom prst="straightConnector1">
            <a:avLst/>
          </a:prstGeom>
          <a:noFill/>
          <a:ln cap="flat" cmpd="sng" w="19050">
            <a:solidFill>
              <a:srgbClr val="BE0712"/>
            </a:solidFill>
            <a:prstDash val="solid"/>
            <a:round/>
            <a:headEnd len="med" w="med" type="none"/>
            <a:tailEnd len="med" w="med" type="triangle"/>
          </a:ln>
        </p:spPr>
      </p:cxnSp>
      <p:sp>
        <p:nvSpPr>
          <p:cNvPr id="169" name="Google Shape;169;p23"/>
          <p:cNvSpPr txBox="1"/>
          <p:nvPr/>
        </p:nvSpPr>
        <p:spPr>
          <a:xfrm>
            <a:off x="4881750" y="1872641"/>
            <a:ext cx="42345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BE0712"/>
                </a:solidFill>
              </a:rPr>
              <a:t>Instantiation </a:t>
            </a:r>
            <a:r>
              <a:rPr lang="en">
                <a:solidFill>
                  <a:srgbClr val="BE0712"/>
                </a:solidFill>
              </a:rPr>
              <a:t>and </a:t>
            </a:r>
            <a:r>
              <a:rPr b="1" lang="en">
                <a:solidFill>
                  <a:srgbClr val="BE0712"/>
                </a:solidFill>
              </a:rPr>
              <a:t>Assignment</a:t>
            </a:r>
            <a:r>
              <a:rPr lang="en">
                <a:solidFill>
                  <a:srgbClr val="BE0712"/>
                </a:solidFill>
              </a:rPr>
              <a:t>.</a:t>
            </a:r>
            <a:endParaRPr>
              <a:solidFill>
                <a:srgbClr val="BE0712"/>
              </a:solidFill>
            </a:endParaRPr>
          </a:p>
        </p:txBody>
      </p:sp>
      <p:sp>
        <p:nvSpPr>
          <p:cNvPr id="170" name="Google Shape;170;p23"/>
          <p:cNvSpPr txBox="1"/>
          <p:nvPr/>
        </p:nvSpPr>
        <p:spPr>
          <a:xfrm>
            <a:off x="4876575" y="2134243"/>
            <a:ext cx="42345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BE0712"/>
                </a:solidFill>
              </a:rPr>
              <a:t>Declaration, Instantiation </a:t>
            </a:r>
            <a:r>
              <a:rPr lang="en">
                <a:solidFill>
                  <a:srgbClr val="BE0712"/>
                </a:solidFill>
              </a:rPr>
              <a:t>and </a:t>
            </a:r>
            <a:r>
              <a:rPr b="1" lang="en">
                <a:solidFill>
                  <a:srgbClr val="BE0712"/>
                </a:solidFill>
              </a:rPr>
              <a:t>Assignment</a:t>
            </a:r>
            <a:r>
              <a:rPr lang="en">
                <a:solidFill>
                  <a:srgbClr val="BE0712"/>
                </a:solidFill>
              </a:rPr>
              <a:t>.</a:t>
            </a:r>
            <a:endParaRPr>
              <a:solidFill>
                <a:srgbClr val="BE0712"/>
              </a:solidFill>
            </a:endParaRPr>
          </a:p>
        </p:txBody>
      </p:sp>
      <p:cxnSp>
        <p:nvCxnSpPr>
          <p:cNvPr id="171" name="Google Shape;171;p23"/>
          <p:cNvCxnSpPr/>
          <p:nvPr/>
        </p:nvCxnSpPr>
        <p:spPr>
          <a:xfrm rot="10800000">
            <a:off x="4268025" y="2307172"/>
            <a:ext cx="583200" cy="0"/>
          </a:xfrm>
          <a:prstGeom prst="straightConnector1">
            <a:avLst/>
          </a:prstGeom>
          <a:noFill/>
          <a:ln cap="flat" cmpd="sng" w="19050">
            <a:solidFill>
              <a:srgbClr val="BE0712"/>
            </a:solidFill>
            <a:prstDash val="solid"/>
            <a:round/>
            <a:headEnd len="med" w="med" type="none"/>
            <a:tailEnd len="med" w="med" type="triangle"/>
          </a:ln>
        </p:spPr>
      </p:cxnSp>
      <p:cxnSp>
        <p:nvCxnSpPr>
          <p:cNvPr id="172" name="Google Shape;172;p23"/>
          <p:cNvCxnSpPr/>
          <p:nvPr/>
        </p:nvCxnSpPr>
        <p:spPr>
          <a:xfrm rot="10800000">
            <a:off x="3542725" y="2831845"/>
            <a:ext cx="1290300" cy="0"/>
          </a:xfrm>
          <a:prstGeom prst="straightConnector1">
            <a:avLst/>
          </a:prstGeom>
          <a:noFill/>
          <a:ln cap="flat" cmpd="sng" w="19050">
            <a:solidFill>
              <a:srgbClr val="BE0712"/>
            </a:solidFill>
            <a:prstDash val="solid"/>
            <a:round/>
            <a:headEnd len="med" w="med" type="none"/>
            <a:tailEnd len="med" w="med" type="triangle"/>
          </a:ln>
        </p:spPr>
      </p:cxnSp>
      <p:sp>
        <p:nvSpPr>
          <p:cNvPr id="173" name="Google Shape;173;p23"/>
          <p:cNvSpPr txBox="1"/>
          <p:nvPr/>
        </p:nvSpPr>
        <p:spPr>
          <a:xfrm>
            <a:off x="4879825" y="2659444"/>
            <a:ext cx="43545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BE0712"/>
                </a:solidFill>
              </a:rPr>
              <a:t>Invocation</a:t>
            </a:r>
            <a:r>
              <a:rPr lang="en">
                <a:solidFill>
                  <a:srgbClr val="BE0712"/>
                </a:solidFill>
              </a:rPr>
              <a:t> of the 150 lb Dog’s makeNoise method.</a:t>
            </a:r>
            <a:endParaRPr>
              <a:solidFill>
                <a:srgbClr val="BE0712"/>
              </a:solidFill>
            </a:endParaRPr>
          </a:p>
        </p:txBody>
      </p:sp>
      <p:cxnSp>
        <p:nvCxnSpPr>
          <p:cNvPr id="174" name="Google Shape;174;p23"/>
          <p:cNvCxnSpPr/>
          <p:nvPr/>
        </p:nvCxnSpPr>
        <p:spPr>
          <a:xfrm rot="10800000">
            <a:off x="1957075" y="3116250"/>
            <a:ext cx="0" cy="615300"/>
          </a:xfrm>
          <a:prstGeom prst="straightConnector1">
            <a:avLst/>
          </a:prstGeom>
          <a:noFill/>
          <a:ln cap="flat" cmpd="sng" w="19050">
            <a:solidFill>
              <a:srgbClr val="BE0712"/>
            </a:solidFill>
            <a:prstDash val="solid"/>
            <a:round/>
            <a:headEnd len="med" w="med" type="none"/>
            <a:tailEnd len="med" w="med" type="triangle"/>
          </a:ln>
        </p:spPr>
      </p:cxnSp>
      <p:sp>
        <p:nvSpPr>
          <p:cNvPr id="175" name="Google Shape;175;p23"/>
          <p:cNvSpPr txBox="1"/>
          <p:nvPr/>
        </p:nvSpPr>
        <p:spPr>
          <a:xfrm>
            <a:off x="1113700" y="3672250"/>
            <a:ext cx="4354500" cy="8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The dot notation means that we want to use a method or variable belonging to hugeDog, or more succinctly, a </a:t>
            </a:r>
            <a:r>
              <a:rPr b="1" i="1" lang="en">
                <a:solidFill>
                  <a:srgbClr val="BE0712"/>
                </a:solidFill>
              </a:rPr>
              <a:t>member</a:t>
            </a:r>
            <a:r>
              <a:rPr lang="en">
                <a:solidFill>
                  <a:srgbClr val="BE0712"/>
                </a:solidFill>
              </a:rPr>
              <a:t> of hugeDog.</a:t>
            </a:r>
            <a:endParaRPr>
              <a:solidFill>
                <a:srgbClr val="BE071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of Objects (assuming you’ve done HW0!)</a:t>
            </a:r>
            <a:endParaRPr/>
          </a:p>
        </p:txBody>
      </p:sp>
      <p:sp>
        <p:nvSpPr>
          <p:cNvPr id="181" name="Google Shape;181;p2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create an array of objects:</a:t>
            </a:r>
            <a:endParaRPr/>
          </a:p>
          <a:p>
            <a:pPr indent="-355600" lvl="0" marL="457200" rtl="0" algn="l">
              <a:spcBef>
                <a:spcPts val="600"/>
              </a:spcBef>
              <a:spcAft>
                <a:spcPts val="0"/>
              </a:spcAft>
              <a:buSzPts val="2000"/>
              <a:buChar char="●"/>
            </a:pPr>
            <a:r>
              <a:rPr lang="en"/>
              <a:t>First use the </a:t>
            </a:r>
            <a:r>
              <a:rPr lang="en">
                <a:solidFill>
                  <a:srgbClr val="9C20EE"/>
                </a:solidFill>
                <a:latin typeface="Consolas"/>
                <a:ea typeface="Consolas"/>
                <a:cs typeface="Consolas"/>
                <a:sym typeface="Consolas"/>
              </a:rPr>
              <a:t>new</a:t>
            </a:r>
            <a:r>
              <a:rPr lang="en"/>
              <a:t> keyword to create the array.</a:t>
            </a:r>
            <a:endParaRPr/>
          </a:p>
          <a:p>
            <a:pPr indent="-355600" lvl="0" marL="457200" rtl="0" algn="l">
              <a:spcBef>
                <a:spcPts val="0"/>
              </a:spcBef>
              <a:spcAft>
                <a:spcPts val="0"/>
              </a:spcAft>
              <a:buSzPts val="2000"/>
              <a:buChar char="●"/>
            </a:pPr>
            <a:r>
              <a:rPr lang="en"/>
              <a:t>Then use </a:t>
            </a:r>
            <a:r>
              <a:rPr lang="en">
                <a:solidFill>
                  <a:srgbClr val="9C20EE"/>
                </a:solidFill>
                <a:latin typeface="Consolas"/>
                <a:ea typeface="Consolas"/>
                <a:cs typeface="Consolas"/>
                <a:sym typeface="Consolas"/>
              </a:rPr>
              <a:t>new</a:t>
            </a:r>
            <a:r>
              <a:rPr lang="en"/>
              <a:t> again for each object that you want to put in the array.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After code runs:</a:t>
            </a:r>
            <a:endParaRPr/>
          </a:p>
        </p:txBody>
      </p:sp>
      <p:graphicFrame>
        <p:nvGraphicFramePr>
          <p:cNvPr id="182" name="Google Shape;182;p24"/>
          <p:cNvGraphicFramePr/>
          <p:nvPr/>
        </p:nvGraphicFramePr>
        <p:xfrm>
          <a:off x="4240825" y="4232025"/>
          <a:ext cx="3000000" cy="3000000"/>
        </p:xfrm>
        <a:graphic>
          <a:graphicData uri="http://schemas.openxmlformats.org/drawingml/2006/table">
            <a:tbl>
              <a:tblPr>
                <a:noFill/>
                <a:tableStyleId>{53FA1D91-AD3C-44DE-B38A-7BE5C1FBEC5C}</a:tableStyleId>
              </a:tblPr>
              <a:tblGrid>
                <a:gridCol w="2084500"/>
                <a:gridCol w="2084500"/>
              </a:tblGrid>
              <a:tr h="381000">
                <a:tc>
                  <a:txBody>
                    <a:bodyPr/>
                    <a:lstStyle/>
                    <a:p>
                      <a:pPr indent="0" lvl="0" marL="0" rtl="0" algn="l">
                        <a:spcBef>
                          <a:spcPts val="0"/>
                        </a:spcBef>
                        <a:spcAft>
                          <a:spcPts val="0"/>
                        </a:spcAft>
                        <a:buNone/>
                      </a:pPr>
                      <a:r>
                        <a:rPr lang="en">
                          <a:latin typeface="Consolas"/>
                          <a:ea typeface="Consolas"/>
                          <a:cs typeface="Consolas"/>
                          <a:sym typeface="Consolas"/>
                        </a:rPr>
                        <a:t>Dog of size 8</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Dog of size 20</a:t>
                      </a:r>
                      <a:endParaRPr>
                        <a:latin typeface="Consolas"/>
                        <a:ea typeface="Consolas"/>
                        <a:cs typeface="Consolas"/>
                        <a:sym typeface="Consolas"/>
                      </a:endParaRPr>
                    </a:p>
                  </a:txBody>
                  <a:tcPr marT="91425" marB="91425" marR="91425" marL="91425"/>
                </a:tc>
              </a:tr>
            </a:tbl>
          </a:graphicData>
        </a:graphic>
      </p:graphicFrame>
      <p:sp>
        <p:nvSpPr>
          <p:cNvPr id="183" name="Google Shape;183;p24"/>
          <p:cNvSpPr txBox="1"/>
          <p:nvPr/>
        </p:nvSpPr>
        <p:spPr>
          <a:xfrm>
            <a:off x="5093550" y="4613025"/>
            <a:ext cx="2610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0</a:t>
            </a:r>
            <a:endParaRPr sz="2000">
              <a:latin typeface="Consolas"/>
              <a:ea typeface="Consolas"/>
              <a:cs typeface="Consolas"/>
              <a:sym typeface="Consolas"/>
            </a:endParaRPr>
          </a:p>
        </p:txBody>
      </p:sp>
      <p:sp>
        <p:nvSpPr>
          <p:cNvPr id="184" name="Google Shape;184;p24"/>
          <p:cNvSpPr txBox="1"/>
          <p:nvPr/>
        </p:nvSpPr>
        <p:spPr>
          <a:xfrm>
            <a:off x="7209575" y="4613025"/>
            <a:ext cx="2610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1</a:t>
            </a:r>
            <a:endParaRPr sz="2000">
              <a:latin typeface="Consolas"/>
              <a:ea typeface="Consolas"/>
              <a:cs typeface="Consolas"/>
              <a:sym typeface="Consolas"/>
            </a:endParaRPr>
          </a:p>
        </p:txBody>
      </p:sp>
      <p:sp>
        <p:nvSpPr>
          <p:cNvPr id="185" name="Google Shape;185;p24"/>
          <p:cNvSpPr txBox="1"/>
          <p:nvPr/>
        </p:nvSpPr>
        <p:spPr>
          <a:xfrm>
            <a:off x="3121156" y="4076696"/>
            <a:ext cx="1122600" cy="67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onsolas"/>
                <a:ea typeface="Consolas"/>
                <a:cs typeface="Consolas"/>
                <a:sym typeface="Consolas"/>
              </a:rPr>
              <a:t>dogs = </a:t>
            </a:r>
            <a:endParaRPr/>
          </a:p>
        </p:txBody>
      </p:sp>
      <p:sp>
        <p:nvSpPr>
          <p:cNvPr id="186" name="Google Shape;186;p24"/>
          <p:cNvSpPr txBox="1"/>
          <p:nvPr/>
        </p:nvSpPr>
        <p:spPr>
          <a:xfrm>
            <a:off x="295850" y="2563225"/>
            <a:ext cx="4119300" cy="1331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Dog[] dogs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Dog[2];</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dogs[0]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Dog(8);</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dogs[1]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Dog(20);</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dogs[0].makeNoise();</a:t>
            </a:r>
            <a:endParaRPr>
              <a:highlight>
                <a:srgbClr val="EFEFEF"/>
              </a:highlight>
            </a:endParaRPr>
          </a:p>
        </p:txBody>
      </p:sp>
      <p:cxnSp>
        <p:nvCxnSpPr>
          <p:cNvPr id="187" name="Google Shape;187;p24"/>
          <p:cNvCxnSpPr/>
          <p:nvPr/>
        </p:nvCxnSpPr>
        <p:spPr>
          <a:xfrm rot="10800000">
            <a:off x="3302746" y="3681425"/>
            <a:ext cx="1290300" cy="0"/>
          </a:xfrm>
          <a:prstGeom prst="straightConnector1">
            <a:avLst/>
          </a:prstGeom>
          <a:noFill/>
          <a:ln cap="flat" cmpd="sng" w="19050">
            <a:solidFill>
              <a:srgbClr val="BE0712"/>
            </a:solidFill>
            <a:prstDash val="solid"/>
            <a:round/>
            <a:headEnd len="med" w="med" type="none"/>
            <a:tailEnd len="med" w="med" type="triangle"/>
          </a:ln>
        </p:spPr>
      </p:cxnSp>
      <p:sp>
        <p:nvSpPr>
          <p:cNvPr id="188" name="Google Shape;188;p24"/>
          <p:cNvSpPr txBox="1"/>
          <p:nvPr/>
        </p:nvSpPr>
        <p:spPr>
          <a:xfrm>
            <a:off x="4639846" y="3509024"/>
            <a:ext cx="43545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BE0712"/>
                </a:solidFill>
              </a:rPr>
              <a:t>Yipping occurs.</a:t>
            </a:r>
            <a:endParaRPr b="1">
              <a:solidFill>
                <a:srgbClr val="BE0712"/>
              </a:solidFill>
            </a:endParaRPr>
          </a:p>
        </p:txBody>
      </p:sp>
      <p:cxnSp>
        <p:nvCxnSpPr>
          <p:cNvPr id="189" name="Google Shape;189;p24"/>
          <p:cNvCxnSpPr/>
          <p:nvPr/>
        </p:nvCxnSpPr>
        <p:spPr>
          <a:xfrm rot="10800000">
            <a:off x="3708575" y="2855825"/>
            <a:ext cx="891600" cy="0"/>
          </a:xfrm>
          <a:prstGeom prst="straightConnector1">
            <a:avLst/>
          </a:prstGeom>
          <a:noFill/>
          <a:ln cap="flat" cmpd="sng" w="19050">
            <a:solidFill>
              <a:srgbClr val="BE0712"/>
            </a:solidFill>
            <a:prstDash val="solid"/>
            <a:round/>
            <a:headEnd len="med" w="med" type="none"/>
            <a:tailEnd len="med" w="med" type="triangle"/>
          </a:ln>
        </p:spPr>
      </p:cxnSp>
      <p:sp>
        <p:nvSpPr>
          <p:cNvPr id="190" name="Google Shape;190;p24"/>
          <p:cNvSpPr txBox="1"/>
          <p:nvPr/>
        </p:nvSpPr>
        <p:spPr>
          <a:xfrm>
            <a:off x="4648796" y="2680318"/>
            <a:ext cx="43545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BE0712"/>
                </a:solidFill>
              </a:rPr>
              <a:t>Creates an array of Dogs of size 2.</a:t>
            </a:r>
            <a:endParaRPr b="1">
              <a:solidFill>
                <a:srgbClr val="BE071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94" name="Shape 194"/>
        <p:cNvGrpSpPr/>
        <p:nvPr/>
      </p:nvGrpSpPr>
      <p:grpSpPr>
        <a:xfrm>
          <a:off x="0" y="0"/>
          <a:ext cx="0" cy="0"/>
          <a:chOff x="0" y="0"/>
          <a:chExt cx="0" cy="0"/>
        </a:xfrm>
      </p:grpSpPr>
      <p:sp>
        <p:nvSpPr>
          <p:cNvPr id="195" name="Google Shape;195;p25"/>
          <p:cNvSpPr txBox="1"/>
          <p:nvPr>
            <p:ph type="title"/>
          </p:nvPr>
        </p:nvSpPr>
        <p:spPr>
          <a:xfrm>
            <a:off x="928950" y="19906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Static vs. Instance Members</a:t>
            </a:r>
            <a:endParaRPr sz="4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nvSpPr>
        <p:spPr>
          <a:xfrm>
            <a:off x="166800" y="2740243"/>
            <a:ext cx="3911400" cy="1001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9C20EE"/>
                </a:solidFill>
                <a:highlight>
                  <a:srgbClr val="EFEFEF"/>
                </a:highlight>
                <a:latin typeface="Consolas"/>
                <a:ea typeface="Consolas"/>
                <a:cs typeface="Consolas"/>
                <a:sym typeface="Consolas"/>
              </a:rPr>
              <a:t>public static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makeNoise()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System.out.println(</a:t>
            </a:r>
            <a:r>
              <a:rPr lang="en" sz="1600">
                <a:solidFill>
                  <a:srgbClr val="BD8D8B"/>
                </a:solidFill>
                <a:highlight>
                  <a:srgbClr val="EFEFEF"/>
                </a:highlight>
                <a:latin typeface="Consolas"/>
                <a:ea typeface="Consolas"/>
                <a:cs typeface="Consolas"/>
                <a:sym typeface="Consolas"/>
              </a:rPr>
              <a:t>"Bark!"</a:t>
            </a: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600">
              <a:highlight>
                <a:srgbClr val="EFEFEF"/>
              </a:highlight>
            </a:endParaRPr>
          </a:p>
        </p:txBody>
      </p:sp>
      <p:sp>
        <p:nvSpPr>
          <p:cNvPr id="201" name="Google Shape;201;p26"/>
          <p:cNvSpPr txBox="1"/>
          <p:nvPr>
            <p:ph idx="1" type="body"/>
          </p:nvPr>
        </p:nvSpPr>
        <p:spPr>
          <a:xfrm>
            <a:off x="243000" y="556500"/>
            <a:ext cx="8869500" cy="16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Key differences between static and non-static (a.k.a. instance) methods:</a:t>
            </a:r>
            <a:endParaRPr/>
          </a:p>
          <a:p>
            <a:pPr indent="-355600" lvl="0" marL="457200" rtl="0" algn="l">
              <a:spcBef>
                <a:spcPts val="600"/>
              </a:spcBef>
              <a:spcAft>
                <a:spcPts val="0"/>
              </a:spcAft>
              <a:buSzPts val="2000"/>
              <a:buChar char="●"/>
            </a:pPr>
            <a:r>
              <a:rPr lang="en"/>
              <a:t>Static methods are invoked using the class name, e.g. Dog.makeNoise();</a:t>
            </a:r>
            <a:endParaRPr/>
          </a:p>
          <a:p>
            <a:pPr indent="-355600" lvl="0" marL="457200" rtl="0" algn="l">
              <a:spcBef>
                <a:spcPts val="0"/>
              </a:spcBef>
              <a:spcAft>
                <a:spcPts val="0"/>
              </a:spcAft>
              <a:buSzPts val="2000"/>
              <a:buChar char="●"/>
            </a:pPr>
            <a:r>
              <a:rPr lang="en"/>
              <a:t>Instance methods are invoked using an instance name, e.g. </a:t>
            </a:r>
            <a:r>
              <a:rPr lang="en"/>
              <a:t>maya.makeNoise();</a:t>
            </a:r>
            <a:endParaRPr/>
          </a:p>
          <a:p>
            <a:pPr indent="-355600" lvl="0" marL="457200" rtl="0" algn="l">
              <a:spcBef>
                <a:spcPts val="0"/>
              </a:spcBef>
              <a:spcAft>
                <a:spcPts val="0"/>
              </a:spcAft>
              <a:buSzPts val="2000"/>
              <a:buChar char="●"/>
            </a:pPr>
            <a:r>
              <a:rPr lang="en"/>
              <a:t>Static methods can’t access “my” instance variables, because there is no “me”.</a:t>
            </a:r>
            <a:endParaRPr/>
          </a:p>
        </p:txBody>
      </p:sp>
      <p:sp>
        <p:nvSpPr>
          <p:cNvPr id="202" name="Google Shape;202;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Static vs. Non-static</a:t>
            </a:r>
            <a:endParaRPr/>
          </a:p>
        </p:txBody>
      </p:sp>
      <p:sp>
        <p:nvSpPr>
          <p:cNvPr id="203" name="Google Shape;203;p26"/>
          <p:cNvSpPr txBox="1"/>
          <p:nvPr/>
        </p:nvSpPr>
        <p:spPr>
          <a:xfrm>
            <a:off x="1829100" y="2301438"/>
            <a:ext cx="7575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Static</a:t>
            </a:r>
            <a:endParaRPr b="1"/>
          </a:p>
        </p:txBody>
      </p:sp>
      <p:sp>
        <p:nvSpPr>
          <p:cNvPr id="204" name="Google Shape;204;p26"/>
          <p:cNvSpPr txBox="1"/>
          <p:nvPr/>
        </p:nvSpPr>
        <p:spPr>
          <a:xfrm>
            <a:off x="5912375" y="2015775"/>
            <a:ext cx="12693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Non-static</a:t>
            </a:r>
            <a:endParaRPr b="1"/>
          </a:p>
        </p:txBody>
      </p:sp>
      <p:sp>
        <p:nvSpPr>
          <p:cNvPr id="205" name="Google Shape;205;p26"/>
          <p:cNvSpPr txBox="1"/>
          <p:nvPr/>
        </p:nvSpPr>
        <p:spPr>
          <a:xfrm>
            <a:off x="1580875" y="4322350"/>
            <a:ext cx="1878600" cy="393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EFEFEF"/>
                </a:highlight>
                <a:latin typeface="Consolas"/>
                <a:ea typeface="Consolas"/>
                <a:cs typeface="Consolas"/>
                <a:sym typeface="Consolas"/>
              </a:rPr>
              <a:t>Dog.makeNoise();</a:t>
            </a:r>
            <a:endParaRPr>
              <a:highlight>
                <a:srgbClr val="EFEFEF"/>
              </a:highlight>
              <a:latin typeface="Consolas"/>
              <a:ea typeface="Consolas"/>
              <a:cs typeface="Consolas"/>
              <a:sym typeface="Consolas"/>
            </a:endParaRPr>
          </a:p>
        </p:txBody>
      </p:sp>
      <p:sp>
        <p:nvSpPr>
          <p:cNvPr id="206" name="Google Shape;206;p26"/>
          <p:cNvSpPr txBox="1"/>
          <p:nvPr/>
        </p:nvSpPr>
        <p:spPr>
          <a:xfrm>
            <a:off x="5905275" y="4197675"/>
            <a:ext cx="2242200" cy="604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EFEFEF"/>
                </a:highlight>
                <a:latin typeface="Consolas"/>
                <a:ea typeface="Consolas"/>
                <a:cs typeface="Consolas"/>
                <a:sym typeface="Consolas"/>
              </a:rPr>
              <a:t>maya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Dog(100);</a:t>
            </a:r>
            <a:endParaRPr>
              <a:highlight>
                <a:srgbClr val="EFEFEF"/>
              </a:highlight>
              <a:latin typeface="Consolas"/>
              <a:ea typeface="Consolas"/>
              <a:cs typeface="Consolas"/>
              <a:sym typeface="Consolas"/>
            </a:endParaRPr>
          </a:p>
          <a:p>
            <a:pPr indent="0" lvl="0" marL="0" rtl="0" algn="l">
              <a:spcBef>
                <a:spcPts val="0"/>
              </a:spcBef>
              <a:spcAft>
                <a:spcPts val="0"/>
              </a:spcAft>
              <a:buNone/>
            </a:pPr>
            <a:r>
              <a:rPr lang="en">
                <a:highlight>
                  <a:srgbClr val="EFEFEF"/>
                </a:highlight>
                <a:latin typeface="Consolas"/>
                <a:ea typeface="Consolas"/>
                <a:cs typeface="Consolas"/>
                <a:sym typeface="Consolas"/>
              </a:rPr>
              <a:t>maya.makeNoise();</a:t>
            </a:r>
            <a:endParaRPr>
              <a:highlight>
                <a:srgbClr val="EFEFEF"/>
              </a:highlight>
              <a:latin typeface="Consolas"/>
              <a:ea typeface="Consolas"/>
              <a:cs typeface="Consolas"/>
              <a:sym typeface="Consolas"/>
            </a:endParaRPr>
          </a:p>
        </p:txBody>
      </p:sp>
      <p:sp>
        <p:nvSpPr>
          <p:cNvPr id="207" name="Google Shape;207;p26"/>
          <p:cNvSpPr txBox="1"/>
          <p:nvPr/>
        </p:nvSpPr>
        <p:spPr>
          <a:xfrm>
            <a:off x="347675" y="4337775"/>
            <a:ext cx="18258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Invocation:</a:t>
            </a:r>
            <a:endParaRPr/>
          </a:p>
        </p:txBody>
      </p:sp>
      <p:sp>
        <p:nvSpPr>
          <p:cNvPr id="208" name="Google Shape;208;p26"/>
          <p:cNvSpPr txBox="1"/>
          <p:nvPr/>
        </p:nvSpPr>
        <p:spPr>
          <a:xfrm>
            <a:off x="4711675" y="4318500"/>
            <a:ext cx="18258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Invocation:</a:t>
            </a:r>
            <a:endParaRPr/>
          </a:p>
        </p:txBody>
      </p:sp>
      <p:cxnSp>
        <p:nvCxnSpPr>
          <p:cNvPr id="209" name="Google Shape;209;p26"/>
          <p:cNvCxnSpPr/>
          <p:nvPr/>
        </p:nvCxnSpPr>
        <p:spPr>
          <a:xfrm flipH="1" rot="10800000">
            <a:off x="894700" y="3389725"/>
            <a:ext cx="414300" cy="527400"/>
          </a:xfrm>
          <a:prstGeom prst="straightConnector1">
            <a:avLst/>
          </a:prstGeom>
          <a:noFill/>
          <a:ln cap="flat" cmpd="sng" w="9525">
            <a:solidFill>
              <a:srgbClr val="BE0712"/>
            </a:solidFill>
            <a:prstDash val="solid"/>
            <a:round/>
            <a:headEnd len="med" w="med" type="none"/>
            <a:tailEnd len="med" w="med" type="triangle"/>
          </a:ln>
        </p:spPr>
      </p:cxnSp>
      <p:sp>
        <p:nvSpPr>
          <p:cNvPr id="210" name="Google Shape;210;p26"/>
          <p:cNvSpPr txBox="1"/>
          <p:nvPr/>
        </p:nvSpPr>
        <p:spPr>
          <a:xfrm>
            <a:off x="278000" y="3880900"/>
            <a:ext cx="38430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This method cannot</a:t>
            </a:r>
            <a:r>
              <a:rPr lang="en">
                <a:solidFill>
                  <a:srgbClr val="BE0712"/>
                </a:solidFill>
              </a:rPr>
              <a:t> access weightInPounds! </a:t>
            </a:r>
            <a:endParaRPr>
              <a:solidFill>
                <a:srgbClr val="BE0712"/>
              </a:solidFill>
              <a:latin typeface="Consolas"/>
              <a:ea typeface="Consolas"/>
              <a:cs typeface="Consolas"/>
              <a:sym typeface="Consolas"/>
            </a:endParaRPr>
          </a:p>
        </p:txBody>
      </p:sp>
      <p:sp>
        <p:nvSpPr>
          <p:cNvPr id="211" name="Google Shape;211;p26"/>
          <p:cNvSpPr txBox="1"/>
          <p:nvPr/>
        </p:nvSpPr>
        <p:spPr>
          <a:xfrm>
            <a:off x="4229700" y="2431017"/>
            <a:ext cx="4779300" cy="16809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9C20EE"/>
                </a:solidFill>
                <a:highlight>
                  <a:srgbClr val="EFEFEF"/>
                </a:highlight>
                <a:latin typeface="Consolas"/>
                <a:ea typeface="Consolas"/>
                <a:cs typeface="Consolas"/>
                <a:sym typeface="Consolas"/>
              </a:rPr>
              <a:t>public</a:t>
            </a:r>
            <a:r>
              <a:rPr lang="en" sz="1500">
                <a:solidFill>
                  <a:schemeClr val="dk1"/>
                </a:solidFill>
                <a:highlight>
                  <a:srgbClr val="EFEFEF"/>
                </a:highlight>
                <a:latin typeface="Consolas"/>
                <a:ea typeface="Consolas"/>
                <a:cs typeface="Consolas"/>
                <a:sym typeface="Consolas"/>
              </a:rPr>
              <a:t> </a:t>
            </a:r>
            <a:r>
              <a:rPr lang="en" sz="1500">
                <a:solidFill>
                  <a:srgbClr val="208920"/>
                </a:solidFill>
                <a:highlight>
                  <a:srgbClr val="EFEFEF"/>
                </a:highlight>
                <a:latin typeface="Consolas"/>
                <a:ea typeface="Consolas"/>
                <a:cs typeface="Consolas"/>
                <a:sym typeface="Consolas"/>
              </a:rPr>
              <a:t>void</a:t>
            </a:r>
            <a:r>
              <a:rPr lang="en" sz="1500">
                <a:solidFill>
                  <a:schemeClr val="dk1"/>
                </a:solidFill>
                <a:highlight>
                  <a:srgbClr val="EFEFEF"/>
                </a:highlight>
                <a:latin typeface="Consolas"/>
                <a:ea typeface="Consolas"/>
                <a:cs typeface="Consolas"/>
                <a:sym typeface="Consolas"/>
              </a:rPr>
              <a:t> makeNoise() {</a:t>
            </a:r>
            <a:endParaRPr sz="1500">
              <a:solidFill>
                <a:schemeClr val="dk1"/>
              </a:solidFill>
              <a:highlight>
                <a:srgbClr val="EFEFEF"/>
              </a:highlight>
              <a:latin typeface="Consolas"/>
              <a:ea typeface="Consolas"/>
              <a:cs typeface="Consolas"/>
              <a:sym typeface="Consolas"/>
            </a:endParaRPr>
          </a:p>
          <a:p>
            <a:pPr indent="0" lvl="0" marL="457200" rtl="0" algn="l">
              <a:spcBef>
                <a:spcPts val="0"/>
              </a:spcBef>
              <a:spcAft>
                <a:spcPts val="0"/>
              </a:spcAft>
              <a:buNone/>
            </a:pPr>
            <a:r>
              <a:rPr b="1" lang="en" sz="1500">
                <a:solidFill>
                  <a:srgbClr val="9C20EE"/>
                </a:solidFill>
                <a:highlight>
                  <a:srgbClr val="EFEFEF"/>
                </a:highlight>
                <a:latin typeface="Consolas"/>
                <a:ea typeface="Consolas"/>
                <a:cs typeface="Consolas"/>
                <a:sym typeface="Consolas"/>
              </a:rPr>
              <a:t>if</a:t>
            </a:r>
            <a:r>
              <a:rPr lang="en" sz="1500">
                <a:solidFill>
                  <a:schemeClr val="dk1"/>
                </a:solidFill>
                <a:highlight>
                  <a:srgbClr val="EFEFEF"/>
                </a:highlight>
                <a:latin typeface="Consolas"/>
                <a:ea typeface="Consolas"/>
                <a:cs typeface="Consolas"/>
                <a:sym typeface="Consolas"/>
              </a:rPr>
              <a:t> (weightInPounds &lt; 10) {</a:t>
            </a:r>
            <a:endParaRPr sz="1500">
              <a:solidFill>
                <a:schemeClr val="dk1"/>
              </a:solidFill>
              <a:highlight>
                <a:srgbClr val="EFEFEF"/>
              </a:highlight>
              <a:latin typeface="Consolas"/>
              <a:ea typeface="Consolas"/>
              <a:cs typeface="Consolas"/>
              <a:sym typeface="Consolas"/>
            </a:endParaRPr>
          </a:p>
          <a:p>
            <a:pPr indent="0" lvl="0" marL="91440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System.out.println(</a:t>
            </a:r>
            <a:r>
              <a:rPr lang="en" sz="1500">
                <a:solidFill>
                  <a:srgbClr val="BD8D8B"/>
                </a:solidFill>
                <a:highlight>
                  <a:srgbClr val="EFEFEF"/>
                </a:highlight>
                <a:latin typeface="Consolas"/>
                <a:ea typeface="Consolas"/>
                <a:cs typeface="Consolas"/>
                <a:sym typeface="Consolas"/>
              </a:rPr>
              <a:t>"</a:t>
            </a:r>
            <a:r>
              <a:rPr b="1" lang="en" sz="1500">
                <a:solidFill>
                  <a:srgbClr val="BD8D8B"/>
                </a:solidFill>
                <a:highlight>
                  <a:srgbClr val="EFEFEF"/>
                </a:highlight>
                <a:latin typeface="Consolas"/>
                <a:ea typeface="Consolas"/>
                <a:cs typeface="Consolas"/>
                <a:sym typeface="Consolas"/>
              </a:rPr>
              <a:t>yipyipyip!</a:t>
            </a:r>
            <a:r>
              <a:rPr lang="en" sz="1500">
                <a:solidFill>
                  <a:srgbClr val="BD8D8B"/>
                </a:solidFill>
                <a:highlight>
                  <a:srgbClr val="EFEFEF"/>
                </a:highlight>
                <a:latin typeface="Consolas"/>
                <a:ea typeface="Consolas"/>
                <a:cs typeface="Consolas"/>
                <a:sym typeface="Consolas"/>
              </a:rPr>
              <a:t>"</a:t>
            </a:r>
            <a:r>
              <a:rPr lang="en" sz="1500">
                <a:solidFill>
                  <a:schemeClr val="dk1"/>
                </a:solidFill>
                <a:highlight>
                  <a:srgbClr val="EFEFEF"/>
                </a:highlight>
                <a:latin typeface="Consolas"/>
                <a:ea typeface="Consolas"/>
                <a:cs typeface="Consolas"/>
                <a:sym typeface="Consolas"/>
              </a:rPr>
              <a:t>);</a:t>
            </a:r>
            <a:endParaRPr sz="15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   	} </a:t>
            </a:r>
            <a:r>
              <a:rPr b="1" lang="en" sz="1500">
                <a:solidFill>
                  <a:srgbClr val="9C20EE"/>
                </a:solidFill>
                <a:highlight>
                  <a:srgbClr val="EFEFEF"/>
                </a:highlight>
                <a:latin typeface="Consolas"/>
                <a:ea typeface="Consolas"/>
                <a:cs typeface="Consolas"/>
                <a:sym typeface="Consolas"/>
              </a:rPr>
              <a:t>else if</a:t>
            </a:r>
            <a:r>
              <a:rPr lang="en" sz="1500">
                <a:solidFill>
                  <a:schemeClr val="dk1"/>
                </a:solidFill>
                <a:highlight>
                  <a:srgbClr val="EFEFEF"/>
                </a:highlight>
                <a:latin typeface="Consolas"/>
                <a:ea typeface="Consolas"/>
                <a:cs typeface="Consolas"/>
                <a:sym typeface="Consolas"/>
              </a:rPr>
              <a:t> (weightInPounds &lt; 30) {</a:t>
            </a:r>
            <a:endParaRPr sz="1500">
              <a:solidFill>
                <a:schemeClr val="dk1"/>
              </a:solidFill>
              <a:highlight>
                <a:srgbClr val="EFEFEF"/>
              </a:highlight>
              <a:latin typeface="Consolas"/>
              <a:ea typeface="Consolas"/>
              <a:cs typeface="Consolas"/>
              <a:sym typeface="Consolas"/>
            </a:endParaRPr>
          </a:p>
          <a:p>
            <a:pPr indent="457200" lvl="0" marL="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    System.out.println(</a:t>
            </a:r>
            <a:r>
              <a:rPr lang="en" sz="1500">
                <a:solidFill>
                  <a:srgbClr val="BD8D8B"/>
                </a:solidFill>
                <a:highlight>
                  <a:srgbClr val="EFEFEF"/>
                </a:highlight>
                <a:latin typeface="Consolas"/>
                <a:ea typeface="Consolas"/>
                <a:cs typeface="Consolas"/>
                <a:sym typeface="Consolas"/>
              </a:rPr>
              <a:t>"</a:t>
            </a:r>
            <a:r>
              <a:rPr b="1" lang="en" sz="1500">
                <a:solidFill>
                  <a:srgbClr val="BD8D8B"/>
                </a:solidFill>
                <a:highlight>
                  <a:srgbClr val="EFEFEF"/>
                </a:highlight>
                <a:latin typeface="Consolas"/>
                <a:ea typeface="Consolas"/>
                <a:cs typeface="Consolas"/>
                <a:sym typeface="Consolas"/>
              </a:rPr>
              <a:t>bark. bark.</a:t>
            </a:r>
            <a:r>
              <a:rPr lang="en" sz="1500">
                <a:solidFill>
                  <a:srgbClr val="BD8D8B"/>
                </a:solidFill>
                <a:highlight>
                  <a:srgbClr val="EFEFEF"/>
                </a:highlight>
                <a:latin typeface="Consolas"/>
                <a:ea typeface="Consolas"/>
                <a:cs typeface="Consolas"/>
                <a:sym typeface="Consolas"/>
              </a:rPr>
              <a:t>"</a:t>
            </a:r>
            <a:r>
              <a:rPr lang="en" sz="1500">
                <a:solidFill>
                  <a:schemeClr val="dk1"/>
                </a:solidFill>
                <a:highlight>
                  <a:srgbClr val="EFEFEF"/>
                </a:highlight>
                <a:latin typeface="Consolas"/>
                <a:ea typeface="Consolas"/>
                <a:cs typeface="Consolas"/>
                <a:sym typeface="Consolas"/>
              </a:rPr>
              <a:t>);</a:t>
            </a:r>
            <a:endParaRPr sz="1500">
              <a:solidFill>
                <a:schemeClr val="dk1"/>
              </a:solidFill>
              <a:highlight>
                <a:srgbClr val="EFEFEF"/>
              </a:highlight>
              <a:latin typeface="Consolas"/>
              <a:ea typeface="Consolas"/>
              <a:cs typeface="Consolas"/>
              <a:sym typeface="Consolas"/>
            </a:endParaRPr>
          </a:p>
          <a:p>
            <a:pPr indent="457200" lvl="0" marL="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a:t>
            </a:r>
            <a:r>
              <a:rPr lang="en" sz="1500">
                <a:solidFill>
                  <a:schemeClr val="dk1"/>
                </a:solidFill>
                <a:highlight>
                  <a:srgbClr val="EFEFEF"/>
                </a:highlight>
                <a:latin typeface="Consolas"/>
                <a:ea typeface="Consolas"/>
                <a:cs typeface="Consolas"/>
                <a:sym typeface="Consolas"/>
              </a:rPr>
              <a:t> </a:t>
            </a:r>
            <a:r>
              <a:rPr b="1" lang="en" sz="1500">
                <a:solidFill>
                  <a:srgbClr val="9C20EE"/>
                </a:solidFill>
                <a:highlight>
                  <a:srgbClr val="EFEFEF"/>
                </a:highlight>
                <a:latin typeface="Consolas"/>
                <a:ea typeface="Consolas"/>
                <a:cs typeface="Consolas"/>
                <a:sym typeface="Consolas"/>
              </a:rPr>
              <a:t>else</a:t>
            </a:r>
            <a:r>
              <a:rPr lang="en" sz="1500">
                <a:solidFill>
                  <a:schemeClr val="dk1"/>
                </a:solidFill>
                <a:highlight>
                  <a:srgbClr val="EFEFEF"/>
                </a:highlight>
                <a:latin typeface="Consolas"/>
                <a:ea typeface="Consolas"/>
                <a:cs typeface="Consolas"/>
                <a:sym typeface="Consolas"/>
              </a:rPr>
              <a:t> { System.out.println(</a:t>
            </a:r>
            <a:r>
              <a:rPr lang="en" sz="1500">
                <a:solidFill>
                  <a:srgbClr val="BD8D8B"/>
                </a:solidFill>
                <a:highlight>
                  <a:srgbClr val="EFEFEF"/>
                </a:highlight>
                <a:latin typeface="Consolas"/>
                <a:ea typeface="Consolas"/>
                <a:cs typeface="Consolas"/>
                <a:sym typeface="Consolas"/>
              </a:rPr>
              <a:t>"</a:t>
            </a:r>
            <a:r>
              <a:rPr b="1" lang="en" sz="1500">
                <a:solidFill>
                  <a:srgbClr val="BD8D8B"/>
                </a:solidFill>
                <a:highlight>
                  <a:srgbClr val="EFEFEF"/>
                </a:highlight>
                <a:latin typeface="Consolas"/>
                <a:ea typeface="Consolas"/>
                <a:cs typeface="Consolas"/>
                <a:sym typeface="Consolas"/>
              </a:rPr>
              <a:t>woof!</a:t>
            </a:r>
            <a:r>
              <a:rPr lang="en" sz="1500">
                <a:solidFill>
                  <a:srgbClr val="BD8D8B"/>
                </a:solidFill>
                <a:highlight>
                  <a:srgbClr val="EFEFEF"/>
                </a:highlight>
                <a:latin typeface="Consolas"/>
                <a:ea typeface="Consolas"/>
                <a:cs typeface="Consolas"/>
                <a:sym typeface="Consolas"/>
              </a:rPr>
              <a:t>"</a:t>
            </a:r>
            <a:r>
              <a:rPr lang="en" sz="1500">
                <a:solidFill>
                  <a:schemeClr val="dk1"/>
                </a:solidFill>
                <a:highlight>
                  <a:srgbClr val="EFEFEF"/>
                </a:highlight>
                <a:latin typeface="Consolas"/>
                <a:ea typeface="Consolas"/>
                <a:cs typeface="Consolas"/>
                <a:sym typeface="Consolas"/>
              </a:rPr>
              <a:t>); }</a:t>
            </a:r>
            <a:endParaRPr sz="15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a:t>
            </a:r>
            <a:endParaRPr sz="1500">
              <a:highlight>
                <a:srgbClr val="EFEFE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 name="Shape 36"/>
        <p:cNvGrpSpPr/>
        <p:nvPr/>
      </p:nvGrpSpPr>
      <p:grpSpPr>
        <a:xfrm>
          <a:off x="0" y="0"/>
          <a:ext cx="0" cy="0"/>
          <a:chOff x="0" y="0"/>
          <a:chExt cx="0" cy="0"/>
        </a:xfrm>
      </p:grpSpPr>
      <p:sp>
        <p:nvSpPr>
          <p:cNvPr id="37" name="Google Shape;37;p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Further Notes for Webcast Viewers</a:t>
            </a:r>
            <a:endParaRPr/>
          </a:p>
        </p:txBody>
      </p:sp>
      <p:sp>
        <p:nvSpPr>
          <p:cNvPr id="38" name="Google Shape;38;p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Any time I’m live coding, I advise you to pause frequently and try to anticipate my next move. You’ll probably learn more by trying to guess what I’m going to do rather than just watching me do it.</a:t>
            </a:r>
            <a:endParaRPr/>
          </a:p>
          <a:p>
            <a:pPr indent="0" lvl="0" marL="0" rtl="0" algn="l">
              <a:spcBef>
                <a:spcPts val="600"/>
              </a:spcBef>
              <a:spcAft>
                <a:spcPts val="0"/>
              </a:spcAft>
              <a:buNone/>
            </a:pPr>
            <a:r>
              <a:t/>
            </a:r>
            <a:endParaRPr/>
          </a:p>
        </p:txBody>
      </p:sp>
      <p:pic>
        <p:nvPicPr>
          <p:cNvPr id="39" name="Google Shape;39;p9"/>
          <p:cNvPicPr preferRelativeResize="0"/>
          <p:nvPr/>
        </p:nvPicPr>
        <p:blipFill>
          <a:blip r:embed="rId3">
            <a:alphaModFix/>
          </a:blip>
          <a:stretch>
            <a:fillRect/>
          </a:stretch>
        </p:blipFill>
        <p:spPr>
          <a:xfrm>
            <a:off x="1852725" y="1912988"/>
            <a:ext cx="4857750" cy="2943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Static Methods?</a:t>
            </a:r>
            <a:endParaRPr/>
          </a:p>
        </p:txBody>
      </p:sp>
      <p:sp>
        <p:nvSpPr>
          <p:cNvPr id="217" name="Google Shape;217;p2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Some classes are never instantiated. For example, Math.</a:t>
            </a:r>
            <a:endParaRPr/>
          </a:p>
          <a:p>
            <a:pPr indent="-355600" lvl="0" marL="457200" rtl="0" algn="l">
              <a:spcBef>
                <a:spcPts val="600"/>
              </a:spcBef>
              <a:spcAft>
                <a:spcPts val="0"/>
              </a:spcAft>
              <a:buSzPts val="2000"/>
              <a:buChar char="●"/>
            </a:pPr>
            <a:r>
              <a:rPr lang="en">
                <a:latin typeface="Consolas"/>
                <a:ea typeface="Consolas"/>
                <a:cs typeface="Consolas"/>
                <a:sym typeface="Consolas"/>
              </a:rPr>
              <a:t>x = Math.round(5.6);</a:t>
            </a:r>
            <a:endParaRPr>
              <a:latin typeface="Consolas"/>
              <a:ea typeface="Consolas"/>
              <a:cs typeface="Consolas"/>
              <a:sym typeface="Consolas"/>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Sometimes, classes may have a mix of static and non-static methods, e.g.  </a:t>
            </a:r>
            <a:br>
              <a:rPr lang="en"/>
            </a:br>
            <a:endParaRPr/>
          </a:p>
        </p:txBody>
      </p:sp>
      <p:cxnSp>
        <p:nvCxnSpPr>
          <p:cNvPr id="218" name="Google Shape;218;p27"/>
          <p:cNvCxnSpPr/>
          <p:nvPr/>
        </p:nvCxnSpPr>
        <p:spPr>
          <a:xfrm rot="10800000">
            <a:off x="3760375" y="1363300"/>
            <a:ext cx="1265100" cy="147300"/>
          </a:xfrm>
          <a:prstGeom prst="straightConnector1">
            <a:avLst/>
          </a:prstGeom>
          <a:noFill/>
          <a:ln cap="flat" cmpd="sng" w="9525">
            <a:solidFill>
              <a:srgbClr val="BE0712"/>
            </a:solidFill>
            <a:prstDash val="solid"/>
            <a:round/>
            <a:headEnd len="med" w="med" type="none"/>
            <a:tailEnd len="med" w="med" type="triangle"/>
          </a:ln>
        </p:spPr>
      </p:cxnSp>
      <p:sp>
        <p:nvSpPr>
          <p:cNvPr id="219" name="Google Shape;219;p27"/>
          <p:cNvSpPr txBox="1"/>
          <p:nvPr/>
        </p:nvSpPr>
        <p:spPr>
          <a:xfrm>
            <a:off x="5232025" y="1363300"/>
            <a:ext cx="29700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Much nicer than: </a:t>
            </a:r>
            <a:endParaRPr>
              <a:solidFill>
                <a:srgbClr val="BE0712"/>
              </a:solidFill>
            </a:endParaRPr>
          </a:p>
          <a:p>
            <a:pPr indent="0" lvl="0" marL="0" rtl="0" algn="l">
              <a:spcBef>
                <a:spcPts val="0"/>
              </a:spcBef>
              <a:spcAft>
                <a:spcPts val="0"/>
              </a:spcAft>
              <a:buNone/>
            </a:pPr>
            <a:r>
              <a:t/>
            </a:r>
            <a:endParaRPr>
              <a:solidFill>
                <a:srgbClr val="BE0712"/>
              </a:solidFill>
            </a:endParaRPr>
          </a:p>
          <a:p>
            <a:pPr indent="0" lvl="0" marL="0" rtl="0" algn="l">
              <a:spcBef>
                <a:spcPts val="0"/>
              </a:spcBef>
              <a:spcAft>
                <a:spcPts val="0"/>
              </a:spcAft>
              <a:buNone/>
            </a:pPr>
            <a:r>
              <a:rPr lang="en">
                <a:solidFill>
                  <a:srgbClr val="BE0712"/>
                </a:solidFill>
                <a:latin typeface="Consolas"/>
                <a:ea typeface="Consolas"/>
                <a:cs typeface="Consolas"/>
                <a:sym typeface="Consolas"/>
              </a:rPr>
              <a:t>Math m = new Math();</a:t>
            </a:r>
            <a:endParaRPr>
              <a:solidFill>
                <a:srgbClr val="BE0712"/>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a:solidFill>
                  <a:srgbClr val="BE0712"/>
                </a:solidFill>
                <a:latin typeface="Consolas"/>
                <a:ea typeface="Consolas"/>
                <a:cs typeface="Consolas"/>
                <a:sym typeface="Consolas"/>
              </a:rPr>
              <a:t>x = m.round(x);</a:t>
            </a:r>
            <a:endParaRPr>
              <a:solidFill>
                <a:srgbClr val="BE0712"/>
              </a:solidFill>
              <a:latin typeface="Consolas"/>
              <a:ea typeface="Consolas"/>
              <a:cs typeface="Consolas"/>
              <a:sym typeface="Consolas"/>
            </a:endParaRPr>
          </a:p>
        </p:txBody>
      </p:sp>
      <p:sp>
        <p:nvSpPr>
          <p:cNvPr id="220" name="Google Shape;220;p27"/>
          <p:cNvSpPr txBox="1"/>
          <p:nvPr/>
        </p:nvSpPr>
        <p:spPr>
          <a:xfrm>
            <a:off x="1022400" y="3011100"/>
            <a:ext cx="6641400" cy="1900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Dog maxDog(Dog d1, Dog d2)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if</a:t>
            </a:r>
            <a:r>
              <a:rPr lang="en" sz="1900">
                <a:solidFill>
                  <a:schemeClr val="dk1"/>
                </a:solidFill>
                <a:highlight>
                  <a:srgbClr val="EFEFEF"/>
                </a:highlight>
                <a:latin typeface="Consolas"/>
                <a:ea typeface="Consolas"/>
                <a:cs typeface="Consolas"/>
                <a:sym typeface="Consolas"/>
              </a:rPr>
              <a:t> (d1.weightInPounds &gt; d2.weightInPounds)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d1;</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d2;</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a:highlight>
                <a:srgbClr val="EFEFE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28"/>
          <p:cNvPicPr preferRelativeResize="0"/>
          <p:nvPr/>
        </p:nvPicPr>
        <p:blipFill>
          <a:blip r:embed="rId3">
            <a:alphaModFix/>
          </a:blip>
          <a:stretch>
            <a:fillRect/>
          </a:stretch>
        </p:blipFill>
        <p:spPr>
          <a:xfrm>
            <a:off x="87669" y="2463094"/>
            <a:ext cx="4953325" cy="2472875"/>
          </a:xfrm>
          <a:prstGeom prst="rect">
            <a:avLst/>
          </a:prstGeom>
          <a:noFill/>
          <a:ln>
            <a:noFill/>
          </a:ln>
        </p:spPr>
      </p:pic>
      <p:sp>
        <p:nvSpPr>
          <p:cNvPr id="226" name="Google Shape;226;p28"/>
          <p:cNvSpPr txBox="1"/>
          <p:nvPr>
            <p:ph idx="1" type="body"/>
          </p:nvPr>
        </p:nvSpPr>
        <p:spPr>
          <a:xfrm>
            <a:off x="243000" y="556500"/>
            <a:ext cx="8766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class may have a mix of static and non-static </a:t>
            </a:r>
            <a:r>
              <a:rPr b="1" i="1" lang="en"/>
              <a:t>members</a:t>
            </a:r>
            <a:r>
              <a:rPr lang="en"/>
              <a:t>.</a:t>
            </a:r>
            <a:endParaRPr/>
          </a:p>
          <a:p>
            <a:pPr indent="-355600" lvl="0" marL="457200" rtl="0" algn="l">
              <a:spcBef>
                <a:spcPts val="600"/>
              </a:spcBef>
              <a:spcAft>
                <a:spcPts val="0"/>
              </a:spcAft>
              <a:buSzPts val="2000"/>
              <a:buChar char="●"/>
            </a:pPr>
            <a:r>
              <a:rPr lang="en"/>
              <a:t>A variable or method defined in a class is also called a member of that class. </a:t>
            </a:r>
            <a:endParaRPr/>
          </a:p>
          <a:p>
            <a:pPr indent="-355600" lvl="0" marL="457200" rtl="0" algn="l">
              <a:spcBef>
                <a:spcPts val="0"/>
              </a:spcBef>
              <a:spcAft>
                <a:spcPts val="0"/>
              </a:spcAft>
              <a:buSzPts val="2000"/>
              <a:buChar char="●"/>
            </a:pPr>
            <a:r>
              <a:rPr lang="en"/>
              <a:t>Static members are accessed using class name, e.g. Dog.binomen.</a:t>
            </a:r>
            <a:endParaRPr/>
          </a:p>
          <a:p>
            <a:pPr indent="-355600" lvl="0" marL="457200" rtl="0" algn="l">
              <a:spcBef>
                <a:spcPts val="0"/>
              </a:spcBef>
              <a:spcAft>
                <a:spcPts val="0"/>
              </a:spcAft>
              <a:buSzPts val="2000"/>
              <a:buChar char="●"/>
            </a:pPr>
            <a:r>
              <a:rPr lang="en"/>
              <a:t>Non-static members </a:t>
            </a:r>
            <a:r>
              <a:rPr b="1" lang="en"/>
              <a:t>cannot</a:t>
            </a:r>
            <a:r>
              <a:rPr lang="en"/>
              <a:t> be invoked using class name: Dog.makeNoise()</a:t>
            </a:r>
            <a:endParaRPr/>
          </a:p>
          <a:p>
            <a:pPr indent="-355600" lvl="0" marL="457200" rtl="0" algn="l">
              <a:spcBef>
                <a:spcPts val="0"/>
              </a:spcBef>
              <a:spcAft>
                <a:spcPts val="0"/>
              </a:spcAft>
              <a:buSzPts val="2000"/>
              <a:buChar char="●"/>
            </a:pPr>
            <a:r>
              <a:rPr lang="en"/>
              <a:t>Static methods must access instance variables via a specific instance, e.g. d1. </a:t>
            </a:r>
            <a:endParaRPr/>
          </a:p>
        </p:txBody>
      </p:sp>
      <p:sp>
        <p:nvSpPr>
          <p:cNvPr id="227" name="Google Shape;227;p28"/>
          <p:cNvSpPr/>
          <p:nvPr/>
        </p:nvSpPr>
        <p:spPr>
          <a:xfrm>
            <a:off x="73025" y="2362200"/>
            <a:ext cx="9012300" cy="2694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Static vs. Non-static</a:t>
            </a:r>
            <a:endParaRPr/>
          </a:p>
        </p:txBody>
      </p:sp>
      <p:pic>
        <p:nvPicPr>
          <p:cNvPr id="229" name="Google Shape;229;p28"/>
          <p:cNvPicPr preferRelativeResize="0"/>
          <p:nvPr/>
        </p:nvPicPr>
        <p:blipFill>
          <a:blip r:embed="rId4">
            <a:alphaModFix/>
          </a:blip>
          <a:stretch>
            <a:fillRect/>
          </a:stretch>
        </p:blipFill>
        <p:spPr>
          <a:xfrm>
            <a:off x="4891525" y="3051075"/>
            <a:ext cx="4117600" cy="1680818"/>
          </a:xfrm>
          <a:prstGeom prst="rect">
            <a:avLst/>
          </a:prstGeom>
          <a:noFill/>
          <a:ln>
            <a:noFill/>
          </a:ln>
        </p:spPr>
      </p:pic>
      <p:cxnSp>
        <p:nvCxnSpPr>
          <p:cNvPr id="230" name="Google Shape;230;p28"/>
          <p:cNvCxnSpPr/>
          <p:nvPr/>
        </p:nvCxnSpPr>
        <p:spPr>
          <a:xfrm>
            <a:off x="6755425" y="1708650"/>
            <a:ext cx="1934400" cy="322500"/>
          </a:xfrm>
          <a:prstGeom prst="straightConnector1">
            <a:avLst/>
          </a:prstGeom>
          <a:noFill/>
          <a:ln cap="flat" cmpd="sng" w="19050">
            <a:solidFill>
              <a:srgbClr val="FF0000"/>
            </a:solidFill>
            <a:prstDash val="solid"/>
            <a:round/>
            <a:headEnd len="med" w="med" type="none"/>
            <a:tailEnd len="med" w="med" type="none"/>
          </a:ln>
        </p:spPr>
      </p:cxnSp>
      <p:cxnSp>
        <p:nvCxnSpPr>
          <p:cNvPr id="231" name="Google Shape;231;p28"/>
          <p:cNvCxnSpPr/>
          <p:nvPr/>
        </p:nvCxnSpPr>
        <p:spPr>
          <a:xfrm flipH="1" rot="10800000">
            <a:off x="6887300" y="1737925"/>
            <a:ext cx="1831800" cy="2931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35" name="Shape 235"/>
        <p:cNvGrpSpPr/>
        <p:nvPr/>
      </p:nvGrpSpPr>
      <p:grpSpPr>
        <a:xfrm>
          <a:off x="0" y="0"/>
          <a:ext cx="0" cy="0"/>
          <a:chOff x="0" y="0"/>
          <a:chExt cx="0" cy="0"/>
        </a:xfrm>
      </p:grpSpPr>
      <p:sp>
        <p:nvSpPr>
          <p:cNvPr id="236" name="Google Shape;236;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a:t>
            </a:r>
            <a:r>
              <a:rPr b="0" lang="en" sz="2000">
                <a:solidFill>
                  <a:srgbClr val="000000"/>
                </a:solidFill>
              </a:rPr>
              <a:t>Will this program compile? If so, what will it print?</a:t>
            </a:r>
            <a:endParaRPr b="0" sz="2000">
              <a:solidFill>
                <a:srgbClr val="000000"/>
              </a:solidFill>
            </a:endParaRPr>
          </a:p>
        </p:txBody>
      </p:sp>
      <p:sp>
        <p:nvSpPr>
          <p:cNvPr id="237" name="Google Shape;237;p29"/>
          <p:cNvSpPr txBox="1"/>
          <p:nvPr/>
        </p:nvSpPr>
        <p:spPr>
          <a:xfrm>
            <a:off x="8324550" y="927425"/>
            <a:ext cx="981300" cy="24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&lt; 10:</a:t>
            </a:r>
            <a:endParaRPr sz="1800"/>
          </a:p>
          <a:p>
            <a:pPr indent="0" lvl="0" marL="0" rtl="0" algn="l">
              <a:spcBef>
                <a:spcPts val="0"/>
              </a:spcBef>
              <a:spcAft>
                <a:spcPts val="0"/>
              </a:spcAft>
              <a:buNone/>
            </a:pPr>
            <a:r>
              <a:rPr lang="en" sz="1800"/>
              <a:t>yip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&lt; 30:</a:t>
            </a:r>
            <a:br>
              <a:rPr lang="en" sz="1800"/>
            </a:br>
            <a:r>
              <a:rPr lang="en" sz="1800"/>
              <a:t>bark</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&gt;=30:</a:t>
            </a:r>
            <a:endParaRPr sz="1800"/>
          </a:p>
          <a:p>
            <a:pPr indent="0" lvl="0" marL="0" rtl="0" algn="l">
              <a:spcBef>
                <a:spcPts val="0"/>
              </a:spcBef>
              <a:spcAft>
                <a:spcPts val="0"/>
              </a:spcAft>
              <a:buNone/>
            </a:pPr>
            <a:r>
              <a:rPr lang="en" sz="1800"/>
              <a:t>woof</a:t>
            </a:r>
            <a:endParaRPr sz="1800"/>
          </a:p>
          <a:p>
            <a:pPr indent="0" lvl="0" marL="0" rtl="0" algn="l">
              <a:spcBef>
                <a:spcPts val="0"/>
              </a:spcBef>
              <a:spcAft>
                <a:spcPts val="0"/>
              </a:spcAft>
              <a:buNone/>
            </a:pPr>
            <a:r>
              <a:t/>
            </a:r>
            <a:endParaRPr sz="1800"/>
          </a:p>
        </p:txBody>
      </p:sp>
      <p:sp>
        <p:nvSpPr>
          <p:cNvPr id="238" name="Google Shape;238;p29"/>
          <p:cNvSpPr txBox="1"/>
          <p:nvPr/>
        </p:nvSpPr>
        <p:spPr>
          <a:xfrm>
            <a:off x="273100" y="526906"/>
            <a:ext cx="7914000" cy="4582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class</a:t>
            </a:r>
            <a:r>
              <a:rPr b="1" lang="en" sz="1600">
                <a:solidFill>
                  <a:schemeClr val="dk1"/>
                </a:solidFill>
                <a:highlight>
                  <a:srgbClr val="EFEFEF"/>
                </a:highlight>
                <a:latin typeface="Consolas"/>
                <a:ea typeface="Consolas"/>
                <a:cs typeface="Consolas"/>
                <a:sym typeface="Consolas"/>
              </a:rPr>
              <a:t> DogLoop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 static</a:t>
            </a:r>
            <a:r>
              <a:rPr b="1" lang="en" sz="1600">
                <a:solidFill>
                  <a:schemeClr val="dk1"/>
                </a:solidFill>
                <a:highlight>
                  <a:srgbClr val="EFEFEF"/>
                </a:highlight>
                <a:latin typeface="Consolas"/>
                <a:ea typeface="Consolas"/>
                <a:cs typeface="Consolas"/>
                <a:sym typeface="Consolas"/>
              </a:rPr>
              <a:t> </a:t>
            </a:r>
            <a:r>
              <a:rPr b="1" lang="en" sz="1600">
                <a:solidFill>
                  <a:srgbClr val="208920"/>
                </a:solidFill>
                <a:highlight>
                  <a:srgbClr val="EFEFEF"/>
                </a:highlight>
                <a:latin typeface="Consolas"/>
                <a:ea typeface="Consolas"/>
                <a:cs typeface="Consolas"/>
                <a:sym typeface="Consolas"/>
              </a:rPr>
              <a:t>void</a:t>
            </a:r>
            <a:r>
              <a:rPr b="1" lang="en" sz="1600">
                <a:solidFill>
                  <a:schemeClr val="dk1"/>
                </a:solidFill>
                <a:highlight>
                  <a:srgbClr val="EFEFEF"/>
                </a:highlight>
                <a:latin typeface="Consolas"/>
                <a:ea typeface="Consolas"/>
                <a:cs typeface="Consolas"/>
                <a:sym typeface="Consolas"/>
              </a:rPr>
              <a:t> main(String[] args)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Dog smallDog = </a:t>
            </a:r>
            <a:r>
              <a:rPr b="1" lang="en" sz="1600">
                <a:solidFill>
                  <a:srgbClr val="9C20EE"/>
                </a:solidFill>
                <a:highlight>
                  <a:srgbClr val="EFEFEF"/>
                </a:highlight>
                <a:latin typeface="Consolas"/>
                <a:ea typeface="Consolas"/>
                <a:cs typeface="Consolas"/>
                <a:sym typeface="Consolas"/>
              </a:rPr>
              <a:t>new</a:t>
            </a:r>
            <a:r>
              <a:rPr b="1" lang="en" sz="1600">
                <a:solidFill>
                  <a:schemeClr val="dk1"/>
                </a:solidFill>
                <a:highlight>
                  <a:srgbClr val="EFEFEF"/>
                </a:highlight>
                <a:latin typeface="Consolas"/>
                <a:ea typeface="Consolas"/>
                <a:cs typeface="Consolas"/>
                <a:sym typeface="Consolas"/>
              </a:rPr>
              <a:t> Dog(5);</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Dog mediumDog = </a:t>
            </a:r>
            <a:r>
              <a:rPr b="1" lang="en" sz="1600">
                <a:solidFill>
                  <a:srgbClr val="9C20EE"/>
                </a:solidFill>
                <a:highlight>
                  <a:srgbClr val="EFEFEF"/>
                </a:highlight>
                <a:latin typeface="Consolas"/>
                <a:ea typeface="Consolas"/>
                <a:cs typeface="Consolas"/>
                <a:sym typeface="Consolas"/>
              </a:rPr>
              <a:t>new</a:t>
            </a:r>
            <a:r>
              <a:rPr b="1" lang="en" sz="1600">
                <a:solidFill>
                  <a:schemeClr val="dk1"/>
                </a:solidFill>
                <a:highlight>
                  <a:srgbClr val="EFEFEF"/>
                </a:highlight>
                <a:latin typeface="Consolas"/>
                <a:ea typeface="Consolas"/>
                <a:cs typeface="Consolas"/>
                <a:sym typeface="Consolas"/>
              </a:rPr>
              <a:t> Dog(25);</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Dog hugeDog = </a:t>
            </a:r>
            <a:r>
              <a:rPr b="1" lang="en" sz="1600">
                <a:solidFill>
                  <a:srgbClr val="9C20EE"/>
                </a:solidFill>
                <a:highlight>
                  <a:srgbClr val="EFEFEF"/>
                </a:highlight>
                <a:latin typeface="Consolas"/>
                <a:ea typeface="Consolas"/>
                <a:cs typeface="Consolas"/>
                <a:sym typeface="Consolas"/>
              </a:rPr>
              <a:t>new</a:t>
            </a:r>
            <a:r>
              <a:rPr b="1" lang="en" sz="1600">
                <a:solidFill>
                  <a:schemeClr val="dk1"/>
                </a:solidFill>
                <a:highlight>
                  <a:srgbClr val="EFEFEF"/>
                </a:highlight>
                <a:latin typeface="Consolas"/>
                <a:ea typeface="Consolas"/>
                <a:cs typeface="Consolas"/>
                <a:sym typeface="Consolas"/>
              </a:rPr>
              <a:t> Dog(150);</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Dog[] manyDogs = </a:t>
            </a:r>
            <a:r>
              <a:rPr b="1" lang="en" sz="1600">
                <a:solidFill>
                  <a:srgbClr val="9C20EE"/>
                </a:solidFill>
                <a:highlight>
                  <a:srgbClr val="EFEFEF"/>
                </a:highlight>
                <a:latin typeface="Consolas"/>
                <a:ea typeface="Consolas"/>
                <a:cs typeface="Consolas"/>
                <a:sym typeface="Consolas"/>
              </a:rPr>
              <a:t>new</a:t>
            </a:r>
            <a:r>
              <a:rPr b="1" lang="en" sz="1600">
                <a:solidFill>
                  <a:schemeClr val="dk1"/>
                </a:solidFill>
                <a:highlight>
                  <a:srgbClr val="EFEFEF"/>
                </a:highlight>
                <a:latin typeface="Consolas"/>
                <a:ea typeface="Consolas"/>
                <a:cs typeface="Consolas"/>
                <a:sym typeface="Consolas"/>
              </a:rPr>
              <a:t> Dog[4];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manyDogs[0] = smallDog;</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manyDogs[1] = hugeDog;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manyDogs[2] = </a:t>
            </a:r>
            <a:r>
              <a:rPr b="1" lang="en" sz="1600">
                <a:solidFill>
                  <a:srgbClr val="9C20EE"/>
                </a:solidFill>
                <a:highlight>
                  <a:srgbClr val="EFEFEF"/>
                </a:highlight>
                <a:latin typeface="Consolas"/>
                <a:ea typeface="Consolas"/>
                <a:cs typeface="Consolas"/>
                <a:sym typeface="Consolas"/>
              </a:rPr>
              <a:t>new</a:t>
            </a:r>
            <a:r>
              <a:rPr b="1" lang="en" sz="1600">
                <a:solidFill>
                  <a:schemeClr val="dk1"/>
                </a:solidFill>
                <a:highlight>
                  <a:srgbClr val="EFEFEF"/>
                </a:highlight>
                <a:latin typeface="Consolas"/>
                <a:ea typeface="Consolas"/>
                <a:cs typeface="Consolas"/>
                <a:sym typeface="Consolas"/>
              </a:rPr>
              <a:t> Dog(130);</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r>
              <a:rPr b="1" lang="en" sz="1600">
                <a:solidFill>
                  <a:srgbClr val="208920"/>
                </a:solidFill>
                <a:highlight>
                  <a:srgbClr val="EFEFEF"/>
                </a:highlight>
                <a:latin typeface="Consolas"/>
                <a:ea typeface="Consolas"/>
                <a:cs typeface="Consolas"/>
                <a:sym typeface="Consolas"/>
              </a:rPr>
              <a:t>int</a:t>
            </a:r>
            <a:r>
              <a:rPr b="1" lang="en" sz="1600">
                <a:solidFill>
                  <a:schemeClr val="dk1"/>
                </a:solidFill>
                <a:highlight>
                  <a:srgbClr val="EFEFEF"/>
                </a:highlight>
                <a:latin typeface="Consolas"/>
                <a:ea typeface="Consolas"/>
                <a:cs typeface="Consolas"/>
                <a:sym typeface="Consolas"/>
              </a:rPr>
              <a:t> i = 0;</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while</a:t>
            </a:r>
            <a:r>
              <a:rPr b="1" lang="en" sz="1600">
                <a:solidFill>
                  <a:schemeClr val="dk1"/>
                </a:solidFill>
                <a:highlight>
                  <a:srgbClr val="EFEFEF"/>
                </a:highlight>
                <a:latin typeface="Consolas"/>
                <a:ea typeface="Consolas"/>
                <a:cs typeface="Consolas"/>
                <a:sym typeface="Consolas"/>
              </a:rPr>
              <a:t> (i &lt; manyDogs.length)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Dog.maxDog(manyDogs[i], mediumDog).makeNoise();</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i = i + 1;</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b="1" sz="1600">
              <a:highlight>
                <a:srgbClr val="EFEFE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Answer to Question</a:t>
            </a:r>
            <a:endParaRPr/>
          </a:p>
        </p:txBody>
      </p:sp>
      <p:sp>
        <p:nvSpPr>
          <p:cNvPr id="244" name="Google Shape;244;p3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Won’t go over in live lecture. Use the visualizer to see the solution </a:t>
            </a:r>
            <a:r>
              <a:rPr lang="en" u="sng">
                <a:solidFill>
                  <a:schemeClr val="hlink"/>
                </a:solidFill>
                <a:hlinkClick r:id="rId3"/>
              </a:rPr>
              <a:t>at this link</a:t>
            </a:r>
            <a:r>
              <a:rPr lang="en"/>
              <a:t>.</a:t>
            </a:r>
            <a:endParaRPr/>
          </a:p>
          <a:p>
            <a:pPr indent="-355600" lvl="0" marL="457200" rtl="0" algn="l">
              <a:spcBef>
                <a:spcPts val="600"/>
              </a:spcBef>
              <a:spcAft>
                <a:spcPts val="0"/>
              </a:spcAft>
              <a:buSzPts val="2000"/>
              <a:buChar char="●"/>
            </a:pPr>
            <a:r>
              <a:rPr lang="en"/>
              <a:t>Or if you’re watching this video and can’t find the slides, the link is: </a:t>
            </a:r>
            <a:r>
              <a:rPr lang="en" u="sng">
                <a:solidFill>
                  <a:schemeClr val="hlink"/>
                </a:solidFill>
                <a:hlinkClick r:id="rId4"/>
              </a:rPr>
              <a:t>http://goo.gl/HLzN6s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48" name="Shape 248"/>
        <p:cNvGrpSpPr/>
        <p:nvPr/>
      </p:nvGrpSpPr>
      <p:grpSpPr>
        <a:xfrm>
          <a:off x="0" y="0"/>
          <a:ext cx="0" cy="0"/>
          <a:chOff x="0" y="0"/>
          <a:chExt cx="0" cy="0"/>
        </a:xfrm>
      </p:grpSpPr>
      <p:sp>
        <p:nvSpPr>
          <p:cNvPr id="249" name="Google Shape;249;p31"/>
          <p:cNvSpPr txBox="1"/>
          <p:nvPr>
            <p:ph type="title"/>
          </p:nvPr>
        </p:nvSpPr>
        <p:spPr>
          <a:xfrm>
            <a:off x="92675" y="2371650"/>
            <a:ext cx="90513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Managing Complexity                             with Helper Methods</a:t>
            </a:r>
            <a:endParaRPr sz="4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Managing Complexity with Classes and Static Methods</a:t>
            </a:r>
            <a:endParaRPr/>
          </a:p>
        </p:txBody>
      </p:sp>
      <p:sp>
        <p:nvSpPr>
          <p:cNvPr id="255" name="Google Shape;255;p3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Some obvious questions arise:</a:t>
            </a:r>
            <a:endParaRPr/>
          </a:p>
          <a:p>
            <a:pPr indent="-355600" lvl="0" marL="457200" rtl="0" algn="l">
              <a:spcBef>
                <a:spcPts val="600"/>
              </a:spcBef>
              <a:spcAft>
                <a:spcPts val="0"/>
              </a:spcAft>
              <a:buSzPts val="2000"/>
              <a:buChar char="●"/>
            </a:pPr>
            <a:r>
              <a:rPr lang="en"/>
              <a:t>Why does Java force us to use classes?</a:t>
            </a:r>
            <a:endParaRPr/>
          </a:p>
          <a:p>
            <a:pPr indent="-355600" lvl="0" marL="457200" rtl="0" algn="l">
              <a:spcBef>
                <a:spcPts val="0"/>
              </a:spcBef>
              <a:spcAft>
                <a:spcPts val="0"/>
              </a:spcAft>
              <a:buSzPts val="2000"/>
              <a:buChar char="●"/>
            </a:pPr>
            <a:r>
              <a:rPr lang="en"/>
              <a:t>Why have static methods at all?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reason: To take choices away from the programmer.</a:t>
            </a:r>
            <a:endParaRPr/>
          </a:p>
          <a:p>
            <a:pPr indent="-355600" lvl="0" marL="457200" rtl="0" algn="l">
              <a:spcBef>
                <a:spcPts val="600"/>
              </a:spcBef>
              <a:spcAft>
                <a:spcPts val="0"/>
              </a:spcAft>
              <a:buSzPts val="2000"/>
              <a:buChar char="●"/>
            </a:pPr>
            <a:r>
              <a:rPr lang="en"/>
              <a:t>Fewer choices means fewer ways to do things.</a:t>
            </a:r>
            <a:endParaRPr/>
          </a:p>
          <a:p>
            <a:pPr indent="-355600" lvl="1" marL="914400" rtl="0" algn="l">
              <a:spcBef>
                <a:spcPts val="0"/>
              </a:spcBef>
              <a:spcAft>
                <a:spcPts val="0"/>
              </a:spcAft>
              <a:buSzPts val="2000"/>
              <a:buChar char="○"/>
            </a:pPr>
            <a:r>
              <a:rPr lang="en"/>
              <a:t>Example: Declaring a method static means you can’t use any instance variables in that method.</a:t>
            </a:r>
            <a:endParaRPr/>
          </a:p>
          <a:p>
            <a:pPr indent="-355600" lvl="0" marL="457200" rtl="0" algn="l">
              <a:spcBef>
                <a:spcPts val="0"/>
              </a:spcBef>
              <a:spcAft>
                <a:spcPts val="0"/>
              </a:spcAft>
              <a:buSzPts val="2000"/>
              <a:buChar char="●"/>
            </a:pPr>
            <a:r>
              <a:rPr lang="en"/>
              <a:t>Fewer ways to do things often means </a:t>
            </a:r>
            <a:r>
              <a:rPr b="1" lang="en"/>
              <a:t>less complexity</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animEffect filter="fade" transition="in">
                                      <p:cBhvr>
                                        <p:cTn dur="1"/>
                                        <p:tgtEl>
                                          <p:spTgt spid="2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animEffect filter="fade" transition="in">
                                      <p:cBhvr>
                                        <p:cTn dur="1"/>
                                        <p:tgtEl>
                                          <p:spTgt spid="2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animEffect filter="fade" transition="in">
                                      <p:cBhvr>
                                        <p:cTn dur="1"/>
                                        <p:tgtEl>
                                          <p:spTgt spid="2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animEffect filter="fade" transition="in">
                                      <p:cBhvr>
                                        <p:cTn dur="1"/>
                                        <p:tgtEl>
                                          <p:spTgt spid="2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4" st="4"/>
                                            </p:txEl>
                                          </p:spTgt>
                                        </p:tgtEl>
                                        <p:attrNameLst>
                                          <p:attrName>style.visibility</p:attrName>
                                        </p:attrNameLst>
                                      </p:cBhvr>
                                      <p:to>
                                        <p:strVal val="visible"/>
                                      </p:to>
                                    </p:set>
                                    <p:animEffect filter="fade" transition="in">
                                      <p:cBhvr>
                                        <p:cTn dur="1"/>
                                        <p:tgtEl>
                                          <p:spTgt spid="2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5" st="5"/>
                                            </p:txEl>
                                          </p:spTgt>
                                        </p:tgtEl>
                                        <p:attrNameLst>
                                          <p:attrName>style.visibility</p:attrName>
                                        </p:attrNameLst>
                                      </p:cBhvr>
                                      <p:to>
                                        <p:strVal val="visible"/>
                                      </p:to>
                                    </p:set>
                                    <p:animEffect filter="fade" transition="in">
                                      <p:cBhvr>
                                        <p:cTn dur="1"/>
                                        <p:tgtEl>
                                          <p:spTgt spid="2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6" st="6"/>
                                            </p:txEl>
                                          </p:spTgt>
                                        </p:tgtEl>
                                        <p:attrNameLst>
                                          <p:attrName>style.visibility</p:attrName>
                                        </p:attrNameLst>
                                      </p:cBhvr>
                                      <p:to>
                                        <p:strVal val="visible"/>
                                      </p:to>
                                    </p:set>
                                    <p:animEffect filter="fade" transition="in">
                                      <p:cBhvr>
                                        <p:cTn dur="1"/>
                                        <p:tgtEl>
                                          <p:spTgt spid="2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7" st="7"/>
                                            </p:txEl>
                                          </p:spTgt>
                                        </p:tgtEl>
                                        <p:attrNameLst>
                                          <p:attrName>style.visibility</p:attrName>
                                        </p:attrNameLst>
                                      </p:cBhvr>
                                      <p:to>
                                        <p:strVal val="visible"/>
                                      </p:to>
                                    </p:set>
                                    <p:animEffect filter="fade" transition="in">
                                      <p:cBhvr>
                                        <p:cTn dur="1"/>
                                        <p:tgtEl>
                                          <p:spTgt spid="25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Managing Complexity More Generally</a:t>
            </a:r>
            <a:endParaRPr/>
          </a:p>
        </p:txBody>
      </p:sp>
      <p:sp>
        <p:nvSpPr>
          <p:cNvPr id="261" name="Google Shape;261;p3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IMO, a good</a:t>
            </a:r>
            <a:r>
              <a:rPr lang="en"/>
              <a:t> foundational computer science course should primarily teach you to properly manage complexity.</a:t>
            </a:r>
            <a:endParaRPr/>
          </a:p>
          <a:p>
            <a:pPr indent="-355600" lvl="0" marL="457200" rtl="0" algn="l">
              <a:spcBef>
                <a:spcPts val="600"/>
              </a:spcBef>
              <a:spcAft>
                <a:spcPts val="0"/>
              </a:spcAft>
              <a:buSzPts val="2000"/>
              <a:buChar char="●"/>
            </a:pPr>
            <a:r>
              <a:rPr lang="en"/>
              <a:t>This philosophy drives nearly all aspects of this 61B’s design.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cover one important idea that you’ll want to be using all throughout the course: helper methods.</a:t>
            </a:r>
            <a:endParaRPr/>
          </a:p>
          <a:p>
            <a:pPr indent="-355600" lvl="0" marL="457200" rtl="0" algn="l">
              <a:spcBef>
                <a:spcPts val="600"/>
              </a:spcBef>
              <a:spcAft>
                <a:spcPts val="0"/>
              </a:spcAft>
              <a:buSzPts val="2000"/>
              <a:buChar char="●"/>
            </a:pPr>
            <a:r>
              <a:rPr lang="en"/>
              <a:t>Using helper methods lets you formalize the decomposition of large problems into small ones.</a:t>
            </a:r>
            <a:endParaRPr/>
          </a:p>
          <a:p>
            <a:pPr indent="-355600" lvl="0" marL="457200" rtl="0" algn="l">
              <a:spcBef>
                <a:spcPts val="0"/>
              </a:spcBef>
              <a:spcAft>
                <a:spcPts val="0"/>
              </a:spcAft>
              <a:buSzPts val="2000"/>
              <a:buChar char="●"/>
            </a:pPr>
            <a:r>
              <a:rPr lang="en"/>
              <a:t>By focusing mental effort on a single task, there’s less room to make mistakes.</a:t>
            </a: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animEffect filter="fade" transition="in">
                                      <p:cBhvr>
                                        <p:cTn dur="1"/>
                                        <p:tgtEl>
                                          <p:spTgt spid="2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animEffect filter="fade" transition="in">
                                      <p:cBhvr>
                                        <p:cTn dur="1"/>
                                        <p:tgtEl>
                                          <p:spTgt spid="2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animEffect filter="fade" transition="in">
                                      <p:cBhvr>
                                        <p:cTn dur="1"/>
                                        <p:tgtEl>
                                          <p:spTgt spid="2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3" st="3"/>
                                            </p:txEl>
                                          </p:spTgt>
                                        </p:tgtEl>
                                        <p:attrNameLst>
                                          <p:attrName>style.visibility</p:attrName>
                                        </p:attrNameLst>
                                      </p:cBhvr>
                                      <p:to>
                                        <p:strVal val="visible"/>
                                      </p:to>
                                    </p:set>
                                    <p:animEffect filter="fade" transition="in">
                                      <p:cBhvr>
                                        <p:cTn dur="1"/>
                                        <p:tgtEl>
                                          <p:spTgt spid="2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4" st="4"/>
                                            </p:txEl>
                                          </p:spTgt>
                                        </p:tgtEl>
                                        <p:attrNameLst>
                                          <p:attrName>style.visibility</p:attrName>
                                        </p:attrNameLst>
                                      </p:cBhvr>
                                      <p:to>
                                        <p:strVal val="visible"/>
                                      </p:to>
                                    </p:set>
                                    <p:animEffect filter="fade" transition="in">
                                      <p:cBhvr>
                                        <p:cTn dur="1"/>
                                        <p:tgtEl>
                                          <p:spTgt spid="2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5" st="5"/>
                                            </p:txEl>
                                          </p:spTgt>
                                        </p:tgtEl>
                                        <p:attrNameLst>
                                          <p:attrName>style.visibility</p:attrName>
                                        </p:attrNameLst>
                                      </p:cBhvr>
                                      <p:to>
                                        <p:strVal val="visible"/>
                                      </p:to>
                                    </p:set>
                                    <p:animEffect filter="fade" transition="in">
                                      <p:cBhvr>
                                        <p:cTn dur="1"/>
                                        <p:tgtEl>
                                          <p:spTgt spid="2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6" st="6"/>
                                            </p:txEl>
                                          </p:spTgt>
                                        </p:tgtEl>
                                        <p:attrNameLst>
                                          <p:attrName>style.visibility</p:attrName>
                                        </p:attrNameLst>
                                      </p:cBhvr>
                                      <p:to>
                                        <p:strVal val="visible"/>
                                      </p:to>
                                    </p:set>
                                    <p:animEffect filter="fade" transition="in">
                                      <p:cBhvr>
                                        <p:cTn dur="1"/>
                                        <p:tgtEl>
                                          <p:spTgt spid="26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Goal: </a:t>
            </a:r>
            <a:r>
              <a:rPr lang="en"/>
              <a:t>largerThanFourNeighbors</a:t>
            </a:r>
            <a:endParaRPr/>
          </a:p>
        </p:txBody>
      </p:sp>
      <p:sp>
        <p:nvSpPr>
          <p:cNvPr id="267" name="Google Shape;267;p3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want to write a method:</a:t>
            </a:r>
            <a:endParaRPr/>
          </a:p>
          <a:p>
            <a:pPr indent="0" lvl="0" marL="0" rtl="0" algn="l">
              <a:lnSpc>
                <a:spcPct val="115000"/>
              </a:lnSpc>
              <a:spcBef>
                <a:spcPts val="1200"/>
              </a:spcBef>
              <a:spcAft>
                <a:spcPts val="0"/>
              </a:spcAft>
              <a:buNone/>
            </a:pPr>
            <a:r>
              <a:rPr b="1" lang="en" sz="1900">
                <a:solidFill>
                  <a:srgbClr val="661111"/>
                </a:solidFill>
                <a:highlight>
                  <a:srgbClr val="F6F6F6"/>
                </a:highlight>
                <a:latin typeface="Consolas"/>
                <a:ea typeface="Consolas"/>
                <a:cs typeface="Consolas"/>
                <a:sym typeface="Consolas"/>
              </a:rPr>
              <a:t>public static</a:t>
            </a:r>
            <a:r>
              <a:rPr lang="en" sz="1900">
                <a:highlight>
                  <a:srgbClr val="F6F6F6"/>
                </a:highlight>
                <a:latin typeface="Consolas"/>
                <a:ea typeface="Consolas"/>
                <a:cs typeface="Consolas"/>
                <a:sym typeface="Consolas"/>
              </a:rPr>
              <a:t> Dog</a:t>
            </a:r>
            <a:r>
              <a:rPr b="1" lang="en" sz="1900">
                <a:solidFill>
                  <a:srgbClr val="555555"/>
                </a:solidFill>
                <a:highlight>
                  <a:srgbClr val="F6F6F6"/>
                </a:highlight>
                <a:latin typeface="Consolas"/>
                <a:ea typeface="Consolas"/>
                <a:cs typeface="Consolas"/>
                <a:sym typeface="Consolas"/>
              </a:rPr>
              <a:t>[]</a:t>
            </a:r>
            <a:r>
              <a:rPr lang="en" sz="1900">
                <a:highlight>
                  <a:srgbClr val="F6F6F6"/>
                </a:highlight>
                <a:latin typeface="Consolas"/>
                <a:ea typeface="Consolas"/>
                <a:cs typeface="Consolas"/>
                <a:sym typeface="Consolas"/>
              </a:rPr>
              <a:t> </a:t>
            </a:r>
            <a:r>
              <a:rPr lang="en" sz="1900">
                <a:solidFill>
                  <a:srgbClr val="004466"/>
                </a:solidFill>
                <a:highlight>
                  <a:srgbClr val="F6F6F6"/>
                </a:highlight>
                <a:latin typeface="Consolas"/>
                <a:ea typeface="Consolas"/>
                <a:cs typeface="Consolas"/>
                <a:sym typeface="Consolas"/>
              </a:rPr>
              <a:t>largerThanFourNeighbors</a:t>
            </a:r>
            <a:r>
              <a:rPr b="1" lang="en" sz="1900">
                <a:solidFill>
                  <a:srgbClr val="555555"/>
                </a:solidFill>
                <a:highlight>
                  <a:srgbClr val="F6F6F6"/>
                </a:highlight>
                <a:latin typeface="Consolas"/>
                <a:ea typeface="Consolas"/>
                <a:cs typeface="Consolas"/>
                <a:sym typeface="Consolas"/>
              </a:rPr>
              <a:t>(</a:t>
            </a:r>
            <a:r>
              <a:rPr lang="en" sz="1900">
                <a:highlight>
                  <a:srgbClr val="F6F6F6"/>
                </a:highlight>
                <a:latin typeface="Consolas"/>
                <a:ea typeface="Consolas"/>
                <a:cs typeface="Consolas"/>
                <a:sym typeface="Consolas"/>
              </a:rPr>
              <a:t>Dog</a:t>
            </a:r>
            <a:r>
              <a:rPr b="1" lang="en" sz="1900">
                <a:solidFill>
                  <a:srgbClr val="555555"/>
                </a:solidFill>
                <a:highlight>
                  <a:srgbClr val="F6F6F6"/>
                </a:highlight>
                <a:latin typeface="Consolas"/>
                <a:ea typeface="Consolas"/>
                <a:cs typeface="Consolas"/>
                <a:sym typeface="Consolas"/>
              </a:rPr>
              <a:t>[]</a:t>
            </a:r>
            <a:r>
              <a:rPr lang="en" sz="1900">
                <a:highlight>
                  <a:srgbClr val="F6F6F6"/>
                </a:highlight>
                <a:latin typeface="Consolas"/>
                <a:ea typeface="Consolas"/>
                <a:cs typeface="Consolas"/>
                <a:sym typeface="Consolas"/>
              </a:rPr>
              <a:t> dogs</a:t>
            </a:r>
            <a:r>
              <a:rPr b="1" lang="en" sz="1900">
                <a:solidFill>
                  <a:srgbClr val="555555"/>
                </a:solidFill>
                <a:highlight>
                  <a:srgbClr val="F6F6F6"/>
                </a:highlight>
                <a:latin typeface="Consolas"/>
                <a:ea typeface="Consolas"/>
                <a:cs typeface="Consolas"/>
                <a:sym typeface="Consolas"/>
              </a:rPr>
              <a:t>)</a:t>
            </a:r>
            <a:endParaRPr b="1" sz="1900">
              <a:solidFill>
                <a:srgbClr val="555555"/>
              </a:solidFill>
              <a:highlight>
                <a:srgbClr val="F6F6F6"/>
              </a:highlight>
              <a:latin typeface="Consolas"/>
              <a:ea typeface="Consolas"/>
              <a:cs typeface="Consolas"/>
              <a:sym typeface="Consolas"/>
            </a:endParaRPr>
          </a:p>
          <a:p>
            <a:pPr indent="0" lvl="0" marL="0" rtl="0" algn="l">
              <a:lnSpc>
                <a:spcPct val="115000"/>
              </a:lnSpc>
              <a:spcBef>
                <a:spcPts val="1200"/>
              </a:spcBef>
              <a:spcAft>
                <a:spcPts val="0"/>
              </a:spcAft>
              <a:buClr>
                <a:schemeClr val="dk1"/>
              </a:buClr>
              <a:buSzPts val="1100"/>
              <a:buFont typeface="Arial"/>
              <a:buNone/>
            </a:pPr>
            <a:r>
              <a:t/>
            </a:r>
            <a:endParaRPr b="1" sz="1900">
              <a:solidFill>
                <a:srgbClr val="555555"/>
              </a:solidFill>
              <a:highlight>
                <a:srgbClr val="F6F6F6"/>
              </a:highlight>
              <a:latin typeface="Consolas"/>
              <a:ea typeface="Consolas"/>
              <a:cs typeface="Consolas"/>
              <a:sym typeface="Consolas"/>
            </a:endParaRPr>
          </a:p>
          <a:p>
            <a:pPr indent="0" lvl="0" marL="0" rtl="0" algn="l">
              <a:spcBef>
                <a:spcPts val="600"/>
              </a:spcBef>
              <a:spcAft>
                <a:spcPts val="0"/>
              </a:spcAft>
              <a:buNone/>
            </a:pPr>
            <a:r>
              <a:rPr lang="en"/>
              <a:t>This method will return a new array that contains every Dog that is larger than its 4 closest neighbors, i.e. the two on the left and the two in the right. If there are not enough neighbors, i.e. you’re at the end of the array, then consider just the neighbors that exist. For example:</a:t>
            </a:r>
            <a:endParaRPr/>
          </a:p>
          <a:p>
            <a:pPr indent="0" lvl="0" marL="0" rtl="0" algn="l">
              <a:spcBef>
                <a:spcPts val="600"/>
              </a:spcBef>
              <a:spcAft>
                <a:spcPts val="0"/>
              </a:spcAft>
              <a:buNone/>
            </a:pPr>
            <a:r>
              <a:t/>
            </a:r>
            <a:endParaRPr/>
          </a:p>
          <a:p>
            <a:pPr indent="-355600" lvl="0" marL="457200" rtl="0" algn="l">
              <a:spcBef>
                <a:spcPts val="600"/>
              </a:spcBef>
              <a:spcAft>
                <a:spcPts val="0"/>
              </a:spcAft>
              <a:buSzPts val="2000"/>
              <a:buChar char="●"/>
            </a:pPr>
            <a:r>
              <a:rPr lang="en"/>
              <a:t>Input: Dogs with size </a:t>
            </a:r>
            <a:r>
              <a:rPr lang="en">
                <a:latin typeface="Consolas"/>
                <a:ea typeface="Consolas"/>
                <a:cs typeface="Consolas"/>
                <a:sym typeface="Consolas"/>
              </a:rPr>
              <a:t>[10, 20, </a:t>
            </a:r>
            <a:r>
              <a:rPr b="1" lang="en">
                <a:latin typeface="Consolas"/>
                <a:ea typeface="Consolas"/>
                <a:cs typeface="Consolas"/>
                <a:sym typeface="Consolas"/>
              </a:rPr>
              <a:t>30</a:t>
            </a:r>
            <a:r>
              <a:rPr lang="en">
                <a:latin typeface="Consolas"/>
                <a:ea typeface="Consolas"/>
                <a:cs typeface="Consolas"/>
                <a:sym typeface="Consolas"/>
              </a:rPr>
              <a:t>, 25, </a:t>
            </a:r>
            <a:r>
              <a:rPr lang="en">
                <a:latin typeface="Consolas"/>
                <a:ea typeface="Consolas"/>
                <a:cs typeface="Consolas"/>
                <a:sym typeface="Consolas"/>
              </a:rPr>
              <a:t>20</a:t>
            </a:r>
            <a:r>
              <a:rPr lang="en">
                <a:latin typeface="Consolas"/>
                <a:ea typeface="Consolas"/>
                <a:cs typeface="Consolas"/>
                <a:sym typeface="Consolas"/>
              </a:rPr>
              <a:t>, </a:t>
            </a:r>
            <a:r>
              <a:rPr b="1" lang="en">
                <a:latin typeface="Consolas"/>
                <a:ea typeface="Consolas"/>
                <a:cs typeface="Consolas"/>
                <a:sym typeface="Consolas"/>
              </a:rPr>
              <a:t>40</a:t>
            </a:r>
            <a:r>
              <a:rPr lang="en">
                <a:latin typeface="Consolas"/>
                <a:ea typeface="Consolas"/>
                <a:cs typeface="Consolas"/>
                <a:sym typeface="Consolas"/>
              </a:rPr>
              <a:t>, 10]</a:t>
            </a:r>
            <a:endParaRPr/>
          </a:p>
          <a:p>
            <a:pPr indent="-355600" lvl="0" marL="457200" rtl="0" algn="l">
              <a:spcBef>
                <a:spcPts val="0"/>
              </a:spcBef>
              <a:spcAft>
                <a:spcPts val="0"/>
              </a:spcAft>
              <a:buSzPts val="2000"/>
              <a:buChar char="●"/>
            </a:pPr>
            <a:r>
              <a:rPr lang="en"/>
              <a:t>Returns: Dogs with size </a:t>
            </a:r>
            <a:r>
              <a:rPr lang="en">
                <a:latin typeface="Consolas"/>
                <a:ea typeface="Consolas"/>
                <a:cs typeface="Consolas"/>
                <a:sym typeface="Consolas"/>
              </a:rPr>
              <a:t>[30, 40]</a:t>
            </a:r>
            <a:r>
              <a:rPr lang="en"/>
              <a:t>.</a:t>
            </a:r>
            <a:endParaRPr/>
          </a:p>
          <a:p>
            <a:pPr indent="-355600" lvl="1" marL="914400" rtl="0" algn="l">
              <a:spcBef>
                <a:spcPts val="0"/>
              </a:spcBef>
              <a:spcAft>
                <a:spcPts val="0"/>
              </a:spcAft>
              <a:buSzPts val="2000"/>
              <a:buChar char="○"/>
            </a:pPr>
            <a:r>
              <a:rPr lang="en"/>
              <a:t>30 is greater than 10, 20, 25, and 20.</a:t>
            </a:r>
            <a:endParaRPr/>
          </a:p>
          <a:p>
            <a:pPr indent="-355600" lvl="1" marL="914400" rtl="0" algn="l">
              <a:spcBef>
                <a:spcPts val="0"/>
              </a:spcBef>
              <a:spcAft>
                <a:spcPts val="0"/>
              </a:spcAft>
              <a:buSzPts val="2000"/>
              <a:buChar char="○"/>
            </a:pPr>
            <a:r>
              <a:rPr lang="en"/>
              <a:t>40 is greater than 25, 20, and 10.</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71" name="Shape 271"/>
        <p:cNvGrpSpPr/>
        <p:nvPr/>
      </p:nvGrpSpPr>
      <p:grpSpPr>
        <a:xfrm>
          <a:off x="0" y="0"/>
          <a:ext cx="0" cy="0"/>
          <a:chOff x="0" y="0"/>
          <a:chExt cx="0" cy="0"/>
        </a:xfrm>
      </p:grpSpPr>
      <p:sp>
        <p:nvSpPr>
          <p:cNvPr id="272" name="Google Shape;272;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Goal: </a:t>
            </a:r>
            <a:r>
              <a:rPr lang="en"/>
              <a:t>largerThanFourNeighbors</a:t>
            </a:r>
            <a:endParaRPr/>
          </a:p>
        </p:txBody>
      </p:sp>
      <p:sp>
        <p:nvSpPr>
          <p:cNvPr id="273" name="Google Shape;273;p35"/>
          <p:cNvSpPr txBox="1"/>
          <p:nvPr>
            <p:ph idx="1" type="body"/>
          </p:nvPr>
        </p:nvSpPr>
        <p:spPr>
          <a:xfrm>
            <a:off x="243000" y="556500"/>
            <a:ext cx="8443800" cy="4153800"/>
          </a:xfrm>
          <a:prstGeom prst="rect">
            <a:avLst/>
          </a:prstGeom>
          <a:noFill/>
        </p:spPr>
        <p:txBody>
          <a:bodyPr anchorCtr="0" anchor="t" bIns="91425" lIns="91425" spcFirstLastPara="1" rIns="91425" wrap="square" tIns="91425">
            <a:noAutofit/>
          </a:bodyPr>
          <a:lstStyle/>
          <a:p>
            <a:pPr indent="0" lvl="0" marL="0" rtl="0" algn="l">
              <a:spcBef>
                <a:spcPts val="600"/>
              </a:spcBef>
              <a:spcAft>
                <a:spcPts val="0"/>
              </a:spcAft>
              <a:buNone/>
            </a:pPr>
            <a:r>
              <a:rPr lang="en"/>
              <a:t>Suppose we want to write a method:</a:t>
            </a:r>
            <a:endParaRPr/>
          </a:p>
          <a:p>
            <a:pPr indent="0" lvl="0" marL="0" rtl="0" algn="l">
              <a:lnSpc>
                <a:spcPct val="115000"/>
              </a:lnSpc>
              <a:spcBef>
                <a:spcPts val="1200"/>
              </a:spcBef>
              <a:spcAft>
                <a:spcPts val="0"/>
              </a:spcAft>
              <a:buNone/>
            </a:pPr>
            <a:r>
              <a:rPr b="1" lang="en" sz="1900">
                <a:solidFill>
                  <a:srgbClr val="661111"/>
                </a:solidFill>
                <a:highlight>
                  <a:srgbClr val="D9D2E9"/>
                </a:highlight>
                <a:latin typeface="Consolas"/>
                <a:ea typeface="Consolas"/>
                <a:cs typeface="Consolas"/>
                <a:sym typeface="Consolas"/>
              </a:rPr>
              <a:t>public static</a:t>
            </a:r>
            <a:r>
              <a:rPr lang="en" sz="1900">
                <a:highlight>
                  <a:srgbClr val="D9D2E9"/>
                </a:highlight>
                <a:latin typeface="Consolas"/>
                <a:ea typeface="Consolas"/>
                <a:cs typeface="Consolas"/>
                <a:sym typeface="Consolas"/>
              </a:rPr>
              <a:t> Dog</a:t>
            </a:r>
            <a:r>
              <a:rPr b="1" lang="en" sz="1900">
                <a:solidFill>
                  <a:srgbClr val="555555"/>
                </a:solidFill>
                <a:highlight>
                  <a:srgbClr val="D9D2E9"/>
                </a:highlight>
                <a:latin typeface="Consolas"/>
                <a:ea typeface="Consolas"/>
                <a:cs typeface="Consolas"/>
                <a:sym typeface="Consolas"/>
              </a:rPr>
              <a:t>[]</a:t>
            </a:r>
            <a:r>
              <a:rPr lang="en" sz="1900">
                <a:highlight>
                  <a:srgbClr val="D9D2E9"/>
                </a:highlight>
                <a:latin typeface="Consolas"/>
                <a:ea typeface="Consolas"/>
                <a:cs typeface="Consolas"/>
                <a:sym typeface="Consolas"/>
              </a:rPr>
              <a:t> </a:t>
            </a:r>
            <a:r>
              <a:rPr lang="en" sz="1900">
                <a:solidFill>
                  <a:srgbClr val="004466"/>
                </a:solidFill>
                <a:highlight>
                  <a:srgbClr val="D9D2E9"/>
                </a:highlight>
                <a:latin typeface="Consolas"/>
                <a:ea typeface="Consolas"/>
                <a:cs typeface="Consolas"/>
                <a:sym typeface="Consolas"/>
              </a:rPr>
              <a:t>largerThanFourNeighbors</a:t>
            </a:r>
            <a:r>
              <a:rPr b="1" lang="en" sz="1900">
                <a:solidFill>
                  <a:srgbClr val="555555"/>
                </a:solidFill>
                <a:highlight>
                  <a:srgbClr val="D9D2E9"/>
                </a:highlight>
                <a:latin typeface="Consolas"/>
                <a:ea typeface="Consolas"/>
                <a:cs typeface="Consolas"/>
                <a:sym typeface="Consolas"/>
              </a:rPr>
              <a:t>(</a:t>
            </a:r>
            <a:r>
              <a:rPr lang="en" sz="1900">
                <a:highlight>
                  <a:srgbClr val="D9D2E9"/>
                </a:highlight>
                <a:latin typeface="Consolas"/>
                <a:ea typeface="Consolas"/>
                <a:cs typeface="Consolas"/>
                <a:sym typeface="Consolas"/>
              </a:rPr>
              <a:t>Dog</a:t>
            </a:r>
            <a:r>
              <a:rPr b="1" lang="en" sz="1900">
                <a:solidFill>
                  <a:srgbClr val="555555"/>
                </a:solidFill>
                <a:highlight>
                  <a:srgbClr val="D9D2E9"/>
                </a:highlight>
                <a:latin typeface="Consolas"/>
                <a:ea typeface="Consolas"/>
                <a:cs typeface="Consolas"/>
                <a:sym typeface="Consolas"/>
              </a:rPr>
              <a:t>[]</a:t>
            </a:r>
            <a:r>
              <a:rPr lang="en" sz="1900">
                <a:highlight>
                  <a:srgbClr val="D9D2E9"/>
                </a:highlight>
                <a:latin typeface="Consolas"/>
                <a:ea typeface="Consolas"/>
                <a:cs typeface="Consolas"/>
                <a:sym typeface="Consolas"/>
              </a:rPr>
              <a:t> dogs</a:t>
            </a:r>
            <a:r>
              <a:rPr b="1" lang="en" sz="1900">
                <a:solidFill>
                  <a:srgbClr val="555555"/>
                </a:solidFill>
                <a:highlight>
                  <a:srgbClr val="D9D2E9"/>
                </a:highlight>
                <a:latin typeface="Consolas"/>
                <a:ea typeface="Consolas"/>
                <a:cs typeface="Consolas"/>
                <a:sym typeface="Consolas"/>
              </a:rPr>
              <a:t>)</a:t>
            </a:r>
            <a:endParaRPr b="1" sz="1900">
              <a:solidFill>
                <a:srgbClr val="555555"/>
              </a:solidFill>
              <a:highlight>
                <a:srgbClr val="D9D2E9"/>
              </a:highlight>
              <a:latin typeface="Consolas"/>
              <a:ea typeface="Consolas"/>
              <a:cs typeface="Consolas"/>
              <a:sym typeface="Consolas"/>
            </a:endParaRPr>
          </a:p>
          <a:p>
            <a:pPr indent="0" lvl="0" marL="0" rtl="0" algn="l">
              <a:lnSpc>
                <a:spcPct val="115000"/>
              </a:lnSpc>
              <a:spcBef>
                <a:spcPts val="1200"/>
              </a:spcBef>
              <a:spcAft>
                <a:spcPts val="0"/>
              </a:spcAft>
              <a:buNone/>
            </a:pPr>
            <a:r>
              <a:t/>
            </a:r>
            <a:endParaRPr b="1" sz="1900">
              <a:solidFill>
                <a:srgbClr val="555555"/>
              </a:solidFill>
              <a:highlight>
                <a:srgbClr val="F6F6F6"/>
              </a:highlight>
              <a:latin typeface="Consolas"/>
              <a:ea typeface="Consolas"/>
              <a:cs typeface="Consolas"/>
              <a:sym typeface="Consolas"/>
            </a:endParaRPr>
          </a:p>
          <a:p>
            <a:pPr indent="0" lvl="0" marL="0" rtl="0" algn="l">
              <a:spcBef>
                <a:spcPts val="600"/>
              </a:spcBef>
              <a:spcAft>
                <a:spcPts val="0"/>
              </a:spcAft>
              <a:buNone/>
            </a:pPr>
            <a:r>
              <a:rPr lang="en"/>
              <a:t>If input Dog sizes are </a:t>
            </a:r>
            <a:r>
              <a:rPr lang="en">
                <a:latin typeface="Consolas"/>
                <a:ea typeface="Consolas"/>
                <a:cs typeface="Consolas"/>
                <a:sym typeface="Consolas"/>
              </a:rPr>
              <a:t>[10, 15, 20, 15, 10, 5, 10, 15, 22, 20]</a:t>
            </a:r>
            <a:r>
              <a:rPr lang="en"/>
              <a:t>, what will be the size of the Dogs returned?</a:t>
            </a:r>
            <a:endParaRPr/>
          </a:p>
          <a:p>
            <a:pPr indent="0" lvl="0" marL="0" rtl="0" algn="l">
              <a:spcBef>
                <a:spcPts val="600"/>
              </a:spcBef>
              <a:spcAft>
                <a:spcPts val="0"/>
              </a:spcAft>
              <a:buNone/>
            </a:pPr>
            <a:r>
              <a:t/>
            </a:r>
            <a:endParaRPr>
              <a:latin typeface="Consolas"/>
              <a:ea typeface="Consolas"/>
              <a:cs typeface="Consolas"/>
              <a:sym typeface="Consolas"/>
            </a:endParaRPr>
          </a:p>
          <a:p>
            <a:pPr indent="-355600" lvl="0" marL="457200" rtl="0" algn="l">
              <a:spcBef>
                <a:spcPts val="600"/>
              </a:spcBef>
              <a:spcAft>
                <a:spcPts val="0"/>
              </a:spcAft>
              <a:buSzPts val="2000"/>
              <a:buFont typeface="Consolas"/>
              <a:buAutoNum type="alphaUcPeriod"/>
            </a:pPr>
            <a:r>
              <a:rPr lang="en">
                <a:latin typeface="Consolas"/>
                <a:ea typeface="Consolas"/>
                <a:cs typeface="Consolas"/>
                <a:sym typeface="Consolas"/>
              </a:rPr>
              <a:t>[20]</a:t>
            </a:r>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[20, 22]</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[20, 22, 20]</a:t>
            </a:r>
            <a:endParaRPr>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7" name="Shape 277"/>
        <p:cNvGrpSpPr/>
        <p:nvPr/>
      </p:nvGrpSpPr>
      <p:grpSpPr>
        <a:xfrm>
          <a:off x="0" y="0"/>
          <a:ext cx="0" cy="0"/>
          <a:chOff x="0" y="0"/>
          <a:chExt cx="0" cy="0"/>
        </a:xfrm>
      </p:grpSpPr>
      <p:sp>
        <p:nvSpPr>
          <p:cNvPr id="278" name="Google Shape;278;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Goal: largerThanFourNeighbors</a:t>
            </a:r>
            <a:endParaRPr/>
          </a:p>
        </p:txBody>
      </p:sp>
      <p:sp>
        <p:nvSpPr>
          <p:cNvPr id="279" name="Google Shape;279;p36"/>
          <p:cNvSpPr txBox="1"/>
          <p:nvPr>
            <p:ph idx="1" type="body"/>
          </p:nvPr>
        </p:nvSpPr>
        <p:spPr>
          <a:xfrm>
            <a:off x="243000" y="556500"/>
            <a:ext cx="8443800" cy="4153800"/>
          </a:xfrm>
          <a:prstGeom prst="rect">
            <a:avLst/>
          </a:prstGeom>
          <a:noFill/>
        </p:spPr>
        <p:txBody>
          <a:bodyPr anchorCtr="0" anchor="t" bIns="91425" lIns="91425" spcFirstLastPara="1" rIns="91425" wrap="square" tIns="91425">
            <a:noAutofit/>
          </a:bodyPr>
          <a:lstStyle/>
          <a:p>
            <a:pPr indent="0" lvl="0" marL="0" rtl="0" algn="l">
              <a:spcBef>
                <a:spcPts val="600"/>
              </a:spcBef>
              <a:spcAft>
                <a:spcPts val="0"/>
              </a:spcAft>
              <a:buNone/>
            </a:pPr>
            <a:r>
              <a:rPr lang="en"/>
              <a:t>Suppose we want to write a method:</a:t>
            </a:r>
            <a:endParaRPr/>
          </a:p>
          <a:p>
            <a:pPr indent="0" lvl="0" marL="0" rtl="0" algn="l">
              <a:lnSpc>
                <a:spcPct val="115000"/>
              </a:lnSpc>
              <a:spcBef>
                <a:spcPts val="1200"/>
              </a:spcBef>
              <a:spcAft>
                <a:spcPts val="0"/>
              </a:spcAft>
              <a:buNone/>
            </a:pPr>
            <a:r>
              <a:rPr b="1" lang="en" sz="1900">
                <a:solidFill>
                  <a:srgbClr val="661111"/>
                </a:solidFill>
                <a:highlight>
                  <a:srgbClr val="F6F6F6"/>
                </a:highlight>
                <a:latin typeface="Consolas"/>
                <a:ea typeface="Consolas"/>
                <a:cs typeface="Consolas"/>
                <a:sym typeface="Consolas"/>
              </a:rPr>
              <a:t>public static</a:t>
            </a:r>
            <a:r>
              <a:rPr lang="en" sz="1900">
                <a:highlight>
                  <a:srgbClr val="F6F6F6"/>
                </a:highlight>
                <a:latin typeface="Consolas"/>
                <a:ea typeface="Consolas"/>
                <a:cs typeface="Consolas"/>
                <a:sym typeface="Consolas"/>
              </a:rPr>
              <a:t> Dog</a:t>
            </a:r>
            <a:r>
              <a:rPr b="1" lang="en" sz="1900">
                <a:solidFill>
                  <a:srgbClr val="555555"/>
                </a:solidFill>
                <a:highlight>
                  <a:srgbClr val="F6F6F6"/>
                </a:highlight>
                <a:latin typeface="Consolas"/>
                <a:ea typeface="Consolas"/>
                <a:cs typeface="Consolas"/>
                <a:sym typeface="Consolas"/>
              </a:rPr>
              <a:t>[]</a:t>
            </a:r>
            <a:r>
              <a:rPr lang="en" sz="1900">
                <a:highlight>
                  <a:srgbClr val="F6F6F6"/>
                </a:highlight>
                <a:latin typeface="Consolas"/>
                <a:ea typeface="Consolas"/>
                <a:cs typeface="Consolas"/>
                <a:sym typeface="Consolas"/>
              </a:rPr>
              <a:t> </a:t>
            </a:r>
            <a:r>
              <a:rPr lang="en" sz="1900">
                <a:solidFill>
                  <a:srgbClr val="004466"/>
                </a:solidFill>
                <a:highlight>
                  <a:srgbClr val="F6F6F6"/>
                </a:highlight>
                <a:latin typeface="Consolas"/>
                <a:ea typeface="Consolas"/>
                <a:cs typeface="Consolas"/>
                <a:sym typeface="Consolas"/>
              </a:rPr>
              <a:t>largerThanFourNeighbors</a:t>
            </a:r>
            <a:r>
              <a:rPr b="1" lang="en" sz="1900">
                <a:solidFill>
                  <a:srgbClr val="555555"/>
                </a:solidFill>
                <a:highlight>
                  <a:srgbClr val="F6F6F6"/>
                </a:highlight>
                <a:latin typeface="Consolas"/>
                <a:ea typeface="Consolas"/>
                <a:cs typeface="Consolas"/>
                <a:sym typeface="Consolas"/>
              </a:rPr>
              <a:t>(</a:t>
            </a:r>
            <a:r>
              <a:rPr lang="en" sz="1900">
                <a:highlight>
                  <a:srgbClr val="F6F6F6"/>
                </a:highlight>
                <a:latin typeface="Consolas"/>
                <a:ea typeface="Consolas"/>
                <a:cs typeface="Consolas"/>
                <a:sym typeface="Consolas"/>
              </a:rPr>
              <a:t>Dog</a:t>
            </a:r>
            <a:r>
              <a:rPr b="1" lang="en" sz="1900">
                <a:solidFill>
                  <a:srgbClr val="555555"/>
                </a:solidFill>
                <a:highlight>
                  <a:srgbClr val="F6F6F6"/>
                </a:highlight>
                <a:latin typeface="Consolas"/>
                <a:ea typeface="Consolas"/>
                <a:cs typeface="Consolas"/>
                <a:sym typeface="Consolas"/>
              </a:rPr>
              <a:t>[]</a:t>
            </a:r>
            <a:r>
              <a:rPr lang="en" sz="1900">
                <a:highlight>
                  <a:srgbClr val="F6F6F6"/>
                </a:highlight>
                <a:latin typeface="Consolas"/>
                <a:ea typeface="Consolas"/>
                <a:cs typeface="Consolas"/>
                <a:sym typeface="Consolas"/>
              </a:rPr>
              <a:t> dogs</a:t>
            </a:r>
            <a:r>
              <a:rPr b="1" lang="en" sz="1900">
                <a:solidFill>
                  <a:srgbClr val="555555"/>
                </a:solidFill>
                <a:highlight>
                  <a:srgbClr val="F6F6F6"/>
                </a:highlight>
                <a:latin typeface="Consolas"/>
                <a:ea typeface="Consolas"/>
                <a:cs typeface="Consolas"/>
                <a:sym typeface="Consolas"/>
              </a:rPr>
              <a:t>)</a:t>
            </a:r>
            <a:endParaRPr b="1" sz="1900">
              <a:solidFill>
                <a:srgbClr val="555555"/>
              </a:solidFill>
              <a:highlight>
                <a:srgbClr val="F6F6F6"/>
              </a:highlight>
              <a:latin typeface="Consolas"/>
              <a:ea typeface="Consolas"/>
              <a:cs typeface="Consolas"/>
              <a:sym typeface="Consolas"/>
            </a:endParaRPr>
          </a:p>
          <a:p>
            <a:pPr indent="0" lvl="0" marL="0" rtl="0" algn="l">
              <a:lnSpc>
                <a:spcPct val="115000"/>
              </a:lnSpc>
              <a:spcBef>
                <a:spcPts val="1200"/>
              </a:spcBef>
              <a:spcAft>
                <a:spcPts val="0"/>
              </a:spcAft>
              <a:buNone/>
            </a:pPr>
            <a:r>
              <a:t/>
            </a:r>
            <a:endParaRPr b="1" sz="1900">
              <a:solidFill>
                <a:srgbClr val="555555"/>
              </a:solidFill>
              <a:highlight>
                <a:srgbClr val="F6F6F6"/>
              </a:highlight>
              <a:latin typeface="Consolas"/>
              <a:ea typeface="Consolas"/>
              <a:cs typeface="Consolas"/>
              <a:sym typeface="Consolas"/>
            </a:endParaRPr>
          </a:p>
          <a:p>
            <a:pPr indent="0" lvl="0" marL="0" rtl="0" algn="l">
              <a:spcBef>
                <a:spcPts val="600"/>
              </a:spcBef>
              <a:spcAft>
                <a:spcPts val="0"/>
              </a:spcAft>
              <a:buNone/>
            </a:pPr>
            <a:r>
              <a:rPr lang="en"/>
              <a:t>If input Dog sizes are </a:t>
            </a:r>
            <a:r>
              <a:rPr lang="en">
                <a:latin typeface="Consolas"/>
                <a:ea typeface="Consolas"/>
                <a:cs typeface="Consolas"/>
                <a:sym typeface="Consolas"/>
              </a:rPr>
              <a:t>[</a:t>
            </a:r>
            <a:r>
              <a:rPr lang="en">
                <a:solidFill>
                  <a:srgbClr val="999999"/>
                </a:solidFill>
                <a:latin typeface="Consolas"/>
                <a:ea typeface="Consolas"/>
                <a:cs typeface="Consolas"/>
                <a:sym typeface="Consolas"/>
              </a:rPr>
              <a:t>10, 15,</a:t>
            </a:r>
            <a:r>
              <a:rPr lang="en">
                <a:latin typeface="Consolas"/>
                <a:ea typeface="Consolas"/>
                <a:cs typeface="Consolas"/>
                <a:sym typeface="Consolas"/>
              </a:rPr>
              <a:t> </a:t>
            </a:r>
            <a:r>
              <a:rPr b="1" lang="en">
                <a:latin typeface="Consolas"/>
                <a:ea typeface="Consolas"/>
                <a:cs typeface="Consolas"/>
                <a:sym typeface="Consolas"/>
              </a:rPr>
              <a:t>20</a:t>
            </a:r>
            <a:r>
              <a:rPr lang="en">
                <a:latin typeface="Consolas"/>
                <a:ea typeface="Consolas"/>
                <a:cs typeface="Consolas"/>
                <a:sym typeface="Consolas"/>
              </a:rPr>
              <a:t>, </a:t>
            </a:r>
            <a:r>
              <a:rPr lang="en">
                <a:solidFill>
                  <a:srgbClr val="999999"/>
                </a:solidFill>
                <a:latin typeface="Consolas"/>
                <a:ea typeface="Consolas"/>
                <a:cs typeface="Consolas"/>
                <a:sym typeface="Consolas"/>
              </a:rPr>
              <a:t>15, 10, 5, 10, 15,</a:t>
            </a:r>
            <a:r>
              <a:rPr lang="en">
                <a:latin typeface="Consolas"/>
                <a:ea typeface="Consolas"/>
                <a:cs typeface="Consolas"/>
                <a:sym typeface="Consolas"/>
              </a:rPr>
              <a:t> </a:t>
            </a:r>
            <a:r>
              <a:rPr b="1" lang="en">
                <a:latin typeface="Consolas"/>
                <a:ea typeface="Consolas"/>
                <a:cs typeface="Consolas"/>
                <a:sym typeface="Consolas"/>
              </a:rPr>
              <a:t>22</a:t>
            </a:r>
            <a:r>
              <a:rPr lang="en">
                <a:latin typeface="Consolas"/>
                <a:ea typeface="Consolas"/>
                <a:cs typeface="Consolas"/>
                <a:sym typeface="Consolas"/>
              </a:rPr>
              <a:t>, </a:t>
            </a:r>
            <a:r>
              <a:rPr lang="en">
                <a:solidFill>
                  <a:srgbClr val="999999"/>
                </a:solidFill>
                <a:latin typeface="Consolas"/>
                <a:ea typeface="Consolas"/>
                <a:cs typeface="Consolas"/>
                <a:sym typeface="Consolas"/>
              </a:rPr>
              <a:t>20</a:t>
            </a:r>
            <a:r>
              <a:rPr lang="en">
                <a:latin typeface="Consolas"/>
                <a:ea typeface="Consolas"/>
                <a:cs typeface="Consolas"/>
                <a:sym typeface="Consolas"/>
              </a:rPr>
              <a:t>]</a:t>
            </a:r>
            <a:r>
              <a:rPr lang="en"/>
              <a:t>, what will be the size of the Dogs returned?</a:t>
            </a:r>
            <a:endParaRPr/>
          </a:p>
          <a:p>
            <a:pPr indent="0" lvl="0" marL="0" rtl="0" algn="l">
              <a:spcBef>
                <a:spcPts val="600"/>
              </a:spcBef>
              <a:spcAft>
                <a:spcPts val="0"/>
              </a:spcAft>
              <a:buNone/>
            </a:pPr>
            <a:r>
              <a:t/>
            </a:r>
            <a:endParaRPr>
              <a:latin typeface="Consolas"/>
              <a:ea typeface="Consolas"/>
              <a:cs typeface="Consolas"/>
              <a:sym typeface="Consolas"/>
            </a:endParaRPr>
          </a:p>
          <a:p>
            <a:pPr indent="-355600" lvl="0" marL="457200" rtl="0" algn="l">
              <a:spcBef>
                <a:spcPts val="600"/>
              </a:spcBef>
              <a:spcAft>
                <a:spcPts val="0"/>
              </a:spcAft>
              <a:buSzPts val="2000"/>
              <a:buFont typeface="Consolas"/>
              <a:buAutoNum type="alphaUcPeriod"/>
            </a:pPr>
            <a:r>
              <a:rPr lang="en">
                <a:latin typeface="Consolas"/>
                <a:ea typeface="Consolas"/>
                <a:cs typeface="Consolas"/>
                <a:sym typeface="Consolas"/>
              </a:rPr>
              <a:t>[20]</a:t>
            </a:r>
            <a:endParaRPr/>
          </a:p>
          <a:p>
            <a:pPr indent="-355600" lvl="0" marL="457200" rtl="0" algn="l">
              <a:spcBef>
                <a:spcPts val="0"/>
              </a:spcBef>
              <a:spcAft>
                <a:spcPts val="0"/>
              </a:spcAft>
              <a:buSzPts val="2000"/>
              <a:buFont typeface="Consolas"/>
              <a:buAutoNum type="alphaUcPeriod"/>
            </a:pPr>
            <a:r>
              <a:rPr b="1" lang="en">
                <a:latin typeface="Consolas"/>
                <a:ea typeface="Consolas"/>
                <a:cs typeface="Consolas"/>
                <a:sym typeface="Consolas"/>
              </a:rPr>
              <a:t>[20, 22]</a:t>
            </a:r>
            <a:endParaRPr b="1">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[20, 22, 20]</a:t>
            </a:r>
            <a:endParaRPr>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 name="Shape 43"/>
        <p:cNvGrpSpPr/>
        <p:nvPr/>
      </p:nvGrpSpPr>
      <p:grpSpPr>
        <a:xfrm>
          <a:off x="0" y="0"/>
          <a:ext cx="0" cy="0"/>
          <a:chOff x="0" y="0"/>
          <a:chExt cx="0" cy="0"/>
        </a:xfrm>
      </p:grpSpPr>
      <p:sp>
        <p:nvSpPr>
          <p:cNvPr id="44" name="Google Shape;44;p1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45" name="Google Shape;45;p1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Project 0 is out! Due next Friday, September 4th  at 11:59 PM.</a:t>
            </a:r>
            <a:endParaRPr/>
          </a:p>
          <a:p>
            <a:pPr indent="-355600" lvl="1" marL="914400" rtl="0" algn="l">
              <a:spcBef>
                <a:spcPts val="0"/>
              </a:spcBef>
              <a:spcAft>
                <a:spcPts val="0"/>
              </a:spcAft>
              <a:buSzPts val="2000"/>
              <a:buChar char="○"/>
            </a:pPr>
            <a:r>
              <a:rPr lang="en"/>
              <a:t>To be completed on your own, no partners.</a:t>
            </a:r>
            <a:endParaRPr/>
          </a:p>
          <a:p>
            <a:pPr indent="-355600" lvl="1" marL="914400" rtl="0" algn="l">
              <a:spcBef>
                <a:spcPts val="0"/>
              </a:spcBef>
              <a:spcAft>
                <a:spcPts val="0"/>
              </a:spcAft>
              <a:buSzPts val="2000"/>
              <a:buChar char="○"/>
            </a:pPr>
            <a:r>
              <a:rPr lang="en"/>
              <a:t>Though do take advantage of office hours!</a:t>
            </a:r>
            <a:endParaRPr/>
          </a:p>
          <a:p>
            <a:pPr indent="-355600" lvl="0" marL="457200" rtl="0" algn="l">
              <a:spcBef>
                <a:spcPts val="0"/>
              </a:spcBef>
              <a:spcAft>
                <a:spcPts val="0"/>
              </a:spcAft>
              <a:buSzPts val="2000"/>
              <a:buChar char="●"/>
            </a:pPr>
            <a:r>
              <a:rPr lang="en"/>
              <a:t>Lab 1 is due Friday, January 29, to allow for additional time for people joining the class late or with significant setup issues. </a:t>
            </a:r>
            <a:endParaRPr/>
          </a:p>
          <a:p>
            <a:pPr indent="-355600" lvl="0" marL="457200" rtl="0" algn="l">
              <a:spcBef>
                <a:spcPts val="0"/>
              </a:spcBef>
              <a:spcAft>
                <a:spcPts val="0"/>
              </a:spcAft>
              <a:buSzPts val="2000"/>
              <a:buChar char="●"/>
            </a:pPr>
            <a:r>
              <a:rPr lang="en"/>
              <a:t>The Live Q&amp;A on Friday 1/22 at 2 PM assumes you have watched this lecture. </a:t>
            </a:r>
            <a:endParaRPr/>
          </a:p>
          <a:p>
            <a:pPr indent="-355600" lvl="1" marL="914400" rtl="0" algn="l">
              <a:spcBef>
                <a:spcPts val="0"/>
              </a:spcBef>
              <a:spcAft>
                <a:spcPts val="0"/>
              </a:spcAft>
              <a:buSzPts val="2000"/>
              <a:buChar char="○"/>
            </a:pPr>
            <a:r>
              <a:rPr lang="en"/>
              <a:t>Feel free to ask any questions about the course!</a:t>
            </a:r>
            <a:endParaRPr/>
          </a:p>
          <a:p>
            <a:pPr indent="-355600" lvl="1" marL="914400" rtl="0" algn="l">
              <a:spcBef>
                <a:spcPts val="0"/>
              </a:spcBef>
              <a:spcAft>
                <a:spcPts val="0"/>
              </a:spcAft>
              <a:buSzPts val="2000"/>
              <a:buChar char="○"/>
            </a:pPr>
            <a:r>
              <a:rPr lang="en"/>
              <a:t>… or if everyone is interested, we can also talk about literally anything else.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Writing </a:t>
            </a:r>
            <a:r>
              <a:rPr lang="en"/>
              <a:t>largerThanFourNeighbors</a:t>
            </a:r>
            <a:endParaRPr/>
          </a:p>
        </p:txBody>
      </p:sp>
      <p:sp>
        <p:nvSpPr>
          <p:cNvPr id="285" name="Google Shape;285;p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Now let’s try it out!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Our first attempt will be all part of one big function.</a:t>
            </a:r>
            <a:endParaRPr/>
          </a:p>
          <a:p>
            <a:pPr indent="-355600" lvl="0" marL="457200" rtl="0" algn="l">
              <a:spcBef>
                <a:spcPts val="600"/>
              </a:spcBef>
              <a:spcAft>
                <a:spcPts val="0"/>
              </a:spcAft>
              <a:buSzPts val="2000"/>
              <a:buChar char="●"/>
            </a:pPr>
            <a:r>
              <a:rPr lang="en"/>
              <a:t>The code will be messy, hard to reason about, hard to debug.</a:t>
            </a:r>
            <a:endParaRPr/>
          </a:p>
          <a:p>
            <a:pPr indent="-355600" lvl="0" marL="457200" rtl="0" algn="l">
              <a:spcBef>
                <a:spcPts val="0"/>
              </a:spcBef>
              <a:spcAft>
                <a:spcPts val="0"/>
              </a:spcAft>
              <a:buSzPts val="2000"/>
              <a:buChar char="●"/>
            </a:pPr>
            <a:r>
              <a:rPr lang="en"/>
              <a:t>By formally decomposing into helper methods, we will make our code easier to read and understand, and easier to debug when things go wrong.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 name="Shape 49"/>
        <p:cNvGrpSpPr/>
        <p:nvPr/>
      </p:nvGrpSpPr>
      <p:grpSpPr>
        <a:xfrm>
          <a:off x="0" y="0"/>
          <a:ext cx="0" cy="0"/>
          <a:chOff x="0" y="0"/>
          <a:chExt cx="0" cy="0"/>
        </a:xfrm>
      </p:grpSpPr>
      <p:sp>
        <p:nvSpPr>
          <p:cNvPr id="50" name="Google Shape;50;p1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 2</a:t>
            </a:r>
            <a:endParaRPr/>
          </a:p>
        </p:txBody>
      </p:sp>
      <p:sp>
        <p:nvSpPr>
          <p:cNvPr id="51" name="Google Shape;51;p1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Ed tips:</a:t>
            </a:r>
            <a:endParaRPr/>
          </a:p>
          <a:p>
            <a:pPr indent="-355600" lvl="0" marL="457200" rtl="0" algn="l">
              <a:spcBef>
                <a:spcPts val="600"/>
              </a:spcBef>
              <a:spcAft>
                <a:spcPts val="0"/>
              </a:spcAft>
              <a:buSzPts val="2000"/>
              <a:buChar char="●"/>
            </a:pPr>
            <a:r>
              <a:rPr lang="en"/>
              <a:t>Make sure to search for an answer before posting.</a:t>
            </a:r>
            <a:endParaRPr/>
          </a:p>
          <a:p>
            <a:pPr indent="-355600" lvl="0" marL="457200" rtl="0" algn="l">
              <a:spcBef>
                <a:spcPts val="0"/>
              </a:spcBef>
              <a:spcAft>
                <a:spcPts val="0"/>
              </a:spcAft>
              <a:buSzPts val="2000"/>
              <a:buChar char="●"/>
            </a:pPr>
            <a:r>
              <a:rPr lang="en"/>
              <a:t>Instructor answers are intentionally rate limited. We don’t want you guys to get reliant on us for answers, and want you to talk to each other.</a:t>
            </a:r>
            <a:endParaRPr/>
          </a:p>
          <a:p>
            <a:pPr indent="0" lvl="0" marL="0" rtl="0" algn="l">
              <a:spcBef>
                <a:spcPts val="600"/>
              </a:spcBef>
              <a:spcAft>
                <a:spcPts val="0"/>
              </a:spcAft>
              <a:buNone/>
            </a:pPr>
            <a:r>
              <a:t/>
            </a:r>
            <a:endParaRPr/>
          </a:p>
          <a:p>
            <a:pPr indent="-355600" lvl="0" marL="457200" rtl="0" algn="l">
              <a:spcBef>
                <a:spcPts val="600"/>
              </a:spcBef>
              <a:spcAft>
                <a:spcPts val="0"/>
              </a:spcAft>
              <a:buSzPts val="2000"/>
              <a:buChar char="●"/>
            </a:pPr>
            <a:r>
              <a:rPr b="1" lang="en"/>
              <a:t>Make sure your question has enough information for someone to help.</a:t>
            </a:r>
            <a:endParaRPr/>
          </a:p>
          <a:p>
            <a:pPr indent="-355600" lvl="1" marL="914400" rtl="0" algn="l">
              <a:spcBef>
                <a:spcPts val="0"/>
              </a:spcBef>
              <a:spcAft>
                <a:spcPts val="0"/>
              </a:spcAft>
              <a:buSzPts val="2000"/>
              <a:buChar char="○"/>
            </a:pPr>
            <a:r>
              <a:rPr lang="en"/>
              <a:t>Good question: </a:t>
            </a:r>
            <a:r>
              <a:rPr lang="en" u="sng">
                <a:solidFill>
                  <a:schemeClr val="hlink"/>
                </a:solidFill>
                <a:hlinkClick r:id="rId3"/>
              </a:rPr>
              <a:t>https://imgur.com/a/6wUIR</a:t>
            </a:r>
            <a:endParaRPr/>
          </a:p>
          <a:p>
            <a:pPr indent="-342900" lvl="2" marL="1371600" rtl="0" algn="l">
              <a:spcBef>
                <a:spcPts val="0"/>
              </a:spcBef>
              <a:spcAft>
                <a:spcPts val="0"/>
              </a:spcAft>
              <a:buSzPts val="1800"/>
              <a:buChar char="■"/>
            </a:pPr>
            <a:r>
              <a:rPr lang="en"/>
              <a:t>Screenshots! Examples of what the anonymous poster has tried. And a followup explaining the resolution for other students.</a:t>
            </a:r>
            <a:endParaRPr/>
          </a:p>
          <a:p>
            <a:pPr indent="-355600" lvl="0" marL="457200" rtl="0" algn="l">
              <a:spcBef>
                <a:spcPts val="0"/>
              </a:spcBef>
              <a:spcAft>
                <a:spcPts val="0"/>
              </a:spcAft>
              <a:buSzPts val="2000"/>
              <a:buChar char="●"/>
            </a:pPr>
            <a:r>
              <a:rPr lang="en"/>
              <a:t>Starting with project 0: </a:t>
            </a:r>
            <a:r>
              <a:rPr lang="en"/>
              <a:t>If there’s a chance a staff member might need to look at your code, make sure your most recent code is pushed to github and provide a link in your post.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 name="Shape 55"/>
        <p:cNvGrpSpPr/>
        <p:nvPr/>
      </p:nvGrpSpPr>
      <p:grpSpPr>
        <a:xfrm>
          <a:off x="0" y="0"/>
          <a:ext cx="0" cy="0"/>
          <a:chOff x="0" y="0"/>
          <a:chExt cx="0" cy="0"/>
        </a:xfrm>
      </p:grpSpPr>
      <p:sp>
        <p:nvSpPr>
          <p:cNvPr id="56" name="Google Shape;56;p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 3</a:t>
            </a:r>
            <a:endParaRPr/>
          </a:p>
        </p:txBody>
      </p:sp>
      <p:sp>
        <p:nvSpPr>
          <p:cNvPr id="57" name="Google Shape;57;p12"/>
          <p:cNvSpPr txBox="1"/>
          <p:nvPr>
            <p:ph idx="1" type="body"/>
          </p:nvPr>
        </p:nvSpPr>
        <p:spPr>
          <a:xfrm>
            <a:off x="166800" y="5878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Example of a bad question.</a:t>
            </a:r>
            <a:endParaRPr/>
          </a:p>
          <a:p>
            <a:pPr indent="-355600" lvl="0" marL="457200" rtl="0" algn="l">
              <a:spcBef>
                <a:spcPts val="600"/>
              </a:spcBef>
              <a:spcAft>
                <a:spcPts val="0"/>
              </a:spcAft>
              <a:buSzPts val="2000"/>
              <a:buChar char="●"/>
            </a:pPr>
            <a:r>
              <a:rPr lang="en"/>
              <a:t>Doesn’t specify when the error is happening or what it is.</a:t>
            </a:r>
            <a:endParaRPr/>
          </a:p>
          <a:p>
            <a:pPr indent="-355600" lvl="0" marL="457200" rtl="0" algn="l">
              <a:spcBef>
                <a:spcPts val="0"/>
              </a:spcBef>
              <a:spcAft>
                <a:spcPts val="0"/>
              </a:spcAft>
              <a:buSzPts val="2000"/>
              <a:buChar char="●"/>
            </a:pPr>
            <a:r>
              <a:rPr lang="en"/>
              <a:t>No discussion of what the student has already tried.</a:t>
            </a:r>
            <a:endParaRPr/>
          </a:p>
        </p:txBody>
      </p:sp>
      <p:pic>
        <p:nvPicPr>
          <p:cNvPr id="58" name="Google Shape;58;p12"/>
          <p:cNvPicPr preferRelativeResize="0"/>
          <p:nvPr/>
        </p:nvPicPr>
        <p:blipFill>
          <a:blip r:embed="rId3">
            <a:alphaModFix/>
          </a:blip>
          <a:stretch>
            <a:fillRect/>
          </a:stretch>
        </p:blipFill>
        <p:spPr>
          <a:xfrm>
            <a:off x="1323073" y="2036375"/>
            <a:ext cx="6497850" cy="1776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 name="Shape 62"/>
        <p:cNvGrpSpPr/>
        <p:nvPr/>
      </p:nvGrpSpPr>
      <p:grpSpPr>
        <a:xfrm>
          <a:off x="0" y="0"/>
          <a:ext cx="0" cy="0"/>
          <a:chOff x="0" y="0"/>
          <a:chExt cx="0" cy="0"/>
        </a:xfrm>
      </p:grpSpPr>
      <p:sp>
        <p:nvSpPr>
          <p:cNvPr id="63" name="Google Shape;63;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 4</a:t>
            </a:r>
            <a:endParaRPr/>
          </a:p>
        </p:txBody>
      </p:sp>
      <p:sp>
        <p:nvSpPr>
          <p:cNvPr id="64" name="Google Shape;64;p1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you spot any typos or errors in the online textbook (of which there are surely many), you can comment directly on the book using the “Start a New Discussion” button: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It’s especially helpful if you include “[Bug-Report]” in your comment, e.g.:</a:t>
            </a:r>
            <a:endParaRPr/>
          </a:p>
          <a:p>
            <a:pPr indent="0" lvl="0" marL="0" rtl="0" algn="l">
              <a:spcBef>
                <a:spcPts val="600"/>
              </a:spcBef>
              <a:spcAft>
                <a:spcPts val="0"/>
              </a:spcAft>
              <a:buNone/>
            </a:pPr>
            <a:r>
              <a:t/>
            </a:r>
            <a:endParaRPr/>
          </a:p>
        </p:txBody>
      </p:sp>
      <p:pic>
        <p:nvPicPr>
          <p:cNvPr id="65" name="Google Shape;65;p13"/>
          <p:cNvPicPr preferRelativeResize="0"/>
          <p:nvPr/>
        </p:nvPicPr>
        <p:blipFill>
          <a:blip r:embed="rId3">
            <a:alphaModFix/>
          </a:blip>
          <a:stretch>
            <a:fillRect/>
          </a:stretch>
        </p:blipFill>
        <p:spPr>
          <a:xfrm>
            <a:off x="329575" y="1744699"/>
            <a:ext cx="8594702" cy="1198050"/>
          </a:xfrm>
          <a:prstGeom prst="rect">
            <a:avLst/>
          </a:prstGeom>
          <a:noFill/>
          <a:ln>
            <a:noFill/>
          </a:ln>
        </p:spPr>
      </p:pic>
      <p:pic>
        <p:nvPicPr>
          <p:cNvPr id="66" name="Google Shape;66;p13"/>
          <p:cNvPicPr preferRelativeResize="0"/>
          <p:nvPr/>
        </p:nvPicPr>
        <p:blipFill>
          <a:blip r:embed="rId4">
            <a:alphaModFix/>
          </a:blip>
          <a:stretch>
            <a:fillRect/>
          </a:stretch>
        </p:blipFill>
        <p:spPr>
          <a:xfrm>
            <a:off x="207775" y="3487125"/>
            <a:ext cx="8514248" cy="106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 name="Shape 70"/>
        <p:cNvGrpSpPr/>
        <p:nvPr/>
      </p:nvGrpSpPr>
      <p:grpSpPr>
        <a:xfrm>
          <a:off x="0" y="0"/>
          <a:ext cx="0" cy="0"/>
          <a:chOff x="0" y="0"/>
          <a:chExt cx="0" cy="0"/>
        </a:xfrm>
      </p:grpSpPr>
      <p:sp>
        <p:nvSpPr>
          <p:cNvPr id="71" name="Google Shape;71;p14"/>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 2020</a:t>
            </a:r>
            <a:endParaRPr/>
          </a:p>
        </p:txBody>
      </p:sp>
      <p:sp>
        <p:nvSpPr>
          <p:cNvPr id="72" name="Google Shape;72;p14"/>
          <p:cNvSpPr txBox="1"/>
          <p:nvPr>
            <p:ph idx="1" type="subTitle"/>
          </p:nvPr>
        </p:nvSpPr>
        <p:spPr>
          <a:xfrm>
            <a:off x="161925" y="2612325"/>
            <a:ext cx="5380800" cy="22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Lec 2: Using and Defining Classes</a:t>
            </a:r>
            <a:endParaRPr/>
          </a:p>
          <a:p>
            <a:pPr indent="-381000" lvl="0" marL="457200" rtl="0" algn="l">
              <a:spcBef>
                <a:spcPts val="0"/>
              </a:spcBef>
              <a:spcAft>
                <a:spcPts val="0"/>
              </a:spcAft>
              <a:buSzPts val="2400"/>
              <a:buChar char="●"/>
            </a:pPr>
            <a:r>
              <a:rPr lang="en"/>
              <a:t>Compilation</a:t>
            </a:r>
            <a:endParaRPr/>
          </a:p>
          <a:p>
            <a:pPr indent="-381000" lvl="0" marL="457200" rtl="0" algn="l">
              <a:spcBef>
                <a:spcPts val="0"/>
              </a:spcBef>
              <a:spcAft>
                <a:spcPts val="0"/>
              </a:spcAft>
              <a:buSzPts val="2400"/>
              <a:buChar char="●"/>
            </a:pPr>
            <a:r>
              <a:rPr lang="en"/>
              <a:t>Defining and Instantiating Classes</a:t>
            </a:r>
            <a:endParaRPr/>
          </a:p>
          <a:p>
            <a:pPr indent="-381000" lvl="0" marL="457200" rtl="0" algn="l">
              <a:spcBef>
                <a:spcPts val="0"/>
              </a:spcBef>
              <a:spcAft>
                <a:spcPts val="0"/>
              </a:spcAft>
              <a:buSzPts val="2400"/>
              <a:buChar char="●"/>
            </a:pPr>
            <a:r>
              <a:rPr lang="en"/>
              <a:t>A Closer Look at Static</a:t>
            </a:r>
            <a:endParaRPr/>
          </a:p>
          <a:p>
            <a:pPr indent="-381000" lvl="0" marL="457200" rtl="0" algn="l">
              <a:spcBef>
                <a:spcPts val="0"/>
              </a:spcBef>
              <a:spcAft>
                <a:spcPts val="0"/>
              </a:spcAft>
              <a:buSzPts val="2400"/>
              <a:buChar char="●"/>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6" name="Shape 76"/>
        <p:cNvGrpSpPr/>
        <p:nvPr/>
      </p:nvGrpSpPr>
      <p:grpSpPr>
        <a:xfrm>
          <a:off x="0" y="0"/>
          <a:ext cx="0" cy="0"/>
          <a:chOff x="0" y="0"/>
          <a:chExt cx="0" cy="0"/>
        </a:xfrm>
      </p:grpSpPr>
      <p:sp>
        <p:nvSpPr>
          <p:cNvPr id="77" name="Google Shape;77;p15"/>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Compilation</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Compilation</a:t>
            </a:r>
            <a:endParaRPr/>
          </a:p>
        </p:txBody>
      </p:sp>
      <p:sp>
        <p:nvSpPr>
          <p:cNvPr id="83" name="Google Shape;83;p1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standard tools for executing Java programs use a two step process:</a:t>
            </a:r>
            <a:endParaRPr/>
          </a:p>
          <a:p>
            <a:pPr indent="-355600" lvl="0" marL="457200" rtl="0" algn="l">
              <a:spcBef>
                <a:spcPts val="600"/>
              </a:spcBef>
              <a:spcAft>
                <a:spcPts val="0"/>
              </a:spcAft>
              <a:buSzPts val="2000"/>
              <a:buChar char="●"/>
            </a:pPr>
            <a:r>
              <a:rPr lang="en"/>
              <a:t>This is not the only way to run Java code.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4" name="Google Shape;84;p16"/>
          <p:cNvSpPr/>
          <p:nvPr/>
        </p:nvSpPr>
        <p:spPr>
          <a:xfrm>
            <a:off x="83406" y="1897250"/>
            <a:ext cx="1650300" cy="344700"/>
          </a:xfrm>
          <a:prstGeom prst="roundRect">
            <a:avLst>
              <a:gd fmla="val 16667" name="adj"/>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Hello.java</a:t>
            </a:r>
            <a:endParaRPr sz="1800">
              <a:latin typeface="Ubuntu Mono"/>
              <a:ea typeface="Ubuntu Mono"/>
              <a:cs typeface="Ubuntu Mono"/>
              <a:sym typeface="Ubuntu Mono"/>
            </a:endParaRPr>
          </a:p>
        </p:txBody>
      </p:sp>
      <p:sp>
        <p:nvSpPr>
          <p:cNvPr id="85" name="Google Shape;85;p16"/>
          <p:cNvSpPr/>
          <p:nvPr/>
        </p:nvSpPr>
        <p:spPr>
          <a:xfrm>
            <a:off x="3890578" y="1897250"/>
            <a:ext cx="1650300" cy="344700"/>
          </a:xfrm>
          <a:prstGeom prst="roundRect">
            <a:avLst>
              <a:gd fmla="val 16667" name="adj"/>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Hello.class</a:t>
            </a:r>
            <a:endParaRPr sz="1800">
              <a:latin typeface="Ubuntu Mono"/>
              <a:ea typeface="Ubuntu Mono"/>
              <a:cs typeface="Ubuntu Mono"/>
              <a:sym typeface="Ubuntu Mono"/>
            </a:endParaRPr>
          </a:p>
        </p:txBody>
      </p:sp>
      <p:cxnSp>
        <p:nvCxnSpPr>
          <p:cNvPr id="86" name="Google Shape;86;p16"/>
          <p:cNvCxnSpPr/>
          <p:nvPr/>
        </p:nvCxnSpPr>
        <p:spPr>
          <a:xfrm>
            <a:off x="1876624" y="2069600"/>
            <a:ext cx="462600" cy="0"/>
          </a:xfrm>
          <a:prstGeom prst="straightConnector1">
            <a:avLst/>
          </a:prstGeom>
          <a:noFill/>
          <a:ln cap="flat" cmpd="sng" w="19050">
            <a:solidFill>
              <a:srgbClr val="666666"/>
            </a:solidFill>
            <a:prstDash val="solid"/>
            <a:round/>
            <a:headEnd len="med" w="med" type="none"/>
            <a:tailEnd len="med" w="med" type="triangle"/>
          </a:ln>
        </p:spPr>
      </p:cxnSp>
      <p:sp>
        <p:nvSpPr>
          <p:cNvPr id="87" name="Google Shape;87;p16"/>
          <p:cNvSpPr/>
          <p:nvPr/>
        </p:nvSpPr>
        <p:spPr>
          <a:xfrm>
            <a:off x="2482142" y="1915850"/>
            <a:ext cx="660000" cy="307500"/>
          </a:xfrm>
          <a:prstGeom prst="rect">
            <a:avLst/>
          </a:prstGeom>
          <a:solidFill>
            <a:srgbClr val="F1C232"/>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javac</a:t>
            </a:r>
            <a:endParaRPr>
              <a:latin typeface="Ubuntu Mono"/>
              <a:ea typeface="Ubuntu Mono"/>
              <a:cs typeface="Ubuntu Mono"/>
              <a:sym typeface="Ubuntu Mono"/>
            </a:endParaRPr>
          </a:p>
        </p:txBody>
      </p:sp>
      <p:cxnSp>
        <p:nvCxnSpPr>
          <p:cNvPr id="88" name="Google Shape;88;p16"/>
          <p:cNvCxnSpPr/>
          <p:nvPr/>
        </p:nvCxnSpPr>
        <p:spPr>
          <a:xfrm>
            <a:off x="3285060" y="2069600"/>
            <a:ext cx="462600" cy="0"/>
          </a:xfrm>
          <a:prstGeom prst="straightConnector1">
            <a:avLst/>
          </a:prstGeom>
          <a:noFill/>
          <a:ln cap="flat" cmpd="sng" w="19050">
            <a:solidFill>
              <a:srgbClr val="666666"/>
            </a:solidFill>
            <a:prstDash val="solid"/>
            <a:round/>
            <a:headEnd len="med" w="med" type="none"/>
            <a:tailEnd len="med" w="med" type="triangle"/>
          </a:ln>
        </p:spPr>
      </p:cxnSp>
      <p:cxnSp>
        <p:nvCxnSpPr>
          <p:cNvPr id="89" name="Google Shape;89;p16"/>
          <p:cNvCxnSpPr/>
          <p:nvPr/>
        </p:nvCxnSpPr>
        <p:spPr>
          <a:xfrm>
            <a:off x="5683796" y="2069600"/>
            <a:ext cx="462600" cy="0"/>
          </a:xfrm>
          <a:prstGeom prst="straightConnector1">
            <a:avLst/>
          </a:prstGeom>
          <a:noFill/>
          <a:ln cap="flat" cmpd="sng" w="19050">
            <a:solidFill>
              <a:srgbClr val="666666"/>
            </a:solidFill>
            <a:prstDash val="solid"/>
            <a:round/>
            <a:headEnd len="med" w="med" type="none"/>
            <a:tailEnd len="med" w="med" type="triangle"/>
          </a:ln>
        </p:spPr>
      </p:cxnSp>
      <p:sp>
        <p:nvSpPr>
          <p:cNvPr id="90" name="Google Shape;90;p16"/>
          <p:cNvSpPr/>
          <p:nvPr/>
        </p:nvSpPr>
        <p:spPr>
          <a:xfrm>
            <a:off x="6289314" y="1915850"/>
            <a:ext cx="660000" cy="307500"/>
          </a:xfrm>
          <a:prstGeom prst="rect">
            <a:avLst/>
          </a:prstGeom>
          <a:solidFill>
            <a:srgbClr val="F1C232"/>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java</a:t>
            </a:r>
            <a:endParaRPr>
              <a:latin typeface="Ubuntu Mono"/>
              <a:ea typeface="Ubuntu Mono"/>
              <a:cs typeface="Ubuntu Mono"/>
              <a:sym typeface="Ubuntu Mono"/>
            </a:endParaRPr>
          </a:p>
        </p:txBody>
      </p:sp>
      <p:cxnSp>
        <p:nvCxnSpPr>
          <p:cNvPr id="91" name="Google Shape;91;p16"/>
          <p:cNvCxnSpPr/>
          <p:nvPr/>
        </p:nvCxnSpPr>
        <p:spPr>
          <a:xfrm>
            <a:off x="7092232" y="2069600"/>
            <a:ext cx="462600" cy="0"/>
          </a:xfrm>
          <a:prstGeom prst="straightConnector1">
            <a:avLst/>
          </a:prstGeom>
          <a:noFill/>
          <a:ln cap="flat" cmpd="sng" w="19050">
            <a:solidFill>
              <a:srgbClr val="666666"/>
            </a:solidFill>
            <a:prstDash val="solid"/>
            <a:round/>
            <a:headEnd len="med" w="med" type="none"/>
            <a:tailEnd len="med" w="med" type="triangle"/>
          </a:ln>
        </p:spPr>
      </p:cxnSp>
      <p:sp>
        <p:nvSpPr>
          <p:cNvPr id="92" name="Google Shape;92;p16"/>
          <p:cNvSpPr/>
          <p:nvPr/>
        </p:nvSpPr>
        <p:spPr>
          <a:xfrm>
            <a:off x="7697750" y="1612388"/>
            <a:ext cx="1362852" cy="914436"/>
          </a:xfrm>
          <a:prstGeom prst="cloud">
            <a:avLst/>
          </a:prstGeom>
          <a:solidFill>
            <a:srgbClr val="EAD1D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stuff</a:t>
            </a:r>
            <a:endParaRPr/>
          </a:p>
          <a:p>
            <a:pPr indent="0" lvl="0" marL="0" rtl="0" algn="l">
              <a:spcBef>
                <a:spcPts val="0"/>
              </a:spcBef>
              <a:spcAft>
                <a:spcPts val="0"/>
              </a:spcAft>
              <a:buNone/>
            </a:pPr>
            <a:r>
              <a:rPr lang="en"/>
              <a:t>happens</a:t>
            </a:r>
            <a:endParaRPr/>
          </a:p>
        </p:txBody>
      </p:sp>
      <p:sp>
        <p:nvSpPr>
          <p:cNvPr id="93" name="Google Shape;93;p16"/>
          <p:cNvSpPr txBox="1"/>
          <p:nvPr/>
        </p:nvSpPr>
        <p:spPr>
          <a:xfrm>
            <a:off x="2356946" y="1576914"/>
            <a:ext cx="9114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Compiler</a:t>
            </a:r>
            <a:endParaRPr/>
          </a:p>
        </p:txBody>
      </p:sp>
      <p:sp>
        <p:nvSpPr>
          <p:cNvPr id="94" name="Google Shape;94;p16"/>
          <p:cNvSpPr txBox="1"/>
          <p:nvPr/>
        </p:nvSpPr>
        <p:spPr>
          <a:xfrm>
            <a:off x="6118717" y="1576925"/>
            <a:ext cx="11241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Interpreter</a:t>
            </a:r>
            <a:endParaRPr/>
          </a:p>
        </p:txBody>
      </p:sp>
      <p:sp>
        <p:nvSpPr>
          <p:cNvPr id="95" name="Google Shape;95;p16"/>
          <p:cNvSpPr txBox="1"/>
          <p:nvPr/>
        </p:nvSpPr>
        <p:spPr>
          <a:xfrm>
            <a:off x="248300" y="2612175"/>
            <a:ext cx="8731200" cy="2185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Why make a class file at all?</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.class file has been type checked. Distributed code is safer.</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.class files are ‘simpler’ for machine to execute. Distributed code is faster.</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Minor benefit: Protects your intellectual property. No need to give out source.</a:t>
            </a:r>
            <a:endParaRPr sz="2000">
              <a:solidFill>
                <a:schemeClr val="dk1"/>
              </a:solidFill>
              <a:latin typeface="Calibri"/>
              <a:ea typeface="Calibri"/>
              <a:cs typeface="Calibri"/>
              <a:sym typeface="Calibri"/>
            </a:endParaRPr>
          </a:p>
        </p:txBody>
      </p:sp>
      <p:sp>
        <p:nvSpPr>
          <p:cNvPr id="96" name="Google Shape;96;p16"/>
          <p:cNvSpPr txBox="1"/>
          <p:nvPr/>
        </p:nvSpPr>
        <p:spPr>
          <a:xfrm>
            <a:off x="8303575" y="3696007"/>
            <a:ext cx="462600" cy="4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16"/>
          <p:cNvGrpSpPr/>
          <p:nvPr/>
        </p:nvGrpSpPr>
        <p:grpSpPr>
          <a:xfrm>
            <a:off x="2848700" y="4101760"/>
            <a:ext cx="5686200" cy="1042350"/>
            <a:chOff x="2848700" y="4101760"/>
            <a:chExt cx="5686200" cy="1042350"/>
          </a:xfrm>
        </p:grpSpPr>
        <p:sp>
          <p:nvSpPr>
            <p:cNvPr id="98" name="Google Shape;98;p16"/>
            <p:cNvSpPr txBox="1"/>
            <p:nvPr/>
          </p:nvSpPr>
          <p:spPr>
            <a:xfrm>
              <a:off x="2848700" y="4738210"/>
              <a:ext cx="5478000" cy="4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Note: .class files are easily reversible into similar looking Java files.</a:t>
              </a:r>
              <a:endParaRPr>
                <a:solidFill>
                  <a:srgbClr val="BE0712"/>
                </a:solidFill>
              </a:endParaRPr>
            </a:p>
          </p:txBody>
        </p:sp>
        <p:cxnSp>
          <p:nvCxnSpPr>
            <p:cNvPr id="99" name="Google Shape;99;p16"/>
            <p:cNvCxnSpPr>
              <a:stCxn id="98" idx="3"/>
              <a:endCxn id="96" idx="2"/>
            </p:cNvCxnSpPr>
            <p:nvPr/>
          </p:nvCxnSpPr>
          <p:spPr>
            <a:xfrm flipH="1" rot="10800000">
              <a:off x="8326700" y="4101760"/>
              <a:ext cx="208200" cy="839400"/>
            </a:xfrm>
            <a:prstGeom prst="bentConnector2">
              <a:avLst/>
            </a:prstGeom>
            <a:noFill/>
            <a:ln cap="flat" cmpd="sng" w="19050">
              <a:solidFill>
                <a:srgbClr val="BE0712"/>
              </a:solidFill>
              <a:prstDash val="solid"/>
              <a:round/>
              <a:headEnd len="med" w="med" type="none"/>
              <a:tailEnd len="med" w="med" type="triangle"/>
            </a:ln>
          </p:spPr>
        </p:cxnSp>
      </p:grpSp>
      <p:sp>
        <p:nvSpPr>
          <p:cNvPr id="100" name="Google Shape;100;p16"/>
          <p:cNvSpPr txBox="1"/>
          <p:nvPr/>
        </p:nvSpPr>
        <p:spPr>
          <a:xfrm>
            <a:off x="266900" y="4192275"/>
            <a:ext cx="6498900" cy="556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You can learn more about all this in 61C and particularly 164.</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animEffect filter="fade" transition="in">
                                      <p:cBhvr>
                                        <p:cTn dur="1"/>
                                        <p:tgtEl>
                                          <p:spTgt spid="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1" st="1"/>
                                            </p:txEl>
                                          </p:spTgt>
                                        </p:tgtEl>
                                        <p:attrNameLst>
                                          <p:attrName>style.visibility</p:attrName>
                                        </p:attrNameLst>
                                      </p:cBhvr>
                                      <p:to>
                                        <p:strVal val="visible"/>
                                      </p:to>
                                    </p:set>
                                    <p:animEffect filter="fade" transition="in">
                                      <p:cBhvr>
                                        <p:cTn dur="1"/>
                                        <p:tgtEl>
                                          <p:spTgt spid="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2" st="2"/>
                                            </p:txEl>
                                          </p:spTgt>
                                        </p:tgtEl>
                                        <p:attrNameLst>
                                          <p:attrName>style.visibility</p:attrName>
                                        </p:attrNameLst>
                                      </p:cBhvr>
                                      <p:to>
                                        <p:strVal val="visible"/>
                                      </p:to>
                                    </p:set>
                                    <p:animEffect filter="fade" transition="in">
                                      <p:cBhvr>
                                        <p:cTn dur="1"/>
                                        <p:tgtEl>
                                          <p:spTgt spid="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3" st="3"/>
                                            </p:txEl>
                                          </p:spTgt>
                                        </p:tgtEl>
                                        <p:attrNameLst>
                                          <p:attrName>style.visibility</p:attrName>
                                        </p:attrNameLst>
                                      </p:cBhvr>
                                      <p:to>
                                        <p:strVal val="visible"/>
                                      </p:to>
                                    </p:set>
                                    <p:animEffect filter="fade" transition="in">
                                      <p:cBhvr>
                                        <p:cTn dur="1"/>
                                        <p:tgtEl>
                                          <p:spTgt spid="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4" st="4"/>
                                            </p:txEl>
                                          </p:spTgt>
                                        </p:tgtEl>
                                        <p:attrNameLst>
                                          <p:attrName>style.visibility</p:attrName>
                                        </p:attrNameLst>
                                      </p:cBhvr>
                                      <p:to>
                                        <p:strVal val="visible"/>
                                      </p:to>
                                    </p:set>
                                    <p:animEffect filter="fade" transition="in">
                                      <p:cBhvr>
                                        <p:cTn dur="1"/>
                                        <p:tgtEl>
                                          <p:spTgt spid="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5" st="5"/>
                                            </p:txEl>
                                          </p:spTgt>
                                        </p:tgtEl>
                                        <p:attrNameLst>
                                          <p:attrName>style.visibility</p:attrName>
                                        </p:attrNameLst>
                                      </p:cBhvr>
                                      <p:to>
                                        <p:strVal val="visible"/>
                                      </p:to>
                                    </p:set>
                                    <p:animEffect filter="fade" transition="in">
                                      <p:cBhvr>
                                        <p:cTn dur="1"/>
                                        <p:tgtEl>
                                          <p:spTgt spid="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1"/>
                                        <p:tgtEl>
                                          <p:spTgt spid="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1"/>
                                        <p:tgtEl>
                                          <p:spTgt spid="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animEffect filter="fade" transition="in">
                                      <p:cBhvr>
                                        <p:cTn dur="1"/>
                                        <p:tgtEl>
                                          <p:spTgt spid="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animEffect filter="fade" transition="in">
                                      <p:cBhvr>
                                        <p:cTn dur="1"/>
                                        <p:tgtEl>
                                          <p:spTgt spid="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