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67"/>
  </p:notesMasterIdLst>
  <p:sldIdLst>
    <p:sldId id="256" r:id="rId5"/>
    <p:sldId id="257" r:id="rId6"/>
    <p:sldId id="281" r:id="rId7"/>
    <p:sldId id="282" r:id="rId8"/>
    <p:sldId id="283" r:id="rId9"/>
    <p:sldId id="286" r:id="rId10"/>
    <p:sldId id="292" r:id="rId11"/>
    <p:sldId id="293" r:id="rId12"/>
    <p:sldId id="294" r:id="rId13"/>
    <p:sldId id="295" r:id="rId14"/>
    <p:sldId id="289" r:id="rId15"/>
    <p:sldId id="288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6" r:id="rId35"/>
    <p:sldId id="290" r:id="rId36"/>
    <p:sldId id="326" r:id="rId37"/>
    <p:sldId id="318" r:id="rId38"/>
    <p:sldId id="319" r:id="rId39"/>
    <p:sldId id="320" r:id="rId40"/>
    <p:sldId id="291" r:id="rId41"/>
    <p:sldId id="321" r:id="rId42"/>
    <p:sldId id="322" r:id="rId43"/>
    <p:sldId id="323" r:id="rId44"/>
    <p:sldId id="324" r:id="rId45"/>
    <p:sldId id="325" r:id="rId46"/>
    <p:sldId id="259" r:id="rId47"/>
    <p:sldId id="280" r:id="rId48"/>
    <p:sldId id="317" r:id="rId49"/>
    <p:sldId id="260" r:id="rId50"/>
    <p:sldId id="278" r:id="rId51"/>
    <p:sldId id="262" r:id="rId52"/>
    <p:sldId id="263" r:id="rId53"/>
    <p:sldId id="264" r:id="rId54"/>
    <p:sldId id="265" r:id="rId55"/>
    <p:sldId id="266" r:id="rId56"/>
    <p:sldId id="267" r:id="rId57"/>
    <p:sldId id="268" r:id="rId58"/>
    <p:sldId id="269" r:id="rId59"/>
    <p:sldId id="270" r:id="rId60"/>
    <p:sldId id="271" r:id="rId61"/>
    <p:sldId id="272" r:id="rId62"/>
    <p:sldId id="273" r:id="rId63"/>
    <p:sldId id="274" r:id="rId64"/>
    <p:sldId id="275" r:id="rId65"/>
    <p:sldId id="276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56"/>
            <p14:sldId id="257"/>
          </p14:sldIdLst>
        </p14:section>
        <p14:section name="Presentation" id="{866A3E68-017F-4F94-A6C6-BFF303BC3121}">
          <p14:sldIdLst>
            <p14:sldId id="281"/>
            <p14:sldId id="282"/>
            <p14:sldId id="283"/>
            <p14:sldId id="286"/>
            <p14:sldId id="292"/>
            <p14:sldId id="293"/>
            <p14:sldId id="294"/>
            <p14:sldId id="295"/>
            <p14:sldId id="289"/>
            <p14:sldId id="288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6"/>
            <p14:sldId id="290"/>
            <p14:sldId id="326"/>
            <p14:sldId id="318"/>
            <p14:sldId id="319"/>
            <p14:sldId id="320"/>
            <p14:sldId id="291"/>
            <p14:sldId id="321"/>
            <p14:sldId id="322"/>
            <p14:sldId id="323"/>
            <p14:sldId id="324"/>
            <p14:sldId id="325"/>
          </p14:sldIdLst>
        </p14:section>
        <p14:section name="Closing" id="{49CB15AC-FD56-4AAC-8B8A-68CF2CB85A39}">
          <p14:sldIdLst>
            <p14:sldId id="259"/>
            <p14:sldId id="280"/>
            <p14:sldId id="317"/>
          </p14:sldIdLst>
        </p14:section>
        <p14:section name="Example Slides" id="{D40DF97A-9355-449E-B0A8-867351E4EBAE}">
          <p14:sldIdLst>
            <p14:sldId id="260"/>
            <p14:sldId id="278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1943" autoAdjust="0"/>
  </p:normalViewPr>
  <p:slideViewPr>
    <p:cSldViewPr snapToGrid="0">
      <p:cViewPr varScale="1">
        <p:scale>
          <a:sx n="110" d="100"/>
          <a:sy n="110" d="100"/>
        </p:scale>
        <p:origin x="114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jp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12" Type="http://schemas.openxmlformats.org/officeDocument/2006/relationships/image" Target="../media/image20.jp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6.png"/><Relationship Id="rId10" Type="http://schemas.openxmlformats.org/officeDocument/2006/relationships/image" Target="../media/image8.sv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mmsmoa.com/registration/mms-2020-midway-edition.html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mmsmoa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EB5E34-9E50-467B-B0FA-8A4219521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2988211" y="5824364"/>
            <a:ext cx="1853258" cy="443588"/>
          </a:xfrm>
          <a:prstGeom prst="rect">
            <a:avLst/>
          </a:prstGeom>
        </p:spPr>
      </p:pic>
      <p:pic>
        <p:nvPicPr>
          <p:cNvPr id="12" name="Picture 8" descr="Image result for vmware logo transparent background">
            <a:extLst>
              <a:ext uri="{FF2B5EF4-FFF2-40B4-BE49-F238E27FC236}">
                <a16:creationId xmlns:a16="http://schemas.microsoft.com/office/drawing/2014/main" id="{385A393A-BE35-45E0-BB99-7B6E411BA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231" y="5880259"/>
            <a:ext cx="2035562" cy="33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11A7DB-7549-441E-9C67-8FBFD8809F2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266577" y="5769266"/>
            <a:ext cx="2208280" cy="47091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3C5600B-C658-4EB2-B1A0-8597C04AD12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7143" y="5514072"/>
            <a:ext cx="981306" cy="981306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34407"/>
            <a:ext cx="744880" cy="7448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199017"/>
            <a:ext cx="937784" cy="9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419474"/>
            <a:ext cx="12192000" cy="3438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E7D743-987E-4F12-B73E-BB41A31AC6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5169" y="5771611"/>
            <a:ext cx="1587859" cy="793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E8D66-646D-4D0F-858A-702F72CAFF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3038540" y="3991926"/>
            <a:ext cx="1853258" cy="443588"/>
          </a:xfrm>
          <a:prstGeom prst="rect">
            <a:avLst/>
          </a:prstGeom>
        </p:spPr>
      </p:pic>
      <p:pic>
        <p:nvPicPr>
          <p:cNvPr id="9" name="Picture 8" descr="Image result for vmware logo transparent background">
            <a:extLst>
              <a:ext uri="{FF2B5EF4-FFF2-40B4-BE49-F238E27FC236}">
                <a16:creationId xmlns:a16="http://schemas.microsoft.com/office/drawing/2014/main" id="{A29F66F6-AC43-4754-B9A8-3590AA1BFD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258" y="4052118"/>
            <a:ext cx="2035562" cy="33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127790-C079-4601-89A7-1A3D91045A5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438280" y="3912998"/>
            <a:ext cx="2208280" cy="4709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C4D5D1-6BB6-4047-8453-044D9395B00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6567" y="4762018"/>
            <a:ext cx="2090805" cy="9255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8E5BBD-B4F7-4EAF-B7A2-5F1834C4032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06006" y="5883559"/>
            <a:ext cx="2061751" cy="5775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6164A-4353-4475-97B6-B68F71370314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381976" y="4962931"/>
            <a:ext cx="1916152" cy="523748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6F851FEC-3DDC-4773-8B71-E743E8AA625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8069" y="3657803"/>
            <a:ext cx="981305" cy="981305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C2C478D9-14B0-46A1-8808-CE4E659A66A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617793" y="4805608"/>
            <a:ext cx="2924627" cy="838393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E70F09-0544-4290-9722-229E43F1608E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25305" y="6006270"/>
            <a:ext cx="1828800" cy="324612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347F89-2B08-4355-BD86-512C39F92B0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91560" y="5883559"/>
            <a:ext cx="611886" cy="57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ve the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7918" y="472177"/>
            <a:ext cx="3896163" cy="716923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Save the Date!</a:t>
            </a:r>
          </a:p>
        </p:txBody>
      </p:sp>
      <p:pic>
        <p:nvPicPr>
          <p:cNvPr id="2" name="Picture 1">
            <a:hlinkClick r:id="rId2"/>
            <a:extLst>
              <a:ext uri="{FF2B5EF4-FFF2-40B4-BE49-F238E27FC236}">
                <a16:creationId xmlns:a16="http://schemas.microsoft.com/office/drawing/2014/main" id="{A18FC4BA-64EF-4813-B528-2A807D1FFE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448" y="1644242"/>
            <a:ext cx="2923040" cy="2923040"/>
          </a:xfrm>
          <a:prstGeom prst="rect">
            <a:avLst/>
          </a:prstGeom>
        </p:spPr>
      </p:pic>
      <p:pic>
        <p:nvPicPr>
          <p:cNvPr id="5" name="Picture 4">
            <a:hlinkClick r:id="rId4"/>
            <a:extLst>
              <a:ext uri="{FF2B5EF4-FFF2-40B4-BE49-F238E27FC236}">
                <a16:creationId xmlns:a16="http://schemas.microsoft.com/office/drawing/2014/main" id="{49DBC98E-E644-4F0B-B2CB-800C0DBFEC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634480" y="1644242"/>
            <a:ext cx="2981763" cy="2981763"/>
          </a:xfrm>
          <a:prstGeom prst="rect">
            <a:avLst/>
          </a:prstGeom>
        </p:spPr>
      </p:pic>
      <p:pic>
        <p:nvPicPr>
          <p:cNvPr id="6" name="Picture 5">
            <a:hlinkClick r:id="rId4"/>
            <a:extLst>
              <a:ext uri="{FF2B5EF4-FFF2-40B4-BE49-F238E27FC236}">
                <a16:creationId xmlns:a16="http://schemas.microsoft.com/office/drawing/2014/main" id="{4752EEA8-4872-43F5-9E2F-E821E099B59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601514" y="1644242"/>
            <a:ext cx="2923040" cy="2923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2BFDDC-9D96-4247-BEC3-EEF7773A16F8}"/>
              </a:ext>
            </a:extLst>
          </p:cNvPr>
          <p:cNvSpPr txBox="1"/>
          <p:nvPr userDrawn="1"/>
        </p:nvSpPr>
        <p:spPr>
          <a:xfrm>
            <a:off x="667446" y="4941116"/>
            <a:ext cx="292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11-14 Oct, 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2AC3D-8D22-4BAC-9CF2-F632CE7B02B7}"/>
              </a:ext>
            </a:extLst>
          </p:cNvPr>
          <p:cNvSpPr txBox="1"/>
          <p:nvPr userDrawn="1"/>
        </p:nvSpPr>
        <p:spPr>
          <a:xfrm>
            <a:off x="4634481" y="4936813"/>
            <a:ext cx="292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2-6 May,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0CFB5-AC88-4715-B062-536A9CDF734E}"/>
              </a:ext>
            </a:extLst>
          </p:cNvPr>
          <p:cNvSpPr txBox="1"/>
          <p:nvPr userDrawn="1"/>
        </p:nvSpPr>
        <p:spPr>
          <a:xfrm>
            <a:off x="8642060" y="4936813"/>
            <a:ext cx="284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24-27 Oct, 2021</a:t>
            </a:r>
          </a:p>
        </p:txBody>
      </p:sp>
    </p:spTree>
    <p:extLst>
      <p:ext uri="{BB962C8B-B14F-4D97-AF65-F5344CB8AC3E}">
        <p14:creationId xmlns:p14="http://schemas.microsoft.com/office/powerpoint/2010/main" val="252378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32" y="2006600"/>
            <a:ext cx="2582168" cy="40062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772" y="1259416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7266" y="12573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228600"/>
            <a:ext cx="4497388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6018213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" y="6035040"/>
            <a:ext cx="1600200" cy="645554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hronobrew.beer/blog/index.php/2020/01/15/performance-powershell-part-1/" TargetMode="External"/><Relationship Id="rId2" Type="http://schemas.openxmlformats.org/officeDocument/2006/relationships/hyperlink" Target="https://docs.microsoft.com/en-us/powershell/module/microsoft.powershell.core/about/about_pipelines?view=powershell-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umpsterDave/MMS-MOA-2020/tree/master/Performance%20PowerShel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3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2.png"/><Relationship Id="rId30" Type="http://schemas.openxmlformats.org/officeDocument/2006/relationships/image" Target="../media/image85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26" Type="http://schemas.openxmlformats.org/officeDocument/2006/relationships/image" Target="../media/image110.png"/><Relationship Id="rId3" Type="http://schemas.openxmlformats.org/officeDocument/2006/relationships/image" Target="../media/image87.png"/><Relationship Id="rId21" Type="http://schemas.openxmlformats.org/officeDocument/2006/relationships/image" Target="../media/image105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5" Type="http://schemas.openxmlformats.org/officeDocument/2006/relationships/image" Target="../media/image109.png"/><Relationship Id="rId2" Type="http://schemas.openxmlformats.org/officeDocument/2006/relationships/image" Target="../media/image86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08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28" Type="http://schemas.openxmlformats.org/officeDocument/2006/relationships/image" Target="../media/image112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Relationship Id="rId27" Type="http://schemas.openxmlformats.org/officeDocument/2006/relationships/image" Target="../media/image11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26" Type="http://schemas.openxmlformats.org/officeDocument/2006/relationships/image" Target="../media/image137.png"/><Relationship Id="rId3" Type="http://schemas.openxmlformats.org/officeDocument/2006/relationships/image" Target="../media/image114.png"/><Relationship Id="rId21" Type="http://schemas.openxmlformats.org/officeDocument/2006/relationships/image" Target="../media/image132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5" Type="http://schemas.openxmlformats.org/officeDocument/2006/relationships/image" Target="../media/image136.png"/><Relationship Id="rId2" Type="http://schemas.openxmlformats.org/officeDocument/2006/relationships/image" Target="../media/image113.png"/><Relationship Id="rId16" Type="http://schemas.openxmlformats.org/officeDocument/2006/relationships/image" Target="../media/image127.png"/><Relationship Id="rId20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24" Type="http://schemas.openxmlformats.org/officeDocument/2006/relationships/image" Target="../media/image135.png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23" Type="http://schemas.openxmlformats.org/officeDocument/2006/relationships/image" Target="../media/image134.png"/><Relationship Id="rId28" Type="http://schemas.openxmlformats.org/officeDocument/2006/relationships/image" Target="../media/image139.png"/><Relationship Id="rId10" Type="http://schemas.openxmlformats.org/officeDocument/2006/relationships/image" Target="../media/image121.png"/><Relationship Id="rId19" Type="http://schemas.openxmlformats.org/officeDocument/2006/relationships/image" Target="../media/image130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Relationship Id="rId22" Type="http://schemas.openxmlformats.org/officeDocument/2006/relationships/image" Target="../media/image133.png"/><Relationship Id="rId27" Type="http://schemas.openxmlformats.org/officeDocument/2006/relationships/image" Target="../media/image13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1.png"/><Relationship Id="rId18" Type="http://schemas.openxmlformats.org/officeDocument/2006/relationships/image" Target="../media/image156.png"/><Relationship Id="rId26" Type="http://schemas.openxmlformats.org/officeDocument/2006/relationships/image" Target="../media/image164.png"/><Relationship Id="rId3" Type="http://schemas.openxmlformats.org/officeDocument/2006/relationships/image" Target="../media/image141.png"/><Relationship Id="rId21" Type="http://schemas.openxmlformats.org/officeDocument/2006/relationships/image" Target="../media/image159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17" Type="http://schemas.openxmlformats.org/officeDocument/2006/relationships/image" Target="../media/image155.png"/><Relationship Id="rId25" Type="http://schemas.openxmlformats.org/officeDocument/2006/relationships/image" Target="../media/image163.png"/><Relationship Id="rId2" Type="http://schemas.openxmlformats.org/officeDocument/2006/relationships/image" Target="../media/image140.png"/><Relationship Id="rId16" Type="http://schemas.openxmlformats.org/officeDocument/2006/relationships/image" Target="../media/image154.png"/><Relationship Id="rId20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24" Type="http://schemas.openxmlformats.org/officeDocument/2006/relationships/image" Target="../media/image162.png"/><Relationship Id="rId5" Type="http://schemas.openxmlformats.org/officeDocument/2006/relationships/image" Target="../media/image143.png"/><Relationship Id="rId15" Type="http://schemas.openxmlformats.org/officeDocument/2006/relationships/image" Target="../media/image153.png"/><Relationship Id="rId23" Type="http://schemas.openxmlformats.org/officeDocument/2006/relationships/image" Target="../media/image161.png"/><Relationship Id="rId28" Type="http://schemas.openxmlformats.org/officeDocument/2006/relationships/image" Target="../media/image166.png"/><Relationship Id="rId10" Type="http://schemas.openxmlformats.org/officeDocument/2006/relationships/image" Target="../media/image148.png"/><Relationship Id="rId19" Type="http://schemas.openxmlformats.org/officeDocument/2006/relationships/image" Target="../media/image157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Relationship Id="rId22" Type="http://schemas.openxmlformats.org/officeDocument/2006/relationships/image" Target="../media/image160.png"/><Relationship Id="rId27" Type="http://schemas.openxmlformats.org/officeDocument/2006/relationships/image" Target="../media/image16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178.png"/><Relationship Id="rId18" Type="http://schemas.openxmlformats.org/officeDocument/2006/relationships/image" Target="../media/image183.png"/><Relationship Id="rId26" Type="http://schemas.openxmlformats.org/officeDocument/2006/relationships/image" Target="../media/image191.png"/><Relationship Id="rId3" Type="http://schemas.openxmlformats.org/officeDocument/2006/relationships/image" Target="../media/image168.png"/><Relationship Id="rId21" Type="http://schemas.openxmlformats.org/officeDocument/2006/relationships/image" Target="../media/image186.png"/><Relationship Id="rId7" Type="http://schemas.openxmlformats.org/officeDocument/2006/relationships/image" Target="../media/image172.png"/><Relationship Id="rId12" Type="http://schemas.openxmlformats.org/officeDocument/2006/relationships/image" Target="../media/image177.png"/><Relationship Id="rId17" Type="http://schemas.openxmlformats.org/officeDocument/2006/relationships/image" Target="../media/image182.png"/><Relationship Id="rId25" Type="http://schemas.openxmlformats.org/officeDocument/2006/relationships/image" Target="../media/image190.png"/><Relationship Id="rId2" Type="http://schemas.openxmlformats.org/officeDocument/2006/relationships/image" Target="../media/image167.png"/><Relationship Id="rId16" Type="http://schemas.openxmlformats.org/officeDocument/2006/relationships/image" Target="../media/image181.png"/><Relationship Id="rId20" Type="http://schemas.openxmlformats.org/officeDocument/2006/relationships/image" Target="../media/image1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24" Type="http://schemas.openxmlformats.org/officeDocument/2006/relationships/image" Target="../media/image189.png"/><Relationship Id="rId5" Type="http://schemas.openxmlformats.org/officeDocument/2006/relationships/image" Target="../media/image170.png"/><Relationship Id="rId15" Type="http://schemas.openxmlformats.org/officeDocument/2006/relationships/image" Target="../media/image180.png"/><Relationship Id="rId23" Type="http://schemas.openxmlformats.org/officeDocument/2006/relationships/image" Target="../media/image188.png"/><Relationship Id="rId28" Type="http://schemas.openxmlformats.org/officeDocument/2006/relationships/image" Target="../media/image193.png"/><Relationship Id="rId10" Type="http://schemas.openxmlformats.org/officeDocument/2006/relationships/image" Target="../media/image175.png"/><Relationship Id="rId19" Type="http://schemas.openxmlformats.org/officeDocument/2006/relationships/image" Target="../media/image184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14" Type="http://schemas.openxmlformats.org/officeDocument/2006/relationships/image" Target="../media/image179.png"/><Relationship Id="rId22" Type="http://schemas.openxmlformats.org/officeDocument/2006/relationships/image" Target="../media/image187.png"/><Relationship Id="rId27" Type="http://schemas.openxmlformats.org/officeDocument/2006/relationships/image" Target="../media/image19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05.png"/><Relationship Id="rId18" Type="http://schemas.openxmlformats.org/officeDocument/2006/relationships/image" Target="../media/image210.png"/><Relationship Id="rId26" Type="http://schemas.openxmlformats.org/officeDocument/2006/relationships/image" Target="../media/image218.png"/><Relationship Id="rId3" Type="http://schemas.openxmlformats.org/officeDocument/2006/relationships/image" Target="../media/image195.png"/><Relationship Id="rId21" Type="http://schemas.openxmlformats.org/officeDocument/2006/relationships/image" Target="../media/image213.png"/><Relationship Id="rId7" Type="http://schemas.openxmlformats.org/officeDocument/2006/relationships/image" Target="../media/image199.png"/><Relationship Id="rId12" Type="http://schemas.openxmlformats.org/officeDocument/2006/relationships/image" Target="../media/image204.png"/><Relationship Id="rId17" Type="http://schemas.openxmlformats.org/officeDocument/2006/relationships/image" Target="../media/image209.png"/><Relationship Id="rId25" Type="http://schemas.openxmlformats.org/officeDocument/2006/relationships/image" Target="../media/image217.png"/><Relationship Id="rId2" Type="http://schemas.openxmlformats.org/officeDocument/2006/relationships/image" Target="../media/image194.png"/><Relationship Id="rId16" Type="http://schemas.openxmlformats.org/officeDocument/2006/relationships/image" Target="../media/image208.png"/><Relationship Id="rId20" Type="http://schemas.openxmlformats.org/officeDocument/2006/relationships/image" Target="../media/image2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8.png"/><Relationship Id="rId11" Type="http://schemas.openxmlformats.org/officeDocument/2006/relationships/image" Target="../media/image203.png"/><Relationship Id="rId24" Type="http://schemas.openxmlformats.org/officeDocument/2006/relationships/image" Target="../media/image216.png"/><Relationship Id="rId5" Type="http://schemas.openxmlformats.org/officeDocument/2006/relationships/image" Target="../media/image197.png"/><Relationship Id="rId15" Type="http://schemas.openxmlformats.org/officeDocument/2006/relationships/image" Target="../media/image207.png"/><Relationship Id="rId23" Type="http://schemas.openxmlformats.org/officeDocument/2006/relationships/image" Target="../media/image215.png"/><Relationship Id="rId28" Type="http://schemas.openxmlformats.org/officeDocument/2006/relationships/image" Target="../media/image220.png"/><Relationship Id="rId10" Type="http://schemas.openxmlformats.org/officeDocument/2006/relationships/image" Target="../media/image202.png"/><Relationship Id="rId19" Type="http://schemas.openxmlformats.org/officeDocument/2006/relationships/image" Target="../media/image211.png"/><Relationship Id="rId4" Type="http://schemas.openxmlformats.org/officeDocument/2006/relationships/image" Target="../media/image196.png"/><Relationship Id="rId9" Type="http://schemas.openxmlformats.org/officeDocument/2006/relationships/image" Target="../media/image201.png"/><Relationship Id="rId14" Type="http://schemas.openxmlformats.org/officeDocument/2006/relationships/image" Target="../media/image206.png"/><Relationship Id="rId22" Type="http://schemas.openxmlformats.org/officeDocument/2006/relationships/image" Target="../media/image214.png"/><Relationship Id="rId27" Type="http://schemas.openxmlformats.org/officeDocument/2006/relationships/image" Target="../media/image21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13" Type="http://schemas.openxmlformats.org/officeDocument/2006/relationships/image" Target="../media/image232.png"/><Relationship Id="rId18" Type="http://schemas.openxmlformats.org/officeDocument/2006/relationships/image" Target="../media/image237.png"/><Relationship Id="rId3" Type="http://schemas.openxmlformats.org/officeDocument/2006/relationships/image" Target="../media/image222.png"/><Relationship Id="rId21" Type="http://schemas.openxmlformats.org/officeDocument/2006/relationships/image" Target="../media/image240.png"/><Relationship Id="rId7" Type="http://schemas.openxmlformats.org/officeDocument/2006/relationships/image" Target="../media/image226.png"/><Relationship Id="rId12" Type="http://schemas.openxmlformats.org/officeDocument/2006/relationships/image" Target="../media/image231.png"/><Relationship Id="rId17" Type="http://schemas.openxmlformats.org/officeDocument/2006/relationships/image" Target="../media/image236.png"/><Relationship Id="rId2" Type="http://schemas.openxmlformats.org/officeDocument/2006/relationships/image" Target="../media/image221.png"/><Relationship Id="rId16" Type="http://schemas.openxmlformats.org/officeDocument/2006/relationships/image" Target="../media/image235.png"/><Relationship Id="rId20" Type="http://schemas.openxmlformats.org/officeDocument/2006/relationships/image" Target="../media/image2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5.png"/><Relationship Id="rId11" Type="http://schemas.openxmlformats.org/officeDocument/2006/relationships/image" Target="../media/image230.png"/><Relationship Id="rId5" Type="http://schemas.openxmlformats.org/officeDocument/2006/relationships/image" Target="../media/image224.png"/><Relationship Id="rId15" Type="http://schemas.openxmlformats.org/officeDocument/2006/relationships/image" Target="../media/image234.png"/><Relationship Id="rId23" Type="http://schemas.openxmlformats.org/officeDocument/2006/relationships/image" Target="../media/image242.png"/><Relationship Id="rId10" Type="http://schemas.openxmlformats.org/officeDocument/2006/relationships/image" Target="../media/image229.png"/><Relationship Id="rId19" Type="http://schemas.openxmlformats.org/officeDocument/2006/relationships/image" Target="../media/image238.png"/><Relationship Id="rId4" Type="http://schemas.openxmlformats.org/officeDocument/2006/relationships/image" Target="../media/image223.png"/><Relationship Id="rId9" Type="http://schemas.openxmlformats.org/officeDocument/2006/relationships/image" Target="../media/image228.png"/><Relationship Id="rId14" Type="http://schemas.openxmlformats.org/officeDocument/2006/relationships/image" Target="../media/image233.png"/><Relationship Id="rId22" Type="http://schemas.openxmlformats.org/officeDocument/2006/relationships/image" Target="../media/image24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png"/><Relationship Id="rId13" Type="http://schemas.openxmlformats.org/officeDocument/2006/relationships/image" Target="../media/image254.png"/><Relationship Id="rId3" Type="http://schemas.openxmlformats.org/officeDocument/2006/relationships/image" Target="../media/image244.png"/><Relationship Id="rId7" Type="http://schemas.openxmlformats.org/officeDocument/2006/relationships/image" Target="../media/image248.png"/><Relationship Id="rId12" Type="http://schemas.openxmlformats.org/officeDocument/2006/relationships/image" Target="../media/image253.png"/><Relationship Id="rId2" Type="http://schemas.openxmlformats.org/officeDocument/2006/relationships/image" Target="../media/image243.png"/><Relationship Id="rId16" Type="http://schemas.openxmlformats.org/officeDocument/2006/relationships/image" Target="../media/image2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7.png"/><Relationship Id="rId11" Type="http://schemas.openxmlformats.org/officeDocument/2006/relationships/image" Target="../media/image252.png"/><Relationship Id="rId5" Type="http://schemas.openxmlformats.org/officeDocument/2006/relationships/image" Target="../media/image246.png"/><Relationship Id="rId15" Type="http://schemas.openxmlformats.org/officeDocument/2006/relationships/image" Target="../media/image256.png"/><Relationship Id="rId10" Type="http://schemas.openxmlformats.org/officeDocument/2006/relationships/image" Target="../media/image251.png"/><Relationship Id="rId4" Type="http://schemas.openxmlformats.org/officeDocument/2006/relationships/image" Target="../media/image245.png"/><Relationship Id="rId9" Type="http://schemas.openxmlformats.org/officeDocument/2006/relationships/image" Target="../media/image250.png"/><Relationship Id="rId14" Type="http://schemas.openxmlformats.org/officeDocument/2006/relationships/image" Target="../media/image25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err="1"/>
              <a:t>Powershell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Scott Corio</a:t>
            </a:r>
          </a:p>
          <a:p>
            <a:r>
              <a:rPr lang="en-US" dirty="0"/>
              <a:t>Architect</a:t>
            </a:r>
          </a:p>
          <a:p>
            <a:r>
              <a:rPr lang="en-US" dirty="0"/>
              <a:t>Mallinckrodt Pharmaceuticals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David Stein</a:t>
            </a:r>
          </a:p>
          <a:p>
            <a:r>
              <a:rPr lang="en-US" dirty="0"/>
              <a:t>Senior Lead Consultant</a:t>
            </a:r>
          </a:p>
          <a:p>
            <a:r>
              <a:rPr lang="en-US" dirty="0"/>
              <a:t>Catapult Systems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ACAE-6B21-43D6-B5F3-5242E16E1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don’t talk too </a:t>
            </a:r>
            <a:r>
              <a:rPr lang="en-US" dirty="0" err="1"/>
              <a:t>gud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66EAD-57E4-495B-9841-43796CC450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Writing output gets in the way of the PowerShell thread</a:t>
            </a:r>
          </a:p>
          <a:p>
            <a:r>
              <a:rPr lang="en-US" sz="2800" dirty="0"/>
              <a:t>Writing to the console IS EXPENSIVE and time consuming</a:t>
            </a:r>
          </a:p>
          <a:p>
            <a:r>
              <a:rPr lang="en-US" sz="2800" dirty="0"/>
              <a:t>Writing to log files CAN be expensive</a:t>
            </a:r>
          </a:p>
        </p:txBody>
      </p:sp>
      <p:pic>
        <p:nvPicPr>
          <p:cNvPr id="6" name="Content Placeholder 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FE768144-7A24-4535-9929-C7A35F8F66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6462" y="1257300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00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6035824-1EAD-47E1-B1F4-7B554EEA7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938337"/>
            <a:ext cx="47625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08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FDC3F-3DC8-406D-A4FF-3DE762374D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SO WHAT ABOUT SOME PRATICAL EXAMPLES?</a:t>
            </a:r>
          </a:p>
          <a:p>
            <a:r>
              <a:rPr lang="en-US" sz="2600" dirty="0">
                <a:solidFill>
                  <a:schemeClr val="tx1"/>
                </a:solidFill>
              </a:rPr>
              <a:t>We pit commands against each other for our own amusement…  Let’s see what happens.</a:t>
            </a:r>
          </a:p>
        </p:txBody>
      </p:sp>
    </p:spTree>
    <p:extLst>
      <p:ext uri="{BB962C8B-B14F-4D97-AF65-F5344CB8AC3E}">
        <p14:creationId xmlns:p14="http://schemas.microsoft.com/office/powerpoint/2010/main" val="1484814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97C441-ACA0-4EFC-BE78-A6FD695E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0: Filter vs where-object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A6BEE-D5EF-4C5F-8394-52FA3312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Filter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objs</a:t>
            </a:r>
            <a:r>
              <a:rPr lang="en-US" dirty="0"/>
              <a:t> = Get-</a:t>
            </a:r>
            <a:r>
              <a:rPr lang="en-US" dirty="0" err="1"/>
              <a:t>ChildItem</a:t>
            </a:r>
            <a:r>
              <a:rPr lang="en-US" dirty="0"/>
              <a:t> -Path C:\Windows\System32 -Filter '*.exe'</a:t>
            </a:r>
          </a:p>
          <a:p>
            <a:endParaRPr lang="en-US" dirty="0"/>
          </a:p>
          <a:p>
            <a:r>
              <a:rPr lang="en-US" dirty="0"/>
              <a:t>## Where-Object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objs</a:t>
            </a:r>
            <a:r>
              <a:rPr lang="en-US" dirty="0"/>
              <a:t> = Get-</a:t>
            </a:r>
            <a:r>
              <a:rPr lang="en-US" dirty="0" err="1"/>
              <a:t>ChildItem</a:t>
            </a:r>
            <a:r>
              <a:rPr lang="en-US" dirty="0"/>
              <a:t> -Path C:\Windows\System32 </a:t>
            </a:r>
            <a:br>
              <a:rPr lang="en-US" dirty="0"/>
            </a:br>
            <a:r>
              <a:rPr lang="en-US" dirty="0"/>
              <a:t>    | Where-Object {$_.Extension -eq '.exe'}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75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BFE4-49E9-4990-A1B0-3EF1B37D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 Foreach vs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2104F-D51E-4ECC-8E26-C49886411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</a:t>
            </a:r>
            <a:r>
              <a:rPr lang="en-US" dirty="0" err="1"/>
              <a:t>ForEach</a:t>
            </a:r>
            <a:br>
              <a:rPr lang="en-US" dirty="0"/>
            </a:br>
            <a:r>
              <a:rPr lang="en-US" dirty="0"/>
              <a:t>$x = 1..10000</a:t>
            </a:r>
            <a:br>
              <a:rPr lang="en-US" dirty="0"/>
            </a:br>
            <a:r>
              <a:rPr lang="en-US" dirty="0"/>
              <a:t>foreach ($</a:t>
            </a:r>
            <a:r>
              <a:rPr lang="en-US" dirty="0" err="1"/>
              <a:t>i</a:t>
            </a:r>
            <a:r>
              <a:rPr lang="en-US" dirty="0"/>
              <a:t> in $x) {</a:t>
            </a:r>
            <a:br>
              <a:rPr lang="en-US" dirty="0"/>
            </a:br>
            <a:r>
              <a:rPr lang="en-US" dirty="0"/>
              <a:t>    $</a:t>
            </a:r>
            <a:r>
              <a:rPr lang="en-US" dirty="0" err="1"/>
              <a:t>i</a:t>
            </a:r>
            <a:r>
              <a:rPr lang="en-US" dirty="0"/>
              <a:t> += Get-Random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## For</a:t>
            </a:r>
            <a:br>
              <a:rPr lang="en-US" dirty="0"/>
            </a:br>
            <a:r>
              <a:rPr lang="en-US" dirty="0" err="1"/>
              <a:t>for</a:t>
            </a:r>
            <a:r>
              <a:rPr lang="en-US" dirty="0"/>
              <a:t>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10000; $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$x[$</a:t>
            </a:r>
            <a:r>
              <a:rPr lang="en-US" dirty="0" err="1"/>
              <a:t>i</a:t>
            </a:r>
            <a:r>
              <a:rPr lang="en-US" dirty="0"/>
              <a:t>] += Get-Random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33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FE132-ECB8-4DD4-83E9-C6168730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Foreach loop vs foreach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E95B9-1A2A-4E81-AA2B-C0F77AE3C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</a:t>
            </a:r>
            <a:r>
              <a:rPr lang="en-US" dirty="0" err="1"/>
              <a:t>ForEach</a:t>
            </a:r>
            <a:br>
              <a:rPr lang="en-US" dirty="0"/>
            </a:br>
            <a:r>
              <a:rPr lang="en-US" dirty="0"/>
              <a:t>$x = 1..10000</a:t>
            </a:r>
            <a:br>
              <a:rPr lang="en-US" dirty="0"/>
            </a:br>
            <a:r>
              <a:rPr lang="en-US" dirty="0"/>
              <a:t>foreach ($</a:t>
            </a:r>
            <a:r>
              <a:rPr lang="en-US" dirty="0" err="1"/>
              <a:t>i</a:t>
            </a:r>
            <a:r>
              <a:rPr lang="en-US" dirty="0"/>
              <a:t> in $x) {</a:t>
            </a:r>
            <a:br>
              <a:rPr lang="en-US" dirty="0"/>
            </a:br>
            <a:r>
              <a:rPr lang="en-US" dirty="0"/>
              <a:t>    $</a:t>
            </a:r>
            <a:r>
              <a:rPr lang="en-US" dirty="0" err="1"/>
              <a:t>i</a:t>
            </a:r>
            <a:r>
              <a:rPr lang="en-US" dirty="0"/>
              <a:t> += Get-Random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## .FOREACH{}</a:t>
            </a:r>
            <a:br>
              <a:rPr lang="en-US" dirty="0"/>
            </a:br>
            <a:r>
              <a:rPr lang="en-US" dirty="0"/>
              <a:t>$x = 1..10000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x.Foreach</a:t>
            </a:r>
            <a:r>
              <a:rPr lang="en-US" dirty="0"/>
              <a:t>{$_ += Get-Random}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79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C264-F2B2-44DA-B83B-05D8220C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3: Foreach loop vs for-</a:t>
            </a:r>
            <a:r>
              <a:rPr lang="en-US" dirty="0" err="1"/>
              <a:t>eachobject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0600-6295-40D2-B3C2-180F9DB1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</a:t>
            </a:r>
            <a:r>
              <a:rPr lang="en-US" dirty="0" err="1"/>
              <a:t>ForEach</a:t>
            </a:r>
            <a:br>
              <a:rPr lang="en-US" dirty="0"/>
            </a:br>
            <a:r>
              <a:rPr lang="en-US" dirty="0"/>
              <a:t>$x = 1..10000</a:t>
            </a:r>
            <a:br>
              <a:rPr lang="en-US" dirty="0"/>
            </a:br>
            <a:r>
              <a:rPr lang="en-US" dirty="0"/>
              <a:t>foreach($</a:t>
            </a:r>
            <a:r>
              <a:rPr lang="en-US" dirty="0" err="1"/>
              <a:t>i</a:t>
            </a:r>
            <a:r>
              <a:rPr lang="en-US" dirty="0"/>
              <a:t> in $x) {</a:t>
            </a:r>
            <a:br>
              <a:rPr lang="en-US" dirty="0"/>
            </a:br>
            <a:r>
              <a:rPr lang="en-US" dirty="0"/>
              <a:t>    $</a:t>
            </a:r>
            <a:r>
              <a:rPr lang="en-US" dirty="0" err="1"/>
              <a:t>i</a:t>
            </a:r>
            <a:r>
              <a:rPr lang="en-US" dirty="0"/>
              <a:t> += Get-Random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## </a:t>
            </a:r>
            <a:r>
              <a:rPr lang="en-US" dirty="0" err="1"/>
              <a:t>ForEach</a:t>
            </a:r>
            <a:r>
              <a:rPr lang="en-US" dirty="0"/>
              <a:t>-Object</a:t>
            </a:r>
          </a:p>
          <a:p>
            <a:r>
              <a:rPr lang="en-US" dirty="0"/>
              <a:t>$y = 1..10000</a:t>
            </a:r>
          </a:p>
          <a:p>
            <a:r>
              <a:rPr lang="en-US" dirty="0" err="1"/>
              <a:t>ForEach</a:t>
            </a:r>
            <a:r>
              <a:rPr lang="en-US" dirty="0"/>
              <a:t>-Object –</a:t>
            </a:r>
            <a:r>
              <a:rPr lang="en-US" dirty="0" err="1"/>
              <a:t>InputObject</a:t>
            </a:r>
            <a:r>
              <a:rPr lang="en-US" dirty="0"/>
              <a:t> $y –Process {$_ += Get-Random}</a:t>
            </a:r>
          </a:p>
        </p:txBody>
      </p:sp>
    </p:spTree>
    <p:extLst>
      <p:ext uri="{BB962C8B-B14F-4D97-AF65-F5344CB8AC3E}">
        <p14:creationId xmlns:p14="http://schemas.microsoft.com/office/powerpoint/2010/main" val="1430337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57D1-9888-4DD7-AA4A-2E9BAFD2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4: Foreach vs |foreach-object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9BD6-0D04-48C1-A13E-072185028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</a:t>
            </a:r>
            <a:r>
              <a:rPr lang="en-US" dirty="0" err="1"/>
              <a:t>ForEach</a:t>
            </a:r>
            <a:br>
              <a:rPr lang="en-US" dirty="0"/>
            </a:br>
            <a:r>
              <a:rPr lang="en-US" dirty="0"/>
              <a:t>$x = 1..10000</a:t>
            </a:r>
            <a:br>
              <a:rPr lang="en-US" dirty="0"/>
            </a:br>
            <a:r>
              <a:rPr lang="en-US" dirty="0"/>
              <a:t>foreach($</a:t>
            </a:r>
            <a:r>
              <a:rPr lang="en-US" dirty="0" err="1"/>
              <a:t>i</a:t>
            </a:r>
            <a:r>
              <a:rPr lang="en-US" dirty="0"/>
              <a:t> in $x) {</a:t>
            </a:r>
            <a:br>
              <a:rPr lang="en-US" dirty="0"/>
            </a:br>
            <a:r>
              <a:rPr lang="en-US" dirty="0"/>
              <a:t>    $y += Get-Random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## | </a:t>
            </a:r>
            <a:r>
              <a:rPr lang="en-US" dirty="0" err="1"/>
              <a:t>ForEach</a:t>
            </a:r>
            <a:r>
              <a:rPr lang="en-US" dirty="0"/>
              <a:t>-Object</a:t>
            </a:r>
            <a:br>
              <a:rPr lang="en-US" dirty="0"/>
            </a:br>
            <a:r>
              <a:rPr lang="en-US" dirty="0"/>
              <a:t>$y = 1..10000</a:t>
            </a:r>
            <a:br>
              <a:rPr lang="en-US" dirty="0"/>
            </a:br>
            <a:r>
              <a:rPr lang="en-US" dirty="0"/>
              <a:t>$y | </a:t>
            </a:r>
            <a:r>
              <a:rPr lang="en-US" dirty="0" err="1"/>
              <a:t>ForEach</a:t>
            </a:r>
            <a:r>
              <a:rPr lang="en-US" dirty="0"/>
              <a:t>-Object {$_ += Get-Random}</a:t>
            </a:r>
          </a:p>
        </p:txBody>
      </p:sp>
    </p:spTree>
    <p:extLst>
      <p:ext uri="{BB962C8B-B14F-4D97-AF65-F5344CB8AC3E}">
        <p14:creationId xmlns:p14="http://schemas.microsoft.com/office/powerpoint/2010/main" val="1833987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E5B1-6D05-4B5D-9A2B-CC7DECFB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5: Array vs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27BEE-2715-45C8-9235-7154D8B3A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Array</a:t>
            </a:r>
            <a:br>
              <a:rPr lang="en-US" dirty="0"/>
            </a:br>
            <a:r>
              <a:rPr lang="nn-NO" dirty="0"/>
              <a:t>$Array = @()</a:t>
            </a:r>
            <a:br>
              <a:rPr lang="nn-NO" dirty="0"/>
            </a:br>
            <a:r>
              <a:rPr lang="nn-NO" dirty="0"/>
              <a:t>for ($i = 0; $i -lt 10000; $i++) {</a:t>
            </a:r>
            <a:br>
              <a:rPr lang="nn-NO" dirty="0"/>
            </a:br>
            <a:r>
              <a:rPr lang="nn-NO" dirty="0"/>
              <a:t>    $Array += $i</a:t>
            </a:r>
            <a:br>
              <a:rPr lang="nn-NO" dirty="0"/>
            </a:br>
            <a:r>
              <a:rPr lang="nn-NO" dirty="0"/>
              <a:t>}</a:t>
            </a:r>
          </a:p>
          <a:p>
            <a:endParaRPr lang="en-US" dirty="0"/>
          </a:p>
          <a:p>
            <a:r>
              <a:rPr lang="en-US" dirty="0"/>
              <a:t>## </a:t>
            </a:r>
            <a:r>
              <a:rPr lang="en-US" dirty="0" err="1"/>
              <a:t>ArrayList</a:t>
            </a:r>
            <a:br>
              <a:rPr lang="en-US" dirty="0"/>
            </a:br>
            <a:r>
              <a:rPr lang="nn-NO" dirty="0"/>
              <a:t>$ArrayList = [System.Collections.ArrayList]::new()</a:t>
            </a:r>
            <a:br>
              <a:rPr lang="nn-NO" dirty="0"/>
            </a:br>
            <a:r>
              <a:rPr lang="nn-NO" dirty="0"/>
              <a:t>for ($i = 0; $i -lt 10000; $i++) {</a:t>
            </a:r>
            <a:br>
              <a:rPr lang="nn-NO" dirty="0"/>
            </a:br>
            <a:r>
              <a:rPr lang="nn-NO" dirty="0"/>
              <a:t>    [void]$ArrayList.Add($i)</a:t>
            </a:r>
            <a:br>
              <a:rPr lang="nn-NO" dirty="0"/>
            </a:br>
            <a:r>
              <a:rPr lang="nn-NO" dirty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36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D594-9591-4ACB-A01D-9494D72C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6: </a:t>
            </a:r>
            <a:r>
              <a:rPr lang="en-US" dirty="0" err="1"/>
              <a:t>Arraylist</a:t>
            </a:r>
            <a:r>
              <a:rPr lang="en-US" dirty="0"/>
              <a:t> vs </a:t>
            </a:r>
            <a:r>
              <a:rPr lang="en-US" dirty="0" err="1"/>
              <a:t>generic.list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52755-B6E2-4BBA-88CD-B61BEC023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ArrayList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ArrayList</a:t>
            </a:r>
            <a:r>
              <a:rPr lang="en-US" dirty="0"/>
              <a:t> = [</a:t>
            </a:r>
            <a:r>
              <a:rPr lang="en-US" dirty="0" err="1"/>
              <a:t>System.Collections.ArrayList</a:t>
            </a:r>
            <a:r>
              <a:rPr lang="en-US" dirty="0"/>
              <a:t>]::new()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$Iterations; $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[void]$</a:t>
            </a:r>
            <a:r>
              <a:rPr lang="en-US" dirty="0" err="1"/>
              <a:t>ArrayList.Add</a:t>
            </a:r>
            <a:r>
              <a:rPr lang="en-US" dirty="0"/>
              <a:t>($</a:t>
            </a:r>
            <a:r>
              <a:rPr lang="en-US" dirty="0" err="1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 List</a:t>
            </a:r>
            <a:br>
              <a:rPr lang="en-US" dirty="0"/>
            </a:br>
            <a:r>
              <a:rPr lang="en-US" dirty="0"/>
              <a:t>$List = [</a:t>
            </a:r>
            <a:r>
              <a:rPr lang="en-US" dirty="0" err="1"/>
              <a:t>System.Collections.Generic.List</a:t>
            </a:r>
            <a:r>
              <a:rPr lang="en-US" dirty="0"/>
              <a:t>[Object]]::new()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$Iterations; $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[void]$</a:t>
            </a:r>
            <a:r>
              <a:rPr lang="en-US" dirty="0" err="1"/>
              <a:t>List.Add</a:t>
            </a:r>
            <a:r>
              <a:rPr lang="en-US" dirty="0"/>
              <a:t>($</a:t>
            </a:r>
            <a:r>
              <a:rPr lang="en-US" dirty="0" err="1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26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skatterbrainzz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Awards, accomplishments, etc.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Favorite something; e.g., food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ScottCorio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Few brewing medals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~15 years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Beer, Woodworking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David Stein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Scott Corio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4075-3B12-4AA9-881C-F964E25F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7: Object list vs typecast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21E89-5243-423D-B9FE-CA5E8BEA3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List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ObjectList</a:t>
            </a:r>
            <a:r>
              <a:rPr lang="en-US" dirty="0"/>
              <a:t> = [</a:t>
            </a:r>
            <a:r>
              <a:rPr lang="en-US" dirty="0" err="1"/>
              <a:t>System.Collections.Generic.List</a:t>
            </a:r>
            <a:r>
              <a:rPr lang="en-US" dirty="0"/>
              <a:t>[Object]]::new()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$Iterations; $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[void]$</a:t>
            </a:r>
            <a:r>
              <a:rPr lang="en-US" dirty="0" err="1"/>
              <a:t>ObjectList.Add</a:t>
            </a:r>
            <a:r>
              <a:rPr lang="en-US" dirty="0"/>
              <a:t>($</a:t>
            </a:r>
            <a:r>
              <a:rPr lang="en-US" dirty="0" err="1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TypeList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TypeList</a:t>
            </a:r>
            <a:r>
              <a:rPr lang="en-US" dirty="0"/>
              <a:t> = [</a:t>
            </a:r>
            <a:r>
              <a:rPr lang="en-US" dirty="0" err="1"/>
              <a:t>System.Collections.Generic.List</a:t>
            </a:r>
            <a:r>
              <a:rPr lang="en-US" dirty="0"/>
              <a:t>[int]]::new()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$Iterations; $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[void]$</a:t>
            </a:r>
            <a:r>
              <a:rPr lang="en-US" dirty="0" err="1"/>
              <a:t>TypeList.Add</a:t>
            </a:r>
            <a:r>
              <a:rPr lang="en-US" dirty="0"/>
              <a:t>($</a:t>
            </a:r>
            <a:r>
              <a:rPr lang="en-US" dirty="0" err="1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87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FD39-F25F-4B53-960E-74837555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8: Replace vs </a:t>
            </a:r>
            <a:r>
              <a:rPr lang="en-US" dirty="0" err="1"/>
              <a:t>.net</a:t>
            </a:r>
            <a:r>
              <a:rPr lang="en-US" dirty="0"/>
              <a:t>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686C9-BA1D-42F5-A11B-86376CA8A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Match</a:t>
            </a:r>
            <a:br>
              <a:rPr lang="en-US" dirty="0"/>
            </a:br>
            <a:r>
              <a:rPr lang="nn-NO" dirty="0"/>
              <a:t>$Haystack = "The Quick Brown Fox Jumped Over the Lazy Dog 5 Times"</a:t>
            </a:r>
            <a:br>
              <a:rPr lang="nn-NO" dirty="0"/>
            </a:br>
            <a:r>
              <a:rPr lang="nn-NO" dirty="0"/>
              <a:t>$Needle = "\ ([\d]*)\ "</a:t>
            </a:r>
            <a:br>
              <a:rPr lang="nn-NO" dirty="0"/>
            </a:br>
            <a:r>
              <a:rPr lang="nn-NO" dirty="0"/>
              <a:t>for ($i = 0; $i -lt 10000; $i++) {</a:t>
            </a:r>
            <a:br>
              <a:rPr lang="nn-NO" dirty="0"/>
            </a:br>
            <a:r>
              <a:rPr lang="nn-NO" dirty="0"/>
              <a:t>    [void]($Haystack -replace $Needle, " $(Get-Random) ")</a:t>
            </a:r>
            <a:br>
              <a:rPr lang="nn-NO" dirty="0"/>
            </a:br>
            <a:r>
              <a:rPr lang="nn-NO" dirty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/>
              <a:t>## .NET Regex</a:t>
            </a:r>
            <a:br>
              <a:rPr lang="en-US" dirty="0"/>
            </a:br>
            <a:r>
              <a:rPr lang="en-US" dirty="0"/>
              <a:t>$Haystack = "The Quick Brown Fox Jumped Over the Lazy Dog 5 Times"</a:t>
            </a:r>
            <a:br>
              <a:rPr lang="en-US" dirty="0"/>
            </a:br>
            <a:r>
              <a:rPr lang="en-US" dirty="0"/>
              <a:t>$Needle = "\ ([\d]*)\ "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10000; $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[void]([regex]::Replace($Haystack, $Needle, " $(Get-Random) "))</a:t>
            </a:r>
            <a:br>
              <a:rPr lang="en-US" dirty="0"/>
            </a:b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81722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EEF9-20E4-465D-A802-46042BE5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9: Pipes vs long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5D03E-0208-4E9D-B2D3-79ABF1B4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Pipes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Rsa</a:t>
            </a:r>
            <a:r>
              <a:rPr lang="en-US" dirty="0"/>
              <a:t> = Get-Service | Where-Object {$_.Status –eq ‘Running’} | Select-Object Name</a:t>
            </a:r>
          </a:p>
          <a:p>
            <a:endParaRPr lang="en-US" dirty="0"/>
          </a:p>
          <a:p>
            <a:r>
              <a:rPr lang="en-US" dirty="0"/>
              <a:t>## Long Form</a:t>
            </a:r>
            <a:br>
              <a:rPr lang="en-US" dirty="0"/>
            </a:br>
            <a:r>
              <a:rPr lang="en-US" dirty="0"/>
              <a:t>$Services = Get-Service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RunningServices</a:t>
            </a:r>
            <a:r>
              <a:rPr lang="en-US" dirty="0"/>
              <a:t> = [</a:t>
            </a:r>
            <a:r>
              <a:rPr lang="en-US" dirty="0" err="1"/>
              <a:t>System.Collections.Generic.List</a:t>
            </a:r>
            <a:r>
              <a:rPr lang="en-US" dirty="0"/>
              <a:t>[Object]]::new()</a:t>
            </a:r>
            <a:br>
              <a:rPr lang="en-US" dirty="0"/>
            </a:br>
            <a:r>
              <a:rPr lang="en-US" dirty="0"/>
              <a:t>foreach ($Svc in $Services) {</a:t>
            </a:r>
            <a:br>
              <a:rPr lang="en-US" dirty="0"/>
            </a:br>
            <a:r>
              <a:rPr lang="en-US" dirty="0"/>
              <a:t>	if ($</a:t>
            </a:r>
            <a:r>
              <a:rPr lang="en-US" dirty="0" err="1"/>
              <a:t>Svc.Status</a:t>
            </a:r>
            <a:r>
              <a:rPr lang="en-US" dirty="0"/>
              <a:t> -eq 'Running’) {</a:t>
            </a:r>
            <a:br>
              <a:rPr lang="en-US" dirty="0"/>
            </a:br>
            <a:r>
              <a:rPr lang="en-US" dirty="0"/>
              <a:t>		[void]$</a:t>
            </a:r>
            <a:r>
              <a:rPr lang="en-US" dirty="0" err="1"/>
              <a:t>RunningServices.Add</a:t>
            </a:r>
            <a:r>
              <a:rPr lang="en-US" dirty="0"/>
              <a:t>($</a:t>
            </a:r>
            <a:r>
              <a:rPr lang="en-US" dirty="0" err="1"/>
              <a:t>Svc.Name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RSb</a:t>
            </a:r>
            <a:r>
              <a:rPr lang="en-US" dirty="0"/>
              <a:t> = $</a:t>
            </a:r>
            <a:r>
              <a:rPr lang="en-US" dirty="0" err="1"/>
              <a:t>RunningServices.ToArray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46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F3D2-7F61-4F3D-8933-EAF1D6AD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10: </a:t>
            </a:r>
            <a:r>
              <a:rPr lang="en-US" dirty="0" err="1"/>
              <a:t>String.insert</a:t>
            </a:r>
            <a:r>
              <a:rPr lang="en-US" dirty="0"/>
              <a:t>() vs +=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98D2-C5DC-4B3D-AA1D-8BBFDFE8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</a:t>
            </a:r>
            <a:r>
              <a:rPr lang="en-US" dirty="0" err="1"/>
              <a:t>String.Insert</a:t>
            </a:r>
            <a:r>
              <a:rPr lang="en-US" dirty="0"/>
              <a:t>()</a:t>
            </a:r>
            <a:br>
              <a:rPr lang="en-US" dirty="0"/>
            </a:br>
            <a:r>
              <a:rPr lang="nn-NO" dirty="0"/>
              <a:t>[string]$String1 = ""</a:t>
            </a:r>
            <a:br>
              <a:rPr lang="nn-NO" dirty="0"/>
            </a:br>
            <a:r>
              <a:rPr lang="nn-NO" dirty="0"/>
              <a:t>for ($i = 0; $i -lt 10000; $i++) {</a:t>
            </a:r>
            <a:br>
              <a:rPr lang="nn-NO" dirty="0"/>
            </a:br>
            <a:r>
              <a:rPr lang="nn-NO" dirty="0"/>
              <a:t>    $String1 = $String1.Insert($i, ‘A’)</a:t>
            </a:r>
            <a:br>
              <a:rPr lang="nn-NO" dirty="0"/>
            </a:br>
            <a:r>
              <a:rPr lang="nn-NO" dirty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/>
              <a:t>## +=</a:t>
            </a:r>
            <a:br>
              <a:rPr lang="en-US" dirty="0"/>
            </a:br>
            <a:r>
              <a:rPr lang="en-US" dirty="0"/>
              <a:t>[string]$String2 = ""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10000; $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$String2 += ‘B’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15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BA95-5D6C-4434-AA38-ECADB2EA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11: </a:t>
            </a:r>
            <a:r>
              <a:rPr lang="en-US" dirty="0" err="1"/>
              <a:t>String.format</a:t>
            </a:r>
            <a:r>
              <a:rPr lang="en-US" dirty="0"/>
              <a:t>() vs -f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26DBD-31AC-4493-B6EA-88398DD0E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</a:t>
            </a:r>
            <a:r>
              <a:rPr lang="en-US" dirty="0" err="1"/>
              <a:t>String.Format</a:t>
            </a:r>
            <a:r>
              <a:rPr lang="en-US" dirty="0"/>
              <a:t>()</a:t>
            </a:r>
            <a:br>
              <a:rPr lang="nn-NO" dirty="0"/>
            </a:br>
            <a:r>
              <a:rPr lang="en-US" dirty="0"/>
              <a:t>$String3 = [string]::Format("{0} {1:0.0}", (Get-Random), (Get-Random))</a:t>
            </a:r>
          </a:p>
          <a:p>
            <a:endParaRPr lang="en-US" dirty="0"/>
          </a:p>
          <a:p>
            <a:r>
              <a:rPr lang="en-US" dirty="0"/>
              <a:t>## -F</a:t>
            </a:r>
            <a:br>
              <a:rPr lang="en-US" dirty="0"/>
            </a:br>
            <a:r>
              <a:rPr lang="en-US" dirty="0"/>
              <a:t>$String4 = "{0} {1:0.0}" -f (Get-Random),(Get-Random)</a:t>
            </a:r>
          </a:p>
        </p:txBody>
      </p:sp>
    </p:spTree>
    <p:extLst>
      <p:ext uri="{BB962C8B-B14F-4D97-AF65-F5344CB8AC3E}">
        <p14:creationId xmlns:p14="http://schemas.microsoft.com/office/powerpoint/2010/main" val="2932362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853E-225F-4616-8B7F-136FCD57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12: Get-content vs </a:t>
            </a:r>
            <a:r>
              <a:rPr lang="en-US" dirty="0" err="1"/>
              <a:t>.net</a:t>
            </a:r>
            <a:r>
              <a:rPr lang="en-US" dirty="0"/>
              <a:t>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CC39A-1E8C-4EDA-A8BB-8FEDC7FFF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Get-Content</a:t>
            </a:r>
            <a:br>
              <a:rPr lang="en-US" dirty="0"/>
            </a:br>
            <a:r>
              <a:rPr lang="en-US" dirty="0"/>
              <a:t>$Stuff = Get-Content C:\Temp\Item1.txt -Encoding UTF8</a:t>
            </a:r>
          </a:p>
          <a:p>
            <a:endParaRPr lang="en-US" dirty="0"/>
          </a:p>
          <a:p>
            <a:r>
              <a:rPr lang="en-US" dirty="0"/>
              <a:t>## .NET Streams</a:t>
            </a:r>
            <a:br>
              <a:rPr lang="en-US" dirty="0"/>
            </a:br>
            <a:r>
              <a:rPr lang="en-US" sz="1600" dirty="0"/>
              <a:t>$</a:t>
            </a:r>
            <a:r>
              <a:rPr lang="en-US" sz="1600" dirty="0" err="1"/>
              <a:t>StreamReader</a:t>
            </a:r>
            <a:r>
              <a:rPr lang="en-US" sz="1600" dirty="0"/>
              <a:t> = [</a:t>
            </a:r>
            <a:r>
              <a:rPr lang="en-US" sz="1600" dirty="0" err="1"/>
              <a:t>System.IO.StreamReader</a:t>
            </a:r>
            <a:r>
              <a:rPr lang="en-US" sz="1600" dirty="0"/>
              <a:t>]::new('C:\Temp\Item1.txt', [</a:t>
            </a:r>
            <a:r>
              <a:rPr lang="en-US" sz="1600" dirty="0" err="1"/>
              <a:t>System.Text.Encoding</a:t>
            </a:r>
            <a:r>
              <a:rPr lang="en-US" sz="1600" dirty="0"/>
              <a:t>]::UTF8)</a:t>
            </a:r>
            <a:br>
              <a:rPr lang="en-US" sz="1600" dirty="0"/>
            </a:br>
            <a:r>
              <a:rPr lang="en-US" sz="1600" dirty="0"/>
              <a:t>$More = $</a:t>
            </a:r>
            <a:r>
              <a:rPr lang="en-US" sz="1600" dirty="0" err="1"/>
              <a:t>StreamReader.ReadToEnd</a:t>
            </a:r>
            <a:r>
              <a:rPr lang="en-US" sz="1600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49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5B0F7-310F-4FA1-AF44-C91E498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13: [void] vs out-null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CC573-F6E4-4F20-81F8-A79541E99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[void]</a:t>
            </a:r>
          </a:p>
          <a:p>
            <a:r>
              <a:rPr lang="en-US" dirty="0"/>
              <a:t>$</a:t>
            </a:r>
            <a:r>
              <a:rPr lang="en-US" dirty="0" err="1"/>
              <a:t>vl</a:t>
            </a:r>
            <a:r>
              <a:rPr lang="en-US" dirty="0"/>
              <a:t> = [</a:t>
            </a:r>
            <a:r>
              <a:rPr lang="en-US" dirty="0" err="1"/>
              <a:t>System.Collections.Generic.List</a:t>
            </a:r>
            <a:r>
              <a:rPr lang="en-US" dirty="0"/>
              <a:t>[int]]::new()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1000; $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[void]$</a:t>
            </a:r>
            <a:r>
              <a:rPr lang="en-US" dirty="0" err="1"/>
              <a:t>vl.Add</a:t>
            </a:r>
            <a:r>
              <a:rPr lang="en-US" dirty="0"/>
              <a:t>((Get-Random))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## Out-Null</a:t>
            </a:r>
          </a:p>
          <a:p>
            <a:r>
              <a:rPr lang="en-US" dirty="0"/>
              <a:t>$on = [</a:t>
            </a:r>
            <a:r>
              <a:rPr lang="en-US" dirty="0" err="1"/>
              <a:t>System.Collections.Generic.List</a:t>
            </a:r>
            <a:r>
              <a:rPr lang="en-US" dirty="0"/>
              <a:t>[int]]::new()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1000; $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$</a:t>
            </a:r>
            <a:r>
              <a:rPr lang="en-US" dirty="0" err="1"/>
              <a:t>on.Add</a:t>
            </a:r>
            <a:r>
              <a:rPr lang="en-US" dirty="0"/>
              <a:t>((Get-Random)) | Out-Null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56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70CA-6348-47F8-BF21-7C7455FB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14: Write-host vs write-output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48A94-DE67-40C3-BD60-486ACD0BF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Write-Host</a:t>
            </a:r>
            <a:br>
              <a:rPr lang="en-US" dirty="0"/>
            </a:br>
            <a:r>
              <a:rPr lang="en-US" dirty="0"/>
              <a:t>for($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100; $</a:t>
            </a:r>
            <a:r>
              <a:rPr lang="en-US" dirty="0" err="1"/>
              <a:t>i</a:t>
            </a:r>
            <a:r>
              <a:rPr lang="en-US" dirty="0"/>
              <a:t>++) { </a:t>
            </a:r>
            <a:br>
              <a:rPr lang="en-US" dirty="0"/>
            </a:br>
            <a:r>
              <a:rPr lang="en-US" dirty="0"/>
              <a:t>    Write-Host "The quick brown fox jumps over the lazy dog" 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## Write-Output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100; $</a:t>
            </a:r>
            <a:r>
              <a:rPr lang="en-US" dirty="0" err="1"/>
              <a:t>i</a:t>
            </a:r>
            <a:r>
              <a:rPr lang="en-US" dirty="0"/>
              <a:t>++) { </a:t>
            </a:r>
            <a:br>
              <a:rPr lang="en-US" dirty="0"/>
            </a:br>
            <a:r>
              <a:rPr lang="en-US" dirty="0"/>
              <a:t>    Write-Output "The quick brown fox jumps over the lazy dog" 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86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B51B-938D-4398-9D49-533CFE7C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15: Write-output vs [console]::</a:t>
            </a:r>
            <a:r>
              <a:rPr lang="en-US" dirty="0" err="1"/>
              <a:t>Writeline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9477D-2F91-456F-80B9-039018C8B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Write-</a:t>
            </a:r>
            <a:r>
              <a:rPr lang="en-US" dirty="0" err="1"/>
              <a:t>Ouput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100; $</a:t>
            </a:r>
            <a:r>
              <a:rPr lang="en-US" dirty="0" err="1"/>
              <a:t>i</a:t>
            </a:r>
            <a:r>
              <a:rPr lang="en-US" dirty="0"/>
              <a:t>++) { </a:t>
            </a:r>
            <a:br>
              <a:rPr lang="en-US" dirty="0"/>
            </a:br>
            <a:r>
              <a:rPr lang="en-US" dirty="0"/>
              <a:t>    Write-Output "The quick brown fox jumps over the lazy dog" 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## [Console]::WriteLine()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100; $</a:t>
            </a:r>
            <a:r>
              <a:rPr lang="en-US" dirty="0" err="1"/>
              <a:t>i</a:t>
            </a:r>
            <a:r>
              <a:rPr lang="en-US" dirty="0"/>
              <a:t>++) { </a:t>
            </a:r>
            <a:br>
              <a:rPr lang="en-US" dirty="0"/>
            </a:br>
            <a:r>
              <a:rPr lang="en-US" dirty="0"/>
              <a:t>    [</a:t>
            </a:r>
            <a:r>
              <a:rPr lang="en-US" dirty="0" err="1"/>
              <a:t>System.Console</a:t>
            </a:r>
            <a:r>
              <a:rPr lang="en-US" dirty="0"/>
              <a:t>]::WriteLine("The quick brown fox jumps over the lazy dog") 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34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3A8E-FD12-426D-BCAB-F63E3165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16: Function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0DF81-AB39-4AFC-B260-8BF1FE964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Function</a:t>
            </a:r>
            <a:br>
              <a:rPr lang="en-US" dirty="0"/>
            </a:br>
            <a:r>
              <a:rPr lang="en-US" dirty="0" err="1"/>
              <a:t>function</a:t>
            </a:r>
            <a:r>
              <a:rPr lang="en-US" dirty="0"/>
              <a:t> Get-</a:t>
            </a:r>
            <a:r>
              <a:rPr lang="en-US" dirty="0" err="1"/>
              <a:t>RandomSquare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$r = Get-Random</a:t>
            </a:r>
            <a:br>
              <a:rPr lang="en-US" dirty="0"/>
            </a:br>
            <a:r>
              <a:rPr lang="en-US" dirty="0"/>
              <a:t>    return ($r * $r)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$iterations; $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$x = Get-</a:t>
            </a:r>
            <a:r>
              <a:rPr lang="en-US" dirty="0" err="1"/>
              <a:t>RandomSquare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 Code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$iterations; $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$r = Get-Random</a:t>
            </a:r>
            <a:br>
              <a:rPr lang="en-US" dirty="0"/>
            </a:br>
            <a:r>
              <a:rPr lang="en-US" dirty="0"/>
              <a:t>    $y = ($r * $r)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1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F39A-5AC3-437C-8475-8C0BF3B2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357DA-70E4-4CDA-9AA0-BC9212351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performance is often relative and situational</a:t>
            </a:r>
          </a:p>
          <a:p>
            <a:pPr lvl="1"/>
            <a:r>
              <a:rPr lang="en-US" dirty="0"/>
              <a:t>What works for one script may not work for the next</a:t>
            </a:r>
          </a:p>
          <a:p>
            <a:pPr lvl="1"/>
            <a:r>
              <a:rPr lang="en-US" dirty="0"/>
              <a:t>What works for one machine may not work on the next</a:t>
            </a:r>
          </a:p>
          <a:p>
            <a:pPr lvl="1"/>
            <a:r>
              <a:rPr lang="en-US" dirty="0"/>
              <a:t>What worked when you tested it will never work in production (Murphy’s Law)</a:t>
            </a:r>
          </a:p>
          <a:p>
            <a:r>
              <a:rPr lang="en-US" dirty="0"/>
              <a:t>There are almost always exceptions</a:t>
            </a:r>
          </a:p>
        </p:txBody>
      </p:sp>
    </p:spTree>
    <p:extLst>
      <p:ext uri="{BB962C8B-B14F-4D97-AF65-F5344CB8AC3E}">
        <p14:creationId xmlns:p14="http://schemas.microsoft.com/office/powerpoint/2010/main" val="1067516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B93E-1650-4BCB-ADF7-75C79A44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17: Classes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C2646-DAFC-467D-9E00-28C2A5E03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# Class</a:t>
            </a:r>
            <a:br>
              <a:rPr lang="en-US" dirty="0"/>
            </a:br>
            <a:r>
              <a:rPr lang="en-US" dirty="0" err="1"/>
              <a:t>class</a:t>
            </a:r>
            <a:r>
              <a:rPr lang="en-US" dirty="0"/>
              <a:t> </a:t>
            </a:r>
            <a:r>
              <a:rPr lang="en-US" dirty="0" err="1"/>
              <a:t>MyMath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static [int] </a:t>
            </a:r>
            <a:r>
              <a:rPr lang="en-US" dirty="0" err="1"/>
              <a:t>CountRealHigh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  $x = 0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ForEach</a:t>
            </a:r>
            <a:r>
              <a:rPr lang="en-US" dirty="0"/>
              <a:t> ( $</a:t>
            </a:r>
            <a:r>
              <a:rPr lang="en-US" dirty="0" err="1"/>
              <a:t>i</a:t>
            </a:r>
            <a:r>
              <a:rPr lang="en-US" dirty="0"/>
              <a:t> in 1..5000000 ){ $x = $x + 1 }</a:t>
            </a:r>
            <a:br>
              <a:rPr lang="en-US" dirty="0"/>
            </a:br>
            <a:r>
              <a:rPr lang="en-US" dirty="0"/>
              <a:t>        return $x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[</a:t>
            </a:r>
            <a:r>
              <a:rPr lang="en-US" dirty="0" err="1"/>
              <a:t>MyMath</a:t>
            </a:r>
            <a:r>
              <a:rPr lang="en-US" dirty="0"/>
              <a:t>]::</a:t>
            </a:r>
            <a:r>
              <a:rPr lang="en-US" dirty="0" err="1"/>
              <a:t>CountRealHigh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 Code</a:t>
            </a:r>
            <a:br>
              <a:rPr lang="en-US" dirty="0"/>
            </a:br>
            <a:r>
              <a:rPr lang="en-US" dirty="0" err="1"/>
              <a:t>ForEach</a:t>
            </a:r>
            <a:r>
              <a:rPr lang="en-US" dirty="0"/>
              <a:t> ( $</a:t>
            </a:r>
            <a:r>
              <a:rPr lang="en-US" dirty="0" err="1"/>
              <a:t>i</a:t>
            </a:r>
            <a:r>
              <a:rPr lang="en-US" dirty="0"/>
              <a:t> in 1..5000000 )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$x = $x + 1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$x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45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495B-5606-464A-BE69-4D90BD82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childitem</a:t>
            </a:r>
            <a:r>
              <a:rPr lang="en-US" dirty="0"/>
              <a:t> –filter vs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1DD9B-A445-45D6-8396-F10DB858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Path</a:t>
            </a:r>
            <a:br>
              <a:rPr lang="en-US" dirty="0"/>
            </a:br>
            <a:r>
              <a:rPr lang="en-US" dirty="0"/>
              <a:t>Get-</a:t>
            </a:r>
            <a:r>
              <a:rPr lang="en-US" dirty="0" err="1"/>
              <a:t>ChildItem</a:t>
            </a:r>
            <a:r>
              <a:rPr lang="en-US" dirty="0"/>
              <a:t> c:\windows\inf\*.inf</a:t>
            </a:r>
          </a:p>
          <a:p>
            <a:endParaRPr lang="en-US" dirty="0"/>
          </a:p>
          <a:p>
            <a:r>
              <a:rPr lang="en-US" dirty="0"/>
              <a:t># Filter</a:t>
            </a:r>
            <a:br>
              <a:rPr lang="en-US" dirty="0"/>
            </a:br>
            <a:r>
              <a:rPr lang="en-US" dirty="0"/>
              <a:t>Get-</a:t>
            </a:r>
            <a:r>
              <a:rPr lang="en-US" dirty="0" err="1"/>
              <a:t>ChildItem</a:t>
            </a:r>
            <a:r>
              <a:rPr lang="en-US" dirty="0"/>
              <a:t> c:\windows\inf –Filter *.inf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864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1C8954-E9E6-4D35-A398-EC6A5BDC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Jobs, workflows, and </a:t>
            </a:r>
            <a:r>
              <a:rPr lang="en-US" dirty="0" err="1"/>
              <a:t>runspaces</a:t>
            </a:r>
            <a:r>
              <a:rPr lang="en-US" dirty="0"/>
              <a:t>, oh my!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53E2D3-8DDA-474C-9A36-75672587F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72429"/>
              </p:ext>
            </p:extLst>
          </p:nvPr>
        </p:nvGraphicFramePr>
        <p:xfrm>
          <a:off x="609600" y="1930157"/>
          <a:ext cx="10972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9200508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52921919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78559373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196859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Runspaces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689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Process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65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Threading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Multi-Threaded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Multi-Thread Capable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Separate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Thread/Process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Thread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Built-In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34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Pass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57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Min PowerShell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3478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203A2B-3F89-4152-B680-A71D56268F89}"/>
              </a:ext>
            </a:extLst>
          </p:cNvPr>
          <p:cNvSpPr txBox="1"/>
          <p:nvPr/>
        </p:nvSpPr>
        <p:spPr>
          <a:xfrm>
            <a:off x="609600" y="4737462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*Only for properly handled Key-Value Pairs</a:t>
            </a:r>
          </a:p>
          <a:p>
            <a:r>
              <a:rPr lang="en-US" dirty="0"/>
              <a:t>**Scheduled jobs require version 3.0+, debugging requires version 5.0+</a:t>
            </a:r>
          </a:p>
          <a:p>
            <a:r>
              <a:rPr lang="en-US" dirty="0"/>
              <a:t>***Debugging requires version 5.0+</a:t>
            </a:r>
          </a:p>
        </p:txBody>
      </p:sp>
    </p:spTree>
    <p:extLst>
      <p:ext uri="{BB962C8B-B14F-4D97-AF65-F5344CB8AC3E}">
        <p14:creationId xmlns:p14="http://schemas.microsoft.com/office/powerpoint/2010/main" val="3299972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FD836E-D9F0-403C-A177-755AD8B9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 up…  What is multi-threading?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571EF-E186-4254-8EA1-F0AD04564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Threads are a component of a process that asynchronously execute commands/instructions</a:t>
            </a:r>
          </a:p>
          <a:p>
            <a:r>
              <a:rPr lang="en-US" sz="2400" dirty="0"/>
              <a:t>They can share resources and memory</a:t>
            </a:r>
          </a:p>
          <a:p>
            <a:r>
              <a:rPr lang="en-US" sz="2400" dirty="0"/>
              <a:t>Typically used for performance and security</a:t>
            </a:r>
          </a:p>
          <a:p>
            <a:pPr lvl="1"/>
            <a:r>
              <a:rPr lang="en-US" sz="2000" dirty="0"/>
              <a:t>Break up large workloads into smaller bits</a:t>
            </a:r>
          </a:p>
          <a:p>
            <a:pPr lvl="1"/>
            <a:r>
              <a:rPr lang="en-US" sz="2000" dirty="0"/>
              <a:t>Prevent GUIs from becoming un-responsive</a:t>
            </a:r>
          </a:p>
          <a:p>
            <a:pPr lvl="1"/>
            <a:r>
              <a:rPr lang="en-US" sz="2000" dirty="0"/>
              <a:t>Isolate actions and prevent variable collisions</a:t>
            </a:r>
          </a:p>
          <a:p>
            <a:pPr lvl="1"/>
            <a:r>
              <a:rPr lang="en-US" sz="2000" dirty="0"/>
              <a:t>Protect sensitive data</a:t>
            </a:r>
          </a:p>
          <a:p>
            <a:r>
              <a:rPr lang="en-US" sz="2400" dirty="0"/>
              <a:t>Can run under different credentials or privilege level from the main process or other threads</a:t>
            </a:r>
          </a:p>
        </p:txBody>
      </p:sp>
    </p:spTree>
    <p:extLst>
      <p:ext uri="{BB962C8B-B14F-4D97-AF65-F5344CB8AC3E}">
        <p14:creationId xmlns:p14="http://schemas.microsoft.com/office/powerpoint/2010/main" val="2828480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08C690-ECAF-4F04-B7B2-A2B6A0D2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Jobs (No political jokes please)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D49EA-BA94-4B3A-9532-D28C042C0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Easy, Fire and Forget</a:t>
            </a:r>
            <a:br>
              <a:rPr lang="en-US" dirty="0"/>
            </a:br>
            <a:r>
              <a:rPr lang="en-US" dirty="0"/>
              <a:t>Start-Job –</a:t>
            </a:r>
            <a:r>
              <a:rPr lang="en-US" dirty="0" err="1"/>
              <a:t>ScriptBlock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## Moderate, but does not scale well (also not pretty to work with the output)</a:t>
            </a:r>
            <a:br>
              <a:rPr lang="en-US" dirty="0"/>
            </a:br>
            <a:r>
              <a:rPr lang="en-US" dirty="0"/>
              <a:t>Foreach($thing in $things){Start-Job –</a:t>
            </a:r>
            <a:r>
              <a:rPr lang="en-US" dirty="0" err="1"/>
              <a:t>ScriptBlock</a:t>
            </a:r>
            <a:r>
              <a:rPr lang="en-US" dirty="0"/>
              <a:t> {}}</a:t>
            </a:r>
            <a:br>
              <a:rPr lang="en-US" dirty="0"/>
            </a:br>
            <a:r>
              <a:rPr lang="en-US" dirty="0"/>
              <a:t>Get-Job | Wait-Job | Out-Null</a:t>
            </a:r>
            <a:br>
              <a:rPr lang="en-US" dirty="0"/>
            </a:br>
            <a:r>
              <a:rPr lang="en-US" dirty="0"/>
              <a:t>Get-Job | Receive-Job | Remove-Job</a:t>
            </a:r>
          </a:p>
          <a:p>
            <a:endParaRPr lang="en-US" dirty="0"/>
          </a:p>
          <a:p>
            <a:r>
              <a:rPr lang="en-US" dirty="0"/>
              <a:t>## "Hard", but throttles…</a:t>
            </a:r>
            <a:br>
              <a:rPr lang="en-US" dirty="0"/>
            </a:br>
            <a:r>
              <a:rPr lang="en-US" dirty="0"/>
              <a:t>https://devblogs.microsoft.com/powershell/scaling-and-queuing-powershell-background-jobs/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94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B202-EB7E-4C38-876D-CAB2DCD8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FEC38-8021-4F7F-BBEF-D20B27690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Throttling out of the box! (v4 and greater)</a:t>
            </a:r>
            <a:br>
              <a:rPr lang="en-US" dirty="0"/>
            </a:br>
            <a:r>
              <a:rPr lang="en-US" dirty="0"/>
              <a:t>Workflow Invoke-Things {</a:t>
            </a:r>
            <a:br>
              <a:rPr lang="en-US" dirty="0"/>
            </a:br>
            <a:r>
              <a:rPr lang="en-US" dirty="0"/>
              <a:t>	param(</a:t>
            </a:r>
            <a:br>
              <a:rPr lang="en-US" dirty="0"/>
            </a:br>
            <a:r>
              <a:rPr lang="en-US" dirty="0"/>
              <a:t>		[Parameter(Mandatory=$true]</a:t>
            </a:r>
            <a:br>
              <a:rPr lang="en-US" dirty="0"/>
            </a:br>
            <a:r>
              <a:rPr lang="en-US" dirty="0"/>
              <a:t>		[string[]]$Things</a:t>
            </a:r>
            <a:br>
              <a:rPr lang="en-US" dirty="0"/>
            </a:br>
            <a:r>
              <a:rPr lang="en-US" dirty="0"/>
              <a:t>	)</a:t>
            </a:r>
          </a:p>
          <a:p>
            <a:br>
              <a:rPr lang="en-US" dirty="0"/>
            </a:br>
            <a:r>
              <a:rPr lang="en-US" dirty="0"/>
              <a:t>	foreach –parallel –</a:t>
            </a:r>
            <a:r>
              <a:rPr lang="en-US" dirty="0" err="1"/>
              <a:t>throttlelimit</a:t>
            </a:r>
            <a:r>
              <a:rPr lang="en-US" dirty="0"/>
              <a:t> 5 ($thing in $Things)</a:t>
            </a:r>
            <a:br>
              <a:rPr lang="en-US" dirty="0"/>
            </a:br>
            <a:r>
              <a:rPr lang="en-US" dirty="0"/>
              <a:t>	{</a:t>
            </a:r>
            <a:br>
              <a:rPr lang="en-US" dirty="0"/>
            </a:br>
            <a:r>
              <a:rPr lang="en-US" dirty="0"/>
              <a:t>		## DO THINGS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Invoke-Things @(‘thing1’,’thing2’,’thing3’,…)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41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5638-5FD9-47FA-BD72-86EEFAB9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Runspaces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68D9D-238C-45D4-8440-E6CEE4E0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Getting Started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RunspacePool</a:t>
            </a:r>
            <a:r>
              <a:rPr lang="en-US" dirty="0"/>
              <a:t> = [</a:t>
            </a:r>
            <a:r>
              <a:rPr lang="en-US" dirty="0" err="1"/>
              <a:t>runspacefactory</a:t>
            </a:r>
            <a:r>
              <a:rPr lang="en-US" dirty="0"/>
              <a:t>]::</a:t>
            </a:r>
            <a:r>
              <a:rPr lang="en-US" dirty="0" err="1"/>
              <a:t>CreateRunspacePool</a:t>
            </a:r>
            <a:r>
              <a:rPr lang="en-US" dirty="0"/>
              <a:t>(1, 5) 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RunspacePool.Open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$PowerShell = [</a:t>
            </a:r>
            <a:r>
              <a:rPr lang="en-US" dirty="0" err="1"/>
              <a:t>powershell</a:t>
            </a:r>
            <a:r>
              <a:rPr lang="en-US" dirty="0"/>
              <a:t>]::Create()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PowerShell.Runspace.Name</a:t>
            </a:r>
            <a:r>
              <a:rPr lang="en-US" dirty="0"/>
              <a:t> = "Name"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PowerShell.RunspacePool</a:t>
            </a:r>
            <a:r>
              <a:rPr lang="en-US" dirty="0"/>
              <a:t> = $</a:t>
            </a:r>
            <a:r>
              <a:rPr lang="en-US" dirty="0" err="1"/>
              <a:t>RunspacePool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PowerShell.AddScript</a:t>
            </a:r>
            <a:r>
              <a:rPr lang="en-US" dirty="0"/>
              <a:t>({</a:t>
            </a:r>
            <a:br>
              <a:rPr lang="en-US" dirty="0"/>
            </a:br>
            <a:r>
              <a:rPr lang="en-US" dirty="0"/>
              <a:t>	## DO STUFF</a:t>
            </a:r>
            <a:br>
              <a:rPr lang="en-US" dirty="0"/>
            </a:br>
            <a:r>
              <a:rPr lang="en-US" dirty="0"/>
              <a:t>})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PowerShell.BeginInvoke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## More information</a:t>
            </a:r>
            <a:br>
              <a:rPr lang="en-US" dirty="0"/>
            </a:br>
            <a:r>
              <a:rPr lang="en-US" dirty="0"/>
              <a:t>https://devblogs.microsoft.com/scripting/beginning-use-of-powershell-runspaces-part-1/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9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38F1C-653C-4209-983F-5BF96FE84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Jobs, Workflows, and </a:t>
            </a:r>
            <a:r>
              <a:rPr lang="en-US" dirty="0" err="1"/>
              <a:t>RunSpaces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679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7A29E5-790A-4C35-B393-BE4B3ACC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Why, When, and how many “threads”?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08D69E-2E2C-4E3C-B4C6-68A126C45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ROI Calculation</a:t>
            </a:r>
          </a:p>
          <a:p>
            <a:pPr lvl="1"/>
            <a:r>
              <a:rPr lang="en-US" dirty="0"/>
              <a:t>Jobs, </a:t>
            </a:r>
            <a:r>
              <a:rPr lang="en-US" dirty="0" err="1"/>
              <a:t>Runspaces</a:t>
            </a:r>
            <a:r>
              <a:rPr lang="en-US" dirty="0"/>
              <a:t>, and Workflows take time to properly implement</a:t>
            </a:r>
          </a:p>
          <a:p>
            <a:pPr lvl="1"/>
            <a:r>
              <a:rPr lang="en-US" dirty="0"/>
              <a:t>Multi-threaded code can be harder to read and understand (not by much though)</a:t>
            </a:r>
          </a:p>
          <a:p>
            <a:pPr lvl="1"/>
            <a:r>
              <a:rPr lang="en-US" dirty="0"/>
              <a:t>Increased coding overhead may outweigh the benefit of a faster run</a:t>
            </a:r>
          </a:p>
          <a:p>
            <a:r>
              <a:rPr lang="en-US" dirty="0"/>
              <a:t>How many threads will you benefit from?</a:t>
            </a:r>
          </a:p>
          <a:p>
            <a:pPr lvl="1"/>
            <a:r>
              <a:rPr lang="en-US" dirty="0"/>
              <a:t>It depends…</a:t>
            </a:r>
          </a:p>
          <a:p>
            <a:pPr lvl="1"/>
            <a:r>
              <a:rPr lang="en-US" dirty="0"/>
              <a:t>Consider all resources your threads will access (CPU, Disk, Network, </a:t>
            </a:r>
            <a:r>
              <a:rPr lang="en-US" dirty="0" err="1"/>
              <a:t>etc</a:t>
            </a:r>
            <a:r>
              <a:rPr lang="en-US" dirty="0"/>
              <a:t>…) and use the most constrained resources as your “limit”</a:t>
            </a:r>
          </a:p>
          <a:p>
            <a:pPr lvl="1"/>
            <a:r>
              <a:rPr lang="en-US" dirty="0"/>
              <a:t>Number of Logical processors – 1 (n-1) is a good place to start if no other constraints exist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25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14B0-A6F0-4242-8F80-E001D904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once, cut twice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E1573-A8CD-4BB9-8D73-C867E3C26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frequently used object properties to a variable</a:t>
            </a:r>
          </a:p>
          <a:p>
            <a:pPr lvl="1"/>
            <a:r>
              <a:rPr lang="en-US" dirty="0"/>
              <a:t>This: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    $</a:t>
            </a:r>
            <a:r>
              <a:rPr lang="en-US" dirty="0" err="1">
                <a:solidFill>
                  <a:srgbClr val="FF0000"/>
                </a:solidFill>
              </a:rPr>
              <a:t>arrayCount</a:t>
            </a:r>
            <a:r>
              <a:rPr lang="en-US" dirty="0">
                <a:solidFill>
                  <a:srgbClr val="FF0000"/>
                </a:solidFill>
              </a:rPr>
              <a:t> = $</a:t>
            </a:r>
            <a:r>
              <a:rPr lang="en-US" dirty="0" err="1">
                <a:solidFill>
                  <a:srgbClr val="FF0000"/>
                </a:solidFill>
              </a:rPr>
              <a:t>array.Count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for($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= 0; $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&lt; $</a:t>
            </a:r>
            <a:r>
              <a:rPr lang="en-US" dirty="0" err="1">
                <a:solidFill>
                  <a:srgbClr val="FF0000"/>
                </a:solidFill>
              </a:rPr>
              <a:t>arrayCount</a:t>
            </a:r>
            <a:r>
              <a:rPr lang="en-US" dirty="0">
                <a:solidFill>
                  <a:srgbClr val="FF0000"/>
                </a:solidFill>
              </a:rPr>
              <a:t>; $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++)</a:t>
            </a:r>
          </a:p>
          <a:p>
            <a:pPr lvl="1"/>
            <a:r>
              <a:rPr lang="en-US" dirty="0"/>
              <a:t>Vs This: </a:t>
            </a:r>
            <a:br>
              <a:rPr lang="en-US" dirty="0"/>
            </a:br>
            <a:r>
              <a:rPr lang="en-US" dirty="0">
                <a:solidFill>
                  <a:schemeClr val="accent5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for($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= 0; $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&lt; $</a:t>
            </a:r>
            <a:r>
              <a:rPr lang="en-US" dirty="0" err="1">
                <a:solidFill>
                  <a:srgbClr val="FF0000"/>
                </a:solidFill>
              </a:rPr>
              <a:t>array.count</a:t>
            </a:r>
            <a:r>
              <a:rPr lang="en-US" dirty="0">
                <a:solidFill>
                  <a:srgbClr val="FF0000"/>
                </a:solidFill>
              </a:rPr>
              <a:t>; $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++)</a:t>
            </a:r>
          </a:p>
          <a:p>
            <a:r>
              <a:rPr lang="en-US" dirty="0"/>
              <a:t>Each time you extract an object property, </a:t>
            </a:r>
            <a:r>
              <a:rPr lang="en-US" strike="sngStrike" dirty="0"/>
              <a:t>God kills a kitten</a:t>
            </a:r>
            <a:r>
              <a:rPr lang="en-US" dirty="0"/>
              <a:t> PowerShell re-evaluates the property value</a:t>
            </a:r>
          </a:p>
        </p:txBody>
      </p:sp>
    </p:spTree>
    <p:extLst>
      <p:ext uri="{BB962C8B-B14F-4D97-AF65-F5344CB8AC3E}">
        <p14:creationId xmlns:p14="http://schemas.microsoft.com/office/powerpoint/2010/main" val="82709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912C-74C4-4AB4-AC37-88126189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increase performance?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4C01F-E4C2-45FA-945C-FA8F80C4F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8000" dirty="0"/>
              <a:t>Buy a faster computer!</a:t>
            </a:r>
          </a:p>
        </p:txBody>
      </p:sp>
    </p:spTree>
    <p:extLst>
      <p:ext uri="{BB962C8B-B14F-4D97-AF65-F5344CB8AC3E}">
        <p14:creationId xmlns:p14="http://schemas.microsoft.com/office/powerpoint/2010/main" val="1833951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34D5-89CC-486D-8D30-D268F590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like English…  left to right, top to butt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E533-12A9-47B6-B535-0B360FE52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PowerShell, like most programming languages, interprets condition checks (for, if, case, </a:t>
            </a:r>
            <a:r>
              <a:rPr lang="en-US" dirty="0" err="1"/>
              <a:t>etc</a:t>
            </a:r>
            <a:r>
              <a:rPr lang="en-US" dirty="0"/>
              <a:t>) left to right and top to bottom</a:t>
            </a:r>
          </a:p>
          <a:p>
            <a:r>
              <a:rPr lang="en-US" dirty="0"/>
              <a:t>Put your most likely result as far top-left as possible</a:t>
            </a:r>
          </a:p>
          <a:p>
            <a:r>
              <a:rPr lang="en-US" dirty="0"/>
              <a:t>Don’t forget about order of operations (parentheses) which may affect evaluation order</a:t>
            </a:r>
          </a:p>
        </p:txBody>
      </p:sp>
    </p:spTree>
    <p:extLst>
      <p:ext uri="{BB962C8B-B14F-4D97-AF65-F5344CB8AC3E}">
        <p14:creationId xmlns:p14="http://schemas.microsoft.com/office/powerpoint/2010/main" val="2133300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F13B-B486-4D58-AC11-EF569A25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forget to take a break!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8EF60-3C77-4DA2-B0A7-AAD5862A1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break statement in loops if you don’t need to iterate through every result</a:t>
            </a:r>
          </a:p>
        </p:txBody>
      </p:sp>
    </p:spTree>
    <p:extLst>
      <p:ext uri="{BB962C8B-B14F-4D97-AF65-F5344CB8AC3E}">
        <p14:creationId xmlns:p14="http://schemas.microsoft.com/office/powerpoint/2010/main" val="3358966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BD35-451A-495F-BC63-515D325C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C11D1-70BA-4FCC-A456-173D5BE70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Measure-Command</a:t>
            </a:r>
          </a:p>
          <a:p>
            <a:pPr lvl="1"/>
            <a:r>
              <a:rPr lang="en-US" dirty="0"/>
              <a:t>Works in *almost* all cases</a:t>
            </a:r>
          </a:p>
          <a:p>
            <a:r>
              <a:rPr lang="en-US" dirty="0"/>
              <a:t>Get-Date … Do Stuff … Get-Date</a:t>
            </a:r>
          </a:p>
          <a:p>
            <a:r>
              <a:rPr lang="en-US" dirty="0"/>
              <a:t>[</a:t>
            </a:r>
            <a:r>
              <a:rPr lang="en-US" dirty="0" err="1"/>
              <a:t>System.Diagnostics.Stopwatch</a:t>
            </a:r>
            <a:r>
              <a:rPr lang="en-US" dirty="0"/>
              <a:t>]</a:t>
            </a:r>
          </a:p>
          <a:p>
            <a:r>
              <a:rPr lang="en-US" dirty="0"/>
              <a:t>Trace-Command (Deep end of the pool)</a:t>
            </a:r>
          </a:p>
        </p:txBody>
      </p:sp>
    </p:spTree>
    <p:extLst>
      <p:ext uri="{BB962C8B-B14F-4D97-AF65-F5344CB8AC3E}">
        <p14:creationId xmlns:p14="http://schemas.microsoft.com/office/powerpoint/2010/main" val="34183851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F43A52-40BA-45E5-AD41-66E5EDDD3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60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70CA1E-6B01-4A18-A593-6FBEBF12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&amp; Additional Reading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51999A-1102-4963-9690-4F0A34FED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https://docs.microsoft.com/en-us/powershell/module/microsoft.powershell.core/about/about_pipelines?view=powershell-7</a:t>
            </a:r>
            <a:endParaRPr lang="en-US" dirty="0"/>
          </a:p>
          <a:p>
            <a:r>
              <a:rPr lang="en-US" dirty="0">
                <a:hlinkClick r:id="rId3"/>
              </a:rPr>
              <a:t>http://chronobrew.beer/blog/index.php/2020/01/15/performance-powershell-part-1/</a:t>
            </a:r>
            <a:endParaRPr lang="en-US" dirty="0"/>
          </a:p>
          <a:p>
            <a:r>
              <a:rPr lang="en-US">
                <a:hlinkClick r:id="rId4"/>
              </a:rPr>
              <a:t>https://github.com/DumpsterDave/MMS-MOA-2020/tree/master/Performance%20PowerShell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72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4035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(Red)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749B-D407-46A3-88C0-AAB81F94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really increase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6D3A2-0583-4617-96F9-D6DDEAA4D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  <a:p>
            <a:pPr lvl="1"/>
            <a:r>
              <a:rPr lang="en-US" dirty="0"/>
              <a:t>Pipes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Types</a:t>
            </a:r>
          </a:p>
          <a:p>
            <a:r>
              <a:rPr lang="en-US" dirty="0"/>
              <a:t>.NET</a:t>
            </a:r>
          </a:p>
          <a:p>
            <a:r>
              <a:rPr lang="en-US" dirty="0"/>
              <a:t>Jobs</a:t>
            </a:r>
          </a:p>
          <a:p>
            <a:r>
              <a:rPr lang="en-US" dirty="0"/>
              <a:t>Workflows</a:t>
            </a:r>
          </a:p>
          <a:p>
            <a:r>
              <a:rPr lang="en-US" dirty="0" err="1"/>
              <a:t>RunSpaces</a:t>
            </a:r>
            <a:endParaRPr lang="en-US" dirty="0"/>
          </a:p>
          <a:p>
            <a:r>
              <a:rPr lang="en-US" dirty="0"/>
              <a:t>Suppress Output</a:t>
            </a:r>
          </a:p>
          <a:p>
            <a:r>
              <a:rPr lang="en-US" dirty="0"/>
              <a:t>Avoid Write-Host</a:t>
            </a:r>
          </a:p>
        </p:txBody>
      </p:sp>
    </p:spTree>
    <p:extLst>
      <p:ext uri="{BB962C8B-B14F-4D97-AF65-F5344CB8AC3E}">
        <p14:creationId xmlns:p14="http://schemas.microsoft.com/office/powerpoint/2010/main" val="24164503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A194-6BD3-45B5-84AD-DE2F6E85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pipes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01AB4E-08E2-4D92-B401-6F6E90144C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Pipes can be a mixed bag when we talk about performance</a:t>
            </a:r>
          </a:p>
          <a:p>
            <a:r>
              <a:rPr lang="en-US" dirty="0"/>
              <a:t>Performance of Pipes is dependent on what cmdlet you are passing data to and what type of data.</a:t>
            </a:r>
          </a:p>
          <a:p>
            <a:r>
              <a:rPr lang="en-US" dirty="0"/>
              <a:t>Pipes can have a lower memory footprint in some cases</a:t>
            </a:r>
          </a:p>
          <a:p>
            <a:r>
              <a:rPr lang="en-US" dirty="0"/>
              <a:t>Be very careful with pipes if processing order matters.</a:t>
            </a:r>
          </a:p>
          <a:p>
            <a:endParaRPr lang="en-US" dirty="0"/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1DB652DB-B009-473D-803A-F748C17D6C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569996"/>
            <a:ext cx="5394325" cy="41752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334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36FB-CA3A-4C8E-91E9-343EB51D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type method 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3BF9-FA66-459C-B638-0D21AA9840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.NET Methods can be faster than their “syntactical sugar” counterparts (e.g. .Add() vs +=)</a:t>
            </a:r>
          </a:p>
          <a:p>
            <a:r>
              <a:rPr lang="en-US" sz="2800" dirty="0"/>
              <a:t>.NET Methods can be faster than their cmdlet counterparts</a:t>
            </a:r>
          </a:p>
          <a:p>
            <a:r>
              <a:rPr lang="en-US" sz="2800" dirty="0"/>
              <a:t>You can expose the available methods my executing Get-Member, but docs.microsoft.com can be faster.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739101E4-C35C-4275-8E8F-5E290635712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1776412"/>
            <a:ext cx="451485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56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36FB-CA3A-4C8E-91E9-343EB51D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type method 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3BF9-FA66-459C-B638-0D21AA9840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find your type in MS Docs, append “.</a:t>
            </a:r>
            <a:r>
              <a:rPr lang="en-US" sz="2800" dirty="0" err="1"/>
              <a:t>GetType</a:t>
            </a:r>
            <a:r>
              <a:rPr lang="en-US" sz="2800" dirty="0"/>
              <a:t>().</a:t>
            </a:r>
            <a:r>
              <a:rPr lang="en-US" sz="2800" dirty="0" err="1"/>
              <a:t>FullName</a:t>
            </a:r>
            <a:r>
              <a:rPr lang="en-US" sz="2800" dirty="0"/>
              <a:t>” to your variable and search for the result:</a:t>
            </a:r>
          </a:p>
          <a:p>
            <a:pPr marL="0" indent="0">
              <a:buNone/>
            </a:pPr>
            <a:r>
              <a:rPr lang="en-US" sz="2800" dirty="0"/>
              <a:t>e.g.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site:docs.Microsoft.com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System.String</a:t>
            </a:r>
            <a:endParaRPr lang="en-US" sz="22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739101E4-C35C-4275-8E8F-5E290635712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1776412"/>
            <a:ext cx="451485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86762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4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A5A5A5"/>
      </a:hlink>
      <a:folHlink>
        <a:srgbClr val="A5A5A5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S 2020.potx" id="{EA3ED004-8C0A-423F-BAA0-A773925AF6A9}" vid="{F4B225E1-F8FB-4DCD-833B-C29785C2D3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6787FB9552CF40BFF026EAAC52FBCA" ma:contentTypeVersion="13" ma:contentTypeDescription="Create a new document." ma:contentTypeScope="" ma:versionID="3e67f11690c7d3c18b2a7d7019f4bf93">
  <xsd:schema xmlns:xsd="http://www.w3.org/2001/XMLSchema" xmlns:xs="http://www.w3.org/2001/XMLSchema" xmlns:p="http://schemas.microsoft.com/office/2006/metadata/properties" xmlns:ns2="0f628621-369a-46c7-83bd-de17ca407533" xmlns:ns3="994c1987-0261-432a-b2ef-a9da39f1b5e2" targetNamespace="http://schemas.microsoft.com/office/2006/metadata/properties" ma:root="true" ma:fieldsID="bebd89bf03aaef8daef7a9ce840a4680" ns2:_="" ns3:_="">
    <xsd:import namespace="0f628621-369a-46c7-83bd-de17ca407533"/>
    <xsd:import namespace="994c1987-0261-432a-b2ef-a9da39f1b5e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28621-369a-46c7-83bd-de17ca40753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4c1987-0261-432a-b2ef-a9da39f1b5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601562-35ED-457B-BE13-C176124233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628621-369a-46c7-83bd-de17ca407533"/>
    <ds:schemaRef ds:uri="994c1987-0261-432a-b2ef-a9da39f1b5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F96CB3-579C-4369-8AB2-D91B353AC245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0f628621-369a-46c7-83bd-de17ca407533"/>
    <ds:schemaRef ds:uri="994c1987-0261-432a-b2ef-a9da39f1b5e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MMS 2020 Template</Template>
  <TotalTime>3008</TotalTime>
  <Words>2701</Words>
  <Application>Microsoft Office PowerPoint</Application>
  <PresentationFormat>Widescreen</PresentationFormat>
  <Paragraphs>260</Paragraphs>
  <Slides>62</Slides>
  <Notes>0</Notes>
  <HiddenSlides>17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Calibri</vt:lpstr>
      <vt:lpstr>Consolas</vt:lpstr>
      <vt:lpstr>Courier New</vt:lpstr>
      <vt:lpstr>Segoe UI</vt:lpstr>
      <vt:lpstr>Segoe UI Light</vt:lpstr>
      <vt:lpstr>Segoe UI Semibold</vt:lpstr>
      <vt:lpstr>Wingdings 3</vt:lpstr>
      <vt:lpstr>Slice</vt:lpstr>
      <vt:lpstr>Performance Powershell</vt:lpstr>
      <vt:lpstr>PowerPoint Presentation</vt:lpstr>
      <vt:lpstr>Disclaimer</vt:lpstr>
      <vt:lpstr>How do we increase performance?</vt:lpstr>
      <vt:lpstr>PowerPoint Presentation</vt:lpstr>
      <vt:lpstr>How do we really increase performance</vt:lpstr>
      <vt:lpstr>Beware of pipes</vt:lpstr>
      <vt:lpstr>.NET type method men</vt:lpstr>
      <vt:lpstr>.NET type method men</vt:lpstr>
      <vt:lpstr>Powershell don’t talk too gud</vt:lpstr>
      <vt:lpstr>PowerPoint Presentation</vt:lpstr>
      <vt:lpstr>PowerPoint Presentation</vt:lpstr>
      <vt:lpstr>0: Filter vs where-object</vt:lpstr>
      <vt:lpstr>1: Foreach vs for</vt:lpstr>
      <vt:lpstr>2: Foreach loop vs foreach method</vt:lpstr>
      <vt:lpstr>3: Foreach loop vs for-eachobject</vt:lpstr>
      <vt:lpstr>4: Foreach vs |foreach-object</vt:lpstr>
      <vt:lpstr>5: Array vs arraylist</vt:lpstr>
      <vt:lpstr>6: Arraylist vs generic.list</vt:lpstr>
      <vt:lpstr>7: Object list vs typecast list</vt:lpstr>
      <vt:lpstr>8: Replace vs .net regex</vt:lpstr>
      <vt:lpstr>9: Pipes vs long form</vt:lpstr>
      <vt:lpstr>10: String.insert() vs +=</vt:lpstr>
      <vt:lpstr>11: String.format() vs -f</vt:lpstr>
      <vt:lpstr>12: Get-content vs .net streams</vt:lpstr>
      <vt:lpstr>13: [void] vs out-null</vt:lpstr>
      <vt:lpstr>14: Write-host vs write-output</vt:lpstr>
      <vt:lpstr>15: Write-output vs [console]::Writeline()</vt:lpstr>
      <vt:lpstr>16: Function vs code</vt:lpstr>
      <vt:lpstr>17: Classes vs code</vt:lpstr>
      <vt:lpstr>Get-childitem –filter vs path</vt:lpstr>
      <vt:lpstr>Jobs, workflows, and runspaces, oh my!</vt:lpstr>
      <vt:lpstr>Hold up…  What is multi-threading?</vt:lpstr>
      <vt:lpstr>Creating Jobs (No political jokes please)</vt:lpstr>
      <vt:lpstr>Creating workflows</vt:lpstr>
      <vt:lpstr>Creating Runspaces</vt:lpstr>
      <vt:lpstr>PowerPoint Presentation</vt:lpstr>
      <vt:lpstr>Why, When, and how many “threads”?</vt:lpstr>
      <vt:lpstr>Measure once, cut twice</vt:lpstr>
      <vt:lpstr>Just like English…  left to right, top to butt</vt:lpstr>
      <vt:lpstr>Don’t forget to take a break!</vt:lpstr>
      <vt:lpstr>Measuring performance</vt:lpstr>
      <vt:lpstr>PowerPoint Presentation</vt:lpstr>
      <vt:lpstr>PowerPoint Presentation</vt:lpstr>
      <vt:lpstr>References &amp; Additional Reading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Powershell</dc:title>
  <dc:creator>Corio, Scott</dc:creator>
  <cp:keywords>No Restrictions</cp:keywords>
  <cp:lastModifiedBy>Corio, Scott</cp:lastModifiedBy>
  <cp:revision>39</cp:revision>
  <dcterms:created xsi:type="dcterms:W3CDTF">2020-05-11T15:18:46Z</dcterms:created>
  <dcterms:modified xsi:type="dcterms:W3CDTF">2020-05-13T17:32:09Z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0x010100066787FB9552CF40BFF026EAAC52FBCA</vt:lpwstr>
  </property>
</Properties>
</file>