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3"/>
  </p:notesMasterIdLst>
  <p:sldIdLst>
    <p:sldId id="258" r:id="rId2"/>
  </p:sldIdLst>
  <p:sldSz cx="30275213" cy="42803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96B"/>
    <a:srgbClr val="595959"/>
    <a:srgbClr val="236F50"/>
    <a:srgbClr val="31884A"/>
    <a:srgbClr val="560086"/>
    <a:srgbClr val="16537F"/>
    <a:srgbClr val="E9F4FB"/>
    <a:srgbClr val="AAD4F0"/>
    <a:srgbClr val="00B050"/>
    <a:srgbClr val="575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9D20B-F553-4498-8603-C68B06B70E86}" v="889" dt="2022-01-18T04:44:11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22" autoAdjust="0"/>
    <p:restoredTop sz="95852" autoAdjust="0"/>
  </p:normalViewPr>
  <p:slideViewPr>
    <p:cSldViewPr snapToGrid="0">
      <p:cViewPr>
        <p:scale>
          <a:sx n="32" d="100"/>
          <a:sy n="32" d="100"/>
        </p:scale>
        <p:origin x="141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B9C5E-6F3D-4968-8226-0525DA816D83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11BB5-F0EB-47C4-B553-0F9CAB86E2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19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11BB5-F0EB-47C4-B553-0F9CAB86E2C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32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8031" y="-52850"/>
            <a:ext cx="30365655" cy="42909462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3331" y="15007743"/>
            <a:ext cx="19291903" cy="10275287"/>
          </a:xfrm>
        </p:spPr>
        <p:txBody>
          <a:bodyPr anchor="b">
            <a:noAutofit/>
          </a:bodyPr>
          <a:lstStyle>
            <a:lvl1pPr algn="r">
              <a:defRPr sz="17879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31" y="25283021"/>
            <a:ext cx="19291903" cy="684622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89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21243349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7" y="27901712"/>
            <a:ext cx="21016885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58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45587" y="22670141"/>
            <a:ext cx="17944633" cy="237798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2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7901712"/>
            <a:ext cx="21016888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11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2058378"/>
            <a:ext cx="21016888" cy="16199396"/>
          </a:xfrm>
        </p:spPr>
        <p:txBody>
          <a:bodyPr anchor="b">
            <a:normAutofit/>
          </a:bodyPr>
          <a:lstStyle>
            <a:lvl1pPr algn="l">
              <a:defRPr sz="1456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92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98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036" y="3804779"/>
            <a:ext cx="2099619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accent1"/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15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05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90507" y="3804782"/>
            <a:ext cx="3240785" cy="3277659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8344" y="3804782"/>
            <a:ext cx="17200407" cy="32776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58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19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69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6857296"/>
            <a:ext cx="21016888" cy="11400487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5370131"/>
          </a:xfrm>
        </p:spPr>
        <p:txBody>
          <a:bodyPr anchor="t"/>
          <a:lstStyle>
            <a:lvl1pPr marL="0" indent="0" algn="l">
              <a:buNone/>
              <a:defRPr sz="66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06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82436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8349" y="13485176"/>
            <a:ext cx="10224536" cy="24221587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10693" y="13485186"/>
            <a:ext cx="10224539" cy="24221593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834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20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20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1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3804779"/>
            <a:ext cx="21016885" cy="82436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2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55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9353440"/>
            <a:ext cx="9238118" cy="7979463"/>
          </a:xfrm>
        </p:spPr>
        <p:txBody>
          <a:bodyPr anchor="b">
            <a:normAutofit/>
          </a:bodyPr>
          <a:lstStyle>
            <a:lvl1pPr>
              <a:defRPr sz="6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270" y="3213874"/>
            <a:ext cx="11210957" cy="344928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17332900"/>
            <a:ext cx="9238118" cy="16130671"/>
          </a:xfrm>
        </p:spPr>
        <p:txBody>
          <a:bodyPr>
            <a:normAutofit/>
          </a:bodyPr>
          <a:lstStyle>
            <a:lvl1pPr marL="0" indent="0">
              <a:buNone/>
              <a:defRPr sz="4635"/>
            </a:lvl1pPr>
            <a:lvl2pPr marL="1135308" indent="0">
              <a:buNone/>
              <a:defRPr sz="3476"/>
            </a:lvl2pPr>
            <a:lvl3pPr marL="2270615" indent="0">
              <a:buNone/>
              <a:defRPr sz="2980"/>
            </a:lvl3pPr>
            <a:lvl4pPr marL="3405923" indent="0">
              <a:buNone/>
              <a:defRPr sz="2483"/>
            </a:lvl4pPr>
            <a:lvl5pPr marL="4541230" indent="0">
              <a:buNone/>
              <a:defRPr sz="2483"/>
            </a:lvl5pPr>
            <a:lvl6pPr marL="5676538" indent="0">
              <a:buNone/>
              <a:defRPr sz="2483"/>
            </a:lvl6pPr>
            <a:lvl7pPr marL="6811846" indent="0">
              <a:buNone/>
              <a:defRPr sz="2483"/>
            </a:lvl7pPr>
            <a:lvl8pPr marL="7947153" indent="0">
              <a:buNone/>
              <a:defRPr sz="2483"/>
            </a:lvl8pPr>
            <a:lvl9pPr marL="9082461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77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29962634"/>
            <a:ext cx="21016885" cy="3537259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18344" y="3804779"/>
            <a:ext cx="21016885" cy="24002800"/>
          </a:xfrm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33499893"/>
            <a:ext cx="21016885" cy="4206877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11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28032" y="-52850"/>
            <a:ext cx="30365658" cy="42909462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5186"/>
            <a:ext cx="21016885" cy="2422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96472" y="37706779"/>
            <a:ext cx="2265118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8C17-53BE-4869-9966-7C224347FB88}" type="datetimeFigureOut">
              <a:rPr lang="en-AU" smtClean="0"/>
              <a:t>3/02/2024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346" y="37706779"/>
            <a:ext cx="1530637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37920" y="37706779"/>
            <a:ext cx="1697312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accent1"/>
                </a:solidFill>
              </a:defRPr>
            </a:lvl1pPr>
          </a:lstStyle>
          <a:p>
            <a:fld id="{B329B0ED-F7D2-49BD-A964-D53BE3469A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7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1513743" rtl="0" eaLnBrk="1" latinLnBrk="0" hangingPunct="1">
        <a:spcBef>
          <a:spcPct val="0"/>
        </a:spcBef>
        <a:buNone/>
        <a:defRPr sz="1191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08" indent="-1135308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78435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98102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1184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32558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839333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35307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866820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481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tiff"/><Relationship Id="rId18" Type="http://schemas.openxmlformats.org/officeDocument/2006/relationships/image" Target="../media/image15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tiff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emf"/><Relationship Id="rId20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19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C6E2C79-0FD3-4647-9187-AA40824D2D95}"/>
              </a:ext>
            </a:extLst>
          </p:cNvPr>
          <p:cNvGrpSpPr>
            <a:grpSpLocks/>
          </p:cNvGrpSpPr>
          <p:nvPr/>
        </p:nvGrpSpPr>
        <p:grpSpPr>
          <a:xfrm>
            <a:off x="122327" y="31112891"/>
            <a:ext cx="20680273" cy="9577445"/>
            <a:chOff x="699206" y="13232283"/>
            <a:chExt cx="30096000" cy="9302192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A829816-233E-4496-A7DA-063E12B9C501}"/>
                </a:ext>
              </a:extLst>
            </p:cNvPr>
            <p:cNvSpPr>
              <a:spLocks/>
            </p:cNvSpPr>
            <p:nvPr/>
          </p:nvSpPr>
          <p:spPr>
            <a:xfrm>
              <a:off x="699206" y="14288878"/>
              <a:ext cx="30096000" cy="82455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653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F2FDC6A-5F94-48C1-BFD3-0A658F4A3A08}"/>
                </a:ext>
              </a:extLst>
            </p:cNvPr>
            <p:cNvSpPr>
              <a:spLocks/>
            </p:cNvSpPr>
            <p:nvPr/>
          </p:nvSpPr>
          <p:spPr>
            <a:xfrm>
              <a:off x="699206" y="13232283"/>
              <a:ext cx="30096000" cy="104896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6600195-008B-4312-9500-389F9EB5422C}"/>
              </a:ext>
            </a:extLst>
          </p:cNvPr>
          <p:cNvSpPr>
            <a:spLocks/>
          </p:cNvSpPr>
          <p:nvPr/>
        </p:nvSpPr>
        <p:spPr>
          <a:xfrm>
            <a:off x="131243" y="31285374"/>
            <a:ext cx="77030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4400" b="1" cap="none" spc="0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Further In Vitro Validation</a:t>
            </a:r>
            <a:endParaRPr lang="en-US" sz="4400" b="1" cap="none" spc="0" dirty="0">
              <a:ln w="3175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A0D1BE4-5E98-6A55-77E1-C4E4831D1A28}"/>
              </a:ext>
            </a:extLst>
          </p:cNvPr>
          <p:cNvGrpSpPr>
            <a:grpSpLocks/>
          </p:cNvGrpSpPr>
          <p:nvPr/>
        </p:nvGrpSpPr>
        <p:grpSpPr>
          <a:xfrm>
            <a:off x="90845" y="5510137"/>
            <a:ext cx="15960520" cy="6798022"/>
            <a:chOff x="70220" y="5510137"/>
            <a:chExt cx="15960520" cy="67980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F8344A1-1FA7-4B21-A563-E237D7DF45D8}"/>
                </a:ext>
              </a:extLst>
            </p:cNvPr>
            <p:cNvGrpSpPr>
              <a:grpSpLocks/>
            </p:cNvGrpSpPr>
            <p:nvPr/>
          </p:nvGrpSpPr>
          <p:grpSpPr>
            <a:xfrm>
              <a:off x="70220" y="5510137"/>
              <a:ext cx="15960520" cy="6798022"/>
              <a:chOff x="699206" y="13232282"/>
              <a:chExt cx="30096000" cy="642395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BE79DC3-090E-4E8B-BD16-34A48FDFEA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9206" y="14206382"/>
                <a:ext cx="30096000" cy="54498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653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00BF3E-B64E-4691-BCAB-3B162A2E80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9206" y="13232282"/>
                <a:ext cx="30096000" cy="102057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889FC5-795C-43D9-8955-F6C56FF9DE3B}"/>
                </a:ext>
              </a:extLst>
            </p:cNvPr>
            <p:cNvSpPr>
              <a:spLocks/>
            </p:cNvSpPr>
            <p:nvPr/>
          </p:nvSpPr>
          <p:spPr>
            <a:xfrm>
              <a:off x="131709" y="5665416"/>
              <a:ext cx="8746305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en-AU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Diffuse Midline Glioma (DMG)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9E4123-99F3-41D2-904B-B7D2E09AF58B}"/>
                </a:ext>
              </a:extLst>
            </p:cNvPr>
            <p:cNvSpPr txBox="1">
              <a:spLocks/>
            </p:cNvSpPr>
            <p:nvPr/>
          </p:nvSpPr>
          <p:spPr>
            <a:xfrm>
              <a:off x="185350" y="6995789"/>
              <a:ext cx="7952346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Clr>
                  <a:schemeClr val="bg2">
                    <a:lumMod val="2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AU" sz="2800" dirty="0">
                  <a:latin typeface="Arial" panose="020B0604020202020204" pitchFamily="34" charset="0"/>
                  <a:cs typeface="Arial" panose="020B0604020202020204" pitchFamily="34" charset="0"/>
                </a:rPr>
                <a:t>Diffuse midline gliomas (DMG)  are tumours of the glial cells in the midline regions of the brain (Figure 1).</a:t>
              </a:r>
            </a:p>
            <a:p>
              <a:pPr marL="342900" indent="-342900" algn="just">
                <a:buClr>
                  <a:schemeClr val="bg2">
                    <a:lumMod val="2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AU" sz="2800" dirty="0">
                  <a:latin typeface="Arial" panose="020B0604020202020204" pitchFamily="34" charset="0"/>
                  <a:cs typeface="Arial" panose="020B0604020202020204" pitchFamily="34" charset="0"/>
                </a:rPr>
                <a:t>Median overall survival for DMGs is 9-15 months.</a:t>
              </a:r>
            </a:p>
            <a:p>
              <a:pPr marL="342900" indent="-342900" algn="just">
                <a:buClr>
                  <a:schemeClr val="bg2">
                    <a:lumMod val="25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AU" sz="2800" dirty="0">
                  <a:latin typeface="Arial" panose="020B0604020202020204" pitchFamily="34" charset="0"/>
                  <a:cs typeface="Arial" panose="020B0604020202020204" pitchFamily="34" charset="0"/>
                </a:rPr>
                <a:t>Localisation precludes surgical resection, leaving palliative radiotherapy as standard treatment.</a:t>
              </a:r>
            </a:p>
            <a:p>
              <a:pPr marL="342900" indent="-342900" algn="just">
                <a:buClr>
                  <a:schemeClr val="bg2">
                    <a:lumMod val="25000"/>
                  </a:schemeClr>
                </a:buClr>
                <a:buFont typeface="Arial" panose="020B0604020202020204" pitchFamily="34" charset="0"/>
                <a:buChar char="•"/>
              </a:pPr>
              <a:endParaRPr lang="en-A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buClr>
                  <a:schemeClr val="bg2">
                    <a:lumMod val="25000"/>
                  </a:schemeClr>
                </a:buClr>
              </a:pPr>
              <a:r>
                <a:rPr lang="en-AU" sz="3200" b="1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Desperate need for effective precision therapies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B780D8-0DDD-4295-AD71-2DFF480CF90A}"/>
              </a:ext>
            </a:extLst>
          </p:cNvPr>
          <p:cNvGrpSpPr>
            <a:grpSpLocks/>
          </p:cNvGrpSpPr>
          <p:nvPr/>
        </p:nvGrpSpPr>
        <p:grpSpPr>
          <a:xfrm>
            <a:off x="-82172" y="12432918"/>
            <a:ext cx="30437479" cy="615568"/>
            <a:chOff x="-2155565" y="14596498"/>
            <a:chExt cx="14415433" cy="1109275"/>
          </a:xfrm>
          <a:solidFill>
            <a:srgbClr val="FF0000"/>
          </a:solidFill>
        </p:grpSpPr>
        <p:sp>
          <p:nvSpPr>
            <p:cNvPr id="58" name="AutoShape 441">
              <a:extLst>
                <a:ext uri="{FF2B5EF4-FFF2-40B4-BE49-F238E27FC236}">
                  <a16:creationId xmlns:a16="http://schemas.microsoft.com/office/drawing/2014/main" id="{4B0F58DC-CBD7-4482-AC0D-44675A22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74989" y="14596498"/>
              <a:ext cx="14250296" cy="1109275"/>
            </a:xfrm>
            <a:prstGeom prst="roundRect">
              <a:avLst>
                <a:gd name="adj" fmla="val 0"/>
              </a:avLst>
            </a:prstGeom>
            <a:grpFill/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39A9250-A0E4-46D3-9CA8-6A08984CD7F0}"/>
                </a:ext>
              </a:extLst>
            </p:cNvPr>
            <p:cNvSpPr txBox="1">
              <a:spLocks/>
            </p:cNvSpPr>
            <p:nvPr/>
          </p:nvSpPr>
          <p:spPr>
            <a:xfrm>
              <a:off x="-2155565" y="14660800"/>
              <a:ext cx="14415433" cy="942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AU" sz="28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HYPOTHESIS: The characterisation of the genome, proteome and phosphoproteome will allow for the development of effective treatment strategies for diffuse midline gliomas.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3E5D5A01-38A7-40A6-B8CE-E2ED61B3C8AE}"/>
              </a:ext>
            </a:extLst>
          </p:cNvPr>
          <p:cNvGrpSpPr>
            <a:grpSpLocks/>
          </p:cNvGrpSpPr>
          <p:nvPr/>
        </p:nvGrpSpPr>
        <p:grpSpPr>
          <a:xfrm>
            <a:off x="16227085" y="5510137"/>
            <a:ext cx="13954469" cy="6798022"/>
            <a:chOff x="16211871" y="8471153"/>
            <a:chExt cx="13954469" cy="679802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0D7A31B-3490-4F52-9577-4B990B8C0AE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211871" y="8471153"/>
              <a:ext cx="13954469" cy="6798022"/>
              <a:chOff x="699206" y="13232282"/>
              <a:chExt cx="30096000" cy="910586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AB51601-560C-4BBE-BC93-038456DBCC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9206" y="14282694"/>
                <a:ext cx="30096000" cy="8055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653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9E44E3B-8175-44C5-B830-0938888EA6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9206" y="13232282"/>
                <a:ext cx="30096000" cy="144664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355547-C010-43ED-A3B8-E250D6C1364A}"/>
                </a:ext>
              </a:extLst>
            </p:cNvPr>
            <p:cNvSpPr>
              <a:spLocks/>
            </p:cNvSpPr>
            <p:nvPr/>
          </p:nvSpPr>
          <p:spPr>
            <a:xfrm>
              <a:off x="16241068" y="8626433"/>
              <a:ext cx="8876148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4400" b="1" cap="none" spc="0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. Precision Therapies for </a:t>
              </a:r>
              <a:r>
                <a:rPr lang="en-US" sz="4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DMGs</a:t>
              </a:r>
              <a:endParaRPr lang="en-US" sz="4400" b="1" cap="none" spc="0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0EFF5C8D-CF0C-49A3-9FDF-54CDD88B99BF}"/>
              </a:ext>
            </a:extLst>
          </p:cNvPr>
          <p:cNvGrpSpPr>
            <a:grpSpLocks/>
          </p:cNvGrpSpPr>
          <p:nvPr/>
        </p:nvGrpSpPr>
        <p:grpSpPr>
          <a:xfrm>
            <a:off x="84421" y="13180031"/>
            <a:ext cx="14505004" cy="17794784"/>
            <a:chOff x="15122226" y="13405159"/>
            <a:chExt cx="14505004" cy="1484550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E9A968C-3245-490D-9AB3-3127B607DF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157034" y="13405159"/>
              <a:ext cx="14470196" cy="14845507"/>
              <a:chOff x="699206" y="13232282"/>
              <a:chExt cx="29023714" cy="19981362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2987BF8-316E-484B-B430-E6548D9F45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9206" y="14288881"/>
                <a:ext cx="29023714" cy="18924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653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3E96028-C932-452B-9A93-CC3C1474ED5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9206" y="13232282"/>
                <a:ext cx="29023714" cy="120968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A24392B-F923-47F5-95D8-D69837B76505}"/>
                </a:ext>
              </a:extLst>
            </p:cNvPr>
            <p:cNvSpPr>
              <a:spLocks/>
            </p:cNvSpPr>
            <p:nvPr/>
          </p:nvSpPr>
          <p:spPr>
            <a:xfrm>
              <a:off x="15122226" y="13560437"/>
              <a:ext cx="7492757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4400" b="1" cap="none" spc="0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. SU-DIPG-XIII Multi-omics</a:t>
              </a: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A3F764E8-BAD1-9776-6512-F908CC33AB21}"/>
              </a:ext>
            </a:extLst>
          </p:cNvPr>
          <p:cNvGrpSpPr/>
          <p:nvPr/>
        </p:nvGrpSpPr>
        <p:grpSpPr>
          <a:xfrm>
            <a:off x="21031201" y="31112889"/>
            <a:ext cx="9140456" cy="9577030"/>
            <a:chOff x="23382855" y="31112889"/>
            <a:chExt cx="6788801" cy="957703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967D93C-121C-4D54-BDBD-6B081F13F7B6}"/>
                </a:ext>
              </a:extLst>
            </p:cNvPr>
            <p:cNvSpPr>
              <a:spLocks/>
            </p:cNvSpPr>
            <p:nvPr/>
          </p:nvSpPr>
          <p:spPr>
            <a:xfrm>
              <a:off x="23382855" y="32202465"/>
              <a:ext cx="6788801" cy="84874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653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D3E5380-3B8D-4D26-AC85-2B4D66CC08A7}"/>
                </a:ext>
              </a:extLst>
            </p:cNvPr>
            <p:cNvSpPr>
              <a:spLocks/>
            </p:cNvSpPr>
            <p:nvPr/>
          </p:nvSpPr>
          <p:spPr>
            <a:xfrm>
              <a:off x="23382855" y="31112889"/>
              <a:ext cx="6788801" cy="108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132796-C852-486A-9A63-BA5F30D29645}"/>
              </a:ext>
            </a:extLst>
          </p:cNvPr>
          <p:cNvSpPr>
            <a:spLocks/>
          </p:cNvSpPr>
          <p:nvPr/>
        </p:nvSpPr>
        <p:spPr>
          <a:xfrm>
            <a:off x="21053405" y="31268169"/>
            <a:ext cx="6562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Conclusions</a:t>
            </a:r>
            <a:endParaRPr lang="en-US" sz="4400" b="1" cap="none" spc="0" dirty="0">
              <a:ln w="3175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47C93AB-218C-4AC1-8379-C0D9DBDB4793}"/>
              </a:ext>
            </a:extLst>
          </p:cNvPr>
          <p:cNvSpPr txBox="1">
            <a:spLocks/>
          </p:cNvSpPr>
          <p:nvPr/>
        </p:nvSpPr>
        <p:spPr>
          <a:xfrm>
            <a:off x="21211631" y="32521392"/>
            <a:ext cx="877959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A systems-wide approach in pHGGs to uncover the protein-controlled functional outcomes of somatic genetic alterations.</a:t>
            </a:r>
          </a:p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In vitro testing of proteomics proteomics-based targets for SU-DIPG-XIII and UON-VIBE5 proved effective in inhibiting cell proliferation while UON-VIBE5’s genomically predicted therapy was unsuccessful.</a:t>
            </a:r>
          </a:p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The combination of genomics and proteomics predicted targets acted synergistically in reducing RA055 cell proliferation.</a:t>
            </a:r>
          </a:p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Future work will be testing more multi-omically predicted therapies and performing a similar analysis on a wider range of samples to gain a better understanding of the biology of pHGGs.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B387C9A-053F-CBF6-F496-8AE4E1E60AFC}"/>
              </a:ext>
            </a:extLst>
          </p:cNvPr>
          <p:cNvSpPr>
            <a:spLocks/>
          </p:cNvSpPr>
          <p:nvPr/>
        </p:nvSpPr>
        <p:spPr>
          <a:xfrm>
            <a:off x="95331" y="40854692"/>
            <a:ext cx="30076326" cy="1827789"/>
          </a:xfrm>
          <a:prstGeom prst="rect">
            <a:avLst/>
          </a:prstGeom>
          <a:solidFill>
            <a:schemeClr val="bg1"/>
          </a:solidFill>
          <a:ln>
            <a:solidFill>
              <a:srgbClr val="165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AU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342900" indent="-342900" algn="just">
              <a:buAutoNum type="arabicPeriod"/>
            </a:pPr>
            <a:r>
              <a:rPr lang="en-A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Juratli</a:t>
            </a:r>
            <a:r>
              <a:rPr lang="en-A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T. A., Qin, N., Cahill, D. P. &amp; </a:t>
            </a:r>
            <a:r>
              <a:rPr lang="en-A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Filbin</a:t>
            </a:r>
            <a:r>
              <a:rPr lang="en-A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 G. Molecular pathogenesis and therapeutic implications in </a:t>
            </a:r>
            <a:r>
              <a:rPr lang="en-A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pediatric</a:t>
            </a:r>
            <a:r>
              <a:rPr lang="en-A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high-grade gliomas. Pharmacology &amp; Therapeutics 182, 70-79, </a:t>
            </a:r>
            <a:r>
              <a:rPr lang="en-A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doi:https</a:t>
            </a:r>
            <a:r>
              <a:rPr lang="en-A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://doi.org/10.1016/j.pharmthera.2017.08.006 (2018).</a:t>
            </a:r>
          </a:p>
          <a:p>
            <a:pPr marL="342900" indent="-342900" algn="just">
              <a:buAutoNum type="arabicPeriod"/>
            </a:pPr>
            <a:r>
              <a:rPr lang="en-A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Findlay, I. J. et al. Pharmaco-proteogenomic profiling of </a:t>
            </a:r>
            <a:r>
              <a:rPr lang="en-A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pediatric</a:t>
            </a:r>
            <a:r>
              <a:rPr lang="en-A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diffuse midline glioma to inform future treatment strategies. Oncogene 41, 461-475, doi:10.1038/s41388-021-02102-y (2022).</a:t>
            </a:r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doi:10.1038/s41388-021-02102-y (2021).</a:t>
            </a:r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02B779D-969A-38A4-39C4-3555165E10EC}"/>
              </a:ext>
            </a:extLst>
          </p:cNvPr>
          <p:cNvSpPr txBox="1">
            <a:spLocks/>
          </p:cNvSpPr>
          <p:nvPr/>
        </p:nvSpPr>
        <p:spPr>
          <a:xfrm>
            <a:off x="16355316" y="6611705"/>
            <a:ext cx="77617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Patients can be given targeted therapies based on tumour genome analysis.</a:t>
            </a:r>
          </a:p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Genomic sequencing has provided a greater understanding of DMGs (Figure 2), however, has failed to improve patient outcomes.</a:t>
            </a:r>
          </a:p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Genomic analysis alone, is unable to explain how mutations influence tumour growth.</a:t>
            </a:r>
          </a:p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Analysis of the proteins/phosphoproteins within tumours can explain their rapid development and proliferation. </a:t>
            </a:r>
          </a:p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Coupling proteins and signalling pathways with genetic mutations, provides a systems-wide understanding of a tumour.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1A8D0-C456-4D00-AC71-ACBE184CE2E9}"/>
              </a:ext>
            </a:extLst>
          </p:cNvPr>
          <p:cNvSpPr>
            <a:spLocks/>
          </p:cNvSpPr>
          <p:nvPr/>
        </p:nvSpPr>
        <p:spPr>
          <a:xfrm>
            <a:off x="90845" y="1144663"/>
            <a:ext cx="30096000" cy="4242008"/>
          </a:xfrm>
          <a:prstGeom prst="rect">
            <a:avLst/>
          </a:prstGeom>
          <a:solidFill>
            <a:schemeClr val="bg1"/>
          </a:solidFill>
          <a:ln>
            <a:solidFill>
              <a:srgbClr val="165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F3E1F-645E-4072-8A42-3540D1FFBE8E}"/>
              </a:ext>
            </a:extLst>
          </p:cNvPr>
          <p:cNvSpPr txBox="1">
            <a:spLocks/>
          </p:cNvSpPr>
          <p:nvPr/>
        </p:nvSpPr>
        <p:spPr>
          <a:xfrm>
            <a:off x="228693" y="1322865"/>
            <a:ext cx="29885618" cy="105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AU" sz="2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Izac J. Findlay</a:t>
            </a:r>
            <a:r>
              <a:rPr lang="en-AU" sz="2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Dilana Staudt 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Padraic Kearney 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Mika L. Persson 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Holly McEwen 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Ryan J. Duchatel 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Evangeline R. Jackson 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Nathan D. Smith 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Nicholas A. </a:t>
            </a:r>
            <a:r>
              <a:rPr lang="en-AU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Vitanza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Jason E. Cain 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Sebastian M. </a:t>
            </a:r>
            <a:r>
              <a:rPr lang="en-AU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Waszak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Mitchell Hansen 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Frank Alvaro 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,11</a:t>
            </a:r>
            <a:r>
              <a:rPr lang="en-A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Matthew D. Dun 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28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sz="280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9A22F-4737-450F-B5CF-1008E5BC7ECF}"/>
              </a:ext>
            </a:extLst>
          </p:cNvPr>
          <p:cNvSpPr txBox="1">
            <a:spLocks/>
          </p:cNvSpPr>
          <p:nvPr/>
        </p:nvSpPr>
        <p:spPr>
          <a:xfrm>
            <a:off x="94804" y="109598"/>
            <a:ext cx="30088800" cy="1015663"/>
          </a:xfrm>
          <a:prstGeom prst="rect">
            <a:avLst/>
          </a:prstGeom>
          <a:solidFill>
            <a:srgbClr val="5B696B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en-AU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multi-omically guided approach to the treatment of diffuse midline gliomas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C4A8D-0B7A-4A89-9520-F7DD829949B4}"/>
              </a:ext>
            </a:extLst>
          </p:cNvPr>
          <p:cNvSpPr txBox="1">
            <a:spLocks/>
          </p:cNvSpPr>
          <p:nvPr/>
        </p:nvSpPr>
        <p:spPr>
          <a:xfrm>
            <a:off x="186734" y="2395268"/>
            <a:ext cx="21965803" cy="2923877"/>
          </a:xfrm>
          <a:prstGeom prst="rect">
            <a:avLst/>
          </a:prstGeom>
          <a:noFill/>
        </p:spPr>
        <p:txBody>
          <a:bodyPr wrap="square" lIns="90000" numCol="2" spcCol="324000" rtlCol="0" anchor="ctr">
            <a:spAutoFit/>
          </a:bodyPr>
          <a:lstStyle/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AU" sz="17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Cancer Signalling Research Group, School of Biomedical Sciences and Pharmacy, College of Health, Medicine &amp; Wellbeing, University of Newcastle, Callaghan, NSW, Australia</a:t>
            </a:r>
            <a:endParaRPr lang="en-AU" sz="17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AU" sz="17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Precision Medicine Research Program, Hunter Medical Research Institute, New Lambton Heights, NSW, Australia</a:t>
            </a:r>
            <a:endParaRPr lang="en-AU" sz="17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AU" sz="17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Analytical and Biomolecular Research Facility, University of Newcastle, Newcastle, NSW, Australia</a:t>
            </a:r>
            <a:endParaRPr lang="en-AU" sz="17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AU" sz="17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 Towne </a:t>
            </a:r>
            <a:r>
              <a:rPr lang="en-AU" sz="17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Center</a:t>
            </a:r>
            <a:r>
              <a:rPr lang="en-AU" sz="17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Childhood Cancer Research, Seattle Children's Research Institute, Seattle, WA, USA</a:t>
            </a:r>
            <a:endParaRPr lang="en-AU" sz="17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AU" sz="17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Division of Pediatric Hematology/Oncology, Department of </a:t>
            </a:r>
            <a:r>
              <a:rPr lang="en-AU" sz="17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Pediatrics</a:t>
            </a:r>
            <a:r>
              <a:rPr lang="en-AU" sz="17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Seattle Children's Hospital, Seattle, WA, USA</a:t>
            </a:r>
            <a:endParaRPr lang="en-AU" sz="17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AU" sz="17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Hudson Institute of Medical Research, Melbourne, VIC, Australia</a:t>
            </a:r>
            <a:endParaRPr lang="en-AU" sz="17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AU" sz="17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Paediatrics, Monash University, Melbourne, VIC, Australia</a:t>
            </a:r>
            <a:endParaRPr lang="en-AU" sz="17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AU" sz="17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Centre for Molecular Medicine Norway (NCMM), Nordic EMBL Partnership, University of Oslo and Oslo University Hospital, Oslo, Norway</a:t>
            </a:r>
            <a:endParaRPr lang="en-AU" sz="17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AU" sz="17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Neurology, University of California, San Francisco, CA, USA</a:t>
            </a:r>
            <a:endParaRPr lang="en-AU" sz="17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AU" sz="17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Surgical Department, John Hunter Hospital, Newcastle, NSW, Australia</a:t>
            </a:r>
            <a:endParaRPr lang="en-AU" sz="17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AU" sz="17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John Hunter Children's Hospital, Newcastle, NSW, Australia</a:t>
            </a:r>
            <a:endParaRPr lang="en-AU" sz="17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E0DB1BC-B47C-E8D7-0CF3-DD0DEA737EA5}"/>
              </a:ext>
            </a:extLst>
          </p:cNvPr>
          <p:cNvGrpSpPr>
            <a:grpSpLocks/>
          </p:cNvGrpSpPr>
          <p:nvPr/>
        </p:nvGrpSpPr>
        <p:grpSpPr>
          <a:xfrm>
            <a:off x="22692885" y="3350102"/>
            <a:ext cx="6953611" cy="1845618"/>
            <a:chOff x="23142446" y="3507125"/>
            <a:chExt cx="6002320" cy="1562417"/>
          </a:xfrm>
        </p:grpSpPr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0A7E0DC-50D8-B725-8DE0-1ED9D5AA9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2446" y="3673649"/>
              <a:ext cx="1245199" cy="1229368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5A375DE6-58FE-4C22-0D09-5586FD95D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827874" y="3577341"/>
              <a:ext cx="1316892" cy="1421984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9B7890AB-FB6B-D2C6-5F0F-98DB5236F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76887" y="3633016"/>
              <a:ext cx="1316894" cy="131063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0CC977B-0404-A87B-4AF5-CC46C6334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807048" y="3507125"/>
              <a:ext cx="1245199" cy="1562417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5F7293E-A7B7-CDD9-FA15-C71575CC9B50}"/>
              </a:ext>
            </a:extLst>
          </p:cNvPr>
          <p:cNvGrpSpPr>
            <a:grpSpLocks/>
          </p:cNvGrpSpPr>
          <p:nvPr/>
        </p:nvGrpSpPr>
        <p:grpSpPr>
          <a:xfrm>
            <a:off x="22113074" y="2073392"/>
            <a:ext cx="7840053" cy="1219540"/>
            <a:chOff x="22433351" y="2492436"/>
            <a:chExt cx="7225824" cy="1007729"/>
          </a:xfrm>
        </p:grpSpPr>
        <p:pic>
          <p:nvPicPr>
            <p:cNvPr id="64" name="Picture 2" descr="PhD Scholarship in Advancing Occupational Health and Safety Management,  Australia">
              <a:extLst>
                <a:ext uri="{FF2B5EF4-FFF2-40B4-BE49-F238E27FC236}">
                  <a16:creationId xmlns:a16="http://schemas.microsoft.com/office/drawing/2014/main" id="{3F4F22D1-94DA-6FD8-64A1-94B774889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351" y="2527545"/>
              <a:ext cx="2222275" cy="937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04E6F8C-58A4-0B92-6AB1-927BCC356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21066" y="2492436"/>
              <a:ext cx="2138109" cy="1007729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97343E9-59A8-DBEA-87BF-B3AEB6A65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968749" y="2559782"/>
              <a:ext cx="2222276" cy="873037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636198-2BF3-408F-827B-D94B229AD66F}"/>
              </a:ext>
            </a:extLst>
          </p:cNvPr>
          <p:cNvGrpSpPr>
            <a:grpSpLocks/>
          </p:cNvGrpSpPr>
          <p:nvPr/>
        </p:nvGrpSpPr>
        <p:grpSpPr>
          <a:xfrm>
            <a:off x="8411586" y="6955803"/>
            <a:ext cx="7228290" cy="5174144"/>
            <a:chOff x="8388735" y="7096710"/>
            <a:chExt cx="7228290" cy="517414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F080AAF-30CE-3840-A707-B3A071A765DF}"/>
                </a:ext>
              </a:extLst>
            </p:cNvPr>
            <p:cNvSpPr txBox="1">
              <a:spLocks/>
            </p:cNvSpPr>
            <p:nvPr/>
          </p:nvSpPr>
          <p:spPr>
            <a:xfrm>
              <a:off x="8388735" y="11255191"/>
              <a:ext cx="72282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AU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1: </a:t>
              </a:r>
              <a:r>
                <a:rPr lang="en-AU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Radiographic findings of a midline high-grade glioma. (a) axial and sagittal (b) post-gadolinium MR images of a 6-year-old boy (</a:t>
              </a:r>
              <a:r>
                <a:rPr lang="en-AU" sz="2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Juratli</a:t>
              </a:r>
              <a:r>
                <a:rPr lang="en-AU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 et al, 2018).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E1881EB6-2F26-3F4A-2BBF-380D53A4F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98970" y="7096710"/>
              <a:ext cx="6790363" cy="4119079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46BBD7F-7C5D-4EEB-AED2-65FCB3BC399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58594" y="7109221"/>
            <a:ext cx="5669695" cy="3375424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5D45948-2519-6BDE-9A76-23732E6B8F07}"/>
              </a:ext>
            </a:extLst>
          </p:cNvPr>
          <p:cNvSpPr txBox="1">
            <a:spLocks/>
          </p:cNvSpPr>
          <p:nvPr/>
        </p:nvSpPr>
        <p:spPr>
          <a:xfrm>
            <a:off x="24260533" y="10773412"/>
            <a:ext cx="5667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2: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Molecular subtypes of diffuse midline glioma including recurrent somatic alterations </a:t>
            </a:r>
            <a:r>
              <a:rPr lang="en-AU" sz="2000" i="1" dirty="0">
                <a:latin typeface="Arial" panose="020B0604020202020204" pitchFamily="34" charset="0"/>
                <a:cs typeface="Arial" panose="020B0604020202020204" pitchFamily="34" charset="0"/>
              </a:rPr>
              <a:t>(Findlay et al., 2021).</a:t>
            </a:r>
            <a:endParaRPr lang="en-A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0BCAA364-001C-292C-838F-46E40710CA5B}"/>
              </a:ext>
            </a:extLst>
          </p:cNvPr>
          <p:cNvGrpSpPr>
            <a:grpSpLocks/>
          </p:cNvGrpSpPr>
          <p:nvPr/>
        </p:nvGrpSpPr>
        <p:grpSpPr>
          <a:xfrm>
            <a:off x="14722443" y="13180215"/>
            <a:ext cx="15449211" cy="17794600"/>
            <a:chOff x="15157034" y="13405157"/>
            <a:chExt cx="15514959" cy="17818136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5FE38A24-67F2-CD4D-EE49-BDB38A8038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157034" y="13405157"/>
              <a:ext cx="15514959" cy="17818136"/>
              <a:chOff x="699206" y="13232282"/>
              <a:chExt cx="31119255" cy="23982387"/>
            </a:xfrm>
          </p:grpSpPr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D26B2674-EBE5-3271-551B-9560F9CF79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9206" y="14288880"/>
                <a:ext cx="31119255" cy="229257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653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5596A912-3B00-05B5-4594-6B68D84C2C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9206" y="13232282"/>
                <a:ext cx="31119255" cy="145363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1D3773A6-0A33-4A67-CB8C-FA0C3A20E28F}"/>
                </a:ext>
              </a:extLst>
            </p:cNvPr>
            <p:cNvSpPr>
              <a:spLocks/>
            </p:cNvSpPr>
            <p:nvPr/>
          </p:nvSpPr>
          <p:spPr>
            <a:xfrm>
              <a:off x="15179841" y="13560437"/>
              <a:ext cx="7209118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4400" b="1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4400" b="1" cap="none" spc="0" dirty="0">
                  <a:ln w="3175">
                    <a:noFill/>
                  </a:ln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. UON-VIBE5 Multi-omics</a:t>
              </a:r>
            </a:p>
          </p:txBody>
        </p:sp>
      </p:grp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D4F4FAC-3A16-3AF5-BB25-92637D776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673019"/>
              </p:ext>
            </p:extLst>
          </p:nvPr>
        </p:nvGraphicFramePr>
        <p:xfrm>
          <a:off x="450540" y="14751110"/>
          <a:ext cx="7929453" cy="456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347">
                  <a:extLst>
                    <a:ext uri="{9D8B030D-6E8A-4147-A177-3AD203B41FA5}">
                      <a16:colId xmlns:a16="http://schemas.microsoft.com/office/drawing/2014/main" val="3328812140"/>
                    </a:ext>
                  </a:extLst>
                </a:gridCol>
                <a:gridCol w="2591394">
                  <a:extLst>
                    <a:ext uri="{9D8B030D-6E8A-4147-A177-3AD203B41FA5}">
                      <a16:colId xmlns:a16="http://schemas.microsoft.com/office/drawing/2014/main" val="562287071"/>
                    </a:ext>
                  </a:extLst>
                </a:gridCol>
                <a:gridCol w="4002712">
                  <a:extLst>
                    <a:ext uri="{9D8B030D-6E8A-4147-A177-3AD203B41FA5}">
                      <a16:colId xmlns:a16="http://schemas.microsoft.com/office/drawing/2014/main" val="331081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latin typeface="+mn-lt"/>
                        </a:rPr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latin typeface="+mn-lt"/>
                        </a:rPr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err="1">
                          <a:latin typeface="+mn-lt"/>
                        </a:rPr>
                        <a:t>HGVS.p</a:t>
                      </a:r>
                      <a:endParaRPr lang="en-AU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1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H3F3A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missense_variant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NP_002098.1:p.Lys28Met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389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TP53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missense_variant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NP_000537.3:p.Lys132Arg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352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RNF43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missense_variant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NP_060233.3:p.Val627Ala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741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PRDM1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missense_variant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NP_001189.2:p.Pro492Ser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7730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MSH3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missense_variant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NP_002430.3:p.Gly896Arg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3466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MTOR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missense_variant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NP_004949.1:p.Ser932Asn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3813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BCORL1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missense_variant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NP_068765.3:p.Pro262Ala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3747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RECQL4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missense_variant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NP_004251.3:p.Ile716Met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521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PTCH1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missense_variant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NP_000255.2:p.Arg1338Cys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8696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BCORL1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inframe_deletion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NP_068765.3:p.Glu1324del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27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PIK3C2B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frameshift_variant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NP_002637.3:p.Glu1463Ter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940863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68044ECF-C5A5-3D60-0FF1-7605AE62F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99952"/>
              </p:ext>
            </p:extLst>
          </p:nvPr>
        </p:nvGraphicFramePr>
        <p:xfrm>
          <a:off x="15093828" y="15496076"/>
          <a:ext cx="9164766" cy="3063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1925">
                  <a:extLst>
                    <a:ext uri="{9D8B030D-6E8A-4147-A177-3AD203B41FA5}">
                      <a16:colId xmlns:a16="http://schemas.microsoft.com/office/drawing/2014/main" val="3328812140"/>
                    </a:ext>
                  </a:extLst>
                </a:gridCol>
                <a:gridCol w="2967111">
                  <a:extLst>
                    <a:ext uri="{9D8B030D-6E8A-4147-A177-3AD203B41FA5}">
                      <a16:colId xmlns:a16="http://schemas.microsoft.com/office/drawing/2014/main" val="562287071"/>
                    </a:ext>
                  </a:extLst>
                </a:gridCol>
                <a:gridCol w="4865730">
                  <a:extLst>
                    <a:ext uri="{9D8B030D-6E8A-4147-A177-3AD203B41FA5}">
                      <a16:colId xmlns:a16="http://schemas.microsoft.com/office/drawing/2014/main" val="331081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Gene</a:t>
                      </a:r>
                      <a:endParaRPr lang="en-AU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Impact</a:t>
                      </a:r>
                      <a:endParaRPr lang="en-AU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err="1"/>
                        <a:t>HGVS.p</a:t>
                      </a:r>
                      <a:endParaRPr lang="en-AU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41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PDGFRA</a:t>
                      </a:r>
                      <a:endParaRPr lang="en-AU" sz="2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missense_variant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NP_006197.1:p.Asp842Val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389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H3F3A</a:t>
                      </a:r>
                      <a:endParaRPr lang="en-AU" sz="24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missense_variant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NP_002098.1:p.Lys28Met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352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PPM1D</a:t>
                      </a:r>
                      <a:endParaRPr lang="en-AU" sz="24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frameshift_variant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NP_003611.1:p.Asn512LysfsTer16</a:t>
                      </a:r>
                      <a:endParaRPr lang="en-AU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9741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PPM1D</a:t>
                      </a:r>
                      <a:endParaRPr lang="en-AU" sz="24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missense_variant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NP_003611.1:p.Asn512Lys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7730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ZFHX3</a:t>
                      </a:r>
                      <a:endParaRPr lang="en-AU" sz="2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missense_variant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NP_008816.3:p.His620Gln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521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PTPRS</a:t>
                      </a:r>
                      <a:endParaRPr lang="en-AU" sz="2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missense_variant &amp; </a:t>
                      </a:r>
                    </a:p>
                    <a:p>
                      <a:pPr algn="ctr" fontAlgn="b"/>
                      <a:r>
                        <a:rPr lang="sv-SE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splice_region_variant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NP_002841.3:p.Asn1539His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27186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D8D5D-C4B6-C531-3790-46FC7D67314F}"/>
              </a:ext>
            </a:extLst>
          </p:cNvPr>
          <p:cNvGrpSpPr/>
          <p:nvPr/>
        </p:nvGrpSpPr>
        <p:grpSpPr>
          <a:xfrm>
            <a:off x="5250141" y="19983035"/>
            <a:ext cx="9092870" cy="4799708"/>
            <a:chOff x="5924954" y="2643381"/>
            <a:chExt cx="5063863" cy="2232155"/>
          </a:xfrm>
        </p:grpSpPr>
        <p:pic>
          <p:nvPicPr>
            <p:cNvPr id="19" name="Picture 18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95B18A70-3543-DC1C-139D-9F30F5265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24954" y="2643381"/>
              <a:ext cx="2664390" cy="2232155"/>
            </a:xfrm>
            <a:prstGeom prst="rect">
              <a:avLst/>
            </a:prstGeom>
          </p:spPr>
        </p:pic>
        <p:pic>
          <p:nvPicPr>
            <p:cNvPr id="20" name="Picture 19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DB02D5A2-C630-3BA9-C7A5-FD1F50CBA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89344" y="2643381"/>
              <a:ext cx="2399473" cy="2232155"/>
            </a:xfrm>
            <a:prstGeom prst="rect">
              <a:avLst/>
            </a:prstGeom>
          </p:spPr>
        </p:pic>
      </p:grpSp>
      <p:pic>
        <p:nvPicPr>
          <p:cNvPr id="24" name="Picture 23" descr="A screenshot of a graph&#10;&#10;Description automatically generated">
            <a:extLst>
              <a:ext uri="{FF2B5EF4-FFF2-40B4-BE49-F238E27FC236}">
                <a16:creationId xmlns:a16="http://schemas.microsoft.com/office/drawing/2014/main" id="{B0A4A69C-B885-4D2A-AC39-A0464003CD3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02500" y="19711856"/>
            <a:ext cx="10111811" cy="4798838"/>
          </a:xfrm>
          <a:prstGeom prst="rect">
            <a:avLst/>
          </a:prstGeom>
        </p:spPr>
      </p:pic>
      <p:sp>
        <p:nvSpPr>
          <p:cNvPr id="456" name="TextBox 455">
            <a:extLst>
              <a:ext uri="{FF2B5EF4-FFF2-40B4-BE49-F238E27FC236}">
                <a16:creationId xmlns:a16="http://schemas.microsoft.com/office/drawing/2014/main" id="{F8EB553B-D8C6-5450-FBC3-26DE8C13801C}"/>
              </a:ext>
            </a:extLst>
          </p:cNvPr>
          <p:cNvSpPr txBox="1">
            <a:spLocks/>
          </p:cNvSpPr>
          <p:nvPr/>
        </p:nvSpPr>
        <p:spPr>
          <a:xfrm>
            <a:off x="8625768" y="15048141"/>
            <a:ext cx="57494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Genomic sequencing of SU-DIPG-XIII identified 11 predicted somatic alterations (Table 1).</a:t>
            </a:r>
          </a:p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The majority of these mutations are of currently unknown clinical significance.</a:t>
            </a:r>
          </a:p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Mutations whose effect is known, such as the TP53 mutations, are currently untargetable.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3C9FF77-3D94-8C35-EF60-9EB388C4B70A}"/>
              </a:ext>
            </a:extLst>
          </p:cNvPr>
          <p:cNvSpPr txBox="1">
            <a:spLocks/>
          </p:cNvSpPr>
          <p:nvPr/>
        </p:nvSpPr>
        <p:spPr>
          <a:xfrm>
            <a:off x="24258594" y="14713087"/>
            <a:ext cx="57494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Genomic sequencing of UON-VIBE5 identified 6 predicted somatic alterations (Table 2).</a:t>
            </a:r>
          </a:p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The PDGFRA mutation (D842V), has been reported in gastrointestinal stromal tumours ]targeted with Avapritinib, a PDGFR inhibitor. </a:t>
            </a:r>
          </a:p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Avapritinib is currently in clinical trials testing on PDGFRA/KIT mutant solid tumours.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8211DC36-B014-9BA9-7F6A-966D2A37037E}"/>
              </a:ext>
            </a:extLst>
          </p:cNvPr>
          <p:cNvSpPr txBox="1">
            <a:spLocks/>
          </p:cNvSpPr>
          <p:nvPr/>
        </p:nvSpPr>
        <p:spPr>
          <a:xfrm>
            <a:off x="14982897" y="20172661"/>
            <a:ext cx="4886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Pathway analysis revealed enrichment of ATM-centric pathways responsible for DNA damage response and mismatch repair (Figure 4).</a:t>
            </a:r>
          </a:p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Findings suggest the use of the novel ATM inhibitor, WSD-0628.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B872B3F1-BD98-C15D-EA81-F6B094F06EDB}"/>
              </a:ext>
            </a:extLst>
          </p:cNvPr>
          <p:cNvSpPr txBox="1">
            <a:spLocks/>
          </p:cNvSpPr>
          <p:nvPr/>
        </p:nvSpPr>
        <p:spPr>
          <a:xfrm>
            <a:off x="262590" y="20172661"/>
            <a:ext cx="49875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Pathway analysis revealed enrichment of pathways responsible for HDAC deacetylation of histones and cell cycle checkpoint transition in SU-DIPG-XIII relative to HMC3 (Figure 3).</a:t>
            </a:r>
          </a:p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Findings suggest the use of HDAC, BRD/BET and CDK protein inhibitors on SU-DIPG-XIII.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3751CB2-4C8A-80A2-2057-21728A951133}"/>
              </a:ext>
            </a:extLst>
          </p:cNvPr>
          <p:cNvSpPr txBox="1">
            <a:spLocks/>
          </p:cNvSpPr>
          <p:nvPr/>
        </p:nvSpPr>
        <p:spPr>
          <a:xfrm>
            <a:off x="9488657" y="25566208"/>
            <a:ext cx="48865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Fimepinostat (HDAC/PI3Ki) in combination with iBET858 (</a:t>
            </a:r>
            <a:r>
              <a:rPr lang="en-AU" sz="2800" dirty="0" err="1">
                <a:latin typeface="Arial" panose="020B0604020202020204" pitchFamily="34" charset="0"/>
                <a:cs typeface="Arial" panose="020B0604020202020204" pitchFamily="34" charset="0"/>
              </a:rPr>
              <a:t>BETi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) and Ribociclib, (</a:t>
            </a:r>
            <a:r>
              <a:rPr lang="en-AU" sz="2800" dirty="0" err="1">
                <a:latin typeface="Arial" panose="020B0604020202020204" pitchFamily="34" charset="0"/>
                <a:cs typeface="Arial" panose="020B0604020202020204" pitchFamily="34" charset="0"/>
              </a:rPr>
              <a:t>CDKi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) was tested on SU-DIPG-XIII tumour cells and HMC3 normal cells (Figure 5). </a:t>
            </a:r>
          </a:p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All combinations synergistically inhibited tumour cell proliferation at lower doses.</a:t>
            </a:r>
          </a:p>
        </p:txBody>
      </p:sp>
      <p:graphicFrame>
        <p:nvGraphicFramePr>
          <p:cNvPr id="470" name="Object 469">
            <a:extLst>
              <a:ext uri="{FF2B5EF4-FFF2-40B4-BE49-F238E27FC236}">
                <a16:creationId xmlns:a16="http://schemas.microsoft.com/office/drawing/2014/main" id="{6EBB6457-81BA-4019-BEC3-34031286C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57644"/>
              </p:ext>
            </p:extLst>
          </p:nvPr>
        </p:nvGraphicFramePr>
        <p:xfrm>
          <a:off x="6704170" y="31489266"/>
          <a:ext cx="14614439" cy="784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710988" imgH="3603936" progId="">
                  <p:embed/>
                </p:oleObj>
              </mc:Choice>
              <mc:Fallback>
                <p:oleObj r:id="rId15" imgW="6710988" imgH="3603936" progId="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53F54E64-F026-2C32-94C9-2496016C0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04170" y="31489266"/>
                        <a:ext cx="14614439" cy="7848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" name="TextBox 470">
            <a:extLst>
              <a:ext uri="{FF2B5EF4-FFF2-40B4-BE49-F238E27FC236}">
                <a16:creationId xmlns:a16="http://schemas.microsoft.com/office/drawing/2014/main" id="{B52ED7AB-A7F6-0B28-6499-7B9430A6041E}"/>
              </a:ext>
            </a:extLst>
          </p:cNvPr>
          <p:cNvSpPr txBox="1">
            <a:spLocks/>
          </p:cNvSpPr>
          <p:nvPr/>
        </p:nvSpPr>
        <p:spPr>
          <a:xfrm>
            <a:off x="283987" y="32716030"/>
            <a:ext cx="677792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To further validate these treatment predictions, we tested Avapritinib and WSD-0628 on the RA055 DMG cell line (Figure 7).</a:t>
            </a:r>
          </a:p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RA055 harbours a PDGFRA amplification and H3.3K27M and TP53 mutations, akin to the UON-VIBE5 model.</a:t>
            </a:r>
          </a:p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Similar to UON-VIBE5, Avapritinib failed to elicit a response in tumour cells while WSD-0628 was effective at reducing cell proliferation.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AF334D01-DD42-744D-3877-59CBE5BABE5F}"/>
              </a:ext>
            </a:extLst>
          </p:cNvPr>
          <p:cNvSpPr txBox="1">
            <a:spLocks/>
          </p:cNvSpPr>
          <p:nvPr/>
        </p:nvSpPr>
        <p:spPr>
          <a:xfrm>
            <a:off x="7368422" y="38518948"/>
            <a:ext cx="1328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7: </a:t>
            </a:r>
            <a:r>
              <a:rPr lang="en-AU" sz="2000" i="1" dirty="0">
                <a:latin typeface="Arial" panose="020B0604020202020204" pitchFamily="34" charset="0"/>
                <a:cs typeface="Arial" panose="020B0604020202020204" pitchFamily="34" charset="0"/>
              </a:rPr>
              <a:t>In vitro cytotoxicity assays of RA055.</a:t>
            </a:r>
            <a:endParaRPr lang="en-A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C9CC8FA6-CCC9-958C-8CDD-1599F22E898E}"/>
              </a:ext>
            </a:extLst>
          </p:cNvPr>
          <p:cNvSpPr txBox="1">
            <a:spLocks/>
          </p:cNvSpPr>
          <p:nvPr/>
        </p:nvSpPr>
        <p:spPr>
          <a:xfrm>
            <a:off x="283987" y="39064994"/>
            <a:ext cx="20570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Interestingly, Avapritinib and WSD-0628 combination acted synergistically to reduce RA055 cell proliferation at lower doses.</a:t>
            </a:r>
          </a:p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These results thus highlight the need to take a multi-omic approach when treating these heterogeneous tumours.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30663-D00C-943E-D7CE-1396EE8A22FA}"/>
              </a:ext>
            </a:extLst>
          </p:cNvPr>
          <p:cNvSpPr txBox="1">
            <a:spLocks/>
          </p:cNvSpPr>
          <p:nvPr/>
        </p:nvSpPr>
        <p:spPr>
          <a:xfrm>
            <a:off x="418947" y="19419104"/>
            <a:ext cx="799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Table 1: </a:t>
            </a:r>
            <a:r>
              <a:rPr lang="en-AU" sz="2000" i="1" dirty="0">
                <a:latin typeface="Arial" panose="020B0604020202020204" pitchFamily="34" charset="0"/>
                <a:cs typeface="Arial" panose="020B0604020202020204" pitchFamily="34" charset="0"/>
              </a:rPr>
              <a:t>SU-DIPG-XIII Somatic Alterations.</a:t>
            </a:r>
            <a:endParaRPr lang="en-A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8FA0E7-4FC6-93AF-310D-7A77B43DCE8F}"/>
              </a:ext>
            </a:extLst>
          </p:cNvPr>
          <p:cNvSpPr txBox="1">
            <a:spLocks/>
          </p:cNvSpPr>
          <p:nvPr/>
        </p:nvSpPr>
        <p:spPr>
          <a:xfrm>
            <a:off x="15679892" y="18616486"/>
            <a:ext cx="799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Table 2: </a:t>
            </a:r>
            <a:r>
              <a:rPr lang="en-AU" sz="2000" i="1" dirty="0">
                <a:latin typeface="Arial" panose="020B0604020202020204" pitchFamily="34" charset="0"/>
                <a:cs typeface="Arial" panose="020B0604020202020204" pitchFamily="34" charset="0"/>
              </a:rPr>
              <a:t>UON-VIBE5 Somatic Alterations.</a:t>
            </a:r>
            <a:endParaRPr lang="en-A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206AE1-B0DB-0DC8-0586-2EFFA957D5EB}"/>
              </a:ext>
            </a:extLst>
          </p:cNvPr>
          <p:cNvSpPr txBox="1">
            <a:spLocks/>
          </p:cNvSpPr>
          <p:nvPr/>
        </p:nvSpPr>
        <p:spPr>
          <a:xfrm>
            <a:off x="21062086" y="24438250"/>
            <a:ext cx="799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4: </a:t>
            </a:r>
            <a:r>
              <a:rPr lang="en-AU" sz="2000" i="1" dirty="0">
                <a:latin typeface="Arial" panose="020B0604020202020204" pitchFamily="34" charset="0"/>
                <a:cs typeface="Arial" panose="020B0604020202020204" pitchFamily="34" charset="0"/>
              </a:rPr>
              <a:t>Pathway enrichment analysis of UON-VIBE5.</a:t>
            </a:r>
            <a:endParaRPr lang="en-A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E954A-00FD-C1FB-4EEA-F1DF0D30D706}"/>
              </a:ext>
            </a:extLst>
          </p:cNvPr>
          <p:cNvSpPr txBox="1">
            <a:spLocks/>
          </p:cNvSpPr>
          <p:nvPr/>
        </p:nvSpPr>
        <p:spPr>
          <a:xfrm>
            <a:off x="5749774" y="24747922"/>
            <a:ext cx="799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Figure 3: </a:t>
            </a:r>
            <a:r>
              <a:rPr lang="en-AU" sz="2000" i="1" dirty="0">
                <a:latin typeface="Arial" panose="020B0604020202020204" pitchFamily="34" charset="0"/>
                <a:cs typeface="Arial" panose="020B0604020202020204" pitchFamily="34" charset="0"/>
              </a:rPr>
              <a:t>Pathway enrichment analysis of SU-DIPG-XIII.</a:t>
            </a:r>
            <a:endParaRPr lang="en-A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1E408E6-F32B-A404-2CF2-EF297C725BA1}"/>
              </a:ext>
            </a:extLst>
          </p:cNvPr>
          <p:cNvGrpSpPr/>
          <p:nvPr/>
        </p:nvGrpSpPr>
        <p:grpSpPr>
          <a:xfrm>
            <a:off x="262591" y="24882019"/>
            <a:ext cx="9604035" cy="5954361"/>
            <a:chOff x="262591" y="24838188"/>
            <a:chExt cx="9604035" cy="5954361"/>
          </a:xfrm>
        </p:grpSpPr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29EC9438-AD12-7B0E-E88A-1F284F900192}"/>
                </a:ext>
              </a:extLst>
            </p:cNvPr>
            <p:cNvGrpSpPr/>
            <p:nvPr/>
          </p:nvGrpSpPr>
          <p:grpSpPr>
            <a:xfrm>
              <a:off x="262591" y="24838188"/>
              <a:ext cx="9604035" cy="5954361"/>
              <a:chOff x="585705" y="2177688"/>
              <a:chExt cx="7415875" cy="3638191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E17D072E-5FFB-82AA-5876-4DF01BB75391}"/>
                  </a:ext>
                </a:extLst>
              </p:cNvPr>
              <p:cNvGrpSpPr/>
              <p:nvPr/>
            </p:nvGrpSpPr>
            <p:grpSpPr>
              <a:xfrm>
                <a:off x="585705" y="2495827"/>
                <a:ext cx="404011" cy="2663715"/>
                <a:chOff x="645383" y="2773527"/>
                <a:chExt cx="610130" cy="2663715"/>
              </a:xfrm>
            </p:grpSpPr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DF27D61D-B327-25BE-860C-95BB188BD047}"/>
                    </a:ext>
                  </a:extLst>
                </p:cNvPr>
                <p:cNvSpPr txBox="1"/>
                <p:nvPr/>
              </p:nvSpPr>
              <p:spPr>
                <a:xfrm rot="16200000">
                  <a:off x="287258" y="3131652"/>
                  <a:ext cx="1326379" cy="6101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2800" b="1" dirty="0"/>
                    <a:t>SU-DIPG-XIII</a:t>
                  </a:r>
                </a:p>
              </p:txBody>
            </p:sp>
            <p:sp>
              <p:nvSpPr>
                <p:cNvPr id="453" name="TextBox 452">
                  <a:extLst>
                    <a:ext uri="{FF2B5EF4-FFF2-40B4-BE49-F238E27FC236}">
                      <a16:creationId xmlns:a16="http://schemas.microsoft.com/office/drawing/2014/main" id="{4CCA949B-89D1-6528-727B-F02EDEA458C7}"/>
                    </a:ext>
                  </a:extLst>
                </p:cNvPr>
                <p:cNvSpPr txBox="1"/>
                <p:nvPr/>
              </p:nvSpPr>
              <p:spPr>
                <a:xfrm rot="16200000">
                  <a:off x="606071" y="4787800"/>
                  <a:ext cx="688754" cy="610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2800" b="1" dirty="0"/>
                    <a:t>HMC3</a:t>
                  </a:r>
                </a:p>
              </p:txBody>
            </p:sp>
          </p:grpSp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D83D8FA7-CA22-35CD-D73B-FEC7B3D39B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66451"/>
              <a:stretch/>
            </p:blipFill>
            <p:spPr>
              <a:xfrm>
                <a:off x="4436904" y="2197220"/>
                <a:ext cx="3564676" cy="3618659"/>
              </a:xfrm>
              <a:prstGeom prst="rect">
                <a:avLst/>
              </a:prstGeom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33734AEA-CAB2-206B-8F39-4B948131E1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64975"/>
              <a:stretch/>
            </p:blipFill>
            <p:spPr>
              <a:xfrm>
                <a:off x="1003237" y="2177688"/>
                <a:ext cx="3721554" cy="3618659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84CBE2-CF20-F49F-A7BE-940AF47476BF}"/>
                </a:ext>
              </a:extLst>
            </p:cNvPr>
            <p:cNvSpPr txBox="1">
              <a:spLocks/>
            </p:cNvSpPr>
            <p:nvPr/>
          </p:nvSpPr>
          <p:spPr>
            <a:xfrm>
              <a:off x="1068289" y="30390224"/>
              <a:ext cx="799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5: </a:t>
              </a:r>
              <a:r>
                <a:rPr lang="en-AU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In vitro cytotoxicity assays of SU-DIPG-XIII.</a:t>
              </a:r>
              <a:endParaRPr lang="en-A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12B86D8-0CE1-6500-89D9-61BAA78EC41C}"/>
              </a:ext>
            </a:extLst>
          </p:cNvPr>
          <p:cNvGrpSpPr/>
          <p:nvPr/>
        </p:nvGrpSpPr>
        <p:grpSpPr>
          <a:xfrm>
            <a:off x="14560025" y="24782743"/>
            <a:ext cx="11473076" cy="6152912"/>
            <a:chOff x="14560025" y="24782743"/>
            <a:chExt cx="11473076" cy="6152912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EE9D7E06-B901-B753-383B-A56916212CC9}"/>
                </a:ext>
              </a:extLst>
            </p:cNvPr>
            <p:cNvGrpSpPr/>
            <p:nvPr/>
          </p:nvGrpSpPr>
          <p:grpSpPr>
            <a:xfrm>
              <a:off x="14560025" y="24782743"/>
              <a:ext cx="11473076" cy="6097745"/>
              <a:chOff x="14624233" y="24874183"/>
              <a:chExt cx="11473076" cy="6097745"/>
            </a:xfrm>
          </p:grpSpPr>
          <p:pic>
            <p:nvPicPr>
              <p:cNvPr id="454" name="Picture 453">
                <a:extLst>
                  <a:ext uri="{FF2B5EF4-FFF2-40B4-BE49-F238E27FC236}">
                    <a16:creationId xmlns:a16="http://schemas.microsoft.com/office/drawing/2014/main" id="{1A3A831E-B57F-8675-6BBE-985FA7F781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7234" b="51278"/>
              <a:stretch/>
            </p:blipFill>
            <p:spPr>
              <a:xfrm>
                <a:off x="14763735" y="24874183"/>
                <a:ext cx="10464827" cy="3201906"/>
              </a:xfrm>
              <a:prstGeom prst="rect">
                <a:avLst/>
              </a:prstGeom>
            </p:spPr>
          </p:pic>
          <p:graphicFrame>
            <p:nvGraphicFramePr>
              <p:cNvPr id="455" name="Object 454">
                <a:extLst>
                  <a:ext uri="{FF2B5EF4-FFF2-40B4-BE49-F238E27FC236}">
                    <a16:creationId xmlns:a16="http://schemas.microsoft.com/office/drawing/2014/main" id="{431ADF3B-5BEC-BA9F-C893-D30886DFF0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4932157"/>
                  </p:ext>
                </p:extLst>
              </p:nvPr>
            </p:nvGraphicFramePr>
            <p:xfrm>
              <a:off x="14624233" y="27720143"/>
              <a:ext cx="11473076" cy="32517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9" imgW="10115075" imgH="2867814" progId="">
                      <p:embed/>
                    </p:oleObj>
                  </mc:Choice>
                  <mc:Fallback>
                    <p:oleObj r:id="rId19" imgW="10115075" imgH="2867814" progId="">
                      <p:embed/>
                      <p:pic>
                        <p:nvPicPr>
                          <p:cNvPr id="14" name="Object 13">
                            <a:extLst>
                              <a:ext uri="{FF2B5EF4-FFF2-40B4-BE49-F238E27FC236}">
                                <a16:creationId xmlns:a16="http://schemas.microsoft.com/office/drawing/2014/main" id="{95A255B5-7171-9EF9-E035-9361306E579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4624233" y="27720143"/>
                            <a:ext cx="11473076" cy="32517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2CDB64-7753-FBAE-E1CF-355ED0A36706}"/>
                </a:ext>
              </a:extLst>
            </p:cNvPr>
            <p:cNvSpPr txBox="1">
              <a:spLocks/>
            </p:cNvSpPr>
            <p:nvPr/>
          </p:nvSpPr>
          <p:spPr>
            <a:xfrm>
              <a:off x="16300244" y="30535545"/>
              <a:ext cx="7992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6: </a:t>
              </a:r>
              <a:r>
                <a:rPr lang="en-AU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In vitro cytotoxicity assays of UON-VIBE5.</a:t>
              </a:r>
              <a:endParaRPr lang="en-AU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C4DD41B-E11A-53A3-5FE0-55A8DF8471DA}"/>
              </a:ext>
            </a:extLst>
          </p:cNvPr>
          <p:cNvSpPr txBox="1">
            <a:spLocks/>
          </p:cNvSpPr>
          <p:nvPr/>
        </p:nvSpPr>
        <p:spPr>
          <a:xfrm>
            <a:off x="25139009" y="25672012"/>
            <a:ext cx="48865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Avapritinib (</a:t>
            </a:r>
            <a:r>
              <a:rPr lang="en-AU" sz="2800" dirty="0" err="1">
                <a:latin typeface="Arial" panose="020B0604020202020204" pitchFamily="34" charset="0"/>
                <a:cs typeface="Arial" panose="020B0604020202020204" pitchFamily="34" charset="0"/>
              </a:rPr>
              <a:t>PDGFRAi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) and WSD-0628 (</a:t>
            </a:r>
            <a:r>
              <a:rPr lang="en-AU" sz="2800" dirty="0" err="1">
                <a:latin typeface="Arial" panose="020B0604020202020204" pitchFamily="34" charset="0"/>
                <a:cs typeface="Arial" panose="020B0604020202020204" pitchFamily="34" charset="0"/>
              </a:rPr>
              <a:t>ATMi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) were tested on UON-VIBE5 and HMC3 normal cells (Figure 6).</a:t>
            </a:r>
          </a:p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Avapritinib from 5uM failed to elicit a response in UON-VIBE5.</a:t>
            </a:r>
          </a:p>
          <a:p>
            <a:pPr marL="342900" indent="-342900" algn="just"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WSD-0628 from 0.5uM showed efficacy at inhibiting VIBE5 growth.</a:t>
            </a:r>
          </a:p>
        </p:txBody>
      </p:sp>
    </p:spTree>
    <p:extLst>
      <p:ext uri="{BB962C8B-B14F-4D97-AF65-F5344CB8AC3E}">
        <p14:creationId xmlns:p14="http://schemas.microsoft.com/office/powerpoint/2010/main" val="193351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8454</TotalTime>
  <Words>1310</Words>
  <Application>Microsoft Office PowerPoint</Application>
  <PresentationFormat>Custom</PresentationFormat>
  <Paragraphs>133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Evie Jackson</dc:creator>
  <cp:lastModifiedBy>Izac Findlay</cp:lastModifiedBy>
  <cp:revision>104</cp:revision>
  <cp:lastPrinted>2023-05-23T07:48:20Z</cp:lastPrinted>
  <dcterms:created xsi:type="dcterms:W3CDTF">2018-11-07T23:45:54Z</dcterms:created>
  <dcterms:modified xsi:type="dcterms:W3CDTF">2024-02-03T09:46:19Z</dcterms:modified>
</cp:coreProperties>
</file>