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Merriweather" panose="020B0604020202020204" charset="0"/>
      <p:regular r:id="rId25"/>
      <p:bold r:id="rId26"/>
      <p:italic r:id="rId27"/>
      <p:boldItalic r:id="rId28"/>
    </p:embeddedFont>
    <p:embeddedFont>
      <p:font typeface="Open Sans" panose="020B0604020202020204" charset="0"/>
      <p:regular r:id="rId29"/>
      <p:bold r:id="rId30"/>
      <p:italic r:id="rId31"/>
      <p:boldItalic r:id="rId32"/>
    </p:embeddedFont>
    <p:embeddedFont>
      <p:font typeface="Roboto"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43" d="100"/>
          <a:sy n="143" d="100"/>
        </p:scale>
        <p:origin x="68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125" y="0"/>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Shape 11"/>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Shape 1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Shape 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311750" y="831175"/>
            <a:ext cx="5334900" cy="12447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endParaRPr/>
          </a:p>
        </p:txBody>
      </p:sp>
      <p:sp>
        <p:nvSpPr>
          <p:cNvPr id="56" name="Shape 56"/>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57" name="Shape 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Shape 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Shape 15"/>
          <p:cNvSpPr/>
          <p:nvPr/>
        </p:nvSpPr>
        <p:spPr>
          <a:xfrm>
            <a:off x="0" y="48099"/>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Shape 16"/>
          <p:cNvSpPr/>
          <p:nvPr/>
        </p:nvSpPr>
        <p:spPr>
          <a:xfrm>
            <a:off x="0" y="0"/>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Shape 17"/>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Shape 20"/>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0" y="44125"/>
            <a:ext cx="4313625" cy="4399375"/>
          </a:xfrm>
          <a:custGeom>
            <a:avLst/>
            <a:gdLst/>
            <a:ahLst/>
            <a:cxnLst/>
            <a:rect l="0" t="0" r="0" b="0"/>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Shape 22"/>
          <p:cNvSpPr/>
          <p:nvPr/>
        </p:nvSpPr>
        <p:spPr>
          <a:xfrm>
            <a:off x="-125" y="0"/>
            <a:ext cx="4316900" cy="4395600"/>
          </a:xfrm>
          <a:custGeom>
            <a:avLst/>
            <a:gdLst/>
            <a:ahLst/>
            <a:cxnLst/>
            <a:rect l="0" t="0" r="0" b="0"/>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Shape 23"/>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Shape 2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Shape 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Shape 27"/>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Shape 29"/>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Shape 30"/>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Shape 33"/>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Shape 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Shape 3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Shape 39"/>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Shape 45"/>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46"/>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Shape 47"/>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Shape 48"/>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Shape 51"/>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Shape 52"/>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Shape 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research.microsoft.com/apps/pubs/default.aspx?id=105051"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p>
            <a:pPr marL="0" marR="25400" lvl="0" indent="0" algn="ctr" rtl="0">
              <a:lnSpc>
                <a:spcPct val="115000"/>
              </a:lnSpc>
              <a:spcBef>
                <a:spcPts val="0"/>
              </a:spcBef>
              <a:spcAft>
                <a:spcPts val="0"/>
              </a:spcAft>
              <a:buNone/>
            </a:pPr>
            <a:r>
              <a:rPr lang="en" b="1">
                <a:solidFill>
                  <a:srgbClr val="000000"/>
                </a:solidFill>
                <a:latin typeface="Open Sans"/>
                <a:ea typeface="Open Sans"/>
                <a:cs typeface="Open Sans"/>
                <a:sym typeface="Open Sans"/>
              </a:rPr>
              <a:t>Probe Data Analysis for Road Slope</a:t>
            </a:r>
            <a:endParaRPr b="1">
              <a:solidFill>
                <a:srgbClr val="000000"/>
              </a:solidFill>
              <a:latin typeface="Open Sans"/>
              <a:ea typeface="Open Sans"/>
              <a:cs typeface="Open Sans"/>
              <a:sym typeface="Open Sans"/>
            </a:endParaRPr>
          </a:p>
          <a:p>
            <a:pPr marL="0" lvl="0" indent="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b="1">
                <a:solidFill>
                  <a:srgbClr val="000000"/>
                </a:solidFill>
              </a:rPr>
              <a:t>Spatial Analysis</a:t>
            </a:r>
            <a:endParaRPr sz="1800" b="1">
              <a:solidFill>
                <a:srgbClr val="000000"/>
              </a:solidFill>
            </a:endParaRPr>
          </a:p>
          <a:p>
            <a:pPr marL="0" lvl="0" indent="0" rtl="0">
              <a:lnSpc>
                <a:spcPct val="100000"/>
              </a:lnSpc>
              <a:spcBef>
                <a:spcPts val="1600"/>
              </a:spcBef>
              <a:spcAft>
                <a:spcPts val="0"/>
              </a:spcAft>
              <a:buNone/>
            </a:pPr>
            <a:r>
              <a:rPr lang="en" sz="1600">
                <a:solidFill>
                  <a:srgbClr val="000000"/>
                </a:solidFill>
              </a:rPr>
              <a:t>Use both geometric and topological information of the road network to evaluate the candidate points found in the previous step</a:t>
            </a:r>
            <a:endParaRPr sz="1600">
              <a:solidFill>
                <a:srgbClr val="000000"/>
              </a:solidFill>
            </a:endParaRPr>
          </a:p>
          <a:p>
            <a:pPr marL="0" lvl="0" indent="0">
              <a:lnSpc>
                <a:spcPct val="100000"/>
              </a:lnSpc>
              <a:spcBef>
                <a:spcPts val="1600"/>
              </a:spcBef>
              <a:spcAft>
                <a:spcPts val="1600"/>
              </a:spcAft>
              <a:buNone/>
            </a:pPr>
            <a:r>
              <a:rPr lang="en" sz="1600">
                <a:solidFill>
                  <a:srgbClr val="000000"/>
                </a:solidFill>
              </a:rPr>
              <a:t>The spatial analysis function 𝐹𝑠 𝑐𝑖−1 𝑡 → 𝑐𝑖 𝑠 as the product of observation probability and transmission probability is:</a:t>
            </a:r>
            <a:endParaRPr sz="1600">
              <a:solidFill>
                <a:srgbClr val="000000"/>
              </a:solidFill>
            </a:endParaRPr>
          </a:p>
        </p:txBody>
      </p:sp>
      <p:pic>
        <p:nvPicPr>
          <p:cNvPr id="121" name="Shape 12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644675" y="3350200"/>
            <a:ext cx="1951750" cy="683100"/>
          </a:xfrm>
          <a:prstGeom prst="rect">
            <a:avLst/>
          </a:prstGeom>
          <a:noFill/>
          <a:ln>
            <a:noFill/>
          </a:ln>
        </p:spPr>
      </p:pic>
      <p:pic>
        <p:nvPicPr>
          <p:cNvPr id="122" name="Shape 12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702375" y="3403438"/>
            <a:ext cx="2251575" cy="576625"/>
          </a:xfrm>
          <a:prstGeom prst="rect">
            <a:avLst/>
          </a:prstGeom>
          <a:noFill/>
          <a:ln>
            <a:noFill/>
          </a:ln>
        </p:spPr>
      </p:pic>
      <p:pic>
        <p:nvPicPr>
          <p:cNvPr id="123" name="Shape 1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15713" y="4238375"/>
            <a:ext cx="4224325" cy="352025"/>
          </a:xfrm>
          <a:prstGeom prst="rect">
            <a:avLst/>
          </a:prstGeom>
          <a:noFill/>
          <a:ln>
            <a:noFill/>
          </a:ln>
        </p:spPr>
      </p:pic>
      <p:sp>
        <p:nvSpPr>
          <p:cNvPr id="124" name="Shape 12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a:solidFill>
                  <a:srgbClr val="999999"/>
                </a:solidFill>
              </a:rPr>
              <a:t>1.  ABSTRACT</a:t>
            </a:r>
            <a:endParaRPr sz="1400">
              <a:solidFill>
                <a:srgbClr val="999999"/>
              </a:solidFill>
            </a:endParaRPr>
          </a:p>
          <a:p>
            <a:pPr marL="0" lvl="0" indent="0" rtl="0">
              <a:spcBef>
                <a:spcPts val="0"/>
              </a:spcBef>
              <a:spcAft>
                <a:spcPts val="0"/>
              </a:spcAft>
              <a:buNone/>
            </a:pPr>
            <a:r>
              <a:rPr lang="en" sz="1400">
                <a:solidFill>
                  <a:srgbClr val="999999"/>
                </a:solidFill>
              </a:rPr>
              <a:t>2. INTRODUCTION</a:t>
            </a:r>
            <a:endParaRPr sz="1400">
              <a:solidFill>
                <a:srgbClr val="999999"/>
              </a:solidFill>
            </a:endParaRPr>
          </a:p>
          <a:p>
            <a:pPr marL="0" lvl="0" indent="0" rtl="0">
              <a:spcBef>
                <a:spcPts val="0"/>
              </a:spcBef>
              <a:spcAft>
                <a:spcPts val="0"/>
              </a:spcAft>
              <a:buNone/>
            </a:pPr>
            <a:r>
              <a:rPr lang="en" sz="1400">
                <a:solidFill>
                  <a:srgbClr val="999999"/>
                </a:solidFill>
              </a:rPr>
              <a:t>3. RELATED WORK</a:t>
            </a:r>
            <a:endParaRPr sz="1400">
              <a:solidFill>
                <a:srgbClr val="999999"/>
              </a:solidFill>
            </a:endParaRPr>
          </a:p>
          <a:p>
            <a:pPr marL="0" lvl="0" indent="0" rtl="0">
              <a:spcBef>
                <a:spcPts val="0"/>
              </a:spcBef>
              <a:spcAft>
                <a:spcPts val="0"/>
              </a:spcAft>
              <a:buNone/>
            </a:pPr>
            <a:r>
              <a:rPr lang="en" sz="1400">
                <a:solidFill>
                  <a:srgbClr val="999999"/>
                </a:solidFill>
              </a:rPr>
              <a:t>4. SYSTEM OVERVIEW</a:t>
            </a:r>
            <a:endParaRPr sz="1400">
              <a:solidFill>
                <a:srgbClr val="999999"/>
              </a:solidFill>
            </a:endParaRPr>
          </a:p>
          <a:p>
            <a:pPr marL="0" lvl="0" indent="0" rtl="0">
              <a:spcBef>
                <a:spcPts val="0"/>
              </a:spcBef>
              <a:spcAft>
                <a:spcPts val="0"/>
              </a:spcAft>
              <a:buNone/>
            </a:pPr>
            <a:r>
              <a:rPr lang="en" sz="1400">
                <a:solidFill>
                  <a:srgbClr val="F3F3F3"/>
                </a:solidFill>
              </a:rPr>
              <a:t>5. The MATCHING ALGORITHM</a:t>
            </a:r>
            <a:endParaRPr sz="1400">
              <a:solidFill>
                <a:srgbClr val="F3F3F3"/>
              </a:solidFill>
            </a:endParaRPr>
          </a:p>
          <a:p>
            <a:pPr marL="0" lvl="0" indent="0">
              <a:spcBef>
                <a:spcPts val="0"/>
              </a:spcBef>
              <a:spcAft>
                <a:spcPts val="0"/>
              </a:spcAft>
              <a:buNone/>
            </a:pPr>
            <a:r>
              <a:rPr lang="en" sz="1400">
                <a:solidFill>
                  <a:srgbClr val="999999"/>
                </a:solidFill>
              </a:rPr>
              <a:t>6. CALCULATE SLOPE</a:t>
            </a:r>
            <a:endParaRPr sz="1400">
              <a:solidFill>
                <a:srgbClr val="999999"/>
              </a:solidFill>
            </a:endParaRPr>
          </a:p>
          <a:p>
            <a:pPr marL="0" lvl="0" indent="0">
              <a:spcBef>
                <a:spcPts val="0"/>
              </a:spcBef>
              <a:spcAft>
                <a:spcPts val="0"/>
              </a:spcAft>
              <a:buNone/>
            </a:pPr>
            <a:r>
              <a:rPr lang="en" sz="1400">
                <a:solidFill>
                  <a:srgbClr val="999999"/>
                </a:solidFill>
              </a:rPr>
              <a:t>7. EVALUATE THE DERIVED SLOPE</a:t>
            </a:r>
            <a:endParaRPr sz="1400">
              <a:solidFill>
                <a:srgbClr val="999999"/>
              </a:solidFill>
            </a:endParaRPr>
          </a:p>
          <a:p>
            <a:pPr marL="0" lvl="0" indent="0" rtl="0">
              <a:spcBef>
                <a:spcPts val="0"/>
              </a:spcBef>
              <a:spcAft>
                <a:spcPts val="0"/>
              </a:spcAft>
              <a:buNone/>
            </a:pPr>
            <a:r>
              <a:rPr lang="en" sz="1400">
                <a:solidFill>
                  <a:srgbClr val="999999"/>
                </a:solidFill>
              </a:rPr>
              <a:t>8. CONCLUSION</a:t>
            </a:r>
            <a:endParaRPr sz="1400">
              <a:solidFill>
                <a:srgbClr val="99999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a:lnSpc>
                <a:spcPct val="100000"/>
              </a:lnSpc>
              <a:spcBef>
                <a:spcPts val="0"/>
              </a:spcBef>
              <a:spcAft>
                <a:spcPts val="0"/>
              </a:spcAft>
              <a:buNone/>
            </a:pPr>
            <a:r>
              <a:rPr lang="en" sz="1800" b="1">
                <a:solidFill>
                  <a:srgbClr val="000000"/>
                </a:solidFill>
              </a:rPr>
              <a:t>Result Matching</a:t>
            </a:r>
            <a:endParaRPr sz="1800" b="1">
              <a:solidFill>
                <a:srgbClr val="000000"/>
              </a:solidFill>
            </a:endParaRPr>
          </a:p>
          <a:p>
            <a:pPr marL="0" lvl="0" indent="0">
              <a:lnSpc>
                <a:spcPct val="100000"/>
              </a:lnSpc>
              <a:spcBef>
                <a:spcPts val="1600"/>
              </a:spcBef>
              <a:spcAft>
                <a:spcPts val="0"/>
              </a:spcAft>
              <a:buNone/>
            </a:pPr>
            <a:r>
              <a:rPr lang="en" sz="1400">
                <a:solidFill>
                  <a:srgbClr val="000000"/>
                </a:solidFill>
              </a:rPr>
              <a:t>We are able to generate a candidate graph 𝐺𝑇 ′ (𝑉𝑇 ′ , 𝐸𝑇 ′ ) for trajectory 𝑇: 𝑝1 → 𝑝2 → ⋯ → 𝑝𝑛 . 𝑉𝑇 ′ is a set of candidate points for each GPS sampling point, and 𝐸𝑇 ′ is a set of edges representing the shortest paths between any two neighboring candidate points, as depicted in Figure 9. Each node in 𝐺 ′ is associated with 𝑁 𝑐𝑖 𝑠 . Each edge is associated with 𝑉 𝑐𝑖−1 𝑡 → 𝑐𝑖 𝑠 and 𝐹𝑡 𝑐𝑖−1 𝑡 → 𝑐𝑖 𝑠 . </a:t>
            </a:r>
            <a:endParaRPr sz="1400">
              <a:solidFill>
                <a:srgbClr val="000000"/>
              </a:solidFill>
            </a:endParaRPr>
          </a:p>
          <a:p>
            <a:pPr marL="0" lvl="0" indent="0">
              <a:lnSpc>
                <a:spcPct val="100000"/>
              </a:lnSpc>
              <a:spcBef>
                <a:spcPts val="1600"/>
              </a:spcBef>
              <a:spcAft>
                <a:spcPts val="1600"/>
              </a:spcAft>
              <a:buNone/>
            </a:pPr>
            <a:endParaRPr sz="1400">
              <a:solidFill>
                <a:srgbClr val="000000"/>
              </a:solidFill>
            </a:endParaRPr>
          </a:p>
        </p:txBody>
      </p:sp>
      <p:pic>
        <p:nvPicPr>
          <p:cNvPr id="130" name="Shape 13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070088" y="3075450"/>
            <a:ext cx="3315574" cy="1828875"/>
          </a:xfrm>
          <a:prstGeom prst="rect">
            <a:avLst/>
          </a:prstGeom>
          <a:noFill/>
          <a:ln>
            <a:noFill/>
          </a:ln>
        </p:spPr>
      </p:pic>
      <p:sp>
        <p:nvSpPr>
          <p:cNvPr id="131" name="Shape 131"/>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a:solidFill>
                  <a:srgbClr val="999999"/>
                </a:solidFill>
              </a:rPr>
              <a:t>1.  ABSTRACT</a:t>
            </a:r>
            <a:endParaRPr sz="1400">
              <a:solidFill>
                <a:srgbClr val="999999"/>
              </a:solidFill>
            </a:endParaRPr>
          </a:p>
          <a:p>
            <a:pPr marL="0" lvl="0" indent="0" rtl="0">
              <a:spcBef>
                <a:spcPts val="0"/>
              </a:spcBef>
              <a:spcAft>
                <a:spcPts val="0"/>
              </a:spcAft>
              <a:buNone/>
            </a:pPr>
            <a:r>
              <a:rPr lang="en" sz="1400">
                <a:solidFill>
                  <a:srgbClr val="999999"/>
                </a:solidFill>
              </a:rPr>
              <a:t>2. INTRODUCTION</a:t>
            </a:r>
            <a:endParaRPr sz="1400">
              <a:solidFill>
                <a:srgbClr val="999999"/>
              </a:solidFill>
            </a:endParaRPr>
          </a:p>
          <a:p>
            <a:pPr marL="0" lvl="0" indent="0" rtl="0">
              <a:spcBef>
                <a:spcPts val="0"/>
              </a:spcBef>
              <a:spcAft>
                <a:spcPts val="0"/>
              </a:spcAft>
              <a:buNone/>
            </a:pPr>
            <a:r>
              <a:rPr lang="en" sz="1400">
                <a:solidFill>
                  <a:srgbClr val="999999"/>
                </a:solidFill>
              </a:rPr>
              <a:t>3. RELATED WORK</a:t>
            </a:r>
            <a:endParaRPr sz="1400">
              <a:solidFill>
                <a:srgbClr val="999999"/>
              </a:solidFill>
            </a:endParaRPr>
          </a:p>
          <a:p>
            <a:pPr marL="0" lvl="0" indent="0" rtl="0">
              <a:spcBef>
                <a:spcPts val="0"/>
              </a:spcBef>
              <a:spcAft>
                <a:spcPts val="0"/>
              </a:spcAft>
              <a:buNone/>
            </a:pPr>
            <a:r>
              <a:rPr lang="en" sz="1400">
                <a:solidFill>
                  <a:srgbClr val="999999"/>
                </a:solidFill>
              </a:rPr>
              <a:t>4. SYSTEM OVERVIEW</a:t>
            </a:r>
            <a:endParaRPr sz="1400">
              <a:solidFill>
                <a:srgbClr val="999999"/>
              </a:solidFill>
            </a:endParaRPr>
          </a:p>
          <a:p>
            <a:pPr marL="0" lvl="0" indent="0" rtl="0">
              <a:spcBef>
                <a:spcPts val="0"/>
              </a:spcBef>
              <a:spcAft>
                <a:spcPts val="0"/>
              </a:spcAft>
              <a:buNone/>
            </a:pPr>
            <a:r>
              <a:rPr lang="en" sz="1400">
                <a:solidFill>
                  <a:srgbClr val="F3F3F3"/>
                </a:solidFill>
              </a:rPr>
              <a:t>5. The MATCHING ALGORITHM</a:t>
            </a:r>
            <a:endParaRPr sz="1400">
              <a:solidFill>
                <a:srgbClr val="F3F3F3"/>
              </a:solidFill>
            </a:endParaRPr>
          </a:p>
          <a:p>
            <a:pPr marL="0" lvl="0" indent="0">
              <a:spcBef>
                <a:spcPts val="0"/>
              </a:spcBef>
              <a:spcAft>
                <a:spcPts val="0"/>
              </a:spcAft>
              <a:buNone/>
            </a:pPr>
            <a:r>
              <a:rPr lang="en" sz="1400">
                <a:solidFill>
                  <a:srgbClr val="999999"/>
                </a:solidFill>
              </a:rPr>
              <a:t>6. CALCULATE SLOPE</a:t>
            </a:r>
            <a:endParaRPr sz="1400">
              <a:solidFill>
                <a:srgbClr val="999999"/>
              </a:solidFill>
            </a:endParaRPr>
          </a:p>
          <a:p>
            <a:pPr marL="0" lvl="0" indent="0">
              <a:spcBef>
                <a:spcPts val="0"/>
              </a:spcBef>
              <a:spcAft>
                <a:spcPts val="0"/>
              </a:spcAft>
              <a:buNone/>
            </a:pPr>
            <a:r>
              <a:rPr lang="en" sz="1400">
                <a:solidFill>
                  <a:srgbClr val="999999"/>
                </a:solidFill>
              </a:rPr>
              <a:t>7. EVALUATE THE DERIVED SLOPE</a:t>
            </a:r>
            <a:endParaRPr sz="1400">
              <a:solidFill>
                <a:srgbClr val="999999"/>
              </a:solidFill>
            </a:endParaRPr>
          </a:p>
          <a:p>
            <a:pPr marL="0" lvl="0" indent="0" rtl="0">
              <a:spcBef>
                <a:spcPts val="0"/>
              </a:spcBef>
              <a:spcAft>
                <a:spcPts val="0"/>
              </a:spcAft>
              <a:buNone/>
            </a:pPr>
            <a:r>
              <a:rPr lang="en" sz="1400">
                <a:solidFill>
                  <a:srgbClr val="999999"/>
                </a:solidFill>
              </a:rPr>
              <a:t>8. CONCLUSION</a:t>
            </a:r>
            <a:endParaRPr sz="1400">
              <a:solidFill>
                <a:srgbClr val="99999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800" b="1">
                <a:solidFill>
                  <a:srgbClr val="000000"/>
                </a:solidFill>
              </a:rPr>
              <a:t>Algorithm 1  Matching </a:t>
            </a:r>
            <a:endParaRPr sz="1400">
              <a:solidFill>
                <a:srgbClr val="000000"/>
              </a:solidFill>
            </a:endParaRPr>
          </a:p>
          <a:p>
            <a:pPr marL="0" lvl="0" indent="0">
              <a:lnSpc>
                <a:spcPct val="100000"/>
              </a:lnSpc>
              <a:spcBef>
                <a:spcPts val="1600"/>
              </a:spcBef>
              <a:spcAft>
                <a:spcPts val="1600"/>
              </a:spcAft>
              <a:buNone/>
            </a:pPr>
            <a:r>
              <a:rPr lang="en" sz="1400">
                <a:solidFill>
                  <a:srgbClr val="000000"/>
                </a:solidFill>
              </a:rPr>
              <a:t>We first compute the candidate point sets for each GPS sampling point on 𝑇. Then we construct the candidate graph 𝐺𝑇 ′ (𝑉𝑇 ′ ,𝐸𝑇 ′ ) based on spatial and temporal analysis. Finally, the algorithm reports the path sequence 𝑃 with highest ST-function value from 𝐺𝑇 ′ as the result.</a:t>
            </a:r>
            <a:endParaRPr sz="1400">
              <a:solidFill>
                <a:srgbClr val="000000"/>
              </a:solidFill>
            </a:endParaRPr>
          </a:p>
        </p:txBody>
      </p:sp>
      <p:pic>
        <p:nvPicPr>
          <p:cNvPr id="137" name="Shape 13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644675" y="2836625"/>
            <a:ext cx="3975815" cy="1828875"/>
          </a:xfrm>
          <a:prstGeom prst="rect">
            <a:avLst/>
          </a:prstGeom>
          <a:noFill/>
          <a:ln>
            <a:noFill/>
          </a:ln>
        </p:spPr>
      </p:pic>
      <p:sp>
        <p:nvSpPr>
          <p:cNvPr id="138" name="Shape 138"/>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a:solidFill>
                  <a:srgbClr val="999999"/>
                </a:solidFill>
              </a:rPr>
              <a:t>1.  ABSTRACT</a:t>
            </a:r>
            <a:endParaRPr sz="1400">
              <a:solidFill>
                <a:srgbClr val="999999"/>
              </a:solidFill>
            </a:endParaRPr>
          </a:p>
          <a:p>
            <a:pPr marL="0" lvl="0" indent="0" rtl="0">
              <a:spcBef>
                <a:spcPts val="0"/>
              </a:spcBef>
              <a:spcAft>
                <a:spcPts val="0"/>
              </a:spcAft>
              <a:buNone/>
            </a:pPr>
            <a:r>
              <a:rPr lang="en" sz="1400">
                <a:solidFill>
                  <a:srgbClr val="999999"/>
                </a:solidFill>
              </a:rPr>
              <a:t>2. INTRODUCTION</a:t>
            </a:r>
            <a:endParaRPr sz="1400">
              <a:solidFill>
                <a:srgbClr val="999999"/>
              </a:solidFill>
            </a:endParaRPr>
          </a:p>
          <a:p>
            <a:pPr marL="0" lvl="0" indent="0" rtl="0">
              <a:spcBef>
                <a:spcPts val="0"/>
              </a:spcBef>
              <a:spcAft>
                <a:spcPts val="0"/>
              </a:spcAft>
              <a:buNone/>
            </a:pPr>
            <a:r>
              <a:rPr lang="en" sz="1400">
                <a:solidFill>
                  <a:srgbClr val="999999"/>
                </a:solidFill>
              </a:rPr>
              <a:t>3. RELATED WORK</a:t>
            </a:r>
            <a:endParaRPr sz="1400">
              <a:solidFill>
                <a:srgbClr val="999999"/>
              </a:solidFill>
            </a:endParaRPr>
          </a:p>
          <a:p>
            <a:pPr marL="0" lvl="0" indent="0" rtl="0">
              <a:spcBef>
                <a:spcPts val="0"/>
              </a:spcBef>
              <a:spcAft>
                <a:spcPts val="0"/>
              </a:spcAft>
              <a:buNone/>
            </a:pPr>
            <a:r>
              <a:rPr lang="en" sz="1400">
                <a:solidFill>
                  <a:srgbClr val="999999"/>
                </a:solidFill>
              </a:rPr>
              <a:t>4. SYSTEM OVERVIEW</a:t>
            </a:r>
            <a:endParaRPr sz="1400">
              <a:solidFill>
                <a:srgbClr val="999999"/>
              </a:solidFill>
            </a:endParaRPr>
          </a:p>
          <a:p>
            <a:pPr marL="0" lvl="0" indent="0" rtl="0">
              <a:spcBef>
                <a:spcPts val="0"/>
              </a:spcBef>
              <a:spcAft>
                <a:spcPts val="0"/>
              </a:spcAft>
              <a:buNone/>
            </a:pPr>
            <a:r>
              <a:rPr lang="en" sz="1400">
                <a:solidFill>
                  <a:srgbClr val="F3F3F3"/>
                </a:solidFill>
              </a:rPr>
              <a:t>5. The MATCHING ALGORITHM</a:t>
            </a:r>
            <a:endParaRPr sz="1400">
              <a:solidFill>
                <a:srgbClr val="F3F3F3"/>
              </a:solidFill>
            </a:endParaRPr>
          </a:p>
          <a:p>
            <a:pPr marL="0" lvl="0" indent="0">
              <a:spcBef>
                <a:spcPts val="0"/>
              </a:spcBef>
              <a:spcAft>
                <a:spcPts val="0"/>
              </a:spcAft>
              <a:buNone/>
            </a:pPr>
            <a:r>
              <a:rPr lang="en" sz="1400">
                <a:solidFill>
                  <a:srgbClr val="999999"/>
                </a:solidFill>
              </a:rPr>
              <a:t>6. CALCULATE SLOPE</a:t>
            </a:r>
            <a:endParaRPr sz="1400">
              <a:solidFill>
                <a:srgbClr val="999999"/>
              </a:solidFill>
            </a:endParaRPr>
          </a:p>
          <a:p>
            <a:pPr marL="0" lvl="0" indent="0">
              <a:spcBef>
                <a:spcPts val="0"/>
              </a:spcBef>
              <a:spcAft>
                <a:spcPts val="0"/>
              </a:spcAft>
              <a:buNone/>
            </a:pPr>
            <a:r>
              <a:rPr lang="en" sz="1400">
                <a:solidFill>
                  <a:srgbClr val="999999"/>
                </a:solidFill>
              </a:rPr>
              <a:t>7. EVALUATE THE DERIVED SLOPE</a:t>
            </a:r>
            <a:endParaRPr sz="1400">
              <a:solidFill>
                <a:srgbClr val="999999"/>
              </a:solidFill>
            </a:endParaRPr>
          </a:p>
          <a:p>
            <a:pPr marL="0" lvl="0" indent="0" rtl="0">
              <a:spcBef>
                <a:spcPts val="0"/>
              </a:spcBef>
              <a:spcAft>
                <a:spcPts val="0"/>
              </a:spcAft>
              <a:buNone/>
            </a:pPr>
            <a:r>
              <a:rPr lang="en" sz="1400">
                <a:solidFill>
                  <a:srgbClr val="999999"/>
                </a:solidFill>
              </a:rPr>
              <a:t>8. CONCLUSION</a:t>
            </a:r>
            <a:endParaRPr sz="1400">
              <a:solidFill>
                <a:srgbClr val="99999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4637300" y="469750"/>
            <a:ext cx="4166400" cy="40986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800" b="1">
                <a:solidFill>
                  <a:srgbClr val="000000"/>
                </a:solidFill>
              </a:rPr>
              <a:t>Algorithm 2  Find-Matched-Sequence</a:t>
            </a:r>
            <a:endParaRPr sz="1800" b="1">
              <a:solidFill>
                <a:srgbClr val="000000"/>
              </a:solidFill>
            </a:endParaRPr>
          </a:p>
          <a:p>
            <a:pPr marL="0" lvl="0" indent="0" rtl="0">
              <a:lnSpc>
                <a:spcPct val="100000"/>
              </a:lnSpc>
              <a:spcBef>
                <a:spcPts val="1600"/>
              </a:spcBef>
              <a:spcAft>
                <a:spcPts val="0"/>
              </a:spcAft>
              <a:buNone/>
            </a:pPr>
            <a:endParaRPr sz="1400">
              <a:solidFill>
                <a:srgbClr val="000000"/>
              </a:solidFill>
            </a:endParaRPr>
          </a:p>
          <a:p>
            <a:pPr marL="0" lvl="0" indent="0" rtl="0">
              <a:lnSpc>
                <a:spcPct val="100000"/>
              </a:lnSpc>
              <a:spcBef>
                <a:spcPts val="1600"/>
              </a:spcBef>
              <a:spcAft>
                <a:spcPts val="0"/>
              </a:spcAft>
              <a:buNone/>
            </a:pPr>
            <a:r>
              <a:rPr lang="en" sz="1400">
                <a:solidFill>
                  <a:srgbClr val="000000"/>
                </a:solidFill>
              </a:rPr>
              <a:t>The Find-Matched-Sequence procedure aims to find the longest path in 𝐺𝑇 ′ . In general, finding longest path in a graph is an NPC problem. </a:t>
            </a:r>
            <a:endParaRPr sz="1400">
              <a:solidFill>
                <a:srgbClr val="000000"/>
              </a:solidFill>
            </a:endParaRPr>
          </a:p>
          <a:p>
            <a:pPr marL="0" lvl="0" indent="0">
              <a:lnSpc>
                <a:spcPct val="100000"/>
              </a:lnSpc>
              <a:spcBef>
                <a:spcPts val="1600"/>
              </a:spcBef>
              <a:spcAft>
                <a:spcPts val="1600"/>
              </a:spcAft>
              <a:buNone/>
            </a:pPr>
            <a:r>
              <a:rPr lang="en" sz="1400">
                <a:solidFill>
                  <a:srgbClr val="000000"/>
                </a:solidFill>
              </a:rPr>
              <a:t>However, 𝐺𝑇 ′ is a directed acyclic graph (DAG) and the answer can be computed efficiently using the topological order of the graph. It is easy to see that such topological order can be obtained from the construction of 𝐺𝑇 ′ . Algorithm 2 shows the details of the procedure Find-Matched-Sequence.</a:t>
            </a:r>
            <a:endParaRPr sz="1400">
              <a:solidFill>
                <a:srgbClr val="000000"/>
              </a:solidFill>
            </a:endParaRPr>
          </a:p>
        </p:txBody>
      </p:sp>
      <p:sp>
        <p:nvSpPr>
          <p:cNvPr id="144" name="Shape 14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a:solidFill>
                  <a:srgbClr val="999999"/>
                </a:solidFill>
              </a:rPr>
              <a:t>1.  ABSTRACT</a:t>
            </a:r>
            <a:endParaRPr sz="1400">
              <a:solidFill>
                <a:srgbClr val="999999"/>
              </a:solidFill>
            </a:endParaRPr>
          </a:p>
          <a:p>
            <a:pPr marL="0" lvl="0" indent="0" rtl="0">
              <a:spcBef>
                <a:spcPts val="0"/>
              </a:spcBef>
              <a:spcAft>
                <a:spcPts val="0"/>
              </a:spcAft>
              <a:buNone/>
            </a:pPr>
            <a:r>
              <a:rPr lang="en" sz="1400">
                <a:solidFill>
                  <a:srgbClr val="999999"/>
                </a:solidFill>
              </a:rPr>
              <a:t>2. INTRODUCTION</a:t>
            </a:r>
            <a:endParaRPr sz="1400">
              <a:solidFill>
                <a:srgbClr val="999999"/>
              </a:solidFill>
            </a:endParaRPr>
          </a:p>
          <a:p>
            <a:pPr marL="0" lvl="0" indent="0" rtl="0">
              <a:spcBef>
                <a:spcPts val="0"/>
              </a:spcBef>
              <a:spcAft>
                <a:spcPts val="0"/>
              </a:spcAft>
              <a:buNone/>
            </a:pPr>
            <a:r>
              <a:rPr lang="en" sz="1400">
                <a:solidFill>
                  <a:srgbClr val="999999"/>
                </a:solidFill>
              </a:rPr>
              <a:t>3. RELATED WORK</a:t>
            </a:r>
            <a:endParaRPr sz="1400">
              <a:solidFill>
                <a:srgbClr val="999999"/>
              </a:solidFill>
            </a:endParaRPr>
          </a:p>
          <a:p>
            <a:pPr marL="0" lvl="0" indent="0" rtl="0">
              <a:spcBef>
                <a:spcPts val="0"/>
              </a:spcBef>
              <a:spcAft>
                <a:spcPts val="0"/>
              </a:spcAft>
              <a:buNone/>
            </a:pPr>
            <a:r>
              <a:rPr lang="en" sz="1400">
                <a:solidFill>
                  <a:srgbClr val="999999"/>
                </a:solidFill>
              </a:rPr>
              <a:t>4. SYSTEM OVERVIEW</a:t>
            </a:r>
            <a:endParaRPr sz="1400">
              <a:solidFill>
                <a:srgbClr val="999999"/>
              </a:solidFill>
            </a:endParaRPr>
          </a:p>
          <a:p>
            <a:pPr marL="0" lvl="0" indent="0" rtl="0">
              <a:spcBef>
                <a:spcPts val="0"/>
              </a:spcBef>
              <a:spcAft>
                <a:spcPts val="0"/>
              </a:spcAft>
              <a:buNone/>
            </a:pPr>
            <a:r>
              <a:rPr lang="en" sz="1400">
                <a:solidFill>
                  <a:srgbClr val="F3F3F3"/>
                </a:solidFill>
              </a:rPr>
              <a:t>5. The MATCHING ALGORITHM</a:t>
            </a:r>
            <a:endParaRPr sz="1400">
              <a:solidFill>
                <a:srgbClr val="F3F3F3"/>
              </a:solidFill>
            </a:endParaRPr>
          </a:p>
          <a:p>
            <a:pPr marL="0" lvl="0" indent="0">
              <a:spcBef>
                <a:spcPts val="0"/>
              </a:spcBef>
              <a:spcAft>
                <a:spcPts val="0"/>
              </a:spcAft>
              <a:buNone/>
            </a:pPr>
            <a:r>
              <a:rPr lang="en" sz="1400">
                <a:solidFill>
                  <a:srgbClr val="999999"/>
                </a:solidFill>
              </a:rPr>
              <a:t>6. CALCULATE SLOPE</a:t>
            </a:r>
            <a:endParaRPr sz="1400">
              <a:solidFill>
                <a:srgbClr val="999999"/>
              </a:solidFill>
            </a:endParaRPr>
          </a:p>
          <a:p>
            <a:pPr marL="0" lvl="0" indent="0">
              <a:spcBef>
                <a:spcPts val="0"/>
              </a:spcBef>
              <a:spcAft>
                <a:spcPts val="0"/>
              </a:spcAft>
              <a:buNone/>
            </a:pPr>
            <a:r>
              <a:rPr lang="en" sz="1400">
                <a:solidFill>
                  <a:srgbClr val="999999"/>
                </a:solidFill>
              </a:rPr>
              <a:t>7. EVALUATE THE DERIVED SLOPE</a:t>
            </a:r>
            <a:endParaRPr sz="1400">
              <a:solidFill>
                <a:srgbClr val="999999"/>
              </a:solidFill>
            </a:endParaRPr>
          </a:p>
          <a:p>
            <a:pPr marL="0" lvl="0" indent="0">
              <a:spcBef>
                <a:spcPts val="0"/>
              </a:spcBef>
              <a:spcAft>
                <a:spcPts val="0"/>
              </a:spcAft>
              <a:buNone/>
            </a:pPr>
            <a:r>
              <a:rPr lang="en" sz="1400">
                <a:solidFill>
                  <a:srgbClr val="999999"/>
                </a:solidFill>
              </a:rPr>
              <a:t>8. CONCLUSION</a:t>
            </a:r>
            <a:endParaRPr sz="1400">
              <a:solidFill>
                <a:srgbClr val="999999"/>
              </a:solidFill>
            </a:endParaRPr>
          </a:p>
          <a:p>
            <a:pPr marL="0" lvl="0" indent="0" rtl="0">
              <a:spcBef>
                <a:spcPts val="0"/>
              </a:spcBef>
              <a:spcAft>
                <a:spcPts val="0"/>
              </a:spcAft>
              <a:buNone/>
            </a:pPr>
            <a:endParaRPr sz="1400">
              <a:solidFill>
                <a:srgbClr val="99999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a:solidFill>
                  <a:srgbClr val="999999"/>
                </a:solidFill>
              </a:rPr>
              <a:t>1.  ABSTRACT</a:t>
            </a:r>
            <a:endParaRPr sz="1400">
              <a:solidFill>
                <a:srgbClr val="999999"/>
              </a:solidFill>
            </a:endParaRPr>
          </a:p>
          <a:p>
            <a:pPr marL="0" lvl="0" indent="0" rtl="0">
              <a:spcBef>
                <a:spcPts val="0"/>
              </a:spcBef>
              <a:spcAft>
                <a:spcPts val="0"/>
              </a:spcAft>
              <a:buNone/>
            </a:pPr>
            <a:r>
              <a:rPr lang="en" sz="1400">
                <a:solidFill>
                  <a:srgbClr val="999999"/>
                </a:solidFill>
              </a:rPr>
              <a:t>2. INTRODUCTION</a:t>
            </a:r>
            <a:endParaRPr sz="1400">
              <a:solidFill>
                <a:srgbClr val="999999"/>
              </a:solidFill>
            </a:endParaRPr>
          </a:p>
          <a:p>
            <a:pPr marL="0" lvl="0" indent="0" rtl="0">
              <a:spcBef>
                <a:spcPts val="0"/>
              </a:spcBef>
              <a:spcAft>
                <a:spcPts val="0"/>
              </a:spcAft>
              <a:buNone/>
            </a:pPr>
            <a:r>
              <a:rPr lang="en" sz="1400">
                <a:solidFill>
                  <a:srgbClr val="999999"/>
                </a:solidFill>
              </a:rPr>
              <a:t>3. RELATED WORK</a:t>
            </a:r>
            <a:endParaRPr sz="1400">
              <a:solidFill>
                <a:srgbClr val="999999"/>
              </a:solidFill>
            </a:endParaRPr>
          </a:p>
          <a:p>
            <a:pPr marL="0" lvl="0" indent="0" rtl="0">
              <a:spcBef>
                <a:spcPts val="0"/>
              </a:spcBef>
              <a:spcAft>
                <a:spcPts val="0"/>
              </a:spcAft>
              <a:buNone/>
            </a:pPr>
            <a:r>
              <a:rPr lang="en" sz="1400">
                <a:solidFill>
                  <a:srgbClr val="999999"/>
                </a:solidFill>
              </a:rPr>
              <a:t>4. SYSTEM OVERVIEW</a:t>
            </a:r>
            <a:endParaRPr sz="1400">
              <a:solidFill>
                <a:srgbClr val="999999"/>
              </a:solidFill>
            </a:endParaRPr>
          </a:p>
          <a:p>
            <a:pPr marL="0" lvl="0" indent="0" rtl="0">
              <a:spcBef>
                <a:spcPts val="0"/>
              </a:spcBef>
              <a:spcAft>
                <a:spcPts val="0"/>
              </a:spcAft>
              <a:buNone/>
            </a:pPr>
            <a:r>
              <a:rPr lang="en" sz="1400">
                <a:solidFill>
                  <a:srgbClr val="F3F3F3"/>
                </a:solidFill>
              </a:rPr>
              <a:t>5. The MATCHING ALGORITHM</a:t>
            </a:r>
            <a:endParaRPr sz="1400">
              <a:solidFill>
                <a:srgbClr val="F3F3F3"/>
              </a:solidFill>
            </a:endParaRPr>
          </a:p>
          <a:p>
            <a:pPr marL="0" lvl="0" indent="0" rtl="0">
              <a:spcBef>
                <a:spcPts val="0"/>
              </a:spcBef>
              <a:spcAft>
                <a:spcPts val="0"/>
              </a:spcAft>
              <a:buNone/>
            </a:pPr>
            <a:r>
              <a:rPr lang="en" sz="1400">
                <a:solidFill>
                  <a:srgbClr val="999999"/>
                </a:solidFill>
              </a:rPr>
              <a:t>6. CALCULATE SLOPE</a:t>
            </a:r>
            <a:endParaRPr sz="1400">
              <a:solidFill>
                <a:srgbClr val="999999"/>
              </a:solidFill>
            </a:endParaRPr>
          </a:p>
          <a:p>
            <a:pPr marL="0" lvl="0" indent="0" rtl="0">
              <a:spcBef>
                <a:spcPts val="0"/>
              </a:spcBef>
              <a:spcAft>
                <a:spcPts val="0"/>
              </a:spcAft>
              <a:buNone/>
            </a:pPr>
            <a:r>
              <a:rPr lang="en" sz="1400">
                <a:solidFill>
                  <a:srgbClr val="999999"/>
                </a:solidFill>
              </a:rPr>
              <a:t>7. EVALUATE THE DERIVED SLOPE</a:t>
            </a:r>
            <a:endParaRPr sz="1400">
              <a:solidFill>
                <a:srgbClr val="999999"/>
              </a:solidFill>
            </a:endParaRPr>
          </a:p>
          <a:p>
            <a:pPr marL="0" lvl="0" indent="0" rtl="0">
              <a:spcBef>
                <a:spcPts val="0"/>
              </a:spcBef>
              <a:spcAft>
                <a:spcPts val="0"/>
              </a:spcAft>
              <a:buNone/>
            </a:pPr>
            <a:r>
              <a:rPr lang="en" sz="1400">
                <a:solidFill>
                  <a:srgbClr val="999999"/>
                </a:solidFill>
              </a:rPr>
              <a:t>8. CONCLUSION</a:t>
            </a:r>
            <a:endParaRPr sz="1400">
              <a:solidFill>
                <a:srgbClr val="999999"/>
              </a:solidFill>
            </a:endParaRPr>
          </a:p>
          <a:p>
            <a:pPr marL="0" lvl="0" indent="0" rtl="0">
              <a:spcBef>
                <a:spcPts val="0"/>
              </a:spcBef>
              <a:spcAft>
                <a:spcPts val="0"/>
              </a:spcAft>
              <a:buNone/>
            </a:pPr>
            <a:endParaRPr sz="1400">
              <a:solidFill>
                <a:srgbClr val="999999"/>
              </a:solidFill>
            </a:endParaRPr>
          </a:p>
        </p:txBody>
      </p:sp>
      <p:pic>
        <p:nvPicPr>
          <p:cNvPr id="150" name="Shape 15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762250" y="593075"/>
            <a:ext cx="3867324" cy="41771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a:solidFill>
                  <a:srgbClr val="999999"/>
                </a:solidFill>
              </a:rPr>
              <a:t>1.  ABSTRACT</a:t>
            </a:r>
            <a:endParaRPr sz="1400">
              <a:solidFill>
                <a:srgbClr val="999999"/>
              </a:solidFill>
            </a:endParaRPr>
          </a:p>
          <a:p>
            <a:pPr marL="0" lvl="0" indent="0">
              <a:spcBef>
                <a:spcPts val="0"/>
              </a:spcBef>
              <a:spcAft>
                <a:spcPts val="0"/>
              </a:spcAft>
              <a:buNone/>
            </a:pPr>
            <a:r>
              <a:rPr lang="en" sz="1400">
                <a:solidFill>
                  <a:srgbClr val="999999"/>
                </a:solidFill>
              </a:rPr>
              <a:t>2. INTRODUCTION</a:t>
            </a:r>
            <a:endParaRPr sz="1400">
              <a:solidFill>
                <a:srgbClr val="999999"/>
              </a:solidFill>
            </a:endParaRPr>
          </a:p>
          <a:p>
            <a:pPr marL="0" lvl="0" indent="0">
              <a:spcBef>
                <a:spcPts val="0"/>
              </a:spcBef>
              <a:spcAft>
                <a:spcPts val="0"/>
              </a:spcAft>
              <a:buNone/>
            </a:pPr>
            <a:r>
              <a:rPr lang="en" sz="1400">
                <a:solidFill>
                  <a:srgbClr val="999999"/>
                </a:solidFill>
              </a:rPr>
              <a:t>3. RELATED WORK</a:t>
            </a:r>
            <a:endParaRPr sz="1400">
              <a:solidFill>
                <a:srgbClr val="999999"/>
              </a:solidFill>
            </a:endParaRPr>
          </a:p>
          <a:p>
            <a:pPr marL="0" lvl="0" indent="0">
              <a:spcBef>
                <a:spcPts val="0"/>
              </a:spcBef>
              <a:spcAft>
                <a:spcPts val="0"/>
              </a:spcAft>
              <a:buNone/>
            </a:pPr>
            <a:r>
              <a:rPr lang="en" sz="1400">
                <a:solidFill>
                  <a:srgbClr val="999999"/>
                </a:solidFill>
              </a:rPr>
              <a:t>4. SYSTEM OVERVIEW</a:t>
            </a:r>
            <a:endParaRPr sz="1400">
              <a:solidFill>
                <a:srgbClr val="999999"/>
              </a:solidFill>
            </a:endParaRPr>
          </a:p>
          <a:p>
            <a:pPr marL="0" lvl="0" indent="0">
              <a:spcBef>
                <a:spcPts val="0"/>
              </a:spcBef>
              <a:spcAft>
                <a:spcPts val="0"/>
              </a:spcAft>
              <a:buNone/>
            </a:pPr>
            <a:r>
              <a:rPr lang="en" sz="1400">
                <a:solidFill>
                  <a:srgbClr val="999999"/>
                </a:solidFill>
              </a:rPr>
              <a:t>5. The MATCHING ALGORITHM</a:t>
            </a:r>
            <a:endParaRPr sz="1400">
              <a:solidFill>
                <a:srgbClr val="999999"/>
              </a:solidFill>
            </a:endParaRPr>
          </a:p>
          <a:p>
            <a:pPr marL="0" lvl="0" indent="0">
              <a:spcBef>
                <a:spcPts val="0"/>
              </a:spcBef>
              <a:spcAft>
                <a:spcPts val="0"/>
              </a:spcAft>
              <a:buNone/>
            </a:pPr>
            <a:r>
              <a:rPr lang="en" sz="1400">
                <a:solidFill>
                  <a:srgbClr val="F3F3F3"/>
                </a:solidFill>
              </a:rPr>
              <a:t>6. CALCULATE SLOPE</a:t>
            </a:r>
            <a:endParaRPr sz="1400">
              <a:solidFill>
                <a:srgbClr val="F3F3F3"/>
              </a:solidFill>
            </a:endParaRPr>
          </a:p>
          <a:p>
            <a:pPr marL="0" lvl="0" indent="0">
              <a:spcBef>
                <a:spcPts val="0"/>
              </a:spcBef>
              <a:spcAft>
                <a:spcPts val="0"/>
              </a:spcAft>
              <a:buNone/>
            </a:pPr>
            <a:r>
              <a:rPr lang="en" sz="1400">
                <a:solidFill>
                  <a:srgbClr val="999999"/>
                </a:solidFill>
              </a:rPr>
              <a:t>7. EVALUATE THE DERIVED SLOPE</a:t>
            </a:r>
            <a:endParaRPr sz="1400">
              <a:solidFill>
                <a:srgbClr val="999999"/>
              </a:solidFill>
            </a:endParaRPr>
          </a:p>
          <a:p>
            <a:pPr marL="0" lvl="0" indent="0">
              <a:spcBef>
                <a:spcPts val="0"/>
              </a:spcBef>
              <a:spcAft>
                <a:spcPts val="0"/>
              </a:spcAft>
              <a:buNone/>
            </a:pPr>
            <a:r>
              <a:rPr lang="en" sz="1400">
                <a:solidFill>
                  <a:srgbClr val="999999"/>
                </a:solidFill>
              </a:rPr>
              <a:t>8. CONCLUSION</a:t>
            </a:r>
            <a:endParaRPr sz="1400">
              <a:solidFill>
                <a:srgbClr val="999999"/>
              </a:solidFill>
            </a:endParaRPr>
          </a:p>
        </p:txBody>
      </p:sp>
      <p:sp>
        <p:nvSpPr>
          <p:cNvPr id="156" name="Shape 15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solidFill>
                  <a:srgbClr val="000000"/>
                </a:solidFill>
              </a:rPr>
              <a:t>Data:</a:t>
            </a:r>
            <a:endParaRPr sz="1800" b="1">
              <a:solidFill>
                <a:srgbClr val="000000"/>
              </a:solidFill>
            </a:endParaRPr>
          </a:p>
          <a:p>
            <a:pPr marL="0" lvl="0" indent="0" rtl="0">
              <a:spcBef>
                <a:spcPts val="0"/>
              </a:spcBef>
              <a:spcAft>
                <a:spcPts val="0"/>
              </a:spcAft>
              <a:buNone/>
            </a:pPr>
            <a:r>
              <a:rPr lang="en" sz="1400">
                <a:solidFill>
                  <a:srgbClr val="000000"/>
                </a:solidFill>
              </a:rPr>
              <a:t>Latitude, longitude and altitude of the matched points </a:t>
            </a:r>
            <a:endParaRPr sz="1400">
              <a:solidFill>
                <a:srgbClr val="000000"/>
              </a:solidFill>
            </a:endParaRPr>
          </a:p>
          <a:p>
            <a:pPr marL="0" lvl="0" indent="0" rtl="0">
              <a:spcBef>
                <a:spcPts val="0"/>
              </a:spcBef>
              <a:spcAft>
                <a:spcPts val="0"/>
              </a:spcAft>
              <a:buNone/>
            </a:pPr>
            <a:endParaRPr/>
          </a:p>
          <a:p>
            <a:pPr marL="0" lvl="0" indent="0" rtl="0">
              <a:spcBef>
                <a:spcPts val="0"/>
              </a:spcBef>
              <a:spcAft>
                <a:spcPts val="0"/>
              </a:spcAft>
              <a:buNone/>
            </a:pPr>
            <a:r>
              <a:rPr lang="en" sz="1800" b="1">
                <a:solidFill>
                  <a:srgbClr val="000000"/>
                </a:solidFill>
              </a:rPr>
              <a:t>Method:</a:t>
            </a:r>
            <a:endParaRPr sz="1800" b="1">
              <a:solidFill>
                <a:srgbClr val="999999"/>
              </a:solidFill>
            </a:endParaRPr>
          </a:p>
          <a:p>
            <a:pPr marL="0" lvl="0" indent="0" rtl="0">
              <a:spcBef>
                <a:spcPts val="0"/>
              </a:spcBef>
              <a:spcAft>
                <a:spcPts val="0"/>
              </a:spcAft>
              <a:buNone/>
            </a:pPr>
            <a:r>
              <a:rPr lang="en" sz="1400">
                <a:solidFill>
                  <a:srgbClr val="000000"/>
                </a:solidFill>
              </a:rPr>
              <a:t>Step 1: Pair up the matched points with the same LinkPVID</a:t>
            </a:r>
            <a:endParaRPr sz="1400">
              <a:solidFill>
                <a:srgbClr val="000000"/>
              </a:solidFill>
            </a:endParaRPr>
          </a:p>
          <a:p>
            <a:pPr marL="0" lvl="0" indent="0" rtl="0">
              <a:spcBef>
                <a:spcPts val="0"/>
              </a:spcBef>
              <a:spcAft>
                <a:spcPts val="0"/>
              </a:spcAft>
              <a:buNone/>
            </a:pPr>
            <a:r>
              <a:rPr lang="en" sz="1400">
                <a:solidFill>
                  <a:srgbClr val="000000"/>
                </a:solidFill>
              </a:rPr>
              <a:t>Step 2: Calculate the distance between each pair of points</a:t>
            </a:r>
            <a:endParaRPr sz="1400">
              <a:solidFill>
                <a:srgbClr val="000000"/>
              </a:solidFill>
            </a:endParaRPr>
          </a:p>
          <a:p>
            <a:pPr marL="0" lvl="0" indent="0" rtl="0">
              <a:spcBef>
                <a:spcPts val="0"/>
              </a:spcBef>
              <a:spcAft>
                <a:spcPts val="0"/>
              </a:spcAft>
              <a:buNone/>
            </a:pPr>
            <a:r>
              <a:rPr lang="en" sz="1400">
                <a:solidFill>
                  <a:srgbClr val="000000"/>
                </a:solidFill>
              </a:rPr>
              <a:t>Step 3: Calculate the altitude between each pair of points</a:t>
            </a:r>
            <a:endParaRPr sz="1400">
              <a:solidFill>
                <a:srgbClr val="000000"/>
              </a:solidFill>
            </a:endParaRPr>
          </a:p>
          <a:p>
            <a:pPr marL="0" lvl="0" indent="0" rtl="0">
              <a:spcBef>
                <a:spcPts val="0"/>
              </a:spcBef>
              <a:spcAft>
                <a:spcPts val="0"/>
              </a:spcAft>
              <a:buNone/>
            </a:pPr>
            <a:r>
              <a:rPr lang="en" sz="1400">
                <a:solidFill>
                  <a:srgbClr val="000000"/>
                </a:solidFill>
              </a:rPr>
              <a:t>Step 4: Calculate the angle of the slope by using sine function</a:t>
            </a:r>
            <a:endParaRPr sz="1400">
              <a:solidFill>
                <a:srgbClr val="000000"/>
              </a:solidFill>
            </a:endParaRPr>
          </a:p>
          <a:p>
            <a:pPr marL="0" lvl="0" indent="0" rtl="0">
              <a:spcBef>
                <a:spcPts val="0"/>
              </a:spcBef>
              <a:spcAft>
                <a:spcPts val="0"/>
              </a:spcAft>
              <a:buNone/>
            </a:pPr>
            <a:r>
              <a:rPr lang="en" sz="1400">
                <a:solidFill>
                  <a:srgbClr val="000000"/>
                </a:solidFill>
              </a:rPr>
              <a:t>Step 5: Evaluate the derived road slope with the surveyed road slope in the link data file</a:t>
            </a:r>
            <a:endParaRPr sz="1400">
              <a:solidFill>
                <a:srgbClr val="999999"/>
              </a:solidFill>
            </a:endParaRPr>
          </a:p>
          <a:p>
            <a:pPr marL="0" lvl="0" indent="0">
              <a:spcBef>
                <a:spcPts val="0"/>
              </a:spcBef>
              <a:spcAft>
                <a:spcPts val="16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a:solidFill>
                  <a:srgbClr val="999999"/>
                </a:solidFill>
              </a:rPr>
              <a:t>1.  ABSTRACT</a:t>
            </a:r>
            <a:endParaRPr sz="1400">
              <a:solidFill>
                <a:srgbClr val="999999"/>
              </a:solidFill>
            </a:endParaRPr>
          </a:p>
          <a:p>
            <a:pPr marL="0" lvl="0" indent="0">
              <a:spcBef>
                <a:spcPts val="0"/>
              </a:spcBef>
              <a:spcAft>
                <a:spcPts val="0"/>
              </a:spcAft>
              <a:buNone/>
            </a:pPr>
            <a:r>
              <a:rPr lang="en" sz="1400">
                <a:solidFill>
                  <a:srgbClr val="999999"/>
                </a:solidFill>
              </a:rPr>
              <a:t>2. INTRODUCTION</a:t>
            </a:r>
            <a:endParaRPr sz="1400">
              <a:solidFill>
                <a:srgbClr val="999999"/>
              </a:solidFill>
            </a:endParaRPr>
          </a:p>
          <a:p>
            <a:pPr marL="0" lvl="0" indent="0">
              <a:spcBef>
                <a:spcPts val="0"/>
              </a:spcBef>
              <a:spcAft>
                <a:spcPts val="0"/>
              </a:spcAft>
              <a:buNone/>
            </a:pPr>
            <a:r>
              <a:rPr lang="en" sz="1400">
                <a:solidFill>
                  <a:srgbClr val="999999"/>
                </a:solidFill>
              </a:rPr>
              <a:t>3. RELATED WORK</a:t>
            </a:r>
            <a:endParaRPr sz="1400">
              <a:solidFill>
                <a:srgbClr val="999999"/>
              </a:solidFill>
            </a:endParaRPr>
          </a:p>
          <a:p>
            <a:pPr marL="0" lvl="0" indent="0">
              <a:spcBef>
                <a:spcPts val="0"/>
              </a:spcBef>
              <a:spcAft>
                <a:spcPts val="0"/>
              </a:spcAft>
              <a:buNone/>
            </a:pPr>
            <a:r>
              <a:rPr lang="en" sz="1400">
                <a:solidFill>
                  <a:srgbClr val="999999"/>
                </a:solidFill>
              </a:rPr>
              <a:t>4. SYSTEM OVERVIEW</a:t>
            </a:r>
            <a:endParaRPr sz="1400">
              <a:solidFill>
                <a:srgbClr val="999999"/>
              </a:solidFill>
            </a:endParaRPr>
          </a:p>
          <a:p>
            <a:pPr marL="0" lvl="0" indent="0">
              <a:spcBef>
                <a:spcPts val="0"/>
              </a:spcBef>
              <a:spcAft>
                <a:spcPts val="0"/>
              </a:spcAft>
              <a:buNone/>
            </a:pPr>
            <a:r>
              <a:rPr lang="en" sz="1400">
                <a:solidFill>
                  <a:srgbClr val="999999"/>
                </a:solidFill>
              </a:rPr>
              <a:t>5. The MATCHING ALGORITHM</a:t>
            </a:r>
            <a:endParaRPr sz="1400">
              <a:solidFill>
                <a:srgbClr val="999999"/>
              </a:solidFill>
            </a:endParaRPr>
          </a:p>
          <a:p>
            <a:pPr marL="0" lvl="0" indent="0">
              <a:spcBef>
                <a:spcPts val="0"/>
              </a:spcBef>
              <a:spcAft>
                <a:spcPts val="0"/>
              </a:spcAft>
              <a:buNone/>
            </a:pPr>
            <a:r>
              <a:rPr lang="en" sz="1400">
                <a:solidFill>
                  <a:srgbClr val="F3F3F3"/>
                </a:solidFill>
              </a:rPr>
              <a:t>6. CALCULATE SLOPE</a:t>
            </a:r>
            <a:endParaRPr sz="1400">
              <a:solidFill>
                <a:srgbClr val="F3F3F3"/>
              </a:solidFill>
            </a:endParaRPr>
          </a:p>
          <a:p>
            <a:pPr marL="0" lvl="0" indent="0">
              <a:spcBef>
                <a:spcPts val="0"/>
              </a:spcBef>
              <a:spcAft>
                <a:spcPts val="0"/>
              </a:spcAft>
              <a:buNone/>
            </a:pPr>
            <a:r>
              <a:rPr lang="en" sz="1400">
                <a:solidFill>
                  <a:srgbClr val="999999"/>
                </a:solidFill>
              </a:rPr>
              <a:t>7. EVALUATE THE DERIVED SLOPE</a:t>
            </a:r>
            <a:endParaRPr sz="1400">
              <a:solidFill>
                <a:srgbClr val="999999"/>
              </a:solidFill>
            </a:endParaRPr>
          </a:p>
          <a:p>
            <a:pPr marL="0" lvl="0" indent="0">
              <a:spcBef>
                <a:spcPts val="0"/>
              </a:spcBef>
              <a:spcAft>
                <a:spcPts val="0"/>
              </a:spcAft>
              <a:buNone/>
            </a:pPr>
            <a:r>
              <a:rPr lang="en" sz="1400">
                <a:solidFill>
                  <a:srgbClr val="999999"/>
                </a:solidFill>
              </a:rPr>
              <a:t>8. CONCLUSION</a:t>
            </a:r>
            <a:endParaRPr sz="1400">
              <a:solidFill>
                <a:srgbClr val="999999"/>
              </a:solidFill>
            </a:endParaRPr>
          </a:p>
        </p:txBody>
      </p:sp>
      <p:sp>
        <p:nvSpPr>
          <p:cNvPr id="162" name="Shape 162"/>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solidFill>
                  <a:srgbClr val="000000"/>
                </a:solidFill>
              </a:rPr>
              <a:t>Formula:</a:t>
            </a:r>
            <a:endParaRPr sz="1800" b="1">
              <a:solidFill>
                <a:srgbClr val="000000"/>
              </a:solidFill>
            </a:endParaRPr>
          </a:p>
          <a:p>
            <a:pPr marL="0" lvl="0" indent="0">
              <a:spcBef>
                <a:spcPts val="0"/>
              </a:spcBef>
              <a:spcAft>
                <a:spcPts val="1600"/>
              </a:spcAft>
              <a:buNone/>
            </a:pPr>
            <a:endParaRPr/>
          </a:p>
        </p:txBody>
      </p:sp>
      <p:pic>
        <p:nvPicPr>
          <p:cNvPr id="163" name="Shape 16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338088" y="1027100"/>
            <a:ext cx="4779574" cy="813750"/>
          </a:xfrm>
          <a:prstGeom prst="rect">
            <a:avLst/>
          </a:prstGeom>
          <a:noFill/>
          <a:ln>
            <a:noFill/>
          </a:ln>
        </p:spPr>
      </p:pic>
      <p:pic>
        <p:nvPicPr>
          <p:cNvPr id="164" name="Shape 16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883725" y="1908375"/>
            <a:ext cx="3927351" cy="2600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a:solidFill>
                  <a:srgbClr val="999999"/>
                </a:solidFill>
              </a:rPr>
              <a:t>1.  ABSTRACT</a:t>
            </a:r>
            <a:endParaRPr sz="1400">
              <a:solidFill>
                <a:srgbClr val="999999"/>
              </a:solidFill>
            </a:endParaRPr>
          </a:p>
          <a:p>
            <a:pPr marL="0" lvl="0" indent="0">
              <a:spcBef>
                <a:spcPts val="0"/>
              </a:spcBef>
              <a:spcAft>
                <a:spcPts val="0"/>
              </a:spcAft>
              <a:buNone/>
            </a:pPr>
            <a:r>
              <a:rPr lang="en" sz="1400">
                <a:solidFill>
                  <a:srgbClr val="999999"/>
                </a:solidFill>
              </a:rPr>
              <a:t>2. INTRODUCTION</a:t>
            </a:r>
            <a:endParaRPr sz="1400">
              <a:solidFill>
                <a:srgbClr val="999999"/>
              </a:solidFill>
            </a:endParaRPr>
          </a:p>
          <a:p>
            <a:pPr marL="0" lvl="0" indent="0">
              <a:spcBef>
                <a:spcPts val="0"/>
              </a:spcBef>
              <a:spcAft>
                <a:spcPts val="0"/>
              </a:spcAft>
              <a:buNone/>
            </a:pPr>
            <a:r>
              <a:rPr lang="en" sz="1400">
                <a:solidFill>
                  <a:srgbClr val="999999"/>
                </a:solidFill>
              </a:rPr>
              <a:t>3. RELATED WORK</a:t>
            </a:r>
            <a:endParaRPr sz="1400">
              <a:solidFill>
                <a:srgbClr val="999999"/>
              </a:solidFill>
            </a:endParaRPr>
          </a:p>
          <a:p>
            <a:pPr marL="0" lvl="0" indent="0">
              <a:spcBef>
                <a:spcPts val="0"/>
              </a:spcBef>
              <a:spcAft>
                <a:spcPts val="0"/>
              </a:spcAft>
              <a:buNone/>
            </a:pPr>
            <a:r>
              <a:rPr lang="en" sz="1400">
                <a:solidFill>
                  <a:srgbClr val="999999"/>
                </a:solidFill>
              </a:rPr>
              <a:t>4. SYSTEM OVERVIEW</a:t>
            </a:r>
            <a:endParaRPr sz="1400">
              <a:solidFill>
                <a:srgbClr val="999999"/>
              </a:solidFill>
            </a:endParaRPr>
          </a:p>
          <a:p>
            <a:pPr marL="0" lvl="0" indent="0">
              <a:spcBef>
                <a:spcPts val="0"/>
              </a:spcBef>
              <a:spcAft>
                <a:spcPts val="0"/>
              </a:spcAft>
              <a:buNone/>
            </a:pPr>
            <a:r>
              <a:rPr lang="en" sz="1400">
                <a:solidFill>
                  <a:srgbClr val="999999"/>
                </a:solidFill>
              </a:rPr>
              <a:t>5. The MATCHING ALGORITHM</a:t>
            </a:r>
            <a:endParaRPr sz="1400">
              <a:solidFill>
                <a:srgbClr val="999999"/>
              </a:solidFill>
            </a:endParaRPr>
          </a:p>
          <a:p>
            <a:pPr marL="0" lvl="0" indent="0">
              <a:spcBef>
                <a:spcPts val="0"/>
              </a:spcBef>
              <a:spcAft>
                <a:spcPts val="0"/>
              </a:spcAft>
              <a:buNone/>
            </a:pPr>
            <a:r>
              <a:rPr lang="en" sz="1400">
                <a:solidFill>
                  <a:srgbClr val="999999"/>
                </a:solidFill>
              </a:rPr>
              <a:t>6. CALCULATE SLOPE</a:t>
            </a:r>
            <a:endParaRPr sz="1400">
              <a:solidFill>
                <a:srgbClr val="999999"/>
              </a:solidFill>
            </a:endParaRPr>
          </a:p>
          <a:p>
            <a:pPr marL="0" lvl="0" indent="0">
              <a:spcBef>
                <a:spcPts val="0"/>
              </a:spcBef>
              <a:spcAft>
                <a:spcPts val="0"/>
              </a:spcAft>
              <a:buNone/>
            </a:pPr>
            <a:r>
              <a:rPr lang="en" sz="1400">
                <a:solidFill>
                  <a:srgbClr val="FFFFFF"/>
                </a:solidFill>
              </a:rPr>
              <a:t>7. EVALUATE THE DERIVED SLOPE</a:t>
            </a:r>
            <a:endParaRPr sz="1400">
              <a:solidFill>
                <a:srgbClr val="FFFFFF"/>
              </a:solidFill>
            </a:endParaRPr>
          </a:p>
          <a:p>
            <a:pPr marL="0" lvl="0" indent="0">
              <a:spcBef>
                <a:spcPts val="0"/>
              </a:spcBef>
              <a:spcAft>
                <a:spcPts val="0"/>
              </a:spcAft>
              <a:buNone/>
            </a:pPr>
            <a:r>
              <a:rPr lang="en" sz="1400">
                <a:solidFill>
                  <a:srgbClr val="999999"/>
                </a:solidFill>
              </a:rPr>
              <a:t>8. CONCLUSION</a:t>
            </a:r>
            <a:endParaRPr sz="1400">
              <a:solidFill>
                <a:srgbClr val="FFFFFF"/>
              </a:solidFill>
            </a:endParaRPr>
          </a:p>
          <a:p>
            <a:pPr marL="0" lvl="0" indent="0">
              <a:spcBef>
                <a:spcPts val="0"/>
              </a:spcBef>
              <a:spcAft>
                <a:spcPts val="0"/>
              </a:spcAft>
              <a:buNone/>
            </a:pPr>
            <a:r>
              <a:rPr lang="en" sz="1400">
                <a:solidFill>
                  <a:srgbClr val="FFFFFF"/>
                </a:solidFill>
              </a:rPr>
              <a:t>  </a:t>
            </a:r>
            <a:endParaRPr sz="1400">
              <a:solidFill>
                <a:srgbClr val="FFFFFF"/>
              </a:solidFill>
            </a:endParaRPr>
          </a:p>
        </p:txBody>
      </p:sp>
      <p:sp>
        <p:nvSpPr>
          <p:cNvPr id="170" name="Shape 170"/>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solidFill>
                  <a:srgbClr val="000000"/>
                </a:solidFill>
              </a:rPr>
              <a:t>Evaluate the Derived slopes with surveyed road slopes in Link data:</a:t>
            </a:r>
            <a:endParaRPr sz="1800" b="1">
              <a:solidFill>
                <a:srgbClr val="000000"/>
              </a:solidFill>
            </a:endParaRPr>
          </a:p>
          <a:p>
            <a:pPr marL="0" lvl="0" indent="0" rtl="0">
              <a:spcBef>
                <a:spcPts val="0"/>
              </a:spcBef>
              <a:spcAft>
                <a:spcPts val="0"/>
              </a:spcAft>
              <a:buNone/>
            </a:pPr>
            <a:endParaRPr sz="1800">
              <a:solidFill>
                <a:srgbClr val="000000"/>
              </a:solidFill>
            </a:endParaRPr>
          </a:p>
          <a:p>
            <a:pPr marL="0" marR="0" lvl="0" indent="0" algn="l" rtl="0">
              <a:lnSpc>
                <a:spcPct val="100000"/>
              </a:lnSpc>
              <a:spcBef>
                <a:spcPts val="0"/>
              </a:spcBef>
              <a:spcAft>
                <a:spcPts val="0"/>
              </a:spcAft>
              <a:buNone/>
            </a:pPr>
            <a:r>
              <a:rPr lang="en" sz="1400">
                <a:solidFill>
                  <a:srgbClr val="000000"/>
                </a:solidFill>
              </a:rPr>
              <a:t>1.Extract latitude and longitude of each point of the matching pair.</a:t>
            </a:r>
            <a:endParaRPr sz="1400">
              <a:solidFill>
                <a:srgbClr val="000000"/>
              </a:solidFill>
            </a:endParaRPr>
          </a:p>
          <a:p>
            <a:pPr marL="0" marR="0" lvl="0" indent="0" algn="l" rtl="0">
              <a:lnSpc>
                <a:spcPct val="100000"/>
              </a:lnSpc>
              <a:spcBef>
                <a:spcPts val="0"/>
              </a:spcBef>
              <a:spcAft>
                <a:spcPts val="0"/>
              </a:spcAft>
              <a:buNone/>
            </a:pPr>
            <a:r>
              <a:rPr lang="en" sz="1400">
                <a:solidFill>
                  <a:srgbClr val="000000"/>
                </a:solidFill>
              </a:rPr>
              <a:t>2.Convert each latitude and longitude from degree to meter.</a:t>
            </a:r>
            <a:endParaRPr sz="1400">
              <a:solidFill>
                <a:srgbClr val="000000"/>
              </a:solidFill>
            </a:endParaRPr>
          </a:p>
          <a:p>
            <a:pPr marL="0" marR="0" lvl="0" indent="0" algn="l" rtl="0">
              <a:lnSpc>
                <a:spcPct val="100000"/>
              </a:lnSpc>
              <a:spcBef>
                <a:spcPts val="0"/>
              </a:spcBef>
              <a:spcAft>
                <a:spcPts val="0"/>
              </a:spcAft>
              <a:buNone/>
            </a:pPr>
            <a:r>
              <a:rPr lang="en" sz="1400">
                <a:solidFill>
                  <a:srgbClr val="000000"/>
                </a:solidFill>
              </a:rPr>
              <a:t>3.Calculate the distance between each matching pair by using the distance equation.</a:t>
            </a:r>
            <a:endParaRPr sz="1400">
              <a:solidFill>
                <a:srgbClr val="000000"/>
              </a:solidFill>
            </a:endParaRPr>
          </a:p>
          <a:p>
            <a:pPr marL="0" marR="0" lvl="0" indent="0" algn="l" rtl="0">
              <a:lnSpc>
                <a:spcPct val="100000"/>
              </a:lnSpc>
              <a:spcBef>
                <a:spcPts val="0"/>
              </a:spcBef>
              <a:spcAft>
                <a:spcPts val="0"/>
              </a:spcAft>
              <a:buNone/>
            </a:pPr>
            <a:r>
              <a:rPr lang="en" sz="1400">
                <a:solidFill>
                  <a:srgbClr val="000000"/>
                </a:solidFill>
              </a:rPr>
              <a:t>4.Calculate the altitude between each pair by subtracting the elevation of each point.</a:t>
            </a:r>
            <a:endParaRPr sz="1400">
              <a:solidFill>
                <a:srgbClr val="000000"/>
              </a:solidFill>
            </a:endParaRPr>
          </a:p>
          <a:p>
            <a:pPr marL="0" marR="0" lvl="0" indent="0" algn="l" rtl="0">
              <a:lnSpc>
                <a:spcPct val="100000"/>
              </a:lnSpc>
              <a:spcBef>
                <a:spcPts val="0"/>
              </a:spcBef>
              <a:spcAft>
                <a:spcPts val="0"/>
              </a:spcAft>
              <a:buNone/>
            </a:pPr>
            <a:r>
              <a:rPr lang="en" sz="1400">
                <a:solidFill>
                  <a:srgbClr val="000000"/>
                </a:solidFill>
              </a:rPr>
              <a:t>5.Use the since function to calculate the angle of the slope.</a:t>
            </a:r>
            <a:endParaRPr sz="1400">
              <a:solidFill>
                <a:srgbClr val="000000"/>
              </a:solidFill>
            </a:endParaRPr>
          </a:p>
          <a:p>
            <a:pPr marL="0" marR="0" lvl="0" indent="0" algn="l" rtl="0">
              <a:lnSpc>
                <a:spcPct val="100000"/>
              </a:lnSpc>
              <a:spcBef>
                <a:spcPts val="0"/>
              </a:spcBef>
              <a:spcAft>
                <a:spcPts val="0"/>
              </a:spcAft>
              <a:buNone/>
            </a:pPr>
            <a:r>
              <a:rPr lang="en" sz="1400">
                <a:solidFill>
                  <a:srgbClr val="000000"/>
                </a:solidFill>
              </a:rPr>
              <a:t>6.Evaluate the slope.</a:t>
            </a:r>
            <a:endParaRPr sz="1400">
              <a:solidFill>
                <a:srgbClr val="000000"/>
              </a:solidFill>
            </a:endParaRPr>
          </a:p>
          <a:p>
            <a:pPr marL="0" lvl="0" indent="0" rtl="0">
              <a:spcBef>
                <a:spcPts val="0"/>
              </a:spcBef>
              <a:spcAft>
                <a:spcPts val="0"/>
              </a:spcAft>
              <a:buNone/>
            </a:pPr>
            <a:endParaRPr sz="1800">
              <a:solidFill>
                <a:srgbClr val="000000"/>
              </a:solidFill>
            </a:endParaRPr>
          </a:p>
          <a:p>
            <a:pPr marL="0" lvl="0" indent="0">
              <a:spcBef>
                <a:spcPts val="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a:solidFill>
                  <a:srgbClr val="999999"/>
                </a:solidFill>
              </a:rPr>
              <a:t>1.  ABSTRACT</a:t>
            </a:r>
            <a:endParaRPr sz="1400">
              <a:solidFill>
                <a:srgbClr val="999999"/>
              </a:solidFill>
            </a:endParaRPr>
          </a:p>
          <a:p>
            <a:pPr marL="0" lvl="0" indent="0">
              <a:spcBef>
                <a:spcPts val="0"/>
              </a:spcBef>
              <a:spcAft>
                <a:spcPts val="0"/>
              </a:spcAft>
              <a:buNone/>
            </a:pPr>
            <a:r>
              <a:rPr lang="en" sz="1400">
                <a:solidFill>
                  <a:srgbClr val="999999"/>
                </a:solidFill>
              </a:rPr>
              <a:t>2. INTRODUCTION</a:t>
            </a:r>
            <a:endParaRPr sz="1400">
              <a:solidFill>
                <a:srgbClr val="999999"/>
              </a:solidFill>
            </a:endParaRPr>
          </a:p>
          <a:p>
            <a:pPr marL="0" lvl="0" indent="0">
              <a:spcBef>
                <a:spcPts val="0"/>
              </a:spcBef>
              <a:spcAft>
                <a:spcPts val="0"/>
              </a:spcAft>
              <a:buNone/>
            </a:pPr>
            <a:r>
              <a:rPr lang="en" sz="1400">
                <a:solidFill>
                  <a:srgbClr val="999999"/>
                </a:solidFill>
              </a:rPr>
              <a:t>3. RELATED WORK</a:t>
            </a:r>
            <a:endParaRPr sz="1400">
              <a:solidFill>
                <a:srgbClr val="999999"/>
              </a:solidFill>
            </a:endParaRPr>
          </a:p>
          <a:p>
            <a:pPr marL="0" lvl="0" indent="0">
              <a:spcBef>
                <a:spcPts val="0"/>
              </a:spcBef>
              <a:spcAft>
                <a:spcPts val="0"/>
              </a:spcAft>
              <a:buNone/>
            </a:pPr>
            <a:r>
              <a:rPr lang="en" sz="1400">
                <a:solidFill>
                  <a:srgbClr val="999999"/>
                </a:solidFill>
              </a:rPr>
              <a:t>4. SYSTEM OVERVIEW</a:t>
            </a:r>
            <a:endParaRPr sz="1400">
              <a:solidFill>
                <a:srgbClr val="999999"/>
              </a:solidFill>
            </a:endParaRPr>
          </a:p>
          <a:p>
            <a:pPr marL="0" lvl="0" indent="0">
              <a:spcBef>
                <a:spcPts val="0"/>
              </a:spcBef>
              <a:spcAft>
                <a:spcPts val="0"/>
              </a:spcAft>
              <a:buNone/>
            </a:pPr>
            <a:r>
              <a:rPr lang="en" sz="1400">
                <a:solidFill>
                  <a:srgbClr val="999999"/>
                </a:solidFill>
              </a:rPr>
              <a:t>5. The MATCHING ALGORITHM</a:t>
            </a:r>
            <a:endParaRPr sz="1400">
              <a:solidFill>
                <a:srgbClr val="999999"/>
              </a:solidFill>
            </a:endParaRPr>
          </a:p>
          <a:p>
            <a:pPr marL="0" lvl="0" indent="0">
              <a:spcBef>
                <a:spcPts val="0"/>
              </a:spcBef>
              <a:spcAft>
                <a:spcPts val="0"/>
              </a:spcAft>
              <a:buNone/>
            </a:pPr>
            <a:r>
              <a:rPr lang="en" sz="1400">
                <a:solidFill>
                  <a:srgbClr val="999999"/>
                </a:solidFill>
              </a:rPr>
              <a:t>6. CALCULATE SLOPE</a:t>
            </a:r>
            <a:endParaRPr sz="1400">
              <a:solidFill>
                <a:srgbClr val="999999"/>
              </a:solidFill>
            </a:endParaRPr>
          </a:p>
          <a:p>
            <a:pPr marL="0" lvl="0" indent="0">
              <a:spcBef>
                <a:spcPts val="0"/>
              </a:spcBef>
              <a:spcAft>
                <a:spcPts val="0"/>
              </a:spcAft>
              <a:buNone/>
            </a:pPr>
            <a:r>
              <a:rPr lang="en" sz="1400">
                <a:solidFill>
                  <a:srgbClr val="FFFFFF"/>
                </a:solidFill>
              </a:rPr>
              <a:t>7. EVALUATE THE DERIVED SLOPE</a:t>
            </a:r>
            <a:endParaRPr sz="1400">
              <a:solidFill>
                <a:srgbClr val="FFFFFF"/>
              </a:solidFill>
            </a:endParaRPr>
          </a:p>
          <a:p>
            <a:pPr marL="0" lvl="0" indent="0">
              <a:spcBef>
                <a:spcPts val="0"/>
              </a:spcBef>
              <a:spcAft>
                <a:spcPts val="0"/>
              </a:spcAft>
              <a:buNone/>
            </a:pPr>
            <a:r>
              <a:rPr lang="en" sz="1400">
                <a:solidFill>
                  <a:srgbClr val="999999"/>
                </a:solidFill>
              </a:rPr>
              <a:t>8. CONCLUSION</a:t>
            </a:r>
            <a:endParaRPr sz="1400">
              <a:solidFill>
                <a:srgbClr val="999999"/>
              </a:solidFill>
            </a:endParaRPr>
          </a:p>
        </p:txBody>
      </p:sp>
      <p:sp>
        <p:nvSpPr>
          <p:cNvPr id="176" name="Shape 17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a:solidFill>
                  <a:srgbClr val="000000"/>
                </a:solidFill>
              </a:rPr>
              <a:t>The surveyed road slope:</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Latitude 53.06503</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Longitude 8.79147 </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Slope 0.062</a:t>
            </a:r>
            <a:endParaRPr sz="1400">
              <a:solidFill>
                <a:srgbClr val="000000"/>
              </a:solidFill>
            </a:endParaRPr>
          </a:p>
          <a:p>
            <a:pPr marL="0" lvl="0" indent="0" algn="l" rtl="0">
              <a:spcBef>
                <a:spcPts val="0"/>
              </a:spcBef>
              <a:spcAft>
                <a:spcPts val="0"/>
              </a:spcAft>
              <a:buNone/>
            </a:pPr>
            <a:endParaRPr sz="1400">
              <a:solidFill>
                <a:srgbClr val="000000"/>
              </a:solidFill>
            </a:endParaRPr>
          </a:p>
          <a:p>
            <a:pPr marL="0" lvl="0" indent="0" rtl="0">
              <a:spcBef>
                <a:spcPts val="0"/>
              </a:spcBef>
              <a:spcAft>
                <a:spcPts val="0"/>
              </a:spcAft>
              <a:buNone/>
            </a:pPr>
            <a:endParaRPr sz="1400">
              <a:solidFill>
                <a:srgbClr val="000000"/>
              </a:solidFill>
            </a:endParaRPr>
          </a:p>
          <a:p>
            <a:pPr marL="0" lvl="0" indent="0" rtl="0">
              <a:spcBef>
                <a:spcPts val="0"/>
              </a:spcBef>
              <a:spcAft>
                <a:spcPts val="0"/>
              </a:spcAft>
              <a:buNone/>
            </a:pPr>
            <a:r>
              <a:rPr lang="en" sz="1400">
                <a:solidFill>
                  <a:srgbClr val="000000"/>
                </a:solidFill>
              </a:rPr>
              <a:t>The calculated result:</a:t>
            </a:r>
            <a:endParaRPr sz="1400">
              <a:solidFill>
                <a:srgbClr val="000000"/>
              </a:solidFill>
            </a:endParaRPr>
          </a:p>
          <a:p>
            <a:pPr marL="457200" lvl="0" indent="-317500" rtl="0">
              <a:spcBef>
                <a:spcPts val="0"/>
              </a:spcBef>
              <a:spcAft>
                <a:spcPts val="0"/>
              </a:spcAft>
              <a:buClr>
                <a:srgbClr val="000000"/>
              </a:buClr>
              <a:buSzPts val="1400"/>
              <a:buChar char="●"/>
            </a:pPr>
            <a:r>
              <a:rPr lang="en" sz="1400">
                <a:solidFill>
                  <a:srgbClr val="000000"/>
                </a:solidFill>
              </a:rPr>
              <a:t>Latitude 53.06503</a:t>
            </a:r>
            <a:endParaRPr sz="1400">
              <a:solidFill>
                <a:srgbClr val="000000"/>
              </a:solidFill>
            </a:endParaRPr>
          </a:p>
          <a:p>
            <a:pPr marL="457200" lvl="0" indent="-317500" rtl="0">
              <a:spcBef>
                <a:spcPts val="0"/>
              </a:spcBef>
              <a:spcAft>
                <a:spcPts val="0"/>
              </a:spcAft>
              <a:buClr>
                <a:srgbClr val="000000"/>
              </a:buClr>
              <a:buSzPts val="1400"/>
              <a:buChar char="●"/>
            </a:pPr>
            <a:r>
              <a:rPr lang="en" sz="1400">
                <a:solidFill>
                  <a:srgbClr val="000000"/>
                </a:solidFill>
              </a:rPr>
              <a:t>Longitude 8.79147 </a:t>
            </a:r>
            <a:endParaRPr sz="1400">
              <a:solidFill>
                <a:srgbClr val="000000"/>
              </a:solidFill>
            </a:endParaRPr>
          </a:p>
          <a:p>
            <a:pPr marL="457200" lvl="0" indent="-317500" rtl="0">
              <a:spcBef>
                <a:spcPts val="0"/>
              </a:spcBef>
              <a:spcAft>
                <a:spcPts val="0"/>
              </a:spcAft>
              <a:buClr>
                <a:srgbClr val="000000"/>
              </a:buClr>
              <a:buSzPts val="1400"/>
              <a:buChar char="●"/>
            </a:pPr>
            <a:r>
              <a:rPr lang="en" sz="1400">
                <a:solidFill>
                  <a:srgbClr val="000000"/>
                </a:solidFill>
              </a:rPr>
              <a:t>Slope -0.01138</a:t>
            </a:r>
            <a:endParaRPr sz="1400">
              <a:solidFill>
                <a:srgbClr val="000000"/>
              </a:solidFill>
            </a:endParaRPr>
          </a:p>
          <a:p>
            <a:pPr marL="0" lvl="0" indent="0" rtl="0">
              <a:spcBef>
                <a:spcPts val="0"/>
              </a:spcBef>
              <a:spcAft>
                <a:spcPts val="0"/>
              </a:spcAft>
              <a:buNone/>
            </a:pPr>
            <a:endParaRPr sz="1400">
              <a:solidFill>
                <a:srgbClr val="000000"/>
              </a:solidFill>
            </a:endParaRPr>
          </a:p>
          <a:p>
            <a:pPr marL="0" lvl="0" indent="0" rtl="0">
              <a:spcBef>
                <a:spcPts val="0"/>
              </a:spcBef>
              <a:spcAft>
                <a:spcPts val="1600"/>
              </a:spcAft>
              <a:buNone/>
            </a:pP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a:solidFill>
                  <a:srgbClr val="999999"/>
                </a:solidFill>
              </a:rPr>
              <a:t>1.  ABSTRACT</a:t>
            </a:r>
            <a:endParaRPr sz="1400">
              <a:solidFill>
                <a:srgbClr val="999999"/>
              </a:solidFill>
            </a:endParaRPr>
          </a:p>
          <a:p>
            <a:pPr marL="0" lvl="0" indent="0">
              <a:spcBef>
                <a:spcPts val="0"/>
              </a:spcBef>
              <a:spcAft>
                <a:spcPts val="0"/>
              </a:spcAft>
              <a:buNone/>
            </a:pPr>
            <a:r>
              <a:rPr lang="en" sz="1400">
                <a:solidFill>
                  <a:srgbClr val="999999"/>
                </a:solidFill>
              </a:rPr>
              <a:t>2. INTRODUCTION</a:t>
            </a:r>
            <a:endParaRPr sz="1400">
              <a:solidFill>
                <a:srgbClr val="999999"/>
              </a:solidFill>
            </a:endParaRPr>
          </a:p>
          <a:p>
            <a:pPr marL="0" lvl="0" indent="0">
              <a:spcBef>
                <a:spcPts val="0"/>
              </a:spcBef>
              <a:spcAft>
                <a:spcPts val="0"/>
              </a:spcAft>
              <a:buNone/>
            </a:pPr>
            <a:r>
              <a:rPr lang="en" sz="1400">
                <a:solidFill>
                  <a:srgbClr val="999999"/>
                </a:solidFill>
              </a:rPr>
              <a:t>3. RELATED WORK</a:t>
            </a:r>
            <a:endParaRPr sz="1400">
              <a:solidFill>
                <a:srgbClr val="999999"/>
              </a:solidFill>
            </a:endParaRPr>
          </a:p>
          <a:p>
            <a:pPr marL="0" lvl="0" indent="0">
              <a:spcBef>
                <a:spcPts val="0"/>
              </a:spcBef>
              <a:spcAft>
                <a:spcPts val="0"/>
              </a:spcAft>
              <a:buNone/>
            </a:pPr>
            <a:r>
              <a:rPr lang="en" sz="1400">
                <a:solidFill>
                  <a:srgbClr val="999999"/>
                </a:solidFill>
              </a:rPr>
              <a:t>4. SYSTEM OVERVIEW</a:t>
            </a:r>
            <a:endParaRPr sz="1400">
              <a:solidFill>
                <a:srgbClr val="999999"/>
              </a:solidFill>
            </a:endParaRPr>
          </a:p>
          <a:p>
            <a:pPr marL="0" lvl="0" indent="0">
              <a:spcBef>
                <a:spcPts val="0"/>
              </a:spcBef>
              <a:spcAft>
                <a:spcPts val="0"/>
              </a:spcAft>
              <a:buNone/>
            </a:pPr>
            <a:r>
              <a:rPr lang="en" sz="1400">
                <a:solidFill>
                  <a:srgbClr val="999999"/>
                </a:solidFill>
              </a:rPr>
              <a:t>5. The MATCHING ALGORITHM</a:t>
            </a:r>
            <a:endParaRPr sz="1400">
              <a:solidFill>
                <a:srgbClr val="999999"/>
              </a:solidFill>
            </a:endParaRPr>
          </a:p>
          <a:p>
            <a:pPr marL="0" lvl="0" indent="0">
              <a:spcBef>
                <a:spcPts val="0"/>
              </a:spcBef>
              <a:spcAft>
                <a:spcPts val="0"/>
              </a:spcAft>
              <a:buNone/>
            </a:pPr>
            <a:r>
              <a:rPr lang="en" sz="1400">
                <a:solidFill>
                  <a:srgbClr val="999999"/>
                </a:solidFill>
              </a:rPr>
              <a:t>6. CALCULATE SLOPE</a:t>
            </a:r>
            <a:endParaRPr sz="1400">
              <a:solidFill>
                <a:srgbClr val="999999"/>
              </a:solidFill>
            </a:endParaRPr>
          </a:p>
          <a:p>
            <a:pPr marL="0" lvl="0" indent="0" rtl="0">
              <a:spcBef>
                <a:spcPts val="0"/>
              </a:spcBef>
              <a:spcAft>
                <a:spcPts val="0"/>
              </a:spcAft>
              <a:buNone/>
            </a:pPr>
            <a:r>
              <a:rPr lang="en" sz="1400">
                <a:solidFill>
                  <a:srgbClr val="999999"/>
                </a:solidFill>
              </a:rPr>
              <a:t>7. EVALUATE THE DERIVED SLOPE</a:t>
            </a:r>
            <a:endParaRPr sz="1400">
              <a:solidFill>
                <a:srgbClr val="999999"/>
              </a:solidFill>
            </a:endParaRPr>
          </a:p>
          <a:p>
            <a:pPr marL="0" lvl="0" indent="0">
              <a:spcBef>
                <a:spcPts val="0"/>
              </a:spcBef>
              <a:spcAft>
                <a:spcPts val="0"/>
              </a:spcAft>
              <a:buNone/>
            </a:pPr>
            <a:r>
              <a:rPr lang="en" sz="1400">
                <a:solidFill>
                  <a:srgbClr val="F3F3F3"/>
                </a:solidFill>
              </a:rPr>
              <a:t>8. CONCLUSION</a:t>
            </a:r>
            <a:endParaRPr sz="1400">
              <a:solidFill>
                <a:srgbClr val="F3F3F3"/>
              </a:solidFill>
            </a:endParaRPr>
          </a:p>
          <a:p>
            <a:pPr marL="0" lvl="0" indent="0">
              <a:spcBef>
                <a:spcPts val="0"/>
              </a:spcBef>
              <a:spcAft>
                <a:spcPts val="0"/>
              </a:spcAft>
              <a:buNone/>
            </a:pPr>
            <a:endParaRPr/>
          </a:p>
        </p:txBody>
      </p:sp>
      <p:sp>
        <p:nvSpPr>
          <p:cNvPr id="182" name="Shape 182"/>
          <p:cNvSpPr txBox="1">
            <a:spLocks noGrp="1"/>
          </p:cNvSpPr>
          <p:nvPr>
            <p:ph type="body" idx="1"/>
          </p:nvPr>
        </p:nvSpPr>
        <p:spPr>
          <a:xfrm>
            <a:off x="4644675" y="412050"/>
            <a:ext cx="4117200" cy="43194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800" b="1">
                <a:solidFill>
                  <a:srgbClr val="000000"/>
                </a:solidFill>
              </a:rPr>
              <a:t>Conclusion</a:t>
            </a:r>
            <a:endParaRPr sz="1800" b="1">
              <a:solidFill>
                <a:srgbClr val="000000"/>
              </a:solidFill>
            </a:endParaRPr>
          </a:p>
          <a:p>
            <a:pPr marL="0" lvl="0" indent="0" rtl="0">
              <a:lnSpc>
                <a:spcPct val="100000"/>
              </a:lnSpc>
              <a:spcBef>
                <a:spcPts val="0"/>
              </a:spcBef>
              <a:spcAft>
                <a:spcPts val="0"/>
              </a:spcAft>
              <a:buNone/>
            </a:pPr>
            <a:endParaRPr sz="1800" b="1">
              <a:solidFill>
                <a:srgbClr val="000000"/>
              </a:solidFill>
            </a:endParaRPr>
          </a:p>
          <a:p>
            <a:pPr marL="0" lvl="0" indent="0" rtl="0">
              <a:lnSpc>
                <a:spcPct val="100000"/>
              </a:lnSpc>
              <a:spcBef>
                <a:spcPts val="0"/>
              </a:spcBef>
              <a:spcAft>
                <a:spcPts val="0"/>
              </a:spcAft>
              <a:buNone/>
            </a:pPr>
            <a:r>
              <a:rPr lang="en" sz="1400">
                <a:solidFill>
                  <a:srgbClr val="000000"/>
                </a:solidFill>
              </a:rPr>
              <a:t>1: We use the first node of shapInfo to be the refNode, but it may cause some minor deviation.</a:t>
            </a:r>
            <a:endParaRPr sz="1400">
              <a:solidFill>
                <a:srgbClr val="000000"/>
              </a:solidFill>
            </a:endParaRPr>
          </a:p>
          <a:p>
            <a:pPr marL="0" lvl="0" indent="0" rtl="0">
              <a:lnSpc>
                <a:spcPct val="100000"/>
              </a:lnSpc>
              <a:spcBef>
                <a:spcPts val="0"/>
              </a:spcBef>
              <a:spcAft>
                <a:spcPts val="0"/>
              </a:spcAft>
              <a:buNone/>
            </a:pPr>
            <a:endParaRPr sz="1400">
              <a:solidFill>
                <a:srgbClr val="000000"/>
              </a:solidFill>
            </a:endParaRPr>
          </a:p>
          <a:p>
            <a:pPr marL="0" lvl="0" indent="0" rtl="0">
              <a:lnSpc>
                <a:spcPct val="100000"/>
              </a:lnSpc>
              <a:spcBef>
                <a:spcPts val="0"/>
              </a:spcBef>
              <a:spcAft>
                <a:spcPts val="0"/>
              </a:spcAft>
              <a:buNone/>
            </a:pPr>
            <a:r>
              <a:rPr lang="en" sz="1400">
                <a:solidFill>
                  <a:srgbClr val="000000"/>
                </a:solidFill>
              </a:rPr>
              <a:t>2: There are so many data in the dataset, and it will cost too much time to calculate all of them. So we only use 5000 rows of data.</a:t>
            </a:r>
            <a:endParaRPr sz="1400">
              <a:solidFill>
                <a:srgbClr val="000000"/>
              </a:solidFill>
            </a:endParaRPr>
          </a:p>
          <a:p>
            <a:pPr marL="0" lvl="0" indent="0" rtl="0">
              <a:lnSpc>
                <a:spcPct val="100000"/>
              </a:lnSpc>
              <a:spcBef>
                <a:spcPts val="0"/>
              </a:spcBef>
              <a:spcAft>
                <a:spcPts val="0"/>
              </a:spcAft>
              <a:buNone/>
            </a:pPr>
            <a:endParaRPr sz="1400">
              <a:solidFill>
                <a:srgbClr val="000000"/>
              </a:solidFill>
            </a:endParaRPr>
          </a:p>
          <a:p>
            <a:pPr marL="0" lvl="0" indent="0" rtl="0">
              <a:lnSpc>
                <a:spcPct val="100000"/>
              </a:lnSpc>
              <a:spcBef>
                <a:spcPts val="0"/>
              </a:spcBef>
              <a:spcAft>
                <a:spcPts val="0"/>
              </a:spcAft>
              <a:buNone/>
            </a:pPr>
            <a:r>
              <a:rPr lang="en" sz="1400">
                <a:solidFill>
                  <a:srgbClr val="000000"/>
                </a:solidFill>
              </a:rPr>
              <a:t>3: There may be more than two nodes on the same link, so we probably get a different result when we get two different nodes.</a:t>
            </a:r>
            <a:endParaRPr sz="1400">
              <a:solidFill>
                <a:srgbClr val="000000"/>
              </a:solidFill>
            </a:endParaRPr>
          </a:p>
          <a:p>
            <a:pPr marL="0" lvl="0" indent="0" rtl="0">
              <a:lnSpc>
                <a:spcPct val="100000"/>
              </a:lnSpc>
              <a:spcBef>
                <a:spcPts val="0"/>
              </a:spcBef>
              <a:spcAft>
                <a:spcPts val="0"/>
              </a:spcAft>
              <a:buNone/>
            </a:pPr>
            <a:endParaRPr sz="1400">
              <a:solidFill>
                <a:srgbClr val="000000"/>
              </a:solidFill>
            </a:endParaRPr>
          </a:p>
          <a:p>
            <a:pPr marL="0" lvl="0" indent="0" rtl="0">
              <a:lnSpc>
                <a:spcPct val="100000"/>
              </a:lnSpc>
              <a:spcBef>
                <a:spcPts val="0"/>
              </a:spcBef>
              <a:spcAft>
                <a:spcPts val="0"/>
              </a:spcAft>
              <a:buNone/>
            </a:pPr>
            <a:r>
              <a:rPr lang="en" sz="1400">
                <a:solidFill>
                  <a:srgbClr val="000000"/>
                </a:solidFill>
              </a:rPr>
              <a:t>4: There are some redundant data which may cause the result not very accuracy and large.</a:t>
            </a:r>
            <a:endParaRPr sz="1400">
              <a:solidFill>
                <a:srgbClr val="000000"/>
              </a:solidFill>
            </a:endParaRPr>
          </a:p>
          <a:p>
            <a:pPr marL="0" lvl="0" indent="0">
              <a:lnSpc>
                <a:spcPct val="100000"/>
              </a:lnSpc>
              <a:spcBef>
                <a:spcPts val="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600" b="1">
                <a:solidFill>
                  <a:srgbClr val="000000"/>
                </a:solidFill>
              </a:rPr>
              <a:t>Map-matching </a:t>
            </a:r>
            <a:r>
              <a:rPr lang="en" sz="1600">
                <a:solidFill>
                  <a:srgbClr val="000000"/>
                </a:solidFill>
              </a:rPr>
              <a:t>is the process of aligning a sequence of observed user positions with the road network on a digital map. In practice there exists huge amount of </a:t>
            </a:r>
            <a:r>
              <a:rPr lang="en" sz="1600" b="1">
                <a:solidFill>
                  <a:srgbClr val="000000"/>
                </a:solidFill>
              </a:rPr>
              <a:t>low-sampling-rate</a:t>
            </a:r>
            <a:r>
              <a:rPr lang="en" sz="1600">
                <a:solidFill>
                  <a:srgbClr val="000000"/>
                </a:solidFill>
              </a:rPr>
              <a:t> (e.g., one point every 2-5 minutes) GPS trajectories. </a:t>
            </a:r>
            <a:endParaRPr sz="1600">
              <a:solidFill>
                <a:srgbClr val="000000"/>
              </a:solidFill>
            </a:endParaRPr>
          </a:p>
          <a:p>
            <a:pPr marL="0" lvl="0" indent="0">
              <a:spcBef>
                <a:spcPts val="1600"/>
              </a:spcBef>
              <a:spcAft>
                <a:spcPts val="0"/>
              </a:spcAft>
              <a:buNone/>
            </a:pPr>
            <a:r>
              <a:rPr lang="en" sz="1600">
                <a:solidFill>
                  <a:srgbClr val="000000"/>
                </a:solidFill>
              </a:rPr>
              <a:t>we propose a novel global map matching algorithm called </a:t>
            </a:r>
            <a:r>
              <a:rPr lang="en" sz="1600" b="1">
                <a:solidFill>
                  <a:srgbClr val="000000"/>
                </a:solidFill>
              </a:rPr>
              <a:t>ST-Matching</a:t>
            </a:r>
            <a:r>
              <a:rPr lang="en" sz="1600">
                <a:solidFill>
                  <a:srgbClr val="000000"/>
                </a:solidFill>
              </a:rPr>
              <a:t> for low sampling rate GPS trajectories. ST-Matching considers the </a:t>
            </a:r>
            <a:r>
              <a:rPr lang="en" sz="1600" b="1">
                <a:solidFill>
                  <a:srgbClr val="000000"/>
                </a:solidFill>
              </a:rPr>
              <a:t>spatial geometric</a:t>
            </a:r>
            <a:r>
              <a:rPr lang="en" sz="1600">
                <a:solidFill>
                  <a:srgbClr val="000000"/>
                </a:solidFill>
              </a:rPr>
              <a:t> and topological structures of the road network and the </a:t>
            </a:r>
            <a:r>
              <a:rPr lang="en" sz="1600" b="1">
                <a:solidFill>
                  <a:srgbClr val="000000"/>
                </a:solidFill>
              </a:rPr>
              <a:t>temporal/speed constraints</a:t>
            </a:r>
            <a:r>
              <a:rPr lang="en" sz="1600">
                <a:solidFill>
                  <a:srgbClr val="000000"/>
                </a:solidFill>
              </a:rPr>
              <a:t> of the trajectories.</a:t>
            </a:r>
            <a:endParaRPr sz="1600">
              <a:solidFill>
                <a:srgbClr val="000000"/>
              </a:solidFill>
            </a:endParaRPr>
          </a:p>
          <a:p>
            <a:pPr marL="0" lvl="0" indent="0">
              <a:spcBef>
                <a:spcPts val="1600"/>
              </a:spcBef>
              <a:spcAft>
                <a:spcPts val="1600"/>
              </a:spcAft>
              <a:buNone/>
            </a:pPr>
            <a:endParaRPr sz="1600"/>
          </a:p>
        </p:txBody>
      </p:sp>
      <p:sp>
        <p:nvSpPr>
          <p:cNvPr id="71" name="Shape 71"/>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a:solidFill>
                  <a:srgbClr val="F3F3F3"/>
                </a:solidFill>
              </a:rPr>
              <a:t>1.  ABSTRACT</a:t>
            </a:r>
            <a:endParaRPr sz="1400">
              <a:solidFill>
                <a:srgbClr val="F3F3F3"/>
              </a:solidFill>
            </a:endParaRPr>
          </a:p>
          <a:p>
            <a:pPr marL="0" lvl="0" indent="0" rtl="0">
              <a:spcBef>
                <a:spcPts val="0"/>
              </a:spcBef>
              <a:spcAft>
                <a:spcPts val="0"/>
              </a:spcAft>
              <a:buNone/>
            </a:pPr>
            <a:r>
              <a:rPr lang="en" sz="1400">
                <a:solidFill>
                  <a:srgbClr val="999999"/>
                </a:solidFill>
              </a:rPr>
              <a:t>2. INTRODUCTION</a:t>
            </a:r>
            <a:endParaRPr sz="1400">
              <a:solidFill>
                <a:srgbClr val="999999"/>
              </a:solidFill>
            </a:endParaRPr>
          </a:p>
          <a:p>
            <a:pPr marL="0" lvl="0" indent="0" rtl="0">
              <a:spcBef>
                <a:spcPts val="0"/>
              </a:spcBef>
              <a:spcAft>
                <a:spcPts val="0"/>
              </a:spcAft>
              <a:buNone/>
            </a:pPr>
            <a:r>
              <a:rPr lang="en" sz="1400">
                <a:solidFill>
                  <a:srgbClr val="999999"/>
                </a:solidFill>
              </a:rPr>
              <a:t>3. RELATED WORK</a:t>
            </a:r>
            <a:endParaRPr sz="1400">
              <a:solidFill>
                <a:srgbClr val="999999"/>
              </a:solidFill>
            </a:endParaRPr>
          </a:p>
          <a:p>
            <a:pPr marL="0" lvl="0" indent="0" rtl="0">
              <a:spcBef>
                <a:spcPts val="0"/>
              </a:spcBef>
              <a:spcAft>
                <a:spcPts val="0"/>
              </a:spcAft>
              <a:buNone/>
            </a:pPr>
            <a:r>
              <a:rPr lang="en" sz="1400">
                <a:solidFill>
                  <a:srgbClr val="999999"/>
                </a:solidFill>
              </a:rPr>
              <a:t>4. SYSTEM OVERVIEW</a:t>
            </a:r>
            <a:endParaRPr sz="1400">
              <a:solidFill>
                <a:srgbClr val="999999"/>
              </a:solidFill>
            </a:endParaRPr>
          </a:p>
          <a:p>
            <a:pPr marL="0" lvl="0" indent="0" rtl="0">
              <a:spcBef>
                <a:spcPts val="0"/>
              </a:spcBef>
              <a:spcAft>
                <a:spcPts val="0"/>
              </a:spcAft>
              <a:buNone/>
            </a:pPr>
            <a:r>
              <a:rPr lang="en" sz="1400">
                <a:solidFill>
                  <a:srgbClr val="999999"/>
                </a:solidFill>
              </a:rPr>
              <a:t>5. The MATCHING ALGORITHM</a:t>
            </a:r>
            <a:endParaRPr sz="1400">
              <a:solidFill>
                <a:srgbClr val="999999"/>
              </a:solidFill>
            </a:endParaRPr>
          </a:p>
          <a:p>
            <a:pPr marL="0" lvl="0" indent="0">
              <a:spcBef>
                <a:spcPts val="0"/>
              </a:spcBef>
              <a:spcAft>
                <a:spcPts val="0"/>
              </a:spcAft>
              <a:buNone/>
            </a:pPr>
            <a:r>
              <a:rPr lang="en" sz="1400">
                <a:solidFill>
                  <a:srgbClr val="999999"/>
                </a:solidFill>
              </a:rPr>
              <a:t>6. CALCULATE SLOPE</a:t>
            </a:r>
            <a:endParaRPr sz="1400">
              <a:solidFill>
                <a:srgbClr val="999999"/>
              </a:solidFill>
            </a:endParaRPr>
          </a:p>
          <a:p>
            <a:pPr marL="0" lvl="0" indent="0">
              <a:spcBef>
                <a:spcPts val="0"/>
              </a:spcBef>
              <a:spcAft>
                <a:spcPts val="0"/>
              </a:spcAft>
              <a:buNone/>
            </a:pPr>
            <a:r>
              <a:rPr lang="en" sz="1400">
                <a:solidFill>
                  <a:srgbClr val="999999"/>
                </a:solidFill>
              </a:rPr>
              <a:t>7. EVALUATE THE DERIVED SLOPE</a:t>
            </a:r>
            <a:endParaRPr sz="1400">
              <a:solidFill>
                <a:srgbClr val="999999"/>
              </a:solidFill>
            </a:endParaRPr>
          </a:p>
          <a:p>
            <a:pPr marL="0" lvl="0" indent="0" rtl="0">
              <a:spcBef>
                <a:spcPts val="0"/>
              </a:spcBef>
              <a:spcAft>
                <a:spcPts val="0"/>
              </a:spcAft>
              <a:buNone/>
            </a:pPr>
            <a:r>
              <a:rPr lang="en" sz="1400">
                <a:solidFill>
                  <a:srgbClr val="999999"/>
                </a:solidFill>
              </a:rPr>
              <a:t>8. CONCLUSION</a:t>
            </a:r>
            <a:endParaRPr sz="1400">
              <a:solidFill>
                <a:srgbClr val="99999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a:solidFill>
                  <a:srgbClr val="999999"/>
                </a:solidFill>
              </a:rPr>
              <a:t>1.  ABSTRACT</a:t>
            </a:r>
            <a:endParaRPr sz="1400">
              <a:solidFill>
                <a:srgbClr val="999999"/>
              </a:solidFill>
            </a:endParaRPr>
          </a:p>
          <a:p>
            <a:pPr marL="0" lvl="0" indent="0" rtl="0">
              <a:spcBef>
                <a:spcPts val="0"/>
              </a:spcBef>
              <a:spcAft>
                <a:spcPts val="0"/>
              </a:spcAft>
              <a:buNone/>
            </a:pPr>
            <a:r>
              <a:rPr lang="en" sz="1400">
                <a:solidFill>
                  <a:srgbClr val="999999"/>
                </a:solidFill>
              </a:rPr>
              <a:t>2. INTRODUCTION</a:t>
            </a:r>
            <a:endParaRPr sz="1400">
              <a:solidFill>
                <a:srgbClr val="999999"/>
              </a:solidFill>
            </a:endParaRPr>
          </a:p>
          <a:p>
            <a:pPr marL="0" lvl="0" indent="0" rtl="0">
              <a:spcBef>
                <a:spcPts val="0"/>
              </a:spcBef>
              <a:spcAft>
                <a:spcPts val="0"/>
              </a:spcAft>
              <a:buNone/>
            </a:pPr>
            <a:r>
              <a:rPr lang="en" sz="1400">
                <a:solidFill>
                  <a:srgbClr val="999999"/>
                </a:solidFill>
              </a:rPr>
              <a:t>3. RELATED WORK</a:t>
            </a:r>
            <a:endParaRPr sz="1400">
              <a:solidFill>
                <a:srgbClr val="999999"/>
              </a:solidFill>
            </a:endParaRPr>
          </a:p>
          <a:p>
            <a:pPr marL="0" lvl="0" indent="0" rtl="0">
              <a:spcBef>
                <a:spcPts val="0"/>
              </a:spcBef>
              <a:spcAft>
                <a:spcPts val="0"/>
              </a:spcAft>
              <a:buNone/>
            </a:pPr>
            <a:r>
              <a:rPr lang="en" sz="1400">
                <a:solidFill>
                  <a:srgbClr val="999999"/>
                </a:solidFill>
              </a:rPr>
              <a:t>4. SYSTEM OVERVIEW</a:t>
            </a:r>
            <a:endParaRPr sz="1400">
              <a:solidFill>
                <a:srgbClr val="999999"/>
              </a:solidFill>
            </a:endParaRPr>
          </a:p>
          <a:p>
            <a:pPr marL="0" lvl="0" indent="0" rtl="0">
              <a:spcBef>
                <a:spcPts val="0"/>
              </a:spcBef>
              <a:spcAft>
                <a:spcPts val="0"/>
              </a:spcAft>
              <a:buNone/>
            </a:pPr>
            <a:r>
              <a:rPr lang="en" sz="1400">
                <a:solidFill>
                  <a:srgbClr val="999999"/>
                </a:solidFill>
              </a:rPr>
              <a:t>5. The MATCHING ALGORITHM</a:t>
            </a:r>
            <a:endParaRPr sz="1400">
              <a:solidFill>
                <a:srgbClr val="999999"/>
              </a:solidFill>
            </a:endParaRPr>
          </a:p>
          <a:p>
            <a:pPr marL="0" lvl="0" indent="0" rtl="0">
              <a:spcBef>
                <a:spcPts val="0"/>
              </a:spcBef>
              <a:spcAft>
                <a:spcPts val="0"/>
              </a:spcAft>
              <a:buNone/>
            </a:pPr>
            <a:r>
              <a:rPr lang="en" sz="1400">
                <a:solidFill>
                  <a:srgbClr val="999999"/>
                </a:solidFill>
              </a:rPr>
              <a:t>6. CALCULATE SLOPE</a:t>
            </a:r>
            <a:endParaRPr sz="1400">
              <a:solidFill>
                <a:srgbClr val="999999"/>
              </a:solidFill>
            </a:endParaRPr>
          </a:p>
          <a:p>
            <a:pPr marL="0" lvl="0" indent="0" rtl="0">
              <a:spcBef>
                <a:spcPts val="0"/>
              </a:spcBef>
              <a:spcAft>
                <a:spcPts val="0"/>
              </a:spcAft>
              <a:buNone/>
            </a:pPr>
            <a:r>
              <a:rPr lang="en" sz="1400">
                <a:solidFill>
                  <a:srgbClr val="999999"/>
                </a:solidFill>
              </a:rPr>
              <a:t>7. EVALUATE THE DERIVED SLOPE</a:t>
            </a:r>
            <a:endParaRPr sz="1400">
              <a:solidFill>
                <a:srgbClr val="999999"/>
              </a:solidFill>
            </a:endParaRPr>
          </a:p>
          <a:p>
            <a:pPr marL="0" lvl="0" indent="0" rtl="0">
              <a:spcBef>
                <a:spcPts val="0"/>
              </a:spcBef>
              <a:spcAft>
                <a:spcPts val="0"/>
              </a:spcAft>
              <a:buNone/>
            </a:pPr>
            <a:r>
              <a:rPr lang="en" sz="1400">
                <a:solidFill>
                  <a:srgbClr val="F3F3F3"/>
                </a:solidFill>
              </a:rPr>
              <a:t>8. CONCLUSION</a:t>
            </a:r>
            <a:endParaRPr sz="1400">
              <a:solidFill>
                <a:srgbClr val="F3F3F3"/>
              </a:solidFill>
            </a:endParaRPr>
          </a:p>
          <a:p>
            <a:pPr marL="0" lvl="0" indent="0" rtl="0">
              <a:spcBef>
                <a:spcPts val="0"/>
              </a:spcBef>
              <a:spcAft>
                <a:spcPts val="0"/>
              </a:spcAft>
              <a:buNone/>
            </a:pPr>
            <a:endParaRPr/>
          </a:p>
        </p:txBody>
      </p:sp>
      <p:sp>
        <p:nvSpPr>
          <p:cNvPr id="188" name="Shape 188"/>
          <p:cNvSpPr txBox="1">
            <a:spLocks noGrp="1"/>
          </p:cNvSpPr>
          <p:nvPr>
            <p:ph type="body" idx="1"/>
          </p:nvPr>
        </p:nvSpPr>
        <p:spPr>
          <a:xfrm>
            <a:off x="4644675" y="412050"/>
            <a:ext cx="4117200" cy="30414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800" b="1">
                <a:solidFill>
                  <a:srgbClr val="000000"/>
                </a:solidFill>
              </a:rPr>
              <a:t>Drawbacks</a:t>
            </a:r>
            <a:endParaRPr sz="1800" b="1">
              <a:solidFill>
                <a:srgbClr val="000000"/>
              </a:solidFill>
            </a:endParaRPr>
          </a:p>
          <a:p>
            <a:pPr marL="0" lvl="0" indent="0" rtl="0">
              <a:lnSpc>
                <a:spcPct val="100000"/>
              </a:lnSpc>
              <a:spcBef>
                <a:spcPts val="0"/>
              </a:spcBef>
              <a:spcAft>
                <a:spcPts val="0"/>
              </a:spcAft>
              <a:buNone/>
            </a:pPr>
            <a:endParaRPr sz="1800" b="1">
              <a:solidFill>
                <a:srgbClr val="000000"/>
              </a:solidFill>
            </a:endParaRPr>
          </a:p>
          <a:p>
            <a:pPr marL="0" marR="0" lvl="0" indent="0" algn="l" rtl="0">
              <a:lnSpc>
                <a:spcPct val="100000"/>
              </a:lnSpc>
              <a:spcBef>
                <a:spcPts val="0"/>
              </a:spcBef>
              <a:spcAft>
                <a:spcPts val="0"/>
              </a:spcAft>
              <a:buNone/>
            </a:pPr>
            <a:r>
              <a:rPr lang="en" sz="1400">
                <a:solidFill>
                  <a:srgbClr val="000000"/>
                </a:solidFill>
              </a:rPr>
              <a:t>There are situations that spatial analysis alone could not handle.</a:t>
            </a:r>
            <a:endParaRPr sz="1400">
              <a:solidFill>
                <a:srgbClr val="000000"/>
              </a:solidFill>
            </a:endParaRPr>
          </a:p>
          <a:p>
            <a:pPr marL="0" marR="0" lvl="0" indent="0" algn="l" rtl="0">
              <a:lnSpc>
                <a:spcPct val="100000"/>
              </a:lnSpc>
              <a:spcBef>
                <a:spcPts val="0"/>
              </a:spcBef>
              <a:spcAft>
                <a:spcPts val="0"/>
              </a:spcAft>
              <a:buNone/>
            </a:pPr>
            <a:endParaRPr sz="1400">
              <a:solidFill>
                <a:srgbClr val="000000"/>
              </a:solidFill>
            </a:endParaRPr>
          </a:p>
          <a:p>
            <a:pPr marL="0" lvl="0" indent="0" rtl="0">
              <a:lnSpc>
                <a:spcPct val="100000"/>
              </a:lnSpc>
              <a:spcBef>
                <a:spcPts val="0"/>
              </a:spcBef>
              <a:spcAft>
                <a:spcPts val="0"/>
              </a:spcAft>
              <a:buNone/>
            </a:pPr>
            <a:r>
              <a:rPr lang="en" sz="1400">
                <a:solidFill>
                  <a:srgbClr val="000000"/>
                </a:solidFill>
              </a:rPr>
              <a:t>The spatial analysis function may produce the same value matched to the highway or the service road.</a:t>
            </a:r>
            <a:endParaRPr sz="1400">
              <a:solidFill>
                <a:srgbClr val="000000"/>
              </a:solidFill>
            </a:endParaRPr>
          </a:p>
          <a:p>
            <a:pPr marL="0" lvl="0" indent="0" rtl="0">
              <a:lnSpc>
                <a:spcPct val="100000"/>
              </a:lnSpc>
              <a:spcBef>
                <a:spcPts val="0"/>
              </a:spcBef>
              <a:spcAft>
                <a:spcPts val="0"/>
              </a:spcAft>
              <a:buNone/>
            </a:pPr>
            <a:endParaRPr sz="1400">
              <a:solidFill>
                <a:srgbClr val="000000"/>
              </a:solidFill>
            </a:endParaRPr>
          </a:p>
          <a:p>
            <a:pPr marL="0" lvl="0" indent="0" rtl="0">
              <a:lnSpc>
                <a:spcPct val="100000"/>
              </a:lnSpc>
              <a:spcBef>
                <a:spcPts val="0"/>
              </a:spcBef>
              <a:spcAft>
                <a:spcPts val="0"/>
              </a:spcAft>
              <a:buNone/>
            </a:pPr>
            <a:r>
              <a:rPr lang="en" sz="1400">
                <a:solidFill>
                  <a:srgbClr val="000000"/>
                </a:solidFill>
              </a:rPr>
              <a:t>However, if we calculate the average speed from 𝑝𝑖−1 to 𝑝𝑖 as 80km/h , we would match them to the highway considering the speed limits of the service road.  </a:t>
            </a:r>
            <a:endParaRPr/>
          </a:p>
        </p:txBody>
      </p:sp>
      <p:pic>
        <p:nvPicPr>
          <p:cNvPr id="189" name="Shape 18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968275" y="3453475"/>
            <a:ext cx="3469999" cy="1565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a:solidFill>
                  <a:srgbClr val="999999"/>
                </a:solidFill>
              </a:rPr>
              <a:t>1.  ABSTRACT</a:t>
            </a:r>
            <a:endParaRPr sz="1400">
              <a:solidFill>
                <a:srgbClr val="999999"/>
              </a:solidFill>
            </a:endParaRPr>
          </a:p>
          <a:p>
            <a:pPr marL="0" lvl="0" indent="0">
              <a:spcBef>
                <a:spcPts val="0"/>
              </a:spcBef>
              <a:spcAft>
                <a:spcPts val="0"/>
              </a:spcAft>
              <a:buNone/>
            </a:pPr>
            <a:r>
              <a:rPr lang="en" sz="1400">
                <a:solidFill>
                  <a:srgbClr val="999999"/>
                </a:solidFill>
              </a:rPr>
              <a:t>2. INTRODUCTION</a:t>
            </a:r>
            <a:endParaRPr sz="1400">
              <a:solidFill>
                <a:srgbClr val="999999"/>
              </a:solidFill>
            </a:endParaRPr>
          </a:p>
          <a:p>
            <a:pPr marL="0" lvl="0" indent="0">
              <a:spcBef>
                <a:spcPts val="0"/>
              </a:spcBef>
              <a:spcAft>
                <a:spcPts val="0"/>
              </a:spcAft>
              <a:buNone/>
            </a:pPr>
            <a:r>
              <a:rPr lang="en" sz="1400">
                <a:solidFill>
                  <a:srgbClr val="999999"/>
                </a:solidFill>
              </a:rPr>
              <a:t>3. RELATED WORK</a:t>
            </a:r>
            <a:endParaRPr sz="1400">
              <a:solidFill>
                <a:srgbClr val="999999"/>
              </a:solidFill>
            </a:endParaRPr>
          </a:p>
          <a:p>
            <a:pPr marL="0" lvl="0" indent="0">
              <a:spcBef>
                <a:spcPts val="0"/>
              </a:spcBef>
              <a:spcAft>
                <a:spcPts val="0"/>
              </a:spcAft>
              <a:buNone/>
            </a:pPr>
            <a:r>
              <a:rPr lang="en" sz="1400">
                <a:solidFill>
                  <a:srgbClr val="999999"/>
                </a:solidFill>
              </a:rPr>
              <a:t>4. SYSTEM OVERVIEW</a:t>
            </a:r>
            <a:endParaRPr sz="1400">
              <a:solidFill>
                <a:srgbClr val="999999"/>
              </a:solidFill>
            </a:endParaRPr>
          </a:p>
          <a:p>
            <a:pPr marL="0" lvl="0" indent="0">
              <a:spcBef>
                <a:spcPts val="0"/>
              </a:spcBef>
              <a:spcAft>
                <a:spcPts val="0"/>
              </a:spcAft>
              <a:buNone/>
            </a:pPr>
            <a:r>
              <a:rPr lang="en" sz="1400">
                <a:solidFill>
                  <a:srgbClr val="999999"/>
                </a:solidFill>
              </a:rPr>
              <a:t>5. The MATCHING ALGORITHM</a:t>
            </a:r>
            <a:endParaRPr sz="1400">
              <a:solidFill>
                <a:srgbClr val="999999"/>
              </a:solidFill>
            </a:endParaRPr>
          </a:p>
          <a:p>
            <a:pPr marL="0" lvl="0" indent="0">
              <a:spcBef>
                <a:spcPts val="0"/>
              </a:spcBef>
              <a:spcAft>
                <a:spcPts val="0"/>
              </a:spcAft>
              <a:buNone/>
            </a:pPr>
            <a:r>
              <a:rPr lang="en" sz="1400">
                <a:solidFill>
                  <a:srgbClr val="999999"/>
                </a:solidFill>
              </a:rPr>
              <a:t>6. CALCULATE SLOPE</a:t>
            </a:r>
            <a:endParaRPr sz="1400">
              <a:solidFill>
                <a:srgbClr val="999999"/>
              </a:solidFill>
            </a:endParaRPr>
          </a:p>
          <a:p>
            <a:pPr marL="0" lvl="0" indent="0">
              <a:spcBef>
                <a:spcPts val="0"/>
              </a:spcBef>
              <a:spcAft>
                <a:spcPts val="0"/>
              </a:spcAft>
              <a:buNone/>
            </a:pPr>
            <a:r>
              <a:rPr lang="en" sz="1400">
                <a:solidFill>
                  <a:srgbClr val="999999"/>
                </a:solidFill>
              </a:rPr>
              <a:t>7. EVALUATE THE DERIVED SLOPE</a:t>
            </a:r>
            <a:endParaRPr sz="1400">
              <a:solidFill>
                <a:srgbClr val="999999"/>
              </a:solidFill>
            </a:endParaRPr>
          </a:p>
          <a:p>
            <a:pPr marL="0" lvl="0" indent="0">
              <a:spcBef>
                <a:spcPts val="0"/>
              </a:spcBef>
              <a:spcAft>
                <a:spcPts val="0"/>
              </a:spcAft>
              <a:buNone/>
            </a:pPr>
            <a:r>
              <a:rPr lang="en" sz="1400">
                <a:solidFill>
                  <a:srgbClr val="F3F3F3"/>
                </a:solidFill>
              </a:rPr>
              <a:t>8. CONCLUSION</a:t>
            </a:r>
            <a:endParaRPr/>
          </a:p>
        </p:txBody>
      </p:sp>
      <p:sp>
        <p:nvSpPr>
          <p:cNvPr id="195" name="Shape 195"/>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solidFill>
                  <a:srgbClr val="000000"/>
                </a:solidFill>
              </a:rPr>
              <a:t>Reference</a:t>
            </a:r>
            <a:endParaRPr sz="1800" b="1">
              <a:solidFill>
                <a:srgbClr val="000000"/>
              </a:solidFill>
            </a:endParaRPr>
          </a:p>
          <a:p>
            <a:pPr marL="0" lvl="0" indent="0" rtl="0">
              <a:spcBef>
                <a:spcPts val="1600"/>
              </a:spcBef>
              <a:spcAft>
                <a:spcPts val="0"/>
              </a:spcAft>
              <a:buNone/>
            </a:pPr>
            <a:endParaRPr sz="1400">
              <a:solidFill>
                <a:srgbClr val="000000"/>
              </a:solidFill>
            </a:endParaRPr>
          </a:p>
          <a:p>
            <a:pPr marL="0" lvl="0" indent="0" rtl="0">
              <a:spcBef>
                <a:spcPts val="1600"/>
              </a:spcBef>
              <a:spcAft>
                <a:spcPts val="0"/>
              </a:spcAft>
              <a:buNone/>
            </a:pPr>
            <a:r>
              <a:rPr lang="en" sz="1400">
                <a:solidFill>
                  <a:srgbClr val="000000"/>
                </a:solidFill>
              </a:rPr>
              <a:t>2009 Sigspatial</a:t>
            </a:r>
            <a:endParaRPr sz="1400">
              <a:solidFill>
                <a:srgbClr val="000000"/>
              </a:solidFill>
            </a:endParaRPr>
          </a:p>
          <a:p>
            <a:pPr marL="0" lvl="0" indent="0" rtl="0">
              <a:spcBef>
                <a:spcPts val="0"/>
              </a:spcBef>
              <a:spcAft>
                <a:spcPts val="0"/>
              </a:spcAft>
              <a:buNone/>
            </a:pPr>
            <a:r>
              <a:rPr lang="en" sz="1400">
                <a:solidFill>
                  <a:srgbClr val="000000"/>
                </a:solidFill>
              </a:rPr>
              <a:t>Map-Matching for Low-Sampling-Rate GPS Trajectories</a:t>
            </a:r>
            <a:endParaRPr sz="1400">
              <a:solidFill>
                <a:srgbClr val="000000"/>
              </a:solidFill>
            </a:endParaRPr>
          </a:p>
          <a:p>
            <a:pPr marL="0" lvl="0" indent="0" rtl="0">
              <a:spcBef>
                <a:spcPts val="0"/>
              </a:spcBef>
              <a:spcAft>
                <a:spcPts val="1600"/>
              </a:spcAft>
              <a:buNone/>
            </a:pPr>
            <a:r>
              <a:rPr lang="en" sz="1400">
                <a:solidFill>
                  <a:srgbClr val="000000"/>
                </a:solidFill>
                <a:uFill>
                  <a:noFill/>
                </a:uFill>
                <a:hlinkClick r:id="rId3"/>
              </a:rPr>
              <a:t>http://research.microsoft.com/apps/pubs/default.aspx?id=105051Â (Links to an external site.)</a:t>
            </a:r>
            <a:endParaRPr sz="1800" b="1">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p>
            <a:pPr marL="0" marR="25400" lvl="0" indent="0" algn="ctr" rtl="0">
              <a:lnSpc>
                <a:spcPct val="115000"/>
              </a:lnSpc>
              <a:spcBef>
                <a:spcPts val="0"/>
              </a:spcBef>
              <a:spcAft>
                <a:spcPts val="0"/>
              </a:spcAft>
              <a:buNone/>
            </a:pPr>
            <a:r>
              <a:rPr lang="en" b="1">
                <a:solidFill>
                  <a:srgbClr val="000000"/>
                </a:solidFill>
                <a:latin typeface="Open Sans"/>
                <a:ea typeface="Open Sans"/>
                <a:cs typeface="Open Sans"/>
                <a:sym typeface="Open Sans"/>
              </a:rPr>
              <a:t>Thank you!</a:t>
            </a:r>
            <a:endParaRPr b="1">
              <a:solidFill>
                <a:srgbClr val="000000"/>
              </a:solidFill>
              <a:latin typeface="Open Sans"/>
              <a:ea typeface="Open Sans"/>
              <a:cs typeface="Open Sans"/>
              <a:sym typeface="Open Sans"/>
            </a:endParaRPr>
          </a:p>
          <a:p>
            <a:pPr marL="0" lvl="0" indent="0"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600">
                <a:solidFill>
                  <a:srgbClr val="000000"/>
                </a:solidFill>
              </a:rPr>
              <a:t>Typically a GPS trajectory is not precise due to measurement </a:t>
            </a:r>
            <a:r>
              <a:rPr lang="en" sz="1600" b="1">
                <a:solidFill>
                  <a:srgbClr val="000000"/>
                </a:solidFill>
              </a:rPr>
              <a:t>errors </a:t>
            </a:r>
            <a:r>
              <a:rPr lang="en" sz="1600">
                <a:solidFill>
                  <a:srgbClr val="000000"/>
                </a:solidFill>
              </a:rPr>
              <a:t>caused by the limitation of GPS devices and sampling error caused by the sampling rate. </a:t>
            </a:r>
            <a:endParaRPr sz="1600">
              <a:solidFill>
                <a:srgbClr val="000000"/>
              </a:solidFill>
            </a:endParaRPr>
          </a:p>
          <a:p>
            <a:pPr marL="0" lvl="0" indent="0">
              <a:spcBef>
                <a:spcPts val="1600"/>
              </a:spcBef>
              <a:spcAft>
                <a:spcPts val="0"/>
              </a:spcAft>
              <a:buNone/>
            </a:pPr>
            <a:r>
              <a:rPr lang="en" sz="1600">
                <a:solidFill>
                  <a:srgbClr val="000000"/>
                </a:solidFill>
              </a:rPr>
              <a:t>For an approach that only considers current positions, the result is greatly </a:t>
            </a:r>
            <a:r>
              <a:rPr lang="en" sz="1600" b="1">
                <a:solidFill>
                  <a:srgbClr val="000000"/>
                </a:solidFill>
              </a:rPr>
              <a:t>affected by</a:t>
            </a:r>
            <a:r>
              <a:rPr lang="en" sz="1600">
                <a:solidFill>
                  <a:srgbClr val="000000"/>
                </a:solidFill>
              </a:rPr>
              <a:t> measurement </a:t>
            </a:r>
            <a:r>
              <a:rPr lang="en" sz="1600" b="1">
                <a:solidFill>
                  <a:srgbClr val="000000"/>
                </a:solidFill>
              </a:rPr>
              <a:t>errors</a:t>
            </a:r>
            <a:r>
              <a:rPr lang="en" sz="1600">
                <a:solidFill>
                  <a:srgbClr val="000000"/>
                </a:solidFill>
              </a:rPr>
              <a:t>.</a:t>
            </a:r>
            <a:endParaRPr sz="1600">
              <a:solidFill>
                <a:srgbClr val="000000"/>
              </a:solidFill>
            </a:endParaRPr>
          </a:p>
          <a:p>
            <a:pPr marL="0" lvl="0" indent="0">
              <a:spcBef>
                <a:spcPts val="1600"/>
              </a:spcBef>
              <a:spcAft>
                <a:spcPts val="0"/>
              </a:spcAft>
              <a:buNone/>
            </a:pPr>
            <a:endParaRPr sz="1600">
              <a:solidFill>
                <a:srgbClr val="000000"/>
              </a:solidFill>
            </a:endParaRPr>
          </a:p>
          <a:p>
            <a:pPr marL="0" lvl="0" indent="0">
              <a:spcBef>
                <a:spcPts val="1600"/>
              </a:spcBef>
              <a:spcAft>
                <a:spcPts val="0"/>
              </a:spcAft>
              <a:buNone/>
            </a:pPr>
            <a:r>
              <a:rPr lang="en" sz="1600">
                <a:solidFill>
                  <a:srgbClr val="000000"/>
                </a:solidFill>
              </a:rPr>
              <a:t>We </a:t>
            </a:r>
            <a:r>
              <a:rPr lang="en" sz="1600" b="1">
                <a:solidFill>
                  <a:srgbClr val="000000"/>
                </a:solidFill>
              </a:rPr>
              <a:t>addresses</a:t>
            </a:r>
            <a:r>
              <a:rPr lang="en" sz="1600">
                <a:solidFill>
                  <a:srgbClr val="000000"/>
                </a:solidFill>
              </a:rPr>
              <a:t> the problem of </a:t>
            </a:r>
            <a:r>
              <a:rPr lang="en" sz="1600" b="1">
                <a:solidFill>
                  <a:srgbClr val="000000"/>
                </a:solidFill>
              </a:rPr>
              <a:t>sampling error</a:t>
            </a:r>
            <a:r>
              <a:rPr lang="en" sz="1600">
                <a:solidFill>
                  <a:srgbClr val="000000"/>
                </a:solidFill>
              </a:rPr>
              <a:t> in particular.</a:t>
            </a:r>
            <a:endParaRPr sz="1600">
              <a:solidFill>
                <a:srgbClr val="000000"/>
              </a:solidFill>
            </a:endParaRPr>
          </a:p>
          <a:p>
            <a:pPr marL="0" lvl="0" indent="0">
              <a:spcBef>
                <a:spcPts val="1600"/>
              </a:spcBef>
              <a:spcAft>
                <a:spcPts val="1600"/>
              </a:spcAft>
              <a:buNone/>
            </a:pPr>
            <a:endParaRPr sz="1600"/>
          </a:p>
        </p:txBody>
      </p:sp>
      <p:sp>
        <p:nvSpPr>
          <p:cNvPr id="77" name="Shape 7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a:solidFill>
                  <a:srgbClr val="999999"/>
                </a:solidFill>
              </a:rPr>
              <a:t>1.  ABSTRACT</a:t>
            </a:r>
            <a:endParaRPr sz="1400">
              <a:solidFill>
                <a:srgbClr val="999999"/>
              </a:solidFill>
            </a:endParaRPr>
          </a:p>
          <a:p>
            <a:pPr marL="0" lvl="0" indent="0" rtl="0">
              <a:spcBef>
                <a:spcPts val="0"/>
              </a:spcBef>
              <a:spcAft>
                <a:spcPts val="0"/>
              </a:spcAft>
              <a:buNone/>
            </a:pPr>
            <a:r>
              <a:rPr lang="en" sz="1400">
                <a:solidFill>
                  <a:srgbClr val="F3F3F3"/>
                </a:solidFill>
              </a:rPr>
              <a:t>2. INTRODUCTION</a:t>
            </a:r>
            <a:endParaRPr sz="1400">
              <a:solidFill>
                <a:srgbClr val="F3F3F3"/>
              </a:solidFill>
            </a:endParaRPr>
          </a:p>
          <a:p>
            <a:pPr marL="0" lvl="0" indent="0" rtl="0">
              <a:spcBef>
                <a:spcPts val="0"/>
              </a:spcBef>
              <a:spcAft>
                <a:spcPts val="0"/>
              </a:spcAft>
              <a:buNone/>
            </a:pPr>
            <a:r>
              <a:rPr lang="en" sz="1400">
                <a:solidFill>
                  <a:srgbClr val="999999"/>
                </a:solidFill>
              </a:rPr>
              <a:t>3. RELATED WORK</a:t>
            </a:r>
            <a:endParaRPr sz="1400">
              <a:solidFill>
                <a:srgbClr val="999999"/>
              </a:solidFill>
            </a:endParaRPr>
          </a:p>
          <a:p>
            <a:pPr marL="0" lvl="0" indent="0" rtl="0">
              <a:spcBef>
                <a:spcPts val="0"/>
              </a:spcBef>
              <a:spcAft>
                <a:spcPts val="0"/>
              </a:spcAft>
              <a:buNone/>
            </a:pPr>
            <a:r>
              <a:rPr lang="en" sz="1400">
                <a:solidFill>
                  <a:srgbClr val="999999"/>
                </a:solidFill>
              </a:rPr>
              <a:t>4. SYSTEM OVERVIEW</a:t>
            </a:r>
            <a:endParaRPr sz="1400">
              <a:solidFill>
                <a:srgbClr val="999999"/>
              </a:solidFill>
            </a:endParaRPr>
          </a:p>
          <a:p>
            <a:pPr marL="0" lvl="0" indent="0" rtl="0">
              <a:spcBef>
                <a:spcPts val="0"/>
              </a:spcBef>
              <a:spcAft>
                <a:spcPts val="0"/>
              </a:spcAft>
              <a:buNone/>
            </a:pPr>
            <a:r>
              <a:rPr lang="en" sz="1400">
                <a:solidFill>
                  <a:srgbClr val="999999"/>
                </a:solidFill>
              </a:rPr>
              <a:t>5. The MATCHING ALGORITHM</a:t>
            </a:r>
            <a:endParaRPr sz="1400">
              <a:solidFill>
                <a:srgbClr val="999999"/>
              </a:solidFill>
            </a:endParaRPr>
          </a:p>
          <a:p>
            <a:pPr marL="0" lvl="0" indent="0">
              <a:spcBef>
                <a:spcPts val="0"/>
              </a:spcBef>
              <a:spcAft>
                <a:spcPts val="0"/>
              </a:spcAft>
              <a:buNone/>
            </a:pPr>
            <a:r>
              <a:rPr lang="en" sz="1400">
                <a:solidFill>
                  <a:srgbClr val="999999"/>
                </a:solidFill>
              </a:rPr>
              <a:t>6. CALCULATE SLOPE</a:t>
            </a:r>
            <a:endParaRPr sz="1400">
              <a:solidFill>
                <a:srgbClr val="999999"/>
              </a:solidFill>
            </a:endParaRPr>
          </a:p>
          <a:p>
            <a:pPr marL="0" lvl="0" indent="0">
              <a:spcBef>
                <a:spcPts val="0"/>
              </a:spcBef>
              <a:spcAft>
                <a:spcPts val="0"/>
              </a:spcAft>
              <a:buNone/>
            </a:pPr>
            <a:r>
              <a:rPr lang="en" sz="1400">
                <a:solidFill>
                  <a:srgbClr val="999999"/>
                </a:solidFill>
              </a:rPr>
              <a:t>7. EVALUATE THE DERIVED SLOPE</a:t>
            </a:r>
            <a:endParaRPr sz="1400">
              <a:solidFill>
                <a:srgbClr val="999999"/>
              </a:solidFill>
            </a:endParaRPr>
          </a:p>
          <a:p>
            <a:pPr marL="0" lvl="0" indent="0" rtl="0">
              <a:spcBef>
                <a:spcPts val="0"/>
              </a:spcBef>
              <a:spcAft>
                <a:spcPts val="0"/>
              </a:spcAft>
              <a:buNone/>
            </a:pPr>
            <a:r>
              <a:rPr lang="en" sz="1400">
                <a:solidFill>
                  <a:srgbClr val="999999"/>
                </a:solidFill>
              </a:rPr>
              <a:t>8. CONCLUSION</a:t>
            </a:r>
            <a:endParaRPr sz="1400">
              <a:solidFill>
                <a:srgbClr val="99999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600" b="1">
                <a:solidFill>
                  <a:srgbClr val="000000"/>
                </a:solidFill>
              </a:rPr>
              <a:t>Key to addresses the problem of sampling error:</a:t>
            </a:r>
            <a:endParaRPr sz="1600" b="1">
              <a:solidFill>
                <a:srgbClr val="000000"/>
              </a:solidFill>
            </a:endParaRPr>
          </a:p>
          <a:p>
            <a:pPr marL="0" lvl="0" indent="0">
              <a:spcBef>
                <a:spcPts val="1600"/>
              </a:spcBef>
              <a:spcAft>
                <a:spcPts val="0"/>
              </a:spcAft>
              <a:buNone/>
            </a:pPr>
            <a:endParaRPr sz="1600">
              <a:solidFill>
                <a:srgbClr val="000000"/>
              </a:solidFill>
            </a:endParaRPr>
          </a:p>
          <a:p>
            <a:pPr marL="0" lvl="0" indent="0">
              <a:spcBef>
                <a:spcPts val="1600"/>
              </a:spcBef>
              <a:spcAft>
                <a:spcPts val="0"/>
              </a:spcAft>
              <a:buNone/>
            </a:pPr>
            <a:endParaRPr sz="1600">
              <a:solidFill>
                <a:srgbClr val="000000"/>
              </a:solidFill>
            </a:endParaRPr>
          </a:p>
          <a:p>
            <a:pPr marL="0" lvl="0" indent="0">
              <a:spcBef>
                <a:spcPts val="1600"/>
              </a:spcBef>
              <a:spcAft>
                <a:spcPts val="0"/>
              </a:spcAft>
              <a:buNone/>
            </a:pPr>
            <a:r>
              <a:rPr lang="en" sz="1600">
                <a:solidFill>
                  <a:srgbClr val="000000"/>
                </a:solidFill>
              </a:rPr>
              <a:t>Observation 1: </a:t>
            </a:r>
            <a:r>
              <a:rPr lang="en" sz="1600" b="1">
                <a:solidFill>
                  <a:srgbClr val="000000"/>
                </a:solidFill>
              </a:rPr>
              <a:t>True paths</a:t>
            </a:r>
            <a:r>
              <a:rPr lang="en" sz="1600">
                <a:solidFill>
                  <a:srgbClr val="000000"/>
                </a:solidFill>
              </a:rPr>
              <a:t> tend to be </a:t>
            </a:r>
            <a:r>
              <a:rPr lang="en" sz="1600" b="1">
                <a:solidFill>
                  <a:srgbClr val="000000"/>
                </a:solidFill>
              </a:rPr>
              <a:t>direct</a:t>
            </a:r>
            <a:r>
              <a:rPr lang="en" sz="1600">
                <a:solidFill>
                  <a:srgbClr val="000000"/>
                </a:solidFill>
              </a:rPr>
              <a:t>, rather than roundabout.</a:t>
            </a:r>
            <a:endParaRPr sz="1600">
              <a:solidFill>
                <a:srgbClr val="000000"/>
              </a:solidFill>
            </a:endParaRPr>
          </a:p>
          <a:p>
            <a:pPr marL="0" lvl="0" indent="0" rtl="0">
              <a:spcBef>
                <a:spcPts val="1600"/>
              </a:spcBef>
              <a:spcAft>
                <a:spcPts val="0"/>
              </a:spcAft>
              <a:buNone/>
            </a:pPr>
            <a:r>
              <a:rPr lang="en" sz="1600">
                <a:solidFill>
                  <a:srgbClr val="000000"/>
                </a:solidFill>
              </a:rPr>
              <a:t>Observation 2: </a:t>
            </a:r>
            <a:r>
              <a:rPr lang="en" sz="1600" b="1">
                <a:solidFill>
                  <a:srgbClr val="000000"/>
                </a:solidFill>
              </a:rPr>
              <a:t>True paths</a:t>
            </a:r>
            <a:r>
              <a:rPr lang="en" sz="1600">
                <a:solidFill>
                  <a:srgbClr val="000000"/>
                </a:solidFill>
              </a:rPr>
              <a:t> tend to follow the </a:t>
            </a:r>
            <a:r>
              <a:rPr lang="en" sz="1600" b="1">
                <a:solidFill>
                  <a:srgbClr val="000000"/>
                </a:solidFill>
              </a:rPr>
              <a:t>speed constraints </a:t>
            </a:r>
            <a:r>
              <a:rPr lang="en" sz="1600">
                <a:solidFill>
                  <a:srgbClr val="000000"/>
                </a:solidFill>
              </a:rPr>
              <a:t>of the road.</a:t>
            </a:r>
            <a:endParaRPr sz="1600">
              <a:solidFill>
                <a:srgbClr val="000000"/>
              </a:solidFill>
            </a:endParaRPr>
          </a:p>
          <a:p>
            <a:pPr marL="0" lvl="0" indent="0" rtl="0">
              <a:spcBef>
                <a:spcPts val="1600"/>
              </a:spcBef>
              <a:spcAft>
                <a:spcPts val="1600"/>
              </a:spcAft>
              <a:buNone/>
            </a:pPr>
            <a:endParaRPr sz="1600"/>
          </a:p>
        </p:txBody>
      </p:sp>
      <p:sp>
        <p:nvSpPr>
          <p:cNvPr id="83" name="Shape 83"/>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a:solidFill>
                  <a:srgbClr val="999999"/>
                </a:solidFill>
              </a:rPr>
              <a:t>1.  ABSTRACT</a:t>
            </a:r>
            <a:endParaRPr sz="1400">
              <a:solidFill>
                <a:srgbClr val="999999"/>
              </a:solidFill>
            </a:endParaRPr>
          </a:p>
          <a:p>
            <a:pPr marL="0" lvl="0" indent="0" rtl="0">
              <a:spcBef>
                <a:spcPts val="0"/>
              </a:spcBef>
              <a:spcAft>
                <a:spcPts val="0"/>
              </a:spcAft>
              <a:buNone/>
            </a:pPr>
            <a:r>
              <a:rPr lang="en" sz="1400">
                <a:solidFill>
                  <a:srgbClr val="F3F3F3"/>
                </a:solidFill>
              </a:rPr>
              <a:t>2. INTRODUCTION</a:t>
            </a:r>
            <a:endParaRPr sz="1400">
              <a:solidFill>
                <a:srgbClr val="F3F3F3"/>
              </a:solidFill>
            </a:endParaRPr>
          </a:p>
          <a:p>
            <a:pPr marL="0" lvl="0" indent="0" rtl="0">
              <a:spcBef>
                <a:spcPts val="0"/>
              </a:spcBef>
              <a:spcAft>
                <a:spcPts val="0"/>
              </a:spcAft>
              <a:buNone/>
            </a:pPr>
            <a:r>
              <a:rPr lang="en" sz="1400">
                <a:solidFill>
                  <a:srgbClr val="999999"/>
                </a:solidFill>
              </a:rPr>
              <a:t>3. RELATED WORK</a:t>
            </a:r>
            <a:endParaRPr sz="1400">
              <a:solidFill>
                <a:srgbClr val="999999"/>
              </a:solidFill>
            </a:endParaRPr>
          </a:p>
          <a:p>
            <a:pPr marL="0" lvl="0" indent="0" rtl="0">
              <a:spcBef>
                <a:spcPts val="0"/>
              </a:spcBef>
              <a:spcAft>
                <a:spcPts val="0"/>
              </a:spcAft>
              <a:buNone/>
            </a:pPr>
            <a:r>
              <a:rPr lang="en" sz="1400">
                <a:solidFill>
                  <a:srgbClr val="999999"/>
                </a:solidFill>
              </a:rPr>
              <a:t>4. SYSTEM OVERVIEW</a:t>
            </a:r>
            <a:endParaRPr sz="1400">
              <a:solidFill>
                <a:srgbClr val="999999"/>
              </a:solidFill>
            </a:endParaRPr>
          </a:p>
          <a:p>
            <a:pPr marL="0" lvl="0" indent="0" rtl="0">
              <a:spcBef>
                <a:spcPts val="0"/>
              </a:spcBef>
              <a:spcAft>
                <a:spcPts val="0"/>
              </a:spcAft>
              <a:buNone/>
            </a:pPr>
            <a:r>
              <a:rPr lang="en" sz="1400">
                <a:solidFill>
                  <a:srgbClr val="999999"/>
                </a:solidFill>
              </a:rPr>
              <a:t>5. The MATCHING ALGORITHM</a:t>
            </a:r>
            <a:endParaRPr sz="1400">
              <a:solidFill>
                <a:srgbClr val="999999"/>
              </a:solidFill>
            </a:endParaRPr>
          </a:p>
          <a:p>
            <a:pPr marL="0" lvl="0" indent="0">
              <a:spcBef>
                <a:spcPts val="0"/>
              </a:spcBef>
              <a:spcAft>
                <a:spcPts val="0"/>
              </a:spcAft>
              <a:buNone/>
            </a:pPr>
            <a:r>
              <a:rPr lang="en" sz="1400">
                <a:solidFill>
                  <a:srgbClr val="999999"/>
                </a:solidFill>
              </a:rPr>
              <a:t>6. CALCULATE SLOPE</a:t>
            </a:r>
            <a:endParaRPr sz="1400">
              <a:solidFill>
                <a:srgbClr val="999999"/>
              </a:solidFill>
            </a:endParaRPr>
          </a:p>
          <a:p>
            <a:pPr marL="0" lvl="0" indent="0">
              <a:spcBef>
                <a:spcPts val="0"/>
              </a:spcBef>
              <a:spcAft>
                <a:spcPts val="0"/>
              </a:spcAft>
              <a:buNone/>
            </a:pPr>
            <a:r>
              <a:rPr lang="en" sz="1400">
                <a:solidFill>
                  <a:srgbClr val="999999"/>
                </a:solidFill>
              </a:rPr>
              <a:t>7. EVALUATE THE DERIVED SLOPE</a:t>
            </a:r>
            <a:endParaRPr sz="1400">
              <a:solidFill>
                <a:srgbClr val="999999"/>
              </a:solidFill>
            </a:endParaRPr>
          </a:p>
          <a:p>
            <a:pPr marL="0" lvl="0" indent="0" rtl="0">
              <a:spcBef>
                <a:spcPts val="0"/>
              </a:spcBef>
              <a:spcAft>
                <a:spcPts val="0"/>
              </a:spcAft>
              <a:buNone/>
            </a:pPr>
            <a:r>
              <a:rPr lang="en" sz="1400">
                <a:solidFill>
                  <a:srgbClr val="999999"/>
                </a:solidFill>
              </a:rPr>
              <a:t>8. CONCLUSION</a:t>
            </a:r>
            <a:endParaRPr sz="1400">
              <a:solidFill>
                <a:srgbClr val="99999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600" b="1">
                <a:solidFill>
                  <a:srgbClr val="000000"/>
                </a:solidFill>
              </a:rPr>
              <a:t>We make the following contributions:</a:t>
            </a:r>
            <a:endParaRPr sz="1600" b="1">
              <a:solidFill>
                <a:srgbClr val="000000"/>
              </a:solidFill>
            </a:endParaRPr>
          </a:p>
          <a:p>
            <a:pPr marL="0" lvl="0" indent="0" rtl="0">
              <a:lnSpc>
                <a:spcPct val="100000"/>
              </a:lnSpc>
              <a:spcBef>
                <a:spcPts val="1600"/>
              </a:spcBef>
              <a:spcAft>
                <a:spcPts val="0"/>
              </a:spcAft>
              <a:buNone/>
            </a:pPr>
            <a:endParaRPr sz="1600">
              <a:solidFill>
                <a:srgbClr val="000000"/>
              </a:solidFill>
            </a:endParaRPr>
          </a:p>
          <a:p>
            <a:pPr marL="0" lvl="0" indent="0">
              <a:lnSpc>
                <a:spcPct val="100000"/>
              </a:lnSpc>
              <a:spcBef>
                <a:spcPts val="1600"/>
              </a:spcBef>
              <a:spcAft>
                <a:spcPts val="0"/>
              </a:spcAft>
              <a:buNone/>
            </a:pPr>
            <a:r>
              <a:rPr lang="en" sz="1600">
                <a:solidFill>
                  <a:srgbClr val="000000"/>
                </a:solidFill>
              </a:rPr>
              <a:t>1. We propose a novel global matching algorithm called ST-matching for </a:t>
            </a:r>
            <a:r>
              <a:rPr lang="en" sz="1600" b="1">
                <a:solidFill>
                  <a:srgbClr val="000000"/>
                </a:solidFill>
              </a:rPr>
              <a:t>low-sampling-rate</a:t>
            </a:r>
            <a:r>
              <a:rPr lang="en" sz="1600">
                <a:solidFill>
                  <a:srgbClr val="000000"/>
                </a:solidFill>
              </a:rPr>
              <a:t> GPS trajectories.</a:t>
            </a:r>
            <a:endParaRPr sz="1600">
              <a:solidFill>
                <a:srgbClr val="000000"/>
              </a:solidFill>
            </a:endParaRPr>
          </a:p>
          <a:p>
            <a:pPr marL="0" lvl="0" indent="0">
              <a:spcBef>
                <a:spcPts val="1600"/>
              </a:spcBef>
              <a:spcAft>
                <a:spcPts val="0"/>
              </a:spcAft>
              <a:buNone/>
            </a:pPr>
            <a:r>
              <a:rPr lang="en" sz="1600">
                <a:solidFill>
                  <a:srgbClr val="000000"/>
                </a:solidFill>
              </a:rPr>
              <a:t>2. We perform extensive experiments on both synthetic and </a:t>
            </a:r>
            <a:r>
              <a:rPr lang="en" sz="1600" b="1">
                <a:solidFill>
                  <a:srgbClr val="000000"/>
                </a:solidFill>
              </a:rPr>
              <a:t>real dataset</a:t>
            </a:r>
            <a:r>
              <a:rPr lang="en" sz="1600">
                <a:solidFill>
                  <a:srgbClr val="000000"/>
                </a:solidFill>
              </a:rPr>
              <a:t>.</a:t>
            </a:r>
            <a:endParaRPr sz="1600">
              <a:solidFill>
                <a:srgbClr val="000000"/>
              </a:solidFill>
            </a:endParaRPr>
          </a:p>
          <a:p>
            <a:pPr marL="0" lvl="0" indent="0">
              <a:spcBef>
                <a:spcPts val="1600"/>
              </a:spcBef>
              <a:spcAft>
                <a:spcPts val="0"/>
              </a:spcAft>
              <a:buNone/>
            </a:pPr>
            <a:r>
              <a:rPr lang="en" sz="1600">
                <a:solidFill>
                  <a:srgbClr val="000000"/>
                </a:solidFill>
              </a:rPr>
              <a:t>3. Our algorithm is evaluated in terms of </a:t>
            </a:r>
            <a:r>
              <a:rPr lang="en" sz="1600" b="1">
                <a:solidFill>
                  <a:srgbClr val="000000"/>
                </a:solidFill>
              </a:rPr>
              <a:t>running time</a:t>
            </a:r>
            <a:r>
              <a:rPr lang="en" sz="1600">
                <a:solidFill>
                  <a:srgbClr val="000000"/>
                </a:solidFill>
              </a:rPr>
              <a:t> and matching </a:t>
            </a:r>
            <a:r>
              <a:rPr lang="en" sz="1600" b="1">
                <a:solidFill>
                  <a:srgbClr val="000000"/>
                </a:solidFill>
              </a:rPr>
              <a:t>accuracy</a:t>
            </a:r>
            <a:r>
              <a:rPr lang="en" sz="1600">
                <a:solidFill>
                  <a:srgbClr val="000000"/>
                </a:solidFill>
              </a:rPr>
              <a:t>.</a:t>
            </a:r>
            <a:endParaRPr sz="1600">
              <a:solidFill>
                <a:srgbClr val="000000"/>
              </a:solidFill>
            </a:endParaRPr>
          </a:p>
          <a:p>
            <a:pPr marL="0" lvl="0" indent="0">
              <a:spcBef>
                <a:spcPts val="1600"/>
              </a:spcBef>
              <a:spcAft>
                <a:spcPts val="0"/>
              </a:spcAft>
              <a:buNone/>
            </a:pPr>
            <a:endParaRPr sz="1600"/>
          </a:p>
          <a:p>
            <a:pPr marL="0" lvl="0" indent="0" rtl="0">
              <a:spcBef>
                <a:spcPts val="1600"/>
              </a:spcBef>
              <a:spcAft>
                <a:spcPts val="1600"/>
              </a:spcAft>
              <a:buNone/>
            </a:pPr>
            <a:endParaRPr sz="1600"/>
          </a:p>
        </p:txBody>
      </p:sp>
      <p:sp>
        <p:nvSpPr>
          <p:cNvPr id="89" name="Shape 89"/>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a:solidFill>
                  <a:srgbClr val="999999"/>
                </a:solidFill>
              </a:rPr>
              <a:t>1.  ABSTRACT</a:t>
            </a:r>
            <a:endParaRPr sz="1400">
              <a:solidFill>
                <a:srgbClr val="999999"/>
              </a:solidFill>
            </a:endParaRPr>
          </a:p>
          <a:p>
            <a:pPr marL="0" lvl="0" indent="0" rtl="0">
              <a:spcBef>
                <a:spcPts val="0"/>
              </a:spcBef>
              <a:spcAft>
                <a:spcPts val="0"/>
              </a:spcAft>
              <a:buNone/>
            </a:pPr>
            <a:r>
              <a:rPr lang="en" sz="1400">
                <a:solidFill>
                  <a:srgbClr val="F3F3F3"/>
                </a:solidFill>
              </a:rPr>
              <a:t>2. INTRODUCTION</a:t>
            </a:r>
            <a:endParaRPr sz="1400">
              <a:solidFill>
                <a:srgbClr val="F3F3F3"/>
              </a:solidFill>
            </a:endParaRPr>
          </a:p>
          <a:p>
            <a:pPr marL="0" lvl="0" indent="0" rtl="0">
              <a:spcBef>
                <a:spcPts val="0"/>
              </a:spcBef>
              <a:spcAft>
                <a:spcPts val="0"/>
              </a:spcAft>
              <a:buNone/>
            </a:pPr>
            <a:r>
              <a:rPr lang="en" sz="1400">
                <a:solidFill>
                  <a:srgbClr val="999999"/>
                </a:solidFill>
              </a:rPr>
              <a:t>3. RELATED WORK</a:t>
            </a:r>
            <a:endParaRPr sz="1400">
              <a:solidFill>
                <a:srgbClr val="999999"/>
              </a:solidFill>
            </a:endParaRPr>
          </a:p>
          <a:p>
            <a:pPr marL="0" lvl="0" indent="0" rtl="0">
              <a:spcBef>
                <a:spcPts val="0"/>
              </a:spcBef>
              <a:spcAft>
                <a:spcPts val="0"/>
              </a:spcAft>
              <a:buNone/>
            </a:pPr>
            <a:r>
              <a:rPr lang="en" sz="1400">
                <a:solidFill>
                  <a:srgbClr val="999999"/>
                </a:solidFill>
              </a:rPr>
              <a:t>4. SYSTEM OVERVIEW</a:t>
            </a:r>
            <a:endParaRPr sz="1400">
              <a:solidFill>
                <a:srgbClr val="999999"/>
              </a:solidFill>
            </a:endParaRPr>
          </a:p>
          <a:p>
            <a:pPr marL="0" lvl="0" indent="0" rtl="0">
              <a:spcBef>
                <a:spcPts val="0"/>
              </a:spcBef>
              <a:spcAft>
                <a:spcPts val="0"/>
              </a:spcAft>
              <a:buNone/>
            </a:pPr>
            <a:r>
              <a:rPr lang="en" sz="1400">
                <a:solidFill>
                  <a:srgbClr val="999999"/>
                </a:solidFill>
              </a:rPr>
              <a:t>5. The MATCHING ALGORITHM</a:t>
            </a:r>
            <a:endParaRPr sz="1400">
              <a:solidFill>
                <a:srgbClr val="999999"/>
              </a:solidFill>
            </a:endParaRPr>
          </a:p>
          <a:p>
            <a:pPr marL="0" lvl="0" indent="0">
              <a:spcBef>
                <a:spcPts val="0"/>
              </a:spcBef>
              <a:spcAft>
                <a:spcPts val="0"/>
              </a:spcAft>
              <a:buNone/>
            </a:pPr>
            <a:r>
              <a:rPr lang="en" sz="1400">
                <a:solidFill>
                  <a:srgbClr val="999999"/>
                </a:solidFill>
              </a:rPr>
              <a:t>6. CALCULATE SLOPE</a:t>
            </a:r>
            <a:endParaRPr sz="1400">
              <a:solidFill>
                <a:srgbClr val="999999"/>
              </a:solidFill>
            </a:endParaRPr>
          </a:p>
          <a:p>
            <a:pPr marL="0" lvl="0" indent="0">
              <a:spcBef>
                <a:spcPts val="0"/>
              </a:spcBef>
              <a:spcAft>
                <a:spcPts val="0"/>
              </a:spcAft>
              <a:buNone/>
            </a:pPr>
            <a:r>
              <a:rPr lang="en" sz="1400">
                <a:solidFill>
                  <a:srgbClr val="999999"/>
                </a:solidFill>
              </a:rPr>
              <a:t>7. EVALUATE THE DERIVED SLOPE</a:t>
            </a:r>
            <a:endParaRPr sz="1400">
              <a:solidFill>
                <a:srgbClr val="999999"/>
              </a:solidFill>
            </a:endParaRPr>
          </a:p>
          <a:p>
            <a:pPr marL="0" lvl="0" indent="0" rtl="0">
              <a:spcBef>
                <a:spcPts val="0"/>
              </a:spcBef>
              <a:spcAft>
                <a:spcPts val="0"/>
              </a:spcAft>
              <a:buNone/>
            </a:pPr>
            <a:r>
              <a:rPr lang="en" sz="1400">
                <a:solidFill>
                  <a:srgbClr val="999999"/>
                </a:solidFill>
              </a:rPr>
              <a:t>8. CONCLUSION</a:t>
            </a:r>
            <a:endParaRPr sz="1400">
              <a:solidFill>
                <a:srgbClr val="99999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4644675" y="500925"/>
            <a:ext cx="4279500" cy="409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600" b="1">
                <a:solidFill>
                  <a:srgbClr val="000000"/>
                </a:solidFill>
              </a:rPr>
              <a:t> Map-matching Problem</a:t>
            </a:r>
            <a:endParaRPr sz="1600" b="1">
              <a:solidFill>
                <a:srgbClr val="000000"/>
              </a:solidFill>
            </a:endParaRPr>
          </a:p>
          <a:p>
            <a:pPr marL="0" lvl="0" indent="0">
              <a:spcBef>
                <a:spcPts val="1600"/>
              </a:spcBef>
              <a:spcAft>
                <a:spcPts val="0"/>
              </a:spcAft>
              <a:buNone/>
            </a:pPr>
            <a:endParaRPr sz="1600" b="1">
              <a:solidFill>
                <a:srgbClr val="000000"/>
              </a:solidFill>
            </a:endParaRPr>
          </a:p>
          <a:p>
            <a:pPr marL="0" lvl="0" indent="0">
              <a:spcBef>
                <a:spcPts val="1600"/>
              </a:spcBef>
              <a:spcAft>
                <a:spcPts val="0"/>
              </a:spcAft>
              <a:buNone/>
            </a:pPr>
            <a:r>
              <a:rPr lang="en" sz="1600" b="1">
                <a:solidFill>
                  <a:srgbClr val="000000"/>
                </a:solidFill>
              </a:rPr>
              <a:t>local/incremental</a:t>
            </a:r>
            <a:r>
              <a:rPr lang="en" sz="1600">
                <a:solidFill>
                  <a:srgbClr val="000000"/>
                </a:solidFill>
              </a:rPr>
              <a:t> method: using </a:t>
            </a:r>
            <a:r>
              <a:rPr lang="en" sz="1600" b="1">
                <a:solidFill>
                  <a:srgbClr val="000000"/>
                </a:solidFill>
              </a:rPr>
              <a:t>distance </a:t>
            </a:r>
            <a:r>
              <a:rPr lang="en" sz="1600">
                <a:solidFill>
                  <a:srgbClr val="000000"/>
                </a:solidFill>
              </a:rPr>
              <a:t>similarity and </a:t>
            </a:r>
            <a:r>
              <a:rPr lang="en" sz="1600" b="1">
                <a:solidFill>
                  <a:srgbClr val="000000"/>
                </a:solidFill>
              </a:rPr>
              <a:t>orientation</a:t>
            </a:r>
            <a:r>
              <a:rPr lang="en" sz="1600">
                <a:solidFill>
                  <a:srgbClr val="000000"/>
                </a:solidFill>
              </a:rPr>
              <a:t> similarity to evaluate the candidate edges. When the sampling rate decreases, the accuracy degrades.</a:t>
            </a:r>
            <a:endParaRPr sz="1600">
              <a:solidFill>
                <a:srgbClr val="000000"/>
              </a:solidFill>
            </a:endParaRPr>
          </a:p>
          <a:p>
            <a:pPr marL="0" lvl="0" indent="0">
              <a:spcBef>
                <a:spcPts val="1600"/>
              </a:spcBef>
              <a:spcAft>
                <a:spcPts val="0"/>
              </a:spcAft>
              <a:buNone/>
            </a:pPr>
            <a:r>
              <a:rPr lang="en" sz="1600" b="1">
                <a:solidFill>
                  <a:srgbClr val="000000"/>
                </a:solidFill>
              </a:rPr>
              <a:t>global method</a:t>
            </a:r>
            <a:r>
              <a:rPr lang="en" sz="1600">
                <a:solidFill>
                  <a:srgbClr val="000000"/>
                </a:solidFill>
              </a:rPr>
              <a:t>: aim to match the</a:t>
            </a:r>
            <a:r>
              <a:rPr lang="en" sz="1600" b="1">
                <a:solidFill>
                  <a:srgbClr val="000000"/>
                </a:solidFill>
              </a:rPr>
              <a:t> entire trajectory </a:t>
            </a:r>
            <a:r>
              <a:rPr lang="en" sz="1600">
                <a:solidFill>
                  <a:srgbClr val="000000"/>
                </a:solidFill>
              </a:rPr>
              <a:t>with the road network. Meanwhile, the temporal/speed information in the trajectories is generally overlooked.</a:t>
            </a:r>
            <a:endParaRPr sz="1600">
              <a:solidFill>
                <a:srgbClr val="000000"/>
              </a:solidFill>
            </a:endParaRPr>
          </a:p>
          <a:p>
            <a:pPr marL="0" lvl="0" indent="0" rtl="0">
              <a:spcBef>
                <a:spcPts val="1600"/>
              </a:spcBef>
              <a:spcAft>
                <a:spcPts val="0"/>
              </a:spcAft>
              <a:buNone/>
            </a:pPr>
            <a:endParaRPr sz="1600"/>
          </a:p>
          <a:p>
            <a:pPr marL="457200" lvl="0" indent="0" rtl="0">
              <a:spcBef>
                <a:spcPts val="1600"/>
              </a:spcBef>
              <a:spcAft>
                <a:spcPts val="0"/>
              </a:spcAft>
              <a:buNone/>
            </a:pPr>
            <a:endParaRPr sz="1600">
              <a:solidFill>
                <a:srgbClr val="000000"/>
              </a:solidFill>
            </a:endParaRPr>
          </a:p>
          <a:p>
            <a:pPr marL="0" lvl="0" indent="0" rtl="0">
              <a:lnSpc>
                <a:spcPct val="100000"/>
              </a:lnSpc>
              <a:spcBef>
                <a:spcPts val="0"/>
              </a:spcBef>
              <a:spcAft>
                <a:spcPts val="1600"/>
              </a:spcAft>
              <a:buNone/>
            </a:pPr>
            <a:endParaRPr sz="1600">
              <a:solidFill>
                <a:srgbClr val="000000"/>
              </a:solidFill>
            </a:endParaRPr>
          </a:p>
        </p:txBody>
      </p:sp>
      <p:sp>
        <p:nvSpPr>
          <p:cNvPr id="95" name="Shape 95"/>
          <p:cNvSpPr txBox="1">
            <a:spLocks noGrp="1"/>
          </p:cNvSpPr>
          <p:nvPr>
            <p:ph type="title"/>
          </p:nvPr>
        </p:nvSpPr>
        <p:spPr>
          <a:xfrm>
            <a:off x="311725" y="500925"/>
            <a:ext cx="3612000" cy="2508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a:solidFill>
                  <a:srgbClr val="999999"/>
                </a:solidFill>
              </a:rPr>
              <a:t>1.  ABSTRACT</a:t>
            </a:r>
            <a:endParaRPr sz="1400">
              <a:solidFill>
                <a:srgbClr val="999999"/>
              </a:solidFill>
            </a:endParaRPr>
          </a:p>
          <a:p>
            <a:pPr marL="0" lvl="0" indent="0" rtl="0">
              <a:spcBef>
                <a:spcPts val="0"/>
              </a:spcBef>
              <a:spcAft>
                <a:spcPts val="0"/>
              </a:spcAft>
              <a:buNone/>
            </a:pPr>
            <a:r>
              <a:rPr lang="en" sz="1400">
                <a:solidFill>
                  <a:srgbClr val="999999"/>
                </a:solidFill>
              </a:rPr>
              <a:t>2. INTRODUCTION</a:t>
            </a:r>
            <a:endParaRPr sz="1400">
              <a:solidFill>
                <a:srgbClr val="999999"/>
              </a:solidFill>
            </a:endParaRPr>
          </a:p>
          <a:p>
            <a:pPr marL="0" lvl="0" indent="0" rtl="0">
              <a:spcBef>
                <a:spcPts val="0"/>
              </a:spcBef>
              <a:spcAft>
                <a:spcPts val="0"/>
              </a:spcAft>
              <a:buNone/>
            </a:pPr>
            <a:r>
              <a:rPr lang="en" sz="1400">
                <a:solidFill>
                  <a:srgbClr val="F3F3F3"/>
                </a:solidFill>
              </a:rPr>
              <a:t>3. RELATED WORK</a:t>
            </a:r>
            <a:endParaRPr sz="1400">
              <a:solidFill>
                <a:srgbClr val="999999"/>
              </a:solidFill>
            </a:endParaRPr>
          </a:p>
          <a:p>
            <a:pPr marL="0" lvl="0" indent="0" rtl="0">
              <a:spcBef>
                <a:spcPts val="0"/>
              </a:spcBef>
              <a:spcAft>
                <a:spcPts val="0"/>
              </a:spcAft>
              <a:buNone/>
            </a:pPr>
            <a:r>
              <a:rPr lang="en" sz="1400">
                <a:solidFill>
                  <a:srgbClr val="999999"/>
                </a:solidFill>
              </a:rPr>
              <a:t>4. SYSTEM OVERVIEW</a:t>
            </a:r>
            <a:endParaRPr sz="1400">
              <a:solidFill>
                <a:srgbClr val="999999"/>
              </a:solidFill>
            </a:endParaRPr>
          </a:p>
          <a:p>
            <a:pPr marL="0" lvl="0" indent="0" rtl="0">
              <a:spcBef>
                <a:spcPts val="0"/>
              </a:spcBef>
              <a:spcAft>
                <a:spcPts val="0"/>
              </a:spcAft>
              <a:buNone/>
            </a:pPr>
            <a:r>
              <a:rPr lang="en" sz="1400">
                <a:solidFill>
                  <a:srgbClr val="999999"/>
                </a:solidFill>
              </a:rPr>
              <a:t>5. The MATCHING ALGORITHM</a:t>
            </a:r>
            <a:endParaRPr sz="1400">
              <a:solidFill>
                <a:srgbClr val="999999"/>
              </a:solidFill>
            </a:endParaRPr>
          </a:p>
          <a:p>
            <a:pPr marL="0" lvl="0" indent="0">
              <a:spcBef>
                <a:spcPts val="0"/>
              </a:spcBef>
              <a:spcAft>
                <a:spcPts val="0"/>
              </a:spcAft>
              <a:buNone/>
            </a:pPr>
            <a:r>
              <a:rPr lang="en" sz="1400">
                <a:solidFill>
                  <a:srgbClr val="999999"/>
                </a:solidFill>
              </a:rPr>
              <a:t>6. CALCULATE SLOPE</a:t>
            </a:r>
            <a:endParaRPr sz="1400">
              <a:solidFill>
                <a:srgbClr val="999999"/>
              </a:solidFill>
            </a:endParaRPr>
          </a:p>
          <a:p>
            <a:pPr marL="0" lvl="0" indent="0">
              <a:spcBef>
                <a:spcPts val="0"/>
              </a:spcBef>
              <a:spcAft>
                <a:spcPts val="0"/>
              </a:spcAft>
              <a:buNone/>
            </a:pPr>
            <a:r>
              <a:rPr lang="en" sz="1400">
                <a:solidFill>
                  <a:srgbClr val="999999"/>
                </a:solidFill>
              </a:rPr>
              <a:t>7. EVALUATE THE DERIVED SLOPE</a:t>
            </a:r>
            <a:endParaRPr sz="1400">
              <a:solidFill>
                <a:srgbClr val="999999"/>
              </a:solidFill>
            </a:endParaRPr>
          </a:p>
          <a:p>
            <a:pPr marL="0" lvl="0" indent="0" rtl="0">
              <a:spcBef>
                <a:spcPts val="0"/>
              </a:spcBef>
              <a:spcAft>
                <a:spcPts val="0"/>
              </a:spcAft>
              <a:buNone/>
            </a:pPr>
            <a:r>
              <a:rPr lang="en" sz="1400">
                <a:solidFill>
                  <a:srgbClr val="999999"/>
                </a:solidFill>
              </a:rPr>
              <a:t>8. CONCLUSION</a:t>
            </a:r>
            <a:endParaRPr sz="1400">
              <a:solidFill>
                <a:srgbClr val="99999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600" b="1">
                <a:solidFill>
                  <a:srgbClr val="000000"/>
                </a:solidFill>
              </a:rPr>
              <a:t>Shortest Path Computation</a:t>
            </a:r>
            <a:endParaRPr sz="1600" b="1">
              <a:solidFill>
                <a:srgbClr val="000000"/>
              </a:solidFill>
            </a:endParaRPr>
          </a:p>
          <a:p>
            <a:pPr marL="0" lvl="0" indent="0" rtl="0">
              <a:lnSpc>
                <a:spcPct val="100000"/>
              </a:lnSpc>
              <a:spcBef>
                <a:spcPts val="1600"/>
              </a:spcBef>
              <a:spcAft>
                <a:spcPts val="0"/>
              </a:spcAft>
              <a:buNone/>
            </a:pPr>
            <a:endParaRPr sz="1600">
              <a:solidFill>
                <a:srgbClr val="000000"/>
              </a:solidFill>
            </a:endParaRPr>
          </a:p>
          <a:p>
            <a:pPr marL="0" lvl="0" indent="0" rtl="0">
              <a:lnSpc>
                <a:spcPct val="100000"/>
              </a:lnSpc>
              <a:spcBef>
                <a:spcPts val="0"/>
              </a:spcBef>
              <a:spcAft>
                <a:spcPts val="0"/>
              </a:spcAft>
              <a:buNone/>
            </a:pPr>
            <a:r>
              <a:rPr lang="en" sz="1600">
                <a:solidFill>
                  <a:srgbClr val="000000"/>
                </a:solidFill>
              </a:rPr>
              <a:t>Calculate the distances from the probe points to the reference nodes. Find out the </a:t>
            </a:r>
            <a:r>
              <a:rPr lang="en" sz="1600" b="1">
                <a:solidFill>
                  <a:srgbClr val="000000"/>
                </a:solidFill>
              </a:rPr>
              <a:t>shortest perpendicular </a:t>
            </a:r>
            <a:r>
              <a:rPr lang="en" sz="1600">
                <a:solidFill>
                  <a:srgbClr val="000000"/>
                </a:solidFill>
              </a:rPr>
              <a:t>distance</a:t>
            </a:r>
            <a:endParaRPr sz="1600">
              <a:solidFill>
                <a:srgbClr val="000000"/>
              </a:solidFill>
            </a:endParaRPr>
          </a:p>
          <a:p>
            <a:pPr marL="0" lvl="0" indent="0" rtl="0">
              <a:lnSpc>
                <a:spcPct val="100000"/>
              </a:lnSpc>
              <a:spcBef>
                <a:spcPts val="0"/>
              </a:spcBef>
              <a:spcAft>
                <a:spcPts val="0"/>
              </a:spcAft>
              <a:buNone/>
            </a:pPr>
            <a:endParaRPr sz="1600">
              <a:solidFill>
                <a:srgbClr val="000000"/>
              </a:solidFill>
            </a:endParaRPr>
          </a:p>
          <a:p>
            <a:pPr marL="0" lvl="0" indent="0" rtl="0">
              <a:lnSpc>
                <a:spcPct val="100000"/>
              </a:lnSpc>
              <a:spcBef>
                <a:spcPts val="0"/>
              </a:spcBef>
              <a:spcAft>
                <a:spcPts val="0"/>
              </a:spcAft>
              <a:buNone/>
            </a:pPr>
            <a:r>
              <a:rPr lang="en" sz="1600">
                <a:solidFill>
                  <a:srgbClr val="000000"/>
                </a:solidFill>
              </a:rPr>
              <a:t>The basic algorithm in shortest path computation is </a:t>
            </a:r>
            <a:r>
              <a:rPr lang="en" sz="1600" b="1">
                <a:solidFill>
                  <a:srgbClr val="000000"/>
                </a:solidFill>
              </a:rPr>
              <a:t>Dijkstra's</a:t>
            </a:r>
            <a:r>
              <a:rPr lang="en" sz="1600">
                <a:solidFill>
                  <a:srgbClr val="000000"/>
                </a:solidFill>
              </a:rPr>
              <a:t> algorithm.</a:t>
            </a:r>
            <a:endParaRPr sz="1600">
              <a:solidFill>
                <a:srgbClr val="000000"/>
              </a:solidFill>
            </a:endParaRPr>
          </a:p>
          <a:p>
            <a:pPr marL="0" lvl="0" indent="0" rtl="0">
              <a:lnSpc>
                <a:spcPct val="100000"/>
              </a:lnSpc>
              <a:spcBef>
                <a:spcPts val="0"/>
              </a:spcBef>
              <a:spcAft>
                <a:spcPts val="0"/>
              </a:spcAft>
              <a:buNone/>
            </a:pPr>
            <a:endParaRPr sz="1600">
              <a:solidFill>
                <a:srgbClr val="000000"/>
              </a:solidFill>
            </a:endParaRPr>
          </a:p>
          <a:p>
            <a:pPr marL="457200" lvl="0" indent="0" rtl="0">
              <a:spcBef>
                <a:spcPts val="0"/>
              </a:spcBef>
              <a:spcAft>
                <a:spcPts val="0"/>
              </a:spcAft>
              <a:buNone/>
            </a:pPr>
            <a:endParaRPr sz="1600">
              <a:solidFill>
                <a:srgbClr val="000000"/>
              </a:solidFill>
            </a:endParaRPr>
          </a:p>
          <a:p>
            <a:pPr marL="0" lvl="0" indent="0">
              <a:lnSpc>
                <a:spcPct val="100000"/>
              </a:lnSpc>
              <a:spcBef>
                <a:spcPts val="0"/>
              </a:spcBef>
              <a:spcAft>
                <a:spcPts val="1600"/>
              </a:spcAft>
              <a:buNone/>
            </a:pPr>
            <a:endParaRPr sz="1600">
              <a:solidFill>
                <a:srgbClr val="000000"/>
              </a:solidFill>
            </a:endParaRPr>
          </a:p>
        </p:txBody>
      </p:sp>
      <p:sp>
        <p:nvSpPr>
          <p:cNvPr id="101" name="Shape 101"/>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a:solidFill>
                  <a:srgbClr val="999999"/>
                </a:solidFill>
              </a:rPr>
              <a:t>1.  ABSTRACT</a:t>
            </a:r>
            <a:endParaRPr sz="1400">
              <a:solidFill>
                <a:srgbClr val="999999"/>
              </a:solidFill>
            </a:endParaRPr>
          </a:p>
          <a:p>
            <a:pPr marL="0" lvl="0" indent="0" rtl="0">
              <a:spcBef>
                <a:spcPts val="0"/>
              </a:spcBef>
              <a:spcAft>
                <a:spcPts val="0"/>
              </a:spcAft>
              <a:buNone/>
            </a:pPr>
            <a:r>
              <a:rPr lang="en" sz="1400">
                <a:solidFill>
                  <a:srgbClr val="999999"/>
                </a:solidFill>
              </a:rPr>
              <a:t>2. INTRODUCTION</a:t>
            </a:r>
            <a:endParaRPr sz="1400">
              <a:solidFill>
                <a:srgbClr val="999999"/>
              </a:solidFill>
            </a:endParaRPr>
          </a:p>
          <a:p>
            <a:pPr marL="0" lvl="0" indent="0" rtl="0">
              <a:spcBef>
                <a:spcPts val="0"/>
              </a:spcBef>
              <a:spcAft>
                <a:spcPts val="0"/>
              </a:spcAft>
              <a:buNone/>
            </a:pPr>
            <a:r>
              <a:rPr lang="en" sz="1400">
                <a:solidFill>
                  <a:srgbClr val="F3F3F3"/>
                </a:solidFill>
              </a:rPr>
              <a:t>3. RELATED WORK</a:t>
            </a:r>
            <a:endParaRPr sz="1400">
              <a:solidFill>
                <a:srgbClr val="999999"/>
              </a:solidFill>
            </a:endParaRPr>
          </a:p>
          <a:p>
            <a:pPr marL="0" lvl="0" indent="0" rtl="0">
              <a:spcBef>
                <a:spcPts val="0"/>
              </a:spcBef>
              <a:spcAft>
                <a:spcPts val="0"/>
              </a:spcAft>
              <a:buNone/>
            </a:pPr>
            <a:r>
              <a:rPr lang="en" sz="1400">
                <a:solidFill>
                  <a:srgbClr val="999999"/>
                </a:solidFill>
              </a:rPr>
              <a:t>4. SYSTEM OVERVIEW</a:t>
            </a:r>
            <a:endParaRPr sz="1400">
              <a:solidFill>
                <a:srgbClr val="999999"/>
              </a:solidFill>
            </a:endParaRPr>
          </a:p>
          <a:p>
            <a:pPr marL="0" lvl="0" indent="0" rtl="0">
              <a:spcBef>
                <a:spcPts val="0"/>
              </a:spcBef>
              <a:spcAft>
                <a:spcPts val="0"/>
              </a:spcAft>
              <a:buNone/>
            </a:pPr>
            <a:r>
              <a:rPr lang="en" sz="1400">
                <a:solidFill>
                  <a:srgbClr val="999999"/>
                </a:solidFill>
              </a:rPr>
              <a:t>5. The MATCHING ALGORITHM</a:t>
            </a:r>
            <a:endParaRPr sz="1400">
              <a:solidFill>
                <a:srgbClr val="999999"/>
              </a:solidFill>
            </a:endParaRPr>
          </a:p>
          <a:p>
            <a:pPr marL="0" lvl="0" indent="0">
              <a:spcBef>
                <a:spcPts val="0"/>
              </a:spcBef>
              <a:spcAft>
                <a:spcPts val="0"/>
              </a:spcAft>
              <a:buNone/>
            </a:pPr>
            <a:r>
              <a:rPr lang="en" sz="1400">
                <a:solidFill>
                  <a:srgbClr val="999999"/>
                </a:solidFill>
              </a:rPr>
              <a:t>6. CALCULATE SLOPE</a:t>
            </a:r>
            <a:endParaRPr sz="1400">
              <a:solidFill>
                <a:srgbClr val="999999"/>
              </a:solidFill>
            </a:endParaRPr>
          </a:p>
          <a:p>
            <a:pPr marL="0" lvl="0" indent="0">
              <a:spcBef>
                <a:spcPts val="0"/>
              </a:spcBef>
              <a:spcAft>
                <a:spcPts val="0"/>
              </a:spcAft>
              <a:buNone/>
            </a:pPr>
            <a:r>
              <a:rPr lang="en" sz="1400">
                <a:solidFill>
                  <a:srgbClr val="999999"/>
                </a:solidFill>
              </a:rPr>
              <a:t>7. EVALUATE THE DERIVED SLOPE</a:t>
            </a:r>
            <a:endParaRPr sz="1400">
              <a:solidFill>
                <a:srgbClr val="999999"/>
              </a:solidFill>
            </a:endParaRPr>
          </a:p>
          <a:p>
            <a:pPr marL="0" lvl="0" indent="0" rtl="0">
              <a:spcBef>
                <a:spcPts val="0"/>
              </a:spcBef>
              <a:spcAft>
                <a:spcPts val="0"/>
              </a:spcAft>
              <a:buNone/>
            </a:pPr>
            <a:r>
              <a:rPr lang="en" sz="1400">
                <a:solidFill>
                  <a:srgbClr val="999999"/>
                </a:solidFill>
              </a:rPr>
              <a:t>8. CONCLUSION</a:t>
            </a:r>
            <a:endParaRPr sz="1400">
              <a:solidFill>
                <a:srgbClr val="99999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a:solidFill>
                  <a:srgbClr val="999999"/>
                </a:solidFill>
              </a:rPr>
              <a:t>1.  ABSTRACT</a:t>
            </a:r>
            <a:endParaRPr sz="1400">
              <a:solidFill>
                <a:srgbClr val="999999"/>
              </a:solidFill>
            </a:endParaRPr>
          </a:p>
          <a:p>
            <a:pPr marL="0" lvl="0" indent="0">
              <a:spcBef>
                <a:spcPts val="0"/>
              </a:spcBef>
              <a:spcAft>
                <a:spcPts val="0"/>
              </a:spcAft>
              <a:buNone/>
            </a:pPr>
            <a:r>
              <a:rPr lang="en" sz="1400">
                <a:solidFill>
                  <a:srgbClr val="999999"/>
                </a:solidFill>
              </a:rPr>
              <a:t>2. INTRODUCTION</a:t>
            </a:r>
            <a:endParaRPr sz="1400">
              <a:solidFill>
                <a:srgbClr val="999999"/>
              </a:solidFill>
            </a:endParaRPr>
          </a:p>
          <a:p>
            <a:pPr marL="0" lvl="0" indent="0">
              <a:spcBef>
                <a:spcPts val="0"/>
              </a:spcBef>
              <a:spcAft>
                <a:spcPts val="0"/>
              </a:spcAft>
              <a:buNone/>
            </a:pPr>
            <a:r>
              <a:rPr lang="en" sz="1400">
                <a:solidFill>
                  <a:srgbClr val="999999"/>
                </a:solidFill>
              </a:rPr>
              <a:t>3. RELATED WORK</a:t>
            </a:r>
            <a:endParaRPr sz="1400">
              <a:solidFill>
                <a:srgbClr val="999999"/>
              </a:solidFill>
            </a:endParaRPr>
          </a:p>
          <a:p>
            <a:pPr marL="0" lvl="0" indent="0">
              <a:spcBef>
                <a:spcPts val="0"/>
              </a:spcBef>
              <a:spcAft>
                <a:spcPts val="0"/>
              </a:spcAft>
              <a:buNone/>
            </a:pPr>
            <a:r>
              <a:rPr lang="en" sz="1400">
                <a:solidFill>
                  <a:srgbClr val="F3F3F3"/>
                </a:solidFill>
              </a:rPr>
              <a:t>4. SYSTEM OVERVIEW</a:t>
            </a:r>
            <a:endParaRPr sz="1400">
              <a:solidFill>
                <a:srgbClr val="F3F3F3"/>
              </a:solidFill>
            </a:endParaRPr>
          </a:p>
          <a:p>
            <a:pPr marL="0" lvl="0" indent="0">
              <a:spcBef>
                <a:spcPts val="0"/>
              </a:spcBef>
              <a:spcAft>
                <a:spcPts val="0"/>
              </a:spcAft>
              <a:buNone/>
            </a:pPr>
            <a:r>
              <a:rPr lang="en" sz="1400">
                <a:solidFill>
                  <a:srgbClr val="999999"/>
                </a:solidFill>
              </a:rPr>
              <a:t>5. The MATCHING ALGORITHM</a:t>
            </a:r>
            <a:endParaRPr sz="1400">
              <a:solidFill>
                <a:srgbClr val="999999"/>
              </a:solidFill>
            </a:endParaRPr>
          </a:p>
          <a:p>
            <a:pPr marL="0" lvl="0" indent="0">
              <a:spcBef>
                <a:spcPts val="0"/>
              </a:spcBef>
              <a:spcAft>
                <a:spcPts val="0"/>
              </a:spcAft>
              <a:buNone/>
            </a:pPr>
            <a:r>
              <a:rPr lang="en" sz="1400">
                <a:solidFill>
                  <a:srgbClr val="999999"/>
                </a:solidFill>
              </a:rPr>
              <a:t>6. CALCULATE SLOPE</a:t>
            </a:r>
            <a:endParaRPr sz="1400">
              <a:solidFill>
                <a:srgbClr val="999999"/>
              </a:solidFill>
            </a:endParaRPr>
          </a:p>
          <a:p>
            <a:pPr marL="0" lvl="0" indent="0">
              <a:spcBef>
                <a:spcPts val="0"/>
              </a:spcBef>
              <a:spcAft>
                <a:spcPts val="0"/>
              </a:spcAft>
              <a:buNone/>
            </a:pPr>
            <a:r>
              <a:rPr lang="en" sz="1400">
                <a:solidFill>
                  <a:srgbClr val="999999"/>
                </a:solidFill>
              </a:rPr>
              <a:t>7. EVALUATE THE DERIVED SLOPE</a:t>
            </a:r>
            <a:endParaRPr sz="1400">
              <a:solidFill>
                <a:srgbClr val="999999"/>
              </a:solidFill>
            </a:endParaRPr>
          </a:p>
          <a:p>
            <a:pPr marL="0" lvl="0" indent="0">
              <a:spcBef>
                <a:spcPts val="0"/>
              </a:spcBef>
              <a:spcAft>
                <a:spcPts val="0"/>
              </a:spcAft>
              <a:buNone/>
            </a:pPr>
            <a:r>
              <a:rPr lang="en" sz="1400">
                <a:solidFill>
                  <a:srgbClr val="999999"/>
                </a:solidFill>
              </a:rPr>
              <a:t>8. CONCLUSION</a:t>
            </a:r>
            <a:endParaRPr/>
          </a:p>
        </p:txBody>
      </p:sp>
      <p:sp>
        <p:nvSpPr>
          <p:cNvPr id="107" name="Shape 107"/>
          <p:cNvSpPr txBox="1">
            <a:spLocks noGrp="1"/>
          </p:cNvSpPr>
          <p:nvPr>
            <p:ph type="body" idx="1"/>
          </p:nvPr>
        </p:nvSpPr>
        <p:spPr>
          <a:xfrm>
            <a:off x="4644675" y="500925"/>
            <a:ext cx="4279800" cy="4098600"/>
          </a:xfrm>
          <a:prstGeom prst="rect">
            <a:avLst/>
          </a:prstGeom>
        </p:spPr>
        <p:txBody>
          <a:bodyPr spcFirstLastPara="1" wrap="square" lIns="91425" tIns="91425" rIns="91425" bIns="91425" anchor="t" anchorCtr="0">
            <a:noAutofit/>
          </a:bodyPr>
          <a:lstStyle/>
          <a:p>
            <a:pPr marL="0" lvl="0" indent="0">
              <a:lnSpc>
                <a:spcPct val="100000"/>
              </a:lnSpc>
              <a:spcBef>
                <a:spcPts val="0"/>
              </a:spcBef>
              <a:spcAft>
                <a:spcPts val="0"/>
              </a:spcAft>
              <a:buNone/>
            </a:pPr>
            <a:r>
              <a:rPr lang="en" sz="1600" b="1">
                <a:solidFill>
                  <a:srgbClr val="000000"/>
                </a:solidFill>
              </a:rPr>
              <a:t>SYSTEM OVERVIEW</a:t>
            </a:r>
            <a:endParaRPr sz="1600" b="1">
              <a:solidFill>
                <a:srgbClr val="000000"/>
              </a:solidFill>
            </a:endParaRPr>
          </a:p>
          <a:p>
            <a:pPr marL="0" lvl="0" indent="0">
              <a:lnSpc>
                <a:spcPct val="100000"/>
              </a:lnSpc>
              <a:spcBef>
                <a:spcPts val="1600"/>
              </a:spcBef>
              <a:spcAft>
                <a:spcPts val="0"/>
              </a:spcAft>
              <a:buNone/>
            </a:pPr>
            <a:r>
              <a:rPr lang="en" sz="1400" b="1">
                <a:solidFill>
                  <a:srgbClr val="000000"/>
                </a:solidFill>
              </a:rPr>
              <a:t>Candidate Preparation</a:t>
            </a:r>
            <a:r>
              <a:rPr lang="en" sz="1400">
                <a:solidFill>
                  <a:srgbClr val="000000"/>
                </a:solidFill>
              </a:rPr>
              <a:t>: contains a road network database with indexed edge and vertex information.</a:t>
            </a:r>
            <a:endParaRPr sz="1400">
              <a:solidFill>
                <a:srgbClr val="000000"/>
              </a:solidFill>
            </a:endParaRPr>
          </a:p>
          <a:p>
            <a:pPr marL="0" lvl="0" indent="0" rtl="0">
              <a:lnSpc>
                <a:spcPct val="100000"/>
              </a:lnSpc>
              <a:spcBef>
                <a:spcPts val="1600"/>
              </a:spcBef>
              <a:spcAft>
                <a:spcPts val="0"/>
              </a:spcAft>
              <a:buNone/>
            </a:pPr>
            <a:r>
              <a:rPr lang="en" sz="1400" b="1">
                <a:solidFill>
                  <a:srgbClr val="000000"/>
                </a:solidFill>
              </a:rPr>
              <a:t>Spatial Analysis</a:t>
            </a:r>
            <a:r>
              <a:rPr lang="en" sz="1400">
                <a:solidFill>
                  <a:srgbClr val="000000"/>
                </a:solidFill>
              </a:rPr>
              <a:t>: performs spatial analysis followed by temporal analysis on the retrieved candidate sets and the trajectory to be matched.</a:t>
            </a:r>
            <a:endParaRPr sz="1400">
              <a:solidFill>
                <a:srgbClr val="000000"/>
              </a:solidFill>
            </a:endParaRPr>
          </a:p>
          <a:p>
            <a:pPr marL="0" lvl="0" indent="0" rtl="0">
              <a:lnSpc>
                <a:spcPct val="100000"/>
              </a:lnSpc>
              <a:spcBef>
                <a:spcPts val="0"/>
              </a:spcBef>
              <a:spcAft>
                <a:spcPts val="0"/>
              </a:spcAft>
              <a:buNone/>
            </a:pPr>
            <a:endParaRPr sz="1600">
              <a:solidFill>
                <a:srgbClr val="000000"/>
              </a:solidFill>
            </a:endParaRPr>
          </a:p>
          <a:p>
            <a:pPr marL="0" lvl="0" indent="0" rtl="0">
              <a:lnSpc>
                <a:spcPct val="100000"/>
              </a:lnSpc>
              <a:spcBef>
                <a:spcPts val="0"/>
              </a:spcBef>
              <a:spcAft>
                <a:spcPts val="0"/>
              </a:spcAft>
              <a:buNone/>
            </a:pPr>
            <a:r>
              <a:rPr lang="en" sz="1400" b="1">
                <a:solidFill>
                  <a:srgbClr val="000000"/>
                </a:solidFill>
              </a:rPr>
              <a:t>Result Matching</a:t>
            </a:r>
            <a:r>
              <a:rPr lang="en" sz="1400">
                <a:solidFill>
                  <a:srgbClr val="000000"/>
                </a:solidFill>
              </a:rPr>
              <a:t>: evaluates the candidate graph using the weight information assigned during spatial/temporal analysis.</a:t>
            </a:r>
            <a:endParaRPr sz="1400">
              <a:solidFill>
                <a:srgbClr val="000000"/>
              </a:solidFill>
            </a:endParaRPr>
          </a:p>
          <a:p>
            <a:pPr marL="0" lvl="0" indent="0">
              <a:spcBef>
                <a:spcPts val="0"/>
              </a:spcBef>
              <a:spcAft>
                <a:spcPts val="1600"/>
              </a:spcAft>
              <a:buNone/>
            </a:pPr>
            <a:endParaRPr sz="1600">
              <a:solidFill>
                <a:srgbClr val="000000"/>
              </a:solidFill>
            </a:endParaRPr>
          </a:p>
        </p:txBody>
      </p:sp>
      <p:pic>
        <p:nvPicPr>
          <p:cNvPr id="108" name="Shape 10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607737" y="3460300"/>
            <a:ext cx="4392926" cy="1615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b="1">
                <a:solidFill>
                  <a:srgbClr val="000000"/>
                </a:solidFill>
              </a:rPr>
              <a:t>Candidate Preparation</a:t>
            </a:r>
            <a:endParaRPr sz="1800" b="1">
              <a:solidFill>
                <a:srgbClr val="000000"/>
              </a:solidFill>
            </a:endParaRPr>
          </a:p>
          <a:p>
            <a:pPr marL="0" lvl="0" indent="0">
              <a:lnSpc>
                <a:spcPct val="100000"/>
              </a:lnSpc>
              <a:spcBef>
                <a:spcPts val="1600"/>
              </a:spcBef>
              <a:spcAft>
                <a:spcPts val="0"/>
              </a:spcAft>
              <a:buNone/>
            </a:pPr>
            <a:r>
              <a:rPr lang="en" sz="1600">
                <a:solidFill>
                  <a:srgbClr val="000000"/>
                </a:solidFill>
              </a:rPr>
              <a:t>we use 𝑒𝑖 𝑗 and 𝑐𝑖 𝑗 respectively to denote the 𝑗th candidate edge and candidate point of 𝑝𝑖 . 𝑝𝑖 ‟s candidate points are 𝑐𝑖 1 ,𝑐𝑖 2 and 𝑐𝑖 3</a:t>
            </a:r>
            <a:endParaRPr sz="1600">
              <a:solidFill>
                <a:srgbClr val="000000"/>
              </a:solidFill>
            </a:endParaRPr>
          </a:p>
          <a:p>
            <a:pPr marL="0" lvl="0" indent="0">
              <a:spcBef>
                <a:spcPts val="1600"/>
              </a:spcBef>
              <a:spcAft>
                <a:spcPts val="1600"/>
              </a:spcAft>
              <a:buNone/>
            </a:pPr>
            <a:endParaRPr sz="1000">
              <a:solidFill>
                <a:srgbClr val="000000"/>
              </a:solidFill>
            </a:endParaRPr>
          </a:p>
        </p:txBody>
      </p:sp>
      <p:pic>
        <p:nvPicPr>
          <p:cNvPr id="114" name="Shape 11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936725" y="2547625"/>
            <a:ext cx="3487261" cy="1828875"/>
          </a:xfrm>
          <a:prstGeom prst="rect">
            <a:avLst/>
          </a:prstGeom>
          <a:noFill/>
          <a:ln>
            <a:noFill/>
          </a:ln>
        </p:spPr>
      </p:pic>
      <p:sp>
        <p:nvSpPr>
          <p:cNvPr id="115" name="Shape 11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a:solidFill>
                  <a:srgbClr val="999999"/>
                </a:solidFill>
              </a:rPr>
              <a:t>1.  ABSTRACT</a:t>
            </a:r>
            <a:endParaRPr sz="1400">
              <a:solidFill>
                <a:srgbClr val="999999"/>
              </a:solidFill>
            </a:endParaRPr>
          </a:p>
          <a:p>
            <a:pPr marL="0" lvl="0" indent="0" rtl="0">
              <a:spcBef>
                <a:spcPts val="0"/>
              </a:spcBef>
              <a:spcAft>
                <a:spcPts val="0"/>
              </a:spcAft>
              <a:buNone/>
            </a:pPr>
            <a:r>
              <a:rPr lang="en" sz="1400">
                <a:solidFill>
                  <a:srgbClr val="999999"/>
                </a:solidFill>
              </a:rPr>
              <a:t>2. INTRODUCTION</a:t>
            </a:r>
            <a:endParaRPr sz="1400">
              <a:solidFill>
                <a:srgbClr val="999999"/>
              </a:solidFill>
            </a:endParaRPr>
          </a:p>
          <a:p>
            <a:pPr marL="0" lvl="0" indent="0" rtl="0">
              <a:spcBef>
                <a:spcPts val="0"/>
              </a:spcBef>
              <a:spcAft>
                <a:spcPts val="0"/>
              </a:spcAft>
              <a:buNone/>
            </a:pPr>
            <a:r>
              <a:rPr lang="en" sz="1400">
                <a:solidFill>
                  <a:srgbClr val="999999"/>
                </a:solidFill>
              </a:rPr>
              <a:t>3. RELATED WORK</a:t>
            </a:r>
            <a:endParaRPr sz="1400">
              <a:solidFill>
                <a:srgbClr val="999999"/>
              </a:solidFill>
            </a:endParaRPr>
          </a:p>
          <a:p>
            <a:pPr marL="0" lvl="0" indent="0" rtl="0">
              <a:spcBef>
                <a:spcPts val="0"/>
              </a:spcBef>
              <a:spcAft>
                <a:spcPts val="0"/>
              </a:spcAft>
              <a:buNone/>
            </a:pPr>
            <a:r>
              <a:rPr lang="en" sz="1400">
                <a:solidFill>
                  <a:srgbClr val="999999"/>
                </a:solidFill>
              </a:rPr>
              <a:t>4. SYSTEM OVERVIEW</a:t>
            </a:r>
            <a:endParaRPr sz="1400">
              <a:solidFill>
                <a:srgbClr val="999999"/>
              </a:solidFill>
            </a:endParaRPr>
          </a:p>
          <a:p>
            <a:pPr marL="0" lvl="0" indent="0" rtl="0">
              <a:spcBef>
                <a:spcPts val="0"/>
              </a:spcBef>
              <a:spcAft>
                <a:spcPts val="0"/>
              </a:spcAft>
              <a:buNone/>
            </a:pPr>
            <a:r>
              <a:rPr lang="en" sz="1400">
                <a:solidFill>
                  <a:srgbClr val="F3F3F3"/>
                </a:solidFill>
              </a:rPr>
              <a:t>5. The MATCHING ALGORITHM</a:t>
            </a:r>
            <a:endParaRPr sz="1400">
              <a:solidFill>
                <a:srgbClr val="F3F3F3"/>
              </a:solidFill>
            </a:endParaRPr>
          </a:p>
          <a:p>
            <a:pPr marL="0" lvl="0" indent="0">
              <a:spcBef>
                <a:spcPts val="0"/>
              </a:spcBef>
              <a:spcAft>
                <a:spcPts val="0"/>
              </a:spcAft>
              <a:buNone/>
            </a:pPr>
            <a:r>
              <a:rPr lang="en" sz="1400">
                <a:solidFill>
                  <a:srgbClr val="999999"/>
                </a:solidFill>
              </a:rPr>
              <a:t>6. CALCULATE SLOPE</a:t>
            </a:r>
            <a:endParaRPr sz="1400">
              <a:solidFill>
                <a:srgbClr val="999999"/>
              </a:solidFill>
            </a:endParaRPr>
          </a:p>
          <a:p>
            <a:pPr marL="0" lvl="0" indent="0">
              <a:spcBef>
                <a:spcPts val="0"/>
              </a:spcBef>
              <a:spcAft>
                <a:spcPts val="0"/>
              </a:spcAft>
              <a:buNone/>
            </a:pPr>
            <a:r>
              <a:rPr lang="en" sz="1400">
                <a:solidFill>
                  <a:srgbClr val="999999"/>
                </a:solidFill>
              </a:rPr>
              <a:t>7. EVALUATE THE DERIVED SLOPE</a:t>
            </a:r>
            <a:endParaRPr sz="1400">
              <a:solidFill>
                <a:srgbClr val="999999"/>
              </a:solidFill>
            </a:endParaRPr>
          </a:p>
          <a:p>
            <a:pPr marL="0" lvl="0" indent="0" rtl="0">
              <a:spcBef>
                <a:spcPts val="0"/>
              </a:spcBef>
              <a:spcAft>
                <a:spcPts val="0"/>
              </a:spcAft>
              <a:buNone/>
            </a:pPr>
            <a:r>
              <a:rPr lang="en" sz="1400">
                <a:solidFill>
                  <a:srgbClr val="999999"/>
                </a:solidFill>
              </a:rPr>
              <a:t>8. CONCLUSION</a:t>
            </a:r>
            <a:endParaRPr sz="1400">
              <a:solidFill>
                <a:srgbClr val="999999"/>
              </a:solidFill>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1749</Words>
  <Application>Microsoft Office PowerPoint</Application>
  <PresentationFormat>On-screen Show (16:9)</PresentationFormat>
  <Paragraphs>257</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Merriweather</vt:lpstr>
      <vt:lpstr>Arial</vt:lpstr>
      <vt:lpstr>Open Sans</vt:lpstr>
      <vt:lpstr>Roboto</vt:lpstr>
      <vt:lpstr>Paradigm</vt:lpstr>
      <vt:lpstr>Probe Data Analysis for Road Slope </vt:lpstr>
      <vt:lpstr>1.  ABSTRACT 2. INTRODUCTION 3. RELATED WORK 4. SYSTEM OVERVIEW 5. The MATCHING ALGORITHM 6. CALCULATE SLOPE 7. EVALUATE THE DERIVED SLOPE 8. CONCLUSION</vt:lpstr>
      <vt:lpstr>1.  ABSTRACT 2. INTRODUCTION 3. RELATED WORK 4. SYSTEM OVERVIEW 5. The MATCHING ALGORITHM 6. CALCULATE SLOPE 7. EVALUATE THE DERIVED SLOPE 8. CONCLUSION</vt:lpstr>
      <vt:lpstr>1.  ABSTRACT 2. INTRODUCTION 3. RELATED WORK 4. SYSTEM OVERVIEW 5. The MATCHING ALGORITHM 6. CALCULATE SLOPE 7. EVALUATE THE DERIVED SLOPE 8. CONCLUSION</vt:lpstr>
      <vt:lpstr>1.  ABSTRACT 2. INTRODUCTION 3. RELATED WORK 4. SYSTEM OVERVIEW 5. The MATCHING ALGORITHM 6. CALCULATE SLOPE 7. EVALUATE THE DERIVED SLOPE 8. CONCLUSION</vt:lpstr>
      <vt:lpstr>1.  ABSTRACT 2. INTRODUCTION 3. RELATED WORK 4. SYSTEM OVERVIEW 5. The MATCHING ALGORITHM 6. CALCULATE SLOPE 7. EVALUATE THE DERIVED SLOPE 8. CONCLUSION</vt:lpstr>
      <vt:lpstr>1.  ABSTRACT 2. INTRODUCTION 3. RELATED WORK 4. SYSTEM OVERVIEW 5. The MATCHING ALGORITHM 6. CALCULATE SLOPE 7. EVALUATE THE DERIVED SLOPE 8. CONCLUSION</vt:lpstr>
      <vt:lpstr>1.  ABSTRACT 2. INTRODUCTION 3. RELATED WORK 4. SYSTEM OVERVIEW 5. The MATCHING ALGORITHM 6. CALCULATE SLOPE 7. EVALUATE THE DERIVED SLOPE 8. CONCLUSION</vt:lpstr>
      <vt:lpstr>1.  ABSTRACT 2. INTRODUCTION 3. RELATED WORK 4. SYSTEM OVERVIEW 5. The MATCHING ALGORITHM 6. CALCULATE SLOPE 7. EVALUATE THE DERIVED SLOPE 8. CONCLUSION</vt:lpstr>
      <vt:lpstr>1.  ABSTRACT 2. INTRODUCTION 3. RELATED WORK 4. SYSTEM OVERVIEW 5. The MATCHING ALGORITHM 6. CALCULATE SLOPE 7. EVALUATE THE DERIVED SLOPE 8. CONCLUSION</vt:lpstr>
      <vt:lpstr>1.  ABSTRACT 2. INTRODUCTION 3. RELATED WORK 4. SYSTEM OVERVIEW 5. The MATCHING ALGORITHM 6. CALCULATE SLOPE 7. EVALUATE THE DERIVED SLOPE 8. CONCLUSION</vt:lpstr>
      <vt:lpstr>1.  ABSTRACT 2. INTRODUCTION 3. RELATED WORK 4. SYSTEM OVERVIEW 5. The MATCHING ALGORITHM 6. CALCULATE SLOPE 7. EVALUATE THE DERIVED SLOPE 8. CONCLUSION</vt:lpstr>
      <vt:lpstr>1.  ABSTRACT 2. INTRODUCTION 3. RELATED WORK 4. SYSTEM OVERVIEW 5. The MATCHING ALGORITHM 6. CALCULATE SLOPE 7. EVALUATE THE DERIVED SLOPE 8. CONCLUSION </vt:lpstr>
      <vt:lpstr>1.  ABSTRACT 2. INTRODUCTION 3. RELATED WORK 4. SYSTEM OVERVIEW 5. The MATCHING ALGORITHM 6. CALCULATE SLOPE 7. EVALUATE THE DERIVED SLOPE 8. CONCLUSION </vt:lpstr>
      <vt:lpstr>1.  ABSTRACT 2. INTRODUCTION 3. RELATED WORK 4. SYSTEM OVERVIEW 5. The MATCHING ALGORITHM 6. CALCULATE SLOPE 7. EVALUATE THE DERIVED SLOPE 8. CONCLUSION</vt:lpstr>
      <vt:lpstr>1.  ABSTRACT 2. INTRODUCTION 3. RELATED WORK 4. SYSTEM OVERVIEW 5. The MATCHING ALGORITHM 6. CALCULATE SLOPE 7. EVALUATE THE DERIVED SLOPE 8. CONCLUSION</vt:lpstr>
      <vt:lpstr>1.  ABSTRACT 2. INTRODUCTION 3. RELATED WORK 4. SYSTEM OVERVIEW 5. The MATCHING ALGORITHM 6. CALCULATE SLOPE 7. EVALUATE THE DERIVED SLOPE 8. CONCLUSION   </vt:lpstr>
      <vt:lpstr>1.  ABSTRACT 2. INTRODUCTION 3. RELATED WORK 4. SYSTEM OVERVIEW 5. The MATCHING ALGORITHM 6. CALCULATE SLOPE 7. EVALUATE THE DERIVED SLOPE 8. CONCLUSION</vt:lpstr>
      <vt:lpstr>1.  ABSTRACT 2. INTRODUCTION 3. RELATED WORK 4. SYSTEM OVERVIEW 5. The MATCHING ALGORITHM 6. CALCULATE SLOPE 7. EVALUATE THE DERIVED SLOPE 8. CONCLUSION </vt:lpstr>
      <vt:lpstr>1.  ABSTRACT 2. INTRODUCTION 3. RELATED WORK 4. SYSTEM OVERVIEW 5. The MATCHING ALGORITHM 6. CALCULATE SLOPE 7. EVALUATE THE DERIVED SLOPE 8. CONCLUSION </vt:lpstr>
      <vt:lpstr>1.  ABSTRACT 2. INTRODUCTION 3. RELATED WORK 4. SYSTEM OVERVIEW 5. The MATCHING ALGORITHM 6. CALCULATE SLOPE 7. EVALUATE THE DERIVED SLOPE 8. 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Probe Data Analysis for Road Slope </dc:title>
  <dc:creator>Chen Gong</dc:creator>
  <cp:lastModifiedBy>Chen Gong</cp:lastModifiedBy>
  <cp:revision>2</cp:revision>
  <dcterms:modified xsi:type="dcterms:W3CDTF">2018-04-05T23:55:26Z</dcterms:modified>
</cp:coreProperties>
</file>