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77" r:id="rId5"/>
    <p:sldId id="263" r:id="rId6"/>
    <p:sldId id="262" r:id="rId7"/>
    <p:sldId id="266" r:id="rId8"/>
    <p:sldId id="278" r:id="rId9"/>
    <p:sldId id="267" r:id="rId10"/>
    <p:sldId id="268" r:id="rId11"/>
    <p:sldId id="279" r:id="rId12"/>
    <p:sldId id="270" r:id="rId13"/>
    <p:sldId id="280" r:id="rId14"/>
    <p:sldId id="281" r:id="rId15"/>
    <p:sldId id="276" r:id="rId16"/>
    <p:sldId id="258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mrigin@edu.hse.ru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nton19979@yandex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B-&#1076;&#1077;&#1088;&#1077;&#1074;&#1086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Департамент программной инженерии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Отчёт о прогрессе </a:t>
            </a: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выполнения курсовой работы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Исследование эффективности сильно ветвящихся деревьев в задаче индексирования структурированных данных</a:t>
            </a:r>
            <a:endParaRPr lang="en-US" sz="2900" dirty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5730949" y="5051201"/>
            <a:ext cx="3413051" cy="908050"/>
          </a:xfrm>
        </p:spPr>
        <p:txBody>
          <a:bodyPr/>
          <a:lstStyle/>
          <a:p>
            <a:pPr algn="l" eaLnBrk="1" hangingPunct="1"/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 студент группы БПИ153</a:t>
            </a:r>
          </a:p>
          <a:p>
            <a:pPr algn="l" eaLnBrk="1" hangingPunct="1"/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Ригин Антон Михайлович</a:t>
            </a:r>
          </a:p>
          <a:p>
            <a:pPr algn="l" eaLnBrk="1" hangingPunct="1"/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</a:t>
            </a:r>
          </a:p>
          <a:p>
            <a:pPr algn="l" eaLnBrk="1" hangingPunct="1"/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ст. преп. ДПИ ФКН, </a:t>
            </a:r>
            <a:r>
              <a:rPr kumimoji="1" lang="ru-RU" sz="1400" dirty="0" err="1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н.с</a:t>
            </a:r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. НУЛ ПОИС ФКН</a:t>
            </a:r>
          </a:p>
          <a:p>
            <a:pPr algn="l" eaLnBrk="1" hangingPunct="1"/>
            <a:r>
              <a:rPr kumimoji="1" lang="ru-RU" sz="1400" dirty="0" err="1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Шершаков</a:t>
            </a:r>
            <a:r>
              <a:rPr kumimoji="1" lang="ru-RU" sz="14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 Сергей Андреевич</a:t>
            </a: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20620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ТЕОРЕТИЧЕСКИЕ ОЦЕНКИ СЛОЖНОСТИ ОСНОВНЫХ ОПЕРАЦИЙ С ДЕРЕВЬЯМИ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28960" y="1479550"/>
                <a:ext cx="8686080" cy="2277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3F82"/>
                    </a:solidFill>
                  </a:rPr>
                  <a:t>B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-дерево</a:t>
                </a:r>
                <a:endParaRPr lang="en-US" sz="2000" dirty="0">
                  <a:solidFill>
                    <a:srgbClr val="003F8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 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– степень дерева,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– число ключей в дереве.</a:t>
                </a:r>
                <a:endParaRPr lang="en-US" dirty="0">
                  <a:solidFill>
                    <a:srgbClr val="003F82"/>
                  </a:solidFill>
                  <a:latin typeface="Myriad Pro"/>
                </a:endParaRPr>
              </a:p>
              <a:p>
                <a:pPr marL="342900" indent="-342900">
                  <a:buAutoNum type="arabicParenR"/>
                </a:pP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поиск –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времени,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дисковых операций;</a:t>
                </a:r>
              </a:p>
              <a:p>
                <a:pPr marL="342900" indent="-342900">
                  <a:buAutoNum type="arabicParenR"/>
                </a:pP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разбиение –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времени,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дисковых операций;</a:t>
                </a:r>
              </a:p>
              <a:p>
                <a:pPr marL="342900" indent="-342900">
                  <a:buAutoNum type="arabicParenR"/>
                </a:pP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вставка –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времени,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 (для рекурсии),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дисковых операций;</a:t>
                </a:r>
              </a:p>
              <a:p>
                <a:pPr marL="342900" indent="-342900">
                  <a:buAutoNum type="arabicParenR"/>
                </a:pP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удаление –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времени,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по памяти,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дисковых операций.</a:t>
                </a:r>
              </a:p>
            </p:txBody>
          </p:sp>
        </mc:Choice>
        <mc:Fallback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60" y="1479550"/>
                <a:ext cx="8686080" cy="2277547"/>
              </a:xfrm>
              <a:prstGeom prst="rect">
                <a:avLst/>
              </a:prstGeom>
              <a:blipFill>
                <a:blip r:embed="rId3"/>
                <a:stretch>
                  <a:fillRect l="-772" t="-804" r="-211" b="-37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D22D1A3-091F-4385-A7FE-BB453A297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513F6-2FD8-4195-B78B-0D9F4E7FCAE4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41129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20620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ТЕОРЕТИЧЕСКИЕ ОЦЕНКИ СЛОЖНОСТИ ОСНОВНЫХ ОПЕРАЦИЙ С ДЕРЕВЬЯМИ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8960" y="1479550"/>
            <a:ext cx="868608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3F82"/>
                </a:solidFill>
              </a:rPr>
              <a:t>B</a:t>
            </a:r>
            <a:r>
              <a:rPr lang="en-US" sz="1600" b="1" baseline="30000" dirty="0">
                <a:solidFill>
                  <a:srgbClr val="003F82"/>
                </a:solidFill>
              </a:rPr>
              <a:t>+</a:t>
            </a:r>
            <a:r>
              <a:rPr lang="ru-RU" sz="1600" b="1" dirty="0">
                <a:solidFill>
                  <a:srgbClr val="003F82"/>
                </a:solidFill>
              </a:rPr>
              <a:t>-дерево</a:t>
            </a:r>
            <a:endParaRPr lang="en-US" sz="2000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Асимптотика у всех основных операций совпадает с асимптотикой соответствующих операций в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-дереве.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Средняя вычислительная сложность поиска должна увеличиться, но теперь известно, что ключ гарантированно в листе дерева (если находится в дереве).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Средняя вычислительная сложность удаления должна уменьшиться.</a:t>
            </a:r>
          </a:p>
          <a:p>
            <a:endParaRPr lang="ru-RU" dirty="0">
              <a:solidFill>
                <a:srgbClr val="003F82"/>
              </a:solidFill>
              <a:latin typeface="Myriad Pro"/>
            </a:endParaRPr>
          </a:p>
          <a:p>
            <a:r>
              <a:rPr lang="en-US" sz="1600" b="1" dirty="0">
                <a:solidFill>
                  <a:srgbClr val="003F82"/>
                </a:solidFill>
              </a:rPr>
              <a:t>B*</a:t>
            </a:r>
            <a:r>
              <a:rPr lang="ru-RU" sz="1600" b="1" dirty="0">
                <a:solidFill>
                  <a:srgbClr val="003F82"/>
                </a:solidFill>
              </a:rPr>
              <a:t>-дерево</a:t>
            </a:r>
            <a:endParaRPr lang="en-US" sz="2000" dirty="0">
              <a:solidFill>
                <a:srgbClr val="003F82"/>
              </a:solidFill>
            </a:endParaRP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Асимптотика у всех основных операций совпадает с асимптотикой соответствующих операций в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-дереве.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Фактическая сложность на деле должна отличаться от таковой в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-дереве, поскольку из-за того, что каждый узел более заполнен, высота дерева будет меньше, но будет увеличена линейная составляющая.</a:t>
            </a:r>
          </a:p>
          <a:p>
            <a:endParaRPr lang="ru-RU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C439BAA-B4D2-48BD-8349-937EA199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517DDA8-6A0E-4815-938F-55FA03973325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12945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05242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8387" y="1479550"/>
            <a:ext cx="8667226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При выполнении данной работы используются следующие технологии и инструменты:</a:t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1.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C++11</a:t>
            </a:r>
            <a:endParaRPr lang="ru-RU" dirty="0">
              <a:solidFill>
                <a:srgbClr val="003F82"/>
              </a:solidFill>
              <a:latin typeface="Myriad Pro"/>
            </a:endParaRP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2.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CLion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2017.3</a:t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2.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Microsoft .NET Framework</a:t>
            </a:r>
            <a:br>
              <a:rPr lang="en-US" sz="1200" dirty="0">
                <a:solidFill>
                  <a:srgbClr val="003F82"/>
                </a:solidFill>
                <a:latin typeface="Myriad Pro"/>
              </a:rPr>
            </a:b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51" y="4730285"/>
            <a:ext cx="3123809" cy="771429"/>
          </a:xfrm>
          <a:prstGeom prst="rect">
            <a:avLst/>
          </a:prstGeom>
        </p:spPr>
      </p:pic>
      <p:sp>
        <p:nvSpPr>
          <p:cNvPr id="9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12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697887-F6DA-4127-A06D-FA376EF06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143" y="2578300"/>
            <a:ext cx="1765713" cy="17657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C314C6-4A41-4255-915B-AC9DA5DBC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986" y="3889712"/>
            <a:ext cx="2452577" cy="2452577"/>
          </a:xfrm>
          <a:prstGeom prst="rect">
            <a:avLst/>
          </a:prstGeom>
        </p:spPr>
      </p:pic>
      <p:sp>
        <p:nvSpPr>
          <p:cNvPr id="14" name="Rectangle 12">
            <a:extLst>
              <a:ext uri="{FF2B5EF4-FFF2-40B4-BE49-F238E27FC236}">
                <a16:creationId xmlns:a16="http://schemas.microsoft.com/office/drawing/2014/main" id="{A6C1A2C4-B6A9-43AD-9FFE-4CCE7F86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DB46445-770C-423C-87AB-02C8CDFB7321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83097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ОЖИДАЕМЫЕ РЕЗУЛЬТАТЫ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1)	Проведённый обзор литературы и других работ в данной области;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2)	построенная теоретическая модель;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3)	реализованные на языке C++ структуры данных – B-дерево и B+-дерево и разработанный инструмент для проведения экспериментов и вывода их результатов;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4)	построенная схема экспериментов, в том числе, созданный для проведения различных экспериментов набор различных изменяемых параметров построения B-дерева и B+-дерева;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5)	результаты проведённых экспериментов – измеренное время выполнения основных операций с такими деревьями – поиска, вставки и удаления элементов – при различных параметрах построения дерева (с экспериментальной оценкой занимаемой памяти);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6)	интерпретация полученных результатов экспериментов и выводы на их основе.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7CC2E30-4902-4E5E-A38C-B8A8996E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3C14C12-A2BB-4BDE-94EF-8F674881C28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17702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8187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ПРОГРЕСС ВЫПОЛНЕНИЯ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Выполнено</a:t>
            </a:r>
            <a:endParaRPr lang="ru-RU" sz="2000" b="1" dirty="0">
              <a:solidFill>
                <a:srgbClr val="003F82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Теоретическое исследование (за исключением, частично,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-деревьев);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архитектура классов для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и «обёртки», хранящей дерево в файле;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реализация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-дерева,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 и «обёртки», хранящей дерево в файле (за исключением удаления из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-дерева, которое необходимо отладить).</a:t>
            </a: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Планируется выполнить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1)   Удаление из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2)   реализация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-дерева;</a:t>
            </a:r>
          </a:p>
          <a:p>
            <a:pPr marL="342900" indent="-342900">
              <a:buAutoNum type="arabicParenR" startAt="3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подача тезисов на конференцию ФКН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CoCoS’2018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;</a:t>
            </a:r>
          </a:p>
          <a:p>
            <a:pPr marL="342900" indent="-342900">
              <a:buAutoNum type="arabicParenR" startAt="3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создание программного инструмента для проведения экспериментов;</a:t>
            </a:r>
          </a:p>
          <a:p>
            <a:pPr marL="342900" indent="-342900">
              <a:buAutoNum type="arabicParenR" startAt="5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проведение экспериментов, интерпретация результатов и получение выводов;</a:t>
            </a:r>
          </a:p>
          <a:p>
            <a:pPr marL="342900" indent="-342900">
              <a:buAutoNum type="arabicParenR" startAt="5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защита работы.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CB97B71-889E-4556-9010-5BDD378FA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AE9ABF-D5CA-4E71-B0B6-AAFEA32C5742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91999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565181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СПИСОК ИСПОЛЬЗУЕМЫХ ИСТОЧНИКОВ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[1] Т. </a:t>
            </a:r>
            <a:r>
              <a:rPr lang="ru-RU" dirty="0" err="1">
                <a:solidFill>
                  <a:srgbClr val="003F82"/>
                </a:solidFill>
                <a:latin typeface="Myriad Pro"/>
              </a:rPr>
              <a:t>Кормен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, Ч. </a:t>
            </a:r>
            <a:r>
              <a:rPr lang="ru-RU" dirty="0" err="1">
                <a:solidFill>
                  <a:srgbClr val="003F82"/>
                </a:solidFill>
                <a:latin typeface="Myriad Pro"/>
              </a:rPr>
              <a:t>Лейзерсон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, Р. </a:t>
            </a:r>
            <a:r>
              <a:rPr lang="ru-RU" dirty="0" err="1">
                <a:solidFill>
                  <a:srgbClr val="003F82"/>
                </a:solidFill>
                <a:latin typeface="Myriad Pro"/>
              </a:rPr>
              <a:t>Ривест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, К. Штайн. Алгоритмы: построение и анализ. 3-е изд. — М.: ИД "Вильямс". — 2013. — 1324 с.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[2] Кнут Д.Э. Искусство программирования. Том 3. Сортировка и поиск. 2-е изд. — М.: ИД "Вильямс". — 2002. — 800 с.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[3]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Bayer R.,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McCreight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E. Organization and Maintenance of Large Ordered Indexes // Acta Informatica. — 1972, V. 1. — P. 173-189</a:t>
            </a:r>
          </a:p>
          <a:p>
            <a:r>
              <a:rPr lang="en-US" dirty="0">
                <a:solidFill>
                  <a:srgbClr val="003F82"/>
                </a:solidFill>
                <a:latin typeface="Myriad Pro"/>
              </a:rPr>
              <a:t>[4]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Washam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J. An Astounding Example of Efficiency with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BTrees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[Electronic Source] // Startup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Nextdoor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. — URL: https://startupnextdoor.com/an-astounding-example-of-efficiency-withb-trees/ [Date: 2017/12/07]</a:t>
            </a:r>
          </a:p>
          <a:p>
            <a:r>
              <a:rPr lang="en-US" dirty="0">
                <a:solidFill>
                  <a:srgbClr val="003F82"/>
                </a:solidFill>
                <a:latin typeface="Myriad Pro"/>
              </a:rPr>
              <a:t>[5]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Kerttu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en-US" dirty="0" err="1">
                <a:solidFill>
                  <a:srgbClr val="003F82"/>
                </a:solidFill>
                <a:latin typeface="Myriad Pro"/>
              </a:rPr>
              <a:t>Pollari-Malmi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. 𝐵+-trees [Electronic Source] — URL: https://www.cs.helsinki.fi/u/mluukkai/tirak2010/B-tree.pdf [Date: 2017/12/07]</a:t>
            </a:r>
          </a:p>
          <a:p>
            <a:r>
              <a:rPr lang="en-US" dirty="0">
                <a:solidFill>
                  <a:srgbClr val="003F82"/>
                </a:solidFill>
                <a:latin typeface="Myriad Pro"/>
              </a:rPr>
              <a:t>[6] 𝐵*-tree [Electronic Source] // NIST Dictionary of Algorithms and Data Structures — URL: https://xlinux.nist.gov/dads/HTML/bstartree.html [Date: 2017/12/23]</a:t>
            </a:r>
            <a:endParaRPr lang="ru-RU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8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15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7B37916-1ACF-44B4-8C23-B98F871FD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238FB44-16A7-4AAF-8F69-53E05A521E26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18352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Ригин Антон Михайлович,</a:t>
            </a:r>
          </a:p>
          <a:p>
            <a:r>
              <a:rPr lang="en-US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  <a:hlinkClick r:id="rId3"/>
              </a:rPr>
              <a:t>amrigin@edu.hse.ru</a:t>
            </a:r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, </a:t>
            </a:r>
            <a:r>
              <a:rPr lang="en-US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  <a:hlinkClick r:id="rId4"/>
              </a:rPr>
              <a:t>anton19979@yandex.ru</a:t>
            </a:r>
            <a:endParaRPr lang="ru-RU" sz="12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b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</a:br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Москва –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535854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Предметная область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Предметная область данной работы включает вопросы представления данных в таких структурах данных, как сильно ветвящиеся деревья – B-деревья, 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-деревья, оценку сложности основных операций и эффективности по представлению в оперативной памяти в задаче индексирования структурированных данных.</a:t>
            </a:r>
          </a:p>
          <a:p>
            <a:endParaRPr lang="ru-RU" dirty="0">
              <a:solidFill>
                <a:srgbClr val="003F82"/>
              </a:solidFill>
              <a:latin typeface="Myriad Pro"/>
            </a:endParaRP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Под эффективностью подразумеваются сложность основных операций и объём занимаемой памяти.</a:t>
            </a:r>
            <a:endParaRPr lang="ru-RU" sz="12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7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2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7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02785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ПОНЯТИЯ И ОПРЕДЕЛЕНИЯ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50343" y="1473657"/>
                <a:ext cx="8643315" cy="4985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sz="1600" b="1" dirty="0">
                    <a:solidFill>
                      <a:srgbClr val="003F82"/>
                    </a:solidFill>
                  </a:rPr>
                  <a:t>Сильно ветвящееся дерево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Структура данных – дерево, содержащее в одном узле (вершине) более одного элемента (ключа) и более одного указателя на дочерний узел.</a:t>
                </a:r>
              </a:p>
              <a:p>
                <a:endParaRPr lang="ru-RU" sz="1200" dirty="0">
                  <a:solidFill>
                    <a:srgbClr val="003F82"/>
                  </a:solidFill>
                  <a:latin typeface="Myriad Pro"/>
                </a:endParaRPr>
              </a:p>
              <a:p>
                <a:r>
                  <a:rPr lang="en-US" sz="1600" b="1" dirty="0">
                    <a:solidFill>
                      <a:srgbClr val="003F82"/>
                    </a:solidFill>
                  </a:rPr>
                  <a:t>B-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дерево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Сильно ветвящееся дерево. B-дерево построено так, что если какой-то узел содержит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ключей, то у данного узла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потомков, и для любого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такого, что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0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верно, что все ключи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-м потомке данного узла не меньше, чем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-й ключ данного узла, и не больше, чем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-й ключ данного узла.</a:t>
                </a:r>
              </a:p>
              <a:p>
                <a:endParaRPr lang="ru-RU" sz="1200" dirty="0">
                  <a:solidFill>
                    <a:srgbClr val="003F82"/>
                  </a:solidFill>
                  <a:latin typeface="Myriad Pro"/>
                </a:endParaRPr>
              </a:p>
              <a:p>
                <a:r>
                  <a:rPr lang="ru-RU" sz="1600" b="1" dirty="0">
                    <a:solidFill>
                      <a:srgbClr val="003F82"/>
                    </a:solidFill>
                  </a:rPr>
                  <a:t>Порядок </a:t>
                </a:r>
                <a:r>
                  <a:rPr lang="en-US" sz="1600" b="1" dirty="0">
                    <a:solidFill>
                      <a:srgbClr val="003F82"/>
                    </a:solidFill>
                  </a:rPr>
                  <a:t>B-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дерева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Такое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что для любого некорневого узла дерева верно неравенство: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– число ключей в узле. Корневой узел для непустого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-дерева содержит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ключей, для пустого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-дерева – 0 ключей.</a:t>
                </a:r>
              </a:p>
              <a:p>
                <a:endParaRPr lang="ru-RU" dirty="0">
                  <a:solidFill>
                    <a:srgbClr val="003F82"/>
                  </a:solidFill>
                  <a:latin typeface="Myriad Pro"/>
                </a:endParaRPr>
              </a:p>
              <a:p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-дерево является сбалансированным деревом, поэтому его высота будет равна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F8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F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– число ключей в дереве.</a:t>
                </a:r>
              </a:p>
              <a:p>
                <a:endParaRPr lang="ru-RU" sz="1200" dirty="0">
                  <a:solidFill>
                    <a:srgbClr val="003F82"/>
                  </a:solidFill>
                  <a:latin typeface="Myriad Pro"/>
                </a:endParaRPr>
              </a:p>
            </p:txBody>
          </p:sp>
        </mc:Choice>
        <mc:Fallback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43" y="1473657"/>
                <a:ext cx="8643315" cy="4985980"/>
              </a:xfrm>
              <a:prstGeom prst="rect">
                <a:avLst/>
              </a:prstGeom>
              <a:blipFill>
                <a:blip r:embed="rId3"/>
                <a:stretch>
                  <a:fillRect l="-564" t="-367" r="-3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EFC2A96-DF89-49E2-8BBC-3DD119C53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02785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ПОНЯТИЯ И ОПРЕДЕЛЕНИЯ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250343" y="1473657"/>
                <a:ext cx="8643315" cy="4647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3F82"/>
                    </a:solidFill>
                  </a:rPr>
                  <a:t>B</a:t>
                </a:r>
                <a:r>
                  <a:rPr lang="en-US" sz="1600" b="1" baseline="30000" dirty="0">
                    <a:solidFill>
                      <a:srgbClr val="003F82"/>
                    </a:solidFill>
                  </a:rPr>
                  <a:t>+</a:t>
                </a:r>
                <a:r>
                  <a:rPr lang="en-US" sz="1600" b="1" dirty="0">
                    <a:solidFill>
                      <a:srgbClr val="003F82"/>
                    </a:solidFill>
                  </a:rPr>
                  <a:t>-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дерево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Модификация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-дерева. В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en-US" baseline="30000" dirty="0">
                    <a:solidFill>
                      <a:srgbClr val="003F82"/>
                    </a:solidFill>
                    <a:latin typeface="Myriad Pro"/>
                  </a:rPr>
                  <a:t>+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-дереве настоящие ключи хранятся лишь в листьях дерева, а во внутренних узлах хранятся лишь ключи-маршрутизаторы, необходимые для поиска по дереву. Листья в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en-US" baseline="30000" dirty="0">
                    <a:solidFill>
                      <a:srgbClr val="003F82"/>
                    </a:solidFill>
                    <a:latin typeface="Myriad Pro"/>
                  </a:rPr>
                  <a:t>+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-дереве содержат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ключей,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F8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 – порядок дерева, ограничения для внутренних узлов такие же, как и в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-дереве.</a:t>
                </a:r>
              </a:p>
              <a:p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Деление листьев происходит поровну на две части, крайний ключ из левой половины делимого узла копируется в родительскую вершину в качестве ключа-маршрутизатора аналогично перемещению медианы для обычного деления, деление внутренних узлов происходит так же, как и в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-дереве.</a:t>
                </a:r>
              </a:p>
              <a:p>
                <a:endParaRPr lang="ru-RU" sz="1200" dirty="0">
                  <a:solidFill>
                    <a:srgbClr val="003F82"/>
                  </a:solidFill>
                  <a:latin typeface="Myriad Pro"/>
                </a:endParaRPr>
              </a:p>
              <a:p>
                <a:r>
                  <a:rPr lang="en-US" sz="1600" b="1" dirty="0">
                    <a:solidFill>
                      <a:srgbClr val="003F82"/>
                    </a:solidFill>
                  </a:rPr>
                  <a:t>B</a:t>
                </a:r>
                <a:r>
                  <a:rPr lang="ru-RU" sz="1600" b="1" dirty="0">
                    <a:solidFill>
                      <a:srgbClr val="003F82"/>
                    </a:solidFill>
                  </a:rPr>
                  <a:t>*-дерево</a:t>
                </a:r>
                <a:br>
                  <a:rPr lang="ru-RU" sz="2000" dirty="0">
                    <a:solidFill>
                      <a:srgbClr val="003F82"/>
                    </a:solidFill>
                  </a:rPr>
                </a:b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Модификация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B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-дерева. Каждый узел заполняется не менее, чем на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2/3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, а не </a:t>
                </a:r>
                <a:r>
                  <a:rPr lang="en-US" dirty="0">
                    <a:solidFill>
                      <a:srgbClr val="003F82"/>
                    </a:solidFill>
                    <a:latin typeface="Myriad Pro"/>
                  </a:rPr>
                  <a:t>1/2</a:t>
                </a:r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.</a:t>
                </a:r>
              </a:p>
              <a:p>
                <a:r>
                  <a:rPr lang="ru-RU" dirty="0">
                    <a:solidFill>
                      <a:srgbClr val="003F82"/>
                    </a:solidFill>
                    <a:latin typeface="Myriad Pro"/>
                  </a:rPr>
                  <a:t>По этой причине, вместо традиционного разбиения узла, происходит перераспределение ключей между соседними узлами-потомками, либо, если нет незаполненных соседей, то узел разбивается на три (а не на две) части.</a:t>
                </a:r>
              </a:p>
            </p:txBody>
          </p:sp>
        </mc:Choice>
        <mc:Fallback>
          <p:sp>
            <p:nvSpPr>
              <p:cNvPr id="1434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43" y="1473657"/>
                <a:ext cx="8643315" cy="4647426"/>
              </a:xfrm>
              <a:prstGeom prst="rect">
                <a:avLst/>
              </a:prstGeom>
              <a:blipFill>
                <a:blip r:embed="rId3"/>
                <a:stretch>
                  <a:fillRect l="-564" t="-394" r="-1269" b="-13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540B929-9252-4AFB-97E8-08081FF4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AD47458-7F11-49B8-AFC5-1AD45FD3785F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59135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82988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ОСНОВНЫЕ ПОНЯТИЯ И ОПРЕДЕЛЕНИЯ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73023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i="1" dirty="0">
                <a:solidFill>
                  <a:srgbClr val="003F82"/>
                </a:solidFill>
                <a:latin typeface="Myriad Pro"/>
              </a:rPr>
              <a:t>Пример </a:t>
            </a:r>
            <a:r>
              <a:rPr lang="en-US" sz="1200" i="1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sz="1200" i="1" dirty="0">
                <a:solidFill>
                  <a:srgbClr val="003F82"/>
                </a:solidFill>
                <a:latin typeface="Myriad Pro"/>
              </a:rPr>
              <a:t>-дерева порядка 4</a:t>
            </a:r>
          </a:p>
          <a:p>
            <a:pPr algn="ctr"/>
            <a:r>
              <a:rPr lang="ru-RU" sz="1200" i="1" dirty="0">
                <a:solidFill>
                  <a:srgbClr val="003F82"/>
                </a:solidFill>
                <a:latin typeface="Myriad Pro"/>
              </a:rPr>
              <a:t>Источник: Википедия (</a:t>
            </a:r>
            <a:r>
              <a:rPr lang="en-US" sz="1200" i="1" dirty="0">
                <a:solidFill>
                  <a:srgbClr val="003F82"/>
                </a:solidFill>
                <a:latin typeface="Myriad Pro"/>
                <a:hlinkClick r:id="rId3"/>
              </a:rPr>
              <a:t>https://ru.wikipedia.org/wiki/B-</a:t>
            </a:r>
            <a:r>
              <a:rPr lang="ru-RU" sz="1200" i="1" dirty="0">
                <a:solidFill>
                  <a:srgbClr val="003F82"/>
                </a:solidFill>
                <a:latin typeface="Myriad Pro"/>
                <a:hlinkClick r:id="rId3"/>
              </a:rPr>
              <a:t>дерево</a:t>
            </a:r>
            <a:r>
              <a:rPr lang="ru-RU" sz="1200" i="1" dirty="0">
                <a:solidFill>
                  <a:srgbClr val="003F82"/>
                </a:solidFill>
                <a:latin typeface="Myriad Pro"/>
              </a:rPr>
              <a:t>)</a:t>
            </a:r>
          </a:p>
        </p:txBody>
      </p:sp>
      <p:sp>
        <p:nvSpPr>
          <p:cNvPr id="7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5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BB57B-932E-4E77-A69B-2BD257F27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23" y="1612668"/>
            <a:ext cx="8528554" cy="3632664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F0AA83F5-CD5E-4CBC-B792-1DA8B06D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6FA0731-B8AD-4FEA-A1B4-2D6E3FCD307B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68609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645205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Онлайн-визуализатор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-деревьев Университета Сан-Франциско:</a:t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r>
              <a:rPr lang="en-US" dirty="0">
                <a:solidFill>
                  <a:srgbClr val="003F82"/>
                </a:solidFill>
                <a:latin typeface="Myriad Pro"/>
                <a:hlinkClick r:id="rId3"/>
              </a:rPr>
              <a:t>https://www.cs.usfca.edu/~galles/visualization/BTree</a:t>
            </a:r>
            <a:br>
              <a:rPr lang="ru-RU" dirty="0">
                <a:solidFill>
                  <a:srgbClr val="003F82"/>
                </a:solidFill>
                <a:latin typeface="Myriad Pro"/>
              </a:rPr>
            </a:br>
            <a:endParaRPr lang="ru-RU" dirty="0">
              <a:solidFill>
                <a:srgbClr val="003F82"/>
              </a:solidFill>
              <a:latin typeface="Myriad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Не позволяет проводить анализ сложности операций с деревом и статистическую работу с данными о сложности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  <a:latin typeface="Myriad Pro"/>
              </a:rPr>
              <a:t>Не позволяет работать с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</a:t>
            </a:r>
            <a:r>
              <a:rPr lang="en-US" baseline="30000" dirty="0">
                <a:solidFill>
                  <a:srgbClr val="003F82"/>
                </a:solidFill>
                <a:latin typeface="Myriad Pro"/>
              </a:rPr>
              <a:t>+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-деревьями и </a:t>
            </a:r>
            <a:r>
              <a:rPr lang="en-US" dirty="0">
                <a:solidFill>
                  <a:srgbClr val="003F82"/>
                </a:solidFill>
                <a:latin typeface="Myriad Pro"/>
              </a:rPr>
              <a:t>B*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-деревьями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6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9FD1CBF-EA72-4BA2-B9CF-1B2ACE8F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DB4261D-86AC-4E9E-A7C6-D327E9F467B5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28685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66096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ЦЕЛЬ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Целью работы является исследование эффективности сильно ветвящихся деревьев, структура которых задаётся определённым набором параметров, в задаче индексирования структурированных данных, в том числе, измерение сложности основных операций (с экспериментальной оценкой занимаемой памяти) с такими деревьями при их различных параметрах построения дерева.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BD7397A-5EDB-48AE-BE0F-06D2DF864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01B03B-4592-40BA-858F-E04DBBBB9FF2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20976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66096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ЗАДАЧИ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3674" y="1479550"/>
            <a:ext cx="867665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3F82"/>
                </a:solidFill>
                <a:latin typeface="Myriad Pro"/>
              </a:rPr>
              <a:t>1)	Обзор литературы и других работ в данной области;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2)	построение теоретической модели;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3)	реализация структур данных – B-дерева и B+-дерева на языке C++, а также инструмента для проведения экспериментов и вывода их результатов;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4)	построение схемы экспериментов, в том числе, создание набора различных изменяемых параметров построения B-дерева и B+-дерева для проведения различных экспериментов;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5)	проведение экспериментов (измерений сложности основных операций с такими деревьями – поиска, вставки и удаления элементов – при различных параметрах построения дерева, с экспериментальной оценкой занимаемой памяти) согласно построенной схеме экспериментов;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6)	интерпретация полученных результатов, получение выводов.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8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E733309-C70F-4B76-95A4-683120AA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49AE9BC-6C36-4F04-BB15-AF29135EEA48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76028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38531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МЕТОДЫ И АЛГОРИТМЫ РЕШЕНИЯ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38387" y="1479550"/>
            <a:ext cx="8667226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Методы решения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Методами решения являются стандартные подходы к исследованию сложности операций и экспериментальное подтверждение теоретических утверждений.</a:t>
            </a:r>
          </a:p>
          <a:p>
            <a:endParaRPr lang="ru-RU" sz="1200" dirty="0">
              <a:solidFill>
                <a:srgbClr val="003F82"/>
              </a:solidFill>
              <a:latin typeface="Myriad Pro"/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Алгоритмы решения</a:t>
            </a:r>
            <a:br>
              <a:rPr lang="ru-RU" sz="2000" dirty="0">
                <a:solidFill>
                  <a:srgbClr val="003F82"/>
                </a:solidFill>
              </a:rPr>
            </a:br>
            <a:r>
              <a:rPr lang="ru-RU" dirty="0">
                <a:solidFill>
                  <a:srgbClr val="003F82"/>
                </a:solidFill>
                <a:latin typeface="Myriad Pro"/>
              </a:rPr>
              <a:t>Алгоритмы основных операций с B-деревьями и B+-деревьями – поиска, вставки и удаления элементов – сами по себе являются предметом исследования данной работы.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Алгоритм проведения экспериментов следующий: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1)	берётся определённый набор параметров построения дерева из ранее построенной схемы экспериментов;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2)	данный набор параметров применяется для построения дерева;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3)	измеряются необходимые для исследования показатели;</a:t>
            </a:r>
          </a:p>
          <a:p>
            <a:r>
              <a:rPr lang="ru-RU" dirty="0">
                <a:solidFill>
                  <a:srgbClr val="003F82"/>
                </a:solidFill>
                <a:latin typeface="Myriad Pro"/>
              </a:rPr>
              <a:t>4)	результаты эксперимента интерпретируются и описываются.</a:t>
            </a:r>
          </a:p>
        </p:txBody>
      </p:sp>
      <p:sp>
        <p:nvSpPr>
          <p:cNvPr id="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ru-RU" sz="1800" dirty="0">
                <a:solidFill>
                  <a:schemeClr val="tx1"/>
                </a:solidFill>
              </a:rPr>
              <a:t>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90371E9-34AC-465B-8C18-820FC3A37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Ригин А. М., курсовая работа, Исследование эффективности сильно ветвящихся деревьев в задаче индексирования структурированных данных  2018</a:t>
            </a:r>
            <a:endParaRPr lang="ru-RU" sz="100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6BE6AF8-15EA-4F56-ADFD-F7CB3D08EFF9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1238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1093</Words>
  <Application>Microsoft Office PowerPoint</Application>
  <PresentationFormat>Экран 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Cambria Math</vt:lpstr>
      <vt:lpstr>Myriad Pro</vt:lpstr>
      <vt:lpstr>Myriad Pro Semibold</vt:lpstr>
      <vt:lpstr>Office Theme</vt:lpstr>
      <vt:lpstr>Факультет компьютерных наук Департамент программной инженерии Отчёт о прогрессе выполнения курсовой работы Исследование эффективности сильно ветвящихся деревьев в задаче индексирования структурированных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2016</dc:title>
  <dc:creator>Антон Ригин</dc:creator>
  <cp:lastModifiedBy>Антон Ригин</cp:lastModifiedBy>
  <cp:revision>126</cp:revision>
  <dcterms:created xsi:type="dcterms:W3CDTF">2010-09-30T06:45:29Z</dcterms:created>
  <dcterms:modified xsi:type="dcterms:W3CDTF">2018-03-16T01:33:54Z</dcterms:modified>
</cp:coreProperties>
</file>