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77" r:id="rId5"/>
    <p:sldId id="263" r:id="rId6"/>
    <p:sldId id="262" r:id="rId7"/>
    <p:sldId id="266" r:id="rId8"/>
    <p:sldId id="278" r:id="rId9"/>
    <p:sldId id="267" r:id="rId10"/>
    <p:sldId id="268" r:id="rId11"/>
    <p:sldId id="279" r:id="rId12"/>
    <p:sldId id="270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81" r:id="rId24"/>
    <p:sldId id="290" r:id="rId25"/>
    <p:sldId id="276" r:id="rId26"/>
    <p:sldId id="258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3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Tree_Hospital_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Tree_Hospital_lo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PlusTree_Hospital_lo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StarTree_Hospital_log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Tree_Hospital_log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PlusTree_Hospital_log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StarTree_Hospital_log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Tree_Hospital_log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PlusTree_Hospital_log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StarTree_Hospital_log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Tree_Hospital_log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PlusTree_Hospital_lo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PlusTree_Hospital_log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StarTree_Hospital_log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Tree_Hospital_log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PlusTree_Hospital_log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StarTree_Hospital_log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Tree_Hospital_log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PlusTree_Hospital_log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StarTree_Hospital_log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StarTree_Hospital_lo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Tree_Hospital_lo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PlusTree_Hospital_lo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StarTree_Hospital_lo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Tree_Hospital_lo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PlusTree_Hospital_lo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ourseWork3\btrees\root\prj\0.1\sol\tests\btrees_lib_tests\gtest\testfiles\Results_Aggr_BStarTree_Hospital_lo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B-tree time</a:t>
            </a:r>
            <a:r>
              <a:rPr lang="en-US" baseline="0"/>
              <a:t> of indexing (secs)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Results_Aggr_BTree_Hospital_log!$G$1</c:f>
              <c:strCache>
                <c:ptCount val="1"/>
                <c:pt idx="0">
                  <c:v>Mean time of indexing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Results_Aggr_BTree_Hospital_log!$G$2:$G$6</c:f>
              <c:numCache>
                <c:formatCode>General</c:formatCode>
                <c:ptCount val="5"/>
                <c:pt idx="0">
                  <c:v>91.180121999999997</c:v>
                </c:pt>
                <c:pt idx="1">
                  <c:v>84.407902000000007</c:v>
                </c:pt>
                <c:pt idx="2">
                  <c:v>82.862081599999996</c:v>
                </c:pt>
                <c:pt idx="3">
                  <c:v>82.307313959999988</c:v>
                </c:pt>
                <c:pt idx="4">
                  <c:v>81.85212156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42-4676-8B14-C02482D53E7C}"/>
            </c:ext>
          </c:extLst>
        </c:ser>
        <c:ser>
          <c:idx val="1"/>
          <c:order val="1"/>
          <c:tx>
            <c:strRef>
              <c:f>Results_Aggr_BTree_Hospital_log!$H$1</c:f>
              <c:strCache>
                <c:ptCount val="1"/>
                <c:pt idx="0">
                  <c:v>Mean time of indexing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Results_Aggr_BTree_Hospital_log!$H$2:$H$6</c:f>
              <c:numCache>
                <c:formatCode>General</c:formatCode>
                <c:ptCount val="5"/>
                <c:pt idx="0">
                  <c:v>91.361099999999993</c:v>
                </c:pt>
                <c:pt idx="1">
                  <c:v>84.727400000000003</c:v>
                </c:pt>
                <c:pt idx="2">
                  <c:v>82.866</c:v>
                </c:pt>
                <c:pt idx="3">
                  <c:v>82.310599999999994</c:v>
                </c:pt>
                <c:pt idx="4">
                  <c:v>81.855400000000003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42-4676-8B14-C02482D53E7C}"/>
            </c:ext>
          </c:extLst>
        </c:ser>
        <c:ser>
          <c:idx val="2"/>
          <c:order val="2"/>
          <c:tx>
            <c:strRef>
              <c:f>Results_Aggr_BTree_Hospital_log!$I$1</c:f>
              <c:strCache>
                <c:ptCount val="1"/>
                <c:pt idx="0">
                  <c:v>Mean time of indexing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Results_Aggr_BTree_Hospital_log!$I$2:$I$6</c:f>
              <c:numCache>
                <c:formatCode>0.00E+00</c:formatCode>
                <c:ptCount val="5"/>
                <c:pt idx="0">
                  <c:v>91.542077999999989</c:v>
                </c:pt>
                <c:pt idx="1">
                  <c:v>85.046897999999999</c:v>
                </c:pt>
                <c:pt idx="2">
                  <c:v>82.869918400000003</c:v>
                </c:pt>
                <c:pt idx="3">
                  <c:v>82.31388604</c:v>
                </c:pt>
                <c:pt idx="4">
                  <c:v>81.858678440000006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42-4676-8B14-C02482D53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0020480"/>
        <c:axId val="356274440"/>
      </c:lineChart>
      <c:catAx>
        <c:axId val="260020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274440"/>
        <c:crosses val="autoZero"/>
        <c:auto val="1"/>
        <c:lblAlgn val="ctr"/>
        <c:lblOffset val="100"/>
        <c:noMultiLvlLbl val="0"/>
      </c:catAx>
      <c:valAx>
        <c:axId val="35627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of indexing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02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B-tree time of searching (secs)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Results_Aggr_BTree_Hospital_log!$J$1</c:f>
              <c:strCache>
                <c:ptCount val="1"/>
                <c:pt idx="0">
                  <c:v>Mean time of searching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Results_Aggr_BTree_Hospital_log!$J$2:$J$6</c:f>
              <c:numCache>
                <c:formatCode>0.00E+00</c:formatCode>
                <c:ptCount val="5"/>
                <c:pt idx="0">
                  <c:v>0.69474583999999995</c:v>
                </c:pt>
                <c:pt idx="1">
                  <c:v>0.53025018999999995</c:v>
                </c:pt>
                <c:pt idx="2">
                  <c:v>0.52814804000000004</c:v>
                </c:pt>
                <c:pt idx="3">
                  <c:v>0.52761958999999992</c:v>
                </c:pt>
                <c:pt idx="4">
                  <c:v>0.52363839000000001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E9-4CCE-A524-81387AC233C1}"/>
            </c:ext>
          </c:extLst>
        </c:ser>
        <c:ser>
          <c:idx val="1"/>
          <c:order val="1"/>
          <c:tx>
            <c:strRef>
              <c:f>Results_Aggr_BTree_Hospital_log!$K$1</c:f>
              <c:strCache>
                <c:ptCount val="1"/>
                <c:pt idx="0">
                  <c:v>Mean time of searching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Results_Aggr_BTree_Hospital_log!$K$2:$K$6</c:f>
              <c:numCache>
                <c:formatCode>General</c:formatCode>
                <c:ptCount val="5"/>
                <c:pt idx="0">
                  <c:v>0.69479999999999997</c:v>
                </c:pt>
                <c:pt idx="1">
                  <c:v>0.53029999999999999</c:v>
                </c:pt>
                <c:pt idx="2">
                  <c:v>0.5282</c:v>
                </c:pt>
                <c:pt idx="3">
                  <c:v>0.52769999999999995</c:v>
                </c:pt>
                <c:pt idx="4">
                  <c:v>0.52370000000000005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E9-4CCE-A524-81387AC233C1}"/>
            </c:ext>
          </c:extLst>
        </c:ser>
        <c:ser>
          <c:idx val="2"/>
          <c:order val="2"/>
          <c:tx>
            <c:strRef>
              <c:f>Results_Aggr_BTree_Hospital_log!$L$1</c:f>
              <c:strCache>
                <c:ptCount val="1"/>
                <c:pt idx="0">
                  <c:v>Mean time of searching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Results_Aggr_BTree_Hospital_log!$L$2:$L$6</c:f>
              <c:numCache>
                <c:formatCode>0.00E+00</c:formatCode>
                <c:ptCount val="5"/>
                <c:pt idx="0">
                  <c:v>0.69485416</c:v>
                </c:pt>
                <c:pt idx="1">
                  <c:v>0.53034981000000003</c:v>
                </c:pt>
                <c:pt idx="2">
                  <c:v>0.52825195999999996</c:v>
                </c:pt>
                <c:pt idx="3">
                  <c:v>0.52778040999999998</c:v>
                </c:pt>
                <c:pt idx="4">
                  <c:v>0.5237616100000001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E9-4CCE-A524-81387AC233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0223704"/>
        <c:axId val="490222064"/>
      </c:lineChart>
      <c:catAx>
        <c:axId val="490223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0222064"/>
        <c:crosses val="autoZero"/>
        <c:auto val="1"/>
        <c:lblAlgn val="ctr"/>
        <c:lblOffset val="100"/>
        <c:noMultiLvlLbl val="0"/>
      </c:catAx>
      <c:valAx>
        <c:axId val="49022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 searching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022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time of searching (secs)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Results_Aggr_BTree_Hospital_log!$J$1</c:f>
              <c:strCache>
                <c:ptCount val="1"/>
                <c:pt idx="0">
                  <c:v>Mean time of searching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Results_Aggr_BTree_Hospital_log!$J$2:$J$6</c:f>
              <c:numCache>
                <c:formatCode>0.00E+00</c:formatCode>
                <c:ptCount val="5"/>
                <c:pt idx="0">
                  <c:v>0.71224879000000008</c:v>
                </c:pt>
                <c:pt idx="1">
                  <c:v>0.53156175999999999</c:v>
                </c:pt>
                <c:pt idx="2">
                  <c:v>0.52977684000000003</c:v>
                </c:pt>
                <c:pt idx="3">
                  <c:v>0.52712344</c:v>
                </c:pt>
                <c:pt idx="4">
                  <c:v>0.52864858999999997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B1-4261-BD84-9162F2958A9E}"/>
            </c:ext>
          </c:extLst>
        </c:ser>
        <c:ser>
          <c:idx val="1"/>
          <c:order val="1"/>
          <c:tx>
            <c:strRef>
              <c:f>Results_Aggr_BTree_Hospital_log!$K$1</c:f>
              <c:strCache>
                <c:ptCount val="1"/>
                <c:pt idx="0">
                  <c:v>Mean time of searching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Results_Aggr_BTree_Hospital_log!$K$2:$K$6</c:f>
              <c:numCache>
                <c:formatCode>General</c:formatCode>
                <c:ptCount val="5"/>
                <c:pt idx="0">
                  <c:v>0.71230000000000004</c:v>
                </c:pt>
                <c:pt idx="1">
                  <c:v>0.53159999999999996</c:v>
                </c:pt>
                <c:pt idx="2">
                  <c:v>0.52980000000000005</c:v>
                </c:pt>
                <c:pt idx="3">
                  <c:v>0.5272</c:v>
                </c:pt>
                <c:pt idx="4">
                  <c:v>0.52869999999999995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B1-4261-BD84-9162F2958A9E}"/>
            </c:ext>
          </c:extLst>
        </c:ser>
        <c:ser>
          <c:idx val="2"/>
          <c:order val="2"/>
          <c:tx>
            <c:strRef>
              <c:f>Results_Aggr_BTree_Hospital_log!$L$1</c:f>
              <c:strCache>
                <c:ptCount val="1"/>
                <c:pt idx="0">
                  <c:v>Mean time of searching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Results_Aggr_BTree_Hospital_log!$L$2:$L$6</c:f>
              <c:numCache>
                <c:formatCode>0.00E+00</c:formatCode>
                <c:ptCount val="5"/>
                <c:pt idx="0">
                  <c:v>0.71235121000000001</c:v>
                </c:pt>
                <c:pt idx="1">
                  <c:v>0.53163823999999993</c:v>
                </c:pt>
                <c:pt idx="2">
                  <c:v>0.52982316000000007</c:v>
                </c:pt>
                <c:pt idx="3">
                  <c:v>0.52727656000000001</c:v>
                </c:pt>
                <c:pt idx="4">
                  <c:v>0.52875140999999992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B1-4261-BD84-9162F2958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0223704"/>
        <c:axId val="490222064"/>
      </c:lineChart>
      <c:catAx>
        <c:axId val="490223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0222064"/>
        <c:crosses val="autoZero"/>
        <c:auto val="1"/>
        <c:lblAlgn val="ctr"/>
        <c:lblOffset val="100"/>
        <c:noMultiLvlLbl val="0"/>
      </c:catAx>
      <c:valAx>
        <c:axId val="49022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 searching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022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*</a:t>
            </a:r>
            <a:r>
              <a:rPr lang="en-US"/>
              <a:t>-tree time of searching (secs)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Results_Aggr_BTree_Hospital_log!$J$1</c:f>
              <c:strCache>
                <c:ptCount val="1"/>
                <c:pt idx="0">
                  <c:v>Mean time of searching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Results_Aggr_BTree_Hospital_log!$J$2:$J$6</c:f>
              <c:numCache>
                <c:formatCode>0.00E+00</c:formatCode>
                <c:ptCount val="5"/>
                <c:pt idx="0">
                  <c:v>0.53055219999999992</c:v>
                </c:pt>
                <c:pt idx="1">
                  <c:v>0.52035359999999997</c:v>
                </c:pt>
                <c:pt idx="2">
                  <c:v>0.52875020000000006</c:v>
                </c:pt>
                <c:pt idx="3">
                  <c:v>0.52806510000000006</c:v>
                </c:pt>
                <c:pt idx="4">
                  <c:v>0.53203370000000005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C6-4E36-9B01-3084F46CD401}"/>
            </c:ext>
          </c:extLst>
        </c:ser>
        <c:ser>
          <c:idx val="1"/>
          <c:order val="1"/>
          <c:tx>
            <c:strRef>
              <c:f>Results_Aggr_BTree_Hospital_log!$K$1</c:f>
              <c:strCache>
                <c:ptCount val="1"/>
                <c:pt idx="0">
                  <c:v>Mean time of searching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Results_Aggr_BTree_Hospital_log!$K$2:$K$6</c:f>
              <c:numCache>
                <c:formatCode>General</c:formatCode>
                <c:ptCount val="5"/>
                <c:pt idx="0">
                  <c:v>0.53059999999999996</c:v>
                </c:pt>
                <c:pt idx="1">
                  <c:v>0.52039999999999997</c:v>
                </c:pt>
                <c:pt idx="2">
                  <c:v>0.52880000000000005</c:v>
                </c:pt>
                <c:pt idx="3">
                  <c:v>0.52810000000000001</c:v>
                </c:pt>
                <c:pt idx="4">
                  <c:v>0.53210000000000002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C6-4E36-9B01-3084F46CD401}"/>
            </c:ext>
          </c:extLst>
        </c:ser>
        <c:ser>
          <c:idx val="2"/>
          <c:order val="2"/>
          <c:tx>
            <c:strRef>
              <c:f>Results_Aggr_BTree_Hospital_log!$L$1</c:f>
              <c:strCache>
                <c:ptCount val="1"/>
                <c:pt idx="0">
                  <c:v>Mean time of searching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Results_Aggr_BTree_Hospital_log!$L$2:$L$6</c:f>
              <c:numCache>
                <c:formatCode>0.00E+00</c:formatCode>
                <c:ptCount val="5"/>
                <c:pt idx="0">
                  <c:v>0.5306478</c:v>
                </c:pt>
                <c:pt idx="1">
                  <c:v>0.52044639999999998</c:v>
                </c:pt>
                <c:pt idx="2">
                  <c:v>0.52884980000000004</c:v>
                </c:pt>
                <c:pt idx="3">
                  <c:v>0.52813489999999996</c:v>
                </c:pt>
                <c:pt idx="4">
                  <c:v>0.53216629999999998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C6-4E36-9B01-3084F46CD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0223704"/>
        <c:axId val="490222064"/>
      </c:lineChart>
      <c:catAx>
        <c:axId val="490223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0222064"/>
        <c:crosses val="autoZero"/>
        <c:auto val="1"/>
        <c:lblAlgn val="ctr"/>
        <c:lblOffset val="100"/>
        <c:noMultiLvlLbl val="0"/>
      </c:catAx>
      <c:valAx>
        <c:axId val="49022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 searching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022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B-tree time of searching (secs)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Results_Aggr_BTree_Hospital_log!$J$1</c:f>
              <c:strCache>
                <c:ptCount val="1"/>
                <c:pt idx="0">
                  <c:v>Mean time of searching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Results_Aggr_BTree_Hospital_log!$J$6:$J$10</c:f>
              <c:numCache>
                <c:formatCode>0.00E+00</c:formatCode>
                <c:ptCount val="5"/>
                <c:pt idx="0">
                  <c:v>0.52363839000000001</c:v>
                </c:pt>
                <c:pt idx="1">
                  <c:v>0.52352935999999994</c:v>
                </c:pt>
                <c:pt idx="2">
                  <c:v>0.52345474999999997</c:v>
                </c:pt>
                <c:pt idx="3">
                  <c:v>0.52441894999999994</c:v>
                </c:pt>
                <c:pt idx="4">
                  <c:v>0.52495040000000004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4F-477F-897F-A41A65B4D2B4}"/>
            </c:ext>
          </c:extLst>
        </c:ser>
        <c:ser>
          <c:idx val="1"/>
          <c:order val="1"/>
          <c:tx>
            <c:strRef>
              <c:f>Results_Aggr_BTree_Hospital_log!$K$1</c:f>
              <c:strCache>
                <c:ptCount val="1"/>
                <c:pt idx="0">
                  <c:v>Mean time of searching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Results_Aggr_BTree_Hospital_log!$K$6:$K$10</c:f>
              <c:numCache>
                <c:formatCode>General</c:formatCode>
                <c:ptCount val="5"/>
                <c:pt idx="0">
                  <c:v>0.52370000000000005</c:v>
                </c:pt>
                <c:pt idx="1">
                  <c:v>0.52359999999999995</c:v>
                </c:pt>
                <c:pt idx="2">
                  <c:v>0.52349999999999997</c:v>
                </c:pt>
                <c:pt idx="3">
                  <c:v>0.52449999999999997</c:v>
                </c:pt>
                <c:pt idx="4">
                  <c:v>0.52500000000000002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4F-477F-897F-A41A65B4D2B4}"/>
            </c:ext>
          </c:extLst>
        </c:ser>
        <c:ser>
          <c:idx val="2"/>
          <c:order val="2"/>
          <c:tx>
            <c:strRef>
              <c:f>Results_Aggr_BTree_Hospital_log!$L$1</c:f>
              <c:strCache>
                <c:ptCount val="1"/>
                <c:pt idx="0">
                  <c:v>Mean time of searching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Results_Aggr_BTree_Hospital_log!$L$6:$L$10</c:f>
              <c:numCache>
                <c:formatCode>0.00E+00</c:formatCode>
                <c:ptCount val="5"/>
                <c:pt idx="0">
                  <c:v>0.5237616100000001</c:v>
                </c:pt>
                <c:pt idx="1">
                  <c:v>0.52367063999999997</c:v>
                </c:pt>
                <c:pt idx="2">
                  <c:v>0.52354524999999996</c:v>
                </c:pt>
                <c:pt idx="3">
                  <c:v>0.52458104999999999</c:v>
                </c:pt>
                <c:pt idx="4">
                  <c:v>0.52504960000000001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4F-477F-897F-A41A65B4D2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0023432"/>
        <c:axId val="260027368"/>
      </c:lineChart>
      <c:catAx>
        <c:axId val="260023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027368"/>
        <c:crosses val="autoZero"/>
        <c:auto val="1"/>
        <c:lblAlgn val="ctr"/>
        <c:lblOffset val="100"/>
        <c:noMultiLvlLbl val="0"/>
      </c:catAx>
      <c:valAx>
        <c:axId val="260027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 searching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023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time of searching (secs)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Results_Aggr_BTree_Hospital_log!$J$1</c:f>
              <c:strCache>
                <c:ptCount val="1"/>
                <c:pt idx="0">
                  <c:v>Mean time of searching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Results_Aggr_BTree_Hospital_log!$J$6:$J$10</c:f>
              <c:numCache>
                <c:formatCode>0.00E+00</c:formatCode>
                <c:ptCount val="5"/>
                <c:pt idx="0">
                  <c:v>0.52864858999999997</c:v>
                </c:pt>
                <c:pt idx="1">
                  <c:v>0.5296421899999999</c:v>
                </c:pt>
                <c:pt idx="2">
                  <c:v>0.52755735999999998</c:v>
                </c:pt>
                <c:pt idx="3">
                  <c:v>0.5266305899999999</c:v>
                </c:pt>
                <c:pt idx="4">
                  <c:v>0.53033275999999996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96-42E6-A8BB-BD454F5DD274}"/>
            </c:ext>
          </c:extLst>
        </c:ser>
        <c:ser>
          <c:idx val="1"/>
          <c:order val="1"/>
          <c:tx>
            <c:strRef>
              <c:f>Results_Aggr_BTree_Hospital_log!$K$1</c:f>
              <c:strCache>
                <c:ptCount val="1"/>
                <c:pt idx="0">
                  <c:v>Mean time of searching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Results_Aggr_BTree_Hospital_log!$K$6:$K$10</c:f>
              <c:numCache>
                <c:formatCode>General</c:formatCode>
                <c:ptCount val="5"/>
                <c:pt idx="0">
                  <c:v>0.52869999999999995</c:v>
                </c:pt>
                <c:pt idx="1">
                  <c:v>0.52969999999999995</c:v>
                </c:pt>
                <c:pt idx="2">
                  <c:v>0.52759999999999996</c:v>
                </c:pt>
                <c:pt idx="3">
                  <c:v>0.52669999999999995</c:v>
                </c:pt>
                <c:pt idx="4">
                  <c:v>0.53039999999999998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96-42E6-A8BB-BD454F5DD274}"/>
            </c:ext>
          </c:extLst>
        </c:ser>
        <c:ser>
          <c:idx val="2"/>
          <c:order val="2"/>
          <c:tx>
            <c:strRef>
              <c:f>Results_Aggr_BTree_Hospital_log!$L$1</c:f>
              <c:strCache>
                <c:ptCount val="1"/>
                <c:pt idx="0">
                  <c:v>Mean time of searching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Results_Aggr_BTree_Hospital_log!$L$6:$L$10</c:f>
              <c:numCache>
                <c:formatCode>0.00E+00</c:formatCode>
                <c:ptCount val="5"/>
                <c:pt idx="0">
                  <c:v>0.52875140999999992</c:v>
                </c:pt>
                <c:pt idx="1">
                  <c:v>0.52975781</c:v>
                </c:pt>
                <c:pt idx="2">
                  <c:v>0.52764263999999994</c:v>
                </c:pt>
                <c:pt idx="3">
                  <c:v>0.52676940999999999</c:v>
                </c:pt>
                <c:pt idx="4">
                  <c:v>0.53046724000000001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96-42E6-A8BB-BD454F5DD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0023432"/>
        <c:axId val="260027368"/>
      </c:lineChart>
      <c:catAx>
        <c:axId val="260023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027368"/>
        <c:crosses val="autoZero"/>
        <c:auto val="1"/>
        <c:lblAlgn val="ctr"/>
        <c:lblOffset val="100"/>
        <c:noMultiLvlLbl val="0"/>
      </c:catAx>
      <c:valAx>
        <c:axId val="260027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 searching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023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*</a:t>
            </a:r>
            <a:r>
              <a:rPr lang="en-US"/>
              <a:t>-tree time of searching (secs)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Results_Aggr_BTree_Hospital_log!$J$1</c:f>
              <c:strCache>
                <c:ptCount val="1"/>
                <c:pt idx="0">
                  <c:v>Mean time of searching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Results_Aggr_BTree_Hospital_log!$J$6:$J$10</c:f>
              <c:numCache>
                <c:formatCode>0.00E+00</c:formatCode>
                <c:ptCount val="5"/>
                <c:pt idx="0">
                  <c:v>0.53203370000000005</c:v>
                </c:pt>
                <c:pt idx="1">
                  <c:v>0.52374080000000001</c:v>
                </c:pt>
                <c:pt idx="2">
                  <c:v>0.52824700000000002</c:v>
                </c:pt>
                <c:pt idx="3">
                  <c:v>0.52764339999999998</c:v>
                </c:pt>
                <c:pt idx="4">
                  <c:v>0.53125860000000003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35-4394-B1FE-C25B5923BB12}"/>
            </c:ext>
          </c:extLst>
        </c:ser>
        <c:ser>
          <c:idx val="1"/>
          <c:order val="1"/>
          <c:tx>
            <c:strRef>
              <c:f>Results_Aggr_BTree_Hospital_log!$K$1</c:f>
              <c:strCache>
                <c:ptCount val="1"/>
                <c:pt idx="0">
                  <c:v>Mean time of searching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Results_Aggr_BTree_Hospital_log!$K$6:$K$10</c:f>
              <c:numCache>
                <c:formatCode>General</c:formatCode>
                <c:ptCount val="5"/>
                <c:pt idx="0">
                  <c:v>0.53210000000000002</c:v>
                </c:pt>
                <c:pt idx="1">
                  <c:v>0.52380000000000004</c:v>
                </c:pt>
                <c:pt idx="2">
                  <c:v>0.52829999999999999</c:v>
                </c:pt>
                <c:pt idx="3">
                  <c:v>0.52769999999999995</c:v>
                </c:pt>
                <c:pt idx="4">
                  <c:v>0.53129999999999999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35-4394-B1FE-C25B5923BB12}"/>
            </c:ext>
          </c:extLst>
        </c:ser>
        <c:ser>
          <c:idx val="2"/>
          <c:order val="2"/>
          <c:tx>
            <c:strRef>
              <c:f>Results_Aggr_BTree_Hospital_log!$L$1</c:f>
              <c:strCache>
                <c:ptCount val="1"/>
                <c:pt idx="0">
                  <c:v>Mean time of searching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Results_Aggr_BTree_Hospital_log!$L$6:$L$10</c:f>
              <c:numCache>
                <c:formatCode>0.00E+00</c:formatCode>
                <c:ptCount val="5"/>
                <c:pt idx="0">
                  <c:v>0.53216629999999998</c:v>
                </c:pt>
                <c:pt idx="1">
                  <c:v>0.52385920000000008</c:v>
                </c:pt>
                <c:pt idx="2">
                  <c:v>0.52835299999999996</c:v>
                </c:pt>
                <c:pt idx="3">
                  <c:v>0.52775659999999991</c:v>
                </c:pt>
                <c:pt idx="4">
                  <c:v>0.53134139999999996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35-4394-B1FE-C25B5923B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0023432"/>
        <c:axId val="260027368"/>
      </c:lineChart>
      <c:catAx>
        <c:axId val="260023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027368"/>
        <c:crosses val="autoZero"/>
        <c:auto val="1"/>
        <c:lblAlgn val="ctr"/>
        <c:lblOffset val="100"/>
        <c:noMultiLvlLbl val="0"/>
      </c:catAx>
      <c:valAx>
        <c:axId val="260027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 searching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023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B-tree time of searching (secs)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Results_Aggr_BTree_Hospital_log!$J$1</c:f>
              <c:strCache>
                <c:ptCount val="1"/>
                <c:pt idx="0">
                  <c:v>Mean time of searching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Results_Aggr_BTree_Hospital_log!$J$10:$J$20</c:f>
              <c:numCache>
                <c:formatCode>0.00E+00</c:formatCode>
                <c:ptCount val="11"/>
                <c:pt idx="0">
                  <c:v>0.52495040000000004</c:v>
                </c:pt>
                <c:pt idx="1">
                  <c:v>0.52493580000000006</c:v>
                </c:pt>
                <c:pt idx="2">
                  <c:v>0.52322579000000002</c:v>
                </c:pt>
                <c:pt idx="3">
                  <c:v>0.52673984000000007</c:v>
                </c:pt>
                <c:pt idx="4">
                  <c:v>0.52623098999999995</c:v>
                </c:pt>
                <c:pt idx="5">
                  <c:v>0.52225898999999998</c:v>
                </c:pt>
                <c:pt idx="6">
                  <c:v>0.53055895999999991</c:v>
                </c:pt>
                <c:pt idx="7">
                  <c:v>0.52855915999999992</c:v>
                </c:pt>
                <c:pt idx="8">
                  <c:v>0.52414724000000001</c:v>
                </c:pt>
                <c:pt idx="9">
                  <c:v>0.53014344000000002</c:v>
                </c:pt>
                <c:pt idx="10">
                  <c:v>0.52763938999999993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6B-4A00-8C5F-AF97B1A82D95}"/>
            </c:ext>
          </c:extLst>
        </c:ser>
        <c:ser>
          <c:idx val="1"/>
          <c:order val="1"/>
          <c:tx>
            <c:strRef>
              <c:f>Results_Aggr_BTree_Hospital_log!$K$1</c:f>
              <c:strCache>
                <c:ptCount val="1"/>
                <c:pt idx="0">
                  <c:v>Mean time of searching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Results_Aggr_BTree_Hospital_log!$K$10:$K$20</c:f>
              <c:numCache>
                <c:formatCode>General</c:formatCode>
                <c:ptCount val="11"/>
                <c:pt idx="0">
                  <c:v>0.52500000000000002</c:v>
                </c:pt>
                <c:pt idx="1">
                  <c:v>0.52500000000000002</c:v>
                </c:pt>
                <c:pt idx="2">
                  <c:v>0.52329999999999999</c:v>
                </c:pt>
                <c:pt idx="3">
                  <c:v>0.52680000000000005</c:v>
                </c:pt>
                <c:pt idx="4">
                  <c:v>0.52629999999999999</c:v>
                </c:pt>
                <c:pt idx="5">
                  <c:v>0.52229999999999999</c:v>
                </c:pt>
                <c:pt idx="6">
                  <c:v>0.53059999999999996</c:v>
                </c:pt>
                <c:pt idx="7">
                  <c:v>0.52859999999999996</c:v>
                </c:pt>
                <c:pt idx="8">
                  <c:v>0.5242</c:v>
                </c:pt>
                <c:pt idx="9">
                  <c:v>0.5302</c:v>
                </c:pt>
                <c:pt idx="10">
                  <c:v>0.52769999999999995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6B-4A00-8C5F-AF97B1A82D95}"/>
            </c:ext>
          </c:extLst>
        </c:ser>
        <c:ser>
          <c:idx val="2"/>
          <c:order val="2"/>
          <c:tx>
            <c:strRef>
              <c:f>Results_Aggr_BTree_Hospital_log!$L$1</c:f>
              <c:strCache>
                <c:ptCount val="1"/>
                <c:pt idx="0">
                  <c:v>Mean time of searching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Results_Aggr_BTree_Hospital_log!$L$10:$L$20</c:f>
              <c:numCache>
                <c:formatCode>0.00E+00</c:formatCode>
                <c:ptCount val="11"/>
                <c:pt idx="0">
                  <c:v>0.52504960000000001</c:v>
                </c:pt>
                <c:pt idx="1">
                  <c:v>0.52506419999999998</c:v>
                </c:pt>
                <c:pt idx="2">
                  <c:v>0.52337420999999995</c:v>
                </c:pt>
                <c:pt idx="3">
                  <c:v>0.52686016000000002</c:v>
                </c:pt>
                <c:pt idx="4">
                  <c:v>0.52636901000000003</c:v>
                </c:pt>
                <c:pt idx="5">
                  <c:v>0.52234100999999999</c:v>
                </c:pt>
                <c:pt idx="6">
                  <c:v>0.53064104000000001</c:v>
                </c:pt>
                <c:pt idx="7">
                  <c:v>0.52864084</c:v>
                </c:pt>
                <c:pt idx="8">
                  <c:v>0.52425275999999998</c:v>
                </c:pt>
                <c:pt idx="9">
                  <c:v>0.53025655999999999</c:v>
                </c:pt>
                <c:pt idx="10">
                  <c:v>0.52776060999999996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6B-4A00-8C5F-AF97B1A82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7903176"/>
        <c:axId val="557903504"/>
      </c:lineChart>
      <c:catAx>
        <c:axId val="557903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7903504"/>
        <c:crosses val="autoZero"/>
        <c:auto val="1"/>
        <c:lblAlgn val="ctr"/>
        <c:lblOffset val="100"/>
        <c:noMultiLvlLbl val="0"/>
      </c:catAx>
      <c:valAx>
        <c:axId val="55790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 searching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7903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time of searching (secs)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Results_Aggr_BTree_Hospital_log!$J$1</c:f>
              <c:strCache>
                <c:ptCount val="1"/>
                <c:pt idx="0">
                  <c:v>Mean time of searching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Results_Aggr_BTree_Hospital_log!$J$10:$J$20</c:f>
              <c:numCache>
                <c:formatCode>0.00E+00</c:formatCode>
                <c:ptCount val="11"/>
                <c:pt idx="0">
                  <c:v>0.53033275999999996</c:v>
                </c:pt>
                <c:pt idx="1">
                  <c:v>0.52693940000000006</c:v>
                </c:pt>
                <c:pt idx="2">
                  <c:v>0.52364099000000008</c:v>
                </c:pt>
                <c:pt idx="3">
                  <c:v>0.52305571000000006</c:v>
                </c:pt>
                <c:pt idx="4">
                  <c:v>0.52492559999999999</c:v>
                </c:pt>
                <c:pt idx="5">
                  <c:v>0.52495700000000001</c:v>
                </c:pt>
                <c:pt idx="6">
                  <c:v>0.52224879000000002</c:v>
                </c:pt>
                <c:pt idx="7">
                  <c:v>0.52456135999999998</c:v>
                </c:pt>
                <c:pt idx="8">
                  <c:v>0.52513684000000005</c:v>
                </c:pt>
                <c:pt idx="9">
                  <c:v>0.52373984000000007</c:v>
                </c:pt>
                <c:pt idx="10">
                  <c:v>0.53046054999999992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48-42AF-AD7A-3FF102676A2B}"/>
            </c:ext>
          </c:extLst>
        </c:ser>
        <c:ser>
          <c:idx val="1"/>
          <c:order val="1"/>
          <c:tx>
            <c:strRef>
              <c:f>Results_Aggr_BTree_Hospital_log!$K$1</c:f>
              <c:strCache>
                <c:ptCount val="1"/>
                <c:pt idx="0">
                  <c:v>Mean time of searching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Results_Aggr_BTree_Hospital_log!$K$10:$K$20</c:f>
              <c:numCache>
                <c:formatCode>General</c:formatCode>
                <c:ptCount val="11"/>
                <c:pt idx="0">
                  <c:v>0.53039999999999998</c:v>
                </c:pt>
                <c:pt idx="1">
                  <c:v>0.52700000000000002</c:v>
                </c:pt>
                <c:pt idx="2">
                  <c:v>0.52370000000000005</c:v>
                </c:pt>
                <c:pt idx="3">
                  <c:v>0.52310000000000001</c:v>
                </c:pt>
                <c:pt idx="4">
                  <c:v>0.52500000000000002</c:v>
                </c:pt>
                <c:pt idx="5">
                  <c:v>0.52500000000000002</c:v>
                </c:pt>
                <c:pt idx="6">
                  <c:v>0.52229999999999999</c:v>
                </c:pt>
                <c:pt idx="7">
                  <c:v>0.52459999999999996</c:v>
                </c:pt>
                <c:pt idx="8">
                  <c:v>0.5252</c:v>
                </c:pt>
                <c:pt idx="9">
                  <c:v>0.52380000000000004</c:v>
                </c:pt>
                <c:pt idx="10">
                  <c:v>0.53049999999999997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48-42AF-AD7A-3FF102676A2B}"/>
            </c:ext>
          </c:extLst>
        </c:ser>
        <c:ser>
          <c:idx val="2"/>
          <c:order val="2"/>
          <c:tx>
            <c:strRef>
              <c:f>Results_Aggr_BTree_Hospital_log!$L$1</c:f>
              <c:strCache>
                <c:ptCount val="1"/>
                <c:pt idx="0">
                  <c:v>Mean time of searching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Results_Aggr_BTree_Hospital_log!$L$10:$L$20</c:f>
              <c:numCache>
                <c:formatCode>0.00E+00</c:formatCode>
                <c:ptCount val="11"/>
                <c:pt idx="0">
                  <c:v>0.53046724000000001</c:v>
                </c:pt>
                <c:pt idx="1">
                  <c:v>0.52706059999999999</c:v>
                </c:pt>
                <c:pt idx="2">
                  <c:v>0.52375901000000002</c:v>
                </c:pt>
                <c:pt idx="3">
                  <c:v>0.52314428999999996</c:v>
                </c:pt>
                <c:pt idx="4">
                  <c:v>0.52507440000000005</c:v>
                </c:pt>
                <c:pt idx="5">
                  <c:v>0.52504300000000004</c:v>
                </c:pt>
                <c:pt idx="6">
                  <c:v>0.52235120999999995</c:v>
                </c:pt>
                <c:pt idx="7">
                  <c:v>0.52463863999999993</c:v>
                </c:pt>
                <c:pt idx="8">
                  <c:v>0.52526315999999995</c:v>
                </c:pt>
                <c:pt idx="9">
                  <c:v>0.52386016000000002</c:v>
                </c:pt>
                <c:pt idx="10">
                  <c:v>0.53053945000000002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48-42AF-AD7A-3FF102676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7903176"/>
        <c:axId val="557903504"/>
      </c:lineChart>
      <c:catAx>
        <c:axId val="557903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7903504"/>
        <c:crosses val="autoZero"/>
        <c:auto val="1"/>
        <c:lblAlgn val="ctr"/>
        <c:lblOffset val="100"/>
        <c:noMultiLvlLbl val="0"/>
      </c:catAx>
      <c:valAx>
        <c:axId val="55790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 searching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7903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*</a:t>
            </a:r>
            <a:r>
              <a:rPr lang="en-US"/>
              <a:t>-tree time of searching (secs)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Results_Aggr_BTree_Hospital_log!$J$1</c:f>
              <c:strCache>
                <c:ptCount val="1"/>
                <c:pt idx="0">
                  <c:v>Mean time of searching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Results_Aggr_BTree_Hospital_log!$J$10:$J$20</c:f>
              <c:numCache>
                <c:formatCode>0.00E+00</c:formatCode>
                <c:ptCount val="11"/>
                <c:pt idx="0">
                  <c:v>0.53125860000000003</c:v>
                </c:pt>
                <c:pt idx="1">
                  <c:v>0.52685789999999999</c:v>
                </c:pt>
                <c:pt idx="2">
                  <c:v>0.52755779999999997</c:v>
                </c:pt>
                <c:pt idx="3">
                  <c:v>0.52824720000000003</c:v>
                </c:pt>
                <c:pt idx="4">
                  <c:v>0.52035299999999995</c:v>
                </c:pt>
                <c:pt idx="5">
                  <c:v>0.52694360000000007</c:v>
                </c:pt>
                <c:pt idx="6">
                  <c:v>0.52204649999999997</c:v>
                </c:pt>
                <c:pt idx="7">
                  <c:v>0.52495080000000005</c:v>
                </c:pt>
                <c:pt idx="8">
                  <c:v>0.52384649999999999</c:v>
                </c:pt>
                <c:pt idx="9">
                  <c:v>0.52774019999999999</c:v>
                </c:pt>
                <c:pt idx="10">
                  <c:v>0.52645029999999993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B8-4718-990C-841ABD6A5C5A}"/>
            </c:ext>
          </c:extLst>
        </c:ser>
        <c:ser>
          <c:idx val="1"/>
          <c:order val="1"/>
          <c:tx>
            <c:strRef>
              <c:f>Results_Aggr_BTree_Hospital_log!$K$1</c:f>
              <c:strCache>
                <c:ptCount val="1"/>
                <c:pt idx="0">
                  <c:v>Mean time of searching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Results_Aggr_BTree_Hospital_log!$K$10:$K$20</c:f>
              <c:numCache>
                <c:formatCode>General</c:formatCode>
                <c:ptCount val="11"/>
                <c:pt idx="0">
                  <c:v>0.53129999999999999</c:v>
                </c:pt>
                <c:pt idx="1">
                  <c:v>0.52690000000000003</c:v>
                </c:pt>
                <c:pt idx="2">
                  <c:v>0.52759999999999996</c:v>
                </c:pt>
                <c:pt idx="3">
                  <c:v>0.52829999999999999</c:v>
                </c:pt>
                <c:pt idx="4">
                  <c:v>0.52039999999999997</c:v>
                </c:pt>
                <c:pt idx="5">
                  <c:v>0.52700000000000002</c:v>
                </c:pt>
                <c:pt idx="6">
                  <c:v>0.52210000000000001</c:v>
                </c:pt>
                <c:pt idx="7">
                  <c:v>0.52500000000000002</c:v>
                </c:pt>
                <c:pt idx="8">
                  <c:v>0.52390000000000003</c:v>
                </c:pt>
                <c:pt idx="9">
                  <c:v>0.52780000000000005</c:v>
                </c:pt>
                <c:pt idx="10">
                  <c:v>0.52649999999999997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B8-4718-990C-841ABD6A5C5A}"/>
            </c:ext>
          </c:extLst>
        </c:ser>
        <c:ser>
          <c:idx val="2"/>
          <c:order val="2"/>
          <c:tx>
            <c:strRef>
              <c:f>Results_Aggr_BTree_Hospital_log!$L$1</c:f>
              <c:strCache>
                <c:ptCount val="1"/>
                <c:pt idx="0">
                  <c:v>Mean time of searching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Results_Aggr_BTree_Hospital_log!$L$10:$L$20</c:f>
              <c:numCache>
                <c:formatCode>0.00E+00</c:formatCode>
                <c:ptCount val="11"/>
                <c:pt idx="0">
                  <c:v>0.53134139999999996</c:v>
                </c:pt>
                <c:pt idx="1">
                  <c:v>0.52694210000000008</c:v>
                </c:pt>
                <c:pt idx="2">
                  <c:v>0.52764219999999995</c:v>
                </c:pt>
                <c:pt idx="3">
                  <c:v>0.52835279999999996</c:v>
                </c:pt>
                <c:pt idx="4">
                  <c:v>0.52044699999999999</c:v>
                </c:pt>
                <c:pt idx="5">
                  <c:v>0.52705639999999998</c:v>
                </c:pt>
                <c:pt idx="6">
                  <c:v>0.52215350000000005</c:v>
                </c:pt>
                <c:pt idx="7">
                  <c:v>0.52504919999999999</c:v>
                </c:pt>
                <c:pt idx="8">
                  <c:v>0.52395350000000007</c:v>
                </c:pt>
                <c:pt idx="9">
                  <c:v>0.5278598000000001</c:v>
                </c:pt>
                <c:pt idx="10">
                  <c:v>0.52654970000000001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B8-4718-990C-841ABD6A5C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7903176"/>
        <c:axId val="557903504"/>
      </c:lineChart>
      <c:catAx>
        <c:axId val="557903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7903504"/>
        <c:crosses val="autoZero"/>
        <c:auto val="1"/>
        <c:lblAlgn val="ctr"/>
        <c:lblOffset val="100"/>
        <c:noMultiLvlLbl val="0"/>
      </c:catAx>
      <c:valAx>
        <c:axId val="55790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 searching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7903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B-tree's max search depth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Results_Aggr_BTree_Hospital_log!$F$1</c:f>
              <c:strCache>
                <c:ptCount val="1"/>
                <c:pt idx="0">
                  <c:v>Tree's max search depth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Results_Aggr_BTree_Hospital_log!$F$2:$F$6</c:f>
              <c:numCache>
                <c:formatCode>General</c:formatCode>
                <c:ptCount val="5"/>
                <c:pt idx="0">
                  <c:v>15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A3-4997-BCD9-617163418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6271488"/>
        <c:axId val="356272472"/>
      </c:lineChart>
      <c:catAx>
        <c:axId val="35627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272472"/>
        <c:crosses val="autoZero"/>
        <c:auto val="1"/>
        <c:lblAlgn val="ctr"/>
        <c:lblOffset val="100"/>
        <c:noMultiLvlLbl val="0"/>
      </c:catAx>
      <c:valAx>
        <c:axId val="35627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Tree's</a:t>
                </a:r>
                <a:r>
                  <a:rPr lang="en-US" baseline="0"/>
                  <a:t> max search depth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27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time</a:t>
            </a:r>
            <a:r>
              <a:rPr lang="en-US" baseline="0"/>
              <a:t> of indexing (secs)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Results_Aggr_BTree_Hospital_log!$G$1</c:f>
              <c:strCache>
                <c:ptCount val="1"/>
                <c:pt idx="0">
                  <c:v>Mean time of indexing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Results_Aggr_BTree_Hospital_log!$G$2:$G$6</c:f>
              <c:numCache>
                <c:formatCode>General</c:formatCode>
                <c:ptCount val="5"/>
                <c:pt idx="0">
                  <c:v>92.381254999999996</c:v>
                </c:pt>
                <c:pt idx="1">
                  <c:v>85.290538300000009</c:v>
                </c:pt>
                <c:pt idx="2">
                  <c:v>83.572309999999987</c:v>
                </c:pt>
                <c:pt idx="3">
                  <c:v>82.5813804</c:v>
                </c:pt>
                <c:pt idx="4">
                  <c:v>82.009856759999991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0B-4738-8B91-5C1BDB6FB1A6}"/>
            </c:ext>
          </c:extLst>
        </c:ser>
        <c:ser>
          <c:idx val="1"/>
          <c:order val="1"/>
          <c:tx>
            <c:strRef>
              <c:f>Results_Aggr_BTree_Hospital_log!$H$1</c:f>
              <c:strCache>
                <c:ptCount val="1"/>
                <c:pt idx="0">
                  <c:v>Mean time of indexing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Results_Aggr_BTree_Hospital_log!$H$2:$H$6</c:f>
              <c:numCache>
                <c:formatCode>General</c:formatCode>
                <c:ptCount val="5"/>
                <c:pt idx="0">
                  <c:v>92.483599999999996</c:v>
                </c:pt>
                <c:pt idx="1">
                  <c:v>85.310900000000004</c:v>
                </c:pt>
                <c:pt idx="2">
                  <c:v>83.867099999999994</c:v>
                </c:pt>
                <c:pt idx="3">
                  <c:v>82.599000000000004</c:v>
                </c:pt>
                <c:pt idx="4">
                  <c:v>82.013599999999997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0B-4738-8B91-5C1BDB6FB1A6}"/>
            </c:ext>
          </c:extLst>
        </c:ser>
        <c:ser>
          <c:idx val="2"/>
          <c:order val="2"/>
          <c:tx>
            <c:strRef>
              <c:f>Results_Aggr_BTree_Hospital_log!$I$1</c:f>
              <c:strCache>
                <c:ptCount val="1"/>
                <c:pt idx="0">
                  <c:v>Mean time of indexing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Results_Aggr_BTree_Hospital_log!$I$2:$I$6</c:f>
              <c:numCache>
                <c:formatCode>0.00E+00</c:formatCode>
                <c:ptCount val="5"/>
                <c:pt idx="0">
                  <c:v>92.585944999999995</c:v>
                </c:pt>
                <c:pt idx="1">
                  <c:v>85.331261699999999</c:v>
                </c:pt>
                <c:pt idx="2">
                  <c:v>84.16189</c:v>
                </c:pt>
                <c:pt idx="3">
                  <c:v>82.616619600000007</c:v>
                </c:pt>
                <c:pt idx="4">
                  <c:v>82.017343240000002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0B-4738-8B91-5C1BDB6FB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0020480"/>
        <c:axId val="356274440"/>
      </c:lineChart>
      <c:catAx>
        <c:axId val="260020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274440"/>
        <c:crosses val="autoZero"/>
        <c:auto val="1"/>
        <c:lblAlgn val="ctr"/>
        <c:lblOffset val="100"/>
        <c:noMultiLvlLbl val="0"/>
      </c:catAx>
      <c:valAx>
        <c:axId val="35627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of indexing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02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-tree's max search depth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Results_Aggr_BTree_Hospital_log!$F$1</c:f>
              <c:strCache>
                <c:ptCount val="1"/>
                <c:pt idx="0">
                  <c:v>Tree's max search depth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Results_Aggr_BTree_Hospital_log!$F$2:$F$6</c:f>
              <c:numCache>
                <c:formatCode>General</c:formatCode>
                <c:ptCount val="5"/>
                <c:pt idx="0">
                  <c:v>15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16-4DAB-B104-A6959E8A7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6271488"/>
        <c:axId val="356272472"/>
      </c:lineChart>
      <c:catAx>
        <c:axId val="35627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272472"/>
        <c:crosses val="autoZero"/>
        <c:auto val="1"/>
        <c:lblAlgn val="ctr"/>
        <c:lblOffset val="100"/>
        <c:noMultiLvlLbl val="0"/>
      </c:catAx>
      <c:valAx>
        <c:axId val="35627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Tree's</a:t>
                </a:r>
                <a:r>
                  <a:rPr lang="en-US" baseline="0"/>
                  <a:t> max search depth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27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*</a:t>
            </a:r>
            <a:r>
              <a:rPr lang="en-US"/>
              <a:t>-tree's max search depth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Results_Aggr_BTree_Hospital_log!$F$1</c:f>
              <c:strCache>
                <c:ptCount val="1"/>
                <c:pt idx="0">
                  <c:v>Tree's max search depth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Results_Aggr_BTree_Hospital_log!$F$2:$F$6</c:f>
              <c:numCache>
                <c:formatCode>General</c:formatCode>
                <c:ptCount val="5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F-44AD-8E3D-00B4C0FC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6271488"/>
        <c:axId val="356272472"/>
      </c:lineChart>
      <c:catAx>
        <c:axId val="35627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272472"/>
        <c:crosses val="autoZero"/>
        <c:auto val="1"/>
        <c:lblAlgn val="ctr"/>
        <c:lblOffset val="100"/>
        <c:noMultiLvlLbl val="0"/>
      </c:catAx>
      <c:valAx>
        <c:axId val="35627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Tree's</a:t>
                </a:r>
                <a:r>
                  <a:rPr lang="en-US" baseline="0"/>
                  <a:t> max search depth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27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B-tree's max search depth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Results_Aggr_BTree_Hospital_log!$F$1</c:f>
              <c:strCache>
                <c:ptCount val="1"/>
                <c:pt idx="0">
                  <c:v>Tree's max search depth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Results_Aggr_BTree_Hospital_log!$F$6:$F$10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08-4698-A56C-DCF1ECCD7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6299520"/>
        <c:axId val="556298208"/>
      </c:lineChart>
      <c:catAx>
        <c:axId val="556299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98208"/>
        <c:crosses val="autoZero"/>
        <c:auto val="1"/>
        <c:lblAlgn val="ctr"/>
        <c:lblOffset val="100"/>
        <c:noMultiLvlLbl val="0"/>
      </c:catAx>
      <c:valAx>
        <c:axId val="55629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Tree's max search depth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9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-tree's max search depth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Results_Aggr_BTree_Hospital_log!$F$1</c:f>
              <c:strCache>
                <c:ptCount val="1"/>
                <c:pt idx="0">
                  <c:v>Tree's max search depth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Results_Aggr_BTree_Hospital_log!$F$6:$F$10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20-4434-ABAB-5B065C530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6299520"/>
        <c:axId val="556298208"/>
      </c:lineChart>
      <c:catAx>
        <c:axId val="556299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98208"/>
        <c:crosses val="autoZero"/>
        <c:auto val="1"/>
        <c:lblAlgn val="ctr"/>
        <c:lblOffset val="100"/>
        <c:noMultiLvlLbl val="0"/>
      </c:catAx>
      <c:valAx>
        <c:axId val="55629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Tree's max search depth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9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*</a:t>
            </a:r>
            <a:r>
              <a:rPr lang="en-US"/>
              <a:t>-tree's max search depth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Results_Aggr_BTree_Hospital_log!$F$1</c:f>
              <c:strCache>
                <c:ptCount val="1"/>
                <c:pt idx="0">
                  <c:v>Tree's max search depth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Results_Aggr_BTree_Hospital_log!$F$6:$F$10</c:f>
              <c:numCache>
                <c:formatCode>General</c:formatCode>
                <c:ptCount val="5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AF-4053-BF8A-B4199E8DE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6299520"/>
        <c:axId val="556298208"/>
      </c:lineChart>
      <c:catAx>
        <c:axId val="556299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98208"/>
        <c:crosses val="autoZero"/>
        <c:auto val="1"/>
        <c:lblAlgn val="ctr"/>
        <c:lblOffset val="100"/>
        <c:noMultiLvlLbl val="0"/>
      </c:catAx>
      <c:valAx>
        <c:axId val="55629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Tree's max search depth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9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B-tree's max search depth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Results_Aggr_BTree_Hospital_log!$F$1</c:f>
              <c:strCache>
                <c:ptCount val="1"/>
                <c:pt idx="0">
                  <c:v>Tree's max search depth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Results_Aggr_BTree_Hospital_log!$F$10:$F$20</c:f>
              <c:numCache>
                <c:formatCode>General</c:formatCode>
                <c:ptCount val="1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CA-48F7-8D9C-5EF81E61E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6280496"/>
        <c:axId val="556286400"/>
      </c:lineChart>
      <c:catAx>
        <c:axId val="55628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86400"/>
        <c:crosses val="autoZero"/>
        <c:auto val="1"/>
        <c:lblAlgn val="ctr"/>
        <c:lblOffset val="100"/>
        <c:noMultiLvlLbl val="0"/>
      </c:catAx>
      <c:valAx>
        <c:axId val="55628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Tree's max search depth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8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-tree's max search depth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Results_Aggr_BTree_Hospital_log!$F$1</c:f>
              <c:strCache>
                <c:ptCount val="1"/>
                <c:pt idx="0">
                  <c:v>Tree's max search depth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Results_Aggr_BTree_Hospital_log!$F$10:$F$20</c:f>
              <c:numCache>
                <c:formatCode>General</c:formatCode>
                <c:ptCount val="1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8B-4839-8CD8-296649977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6280496"/>
        <c:axId val="556286400"/>
      </c:lineChart>
      <c:catAx>
        <c:axId val="55628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86400"/>
        <c:crosses val="autoZero"/>
        <c:auto val="1"/>
        <c:lblAlgn val="ctr"/>
        <c:lblOffset val="100"/>
        <c:noMultiLvlLbl val="0"/>
      </c:catAx>
      <c:valAx>
        <c:axId val="55628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Tree's max search depth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8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*</a:t>
            </a:r>
            <a:r>
              <a:rPr lang="en-US"/>
              <a:t>-tree's max search depth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Results_Aggr_BTree_Hospital_log!$F$1</c:f>
              <c:strCache>
                <c:ptCount val="1"/>
                <c:pt idx="0">
                  <c:v>Tree's max search depth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Results_Aggr_BTree_Hospital_log!$F$10:$F$20</c:f>
              <c:numCache>
                <c:formatCode>General</c:formatCode>
                <c:ptCount val="11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CD-4490-99E0-F33CC4985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6280496"/>
        <c:axId val="556286400"/>
      </c:lineChart>
      <c:catAx>
        <c:axId val="55628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86400"/>
        <c:crosses val="autoZero"/>
        <c:auto val="1"/>
        <c:lblAlgn val="ctr"/>
        <c:lblOffset val="100"/>
        <c:noMultiLvlLbl val="0"/>
      </c:catAx>
      <c:valAx>
        <c:axId val="55628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Tree's max search depth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8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*</a:t>
            </a:r>
            <a:r>
              <a:rPr lang="en-US"/>
              <a:t>-tree time</a:t>
            </a:r>
            <a:r>
              <a:rPr lang="en-US" baseline="0"/>
              <a:t> of indexing (secs)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Results_Aggr_BTree_Hospital_log!$G$1</c:f>
              <c:strCache>
                <c:ptCount val="1"/>
                <c:pt idx="0">
                  <c:v>Mean time of indexing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Results_Aggr_BTree_Hospital_log!$G$2:$G$6</c:f>
              <c:numCache>
                <c:formatCode>General</c:formatCode>
                <c:ptCount val="5"/>
                <c:pt idx="0">
                  <c:v>87.509737110000003</c:v>
                </c:pt>
                <c:pt idx="1">
                  <c:v>86.19561951</c:v>
                </c:pt>
                <c:pt idx="2">
                  <c:v>85.328864150000001</c:v>
                </c:pt>
                <c:pt idx="3">
                  <c:v>85.529520959999999</c:v>
                </c:pt>
                <c:pt idx="4">
                  <c:v>85.443980960000005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03-4538-AB32-31D05D18B984}"/>
            </c:ext>
          </c:extLst>
        </c:ser>
        <c:ser>
          <c:idx val="1"/>
          <c:order val="1"/>
          <c:tx>
            <c:strRef>
              <c:f>Results_Aggr_BTree_Hospital_log!$H$1</c:f>
              <c:strCache>
                <c:ptCount val="1"/>
                <c:pt idx="0">
                  <c:v>Mean time of indexing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Results_Aggr_BTree_Hospital_log!$H$2:$H$6</c:f>
              <c:numCache>
                <c:formatCode>General</c:formatCode>
                <c:ptCount val="5"/>
                <c:pt idx="0">
                  <c:v>87.515100000000004</c:v>
                </c:pt>
                <c:pt idx="1">
                  <c:v>86.197100000000006</c:v>
                </c:pt>
                <c:pt idx="2">
                  <c:v>85.330500000000001</c:v>
                </c:pt>
                <c:pt idx="3">
                  <c:v>85.531400000000005</c:v>
                </c:pt>
                <c:pt idx="4">
                  <c:v>85.447400000000002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03-4538-AB32-31D05D18B984}"/>
            </c:ext>
          </c:extLst>
        </c:ser>
        <c:ser>
          <c:idx val="2"/>
          <c:order val="2"/>
          <c:tx>
            <c:strRef>
              <c:f>Results_Aggr_BTree_Hospital_log!$I$1</c:f>
              <c:strCache>
                <c:ptCount val="1"/>
                <c:pt idx="0">
                  <c:v>Mean time of indexing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Results_Aggr_BTree_Hospital_log!$A$2:$A$6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</c:numCache>
            </c:numRef>
          </c:cat>
          <c:val>
            <c:numRef>
              <c:f>Results_Aggr_BTree_Hospital_log!$I$2:$I$6</c:f>
              <c:numCache>
                <c:formatCode>0.00E+00</c:formatCode>
                <c:ptCount val="5"/>
                <c:pt idx="0">
                  <c:v>87.520462890000005</c:v>
                </c:pt>
                <c:pt idx="1">
                  <c:v>86.198580490000012</c:v>
                </c:pt>
                <c:pt idx="2">
                  <c:v>85.33213585</c:v>
                </c:pt>
                <c:pt idx="3">
                  <c:v>85.533279040000011</c:v>
                </c:pt>
                <c:pt idx="4">
                  <c:v>85.450819039999999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03-4538-AB32-31D05D18B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0020480"/>
        <c:axId val="356274440"/>
      </c:lineChart>
      <c:catAx>
        <c:axId val="260020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274440"/>
        <c:crosses val="autoZero"/>
        <c:auto val="1"/>
        <c:lblAlgn val="ctr"/>
        <c:lblOffset val="100"/>
        <c:noMultiLvlLbl val="0"/>
      </c:catAx>
      <c:valAx>
        <c:axId val="35627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of indexing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02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B-tree time of indexing (secs)</a:t>
            </a:r>
            <a:endParaRPr lang="ru-RU"/>
          </a:p>
        </c:rich>
      </c:tx>
      <c:layout>
        <c:manualLayout>
          <c:xMode val="edge"/>
          <c:yMode val="edge"/>
          <c:x val="0.3094582239720035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Results_Aggr_BTree_Hospital_log!$G$1</c:f>
              <c:strCache>
                <c:ptCount val="1"/>
                <c:pt idx="0">
                  <c:v>Mean time of indexing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Results_Aggr_BTree_Hospital_log!$G$6:$G$10</c:f>
              <c:numCache>
                <c:formatCode>General</c:formatCode>
                <c:ptCount val="5"/>
                <c:pt idx="0">
                  <c:v>81.85212156</c:v>
                </c:pt>
                <c:pt idx="1">
                  <c:v>81.253199350000003</c:v>
                </c:pt>
                <c:pt idx="2">
                  <c:v>81.056414439999998</c:v>
                </c:pt>
                <c:pt idx="3">
                  <c:v>80.723484790000001</c:v>
                </c:pt>
                <c:pt idx="4">
                  <c:v>80.768303149999994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E3-45A7-A745-492F10A9E24E}"/>
            </c:ext>
          </c:extLst>
        </c:ser>
        <c:ser>
          <c:idx val="1"/>
          <c:order val="1"/>
          <c:tx>
            <c:strRef>
              <c:f>Results_Aggr_BTree_Hospital_log!$H$1</c:f>
              <c:strCache>
                <c:ptCount val="1"/>
                <c:pt idx="0">
                  <c:v>Mean time of indexing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Results_Aggr_BTree_Hospital_log!$H$6:$H$10</c:f>
              <c:numCache>
                <c:formatCode>General</c:formatCode>
                <c:ptCount val="5"/>
                <c:pt idx="0">
                  <c:v>81.855400000000003</c:v>
                </c:pt>
                <c:pt idx="1">
                  <c:v>81.255499999999998</c:v>
                </c:pt>
                <c:pt idx="2">
                  <c:v>81.060199999999995</c:v>
                </c:pt>
                <c:pt idx="3">
                  <c:v>80.725700000000003</c:v>
                </c:pt>
                <c:pt idx="4">
                  <c:v>80.770499999999998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E3-45A7-A745-492F10A9E24E}"/>
            </c:ext>
          </c:extLst>
        </c:ser>
        <c:ser>
          <c:idx val="2"/>
          <c:order val="2"/>
          <c:tx>
            <c:strRef>
              <c:f>Results_Aggr_BTree_Hospital_log!$I$1</c:f>
              <c:strCache>
                <c:ptCount val="1"/>
                <c:pt idx="0">
                  <c:v>Mean time of indexing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Results_Aggr_BTree_Hospital_log!$I$6:$I$10</c:f>
              <c:numCache>
                <c:formatCode>0.00E+00</c:formatCode>
                <c:ptCount val="5"/>
                <c:pt idx="0">
                  <c:v>81.858678440000006</c:v>
                </c:pt>
                <c:pt idx="1">
                  <c:v>81.257800649999993</c:v>
                </c:pt>
                <c:pt idx="2">
                  <c:v>81.063985559999992</c:v>
                </c:pt>
                <c:pt idx="3">
                  <c:v>80.727915210000006</c:v>
                </c:pt>
                <c:pt idx="4">
                  <c:v>80.772696850000003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E3-45A7-A745-492F10A9E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4567336"/>
        <c:axId val="554568648"/>
      </c:lineChart>
      <c:catAx>
        <c:axId val="554567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4568648"/>
        <c:crosses val="autoZero"/>
        <c:auto val="1"/>
        <c:lblAlgn val="ctr"/>
        <c:lblOffset val="100"/>
        <c:noMultiLvlLbl val="0"/>
      </c:catAx>
      <c:valAx>
        <c:axId val="554568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</a:t>
                </a:r>
                <a:r>
                  <a:rPr lang="en-US" baseline="0"/>
                  <a:t> indexing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4567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time of indexing (secs)</a:t>
            </a:r>
            <a:endParaRPr lang="ru-RU"/>
          </a:p>
        </c:rich>
      </c:tx>
      <c:layout>
        <c:manualLayout>
          <c:xMode val="edge"/>
          <c:yMode val="edge"/>
          <c:x val="0.3094582239720035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Results_Aggr_BTree_Hospital_log!$G$1</c:f>
              <c:strCache>
                <c:ptCount val="1"/>
                <c:pt idx="0">
                  <c:v>Mean time of indexing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Results_Aggr_BTree_Hospital_log!$G$6:$G$10</c:f>
              <c:numCache>
                <c:formatCode>General</c:formatCode>
                <c:ptCount val="5"/>
                <c:pt idx="0">
                  <c:v>82.009856759999991</c:v>
                </c:pt>
                <c:pt idx="1">
                  <c:v>81.440116950000004</c:v>
                </c:pt>
                <c:pt idx="2">
                  <c:v>81.230365950000007</c:v>
                </c:pt>
                <c:pt idx="3">
                  <c:v>80.864238240000006</c:v>
                </c:pt>
                <c:pt idx="4">
                  <c:v>80.884959640000005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BD-46F9-B23C-5DF66D4F503B}"/>
            </c:ext>
          </c:extLst>
        </c:ser>
        <c:ser>
          <c:idx val="1"/>
          <c:order val="1"/>
          <c:tx>
            <c:strRef>
              <c:f>Results_Aggr_BTree_Hospital_log!$H$1</c:f>
              <c:strCache>
                <c:ptCount val="1"/>
                <c:pt idx="0">
                  <c:v>Mean time of indexing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Results_Aggr_BTree_Hospital_log!$H$6:$H$10</c:f>
              <c:numCache>
                <c:formatCode>General</c:formatCode>
                <c:ptCount val="5"/>
                <c:pt idx="0">
                  <c:v>82.013599999999997</c:v>
                </c:pt>
                <c:pt idx="1">
                  <c:v>81.4495</c:v>
                </c:pt>
                <c:pt idx="2">
                  <c:v>81.233500000000006</c:v>
                </c:pt>
                <c:pt idx="3">
                  <c:v>80.866200000000006</c:v>
                </c:pt>
                <c:pt idx="4">
                  <c:v>80.885800000000003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BD-46F9-B23C-5DF66D4F503B}"/>
            </c:ext>
          </c:extLst>
        </c:ser>
        <c:ser>
          <c:idx val="2"/>
          <c:order val="2"/>
          <c:tx>
            <c:strRef>
              <c:f>Results_Aggr_BTree_Hospital_log!$I$1</c:f>
              <c:strCache>
                <c:ptCount val="1"/>
                <c:pt idx="0">
                  <c:v>Mean time of indexing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Results_Aggr_BTree_Hospital_log!$I$6:$I$10</c:f>
              <c:numCache>
                <c:formatCode>0.00E+00</c:formatCode>
                <c:ptCount val="5"/>
                <c:pt idx="0">
                  <c:v>82.017343240000002</c:v>
                </c:pt>
                <c:pt idx="1">
                  <c:v>81.458883049999997</c:v>
                </c:pt>
                <c:pt idx="2">
                  <c:v>81.236634050000006</c:v>
                </c:pt>
                <c:pt idx="3">
                  <c:v>80.868161760000007</c:v>
                </c:pt>
                <c:pt idx="4">
                  <c:v>80.886640360000001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BD-46F9-B23C-5DF66D4F50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4567336"/>
        <c:axId val="554568648"/>
      </c:lineChart>
      <c:catAx>
        <c:axId val="554567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4568648"/>
        <c:crosses val="autoZero"/>
        <c:auto val="1"/>
        <c:lblAlgn val="ctr"/>
        <c:lblOffset val="100"/>
        <c:noMultiLvlLbl val="0"/>
      </c:catAx>
      <c:valAx>
        <c:axId val="554568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</a:t>
                </a:r>
                <a:r>
                  <a:rPr lang="en-US" baseline="0"/>
                  <a:t> indexing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4567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*</a:t>
            </a:r>
            <a:r>
              <a:rPr lang="en-US"/>
              <a:t>-tree time of indexing (secs)</a:t>
            </a:r>
            <a:endParaRPr lang="ru-RU"/>
          </a:p>
        </c:rich>
      </c:tx>
      <c:layout>
        <c:manualLayout>
          <c:xMode val="edge"/>
          <c:yMode val="edge"/>
          <c:x val="0.3094582239720035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Results_Aggr_BTree_Hospital_log!$G$1</c:f>
              <c:strCache>
                <c:ptCount val="1"/>
                <c:pt idx="0">
                  <c:v>Mean time of indexing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Results_Aggr_BTree_Hospital_log!$G$6:$G$10</c:f>
              <c:numCache>
                <c:formatCode>General</c:formatCode>
                <c:ptCount val="5"/>
                <c:pt idx="0">
                  <c:v>85.443980960000005</c:v>
                </c:pt>
                <c:pt idx="1">
                  <c:v>83.118643559999995</c:v>
                </c:pt>
                <c:pt idx="2">
                  <c:v>82.901640310000005</c:v>
                </c:pt>
                <c:pt idx="3">
                  <c:v>82.491799709999995</c:v>
                </c:pt>
                <c:pt idx="4">
                  <c:v>82.238748749999999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4A-438E-A95C-D15E5DC477D1}"/>
            </c:ext>
          </c:extLst>
        </c:ser>
        <c:ser>
          <c:idx val="1"/>
          <c:order val="1"/>
          <c:tx>
            <c:strRef>
              <c:f>Results_Aggr_BTree_Hospital_log!$H$1</c:f>
              <c:strCache>
                <c:ptCount val="1"/>
                <c:pt idx="0">
                  <c:v>Mean time of indexing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Results_Aggr_BTree_Hospital_log!$H$6:$H$10</c:f>
              <c:numCache>
                <c:formatCode>General</c:formatCode>
                <c:ptCount val="5"/>
                <c:pt idx="0">
                  <c:v>85.447400000000002</c:v>
                </c:pt>
                <c:pt idx="1">
                  <c:v>83.121600000000001</c:v>
                </c:pt>
                <c:pt idx="2">
                  <c:v>82.905900000000003</c:v>
                </c:pt>
                <c:pt idx="3">
                  <c:v>82.498099999999994</c:v>
                </c:pt>
                <c:pt idx="4">
                  <c:v>82.241500000000002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A-438E-A95C-D15E5DC477D1}"/>
            </c:ext>
          </c:extLst>
        </c:ser>
        <c:ser>
          <c:idx val="2"/>
          <c:order val="2"/>
          <c:tx>
            <c:strRef>
              <c:f>Results_Aggr_BTree_Hospital_log!$I$1</c:f>
              <c:strCache>
                <c:ptCount val="1"/>
                <c:pt idx="0">
                  <c:v>Mean time of indexing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Results_Aggr_BTree_Hospital_log!$A$6:$A$10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Results_Aggr_BTree_Hospital_log!$I$6:$I$10</c:f>
              <c:numCache>
                <c:formatCode>0.00E+00</c:formatCode>
                <c:ptCount val="5"/>
                <c:pt idx="0">
                  <c:v>85.450819039999999</c:v>
                </c:pt>
                <c:pt idx="1">
                  <c:v>83.124556440000006</c:v>
                </c:pt>
                <c:pt idx="2">
                  <c:v>82.91015969</c:v>
                </c:pt>
                <c:pt idx="3">
                  <c:v>82.504400289999992</c:v>
                </c:pt>
                <c:pt idx="4">
                  <c:v>82.244251250000005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4A-438E-A95C-D15E5DC47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4567336"/>
        <c:axId val="554568648"/>
      </c:lineChart>
      <c:catAx>
        <c:axId val="554567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4568648"/>
        <c:crosses val="autoZero"/>
        <c:auto val="1"/>
        <c:lblAlgn val="ctr"/>
        <c:lblOffset val="100"/>
        <c:noMultiLvlLbl val="0"/>
      </c:catAx>
      <c:valAx>
        <c:axId val="554568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</a:t>
                </a:r>
                <a:r>
                  <a:rPr lang="en-US" baseline="0"/>
                  <a:t> indexing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4567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B-tree time of</a:t>
            </a:r>
            <a:r>
              <a:rPr lang="en-US" baseline="0"/>
              <a:t> indexing (secs)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Results_Aggr_BTree_Hospital_log!$G$1</c:f>
              <c:strCache>
                <c:ptCount val="1"/>
                <c:pt idx="0">
                  <c:v>Mean time of indexing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Results_Aggr_BTree_Hospital_log!$G$10:$G$20</c:f>
              <c:numCache>
                <c:formatCode>General</c:formatCode>
                <c:ptCount val="11"/>
                <c:pt idx="0">
                  <c:v>80.768303149999994</c:v>
                </c:pt>
                <c:pt idx="1">
                  <c:v>83.186485559999994</c:v>
                </c:pt>
                <c:pt idx="2">
                  <c:v>86.292001990000003</c:v>
                </c:pt>
                <c:pt idx="3">
                  <c:v>89.545104199999997</c:v>
                </c:pt>
                <c:pt idx="4">
                  <c:v>93.640236439999995</c:v>
                </c:pt>
                <c:pt idx="5">
                  <c:v>97.257977000000011</c:v>
                </c:pt>
                <c:pt idx="6">
                  <c:v>101.05926696</c:v>
                </c:pt>
                <c:pt idx="7">
                  <c:v>106.44514336</c:v>
                </c:pt>
                <c:pt idx="8">
                  <c:v>110.70249378999999</c:v>
                </c:pt>
                <c:pt idx="9">
                  <c:v>114.69501216</c:v>
                </c:pt>
                <c:pt idx="10">
                  <c:v>119.228571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C4-403B-A915-7FBEBF73FE0D}"/>
            </c:ext>
          </c:extLst>
        </c:ser>
        <c:ser>
          <c:idx val="1"/>
          <c:order val="1"/>
          <c:tx>
            <c:strRef>
              <c:f>Results_Aggr_BTree_Hospital_log!$H$1</c:f>
              <c:strCache>
                <c:ptCount val="1"/>
                <c:pt idx="0">
                  <c:v>Mean time of indexing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Results_Aggr_BTree_Hospital_log!$H$10:$H$20</c:f>
              <c:numCache>
                <c:formatCode>General</c:formatCode>
                <c:ptCount val="11"/>
                <c:pt idx="0">
                  <c:v>80.770499999999998</c:v>
                </c:pt>
                <c:pt idx="1">
                  <c:v>83.189599999999999</c:v>
                </c:pt>
                <c:pt idx="2">
                  <c:v>86.295299999999997</c:v>
                </c:pt>
                <c:pt idx="3">
                  <c:v>89.573300000000003</c:v>
                </c:pt>
                <c:pt idx="4">
                  <c:v>93.643799999999999</c:v>
                </c:pt>
                <c:pt idx="5">
                  <c:v>97.26</c:v>
                </c:pt>
                <c:pt idx="6">
                  <c:v>101.062</c:v>
                </c:pt>
                <c:pt idx="7">
                  <c:v>106.453</c:v>
                </c:pt>
                <c:pt idx="8">
                  <c:v>110.70699999999999</c:v>
                </c:pt>
                <c:pt idx="9">
                  <c:v>114.702</c:v>
                </c:pt>
                <c:pt idx="10">
                  <c:v>119.23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C4-403B-A915-7FBEBF73FE0D}"/>
            </c:ext>
          </c:extLst>
        </c:ser>
        <c:ser>
          <c:idx val="2"/>
          <c:order val="2"/>
          <c:tx>
            <c:strRef>
              <c:f>Results_Aggr_BTree_Hospital_log!$I$1</c:f>
              <c:strCache>
                <c:ptCount val="1"/>
                <c:pt idx="0">
                  <c:v>Mean time of indexing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Results_Aggr_BTree_Hospital_log!$I$10:$I$20</c:f>
              <c:numCache>
                <c:formatCode>0.00E+00</c:formatCode>
                <c:ptCount val="11"/>
                <c:pt idx="0">
                  <c:v>80.772696850000003</c:v>
                </c:pt>
                <c:pt idx="1">
                  <c:v>83.192714440000003</c:v>
                </c:pt>
                <c:pt idx="2">
                  <c:v>86.298598009999992</c:v>
                </c:pt>
                <c:pt idx="3">
                  <c:v>89.601495800000009</c:v>
                </c:pt>
                <c:pt idx="4">
                  <c:v>93.647363560000002</c:v>
                </c:pt>
                <c:pt idx="5">
                  <c:v>97.262022999999999</c:v>
                </c:pt>
                <c:pt idx="6">
                  <c:v>101.06473303999999</c:v>
                </c:pt>
                <c:pt idx="7">
                  <c:v>106.46085664</c:v>
                </c:pt>
                <c:pt idx="8">
                  <c:v>110.71150621</c:v>
                </c:pt>
                <c:pt idx="9">
                  <c:v>114.70898783999999</c:v>
                </c:pt>
                <c:pt idx="10">
                  <c:v>119.23142900000001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C4-403B-A915-7FBEBF73FE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6271312"/>
        <c:axId val="556270328"/>
      </c:lineChart>
      <c:catAx>
        <c:axId val="556271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70328"/>
        <c:crosses val="autoZero"/>
        <c:auto val="1"/>
        <c:lblAlgn val="ctr"/>
        <c:lblOffset val="100"/>
        <c:noMultiLvlLbl val="0"/>
      </c:catAx>
      <c:valAx>
        <c:axId val="556270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</a:t>
                </a:r>
                <a:r>
                  <a:rPr lang="en-US" baseline="0"/>
                  <a:t> indexing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7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time of</a:t>
            </a:r>
            <a:r>
              <a:rPr lang="en-US" baseline="0"/>
              <a:t> indexing (secs)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Results_Aggr_BTree_Hospital_log!$G$1</c:f>
              <c:strCache>
                <c:ptCount val="1"/>
                <c:pt idx="0">
                  <c:v>Mean time of indexing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Results_Aggr_BTree_Hospital_log!$G$10:$G$20</c:f>
              <c:numCache>
                <c:formatCode>General</c:formatCode>
                <c:ptCount val="11"/>
                <c:pt idx="0">
                  <c:v>80.884959640000005</c:v>
                </c:pt>
                <c:pt idx="1">
                  <c:v>83.301679390000004</c:v>
                </c:pt>
                <c:pt idx="2">
                  <c:v>86.446853709999999</c:v>
                </c:pt>
                <c:pt idx="3">
                  <c:v>89.645757909999986</c:v>
                </c:pt>
                <c:pt idx="4">
                  <c:v>93.866778310000001</c:v>
                </c:pt>
                <c:pt idx="5">
                  <c:v>97.557627600000004</c:v>
                </c:pt>
                <c:pt idx="6">
                  <c:v>101.3829096</c:v>
                </c:pt>
                <c:pt idx="7">
                  <c:v>106.4879517</c:v>
                </c:pt>
                <c:pt idx="8">
                  <c:v>110.83845359999999</c:v>
                </c:pt>
                <c:pt idx="9">
                  <c:v>114.9295599</c:v>
                </c:pt>
                <c:pt idx="10">
                  <c:v>119.15743191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47-4356-BA54-AD41F6B7612E}"/>
            </c:ext>
          </c:extLst>
        </c:ser>
        <c:ser>
          <c:idx val="1"/>
          <c:order val="1"/>
          <c:tx>
            <c:strRef>
              <c:f>Results_Aggr_BTree_Hospital_log!$H$1</c:f>
              <c:strCache>
                <c:ptCount val="1"/>
                <c:pt idx="0">
                  <c:v>Mean time of indexing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Results_Aggr_BTree_Hospital_log!$H$10:$H$20</c:f>
              <c:numCache>
                <c:formatCode>General</c:formatCode>
                <c:ptCount val="11"/>
                <c:pt idx="0">
                  <c:v>80.885800000000003</c:v>
                </c:pt>
                <c:pt idx="1">
                  <c:v>83.303700000000006</c:v>
                </c:pt>
                <c:pt idx="2">
                  <c:v>86.447900000000004</c:v>
                </c:pt>
                <c:pt idx="3">
                  <c:v>89.650899999999993</c:v>
                </c:pt>
                <c:pt idx="4">
                  <c:v>93.869900000000001</c:v>
                </c:pt>
                <c:pt idx="5">
                  <c:v>97.561999999999998</c:v>
                </c:pt>
                <c:pt idx="6">
                  <c:v>101.455</c:v>
                </c:pt>
                <c:pt idx="7">
                  <c:v>106.503</c:v>
                </c:pt>
                <c:pt idx="8">
                  <c:v>110.85</c:v>
                </c:pt>
                <c:pt idx="9">
                  <c:v>114.941</c:v>
                </c:pt>
                <c:pt idx="10">
                  <c:v>119.166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47-4356-BA54-AD41F6B7612E}"/>
            </c:ext>
          </c:extLst>
        </c:ser>
        <c:ser>
          <c:idx val="2"/>
          <c:order val="2"/>
          <c:tx>
            <c:strRef>
              <c:f>Results_Aggr_BTree_Hospital_log!$I$1</c:f>
              <c:strCache>
                <c:ptCount val="1"/>
                <c:pt idx="0">
                  <c:v>Mean time of indexing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Results_Aggr_BTree_Hospital_log!$I$10:$I$20</c:f>
              <c:numCache>
                <c:formatCode>0.00E+00</c:formatCode>
                <c:ptCount val="11"/>
                <c:pt idx="0">
                  <c:v>80.886640360000001</c:v>
                </c:pt>
                <c:pt idx="1">
                  <c:v>83.305720610000009</c:v>
                </c:pt>
                <c:pt idx="2">
                  <c:v>86.448946290000009</c:v>
                </c:pt>
                <c:pt idx="3">
                  <c:v>89.65604209</c:v>
                </c:pt>
                <c:pt idx="4">
                  <c:v>93.873021690000002</c:v>
                </c:pt>
                <c:pt idx="5">
                  <c:v>97.566372399999992</c:v>
                </c:pt>
                <c:pt idx="6">
                  <c:v>101.52709039999999</c:v>
                </c:pt>
                <c:pt idx="7">
                  <c:v>106.5180483</c:v>
                </c:pt>
                <c:pt idx="8">
                  <c:v>110.86154639999999</c:v>
                </c:pt>
                <c:pt idx="9">
                  <c:v>114.9524401</c:v>
                </c:pt>
                <c:pt idx="10">
                  <c:v>119.17456808999999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47-4356-BA54-AD41F6B76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6271312"/>
        <c:axId val="556270328"/>
      </c:lineChart>
      <c:catAx>
        <c:axId val="556271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70328"/>
        <c:crosses val="autoZero"/>
        <c:auto val="1"/>
        <c:lblAlgn val="ctr"/>
        <c:lblOffset val="100"/>
        <c:noMultiLvlLbl val="0"/>
      </c:catAx>
      <c:valAx>
        <c:axId val="556270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</a:t>
                </a:r>
                <a:r>
                  <a:rPr lang="en-US" baseline="0"/>
                  <a:t> indexing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7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en-US" baseline="30000"/>
              <a:t>*</a:t>
            </a:r>
            <a:r>
              <a:rPr lang="en-US"/>
              <a:t>-tree time of</a:t>
            </a:r>
            <a:r>
              <a:rPr lang="en-US" baseline="0"/>
              <a:t> indexing (secs)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Results_Aggr_BTree_Hospital_log!$G$1</c:f>
              <c:strCache>
                <c:ptCount val="1"/>
                <c:pt idx="0">
                  <c:v>Mean time of indexing bottom 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Results_Aggr_BTree_Hospital_log!$G$10:$G$20</c:f>
              <c:numCache>
                <c:formatCode>General</c:formatCode>
                <c:ptCount val="11"/>
                <c:pt idx="0">
                  <c:v>82.238748749999999</c:v>
                </c:pt>
                <c:pt idx="1">
                  <c:v>83.707466950000011</c:v>
                </c:pt>
                <c:pt idx="2">
                  <c:v>85.246843990000002</c:v>
                </c:pt>
                <c:pt idx="3">
                  <c:v>87.781373909999999</c:v>
                </c:pt>
                <c:pt idx="4">
                  <c:v>90.141592709999998</c:v>
                </c:pt>
                <c:pt idx="5">
                  <c:v>92.753105199999993</c:v>
                </c:pt>
                <c:pt idx="6">
                  <c:v>95.067866439999989</c:v>
                </c:pt>
                <c:pt idx="7">
                  <c:v>98.598767999999993</c:v>
                </c:pt>
                <c:pt idx="8">
                  <c:v>101.116679</c:v>
                </c:pt>
                <c:pt idx="9">
                  <c:v>103.39409896000001</c:v>
                </c:pt>
                <c:pt idx="10">
                  <c:v>106.57250584000001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50-42DE-929A-FD6437B0B9DF}"/>
            </c:ext>
          </c:extLst>
        </c:ser>
        <c:ser>
          <c:idx val="1"/>
          <c:order val="1"/>
          <c:tx>
            <c:strRef>
              <c:f>Results_Aggr_BTree_Hospital_log!$H$1</c:f>
              <c:strCache>
                <c:ptCount val="1"/>
                <c:pt idx="0">
                  <c:v>Mean time of indexing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Results_Aggr_BTree_Hospital_log!$H$10:$H$20</c:f>
              <c:numCache>
                <c:formatCode>General</c:formatCode>
                <c:ptCount val="11"/>
                <c:pt idx="0">
                  <c:v>82.241500000000002</c:v>
                </c:pt>
                <c:pt idx="1">
                  <c:v>83.709500000000006</c:v>
                </c:pt>
                <c:pt idx="2">
                  <c:v>85.249700000000004</c:v>
                </c:pt>
                <c:pt idx="3">
                  <c:v>87.782899999999998</c:v>
                </c:pt>
                <c:pt idx="4">
                  <c:v>90.143900000000002</c:v>
                </c:pt>
                <c:pt idx="5">
                  <c:v>92.756</c:v>
                </c:pt>
                <c:pt idx="6">
                  <c:v>95.069199999999995</c:v>
                </c:pt>
                <c:pt idx="7">
                  <c:v>98.731999999999999</c:v>
                </c:pt>
                <c:pt idx="8">
                  <c:v>101.149</c:v>
                </c:pt>
                <c:pt idx="9">
                  <c:v>103.4</c:v>
                </c:pt>
                <c:pt idx="10">
                  <c:v>106.578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50-42DE-929A-FD6437B0B9DF}"/>
            </c:ext>
          </c:extLst>
        </c:ser>
        <c:ser>
          <c:idx val="2"/>
          <c:order val="2"/>
          <c:tx>
            <c:strRef>
              <c:f>Results_Aggr_BTree_Hospital_log!$I$1</c:f>
              <c:strCache>
                <c:ptCount val="1"/>
                <c:pt idx="0">
                  <c:v>Mean time of indexing top 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Results_Aggr_BTree_Hospital_log!$A$10:$A$20</c:f>
              <c:numCache>
                <c:formatCode>General</c:formatCode>
                <c:ptCount val="11"/>
                <c:pt idx="0">
                  <c:v>50</c:v>
                </c:pt>
                <c:pt idx="1">
                  <c:v>250</c:v>
                </c:pt>
                <c:pt idx="2">
                  <c:v>450</c:v>
                </c:pt>
                <c:pt idx="3">
                  <c:v>650</c:v>
                </c:pt>
                <c:pt idx="4">
                  <c:v>850</c:v>
                </c:pt>
                <c:pt idx="5">
                  <c:v>1050</c:v>
                </c:pt>
                <c:pt idx="6">
                  <c:v>1250</c:v>
                </c:pt>
                <c:pt idx="7">
                  <c:v>1450</c:v>
                </c:pt>
                <c:pt idx="8">
                  <c:v>1650</c:v>
                </c:pt>
                <c:pt idx="9">
                  <c:v>1850</c:v>
                </c:pt>
                <c:pt idx="10">
                  <c:v>2050</c:v>
                </c:pt>
              </c:numCache>
            </c:numRef>
          </c:cat>
          <c:val>
            <c:numRef>
              <c:f>Results_Aggr_BTree_Hospital_log!$I$10:$I$20</c:f>
              <c:numCache>
                <c:formatCode>0.00E+00</c:formatCode>
                <c:ptCount val="11"/>
                <c:pt idx="0">
                  <c:v>82.244251250000005</c:v>
                </c:pt>
                <c:pt idx="1">
                  <c:v>83.71153305</c:v>
                </c:pt>
                <c:pt idx="2">
                  <c:v>85.252556010000006</c:v>
                </c:pt>
                <c:pt idx="3">
                  <c:v>87.784426089999997</c:v>
                </c:pt>
                <c:pt idx="4">
                  <c:v>90.146207290000007</c:v>
                </c:pt>
                <c:pt idx="5">
                  <c:v>92.758894800000007</c:v>
                </c:pt>
                <c:pt idx="6">
                  <c:v>95.070533560000001</c:v>
                </c:pt>
                <c:pt idx="7">
                  <c:v>98.865232000000006</c:v>
                </c:pt>
                <c:pt idx="8">
                  <c:v>101.181321</c:v>
                </c:pt>
                <c:pt idx="9">
                  <c:v>103.40590104</c:v>
                </c:pt>
                <c:pt idx="10">
                  <c:v>106.58349416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50-42DE-929A-FD6437B0B9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6271312"/>
        <c:axId val="556270328"/>
      </c:lineChart>
      <c:catAx>
        <c:axId val="556271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order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70328"/>
        <c:crosses val="autoZero"/>
        <c:auto val="1"/>
        <c:lblAlgn val="ctr"/>
        <c:lblOffset val="100"/>
        <c:noMultiLvlLbl val="0"/>
      </c:catAx>
      <c:valAx>
        <c:axId val="556270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</a:t>
                </a:r>
                <a:r>
                  <a:rPr lang="en-US" baseline="0"/>
                  <a:t> indexing (secs)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27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amrigin@edu.hse.ru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nton19979@yandex.r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B-&#1076;&#1077;&#1088;&#1077;&#1074;&#1086;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Исследование эффективности сильно ветвящихся деревьев в задаче индексирования структурированных данных</a:t>
            </a:r>
            <a:endParaRPr lang="en-US" sz="2900" dirty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5730949" y="5051201"/>
            <a:ext cx="3413051" cy="908050"/>
          </a:xfrm>
        </p:spPr>
        <p:txBody>
          <a:bodyPr/>
          <a:lstStyle/>
          <a:p>
            <a:pPr algn="l" eaLnBrk="1" hangingPunct="1"/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Выполнил студент группы БПИ153</a:t>
            </a:r>
          </a:p>
          <a:p>
            <a:pPr algn="l" eaLnBrk="1" hangingPunct="1"/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Ригин Антон Михайлович</a:t>
            </a:r>
          </a:p>
          <a:p>
            <a:pPr algn="l" eaLnBrk="1" hangingPunct="1"/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</a:t>
            </a:r>
          </a:p>
          <a:p>
            <a:pPr algn="l" eaLnBrk="1" hangingPunct="1"/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ст. преп. ДПИ ФКН, </a:t>
            </a:r>
            <a:r>
              <a:rPr kumimoji="1" lang="ru-RU" sz="1400" dirty="0" err="1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н.с</a:t>
            </a:r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. НУЛ ПОИС ФКН</a:t>
            </a:r>
          </a:p>
          <a:p>
            <a:pPr algn="l" eaLnBrk="1" hangingPunct="1"/>
            <a:r>
              <a:rPr kumimoji="1" lang="ru-RU" sz="1400" dirty="0" err="1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Шершаков</a:t>
            </a:r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 Сергей Андреевич</a:t>
            </a: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20620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ТЕОРЕТИЧЕСКИЕ ОЦЕНКИ СЛОЖНОСТИ ОСНОВНЫХ ОПЕРАЦИЙ С ДЕРЕВЬЯМИ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228960" y="1479550"/>
                <a:ext cx="8686080" cy="2277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3F82"/>
                    </a:solidFill>
                  </a:rPr>
                  <a:t>B</a:t>
                </a:r>
                <a:r>
                  <a:rPr lang="ru-RU" sz="1600" b="1" dirty="0">
                    <a:solidFill>
                      <a:srgbClr val="003F82"/>
                    </a:solidFill>
                  </a:rPr>
                  <a:t>-дерево</a:t>
                </a:r>
                <a:endParaRPr lang="en-US" sz="2000" dirty="0">
                  <a:solidFill>
                    <a:srgbClr val="003F8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 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– степень дерева,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– число ключей в дереве.</a:t>
                </a:r>
                <a:endParaRPr lang="en-US" dirty="0">
                  <a:solidFill>
                    <a:srgbClr val="003F82"/>
                  </a:solidFill>
                  <a:latin typeface="Myriad Pro"/>
                </a:endParaRPr>
              </a:p>
              <a:p>
                <a:pPr marL="342900" indent="-342900">
                  <a:buAutoNum type="arabicParenR"/>
                </a:pP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поиск –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времени,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памяти,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дисковых операций;</a:t>
                </a:r>
              </a:p>
              <a:p>
                <a:pPr marL="342900" indent="-342900">
                  <a:buAutoNum type="arabicParenR"/>
                </a:pP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разбиение –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времени,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памяти,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дисковых операций;</a:t>
                </a:r>
              </a:p>
              <a:p>
                <a:pPr marL="342900" indent="-342900">
                  <a:buAutoNum type="arabicParenR"/>
                </a:pP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вставка –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времени,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памяти (для рекурсии),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памяти,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дисковых операций;</a:t>
                </a:r>
              </a:p>
              <a:p>
                <a:pPr marL="342900" indent="-342900">
                  <a:buAutoNum type="arabicParenR"/>
                </a:pP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удаление –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времени,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памяти,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дисковых операций.</a:t>
                </a:r>
              </a:p>
            </p:txBody>
          </p:sp>
        </mc:Choice>
        <mc:Fallback xmlns="">
          <p:sp>
            <p:nvSpPr>
              <p:cNvPr id="1434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960" y="1479550"/>
                <a:ext cx="8686080" cy="2277547"/>
              </a:xfrm>
              <a:prstGeom prst="rect">
                <a:avLst/>
              </a:prstGeom>
              <a:blipFill>
                <a:blip r:embed="rId3"/>
                <a:stretch>
                  <a:fillRect l="-772" t="-804" r="-211" b="-37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513F6-2FD8-4195-B78B-0D9F4E7FCAE4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72DA4368-728A-4F07-A233-5C923CEA6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41129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20620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ТЕОРЕТИЧЕСКИЕ ОЦЕНКИ СЛОЖНОСТИ ОСНОВНЫХ ОПЕРАЦИЙ С ДЕРЕВЬЯМИ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8960" y="1479550"/>
            <a:ext cx="868608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3F82"/>
                </a:solidFill>
              </a:rPr>
              <a:t>B</a:t>
            </a:r>
            <a:r>
              <a:rPr lang="en-US" sz="1600" b="1" baseline="30000" dirty="0">
                <a:solidFill>
                  <a:srgbClr val="003F82"/>
                </a:solidFill>
              </a:rPr>
              <a:t>+</a:t>
            </a:r>
            <a:r>
              <a:rPr lang="ru-RU" sz="1600" b="1" dirty="0">
                <a:solidFill>
                  <a:srgbClr val="003F82"/>
                </a:solidFill>
              </a:rPr>
              <a:t>-дерево</a:t>
            </a:r>
            <a:endParaRPr lang="en-US" sz="2000" dirty="0">
              <a:solidFill>
                <a:srgbClr val="003F82"/>
              </a:solidFill>
            </a:endParaRP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Асимптотика у всех основных операций совпадает с асимптотикой соответствующих операций в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-дереве.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Средняя вычислительная сложность поиска должна увеличиться, но теперь известно, что ключ гарантированно в листе дерева (если находится в дереве).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Средняя вычислительная сложность удаления должна уменьшиться.</a:t>
            </a:r>
          </a:p>
          <a:p>
            <a:endParaRPr lang="ru-RU" dirty="0">
              <a:solidFill>
                <a:srgbClr val="003F82"/>
              </a:solidFill>
              <a:latin typeface="Myriad Pro"/>
            </a:endParaRPr>
          </a:p>
          <a:p>
            <a:r>
              <a:rPr lang="en-US" sz="1600" b="1" dirty="0">
                <a:solidFill>
                  <a:srgbClr val="003F82"/>
                </a:solidFill>
              </a:rPr>
              <a:t>B*</a:t>
            </a:r>
            <a:r>
              <a:rPr lang="ru-RU" sz="1600" b="1" dirty="0">
                <a:solidFill>
                  <a:srgbClr val="003F82"/>
                </a:solidFill>
              </a:rPr>
              <a:t>-дерево</a:t>
            </a:r>
            <a:endParaRPr lang="en-US" sz="2000" dirty="0">
              <a:solidFill>
                <a:srgbClr val="003F82"/>
              </a:solidFill>
            </a:endParaRP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Асимптотика у всех основных операций совпадает с асимптотикой соответствующих операций в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-дереве.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Фактическая сложность на деле должна отличаться от таковой в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-дереве, поскольку из-за того, что каждый узел более заполнен, высота дерева будет меньше, но будет увеличена линейная составляющая.</a:t>
            </a:r>
          </a:p>
          <a:p>
            <a:endParaRPr lang="ru-RU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517DDA8-6A0E-4815-938F-55FA03973325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D08D9D7-82E2-4934-9B27-5D6F4B4C5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12945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05242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8387" y="1479550"/>
            <a:ext cx="866722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При выполнении данной работы используются следующие технологии и инструменты:</a:t>
            </a:r>
            <a:br>
              <a:rPr lang="ru-RU" dirty="0">
                <a:solidFill>
                  <a:srgbClr val="003F82"/>
                </a:solidFill>
                <a:latin typeface="Myriad Pro"/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1.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C++11</a:t>
            </a:r>
            <a:endParaRPr lang="ru-RU" dirty="0">
              <a:solidFill>
                <a:srgbClr val="003F82"/>
              </a:solidFill>
              <a:latin typeface="Myriad Pro"/>
            </a:endParaRP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2.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CLion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2017.3</a:t>
            </a:r>
            <a:br>
              <a:rPr lang="en-US" sz="1200" dirty="0">
                <a:solidFill>
                  <a:srgbClr val="003F82"/>
                </a:solidFill>
                <a:latin typeface="Myriad Pro"/>
              </a:rPr>
            </a:br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9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12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697887-F6DA-4127-A06D-FA376EF0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550" y="3502720"/>
            <a:ext cx="1765713" cy="17657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C314C6-4A41-4255-915B-AC9DA5DB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423" y="3256445"/>
            <a:ext cx="2452577" cy="2452577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1DB46445-770C-423C-87AB-02C8CDFB7321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466D2B66-A6B0-414A-B6D1-9C3E810DA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83097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8187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РЕЗУЛЬТАТЫ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C14C12-A2BB-4BDE-94EF-8F674881C28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3C15C87-0C49-4F4A-9732-2386F966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E1A4C267-63AF-4296-8736-0403F9B3A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048169"/>
              </p:ext>
            </p:extLst>
          </p:nvPr>
        </p:nvGraphicFramePr>
        <p:xfrm>
          <a:off x="205992" y="1371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E1A4C267-63AF-4296-8736-0403F9B3A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439381"/>
              </p:ext>
            </p:extLst>
          </p:nvPr>
        </p:nvGraphicFramePr>
        <p:xfrm>
          <a:off x="4572000" y="14397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1A4C267-63AF-4296-8736-0403F9B3A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414453"/>
              </p:ext>
            </p:extLst>
          </p:nvPr>
        </p:nvGraphicFramePr>
        <p:xfrm>
          <a:off x="2286000" y="37702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7702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8187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РЕЗУЛЬТАТЫ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C14C12-A2BB-4BDE-94EF-8F674881C28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3C15C87-0C49-4F4A-9732-2386F966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D1A3CCFB-36FB-4028-9905-EBBB23E04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207464"/>
              </p:ext>
            </p:extLst>
          </p:nvPr>
        </p:nvGraphicFramePr>
        <p:xfrm>
          <a:off x="97686" y="13742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D1A3CCFB-36FB-4028-9905-EBBB23E04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823940"/>
              </p:ext>
            </p:extLst>
          </p:nvPr>
        </p:nvGraphicFramePr>
        <p:xfrm>
          <a:off x="4398963" y="13747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D1A3CCFB-36FB-4028-9905-EBBB23E04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824679"/>
              </p:ext>
            </p:extLst>
          </p:nvPr>
        </p:nvGraphicFramePr>
        <p:xfrm>
          <a:off x="2286000" y="36713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3425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8187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РЕЗУЛЬТАТЫ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C14C12-A2BB-4BDE-94EF-8F674881C28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3C15C87-0C49-4F4A-9732-2386F966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58C40B8F-160C-484F-AAD5-F08951A97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753895"/>
              </p:ext>
            </p:extLst>
          </p:nvPr>
        </p:nvGraphicFramePr>
        <p:xfrm>
          <a:off x="97686" y="15108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58C40B8F-160C-484F-AAD5-F08951A97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540290"/>
              </p:ext>
            </p:extLst>
          </p:nvPr>
        </p:nvGraphicFramePr>
        <p:xfrm>
          <a:off x="4398963" y="15108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Диаграмма 15">
            <a:extLst>
              <a:ext uri="{FF2B5EF4-FFF2-40B4-BE49-F238E27FC236}">
                <a16:creationId xmlns:a16="http://schemas.microsoft.com/office/drawing/2014/main" id="{58C40B8F-160C-484F-AAD5-F08951A97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687632"/>
              </p:ext>
            </p:extLst>
          </p:nvPr>
        </p:nvGraphicFramePr>
        <p:xfrm>
          <a:off x="2286000" y="37702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9792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8187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РЕЗУЛЬТАТЫ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16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C14C12-A2BB-4BDE-94EF-8F674881C28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3C15C87-0C49-4F4A-9732-2386F966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D2A404D3-D82F-4586-89AF-B72AFECDBB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254031"/>
              </p:ext>
            </p:extLst>
          </p:nvPr>
        </p:nvGraphicFramePr>
        <p:xfrm>
          <a:off x="97686" y="13426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D2A404D3-D82F-4586-89AF-B72AFECDBB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550775"/>
              </p:ext>
            </p:extLst>
          </p:nvPr>
        </p:nvGraphicFramePr>
        <p:xfrm>
          <a:off x="4572000" y="13426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D2A404D3-D82F-4586-89AF-B72AFECDBB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938597"/>
              </p:ext>
            </p:extLst>
          </p:nvPr>
        </p:nvGraphicFramePr>
        <p:xfrm>
          <a:off x="2286000" y="36493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4477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8187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РЕЗУЛЬТАТЫ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17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C14C12-A2BB-4BDE-94EF-8F674881C28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3C15C87-0C49-4F4A-9732-2386F966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281E0136-6E9F-4ED7-9C67-0BADF83E6E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301488"/>
              </p:ext>
            </p:extLst>
          </p:nvPr>
        </p:nvGraphicFramePr>
        <p:xfrm>
          <a:off x="255588" y="1447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281E0136-6E9F-4ED7-9C67-0BADF83E6E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228787"/>
              </p:ext>
            </p:extLst>
          </p:nvPr>
        </p:nvGraphicFramePr>
        <p:xfrm>
          <a:off x="4572000" y="1447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281E0136-6E9F-4ED7-9C67-0BADF83E6E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599208"/>
              </p:ext>
            </p:extLst>
          </p:nvPr>
        </p:nvGraphicFramePr>
        <p:xfrm>
          <a:off x="2286000" y="37954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8429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8187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РЕЗУЛЬТАТЫ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18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C14C12-A2BB-4BDE-94EF-8F674881C28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3C15C87-0C49-4F4A-9732-2386F966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C7BB20AE-3029-4009-873B-9ACD16A9EC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677498"/>
              </p:ext>
            </p:extLst>
          </p:nvPr>
        </p:nvGraphicFramePr>
        <p:xfrm>
          <a:off x="255588" y="13847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C7BB20AE-3029-4009-873B-9ACD16A9EC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428881"/>
              </p:ext>
            </p:extLst>
          </p:nvPr>
        </p:nvGraphicFramePr>
        <p:xfrm>
          <a:off x="4572000" y="13847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C7BB20AE-3029-4009-873B-9ACD16A9EC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716835"/>
              </p:ext>
            </p:extLst>
          </p:nvPr>
        </p:nvGraphicFramePr>
        <p:xfrm>
          <a:off x="2286000" y="37320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4611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8187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РЕЗУЛЬТАТЫ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19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C14C12-A2BB-4BDE-94EF-8F674881C28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3C15C87-0C49-4F4A-9732-2386F966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EE0045FA-C50A-4FCB-9F85-AA2645DA63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534609"/>
              </p:ext>
            </p:extLst>
          </p:nvPr>
        </p:nvGraphicFramePr>
        <p:xfrm>
          <a:off x="97686" y="13847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EE0045FA-C50A-4FCB-9F85-AA2645DA63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738254"/>
              </p:ext>
            </p:extLst>
          </p:nvPr>
        </p:nvGraphicFramePr>
        <p:xfrm>
          <a:off x="4572000" y="13847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EE0045FA-C50A-4FCB-9F85-AA2645DA63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550868"/>
              </p:ext>
            </p:extLst>
          </p:nvPr>
        </p:nvGraphicFramePr>
        <p:xfrm>
          <a:off x="2286000" y="37682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3471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535854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ПРЕДМЕТНОЙ ОБЛАСТИ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Предметная область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Предметная область данной работы включает вопросы представления данных в таких структурах данных, как сильно ветвящиеся деревья – B-деревья, 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-деревья, оценку сложности основных операций и эффективности по представлению в оперативной памяти в задаче индексирования структурированных данных.</a:t>
            </a:r>
          </a:p>
          <a:p>
            <a:endParaRPr lang="ru-RU" dirty="0">
              <a:solidFill>
                <a:srgbClr val="003F82"/>
              </a:solidFill>
              <a:latin typeface="Myriad Pro"/>
            </a:endParaRP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Под эффективностью подразумеваются сложность основных операций и объём занимаемой памяти.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7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2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73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8187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РЕЗУЛЬТАТЫ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20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C14C12-A2BB-4BDE-94EF-8F674881C28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3C15C87-0C49-4F4A-9732-2386F966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49220825-1349-4FA1-830A-EED4CBCFEB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801296"/>
              </p:ext>
            </p:extLst>
          </p:nvPr>
        </p:nvGraphicFramePr>
        <p:xfrm>
          <a:off x="97686" y="14583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49220825-1349-4FA1-830A-EED4CBCFEB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5978"/>
              </p:ext>
            </p:extLst>
          </p:nvPr>
        </p:nvGraphicFramePr>
        <p:xfrm>
          <a:off x="4398963" y="14583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49220825-1349-4FA1-830A-EED4CBCFEB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741163"/>
              </p:ext>
            </p:extLst>
          </p:nvPr>
        </p:nvGraphicFramePr>
        <p:xfrm>
          <a:off x="2286000" y="37702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1056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8187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РЕЗУЛЬТАТЫ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21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C14C12-A2BB-4BDE-94EF-8F674881C28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3C15C87-0C49-4F4A-9732-2386F966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E4219EEE-720C-42A5-98D4-B4AD5EC1C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137270"/>
              </p:ext>
            </p:extLst>
          </p:nvPr>
        </p:nvGraphicFramePr>
        <p:xfrm>
          <a:off x="97686" y="1447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E4219EEE-720C-42A5-98D4-B4AD5EC1C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437544"/>
              </p:ext>
            </p:extLst>
          </p:nvPr>
        </p:nvGraphicFramePr>
        <p:xfrm>
          <a:off x="4398963" y="1447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E4219EEE-720C-42A5-98D4-B4AD5EC1C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226951"/>
              </p:ext>
            </p:extLst>
          </p:nvPr>
        </p:nvGraphicFramePr>
        <p:xfrm>
          <a:off x="2286000" y="38685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98324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8187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РЕЗУЛЬТАТЫ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22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C14C12-A2BB-4BDE-94EF-8F674881C28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3C15C87-0C49-4F4A-9732-2386F966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9D478F-887E-471F-9488-263B4EB04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1519248"/>
            <a:ext cx="4143375" cy="45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6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8187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ВЫВОДЫ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Реальная вычислительная сложность соответствует асимптотической.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Выделяются значения порядка дерева для каждого из типов деревьев, после которых вычислительная сложность начинает возрастать из-за усиления влияния линейной составляющей сложности.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Сложность вставки у всех трёх типов деревьев приблизительно одинаковая, однако у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baseline="30000" dirty="0">
                <a:solidFill>
                  <a:srgbClr val="003F82"/>
                </a:solidFill>
                <a:latin typeface="Myriad Pro"/>
              </a:rPr>
              <a:t>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она незначительно выше, что объясняется большей линейной составляющей сложности.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Сложность поиска у всех трёх типов деревьев приблизительно одинаковая, однако у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она незначительно выше, что объясняется тем фактом, что поиск всегда завершается в листьях дерева.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23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C14C12-A2BB-4BDE-94EF-8F674881C28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3C15C87-0C49-4F4A-9732-2386F966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99066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8187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ДАЛЬНЕЙШИЕ НАПРАВЛЕНИЯ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Расчёт сложности выполнения операции удаления во всех трёх типах деревьев.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Расчёт сложности для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-деревьев – комбинации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-деревьев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-деревьев.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Подсчёт вычислительной сложности по числу операций вместо времени выполнения.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Подсчёт объёма занимаемой памяти.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Подсчёт числа дисковых операций.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24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C14C12-A2BB-4BDE-94EF-8F674881C28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3C15C87-0C49-4F4A-9732-2386F966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228878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565181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СПИСОК ИСПОЛЬЗУЕМЫХ ИСТОЧНИКОВ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[1] Т. </a:t>
            </a:r>
            <a:r>
              <a:rPr lang="ru-RU" dirty="0" err="1">
                <a:solidFill>
                  <a:srgbClr val="003F82"/>
                </a:solidFill>
                <a:latin typeface="Myriad Pro"/>
              </a:rPr>
              <a:t>Кормен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, Ч. </a:t>
            </a:r>
            <a:r>
              <a:rPr lang="ru-RU" dirty="0" err="1">
                <a:solidFill>
                  <a:srgbClr val="003F82"/>
                </a:solidFill>
                <a:latin typeface="Myriad Pro"/>
              </a:rPr>
              <a:t>Лейзерсон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, Р. </a:t>
            </a:r>
            <a:r>
              <a:rPr lang="ru-RU" dirty="0" err="1">
                <a:solidFill>
                  <a:srgbClr val="003F82"/>
                </a:solidFill>
                <a:latin typeface="Myriad Pro"/>
              </a:rPr>
              <a:t>Ривест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, К. Штайн. Алгоритмы: построение и анализ. 3-е изд. — М.: ИД "Вильямс". — 2013. — 1324 с.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[2] Кнут Д.Э. Искусство программирования. Том 3. Сортировка и поиск. 2-е изд. — М.: ИД "Вильямс". — 2002. — 800 с.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[3]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Bayer R.,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McCreight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E. Organization and Maintenance of Large Ordered Indexes // Acta Informatica. — 1972, V. 1. — P. 173-189</a:t>
            </a:r>
          </a:p>
          <a:p>
            <a:r>
              <a:rPr lang="en-US" dirty="0">
                <a:solidFill>
                  <a:srgbClr val="003F82"/>
                </a:solidFill>
                <a:latin typeface="Myriad Pro"/>
              </a:rPr>
              <a:t>[4]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Washam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J. An Astounding Example of Efficiency with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BTrees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[Electronic Source] // Startup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Nextdoor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. — URL: https://startupnextdoor.com/an-astounding-example-of-efficiency-withb-trees/ [Date: 2017/12/07]</a:t>
            </a:r>
          </a:p>
          <a:p>
            <a:r>
              <a:rPr lang="en-US" dirty="0">
                <a:solidFill>
                  <a:srgbClr val="003F82"/>
                </a:solidFill>
                <a:latin typeface="Myriad Pro"/>
              </a:rPr>
              <a:t>[5]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Kerttu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Pollari-Malmi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. 𝐵+-trees [Electronic Source] — URL: https://www.cs.helsinki.fi/u/mluukkai/tirak2010/B-tree.pdf [Date: 2017/12/07]</a:t>
            </a:r>
          </a:p>
          <a:p>
            <a:r>
              <a:rPr lang="en-US" dirty="0">
                <a:solidFill>
                  <a:srgbClr val="003F82"/>
                </a:solidFill>
                <a:latin typeface="Myriad Pro"/>
              </a:rPr>
              <a:t>[6] 𝐵*-tree [Electronic Source] // NIST Dictionary of Algorithms and Data Structures — URL: https://xlinux.nist.gov/dads/HTML/bstartree.html [Date: 2017/12/23]</a:t>
            </a:r>
            <a:endParaRPr lang="ru-RU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8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25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238FB44-16A7-4AAF-8F69-53E05A521E26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8619125-622F-4FC1-A1BB-BEDCA0A4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183522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Ригин Антон Михайлович,</a:t>
            </a:r>
          </a:p>
          <a:p>
            <a:r>
              <a:rPr lang="en-US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  <a:hlinkClick r:id="rId3"/>
              </a:rPr>
              <a:t>amrigin@edu.hse.ru</a:t>
            </a:r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, </a:t>
            </a:r>
            <a:r>
              <a:rPr lang="en-US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  <a:hlinkClick r:id="rId4"/>
              </a:rPr>
              <a:t>anton19979@yandex.ru</a:t>
            </a:r>
            <a:endParaRPr lang="ru-RU" sz="1200" dirty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b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</a:br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Москва – 2018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02785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ПОНЯТИЯ И ОПРЕДЕЛЕНИЯ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250343" y="1473657"/>
                <a:ext cx="8643315" cy="4985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sz="1600" b="1" dirty="0">
                    <a:solidFill>
                      <a:srgbClr val="003F82"/>
                    </a:solidFill>
                  </a:rPr>
                  <a:t>Сильно ветвящееся дерево</a:t>
                </a:r>
                <a:br>
                  <a:rPr lang="ru-RU" sz="2000" dirty="0">
                    <a:solidFill>
                      <a:srgbClr val="003F82"/>
                    </a:solidFill>
                  </a:rPr>
                </a:b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Структура данных – дерево, содержащее в одном узле (вершине) более одного элемента (ключа) и более одного указателя на дочерний узел.</a:t>
                </a:r>
              </a:p>
              <a:p>
                <a:endParaRPr lang="ru-RU" sz="1200" dirty="0">
                  <a:solidFill>
                    <a:srgbClr val="003F82"/>
                  </a:solidFill>
                  <a:latin typeface="Myriad Pro"/>
                </a:endParaRPr>
              </a:p>
              <a:p>
                <a:r>
                  <a:rPr lang="en-US" sz="1600" b="1" dirty="0">
                    <a:solidFill>
                      <a:srgbClr val="003F82"/>
                    </a:solidFill>
                  </a:rPr>
                  <a:t>B-</a:t>
                </a:r>
                <a:r>
                  <a:rPr lang="ru-RU" sz="1600" b="1" dirty="0">
                    <a:solidFill>
                      <a:srgbClr val="003F82"/>
                    </a:solidFill>
                  </a:rPr>
                  <a:t>дерево</a:t>
                </a:r>
                <a:br>
                  <a:rPr lang="ru-RU" sz="2000" dirty="0">
                    <a:solidFill>
                      <a:srgbClr val="003F82"/>
                    </a:solidFill>
                  </a:rPr>
                </a:b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Сильно ветвящееся дерево. B-дерево построено так, что если какой-то узел содержит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ключей, то у данного узла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потомков, и для любого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0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верно, что все ключи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-м потомке данного узла не меньше, чем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-й ключ данного узла, и не больше, чем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-й ключ данного узла.</a:t>
                </a:r>
              </a:p>
              <a:p>
                <a:endParaRPr lang="ru-RU" sz="1200" dirty="0">
                  <a:solidFill>
                    <a:srgbClr val="003F82"/>
                  </a:solidFill>
                  <a:latin typeface="Myriad Pro"/>
                </a:endParaRPr>
              </a:p>
              <a:p>
                <a:r>
                  <a:rPr lang="ru-RU" sz="1600" b="1" dirty="0">
                    <a:solidFill>
                      <a:srgbClr val="003F82"/>
                    </a:solidFill>
                  </a:rPr>
                  <a:t>Порядок </a:t>
                </a:r>
                <a:r>
                  <a:rPr lang="en-US" sz="1600" b="1" dirty="0">
                    <a:solidFill>
                      <a:srgbClr val="003F82"/>
                    </a:solidFill>
                  </a:rPr>
                  <a:t>B-</a:t>
                </a:r>
                <a:r>
                  <a:rPr lang="ru-RU" sz="1600" b="1" dirty="0">
                    <a:solidFill>
                      <a:srgbClr val="003F82"/>
                    </a:solidFill>
                  </a:rPr>
                  <a:t>дерева</a:t>
                </a:r>
                <a:br>
                  <a:rPr lang="ru-RU" sz="2000" dirty="0">
                    <a:solidFill>
                      <a:srgbClr val="003F82"/>
                    </a:solidFill>
                  </a:rPr>
                </a:b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Такое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что для любого некорневого узла дерева верно неравенство: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– число ключей в узле. Корневой узел для непустого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-дерева содержит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ключей, для пустого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-дерева – 0 ключей.</a:t>
                </a:r>
              </a:p>
              <a:p>
                <a:endParaRPr lang="ru-RU" dirty="0">
                  <a:solidFill>
                    <a:srgbClr val="003F82"/>
                  </a:solidFill>
                  <a:latin typeface="Myriad Pro"/>
                </a:endParaRPr>
              </a:p>
              <a:p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-дерево является сбалансированным деревом, поэтому его высота будет равна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– число ключей в дереве.</a:t>
                </a:r>
              </a:p>
              <a:p>
                <a:endParaRPr lang="ru-RU" sz="1200" dirty="0">
                  <a:solidFill>
                    <a:srgbClr val="003F82"/>
                  </a:solidFill>
                  <a:latin typeface="Myriad Pro"/>
                </a:endParaRPr>
              </a:p>
            </p:txBody>
          </p:sp>
        </mc:Choice>
        <mc:Fallback xmlns="">
          <p:sp>
            <p:nvSpPr>
              <p:cNvPr id="1434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43" y="1473657"/>
                <a:ext cx="8643315" cy="4985980"/>
              </a:xfrm>
              <a:prstGeom prst="rect">
                <a:avLst/>
              </a:prstGeom>
              <a:blipFill>
                <a:blip r:embed="rId3"/>
                <a:stretch>
                  <a:fillRect l="-564" t="-367" r="-3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2EBD322-8B6F-490C-B23A-F3841142E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02785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ПОНЯТИЯ И ОПРЕДЕЛЕНИЯ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250343" y="1473657"/>
                <a:ext cx="8643315" cy="4647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3F82"/>
                    </a:solidFill>
                  </a:rPr>
                  <a:t>B</a:t>
                </a:r>
                <a:r>
                  <a:rPr lang="en-US" sz="1600" b="1" baseline="30000" dirty="0">
                    <a:solidFill>
                      <a:srgbClr val="003F82"/>
                    </a:solidFill>
                  </a:rPr>
                  <a:t>+</a:t>
                </a:r>
                <a:r>
                  <a:rPr lang="en-US" sz="1600" b="1" dirty="0">
                    <a:solidFill>
                      <a:srgbClr val="003F82"/>
                    </a:solidFill>
                  </a:rPr>
                  <a:t>-</a:t>
                </a:r>
                <a:r>
                  <a:rPr lang="ru-RU" sz="1600" b="1" dirty="0">
                    <a:solidFill>
                      <a:srgbClr val="003F82"/>
                    </a:solidFill>
                  </a:rPr>
                  <a:t>дерево</a:t>
                </a:r>
                <a:br>
                  <a:rPr lang="ru-RU" sz="2000" dirty="0">
                    <a:solidFill>
                      <a:srgbClr val="003F82"/>
                    </a:solidFill>
                  </a:rPr>
                </a:b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Модификация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-дерева. В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en-US" baseline="30000" dirty="0">
                    <a:solidFill>
                      <a:srgbClr val="003F82"/>
                    </a:solidFill>
                    <a:latin typeface="Myriad Pro"/>
                  </a:rPr>
                  <a:t>+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-дереве настоящие ключи хранятся лишь в листьях дерева, а во внутренних узлах хранятся лишь ключи-маршрутизаторы, необходимые для поиска по дереву. Листья в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en-US" baseline="30000" dirty="0">
                    <a:solidFill>
                      <a:srgbClr val="003F82"/>
                    </a:solidFill>
                    <a:latin typeface="Myriad Pro"/>
                  </a:rPr>
                  <a:t>+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-дереве содержат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ключей,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– порядок дерева, ограничения для внутренних узлов такие же, как и в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-дереве.</a:t>
                </a:r>
              </a:p>
              <a:p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Деление листьев происходит поровну на две части, крайний ключ из левой половины делимого узла копируется в родительскую вершину в качестве ключа-маршрутизатора аналогично перемещению медианы для обычного деления, деление внутренних узлов происходит так же, как и в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-дереве.</a:t>
                </a:r>
              </a:p>
              <a:p>
                <a:endParaRPr lang="ru-RU" sz="1200" dirty="0">
                  <a:solidFill>
                    <a:srgbClr val="003F82"/>
                  </a:solidFill>
                  <a:latin typeface="Myriad Pro"/>
                </a:endParaRPr>
              </a:p>
              <a:p>
                <a:r>
                  <a:rPr lang="en-US" sz="1600" b="1" dirty="0">
                    <a:solidFill>
                      <a:srgbClr val="003F82"/>
                    </a:solidFill>
                  </a:rPr>
                  <a:t>B</a:t>
                </a:r>
                <a:r>
                  <a:rPr lang="ru-RU" sz="1600" b="1" dirty="0">
                    <a:solidFill>
                      <a:srgbClr val="003F82"/>
                    </a:solidFill>
                  </a:rPr>
                  <a:t>*-дерево</a:t>
                </a:r>
                <a:br>
                  <a:rPr lang="ru-RU" sz="2000" dirty="0">
                    <a:solidFill>
                      <a:srgbClr val="003F82"/>
                    </a:solidFill>
                  </a:rPr>
                </a:b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Модификация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-дерева. Каждый узел заполняется не менее, чем на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2/3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а не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1/2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.</a:t>
                </a:r>
              </a:p>
              <a:p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По этой причине, вместо традиционного разбиения узла, происходит перераспределение ключей между соседними узлами-потомками, либо, если нет незаполненных соседей, то узел разбивается на три (а не на две) части.</a:t>
                </a:r>
              </a:p>
            </p:txBody>
          </p:sp>
        </mc:Choice>
        <mc:Fallback xmlns="">
          <p:sp>
            <p:nvSpPr>
              <p:cNvPr id="1434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43" y="1473657"/>
                <a:ext cx="8643315" cy="4647426"/>
              </a:xfrm>
              <a:prstGeom prst="rect">
                <a:avLst/>
              </a:prstGeom>
              <a:blipFill>
                <a:blip r:embed="rId3"/>
                <a:stretch>
                  <a:fillRect l="-564" t="-394" r="-1269" b="-13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AD47458-7F11-49B8-AFC5-1AD45FD3785F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08B19BD-3D1B-4355-9A4C-8A47E14F4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59135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582988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ПОНЯТИЯ И ОПРЕДЕЛЕНИЯ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73023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solidFill>
                  <a:srgbClr val="003F82"/>
                </a:solidFill>
                <a:latin typeface="Myriad Pro"/>
              </a:rPr>
              <a:t>Пример </a:t>
            </a:r>
            <a:r>
              <a:rPr lang="en-US" sz="1200" i="1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sz="1200" i="1" dirty="0">
                <a:solidFill>
                  <a:srgbClr val="003F82"/>
                </a:solidFill>
                <a:latin typeface="Myriad Pro"/>
              </a:rPr>
              <a:t>-дерева порядка 4</a:t>
            </a:r>
          </a:p>
          <a:p>
            <a:pPr algn="ctr"/>
            <a:r>
              <a:rPr lang="ru-RU" sz="1200" i="1" dirty="0">
                <a:solidFill>
                  <a:srgbClr val="003F82"/>
                </a:solidFill>
                <a:latin typeface="Myriad Pro"/>
              </a:rPr>
              <a:t>Источник: Википедия (</a:t>
            </a:r>
            <a:r>
              <a:rPr lang="en-US" sz="1200" i="1" dirty="0">
                <a:solidFill>
                  <a:srgbClr val="003F82"/>
                </a:solidFill>
                <a:latin typeface="Myriad Pro"/>
                <a:hlinkClick r:id="rId3"/>
              </a:rPr>
              <a:t>https://ru.wikipedia.org/wiki/B-</a:t>
            </a:r>
            <a:r>
              <a:rPr lang="ru-RU" sz="1200" i="1" dirty="0">
                <a:solidFill>
                  <a:srgbClr val="003F82"/>
                </a:solidFill>
                <a:latin typeface="Myriad Pro"/>
                <a:hlinkClick r:id="rId3"/>
              </a:rPr>
              <a:t>дерево</a:t>
            </a:r>
            <a:r>
              <a:rPr lang="ru-RU" sz="1200" i="1" dirty="0">
                <a:solidFill>
                  <a:srgbClr val="003F82"/>
                </a:solidFill>
                <a:latin typeface="Myriad Pro"/>
              </a:rPr>
              <a:t>)</a:t>
            </a:r>
          </a:p>
        </p:txBody>
      </p:sp>
      <p:sp>
        <p:nvSpPr>
          <p:cNvPr id="7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5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BB57B-932E-4E77-A69B-2BD257F27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23" y="1612668"/>
            <a:ext cx="8528554" cy="3632664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36FA0731-B8AD-4FEA-A1B4-2D6E3FCD307B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3CCE852-42D3-483D-99D9-388C5B038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8609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5205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Исследовательских работ не обнаружено</a:t>
            </a:r>
            <a:br>
              <a:rPr lang="ru-RU" dirty="0">
                <a:solidFill>
                  <a:srgbClr val="003F82"/>
                </a:solidFill>
                <a:latin typeface="Myriad Pro"/>
              </a:rPr>
            </a:br>
            <a:br>
              <a:rPr lang="ru-RU" dirty="0">
                <a:solidFill>
                  <a:srgbClr val="003F82"/>
                </a:solidFill>
                <a:latin typeface="Myriad Pro"/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Онлайн-визуализатор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-деревьев Университета Сан-Франциско:</a:t>
            </a:r>
            <a:br>
              <a:rPr lang="ru-RU" dirty="0">
                <a:solidFill>
                  <a:srgbClr val="003F82"/>
                </a:solidFill>
                <a:latin typeface="Myriad Pro"/>
              </a:rPr>
            </a:br>
            <a:r>
              <a:rPr lang="en-US" dirty="0">
                <a:solidFill>
                  <a:srgbClr val="003F82"/>
                </a:solidFill>
                <a:latin typeface="Myriad Pro"/>
                <a:hlinkClick r:id="rId3"/>
              </a:rPr>
              <a:t>https://www.cs.usfca.edu/~galles/visualization/BTree</a:t>
            </a:r>
            <a:br>
              <a:rPr lang="ru-RU" dirty="0">
                <a:solidFill>
                  <a:srgbClr val="003F82"/>
                </a:solidFill>
                <a:latin typeface="Myriad Pro"/>
              </a:rPr>
            </a:br>
            <a:endParaRPr lang="ru-RU" dirty="0">
              <a:solidFill>
                <a:srgbClr val="003F82"/>
              </a:solidFill>
              <a:latin typeface="Myriad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Не позволяет проводить анализ сложности операций с деревом и статистическую работу с данными о сложности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Не позволяет работать с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-деревьями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-деревьями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6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DB4261D-86AC-4E9E-A7C6-D327E9F467B5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2343BD87-38C6-4C08-B377-D206789D5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28685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466096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ЦЕЛЬ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Целью работы является исследование эффективности сильно ветвящихся деревьев, структура которых задаётся определённым набором параметров, в задаче индексирования структурированных данных, в том числе, измерение сложности основных операций (с экспериментальной оценкой занимаемой памяти) с такими деревьями при их различных параметрах построения дерева.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7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01B03B-4592-40BA-858F-E04DBBBB9FF2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A1F0DA06-C522-4BBE-AF6A-DD1674DC4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20976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466096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ЗАДАЧИ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1)	Обзор литературы и других работ в данной области;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2)	построение теоретической модели;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3)	реализация структур данных – B-дерева, B</a:t>
            </a:r>
            <a:r>
              <a:rPr lang="ru-RU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на языке C++, а также инструмента для проведения экспериментов и вывода их результатов;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4)	построение схемы экспериментов, в том числе, создание набора различных изменяемых параметров построения B-дерева, B</a:t>
            </a:r>
            <a:r>
              <a:rPr lang="ru-RU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для проведения различных экспериментов;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5)	проведение экспериментов (измерений сложности основных операций с такими деревьями – поиска, вставки и удаления элементов – при различных параметрах построения дерева, с экспериментальной оценкой занимаемой памяти) согласно построенной схеме экспериментов;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6)	интерпретация полученных результатов, получение выводов.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8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49AE9BC-6C36-4F04-BB15-AF29135EEA4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FC3281A1-C8C0-48ED-B8DF-CBF978355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76028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38531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МЕТОДЫ И АЛГОРИТМЫ РЕШЕНИЯ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8387" y="1479550"/>
            <a:ext cx="8667226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Методы решения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Методами решения являются стандартные подходы к исследованию сложности операций и экспериментальное подтверждение теоретических утверждений.</a:t>
            </a: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Алгоритмы решения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Алгоритмы основных операций с B-деревьями, B</a:t>
            </a:r>
            <a:r>
              <a:rPr lang="ru-RU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-деревьями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-деревьями – поиска, вставки и удаления элементов – сами по себе являются предметом исследования данной работы.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Алгоритм проведения экспериментов следующий: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1)	берётся определённый набор параметров построения дерева из ранее построенной схемы экспериментов;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2)	данный набор параметров применяется для построения дерева;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3)	измеряются необходимые для исследования показатели;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4)	результаты эксперимента интерпретируются и описываются.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9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6BE6AF8-15EA-4F56-ADFD-F7CB3D08EFF9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903ABE63-D407-4AC3-898E-CB29BA59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Исследование эффективности сильно ветвящихся деревьев в задаче индексирования структурированных данных 		          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1238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1747</Words>
  <Application>Microsoft Office PowerPoint</Application>
  <PresentationFormat>Экран (4:3)</PresentationFormat>
  <Paragraphs>254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Myriad Pro</vt:lpstr>
      <vt:lpstr>Myriad Pro Semibold</vt:lpstr>
      <vt:lpstr>Office Theme</vt:lpstr>
      <vt:lpstr>Исследование эффективности сильно ветвящихся деревьев в задаче индексирования структурированных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2016</dc:title>
  <dc:creator>Антон Ригин</dc:creator>
  <cp:lastModifiedBy>Антон Ригин</cp:lastModifiedBy>
  <cp:revision>156</cp:revision>
  <dcterms:created xsi:type="dcterms:W3CDTF">2010-09-30T06:45:29Z</dcterms:created>
  <dcterms:modified xsi:type="dcterms:W3CDTF">2018-04-10T00:54:45Z</dcterms:modified>
</cp:coreProperties>
</file>