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62" r:id="rId4"/>
    <p:sldId id="266" r:id="rId5"/>
    <p:sldId id="267" r:id="rId6"/>
    <p:sldId id="268" r:id="rId7"/>
    <p:sldId id="269" r:id="rId8"/>
    <p:sldId id="270" r:id="rId9"/>
    <p:sldId id="271" r:id="rId10"/>
    <p:sldId id="264" r:id="rId11"/>
    <p:sldId id="272" r:id="rId12"/>
    <p:sldId id="273" r:id="rId13"/>
    <p:sldId id="274" r:id="rId14"/>
    <p:sldId id="275" r:id="rId15"/>
    <p:sldId id="258" r:id="rId16"/>
    <p:sldId id="276" r:id="rId17"/>
    <p:sldId id="277" r:id="rId18"/>
    <p:sldId id="278" r:id="rId19"/>
    <p:sldId id="279" r:id="rId20"/>
    <p:sldId id="280" r:id="rId21"/>
    <p:sldId id="281" r:id="rId22"/>
    <p:sldId id="282" r:id="rId23"/>
    <p:sldId id="283" r:id="rId24"/>
    <p:sldId id="285" r:id="rId25"/>
    <p:sldId id="284" r:id="rId26"/>
    <p:sldId id="286" r:id="rId27"/>
    <p:sldId id="287" r:id="rId28"/>
    <p:sldId id="288" r:id="rId29"/>
    <p:sldId id="289" r:id="rId30"/>
    <p:sldId id="290" r:id="rId31"/>
    <p:sldId id="291" r:id="rId32"/>
    <p:sldId id="292" r:id="rId33"/>
    <p:sldId id="293" r:id="rId34"/>
    <p:sldId id="294" r:id="rId35"/>
    <p:sldId id="295" r:id="rId36"/>
    <p:sldId id="263"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0" d="100"/>
          <a:sy n="30" d="100"/>
        </p:scale>
        <p:origin x="816" y="5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ev.mysql.com/doc/refman/8.0/en/index-btree-hash.html" TargetMode="External"/><Relationship Id="rId2" Type="http://schemas.openxmlformats.org/officeDocument/2006/relationships/hyperlink" Target="https://www.postgresql.org/docs/9.3/static/sql-createindex.html"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hyperlink" Target="https://xlinux.nist.gov/dads/HTML/bstartree.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www.processmining.org/" TargetMode="External"/><Relationship Id="rId4" Type="http://schemas.openxmlformats.org/officeDocument/2006/relationships/hyperlink" Target="http://www.ecst.csuchico.edu/~mjstapleton/courses/Fall2007CSCI311/ProgTwo_Bstar.ht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mailto:anton19979@yandex.ru" TargetMode="External"/><Relationship Id="rId2" Type="http://schemas.openxmlformats.org/officeDocument/2006/relationships/hyperlink" Target="mailto:amrigin@edu.hse.ru"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mailto:anton19979@yandex-team.r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hyperlink" Target="https://xlinux.nist.gov/dads/HTML/bstartree.html" TargetMode="External"/><Relationship Id="rId4" Type="http://schemas.openxmlformats.org/officeDocument/2006/relationships/hyperlink" Target="https://www.cs.helsinki.fi/u/mluukkai/tirak2010/B-tree.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s.usfca.edu/~galles/visualization/BTree"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27526" y="3492357"/>
            <a:ext cx="9443425" cy="5587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6000" dirty="0"/>
              <a:t>Исследование эффективности сильно ветвящихся деревьев в задаче индексирования структурированных данных</a:t>
            </a:r>
            <a:endParaRPr sz="6000" dirty="0"/>
          </a:p>
        </p:txBody>
      </p:sp>
      <p:sp>
        <p:nvSpPr>
          <p:cNvPr id="53" name="Очень крутой подзаголовок презентации"/>
          <p:cNvSpPr txBox="1"/>
          <p:nvPr/>
        </p:nvSpPr>
        <p:spPr>
          <a:xfrm>
            <a:off x="7127526" y="9610613"/>
            <a:ext cx="9443424" cy="19696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Курсовая работа, 3 курс</a:t>
            </a:r>
            <a:br>
              <a:rPr lang="ru-RU" dirty="0"/>
            </a:br>
            <a:r>
              <a:rPr lang="ru-RU" dirty="0"/>
              <a:t>Выполнил: студент гр. БПИ153 Ригин А.М.</a:t>
            </a:r>
            <a:br>
              <a:rPr lang="ru-RU" dirty="0"/>
            </a:br>
            <a:r>
              <a:rPr lang="ru-RU" dirty="0"/>
              <a:t>Научный руководитель: ст. преп. ДПИ ФКН, </a:t>
            </a:r>
            <a:r>
              <a:rPr lang="ru-RU" dirty="0" err="1"/>
              <a:t>н.с</a:t>
            </a:r>
            <a:r>
              <a:rPr lang="ru-RU" dirty="0"/>
              <a:t>. НУЛ ПОИС ФКН </a:t>
            </a:r>
            <a:r>
              <a:rPr lang="ru-RU" dirty="0" err="1"/>
              <a:t>Шершаков</a:t>
            </a:r>
            <a:r>
              <a:rPr lang="ru-RU" dirty="0"/>
              <a:t> С.А.</a:t>
            </a:r>
          </a:p>
          <a:p>
            <a:endParaRPr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127526" y="1276265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en-US" dirty="0"/>
              <a:t>8</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ТЕОРЕТИЧЕСКИЕ ОЦЕНКИ СЛОЖНОСТИ ОСНОВНЫХ ОПЕРАЦИЙ С ДЕРЕВЬЯМИ</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14:m>
                  <m:oMath xmlns:m="http://schemas.openxmlformats.org/officeDocument/2006/math">
                    <m:r>
                      <a:rPr lang="ru-RU" sz="4000" i="1" dirty="0" smtClean="0">
                        <a:latin typeface="Cambria Math" panose="02040503050406030204" pitchFamily="18" charset="0"/>
                      </a:rPr>
                      <m:t>𝑡</m:t>
                    </m:r>
                  </m:oMath>
                </a14:m>
                <a:r>
                  <a:rPr lang="ru-RU" sz="4000" dirty="0"/>
                  <a:t> – степень дерева,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000" dirty="0"/>
                  <a:t>поиск –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по времени,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по памяти,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t> дисковых операций</a:t>
                </a:r>
                <a:r>
                  <a:rPr lang="en-US" sz="4000" dirty="0"/>
                  <a:t> [1]</a:t>
                </a:r>
                <a:endParaRPr lang="ru-RU" sz="4000" dirty="0"/>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000" dirty="0"/>
                  <a:t>разбиение –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по времени,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по памяти,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(1)</m:t>
                    </m:r>
                  </m:oMath>
                </a14:m>
                <a:r>
                  <a:rPr lang="ru-RU" sz="4000" dirty="0"/>
                  <a:t> дисковых операций</a:t>
                </a:r>
                <a:r>
                  <a:rPr lang="en-US" sz="4000" dirty="0">
                    <a:solidFill>
                      <a:srgbClr val="253957"/>
                    </a:solidFill>
                    <a:sym typeface="Arial Narrow"/>
                  </a:rPr>
                  <a:t> [1]</a:t>
                </a:r>
                <a:endParaRPr lang="ru-RU" sz="4000" dirty="0"/>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000" dirty="0"/>
                  <a:t>вставка –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по времени,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по памяти (для рекурсии),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по памяти,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дисковых операций</a:t>
                </a:r>
                <a:r>
                  <a:rPr lang="en-US" sz="4000" dirty="0">
                    <a:solidFill>
                      <a:srgbClr val="253957"/>
                    </a:solidFill>
                    <a:sym typeface="Arial Narrow"/>
                  </a:rPr>
                  <a:t> [1]</a:t>
                </a:r>
                <a:endParaRPr lang="ru-RU" sz="4000" dirty="0"/>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000" dirty="0"/>
                  <a:t>удаление –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по времени,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по памяти,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дисковых операций</a:t>
                </a:r>
                <a:r>
                  <a:rPr lang="en-US" sz="4000" dirty="0">
                    <a:solidFill>
                      <a:srgbClr val="253957"/>
                    </a:solidFill>
                    <a:sym typeface="Arial Narrow"/>
                  </a:rPr>
                  <a:t> [1]</a:t>
                </a:r>
                <a:endParaRPr lang="ru-RU" sz="4000" dirty="0">
                  <a:solidFill>
                    <a:srgbClr val="253957"/>
                  </a:solidFill>
                  <a:sym typeface="Arial Narrow"/>
                </a:endParaRPr>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7680918"/>
                <a:ext cx="21506374" cy="4842682"/>
              </a:xfrm>
              <a:prstGeom prst="rect">
                <a:avLst/>
              </a:prstGeom>
              <a:blipFill>
                <a:blip r:embed="rId2"/>
                <a:stretch>
                  <a:fillRect l="-992" t="-188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ru-RU">
                    <a:noFill/>
                  </a:rPr>
                  <a:t> </a:t>
                </a:r>
              </a:p>
            </p:txBody>
          </p:sp>
        </mc:Fallback>
      </mc:AlternateContent>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B</a:t>
            </a:r>
            <a:r>
              <a:rPr lang="ru-RU" dirty="0"/>
              <a:t>-дерево</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6C7E9C4A-867B-4F40-B787-70FF23C68B73}"/>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9" name="TextBox 8">
            <a:extLst>
              <a:ext uri="{FF2B5EF4-FFF2-40B4-BE49-F238E27FC236}">
                <a16:creationId xmlns:a16="http://schemas.microsoft.com/office/drawing/2014/main" id="{E0D21AFF-5789-4147-87BE-9B6777EC7C91}"/>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[1]</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22767766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ТЕОРЕТИЧЕСКИЕ ОЦЕНКИ СЛОЖНОСТИ ОСНОВНЫХ ОПЕРАЦИЙ С ДЕРЕВЬЯМИ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Асимптотика у всех основных операций совпадает с асимптотикой соответствующих операций в B-дереве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Средняя вычислительная сложность поиска должна увеличиться, но теперь известно, что ключ гарантированно в листе дерева (если находится в 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Средняя вычислительная сложность удаления должна уменьшиться</a:t>
            </a:r>
          </a:p>
          <a:p>
            <a:pPr algn="l">
              <a:defRPr sz="2800">
                <a:solidFill>
                  <a:srgbClr val="253957"/>
                </a:solidFill>
                <a:latin typeface="+mn-lt"/>
                <a:ea typeface="+mn-ea"/>
                <a:cs typeface="+mn-cs"/>
                <a:sym typeface="Arial Narrow"/>
              </a:defRPr>
            </a:pPr>
            <a:endParaRPr lang="ru-RU" sz="4000" dirty="0">
              <a:solidFill>
                <a:srgbClr val="253957"/>
              </a:solidFill>
              <a:sym typeface="Arial Narrow"/>
            </a:endParaRP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B</a:t>
            </a:r>
            <a:r>
              <a:rPr lang="en-US" baseline="30000" dirty="0"/>
              <a:t>+</a:t>
            </a:r>
            <a:r>
              <a:rPr lang="ru-RU" dirty="0"/>
              <a:t>-дерево</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15BD41A4-B875-4603-A16D-67EEAADB9575}"/>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8802556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ТЕОРЕТИЧЕСКИЕ ОЦЕНКИ СЛОЖНОСТИ ОСНОВНЫХ ОПЕРАЦИЙ С ДЕРЕВЬЯМИ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Асимптотика у всех основных операций совпадает с асимптотикой соответствующих операций в B-дереве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Фактическая сложность на деле должна отличаться от таковой в B-дереве, поскольку из-за того, что каждый узел более заполнен, высота дерева будет меньше, но будет увеличена линейная составляющая</a:t>
            </a:r>
          </a:p>
          <a:p>
            <a:pPr algn="l">
              <a:defRPr sz="2800">
                <a:solidFill>
                  <a:srgbClr val="253957"/>
                </a:solidFill>
                <a:latin typeface="+mn-lt"/>
                <a:ea typeface="+mn-ea"/>
                <a:cs typeface="+mn-cs"/>
                <a:sym typeface="Arial Narrow"/>
              </a:defRPr>
            </a:pPr>
            <a:endParaRPr lang="ru-RU" sz="4000" dirty="0">
              <a:solidFill>
                <a:srgbClr val="253957"/>
              </a:solidFill>
              <a:sym typeface="Arial Narrow"/>
            </a:endParaRP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B</a:t>
            </a:r>
            <a:r>
              <a:rPr lang="ru-RU" baseline="30000" dirty="0"/>
              <a:t>*</a:t>
            </a:r>
            <a:r>
              <a:rPr lang="ru-RU" dirty="0"/>
              <a:t>-дерево</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F09962CB-1E82-4961-BA57-86D28F558EA1}"/>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0238685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ТЕОРЕТИЧЕСКИЕ ОЦЕНКИ СЛОЖНОСТИ ОСНОВНЫХ ОПЕРАЦИЙ С ДЕРЕВЬЯМИ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Асимптотика у всех основных операций совпадает с асимптотикой соответствующих операций в B</a:t>
            </a:r>
            <a:r>
              <a:rPr lang="ru-RU" sz="4400" baseline="30000" dirty="0"/>
              <a:t>*</a:t>
            </a:r>
            <a:r>
              <a:rPr lang="ru-RU" sz="4400" dirty="0"/>
              <a:t>-дереве (и как следствие, с асимптотикой соответствующих операций в B-дереве)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Средняя вычислительная сложность поиска должна увеличиться, но теперь известно, что ключ гарантированно в листе дерева (если находится в 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Средняя вычислительная сложность удаления должна уменьшиться</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B</a:t>
            </a:r>
            <a:r>
              <a:rPr lang="ru-RU" baseline="30000" dirty="0"/>
              <a:t>*+</a:t>
            </a:r>
            <a:r>
              <a:rPr lang="ru-RU" dirty="0"/>
              <a:t>-дерево</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66083BCD-78E7-4453-869D-A2AFF79F4A6B}"/>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14535597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Технологии и инструменты реализации</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26085B77-299A-4B0D-AA84-D9677736A0E1}"/>
              </a:ext>
            </a:extLst>
          </p:cNvPr>
          <p:cNvPicPr>
            <a:picLocks noChangeAspect="1"/>
          </p:cNvPicPr>
          <p:nvPr/>
        </p:nvPicPr>
        <p:blipFill>
          <a:blip r:embed="rId3"/>
          <a:stretch>
            <a:fillRect/>
          </a:stretch>
        </p:blipFill>
        <p:spPr>
          <a:xfrm>
            <a:off x="2974976" y="5286013"/>
            <a:ext cx="4497143" cy="4497143"/>
          </a:xfrm>
          <a:prstGeom prst="rect">
            <a:avLst/>
          </a:prstGeom>
        </p:spPr>
      </p:pic>
      <p:pic>
        <p:nvPicPr>
          <p:cNvPr id="9" name="Рисунок 8">
            <a:extLst>
              <a:ext uri="{FF2B5EF4-FFF2-40B4-BE49-F238E27FC236}">
                <a16:creationId xmlns:a16="http://schemas.microsoft.com/office/drawing/2014/main" id="{5D92DF9E-2FB0-4141-9C51-6CC11B389FD4}"/>
              </a:ext>
            </a:extLst>
          </p:cNvPr>
          <p:cNvPicPr>
            <a:picLocks noChangeAspect="1"/>
          </p:cNvPicPr>
          <p:nvPr/>
        </p:nvPicPr>
        <p:blipFill>
          <a:blip r:embed="rId4"/>
          <a:stretch>
            <a:fillRect/>
          </a:stretch>
        </p:blipFill>
        <p:spPr>
          <a:xfrm>
            <a:off x="16911881" y="5286012"/>
            <a:ext cx="4497143" cy="4497143"/>
          </a:xfrm>
          <a:prstGeom prst="rect">
            <a:avLst/>
          </a:prstGeom>
        </p:spPr>
      </p:pic>
      <p:pic>
        <p:nvPicPr>
          <p:cNvPr id="3" name="Рисунок 2">
            <a:extLst>
              <a:ext uri="{FF2B5EF4-FFF2-40B4-BE49-F238E27FC236}">
                <a16:creationId xmlns:a16="http://schemas.microsoft.com/office/drawing/2014/main" id="{846CEFD7-027B-421B-A3DF-7867E4DFEB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593" y="11355133"/>
            <a:ext cx="4629150" cy="1371600"/>
          </a:xfrm>
          <a:prstGeom prst="rect">
            <a:avLst/>
          </a:prstGeom>
        </p:spPr>
      </p:pic>
      <p:pic>
        <p:nvPicPr>
          <p:cNvPr id="5" name="Рисунок 4">
            <a:extLst>
              <a:ext uri="{FF2B5EF4-FFF2-40B4-BE49-F238E27FC236}">
                <a16:creationId xmlns:a16="http://schemas.microsoft.com/office/drawing/2014/main" id="{A46C666F-3871-447B-8A68-5A668B3ED7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23258" y="9465081"/>
            <a:ext cx="4258906" cy="4258906"/>
          </a:xfrm>
          <a:prstGeom prst="rect">
            <a:avLst/>
          </a:prstGeom>
        </p:spPr>
      </p:pic>
    </p:spTree>
    <p:extLst>
      <p:ext uri="{BB962C8B-B14F-4D97-AF65-F5344CB8AC3E}">
        <p14:creationId xmlns:p14="http://schemas.microsoft.com/office/powerpoint/2010/main" val="6051025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FAA063A7-61D1-4E5C-AFFF-F56C647EB3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04" y="4903668"/>
            <a:ext cx="11843320" cy="8226152"/>
          </a:xfrm>
          <a:prstGeom prst="rect">
            <a:avLst/>
          </a:prstGeom>
          <a:noFill/>
          <a:ln>
            <a:noFill/>
          </a:ln>
        </p:spPr>
      </p:pic>
      <p:pic>
        <p:nvPicPr>
          <p:cNvPr id="12" name="Рисунок 11">
            <a:extLst>
              <a:ext uri="{FF2B5EF4-FFF2-40B4-BE49-F238E27FC236}">
                <a16:creationId xmlns:a16="http://schemas.microsoft.com/office/drawing/2014/main" id="{29BA285B-BC7C-4B39-99CA-37A2FB886D9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263350" y="4907843"/>
            <a:ext cx="12007649" cy="8221969"/>
          </a:xfrm>
          <a:prstGeom prst="rect">
            <a:avLst/>
          </a:prstGeom>
          <a:noFill/>
          <a:ln>
            <a:noFill/>
          </a:ln>
        </p:spPr>
      </p:pic>
      <p:sp>
        <p:nvSpPr>
          <p:cNvPr id="13" name="Название подразделения, лаборатории, факультета и т.д.">
            <a:extLst>
              <a:ext uri="{FF2B5EF4-FFF2-40B4-BE49-F238E27FC236}">
                <a16:creationId xmlns:a16="http://schemas.microsoft.com/office/drawing/2014/main" id="{12793C55-772D-4297-99DE-CFDC79432D75}"/>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10" name="Рисунок 9">
            <a:extLst>
              <a:ext uri="{FF2B5EF4-FFF2-40B4-BE49-F238E27FC236}">
                <a16:creationId xmlns:a16="http://schemas.microsoft.com/office/drawing/2014/main" id="{F9475E46-FDF7-4A0D-BC7B-BEC6D9E68D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6606" y="5267370"/>
            <a:ext cx="11246208" cy="7492354"/>
          </a:xfrm>
          <a:prstGeom prst="rect">
            <a:avLst/>
          </a:prstGeom>
          <a:noFill/>
          <a:ln>
            <a:noFill/>
          </a:ln>
        </p:spPr>
      </p:pic>
      <p:pic>
        <p:nvPicPr>
          <p:cNvPr id="11" name="Рисунок 10">
            <a:extLst>
              <a:ext uri="{FF2B5EF4-FFF2-40B4-BE49-F238E27FC236}">
                <a16:creationId xmlns:a16="http://schemas.microsoft.com/office/drawing/2014/main" id="{2596DA0D-DE04-467A-9C05-AAC89F4031B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051809" y="5286012"/>
            <a:ext cx="11216527" cy="7473709"/>
          </a:xfrm>
          <a:prstGeom prst="rect">
            <a:avLst/>
          </a:prstGeom>
          <a:noFill/>
          <a:ln>
            <a:noFill/>
          </a:ln>
        </p:spPr>
      </p:pic>
      <p:sp>
        <p:nvSpPr>
          <p:cNvPr id="13" name="Название подразделения, лаборатории, факультета и т.д.">
            <a:extLst>
              <a:ext uri="{FF2B5EF4-FFF2-40B4-BE49-F238E27FC236}">
                <a16:creationId xmlns:a16="http://schemas.microsoft.com/office/drawing/2014/main" id="{2440F2AE-1CEE-46F3-AE53-A36A6A8E1F83}"/>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9953091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788CFA3A-79B5-42A0-9858-417121DDD00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5664" y="5286012"/>
            <a:ext cx="11076336" cy="7387643"/>
          </a:xfrm>
          <a:prstGeom prst="rect">
            <a:avLst/>
          </a:prstGeom>
          <a:noFill/>
          <a:ln>
            <a:noFill/>
          </a:ln>
        </p:spPr>
      </p:pic>
      <p:pic>
        <p:nvPicPr>
          <p:cNvPr id="9" name="Рисунок 8">
            <a:extLst>
              <a:ext uri="{FF2B5EF4-FFF2-40B4-BE49-F238E27FC236}">
                <a16:creationId xmlns:a16="http://schemas.microsoft.com/office/drawing/2014/main" id="{4A6185E4-99B0-456C-9EC7-4ADFBC655FF7}"/>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2192000" y="5286017"/>
            <a:ext cx="11082412" cy="7387638"/>
          </a:xfrm>
          <a:prstGeom prst="rect">
            <a:avLst/>
          </a:prstGeom>
          <a:noFill/>
          <a:ln>
            <a:noFill/>
          </a:ln>
        </p:spPr>
      </p:pic>
      <p:sp>
        <p:nvSpPr>
          <p:cNvPr id="12" name="Название подразделения, лаборатории, факультета и т.д.">
            <a:extLst>
              <a:ext uri="{FF2B5EF4-FFF2-40B4-BE49-F238E27FC236}">
                <a16:creationId xmlns:a16="http://schemas.microsoft.com/office/drawing/2014/main" id="{7057A2FD-B7F7-4CB0-B034-B05A09C6687D}"/>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91146989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по индексу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10" name="Рисунок 9">
            <a:extLst>
              <a:ext uri="{FF2B5EF4-FFF2-40B4-BE49-F238E27FC236}">
                <a16:creationId xmlns:a16="http://schemas.microsoft.com/office/drawing/2014/main" id="{C9F200F4-2BCF-47E7-8443-6270502C7A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824" y="4950384"/>
            <a:ext cx="12074545" cy="8044584"/>
          </a:xfrm>
          <a:prstGeom prst="rect">
            <a:avLst/>
          </a:prstGeom>
          <a:noFill/>
          <a:ln>
            <a:noFill/>
          </a:ln>
        </p:spPr>
      </p:pic>
      <p:pic>
        <p:nvPicPr>
          <p:cNvPr id="11" name="Рисунок 10">
            <a:extLst>
              <a:ext uri="{FF2B5EF4-FFF2-40B4-BE49-F238E27FC236}">
                <a16:creationId xmlns:a16="http://schemas.microsoft.com/office/drawing/2014/main" id="{C20DC9F4-1AAD-4CF4-A68A-600B46D9A4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19901" y="4949577"/>
            <a:ext cx="12074545" cy="8045392"/>
          </a:xfrm>
          <a:prstGeom prst="rect">
            <a:avLst/>
          </a:prstGeom>
          <a:noFill/>
          <a:ln>
            <a:noFill/>
          </a:ln>
        </p:spPr>
      </p:pic>
      <p:sp>
        <p:nvSpPr>
          <p:cNvPr id="12" name="Название подразделения, лаборатории, факультета и т.д.">
            <a:extLst>
              <a:ext uri="{FF2B5EF4-FFF2-40B4-BE49-F238E27FC236}">
                <a16:creationId xmlns:a16="http://schemas.microsoft.com/office/drawing/2014/main" id="{50A2521B-8DED-4794-94F3-0EE2512AF46D}"/>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1277881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по индексу –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CFB0A992-D534-4A7D-9AA1-574602E934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07623" y="2972785"/>
            <a:ext cx="15449143" cy="10293921"/>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FA40CC8A-997F-4FC3-8E49-E882BAF617BC}"/>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7570402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предметной области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4800" dirty="0"/>
              <a:t>Предметная область данной работы включает вопросы представления данных в таких структурах данных, как сильно ветвящиеся деревья – B-деревья, B</a:t>
            </a:r>
            <a:r>
              <a:rPr lang="ru-RU" sz="4800" baseline="30000" dirty="0"/>
              <a:t>+</a:t>
            </a:r>
            <a:r>
              <a:rPr lang="ru-RU" sz="4800" dirty="0"/>
              <a:t>-деревья, B</a:t>
            </a:r>
            <a:r>
              <a:rPr lang="ru-RU" sz="4800" baseline="30000" dirty="0"/>
              <a:t>*</a:t>
            </a:r>
            <a:r>
              <a:rPr lang="ru-RU" sz="4800" dirty="0"/>
              <a:t>-деревья и B</a:t>
            </a:r>
            <a:r>
              <a:rPr lang="ru-RU" sz="4800" baseline="30000" dirty="0"/>
              <a:t>*+</a:t>
            </a:r>
            <a:r>
              <a:rPr lang="ru-RU" sz="4800" dirty="0"/>
              <a:t>-деревья, эмпирическую оценку сложности основных операций и эффективности по представлению в оперативной памяти в задаче индексирования структурированных данных.</a:t>
            </a:r>
          </a:p>
          <a:p>
            <a:pPr algn="l">
              <a:spcBef>
                <a:spcPts val="2800"/>
              </a:spcBef>
              <a:defRPr sz="2800">
                <a:solidFill>
                  <a:srgbClr val="253957"/>
                </a:solidFill>
                <a:latin typeface="+mn-lt"/>
                <a:ea typeface="+mn-ea"/>
                <a:cs typeface="+mn-cs"/>
                <a:sym typeface="Arial Narrow"/>
              </a:defRPr>
            </a:pPr>
            <a:r>
              <a:rPr lang="ru-RU" sz="4800" dirty="0"/>
              <a:t>Под эффективностью подразумеваются сложность основных операций и объём занимаемой памяти.</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Предметная область</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по индексу – определение высоты дерева</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5FC4E5B0-24C0-4B1C-8D7B-06196503A5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38744" y="5025019"/>
            <a:ext cx="13045256" cy="8690982"/>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408AE2FB-4BDC-4150-BB60-72A9D4E2ED6F}"/>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6916627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(реальные данные)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D5F88C05-6D36-4D2D-90E7-1A4387D8AC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99722" y="3865086"/>
            <a:ext cx="14784277" cy="9850914"/>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BBB467C5-A0C6-42D5-82A1-0E00200EE960}"/>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0708053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(реальные данные) –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D59CA6D4-EEDC-4150-BAB9-C51DF50943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70214" y="3977681"/>
            <a:ext cx="14615296" cy="9738320"/>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2E48AC72-42DF-441E-BF43-2F6B4F0C026B}"/>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93185516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(реальные данные) –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17032204-2FDB-443C-8686-3C90F7D0AD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54503" y="4769771"/>
            <a:ext cx="13429497" cy="8948210"/>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67AF5AC8-00F5-49AE-94C3-C3B90E45828E}"/>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6856171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по индексу (реальные данные) – время и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8D75FDB4-9431-4E94-B3E8-9C19EBE443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6606" y="5633862"/>
            <a:ext cx="11228109" cy="7481403"/>
          </a:xfrm>
          <a:prstGeom prst="rect">
            <a:avLst/>
          </a:prstGeom>
          <a:noFill/>
          <a:ln>
            <a:noFill/>
          </a:ln>
        </p:spPr>
      </p:pic>
      <p:pic>
        <p:nvPicPr>
          <p:cNvPr id="9" name="Рисунок 8">
            <a:extLst>
              <a:ext uri="{FF2B5EF4-FFF2-40B4-BE49-F238E27FC236}">
                <a16:creationId xmlns:a16="http://schemas.microsoft.com/office/drawing/2014/main" id="{050046DE-2CC3-4094-87A8-DCE13625F9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2000" y="5626453"/>
            <a:ext cx="11239230" cy="7488813"/>
          </a:xfrm>
          <a:prstGeom prst="rect">
            <a:avLst/>
          </a:prstGeom>
          <a:noFill/>
          <a:ln>
            <a:noFill/>
          </a:ln>
        </p:spPr>
      </p:pic>
      <p:sp>
        <p:nvSpPr>
          <p:cNvPr id="8" name="Название подразделения, лаборатории, факультета и т.д.">
            <a:extLst>
              <a:ext uri="{FF2B5EF4-FFF2-40B4-BE49-F238E27FC236}">
                <a16:creationId xmlns:a16="http://schemas.microsoft.com/office/drawing/2014/main" id="{61AC34FD-0497-42E7-930F-BA76F3BFEBD7}"/>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90879087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Вставка в дерево (целочисленные ключи)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10" name="Рисунок 9">
            <a:extLst>
              <a:ext uri="{FF2B5EF4-FFF2-40B4-BE49-F238E27FC236}">
                <a16:creationId xmlns:a16="http://schemas.microsoft.com/office/drawing/2014/main" id="{44037E74-0493-4E77-9A23-6E18A0958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25480" y="4769768"/>
            <a:ext cx="13426527" cy="8946232"/>
          </a:xfrm>
          <a:prstGeom prst="rect">
            <a:avLst/>
          </a:prstGeom>
          <a:noFill/>
          <a:ln>
            <a:noFill/>
          </a:ln>
        </p:spPr>
      </p:pic>
      <p:sp>
        <p:nvSpPr>
          <p:cNvPr id="11" name="Название подразделения, лаборатории, факультета и т.д.">
            <a:extLst>
              <a:ext uri="{FF2B5EF4-FFF2-40B4-BE49-F238E27FC236}">
                <a16:creationId xmlns:a16="http://schemas.microsoft.com/office/drawing/2014/main" id="{BEA47550-0584-44AB-B3C3-D4783C01A224}"/>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05592388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Вставка в дерево (целочисленные ключи) – память и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B0C8AD1-4013-4EC1-9C81-B352F7571B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286013"/>
            <a:ext cx="12651746" cy="8429987"/>
          </a:xfrm>
          <a:prstGeom prst="rect">
            <a:avLst/>
          </a:prstGeom>
          <a:noFill/>
          <a:ln>
            <a:noFill/>
          </a:ln>
        </p:spPr>
      </p:pic>
      <p:pic>
        <p:nvPicPr>
          <p:cNvPr id="8" name="Рисунок 7">
            <a:extLst>
              <a:ext uri="{FF2B5EF4-FFF2-40B4-BE49-F238E27FC236}">
                <a16:creationId xmlns:a16="http://schemas.microsoft.com/office/drawing/2014/main" id="{50EB5F27-A008-44A3-80BD-9F75252AA1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32251" y="5286011"/>
            <a:ext cx="12651749" cy="8429989"/>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98678644-50C1-4F5B-ABE1-B04A5454FD2A}"/>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81637574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в дереве (целочисленные ключи)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9" name="Рисунок 8">
            <a:extLst>
              <a:ext uri="{FF2B5EF4-FFF2-40B4-BE49-F238E27FC236}">
                <a16:creationId xmlns:a16="http://schemas.microsoft.com/office/drawing/2014/main" id="{60E8FE1D-A6DE-4121-AEC3-DB2238C26B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99033" y="4797539"/>
            <a:ext cx="13385934" cy="8918461"/>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F7E49036-B400-434E-B7F7-C8E07783491B}"/>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8702704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в дереве (целочисленные ключи) – память и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9E740DEF-AFD9-486D-A4D5-59E71976DB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228394"/>
            <a:ext cx="12737627" cy="8487606"/>
          </a:xfrm>
          <a:prstGeom prst="rect">
            <a:avLst/>
          </a:prstGeom>
          <a:noFill/>
          <a:ln>
            <a:noFill/>
          </a:ln>
        </p:spPr>
      </p:pic>
      <p:pic>
        <p:nvPicPr>
          <p:cNvPr id="8" name="Рисунок 7">
            <a:extLst>
              <a:ext uri="{FF2B5EF4-FFF2-40B4-BE49-F238E27FC236}">
                <a16:creationId xmlns:a16="http://schemas.microsoft.com/office/drawing/2014/main" id="{0A6C3E79-AA6C-4FEE-94D2-6D42F679B6A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46023" y="5295187"/>
            <a:ext cx="12637977" cy="8420813"/>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A079F675-CD0E-4492-A77E-02468EE336D6}"/>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46244348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Удаление в дереве (целочисленные ключи)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9" name="Рисунок 8">
            <a:extLst>
              <a:ext uri="{FF2B5EF4-FFF2-40B4-BE49-F238E27FC236}">
                <a16:creationId xmlns:a16="http://schemas.microsoft.com/office/drawing/2014/main" id="{5503E9EE-4AA2-49A9-A2B8-3A5F7A4645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54520" y="4735552"/>
            <a:ext cx="13474960" cy="8983307"/>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AF09B2CE-3FC6-4F60-BDC4-98575BBAFC67}"/>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8945576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5286013"/>
                <a:ext cx="21506374" cy="78438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 </a:t>
                </a:r>
                <a:r>
                  <a:rPr lang="ru-RU" sz="4000" dirty="0"/>
                  <a:t>– структура данных – дерево, содержащее в одном узле (вершине) более одного элемента (ключа) и более одного указателя на дочерний узел.</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какой-то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 </a:t>
                </a:r>
                <a:r>
                  <a:rPr lang="en-US" sz="4000" dirty="0">
                    <a:solidFill>
                      <a:srgbClr val="253957"/>
                    </a:solidFill>
                    <a:latin typeface="+mn-lt"/>
                    <a:ea typeface="+mn-ea"/>
                    <a:cs typeface="+mn-cs"/>
                  </a:rPr>
                  <a:t>[1]</a:t>
                </a:r>
                <a:r>
                  <a:rPr lang="ru-RU" sz="4000" dirty="0">
                    <a:solidFill>
                      <a:srgbClr val="253957"/>
                    </a:solidFill>
                    <a:latin typeface="+mn-lt"/>
                    <a:ea typeface="+mn-ea"/>
                    <a:cs typeface="+mn-cs"/>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[1]</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[1]</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2"/>
                <a:stretch>
                  <a:fillRect l="-1020" t="-1166" b="-2564"/>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FDFA06BF-3D75-4F9C-B9F1-08978574E8C3}"/>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TextBox 1">
            <a:extLst>
              <a:ext uri="{FF2B5EF4-FFF2-40B4-BE49-F238E27FC236}">
                <a16:creationId xmlns:a16="http://schemas.microsoft.com/office/drawing/2014/main" id="{973E94C5-886C-4496-8CCA-FF02ADEAD91E}"/>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[1]</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Удаление в дереве (целочисленные ключи) – память и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0CB0BDC8-7D38-43DB-B112-045DB9F970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286013"/>
            <a:ext cx="12432406" cy="8288271"/>
          </a:xfrm>
          <a:prstGeom prst="rect">
            <a:avLst/>
          </a:prstGeom>
          <a:noFill/>
          <a:ln>
            <a:noFill/>
          </a:ln>
        </p:spPr>
      </p:pic>
      <p:pic>
        <p:nvPicPr>
          <p:cNvPr id="8" name="Рисунок 7">
            <a:extLst>
              <a:ext uri="{FF2B5EF4-FFF2-40B4-BE49-F238E27FC236}">
                <a16:creationId xmlns:a16="http://schemas.microsoft.com/office/drawing/2014/main" id="{C691D7E2-A5CA-4050-92B0-A1623E72F82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02821" y="5286013"/>
            <a:ext cx="12651743" cy="8429985"/>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CCCC698E-C2F7-4CFB-8EC4-4B9B34F8B43F}"/>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88528779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001498"/>
            <a:ext cx="21506374" cy="88569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Вставка в B</a:t>
            </a:r>
            <a:r>
              <a:rPr lang="ru-RU" sz="4000" baseline="30000" dirty="0"/>
              <a:t>*</a:t>
            </a:r>
            <a:r>
              <a:rPr lang="ru-RU" sz="4000" dirty="0"/>
              <a:t>-дерево и B</a:t>
            </a:r>
            <a:r>
              <a:rPr lang="ru-RU" sz="4000" baseline="30000" dirty="0"/>
              <a:t>*+</a:t>
            </a:r>
            <a:r>
              <a:rPr lang="ru-RU" sz="4000" dirty="0"/>
              <a:t>-дерево действительно происходит быстрее, чем вставка в B-дерево и B</a:t>
            </a:r>
            <a:r>
              <a:rPr lang="ru-RU" sz="4000" baseline="30000" dirty="0"/>
              <a:t>+</a:t>
            </a:r>
            <a:r>
              <a:rPr lang="ru-RU" sz="4000" dirty="0"/>
              <a:t>-дерево соответственно, за счёт того, что процедура разбиения вершин выполняется реже</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При малых значениях (до 100) порядка дерева вместе с ростом порядка дерева уменьшается время вставки, при больших – увеличивается</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Чёткой монотонной зависимости времени поиска от типа дерева либо его порядка не обнаружено</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Зависимость времени выполнения любой операции от количества ключей в дереве, как и предполагалось, близка к логарифмической</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Использование памяти при индексации и при поиске по индексу увеличивается с ростом порядка дерева, так как приходится хранить в оперативной памяти большие по размеру узлы дерева</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Число дисковых операций при индексации снижается вместе с увеличением порядка дерева</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Удаление в B</a:t>
            </a:r>
            <a:r>
              <a:rPr lang="ru-RU" sz="4000" baseline="30000" dirty="0"/>
              <a:t>+</a:t>
            </a:r>
            <a:r>
              <a:rPr lang="ru-RU" sz="4000" dirty="0"/>
              <a:t>-дереве, как и ожидалось, выполняется быстрее, чем в B-дереве, а удаление в B</a:t>
            </a:r>
            <a:r>
              <a:rPr lang="ru-RU" sz="4000" baseline="30000" dirty="0"/>
              <a:t>*+</a:t>
            </a:r>
            <a:r>
              <a:rPr lang="ru-RU" sz="4000" dirty="0"/>
              <a:t>-дереве – быстрее, чем в B</a:t>
            </a:r>
            <a:r>
              <a:rPr lang="ru-RU" sz="4000" baseline="30000" dirty="0"/>
              <a:t>*</a:t>
            </a:r>
            <a:r>
              <a:rPr lang="ru-RU" sz="4000" dirty="0"/>
              <a:t>-дереве, в связи с тем, что удаление происходит только из листовых узлов</a:t>
            </a: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Интерпретация результатов и ключевые выводы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310029DC-22A2-4C0E-9D95-1A9DF296FA65}"/>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68372820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027040"/>
            <a:ext cx="21506374" cy="9436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Приведены теоретические предположения о различных параметрах эффективности (время выполнения, объём затрачиваемой оперативной памяти, число дисковых операций – чтения и записи) операций с четырьмя типами сильно ветвящихся деревьев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Разработана собственная модификация B-дерева – B</a:t>
            </a:r>
            <a:r>
              <a:rPr lang="ru-RU" sz="4000" baseline="30000" dirty="0"/>
              <a:t>*+</a:t>
            </a:r>
            <a:r>
              <a:rPr lang="ru-RU" sz="4000" dirty="0"/>
              <a:t>-дерево, дающая хорошие результаты в части времени удаления ключей из дерева</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Реализованы все четыре рассматриваемых типа сильно ветвящихся деревьев с операциями вставки, поиска и удаления на языке C++11</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Разработан программный инструмент на языке C++11 для проведения экспериментов с индексацией в дереве, поиском по индексу и стандартными операциями</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Построена схема экспериментов и проведены эксперименты, получены их результаты, из которых при помощи </a:t>
            </a:r>
            <a:r>
              <a:rPr lang="ru-RU" sz="4000" dirty="0" err="1"/>
              <a:t>Python</a:t>
            </a:r>
            <a:r>
              <a:rPr lang="ru-RU" sz="4000" dirty="0"/>
              <a:t> 2 построены графики, которые приведены и интерпретированы в настоящей работ</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Часть теоретических предположений подтверждена, дано обобщение</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Результаты данной работы могут быть использованы учащимися и исследователями в области алгоритмов и структур данных и СУБД</a:t>
            </a: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Итоги работы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8A67708B-5249-4CC4-914B-DCC5D44F01D2}"/>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53116266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625752"/>
            <a:ext cx="21506374" cy="85040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800" dirty="0"/>
              <a:t>Создание более удобного и многофункционального инструмента для проведения экспериментов (например, с графическим пользовательским интерфейсом и построением интерактивного изображения дерева)</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800" dirty="0"/>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800" dirty="0"/>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800" dirty="0"/>
              <a:t>Добавление новых параметров для измерения их влияния на параметры эффективности операций с деревом в разных экспериментах</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800" dirty="0"/>
              <a:t>Проведение экспериментов с другими комбинациями параметров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800" dirty="0"/>
              <a:t>Интерпретация тех случаев, когда результаты не совпали с теоретическими предположениями</a:t>
            </a: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Направления дальнейшего развития работы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B69D89DF-8B94-4102-A5A6-FA56D5D3E389}"/>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78968014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625752"/>
            <a:ext cx="21506374" cy="85040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914400" indent="-914400" algn="l">
              <a:spcBef>
                <a:spcPts val="2800"/>
              </a:spcBef>
              <a:buSzPct val="100000"/>
              <a:buFont typeface="+mj-lt"/>
              <a:buAutoNum type="arabicPeriod"/>
              <a:defRPr sz="2800">
                <a:solidFill>
                  <a:srgbClr val="253957"/>
                </a:solidFill>
                <a:latin typeface="+mn-lt"/>
                <a:ea typeface="+mn-ea"/>
                <a:cs typeface="+mn-cs"/>
                <a:sym typeface="Arial Narrow"/>
              </a:defRPr>
            </a:pPr>
            <a:r>
              <a:rPr lang="ru-RU" sz="4800" dirty="0"/>
              <a:t>Т. </a:t>
            </a:r>
            <a:r>
              <a:rPr lang="ru-RU" sz="4800" dirty="0" err="1"/>
              <a:t>Кормен</a:t>
            </a:r>
            <a:r>
              <a:rPr lang="ru-RU" sz="4800" dirty="0"/>
              <a:t>, Ч. </a:t>
            </a:r>
            <a:r>
              <a:rPr lang="ru-RU" sz="4800" dirty="0" err="1"/>
              <a:t>Лейзерсон</a:t>
            </a:r>
            <a:r>
              <a:rPr lang="ru-RU" sz="4800" dirty="0"/>
              <a:t>, Р. </a:t>
            </a:r>
            <a:r>
              <a:rPr lang="ru-RU" sz="4800" dirty="0" err="1"/>
              <a:t>Ривест</a:t>
            </a:r>
            <a:r>
              <a:rPr lang="ru-RU" sz="4800" dirty="0"/>
              <a:t>, К. Штайн. Алгоритмы: построение и анализ. 3-е изд. — М.: ИД «Вильямс». — 2013. — 1324 с.</a:t>
            </a:r>
          </a:p>
          <a:p>
            <a:pPr marL="914400" indent="-914400" algn="l">
              <a:spcBef>
                <a:spcPts val="2800"/>
              </a:spcBef>
              <a:buSzPct val="100000"/>
              <a:buFont typeface="+mj-lt"/>
              <a:buAutoNum type="arabicPeriod"/>
              <a:defRPr sz="2800">
                <a:solidFill>
                  <a:srgbClr val="253957"/>
                </a:solidFill>
                <a:latin typeface="+mn-lt"/>
                <a:ea typeface="+mn-ea"/>
                <a:cs typeface="+mn-cs"/>
                <a:sym typeface="Arial Narrow"/>
              </a:defRPr>
            </a:pPr>
            <a:r>
              <a:rPr lang="ru-RU" sz="4800" dirty="0"/>
              <a:t>Д. Кнут. Искусство программирования. Том 3. 2-е изд. – М.: ИД «Вильямс». – 2017. – 824 с.</a:t>
            </a:r>
          </a:p>
          <a:p>
            <a:pPr marL="914400" indent="-914400" algn="l">
              <a:spcBef>
                <a:spcPts val="2800"/>
              </a:spcBef>
              <a:buSzPct val="100000"/>
              <a:buFont typeface="+mj-lt"/>
              <a:buAutoNum type="arabicPeriod"/>
              <a:defRPr sz="2800">
                <a:solidFill>
                  <a:srgbClr val="253957"/>
                </a:solidFill>
                <a:latin typeface="+mn-lt"/>
                <a:ea typeface="+mn-ea"/>
                <a:cs typeface="+mn-cs"/>
                <a:sym typeface="Arial Narrow"/>
              </a:defRPr>
            </a:pPr>
            <a:r>
              <a:rPr lang="en-US" sz="4800" dirty="0"/>
              <a:t>PostgreSQL: Documentation: 9.3: CREATE INDEX // PostgreSQL [Official website]. URL: </a:t>
            </a:r>
            <a:r>
              <a:rPr lang="en-US" sz="4800" dirty="0">
                <a:hlinkClick r:id="rId2"/>
              </a:rPr>
              <a:t>https://www.postgresql.org/docs/9.3/static/sql-createindex.html</a:t>
            </a:r>
            <a:r>
              <a:rPr lang="en-US" sz="4800" dirty="0"/>
              <a:t> (accessed: 20.03.2018)</a:t>
            </a:r>
            <a:endParaRPr lang="ru-RU" sz="4800" dirty="0"/>
          </a:p>
          <a:p>
            <a:pPr marL="914400" indent="-914400" algn="l">
              <a:spcBef>
                <a:spcPts val="2800"/>
              </a:spcBef>
              <a:buSzPct val="100000"/>
              <a:buFont typeface="+mj-lt"/>
              <a:buAutoNum type="arabicPeriod"/>
              <a:defRPr sz="2800">
                <a:solidFill>
                  <a:srgbClr val="253957"/>
                </a:solidFill>
                <a:latin typeface="+mn-lt"/>
                <a:ea typeface="+mn-ea"/>
                <a:cs typeface="+mn-cs"/>
                <a:sym typeface="Arial Narrow"/>
              </a:defRPr>
            </a:pPr>
            <a:r>
              <a:rPr lang="en-US" sz="4800" dirty="0"/>
              <a:t>MySQL :: MySQL 8.0 Reference Manual :: 8.3.9 Comparison of B-Tree and Hash Indexes // MySQL :: Developer Zone [Official website]. URL:  </a:t>
            </a:r>
            <a:r>
              <a:rPr lang="en-US" sz="4800" dirty="0">
                <a:hlinkClick r:id="rId3"/>
              </a:rPr>
              <a:t>https://dev.mysql.com/doc/refman/8.0/en/index-btree-hash.html</a:t>
            </a:r>
            <a:r>
              <a:rPr lang="en-US" sz="4800" dirty="0"/>
              <a:t> (accessed: 20.03.2018)</a:t>
            </a:r>
            <a:endParaRPr lang="ru-RU" sz="4800"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B69D89DF-8B94-4102-A5A6-FA56D5D3E389}"/>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70276613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625752"/>
            <a:ext cx="21506374" cy="85040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914400" indent="-914400" algn="l">
              <a:spcBef>
                <a:spcPts val="2800"/>
              </a:spcBef>
              <a:buSzPct val="100000"/>
              <a:buFont typeface="+mj-lt"/>
              <a:buAutoNum type="arabicPeriod" startAt="5"/>
              <a:defRPr sz="2800">
                <a:solidFill>
                  <a:srgbClr val="253957"/>
                </a:solidFill>
                <a:latin typeface="+mn-lt"/>
                <a:ea typeface="+mn-ea"/>
                <a:cs typeface="+mn-cs"/>
                <a:sym typeface="Arial Narrow"/>
              </a:defRPr>
            </a:pPr>
            <a:r>
              <a:rPr lang="en-US" sz="4800" dirty="0" err="1"/>
              <a:t>Kerttu</a:t>
            </a:r>
            <a:r>
              <a:rPr lang="en-US" sz="4800" dirty="0"/>
              <a:t> </a:t>
            </a:r>
            <a:r>
              <a:rPr lang="en-US" sz="4800" dirty="0" err="1"/>
              <a:t>Pollari-Malmi</a:t>
            </a:r>
            <a:r>
              <a:rPr lang="en-US" sz="4800" dirty="0"/>
              <a:t>. B+-trees // Computer Science | University of Helsinki [Electronic Source]. URL:  </a:t>
            </a:r>
            <a:r>
              <a:rPr lang="en-US" sz="4800" dirty="0">
                <a:hlinkClick r:id="rId2"/>
              </a:rPr>
              <a:t>https://www.cs.helsinki.fi/u/mluukkai/tirak2010/B-tree.pdf</a:t>
            </a:r>
            <a:r>
              <a:rPr lang="en-US" sz="4800" dirty="0"/>
              <a:t> (accessed: 07.12.2017)</a:t>
            </a:r>
            <a:endParaRPr lang="ru-RU" sz="4800" dirty="0"/>
          </a:p>
          <a:p>
            <a:pPr marL="914400" indent="-914400" algn="l">
              <a:spcBef>
                <a:spcPts val="2800"/>
              </a:spcBef>
              <a:buSzPct val="100000"/>
              <a:buFont typeface="+mj-lt"/>
              <a:buAutoNum type="arabicPeriod" startAt="5"/>
              <a:defRPr sz="2800">
                <a:solidFill>
                  <a:srgbClr val="253957"/>
                </a:solidFill>
                <a:latin typeface="+mn-lt"/>
                <a:ea typeface="+mn-ea"/>
                <a:cs typeface="+mn-cs"/>
                <a:sym typeface="Arial Narrow"/>
              </a:defRPr>
            </a:pPr>
            <a:r>
              <a:rPr lang="en-US" sz="4800" dirty="0"/>
              <a:t>B*-tree // NIST Dictionary of Algorithms and Data Structures [Electronic Source]. URL:</a:t>
            </a:r>
            <a:r>
              <a:rPr lang="ru-RU" sz="4800" dirty="0"/>
              <a:t> </a:t>
            </a:r>
            <a:r>
              <a:rPr lang="en-US" sz="4800" dirty="0">
                <a:hlinkClick r:id="rId3"/>
              </a:rPr>
              <a:t>https://xlinux.nist.gov/dads/HTML/bstartree.html</a:t>
            </a:r>
            <a:r>
              <a:rPr lang="en-US" sz="4800" dirty="0"/>
              <a:t> (accessed: 23.12.2017)</a:t>
            </a:r>
            <a:endParaRPr lang="ru-RU" sz="4800" dirty="0"/>
          </a:p>
          <a:p>
            <a:pPr marL="914400" indent="-914400" algn="l">
              <a:spcBef>
                <a:spcPts val="2800"/>
              </a:spcBef>
              <a:buSzPct val="100000"/>
              <a:buFont typeface="+mj-lt"/>
              <a:buAutoNum type="arabicPeriod" startAt="5"/>
              <a:defRPr sz="2800">
                <a:solidFill>
                  <a:srgbClr val="253957"/>
                </a:solidFill>
                <a:latin typeface="+mn-lt"/>
                <a:ea typeface="+mn-ea"/>
                <a:cs typeface="+mn-cs"/>
                <a:sym typeface="Arial Narrow"/>
              </a:defRPr>
            </a:pPr>
            <a:r>
              <a:rPr lang="en-US" sz="4800" dirty="0"/>
              <a:t>B-Star Trees // College of Engineering, Computer Science &amp; Construction Management, Chico, California State University [Electronic Source]. URL: </a:t>
            </a:r>
            <a:r>
              <a:rPr lang="en-US" sz="4800" dirty="0">
                <a:hlinkClick r:id="rId4"/>
              </a:rPr>
              <a:t>http://www.ecst.csuchico.edu/~mjstapleton/courses/Fall2007CSCI311/ProgTwo_Bstar.htm</a:t>
            </a:r>
            <a:r>
              <a:rPr lang="en-US" sz="4800" dirty="0"/>
              <a:t> (accessed: 15.01.2018)</a:t>
            </a:r>
            <a:endParaRPr lang="ru-RU" sz="4800" dirty="0"/>
          </a:p>
          <a:p>
            <a:pPr marL="914400" indent="-914400" algn="l">
              <a:spcBef>
                <a:spcPts val="2800"/>
              </a:spcBef>
              <a:buSzPct val="100000"/>
              <a:buFont typeface="+mj-lt"/>
              <a:buAutoNum type="arabicPeriod" startAt="5"/>
              <a:defRPr sz="2800">
                <a:solidFill>
                  <a:srgbClr val="253957"/>
                </a:solidFill>
                <a:latin typeface="+mn-lt"/>
                <a:ea typeface="+mn-ea"/>
                <a:cs typeface="+mn-cs"/>
                <a:sym typeface="Arial Narrow"/>
              </a:defRPr>
            </a:pPr>
            <a:r>
              <a:rPr lang="en-US" sz="4800" dirty="0"/>
              <a:t>8.	Process Mining [Electronic Source]. URL: </a:t>
            </a:r>
            <a:r>
              <a:rPr lang="en-US" sz="4800" dirty="0">
                <a:hlinkClick r:id="rId5"/>
              </a:rPr>
              <a:t>http://www.processmining.org/</a:t>
            </a:r>
            <a:endParaRPr lang="ru-RU" sz="4800"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6">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B69D89DF-8B94-4102-A5A6-FA56D5D3E389}"/>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416492509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8015536" y="10756005"/>
            <a:ext cx="15636286" cy="1990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en-US" sz="4000" dirty="0">
                <a:solidFill>
                  <a:schemeClr val="bg1"/>
                </a:solidFill>
                <a:hlinkClick r:id="rId2">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3">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pic>
        <p:nvPicPr>
          <p:cNvPr id="103" name="Изображение" descr="Изображение"/>
          <p:cNvPicPr>
            <a:picLocks noChangeAspect="1"/>
          </p:cNvPicPr>
          <p:nvPr/>
        </p:nvPicPr>
        <p:blipFill>
          <a:blip r:embed="rId5">
            <a:extLst/>
          </a:blip>
          <a:stretch>
            <a:fillRect/>
          </a:stretch>
        </p:blipFill>
        <p:spPr>
          <a:xfrm>
            <a:off x="10594075" y="4920064"/>
            <a:ext cx="3195850" cy="3090059"/>
          </a:xfrm>
          <a:prstGeom prst="rect">
            <a:avLst/>
          </a:prstGeom>
          <a:ln w="12700">
            <a:miter lim="400000"/>
          </a:ln>
        </p:spPr>
      </p:pic>
      <p:sp>
        <p:nvSpPr>
          <p:cNvPr id="2" name="TextBox 1">
            <a:extLst>
              <a:ext uri="{FF2B5EF4-FFF2-40B4-BE49-F238E27FC236}">
                <a16:creationId xmlns:a16="http://schemas.microsoft.com/office/drawing/2014/main" id="{9AD21505-7281-4175-BE45-B33E7629B15A}"/>
              </a:ext>
            </a:extLst>
          </p:cNvPr>
          <p:cNvSpPr txBox="1"/>
          <p:nvPr/>
        </p:nvSpPr>
        <p:spPr>
          <a:xfrm>
            <a:off x="732178" y="11310002"/>
            <a:ext cx="540051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4800" dirty="0">
                <a:solidFill>
                  <a:srgbClr val="FFFFFF"/>
                </a:solidFill>
                <a:latin typeface="+mn-lt"/>
                <a:ea typeface="+mn-ea"/>
                <a:cs typeface="+mn-cs"/>
              </a:rPr>
              <a:t>Спасибо за внимание!</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69235" y="4864387"/>
                <a:ext cx="21506374" cy="746622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dirty="0"/>
                  <a:t> </a:t>
                </a:r>
                <a:r>
                  <a:rPr lang="ru-RU" sz="3200" dirty="0"/>
                  <a:t>– модификация B-дерева. В B+-дереве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B+-дереве содержат </a:t>
                </a:r>
                <a14:m>
                  <m:oMath xmlns:m="http://schemas.openxmlformats.org/officeDocument/2006/math">
                    <m:r>
                      <a:rPr lang="ru-RU" sz="3200" i="1" dirty="0" smtClean="0">
                        <a:latin typeface="Cambria Math" panose="02040503050406030204" pitchFamily="18" charset="0"/>
                      </a:rPr>
                      <m:t>𝑡</m:t>
                    </m:r>
                    <m:r>
                      <a:rPr lang="ru-RU" sz="3200" i="1" dirty="0" smtClean="0">
                        <a:latin typeface="Cambria Math" panose="02040503050406030204" pitchFamily="18" charset="0"/>
                      </a:rPr>
                      <m:t>≤</m:t>
                    </m:r>
                    <m:r>
                      <a:rPr lang="ru-RU" sz="3200" i="1" dirty="0" smtClean="0">
                        <a:latin typeface="Cambria Math" panose="02040503050406030204" pitchFamily="18" charset="0"/>
                      </a:rPr>
                      <m:t>𝑛</m:t>
                    </m:r>
                    <m:r>
                      <a:rPr lang="ru-RU" sz="3200" i="1" dirty="0" smtClean="0">
                        <a:latin typeface="Cambria Math" panose="02040503050406030204" pitchFamily="18" charset="0"/>
                      </a:rPr>
                      <m:t>≤2</m:t>
                    </m:r>
                    <m:r>
                      <a:rPr lang="ru-RU" sz="3200" i="1" dirty="0" smtClean="0">
                        <a:latin typeface="Cambria Math" panose="02040503050406030204" pitchFamily="18" charset="0"/>
                      </a:rPr>
                      <m:t>𝑡</m:t>
                    </m:r>
                    <m:r>
                      <a:rPr lang="ru-RU" sz="3200" i="1" dirty="0" smtClean="0">
                        <a:latin typeface="Cambria Math" panose="02040503050406030204" pitchFamily="18" charset="0"/>
                      </a:rPr>
                      <m:t> </m:t>
                    </m:r>
                  </m:oMath>
                </a14:m>
                <a:r>
                  <a:rPr lang="ru-RU" sz="3200" dirty="0"/>
                  <a:t>ключей, где 𝑡 – порядок дерева, ограничения для внутренних узлов такие же, как и в B-дереве.</a:t>
                </a:r>
                <a:r>
                  <a:rPr lang="en-US" sz="3200" dirty="0"/>
                  <a:t> </a:t>
                </a:r>
                <a:r>
                  <a:rPr lang="ru-RU" sz="3200" dirty="0"/>
                  <a:t>Деление листьев происходит поровну на две части, крайний ключ из левой половины делимого узла копируется в родительскую вершину в качестве ключа-маршрутизатора аналогично перемещению медианы для обычного деления, деление внутренних узлов происходит так же, как и в B-дереве </a:t>
                </a:r>
                <a:r>
                  <a:rPr lang="en-US" sz="3200" dirty="0"/>
                  <a:t>[5]</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 </a:t>
                </a:r>
                <a:r>
                  <a:rPr lang="ru-RU" sz="3200" dirty="0"/>
                  <a:t>– модификация B-дерева. Каждый узел заполняется не менее, чем на 2/3, а не 1/2.</a:t>
                </a:r>
                <a:r>
                  <a:rPr lang="en-US" sz="3200" dirty="0"/>
                  <a:t> </a:t>
                </a:r>
                <a:r>
                  <a:rPr lang="ru-RU" sz="3200" dirty="0"/>
                  <a:t>По этой причине, вместо традиционного разбиения узла, происходит перераспределение ключей между соседними узлами-потомками, либо, если нет незаполненных соседей, то узел разбивается на три (а не на две) части</a:t>
                </a:r>
                <a:r>
                  <a:rPr lang="en-US" sz="3200" dirty="0"/>
                  <a:t> [2] [6]</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b="1" dirty="0"/>
                  <a:t> </a:t>
                </a:r>
                <a:r>
                  <a:rPr lang="en-US" sz="3200" dirty="0"/>
                  <a:t>– </a:t>
                </a:r>
                <a:r>
                  <a:rPr lang="ru-RU" sz="3200" dirty="0"/>
                  <a:t>модификация B-дерева, разработанная в рамках выполнения настоящей курсовой работы. Представляет собой совмещение B</a:t>
                </a:r>
                <a:r>
                  <a:rPr lang="ru-RU" sz="3200" baseline="30000" dirty="0"/>
                  <a:t>+</a:t>
                </a:r>
                <a:r>
                  <a:rPr lang="ru-RU" sz="3200" dirty="0"/>
                  <a:t>-дерева и B</a:t>
                </a:r>
                <a:r>
                  <a:rPr lang="ru-RU" sz="3200" baseline="30000" dirty="0"/>
                  <a:t>*</a:t>
                </a:r>
                <a:r>
                  <a:rPr lang="ru-RU" sz="3200" dirty="0"/>
                  <a:t>-дерева: модификация заполненных вершин при вставке выполняется как в B</a:t>
                </a:r>
                <a:r>
                  <a:rPr lang="ru-RU" sz="3200" baseline="30000" dirty="0"/>
                  <a:t>*</a:t>
                </a:r>
                <a:r>
                  <a:rPr lang="ru-RU" sz="3200" dirty="0"/>
                  <a:t>-дереве (переливание либо разбиение на три части), при этом, как в B</a:t>
                </a:r>
                <a:r>
                  <a:rPr lang="ru-RU" sz="3200" baseline="30000" dirty="0"/>
                  <a:t>+</a:t>
                </a:r>
                <a:r>
                  <a:rPr lang="ru-RU" sz="3200" dirty="0"/>
                  <a:t>-дереве, реальные данные хранятся только в листьях, в остальных вершинах находятся лишь ключи-маршрутизаторы.</a:t>
                </a:r>
                <a:endParaRPr sz="3200" dirty="0"/>
              </a:p>
            </p:txBody>
          </p:sp>
        </mc:Choice>
        <mc:Fallback xmlns="">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2"/>
                <a:stretch>
                  <a:fillRect l="-765" t="-735" r="-1190" b="-40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ru-RU">
                    <a:noFill/>
                  </a:rPr>
                  <a:t> </a:t>
                </a:r>
              </a:p>
            </p:txBody>
          </p:sp>
        </mc:Fallback>
      </mc:AlternateContent>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D4F2A6A9-758F-4A19-A027-8FE721AB9ACB}"/>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3" name="TextBox 2">
            <a:extLst>
              <a:ext uri="{FF2B5EF4-FFF2-40B4-BE49-F238E27FC236}">
                <a16:creationId xmlns:a16="http://schemas.microsoft.com/office/drawing/2014/main" id="{C32F6320-1EDA-4955-BBD2-F7E0A3EC9777}"/>
              </a:ext>
            </a:extLst>
          </p:cNvPr>
          <p:cNvSpPr txBox="1"/>
          <p:nvPr/>
        </p:nvSpPr>
        <p:spPr>
          <a:xfrm>
            <a:off x="15238984" y="11601961"/>
            <a:ext cx="9145016" cy="21140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200" dirty="0">
                <a:solidFill>
                  <a:srgbClr val="253957"/>
                </a:solidFill>
                <a:latin typeface="+mn-lt"/>
                <a:ea typeface="+mn-ea"/>
                <a:cs typeface="+mn-cs"/>
              </a:rPr>
              <a:t>[2]</a:t>
            </a:r>
            <a:r>
              <a:rPr lang="ru-RU" sz="3200" dirty="0">
                <a:solidFill>
                  <a:srgbClr val="253957"/>
                </a:solidFill>
                <a:latin typeface="+mn-lt"/>
                <a:ea typeface="+mn-ea"/>
                <a:cs typeface="+mn-cs"/>
              </a:rPr>
              <a:t> Д. Кнут. Искусство программирования. Том 3. 2-е изд.</a:t>
            </a:r>
          </a:p>
          <a:p>
            <a:pPr algn="l"/>
            <a:r>
              <a:rPr lang="en-US" sz="3200" dirty="0">
                <a:solidFill>
                  <a:srgbClr val="253957"/>
                </a:solidFill>
                <a:latin typeface="+mn-lt"/>
                <a:ea typeface="+mn-ea"/>
                <a:cs typeface="+mn-cs"/>
              </a:rPr>
              <a:t>[5]</a:t>
            </a:r>
            <a:r>
              <a:rPr lang="ru-RU" sz="3200" dirty="0">
                <a:solidFill>
                  <a:srgbClr val="253957"/>
                </a:solidFill>
                <a:latin typeface="+mn-lt"/>
                <a:ea typeface="+mn-ea"/>
                <a:cs typeface="+mn-cs"/>
              </a:rPr>
              <a:t> </a:t>
            </a:r>
            <a:r>
              <a:rPr lang="en-US" sz="3200" dirty="0" err="1">
                <a:solidFill>
                  <a:srgbClr val="253957"/>
                </a:solidFill>
                <a:latin typeface="+mn-lt"/>
                <a:ea typeface="+mn-ea"/>
                <a:cs typeface="+mn-cs"/>
              </a:rPr>
              <a:t>Kerttu</a:t>
            </a:r>
            <a:r>
              <a:rPr lang="en-US" sz="3200" dirty="0">
                <a:solidFill>
                  <a:srgbClr val="253957"/>
                </a:solidFill>
                <a:latin typeface="+mn-lt"/>
                <a:ea typeface="+mn-ea"/>
                <a:cs typeface="+mn-cs"/>
              </a:rPr>
              <a:t> </a:t>
            </a:r>
            <a:r>
              <a:rPr lang="en-US" sz="3200" dirty="0" err="1">
                <a:solidFill>
                  <a:srgbClr val="253957"/>
                </a:solidFill>
                <a:latin typeface="+mn-lt"/>
                <a:ea typeface="+mn-ea"/>
                <a:cs typeface="+mn-cs"/>
              </a:rPr>
              <a:t>Pollari-Malmi</a:t>
            </a:r>
            <a:r>
              <a:rPr lang="en-US" sz="3200" dirty="0">
                <a:solidFill>
                  <a:srgbClr val="253957"/>
                </a:solidFill>
                <a:latin typeface="+mn-lt"/>
                <a:ea typeface="+mn-ea"/>
                <a:cs typeface="+mn-cs"/>
              </a:rPr>
              <a:t>. B+-trees: </a:t>
            </a:r>
            <a:r>
              <a:rPr lang="en-US" sz="3200" dirty="0">
                <a:solidFill>
                  <a:srgbClr val="253957"/>
                </a:solidFill>
                <a:latin typeface="+mn-lt"/>
                <a:ea typeface="+mn-ea"/>
                <a:cs typeface="+mn-cs"/>
                <a:hlinkClick r:id="rId4"/>
              </a:rPr>
              <a:t>https://www.cs.helsinki.fi/u/mluukkai/tirak2010/B-tree.pdf</a:t>
            </a:r>
            <a:endParaRPr lang="en-US" sz="3200" dirty="0">
              <a:solidFill>
                <a:srgbClr val="253957"/>
              </a:solidFill>
              <a:latin typeface="+mn-lt"/>
              <a:ea typeface="+mn-ea"/>
              <a:cs typeface="+mn-cs"/>
            </a:endParaRPr>
          </a:p>
          <a:p>
            <a:pPr algn="l"/>
            <a:r>
              <a:rPr lang="en-US" sz="3200" dirty="0">
                <a:solidFill>
                  <a:srgbClr val="253957"/>
                </a:solidFill>
                <a:latin typeface="+mn-lt"/>
                <a:ea typeface="+mn-ea"/>
                <a:cs typeface="+mn-cs"/>
              </a:rPr>
              <a:t>[6] </a:t>
            </a:r>
            <a:r>
              <a:rPr lang="en-US" sz="3200" dirty="0">
                <a:solidFill>
                  <a:srgbClr val="253957"/>
                </a:solidFill>
                <a:latin typeface="+mn-lt"/>
                <a:ea typeface="+mn-ea"/>
                <a:cs typeface="+mn-cs"/>
                <a:hlinkClick r:id="rId5"/>
              </a:rPr>
              <a:t>https://xlinux.nist.gov/dads/HTML/bstartree.html</a:t>
            </a:r>
            <a:endParaRPr lang="ru-RU" sz="3200" dirty="0">
              <a:solidFill>
                <a:srgbClr val="253957"/>
              </a:solidFill>
              <a:latin typeface="+mn-lt"/>
              <a:ea typeface="+mn-ea"/>
              <a:cs typeface="+mn-cs"/>
            </a:endParaRPr>
          </a:p>
        </p:txBody>
      </p:sp>
    </p:spTree>
    <p:extLst>
      <p:ext uri="{BB962C8B-B14F-4D97-AF65-F5344CB8AC3E}">
        <p14:creationId xmlns:p14="http://schemas.microsoft.com/office/powerpoint/2010/main" val="11009059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3" name="Рисунок 2">
            <a:extLst>
              <a:ext uri="{FF2B5EF4-FFF2-40B4-BE49-F238E27FC236}">
                <a16:creationId xmlns:a16="http://schemas.microsoft.com/office/drawing/2014/main" id="{10ED9B2A-3E38-4C79-9AC6-F165014A3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4" name="TextBox 3">
            <a:extLst>
              <a:ext uri="{FF2B5EF4-FFF2-40B4-BE49-F238E27FC236}">
                <a16:creationId xmlns:a16="http://schemas.microsoft.com/office/drawing/2014/main" id="{E2C450A2-D610-4922-B3F9-AD83DDD960E9}"/>
              </a:ext>
            </a:extLst>
          </p:cNvPr>
          <p:cNvSpPr txBox="1"/>
          <p:nvPr/>
        </p:nvSpPr>
        <p:spPr>
          <a:xfrm>
            <a:off x="7976101" y="8471666"/>
            <a:ext cx="8431795"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a:t>
            </a:r>
          </a:p>
        </p:txBody>
      </p:sp>
      <p:sp>
        <p:nvSpPr>
          <p:cNvPr id="11" name="Название подразделения, лаборатории, факультета и т.д.">
            <a:extLst>
              <a:ext uri="{FF2B5EF4-FFF2-40B4-BE49-F238E27FC236}">
                <a16:creationId xmlns:a16="http://schemas.microsoft.com/office/drawing/2014/main" id="{AA1FE4A6-059E-4C81-B7BA-5C584CBD76F2}"/>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61885625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существующих решений</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61614"/>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685800" indent="-685800" algn="l">
              <a:buFont typeface="Arial" panose="020B0604020202020204" pitchFamily="34" charset="0"/>
              <a:buChar char="•"/>
              <a:defRPr sz="2800">
                <a:solidFill>
                  <a:srgbClr val="253957"/>
                </a:solidFill>
                <a:latin typeface="+mn-lt"/>
                <a:ea typeface="+mn-ea"/>
                <a:cs typeface="+mn-cs"/>
                <a:sym typeface="Arial Narrow"/>
              </a:defRPr>
            </a:pPr>
            <a:r>
              <a:rPr lang="ru-RU" sz="4800" dirty="0"/>
              <a:t>Аналогичных исследовательских работ обнаружено не было</a:t>
            </a:r>
          </a:p>
          <a:p>
            <a:pPr marL="685800" indent="-685800" algn="l">
              <a:buFont typeface="Arial" panose="020B0604020202020204" pitchFamily="34" charset="0"/>
              <a:buChar char="•"/>
              <a:defRPr sz="2800">
                <a:solidFill>
                  <a:srgbClr val="253957"/>
                </a:solidFill>
                <a:latin typeface="+mn-lt"/>
                <a:ea typeface="+mn-ea"/>
                <a:cs typeface="+mn-cs"/>
                <a:sym typeface="Arial Narrow"/>
              </a:defRPr>
            </a:pPr>
            <a:r>
              <a:rPr lang="ru-RU" sz="4800" dirty="0"/>
              <a:t>Описаний концепции деревьев, аналогичных B</a:t>
            </a:r>
            <a:r>
              <a:rPr lang="ru-RU" sz="4800" baseline="30000" dirty="0"/>
              <a:t>*+</a:t>
            </a:r>
            <a:r>
              <a:rPr lang="ru-RU" sz="4800" dirty="0"/>
              <a:t>-дереву, либо реализаций такого дерева, не обнаружено</a:t>
            </a:r>
          </a:p>
          <a:p>
            <a:pPr marL="685800" indent="-685800" algn="l">
              <a:buFont typeface="Arial" panose="020B0604020202020204" pitchFamily="34" charset="0"/>
              <a:buChar char="•"/>
              <a:defRPr sz="2800">
                <a:solidFill>
                  <a:srgbClr val="253957"/>
                </a:solidFill>
                <a:latin typeface="+mn-lt"/>
                <a:ea typeface="+mn-ea"/>
                <a:cs typeface="+mn-cs"/>
                <a:sym typeface="Arial Narrow"/>
              </a:defRPr>
            </a:pPr>
            <a:r>
              <a:rPr lang="ru-RU" sz="4800" dirty="0"/>
              <a:t>Онлайн-визуализатор B-деревьев Университета Сан-Франциско: </a:t>
            </a:r>
            <a:r>
              <a:rPr lang="ru-RU" sz="4800" dirty="0">
                <a:hlinkClick r:id="rId2"/>
              </a:rPr>
              <a:t>https://www.cs.usfca.edu/~galles/visualization/BTree</a:t>
            </a:r>
            <a:endParaRPr lang="ru-RU" sz="4800" dirty="0"/>
          </a:p>
          <a:p>
            <a:pPr marL="1423988" indent="-91440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Не позволяет проводить анализ сложности операций с деревом и статистическую работу с данными о сложности</a:t>
            </a:r>
          </a:p>
          <a:p>
            <a:pPr marL="1423988" indent="-91440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Не позволяет работать с B</a:t>
            </a:r>
            <a:r>
              <a:rPr lang="ru-RU" sz="4800" baseline="30000" dirty="0"/>
              <a:t>+</a:t>
            </a:r>
            <a:r>
              <a:rPr lang="ru-RU" sz="4800" dirty="0"/>
              <a:t>-деревьями, B</a:t>
            </a:r>
            <a:r>
              <a:rPr lang="ru-RU" sz="4800" baseline="30000" dirty="0"/>
              <a:t>*</a:t>
            </a:r>
            <a:r>
              <a:rPr lang="ru-RU" sz="4800" dirty="0"/>
              <a:t>-деревьями и B</a:t>
            </a:r>
            <a:r>
              <a:rPr lang="ru-RU" sz="4800" baseline="30000" dirty="0"/>
              <a:t>*+</a:t>
            </a:r>
            <a:r>
              <a:rPr lang="ru-RU" sz="4800" dirty="0"/>
              <a:t>-деревьями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156117043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6003" y="6582579"/>
            <a:ext cx="21506374" cy="4873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5318"/>
          <a:lstStyle/>
          <a:p>
            <a:pPr algn="l">
              <a:spcBef>
                <a:spcPts val="2800"/>
              </a:spcBef>
              <a:buSzPct val="100000"/>
              <a:defRPr sz="2800">
                <a:solidFill>
                  <a:srgbClr val="253957"/>
                </a:solidFill>
                <a:latin typeface="+mn-lt"/>
                <a:ea typeface="+mn-ea"/>
                <a:cs typeface="+mn-cs"/>
                <a:sym typeface="Arial Narrow"/>
              </a:defRPr>
            </a:pPr>
            <a:r>
              <a:rPr lang="ru-RU" sz="4800" dirty="0"/>
              <a:t>Исследование эффективности сильно ветвящихся деревьев, структура которых задаётся определённым набором параметров, в задаче индексирования структурированных данных, в том числе, измерение сложности основных операций (с экспериментальной оценкой занимаемой памяти) с такими деревьями при их различных параметрах построения дерева</a:t>
            </a:r>
            <a:endParaRPr lang="ru-RU" sz="4800" b="1"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работы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F4EAF68A-2CE1-48C5-A2EA-CF2DD4223BEF}"/>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152563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832101"/>
            <a:ext cx="21506374" cy="88569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Обзор литературы и других работ в данной области</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Построение теоретической модели</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Реализация структур данных – B-дерева, B</a:t>
            </a:r>
            <a:r>
              <a:rPr lang="ru-RU" sz="4000" baseline="30000" dirty="0"/>
              <a:t>+</a:t>
            </a:r>
            <a:r>
              <a:rPr lang="ru-RU" sz="4000" dirty="0"/>
              <a:t>-дерева, B</a:t>
            </a:r>
            <a:r>
              <a:rPr lang="ru-RU" sz="4000" baseline="30000" dirty="0"/>
              <a:t>*</a:t>
            </a:r>
            <a:r>
              <a:rPr lang="ru-RU" sz="4000" dirty="0"/>
              <a:t>-дерева и B</a:t>
            </a:r>
            <a:r>
              <a:rPr lang="ru-RU" sz="4000" baseline="30000" dirty="0"/>
              <a:t>*+</a:t>
            </a:r>
            <a:r>
              <a:rPr lang="ru-RU" sz="4000" dirty="0"/>
              <a:t>-дерева на языке C++, а также инструмента для проведения экспериментов и вывода их результатов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Построение схемы экспериментов, в том числе, создание набора различных изменяемых параметров построения B-дерева, B</a:t>
            </a:r>
            <a:r>
              <a:rPr lang="ru-RU" sz="4000" baseline="30000" dirty="0"/>
              <a:t>+</a:t>
            </a:r>
            <a:r>
              <a:rPr lang="ru-RU" sz="4000" dirty="0"/>
              <a:t>-дерева, B</a:t>
            </a:r>
            <a:r>
              <a:rPr lang="ru-RU" sz="4000" baseline="30000" dirty="0"/>
              <a:t>*</a:t>
            </a:r>
            <a:r>
              <a:rPr lang="ru-RU" sz="4000" dirty="0"/>
              <a:t>-дерева и B</a:t>
            </a:r>
            <a:r>
              <a:rPr lang="ru-RU" sz="4000" baseline="30000" dirty="0"/>
              <a:t>*+</a:t>
            </a:r>
            <a:r>
              <a:rPr lang="ru-RU" sz="4000" dirty="0"/>
              <a:t>-дерева для проведения различных экспериментов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Проведение экспериментов (измерений сложности основных операций с такими деревьями – поиска, вставки и удаления элементов – при различных параметрах построения дерева, с экспериментальной оценкой занимаемой памяти) согласно построенной схеме экспериментов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Интерпретация полученных результатов, получение выводов</a:t>
            </a:r>
          </a:p>
          <a:p>
            <a:pPr algn="l">
              <a:spcBef>
                <a:spcPts val="2800"/>
              </a:spcBef>
              <a:buSzPct val="100000"/>
              <a:defRPr sz="2800">
                <a:solidFill>
                  <a:srgbClr val="253957"/>
                </a:solidFill>
                <a:latin typeface="+mn-lt"/>
                <a:ea typeface="+mn-ea"/>
                <a:cs typeface="+mn-cs"/>
                <a:sym typeface="Arial Narrow"/>
              </a:defRPr>
            </a:pPr>
            <a:endParaRPr lang="ru-RU" sz="4800" b="1"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Задачи работы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CB4CFEC1-6431-48CB-A16E-B940C6160B4C}"/>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7742919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300489"/>
            <a:ext cx="21506374" cy="10280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400" b="1" dirty="0"/>
              <a:t>Методы решения</a:t>
            </a:r>
            <a:r>
              <a:rPr lang="ru-RU" sz="4400" dirty="0"/>
              <a:t> – стандартные методы дискретной математики и теории алгоритмов для исследования сложности операций и экспериментальное подтверждение теоретических утверждений.</a:t>
            </a:r>
            <a:endParaRPr lang="en-US" sz="4400" dirty="0"/>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400" b="1" dirty="0"/>
              <a:t>Алгоритмы решения</a:t>
            </a:r>
            <a:br>
              <a:rPr lang="en-US" sz="4400" b="1" dirty="0"/>
            </a:br>
            <a:r>
              <a:rPr lang="ru-RU" sz="4400" dirty="0"/>
              <a:t>Алгоритмы основных операций с B-деревьями, B+-деревьями, B*-деревьями и B*+-деревьями – поиска, вставки и удаления элементов – сами по себе являются предметом исследования данной работы.</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400" dirty="0"/>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400" dirty="0"/>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400" b="1" dirty="0"/>
              <a:t>Алгоритм проведения экспериментов</a:t>
            </a:r>
            <a:r>
              <a:rPr lang="ru-RU" sz="4400" dirty="0"/>
              <a:t> следующий:</a:t>
            </a:r>
          </a:p>
          <a:p>
            <a:pPr marL="685800" indent="-685800" algn="l">
              <a:spcBef>
                <a:spcPts val="2800"/>
              </a:spcBef>
              <a:buSzPct val="100000"/>
              <a:buFont typeface="Wingdings" panose="05000000000000000000" pitchFamily="2" charset="2"/>
              <a:buChar char="Ø"/>
              <a:defRPr sz="2800">
                <a:solidFill>
                  <a:srgbClr val="253957"/>
                </a:solidFill>
                <a:latin typeface="+mn-lt"/>
                <a:ea typeface="+mn-ea"/>
                <a:cs typeface="+mn-cs"/>
                <a:sym typeface="Arial Narrow"/>
              </a:defRPr>
            </a:pPr>
            <a:r>
              <a:rPr lang="ru-RU" sz="4400" dirty="0"/>
              <a:t>берётся определённый набор параметров построения дерева из ранее построенной схемы экспериментов</a:t>
            </a:r>
          </a:p>
          <a:p>
            <a:pPr marL="685800" indent="-685800" algn="l">
              <a:spcBef>
                <a:spcPts val="2800"/>
              </a:spcBef>
              <a:buSzPct val="100000"/>
              <a:buFont typeface="Wingdings" panose="05000000000000000000" pitchFamily="2" charset="2"/>
              <a:buChar char="Ø"/>
              <a:defRPr sz="2800">
                <a:solidFill>
                  <a:srgbClr val="253957"/>
                </a:solidFill>
                <a:latin typeface="+mn-lt"/>
                <a:ea typeface="+mn-ea"/>
                <a:cs typeface="+mn-cs"/>
                <a:sym typeface="Arial Narrow"/>
              </a:defRPr>
            </a:pPr>
            <a:r>
              <a:rPr lang="ru-RU" sz="4400" dirty="0"/>
              <a:t>данный набор параметров применяется для построения дерева</a:t>
            </a:r>
          </a:p>
          <a:p>
            <a:pPr marL="685800" indent="-685800" algn="l">
              <a:spcBef>
                <a:spcPts val="2800"/>
              </a:spcBef>
              <a:buSzPct val="100000"/>
              <a:buFont typeface="Wingdings" panose="05000000000000000000" pitchFamily="2" charset="2"/>
              <a:buChar char="Ø"/>
              <a:defRPr sz="2800">
                <a:solidFill>
                  <a:srgbClr val="253957"/>
                </a:solidFill>
                <a:latin typeface="+mn-lt"/>
                <a:ea typeface="+mn-ea"/>
                <a:cs typeface="+mn-cs"/>
                <a:sym typeface="Arial Narrow"/>
              </a:defRPr>
            </a:pPr>
            <a:r>
              <a:rPr lang="ru-RU" sz="4400" dirty="0"/>
              <a:t>измеряются необходимые для исследования показатели</a:t>
            </a:r>
          </a:p>
          <a:p>
            <a:pPr marL="685800" indent="-685800" algn="l">
              <a:spcBef>
                <a:spcPts val="2800"/>
              </a:spcBef>
              <a:buSzPct val="100000"/>
              <a:buFont typeface="Wingdings" panose="05000000000000000000" pitchFamily="2" charset="2"/>
              <a:buChar char="Ø"/>
              <a:defRPr sz="2800">
                <a:solidFill>
                  <a:srgbClr val="253957"/>
                </a:solidFill>
                <a:latin typeface="+mn-lt"/>
                <a:ea typeface="+mn-ea"/>
                <a:cs typeface="+mn-cs"/>
                <a:sym typeface="Arial Narrow"/>
              </a:defRPr>
            </a:pPr>
            <a:r>
              <a:rPr lang="ru-RU" sz="4400" dirty="0"/>
              <a:t>результаты эксперимента интерпретируются и описываются</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400" b="1"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Методы и алгоритмы решения</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C3819540-0178-45BA-987B-91AF6A230972}"/>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99813988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600</TotalTime>
  <Words>2156</Words>
  <Application>Microsoft Office PowerPoint</Application>
  <PresentationFormat>Произвольный</PresentationFormat>
  <Paragraphs>173</Paragraphs>
  <Slides>36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36</vt:i4>
      </vt:variant>
    </vt:vector>
  </HeadingPairs>
  <TitlesOfParts>
    <vt:vector size="44"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Антон Ригин</cp:lastModifiedBy>
  <cp:revision>42</cp:revision>
  <dcterms:modified xsi:type="dcterms:W3CDTF">2018-09-17T18:41:57Z</dcterms:modified>
</cp:coreProperties>
</file>