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4"/>
  </p:notesMasterIdLst>
  <p:handoutMasterIdLst>
    <p:handoutMasterId r:id="rId45"/>
  </p:handoutMasterIdLst>
  <p:sldIdLst>
    <p:sldId id="259" r:id="rId2"/>
    <p:sldId id="296" r:id="rId3"/>
    <p:sldId id="298" r:id="rId4"/>
    <p:sldId id="348" r:id="rId5"/>
    <p:sldId id="299" r:id="rId6"/>
    <p:sldId id="309" r:id="rId7"/>
    <p:sldId id="317" r:id="rId8"/>
    <p:sldId id="351" r:id="rId9"/>
    <p:sldId id="315" r:id="rId10"/>
    <p:sldId id="312" r:id="rId11"/>
    <p:sldId id="313" r:id="rId12"/>
    <p:sldId id="311" r:id="rId13"/>
    <p:sldId id="341" r:id="rId14"/>
    <p:sldId id="357" r:id="rId15"/>
    <p:sldId id="358" r:id="rId16"/>
    <p:sldId id="340" r:id="rId17"/>
    <p:sldId id="355" r:id="rId18"/>
    <p:sldId id="342" r:id="rId19"/>
    <p:sldId id="288" r:id="rId20"/>
    <p:sldId id="290" r:id="rId21"/>
    <p:sldId id="291" r:id="rId22"/>
    <p:sldId id="343" r:id="rId23"/>
    <p:sldId id="293" r:id="rId24"/>
    <p:sldId id="353" r:id="rId25"/>
    <p:sldId id="292" r:id="rId26"/>
    <p:sldId id="282" r:id="rId27"/>
    <p:sldId id="280" r:id="rId28"/>
    <p:sldId id="335" r:id="rId29"/>
    <p:sldId id="321" r:id="rId30"/>
    <p:sldId id="344" r:id="rId31"/>
    <p:sldId id="326" r:id="rId32"/>
    <p:sldId id="359" r:id="rId33"/>
    <p:sldId id="294" r:id="rId34"/>
    <p:sldId id="324" r:id="rId35"/>
    <p:sldId id="345" r:id="rId36"/>
    <p:sldId id="328" r:id="rId37"/>
    <p:sldId id="360" r:id="rId38"/>
    <p:sldId id="331" r:id="rId39"/>
    <p:sldId id="332" r:id="rId40"/>
    <p:sldId id="361" r:id="rId41"/>
    <p:sldId id="330" r:id="rId42"/>
    <p:sldId id="356" r:id="rId4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9F"/>
    <a:srgbClr val="A50082"/>
    <a:srgbClr val="8F5303"/>
    <a:srgbClr val="9F5C03"/>
    <a:srgbClr val="834C03"/>
    <a:srgbClr val="864000"/>
    <a:srgbClr val="703500"/>
    <a:srgbClr val="A85000"/>
    <a:srgbClr val="B4008F"/>
    <a:srgbClr val="BA0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79619" autoAdjust="0"/>
  </p:normalViewPr>
  <p:slideViewPr>
    <p:cSldViewPr>
      <p:cViewPr>
        <p:scale>
          <a:sx n="108" d="100"/>
          <a:sy n="108" d="100"/>
        </p:scale>
        <p:origin x="-127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734B4-13E0-C64B-A5DB-64025F209C47}" type="datetime1">
              <a:rPr lang="fi-FI"/>
              <a:pPr/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A4E90-65A9-4841-98BE-554E12AAE96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9077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8776087-92C0-C441-87BE-E2C73BFB03CD}" type="datetime1">
              <a:rPr lang="fi-FI"/>
              <a:pPr/>
              <a:t>14/04/15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530963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9406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a protocol </a:t>
            </a:r>
            <a:r>
              <a:rPr lang="en-US" dirty="0" smtClean="0"/>
              <a:t>to calculate  </a:t>
            </a:r>
            <a:r>
              <a:rPr lang="en-US" dirty="0"/>
              <a:t>OPRF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Hardwares</a:t>
            </a:r>
            <a:r>
              <a:rPr lang="en-US" dirty="0" smtClean="0"/>
              <a:t> that provides Trusted Execution environment are ubiquitous</a:t>
            </a:r>
          </a:p>
          <a:p>
            <a:r>
              <a:rPr lang="en-US" dirty="0" smtClean="0"/>
              <a:t>They are avail on smartphones and for Servers.</a:t>
            </a:r>
          </a:p>
          <a:p>
            <a:r>
              <a:rPr lang="en-US" dirty="0" smtClean="0"/>
              <a:t>With our PMT requirements we explored to see if we can achieve a practical solution using such </a:t>
            </a:r>
            <a:r>
              <a:rPr lang="en-US" dirty="0" err="1" smtClean="0"/>
              <a:t>hardwares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Hides request queries from the server</a:t>
            </a:r>
          </a:p>
          <a:p>
            <a:r>
              <a:rPr lang="en-US" dirty="0" smtClean="0"/>
              <a:t>Hides the database from the client</a:t>
            </a:r>
          </a:p>
          <a:p>
            <a:endParaRPr lang="en-US" dirty="0" smtClean="0"/>
          </a:p>
          <a:p>
            <a:r>
              <a:rPr lang="en-US" dirty="0" smtClean="0"/>
              <a:t>Based on the malware sample provided by F-secure</a:t>
            </a:r>
          </a:p>
          <a:p>
            <a:r>
              <a:rPr lang="en-US" dirty="0" smtClean="0"/>
              <a:t>Designed a solution that operates inside TEE as a TTT.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4655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approach of encrypting the entire database.</a:t>
            </a:r>
          </a:p>
          <a:p>
            <a:r>
              <a:rPr lang="en-US" baseline="0" dirty="0" smtClean="0"/>
              <a:t>Server can analyze data access pattern</a:t>
            </a:r>
          </a:p>
          <a:p>
            <a:r>
              <a:rPr lang="en-US" baseline="0" dirty="0" smtClean="0"/>
              <a:t>In our solution we use bloom filter</a:t>
            </a:r>
          </a:p>
          <a:p>
            <a:endParaRPr lang="en-US" baseline="0" dirty="0" smtClean="0"/>
          </a:p>
          <a:p>
            <a:r>
              <a:rPr lang="en-US" dirty="0" smtClean="0"/>
              <a:t>We took a malware sample database and map it to a bloom filter.</a:t>
            </a:r>
          </a:p>
          <a:p>
            <a:r>
              <a:rPr lang="en-US" dirty="0" smtClean="0"/>
              <a:t>We hide the hash functions that maps each sample in the bloom filter inside TEE.</a:t>
            </a:r>
          </a:p>
          <a:p>
            <a:r>
              <a:rPr lang="en-US" dirty="0" smtClean="0"/>
              <a:t>The secret hash function is only accessible from the TEE.</a:t>
            </a:r>
          </a:p>
          <a:p>
            <a:r>
              <a:rPr lang="en-US" dirty="0" smtClean="0"/>
              <a:t>Clients connects to the TH over a secure channel and sends the query data.</a:t>
            </a:r>
          </a:p>
          <a:p>
            <a:r>
              <a:rPr lang="en-US" dirty="0" smtClean="0"/>
              <a:t>The queried data is transformed into using secret hash functions and matched with the BF.</a:t>
            </a:r>
          </a:p>
          <a:p>
            <a:r>
              <a:rPr lang="en-US" dirty="0" smtClean="0"/>
              <a:t>TH processes BF sequentially in chunks.</a:t>
            </a:r>
          </a:p>
          <a:p>
            <a:r>
              <a:rPr lang="en-US" dirty="0" smtClean="0"/>
              <a:t>The server can handle multiple queries at a time and each queries are process in parallel.</a:t>
            </a:r>
          </a:p>
          <a:p>
            <a:r>
              <a:rPr lang="en-US" dirty="0" smtClean="0"/>
              <a:t>Each request is response sequentially at a fixed time interval which is proportional to one complete round of</a:t>
            </a:r>
          </a:p>
          <a:p>
            <a:r>
              <a:rPr lang="en-US" dirty="0" smtClean="0"/>
              <a:t>BF processing. 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241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2^25 is around 4MB</a:t>
            </a:r>
          </a:p>
          <a:p>
            <a:r>
              <a:rPr lang="en-US" dirty="0" smtClean="0"/>
              <a:t>Tried</a:t>
            </a:r>
            <a:r>
              <a:rPr lang="en-US" baseline="0" dirty="0" smtClean="0"/>
              <a:t> with larger BF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227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dedup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Storage provider and client (cost)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mitigate this</a:t>
            </a:r>
            <a:r>
              <a:rPr lang="en-US" baseline="0" dirty="0" smtClean="0"/>
              <a:t> attack. t</a:t>
            </a:r>
            <a:r>
              <a:rPr lang="en-US" dirty="0" smtClean="0"/>
              <a:t>he key</a:t>
            </a:r>
            <a:r>
              <a:rPr lang="en-US" baseline="0" dirty="0" smtClean="0"/>
              <a:t> server introduce a rate limiting strategy, which limits the number of protocols that a client can run during a certain time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dirty="0"/>
              <a:t>the keys</a:t>
            </a:r>
          </a:p>
          <a:p>
            <a:r>
              <a:rPr lang="en-US" dirty="0"/>
              <a:t>dont say short hash is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additively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If the short hash matches</a:t>
            </a:r>
            <a:r>
              <a:rPr lang="en-US" baseline="0" dirty="0" smtClean="0"/>
              <a:t> many files, Bob has to run this protocol with many people. That is going to be a disaster.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02645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One is a dataset of media files. We use Android application to approximate this dataset.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(both are created and published by a small number of authors (artists/developers), made available on online stores or other distribution sites, and are acquired by consumers either for free or for a fee. </a:t>
            </a:r>
            <a:r>
              <a:rPr kumimoji="1" lang="en-US" altLang="zh-CN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 other one is a dataset to approximate the enterprise backup system. We use data gathered by the </a:t>
            </a:r>
            <a:r>
              <a:rPr kumimoji="1" lang="en-US" altLang="zh-CN" baseline="0" dirty="0" err="1" smtClean="0"/>
              <a:t>Debian</a:t>
            </a:r>
            <a:r>
              <a:rPr kumimoji="1" lang="en-US" altLang="zh-CN" baseline="0" dirty="0" smtClean="0"/>
              <a:t> Popularity Contest.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only right side</a:t>
            </a:r>
          </a:p>
          <a:p>
            <a:r>
              <a:rPr kumimoji="1" lang="en-US" altLang="zh-CN" baseline="0" dirty="0" smtClean="0"/>
              <a:t>close to perfect deduplication</a:t>
            </a:r>
          </a:p>
          <a:p>
            <a:r>
              <a:rPr kumimoji="1" lang="en-US" altLang="zh-CN" baseline="0" dirty="0" smtClean="0"/>
              <a:t>zipf (go back)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(14/04/15 14:59) -----</a:t>
            </a:r>
          </a:p>
          <a:p>
            <a:r>
              <a:rPr lang="en-US" dirty="0"/>
              <a:t>label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Independent Key Server operates inside TEE.</a:t>
            </a:r>
          </a:p>
          <a:p>
            <a:pPr>
              <a:buFont typeface="Arial"/>
              <a:buChar char="•"/>
            </a:pPr>
            <a:r>
              <a:rPr lang="en-US" dirty="0" smtClean="0"/>
              <a:t>Key Server runs as a Trusted Application (TA) inside TEE.</a:t>
            </a:r>
          </a:p>
          <a:p>
            <a:pPr>
              <a:buFont typeface="Arial"/>
              <a:buChar char="•"/>
            </a:pPr>
            <a:r>
              <a:rPr lang="en-US" dirty="0" smtClean="0"/>
              <a:t>Provides keys based on the file content.</a:t>
            </a:r>
          </a:p>
          <a:p>
            <a:pPr>
              <a:buFont typeface="Arial"/>
              <a:buChar char="•"/>
            </a:pPr>
            <a:r>
              <a:rPr lang="en-US" dirty="0" smtClean="0"/>
              <a:t>Ensures files with the same contents receive same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4356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(14/04/15 14:14) -----</a:t>
            </a:r>
          </a:p>
          <a:p>
            <a:r>
              <a:rPr lang="en-US"/>
              <a:t>user password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24505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system allows the devices to discover</a:t>
            </a:r>
            <a:r>
              <a:rPr lang="en-US" baseline="0" dirty="0" smtClean="0"/>
              <a:t> a matching pair of </a:t>
            </a:r>
            <a:r>
              <a:rPr lang="en-US" baseline="0" dirty="0" err="1" smtClean="0"/>
              <a:t>capabilites</a:t>
            </a:r>
            <a:r>
              <a:rPr lang="en-US" baseline="0" dirty="0" smtClean="0"/>
              <a:t> which can be used to establish a secure channel </a:t>
            </a:r>
          </a:p>
          <a:p>
            <a:r>
              <a:rPr lang="en-US" baseline="0" dirty="0" smtClean="0"/>
              <a:t>For key exchange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4157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vector</a:t>
            </a:r>
          </a:p>
          <a:p>
            <a:r>
              <a:rPr lang="en-US" dirty="0" smtClean="0"/>
              <a:t>Emphasis the</a:t>
            </a:r>
            <a:r>
              <a:rPr lang="en-US" baseline="0" dirty="0" smtClean="0"/>
              <a:t> case not all of them are 1s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why 2^21 normal case of malware </a:t>
            </a:r>
            <a:r>
              <a:rPr kumimoji="1" lang="en-US" altLang="zh-CN" baseline="0" dirty="0" err="1" smtClean="0"/>
              <a:t>dababase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why 10^-3  typically there 10-100 applications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BF periodically,</a:t>
            </a:r>
            <a:r>
              <a:rPr lang="en-US" baseline="0" dirty="0" smtClean="0"/>
              <a:t> rate limiting</a:t>
            </a:r>
          </a:p>
          <a:p>
            <a:r>
              <a:rPr lang="en-US" baseline="0" dirty="0" smtClean="0"/>
              <a:t>same size of bloom filter and En(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4F5C2-7DEF-40F5-9A6C-0807144D79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11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 descr="C:\Users\asokan\Downloads\Aalto_EN_21_RGB_7 (1)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760640"/>
            <a:ext cx="1383679" cy="1268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B4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632848" cy="1152128"/>
          </a:xfrm>
        </p:spPr>
        <p:txBody>
          <a:bodyPr anchor="t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55576" y="2276872"/>
            <a:ext cx="6500555" cy="2133600"/>
          </a:xfrm>
        </p:spPr>
        <p:txBody>
          <a:bodyPr>
            <a:normAutofit/>
          </a:bodyPr>
          <a:lstStyle>
            <a:lvl1pPr marL="0" indent="0" algn="l">
              <a:buNone/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571614"/>
            <a:ext cx="4038600" cy="2100575"/>
          </a:xfrm>
        </p:spPr>
        <p:txBody>
          <a:bodyPr>
            <a:spAutoFit/>
          </a:bodyPr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71614"/>
            <a:ext cx="4038600" cy="2100575"/>
          </a:xfrm>
        </p:spPr>
        <p:txBody>
          <a:bodyPr>
            <a:spAutoFit/>
          </a:bodyPr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w"/>
              <a:defRPr/>
            </a:lvl1pPr>
            <a:lvl2pPr marL="742950" indent="-285750">
              <a:buFont typeface="Wingdings" pitchFamily="2" charset="2"/>
              <a:buChar char="w"/>
              <a:defRPr/>
            </a:lvl2pPr>
            <a:lvl3pPr marL="1143000" indent="-228600">
              <a:buFont typeface="Wingdings" pitchFamily="2" charset="2"/>
              <a:buChar char="w"/>
              <a:defRPr/>
            </a:lvl3pPr>
            <a:lvl4pPr marL="1600200" indent="-228600">
              <a:buFont typeface="Wingdings" pitchFamily="2" charset="2"/>
              <a:buChar char="w"/>
              <a:defRPr/>
            </a:lvl4pPr>
            <a:lvl5pPr marL="2057400" indent="-228600">
              <a:buFont typeface="Wingdings" pitchFamily="2" charset="2"/>
              <a:buChar char="w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97" y="6545237"/>
            <a:ext cx="432048" cy="268139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B4C71E88-0A44-4F17-829B-07B79A5A61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6545237"/>
            <a:ext cx="8676456" cy="268139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Markus Miettinen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31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4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84017-E4DF-4A7A-8FA6-2DC68C3EB4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rgbClr val="FFFFFF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1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:\Users\asokan\Downloads\Aalto_EN_21_RGB_7 (1)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589240"/>
            <a:ext cx="1383679" cy="126876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B4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00" y="547200"/>
            <a:ext cx="7962000" cy="5167800"/>
          </a:xfrm>
        </p:spPr>
        <p:txBody>
          <a:bodyPr wrap="square" anchor="t"/>
          <a:lstStyle>
            <a:lvl1pPr algn="l">
              <a:defRPr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03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32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3581400"/>
            <a:ext cx="2170800" cy="2139000"/>
          </a:xfrm>
        </p:spPr>
        <p:txBody>
          <a:bodyPr>
            <a:normAutofit/>
          </a:bodyPr>
          <a:lstStyle>
            <a:lvl1pPr marL="0">
              <a:spcBef>
                <a:spcPts val="600"/>
              </a:spcBef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83814" y="3506391"/>
            <a:ext cx="4421982" cy="158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3048000" y="1295400"/>
            <a:ext cx="5512800" cy="4425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Tx/>
              <a:buNone/>
              <a:defRPr sz="1600"/>
            </a:lvl1pPr>
            <a:lvl2pPr>
              <a:lnSpc>
                <a:spcPct val="100000"/>
              </a:lnSpc>
              <a:spcAft>
                <a:spcPts val="300"/>
              </a:spcAft>
              <a:defRPr sz="1600"/>
            </a:lvl2pPr>
            <a:lvl3pPr>
              <a:lnSpc>
                <a:spcPct val="100000"/>
              </a:lnSpc>
              <a:spcAft>
                <a:spcPts val="300"/>
              </a:spcAft>
              <a:defRPr sz="1600"/>
            </a:lvl3pPr>
            <a:lvl4pPr>
              <a:lnSpc>
                <a:spcPct val="100000"/>
              </a:lnSpc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Aft>
                <a:spcPts val="300"/>
              </a:spcAft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3923400" cy="4136400"/>
          </a:xfrm>
        </p:spPr>
        <p:txBody>
          <a:bodyPr>
            <a:normAutofit/>
          </a:bodyPr>
          <a:lstStyle>
            <a:lvl1pPr marL="0">
              <a:spcAft>
                <a:spcPts val="600"/>
              </a:spcAft>
              <a:buFontTx/>
              <a:buNone/>
              <a:defRPr sz="12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2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648200" y="1584000"/>
            <a:ext cx="3923400" cy="4136400"/>
          </a:xfrm>
        </p:spPr>
        <p:txBody>
          <a:bodyPr>
            <a:normAutofit/>
          </a:bodyPr>
          <a:lstStyle>
            <a:lvl1pPr marL="0">
              <a:spcAft>
                <a:spcPts val="600"/>
              </a:spcAft>
              <a:buFontTx/>
              <a:buNone/>
              <a:defRPr sz="12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2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30800" y="62748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0800" y="6145200"/>
            <a:ext cx="1544400" cy="12600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0800" y="6400800"/>
            <a:ext cx="1544400" cy="126000"/>
          </a:xfrm>
        </p:spPr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0695-CB1E-B445-B1D9-3AFEB3E6EA64}" type="datetimeFigureOut">
              <a:rPr lang="en-US" smtClean="0"/>
              <a:pPr/>
              <a:t>14/04/15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8A56-537F-F44A-BAD4-230BDCDEA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C:\Users\asokan\Downloads\Aalto_EN_21_RGB_7 (1)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5536" y="5589240"/>
            <a:ext cx="1383679" cy="126876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B4008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7092280" y="6399344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384017-E4DF-4A7A-8FA6-2DC68C3EB4D0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8" r:id="rId2"/>
    <p:sldLayoutId id="2147483659" r:id="rId3"/>
    <p:sldLayoutId id="2147483666" r:id="rId4"/>
    <p:sldLayoutId id="2147483650" r:id="rId5"/>
    <p:sldLayoutId id="2147483660" r:id="rId6"/>
    <p:sldLayoutId id="2147483661" r:id="rId7"/>
    <p:sldLayoutId id="2147483667" r:id="rId8"/>
    <p:sldLayoutId id="2147483668" r:id="rId9"/>
    <p:sldLayoutId id="2147483672" r:id="rId10"/>
    <p:sldLayoutId id="2147483674" r:id="rId11"/>
    <p:sldLayoutId id="2147483664" r:id="rId12"/>
    <p:sldLayoutId id="2147483663" r:id="rId13"/>
    <p:sldLayoutId id="2147483677" r:id="rId14"/>
    <p:sldLayoutId id="2147483678" r:id="rId1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B4008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alto.fi/download/attachments/106242903/posterWP1_Sara.pdf?version=1&amp;modificationDate=1428564334006&amp;api=v2" TargetMode="External"/><Relationship Id="rId4" Type="http://schemas.openxmlformats.org/officeDocument/2006/relationships/hyperlink" Target="https://wiki.aalto.fi/download/attachments/106242903/pir-poster.pdf?version=1&amp;modificationDate=1428574585861&amp;api=v2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wiki.aalto.fi/download/attachments/106242903/trustcom_Draft5-2.pdf?version=1&amp;modificationDate=1428573855041&amp;api=v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10.emf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png"/><Relationship Id="rId9" Type="http://schemas.openxmlformats.org/officeDocument/2006/relationships/image" Target="../media/image9.emf"/><Relationship Id="rId10" Type="http://schemas.openxmlformats.org/officeDocument/2006/relationships/image" Target="../media/image8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10.emf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2.emf"/><Relationship Id="rId9" Type="http://schemas.openxmlformats.org/officeDocument/2006/relationships/image" Target="../media/image11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opcon.debian.org" TargetMode="Externa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gi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9.emf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1.emf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1.emf"/><Relationship Id="rId6" Type="http://schemas.openxmlformats.org/officeDocument/2006/relationships/image" Target="../media/image9.emf"/><Relationship Id="rId7" Type="http://schemas.openxmlformats.org/officeDocument/2006/relationships/image" Target="../media/image22.emf"/><Relationship Id="rId8" Type="http://schemas.openxmlformats.org/officeDocument/2006/relationships/image" Target="../media/image11.emf"/><Relationship Id="rId9" Type="http://schemas.openxmlformats.org/officeDocument/2006/relationships/image" Target="../media/image13.png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image" Target="../media/image29.png"/><Relationship Id="rId13" Type="http://schemas.openxmlformats.org/officeDocument/2006/relationships/image" Target="../media/image30.emf"/><Relationship Id="rId14" Type="http://schemas.openxmlformats.org/officeDocument/2006/relationships/image" Target="../media/image31.emf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emf"/><Relationship Id="rId4" Type="http://schemas.openxmlformats.org/officeDocument/2006/relationships/image" Target="../media/image4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8" Type="http://schemas.openxmlformats.org/officeDocument/2006/relationships/image" Target="../media/image26.emf"/><Relationship Id="rId9" Type="http://schemas.openxmlformats.org/officeDocument/2006/relationships/image" Target="../media/image27.emf"/><Relationship Id="rId10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image" Target="../media/image39.emf"/><Relationship Id="rId13" Type="http://schemas.openxmlformats.org/officeDocument/2006/relationships/image" Target="../media/image40.emf"/><Relationship Id="rId14" Type="http://schemas.openxmlformats.org/officeDocument/2006/relationships/image" Target="../media/image41.emf"/><Relationship Id="rId15" Type="http://schemas.openxmlformats.org/officeDocument/2006/relationships/image" Target="../media/image42.emf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emf"/><Relationship Id="rId4" Type="http://schemas.openxmlformats.org/officeDocument/2006/relationships/image" Target="../media/image2.emf"/><Relationship Id="rId5" Type="http://schemas.openxmlformats.org/officeDocument/2006/relationships/image" Target="../media/image7.emf"/><Relationship Id="rId6" Type="http://schemas.openxmlformats.org/officeDocument/2006/relationships/image" Target="../media/image34.emf"/><Relationship Id="rId7" Type="http://schemas.openxmlformats.org/officeDocument/2006/relationships/image" Target="../media/image12.emf"/><Relationship Id="rId8" Type="http://schemas.openxmlformats.org/officeDocument/2006/relationships/image" Target="../media/image35.png"/><Relationship Id="rId9" Type="http://schemas.openxmlformats.org/officeDocument/2006/relationships/image" Target="../media/image36.emf"/><Relationship Id="rId10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11.emf"/><Relationship Id="rId7" Type="http://schemas.openxmlformats.org/officeDocument/2006/relationships/image" Target="../media/image48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50.emf"/><Relationship Id="rId5" Type="http://schemas.openxmlformats.org/officeDocument/2006/relationships/image" Target="../media/image25.emf"/><Relationship Id="rId6" Type="http://schemas.openxmlformats.org/officeDocument/2006/relationships/image" Target="../media/image51.emf"/><Relationship Id="rId7" Type="http://schemas.openxmlformats.org/officeDocument/2006/relationships/image" Target="../media/image52.emf"/><Relationship Id="rId8" Type="http://schemas.openxmlformats.org/officeDocument/2006/relationships/image" Target="../media/image23.emf"/><Relationship Id="rId9" Type="http://schemas.openxmlformats.org/officeDocument/2006/relationships/image" Target="../media/image53.emf"/><Relationship Id="rId10" Type="http://schemas.openxmlformats.org/officeDocument/2006/relationships/image" Target="../media/image22.e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gi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emf"/><Relationship Id="rId12" Type="http://schemas.openxmlformats.org/officeDocument/2006/relationships/image" Target="../media/image64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7" Type="http://schemas.openxmlformats.org/officeDocument/2006/relationships/image" Target="../media/image59.emf"/><Relationship Id="rId8" Type="http://schemas.openxmlformats.org/officeDocument/2006/relationships/image" Target="../media/image60.emf"/><Relationship Id="rId9" Type="http://schemas.openxmlformats.org/officeDocument/2006/relationships/image" Target="../media/image61.emf"/><Relationship Id="rId10" Type="http://schemas.openxmlformats.org/officeDocument/2006/relationships/image" Target="../media/image6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hyperlink" Target="https://se-sy.org/projects/omnisha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alto.fi/download/attachments/106242903/WP2_poster_JianLiu_Sandeep.pdf?version=3&amp;modificationDate=1428574887173&amp;api=v2" TargetMode="External"/><Relationship Id="rId4" Type="http://schemas.openxmlformats.org/officeDocument/2006/relationships/hyperlink" Target="https://se-sy.org/projects/omnishare/" TargetMode="External"/><Relationship Id="rId5" Type="http://schemas.openxmlformats.org/officeDocument/2006/relationships/hyperlink" Target="https://wiki.aalto.fi/download/attachments/106242903/WP2_poster_Long.pdf?version=1&amp;modificationDate=1428562762879&amp;api=v2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iki.aalto.fi/download/attachments/106242903/dedup.pdf?version=1&amp;modificationDate=1428696059506&amp;api=v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060848"/>
            <a:ext cx="8064896" cy="165618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WP1: </a:t>
            </a:r>
            <a:r>
              <a:rPr lang="en-US" altLang="zh-CN" dirty="0" smtClean="0"/>
              <a:t>Private Membership Test</a:t>
            </a:r>
            <a:br>
              <a:rPr lang="en-US" altLang="zh-CN" dirty="0" smtClean="0"/>
            </a:br>
            <a:r>
              <a:rPr lang="en-US" altLang="zh-CN" dirty="0" smtClean="0"/>
              <a:t>&amp; </a:t>
            </a:r>
            <a:r>
              <a:rPr lang="en-US" altLang="zh-CN" dirty="0"/>
              <a:t>WP2: Secure Cloud Storage and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eduplication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4860032" y="4293096"/>
            <a:ext cx="3084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FFFFFF"/>
                </a:solidFill>
                <a:cs typeface="Arial"/>
              </a:rPr>
              <a:t>Jian </a:t>
            </a:r>
            <a:r>
              <a:rPr lang="en-US" kern="0" dirty="0">
                <a:solidFill>
                  <a:srgbClr val="FFFFFF"/>
                </a:solidFill>
                <a:cs typeface="Arial"/>
              </a:rPr>
              <a:t>Liu, </a:t>
            </a:r>
            <a:r>
              <a:rPr lang="en-US" kern="0" dirty="0" err="1" smtClean="0">
                <a:solidFill>
                  <a:srgbClr val="FFFFFF"/>
                </a:solidFill>
                <a:cs typeface="Arial"/>
              </a:rPr>
              <a:t>Sandeep</a:t>
            </a:r>
            <a:r>
              <a:rPr lang="en-US" kern="0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en-US" kern="0" dirty="0" err="1">
                <a:solidFill>
                  <a:srgbClr val="FFFFFF"/>
                </a:solidFill>
                <a:cs typeface="Arial"/>
              </a:rPr>
              <a:t>Tamrakar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9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Solution 2: Bloom Filter of Encrypted Records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767"/>
          <a:stretch/>
        </p:blipFill>
        <p:spPr>
          <a:xfrm>
            <a:off x="4932040" y="1052736"/>
            <a:ext cx="3816424" cy="2016224"/>
          </a:xfrm>
          <a:prstGeom prst="rect">
            <a:avLst/>
          </a:prstGeom>
        </p:spPr>
      </p:pic>
      <p:pic>
        <p:nvPicPr>
          <p:cNvPr id="7" name="Picture 6" descr="imagebotgir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975195" cy="128880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82610"/>
              </p:ext>
            </p:extLst>
          </p:nvPr>
        </p:nvGraphicFramePr>
        <p:xfrm>
          <a:off x="5172746" y="1891680"/>
          <a:ext cx="350371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406844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1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2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3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…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x</a:t>
                      </a:r>
                      <a:r>
                        <a:rPr lang="en-US" sz="2400" i="1" baseline="-25000" dirty="0" err="1" smtClean="0"/>
                        <a:t>n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loud Callout 5"/>
          <p:cNvSpPr/>
          <p:nvPr/>
        </p:nvSpPr>
        <p:spPr>
          <a:xfrm>
            <a:off x="1259632" y="1196752"/>
            <a:ext cx="1512168" cy="1152128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/>
              <a:t>x</a:t>
            </a:r>
            <a:r>
              <a:rPr lang="en-US" sz="3600" i="1" dirty="0" smtClean="0">
                <a:solidFill>
                  <a:srgbClr val="FF0000"/>
                </a:solidFill>
              </a:rPr>
              <a:t>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47814"/>
              </p:ext>
            </p:extLst>
          </p:nvPr>
        </p:nvGraphicFramePr>
        <p:xfrm>
          <a:off x="5132749" y="2950148"/>
          <a:ext cx="3543707" cy="40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894"/>
                <a:gridCol w="684131"/>
                <a:gridCol w="714894"/>
                <a:gridCol w="714894"/>
                <a:gridCol w="714894"/>
              </a:tblGrid>
              <a:tr h="406844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E(x</a:t>
                      </a:r>
                      <a:r>
                        <a:rPr lang="en-US" sz="1800" i="1" baseline="-25000" dirty="0" smtClean="0"/>
                        <a:t>1</a:t>
                      </a:r>
                      <a:r>
                        <a:rPr lang="en-US" sz="1800" i="1" baseline="0" dirty="0" smtClean="0"/>
                        <a:t>)</a:t>
                      </a:r>
                      <a:endParaRPr lang="en-US" sz="1800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E(x</a:t>
                      </a:r>
                      <a:r>
                        <a:rPr lang="en-US" sz="1800" i="1" baseline="-25000" dirty="0" smtClean="0"/>
                        <a:t>2</a:t>
                      </a:r>
                      <a:r>
                        <a:rPr lang="en-US" sz="1800" i="1" baseline="0" dirty="0" smtClean="0"/>
                        <a:t>)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E(x</a:t>
                      </a:r>
                      <a:r>
                        <a:rPr lang="en-US" sz="1800" i="1" baseline="-25000" dirty="0" smtClean="0"/>
                        <a:t>3</a:t>
                      </a:r>
                      <a:r>
                        <a:rPr lang="en-US" sz="1800" i="1" baseline="0" dirty="0" smtClean="0"/>
                        <a:t>)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…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E(</a:t>
                      </a:r>
                      <a:r>
                        <a:rPr lang="en-US" sz="1800" i="1" dirty="0" err="1" smtClean="0"/>
                        <a:t>x</a:t>
                      </a:r>
                      <a:r>
                        <a:rPr lang="en-US" sz="1800" i="1" baseline="-25000" dirty="0" err="1" smtClean="0"/>
                        <a:t>n</a:t>
                      </a:r>
                      <a:r>
                        <a:rPr lang="en-US" sz="1800" i="1" baseline="0" dirty="0" smtClean="0"/>
                        <a:t>)</a:t>
                      </a:r>
                      <a:endParaRPr lang="en-US" sz="18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47664" y="5949280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/>
              <a:t>Nojima</a:t>
            </a:r>
            <a:r>
              <a:rPr lang="en-US" sz="1400" i="1" dirty="0"/>
              <a:t> R, </a:t>
            </a:r>
            <a:r>
              <a:rPr lang="en-US" sz="1400" i="1" dirty="0" err="1"/>
              <a:t>Kadobayashi</a:t>
            </a:r>
            <a:r>
              <a:rPr lang="en-US" sz="1400" i="1" dirty="0"/>
              <a:t> Y. Cryptographically Secure Bloom-Filters[J]. Transactions on Data Privacy, 2009, 2(2): 131-139.</a:t>
            </a:r>
          </a:p>
        </p:txBody>
      </p:sp>
      <p:sp>
        <p:nvSpPr>
          <p:cNvPr id="9" name="Down Arrow 8"/>
          <p:cNvSpPr/>
          <p:nvPr/>
        </p:nvSpPr>
        <p:spPr>
          <a:xfrm>
            <a:off x="6444208" y="2492896"/>
            <a:ext cx="720080" cy="432048"/>
          </a:xfrm>
          <a:prstGeom prst="downArrow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228184" y="3356992"/>
            <a:ext cx="1152128" cy="360040"/>
          </a:xfrm>
          <a:prstGeom prst="downArrow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{H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4779"/>
              </p:ext>
            </p:extLst>
          </p:nvPr>
        </p:nvGraphicFramePr>
        <p:xfrm>
          <a:off x="5868147" y="3789040"/>
          <a:ext cx="19442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9"/>
                <a:gridCol w="381899"/>
                <a:gridCol w="381899"/>
                <a:gridCol w="381899"/>
                <a:gridCol w="416617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13" name="Left-Right Arrow 12"/>
          <p:cNvSpPr/>
          <p:nvPr/>
        </p:nvSpPr>
        <p:spPr>
          <a:xfrm>
            <a:off x="2123728" y="3212976"/>
            <a:ext cx="2664296" cy="576064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Blind Signature</a:t>
            </a:r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1764459">
            <a:off x="1784547" y="2593735"/>
            <a:ext cx="1008112" cy="936104"/>
          </a:xfrm>
          <a:prstGeom prst="circular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9364759">
            <a:off x="1833224" y="3449163"/>
            <a:ext cx="1008112" cy="936104"/>
          </a:xfrm>
          <a:prstGeom prst="circular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 rot="20060478" flipH="1">
            <a:off x="4112982" y="2561569"/>
            <a:ext cx="1157744" cy="1027473"/>
          </a:xfrm>
          <a:prstGeom prst="circular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5254" y="23192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3648" y="3615407"/>
            <a:ext cx="74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00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6634E-7 -0.00533 L -0.6296 0.0894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89" y="47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947E-6 8.5476E-7 L -0.62544 0.0993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80" y="4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3" grpId="0" animBg="1"/>
      <p:bldP spid="18" grpId="0" animBg="1"/>
      <p:bldP spid="19" grpId="0" animBg="1"/>
      <p:bldP spid="20" grpId="0" animBg="1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 3: Bloom Filter with hidden hash functions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767"/>
          <a:stretch/>
        </p:blipFill>
        <p:spPr>
          <a:xfrm>
            <a:off x="4932040" y="1052736"/>
            <a:ext cx="3816424" cy="2016224"/>
          </a:xfrm>
          <a:prstGeom prst="rect">
            <a:avLst/>
          </a:prstGeom>
        </p:spPr>
      </p:pic>
      <p:pic>
        <p:nvPicPr>
          <p:cNvPr id="7" name="Picture 6" descr="imagebotgir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975195" cy="128880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86267"/>
              </p:ext>
            </p:extLst>
          </p:nvPr>
        </p:nvGraphicFramePr>
        <p:xfrm>
          <a:off x="5172746" y="1891680"/>
          <a:ext cx="350371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406844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1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2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3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…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x</a:t>
                      </a:r>
                      <a:r>
                        <a:rPr lang="en-US" sz="2400" i="1" baseline="-25000" dirty="0" err="1" smtClean="0"/>
                        <a:t>n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loud Callout 5"/>
          <p:cNvSpPr/>
          <p:nvPr/>
        </p:nvSpPr>
        <p:spPr>
          <a:xfrm>
            <a:off x="1259632" y="1196752"/>
            <a:ext cx="1512168" cy="1152128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/>
              <a:t>x</a:t>
            </a:r>
            <a:r>
              <a:rPr lang="en-US" sz="3600" i="1" dirty="0" smtClean="0">
                <a:solidFill>
                  <a:srgbClr val="FF0000"/>
                </a:solidFill>
              </a:rPr>
              <a:t>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228184" y="2564904"/>
            <a:ext cx="1152128" cy="360040"/>
          </a:xfrm>
          <a:prstGeom prst="downArrow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{H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23469"/>
              </p:ext>
            </p:extLst>
          </p:nvPr>
        </p:nvGraphicFramePr>
        <p:xfrm>
          <a:off x="5868144" y="2996952"/>
          <a:ext cx="19442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9"/>
                <a:gridCol w="381899"/>
                <a:gridCol w="381899"/>
                <a:gridCol w="381899"/>
                <a:gridCol w="416617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sp>
        <p:nvSpPr>
          <p:cNvPr id="13" name="Left-Right Arrow 12"/>
          <p:cNvSpPr/>
          <p:nvPr/>
        </p:nvSpPr>
        <p:spPr>
          <a:xfrm>
            <a:off x="1691680" y="3212976"/>
            <a:ext cx="3960440" cy="576064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Oblivious Pseudorandom Function</a:t>
            </a:r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 rot="1764459">
            <a:off x="1784547" y="2593735"/>
            <a:ext cx="1008112" cy="936104"/>
          </a:xfrm>
          <a:prstGeom prst="circular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8079193">
            <a:off x="1874842" y="3576466"/>
            <a:ext cx="1008112" cy="936104"/>
          </a:xfrm>
          <a:prstGeom prst="circular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 rot="20060478" flipH="1">
            <a:off x="4112982" y="2561569"/>
            <a:ext cx="1157744" cy="1027473"/>
          </a:xfrm>
          <a:prstGeom prst="circularArrow">
            <a:avLst/>
          </a:prstGeom>
          <a:solidFill>
            <a:srgbClr val="8EB4E3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5254" y="23192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79912" y="2348880"/>
            <a:ext cx="658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48" y="3831431"/>
            <a:ext cx="1016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(x)}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547664" y="5949280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/>
              <a:t>Nojima</a:t>
            </a:r>
            <a:r>
              <a:rPr lang="en-US" sz="1400" i="1" dirty="0"/>
              <a:t> R, </a:t>
            </a:r>
            <a:r>
              <a:rPr lang="en-US" sz="1400" i="1" dirty="0" err="1"/>
              <a:t>Kadobayashi</a:t>
            </a:r>
            <a:r>
              <a:rPr lang="en-US" sz="1400" i="1" dirty="0"/>
              <a:t> Y. Cryptographically Secure Bloom-Filters[J]. Transactions on Data Privacy, 2009, 2(2): 131-139.</a:t>
            </a:r>
          </a:p>
        </p:txBody>
      </p:sp>
    </p:spTree>
    <p:extLst>
      <p:ext uri="{BB962C8B-B14F-4D97-AF65-F5344CB8AC3E}">
        <p14:creationId xmlns:p14="http://schemas.microsoft.com/office/powerpoint/2010/main" val="36320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3 0.00486 L -0.59424 0.183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9" y="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85737"/>
              </p:ext>
            </p:extLst>
          </p:nvPr>
        </p:nvGraphicFramePr>
        <p:xfrm>
          <a:off x="611560" y="1747667"/>
          <a:ext cx="7848872" cy="240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1962218"/>
                <a:gridCol w="1962218"/>
                <a:gridCol w="1962218"/>
              </a:tblGrid>
              <a:tr h="581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50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25</a:t>
                      </a:r>
                      <a:r>
                        <a:rPr lang="en-US" baseline="0" dirty="0" smtClean="0"/>
                        <a:t> Jacobi 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25</a:t>
                      </a:r>
                      <a:r>
                        <a:rPr lang="en-US" baseline="0" dirty="0" smtClean="0"/>
                        <a:t> RSA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286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Online (Server)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Jacobi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exp., 1 mod.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OTs</a:t>
                      </a:r>
                    </a:p>
                    <a:p>
                      <a:pPr algn="ctr"/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2 exp.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19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(Client)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Jacobi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exp.,</a:t>
                      </a:r>
                      <a:r>
                        <a:rPr lang="en-US" baseline="0" dirty="0" smtClean="0"/>
                        <a:t> 2 mod.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06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WP1: Private membership </a:t>
            </a:r>
            <a:r>
              <a:rPr lang="en-US" sz="2800" dirty="0"/>
              <a:t>t</a:t>
            </a:r>
            <a:r>
              <a:rPr lang="en-US" sz="2800" dirty="0" smtClean="0"/>
              <a:t>est</a:t>
            </a:r>
          </a:p>
          <a:p>
            <a:pPr lvl="1"/>
            <a:r>
              <a:rPr lang="en-US" sz="2400" dirty="0" smtClean="0"/>
              <a:t>Crypto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Trusted Hardware</a:t>
            </a:r>
            <a:endParaRPr lang="en-US" sz="3600" dirty="0" smtClean="0">
              <a:solidFill>
                <a:srgbClr val="008000"/>
              </a:solidFill>
            </a:endParaRPr>
          </a:p>
          <a:p>
            <a:r>
              <a:rPr lang="en-US" sz="2800" dirty="0" smtClean="0"/>
              <a:t>WP2: Secure cloud storage</a:t>
            </a:r>
          </a:p>
          <a:p>
            <a:pPr lvl="1"/>
            <a:r>
              <a:rPr lang="en-US" sz="2400" dirty="0" err="1" smtClean="0"/>
              <a:t>Deduplication</a:t>
            </a:r>
            <a:endParaRPr lang="en-US" sz="2400" dirty="0"/>
          </a:p>
          <a:p>
            <a:pPr lvl="2"/>
            <a:r>
              <a:rPr lang="en-US" sz="2200" dirty="0" smtClean="0"/>
              <a:t>Crypto</a:t>
            </a:r>
          </a:p>
          <a:p>
            <a:pPr lvl="2"/>
            <a:r>
              <a:rPr lang="en-US" sz="2200" dirty="0" smtClean="0"/>
              <a:t>Trusted Hardware</a:t>
            </a:r>
          </a:p>
          <a:p>
            <a:pPr lvl="1"/>
            <a:r>
              <a:rPr lang="en-US" sz="2400" dirty="0" smtClean="0"/>
              <a:t>Easy-to-use Key Management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4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89600"/>
            <a:ext cx="9036496" cy="70715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Private Membership Test with Trusted Hardware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Trusted Execution Environment (TEE)s are ubiquitous</a:t>
            </a:r>
          </a:p>
          <a:p>
            <a:pPr lvl="1"/>
            <a:r>
              <a:rPr lang="en-US" dirty="0" smtClean="0"/>
              <a:t>Available on Smartphones</a:t>
            </a:r>
          </a:p>
          <a:p>
            <a:pPr lvl="1"/>
            <a:r>
              <a:rPr lang="en-US" dirty="0" smtClean="0"/>
              <a:t>Available for servers</a:t>
            </a:r>
          </a:p>
          <a:p>
            <a:r>
              <a:rPr lang="en-US" dirty="0" smtClean="0"/>
              <a:t>Can we achieve a practical solution for Private Membership Test?</a:t>
            </a:r>
          </a:p>
          <a:p>
            <a:r>
              <a:rPr lang="en-US" dirty="0" smtClean="0"/>
              <a:t>Designed a solution that operates as a trusted third party inside TEE at the lookup server.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7071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Overview of Operations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51720" y="6021288"/>
            <a:ext cx="6192688" cy="381600"/>
          </a:xfrm>
        </p:spPr>
        <p:txBody>
          <a:bodyPr/>
          <a:lstStyle/>
          <a:p>
            <a:r>
              <a:rPr lang="en-US" dirty="0" smtClean="0"/>
              <a:t>PK</a:t>
            </a:r>
            <a:r>
              <a:rPr lang="en-US" baseline="-25000" dirty="0" smtClean="0"/>
              <a:t>s</a:t>
            </a:r>
            <a:r>
              <a:rPr lang="en-US" dirty="0" smtClean="0"/>
              <a:t>: Public key of the Lookup Server</a:t>
            </a:r>
          </a:p>
          <a:p>
            <a:r>
              <a:rPr lang="en-US" dirty="0" smtClean="0"/>
              <a:t>t : constant time (1 round of Bloom Filter processing)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768" y="1052736"/>
            <a:ext cx="6408712" cy="46805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1124744"/>
            <a:ext cx="168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Server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699792" y="1628800"/>
            <a:ext cx="4824536" cy="3888432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TEE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868144" y="2564904"/>
            <a:ext cx="1296144" cy="432048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1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868144" y="3212976"/>
            <a:ext cx="1296144" cy="432048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5868144" y="4221088"/>
            <a:ext cx="1296144" cy="432048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n</a:t>
            </a:r>
            <a:endParaRPr lang="en-US" sz="1400" dirty="0"/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>
            <a:off x="6516216" y="3645024"/>
            <a:ext cx="0" cy="576064"/>
          </a:xfrm>
          <a:prstGeom prst="line">
            <a:avLst/>
          </a:prstGeom>
          <a:ln w="38100" cmpd="sng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91880" y="2060848"/>
            <a:ext cx="1512168" cy="1503784"/>
          </a:xfrm>
          <a:prstGeom prst="rect">
            <a:avLst/>
          </a:prstGeom>
          <a:noFill/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BF Position Generator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5508104" y="1916832"/>
            <a:ext cx="1800200" cy="2880320"/>
          </a:xfrm>
          <a:prstGeom prst="rect">
            <a:avLst/>
          </a:prstGeom>
          <a:noFill/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Requests processed in parallel</a:t>
            </a:r>
            <a:endParaRPr lang="en-US" sz="1400" dirty="0"/>
          </a:p>
        </p:txBody>
      </p:sp>
      <p:sp>
        <p:nvSpPr>
          <p:cNvPr id="53" name="Right Arrow 52"/>
          <p:cNvSpPr/>
          <p:nvPr/>
        </p:nvSpPr>
        <p:spPr>
          <a:xfrm>
            <a:off x="5004048" y="2636912"/>
            <a:ext cx="504056" cy="4320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95536" y="1746664"/>
            <a:ext cx="2304256" cy="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5516" y="1340768"/>
            <a:ext cx="252028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E</a:t>
            </a:r>
            <a:r>
              <a:rPr lang="en-US" sz="1600" baseline="-25000" dirty="0" smtClean="0"/>
              <a:t>PK</a:t>
            </a:r>
            <a:r>
              <a:rPr lang="en-US" sz="1600" baseline="-40000" dirty="0" smtClean="0"/>
              <a:t>s</a:t>
            </a:r>
            <a:r>
              <a:rPr lang="en-US" sz="1600" dirty="0" smtClean="0"/>
              <a:t>(H(data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))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95536" y="2348880"/>
            <a:ext cx="2304256" cy="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1004" y="1988840"/>
            <a:ext cx="146930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E</a:t>
            </a:r>
            <a:r>
              <a:rPr lang="en-US" sz="1600" baseline="-25000" dirty="0" smtClean="0"/>
              <a:t>PKs</a:t>
            </a:r>
            <a:r>
              <a:rPr lang="en-US" sz="1600" dirty="0" smtClean="0"/>
              <a:t>(H(data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))</a:t>
            </a:r>
            <a:endParaRPr lang="en-US" sz="1600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95536" y="3068960"/>
            <a:ext cx="2304256" cy="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2663064"/>
            <a:ext cx="2592288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E</a:t>
            </a:r>
            <a:r>
              <a:rPr lang="en-US" sz="1600" baseline="-25000" dirty="0" smtClean="0"/>
              <a:t>PKs</a:t>
            </a:r>
            <a:r>
              <a:rPr lang="en-US" sz="1600" dirty="0" smtClean="0"/>
              <a:t>(H(data</a:t>
            </a:r>
            <a:r>
              <a:rPr lang="en-US" sz="1600" baseline="-25000" dirty="0" smtClean="0"/>
              <a:t>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763688" y="2420888"/>
            <a:ext cx="0" cy="360040"/>
          </a:xfrm>
          <a:prstGeom prst="line">
            <a:avLst/>
          </a:prstGeom>
          <a:ln w="38100" cmpd="sng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5536" y="4077072"/>
            <a:ext cx="2304256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3320" y="3645024"/>
            <a:ext cx="118467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Response</a:t>
            </a:r>
            <a:r>
              <a:rPr lang="en-US" sz="1600" baseline="-25000" dirty="0" smtClean="0"/>
              <a:t>1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95536" y="4653136"/>
            <a:ext cx="2304256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83320" y="4221088"/>
            <a:ext cx="118467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Response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95536" y="5373216"/>
            <a:ext cx="2304256" cy="2092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83320" y="4941168"/>
            <a:ext cx="1184672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Response</a:t>
            </a:r>
            <a:r>
              <a:rPr lang="en-US" sz="1600" baseline="-25000" dirty="0" smtClean="0"/>
              <a:t>n</a:t>
            </a:r>
            <a:endParaRPr lang="en-US" sz="16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835696" y="4725144"/>
            <a:ext cx="0" cy="432048"/>
          </a:xfrm>
          <a:prstGeom prst="line">
            <a:avLst/>
          </a:prstGeom>
          <a:ln w="38100" cmpd="sng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/>
          <p:cNvSpPr/>
          <p:nvPr/>
        </p:nvSpPr>
        <p:spPr>
          <a:xfrm>
            <a:off x="2771800" y="1772816"/>
            <a:ext cx="144016" cy="2304256"/>
          </a:xfrm>
          <a:prstGeom prst="rightBracket">
            <a:avLst/>
          </a:prstGeom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/>
          <p:cNvSpPr/>
          <p:nvPr/>
        </p:nvSpPr>
        <p:spPr>
          <a:xfrm>
            <a:off x="2699792" y="2348880"/>
            <a:ext cx="432048" cy="2304256"/>
          </a:xfrm>
          <a:prstGeom prst="rightBracket">
            <a:avLst/>
          </a:prstGeom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ket 44"/>
          <p:cNvSpPr/>
          <p:nvPr/>
        </p:nvSpPr>
        <p:spPr>
          <a:xfrm>
            <a:off x="2699792" y="3068960"/>
            <a:ext cx="648072" cy="2340000"/>
          </a:xfrm>
          <a:prstGeom prst="rightBracket">
            <a:avLst/>
          </a:prstGeom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15816" y="2699628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31840" y="3275692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15089" y="3933056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12360" y="1916832"/>
            <a:ext cx="936104" cy="504056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BF Chunk1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12360" y="2636912"/>
            <a:ext cx="936104" cy="504056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BF Chunk 2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12360" y="3356992"/>
            <a:ext cx="936104" cy="504056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BF Chunk 3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812360" y="4437112"/>
            <a:ext cx="936104" cy="504056"/>
          </a:xfrm>
          <a:prstGeom prst="rect">
            <a:avLst/>
          </a:prstGeom>
          <a:ln w="28575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BF Chunk n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8316416" y="3861048"/>
            <a:ext cx="0" cy="576064"/>
          </a:xfrm>
          <a:prstGeom prst="line">
            <a:avLst/>
          </a:prstGeom>
          <a:ln w="38100" cmpd="sng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Arrow 2"/>
          <p:cNvSpPr/>
          <p:nvPr/>
        </p:nvSpPr>
        <p:spPr>
          <a:xfrm>
            <a:off x="7308304" y="1916832"/>
            <a:ext cx="504056" cy="576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7308304" y="2564904"/>
            <a:ext cx="504056" cy="576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>
            <a:off x="7308304" y="3284984"/>
            <a:ext cx="504056" cy="576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7308304" y="4365104"/>
            <a:ext cx="504056" cy="5760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/>
          <p:cNvSpPr/>
          <p:nvPr/>
        </p:nvSpPr>
        <p:spPr>
          <a:xfrm>
            <a:off x="7380312" y="1772816"/>
            <a:ext cx="720080" cy="3528392"/>
          </a:xfrm>
          <a:prstGeom prst="leftBrace">
            <a:avLst>
              <a:gd name="adj1" fmla="val 8333"/>
              <a:gd name="adj2" fmla="val 49640"/>
            </a:avLst>
          </a:prstGeom>
          <a:ln w="38100" cmpd="sng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3" grpId="0" animBg="1"/>
      <p:bldP spid="56" grpId="0"/>
      <p:bldP spid="58" grpId="0"/>
      <p:bldP spid="60" grpId="0"/>
      <p:bldP spid="64" grpId="0"/>
      <p:bldP spid="68" grpId="0"/>
      <p:bldP spid="70" grpId="0"/>
      <p:bldP spid="16" grpId="0" animBg="1"/>
      <p:bldP spid="43" grpId="0" animBg="1"/>
      <p:bldP spid="45" grpId="0" animBg="1"/>
      <p:bldP spid="22" grpId="0"/>
      <p:bldP spid="49" grpId="0"/>
      <p:bldP spid="50" grpId="0"/>
      <p:bldP spid="3" grpId="0" animBg="1"/>
      <p:bldP spid="3" grpId="1" animBg="1"/>
      <p:bldP spid="65" grpId="0" animBg="1"/>
      <p:bldP spid="65" grpId="1" animBg="1"/>
      <p:bldP spid="66" grpId="0" animBg="1"/>
      <p:bldP spid="66" grpId="1" animBg="1"/>
      <p:bldP spid="74" grpId="0" animBg="1"/>
      <p:bldP spid="74" grpId="1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9600"/>
            <a:ext cx="8676456" cy="7071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Typical Parameters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7988400" cy="3213152"/>
          </a:xfrm>
        </p:spPr>
        <p:txBody>
          <a:bodyPr>
            <a:normAutofit/>
          </a:bodyPr>
          <a:lstStyle/>
          <a:p>
            <a:r>
              <a:rPr lang="en-US" dirty="0" smtClean="0"/>
              <a:t>Low-cost hardware (dual-core ARMv7, 1GHz).</a:t>
            </a:r>
          </a:p>
          <a:p>
            <a:r>
              <a:rPr lang="en-US" dirty="0"/>
              <a:t>Implemented using &lt;t-base API on </a:t>
            </a:r>
            <a:r>
              <a:rPr lang="en-US" dirty="0" err="1"/>
              <a:t>TrustZone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/>
              <a:t>Size of the database: </a:t>
            </a:r>
            <a:endParaRPr lang="en-US" dirty="0" smtClean="0"/>
          </a:p>
          <a:p>
            <a:r>
              <a:rPr lang="en-US" dirty="0" smtClean="0"/>
              <a:t>False positive rates: </a:t>
            </a:r>
            <a:r>
              <a:rPr lang="en-US" dirty="0"/>
              <a:t>10</a:t>
            </a:r>
            <a:r>
              <a:rPr lang="en-US" baseline="30000" dirty="0"/>
              <a:t>-</a:t>
            </a:r>
            <a:r>
              <a:rPr lang="en-US" baseline="30000" dirty="0" smtClean="0"/>
              <a:t>3</a:t>
            </a: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hash functions: 10</a:t>
            </a:r>
          </a:p>
          <a:p>
            <a:r>
              <a:rPr lang="en-US" dirty="0"/>
              <a:t>Size of the bloom filter</a:t>
            </a:r>
            <a:r>
              <a:rPr lang="en-US" dirty="0" smtClean="0"/>
              <a:t>:</a:t>
            </a:r>
            <a:endParaRPr lang="en-US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7110" y="2895327"/>
            <a:ext cx="186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21</a:t>
            </a:r>
            <a:r>
              <a:rPr lang="en-US" sz="2400" dirty="0" smtClean="0"/>
              <a:t> Samples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52723" y="2895327"/>
            <a:ext cx="181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26</a:t>
            </a:r>
            <a:r>
              <a:rPr lang="en-US" sz="2400" dirty="0" smtClean="0"/>
              <a:t> samples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51920" y="3140968"/>
            <a:ext cx="1872208" cy="1480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4191471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25 </a:t>
            </a:r>
            <a:r>
              <a:rPr lang="en-US" sz="2400" dirty="0" smtClean="0"/>
              <a:t>bits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4191471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30 </a:t>
            </a:r>
            <a:r>
              <a:rPr lang="en-US" sz="2400" dirty="0" smtClean="0"/>
              <a:t>bits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67944" y="4479503"/>
            <a:ext cx="1152128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4509120"/>
            <a:ext cx="7920880" cy="1200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One complete round of BF processing time: ~170 </a:t>
            </a:r>
            <a:r>
              <a:rPr lang="en-US" sz="2400" dirty="0" err="1"/>
              <a:t>ms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Process up to 128 parallel </a:t>
            </a:r>
            <a:r>
              <a:rPr lang="en-US" sz="2400" dirty="0" smtClean="0"/>
              <a:t>requests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7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Membership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 smtClean="0"/>
              <a:t>The problem</a:t>
            </a:r>
            <a:r>
              <a:rPr lang="en-US" dirty="0" smtClean="0"/>
              <a:t>: How to </a:t>
            </a:r>
            <a:r>
              <a:rPr lang="en-US" b="1" dirty="0" smtClean="0">
                <a:solidFill>
                  <a:schemeClr val="accent1"/>
                </a:solidFill>
              </a:rPr>
              <a:t>preserve end user privacy</a:t>
            </a:r>
            <a:r>
              <a:rPr lang="en-US" dirty="0" smtClean="0"/>
              <a:t> for anti-malware clients that look up cloud-hosted databases?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i="1" dirty="0" smtClean="0"/>
              <a:t>Our approach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smtClean="0"/>
              <a:t>Build a private membership test scheme based on </a:t>
            </a:r>
            <a:r>
              <a:rPr lang="en-US" b="1" dirty="0" smtClean="0">
                <a:solidFill>
                  <a:schemeClr val="accent1"/>
                </a:solidFill>
              </a:rPr>
              <a:t>Bloom filters </a:t>
            </a:r>
            <a:r>
              <a:rPr lang="en-US" dirty="0" smtClean="0"/>
              <a:t>using (a) cryptography and (b) trusted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Results so far</a:t>
            </a:r>
            <a:r>
              <a:rPr lang="en-US" dirty="0" smtClean="0"/>
              <a:t>: (a) Using </a:t>
            </a:r>
            <a:r>
              <a:rPr lang="en-US" dirty="0" err="1" smtClean="0"/>
              <a:t>Goldwasser-Micali</a:t>
            </a:r>
            <a:r>
              <a:rPr lang="en-US" dirty="0" smtClean="0"/>
              <a:t> homomorphic encryption scheme (</a:t>
            </a:r>
            <a:r>
              <a:rPr lang="en-US" dirty="0" smtClean="0">
                <a:hlinkClick r:id="rId2"/>
              </a:rPr>
              <a:t>paper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poster</a:t>
            </a:r>
            <a:r>
              <a:rPr lang="en-US" dirty="0" smtClean="0"/>
              <a:t>) (b) mediated by Trusted H/W (</a:t>
            </a:r>
            <a:r>
              <a:rPr lang="en-US" dirty="0" smtClean="0">
                <a:hlinkClick r:id="rId4"/>
              </a:rPr>
              <a:t>poster/demo</a:t>
            </a:r>
            <a:r>
              <a:rPr lang="en-US" dirty="0" smtClean="0"/>
              <a:t>)</a:t>
            </a:r>
            <a:endParaRPr lang="en-US" b="1" i="1" dirty="0"/>
          </a:p>
        </p:txBody>
      </p:sp>
      <p:sp>
        <p:nvSpPr>
          <p:cNvPr id="7" name="Shape 134"/>
          <p:cNvSpPr/>
          <p:nvPr/>
        </p:nvSpPr>
        <p:spPr>
          <a:xfrm>
            <a:off x="6444208" y="5373216"/>
            <a:ext cx="2088299" cy="36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21712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 Package </a:t>
            </a:r>
            <a:r>
              <a:rPr lang="en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2380" y="55568"/>
            <a:ext cx="1080120" cy="476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What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6093296"/>
            <a:ext cx="454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 leads: Jian Liu and Sandeep </a:t>
            </a:r>
            <a:r>
              <a:rPr lang="en-US" dirty="0" err="1" smtClean="0"/>
              <a:t>Tamrakar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WP1: Private membership </a:t>
            </a:r>
            <a:r>
              <a:rPr lang="en-US" sz="2800" dirty="0"/>
              <a:t>t</a:t>
            </a:r>
            <a:r>
              <a:rPr lang="en-US" sz="2800" dirty="0" smtClean="0"/>
              <a:t>est</a:t>
            </a:r>
          </a:p>
          <a:p>
            <a:pPr lvl="1"/>
            <a:r>
              <a:rPr lang="en-US" sz="2400" dirty="0" smtClean="0"/>
              <a:t>Crypto</a:t>
            </a:r>
          </a:p>
          <a:p>
            <a:pPr lvl="1"/>
            <a:r>
              <a:rPr lang="en-US" sz="2400" dirty="0" smtClean="0"/>
              <a:t>Trusted Hardware</a:t>
            </a:r>
            <a:endParaRPr lang="en-US" sz="3600" dirty="0" smtClean="0"/>
          </a:p>
          <a:p>
            <a:r>
              <a:rPr lang="en-US" sz="2800" dirty="0" smtClean="0"/>
              <a:t>WP2: Secure cloud storage</a:t>
            </a:r>
          </a:p>
          <a:p>
            <a:pPr lvl="1"/>
            <a:r>
              <a:rPr lang="en-US" sz="2400" dirty="0" err="1" smtClean="0">
                <a:solidFill>
                  <a:srgbClr val="008000"/>
                </a:solidFill>
              </a:rPr>
              <a:t>Deduplication</a:t>
            </a:r>
            <a:endParaRPr lang="en-US" sz="2400" dirty="0">
              <a:solidFill>
                <a:srgbClr val="008000"/>
              </a:solidFill>
            </a:endParaRPr>
          </a:p>
          <a:p>
            <a:pPr lvl="2"/>
            <a:r>
              <a:rPr lang="en-US" sz="2200" dirty="0" smtClean="0"/>
              <a:t>Crypto</a:t>
            </a:r>
          </a:p>
          <a:p>
            <a:pPr lvl="2"/>
            <a:r>
              <a:rPr lang="en-US" sz="2200" dirty="0" smtClean="0"/>
              <a:t>Trusted Hardware</a:t>
            </a:r>
          </a:p>
          <a:p>
            <a:pPr lvl="1"/>
            <a:r>
              <a:rPr lang="en-US" sz="2400" dirty="0" smtClean="0"/>
              <a:t>Easy-to-use Key Management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Deduplication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27266" y="1484784"/>
            <a:ext cx="5081615" cy="4151051"/>
            <a:chOff x="1236355" y="1462445"/>
            <a:chExt cx="6775490" cy="5534737"/>
          </a:xfrm>
        </p:grpSpPr>
        <p:grpSp>
          <p:nvGrpSpPr>
            <p:cNvPr id="9" name="Group 8"/>
            <p:cNvGrpSpPr/>
            <p:nvPr/>
          </p:nvGrpSpPr>
          <p:grpSpPr>
            <a:xfrm>
              <a:off x="4175786" y="1462445"/>
              <a:ext cx="3836059" cy="3004629"/>
              <a:chOff x="2364419" y="2067400"/>
              <a:chExt cx="3836059" cy="30046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b="26767"/>
              <a:stretch/>
            </p:blipFill>
            <p:spPr>
              <a:xfrm>
                <a:off x="2364419" y="2067400"/>
                <a:ext cx="3836059" cy="30046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9941" y="3987614"/>
                <a:ext cx="1704802" cy="487661"/>
              </a:xfrm>
              <a:prstGeom prst="rect">
                <a:avLst/>
              </a:prstGeom>
            </p:spPr>
          </p:pic>
        </p:grpSp>
        <p:sp>
          <p:nvSpPr>
            <p:cNvPr id="14" name="Arc 13"/>
            <p:cNvSpPr/>
            <p:nvPr/>
          </p:nvSpPr>
          <p:spPr>
            <a:xfrm rot="17224808">
              <a:off x="1227427" y="2867072"/>
              <a:ext cx="4139038" cy="4121181"/>
            </a:xfrm>
            <a:prstGeom prst="arc">
              <a:avLst>
                <a:gd name="adj1" fmla="val 16200000"/>
                <a:gd name="adj2" fmla="val 454175"/>
              </a:avLst>
            </a:prstGeom>
            <a:ln w="57150">
              <a:solidFill>
                <a:srgbClr val="558E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Arc 38"/>
          <p:cNvSpPr/>
          <p:nvPr/>
        </p:nvSpPr>
        <p:spPr>
          <a:xfrm rot="4375192" flipH="1">
            <a:off x="5119151" y="2610260"/>
            <a:ext cx="3104277" cy="3090887"/>
          </a:xfrm>
          <a:prstGeom prst="arc">
            <a:avLst>
              <a:gd name="adj1" fmla="val 16200000"/>
              <a:gd name="adj2" fmla="val 454175"/>
            </a:avLst>
          </a:prstGeom>
          <a:ln w="57150">
            <a:solidFill>
              <a:srgbClr val="558E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imagebotgir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933056"/>
            <a:ext cx="975195" cy="1288804"/>
          </a:xfrm>
          <a:prstGeom prst="rect">
            <a:avLst/>
          </a:prstGeom>
        </p:spPr>
      </p:pic>
      <p:pic>
        <p:nvPicPr>
          <p:cNvPr id="8" name="Picture 7" descr="14151820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33056"/>
            <a:ext cx="980187" cy="1289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296" y="3429000"/>
            <a:ext cx="576064" cy="69668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48" y="3356992"/>
            <a:ext cx="576064" cy="696687"/>
          </a:xfrm>
          <a:prstGeom prst="rect">
            <a:avLst/>
          </a:prstGeom>
        </p:spPr>
      </p:pic>
      <p:cxnSp>
        <p:nvCxnSpPr>
          <p:cNvPr id="49" name="直线连接符 5"/>
          <p:cNvCxnSpPr/>
          <p:nvPr/>
        </p:nvCxnSpPr>
        <p:spPr>
          <a:xfrm>
            <a:off x="1187624" y="3212976"/>
            <a:ext cx="936104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8"/>
          <p:cNvCxnSpPr/>
          <p:nvPr/>
        </p:nvCxnSpPr>
        <p:spPr>
          <a:xfrm flipH="1">
            <a:off x="1259632" y="3212976"/>
            <a:ext cx="864096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"/>
          <p:cNvCxnSpPr/>
          <p:nvPr/>
        </p:nvCxnSpPr>
        <p:spPr>
          <a:xfrm>
            <a:off x="3707904" y="1988840"/>
            <a:ext cx="936104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8"/>
          <p:cNvCxnSpPr/>
          <p:nvPr/>
        </p:nvCxnSpPr>
        <p:spPr>
          <a:xfrm flipH="1">
            <a:off x="3779912" y="1988840"/>
            <a:ext cx="864096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4"/>
          <p:cNvSpPr txBox="1"/>
          <p:nvPr/>
        </p:nvSpPr>
        <p:spPr>
          <a:xfrm>
            <a:off x="1691680" y="4365104"/>
            <a:ext cx="268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Client side </a:t>
            </a:r>
            <a:r>
              <a:rPr kumimoji="1" lang="en-US" altLang="zh-CN" dirty="0" err="1" smtClean="0"/>
              <a:t>deduplication</a:t>
            </a:r>
            <a:endParaRPr kumimoji="1" lang="zh-CN" altLang="en-US" dirty="0"/>
          </a:p>
        </p:txBody>
      </p:sp>
      <p:sp>
        <p:nvSpPr>
          <p:cNvPr id="54" name="文本框 24"/>
          <p:cNvSpPr txBox="1"/>
          <p:nvPr/>
        </p:nvSpPr>
        <p:spPr>
          <a:xfrm>
            <a:off x="5940152" y="1700808"/>
            <a:ext cx="277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Server side </a:t>
            </a:r>
            <a:r>
              <a:rPr kumimoji="1" lang="en-US" altLang="zh-CN" dirty="0" err="1" smtClean="0"/>
              <a:t>deduplication</a:t>
            </a:r>
            <a:endParaRPr kumimoji="1" lang="zh-CN" altLang="en-US" dirty="0"/>
          </a:p>
        </p:txBody>
      </p:sp>
      <p:sp>
        <p:nvSpPr>
          <p:cNvPr id="18" name="24-Point Star 17"/>
          <p:cNvSpPr/>
          <p:nvPr/>
        </p:nvSpPr>
        <p:spPr>
          <a:xfrm>
            <a:off x="251520" y="1556792"/>
            <a:ext cx="3096344" cy="936104"/>
          </a:xfrm>
          <a:prstGeom prst="star2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Channel!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3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0.28333 -0.197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27569 -0.187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>
                <a:solidFill>
                  <a:srgbClr val="008000"/>
                </a:solidFill>
              </a:rPr>
              <a:t>WP1: Private membership </a:t>
            </a:r>
            <a:r>
              <a:rPr lang="en-US" sz="2800" dirty="0">
                <a:solidFill>
                  <a:srgbClr val="008000"/>
                </a:solidFill>
              </a:rPr>
              <a:t>t</a:t>
            </a:r>
            <a:r>
              <a:rPr lang="en-US" sz="2800" dirty="0" smtClean="0">
                <a:solidFill>
                  <a:srgbClr val="008000"/>
                </a:solidFill>
              </a:rPr>
              <a:t>est</a:t>
            </a:r>
          </a:p>
          <a:p>
            <a:pPr lvl="1"/>
            <a:r>
              <a:rPr lang="en-US" sz="2400" dirty="0" smtClean="0"/>
              <a:t>Crypto</a:t>
            </a:r>
          </a:p>
          <a:p>
            <a:pPr lvl="1"/>
            <a:r>
              <a:rPr lang="en-US" sz="2400" dirty="0" smtClean="0"/>
              <a:t>Trusted Hardware</a:t>
            </a:r>
            <a:endParaRPr lang="en-US" sz="3600" dirty="0" smtClean="0"/>
          </a:p>
          <a:p>
            <a:r>
              <a:rPr lang="en-US" sz="2800" dirty="0" smtClean="0"/>
              <a:t>WP2: Secure cloud storage</a:t>
            </a:r>
          </a:p>
          <a:p>
            <a:pPr lvl="1"/>
            <a:r>
              <a:rPr lang="en-US" sz="2400" dirty="0" err="1" smtClean="0"/>
              <a:t>Deduplication</a:t>
            </a:r>
            <a:endParaRPr lang="en-US" sz="2400" dirty="0"/>
          </a:p>
          <a:p>
            <a:pPr lvl="2"/>
            <a:r>
              <a:rPr lang="en-US" sz="2200" dirty="0" smtClean="0"/>
              <a:t>Crypto</a:t>
            </a:r>
          </a:p>
          <a:p>
            <a:pPr lvl="2"/>
            <a:r>
              <a:rPr lang="en-US" sz="2200" dirty="0" smtClean="0"/>
              <a:t>Trusted Hardware</a:t>
            </a:r>
          </a:p>
          <a:p>
            <a:pPr lvl="1"/>
            <a:r>
              <a:rPr lang="en-US" sz="2400" dirty="0" smtClean="0"/>
              <a:t>Easy-to-use Key Management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Deduplication</a:t>
            </a:r>
            <a:r>
              <a:rPr lang="en-US" dirty="0" smtClean="0"/>
              <a:t> on Encrypted Data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27264" y="1052736"/>
            <a:ext cx="5081617" cy="3921776"/>
            <a:chOff x="1236353" y="886379"/>
            <a:chExt cx="6775492" cy="5229037"/>
          </a:xfrm>
        </p:grpSpPr>
        <p:grpSp>
          <p:nvGrpSpPr>
            <p:cNvPr id="9" name="Group 8"/>
            <p:cNvGrpSpPr/>
            <p:nvPr/>
          </p:nvGrpSpPr>
          <p:grpSpPr>
            <a:xfrm>
              <a:off x="4175786" y="886379"/>
              <a:ext cx="3836059" cy="3004629"/>
              <a:chOff x="2364419" y="1491334"/>
              <a:chExt cx="3836059" cy="30046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b="26767"/>
              <a:stretch/>
            </p:blipFill>
            <p:spPr>
              <a:xfrm>
                <a:off x="2364419" y="1491334"/>
                <a:ext cx="3836059" cy="30046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6550" y="3411548"/>
                <a:ext cx="1704802" cy="487661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0622" y="3809413"/>
              <a:ext cx="747372" cy="759178"/>
            </a:xfrm>
            <a:prstGeom prst="rect">
              <a:avLst/>
            </a:prstGeom>
          </p:spPr>
        </p:pic>
        <p:sp>
          <p:nvSpPr>
            <p:cNvPr id="14" name="Arc 13"/>
            <p:cNvSpPr/>
            <p:nvPr/>
          </p:nvSpPr>
          <p:spPr>
            <a:xfrm rot="17224808">
              <a:off x="1227425" y="1985309"/>
              <a:ext cx="4139035" cy="4121179"/>
            </a:xfrm>
            <a:prstGeom prst="arc">
              <a:avLst>
                <a:gd name="adj1" fmla="val 16200000"/>
                <a:gd name="adj2" fmla="val 454175"/>
              </a:avLst>
            </a:prstGeom>
            <a:ln w="57150">
              <a:solidFill>
                <a:srgbClr val="558E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Arc 38"/>
          <p:cNvSpPr/>
          <p:nvPr/>
        </p:nvSpPr>
        <p:spPr>
          <a:xfrm rot="4375192" flipH="1">
            <a:off x="5119151" y="1876933"/>
            <a:ext cx="3104277" cy="3090887"/>
          </a:xfrm>
          <a:prstGeom prst="arc">
            <a:avLst>
              <a:gd name="adj1" fmla="val 16200000"/>
              <a:gd name="adj2" fmla="val 454175"/>
            </a:avLst>
          </a:prstGeom>
          <a:ln w="57150">
            <a:solidFill>
              <a:srgbClr val="558E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imagebotgi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69" y="3645024"/>
            <a:ext cx="975195" cy="1288804"/>
          </a:xfrm>
          <a:prstGeom prst="rect">
            <a:avLst/>
          </a:prstGeom>
        </p:spPr>
      </p:pic>
      <p:pic>
        <p:nvPicPr>
          <p:cNvPr id="8" name="Picture 7" descr="14151820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980187" cy="1289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0" y="1556792"/>
            <a:ext cx="616112" cy="778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22" name="文本框 18"/>
          <p:cNvSpPr txBox="1"/>
          <p:nvPr/>
        </p:nvSpPr>
        <p:spPr>
          <a:xfrm>
            <a:off x="4788024" y="1412776"/>
            <a:ext cx="576064" cy="100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rgbClr val="FF0000"/>
                </a:solidFill>
              </a:rPr>
              <a:t>?</a:t>
            </a:r>
            <a:endParaRPr kumimoji="1" lang="zh-CN" altLang="en-US" sz="6000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656" y="2794270"/>
            <a:ext cx="616112" cy="778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576" y="3140968"/>
            <a:ext cx="426304" cy="425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4128" y="3140968"/>
            <a:ext cx="426304" cy="425700"/>
          </a:xfrm>
          <a:prstGeom prst="rect">
            <a:avLst/>
          </a:prstGeom>
        </p:spPr>
      </p:pic>
      <p:sp>
        <p:nvSpPr>
          <p:cNvPr id="26" name="文本框 5"/>
          <p:cNvSpPr txBox="1"/>
          <p:nvPr/>
        </p:nvSpPr>
        <p:spPr>
          <a:xfrm>
            <a:off x="2411760" y="3284984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Convergent Encryption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Calculate the hash of each file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Use the hash to encrypt the file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Same file will get the same </a:t>
            </a:r>
            <a:r>
              <a:rPr kumimoji="1" lang="en-US" altLang="zh-CN" dirty="0" err="1" smtClean="0"/>
              <a:t>ciphertext</a:t>
            </a:r>
            <a:endParaRPr kumimoji="1" lang="en-US" altLang="zh-CN" dirty="0" smtClean="0"/>
          </a:p>
          <a:p>
            <a:r>
              <a:rPr kumimoji="1" lang="en-US" altLang="zh-CN" dirty="0" smtClean="0"/>
              <a:t>Suffers from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offline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bruteforce</a:t>
            </a:r>
            <a:r>
              <a:rPr kumimoji="1" lang="en-US" altLang="zh-CN" dirty="0" smtClean="0"/>
              <a:t> guessing attack</a:t>
            </a:r>
          </a:p>
          <a:p>
            <a:endParaRPr lang="en-US" altLang="zh-CN" dirty="0" smtClean="0"/>
          </a:p>
          <a:p>
            <a:r>
              <a:rPr lang="en-US" altLang="zh-CN" sz="1200" dirty="0" smtClean="0"/>
              <a:t>Douceur</a:t>
            </a:r>
            <a:r>
              <a:rPr lang="en-US" altLang="zh-CN" sz="1200" dirty="0"/>
              <a:t>, John R., et al. "Reclaiming space from duplicate files in a </a:t>
            </a:r>
            <a:r>
              <a:rPr lang="en-US" altLang="zh-CN" sz="1200" dirty="0" err="1"/>
              <a:t>serverless</a:t>
            </a:r>
            <a:r>
              <a:rPr lang="en-US" altLang="zh-CN" sz="1200" dirty="0"/>
              <a:t> distributed file system." </a:t>
            </a:r>
            <a:r>
              <a:rPr lang="en-US" altLang="zh-CN" sz="1200" i="1" dirty="0"/>
              <a:t>Distributed Computing Systems, 2002. Proceedings. 22nd International Conference on</a:t>
            </a:r>
            <a:r>
              <a:rPr lang="en-US" altLang="zh-CN" sz="1200" dirty="0"/>
              <a:t>. IEEE, 2002.</a:t>
            </a:r>
          </a:p>
          <a:p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8424" y="3212976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212976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188640"/>
            <a:ext cx="7988400" cy="1080000"/>
          </a:xfrm>
        </p:spPr>
        <p:txBody>
          <a:bodyPr/>
          <a:lstStyle/>
          <a:p>
            <a:r>
              <a:rPr lang="en-US" dirty="0" smtClean="0"/>
              <a:t>State of the Art: Independent Key Server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27266" y="751776"/>
            <a:ext cx="5081615" cy="4439083"/>
            <a:chOff x="1236357" y="886379"/>
            <a:chExt cx="6775488" cy="5918781"/>
          </a:xfrm>
        </p:grpSpPr>
        <p:grpSp>
          <p:nvGrpSpPr>
            <p:cNvPr id="9" name="Group 8"/>
            <p:cNvGrpSpPr/>
            <p:nvPr/>
          </p:nvGrpSpPr>
          <p:grpSpPr>
            <a:xfrm>
              <a:off x="4175786" y="886379"/>
              <a:ext cx="3836059" cy="3004629"/>
              <a:chOff x="2364419" y="1491334"/>
              <a:chExt cx="3836059" cy="30046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b="26767"/>
              <a:stretch/>
            </p:blipFill>
            <p:spPr>
              <a:xfrm>
                <a:off x="2364419" y="1491334"/>
                <a:ext cx="3836059" cy="30046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6550" y="3411548"/>
                <a:ext cx="1704802" cy="487661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0622" y="3809413"/>
              <a:ext cx="747372" cy="759178"/>
            </a:xfrm>
            <a:prstGeom prst="rect">
              <a:avLst/>
            </a:prstGeom>
          </p:spPr>
        </p:pic>
        <p:sp>
          <p:nvSpPr>
            <p:cNvPr id="14" name="Arc 13"/>
            <p:cNvSpPr/>
            <p:nvPr/>
          </p:nvSpPr>
          <p:spPr>
            <a:xfrm rot="17224808">
              <a:off x="1227428" y="2675053"/>
              <a:ext cx="4139036" cy="4121178"/>
            </a:xfrm>
            <a:prstGeom prst="arc">
              <a:avLst>
                <a:gd name="adj1" fmla="val 16200000"/>
                <a:gd name="adj2" fmla="val 454175"/>
              </a:avLst>
            </a:prstGeom>
            <a:ln w="57150">
              <a:solidFill>
                <a:srgbClr val="558E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Arc 38"/>
          <p:cNvSpPr/>
          <p:nvPr/>
        </p:nvSpPr>
        <p:spPr>
          <a:xfrm rot="4375192" flipH="1">
            <a:off x="5119151" y="2322228"/>
            <a:ext cx="3104277" cy="3090887"/>
          </a:xfrm>
          <a:prstGeom prst="arc">
            <a:avLst>
              <a:gd name="adj1" fmla="val 16200000"/>
              <a:gd name="adj2" fmla="val 454175"/>
            </a:avLst>
          </a:prstGeom>
          <a:ln w="57150">
            <a:solidFill>
              <a:srgbClr val="558E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1557206"/>
            <a:ext cx="616112" cy="778746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384" y="4640208"/>
            <a:ext cx="426304" cy="425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328" y="4640208"/>
            <a:ext cx="426304" cy="425700"/>
          </a:xfrm>
          <a:prstGeom prst="rect">
            <a:avLst/>
          </a:prstGeom>
        </p:spPr>
      </p:pic>
      <p:pic>
        <p:nvPicPr>
          <p:cNvPr id="3" name="Picture 2" descr="johnny_automatic_Judge_It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72056"/>
            <a:ext cx="733547" cy="1982559"/>
          </a:xfrm>
          <a:prstGeom prst="rect">
            <a:avLst/>
          </a:prstGeom>
        </p:spPr>
      </p:pic>
      <p:sp>
        <p:nvSpPr>
          <p:cNvPr id="19" name="左右箭头 7"/>
          <p:cNvSpPr/>
          <p:nvPr/>
        </p:nvSpPr>
        <p:spPr>
          <a:xfrm>
            <a:off x="1475656" y="3992136"/>
            <a:ext cx="2664296" cy="504056"/>
          </a:xfrm>
          <a:prstGeom prst="leftRightArrow">
            <a:avLst>
              <a:gd name="adj1" fmla="val 65677"/>
              <a:gd name="adj2" fmla="val 50000"/>
            </a:avLst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Oblivious key generation</a:t>
            </a:r>
            <a:endParaRPr kumimoji="1" lang="zh-CN" altLang="en-US" sz="1400" dirty="0"/>
          </a:p>
        </p:txBody>
      </p:sp>
      <p:sp>
        <p:nvSpPr>
          <p:cNvPr id="27" name="左右箭头 7"/>
          <p:cNvSpPr/>
          <p:nvPr/>
        </p:nvSpPr>
        <p:spPr>
          <a:xfrm>
            <a:off x="5004048" y="3992136"/>
            <a:ext cx="2664296" cy="504056"/>
          </a:xfrm>
          <a:prstGeom prst="leftRightArrow">
            <a:avLst>
              <a:gd name="adj1" fmla="val 65677"/>
              <a:gd name="adj2" fmla="val 50000"/>
            </a:avLst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Oblivious key generation</a:t>
            </a:r>
            <a:endParaRPr kumimoji="1" lang="zh-CN" altLang="en-US" sz="1400" dirty="0"/>
          </a:p>
        </p:txBody>
      </p:sp>
      <p:sp>
        <p:nvSpPr>
          <p:cNvPr id="28" name="文本框 8"/>
          <p:cNvSpPr txBox="1"/>
          <p:nvPr/>
        </p:nvSpPr>
        <p:spPr>
          <a:xfrm>
            <a:off x="1403648" y="6023029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Bellare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Mihir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Sriram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Keelveedhi</a:t>
            </a:r>
            <a:r>
              <a:rPr lang="en-US" altLang="zh-CN" sz="1200" dirty="0"/>
              <a:t>, and Thomas </a:t>
            </a:r>
            <a:r>
              <a:rPr lang="en-US" altLang="zh-CN" sz="1200" dirty="0" err="1"/>
              <a:t>Ristenpart</a:t>
            </a:r>
            <a:r>
              <a:rPr lang="en-US" altLang="zh-CN" sz="1200" dirty="0"/>
              <a:t>. "</a:t>
            </a:r>
            <a:r>
              <a:rPr lang="en-US" altLang="zh-CN" sz="1200" dirty="0" err="1"/>
              <a:t>DupLESS</a:t>
            </a:r>
            <a:r>
              <a:rPr lang="en-US" altLang="zh-CN" sz="1200" dirty="0"/>
              <a:t>: server-aided encryption for </a:t>
            </a:r>
            <a:r>
              <a:rPr lang="en-US" altLang="zh-CN" sz="1200" dirty="0" err="1"/>
              <a:t>deduplicated</a:t>
            </a:r>
            <a:r>
              <a:rPr lang="en-US" altLang="zh-CN" sz="1200" dirty="0"/>
              <a:t> storage." </a:t>
            </a:r>
            <a:r>
              <a:rPr lang="en-US" altLang="zh-CN" sz="1200" i="1" dirty="0"/>
              <a:t>Proceedings of the 22nd USENIX conference on Security</a:t>
            </a:r>
            <a:r>
              <a:rPr lang="en-US" altLang="zh-CN" sz="1200" dirty="0"/>
              <a:t>. USENIX Association, 2013.</a:t>
            </a:r>
          </a:p>
          <a:p>
            <a:endParaRPr kumimoji="1" lang="zh-CN" altLang="en-US" sz="12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12" y="1471856"/>
            <a:ext cx="616112" cy="778746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296" y="2863401"/>
            <a:ext cx="576064" cy="6966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632" y="2984024"/>
            <a:ext cx="576064" cy="696687"/>
          </a:xfrm>
          <a:prstGeom prst="rect">
            <a:avLst/>
          </a:prstGeom>
        </p:spPr>
      </p:pic>
      <p:cxnSp>
        <p:nvCxnSpPr>
          <p:cNvPr id="35" name="直线连接符 5"/>
          <p:cNvCxnSpPr/>
          <p:nvPr/>
        </p:nvCxnSpPr>
        <p:spPr>
          <a:xfrm>
            <a:off x="1115616" y="1399848"/>
            <a:ext cx="936104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8"/>
          <p:cNvCxnSpPr/>
          <p:nvPr/>
        </p:nvCxnSpPr>
        <p:spPr>
          <a:xfrm flipH="1">
            <a:off x="1187624" y="1399848"/>
            <a:ext cx="864096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141518201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44064"/>
            <a:ext cx="980187" cy="1289720"/>
          </a:xfrm>
          <a:prstGeom prst="rect">
            <a:avLst/>
          </a:prstGeom>
        </p:spPr>
      </p:pic>
      <p:pic>
        <p:nvPicPr>
          <p:cNvPr id="38" name="Picture 37" descr="imagebotgir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69" y="3344064"/>
            <a:ext cx="975195" cy="1288804"/>
          </a:xfrm>
          <a:prstGeom prst="rect">
            <a:avLst/>
          </a:prstGeom>
        </p:spPr>
      </p:pic>
      <p:sp>
        <p:nvSpPr>
          <p:cNvPr id="30" name="Circular Arrow 7"/>
          <p:cNvSpPr>
            <a:spLocks/>
          </p:cNvSpPr>
          <p:nvPr/>
        </p:nvSpPr>
        <p:spPr bwMode="auto">
          <a:xfrm rot="1286586">
            <a:off x="1574609" y="3607990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Circular Arrow 93"/>
          <p:cNvSpPr>
            <a:spLocks/>
          </p:cNvSpPr>
          <p:nvPr/>
        </p:nvSpPr>
        <p:spPr bwMode="auto">
          <a:xfrm rot="8928081" flipV="1">
            <a:off x="6854621" y="3569089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Circular Arrow 7"/>
          <p:cNvSpPr>
            <a:spLocks/>
          </p:cNvSpPr>
          <p:nvPr/>
        </p:nvSpPr>
        <p:spPr bwMode="auto">
          <a:xfrm rot="8991392">
            <a:off x="1595788" y="4214998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Circular Arrow 93"/>
          <p:cNvSpPr>
            <a:spLocks/>
          </p:cNvSpPr>
          <p:nvPr/>
        </p:nvSpPr>
        <p:spPr bwMode="auto">
          <a:xfrm rot="1261744" flipV="1">
            <a:off x="6902187" y="4181753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8382" y="26494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39752" y="530120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Goal</a:t>
            </a:r>
            <a:r>
              <a:rPr lang="en-US" dirty="0" smtClean="0"/>
              <a:t>: prevent offline brute-force guessing attacks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2996952"/>
            <a:ext cx="195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Unrealistic in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usiness settings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2852936"/>
            <a:ext cx="2276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Suffers from online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brute-force guessing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attacks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976" y="3933056"/>
            <a:ext cx="426304" cy="425700"/>
          </a:xfrm>
          <a:prstGeom prst="rect">
            <a:avLst/>
          </a:prstGeom>
        </p:spPr>
      </p:pic>
      <p:sp>
        <p:nvSpPr>
          <p:cNvPr id="45" name="Circular Arrow 7"/>
          <p:cNvSpPr>
            <a:spLocks/>
          </p:cNvSpPr>
          <p:nvPr/>
        </p:nvSpPr>
        <p:spPr bwMode="auto">
          <a:xfrm rot="13088156">
            <a:off x="3395989" y="4371942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Circular Arrow 93"/>
          <p:cNvSpPr>
            <a:spLocks/>
          </p:cNvSpPr>
          <p:nvPr/>
        </p:nvSpPr>
        <p:spPr bwMode="auto">
          <a:xfrm rot="19321935" flipV="1">
            <a:off x="5061758" y="4317029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56376" y="494116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39004" y="494116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9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3152E-6 1.01319E-6 L -0.34068 -0.0358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3" y="-18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30" grpId="0" animBg="1"/>
      <p:bldP spid="40" grpId="0" animBg="1"/>
      <p:bldP spid="42" grpId="0" animBg="1"/>
      <p:bldP spid="44" grpId="0" animBg="1"/>
      <p:bldP spid="6" grpId="0"/>
      <p:bldP spid="8" grpId="0"/>
      <p:bldP spid="45" grpId="0" animBg="1"/>
      <p:bldP spid="46" grpId="0" animBg="1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WP1: Private membership </a:t>
            </a:r>
            <a:r>
              <a:rPr lang="en-US" sz="2800" dirty="0"/>
              <a:t>t</a:t>
            </a:r>
            <a:r>
              <a:rPr lang="en-US" sz="2800" dirty="0" smtClean="0"/>
              <a:t>est</a:t>
            </a:r>
          </a:p>
          <a:p>
            <a:pPr lvl="1"/>
            <a:r>
              <a:rPr lang="en-US" sz="2400" dirty="0" smtClean="0"/>
              <a:t>Crypto</a:t>
            </a:r>
          </a:p>
          <a:p>
            <a:pPr lvl="1"/>
            <a:r>
              <a:rPr lang="en-US" sz="2400" dirty="0" smtClean="0"/>
              <a:t>Trusted Hardware</a:t>
            </a:r>
            <a:endParaRPr lang="en-US" sz="3600" dirty="0" smtClean="0"/>
          </a:p>
          <a:p>
            <a:r>
              <a:rPr lang="en-US" sz="2800" dirty="0" smtClean="0"/>
              <a:t>WP2: Secure cloud storage</a:t>
            </a:r>
          </a:p>
          <a:p>
            <a:pPr lvl="1"/>
            <a:r>
              <a:rPr lang="en-US" sz="2400" dirty="0" err="1" smtClean="0"/>
              <a:t>Deduplication</a:t>
            </a:r>
            <a:endParaRPr lang="en-US" sz="2400" dirty="0"/>
          </a:p>
          <a:p>
            <a:pPr lvl="2"/>
            <a:r>
              <a:rPr lang="en-US" sz="2200" dirty="0" smtClean="0">
                <a:solidFill>
                  <a:srgbClr val="008000"/>
                </a:solidFill>
              </a:rPr>
              <a:t>Crypto</a:t>
            </a:r>
          </a:p>
          <a:p>
            <a:pPr lvl="2"/>
            <a:r>
              <a:rPr lang="en-US" sz="2200" dirty="0" smtClean="0"/>
              <a:t>Trusted Hardware</a:t>
            </a:r>
          </a:p>
          <a:p>
            <a:pPr lvl="1"/>
            <a:r>
              <a:rPr lang="en-US" sz="2400" dirty="0" smtClean="0"/>
              <a:t>Easy-to-use Key Management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Crypto-based Solution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27265" y="1052736"/>
            <a:ext cx="5081616" cy="4439083"/>
            <a:chOff x="1236354" y="886379"/>
            <a:chExt cx="6775491" cy="5918782"/>
          </a:xfrm>
        </p:grpSpPr>
        <p:grpSp>
          <p:nvGrpSpPr>
            <p:cNvPr id="9" name="Group 8"/>
            <p:cNvGrpSpPr/>
            <p:nvPr/>
          </p:nvGrpSpPr>
          <p:grpSpPr>
            <a:xfrm>
              <a:off x="4175786" y="886379"/>
              <a:ext cx="3836059" cy="3004629"/>
              <a:chOff x="2364419" y="1491334"/>
              <a:chExt cx="3836059" cy="30046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b="26767"/>
              <a:stretch/>
            </p:blipFill>
            <p:spPr>
              <a:xfrm>
                <a:off x="2364419" y="1491334"/>
                <a:ext cx="3836059" cy="300462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6550" y="3411548"/>
                <a:ext cx="1704802" cy="487661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0622" y="3809413"/>
              <a:ext cx="747372" cy="759178"/>
            </a:xfrm>
            <a:prstGeom prst="rect">
              <a:avLst/>
            </a:prstGeom>
          </p:spPr>
        </p:pic>
        <p:sp>
          <p:nvSpPr>
            <p:cNvPr id="14" name="Arc 13"/>
            <p:cNvSpPr/>
            <p:nvPr/>
          </p:nvSpPr>
          <p:spPr>
            <a:xfrm rot="17224808">
              <a:off x="1227426" y="2675053"/>
              <a:ext cx="4139036" cy="4121179"/>
            </a:xfrm>
            <a:prstGeom prst="arc">
              <a:avLst>
                <a:gd name="adj1" fmla="val 16200000"/>
                <a:gd name="adj2" fmla="val 454175"/>
              </a:avLst>
            </a:prstGeom>
            <a:ln w="57150">
              <a:solidFill>
                <a:srgbClr val="558E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Arc 38"/>
          <p:cNvSpPr/>
          <p:nvPr/>
        </p:nvSpPr>
        <p:spPr>
          <a:xfrm rot="4375192" flipH="1">
            <a:off x="5119151" y="2322228"/>
            <a:ext cx="3104277" cy="3090887"/>
          </a:xfrm>
          <a:prstGeom prst="arc">
            <a:avLst>
              <a:gd name="adj1" fmla="val 16200000"/>
              <a:gd name="adj2" fmla="val 454175"/>
            </a:avLst>
          </a:prstGeom>
          <a:ln w="57150">
            <a:solidFill>
              <a:srgbClr val="558E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imagebotgi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61" y="3717032"/>
            <a:ext cx="975195" cy="1288804"/>
          </a:xfrm>
          <a:prstGeom prst="rect">
            <a:avLst/>
          </a:prstGeom>
        </p:spPr>
      </p:pic>
      <p:pic>
        <p:nvPicPr>
          <p:cNvPr id="8" name="Picture 7" descr="14151820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980187" cy="1289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400" y="5085184"/>
            <a:ext cx="426304" cy="425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320" y="5091532"/>
            <a:ext cx="426304" cy="425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0352" y="1916832"/>
            <a:ext cx="616112" cy="778746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6296" y="3284984"/>
            <a:ext cx="576064" cy="6966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9632" y="3284984"/>
            <a:ext cx="576064" cy="69668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07704" y="3501008"/>
            <a:ext cx="432048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1760" y="3429000"/>
            <a:ext cx="288032" cy="3483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2200" y="3429000"/>
            <a:ext cx="288032" cy="348344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6732240" y="3501008"/>
            <a:ext cx="432048" cy="216024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左右箭头 4"/>
          <p:cNvSpPr/>
          <p:nvPr/>
        </p:nvSpPr>
        <p:spPr>
          <a:xfrm>
            <a:off x="1691680" y="4293096"/>
            <a:ext cx="5760640" cy="864096"/>
          </a:xfrm>
          <a:prstGeom prst="leftRightArrow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Oblivious Key Sharing</a:t>
            </a:r>
            <a:endParaRPr kumimoji="1" lang="zh-CN" alt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592" y="1916832"/>
            <a:ext cx="616112" cy="778746"/>
          </a:xfrm>
          <a:prstGeom prst="rect">
            <a:avLst/>
          </a:prstGeom>
          <a:noFill/>
        </p:spPr>
      </p:pic>
      <p:cxnSp>
        <p:nvCxnSpPr>
          <p:cNvPr id="27" name="直线连接符 5"/>
          <p:cNvCxnSpPr/>
          <p:nvPr/>
        </p:nvCxnSpPr>
        <p:spPr>
          <a:xfrm>
            <a:off x="755576" y="1772816"/>
            <a:ext cx="936104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8"/>
          <p:cNvCxnSpPr/>
          <p:nvPr/>
        </p:nvCxnSpPr>
        <p:spPr>
          <a:xfrm flipH="1">
            <a:off x="827584" y="1772816"/>
            <a:ext cx="864096" cy="936104"/>
          </a:xfrm>
          <a:prstGeom prst="line">
            <a:avLst/>
          </a:prstGeom>
          <a:ln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ircular Arrow 7"/>
          <p:cNvSpPr>
            <a:spLocks/>
          </p:cNvSpPr>
          <p:nvPr/>
        </p:nvSpPr>
        <p:spPr bwMode="auto">
          <a:xfrm rot="1286586">
            <a:off x="1718625" y="3980957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Circular Arrow 93"/>
          <p:cNvSpPr>
            <a:spLocks/>
          </p:cNvSpPr>
          <p:nvPr/>
        </p:nvSpPr>
        <p:spPr bwMode="auto">
          <a:xfrm rot="8928081" flipV="1">
            <a:off x="6782611" y="3942058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Circular Arrow 7"/>
          <p:cNvSpPr>
            <a:spLocks/>
          </p:cNvSpPr>
          <p:nvPr/>
        </p:nvSpPr>
        <p:spPr bwMode="auto">
          <a:xfrm rot="8991392">
            <a:off x="1739805" y="4803990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Circular Arrow 7"/>
          <p:cNvSpPr>
            <a:spLocks/>
          </p:cNvSpPr>
          <p:nvPr/>
        </p:nvSpPr>
        <p:spPr bwMode="auto">
          <a:xfrm rot="12463300">
            <a:off x="6775641" y="4796498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740352" y="530120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43608" y="530120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18108 -0.2877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-143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34879 -0.0145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0.18108 -0.2877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1439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37" grpId="0" animBg="1"/>
      <p:bldP spid="30" grpId="0" animBg="1"/>
      <p:bldP spid="34" grpId="0" animBg="1"/>
      <p:bldP spid="42" grpId="0" animBg="1"/>
      <p:bldP spid="44" grpId="0" animBg="1"/>
      <p:bldP spid="33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Oblivious Key Sharing Protocol</a:t>
            </a:r>
            <a:endParaRPr kumimoji="1" lang="zh-CN" altLang="en-US" dirty="0"/>
          </a:p>
        </p:txBody>
      </p:sp>
      <p:pic>
        <p:nvPicPr>
          <p:cNvPr id="24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7"/>
          <a:stretch>
            <a:fillRect/>
          </a:stretch>
        </p:blipFill>
        <p:spPr bwMode="auto">
          <a:xfrm>
            <a:off x="3275856" y="1052736"/>
            <a:ext cx="1800200" cy="106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loud Callout 25"/>
          <p:cNvSpPr>
            <a:spLocks noChangeArrowheads="1"/>
          </p:cNvSpPr>
          <p:nvPr/>
        </p:nvSpPr>
        <p:spPr bwMode="auto">
          <a:xfrm>
            <a:off x="1691680" y="980728"/>
            <a:ext cx="1728192" cy="576064"/>
          </a:xfrm>
          <a:prstGeom prst="cloudCallout">
            <a:avLst>
              <a:gd name="adj1" fmla="val -41910"/>
              <a:gd name="adj2" fmla="val 68287"/>
            </a:avLst>
          </a:prstGeom>
          <a:solidFill>
            <a:srgbClr val="558ED5"/>
          </a:solidFill>
          <a:ln w="9525">
            <a:solidFill>
              <a:srgbClr val="558ED5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400" baseline="-25000" dirty="0" err="1">
                <a:solidFill>
                  <a:srgbClr val="FFFFFF"/>
                </a:solidFill>
              </a:rPr>
              <a:t>b</a:t>
            </a:r>
            <a:r>
              <a:rPr lang="en-US" sz="1400" baseline="-25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pk</a:t>
            </a:r>
            <a:r>
              <a:rPr lang="en-US" sz="1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sk</a:t>
            </a:r>
            <a:r>
              <a:rPr lang="en-US" sz="1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Cloud Callout 33"/>
          <p:cNvSpPr>
            <a:spLocks noChangeArrowheads="1"/>
          </p:cNvSpPr>
          <p:nvPr/>
        </p:nvSpPr>
        <p:spPr bwMode="auto">
          <a:xfrm>
            <a:off x="5724128" y="1124744"/>
            <a:ext cx="1008112" cy="504056"/>
          </a:xfrm>
          <a:prstGeom prst="cloudCallout">
            <a:avLst>
              <a:gd name="adj1" fmla="val 34829"/>
              <a:gd name="adj2" fmla="val 51903"/>
            </a:avLst>
          </a:prstGeom>
          <a:solidFill>
            <a:srgbClr val="558ED5"/>
          </a:solidFill>
          <a:ln w="9525">
            <a:solidFill>
              <a:srgbClr val="558ED5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600" baseline="-25000" dirty="0" err="1">
                <a:solidFill>
                  <a:srgbClr val="FFFFFF"/>
                </a:solidFill>
              </a:rPr>
              <a:t>a</a:t>
            </a:r>
            <a:r>
              <a:rPr lang="en-US" sz="16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051720" y="2132856"/>
            <a:ext cx="432048" cy="288032"/>
          </a:xfrm>
          <a:prstGeom prst="rect">
            <a:avLst/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FFFFFF"/>
                </a:solidFill>
              </a:rPr>
              <a:t>F</a:t>
            </a:r>
            <a:r>
              <a:rPr lang="en-US" sz="1400" baseline="-25000" dirty="0" err="1">
                <a:solidFill>
                  <a:srgbClr val="FFFFFF"/>
                </a:solidFill>
              </a:rPr>
              <a:t>b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940152" y="2132856"/>
            <a:ext cx="360040" cy="288032"/>
          </a:xfrm>
          <a:prstGeom prst="rect">
            <a:avLst/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smtClean="0">
                <a:solidFill>
                  <a:srgbClr val="FFFFFF"/>
                </a:solidFill>
              </a:rPr>
              <a:t>F</a:t>
            </a:r>
            <a:r>
              <a:rPr lang="en-US" sz="1400" baseline="-25000" dirty="0" err="1">
                <a:solidFill>
                  <a:srgbClr val="FFFFFF"/>
                </a:solidFill>
              </a:rPr>
              <a:t>a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123728" y="3212976"/>
            <a:ext cx="360040" cy="288031"/>
          </a:xfrm>
          <a:prstGeom prst="rect">
            <a:avLst/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400" baseline="-25000" dirty="0">
                <a:solidFill>
                  <a:srgbClr val="FFFFFF"/>
                </a:solidFill>
              </a:rPr>
              <a:t>b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796136" y="3212976"/>
            <a:ext cx="360040" cy="288032"/>
          </a:xfrm>
          <a:prstGeom prst="rect">
            <a:avLst/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400" baseline="-25000" dirty="0" err="1">
                <a:solidFill>
                  <a:srgbClr val="FFFFFF"/>
                </a:solidFill>
              </a:rPr>
              <a:t>a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Circular Arrow 7"/>
          <p:cNvSpPr>
            <a:spLocks/>
          </p:cNvSpPr>
          <p:nvPr/>
        </p:nvSpPr>
        <p:spPr bwMode="auto">
          <a:xfrm rot="1286586">
            <a:off x="1358584" y="2252767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Circular Arrow 93"/>
          <p:cNvSpPr>
            <a:spLocks/>
          </p:cNvSpPr>
          <p:nvPr/>
        </p:nvSpPr>
        <p:spPr bwMode="auto">
          <a:xfrm rot="8928081" flipV="1">
            <a:off x="6206549" y="2213866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484784"/>
            <a:ext cx="1278601" cy="36574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403648" y="2204864"/>
            <a:ext cx="36004" cy="3456384"/>
          </a:xfrm>
          <a:prstGeom prst="line">
            <a:avLst/>
          </a:prstGeom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876256" y="2204864"/>
            <a:ext cx="36004" cy="3456384"/>
          </a:xfrm>
          <a:prstGeom prst="line">
            <a:avLst/>
          </a:prstGeom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ircular Arrow 7"/>
          <p:cNvSpPr>
            <a:spLocks/>
          </p:cNvSpPr>
          <p:nvPr/>
        </p:nvSpPr>
        <p:spPr bwMode="auto">
          <a:xfrm rot="8991392">
            <a:off x="1360903" y="2931783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4" name="Circular Arrow 93"/>
          <p:cNvSpPr>
            <a:spLocks/>
          </p:cNvSpPr>
          <p:nvPr/>
        </p:nvSpPr>
        <p:spPr bwMode="auto">
          <a:xfrm rot="1261744" flipV="1">
            <a:off x="6182107" y="2898538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4139952" y="2060848"/>
            <a:ext cx="36004" cy="3600400"/>
          </a:xfrm>
          <a:prstGeom prst="line">
            <a:avLst/>
          </a:prstGeom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eft-Right Arrow 155"/>
          <p:cNvSpPr>
            <a:spLocks noChangeArrowheads="1"/>
          </p:cNvSpPr>
          <p:nvPr/>
        </p:nvSpPr>
        <p:spPr bwMode="auto">
          <a:xfrm>
            <a:off x="1475657" y="2636912"/>
            <a:ext cx="5400599" cy="597818"/>
          </a:xfrm>
          <a:prstGeom prst="leftRightArrow">
            <a:avLst>
              <a:gd name="adj1" fmla="val 50000"/>
              <a:gd name="adj2" fmla="val 50018"/>
            </a:avLst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Password Authenticated Key </a:t>
            </a:r>
            <a:r>
              <a:rPr lang="en-US" sz="14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Exchange (PAKE)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403648" y="4005064"/>
            <a:ext cx="2736304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952" y="4005064"/>
            <a:ext cx="2736304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35696" y="3645024"/>
            <a:ext cx="2016224" cy="288032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</a:t>
            </a:r>
            <a:r>
              <a:rPr lang="en-US" sz="1400" baseline="-25000" dirty="0" err="1"/>
              <a:t>b</a:t>
            </a:r>
            <a:r>
              <a:rPr lang="en-US" sz="1400" baseline="-25000" dirty="0" err="1" smtClean="0"/>
              <a:t>L</a:t>
            </a:r>
            <a:r>
              <a:rPr lang="en-US" sz="1400" dirty="0" smtClean="0"/>
              <a:t>, </a:t>
            </a:r>
            <a:r>
              <a:rPr lang="en-US" sz="1400" dirty="0" err="1" smtClean="0"/>
              <a:t>C</a:t>
            </a:r>
            <a:r>
              <a:rPr lang="en-US" sz="1400" baseline="-25000" dirty="0" err="1"/>
              <a:t>b</a:t>
            </a:r>
            <a:r>
              <a:rPr lang="en-US" sz="1400" dirty="0" smtClean="0"/>
              <a:t>= </a:t>
            </a:r>
            <a:r>
              <a:rPr lang="en-US" sz="1400" dirty="0" err="1" smtClean="0"/>
              <a:t>Enc</a:t>
            </a:r>
            <a:r>
              <a:rPr lang="en-US" sz="1400" dirty="0" smtClean="0"/>
              <a:t>(</a:t>
            </a:r>
            <a:r>
              <a:rPr lang="en-US" sz="1400" dirty="0" err="1" smtClean="0"/>
              <a:t>pk,k</a:t>
            </a:r>
            <a:r>
              <a:rPr lang="en-US" sz="1400" baseline="-25000" dirty="0" err="1"/>
              <a:t>b</a:t>
            </a:r>
            <a:r>
              <a:rPr lang="en-US" sz="1400" baseline="-25000" dirty="0" err="1" smtClean="0"/>
              <a:t>R</a:t>
            </a:r>
            <a:r>
              <a:rPr lang="en-US" sz="1400" dirty="0" err="1" smtClean="0"/>
              <a:t>+r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5" name="Rectangle 164"/>
          <p:cNvSpPr/>
          <p:nvPr/>
        </p:nvSpPr>
        <p:spPr>
          <a:xfrm>
            <a:off x="4355976" y="3645024"/>
            <a:ext cx="2088232" cy="288032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</a:t>
            </a:r>
            <a:r>
              <a:rPr lang="en-US" sz="1400" baseline="-25000" dirty="0" err="1"/>
              <a:t>a</a:t>
            </a:r>
            <a:r>
              <a:rPr lang="en-US" sz="1400" baseline="-25000" dirty="0" err="1" smtClean="0"/>
              <a:t>L</a:t>
            </a:r>
            <a:r>
              <a:rPr lang="en-US" sz="1400" dirty="0" smtClean="0"/>
              <a:t>, </a:t>
            </a:r>
            <a:r>
              <a:rPr lang="en-US" sz="1400" dirty="0" err="1" smtClean="0"/>
              <a:t>C</a:t>
            </a:r>
            <a:r>
              <a:rPr lang="en-US" sz="1400" baseline="-25000" dirty="0" err="1"/>
              <a:t>a</a:t>
            </a:r>
            <a:r>
              <a:rPr lang="en-US" sz="1400" dirty="0" smtClean="0"/>
              <a:t>= </a:t>
            </a:r>
            <a:r>
              <a:rPr lang="en-US" sz="1400" dirty="0" err="1" smtClean="0"/>
              <a:t>Enc</a:t>
            </a:r>
            <a:r>
              <a:rPr lang="en-US" sz="1400" dirty="0" smtClean="0"/>
              <a:t>(</a:t>
            </a:r>
            <a:r>
              <a:rPr lang="en-US" sz="1400" dirty="0" err="1" smtClean="0"/>
              <a:t>pk</a:t>
            </a:r>
            <a:r>
              <a:rPr lang="en-US" sz="1400" dirty="0" smtClean="0"/>
              <a:t>, </a:t>
            </a:r>
            <a:r>
              <a:rPr lang="en-US" sz="1400" dirty="0" err="1" smtClean="0"/>
              <a:t>K+k</a:t>
            </a:r>
            <a:r>
              <a:rPr lang="en-US" sz="1400" baseline="-25000" dirty="0" err="1"/>
              <a:t>a</a:t>
            </a:r>
            <a:r>
              <a:rPr lang="en-US" sz="1400" baseline="-25000" dirty="0" err="1" smtClean="0"/>
              <a:t>R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2627784" y="4149080"/>
            <a:ext cx="3096344" cy="432048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If </a:t>
            </a:r>
            <a:r>
              <a:rPr lang="en-US" sz="1400" dirty="0" err="1" smtClean="0"/>
              <a:t>k</a:t>
            </a:r>
            <a:r>
              <a:rPr lang="en-US" sz="1400" baseline="-25000" dirty="0" err="1" smtClean="0"/>
              <a:t>aL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k</a:t>
            </a:r>
            <a:r>
              <a:rPr lang="en-US" sz="1400" baseline="-25000" dirty="0" err="1" smtClean="0"/>
              <a:t>bL</a:t>
            </a:r>
            <a:r>
              <a:rPr lang="en-US" sz="1400" dirty="0" smtClean="0"/>
              <a:t>, e = </a:t>
            </a:r>
            <a:r>
              <a:rPr lang="en-US" sz="1400" dirty="0" err="1" smtClean="0"/>
              <a:t>C</a:t>
            </a:r>
            <a:r>
              <a:rPr lang="en-US" sz="1400" baseline="-25000" dirty="0" err="1"/>
              <a:t>a</a:t>
            </a:r>
            <a:r>
              <a:rPr lang="en-US" sz="1400" dirty="0" smtClean="0"/>
              <a:t> – </a:t>
            </a:r>
            <a:r>
              <a:rPr lang="en-US" sz="1400" dirty="0" err="1" smtClean="0"/>
              <a:t>C</a:t>
            </a:r>
            <a:r>
              <a:rPr lang="en-US" sz="1400" baseline="-25000" dirty="0" err="1"/>
              <a:t>b</a:t>
            </a:r>
            <a:r>
              <a:rPr lang="en-US" sz="1400" dirty="0" smtClean="0"/>
              <a:t> = </a:t>
            </a:r>
            <a:r>
              <a:rPr lang="en-US" sz="1400" dirty="0" err="1" smtClean="0"/>
              <a:t>Enc</a:t>
            </a:r>
            <a:r>
              <a:rPr lang="en-US" sz="1400" dirty="0" smtClean="0"/>
              <a:t>(</a:t>
            </a:r>
            <a:r>
              <a:rPr lang="en-US" sz="1400" dirty="0" err="1" smtClean="0"/>
              <a:t>pk</a:t>
            </a:r>
            <a:r>
              <a:rPr lang="en-US" sz="1400" dirty="0" smtClean="0"/>
              <a:t>, K-r)</a:t>
            </a:r>
          </a:p>
          <a:p>
            <a:r>
              <a:rPr lang="en-US" sz="1400" dirty="0" smtClean="0"/>
              <a:t>Else, e = </a:t>
            </a:r>
            <a:r>
              <a:rPr lang="en-US" sz="1400" dirty="0" err="1" smtClean="0"/>
              <a:t>Enc</a:t>
            </a:r>
            <a:r>
              <a:rPr lang="en-US" sz="1400" dirty="0" smtClean="0"/>
              <a:t>(</a:t>
            </a:r>
            <a:r>
              <a:rPr lang="en-US" sz="1400" dirty="0" err="1" smtClean="0"/>
              <a:t>pk</a:t>
            </a:r>
            <a:r>
              <a:rPr lang="en-US" sz="1400" dirty="0" smtClean="0"/>
              <a:t>, r’)</a:t>
            </a:r>
            <a:endParaRPr lang="en-US" sz="1400" dirty="0"/>
          </a:p>
        </p:txBody>
      </p:sp>
      <p:cxnSp>
        <p:nvCxnSpPr>
          <p:cNvPr id="167" name="Straight Arrow Connector 166"/>
          <p:cNvCxnSpPr/>
          <p:nvPr/>
        </p:nvCxnSpPr>
        <p:spPr>
          <a:xfrm flipH="1">
            <a:off x="1403648" y="4869160"/>
            <a:ext cx="2736304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123728" y="4509120"/>
            <a:ext cx="360040" cy="288031"/>
          </a:xfrm>
          <a:prstGeom prst="rect">
            <a:avLst/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e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83568" y="5013176"/>
            <a:ext cx="1512168" cy="216024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K’ = Dec(</a:t>
            </a:r>
            <a:r>
              <a:rPr lang="en-US" sz="1400" dirty="0" err="1" smtClean="0"/>
              <a:t>sk</a:t>
            </a:r>
            <a:r>
              <a:rPr lang="en-US" sz="1400" dirty="0" smtClean="0"/>
              <a:t>, e)+r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172400" y="1475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234888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Use </a:t>
            </a:r>
            <a:r>
              <a:rPr lang="en-US" b="1" dirty="0" smtClean="0"/>
              <a:t>rate limiting</a:t>
            </a:r>
          </a:p>
          <a:p>
            <a:pPr algn="just"/>
            <a:r>
              <a:rPr lang="en-US" dirty="0" smtClean="0"/>
              <a:t>to bound the number of protocol runs: </a:t>
            </a:r>
            <a:r>
              <a:rPr lang="en-US" dirty="0" smtClean="0">
                <a:solidFill>
                  <a:srgbClr val="008000"/>
                </a:solidFill>
              </a:rPr>
              <a:t>prioritizing popular files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2" name="Picture 34" descr="imagebotgir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8760"/>
            <a:ext cx="6480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 descr="14151820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480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imagebotgir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68760"/>
            <a:ext cx="6480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1403648" y="5589240"/>
            <a:ext cx="2736304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339752" y="5301209"/>
            <a:ext cx="1008112" cy="216023"/>
          </a:xfrm>
          <a:prstGeom prst="rect">
            <a:avLst/>
          </a:prstGeom>
          <a:solidFill>
            <a:srgbClr val="558ED5"/>
          </a:solidFill>
          <a:ln w="9525">
            <a:solidFill>
              <a:srgbClr val="558ED5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E(K’, </a:t>
            </a:r>
            <a:r>
              <a:rPr lang="en-US" sz="1400" dirty="0" err="1" smtClean="0">
                <a:solidFill>
                  <a:srgbClr val="FFFFFF"/>
                </a:solidFill>
              </a:rPr>
              <a:t>F</a:t>
            </a:r>
            <a:r>
              <a:rPr lang="en-US" sz="1400" baseline="-25000" dirty="0" err="1" smtClean="0">
                <a:solidFill>
                  <a:srgbClr val="FFFFFF"/>
                </a:solidFill>
              </a:rPr>
              <a:t>b</a:t>
            </a:r>
            <a:r>
              <a:rPr lang="en-US" sz="1400" dirty="0" smtClean="0">
                <a:solidFill>
                  <a:srgbClr val="FFFFFF"/>
                </a:solidFill>
              </a:rPr>
              <a:t>)</a:t>
            </a:r>
            <a:endParaRPr lang="en-US" sz="1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25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9" grpId="0" animBg="1"/>
      <p:bldP spid="52" grpId="0" animBg="1"/>
      <p:bldP spid="153" grpId="0" animBg="1"/>
      <p:bldP spid="154" grpId="0" animBg="1"/>
      <p:bldP spid="156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3" grpId="0"/>
      <p:bldP spid="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- datasets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80112" y="3501008"/>
            <a:ext cx="3384376" cy="2232248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 smtClean="0"/>
              <a:t>Media Dataset</a:t>
            </a:r>
          </a:p>
          <a:p>
            <a:pPr lvl="1"/>
            <a:r>
              <a:rPr lang="en-US" sz="1500" dirty="0" smtClean="0"/>
              <a:t>Use Android </a:t>
            </a:r>
            <a:r>
              <a:rPr lang="en-US" sz="1500" dirty="0"/>
              <a:t>a</a:t>
            </a:r>
            <a:r>
              <a:rPr lang="en-US" sz="1500" dirty="0" smtClean="0"/>
              <a:t>pp popularity dataset as proxy</a:t>
            </a:r>
            <a:endParaRPr lang="en-US" sz="1500" dirty="0"/>
          </a:p>
          <a:p>
            <a:pPr lvl="1"/>
            <a:r>
              <a:rPr lang="en-US" sz="1500" dirty="0" smtClean="0"/>
              <a:t>7,396,235 uploads</a:t>
            </a:r>
          </a:p>
          <a:p>
            <a:pPr lvl="1"/>
            <a:r>
              <a:rPr lang="en-US" sz="1500" dirty="0" smtClean="0"/>
              <a:t>178,396 distinct files</a:t>
            </a:r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dirty="0" smtClean="0"/>
              <a:t>Enterprise </a:t>
            </a:r>
            <a:r>
              <a:rPr lang="en-US" sz="1500" dirty="0"/>
              <a:t>Dataset</a:t>
            </a:r>
          </a:p>
          <a:p>
            <a:pPr lvl="1"/>
            <a:r>
              <a:rPr lang="en-US" sz="1500" dirty="0" err="1" smtClean="0">
                <a:hlinkClick r:id="rId3"/>
              </a:rPr>
              <a:t>Debian</a:t>
            </a:r>
            <a:r>
              <a:rPr lang="en-US" sz="1500" dirty="0" smtClean="0">
                <a:hlinkClick r:id="rId3"/>
              </a:rPr>
              <a:t> Popularity Contest</a:t>
            </a:r>
            <a:endParaRPr lang="en-US" sz="1500" dirty="0"/>
          </a:p>
          <a:p>
            <a:pPr lvl="1"/>
            <a:r>
              <a:rPr lang="en-US" sz="1500" dirty="0" smtClean="0"/>
              <a:t>217,927,332 uploads</a:t>
            </a:r>
          </a:p>
          <a:p>
            <a:pPr lvl="1"/>
            <a:r>
              <a:rPr lang="en-US" sz="1500" dirty="0" smtClean="0"/>
              <a:t>143,949 are distinct</a:t>
            </a:r>
            <a:endParaRPr lang="en-US" sz="15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file_distr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1" y="1340768"/>
            <a:ext cx="5144483" cy="40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9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–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1268760"/>
            <a:ext cx="8280920" cy="3528392"/>
            <a:chOff x="-684584" y="764704"/>
            <a:chExt cx="12745417" cy="4968552"/>
          </a:xfrm>
        </p:grpSpPr>
        <p:pic>
          <p:nvPicPr>
            <p:cNvPr id="8" name="Picture 89" descr="rl7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4584" y="764704"/>
              <a:ext cx="6363224" cy="49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0" descr="rl10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609" y="805798"/>
              <a:ext cx="6363224" cy="4927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539552" y="49411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Average number of PAKE runs = (Total number of PAKE runs) / (Total number of upload requests)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Deduplication</a:t>
            </a:r>
            <a:r>
              <a:rPr lang="en-US" sz="1400" dirty="0"/>
              <a:t> </a:t>
            </a:r>
            <a:r>
              <a:rPr lang="en-US" sz="1400" dirty="0" smtClean="0"/>
              <a:t>Percentage = 1 – (Number of all files in storage) / (Total number of upload requests)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5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Prototype and 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7988400" cy="4136400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for the Web framework, </a:t>
            </a:r>
            <a:r>
              <a:rPr lang="en-US" dirty="0" err="1" smtClean="0"/>
              <a:t>Redis</a:t>
            </a:r>
            <a:r>
              <a:rPr lang="en-US" dirty="0" smtClean="0"/>
              <a:t> for the database</a:t>
            </a:r>
          </a:p>
          <a:p>
            <a:r>
              <a:rPr lang="en-US" dirty="0" smtClean="0"/>
              <a:t>SHA-256, AES-256-CBC, GMP Library (C)</a:t>
            </a:r>
          </a:p>
          <a:p>
            <a:r>
              <a:rPr lang="en-US" dirty="0" smtClean="0"/>
              <a:t>Test setting:</a:t>
            </a:r>
          </a:p>
          <a:p>
            <a:pPr lvl="1"/>
            <a:r>
              <a:rPr lang="en-US" dirty="0" smtClean="0"/>
              <a:t>Server: Intel Core i5 machine with 2 cores and 2.53 GHz</a:t>
            </a:r>
          </a:p>
          <a:p>
            <a:pPr lvl="1"/>
            <a:r>
              <a:rPr lang="en-US" dirty="0" smtClean="0"/>
              <a:t>Client: Intel Core i7 machine with 4 cores and 2.2 GHz</a:t>
            </a:r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Compare </a:t>
            </a:r>
            <a:r>
              <a:rPr lang="en-US" sz="2400" dirty="0"/>
              <a:t>three cases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Uploading/downloading </a:t>
            </a:r>
            <a:r>
              <a:rPr lang="en-US" dirty="0"/>
              <a:t>a plain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Uploading</a:t>
            </a:r>
            <a:r>
              <a:rPr lang="en-US" dirty="0"/>
              <a:t>/</a:t>
            </a:r>
            <a:r>
              <a:rPr lang="en-US" dirty="0" smtClean="0"/>
              <a:t>downloading a file encrypted with AES</a:t>
            </a:r>
          </a:p>
          <a:p>
            <a:pPr lvl="1"/>
            <a:r>
              <a:rPr lang="en-US" dirty="0" smtClean="0"/>
              <a:t>Uploading</a:t>
            </a:r>
            <a:r>
              <a:rPr lang="en-US" dirty="0"/>
              <a:t>/</a:t>
            </a:r>
            <a:r>
              <a:rPr lang="en-US" dirty="0" smtClean="0"/>
              <a:t>downloading a file in our </a:t>
            </a:r>
            <a:r>
              <a:rPr lang="en-US" dirty="0" err="1" smtClean="0"/>
              <a:t>deduplication</a:t>
            </a:r>
            <a:r>
              <a:rPr lang="en-US" dirty="0" smtClean="0"/>
              <a:t> protocol</a:t>
            </a:r>
            <a:endParaRPr lang="en-US" dirty="0"/>
          </a:p>
          <a:p>
            <a:pPr marL="400050" lvl="2" indent="0">
              <a:spcBef>
                <a:spcPts val="600"/>
              </a:spcBef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Prototype and 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180185" cy="3384376"/>
          </a:xfrm>
          <a:prstGeom prst="rect">
            <a:avLst/>
          </a:prstGeom>
        </p:spPr>
      </p:pic>
      <p:pic>
        <p:nvPicPr>
          <p:cNvPr id="6" name="Picture 5" descr="ban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56966"/>
            <a:ext cx="4356591" cy="347629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2400" y="1268760"/>
            <a:ext cx="7988400" cy="908896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for the Web framework, </a:t>
            </a:r>
            <a:r>
              <a:rPr lang="en-US" dirty="0" err="1" smtClean="0"/>
              <a:t>Redis</a:t>
            </a:r>
            <a:r>
              <a:rPr lang="en-US" dirty="0" smtClean="0"/>
              <a:t> for the database</a:t>
            </a:r>
          </a:p>
          <a:p>
            <a:r>
              <a:rPr lang="en-US" dirty="0" smtClean="0"/>
              <a:t>SHA-256, AES-256-CBC, GMP Library (C)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2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Crypto-based 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b="1" dirty="0" smtClean="0">
                <a:solidFill>
                  <a:srgbClr val="008000"/>
                </a:solidFill>
              </a:rPr>
              <a:t>First single server </a:t>
            </a:r>
            <a:r>
              <a:rPr lang="en-US" sz="2800" dirty="0" smtClean="0"/>
              <a:t>scheme that simultaneously enables </a:t>
            </a:r>
            <a:r>
              <a:rPr lang="en-US" sz="2800" dirty="0" err="1" smtClean="0"/>
              <a:t>deduplication</a:t>
            </a:r>
            <a:r>
              <a:rPr lang="en-US" sz="2800" dirty="0" smtClean="0"/>
              <a:t> and strong encryption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>
                <a:solidFill>
                  <a:srgbClr val="008000"/>
                </a:solidFill>
              </a:rPr>
              <a:t>Better security </a:t>
            </a:r>
            <a:r>
              <a:rPr lang="en-US" sz="2800" b="1" dirty="0" err="1" smtClean="0">
                <a:solidFill>
                  <a:srgbClr val="008000"/>
                </a:solidFill>
              </a:rPr>
              <a:t>gurantees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than previous work</a:t>
            </a:r>
          </a:p>
          <a:p>
            <a:endParaRPr lang="en-US" sz="2800" dirty="0"/>
          </a:p>
          <a:p>
            <a:r>
              <a:rPr lang="en-US" sz="2800" dirty="0" err="1" smtClean="0"/>
              <a:t>Deduplicaiton</a:t>
            </a:r>
            <a:r>
              <a:rPr lang="en-US" sz="2800" dirty="0" smtClean="0"/>
              <a:t> effectiveness: </a:t>
            </a:r>
            <a:r>
              <a:rPr lang="en-US" sz="2800" b="1" dirty="0" smtClean="0">
                <a:solidFill>
                  <a:srgbClr val="008000"/>
                </a:solidFill>
              </a:rPr>
              <a:t>close to perfect</a:t>
            </a:r>
          </a:p>
          <a:p>
            <a:endParaRPr lang="en-US" sz="2800" dirty="0"/>
          </a:p>
          <a:p>
            <a:r>
              <a:rPr lang="en-US" sz="2800" dirty="0" smtClean="0"/>
              <a:t>Overhead: </a:t>
            </a:r>
            <a:r>
              <a:rPr lang="en-US" sz="2800" b="1" dirty="0" smtClean="0">
                <a:solidFill>
                  <a:srgbClr val="008000"/>
                </a:solidFill>
              </a:rPr>
              <a:t>negligible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for large files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Screening Malware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767"/>
          <a:stretch/>
        </p:blipFill>
        <p:spPr>
          <a:xfrm>
            <a:off x="4932040" y="2204864"/>
            <a:ext cx="3816424" cy="2016224"/>
          </a:xfrm>
          <a:prstGeom prst="rect">
            <a:avLst/>
          </a:prstGeom>
        </p:spPr>
      </p:pic>
      <p:pic>
        <p:nvPicPr>
          <p:cNvPr id="5" name="Picture 4" descr="photo.jpg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2" y="2432242"/>
            <a:ext cx="564710" cy="564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2348880"/>
            <a:ext cx="1008112" cy="8605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Left Arrow 12"/>
          <p:cNvSpPr/>
          <p:nvPr/>
        </p:nvSpPr>
        <p:spPr>
          <a:xfrm>
            <a:off x="2567130" y="2564904"/>
            <a:ext cx="288032" cy="216024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imagebotgi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975195" cy="1288804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1873084" y="4149080"/>
            <a:ext cx="1114740" cy="107444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Malware DB</a:t>
            </a:r>
            <a:endParaRPr lang="en-US" dirty="0"/>
          </a:p>
        </p:txBody>
      </p:sp>
      <p:sp>
        <p:nvSpPr>
          <p:cNvPr id="3" name="Up-Down Arrow 2"/>
          <p:cNvSpPr/>
          <p:nvPr/>
        </p:nvSpPr>
        <p:spPr>
          <a:xfrm>
            <a:off x="2195736" y="3068960"/>
            <a:ext cx="360040" cy="936104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99792" y="3212976"/>
            <a:ext cx="720080" cy="360040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APK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6084168" y="3140968"/>
            <a:ext cx="576064" cy="288032"/>
          </a:xfrm>
          <a:prstGeom prst="leftRightArrow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7997E-6 3.36423E-6 L 0.53378 -0.215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81" y="-107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65 -0.02109 " pathEditMode="relative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9" grpId="0" animBg="1"/>
      <p:bldP spid="3" grpId="0" animBg="1"/>
      <p:bldP spid="3" grpId="1" animBg="1"/>
      <p:bldP spid="15" grpId="0" animBg="1"/>
      <p:bldP spid="15" grpId="1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WP1: Private membership </a:t>
            </a:r>
            <a:r>
              <a:rPr lang="en-US" sz="2800" dirty="0"/>
              <a:t>t</a:t>
            </a:r>
            <a:r>
              <a:rPr lang="en-US" sz="2800" dirty="0" smtClean="0"/>
              <a:t>est</a:t>
            </a:r>
          </a:p>
          <a:p>
            <a:pPr lvl="1"/>
            <a:r>
              <a:rPr lang="en-US" sz="2400" dirty="0" smtClean="0"/>
              <a:t>Crypto</a:t>
            </a:r>
          </a:p>
          <a:p>
            <a:pPr lvl="1"/>
            <a:r>
              <a:rPr lang="en-US" sz="2400" dirty="0" smtClean="0"/>
              <a:t>Trusted Hardware</a:t>
            </a:r>
            <a:endParaRPr lang="en-US" sz="3600" dirty="0" smtClean="0"/>
          </a:p>
          <a:p>
            <a:r>
              <a:rPr lang="en-US" sz="2800" dirty="0" smtClean="0"/>
              <a:t>WP2: Secure cloud storage</a:t>
            </a:r>
          </a:p>
          <a:p>
            <a:pPr lvl="1"/>
            <a:r>
              <a:rPr lang="en-US" sz="2400" dirty="0" err="1" smtClean="0"/>
              <a:t>Deduplication</a:t>
            </a:r>
            <a:endParaRPr lang="en-US" sz="2400" dirty="0"/>
          </a:p>
          <a:p>
            <a:pPr lvl="2"/>
            <a:r>
              <a:rPr lang="en-US" sz="2200" dirty="0" smtClean="0"/>
              <a:t>Crypto</a:t>
            </a:r>
          </a:p>
          <a:p>
            <a:pPr lvl="2"/>
            <a:r>
              <a:rPr lang="en-US" sz="2200" dirty="0" smtClean="0">
                <a:solidFill>
                  <a:srgbClr val="008000"/>
                </a:solidFill>
              </a:rPr>
              <a:t>Trusted Hardware</a:t>
            </a:r>
          </a:p>
          <a:p>
            <a:pPr lvl="1"/>
            <a:r>
              <a:rPr lang="en-US" sz="2400" dirty="0" smtClean="0"/>
              <a:t>Easy-to-use Key Management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1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48" y="116632"/>
            <a:ext cx="7988400" cy="1080000"/>
          </a:xfrm>
        </p:spPr>
        <p:txBody>
          <a:bodyPr/>
          <a:lstStyle/>
          <a:p>
            <a:r>
              <a:rPr lang="en-US" dirty="0" smtClean="0"/>
              <a:t>State of the Art: Independent Key Server</a:t>
            </a:r>
            <a:endParaRPr lang="en-US" dirty="0"/>
          </a:p>
        </p:txBody>
      </p:sp>
      <p:sp>
        <p:nvSpPr>
          <p:cNvPr id="39" name="Arc 38"/>
          <p:cNvSpPr/>
          <p:nvPr/>
        </p:nvSpPr>
        <p:spPr>
          <a:xfrm rot="4375192" flipH="1">
            <a:off x="5119151" y="2322228"/>
            <a:ext cx="3104277" cy="3090887"/>
          </a:xfrm>
          <a:prstGeom prst="arc">
            <a:avLst>
              <a:gd name="adj1" fmla="val 16200000"/>
              <a:gd name="adj2" fmla="val 454175"/>
            </a:avLst>
          </a:prstGeom>
          <a:ln w="57150">
            <a:solidFill>
              <a:srgbClr val="558E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58166"/>
            <a:ext cx="616112" cy="778746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84" y="4941168"/>
            <a:ext cx="426304" cy="425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4941168"/>
            <a:ext cx="426304" cy="425700"/>
          </a:xfrm>
          <a:prstGeom prst="rect">
            <a:avLst/>
          </a:prstGeom>
        </p:spPr>
      </p:pic>
      <p:sp>
        <p:nvSpPr>
          <p:cNvPr id="19" name="左右箭头 7"/>
          <p:cNvSpPr/>
          <p:nvPr/>
        </p:nvSpPr>
        <p:spPr>
          <a:xfrm>
            <a:off x="1475656" y="4293096"/>
            <a:ext cx="2664296" cy="504056"/>
          </a:xfrm>
          <a:prstGeom prst="leftRightArrow">
            <a:avLst>
              <a:gd name="adj1" fmla="val 65677"/>
              <a:gd name="adj2" fmla="val 50000"/>
            </a:avLst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Oblivious key generation</a:t>
            </a:r>
            <a:endParaRPr kumimoji="1" lang="zh-CN" altLang="en-US" sz="1400" dirty="0"/>
          </a:p>
        </p:txBody>
      </p:sp>
      <p:sp>
        <p:nvSpPr>
          <p:cNvPr id="27" name="左右箭头 7"/>
          <p:cNvSpPr/>
          <p:nvPr/>
        </p:nvSpPr>
        <p:spPr>
          <a:xfrm>
            <a:off x="5004048" y="4293096"/>
            <a:ext cx="2664296" cy="504056"/>
          </a:xfrm>
          <a:prstGeom prst="leftRightArrow">
            <a:avLst>
              <a:gd name="adj1" fmla="val 65677"/>
              <a:gd name="adj2" fmla="val 50000"/>
            </a:avLst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Oblivious key generation</a:t>
            </a:r>
            <a:endParaRPr kumimoji="1" lang="zh-CN" alt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1772816"/>
            <a:ext cx="616112" cy="778746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3164361"/>
            <a:ext cx="576064" cy="6966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284984"/>
            <a:ext cx="576064" cy="696687"/>
          </a:xfrm>
          <a:prstGeom prst="rect">
            <a:avLst/>
          </a:prstGeom>
        </p:spPr>
      </p:pic>
      <p:pic>
        <p:nvPicPr>
          <p:cNvPr id="37" name="Picture 36" descr="14151820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980187" cy="1289720"/>
          </a:xfrm>
          <a:prstGeom prst="rect">
            <a:avLst/>
          </a:prstGeom>
        </p:spPr>
      </p:pic>
      <p:pic>
        <p:nvPicPr>
          <p:cNvPr id="38" name="Picture 37" descr="imagebotgir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69" y="3645024"/>
            <a:ext cx="975195" cy="1288804"/>
          </a:xfrm>
          <a:prstGeom prst="rect">
            <a:avLst/>
          </a:prstGeom>
        </p:spPr>
      </p:pic>
      <p:sp>
        <p:nvSpPr>
          <p:cNvPr id="30" name="Circular Arrow 7"/>
          <p:cNvSpPr>
            <a:spLocks/>
          </p:cNvSpPr>
          <p:nvPr/>
        </p:nvSpPr>
        <p:spPr bwMode="auto">
          <a:xfrm rot="1286586">
            <a:off x="1574609" y="3908950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Circular Arrow 93"/>
          <p:cNvSpPr>
            <a:spLocks/>
          </p:cNvSpPr>
          <p:nvPr/>
        </p:nvSpPr>
        <p:spPr bwMode="auto">
          <a:xfrm rot="8928081" flipV="1">
            <a:off x="6854621" y="3870049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Circular Arrow 7"/>
          <p:cNvSpPr>
            <a:spLocks/>
          </p:cNvSpPr>
          <p:nvPr/>
        </p:nvSpPr>
        <p:spPr bwMode="auto">
          <a:xfrm rot="8991392">
            <a:off x="1595788" y="4515958"/>
            <a:ext cx="786708" cy="690310"/>
          </a:xfrm>
          <a:custGeom>
            <a:avLst/>
            <a:gdLst>
              <a:gd name="T0" fmla="*/ 139516 w 2232248"/>
              <a:gd name="T1" fmla="*/ 1116124 h 2232248"/>
              <a:gd name="T2" fmla="*/ 978211 w 2232248"/>
              <a:gd name="T3" fmla="*/ 149302 h 2232248"/>
              <a:gd name="T4" fmla="*/ 2053783 w 2232248"/>
              <a:gd name="T5" fmla="*/ 843059 h 2232248"/>
              <a:gd name="T6" fmla="*/ 2186458 w 2232248"/>
              <a:gd name="T7" fmla="*/ 843059 h 2232248"/>
              <a:gd name="T8" fmla="*/ 1953217 w 2232248"/>
              <a:gd name="T9" fmla="*/ 1116124 h 2232248"/>
              <a:gd name="T10" fmla="*/ 1628396 w 2232248"/>
              <a:gd name="T11" fmla="*/ 843059 h 2232248"/>
              <a:gd name="T12" fmla="*/ 1758035 w 2232248"/>
              <a:gd name="T13" fmla="*/ 843059 h 2232248"/>
              <a:gd name="T14" fmla="*/ 976783 w 2232248"/>
              <a:gd name="T15" fmla="*/ 432604 h 2232248"/>
              <a:gd name="T16" fmla="*/ 418546 w 2232248"/>
              <a:gd name="T17" fmla="*/ 1116124 h 2232248"/>
              <a:gd name="T18" fmla="*/ 139516 w 2232248"/>
              <a:gd name="T19" fmla="*/ 1116124 h 2232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232248">
                <a:moveTo>
                  <a:pt x="139516" y="1116124"/>
                </a:moveTo>
                <a:cubicBezTo>
                  <a:pt x="139516" y="630038"/>
                  <a:pt x="496996" y="217946"/>
                  <a:pt x="978211" y="149302"/>
                </a:cubicBezTo>
                <a:cubicBezTo>
                  <a:pt x="1459426" y="80658"/>
                  <a:pt x="1917870" y="376361"/>
                  <a:pt x="2053783" y="843059"/>
                </a:cubicBezTo>
                <a:lnTo>
                  <a:pt x="2186458" y="843059"/>
                </a:lnTo>
                <a:lnTo>
                  <a:pt x="1953217" y="1116124"/>
                </a:lnTo>
                <a:lnTo>
                  <a:pt x="1628396" y="843059"/>
                </a:lnTo>
                <a:lnTo>
                  <a:pt x="1758035" y="843059"/>
                </a:lnTo>
                <a:cubicBezTo>
                  <a:pt x="1628251" y="537966"/>
                  <a:pt x="1301652" y="366377"/>
                  <a:pt x="976783" y="432604"/>
                </a:cubicBezTo>
                <a:cubicBezTo>
                  <a:pt x="651914" y="498831"/>
                  <a:pt x="418546" y="784573"/>
                  <a:pt x="418546" y="1116124"/>
                </a:cubicBezTo>
                <a:lnTo>
                  <a:pt x="139516" y="1116124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Circular Arrow 93"/>
          <p:cNvSpPr>
            <a:spLocks/>
          </p:cNvSpPr>
          <p:nvPr/>
        </p:nvSpPr>
        <p:spPr bwMode="auto">
          <a:xfrm rot="1261744" flipV="1">
            <a:off x="6902187" y="4482713"/>
            <a:ext cx="783810" cy="691338"/>
          </a:xfrm>
          <a:custGeom>
            <a:avLst/>
            <a:gdLst>
              <a:gd name="T0" fmla="*/ 137178 w 2232248"/>
              <a:gd name="T1" fmla="*/ 1097425 h 2194850"/>
              <a:gd name="T2" fmla="*/ 980152 w 2232248"/>
              <a:gd name="T3" fmla="*/ 146486 h 2194850"/>
              <a:gd name="T4" fmla="*/ 2054395 w 2232248"/>
              <a:gd name="T5" fmla="*/ 823505 h 2194850"/>
              <a:gd name="T6" fmla="*/ 2184264 w 2232248"/>
              <a:gd name="T7" fmla="*/ 823504 h 2194850"/>
              <a:gd name="T8" fmla="*/ 1957892 w 2232248"/>
              <a:gd name="T9" fmla="*/ 1097425 h 2194850"/>
              <a:gd name="T10" fmla="*/ 1635551 w 2232248"/>
              <a:gd name="T11" fmla="*/ 823504 h 2194850"/>
              <a:gd name="T12" fmla="*/ 1762086 w 2232248"/>
              <a:gd name="T13" fmla="*/ 823504 h 2194850"/>
              <a:gd name="T14" fmla="*/ 979357 w 2232248"/>
              <a:gd name="T15" fmla="*/ 424579 h 2194850"/>
              <a:gd name="T16" fmla="*/ 411533 w 2232248"/>
              <a:gd name="T17" fmla="*/ 1097425 h 2194850"/>
              <a:gd name="T18" fmla="*/ 137178 w 2232248"/>
              <a:gd name="T19" fmla="*/ 1097425 h 2194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32248" h="2194850">
                <a:moveTo>
                  <a:pt x="137178" y="1097425"/>
                </a:moveTo>
                <a:cubicBezTo>
                  <a:pt x="137178" y="618627"/>
                  <a:pt x="496762" y="212989"/>
                  <a:pt x="980152" y="146486"/>
                </a:cubicBezTo>
                <a:cubicBezTo>
                  <a:pt x="1459647" y="80519"/>
                  <a:pt x="1916275" y="368299"/>
                  <a:pt x="2054395" y="823505"/>
                </a:cubicBezTo>
                <a:lnTo>
                  <a:pt x="2184264" y="823504"/>
                </a:lnTo>
                <a:lnTo>
                  <a:pt x="1957892" y="1097425"/>
                </a:lnTo>
                <a:lnTo>
                  <a:pt x="1635551" y="823504"/>
                </a:lnTo>
                <a:lnTo>
                  <a:pt x="1762086" y="823504"/>
                </a:lnTo>
                <a:cubicBezTo>
                  <a:pt x="1629863" y="528025"/>
                  <a:pt x="1304143" y="362019"/>
                  <a:pt x="979357" y="424579"/>
                </a:cubicBezTo>
                <a:cubicBezTo>
                  <a:pt x="649348" y="488145"/>
                  <a:pt x="411533" y="769945"/>
                  <a:pt x="411533" y="1097425"/>
                </a:cubicBezTo>
                <a:lnTo>
                  <a:pt x="137178" y="1097425"/>
                </a:lnTo>
                <a:close/>
              </a:path>
            </a:pathLst>
          </a:custGeom>
          <a:solidFill>
            <a:srgbClr val="558ED5"/>
          </a:solidFill>
          <a:ln w="9525" cap="flat" cmpd="sng">
            <a:solidFill>
              <a:srgbClr val="558ED5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8382" y="2950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5373216"/>
            <a:ext cx="267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Key Server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/>
          <a:srcRect b="28519"/>
          <a:stretch/>
        </p:blipFill>
        <p:spPr>
          <a:xfrm>
            <a:off x="1907704" y="764704"/>
            <a:ext cx="5326660" cy="2826805"/>
          </a:xfrm>
          <a:prstGeom prst="rect">
            <a:avLst/>
          </a:prstGeom>
        </p:spPr>
      </p:pic>
      <p:sp>
        <p:nvSpPr>
          <p:cNvPr id="33" name="Arc 32"/>
          <p:cNvSpPr/>
          <p:nvPr/>
        </p:nvSpPr>
        <p:spPr>
          <a:xfrm rot="17224808">
            <a:off x="920570" y="2394240"/>
            <a:ext cx="3104275" cy="3090883"/>
          </a:xfrm>
          <a:prstGeom prst="arc">
            <a:avLst>
              <a:gd name="adj1" fmla="val 16200000"/>
              <a:gd name="adj2" fmla="val 454175"/>
            </a:avLst>
          </a:prstGeom>
          <a:ln w="57150">
            <a:solidFill>
              <a:srgbClr val="558E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Picture 2" descr="johnny_automatic_Judge_It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733547" cy="19825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35696" y="3573016"/>
            <a:ext cx="59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File B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88224" y="3501008"/>
            <a:ext cx="59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File A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00618" y="3646765"/>
            <a:ext cx="195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Unrealistic in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usiness settings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077072"/>
            <a:ext cx="426304" cy="4257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56376" y="522920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43608" y="530120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48" y="116632"/>
            <a:ext cx="7988400" cy="1080000"/>
          </a:xfrm>
        </p:spPr>
        <p:txBody>
          <a:bodyPr/>
          <a:lstStyle/>
          <a:p>
            <a:r>
              <a:rPr lang="en-US" dirty="0" smtClean="0"/>
              <a:t>State of the Art: Independent Key Server</a:t>
            </a:r>
            <a:endParaRPr lang="en-US" dirty="0"/>
          </a:p>
        </p:txBody>
      </p:sp>
      <p:pic>
        <p:nvPicPr>
          <p:cNvPr id="37" name="Picture 36" descr="14151820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980187" cy="1289720"/>
          </a:xfrm>
          <a:prstGeom prst="rect">
            <a:avLst/>
          </a:prstGeom>
        </p:spPr>
      </p:pic>
      <p:pic>
        <p:nvPicPr>
          <p:cNvPr id="38" name="Picture 37" descr="imagebotgir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69" y="3645024"/>
            <a:ext cx="975195" cy="1288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8382" y="2950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b="28519"/>
          <a:stretch/>
        </p:blipFill>
        <p:spPr>
          <a:xfrm>
            <a:off x="1907704" y="764704"/>
            <a:ext cx="5326660" cy="282680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275856" y="1268760"/>
            <a:ext cx="2808312" cy="1779240"/>
            <a:chOff x="6553200" y="762000"/>
            <a:chExt cx="2286000" cy="1524000"/>
          </a:xfrm>
        </p:grpSpPr>
        <p:sp>
          <p:nvSpPr>
            <p:cNvPr id="34" name="Rounded Rectangle 33"/>
            <p:cNvSpPr/>
            <p:nvPr/>
          </p:nvSpPr>
          <p:spPr>
            <a:xfrm>
              <a:off x="6553200" y="762000"/>
              <a:ext cx="2286000" cy="1524000"/>
            </a:xfrm>
            <a:prstGeom prst="roundRect">
              <a:avLst/>
            </a:prstGeom>
            <a:solidFill>
              <a:srgbClr val="00559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858000" y="1143000"/>
              <a:ext cx="1752600" cy="1066800"/>
            </a:xfrm>
            <a:prstGeom prst="roundRect">
              <a:avLst/>
            </a:prstGeom>
            <a:solidFill>
              <a:srgbClr val="649AD7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0400" y="1295400"/>
              <a:ext cx="1236192" cy="395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Trusted Execution </a:t>
              </a:r>
            </a:p>
            <a:p>
              <a:pPr algn="ctr"/>
              <a:r>
                <a:rPr lang="en-US" sz="1200" b="1" dirty="0" smtClean="0"/>
                <a:t>Environment</a:t>
              </a:r>
              <a:endParaRPr 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88858" y="838200"/>
              <a:ext cx="61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HOST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1369" y="1861638"/>
            <a:ext cx="2009023" cy="1927402"/>
            <a:chOff x="5803337" y="2070022"/>
            <a:chExt cx="1673391" cy="2655122"/>
          </a:xfrm>
        </p:grpSpPr>
        <p:sp>
          <p:nvSpPr>
            <p:cNvPr id="49" name="TextBox 48"/>
            <p:cNvSpPr txBox="1"/>
            <p:nvPr/>
          </p:nvSpPr>
          <p:spPr>
            <a:xfrm rot="2798903">
              <a:off x="6193811" y="2657394"/>
              <a:ext cx="1451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# = hash of File A</a:t>
              </a:r>
              <a:endParaRPr lang="en-US" sz="1200" b="1" dirty="0"/>
            </a:p>
          </p:txBody>
        </p:sp>
        <p:cxnSp>
          <p:nvCxnSpPr>
            <p:cNvPr id="50" name="Curved Connector 49"/>
            <p:cNvCxnSpPr/>
            <p:nvPr/>
          </p:nvCxnSpPr>
          <p:spPr>
            <a:xfrm rot="16200000" flipV="1">
              <a:off x="5445613" y="2694028"/>
              <a:ext cx="2388840" cy="1673391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3164361"/>
            <a:ext cx="576064" cy="69668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284984"/>
            <a:ext cx="576064" cy="69668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979712" y="3573016"/>
            <a:ext cx="59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File B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588224" y="3501008"/>
            <a:ext cx="59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File A</a:t>
            </a:r>
            <a:endParaRPr lang="en-US" sz="1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652120" y="2492896"/>
            <a:ext cx="1864375" cy="1889280"/>
            <a:chOff x="5652120" y="2492896"/>
            <a:chExt cx="1864375" cy="1889280"/>
          </a:xfrm>
        </p:grpSpPr>
        <p:grpSp>
          <p:nvGrpSpPr>
            <p:cNvPr id="8" name="Group 7"/>
            <p:cNvGrpSpPr/>
            <p:nvPr/>
          </p:nvGrpSpPr>
          <p:grpSpPr>
            <a:xfrm>
              <a:off x="5652120" y="2492896"/>
              <a:ext cx="1652268" cy="1889280"/>
              <a:chOff x="5652120" y="2492896"/>
              <a:chExt cx="1652268" cy="1889280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4248" y="3933056"/>
                <a:ext cx="449758" cy="449120"/>
              </a:xfrm>
              <a:prstGeom prst="rect">
                <a:avLst/>
              </a:prstGeom>
            </p:spPr>
          </p:pic>
          <p:cxnSp>
            <p:nvCxnSpPr>
              <p:cNvPr id="57" name="Curved Connector 56"/>
              <p:cNvCxnSpPr>
                <a:endCxn id="58" idx="0"/>
              </p:cNvCxnSpPr>
              <p:nvPr/>
            </p:nvCxnSpPr>
            <p:spPr>
              <a:xfrm>
                <a:off x="5652120" y="2492896"/>
                <a:ext cx="1652268" cy="1512168"/>
              </a:xfrm>
              <a:prstGeom prst="curvedConnector2">
                <a:avLst/>
              </a:prstGeom>
              <a:ln w="3810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7092280" y="4005064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4368" y="1484784"/>
            <a:ext cx="616112" cy="778746"/>
          </a:xfrm>
          <a:prstGeom prst="rect">
            <a:avLst/>
          </a:prstGeom>
          <a:noFill/>
        </p:spPr>
      </p:pic>
      <p:cxnSp>
        <p:nvCxnSpPr>
          <p:cNvPr id="60" name="Curved Connector 59"/>
          <p:cNvCxnSpPr/>
          <p:nvPr/>
        </p:nvCxnSpPr>
        <p:spPr>
          <a:xfrm rot="16200000" flipV="1">
            <a:off x="6653676" y="1635356"/>
            <a:ext cx="1734103" cy="2009023"/>
          </a:xfrm>
          <a:prstGeom prst="curvedConnector2">
            <a:avLst/>
          </a:prstGeom>
          <a:ln w="38100" cmpd="sng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331640" y="1806287"/>
            <a:ext cx="1911020" cy="2486809"/>
            <a:chOff x="1739279" y="2197180"/>
            <a:chExt cx="1911020" cy="2486809"/>
          </a:xfrm>
        </p:grpSpPr>
        <p:sp>
          <p:nvSpPr>
            <p:cNvPr id="64" name="TextBox 63"/>
            <p:cNvSpPr txBox="1"/>
            <p:nvPr/>
          </p:nvSpPr>
          <p:spPr>
            <a:xfrm rot="18404486">
              <a:off x="1446787" y="2784552"/>
              <a:ext cx="1451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# = hash of File B</a:t>
              </a:r>
              <a:endParaRPr lang="en-US" sz="1200" b="1" dirty="0"/>
            </a:p>
          </p:txBody>
        </p:sp>
        <p:cxnSp>
          <p:nvCxnSpPr>
            <p:cNvPr id="65" name="Curved Connector 64"/>
            <p:cNvCxnSpPr/>
            <p:nvPr/>
          </p:nvCxnSpPr>
          <p:spPr>
            <a:xfrm rot="5400000" flipH="1" flipV="1">
              <a:off x="1520946" y="2554637"/>
              <a:ext cx="2347685" cy="1911020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urved Connector 70"/>
          <p:cNvCxnSpPr/>
          <p:nvPr/>
        </p:nvCxnSpPr>
        <p:spPr>
          <a:xfrm rot="5400000" flipH="1" flipV="1">
            <a:off x="965044" y="1491340"/>
            <a:ext cx="1734103" cy="2009023"/>
          </a:xfrm>
          <a:prstGeom prst="curvedConnector2">
            <a:avLst/>
          </a:prstGeom>
          <a:ln w="38100" cmpd="sng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1340768"/>
            <a:ext cx="616112" cy="778746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1907704" y="2492896"/>
            <a:ext cx="1840420" cy="2025516"/>
            <a:chOff x="1907704" y="2492896"/>
            <a:chExt cx="1840420" cy="2025516"/>
          </a:xfrm>
        </p:grpSpPr>
        <p:grpSp>
          <p:nvGrpSpPr>
            <p:cNvPr id="66" name="Group 65"/>
            <p:cNvGrpSpPr/>
            <p:nvPr/>
          </p:nvGrpSpPr>
          <p:grpSpPr>
            <a:xfrm flipH="1">
              <a:off x="1907704" y="2492896"/>
              <a:ext cx="1840420" cy="1889280"/>
              <a:chOff x="5652120" y="2492896"/>
              <a:chExt cx="1840420" cy="1889280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4248" y="3933056"/>
                <a:ext cx="449758" cy="449120"/>
              </a:xfrm>
              <a:prstGeom prst="rect">
                <a:avLst/>
              </a:prstGeom>
            </p:spPr>
          </p:pic>
          <p:cxnSp>
            <p:nvCxnSpPr>
              <p:cNvPr id="68" name="Curved Connector 67"/>
              <p:cNvCxnSpPr/>
              <p:nvPr/>
            </p:nvCxnSpPr>
            <p:spPr>
              <a:xfrm>
                <a:off x="5652120" y="2492896"/>
                <a:ext cx="1840420" cy="1512168"/>
              </a:xfrm>
              <a:prstGeom prst="curvedConnector2">
                <a:avLst/>
              </a:prstGeom>
              <a:ln w="38100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1979712" y="414908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b</a:t>
              </a:r>
              <a:endParaRPr lang="en-US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11960" y="3429000"/>
            <a:ext cx="733547" cy="1982559"/>
            <a:chOff x="4211960" y="3429000"/>
            <a:chExt cx="733547" cy="1982559"/>
          </a:xfrm>
        </p:grpSpPr>
        <p:pic>
          <p:nvPicPr>
            <p:cNvPr id="3" name="Picture 2" descr="johnny_automatic_Judge_Ito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3429000"/>
              <a:ext cx="733547" cy="198255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55976" y="4077072"/>
              <a:ext cx="426304" cy="4257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2400618" y="3646765"/>
            <a:ext cx="195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Unrealistic in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usiness settings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2195736" y="3068960"/>
            <a:ext cx="2016224" cy="1800200"/>
          </a:xfrm>
          <a:prstGeom prst="mathMultiply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0.10955 -0.354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519"/>
          <a:stretch/>
        </p:blipFill>
        <p:spPr>
          <a:xfrm>
            <a:off x="1907704" y="764704"/>
            <a:ext cx="5326660" cy="282680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"/>
          <a:srcRect l="29851" r="25372" b="17486"/>
          <a:stretch/>
        </p:blipFill>
        <p:spPr>
          <a:xfrm>
            <a:off x="1619672" y="4725144"/>
            <a:ext cx="457200" cy="71915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75856" y="1268760"/>
            <a:ext cx="2808312" cy="1779240"/>
            <a:chOff x="6553200" y="762000"/>
            <a:chExt cx="2286000" cy="1524000"/>
          </a:xfrm>
        </p:grpSpPr>
        <p:sp>
          <p:nvSpPr>
            <p:cNvPr id="3" name="Rounded Rectangle 2"/>
            <p:cNvSpPr/>
            <p:nvPr/>
          </p:nvSpPr>
          <p:spPr>
            <a:xfrm>
              <a:off x="6553200" y="762000"/>
              <a:ext cx="2286000" cy="1524000"/>
            </a:xfrm>
            <a:prstGeom prst="roundRect">
              <a:avLst/>
            </a:prstGeom>
            <a:solidFill>
              <a:srgbClr val="00559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858000" y="1143000"/>
              <a:ext cx="1752600" cy="1066800"/>
            </a:xfrm>
            <a:prstGeom prst="roundRect">
              <a:avLst/>
            </a:prstGeom>
            <a:solidFill>
              <a:srgbClr val="649AD7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0400" y="1295400"/>
              <a:ext cx="1484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Trusted Hardware</a:t>
              </a:r>
              <a:endParaRPr 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88858" y="838200"/>
              <a:ext cx="61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HOST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76200"/>
            <a:ext cx="7988400" cy="1080000"/>
          </a:xfrm>
        </p:spPr>
        <p:txBody>
          <a:bodyPr/>
          <a:lstStyle/>
          <a:p>
            <a:r>
              <a:rPr lang="en-US" dirty="0" err="1" smtClean="0"/>
              <a:t>Deduplication</a:t>
            </a:r>
            <a:r>
              <a:rPr lang="en-US" dirty="0" smtClean="0"/>
              <a:t> using Trusted Hardware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746" y="2383890"/>
            <a:ext cx="341278" cy="2069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928" y="4114800"/>
            <a:ext cx="1725872" cy="823118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2057400" y="4906384"/>
            <a:ext cx="598947" cy="628415"/>
            <a:chOff x="2057400" y="4677784"/>
            <a:chExt cx="598947" cy="62841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4370" y="4677784"/>
              <a:ext cx="320230" cy="38951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057400" y="5029200"/>
              <a:ext cx="598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File A</a:t>
              </a:r>
              <a:endParaRPr lang="en-US" sz="1200" b="1" dirty="0"/>
            </a:p>
          </p:txBody>
        </p:sp>
      </p:grpSp>
      <p:grpSp>
        <p:nvGrpSpPr>
          <p:cNvPr id="2055" name="Group 2054"/>
          <p:cNvGrpSpPr/>
          <p:nvPr/>
        </p:nvGrpSpPr>
        <p:grpSpPr>
          <a:xfrm>
            <a:off x="6400800" y="4725144"/>
            <a:ext cx="1320188" cy="652202"/>
            <a:chOff x="6400800" y="4605598"/>
            <a:chExt cx="1320188" cy="65220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7770" y="4639684"/>
              <a:ext cx="320230" cy="38951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400800" y="4980801"/>
              <a:ext cx="598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File A</a:t>
              </a:r>
              <a:endParaRPr lang="en-US" sz="1200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86600" y="4605598"/>
              <a:ext cx="634388" cy="525200"/>
            </a:xfrm>
            <a:prstGeom prst="rect">
              <a:avLst/>
            </a:prstGeom>
          </p:spPr>
        </p:pic>
      </p:grpSp>
      <p:grpSp>
        <p:nvGrpSpPr>
          <p:cNvPr id="2052" name="Group 2051"/>
          <p:cNvGrpSpPr/>
          <p:nvPr/>
        </p:nvGrpSpPr>
        <p:grpSpPr>
          <a:xfrm>
            <a:off x="2567928" y="3200400"/>
            <a:ext cx="2597045" cy="1935599"/>
            <a:chOff x="2567928" y="2971800"/>
            <a:chExt cx="2597045" cy="1935599"/>
          </a:xfrm>
        </p:grpSpPr>
        <p:grpSp>
          <p:nvGrpSpPr>
            <p:cNvPr id="2051" name="Group 2050"/>
            <p:cNvGrpSpPr/>
            <p:nvPr/>
          </p:nvGrpSpPr>
          <p:grpSpPr>
            <a:xfrm>
              <a:off x="2567928" y="2971800"/>
              <a:ext cx="2597045" cy="1935599"/>
              <a:chOff x="2567928" y="2971800"/>
              <a:chExt cx="2597045" cy="1935599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1431" y="2971800"/>
                <a:ext cx="559704" cy="6240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7928" y="3886200"/>
                <a:ext cx="2004072" cy="1021199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962400" y="3505200"/>
                <a:ext cx="1202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Encrypted file</a:t>
                </a:r>
                <a:endParaRPr lang="en-US" sz="1200" b="1" dirty="0"/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52800" y="4427680"/>
              <a:ext cx="449758" cy="449120"/>
            </a:xfrm>
            <a:prstGeom prst="rect">
              <a:avLst/>
            </a:prstGeom>
          </p:spPr>
        </p:pic>
      </p:grpSp>
      <p:pic>
        <p:nvPicPr>
          <p:cNvPr id="44" name="Picture 43" descr="imagebotgir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41168"/>
            <a:ext cx="504057" cy="66615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739279" y="1988840"/>
            <a:ext cx="2893669" cy="2695149"/>
            <a:chOff x="1739279" y="1988840"/>
            <a:chExt cx="2893669" cy="2695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22198" y="1988840"/>
              <a:ext cx="810750" cy="1056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18528756">
              <a:off x="1528685" y="2934797"/>
              <a:ext cx="1451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# = hash of File A</a:t>
              </a:r>
              <a:endParaRPr lang="en-US" sz="1200" b="1" dirty="0"/>
            </a:p>
          </p:txBody>
        </p:sp>
        <p:cxnSp>
          <p:nvCxnSpPr>
            <p:cNvPr id="9" name="Curved Connector 8"/>
            <p:cNvCxnSpPr>
              <a:endCxn id="46" idx="1"/>
            </p:cNvCxnSpPr>
            <p:nvPr/>
          </p:nvCxnSpPr>
          <p:spPr>
            <a:xfrm rot="5400000" flipH="1" flipV="1">
              <a:off x="1520946" y="2554637"/>
              <a:ext cx="2347685" cy="1911020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644008" y="1981200"/>
            <a:ext cx="2832720" cy="2743944"/>
            <a:chOff x="4644008" y="1981200"/>
            <a:chExt cx="2832720" cy="274394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44008" y="1981200"/>
              <a:ext cx="810750" cy="10560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 rot="2798903">
              <a:off x="6193811" y="2657394"/>
              <a:ext cx="1451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# = hash of File A</a:t>
              </a:r>
              <a:endParaRPr lang="en-US" sz="1200" b="1" dirty="0"/>
            </a:p>
          </p:txBody>
        </p:sp>
        <p:cxnSp>
          <p:nvCxnSpPr>
            <p:cNvPr id="52" name="Curved Connector 51"/>
            <p:cNvCxnSpPr>
              <a:endCxn id="46" idx="3"/>
            </p:cNvCxnSpPr>
            <p:nvPr/>
          </p:nvCxnSpPr>
          <p:spPr>
            <a:xfrm rot="16200000" flipV="1">
              <a:off x="5445613" y="2694028"/>
              <a:ext cx="2388840" cy="1673391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0274" y="2590800"/>
            <a:ext cx="449758" cy="449120"/>
          </a:xfrm>
          <a:prstGeom prst="rect">
            <a:avLst/>
          </a:prstGeom>
        </p:spPr>
      </p:pic>
      <p:pic>
        <p:nvPicPr>
          <p:cNvPr id="62" name="Picture 61" descr="1415182012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941168"/>
            <a:ext cx="504056" cy="66323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07704" y="2780928"/>
            <a:ext cx="2531369" cy="1912186"/>
            <a:chOff x="1907704" y="2780928"/>
            <a:chExt cx="2531369" cy="191218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07704" y="4204016"/>
              <a:ext cx="449758" cy="449120"/>
            </a:xfrm>
            <a:prstGeom prst="rect">
              <a:avLst/>
            </a:prstGeom>
          </p:spPr>
        </p:pic>
        <p:cxnSp>
          <p:nvCxnSpPr>
            <p:cNvPr id="22" name="Curved Connector 21"/>
            <p:cNvCxnSpPr/>
            <p:nvPr/>
          </p:nvCxnSpPr>
          <p:spPr>
            <a:xfrm rot="10800000" flipV="1">
              <a:off x="1907705" y="2780928"/>
              <a:ext cx="2531368" cy="1912186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411760" y="422108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 A</a:t>
              </a:r>
              <a:endParaRPr lang="en-US" dirty="0"/>
            </a:p>
          </p:txBody>
        </p:sp>
      </p:grpSp>
      <p:pic>
        <p:nvPicPr>
          <p:cNvPr id="50" name="Picture 49" descr="johnny_automatic_Judge_Ito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72816"/>
            <a:ext cx="432048" cy="116769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48944" y="2780928"/>
            <a:ext cx="2531368" cy="1944216"/>
            <a:chOff x="4848944" y="2780928"/>
            <a:chExt cx="2531368" cy="19442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0554" y="4276024"/>
              <a:ext cx="449758" cy="449120"/>
            </a:xfrm>
            <a:prstGeom prst="rect">
              <a:avLst/>
            </a:prstGeom>
          </p:spPr>
        </p:pic>
        <p:cxnSp>
          <p:nvCxnSpPr>
            <p:cNvPr id="51" name="Curved Connector 50"/>
            <p:cNvCxnSpPr/>
            <p:nvPr/>
          </p:nvCxnSpPr>
          <p:spPr>
            <a:xfrm rot="10800000" flipH="1" flipV="1">
              <a:off x="4848944" y="2780928"/>
              <a:ext cx="2531368" cy="1912186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56176" y="4293096"/>
              <a:ext cx="800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 B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79912" y="5301208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 A = Key B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6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76200"/>
            <a:ext cx="7988400" cy="1080000"/>
          </a:xfrm>
        </p:spPr>
        <p:txBody>
          <a:bodyPr/>
          <a:lstStyle/>
          <a:p>
            <a:r>
              <a:rPr lang="en-US" dirty="0" err="1" smtClean="0"/>
              <a:t>Deduplication</a:t>
            </a:r>
            <a:r>
              <a:rPr lang="en-US" dirty="0" smtClean="0"/>
              <a:t> using Trusted Hardware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72400" y="1052736"/>
            <a:ext cx="7988400" cy="466766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Key Server runs in ARM </a:t>
            </a:r>
            <a:r>
              <a:rPr lang="en-US" dirty="0" err="1" smtClean="0"/>
              <a:t>TrustZone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&lt;t-base API (</a:t>
            </a:r>
            <a:r>
              <a:rPr lang="en-US" dirty="0" err="1" smtClean="0"/>
              <a:t>Trustonic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r>
              <a:rPr lang="en-US" dirty="0" smtClean="0"/>
              <a:t>Used Smartphone that can be plugged as HSM</a:t>
            </a:r>
          </a:p>
          <a:p>
            <a:pPr>
              <a:buFont typeface="Arial"/>
              <a:buChar char="•"/>
            </a:pPr>
            <a:r>
              <a:rPr lang="en-US" dirty="0" smtClean="0"/>
              <a:t>Key fetching time: 1.4 sec</a:t>
            </a:r>
          </a:p>
          <a:p>
            <a:pPr>
              <a:buFont typeface="Arial"/>
              <a:buChar char="•"/>
            </a:pPr>
            <a:r>
              <a:rPr lang="en-US" dirty="0" smtClean="0"/>
              <a:t>Additional bandwidth: 280 bytes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WP1: </a:t>
            </a:r>
            <a:r>
              <a:rPr lang="en-US" sz="2800" dirty="0" smtClean="0">
                <a:solidFill>
                  <a:srgbClr val="000000"/>
                </a:solidFill>
              </a:rPr>
              <a:t>Private membership </a:t>
            </a:r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est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Crypto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Trusted Hardware</a:t>
            </a:r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WP2: Secure cloud storage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Deduplication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r>
              <a:rPr lang="en-US" sz="2200" dirty="0" smtClean="0">
                <a:solidFill>
                  <a:srgbClr val="000000"/>
                </a:solidFill>
              </a:rPr>
              <a:t>Crypto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</a:rPr>
              <a:t>Trusted Hardware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Easy-to-use Key Management</a:t>
            </a:r>
            <a:endParaRPr lang="en-US" sz="2400" dirty="0">
              <a:solidFill>
                <a:srgbClr val="008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8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76200"/>
            <a:ext cx="7988400" cy="1080000"/>
          </a:xfrm>
        </p:spPr>
        <p:txBody>
          <a:bodyPr/>
          <a:lstStyle/>
          <a:p>
            <a:r>
              <a:rPr lang="en-US" dirty="0" smtClean="0"/>
              <a:t>Easy-to-use Key Management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72400" y="1052736"/>
            <a:ext cx="7988400" cy="466766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Users access their data from </a:t>
            </a:r>
            <a:r>
              <a:rPr lang="en-US" dirty="0" smtClean="0">
                <a:solidFill>
                  <a:schemeClr val="accent1"/>
                </a:solidFill>
              </a:rPr>
              <a:t>multiple devices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cloud storage to </a:t>
            </a:r>
            <a:r>
              <a:rPr lang="en-US" dirty="0" smtClean="0">
                <a:solidFill>
                  <a:srgbClr val="009B3A"/>
                </a:solidFill>
              </a:rPr>
              <a:t>share / synchronize </a:t>
            </a:r>
            <a:r>
              <a:rPr lang="en-US" dirty="0" smtClean="0"/>
              <a:t>data among devices</a:t>
            </a:r>
          </a:p>
          <a:p>
            <a:pPr>
              <a:buFont typeface="Arial"/>
              <a:buChar char="•"/>
            </a:pPr>
            <a:r>
              <a:rPr lang="en-US" dirty="0" smtClean="0"/>
              <a:t>To preserve </a:t>
            </a:r>
            <a:r>
              <a:rPr lang="en-US" dirty="0" smtClean="0">
                <a:solidFill>
                  <a:srgbClr val="009B3A"/>
                </a:solidFill>
              </a:rPr>
              <a:t>privacy </a:t>
            </a:r>
            <a:r>
              <a:rPr lang="en-US" dirty="0" smtClean="0"/>
              <a:t>in the cloud, data is </a:t>
            </a:r>
            <a:r>
              <a:rPr lang="en-US" dirty="0" smtClean="0">
                <a:solidFill>
                  <a:srgbClr val="009B3A"/>
                </a:solidFill>
              </a:rPr>
              <a:t>encrypted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State of the art: encryption </a:t>
            </a:r>
            <a:r>
              <a:rPr lang="en-US" dirty="0" smtClean="0">
                <a:solidFill>
                  <a:srgbClr val="009B3A"/>
                </a:solidFill>
              </a:rPr>
              <a:t>keys derived from passwords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File updates require </a:t>
            </a:r>
            <a:r>
              <a:rPr lang="en-US" dirty="0" smtClean="0">
                <a:solidFill>
                  <a:srgbClr val="009B3A"/>
                </a:solidFill>
              </a:rPr>
              <a:t>re-encrypting </a:t>
            </a:r>
            <a:r>
              <a:rPr lang="en-US" dirty="0" smtClean="0"/>
              <a:t>whole file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Easy-to-use key management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Client-generated </a:t>
            </a:r>
            <a:r>
              <a:rPr lang="en-US" dirty="0" smtClean="0">
                <a:solidFill>
                  <a:srgbClr val="009B3A"/>
                </a:solidFill>
              </a:rPr>
              <a:t>strong keys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Consistent and simple user interaction for key distribution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Efficient file updates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88400" cy="1080000"/>
          </a:xfrm>
        </p:spPr>
        <p:txBody>
          <a:bodyPr/>
          <a:lstStyle/>
          <a:p>
            <a:r>
              <a:rPr lang="en-US" dirty="0" smtClean="0"/>
              <a:t>Key Distribution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47779" y="1066800"/>
            <a:ext cx="5093256" cy="4728899"/>
            <a:chOff x="1347779" y="1066800"/>
            <a:chExt cx="5093256" cy="4728899"/>
          </a:xfrm>
        </p:grpSpPr>
        <p:grpSp>
          <p:nvGrpSpPr>
            <p:cNvPr id="31" name="Group 30"/>
            <p:cNvGrpSpPr/>
            <p:nvPr/>
          </p:nvGrpSpPr>
          <p:grpSpPr>
            <a:xfrm>
              <a:off x="1347779" y="1066800"/>
              <a:ext cx="5093256" cy="3676628"/>
              <a:chOff x="1347779" y="1066800"/>
              <a:chExt cx="5093256" cy="367662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779" y="3755934"/>
                <a:ext cx="1156883" cy="987494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b="26767"/>
              <a:stretch/>
            </p:blipFill>
            <p:spPr>
              <a:xfrm>
                <a:off x="2431141" y="1066800"/>
                <a:ext cx="4009894" cy="2907838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6200" y="3125012"/>
                <a:ext cx="1435560" cy="38018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1181" y="1600200"/>
                <a:ext cx="1513886" cy="78832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8828" y="3277095"/>
                <a:ext cx="426305" cy="425700"/>
              </a:xfrm>
              <a:prstGeom prst="rect">
                <a:avLst/>
              </a:prstGeom>
            </p:spPr>
          </p:pic>
        </p:grpSp>
        <p:sp>
          <p:nvSpPr>
            <p:cNvPr id="14" name="Arc 13"/>
            <p:cNvSpPr/>
            <p:nvPr/>
          </p:nvSpPr>
          <p:spPr>
            <a:xfrm rot="17224808">
              <a:off x="1311410" y="2129261"/>
              <a:ext cx="4280900" cy="3051975"/>
            </a:xfrm>
            <a:prstGeom prst="arc">
              <a:avLst>
                <a:gd name="adj1" fmla="val 16200000"/>
                <a:gd name="adj2" fmla="val 454175"/>
              </a:avLst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95067" y="2335014"/>
            <a:ext cx="1710907" cy="1479379"/>
            <a:chOff x="7462876" y="3272297"/>
            <a:chExt cx="2011756" cy="1296294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7462876" y="3272297"/>
              <a:ext cx="2011756" cy="1296294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665" y="3932937"/>
              <a:ext cx="774241" cy="625146"/>
            </a:xfrm>
            <a:prstGeom prst="rect">
              <a:avLst/>
            </a:prstGeom>
          </p:spPr>
        </p:pic>
      </p:grpSp>
      <p:cxnSp>
        <p:nvCxnSpPr>
          <p:cNvPr id="33" name="Straight Connector 32"/>
          <p:cNvCxnSpPr/>
          <p:nvPr/>
        </p:nvCxnSpPr>
        <p:spPr>
          <a:xfrm>
            <a:off x="2386852" y="5099098"/>
            <a:ext cx="4610296" cy="0"/>
          </a:xfrm>
          <a:prstGeom prst="line">
            <a:avLst/>
          </a:prstGeom>
          <a:ln w="412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5816" y="4842511"/>
            <a:ext cx="3546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 distribution channel discovered automatically</a:t>
            </a:r>
            <a:endParaRPr lang="en-US" sz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285995" y="3717032"/>
            <a:ext cx="4819979" cy="948725"/>
            <a:chOff x="2285995" y="3717032"/>
            <a:chExt cx="4819979" cy="948725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285995" y="4095245"/>
              <a:ext cx="4819979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717032"/>
              <a:ext cx="138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Pk</a:t>
              </a:r>
              <a:r>
                <a:rPr lang="en-US" sz="1400" baseline="-25000" dirty="0" err="1" smtClean="0"/>
                <a:t>new</a:t>
              </a:r>
              <a:r>
                <a:rPr lang="en-US" sz="1400" baseline="-25000" dirty="0" smtClean="0"/>
                <a:t>, </a:t>
              </a:r>
              <a:r>
                <a:rPr lang="en-US" sz="1400" dirty="0" err="1" smtClean="0"/>
                <a:t>AuthK</a:t>
              </a:r>
              <a:r>
                <a:rPr lang="en-US" sz="1400" baseline="-25000" dirty="0" err="1" smtClean="0"/>
                <a:t>new</a:t>
              </a:r>
              <a:endParaRPr lang="en-US" sz="1400" baseline="-250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24394" y="4151135"/>
              <a:ext cx="515353" cy="514622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4191000" y="1524000"/>
            <a:ext cx="3194576" cy="4224866"/>
            <a:chOff x="4191000" y="1524000"/>
            <a:chExt cx="3194576" cy="4224866"/>
          </a:xfrm>
        </p:grpSpPr>
        <p:sp>
          <p:nvSpPr>
            <p:cNvPr id="39" name="Arc 38"/>
            <p:cNvSpPr/>
            <p:nvPr/>
          </p:nvSpPr>
          <p:spPr>
            <a:xfrm rot="4375192" flipH="1">
              <a:off x="3697576" y="2060867"/>
              <a:ext cx="4181423" cy="3194576"/>
            </a:xfrm>
            <a:prstGeom prst="arc">
              <a:avLst>
                <a:gd name="adj1" fmla="val 16200000"/>
                <a:gd name="adj2" fmla="val 454175"/>
              </a:avLst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Smiley Face 39"/>
            <p:cNvSpPr/>
            <p:nvPr/>
          </p:nvSpPr>
          <p:spPr>
            <a:xfrm>
              <a:off x="6592614" y="1524000"/>
              <a:ext cx="570186" cy="547903"/>
            </a:xfrm>
            <a:prstGeom prst="smileyFace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2800" y="4645000"/>
            <a:ext cx="308438" cy="30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0162" y="4645000"/>
            <a:ext cx="308438" cy="30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7281332" y="4990251"/>
            <a:ext cx="428472" cy="377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1934" y="4945098"/>
            <a:ext cx="308438" cy="30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6953" y="4945098"/>
            <a:ext cx="268781" cy="308000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718439" y="2745095"/>
            <a:ext cx="2857041" cy="1021578"/>
            <a:chOff x="4718439" y="2745095"/>
            <a:chExt cx="2857041" cy="10215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9176" y="3340973"/>
              <a:ext cx="426304" cy="425700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>
              <a:off x="4718439" y="2745095"/>
              <a:ext cx="2328117" cy="798942"/>
            </a:xfrm>
            <a:prstGeom prst="straightConnector1">
              <a:avLst/>
            </a:prstGeom>
            <a:ln w="31750" cmpd="sng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125133" y="2330554"/>
            <a:ext cx="2751667" cy="1159392"/>
            <a:chOff x="2125133" y="2330554"/>
            <a:chExt cx="2751667" cy="115939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125133" y="2743200"/>
              <a:ext cx="2065867" cy="746746"/>
            </a:xfrm>
            <a:prstGeom prst="straightConnector1">
              <a:avLst/>
            </a:prstGeom>
            <a:ln w="31750" cmpd="sng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951" y="2330554"/>
              <a:ext cx="565849" cy="56504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01228" y="2514600"/>
              <a:ext cx="423172" cy="4225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 rot="20427842">
              <a:off x="2269482" y="2844484"/>
              <a:ext cx="161832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Encrypt with </a:t>
              </a:r>
              <a:r>
                <a:rPr lang="en-US" sz="1350" dirty="0" err="1" smtClean="0"/>
                <a:t>PK</a:t>
              </a:r>
              <a:r>
                <a:rPr lang="en-US" sz="1350" baseline="-25000" dirty="0" err="1" smtClean="0"/>
                <a:t>new</a:t>
              </a:r>
              <a:endParaRPr lang="en-US" sz="1350" baseline="-250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453045" y="518013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1000" dirty="0"/>
              <a:t>Camera / Display: QR code </a:t>
            </a:r>
          </a:p>
          <a:p>
            <a:pPr lvl="2"/>
            <a:r>
              <a:rPr lang="en-US" sz="1000" dirty="0"/>
              <a:t>display / key board: passcode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2280" y="3789040"/>
            <a:ext cx="842980" cy="720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933056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Device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40352" y="3933056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5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7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Updating encrypted file</a:t>
            </a:r>
            <a:endParaRPr lang="en-US" dirty="0"/>
          </a:p>
        </p:txBody>
      </p:sp>
      <p:sp>
        <p:nvSpPr>
          <p:cNvPr id="1071" name="TextBox 1070"/>
          <p:cNvSpPr txBox="1"/>
          <p:nvPr/>
        </p:nvSpPr>
        <p:spPr>
          <a:xfrm>
            <a:off x="5825289" y="2319164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&lt;&lt; File size</a:t>
            </a:r>
            <a:endParaRPr lang="en-US" sz="2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824431" y="3909184"/>
            <a:ext cx="1947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≈</a:t>
            </a:r>
            <a:r>
              <a:rPr lang="en-US" sz="2800" dirty="0" smtClean="0">
                <a:latin typeface="Calibri" panose="020F0502020204030204" pitchFamily="34" charset="0"/>
              </a:rPr>
              <a:t>  </a:t>
            </a:r>
            <a:r>
              <a:rPr lang="en-US" sz="2800" dirty="0" smtClean="0"/>
              <a:t>File size</a:t>
            </a:r>
            <a:endParaRPr lang="en-US" sz="28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1115616" y="2055324"/>
            <a:ext cx="4487038" cy="1068876"/>
            <a:chOff x="1115616" y="2055324"/>
            <a:chExt cx="4487038" cy="1068876"/>
          </a:xfrm>
        </p:grpSpPr>
        <p:pic>
          <p:nvPicPr>
            <p:cNvPr id="1083" name="Picture 10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908" y="2055324"/>
              <a:ext cx="671618" cy="787060"/>
            </a:xfrm>
            <a:prstGeom prst="rect">
              <a:avLst/>
            </a:prstGeom>
          </p:spPr>
        </p:pic>
        <p:pic>
          <p:nvPicPr>
            <p:cNvPr id="1084" name="Picture 10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922" y="2178212"/>
              <a:ext cx="521752" cy="63463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00" y="2093262"/>
              <a:ext cx="802054" cy="103093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277150" y="2080031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35172" y="2209800"/>
              <a:ext cx="484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sz="4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15616" y="2847201"/>
              <a:ext cx="106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Updated file</a:t>
              </a:r>
              <a:endParaRPr lang="en-US" sz="12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48710" y="2819400"/>
              <a:ext cx="1031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Original file</a:t>
              </a:r>
              <a:endParaRPr lang="en-US" sz="12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18188" y="3741003"/>
            <a:ext cx="4770592" cy="1260396"/>
            <a:chOff x="818188" y="3741003"/>
            <a:chExt cx="4770592" cy="126039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0" y="3772892"/>
              <a:ext cx="788180" cy="104202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5600" y="3909184"/>
              <a:ext cx="616112" cy="778746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6068" y="3758663"/>
              <a:ext cx="815932" cy="95611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277150" y="3741003"/>
              <a:ext cx="389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-</a:t>
              </a:r>
              <a:endParaRPr lang="en-US" sz="4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935172" y="3864114"/>
              <a:ext cx="484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sz="4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18188" y="4724400"/>
              <a:ext cx="18264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Encrypted updated file</a:t>
              </a:r>
              <a:endParaRPr lang="en-US" sz="12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523421" y="4724400"/>
              <a:ext cx="180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Encrypted original file</a:t>
              </a:r>
              <a:endParaRPr lang="en-US" sz="12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295400" y="3124200"/>
            <a:ext cx="1981200" cy="609600"/>
            <a:chOff x="1295400" y="3124200"/>
            <a:chExt cx="1981200" cy="60960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1600200" y="3124200"/>
              <a:ext cx="0" cy="6096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3219650" y="3124200"/>
              <a:ext cx="0" cy="6096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5400" y="3196075"/>
              <a:ext cx="345162" cy="344672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1438" y="3200400"/>
              <a:ext cx="345162" cy="34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69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0"/>
      <p:bldP spid="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2683990" y="1870187"/>
            <a:ext cx="3142598" cy="2397013"/>
            <a:chOff x="2683990" y="1870187"/>
            <a:chExt cx="3142598" cy="239701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b="27872"/>
            <a:stretch/>
          </p:blipFill>
          <p:spPr>
            <a:xfrm>
              <a:off x="2683990" y="1870187"/>
              <a:ext cx="3107210" cy="239701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6192" y="2416628"/>
              <a:ext cx="703008" cy="783772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4000096" y="3124200"/>
              <a:ext cx="1826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Encrypted Original file</a:t>
              </a:r>
              <a:endParaRPr lang="en-US" sz="1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Synchronization approach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95536" y="1161314"/>
            <a:ext cx="2183330" cy="970606"/>
            <a:chOff x="395536" y="1161314"/>
            <a:chExt cx="2183330" cy="9706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028" y="1161314"/>
              <a:ext cx="611490" cy="7165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8689" y="1253510"/>
              <a:ext cx="475041" cy="5778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1823" y="1581055"/>
              <a:ext cx="381921" cy="953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95536" y="1854921"/>
              <a:ext cx="106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Updated file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1828800"/>
              <a:ext cx="1031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Original file</a:t>
              </a:r>
              <a:endParaRPr lang="en-US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86000" y="1243912"/>
            <a:ext cx="1170911" cy="861887"/>
            <a:chOff x="2286000" y="1243912"/>
            <a:chExt cx="1170911" cy="8618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0580" y="1243912"/>
              <a:ext cx="596331" cy="6610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6000" y="1502310"/>
              <a:ext cx="412828" cy="25029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721755" y="182880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Diff file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819400" y="2057400"/>
            <a:ext cx="1486304" cy="1800999"/>
            <a:chOff x="2819400" y="2057400"/>
            <a:chExt cx="1486304" cy="18009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0400" y="2894146"/>
              <a:ext cx="733956" cy="763454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182657" y="2057400"/>
              <a:ext cx="170143" cy="7620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26842" y="2217880"/>
              <a:ext cx="449758" cy="44912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819400" y="3581400"/>
              <a:ext cx="1486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Encrypted diff file</a:t>
              </a:r>
              <a:endParaRPr lang="en-US" sz="12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352800" y="3886200"/>
            <a:ext cx="2438400" cy="1496199"/>
            <a:chOff x="3352800" y="3886200"/>
            <a:chExt cx="2438400" cy="149619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628" y="4358592"/>
              <a:ext cx="761572" cy="844276"/>
            </a:xfrm>
            <a:prstGeom prst="rect">
              <a:avLst/>
            </a:prstGeom>
          </p:spPr>
        </p:pic>
        <p:cxnSp>
          <p:nvCxnSpPr>
            <p:cNvPr id="58" name="Elbow Connector 57"/>
            <p:cNvCxnSpPr/>
            <p:nvPr/>
          </p:nvCxnSpPr>
          <p:spPr>
            <a:xfrm>
              <a:off x="3514428" y="3886200"/>
              <a:ext cx="1438572" cy="866729"/>
            </a:xfrm>
            <a:prstGeom prst="bentConnector3">
              <a:avLst>
                <a:gd name="adj1" fmla="val 58"/>
              </a:avLst>
            </a:prstGeom>
            <a:ln w="47625">
              <a:solidFill>
                <a:srgbClr val="B400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2800" y="4808680"/>
              <a:ext cx="449758" cy="44912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657600" y="4828401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decrypt</a:t>
              </a:r>
              <a:endParaRPr 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3000" y="510540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Diff file</a:t>
              </a:r>
              <a:endParaRPr lang="en-US" sz="1200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766171" y="4147458"/>
            <a:ext cx="2823473" cy="1186542"/>
            <a:chOff x="5766171" y="4147458"/>
            <a:chExt cx="2823473" cy="118654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466" y="4147458"/>
              <a:ext cx="780934" cy="915168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>
              <a:off x="5766171" y="4343400"/>
              <a:ext cx="2823473" cy="990600"/>
              <a:chOff x="5766171" y="4343400"/>
              <a:chExt cx="2823473" cy="990600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3726" y="4343400"/>
                <a:ext cx="606674" cy="737934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800" y="4648200"/>
                <a:ext cx="412828" cy="250290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5766171" y="4343400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/>
                  <a:t>+</a:t>
                </a:r>
                <a:endParaRPr lang="en-US" sz="44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228184" y="5057001"/>
                <a:ext cx="1031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Original file</a:t>
                </a:r>
                <a:endParaRPr lang="en-US" sz="12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524328" y="5029200"/>
                <a:ext cx="1065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Updated file</a:t>
                </a:r>
                <a:endParaRPr 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517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Private Membership Test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767"/>
          <a:stretch/>
        </p:blipFill>
        <p:spPr>
          <a:xfrm>
            <a:off x="4932040" y="2204864"/>
            <a:ext cx="3816424" cy="201622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0635"/>
              </p:ext>
            </p:extLst>
          </p:nvPr>
        </p:nvGraphicFramePr>
        <p:xfrm>
          <a:off x="5172746" y="3043808"/>
          <a:ext cx="350371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406844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1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2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3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…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x</a:t>
                      </a:r>
                      <a:r>
                        <a:rPr lang="en-US" sz="2400" i="1" baseline="-25000" dirty="0" err="1" smtClean="0"/>
                        <a:t>n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loud Callout 5"/>
          <p:cNvSpPr/>
          <p:nvPr/>
        </p:nvSpPr>
        <p:spPr>
          <a:xfrm>
            <a:off x="1691680" y="2348880"/>
            <a:ext cx="1512168" cy="1152128"/>
          </a:xfrm>
          <a:prstGeom prst="cloudCallo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/>
              <a:t>x</a:t>
            </a:r>
            <a:r>
              <a:rPr lang="en-US" sz="3600" i="1" dirty="0" smtClean="0">
                <a:solidFill>
                  <a:srgbClr val="FF0000"/>
                </a:solidFill>
              </a:rPr>
              <a:t>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66591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solutions for private information retrieval: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Multiple independent servers: </a:t>
            </a:r>
            <a:r>
              <a:rPr lang="en-US" dirty="0" smtClean="0">
                <a:solidFill>
                  <a:srgbClr val="FF0000"/>
                </a:solidFill>
              </a:rPr>
              <a:t>unrealistic</a:t>
            </a:r>
            <a:r>
              <a:rPr lang="en-US" dirty="0" smtClean="0"/>
              <a:t> in commercial setting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Single server: </a:t>
            </a:r>
            <a:r>
              <a:rPr lang="en-US" dirty="0" smtClean="0">
                <a:solidFill>
                  <a:srgbClr val="FF0000"/>
                </a:solidFill>
              </a:rPr>
              <a:t>expensive</a:t>
            </a:r>
            <a:r>
              <a:rPr lang="en-US" dirty="0" smtClean="0"/>
              <a:t> in both computation and communication</a:t>
            </a:r>
            <a:endParaRPr lang="en-US" dirty="0"/>
          </a:p>
        </p:txBody>
      </p:sp>
      <p:pic>
        <p:nvPicPr>
          <p:cNvPr id="5" name="Picture 4" descr="photo.jpg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32242"/>
            <a:ext cx="564710" cy="564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2420888"/>
            <a:ext cx="1008112" cy="86050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Left Arrow 12"/>
          <p:cNvSpPr/>
          <p:nvPr/>
        </p:nvSpPr>
        <p:spPr>
          <a:xfrm>
            <a:off x="2123728" y="2564904"/>
            <a:ext cx="288032" cy="216024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imagebotgi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975195" cy="12888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7624" y="135354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problem</a:t>
            </a:r>
            <a:r>
              <a:rPr lang="en-US" dirty="0"/>
              <a:t>: How to </a:t>
            </a:r>
            <a:r>
              <a:rPr lang="en-US" b="1" dirty="0">
                <a:solidFill>
                  <a:schemeClr val="accent1"/>
                </a:solidFill>
              </a:rPr>
              <a:t>preserve end user privacy</a:t>
            </a:r>
            <a:r>
              <a:rPr lang="en-US" dirty="0"/>
              <a:t> for anti-malware clients that look up cloud-hosted databases?</a:t>
            </a:r>
          </a:p>
          <a:p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265572" y="2714597"/>
            <a:ext cx="1114740" cy="107444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Malware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3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293"/>
          <a:stretch/>
        </p:blipFill>
        <p:spPr>
          <a:xfrm>
            <a:off x="1763688" y="965252"/>
            <a:ext cx="5622252" cy="3606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92465"/>
            <a:ext cx="5272124" cy="2697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925" y="1873710"/>
            <a:ext cx="563015" cy="6276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04340" y="2496802"/>
            <a:ext cx="180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Encrypted original file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304800"/>
            <a:ext cx="7988400" cy="1080000"/>
          </a:xfrm>
        </p:spPr>
        <p:txBody>
          <a:bodyPr/>
          <a:lstStyle/>
          <a:p>
            <a:r>
              <a:rPr lang="en-US" dirty="0" smtClean="0"/>
              <a:t>Deduplication with diff files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80340" y="4797152"/>
            <a:ext cx="7930260" cy="986572"/>
            <a:chOff x="680340" y="4890700"/>
            <a:chExt cx="7930260" cy="9865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962" y="4890700"/>
              <a:ext cx="383604" cy="74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6362" y="4957100"/>
              <a:ext cx="513006" cy="611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9740" y="5008301"/>
              <a:ext cx="615060" cy="5091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2768" y="4927738"/>
              <a:ext cx="345432" cy="67032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80340" y="5590401"/>
              <a:ext cx="672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User A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2209" y="5600273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User B</a:t>
              </a:r>
              <a:endParaRPr lang="en-US" sz="1200" b="1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4512730" y="2723368"/>
            <a:ext cx="1" cy="3816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90152" y="2723950"/>
            <a:ext cx="0" cy="505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28184" y="2708920"/>
            <a:ext cx="166" cy="6580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56940" y="1556792"/>
            <a:ext cx="4613248" cy="1293209"/>
            <a:chOff x="3956940" y="1983391"/>
            <a:chExt cx="4613248" cy="12932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80770" y="2286000"/>
              <a:ext cx="899920" cy="83542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91722" y="2286000"/>
              <a:ext cx="879568" cy="8489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6726" y="2286000"/>
              <a:ext cx="908964" cy="84219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109340" y="292340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Diff file 1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0690" y="292340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Diff file 2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5090" y="292340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Diff file 3</a:t>
              </a:r>
              <a:endParaRPr lang="en-US" sz="12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56940" y="2133600"/>
              <a:ext cx="3074460" cy="11430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08304" y="1983391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Changes from </a:t>
              </a:r>
            </a:p>
            <a:p>
              <a:pPr algn="ctr"/>
              <a:r>
                <a:rPr lang="en-US" sz="1200" b="1" dirty="0" smtClean="0"/>
                <a:t>User B</a:t>
              </a:r>
              <a:endParaRPr lang="en-US" sz="12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6830575" y="2438400"/>
              <a:ext cx="7050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1632866" y="2850001"/>
            <a:ext cx="1246938" cy="2012898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0" y="3090726"/>
            <a:ext cx="613818" cy="719274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endCxn id="3" idx="1"/>
          </p:cNvCxnSpPr>
          <p:nvPr/>
        </p:nvCxnSpPr>
        <p:spPr>
          <a:xfrm>
            <a:off x="2879804" y="2822201"/>
            <a:ext cx="3520996" cy="628162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29523" y="3713457"/>
            <a:ext cx="546643" cy="1066544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5346" y="1988840"/>
            <a:ext cx="426304" cy="425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4328" y="1988840"/>
            <a:ext cx="426304" cy="42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720" y="2123564"/>
            <a:ext cx="50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ori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884368" y="206084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793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- </a:t>
            </a:r>
            <a:r>
              <a:rPr lang="en-US" dirty="0" err="1" smtClean="0"/>
              <a:t>OmniShare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24000"/>
            <a:ext cx="79884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Client side encryption with strong keys</a:t>
            </a:r>
          </a:p>
          <a:p>
            <a:r>
              <a:rPr lang="en-US" sz="2000" dirty="0" smtClean="0"/>
              <a:t>Easy to use key distribution scheme</a:t>
            </a:r>
          </a:p>
          <a:p>
            <a:pPr lvl="1"/>
            <a:r>
              <a:rPr lang="en-US" sz="1600" dirty="0" smtClean="0"/>
              <a:t>Key exchange via: </a:t>
            </a:r>
            <a:endParaRPr lang="en-US" sz="1600" dirty="0"/>
          </a:p>
          <a:p>
            <a:pPr lvl="2"/>
            <a:r>
              <a:rPr lang="en-US" sz="1400" dirty="0" smtClean="0"/>
              <a:t>Camera / Display: QR code </a:t>
            </a:r>
          </a:p>
          <a:p>
            <a:pPr lvl="2"/>
            <a:r>
              <a:rPr lang="en-US" sz="1400" dirty="0" smtClean="0"/>
              <a:t>display / key board: passcode</a:t>
            </a:r>
          </a:p>
          <a:p>
            <a:r>
              <a:rPr lang="en-US" sz="2000" dirty="0" smtClean="0"/>
              <a:t>Work with popular cloud storage services like Dropbox</a:t>
            </a:r>
          </a:p>
          <a:p>
            <a:r>
              <a:rPr lang="en-US" sz="2000" dirty="0" smtClean="0"/>
              <a:t>Available on Android &amp; Windows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XPS\Desktop\Oneshar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88310"/>
            <a:ext cx="1882277" cy="102715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505200"/>
            <a:ext cx="19050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49162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https://se-sy.org/projects/omnishare/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lient-encrypted cloud storage in real life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The problem</a:t>
            </a:r>
            <a:r>
              <a:rPr lang="en-US" dirty="0" smtClean="0"/>
              <a:t>: How to reconcile the need for </a:t>
            </a:r>
            <a:r>
              <a:rPr lang="en-US" b="1" dirty="0" smtClean="0">
                <a:solidFill>
                  <a:schemeClr val="accent1"/>
                </a:solidFill>
              </a:rPr>
              <a:t>strong client-side encryption</a:t>
            </a:r>
            <a:r>
              <a:rPr lang="en-US" dirty="0" smtClean="0"/>
              <a:t> with real life constraints?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</a:t>
            </a:r>
            <a:r>
              <a:rPr lang="en-US" b="1" dirty="0" smtClean="0">
                <a:solidFill>
                  <a:schemeClr val="accent1"/>
                </a:solidFill>
              </a:rPr>
              <a:t>deduplication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(business constraint)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(b) use of </a:t>
            </a:r>
            <a:r>
              <a:rPr lang="en-US" b="1" dirty="0" smtClean="0">
                <a:solidFill>
                  <a:schemeClr val="accent1"/>
                </a:solidFill>
              </a:rPr>
              <a:t>multiple devices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(usability constraint)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Our approach</a:t>
            </a:r>
            <a:r>
              <a:rPr lang="en-US" dirty="0" smtClean="0"/>
              <a:t>:</a:t>
            </a:r>
            <a:r>
              <a:rPr lang="en-US" b="1" dirty="0"/>
              <a:t> </a:t>
            </a:r>
            <a:r>
              <a:rPr lang="en-US" dirty="0" smtClean="0"/>
              <a:t>(a) use trusted hardware or cryptographic protocols; (b) design an intuitive key management scheme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Results so far</a:t>
            </a:r>
            <a:r>
              <a:rPr lang="en-US" dirty="0" smtClean="0"/>
              <a:t>: (a) Secure deduplication w/o additional servers (draft </a:t>
            </a:r>
            <a:r>
              <a:rPr lang="en-US" dirty="0" smtClean="0">
                <a:hlinkClick r:id="rId2"/>
              </a:rPr>
              <a:t>paper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poster/demo</a:t>
            </a:r>
            <a:r>
              <a:rPr lang="en-US" dirty="0" smtClean="0"/>
              <a:t>), via key server in trusted h/w (b) </a:t>
            </a:r>
            <a:r>
              <a:rPr lang="en-US" dirty="0" err="1" smtClean="0">
                <a:hlinkClick r:id="rId4"/>
              </a:rPr>
              <a:t>OmniShare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poster/demo</a:t>
            </a:r>
            <a:r>
              <a:rPr lang="en-US" dirty="0" smtClean="0"/>
              <a:t>)</a:t>
            </a:r>
            <a:endParaRPr lang="en-US" b="1" i="1" dirty="0"/>
          </a:p>
        </p:txBody>
      </p:sp>
      <p:sp>
        <p:nvSpPr>
          <p:cNvPr id="7" name="Shape 134"/>
          <p:cNvSpPr/>
          <p:nvPr/>
        </p:nvSpPr>
        <p:spPr>
          <a:xfrm>
            <a:off x="6444208" y="5373216"/>
            <a:ext cx="2088299" cy="360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21712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 Package </a:t>
            </a:r>
            <a:r>
              <a:rPr lang="en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2380" y="55568"/>
            <a:ext cx="1080120" cy="476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What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6093296"/>
            <a:ext cx="454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WP leads: Jian Liu and Sandeep </a:t>
            </a:r>
            <a:r>
              <a:rPr lang="en-US" dirty="0" err="1" smtClean="0"/>
              <a:t>Tamrakar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5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9001000" cy="1080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Bloom Filter: efficient structure for membership test </a:t>
            </a:r>
            <a:endParaRPr lang="en-US" sz="2800" dirty="0"/>
          </a:p>
        </p:txBody>
      </p:sp>
      <p:graphicFrame>
        <p:nvGraphicFramePr>
          <p:cNvPr id="10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83814"/>
              </p:ext>
            </p:extLst>
          </p:nvPr>
        </p:nvGraphicFramePr>
        <p:xfrm>
          <a:off x="1547660" y="1054477"/>
          <a:ext cx="410446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90"/>
                <a:gridCol w="864096"/>
                <a:gridCol w="792088"/>
                <a:gridCol w="792088"/>
                <a:gridCol w="86409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</a:t>
                      </a:r>
                      <a:r>
                        <a:rPr lang="en-US" altLang="zh-CN" baseline="-25000" dirty="0" err="1" smtClean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51247"/>
              </p:ext>
            </p:extLst>
          </p:nvPr>
        </p:nvGraphicFramePr>
        <p:xfrm>
          <a:off x="971605" y="2926686"/>
          <a:ext cx="547260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30"/>
                <a:gridCol w="542330"/>
                <a:gridCol w="542330"/>
                <a:gridCol w="542330"/>
                <a:gridCol w="542330"/>
                <a:gridCol w="542330"/>
                <a:gridCol w="542330"/>
                <a:gridCol w="542330"/>
                <a:gridCol w="542330"/>
                <a:gridCol w="59163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07704" y="1558533"/>
            <a:ext cx="936104" cy="1368152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43808" y="1558533"/>
            <a:ext cx="648072" cy="1368152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3808" y="1558533"/>
            <a:ext cx="1656184" cy="1368152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84168" y="19905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ash functions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29986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704" y="199058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199058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199058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24" name="Picture 23" descr="imagebotgi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6805"/>
            <a:ext cx="975195" cy="1288804"/>
          </a:xfrm>
          <a:prstGeom prst="rect">
            <a:avLst/>
          </a:prstGeom>
        </p:spPr>
      </p:pic>
      <p:graphicFrame>
        <p:nvGraphicFramePr>
          <p:cNvPr id="25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50835"/>
              </p:ext>
            </p:extLst>
          </p:nvPr>
        </p:nvGraphicFramePr>
        <p:xfrm>
          <a:off x="2483768" y="4510861"/>
          <a:ext cx="79209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9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1835696" y="3358733"/>
            <a:ext cx="1008112" cy="1152128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43808" y="3358733"/>
            <a:ext cx="648072" cy="1152129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43808" y="3358733"/>
            <a:ext cx="1584176" cy="1152128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7704" y="379078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99792" y="379078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35896" y="379078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76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005064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452189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Relatively small storage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Query efficiently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False Positives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3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Typical Parameters </a:t>
            </a:r>
            <a:r>
              <a:rPr lang="en-US" dirty="0"/>
              <a:t>for Android </a:t>
            </a:r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Size of the dataset: 2</a:t>
            </a:r>
            <a:r>
              <a:rPr lang="en-US" sz="2800" baseline="30000" dirty="0" smtClean="0"/>
              <a:t>21 </a:t>
            </a:r>
            <a:r>
              <a:rPr lang="en-US" sz="2800" dirty="0"/>
              <a:t>samples </a:t>
            </a:r>
            <a:endParaRPr lang="en-US" sz="2800" baseline="30000" dirty="0" smtClean="0"/>
          </a:p>
          <a:p>
            <a:r>
              <a:rPr lang="en-US" sz="2800" dirty="0"/>
              <a:t>False </a:t>
            </a:r>
            <a:r>
              <a:rPr lang="en-US" sz="2800" dirty="0" smtClean="0"/>
              <a:t>positive rate: </a:t>
            </a:r>
            <a:r>
              <a:rPr lang="en-US" sz="2800" dirty="0"/>
              <a:t>10</a:t>
            </a:r>
            <a:r>
              <a:rPr lang="en-US" sz="2800" baseline="30000" dirty="0"/>
              <a:t>-</a:t>
            </a:r>
            <a:r>
              <a:rPr lang="en-US" sz="2800" baseline="30000" dirty="0" smtClean="0"/>
              <a:t>3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hash functions: 10</a:t>
            </a:r>
          </a:p>
          <a:p>
            <a:r>
              <a:rPr lang="en-US" sz="2800" dirty="0" smtClean="0"/>
              <a:t>Size of the bloom filter: 2</a:t>
            </a:r>
            <a:r>
              <a:rPr lang="en-US" sz="2800" baseline="30000" dirty="0" smtClean="0"/>
              <a:t>25 </a:t>
            </a:r>
            <a:r>
              <a:rPr lang="en-US" sz="2800" b="1" dirty="0" smtClean="0">
                <a:solidFill>
                  <a:srgbClr val="008000"/>
                </a:solidFill>
              </a:rPr>
              <a:t>bits</a:t>
            </a:r>
            <a:endParaRPr lang="en-US" sz="2800" b="1" baseline="30000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2400" y="1196752"/>
            <a:ext cx="8248072" cy="45365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 smtClean="0"/>
              <a:t>WP1: Private membership </a:t>
            </a:r>
            <a:r>
              <a:rPr lang="en-US" sz="2800" dirty="0"/>
              <a:t>t</a:t>
            </a:r>
            <a:r>
              <a:rPr lang="en-US" sz="2800" dirty="0" smtClean="0"/>
              <a:t>est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Crypto</a:t>
            </a:r>
          </a:p>
          <a:p>
            <a:pPr lvl="1"/>
            <a:r>
              <a:rPr lang="en-US" sz="2400" dirty="0" smtClean="0"/>
              <a:t>Trusted Hardware</a:t>
            </a:r>
            <a:endParaRPr lang="en-US" sz="3600" dirty="0" smtClean="0"/>
          </a:p>
          <a:p>
            <a:r>
              <a:rPr lang="en-US" sz="2800" dirty="0" smtClean="0"/>
              <a:t>WP2: Secure cloud storage and </a:t>
            </a:r>
            <a:r>
              <a:rPr lang="en-US" sz="2800" dirty="0" err="1" smtClean="0"/>
              <a:t>deduplication</a:t>
            </a:r>
            <a:endParaRPr lang="en-US" sz="2800" dirty="0" smtClean="0"/>
          </a:p>
          <a:p>
            <a:pPr lvl="1"/>
            <a:r>
              <a:rPr lang="en-US" sz="2400" dirty="0" smtClean="0"/>
              <a:t>Crypto</a:t>
            </a:r>
          </a:p>
          <a:p>
            <a:pPr lvl="1"/>
            <a:r>
              <a:rPr lang="en-US" sz="2400" dirty="0" smtClean="0"/>
              <a:t>Trusted Hardware</a:t>
            </a:r>
          </a:p>
          <a:p>
            <a:pPr lvl="1"/>
            <a:r>
              <a:rPr lang="en-US" sz="2400" dirty="0"/>
              <a:t>Easy-to-use Key Management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Solution 1: Encrypted Bloom Filter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6767"/>
          <a:stretch/>
        </p:blipFill>
        <p:spPr>
          <a:xfrm>
            <a:off x="4932040" y="1052736"/>
            <a:ext cx="3816424" cy="2016224"/>
          </a:xfrm>
          <a:prstGeom prst="rect">
            <a:avLst/>
          </a:prstGeom>
        </p:spPr>
      </p:pic>
      <p:pic>
        <p:nvPicPr>
          <p:cNvPr id="7" name="Picture 6" descr="imagebotgir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975195" cy="128880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44732"/>
              </p:ext>
            </p:extLst>
          </p:nvPr>
        </p:nvGraphicFramePr>
        <p:xfrm>
          <a:off x="5172746" y="1891680"/>
          <a:ext cx="350371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742"/>
                <a:gridCol w="700742"/>
                <a:gridCol w="700742"/>
                <a:gridCol w="700742"/>
                <a:gridCol w="700742"/>
              </a:tblGrid>
              <a:tr h="406844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1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2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x</a:t>
                      </a:r>
                      <a:r>
                        <a:rPr lang="en-US" sz="2400" i="1" baseline="-25000" dirty="0" smtClean="0"/>
                        <a:t>3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…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x</a:t>
                      </a:r>
                      <a:r>
                        <a:rPr lang="en-US" sz="2400" i="1" baseline="-25000" dirty="0" err="1" smtClean="0"/>
                        <a:t>n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loud Callout 5"/>
          <p:cNvSpPr/>
          <p:nvPr/>
        </p:nvSpPr>
        <p:spPr>
          <a:xfrm>
            <a:off x="1259632" y="1196752"/>
            <a:ext cx="1512168" cy="1152128"/>
          </a:xfrm>
          <a:prstGeom prst="cloudCallout">
            <a:avLst/>
          </a:prstGeom>
          <a:solidFill>
            <a:srgbClr val="558ED5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/>
              <a:t>x</a:t>
            </a:r>
            <a:r>
              <a:rPr lang="en-US" sz="3600" i="1" dirty="0" smtClean="0">
                <a:solidFill>
                  <a:srgbClr val="FF0000"/>
                </a:solidFill>
              </a:rPr>
              <a:t>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228184" y="2564904"/>
            <a:ext cx="1152128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{H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53887"/>
              </p:ext>
            </p:extLst>
          </p:nvPr>
        </p:nvGraphicFramePr>
        <p:xfrm>
          <a:off x="5868144" y="2996952"/>
          <a:ext cx="19442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99"/>
                <a:gridCol w="381899"/>
                <a:gridCol w="381899"/>
                <a:gridCol w="381899"/>
                <a:gridCol w="416617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835696" y="6093296"/>
            <a:ext cx="6732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err="1" smtClean="0"/>
              <a:t>Meskanen</a:t>
            </a:r>
            <a:r>
              <a:rPr lang="en-US" sz="1400" i="1" dirty="0" smtClean="0"/>
              <a:t> T, Liu J, </a:t>
            </a:r>
            <a:r>
              <a:rPr lang="en-US" sz="1400" i="1" dirty="0" err="1" smtClean="0"/>
              <a:t>Niemi</a:t>
            </a:r>
            <a:r>
              <a:rPr lang="en-US" sz="1400" i="1" dirty="0" smtClean="0"/>
              <a:t> V. Private Membership Test for Bloom Filters.</a:t>
            </a:r>
            <a:endParaRPr lang="en-US" sz="1400" i="1" dirty="0"/>
          </a:p>
        </p:txBody>
      </p:sp>
      <p:graphicFrame>
        <p:nvGraphicFramePr>
          <p:cNvPr id="2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1267"/>
              </p:ext>
            </p:extLst>
          </p:nvPr>
        </p:nvGraphicFramePr>
        <p:xfrm>
          <a:off x="5004048" y="3861048"/>
          <a:ext cx="34563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32"/>
                <a:gridCol w="678932"/>
                <a:gridCol w="678932"/>
                <a:gridCol w="678932"/>
                <a:gridCol w="740652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E(1)</a:t>
                      </a:r>
                      <a:endParaRPr lang="zh-CN" altLang="en-US" b="0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E(0)</a:t>
                      </a:r>
                      <a:endParaRPr lang="zh-CN" altLang="en-US" b="0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E(1)</a:t>
                      </a:r>
                      <a:endParaRPr lang="zh-CN" altLang="en-US" b="0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…</a:t>
                      </a:r>
                      <a:endParaRPr lang="zh-CN" altLang="en-US" b="0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E(0)</a:t>
                      </a:r>
                      <a:endParaRPr lang="zh-CN" altLang="en-US" b="0" dirty="0"/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6228184" y="3429000"/>
            <a:ext cx="1152128" cy="360040"/>
          </a:xfrm>
          <a:prstGeom prst="downArrow">
            <a:avLst/>
          </a:prstGeom>
          <a:solidFill>
            <a:schemeClr val="bg1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835696" y="3068960"/>
            <a:ext cx="3960440" cy="576064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Blind Decryption</a:t>
            </a:r>
            <a:endParaRPr 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24913"/>
              </p:ext>
            </p:extLst>
          </p:nvPr>
        </p:nvGraphicFramePr>
        <p:xfrm>
          <a:off x="1475656" y="3789040"/>
          <a:ext cx="6789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32"/>
              </a:tblGrid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E(1)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17423957" flipV="1">
            <a:off x="2180147" y="3485419"/>
            <a:ext cx="432048" cy="432048"/>
          </a:xfrm>
          <a:prstGeom prst="circularArrow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7489909" flipV="1">
            <a:off x="4656682" y="2696246"/>
            <a:ext cx="432048" cy="432048"/>
          </a:xfrm>
          <a:prstGeom prst="circularArrow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9395" y="249289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9" name="Circular Arrow 18"/>
          <p:cNvSpPr/>
          <p:nvPr/>
        </p:nvSpPr>
        <p:spPr>
          <a:xfrm rot="13295170" flipV="1">
            <a:off x="2140658" y="2725850"/>
            <a:ext cx="432048" cy="432048"/>
          </a:xfrm>
          <a:prstGeom prst="circularArrow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6748" y="249289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0661E-6 3.58499E-6 L -0.53514 -0.00556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5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67E-7 3.14034E-6 L -0.48794 0.11023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97" y="55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3" grpId="0" animBg="1"/>
      <p:bldP spid="13" grpId="1" animBg="1"/>
      <p:bldP spid="14" grpId="0" animBg="1"/>
      <p:bldP spid="9" grpId="0" animBg="1"/>
      <p:bldP spid="17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635144"/>
          </a:xfrm>
        </p:spPr>
        <p:txBody>
          <a:bodyPr>
            <a:normAutofit/>
          </a:bodyPr>
          <a:lstStyle/>
          <a:p>
            <a:r>
              <a:rPr lang="en-US" dirty="0" smtClean="0"/>
              <a:t>Details of Solution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00192" y="1844824"/>
            <a:ext cx="0" cy="3960440"/>
          </a:xfrm>
          <a:prstGeom prst="line">
            <a:avLst/>
          </a:prstGeom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95936" y="1988840"/>
            <a:ext cx="4824536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  <a:p>
            <a:r>
              <a:rPr lang="en-US" sz="1400" i="1" dirty="0" smtClean="0"/>
              <a:t>For each bit b</a:t>
            </a:r>
            <a:r>
              <a:rPr lang="en-US" sz="1400" i="1" baseline="-25000" dirty="0" smtClean="0"/>
              <a:t>i</a:t>
            </a:r>
            <a:r>
              <a:rPr lang="en-US" sz="1400" i="1" dirty="0"/>
              <a:t> </a:t>
            </a:r>
            <a:r>
              <a:rPr lang="en-US" sz="1400" i="1" dirty="0" smtClean="0"/>
              <a:t>in the bloom filter:</a:t>
            </a:r>
          </a:p>
          <a:p>
            <a:r>
              <a:rPr lang="en-US" sz="1400" i="1" dirty="0" smtClean="0"/>
              <a:t>Find the smallest k  </a:t>
            </a:r>
            <a:r>
              <a:rPr lang="en-US" sz="1400" i="1" dirty="0" err="1" smtClean="0"/>
              <a:t>s.t.</a:t>
            </a:r>
            <a:r>
              <a:rPr lang="en-US" sz="1400" i="1" dirty="0" smtClean="0"/>
              <a:t> Jacobi(H(k||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), N) = 1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If H(k||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) is QR</a:t>
            </a:r>
            <a:r>
              <a:rPr lang="en-US" sz="1400" i="1" baseline="-25000" dirty="0" smtClean="0"/>
              <a:t>N</a:t>
            </a:r>
            <a:r>
              <a:rPr lang="en-US" sz="1400" i="1" dirty="0" smtClean="0"/>
              <a:t> then E(b</a:t>
            </a:r>
            <a:r>
              <a:rPr lang="en-US" sz="1400" i="1" baseline="-25000" dirty="0" smtClean="0"/>
              <a:t>i</a:t>
            </a:r>
            <a:r>
              <a:rPr lang="en-US" sz="1400" i="1" dirty="0" smtClean="0"/>
              <a:t>) = b</a:t>
            </a:r>
            <a:r>
              <a:rPr lang="en-US" sz="1400" i="1" baseline="-25000" dirty="0" smtClean="0"/>
              <a:t>i</a:t>
            </a:r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Else if H(k||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) is QNR</a:t>
            </a:r>
            <a:r>
              <a:rPr lang="en-US" sz="1400" i="1" baseline="-25000" dirty="0" smtClean="0"/>
              <a:t>N</a:t>
            </a:r>
            <a:r>
              <a:rPr lang="en-US" sz="1400" i="1" dirty="0" smtClean="0"/>
              <a:t> then E(b</a:t>
            </a:r>
            <a:r>
              <a:rPr lang="en-US" sz="1400" i="1" baseline="-25000" dirty="0" smtClean="0"/>
              <a:t>i</a:t>
            </a:r>
            <a:r>
              <a:rPr lang="en-US" sz="1400" i="1" dirty="0" smtClean="0"/>
              <a:t>) = 1 – b</a:t>
            </a:r>
            <a:r>
              <a:rPr lang="en-US" sz="1400" i="1" baseline="-25000" dirty="0" smtClean="0"/>
              <a:t>i</a:t>
            </a:r>
          </a:p>
          <a:p>
            <a:r>
              <a:rPr lang="en-US" sz="1400" i="1" dirty="0" smtClean="0"/>
              <a:t>(H(k||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) is QR</a:t>
            </a:r>
            <a:r>
              <a:rPr lang="en-US" sz="1400" i="1" baseline="-25000" dirty="0" smtClean="0"/>
              <a:t>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iff</a:t>
            </a:r>
            <a:r>
              <a:rPr lang="en-US" sz="1400" i="1" dirty="0" smtClean="0"/>
              <a:t> Jacobi(</a:t>
            </a:r>
            <a:r>
              <a:rPr lang="en-US" sz="1400" i="1" dirty="0"/>
              <a:t>H</a:t>
            </a:r>
            <a:r>
              <a:rPr lang="en-US" sz="1400" i="1" dirty="0" smtClean="0"/>
              <a:t>(k|</a:t>
            </a:r>
            <a:r>
              <a:rPr lang="en-US" sz="1400" i="1" dirty="0"/>
              <a:t>|</a:t>
            </a:r>
            <a:r>
              <a:rPr lang="en-US" sz="1400" i="1" dirty="0" err="1"/>
              <a:t>i</a:t>
            </a:r>
            <a:r>
              <a:rPr lang="en-US" sz="1400" i="1" dirty="0" smtClean="0"/>
              <a:t>), p) = </a:t>
            </a:r>
            <a:r>
              <a:rPr lang="en-US" sz="1400" i="1" dirty="0"/>
              <a:t>Jacobi(H</a:t>
            </a:r>
            <a:r>
              <a:rPr lang="en-US" sz="1400" i="1" dirty="0" smtClean="0"/>
              <a:t>(k|</a:t>
            </a:r>
            <a:r>
              <a:rPr lang="en-US" sz="1400" i="1" dirty="0"/>
              <a:t>|</a:t>
            </a:r>
            <a:r>
              <a:rPr lang="en-US" sz="1400" i="1" dirty="0" err="1"/>
              <a:t>i</a:t>
            </a:r>
            <a:r>
              <a:rPr lang="en-US" sz="1400" i="1" dirty="0"/>
              <a:t>), q</a:t>
            </a:r>
            <a:r>
              <a:rPr lang="en-US" sz="1400" i="1" dirty="0" smtClean="0"/>
              <a:t>) = 1)</a:t>
            </a:r>
            <a:endParaRPr lang="en-US" sz="1400" i="1" dirty="0"/>
          </a:p>
          <a:p>
            <a:endParaRPr lang="en-US" sz="1600" i="1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b="26767"/>
          <a:stretch/>
        </p:blipFill>
        <p:spPr>
          <a:xfrm>
            <a:off x="5364088" y="980728"/>
            <a:ext cx="1820774" cy="961918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42433"/>
              </p:ext>
            </p:extLst>
          </p:nvPr>
        </p:nvGraphicFramePr>
        <p:xfrm>
          <a:off x="5604794" y="1243608"/>
          <a:ext cx="1271462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462"/>
              </a:tblGrid>
              <a:tr h="406844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N</a:t>
                      </a:r>
                      <a:r>
                        <a:rPr lang="en-US" sz="2400" i="1" baseline="0" dirty="0" smtClean="0"/>
                        <a:t> = p*q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>
            <a:stCxn id="28" idx="2"/>
          </p:cNvCxnSpPr>
          <p:nvPr/>
        </p:nvCxnSpPr>
        <p:spPr>
          <a:xfrm flipH="1">
            <a:off x="2195737" y="1937724"/>
            <a:ext cx="19545" cy="3795532"/>
          </a:xfrm>
          <a:prstGeom prst="line">
            <a:avLst/>
          </a:prstGeom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magebotgir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24744"/>
            <a:ext cx="615155" cy="81298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2195736" y="3356992"/>
            <a:ext cx="4104456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31840" y="2996952"/>
            <a:ext cx="720080" cy="288032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E(b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323528" y="3501008"/>
            <a:ext cx="3744416" cy="792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/>
              <a:t>Find the smallest k  </a:t>
            </a:r>
            <a:r>
              <a:rPr lang="en-US" sz="1400" i="1" dirty="0" err="1" smtClean="0"/>
              <a:t>s.t.</a:t>
            </a:r>
            <a:r>
              <a:rPr lang="en-US" sz="1400" i="1" dirty="0" smtClean="0"/>
              <a:t> Jacobi(H(k||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), N) = 1</a:t>
            </a:r>
          </a:p>
          <a:p>
            <a:r>
              <a:rPr lang="en-US" sz="1400" i="1" dirty="0"/>
              <a:t>c</a:t>
            </a:r>
            <a:r>
              <a:rPr lang="en-US" sz="1400" i="1" dirty="0" smtClean="0"/>
              <a:t>alculate: z = H(k||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, N)*r mod N </a:t>
            </a:r>
          </a:p>
          <a:p>
            <a:r>
              <a:rPr lang="en-US" sz="1400" i="1" dirty="0" smtClean="0"/>
              <a:t>where r is a random square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5736" y="4509120"/>
            <a:ext cx="4104456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39952" y="4149080"/>
            <a:ext cx="432048" cy="288032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z</a:t>
            </a:r>
            <a:endParaRPr lang="en-US" sz="1400" i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195736" y="4941168"/>
            <a:ext cx="4104456" cy="0"/>
          </a:xfrm>
          <a:prstGeom prst="straightConnector1">
            <a:avLst/>
          </a:prstGeom>
          <a:ln>
            <a:solidFill>
              <a:srgbClr val="558E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63888" y="4581128"/>
            <a:ext cx="1584176" cy="288032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z</a:t>
            </a:r>
            <a:r>
              <a:rPr lang="en-US" sz="1400" i="1" dirty="0" smtClean="0"/>
              <a:t> is QR</a:t>
            </a:r>
            <a:r>
              <a:rPr lang="en-US" sz="1400" i="1" baseline="-25000" dirty="0" smtClean="0"/>
              <a:t>N </a:t>
            </a:r>
            <a:r>
              <a:rPr lang="en-US" sz="1400" i="1" dirty="0" smtClean="0"/>
              <a:t>or QNR</a:t>
            </a:r>
            <a:r>
              <a:rPr lang="en-US" sz="1400" i="1" baseline="-25000" dirty="0"/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3608" y="5157192"/>
            <a:ext cx="2304256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b</a:t>
            </a:r>
            <a:r>
              <a:rPr lang="en-US" sz="1400" i="1" baseline="-25000" dirty="0" smtClean="0"/>
              <a:t>i </a:t>
            </a:r>
            <a:r>
              <a:rPr lang="en-US" sz="1400" i="1" dirty="0" smtClean="0"/>
              <a:t>= E(b</a:t>
            </a:r>
            <a:r>
              <a:rPr lang="en-US" sz="1400" i="1" baseline="-25000" dirty="0" smtClean="0"/>
              <a:t>i</a:t>
            </a:r>
            <a:r>
              <a:rPr lang="en-US" sz="1400" i="1" dirty="0" smtClean="0"/>
              <a:t>) if z is QR</a:t>
            </a:r>
            <a:r>
              <a:rPr lang="en-US" sz="1400" i="1" baseline="-25000" dirty="0" smtClean="0"/>
              <a:t>N</a:t>
            </a:r>
            <a:endParaRPr lang="en-US" sz="1400" i="1" dirty="0" smtClean="0"/>
          </a:p>
          <a:p>
            <a:pPr marL="285750" indent="-285750">
              <a:buFont typeface="Arial"/>
              <a:buChar char="•"/>
            </a:pPr>
            <a:r>
              <a:rPr lang="en-US" sz="1400" i="1" dirty="0" smtClean="0"/>
              <a:t>b</a:t>
            </a:r>
            <a:r>
              <a:rPr lang="en-US" sz="1400" i="1" baseline="-25000" dirty="0" smtClean="0"/>
              <a:t>i</a:t>
            </a:r>
            <a:r>
              <a:rPr lang="en-US" sz="1400" i="1" dirty="0" smtClean="0"/>
              <a:t> = 1-E(b</a:t>
            </a:r>
            <a:r>
              <a:rPr lang="en-US" sz="1400" i="1" baseline="-25000" dirty="0" smtClean="0"/>
              <a:t>i</a:t>
            </a:r>
            <a:r>
              <a:rPr lang="en-US" sz="1400" i="1" dirty="0" smtClean="0"/>
              <a:t>) if z is QNR</a:t>
            </a:r>
            <a:r>
              <a:rPr lang="en-US" sz="1400" i="1" baseline="-25000" dirty="0" smtClean="0"/>
              <a:t>N</a:t>
            </a:r>
            <a:endParaRPr lang="en-US" sz="1400" i="1" dirty="0" smtClean="0"/>
          </a:p>
        </p:txBody>
      </p:sp>
      <p:sp>
        <p:nvSpPr>
          <p:cNvPr id="5" name="Left Brace 4"/>
          <p:cNvSpPr/>
          <p:nvPr/>
        </p:nvSpPr>
        <p:spPr>
          <a:xfrm>
            <a:off x="1979712" y="1988840"/>
            <a:ext cx="288032" cy="13681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227687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Building/Deploying Encrypted Bloom Filter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6372200" y="3501008"/>
            <a:ext cx="216024" cy="22322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88224" y="443711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Lookup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694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alto_university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13142</TotalTime>
  <Words>2526</Words>
  <Application>Microsoft Macintosh PowerPoint</Application>
  <PresentationFormat>On-screen Show (4:3)</PresentationFormat>
  <Paragraphs>556</Paragraphs>
  <Slides>42</Slides>
  <Notes>36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aalto_university</vt:lpstr>
      <vt:lpstr>WP1: Private Membership Test &amp; WP2: Secure Cloud Storage and Deduplication</vt:lpstr>
      <vt:lpstr>Outline</vt:lpstr>
      <vt:lpstr>Screening Malware</vt:lpstr>
      <vt:lpstr>Private Membership Test</vt:lpstr>
      <vt:lpstr>Bloom Filter: efficient structure for membership test </vt:lpstr>
      <vt:lpstr>Typical Parameters for Android Malware</vt:lpstr>
      <vt:lpstr>Outline</vt:lpstr>
      <vt:lpstr>Solution 1: Encrypted Bloom Filter</vt:lpstr>
      <vt:lpstr>Details of Solution 1</vt:lpstr>
      <vt:lpstr>Solution 2: Bloom Filter of Encrypted Records</vt:lpstr>
      <vt:lpstr>Solution 3: Bloom Filter with hidden hash functions</vt:lpstr>
      <vt:lpstr>Comparison</vt:lpstr>
      <vt:lpstr>Outline</vt:lpstr>
      <vt:lpstr>Private Membership Test with Trusted Hardware</vt:lpstr>
      <vt:lpstr>Overview of Operations</vt:lpstr>
      <vt:lpstr>Typical Parameters</vt:lpstr>
      <vt:lpstr>Private Membership Test</vt:lpstr>
      <vt:lpstr>Outline</vt:lpstr>
      <vt:lpstr>Deduplication</vt:lpstr>
      <vt:lpstr>Deduplication on Encrypted Data</vt:lpstr>
      <vt:lpstr>State of the Art: Independent Key Server</vt:lpstr>
      <vt:lpstr>Outline</vt:lpstr>
      <vt:lpstr>Crypto-based Solution</vt:lpstr>
      <vt:lpstr>Oblivious Key Sharing Protocol</vt:lpstr>
      <vt:lpstr>Simulation - datasets</vt:lpstr>
      <vt:lpstr>Simulation – results</vt:lpstr>
      <vt:lpstr>Prototype and Performance</vt:lpstr>
      <vt:lpstr>Prototype and Performance</vt:lpstr>
      <vt:lpstr>Summary of Crypto-based Solution</vt:lpstr>
      <vt:lpstr>Outline</vt:lpstr>
      <vt:lpstr>State of the Art: Independent Key Server</vt:lpstr>
      <vt:lpstr>State of the Art: Independent Key Server</vt:lpstr>
      <vt:lpstr>Deduplication using Trusted Hardware</vt:lpstr>
      <vt:lpstr>Deduplication using Trusted Hardware</vt:lpstr>
      <vt:lpstr>Outline</vt:lpstr>
      <vt:lpstr>Easy-to-use Key Management</vt:lpstr>
      <vt:lpstr>Key Distribution</vt:lpstr>
      <vt:lpstr>Problem: Updating encrypted file</vt:lpstr>
      <vt:lpstr>Solution: Synchronization approach</vt:lpstr>
      <vt:lpstr>Deduplication with diff files</vt:lpstr>
      <vt:lpstr>Current status - OmniShare</vt:lpstr>
      <vt:lpstr>Client-encrypted cloud storage in real life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</dc:creator>
  <cp:lastModifiedBy>Sandeep Tamrakar</cp:lastModifiedBy>
  <cp:revision>1011</cp:revision>
  <dcterms:created xsi:type="dcterms:W3CDTF">2013-02-28T14:27:30Z</dcterms:created>
  <dcterms:modified xsi:type="dcterms:W3CDTF">2015-04-14T18:24:18Z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